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60" r:id="rId1"/>
  </p:sldMasterIdLst>
  <p:notesMasterIdLst>
    <p:notesMasterId r:id="rId22"/>
  </p:notesMasterIdLst>
  <p:handoutMasterIdLst>
    <p:handoutMasterId r:id="rId23"/>
  </p:handoutMasterIdLst>
  <p:sldIdLst>
    <p:sldId id="365" r:id="rId2"/>
    <p:sldId id="364" r:id="rId3"/>
    <p:sldId id="294" r:id="rId4"/>
    <p:sldId id="260" r:id="rId5"/>
    <p:sldId id="318" r:id="rId6"/>
    <p:sldId id="332" r:id="rId7"/>
    <p:sldId id="320" r:id="rId8"/>
    <p:sldId id="264" r:id="rId9"/>
    <p:sldId id="382" r:id="rId10"/>
    <p:sldId id="383" r:id="rId11"/>
    <p:sldId id="376" r:id="rId12"/>
    <p:sldId id="324" r:id="rId13"/>
    <p:sldId id="384" r:id="rId14"/>
    <p:sldId id="326" r:id="rId15"/>
    <p:sldId id="385" r:id="rId16"/>
    <p:sldId id="397" r:id="rId17"/>
    <p:sldId id="398" r:id="rId18"/>
    <p:sldId id="399" r:id="rId19"/>
    <p:sldId id="387" r:id="rId20"/>
    <p:sldId id="386" r:id="rId21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DC107"/>
    <a:srgbClr val="FFCC00"/>
    <a:srgbClr val="FFFFFF"/>
    <a:srgbClr val="000000"/>
    <a:srgbClr val="1C1C1C"/>
    <a:srgbClr val="800000"/>
    <a:srgbClr val="003300"/>
    <a:srgbClr val="33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7" autoAdjust="0"/>
    <p:restoredTop sz="71924" autoAdjust="0"/>
  </p:normalViewPr>
  <p:slideViewPr>
    <p:cSldViewPr>
      <p:cViewPr>
        <p:scale>
          <a:sx n="85" d="100"/>
          <a:sy n="85" d="100"/>
        </p:scale>
        <p:origin x="-1776" y="62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33" d="100"/>
        <a:sy n="33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1812" y="-9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notesMaster" Target="notesMasters/notesMaster1.xml"/><Relationship Id="rId23" Type="http://schemas.openxmlformats.org/officeDocument/2006/relationships/handoutMaster" Target="handoutMasters/handoutMaster1.xml"/><Relationship Id="rId24" Type="http://schemas.openxmlformats.org/officeDocument/2006/relationships/printerSettings" Target="printerSettings/printerSettings1.bin"/><Relationship Id="rId25" Type="http://schemas.openxmlformats.org/officeDocument/2006/relationships/presProps" Target="presProps.xml"/><Relationship Id="rId26" Type="http://schemas.openxmlformats.org/officeDocument/2006/relationships/viewProps" Target="viewProps.xml"/><Relationship Id="rId27" Type="http://schemas.openxmlformats.org/officeDocument/2006/relationships/theme" Target="theme/theme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7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4473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4474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Copyright © 2010 by Nelson Education Limited</a:t>
            </a:r>
          </a:p>
        </p:txBody>
      </p:sp>
      <p:sp>
        <p:nvSpPr>
          <p:cNvPr id="24474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fld id="{94AEAD4B-278F-42B7-8D4C-2C96C48D5DF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0289692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04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3581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Copyright © 2010 by Nelson Education Limited</a:t>
            </a:r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fld id="{10F96BF6-2F7A-4393-B328-44548A0C93D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0410547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by Nelson Education Limited</a:t>
            </a:r>
          </a:p>
        </p:txBody>
      </p:sp>
      <p:sp>
        <p:nvSpPr>
          <p:cNvPr id="6144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3292A19-88A4-47D0-8F20-95E5BEED351C}" type="slidenum">
              <a:rPr lang="en-US" smtClean="0"/>
              <a:pPr/>
              <a:t>1</a:t>
            </a:fld>
            <a:endParaRPr lang="en-US" smtClean="0"/>
          </a:p>
        </p:txBody>
      </p:sp>
      <p:sp>
        <p:nvSpPr>
          <p:cNvPr id="6144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228600" indent="-228600"/>
            <a:endParaRPr lang="en-US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by Nelson Education Limited</a:t>
            </a:r>
          </a:p>
        </p:txBody>
      </p:sp>
      <p:sp>
        <p:nvSpPr>
          <p:cNvPr id="6656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13312FF-1DF3-4873-B6E1-8856ACF98DDC}" type="slidenum">
              <a:rPr lang="en-US" smtClean="0"/>
              <a:pPr/>
              <a:t>2</a:t>
            </a:fld>
            <a:endParaRPr lang="en-US" smtClean="0"/>
          </a:p>
        </p:txBody>
      </p:sp>
      <p:sp>
        <p:nvSpPr>
          <p:cNvPr id="6656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228600" indent="-228600">
              <a:buFontTx/>
              <a:buChar char="-"/>
            </a:pPr>
            <a:endParaRPr lang="en-US" baseline="0" dirty="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by Nelson Education Limited</a:t>
            </a:r>
          </a:p>
        </p:txBody>
      </p:sp>
      <p:sp>
        <p:nvSpPr>
          <p:cNvPr id="7065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43C7FC2-DDC9-455B-9097-1711851FC218}" type="slidenum">
              <a:rPr lang="en-US" smtClean="0"/>
              <a:pPr/>
              <a:t>3</a:t>
            </a:fld>
            <a:endParaRPr lang="en-US" smtClean="0"/>
          </a:p>
        </p:txBody>
      </p:sp>
      <p:sp>
        <p:nvSpPr>
          <p:cNvPr id="7066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6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0" indent="0">
              <a:buFontTx/>
              <a:buNone/>
            </a:pPr>
            <a:endParaRPr lang="en-US" u="none" dirty="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by Nelson Education Limited</a:t>
            </a:r>
          </a:p>
        </p:txBody>
      </p:sp>
      <p:sp>
        <p:nvSpPr>
          <p:cNvPr id="7168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12D4EB8-AF98-407E-A095-5CA9A62D9DE3}" type="slidenum">
              <a:rPr lang="en-US" smtClean="0"/>
              <a:pPr/>
              <a:t>4</a:t>
            </a:fld>
            <a:endParaRPr lang="en-US" smtClean="0"/>
          </a:p>
        </p:txBody>
      </p:sp>
      <p:sp>
        <p:nvSpPr>
          <p:cNvPr id="7168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247650" indent="-247650">
              <a:buFontTx/>
              <a:buChar char="•"/>
            </a:pPr>
            <a:endParaRPr lang="en-US" dirty="0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by Nelson Education Limited</a:t>
            </a:r>
          </a:p>
        </p:txBody>
      </p:sp>
      <p:sp>
        <p:nvSpPr>
          <p:cNvPr id="7577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1394057-D294-4FD9-8CBC-57B9DF91664E}" type="slidenum">
              <a:rPr lang="en-US" smtClean="0"/>
              <a:pPr/>
              <a:t>5</a:t>
            </a:fld>
            <a:endParaRPr lang="en-US" smtClean="0"/>
          </a:p>
        </p:txBody>
      </p:sp>
      <p:sp>
        <p:nvSpPr>
          <p:cNvPr id="7578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578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u="sng" dirty="0" smtClean="0"/>
              <a:t>Social Structure</a:t>
            </a:r>
            <a:endParaRPr lang="en-US" u="none" dirty="0" smtClean="0"/>
          </a:p>
          <a:p>
            <a:pPr marL="171450" indent="-171450">
              <a:buFontTx/>
              <a:buChar char="-"/>
            </a:pPr>
            <a:r>
              <a:rPr lang="en-US" u="none" baseline="0" dirty="0" smtClean="0"/>
              <a:t>relatively stable patterns of social relations that affect our thoughts, feelings, actions, and identity</a:t>
            </a:r>
          </a:p>
          <a:p>
            <a:pPr marL="0" indent="0">
              <a:buFontTx/>
              <a:buNone/>
            </a:pPr>
            <a:r>
              <a:rPr lang="en-US" u="none" baseline="0" dirty="0" smtClean="0"/>
              <a:t>    -Three Levels of Social Structure:</a:t>
            </a:r>
          </a:p>
          <a:p>
            <a:pPr marL="0" indent="0">
              <a:buFontTx/>
              <a:buNone/>
            </a:pPr>
            <a:r>
              <a:rPr lang="en-US" u="none" baseline="0" dirty="0" smtClean="0"/>
              <a:t>        -Microstructures- the study of face to face personal interactions. Ex class room, friends, family.</a:t>
            </a:r>
          </a:p>
          <a:p>
            <a:pPr marL="0" indent="0">
              <a:buFontTx/>
              <a:buNone/>
            </a:pPr>
            <a:r>
              <a:rPr lang="en-US" u="none" baseline="0" dirty="0" smtClean="0"/>
              <a:t>        -Macrostructures- Outside of the face to face. Ex. The impact of the education system, impact of race gender and religion</a:t>
            </a:r>
          </a:p>
          <a:p>
            <a:pPr marL="0" indent="0">
              <a:buFontTx/>
              <a:buNone/>
            </a:pPr>
            <a:r>
              <a:rPr lang="en-US" u="none" baseline="0" dirty="0" smtClean="0"/>
              <a:t>        -Global Structures- above the national level. Ex. How does globalization affect everything from the workers to the consumers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by Nelson Education Limited</a:t>
            </a:r>
          </a:p>
        </p:txBody>
      </p:sp>
      <p:sp>
        <p:nvSpPr>
          <p:cNvPr id="7885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6FB2DBF-A4D9-4DEC-B22A-5F5DB5A8C4D8}" type="slidenum">
              <a:rPr lang="en-US" smtClean="0"/>
              <a:pPr/>
              <a:t>6</a:t>
            </a:fld>
            <a:endParaRPr lang="en-US" smtClean="0"/>
          </a:p>
        </p:txBody>
      </p:sp>
      <p:sp>
        <p:nvSpPr>
          <p:cNvPr id="7885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885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buFontTx/>
              <a:buChar char="•"/>
            </a:pPr>
            <a:r>
              <a:rPr lang="en-US" dirty="0" smtClean="0"/>
              <a:t>Suicide rates vary depending on many different factors </a:t>
            </a:r>
          </a:p>
          <a:p>
            <a:pPr>
              <a:buFontTx/>
              <a:buNone/>
            </a:pPr>
            <a:r>
              <a:rPr lang="en-US" baseline="0" dirty="0" smtClean="0"/>
              <a:t>     -time of year, time of day, location, etc.</a:t>
            </a:r>
          </a:p>
          <a:p>
            <a:pPr>
              <a:buFontTx/>
              <a:buNone/>
            </a:pPr>
            <a:endParaRPr lang="en-US" dirty="0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by Nelson Education Limited</a:t>
            </a:r>
          </a:p>
        </p:txBody>
      </p:sp>
      <p:sp>
        <p:nvSpPr>
          <p:cNvPr id="7987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0249430-0A91-44DE-ACAB-0A462F1A6F97}" type="slidenum">
              <a:rPr lang="en-US" smtClean="0"/>
              <a:pPr/>
              <a:t>7</a:t>
            </a:fld>
            <a:endParaRPr lang="en-US" smtClean="0"/>
          </a:p>
        </p:txBody>
      </p:sp>
      <p:sp>
        <p:nvSpPr>
          <p:cNvPr id="7987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987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buFontTx/>
              <a:buChar char="•"/>
            </a:pPr>
            <a:endParaRPr lang="en-US" dirty="0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by Nelson Education Limited</a:t>
            </a:r>
          </a:p>
        </p:txBody>
      </p:sp>
      <p:sp>
        <p:nvSpPr>
          <p:cNvPr id="8192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EB69C02-E160-43E5-8DBB-BFAFF5B47A72}" type="slidenum">
              <a:rPr lang="en-US" smtClean="0"/>
              <a:pPr/>
              <a:t>8</a:t>
            </a:fld>
            <a:endParaRPr lang="en-US" smtClean="0"/>
          </a:p>
        </p:txBody>
      </p:sp>
      <p:sp>
        <p:nvSpPr>
          <p:cNvPr id="8192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2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buFontTx/>
              <a:buChar char="•"/>
            </a:pPr>
            <a:endParaRPr lang="en-US" dirty="0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by Nelson Education Limited</a:t>
            </a:r>
          </a:p>
        </p:txBody>
      </p:sp>
      <p:sp>
        <p:nvSpPr>
          <p:cNvPr id="8397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E69757B-A34E-45C4-BD86-DF619CEAB068}" type="slidenum">
              <a:rPr lang="en-US" smtClean="0"/>
              <a:pPr/>
              <a:t>9</a:t>
            </a:fld>
            <a:endParaRPr lang="en-US" smtClean="0"/>
          </a:p>
        </p:txBody>
      </p:sp>
      <p:sp>
        <p:nvSpPr>
          <p:cNvPr id="8397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397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228600" indent="-228600"/>
            <a:endParaRPr 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by Nelson Education Limited</a:t>
            </a:r>
          </a:p>
        </p:txBody>
      </p:sp>
      <p:sp>
        <p:nvSpPr>
          <p:cNvPr id="8397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E69757B-A34E-45C4-BD86-DF619CEAB068}" type="slidenum">
              <a:rPr lang="en-US" smtClean="0"/>
              <a:pPr/>
              <a:t>10</a:t>
            </a:fld>
            <a:endParaRPr lang="en-US" smtClean="0"/>
          </a:p>
        </p:txBody>
      </p:sp>
      <p:sp>
        <p:nvSpPr>
          <p:cNvPr id="8397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397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228600" indent="-228600"/>
            <a:endParaRPr 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by Nelson Education Limited</a:t>
            </a:r>
          </a:p>
        </p:txBody>
      </p:sp>
      <p:sp>
        <p:nvSpPr>
          <p:cNvPr id="8909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02B6E0A-432C-47C0-9FF0-40A593E1A369}" type="slidenum">
              <a:rPr lang="en-US" smtClean="0"/>
              <a:pPr/>
              <a:t>11</a:t>
            </a:fld>
            <a:endParaRPr lang="en-US" smtClean="0"/>
          </a:p>
        </p:txBody>
      </p:sp>
      <p:sp>
        <p:nvSpPr>
          <p:cNvPr id="8909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0357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228600" indent="-228600">
              <a:defRPr/>
            </a:pPr>
            <a:endParaRPr lang="en-US" dirty="0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by Nelson Education Limited</a:t>
            </a:r>
          </a:p>
        </p:txBody>
      </p:sp>
      <p:sp>
        <p:nvSpPr>
          <p:cNvPr id="9113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2257AE4-111A-4EBC-A764-98A41B94CAF9}" type="slidenum">
              <a:rPr lang="en-US" smtClean="0"/>
              <a:pPr/>
              <a:t>12</a:t>
            </a:fld>
            <a:endParaRPr lang="en-US" smtClean="0"/>
          </a:p>
        </p:txBody>
      </p:sp>
      <p:sp>
        <p:nvSpPr>
          <p:cNvPr id="9114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14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buFontTx/>
              <a:buChar char="•"/>
            </a:pPr>
            <a:endParaRPr lang="en-US" dirty="0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by Nelson Education Limited</a:t>
            </a:r>
          </a:p>
        </p:txBody>
      </p:sp>
      <p:sp>
        <p:nvSpPr>
          <p:cNvPr id="9113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2257AE4-111A-4EBC-A764-98A41B94CAF9}" type="slidenum">
              <a:rPr lang="en-US" smtClean="0"/>
              <a:pPr/>
              <a:t>13</a:t>
            </a:fld>
            <a:endParaRPr lang="en-US" smtClean="0"/>
          </a:p>
        </p:txBody>
      </p:sp>
      <p:sp>
        <p:nvSpPr>
          <p:cNvPr id="9114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14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buFontTx/>
              <a:buChar char="•"/>
            </a:pPr>
            <a:endParaRPr lang="en-US" dirty="0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by Nelson Education Limited</a:t>
            </a:r>
          </a:p>
        </p:txBody>
      </p:sp>
      <p:sp>
        <p:nvSpPr>
          <p:cNvPr id="9421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D6A3CC6-6015-4936-872E-921E764ABBEE}" type="slidenum">
              <a:rPr lang="en-US" smtClean="0"/>
              <a:pPr/>
              <a:t>14</a:t>
            </a:fld>
            <a:endParaRPr lang="en-US" smtClean="0"/>
          </a:p>
        </p:txBody>
      </p:sp>
      <p:sp>
        <p:nvSpPr>
          <p:cNvPr id="9421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421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buFontTx/>
              <a:buChar char="•"/>
            </a:pPr>
            <a:endParaRPr lang="en-US" dirty="0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by Nelson Education Limited</a:t>
            </a:r>
          </a:p>
        </p:txBody>
      </p:sp>
      <p:sp>
        <p:nvSpPr>
          <p:cNvPr id="9523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B944712-A540-4054-9430-FB861978F1A4}" type="slidenum">
              <a:rPr lang="en-US" smtClean="0"/>
              <a:pPr/>
              <a:t>15</a:t>
            </a:fld>
            <a:endParaRPr lang="en-US" smtClean="0"/>
          </a:p>
        </p:txBody>
      </p:sp>
      <p:sp>
        <p:nvSpPr>
          <p:cNvPr id="9523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523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buFontTx/>
              <a:buChar char="•"/>
            </a:pPr>
            <a:endParaRPr lang="en-US" dirty="0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by Nelson Education Limited</a:t>
            </a:r>
          </a:p>
        </p:txBody>
      </p:sp>
      <p:sp>
        <p:nvSpPr>
          <p:cNvPr id="10854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4E8B4D0-B75D-46EC-A93E-4018BA0011D3}" type="slidenum">
              <a:rPr lang="en-US" smtClean="0"/>
              <a:pPr/>
              <a:t>16</a:t>
            </a:fld>
            <a:endParaRPr lang="en-US" smtClean="0"/>
          </a:p>
        </p:txBody>
      </p:sp>
      <p:sp>
        <p:nvSpPr>
          <p:cNvPr id="10854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854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by Nelson Education Limited</a:t>
            </a:r>
          </a:p>
        </p:txBody>
      </p:sp>
      <p:sp>
        <p:nvSpPr>
          <p:cNvPr id="10957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0CE074A-319E-4FDB-B355-11D2FA9922B2}" type="slidenum">
              <a:rPr lang="en-US" smtClean="0"/>
              <a:pPr/>
              <a:t>17</a:t>
            </a:fld>
            <a:endParaRPr lang="en-US" smtClean="0"/>
          </a:p>
        </p:txBody>
      </p:sp>
      <p:sp>
        <p:nvSpPr>
          <p:cNvPr id="10957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957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by Nelson Education Limited</a:t>
            </a:r>
          </a:p>
        </p:txBody>
      </p:sp>
      <p:sp>
        <p:nvSpPr>
          <p:cNvPr id="11059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CC90656-76E6-4B01-AE81-921F6384D9C0}" type="slidenum">
              <a:rPr lang="en-US" smtClean="0"/>
              <a:pPr/>
              <a:t>18</a:t>
            </a:fld>
            <a:endParaRPr lang="en-US" smtClean="0"/>
          </a:p>
        </p:txBody>
      </p:sp>
      <p:sp>
        <p:nvSpPr>
          <p:cNvPr id="11059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by Nelson Education Limited</a:t>
            </a:r>
          </a:p>
        </p:txBody>
      </p:sp>
      <p:sp>
        <p:nvSpPr>
          <p:cNvPr id="11161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DCB003F-A622-4C63-98D7-3FE95FADA00D}" type="slidenum">
              <a:rPr lang="en-US" smtClean="0"/>
              <a:pPr/>
              <a:t>19</a:t>
            </a:fld>
            <a:endParaRPr lang="en-US" smtClean="0"/>
          </a:p>
        </p:txBody>
      </p:sp>
      <p:sp>
        <p:nvSpPr>
          <p:cNvPr id="11162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162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228600" indent="-228600"/>
            <a:endParaRPr lang="en-US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by Nelson Education Limited</a:t>
            </a:r>
          </a:p>
        </p:txBody>
      </p:sp>
      <p:sp>
        <p:nvSpPr>
          <p:cNvPr id="11161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DCB003F-A622-4C63-98D7-3FE95FADA00D}" type="slidenum">
              <a:rPr lang="en-US" smtClean="0"/>
              <a:pPr/>
              <a:t>20</a:t>
            </a:fld>
            <a:endParaRPr lang="en-US" smtClean="0"/>
          </a:p>
        </p:txBody>
      </p:sp>
      <p:sp>
        <p:nvSpPr>
          <p:cNvPr id="11162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162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228600" indent="-228600"/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Line 3"/>
          <p:cNvSpPr>
            <a:spLocks noChangeShapeType="1"/>
          </p:cNvSpPr>
          <p:nvPr/>
        </p:nvSpPr>
        <p:spPr bwMode="auto">
          <a:xfrm flipH="1">
            <a:off x="0" y="1600200"/>
            <a:ext cx="9144000" cy="0"/>
          </a:xfrm>
          <a:prstGeom prst="line">
            <a:avLst/>
          </a:prstGeom>
          <a:noFill/>
          <a:ln w="88900">
            <a:solidFill>
              <a:srgbClr val="FF993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CA"/>
          </a:p>
        </p:txBody>
      </p:sp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228600" y="1600200"/>
            <a:ext cx="0" cy="5257800"/>
          </a:xfrm>
          <a:prstGeom prst="line">
            <a:avLst/>
          </a:prstGeom>
          <a:noFill/>
          <a:ln w="88900">
            <a:solidFill>
              <a:srgbClr val="FF993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CA"/>
          </a:p>
        </p:txBody>
      </p:sp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0" y="76200"/>
            <a:ext cx="7543800" cy="1447800"/>
          </a:xfrm>
          <a:prstGeom prst="rect">
            <a:avLst/>
          </a:prstGeom>
          <a:solidFill>
            <a:schemeClr val="bg2"/>
          </a:solidFill>
          <a:ln w="9525">
            <a:solidFill>
              <a:srgbClr val="CCCCFF"/>
            </a:solidFill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buClr>
                <a:schemeClr val="accent1"/>
              </a:buClr>
              <a:buFont typeface="Monotype Sorts" pitchFamily="2" charset="2"/>
              <a:buNone/>
              <a:defRPr/>
            </a:pPr>
            <a:r>
              <a:rPr kumimoji="1" lang="en-US" sz="5400" b="1">
                <a:effectLst>
                  <a:outerShdw blurRad="38100" dist="38100" dir="2700000" algn="tl">
                    <a:srgbClr val="000000"/>
                  </a:outerShdw>
                </a:effectLst>
                <a:latin typeface="Palatino" pitchFamily="18" charset="0"/>
              </a:rPr>
              <a:t>S</a:t>
            </a:r>
            <a:r>
              <a:rPr kumimoji="1" lang="en-US" sz="4500" b="1">
                <a:effectLst>
                  <a:outerShdw blurRad="38100" dist="38100" dir="2700000" algn="tl">
                    <a:srgbClr val="000000"/>
                  </a:outerShdw>
                </a:effectLst>
                <a:latin typeface="Palatino" pitchFamily="18" charset="0"/>
              </a:rPr>
              <a:t>OCIOLOGY</a:t>
            </a:r>
          </a:p>
          <a:p>
            <a:pPr>
              <a:spcBef>
                <a:spcPct val="20000"/>
              </a:spcBef>
              <a:buClr>
                <a:schemeClr val="accent1"/>
              </a:buClr>
              <a:buFont typeface="Monotype Sorts" pitchFamily="2" charset="2"/>
              <a:buNone/>
              <a:defRPr/>
            </a:pPr>
            <a:r>
              <a:rPr kumimoji="1" lang="en-US" sz="3600">
                <a:latin typeface="Palatino" pitchFamily="18" charset="0"/>
              </a:rPr>
              <a:t>Y</a:t>
            </a:r>
            <a:r>
              <a:rPr kumimoji="1" lang="en-US" sz="3000">
                <a:latin typeface="Palatino" pitchFamily="18" charset="0"/>
              </a:rPr>
              <a:t>OUR</a:t>
            </a:r>
            <a:r>
              <a:rPr kumimoji="1" lang="en-US" sz="3200">
                <a:latin typeface="Palatino" pitchFamily="18" charset="0"/>
              </a:rPr>
              <a:t> </a:t>
            </a:r>
            <a:r>
              <a:rPr kumimoji="1" lang="en-US" sz="3600">
                <a:latin typeface="Palatino" pitchFamily="18" charset="0"/>
              </a:rPr>
              <a:t>C</a:t>
            </a:r>
            <a:r>
              <a:rPr kumimoji="1" lang="en-US" sz="3000">
                <a:latin typeface="Palatino" pitchFamily="18" charset="0"/>
              </a:rPr>
              <a:t>OMPASS FOR A</a:t>
            </a:r>
            <a:r>
              <a:rPr kumimoji="1" lang="en-US" sz="3200">
                <a:latin typeface="Palatino" pitchFamily="18" charset="0"/>
              </a:rPr>
              <a:t> </a:t>
            </a:r>
            <a:r>
              <a:rPr kumimoji="1" lang="en-US" sz="3600">
                <a:latin typeface="Palatino" pitchFamily="18" charset="0"/>
              </a:rPr>
              <a:t>N</a:t>
            </a:r>
            <a:r>
              <a:rPr kumimoji="1" lang="en-US" sz="3000">
                <a:latin typeface="Palatino" pitchFamily="18" charset="0"/>
              </a:rPr>
              <a:t>EW </a:t>
            </a:r>
            <a:r>
              <a:rPr kumimoji="1" lang="en-US" sz="3600">
                <a:latin typeface="Palatino" pitchFamily="18" charset="0"/>
              </a:rPr>
              <a:t>W</a:t>
            </a:r>
            <a:r>
              <a:rPr kumimoji="1" lang="en-US" sz="3000">
                <a:latin typeface="Palatino" pitchFamily="18" charset="0"/>
              </a:rPr>
              <a:t>ORLD</a:t>
            </a:r>
          </a:p>
        </p:txBody>
      </p:sp>
      <p:sp>
        <p:nvSpPr>
          <p:cNvPr id="6" name="Rectangle 8"/>
          <p:cNvSpPr>
            <a:spLocks noChangeArrowheads="1"/>
          </p:cNvSpPr>
          <p:nvPr/>
        </p:nvSpPr>
        <p:spPr bwMode="auto">
          <a:xfrm>
            <a:off x="0" y="0"/>
            <a:ext cx="8001000" cy="1524000"/>
          </a:xfrm>
          <a:prstGeom prst="rect">
            <a:avLst/>
          </a:prstGeom>
          <a:solidFill>
            <a:srgbClr val="1C1C1C"/>
          </a:solidFill>
          <a:ln w="9525">
            <a:solidFill>
              <a:srgbClr val="CCCCFF"/>
            </a:solidFill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buClr>
                <a:schemeClr val="accent1"/>
              </a:buClr>
              <a:buFont typeface="Monotype Sorts" pitchFamily="2" charset="2"/>
              <a:buNone/>
              <a:defRPr/>
            </a:pPr>
            <a:r>
              <a:rPr kumimoji="1" lang="en-US" sz="5400" b="1">
                <a:effectLst>
                  <a:outerShdw blurRad="38100" dist="38100" dir="2700000" algn="tl">
                    <a:srgbClr val="000000"/>
                  </a:outerShdw>
                </a:effectLst>
                <a:latin typeface="Palatino" pitchFamily="18" charset="0"/>
              </a:rPr>
              <a:t>S</a:t>
            </a:r>
            <a:r>
              <a:rPr kumimoji="1" lang="en-US" sz="4500" b="1">
                <a:effectLst>
                  <a:outerShdw blurRad="38100" dist="38100" dir="2700000" algn="tl">
                    <a:srgbClr val="000000"/>
                  </a:outerShdw>
                </a:effectLst>
                <a:latin typeface="Palatino" pitchFamily="18" charset="0"/>
              </a:rPr>
              <a:t>OCIOLOGY</a:t>
            </a:r>
          </a:p>
          <a:p>
            <a:pPr>
              <a:spcBef>
                <a:spcPct val="20000"/>
              </a:spcBef>
              <a:buClr>
                <a:schemeClr val="accent1"/>
              </a:buClr>
              <a:buFont typeface="Monotype Sorts" pitchFamily="2" charset="2"/>
              <a:buNone/>
              <a:defRPr/>
            </a:pPr>
            <a:r>
              <a:rPr kumimoji="1" lang="en-US" sz="3600">
                <a:latin typeface="Palatino" pitchFamily="18" charset="0"/>
              </a:rPr>
              <a:t>Y</a:t>
            </a:r>
            <a:r>
              <a:rPr kumimoji="1" lang="en-US" sz="3000">
                <a:latin typeface="Palatino" pitchFamily="18" charset="0"/>
              </a:rPr>
              <a:t>OUR</a:t>
            </a:r>
            <a:r>
              <a:rPr kumimoji="1" lang="en-US" sz="3200">
                <a:latin typeface="Palatino" pitchFamily="18" charset="0"/>
              </a:rPr>
              <a:t> </a:t>
            </a:r>
            <a:r>
              <a:rPr kumimoji="1" lang="en-US" sz="3600">
                <a:latin typeface="Palatino" pitchFamily="18" charset="0"/>
              </a:rPr>
              <a:t>C</a:t>
            </a:r>
            <a:r>
              <a:rPr kumimoji="1" lang="en-US" sz="3000">
                <a:latin typeface="Palatino" pitchFamily="18" charset="0"/>
              </a:rPr>
              <a:t>OMPASS FOR A</a:t>
            </a:r>
            <a:r>
              <a:rPr kumimoji="1" lang="en-US" sz="3200">
                <a:latin typeface="Palatino" pitchFamily="18" charset="0"/>
              </a:rPr>
              <a:t> </a:t>
            </a:r>
            <a:r>
              <a:rPr kumimoji="1" lang="en-US" sz="3600">
                <a:latin typeface="Palatino" pitchFamily="18" charset="0"/>
              </a:rPr>
              <a:t>N</a:t>
            </a:r>
            <a:r>
              <a:rPr kumimoji="1" lang="en-US" sz="3000">
                <a:latin typeface="Palatino" pitchFamily="18" charset="0"/>
              </a:rPr>
              <a:t>EW </a:t>
            </a:r>
            <a:r>
              <a:rPr kumimoji="1" lang="en-US" sz="3600">
                <a:latin typeface="Palatino" pitchFamily="18" charset="0"/>
              </a:rPr>
              <a:t>W</a:t>
            </a:r>
            <a:r>
              <a:rPr kumimoji="1" lang="en-US" sz="3000">
                <a:latin typeface="Palatino" pitchFamily="18" charset="0"/>
              </a:rPr>
              <a:t>ORLD</a:t>
            </a:r>
          </a:p>
        </p:txBody>
      </p:sp>
      <p:sp>
        <p:nvSpPr>
          <p:cNvPr id="7" name="Text Box 9"/>
          <p:cNvSpPr txBox="1">
            <a:spLocks noChangeArrowheads="1"/>
          </p:cNvSpPr>
          <p:nvPr/>
        </p:nvSpPr>
        <p:spPr bwMode="auto">
          <a:xfrm>
            <a:off x="0" y="2667000"/>
            <a:ext cx="9144000" cy="186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3200">
                <a:solidFill>
                  <a:srgbClr val="1C1C1C"/>
                </a:solidFill>
                <a:latin typeface="Palatino" pitchFamily="18" charset="0"/>
              </a:rPr>
              <a:t>THIRD CANADIAN EDITION</a:t>
            </a:r>
            <a:endParaRPr lang="en-US" sz="2800">
              <a:solidFill>
                <a:srgbClr val="1C1C1C"/>
              </a:solidFill>
              <a:latin typeface="Palatino" pitchFamily="18" charset="0"/>
            </a:endParaRPr>
          </a:p>
          <a:p>
            <a:pPr algn="ctr">
              <a:defRPr/>
            </a:pPr>
            <a:endParaRPr lang="en-US" sz="2800">
              <a:solidFill>
                <a:srgbClr val="1C1C1C"/>
              </a:solidFill>
              <a:latin typeface="Palatino" pitchFamily="18" charset="0"/>
            </a:endParaRPr>
          </a:p>
          <a:p>
            <a:pPr algn="ctr">
              <a:defRPr/>
            </a:pPr>
            <a:endParaRPr lang="en-US" sz="2800">
              <a:solidFill>
                <a:schemeClr val="bg2"/>
              </a:solidFill>
              <a:latin typeface="Palatino" pitchFamily="18" charset="0"/>
            </a:endParaRPr>
          </a:p>
          <a:p>
            <a:pPr algn="ctr">
              <a:defRPr/>
            </a:pPr>
            <a:r>
              <a:rPr lang="en-US" sz="2800">
                <a:solidFill>
                  <a:srgbClr val="1C1C1C"/>
                </a:solidFill>
              </a:rPr>
              <a:t>ROBERT J. BRYM </a:t>
            </a:r>
            <a:r>
              <a:rPr lang="en-US" sz="2800">
                <a:solidFill>
                  <a:srgbClr val="1C1C1C"/>
                </a:solidFill>
                <a:cs typeface="Arial" charset="0"/>
              </a:rPr>
              <a:t>●</a:t>
            </a:r>
            <a:r>
              <a:rPr lang="en-US" sz="2800">
                <a:solidFill>
                  <a:srgbClr val="1C1C1C"/>
                </a:solidFill>
              </a:rPr>
              <a:t> JOHN LIE </a:t>
            </a:r>
            <a:r>
              <a:rPr lang="en-US" sz="2800">
                <a:solidFill>
                  <a:srgbClr val="1C1C1C"/>
                </a:solidFill>
                <a:cs typeface="Arial" charset="0"/>
              </a:rPr>
              <a:t>● </a:t>
            </a:r>
            <a:r>
              <a:rPr lang="en-US" sz="2800">
                <a:solidFill>
                  <a:srgbClr val="1C1C1C"/>
                </a:solidFill>
              </a:rPr>
              <a:t>STEVEN RYTINA</a:t>
            </a:r>
          </a:p>
        </p:txBody>
      </p:sp>
      <p:sp>
        <p:nvSpPr>
          <p:cNvPr id="8" name="Text Box 10"/>
          <p:cNvSpPr txBox="1">
            <a:spLocks noChangeArrowheads="1"/>
          </p:cNvSpPr>
          <p:nvPr/>
        </p:nvSpPr>
        <p:spPr bwMode="auto">
          <a:xfrm>
            <a:off x="3276600" y="6489700"/>
            <a:ext cx="2895600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000" dirty="0">
                <a:solidFill>
                  <a:schemeClr val="bg2"/>
                </a:solidFill>
                <a:latin typeface="Times New Roman" pitchFamily="18" charset="0"/>
              </a:rPr>
              <a:t>Copyright © 2010 Nelson Education Limited</a:t>
            </a:r>
          </a:p>
        </p:txBody>
      </p:sp>
      <p:pic>
        <p:nvPicPr>
          <p:cNvPr id="9" name="Picture 12" descr="SociologyYourCompass 3CE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53375" y="0"/>
            <a:ext cx="1190625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 Box 13"/>
          <p:cNvSpPr txBox="1">
            <a:spLocks noChangeArrowheads="1"/>
          </p:cNvSpPr>
          <p:nvPr userDrawn="1"/>
        </p:nvSpPr>
        <p:spPr bwMode="auto">
          <a:xfrm>
            <a:off x="1447800" y="5334000"/>
            <a:ext cx="6477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2400">
                <a:solidFill>
                  <a:schemeClr val="bg2"/>
                </a:solidFill>
              </a:rPr>
              <a:t>Prepared by Terri Petkau, Mohawk College</a:t>
            </a:r>
          </a:p>
        </p:txBody>
      </p:sp>
      <p:sp>
        <p:nvSpPr>
          <p:cNvPr id="25395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228600"/>
            <a:ext cx="7467600" cy="1143000"/>
          </a:xfrm>
          <a:noFill/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  <p:transition xmlns:p14="http://schemas.microsoft.com/office/powerpoint/2010/main"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2010 by Nelson Education Limited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C11F7B-6192-4229-BDAE-44CE24C61A4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xmlns:p14="http://schemas.microsoft.com/office/powerpoint/2010/main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2010 by Nelson Education Limited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4FBD92-9600-4B28-8587-8DD35A17A55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xmlns:p14="http://schemas.microsoft.com/office/powerpoint/2010/main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828800"/>
            <a:ext cx="4013200" cy="4648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2800" y="1828800"/>
            <a:ext cx="4013200" cy="4648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2010 by Nelson Education Limited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7BA96A-0FDE-4451-A974-E0761DDB28F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xmlns:p14="http://schemas.microsoft.com/office/powerpoint/2010/main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2010 by Nelson Education Limited</a:t>
            </a:r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6255F0-7483-47AA-98FE-317F9A5AAB1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xmlns:p14="http://schemas.microsoft.com/office/powerpoint/2010/main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2010 by Nelson Education Limited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2EA97B-195A-46E8-B551-5317D330D5B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xmlns:p14="http://schemas.microsoft.com/office/powerpoint/2010/main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2010 by Nelson Education Limited</a:t>
            </a:r>
          </a:p>
        </p:txBody>
      </p:sp>
      <p:sp>
        <p:nvSpPr>
          <p:cNvPr id="3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35817D-DDFF-47A9-88A0-1E6D0EFBED5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xmlns:p14="http://schemas.microsoft.com/office/powerpoint/2010/main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2010 by Nelson Education Limited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0155C7-0B2D-4746-BF0F-9403AE7AB62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xmlns:p14="http://schemas.microsoft.com/office/powerpoint/2010/main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CA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2010 by Nelson Education Limited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E1454B-EAAA-4BC4-A724-7F8A75A09DF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xmlns:p14="http://schemas.microsoft.com/office/powerpoint/2010/main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2010 by Nelson Education Limited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57E115-AA29-437E-AD7F-938E512866B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xmlns:p14="http://schemas.microsoft.com/office/powerpoint/2010/main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0"/>
            <a:ext cx="2286000" cy="6477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0" y="0"/>
            <a:ext cx="6705600" cy="64770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2010 by Nelson Education Limited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054C04-54FC-416F-A848-7DA58336C15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xmlns:p14="http://schemas.microsoft.com/office/powerpoint/2010/main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371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457200" y="1828800"/>
            <a:ext cx="8178800" cy="4648200"/>
          </a:xfrm>
        </p:spPr>
        <p:txBody>
          <a:bodyPr/>
          <a:lstStyle/>
          <a:p>
            <a:pPr lvl="0"/>
            <a:endParaRPr lang="en-CA" noProof="0" smtClean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2010 by Nelson Education Limited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10E707-9AF7-49BC-9EB1-D54A4651E78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xmlns:p14="http://schemas.microsoft.com/office/powerpoint/2010/main"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99"/>
        </a:solidFill>
        <a:effectLst>
          <a:outerShdw dist="107763" dir="2700000" algn="ctr" rotWithShape="0">
            <a:srgbClr val="000000"/>
          </a:outerShdw>
        </a:effectLst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0"/>
            <a:ext cx="9144000" cy="1371600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endParaRPr lang="en-CA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828800"/>
            <a:ext cx="8178800" cy="464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252932" name="Line 4"/>
          <p:cNvSpPr>
            <a:spLocks noChangeShapeType="1"/>
          </p:cNvSpPr>
          <p:nvPr/>
        </p:nvSpPr>
        <p:spPr bwMode="auto">
          <a:xfrm flipH="1">
            <a:off x="0" y="1600200"/>
            <a:ext cx="9144000" cy="0"/>
          </a:xfrm>
          <a:prstGeom prst="line">
            <a:avLst/>
          </a:prstGeom>
          <a:noFill/>
          <a:ln w="88900">
            <a:solidFill>
              <a:srgbClr val="FF993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CA"/>
          </a:p>
        </p:txBody>
      </p:sp>
      <p:sp>
        <p:nvSpPr>
          <p:cNvPr id="252933" name="Line 5"/>
          <p:cNvSpPr>
            <a:spLocks noChangeShapeType="1"/>
          </p:cNvSpPr>
          <p:nvPr/>
        </p:nvSpPr>
        <p:spPr bwMode="auto">
          <a:xfrm>
            <a:off x="228600" y="1600200"/>
            <a:ext cx="0" cy="5257800"/>
          </a:xfrm>
          <a:prstGeom prst="line">
            <a:avLst/>
          </a:prstGeom>
          <a:noFill/>
          <a:ln w="88900">
            <a:solidFill>
              <a:srgbClr val="FF993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CA"/>
          </a:p>
        </p:txBody>
      </p:sp>
      <p:sp>
        <p:nvSpPr>
          <p:cNvPr id="252934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743200" y="6553200"/>
            <a:ext cx="3657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chemeClr val="bg2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Copyright © 2010 by Nelson Education Limited</a:t>
            </a:r>
          </a:p>
        </p:txBody>
      </p:sp>
      <p:sp>
        <p:nvSpPr>
          <p:cNvPr id="252935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858000" y="65341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chemeClr val="bg2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fld id="{B9DC9B3F-D341-4E70-999F-D83DFDDC38A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63" r:id="rId1"/>
    <p:sldLayoutId id="2147483752" r:id="rId2"/>
    <p:sldLayoutId id="2147483753" r:id="rId3"/>
    <p:sldLayoutId id="2147483754" r:id="rId4"/>
    <p:sldLayoutId id="2147483755" r:id="rId5"/>
    <p:sldLayoutId id="2147483756" r:id="rId6"/>
    <p:sldLayoutId id="2147483757" r:id="rId7"/>
    <p:sldLayoutId id="2147483758" r:id="rId8"/>
    <p:sldLayoutId id="2147483759" r:id="rId9"/>
    <p:sldLayoutId id="2147483760" r:id="rId10"/>
    <p:sldLayoutId id="2147483761" r:id="rId11"/>
    <p:sldLayoutId id="2147483762" r:id="rId12"/>
  </p:sldLayoutIdLst>
  <p:transition xmlns:p14="http://schemas.microsoft.com/office/powerpoint/2010/main">
    <p:wipe dir="r"/>
  </p:transition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kumimoji="1" sz="40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kumimoji="1" sz="4000" b="1">
          <a:solidFill>
            <a:schemeClr val="tx1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kumimoji="1" sz="4000" b="1">
          <a:solidFill>
            <a:schemeClr val="tx1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kumimoji="1" sz="4000" b="1">
          <a:solidFill>
            <a:schemeClr val="tx1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kumimoji="1" sz="4000" b="1">
          <a:solidFill>
            <a:schemeClr val="tx1"/>
          </a:solidFill>
          <a:latin typeface="Arial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kumimoji="1" sz="4000" b="1">
          <a:solidFill>
            <a:schemeClr val="tx1"/>
          </a:solidFill>
          <a:latin typeface="Arial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kumimoji="1" sz="4000" b="1">
          <a:solidFill>
            <a:schemeClr val="tx1"/>
          </a:solidFill>
          <a:latin typeface="Arial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kumimoji="1" sz="4000" b="1">
          <a:solidFill>
            <a:schemeClr val="tx1"/>
          </a:solidFill>
          <a:latin typeface="Arial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kumimoji="1" sz="4000" b="1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35000"/>
        </a:spcBef>
        <a:spcAft>
          <a:spcPct val="0"/>
        </a:spcAft>
        <a:buClr>
          <a:schemeClr val="tx1"/>
        </a:buClr>
        <a:buChar char="•"/>
        <a:defRPr kumimoji="1" sz="2800">
          <a:solidFill>
            <a:schemeClr val="bg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35000"/>
        </a:spcBef>
        <a:spcAft>
          <a:spcPct val="0"/>
        </a:spcAft>
        <a:buClr>
          <a:schemeClr val="tx1"/>
        </a:buClr>
        <a:buChar char="•"/>
        <a:defRPr kumimoji="1" sz="2800">
          <a:solidFill>
            <a:schemeClr val="bg2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Monotype Sorts" pitchFamily="2" charset="2"/>
        <a:buChar char="x"/>
        <a:defRPr kumimoji="1" sz="28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Char char="•"/>
        <a:defRPr kumimoji="1" sz="28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Char char="–"/>
        <a:defRPr kumimoji="1" sz="28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Char char="–"/>
        <a:defRPr kumimoji="1" sz="28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Char char="–"/>
        <a:defRPr kumimoji="1" sz="28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Char char="–"/>
        <a:defRPr kumimoji="1" sz="28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Char char="–"/>
        <a:defRPr kumimoji="1" sz="28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dirty="0" smtClean="0"/>
              <a:t>Copyright 2012 Christian Caron</a:t>
            </a:r>
          </a:p>
          <a:p>
            <a:r>
              <a:rPr lang="en-US" dirty="0" smtClean="0"/>
              <a:t> </a:t>
            </a:r>
          </a:p>
        </p:txBody>
      </p:sp>
      <p:sp>
        <p:nvSpPr>
          <p:cNvPr id="3075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9AB4F19F-2F37-46F0-9687-94DB8866529A}" type="slidenum">
              <a:rPr lang="en-US" smtClean="0"/>
              <a:pPr/>
              <a:t>1</a:t>
            </a:fld>
            <a:endParaRPr lang="en-US" smtClean="0"/>
          </a:p>
        </p:txBody>
      </p:sp>
      <p:sp>
        <p:nvSpPr>
          <p:cNvPr id="17817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n-US" dirty="0" smtClean="0"/>
              <a:t>			</a:t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Agenda: Foundations of Sociology</a:t>
            </a:r>
          </a:p>
        </p:txBody>
      </p:sp>
      <p:sp>
        <p:nvSpPr>
          <p:cNvPr id="178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sz="2400" dirty="0" smtClean="0"/>
              <a:t>Philosophical Foundations</a:t>
            </a:r>
          </a:p>
          <a:p>
            <a:r>
              <a:rPr lang="en-CA" sz="2400" dirty="0" smtClean="0"/>
              <a:t>Sociology and Common Sense</a:t>
            </a:r>
          </a:p>
          <a:p>
            <a:r>
              <a:rPr lang="en-CA" sz="2400" dirty="0" smtClean="0"/>
              <a:t>Sociological Explanation of Suicide</a:t>
            </a:r>
          </a:p>
          <a:p>
            <a:r>
              <a:rPr lang="en-CA" sz="2400" dirty="0" smtClean="0"/>
              <a:t>Social Structures</a:t>
            </a:r>
          </a:p>
          <a:p>
            <a:r>
              <a:rPr lang="en-CA" sz="2400" dirty="0" smtClean="0"/>
              <a:t>Theory, Research and Values</a:t>
            </a:r>
          </a:p>
          <a:p>
            <a:r>
              <a:rPr lang="en-CA" sz="2400" dirty="0" smtClean="0"/>
              <a:t>Four broad theoretical traditions</a:t>
            </a:r>
          </a:p>
          <a:p>
            <a:r>
              <a:rPr lang="en-CA" sz="2400" dirty="0" smtClean="0"/>
              <a:t>Approaching Theory</a:t>
            </a:r>
          </a:p>
          <a:p>
            <a:r>
              <a:rPr lang="en-CA" sz="2400" dirty="0" smtClean="0"/>
              <a:t>In-Class Activity: Theory in Action</a:t>
            </a:r>
          </a:p>
          <a:p>
            <a:r>
              <a:rPr lang="en-CA" sz="2400" dirty="0" smtClean="0"/>
              <a:t>Sociology Today</a:t>
            </a:r>
          </a:p>
          <a:p>
            <a:r>
              <a:rPr lang="en-CA" sz="2400" dirty="0" smtClean="0"/>
              <a:t>Online Participation &amp; Group Projects</a:t>
            </a:r>
          </a:p>
        </p:txBody>
      </p:sp>
    </p:spTree>
  </p:cSld>
  <p:clrMapOvr>
    <a:masterClrMapping/>
  </p:clrMapOvr>
  <p:transition xmlns:p14="http://schemas.microsoft.com/office/powerpoint/2010/main">
    <p:wipe dir="r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7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7817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78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781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781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781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781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781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781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781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7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7817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7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17817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8178" grpId="0"/>
      <p:bldP spid="178179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/>
              <a:t>Copyright 2009 Christian Caron</a:t>
            </a:r>
          </a:p>
          <a:p>
            <a:r>
              <a:rPr lang="en-US" smtClean="0"/>
              <a:t> </a:t>
            </a:r>
          </a:p>
        </p:txBody>
      </p:sp>
      <p:sp>
        <p:nvSpPr>
          <p:cNvPr id="8195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6956E345-E68D-49BC-A604-9D1418753EB3}" type="slidenum">
              <a:rPr lang="en-US" smtClean="0"/>
              <a:pPr/>
              <a:t>2</a:t>
            </a:fld>
            <a:endParaRPr lang="en-US" smtClean="0"/>
          </a:p>
        </p:txBody>
      </p:sp>
      <p:sp>
        <p:nvSpPr>
          <p:cNvPr id="17817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n-US" dirty="0" smtClean="0"/>
              <a:t>			</a:t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	Philosophical Foundations	</a:t>
            </a:r>
          </a:p>
        </p:txBody>
      </p:sp>
      <p:sp>
        <p:nvSpPr>
          <p:cNvPr id="1781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1438" y="1646238"/>
            <a:ext cx="9072562" cy="5059362"/>
          </a:xfrm>
        </p:spPr>
        <p:txBody>
          <a:bodyPr>
            <a:noAutofit/>
          </a:bodyPr>
          <a:lstStyle/>
          <a:p>
            <a:pPr>
              <a:buFontTx/>
              <a:buNone/>
              <a:defRPr/>
            </a:pPr>
            <a:r>
              <a:rPr lang="en-CA" sz="1800" dirty="0" smtClean="0"/>
              <a:t>Underlying Sociology is Philosophy and its concepts of:</a:t>
            </a:r>
          </a:p>
          <a:p>
            <a:pPr>
              <a:buFontTx/>
              <a:buNone/>
              <a:defRPr/>
            </a:pPr>
            <a:r>
              <a:rPr lang="en-CA" sz="1800" dirty="0" smtClean="0">
                <a:solidFill>
                  <a:srgbClr val="FF0000"/>
                </a:solidFill>
              </a:rPr>
              <a:t>	Ontology</a:t>
            </a:r>
            <a:r>
              <a:rPr lang="en-CA" sz="1800" dirty="0" smtClean="0"/>
              <a:t>: What is real? </a:t>
            </a:r>
          </a:p>
          <a:p>
            <a:pPr>
              <a:buFontTx/>
              <a:buNone/>
              <a:defRPr/>
            </a:pPr>
            <a:r>
              <a:rPr lang="en-CA" sz="1800" dirty="0" smtClean="0">
                <a:solidFill>
                  <a:srgbClr val="FF0000"/>
                </a:solidFill>
              </a:rPr>
              <a:t>	Epistemology</a:t>
            </a:r>
            <a:r>
              <a:rPr lang="en-CA" sz="1800" dirty="0" smtClean="0"/>
              <a:t>: How do we know what we know?</a:t>
            </a:r>
            <a:endParaRPr lang="en-US" sz="1800" dirty="0" smtClean="0"/>
          </a:p>
          <a:p>
            <a:pPr>
              <a:buFontTx/>
              <a:buNone/>
              <a:defRPr/>
            </a:pPr>
            <a:endParaRPr lang="en-US" sz="1800" dirty="0" smtClean="0"/>
          </a:p>
          <a:p>
            <a:pPr>
              <a:buFontTx/>
              <a:buNone/>
              <a:defRPr/>
            </a:pPr>
            <a:r>
              <a:rPr lang="en-US" sz="1800" dirty="0" smtClean="0"/>
              <a:t>Early social philosophers contributed to classical sociology theory through these fundamental tenets:</a:t>
            </a:r>
          </a:p>
          <a:p>
            <a:pPr>
              <a:defRPr/>
            </a:pPr>
            <a:r>
              <a:rPr lang="en-US" sz="1800" dirty="0" smtClean="0"/>
              <a:t>Thomas Hobbes’s assertion that </a:t>
            </a:r>
            <a:r>
              <a:rPr lang="en-US" sz="1800" dirty="0" smtClean="0">
                <a:solidFill>
                  <a:srgbClr val="FF0000"/>
                </a:solidFill>
              </a:rPr>
              <a:t>government’s appropriate role</a:t>
            </a:r>
            <a:r>
              <a:rPr lang="en-US" sz="1800" dirty="0" smtClean="0"/>
              <a:t> lies in preserving peace while allowing individuals to pursue their self-interests</a:t>
            </a:r>
          </a:p>
          <a:p>
            <a:pPr>
              <a:defRPr/>
            </a:pPr>
            <a:r>
              <a:rPr lang="en-US" sz="1800" dirty="0" smtClean="0"/>
              <a:t>John Locke’s belief in </a:t>
            </a:r>
            <a:r>
              <a:rPr lang="en-US" sz="1800" dirty="0" smtClean="0">
                <a:solidFill>
                  <a:srgbClr val="FF0000"/>
                </a:solidFill>
              </a:rPr>
              <a:t>individual freedom</a:t>
            </a:r>
            <a:r>
              <a:rPr lang="en-US" sz="1800" dirty="0" smtClean="0"/>
              <a:t> and autonomy</a:t>
            </a:r>
          </a:p>
          <a:p>
            <a:pPr>
              <a:defRPr/>
            </a:pPr>
            <a:r>
              <a:rPr lang="en-US" sz="1800" dirty="0" smtClean="0"/>
              <a:t>Charles de </a:t>
            </a:r>
            <a:r>
              <a:rPr lang="en-US" sz="1800" dirty="0" err="1" smtClean="0"/>
              <a:t>Montesquieu’s</a:t>
            </a:r>
            <a:r>
              <a:rPr lang="en-US" sz="1800" dirty="0" smtClean="0"/>
              <a:t> </a:t>
            </a:r>
            <a:r>
              <a:rPr lang="en-US" sz="1800" dirty="0" smtClean="0">
                <a:solidFill>
                  <a:srgbClr val="FF0000"/>
                </a:solidFill>
              </a:rPr>
              <a:t>comparative methodology</a:t>
            </a:r>
            <a:r>
              <a:rPr lang="en-US" sz="1800" dirty="0" smtClean="0"/>
              <a:t> and his appreciation for cultural diversity</a:t>
            </a:r>
          </a:p>
          <a:p>
            <a:pPr>
              <a:defRPr/>
            </a:pPr>
            <a:r>
              <a:rPr lang="en-US" sz="1800" dirty="0" smtClean="0"/>
              <a:t>Jean-Jacques Rousseau’s analysis of the </a:t>
            </a:r>
            <a:r>
              <a:rPr lang="en-US" sz="1800" dirty="0" smtClean="0">
                <a:solidFill>
                  <a:srgbClr val="FF0000"/>
                </a:solidFill>
              </a:rPr>
              <a:t>social contract</a:t>
            </a:r>
            <a:r>
              <a:rPr lang="en-US" sz="1800" dirty="0" smtClean="0"/>
              <a:t> and his belief in individual autonomy</a:t>
            </a:r>
          </a:p>
          <a:p>
            <a:pPr>
              <a:defRPr/>
            </a:pPr>
            <a:endParaRPr lang="en-CA" sz="1800" dirty="0" smtClean="0"/>
          </a:p>
          <a:p>
            <a:pPr>
              <a:defRPr/>
            </a:pPr>
            <a:endParaRPr lang="en-US" sz="1800" dirty="0" smtClean="0"/>
          </a:p>
          <a:p>
            <a:pPr>
              <a:defRPr/>
            </a:pPr>
            <a:endParaRPr lang="en-US" sz="1800" dirty="0" smtClean="0"/>
          </a:p>
          <a:p>
            <a:pPr>
              <a:defRPr/>
            </a:pPr>
            <a:endParaRPr lang="en-US" sz="1800" dirty="0" smtClean="0"/>
          </a:p>
          <a:p>
            <a:pPr>
              <a:buFontTx/>
              <a:buNone/>
              <a:defRPr/>
            </a:pPr>
            <a:endParaRPr lang="en-US" sz="1800" dirty="0" smtClean="0"/>
          </a:p>
          <a:p>
            <a:pPr>
              <a:buFontTx/>
              <a:buNone/>
              <a:defRPr/>
            </a:pPr>
            <a:endParaRPr lang="en-US" sz="1800" dirty="0" smtClean="0"/>
          </a:p>
          <a:p>
            <a:pPr>
              <a:buFontTx/>
              <a:buNone/>
              <a:defRPr/>
            </a:pPr>
            <a:endParaRPr lang="en-US" sz="1800" dirty="0" smtClean="0"/>
          </a:p>
          <a:p>
            <a:pPr>
              <a:buFontTx/>
              <a:buNone/>
              <a:defRPr/>
            </a:pPr>
            <a:endParaRPr lang="en-US" sz="1800" dirty="0" smtClean="0"/>
          </a:p>
          <a:p>
            <a:pPr>
              <a:buFontTx/>
              <a:buNone/>
              <a:defRPr/>
            </a:pPr>
            <a:endParaRPr lang="en-US" sz="1800" dirty="0" smtClean="0"/>
          </a:p>
        </p:txBody>
      </p:sp>
    </p:spTree>
  </p:cSld>
  <p:clrMapOvr>
    <a:masterClrMapping/>
  </p:clrMapOvr>
  <p:transition xmlns:p14="http://schemas.microsoft.com/office/powerpoint/2010/main">
    <p:wipe dir="r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7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7817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817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Nelson Education Limited</a:t>
            </a:r>
          </a:p>
        </p:txBody>
      </p:sp>
      <p:sp>
        <p:nvSpPr>
          <p:cNvPr id="12291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E6C1F828-1ED3-44E1-AF11-0CFA2735CBEE}" type="slidenum">
              <a:rPr lang="en-US" smtClean="0"/>
              <a:pPr/>
              <a:t>3</a:t>
            </a:fld>
            <a:endParaRPr lang="en-US" smtClean="0"/>
          </a:p>
        </p:txBody>
      </p:sp>
      <p:sp>
        <p:nvSpPr>
          <p:cNvPr id="155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Sociological Explanation of Suicide: Durkheim’s Contribution</a:t>
            </a:r>
          </a:p>
        </p:txBody>
      </p:sp>
      <p:sp>
        <p:nvSpPr>
          <p:cNvPr id="155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1828800"/>
            <a:ext cx="8178800" cy="47244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kumimoji="0" lang="en-US" dirty="0" smtClean="0">
                <a:solidFill>
                  <a:srgbClr val="FF0000"/>
                </a:solidFill>
                <a:cs typeface="Arial" charset="0"/>
              </a:rPr>
              <a:t>É</a:t>
            </a:r>
            <a:r>
              <a:rPr kumimoji="0" lang="en-CA" dirty="0" smtClean="0">
                <a:solidFill>
                  <a:srgbClr val="FF0000"/>
                </a:solidFill>
              </a:rPr>
              <a:t>mile Durkheim</a:t>
            </a:r>
            <a:r>
              <a:rPr kumimoji="0" lang="en-CA" dirty="0" smtClean="0"/>
              <a:t> </a:t>
            </a:r>
            <a:r>
              <a:rPr kumimoji="0" lang="en-CA" dirty="0" smtClean="0">
                <a:sym typeface="Wingdings" pitchFamily="2" charset="2"/>
              </a:rPr>
              <a:t></a:t>
            </a:r>
            <a:r>
              <a:rPr kumimoji="0" lang="en-CA" dirty="0" smtClean="0"/>
              <a:t> At end of 19</a:t>
            </a:r>
            <a:r>
              <a:rPr kumimoji="0" lang="en-CA" baseline="30000" dirty="0" smtClean="0"/>
              <a:t>th</a:t>
            </a:r>
            <a:r>
              <a:rPr kumimoji="0" lang="en-CA" dirty="0" smtClean="0"/>
              <a:t> century, demonstrated suicide rates were strongly influenced by social forces</a:t>
            </a:r>
          </a:p>
          <a:p>
            <a:pPr>
              <a:lnSpc>
                <a:spcPct val="90000"/>
              </a:lnSpc>
              <a:buFont typeface="Wingdings" pitchFamily="2" charset="2"/>
              <a:buChar char="Ø"/>
            </a:pPr>
            <a:endParaRPr kumimoji="0" lang="en-CA" sz="1600" dirty="0" smtClean="0"/>
          </a:p>
          <a:p>
            <a:pPr>
              <a:lnSpc>
                <a:spcPct val="90000"/>
              </a:lnSpc>
              <a:buFont typeface="Wingdings" pitchFamily="2" charset="2"/>
              <a:buChar char="Ø"/>
            </a:pPr>
            <a:r>
              <a:rPr kumimoji="0" lang="en-CA" dirty="0" smtClean="0"/>
              <a:t>Examined </a:t>
            </a:r>
            <a:r>
              <a:rPr kumimoji="0" lang="en-CA" dirty="0" smtClean="0">
                <a:solidFill>
                  <a:srgbClr val="FF0000"/>
                </a:solidFill>
              </a:rPr>
              <a:t>association between rates</a:t>
            </a:r>
            <a:r>
              <a:rPr kumimoji="0" lang="en-CA" dirty="0" smtClean="0"/>
              <a:t> of suicide and rates of psychological disorder for different groups</a:t>
            </a:r>
          </a:p>
          <a:p>
            <a:pPr>
              <a:lnSpc>
                <a:spcPct val="90000"/>
              </a:lnSpc>
              <a:buFont typeface="Wingdings" pitchFamily="2" charset="2"/>
              <a:buChar char="Ø"/>
            </a:pPr>
            <a:endParaRPr kumimoji="0" lang="en-CA" sz="1600" dirty="0" smtClean="0"/>
          </a:p>
          <a:p>
            <a:pPr>
              <a:lnSpc>
                <a:spcPct val="90000"/>
              </a:lnSpc>
              <a:buFont typeface="Wingdings" pitchFamily="2" charset="2"/>
              <a:buChar char="Ø"/>
            </a:pPr>
            <a:r>
              <a:rPr kumimoji="0" lang="en-CA" dirty="0" smtClean="0"/>
              <a:t>Found suicide rates and rates of psychological disorder did not vary directly, and often appeared to vary inversely</a:t>
            </a:r>
            <a:endParaRPr kumimoji="0" lang="en-US" dirty="0" smtClean="0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565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55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55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556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5650" grpId="0"/>
      <p:bldP spid="155651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endParaRPr lang="en-US" dirty="0" smtClean="0"/>
          </a:p>
        </p:txBody>
      </p:sp>
      <p:sp>
        <p:nvSpPr>
          <p:cNvPr id="13315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35B256DA-B264-4B77-9F3B-4FA8B3C5A638}" type="slidenum">
              <a:rPr lang="en-US" smtClean="0"/>
              <a:pPr/>
              <a:t>4</a:t>
            </a:fld>
            <a:endParaRPr lang="en-US" smtClean="0"/>
          </a:p>
        </p:txBody>
      </p:sp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Durkheim’s Contribution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>
              <a:buClr>
                <a:schemeClr val="bg2"/>
              </a:buClr>
            </a:pPr>
            <a:r>
              <a:rPr kumimoji="0" lang="en-CA" dirty="0" smtClean="0">
                <a:solidFill>
                  <a:srgbClr val="FF0000"/>
                </a:solidFill>
              </a:rPr>
              <a:t>Durkheim</a:t>
            </a:r>
            <a:r>
              <a:rPr kumimoji="0" lang="en-CA" dirty="0" smtClean="0"/>
              <a:t> argued suicide rates varied as result of differences in degree of </a:t>
            </a:r>
            <a:r>
              <a:rPr kumimoji="0" lang="en-CA" dirty="0" smtClean="0">
                <a:solidFill>
                  <a:srgbClr val="FF0000"/>
                </a:solidFill>
              </a:rPr>
              <a:t>social solidarity</a:t>
            </a:r>
            <a:r>
              <a:rPr kumimoji="0" lang="en-CA" dirty="0" smtClean="0"/>
              <a:t> in different categories of the population</a:t>
            </a:r>
          </a:p>
          <a:p>
            <a:pPr>
              <a:buClr>
                <a:schemeClr val="bg2"/>
              </a:buClr>
            </a:pPr>
            <a:endParaRPr kumimoji="0" lang="en-CA" sz="1400" b="1" dirty="0" smtClean="0"/>
          </a:p>
          <a:p>
            <a:pPr>
              <a:buClr>
                <a:schemeClr val="bg2"/>
              </a:buClr>
            </a:pPr>
            <a:r>
              <a:rPr kumimoji="0" lang="en-CA" dirty="0" smtClean="0">
                <a:solidFill>
                  <a:srgbClr val="FF0000"/>
                </a:solidFill>
              </a:rPr>
              <a:t>Social solidarity</a:t>
            </a:r>
            <a:r>
              <a:rPr kumimoji="0" lang="en-CA" dirty="0" smtClean="0"/>
              <a:t> </a:t>
            </a:r>
            <a:r>
              <a:rPr kumimoji="0" lang="en-US" dirty="0" smtClean="0"/>
              <a:t>refers to:</a:t>
            </a:r>
          </a:p>
          <a:p>
            <a:pPr lvl="1">
              <a:buClr>
                <a:schemeClr val="bg2"/>
              </a:buClr>
              <a:buFontTx/>
              <a:buNone/>
            </a:pPr>
            <a:r>
              <a:rPr kumimoji="0" lang="en-US" dirty="0" smtClean="0"/>
              <a:t>- the degree to which group members share beliefs and values; and</a:t>
            </a:r>
          </a:p>
          <a:p>
            <a:pPr lvl="1">
              <a:buClr>
                <a:schemeClr val="bg2"/>
              </a:buClr>
              <a:buFontTx/>
              <a:buNone/>
            </a:pPr>
            <a:r>
              <a:rPr kumimoji="0" lang="en-US" dirty="0" smtClean="0"/>
              <a:t>- the intensity and frequency of their interaction</a:t>
            </a:r>
            <a:endParaRPr kumimoji="0" lang="en-CA" dirty="0" smtClean="0"/>
          </a:p>
          <a:p>
            <a:pPr>
              <a:buClr>
                <a:schemeClr val="bg2"/>
              </a:buClr>
              <a:buFontTx/>
              <a:buNone/>
            </a:pPr>
            <a:endParaRPr kumimoji="0" lang="en-CA" sz="2600" dirty="0" smtClean="0"/>
          </a:p>
          <a:p>
            <a:pPr>
              <a:buClr>
                <a:schemeClr val="bg2"/>
              </a:buClr>
              <a:buFontTx/>
              <a:buNone/>
            </a:pPr>
            <a:r>
              <a:rPr kumimoji="0" lang="en-CA" sz="2600" dirty="0" smtClean="0"/>
              <a:t>Mechanical </a:t>
            </a:r>
            <a:r>
              <a:rPr kumimoji="0" lang="en-CA" sz="2600" dirty="0" err="1" smtClean="0"/>
              <a:t>vs</a:t>
            </a:r>
            <a:r>
              <a:rPr kumimoji="0" lang="en-CA" sz="2600" dirty="0" smtClean="0"/>
              <a:t> Organic forms of social solidarity</a:t>
            </a:r>
            <a:endParaRPr kumimoji="0" lang="en-US" sz="2600" dirty="0" smtClean="0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42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  <p:bldP spid="1024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endParaRPr lang="en-US" smtClean="0"/>
          </a:p>
        </p:txBody>
      </p:sp>
      <p:sp>
        <p:nvSpPr>
          <p:cNvPr id="17411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9A56E340-B9C8-43C2-B3F7-9DB7AEAA509F}" type="slidenum">
              <a:rPr lang="en-US" smtClean="0"/>
              <a:pPr/>
              <a:t>5</a:t>
            </a:fld>
            <a:endParaRPr lang="en-US" smtClean="0"/>
          </a:p>
        </p:txBody>
      </p:sp>
      <p:sp>
        <p:nvSpPr>
          <p:cNvPr id="1873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Social Structure </a:t>
            </a:r>
            <a:endParaRPr lang="en-CA" smtClean="0"/>
          </a:p>
        </p:txBody>
      </p:sp>
      <p:sp>
        <p:nvSpPr>
          <p:cNvPr id="1873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752600"/>
            <a:ext cx="8382000" cy="4800600"/>
          </a:xfrm>
        </p:spPr>
        <p:txBody>
          <a:bodyPr/>
          <a:lstStyle/>
          <a:p>
            <a:pPr marL="495300" indent="-495300">
              <a:buClr>
                <a:schemeClr val="bg2"/>
              </a:buClr>
              <a:defRPr/>
            </a:pPr>
            <a:r>
              <a:rPr kumimoji="0" lang="en-CA" sz="2600" dirty="0" smtClean="0">
                <a:solidFill>
                  <a:srgbClr val="FF0000"/>
                </a:solidFill>
              </a:rPr>
              <a:t>Social structure</a:t>
            </a:r>
            <a:r>
              <a:rPr kumimoji="0" lang="en-CA" sz="2600" b="1" dirty="0" smtClean="0"/>
              <a:t>: </a:t>
            </a:r>
            <a:r>
              <a:rPr kumimoji="0" lang="en-CA" sz="2600" dirty="0" smtClean="0"/>
              <a:t>Relatively stable patterns of social relations that affect our thoughts, feelings, actions, and identity</a:t>
            </a:r>
          </a:p>
          <a:p>
            <a:pPr marL="495300" indent="-495300">
              <a:buClr>
                <a:schemeClr val="bg2"/>
              </a:buClr>
              <a:defRPr/>
            </a:pPr>
            <a:endParaRPr kumimoji="0" lang="en-CA" sz="800" dirty="0" smtClean="0"/>
          </a:p>
          <a:p>
            <a:pPr marL="495300" indent="-495300">
              <a:buClr>
                <a:schemeClr val="bg2"/>
              </a:buClr>
              <a:defRPr/>
            </a:pPr>
            <a:r>
              <a:rPr kumimoji="0" lang="en-CA" sz="2600" dirty="0" smtClean="0"/>
              <a:t>Are three levels of social structure:</a:t>
            </a:r>
          </a:p>
          <a:p>
            <a:pPr marL="952500" lvl="1" indent="-495300">
              <a:buClr>
                <a:schemeClr val="bg2"/>
              </a:buClr>
              <a:buFontTx/>
              <a:buAutoNum type="romanLcPeriod"/>
              <a:defRPr/>
            </a:pPr>
            <a:r>
              <a:rPr kumimoji="0" lang="en-CA" sz="2400" dirty="0" smtClean="0">
                <a:solidFill>
                  <a:srgbClr val="FF0000"/>
                </a:solidFill>
              </a:rPr>
              <a:t>Microstructures</a:t>
            </a:r>
            <a:r>
              <a:rPr kumimoji="0" lang="en-US" sz="2400" dirty="0" smtClean="0"/>
              <a:t> (patterns of intimate social relations formed during face-to-face interaction)</a:t>
            </a:r>
          </a:p>
          <a:p>
            <a:pPr marL="952500" lvl="1" indent="-495300">
              <a:buClr>
                <a:schemeClr val="bg2"/>
              </a:buClr>
              <a:buFontTx/>
              <a:buAutoNum type="romanLcPeriod"/>
              <a:defRPr/>
            </a:pPr>
            <a:r>
              <a:rPr kumimoji="0" lang="en-CA" sz="2400" dirty="0" smtClean="0">
                <a:solidFill>
                  <a:srgbClr val="FF0000"/>
                </a:solidFill>
              </a:rPr>
              <a:t>Macrostructures</a:t>
            </a:r>
            <a:r>
              <a:rPr kumimoji="0" lang="en-US" sz="2400" dirty="0" smtClean="0"/>
              <a:t> (patterns of social relations outside and above one’s circle of intimates and acquaintances)</a:t>
            </a:r>
          </a:p>
          <a:p>
            <a:pPr marL="952500" lvl="1" indent="-495300">
              <a:buClr>
                <a:schemeClr val="bg2"/>
              </a:buClr>
              <a:buFontTx/>
              <a:buAutoNum type="romanLcPeriod"/>
              <a:defRPr/>
            </a:pPr>
            <a:r>
              <a:rPr kumimoji="0" lang="en-CA" sz="2400" dirty="0" smtClean="0">
                <a:solidFill>
                  <a:srgbClr val="FF0000"/>
                </a:solidFill>
              </a:rPr>
              <a:t>Global structures</a:t>
            </a:r>
            <a:r>
              <a:rPr kumimoji="0" lang="en-US" sz="2400" dirty="0" smtClean="0"/>
              <a:t> (patterns of social relations outside and above the national level)</a:t>
            </a:r>
          </a:p>
          <a:p>
            <a:pPr>
              <a:defRPr/>
            </a:pPr>
            <a:endParaRPr lang="en-CA" dirty="0" smtClean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394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87394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87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87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3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873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3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873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3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873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7394" grpId="0"/>
      <p:bldP spid="18739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endParaRPr lang="en-US" smtClean="0"/>
          </a:p>
        </p:txBody>
      </p:sp>
      <p:sp>
        <p:nvSpPr>
          <p:cNvPr id="20483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B51606B5-D59C-44F8-A952-75CC6AA0B952}" type="slidenum">
              <a:rPr lang="en-US" smtClean="0"/>
              <a:pPr/>
              <a:t>6</a:t>
            </a:fld>
            <a:endParaRPr lang="en-US" smtClean="0"/>
          </a:p>
        </p:txBody>
      </p:sp>
      <p:sp>
        <p:nvSpPr>
          <p:cNvPr id="2232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Theory, Research, and Values</a:t>
            </a:r>
          </a:p>
        </p:txBody>
      </p:sp>
      <p:sp>
        <p:nvSpPr>
          <p:cNvPr id="2232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76400"/>
            <a:ext cx="8178800" cy="4876800"/>
          </a:xfrm>
          <a:noFill/>
        </p:spPr>
        <p:txBody>
          <a:bodyPr/>
          <a:lstStyle/>
          <a:p>
            <a:pPr>
              <a:lnSpc>
                <a:spcPct val="110000"/>
              </a:lnSpc>
            </a:pPr>
            <a:r>
              <a:rPr lang="en-US" sz="2600" dirty="0" err="1" smtClean="0"/>
              <a:t>Auguste</a:t>
            </a:r>
            <a:r>
              <a:rPr lang="en-US" sz="2600" dirty="0" smtClean="0"/>
              <a:t> </a:t>
            </a:r>
            <a:r>
              <a:rPr lang="en-US" sz="2600" dirty="0" smtClean="0">
                <a:solidFill>
                  <a:srgbClr val="FF0000"/>
                </a:solidFill>
              </a:rPr>
              <a:t>Comte</a:t>
            </a:r>
            <a:r>
              <a:rPr lang="en-US" sz="2600" dirty="0" smtClean="0"/>
              <a:t> (1798-1857): Sought to understand  the social world using scientific method of research </a:t>
            </a:r>
          </a:p>
          <a:p>
            <a:pPr>
              <a:lnSpc>
                <a:spcPct val="110000"/>
              </a:lnSpc>
              <a:buFont typeface="Wingdings" pitchFamily="2" charset="2"/>
              <a:buChar char="Ø"/>
            </a:pPr>
            <a:r>
              <a:rPr lang="en-US" sz="2600" dirty="0" smtClean="0"/>
              <a:t>Coined the term, “</a:t>
            </a:r>
            <a:r>
              <a:rPr lang="en-US" sz="2600" dirty="0" smtClean="0">
                <a:solidFill>
                  <a:srgbClr val="FF0000"/>
                </a:solidFill>
              </a:rPr>
              <a:t>sociology</a:t>
            </a:r>
            <a:r>
              <a:rPr lang="en-US" sz="2600" dirty="0" smtClean="0"/>
              <a:t>”</a:t>
            </a:r>
          </a:p>
          <a:p>
            <a:pPr>
              <a:lnSpc>
                <a:spcPct val="110000"/>
              </a:lnSpc>
              <a:buFont typeface="Wingdings" pitchFamily="2" charset="2"/>
              <a:buChar char="Ø"/>
            </a:pPr>
            <a:r>
              <a:rPr lang="en-US" sz="2600" dirty="0" smtClean="0"/>
              <a:t>Had </a:t>
            </a:r>
            <a:r>
              <a:rPr lang="en-US" sz="2600" dirty="0" smtClean="0">
                <a:solidFill>
                  <a:srgbClr val="FF0000"/>
                </a:solidFill>
              </a:rPr>
              <a:t>vision of ideal society</a:t>
            </a:r>
            <a:r>
              <a:rPr lang="en-US" sz="2600" dirty="0" smtClean="0"/>
              <a:t> but never conducted any research</a:t>
            </a:r>
          </a:p>
          <a:p>
            <a:pPr>
              <a:lnSpc>
                <a:spcPct val="110000"/>
              </a:lnSpc>
            </a:pPr>
            <a:endParaRPr lang="en-US" sz="800" dirty="0" smtClean="0"/>
          </a:p>
          <a:p>
            <a:pPr>
              <a:lnSpc>
                <a:spcPct val="110000"/>
              </a:lnSpc>
            </a:pPr>
            <a:r>
              <a:rPr lang="en-US" sz="2600" dirty="0" smtClean="0"/>
              <a:t>Herbert </a:t>
            </a:r>
            <a:r>
              <a:rPr lang="en-US" sz="2600" dirty="0" smtClean="0">
                <a:solidFill>
                  <a:srgbClr val="FF0000"/>
                </a:solidFill>
              </a:rPr>
              <a:t>Spencer</a:t>
            </a:r>
            <a:r>
              <a:rPr lang="en-US" sz="2600" dirty="0" smtClean="0"/>
              <a:t> (1820-1903): Made claim for discovering </a:t>
            </a:r>
            <a:r>
              <a:rPr lang="en-US" sz="2600" dirty="0" smtClean="0">
                <a:solidFill>
                  <a:srgbClr val="FF0000"/>
                </a:solidFill>
              </a:rPr>
              <a:t>scientific laws</a:t>
            </a:r>
            <a:r>
              <a:rPr lang="en-US" sz="2600" dirty="0" smtClean="0"/>
              <a:t> governing operation of society</a:t>
            </a:r>
          </a:p>
          <a:p>
            <a:pPr>
              <a:lnSpc>
                <a:spcPct val="110000"/>
              </a:lnSpc>
              <a:buClr>
                <a:srgbClr val="FFFFFF"/>
              </a:buClr>
              <a:buFont typeface="Wingdings" pitchFamily="2" charset="2"/>
              <a:buChar char="Ø"/>
            </a:pPr>
            <a:r>
              <a:rPr kumimoji="0" lang="en-US" sz="2600" dirty="0" smtClean="0"/>
              <a:t>Like Comte, never conducted any research</a:t>
            </a: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34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3234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232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232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232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232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232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3234" grpId="0"/>
      <p:bldP spid="22323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endParaRPr lang="en-US" smtClean="0"/>
          </a:p>
        </p:txBody>
      </p:sp>
      <p:sp>
        <p:nvSpPr>
          <p:cNvPr id="21507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E1D44E25-979B-4C10-9844-F75944D9E1B3}" type="slidenum">
              <a:rPr lang="en-US" smtClean="0"/>
              <a:pPr/>
              <a:t>7</a:t>
            </a:fld>
            <a:endParaRPr lang="en-US" smtClean="0"/>
          </a:p>
        </p:txBody>
      </p:sp>
      <p:sp>
        <p:nvSpPr>
          <p:cNvPr id="1914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Theory, Research, and Values</a:t>
            </a:r>
          </a:p>
        </p:txBody>
      </p:sp>
      <p:sp>
        <p:nvSpPr>
          <p:cNvPr id="1914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178800" cy="4743450"/>
          </a:xfrm>
          <a:noFill/>
        </p:spPr>
        <p:txBody>
          <a:bodyPr/>
          <a:lstStyle/>
          <a:p>
            <a:pPr>
              <a:lnSpc>
                <a:spcPct val="110000"/>
              </a:lnSpc>
            </a:pPr>
            <a:r>
              <a:rPr lang="en-US" dirty="0" smtClean="0"/>
              <a:t>Is </a:t>
            </a:r>
            <a:r>
              <a:rPr lang="en-US" dirty="0" smtClean="0">
                <a:solidFill>
                  <a:srgbClr val="FF0000"/>
                </a:solidFill>
              </a:rPr>
              <a:t>tension</a:t>
            </a:r>
            <a:r>
              <a:rPr lang="en-US" dirty="0" smtClean="0"/>
              <a:t> between (</a:t>
            </a:r>
            <a:r>
              <a:rPr lang="en-US" dirty="0" err="1" smtClean="0"/>
              <a:t>i</a:t>
            </a:r>
            <a:r>
              <a:rPr lang="en-US" dirty="0" smtClean="0"/>
              <a:t>) belief in importance of science, &amp; (ii) vision of ideal society</a:t>
            </a:r>
          </a:p>
          <a:p>
            <a:pPr>
              <a:lnSpc>
                <a:spcPct val="110000"/>
              </a:lnSpc>
            </a:pPr>
            <a:endParaRPr lang="en-US" dirty="0" smtClean="0"/>
          </a:p>
          <a:p>
            <a:pPr>
              <a:lnSpc>
                <a:spcPct val="110000"/>
              </a:lnSpc>
            </a:pPr>
            <a:r>
              <a:rPr lang="en-US" dirty="0" smtClean="0">
                <a:solidFill>
                  <a:srgbClr val="FF0000"/>
                </a:solidFill>
              </a:rPr>
              <a:t>Tension</a:t>
            </a:r>
            <a:r>
              <a:rPr lang="en-US" dirty="0" smtClean="0"/>
              <a:t> reflected in works of important early figures in sociology (e.g., Karl Marx, </a:t>
            </a:r>
            <a:r>
              <a:rPr kumimoji="0" lang="en-US" dirty="0" smtClean="0">
                <a:cs typeface="Arial" charset="0"/>
              </a:rPr>
              <a:t>É</a:t>
            </a:r>
            <a:r>
              <a:rPr kumimoji="0" lang="en-CA" dirty="0" smtClean="0"/>
              <a:t>mile</a:t>
            </a:r>
            <a:r>
              <a:rPr kumimoji="0" lang="en-CA" b="1" dirty="0" smtClean="0"/>
              <a:t> </a:t>
            </a:r>
            <a:r>
              <a:rPr lang="en-US" dirty="0" smtClean="0"/>
              <a:t>Durkheim, Max Weber) and continues today</a:t>
            </a:r>
          </a:p>
          <a:p>
            <a:pPr>
              <a:lnSpc>
                <a:spcPct val="110000"/>
              </a:lnSpc>
            </a:pPr>
            <a:endParaRPr lang="en-US" dirty="0" smtClean="0"/>
          </a:p>
          <a:p>
            <a:pPr>
              <a:lnSpc>
                <a:spcPct val="110000"/>
              </a:lnSpc>
            </a:pPr>
            <a:r>
              <a:rPr lang="en-US" dirty="0" smtClean="0">
                <a:solidFill>
                  <a:srgbClr val="FF0000"/>
                </a:solidFill>
              </a:rPr>
              <a:t>Tension</a:t>
            </a:r>
            <a:r>
              <a:rPr lang="en-US" dirty="0" smtClean="0"/>
              <a:t> becomes clear when considering the following: Theory, research, and values…</a:t>
            </a:r>
          </a:p>
          <a:p>
            <a:pPr>
              <a:lnSpc>
                <a:spcPct val="110000"/>
              </a:lnSpc>
            </a:pPr>
            <a:endParaRPr lang="en-US" sz="2400" dirty="0" smtClean="0"/>
          </a:p>
          <a:p>
            <a:endParaRPr kumimoji="0" lang="en-US" sz="2600" dirty="0" smtClean="0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9149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914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914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914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1490" grpId="0"/>
      <p:bldP spid="191491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endParaRPr lang="en-US" smtClean="0"/>
          </a:p>
        </p:txBody>
      </p:sp>
      <p:sp>
        <p:nvSpPr>
          <p:cNvPr id="23555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5A84AF80-55E4-4DD1-9F36-76A18023CF64}" type="slidenum">
              <a:rPr lang="en-US" smtClean="0"/>
              <a:pPr/>
              <a:t>8</a:t>
            </a:fld>
            <a:endParaRPr lang="en-US" smtClean="0"/>
          </a:p>
        </p:txBody>
      </p:sp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Historically: Sociology’s Four Major Theoretical Traditions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533400" indent="-533400">
              <a:lnSpc>
                <a:spcPct val="90000"/>
              </a:lnSpc>
              <a:buFontTx/>
              <a:buAutoNum type="arabicPeriod"/>
            </a:pPr>
            <a:r>
              <a:rPr kumimoji="0" lang="en-US" dirty="0" smtClean="0">
                <a:solidFill>
                  <a:srgbClr val="FF0000"/>
                </a:solidFill>
              </a:rPr>
              <a:t>Functionalism</a:t>
            </a:r>
            <a:r>
              <a:rPr kumimoji="0" lang="en-US" dirty="0" smtClean="0"/>
              <a:t>: How is social order supported by macrostructures?</a:t>
            </a:r>
            <a:endParaRPr kumimoji="0" lang="en-US" i="1" dirty="0" smtClean="0"/>
          </a:p>
          <a:p>
            <a:pPr marL="533400" indent="-533400">
              <a:lnSpc>
                <a:spcPct val="90000"/>
              </a:lnSpc>
              <a:buFontTx/>
              <a:buAutoNum type="arabicPeriod"/>
            </a:pPr>
            <a:endParaRPr kumimoji="0" lang="en-US" sz="900" b="1" dirty="0" smtClean="0"/>
          </a:p>
          <a:p>
            <a:pPr marL="533400" indent="-533400">
              <a:lnSpc>
                <a:spcPct val="90000"/>
              </a:lnSpc>
              <a:buFontTx/>
              <a:buAutoNum type="arabicPeriod"/>
            </a:pPr>
            <a:r>
              <a:rPr kumimoji="0" lang="en-US" dirty="0" smtClean="0">
                <a:solidFill>
                  <a:srgbClr val="FF0000"/>
                </a:solidFill>
              </a:rPr>
              <a:t>Conflict Theory</a:t>
            </a:r>
            <a:r>
              <a:rPr kumimoji="0" lang="en-US" dirty="0" smtClean="0"/>
              <a:t>: How is social inequality maintained and challenged?</a:t>
            </a:r>
            <a:endParaRPr kumimoji="0" lang="en-US" i="1" dirty="0" smtClean="0"/>
          </a:p>
          <a:p>
            <a:pPr marL="533400" indent="-533400">
              <a:lnSpc>
                <a:spcPct val="90000"/>
              </a:lnSpc>
              <a:buFontTx/>
              <a:buAutoNum type="arabicPeriod"/>
            </a:pPr>
            <a:endParaRPr kumimoji="0" lang="en-US" sz="900" b="1" dirty="0" smtClean="0"/>
          </a:p>
          <a:p>
            <a:pPr marL="533400" indent="-533400">
              <a:lnSpc>
                <a:spcPct val="90000"/>
              </a:lnSpc>
              <a:buFontTx/>
              <a:buAutoNum type="arabicPeriod"/>
            </a:pPr>
            <a:r>
              <a:rPr kumimoji="0" lang="en-US" dirty="0" smtClean="0">
                <a:solidFill>
                  <a:srgbClr val="FF0000"/>
                </a:solidFill>
              </a:rPr>
              <a:t>Symbolic </a:t>
            </a:r>
            <a:r>
              <a:rPr kumimoji="0" lang="en-US" dirty="0" err="1" smtClean="0">
                <a:solidFill>
                  <a:srgbClr val="FF0000"/>
                </a:solidFill>
              </a:rPr>
              <a:t>Interactionism</a:t>
            </a:r>
            <a:r>
              <a:rPr kumimoji="0" lang="en-US" b="1" dirty="0" smtClean="0"/>
              <a:t>:</a:t>
            </a:r>
            <a:r>
              <a:rPr kumimoji="0" lang="en-US" dirty="0" smtClean="0"/>
              <a:t> How do people create meaning when they communicate in </a:t>
            </a:r>
            <a:r>
              <a:rPr kumimoji="0" lang="en-US" dirty="0" err="1" smtClean="0"/>
              <a:t>microlevel</a:t>
            </a:r>
            <a:r>
              <a:rPr kumimoji="0" lang="en-US" dirty="0" smtClean="0"/>
              <a:t> settings?</a:t>
            </a:r>
            <a:endParaRPr kumimoji="0" lang="en-US" i="1" dirty="0" smtClean="0"/>
          </a:p>
          <a:p>
            <a:pPr marL="533400" indent="-533400">
              <a:lnSpc>
                <a:spcPct val="90000"/>
              </a:lnSpc>
              <a:buFontTx/>
              <a:buAutoNum type="arabicPeriod"/>
            </a:pPr>
            <a:endParaRPr kumimoji="0" lang="en-US" sz="900" b="1" dirty="0" smtClean="0"/>
          </a:p>
          <a:p>
            <a:pPr marL="533400" indent="-533400">
              <a:lnSpc>
                <a:spcPct val="90000"/>
              </a:lnSpc>
              <a:buFontTx/>
              <a:buAutoNum type="arabicPeriod"/>
            </a:pPr>
            <a:r>
              <a:rPr kumimoji="0" lang="en-US" dirty="0" smtClean="0">
                <a:solidFill>
                  <a:srgbClr val="FF0000"/>
                </a:solidFill>
              </a:rPr>
              <a:t>Feminism</a:t>
            </a:r>
            <a:r>
              <a:rPr kumimoji="0" lang="en-US" b="1" dirty="0" smtClean="0"/>
              <a:t>:</a:t>
            </a:r>
            <a:r>
              <a:rPr kumimoji="0" lang="en-US" dirty="0" smtClean="0"/>
              <a:t> What are the social sources of patriarchy in both macro and micro settings?</a:t>
            </a: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33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43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  <p:bldP spid="14339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endParaRPr lang="en-US" smtClean="0"/>
          </a:p>
        </p:txBody>
      </p:sp>
      <p:sp>
        <p:nvSpPr>
          <p:cNvPr id="25603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12E0A06A-CACD-4A17-8633-57795F3CD8F7}" type="slidenum">
              <a:rPr lang="en-US" smtClean="0"/>
              <a:pPr/>
              <a:t>9</a:t>
            </a:fld>
            <a:endParaRPr lang="en-US" smtClean="0"/>
          </a:p>
        </p:txBody>
      </p:sp>
      <p:sp>
        <p:nvSpPr>
          <p:cNvPr id="17817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n-US" dirty="0" smtClean="0"/>
              <a:t>			</a:t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			</a:t>
            </a:r>
            <a:br>
              <a:rPr lang="en-US" dirty="0" smtClean="0"/>
            </a:br>
            <a:r>
              <a:rPr lang="en-US" dirty="0" smtClean="0"/>
              <a:t>Functionalism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77850" indent="-577850"/>
            <a:r>
              <a:rPr lang="en-US" dirty="0" smtClean="0"/>
              <a:t>Stresses that human </a:t>
            </a:r>
            <a:r>
              <a:rPr lang="en-US" dirty="0" err="1" smtClean="0"/>
              <a:t>behaviour</a:t>
            </a:r>
            <a:r>
              <a:rPr lang="en-US" dirty="0" smtClean="0"/>
              <a:t> is governed by </a:t>
            </a:r>
            <a:r>
              <a:rPr lang="en-US" dirty="0" smtClean="0">
                <a:solidFill>
                  <a:srgbClr val="FF0000"/>
                </a:solidFill>
              </a:rPr>
              <a:t>stable patterns</a:t>
            </a:r>
            <a:r>
              <a:rPr lang="en-US" dirty="0" smtClean="0"/>
              <a:t> of social relations (“social structures”) </a:t>
            </a:r>
          </a:p>
          <a:p>
            <a:pPr marL="577850" indent="-577850"/>
            <a:r>
              <a:rPr lang="en-US" dirty="0" smtClean="0"/>
              <a:t>Shows how social structures can either maintain or undermine </a:t>
            </a:r>
            <a:r>
              <a:rPr lang="en-US" dirty="0" smtClean="0">
                <a:solidFill>
                  <a:srgbClr val="FF0000"/>
                </a:solidFill>
              </a:rPr>
              <a:t>social stability</a:t>
            </a:r>
          </a:p>
          <a:p>
            <a:pPr marL="577850" indent="-577850"/>
            <a:r>
              <a:rPr lang="en-US" dirty="0" smtClean="0"/>
              <a:t>Suggests social structures are based mainly on </a:t>
            </a:r>
            <a:r>
              <a:rPr lang="en-US" dirty="0" smtClean="0">
                <a:solidFill>
                  <a:srgbClr val="FF0000"/>
                </a:solidFill>
              </a:rPr>
              <a:t>shared values</a:t>
            </a:r>
            <a:r>
              <a:rPr lang="en-US" dirty="0" smtClean="0"/>
              <a:t> or preferences</a:t>
            </a:r>
          </a:p>
          <a:p>
            <a:pPr marL="577850" indent="-577850"/>
            <a:r>
              <a:rPr lang="en-US" dirty="0" smtClean="0"/>
              <a:t>Argues that re-establishing </a:t>
            </a:r>
            <a:r>
              <a:rPr lang="en-US" dirty="0" smtClean="0">
                <a:solidFill>
                  <a:srgbClr val="FF0000"/>
                </a:solidFill>
              </a:rPr>
              <a:t>equilibrium</a:t>
            </a:r>
            <a:r>
              <a:rPr lang="en-US" dirty="0" smtClean="0"/>
              <a:t> is best way to solve most social problems</a:t>
            </a:r>
          </a:p>
          <a:p>
            <a:pPr marL="577850" indent="-577850">
              <a:buNone/>
            </a:pPr>
            <a:r>
              <a:rPr lang="en-CA" dirty="0" smtClean="0"/>
              <a:t>Durkheim, Parsons, Merton</a:t>
            </a:r>
            <a:endParaRPr lang="en-US" dirty="0" smtClean="0"/>
          </a:p>
          <a:p>
            <a:pPr marL="577850" indent="-577850">
              <a:buNone/>
            </a:pPr>
            <a:endParaRPr lang="en-US" dirty="0"/>
          </a:p>
        </p:txBody>
      </p:sp>
    </p:spTree>
  </p:cSld>
  <p:clrMapOvr>
    <a:masterClrMapping/>
  </p:clrMapOvr>
  <p:transition xmlns:p14="http://schemas.microsoft.com/office/powerpoint/2010/main">
    <p:wipe dir="r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7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7817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817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endParaRPr lang="en-US" smtClean="0"/>
          </a:p>
        </p:txBody>
      </p:sp>
      <p:sp>
        <p:nvSpPr>
          <p:cNvPr id="25603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12E0A06A-CACD-4A17-8633-57795F3CD8F7}" type="slidenum">
              <a:rPr lang="en-US" smtClean="0"/>
              <a:pPr/>
              <a:t>10</a:t>
            </a:fld>
            <a:endParaRPr lang="en-US" smtClean="0"/>
          </a:p>
        </p:txBody>
      </p:sp>
      <p:sp>
        <p:nvSpPr>
          <p:cNvPr id="17817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n-US" dirty="0" smtClean="0"/>
              <a:t>			</a:t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			</a:t>
            </a:r>
            <a:br>
              <a:rPr lang="en-US" dirty="0" smtClean="0"/>
            </a:br>
            <a:r>
              <a:rPr lang="en-US" dirty="0" smtClean="0"/>
              <a:t>Conflict Theory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dirty="0" smtClean="0"/>
              <a:t>Focuses on large, macro-level structures (e.g., class relations)</a:t>
            </a:r>
          </a:p>
          <a:p>
            <a:pPr>
              <a:lnSpc>
                <a:spcPct val="90000"/>
              </a:lnSpc>
            </a:pPr>
            <a:r>
              <a:rPr lang="en-US" dirty="0" smtClean="0"/>
              <a:t>Shows how major </a:t>
            </a:r>
            <a:r>
              <a:rPr lang="en-US" dirty="0" smtClean="0">
                <a:solidFill>
                  <a:srgbClr val="FF0000"/>
                </a:solidFill>
              </a:rPr>
              <a:t>patterns of inequality</a:t>
            </a:r>
            <a:r>
              <a:rPr lang="en-US" dirty="0" smtClean="0"/>
              <a:t> produce social stability in some circumstances &amp; social change in others</a:t>
            </a:r>
          </a:p>
          <a:p>
            <a:pPr>
              <a:lnSpc>
                <a:spcPct val="90000"/>
              </a:lnSpc>
            </a:pPr>
            <a:r>
              <a:rPr lang="en-US" dirty="0" smtClean="0"/>
              <a:t>Stresses how members of privileged groups seek to </a:t>
            </a:r>
            <a:r>
              <a:rPr lang="en-US" dirty="0" smtClean="0">
                <a:solidFill>
                  <a:srgbClr val="FF0000"/>
                </a:solidFill>
              </a:rPr>
              <a:t>maintain advantages</a:t>
            </a:r>
            <a:r>
              <a:rPr lang="en-US" dirty="0" smtClean="0"/>
              <a:t> while members of subordinate groups struggle to increase theirs</a:t>
            </a:r>
          </a:p>
          <a:p>
            <a:pPr>
              <a:lnSpc>
                <a:spcPct val="90000"/>
              </a:lnSpc>
            </a:pPr>
            <a:r>
              <a:rPr lang="en-US" dirty="0" smtClean="0"/>
              <a:t>Typically recommends </a:t>
            </a:r>
            <a:r>
              <a:rPr lang="en-US" dirty="0" smtClean="0">
                <a:solidFill>
                  <a:srgbClr val="FF0000"/>
                </a:solidFill>
              </a:rPr>
              <a:t>eliminating privilege</a:t>
            </a:r>
            <a:r>
              <a:rPr lang="en-US" dirty="0" smtClean="0"/>
              <a:t> as a means of reducing social conflict and increasing the sum of human welfare</a:t>
            </a:r>
            <a:endParaRPr lang="en-US" dirty="0"/>
          </a:p>
        </p:txBody>
      </p:sp>
    </p:spTree>
  </p:cSld>
  <p:clrMapOvr>
    <a:masterClrMapping/>
  </p:clrMapOvr>
  <p:transition xmlns:p14="http://schemas.microsoft.com/office/powerpoint/2010/main">
    <p:wipe dir="r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7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7817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817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endParaRPr lang="en-US" smtClean="0"/>
          </a:p>
        </p:txBody>
      </p:sp>
      <p:sp>
        <p:nvSpPr>
          <p:cNvPr id="30723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3F733849-38A1-4175-8382-9F77168689C0}" type="slidenum">
              <a:rPr lang="en-US" smtClean="0"/>
              <a:pPr/>
              <a:t>11</a:t>
            </a:fld>
            <a:endParaRPr lang="en-US" smtClean="0"/>
          </a:p>
        </p:txBody>
      </p:sp>
      <p:sp>
        <p:nvSpPr>
          <p:cNvPr id="17817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n-US" dirty="0" smtClean="0"/>
              <a:t>			</a:t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Conflict Theory and Karl Marx</a:t>
            </a:r>
          </a:p>
        </p:txBody>
      </p:sp>
      <p:sp>
        <p:nvSpPr>
          <p:cNvPr id="1781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828800"/>
            <a:ext cx="8178800" cy="4495800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en-US" dirty="0" smtClean="0"/>
              <a:t>Central to Marx’s ideas was </a:t>
            </a:r>
            <a:r>
              <a:rPr lang="en-US" dirty="0" smtClean="0">
                <a:solidFill>
                  <a:srgbClr val="FF0000"/>
                </a:solidFill>
              </a:rPr>
              <a:t>class conflict</a:t>
            </a:r>
            <a:r>
              <a:rPr lang="en-US" dirty="0" smtClean="0"/>
              <a:t> (struggle between classes to resist &amp; overcome opposition of other classes)</a:t>
            </a:r>
          </a:p>
          <a:p>
            <a:r>
              <a:rPr lang="en-US" dirty="0" smtClean="0"/>
              <a:t>Marx believed workers would…</a:t>
            </a:r>
          </a:p>
          <a:p>
            <a:pPr>
              <a:buFont typeface="Wingdings" pitchFamily="2" charset="2"/>
              <a:buChar char="ü"/>
            </a:pPr>
            <a:r>
              <a:rPr lang="en-US" dirty="0" smtClean="0"/>
              <a:t>Ultimately become aware of their exploitation (i.e., </a:t>
            </a:r>
            <a:r>
              <a:rPr lang="en-US" dirty="0" smtClean="0">
                <a:solidFill>
                  <a:srgbClr val="FF0000"/>
                </a:solidFill>
              </a:rPr>
              <a:t>develop class consciousness</a:t>
            </a:r>
            <a:r>
              <a:rPr lang="en-US" dirty="0" smtClean="0"/>
              <a:t>)</a:t>
            </a:r>
          </a:p>
          <a:p>
            <a:pPr>
              <a:buFont typeface="Wingdings" pitchFamily="2" charset="2"/>
              <a:buChar char="ü"/>
            </a:pPr>
            <a:r>
              <a:rPr lang="en-US" dirty="0" smtClean="0"/>
              <a:t>Form trade unions &amp; </a:t>
            </a:r>
            <a:r>
              <a:rPr lang="en-US" dirty="0" err="1" smtClean="0"/>
              <a:t>labour</a:t>
            </a:r>
            <a:r>
              <a:rPr lang="en-US" dirty="0" smtClean="0"/>
              <a:t> parties, which would </a:t>
            </a:r>
            <a:r>
              <a:rPr lang="en-US" dirty="0" smtClean="0">
                <a:solidFill>
                  <a:srgbClr val="FF0000"/>
                </a:solidFill>
              </a:rPr>
              <a:t>end private ownership of property</a:t>
            </a:r>
            <a:r>
              <a:rPr lang="en-US" dirty="0" smtClean="0"/>
              <a:t> &amp; bring about a “communist” society</a:t>
            </a:r>
          </a:p>
          <a:p>
            <a:pPr>
              <a:buFontTx/>
              <a:buNone/>
            </a:pPr>
            <a:endParaRPr lang="en-US" b="1" dirty="0" smtClean="0"/>
          </a:p>
        </p:txBody>
      </p:sp>
    </p:spTree>
  </p:cSld>
  <p:clrMapOvr>
    <a:masterClrMapping/>
  </p:clrMapOvr>
  <p:transition xmlns:p14="http://schemas.microsoft.com/office/powerpoint/2010/main">
    <p:wipe dir="r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7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7817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78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781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781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781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8178" grpId="0"/>
      <p:bldP spid="178179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Nelson Education Limited</a:t>
            </a:r>
          </a:p>
        </p:txBody>
      </p:sp>
      <p:sp>
        <p:nvSpPr>
          <p:cNvPr id="32771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D4E4A501-80E5-4AF4-A957-12288E228471}" type="slidenum">
              <a:rPr lang="en-US" smtClean="0"/>
              <a:pPr/>
              <a:t>12</a:t>
            </a:fld>
            <a:endParaRPr lang="en-US" smtClean="0"/>
          </a:p>
        </p:txBody>
      </p:sp>
      <p:sp>
        <p:nvSpPr>
          <p:cNvPr id="2007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Conflict Theory and Max Weber</a:t>
            </a:r>
          </a:p>
        </p:txBody>
      </p:sp>
      <p:sp>
        <p:nvSpPr>
          <p:cNvPr id="2007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76400"/>
            <a:ext cx="8382000" cy="48768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dirty="0" smtClean="0"/>
              <a:t>Weber noted </a:t>
            </a:r>
            <a:r>
              <a:rPr lang="en-US" dirty="0" smtClean="0">
                <a:solidFill>
                  <a:srgbClr val="FF0000"/>
                </a:solidFill>
              </a:rPr>
              <a:t>growth of the service sector</a:t>
            </a:r>
            <a:r>
              <a:rPr lang="en-US" dirty="0" smtClean="0"/>
              <a:t> of economy, with its many manual workers &amp; professionals</a:t>
            </a:r>
          </a:p>
          <a:p>
            <a:pPr>
              <a:lnSpc>
                <a:spcPct val="90000"/>
              </a:lnSpc>
            </a:pPr>
            <a:r>
              <a:rPr lang="en-US" dirty="0" smtClean="0"/>
              <a:t>Argued many members of these occupational groups stabilize society because they enjoy higher status &amp; income than manual workers employed in manufacturing (</a:t>
            </a:r>
            <a:r>
              <a:rPr lang="en-US" dirty="0" smtClean="0">
                <a:solidFill>
                  <a:srgbClr val="FF0000"/>
                </a:solidFill>
              </a:rPr>
              <a:t>middle class</a:t>
            </a:r>
            <a:r>
              <a:rPr lang="en-US" dirty="0" smtClean="0"/>
              <a:t>)</a:t>
            </a:r>
          </a:p>
          <a:p>
            <a:pPr>
              <a:lnSpc>
                <a:spcPct val="90000"/>
              </a:lnSpc>
            </a:pPr>
            <a:r>
              <a:rPr lang="en-US" dirty="0" smtClean="0"/>
              <a:t>Showed class conflict is not the </a:t>
            </a:r>
            <a:r>
              <a:rPr lang="en-US" i="1" dirty="0" smtClean="0"/>
              <a:t>only</a:t>
            </a:r>
            <a:r>
              <a:rPr lang="en-US" dirty="0" smtClean="0"/>
              <a:t> driving force of history</a:t>
            </a:r>
          </a:p>
          <a:p>
            <a:pPr>
              <a:lnSpc>
                <a:spcPct val="90000"/>
              </a:lnSpc>
            </a:pPr>
            <a:r>
              <a:rPr lang="en-US" dirty="0" smtClean="0"/>
              <a:t>Argued </a:t>
            </a:r>
            <a:r>
              <a:rPr lang="en-US" dirty="0" smtClean="0">
                <a:solidFill>
                  <a:srgbClr val="FF0000"/>
                </a:solidFill>
              </a:rPr>
              <a:t>politics &amp; religion</a:t>
            </a:r>
            <a:r>
              <a:rPr lang="en-US" dirty="0" smtClean="0"/>
              <a:t> also are important sources of historical change</a:t>
            </a:r>
          </a:p>
          <a:p>
            <a:pPr>
              <a:lnSpc>
                <a:spcPct val="90000"/>
              </a:lnSpc>
            </a:pPr>
            <a:endParaRPr lang="en-US" dirty="0" smtClean="0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0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070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00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007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007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007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0706" grpId="0"/>
      <p:bldP spid="200707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dirty="0" smtClean="0"/>
              <a:t>Copyright © 2010 Nelson Education Limited</a:t>
            </a:r>
          </a:p>
        </p:txBody>
      </p:sp>
      <p:sp>
        <p:nvSpPr>
          <p:cNvPr id="32771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D4E4A501-80E5-4AF4-A957-12288E228471}" type="slidenum">
              <a:rPr lang="en-US" smtClean="0"/>
              <a:pPr/>
              <a:t>13</a:t>
            </a:fld>
            <a:endParaRPr lang="en-US" smtClean="0"/>
          </a:p>
        </p:txBody>
      </p:sp>
      <p:sp>
        <p:nvSpPr>
          <p:cNvPr id="2007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Symbolic </a:t>
            </a:r>
            <a:r>
              <a:rPr lang="en-US" dirty="0" err="1" smtClean="0"/>
              <a:t>Interactionism</a:t>
            </a:r>
            <a:endParaRPr lang="en-US" dirty="0" smtClean="0"/>
          </a:p>
        </p:txBody>
      </p:sp>
      <p:sp>
        <p:nvSpPr>
          <p:cNvPr id="2007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76400"/>
            <a:ext cx="8382000" cy="48768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dirty="0" smtClean="0"/>
              <a:t>Focuses on </a:t>
            </a:r>
            <a:r>
              <a:rPr lang="en-US" dirty="0" smtClean="0">
                <a:solidFill>
                  <a:srgbClr val="FF0000"/>
                </a:solidFill>
              </a:rPr>
              <a:t>interpersonal communication</a:t>
            </a:r>
            <a:r>
              <a:rPr lang="en-US" dirty="0" smtClean="0"/>
              <a:t> in </a:t>
            </a:r>
            <a:r>
              <a:rPr lang="en-US" dirty="0" err="1" smtClean="0"/>
              <a:t>microlevel</a:t>
            </a:r>
            <a:r>
              <a:rPr lang="en-US" dirty="0" smtClean="0"/>
              <a:t> social settings</a:t>
            </a:r>
          </a:p>
          <a:p>
            <a:pPr>
              <a:lnSpc>
                <a:spcPct val="80000"/>
              </a:lnSpc>
            </a:pPr>
            <a:endParaRPr lang="en-US" sz="400" dirty="0" smtClean="0"/>
          </a:p>
          <a:p>
            <a:pPr>
              <a:lnSpc>
                <a:spcPct val="80000"/>
              </a:lnSpc>
            </a:pPr>
            <a:r>
              <a:rPr lang="en-US" dirty="0" smtClean="0"/>
              <a:t>Emphasizes social life is possible only because  people attach </a:t>
            </a:r>
            <a:r>
              <a:rPr lang="en-US" dirty="0" smtClean="0">
                <a:solidFill>
                  <a:srgbClr val="FF0000"/>
                </a:solidFill>
              </a:rPr>
              <a:t>meanings</a:t>
            </a:r>
            <a:r>
              <a:rPr lang="en-US" dirty="0" smtClean="0"/>
              <a:t> to things</a:t>
            </a:r>
          </a:p>
          <a:p>
            <a:pPr>
              <a:lnSpc>
                <a:spcPct val="80000"/>
              </a:lnSpc>
            </a:pPr>
            <a:endParaRPr lang="en-US" sz="400" dirty="0" smtClean="0"/>
          </a:p>
          <a:p>
            <a:pPr>
              <a:lnSpc>
                <a:spcPct val="80000"/>
              </a:lnSpc>
            </a:pPr>
            <a:r>
              <a:rPr lang="en-US" dirty="0" smtClean="0"/>
              <a:t>Stresses people help to </a:t>
            </a:r>
            <a:r>
              <a:rPr lang="en-US" dirty="0" smtClean="0">
                <a:solidFill>
                  <a:srgbClr val="FF0000"/>
                </a:solidFill>
              </a:rPr>
              <a:t>create their social circumstances</a:t>
            </a:r>
            <a:r>
              <a:rPr lang="en-US" dirty="0" smtClean="0"/>
              <a:t>, not merely react to them</a:t>
            </a:r>
          </a:p>
          <a:p>
            <a:pPr>
              <a:lnSpc>
                <a:spcPct val="80000"/>
              </a:lnSpc>
            </a:pPr>
            <a:endParaRPr lang="en-US" sz="400" dirty="0" smtClean="0"/>
          </a:p>
          <a:p>
            <a:pPr>
              <a:lnSpc>
                <a:spcPct val="80000"/>
              </a:lnSpc>
            </a:pPr>
            <a:r>
              <a:rPr lang="en-US" dirty="0" smtClean="0"/>
              <a:t>Sometimes validates unpopular and unofficial viewpoints thereby increasing our understanding and tolerance of people who may be different from us</a:t>
            </a: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0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070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00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007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007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007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0706" grpId="0"/>
      <p:bldP spid="200707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Nelson Education Limited</a:t>
            </a:r>
          </a:p>
        </p:txBody>
      </p:sp>
      <p:sp>
        <p:nvSpPr>
          <p:cNvPr id="35843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53E52951-6852-41E5-A9C6-6C98A1026FCC}" type="slidenum">
              <a:rPr lang="en-US" smtClean="0"/>
              <a:pPr/>
              <a:t>14</a:t>
            </a:fld>
            <a:endParaRPr lang="en-US" smtClean="0"/>
          </a:p>
        </p:txBody>
      </p:sp>
      <p:sp>
        <p:nvSpPr>
          <p:cNvPr id="2037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Symbolic Interactionism</a:t>
            </a:r>
          </a:p>
        </p:txBody>
      </p:sp>
      <p:sp>
        <p:nvSpPr>
          <p:cNvPr id="2037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676400"/>
            <a:ext cx="8610600" cy="51816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dirty="0" smtClean="0"/>
              <a:t>Arose out of influence of Weber, Mead, &amp; </a:t>
            </a:r>
            <a:r>
              <a:rPr lang="en-US" dirty="0" err="1" smtClean="0"/>
              <a:t>Goffman</a:t>
            </a:r>
            <a:r>
              <a:rPr lang="en-US" dirty="0" smtClean="0"/>
              <a:t>:</a:t>
            </a:r>
          </a:p>
          <a:p>
            <a:pPr>
              <a:lnSpc>
                <a:spcPct val="90000"/>
              </a:lnSpc>
              <a:buFont typeface="Wingdings" pitchFamily="2" charset="2"/>
              <a:buChar char="Ø"/>
            </a:pPr>
            <a:r>
              <a:rPr lang="en-US" dirty="0" smtClean="0"/>
              <a:t>Weber emphasized importance of </a:t>
            </a:r>
            <a:r>
              <a:rPr lang="en-US" i="1" dirty="0" err="1" smtClean="0">
                <a:solidFill>
                  <a:srgbClr val="FF0000"/>
                </a:solidFill>
              </a:rPr>
              <a:t>Verstehen</a:t>
            </a:r>
            <a:r>
              <a:rPr lang="en-US" dirty="0" smtClean="0"/>
              <a:t>:</a:t>
            </a:r>
            <a:r>
              <a:rPr lang="en-US" i="1" dirty="0" smtClean="0"/>
              <a:t> </a:t>
            </a:r>
            <a:r>
              <a:rPr lang="en-US" dirty="0" smtClean="0"/>
              <a:t>Empathetically understanding people’s motives &amp; meanings they attach to things to gain a clear sense of the significance of their actions</a:t>
            </a:r>
          </a:p>
          <a:p>
            <a:pPr>
              <a:lnSpc>
                <a:spcPct val="90000"/>
              </a:lnSpc>
              <a:buFont typeface="Wingdings" pitchFamily="2" charset="2"/>
              <a:buChar char="Ø"/>
            </a:pPr>
            <a:r>
              <a:rPr lang="en-US" dirty="0" smtClean="0"/>
              <a:t>Mead argued individual’s </a:t>
            </a:r>
            <a:r>
              <a:rPr lang="en-US" dirty="0" smtClean="0">
                <a:solidFill>
                  <a:srgbClr val="FF0000"/>
                </a:solidFill>
              </a:rPr>
              <a:t>sense of self</a:t>
            </a:r>
            <a:r>
              <a:rPr lang="en-US" dirty="0" smtClean="0"/>
              <a:t> is formed in the course of interaction with other people</a:t>
            </a:r>
          </a:p>
          <a:p>
            <a:pPr>
              <a:lnSpc>
                <a:spcPct val="90000"/>
              </a:lnSpc>
              <a:buFont typeface="Wingdings" pitchFamily="2" charset="2"/>
              <a:buChar char="Ø"/>
            </a:pPr>
            <a:r>
              <a:rPr lang="en-US" dirty="0" err="1" smtClean="0"/>
              <a:t>Goffman</a:t>
            </a:r>
            <a:r>
              <a:rPr lang="en-US" dirty="0" smtClean="0"/>
              <a:t> compared social interaction to a carefully </a:t>
            </a:r>
            <a:r>
              <a:rPr lang="en-US" dirty="0" smtClean="0">
                <a:solidFill>
                  <a:srgbClr val="FF0000"/>
                </a:solidFill>
              </a:rPr>
              <a:t>staged play</a:t>
            </a:r>
            <a:r>
              <a:rPr lang="en-US" dirty="0" smtClean="0"/>
              <a:t>, complete with front stage, backstage, defined roles, &amp; wide range of props  </a:t>
            </a: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7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377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03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037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037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037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3778" grpId="0"/>
      <p:bldP spid="203779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endParaRPr lang="en-US" smtClean="0"/>
          </a:p>
        </p:txBody>
      </p:sp>
      <p:sp>
        <p:nvSpPr>
          <p:cNvPr id="36867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7E07392E-2381-43ED-B0A7-560D7C736A6B}" type="slidenum">
              <a:rPr lang="en-US" smtClean="0"/>
              <a:pPr/>
              <a:t>15</a:t>
            </a:fld>
            <a:endParaRPr lang="en-US" smtClean="0"/>
          </a:p>
        </p:txBody>
      </p:sp>
      <p:sp>
        <p:nvSpPr>
          <p:cNvPr id="2058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Feminist Theory</a:t>
            </a:r>
          </a:p>
        </p:txBody>
      </p:sp>
      <p:sp>
        <p:nvSpPr>
          <p:cNvPr id="2058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dirty="0" smtClean="0"/>
              <a:t>Focuses on various aspects of </a:t>
            </a:r>
            <a:r>
              <a:rPr lang="en-US" dirty="0" smtClean="0">
                <a:solidFill>
                  <a:srgbClr val="FF0000"/>
                </a:solidFill>
              </a:rPr>
              <a:t>patriarchy</a:t>
            </a:r>
            <a:r>
              <a:rPr lang="en-US" b="1" dirty="0" smtClean="0"/>
              <a:t> </a:t>
            </a:r>
            <a:r>
              <a:rPr lang="en-US" dirty="0" smtClean="0"/>
              <a:t>(system of male domination in society)</a:t>
            </a:r>
          </a:p>
          <a:p>
            <a:pPr>
              <a:lnSpc>
                <a:spcPct val="90000"/>
              </a:lnSpc>
            </a:pPr>
            <a:endParaRPr lang="en-US" sz="900" dirty="0" smtClean="0"/>
          </a:p>
          <a:p>
            <a:pPr>
              <a:lnSpc>
                <a:spcPct val="90000"/>
              </a:lnSpc>
            </a:pPr>
            <a:r>
              <a:rPr lang="en-US" dirty="0" smtClean="0"/>
              <a:t>Suggests male domination and female subordination are determined by </a:t>
            </a:r>
            <a:r>
              <a:rPr lang="en-US" dirty="0" smtClean="0">
                <a:solidFill>
                  <a:srgbClr val="FF0000"/>
                </a:solidFill>
              </a:rPr>
              <a:t>structures of power</a:t>
            </a:r>
            <a:r>
              <a:rPr lang="en-US" dirty="0" smtClean="0"/>
              <a:t> and social convention rather than biological necessity</a:t>
            </a:r>
          </a:p>
          <a:p>
            <a:pPr>
              <a:lnSpc>
                <a:spcPct val="90000"/>
              </a:lnSpc>
            </a:pPr>
            <a:endParaRPr lang="en-US" sz="900" dirty="0" smtClean="0"/>
          </a:p>
          <a:p>
            <a:pPr>
              <a:lnSpc>
                <a:spcPct val="90000"/>
              </a:lnSpc>
            </a:pPr>
            <a:r>
              <a:rPr lang="en-US" dirty="0" smtClean="0"/>
              <a:t>Examines operation of patriarchy in both </a:t>
            </a:r>
            <a:r>
              <a:rPr lang="en-US" dirty="0" err="1" smtClean="0"/>
              <a:t>microlevel</a:t>
            </a:r>
            <a:r>
              <a:rPr lang="en-US" dirty="0" smtClean="0"/>
              <a:t> and </a:t>
            </a:r>
            <a:r>
              <a:rPr lang="en-US" dirty="0" err="1" smtClean="0"/>
              <a:t>macrolevel</a:t>
            </a:r>
            <a:r>
              <a:rPr lang="en-US" dirty="0" smtClean="0"/>
              <a:t> social settings</a:t>
            </a:r>
          </a:p>
          <a:p>
            <a:pPr>
              <a:lnSpc>
                <a:spcPct val="90000"/>
              </a:lnSpc>
            </a:pPr>
            <a:endParaRPr lang="en-US" sz="900" dirty="0" smtClean="0"/>
          </a:p>
          <a:p>
            <a:pPr>
              <a:lnSpc>
                <a:spcPct val="90000"/>
              </a:lnSpc>
            </a:pPr>
            <a:r>
              <a:rPr lang="en-US" dirty="0" smtClean="0"/>
              <a:t>Recommends eliminating patterns of gender inequality</a:t>
            </a: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2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82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058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058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058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058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826" grpId="0"/>
      <p:bldP spid="205827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endParaRPr lang="en-US" smtClean="0"/>
          </a:p>
        </p:txBody>
      </p:sp>
      <p:sp>
        <p:nvSpPr>
          <p:cNvPr id="51203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8B66197F-E1B4-4C2F-B0DD-E713A320BA01}" type="slidenum">
              <a:rPr lang="en-US" smtClean="0"/>
              <a:pPr/>
              <a:t>16</a:t>
            </a:fld>
            <a:endParaRPr lang="en-US" smtClean="0"/>
          </a:p>
        </p:txBody>
      </p:sp>
      <p:sp>
        <p:nvSpPr>
          <p:cNvPr id="167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Online Participation</a:t>
            </a:r>
            <a:endParaRPr lang="en-CA" smtClean="0"/>
          </a:p>
        </p:txBody>
      </p:sp>
      <p:sp>
        <p:nvSpPr>
          <p:cNvPr id="1679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752600"/>
            <a:ext cx="8001000" cy="4876800"/>
          </a:xfrm>
        </p:spPr>
        <p:txBody>
          <a:bodyPr/>
          <a:lstStyle/>
          <a:p>
            <a:pPr marL="457200" indent="-457200" eaLnBrk="1" hangingPunct="1">
              <a:lnSpc>
                <a:spcPct val="90000"/>
              </a:lnSpc>
              <a:buNone/>
            </a:pPr>
            <a:r>
              <a:rPr lang="en-US" sz="2000" dirty="0" smtClean="0"/>
              <a:t>(1) Offer </a:t>
            </a:r>
            <a:r>
              <a:rPr lang="en-US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clarification</a:t>
            </a:r>
            <a:r>
              <a:rPr lang="en-US" sz="2000" dirty="0" smtClean="0"/>
              <a:t> on some aspect of readings or course material </a:t>
            </a:r>
          </a:p>
          <a:p>
            <a:pPr marL="457200" indent="-457200" eaLnBrk="1" hangingPunct="1">
              <a:lnSpc>
                <a:spcPct val="90000"/>
              </a:lnSpc>
              <a:buFontTx/>
              <a:buAutoNum type="arabicParenBoth"/>
            </a:pPr>
            <a:endParaRPr lang="en-US" sz="2000" dirty="0" smtClean="0"/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2000" dirty="0" smtClean="0"/>
              <a:t>(2) </a:t>
            </a:r>
            <a:r>
              <a:rPr lang="en-US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Help other students </a:t>
            </a:r>
            <a:r>
              <a:rPr lang="en-US" sz="2000" dirty="0" smtClean="0"/>
              <a:t>with their questions or with resources you think would be helpful</a:t>
            </a:r>
            <a:br>
              <a:rPr lang="en-US" sz="2000" dirty="0" smtClean="0"/>
            </a:br>
            <a:endParaRPr lang="en-US" sz="2000" dirty="0" smtClean="0"/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2000" dirty="0" smtClean="0"/>
              <a:t>(3) Using </a:t>
            </a:r>
            <a:r>
              <a:rPr lang="en-US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sociological concepts </a:t>
            </a:r>
            <a:r>
              <a:rPr lang="en-US" sz="2000" dirty="0" smtClean="0"/>
              <a:t>or language, provide informed opinion or perspective on issues raised in readings of lectures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US" sz="2000" dirty="0" smtClean="0"/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2000" dirty="0" smtClean="0"/>
              <a:t>(4) Bring in information from </a:t>
            </a:r>
            <a:r>
              <a:rPr lang="en-US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another course </a:t>
            </a:r>
            <a:r>
              <a:rPr lang="en-US" sz="2000" dirty="0" smtClean="0"/>
              <a:t>relevant to the topics and discussion of this class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US" sz="2000" dirty="0" smtClean="0"/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2000" dirty="0" smtClean="0"/>
              <a:t>(5) </a:t>
            </a:r>
            <a:r>
              <a:rPr lang="en-US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Submit </a:t>
            </a:r>
            <a:r>
              <a:rPr lang="en-US" sz="20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weblink</a:t>
            </a:r>
            <a:r>
              <a:rPr lang="en-US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dirty="0" smtClean="0"/>
              <a:t>to a useful site (dictionary, bibliography, government sites or clips, blog, news site, video, etc) with a few sentences describing its potential value/usefulness to fellow students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US" sz="2000" dirty="0" smtClean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3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6793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67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67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679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679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679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7938" grpId="0"/>
      <p:bldP spid="167939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endParaRPr lang="en-US" smtClean="0"/>
          </a:p>
        </p:txBody>
      </p:sp>
      <p:sp>
        <p:nvSpPr>
          <p:cNvPr id="52227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55075CB3-708C-464A-B861-CFCD8DEA7EAD}" type="slidenum">
              <a:rPr lang="en-US" smtClean="0"/>
              <a:pPr/>
              <a:t>17</a:t>
            </a:fld>
            <a:endParaRPr lang="en-US" smtClean="0"/>
          </a:p>
        </p:txBody>
      </p:sp>
      <p:sp>
        <p:nvSpPr>
          <p:cNvPr id="167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Online Participation</a:t>
            </a:r>
            <a:endParaRPr lang="en-CA" smtClean="0"/>
          </a:p>
        </p:txBody>
      </p:sp>
      <p:sp>
        <p:nvSpPr>
          <p:cNvPr id="1679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752600"/>
            <a:ext cx="8001000" cy="48768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2400" dirty="0" smtClean="0"/>
              <a:t>For </a:t>
            </a:r>
            <a:r>
              <a:rPr lang="en-US" sz="2400" dirty="0" err="1" smtClean="0"/>
              <a:t>weblinks</a:t>
            </a:r>
            <a:r>
              <a:rPr lang="en-US" sz="2400" dirty="0" smtClean="0"/>
              <a:t>, you must include both an </a:t>
            </a:r>
            <a:r>
              <a:rPr lang="en-US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 address </a:t>
            </a:r>
            <a:r>
              <a:rPr lang="en-US" sz="2400" dirty="0" smtClean="0"/>
              <a:t>and a </a:t>
            </a:r>
            <a:r>
              <a:rPr lang="en-US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few lines </a:t>
            </a:r>
            <a:r>
              <a:rPr lang="en-US" sz="2400" dirty="0" smtClean="0"/>
              <a:t>describing how this site/link could be </a:t>
            </a:r>
            <a:r>
              <a:rPr lang="en-US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useful</a:t>
            </a:r>
            <a:r>
              <a:rPr lang="en-US" sz="2400" dirty="0" smtClean="0"/>
              <a:t> to fellow students.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2400" dirty="0" smtClean="0"/>
              <a:t>For contributions to discussion, it </a:t>
            </a:r>
            <a:r>
              <a:rPr lang="en-US" sz="2400" dirty="0" err="1" smtClean="0"/>
              <a:t>isnt</a:t>
            </a:r>
            <a:r>
              <a:rPr lang="en-US" sz="2400" dirty="0" smtClean="0"/>
              <a:t> as helpful to retype a definition from the text, but it is helpful to use your own words to </a:t>
            </a:r>
            <a:r>
              <a:rPr lang="en-US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summarize</a:t>
            </a:r>
            <a:r>
              <a:rPr lang="en-US" sz="2400" dirty="0" smtClean="0"/>
              <a:t> or </a:t>
            </a:r>
            <a:r>
              <a:rPr lang="en-US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explain something</a:t>
            </a:r>
            <a:r>
              <a:rPr lang="en-US" sz="2400" dirty="0" smtClean="0"/>
              <a:t>.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2400" dirty="0" smtClean="0"/>
              <a:t>Offering an opinion on subjects is a significant contribution for the course if you do it using sociological language or perspective. Common sense opinions are very valuable also, but wont be counted towards "</a:t>
            </a:r>
            <a:r>
              <a:rPr lang="en-US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significant contributions</a:t>
            </a:r>
            <a:r>
              <a:rPr lang="en-US" sz="2400" dirty="0" smtClean="0"/>
              <a:t>" to the course for our purposes here.</a:t>
            </a:r>
            <a:endParaRPr lang="en-CA" sz="2400" dirty="0" smtClean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3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6793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67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67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67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7938" grpId="0"/>
      <p:bldP spid="167939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endParaRPr lang="en-US" smtClean="0"/>
          </a:p>
        </p:txBody>
      </p:sp>
      <p:sp>
        <p:nvSpPr>
          <p:cNvPr id="53251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E0009E16-6AF7-499B-B3F4-360145E5FD34}" type="slidenum">
              <a:rPr lang="en-US" smtClean="0"/>
              <a:pPr/>
              <a:t>18</a:t>
            </a:fld>
            <a:endParaRPr lang="en-US" smtClean="0"/>
          </a:p>
        </p:txBody>
      </p:sp>
      <p:sp>
        <p:nvSpPr>
          <p:cNvPr id="167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Online Participation</a:t>
            </a:r>
            <a:endParaRPr lang="en-CA" smtClean="0"/>
          </a:p>
        </p:txBody>
      </p:sp>
      <p:sp>
        <p:nvSpPr>
          <p:cNvPr id="1679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752600"/>
            <a:ext cx="8001000" cy="48768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2400" dirty="0" smtClean="0"/>
              <a:t>The rule of thumb is that if is </a:t>
            </a:r>
            <a:r>
              <a:rPr lang="en-US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helpful for your colleagues </a:t>
            </a:r>
            <a:r>
              <a:rPr lang="en-US" sz="2400" dirty="0" smtClean="0"/>
              <a:t>within the scope of learning, understanding or appreciating sociology, it will be deemed a significant contribution.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2400" dirty="0" smtClean="0"/>
              <a:t>The marks you accumulate towards this will be </a:t>
            </a:r>
            <a:r>
              <a:rPr lang="en-US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updated regularly</a:t>
            </a:r>
            <a:r>
              <a:rPr lang="en-US" sz="2400" dirty="0" smtClean="0"/>
              <a:t> in the </a:t>
            </a:r>
            <a:r>
              <a:rPr lang="en-US" sz="2400" dirty="0" err="1" smtClean="0"/>
              <a:t>gradebook</a:t>
            </a:r>
            <a:r>
              <a:rPr lang="en-US" sz="2400" dirty="0" smtClean="0"/>
              <a:t>. 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2400" dirty="0" smtClean="0"/>
              <a:t>If you make </a:t>
            </a:r>
            <a:r>
              <a:rPr lang="en-US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ten meaningful contributions </a:t>
            </a:r>
            <a:r>
              <a:rPr lang="en-US" sz="2400" dirty="0" smtClean="0"/>
              <a:t>during the course of the semester, you will get full marks. 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2400" dirty="0" smtClean="0"/>
              <a:t>The course of the semester does not mean ten quick contributions made in the last 48h of class. It means through the course of the </a:t>
            </a:r>
            <a:r>
              <a:rPr lang="en-US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whole semester</a:t>
            </a:r>
            <a:r>
              <a:rPr lang="en-US" sz="2400" dirty="0" smtClean="0"/>
              <a:t>.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2400" dirty="0" smtClean="0"/>
              <a:t>If you have any questions about what counts and does not count, feel free to come and see me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2400" dirty="0" smtClean="0"/>
              <a:t/>
            </a:r>
            <a:br>
              <a:rPr lang="en-US" sz="2400" dirty="0" smtClean="0"/>
            </a:br>
            <a:endParaRPr lang="en-CA" sz="2400" dirty="0" smtClean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3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6793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67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67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67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679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679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679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7938" grpId="0"/>
      <p:bldP spid="167939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dirty="0" smtClean="0"/>
              <a:t>Copyright 2012 Christian Caron</a:t>
            </a:r>
          </a:p>
          <a:p>
            <a:r>
              <a:rPr lang="en-US" dirty="0" smtClean="0"/>
              <a:t> </a:t>
            </a:r>
          </a:p>
        </p:txBody>
      </p:sp>
      <p:sp>
        <p:nvSpPr>
          <p:cNvPr id="53251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3163C9E6-C871-44E1-B0EA-9B267477337A}" type="slidenum">
              <a:rPr lang="en-US" smtClean="0"/>
              <a:pPr/>
              <a:t>19</a:t>
            </a:fld>
            <a:endParaRPr lang="en-US" smtClean="0"/>
          </a:p>
        </p:txBody>
      </p:sp>
      <p:sp>
        <p:nvSpPr>
          <p:cNvPr id="17817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n-US" dirty="0" smtClean="0"/>
              <a:t>			</a:t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	</a:t>
            </a:r>
            <a:br>
              <a:rPr lang="en-US" dirty="0" smtClean="0"/>
            </a:br>
            <a:r>
              <a:rPr lang="en-US" dirty="0" smtClean="0"/>
              <a:t>Term Project</a:t>
            </a:r>
          </a:p>
        </p:txBody>
      </p:sp>
      <p:sp>
        <p:nvSpPr>
          <p:cNvPr id="5325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1438" y="1785938"/>
            <a:ext cx="9072562" cy="4386262"/>
          </a:xfrm>
        </p:spPr>
        <p:txBody>
          <a:bodyPr/>
          <a:lstStyle/>
          <a:p>
            <a:pPr>
              <a:buFontTx/>
              <a:buNone/>
            </a:pPr>
            <a:endParaRPr lang="en-US" sz="2000" b="1" smtClean="0"/>
          </a:p>
          <a:p>
            <a:pPr>
              <a:buFontTx/>
              <a:buNone/>
            </a:pPr>
            <a:endParaRPr lang="en-US" sz="1800" b="1" smtClean="0"/>
          </a:p>
          <a:p>
            <a:pPr>
              <a:buFontTx/>
              <a:buNone/>
            </a:pPr>
            <a:endParaRPr lang="en-US" sz="1000" b="1" smtClean="0"/>
          </a:p>
          <a:p>
            <a:pPr>
              <a:buFontTx/>
              <a:buNone/>
            </a:pPr>
            <a:endParaRPr lang="en-US" sz="1000" b="1" smtClean="0"/>
          </a:p>
          <a:p>
            <a:pPr>
              <a:buFontTx/>
              <a:buNone/>
            </a:pPr>
            <a:endParaRPr lang="en-US" sz="1000" b="1" smtClean="0"/>
          </a:p>
          <a:p>
            <a:pPr>
              <a:buFontTx/>
              <a:buNone/>
            </a:pPr>
            <a:endParaRPr lang="en-US" sz="1800" b="1" smtClean="0"/>
          </a:p>
          <a:p>
            <a:pPr>
              <a:buFontTx/>
              <a:buNone/>
            </a:pPr>
            <a:endParaRPr lang="en-US" sz="1800" b="1" smtClean="0"/>
          </a:p>
        </p:txBody>
      </p:sp>
      <p:sp>
        <p:nvSpPr>
          <p:cNvPr id="53254" name="Rectangle 6"/>
          <p:cNvSpPr>
            <a:spLocks noChangeArrowheads="1"/>
          </p:cNvSpPr>
          <p:nvPr/>
        </p:nvSpPr>
        <p:spPr bwMode="auto">
          <a:xfrm>
            <a:off x="214313" y="1428750"/>
            <a:ext cx="8643937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  <a:p>
            <a:endParaRPr lang="en-US"/>
          </a:p>
        </p:txBody>
      </p:sp>
      <p:sp>
        <p:nvSpPr>
          <p:cNvPr id="53255" name="Rectangle 7"/>
          <p:cNvSpPr>
            <a:spLocks noChangeArrowheads="1"/>
          </p:cNvSpPr>
          <p:nvPr/>
        </p:nvSpPr>
        <p:spPr bwMode="auto">
          <a:xfrm>
            <a:off x="285750" y="1752600"/>
            <a:ext cx="8643938" cy="46474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 dirty="0" smtClean="0">
                <a:solidFill>
                  <a:srgbClr val="FF0000"/>
                </a:solidFill>
              </a:rPr>
              <a:t>Content analysis</a:t>
            </a:r>
            <a:r>
              <a:rPr lang="en-US" sz="2000" dirty="0" smtClean="0">
                <a:solidFill>
                  <a:schemeClr val="bg2"/>
                </a:solidFill>
              </a:rPr>
              <a:t> of your TV show along the themes of race, class and gender</a:t>
            </a:r>
          </a:p>
          <a:p>
            <a:endParaRPr lang="en-CA" sz="2000" dirty="0">
              <a:solidFill>
                <a:schemeClr val="bg2"/>
              </a:solidFill>
            </a:endParaRPr>
          </a:p>
          <a:p>
            <a:r>
              <a:rPr lang="en-CA" sz="2000" dirty="0" smtClean="0">
                <a:solidFill>
                  <a:schemeClr val="bg2"/>
                </a:solidFill>
              </a:rPr>
              <a:t>Must work in </a:t>
            </a:r>
            <a:r>
              <a:rPr lang="en-CA" sz="2000" dirty="0" smtClean="0">
                <a:solidFill>
                  <a:srgbClr val="FF0000"/>
                </a:solidFill>
              </a:rPr>
              <a:t>groups of 3 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n-CA" sz="2000" dirty="0" smtClean="0">
                <a:solidFill>
                  <a:schemeClr val="bg2"/>
                </a:solidFill>
              </a:rPr>
              <a:t>Ask people </a:t>
            </a:r>
          </a:p>
          <a:p>
            <a:pPr marL="457200" indent="-457200" eaLnBrk="1" hangingPunct="1">
              <a:lnSpc>
                <a:spcPct val="90000"/>
              </a:lnSpc>
              <a:defRPr/>
            </a:pPr>
            <a:r>
              <a:rPr lang="en-CA" sz="2000" dirty="0" smtClean="0">
                <a:solidFill>
                  <a:schemeClr val="bg2"/>
                </a:solidFill>
              </a:rPr>
              <a:t>1) Expectations for the project, 2) Work habits and 3) About topics</a:t>
            </a:r>
          </a:p>
          <a:p>
            <a:endParaRPr lang="en-CA" sz="2000" dirty="0" smtClean="0">
              <a:solidFill>
                <a:schemeClr val="bg2"/>
              </a:solidFill>
            </a:endParaRPr>
          </a:p>
          <a:p>
            <a:r>
              <a:rPr lang="en-CA" sz="2000" dirty="0" smtClean="0">
                <a:solidFill>
                  <a:schemeClr val="bg2"/>
                </a:solidFill>
              </a:rPr>
              <a:t>If you would like some assistance with finding colleagues to work with, send me a Virtual Campus mail I will help you find a group</a:t>
            </a:r>
          </a:p>
          <a:p>
            <a:r>
              <a:rPr lang="en-CA" sz="2000" dirty="0">
                <a:solidFill>
                  <a:schemeClr val="bg2"/>
                </a:solidFill>
              </a:rPr>
              <a:t/>
            </a:r>
            <a:br>
              <a:rPr lang="en-CA" sz="2000" dirty="0">
                <a:solidFill>
                  <a:schemeClr val="bg2"/>
                </a:solidFill>
              </a:rPr>
            </a:br>
            <a:r>
              <a:rPr lang="en-CA" sz="2000" dirty="0" smtClean="0">
                <a:solidFill>
                  <a:schemeClr val="bg2"/>
                </a:solidFill>
              </a:rPr>
              <a:t>First stage is a two page </a:t>
            </a:r>
            <a:r>
              <a:rPr lang="en-CA" sz="2000" dirty="0" smtClean="0">
                <a:solidFill>
                  <a:srgbClr val="FF0000"/>
                </a:solidFill>
              </a:rPr>
              <a:t>mini-proposal</a:t>
            </a:r>
            <a:r>
              <a:rPr lang="en-CA" sz="2000" dirty="0" smtClean="0">
                <a:solidFill>
                  <a:schemeClr val="bg2"/>
                </a:solidFill>
              </a:rPr>
              <a:t> that will be discussed on Sept 24th and due on Oct 17th</a:t>
            </a:r>
          </a:p>
          <a:p>
            <a:endParaRPr lang="en-CA" sz="2000" dirty="0" smtClean="0">
              <a:solidFill>
                <a:schemeClr val="bg2"/>
              </a:solidFill>
            </a:endParaRPr>
          </a:p>
          <a:p>
            <a:r>
              <a:rPr lang="en-CA" sz="2000" dirty="0" smtClean="0">
                <a:solidFill>
                  <a:schemeClr val="bg2"/>
                </a:solidFill>
              </a:rPr>
              <a:t>You will be assigned your own </a:t>
            </a:r>
            <a:r>
              <a:rPr lang="en-CA" sz="2000" dirty="0" smtClean="0">
                <a:solidFill>
                  <a:srgbClr val="FF0000"/>
                </a:solidFill>
              </a:rPr>
              <a:t>TA</a:t>
            </a:r>
            <a:r>
              <a:rPr lang="en-CA" sz="2000" dirty="0" smtClean="0">
                <a:solidFill>
                  <a:schemeClr val="bg2"/>
                </a:solidFill>
              </a:rPr>
              <a:t> to work with soon after you submit a mini-proposal on the 17</a:t>
            </a:r>
            <a:r>
              <a:rPr lang="en-CA" sz="2000" baseline="30000" dirty="0" smtClean="0">
                <a:solidFill>
                  <a:schemeClr val="bg2"/>
                </a:solidFill>
              </a:rPr>
              <a:t>th</a:t>
            </a:r>
            <a:endParaRPr lang="en-US" sz="2000" dirty="0">
              <a:solidFill>
                <a:schemeClr val="bg2"/>
              </a:solidFill>
            </a:endParaRPr>
          </a:p>
        </p:txBody>
      </p:sp>
    </p:spTree>
  </p:cSld>
  <p:clrMapOvr>
    <a:masterClrMapping/>
  </p:clrMapOvr>
  <p:transition xmlns:p14="http://schemas.microsoft.com/office/powerpoint/2010/main">
    <p:wipe dir="r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7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7817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817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dirty="0" smtClean="0"/>
              <a:t>Copyright 2011 Christian Caron</a:t>
            </a:r>
          </a:p>
          <a:p>
            <a:r>
              <a:rPr lang="en-US" dirty="0" smtClean="0"/>
              <a:t> </a:t>
            </a:r>
          </a:p>
        </p:txBody>
      </p:sp>
      <p:sp>
        <p:nvSpPr>
          <p:cNvPr id="53251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3163C9E6-C871-44E1-B0EA-9B267477337A}" type="slidenum">
              <a:rPr lang="en-US" smtClean="0"/>
              <a:pPr/>
              <a:t>20</a:t>
            </a:fld>
            <a:endParaRPr lang="en-US" smtClean="0"/>
          </a:p>
        </p:txBody>
      </p:sp>
      <p:sp>
        <p:nvSpPr>
          <p:cNvPr id="17817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n-US" dirty="0" smtClean="0"/>
              <a:t>			</a:t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	</a:t>
            </a:r>
            <a:br>
              <a:rPr lang="en-US" dirty="0" smtClean="0"/>
            </a:br>
            <a:r>
              <a:rPr lang="en-US" dirty="0" smtClean="0"/>
              <a:t>Topic Sign-Up</a:t>
            </a:r>
          </a:p>
        </p:txBody>
      </p:sp>
      <p:sp>
        <p:nvSpPr>
          <p:cNvPr id="5325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1438" y="1785938"/>
            <a:ext cx="9072562" cy="4386262"/>
          </a:xfrm>
        </p:spPr>
        <p:txBody>
          <a:bodyPr/>
          <a:lstStyle/>
          <a:p>
            <a:pPr>
              <a:buFontTx/>
              <a:buNone/>
            </a:pPr>
            <a:endParaRPr lang="en-US" sz="2000" b="1" dirty="0" smtClean="0"/>
          </a:p>
          <a:p>
            <a:pPr>
              <a:buFontTx/>
              <a:buNone/>
            </a:pPr>
            <a:endParaRPr lang="en-US" sz="1800" b="1" dirty="0" smtClean="0"/>
          </a:p>
          <a:p>
            <a:pPr>
              <a:buFontTx/>
              <a:buNone/>
            </a:pPr>
            <a:endParaRPr lang="en-US" sz="1000" b="1" dirty="0" smtClean="0"/>
          </a:p>
          <a:p>
            <a:pPr>
              <a:buFontTx/>
              <a:buNone/>
            </a:pPr>
            <a:endParaRPr lang="en-US" sz="1000" b="1" dirty="0" smtClean="0"/>
          </a:p>
          <a:p>
            <a:pPr>
              <a:buFontTx/>
              <a:buNone/>
            </a:pPr>
            <a:endParaRPr lang="en-US" sz="1000" b="1" dirty="0" smtClean="0"/>
          </a:p>
          <a:p>
            <a:pPr>
              <a:buFontTx/>
              <a:buNone/>
            </a:pPr>
            <a:endParaRPr lang="en-US" sz="1800" b="1" dirty="0" smtClean="0"/>
          </a:p>
          <a:p>
            <a:pPr>
              <a:buFontTx/>
              <a:buNone/>
            </a:pPr>
            <a:endParaRPr lang="en-US" sz="1800" b="1" dirty="0" smtClean="0"/>
          </a:p>
        </p:txBody>
      </p:sp>
      <p:sp>
        <p:nvSpPr>
          <p:cNvPr id="53254" name="Rectangle 6"/>
          <p:cNvSpPr>
            <a:spLocks noChangeArrowheads="1"/>
          </p:cNvSpPr>
          <p:nvPr/>
        </p:nvSpPr>
        <p:spPr bwMode="auto">
          <a:xfrm>
            <a:off x="214313" y="1428750"/>
            <a:ext cx="8643937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  <a:p>
            <a:endParaRPr lang="en-US"/>
          </a:p>
        </p:txBody>
      </p:sp>
      <p:sp>
        <p:nvSpPr>
          <p:cNvPr id="53255" name="Rectangle 7"/>
          <p:cNvSpPr>
            <a:spLocks noChangeArrowheads="1"/>
          </p:cNvSpPr>
          <p:nvPr/>
        </p:nvSpPr>
        <p:spPr bwMode="auto">
          <a:xfrm>
            <a:off x="285750" y="1752601"/>
            <a:ext cx="8643938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CA" sz="2800" dirty="0" smtClean="0">
                <a:solidFill>
                  <a:schemeClr val="bg2"/>
                </a:solidFill>
              </a:rPr>
              <a:t>Must be in group of 3</a:t>
            </a:r>
          </a:p>
          <a:p>
            <a:pPr>
              <a:buFont typeface="Arial" pitchFamily="34" charset="0"/>
              <a:buChar char="•"/>
            </a:pPr>
            <a:r>
              <a:rPr lang="en-CA" sz="2800" dirty="0" smtClean="0">
                <a:solidFill>
                  <a:schemeClr val="bg2"/>
                </a:solidFill>
              </a:rPr>
              <a:t>Discussion Board will open up at </a:t>
            </a:r>
            <a:r>
              <a:rPr lang="en-CA" sz="2800" dirty="0" smtClean="0">
                <a:solidFill>
                  <a:srgbClr val="FF0000"/>
                </a:solidFill>
              </a:rPr>
              <a:t>11pm on Wednesday Sept 26</a:t>
            </a:r>
            <a:r>
              <a:rPr lang="en-CA" sz="2800" baseline="30000" dirty="0" smtClean="0">
                <a:solidFill>
                  <a:srgbClr val="FF0000"/>
                </a:solidFill>
              </a:rPr>
              <a:t>th</a:t>
            </a:r>
            <a:r>
              <a:rPr lang="en-CA" sz="2800" dirty="0" smtClean="0">
                <a:solidFill>
                  <a:schemeClr val="bg2"/>
                </a:solidFill>
              </a:rPr>
              <a:t> </a:t>
            </a:r>
          </a:p>
          <a:p>
            <a:pPr>
              <a:buFont typeface="Arial" pitchFamily="34" charset="0"/>
              <a:buChar char="•"/>
            </a:pPr>
            <a:r>
              <a:rPr lang="en-CA" sz="2800" dirty="0" smtClean="0">
                <a:solidFill>
                  <a:schemeClr val="bg2"/>
                </a:solidFill>
              </a:rPr>
              <a:t>Submit full student name all three group members along with your choice of TV show</a:t>
            </a:r>
          </a:p>
          <a:p>
            <a:pPr>
              <a:buFont typeface="Arial" pitchFamily="34" charset="0"/>
              <a:buChar char="•"/>
            </a:pPr>
            <a:r>
              <a:rPr lang="en-CA" sz="2800" dirty="0" smtClean="0">
                <a:solidFill>
                  <a:schemeClr val="bg2"/>
                </a:solidFill>
              </a:rPr>
              <a:t>Must be available in English (or English Subtitles)</a:t>
            </a:r>
          </a:p>
          <a:p>
            <a:pPr>
              <a:buFont typeface="Arial" pitchFamily="34" charset="0"/>
              <a:buChar char="•"/>
            </a:pPr>
            <a:r>
              <a:rPr lang="en-CA" sz="2800" dirty="0" smtClean="0">
                <a:solidFill>
                  <a:schemeClr val="bg2"/>
                </a:solidFill>
              </a:rPr>
              <a:t>Must be from 2002 or more recent</a:t>
            </a:r>
          </a:p>
          <a:p>
            <a:pPr>
              <a:buFont typeface="Arial" pitchFamily="34" charset="0"/>
              <a:buChar char="•"/>
            </a:pPr>
            <a:r>
              <a:rPr lang="en-CA" sz="2800" dirty="0" smtClean="0">
                <a:solidFill>
                  <a:srgbClr val="FF0000"/>
                </a:solidFill>
              </a:rPr>
              <a:t>Your responsibility</a:t>
            </a:r>
            <a:r>
              <a:rPr lang="en-CA" sz="2800" dirty="0" smtClean="0">
                <a:solidFill>
                  <a:schemeClr val="bg2"/>
                </a:solidFill>
              </a:rPr>
              <a:t> to see if another group has submitted your TV show (see posts above yours or use search function)</a:t>
            </a:r>
          </a:p>
          <a:p>
            <a:pPr>
              <a:buFont typeface="Arial" pitchFamily="34" charset="0"/>
              <a:buChar char="•"/>
            </a:pPr>
            <a:r>
              <a:rPr lang="en-CA" sz="2800" dirty="0" smtClean="0">
                <a:solidFill>
                  <a:schemeClr val="bg2"/>
                </a:solidFill>
              </a:rPr>
              <a:t>Once your topic has been officially assigned to you, it will appear in your </a:t>
            </a:r>
            <a:r>
              <a:rPr lang="en-CA" sz="2800" dirty="0" err="1" smtClean="0">
                <a:solidFill>
                  <a:srgbClr val="FF0000"/>
                </a:solidFill>
              </a:rPr>
              <a:t>mygrade</a:t>
            </a:r>
            <a:endParaRPr lang="en-US" sz="2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xmlns:p14="http://schemas.microsoft.com/office/powerpoint/2010/main">
    <p:wipe dir="r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7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7817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8178" grpId="0"/>
    </p:bldLst>
  </p:timing>
</p:sld>
</file>

<file path=ppt/theme/theme1.xml><?xml version="1.0" encoding="utf-8"?>
<a:theme xmlns:a="http://schemas.openxmlformats.org/drawingml/2006/main" name="slidemastercompass">
  <a:themeElements>
    <a:clrScheme name="slidemastercompass 6">
      <a:dk1>
        <a:srgbClr val="000000"/>
      </a:dk1>
      <a:lt1>
        <a:srgbClr val="FFFFFF"/>
      </a:lt1>
      <a:dk2>
        <a:srgbClr val="000066"/>
      </a:dk2>
      <a:lt2>
        <a:srgbClr val="FFCC00"/>
      </a:lt2>
      <a:accent1>
        <a:srgbClr val="0066FF"/>
      </a:accent1>
      <a:accent2>
        <a:srgbClr val="33CCCC"/>
      </a:accent2>
      <a:accent3>
        <a:srgbClr val="AAAAB8"/>
      </a:accent3>
      <a:accent4>
        <a:srgbClr val="DADADA"/>
      </a:accent4>
      <a:accent5>
        <a:srgbClr val="AAB8FF"/>
      </a:accent5>
      <a:accent6>
        <a:srgbClr val="2DB9B9"/>
      </a:accent6>
      <a:hlink>
        <a:srgbClr val="FF00FF"/>
      </a:hlink>
      <a:folHlink>
        <a:srgbClr val="9933FF"/>
      </a:folHlink>
    </a:clrScheme>
    <a:fontScheme name="slidemastercompas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slidemastercompass 1">
        <a:dk1>
          <a:srgbClr val="5E574E"/>
        </a:dk1>
        <a:lt1>
          <a:srgbClr val="FFFFCC"/>
        </a:lt1>
        <a:dk2>
          <a:srgbClr val="000000"/>
        </a:dk2>
        <a:lt2>
          <a:srgbClr val="FFCC00"/>
        </a:lt2>
        <a:accent1>
          <a:srgbClr val="CC9900"/>
        </a:accent1>
        <a:accent2>
          <a:srgbClr val="FF6600"/>
        </a:accent2>
        <a:accent3>
          <a:srgbClr val="AAAAAA"/>
        </a:accent3>
        <a:accent4>
          <a:srgbClr val="DADAAE"/>
        </a:accent4>
        <a:accent5>
          <a:srgbClr val="E2CAAA"/>
        </a:accent5>
        <a:accent6>
          <a:srgbClr val="E75C00"/>
        </a:accent6>
        <a:hlink>
          <a:srgbClr val="FF00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demastercompass 2">
        <a:dk1>
          <a:srgbClr val="000000"/>
        </a:dk1>
        <a:lt1>
          <a:srgbClr val="FFFFFF"/>
        </a:lt1>
        <a:dk2>
          <a:srgbClr val="000000"/>
        </a:dk2>
        <a:lt2>
          <a:srgbClr val="5E574E"/>
        </a:lt2>
        <a:accent1>
          <a:srgbClr val="FF6600"/>
        </a:accent1>
        <a:accent2>
          <a:srgbClr val="FFCC00"/>
        </a:accent2>
        <a:accent3>
          <a:srgbClr val="FFFFFF"/>
        </a:accent3>
        <a:accent4>
          <a:srgbClr val="000000"/>
        </a:accent4>
        <a:accent5>
          <a:srgbClr val="FFB8AA"/>
        </a:accent5>
        <a:accent6>
          <a:srgbClr val="E7B900"/>
        </a:accent6>
        <a:hlink>
          <a:srgbClr val="996633"/>
        </a:hlink>
        <a:folHlink>
          <a:srgbClr val="808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idemastercompass 3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idemastercompass 4">
        <a:dk1>
          <a:srgbClr val="000000"/>
        </a:dk1>
        <a:lt1>
          <a:srgbClr val="FFFFFF"/>
        </a:lt1>
        <a:dk2>
          <a:srgbClr val="800000"/>
        </a:dk2>
        <a:lt2>
          <a:srgbClr val="5E574E"/>
        </a:lt2>
        <a:accent1>
          <a:srgbClr val="FF6600"/>
        </a:accent1>
        <a:accent2>
          <a:srgbClr val="FFCC00"/>
        </a:accent2>
        <a:accent3>
          <a:srgbClr val="FFFFFF"/>
        </a:accent3>
        <a:accent4>
          <a:srgbClr val="000000"/>
        </a:accent4>
        <a:accent5>
          <a:srgbClr val="FFB8AA"/>
        </a:accent5>
        <a:accent6>
          <a:srgbClr val="E7B900"/>
        </a:accent6>
        <a:hlink>
          <a:srgbClr val="FF0000"/>
        </a:hlink>
        <a:folHlink>
          <a:srgbClr val="FFFF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idemastercompass 5">
        <a:dk1>
          <a:srgbClr val="000066"/>
        </a:dk1>
        <a:lt1>
          <a:srgbClr val="FFFFFF"/>
        </a:lt1>
        <a:dk2>
          <a:srgbClr val="0000FF"/>
        </a:dk2>
        <a:lt2>
          <a:srgbClr val="000000"/>
        </a:lt2>
        <a:accent1>
          <a:srgbClr val="0066FF"/>
        </a:accent1>
        <a:accent2>
          <a:srgbClr val="33CCCC"/>
        </a:accent2>
        <a:accent3>
          <a:srgbClr val="FFFFFF"/>
        </a:accent3>
        <a:accent4>
          <a:srgbClr val="000056"/>
        </a:accent4>
        <a:accent5>
          <a:srgbClr val="AAB8FF"/>
        </a:accent5>
        <a:accent6>
          <a:srgbClr val="2DB9B9"/>
        </a:accent6>
        <a:hlink>
          <a:srgbClr val="FF00FF"/>
        </a:hlink>
        <a:folHlink>
          <a:srgbClr val="9933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idemastercompass 6">
        <a:dk1>
          <a:srgbClr val="000000"/>
        </a:dk1>
        <a:lt1>
          <a:srgbClr val="FFFFFF"/>
        </a:lt1>
        <a:dk2>
          <a:srgbClr val="000066"/>
        </a:dk2>
        <a:lt2>
          <a:srgbClr val="FFCC00"/>
        </a:lt2>
        <a:accent1>
          <a:srgbClr val="0066FF"/>
        </a:accent1>
        <a:accent2>
          <a:srgbClr val="33CCCC"/>
        </a:accent2>
        <a:accent3>
          <a:srgbClr val="AAAAB8"/>
        </a:accent3>
        <a:accent4>
          <a:srgbClr val="DADADA"/>
        </a:accent4>
        <a:accent5>
          <a:srgbClr val="AAB8FF"/>
        </a:accent5>
        <a:accent6>
          <a:srgbClr val="2DB9B9"/>
        </a:accent6>
        <a:hlink>
          <a:srgbClr val="FF00FF"/>
        </a:hlink>
        <a:folHlink>
          <a:srgbClr val="9933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demastercompass 7">
        <a:dk1>
          <a:srgbClr val="5E574E"/>
        </a:dk1>
        <a:lt1>
          <a:srgbClr val="FFFFCC"/>
        </a:lt1>
        <a:dk2>
          <a:srgbClr val="800000"/>
        </a:dk2>
        <a:lt2>
          <a:srgbClr val="FFCC00"/>
        </a:lt2>
        <a:accent1>
          <a:srgbClr val="CC9900"/>
        </a:accent1>
        <a:accent2>
          <a:srgbClr val="FF6600"/>
        </a:accent2>
        <a:accent3>
          <a:srgbClr val="C0AAAA"/>
        </a:accent3>
        <a:accent4>
          <a:srgbClr val="DADAAE"/>
        </a:accent4>
        <a:accent5>
          <a:srgbClr val="E2CAAA"/>
        </a:accent5>
        <a:accent6>
          <a:srgbClr val="E75C00"/>
        </a:accent6>
        <a:hlink>
          <a:srgbClr val="FF00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5185</TotalTime>
  <Words>1559</Words>
  <Application>Microsoft Macintosh PowerPoint</Application>
  <PresentationFormat>On-screen Show (4:3)</PresentationFormat>
  <Paragraphs>241</Paragraphs>
  <Slides>20</Slides>
  <Notes>20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slidemastercompass</vt:lpstr>
      <vt:lpstr>      Agenda: Foundations of Sociology</vt:lpstr>
      <vt:lpstr>       Philosophical Foundations </vt:lpstr>
      <vt:lpstr>Sociological Explanation of Suicide: Durkheim’s Contribution</vt:lpstr>
      <vt:lpstr>Durkheim’s Contribution</vt:lpstr>
      <vt:lpstr>Social Structure </vt:lpstr>
      <vt:lpstr>Theory, Research, and Values</vt:lpstr>
      <vt:lpstr>Theory, Research, and Values</vt:lpstr>
      <vt:lpstr>Historically: Sociology’s Four Major Theoretical Traditions</vt:lpstr>
      <vt:lpstr>          Functionalism</vt:lpstr>
      <vt:lpstr>          Conflict Theory</vt:lpstr>
      <vt:lpstr>      Conflict Theory and Karl Marx</vt:lpstr>
      <vt:lpstr>Conflict Theory and Max Weber</vt:lpstr>
      <vt:lpstr>Symbolic Interactionism</vt:lpstr>
      <vt:lpstr>Symbolic Interactionism</vt:lpstr>
      <vt:lpstr>Feminist Theory</vt:lpstr>
      <vt:lpstr>Online Participation</vt:lpstr>
      <vt:lpstr>Online Participation</vt:lpstr>
      <vt:lpstr>Online Participation</vt:lpstr>
      <vt:lpstr>        Term Project</vt:lpstr>
      <vt:lpstr>        Topic Sign-Up</vt:lpstr>
    </vt:vector>
  </TitlesOfParts>
  <Company>University of Toronto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Sociological Compass</dc:title>
  <dc:creator>Robert J Brym</dc:creator>
  <cp:lastModifiedBy>michael maclellan</cp:lastModifiedBy>
  <cp:revision>430</cp:revision>
  <dcterms:created xsi:type="dcterms:W3CDTF">2001-05-17T11:05:52Z</dcterms:created>
  <dcterms:modified xsi:type="dcterms:W3CDTF">2012-09-10T18:14:48Z</dcterms:modified>
</cp:coreProperties>
</file>