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258" r:id="rId3"/>
    <p:sldId id="259" r:id="rId4"/>
    <p:sldId id="260" r:id="rId5"/>
    <p:sldId id="261" r:id="rId6"/>
    <p:sldId id="262" r:id="rId7"/>
    <p:sldId id="263" r:id="rId8"/>
    <p:sldId id="264" r:id="rId9"/>
    <p:sldId id="265" r:id="rId10"/>
    <p:sldId id="267" r:id="rId11"/>
    <p:sldId id="268" r:id="rId12"/>
    <p:sldId id="283" r:id="rId13"/>
    <p:sldId id="269" r:id="rId14"/>
    <p:sldId id="284"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14" autoAdjust="0"/>
    <p:restoredTop sz="65536"/>
  </p:normalViewPr>
  <p:slideViewPr>
    <p:cSldViewPr snapToGrid="0">
      <p:cViewPr varScale="1">
        <p:scale>
          <a:sx n="60" d="100"/>
          <a:sy n="60" d="100"/>
        </p:scale>
        <p:origin x="2544" y="176"/>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E9159-822A-B24E-8205-2830E870F292}" type="datetimeFigureOut">
              <a:rPr lang="en-US" smtClean="0"/>
              <a:t>7/5/17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C2119E-F237-2344-90A6-57373E763E23}" type="slidenum">
              <a:rPr lang="en-US" smtClean="0"/>
              <a:t>‹#›</a:t>
            </a:fld>
            <a:endParaRPr lang="en-US"/>
          </a:p>
        </p:txBody>
      </p:sp>
    </p:spTree>
    <p:extLst>
      <p:ext uri="{BB962C8B-B14F-4D97-AF65-F5344CB8AC3E}">
        <p14:creationId xmlns:p14="http://schemas.microsoft.com/office/powerpoint/2010/main" val="1037233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between the cells and also</a:t>
            </a:r>
            <a:r>
              <a:rPr lang="en-US" baseline="0" dirty="0" smtClean="0"/>
              <a:t> fluids in the synovial joint and GI track and eye balls like fluids that is actually touchable</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1</a:t>
            </a:fld>
            <a:endParaRPr lang="en-US"/>
          </a:p>
        </p:txBody>
      </p:sp>
    </p:spTree>
    <p:extLst>
      <p:ext uri="{BB962C8B-B14F-4D97-AF65-F5344CB8AC3E}">
        <p14:creationId xmlns:p14="http://schemas.microsoft.com/office/powerpoint/2010/main" val="1659612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ECF: sodium plus</a:t>
            </a:r>
            <a:r>
              <a:rPr lang="en-US" baseline="0" dirty="0" smtClean="0"/>
              <a:t> </a:t>
            </a:r>
            <a:r>
              <a:rPr lang="en-US" dirty="0" smtClean="0"/>
              <a:t>Cl </a:t>
            </a:r>
            <a:r>
              <a:rPr lang="en-US" dirty="0" err="1" smtClean="0"/>
              <a:t>minues</a:t>
            </a:r>
            <a:endParaRPr lang="en-US" dirty="0" smtClean="0"/>
          </a:p>
          <a:p>
            <a:r>
              <a:rPr lang="en-US" dirty="0" smtClean="0"/>
              <a:t>ICF:</a:t>
            </a:r>
            <a:r>
              <a:rPr lang="en-US" baseline="0" dirty="0" smtClean="0"/>
              <a:t> K plus and phosphate minus </a:t>
            </a:r>
            <a:endParaRPr lang="en-US" dirty="0" smtClean="0"/>
          </a:p>
        </p:txBody>
      </p:sp>
      <p:sp>
        <p:nvSpPr>
          <p:cNvPr id="4" name="Slide Number Placeholder 3"/>
          <p:cNvSpPr>
            <a:spLocks noGrp="1"/>
          </p:cNvSpPr>
          <p:nvPr>
            <p:ph type="sldNum" sz="quarter" idx="10"/>
          </p:nvPr>
        </p:nvSpPr>
        <p:spPr/>
        <p:txBody>
          <a:bodyPr/>
          <a:lstStyle/>
          <a:p>
            <a:fld id="{89C2119E-F237-2344-90A6-57373E763E23}" type="slidenum">
              <a:rPr lang="en-US" smtClean="0"/>
              <a:t>2</a:t>
            </a:fld>
            <a:endParaRPr lang="en-US"/>
          </a:p>
        </p:txBody>
      </p:sp>
    </p:spTree>
    <p:extLst>
      <p:ext uri="{BB962C8B-B14F-4D97-AF65-F5344CB8AC3E}">
        <p14:creationId xmlns:p14="http://schemas.microsoft.com/office/powerpoint/2010/main" val="533270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wont</a:t>
            </a:r>
            <a:r>
              <a:rPr lang="en-US" baseline="0" dirty="0" smtClean="0"/>
              <a:t> ask us able </a:t>
            </a:r>
            <a:r>
              <a:rPr lang="en-US" baseline="0" dirty="0" err="1" smtClean="0"/>
              <a:t>mili</a:t>
            </a:r>
            <a:r>
              <a:rPr lang="en-US" baseline="0" dirty="0" smtClean="0"/>
              <a:t> </a:t>
            </a:r>
            <a:r>
              <a:rPr lang="en-US" baseline="0" dirty="0" err="1" smtClean="0"/>
              <a:t>equivelence</a:t>
            </a:r>
            <a:r>
              <a:rPr lang="en-US" baseline="0" dirty="0" smtClean="0"/>
              <a:t> (just get an idea of what is greater inside and outside the cell)</a:t>
            </a:r>
          </a:p>
          <a:p>
            <a:r>
              <a:rPr lang="en-US" baseline="0" dirty="0" smtClean="0"/>
              <a:t>Wont ask us anything on it</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3</a:t>
            </a:fld>
            <a:endParaRPr lang="en-US"/>
          </a:p>
        </p:txBody>
      </p:sp>
    </p:spTree>
    <p:extLst>
      <p:ext uri="{BB962C8B-B14F-4D97-AF65-F5344CB8AC3E}">
        <p14:creationId xmlns:p14="http://schemas.microsoft.com/office/powerpoint/2010/main" val="11787439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it gets </a:t>
            </a:r>
            <a:r>
              <a:rPr lang="en-US" dirty="0" err="1" smtClean="0"/>
              <a:t>highter</a:t>
            </a:r>
            <a:r>
              <a:rPr lang="en-US" baseline="0" dirty="0" smtClean="0"/>
              <a:t> than 300 then we will get thirsty and we will drink more water </a:t>
            </a:r>
          </a:p>
          <a:p>
            <a:r>
              <a:rPr lang="en-US" baseline="0" dirty="0" smtClean="0"/>
              <a:t>If it drops below 285 then we wont feel thirsty and we stay hydrated </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4</a:t>
            </a:fld>
            <a:endParaRPr lang="en-US"/>
          </a:p>
        </p:txBody>
      </p:sp>
    </p:spTree>
    <p:extLst>
      <p:ext uri="{BB962C8B-B14F-4D97-AF65-F5344CB8AC3E}">
        <p14:creationId xmlns:p14="http://schemas.microsoft.com/office/powerpoint/2010/main" val="2071420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500</a:t>
            </a:r>
            <a:r>
              <a:rPr lang="en-US" baseline="0" dirty="0" smtClean="0"/>
              <a:t> ml per day if someone is dehydrated which is the minimum amount of level of body hydration </a:t>
            </a:r>
          </a:p>
          <a:p>
            <a:r>
              <a:rPr lang="en-US" baseline="0" dirty="0" smtClean="0"/>
              <a:t>ECF extra cellular fluid </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5</a:t>
            </a:fld>
            <a:endParaRPr lang="en-US"/>
          </a:p>
        </p:txBody>
      </p:sp>
    </p:spTree>
    <p:extLst>
      <p:ext uri="{BB962C8B-B14F-4D97-AF65-F5344CB8AC3E}">
        <p14:creationId xmlns:p14="http://schemas.microsoft.com/office/powerpoint/2010/main" val="17750288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Dehydration: Do not have enough water if you sweat too much or</a:t>
            </a:r>
            <a:r>
              <a:rPr lang="en-US" baseline="0" dirty="0" smtClean="0"/>
              <a:t> not drinking enough, you have to hydrate someone who is </a:t>
            </a:r>
            <a:r>
              <a:rPr lang="en-US" baseline="0" dirty="0" err="1" smtClean="0"/>
              <a:t>dehrate</a:t>
            </a:r>
            <a:r>
              <a:rPr lang="en-US" baseline="0" dirty="0" smtClean="0"/>
              <a:t> them slowly so we don</a:t>
            </a:r>
            <a:r>
              <a:rPr lang="uk-UA" baseline="0" dirty="0" smtClean="0"/>
              <a:t>’</a:t>
            </a:r>
            <a:r>
              <a:rPr lang="en-US" baseline="0" dirty="0" smtClean="0"/>
              <a:t>t </a:t>
            </a:r>
            <a:r>
              <a:rPr lang="en-US" baseline="0" dirty="0" err="1" smtClean="0"/>
              <a:t>ruprture</a:t>
            </a:r>
            <a:r>
              <a:rPr lang="en-US" baseline="0" dirty="0" smtClean="0"/>
              <a:t> the cells</a:t>
            </a:r>
          </a:p>
          <a:p>
            <a:r>
              <a:rPr lang="en-US" baseline="0" dirty="0" smtClean="0"/>
              <a:t>Hypotonic hydration: what can happen when you rehydrate someone </a:t>
            </a:r>
            <a:r>
              <a:rPr lang="en-US" baseline="0" dirty="0" err="1" smtClean="0"/>
              <a:t>realy</a:t>
            </a:r>
            <a:r>
              <a:rPr lang="en-US" baseline="0" dirty="0" smtClean="0"/>
              <a:t> quickly and the cell with swell quickly and rupture</a:t>
            </a:r>
          </a:p>
          <a:p>
            <a:r>
              <a:rPr lang="en-US" baseline="0" dirty="0" smtClean="0"/>
              <a:t>-edema; swollen feet in pregnant people, fluid that should be in the blood stream and it </a:t>
            </a:r>
            <a:r>
              <a:rPr lang="en-US" baseline="0" dirty="0" err="1" smtClean="0"/>
              <a:t>accumelates</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7</a:t>
            </a:fld>
            <a:endParaRPr lang="en-US"/>
          </a:p>
        </p:txBody>
      </p:sp>
    </p:spTree>
    <p:extLst>
      <p:ext uri="{BB962C8B-B14F-4D97-AF65-F5344CB8AC3E}">
        <p14:creationId xmlns:p14="http://schemas.microsoft.com/office/powerpoint/2010/main" val="10266612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After  a salty</a:t>
            </a:r>
            <a:r>
              <a:rPr lang="en-US" baseline="0" dirty="0" smtClean="0"/>
              <a:t> meal?? BP will go up</a:t>
            </a:r>
          </a:p>
          <a:p>
            <a:r>
              <a:rPr lang="en-US" baseline="0" dirty="0" smtClean="0"/>
              <a:t> You will feel thirsty because your </a:t>
            </a:r>
            <a:r>
              <a:rPr lang="en-US" baseline="0" dirty="0" err="1" smtClean="0"/>
              <a:t>osmolarity</a:t>
            </a:r>
            <a:r>
              <a:rPr lang="en-US" baseline="0" dirty="0" smtClean="0"/>
              <a:t> went up over 300 and blood pressure goes up because of the salt and then fluid from the GI so both salt and fluid is high but then BP will go to normal levels</a:t>
            </a:r>
          </a:p>
          <a:p>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8</a:t>
            </a:fld>
            <a:endParaRPr lang="en-US"/>
          </a:p>
        </p:txBody>
      </p:sp>
    </p:spTree>
    <p:extLst>
      <p:ext uri="{BB962C8B-B14F-4D97-AF65-F5344CB8AC3E}">
        <p14:creationId xmlns:p14="http://schemas.microsoft.com/office/powerpoint/2010/main" val="13319248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They lose to much salt and then lose too</a:t>
            </a:r>
            <a:r>
              <a:rPr lang="en-US" baseline="0" dirty="0" smtClean="0"/>
              <a:t> much water and go on hormone treatment to regulate it because it is essential to life</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9</a:t>
            </a:fld>
            <a:endParaRPr lang="en-US"/>
          </a:p>
        </p:txBody>
      </p:sp>
    </p:spTree>
    <p:extLst>
      <p:ext uri="{BB962C8B-B14F-4D97-AF65-F5344CB8AC3E}">
        <p14:creationId xmlns:p14="http://schemas.microsoft.com/office/powerpoint/2010/main" val="1439070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10</a:t>
            </a:fld>
            <a:endParaRPr lang="en-US"/>
          </a:p>
        </p:txBody>
      </p:sp>
    </p:spTree>
    <p:extLst>
      <p:ext uri="{BB962C8B-B14F-4D97-AF65-F5344CB8AC3E}">
        <p14:creationId xmlns:p14="http://schemas.microsoft.com/office/powerpoint/2010/main" val="18376821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ANF is produced in the heart when </a:t>
            </a:r>
            <a:r>
              <a:rPr lang="en-US" baseline="0" dirty="0" err="1" smtClean="0"/>
              <a:t>bp</a:t>
            </a:r>
            <a:r>
              <a:rPr lang="en-US" baseline="0" dirty="0" smtClean="0"/>
              <a:t> increased due to eating a salty meal and drinking a lot of water </a:t>
            </a:r>
          </a:p>
          <a:p>
            <a:r>
              <a:rPr lang="en-US" baseline="0" dirty="0" smtClean="0"/>
              <a:t>-ANF </a:t>
            </a:r>
            <a:r>
              <a:rPr lang="en-US" baseline="0" dirty="0" err="1" smtClean="0"/>
              <a:t>interefers</a:t>
            </a:r>
            <a:r>
              <a:rPr lang="en-US" baseline="0" dirty="0" smtClean="0"/>
              <a:t> with reabsorbing of water and salt (ADH and aldosterone) </a:t>
            </a:r>
          </a:p>
          <a:p>
            <a:r>
              <a:rPr lang="en-US" baseline="0" dirty="0" smtClean="0"/>
              <a:t>-other hormones they have very little </a:t>
            </a:r>
            <a:r>
              <a:rPr lang="en-US" baseline="0" dirty="0" err="1" smtClean="0"/>
              <a:t>influnces</a:t>
            </a:r>
            <a:r>
              <a:rPr lang="en-US" baseline="0" dirty="0" smtClean="0"/>
              <a:t> on water and salt </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11</a:t>
            </a:fld>
            <a:endParaRPr lang="en-US"/>
          </a:p>
        </p:txBody>
      </p:sp>
    </p:spTree>
    <p:extLst>
      <p:ext uri="{BB962C8B-B14F-4D97-AF65-F5344CB8AC3E}">
        <p14:creationId xmlns:p14="http://schemas.microsoft.com/office/powerpoint/2010/main" val="1986424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Over result? Unload</a:t>
            </a:r>
            <a:r>
              <a:rPr lang="en-US" baseline="0" dirty="0" smtClean="0"/>
              <a:t> more water and salt at the levels of the kidneys</a:t>
            </a:r>
            <a:endParaRPr lang="en-US" dirty="0" smtClean="0"/>
          </a:p>
          <a:p>
            <a:r>
              <a:rPr lang="en-US" smtClean="0"/>
              <a:t>Why?? </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12</a:t>
            </a:fld>
            <a:endParaRPr lang="en-US"/>
          </a:p>
        </p:txBody>
      </p:sp>
    </p:spTree>
    <p:extLst>
      <p:ext uri="{BB962C8B-B14F-4D97-AF65-F5344CB8AC3E}">
        <p14:creationId xmlns:p14="http://schemas.microsoft.com/office/powerpoint/2010/main" val="4264758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 reabsorb 90%</a:t>
            </a:r>
          </a:p>
          <a:p>
            <a:r>
              <a:rPr lang="en-US" dirty="0" smtClean="0"/>
              <a:t>Why? to maintain the</a:t>
            </a:r>
            <a:r>
              <a:rPr lang="en-US" baseline="0" dirty="0" smtClean="0"/>
              <a:t> intracellular level of K inside the cell </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13</a:t>
            </a:fld>
            <a:endParaRPr lang="en-US"/>
          </a:p>
        </p:txBody>
      </p:sp>
    </p:spTree>
    <p:extLst>
      <p:ext uri="{BB962C8B-B14F-4D97-AF65-F5344CB8AC3E}">
        <p14:creationId xmlns:p14="http://schemas.microsoft.com/office/powerpoint/2010/main" val="9835772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Muscle contractions, </a:t>
            </a:r>
            <a:r>
              <a:rPr lang="en-US" dirty="0" err="1" smtClean="0"/>
              <a:t>maintaing</a:t>
            </a:r>
            <a:r>
              <a:rPr lang="en-US" dirty="0" smtClean="0"/>
              <a:t> bone density, important for neuron</a:t>
            </a:r>
            <a:r>
              <a:rPr lang="en-US" baseline="0" dirty="0" smtClean="0"/>
              <a:t> to neuron communications </a:t>
            </a:r>
          </a:p>
          <a:p>
            <a:r>
              <a:rPr lang="en-US" baseline="0" dirty="0" smtClean="0"/>
              <a:t>-if we have too much calcium its okay the calcium will go to the bones</a:t>
            </a:r>
          </a:p>
          <a:p>
            <a:r>
              <a:rPr lang="en-US" baseline="0" dirty="0" smtClean="0"/>
              <a:t>PTH: parathyroid hormone, it makes sure that calcium levels don</a:t>
            </a:r>
            <a:r>
              <a:rPr lang="uk-UA" baseline="0" dirty="0" smtClean="0"/>
              <a:t>’</a:t>
            </a:r>
            <a:r>
              <a:rPr lang="en-US" baseline="0" dirty="0" smtClean="0"/>
              <a:t>t drop to low </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15</a:t>
            </a:fld>
            <a:endParaRPr lang="en-US"/>
          </a:p>
        </p:txBody>
      </p:sp>
    </p:spTree>
    <p:extLst>
      <p:ext uri="{BB962C8B-B14F-4D97-AF65-F5344CB8AC3E}">
        <p14:creationId xmlns:p14="http://schemas.microsoft.com/office/powerpoint/2010/main" val="16036610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4 tiny structures are parathyroid glands that release parathyroid hormones </a:t>
            </a:r>
          </a:p>
          <a:p>
            <a:r>
              <a:rPr lang="en-US" dirty="0" smtClean="0"/>
              <a:t>When</a:t>
            </a:r>
            <a:r>
              <a:rPr lang="en-US" baseline="0" dirty="0" smtClean="0"/>
              <a:t> there is a drop in calcium then it triggers the parathyroid gland to </a:t>
            </a:r>
            <a:r>
              <a:rPr lang="en-US" baseline="0" dirty="0" err="1" smtClean="0"/>
              <a:t>realse</a:t>
            </a:r>
            <a:r>
              <a:rPr lang="en-US" baseline="0" dirty="0" smtClean="0"/>
              <a:t> parathyroid hormones and the bones and the Sm from the meal you just ate and the kidneys because there are good places for calcium </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16</a:t>
            </a:fld>
            <a:endParaRPr lang="en-US"/>
          </a:p>
        </p:txBody>
      </p:sp>
    </p:spTree>
    <p:extLst>
      <p:ext uri="{BB962C8B-B14F-4D97-AF65-F5344CB8AC3E}">
        <p14:creationId xmlns:p14="http://schemas.microsoft.com/office/powerpoint/2010/main" val="13813954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its drop below 7.35 then its acidosis</a:t>
            </a:r>
          </a:p>
          <a:p>
            <a:r>
              <a:rPr lang="en-US" dirty="0" smtClean="0"/>
              <a:t>If its above 7.45 then it alkalosis (check)</a:t>
            </a:r>
          </a:p>
          <a:p>
            <a:r>
              <a:rPr lang="en-US" dirty="0" smtClean="0"/>
              <a:t>Ketone</a:t>
            </a:r>
            <a:r>
              <a:rPr lang="en-US" baseline="0" dirty="0" smtClean="0"/>
              <a:t> </a:t>
            </a:r>
            <a:r>
              <a:rPr lang="en-US" baseline="0" dirty="0" err="1" smtClean="0"/>
              <a:t>boddies</a:t>
            </a:r>
            <a:r>
              <a:rPr lang="en-US" baseline="0" dirty="0" smtClean="0"/>
              <a:t> can lower blood PH</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17</a:t>
            </a:fld>
            <a:endParaRPr lang="en-US"/>
          </a:p>
        </p:txBody>
      </p:sp>
    </p:spTree>
    <p:extLst>
      <p:ext uri="{BB962C8B-B14F-4D97-AF65-F5344CB8AC3E}">
        <p14:creationId xmlns:p14="http://schemas.microsoft.com/office/powerpoint/2010/main" val="16381364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Most of the time we are dealing with acidosis</a:t>
            </a:r>
          </a:p>
          <a:p>
            <a:r>
              <a:rPr lang="en-US" dirty="0" smtClean="0"/>
              <a:t>1. Pro; it is the fastest way to use buffers in the blood</a:t>
            </a:r>
            <a:r>
              <a:rPr lang="en-US" baseline="0" dirty="0" smtClean="0"/>
              <a:t> plasma from preventing blood PH to </a:t>
            </a:r>
            <a:r>
              <a:rPr lang="en-US" dirty="0" smtClean="0"/>
              <a:t> drop (temporary fix)</a:t>
            </a:r>
          </a:p>
          <a:p>
            <a:r>
              <a:rPr lang="en-US" dirty="0" smtClean="0"/>
              <a:t>Con; it</a:t>
            </a:r>
            <a:r>
              <a:rPr lang="uk-UA" dirty="0" smtClean="0"/>
              <a:t>’</a:t>
            </a:r>
            <a:r>
              <a:rPr lang="en-US" dirty="0" smtClean="0"/>
              <a:t>s a limited capacity </a:t>
            </a:r>
          </a:p>
          <a:p>
            <a:endParaRPr lang="en-US" dirty="0" smtClean="0"/>
          </a:p>
          <a:p>
            <a:r>
              <a:rPr lang="en-US" dirty="0" smtClean="0"/>
              <a:t>3.</a:t>
            </a:r>
            <a:r>
              <a:rPr lang="en-US" baseline="0" dirty="0" smtClean="0"/>
              <a:t> Pro; you get rid of things and </a:t>
            </a:r>
            <a:r>
              <a:rPr lang="en-US" baseline="0" dirty="0" err="1" smtClean="0"/>
              <a:t>mcuh</a:t>
            </a:r>
            <a:r>
              <a:rPr lang="en-US" baseline="0" dirty="0" smtClean="0"/>
              <a:t> larger to help get rid of hydrogen ions</a:t>
            </a:r>
          </a:p>
          <a:p>
            <a:r>
              <a:rPr lang="en-US" baseline="0" dirty="0" smtClean="0"/>
              <a:t>Con; takes time for the kidneys to deal with they hydrogen ions</a:t>
            </a:r>
          </a:p>
          <a:p>
            <a:endParaRPr lang="en-US" baseline="0" dirty="0" smtClean="0"/>
          </a:p>
          <a:p>
            <a:r>
              <a:rPr lang="en-US" baseline="0" dirty="0" smtClean="0"/>
              <a:t>2. Pro: blow off co2 quicker and get rid of </a:t>
            </a:r>
            <a:r>
              <a:rPr lang="en-US" baseline="0" dirty="0" err="1" smtClean="0"/>
              <a:t>hyrogen</a:t>
            </a:r>
            <a:r>
              <a:rPr lang="en-US" baseline="0" dirty="0" smtClean="0"/>
              <a:t> ions  (breathe more </a:t>
            </a:r>
            <a:r>
              <a:rPr lang="en-US" baseline="0" dirty="0" err="1" smtClean="0"/>
              <a:t>rapidyly</a:t>
            </a:r>
            <a:r>
              <a:rPr lang="en-US" baseline="0" dirty="0" smtClean="0"/>
              <a:t> and get rid of co2) its faster then 2 but slower then 3 and not as limited as 1 but less limited than 3</a:t>
            </a:r>
          </a:p>
        </p:txBody>
      </p:sp>
      <p:sp>
        <p:nvSpPr>
          <p:cNvPr id="4" name="Slide Number Placeholder 3"/>
          <p:cNvSpPr>
            <a:spLocks noGrp="1"/>
          </p:cNvSpPr>
          <p:nvPr>
            <p:ph type="sldNum" sz="quarter" idx="10"/>
          </p:nvPr>
        </p:nvSpPr>
        <p:spPr/>
        <p:txBody>
          <a:bodyPr/>
          <a:lstStyle/>
          <a:p>
            <a:fld id="{89C2119E-F237-2344-90A6-57373E763E23}" type="slidenum">
              <a:rPr lang="en-US" smtClean="0"/>
              <a:t>18</a:t>
            </a:fld>
            <a:endParaRPr lang="en-US"/>
          </a:p>
        </p:txBody>
      </p:sp>
    </p:spTree>
    <p:extLst>
      <p:ext uri="{BB962C8B-B14F-4D97-AF65-F5344CB8AC3E}">
        <p14:creationId xmlns:p14="http://schemas.microsoft.com/office/powerpoint/2010/main" val="17108734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Why how is it lost? check</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20</a:t>
            </a:fld>
            <a:endParaRPr lang="en-US"/>
          </a:p>
        </p:txBody>
      </p:sp>
    </p:spTree>
    <p:extLst>
      <p:ext uri="{BB962C8B-B14F-4D97-AF65-F5344CB8AC3E}">
        <p14:creationId xmlns:p14="http://schemas.microsoft.com/office/powerpoint/2010/main" val="575523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a:t>
            </a:r>
            <a:r>
              <a:rPr lang="en-US" baseline="0" dirty="0" smtClean="0"/>
              <a:t> you generate new </a:t>
            </a:r>
            <a:r>
              <a:rPr lang="en-US" baseline="0" dirty="0" err="1" smtClean="0"/>
              <a:t>bicorbonate</a:t>
            </a:r>
            <a:r>
              <a:rPr lang="en-US" baseline="0" dirty="0" smtClean="0"/>
              <a:t> in the system </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22</a:t>
            </a:fld>
            <a:endParaRPr lang="en-US"/>
          </a:p>
        </p:txBody>
      </p:sp>
    </p:spTree>
    <p:extLst>
      <p:ext uri="{BB962C8B-B14F-4D97-AF65-F5344CB8AC3E}">
        <p14:creationId xmlns:p14="http://schemas.microsoft.com/office/powerpoint/2010/main" val="13112340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Blowing co2 is </a:t>
            </a:r>
            <a:r>
              <a:rPr lang="en-US" dirty="0" err="1" smtClean="0"/>
              <a:t>alkaosis</a:t>
            </a:r>
            <a:r>
              <a:rPr lang="en-US" dirty="0" smtClean="0"/>
              <a:t> and taking in co2 is acidosis (check)</a:t>
            </a:r>
          </a:p>
          <a:p>
            <a:r>
              <a:rPr lang="en-US" dirty="0" smtClean="0"/>
              <a:t>If</a:t>
            </a:r>
            <a:r>
              <a:rPr lang="en-US" baseline="0" dirty="0" smtClean="0"/>
              <a:t> </a:t>
            </a:r>
            <a:r>
              <a:rPr lang="en-US" baseline="0" dirty="0" err="1" smtClean="0"/>
              <a:t>youre</a:t>
            </a:r>
            <a:r>
              <a:rPr lang="en-US" baseline="0" dirty="0" smtClean="0"/>
              <a:t> in </a:t>
            </a:r>
            <a:r>
              <a:rPr lang="en-US" baseline="0" dirty="0" err="1" smtClean="0"/>
              <a:t>metabloic</a:t>
            </a:r>
            <a:r>
              <a:rPr lang="en-US" baseline="0" dirty="0" smtClean="0"/>
              <a:t> acidosis or alkalosis then you will use </a:t>
            </a:r>
            <a:r>
              <a:rPr lang="en-US" baseline="0" dirty="0" err="1" smtClean="0"/>
              <a:t>respirotary</a:t>
            </a:r>
            <a:r>
              <a:rPr lang="en-US" baseline="0" dirty="0" smtClean="0"/>
              <a:t> acidosis or alkalosis to fix it </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23</a:t>
            </a:fld>
            <a:endParaRPr lang="en-US"/>
          </a:p>
        </p:txBody>
      </p:sp>
    </p:spTree>
    <p:extLst>
      <p:ext uri="{BB962C8B-B14F-4D97-AF65-F5344CB8AC3E}">
        <p14:creationId xmlns:p14="http://schemas.microsoft.com/office/powerpoint/2010/main" val="3163042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Hypoventilate</a:t>
            </a:r>
            <a:r>
              <a:rPr lang="en-US" dirty="0" smtClean="0"/>
              <a:t>; you breathe shallow an </a:t>
            </a:r>
            <a:r>
              <a:rPr lang="en-US" dirty="0" err="1" smtClean="0"/>
              <a:t>Ph</a:t>
            </a:r>
            <a:r>
              <a:rPr lang="en-US" dirty="0" smtClean="0"/>
              <a:t> is below 7.35</a:t>
            </a:r>
          </a:p>
          <a:p>
            <a:r>
              <a:rPr lang="en-US" dirty="0" err="1" smtClean="0"/>
              <a:t>Alcalosis</a:t>
            </a:r>
            <a:r>
              <a:rPr lang="en-US" dirty="0" smtClean="0"/>
              <a:t> is hyperventilating; you breathe more rapidly</a:t>
            </a:r>
            <a:r>
              <a:rPr lang="en-US" baseline="0" dirty="0" smtClean="0"/>
              <a:t> because you generate more oxygen therefore you must get ride of co2 quickly  and </a:t>
            </a:r>
            <a:r>
              <a:rPr lang="en-US" baseline="0" dirty="0" err="1" smtClean="0"/>
              <a:t>ph</a:t>
            </a:r>
            <a:r>
              <a:rPr lang="en-US" baseline="0" dirty="0" smtClean="0"/>
              <a:t> will be above 7.45 (when you have a panic attack) and someone with asthma  </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24</a:t>
            </a:fld>
            <a:endParaRPr lang="en-US"/>
          </a:p>
        </p:txBody>
      </p:sp>
    </p:spTree>
    <p:extLst>
      <p:ext uri="{BB962C8B-B14F-4D97-AF65-F5344CB8AC3E}">
        <p14:creationId xmlns:p14="http://schemas.microsoft.com/office/powerpoint/2010/main" val="14590490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Problem one is alkalosis; it is respiratory alkalosis (because there</a:t>
            </a:r>
            <a:r>
              <a:rPr lang="en-US" baseline="0" dirty="0" smtClean="0"/>
              <a:t> is low co2), there is no body compensation</a:t>
            </a:r>
          </a:p>
          <a:p>
            <a:r>
              <a:rPr lang="en-US" baseline="0" dirty="0" smtClean="0"/>
              <a:t>Problem 3; is alkalosis , it is metabolic alkalosis and there is a body compensation because there are trying to push </a:t>
            </a:r>
            <a:r>
              <a:rPr lang="en-US" baseline="0" dirty="0" err="1" smtClean="0"/>
              <a:t>ther</a:t>
            </a:r>
            <a:r>
              <a:rPr lang="en-US" baseline="0" dirty="0" smtClean="0"/>
              <a:t> levels of co2 up</a:t>
            </a:r>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25</a:t>
            </a:fld>
            <a:endParaRPr lang="en-US"/>
          </a:p>
        </p:txBody>
      </p:sp>
    </p:spTree>
    <p:extLst>
      <p:ext uri="{BB962C8B-B14F-4D97-AF65-F5344CB8AC3E}">
        <p14:creationId xmlns:p14="http://schemas.microsoft.com/office/powerpoint/2010/main" val="3176456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C</a:t>
            </a:r>
          </a:p>
          <a:p>
            <a:r>
              <a:rPr lang="en-US" dirty="0" smtClean="0"/>
              <a:t>2. D</a:t>
            </a:r>
          </a:p>
          <a:p>
            <a:r>
              <a:rPr lang="en-US" dirty="0" smtClean="0"/>
              <a:t>3. Internal is voluntary</a:t>
            </a:r>
            <a:r>
              <a:rPr lang="en-US" baseline="0" dirty="0" smtClean="0"/>
              <a:t> (</a:t>
            </a:r>
            <a:r>
              <a:rPr lang="en-US" dirty="0" smtClean="0"/>
              <a:t>A)</a:t>
            </a:r>
            <a:r>
              <a:rPr lang="en-US" baseline="0" dirty="0" smtClean="0"/>
              <a:t> </a:t>
            </a:r>
            <a:r>
              <a:rPr lang="en-US" dirty="0" smtClean="0"/>
              <a:t>(check which one is voluntary and which one is involuntary)</a:t>
            </a:r>
          </a:p>
          <a:p>
            <a:r>
              <a:rPr lang="en-US" dirty="0" smtClean="0"/>
              <a:t>4. E both a and d</a:t>
            </a:r>
          </a:p>
          <a:p>
            <a:endParaRPr lang="en-US" dirty="0"/>
          </a:p>
        </p:txBody>
      </p:sp>
      <p:sp>
        <p:nvSpPr>
          <p:cNvPr id="4" name="Slide Number Placeholder 3"/>
          <p:cNvSpPr>
            <a:spLocks noGrp="1"/>
          </p:cNvSpPr>
          <p:nvPr>
            <p:ph type="sldNum" sz="quarter" idx="10"/>
          </p:nvPr>
        </p:nvSpPr>
        <p:spPr/>
        <p:txBody>
          <a:bodyPr/>
          <a:lstStyle/>
          <a:p>
            <a:fld id="{89C2119E-F237-2344-90A6-57373E763E23}" type="slidenum">
              <a:rPr lang="en-US" smtClean="0"/>
              <a:t>26</a:t>
            </a:fld>
            <a:endParaRPr lang="en-US"/>
          </a:p>
        </p:txBody>
      </p:sp>
    </p:spTree>
    <p:extLst>
      <p:ext uri="{BB962C8B-B14F-4D97-AF65-F5344CB8AC3E}">
        <p14:creationId xmlns:p14="http://schemas.microsoft.com/office/powerpoint/2010/main" val="137694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190AD49-12E6-448B-B18F-1C7927852DE8}" type="datetimeFigureOut">
              <a:rPr lang="en-US" smtClean="0"/>
              <a:pPr/>
              <a:t>7/5/17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DF1584-DAB4-4085-8ADE-D0C7A45CC61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90AD49-12E6-448B-B18F-1C7927852DE8}" type="datetimeFigureOut">
              <a:rPr lang="en-US" smtClean="0"/>
              <a:pPr/>
              <a:t>7/5/17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DF1584-DAB4-4085-8ADE-D0C7A45CC61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190AD49-12E6-448B-B18F-1C7927852DE8}" type="datetimeFigureOut">
              <a:rPr lang="en-US" smtClean="0"/>
              <a:pPr/>
              <a:t>7/5/17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DF1584-DAB4-4085-8ADE-D0C7A45CC61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190AD49-12E6-448B-B18F-1C7927852DE8}" type="datetimeFigureOut">
              <a:rPr lang="en-US" smtClean="0"/>
              <a:pPr/>
              <a:t>7/5/17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DF1584-DAB4-4085-8ADE-D0C7A45CC61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190AD49-12E6-448B-B18F-1C7927852DE8}" type="datetimeFigureOut">
              <a:rPr lang="en-US" smtClean="0"/>
              <a:pPr/>
              <a:t>7/5/17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FDF1584-DAB4-4085-8ADE-D0C7A45CC61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190AD49-12E6-448B-B18F-1C7927852DE8}" type="datetimeFigureOut">
              <a:rPr lang="en-US" smtClean="0"/>
              <a:pPr/>
              <a:t>7/5/17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DF1584-DAB4-4085-8ADE-D0C7A45CC61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90AD49-12E6-448B-B18F-1C7927852DE8}" type="datetimeFigureOut">
              <a:rPr lang="en-US" smtClean="0"/>
              <a:pPr/>
              <a:t>7/5/17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FDF1584-DAB4-4085-8ADE-D0C7A45CC61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90AD49-12E6-448B-B18F-1C7927852DE8}" type="datetimeFigureOut">
              <a:rPr lang="en-US" smtClean="0"/>
              <a:pPr/>
              <a:t>7/5/17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DF1584-DAB4-4085-8ADE-D0C7A45CC61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90AD49-12E6-448B-B18F-1C7927852DE8}" type="datetimeFigureOut">
              <a:rPr lang="en-US" smtClean="0"/>
              <a:pPr/>
              <a:t>7/5/17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DF1584-DAB4-4085-8ADE-D0C7A45CC61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90AD49-12E6-448B-B18F-1C7927852DE8}" type="datetimeFigureOut">
              <a:rPr lang="en-US" smtClean="0"/>
              <a:pPr/>
              <a:t>7/5/17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DF1584-DAB4-4085-8ADE-D0C7A45CC61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90AD49-12E6-448B-B18F-1C7927852DE8}" type="datetimeFigureOut">
              <a:rPr lang="en-US" smtClean="0"/>
              <a:pPr/>
              <a:t>7/5/17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DF1584-DAB4-4085-8ADE-D0C7A45CC61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0AD49-12E6-448B-B18F-1C7927852DE8}" type="datetimeFigureOut">
              <a:rPr lang="en-US" smtClean="0"/>
              <a:pPr/>
              <a:t>7/5/17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DF1584-DAB4-4085-8ADE-D0C7A45CC61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jpe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png"/><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8.png"/><Relationship Id="rId5" Type="http://schemas.openxmlformats.org/officeDocument/2006/relationships/image" Target="../media/image9.jpeg"/><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11.jpeg"/><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12.png"/><Relationship Id="rId5" Type="http://schemas.openxmlformats.org/officeDocument/2006/relationships/hyperlink" Target="http://user.gru.net/clawrence/vccl/chpt6/local.htm" TargetMode="External"/><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13.jpeg"/><Relationship Id="rId5" Type="http://schemas.openxmlformats.org/officeDocument/2006/relationships/image" Target="../media/image14.jpeg"/><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5.gif"/></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16.jpeg"/><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4" Type="http://schemas.openxmlformats.org/officeDocument/2006/relationships/image" Target="../media/image1.jpeg"/><Relationship Id="rId5" Type="http://schemas.openxmlformats.org/officeDocument/2006/relationships/image" Target="../media/image18.jpeg"/><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19.jpeg"/><Relationship Id="rId1" Type="http://schemas.openxmlformats.org/officeDocument/2006/relationships/slideLayout" Target="../slideLayouts/slideLayout7.xml"/><Relationship Id="rId2" Type="http://schemas.openxmlformats.org/officeDocument/2006/relationships/image" Target="../media/image1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20.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2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22.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4" Type="http://schemas.openxmlformats.org/officeDocument/2006/relationships/image" Target="../media/image1.jpeg"/><Relationship Id="rId5" Type="http://schemas.openxmlformats.org/officeDocument/2006/relationships/image" Target="../media/image17.jpeg"/><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1.jpeg"/><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285750" y="100013"/>
            <a:ext cx="8562975" cy="2425700"/>
          </a:xfrm>
          <a:prstGeom prst="rect">
            <a:avLst/>
          </a:prstGeom>
          <a:solidFill>
            <a:schemeClr val="bg1"/>
          </a:solidFill>
          <a:ln w="38100">
            <a:noFill/>
            <a:miter lim="800000"/>
            <a:headEnd/>
            <a:tailEnd/>
          </a:ln>
          <a:effectLst/>
        </p:spPr>
        <p:txBody>
          <a:bodyPr>
            <a:spAutoFit/>
          </a:bodyPr>
          <a:lstStyle/>
          <a:p>
            <a:pPr marL="290513" indent="-290513">
              <a:lnSpc>
                <a:spcPct val="80000"/>
              </a:lnSpc>
              <a:spcBef>
                <a:spcPct val="50000"/>
              </a:spcBef>
              <a:tabLst>
                <a:tab pos="2109788" algn="l"/>
              </a:tabLst>
            </a:pPr>
            <a:r>
              <a:rPr lang="en-US" sz="2000" b="1">
                <a:solidFill>
                  <a:srgbClr val="333399"/>
                </a:solidFill>
              </a:rPr>
              <a:t>4.4 Demonstrate understanding of the role of the kidneys in fluid &amp; electrolyte balance (Ch. 26)</a:t>
            </a:r>
          </a:p>
          <a:p>
            <a:pPr marL="290513" indent="-290513">
              <a:lnSpc>
                <a:spcPct val="80000"/>
              </a:lnSpc>
              <a:spcBef>
                <a:spcPct val="50000"/>
              </a:spcBef>
              <a:tabLst>
                <a:tab pos="2109788" algn="l"/>
              </a:tabLst>
            </a:pPr>
            <a:r>
              <a:rPr lang="en-US" sz="2000" i="1">
                <a:solidFill>
                  <a:srgbClr val="333399"/>
                </a:solidFill>
              </a:rPr>
              <a:t> 4.4.1 define the fluid compartments</a:t>
            </a:r>
          </a:p>
          <a:p>
            <a:pPr marL="290513" indent="-290513">
              <a:lnSpc>
                <a:spcPct val="75000"/>
              </a:lnSpc>
              <a:spcBef>
                <a:spcPct val="50000"/>
              </a:spcBef>
              <a:tabLst>
                <a:tab pos="2109788" algn="l"/>
              </a:tabLst>
            </a:pPr>
            <a:r>
              <a:rPr lang="en-US" sz="2000" b="1">
                <a:solidFill>
                  <a:srgbClr val="333399"/>
                </a:solidFill>
              </a:rPr>
              <a:t>Intracellular fluid compartment (ICF)</a:t>
            </a:r>
            <a:r>
              <a:rPr lang="en-US" sz="2000" b="1"/>
              <a:t> </a:t>
            </a:r>
            <a:r>
              <a:rPr lang="en-US" sz="2000"/>
              <a:t>– within cells 60% total body fluid</a:t>
            </a:r>
          </a:p>
          <a:p>
            <a:pPr marL="290513" indent="-290513">
              <a:lnSpc>
                <a:spcPct val="75000"/>
              </a:lnSpc>
              <a:spcBef>
                <a:spcPct val="50000"/>
              </a:spcBef>
              <a:tabLst>
                <a:tab pos="2109788" algn="l"/>
              </a:tabLst>
            </a:pPr>
            <a:r>
              <a:rPr lang="en-US" sz="2000" b="1">
                <a:solidFill>
                  <a:srgbClr val="333399"/>
                </a:solidFill>
              </a:rPr>
              <a:t>Extracellular</a:t>
            </a:r>
            <a:r>
              <a:rPr lang="en-US" sz="2000" b="1">
                <a:solidFill>
                  <a:srgbClr val="800000"/>
                </a:solidFill>
              </a:rPr>
              <a:t> </a:t>
            </a:r>
            <a:r>
              <a:rPr lang="en-US" sz="2000" b="1">
                <a:solidFill>
                  <a:srgbClr val="333399"/>
                </a:solidFill>
              </a:rPr>
              <a:t>fluid compartment (ECF)</a:t>
            </a:r>
            <a:r>
              <a:rPr lang="en-US" sz="2000"/>
              <a:t> – 40% body fluid; 2 areas</a:t>
            </a:r>
          </a:p>
          <a:p>
            <a:pPr marL="290513" indent="-290513">
              <a:lnSpc>
                <a:spcPct val="50000"/>
              </a:lnSpc>
              <a:spcBef>
                <a:spcPct val="50000"/>
              </a:spcBef>
              <a:tabLst>
                <a:tab pos="2109788" algn="l"/>
              </a:tabLst>
            </a:pPr>
            <a:r>
              <a:rPr lang="en-US" sz="2000">
                <a:solidFill>
                  <a:srgbClr val="FF5050"/>
                </a:solidFill>
              </a:rPr>
              <a:t>	</a:t>
            </a:r>
            <a:r>
              <a:rPr lang="en-US" sz="2000">
                <a:solidFill>
                  <a:srgbClr val="333399"/>
                </a:solidFill>
              </a:rPr>
              <a:t>(a) plasma:</a:t>
            </a:r>
            <a:r>
              <a:rPr lang="en-US" sz="2000"/>
              <a:t>  ~20% ECF</a:t>
            </a:r>
          </a:p>
          <a:p>
            <a:pPr marL="290513" indent="-290513">
              <a:lnSpc>
                <a:spcPct val="75000"/>
              </a:lnSpc>
              <a:spcBef>
                <a:spcPct val="50000"/>
              </a:spcBef>
              <a:tabLst>
                <a:tab pos="2109788" algn="l"/>
              </a:tabLst>
            </a:pPr>
            <a:r>
              <a:rPr lang="en-US" sz="2000">
                <a:solidFill>
                  <a:srgbClr val="FF5050"/>
                </a:solidFill>
              </a:rPr>
              <a:t>	</a:t>
            </a:r>
            <a:r>
              <a:rPr lang="en-US" sz="2000">
                <a:solidFill>
                  <a:srgbClr val="333399"/>
                </a:solidFill>
              </a:rPr>
              <a:t>(b) interstitial space:</a:t>
            </a:r>
            <a:r>
              <a:rPr lang="en-US" sz="2000"/>
              <a:t>  ~80% ECF – includes???</a:t>
            </a:r>
          </a:p>
        </p:txBody>
      </p:sp>
      <p:sp>
        <p:nvSpPr>
          <p:cNvPr id="30724" name="Text Box 4"/>
          <p:cNvSpPr txBox="1">
            <a:spLocks noChangeArrowheads="1"/>
          </p:cNvSpPr>
          <p:nvPr/>
        </p:nvSpPr>
        <p:spPr bwMode="auto">
          <a:xfrm>
            <a:off x="85725" y="5373688"/>
            <a:ext cx="1254125" cy="396875"/>
          </a:xfrm>
          <a:prstGeom prst="rect">
            <a:avLst/>
          </a:prstGeom>
          <a:noFill/>
          <a:ln w="9525">
            <a:noFill/>
            <a:miter lim="800000"/>
            <a:headEnd/>
            <a:tailEnd/>
          </a:ln>
          <a:effectLst/>
        </p:spPr>
        <p:txBody>
          <a:bodyPr>
            <a:spAutoFit/>
          </a:bodyPr>
          <a:lstStyle/>
          <a:p>
            <a:pPr algn="ctr">
              <a:spcBef>
                <a:spcPct val="50000"/>
              </a:spcBef>
            </a:pPr>
            <a:r>
              <a:rPr lang="en-US" sz="2000">
                <a:solidFill>
                  <a:srgbClr val="333399"/>
                </a:solidFill>
              </a:rPr>
              <a:t>Fig. 26.1</a:t>
            </a:r>
          </a:p>
        </p:txBody>
      </p:sp>
      <p:sp>
        <p:nvSpPr>
          <p:cNvPr id="30726" name="Text Box 6" descr="Newsprint"/>
          <p:cNvSpPr txBox="1">
            <a:spLocks noChangeArrowheads="1"/>
          </p:cNvSpPr>
          <p:nvPr/>
        </p:nvSpPr>
        <p:spPr bwMode="auto">
          <a:xfrm>
            <a:off x="184532" y="6430829"/>
            <a:ext cx="1346812" cy="246221"/>
          </a:xfrm>
          <a:prstGeom prst="rect">
            <a:avLst/>
          </a:prstGeom>
          <a:blipFill dpi="0" rotWithShape="0">
            <a:blip r:embed="rId3" cstate="print"/>
            <a:srcRect/>
            <a:tile tx="0" ty="0" sx="100000" sy="100000" flip="none" algn="tl"/>
          </a:blipFill>
          <a:ln w="9525">
            <a:noFill/>
            <a:miter lim="800000"/>
            <a:headEnd/>
            <a:tailEnd/>
          </a:ln>
          <a:effectLst/>
        </p:spPr>
        <p:txBody>
          <a:bodyPr wrap="square">
            <a:spAutoFit/>
          </a:bodyPr>
          <a:lstStyle/>
          <a:p>
            <a:pPr algn="ctr" eaLnBrk="0" hangingPunct="0"/>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pic>
        <p:nvPicPr>
          <p:cNvPr id="1026" name="Picture 2" descr="E:\Chapter_26\D_JPEG_Images_and_Tables\Labeled\figure_26_01_labeled.jpg"/>
          <p:cNvPicPr>
            <a:picLocks noChangeAspect="1" noChangeArrowheads="1"/>
          </p:cNvPicPr>
          <p:nvPr/>
        </p:nvPicPr>
        <p:blipFill>
          <a:blip r:embed="rId4" cstate="print"/>
          <a:srcRect b="2233"/>
          <a:stretch>
            <a:fillRect/>
          </a:stretch>
        </p:blipFill>
        <p:spPr bwMode="auto">
          <a:xfrm>
            <a:off x="3149751" y="2496021"/>
            <a:ext cx="5909496" cy="43434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Text Box 4"/>
          <p:cNvSpPr txBox="1">
            <a:spLocks noChangeArrowheads="1"/>
          </p:cNvSpPr>
          <p:nvPr/>
        </p:nvSpPr>
        <p:spPr bwMode="auto">
          <a:xfrm>
            <a:off x="0" y="15875"/>
            <a:ext cx="9144000" cy="2323713"/>
          </a:xfrm>
          <a:prstGeom prst="rect">
            <a:avLst/>
          </a:prstGeom>
          <a:solidFill>
            <a:schemeClr val="bg1"/>
          </a:solidFill>
          <a:ln w="38100">
            <a:noFill/>
            <a:miter lim="800000"/>
            <a:headEnd/>
            <a:tailEnd/>
          </a:ln>
          <a:effectLst/>
        </p:spPr>
        <p:txBody>
          <a:bodyPr>
            <a:spAutoFit/>
          </a:bodyPr>
          <a:lstStyle/>
          <a:p>
            <a:pPr marL="457200" indent="-457200">
              <a:lnSpc>
                <a:spcPct val="75000"/>
              </a:lnSpc>
              <a:spcBef>
                <a:spcPct val="50000"/>
              </a:spcBef>
            </a:pPr>
            <a:r>
              <a:rPr lang="en-US" sz="2000" i="1" dirty="0">
                <a:solidFill>
                  <a:srgbClr val="CC9900"/>
                </a:solidFill>
              </a:rPr>
              <a:t>4.4.2 remind yourselves of the differences between electrolytes &amp; non-electrolytes and of the key electrolytes in ICF &amp; ECF</a:t>
            </a:r>
          </a:p>
          <a:p>
            <a:pPr marL="457200" indent="-457200">
              <a:lnSpc>
                <a:spcPct val="75000"/>
              </a:lnSpc>
              <a:spcBef>
                <a:spcPct val="50000"/>
              </a:spcBef>
            </a:pPr>
            <a:r>
              <a:rPr lang="en-US" sz="2000" dirty="0">
                <a:cs typeface="Arial" charset="0"/>
              </a:rPr>
              <a:t>•  electrolytes have greater osmotic power than non-electrolytes – Why?</a:t>
            </a:r>
          </a:p>
          <a:p>
            <a:pPr marL="457200" indent="-457200">
              <a:lnSpc>
                <a:spcPct val="75000"/>
              </a:lnSpc>
              <a:spcBef>
                <a:spcPct val="50000"/>
              </a:spcBef>
            </a:pPr>
            <a:r>
              <a:rPr lang="en-US" sz="2000" dirty="0">
                <a:cs typeface="Arial" charset="0"/>
              </a:rPr>
              <a:t>•  </a:t>
            </a:r>
            <a:r>
              <a:rPr lang="en-US" sz="2000" b="1" dirty="0">
                <a:solidFill>
                  <a:srgbClr val="CC9900"/>
                </a:solidFill>
                <a:cs typeface="Arial" charset="0"/>
              </a:rPr>
              <a:t>in ECF:</a:t>
            </a:r>
            <a:r>
              <a:rPr lang="en-US" sz="2000" dirty="0">
                <a:cs typeface="Arial" charset="0"/>
              </a:rPr>
              <a:t>  chief cation is </a:t>
            </a:r>
            <a:r>
              <a:rPr lang="en-US" sz="2000" u="sng" dirty="0">
                <a:cs typeface="Arial" charset="0"/>
              </a:rPr>
              <a:t>		</a:t>
            </a:r>
            <a:r>
              <a:rPr lang="en-US" sz="2000" dirty="0">
                <a:cs typeface="Arial" charset="0"/>
              </a:rPr>
              <a:t> and chief anion is </a:t>
            </a:r>
            <a:r>
              <a:rPr lang="en-US" sz="2000" u="sng" dirty="0">
                <a:cs typeface="Arial" charset="0"/>
              </a:rPr>
              <a:t>	</a:t>
            </a:r>
            <a:endParaRPr lang="en-US" sz="2000" dirty="0">
              <a:cs typeface="Arial" charset="0"/>
            </a:endParaRPr>
          </a:p>
          <a:p>
            <a:pPr marL="457200" indent="-457200">
              <a:lnSpc>
                <a:spcPct val="75000"/>
              </a:lnSpc>
              <a:spcBef>
                <a:spcPct val="50000"/>
              </a:spcBef>
            </a:pPr>
            <a:r>
              <a:rPr lang="en-US" sz="2000" dirty="0">
                <a:cs typeface="Arial" charset="0"/>
              </a:rPr>
              <a:t>•  </a:t>
            </a:r>
            <a:r>
              <a:rPr lang="en-US" sz="2000" b="1" dirty="0">
                <a:solidFill>
                  <a:srgbClr val="CC9900"/>
                </a:solidFill>
                <a:cs typeface="Arial" charset="0"/>
              </a:rPr>
              <a:t>in ICF:</a:t>
            </a:r>
            <a:r>
              <a:rPr lang="en-US" sz="2000" dirty="0">
                <a:cs typeface="Arial" charset="0"/>
              </a:rPr>
              <a:t>  chief cation is </a:t>
            </a:r>
            <a:r>
              <a:rPr lang="en-US" sz="2000" u="sng" dirty="0">
                <a:cs typeface="Arial" charset="0"/>
              </a:rPr>
              <a:t>		</a:t>
            </a:r>
            <a:r>
              <a:rPr lang="en-US" sz="2000" dirty="0">
                <a:cs typeface="Arial" charset="0"/>
              </a:rPr>
              <a:t> and chief anion is </a:t>
            </a:r>
            <a:r>
              <a:rPr lang="en-US" sz="2000" u="sng" dirty="0">
                <a:cs typeface="Arial" charset="0"/>
              </a:rPr>
              <a:t>	</a:t>
            </a:r>
            <a:endParaRPr lang="en-US" sz="2000" dirty="0">
              <a:cs typeface="Arial" charset="0"/>
            </a:endParaRPr>
          </a:p>
          <a:p>
            <a:pPr marL="457200" indent="-457200">
              <a:lnSpc>
                <a:spcPct val="75000"/>
              </a:lnSpc>
              <a:spcBef>
                <a:spcPct val="50000"/>
              </a:spcBef>
            </a:pPr>
            <a:r>
              <a:rPr lang="en-US" sz="2000" dirty="0">
                <a:cs typeface="Arial" charset="0"/>
              </a:rPr>
              <a:t>•  Na</a:t>
            </a:r>
            <a:r>
              <a:rPr lang="en-US" sz="2000" baseline="30000" dirty="0">
                <a:cs typeface="Arial" charset="0"/>
              </a:rPr>
              <a:t>+</a:t>
            </a:r>
            <a:r>
              <a:rPr lang="en-US" sz="2000" dirty="0">
                <a:cs typeface="Arial" charset="0"/>
              </a:rPr>
              <a:t> and K</a:t>
            </a:r>
            <a:r>
              <a:rPr lang="en-US" sz="2000" baseline="30000" dirty="0">
                <a:cs typeface="Arial" charset="0"/>
              </a:rPr>
              <a:t>+</a:t>
            </a:r>
            <a:r>
              <a:rPr lang="en-US" sz="2000" dirty="0">
                <a:cs typeface="Arial" charset="0"/>
              </a:rPr>
              <a:t> are </a:t>
            </a:r>
            <a:r>
              <a:rPr lang="en-US" sz="2000" dirty="0">
                <a:solidFill>
                  <a:srgbClr val="CC9900"/>
                </a:solidFill>
                <a:cs typeface="Arial" charset="0"/>
              </a:rPr>
              <a:t>opposite</a:t>
            </a:r>
            <a:r>
              <a:rPr lang="en-US" sz="2000" dirty="0">
                <a:cs typeface="Arial" charset="0"/>
              </a:rPr>
              <a:t>, when comparing ECF &amp; ICF </a:t>
            </a:r>
            <a:r>
              <a:rPr lang="en-US" sz="2000" dirty="0">
                <a:cs typeface="Arial" charset="0"/>
                <a:sym typeface="Symbol" pitchFamily="18" charset="2"/>
              </a:rPr>
              <a:t></a:t>
            </a:r>
            <a:r>
              <a:rPr lang="en-US" sz="2000" dirty="0">
                <a:cs typeface="Arial" charset="0"/>
                <a:sym typeface="WP IconicSymbolsA" pitchFamily="2" charset="2"/>
              </a:rPr>
              <a:t> ATP-dependent Na/K pumps keep intracellular [Na</a:t>
            </a:r>
            <a:r>
              <a:rPr lang="en-US" sz="2000" baseline="30000" dirty="0">
                <a:cs typeface="Arial" charset="0"/>
                <a:sym typeface="WP IconicSymbolsA" pitchFamily="2" charset="2"/>
              </a:rPr>
              <a:t>+</a:t>
            </a:r>
            <a:r>
              <a:rPr lang="en-US" sz="2000" dirty="0">
                <a:cs typeface="Arial" charset="0"/>
                <a:sym typeface="WP IconicSymbolsA" pitchFamily="2" charset="2"/>
              </a:rPr>
              <a:t>] low and maintain high intracellular [K</a:t>
            </a:r>
            <a:r>
              <a:rPr lang="en-US" sz="2000" baseline="30000" dirty="0" smtClean="0">
                <a:cs typeface="Arial" charset="0"/>
                <a:sym typeface="WP IconicSymbolsA" pitchFamily="2" charset="2"/>
              </a:rPr>
              <a:t>+</a:t>
            </a:r>
            <a:r>
              <a:rPr lang="en-US" sz="2000" dirty="0" smtClean="0">
                <a:cs typeface="Arial" charset="0"/>
                <a:sym typeface="WP IconicSymbolsA" pitchFamily="2" charset="2"/>
              </a:rPr>
              <a:t>]</a:t>
            </a:r>
            <a:endParaRPr lang="en-US" sz="2000" dirty="0">
              <a:cs typeface="Arial" charset="0"/>
              <a:sym typeface="WP IconicSymbolsA" pitchFamily="2" charset="2"/>
            </a:endParaRPr>
          </a:p>
        </p:txBody>
      </p:sp>
      <p:sp>
        <p:nvSpPr>
          <p:cNvPr id="70663" name="Text Box 7"/>
          <p:cNvSpPr txBox="1">
            <a:spLocks noChangeArrowheads="1"/>
          </p:cNvSpPr>
          <p:nvPr/>
        </p:nvSpPr>
        <p:spPr bwMode="auto">
          <a:xfrm>
            <a:off x="2432700" y="6332250"/>
            <a:ext cx="1082675" cy="376238"/>
          </a:xfrm>
          <a:prstGeom prst="rect">
            <a:avLst/>
          </a:prstGeom>
          <a:noFill/>
          <a:ln w="9525">
            <a:solidFill>
              <a:srgbClr val="FF5050"/>
            </a:solidFill>
            <a:miter lim="800000"/>
            <a:headEnd/>
            <a:tailEnd/>
          </a:ln>
          <a:effectLst/>
        </p:spPr>
        <p:txBody>
          <a:bodyPr wrap="none">
            <a:spAutoFit/>
          </a:bodyPr>
          <a:lstStyle/>
          <a:p>
            <a:r>
              <a:rPr lang="en-US" dirty="0"/>
              <a:t>Fig. 26.3</a:t>
            </a:r>
          </a:p>
        </p:txBody>
      </p:sp>
      <p:pic>
        <p:nvPicPr>
          <p:cNvPr id="1026" name="Picture 2" descr="E:\Chapter_26\B_JPEG_Images_and_Tables\a_labeled\figure_26_03_labeled.jpg"/>
          <p:cNvPicPr>
            <a:picLocks noChangeAspect="1" noChangeArrowheads="1"/>
          </p:cNvPicPr>
          <p:nvPr/>
        </p:nvPicPr>
        <p:blipFill>
          <a:blip r:embed="rId3" cstate="print"/>
          <a:srcRect l="3238" t="2108" r="2899" b="18801"/>
          <a:stretch>
            <a:fillRect/>
          </a:stretch>
        </p:blipFill>
        <p:spPr bwMode="auto">
          <a:xfrm>
            <a:off x="3690651" y="2376658"/>
            <a:ext cx="5376230" cy="4459308"/>
          </a:xfrm>
          <a:prstGeom prst="rect">
            <a:avLst/>
          </a:prstGeom>
          <a:noFill/>
        </p:spPr>
      </p:pic>
      <p:sp>
        <p:nvSpPr>
          <p:cNvPr id="7" name="Rectangle 6"/>
          <p:cNvSpPr/>
          <p:nvPr/>
        </p:nvSpPr>
        <p:spPr>
          <a:xfrm>
            <a:off x="154236" y="3275808"/>
            <a:ext cx="3084723" cy="1631216"/>
          </a:xfrm>
          <a:prstGeom prst="rect">
            <a:avLst/>
          </a:prstGeom>
        </p:spPr>
        <p:txBody>
          <a:bodyPr wrap="square">
            <a:spAutoFit/>
          </a:bodyPr>
          <a:lstStyle/>
          <a:p>
            <a:pPr algn="ctr"/>
            <a:r>
              <a:rPr lang="en-US" sz="2000" i="1" dirty="0" smtClean="0">
                <a:solidFill>
                  <a:srgbClr val="CC9900"/>
                </a:solidFill>
                <a:cs typeface="Arial" charset="0"/>
                <a:sym typeface="WP IconicSymbolsA" pitchFamily="2" charset="2"/>
              </a:rPr>
              <a:t>renal mechanisms can reinforce these ion distributions by secreting K</a:t>
            </a:r>
            <a:r>
              <a:rPr lang="en-US" sz="2000" i="1" baseline="30000" dirty="0" smtClean="0">
                <a:solidFill>
                  <a:srgbClr val="CC9900"/>
                </a:solidFill>
                <a:cs typeface="Arial" charset="0"/>
                <a:sym typeface="WP IconicSymbolsA" pitchFamily="2" charset="2"/>
              </a:rPr>
              <a:t>+</a:t>
            </a:r>
            <a:r>
              <a:rPr lang="en-US" sz="2000" i="1" dirty="0" smtClean="0">
                <a:solidFill>
                  <a:srgbClr val="CC9900"/>
                </a:solidFill>
                <a:cs typeface="Arial" charset="0"/>
                <a:sym typeface="WP IconicSymbolsA" pitchFamily="2" charset="2"/>
              </a:rPr>
              <a:t> as Na</a:t>
            </a:r>
            <a:r>
              <a:rPr lang="en-US" sz="2000" i="1" baseline="30000" dirty="0" smtClean="0">
                <a:solidFill>
                  <a:srgbClr val="CC9900"/>
                </a:solidFill>
                <a:cs typeface="Arial" charset="0"/>
                <a:sym typeface="WP IconicSymbolsA" pitchFamily="2" charset="2"/>
              </a:rPr>
              <a:t>+</a:t>
            </a:r>
            <a:r>
              <a:rPr lang="en-US" sz="2000" i="1" dirty="0" smtClean="0">
                <a:solidFill>
                  <a:srgbClr val="CC9900"/>
                </a:solidFill>
                <a:cs typeface="Arial" charset="0"/>
                <a:sym typeface="WP IconicSymbolsA" pitchFamily="2" charset="2"/>
              </a:rPr>
              <a:t> is reabsorbed from filtrate</a:t>
            </a:r>
            <a:endParaRPr lang="en-US" sz="2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Chapter_26\B_JPEG_Images_and_Tables\a_labeled\figure_26_02_labeled.jpg"/>
          <p:cNvPicPr>
            <a:picLocks noChangeAspect="1" noChangeArrowheads="1"/>
          </p:cNvPicPr>
          <p:nvPr/>
        </p:nvPicPr>
        <p:blipFill>
          <a:blip r:embed="rId3" cstate="print">
            <a:lum bright="-10000" contrast="20000"/>
          </a:blip>
          <a:srcRect l="1517" t="5895" r="3234" b="4948"/>
          <a:stretch>
            <a:fillRect/>
          </a:stretch>
        </p:blipFill>
        <p:spPr bwMode="auto">
          <a:xfrm>
            <a:off x="388312" y="629887"/>
            <a:ext cx="8560108" cy="6149980"/>
          </a:xfrm>
          <a:prstGeom prst="rect">
            <a:avLst/>
          </a:prstGeom>
          <a:noFill/>
        </p:spPr>
      </p:pic>
      <p:sp>
        <p:nvSpPr>
          <p:cNvPr id="5" name="Rectangle 6"/>
          <p:cNvSpPr>
            <a:spLocks noChangeArrowheads="1"/>
          </p:cNvSpPr>
          <p:nvPr/>
        </p:nvSpPr>
        <p:spPr bwMode="auto">
          <a:xfrm>
            <a:off x="4797674" y="211327"/>
            <a:ext cx="4065587" cy="1311275"/>
          </a:xfrm>
          <a:prstGeom prst="rect">
            <a:avLst/>
          </a:prstGeom>
          <a:solidFill>
            <a:schemeClr val="bg1"/>
          </a:solidFill>
          <a:ln w="9525">
            <a:solidFill>
              <a:srgbClr val="800000"/>
            </a:solidFill>
            <a:miter lim="800000"/>
            <a:headEnd/>
            <a:tailEnd/>
          </a:ln>
          <a:effectLst/>
        </p:spPr>
        <p:txBody>
          <a:bodyPr>
            <a:spAutoFit/>
          </a:bodyPr>
          <a:lstStyle/>
          <a:p>
            <a:pPr algn="ctr"/>
            <a:r>
              <a:rPr lang="en-US" sz="2000" dirty="0" err="1">
                <a:solidFill>
                  <a:srgbClr val="CC9900"/>
                </a:solidFill>
              </a:rPr>
              <a:t>mEq</a:t>
            </a:r>
            <a:r>
              <a:rPr lang="en-US" sz="2000" dirty="0">
                <a:solidFill>
                  <a:srgbClr val="CC9900"/>
                </a:solidFill>
              </a:rPr>
              <a:t>/L =  [mg/L]/atomic weight x number electrical charges/atom</a:t>
            </a:r>
          </a:p>
          <a:p>
            <a:pPr algn="ctr"/>
            <a:r>
              <a:rPr lang="en-US" sz="2000" dirty="0"/>
              <a:t>Na</a:t>
            </a:r>
            <a:r>
              <a:rPr lang="en-US" sz="2000" baseline="30000" dirty="0"/>
              <a:t>+</a:t>
            </a:r>
            <a:r>
              <a:rPr lang="en-US" sz="2000" dirty="0"/>
              <a:t>:  3300/23 x 1 = 143 </a:t>
            </a:r>
            <a:r>
              <a:rPr lang="en-US" sz="2000" dirty="0" err="1"/>
              <a:t>mEQ</a:t>
            </a:r>
            <a:r>
              <a:rPr lang="en-US" sz="2000" dirty="0"/>
              <a:t>/L;  Ca</a:t>
            </a:r>
            <a:r>
              <a:rPr lang="en-US" sz="2000" baseline="30000" dirty="0"/>
              <a:t>++</a:t>
            </a:r>
            <a:r>
              <a:rPr lang="en-US" sz="2000" dirty="0"/>
              <a:t>:  100/40 x 2 = 5 </a:t>
            </a:r>
            <a:r>
              <a:rPr lang="en-US" sz="2000" dirty="0" err="1"/>
              <a:t>mEq</a:t>
            </a:r>
            <a:r>
              <a:rPr lang="en-US" sz="2000" dirty="0"/>
              <a:t>/L</a:t>
            </a:r>
          </a:p>
        </p:txBody>
      </p:sp>
      <p:sp>
        <p:nvSpPr>
          <p:cNvPr id="6" name="Text Box 3"/>
          <p:cNvSpPr txBox="1">
            <a:spLocks noChangeArrowheads="1"/>
          </p:cNvSpPr>
          <p:nvPr/>
        </p:nvSpPr>
        <p:spPr bwMode="auto">
          <a:xfrm>
            <a:off x="1072959" y="6258900"/>
            <a:ext cx="1371600" cy="406400"/>
          </a:xfrm>
          <a:prstGeom prst="rect">
            <a:avLst/>
          </a:prstGeom>
          <a:solidFill>
            <a:srgbClr val="FFFFFF"/>
          </a:solidFill>
          <a:ln w="9525">
            <a:solidFill>
              <a:srgbClr val="CC9900"/>
            </a:solidFill>
            <a:miter lim="800000"/>
            <a:headEnd/>
            <a:tailEnd/>
          </a:ln>
          <a:effectLst/>
        </p:spPr>
        <p:txBody>
          <a:bodyPr>
            <a:spAutoFit/>
          </a:bodyPr>
          <a:lstStyle/>
          <a:p>
            <a:pPr>
              <a:spcBef>
                <a:spcPct val="50000"/>
              </a:spcBef>
            </a:pPr>
            <a:r>
              <a:rPr lang="en-US" sz="2000"/>
              <a:t>Fig. 26.2</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5" name="Text Box 7" descr="Newsprint"/>
          <p:cNvSpPr txBox="1">
            <a:spLocks noChangeArrowheads="1"/>
          </p:cNvSpPr>
          <p:nvPr/>
        </p:nvSpPr>
        <p:spPr bwMode="auto">
          <a:xfrm>
            <a:off x="705079" y="4920983"/>
            <a:ext cx="1429362" cy="246221"/>
          </a:xfrm>
          <a:prstGeom prst="rect">
            <a:avLst/>
          </a:prstGeom>
          <a:blipFill dpi="0" rotWithShape="0">
            <a:blip r:embed="rId3" cstate="print"/>
            <a:srcRect/>
            <a:tile tx="0" ty="0" sx="100000" sy="100000" flip="none" algn="tl"/>
          </a:blipFill>
          <a:ln w="9525">
            <a:noFill/>
            <a:miter lim="800000"/>
            <a:headEnd/>
            <a:tailEnd/>
          </a:ln>
          <a:effectLst/>
        </p:spPr>
        <p:txBody>
          <a:bodyPr wrap="square">
            <a:spAutoFit/>
          </a:bodyPr>
          <a:lstStyle/>
          <a:p>
            <a:pPr algn="ctr" eaLnBrk="0" hangingPunct="0"/>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pic>
        <p:nvPicPr>
          <p:cNvPr id="32776" name="Picture 8" descr="27_5"/>
          <p:cNvPicPr>
            <a:picLocks noChangeAspect="1" noChangeArrowheads="1"/>
          </p:cNvPicPr>
          <p:nvPr/>
        </p:nvPicPr>
        <p:blipFill>
          <a:blip r:embed="rId4" cstate="print">
            <a:lum bright="-6000" contrast="12000"/>
          </a:blip>
          <a:srcRect l="3334" t="2744" r="1791" b="8151"/>
          <a:stretch>
            <a:fillRect/>
          </a:stretch>
        </p:blipFill>
        <p:spPr bwMode="auto">
          <a:xfrm>
            <a:off x="3652838" y="2420938"/>
            <a:ext cx="5491162" cy="4437062"/>
          </a:xfrm>
          <a:prstGeom prst="rect">
            <a:avLst/>
          </a:prstGeom>
          <a:noFill/>
          <a:ln w="9525">
            <a:noFill/>
            <a:miter lim="800000"/>
            <a:headEnd/>
            <a:tailEnd/>
          </a:ln>
        </p:spPr>
      </p:pic>
      <p:sp>
        <p:nvSpPr>
          <p:cNvPr id="32777" name="Text Box 9"/>
          <p:cNvSpPr txBox="1">
            <a:spLocks noChangeArrowheads="1"/>
          </p:cNvSpPr>
          <p:nvPr/>
        </p:nvSpPr>
        <p:spPr bwMode="auto">
          <a:xfrm>
            <a:off x="142875" y="0"/>
            <a:ext cx="6862763" cy="3494088"/>
          </a:xfrm>
          <a:prstGeom prst="rect">
            <a:avLst/>
          </a:prstGeom>
          <a:noFill/>
          <a:ln w="38100">
            <a:noFill/>
            <a:miter lim="800000"/>
            <a:headEnd/>
            <a:tailEnd/>
          </a:ln>
          <a:effectLst/>
        </p:spPr>
        <p:txBody>
          <a:bodyPr>
            <a:spAutoFit/>
          </a:bodyPr>
          <a:lstStyle/>
          <a:p>
            <a:pPr marL="457200" indent="-457200">
              <a:lnSpc>
                <a:spcPct val="80000"/>
              </a:lnSpc>
              <a:spcBef>
                <a:spcPct val="50000"/>
              </a:spcBef>
            </a:pPr>
            <a:r>
              <a:rPr lang="en-US" sz="2000" b="1" i="1">
                <a:solidFill>
                  <a:srgbClr val="339966"/>
                </a:solidFill>
              </a:rPr>
              <a:t>4.4.3 define water balance</a:t>
            </a:r>
          </a:p>
          <a:p>
            <a:pPr marL="457200" indent="-457200">
              <a:lnSpc>
                <a:spcPct val="65000"/>
              </a:lnSpc>
              <a:spcBef>
                <a:spcPct val="50000"/>
              </a:spcBef>
            </a:pPr>
            <a:r>
              <a:rPr lang="en-US" sz="2000">
                <a:cs typeface="Arial" charset="0"/>
              </a:rPr>
              <a:t>•  water intake must = water output</a:t>
            </a:r>
          </a:p>
          <a:p>
            <a:pPr marL="457200" indent="-457200">
              <a:lnSpc>
                <a:spcPct val="65000"/>
              </a:lnSpc>
              <a:spcBef>
                <a:spcPct val="50000"/>
              </a:spcBef>
            </a:pPr>
            <a:r>
              <a:rPr lang="en-US" sz="2000" b="1">
                <a:solidFill>
                  <a:srgbClr val="339966"/>
                </a:solidFill>
              </a:rPr>
              <a:t>Intake:</a:t>
            </a:r>
            <a:r>
              <a:rPr lang="en-US" sz="2000" b="1"/>
              <a:t>  </a:t>
            </a:r>
            <a:r>
              <a:rPr lang="en-US" sz="2000"/>
              <a:t>  liquids, foods, cellular metabolism</a:t>
            </a:r>
          </a:p>
          <a:p>
            <a:pPr marL="457200" indent="-457200">
              <a:lnSpc>
                <a:spcPct val="65000"/>
              </a:lnSpc>
              <a:spcBef>
                <a:spcPct val="50000"/>
              </a:spcBef>
            </a:pPr>
            <a:r>
              <a:rPr lang="en-US" sz="2000" b="1">
                <a:solidFill>
                  <a:srgbClr val="339966"/>
                </a:solidFill>
              </a:rPr>
              <a:t>Output:</a:t>
            </a:r>
            <a:r>
              <a:rPr lang="en-US" sz="2000"/>
              <a:t>  ~60% via kidneys; also lungs, skin, sweat, feces</a:t>
            </a:r>
          </a:p>
          <a:p>
            <a:pPr marL="457200" indent="-457200">
              <a:lnSpc>
                <a:spcPct val="65000"/>
              </a:lnSpc>
              <a:spcBef>
                <a:spcPct val="50000"/>
              </a:spcBef>
              <a:buFont typeface="Symbol" pitchFamily="18" charset="2"/>
              <a:buNone/>
            </a:pPr>
            <a:r>
              <a:rPr lang="en-US" sz="2000" i="1" u="sng">
                <a:solidFill>
                  <a:srgbClr val="339966"/>
                </a:solidFill>
              </a:rPr>
              <a:t>Increased plasma osmolality (usu 285-300 mOsm):</a:t>
            </a:r>
          </a:p>
          <a:p>
            <a:pPr marL="457200" indent="-457200">
              <a:lnSpc>
                <a:spcPct val="65000"/>
              </a:lnSpc>
              <a:spcBef>
                <a:spcPct val="50000"/>
              </a:spcBef>
              <a:buFont typeface="Symbol" pitchFamily="18" charset="2"/>
              <a:buAutoNum type="arabicParenBoth"/>
            </a:pPr>
            <a:r>
              <a:rPr lang="en-US" sz="2000" b="1">
                <a:solidFill>
                  <a:srgbClr val="339966"/>
                </a:solidFill>
              </a:rPr>
              <a:t>thirsty</a:t>
            </a:r>
            <a:r>
              <a:rPr lang="en-US" sz="2000"/>
              <a:t> </a:t>
            </a:r>
            <a:r>
              <a:rPr lang="en-US" sz="2000">
                <a:sym typeface="WP IconicSymbolsA" pitchFamily="2" charset="2"/>
              </a:rPr>
              <a:t>  increase water intake</a:t>
            </a:r>
          </a:p>
          <a:p>
            <a:pPr marL="457200" indent="-457200">
              <a:lnSpc>
                <a:spcPct val="65000"/>
              </a:lnSpc>
              <a:spcBef>
                <a:spcPct val="50000"/>
              </a:spcBef>
              <a:buFont typeface="Symbol" pitchFamily="18" charset="2"/>
              <a:buAutoNum type="arabicParenBoth"/>
            </a:pPr>
            <a:r>
              <a:rPr lang="en-US" sz="2000" b="1">
                <a:solidFill>
                  <a:srgbClr val="339966"/>
                </a:solidFill>
              </a:rPr>
              <a:t>ADH</a:t>
            </a:r>
            <a:r>
              <a:rPr lang="en-US" sz="2000" b="1">
                <a:solidFill>
                  <a:srgbClr val="CC9900"/>
                </a:solidFill>
              </a:rPr>
              <a:t> </a:t>
            </a:r>
            <a:r>
              <a:rPr lang="en-US" sz="2000"/>
              <a:t>stimulates renal water reabsorption</a:t>
            </a:r>
          </a:p>
          <a:p>
            <a:pPr marL="457200" indent="-457200">
              <a:lnSpc>
                <a:spcPct val="65000"/>
              </a:lnSpc>
              <a:spcBef>
                <a:spcPct val="50000"/>
              </a:spcBef>
              <a:buFont typeface="Symbol" pitchFamily="18" charset="2"/>
              <a:buNone/>
            </a:pPr>
            <a:r>
              <a:rPr lang="en-US" sz="2000" i="1" u="sng">
                <a:solidFill>
                  <a:srgbClr val="339966"/>
                </a:solidFill>
                <a:sym typeface="Symbol" pitchFamily="18" charset="2"/>
              </a:rPr>
              <a:t>Decreased plasma osmolality:</a:t>
            </a:r>
          </a:p>
          <a:p>
            <a:pPr marL="457200" indent="-457200">
              <a:lnSpc>
                <a:spcPct val="65000"/>
              </a:lnSpc>
              <a:spcBef>
                <a:spcPct val="50000"/>
              </a:spcBef>
              <a:buFont typeface="Symbol" pitchFamily="18" charset="2"/>
              <a:buAutoNum type="arabicParenBoth"/>
            </a:pPr>
            <a:r>
              <a:rPr lang="en-US" sz="2000"/>
              <a:t>thirst </a:t>
            </a:r>
            <a:r>
              <a:rPr lang="en-US" sz="2000" b="1">
                <a:solidFill>
                  <a:srgbClr val="339966"/>
                </a:solidFill>
              </a:rPr>
              <a:t>not</a:t>
            </a:r>
            <a:r>
              <a:rPr lang="en-US" sz="2000"/>
              <a:t> stimulated</a:t>
            </a:r>
          </a:p>
          <a:p>
            <a:pPr marL="457200" indent="-457200">
              <a:lnSpc>
                <a:spcPct val="65000"/>
              </a:lnSpc>
              <a:spcBef>
                <a:spcPct val="50000"/>
              </a:spcBef>
              <a:buFont typeface="Symbol" pitchFamily="18" charset="2"/>
              <a:buAutoNum type="arabicParenBoth"/>
            </a:pPr>
            <a:r>
              <a:rPr lang="en-US" sz="2000"/>
              <a:t>ADH secretion </a:t>
            </a:r>
            <a:r>
              <a:rPr lang="en-US" sz="2000" b="1">
                <a:solidFill>
                  <a:srgbClr val="339966"/>
                </a:solidFill>
              </a:rPr>
              <a:t>not</a:t>
            </a:r>
            <a:r>
              <a:rPr lang="en-US" sz="2000"/>
              <a:t> stimulated</a:t>
            </a:r>
          </a:p>
        </p:txBody>
      </p:sp>
      <p:sp>
        <p:nvSpPr>
          <p:cNvPr id="32778" name="Text Box 10"/>
          <p:cNvSpPr txBox="1">
            <a:spLocks noChangeArrowheads="1"/>
          </p:cNvSpPr>
          <p:nvPr/>
        </p:nvSpPr>
        <p:spPr bwMode="auto">
          <a:xfrm>
            <a:off x="1776413" y="5886450"/>
            <a:ext cx="1181100" cy="406400"/>
          </a:xfrm>
          <a:prstGeom prst="rect">
            <a:avLst/>
          </a:prstGeom>
          <a:solidFill>
            <a:srgbClr val="FFFFFF"/>
          </a:solidFill>
          <a:ln w="9525">
            <a:solidFill>
              <a:srgbClr val="CC9900"/>
            </a:solidFill>
            <a:miter lim="800000"/>
            <a:headEnd/>
            <a:tailEnd/>
          </a:ln>
          <a:effectLst/>
        </p:spPr>
        <p:txBody>
          <a:bodyPr wrap="none">
            <a:spAutoFit/>
          </a:bodyPr>
          <a:lstStyle/>
          <a:p>
            <a:r>
              <a:rPr lang="en-US" sz="2000"/>
              <a:t>Fig. 26.4</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4" name="Text Box 4"/>
          <p:cNvSpPr txBox="1">
            <a:spLocks noChangeArrowheads="1"/>
          </p:cNvSpPr>
          <p:nvPr/>
        </p:nvSpPr>
        <p:spPr bwMode="auto">
          <a:xfrm>
            <a:off x="0" y="672029"/>
            <a:ext cx="9144000" cy="2044700"/>
          </a:xfrm>
          <a:prstGeom prst="rect">
            <a:avLst/>
          </a:prstGeom>
          <a:solidFill>
            <a:srgbClr val="FFFFFF"/>
          </a:solidFill>
          <a:ln w="38100">
            <a:noFill/>
            <a:miter lim="800000"/>
            <a:headEnd/>
            <a:tailEnd/>
          </a:ln>
          <a:effectLst/>
        </p:spPr>
        <p:txBody>
          <a:bodyPr>
            <a:spAutoFit/>
          </a:bodyPr>
          <a:lstStyle/>
          <a:p>
            <a:pPr marL="457200" indent="-457200">
              <a:lnSpc>
                <a:spcPct val="80000"/>
              </a:lnSpc>
              <a:spcBef>
                <a:spcPct val="50000"/>
              </a:spcBef>
            </a:pPr>
            <a:r>
              <a:rPr lang="en-US" sz="2000" i="1" dirty="0">
                <a:solidFill>
                  <a:srgbClr val="0000CC"/>
                </a:solidFill>
              </a:rPr>
              <a:t>4.4.3 (cont) describe the thirst mechanism</a:t>
            </a:r>
          </a:p>
          <a:p>
            <a:pPr marL="457200" indent="-457200">
              <a:lnSpc>
                <a:spcPct val="80000"/>
              </a:lnSpc>
              <a:spcBef>
                <a:spcPct val="50000"/>
              </a:spcBef>
              <a:buFontTx/>
              <a:buAutoNum type="arabicParenBoth"/>
            </a:pPr>
            <a:r>
              <a:rPr lang="en-US" sz="2000" dirty="0">
                <a:sym typeface="Symbol" pitchFamily="18" charset="2"/>
              </a:rPr>
              <a:t> in plasma volume of </a:t>
            </a:r>
            <a:r>
              <a:rPr lang="en-US" sz="2000" u="sng" dirty="0">
                <a:sym typeface="Symbol" pitchFamily="18" charset="2"/>
              </a:rPr>
              <a:t>&gt;</a:t>
            </a:r>
            <a:r>
              <a:rPr lang="en-US" sz="2000" dirty="0">
                <a:sym typeface="Symbol" pitchFamily="18" charset="2"/>
              </a:rPr>
              <a:t> 10% or </a:t>
            </a:r>
            <a:r>
              <a:rPr lang="en-US" sz="2000" dirty="0" smtClean="0">
                <a:sym typeface="Symbol" pitchFamily="18" charset="2"/>
              </a:rPr>
              <a:t> </a:t>
            </a:r>
            <a:r>
              <a:rPr lang="en-US" sz="2000" dirty="0">
                <a:sym typeface="Symbol" pitchFamily="18" charset="2"/>
              </a:rPr>
              <a:t>in plasma osmolarity of 1-2% </a:t>
            </a:r>
            <a:r>
              <a:rPr lang="en-US" sz="2000" dirty="0">
                <a:sym typeface="WP IconicSymbolsA" pitchFamily="2" charset="2"/>
              </a:rPr>
              <a:t> dry mouth </a:t>
            </a:r>
          </a:p>
          <a:p>
            <a:pPr marL="457200" indent="-457200">
              <a:lnSpc>
                <a:spcPct val="85000"/>
              </a:lnSpc>
              <a:spcBef>
                <a:spcPct val="50000"/>
              </a:spcBef>
              <a:buFontTx/>
              <a:buAutoNum type="arabicParenBoth"/>
            </a:pPr>
            <a:r>
              <a:rPr lang="en-US" sz="2000" dirty="0" err="1"/>
              <a:t>osmoreceptors</a:t>
            </a:r>
            <a:r>
              <a:rPr lang="en-US" sz="2000" dirty="0"/>
              <a:t> of hypothalamic thirst centre lose water to hypertonic ECF </a:t>
            </a:r>
            <a:r>
              <a:rPr lang="en-US" sz="2000" dirty="0">
                <a:sym typeface="WP IconicSymbolsA" pitchFamily="2" charset="2"/>
              </a:rPr>
              <a:t> become irritable &amp; depolarize</a:t>
            </a:r>
          </a:p>
          <a:p>
            <a:pPr marL="457200" indent="-457200" algn="ctr">
              <a:lnSpc>
                <a:spcPct val="80000"/>
              </a:lnSpc>
              <a:spcBef>
                <a:spcPct val="50000"/>
              </a:spcBef>
            </a:pPr>
            <a:r>
              <a:rPr lang="en-US" sz="2000" dirty="0">
                <a:cs typeface="Arial" charset="0"/>
              </a:rPr>
              <a:t>dampening of thirst begins once mucosa of mouth &amp; throat moistened </a:t>
            </a:r>
            <a:r>
              <a:rPr lang="en-US" sz="2000" dirty="0">
                <a:cs typeface="Arial" charset="0"/>
                <a:sym typeface="WP IconicSymbolsA" pitchFamily="2" charset="2"/>
              </a:rPr>
              <a:t> prevents overdrinking while water moves to ECF</a:t>
            </a:r>
            <a:endParaRPr lang="en-US" sz="2000" dirty="0"/>
          </a:p>
        </p:txBody>
      </p:sp>
      <p:sp>
        <p:nvSpPr>
          <p:cNvPr id="71685" name="Text Box 5"/>
          <p:cNvSpPr txBox="1">
            <a:spLocks noChangeArrowheads="1"/>
          </p:cNvSpPr>
          <p:nvPr/>
        </p:nvSpPr>
        <p:spPr bwMode="auto">
          <a:xfrm>
            <a:off x="1913148" y="3391302"/>
            <a:ext cx="4975225" cy="1419225"/>
          </a:xfrm>
          <a:prstGeom prst="rect">
            <a:avLst/>
          </a:prstGeom>
          <a:solidFill>
            <a:schemeClr val="bg1"/>
          </a:solidFill>
          <a:ln w="19050">
            <a:solidFill>
              <a:srgbClr val="0000FF"/>
            </a:solidFill>
            <a:miter lim="800000"/>
            <a:headEnd/>
            <a:tailEnd/>
          </a:ln>
          <a:effectLst/>
        </p:spPr>
        <p:txBody>
          <a:bodyPr>
            <a:spAutoFit/>
          </a:bodyPr>
          <a:lstStyle/>
          <a:p>
            <a:pPr marL="495300" indent="-495300">
              <a:lnSpc>
                <a:spcPct val="70000"/>
              </a:lnSpc>
              <a:spcBef>
                <a:spcPct val="50000"/>
              </a:spcBef>
            </a:pPr>
            <a:r>
              <a:rPr lang="en-US" sz="2000" i="1" u="sng" dirty="0">
                <a:solidFill>
                  <a:srgbClr val="3366CC"/>
                </a:solidFill>
              </a:rPr>
              <a:t>Obligatory water losses:</a:t>
            </a:r>
          </a:p>
          <a:p>
            <a:pPr marL="495300" indent="-495300">
              <a:lnSpc>
                <a:spcPct val="70000"/>
              </a:lnSpc>
              <a:spcBef>
                <a:spcPct val="50000"/>
              </a:spcBef>
            </a:pPr>
            <a:r>
              <a:rPr lang="en-US" sz="2000" dirty="0"/>
              <a:t>(</a:t>
            </a:r>
            <a:r>
              <a:rPr lang="en-US" sz="2000" dirty="0" err="1"/>
              <a:t>i</a:t>
            </a:r>
            <a:r>
              <a:rPr lang="en-US" sz="2000" dirty="0"/>
              <a:t>) </a:t>
            </a:r>
            <a:r>
              <a:rPr lang="en-US" sz="2000" b="1" dirty="0"/>
              <a:t>insensible</a:t>
            </a:r>
            <a:r>
              <a:rPr lang="en-US" sz="2000" dirty="0"/>
              <a:t> water loss via lungs/skin</a:t>
            </a:r>
          </a:p>
          <a:p>
            <a:pPr marL="495300" indent="-495300">
              <a:lnSpc>
                <a:spcPct val="70000"/>
              </a:lnSpc>
              <a:spcBef>
                <a:spcPct val="50000"/>
              </a:spcBef>
            </a:pPr>
            <a:r>
              <a:rPr lang="en-US" sz="2000" dirty="0"/>
              <a:t>(ii) via feces</a:t>
            </a:r>
          </a:p>
          <a:p>
            <a:pPr marL="495300" indent="-495300">
              <a:lnSpc>
                <a:spcPct val="70000"/>
              </a:lnSpc>
              <a:spcBef>
                <a:spcPct val="50000"/>
              </a:spcBef>
            </a:pPr>
            <a:r>
              <a:rPr lang="en-US" sz="2000" dirty="0"/>
              <a:t>(iii) min sensible urinary loss = 500 ml/day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05689" y="2935383"/>
            <a:ext cx="2842550" cy="1015663"/>
          </a:xfrm>
          <a:prstGeom prst="rect">
            <a:avLst/>
          </a:prstGeom>
          <a:noFill/>
        </p:spPr>
        <p:txBody>
          <a:bodyPr wrap="square" rtlCol="0">
            <a:spAutoFit/>
          </a:bodyPr>
          <a:lstStyle/>
          <a:p>
            <a:r>
              <a:rPr lang="en-US" sz="2000" dirty="0" smtClean="0">
                <a:solidFill>
                  <a:schemeClr val="accent1">
                    <a:lumMod val="50000"/>
                  </a:schemeClr>
                </a:solidFill>
              </a:rPr>
              <a:t>Fig. 26.5  The thirst mechanism for regulating water intake</a:t>
            </a:r>
            <a:endParaRPr lang="en-US" sz="2000" dirty="0">
              <a:solidFill>
                <a:schemeClr val="accent1">
                  <a:lumMod val="50000"/>
                </a:schemeClr>
              </a:solidFill>
            </a:endParaRPr>
          </a:p>
        </p:txBody>
      </p:sp>
      <p:pic>
        <p:nvPicPr>
          <p:cNvPr id="2050" name="Picture 2" descr="E:\Chapter_26\D_JPEG_Images_and_Tables\Labeled\figure_26_05_labeled.jpg"/>
          <p:cNvPicPr>
            <a:picLocks noChangeAspect="1" noChangeArrowheads="1"/>
          </p:cNvPicPr>
          <p:nvPr/>
        </p:nvPicPr>
        <p:blipFill>
          <a:blip r:embed="rId2" cstate="print">
            <a:lum bright="-10000" contrast="20000"/>
          </a:blip>
          <a:srcRect b="2652"/>
          <a:stretch>
            <a:fillRect/>
          </a:stretch>
        </p:blipFill>
        <p:spPr bwMode="auto">
          <a:xfrm>
            <a:off x="1338146" y="-1"/>
            <a:ext cx="3721311" cy="6830871"/>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01" name="Rectangle 9"/>
          <p:cNvSpPr>
            <a:spLocks noChangeArrowheads="1"/>
          </p:cNvSpPr>
          <p:nvPr/>
        </p:nvSpPr>
        <p:spPr bwMode="auto">
          <a:xfrm>
            <a:off x="0" y="0"/>
            <a:ext cx="5021263" cy="1920875"/>
          </a:xfrm>
          <a:prstGeom prst="rect">
            <a:avLst/>
          </a:prstGeom>
          <a:noFill/>
          <a:ln w="9525">
            <a:noFill/>
            <a:miter lim="800000"/>
            <a:headEnd/>
            <a:tailEnd/>
          </a:ln>
          <a:effectLst/>
        </p:spPr>
        <p:txBody>
          <a:bodyPr>
            <a:spAutoFit/>
          </a:bodyPr>
          <a:lstStyle/>
          <a:p>
            <a:pPr marL="495300" indent="-495300"/>
            <a:r>
              <a:rPr lang="en-US" sz="2000" i="1" u="sng">
                <a:solidFill>
                  <a:srgbClr val="3366CC"/>
                </a:solidFill>
              </a:rPr>
              <a:t>Disorders of water balance:</a:t>
            </a:r>
          </a:p>
          <a:p>
            <a:pPr marL="495300" indent="-495300"/>
            <a:r>
              <a:rPr lang="en-US" sz="2000" b="1">
                <a:solidFill>
                  <a:srgbClr val="3366CC"/>
                </a:solidFill>
              </a:rPr>
              <a:t>(i)   Dehydration:</a:t>
            </a:r>
          </a:p>
          <a:p>
            <a:pPr marL="495300" indent="-495300"/>
            <a:endParaRPr lang="en-US" sz="2000" b="1">
              <a:solidFill>
                <a:srgbClr val="3366CC"/>
              </a:solidFill>
            </a:endParaRPr>
          </a:p>
          <a:p>
            <a:pPr marL="495300" indent="-495300"/>
            <a:r>
              <a:rPr lang="en-US" sz="2000" b="1">
                <a:solidFill>
                  <a:srgbClr val="3366CC"/>
                </a:solidFill>
              </a:rPr>
              <a:t>(ii)   Hypotonic hydration: </a:t>
            </a:r>
          </a:p>
          <a:p>
            <a:pPr marL="495300" indent="-495300"/>
            <a:endParaRPr lang="en-US" sz="2000" b="1">
              <a:solidFill>
                <a:srgbClr val="3366CC"/>
              </a:solidFill>
            </a:endParaRPr>
          </a:p>
          <a:p>
            <a:pPr marL="495300" indent="-495300"/>
            <a:r>
              <a:rPr lang="en-US" sz="2000" b="1">
                <a:solidFill>
                  <a:srgbClr val="3366CC"/>
                </a:solidFill>
              </a:rPr>
              <a:t> (iii)  Edema:</a:t>
            </a:r>
          </a:p>
        </p:txBody>
      </p:sp>
      <p:pic>
        <p:nvPicPr>
          <p:cNvPr id="4098" name="Picture 2" descr="E:\Chapter_26\B_JPEG_Images_and_Tables\a_labeled\figure_26_07_labeled.jpg"/>
          <p:cNvPicPr>
            <a:picLocks noChangeAspect="1" noChangeArrowheads="1"/>
          </p:cNvPicPr>
          <p:nvPr/>
        </p:nvPicPr>
        <p:blipFill>
          <a:blip r:embed="rId3" cstate="print">
            <a:lum bright="-10000" contrast="20000"/>
          </a:blip>
          <a:srcRect l="1993" t="2797" r="2734" b="5637"/>
          <a:stretch>
            <a:fillRect/>
          </a:stretch>
        </p:blipFill>
        <p:spPr bwMode="auto">
          <a:xfrm>
            <a:off x="3210008" y="738130"/>
            <a:ext cx="5779756" cy="5982160"/>
          </a:xfrm>
          <a:prstGeom prst="rect">
            <a:avLst/>
          </a:prstGeom>
          <a:noFill/>
        </p:spPr>
      </p:pic>
      <p:sp>
        <p:nvSpPr>
          <p:cNvPr id="7" name="Text Box 5"/>
          <p:cNvSpPr txBox="1">
            <a:spLocks noChangeArrowheads="1"/>
          </p:cNvSpPr>
          <p:nvPr/>
        </p:nvSpPr>
        <p:spPr bwMode="auto">
          <a:xfrm>
            <a:off x="2781779" y="5815893"/>
            <a:ext cx="1243012" cy="376237"/>
          </a:xfrm>
          <a:prstGeom prst="rect">
            <a:avLst/>
          </a:prstGeom>
          <a:solidFill>
            <a:schemeClr val="bg1"/>
          </a:solidFill>
          <a:ln w="9525">
            <a:solidFill>
              <a:srgbClr val="0099CC"/>
            </a:solidFill>
            <a:miter lim="800000"/>
            <a:headEnd/>
            <a:tailEnd/>
          </a:ln>
          <a:effectLst/>
        </p:spPr>
        <p:txBody>
          <a:bodyPr>
            <a:spAutoFit/>
          </a:bodyPr>
          <a:lstStyle/>
          <a:p>
            <a:r>
              <a:rPr lang="en-US"/>
              <a:t>Fig. 26.7</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0" y="109538"/>
            <a:ext cx="9144000" cy="3939540"/>
          </a:xfrm>
          <a:prstGeom prst="rect">
            <a:avLst/>
          </a:prstGeom>
          <a:solidFill>
            <a:schemeClr val="bg1"/>
          </a:solidFill>
          <a:ln w="38100">
            <a:noFill/>
            <a:miter lim="800000"/>
            <a:headEnd/>
            <a:tailEnd/>
          </a:ln>
          <a:effectLst/>
        </p:spPr>
        <p:txBody>
          <a:bodyPr>
            <a:spAutoFit/>
          </a:bodyPr>
          <a:lstStyle/>
          <a:p>
            <a:pPr marL="457200" indent="-457200">
              <a:lnSpc>
                <a:spcPct val="85000"/>
              </a:lnSpc>
              <a:spcBef>
                <a:spcPct val="50000"/>
              </a:spcBef>
            </a:pPr>
            <a:r>
              <a:rPr lang="en-US" sz="2000" i="1" dirty="0">
                <a:solidFill>
                  <a:srgbClr val="A50021"/>
                </a:solidFill>
              </a:rPr>
              <a:t>4.4.4 justify the role of sodium as the only solute exerting significant osmotic pressure and describe the influences on sodium balance of: aldosterone, cardiovascular baroreceptors, ADH and ANF</a:t>
            </a:r>
          </a:p>
          <a:p>
            <a:pPr marL="457200" indent="-457200">
              <a:lnSpc>
                <a:spcPct val="85000"/>
              </a:lnSpc>
              <a:spcBef>
                <a:spcPct val="50000"/>
              </a:spcBef>
            </a:pPr>
            <a:endParaRPr lang="en-US" sz="2000" dirty="0">
              <a:cs typeface="Arial" charset="0"/>
            </a:endParaRPr>
          </a:p>
          <a:p>
            <a:pPr marL="457200" indent="-457200">
              <a:lnSpc>
                <a:spcPct val="85000"/>
              </a:lnSpc>
              <a:spcBef>
                <a:spcPct val="50000"/>
              </a:spcBef>
            </a:pPr>
            <a:r>
              <a:rPr lang="en-US" sz="2000" dirty="0">
                <a:cs typeface="Arial" charset="0"/>
              </a:rPr>
              <a:t>•  salt content of body can vary due to:  diet, loss via sweating, vomiting, etc</a:t>
            </a:r>
          </a:p>
          <a:p>
            <a:pPr marL="457200" indent="-457200">
              <a:lnSpc>
                <a:spcPct val="75000"/>
              </a:lnSpc>
              <a:spcBef>
                <a:spcPct val="50000"/>
              </a:spcBef>
              <a:buFontTx/>
              <a:buAutoNum type="arabicPeriod"/>
            </a:pPr>
            <a:r>
              <a:rPr lang="en-US" sz="2000" b="1" u="sng" dirty="0">
                <a:solidFill>
                  <a:srgbClr val="A50021"/>
                </a:solidFill>
              </a:rPr>
              <a:t>Sodium</a:t>
            </a:r>
          </a:p>
          <a:p>
            <a:pPr marL="457200" indent="-457200">
              <a:lnSpc>
                <a:spcPct val="75000"/>
              </a:lnSpc>
              <a:spcBef>
                <a:spcPct val="50000"/>
              </a:spcBef>
            </a:pPr>
            <a:r>
              <a:rPr lang="en-US" sz="2000" dirty="0">
                <a:cs typeface="Arial" charset="0"/>
              </a:rPr>
              <a:t>•  90-95% of ECF </a:t>
            </a:r>
            <a:r>
              <a:rPr lang="en-US" sz="2000" dirty="0" smtClean="0">
                <a:cs typeface="Arial" charset="0"/>
              </a:rPr>
              <a:t>solute (sodium + anions);  </a:t>
            </a:r>
            <a:r>
              <a:rPr lang="en-US" sz="2000" dirty="0">
                <a:cs typeface="Arial" charset="0"/>
              </a:rPr>
              <a:t>NaCl &amp; NaHCO</a:t>
            </a:r>
            <a:r>
              <a:rPr lang="en-US" sz="2000" baseline="-25000" dirty="0">
                <a:cs typeface="Arial" charset="0"/>
              </a:rPr>
              <a:t>3 </a:t>
            </a:r>
            <a:r>
              <a:rPr lang="en-US" sz="2000" dirty="0">
                <a:cs typeface="Arial" charset="0"/>
              </a:rPr>
              <a:t>contribute </a:t>
            </a:r>
            <a:r>
              <a:rPr lang="en-US" sz="2000" dirty="0" smtClean="0">
                <a:cs typeface="Arial" charset="0"/>
              </a:rPr>
              <a:t>280 of the 300 </a:t>
            </a:r>
            <a:r>
              <a:rPr lang="en-US" sz="2000" dirty="0" err="1">
                <a:cs typeface="Arial" charset="0"/>
              </a:rPr>
              <a:t>mOsm</a:t>
            </a:r>
            <a:r>
              <a:rPr lang="en-US" sz="2000" dirty="0">
                <a:cs typeface="Arial" charset="0"/>
              </a:rPr>
              <a:t> solute </a:t>
            </a:r>
            <a:r>
              <a:rPr lang="en-US" sz="2000" dirty="0" smtClean="0">
                <a:cs typeface="Arial" charset="0"/>
              </a:rPr>
              <a:t>concentration</a:t>
            </a:r>
            <a:endParaRPr lang="en-US" sz="2000" dirty="0">
              <a:cs typeface="Arial" charset="0"/>
            </a:endParaRPr>
          </a:p>
          <a:p>
            <a:pPr marL="457200" indent="-457200">
              <a:lnSpc>
                <a:spcPct val="75000"/>
              </a:lnSpc>
              <a:spcBef>
                <a:spcPct val="50000"/>
              </a:spcBef>
            </a:pPr>
            <a:r>
              <a:rPr lang="en-US" sz="2000" dirty="0" smtClean="0">
                <a:cs typeface="Arial" charset="0"/>
              </a:rPr>
              <a:t>•  </a:t>
            </a:r>
            <a:r>
              <a:rPr lang="en-US" sz="2000" dirty="0">
                <a:cs typeface="Arial" charset="0"/>
              </a:rPr>
              <a:t>regulating Na</a:t>
            </a:r>
            <a:r>
              <a:rPr lang="en-US" sz="2000" baseline="30000" dirty="0">
                <a:cs typeface="Arial" charset="0"/>
              </a:rPr>
              <a:t>+</a:t>
            </a:r>
            <a:r>
              <a:rPr lang="en-US" sz="2000" dirty="0">
                <a:cs typeface="Arial" charset="0"/>
              </a:rPr>
              <a:t> balance one of most important functions of kidneys</a:t>
            </a:r>
          </a:p>
          <a:p>
            <a:pPr marL="457200" indent="-457200">
              <a:lnSpc>
                <a:spcPct val="75000"/>
              </a:lnSpc>
              <a:spcBef>
                <a:spcPct val="50000"/>
              </a:spcBef>
            </a:pPr>
            <a:r>
              <a:rPr lang="en-US" sz="2000" dirty="0">
                <a:cs typeface="Arial" charset="0"/>
              </a:rPr>
              <a:t>•  </a:t>
            </a:r>
            <a:r>
              <a:rPr lang="en-US" sz="2000" i="1" dirty="0">
                <a:solidFill>
                  <a:srgbClr val="A50021"/>
                </a:solidFill>
                <a:cs typeface="Arial" charset="0"/>
              </a:rPr>
              <a:t>sodium content of body may change, but its concentration in ECF remains stable due to </a:t>
            </a:r>
            <a:r>
              <a:rPr lang="en-US" sz="2000" b="1" i="1" dirty="0">
                <a:solidFill>
                  <a:srgbClr val="A50021"/>
                </a:solidFill>
                <a:cs typeface="Arial" charset="0"/>
              </a:rPr>
              <a:t>immediate</a:t>
            </a:r>
            <a:r>
              <a:rPr lang="en-US" sz="2000" i="1" dirty="0">
                <a:solidFill>
                  <a:srgbClr val="A50021"/>
                </a:solidFill>
                <a:cs typeface="Arial" charset="0"/>
              </a:rPr>
              <a:t> adjustments in water volume</a:t>
            </a:r>
            <a:r>
              <a:rPr lang="en-US" sz="2000" i="1" dirty="0">
                <a:cs typeface="Arial" charset="0"/>
              </a:rPr>
              <a:t>  (what happens to </a:t>
            </a:r>
            <a:r>
              <a:rPr lang="en-US" sz="2000" i="1" dirty="0" smtClean="0">
                <a:cs typeface="Arial" charset="0"/>
              </a:rPr>
              <a:t>blood pressure </a:t>
            </a:r>
            <a:r>
              <a:rPr lang="en-US" sz="2000" i="1" dirty="0">
                <a:cs typeface="Arial" charset="0"/>
              </a:rPr>
              <a:t>after </a:t>
            </a:r>
            <a:r>
              <a:rPr lang="en-US" sz="2000" i="1" dirty="0" smtClean="0">
                <a:cs typeface="Arial" charset="0"/>
              </a:rPr>
              <a:t>a salty </a:t>
            </a:r>
            <a:r>
              <a:rPr lang="en-US" sz="2000" i="1" dirty="0">
                <a:cs typeface="Arial" charset="0"/>
              </a:rPr>
              <a:t>meal?)</a:t>
            </a:r>
            <a:endParaRPr lang="en-US" sz="2000" dirty="0"/>
          </a:p>
        </p:txBody>
      </p:sp>
      <p:sp>
        <p:nvSpPr>
          <p:cNvPr id="34819" name="Rectangle 3"/>
          <p:cNvSpPr>
            <a:spLocks noChangeArrowheads="1"/>
          </p:cNvSpPr>
          <p:nvPr/>
        </p:nvSpPr>
        <p:spPr bwMode="auto">
          <a:xfrm>
            <a:off x="4022726" y="962025"/>
            <a:ext cx="4356100" cy="369888"/>
          </a:xfrm>
          <a:prstGeom prst="rect">
            <a:avLst/>
          </a:prstGeom>
          <a:gradFill rotWithShape="0">
            <a:gsLst>
              <a:gs pos="0">
                <a:srgbClr val="A50021"/>
              </a:gs>
              <a:gs pos="50000">
                <a:srgbClr val="A50021">
                  <a:gamma/>
                  <a:tint val="3137"/>
                  <a:invGamma/>
                </a:srgbClr>
              </a:gs>
              <a:gs pos="100000">
                <a:srgbClr val="A50021"/>
              </a:gs>
            </a:gsLst>
            <a:lin ang="5400000" scaled="1"/>
          </a:gradFill>
          <a:ln w="28575">
            <a:solidFill>
              <a:schemeClr val="tx1"/>
            </a:solidFill>
            <a:miter lim="800000"/>
            <a:headEnd/>
            <a:tailEnd/>
          </a:ln>
          <a:effectLst/>
        </p:spPr>
        <p:txBody>
          <a:bodyPr wrap="none" anchor="ctr"/>
          <a:lstStyle/>
          <a:p>
            <a:endParaRPr lang="en-US"/>
          </a:p>
        </p:txBody>
      </p:sp>
      <p:sp>
        <p:nvSpPr>
          <p:cNvPr id="34822" name="Text Box 6"/>
          <p:cNvSpPr txBox="1">
            <a:spLocks noChangeArrowheads="1"/>
          </p:cNvSpPr>
          <p:nvPr/>
        </p:nvSpPr>
        <p:spPr bwMode="auto">
          <a:xfrm>
            <a:off x="190500" y="4160741"/>
            <a:ext cx="8763000" cy="2320925"/>
          </a:xfrm>
          <a:prstGeom prst="rect">
            <a:avLst/>
          </a:prstGeom>
          <a:solidFill>
            <a:srgbClr val="FFFFFF"/>
          </a:solidFill>
          <a:ln w="19050">
            <a:solidFill>
              <a:srgbClr val="008080"/>
            </a:solidFill>
            <a:miter lim="800000"/>
            <a:headEnd/>
            <a:tailEnd/>
          </a:ln>
          <a:effectLst/>
        </p:spPr>
        <p:txBody>
          <a:bodyPr>
            <a:spAutoFit/>
          </a:bodyPr>
          <a:lstStyle/>
          <a:p>
            <a:pPr marL="457200" indent="-457200">
              <a:lnSpc>
                <a:spcPct val="75000"/>
              </a:lnSpc>
              <a:spcBef>
                <a:spcPct val="50000"/>
              </a:spcBef>
            </a:pPr>
            <a:r>
              <a:rPr lang="en-US" sz="2000" b="1" u="sng">
                <a:solidFill>
                  <a:srgbClr val="008080"/>
                </a:solidFill>
              </a:rPr>
              <a:t>Factors influencing [Na</a:t>
            </a:r>
            <a:r>
              <a:rPr lang="en-US" sz="2000" b="1" u="sng" baseline="30000">
                <a:solidFill>
                  <a:srgbClr val="008080"/>
                </a:solidFill>
              </a:rPr>
              <a:t>+</a:t>
            </a:r>
            <a:r>
              <a:rPr lang="en-US" sz="2000" b="1" u="sng">
                <a:solidFill>
                  <a:srgbClr val="008080"/>
                </a:solidFill>
              </a:rPr>
              <a:t>]</a:t>
            </a:r>
          </a:p>
          <a:p>
            <a:pPr marL="457200" indent="-457200">
              <a:lnSpc>
                <a:spcPct val="75000"/>
              </a:lnSpc>
              <a:spcBef>
                <a:spcPct val="50000"/>
              </a:spcBef>
              <a:buFontTx/>
              <a:buAutoNum type="alphaLcParenBoth"/>
            </a:pPr>
            <a:r>
              <a:rPr lang="en-US" sz="2000" u="sng">
                <a:solidFill>
                  <a:srgbClr val="008080"/>
                </a:solidFill>
              </a:rPr>
              <a:t>Aldosterone</a:t>
            </a:r>
          </a:p>
          <a:p>
            <a:pPr marL="457200" indent="-457200">
              <a:lnSpc>
                <a:spcPct val="75000"/>
              </a:lnSpc>
              <a:spcBef>
                <a:spcPct val="50000"/>
              </a:spcBef>
            </a:pPr>
            <a:r>
              <a:rPr lang="en-US" sz="2000">
                <a:cs typeface="Arial" charset="0"/>
              </a:rPr>
              <a:t>•  most influential agent wrt kidney; acts slowly</a:t>
            </a:r>
          </a:p>
          <a:p>
            <a:pPr marL="457200" indent="-457200">
              <a:lnSpc>
                <a:spcPct val="75000"/>
              </a:lnSpc>
              <a:spcBef>
                <a:spcPct val="50000"/>
              </a:spcBef>
            </a:pPr>
            <a:r>
              <a:rPr lang="en-US" sz="2000">
                <a:cs typeface="Arial" charset="0"/>
              </a:rPr>
              <a:t>•  even </a:t>
            </a:r>
            <a:r>
              <a:rPr lang="en-US" sz="2000" u="sng">
                <a:solidFill>
                  <a:srgbClr val="008080"/>
                </a:solidFill>
                <a:cs typeface="Arial" charset="0"/>
              </a:rPr>
              <a:t>without aldosterone</a:t>
            </a:r>
            <a:r>
              <a:rPr lang="en-US" sz="2000">
                <a:cs typeface="Arial" charset="0"/>
              </a:rPr>
              <a:t>, 65% Na</a:t>
            </a:r>
            <a:r>
              <a:rPr lang="en-US" sz="2000" baseline="30000">
                <a:cs typeface="Arial" charset="0"/>
              </a:rPr>
              <a:t>+</a:t>
            </a:r>
            <a:r>
              <a:rPr lang="en-US" sz="2000">
                <a:cs typeface="Arial" charset="0"/>
              </a:rPr>
              <a:t> in filtrate reabsorbed in PCT &amp; 25% in loop of Henle; aldosterone secretion essential to life</a:t>
            </a:r>
            <a:endParaRPr lang="en-US" sz="2000"/>
          </a:p>
          <a:p>
            <a:pPr marL="457200" indent="-457200">
              <a:lnSpc>
                <a:spcPct val="75000"/>
              </a:lnSpc>
              <a:spcBef>
                <a:spcPct val="50000"/>
              </a:spcBef>
            </a:pPr>
            <a:r>
              <a:rPr lang="en-US" sz="2000">
                <a:cs typeface="Arial" charset="0"/>
              </a:rPr>
              <a:t>•  </a:t>
            </a:r>
            <a:r>
              <a:rPr lang="en-US" sz="2000">
                <a:solidFill>
                  <a:srgbClr val="008080"/>
                </a:solidFill>
                <a:cs typeface="Arial" charset="0"/>
              </a:rPr>
              <a:t>high aldosterone:</a:t>
            </a:r>
            <a:r>
              <a:rPr lang="en-US" sz="2000">
                <a:cs typeface="Arial" charset="0"/>
              </a:rPr>
              <a:t>  virtually all remaining Na</a:t>
            </a:r>
            <a:r>
              <a:rPr lang="en-US" sz="2000" baseline="30000">
                <a:cs typeface="Arial" charset="0"/>
              </a:rPr>
              <a:t>+</a:t>
            </a:r>
            <a:r>
              <a:rPr lang="en-US" sz="2000">
                <a:cs typeface="Arial" charset="0"/>
              </a:rPr>
              <a:t> (chloride co-transported) actively reabsorbed by DCT &amp; collecting ducts</a:t>
            </a:r>
          </a:p>
        </p:txBody>
      </p:sp>
      <p:sp>
        <p:nvSpPr>
          <p:cNvPr id="34823" name="Text Box 7" descr="Newsprint"/>
          <p:cNvSpPr txBox="1">
            <a:spLocks noChangeArrowheads="1"/>
          </p:cNvSpPr>
          <p:nvPr/>
        </p:nvSpPr>
        <p:spPr bwMode="auto">
          <a:xfrm>
            <a:off x="7645708" y="6593330"/>
            <a:ext cx="1445964" cy="246221"/>
          </a:xfrm>
          <a:prstGeom prst="rect">
            <a:avLst/>
          </a:prstGeom>
          <a:blipFill dpi="0" rotWithShape="0">
            <a:blip r:embed="rId3" cstate="print"/>
            <a:srcRect/>
            <a:tile tx="0" ty="0" sx="100000" sy="100000" flip="none" algn="tl"/>
          </a:blipFill>
          <a:ln w="9525">
            <a:noFill/>
            <a:miter lim="800000"/>
            <a:headEnd/>
            <a:tailEnd/>
          </a:ln>
          <a:effectLst/>
        </p:spPr>
        <p:txBody>
          <a:bodyPr wrap="square">
            <a:spAutoFit/>
          </a:bodyPr>
          <a:lstStyle/>
          <a:p>
            <a:pPr algn="ctr" eaLnBrk="0" hangingPunct="0"/>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sp>
        <p:nvSpPr>
          <p:cNvPr id="8" name="Text Box 4"/>
          <p:cNvSpPr txBox="1">
            <a:spLocks noChangeArrowheads="1"/>
          </p:cNvSpPr>
          <p:nvPr/>
        </p:nvSpPr>
        <p:spPr bwMode="auto">
          <a:xfrm>
            <a:off x="4022725" y="962025"/>
            <a:ext cx="4356100" cy="369888"/>
          </a:xfrm>
          <a:prstGeom prst="rect">
            <a:avLst/>
          </a:prstGeom>
          <a:noFill/>
          <a:ln w="9525">
            <a:noFill/>
            <a:miter lim="800000"/>
            <a:headEnd/>
            <a:tailEnd/>
          </a:ln>
          <a:effectLst/>
        </p:spPr>
        <p:txBody>
          <a:bodyPr wrap="square">
            <a:spAutoFit/>
          </a:bodyPr>
          <a:lstStyle/>
          <a:p>
            <a:pPr algn="ctr">
              <a:spcBef>
                <a:spcPct val="50000"/>
              </a:spcBef>
            </a:pPr>
            <a:r>
              <a:rPr lang="en-US" b="1" dirty="0">
                <a:solidFill>
                  <a:srgbClr val="A50021"/>
                </a:solidFill>
              </a:rPr>
              <a:t>water follows </a:t>
            </a:r>
            <a:r>
              <a:rPr lang="en-US" b="1" dirty="0" smtClean="0">
                <a:solidFill>
                  <a:srgbClr val="A50021"/>
                </a:solidFill>
              </a:rPr>
              <a:t>salt if water channels open!!!</a:t>
            </a:r>
            <a:endParaRPr lang="en-US" b="1" dirty="0">
              <a:solidFill>
                <a:srgbClr val="A5002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1" name="Rectangle 5"/>
          <p:cNvSpPr>
            <a:spLocks noChangeArrowheads="1"/>
          </p:cNvSpPr>
          <p:nvPr/>
        </p:nvSpPr>
        <p:spPr bwMode="auto">
          <a:xfrm>
            <a:off x="10098" y="44450"/>
            <a:ext cx="4462749" cy="2225675"/>
          </a:xfrm>
          <a:prstGeom prst="rect">
            <a:avLst/>
          </a:prstGeom>
          <a:noFill/>
          <a:ln w="28575">
            <a:noFill/>
            <a:miter lim="800000"/>
            <a:headEnd/>
            <a:tailEnd/>
          </a:ln>
          <a:effectLst/>
        </p:spPr>
        <p:txBody>
          <a:bodyPr wrap="square">
            <a:spAutoFit/>
          </a:bodyPr>
          <a:lstStyle/>
          <a:p>
            <a:pPr algn="ctr"/>
            <a:r>
              <a:rPr lang="en-US" sz="2000" dirty="0">
                <a:solidFill>
                  <a:srgbClr val="008080"/>
                </a:solidFill>
              </a:rPr>
              <a:t>2 pathways to aldosterone secretion:</a:t>
            </a:r>
          </a:p>
          <a:p>
            <a:r>
              <a:rPr lang="en-US" sz="2000" i="1" dirty="0"/>
              <a:t>(</a:t>
            </a:r>
            <a:r>
              <a:rPr lang="en-US" sz="2000" i="1" dirty="0" err="1"/>
              <a:t>i</a:t>
            </a:r>
            <a:r>
              <a:rPr lang="en-US" sz="2000" i="1" dirty="0"/>
              <a:t>)  renin-angiotensin system</a:t>
            </a:r>
          </a:p>
          <a:p>
            <a:r>
              <a:rPr lang="en-US" sz="2000" i="1" dirty="0"/>
              <a:t>(ii)  direct effect of high K+ or low Na+</a:t>
            </a:r>
          </a:p>
          <a:p>
            <a:r>
              <a:rPr lang="en-US" sz="2000" dirty="0">
                <a:solidFill>
                  <a:srgbClr val="008080"/>
                </a:solidFill>
              </a:rPr>
              <a:t>renin secretion in response to:</a:t>
            </a:r>
          </a:p>
          <a:p>
            <a:r>
              <a:rPr lang="en-US" sz="2000" dirty="0"/>
              <a:t>  </a:t>
            </a:r>
            <a:r>
              <a:rPr lang="en-US" sz="2000" i="1" dirty="0"/>
              <a:t>(</a:t>
            </a:r>
            <a:r>
              <a:rPr lang="en-US" sz="2000" i="1" dirty="0" err="1"/>
              <a:t>i</a:t>
            </a:r>
            <a:r>
              <a:rPr lang="en-US" sz="2000" i="1" dirty="0"/>
              <a:t>) </a:t>
            </a:r>
            <a:r>
              <a:rPr lang="en-US" sz="2000" i="1" dirty="0" err="1"/>
              <a:t>symp</a:t>
            </a:r>
            <a:r>
              <a:rPr lang="en-US" sz="2000" i="1" dirty="0"/>
              <a:t> ns</a:t>
            </a:r>
          </a:p>
          <a:p>
            <a:r>
              <a:rPr lang="en-US" sz="2000" i="1" dirty="0"/>
              <a:t>(ii)  decreased filtrate osmolarity</a:t>
            </a:r>
          </a:p>
          <a:p>
            <a:r>
              <a:rPr lang="en-US" sz="2000" i="1" dirty="0"/>
              <a:t>(iii) decreased stretch (</a:t>
            </a:r>
            <a:r>
              <a:rPr lang="en-US" sz="2000" i="1" dirty="0" err="1"/>
              <a:t>bp</a:t>
            </a:r>
            <a:r>
              <a:rPr lang="en-US" sz="2000" i="1" dirty="0"/>
              <a:t>)</a:t>
            </a:r>
          </a:p>
        </p:txBody>
      </p:sp>
      <p:sp>
        <p:nvSpPr>
          <p:cNvPr id="50185" name="Text Box 9"/>
          <p:cNvSpPr txBox="1">
            <a:spLocks noChangeArrowheads="1"/>
          </p:cNvSpPr>
          <p:nvPr/>
        </p:nvSpPr>
        <p:spPr bwMode="auto">
          <a:xfrm>
            <a:off x="200025" y="5291138"/>
            <a:ext cx="3581400" cy="1463675"/>
          </a:xfrm>
          <a:prstGeom prst="rect">
            <a:avLst/>
          </a:prstGeom>
          <a:solidFill>
            <a:schemeClr val="bg1"/>
          </a:solidFill>
          <a:ln w="19050">
            <a:noFill/>
            <a:miter lim="800000"/>
            <a:headEnd/>
            <a:tailEnd/>
          </a:ln>
          <a:effectLst/>
        </p:spPr>
        <p:txBody>
          <a:bodyPr>
            <a:spAutoFit/>
          </a:bodyPr>
          <a:lstStyle/>
          <a:p>
            <a:pPr algn="r">
              <a:spcBef>
                <a:spcPct val="50000"/>
              </a:spcBef>
            </a:pPr>
            <a:r>
              <a:rPr lang="en-US" sz="2000" b="1" u="sng"/>
              <a:t>Addison’s disease</a:t>
            </a:r>
            <a:r>
              <a:rPr lang="en-US" sz="2000" b="1"/>
              <a:t>  </a:t>
            </a:r>
          </a:p>
          <a:p>
            <a:pPr algn="ctr">
              <a:spcBef>
                <a:spcPct val="50000"/>
              </a:spcBef>
            </a:pPr>
            <a:r>
              <a:rPr lang="en-US" sz="2000"/>
              <a:t>hyposecretion of aldosterone </a:t>
            </a:r>
            <a:r>
              <a:rPr lang="en-US" sz="2000">
                <a:sym typeface="WP IconicSymbolsA" pitchFamily="2" charset="2"/>
              </a:rPr>
              <a:t>excess loss of Na</a:t>
            </a:r>
            <a:r>
              <a:rPr lang="en-US" sz="2000" baseline="30000">
                <a:sym typeface="WP IconicSymbolsA" pitchFamily="2" charset="2"/>
              </a:rPr>
              <a:t>+</a:t>
            </a:r>
            <a:r>
              <a:rPr lang="en-US" sz="2000">
                <a:sym typeface="WP IconicSymbolsA" pitchFamily="2" charset="2"/>
              </a:rPr>
              <a:t> &amp; water in urine</a:t>
            </a:r>
            <a:endParaRPr lang="en-US" sz="2000" b="1"/>
          </a:p>
        </p:txBody>
      </p:sp>
      <p:sp>
        <p:nvSpPr>
          <p:cNvPr id="50186" name="Text Box 10" descr="Newsprint"/>
          <p:cNvSpPr txBox="1">
            <a:spLocks noChangeArrowheads="1"/>
          </p:cNvSpPr>
          <p:nvPr/>
        </p:nvSpPr>
        <p:spPr bwMode="auto">
          <a:xfrm>
            <a:off x="44068" y="6564714"/>
            <a:ext cx="1318046" cy="249218"/>
          </a:xfrm>
          <a:prstGeom prst="rect">
            <a:avLst/>
          </a:prstGeom>
          <a:blipFill dpi="0" rotWithShape="0">
            <a:blip r:embed="rId3" cstate="print"/>
            <a:srcRect/>
            <a:tile tx="0" ty="0" sx="100000" sy="100000" flip="none" algn="tl"/>
          </a:blipFill>
          <a:ln w="9525">
            <a:noFill/>
            <a:miter lim="800000"/>
            <a:headEnd/>
            <a:tailEnd/>
          </a:ln>
          <a:effectLst/>
        </p:spPr>
        <p:txBody>
          <a:bodyPr wrap="square">
            <a:spAutoFit/>
          </a:bodyPr>
          <a:lstStyle/>
          <a:p>
            <a:pPr algn="ctr" eaLnBrk="0" hangingPunct="0"/>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grpSp>
        <p:nvGrpSpPr>
          <p:cNvPr id="2" name="Group 11"/>
          <p:cNvGrpSpPr>
            <a:grpSpLocks/>
          </p:cNvGrpSpPr>
          <p:nvPr/>
        </p:nvGrpSpPr>
        <p:grpSpPr bwMode="auto">
          <a:xfrm>
            <a:off x="577850" y="2324100"/>
            <a:ext cx="3313113" cy="1895475"/>
            <a:chOff x="2147" y="1520"/>
            <a:chExt cx="1968" cy="1194"/>
          </a:xfrm>
        </p:grpSpPr>
        <p:sp>
          <p:nvSpPr>
            <p:cNvPr id="50188" name="Text Box 12"/>
            <p:cNvSpPr txBox="1">
              <a:spLocks noChangeArrowheads="1"/>
            </p:cNvSpPr>
            <p:nvPr/>
          </p:nvSpPr>
          <p:spPr bwMode="auto">
            <a:xfrm>
              <a:off x="2147" y="1520"/>
              <a:ext cx="1968" cy="1194"/>
            </a:xfrm>
            <a:prstGeom prst="rect">
              <a:avLst/>
            </a:prstGeom>
            <a:solidFill>
              <a:schemeClr val="bg1"/>
            </a:solidFill>
            <a:ln w="12700">
              <a:solidFill>
                <a:srgbClr val="009999"/>
              </a:solidFill>
              <a:miter lim="800000"/>
              <a:headEnd/>
              <a:tailEnd/>
            </a:ln>
            <a:effectLst/>
          </p:spPr>
          <p:txBody>
            <a:bodyPr>
              <a:spAutoFit/>
            </a:bodyPr>
            <a:lstStyle/>
            <a:p>
              <a:pPr algn="ctr">
                <a:lnSpc>
                  <a:spcPct val="90000"/>
                </a:lnSpc>
                <a:spcBef>
                  <a:spcPct val="50000"/>
                </a:spcBef>
              </a:pPr>
              <a:r>
                <a:rPr lang="en-US" b="1" dirty="0">
                  <a:solidFill>
                    <a:srgbClr val="009999"/>
                  </a:solidFill>
                </a:rPr>
                <a:t>angiotensinogen (from liver)</a:t>
              </a:r>
            </a:p>
            <a:p>
              <a:pPr algn="ctr">
                <a:lnSpc>
                  <a:spcPct val="90000"/>
                </a:lnSpc>
                <a:spcBef>
                  <a:spcPct val="50000"/>
                </a:spcBef>
              </a:pPr>
              <a:r>
                <a:rPr lang="en-US" b="1" dirty="0">
                  <a:solidFill>
                    <a:srgbClr val="009999"/>
                  </a:solidFill>
                </a:rPr>
                <a:t>  	(renin)</a:t>
              </a:r>
            </a:p>
            <a:p>
              <a:pPr algn="ctr">
                <a:lnSpc>
                  <a:spcPct val="90000"/>
                </a:lnSpc>
                <a:spcBef>
                  <a:spcPct val="50000"/>
                </a:spcBef>
              </a:pPr>
              <a:r>
                <a:rPr lang="en-US" b="1" dirty="0">
                  <a:solidFill>
                    <a:srgbClr val="009999"/>
                  </a:solidFill>
                </a:rPr>
                <a:t>angiotensin I</a:t>
              </a:r>
            </a:p>
            <a:p>
              <a:pPr algn="ctr">
                <a:lnSpc>
                  <a:spcPct val="90000"/>
                </a:lnSpc>
                <a:spcBef>
                  <a:spcPct val="50000"/>
                </a:spcBef>
              </a:pPr>
              <a:r>
                <a:rPr lang="en-US" b="1" dirty="0">
                  <a:solidFill>
                    <a:srgbClr val="009999"/>
                  </a:solidFill>
                </a:rPr>
                <a:t>	(ACE)</a:t>
              </a:r>
            </a:p>
            <a:p>
              <a:pPr algn="ctr">
                <a:lnSpc>
                  <a:spcPct val="90000"/>
                </a:lnSpc>
                <a:spcBef>
                  <a:spcPct val="50000"/>
                </a:spcBef>
              </a:pPr>
              <a:r>
                <a:rPr lang="en-US" b="1" dirty="0">
                  <a:solidFill>
                    <a:srgbClr val="009999"/>
                  </a:solidFill>
                </a:rPr>
                <a:t>angiotensin II</a:t>
              </a:r>
            </a:p>
          </p:txBody>
        </p:sp>
        <p:sp>
          <p:nvSpPr>
            <p:cNvPr id="50189" name="Line 13"/>
            <p:cNvSpPr>
              <a:spLocks noChangeShapeType="1"/>
            </p:cNvSpPr>
            <p:nvPr/>
          </p:nvSpPr>
          <p:spPr bwMode="auto">
            <a:xfrm>
              <a:off x="3004" y="1732"/>
              <a:ext cx="0" cy="288"/>
            </a:xfrm>
            <a:prstGeom prst="line">
              <a:avLst/>
            </a:prstGeom>
            <a:noFill/>
            <a:ln w="12700">
              <a:solidFill>
                <a:srgbClr val="009999"/>
              </a:solidFill>
              <a:round/>
              <a:headEnd/>
              <a:tailEnd type="triangle" w="med" len="med"/>
            </a:ln>
            <a:effectLst/>
          </p:spPr>
          <p:txBody>
            <a:bodyPr/>
            <a:lstStyle/>
            <a:p>
              <a:endParaRPr lang="en-US"/>
            </a:p>
          </p:txBody>
        </p:sp>
        <p:sp>
          <p:nvSpPr>
            <p:cNvPr id="50190" name="Line 14"/>
            <p:cNvSpPr>
              <a:spLocks noChangeShapeType="1"/>
            </p:cNvSpPr>
            <p:nvPr/>
          </p:nvSpPr>
          <p:spPr bwMode="auto">
            <a:xfrm>
              <a:off x="3012" y="2212"/>
              <a:ext cx="0" cy="288"/>
            </a:xfrm>
            <a:prstGeom prst="line">
              <a:avLst/>
            </a:prstGeom>
            <a:noFill/>
            <a:ln w="12700">
              <a:solidFill>
                <a:srgbClr val="009999"/>
              </a:solidFill>
              <a:round/>
              <a:headEnd/>
              <a:tailEnd type="triangle" w="med" len="med"/>
            </a:ln>
            <a:effectLst/>
          </p:spPr>
          <p:txBody>
            <a:bodyPr/>
            <a:lstStyle/>
            <a:p>
              <a:endParaRPr lang="en-US"/>
            </a:p>
          </p:txBody>
        </p:sp>
      </p:grpSp>
      <p:pic>
        <p:nvPicPr>
          <p:cNvPr id="50191" name="Picture 15" descr="medical bag"/>
          <p:cNvPicPr>
            <a:picLocks noChangeAspect="1" noChangeArrowheads="1"/>
          </p:cNvPicPr>
          <p:nvPr/>
        </p:nvPicPr>
        <p:blipFill>
          <a:blip r:embed="rId4" cstate="print"/>
          <a:srcRect/>
          <a:stretch>
            <a:fillRect/>
          </a:stretch>
        </p:blipFill>
        <p:spPr bwMode="auto">
          <a:xfrm>
            <a:off x="428625" y="4951413"/>
            <a:ext cx="731838" cy="731837"/>
          </a:xfrm>
          <a:prstGeom prst="rect">
            <a:avLst/>
          </a:prstGeom>
          <a:noFill/>
          <a:ln w="9525">
            <a:solidFill>
              <a:srgbClr val="A50021"/>
            </a:solidFill>
            <a:miter lim="800000"/>
            <a:headEnd/>
            <a:tailEnd/>
          </a:ln>
        </p:spPr>
      </p:pic>
      <p:pic>
        <p:nvPicPr>
          <p:cNvPr id="5122" name="Picture 2" descr="E:\Chapter_26\B_JPEG_Images_and_Tables\a_labeled\figure_26_08_labeled.jpg"/>
          <p:cNvPicPr>
            <a:picLocks noChangeAspect="1" noChangeArrowheads="1"/>
          </p:cNvPicPr>
          <p:nvPr/>
        </p:nvPicPr>
        <p:blipFill>
          <a:blip r:embed="rId5" cstate="print"/>
          <a:srcRect l="5108" t="3141" r="5759" b="6497"/>
          <a:stretch>
            <a:fillRect/>
          </a:stretch>
        </p:blipFill>
        <p:spPr bwMode="auto">
          <a:xfrm>
            <a:off x="4351662" y="731456"/>
            <a:ext cx="4781321" cy="6107527"/>
          </a:xfrm>
          <a:prstGeom prst="rect">
            <a:avLst/>
          </a:prstGeom>
          <a:noFill/>
        </p:spPr>
      </p:pic>
      <p:sp>
        <p:nvSpPr>
          <p:cNvPr id="13" name="Text Box 6"/>
          <p:cNvSpPr txBox="1">
            <a:spLocks noChangeArrowheads="1"/>
          </p:cNvSpPr>
          <p:nvPr/>
        </p:nvSpPr>
        <p:spPr bwMode="auto">
          <a:xfrm>
            <a:off x="7913782" y="6349904"/>
            <a:ext cx="971741" cy="369332"/>
          </a:xfrm>
          <a:prstGeom prst="rect">
            <a:avLst/>
          </a:prstGeom>
          <a:noFill/>
          <a:ln w="9525">
            <a:noFill/>
            <a:miter lim="800000"/>
            <a:headEnd/>
            <a:tailEnd/>
          </a:ln>
          <a:effectLst/>
        </p:spPr>
        <p:txBody>
          <a:bodyPr wrap="none">
            <a:spAutoFit/>
          </a:bodyPr>
          <a:lstStyle/>
          <a:p>
            <a:r>
              <a:rPr lang="en-US" dirty="0">
                <a:solidFill>
                  <a:srgbClr val="A50021"/>
                </a:solidFill>
              </a:rPr>
              <a:t>Fig. </a:t>
            </a:r>
            <a:r>
              <a:rPr lang="en-US" dirty="0" smtClean="0">
                <a:solidFill>
                  <a:srgbClr val="A50021"/>
                </a:solidFill>
              </a:rPr>
              <a:t>26.8</a:t>
            </a:r>
            <a:endParaRPr lang="en-US" dirty="0">
              <a:solidFill>
                <a:srgbClr val="A5002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9" name="Text Box 5"/>
          <p:cNvSpPr txBox="1">
            <a:spLocks noChangeArrowheads="1"/>
          </p:cNvSpPr>
          <p:nvPr/>
        </p:nvSpPr>
        <p:spPr bwMode="auto">
          <a:xfrm>
            <a:off x="766763" y="985838"/>
            <a:ext cx="4094162" cy="3749675"/>
          </a:xfrm>
          <a:prstGeom prst="rect">
            <a:avLst/>
          </a:prstGeom>
          <a:solidFill>
            <a:schemeClr val="bg1"/>
          </a:solidFill>
          <a:ln w="28575">
            <a:noFill/>
            <a:miter lim="800000"/>
            <a:headEnd/>
            <a:tailEnd/>
          </a:ln>
          <a:effectLst/>
        </p:spPr>
        <p:txBody>
          <a:bodyPr>
            <a:spAutoFit/>
          </a:bodyPr>
          <a:lstStyle/>
          <a:p>
            <a:pPr>
              <a:spcBef>
                <a:spcPct val="50000"/>
              </a:spcBef>
            </a:pPr>
            <a:r>
              <a:rPr lang="en-US" sz="2000" u="sng" dirty="0" smtClean="0">
                <a:solidFill>
                  <a:srgbClr val="6600CC"/>
                </a:solidFill>
              </a:rPr>
              <a:t>(b)   </a:t>
            </a:r>
            <a:r>
              <a:rPr lang="en-US" sz="2000" u="sng" dirty="0">
                <a:solidFill>
                  <a:srgbClr val="6600CC"/>
                </a:solidFill>
              </a:rPr>
              <a:t>ADH</a:t>
            </a:r>
          </a:p>
          <a:p>
            <a:pPr marL="231775" indent="-231775" algn="ctr">
              <a:spcBef>
                <a:spcPct val="50000"/>
              </a:spcBef>
            </a:pPr>
            <a:r>
              <a:rPr lang="en-US" sz="2000" b="1" dirty="0">
                <a:solidFill>
                  <a:srgbClr val="6600CC"/>
                </a:solidFill>
                <a:cs typeface="Arial" charset="0"/>
              </a:rPr>
              <a:t>water</a:t>
            </a:r>
            <a:r>
              <a:rPr lang="en-US" sz="2000" dirty="0">
                <a:cs typeface="Arial" charset="0"/>
              </a:rPr>
              <a:t> reabsorption in collecting ducts relies on ADH secretion</a:t>
            </a:r>
          </a:p>
          <a:p>
            <a:pPr marL="231775" indent="-231775">
              <a:spcBef>
                <a:spcPct val="50000"/>
              </a:spcBef>
            </a:pPr>
            <a:r>
              <a:rPr lang="en-US" sz="2000" i="1" u="sng" dirty="0" err="1">
                <a:solidFill>
                  <a:srgbClr val="6600CC"/>
                </a:solidFill>
                <a:cs typeface="Arial" charset="0"/>
              </a:rPr>
              <a:t>osmoreceptors</a:t>
            </a:r>
            <a:r>
              <a:rPr lang="en-US" sz="2000" i="1" u="sng" dirty="0">
                <a:cs typeface="Arial" charset="0"/>
              </a:rPr>
              <a:t> in hypothalamus:</a:t>
            </a:r>
          </a:p>
          <a:p>
            <a:pPr marL="231775" indent="-231775">
              <a:spcBef>
                <a:spcPct val="50000"/>
              </a:spcBef>
            </a:pPr>
            <a:r>
              <a:rPr lang="en-US" sz="2000" dirty="0">
                <a:cs typeface="Arial" charset="0"/>
              </a:rPr>
              <a:t>   (</a:t>
            </a:r>
            <a:r>
              <a:rPr lang="en-US" sz="2000" dirty="0" err="1">
                <a:cs typeface="Arial" charset="0"/>
              </a:rPr>
              <a:t>i</a:t>
            </a:r>
            <a:r>
              <a:rPr lang="en-US" sz="2000" dirty="0">
                <a:cs typeface="Arial" charset="0"/>
              </a:rPr>
              <a:t>)  </a:t>
            </a:r>
            <a:r>
              <a:rPr lang="en-US" sz="2000" b="1" dirty="0">
                <a:solidFill>
                  <a:srgbClr val="6600CC"/>
                </a:solidFill>
                <a:cs typeface="Arial" charset="0"/>
              </a:rPr>
              <a:t>low [Na</a:t>
            </a:r>
            <a:r>
              <a:rPr lang="en-US" sz="2000" b="1" baseline="30000" dirty="0">
                <a:solidFill>
                  <a:srgbClr val="6600CC"/>
                </a:solidFill>
                <a:cs typeface="Arial" charset="0"/>
              </a:rPr>
              <a:t>+</a:t>
            </a:r>
            <a:r>
              <a:rPr lang="en-US" sz="2000" b="1" dirty="0">
                <a:solidFill>
                  <a:srgbClr val="6600CC"/>
                </a:solidFill>
                <a:cs typeface="Arial" charset="0"/>
              </a:rPr>
              <a:t>]</a:t>
            </a:r>
            <a:r>
              <a:rPr lang="en-US" sz="2000" dirty="0">
                <a:cs typeface="Arial" charset="0"/>
              </a:rPr>
              <a:t> = excess fluid </a:t>
            </a:r>
            <a:r>
              <a:rPr lang="en-US" sz="2000" dirty="0">
                <a:cs typeface="Arial" charset="0"/>
                <a:sym typeface="WP IconicSymbolsA" pitchFamily="2" charset="2"/>
              </a:rPr>
              <a:t> reduced ADH secretion &amp; dilute urine</a:t>
            </a:r>
          </a:p>
          <a:p>
            <a:pPr marL="231775" indent="-231775">
              <a:spcBef>
                <a:spcPct val="50000"/>
              </a:spcBef>
            </a:pPr>
            <a:r>
              <a:rPr lang="en-US" sz="2000" dirty="0">
                <a:cs typeface="Arial" charset="0"/>
                <a:sym typeface="WP IconicSymbolsA" pitchFamily="2" charset="2"/>
              </a:rPr>
              <a:t>   (ii)  </a:t>
            </a:r>
            <a:r>
              <a:rPr lang="en-US" sz="2000" b="1" dirty="0">
                <a:solidFill>
                  <a:srgbClr val="6600CC"/>
                </a:solidFill>
                <a:cs typeface="Arial" charset="0"/>
                <a:sym typeface="WP IconicSymbolsA" pitchFamily="2" charset="2"/>
              </a:rPr>
              <a:t>high [Na</a:t>
            </a:r>
            <a:r>
              <a:rPr lang="en-US" sz="2000" b="1" baseline="30000" dirty="0">
                <a:solidFill>
                  <a:srgbClr val="6600CC"/>
                </a:solidFill>
                <a:cs typeface="Arial" charset="0"/>
                <a:sym typeface="WP IconicSymbolsA" pitchFamily="2" charset="2"/>
              </a:rPr>
              <a:t>+</a:t>
            </a:r>
            <a:r>
              <a:rPr lang="en-US" sz="2000" b="1" dirty="0">
                <a:solidFill>
                  <a:srgbClr val="6600CC"/>
                </a:solidFill>
                <a:cs typeface="Arial" charset="0"/>
                <a:sym typeface="WP IconicSymbolsA" pitchFamily="2" charset="2"/>
              </a:rPr>
              <a:t>]</a:t>
            </a:r>
            <a:r>
              <a:rPr lang="en-US" sz="2000" dirty="0">
                <a:cs typeface="Arial" charset="0"/>
                <a:sym typeface="WP IconicSymbolsA" pitchFamily="2" charset="2"/>
              </a:rPr>
              <a:t> = decreased blood volume  ADH &amp; reduced urine volume </a:t>
            </a:r>
            <a:endParaRPr lang="en-US" sz="2000" dirty="0"/>
          </a:p>
        </p:txBody>
      </p:sp>
      <p:pic>
        <p:nvPicPr>
          <p:cNvPr id="88072" name="Picture 8" descr="26-06_ADHrelease_L.jpg"/>
          <p:cNvPicPr>
            <a:picLocks noChangeAspect="1" noChangeArrowheads="1"/>
          </p:cNvPicPr>
          <p:nvPr/>
        </p:nvPicPr>
        <p:blipFill>
          <a:blip r:embed="rId3" cstate="print">
            <a:lum bright="-6000" contrast="12000"/>
          </a:blip>
          <a:srcRect l="3644" t="2538" r="4240" b="4948"/>
          <a:stretch>
            <a:fillRect/>
          </a:stretch>
        </p:blipFill>
        <p:spPr bwMode="auto">
          <a:xfrm>
            <a:off x="5561013" y="14288"/>
            <a:ext cx="3582987" cy="6858000"/>
          </a:xfrm>
          <a:prstGeom prst="rect">
            <a:avLst/>
          </a:prstGeom>
          <a:noFill/>
        </p:spPr>
      </p:pic>
      <p:sp>
        <p:nvSpPr>
          <p:cNvPr id="88073" name="Text Box 9"/>
          <p:cNvSpPr txBox="1">
            <a:spLocks noChangeArrowheads="1"/>
          </p:cNvSpPr>
          <p:nvPr/>
        </p:nvSpPr>
        <p:spPr bwMode="auto">
          <a:xfrm>
            <a:off x="7916863" y="5429250"/>
            <a:ext cx="1098550" cy="366713"/>
          </a:xfrm>
          <a:prstGeom prst="rect">
            <a:avLst/>
          </a:prstGeom>
          <a:solidFill>
            <a:srgbClr val="FFFFFF"/>
          </a:solidFill>
          <a:ln w="9525">
            <a:noFill/>
            <a:miter lim="800000"/>
            <a:headEnd/>
            <a:tailEnd/>
          </a:ln>
          <a:effectLst/>
        </p:spPr>
        <p:txBody>
          <a:bodyPr wrap="none">
            <a:spAutoFit/>
          </a:bodyPr>
          <a:lstStyle/>
          <a:p>
            <a:r>
              <a:rPr lang="en-US" b="1"/>
              <a:t>Fig. 26.6</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Text Box 4"/>
          <p:cNvSpPr txBox="1">
            <a:spLocks noChangeArrowheads="1"/>
          </p:cNvSpPr>
          <p:nvPr/>
        </p:nvSpPr>
        <p:spPr bwMode="auto">
          <a:xfrm>
            <a:off x="177800" y="223838"/>
            <a:ext cx="3508375" cy="3724096"/>
          </a:xfrm>
          <a:prstGeom prst="rect">
            <a:avLst/>
          </a:prstGeom>
          <a:solidFill>
            <a:schemeClr val="bg1"/>
          </a:solidFill>
          <a:ln w="28575">
            <a:noFill/>
            <a:miter lim="800000"/>
            <a:headEnd/>
            <a:tailEnd/>
          </a:ln>
          <a:effectLst/>
        </p:spPr>
        <p:txBody>
          <a:bodyPr>
            <a:spAutoFit/>
          </a:bodyPr>
          <a:lstStyle/>
          <a:p>
            <a:pPr>
              <a:lnSpc>
                <a:spcPct val="80000"/>
              </a:lnSpc>
              <a:spcBef>
                <a:spcPct val="50000"/>
              </a:spcBef>
            </a:pPr>
            <a:r>
              <a:rPr lang="en-US" sz="2000" u="sng" dirty="0" smtClean="0">
                <a:solidFill>
                  <a:srgbClr val="A50021"/>
                </a:solidFill>
              </a:rPr>
              <a:t>(c)  Atrial </a:t>
            </a:r>
            <a:r>
              <a:rPr lang="en-US" sz="2000" u="sng" dirty="0">
                <a:solidFill>
                  <a:srgbClr val="A50021"/>
                </a:solidFill>
              </a:rPr>
              <a:t>Natriuretic Factor</a:t>
            </a:r>
          </a:p>
          <a:p>
            <a:pPr marL="457200" indent="-457200">
              <a:lnSpc>
                <a:spcPct val="80000"/>
              </a:lnSpc>
              <a:spcBef>
                <a:spcPct val="50000"/>
              </a:spcBef>
            </a:pPr>
            <a:r>
              <a:rPr lang="en-US" sz="2000" dirty="0">
                <a:cs typeface="Arial" charset="0"/>
              </a:rPr>
              <a:t>•  released by certain cardiac cells when </a:t>
            </a:r>
            <a:r>
              <a:rPr lang="en-US" sz="2000" dirty="0" err="1">
                <a:cs typeface="Arial" charset="0"/>
              </a:rPr>
              <a:t>bp</a:t>
            </a:r>
            <a:r>
              <a:rPr lang="en-US" sz="2000" dirty="0">
                <a:cs typeface="Arial" charset="0"/>
              </a:rPr>
              <a:t> </a:t>
            </a:r>
            <a:r>
              <a:rPr lang="en-US" sz="2000" dirty="0">
                <a:cs typeface="Arial" charset="0"/>
                <a:sym typeface="Symbol" pitchFamily="18" charset="2"/>
              </a:rPr>
              <a:t></a:t>
            </a:r>
          </a:p>
          <a:p>
            <a:pPr marL="457200" indent="-457200">
              <a:lnSpc>
                <a:spcPct val="80000"/>
              </a:lnSpc>
              <a:spcBef>
                <a:spcPct val="50000"/>
              </a:spcBef>
            </a:pPr>
            <a:r>
              <a:rPr lang="en-US" sz="2000" dirty="0">
                <a:cs typeface="Arial" charset="0"/>
                <a:sym typeface="Symbol" pitchFamily="18" charset="2"/>
              </a:rPr>
              <a:t>•  potent </a:t>
            </a:r>
            <a:r>
              <a:rPr lang="en-US" sz="2000" b="1" dirty="0">
                <a:solidFill>
                  <a:srgbClr val="A50021"/>
                </a:solidFill>
                <a:cs typeface="Arial" charset="0"/>
                <a:sym typeface="Symbol" pitchFamily="18" charset="2"/>
              </a:rPr>
              <a:t>diuretic</a:t>
            </a:r>
            <a:r>
              <a:rPr lang="en-US" sz="2000" dirty="0">
                <a:cs typeface="Arial" charset="0"/>
                <a:sym typeface="Symbol" pitchFamily="18" charset="2"/>
              </a:rPr>
              <a:t> &amp; </a:t>
            </a:r>
            <a:r>
              <a:rPr lang="en-US" sz="2000" b="1" dirty="0">
                <a:solidFill>
                  <a:srgbClr val="A50021"/>
                </a:solidFill>
                <a:cs typeface="Arial" charset="0"/>
                <a:sym typeface="Symbol" pitchFamily="18" charset="2"/>
              </a:rPr>
              <a:t>natriuretic</a:t>
            </a:r>
            <a:r>
              <a:rPr lang="en-US" sz="2000" dirty="0">
                <a:cs typeface="Arial" charset="0"/>
                <a:sym typeface="Symbol" pitchFamily="18" charset="2"/>
              </a:rPr>
              <a:t> hormone:</a:t>
            </a:r>
          </a:p>
          <a:p>
            <a:pPr marL="457200" indent="-457200">
              <a:lnSpc>
                <a:spcPct val="80000"/>
              </a:lnSpc>
              <a:spcBef>
                <a:spcPct val="50000"/>
              </a:spcBef>
            </a:pPr>
            <a:r>
              <a:rPr lang="en-US" sz="2000" dirty="0">
                <a:cs typeface="Arial" charset="0"/>
                <a:sym typeface="Symbol" pitchFamily="18" charset="2"/>
              </a:rPr>
              <a:t>   (</a:t>
            </a:r>
            <a:r>
              <a:rPr lang="en-US" sz="2000" dirty="0" err="1">
                <a:cs typeface="Arial" charset="0"/>
                <a:sym typeface="Symbol" pitchFamily="18" charset="2"/>
              </a:rPr>
              <a:t>i</a:t>
            </a:r>
            <a:r>
              <a:rPr lang="en-US" sz="2000" dirty="0">
                <a:cs typeface="Arial" charset="0"/>
                <a:sym typeface="Symbol" pitchFamily="18" charset="2"/>
              </a:rPr>
              <a:t>)  inhibits Na</a:t>
            </a:r>
            <a:r>
              <a:rPr lang="en-US" sz="2000" baseline="30000" dirty="0">
                <a:cs typeface="Arial" charset="0"/>
                <a:sym typeface="Symbol" pitchFamily="18" charset="2"/>
              </a:rPr>
              <a:t>+</a:t>
            </a:r>
            <a:r>
              <a:rPr lang="en-US" sz="2000" dirty="0">
                <a:cs typeface="Arial" charset="0"/>
                <a:sym typeface="Symbol" pitchFamily="18" charset="2"/>
              </a:rPr>
              <a:t> reabsorption by DCT &amp; collecting duct</a:t>
            </a:r>
          </a:p>
          <a:p>
            <a:pPr marL="457200" indent="-457200">
              <a:lnSpc>
                <a:spcPct val="80000"/>
              </a:lnSpc>
              <a:spcBef>
                <a:spcPct val="50000"/>
              </a:spcBef>
            </a:pPr>
            <a:r>
              <a:rPr lang="en-US" sz="2000" dirty="0">
                <a:cs typeface="Arial" charset="0"/>
                <a:sym typeface="Symbol" pitchFamily="18" charset="2"/>
              </a:rPr>
              <a:t>   (ii)   release of ADH, renin &amp; aldosterone</a:t>
            </a:r>
          </a:p>
          <a:p>
            <a:pPr marL="457200" indent="-457200">
              <a:lnSpc>
                <a:spcPct val="80000"/>
              </a:lnSpc>
              <a:spcBef>
                <a:spcPct val="50000"/>
              </a:spcBef>
            </a:pPr>
            <a:r>
              <a:rPr lang="en-US" sz="2000" dirty="0">
                <a:cs typeface="Arial" charset="0"/>
                <a:sym typeface="Symbol" pitchFamily="18" charset="2"/>
              </a:rPr>
              <a:t>   (iii) induces vasodilation</a:t>
            </a:r>
          </a:p>
          <a:p>
            <a:pPr marL="457200" indent="-457200" algn="ctr">
              <a:lnSpc>
                <a:spcPct val="80000"/>
              </a:lnSpc>
              <a:spcBef>
                <a:spcPct val="50000"/>
              </a:spcBef>
            </a:pPr>
            <a:r>
              <a:rPr lang="en-US" sz="2000" dirty="0">
                <a:cs typeface="Arial" charset="0"/>
                <a:sym typeface="Symbol" pitchFamily="18" charset="2"/>
              </a:rPr>
              <a:t>overall effect is to </a:t>
            </a:r>
            <a:r>
              <a:rPr lang="en-US" sz="2000" b="1" dirty="0">
                <a:cs typeface="Arial" charset="0"/>
                <a:sym typeface="Symbol" pitchFamily="18" charset="2"/>
              </a:rPr>
              <a:t>reduce</a:t>
            </a:r>
            <a:r>
              <a:rPr lang="en-US" sz="2000" dirty="0">
                <a:cs typeface="Arial" charset="0"/>
                <a:sym typeface="Symbol" pitchFamily="18" charset="2"/>
              </a:rPr>
              <a:t> </a:t>
            </a:r>
            <a:r>
              <a:rPr lang="en-US" sz="2000" dirty="0" err="1">
                <a:cs typeface="Arial" charset="0"/>
                <a:sym typeface="Symbol" pitchFamily="18" charset="2"/>
              </a:rPr>
              <a:t>bp</a:t>
            </a:r>
            <a:endParaRPr lang="en-US" sz="2000" dirty="0"/>
          </a:p>
        </p:txBody>
      </p:sp>
      <p:sp>
        <p:nvSpPr>
          <p:cNvPr id="36869" name="Text Box 5"/>
          <p:cNvSpPr txBox="1">
            <a:spLocks noChangeArrowheads="1"/>
          </p:cNvSpPr>
          <p:nvPr/>
        </p:nvSpPr>
        <p:spPr bwMode="auto">
          <a:xfrm>
            <a:off x="431800" y="4460875"/>
            <a:ext cx="2844800" cy="1487330"/>
          </a:xfrm>
          <a:prstGeom prst="rect">
            <a:avLst/>
          </a:prstGeom>
          <a:solidFill>
            <a:schemeClr val="bg1"/>
          </a:solidFill>
          <a:ln w="9525">
            <a:noFill/>
            <a:miter lim="800000"/>
            <a:headEnd/>
            <a:tailEnd/>
          </a:ln>
          <a:effectLst/>
        </p:spPr>
        <p:txBody>
          <a:bodyPr>
            <a:spAutoFit/>
          </a:bodyPr>
          <a:lstStyle/>
          <a:p>
            <a:pPr>
              <a:lnSpc>
                <a:spcPct val="75000"/>
              </a:lnSpc>
              <a:spcBef>
                <a:spcPct val="50000"/>
              </a:spcBef>
            </a:pPr>
            <a:r>
              <a:rPr lang="en-US" sz="2000" u="sng" dirty="0" smtClean="0">
                <a:solidFill>
                  <a:srgbClr val="A50021"/>
                </a:solidFill>
              </a:rPr>
              <a:t>(d)  Other </a:t>
            </a:r>
            <a:r>
              <a:rPr lang="en-US" sz="2000" u="sng" dirty="0">
                <a:solidFill>
                  <a:srgbClr val="A50021"/>
                </a:solidFill>
              </a:rPr>
              <a:t>Hormones</a:t>
            </a:r>
            <a:endParaRPr lang="en-US" sz="2000" dirty="0">
              <a:solidFill>
                <a:srgbClr val="A50021"/>
              </a:solidFill>
            </a:endParaRPr>
          </a:p>
          <a:p>
            <a:pPr marL="803275" lvl="1" indent="-444500">
              <a:lnSpc>
                <a:spcPct val="75000"/>
              </a:lnSpc>
              <a:spcBef>
                <a:spcPct val="50000"/>
              </a:spcBef>
              <a:buFontTx/>
              <a:buAutoNum type="romanLcParenBoth"/>
            </a:pPr>
            <a:r>
              <a:rPr lang="en-US" sz="2000" dirty="0" smtClean="0">
                <a:solidFill>
                  <a:srgbClr val="A50021"/>
                </a:solidFill>
              </a:rPr>
              <a:t>Estradiol </a:t>
            </a:r>
            <a:endParaRPr lang="en-US" sz="2000" dirty="0">
              <a:solidFill>
                <a:srgbClr val="A50021"/>
              </a:solidFill>
            </a:endParaRPr>
          </a:p>
          <a:p>
            <a:pPr marL="803275" lvl="1" indent="-444500">
              <a:lnSpc>
                <a:spcPct val="75000"/>
              </a:lnSpc>
              <a:spcBef>
                <a:spcPct val="50000"/>
              </a:spcBef>
              <a:buFontTx/>
              <a:buAutoNum type="romanLcParenBoth"/>
            </a:pPr>
            <a:r>
              <a:rPr lang="en-US" sz="2000" dirty="0">
                <a:solidFill>
                  <a:srgbClr val="A50021"/>
                </a:solidFill>
              </a:rPr>
              <a:t>Progesterone</a:t>
            </a:r>
          </a:p>
          <a:p>
            <a:pPr marL="803275" lvl="1" indent="-444500">
              <a:lnSpc>
                <a:spcPct val="75000"/>
              </a:lnSpc>
              <a:spcBef>
                <a:spcPct val="50000"/>
              </a:spcBef>
              <a:buFontTx/>
              <a:buAutoNum type="romanLcParenBoth"/>
            </a:pPr>
            <a:r>
              <a:rPr lang="en-US" sz="2000" dirty="0">
                <a:solidFill>
                  <a:srgbClr val="A50021"/>
                </a:solidFill>
              </a:rPr>
              <a:t>Cortisol</a:t>
            </a:r>
          </a:p>
        </p:txBody>
      </p:sp>
      <p:sp>
        <p:nvSpPr>
          <p:cNvPr id="36883" name="Text Box 19" descr="Newsprint"/>
          <p:cNvSpPr txBox="1">
            <a:spLocks noChangeArrowheads="1"/>
          </p:cNvSpPr>
          <p:nvPr/>
        </p:nvSpPr>
        <p:spPr bwMode="auto">
          <a:xfrm>
            <a:off x="224219" y="6444773"/>
            <a:ext cx="1296107" cy="246221"/>
          </a:xfrm>
          <a:prstGeom prst="rect">
            <a:avLst/>
          </a:prstGeom>
          <a:blipFill dpi="0" rotWithShape="0">
            <a:blip r:embed="rId3" cstate="print"/>
            <a:srcRect/>
            <a:tile tx="0" ty="0" sx="100000" sy="100000" flip="none" algn="tl"/>
          </a:blipFill>
          <a:ln w="9525">
            <a:noFill/>
            <a:miter lim="800000"/>
            <a:headEnd/>
            <a:tailEnd/>
          </a:ln>
          <a:effectLst/>
        </p:spPr>
        <p:txBody>
          <a:bodyPr wrap="square">
            <a:spAutoFit/>
          </a:bodyPr>
          <a:lstStyle/>
          <a:p>
            <a:pPr algn="ctr" eaLnBrk="0" hangingPunct="0"/>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pic>
        <p:nvPicPr>
          <p:cNvPr id="6146" name="Picture 2" descr="E:\Chapter_26\B_JPEG_Images_and_Tables\a_labeled\figure_26_09_labeled.jpg"/>
          <p:cNvPicPr>
            <a:picLocks noChangeAspect="1" noChangeArrowheads="1"/>
          </p:cNvPicPr>
          <p:nvPr/>
        </p:nvPicPr>
        <p:blipFill>
          <a:blip r:embed="rId4" cstate="print">
            <a:lum bright="-10000" contrast="10000"/>
          </a:blip>
          <a:srcRect l="5174" t="3528" r="3827" b="6110"/>
          <a:stretch>
            <a:fillRect/>
          </a:stretch>
        </p:blipFill>
        <p:spPr bwMode="auto">
          <a:xfrm>
            <a:off x="3690650" y="110170"/>
            <a:ext cx="5398265" cy="6710148"/>
          </a:xfrm>
          <a:prstGeom prst="rect">
            <a:avLst/>
          </a:prstGeom>
          <a:noFill/>
        </p:spPr>
      </p:pic>
      <p:sp>
        <p:nvSpPr>
          <p:cNvPr id="9" name="AutoShape 23"/>
          <p:cNvSpPr>
            <a:spLocks noChangeArrowheads="1"/>
          </p:cNvSpPr>
          <p:nvPr/>
        </p:nvSpPr>
        <p:spPr bwMode="auto">
          <a:xfrm>
            <a:off x="3411538" y="88900"/>
            <a:ext cx="871537" cy="420688"/>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800000"/>
          </a:solidFill>
          <a:ln w="9525">
            <a:solidFill>
              <a:srgbClr val="800000"/>
            </a:solidFill>
            <a:miter lim="800000"/>
            <a:headEnd/>
            <a:tailEnd/>
          </a:ln>
          <a:effectLst/>
        </p:spPr>
        <p:txBody>
          <a:bodyPr wrap="none" anchor="ctr"/>
          <a:lstStyle/>
          <a:p>
            <a:endParaRPr lang="en-US"/>
          </a:p>
        </p:txBody>
      </p:sp>
      <p:sp>
        <p:nvSpPr>
          <p:cNvPr id="10" name="Text Box 22"/>
          <p:cNvSpPr txBox="1">
            <a:spLocks noChangeArrowheads="1"/>
          </p:cNvSpPr>
          <p:nvPr/>
        </p:nvSpPr>
        <p:spPr bwMode="auto">
          <a:xfrm>
            <a:off x="7621683" y="6166424"/>
            <a:ext cx="1107996" cy="369332"/>
          </a:xfrm>
          <a:prstGeom prst="rect">
            <a:avLst/>
          </a:prstGeom>
          <a:solidFill>
            <a:schemeClr val="bg1"/>
          </a:solidFill>
          <a:ln w="9525">
            <a:noFill/>
            <a:miter lim="800000"/>
            <a:headEnd/>
            <a:tailEnd/>
          </a:ln>
          <a:effectLst/>
        </p:spPr>
        <p:txBody>
          <a:bodyPr wrap="none">
            <a:spAutoFit/>
          </a:bodyPr>
          <a:lstStyle/>
          <a:p>
            <a:r>
              <a:rPr lang="en-US" b="1" dirty="0"/>
              <a:t>Fig. </a:t>
            </a:r>
            <a:r>
              <a:rPr lang="en-US" b="1" dirty="0" smtClean="0"/>
              <a:t>26.9</a:t>
            </a:r>
            <a:endParaRPr lang="en-US" b="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5" name="Text Box 5"/>
          <p:cNvSpPr txBox="1">
            <a:spLocks noChangeArrowheads="1"/>
          </p:cNvSpPr>
          <p:nvPr/>
        </p:nvSpPr>
        <p:spPr bwMode="auto">
          <a:xfrm>
            <a:off x="231775" y="290513"/>
            <a:ext cx="8404225" cy="2539157"/>
          </a:xfrm>
          <a:prstGeom prst="rect">
            <a:avLst/>
          </a:prstGeom>
          <a:noFill/>
          <a:ln w="38100">
            <a:noFill/>
            <a:miter lim="800000"/>
            <a:headEnd/>
            <a:tailEnd/>
          </a:ln>
          <a:effectLst/>
        </p:spPr>
        <p:txBody>
          <a:bodyPr>
            <a:spAutoFit/>
          </a:bodyPr>
          <a:lstStyle/>
          <a:p>
            <a:pPr>
              <a:lnSpc>
                <a:spcPct val="85000"/>
              </a:lnSpc>
              <a:spcBef>
                <a:spcPct val="50000"/>
              </a:spcBef>
            </a:pPr>
            <a:r>
              <a:rPr lang="en-US" sz="2000" u="sng" dirty="0" smtClean="0">
                <a:solidFill>
                  <a:srgbClr val="800000"/>
                </a:solidFill>
              </a:rPr>
              <a:t>(e)  Cardiovascular </a:t>
            </a:r>
            <a:r>
              <a:rPr lang="en-US" sz="2000" u="sng" dirty="0">
                <a:solidFill>
                  <a:srgbClr val="800000"/>
                </a:solidFill>
              </a:rPr>
              <a:t>Baroreceptors</a:t>
            </a:r>
          </a:p>
          <a:p>
            <a:pPr marL="457200" indent="-457200">
              <a:lnSpc>
                <a:spcPct val="85000"/>
              </a:lnSpc>
              <a:spcBef>
                <a:spcPct val="50000"/>
              </a:spcBef>
            </a:pPr>
            <a:r>
              <a:rPr lang="en-US" sz="2000" dirty="0">
                <a:solidFill>
                  <a:srgbClr val="800000"/>
                </a:solidFill>
                <a:cs typeface="Arial" charset="0"/>
              </a:rPr>
              <a:t>•  </a:t>
            </a:r>
            <a:r>
              <a:rPr lang="en-US" sz="2000" b="1" dirty="0">
                <a:solidFill>
                  <a:srgbClr val="800000"/>
                </a:solidFill>
                <a:cs typeface="Arial" charset="0"/>
              </a:rPr>
              <a:t>pressure diuresis:</a:t>
            </a:r>
            <a:r>
              <a:rPr lang="en-US" sz="2000" dirty="0">
                <a:cs typeface="Arial" charset="0"/>
              </a:rPr>
              <a:t>  </a:t>
            </a:r>
          </a:p>
          <a:p>
            <a:pPr marL="457200" indent="-457200">
              <a:lnSpc>
                <a:spcPct val="85000"/>
              </a:lnSpc>
              <a:spcBef>
                <a:spcPct val="50000"/>
              </a:spcBef>
            </a:pPr>
            <a:r>
              <a:rPr lang="en-US" sz="2000" dirty="0">
                <a:cs typeface="Arial" charset="0"/>
              </a:rPr>
              <a:t>	when blood volume and/or pressure </a:t>
            </a:r>
            <a:r>
              <a:rPr lang="en-US" sz="2000" dirty="0">
                <a:cs typeface="Arial" charset="0"/>
                <a:sym typeface="Symbol" pitchFamily="18" charset="2"/>
              </a:rPr>
              <a:t>, </a:t>
            </a:r>
            <a:r>
              <a:rPr lang="en-US" sz="2000" dirty="0" err="1">
                <a:cs typeface="Arial" charset="0"/>
                <a:sym typeface="Symbol" pitchFamily="18" charset="2"/>
              </a:rPr>
              <a:t>symp</a:t>
            </a:r>
            <a:r>
              <a:rPr lang="en-US" sz="2000" dirty="0">
                <a:cs typeface="Arial" charset="0"/>
                <a:sym typeface="Symbol" pitchFamily="18" charset="2"/>
              </a:rPr>
              <a:t> input to kidney   result is dilation of afferent arterioles &amp;  GFR --- overall result is???</a:t>
            </a:r>
          </a:p>
          <a:p>
            <a:pPr marL="457200" indent="-457200">
              <a:lnSpc>
                <a:spcPct val="85000"/>
              </a:lnSpc>
              <a:spcBef>
                <a:spcPct val="50000"/>
              </a:spcBef>
            </a:pPr>
            <a:r>
              <a:rPr lang="en-US" sz="2000" dirty="0"/>
              <a:t>•  not that effective – why????</a:t>
            </a:r>
            <a:endParaRPr lang="en-US" sz="2000" dirty="0">
              <a:cs typeface="Arial" charset="0"/>
              <a:sym typeface="Symbol" pitchFamily="18" charset="2"/>
            </a:endParaRPr>
          </a:p>
          <a:p>
            <a:pPr marL="457200" indent="-457200">
              <a:lnSpc>
                <a:spcPct val="85000"/>
              </a:lnSpc>
              <a:spcBef>
                <a:spcPct val="50000"/>
              </a:spcBef>
            </a:pPr>
            <a:r>
              <a:rPr lang="en-US" sz="2000" dirty="0">
                <a:cs typeface="Arial" charset="0"/>
                <a:sym typeface="Symbol" pitchFamily="18" charset="2"/>
              </a:rPr>
              <a:t>•  </a:t>
            </a:r>
            <a:r>
              <a:rPr lang="en-US" sz="2000" dirty="0" smtClean="0">
                <a:cs typeface="Arial" charset="0"/>
                <a:sym typeface="Symbol" pitchFamily="18" charset="2"/>
              </a:rPr>
              <a:t>this reflex provides information on blood volume and potential needs to adjust sodium and water output/reabsorption</a:t>
            </a:r>
            <a:endParaRPr lang="en-US" sz="2000" dirty="0">
              <a:cs typeface="Arial" charset="0"/>
              <a:sym typeface="Symbol" pitchFamily="18" charset="2"/>
            </a:endParaRPr>
          </a:p>
        </p:txBody>
      </p:sp>
      <p:sp>
        <p:nvSpPr>
          <p:cNvPr id="35849" name="Text Box 9" descr="Newsprint"/>
          <p:cNvSpPr txBox="1">
            <a:spLocks noChangeArrowheads="1"/>
          </p:cNvSpPr>
          <p:nvPr/>
        </p:nvSpPr>
        <p:spPr bwMode="auto">
          <a:xfrm>
            <a:off x="838199" y="6529388"/>
            <a:ext cx="1332123" cy="246221"/>
          </a:xfrm>
          <a:prstGeom prst="rect">
            <a:avLst/>
          </a:prstGeom>
          <a:blipFill dpi="0" rotWithShape="0">
            <a:blip r:embed="rId3" cstate="print"/>
            <a:srcRect/>
            <a:tile tx="0" ty="0" sx="100000" sy="100000" flip="none" algn="tl"/>
          </a:blipFill>
          <a:ln w="9525">
            <a:noFill/>
            <a:miter lim="800000"/>
            <a:headEnd/>
            <a:tailEnd/>
          </a:ln>
          <a:effectLst/>
        </p:spPr>
        <p:txBody>
          <a:bodyPr wrap="square">
            <a:spAutoFit/>
          </a:bodyPr>
          <a:lstStyle/>
          <a:p>
            <a:pPr algn="ctr" eaLnBrk="0" hangingPunct="0"/>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pic>
        <p:nvPicPr>
          <p:cNvPr id="35851" name="Picture 11" descr="a10"/>
          <p:cNvPicPr>
            <a:picLocks noChangeAspect="1" noChangeArrowheads="1"/>
          </p:cNvPicPr>
          <p:nvPr/>
        </p:nvPicPr>
        <p:blipFill>
          <a:blip r:embed="rId4" cstate="print"/>
          <a:srcRect/>
          <a:stretch>
            <a:fillRect/>
          </a:stretch>
        </p:blipFill>
        <p:spPr bwMode="auto">
          <a:xfrm>
            <a:off x="3411250" y="3182216"/>
            <a:ext cx="2343727" cy="2017568"/>
          </a:xfrm>
          <a:prstGeom prst="rect">
            <a:avLst/>
          </a:prstGeom>
          <a:noFill/>
        </p:spPr>
      </p:pic>
      <p:sp>
        <p:nvSpPr>
          <p:cNvPr id="35852" name="Rectangle 12"/>
          <p:cNvSpPr>
            <a:spLocks noChangeArrowheads="1"/>
          </p:cNvSpPr>
          <p:nvPr/>
        </p:nvSpPr>
        <p:spPr bwMode="auto">
          <a:xfrm>
            <a:off x="2643188" y="5460568"/>
            <a:ext cx="4065587" cy="277091"/>
          </a:xfrm>
          <a:prstGeom prst="rect">
            <a:avLst/>
          </a:prstGeom>
          <a:noFill/>
          <a:ln w="9525">
            <a:noFill/>
            <a:miter lim="800000"/>
            <a:headEnd/>
            <a:tailEnd/>
          </a:ln>
          <a:effectLst/>
        </p:spPr>
        <p:txBody>
          <a:bodyPr wrap="none">
            <a:spAutoFit/>
          </a:bodyPr>
          <a:lstStyle/>
          <a:p>
            <a:r>
              <a:rPr lang="en-US" sz="1400">
                <a:hlinkClick r:id="rId5"/>
              </a:rPr>
              <a:t>http://user.gru.net/clawrence/vccl/chpt6/local.htm</a:t>
            </a:r>
            <a:r>
              <a:rPr lang="en-US" sz="1400"/>
              <a:t> </a:t>
            </a:r>
          </a:p>
        </p:txBody>
      </p:sp>
    </p:spTree>
    <p:extLst>
      <p:ext uri="{BB962C8B-B14F-4D97-AF65-F5344CB8AC3E}">
        <p14:creationId xmlns:p14="http://schemas.microsoft.com/office/powerpoint/2010/main" val="16991194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Text Box 4"/>
          <p:cNvSpPr txBox="1">
            <a:spLocks noChangeArrowheads="1"/>
          </p:cNvSpPr>
          <p:nvPr/>
        </p:nvSpPr>
        <p:spPr bwMode="auto">
          <a:xfrm>
            <a:off x="627062" y="307975"/>
            <a:ext cx="7833891" cy="2862322"/>
          </a:xfrm>
          <a:prstGeom prst="rect">
            <a:avLst/>
          </a:prstGeom>
          <a:solidFill>
            <a:schemeClr val="bg1"/>
          </a:solidFill>
          <a:ln w="19050">
            <a:noFill/>
            <a:miter lim="800000"/>
            <a:headEnd/>
            <a:tailEnd/>
          </a:ln>
          <a:effectLst/>
        </p:spPr>
        <p:txBody>
          <a:bodyPr wrap="square">
            <a:spAutoFit/>
          </a:bodyPr>
          <a:lstStyle/>
          <a:p>
            <a:pPr marL="457200" indent="-457200">
              <a:lnSpc>
                <a:spcPct val="75000"/>
              </a:lnSpc>
              <a:spcBef>
                <a:spcPct val="50000"/>
              </a:spcBef>
            </a:pPr>
            <a:r>
              <a:rPr lang="en-US" sz="2000" i="1" dirty="0">
                <a:solidFill>
                  <a:srgbClr val="339966"/>
                </a:solidFill>
              </a:rPr>
              <a:t>4.4.5 outline the main features of potassium balance</a:t>
            </a:r>
          </a:p>
          <a:p>
            <a:pPr marL="457200" indent="-457200">
              <a:lnSpc>
                <a:spcPct val="75000"/>
              </a:lnSpc>
              <a:spcBef>
                <a:spcPct val="50000"/>
              </a:spcBef>
            </a:pPr>
            <a:r>
              <a:rPr lang="en-US" sz="2000" dirty="0">
                <a:cs typeface="Arial" charset="0"/>
              </a:rPr>
              <a:t>•  high [K</a:t>
            </a:r>
            <a:r>
              <a:rPr lang="en-US" sz="2000" baseline="30000" dirty="0">
                <a:cs typeface="Arial" charset="0"/>
              </a:rPr>
              <a:t>+</a:t>
            </a:r>
            <a:r>
              <a:rPr lang="en-US" sz="2000" dirty="0">
                <a:cs typeface="Arial" charset="0"/>
              </a:rPr>
              <a:t>] in ECF is </a:t>
            </a:r>
            <a:r>
              <a:rPr lang="en-US" sz="2000" b="1" dirty="0">
                <a:solidFill>
                  <a:srgbClr val="339966"/>
                </a:solidFill>
                <a:cs typeface="Arial" charset="0"/>
              </a:rPr>
              <a:t>toxic</a:t>
            </a:r>
          </a:p>
          <a:p>
            <a:pPr marL="457200" indent="-457200">
              <a:lnSpc>
                <a:spcPct val="75000"/>
              </a:lnSpc>
              <a:spcBef>
                <a:spcPct val="50000"/>
              </a:spcBef>
            </a:pPr>
            <a:r>
              <a:rPr lang="en-US" sz="2000" dirty="0">
                <a:cs typeface="Arial" charset="0"/>
              </a:rPr>
              <a:t>   </a:t>
            </a:r>
            <a:r>
              <a:rPr lang="en-US" sz="2000" dirty="0">
                <a:cs typeface="Arial" charset="0"/>
                <a:sym typeface="WP IconicSymbolsA" pitchFamily="2" charset="2"/>
              </a:rPr>
              <a:t>√  reduces membrane excitability</a:t>
            </a:r>
          </a:p>
          <a:p>
            <a:pPr marL="457200" indent="-457200">
              <a:lnSpc>
                <a:spcPct val="75000"/>
              </a:lnSpc>
              <a:spcBef>
                <a:spcPct val="50000"/>
              </a:spcBef>
            </a:pPr>
            <a:r>
              <a:rPr lang="en-US" sz="2000" dirty="0">
                <a:cs typeface="Arial" charset="0"/>
                <a:sym typeface="WP IconicSymbolsA" pitchFamily="2" charset="2"/>
              </a:rPr>
              <a:t>   √  involved in acid-base </a:t>
            </a:r>
            <a:r>
              <a:rPr lang="en-US" sz="2000" dirty="0" smtClean="0">
                <a:cs typeface="Arial" charset="0"/>
                <a:sym typeface="WP IconicSymbolsA" pitchFamily="2" charset="2"/>
              </a:rPr>
              <a:t>balance by moving in </a:t>
            </a:r>
            <a:r>
              <a:rPr lang="en-US" sz="2000" u="sng" dirty="0" smtClean="0">
                <a:cs typeface="Arial" charset="0"/>
                <a:sym typeface="WP IconicSymbolsA" pitchFamily="2" charset="2"/>
              </a:rPr>
              <a:t>opposite</a:t>
            </a:r>
            <a:r>
              <a:rPr lang="en-US" sz="2000" dirty="0" smtClean="0">
                <a:cs typeface="Arial" charset="0"/>
                <a:sym typeface="WP IconicSymbolsA" pitchFamily="2" charset="2"/>
              </a:rPr>
              <a:t> direction to H+</a:t>
            </a:r>
            <a:endParaRPr lang="en-US" sz="2000" dirty="0">
              <a:cs typeface="Arial" charset="0"/>
              <a:sym typeface="WP IconicSymbolsA" pitchFamily="2" charset="2"/>
            </a:endParaRPr>
          </a:p>
          <a:p>
            <a:pPr marL="457200" indent="-457200">
              <a:lnSpc>
                <a:spcPct val="75000"/>
              </a:lnSpc>
              <a:spcBef>
                <a:spcPct val="50000"/>
              </a:spcBef>
            </a:pPr>
            <a:r>
              <a:rPr lang="en-US" sz="2000" dirty="0">
                <a:cs typeface="Arial" charset="0"/>
                <a:sym typeface="WP IconicSymbolsA" pitchFamily="2" charset="2"/>
              </a:rPr>
              <a:t>•  </a:t>
            </a:r>
            <a:r>
              <a:rPr lang="en-US" sz="2000" dirty="0" smtClean="0">
                <a:cs typeface="Arial" charset="0"/>
                <a:sym typeface="WP IconicSymbolsA" pitchFamily="2" charset="2"/>
              </a:rPr>
              <a:t>usually </a:t>
            </a:r>
            <a:r>
              <a:rPr lang="en-US" sz="2000" dirty="0">
                <a:cs typeface="Arial" charset="0"/>
                <a:sym typeface="WP IconicSymbolsA" pitchFamily="2" charset="2"/>
              </a:rPr>
              <a:t>10% K</a:t>
            </a:r>
            <a:r>
              <a:rPr lang="en-US" sz="2000" baseline="30000" dirty="0">
                <a:cs typeface="Arial" charset="0"/>
                <a:sym typeface="WP IconicSymbolsA" pitchFamily="2" charset="2"/>
              </a:rPr>
              <a:t>+</a:t>
            </a:r>
            <a:r>
              <a:rPr lang="en-US" sz="2000" dirty="0">
                <a:cs typeface="Arial" charset="0"/>
                <a:sym typeface="WP IconicSymbolsA" pitchFamily="2" charset="2"/>
              </a:rPr>
              <a:t> in filtrate lost (90% </a:t>
            </a:r>
            <a:r>
              <a:rPr lang="en-US" sz="2000" u="sng" dirty="0">
                <a:cs typeface="Arial" charset="0"/>
                <a:sym typeface="WP IconicSymbolsA" pitchFamily="2" charset="2"/>
              </a:rPr>
              <a:t>		</a:t>
            </a:r>
            <a:r>
              <a:rPr lang="en-US" sz="2000" dirty="0">
                <a:cs typeface="Arial" charset="0"/>
                <a:sym typeface="WP IconicSymbolsA" pitchFamily="2" charset="2"/>
              </a:rPr>
              <a:t>)</a:t>
            </a:r>
          </a:p>
          <a:p>
            <a:pPr marL="457200" indent="-457200">
              <a:lnSpc>
                <a:spcPct val="75000"/>
              </a:lnSpc>
              <a:spcBef>
                <a:spcPct val="50000"/>
              </a:spcBef>
            </a:pPr>
            <a:r>
              <a:rPr lang="en-US" sz="2000" dirty="0">
                <a:cs typeface="Arial" charset="0"/>
                <a:sym typeface="WP IconicSymbolsA" pitchFamily="2" charset="2"/>
              </a:rPr>
              <a:t>•  if [K</a:t>
            </a:r>
            <a:r>
              <a:rPr lang="en-US" sz="2000" baseline="30000" dirty="0">
                <a:cs typeface="Arial" charset="0"/>
                <a:sym typeface="WP IconicSymbolsA" pitchFamily="2" charset="2"/>
              </a:rPr>
              <a:t>+</a:t>
            </a:r>
            <a:r>
              <a:rPr lang="en-US" sz="2000" dirty="0">
                <a:cs typeface="Arial" charset="0"/>
                <a:sym typeface="WP IconicSymbolsA" pitchFamily="2" charset="2"/>
              </a:rPr>
              <a:t>] in ECF high, tubular </a:t>
            </a:r>
            <a:r>
              <a:rPr lang="en-US" sz="2000" b="1" dirty="0">
                <a:solidFill>
                  <a:srgbClr val="339966"/>
                </a:solidFill>
                <a:cs typeface="Arial" charset="0"/>
                <a:sym typeface="WP IconicSymbolsA" pitchFamily="2" charset="2"/>
              </a:rPr>
              <a:t>secretion</a:t>
            </a:r>
            <a:r>
              <a:rPr lang="en-US" sz="2000" dirty="0">
                <a:solidFill>
                  <a:srgbClr val="339966"/>
                </a:solidFill>
                <a:cs typeface="Arial" charset="0"/>
                <a:sym typeface="WP IconicSymbolsA" pitchFamily="2" charset="2"/>
              </a:rPr>
              <a:t> </a:t>
            </a:r>
            <a:r>
              <a:rPr lang="en-US" sz="2000" dirty="0" smtClean="0">
                <a:cs typeface="Arial" charset="0"/>
                <a:sym typeface="WP IconicSymbolsA" pitchFamily="2" charset="2"/>
              </a:rPr>
              <a:t>by the </a:t>
            </a:r>
            <a:r>
              <a:rPr lang="en-US" sz="2000" dirty="0" smtClean="0">
                <a:solidFill>
                  <a:srgbClr val="339966"/>
                </a:solidFill>
                <a:cs typeface="Arial" charset="0"/>
                <a:sym typeface="WP IconicSymbolsA" pitchFamily="2" charset="2"/>
              </a:rPr>
              <a:t>principal </a:t>
            </a:r>
            <a:r>
              <a:rPr lang="en-US" sz="2000" dirty="0">
                <a:cs typeface="Arial" charset="0"/>
                <a:sym typeface="WP IconicSymbolsA" pitchFamily="2" charset="2"/>
              </a:rPr>
              <a:t>cells of </a:t>
            </a:r>
            <a:r>
              <a:rPr lang="en-US" sz="2000" dirty="0" smtClean="0">
                <a:cs typeface="Arial" charset="0"/>
                <a:sym typeface="WP IconicSymbolsA" pitchFamily="2" charset="2"/>
              </a:rPr>
              <a:t>the cortical </a:t>
            </a:r>
            <a:r>
              <a:rPr lang="en-US" sz="2000" dirty="0">
                <a:cs typeface="Arial" charset="0"/>
                <a:sym typeface="WP IconicSymbolsA" pitchFamily="2" charset="2"/>
              </a:rPr>
              <a:t>collecting </a:t>
            </a:r>
            <a:r>
              <a:rPr lang="en-US" sz="2000" smtClean="0">
                <a:cs typeface="Arial" charset="0"/>
                <a:sym typeface="WP IconicSymbolsA" pitchFamily="2" charset="2"/>
              </a:rPr>
              <a:t>ducts kicks in</a:t>
            </a:r>
            <a:endParaRPr lang="en-US" sz="2000" dirty="0">
              <a:cs typeface="Arial" charset="0"/>
              <a:sym typeface="WP IconicSymbolsA" pitchFamily="2" charset="2"/>
            </a:endParaRPr>
          </a:p>
          <a:p>
            <a:pPr marL="457200" indent="-457200">
              <a:lnSpc>
                <a:spcPct val="75000"/>
              </a:lnSpc>
              <a:spcBef>
                <a:spcPct val="50000"/>
              </a:spcBef>
            </a:pPr>
            <a:r>
              <a:rPr lang="en-US" sz="2000" dirty="0">
                <a:cs typeface="Arial" charset="0"/>
                <a:sym typeface="WP IconicSymbolsA" pitchFamily="2" charset="2"/>
              </a:rPr>
              <a:t>•  dietary K</a:t>
            </a:r>
            <a:r>
              <a:rPr lang="en-US" sz="2000" baseline="30000" dirty="0">
                <a:cs typeface="Arial" charset="0"/>
                <a:sym typeface="WP IconicSymbolsA" pitchFamily="2" charset="2"/>
              </a:rPr>
              <a:t>+</a:t>
            </a:r>
            <a:r>
              <a:rPr lang="en-US" sz="2000" dirty="0">
                <a:cs typeface="Arial" charset="0"/>
                <a:sym typeface="WP IconicSymbolsA" pitchFamily="2" charset="2"/>
              </a:rPr>
              <a:t> important – why??</a:t>
            </a:r>
            <a:endParaRPr lang="en-US" sz="2000" dirty="0"/>
          </a:p>
        </p:txBody>
      </p:sp>
      <p:sp>
        <p:nvSpPr>
          <p:cNvPr id="51207" name="Text Box 7" descr="Newsprint"/>
          <p:cNvSpPr txBox="1">
            <a:spLocks noChangeArrowheads="1"/>
          </p:cNvSpPr>
          <p:nvPr/>
        </p:nvSpPr>
        <p:spPr bwMode="auto">
          <a:xfrm>
            <a:off x="7094538" y="6088063"/>
            <a:ext cx="1366416" cy="246221"/>
          </a:xfrm>
          <a:prstGeom prst="rect">
            <a:avLst/>
          </a:prstGeom>
          <a:blipFill dpi="0" rotWithShape="0">
            <a:blip r:embed="rId3" cstate="print"/>
            <a:srcRect/>
            <a:tile tx="0" ty="0" sx="100000" sy="100000" flip="none" algn="tl"/>
          </a:blipFill>
          <a:ln w="9525">
            <a:noFill/>
            <a:miter lim="800000"/>
            <a:headEnd/>
            <a:tailEnd/>
          </a:ln>
          <a:effectLst/>
        </p:spPr>
        <p:txBody>
          <a:bodyPr wrap="square">
            <a:spAutoFit/>
          </a:bodyPr>
          <a:lstStyle/>
          <a:p>
            <a:pPr algn="ctr" eaLnBrk="0" hangingPunct="0"/>
            <a:r>
              <a:rPr lang="en-US" sz="1000" b="1" i="1">
                <a:latin typeface="NuptialScript" pitchFamily="18" charset="0"/>
              </a:rPr>
              <a:t>J. Carnegie, UofO</a:t>
            </a:r>
            <a:endParaRPr lang="en-CA" sz="1000" b="1" i="1">
              <a:latin typeface="NuptialScript" pitchFamily="18" charset="0"/>
            </a:endParaRPr>
          </a:p>
        </p:txBody>
      </p:sp>
      <p:pic>
        <p:nvPicPr>
          <p:cNvPr id="51209" name="Picture 9" descr="high blood pressure"/>
          <p:cNvPicPr>
            <a:picLocks noChangeAspect="1" noChangeArrowheads="1"/>
          </p:cNvPicPr>
          <p:nvPr/>
        </p:nvPicPr>
        <p:blipFill>
          <a:blip r:embed="rId4" cstate="print"/>
          <a:srcRect/>
          <a:stretch>
            <a:fillRect/>
          </a:stretch>
        </p:blipFill>
        <p:spPr bwMode="auto">
          <a:xfrm>
            <a:off x="4792917" y="3674298"/>
            <a:ext cx="1909762" cy="1909763"/>
          </a:xfrm>
          <a:prstGeom prst="rect">
            <a:avLst/>
          </a:prstGeom>
          <a:noFill/>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0304" y="3816095"/>
            <a:ext cx="1998835" cy="1446657"/>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Chapter_26\B_JPEG_Images_and_Tables\a_labeled\figure_26_08_labeled.jpg"/>
          <p:cNvPicPr>
            <a:picLocks noChangeAspect="1" noChangeArrowheads="1"/>
          </p:cNvPicPr>
          <p:nvPr/>
        </p:nvPicPr>
        <p:blipFill>
          <a:blip r:embed="rId2" cstate="print"/>
          <a:srcRect l="5108" t="3141" r="5759" b="6497"/>
          <a:stretch>
            <a:fillRect/>
          </a:stretch>
        </p:blipFill>
        <p:spPr bwMode="auto">
          <a:xfrm>
            <a:off x="4962144" y="731457"/>
            <a:ext cx="4170839" cy="5327714"/>
          </a:xfrm>
          <a:prstGeom prst="rect">
            <a:avLst/>
          </a:prstGeom>
          <a:noFill/>
        </p:spPr>
      </p:pic>
      <p:sp>
        <p:nvSpPr>
          <p:cNvPr id="3" name="Text Box 6"/>
          <p:cNvSpPr txBox="1">
            <a:spLocks noChangeArrowheads="1"/>
          </p:cNvSpPr>
          <p:nvPr/>
        </p:nvSpPr>
        <p:spPr bwMode="auto">
          <a:xfrm>
            <a:off x="7913782" y="6349904"/>
            <a:ext cx="971741" cy="369332"/>
          </a:xfrm>
          <a:prstGeom prst="rect">
            <a:avLst/>
          </a:prstGeom>
          <a:noFill/>
          <a:ln w="9525">
            <a:noFill/>
            <a:miter lim="800000"/>
            <a:headEnd/>
            <a:tailEnd/>
          </a:ln>
          <a:effectLst/>
        </p:spPr>
        <p:txBody>
          <a:bodyPr wrap="none">
            <a:spAutoFit/>
          </a:bodyPr>
          <a:lstStyle/>
          <a:p>
            <a:r>
              <a:rPr lang="en-US" dirty="0">
                <a:solidFill>
                  <a:srgbClr val="A50021"/>
                </a:solidFill>
              </a:rPr>
              <a:t>Fig. </a:t>
            </a:r>
            <a:r>
              <a:rPr lang="en-US" dirty="0" smtClean="0">
                <a:solidFill>
                  <a:srgbClr val="A50021"/>
                </a:solidFill>
              </a:rPr>
              <a:t>26.8</a:t>
            </a:r>
            <a:endParaRPr lang="en-US" dirty="0">
              <a:solidFill>
                <a:srgbClr val="A50021"/>
              </a:solidFill>
            </a:endParaRPr>
          </a:p>
        </p:txBody>
      </p:sp>
      <p:sp>
        <p:nvSpPr>
          <p:cNvPr id="4" name="Text Box 5"/>
          <p:cNvSpPr txBox="1">
            <a:spLocks noChangeArrowheads="1"/>
          </p:cNvSpPr>
          <p:nvPr/>
        </p:nvSpPr>
        <p:spPr bwMode="auto">
          <a:xfrm>
            <a:off x="270320" y="1288669"/>
            <a:ext cx="4340225" cy="1403350"/>
          </a:xfrm>
          <a:prstGeom prst="rect">
            <a:avLst/>
          </a:prstGeom>
          <a:solidFill>
            <a:schemeClr val="bg1"/>
          </a:solidFill>
          <a:ln w="28575">
            <a:solidFill>
              <a:srgbClr val="339966"/>
            </a:solidFill>
            <a:miter lim="800000"/>
            <a:headEnd/>
            <a:tailEnd/>
          </a:ln>
          <a:effectLst/>
        </p:spPr>
        <p:txBody>
          <a:bodyPr>
            <a:spAutoFit/>
          </a:bodyPr>
          <a:lstStyle/>
          <a:p>
            <a:pPr marL="231775" indent="-231775">
              <a:lnSpc>
                <a:spcPct val="80000"/>
              </a:lnSpc>
              <a:spcBef>
                <a:spcPct val="50000"/>
              </a:spcBef>
            </a:pPr>
            <a:r>
              <a:rPr lang="en-US" sz="2000" dirty="0">
                <a:cs typeface="Arial" charset="0"/>
              </a:rPr>
              <a:t>2 factors determine rate &amp; extent of K</a:t>
            </a:r>
            <a:r>
              <a:rPr lang="en-US" sz="2000" baseline="30000" dirty="0">
                <a:cs typeface="Arial" charset="0"/>
              </a:rPr>
              <a:t>+</a:t>
            </a:r>
            <a:r>
              <a:rPr lang="en-US" sz="2000" dirty="0">
                <a:cs typeface="Arial" charset="0"/>
              </a:rPr>
              <a:t> excretion:</a:t>
            </a:r>
          </a:p>
          <a:p>
            <a:pPr marL="231775" indent="-231775">
              <a:lnSpc>
                <a:spcPct val="80000"/>
              </a:lnSpc>
              <a:spcBef>
                <a:spcPct val="50000"/>
              </a:spcBef>
            </a:pPr>
            <a:r>
              <a:rPr lang="en-US" sz="2000" dirty="0">
                <a:solidFill>
                  <a:srgbClr val="339966"/>
                </a:solidFill>
              </a:rPr>
              <a:t> </a:t>
            </a:r>
            <a:r>
              <a:rPr lang="en-US" sz="2000" i="1" dirty="0">
                <a:solidFill>
                  <a:srgbClr val="339966"/>
                </a:solidFill>
              </a:rPr>
              <a:t>(</a:t>
            </a:r>
            <a:r>
              <a:rPr lang="en-US" sz="2000" i="1" dirty="0" err="1">
                <a:solidFill>
                  <a:srgbClr val="339966"/>
                </a:solidFill>
              </a:rPr>
              <a:t>i</a:t>
            </a:r>
            <a:r>
              <a:rPr lang="en-US" sz="2000" i="1" dirty="0">
                <a:solidFill>
                  <a:srgbClr val="339966"/>
                </a:solidFill>
              </a:rPr>
              <a:t>)  plasma [K</a:t>
            </a:r>
            <a:r>
              <a:rPr lang="en-US" sz="2000" i="1" baseline="30000" dirty="0">
                <a:solidFill>
                  <a:srgbClr val="339966"/>
                </a:solidFill>
              </a:rPr>
              <a:t>+</a:t>
            </a:r>
            <a:r>
              <a:rPr lang="en-US" sz="2000" i="1" dirty="0">
                <a:solidFill>
                  <a:srgbClr val="339966"/>
                </a:solidFill>
              </a:rPr>
              <a:t>]</a:t>
            </a:r>
          </a:p>
          <a:p>
            <a:pPr marL="231775" indent="-231775">
              <a:lnSpc>
                <a:spcPct val="80000"/>
              </a:lnSpc>
              <a:spcBef>
                <a:spcPct val="50000"/>
              </a:spcBef>
            </a:pPr>
            <a:r>
              <a:rPr lang="en-US" sz="2000" i="1" dirty="0">
                <a:solidFill>
                  <a:srgbClr val="339966"/>
                </a:solidFill>
              </a:rPr>
              <a:t> (ii)  [aldosterone]</a:t>
            </a:r>
          </a:p>
        </p:txBody>
      </p:sp>
    </p:spTree>
    <p:extLst>
      <p:ext uri="{BB962C8B-B14F-4D97-AF65-F5344CB8AC3E}">
        <p14:creationId xmlns:p14="http://schemas.microsoft.com/office/powerpoint/2010/main" val="9866160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8" name="Text Box 4"/>
          <p:cNvSpPr txBox="1">
            <a:spLocks noChangeArrowheads="1"/>
          </p:cNvSpPr>
          <p:nvPr/>
        </p:nvSpPr>
        <p:spPr bwMode="auto">
          <a:xfrm>
            <a:off x="576263" y="423863"/>
            <a:ext cx="7934325" cy="3335337"/>
          </a:xfrm>
          <a:prstGeom prst="rect">
            <a:avLst/>
          </a:prstGeom>
          <a:solidFill>
            <a:schemeClr val="bg1"/>
          </a:solidFill>
          <a:ln w="19050">
            <a:noFill/>
            <a:miter lim="800000"/>
            <a:headEnd/>
            <a:tailEnd/>
          </a:ln>
          <a:effectLst/>
        </p:spPr>
        <p:txBody>
          <a:bodyPr>
            <a:spAutoFit/>
          </a:bodyPr>
          <a:lstStyle/>
          <a:p>
            <a:pPr marL="495300" indent="-495300">
              <a:lnSpc>
                <a:spcPct val="85000"/>
              </a:lnSpc>
              <a:spcBef>
                <a:spcPct val="50000"/>
              </a:spcBef>
            </a:pPr>
            <a:r>
              <a:rPr lang="en-US" sz="2000" i="1">
                <a:solidFill>
                  <a:schemeClr val="accent2"/>
                </a:solidFill>
              </a:rPr>
              <a:t>4.4.6 outline the main features of calcium and phosphate balance</a:t>
            </a:r>
          </a:p>
          <a:p>
            <a:pPr marL="495300" indent="-495300">
              <a:lnSpc>
                <a:spcPct val="85000"/>
              </a:lnSpc>
              <a:spcBef>
                <a:spcPct val="50000"/>
              </a:spcBef>
            </a:pPr>
            <a:r>
              <a:rPr lang="en-US" sz="2000">
                <a:cs typeface="Arial" charset="0"/>
              </a:rPr>
              <a:t>•  99% of body’s calcium found in bone</a:t>
            </a:r>
          </a:p>
          <a:p>
            <a:pPr marL="495300" indent="-495300">
              <a:lnSpc>
                <a:spcPct val="85000"/>
              </a:lnSpc>
              <a:spcBef>
                <a:spcPct val="50000"/>
              </a:spcBef>
            </a:pPr>
            <a:r>
              <a:rPr lang="en-US" sz="2000">
                <a:cs typeface="Arial" charset="0"/>
              </a:rPr>
              <a:t>•  Ca</a:t>
            </a:r>
            <a:r>
              <a:rPr lang="en-US" sz="2000" baseline="30000">
                <a:cs typeface="Arial" charset="0"/>
              </a:rPr>
              <a:t>++</a:t>
            </a:r>
            <a:r>
              <a:rPr lang="en-US" sz="2000">
                <a:cs typeface="Arial" charset="0"/>
              </a:rPr>
              <a:t> important for:</a:t>
            </a:r>
            <a:r>
              <a:rPr lang="en-US" sz="2000" u="sng">
                <a:cs typeface="Arial" charset="0"/>
              </a:rPr>
              <a:t>  		</a:t>
            </a:r>
            <a:r>
              <a:rPr lang="en-US" sz="2000">
                <a:cs typeface="Arial" charset="0"/>
              </a:rPr>
              <a:t>, </a:t>
            </a:r>
            <a:r>
              <a:rPr lang="en-US" sz="2000" u="sng">
                <a:cs typeface="Arial" charset="0"/>
              </a:rPr>
              <a:t>		</a:t>
            </a:r>
            <a:r>
              <a:rPr lang="en-US" sz="2000">
                <a:cs typeface="Arial" charset="0"/>
              </a:rPr>
              <a:t>, </a:t>
            </a:r>
            <a:r>
              <a:rPr lang="en-US" sz="2000" u="sng">
                <a:cs typeface="Arial" charset="0"/>
              </a:rPr>
              <a:t>		</a:t>
            </a:r>
            <a:r>
              <a:rPr lang="en-US" sz="2000">
                <a:cs typeface="Arial" charset="0"/>
              </a:rPr>
              <a:t> -- hence must be </a:t>
            </a:r>
            <a:r>
              <a:rPr lang="en-US" sz="2000">
                <a:solidFill>
                  <a:schemeClr val="accent2"/>
                </a:solidFill>
                <a:cs typeface="Arial" charset="0"/>
              </a:rPr>
              <a:t>closely regulated</a:t>
            </a:r>
          </a:p>
          <a:p>
            <a:pPr marL="495300" indent="-495300">
              <a:lnSpc>
                <a:spcPct val="85000"/>
              </a:lnSpc>
              <a:spcBef>
                <a:spcPct val="50000"/>
              </a:spcBef>
            </a:pPr>
            <a:r>
              <a:rPr lang="en-US" sz="2000">
                <a:solidFill>
                  <a:schemeClr val="accent2"/>
                </a:solidFill>
                <a:cs typeface="Arial" charset="0"/>
              </a:rPr>
              <a:t>•  2 hormones:  </a:t>
            </a:r>
          </a:p>
          <a:p>
            <a:pPr marL="495300" indent="-495300">
              <a:lnSpc>
                <a:spcPct val="85000"/>
              </a:lnSpc>
              <a:spcBef>
                <a:spcPct val="50000"/>
              </a:spcBef>
            </a:pPr>
            <a:r>
              <a:rPr lang="en-US" sz="2000">
                <a:cs typeface="Arial" charset="0"/>
              </a:rPr>
              <a:t>  (i)  </a:t>
            </a:r>
            <a:r>
              <a:rPr lang="en-US" sz="2000" b="1">
                <a:solidFill>
                  <a:schemeClr val="accent2"/>
                </a:solidFill>
                <a:cs typeface="Arial" charset="0"/>
              </a:rPr>
              <a:t>PTH:</a:t>
            </a:r>
            <a:r>
              <a:rPr lang="en-US" sz="2000">
                <a:cs typeface="Arial" charset="0"/>
              </a:rPr>
              <a:t>  primary, from parathyroid glands;</a:t>
            </a:r>
            <a:r>
              <a:rPr lang="en-US" sz="2000">
                <a:solidFill>
                  <a:schemeClr val="accent2"/>
                </a:solidFill>
                <a:cs typeface="Arial" charset="0"/>
              </a:rPr>
              <a:t> </a:t>
            </a:r>
            <a:r>
              <a:rPr lang="en-US" sz="2000" b="1">
                <a:solidFill>
                  <a:schemeClr val="accent2"/>
                </a:solidFill>
                <a:cs typeface="Arial" charset="0"/>
              </a:rPr>
              <a:t>increases</a:t>
            </a:r>
            <a:r>
              <a:rPr lang="en-US" sz="2000">
                <a:solidFill>
                  <a:schemeClr val="accent2"/>
                </a:solidFill>
                <a:cs typeface="Arial" charset="0"/>
              </a:rPr>
              <a:t> </a:t>
            </a:r>
            <a:r>
              <a:rPr lang="en-US" sz="2000">
                <a:cs typeface="Arial" charset="0"/>
              </a:rPr>
              <a:t>blood Ca</a:t>
            </a:r>
            <a:r>
              <a:rPr lang="en-US" sz="2000" baseline="30000">
                <a:cs typeface="Arial" charset="0"/>
              </a:rPr>
              <a:t>++</a:t>
            </a:r>
            <a:endParaRPr lang="en-US" sz="2000">
              <a:cs typeface="Arial" charset="0"/>
            </a:endParaRPr>
          </a:p>
          <a:p>
            <a:pPr marL="495300" indent="-495300">
              <a:lnSpc>
                <a:spcPct val="85000"/>
              </a:lnSpc>
              <a:spcBef>
                <a:spcPct val="50000"/>
              </a:spcBef>
            </a:pPr>
            <a:r>
              <a:rPr lang="en-US" sz="2000">
                <a:cs typeface="Arial" charset="0"/>
              </a:rPr>
              <a:t>  (ii)  </a:t>
            </a:r>
            <a:r>
              <a:rPr lang="en-US" sz="2000" b="1">
                <a:solidFill>
                  <a:schemeClr val="accent2"/>
                </a:solidFill>
                <a:cs typeface="Arial" charset="0"/>
              </a:rPr>
              <a:t>calcitonin:</a:t>
            </a:r>
            <a:r>
              <a:rPr lang="en-US" sz="2000">
                <a:cs typeface="Arial" charset="0"/>
              </a:rPr>
              <a:t>  parafollicular cells of thyroid gland; </a:t>
            </a:r>
            <a:r>
              <a:rPr lang="en-US" sz="2000" b="1">
                <a:solidFill>
                  <a:schemeClr val="accent2"/>
                </a:solidFill>
                <a:cs typeface="Arial" charset="0"/>
              </a:rPr>
              <a:t>decreases</a:t>
            </a:r>
            <a:r>
              <a:rPr lang="en-US" sz="2000" b="1">
                <a:solidFill>
                  <a:srgbClr val="3366FF"/>
                </a:solidFill>
                <a:cs typeface="Arial" charset="0"/>
              </a:rPr>
              <a:t> </a:t>
            </a:r>
            <a:r>
              <a:rPr lang="en-US" sz="2000">
                <a:cs typeface="Arial" charset="0"/>
              </a:rPr>
              <a:t>blood calcium</a:t>
            </a:r>
          </a:p>
          <a:p>
            <a:pPr marL="495300" indent="-495300">
              <a:lnSpc>
                <a:spcPct val="85000"/>
              </a:lnSpc>
              <a:spcBef>
                <a:spcPct val="50000"/>
              </a:spcBef>
            </a:pPr>
            <a:r>
              <a:rPr lang="en-US" sz="2000">
                <a:cs typeface="Arial" charset="0"/>
              </a:rPr>
              <a:t>•  usu ~98% filtered Ca</a:t>
            </a:r>
            <a:r>
              <a:rPr lang="en-US" sz="2000" baseline="30000">
                <a:cs typeface="Arial" charset="0"/>
              </a:rPr>
              <a:t>++</a:t>
            </a:r>
            <a:r>
              <a:rPr lang="en-US" sz="2000">
                <a:cs typeface="Arial" charset="0"/>
              </a:rPr>
              <a:t> is reabsorbed </a:t>
            </a:r>
          </a:p>
        </p:txBody>
      </p:sp>
      <p:pic>
        <p:nvPicPr>
          <p:cNvPr id="72712" name="Picture 8" descr="Bones-Strutting"/>
          <p:cNvPicPr>
            <a:picLocks noChangeAspect="1" noChangeArrowheads="1" noCrop="1"/>
          </p:cNvPicPr>
          <p:nvPr/>
        </p:nvPicPr>
        <p:blipFill>
          <a:blip r:embed="rId3" cstate="print"/>
          <a:srcRect/>
          <a:stretch>
            <a:fillRect/>
          </a:stretch>
        </p:blipFill>
        <p:spPr bwMode="auto">
          <a:xfrm>
            <a:off x="1574800" y="4022725"/>
            <a:ext cx="1989138" cy="2635250"/>
          </a:xfrm>
          <a:prstGeom prst="rect">
            <a:avLst/>
          </a:prstGeom>
          <a:noFill/>
        </p:spPr>
      </p:pic>
      <p:sp>
        <p:nvSpPr>
          <p:cNvPr id="72713" name="Rectangle 9"/>
          <p:cNvSpPr>
            <a:spLocks noChangeArrowheads="1"/>
          </p:cNvSpPr>
          <p:nvPr/>
        </p:nvSpPr>
        <p:spPr bwMode="auto">
          <a:xfrm>
            <a:off x="4502150" y="5568950"/>
            <a:ext cx="3351213" cy="274638"/>
          </a:xfrm>
          <a:prstGeom prst="rect">
            <a:avLst/>
          </a:prstGeom>
          <a:noFill/>
          <a:ln w="9525">
            <a:noFill/>
            <a:miter lim="800000"/>
            <a:headEnd/>
            <a:tailEnd/>
          </a:ln>
          <a:effectLst/>
        </p:spPr>
        <p:txBody>
          <a:bodyPr wrap="none">
            <a:spAutoFit/>
          </a:bodyPr>
          <a:lstStyle/>
          <a:p>
            <a:r>
              <a:rPr lang="en-US" sz="1200" b="1"/>
              <a:t>http://www.edb.utexas.edu/faculty/dingwell/</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Text Box 3"/>
          <p:cNvSpPr txBox="1">
            <a:spLocks noChangeArrowheads="1"/>
          </p:cNvSpPr>
          <p:nvPr/>
        </p:nvSpPr>
        <p:spPr bwMode="auto">
          <a:xfrm>
            <a:off x="268288" y="182563"/>
            <a:ext cx="4926012" cy="5375275"/>
          </a:xfrm>
          <a:prstGeom prst="rect">
            <a:avLst/>
          </a:prstGeom>
          <a:solidFill>
            <a:schemeClr val="bg1"/>
          </a:solidFill>
          <a:ln w="28575">
            <a:noFill/>
            <a:miter lim="800000"/>
            <a:headEnd/>
            <a:tailEnd/>
          </a:ln>
          <a:effectLst/>
        </p:spPr>
        <p:txBody>
          <a:bodyPr>
            <a:spAutoFit/>
          </a:bodyPr>
          <a:lstStyle/>
          <a:p>
            <a:pPr marL="290513" indent="-290513">
              <a:lnSpc>
                <a:spcPct val="80000"/>
              </a:lnSpc>
              <a:spcBef>
                <a:spcPct val="50000"/>
              </a:spcBef>
              <a:buFontTx/>
              <a:buAutoNum type="alphaLcParenBoth"/>
            </a:pPr>
            <a:r>
              <a:rPr lang="en-US" sz="2000" i="1">
                <a:solidFill>
                  <a:srgbClr val="3366FF"/>
                </a:solidFill>
              </a:rPr>
              <a:t>  </a:t>
            </a:r>
            <a:r>
              <a:rPr lang="en-US" sz="2000" i="1" u="sng">
                <a:solidFill>
                  <a:srgbClr val="3366FF"/>
                </a:solidFill>
              </a:rPr>
              <a:t>PTH:</a:t>
            </a:r>
          </a:p>
          <a:p>
            <a:pPr marL="290513" indent="-290513">
              <a:lnSpc>
                <a:spcPct val="80000"/>
              </a:lnSpc>
              <a:spcBef>
                <a:spcPct val="50000"/>
              </a:spcBef>
            </a:pPr>
            <a:r>
              <a:rPr lang="en-US" sz="2000">
                <a:cs typeface="Arial" charset="0"/>
              </a:rPr>
              <a:t>•  stimulus for secretion is </a:t>
            </a:r>
            <a:r>
              <a:rPr lang="en-US" sz="2000" b="1">
                <a:solidFill>
                  <a:srgbClr val="3366FF"/>
                </a:solidFill>
                <a:cs typeface="Arial" charset="0"/>
              </a:rPr>
              <a:t>drop</a:t>
            </a:r>
            <a:r>
              <a:rPr lang="en-US" sz="2000">
                <a:cs typeface="Arial" charset="0"/>
              </a:rPr>
              <a:t> in blood Ca</a:t>
            </a:r>
            <a:r>
              <a:rPr lang="en-US" sz="2000" baseline="30000">
                <a:cs typeface="Arial" charset="0"/>
              </a:rPr>
              <a:t>++</a:t>
            </a:r>
          </a:p>
          <a:p>
            <a:pPr marL="1074738" lvl="1" indent="-495300">
              <a:lnSpc>
                <a:spcPct val="80000"/>
              </a:lnSpc>
              <a:spcBef>
                <a:spcPct val="50000"/>
              </a:spcBef>
              <a:buFontTx/>
              <a:buAutoNum type="romanLcParenBoth"/>
            </a:pPr>
            <a:r>
              <a:rPr lang="en-US" sz="2000" b="1">
                <a:solidFill>
                  <a:srgbClr val="3366FF"/>
                </a:solidFill>
              </a:rPr>
              <a:t>bone</a:t>
            </a:r>
            <a:r>
              <a:rPr lang="en-US" sz="2000"/>
              <a:t> (osteoclasts)</a:t>
            </a:r>
          </a:p>
          <a:p>
            <a:pPr marL="1074738" lvl="1" indent="-495300">
              <a:lnSpc>
                <a:spcPct val="80000"/>
              </a:lnSpc>
              <a:spcBef>
                <a:spcPct val="50000"/>
              </a:spcBef>
              <a:buFontTx/>
              <a:buAutoNum type="romanLcParenBoth"/>
            </a:pPr>
            <a:r>
              <a:rPr lang="en-US" sz="2000" b="1">
                <a:solidFill>
                  <a:srgbClr val="3366FF"/>
                </a:solidFill>
              </a:rPr>
              <a:t>small intestine</a:t>
            </a:r>
          </a:p>
          <a:p>
            <a:pPr marL="1074738" lvl="1" indent="-495300">
              <a:lnSpc>
                <a:spcPct val="80000"/>
              </a:lnSpc>
              <a:spcBef>
                <a:spcPct val="50000"/>
              </a:spcBef>
              <a:buFontTx/>
              <a:buAutoNum type="romanLcParenBoth"/>
            </a:pPr>
            <a:r>
              <a:rPr lang="en-US" sz="2000" b="1">
                <a:solidFill>
                  <a:srgbClr val="3366FF"/>
                </a:solidFill>
              </a:rPr>
              <a:t>kidneys</a:t>
            </a:r>
            <a:r>
              <a:rPr lang="en-US" sz="2000"/>
              <a:t> – </a:t>
            </a:r>
            <a:r>
              <a:rPr lang="en-US" sz="2000" b="1">
                <a:solidFill>
                  <a:srgbClr val="3366FF"/>
                </a:solidFill>
              </a:rPr>
              <a:t>opposite</a:t>
            </a:r>
            <a:r>
              <a:rPr lang="en-US" sz="2000"/>
              <a:t> effects on </a:t>
            </a:r>
            <a:r>
              <a:rPr lang="en-US" sz="2000" b="1">
                <a:solidFill>
                  <a:srgbClr val="3366FF"/>
                </a:solidFill>
              </a:rPr>
              <a:t>Ca</a:t>
            </a:r>
            <a:r>
              <a:rPr lang="en-US" sz="2000" b="1" baseline="30000">
                <a:solidFill>
                  <a:srgbClr val="3366FF"/>
                </a:solidFill>
              </a:rPr>
              <a:t>++</a:t>
            </a:r>
            <a:r>
              <a:rPr lang="en-US" sz="2000"/>
              <a:t> vs </a:t>
            </a:r>
            <a:r>
              <a:rPr lang="en-US" sz="2000" b="1">
                <a:solidFill>
                  <a:srgbClr val="800000"/>
                </a:solidFill>
              </a:rPr>
              <a:t>phosphate</a:t>
            </a:r>
          </a:p>
          <a:p>
            <a:pPr marL="290513" indent="-290513">
              <a:lnSpc>
                <a:spcPct val="80000"/>
              </a:lnSpc>
              <a:spcBef>
                <a:spcPct val="50000"/>
              </a:spcBef>
            </a:pPr>
            <a:r>
              <a:rPr lang="en-US" sz="2000">
                <a:cs typeface="Arial" charset="0"/>
              </a:rPr>
              <a:t>•  most (~75%) of filtered </a:t>
            </a:r>
            <a:r>
              <a:rPr lang="en-US" sz="2000">
                <a:solidFill>
                  <a:srgbClr val="800000"/>
                </a:solidFill>
                <a:cs typeface="Arial" charset="0"/>
              </a:rPr>
              <a:t>phosphate</a:t>
            </a:r>
            <a:r>
              <a:rPr lang="en-US" sz="2000">
                <a:cs typeface="Arial" charset="0"/>
              </a:rPr>
              <a:t> reabsorbed in proximal tubules by AT</a:t>
            </a:r>
          </a:p>
          <a:p>
            <a:pPr marL="1074738" lvl="1" indent="-495300">
              <a:lnSpc>
                <a:spcPct val="80000"/>
              </a:lnSpc>
              <a:spcBef>
                <a:spcPct val="50000"/>
              </a:spcBef>
              <a:buFontTx/>
              <a:buAutoNum type="arabicParenBoth"/>
            </a:pPr>
            <a:r>
              <a:rPr lang="en-US" sz="2000" b="1">
                <a:solidFill>
                  <a:srgbClr val="3366FF"/>
                </a:solidFill>
                <a:cs typeface="Arial" charset="0"/>
              </a:rPr>
              <a:t>no PTH:</a:t>
            </a:r>
            <a:r>
              <a:rPr lang="en-US" sz="2000">
                <a:cs typeface="Arial" charset="0"/>
              </a:rPr>
              <a:t>  </a:t>
            </a:r>
            <a:r>
              <a:rPr lang="en-US" sz="2000">
                <a:solidFill>
                  <a:srgbClr val="800000"/>
                </a:solidFill>
                <a:cs typeface="Arial" charset="0"/>
              </a:rPr>
              <a:t>phosphate</a:t>
            </a:r>
            <a:r>
              <a:rPr lang="en-US" sz="2000">
                <a:cs typeface="Arial" charset="0"/>
              </a:rPr>
              <a:t> reabsorbed to T</a:t>
            </a:r>
            <a:r>
              <a:rPr lang="en-US" sz="2000" baseline="-25000">
                <a:cs typeface="Arial" charset="0"/>
              </a:rPr>
              <a:t>m</a:t>
            </a:r>
            <a:endParaRPr lang="en-US" sz="2000">
              <a:cs typeface="Arial" charset="0"/>
            </a:endParaRPr>
          </a:p>
          <a:p>
            <a:pPr marL="1074738" lvl="1" indent="-495300">
              <a:lnSpc>
                <a:spcPct val="80000"/>
              </a:lnSpc>
              <a:spcBef>
                <a:spcPct val="50000"/>
              </a:spcBef>
              <a:buFontTx/>
              <a:buAutoNum type="arabicParenBoth"/>
            </a:pPr>
            <a:r>
              <a:rPr lang="en-US" sz="2000" b="1">
                <a:solidFill>
                  <a:srgbClr val="3366FF"/>
                </a:solidFill>
              </a:rPr>
              <a:t>high PTH:</a:t>
            </a:r>
            <a:r>
              <a:rPr lang="en-US" sz="2000"/>
              <a:t>  reduced AT of </a:t>
            </a:r>
            <a:r>
              <a:rPr lang="en-US" sz="2000">
                <a:solidFill>
                  <a:srgbClr val="800000"/>
                </a:solidFill>
              </a:rPr>
              <a:t>phosphate</a:t>
            </a:r>
          </a:p>
          <a:p>
            <a:pPr marL="290513" indent="-290513">
              <a:lnSpc>
                <a:spcPct val="80000"/>
              </a:lnSpc>
              <a:spcBef>
                <a:spcPct val="50000"/>
              </a:spcBef>
              <a:buFontTx/>
              <a:buAutoNum type="alphaLcParenBoth" startAt="2"/>
            </a:pPr>
            <a:r>
              <a:rPr lang="en-US" sz="2000" i="1" u="sng">
                <a:solidFill>
                  <a:srgbClr val="CC3300"/>
                </a:solidFill>
              </a:rPr>
              <a:t>calcitonin:</a:t>
            </a:r>
            <a:endParaRPr lang="en-US" sz="2000">
              <a:solidFill>
                <a:srgbClr val="CC3300"/>
              </a:solidFill>
            </a:endParaRPr>
          </a:p>
          <a:p>
            <a:pPr marL="290513" indent="-290513">
              <a:lnSpc>
                <a:spcPct val="80000"/>
              </a:lnSpc>
              <a:spcBef>
                <a:spcPct val="50000"/>
              </a:spcBef>
            </a:pPr>
            <a:r>
              <a:rPr lang="en-US" sz="2000">
                <a:cs typeface="Arial" charset="0"/>
              </a:rPr>
              <a:t>•  stimulus for secretion is rising blood Ca</a:t>
            </a:r>
            <a:r>
              <a:rPr lang="en-US" sz="2000" baseline="30000">
                <a:cs typeface="Arial" charset="0"/>
              </a:rPr>
              <a:t>++</a:t>
            </a:r>
            <a:endParaRPr lang="en-US" sz="2000">
              <a:cs typeface="Arial" charset="0"/>
            </a:endParaRPr>
          </a:p>
        </p:txBody>
      </p:sp>
      <p:sp>
        <p:nvSpPr>
          <p:cNvPr id="37894" name="Text Box 6" descr="Newsprint"/>
          <p:cNvSpPr txBox="1">
            <a:spLocks noChangeArrowheads="1"/>
          </p:cNvSpPr>
          <p:nvPr/>
        </p:nvSpPr>
        <p:spPr bwMode="auto">
          <a:xfrm>
            <a:off x="1049337" y="5995988"/>
            <a:ext cx="1330305" cy="246221"/>
          </a:xfrm>
          <a:prstGeom prst="rect">
            <a:avLst/>
          </a:prstGeom>
          <a:blipFill dpi="0" rotWithShape="0">
            <a:blip r:embed="rId3" cstate="print"/>
            <a:srcRect/>
            <a:tile tx="0" ty="0" sx="100000" sy="100000" flip="none" algn="tl"/>
          </a:blipFill>
          <a:ln w="9525">
            <a:noFill/>
            <a:miter lim="800000"/>
            <a:headEnd/>
            <a:tailEnd/>
          </a:ln>
          <a:effectLst/>
        </p:spPr>
        <p:txBody>
          <a:bodyPr wrap="square">
            <a:spAutoFit/>
          </a:bodyPr>
          <a:lstStyle/>
          <a:p>
            <a:pPr algn="ctr" eaLnBrk="0" hangingPunct="0"/>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sp>
        <p:nvSpPr>
          <p:cNvPr id="37897" name="Text Box 9"/>
          <p:cNvSpPr txBox="1">
            <a:spLocks noChangeArrowheads="1"/>
          </p:cNvSpPr>
          <p:nvPr/>
        </p:nvSpPr>
        <p:spPr bwMode="auto">
          <a:xfrm>
            <a:off x="3668713" y="6164263"/>
            <a:ext cx="4705071" cy="400110"/>
          </a:xfrm>
          <a:prstGeom prst="rect">
            <a:avLst/>
          </a:prstGeom>
          <a:noFill/>
          <a:ln w="9525">
            <a:noFill/>
            <a:miter lim="800000"/>
            <a:headEnd/>
            <a:tailEnd/>
          </a:ln>
          <a:effectLst/>
        </p:spPr>
        <p:txBody>
          <a:bodyPr wrap="none">
            <a:spAutoFit/>
          </a:bodyPr>
          <a:lstStyle/>
          <a:p>
            <a:r>
              <a:rPr lang="en-US" sz="2000" dirty="0"/>
              <a:t>Fig. </a:t>
            </a:r>
            <a:r>
              <a:rPr lang="en-US" sz="2000" dirty="0" smtClean="0"/>
              <a:t>16.12 </a:t>
            </a:r>
            <a:r>
              <a:rPr lang="en-US" sz="2000" dirty="0"/>
              <a:t>– Posterior view of Thyroid Gland</a:t>
            </a:r>
          </a:p>
        </p:txBody>
      </p:sp>
      <p:pic>
        <p:nvPicPr>
          <p:cNvPr id="37899" name="Picture 11" descr="16-11Parathyroid_UN.jpg"/>
          <p:cNvPicPr>
            <a:picLocks noChangeAspect="1" noChangeArrowheads="1"/>
          </p:cNvPicPr>
          <p:nvPr/>
        </p:nvPicPr>
        <p:blipFill>
          <a:blip r:embed="rId4" cstate="print"/>
          <a:srcRect l="7249" t="8253" r="60800" b="6189"/>
          <a:stretch>
            <a:fillRect/>
          </a:stretch>
        </p:blipFill>
        <p:spPr bwMode="auto">
          <a:xfrm>
            <a:off x="5616575" y="215900"/>
            <a:ext cx="3295650" cy="5954713"/>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Text Box 4"/>
          <p:cNvSpPr txBox="1">
            <a:spLocks noChangeArrowheads="1"/>
          </p:cNvSpPr>
          <p:nvPr/>
        </p:nvSpPr>
        <p:spPr bwMode="auto">
          <a:xfrm>
            <a:off x="180975" y="860425"/>
            <a:ext cx="8791575" cy="3854450"/>
          </a:xfrm>
          <a:prstGeom prst="rect">
            <a:avLst/>
          </a:prstGeom>
          <a:solidFill>
            <a:schemeClr val="bg1"/>
          </a:solidFill>
          <a:ln w="12700">
            <a:solidFill>
              <a:srgbClr val="008080"/>
            </a:solidFill>
            <a:miter lim="800000"/>
            <a:headEnd/>
            <a:tailEnd/>
          </a:ln>
          <a:effectLst/>
        </p:spPr>
        <p:txBody>
          <a:bodyPr>
            <a:spAutoFit/>
          </a:bodyPr>
          <a:lstStyle/>
          <a:p>
            <a:pPr marL="495300" indent="-495300">
              <a:lnSpc>
                <a:spcPct val="80000"/>
              </a:lnSpc>
              <a:spcBef>
                <a:spcPct val="50000"/>
              </a:spcBef>
            </a:pPr>
            <a:r>
              <a:rPr lang="en-US" sz="2000" i="1">
                <a:solidFill>
                  <a:srgbClr val="008080"/>
                </a:solidFill>
              </a:rPr>
              <a:t>4.4.7 describe the 3 mechanisms of acid-base balance used in the body; describe in detail the 3</a:t>
            </a:r>
            <a:r>
              <a:rPr lang="en-US" sz="2000" i="1" baseline="30000">
                <a:solidFill>
                  <a:srgbClr val="008080"/>
                </a:solidFill>
              </a:rPr>
              <a:t>rd</a:t>
            </a:r>
            <a:r>
              <a:rPr lang="en-US" sz="2000" i="1">
                <a:solidFill>
                  <a:srgbClr val="008080"/>
                </a:solidFill>
              </a:rPr>
              <a:t> mechanism – the role of the kidneys</a:t>
            </a:r>
          </a:p>
          <a:p>
            <a:pPr marL="495300" indent="-495300">
              <a:lnSpc>
                <a:spcPct val="80000"/>
              </a:lnSpc>
              <a:spcBef>
                <a:spcPct val="50000"/>
              </a:spcBef>
            </a:pPr>
            <a:r>
              <a:rPr lang="en-US" sz="2000">
                <a:cs typeface="Arial" charset="0"/>
              </a:rPr>
              <a:t>•  </a:t>
            </a:r>
            <a:r>
              <a:rPr lang="en-US" sz="2000" b="1">
                <a:solidFill>
                  <a:srgbClr val="008080"/>
                </a:solidFill>
                <a:cs typeface="Arial" charset="0"/>
              </a:rPr>
              <a:t>very important:</a:t>
            </a:r>
            <a:r>
              <a:rPr lang="en-US" sz="2000">
                <a:cs typeface="Arial" charset="0"/>
              </a:rPr>
              <a:t>  activity of functional ptns depends on pH (</a:t>
            </a:r>
            <a:r>
              <a:rPr lang="en-US" sz="2000">
                <a:solidFill>
                  <a:srgbClr val="008080"/>
                </a:solidFill>
                <a:cs typeface="Arial" charset="0"/>
              </a:rPr>
              <a:t>7.4 arterial, 7.35 venous, 7.0 intracellular</a:t>
            </a:r>
            <a:r>
              <a:rPr lang="en-US" sz="2000">
                <a:cs typeface="Arial" charset="0"/>
              </a:rPr>
              <a:t>)</a:t>
            </a:r>
          </a:p>
          <a:p>
            <a:pPr marL="495300" indent="-495300" algn="ctr">
              <a:lnSpc>
                <a:spcPct val="80000"/>
              </a:lnSpc>
              <a:spcBef>
                <a:spcPct val="50000"/>
              </a:spcBef>
            </a:pPr>
            <a:r>
              <a:rPr lang="en-US" sz="2000" i="1">
                <a:solidFill>
                  <a:srgbClr val="008080"/>
                </a:solidFill>
              </a:rPr>
              <a:t>What is alkalosis?  What is acidosis?</a:t>
            </a:r>
          </a:p>
          <a:p>
            <a:pPr marL="495300" indent="-495300">
              <a:lnSpc>
                <a:spcPct val="80000"/>
              </a:lnSpc>
              <a:spcBef>
                <a:spcPct val="50000"/>
              </a:spcBef>
            </a:pPr>
            <a:r>
              <a:rPr lang="en-US" sz="2000" i="1" u="sng">
                <a:solidFill>
                  <a:srgbClr val="008080"/>
                </a:solidFill>
              </a:rPr>
              <a:t>Sources of acid:</a:t>
            </a:r>
          </a:p>
          <a:p>
            <a:pPr marL="952500" lvl="1" indent="-495300">
              <a:lnSpc>
                <a:spcPct val="70000"/>
              </a:lnSpc>
              <a:spcBef>
                <a:spcPct val="50000"/>
              </a:spcBef>
              <a:buFontTx/>
              <a:buAutoNum type="romanLcParenBoth"/>
            </a:pPr>
            <a:r>
              <a:rPr lang="en-US" sz="2000"/>
              <a:t>Breakdown of phosphorus-containing ptns </a:t>
            </a:r>
            <a:r>
              <a:rPr lang="en-US" sz="2000">
                <a:sym typeface="WP IconicSymbolsA" pitchFamily="2" charset="2"/>
              </a:rPr>
              <a:t> phosphoric acid</a:t>
            </a:r>
          </a:p>
          <a:p>
            <a:pPr marL="952500" lvl="1" indent="-495300">
              <a:lnSpc>
                <a:spcPct val="70000"/>
              </a:lnSpc>
              <a:spcBef>
                <a:spcPct val="50000"/>
              </a:spcBef>
              <a:buFontTx/>
              <a:buAutoNum type="romanLcParenBoth"/>
            </a:pPr>
            <a:r>
              <a:rPr lang="en-US" sz="2000"/>
              <a:t>Anaerobic metabolism of glucose </a:t>
            </a:r>
            <a:r>
              <a:rPr lang="en-US" sz="2000">
                <a:sym typeface="WP IconicSymbolsA" pitchFamily="2" charset="2"/>
              </a:rPr>
              <a:t> 			</a:t>
            </a:r>
          </a:p>
          <a:p>
            <a:pPr marL="952500" lvl="1" indent="-495300">
              <a:lnSpc>
                <a:spcPct val="70000"/>
              </a:lnSpc>
              <a:spcBef>
                <a:spcPct val="50000"/>
              </a:spcBef>
              <a:buFontTx/>
              <a:buAutoNum type="romanLcParenBoth"/>
            </a:pPr>
            <a:r>
              <a:rPr lang="en-US" sz="2000">
                <a:sym typeface="WP IconicSymbolsA" pitchFamily="2" charset="2"/>
              </a:rPr>
              <a:t>Fat metabolism </a:t>
            </a:r>
            <a:r>
              <a:rPr lang="en-US" sz="2000"/>
              <a:t> </a:t>
            </a:r>
            <a:r>
              <a:rPr lang="en-US" sz="2000">
                <a:sym typeface="WP IconicSymbolsA" pitchFamily="2" charset="2"/>
              </a:rPr>
              <a:t> fatty acids &amp; ketone bodies</a:t>
            </a:r>
          </a:p>
          <a:p>
            <a:pPr marL="952500" lvl="1" indent="-495300">
              <a:lnSpc>
                <a:spcPct val="70000"/>
              </a:lnSpc>
              <a:spcBef>
                <a:spcPct val="50000"/>
              </a:spcBef>
              <a:buFontTx/>
              <a:buAutoNum type="romanLcParenBoth"/>
            </a:pPr>
            <a:r>
              <a:rPr lang="en-US" sz="2000">
                <a:sym typeface="WP IconicSymbolsA" pitchFamily="2" charset="2"/>
              </a:rPr>
              <a:t>Loading &amp; transport of CO</a:t>
            </a:r>
            <a:r>
              <a:rPr lang="en-US" sz="2000" baseline="-25000">
                <a:sym typeface="WP IconicSymbolsA" pitchFamily="2" charset="2"/>
              </a:rPr>
              <a:t>2</a:t>
            </a:r>
            <a:r>
              <a:rPr lang="en-US" sz="2000">
                <a:sym typeface="WP IconicSymbolsA" pitchFamily="2" charset="2"/>
              </a:rPr>
              <a:t> as bicarbonate </a:t>
            </a:r>
            <a:r>
              <a:rPr lang="en-US" sz="2000"/>
              <a:t> </a:t>
            </a:r>
            <a:r>
              <a:rPr lang="en-US" sz="2000">
                <a:sym typeface="WP IconicSymbolsA" pitchFamily="2" charset="2"/>
              </a:rPr>
              <a:t> H</a:t>
            </a:r>
            <a:r>
              <a:rPr lang="en-US" sz="2000" baseline="30000">
                <a:sym typeface="WP IconicSymbolsA" pitchFamily="2" charset="2"/>
              </a:rPr>
              <a:t>+</a:t>
            </a:r>
            <a:r>
              <a:rPr lang="en-US" sz="2000">
                <a:sym typeface="WP IconicSymbolsA" pitchFamily="2" charset="2"/>
              </a:rPr>
              <a:t> ions</a:t>
            </a:r>
          </a:p>
          <a:p>
            <a:pPr marL="952500" lvl="1" indent="-495300">
              <a:lnSpc>
                <a:spcPct val="70000"/>
              </a:lnSpc>
              <a:spcBef>
                <a:spcPct val="50000"/>
              </a:spcBef>
              <a:buFontTx/>
              <a:buAutoNum type="romanLcParenBoth"/>
            </a:pPr>
            <a:r>
              <a:rPr lang="en-US" sz="2000">
                <a:sym typeface="WP IconicSymbolsA" pitchFamily="2" charset="2"/>
              </a:rPr>
              <a:t>HCl released during digestion stays in GI tract but must be buffered</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Text Box 3"/>
          <p:cNvSpPr txBox="1">
            <a:spLocks noChangeArrowheads="1"/>
          </p:cNvSpPr>
          <p:nvPr/>
        </p:nvSpPr>
        <p:spPr bwMode="auto">
          <a:xfrm>
            <a:off x="6553200" y="508000"/>
            <a:ext cx="1322388" cy="406400"/>
          </a:xfrm>
          <a:prstGeom prst="rect">
            <a:avLst/>
          </a:prstGeom>
          <a:solidFill>
            <a:srgbClr val="FFFFFF"/>
          </a:solidFill>
          <a:ln w="9525">
            <a:solidFill>
              <a:srgbClr val="CC0000"/>
            </a:solidFill>
            <a:miter lim="800000"/>
            <a:headEnd/>
            <a:tailEnd/>
          </a:ln>
          <a:effectLst/>
        </p:spPr>
        <p:txBody>
          <a:bodyPr wrap="none">
            <a:spAutoFit/>
          </a:bodyPr>
          <a:lstStyle/>
          <a:p>
            <a:r>
              <a:rPr lang="en-US" sz="2000"/>
              <a:t>Fig. 26.11</a:t>
            </a:r>
          </a:p>
        </p:txBody>
      </p:sp>
      <p:sp>
        <p:nvSpPr>
          <p:cNvPr id="38916" name="Text Box 4"/>
          <p:cNvSpPr txBox="1">
            <a:spLocks noChangeArrowheads="1"/>
          </p:cNvSpPr>
          <p:nvPr/>
        </p:nvSpPr>
        <p:spPr bwMode="auto">
          <a:xfrm>
            <a:off x="0" y="0"/>
            <a:ext cx="6084888" cy="6069013"/>
          </a:xfrm>
          <a:prstGeom prst="rect">
            <a:avLst/>
          </a:prstGeom>
          <a:solidFill>
            <a:schemeClr val="bg1"/>
          </a:solidFill>
          <a:ln w="28575">
            <a:noFill/>
            <a:miter lim="800000"/>
            <a:headEnd/>
            <a:tailEnd/>
          </a:ln>
          <a:effectLst/>
        </p:spPr>
        <p:txBody>
          <a:bodyPr>
            <a:spAutoFit/>
          </a:bodyPr>
          <a:lstStyle/>
          <a:p>
            <a:pPr marL="457200" indent="-457200">
              <a:lnSpc>
                <a:spcPct val="90000"/>
              </a:lnSpc>
              <a:spcBef>
                <a:spcPct val="50000"/>
              </a:spcBef>
            </a:pPr>
            <a:r>
              <a:rPr lang="en-US" sz="2000" u="sng" dirty="0">
                <a:solidFill>
                  <a:srgbClr val="CC0000"/>
                </a:solidFill>
              </a:rPr>
              <a:t>Blood [H</a:t>
            </a:r>
            <a:r>
              <a:rPr lang="en-US" sz="2000" u="sng" baseline="30000" dirty="0">
                <a:solidFill>
                  <a:srgbClr val="CC0000"/>
                </a:solidFill>
              </a:rPr>
              <a:t>+</a:t>
            </a:r>
            <a:r>
              <a:rPr lang="en-US" sz="2000" u="sng" dirty="0">
                <a:solidFill>
                  <a:srgbClr val="CC0000"/>
                </a:solidFill>
              </a:rPr>
              <a:t>] is regulated by:</a:t>
            </a:r>
          </a:p>
          <a:p>
            <a:pPr marL="457200" indent="-457200">
              <a:lnSpc>
                <a:spcPct val="90000"/>
              </a:lnSpc>
              <a:spcBef>
                <a:spcPct val="50000"/>
              </a:spcBef>
              <a:buFontTx/>
              <a:buAutoNum type="arabicParenBoth"/>
            </a:pPr>
            <a:r>
              <a:rPr lang="en-US" sz="2000" b="1" dirty="0">
                <a:solidFill>
                  <a:srgbClr val="CC0000"/>
                </a:solidFill>
              </a:rPr>
              <a:t>Chemical buffer systems:</a:t>
            </a:r>
            <a:r>
              <a:rPr lang="en-US" sz="2000" dirty="0"/>
              <a:t>  (H</a:t>
            </a:r>
            <a:r>
              <a:rPr lang="en-US" sz="2000" baseline="-25000" dirty="0"/>
              <a:t>2</a:t>
            </a:r>
            <a:r>
              <a:rPr lang="en-US" sz="2000" dirty="0"/>
              <a:t>CO</a:t>
            </a:r>
            <a:r>
              <a:rPr lang="en-US" sz="2000" baseline="-25000" dirty="0"/>
              <a:t>3</a:t>
            </a:r>
            <a:r>
              <a:rPr lang="en-US" sz="2000" dirty="0"/>
              <a:t> </a:t>
            </a:r>
            <a:r>
              <a:rPr lang="en-US" sz="2000" dirty="0">
                <a:sym typeface="Symbol" pitchFamily="18" charset="2"/>
              </a:rPr>
              <a:t> HCO</a:t>
            </a:r>
            <a:r>
              <a:rPr lang="en-US" sz="2000" baseline="-25000" dirty="0">
                <a:sym typeface="Symbol" pitchFamily="18" charset="2"/>
              </a:rPr>
              <a:t>3</a:t>
            </a:r>
            <a:r>
              <a:rPr lang="en-US" sz="2000" baseline="30000" dirty="0">
                <a:sym typeface="Symbol" pitchFamily="18" charset="2"/>
              </a:rPr>
              <a:t>-</a:t>
            </a:r>
            <a:r>
              <a:rPr lang="en-US" sz="2000" dirty="0">
                <a:sym typeface="Symbol" pitchFamily="18" charset="2"/>
              </a:rPr>
              <a:t>, Na</a:t>
            </a:r>
            <a:r>
              <a:rPr lang="en-US" sz="2000" baseline="-25000" dirty="0">
                <a:sym typeface="Symbol" pitchFamily="18" charset="2"/>
              </a:rPr>
              <a:t>2</a:t>
            </a:r>
            <a:r>
              <a:rPr lang="en-US" sz="2000" dirty="0">
                <a:sym typeface="Symbol" pitchFamily="18" charset="2"/>
              </a:rPr>
              <a:t>HPO</a:t>
            </a:r>
            <a:r>
              <a:rPr lang="en-US" sz="2000" baseline="-25000" dirty="0">
                <a:sym typeface="Symbol" pitchFamily="18" charset="2"/>
              </a:rPr>
              <a:t>4</a:t>
            </a:r>
            <a:r>
              <a:rPr lang="en-US" sz="2000" dirty="0">
                <a:sym typeface="Symbol" pitchFamily="18" charset="2"/>
              </a:rPr>
              <a:t>  NaH</a:t>
            </a:r>
            <a:r>
              <a:rPr lang="en-US" sz="2000" baseline="-25000" dirty="0">
                <a:sym typeface="Symbol" pitchFamily="18" charset="2"/>
              </a:rPr>
              <a:t>2</a:t>
            </a:r>
            <a:r>
              <a:rPr lang="en-US" sz="2000" dirty="0">
                <a:sym typeface="Symbol" pitchFamily="18" charset="2"/>
              </a:rPr>
              <a:t>PO</a:t>
            </a:r>
            <a:r>
              <a:rPr lang="en-US" sz="2000" baseline="-25000" dirty="0">
                <a:sym typeface="Symbol" pitchFamily="18" charset="2"/>
              </a:rPr>
              <a:t>4</a:t>
            </a:r>
            <a:r>
              <a:rPr lang="en-US" sz="2000" dirty="0">
                <a:sym typeface="Symbol" pitchFamily="18" charset="2"/>
              </a:rPr>
              <a:t>, protein buffers)</a:t>
            </a:r>
          </a:p>
          <a:p>
            <a:pPr marL="457200" indent="-457200">
              <a:lnSpc>
                <a:spcPct val="90000"/>
              </a:lnSpc>
              <a:spcBef>
                <a:spcPct val="50000"/>
              </a:spcBef>
            </a:pPr>
            <a:r>
              <a:rPr lang="en-US" sz="2000" dirty="0"/>
              <a:t>	</a:t>
            </a:r>
            <a:r>
              <a:rPr lang="en-US" sz="2000" i="1" dirty="0"/>
              <a:t>pro:</a:t>
            </a:r>
          </a:p>
          <a:p>
            <a:pPr marL="457200" indent="-457200">
              <a:lnSpc>
                <a:spcPct val="90000"/>
              </a:lnSpc>
              <a:spcBef>
                <a:spcPct val="50000"/>
              </a:spcBef>
            </a:pPr>
            <a:r>
              <a:rPr lang="en-US" sz="2000" i="1" dirty="0"/>
              <a:t>	con:</a:t>
            </a:r>
            <a:endParaRPr lang="en-US" sz="2000" dirty="0"/>
          </a:p>
          <a:p>
            <a:pPr marL="457200" indent="-457200">
              <a:lnSpc>
                <a:spcPct val="90000"/>
              </a:lnSpc>
              <a:spcBef>
                <a:spcPct val="50000"/>
              </a:spcBef>
              <a:buFontTx/>
              <a:buAutoNum type="arabicParenBoth" startAt="2"/>
            </a:pPr>
            <a:r>
              <a:rPr lang="en-US" sz="2000" b="1" dirty="0">
                <a:solidFill>
                  <a:srgbClr val="CC0000"/>
                </a:solidFill>
              </a:rPr>
              <a:t>Respiratory centre in brain stem:</a:t>
            </a:r>
          </a:p>
          <a:p>
            <a:pPr marL="457200" indent="-457200">
              <a:lnSpc>
                <a:spcPct val="90000"/>
              </a:lnSpc>
              <a:spcBef>
                <a:spcPct val="50000"/>
              </a:spcBef>
            </a:pPr>
            <a:r>
              <a:rPr lang="en-US" sz="2000" dirty="0"/>
              <a:t>	</a:t>
            </a:r>
            <a:r>
              <a:rPr lang="en-US" sz="2000" i="1" dirty="0"/>
              <a:t>pro:</a:t>
            </a:r>
          </a:p>
          <a:p>
            <a:pPr marL="457200" indent="-457200">
              <a:lnSpc>
                <a:spcPct val="90000"/>
              </a:lnSpc>
              <a:spcBef>
                <a:spcPct val="50000"/>
              </a:spcBef>
            </a:pPr>
            <a:r>
              <a:rPr lang="en-US" sz="2000" i="1" dirty="0"/>
              <a:t>	con:</a:t>
            </a:r>
            <a:endParaRPr lang="en-US" sz="2000" dirty="0"/>
          </a:p>
          <a:p>
            <a:pPr marL="457200" indent="-457200">
              <a:lnSpc>
                <a:spcPct val="90000"/>
              </a:lnSpc>
              <a:spcBef>
                <a:spcPct val="50000"/>
              </a:spcBef>
              <a:buFontTx/>
              <a:buAutoNum type="arabicParenBoth" startAt="3"/>
            </a:pPr>
            <a:r>
              <a:rPr lang="en-US" sz="2000" b="1" dirty="0">
                <a:solidFill>
                  <a:srgbClr val="CC0000"/>
                </a:solidFill>
              </a:rPr>
              <a:t>Renal mechanisms:</a:t>
            </a:r>
          </a:p>
          <a:p>
            <a:pPr marL="457200" indent="-457200">
              <a:lnSpc>
                <a:spcPct val="90000"/>
              </a:lnSpc>
              <a:spcBef>
                <a:spcPct val="50000"/>
              </a:spcBef>
            </a:pPr>
            <a:r>
              <a:rPr lang="en-US" sz="2000" dirty="0"/>
              <a:t>	</a:t>
            </a:r>
            <a:r>
              <a:rPr lang="en-US" sz="2000" i="1" dirty="0"/>
              <a:t>pro:</a:t>
            </a:r>
          </a:p>
          <a:p>
            <a:pPr marL="457200" indent="-457200">
              <a:lnSpc>
                <a:spcPct val="90000"/>
              </a:lnSpc>
              <a:spcBef>
                <a:spcPct val="50000"/>
              </a:spcBef>
            </a:pPr>
            <a:r>
              <a:rPr lang="en-US" sz="2000" i="1" dirty="0"/>
              <a:t>	con:</a:t>
            </a:r>
          </a:p>
          <a:p>
            <a:pPr marL="457200" indent="-457200">
              <a:lnSpc>
                <a:spcPct val="90000"/>
              </a:lnSpc>
              <a:spcBef>
                <a:spcPct val="50000"/>
              </a:spcBef>
            </a:pPr>
            <a:r>
              <a:rPr lang="en-US" sz="2000" dirty="0">
                <a:cs typeface="Arial" charset="0"/>
              </a:rPr>
              <a:t>•  renal mechanism involves:</a:t>
            </a:r>
          </a:p>
          <a:p>
            <a:pPr marL="457200" indent="-457200">
              <a:lnSpc>
                <a:spcPct val="90000"/>
              </a:lnSpc>
              <a:spcBef>
                <a:spcPct val="50000"/>
              </a:spcBef>
            </a:pPr>
            <a:r>
              <a:rPr lang="en-US" sz="2000" dirty="0">
                <a:cs typeface="Arial" charset="0"/>
              </a:rPr>
              <a:t>	(1)  excreting bicarbonate (= gaining H</a:t>
            </a:r>
            <a:r>
              <a:rPr lang="en-US" sz="2000" baseline="30000" dirty="0">
                <a:cs typeface="Arial" charset="0"/>
              </a:rPr>
              <a:t>+</a:t>
            </a:r>
            <a:r>
              <a:rPr lang="en-US" sz="2000" dirty="0">
                <a:cs typeface="Arial" charset="0"/>
              </a:rPr>
              <a:t>)</a:t>
            </a:r>
          </a:p>
          <a:p>
            <a:pPr marL="457200" indent="-457200">
              <a:lnSpc>
                <a:spcPct val="90000"/>
              </a:lnSpc>
              <a:spcBef>
                <a:spcPct val="50000"/>
              </a:spcBef>
            </a:pPr>
            <a:r>
              <a:rPr lang="en-US" sz="2000" dirty="0">
                <a:cs typeface="Arial" charset="0"/>
              </a:rPr>
              <a:t>	(2)  reabsorbing or generating new bicarbonate 	(= getting rid of H</a:t>
            </a:r>
            <a:r>
              <a:rPr lang="en-US" sz="2000" baseline="30000" dirty="0">
                <a:cs typeface="Arial" charset="0"/>
              </a:rPr>
              <a:t>+</a:t>
            </a:r>
            <a:r>
              <a:rPr lang="en-US" sz="2000" dirty="0">
                <a:cs typeface="Arial" charset="0"/>
              </a:rPr>
              <a:t>)</a:t>
            </a:r>
            <a:endParaRPr lang="en-US" sz="2000" dirty="0"/>
          </a:p>
        </p:txBody>
      </p:sp>
      <p:pic>
        <p:nvPicPr>
          <p:cNvPr id="38917" name="Picture 5" descr="msotw9_temp0"/>
          <p:cNvPicPr>
            <a:picLocks noChangeAspect="1" noChangeArrowheads="1"/>
          </p:cNvPicPr>
          <p:nvPr/>
        </p:nvPicPr>
        <p:blipFill>
          <a:blip r:embed="rId3" cstate="print">
            <a:lum bright="-6000" contrast="12000"/>
          </a:blip>
          <a:srcRect t="16667" b="16667"/>
          <a:stretch>
            <a:fillRect/>
          </a:stretch>
        </p:blipFill>
        <p:spPr bwMode="auto">
          <a:xfrm>
            <a:off x="747713" y="6137275"/>
            <a:ext cx="8153400" cy="692150"/>
          </a:xfrm>
          <a:prstGeom prst="rect">
            <a:avLst/>
          </a:prstGeom>
          <a:noFill/>
          <a:ln w="9525">
            <a:noFill/>
            <a:miter lim="800000"/>
            <a:headEnd/>
            <a:tailEnd/>
          </a:ln>
          <a:effectLst/>
        </p:spPr>
      </p:pic>
      <p:sp>
        <p:nvSpPr>
          <p:cNvPr id="38919" name="Text Box 7" descr="Newsprint"/>
          <p:cNvSpPr txBox="1">
            <a:spLocks noChangeArrowheads="1"/>
          </p:cNvSpPr>
          <p:nvPr/>
        </p:nvSpPr>
        <p:spPr bwMode="auto">
          <a:xfrm>
            <a:off x="7436386" y="5257800"/>
            <a:ext cx="1326614" cy="246221"/>
          </a:xfrm>
          <a:prstGeom prst="rect">
            <a:avLst/>
          </a:prstGeom>
          <a:blipFill dpi="0" rotWithShape="0">
            <a:blip r:embed="rId4" cstate="print"/>
            <a:srcRect/>
            <a:tile tx="0" ty="0" sx="100000" sy="100000" flip="none" algn="tl"/>
          </a:blipFill>
          <a:ln w="9525">
            <a:noFill/>
            <a:miter lim="800000"/>
            <a:headEnd/>
            <a:tailEnd/>
          </a:ln>
          <a:effectLst/>
        </p:spPr>
        <p:txBody>
          <a:bodyPr wrap="square">
            <a:spAutoFit/>
          </a:bodyPr>
          <a:lstStyle/>
          <a:p>
            <a:pPr algn="ctr" eaLnBrk="0" hangingPunct="0"/>
            <a:r>
              <a:rPr lang="en-US" sz="1000" b="1" i="1" dirty="0">
                <a:latin typeface="NuptialScript" pitchFamily="18" charset="0"/>
              </a:rPr>
              <a:t>J. Carnegie, </a:t>
            </a:r>
            <a:r>
              <a:rPr lang="en-US" sz="1000" b="1" i="1" dirty="0" smtClean="0">
                <a:latin typeface="NuptialScript" pitchFamily="18" charset="0"/>
              </a:rPr>
              <a:t>U of O</a:t>
            </a:r>
            <a:endParaRPr lang="en-CA" sz="1000" b="1" i="1" dirty="0">
              <a:latin typeface="NuptialScript" pitchFamily="18" charset="0"/>
            </a:endParaRPr>
          </a:p>
        </p:txBody>
      </p:sp>
      <p:pic>
        <p:nvPicPr>
          <p:cNvPr id="3074" name="Picture 2" descr="E:\Chapter_26\D_JPEG_Images_and_Tables\Labeled\figure_26_11_labeled.jpg"/>
          <p:cNvPicPr>
            <a:picLocks noChangeAspect="1" noChangeArrowheads="1"/>
          </p:cNvPicPr>
          <p:nvPr/>
        </p:nvPicPr>
        <p:blipFill>
          <a:blip r:embed="rId5" cstate="print"/>
          <a:srcRect t="822" r="13565" b="17467"/>
          <a:stretch>
            <a:fillRect/>
          </a:stretch>
        </p:blipFill>
        <p:spPr bwMode="auto">
          <a:xfrm>
            <a:off x="4369368" y="1025913"/>
            <a:ext cx="4663122" cy="3947531"/>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msotw9_temp0"/>
          <p:cNvPicPr>
            <a:picLocks noChangeAspect="1" noChangeArrowheads="1"/>
          </p:cNvPicPr>
          <p:nvPr/>
        </p:nvPicPr>
        <p:blipFill>
          <a:blip r:embed="rId2" cstate="print">
            <a:lum contrast="6000"/>
          </a:blip>
          <a:srcRect t="16667" b="16667"/>
          <a:stretch>
            <a:fillRect/>
          </a:stretch>
        </p:blipFill>
        <p:spPr bwMode="auto">
          <a:xfrm>
            <a:off x="1135063" y="33338"/>
            <a:ext cx="7539037" cy="639762"/>
          </a:xfrm>
          <a:prstGeom prst="rect">
            <a:avLst/>
          </a:prstGeom>
          <a:noFill/>
          <a:ln w="9525">
            <a:noFill/>
            <a:miter lim="800000"/>
            <a:headEnd/>
            <a:tailEnd/>
          </a:ln>
          <a:effectLst/>
        </p:spPr>
      </p:pic>
      <p:sp>
        <p:nvSpPr>
          <p:cNvPr id="39940" name="Text Box 4"/>
          <p:cNvSpPr txBox="1">
            <a:spLocks noChangeArrowheads="1"/>
          </p:cNvSpPr>
          <p:nvPr/>
        </p:nvSpPr>
        <p:spPr bwMode="auto">
          <a:xfrm>
            <a:off x="-1" y="954088"/>
            <a:ext cx="3040655" cy="5632311"/>
          </a:xfrm>
          <a:prstGeom prst="rect">
            <a:avLst/>
          </a:prstGeom>
          <a:solidFill>
            <a:srgbClr val="FFFFFF"/>
          </a:solidFill>
          <a:ln w="38100">
            <a:noFill/>
            <a:miter lim="800000"/>
            <a:headEnd/>
            <a:tailEnd/>
          </a:ln>
          <a:effectLst/>
        </p:spPr>
        <p:txBody>
          <a:bodyPr wrap="square">
            <a:spAutoFit/>
          </a:bodyPr>
          <a:lstStyle/>
          <a:p>
            <a:pPr marL="347663" indent="-347663">
              <a:lnSpc>
                <a:spcPct val="80000"/>
              </a:lnSpc>
              <a:spcBef>
                <a:spcPct val="50000"/>
              </a:spcBef>
            </a:pPr>
            <a:r>
              <a:rPr lang="en-US" sz="2000" i="1" u="sng" dirty="0">
                <a:solidFill>
                  <a:srgbClr val="CC9900"/>
                </a:solidFill>
                <a:effectLst>
                  <a:outerShdw blurRad="38100" dist="38100" dir="2700000" algn="tl">
                    <a:srgbClr val="C0C0C0"/>
                  </a:outerShdw>
                </a:effectLst>
              </a:rPr>
              <a:t>H</a:t>
            </a:r>
            <a:r>
              <a:rPr lang="en-US" sz="2000" i="1" u="sng" baseline="30000" dirty="0">
                <a:solidFill>
                  <a:srgbClr val="CC9900"/>
                </a:solidFill>
                <a:effectLst>
                  <a:outerShdw blurRad="38100" dist="38100" dir="2700000" algn="tl">
                    <a:srgbClr val="C0C0C0"/>
                  </a:outerShdw>
                </a:effectLst>
              </a:rPr>
              <a:t>+</a:t>
            </a:r>
            <a:r>
              <a:rPr lang="en-US" sz="2000" i="1" u="sng" dirty="0">
                <a:solidFill>
                  <a:srgbClr val="CC9900"/>
                </a:solidFill>
                <a:effectLst>
                  <a:outerShdw blurRad="38100" dist="38100" dir="2700000" algn="tl">
                    <a:srgbClr val="C0C0C0"/>
                  </a:outerShdw>
                </a:effectLst>
              </a:rPr>
              <a:t> Secretion</a:t>
            </a:r>
            <a:r>
              <a:rPr lang="en-US" sz="2000" i="1" u="sng" dirty="0" smtClean="0">
                <a:solidFill>
                  <a:srgbClr val="CC9900"/>
                </a:solidFill>
                <a:effectLst>
                  <a:outerShdw blurRad="38100" dist="38100" dir="2700000" algn="tl">
                    <a:srgbClr val="C0C0C0"/>
                  </a:outerShdw>
                </a:effectLst>
              </a:rPr>
              <a:t>:</a:t>
            </a:r>
            <a:endParaRPr lang="en-US" sz="2000" dirty="0">
              <a:solidFill>
                <a:srgbClr val="CC9900"/>
              </a:solidFill>
              <a:effectLst>
                <a:outerShdw blurRad="38100" dist="38100" dir="2700000" algn="tl">
                  <a:srgbClr val="C0C0C0"/>
                </a:outerShdw>
              </a:effectLst>
            </a:endParaRPr>
          </a:p>
          <a:p>
            <a:pPr marL="347663" indent="-347663">
              <a:lnSpc>
                <a:spcPct val="80000"/>
              </a:lnSpc>
              <a:spcBef>
                <a:spcPct val="50000"/>
              </a:spcBef>
              <a:buFontTx/>
              <a:buAutoNum type="arabicParenBoth"/>
            </a:pPr>
            <a:r>
              <a:rPr lang="en-US" sz="2000" dirty="0"/>
              <a:t>tubule &amp; collecting duct respond to pH of ECF &amp; alter rate of H</a:t>
            </a:r>
            <a:r>
              <a:rPr lang="en-US" sz="2000" baseline="30000" dirty="0"/>
              <a:t>+</a:t>
            </a:r>
            <a:r>
              <a:rPr lang="en-US" sz="2000" dirty="0"/>
              <a:t> secretion</a:t>
            </a:r>
          </a:p>
          <a:p>
            <a:pPr marL="347663" indent="-347663">
              <a:lnSpc>
                <a:spcPct val="80000"/>
              </a:lnSpc>
              <a:spcBef>
                <a:spcPct val="50000"/>
              </a:spcBef>
              <a:buFontTx/>
              <a:buAutoNum type="arabicParenBoth"/>
            </a:pPr>
            <a:r>
              <a:rPr lang="en-US" sz="2000" dirty="0"/>
              <a:t>Secreted H</a:t>
            </a:r>
            <a:r>
              <a:rPr lang="en-US" sz="2000" baseline="30000" dirty="0"/>
              <a:t>+</a:t>
            </a:r>
            <a:r>
              <a:rPr lang="en-US" sz="2000" dirty="0"/>
              <a:t> comes from carbonic acid</a:t>
            </a:r>
          </a:p>
          <a:p>
            <a:pPr marL="347663" indent="-347663">
              <a:lnSpc>
                <a:spcPct val="80000"/>
              </a:lnSpc>
              <a:spcBef>
                <a:spcPct val="50000"/>
              </a:spcBef>
              <a:buFontTx/>
              <a:buAutoNum type="arabicParenBoth"/>
            </a:pPr>
            <a:r>
              <a:rPr lang="en-US" sz="2000" dirty="0"/>
              <a:t>For each H</a:t>
            </a:r>
            <a:r>
              <a:rPr lang="en-US" sz="2000" baseline="30000" dirty="0"/>
              <a:t>+</a:t>
            </a:r>
            <a:r>
              <a:rPr lang="en-US" sz="2000" dirty="0"/>
              <a:t> actively secreted into tubule lumen, one Na</a:t>
            </a:r>
            <a:r>
              <a:rPr lang="en-US" sz="2000" baseline="30000" dirty="0"/>
              <a:t>+</a:t>
            </a:r>
            <a:r>
              <a:rPr lang="en-US" sz="2000" dirty="0"/>
              <a:t> is reabsorbed, maintaining electrochemical balance</a:t>
            </a:r>
          </a:p>
          <a:p>
            <a:pPr marL="347663" indent="-347663">
              <a:lnSpc>
                <a:spcPct val="80000"/>
              </a:lnSpc>
              <a:spcBef>
                <a:spcPct val="50000"/>
              </a:spcBef>
              <a:buFontTx/>
              <a:buAutoNum type="arabicParenBoth"/>
            </a:pPr>
            <a:r>
              <a:rPr lang="en-US" sz="2000" dirty="0"/>
              <a:t>H</a:t>
            </a:r>
            <a:r>
              <a:rPr lang="en-US" sz="2000" baseline="30000" dirty="0"/>
              <a:t>+</a:t>
            </a:r>
            <a:r>
              <a:rPr lang="en-US" sz="2000" dirty="0"/>
              <a:t> can combine with HCO</a:t>
            </a:r>
            <a:r>
              <a:rPr lang="en-US" sz="2000" baseline="-25000" dirty="0"/>
              <a:t>3</a:t>
            </a:r>
            <a:r>
              <a:rPr lang="en-US" sz="2000" baseline="30000" dirty="0"/>
              <a:t>-</a:t>
            </a:r>
            <a:r>
              <a:rPr lang="en-US" sz="2000" dirty="0"/>
              <a:t> producing CO</a:t>
            </a:r>
            <a:r>
              <a:rPr lang="en-US" sz="2000" baseline="-25000" dirty="0"/>
              <a:t>2</a:t>
            </a:r>
            <a:r>
              <a:rPr lang="en-US" sz="2000" dirty="0"/>
              <a:t> &amp; H</a:t>
            </a:r>
            <a:r>
              <a:rPr lang="en-US" sz="2000" baseline="-25000" dirty="0"/>
              <a:t>2</a:t>
            </a:r>
            <a:r>
              <a:rPr lang="en-US" sz="2000" dirty="0"/>
              <a:t>O; CO</a:t>
            </a:r>
            <a:r>
              <a:rPr lang="en-US" sz="2000" baseline="-25000" dirty="0"/>
              <a:t>2</a:t>
            </a:r>
            <a:r>
              <a:rPr lang="en-US" sz="2000" dirty="0"/>
              <a:t> returns to tubule cell &amp; promotes more H</a:t>
            </a:r>
            <a:r>
              <a:rPr lang="en-US" sz="2000" baseline="30000" dirty="0"/>
              <a:t>+</a:t>
            </a:r>
            <a:r>
              <a:rPr lang="en-US" sz="2000" dirty="0"/>
              <a:t> secretion</a:t>
            </a:r>
          </a:p>
        </p:txBody>
      </p:sp>
      <p:sp>
        <p:nvSpPr>
          <p:cNvPr id="39945" name="Text Box 9" descr="Newsprint"/>
          <p:cNvSpPr txBox="1">
            <a:spLocks noChangeArrowheads="1"/>
          </p:cNvSpPr>
          <p:nvPr/>
        </p:nvSpPr>
        <p:spPr bwMode="auto">
          <a:xfrm>
            <a:off x="3470314" y="6443433"/>
            <a:ext cx="1321814" cy="246221"/>
          </a:xfrm>
          <a:prstGeom prst="rect">
            <a:avLst/>
          </a:prstGeom>
          <a:blipFill dpi="0" rotWithShape="0">
            <a:blip r:embed="rId3" cstate="print"/>
            <a:srcRect/>
            <a:tile tx="0" ty="0" sx="100000" sy="100000" flip="none" algn="tl"/>
          </a:blipFill>
          <a:ln w="9525">
            <a:noFill/>
            <a:miter lim="800000"/>
            <a:headEnd/>
            <a:tailEnd/>
          </a:ln>
          <a:effectLst/>
        </p:spPr>
        <p:txBody>
          <a:bodyPr wrap="square">
            <a:spAutoFit/>
          </a:bodyPr>
          <a:lstStyle/>
          <a:p>
            <a:pPr algn="ctr" eaLnBrk="0" hangingPunct="0"/>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sp>
        <p:nvSpPr>
          <p:cNvPr id="39950" name="Text Box 14"/>
          <p:cNvSpPr txBox="1">
            <a:spLocks noChangeArrowheads="1"/>
          </p:cNvSpPr>
          <p:nvPr/>
        </p:nvSpPr>
        <p:spPr bwMode="auto">
          <a:xfrm>
            <a:off x="7595326" y="6251154"/>
            <a:ext cx="1225550" cy="366713"/>
          </a:xfrm>
          <a:prstGeom prst="rect">
            <a:avLst/>
          </a:prstGeom>
          <a:gradFill rotWithShape="1">
            <a:gsLst>
              <a:gs pos="0">
                <a:srgbClr val="FFCC00"/>
              </a:gs>
              <a:gs pos="50000">
                <a:srgbClr val="FFCC00">
                  <a:gamma/>
                  <a:tint val="0"/>
                  <a:invGamma/>
                </a:srgbClr>
              </a:gs>
              <a:gs pos="100000">
                <a:srgbClr val="FFCC00"/>
              </a:gs>
            </a:gsLst>
            <a:lin ang="5400000" scaled="1"/>
          </a:gradFill>
          <a:ln w="9525">
            <a:noFill/>
            <a:miter lim="800000"/>
            <a:headEnd/>
            <a:tailEnd/>
          </a:ln>
          <a:effectLst/>
        </p:spPr>
        <p:txBody>
          <a:bodyPr wrap="none">
            <a:spAutoFit/>
          </a:bodyPr>
          <a:lstStyle/>
          <a:p>
            <a:r>
              <a:rPr lang="en-US" b="1" dirty="0"/>
              <a:t>Fig. 26.12</a:t>
            </a:r>
          </a:p>
        </p:txBody>
      </p:sp>
      <p:pic>
        <p:nvPicPr>
          <p:cNvPr id="7170" name="Picture 2" descr="E:\Chapter_26\B_JPEG_Images_and_Tables\a_labeled\figure_26_12_labeled.jpg"/>
          <p:cNvPicPr>
            <a:picLocks noChangeAspect="1" noChangeArrowheads="1"/>
          </p:cNvPicPr>
          <p:nvPr/>
        </p:nvPicPr>
        <p:blipFill>
          <a:blip r:embed="rId4" cstate="print"/>
          <a:srcRect l="1850" t="23279" r="29346" b="5809"/>
          <a:stretch>
            <a:fillRect/>
          </a:stretch>
        </p:blipFill>
        <p:spPr bwMode="auto">
          <a:xfrm>
            <a:off x="2986961" y="1255922"/>
            <a:ext cx="6157039" cy="4759287"/>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6" name="Text Box 4"/>
          <p:cNvSpPr txBox="1">
            <a:spLocks noChangeArrowheads="1"/>
          </p:cNvSpPr>
          <p:nvPr/>
        </p:nvSpPr>
        <p:spPr bwMode="auto">
          <a:xfrm>
            <a:off x="536575" y="280988"/>
            <a:ext cx="8116888" cy="3051175"/>
          </a:xfrm>
          <a:prstGeom prst="rect">
            <a:avLst/>
          </a:prstGeom>
          <a:solidFill>
            <a:schemeClr val="bg1"/>
          </a:solidFill>
          <a:ln w="38100">
            <a:noFill/>
            <a:miter lim="800000"/>
            <a:headEnd/>
            <a:tailEnd/>
          </a:ln>
          <a:effectLst/>
        </p:spPr>
        <p:txBody>
          <a:bodyPr>
            <a:spAutoFit/>
          </a:bodyPr>
          <a:lstStyle/>
          <a:p>
            <a:pPr>
              <a:lnSpc>
                <a:spcPct val="90000"/>
              </a:lnSpc>
              <a:spcBef>
                <a:spcPct val="50000"/>
              </a:spcBef>
            </a:pPr>
            <a:r>
              <a:rPr lang="en-US" sz="2000" i="1" u="sng" dirty="0">
                <a:solidFill>
                  <a:srgbClr val="CC9900"/>
                </a:solidFill>
              </a:rPr>
              <a:t>Bicarbonate reabsorption:</a:t>
            </a:r>
            <a:endParaRPr lang="en-US" sz="2000" dirty="0">
              <a:solidFill>
                <a:srgbClr val="CC9900"/>
              </a:solidFill>
            </a:endParaRPr>
          </a:p>
          <a:p>
            <a:pPr algn="ctr">
              <a:lnSpc>
                <a:spcPct val="90000"/>
              </a:lnSpc>
              <a:spcBef>
                <a:spcPct val="50000"/>
              </a:spcBef>
            </a:pPr>
            <a:r>
              <a:rPr lang="en-US" sz="2000" b="1" dirty="0">
                <a:solidFill>
                  <a:srgbClr val="CC9900"/>
                </a:solidFill>
              </a:rPr>
              <a:t>Problem:  tubule cells almost completely impermeable to bicarbonate in filtrate</a:t>
            </a:r>
          </a:p>
          <a:p>
            <a:pPr>
              <a:lnSpc>
                <a:spcPct val="90000"/>
              </a:lnSpc>
              <a:spcBef>
                <a:spcPct val="50000"/>
              </a:spcBef>
            </a:pPr>
            <a:r>
              <a:rPr lang="en-US" sz="2000" dirty="0">
                <a:cs typeface="Arial" charset="0"/>
              </a:rPr>
              <a:t>•  need to constantly replenish body’s stores of bicarbonate</a:t>
            </a:r>
          </a:p>
          <a:p>
            <a:pPr algn="ctr">
              <a:lnSpc>
                <a:spcPct val="90000"/>
              </a:lnSpc>
              <a:spcBef>
                <a:spcPct val="50000"/>
              </a:spcBef>
            </a:pPr>
            <a:r>
              <a:rPr lang="en-US" sz="2000" i="1" dirty="0">
                <a:solidFill>
                  <a:srgbClr val="CC9900"/>
                </a:solidFill>
                <a:cs typeface="Arial" charset="0"/>
              </a:rPr>
              <a:t>(why?? how is it lost??</a:t>
            </a:r>
            <a:r>
              <a:rPr lang="en-US" sz="2000" dirty="0">
                <a:cs typeface="Arial" charset="0"/>
              </a:rPr>
              <a:t>)</a:t>
            </a:r>
          </a:p>
          <a:p>
            <a:pPr>
              <a:lnSpc>
                <a:spcPct val="90000"/>
              </a:lnSpc>
              <a:spcBef>
                <a:spcPct val="50000"/>
              </a:spcBef>
            </a:pPr>
            <a:r>
              <a:rPr lang="en-US" sz="2000" dirty="0">
                <a:cs typeface="Arial" charset="0"/>
              </a:rPr>
              <a:t>•  bicarbonate ions are reabsorbed </a:t>
            </a:r>
            <a:r>
              <a:rPr lang="en-US" sz="2000" b="1" dirty="0">
                <a:solidFill>
                  <a:srgbClr val="CC9900"/>
                </a:solidFill>
                <a:cs typeface="Arial" charset="0"/>
              </a:rPr>
              <a:t>indirectly</a:t>
            </a:r>
            <a:r>
              <a:rPr lang="en-US" sz="2000" dirty="0">
                <a:cs typeface="Arial" charset="0"/>
              </a:rPr>
              <a:t> from bicarbonate made </a:t>
            </a:r>
            <a:r>
              <a:rPr lang="en-US" sz="2000" dirty="0" smtClean="0">
                <a:cs typeface="Arial" charset="0"/>
              </a:rPr>
              <a:t>in 	tubule </a:t>
            </a:r>
            <a:r>
              <a:rPr lang="en-US" sz="2000" dirty="0">
                <a:cs typeface="Arial" charset="0"/>
              </a:rPr>
              <a:t>cells</a:t>
            </a:r>
          </a:p>
          <a:p>
            <a:pPr>
              <a:lnSpc>
                <a:spcPct val="90000"/>
              </a:lnSpc>
              <a:spcBef>
                <a:spcPct val="50000"/>
              </a:spcBef>
            </a:pPr>
            <a:r>
              <a:rPr lang="en-US" sz="2000" dirty="0">
                <a:cs typeface="Arial" charset="0"/>
              </a:rPr>
              <a:t>•  Na</a:t>
            </a:r>
            <a:r>
              <a:rPr lang="en-US" sz="2000" baseline="30000" dirty="0">
                <a:cs typeface="Arial" charset="0"/>
              </a:rPr>
              <a:t>+</a:t>
            </a:r>
            <a:r>
              <a:rPr lang="en-US" sz="2000" dirty="0">
                <a:cs typeface="Arial" charset="0"/>
              </a:rPr>
              <a:t> accompanies HCO</a:t>
            </a:r>
            <a:r>
              <a:rPr lang="en-US" sz="2000" baseline="-25000" dirty="0">
                <a:cs typeface="Arial" charset="0"/>
              </a:rPr>
              <a:t>3</a:t>
            </a:r>
            <a:r>
              <a:rPr lang="en-US" sz="2000" baseline="30000" dirty="0">
                <a:cs typeface="Arial" charset="0"/>
              </a:rPr>
              <a:t>-</a:t>
            </a:r>
            <a:r>
              <a:rPr lang="en-US" sz="2000" dirty="0">
                <a:cs typeface="Arial" charset="0"/>
              </a:rPr>
              <a:t> into peritubular capillaries</a:t>
            </a:r>
            <a:endParaRPr lang="en-US" sz="2000" dirty="0"/>
          </a:p>
        </p:txBody>
      </p:sp>
      <p:sp>
        <p:nvSpPr>
          <p:cNvPr id="74757" name="Text Box 5"/>
          <p:cNvSpPr txBox="1">
            <a:spLocks noChangeArrowheads="1"/>
          </p:cNvSpPr>
          <p:nvPr/>
        </p:nvSpPr>
        <p:spPr bwMode="auto">
          <a:xfrm>
            <a:off x="666750" y="4373563"/>
            <a:ext cx="8212138" cy="1539875"/>
          </a:xfrm>
          <a:prstGeom prst="rect">
            <a:avLst/>
          </a:prstGeom>
          <a:solidFill>
            <a:schemeClr val="bg1"/>
          </a:solidFill>
          <a:ln w="28575">
            <a:noFill/>
            <a:miter lim="800000"/>
            <a:headEnd/>
            <a:tailEnd/>
          </a:ln>
          <a:effectLst/>
        </p:spPr>
        <p:txBody>
          <a:bodyPr>
            <a:spAutoFit/>
          </a:bodyPr>
          <a:lstStyle/>
          <a:p>
            <a:pPr>
              <a:lnSpc>
                <a:spcPct val="75000"/>
              </a:lnSpc>
              <a:spcBef>
                <a:spcPct val="50000"/>
              </a:spcBef>
            </a:pPr>
            <a:r>
              <a:rPr lang="en-US" sz="2000" i="1" u="sng">
                <a:solidFill>
                  <a:srgbClr val="9966FF"/>
                </a:solidFill>
              </a:rPr>
              <a:t>Generating new bicarbonate ions:</a:t>
            </a:r>
          </a:p>
          <a:p>
            <a:pPr>
              <a:lnSpc>
                <a:spcPct val="50000"/>
              </a:lnSpc>
              <a:spcBef>
                <a:spcPct val="50000"/>
              </a:spcBef>
            </a:pPr>
            <a:r>
              <a:rPr lang="en-US" sz="2000">
                <a:cs typeface="Arial" charset="0"/>
              </a:rPr>
              <a:t>•  bicarb reabsorption just recycles bicarb already present in body</a:t>
            </a:r>
          </a:p>
          <a:p>
            <a:pPr>
              <a:lnSpc>
                <a:spcPct val="50000"/>
              </a:lnSpc>
              <a:spcBef>
                <a:spcPct val="50000"/>
              </a:spcBef>
            </a:pPr>
            <a:r>
              <a:rPr lang="en-US" sz="2000">
                <a:cs typeface="Arial" charset="0"/>
              </a:rPr>
              <a:t>• </a:t>
            </a:r>
            <a:r>
              <a:rPr lang="en-US" sz="2000" b="1">
                <a:solidFill>
                  <a:srgbClr val="9966FF"/>
                </a:solidFill>
                <a:cs typeface="Arial" charset="0"/>
              </a:rPr>
              <a:t>new</a:t>
            </a:r>
            <a:r>
              <a:rPr lang="en-US" sz="2000">
                <a:cs typeface="Arial" charset="0"/>
              </a:rPr>
              <a:t> H</a:t>
            </a:r>
            <a:r>
              <a:rPr lang="en-US" sz="2000" baseline="30000">
                <a:cs typeface="Arial" charset="0"/>
              </a:rPr>
              <a:t>+</a:t>
            </a:r>
            <a:r>
              <a:rPr lang="en-US" sz="2000">
                <a:cs typeface="Arial" charset="0"/>
              </a:rPr>
              <a:t> enters via diet </a:t>
            </a:r>
            <a:r>
              <a:rPr lang="en-US" sz="2000">
                <a:cs typeface="Arial" charset="0"/>
                <a:sym typeface="WP IconicSymbolsA" pitchFamily="2" charset="2"/>
              </a:rPr>
              <a:t> must generate </a:t>
            </a:r>
            <a:r>
              <a:rPr lang="en-US" sz="2000" b="1">
                <a:solidFill>
                  <a:srgbClr val="9966FF"/>
                </a:solidFill>
                <a:cs typeface="Arial" charset="0"/>
                <a:sym typeface="WP IconicSymbolsA" pitchFamily="2" charset="2"/>
              </a:rPr>
              <a:t>new</a:t>
            </a:r>
            <a:r>
              <a:rPr lang="en-US" sz="2000">
                <a:cs typeface="Arial" charset="0"/>
                <a:sym typeface="WP IconicSymbolsA" pitchFamily="2" charset="2"/>
              </a:rPr>
              <a:t> bicarb to maintain pH</a:t>
            </a:r>
          </a:p>
          <a:p>
            <a:pPr>
              <a:lnSpc>
                <a:spcPct val="50000"/>
              </a:lnSpc>
              <a:spcBef>
                <a:spcPct val="50000"/>
              </a:spcBef>
            </a:pPr>
            <a:r>
              <a:rPr lang="en-US" sz="2000">
                <a:cs typeface="Arial" charset="0"/>
                <a:sym typeface="WP IconicSymbolsA" pitchFamily="2" charset="2"/>
              </a:rPr>
              <a:t>   	(i)  phosphate buffer system</a:t>
            </a:r>
          </a:p>
          <a:p>
            <a:pPr>
              <a:lnSpc>
                <a:spcPct val="50000"/>
              </a:lnSpc>
              <a:spcBef>
                <a:spcPct val="50000"/>
              </a:spcBef>
            </a:pPr>
            <a:r>
              <a:rPr lang="en-US" sz="2000">
                <a:cs typeface="Arial" charset="0"/>
                <a:sym typeface="WP IconicSymbolsA" pitchFamily="2" charset="2"/>
              </a:rPr>
              <a:t>   	(ii)  NH</a:t>
            </a:r>
            <a:r>
              <a:rPr lang="en-US" sz="2000" baseline="-25000">
                <a:cs typeface="Arial" charset="0"/>
                <a:sym typeface="WP IconicSymbolsA" pitchFamily="2" charset="2"/>
              </a:rPr>
              <a:t>4</a:t>
            </a:r>
            <a:r>
              <a:rPr lang="en-US" sz="2000" baseline="30000">
                <a:cs typeface="Arial" charset="0"/>
                <a:sym typeface="WP IconicSymbolsA" pitchFamily="2" charset="2"/>
              </a:rPr>
              <a:t>+</a:t>
            </a:r>
            <a:r>
              <a:rPr lang="en-US" sz="2000">
                <a:cs typeface="Arial" charset="0"/>
                <a:sym typeface="WP IconicSymbolsA" pitchFamily="2" charset="2"/>
              </a:rPr>
              <a:t> excretion</a:t>
            </a:r>
            <a:endParaRPr lang="en-US" sz="200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1" name="Rectangle 7"/>
          <p:cNvSpPr>
            <a:spLocks noChangeArrowheads="1"/>
          </p:cNvSpPr>
          <p:nvPr/>
        </p:nvSpPr>
        <p:spPr bwMode="auto">
          <a:xfrm>
            <a:off x="77864" y="818731"/>
            <a:ext cx="3028893" cy="4298613"/>
          </a:xfrm>
          <a:prstGeom prst="rect">
            <a:avLst/>
          </a:prstGeom>
          <a:solidFill>
            <a:schemeClr val="bg1"/>
          </a:solidFill>
          <a:ln w="19050">
            <a:noFill/>
            <a:miter lim="800000"/>
            <a:headEnd/>
            <a:tailEnd/>
          </a:ln>
          <a:effectLst/>
        </p:spPr>
        <p:txBody>
          <a:bodyPr wrap="square">
            <a:spAutoFit/>
          </a:bodyPr>
          <a:lstStyle/>
          <a:p>
            <a:r>
              <a:rPr lang="en-US" sz="2000" i="1" u="sng" dirty="0">
                <a:solidFill>
                  <a:srgbClr val="9966FF"/>
                </a:solidFill>
              </a:rPr>
              <a:t>Phosphate buffer system:</a:t>
            </a:r>
          </a:p>
          <a:p>
            <a:pPr algn="ctr"/>
            <a:r>
              <a:rPr lang="en-US" sz="2000" dirty="0"/>
              <a:t>weak base is HPO</a:t>
            </a:r>
            <a:r>
              <a:rPr lang="en-US" sz="2000" baseline="-25000" dirty="0"/>
              <a:t>4</a:t>
            </a:r>
            <a:r>
              <a:rPr lang="en-US" sz="2000" baseline="30000" dirty="0"/>
              <a:t>2-</a:t>
            </a:r>
          </a:p>
          <a:p>
            <a:pPr algn="ctr"/>
            <a:endParaRPr lang="en-US" sz="2000" baseline="30000" dirty="0"/>
          </a:p>
          <a:p>
            <a:pPr algn="ctr"/>
            <a:r>
              <a:rPr lang="en-US" sz="2000" dirty="0"/>
              <a:t>components freely filter into tubules; usually ~75% reabsorbed, </a:t>
            </a:r>
            <a:r>
              <a:rPr lang="en-US" sz="2000" u="sng" dirty="0">
                <a:solidFill>
                  <a:srgbClr val="9966FF"/>
                </a:solidFill>
              </a:rPr>
              <a:t>except during acidosis</a:t>
            </a:r>
          </a:p>
          <a:p>
            <a:pPr algn="ctr"/>
            <a:endParaRPr lang="en-US" sz="2000" u="sng" dirty="0">
              <a:solidFill>
                <a:srgbClr val="9966FF"/>
              </a:solidFill>
            </a:endParaRPr>
          </a:p>
          <a:p>
            <a:pPr algn="ctr"/>
            <a:r>
              <a:rPr lang="en-US" sz="2000" dirty="0"/>
              <a:t>type A intercalated cells actively secrete H+ (</a:t>
            </a:r>
            <a:r>
              <a:rPr lang="en-US" sz="2000" b="1" dirty="0">
                <a:solidFill>
                  <a:srgbClr val="9966FF"/>
                </a:solidFill>
              </a:rPr>
              <a:t>new</a:t>
            </a:r>
            <a:r>
              <a:rPr lang="en-US" sz="2000" dirty="0"/>
              <a:t> HCO</a:t>
            </a:r>
            <a:r>
              <a:rPr lang="en-US" sz="2000" baseline="-25000" dirty="0"/>
              <a:t>3</a:t>
            </a:r>
            <a:r>
              <a:rPr lang="en-US" sz="2000" baseline="30000" dirty="0"/>
              <a:t>-</a:t>
            </a:r>
            <a:r>
              <a:rPr lang="en-US" sz="2000" dirty="0"/>
              <a:t> generated as byproduct; HCO</a:t>
            </a:r>
            <a:r>
              <a:rPr lang="en-US" sz="2000" baseline="-25000" dirty="0"/>
              <a:t>3</a:t>
            </a:r>
            <a:r>
              <a:rPr lang="en-US" sz="2000" baseline="30000" dirty="0"/>
              <a:t>-</a:t>
            </a:r>
            <a:r>
              <a:rPr lang="en-US" sz="2000" dirty="0"/>
              <a:t>/</a:t>
            </a:r>
            <a:r>
              <a:rPr lang="en-US" sz="2000" dirty="0" err="1"/>
              <a:t>Cl</a:t>
            </a:r>
            <a:r>
              <a:rPr lang="en-US" sz="2000" baseline="30000" dirty="0"/>
              <a:t>-</a:t>
            </a:r>
            <a:r>
              <a:rPr lang="en-US" sz="2000" dirty="0"/>
              <a:t> </a:t>
            </a:r>
            <a:r>
              <a:rPr lang="en-US" sz="2000" dirty="0" err="1"/>
              <a:t>antiport</a:t>
            </a:r>
            <a:r>
              <a:rPr lang="en-US" sz="2000" dirty="0"/>
              <a:t>)</a:t>
            </a:r>
          </a:p>
        </p:txBody>
      </p:sp>
      <p:sp>
        <p:nvSpPr>
          <p:cNvPr id="52232" name="Text Box 8"/>
          <p:cNvSpPr txBox="1">
            <a:spLocks noChangeArrowheads="1"/>
          </p:cNvSpPr>
          <p:nvPr/>
        </p:nvSpPr>
        <p:spPr bwMode="auto">
          <a:xfrm>
            <a:off x="744097" y="5328282"/>
            <a:ext cx="4257675" cy="396875"/>
          </a:xfrm>
          <a:prstGeom prst="rect">
            <a:avLst/>
          </a:prstGeom>
          <a:gradFill rotWithShape="1">
            <a:gsLst>
              <a:gs pos="0">
                <a:srgbClr val="CCCCFF"/>
              </a:gs>
              <a:gs pos="50000">
                <a:srgbClr val="CCCCFF">
                  <a:gamma/>
                  <a:tint val="0"/>
                  <a:invGamma/>
                </a:srgbClr>
              </a:gs>
              <a:gs pos="100000">
                <a:srgbClr val="CCCCFF"/>
              </a:gs>
            </a:gsLst>
            <a:lin ang="5400000" scaled="1"/>
          </a:gradFill>
          <a:ln w="9525">
            <a:noFill/>
            <a:miter lim="800000"/>
            <a:headEnd/>
            <a:tailEnd/>
          </a:ln>
          <a:effectLst/>
        </p:spPr>
        <p:txBody>
          <a:bodyPr wrap="none">
            <a:spAutoFit/>
          </a:bodyPr>
          <a:lstStyle/>
          <a:p>
            <a:r>
              <a:rPr lang="en-US" sz="2000" dirty="0"/>
              <a:t>Fig. 26.13: Phosphate buffer system</a:t>
            </a:r>
          </a:p>
        </p:txBody>
      </p:sp>
      <p:sp>
        <p:nvSpPr>
          <p:cNvPr id="52233" name="Text Box 9" descr="Newsprint"/>
          <p:cNvSpPr txBox="1">
            <a:spLocks noChangeArrowheads="1"/>
          </p:cNvSpPr>
          <p:nvPr/>
        </p:nvSpPr>
        <p:spPr bwMode="auto">
          <a:xfrm>
            <a:off x="461962" y="6345238"/>
            <a:ext cx="1289719" cy="253866"/>
          </a:xfrm>
          <a:prstGeom prst="rect">
            <a:avLst/>
          </a:prstGeom>
          <a:blipFill dpi="0" rotWithShape="0">
            <a:blip r:embed="rId2" cstate="print"/>
            <a:srcRect/>
            <a:tile tx="0" ty="0" sx="100000" sy="100000" flip="none" algn="tl"/>
          </a:blipFill>
          <a:ln w="9525">
            <a:noFill/>
            <a:miter lim="800000"/>
            <a:headEnd/>
            <a:tailEnd/>
          </a:ln>
          <a:effectLst/>
        </p:spPr>
        <p:txBody>
          <a:bodyPr wrap="square">
            <a:spAutoFit/>
          </a:bodyPr>
          <a:lstStyle/>
          <a:p>
            <a:pPr algn="ctr" eaLnBrk="0" hangingPunct="0"/>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pic>
        <p:nvPicPr>
          <p:cNvPr id="8194" name="Picture 2" descr="E:\Chapter_26\B_JPEG_Images_and_Tables\a_labeled\figure_26_13_labeled.jpg"/>
          <p:cNvPicPr>
            <a:picLocks noChangeAspect="1" noChangeArrowheads="1"/>
          </p:cNvPicPr>
          <p:nvPr/>
        </p:nvPicPr>
        <p:blipFill>
          <a:blip r:embed="rId3" cstate="print"/>
          <a:srcRect l="2625" t="32229" r="29604" b="6325"/>
          <a:stretch>
            <a:fillRect/>
          </a:stretch>
        </p:blipFill>
        <p:spPr bwMode="auto">
          <a:xfrm>
            <a:off x="3117773" y="462710"/>
            <a:ext cx="5993178" cy="4075361"/>
          </a:xfrm>
          <a:prstGeom prst="rect">
            <a:avLst/>
          </a:prstGeom>
          <a:noFill/>
        </p:spPr>
      </p:pic>
      <p:pic>
        <p:nvPicPr>
          <p:cNvPr id="8195" name="Picture 3" descr="E:\Chapter_26\B_JPEG_Images_and_Tables\a_labeled\figure_26_13_labeled.jpg"/>
          <p:cNvPicPr>
            <a:picLocks noChangeAspect="1" noChangeArrowheads="1"/>
          </p:cNvPicPr>
          <p:nvPr/>
        </p:nvPicPr>
        <p:blipFill>
          <a:blip r:embed="rId3" cstate="print"/>
          <a:srcRect l="78270" t="68546" r="1463" b="5120"/>
          <a:stretch>
            <a:fillRect/>
          </a:stretch>
        </p:blipFill>
        <p:spPr bwMode="auto">
          <a:xfrm>
            <a:off x="5706737" y="4616067"/>
            <a:ext cx="2225407" cy="216871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Text Box 4"/>
          <p:cNvSpPr txBox="1">
            <a:spLocks noChangeArrowheads="1"/>
          </p:cNvSpPr>
          <p:nvPr/>
        </p:nvSpPr>
        <p:spPr bwMode="auto">
          <a:xfrm>
            <a:off x="109538" y="5216525"/>
            <a:ext cx="8991600" cy="1539875"/>
          </a:xfrm>
          <a:prstGeom prst="rect">
            <a:avLst/>
          </a:prstGeom>
          <a:solidFill>
            <a:schemeClr val="bg1"/>
          </a:solidFill>
          <a:ln w="28575">
            <a:noFill/>
            <a:miter lim="800000"/>
            <a:headEnd/>
            <a:tailEnd/>
          </a:ln>
          <a:effectLst/>
        </p:spPr>
        <p:txBody>
          <a:bodyPr>
            <a:spAutoFit/>
          </a:bodyPr>
          <a:lstStyle/>
          <a:p>
            <a:pPr>
              <a:lnSpc>
                <a:spcPct val="75000"/>
              </a:lnSpc>
              <a:spcBef>
                <a:spcPct val="50000"/>
              </a:spcBef>
            </a:pPr>
            <a:r>
              <a:rPr lang="en-US" sz="2000" i="1" u="sng">
                <a:solidFill>
                  <a:srgbClr val="9966FF"/>
                </a:solidFill>
              </a:rPr>
              <a:t>NH</a:t>
            </a:r>
            <a:r>
              <a:rPr lang="en-US" sz="2000" i="1" u="sng" baseline="-25000">
                <a:solidFill>
                  <a:srgbClr val="9966FF"/>
                </a:solidFill>
              </a:rPr>
              <a:t>4</a:t>
            </a:r>
            <a:r>
              <a:rPr lang="en-US" sz="2000" i="1" u="sng" baseline="30000">
                <a:solidFill>
                  <a:srgbClr val="9966FF"/>
                </a:solidFill>
              </a:rPr>
              <a:t>+</a:t>
            </a:r>
            <a:r>
              <a:rPr lang="en-US" sz="2000" i="1" u="sng">
                <a:solidFill>
                  <a:srgbClr val="9966FF"/>
                </a:solidFill>
              </a:rPr>
              <a:t> Excretion:</a:t>
            </a:r>
          </a:p>
          <a:p>
            <a:pPr>
              <a:lnSpc>
                <a:spcPct val="50000"/>
              </a:lnSpc>
              <a:spcBef>
                <a:spcPct val="50000"/>
              </a:spcBef>
            </a:pPr>
            <a:r>
              <a:rPr lang="en-US" sz="2000">
                <a:cs typeface="Arial" charset="0"/>
              </a:rPr>
              <a:t>•  generated in PCT cells by metabolism of glutamine</a:t>
            </a:r>
          </a:p>
          <a:p>
            <a:pPr>
              <a:lnSpc>
                <a:spcPct val="50000"/>
              </a:lnSpc>
              <a:spcBef>
                <a:spcPct val="50000"/>
              </a:spcBef>
            </a:pPr>
            <a:r>
              <a:rPr lang="en-US" sz="2000">
                <a:cs typeface="Arial" charset="0"/>
              </a:rPr>
              <a:t>•  HCO</a:t>
            </a:r>
            <a:r>
              <a:rPr lang="en-US" sz="2000" baseline="-25000">
                <a:cs typeface="Arial" charset="0"/>
              </a:rPr>
              <a:t>3</a:t>
            </a:r>
            <a:r>
              <a:rPr lang="en-US" sz="2000" baseline="30000">
                <a:cs typeface="Arial" charset="0"/>
              </a:rPr>
              <a:t>-</a:t>
            </a:r>
            <a:r>
              <a:rPr lang="en-US" sz="2000">
                <a:cs typeface="Arial" charset="0"/>
              </a:rPr>
              <a:t> moves into blood; NH</a:t>
            </a:r>
            <a:r>
              <a:rPr lang="en-US" sz="2000" baseline="-25000">
                <a:cs typeface="Arial" charset="0"/>
              </a:rPr>
              <a:t>4</a:t>
            </a:r>
            <a:r>
              <a:rPr lang="en-US" sz="2000" baseline="30000">
                <a:cs typeface="Arial" charset="0"/>
              </a:rPr>
              <a:t>+</a:t>
            </a:r>
            <a:r>
              <a:rPr lang="en-US" sz="2000">
                <a:cs typeface="Arial" charset="0"/>
              </a:rPr>
              <a:t> is a very weak acid – lost via urine</a:t>
            </a:r>
          </a:p>
          <a:p>
            <a:pPr>
              <a:lnSpc>
                <a:spcPct val="50000"/>
              </a:lnSpc>
              <a:spcBef>
                <a:spcPct val="50000"/>
              </a:spcBef>
            </a:pPr>
            <a:r>
              <a:rPr lang="en-US" sz="2000" i="1" u="sng">
                <a:solidFill>
                  <a:srgbClr val="009900"/>
                </a:solidFill>
              </a:rPr>
              <a:t>Bicarbonate ion excretion:</a:t>
            </a:r>
          </a:p>
          <a:p>
            <a:pPr>
              <a:lnSpc>
                <a:spcPct val="50000"/>
              </a:lnSpc>
              <a:spcBef>
                <a:spcPct val="50000"/>
              </a:spcBef>
            </a:pPr>
            <a:r>
              <a:rPr lang="en-US" sz="2000">
                <a:cs typeface="Arial" charset="0"/>
              </a:rPr>
              <a:t>• more </a:t>
            </a:r>
            <a:r>
              <a:rPr lang="en-US" sz="2000">
                <a:solidFill>
                  <a:srgbClr val="009900"/>
                </a:solidFill>
                <a:cs typeface="Arial" charset="0"/>
              </a:rPr>
              <a:t>rare</a:t>
            </a:r>
            <a:r>
              <a:rPr lang="en-US" sz="2000">
                <a:cs typeface="Arial" charset="0"/>
              </a:rPr>
              <a:t> occurrence;  type B intercalated cells; reverse of reabsorption</a:t>
            </a:r>
            <a:endParaRPr lang="en-US" sz="2000"/>
          </a:p>
        </p:txBody>
      </p:sp>
      <p:sp>
        <p:nvSpPr>
          <p:cNvPr id="40970" name="Text Box 10"/>
          <p:cNvSpPr txBox="1">
            <a:spLocks noChangeArrowheads="1"/>
          </p:cNvSpPr>
          <p:nvPr/>
        </p:nvSpPr>
        <p:spPr bwMode="auto">
          <a:xfrm>
            <a:off x="5140574" y="4876208"/>
            <a:ext cx="3179762" cy="396875"/>
          </a:xfrm>
          <a:prstGeom prst="rect">
            <a:avLst/>
          </a:prstGeom>
          <a:gradFill rotWithShape="1">
            <a:gsLst>
              <a:gs pos="0">
                <a:srgbClr val="CCCCFF"/>
              </a:gs>
              <a:gs pos="50000">
                <a:srgbClr val="CCCCFF">
                  <a:gamma/>
                  <a:tint val="0"/>
                  <a:invGamma/>
                </a:srgbClr>
              </a:gs>
              <a:gs pos="100000">
                <a:srgbClr val="CCCCFF"/>
              </a:gs>
            </a:gsLst>
            <a:lin ang="5400000" scaled="1"/>
          </a:gradFill>
          <a:ln w="9525">
            <a:noFill/>
            <a:miter lim="800000"/>
            <a:headEnd/>
            <a:tailEnd/>
          </a:ln>
          <a:effectLst/>
        </p:spPr>
        <p:txBody>
          <a:bodyPr wrap="none">
            <a:spAutoFit/>
          </a:bodyPr>
          <a:lstStyle/>
          <a:p>
            <a:r>
              <a:rPr lang="en-US" sz="2000"/>
              <a:t>Fig. 26.14: NH</a:t>
            </a:r>
            <a:r>
              <a:rPr lang="en-US" sz="2000" baseline="-25000"/>
              <a:t>4</a:t>
            </a:r>
            <a:r>
              <a:rPr lang="en-US" sz="2000" baseline="30000"/>
              <a:t>+</a:t>
            </a:r>
            <a:r>
              <a:rPr lang="en-US" sz="2000"/>
              <a:t> excretion </a:t>
            </a:r>
          </a:p>
        </p:txBody>
      </p:sp>
      <p:pic>
        <p:nvPicPr>
          <p:cNvPr id="9218" name="Picture 2" descr="E:\Chapter_26\B_JPEG_Images_and_Tables\a_labeled\figure_26_14_labeled.jpg"/>
          <p:cNvPicPr>
            <a:picLocks noChangeAspect="1" noChangeArrowheads="1"/>
          </p:cNvPicPr>
          <p:nvPr/>
        </p:nvPicPr>
        <p:blipFill>
          <a:blip r:embed="rId3" cstate="print"/>
          <a:srcRect l="2108" t="28614" r="24312" b="6153"/>
          <a:stretch>
            <a:fillRect/>
          </a:stretch>
        </p:blipFill>
        <p:spPr bwMode="auto">
          <a:xfrm>
            <a:off x="2185061" y="0"/>
            <a:ext cx="6958939" cy="4627084"/>
          </a:xfrm>
          <a:prstGeom prst="rect">
            <a:avLst/>
          </a:prstGeom>
          <a:noFill/>
        </p:spPr>
      </p:pic>
      <p:pic>
        <p:nvPicPr>
          <p:cNvPr id="9219" name="Picture 3" descr="E:\Chapter_26\B_JPEG_Images_and_Tables\a_labeled\figure_26_14_labeled.jpg"/>
          <p:cNvPicPr>
            <a:picLocks noChangeAspect="1" noChangeArrowheads="1"/>
          </p:cNvPicPr>
          <p:nvPr/>
        </p:nvPicPr>
        <p:blipFill>
          <a:blip r:embed="rId3" cstate="print"/>
          <a:srcRect l="82659" t="61489" r="947" b="14587"/>
          <a:stretch>
            <a:fillRect/>
          </a:stretch>
        </p:blipFill>
        <p:spPr bwMode="auto">
          <a:xfrm>
            <a:off x="176270" y="1046602"/>
            <a:ext cx="1862171" cy="2038121"/>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Chapter_26\B_JPEG_Images_and_Tables\a_labeled\table_26_02_1_labeled.jpg"/>
          <p:cNvPicPr>
            <a:picLocks noChangeAspect="1" noChangeArrowheads="1"/>
          </p:cNvPicPr>
          <p:nvPr/>
        </p:nvPicPr>
        <p:blipFill>
          <a:blip r:embed="rId3" cstate="print"/>
          <a:srcRect l="1721" t="2789" r="2108" b="6025"/>
          <a:stretch>
            <a:fillRect/>
          </a:stretch>
        </p:blipFill>
        <p:spPr bwMode="auto">
          <a:xfrm>
            <a:off x="8067" y="352540"/>
            <a:ext cx="9123218" cy="6037243"/>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Chapter_26\B_JPEG_Images_and_Tables\a_labeled\table_26_02_2_labeled.jpg"/>
          <p:cNvPicPr>
            <a:picLocks noChangeAspect="1" noChangeArrowheads="1"/>
          </p:cNvPicPr>
          <p:nvPr/>
        </p:nvPicPr>
        <p:blipFill>
          <a:blip r:embed="rId3" cstate="print"/>
          <a:srcRect l="1721" t="3538" r="1850" b="9166"/>
          <a:stretch>
            <a:fillRect/>
          </a:stretch>
        </p:blipFill>
        <p:spPr bwMode="auto">
          <a:xfrm>
            <a:off x="96554" y="1344058"/>
            <a:ext cx="8954219" cy="3811836"/>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msotw9_temp0"/>
          <p:cNvPicPr>
            <a:picLocks noChangeAspect="1" noChangeArrowheads="1"/>
          </p:cNvPicPr>
          <p:nvPr/>
        </p:nvPicPr>
        <p:blipFill>
          <a:blip r:embed="rId3" cstate="print">
            <a:lum bright="-6000" contrast="30000"/>
          </a:blip>
          <a:srcRect t="3659" r="2499" b="8537"/>
          <a:stretch>
            <a:fillRect/>
          </a:stretch>
        </p:blipFill>
        <p:spPr bwMode="auto">
          <a:xfrm>
            <a:off x="0" y="0"/>
            <a:ext cx="9144000" cy="2300288"/>
          </a:xfrm>
          <a:prstGeom prst="rect">
            <a:avLst/>
          </a:prstGeom>
          <a:noFill/>
          <a:ln w="9525">
            <a:solidFill>
              <a:srgbClr val="CC0000"/>
            </a:solidFill>
            <a:miter lim="800000"/>
            <a:headEnd/>
            <a:tailEnd/>
          </a:ln>
          <a:effectLst/>
        </p:spPr>
      </p:pic>
      <p:sp>
        <p:nvSpPr>
          <p:cNvPr id="43011" name="Text Box 3"/>
          <p:cNvSpPr txBox="1">
            <a:spLocks noChangeArrowheads="1"/>
          </p:cNvSpPr>
          <p:nvPr/>
        </p:nvSpPr>
        <p:spPr bwMode="auto">
          <a:xfrm>
            <a:off x="0" y="2317750"/>
            <a:ext cx="9144000" cy="4083050"/>
          </a:xfrm>
          <a:prstGeom prst="rect">
            <a:avLst/>
          </a:prstGeom>
          <a:solidFill>
            <a:srgbClr val="FFFFFF"/>
          </a:solidFill>
          <a:ln w="28575">
            <a:solidFill>
              <a:srgbClr val="CC0000"/>
            </a:solidFill>
            <a:miter lim="800000"/>
            <a:headEnd/>
            <a:tailEnd/>
          </a:ln>
          <a:effectLst/>
        </p:spPr>
        <p:txBody>
          <a:bodyPr>
            <a:spAutoFit/>
          </a:bodyPr>
          <a:lstStyle/>
          <a:p>
            <a:pPr>
              <a:spcBef>
                <a:spcPct val="50000"/>
              </a:spcBef>
            </a:pPr>
            <a:r>
              <a:rPr lang="en-US" sz="2000" b="1" u="sng" dirty="0"/>
              <a:t>Problem #1</a:t>
            </a:r>
            <a:endParaRPr lang="en-US" sz="2000" dirty="0"/>
          </a:p>
          <a:p>
            <a:pPr>
              <a:spcBef>
                <a:spcPct val="50000"/>
              </a:spcBef>
            </a:pPr>
            <a:r>
              <a:rPr lang="en-US" sz="2000" i="1" dirty="0"/>
              <a:t>Blood values:  </a:t>
            </a:r>
            <a:r>
              <a:rPr lang="en-US" sz="2000" dirty="0"/>
              <a:t>pH </a:t>
            </a:r>
            <a:r>
              <a:rPr lang="en-US" sz="2000" dirty="0" smtClean="0"/>
              <a:t>7.6,  </a:t>
            </a:r>
            <a:r>
              <a:rPr lang="en-US" sz="2000" dirty="0"/>
              <a:t>P(CO</a:t>
            </a:r>
            <a:r>
              <a:rPr lang="en-US" sz="2000" baseline="-25000" dirty="0"/>
              <a:t>2</a:t>
            </a:r>
            <a:r>
              <a:rPr lang="en-US" sz="2000" dirty="0"/>
              <a:t>) 24 mm Hg,  HCO</a:t>
            </a:r>
            <a:r>
              <a:rPr lang="en-US" sz="2000" baseline="-25000" dirty="0"/>
              <a:t>3</a:t>
            </a:r>
            <a:r>
              <a:rPr lang="en-US" sz="2000" baseline="30000" dirty="0"/>
              <a:t>-</a:t>
            </a:r>
            <a:r>
              <a:rPr lang="en-US" sz="2000" dirty="0"/>
              <a:t> = </a:t>
            </a:r>
            <a:r>
              <a:rPr lang="en-US" sz="2000" dirty="0" smtClean="0"/>
              <a:t>23 </a:t>
            </a:r>
            <a:r>
              <a:rPr lang="en-US" sz="2000" dirty="0" err="1"/>
              <a:t>mEq</a:t>
            </a:r>
            <a:r>
              <a:rPr lang="en-US" sz="2000" dirty="0"/>
              <a:t>/L</a:t>
            </a:r>
          </a:p>
          <a:p>
            <a:pPr>
              <a:spcBef>
                <a:spcPct val="50000"/>
              </a:spcBef>
            </a:pPr>
            <a:endParaRPr lang="en-US" sz="2000" dirty="0"/>
          </a:p>
          <a:p>
            <a:pPr>
              <a:spcBef>
                <a:spcPct val="50000"/>
              </a:spcBef>
            </a:pPr>
            <a:endParaRPr lang="en-US" sz="2000" dirty="0"/>
          </a:p>
          <a:p>
            <a:pPr>
              <a:spcBef>
                <a:spcPct val="50000"/>
              </a:spcBef>
            </a:pPr>
            <a:r>
              <a:rPr lang="en-US" sz="2000" b="1" u="sng" dirty="0"/>
              <a:t>Problem #2</a:t>
            </a:r>
            <a:endParaRPr lang="en-US" sz="2000" u="sng" dirty="0"/>
          </a:p>
          <a:p>
            <a:pPr>
              <a:spcBef>
                <a:spcPct val="50000"/>
              </a:spcBef>
            </a:pPr>
            <a:r>
              <a:rPr lang="en-US" sz="2000" i="1" dirty="0"/>
              <a:t>Blood values:  </a:t>
            </a:r>
            <a:r>
              <a:rPr lang="en-US" sz="2000" dirty="0"/>
              <a:t>pH 7.48,  P(CO</a:t>
            </a:r>
            <a:r>
              <a:rPr lang="en-US" sz="2000" baseline="-25000" dirty="0"/>
              <a:t>2</a:t>
            </a:r>
            <a:r>
              <a:rPr lang="en-US" sz="2000" dirty="0"/>
              <a:t>) 46 mm Hg,  HCO</a:t>
            </a:r>
            <a:r>
              <a:rPr lang="en-US" sz="2000" baseline="-25000" dirty="0"/>
              <a:t>3</a:t>
            </a:r>
            <a:r>
              <a:rPr lang="en-US" sz="2000" baseline="30000" dirty="0"/>
              <a:t>-</a:t>
            </a:r>
            <a:r>
              <a:rPr lang="en-US" sz="2000" dirty="0"/>
              <a:t> = 33 </a:t>
            </a:r>
            <a:r>
              <a:rPr lang="en-US" sz="2000" dirty="0" err="1"/>
              <a:t>mEq</a:t>
            </a:r>
            <a:r>
              <a:rPr lang="en-US" sz="2000" dirty="0"/>
              <a:t>/L</a:t>
            </a:r>
          </a:p>
          <a:p>
            <a:pPr>
              <a:spcBef>
                <a:spcPct val="50000"/>
              </a:spcBef>
            </a:pPr>
            <a:endParaRPr lang="en-US" sz="2000" dirty="0"/>
          </a:p>
          <a:p>
            <a:pPr>
              <a:spcBef>
                <a:spcPct val="50000"/>
              </a:spcBef>
            </a:pPr>
            <a:endParaRPr lang="en-US" sz="2000" dirty="0"/>
          </a:p>
          <a:p>
            <a:pPr>
              <a:spcBef>
                <a:spcPct val="50000"/>
              </a:spcBef>
            </a:pPr>
            <a:endParaRPr lang="en-US" sz="2000" i="1" dirty="0"/>
          </a:p>
        </p:txBody>
      </p:sp>
      <p:sp>
        <p:nvSpPr>
          <p:cNvPr id="43012" name="Text Box 4" descr="Newsprint"/>
          <p:cNvSpPr txBox="1">
            <a:spLocks noChangeArrowheads="1"/>
          </p:cNvSpPr>
          <p:nvPr/>
        </p:nvSpPr>
        <p:spPr bwMode="auto">
          <a:xfrm>
            <a:off x="7653338" y="2422525"/>
            <a:ext cx="1219200" cy="244475"/>
          </a:xfrm>
          <a:prstGeom prst="rect">
            <a:avLst/>
          </a:prstGeom>
          <a:blipFill dpi="0" rotWithShape="0">
            <a:blip r:embed="rId4" cstate="print"/>
            <a:srcRect/>
            <a:tile tx="0" ty="0" sx="100000" sy="100000" flip="none" algn="tl"/>
          </a:blipFill>
          <a:ln w="9525">
            <a:noFill/>
            <a:miter lim="800000"/>
            <a:headEnd/>
            <a:tailEnd/>
          </a:ln>
          <a:effectLst/>
        </p:spPr>
        <p:txBody>
          <a:bodyPr>
            <a:spAutoFit/>
          </a:bodyPr>
          <a:lstStyle/>
          <a:p>
            <a:pPr algn="ctr" eaLnBrk="0" hangingPunct="0"/>
            <a:r>
              <a:rPr lang="en-US" sz="1000" b="1" i="1">
                <a:latin typeface="NuptialScript" pitchFamily="18" charset="0"/>
              </a:rPr>
              <a:t>J. Carnegie, UofO</a:t>
            </a:r>
            <a:endParaRPr lang="en-CA" sz="1000" b="1" i="1">
              <a:latin typeface="NuptialScript" pitchFamily="18" charset="0"/>
            </a:endParaRPr>
          </a:p>
        </p:txBody>
      </p:sp>
      <p:pic>
        <p:nvPicPr>
          <p:cNvPr id="43013" name="Picture 5" descr="msotw9_temp0"/>
          <p:cNvPicPr>
            <a:picLocks noChangeAspect="1" noChangeArrowheads="1"/>
          </p:cNvPicPr>
          <p:nvPr/>
        </p:nvPicPr>
        <p:blipFill>
          <a:blip r:embed="rId5" cstate="print">
            <a:lum bright="-6000" contrast="6000"/>
          </a:blip>
          <a:srcRect t="16667" b="16667"/>
          <a:stretch>
            <a:fillRect/>
          </a:stretch>
        </p:blipFill>
        <p:spPr bwMode="auto">
          <a:xfrm>
            <a:off x="666750" y="6165850"/>
            <a:ext cx="8153400" cy="6921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theend"/>
          <p:cNvPicPr>
            <a:picLocks noChangeAspect="1" noChangeArrowheads="1"/>
          </p:cNvPicPr>
          <p:nvPr/>
        </p:nvPicPr>
        <p:blipFill>
          <a:blip r:embed="rId3" cstate="print"/>
          <a:srcRect/>
          <a:stretch>
            <a:fillRect/>
          </a:stretch>
        </p:blipFill>
        <p:spPr bwMode="auto">
          <a:xfrm>
            <a:off x="0" y="0"/>
            <a:ext cx="615950" cy="615950"/>
          </a:xfrm>
          <a:prstGeom prst="rect">
            <a:avLst/>
          </a:prstGeom>
          <a:noFill/>
        </p:spPr>
      </p:pic>
      <p:pic>
        <p:nvPicPr>
          <p:cNvPr id="44035" name="Picture 3" descr="theend"/>
          <p:cNvPicPr>
            <a:picLocks noChangeAspect="1" noChangeArrowheads="1"/>
          </p:cNvPicPr>
          <p:nvPr/>
        </p:nvPicPr>
        <p:blipFill>
          <a:blip r:embed="rId3" cstate="print"/>
          <a:srcRect/>
          <a:stretch>
            <a:fillRect/>
          </a:stretch>
        </p:blipFill>
        <p:spPr bwMode="auto">
          <a:xfrm>
            <a:off x="0" y="6272213"/>
            <a:ext cx="615950" cy="615950"/>
          </a:xfrm>
          <a:prstGeom prst="rect">
            <a:avLst/>
          </a:prstGeom>
          <a:noFill/>
        </p:spPr>
      </p:pic>
      <p:pic>
        <p:nvPicPr>
          <p:cNvPr id="44036" name="Picture 4" descr="theend"/>
          <p:cNvPicPr>
            <a:picLocks noChangeAspect="1" noChangeArrowheads="1"/>
          </p:cNvPicPr>
          <p:nvPr/>
        </p:nvPicPr>
        <p:blipFill>
          <a:blip r:embed="rId3" cstate="print"/>
          <a:srcRect/>
          <a:stretch>
            <a:fillRect/>
          </a:stretch>
        </p:blipFill>
        <p:spPr bwMode="auto">
          <a:xfrm>
            <a:off x="8482013" y="6229350"/>
            <a:ext cx="615950" cy="615950"/>
          </a:xfrm>
          <a:prstGeom prst="rect">
            <a:avLst/>
          </a:prstGeom>
          <a:noFill/>
        </p:spPr>
      </p:pic>
      <p:pic>
        <p:nvPicPr>
          <p:cNvPr id="44037" name="Picture 5" descr="theend"/>
          <p:cNvPicPr>
            <a:picLocks noChangeAspect="1" noChangeArrowheads="1"/>
          </p:cNvPicPr>
          <p:nvPr/>
        </p:nvPicPr>
        <p:blipFill>
          <a:blip r:embed="rId3" cstate="print"/>
          <a:srcRect/>
          <a:stretch>
            <a:fillRect/>
          </a:stretch>
        </p:blipFill>
        <p:spPr bwMode="auto">
          <a:xfrm>
            <a:off x="8482013" y="0"/>
            <a:ext cx="615950" cy="615950"/>
          </a:xfrm>
          <a:prstGeom prst="rect">
            <a:avLst/>
          </a:prstGeom>
          <a:noFill/>
        </p:spPr>
      </p:pic>
      <p:sp>
        <p:nvSpPr>
          <p:cNvPr id="44038" name="Text Box 6"/>
          <p:cNvSpPr txBox="1">
            <a:spLocks noChangeArrowheads="1"/>
          </p:cNvSpPr>
          <p:nvPr/>
        </p:nvSpPr>
        <p:spPr bwMode="auto">
          <a:xfrm>
            <a:off x="838200" y="0"/>
            <a:ext cx="7467600" cy="6931025"/>
          </a:xfrm>
          <a:prstGeom prst="rect">
            <a:avLst/>
          </a:prstGeom>
          <a:solidFill>
            <a:srgbClr val="FFFFFF"/>
          </a:solidFill>
          <a:ln w="9525">
            <a:solidFill>
              <a:srgbClr val="9966FF"/>
            </a:solidFill>
            <a:miter lim="800000"/>
            <a:headEnd/>
            <a:tailEnd/>
          </a:ln>
          <a:effectLst/>
        </p:spPr>
        <p:txBody>
          <a:bodyPr>
            <a:spAutoFit/>
          </a:bodyPr>
          <a:lstStyle/>
          <a:p>
            <a:pPr marL="457200" indent="-457200">
              <a:lnSpc>
                <a:spcPct val="75000"/>
              </a:lnSpc>
              <a:spcBef>
                <a:spcPct val="50000"/>
              </a:spcBef>
              <a:buFontTx/>
              <a:buAutoNum type="arabicPeriod"/>
            </a:pPr>
            <a:r>
              <a:rPr lang="en-US" dirty="0">
                <a:solidFill>
                  <a:srgbClr val="9966FF"/>
                </a:solidFill>
              </a:rPr>
              <a:t>Effects of aldosterone include:</a:t>
            </a:r>
          </a:p>
          <a:p>
            <a:pPr marL="457200" indent="-457200">
              <a:lnSpc>
                <a:spcPct val="50000"/>
              </a:lnSpc>
              <a:spcBef>
                <a:spcPct val="50000"/>
              </a:spcBef>
            </a:pPr>
            <a:r>
              <a:rPr lang="en-US" dirty="0"/>
              <a:t>	a) 	increase in sodium ion excretion</a:t>
            </a:r>
          </a:p>
          <a:p>
            <a:pPr marL="457200" indent="-457200">
              <a:lnSpc>
                <a:spcPct val="50000"/>
              </a:lnSpc>
              <a:spcBef>
                <a:spcPct val="50000"/>
              </a:spcBef>
            </a:pPr>
            <a:r>
              <a:rPr lang="en-US" dirty="0"/>
              <a:t>	b) 	increase in water retention</a:t>
            </a:r>
          </a:p>
          <a:p>
            <a:pPr marL="457200" indent="-457200">
              <a:lnSpc>
                <a:spcPct val="50000"/>
              </a:lnSpc>
              <a:spcBef>
                <a:spcPct val="50000"/>
              </a:spcBef>
            </a:pPr>
            <a:r>
              <a:rPr lang="en-US" dirty="0"/>
              <a:t>	c) 	increase in [K</a:t>
            </a:r>
            <a:r>
              <a:rPr lang="en-US" baseline="30000" dirty="0"/>
              <a:t>+</a:t>
            </a:r>
            <a:r>
              <a:rPr lang="en-US" dirty="0"/>
              <a:t>] in the urine</a:t>
            </a:r>
          </a:p>
          <a:p>
            <a:pPr marL="457200" indent="-457200">
              <a:lnSpc>
                <a:spcPct val="50000"/>
              </a:lnSpc>
              <a:spcBef>
                <a:spcPct val="50000"/>
              </a:spcBef>
            </a:pPr>
            <a:r>
              <a:rPr lang="en-US" dirty="0"/>
              <a:t>	d) 	higher blood pressure</a:t>
            </a:r>
          </a:p>
          <a:p>
            <a:pPr marL="457200" indent="-457200">
              <a:lnSpc>
                <a:spcPct val="50000"/>
              </a:lnSpc>
              <a:spcBef>
                <a:spcPct val="50000"/>
              </a:spcBef>
            </a:pPr>
            <a:r>
              <a:rPr lang="en-US"/>
              <a:t>	e) 	</a:t>
            </a:r>
            <a:r>
              <a:rPr lang="en-US" smtClean="0"/>
              <a:t>c</a:t>
            </a:r>
            <a:r>
              <a:rPr lang="en-US"/>
              <a:t>)  and  d)</a:t>
            </a:r>
          </a:p>
          <a:p>
            <a:pPr marL="457200" indent="-457200">
              <a:lnSpc>
                <a:spcPct val="70000"/>
              </a:lnSpc>
              <a:spcBef>
                <a:spcPct val="50000"/>
              </a:spcBef>
              <a:buFontTx/>
              <a:buAutoNum type="arabicPeriod" startAt="2"/>
            </a:pPr>
            <a:r>
              <a:rPr lang="en-US" dirty="0">
                <a:solidFill>
                  <a:srgbClr val="9966FF"/>
                </a:solidFill>
              </a:rPr>
              <a:t>To calculate renal clearance, one must know:</a:t>
            </a:r>
          </a:p>
          <a:p>
            <a:pPr marL="457200" indent="-457200">
              <a:lnSpc>
                <a:spcPct val="50000"/>
              </a:lnSpc>
              <a:spcBef>
                <a:spcPct val="50000"/>
              </a:spcBef>
            </a:pPr>
            <a:r>
              <a:rPr lang="en-US" dirty="0"/>
              <a:t>	a)	the concentration of the substance in the plasma</a:t>
            </a:r>
          </a:p>
          <a:p>
            <a:pPr marL="457200" indent="-457200">
              <a:lnSpc>
                <a:spcPct val="50000"/>
              </a:lnSpc>
              <a:spcBef>
                <a:spcPct val="50000"/>
              </a:spcBef>
            </a:pPr>
            <a:r>
              <a:rPr lang="en-US" dirty="0"/>
              <a:t>	b)	the concentration of the substance in the urine</a:t>
            </a:r>
          </a:p>
          <a:p>
            <a:pPr marL="457200" indent="-457200">
              <a:lnSpc>
                <a:spcPct val="50000"/>
              </a:lnSpc>
              <a:spcBef>
                <a:spcPct val="50000"/>
              </a:spcBef>
            </a:pPr>
            <a:r>
              <a:rPr lang="en-US" dirty="0"/>
              <a:t>	c)	the glomerular filtration rate</a:t>
            </a:r>
          </a:p>
          <a:p>
            <a:pPr marL="457200" indent="-457200">
              <a:lnSpc>
                <a:spcPct val="50000"/>
              </a:lnSpc>
              <a:spcBef>
                <a:spcPct val="50000"/>
              </a:spcBef>
            </a:pPr>
            <a:r>
              <a:rPr lang="en-US" dirty="0"/>
              <a:t>	d)	a)  and  b)</a:t>
            </a:r>
          </a:p>
          <a:p>
            <a:pPr marL="457200" indent="-457200">
              <a:lnSpc>
                <a:spcPct val="50000"/>
              </a:lnSpc>
              <a:spcBef>
                <a:spcPct val="50000"/>
              </a:spcBef>
            </a:pPr>
            <a:r>
              <a:rPr lang="en-US" dirty="0"/>
              <a:t>	e)	a),  b)  and  c)</a:t>
            </a:r>
          </a:p>
          <a:p>
            <a:pPr marL="457200" indent="-457200">
              <a:lnSpc>
                <a:spcPct val="70000"/>
              </a:lnSpc>
              <a:spcBef>
                <a:spcPct val="50000"/>
              </a:spcBef>
              <a:buFontTx/>
              <a:buAutoNum type="arabicPeriod" startAt="3"/>
            </a:pPr>
            <a:r>
              <a:rPr lang="en-US" dirty="0">
                <a:solidFill>
                  <a:srgbClr val="9966FF"/>
                </a:solidFill>
              </a:rPr>
              <a:t>TR was standing at a urinal in a crowded public rest room and a long line was forming behind him.  He became anxious and found he could not </a:t>
            </a:r>
            <a:r>
              <a:rPr lang="en-US" dirty="0" err="1">
                <a:solidFill>
                  <a:srgbClr val="9966FF"/>
                </a:solidFill>
              </a:rPr>
              <a:t>micturate</a:t>
            </a:r>
            <a:r>
              <a:rPr lang="en-US" dirty="0">
                <a:solidFill>
                  <a:srgbClr val="9966FF"/>
                </a:solidFill>
              </a:rPr>
              <a:t>.  Use logic to deduce TR’s problem.</a:t>
            </a:r>
          </a:p>
          <a:p>
            <a:pPr marL="457200" indent="-457200">
              <a:lnSpc>
                <a:spcPct val="50000"/>
              </a:lnSpc>
              <a:spcBef>
                <a:spcPct val="50000"/>
              </a:spcBef>
            </a:pPr>
            <a:r>
              <a:rPr lang="en-US" dirty="0"/>
              <a:t>	a)	his internal urethral sphincter would not relax</a:t>
            </a:r>
          </a:p>
          <a:p>
            <a:pPr marL="457200" indent="-457200">
              <a:lnSpc>
                <a:spcPct val="50000"/>
              </a:lnSpc>
              <a:spcBef>
                <a:spcPct val="50000"/>
              </a:spcBef>
            </a:pPr>
            <a:r>
              <a:rPr lang="en-US" dirty="0"/>
              <a:t>	b)	his external urethral sphincter would not relax</a:t>
            </a:r>
          </a:p>
          <a:p>
            <a:pPr marL="457200" indent="-457200">
              <a:lnSpc>
                <a:spcPct val="50000"/>
              </a:lnSpc>
              <a:spcBef>
                <a:spcPct val="50000"/>
              </a:spcBef>
            </a:pPr>
            <a:r>
              <a:rPr lang="en-US" dirty="0"/>
              <a:t>	c)	his detrusor muscle was contracting too forcefully</a:t>
            </a:r>
          </a:p>
          <a:p>
            <a:pPr marL="457200" indent="-457200">
              <a:lnSpc>
                <a:spcPct val="50000"/>
              </a:lnSpc>
              <a:spcBef>
                <a:spcPct val="50000"/>
              </a:spcBef>
            </a:pPr>
            <a:r>
              <a:rPr lang="en-US" dirty="0"/>
              <a:t>	d)	he almost certainly had a burst bladder</a:t>
            </a:r>
          </a:p>
          <a:p>
            <a:pPr marL="457200" indent="-457200">
              <a:lnSpc>
                <a:spcPct val="70000"/>
              </a:lnSpc>
              <a:spcBef>
                <a:spcPct val="50000"/>
              </a:spcBef>
              <a:buFontTx/>
              <a:buAutoNum type="arabicPeriod" startAt="3"/>
            </a:pPr>
            <a:r>
              <a:rPr lang="en-US" dirty="0">
                <a:solidFill>
                  <a:srgbClr val="9966FF"/>
                </a:solidFill>
              </a:rPr>
              <a:t>Inhibition of ADH secretion:</a:t>
            </a:r>
          </a:p>
          <a:p>
            <a:pPr marL="457200" indent="-457200">
              <a:lnSpc>
                <a:spcPct val="50000"/>
              </a:lnSpc>
              <a:spcBef>
                <a:spcPct val="50000"/>
              </a:spcBef>
            </a:pPr>
            <a:r>
              <a:rPr lang="en-US" dirty="0"/>
              <a:t>	a)	is caused by alcohol consumption</a:t>
            </a:r>
          </a:p>
          <a:p>
            <a:pPr marL="457200" indent="-457200">
              <a:lnSpc>
                <a:spcPct val="50000"/>
              </a:lnSpc>
              <a:spcBef>
                <a:spcPct val="50000"/>
              </a:spcBef>
            </a:pPr>
            <a:r>
              <a:rPr lang="en-US" dirty="0"/>
              <a:t>	b)	results in edema</a:t>
            </a:r>
          </a:p>
          <a:p>
            <a:pPr marL="457200" indent="-457200">
              <a:lnSpc>
                <a:spcPct val="50000"/>
              </a:lnSpc>
              <a:spcBef>
                <a:spcPct val="50000"/>
              </a:spcBef>
            </a:pPr>
            <a:r>
              <a:rPr lang="en-US" dirty="0"/>
              <a:t>	c)	disturbs acid-base balance</a:t>
            </a:r>
          </a:p>
          <a:p>
            <a:pPr marL="457200" indent="-457200">
              <a:lnSpc>
                <a:spcPct val="50000"/>
              </a:lnSpc>
              <a:spcBef>
                <a:spcPct val="50000"/>
              </a:spcBef>
            </a:pPr>
            <a:r>
              <a:rPr lang="en-US" dirty="0"/>
              <a:t>	d)	is triggered by hyponatremia</a:t>
            </a:r>
          </a:p>
          <a:p>
            <a:pPr marL="457200" indent="-457200">
              <a:lnSpc>
                <a:spcPct val="50000"/>
              </a:lnSpc>
              <a:spcBef>
                <a:spcPct val="50000"/>
              </a:spcBef>
            </a:pPr>
            <a:r>
              <a:rPr lang="en-US" dirty="0"/>
              <a:t>	e)	a)  and  d)</a:t>
            </a:r>
          </a:p>
        </p:txBody>
      </p:sp>
      <p:sp>
        <p:nvSpPr>
          <p:cNvPr id="44039" name="Text Box 7" descr="Newsprint"/>
          <p:cNvSpPr txBox="1">
            <a:spLocks noChangeArrowheads="1"/>
          </p:cNvSpPr>
          <p:nvPr/>
        </p:nvSpPr>
        <p:spPr bwMode="auto">
          <a:xfrm>
            <a:off x="6934200" y="6613525"/>
            <a:ext cx="1219200" cy="244475"/>
          </a:xfrm>
          <a:prstGeom prst="rect">
            <a:avLst/>
          </a:prstGeom>
          <a:blipFill dpi="0" rotWithShape="0">
            <a:blip r:embed="rId4" cstate="print"/>
            <a:srcRect/>
            <a:tile tx="0" ty="0" sx="100000" sy="100000" flip="none" algn="tl"/>
          </a:blipFill>
          <a:ln w="9525">
            <a:noFill/>
            <a:miter lim="800000"/>
            <a:headEnd/>
            <a:tailEnd/>
          </a:ln>
          <a:effectLst/>
        </p:spPr>
        <p:txBody>
          <a:bodyPr>
            <a:spAutoFit/>
          </a:bodyPr>
          <a:lstStyle/>
          <a:p>
            <a:pPr algn="ctr" eaLnBrk="0" hangingPunct="0"/>
            <a:r>
              <a:rPr lang="en-US" sz="1000" b="1" i="1">
                <a:latin typeface="NuptialScript" pitchFamily="18" charset="0"/>
              </a:rPr>
              <a:t>J. Carnegie, UofO</a:t>
            </a:r>
            <a:endParaRPr lang="en-CA" sz="1000" b="1" i="1">
              <a:latin typeface="NuptialScript"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659</TotalTime>
  <Words>2152</Words>
  <Application>Microsoft Macintosh PowerPoint</Application>
  <PresentationFormat>On-screen Show (4:3)</PresentationFormat>
  <Paragraphs>294</Paragraphs>
  <Slides>26</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Calibri</vt:lpstr>
      <vt:lpstr>NuptialScript</vt:lpstr>
      <vt:lpstr>Symbol</vt:lpstr>
      <vt:lpstr>WP IconicSymbolsA</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loaner</dc:creator>
  <cp:lastModifiedBy>Tasneem Al-Dhabbi</cp:lastModifiedBy>
  <cp:revision>72</cp:revision>
  <dcterms:created xsi:type="dcterms:W3CDTF">2010-03-16T19:31:54Z</dcterms:created>
  <dcterms:modified xsi:type="dcterms:W3CDTF">2017-07-05T21:06:49Z</dcterms:modified>
</cp:coreProperties>
</file>