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04" r:id="rId1"/>
    <p:sldMasterId id="2147483762" r:id="rId2"/>
  </p:sldMasterIdLst>
  <p:notesMasterIdLst>
    <p:notesMasterId r:id="rId11"/>
  </p:notesMasterIdLst>
  <p:handoutMasterIdLst>
    <p:handoutMasterId r:id="rId12"/>
  </p:handoutMasterIdLst>
  <p:sldIdLst>
    <p:sldId id="381" r:id="rId3"/>
    <p:sldId id="382" r:id="rId4"/>
    <p:sldId id="386" r:id="rId5"/>
    <p:sldId id="383" r:id="rId6"/>
    <p:sldId id="384" r:id="rId7"/>
    <p:sldId id="385" r:id="rId8"/>
    <p:sldId id="388" r:id="rId9"/>
    <p:sldId id="387" r:id="rId10"/>
  </p:sldIdLst>
  <p:sldSz cx="9144000" cy="6858000" type="screen4x3"/>
  <p:notesSz cx="7315200" cy="96012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DB2FBA"/>
    <a:srgbClr val="00CCFF"/>
    <a:srgbClr val="FFFF66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/>
  </p:normalViewPr>
  <p:slideViewPr>
    <p:cSldViewPr>
      <p:cViewPr>
        <p:scale>
          <a:sx n="100" d="100"/>
          <a:sy n="100" d="100"/>
        </p:scale>
        <p:origin x="300" y="-3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794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defTabSz="966788" eaLnBrk="0" hangingPunct="0">
              <a:defRPr kumimoji="0" sz="13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144963" y="0"/>
            <a:ext cx="3170237" cy="4794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r" defTabSz="966788" eaLnBrk="0" hangingPunct="0">
              <a:defRPr kumimoji="0" sz="1300"/>
            </a:lvl1pPr>
          </a:lstStyle>
          <a:p>
            <a:pPr>
              <a:defRPr/>
            </a:pPr>
            <a:fld id="{2805F533-C8AA-43E8-B1A6-26A4EFC551E0}" type="datetime1">
              <a:rPr lang="en-US"/>
              <a:pPr>
                <a:defRPr/>
              </a:pPr>
              <a:t>10/15/2016</a:t>
            </a:fld>
            <a:endParaRPr lang="en-US"/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121775"/>
            <a:ext cx="3170238" cy="4794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defTabSz="966788" eaLnBrk="0" hangingPunct="0">
              <a:defRPr kumimoji="0" sz="1300"/>
            </a:lvl1pPr>
          </a:lstStyle>
          <a:p>
            <a:pPr>
              <a:defRPr/>
            </a:pPr>
            <a:r>
              <a:rPr lang="en-US"/>
              <a:t>CST8110 - L. CraneSample Title</a:t>
            </a:r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144963" y="9121775"/>
            <a:ext cx="3170237" cy="4794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r" defTabSz="966788" eaLnBrk="0" hangingPunct="0">
              <a:defRPr kumimoji="0" sz="1300"/>
            </a:lvl1pPr>
          </a:lstStyle>
          <a:p>
            <a:pPr>
              <a:defRPr/>
            </a:pPr>
            <a:fld id="{0BC1EB17-1E67-4530-AE82-B2272B7B6BD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50207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794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defTabSz="966788" eaLnBrk="0" hangingPunct="0">
              <a:defRPr kumimoji="0" sz="13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144963" y="0"/>
            <a:ext cx="3170237" cy="4794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r" defTabSz="966788" eaLnBrk="0" hangingPunct="0">
              <a:defRPr kumimoji="0" sz="1300"/>
            </a:lvl1pPr>
          </a:lstStyle>
          <a:p>
            <a:pPr>
              <a:defRPr/>
            </a:pPr>
            <a:fld id="{88053234-3186-4D68-B9D8-0E1FE476AD41}" type="datetime1">
              <a:rPr lang="en-US"/>
              <a:pPr>
                <a:defRPr/>
              </a:pPr>
              <a:t>10/15/2016</a:t>
            </a:fld>
            <a:endParaRPr lang="en-US"/>
          </a:p>
        </p:txBody>
      </p:sp>
      <p:sp>
        <p:nvSpPr>
          <p:cNvPr id="235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57300" y="720725"/>
            <a:ext cx="4800600" cy="3600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74725" y="4560888"/>
            <a:ext cx="5365750" cy="43195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21775"/>
            <a:ext cx="3170238" cy="4794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defTabSz="966788" eaLnBrk="0" hangingPunct="0">
              <a:defRPr kumimoji="0" sz="1300"/>
            </a:lvl1pPr>
          </a:lstStyle>
          <a:p>
            <a:pPr>
              <a:defRPr/>
            </a:pPr>
            <a:r>
              <a:rPr lang="en-US"/>
              <a:t>CST8110 - L. Crane</a:t>
            </a:r>
          </a:p>
        </p:txBody>
      </p:sp>
      <p:sp>
        <p:nvSpPr>
          <p:cNvPr id="174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44963" y="9121775"/>
            <a:ext cx="3170237" cy="4794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r" defTabSz="966788" eaLnBrk="0" hangingPunct="0">
              <a:defRPr kumimoji="0" sz="1300"/>
            </a:lvl1pPr>
          </a:lstStyle>
          <a:p>
            <a:pPr>
              <a:defRPr/>
            </a:pPr>
            <a:fld id="{BEF0017F-B8DA-4498-B544-FD9DB1621A4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685115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>
                <a:solidFill>
                  <a:prstClr val="black"/>
                </a:solidFill>
              </a:rPr>
              <a:t>CST8110 - L. Crane</a:t>
            </a:r>
          </a:p>
        </p:txBody>
      </p:sp>
      <p:sp>
        <p:nvSpPr>
          <p:cNvPr id="2560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C8736FC-FE96-450A-86E3-6ED03BE71AF3}" type="slidenum">
              <a:rPr lang="en-US" smtClean="0">
                <a:solidFill>
                  <a:prstClr val="black"/>
                </a:solidFill>
              </a:rPr>
              <a:pPr/>
              <a:t>1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2560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0282905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CST8110 - L. Crane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EF0017F-B8DA-4498-B544-FD9DB1621A4F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49251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9251950" cy="6858000"/>
          </a:xfrm>
          <a:prstGeom prst="rect">
            <a:avLst/>
          </a:prstGeom>
          <a:solidFill>
            <a:srgbClr val="00673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chemeClr val="tx2"/>
              </a:solidFill>
            </a:endParaRPr>
          </a:p>
        </p:txBody>
      </p:sp>
      <p:pic>
        <p:nvPicPr>
          <p:cNvPr id="5" name="Picture 4" descr="White Algonquin College logo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5795963" y="517525"/>
            <a:ext cx="2892425" cy="608013"/>
          </a:xfrm>
          <a:prstGeom prst="rect">
            <a:avLst/>
          </a:prstGeom>
        </p:spPr>
      </p:pic>
      <p:pic>
        <p:nvPicPr>
          <p:cNvPr id="6" name="Picture 5" descr="The AC icon illustrates the Algonquin's connectivity theme."/>
          <p:cNvPicPr>
            <a:picLocks noChangeAspect="1"/>
          </p:cNvPicPr>
          <p:nvPr userDrawn="1"/>
        </p:nvPicPr>
        <p:blipFill rotWithShape="1">
          <a:blip r:embed="rId3" cstate="print"/>
          <a:srcRect l="31137" b="2941"/>
          <a:stretch/>
        </p:blipFill>
        <p:spPr>
          <a:xfrm>
            <a:off x="0" y="2060575"/>
            <a:ext cx="4583113" cy="4797425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24102" y="3861048"/>
            <a:ext cx="3973959" cy="1368152"/>
          </a:xfrm>
        </p:spPr>
        <p:txBody>
          <a:bodyPr lIns="0" tIns="0" rIns="0"/>
          <a:lstStyle>
            <a:lvl1pPr marL="0" indent="0" algn="r">
              <a:buNone/>
              <a:defRPr sz="2000" b="1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18347" y="1995317"/>
            <a:ext cx="3971628" cy="1807920"/>
          </a:xfrm>
          <a:noFill/>
        </p:spPr>
        <p:txBody>
          <a:bodyPr lIns="0" tIns="0" rIns="0"/>
          <a:lstStyle>
            <a:lvl1pPr algn="r">
              <a:lnSpc>
                <a:spcPct val="90000"/>
              </a:lnSpc>
              <a:defRPr sz="3200" b="1" i="0" cap="all" baseline="0">
                <a:solidFill>
                  <a:srgbClr val="FFFFFF"/>
                </a:solidFill>
                <a:latin typeface="Arial"/>
                <a:cs typeface="Arial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PowerPoint Presentation Title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88388" y="6537325"/>
            <a:ext cx="454025" cy="2127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D1B580-8283-423C-8B9F-1D7D7650D04F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55738"/>
            <a:ext cx="4038600" cy="442153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55739"/>
            <a:ext cx="4038600" cy="442153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</a:t>
            </a:r>
            <a:endParaRPr lang="en-C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PowerPoint Presentation Title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846199-8853-43ED-B14C-1A6C2F620D62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9144000" cy="6092825"/>
          </a:xfrm>
          <a:prstGeom prst="rect">
            <a:avLst/>
          </a:prstGeom>
          <a:solidFill>
            <a:srgbClr val="00673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</a:t>
            </a:r>
            <a:endParaRPr lang="en-C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PowerPoint Presentation Title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</a:t>
            </a:r>
            <a:endParaRPr lang="en-CA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PowerPoint Presentation Title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C7E5E6-263D-4C4D-8F4E-9FC9A234F2A8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</a:t>
            </a:r>
            <a:endParaRPr lang="en-CA" dirty="0"/>
          </a:p>
        </p:txBody>
      </p:sp>
      <p:sp>
        <p:nvSpPr>
          <p:cNvPr id="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PowerPoint Presentation Title</a:t>
            </a:r>
          </a:p>
        </p:txBody>
      </p:sp>
      <p:sp>
        <p:nvSpPr>
          <p:cNvPr id="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C65D6A-98D3-4F63-8B15-D173DF4BB28D}" type="slidenum">
              <a:rPr lang="en-CA"/>
              <a:pPr>
                <a:defRPr/>
              </a:pPr>
              <a:t>‹#›</a:t>
            </a:fld>
            <a:endParaRPr lang="en-CA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9144000" cy="6092825"/>
          </a:xfrm>
          <a:prstGeom prst="rect">
            <a:avLst/>
          </a:prstGeom>
          <a:solidFill>
            <a:srgbClr val="00673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</a:t>
            </a:r>
            <a:endParaRPr lang="en-C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PowerPoint Presentation Title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14215E-CBF9-4856-A841-C8CCDB01C4C7}" type="datetimeFigureOut">
              <a:rPr lang="en-US"/>
              <a:pPr>
                <a:defRPr/>
              </a:pPr>
              <a:t>10/15/2016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7BF375-FA09-44A0-9A25-2FABD075C0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17BDD-32C8-41CC-9223-F9CCEF314DD8}" type="datetimeFigureOut">
              <a:rPr lang="en-US"/>
              <a:pPr>
                <a:defRPr/>
              </a:pPr>
              <a:t>10/15/2016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830717-D7D1-4E1C-AF7B-1CA6D115FBA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8CCC8B-6C52-4EBA-9C58-A64596019BDF}" type="datetimeFigureOut">
              <a:rPr lang="en-US"/>
              <a:pPr>
                <a:defRPr/>
              </a:pPr>
              <a:t>10/15/2016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4281ED-C94B-4542-9827-969C64D299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845504-D8A2-409A-BDA3-79A4964B352D}" type="datetimeFigureOut">
              <a:rPr lang="en-US"/>
              <a:pPr>
                <a:defRPr/>
              </a:pPr>
              <a:t>10/15/2016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8670A1-3FB7-4479-8B33-ACA596C55DB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D0AFEC-71EA-4C87-B034-D79C139FB4CC}" type="datetimeFigureOut">
              <a:rPr lang="en-US"/>
              <a:pPr>
                <a:defRPr/>
              </a:pPr>
              <a:t>10/15/2016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2BD49E-2D11-4D62-AE2D-E437809AAE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3E8702-1AB0-4DD9-802E-A2F8B4379AE9}" type="datetimeFigureOut">
              <a:rPr lang="en-US"/>
              <a:pPr>
                <a:defRPr/>
              </a:pPr>
              <a:t>10/15/2016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F2D986-D5AE-49FE-9A4A-BC611172F9D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39893-0F1E-43D4-B0B7-0BFBD2490ED9}" type="datetimeFigureOut">
              <a:rPr lang="en-US"/>
              <a:pPr>
                <a:defRPr/>
              </a:pPr>
              <a:t>10/15/2016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3A87BB-7EB7-4517-8E3E-4266A8B0CC7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D49D31-2726-48D7-931C-DEE6341070CE}" type="datetimeFigureOut">
              <a:rPr lang="en-US"/>
              <a:pPr>
                <a:defRPr/>
              </a:pPr>
              <a:t>10/15/2016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F55517-0964-4E91-8640-1E4372ED1EF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D926A9-4295-4E3A-84F2-5F0B8D73876E}" type="datetimeFigureOut">
              <a:rPr lang="en-US"/>
              <a:pPr>
                <a:defRPr/>
              </a:pPr>
              <a:t>10/15/2016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EF3D4E-4481-469F-8609-3C0A07A59E7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78E472-B39D-4532-8DDB-5F9C9F5F9747}" type="datetimeFigureOut">
              <a:rPr lang="en-US"/>
              <a:pPr>
                <a:defRPr/>
              </a:pPr>
              <a:t>10/15/2016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1A0C2C-1B6E-4BEB-B57F-BA0DE86107B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0B5EB0-6321-464C-87C0-61C51885DCA7}" type="datetimeFigureOut">
              <a:rPr lang="en-US"/>
              <a:pPr>
                <a:defRPr/>
              </a:pPr>
              <a:t>10/15/2016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C6C976-B108-45A5-A364-23CCFACA94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9.xml"/><Relationship Id="rId7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8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0.xml"/><Relationship Id="rId9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6073775"/>
            <a:ext cx="9144000" cy="79533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68313" y="1455738"/>
            <a:ext cx="8207375" cy="434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71600" y="6545263"/>
            <a:ext cx="2133600" cy="220662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rgbClr val="FFFFFF"/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r>
              <a:rPr lang="en-US"/>
              <a:t>Date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371600" y="6218238"/>
            <a:ext cx="2895600" cy="215900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 b="1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r>
              <a:rPr lang="en-CA"/>
              <a:t>CST8110 – Linda Crane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8388" y="6554788"/>
            <a:ext cx="454025" cy="211137"/>
          </a:xfrm>
          <a:prstGeom prst="rect">
            <a:avLst/>
          </a:prstGeom>
        </p:spPr>
        <p:txBody>
          <a:bodyPr vert="horz" lIns="0" tIns="0" rIns="91440" bIns="0" rtlCol="0" anchor="t" anchorCtr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accent5"/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A3479E3C-D380-424F-9A56-2F4F75D27D95}" type="slidenum">
              <a:rPr lang="en-CA"/>
              <a:pPr>
                <a:defRPr/>
              </a:pPr>
              <a:t>‹#›</a:t>
            </a:fld>
            <a:endParaRPr lang="en-CA" dirty="0"/>
          </a:p>
        </p:txBody>
      </p:sp>
      <p:sp>
        <p:nvSpPr>
          <p:cNvPr id="1031" name="Title Placeholder 1"/>
          <p:cNvSpPr>
            <a:spLocks noGrp="1"/>
          </p:cNvSpPr>
          <p:nvPr>
            <p:ph type="title"/>
          </p:nvPr>
        </p:nvSpPr>
        <p:spPr bwMode="auto">
          <a:xfrm>
            <a:off x="468313" y="146050"/>
            <a:ext cx="8207375" cy="1195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</a:t>
            </a:r>
            <a:br>
              <a:rPr lang="en-US" smtClean="0"/>
            </a:br>
            <a:r>
              <a:rPr lang="en-US" smtClean="0"/>
              <a:t>title style</a:t>
            </a:r>
          </a:p>
        </p:txBody>
      </p:sp>
      <p:pic>
        <p:nvPicPr>
          <p:cNvPr id="2" name="Picture 1" descr="Algonquin College Logo"/>
          <p:cNvPicPr>
            <a:picLocks noChangeAspect="1"/>
          </p:cNvPicPr>
          <p:nvPr userDrawn="1"/>
        </p:nvPicPr>
        <p:blipFill>
          <a:blip r:embed="rId8" cstate="print"/>
          <a:stretch>
            <a:fillRect/>
          </a:stretch>
        </p:blipFill>
        <p:spPr>
          <a:xfrm>
            <a:off x="6443663" y="6218238"/>
            <a:ext cx="2232025" cy="468312"/>
          </a:xfrm>
          <a:prstGeom prst="rect">
            <a:avLst/>
          </a:prstGeom>
        </p:spPr>
      </p:pic>
      <p:pic>
        <p:nvPicPr>
          <p:cNvPr id="11" name="Picture 10" descr="Algonquin College Icon"/>
          <p:cNvPicPr>
            <a:picLocks noChangeAspect="1"/>
          </p:cNvPicPr>
          <p:nvPr userDrawn="1"/>
        </p:nvPicPr>
        <p:blipFill rotWithShape="1">
          <a:blip r:embed="rId9" cstate="print"/>
          <a:srcRect l="12779" t="5165" b="5138"/>
          <a:stretch/>
        </p:blipFill>
        <p:spPr>
          <a:xfrm>
            <a:off x="0" y="6061075"/>
            <a:ext cx="1042988" cy="796925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54" r:id="rId1"/>
    <p:sldLayoutId id="2147483855" r:id="rId2"/>
    <p:sldLayoutId id="2147483856" r:id="rId3"/>
    <p:sldLayoutId id="2147483857" r:id="rId4"/>
    <p:sldLayoutId id="2147483858" r:id="rId5"/>
    <p:sldLayoutId id="2147483859" r:id="rId6"/>
  </p:sldLayoutIdLst>
  <p:timing>
    <p:tnLst>
      <p:par>
        <p:cTn id="1" dur="indefinite" restart="never" nodeType="tmRoot"/>
      </p:par>
    </p:tnLst>
  </p:timing>
  <p:hf hd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 kern="1200">
          <a:solidFill>
            <a:schemeClr val="tx2"/>
          </a:solidFill>
          <a:latin typeface="Arial"/>
          <a:ea typeface="+mj-ea"/>
          <a:cs typeface="Arial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>
          <a:solidFill>
            <a:srgbClr val="339933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>
          <a:solidFill>
            <a:srgbClr val="339933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>
          <a:solidFill>
            <a:srgbClr val="339933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>
          <a:solidFill>
            <a:srgbClr val="339933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charset="0"/>
        <a:buChar char="•"/>
        <a:defRPr sz="3200" kern="1200">
          <a:solidFill>
            <a:srgbClr val="63666A"/>
          </a:solidFill>
          <a:latin typeface="Arial"/>
          <a:ea typeface="+mn-ea"/>
          <a:cs typeface="Arial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charset="0"/>
        <a:buChar char="•"/>
        <a:defRPr sz="2800" kern="1200">
          <a:solidFill>
            <a:srgbClr val="63666A"/>
          </a:solidFill>
          <a:latin typeface="Arial"/>
          <a:ea typeface="+mn-ea"/>
          <a:cs typeface="Arial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charset="0"/>
        <a:buChar char="•"/>
        <a:defRPr sz="2400" kern="1200">
          <a:solidFill>
            <a:srgbClr val="63666A"/>
          </a:solidFill>
          <a:latin typeface="Arial"/>
          <a:ea typeface="+mn-ea"/>
          <a:cs typeface="Arial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charset="0"/>
        <a:buChar char="•"/>
        <a:defRPr sz="2000" kern="1200">
          <a:solidFill>
            <a:srgbClr val="63666A"/>
          </a:solidFill>
          <a:latin typeface="Arial"/>
          <a:ea typeface="+mn-ea"/>
          <a:cs typeface="Arial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charset="0"/>
        <a:buChar char="•"/>
        <a:defRPr sz="2000" kern="1200">
          <a:solidFill>
            <a:srgbClr val="63666A"/>
          </a:solidFill>
          <a:latin typeface="Arial"/>
          <a:ea typeface="+mn-ea"/>
          <a:cs typeface="Arial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26B5040-9C83-4328-83B0-608588DFC3ED}" type="datetimeFigureOut">
              <a:rPr lang="en-US"/>
              <a:pPr>
                <a:defRPr/>
              </a:pPr>
              <a:t>10/15/2016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B2477DD-7CDB-4C17-94EF-9B7B832A3BD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0" r:id="rId1"/>
    <p:sldLayoutId id="2147483843" r:id="rId2"/>
    <p:sldLayoutId id="2147483844" r:id="rId3"/>
    <p:sldLayoutId id="2147483845" r:id="rId4"/>
    <p:sldLayoutId id="2147483846" r:id="rId5"/>
    <p:sldLayoutId id="2147483847" r:id="rId6"/>
    <p:sldLayoutId id="2147483848" r:id="rId7"/>
    <p:sldLayoutId id="2147483849" r:id="rId8"/>
    <p:sldLayoutId id="2147483850" r:id="rId9"/>
    <p:sldLayoutId id="2147483851" r:id="rId10"/>
    <p:sldLayoutId id="2147483852" r:id="rId11"/>
    <p:sldLayoutId id="2147483853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png"/><Relationship Id="rId5" Type="http://schemas.openxmlformats.org/officeDocument/2006/relationships/oleObject" Target="../embeddings/oleObject2.bin"/><Relationship Id="rId10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oleObject" Target="../embeddings/oleObject4.bin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10447845"/>
              </p:ext>
            </p:extLst>
          </p:nvPr>
        </p:nvGraphicFramePr>
        <p:xfrm>
          <a:off x="395536" y="908720"/>
          <a:ext cx="8136904" cy="3840480"/>
        </p:xfrm>
        <a:graphic>
          <a:graphicData uri="http://schemas.openxmlformats.org/drawingml/2006/table">
            <a:tbl>
              <a:tblPr firstRow="1" firstCol="1" bandRow="1"/>
              <a:tblGrid>
                <a:gridCol w="441758"/>
                <a:gridCol w="7695146"/>
              </a:tblGrid>
              <a:tr h="39513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2.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True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(a) or </a:t>
                      </a: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False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(b): In Java, there can be, at most, only one 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main()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method in each class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0210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3.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Which one of the following is </a:t>
                      </a:r>
                      <a:r>
                        <a:rPr lang="en-US" sz="1600" i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not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given a Java </a:t>
                      </a:r>
                      <a:r>
                        <a:rPr lang="en-US" sz="1600" i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identifier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a)   a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method</a:t>
                      </a:r>
                      <a:r>
                        <a:rPr lang="en-US" sz="1600" baseline="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b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) a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property</a:t>
                      </a:r>
                      <a:r>
                        <a:rPr lang="en-US" sz="1600" baseline="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c) a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keyword</a:t>
                      </a:r>
                      <a:r>
                        <a:rPr lang="en-US" sz="1600" baseline="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 d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) a class 	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e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) none of the above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0210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4.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Which one of the following is most closely associated with </a:t>
                      </a:r>
                      <a:r>
                        <a:rPr lang="en-US" sz="1600" i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data hiding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?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a) encapsulation   b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) inheritance 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c) abstraction  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d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) polymorphism    e) none of the above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0907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5.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Assume you define your own value of </a:t>
                      </a: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π</a:t>
                      </a: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(the constant Pi = 3.1415…) for a calculation.  According to the naming convention used in Java, which one of the following identifiers would be most appropriate?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a) </a:t>
                      </a:r>
                      <a:r>
                        <a:rPr lang="en-US" sz="160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Math.PI </a:t>
                      </a: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     b) </a:t>
                      </a:r>
                      <a:r>
                        <a:rPr lang="en-US" sz="160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mathPi</a:t>
                      </a: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         c) </a:t>
                      </a:r>
                      <a:r>
                        <a:rPr lang="en-US" sz="160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MathPi </a:t>
                      </a: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       d) </a:t>
                      </a:r>
                      <a:r>
                        <a:rPr lang="en-US" sz="160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MATH_PI</a:t>
                      </a: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      e) </a:t>
                      </a:r>
                      <a:r>
                        <a:rPr lang="en-US" sz="160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Math_Pi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0907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6.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Which one of the following words indicates that the member of class does not get instantiated in an object, but remains with the class itself?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marR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AutoNum type="alphaLcParenR"/>
                      </a:pPr>
                      <a:r>
                        <a:rPr lang="en-US" sz="1600" dirty="0" smtClean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final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    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b) 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abstract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      c) 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static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 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d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)  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private  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e) none of the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above</a:t>
                      </a:r>
                    </a:p>
                    <a:p>
                      <a:pPr marL="0" marR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Quiz A – Solutions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4860032" y="116632"/>
            <a:ext cx="3672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1800" b="1" dirty="0">
                <a:solidFill>
                  <a:srgbClr val="00673E"/>
                </a:solidFill>
                <a:latin typeface="Arial"/>
                <a:ea typeface="+mj-ea"/>
                <a:cs typeface="Arial"/>
              </a:rPr>
              <a:t>Note: Quiz B and C have same </a:t>
            </a:r>
            <a:br>
              <a:rPr kumimoji="0" lang="en-US" sz="1800" b="1" dirty="0">
                <a:solidFill>
                  <a:srgbClr val="00673E"/>
                </a:solidFill>
                <a:latin typeface="Arial"/>
                <a:ea typeface="+mj-ea"/>
                <a:cs typeface="Arial"/>
              </a:rPr>
            </a:br>
            <a:r>
              <a:rPr kumimoji="0" lang="en-US" sz="1800" b="1" dirty="0" smtClean="0">
                <a:solidFill>
                  <a:srgbClr val="00673E"/>
                </a:solidFill>
                <a:latin typeface="Arial"/>
                <a:ea typeface="+mj-ea"/>
                <a:cs typeface="Arial"/>
              </a:rPr>
              <a:t>question</a:t>
            </a:r>
            <a:r>
              <a:rPr kumimoji="0" lang="en-US" sz="1800" b="1" dirty="0">
                <a:solidFill>
                  <a:srgbClr val="00673E"/>
                </a:solidFill>
                <a:latin typeface="Arial"/>
                <a:ea typeface="+mj-ea"/>
                <a:cs typeface="Arial"/>
              </a:rPr>
              <a:t>, but different order</a:t>
            </a:r>
            <a:endParaRPr lang="en-US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8856194"/>
              </p:ext>
            </p:extLst>
          </p:nvPr>
        </p:nvGraphicFramePr>
        <p:xfrm>
          <a:off x="400937" y="4725144"/>
          <a:ext cx="8064127" cy="1341120"/>
        </p:xfrm>
        <a:graphic>
          <a:graphicData uri="http://schemas.openxmlformats.org/drawingml/2006/table">
            <a:tbl>
              <a:tblPr firstRow="1" firstCol="1" bandRow="1"/>
              <a:tblGrid>
                <a:gridCol w="437807"/>
                <a:gridCol w="7626320"/>
              </a:tblGrid>
              <a:tr h="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7.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In a UML diagram, abstract methods are identified by being: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a)  </a:t>
                      </a:r>
                      <a:r>
                        <a:rPr lang="en-US" sz="1600" u="sng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underlined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      b)</a:t>
                      </a:r>
                      <a:r>
                        <a:rPr lang="en-US" sz="1600" i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italicized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 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c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) </a:t>
                      </a: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bold-face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d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) CAPITALIZED        e) none of the above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8.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True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(a) or </a:t>
                      </a: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False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(b): you must use the 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import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statement to access classes not found in the </a:t>
                      </a:r>
                      <a:r>
                        <a:rPr lang="en-US" sz="1600" dirty="0" err="1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java.lang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package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>
          <a:xfrm>
            <a:off x="1371600" y="6545263"/>
            <a:ext cx="2133600" cy="220662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October 12, 2016</a:t>
            </a:r>
            <a:endParaRPr lang="en-CA" dirty="0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6218238"/>
            <a:ext cx="2895600" cy="215900"/>
          </a:xfrm>
        </p:spPr>
        <p:txBody>
          <a:bodyPr/>
          <a:lstStyle/>
          <a:p>
            <a:pPr>
              <a:defRPr/>
            </a:pPr>
            <a:r>
              <a:rPr lang="en-CA" dirty="0" smtClean="0"/>
              <a:t>Quiz Answers</a:t>
            </a:r>
            <a:endParaRPr lang="en-CA" dirty="0"/>
          </a:p>
        </p:txBody>
      </p:sp>
      <p:sp>
        <p:nvSpPr>
          <p:cNvPr id="9" name="Oval 8"/>
          <p:cNvSpPr/>
          <p:nvPr/>
        </p:nvSpPr>
        <p:spPr>
          <a:xfrm>
            <a:off x="1259632" y="846285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3448348" y="1550442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/>
          <p:cNvSpPr/>
          <p:nvPr/>
        </p:nvSpPr>
        <p:spPr>
          <a:xfrm>
            <a:off x="780976" y="2204864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/>
          <p:cNvSpPr/>
          <p:nvPr/>
        </p:nvSpPr>
        <p:spPr>
          <a:xfrm>
            <a:off x="5495404" y="3340455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/>
          <p:cNvSpPr/>
          <p:nvPr/>
        </p:nvSpPr>
        <p:spPr>
          <a:xfrm>
            <a:off x="3808388" y="4253979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/>
          <p:cNvSpPr/>
          <p:nvPr/>
        </p:nvSpPr>
        <p:spPr>
          <a:xfrm>
            <a:off x="2392710" y="4933057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/>
          <p:cNvSpPr/>
          <p:nvPr/>
        </p:nvSpPr>
        <p:spPr>
          <a:xfrm>
            <a:off x="2201224" y="5342731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4857006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35349043"/>
              </p:ext>
            </p:extLst>
          </p:nvPr>
        </p:nvGraphicFramePr>
        <p:xfrm>
          <a:off x="755576" y="548680"/>
          <a:ext cx="7776864" cy="5641537"/>
        </p:xfrm>
        <a:graphic>
          <a:graphicData uri="http://schemas.openxmlformats.org/drawingml/2006/table">
            <a:tbl>
              <a:tblPr firstRow="1" firstCol="1" bandRow="1"/>
              <a:tblGrid>
                <a:gridCol w="432048"/>
                <a:gridCol w="7344816"/>
              </a:tblGrid>
              <a:tr h="69685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9.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Which one of the following words is </a:t>
                      </a: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NOT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used to indicate a relationship between objects?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marR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AutoNum type="alphaLcParenR"/>
                      </a:pP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association      b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) aggression   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c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) composition   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d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) inheritance  </a:t>
                      </a:r>
                      <a:endParaRPr lang="en-US" sz="1600" dirty="0" smtClean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ourier New" panose="02070309020205020404" pitchFamily="49" charset="0"/>
                      </a:endParaRPr>
                    </a:p>
                    <a:p>
                      <a:pPr marL="342900" marR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AutoNum type="alphaLcParenR"/>
                      </a:pP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e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) none of the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above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400" dirty="0" smtClean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165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10.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True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(a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) or </a:t>
                      </a: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False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(b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):the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return type of a method is considered to be part of its signature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endParaRPr lang="en-US" sz="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11.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True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(a) or </a:t>
                      </a: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False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(b): a superclass with a constructor does not, strictly speaking, require a no-</a:t>
                      </a:r>
                      <a:r>
                        <a:rPr lang="en-US" sz="1600" dirty="0" err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arg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constructor, since a no-</a:t>
                      </a:r>
                      <a:r>
                        <a:rPr lang="en-US" sz="1600" dirty="0" err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arg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constructor is always generated by default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12.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Which one of the following signals an </a:t>
                      </a:r>
                      <a:r>
                        <a:rPr lang="en-US" sz="1600" i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annotation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in Java?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a)  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//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b)  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annotate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c)  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#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d)   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@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) none of the above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endParaRPr lang="en-US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9685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13.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True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(a) or </a:t>
                      </a: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False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(b): The 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new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keyword is implied whenever you make an array definition like: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String[] seasons = {"Spring", "Summer", "Fall", "Winter"};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5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3244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14.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Which symbol is used to indicate that a method is 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protected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in UML?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(a)  -                     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(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b) +                     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(c) #                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(d) @             e) none of the above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43725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15.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@Override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has the effect of: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lphaLcParenBoth"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forcing methods/constructors in the superclass to be overridden by methods in the subclass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lphaLcParenBoth"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checking  that the spelling of the subclass method/constructor name is correct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lphaLcParenBoth"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checking that the method/constructor on the line that follows actually exists in the superclass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lphaLcParenBoth"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adding a new method to the subclass which does not exist in the superclass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lphaLcParenBoth"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none of the above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DD1B580-8283-423C-8B9F-1D7D7650D04F}" type="slidenum">
              <a:rPr lang="en-CA" smtClean="0"/>
              <a:pPr>
                <a:defRPr/>
              </a:pPr>
              <a:t>2</a:t>
            </a:fld>
            <a:endParaRPr lang="en-CA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>
          <a:xfrm>
            <a:off x="1371600" y="6545263"/>
            <a:ext cx="2133600" cy="220662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October 12, 2016</a:t>
            </a:r>
            <a:endParaRPr lang="en-CA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6218238"/>
            <a:ext cx="2895600" cy="215900"/>
          </a:xfrm>
        </p:spPr>
        <p:txBody>
          <a:bodyPr/>
          <a:lstStyle/>
          <a:p>
            <a:pPr>
              <a:defRPr/>
            </a:pPr>
            <a:r>
              <a:rPr lang="en-CA" dirty="0" smtClean="0"/>
              <a:t>Quiz Answers</a:t>
            </a:r>
            <a:endParaRPr lang="en-CA" dirty="0"/>
          </a:p>
        </p:txBody>
      </p:sp>
      <p:sp>
        <p:nvSpPr>
          <p:cNvPr id="10" name="Oval 9"/>
          <p:cNvSpPr/>
          <p:nvPr/>
        </p:nvSpPr>
        <p:spPr>
          <a:xfrm>
            <a:off x="2646834" y="980728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2509342" y="1542295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2555776" y="1974343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4965948" y="2863478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1613322" y="3262288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/>
          <p:cNvSpPr/>
          <p:nvPr/>
        </p:nvSpPr>
        <p:spPr>
          <a:xfrm>
            <a:off x="4180210" y="4322688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/>
          <p:cNvSpPr/>
          <p:nvPr/>
        </p:nvSpPr>
        <p:spPr>
          <a:xfrm>
            <a:off x="1172530" y="5358358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1072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20587581"/>
              </p:ext>
            </p:extLst>
          </p:nvPr>
        </p:nvGraphicFramePr>
        <p:xfrm>
          <a:off x="611560" y="476671"/>
          <a:ext cx="7848872" cy="5008634"/>
        </p:xfrm>
        <a:graphic>
          <a:graphicData uri="http://schemas.openxmlformats.org/drawingml/2006/table">
            <a:tbl>
              <a:tblPr firstRow="1" firstCol="1" bandRow="1"/>
              <a:tblGrid>
                <a:gridCol w="426121"/>
                <a:gridCol w="7422751"/>
              </a:tblGrid>
              <a:tr h="46999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16.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True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(a) or </a:t>
                      </a: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False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(b): Subclasses do not inherit constructors.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3564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17.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True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(a) or </a:t>
                      </a: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False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(b): A subclass object will have access to at least as many non-private methods as its superclass does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96043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18.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 debug mode, to </a:t>
                      </a:r>
                      <a:r>
                        <a:rPr lang="en-US" sz="1600" i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step over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the code in a method you don’t need to see, you would use: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marR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AutoNum type="alphaLcParenR"/>
                      </a:pP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       (</a:t>
                      </a: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or </a:t>
                      </a:r>
                      <a:r>
                        <a:rPr lang="en-US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F8</a:t>
                      </a: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)      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b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)             </a:t>
                      </a:r>
                      <a:r>
                        <a:rPr lang="en-US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(</a:t>
                      </a: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or F5)     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c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)            </a:t>
                      </a:r>
                      <a:r>
                        <a:rPr lang="en-US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(or F6)     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d) </a:t>
                      </a: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</a:t>
                      </a:r>
                      <a:r>
                        <a:rPr lang="en-US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or Ctl-F11)  </a:t>
                      </a:r>
                      <a:endParaRPr lang="en-US" sz="14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AutoNum type="alphaLcParenR"/>
                      </a:pPr>
                      <a:r>
                        <a:rPr lang="en-US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) none of the above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98086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19.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Which one of the following keywords causes a program to exit at some point </a:t>
                      </a:r>
                      <a:r>
                        <a:rPr lang="en-US" sz="1600" i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inside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a loop, and continue execution </a:t>
                      </a:r>
                      <a:r>
                        <a:rPr lang="en-US" sz="1600" i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after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the end of the loop?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a) 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continue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) </a:t>
                      </a:r>
                      <a:r>
                        <a:rPr lang="en-US" sz="1600" dirty="0" err="1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goto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c) 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while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d) 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break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e) none of the above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8956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20.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Which one of the statements that follow is </a:t>
                      </a:r>
                      <a:r>
                        <a:rPr lang="en-US" sz="1600" b="1" i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NOT TRUE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of the following line of code: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91440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           for (;;){}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a) it is an infinite loop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b) it can also be written as a 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while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loop 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c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) the syntax is correct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           d) it will be flagged as an error in Eclipse          e) none of the above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DD1B580-8283-423C-8B9F-1D7D7650D04F}" type="slidenum">
              <a:rPr lang="en-CA" smtClean="0"/>
              <a:pPr>
                <a:defRPr/>
              </a:pPr>
              <a:t>3</a:t>
            </a:fld>
            <a:endParaRPr lang="en-CA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01508526"/>
              </p:ext>
            </p:extLst>
          </p:nvPr>
        </p:nvGraphicFramePr>
        <p:xfrm>
          <a:off x="5796136" y="2211633"/>
          <a:ext cx="437941" cy="4538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5" name="Bitmap Image" r:id="rId3" imgW="762106" imgH="571731" progId="Paint.Picture">
                  <p:embed/>
                </p:oleObj>
              </mc:Choice>
              <mc:Fallback>
                <p:oleObj name="Bitmap Image" r:id="rId3" imgW="762106" imgH="571731" progId="Paint.Picture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96136" y="2211633"/>
                        <a:ext cx="437941" cy="45386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11666464"/>
              </p:ext>
            </p:extLst>
          </p:nvPr>
        </p:nvGraphicFramePr>
        <p:xfrm>
          <a:off x="2762279" y="2211137"/>
          <a:ext cx="493679" cy="43794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6" name="Bitmap Image" r:id="rId5" imgW="790476" imgH="609524" progId="Paint.Picture">
                  <p:embed/>
                </p:oleObj>
              </mc:Choice>
              <mc:Fallback>
                <p:oleObj name="Bitmap Image" r:id="rId5" imgW="790476" imgH="609524" progId="Paint.Picture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62279" y="2211137"/>
                        <a:ext cx="493679" cy="43794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25034638"/>
              </p:ext>
            </p:extLst>
          </p:nvPr>
        </p:nvGraphicFramePr>
        <p:xfrm>
          <a:off x="4236035" y="2215118"/>
          <a:ext cx="485715" cy="4299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7" name="Bitmap Image" r:id="rId7" imgW="771429" imgH="533474" progId="Paint.Picture">
                  <p:embed/>
                </p:oleObj>
              </mc:Choice>
              <mc:Fallback>
                <p:oleObj name="Bitmap Image" r:id="rId7" imgW="771429" imgH="533474" progId="Paint.Picture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36035" y="2215118"/>
                        <a:ext cx="485715" cy="42997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27116008"/>
              </p:ext>
            </p:extLst>
          </p:nvPr>
        </p:nvGraphicFramePr>
        <p:xfrm>
          <a:off x="1366536" y="2205383"/>
          <a:ext cx="422016" cy="4220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8" name="Bitmap Image" r:id="rId9" imgW="666667" imgH="666667" progId="Paint.Picture">
                  <p:embed/>
                </p:oleObj>
              </mc:Choice>
              <mc:Fallback>
                <p:oleObj name="Bitmap Image" r:id="rId9" imgW="666667" imgH="666667" progId="Paint.Picture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66536" y="2205383"/>
                        <a:ext cx="422016" cy="42201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Date Placeholder 3"/>
          <p:cNvSpPr>
            <a:spLocks noGrp="1"/>
          </p:cNvSpPr>
          <p:nvPr>
            <p:ph type="dt" sz="half" idx="10"/>
          </p:nvPr>
        </p:nvSpPr>
        <p:spPr>
          <a:xfrm>
            <a:off x="1371600" y="6545263"/>
            <a:ext cx="2133600" cy="220662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October 12, 2016</a:t>
            </a:r>
            <a:endParaRPr lang="en-CA" dirty="0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6218238"/>
            <a:ext cx="2895600" cy="215900"/>
          </a:xfrm>
        </p:spPr>
        <p:txBody>
          <a:bodyPr/>
          <a:lstStyle/>
          <a:p>
            <a:pPr>
              <a:defRPr/>
            </a:pPr>
            <a:r>
              <a:rPr lang="en-CA" dirty="0" smtClean="0"/>
              <a:t>Quiz Answers</a:t>
            </a:r>
            <a:endParaRPr lang="en-CA" dirty="0"/>
          </a:p>
        </p:txBody>
      </p:sp>
      <p:sp>
        <p:nvSpPr>
          <p:cNvPr id="14" name="Oval 13"/>
          <p:cNvSpPr/>
          <p:nvPr/>
        </p:nvSpPr>
        <p:spPr>
          <a:xfrm>
            <a:off x="1460436" y="451271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/>
          <p:cNvSpPr/>
          <p:nvPr/>
        </p:nvSpPr>
        <p:spPr>
          <a:xfrm>
            <a:off x="1460436" y="877198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/>
          <p:cNvSpPr/>
          <p:nvPr/>
        </p:nvSpPr>
        <p:spPr>
          <a:xfrm>
            <a:off x="3926322" y="2350942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/>
          <p:cNvSpPr/>
          <p:nvPr/>
        </p:nvSpPr>
        <p:spPr>
          <a:xfrm>
            <a:off x="5287888" y="3560316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/>
          <p:cNvSpPr/>
          <p:nvPr/>
        </p:nvSpPr>
        <p:spPr>
          <a:xfrm>
            <a:off x="1533094" y="4994458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1968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DD1B580-8283-423C-8B9F-1D7D7650D04F}" type="slidenum">
              <a:rPr lang="en-CA" smtClean="0"/>
              <a:pPr>
                <a:defRPr/>
              </a:pPr>
              <a:t>4</a:t>
            </a:fld>
            <a:endParaRPr lang="en-CA"/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" name="Rectangle 6"/>
          <p:cNvSpPr>
            <a:spLocks noChangeArrowheads="1"/>
          </p:cNvSpPr>
          <p:nvPr/>
        </p:nvSpPr>
        <p:spPr bwMode="auto">
          <a:xfrm>
            <a:off x="611560" y="336713"/>
            <a:ext cx="7920880" cy="53245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Part B: </a:t>
            </a:r>
            <a:r>
              <a:rPr kumimoji="0" lang="en-US" altLang="en-US" sz="18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Terminology – worth 1 mark each</a:t>
            </a:r>
            <a:endParaRPr kumimoji="0" lang="en-US" altLang="en-US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FILL IN THE SINGLE </a:t>
            </a:r>
            <a:r>
              <a:rPr kumimoji="0" lang="en-US" altLang="en-US" sz="1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BEST</a:t>
            </a:r>
            <a:r>
              <a:rPr kumimoji="0" lang="en-US" alt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ANSWER—ONE WORD OR SYMBOL IN THE EACH SPACE PROVIDED BELOW.</a:t>
            </a:r>
            <a:endParaRPr kumimoji="0" lang="en-US" altLang="en-US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USE ONE WORD ONLY IN EACH SPACE</a:t>
            </a:r>
            <a:r>
              <a:rPr kumimoji="0" lang="en-US" alt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; </a:t>
            </a:r>
            <a:r>
              <a:rPr kumimoji="0" lang="en-US" alt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DO NOT USE ACRONYMS</a:t>
            </a:r>
            <a:endParaRPr kumimoji="0" lang="en-US" altLang="en-US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800" dirty="0"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\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21. When a new object is made from the instance of a class it is said to be _____________________.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22. </a:t>
            </a:r>
            <a:r>
              <a:rPr kumimoji="0" lang="en-US" altLang="en-US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Setters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are also called  _______________, and </a:t>
            </a:r>
            <a:r>
              <a:rPr kumimoji="0" lang="en-US" altLang="en-US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getters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are referred to as ______________.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23. Two methods of a class which have the same name but a different parameter list are said to be  _________________________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24. In OOP, a class which has two or more parent classes is said to have ____________________  __________________, (</a:t>
            </a:r>
            <a:r>
              <a:rPr kumimoji="0" lang="en-US" altLang="en-US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2 words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) which is not permitted in Java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25. The keyword _______________________, when used in a class declaration, indicates that a superclass cannot be extended to a subclass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dirty="0" smtClean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26. 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___________________________ is the process of taking away or removing characteristics from something in order to reduce it to a set of essential characteristics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  <a:cs typeface="Courier New" panose="02070309020205020404" pitchFamily="49" charset="0"/>
              </a:rPr>
              <a:t>27.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private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, 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public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, and 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protected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are examples of an _______________ modifier, which limits the availability of fields, methods, and classes within and between classes and packages.</a:t>
            </a:r>
            <a:endParaRPr kumimoji="0" lang="en-US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3" name="Date Placeholder 3"/>
          <p:cNvSpPr>
            <a:spLocks noGrp="1"/>
          </p:cNvSpPr>
          <p:nvPr>
            <p:ph type="dt" sz="half" idx="10"/>
          </p:nvPr>
        </p:nvSpPr>
        <p:spPr>
          <a:xfrm>
            <a:off x="1371600" y="6545263"/>
            <a:ext cx="2133600" cy="220662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October 12, 2016</a:t>
            </a:r>
            <a:endParaRPr lang="en-CA" dirty="0"/>
          </a:p>
        </p:txBody>
      </p:sp>
      <p:sp>
        <p:nvSpPr>
          <p:cNvPr id="1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6218238"/>
            <a:ext cx="2895600" cy="215900"/>
          </a:xfrm>
        </p:spPr>
        <p:txBody>
          <a:bodyPr/>
          <a:lstStyle/>
          <a:p>
            <a:pPr>
              <a:defRPr/>
            </a:pPr>
            <a:r>
              <a:rPr lang="en-CA" dirty="0" smtClean="0"/>
              <a:t>Quiz Answers</a:t>
            </a:r>
            <a:endParaRPr lang="en-CA" dirty="0"/>
          </a:p>
        </p:txBody>
      </p:sp>
      <p:sp>
        <p:nvSpPr>
          <p:cNvPr id="15" name="TextBox 14"/>
          <p:cNvSpPr txBox="1"/>
          <p:nvPr/>
        </p:nvSpPr>
        <p:spPr>
          <a:xfrm>
            <a:off x="611560" y="1505992"/>
            <a:ext cx="23042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i="1" dirty="0" smtClean="0"/>
              <a:t>instantiated</a:t>
            </a:r>
            <a:endParaRPr lang="en-US" sz="1600" i="1" dirty="0"/>
          </a:p>
        </p:txBody>
      </p:sp>
      <p:sp>
        <p:nvSpPr>
          <p:cNvPr id="16" name="TextBox 15"/>
          <p:cNvSpPr txBox="1"/>
          <p:nvPr/>
        </p:nvSpPr>
        <p:spPr>
          <a:xfrm>
            <a:off x="2418358" y="1849765"/>
            <a:ext cx="23042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i="1" dirty="0" err="1" smtClean="0"/>
              <a:t>mutators</a:t>
            </a:r>
            <a:endParaRPr lang="en-US" sz="1600" i="1" dirty="0"/>
          </a:p>
        </p:txBody>
      </p:sp>
      <p:sp>
        <p:nvSpPr>
          <p:cNvPr id="17" name="TextBox 16"/>
          <p:cNvSpPr txBox="1"/>
          <p:nvPr/>
        </p:nvSpPr>
        <p:spPr>
          <a:xfrm>
            <a:off x="6444208" y="1844546"/>
            <a:ext cx="23042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i="1" dirty="0" smtClean="0"/>
              <a:t>accessors</a:t>
            </a:r>
            <a:endParaRPr lang="en-US" sz="1600" i="1" dirty="0"/>
          </a:p>
        </p:txBody>
      </p:sp>
      <p:sp>
        <p:nvSpPr>
          <p:cNvPr id="18" name="TextBox 17"/>
          <p:cNvSpPr txBox="1"/>
          <p:nvPr/>
        </p:nvSpPr>
        <p:spPr>
          <a:xfrm>
            <a:off x="1207381" y="2461049"/>
            <a:ext cx="23042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i="1" dirty="0" smtClean="0"/>
              <a:t>overloaded</a:t>
            </a:r>
            <a:endParaRPr lang="en-US" sz="1600" i="1" dirty="0"/>
          </a:p>
        </p:txBody>
      </p:sp>
      <p:grpSp>
        <p:nvGrpSpPr>
          <p:cNvPr id="21" name="Group 20"/>
          <p:cNvGrpSpPr/>
          <p:nvPr/>
        </p:nvGrpSpPr>
        <p:grpSpPr>
          <a:xfrm>
            <a:off x="632024" y="3067834"/>
            <a:ext cx="4300016" cy="343053"/>
            <a:chOff x="632024" y="3067834"/>
            <a:chExt cx="4300016" cy="343053"/>
          </a:xfrm>
        </p:grpSpPr>
        <p:sp>
          <p:nvSpPr>
            <p:cNvPr id="19" name="TextBox 18"/>
            <p:cNvSpPr txBox="1"/>
            <p:nvPr/>
          </p:nvSpPr>
          <p:spPr>
            <a:xfrm>
              <a:off x="632024" y="3072333"/>
              <a:ext cx="230425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i="1" dirty="0" smtClean="0"/>
                <a:t>multiple</a:t>
              </a:r>
              <a:endParaRPr lang="en-US" sz="1600" i="1" dirty="0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2627784" y="3067834"/>
              <a:ext cx="230425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i="1" dirty="0" smtClean="0"/>
                <a:t>inheritance</a:t>
              </a:r>
              <a:endParaRPr lang="en-US" sz="1600" i="1" dirty="0"/>
            </a:p>
          </p:txBody>
        </p:sp>
      </p:grpSp>
      <p:sp>
        <p:nvSpPr>
          <p:cNvPr id="22" name="TextBox 21"/>
          <p:cNvSpPr txBox="1"/>
          <p:nvPr/>
        </p:nvSpPr>
        <p:spPr>
          <a:xfrm>
            <a:off x="1998266" y="3433809"/>
            <a:ext cx="23042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i="1" dirty="0" smtClean="0"/>
              <a:t>final</a:t>
            </a:r>
            <a:endParaRPr lang="en-US" sz="1600" i="1" dirty="0"/>
          </a:p>
        </p:txBody>
      </p:sp>
      <p:sp>
        <p:nvSpPr>
          <p:cNvPr id="23" name="TextBox 22"/>
          <p:cNvSpPr txBox="1"/>
          <p:nvPr/>
        </p:nvSpPr>
        <p:spPr>
          <a:xfrm>
            <a:off x="1207381" y="4181553"/>
            <a:ext cx="23042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i="1" dirty="0"/>
              <a:t>A</a:t>
            </a:r>
            <a:r>
              <a:rPr lang="en-US" sz="1600" i="1" dirty="0" smtClean="0"/>
              <a:t>bstraction</a:t>
            </a:r>
            <a:endParaRPr lang="en-US" sz="1600" i="1" dirty="0"/>
          </a:p>
        </p:txBody>
      </p:sp>
      <p:sp>
        <p:nvSpPr>
          <p:cNvPr id="24" name="TextBox 23"/>
          <p:cNvSpPr txBox="1"/>
          <p:nvPr/>
        </p:nvSpPr>
        <p:spPr>
          <a:xfrm>
            <a:off x="5476354" y="4765402"/>
            <a:ext cx="23042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i="1" dirty="0" smtClean="0"/>
              <a:t>access</a:t>
            </a:r>
            <a:endParaRPr lang="en-US" sz="1600" i="1" dirty="0"/>
          </a:p>
        </p:txBody>
      </p:sp>
    </p:spTree>
    <p:extLst>
      <p:ext uri="{BB962C8B-B14F-4D97-AF65-F5344CB8AC3E}">
        <p14:creationId xmlns:p14="http://schemas.microsoft.com/office/powerpoint/2010/main" val="591365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22" grpId="0"/>
      <p:bldP spid="23" grpId="0"/>
      <p:bldP spid="2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DD1B580-8283-423C-8B9F-1D7D7650D04F}" type="slidenum">
              <a:rPr lang="en-CA" smtClean="0"/>
              <a:pPr>
                <a:defRPr/>
              </a:pPr>
              <a:t>5</a:t>
            </a:fld>
            <a:endParaRPr lang="en-CA"/>
          </a:p>
        </p:txBody>
      </p:sp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467544" y="293167"/>
            <a:ext cx="7844712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28. Given three short, distinct reasons why it is preferable to chain constructors. 2 Marks ea.</a:t>
            </a:r>
            <a:endParaRPr kumimoji="0" lang="en-US" altLang="en-US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Rectangle 8"/>
          <p:cNvSpPr>
            <a:spLocks noChangeArrowheads="1"/>
          </p:cNvSpPr>
          <p:nvPr/>
        </p:nvSpPr>
        <p:spPr bwMode="auto">
          <a:xfrm>
            <a:off x="611560" y="870450"/>
            <a:ext cx="7992888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1.__________________________________________________________________________________________________________________________________________________________________________________________________________</a:t>
            </a:r>
            <a:endParaRPr kumimoji="0" lang="en-US" altLang="en-U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2.__________________________________________________________________________________________________________________________________________________________________________________________________________</a:t>
            </a:r>
            <a:endParaRPr kumimoji="0" lang="en-US" altLang="en-U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3.__________________________________________________________________________________________________________________________________________________________________________________________________________</a:t>
            </a:r>
            <a:r>
              <a:rPr kumimoji="0" lang="en-US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dirty="0" smtClean="0">
                <a:latin typeface="+mn-lt"/>
              </a:rPr>
              <a:t>4.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  <a:endParaRPr kumimoji="0" lang="en-US" altLang="en-US" sz="6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3" name="Date Placeholder 3"/>
          <p:cNvSpPr>
            <a:spLocks noGrp="1"/>
          </p:cNvSpPr>
          <p:nvPr>
            <p:ph type="dt" sz="half" idx="10"/>
          </p:nvPr>
        </p:nvSpPr>
        <p:spPr>
          <a:xfrm>
            <a:off x="1371600" y="6545263"/>
            <a:ext cx="2133600" cy="220662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October 12, 2016</a:t>
            </a:r>
            <a:endParaRPr lang="en-CA" dirty="0"/>
          </a:p>
        </p:txBody>
      </p:sp>
      <p:sp>
        <p:nvSpPr>
          <p:cNvPr id="1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6218238"/>
            <a:ext cx="2895600" cy="215900"/>
          </a:xfrm>
        </p:spPr>
        <p:txBody>
          <a:bodyPr/>
          <a:lstStyle/>
          <a:p>
            <a:pPr>
              <a:defRPr/>
            </a:pPr>
            <a:r>
              <a:rPr lang="en-CA" dirty="0" smtClean="0"/>
              <a:t>Quiz Answers</a:t>
            </a:r>
            <a:endParaRPr lang="en-CA" dirty="0"/>
          </a:p>
        </p:txBody>
      </p:sp>
      <p:sp>
        <p:nvSpPr>
          <p:cNvPr id="15" name="TextBox 14"/>
          <p:cNvSpPr txBox="1"/>
          <p:nvPr/>
        </p:nvSpPr>
        <p:spPr>
          <a:xfrm>
            <a:off x="1043608" y="856751"/>
            <a:ext cx="70567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/>
                <a:cs typeface="Arial" charset="0"/>
              </a:rPr>
              <a:t>Ease of Maintenance</a:t>
            </a:r>
            <a: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/>
                <a:cs typeface="Arial" charset="0"/>
              </a:rPr>
              <a:t>: Changing the output—say "Hello" to "Hi" in the </a:t>
            </a:r>
            <a:r>
              <a:rPr lang="en-US" sz="1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SayHello</a:t>
            </a:r>
            <a: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/>
                <a:cs typeface="Arial" charset="0"/>
              </a:rPr>
              <a:t> class—doesn't require that you change every constructor, just the final one</a:t>
            </a:r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alibri"/>
                <a:cs typeface="Arial" charset="0"/>
              </a:rPr>
              <a:t>;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1043608" y="1700808"/>
            <a:ext cx="69847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/>
                <a:cs typeface="Arial" charset="0"/>
              </a:rPr>
              <a:t>Code Reuse</a:t>
            </a:r>
            <a: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/>
                <a:cs typeface="Arial" charset="0"/>
              </a:rPr>
              <a:t>: Once you have one of your methods working, why reinvent the </a:t>
            </a:r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alibri"/>
                <a:cs typeface="Arial" charset="0"/>
              </a:rPr>
              <a:t>wheel?;</a:t>
            </a:r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1043608" y="2477314"/>
            <a:ext cx="72295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/>
                <a:cs typeface="Arial" charset="0"/>
              </a:rPr>
              <a:t>Less Chance to Introduce New Errors during Upgrades</a:t>
            </a:r>
            <a: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/>
                <a:cs typeface="Arial" charset="0"/>
              </a:rPr>
              <a:t>: when changes are needed, there is less code to alter, hence less chance of introducing mistakes</a:t>
            </a:r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alibri"/>
                <a:cs typeface="Arial" charset="0"/>
              </a:rPr>
              <a:t>;</a:t>
            </a:r>
            <a:endParaRPr lang="en-US" sz="1800" dirty="0"/>
          </a:p>
        </p:txBody>
      </p:sp>
      <p:sp>
        <p:nvSpPr>
          <p:cNvPr id="18" name="TextBox 17"/>
          <p:cNvSpPr txBox="1"/>
          <p:nvPr/>
        </p:nvSpPr>
        <p:spPr>
          <a:xfrm>
            <a:off x="1043608" y="3304034"/>
            <a:ext cx="72008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/>
                <a:cs typeface="Arial" charset="0"/>
              </a:rPr>
              <a:t>Consistent Usage</a:t>
            </a:r>
            <a: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/>
                <a:cs typeface="Arial" charset="0"/>
              </a:rPr>
              <a:t>:  by chaining your constructors, all constructors behave in a predictable fashion, because they are all, ultimately, based upon the same base constructor.  The client of such a class understands this </a:t>
            </a:r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alibri"/>
                <a:cs typeface="Arial" charset="0"/>
              </a:rPr>
              <a:t>implicitly</a:t>
            </a:r>
            <a: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/>
                <a:cs typeface="Arial" charset="0"/>
              </a:rPr>
              <a:t>, and doesn't have to relearn each constructor separately, since they can be relied upon to all behave in the same, intuitive </a:t>
            </a:r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alibri"/>
                <a:cs typeface="Arial" charset="0"/>
              </a:rPr>
              <a:t>manner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Calibri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2835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October 12, 2016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dirty="0" smtClean="0"/>
              <a:t>Quiz Answers</a:t>
            </a: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DD1B580-8283-423C-8B9F-1D7D7650D04F}" type="slidenum">
              <a:rPr lang="en-CA" smtClean="0"/>
              <a:pPr>
                <a:defRPr/>
              </a:pPr>
              <a:t>6</a:t>
            </a:fld>
            <a:endParaRPr lang="en-CA"/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755576" y="404664"/>
            <a:ext cx="4176464" cy="324036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In file President.java:</a:t>
            </a:r>
            <a:endParaRPr lang="en-US" sz="1800" dirty="0">
              <a:effectLst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 </a:t>
            </a:r>
            <a:endParaRPr lang="en-US" sz="1800" dirty="0">
              <a:effectLst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1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public abstract class President {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	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1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private </a:t>
            </a:r>
            <a:r>
              <a:rPr lang="en-US" sz="1100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boolean</a:t>
            </a:r>
            <a:r>
              <a:rPr lang="en-US" sz="11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POTUS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1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private String </a:t>
            </a:r>
            <a:r>
              <a:rPr lang="en-US" sz="1100" u="sng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favSong</a:t>
            </a:r>
            <a:r>
              <a:rPr lang="en-US" sz="11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, </a:t>
            </a:r>
            <a:r>
              <a:rPr lang="en-US" sz="1100" u="sng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presName</a:t>
            </a:r>
            <a:r>
              <a:rPr lang="en-US" sz="11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;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1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	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1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public void President(String </a:t>
            </a:r>
            <a:r>
              <a:rPr lang="en-US" sz="1100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prezName</a:t>
            </a:r>
            <a:r>
              <a:rPr lang="en-US" sz="11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, String s</a:t>
            </a:r>
            <a:r>
              <a:rPr lang="en-US" sz="1100" dirty="0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){</a:t>
            </a:r>
            <a:endParaRPr lang="en-US" sz="1600" dirty="0"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6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US" sz="1600" dirty="0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</a:t>
            </a:r>
            <a:r>
              <a:rPr lang="en-US" sz="1100" dirty="0" err="1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favSong</a:t>
            </a:r>
            <a:r>
              <a:rPr lang="en-US" sz="1100" dirty="0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US" sz="11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= (s="")?"Hail to the Chief": s;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1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US" sz="1100" dirty="0" smtClean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 </a:t>
            </a:r>
            <a:r>
              <a:rPr lang="en-US" sz="1100" dirty="0" err="1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presName</a:t>
            </a:r>
            <a:r>
              <a:rPr lang="en-US" sz="1100" dirty="0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US" sz="11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= </a:t>
            </a:r>
            <a:r>
              <a:rPr lang="en-US" sz="1100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prezName</a:t>
            </a:r>
            <a:r>
              <a:rPr lang="en-US" sz="11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;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1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}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7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	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1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public </a:t>
            </a:r>
            <a:r>
              <a:rPr lang="en-US" sz="1100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boolean</a:t>
            </a:r>
            <a:r>
              <a:rPr lang="en-US" sz="11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US" sz="1100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isPOTUS</a:t>
            </a:r>
            <a:r>
              <a:rPr lang="en-US" sz="11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(){return POTUS;}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1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public abstract void </a:t>
            </a:r>
            <a:r>
              <a:rPr lang="en-US" sz="1100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setPOTUS</a:t>
            </a:r>
            <a:r>
              <a:rPr lang="en-US" sz="11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(</a:t>
            </a:r>
            <a:r>
              <a:rPr lang="en-US" sz="1100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boolean</a:t>
            </a:r>
            <a:r>
              <a:rPr lang="en-US" sz="11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result);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 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100" dirty="0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}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Text Box 2"/>
          <p:cNvSpPr txBox="1">
            <a:spLocks noChangeArrowheads="1"/>
          </p:cNvSpPr>
          <p:nvPr/>
        </p:nvSpPr>
        <p:spPr bwMode="auto">
          <a:xfrm>
            <a:off x="5292080" y="420068"/>
            <a:ext cx="2975610" cy="3224956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400" dirty="0" smtClean="0">
                <a:ea typeface="Times New Roman" panose="02020603050405020304" pitchFamily="18" charset="0"/>
              </a:rPr>
              <a:t>Missing ; (given)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400" dirty="0" smtClean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President</a:t>
            </a:r>
            <a:r>
              <a:rPr lang="en-US" sz="1400" dirty="0" smtClean="0">
                <a:ea typeface="Times New Roman" panose="02020603050405020304" pitchFamily="18" charset="0"/>
              </a:rPr>
              <a:t> constructor returns a </a:t>
            </a:r>
            <a:r>
              <a:rPr lang="en-US" sz="1400" dirty="0" smtClean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void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400" dirty="0" smtClean="0">
                <a:ea typeface="Times New Roman" panose="02020603050405020304" pitchFamily="18" charset="0"/>
              </a:rPr>
              <a:t>Should be s==“” for comparison; ‘s=‘ is an assignment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400" dirty="0" smtClean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President</a:t>
            </a:r>
            <a:r>
              <a:rPr lang="en-US" sz="1400" dirty="0" smtClean="0">
                <a:ea typeface="Times New Roman" panose="02020603050405020304" pitchFamily="18" charset="0"/>
              </a:rPr>
              <a:t> needs a </a:t>
            </a:r>
            <a:r>
              <a:rPr lang="en-US" sz="1400" i="1" dirty="0" smtClean="0">
                <a:ea typeface="Times New Roman" panose="02020603050405020304" pitchFamily="18" charset="0"/>
              </a:rPr>
              <a:t>no-</a:t>
            </a:r>
            <a:r>
              <a:rPr lang="en-US" sz="1400" i="1" dirty="0" err="1" smtClean="0">
                <a:ea typeface="Times New Roman" panose="02020603050405020304" pitchFamily="18" charset="0"/>
              </a:rPr>
              <a:t>arg</a:t>
            </a:r>
            <a:r>
              <a:rPr lang="en-US" sz="1400" dirty="0" smtClean="0">
                <a:ea typeface="Times New Roman" panose="02020603050405020304" pitchFamily="18" charset="0"/>
              </a:rPr>
              <a:t> constructor, since it is being used as a superclass, and already has a two-string constructor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2699792" y="1267520"/>
            <a:ext cx="294382" cy="289272"/>
            <a:chOff x="2699792" y="1267520"/>
            <a:chExt cx="294382" cy="289272"/>
          </a:xfrm>
        </p:grpSpPr>
        <p:sp>
          <p:nvSpPr>
            <p:cNvPr id="10" name="Oval 9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2706142" y="1267520"/>
              <a:ext cx="28803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1</a:t>
              </a:r>
              <a:endParaRPr lang="en-US" sz="1200" b="1" dirty="0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1763688" y="1628800"/>
            <a:ext cx="294382" cy="289272"/>
            <a:chOff x="2699792" y="1267520"/>
            <a:chExt cx="294382" cy="289272"/>
          </a:xfrm>
        </p:grpSpPr>
        <p:sp>
          <p:nvSpPr>
            <p:cNvPr id="14" name="Oval 13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2706142" y="1267520"/>
              <a:ext cx="28803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2</a:t>
              </a:r>
              <a:endParaRPr lang="en-US" sz="1200" b="1" dirty="0"/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2157512" y="1880208"/>
            <a:ext cx="294382" cy="289272"/>
            <a:chOff x="2699792" y="1267520"/>
            <a:chExt cx="294382" cy="289272"/>
          </a:xfrm>
        </p:grpSpPr>
        <p:sp>
          <p:nvSpPr>
            <p:cNvPr id="17" name="Oval 16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2706142" y="1267520"/>
              <a:ext cx="28803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3</a:t>
              </a:r>
              <a:endParaRPr lang="en-US" sz="1200" b="1" dirty="0"/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1224409" y="2420888"/>
            <a:ext cx="294382" cy="289272"/>
            <a:chOff x="2699792" y="1267520"/>
            <a:chExt cx="294382" cy="289272"/>
          </a:xfrm>
        </p:grpSpPr>
        <p:sp>
          <p:nvSpPr>
            <p:cNvPr id="24" name="Oval 23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2706142" y="1267520"/>
              <a:ext cx="28803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4</a:t>
              </a:r>
              <a:endParaRPr lang="en-US" sz="12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2043132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DD1B580-8283-423C-8B9F-1D7D7650D04F}" type="slidenum">
              <a:rPr lang="en-CA" smtClean="0"/>
              <a:pPr>
                <a:defRPr/>
              </a:pPr>
              <a:t>7</a:t>
            </a:fld>
            <a:endParaRPr lang="en-CA"/>
          </a:p>
        </p:txBody>
      </p:sp>
      <p:sp>
        <p:nvSpPr>
          <p:cNvPr id="7" name="Text Box 7"/>
          <p:cNvSpPr txBox="1"/>
          <p:nvPr/>
        </p:nvSpPr>
        <p:spPr>
          <a:xfrm>
            <a:off x="467544" y="255588"/>
            <a:ext cx="4248472" cy="5477668"/>
          </a:xfrm>
          <a:prstGeom prst="rect">
            <a:avLst/>
          </a:prstGeom>
          <a:solidFill>
            <a:schemeClr val="lt1"/>
          </a:solidFill>
          <a:ln w="9525">
            <a:solidFill>
              <a:prstClr val="black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Courier New" panose="02070309020205020404" pitchFamily="49" charset="0"/>
              </a:rPr>
              <a:t>In file Candidate.java: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solidFill>
                  <a:srgbClr val="000000"/>
                </a:solidFill>
                <a:effectLst/>
                <a:latin typeface="Courier New" panose="02070309020205020404" pitchFamily="49" charset="0"/>
                <a:ea typeface="Times New Roman" panose="02020603050405020304" pitchFamily="18" charset="0"/>
              </a:rPr>
              <a:t> 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public class Candidate extends President{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5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	</a:t>
            </a:r>
            <a:endParaRPr lang="en-US" sz="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private double </a:t>
            </a:r>
            <a:r>
              <a:rPr lang="en-US" sz="1000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percentOfVote</a:t>
            </a: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;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private String </a:t>
            </a:r>
            <a:r>
              <a:rPr lang="en-US" sz="1000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realMotto</a:t>
            </a: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= "Vote for me";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private String name;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private String </a:t>
            </a:r>
            <a:r>
              <a:rPr lang="en-US" sz="1000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victorySong</a:t>
            </a: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;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5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	</a:t>
            </a:r>
            <a:endParaRPr lang="en-US" sz="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public Candidate(String name){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00" dirty="0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  this(name</a:t>
            </a: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, "</a:t>
            </a:r>
            <a:r>
              <a:rPr lang="en-US" sz="1000" dirty="0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The </a:t>
            </a: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Winner Takes It All");	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}</a:t>
            </a:r>
            <a:endParaRPr lang="en-US" sz="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5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	</a:t>
            </a:r>
            <a:endParaRPr lang="en-US" sz="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public Candidate(String name, String </a:t>
            </a:r>
            <a:r>
              <a:rPr lang="en-US" sz="1000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songTitle</a:t>
            </a: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){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US" sz="1000" dirty="0" smtClean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 </a:t>
            </a:r>
            <a:r>
              <a:rPr lang="en-US" sz="1000" dirty="0" err="1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this.setName</a:t>
            </a:r>
            <a:r>
              <a:rPr lang="en-US" sz="1000" dirty="0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(name);</a:t>
            </a:r>
            <a:endParaRPr lang="en-US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US" sz="1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onsolas" panose="020B0609020204030204" pitchFamily="49" charset="0"/>
              </a:rPr>
              <a:t>          </a:t>
            </a:r>
            <a:r>
              <a:rPr lang="en-US" sz="1000" dirty="0" err="1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this.setVictorySong</a:t>
            </a:r>
            <a:r>
              <a:rPr lang="en-US" sz="1000" dirty="0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</a:t>
            </a:r>
            <a:r>
              <a:rPr lang="en-US" sz="1000" dirty="0" err="1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songTitle</a:t>
            </a: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);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}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5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	</a:t>
            </a:r>
            <a:endParaRPr lang="en-US" sz="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public Candidate(String name){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US" sz="1000" dirty="0" smtClean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 </a:t>
            </a:r>
            <a:r>
              <a:rPr lang="en-US" sz="1000" dirty="0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if </a:t>
            </a: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</a:t>
            </a:r>
            <a:r>
              <a:rPr lang="en-US" sz="1000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isPOTUS</a:t>
            </a: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()) 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     super(</a:t>
            </a:r>
            <a:r>
              <a:rPr lang="en-US" sz="1000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setName</a:t>
            </a: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(), "I Did It My Way");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}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5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	</a:t>
            </a:r>
            <a:endParaRPr lang="en-US" sz="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public double </a:t>
            </a:r>
            <a:r>
              <a:rPr lang="en-US" sz="1000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getPercent</a:t>
            </a: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(){return </a:t>
            </a:r>
            <a:r>
              <a:rPr lang="en-US" sz="1000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pctOfVote</a:t>
            </a: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};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public double </a:t>
            </a:r>
            <a:r>
              <a:rPr lang="en-US" sz="1000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setPercent</a:t>
            </a: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(double vote%){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  vote% = </a:t>
            </a:r>
            <a:r>
              <a:rPr lang="en-US" sz="1000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pctOfVote</a:t>
            </a: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;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}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5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	</a:t>
            </a:r>
            <a:endParaRPr lang="en-US" sz="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public String </a:t>
            </a:r>
            <a:r>
              <a:rPr lang="en-US" sz="1000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getRealMotto</a:t>
            </a: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() {return </a:t>
            </a:r>
            <a:r>
              <a:rPr lang="en-US" sz="1000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realMotto</a:t>
            </a: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;}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public void </a:t>
            </a:r>
            <a:r>
              <a:rPr lang="en-US" sz="1000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setRealMotto</a:t>
            </a: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(String </a:t>
            </a:r>
            <a:r>
              <a:rPr lang="en-US" sz="1000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rm</a:t>
            </a: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){</a:t>
            </a:r>
            <a:r>
              <a:rPr lang="en-US" sz="1000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realMoto</a:t>
            </a: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= </a:t>
            </a:r>
            <a:r>
              <a:rPr lang="en-US" sz="1000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rm</a:t>
            </a: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;}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5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	</a:t>
            </a:r>
            <a:endParaRPr lang="en-US" sz="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public void </a:t>
            </a:r>
            <a:r>
              <a:rPr lang="en-US" sz="1000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setName</a:t>
            </a: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(String name){this.name= name;}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public void </a:t>
            </a:r>
            <a:r>
              <a:rPr lang="en-US" sz="1000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setVictorySong</a:t>
            </a: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(String song){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  </a:t>
            </a:r>
            <a:r>
              <a:rPr lang="en-US" sz="1000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this.victorySong</a:t>
            </a: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= song;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}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5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	</a:t>
            </a:r>
            <a:endParaRPr lang="en-US" sz="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public void </a:t>
            </a:r>
            <a:r>
              <a:rPr lang="en-US" sz="1000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setPOTUS</a:t>
            </a:r>
            <a:r>
              <a:rPr lang="en-US" sz="1000" dirty="0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(){</a:t>
            </a:r>
            <a:r>
              <a:rPr lang="en-US" sz="1000" dirty="0" err="1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setPOTUS</a:t>
            </a:r>
            <a:r>
              <a:rPr lang="en-US" sz="10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("true</a:t>
            </a:r>
            <a:r>
              <a:rPr lang="en-US" sz="1000" dirty="0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");}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00" dirty="0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}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5067297" y="260648"/>
            <a:ext cx="3249119" cy="561662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 startAt="5"/>
            </a:pPr>
            <a:r>
              <a:rPr lang="en-US" sz="1400" dirty="0" smtClean="0">
                <a:effectLst/>
                <a:ea typeface="Times New Roman" panose="02020603050405020304" pitchFamily="18" charset="0"/>
              </a:rPr>
              <a:t>Should be </a:t>
            </a:r>
            <a:r>
              <a:rPr lang="en-US" sz="1400" dirty="0" err="1" smtClean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pctOfVote</a:t>
            </a:r>
            <a:r>
              <a:rPr lang="en-US" sz="1400" dirty="0" smtClean="0">
                <a:effectLst/>
                <a:ea typeface="Times New Roman" panose="02020603050405020304" pitchFamily="18" charset="0"/>
              </a:rPr>
              <a:t> to be consistent with usage elsewhere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 startAt="5"/>
            </a:pPr>
            <a:r>
              <a:rPr lang="en-US" sz="1400" dirty="0" smtClean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Candidate</a:t>
            </a:r>
            <a:r>
              <a:rPr lang="en-US" sz="1400" dirty="0" smtClean="0">
                <a:ea typeface="Times New Roman" panose="02020603050405020304" pitchFamily="18" charset="0"/>
              </a:rPr>
              <a:t> </a:t>
            </a:r>
            <a:r>
              <a:rPr lang="en-US" sz="1400" dirty="0">
                <a:ea typeface="Times New Roman" panose="02020603050405020304" pitchFamily="18" charset="0"/>
              </a:rPr>
              <a:t>has two constructors with the same </a:t>
            </a:r>
            <a:r>
              <a:rPr lang="en-US" sz="1400" dirty="0" smtClean="0">
                <a:ea typeface="Times New Roman" panose="02020603050405020304" pitchFamily="18" charset="0"/>
              </a:rPr>
              <a:t>signature</a:t>
            </a:r>
            <a:endParaRPr lang="en-US" sz="1400" dirty="0" smtClean="0">
              <a:effectLst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 startAt="5"/>
            </a:pPr>
            <a:r>
              <a:rPr lang="en-US" sz="1400" dirty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s</a:t>
            </a:r>
            <a:r>
              <a:rPr lang="en-US" sz="1400" dirty="0" smtClean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uper() </a:t>
            </a:r>
            <a:r>
              <a:rPr lang="en-US" sz="1400" dirty="0" smtClean="0">
                <a:ea typeface="Times New Roman" panose="02020603050405020304" pitchFamily="18" charset="0"/>
              </a:rPr>
              <a:t>must be in first line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 startAt="5"/>
            </a:pPr>
            <a:r>
              <a:rPr lang="en-US" sz="1400" dirty="0" smtClean="0">
                <a:effectLst/>
                <a:ea typeface="Times New Roman" panose="02020603050405020304" pitchFamily="18" charset="0"/>
              </a:rPr>
              <a:t>Need to pass </a:t>
            </a:r>
            <a:r>
              <a:rPr lang="en-US" sz="1400" dirty="0" smtClean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name</a:t>
            </a:r>
            <a:r>
              <a:rPr lang="en-US" sz="1400" dirty="0" smtClean="0">
                <a:effectLst/>
                <a:ea typeface="Times New Roman" panose="02020603050405020304" pitchFamily="18" charset="0"/>
              </a:rPr>
              <a:t> to </a:t>
            </a:r>
            <a:r>
              <a:rPr lang="en-US" sz="1400" dirty="0" smtClean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President</a:t>
            </a:r>
            <a:r>
              <a:rPr lang="en-US" sz="1400" dirty="0" smtClean="0">
                <a:effectLst/>
                <a:ea typeface="Times New Roman" panose="02020603050405020304" pitchFamily="18" charset="0"/>
              </a:rPr>
              <a:t> constructor, hence requires a getter, not a setter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 startAt="5"/>
            </a:pPr>
            <a:r>
              <a:rPr lang="en-US" sz="1400" dirty="0" smtClean="0">
                <a:ea typeface="Times New Roman" panose="02020603050405020304" pitchFamily="18" charset="0"/>
              </a:rPr>
              <a:t>Needs ; inside braces, not outside</a:t>
            </a:r>
            <a:endParaRPr lang="en-US" sz="1400" dirty="0" smtClean="0">
              <a:effectLst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 startAt="5"/>
            </a:pPr>
            <a:r>
              <a:rPr lang="en-US" sz="1400" dirty="0" smtClean="0">
                <a:ea typeface="Times New Roman" panose="02020603050405020304" pitchFamily="18" charset="0"/>
              </a:rPr>
              <a:t>Setters return </a:t>
            </a:r>
            <a:r>
              <a:rPr lang="en-US" sz="1400" dirty="0" smtClean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void</a:t>
            </a:r>
            <a:r>
              <a:rPr lang="en-US" sz="1400" dirty="0" smtClean="0">
                <a:ea typeface="Times New Roman" panose="02020603050405020304" pitchFamily="18" charset="0"/>
              </a:rPr>
              <a:t>, not </a:t>
            </a:r>
            <a:r>
              <a:rPr lang="en-US" sz="1400" dirty="0" smtClean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double</a:t>
            </a:r>
            <a:endParaRPr lang="en-US" sz="1400" dirty="0" smtClean="0">
              <a:effectLst/>
              <a:latin typeface="Courier New" panose="02070309020205020404" pitchFamily="49" charset="0"/>
              <a:ea typeface="Times New Roman" panose="02020603050405020304" pitchFamily="18" charset="0"/>
              <a:cs typeface="Courier New" panose="02070309020205020404" pitchFamily="49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 startAt="5"/>
            </a:pPr>
            <a:r>
              <a:rPr lang="en-US" sz="1400" dirty="0" smtClean="0">
                <a:ea typeface="Times New Roman" panose="02020603050405020304" pitchFamily="18" charset="0"/>
              </a:rPr>
              <a:t>Cannot use % in variable name</a:t>
            </a:r>
          </a:p>
          <a:p>
            <a:pPr marL="34290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 startAt="5"/>
            </a:pP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vote% = </a:t>
            </a:r>
            <a:r>
              <a:rPr lang="en-US" sz="14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pctOfVote</a:t>
            </a: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1400" dirty="0" smtClean="0"/>
              <a:t>is backwards</a:t>
            </a:r>
            <a:endParaRPr lang="en-US" sz="1400" dirty="0" smtClean="0"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 startAt="5"/>
            </a:pPr>
            <a:r>
              <a:rPr lang="en-US" sz="1400" dirty="0" err="1" smtClean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realMoto</a:t>
            </a:r>
            <a:r>
              <a:rPr lang="en-US" sz="1400" dirty="0" smtClean="0">
                <a:effectLst/>
                <a:ea typeface="Times New Roman" panose="02020603050405020304" pitchFamily="18" charset="0"/>
              </a:rPr>
              <a:t> spelled wrong, needs two ‘t’s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 startAt="5"/>
            </a:pPr>
            <a:r>
              <a:rPr lang="en-US" sz="1400" dirty="0" err="1" smtClean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setPOTUS</a:t>
            </a:r>
            <a:r>
              <a:rPr lang="en-US" sz="1400" dirty="0" smtClean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() </a:t>
            </a:r>
            <a:r>
              <a:rPr lang="en-US" sz="1400" dirty="0" smtClean="0">
                <a:ea typeface="Times New Roman" panose="02020603050405020304" pitchFamily="18" charset="0"/>
              </a:rPr>
              <a:t>must have </a:t>
            </a:r>
            <a:r>
              <a:rPr lang="en-US" sz="1400" dirty="0" smtClean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@Override</a:t>
            </a:r>
            <a:r>
              <a:rPr lang="en-US" sz="1400" dirty="0" smtClean="0">
                <a:ea typeface="Times New Roman" panose="02020603050405020304" pitchFamily="18" charset="0"/>
              </a:rPr>
              <a:t>, or the signature must match the method in the abstract class, otherwise it does not correctly override the abstract method in the superclass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 startAt="5"/>
            </a:pPr>
            <a:r>
              <a:rPr lang="en-US" sz="1400" dirty="0" err="1" smtClean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setPOTUS</a:t>
            </a:r>
            <a:r>
              <a:rPr lang="en-US" sz="1400" dirty="0" smtClean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()</a:t>
            </a:r>
            <a:r>
              <a:rPr lang="en-US" sz="1400" dirty="0" smtClean="0">
                <a:ea typeface="Times New Roman" panose="02020603050405020304" pitchFamily="18" charset="0"/>
              </a:rPr>
              <a:t> must take a </a:t>
            </a:r>
            <a:r>
              <a:rPr lang="en-US" sz="1400" dirty="0" err="1" smtClean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boolean</a:t>
            </a:r>
            <a:r>
              <a:rPr lang="en-US" sz="1400" dirty="0" smtClean="0">
                <a:ea typeface="Times New Roman" panose="02020603050405020304" pitchFamily="18" charset="0"/>
              </a:rPr>
              <a:t> value, hence it should be passed a </a:t>
            </a:r>
            <a:r>
              <a:rPr lang="en-US" sz="1400" dirty="0" smtClean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true</a:t>
            </a:r>
            <a:r>
              <a:rPr lang="en-US" sz="1400" dirty="0" smtClean="0">
                <a:ea typeface="Times New Roman" panose="02020603050405020304" pitchFamily="18" charset="0"/>
              </a:rPr>
              <a:t> or </a:t>
            </a:r>
            <a:r>
              <a:rPr lang="en-US" sz="1400" dirty="0" smtClean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false</a:t>
            </a:r>
            <a:r>
              <a:rPr lang="en-US" sz="1400" dirty="0" smtClean="0">
                <a:ea typeface="Times New Roman" panose="02020603050405020304" pitchFamily="18" charset="0"/>
              </a:rPr>
              <a:t>, but not a </a:t>
            </a:r>
            <a:r>
              <a:rPr lang="en-US" sz="1400" dirty="0" smtClean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String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 startAt="5"/>
            </a:pPr>
            <a:r>
              <a:rPr lang="en-US" sz="1400" dirty="0" err="1" smtClean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setPOTUS</a:t>
            </a:r>
            <a:r>
              <a:rPr lang="en-US" sz="1400" dirty="0" smtClean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()</a:t>
            </a:r>
            <a:r>
              <a:rPr lang="en-US" sz="1400" dirty="0" smtClean="0">
                <a:ea typeface="Times New Roman" panose="02020603050405020304" pitchFamily="18" charset="0"/>
              </a:rPr>
              <a:t> calls on itself, hence forms an infinite loop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 startAt="5"/>
            </a:pPr>
            <a:endParaRPr lang="en-US" sz="1400" dirty="0" smtClean="0">
              <a:effectLst/>
              <a:ea typeface="Times New Roman" panose="02020603050405020304" pitchFamily="18" charset="0"/>
            </a:endParaRPr>
          </a:p>
          <a:p>
            <a:pPr marR="0" lvl="0"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2812182" y="908720"/>
            <a:ext cx="294382" cy="289272"/>
            <a:chOff x="2699792" y="1267520"/>
            <a:chExt cx="294382" cy="289272"/>
          </a:xfrm>
        </p:grpSpPr>
        <p:sp>
          <p:nvSpPr>
            <p:cNvPr id="10" name="Oval 9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2706142" y="1267520"/>
              <a:ext cx="28803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5</a:t>
              </a:r>
              <a:endParaRPr lang="en-US" sz="1200" b="1" dirty="0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3210818" y="3859808"/>
            <a:ext cx="353070" cy="461665"/>
            <a:chOff x="2699792" y="1267520"/>
            <a:chExt cx="294382" cy="461665"/>
          </a:xfrm>
        </p:grpSpPr>
        <p:sp>
          <p:nvSpPr>
            <p:cNvPr id="13" name="Oval 12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706142" y="1267520"/>
              <a:ext cx="28803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11</a:t>
              </a:r>
              <a:endParaRPr lang="en-US" sz="1200" b="1" dirty="0"/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545902" y="3788469"/>
            <a:ext cx="353690" cy="289272"/>
            <a:chOff x="2665884" y="1267520"/>
            <a:chExt cx="353690" cy="289272"/>
          </a:xfrm>
        </p:grpSpPr>
        <p:sp>
          <p:nvSpPr>
            <p:cNvPr id="16" name="Oval 15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2665884" y="1267520"/>
              <a:ext cx="3536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10</a:t>
              </a:r>
              <a:endParaRPr lang="en-US" sz="1200" b="1" dirty="0"/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3923928" y="3473301"/>
            <a:ext cx="294382" cy="289272"/>
            <a:chOff x="2699792" y="1267520"/>
            <a:chExt cx="294382" cy="289272"/>
          </a:xfrm>
        </p:grpSpPr>
        <p:sp>
          <p:nvSpPr>
            <p:cNvPr id="19" name="Oval 18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2706142" y="1267520"/>
              <a:ext cx="28803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9</a:t>
              </a:r>
              <a:endParaRPr lang="en-US" sz="1200" b="1" dirty="0"/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899592" y="3140968"/>
            <a:ext cx="294382" cy="289272"/>
            <a:chOff x="2699792" y="1267520"/>
            <a:chExt cx="294382" cy="289272"/>
          </a:xfrm>
        </p:grpSpPr>
        <p:sp>
          <p:nvSpPr>
            <p:cNvPr id="22" name="Oval 21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706142" y="1267520"/>
              <a:ext cx="28803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7</a:t>
              </a:r>
              <a:endParaRPr lang="en-US" sz="1200" b="1" dirty="0"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1547664" y="3328665"/>
            <a:ext cx="294382" cy="289272"/>
            <a:chOff x="2699792" y="1267520"/>
            <a:chExt cx="294382" cy="289272"/>
          </a:xfrm>
        </p:grpSpPr>
        <p:sp>
          <p:nvSpPr>
            <p:cNvPr id="25" name="Oval 24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2706142" y="1267520"/>
              <a:ext cx="28803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8</a:t>
              </a:r>
              <a:endParaRPr lang="en-US" sz="1200" b="1" dirty="0"/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3341514" y="4535438"/>
            <a:ext cx="353690" cy="289272"/>
            <a:chOff x="2665884" y="1267520"/>
            <a:chExt cx="353690" cy="289272"/>
          </a:xfrm>
        </p:grpSpPr>
        <p:sp>
          <p:nvSpPr>
            <p:cNvPr id="28" name="Oval 27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2665884" y="1267520"/>
              <a:ext cx="3536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13</a:t>
              </a:r>
              <a:endParaRPr lang="en-US" sz="1200" b="1" dirty="0"/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1620751" y="2652266"/>
            <a:ext cx="353690" cy="289272"/>
            <a:chOff x="2665884" y="1267520"/>
            <a:chExt cx="353690" cy="289272"/>
          </a:xfrm>
        </p:grpSpPr>
        <p:sp>
          <p:nvSpPr>
            <p:cNvPr id="31" name="Oval 30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2665884" y="1267520"/>
              <a:ext cx="3536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/>
                <a:t>6</a:t>
              </a: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1267061" y="4062764"/>
            <a:ext cx="353690" cy="289272"/>
            <a:chOff x="2665884" y="1267520"/>
            <a:chExt cx="353690" cy="289272"/>
          </a:xfrm>
        </p:grpSpPr>
        <p:sp>
          <p:nvSpPr>
            <p:cNvPr id="34" name="Oval 33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665884" y="1267520"/>
              <a:ext cx="3536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12</a:t>
              </a:r>
              <a:endParaRPr lang="en-US" sz="1200" b="1" dirty="0"/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833934" y="5085184"/>
            <a:ext cx="353690" cy="289272"/>
            <a:chOff x="2665884" y="1267520"/>
            <a:chExt cx="353690" cy="289272"/>
          </a:xfrm>
        </p:grpSpPr>
        <p:sp>
          <p:nvSpPr>
            <p:cNvPr id="41" name="Oval 40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2665884" y="1267520"/>
              <a:ext cx="3536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14</a:t>
              </a:r>
              <a:endParaRPr lang="en-US" sz="1200" b="1" dirty="0"/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3106564" y="5122074"/>
            <a:ext cx="353690" cy="289272"/>
            <a:chOff x="2665884" y="1267520"/>
            <a:chExt cx="353690" cy="289272"/>
          </a:xfrm>
        </p:grpSpPr>
        <p:sp>
          <p:nvSpPr>
            <p:cNvPr id="44" name="Oval 43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2665884" y="1267520"/>
              <a:ext cx="3536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15</a:t>
              </a: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2414935" y="5509419"/>
            <a:ext cx="353690" cy="289272"/>
            <a:chOff x="2665884" y="1267520"/>
            <a:chExt cx="353690" cy="289272"/>
          </a:xfrm>
        </p:grpSpPr>
        <p:sp>
          <p:nvSpPr>
            <p:cNvPr id="47" name="Oval 46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2665884" y="1267520"/>
              <a:ext cx="3536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16</a:t>
              </a:r>
              <a:endParaRPr lang="en-US" sz="1200" b="1" dirty="0"/>
            </a:p>
          </p:txBody>
        </p:sp>
      </p:grpSp>
      <p:sp>
        <p:nvSpPr>
          <p:cNvPr id="49" name="Date Placeholder 3"/>
          <p:cNvSpPr>
            <a:spLocks noGrp="1"/>
          </p:cNvSpPr>
          <p:nvPr>
            <p:ph type="dt" sz="half" idx="10"/>
          </p:nvPr>
        </p:nvSpPr>
        <p:spPr>
          <a:xfrm>
            <a:off x="1371600" y="6545263"/>
            <a:ext cx="2133600" cy="220662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October 12, 2016</a:t>
            </a:r>
            <a:endParaRPr lang="en-CA" dirty="0"/>
          </a:p>
        </p:txBody>
      </p:sp>
      <p:sp>
        <p:nvSpPr>
          <p:cNvPr id="5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6218238"/>
            <a:ext cx="2895600" cy="215900"/>
          </a:xfrm>
        </p:spPr>
        <p:txBody>
          <a:bodyPr/>
          <a:lstStyle/>
          <a:p>
            <a:pPr>
              <a:defRPr/>
            </a:pPr>
            <a:r>
              <a:rPr lang="en-CA" dirty="0" smtClean="0"/>
              <a:t>Quiz Answers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423798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DD1B580-8283-423C-8B9F-1D7D7650D04F}" type="slidenum">
              <a:rPr lang="en-CA" smtClean="0"/>
              <a:pPr>
                <a:defRPr/>
              </a:pPr>
              <a:t>8</a:t>
            </a:fld>
            <a:endParaRPr lang="en-CA"/>
          </a:p>
        </p:txBody>
      </p:sp>
      <p:sp>
        <p:nvSpPr>
          <p:cNvPr id="7" name="Text Box 6"/>
          <p:cNvSpPr txBox="1"/>
          <p:nvPr/>
        </p:nvSpPr>
        <p:spPr>
          <a:xfrm>
            <a:off x="755576" y="260648"/>
            <a:ext cx="3960440" cy="4320480"/>
          </a:xfrm>
          <a:prstGeom prst="rect">
            <a:avLst/>
          </a:prstGeom>
          <a:solidFill>
            <a:schemeClr val="lt1"/>
          </a:solidFill>
          <a:ln w="9525">
            <a:solidFill>
              <a:prstClr val="black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In file TestCandidate.java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400" b="1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 </a:t>
            </a:r>
            <a:endParaRPr lang="en-US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50" b="1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public</a:t>
            </a: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US" sz="1050" b="1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class</a:t>
            </a: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US" sz="1050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TestCandidate</a:t>
            </a: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{</a:t>
            </a:r>
            <a:endParaRPr lang="en-US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50" b="1" dirty="0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public</a:t>
            </a:r>
            <a:r>
              <a:rPr lang="en-US" sz="1050" dirty="0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US" sz="1050" b="1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static</a:t>
            </a: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US" sz="1050" b="1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void</a:t>
            </a: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main(String </a:t>
            </a:r>
            <a:r>
              <a:rPr lang="en-US" sz="1050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args</a:t>
            </a: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){</a:t>
            </a:r>
            <a:endParaRPr lang="en-US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		</a:t>
            </a:r>
            <a:endParaRPr lang="en-US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US" sz="1050" dirty="0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Candidate </a:t>
            </a:r>
            <a:r>
              <a:rPr lang="en-US" sz="1050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dt</a:t>
            </a: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= </a:t>
            </a:r>
            <a:r>
              <a:rPr lang="en-US" sz="1050" b="1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new</a:t>
            </a: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Candidate("Trump");</a:t>
            </a:r>
            <a:endParaRPr lang="en-US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US" sz="1050" dirty="0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</a:t>
            </a:r>
            <a:r>
              <a:rPr lang="en-US" sz="1050" dirty="0" err="1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dt.setRealMotto</a:t>
            </a: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("Double down on   </a:t>
            </a:r>
            <a:endParaRPr lang="en-US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       </a:t>
            </a:r>
            <a:r>
              <a:rPr lang="en-US" sz="1050" dirty="0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   stupidity</a:t>
            </a: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. Vote Trump");</a:t>
            </a:r>
            <a:endParaRPr lang="en-US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		</a:t>
            </a:r>
            <a:endParaRPr lang="en-US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US" sz="1050" dirty="0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Candidate </a:t>
            </a:r>
            <a:r>
              <a:rPr lang="en-US" sz="1050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hc</a:t>
            </a: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= </a:t>
            </a:r>
            <a:r>
              <a:rPr lang="en-US" sz="1050" b="1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new </a:t>
            </a: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Candidate("Clinton");</a:t>
            </a:r>
            <a:endParaRPr lang="en-US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US" sz="1050" dirty="0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</a:t>
            </a:r>
            <a:r>
              <a:rPr lang="en-US" sz="1050" dirty="0" err="1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hc.setRealMotto</a:t>
            </a: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("Untrustworthy, but </a:t>
            </a:r>
            <a:endParaRPr lang="en-US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  </a:t>
            </a:r>
            <a:r>
              <a:rPr lang="en-US" sz="1050" dirty="0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   better </a:t>
            </a: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than Trump. Vote Clinton");</a:t>
            </a:r>
            <a:endParaRPr lang="en-US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		</a:t>
            </a:r>
            <a:endParaRPr lang="en-US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50" b="1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US" sz="1050" b="1" dirty="0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float</a:t>
            </a:r>
            <a:r>
              <a:rPr lang="en-US" sz="1050" dirty="0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result = 0.54;</a:t>
            </a:r>
            <a:endParaRPr lang="en-US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		</a:t>
            </a:r>
            <a:endParaRPr lang="en-US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US" sz="1050" dirty="0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</a:t>
            </a:r>
            <a:r>
              <a:rPr lang="en-US" sz="1050" dirty="0" err="1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hc.setPercent</a:t>
            </a:r>
            <a:r>
              <a:rPr lang="en-US" sz="1050" dirty="0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(result</a:t>
            </a: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);</a:t>
            </a:r>
            <a:endParaRPr lang="en-US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US" sz="1050" dirty="0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</a:t>
            </a:r>
            <a:r>
              <a:rPr lang="en-US" sz="1050" dirty="0" err="1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dt.setPercent</a:t>
            </a:r>
            <a:r>
              <a:rPr lang="en-US" sz="1050" dirty="0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(1 </a:t>
            </a: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- result);</a:t>
            </a:r>
            <a:endParaRPr lang="en-US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60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		</a:t>
            </a:r>
            <a:endParaRPr lang="en-US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50" b="1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US" sz="1050" b="1" dirty="0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if</a:t>
            </a:r>
            <a:r>
              <a:rPr lang="en-US" sz="1050" dirty="0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</a:t>
            </a:r>
            <a:r>
              <a:rPr lang="en-US" sz="1050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hc.getPercent</a:t>
            </a: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() &gt; </a:t>
            </a:r>
            <a:r>
              <a:rPr lang="en-US" sz="1050" dirty="0" err="1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dt.getPercent</a:t>
            </a: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())</a:t>
            </a:r>
            <a:endParaRPr lang="en-US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</a:t>
            </a:r>
            <a:r>
              <a:rPr lang="en-US" sz="1050" dirty="0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 </a:t>
            </a:r>
            <a:r>
              <a:rPr lang="en-US" sz="1050" dirty="0" err="1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dt.setPOTUS</a:t>
            </a: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;</a:t>
            </a:r>
            <a:endParaRPr lang="en-US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50" b="1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US" sz="1050" b="1" dirty="0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else</a:t>
            </a:r>
            <a:endParaRPr lang="en-US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</a:t>
            </a:r>
            <a:r>
              <a:rPr lang="en-US" sz="1050" dirty="0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 </a:t>
            </a:r>
            <a:r>
              <a:rPr lang="en-US" sz="1050" dirty="0" err="1" smtClean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hc.setPOTUS</a:t>
            </a: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;</a:t>
            </a:r>
            <a:endParaRPr lang="en-US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50" dirty="0">
                <a:solidFill>
                  <a:srgbClr val="000000"/>
                </a:solidFill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}</a:t>
            </a:r>
            <a:endParaRPr lang="en-US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effectLst/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 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</p:txBody>
      </p:sp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5292080" y="404664"/>
            <a:ext cx="2975610" cy="417646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 startAt="17"/>
            </a:pPr>
            <a:r>
              <a:rPr lang="en-US" sz="1400" dirty="0" smtClean="0">
                <a:effectLst/>
                <a:ea typeface="Times New Roman" panose="02020603050405020304" pitchFamily="18" charset="0"/>
              </a:rPr>
              <a:t>Needs [], i.e. </a:t>
            </a:r>
            <a:r>
              <a:rPr lang="en-US" sz="1400" dirty="0" smtClean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String[] </a:t>
            </a:r>
            <a:r>
              <a:rPr lang="en-US" sz="1400" dirty="0" err="1" smtClean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args</a:t>
            </a:r>
            <a:endParaRPr lang="en-US" sz="1400" dirty="0" smtClean="0">
              <a:effectLst/>
              <a:latin typeface="Courier New" panose="02070309020205020404" pitchFamily="49" charset="0"/>
              <a:ea typeface="Times New Roman" panose="02020603050405020304" pitchFamily="18" charset="0"/>
              <a:cs typeface="Courier New" panose="02070309020205020404" pitchFamily="49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 startAt="17"/>
            </a:pPr>
            <a:r>
              <a:rPr lang="en-US" sz="1400" dirty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r</a:t>
            </a:r>
            <a:r>
              <a:rPr lang="en-US" sz="1400" dirty="0" smtClean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esult</a:t>
            </a:r>
            <a:r>
              <a:rPr lang="en-US" sz="1400" dirty="0" smtClean="0">
                <a:ea typeface="Times New Roman" panose="02020603050405020304" pitchFamily="18" charset="0"/>
              </a:rPr>
              <a:t> should be </a:t>
            </a:r>
            <a:r>
              <a:rPr lang="en-US" sz="1400" dirty="0" smtClean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double</a:t>
            </a:r>
            <a:r>
              <a:rPr lang="en-US" sz="1400" dirty="0" smtClean="0">
                <a:ea typeface="Times New Roman" panose="02020603050405020304" pitchFamily="18" charset="0"/>
              </a:rPr>
              <a:t>, not </a:t>
            </a:r>
            <a:r>
              <a:rPr lang="en-US" sz="1400" dirty="0" smtClean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float</a:t>
            </a:r>
            <a:r>
              <a:rPr lang="en-US" sz="1400" dirty="0" smtClean="0">
                <a:ea typeface="Times New Roman" panose="02020603050405020304" pitchFamily="18" charset="0"/>
              </a:rPr>
              <a:t>, since </a:t>
            </a:r>
            <a:r>
              <a:rPr lang="en-US" sz="1400" dirty="0" smtClean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double</a:t>
            </a:r>
            <a:r>
              <a:rPr lang="en-US" sz="1400" dirty="0" smtClean="0">
                <a:ea typeface="Times New Roman" panose="02020603050405020304" pitchFamily="18" charset="0"/>
              </a:rPr>
              <a:t> is the data type that gets passed to </a:t>
            </a:r>
            <a:r>
              <a:rPr lang="en-US" sz="1400" dirty="0" err="1" smtClean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setPercent</a:t>
            </a:r>
            <a:r>
              <a:rPr lang="en-US" sz="1400" dirty="0" smtClean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()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 startAt="17"/>
            </a:pPr>
            <a:r>
              <a:rPr lang="en-US" sz="1400" dirty="0" smtClean="0">
                <a:ea typeface="Times New Roman" panose="02020603050405020304" pitchFamily="18" charset="0"/>
              </a:rPr>
              <a:t>Should be &lt;, not &gt;, otherwise the loser wins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 startAt="17"/>
            </a:pPr>
            <a:r>
              <a:rPr lang="en-US" sz="1400" dirty="0" err="1" smtClean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setPOTUS</a:t>
            </a:r>
            <a:r>
              <a:rPr lang="en-US" sz="1400" dirty="0" smtClean="0">
                <a:effectLst/>
                <a:ea typeface="Times New Roman" panose="02020603050405020304" pitchFamily="18" charset="0"/>
              </a:rPr>
              <a:t> is a method, hence it should be </a:t>
            </a:r>
            <a:r>
              <a:rPr lang="en-US" sz="1400" dirty="0" err="1" smtClean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setPOTUS</a:t>
            </a:r>
            <a:r>
              <a:rPr lang="en-US" sz="1400" dirty="0" smtClean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()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 startAt="17"/>
            </a:pPr>
            <a:r>
              <a:rPr lang="en-US" sz="1400" dirty="0" smtClean="0">
                <a:ea typeface="Times New Roman" panose="02020603050405020304" pitchFamily="18" charset="0"/>
              </a:rPr>
              <a:t>Missing closing brace</a:t>
            </a:r>
            <a:endParaRPr lang="en-US" sz="1400" dirty="0" smtClean="0">
              <a:effectLst/>
              <a:ea typeface="Times New Roman" panose="02020603050405020304" pitchFamily="18" charset="0"/>
            </a:endParaRPr>
          </a:p>
          <a:p>
            <a:pPr marR="0" lvl="0"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3140100" y="692696"/>
            <a:ext cx="353690" cy="322560"/>
            <a:chOff x="2665884" y="1267520"/>
            <a:chExt cx="353690" cy="289272"/>
          </a:xfrm>
        </p:grpSpPr>
        <p:sp>
          <p:nvSpPr>
            <p:cNvPr id="10" name="Oval 9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2665884" y="1267520"/>
              <a:ext cx="353690" cy="2484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17</a:t>
              </a:r>
              <a:endParaRPr lang="en-US" sz="1200" b="1" dirty="0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1194755" y="2276252"/>
            <a:ext cx="353690" cy="289272"/>
            <a:chOff x="2665884" y="1267520"/>
            <a:chExt cx="353690" cy="289272"/>
          </a:xfrm>
        </p:grpSpPr>
        <p:sp>
          <p:nvSpPr>
            <p:cNvPr id="13" name="Oval 12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665884" y="1267520"/>
              <a:ext cx="3536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18</a:t>
              </a:r>
              <a:endParaRPr lang="en-US" sz="1200" b="1" dirty="0"/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2438400" y="3212976"/>
            <a:ext cx="353690" cy="289272"/>
            <a:chOff x="2665884" y="1267520"/>
            <a:chExt cx="353690" cy="289272"/>
          </a:xfrm>
        </p:grpSpPr>
        <p:sp>
          <p:nvSpPr>
            <p:cNvPr id="16" name="Oval 15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2665884" y="1267520"/>
              <a:ext cx="3536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19</a:t>
              </a:r>
              <a:endParaRPr lang="en-US" sz="1200" b="1" dirty="0"/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2297001" y="3645024"/>
            <a:ext cx="353690" cy="289272"/>
            <a:chOff x="2665884" y="1267520"/>
            <a:chExt cx="353690" cy="289272"/>
          </a:xfrm>
        </p:grpSpPr>
        <p:sp>
          <p:nvSpPr>
            <p:cNvPr id="19" name="Oval 18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2665884" y="1267520"/>
              <a:ext cx="3536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20</a:t>
              </a:r>
              <a:endParaRPr lang="en-US" sz="1200" b="1" dirty="0"/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874973" y="4221088"/>
            <a:ext cx="353690" cy="289272"/>
            <a:chOff x="2665884" y="1267520"/>
            <a:chExt cx="353690" cy="289272"/>
          </a:xfrm>
        </p:grpSpPr>
        <p:sp>
          <p:nvSpPr>
            <p:cNvPr id="22" name="Oval 21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665884" y="1267520"/>
              <a:ext cx="3536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21</a:t>
              </a:r>
              <a:endParaRPr lang="en-US" sz="1200" b="1" dirty="0"/>
            </a:p>
          </p:txBody>
        </p:sp>
      </p:grpSp>
      <p:sp>
        <p:nvSpPr>
          <p:cNvPr id="24" name="Date Placeholder 3"/>
          <p:cNvSpPr>
            <a:spLocks noGrp="1"/>
          </p:cNvSpPr>
          <p:nvPr>
            <p:ph type="dt" sz="half" idx="10"/>
          </p:nvPr>
        </p:nvSpPr>
        <p:spPr>
          <a:xfrm>
            <a:off x="1371600" y="6545263"/>
            <a:ext cx="2133600" cy="220662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October 12, 2016</a:t>
            </a:r>
            <a:endParaRPr lang="en-CA" dirty="0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6218238"/>
            <a:ext cx="2895600" cy="215900"/>
          </a:xfrm>
        </p:spPr>
        <p:txBody>
          <a:bodyPr/>
          <a:lstStyle/>
          <a:p>
            <a:pPr>
              <a:defRPr/>
            </a:pPr>
            <a:r>
              <a:rPr lang="en-CA" dirty="0" smtClean="0"/>
              <a:t>Quiz Answers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704142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Algonquin College">
      <a:dk1>
        <a:sysClr val="windowText" lastClr="000000"/>
      </a:dk1>
      <a:lt1>
        <a:sysClr val="window" lastClr="FFFFFF"/>
      </a:lt1>
      <a:dk2>
        <a:srgbClr val="00673E"/>
      </a:dk2>
      <a:lt2>
        <a:srgbClr val="A0C93C"/>
      </a:lt2>
      <a:accent1>
        <a:srgbClr val="00675A"/>
      </a:accent1>
      <a:accent2>
        <a:srgbClr val="009AA6"/>
      </a:accent2>
      <a:accent3>
        <a:srgbClr val="007096"/>
      </a:accent3>
      <a:accent4>
        <a:srgbClr val="EAAB00"/>
      </a:accent4>
      <a:accent5>
        <a:srgbClr val="63666A"/>
      </a:accent5>
      <a:accent6>
        <a:srgbClr val="63666A"/>
      </a:accent6>
      <a:hlink>
        <a:srgbClr val="009AA6"/>
      </a:hlink>
      <a:folHlink>
        <a:srgbClr val="63666A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8365</TotalTime>
  <Words>1373</Words>
  <Application>Microsoft Office PowerPoint</Application>
  <PresentationFormat>On-screen Show (4:3)</PresentationFormat>
  <Paragraphs>264</Paragraphs>
  <Slides>8</Slides>
  <Notes>2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Arial</vt:lpstr>
      <vt:lpstr>Calibri</vt:lpstr>
      <vt:lpstr>Consolas</vt:lpstr>
      <vt:lpstr>Courier New</vt:lpstr>
      <vt:lpstr>Times New Roman</vt:lpstr>
      <vt:lpstr>Office Theme</vt:lpstr>
      <vt:lpstr>Custom Design</vt:lpstr>
      <vt:lpstr>Paintbrush Picture</vt:lpstr>
      <vt:lpstr>Quiz A – Solutions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Algonquin College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Shawn McBride</dc:creator>
  <cp:lastModifiedBy>David Houtman</cp:lastModifiedBy>
  <cp:revision>368</cp:revision>
  <cp:lastPrinted>1601-01-01T00:00:00Z</cp:lastPrinted>
  <dcterms:created xsi:type="dcterms:W3CDTF">2000-10-05T13:47:11Z</dcterms:created>
  <dcterms:modified xsi:type="dcterms:W3CDTF">2016-10-16T01:58:55Z</dcterms:modified>
</cp:coreProperties>
</file>