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90" r:id="rId2"/>
    <p:sldId id="289" r:id="rId3"/>
    <p:sldId id="292" r:id="rId4"/>
    <p:sldId id="288" r:id="rId5"/>
    <p:sldId id="287" r:id="rId6"/>
    <p:sldId id="286" r:id="rId7"/>
    <p:sldId id="294" r:id="rId8"/>
    <p:sldId id="293" r:id="rId9"/>
    <p:sldId id="285" r:id="rId10"/>
    <p:sldId id="284" r:id="rId11"/>
    <p:sldId id="283" r:id="rId12"/>
    <p:sldId id="268" r:id="rId13"/>
    <p:sldId id="296" r:id="rId14"/>
    <p:sldId id="280" r:id="rId15"/>
    <p:sldId id="272" r:id="rId16"/>
    <p:sldId id="278" r:id="rId17"/>
    <p:sldId id="275" r:id="rId18"/>
    <p:sldId id="264" r:id="rId19"/>
    <p:sldId id="269" r:id="rId20"/>
    <p:sldId id="270" r:id="rId21"/>
    <p:sldId id="281" r:id="rId22"/>
    <p:sldId id="276" r:id="rId23"/>
    <p:sldId id="274" r:id="rId24"/>
    <p:sldId id="277"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99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5474"/>
  </p:normalViewPr>
  <p:slideViewPr>
    <p:cSldViewPr>
      <p:cViewPr varScale="1">
        <p:scale>
          <a:sx n="96" d="100"/>
          <a:sy n="96" d="100"/>
        </p:scale>
        <p:origin x="2080" y="1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6A7188-EDF2-DD4B-BF04-D167DE4584C9}" type="datetimeFigureOut">
              <a:rPr lang="en-US" smtClean="0"/>
              <a:t>6/27/16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1606EB-443D-D348-A859-826AE95320EE}" type="slidenum">
              <a:rPr lang="en-US" smtClean="0"/>
              <a:t>‹#›</a:t>
            </a:fld>
            <a:endParaRPr lang="en-US"/>
          </a:p>
        </p:txBody>
      </p:sp>
    </p:spTree>
    <p:extLst>
      <p:ext uri="{BB962C8B-B14F-4D97-AF65-F5344CB8AC3E}">
        <p14:creationId xmlns:p14="http://schemas.microsoft.com/office/powerpoint/2010/main" val="870516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are the</a:t>
            </a:r>
            <a:r>
              <a:rPr lang="en-US" baseline="0" dirty="0" smtClean="0"/>
              <a:t> same yet different: this chapter will look at why (THIS IS GENETICS) </a:t>
            </a:r>
          </a:p>
          <a:p>
            <a:r>
              <a:rPr lang="en-US" baseline="0" dirty="0" smtClean="0"/>
              <a:t>-Good nutrition and exercise can help your body to grow taller</a:t>
            </a:r>
          </a:p>
          <a:p>
            <a:r>
              <a:rPr lang="en-US" baseline="0" dirty="0" smtClean="0"/>
              <a:t>-Freud would say if their was something wrong with your personality it was your parents fault </a:t>
            </a:r>
          </a:p>
          <a:p>
            <a:r>
              <a:rPr lang="en-US" baseline="0" dirty="0" smtClean="0"/>
              <a:t>-</a:t>
            </a:r>
            <a:r>
              <a:rPr lang="en-US" baseline="0" dirty="0" err="1" smtClean="0"/>
              <a:t>Behaviourists</a:t>
            </a:r>
            <a:r>
              <a:rPr lang="en-US" baseline="0" dirty="0" smtClean="0"/>
              <a:t> would say that your personality is shaped around the things in the world</a:t>
            </a:r>
          </a:p>
          <a:p>
            <a:endParaRPr lang="en-US" baseline="0" dirty="0" smtClean="0"/>
          </a:p>
          <a:p>
            <a:pPr marL="228600" indent="-228600">
              <a:buAutoNum type="arabicPeriod"/>
            </a:pPr>
            <a:r>
              <a:rPr lang="en-US" baseline="0" dirty="0" err="1" smtClean="0"/>
              <a:t>Begavious</a:t>
            </a:r>
            <a:r>
              <a:rPr lang="en-US" baseline="0" dirty="0" smtClean="0"/>
              <a:t> genetics: interested in our differences (we vary in our characteristics) </a:t>
            </a:r>
          </a:p>
          <a:p>
            <a:pPr marL="228600" indent="-228600">
              <a:buAutoNum type="arabicPeriod"/>
            </a:pPr>
            <a:r>
              <a:rPr lang="en-US" baseline="0" dirty="0" smtClean="0"/>
              <a:t>Evolutionary psychology: interested in why we are the same </a:t>
            </a:r>
          </a:p>
          <a:p>
            <a:pPr marL="228600" indent="-228600">
              <a:buAutoNum type="arabicPeriod"/>
            </a:pPr>
            <a:r>
              <a:rPr lang="en-US" baseline="0" dirty="0" smtClean="0"/>
              <a:t>Experience: the different things in our environment that can create differences in us </a:t>
            </a:r>
          </a:p>
          <a:p>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2</a:t>
            </a:fld>
            <a:endParaRPr lang="en-US"/>
          </a:p>
        </p:txBody>
      </p:sp>
    </p:spTree>
    <p:extLst>
      <p:ext uri="{BB962C8B-B14F-4D97-AF65-F5344CB8AC3E}">
        <p14:creationId xmlns:p14="http://schemas.microsoft.com/office/powerpoint/2010/main" val="21055229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Nature: its saying its genes and</a:t>
            </a:r>
            <a:r>
              <a:rPr lang="en-US" baseline="0" dirty="0" smtClean="0"/>
              <a:t> they determine your characteristics </a:t>
            </a:r>
          </a:p>
          <a:p>
            <a:r>
              <a:rPr lang="en-US" baseline="0" dirty="0" smtClean="0"/>
              <a:t>Nurture: it</a:t>
            </a:r>
            <a:r>
              <a:rPr lang="fr-FR" baseline="0" dirty="0" smtClean="0"/>
              <a:t>’</a:t>
            </a:r>
            <a:r>
              <a:rPr lang="en-US" baseline="0" dirty="0" smtClean="0"/>
              <a:t>s the environment that molds you </a:t>
            </a:r>
          </a:p>
          <a:p>
            <a:endParaRPr lang="en-US" baseline="0" dirty="0" smtClean="0"/>
          </a:p>
          <a:p>
            <a:r>
              <a:rPr lang="en-US" baseline="0" dirty="0" smtClean="0"/>
              <a:t>The general culture that you come from will have an impact on you </a:t>
            </a: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4</a:t>
            </a:fld>
            <a:endParaRPr lang="en-US"/>
          </a:p>
        </p:txBody>
      </p:sp>
    </p:spTree>
    <p:extLst>
      <p:ext uri="{BB962C8B-B14F-4D97-AF65-F5344CB8AC3E}">
        <p14:creationId xmlns:p14="http://schemas.microsoft.com/office/powerpoint/2010/main" val="988222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-because</a:t>
            </a:r>
            <a:r>
              <a:rPr lang="en-US" baseline="0" dirty="0" smtClean="0"/>
              <a:t> the environment is constant this cant count for differences, we would then need to look at genetics </a:t>
            </a:r>
          </a:p>
          <a:p>
            <a:r>
              <a:rPr lang="en-US" baseline="0" dirty="0" smtClean="0"/>
              <a:t>-identical twins are usually more alike then fraternal twins (if one identical twin develops a disorder the other is more likely to develop the same disorder then in fraternal twins) </a:t>
            </a: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7</a:t>
            </a:fld>
            <a:endParaRPr lang="en-US"/>
          </a:p>
        </p:txBody>
      </p:sp>
    </p:spTree>
    <p:extLst>
      <p:ext uri="{BB962C8B-B14F-4D97-AF65-F5344CB8AC3E}">
        <p14:creationId xmlns:p14="http://schemas.microsoft.com/office/powerpoint/2010/main" val="533915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as much difference between adopted</a:t>
            </a:r>
            <a:r>
              <a:rPr lang="en-US" baseline="0" dirty="0" smtClean="0"/>
              <a:t> families as two normal families (they are </a:t>
            </a:r>
            <a:r>
              <a:rPr lang="en-US" baseline="0" dirty="0" err="1" smtClean="0"/>
              <a:t>screned</a:t>
            </a:r>
            <a:r>
              <a:rPr lang="en-US" baseline="0" dirty="0" smtClean="0"/>
              <a:t> to have </a:t>
            </a:r>
            <a:r>
              <a:rPr lang="en-US" baseline="0" dirty="0" err="1" smtClean="0"/>
              <a:t>similiarities</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8</a:t>
            </a:fld>
            <a:endParaRPr lang="en-US"/>
          </a:p>
        </p:txBody>
      </p:sp>
    </p:spTree>
    <p:extLst>
      <p:ext uri="{BB962C8B-B14F-4D97-AF65-F5344CB8AC3E}">
        <p14:creationId xmlns:p14="http://schemas.microsoft.com/office/powerpoint/2010/main" val="1339478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They</a:t>
            </a:r>
            <a:r>
              <a:rPr lang="en-US" baseline="0" dirty="0" smtClean="0"/>
              <a:t> tend to be more similar to their biological parents then adoptive parents</a:t>
            </a:r>
          </a:p>
          <a:p>
            <a:pPr marL="171450" indent="-171450">
              <a:buFont typeface="Arial" charset="0"/>
              <a:buChar char="•"/>
            </a:pPr>
            <a:r>
              <a:rPr lang="en-US" baseline="0" dirty="0" smtClean="0"/>
              <a:t>We want to put a number on how we got our intelligence but its not really something we can do (the interaction between genes and shit) </a:t>
            </a:r>
          </a:p>
          <a:p>
            <a:pPr marL="171450" indent="-171450">
              <a:buFont typeface="Arial" charset="0"/>
              <a:buChar char="•"/>
            </a:pPr>
            <a:endParaRPr lang="en-US" baseline="0" dirty="0" smtClean="0"/>
          </a:p>
          <a:p>
            <a:pPr marL="171450" indent="-171450">
              <a:buFont typeface="Arial" charset="0"/>
              <a:buChar char="•"/>
            </a:pP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9</a:t>
            </a:fld>
            <a:endParaRPr lang="en-US"/>
          </a:p>
        </p:txBody>
      </p:sp>
    </p:spTree>
    <p:extLst>
      <p:ext uri="{BB962C8B-B14F-4D97-AF65-F5344CB8AC3E}">
        <p14:creationId xmlns:p14="http://schemas.microsoft.com/office/powerpoint/2010/main" val="1687542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Standard deviation is a measure of variability</a:t>
            </a:r>
            <a:r>
              <a:rPr lang="en-US" baseline="0" dirty="0" smtClean="0"/>
              <a:t> </a:t>
            </a:r>
          </a:p>
          <a:p>
            <a:pPr marL="171450" indent="-171450">
              <a:buFont typeface="Arial" charset="0"/>
              <a:buChar char="•"/>
            </a:pPr>
            <a:r>
              <a:rPr lang="en-US" baseline="0" dirty="0" err="1" smtClean="0"/>
              <a:t>Heritabilty</a:t>
            </a:r>
            <a:r>
              <a:rPr lang="en-US" baseline="0" dirty="0" smtClean="0"/>
              <a:t> is a measure of how much of that difference can be accounted for by genes </a:t>
            </a: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10</a:t>
            </a:fld>
            <a:endParaRPr lang="en-US"/>
          </a:p>
        </p:txBody>
      </p:sp>
    </p:spTree>
    <p:extLst>
      <p:ext uri="{BB962C8B-B14F-4D97-AF65-F5344CB8AC3E}">
        <p14:creationId xmlns:p14="http://schemas.microsoft.com/office/powerpoint/2010/main" val="14306225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This number</a:t>
            </a:r>
            <a:r>
              <a:rPr lang="en-US" baseline="0" dirty="0" smtClean="0"/>
              <a:t> can change depending on the environment </a:t>
            </a:r>
          </a:p>
          <a:p>
            <a:pPr marL="171450" indent="-171450">
              <a:buFont typeface="Arial" charset="0"/>
              <a:buChar char="•"/>
            </a:pPr>
            <a:r>
              <a:rPr lang="en-US" baseline="0" dirty="0" smtClean="0"/>
              <a:t>We cant put a formula that applies to all humans because this is so dependent on the environment </a:t>
            </a: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11</a:t>
            </a:fld>
            <a:endParaRPr lang="en-US"/>
          </a:p>
        </p:txBody>
      </p:sp>
    </p:spTree>
    <p:extLst>
      <p:ext uri="{BB962C8B-B14F-4D97-AF65-F5344CB8AC3E}">
        <p14:creationId xmlns:p14="http://schemas.microsoft.com/office/powerpoint/2010/main" val="14992497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Genes and environment</a:t>
            </a:r>
            <a:r>
              <a:rPr lang="en-US" baseline="0" dirty="0" smtClean="0"/>
              <a:t> affect each other </a:t>
            </a: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12</a:t>
            </a:fld>
            <a:endParaRPr lang="en-US"/>
          </a:p>
        </p:txBody>
      </p:sp>
    </p:spTree>
    <p:extLst>
      <p:ext uri="{BB962C8B-B14F-4D97-AF65-F5344CB8AC3E}">
        <p14:creationId xmlns:p14="http://schemas.microsoft.com/office/powerpoint/2010/main" val="1179566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Mode</a:t>
            </a:r>
            <a:r>
              <a:rPr lang="en-US" baseline="0" dirty="0" smtClean="0"/>
              <a:t>l of Gene- Environment  Interaction: Gottesman’s Limit-Setting </a:t>
            </a:r>
            <a:r>
              <a:rPr lang="en-US" baseline="0" smtClean="0"/>
              <a:t>Model (EXAM QUESTION)</a:t>
            </a:r>
            <a:endParaRPr lang="en-US" baseline="0" dirty="0" smtClean="0"/>
          </a:p>
          <a:p>
            <a:pPr marL="171450" indent="-171450">
              <a:buFont typeface="Arial" charset="0"/>
              <a:buChar char="•"/>
            </a:pPr>
            <a:r>
              <a:rPr lang="en-US" baseline="0" dirty="0" smtClean="0"/>
              <a:t>Setting ranges for certain things (upper and lower limits) </a:t>
            </a: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13</a:t>
            </a:fld>
            <a:endParaRPr lang="en-US"/>
          </a:p>
        </p:txBody>
      </p:sp>
    </p:spTree>
    <p:extLst>
      <p:ext uri="{BB962C8B-B14F-4D97-AF65-F5344CB8AC3E}">
        <p14:creationId xmlns:p14="http://schemas.microsoft.com/office/powerpoint/2010/main" val="14585215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We all</a:t>
            </a:r>
            <a:r>
              <a:rPr lang="en-US" baseline="0" dirty="0" smtClean="0"/>
              <a:t> have emotions but we differ in the degree of these emotions- we look at how humans are all so alike </a:t>
            </a:r>
          </a:p>
          <a:p>
            <a:pPr marL="171450" indent="-171450">
              <a:buFont typeface="Arial" charset="0"/>
              <a:buChar char="•"/>
            </a:pPr>
            <a:r>
              <a:rPr lang="en-US" baseline="0" dirty="0" smtClean="0"/>
              <a:t>Because of selection this is why we have so many different types of dogs-but they will have different reactions to things </a:t>
            </a:r>
          </a:p>
          <a:p>
            <a:pPr marL="171450" indent="-171450">
              <a:buFont typeface="Arial" charset="0"/>
              <a:buChar char="•"/>
            </a:pPr>
            <a:r>
              <a:rPr lang="en-US" baseline="0" dirty="0" smtClean="0"/>
              <a:t>Generation after generation we selected for different traits and shit-this is how we get dogs (mutations will lead to different breads of dogs) </a:t>
            </a:r>
          </a:p>
          <a:p>
            <a:pPr marL="171450" indent="-171450">
              <a:buFont typeface="Arial" charset="0"/>
              <a:buChar char="•"/>
            </a:pP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18</a:t>
            </a:fld>
            <a:endParaRPr lang="en-US"/>
          </a:p>
        </p:txBody>
      </p:sp>
    </p:spTree>
    <p:extLst>
      <p:ext uri="{BB962C8B-B14F-4D97-AF65-F5344CB8AC3E}">
        <p14:creationId xmlns:p14="http://schemas.microsoft.com/office/powerpoint/2010/main" val="158007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Certain </a:t>
            </a:r>
            <a:r>
              <a:rPr lang="en-US" dirty="0" err="1" smtClean="0"/>
              <a:t>characteristcs</a:t>
            </a:r>
            <a:r>
              <a:rPr lang="en-US" dirty="0" smtClean="0"/>
              <a:t> will become more</a:t>
            </a:r>
            <a:r>
              <a:rPr lang="en-US" baseline="0" dirty="0" smtClean="0"/>
              <a:t> or less in environments over time </a:t>
            </a:r>
          </a:p>
          <a:p>
            <a:pPr marL="171450" indent="-171450">
              <a:buFont typeface="Arial" charset="0"/>
              <a:buChar char="•"/>
            </a:pPr>
            <a:r>
              <a:rPr lang="en-US" baseline="0" dirty="0" smtClean="0"/>
              <a:t>Change=evolution </a:t>
            </a:r>
          </a:p>
          <a:p>
            <a:pPr marL="171450" indent="-171450">
              <a:buFont typeface="Arial" charset="0"/>
              <a:buChar char="•"/>
            </a:pPr>
            <a:r>
              <a:rPr lang="en-US" baseline="0" dirty="0" smtClean="0"/>
              <a:t>Evolution will select the traits that are more </a:t>
            </a:r>
            <a:r>
              <a:rPr lang="en-US" baseline="0" dirty="0" err="1" smtClean="0"/>
              <a:t>favourable</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19</a:t>
            </a:fld>
            <a:endParaRPr lang="en-US"/>
          </a:p>
        </p:txBody>
      </p:sp>
    </p:spTree>
    <p:extLst>
      <p:ext uri="{BB962C8B-B14F-4D97-AF65-F5344CB8AC3E}">
        <p14:creationId xmlns:p14="http://schemas.microsoft.com/office/powerpoint/2010/main" val="1485134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Make sure to know the 4 things that need to occur for natural selection</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B31606EB-443D-D348-A859-826AE95320EE}" type="slidenum">
              <a:rPr lang="en-US" smtClean="0"/>
              <a:t>20</a:t>
            </a:fld>
            <a:endParaRPr lang="en-US"/>
          </a:p>
        </p:txBody>
      </p:sp>
    </p:spTree>
    <p:extLst>
      <p:ext uri="{BB962C8B-B14F-4D97-AF65-F5344CB8AC3E}">
        <p14:creationId xmlns:p14="http://schemas.microsoft.com/office/powerpoint/2010/main" val="8930824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Selective</a:t>
            </a:r>
            <a:r>
              <a:rPr lang="en-US" baseline="0" dirty="0" smtClean="0"/>
              <a:t> pressure is something that drives evolution- looking for the best </a:t>
            </a:r>
          </a:p>
          <a:p>
            <a:pPr marL="171450" indent="-171450">
              <a:buFont typeface="Arial" charset="0"/>
              <a:buChar char="•"/>
            </a:pPr>
            <a:r>
              <a:rPr lang="en-US" baseline="0" dirty="0" smtClean="0"/>
              <a:t>50-70 years most important traits were money for females and attractiveness for males</a:t>
            </a:r>
          </a:p>
          <a:p>
            <a:pPr marL="171450" indent="-171450">
              <a:buFont typeface="Arial" charset="0"/>
              <a:buChar char="•"/>
            </a:pPr>
            <a:r>
              <a:rPr lang="en-US" baseline="0" dirty="0" smtClean="0"/>
              <a:t>It is still attractiveness for males but now since there is much more equality females can be way more independent and don</a:t>
            </a:r>
            <a:r>
              <a:rPr lang="fr-FR" baseline="0" dirty="0" smtClean="0"/>
              <a:t>’</a:t>
            </a:r>
            <a:r>
              <a:rPr lang="en-US" baseline="0" dirty="0" smtClean="0"/>
              <a:t>t need to really look for someone with money so now females look for </a:t>
            </a:r>
            <a:r>
              <a:rPr lang="en-US" baseline="0" dirty="0" err="1" smtClean="0"/>
              <a:t>attractivness</a:t>
            </a:r>
            <a:r>
              <a:rPr lang="en-US" baseline="0" dirty="0" smtClean="0"/>
              <a:t> a little bit more </a:t>
            </a:r>
          </a:p>
          <a:p>
            <a:pPr marL="171450" indent="-171450">
              <a:buFont typeface="Arial" charset="0"/>
              <a:buChar char="•"/>
            </a:pPr>
            <a:r>
              <a:rPr lang="en-US" baseline="0" dirty="0" smtClean="0"/>
              <a:t>Things like culture can </a:t>
            </a:r>
            <a:r>
              <a:rPr lang="en-US" baseline="0" smtClean="0"/>
              <a:t>overcome biology </a:t>
            </a:r>
            <a:endParaRPr lang="en-US"/>
          </a:p>
        </p:txBody>
      </p:sp>
      <p:sp>
        <p:nvSpPr>
          <p:cNvPr id="4" name="Slide Number Placeholder 3"/>
          <p:cNvSpPr>
            <a:spLocks noGrp="1"/>
          </p:cNvSpPr>
          <p:nvPr>
            <p:ph type="sldNum" sz="quarter" idx="10"/>
          </p:nvPr>
        </p:nvSpPr>
        <p:spPr/>
        <p:txBody>
          <a:bodyPr/>
          <a:lstStyle/>
          <a:p>
            <a:fld id="{B31606EB-443D-D348-A859-826AE95320EE}" type="slidenum">
              <a:rPr lang="en-US" smtClean="0"/>
              <a:t>24</a:t>
            </a:fld>
            <a:endParaRPr lang="en-US"/>
          </a:p>
        </p:txBody>
      </p:sp>
    </p:spTree>
    <p:extLst>
      <p:ext uri="{BB962C8B-B14F-4D97-AF65-F5344CB8AC3E}">
        <p14:creationId xmlns:p14="http://schemas.microsoft.com/office/powerpoint/2010/main" val="289962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B9A53CE7-E442-4410-A06C-8A79056F6E1D}" type="slidenum">
              <a:rPr lang="en-US" altLang="en-US"/>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CFCAD421-CC68-441C-B25B-0FD5FCD2EAA0}" type="slidenum">
              <a:rPr lang="en-US" altLang="en-US"/>
              <a:pPr>
                <a:defRPr/>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BD98578A-A7B5-4DC7-83C6-F6B0A926B825}" type="slidenum">
              <a:rPr lang="en-US" altLang="en-US"/>
              <a:pPr>
                <a:defRPr/>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00C46E16-05B4-4584-88AB-FE5FB4C0EBB2}" type="slidenum">
              <a:rPr lang="en-US" altLang="en-US"/>
              <a:pPr>
                <a:defRPr/>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7C4CC246-7988-4639-A086-50D6F9032DC2}" type="slidenum">
              <a:rPr lang="en-US" altLang="en-US"/>
              <a:pPr>
                <a:defRPr/>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EF48A1D3-6BAA-4722-80D3-F56C4BD4E066}" type="slidenum">
              <a:rPr lang="en-US" altLang="en-US"/>
              <a:pPr>
                <a:defRPr/>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F921E672-48B0-4110-9528-16A8EC818BA8}" type="slidenum">
              <a:rPr lang="en-US" altLang="en-US"/>
              <a:pPr>
                <a:defRPr/>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508A3756-C4E8-4C94-8422-65CD9A4C8652}" type="slidenum">
              <a:rPr lang="en-US" altLang="en-US"/>
              <a:pPr>
                <a:defRPr/>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3C02B4CD-4836-43FB-AB54-A766E03EA90E}" type="slidenum">
              <a:rPr lang="en-US" altLang="en-US"/>
              <a:pPr>
                <a:defRPr/>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678635DD-5646-4ACE-AEBC-61E59204568A}" type="slidenum">
              <a:rPr lang="en-US" altLang="en-US"/>
              <a:pPr>
                <a:defRPr/>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A164CE05-F3CA-4522-9D8D-82A0D05166C7}" type="slidenum">
              <a:rPr lang="en-US" altLang="en-US"/>
              <a:pPr>
                <a:defRPr/>
              </a:pPr>
              <a:t>‹#›</a:t>
            </a:fld>
            <a:endParaRPr lang="en-US"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en-US"/>
              <a:t>Click to edit Master title style</a:t>
            </a:r>
          </a:p>
        </p:txBody>
      </p:sp>
      <p:sp>
        <p:nvSpPr>
          <p:cNvPr id="3" name="Text Placeholder 2"/>
          <p:cNvSpPr>
            <a:spLocks noGrp="1"/>
          </p:cNvSpPr>
          <p:nvPr>
            <p:ph type="body" sz="half" idx="1"/>
          </p:nvPr>
        </p:nvSpPr>
        <p:spPr>
          <a:xfrm>
            <a:off x="457200" y="1981200"/>
            <a:ext cx="4038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981200"/>
            <a:ext cx="40386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4114800"/>
            <a:ext cx="40386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a:lvl1pPr>
          </a:lstStyle>
          <a:p>
            <a:pPr>
              <a:defRPr/>
            </a:pPr>
            <a:endParaRPr lang="en-US"/>
          </a:p>
        </p:txBody>
      </p:sp>
      <p:sp>
        <p:nvSpPr>
          <p:cNvPr id="7" name="Rectangle 5"/>
          <p:cNvSpPr>
            <a:spLocks noGrp="1" noChangeArrowheads="1"/>
          </p:cNvSpPr>
          <p:nvPr>
            <p:ph type="ftr" sz="quarter" idx="11"/>
          </p:nvPr>
        </p:nvSpPr>
        <p:spPr/>
        <p:txBody>
          <a:bodyPr/>
          <a:lstStyle>
            <a:lvl1pPr>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pPr>
              <a:defRPr/>
            </a:pPr>
            <a:fld id="{6FFD59F3-B5BC-46FE-A4FE-FA75679B3182}" type="slidenum">
              <a:rPr lang="en-US"/>
              <a:pPr>
                <a:defRPr/>
              </a:pPr>
              <a:t>‹#›</a:t>
            </a:fld>
            <a:endParaRPr lang="en-US"/>
          </a:p>
        </p:txBody>
      </p:sp>
    </p:spTree>
    <p:extLst>
      <p:ext uri="{BB962C8B-B14F-4D97-AF65-F5344CB8AC3E}">
        <p14:creationId xmlns:p14="http://schemas.microsoft.com/office/powerpoint/2010/main" val="397436539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F6C9070C-0A24-49BD-B682-B188A79C9B90}"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NUL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xml"/><Relationship Id="rId3" Type="http://schemas.openxmlformats.org/officeDocument/2006/relationships/image" Target="NUL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NUL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NUL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NUL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NUL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NUL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NUL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NUL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NUL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NUL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NUL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NUL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youtube.com/watch?v=kp1bZEUgqVI"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NUL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NUL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tvids.net/watch697/Cosmos-A-Spacetime-Odyssey/season-01-episode-02-Some-of-the-Things-That-Molecules-Do" TargetMode="External"/><Relationship Id="rId3" Type="http://schemas.openxmlformats.org/officeDocument/2006/relationships/hyperlink" Target="http://www.youtube.com/watch?v=Me_041nrRZk"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NUL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NUL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NUL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NUL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NUL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title"/>
          </p:nvPr>
        </p:nvSpPr>
        <p:spPr>
          <a:xfrm>
            <a:off x="468313" y="1052513"/>
            <a:ext cx="8229600" cy="1143000"/>
          </a:xfrm>
        </p:spPr>
        <p:txBody>
          <a:bodyPr/>
          <a:lstStyle/>
          <a:p>
            <a:pPr eaLnBrk="1" hangingPunct="1"/>
            <a:r>
              <a:rPr lang="en-US" altLang="en-US" sz="3200" b="1" dirty="0" smtClean="0">
                <a:solidFill>
                  <a:schemeClr val="accent4">
                    <a:lumMod val="10000"/>
                  </a:schemeClr>
                </a:solidFill>
              </a:rPr>
              <a:t>PSY1102A</a:t>
            </a:r>
            <a:br>
              <a:rPr lang="en-US" altLang="en-US" sz="3200" b="1" dirty="0" smtClean="0">
                <a:solidFill>
                  <a:schemeClr val="accent4">
                    <a:lumMod val="10000"/>
                  </a:schemeClr>
                </a:solidFill>
              </a:rPr>
            </a:br>
            <a:r>
              <a:rPr lang="en-US" altLang="en-US" sz="3200" b="1" dirty="0" smtClean="0">
                <a:solidFill>
                  <a:schemeClr val="accent4">
                    <a:lumMod val="10000"/>
                  </a:schemeClr>
                </a:solidFill>
              </a:rPr>
              <a:t>Introduction to Psychology: Applications</a:t>
            </a:r>
            <a:r>
              <a:rPr lang="en-US" altLang="en-US" sz="2800" b="1" dirty="0" smtClean="0">
                <a:solidFill>
                  <a:schemeClr val="accent4">
                    <a:lumMod val="10000"/>
                  </a:schemeClr>
                </a:solidFill>
              </a:rPr>
              <a:t/>
            </a:r>
            <a:br>
              <a:rPr lang="en-US" altLang="en-US" sz="2800" b="1" dirty="0" smtClean="0">
                <a:solidFill>
                  <a:schemeClr val="accent4">
                    <a:lumMod val="10000"/>
                  </a:schemeClr>
                </a:solidFill>
              </a:rPr>
            </a:br>
            <a:r>
              <a:rPr lang="en-US" altLang="en-US" sz="2600" b="1" dirty="0" smtClean="0">
                <a:solidFill>
                  <a:schemeClr val="accent4">
                    <a:lumMod val="10000"/>
                  </a:schemeClr>
                </a:solidFill>
              </a:rPr>
              <a:t>Professor: Gary Capstick, Ph.D. </a:t>
            </a:r>
            <a:r>
              <a:rPr lang="en-US" altLang="en-US" sz="2600" dirty="0" smtClean="0">
                <a:solidFill>
                  <a:schemeClr val="accent4">
                    <a:lumMod val="10000"/>
                  </a:schemeClr>
                </a:solidFill>
              </a:rPr>
              <a:t/>
            </a:r>
            <a:br>
              <a:rPr lang="en-US" altLang="en-US" sz="2600" dirty="0" smtClean="0">
                <a:solidFill>
                  <a:schemeClr val="accent4">
                    <a:lumMod val="10000"/>
                  </a:schemeClr>
                </a:solidFill>
              </a:rPr>
            </a:br>
            <a:endParaRPr lang="en-US" altLang="en-US" sz="2600" dirty="0" smtClean="0">
              <a:solidFill>
                <a:schemeClr val="accent4">
                  <a:lumMod val="10000"/>
                </a:schemeClr>
              </a:solidFill>
            </a:endParaRPr>
          </a:p>
        </p:txBody>
      </p:sp>
      <p:sp>
        <p:nvSpPr>
          <p:cNvPr id="2051" name="Rectangle 5"/>
          <p:cNvSpPr>
            <a:spLocks noGrp="1" noChangeArrowheads="1"/>
          </p:cNvSpPr>
          <p:nvPr>
            <p:ph type="body" sz="half" idx="1"/>
          </p:nvPr>
        </p:nvSpPr>
        <p:spPr>
          <a:xfrm>
            <a:off x="755650" y="2636838"/>
            <a:ext cx="3467100" cy="2952750"/>
          </a:xfrm>
        </p:spPr>
        <p:txBody>
          <a:bodyPr/>
          <a:lstStyle/>
          <a:p>
            <a:pPr eaLnBrk="1" hangingPunct="1">
              <a:lnSpc>
                <a:spcPct val="80000"/>
              </a:lnSpc>
            </a:pPr>
            <a:r>
              <a:rPr lang="en-US" altLang="en-US" dirty="0" smtClean="0">
                <a:solidFill>
                  <a:schemeClr val="accent4">
                    <a:lumMod val="10000"/>
                  </a:schemeClr>
                </a:solidFill>
              </a:rPr>
              <a:t>Introduction</a:t>
            </a:r>
          </a:p>
          <a:p>
            <a:pPr eaLnBrk="1" hangingPunct="1">
              <a:lnSpc>
                <a:spcPct val="80000"/>
              </a:lnSpc>
            </a:pPr>
            <a:endParaRPr lang="en-US" altLang="en-US" dirty="0" smtClean="0">
              <a:solidFill>
                <a:schemeClr val="accent4">
                  <a:lumMod val="10000"/>
                </a:schemeClr>
              </a:solidFill>
            </a:endParaRPr>
          </a:p>
          <a:p>
            <a:pPr eaLnBrk="1" hangingPunct="1">
              <a:lnSpc>
                <a:spcPct val="80000"/>
              </a:lnSpc>
            </a:pPr>
            <a:r>
              <a:rPr lang="en-US" altLang="en-US" dirty="0" smtClean="0">
                <a:solidFill>
                  <a:schemeClr val="accent4">
                    <a:lumMod val="10000"/>
                  </a:schemeClr>
                </a:solidFill>
              </a:rPr>
              <a:t>Blackboard</a:t>
            </a:r>
          </a:p>
          <a:p>
            <a:pPr eaLnBrk="1" hangingPunct="1">
              <a:lnSpc>
                <a:spcPct val="80000"/>
              </a:lnSpc>
            </a:pPr>
            <a:endParaRPr lang="en-US" altLang="en-US" dirty="0" smtClean="0">
              <a:solidFill>
                <a:schemeClr val="accent4">
                  <a:lumMod val="10000"/>
                </a:schemeClr>
              </a:solidFill>
            </a:endParaRPr>
          </a:p>
          <a:p>
            <a:pPr eaLnBrk="1" hangingPunct="1">
              <a:lnSpc>
                <a:spcPct val="80000"/>
              </a:lnSpc>
            </a:pPr>
            <a:r>
              <a:rPr lang="en-US" altLang="en-US" dirty="0" smtClean="0">
                <a:solidFill>
                  <a:schemeClr val="accent4">
                    <a:lumMod val="10000"/>
                  </a:schemeClr>
                </a:solidFill>
              </a:rPr>
              <a:t>Course </a:t>
            </a:r>
            <a:br>
              <a:rPr lang="en-US" altLang="en-US" dirty="0" smtClean="0">
                <a:solidFill>
                  <a:schemeClr val="accent4">
                    <a:lumMod val="10000"/>
                  </a:schemeClr>
                </a:solidFill>
              </a:rPr>
            </a:br>
            <a:r>
              <a:rPr lang="en-US" altLang="en-US" dirty="0" smtClean="0">
                <a:solidFill>
                  <a:schemeClr val="accent4">
                    <a:lumMod val="10000"/>
                  </a:schemeClr>
                </a:solidFill>
              </a:rPr>
              <a:t>Outline</a:t>
            </a:r>
          </a:p>
          <a:p>
            <a:pPr eaLnBrk="1" hangingPunct="1">
              <a:lnSpc>
                <a:spcPct val="80000"/>
              </a:lnSpc>
            </a:pPr>
            <a:endParaRPr lang="en-US" altLang="en-US" dirty="0" smtClean="0">
              <a:solidFill>
                <a:schemeClr val="accent4">
                  <a:lumMod val="10000"/>
                </a:schemeClr>
              </a:solidFill>
            </a:endParaRPr>
          </a:p>
          <a:p>
            <a:pPr eaLnBrk="1" hangingPunct="1">
              <a:lnSpc>
                <a:spcPct val="80000"/>
              </a:lnSpc>
            </a:pPr>
            <a:r>
              <a:rPr lang="en-US" altLang="en-US" dirty="0" smtClean="0">
                <a:solidFill>
                  <a:schemeClr val="accent4">
                    <a:lumMod val="10000"/>
                  </a:schemeClr>
                </a:solidFill>
              </a:rPr>
              <a:t>Questions</a:t>
            </a:r>
          </a:p>
          <a:p>
            <a:pPr eaLnBrk="1" hangingPunct="1">
              <a:lnSpc>
                <a:spcPct val="80000"/>
              </a:lnSpc>
            </a:pPr>
            <a:endParaRPr lang="en-US" altLang="en-US" dirty="0" smtClean="0"/>
          </a:p>
        </p:txBody>
      </p:sp>
      <p:pic>
        <p:nvPicPr>
          <p:cNvPr id="2052" name="Picture 12" descr="16632519-abstract-word-cloud-for-applied-psychology-with-related-tags-and-ter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2492375"/>
            <a:ext cx="416242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96074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altLang="en-US" sz="4000" dirty="0" smtClean="0">
                <a:solidFill>
                  <a:schemeClr val="accent4">
                    <a:lumMod val="10000"/>
                  </a:schemeClr>
                </a:solidFill>
              </a:rPr>
              <a:t>Chapter 4: Nature, Nurture, and Human Diversity</a:t>
            </a:r>
          </a:p>
        </p:txBody>
      </p:sp>
      <p:sp>
        <p:nvSpPr>
          <p:cNvPr id="3075" name="Rectangle 3"/>
          <p:cNvSpPr>
            <a:spLocks noGrp="1" noChangeArrowheads="1"/>
          </p:cNvSpPr>
          <p:nvPr>
            <p:ph type="body" sz="half" idx="1"/>
          </p:nvPr>
        </p:nvSpPr>
        <p:spPr>
          <a:xfrm>
            <a:off x="467544" y="1844824"/>
            <a:ext cx="4038600" cy="4525963"/>
          </a:xfrm>
        </p:spPr>
        <p:txBody>
          <a:bodyPr/>
          <a:lstStyle/>
          <a:p>
            <a:pPr eaLnBrk="1" hangingPunct="1">
              <a:lnSpc>
                <a:spcPct val="80000"/>
              </a:lnSpc>
            </a:pPr>
            <a:r>
              <a:rPr lang="en-US" altLang="en-US" sz="2000" dirty="0" smtClean="0">
                <a:solidFill>
                  <a:schemeClr val="accent4">
                    <a:lumMod val="10000"/>
                  </a:schemeClr>
                </a:solidFill>
              </a:rPr>
              <a:t>Differences &amp; Similarities</a:t>
            </a:r>
          </a:p>
          <a:p>
            <a:pPr lvl="1" eaLnBrk="1" hangingPunct="1">
              <a:lnSpc>
                <a:spcPct val="80000"/>
              </a:lnSpc>
            </a:pPr>
            <a:r>
              <a:rPr lang="en-US" altLang="en-US" sz="1800" dirty="0" smtClean="0">
                <a:solidFill>
                  <a:schemeClr val="accent4">
                    <a:lumMod val="10000"/>
                  </a:schemeClr>
                </a:solidFill>
              </a:rPr>
              <a:t>Our shared biological heritage ensures that we are all very much alike</a:t>
            </a:r>
          </a:p>
          <a:p>
            <a:pPr lvl="2" eaLnBrk="1" hangingPunct="1">
              <a:lnSpc>
                <a:spcPct val="80000"/>
              </a:lnSpc>
            </a:pPr>
            <a:r>
              <a:rPr lang="en-US" altLang="en-US" sz="1600" dirty="0" smtClean="0">
                <a:solidFill>
                  <a:schemeClr val="accent4">
                    <a:lumMod val="10000"/>
                  </a:schemeClr>
                </a:solidFill>
              </a:rPr>
              <a:t>However, there is variability in the population</a:t>
            </a:r>
          </a:p>
          <a:p>
            <a:pPr lvl="1" eaLnBrk="1" hangingPunct="1">
              <a:lnSpc>
                <a:spcPct val="80000"/>
              </a:lnSpc>
            </a:pPr>
            <a:r>
              <a:rPr lang="en-US" altLang="en-US" sz="1800" dirty="0" smtClean="0">
                <a:solidFill>
                  <a:schemeClr val="accent4">
                    <a:lumMod val="10000"/>
                  </a:schemeClr>
                </a:solidFill>
              </a:rPr>
              <a:t>We all possess the same characteristics, capacities, abilities, and conscious life</a:t>
            </a:r>
          </a:p>
          <a:p>
            <a:pPr lvl="2" eaLnBrk="1" hangingPunct="1">
              <a:lnSpc>
                <a:spcPct val="80000"/>
              </a:lnSpc>
            </a:pPr>
            <a:r>
              <a:rPr lang="en-US" altLang="en-US" sz="1600" dirty="0" smtClean="0">
                <a:solidFill>
                  <a:schemeClr val="accent4">
                    <a:lumMod val="10000"/>
                  </a:schemeClr>
                </a:solidFill>
              </a:rPr>
              <a:t>But we differ in terms of the extent of these characteristics</a:t>
            </a:r>
          </a:p>
          <a:p>
            <a:pPr eaLnBrk="1" hangingPunct="1">
              <a:lnSpc>
                <a:spcPct val="80000"/>
              </a:lnSpc>
            </a:pPr>
            <a:r>
              <a:rPr lang="en-US" altLang="en-US" sz="2000" dirty="0" smtClean="0">
                <a:solidFill>
                  <a:schemeClr val="accent4">
                    <a:lumMod val="10000"/>
                  </a:schemeClr>
                </a:solidFill>
              </a:rPr>
              <a:t>3 Research Perspectives</a:t>
            </a:r>
          </a:p>
          <a:p>
            <a:pPr lvl="1" eaLnBrk="1" hangingPunct="1">
              <a:lnSpc>
                <a:spcPct val="80000"/>
              </a:lnSpc>
            </a:pPr>
            <a:r>
              <a:rPr lang="en-US" altLang="en-US" sz="1800" dirty="0" smtClean="0">
                <a:solidFill>
                  <a:schemeClr val="accent4">
                    <a:lumMod val="10000"/>
                  </a:schemeClr>
                </a:solidFill>
              </a:rPr>
              <a:t>1) Behaviour genetics</a:t>
            </a:r>
          </a:p>
          <a:p>
            <a:pPr lvl="1" eaLnBrk="1" hangingPunct="1">
              <a:lnSpc>
                <a:spcPct val="80000"/>
              </a:lnSpc>
            </a:pPr>
            <a:r>
              <a:rPr lang="en-US" altLang="en-US" sz="1800" dirty="0" smtClean="0">
                <a:solidFill>
                  <a:schemeClr val="accent4">
                    <a:lumMod val="10000"/>
                  </a:schemeClr>
                </a:solidFill>
              </a:rPr>
              <a:t>2) Evolutionary psychology</a:t>
            </a:r>
          </a:p>
          <a:p>
            <a:pPr lvl="1" eaLnBrk="1" hangingPunct="1">
              <a:lnSpc>
                <a:spcPct val="80000"/>
              </a:lnSpc>
            </a:pPr>
            <a:r>
              <a:rPr lang="en-US" altLang="en-US" sz="1800" dirty="0" smtClean="0">
                <a:solidFill>
                  <a:schemeClr val="accent4">
                    <a:lumMod val="10000"/>
                  </a:schemeClr>
                </a:solidFill>
              </a:rPr>
              <a:t>3) Experience: Culture, parents, and peers</a:t>
            </a:r>
          </a:p>
          <a:p>
            <a:pPr lvl="2" eaLnBrk="1" hangingPunct="1">
              <a:lnSpc>
                <a:spcPct val="80000"/>
              </a:lnSpc>
            </a:pPr>
            <a:endParaRPr lang="en-US" altLang="en-US" sz="1200" dirty="0" smtClean="0"/>
          </a:p>
          <a:p>
            <a:pPr lvl="1" eaLnBrk="1" hangingPunct="1">
              <a:lnSpc>
                <a:spcPct val="80000"/>
              </a:lnSpc>
            </a:pPr>
            <a:endParaRPr lang="en-US" altLang="en-US" sz="1400" dirty="0" smtClean="0"/>
          </a:p>
        </p:txBody>
      </p:sp>
      <p:pic>
        <p:nvPicPr>
          <p:cNvPr id="3076" name="Picture 10" descr="992_rac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0031" y="2132856"/>
            <a:ext cx="4034567" cy="302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73397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07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07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07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075">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075">
                                            <p:txEl>
                                              <p:pRg st="6" end="6"/>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075">
                                            <p:txEl>
                                              <p:pRg st="7" end="7"/>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07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058" y="152983"/>
            <a:ext cx="8229600" cy="1143000"/>
          </a:xfrm>
        </p:spPr>
        <p:txBody>
          <a:bodyPr/>
          <a:lstStyle/>
          <a:p>
            <a:r>
              <a:rPr lang="en-US" dirty="0" smtClean="0">
                <a:solidFill>
                  <a:schemeClr val="accent4">
                    <a:lumMod val="10000"/>
                  </a:schemeClr>
                </a:solidFill>
              </a:rPr>
              <a:t>Difference/Variation</a:t>
            </a:r>
            <a:endParaRPr lang="en-CA" dirty="0"/>
          </a:p>
        </p:txBody>
      </p:sp>
      <p:sp>
        <p:nvSpPr>
          <p:cNvPr id="5" name="Content Placeholder 4"/>
          <p:cNvSpPr>
            <a:spLocks noGrp="1"/>
          </p:cNvSpPr>
          <p:nvPr>
            <p:ph sz="half" idx="1"/>
          </p:nvPr>
        </p:nvSpPr>
        <p:spPr>
          <a:xfrm>
            <a:off x="483058" y="1316102"/>
            <a:ext cx="4038600" cy="859475"/>
          </a:xfrm>
        </p:spPr>
        <p:txBody>
          <a:bodyPr>
            <a:noAutofit/>
          </a:bodyPr>
          <a:lstStyle/>
          <a:p>
            <a:r>
              <a:rPr lang="en-CA" sz="1900" dirty="0" smtClean="0"/>
              <a:t>There are differences in height within the population</a:t>
            </a:r>
            <a:endParaRPr lang="en-CA" sz="1900" dirty="0"/>
          </a:p>
        </p:txBody>
      </p:sp>
      <p:sp>
        <p:nvSpPr>
          <p:cNvPr id="6" name="Content Placeholder 5"/>
          <p:cNvSpPr>
            <a:spLocks noGrp="1"/>
          </p:cNvSpPr>
          <p:nvPr>
            <p:ph sz="half" idx="2"/>
          </p:nvPr>
        </p:nvSpPr>
        <p:spPr>
          <a:xfrm>
            <a:off x="4597858" y="1310584"/>
            <a:ext cx="4038600" cy="754489"/>
          </a:xfrm>
        </p:spPr>
        <p:txBody>
          <a:bodyPr>
            <a:normAutofit fontScale="62500" lnSpcReduction="20000"/>
          </a:bodyPr>
          <a:lstStyle/>
          <a:p>
            <a:r>
              <a:rPr lang="en-CA" sz="3100" dirty="0"/>
              <a:t>There are differences in </a:t>
            </a:r>
            <a:r>
              <a:rPr lang="en-CA" sz="3100" dirty="0" smtClean="0"/>
              <a:t>soccer ability </a:t>
            </a:r>
            <a:r>
              <a:rPr lang="en-CA" sz="3100" dirty="0"/>
              <a:t>within the population</a:t>
            </a:r>
          </a:p>
          <a:p>
            <a:endParaRPr lang="en-CA" dirty="0"/>
          </a:p>
        </p:txBody>
      </p:sp>
      <p:pic>
        <p:nvPicPr>
          <p:cNvPr id="1028" name="Picture 4" descr="https://encrypted-tbn2.gstatic.com/images?q=tbn:ANd9GcQ2839sK444z7Zy5SRHPI5biPQ3P29dC1fTyyAzwISeUo2Db_C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2421" y="3459329"/>
            <a:ext cx="1369574" cy="138783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markovicha.ism-online.org/files/2011/09/IMG_3407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20963" y="3514565"/>
            <a:ext cx="994023" cy="132323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66.media.tumblr.com/64c56f07d7a6716daeb633ca48d564db/tumblr_ni87fyWfee1qe3rwko1_50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4847165"/>
            <a:ext cx="3750947" cy="168792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i.huffpost.com/gen/688880/thumbs/o-CELEBRITY-HEIGHTS-900.jpg?6"/>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6127"/>
          <a:stretch/>
        </p:blipFill>
        <p:spPr bwMode="auto">
          <a:xfrm>
            <a:off x="609600" y="2142202"/>
            <a:ext cx="3690130" cy="136299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s://usatthebiglead.files.wordpress.com/2015/08/gettyimages-edenhazard.jpg?w=1000&amp;h=70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80804" y="2134404"/>
            <a:ext cx="1217186" cy="856998"/>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ttp://top10for.com/wp-content/uploads/2015/02/Richest-Soccer-Players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5241" y="2142202"/>
            <a:ext cx="1475559" cy="84919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ttp://2.bp.blogspot.com/-RXhSSsjD7hc/Ut6fYakE2YI/AAAAAAAADqU/qMUqWZjCMxs/s1600/Football_iu_199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05038" y="3087810"/>
            <a:ext cx="1495762" cy="1039002"/>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https://www.thestar.com/content/dam/thestar/sports/soccer/2011/10/21/head_surgery_to_headers_for_soccer_star/haber4.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0621" y="3945077"/>
            <a:ext cx="1247369" cy="826257"/>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http://cdn.lightgalleries.net/4bd5ec199c9a1/images/islam5_neon_soccer-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05038" y="5288770"/>
            <a:ext cx="1700897" cy="1246321"/>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http://www.cnjonline.com/wp-content/uploads/2014/07/7-16-chs-socce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1243" y="6085068"/>
            <a:ext cx="665252" cy="45002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https://nationalpostsports.files.wordpress.com/2013/12/soc_usa_canada_201306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02741" y="2145792"/>
            <a:ext cx="1076121" cy="1475211"/>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2" descr="http://sportygossip.com/sites/default/files/homepage/Hope_Solo_Goalie_save.jpg?133022038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7155" y="3090140"/>
            <a:ext cx="1230835" cy="75619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http://www.capitalcommunitynews.com/sites/default/files/Watkins%20Womens%20Soccer-732-23-Pickup%20Soccer-3.jpg?140925438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02741" y="3757528"/>
            <a:ext cx="1076121" cy="1423984"/>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pic>
      <p:pic>
        <p:nvPicPr>
          <p:cNvPr id="23" name="Picture 2" descr="http://photos3.meetupstatic.com/photos/event/2/2/8/a/event_241988842.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6832" y="4870072"/>
            <a:ext cx="1214946" cy="91121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pic>
      <p:pic>
        <p:nvPicPr>
          <p:cNvPr id="24" name="Picture 8" descr="http://foto.ilsole24ore.com/Editrice/ILSOLE24ORE/QUOTIDIANO_INSIDE_ITALY/Online/MediaCenter/Gallery/ImmaginiTrattate/2015/09/30/01_CALFEM-kKvC--1200x900@Quotidiano_Inside_Italy-We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05038" y="4215706"/>
            <a:ext cx="1495762" cy="969085"/>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http://www.anselm.edu/images/Campus%20Life/CampusLife_qua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1803" y="5858411"/>
            <a:ext cx="1499975" cy="676680"/>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http://www.kids-play-soccer.com/images/6-8Socce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49536" y="5267276"/>
            <a:ext cx="773695" cy="514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688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altLang="en-US" sz="4000" dirty="0" smtClean="0">
                <a:solidFill>
                  <a:schemeClr val="accent4">
                    <a:lumMod val="10000"/>
                  </a:schemeClr>
                </a:solidFill>
              </a:rPr>
              <a:t>Behaviour Genetics:</a:t>
            </a:r>
            <a:br>
              <a:rPr lang="en-US" altLang="en-US" sz="4000" dirty="0" smtClean="0">
                <a:solidFill>
                  <a:schemeClr val="accent4">
                    <a:lumMod val="10000"/>
                  </a:schemeClr>
                </a:solidFill>
              </a:rPr>
            </a:br>
            <a:r>
              <a:rPr lang="en-US" altLang="en-US" sz="4000" dirty="0" smtClean="0">
                <a:solidFill>
                  <a:schemeClr val="accent4">
                    <a:lumMod val="10000"/>
                  </a:schemeClr>
                </a:solidFill>
              </a:rPr>
              <a:t>Nature vs. Nurture</a:t>
            </a:r>
          </a:p>
        </p:txBody>
      </p:sp>
      <p:sp>
        <p:nvSpPr>
          <p:cNvPr id="4099" name="Rectangle 6"/>
          <p:cNvSpPr>
            <a:spLocks noGrp="1" noChangeArrowheads="1"/>
          </p:cNvSpPr>
          <p:nvPr>
            <p:ph type="body" sz="half" idx="1"/>
          </p:nvPr>
        </p:nvSpPr>
        <p:spPr/>
        <p:txBody>
          <a:bodyPr/>
          <a:lstStyle/>
          <a:p>
            <a:pPr eaLnBrk="1" hangingPunct="1">
              <a:lnSpc>
                <a:spcPct val="80000"/>
              </a:lnSpc>
            </a:pPr>
            <a:r>
              <a:rPr lang="en-US" altLang="en-US" sz="2000" dirty="0" smtClean="0">
                <a:solidFill>
                  <a:schemeClr val="accent4">
                    <a:lumMod val="10000"/>
                  </a:schemeClr>
                </a:solidFill>
              </a:rPr>
              <a:t>Behaviour Genetics</a:t>
            </a:r>
          </a:p>
          <a:p>
            <a:pPr lvl="1" eaLnBrk="1" hangingPunct="1">
              <a:lnSpc>
                <a:spcPct val="80000"/>
              </a:lnSpc>
            </a:pPr>
            <a:r>
              <a:rPr lang="en-US" altLang="en-US" sz="1800" dirty="0" smtClean="0">
                <a:solidFill>
                  <a:schemeClr val="accent4">
                    <a:lumMod val="10000"/>
                  </a:schemeClr>
                </a:solidFill>
              </a:rPr>
              <a:t>Investigates the relative effects of heredity (nature) and environment (nurture) on </a:t>
            </a:r>
            <a:r>
              <a:rPr lang="en-US" altLang="en-US" sz="1800" dirty="0" err="1" smtClean="0">
                <a:solidFill>
                  <a:schemeClr val="accent4">
                    <a:lumMod val="10000"/>
                  </a:schemeClr>
                </a:solidFill>
              </a:rPr>
              <a:t>behaviour</a:t>
            </a:r>
            <a:endParaRPr lang="en-US" altLang="en-US" sz="1800" dirty="0" smtClean="0">
              <a:solidFill>
                <a:schemeClr val="accent4">
                  <a:lumMod val="10000"/>
                </a:schemeClr>
              </a:solidFill>
            </a:endParaRPr>
          </a:p>
          <a:p>
            <a:pPr eaLnBrk="1" hangingPunct="1">
              <a:lnSpc>
                <a:spcPct val="80000"/>
              </a:lnSpc>
            </a:pPr>
            <a:r>
              <a:rPr lang="en-US" altLang="en-US" sz="2000" dirty="0" smtClean="0">
                <a:solidFill>
                  <a:schemeClr val="accent4">
                    <a:lumMod val="10000"/>
                  </a:schemeClr>
                </a:solidFill>
              </a:rPr>
              <a:t>Environment</a:t>
            </a:r>
          </a:p>
          <a:p>
            <a:pPr lvl="1" eaLnBrk="1" hangingPunct="1">
              <a:lnSpc>
                <a:spcPct val="80000"/>
              </a:lnSpc>
            </a:pPr>
            <a:r>
              <a:rPr lang="en-US" altLang="en-US" sz="1800" dirty="0" smtClean="0">
                <a:solidFill>
                  <a:schemeClr val="accent4">
                    <a:lumMod val="10000"/>
                  </a:schemeClr>
                </a:solidFill>
              </a:rPr>
              <a:t>Any non-genetic circumstances or conditions that surrounds an individual that influences our thoughts, feelings, and </a:t>
            </a:r>
            <a:r>
              <a:rPr lang="en-US" altLang="en-US" sz="1800" dirty="0" err="1" smtClean="0">
                <a:solidFill>
                  <a:schemeClr val="accent4">
                    <a:lumMod val="10000"/>
                  </a:schemeClr>
                </a:solidFill>
              </a:rPr>
              <a:t>behaviours</a:t>
            </a:r>
            <a:endParaRPr lang="en-US" altLang="en-US" sz="1800" dirty="0" smtClean="0">
              <a:solidFill>
                <a:schemeClr val="accent4">
                  <a:lumMod val="10000"/>
                </a:schemeClr>
              </a:solidFill>
            </a:endParaRPr>
          </a:p>
          <a:p>
            <a:pPr lvl="1" eaLnBrk="1" hangingPunct="1">
              <a:lnSpc>
                <a:spcPct val="80000"/>
              </a:lnSpc>
            </a:pPr>
            <a:r>
              <a:rPr lang="en-US" altLang="en-US" sz="1800" dirty="0" smtClean="0">
                <a:solidFill>
                  <a:schemeClr val="accent4">
                    <a:lumMod val="10000"/>
                  </a:schemeClr>
                </a:solidFill>
              </a:rPr>
              <a:t>Nutrition, education, parents, peers, culture, social experiences</a:t>
            </a:r>
          </a:p>
          <a:p>
            <a:pPr eaLnBrk="1" hangingPunct="1">
              <a:lnSpc>
                <a:spcPct val="80000"/>
              </a:lnSpc>
            </a:pPr>
            <a:r>
              <a:rPr lang="en-US" altLang="en-US" sz="2000" dirty="0" smtClean="0">
                <a:solidFill>
                  <a:schemeClr val="accent4">
                    <a:lumMod val="10000"/>
                  </a:schemeClr>
                </a:solidFill>
              </a:rPr>
              <a:t>Heredity</a:t>
            </a:r>
          </a:p>
          <a:p>
            <a:pPr lvl="1" eaLnBrk="1" hangingPunct="1">
              <a:lnSpc>
                <a:spcPct val="80000"/>
              </a:lnSpc>
            </a:pPr>
            <a:r>
              <a:rPr lang="en-US" altLang="en-US" sz="1800" dirty="0" smtClean="0">
                <a:solidFill>
                  <a:schemeClr val="accent4">
                    <a:lumMod val="10000"/>
                  </a:schemeClr>
                </a:solidFill>
              </a:rPr>
              <a:t>The genetic transmission of traits from parent to child</a:t>
            </a:r>
          </a:p>
          <a:p>
            <a:pPr lvl="1" eaLnBrk="1" hangingPunct="1">
              <a:lnSpc>
                <a:spcPct val="80000"/>
              </a:lnSpc>
            </a:pPr>
            <a:endParaRPr lang="en-US" altLang="en-US" sz="1800" dirty="0" smtClean="0"/>
          </a:p>
        </p:txBody>
      </p:sp>
      <p:pic>
        <p:nvPicPr>
          <p:cNvPr id="4100" name="Picture 3" descr="chromosome"/>
          <p:cNvPicPr>
            <a:picLocks noGrp="1" noChangeAspect="1" noChangeArrowheads="1"/>
          </p:cNvPicPr>
          <p:nvPr>
            <p:ph sz="half" idx="4294967295"/>
          </p:nvPr>
        </p:nvPicPr>
        <p:blipFill>
          <a:blip r:embed="rId3">
            <a:extLst>
              <a:ext uri="{28A0092B-C50C-407E-A947-70E740481C1C}">
                <a14:useLocalDpi xmlns:a14="http://schemas.microsoft.com/office/drawing/2010/main" val="0"/>
              </a:ext>
            </a:extLst>
          </a:blip>
          <a:srcRect/>
          <a:stretch>
            <a:fillRect/>
          </a:stretch>
        </p:blipFill>
        <p:spPr>
          <a:xfrm>
            <a:off x="6877050" y="4292600"/>
            <a:ext cx="1655763" cy="1654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101" name="Picture 4" descr="kids_playing1"/>
          <p:cNvPicPr>
            <a:picLocks noGrp="1" noChangeAspect="1" noChangeArrowheads="1"/>
          </p:cNvPicPr>
          <p:nvPr>
            <p:ph sz="half" idx="4294967295"/>
          </p:nvPr>
        </p:nvPicPr>
        <p:blipFill>
          <a:blip r:embed="rId3">
            <a:extLst>
              <a:ext uri="{28A0092B-C50C-407E-A947-70E740481C1C}">
                <a14:useLocalDpi xmlns:a14="http://schemas.microsoft.com/office/drawing/2010/main" val="0"/>
              </a:ext>
            </a:extLst>
          </a:blip>
          <a:srcRect/>
          <a:stretch>
            <a:fillRect/>
          </a:stretch>
        </p:blipFill>
        <p:spPr>
          <a:xfrm>
            <a:off x="5076825" y="4292600"/>
            <a:ext cx="1636713" cy="16573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102" name="Picture 10" descr="nature_vs_nurture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1844675"/>
            <a:ext cx="3455988"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53398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09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a:xfrm>
            <a:off x="457200" y="152400"/>
            <a:ext cx="8229600" cy="1143000"/>
          </a:xfrm>
        </p:spPr>
        <p:txBody>
          <a:bodyPr/>
          <a:lstStyle/>
          <a:p>
            <a:pPr eaLnBrk="1" hangingPunct="1"/>
            <a:r>
              <a:rPr lang="en-US" altLang="en-US" dirty="0" smtClean="0">
                <a:solidFill>
                  <a:schemeClr val="accent4">
                    <a:lumMod val="10000"/>
                  </a:schemeClr>
                </a:solidFill>
              </a:rPr>
              <a:t>Mechanism of Heredity</a:t>
            </a:r>
          </a:p>
        </p:txBody>
      </p:sp>
      <p:sp>
        <p:nvSpPr>
          <p:cNvPr id="5123" name="Rectangle 5"/>
          <p:cNvSpPr>
            <a:spLocks noGrp="1" noChangeArrowheads="1"/>
          </p:cNvSpPr>
          <p:nvPr>
            <p:ph type="body" sz="half" idx="1"/>
          </p:nvPr>
        </p:nvSpPr>
        <p:spPr>
          <a:xfrm>
            <a:off x="457200" y="1312863"/>
            <a:ext cx="4038600" cy="4953000"/>
          </a:xfrm>
        </p:spPr>
        <p:txBody>
          <a:bodyPr/>
          <a:lstStyle/>
          <a:p>
            <a:pPr eaLnBrk="1" hangingPunct="1">
              <a:lnSpc>
                <a:spcPct val="80000"/>
              </a:lnSpc>
            </a:pPr>
            <a:r>
              <a:rPr lang="en-US" altLang="en-US" sz="1800" dirty="0" smtClean="0">
                <a:solidFill>
                  <a:schemeClr val="accent4">
                    <a:lumMod val="10000"/>
                  </a:schemeClr>
                </a:solidFill>
              </a:rPr>
              <a:t>Every cell in the body (except RBC) contains a blueprint for a human</a:t>
            </a:r>
          </a:p>
          <a:p>
            <a:pPr eaLnBrk="1" hangingPunct="1">
              <a:lnSpc>
                <a:spcPct val="80000"/>
              </a:lnSpc>
            </a:pPr>
            <a:r>
              <a:rPr lang="en-US" altLang="en-US" sz="1800" dirty="0">
                <a:solidFill>
                  <a:schemeClr val="accent4">
                    <a:lumMod val="10000"/>
                  </a:schemeClr>
                </a:solidFill>
              </a:rPr>
              <a:t>Chromosomes</a:t>
            </a:r>
          </a:p>
          <a:p>
            <a:pPr lvl="1" eaLnBrk="1" hangingPunct="1">
              <a:lnSpc>
                <a:spcPct val="80000"/>
              </a:lnSpc>
            </a:pPr>
            <a:r>
              <a:rPr lang="en-US" altLang="en-US" sz="1600" dirty="0">
                <a:solidFill>
                  <a:schemeClr val="accent4">
                    <a:lumMod val="10000"/>
                  </a:schemeClr>
                </a:solidFill>
              </a:rPr>
              <a:t>Thread-like structures that organize </a:t>
            </a:r>
            <a:r>
              <a:rPr lang="en-US" altLang="en-US" sz="1600" dirty="0" smtClean="0">
                <a:solidFill>
                  <a:schemeClr val="accent4">
                    <a:lumMod val="10000"/>
                  </a:schemeClr>
                </a:solidFill>
              </a:rPr>
              <a:t>the components of heredity </a:t>
            </a:r>
            <a:r>
              <a:rPr lang="en-US" altLang="en-US" sz="1600" dirty="0">
                <a:solidFill>
                  <a:schemeClr val="accent4">
                    <a:lumMod val="10000"/>
                  </a:schemeClr>
                </a:solidFill>
              </a:rPr>
              <a:t>into several units</a:t>
            </a:r>
          </a:p>
          <a:p>
            <a:pPr eaLnBrk="1" hangingPunct="1">
              <a:lnSpc>
                <a:spcPct val="80000"/>
              </a:lnSpc>
            </a:pPr>
            <a:r>
              <a:rPr lang="en-US" altLang="en-US" sz="1800" dirty="0" smtClean="0">
                <a:solidFill>
                  <a:schemeClr val="accent4">
                    <a:lumMod val="10000"/>
                  </a:schemeClr>
                </a:solidFill>
              </a:rPr>
              <a:t>DNA</a:t>
            </a:r>
          </a:p>
          <a:p>
            <a:pPr lvl="1" eaLnBrk="1" hangingPunct="1">
              <a:lnSpc>
                <a:spcPct val="80000"/>
              </a:lnSpc>
            </a:pPr>
            <a:r>
              <a:rPr lang="en-US" altLang="en-US" sz="1600" dirty="0" smtClean="0">
                <a:solidFill>
                  <a:schemeClr val="accent4">
                    <a:lumMod val="10000"/>
                  </a:schemeClr>
                </a:solidFill>
              </a:rPr>
              <a:t>Deoxyribonucleic acid</a:t>
            </a:r>
          </a:p>
          <a:p>
            <a:pPr lvl="1" eaLnBrk="1" hangingPunct="1">
              <a:lnSpc>
                <a:spcPct val="80000"/>
              </a:lnSpc>
            </a:pPr>
            <a:r>
              <a:rPr lang="en-US" altLang="en-US" sz="1600" dirty="0" smtClean="0">
                <a:solidFill>
                  <a:schemeClr val="accent4">
                    <a:lumMod val="10000"/>
                  </a:schemeClr>
                </a:solidFill>
              </a:rPr>
              <a:t>Complex double helical molecule containing the genetic information in the form of genes</a:t>
            </a:r>
          </a:p>
          <a:p>
            <a:pPr eaLnBrk="1" hangingPunct="1">
              <a:lnSpc>
                <a:spcPct val="80000"/>
              </a:lnSpc>
            </a:pPr>
            <a:r>
              <a:rPr lang="en-US" altLang="en-US" sz="1800" dirty="0" smtClean="0">
                <a:solidFill>
                  <a:schemeClr val="accent4">
                    <a:lumMod val="10000"/>
                  </a:schemeClr>
                </a:solidFill>
              </a:rPr>
              <a:t>Gene</a:t>
            </a:r>
            <a:endParaRPr lang="en-US" altLang="en-US" sz="1800" dirty="0">
              <a:solidFill>
                <a:schemeClr val="accent4">
                  <a:lumMod val="10000"/>
                </a:schemeClr>
              </a:solidFill>
            </a:endParaRPr>
          </a:p>
          <a:p>
            <a:pPr lvl="1" eaLnBrk="1" hangingPunct="1">
              <a:lnSpc>
                <a:spcPct val="80000"/>
              </a:lnSpc>
            </a:pPr>
            <a:r>
              <a:rPr lang="en-US" altLang="en-US" sz="1600" dirty="0">
                <a:solidFill>
                  <a:schemeClr val="accent4">
                    <a:lumMod val="10000"/>
                  </a:schemeClr>
                </a:solidFill>
              </a:rPr>
              <a:t>A segment of a strand of </a:t>
            </a:r>
            <a:r>
              <a:rPr lang="en-US" altLang="en-US" sz="1600" dirty="0" smtClean="0">
                <a:solidFill>
                  <a:schemeClr val="accent4">
                    <a:lumMod val="10000"/>
                  </a:schemeClr>
                </a:solidFill>
              </a:rPr>
              <a:t>DNA</a:t>
            </a:r>
          </a:p>
          <a:p>
            <a:pPr lvl="1" eaLnBrk="1" hangingPunct="1">
              <a:lnSpc>
                <a:spcPct val="80000"/>
              </a:lnSpc>
            </a:pPr>
            <a:r>
              <a:rPr lang="en-US" altLang="en-US" sz="1600" dirty="0" smtClean="0">
                <a:solidFill>
                  <a:schemeClr val="accent4">
                    <a:lumMod val="10000"/>
                  </a:schemeClr>
                </a:solidFill>
              </a:rPr>
              <a:t>Biochemical </a:t>
            </a:r>
            <a:r>
              <a:rPr lang="en-US" altLang="en-US" sz="1600" dirty="0">
                <a:solidFill>
                  <a:schemeClr val="accent4">
                    <a:lumMod val="10000"/>
                  </a:schemeClr>
                </a:solidFill>
              </a:rPr>
              <a:t>units of heredity that code for particular characteristics</a:t>
            </a:r>
          </a:p>
          <a:p>
            <a:pPr lvl="1" eaLnBrk="1" hangingPunct="1">
              <a:lnSpc>
                <a:spcPct val="80000"/>
              </a:lnSpc>
            </a:pPr>
            <a:r>
              <a:rPr lang="en-US" altLang="en-US" sz="1600" dirty="0">
                <a:solidFill>
                  <a:schemeClr val="accent4">
                    <a:lumMod val="10000"/>
                  </a:schemeClr>
                </a:solidFill>
              </a:rPr>
              <a:t>Technically, code for </a:t>
            </a:r>
            <a:r>
              <a:rPr lang="en-US" altLang="en-US" sz="1600" dirty="0" smtClean="0">
                <a:solidFill>
                  <a:schemeClr val="accent4">
                    <a:lumMod val="10000"/>
                  </a:schemeClr>
                </a:solidFill>
              </a:rPr>
              <a:t>proteins</a:t>
            </a:r>
          </a:p>
          <a:p>
            <a:pPr lvl="2" eaLnBrk="1" hangingPunct="1">
              <a:lnSpc>
                <a:spcPct val="80000"/>
              </a:lnSpc>
            </a:pPr>
            <a:r>
              <a:rPr lang="en-US" altLang="en-US" sz="1400" dirty="0" smtClean="0">
                <a:solidFill>
                  <a:schemeClr val="accent4">
                    <a:lumMod val="10000"/>
                  </a:schemeClr>
                </a:solidFill>
              </a:rPr>
              <a:t>Proteins determine cellular structure and function</a:t>
            </a:r>
          </a:p>
          <a:p>
            <a:pPr lvl="2" eaLnBrk="1" hangingPunct="1">
              <a:lnSpc>
                <a:spcPct val="80000"/>
              </a:lnSpc>
            </a:pPr>
            <a:r>
              <a:rPr lang="en-US" altLang="en-US" sz="1400" dirty="0" smtClean="0">
                <a:solidFill>
                  <a:schemeClr val="accent4">
                    <a:lumMod val="10000"/>
                  </a:schemeClr>
                </a:solidFill>
              </a:rPr>
              <a:t>Thus, influence the operation of neurons, which determine psychological characteristics</a:t>
            </a:r>
            <a:endParaRPr lang="en-US" altLang="en-US" sz="1400" dirty="0">
              <a:solidFill>
                <a:schemeClr val="accent4">
                  <a:lumMod val="10000"/>
                </a:schemeClr>
              </a:solidFill>
            </a:endParaRPr>
          </a:p>
          <a:p>
            <a:pPr eaLnBrk="1" hangingPunct="1">
              <a:lnSpc>
                <a:spcPct val="80000"/>
              </a:lnSpc>
            </a:pPr>
            <a:endParaRPr lang="en-US" altLang="en-US" sz="2000" dirty="0" smtClean="0">
              <a:solidFill>
                <a:schemeClr val="accent4">
                  <a:lumMod val="10000"/>
                </a:schemeClr>
              </a:solidFill>
            </a:endParaRPr>
          </a:p>
          <a:p>
            <a:pPr lvl="2" eaLnBrk="1" hangingPunct="1">
              <a:lnSpc>
                <a:spcPct val="80000"/>
              </a:lnSpc>
            </a:pPr>
            <a:endParaRPr lang="en-US" altLang="en-US" sz="1400" dirty="0" smtClean="0"/>
          </a:p>
          <a:p>
            <a:pPr lvl="1" eaLnBrk="1" hangingPunct="1">
              <a:lnSpc>
                <a:spcPct val="80000"/>
              </a:lnSpc>
            </a:pPr>
            <a:endParaRPr lang="en-US" altLang="en-US" sz="1600" dirty="0" smtClean="0"/>
          </a:p>
        </p:txBody>
      </p:sp>
      <p:pic>
        <p:nvPicPr>
          <p:cNvPr id="5124" name="Picture 8" descr="http://www.pressenza.com/wp-content/uploads/2013/06/DNA-genes-radio-controll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7788" y="1773238"/>
            <a:ext cx="30416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12" descr="http://abieleanor.files.wordpress.com/2013/11/dna-imag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7788" y="4005263"/>
            <a:ext cx="3095625" cy="218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7990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123">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12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123">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123">
                                            <p:txEl>
                                              <p:pRg st="8" end="8"/>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123">
                                            <p:txEl>
                                              <p:pRg st="9" end="9"/>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5123">
                                            <p:txEl>
                                              <p:pRg st="10" end="1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512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8066" name="Rectangle 2"/>
          <p:cNvSpPr>
            <a:spLocks noGrp="1" noChangeArrowheads="1"/>
          </p:cNvSpPr>
          <p:nvPr>
            <p:ph type="title" idx="4294967295"/>
          </p:nvPr>
        </p:nvSpPr>
        <p:spPr>
          <a:xfrm>
            <a:off x="457200" y="99315"/>
            <a:ext cx="8229600" cy="1143000"/>
          </a:xfrm>
        </p:spPr>
        <p:txBody>
          <a:bodyPr/>
          <a:lstStyle/>
          <a:p>
            <a:pPr eaLnBrk="1" hangingPunct="1">
              <a:defRPr/>
            </a:pPr>
            <a:r>
              <a:rPr lang="en-US" altLang="en-US" sz="4000" dirty="0" smtClean="0">
                <a:solidFill>
                  <a:schemeClr val="accent4">
                    <a:lumMod val="10000"/>
                  </a:schemeClr>
                </a:solidFill>
              </a:rPr>
              <a:t>Behaviour Genetics:</a:t>
            </a:r>
            <a:br>
              <a:rPr lang="en-US" altLang="en-US" sz="4000" dirty="0" smtClean="0">
                <a:solidFill>
                  <a:schemeClr val="accent4">
                    <a:lumMod val="10000"/>
                  </a:schemeClr>
                </a:solidFill>
              </a:rPr>
            </a:br>
            <a:r>
              <a:rPr lang="en-US" altLang="en-US" sz="4000" dirty="0" smtClean="0">
                <a:solidFill>
                  <a:schemeClr val="accent4">
                    <a:lumMod val="10000"/>
                  </a:schemeClr>
                </a:solidFill>
              </a:rPr>
              <a:t>Twin and Adoption Studies</a:t>
            </a:r>
          </a:p>
        </p:txBody>
      </p:sp>
      <p:sp>
        <p:nvSpPr>
          <p:cNvPr id="16390" name="Rectangle 6"/>
          <p:cNvSpPr>
            <a:spLocks noGrp="1" noChangeArrowheads="1"/>
          </p:cNvSpPr>
          <p:nvPr>
            <p:ph type="body" sz="half" idx="4294967295"/>
          </p:nvPr>
        </p:nvSpPr>
        <p:spPr>
          <a:xfrm>
            <a:off x="457200" y="1447800"/>
            <a:ext cx="4038600" cy="5257800"/>
          </a:xfrm>
          <a:noFill/>
        </p:spPr>
        <p:txBody>
          <a:bodyPr>
            <a:normAutofit fontScale="77500" lnSpcReduction="20000"/>
          </a:bodyPr>
          <a:lstStyle/>
          <a:p>
            <a:pPr eaLnBrk="1" hangingPunct="1"/>
            <a:r>
              <a:rPr lang="en-US" altLang="en-US" sz="2800" dirty="0" smtClean="0">
                <a:solidFill>
                  <a:schemeClr val="accent4">
                    <a:lumMod val="10000"/>
                  </a:schemeClr>
                </a:solidFill>
              </a:rPr>
              <a:t>Identical (monozygotic) Twins</a:t>
            </a:r>
          </a:p>
          <a:p>
            <a:pPr lvl="1" eaLnBrk="1" hangingPunct="1"/>
            <a:r>
              <a:rPr lang="en-US" altLang="en-US" sz="2400" dirty="0" smtClean="0">
                <a:solidFill>
                  <a:schemeClr val="accent4">
                    <a:lumMod val="10000"/>
                  </a:schemeClr>
                </a:solidFill>
              </a:rPr>
              <a:t>Identical genes (*clones)</a:t>
            </a:r>
          </a:p>
          <a:p>
            <a:pPr eaLnBrk="1" hangingPunct="1"/>
            <a:r>
              <a:rPr lang="en-US" altLang="en-US" sz="2800" dirty="0" smtClean="0">
                <a:solidFill>
                  <a:schemeClr val="accent4">
                    <a:lumMod val="10000"/>
                  </a:schemeClr>
                </a:solidFill>
              </a:rPr>
              <a:t>Fraternal (dizygotic) Twins</a:t>
            </a:r>
          </a:p>
          <a:p>
            <a:pPr lvl="1" eaLnBrk="1" hangingPunct="1"/>
            <a:r>
              <a:rPr lang="en-US" altLang="en-US" sz="2400" dirty="0" smtClean="0">
                <a:solidFill>
                  <a:schemeClr val="accent4">
                    <a:lumMod val="10000"/>
                  </a:schemeClr>
                </a:solidFill>
              </a:rPr>
              <a:t>Same genetic difference as typical brothers and sisters</a:t>
            </a:r>
          </a:p>
          <a:p>
            <a:pPr eaLnBrk="1" hangingPunct="1"/>
            <a:r>
              <a:rPr lang="en-US" altLang="en-US" sz="2700" dirty="0" smtClean="0">
                <a:solidFill>
                  <a:schemeClr val="accent4">
                    <a:lumMod val="10000"/>
                  </a:schemeClr>
                </a:solidFill>
              </a:rPr>
              <a:t>Difference in terms of genetic similarity</a:t>
            </a:r>
            <a:endParaRPr lang="en-US" altLang="en-US" sz="2700" dirty="0">
              <a:solidFill>
                <a:schemeClr val="accent4">
                  <a:lumMod val="10000"/>
                </a:schemeClr>
              </a:solidFill>
            </a:endParaRPr>
          </a:p>
          <a:p>
            <a:pPr eaLnBrk="1" hangingPunct="1"/>
            <a:r>
              <a:rPr lang="en-US" altLang="en-US" sz="2700" dirty="0" smtClean="0">
                <a:solidFill>
                  <a:schemeClr val="accent4">
                    <a:lumMod val="10000"/>
                  </a:schemeClr>
                </a:solidFill>
              </a:rPr>
              <a:t>No (little) difference in terms of environmental similarity</a:t>
            </a:r>
            <a:endParaRPr lang="en-US" altLang="en-US" sz="2800" dirty="0" smtClean="0">
              <a:solidFill>
                <a:schemeClr val="accent4">
                  <a:lumMod val="10000"/>
                </a:schemeClr>
              </a:solidFill>
            </a:endParaRPr>
          </a:p>
          <a:p>
            <a:pPr lvl="1" eaLnBrk="1" hangingPunct="1"/>
            <a:r>
              <a:rPr lang="en-US" altLang="en-US" sz="2400" dirty="0" smtClean="0">
                <a:solidFill>
                  <a:schemeClr val="accent4">
                    <a:lumMod val="10000"/>
                  </a:schemeClr>
                </a:solidFill>
              </a:rPr>
              <a:t>Whether identical or fraternal twins, same uterus, family, </a:t>
            </a:r>
            <a:r>
              <a:rPr lang="en-US" altLang="en-US" sz="2400" dirty="0" err="1" smtClean="0">
                <a:solidFill>
                  <a:schemeClr val="accent4">
                    <a:lumMod val="10000"/>
                  </a:schemeClr>
                </a:solidFill>
              </a:rPr>
              <a:t>neighbourhood</a:t>
            </a:r>
            <a:r>
              <a:rPr lang="en-US" altLang="en-US" sz="2400" dirty="0" smtClean="0">
                <a:solidFill>
                  <a:schemeClr val="accent4">
                    <a:lumMod val="10000"/>
                  </a:schemeClr>
                </a:solidFill>
              </a:rPr>
              <a:t>, schools, time period, culture</a:t>
            </a:r>
          </a:p>
          <a:p>
            <a:pPr eaLnBrk="1" hangingPunct="1"/>
            <a:r>
              <a:rPr lang="en-US" altLang="en-US" sz="2700" dirty="0" smtClean="0">
                <a:solidFill>
                  <a:schemeClr val="accent4">
                    <a:lumMod val="10000"/>
                  </a:schemeClr>
                </a:solidFill>
              </a:rPr>
              <a:t>Environment is kept (relatively) constant, but degree of genetic similarity is varied</a:t>
            </a:r>
          </a:p>
          <a:p>
            <a:pPr eaLnBrk="1" hangingPunct="1">
              <a:lnSpc>
                <a:spcPct val="80000"/>
              </a:lnSpc>
            </a:pPr>
            <a:endParaRPr lang="en-US" altLang="en-US" sz="1600" dirty="0" smtClean="0"/>
          </a:p>
        </p:txBody>
      </p:sp>
      <p:pic>
        <p:nvPicPr>
          <p:cNvPr id="6148" name="Picture 3" descr="Identical-fraternal-sperm-egg"/>
          <p:cNvPicPr>
            <a:picLocks noChangeAspect="1" noChangeArrowheads="1"/>
          </p:cNvPicPr>
          <p:nvPr/>
        </p:nvPicPr>
        <p:blipFill rotWithShape="1">
          <a:blip r:embed="rId2">
            <a:extLst>
              <a:ext uri="{28A0092B-C50C-407E-A947-70E740481C1C}">
                <a14:useLocalDpi xmlns:a14="http://schemas.microsoft.com/office/drawing/2010/main" val="0"/>
              </a:ext>
            </a:extLst>
          </a:blip>
          <a:srcRect b="13863"/>
          <a:stretch/>
        </p:blipFill>
        <p:spPr bwMode="auto">
          <a:xfrm>
            <a:off x="5199064" y="1476094"/>
            <a:ext cx="3166983" cy="187740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150" name="Picture 8" descr="http://0.tqn.com/d/multiples/1/0/i/E/blgal4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9539" y="3587276"/>
            <a:ext cx="1741487"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10" descr="http://www.raising-twins.com/images/boygirltwin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9539" y="5219643"/>
            <a:ext cx="1731962" cy="1150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https://images.rapgenius.com/2dbc8ac5a7aae5c441e1a83543479081.300x247x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8749" y="5219643"/>
            <a:ext cx="1397298" cy="115044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images.agoramedia.com/wte3.0/gcms/raising-twins-05-pg-ful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67459" y="3587276"/>
            <a:ext cx="1398588" cy="1398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9875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9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390">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6390">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390">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390">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390">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390">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639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dirty="0">
                <a:solidFill>
                  <a:schemeClr val="accent4">
                    <a:lumMod val="10000"/>
                  </a:schemeClr>
                </a:solidFill>
              </a:rPr>
              <a:t>Behaviour Genetics:</a:t>
            </a:r>
            <a:br>
              <a:rPr lang="en-US" altLang="en-US" dirty="0">
                <a:solidFill>
                  <a:schemeClr val="accent4">
                    <a:lumMod val="10000"/>
                  </a:schemeClr>
                </a:solidFill>
              </a:rPr>
            </a:br>
            <a:r>
              <a:rPr lang="en-US" altLang="en-US" dirty="0">
                <a:solidFill>
                  <a:schemeClr val="accent4">
                    <a:lumMod val="10000"/>
                  </a:schemeClr>
                </a:solidFill>
              </a:rPr>
              <a:t>Twin and Adoption Studies </a:t>
            </a:r>
            <a:r>
              <a:rPr lang="en-US" altLang="en-US" sz="3200" dirty="0">
                <a:solidFill>
                  <a:schemeClr val="accent4">
                    <a:lumMod val="10000"/>
                  </a:schemeClr>
                </a:solidFill>
              </a:rPr>
              <a:t>(cont`d)</a:t>
            </a:r>
            <a:endParaRPr lang="en-CA" dirty="0"/>
          </a:p>
        </p:txBody>
      </p:sp>
      <p:sp>
        <p:nvSpPr>
          <p:cNvPr id="3" name="Content Placeholder 2"/>
          <p:cNvSpPr>
            <a:spLocks noGrp="1"/>
          </p:cNvSpPr>
          <p:nvPr>
            <p:ph sz="half" idx="1"/>
          </p:nvPr>
        </p:nvSpPr>
        <p:spPr>
          <a:xfrm>
            <a:off x="457200" y="1600200"/>
            <a:ext cx="4038600" cy="4724400"/>
          </a:xfrm>
        </p:spPr>
        <p:txBody>
          <a:bodyPr>
            <a:normAutofit fontScale="62500" lnSpcReduction="20000"/>
          </a:bodyPr>
          <a:lstStyle/>
          <a:p>
            <a:r>
              <a:rPr lang="en-US" altLang="en-US" dirty="0">
                <a:solidFill>
                  <a:schemeClr val="accent4">
                    <a:lumMod val="10000"/>
                  </a:schemeClr>
                </a:solidFill>
              </a:rPr>
              <a:t>A) Comparing Identical to Fraternal </a:t>
            </a:r>
            <a:r>
              <a:rPr lang="en-US" altLang="en-US" dirty="0" smtClean="0">
                <a:solidFill>
                  <a:schemeClr val="accent4">
                    <a:lumMod val="10000"/>
                  </a:schemeClr>
                </a:solidFill>
              </a:rPr>
              <a:t>Twins</a:t>
            </a:r>
          </a:p>
          <a:p>
            <a:pPr lvl="1" eaLnBrk="1" hangingPunct="1"/>
            <a:r>
              <a:rPr lang="en-US" altLang="en-US" dirty="0">
                <a:solidFill>
                  <a:schemeClr val="accent4">
                    <a:lumMod val="10000"/>
                  </a:schemeClr>
                </a:solidFill>
              </a:rPr>
              <a:t>Observe the degree of agreement in terms of the possession of characteristics</a:t>
            </a:r>
          </a:p>
          <a:p>
            <a:pPr lvl="2" eaLnBrk="1" hangingPunct="1"/>
            <a:r>
              <a:rPr lang="en-US" altLang="en-US" dirty="0">
                <a:solidFill>
                  <a:schemeClr val="accent4">
                    <a:lumMod val="10000"/>
                  </a:schemeClr>
                </a:solidFill>
              </a:rPr>
              <a:t>Personality, intelligence, psychological disorders</a:t>
            </a:r>
          </a:p>
          <a:p>
            <a:pPr lvl="1" eaLnBrk="1" hangingPunct="1"/>
            <a:r>
              <a:rPr lang="en-US" altLang="en-US" dirty="0">
                <a:solidFill>
                  <a:schemeClr val="accent4">
                    <a:lumMod val="10000"/>
                  </a:schemeClr>
                </a:solidFill>
              </a:rPr>
              <a:t>If identical twins show greater </a:t>
            </a:r>
            <a:r>
              <a:rPr lang="en-US" altLang="en-US" dirty="0" smtClean="0">
                <a:solidFill>
                  <a:schemeClr val="accent4">
                    <a:lumMod val="10000"/>
                  </a:schemeClr>
                </a:solidFill>
              </a:rPr>
              <a:t>agreement </a:t>
            </a:r>
            <a:r>
              <a:rPr lang="en-US" altLang="en-US" dirty="0">
                <a:solidFill>
                  <a:schemeClr val="accent4">
                    <a:lumMod val="10000"/>
                  </a:schemeClr>
                </a:solidFill>
              </a:rPr>
              <a:t>for a characteristic than fraternal twins, heredity plays a significant role</a:t>
            </a:r>
          </a:p>
          <a:p>
            <a:pPr lvl="1" eaLnBrk="1" hangingPunct="1"/>
            <a:r>
              <a:rPr lang="en-US" altLang="en-US" dirty="0">
                <a:solidFill>
                  <a:schemeClr val="accent4">
                    <a:lumMod val="10000"/>
                  </a:schemeClr>
                </a:solidFill>
              </a:rPr>
              <a:t>If identical twins </a:t>
            </a:r>
            <a:r>
              <a:rPr lang="en-US" altLang="en-US" dirty="0" smtClean="0">
                <a:solidFill>
                  <a:schemeClr val="accent4">
                    <a:lumMod val="10000"/>
                  </a:schemeClr>
                </a:solidFill>
              </a:rPr>
              <a:t>show </a:t>
            </a:r>
            <a:r>
              <a:rPr lang="en-US" altLang="en-US" dirty="0">
                <a:solidFill>
                  <a:schemeClr val="accent4">
                    <a:lumMod val="10000"/>
                  </a:schemeClr>
                </a:solidFill>
              </a:rPr>
              <a:t>no more </a:t>
            </a:r>
            <a:r>
              <a:rPr lang="en-US" altLang="en-US" dirty="0" smtClean="0">
                <a:solidFill>
                  <a:schemeClr val="accent4">
                    <a:lumMod val="10000"/>
                  </a:schemeClr>
                </a:solidFill>
              </a:rPr>
              <a:t>agreement for a characteristic than </a:t>
            </a:r>
            <a:r>
              <a:rPr lang="en-US" altLang="en-US" dirty="0">
                <a:solidFill>
                  <a:schemeClr val="accent4">
                    <a:lumMod val="10000"/>
                  </a:schemeClr>
                </a:solidFill>
              </a:rPr>
              <a:t>fraternal </a:t>
            </a:r>
            <a:r>
              <a:rPr lang="en-US" altLang="en-US" dirty="0" smtClean="0">
                <a:solidFill>
                  <a:schemeClr val="accent4">
                    <a:lumMod val="10000"/>
                  </a:schemeClr>
                </a:solidFill>
              </a:rPr>
              <a:t>twins, </a:t>
            </a:r>
            <a:r>
              <a:rPr lang="en-US" altLang="en-US" dirty="0">
                <a:solidFill>
                  <a:schemeClr val="accent4">
                    <a:lumMod val="10000"/>
                  </a:schemeClr>
                </a:solidFill>
              </a:rPr>
              <a:t>heredity plays a lesser </a:t>
            </a:r>
            <a:r>
              <a:rPr lang="en-US" altLang="en-US" dirty="0" smtClean="0">
                <a:solidFill>
                  <a:schemeClr val="accent4">
                    <a:lumMod val="10000"/>
                  </a:schemeClr>
                </a:solidFill>
              </a:rPr>
              <a:t>role</a:t>
            </a:r>
          </a:p>
          <a:p>
            <a:pPr lvl="1" eaLnBrk="1" hangingPunct="1"/>
            <a:r>
              <a:rPr lang="en-US" altLang="en-US" dirty="0" smtClean="0">
                <a:solidFill>
                  <a:schemeClr val="accent4">
                    <a:lumMod val="10000"/>
                  </a:schemeClr>
                </a:solidFill>
              </a:rPr>
              <a:t>Identical twins more likely to both develop Alzheimer’s</a:t>
            </a:r>
          </a:p>
          <a:p>
            <a:pPr lvl="1" eaLnBrk="1" hangingPunct="1"/>
            <a:r>
              <a:rPr lang="en-US" altLang="en-US" dirty="0" smtClean="0">
                <a:solidFill>
                  <a:schemeClr val="accent4">
                    <a:lumMod val="10000"/>
                  </a:schemeClr>
                </a:solidFill>
              </a:rPr>
              <a:t>Identical twins more alike in terms of personality, intelligence, divorce rates</a:t>
            </a:r>
          </a:p>
          <a:p>
            <a:pPr lvl="1" eaLnBrk="1" hangingPunct="1"/>
            <a:r>
              <a:rPr lang="en-US" altLang="en-US" dirty="0" smtClean="0">
                <a:solidFill>
                  <a:schemeClr val="accent4">
                    <a:lumMod val="10000"/>
                  </a:schemeClr>
                </a:solidFill>
              </a:rPr>
              <a:t>Significant role of genes</a:t>
            </a:r>
          </a:p>
          <a:p>
            <a:endParaRPr lang="en-US" altLang="en-US" dirty="0">
              <a:solidFill>
                <a:schemeClr val="accent4">
                  <a:lumMod val="10000"/>
                </a:schemeClr>
              </a:solidFill>
            </a:endParaRPr>
          </a:p>
          <a:p>
            <a:endParaRPr lang="en-CA" dirty="0"/>
          </a:p>
        </p:txBody>
      </p:sp>
      <p:pic>
        <p:nvPicPr>
          <p:cNvPr id="3074" name="Picture 2" descr="http://kizaz.com/wp-content/uploads/2014/01/Copy-paste-twin-shirts.jpg"/>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765771" y="1727257"/>
            <a:ext cx="1876730" cy="240221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i.ytimg.com/vi/1yveLSzwN_E/maxresdefaul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8659" y="2101530"/>
            <a:ext cx="2176360" cy="163227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s-media-cache-ak0.pinimg.com/736x/0d/f2/83/0df283b2d6cc05f771e0117972810f1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8752" y="4587850"/>
            <a:ext cx="2239070" cy="1314417"/>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myfertilitychoices.com/wp-content/uploads/2013/04/Fraternal-Twins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0486" y="4587851"/>
            <a:ext cx="1943624" cy="1314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6267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dirty="0">
                <a:solidFill>
                  <a:schemeClr val="accent4">
                    <a:lumMod val="10000"/>
                  </a:schemeClr>
                </a:solidFill>
              </a:rPr>
              <a:t>Behaviour Genetics:</a:t>
            </a:r>
            <a:br>
              <a:rPr lang="en-US" altLang="en-US" dirty="0">
                <a:solidFill>
                  <a:schemeClr val="accent4">
                    <a:lumMod val="10000"/>
                  </a:schemeClr>
                </a:solidFill>
              </a:rPr>
            </a:br>
            <a:r>
              <a:rPr lang="en-US" altLang="en-US" dirty="0">
                <a:solidFill>
                  <a:schemeClr val="accent4">
                    <a:lumMod val="10000"/>
                  </a:schemeClr>
                </a:solidFill>
              </a:rPr>
              <a:t>Twin and Adoption Studies </a:t>
            </a:r>
            <a:r>
              <a:rPr lang="en-US" altLang="en-US" sz="3200" dirty="0">
                <a:solidFill>
                  <a:schemeClr val="accent4">
                    <a:lumMod val="10000"/>
                  </a:schemeClr>
                </a:solidFill>
              </a:rPr>
              <a:t>(cont`d)</a:t>
            </a:r>
            <a:endParaRPr lang="en-CA" dirty="0"/>
          </a:p>
        </p:txBody>
      </p:sp>
      <p:sp>
        <p:nvSpPr>
          <p:cNvPr id="3" name="Content Placeholder 2"/>
          <p:cNvSpPr>
            <a:spLocks noGrp="1"/>
          </p:cNvSpPr>
          <p:nvPr>
            <p:ph sz="half" idx="1"/>
          </p:nvPr>
        </p:nvSpPr>
        <p:spPr>
          <a:xfrm>
            <a:off x="457200" y="1775618"/>
            <a:ext cx="4038600" cy="4525963"/>
          </a:xfrm>
        </p:spPr>
        <p:txBody>
          <a:bodyPr>
            <a:normAutofit fontScale="85000" lnSpcReduction="20000"/>
          </a:bodyPr>
          <a:lstStyle/>
          <a:p>
            <a:pPr eaLnBrk="1" hangingPunct="1">
              <a:lnSpc>
                <a:spcPct val="80000"/>
              </a:lnSpc>
            </a:pPr>
            <a:r>
              <a:rPr lang="en-US" altLang="en-US" sz="2200" dirty="0" smtClean="0">
                <a:solidFill>
                  <a:schemeClr val="accent4">
                    <a:lumMod val="10000"/>
                  </a:schemeClr>
                </a:solidFill>
              </a:rPr>
              <a:t>B</a:t>
            </a:r>
            <a:r>
              <a:rPr lang="en-US" altLang="en-US" sz="2200" dirty="0">
                <a:solidFill>
                  <a:schemeClr val="accent4">
                    <a:lumMod val="10000"/>
                  </a:schemeClr>
                </a:solidFill>
              </a:rPr>
              <a:t>) Comparing identical twins who were separated at birth with those reared together</a:t>
            </a:r>
          </a:p>
          <a:p>
            <a:pPr lvl="1" eaLnBrk="1" hangingPunct="1">
              <a:lnSpc>
                <a:spcPct val="80000"/>
              </a:lnSpc>
            </a:pPr>
            <a:r>
              <a:rPr lang="en-US" altLang="en-US" sz="1900" dirty="0" smtClean="0">
                <a:solidFill>
                  <a:schemeClr val="accent4">
                    <a:lumMod val="10000"/>
                  </a:schemeClr>
                </a:solidFill>
              </a:rPr>
              <a:t>Genetic similarity </a:t>
            </a:r>
            <a:r>
              <a:rPr lang="en-US" altLang="en-US" sz="1900" dirty="0">
                <a:solidFill>
                  <a:schemeClr val="accent4">
                    <a:lumMod val="10000"/>
                  </a:schemeClr>
                </a:solidFill>
              </a:rPr>
              <a:t>is kept </a:t>
            </a:r>
            <a:r>
              <a:rPr lang="en-US" altLang="en-US" sz="1900" dirty="0" smtClean="0">
                <a:solidFill>
                  <a:schemeClr val="accent4">
                    <a:lumMod val="10000"/>
                  </a:schemeClr>
                </a:solidFill>
              </a:rPr>
              <a:t>constant</a:t>
            </a:r>
            <a:r>
              <a:rPr lang="en-US" altLang="en-US" sz="1900" dirty="0">
                <a:solidFill>
                  <a:schemeClr val="accent4">
                    <a:lumMod val="10000"/>
                  </a:schemeClr>
                </a:solidFill>
              </a:rPr>
              <a:t>, but degree of </a:t>
            </a:r>
            <a:r>
              <a:rPr lang="en-US" altLang="en-US" sz="1900" dirty="0" smtClean="0">
                <a:solidFill>
                  <a:schemeClr val="accent4">
                    <a:lumMod val="10000"/>
                  </a:schemeClr>
                </a:solidFill>
              </a:rPr>
              <a:t>environmental </a:t>
            </a:r>
            <a:r>
              <a:rPr lang="en-US" altLang="en-US" sz="1900" dirty="0">
                <a:solidFill>
                  <a:schemeClr val="accent4">
                    <a:lumMod val="10000"/>
                  </a:schemeClr>
                </a:solidFill>
              </a:rPr>
              <a:t>similarity is </a:t>
            </a:r>
            <a:r>
              <a:rPr lang="en-US" altLang="en-US" sz="1900" dirty="0" smtClean="0">
                <a:solidFill>
                  <a:schemeClr val="accent4">
                    <a:lumMod val="10000"/>
                  </a:schemeClr>
                </a:solidFill>
              </a:rPr>
              <a:t>varied</a:t>
            </a:r>
          </a:p>
          <a:p>
            <a:pPr lvl="1" eaLnBrk="1" hangingPunct="1"/>
            <a:r>
              <a:rPr lang="en-US" altLang="en-US" sz="1900" dirty="0">
                <a:solidFill>
                  <a:schemeClr val="accent4">
                    <a:lumMod val="10000"/>
                  </a:schemeClr>
                </a:solidFill>
              </a:rPr>
              <a:t>If identical twins </a:t>
            </a:r>
            <a:r>
              <a:rPr lang="en-US" altLang="en-US" sz="1900" dirty="0" smtClean="0">
                <a:solidFill>
                  <a:schemeClr val="accent4">
                    <a:lumMod val="10000"/>
                  </a:schemeClr>
                </a:solidFill>
              </a:rPr>
              <a:t>reared together show </a:t>
            </a:r>
            <a:r>
              <a:rPr lang="en-US" altLang="en-US" sz="1900" dirty="0">
                <a:solidFill>
                  <a:schemeClr val="accent4">
                    <a:lumMod val="10000"/>
                  </a:schemeClr>
                </a:solidFill>
              </a:rPr>
              <a:t>greater agreement for a characteristic than </a:t>
            </a:r>
            <a:r>
              <a:rPr lang="en-US" altLang="en-US" sz="1900" dirty="0" smtClean="0">
                <a:solidFill>
                  <a:schemeClr val="accent4">
                    <a:lumMod val="10000"/>
                  </a:schemeClr>
                </a:solidFill>
              </a:rPr>
              <a:t>identical twins reared apart, environment </a:t>
            </a:r>
            <a:r>
              <a:rPr lang="en-US" altLang="en-US" sz="1900" dirty="0">
                <a:solidFill>
                  <a:schemeClr val="accent4">
                    <a:lumMod val="10000"/>
                  </a:schemeClr>
                </a:solidFill>
              </a:rPr>
              <a:t>plays a </a:t>
            </a:r>
            <a:r>
              <a:rPr lang="en-US" altLang="en-US" sz="1900" dirty="0" smtClean="0">
                <a:solidFill>
                  <a:schemeClr val="accent4">
                    <a:lumMod val="10000"/>
                  </a:schemeClr>
                </a:solidFill>
              </a:rPr>
              <a:t>significant </a:t>
            </a:r>
            <a:r>
              <a:rPr lang="en-US" altLang="en-US" sz="1900" dirty="0">
                <a:solidFill>
                  <a:schemeClr val="accent4">
                    <a:lumMod val="10000"/>
                  </a:schemeClr>
                </a:solidFill>
              </a:rPr>
              <a:t>role</a:t>
            </a:r>
          </a:p>
          <a:p>
            <a:pPr lvl="1" eaLnBrk="1" hangingPunct="1"/>
            <a:r>
              <a:rPr lang="en-US" altLang="en-US" sz="1900" dirty="0">
                <a:solidFill>
                  <a:schemeClr val="accent4">
                    <a:lumMod val="10000"/>
                  </a:schemeClr>
                </a:solidFill>
              </a:rPr>
              <a:t>If identical twins </a:t>
            </a:r>
            <a:r>
              <a:rPr lang="en-US" altLang="en-US" sz="1900" dirty="0" smtClean="0">
                <a:solidFill>
                  <a:schemeClr val="accent4">
                    <a:lumMod val="10000"/>
                  </a:schemeClr>
                </a:solidFill>
              </a:rPr>
              <a:t>reared together show </a:t>
            </a:r>
            <a:r>
              <a:rPr lang="en-US" altLang="en-US" sz="1900" dirty="0">
                <a:solidFill>
                  <a:schemeClr val="accent4">
                    <a:lumMod val="10000"/>
                  </a:schemeClr>
                </a:solidFill>
              </a:rPr>
              <a:t>no more agreement </a:t>
            </a:r>
            <a:r>
              <a:rPr lang="en-US" altLang="en-US" sz="1900" dirty="0" smtClean="0">
                <a:solidFill>
                  <a:schemeClr val="accent4">
                    <a:lumMod val="10000"/>
                  </a:schemeClr>
                </a:solidFill>
              </a:rPr>
              <a:t>for a characteristic than identical </a:t>
            </a:r>
            <a:r>
              <a:rPr lang="en-US" altLang="en-US" sz="1900" dirty="0">
                <a:solidFill>
                  <a:schemeClr val="accent4">
                    <a:lumMod val="10000"/>
                  </a:schemeClr>
                </a:solidFill>
              </a:rPr>
              <a:t>twins </a:t>
            </a:r>
            <a:r>
              <a:rPr lang="en-US" altLang="en-US" sz="1900" dirty="0" smtClean="0">
                <a:solidFill>
                  <a:schemeClr val="accent4">
                    <a:lumMod val="10000"/>
                  </a:schemeClr>
                </a:solidFill>
              </a:rPr>
              <a:t>reared apart, environment </a:t>
            </a:r>
            <a:r>
              <a:rPr lang="en-US" altLang="en-US" sz="1900" dirty="0">
                <a:solidFill>
                  <a:schemeClr val="accent4">
                    <a:lumMod val="10000"/>
                  </a:schemeClr>
                </a:solidFill>
              </a:rPr>
              <a:t>plays a lesser </a:t>
            </a:r>
            <a:r>
              <a:rPr lang="en-US" altLang="en-US" sz="1900" dirty="0" smtClean="0">
                <a:solidFill>
                  <a:schemeClr val="accent4">
                    <a:lumMod val="10000"/>
                  </a:schemeClr>
                </a:solidFill>
              </a:rPr>
              <a:t>role</a:t>
            </a:r>
          </a:p>
          <a:p>
            <a:pPr lvl="1" eaLnBrk="1" hangingPunct="1">
              <a:lnSpc>
                <a:spcPct val="80000"/>
              </a:lnSpc>
            </a:pPr>
            <a:r>
              <a:rPr lang="en-US" altLang="en-US" sz="1900" dirty="0" smtClean="0">
                <a:solidFill>
                  <a:schemeClr val="accent4">
                    <a:lumMod val="10000"/>
                  </a:schemeClr>
                </a:solidFill>
              </a:rPr>
              <a:t>Those </a:t>
            </a:r>
            <a:r>
              <a:rPr lang="en-US" altLang="en-US" sz="1900" dirty="0">
                <a:solidFill>
                  <a:schemeClr val="accent4">
                    <a:lumMod val="10000"/>
                  </a:schemeClr>
                </a:solidFill>
              </a:rPr>
              <a:t>reared together are slightly more </a:t>
            </a:r>
            <a:r>
              <a:rPr lang="en-US" altLang="en-US" sz="1900" dirty="0" smtClean="0">
                <a:solidFill>
                  <a:schemeClr val="accent4">
                    <a:lumMod val="10000"/>
                  </a:schemeClr>
                </a:solidFill>
              </a:rPr>
              <a:t>alike in terms of personality</a:t>
            </a:r>
          </a:p>
          <a:p>
            <a:pPr lvl="2" eaLnBrk="1" hangingPunct="1">
              <a:lnSpc>
                <a:spcPct val="80000"/>
              </a:lnSpc>
            </a:pPr>
            <a:r>
              <a:rPr lang="en-US" altLang="en-US" sz="1500" dirty="0" smtClean="0">
                <a:solidFill>
                  <a:schemeClr val="accent4">
                    <a:lumMod val="10000"/>
                  </a:schemeClr>
                </a:solidFill>
              </a:rPr>
              <a:t>Modest role of environment</a:t>
            </a:r>
            <a:endParaRPr lang="en-US" altLang="en-US" sz="1500" dirty="0">
              <a:solidFill>
                <a:schemeClr val="accent4">
                  <a:lumMod val="10000"/>
                </a:schemeClr>
              </a:solidFill>
            </a:endParaRPr>
          </a:p>
          <a:p>
            <a:pPr lvl="1" eaLnBrk="1" hangingPunct="1">
              <a:lnSpc>
                <a:spcPct val="80000"/>
              </a:lnSpc>
            </a:pPr>
            <a:r>
              <a:rPr lang="en-US" altLang="en-US" sz="1900" dirty="0">
                <a:solidFill>
                  <a:schemeClr val="accent4">
                    <a:lumMod val="10000"/>
                  </a:schemeClr>
                </a:solidFill>
              </a:rPr>
              <a:t>But more alike than fraternal twins reared apart </a:t>
            </a:r>
            <a:endParaRPr lang="en-US" altLang="en-US" sz="1900" dirty="0" smtClean="0">
              <a:solidFill>
                <a:schemeClr val="accent4">
                  <a:lumMod val="10000"/>
                </a:schemeClr>
              </a:solidFill>
            </a:endParaRPr>
          </a:p>
          <a:p>
            <a:pPr lvl="2" eaLnBrk="1" hangingPunct="1">
              <a:lnSpc>
                <a:spcPct val="80000"/>
              </a:lnSpc>
            </a:pPr>
            <a:r>
              <a:rPr lang="en-US" altLang="en-US" sz="1500" dirty="0" smtClean="0">
                <a:solidFill>
                  <a:schemeClr val="accent4">
                    <a:lumMod val="10000"/>
                  </a:schemeClr>
                </a:solidFill>
              </a:rPr>
              <a:t>Genetic influence</a:t>
            </a:r>
          </a:p>
          <a:p>
            <a:pPr eaLnBrk="1" hangingPunct="1">
              <a:lnSpc>
                <a:spcPct val="80000"/>
              </a:lnSpc>
            </a:pPr>
            <a:endParaRPr lang="en-US" altLang="en-US" dirty="0">
              <a:solidFill>
                <a:schemeClr val="accent4">
                  <a:lumMod val="10000"/>
                </a:schemeClr>
              </a:solidFill>
            </a:endParaRPr>
          </a:p>
          <a:p>
            <a:pPr eaLnBrk="1" hangingPunct="1">
              <a:lnSpc>
                <a:spcPct val="80000"/>
              </a:lnSpc>
            </a:pPr>
            <a:endParaRPr lang="en-US" altLang="en-US" sz="1600" dirty="0">
              <a:solidFill>
                <a:schemeClr val="accent4">
                  <a:lumMod val="10000"/>
                </a:schemeClr>
              </a:solidFill>
            </a:endParaRPr>
          </a:p>
          <a:p>
            <a:endParaRPr lang="en-CA" dirty="0"/>
          </a:p>
        </p:txBody>
      </p:sp>
      <p:pic>
        <p:nvPicPr>
          <p:cNvPr id="5" name="Content Placeholder 4" descr="http://2.bp.blogspot.com/_hfAYZzG11r8/SRvZq2RlmeI/AAAAAAAAAq8/uixmH_PYibY/s400/Reunited+Twins.pn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181600" y="1752600"/>
            <a:ext cx="3048000" cy="216408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2.bp.blogspot.com/-RcsSizBpnCo/ViodJ7zMdZI/AAAAAAAADEU/VIPGaVJwafQ/s640/mirrortwin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1100" y="4038600"/>
            <a:ext cx="3429000" cy="2228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6755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en-US" sz="4000" dirty="0" smtClean="0">
                <a:solidFill>
                  <a:schemeClr val="accent4">
                    <a:lumMod val="10000"/>
                  </a:schemeClr>
                </a:solidFill>
              </a:rPr>
              <a:t>Behaviour Genetics:</a:t>
            </a:r>
            <a:br>
              <a:rPr lang="en-US" altLang="en-US" sz="4000" dirty="0" smtClean="0">
                <a:solidFill>
                  <a:schemeClr val="accent4">
                    <a:lumMod val="10000"/>
                  </a:schemeClr>
                </a:solidFill>
              </a:rPr>
            </a:br>
            <a:r>
              <a:rPr lang="en-US" altLang="en-US" sz="4000" dirty="0" smtClean="0">
                <a:solidFill>
                  <a:schemeClr val="accent4">
                    <a:lumMod val="10000"/>
                  </a:schemeClr>
                </a:solidFill>
              </a:rPr>
              <a:t>Twin and Adoption Studies </a:t>
            </a:r>
            <a:r>
              <a:rPr lang="en-US" altLang="en-US" sz="2800" dirty="0" smtClean="0">
                <a:solidFill>
                  <a:schemeClr val="accent4">
                    <a:lumMod val="10000"/>
                  </a:schemeClr>
                </a:solidFill>
              </a:rPr>
              <a:t>(cont`d)</a:t>
            </a:r>
            <a:endParaRPr lang="en-CA" sz="2800" dirty="0">
              <a:solidFill>
                <a:schemeClr val="accent4">
                  <a:lumMod val="10000"/>
                </a:schemeClr>
              </a:solidFill>
            </a:endParaRPr>
          </a:p>
        </p:txBody>
      </p:sp>
      <p:sp>
        <p:nvSpPr>
          <p:cNvPr id="7171" name="Content Placeholder 2"/>
          <p:cNvSpPr>
            <a:spLocks noGrp="1"/>
          </p:cNvSpPr>
          <p:nvPr>
            <p:ph sz="half" idx="1"/>
          </p:nvPr>
        </p:nvSpPr>
        <p:spPr>
          <a:xfrm>
            <a:off x="457200" y="1724488"/>
            <a:ext cx="4038600" cy="4525963"/>
          </a:xfrm>
        </p:spPr>
        <p:txBody>
          <a:bodyPr>
            <a:normAutofit fontScale="92500" lnSpcReduction="10000"/>
          </a:bodyPr>
          <a:lstStyle/>
          <a:p>
            <a:pPr eaLnBrk="1" hangingPunct="1">
              <a:lnSpc>
                <a:spcPct val="80000"/>
              </a:lnSpc>
            </a:pPr>
            <a:r>
              <a:rPr lang="en-US" altLang="en-US" sz="1900" dirty="0">
                <a:solidFill>
                  <a:schemeClr val="accent4">
                    <a:lumMod val="10000"/>
                  </a:schemeClr>
                </a:solidFill>
              </a:rPr>
              <a:t>C) Comparing adopted children to biological and adoptive parents</a:t>
            </a:r>
          </a:p>
          <a:p>
            <a:pPr lvl="1" eaLnBrk="1" hangingPunct="1">
              <a:lnSpc>
                <a:spcPct val="80000"/>
              </a:lnSpc>
            </a:pPr>
            <a:r>
              <a:rPr lang="en-US" altLang="en-US" sz="1700" dirty="0">
                <a:solidFill>
                  <a:schemeClr val="accent4">
                    <a:lumMod val="10000"/>
                  </a:schemeClr>
                </a:solidFill>
              </a:rPr>
              <a:t>Biological contributed the genes</a:t>
            </a:r>
          </a:p>
          <a:p>
            <a:pPr lvl="1" eaLnBrk="1" hangingPunct="1">
              <a:lnSpc>
                <a:spcPct val="80000"/>
              </a:lnSpc>
            </a:pPr>
            <a:r>
              <a:rPr lang="en-US" altLang="en-US" sz="1700" dirty="0">
                <a:solidFill>
                  <a:schemeClr val="accent4">
                    <a:lumMod val="10000"/>
                  </a:schemeClr>
                </a:solidFill>
              </a:rPr>
              <a:t>Adoptive contributed the </a:t>
            </a:r>
            <a:r>
              <a:rPr lang="en-US" altLang="en-US" sz="1700" dirty="0" smtClean="0">
                <a:solidFill>
                  <a:schemeClr val="accent4">
                    <a:lumMod val="10000"/>
                  </a:schemeClr>
                </a:solidFill>
              </a:rPr>
              <a:t>environment</a:t>
            </a:r>
            <a:endParaRPr lang="en-US" altLang="en-US" sz="1600" dirty="0" smtClean="0">
              <a:solidFill>
                <a:schemeClr val="accent4">
                  <a:lumMod val="10000"/>
                </a:schemeClr>
              </a:solidFill>
            </a:endParaRPr>
          </a:p>
          <a:p>
            <a:pPr eaLnBrk="1" hangingPunct="1">
              <a:lnSpc>
                <a:spcPct val="80000"/>
              </a:lnSpc>
            </a:pPr>
            <a:r>
              <a:rPr lang="en-US" altLang="en-US" sz="1900" dirty="0" smtClean="0">
                <a:solidFill>
                  <a:schemeClr val="accent4">
                    <a:lumMod val="10000"/>
                  </a:schemeClr>
                </a:solidFill>
              </a:rPr>
              <a:t>Children are more like biological parents in terms of personality, intelligence, schizophrenia</a:t>
            </a:r>
          </a:p>
          <a:p>
            <a:pPr eaLnBrk="1" hangingPunct="1">
              <a:lnSpc>
                <a:spcPct val="80000"/>
              </a:lnSpc>
            </a:pPr>
            <a:r>
              <a:rPr lang="en-US" altLang="en-US" sz="1900" dirty="0" smtClean="0">
                <a:solidFill>
                  <a:schemeClr val="accent4">
                    <a:lumMod val="10000"/>
                  </a:schemeClr>
                </a:solidFill>
              </a:rPr>
              <a:t>General Conclusion</a:t>
            </a:r>
          </a:p>
          <a:p>
            <a:pPr lvl="1" eaLnBrk="1" hangingPunct="1">
              <a:lnSpc>
                <a:spcPct val="80000"/>
              </a:lnSpc>
            </a:pPr>
            <a:r>
              <a:rPr lang="en-US" altLang="en-US" sz="1700" dirty="0" smtClean="0">
                <a:solidFill>
                  <a:schemeClr val="accent4">
                    <a:lumMod val="10000"/>
                  </a:schemeClr>
                </a:solidFill>
              </a:rPr>
              <a:t>Environment has modest impact on personality</a:t>
            </a:r>
          </a:p>
          <a:p>
            <a:pPr lvl="1" eaLnBrk="1" hangingPunct="1">
              <a:lnSpc>
                <a:spcPct val="80000"/>
              </a:lnSpc>
            </a:pPr>
            <a:r>
              <a:rPr lang="en-US" altLang="en-US" sz="1700" dirty="0" smtClean="0">
                <a:solidFill>
                  <a:schemeClr val="accent4">
                    <a:lumMod val="10000"/>
                  </a:schemeClr>
                </a:solidFill>
              </a:rPr>
              <a:t>Regular siblings can be strikingly different</a:t>
            </a:r>
          </a:p>
          <a:p>
            <a:pPr eaLnBrk="1" hangingPunct="1">
              <a:lnSpc>
                <a:spcPct val="80000"/>
              </a:lnSpc>
            </a:pPr>
            <a:r>
              <a:rPr lang="en-US" altLang="en-US" sz="1900" dirty="0" smtClean="0">
                <a:solidFill>
                  <a:schemeClr val="accent4">
                    <a:lumMod val="10000"/>
                  </a:schemeClr>
                </a:solidFill>
              </a:rPr>
              <a:t>However, adopted children more like adoptive parents in terms of values, attitudes, manners, faith, politics</a:t>
            </a:r>
          </a:p>
          <a:p>
            <a:pPr lvl="1" eaLnBrk="1" hangingPunct="1">
              <a:lnSpc>
                <a:spcPct val="80000"/>
              </a:lnSpc>
            </a:pPr>
            <a:r>
              <a:rPr lang="en-US" altLang="en-US" sz="1700" dirty="0" smtClean="0">
                <a:solidFill>
                  <a:schemeClr val="accent4">
                    <a:lumMod val="10000"/>
                  </a:schemeClr>
                </a:solidFill>
              </a:rPr>
              <a:t>Adopted children tend to have higher intelligence than biological parents</a:t>
            </a:r>
          </a:p>
          <a:p>
            <a:pPr lvl="1" eaLnBrk="1" hangingPunct="1">
              <a:lnSpc>
                <a:spcPct val="80000"/>
              </a:lnSpc>
            </a:pPr>
            <a:r>
              <a:rPr lang="en-US" altLang="en-US" sz="1700" dirty="0" smtClean="0">
                <a:solidFill>
                  <a:schemeClr val="accent4">
                    <a:lumMod val="10000"/>
                  </a:schemeClr>
                </a:solidFill>
              </a:rPr>
              <a:t>Tend to be more altruistic</a:t>
            </a:r>
          </a:p>
        </p:txBody>
      </p:sp>
      <p:pic>
        <p:nvPicPr>
          <p:cNvPr id="7172" name="Picture 2" descr="http://gogetfunding.com/img/extra_project_images/32172/Adoption-word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4082409"/>
            <a:ext cx="2211527" cy="2211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4" descr="http://www.jssa.org/image/image_gallery?uuid=a8610b76-c6c8-49e1-9b9f-be09375fb84c&amp;groupId=759272&amp;t=135301179044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88111" y="3724318"/>
            <a:ext cx="1993085" cy="1152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6" descr="http://cdn.pratique.fr/sites/default/files/articles/adoption-enfant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8111" y="4908645"/>
            <a:ext cx="1979664" cy="1690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http://psychtutor.weebly.com/uploads/2/0/8/5/20851588/_133318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1707428"/>
            <a:ext cx="4219575" cy="1928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3732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71">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7171">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171">
                                            <p:txEl>
                                              <p:pRg st="6" end="6"/>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7171">
                                            <p:txEl>
                                              <p:pRg st="7" end="7"/>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7171">
                                            <p:txEl>
                                              <p:pRg st="8" end="8"/>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7171">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title"/>
          </p:nvPr>
        </p:nvSpPr>
        <p:spPr/>
        <p:txBody>
          <a:bodyPr/>
          <a:lstStyle/>
          <a:p>
            <a:pPr eaLnBrk="1" hangingPunct="1"/>
            <a:r>
              <a:rPr lang="en-US" altLang="en-US" dirty="0" smtClean="0">
                <a:solidFill>
                  <a:schemeClr val="accent4">
                    <a:lumMod val="10000"/>
                  </a:schemeClr>
                </a:solidFill>
              </a:rPr>
              <a:t>Heritability</a:t>
            </a:r>
          </a:p>
        </p:txBody>
      </p:sp>
      <p:sp>
        <p:nvSpPr>
          <p:cNvPr id="3075" name="Rectangle 5"/>
          <p:cNvSpPr>
            <a:spLocks noGrp="1" noChangeArrowheads="1"/>
          </p:cNvSpPr>
          <p:nvPr>
            <p:ph type="body" sz="half" idx="1"/>
          </p:nvPr>
        </p:nvSpPr>
        <p:spPr/>
        <p:txBody>
          <a:bodyPr/>
          <a:lstStyle/>
          <a:p>
            <a:pPr eaLnBrk="1" hangingPunct="1">
              <a:lnSpc>
                <a:spcPct val="80000"/>
              </a:lnSpc>
            </a:pPr>
            <a:r>
              <a:rPr lang="en-US" altLang="en-US" sz="2000" dirty="0" smtClean="0">
                <a:solidFill>
                  <a:schemeClr val="accent4">
                    <a:lumMod val="10000"/>
                  </a:schemeClr>
                </a:solidFill>
              </a:rPr>
              <a:t>Variation in human characteristics</a:t>
            </a:r>
          </a:p>
          <a:p>
            <a:pPr lvl="1" eaLnBrk="1" hangingPunct="1">
              <a:lnSpc>
                <a:spcPct val="80000"/>
              </a:lnSpc>
            </a:pPr>
            <a:r>
              <a:rPr lang="en-US" altLang="en-US" sz="2000" dirty="0" smtClean="0">
                <a:solidFill>
                  <a:schemeClr val="accent4">
                    <a:lumMod val="10000"/>
                  </a:schemeClr>
                </a:solidFill>
              </a:rPr>
              <a:t>Physical characteristics &amp; abilities</a:t>
            </a:r>
          </a:p>
          <a:p>
            <a:pPr lvl="1" eaLnBrk="1" hangingPunct="1">
              <a:lnSpc>
                <a:spcPct val="80000"/>
              </a:lnSpc>
            </a:pPr>
            <a:r>
              <a:rPr lang="en-US" altLang="en-US" sz="2000" dirty="0" smtClean="0">
                <a:solidFill>
                  <a:schemeClr val="accent4">
                    <a:lumMod val="10000"/>
                  </a:schemeClr>
                </a:solidFill>
              </a:rPr>
              <a:t>Intelligence</a:t>
            </a:r>
          </a:p>
          <a:p>
            <a:pPr lvl="1" eaLnBrk="1" hangingPunct="1">
              <a:lnSpc>
                <a:spcPct val="80000"/>
              </a:lnSpc>
            </a:pPr>
            <a:r>
              <a:rPr lang="en-US" altLang="en-US" sz="2000" dirty="0" smtClean="0">
                <a:solidFill>
                  <a:schemeClr val="accent4">
                    <a:lumMod val="10000"/>
                  </a:schemeClr>
                </a:solidFill>
              </a:rPr>
              <a:t>Personality</a:t>
            </a:r>
          </a:p>
          <a:p>
            <a:pPr eaLnBrk="1" hangingPunct="1">
              <a:lnSpc>
                <a:spcPct val="80000"/>
              </a:lnSpc>
            </a:pPr>
            <a:r>
              <a:rPr lang="en-US" altLang="en-US" sz="2000" dirty="0" smtClean="0">
                <a:solidFill>
                  <a:schemeClr val="accent4">
                    <a:lumMod val="10000"/>
                  </a:schemeClr>
                </a:solidFill>
              </a:rPr>
              <a:t>Two sources of variation</a:t>
            </a:r>
          </a:p>
          <a:p>
            <a:pPr lvl="1" eaLnBrk="1" hangingPunct="1">
              <a:lnSpc>
                <a:spcPct val="80000"/>
              </a:lnSpc>
            </a:pPr>
            <a:r>
              <a:rPr lang="en-US" altLang="en-US" sz="2000" dirty="0" smtClean="0">
                <a:solidFill>
                  <a:schemeClr val="accent4">
                    <a:lumMod val="10000"/>
                  </a:schemeClr>
                </a:solidFill>
              </a:rPr>
              <a:t>Genes (heredity)</a:t>
            </a:r>
          </a:p>
          <a:p>
            <a:pPr lvl="1" eaLnBrk="1" hangingPunct="1">
              <a:lnSpc>
                <a:spcPct val="80000"/>
              </a:lnSpc>
            </a:pPr>
            <a:r>
              <a:rPr lang="en-US" altLang="en-US" sz="2000" dirty="0" smtClean="0">
                <a:solidFill>
                  <a:schemeClr val="accent4">
                    <a:lumMod val="10000"/>
                  </a:schemeClr>
                </a:solidFill>
              </a:rPr>
              <a:t>Environment</a:t>
            </a:r>
          </a:p>
          <a:p>
            <a:pPr eaLnBrk="1" hangingPunct="1">
              <a:lnSpc>
                <a:spcPct val="80000"/>
              </a:lnSpc>
            </a:pPr>
            <a:r>
              <a:rPr lang="en-US" altLang="en-US" sz="2000" dirty="0" smtClean="0">
                <a:solidFill>
                  <a:schemeClr val="accent4">
                    <a:lumMod val="10000"/>
                  </a:schemeClr>
                </a:solidFill>
              </a:rPr>
              <a:t>Heritability values represent the amount of variation in a population that is accounted for by genes</a:t>
            </a:r>
          </a:p>
          <a:p>
            <a:pPr lvl="1" eaLnBrk="1" hangingPunct="1">
              <a:lnSpc>
                <a:spcPct val="80000"/>
              </a:lnSpc>
            </a:pPr>
            <a:r>
              <a:rPr lang="en-US" altLang="en-US" sz="2000" dirty="0" smtClean="0">
                <a:solidFill>
                  <a:schemeClr val="accent4">
                    <a:lumMod val="10000"/>
                  </a:schemeClr>
                </a:solidFill>
              </a:rPr>
              <a:t>Value is reported in terms of proportion or percentage</a:t>
            </a:r>
          </a:p>
          <a:p>
            <a:pPr lvl="1" eaLnBrk="1" hangingPunct="1">
              <a:lnSpc>
                <a:spcPct val="80000"/>
              </a:lnSpc>
            </a:pPr>
            <a:r>
              <a:rPr lang="en-US" altLang="en-US" sz="2000" dirty="0" smtClean="0">
                <a:solidFill>
                  <a:schemeClr val="accent4">
                    <a:lumMod val="10000"/>
                  </a:schemeClr>
                </a:solidFill>
              </a:rPr>
              <a:t>E.g., height = .90 (90%)</a:t>
            </a:r>
          </a:p>
          <a:p>
            <a:pPr eaLnBrk="1" hangingPunct="1">
              <a:lnSpc>
                <a:spcPct val="80000"/>
              </a:lnSpc>
            </a:pPr>
            <a:endParaRPr lang="en-US" altLang="en-US" sz="2000" dirty="0" smtClean="0"/>
          </a:p>
          <a:p>
            <a:pPr eaLnBrk="1" hangingPunct="1">
              <a:lnSpc>
                <a:spcPct val="80000"/>
              </a:lnSpc>
            </a:pPr>
            <a:endParaRPr lang="en-US" altLang="en-US" sz="1500" dirty="0" smtClean="0"/>
          </a:p>
          <a:p>
            <a:pPr eaLnBrk="1" hangingPunct="1">
              <a:lnSpc>
                <a:spcPct val="80000"/>
              </a:lnSpc>
            </a:pPr>
            <a:endParaRPr lang="en-US" altLang="en-US" sz="1800" dirty="0" smtClean="0"/>
          </a:p>
        </p:txBody>
      </p:sp>
      <p:pic>
        <p:nvPicPr>
          <p:cNvPr id="3076" name="Picture 5" descr="http://25.media.tumblr.com/tumblr_m21zyrem9k1rt8lhlo1_400.jpg"/>
          <p:cNvPicPr>
            <a:picLocks noChangeAspect="1" noChangeArrowheads="1"/>
          </p:cNvPicPr>
          <p:nvPr/>
        </p:nvPicPr>
        <p:blipFill>
          <a:blip r:embed="rId3"/>
          <a:srcRect/>
          <a:stretch>
            <a:fillRect/>
          </a:stretch>
        </p:blipFill>
        <p:spPr bwMode="auto">
          <a:xfrm>
            <a:off x="6400800" y="1676400"/>
            <a:ext cx="2362200" cy="1587500"/>
          </a:xfrm>
          <a:prstGeom prst="rect">
            <a:avLst/>
          </a:prstGeom>
          <a:noFill/>
          <a:ln w="9525">
            <a:noFill/>
            <a:miter lim="800000"/>
            <a:headEnd/>
            <a:tailEnd/>
          </a:ln>
        </p:spPr>
      </p:pic>
      <p:pic>
        <p:nvPicPr>
          <p:cNvPr id="3077" name="Picture 9" descr="test2"/>
          <p:cNvPicPr>
            <a:picLocks noChangeAspect="1" noChangeArrowheads="1"/>
          </p:cNvPicPr>
          <p:nvPr/>
        </p:nvPicPr>
        <p:blipFill>
          <a:blip r:embed="rId3"/>
          <a:srcRect/>
          <a:stretch>
            <a:fillRect/>
          </a:stretch>
        </p:blipFill>
        <p:spPr bwMode="auto">
          <a:xfrm>
            <a:off x="5181600" y="3505200"/>
            <a:ext cx="1981200" cy="1323975"/>
          </a:xfrm>
          <a:prstGeom prst="rect">
            <a:avLst/>
          </a:prstGeom>
          <a:noFill/>
          <a:ln w="9525">
            <a:noFill/>
            <a:miter lim="800000"/>
            <a:headEnd/>
            <a:tailEnd/>
          </a:ln>
        </p:spPr>
      </p:pic>
      <p:pic>
        <p:nvPicPr>
          <p:cNvPr id="3078" name="Picture 10" descr="2158584_orig"/>
          <p:cNvPicPr>
            <a:picLocks noChangeAspect="1" noChangeArrowheads="1"/>
          </p:cNvPicPr>
          <p:nvPr/>
        </p:nvPicPr>
        <p:blipFill>
          <a:blip r:embed="rId3"/>
          <a:srcRect/>
          <a:stretch>
            <a:fillRect/>
          </a:stretch>
        </p:blipFill>
        <p:spPr bwMode="auto">
          <a:xfrm>
            <a:off x="7315200" y="3429000"/>
            <a:ext cx="1454150" cy="1524000"/>
          </a:xfrm>
          <a:prstGeom prst="rect">
            <a:avLst/>
          </a:prstGeom>
          <a:noFill/>
          <a:ln w="9525">
            <a:noFill/>
            <a:miter lim="800000"/>
            <a:headEnd/>
            <a:tailEnd/>
          </a:ln>
        </p:spPr>
      </p:pic>
      <p:pic>
        <p:nvPicPr>
          <p:cNvPr id="3079" name="Picture 11" descr="http://positivemed.com/wp-content/uploads/2013/07/Are-You-an-Introvert-or-an-Extrovert.jpg"/>
          <p:cNvPicPr>
            <a:picLocks noChangeAspect="1" noChangeArrowheads="1"/>
          </p:cNvPicPr>
          <p:nvPr/>
        </p:nvPicPr>
        <p:blipFill>
          <a:blip r:embed="rId3"/>
          <a:srcRect/>
          <a:stretch>
            <a:fillRect/>
          </a:stretch>
        </p:blipFill>
        <p:spPr bwMode="auto">
          <a:xfrm>
            <a:off x="5181600" y="5105400"/>
            <a:ext cx="1524000" cy="1376363"/>
          </a:xfrm>
          <a:prstGeom prst="rect">
            <a:avLst/>
          </a:prstGeom>
          <a:noFill/>
          <a:ln w="9525">
            <a:noFill/>
            <a:miter lim="800000"/>
            <a:headEnd/>
            <a:tailEnd/>
          </a:ln>
        </p:spPr>
      </p:pic>
      <p:pic>
        <p:nvPicPr>
          <p:cNvPr id="3080" name="Picture 12" descr="pd-personality-words"/>
          <p:cNvPicPr>
            <a:picLocks noChangeAspect="1" noChangeArrowheads="1"/>
          </p:cNvPicPr>
          <p:nvPr/>
        </p:nvPicPr>
        <p:blipFill>
          <a:blip r:embed="rId3"/>
          <a:srcRect/>
          <a:stretch>
            <a:fillRect/>
          </a:stretch>
        </p:blipFill>
        <p:spPr bwMode="auto">
          <a:xfrm>
            <a:off x="7086600" y="5105400"/>
            <a:ext cx="1747838" cy="1370013"/>
          </a:xfrm>
          <a:prstGeom prst="rect">
            <a:avLst/>
          </a:prstGeom>
          <a:noFill/>
          <a:ln w="9525">
            <a:noFill/>
            <a:miter lim="800000"/>
            <a:headEnd/>
            <a:tailEnd/>
          </a:ln>
        </p:spPr>
      </p:pic>
      <p:pic>
        <p:nvPicPr>
          <p:cNvPr id="3081" name="Picture 14" descr="101230123552-large"/>
          <p:cNvPicPr>
            <a:picLocks noChangeAspect="1" noChangeArrowheads="1"/>
          </p:cNvPicPr>
          <p:nvPr/>
        </p:nvPicPr>
        <p:blipFill>
          <a:blip r:embed="rId3"/>
          <a:srcRect/>
          <a:stretch>
            <a:fillRect/>
          </a:stretch>
        </p:blipFill>
        <p:spPr bwMode="auto">
          <a:xfrm>
            <a:off x="5181600" y="1676400"/>
            <a:ext cx="1044575" cy="1566863"/>
          </a:xfrm>
          <a:prstGeom prst="rect">
            <a:avLst/>
          </a:prstGeom>
          <a:noFill/>
          <a:ln w="9525">
            <a:noFill/>
            <a:miter lim="800000"/>
            <a:headEnd/>
            <a:tailEnd/>
          </a:ln>
        </p:spPr>
      </p:pic>
    </p:spTree>
    <p:extLst>
      <p:ext uri="{BB962C8B-B14F-4D97-AF65-F5344CB8AC3E}">
        <p14:creationId xmlns:p14="http://schemas.microsoft.com/office/powerpoint/2010/main" val="2147797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07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07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07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075">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075">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3075">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3075">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0"/>
                                          </p:stCondLst>
                                        </p:cTn>
                                        <p:tgtEl>
                                          <p:spTgt spid="307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a:spLocks noGrp="1" noChangeArrowheads="1"/>
          </p:cNvSpPr>
          <p:nvPr>
            <p:ph type="title"/>
          </p:nvPr>
        </p:nvSpPr>
        <p:spPr/>
        <p:txBody>
          <a:bodyPr/>
          <a:lstStyle/>
          <a:p>
            <a:pPr eaLnBrk="1" hangingPunct="1"/>
            <a:r>
              <a:rPr lang="en-US" altLang="en-US" dirty="0" smtClean="0">
                <a:solidFill>
                  <a:schemeClr val="accent4">
                    <a:lumMod val="10000"/>
                  </a:schemeClr>
                </a:solidFill>
              </a:rPr>
              <a:t>Heritability (cont’d)</a:t>
            </a:r>
          </a:p>
        </p:txBody>
      </p:sp>
      <p:sp>
        <p:nvSpPr>
          <p:cNvPr id="4099" name="Rectangle 5"/>
          <p:cNvSpPr>
            <a:spLocks noGrp="1" noChangeArrowheads="1"/>
          </p:cNvSpPr>
          <p:nvPr>
            <p:ph type="body" sz="half" idx="1"/>
          </p:nvPr>
        </p:nvSpPr>
        <p:spPr/>
        <p:txBody>
          <a:bodyPr/>
          <a:lstStyle/>
          <a:p>
            <a:pPr eaLnBrk="1" hangingPunct="1">
              <a:lnSpc>
                <a:spcPct val="90000"/>
              </a:lnSpc>
            </a:pPr>
            <a:r>
              <a:rPr lang="en-US" altLang="en-US" sz="2000" dirty="0" smtClean="0">
                <a:solidFill>
                  <a:schemeClr val="accent4">
                    <a:lumMod val="10000"/>
                  </a:schemeClr>
                </a:solidFill>
              </a:rPr>
              <a:t>Heritability</a:t>
            </a:r>
          </a:p>
          <a:p>
            <a:pPr lvl="1" eaLnBrk="1" hangingPunct="1">
              <a:lnSpc>
                <a:spcPct val="90000"/>
              </a:lnSpc>
            </a:pPr>
            <a:r>
              <a:rPr lang="en-US" altLang="en-US" sz="1800" dirty="0" smtClean="0">
                <a:solidFill>
                  <a:schemeClr val="accent4">
                    <a:lumMod val="10000"/>
                  </a:schemeClr>
                </a:solidFill>
              </a:rPr>
              <a:t>Human variability due to gene variability or environment variability?</a:t>
            </a:r>
          </a:p>
          <a:p>
            <a:pPr lvl="1" eaLnBrk="1" hangingPunct="1">
              <a:lnSpc>
                <a:spcPct val="90000"/>
              </a:lnSpc>
            </a:pPr>
            <a:r>
              <a:rPr lang="en-US" altLang="en-US" sz="1800" dirty="0" smtClean="0">
                <a:solidFill>
                  <a:schemeClr val="accent4">
                    <a:lumMod val="10000"/>
                  </a:schemeClr>
                </a:solidFill>
              </a:rPr>
              <a:t>E.g., height = 0.9 </a:t>
            </a:r>
          </a:p>
          <a:p>
            <a:pPr eaLnBrk="1" hangingPunct="1">
              <a:lnSpc>
                <a:spcPct val="90000"/>
              </a:lnSpc>
            </a:pPr>
            <a:r>
              <a:rPr lang="en-US" altLang="en-US" sz="2000" dirty="0" smtClean="0">
                <a:solidFill>
                  <a:schemeClr val="accent4">
                    <a:lumMod val="10000"/>
                  </a:schemeClr>
                </a:solidFill>
              </a:rPr>
              <a:t>A) Refers specifically to groups</a:t>
            </a:r>
          </a:p>
          <a:p>
            <a:pPr lvl="1" eaLnBrk="1" hangingPunct="1">
              <a:lnSpc>
                <a:spcPct val="90000"/>
              </a:lnSpc>
            </a:pPr>
            <a:r>
              <a:rPr lang="en-US" altLang="en-US" sz="1700" dirty="0" smtClean="0">
                <a:solidFill>
                  <a:schemeClr val="accent4">
                    <a:lumMod val="10000"/>
                  </a:schemeClr>
                </a:solidFill>
              </a:rPr>
              <a:t>Explains the variability within </a:t>
            </a:r>
            <a:r>
              <a:rPr lang="en-US" altLang="en-US" sz="1700" i="1" dirty="0" smtClean="0">
                <a:solidFill>
                  <a:schemeClr val="accent4">
                    <a:lumMod val="10000"/>
                  </a:schemeClr>
                </a:solidFill>
              </a:rPr>
              <a:t>groups</a:t>
            </a:r>
          </a:p>
          <a:p>
            <a:pPr lvl="1" eaLnBrk="1" hangingPunct="1">
              <a:lnSpc>
                <a:spcPct val="90000"/>
              </a:lnSpc>
            </a:pPr>
            <a:r>
              <a:rPr lang="en-US" altLang="en-US" sz="1700" dirty="0" smtClean="0">
                <a:solidFill>
                  <a:schemeClr val="accent4">
                    <a:lumMod val="10000"/>
                  </a:schemeClr>
                </a:solidFill>
              </a:rPr>
              <a:t>Does NOT refer to the characteristic of an individual</a:t>
            </a:r>
          </a:p>
          <a:p>
            <a:pPr eaLnBrk="1" hangingPunct="1">
              <a:lnSpc>
                <a:spcPct val="90000"/>
              </a:lnSpc>
            </a:pPr>
            <a:r>
              <a:rPr lang="en-US" altLang="en-US" sz="2000" dirty="0" smtClean="0">
                <a:solidFill>
                  <a:schemeClr val="accent4">
                    <a:lumMod val="10000"/>
                  </a:schemeClr>
                </a:solidFill>
              </a:rPr>
              <a:t>B) Can change depending on the homogeneity of the environment</a:t>
            </a:r>
          </a:p>
          <a:p>
            <a:pPr lvl="1" eaLnBrk="1" hangingPunct="1">
              <a:lnSpc>
                <a:spcPct val="90000"/>
              </a:lnSpc>
            </a:pPr>
            <a:r>
              <a:rPr lang="en-US" altLang="en-US" sz="1700" dirty="0" smtClean="0">
                <a:solidFill>
                  <a:schemeClr val="accent4">
                    <a:lumMod val="10000"/>
                  </a:schemeClr>
                </a:solidFill>
              </a:rPr>
              <a:t>If identical, then any difference is 100% heritable</a:t>
            </a:r>
            <a:endParaRPr lang="en-US" altLang="en-US" sz="2800" dirty="0" smtClean="0">
              <a:solidFill>
                <a:schemeClr val="accent4">
                  <a:lumMod val="10000"/>
                </a:schemeClr>
              </a:solidFill>
            </a:endParaRPr>
          </a:p>
        </p:txBody>
      </p:sp>
      <p:pic>
        <p:nvPicPr>
          <p:cNvPr id="4100" name="Picture 8" descr="4732e05539d021230bf21139cd371b33"/>
          <p:cNvPicPr>
            <a:picLocks noChangeAspect="1" noChangeArrowheads="1"/>
          </p:cNvPicPr>
          <p:nvPr/>
        </p:nvPicPr>
        <p:blipFill>
          <a:blip r:embed="rId3"/>
          <a:srcRect/>
          <a:stretch>
            <a:fillRect/>
          </a:stretch>
        </p:blipFill>
        <p:spPr bwMode="auto">
          <a:xfrm>
            <a:off x="5257800" y="1524000"/>
            <a:ext cx="2911475" cy="4953000"/>
          </a:xfrm>
          <a:prstGeom prst="rect">
            <a:avLst/>
          </a:prstGeom>
          <a:noFill/>
          <a:ln w="9525">
            <a:noFill/>
            <a:miter lim="800000"/>
            <a:headEnd/>
            <a:tailEnd/>
          </a:ln>
        </p:spPr>
      </p:pic>
      <p:sp>
        <p:nvSpPr>
          <p:cNvPr id="4101" name="Line 9"/>
          <p:cNvSpPr>
            <a:spLocks noChangeShapeType="1"/>
          </p:cNvSpPr>
          <p:nvPr/>
        </p:nvSpPr>
        <p:spPr bwMode="auto">
          <a:xfrm>
            <a:off x="7696200" y="4800600"/>
            <a:ext cx="0" cy="1524000"/>
          </a:xfrm>
          <a:prstGeom prst="line">
            <a:avLst/>
          </a:prstGeom>
          <a:noFill/>
          <a:ln w="9525">
            <a:solidFill>
              <a:schemeClr val="tx1"/>
            </a:solidFill>
            <a:round/>
            <a:headEnd/>
            <a:tailEnd type="triangle" w="med" len="med"/>
          </a:ln>
          <a:effectLst/>
        </p:spPr>
        <p:txBody>
          <a:bodyPr/>
          <a:lstStyle/>
          <a:p>
            <a:endParaRPr lang="en-US"/>
          </a:p>
        </p:txBody>
      </p:sp>
      <p:sp>
        <p:nvSpPr>
          <p:cNvPr id="4102" name="Line 10"/>
          <p:cNvSpPr>
            <a:spLocks noChangeShapeType="1"/>
          </p:cNvSpPr>
          <p:nvPr/>
        </p:nvSpPr>
        <p:spPr bwMode="auto">
          <a:xfrm flipV="1">
            <a:off x="7696200" y="3048000"/>
            <a:ext cx="0" cy="1447800"/>
          </a:xfrm>
          <a:prstGeom prst="line">
            <a:avLst/>
          </a:prstGeom>
          <a:noFill/>
          <a:ln w="9525">
            <a:solidFill>
              <a:schemeClr val="tx1"/>
            </a:solidFill>
            <a:round/>
            <a:headEnd/>
            <a:tailEnd type="triangle" w="med" len="med"/>
          </a:ln>
          <a:effectLst/>
        </p:spPr>
        <p:txBody>
          <a:bodyPr/>
          <a:lstStyle/>
          <a:p>
            <a:endParaRPr lang="en-US"/>
          </a:p>
        </p:txBody>
      </p:sp>
      <p:sp>
        <p:nvSpPr>
          <p:cNvPr id="4103" name="Line 11"/>
          <p:cNvSpPr>
            <a:spLocks noChangeShapeType="1"/>
          </p:cNvSpPr>
          <p:nvPr/>
        </p:nvSpPr>
        <p:spPr bwMode="auto">
          <a:xfrm>
            <a:off x="7696200" y="2895600"/>
            <a:ext cx="0" cy="152400"/>
          </a:xfrm>
          <a:prstGeom prst="line">
            <a:avLst/>
          </a:prstGeom>
          <a:noFill/>
          <a:ln w="9525">
            <a:solidFill>
              <a:schemeClr val="tx1"/>
            </a:solidFill>
            <a:round/>
            <a:headEnd/>
            <a:tailEnd type="triangle" w="med" len="med"/>
          </a:ln>
          <a:effectLst/>
        </p:spPr>
        <p:txBody>
          <a:bodyPr/>
          <a:lstStyle/>
          <a:p>
            <a:endParaRPr lang="en-US"/>
          </a:p>
        </p:txBody>
      </p:sp>
      <p:sp>
        <p:nvSpPr>
          <p:cNvPr id="4104" name="Line 12"/>
          <p:cNvSpPr>
            <a:spLocks noChangeShapeType="1"/>
          </p:cNvSpPr>
          <p:nvPr/>
        </p:nvSpPr>
        <p:spPr bwMode="auto">
          <a:xfrm flipV="1">
            <a:off x="7696200" y="2514600"/>
            <a:ext cx="0" cy="152400"/>
          </a:xfrm>
          <a:prstGeom prst="line">
            <a:avLst/>
          </a:prstGeom>
          <a:noFill/>
          <a:ln w="9525">
            <a:solidFill>
              <a:schemeClr val="tx1"/>
            </a:solidFill>
            <a:round/>
            <a:headEnd/>
            <a:tailEnd type="triangle" w="med" len="med"/>
          </a:ln>
          <a:effectLst/>
        </p:spPr>
        <p:txBody>
          <a:bodyPr/>
          <a:lstStyle/>
          <a:p>
            <a:endParaRPr lang="en-US"/>
          </a:p>
        </p:txBody>
      </p:sp>
      <p:sp>
        <p:nvSpPr>
          <p:cNvPr id="4105" name="Text Box 13"/>
          <p:cNvSpPr txBox="1">
            <a:spLocks noChangeArrowheads="1"/>
          </p:cNvSpPr>
          <p:nvPr/>
        </p:nvSpPr>
        <p:spPr bwMode="auto">
          <a:xfrm>
            <a:off x="7462838" y="4495800"/>
            <a:ext cx="706437" cy="304800"/>
          </a:xfrm>
          <a:prstGeom prst="rect">
            <a:avLst/>
          </a:prstGeom>
          <a:noFill/>
          <a:ln w="9525">
            <a:noFill/>
            <a:miter lim="800000"/>
            <a:headEnd/>
            <a:tailEnd/>
          </a:ln>
          <a:effectLst/>
        </p:spPr>
        <p:txBody>
          <a:bodyPr wrap="none">
            <a:spAutoFit/>
          </a:bodyPr>
          <a:lstStyle/>
          <a:p>
            <a:r>
              <a:rPr lang="en-US" altLang="en-US" sz="1400"/>
              <a:t>Genes</a:t>
            </a:r>
          </a:p>
        </p:txBody>
      </p:sp>
      <p:sp>
        <p:nvSpPr>
          <p:cNvPr id="4106" name="Text Box 14"/>
          <p:cNvSpPr txBox="1">
            <a:spLocks noChangeArrowheads="1"/>
          </p:cNvSpPr>
          <p:nvPr/>
        </p:nvSpPr>
        <p:spPr bwMode="auto">
          <a:xfrm>
            <a:off x="7315200" y="2605088"/>
            <a:ext cx="1179513" cy="304800"/>
          </a:xfrm>
          <a:prstGeom prst="rect">
            <a:avLst/>
          </a:prstGeom>
          <a:noFill/>
          <a:ln w="9525">
            <a:noFill/>
            <a:miter lim="800000"/>
            <a:headEnd/>
            <a:tailEnd/>
          </a:ln>
          <a:effectLst/>
        </p:spPr>
        <p:txBody>
          <a:bodyPr wrap="none">
            <a:spAutoFit/>
          </a:bodyPr>
          <a:lstStyle/>
          <a:p>
            <a:r>
              <a:rPr lang="en-US" altLang="en-US" sz="1400" dirty="0"/>
              <a:t>Environment</a:t>
            </a:r>
          </a:p>
        </p:txBody>
      </p:sp>
      <p:cxnSp>
        <p:nvCxnSpPr>
          <p:cNvPr id="3" name="Straight Connector 2"/>
          <p:cNvCxnSpPr/>
          <p:nvPr/>
        </p:nvCxnSpPr>
        <p:spPr>
          <a:xfrm flipV="1">
            <a:off x="6858000" y="1417639"/>
            <a:ext cx="1636713" cy="505936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flipV="1">
            <a:off x="6858000" y="2057400"/>
            <a:ext cx="1844722" cy="334343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0398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09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099">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099">
                                            <p:txEl>
                                              <p:pRg st="6" end="6"/>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409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noGrp="1" noChangeArrowheads="1"/>
          </p:cNvSpPr>
          <p:nvPr>
            <p:ph type="title"/>
          </p:nvPr>
        </p:nvSpPr>
        <p:spPr/>
        <p:txBody>
          <a:bodyPr/>
          <a:lstStyle/>
          <a:p>
            <a:pPr eaLnBrk="1" hangingPunct="1"/>
            <a:r>
              <a:rPr lang="en-US" altLang="en-US" dirty="0" smtClean="0"/>
              <a:t>Gene-Environment Interaction</a:t>
            </a:r>
          </a:p>
        </p:txBody>
      </p:sp>
      <p:sp>
        <p:nvSpPr>
          <p:cNvPr id="7171" name="Rectangle 5"/>
          <p:cNvSpPr>
            <a:spLocks noGrp="1" noChangeArrowheads="1"/>
          </p:cNvSpPr>
          <p:nvPr>
            <p:ph type="body" sz="half" idx="1"/>
          </p:nvPr>
        </p:nvSpPr>
        <p:spPr/>
        <p:txBody>
          <a:bodyPr>
            <a:normAutofit fontScale="92500" lnSpcReduction="20000"/>
          </a:bodyPr>
          <a:lstStyle/>
          <a:p>
            <a:pPr eaLnBrk="1" hangingPunct="1">
              <a:lnSpc>
                <a:spcPct val="90000"/>
              </a:lnSpc>
              <a:defRPr/>
            </a:pPr>
            <a:r>
              <a:rPr lang="en-US" altLang="en-US" sz="2300" dirty="0" smtClean="0"/>
              <a:t>Genes don’t exert influence in isolation</a:t>
            </a:r>
          </a:p>
          <a:p>
            <a:pPr lvl="1" eaLnBrk="1" hangingPunct="1">
              <a:lnSpc>
                <a:spcPct val="90000"/>
              </a:lnSpc>
              <a:defRPr/>
            </a:pPr>
            <a:r>
              <a:rPr lang="en-US" altLang="en-US" sz="2000" dirty="0" smtClean="0"/>
              <a:t>There is a context (environment)</a:t>
            </a:r>
          </a:p>
          <a:p>
            <a:pPr lvl="1" eaLnBrk="1" hangingPunct="1">
              <a:lnSpc>
                <a:spcPct val="90000"/>
              </a:lnSpc>
              <a:defRPr/>
            </a:pPr>
            <a:r>
              <a:rPr lang="en-US" altLang="en-US" sz="2000" dirty="0" smtClean="0"/>
              <a:t>E.g., calluses, tanning</a:t>
            </a:r>
          </a:p>
          <a:p>
            <a:pPr lvl="1" eaLnBrk="1" hangingPunct="1">
              <a:lnSpc>
                <a:spcPct val="90000"/>
              </a:lnSpc>
              <a:defRPr/>
            </a:pPr>
            <a:r>
              <a:rPr lang="en-US" altLang="en-US" sz="2000" dirty="0" smtClean="0"/>
              <a:t>E.g., bulimia, depression</a:t>
            </a:r>
          </a:p>
          <a:p>
            <a:pPr eaLnBrk="1" hangingPunct="1">
              <a:lnSpc>
                <a:spcPct val="90000"/>
              </a:lnSpc>
              <a:defRPr/>
            </a:pPr>
            <a:r>
              <a:rPr lang="en-US" altLang="en-US" sz="2400" dirty="0" smtClean="0"/>
              <a:t>Genes and environment </a:t>
            </a:r>
            <a:r>
              <a:rPr lang="en-US" altLang="en-US" sz="2400" b="1" dirty="0" smtClean="0"/>
              <a:t>interact</a:t>
            </a:r>
          </a:p>
          <a:p>
            <a:pPr marL="800100" lvl="3" indent="-342900" eaLnBrk="1" hangingPunct="1">
              <a:lnSpc>
                <a:spcPct val="90000"/>
              </a:lnSpc>
              <a:defRPr/>
            </a:pPr>
            <a:r>
              <a:rPr lang="en-US" altLang="en-US" sz="2100" dirty="0"/>
              <a:t>The effect of one factor depends on the other </a:t>
            </a:r>
            <a:r>
              <a:rPr lang="en-US" altLang="en-US" sz="2100" dirty="0" smtClean="0"/>
              <a:t>factor</a:t>
            </a:r>
          </a:p>
          <a:p>
            <a:pPr marL="800100" lvl="3" indent="-342900" eaLnBrk="1" hangingPunct="1">
              <a:lnSpc>
                <a:spcPct val="90000"/>
              </a:lnSpc>
              <a:defRPr/>
            </a:pPr>
            <a:r>
              <a:rPr lang="en-US" altLang="en-US" sz="2100" dirty="0" smtClean="0"/>
              <a:t>That is, the effects are not additive</a:t>
            </a:r>
          </a:p>
          <a:p>
            <a:pPr lvl="1" eaLnBrk="1" hangingPunct="1">
              <a:lnSpc>
                <a:spcPct val="90000"/>
              </a:lnSpc>
              <a:defRPr/>
            </a:pPr>
            <a:r>
              <a:rPr lang="en-US" altLang="en-US" sz="2100" dirty="0" smtClean="0"/>
              <a:t>Impossible to compute the percentage of an individual’s characteristic that is determined genetically</a:t>
            </a:r>
          </a:p>
          <a:p>
            <a:pPr lvl="1" eaLnBrk="1" hangingPunct="1">
              <a:lnSpc>
                <a:spcPct val="90000"/>
              </a:lnSpc>
              <a:defRPr/>
            </a:pPr>
            <a:r>
              <a:rPr lang="en-US" altLang="en-US" sz="2000" dirty="0" smtClean="0"/>
              <a:t>E.g., temperament, intellectual ability</a:t>
            </a:r>
          </a:p>
        </p:txBody>
      </p:sp>
      <p:pic>
        <p:nvPicPr>
          <p:cNvPr id="7172" name="Picture 8" descr="hands_holding_two_puzzle_pieces"/>
          <p:cNvPicPr>
            <a:picLocks noChangeAspect="1" noChangeArrowheads="1"/>
          </p:cNvPicPr>
          <p:nvPr/>
        </p:nvPicPr>
        <p:blipFill>
          <a:blip r:embed="rId3"/>
          <a:srcRect/>
          <a:stretch>
            <a:fillRect/>
          </a:stretch>
        </p:blipFill>
        <p:spPr bwMode="auto">
          <a:xfrm>
            <a:off x="4876800" y="1600200"/>
            <a:ext cx="3581400" cy="1901825"/>
          </a:xfrm>
          <a:prstGeom prst="rect">
            <a:avLst/>
          </a:prstGeom>
          <a:noFill/>
          <a:ln w="9525">
            <a:noFill/>
            <a:miter lim="800000"/>
            <a:headEnd/>
            <a:tailEnd/>
          </a:ln>
        </p:spPr>
      </p:pic>
      <p:pic>
        <p:nvPicPr>
          <p:cNvPr id="7174" name="Picture 12" descr="Nature_versus_Nurture"/>
          <p:cNvPicPr>
            <a:picLocks noChangeAspect="1" noChangeArrowheads="1"/>
          </p:cNvPicPr>
          <p:nvPr/>
        </p:nvPicPr>
        <p:blipFill>
          <a:blip r:embed="rId3"/>
          <a:srcRect/>
          <a:stretch>
            <a:fillRect/>
          </a:stretch>
        </p:blipFill>
        <p:spPr bwMode="auto">
          <a:xfrm>
            <a:off x="6553200" y="4191000"/>
            <a:ext cx="1900238" cy="14700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17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717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17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17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171">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717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altLang="en-US" sz="4000" dirty="0"/>
              <a:t>Gene-Environment </a:t>
            </a:r>
            <a:r>
              <a:rPr lang="en-US" altLang="en-US" sz="4000" dirty="0" smtClean="0"/>
              <a:t>Interaction </a:t>
            </a:r>
            <a:r>
              <a:rPr lang="en-US" altLang="en-US" sz="2400" dirty="0" smtClean="0"/>
              <a:t>(cont’d)</a:t>
            </a:r>
            <a:endParaRPr lang="en-CA" sz="2400" dirty="0"/>
          </a:p>
        </p:txBody>
      </p:sp>
      <p:sp>
        <p:nvSpPr>
          <p:cNvPr id="3" name="Content Placeholder 2"/>
          <p:cNvSpPr>
            <a:spLocks noGrp="1"/>
          </p:cNvSpPr>
          <p:nvPr>
            <p:ph sz="half" idx="1"/>
          </p:nvPr>
        </p:nvSpPr>
        <p:spPr>
          <a:xfrm>
            <a:off x="457200" y="1462880"/>
            <a:ext cx="4038600" cy="5014119"/>
          </a:xfrm>
        </p:spPr>
        <p:txBody>
          <a:bodyPr>
            <a:normAutofit fontScale="77500" lnSpcReduction="20000"/>
          </a:bodyPr>
          <a:lstStyle/>
          <a:p>
            <a:pPr eaLnBrk="1" hangingPunct="1">
              <a:lnSpc>
                <a:spcPct val="90000"/>
              </a:lnSpc>
              <a:defRPr/>
            </a:pPr>
            <a:r>
              <a:rPr lang="en-US" altLang="en-US" sz="2400" dirty="0" smtClean="0"/>
              <a:t>Genes can impact the environment</a:t>
            </a:r>
          </a:p>
          <a:p>
            <a:pPr lvl="1" eaLnBrk="1" hangingPunct="1">
              <a:lnSpc>
                <a:spcPct val="90000"/>
              </a:lnSpc>
              <a:defRPr/>
            </a:pPr>
            <a:r>
              <a:rPr lang="en-US" altLang="en-US" sz="2000" dirty="0" smtClean="0"/>
              <a:t>Genetically influenced traits can influence the people in your environment</a:t>
            </a:r>
          </a:p>
          <a:p>
            <a:pPr lvl="1"/>
            <a:r>
              <a:rPr lang="en-US" sz="2000" dirty="0" smtClean="0"/>
              <a:t>E.g</a:t>
            </a:r>
            <a:r>
              <a:rPr lang="en-US" sz="2000" dirty="0"/>
              <a:t>., </a:t>
            </a:r>
            <a:r>
              <a:rPr lang="en-US" sz="2000" dirty="0" smtClean="0"/>
              <a:t>patient, </a:t>
            </a:r>
            <a:r>
              <a:rPr lang="en-US" sz="2000" dirty="0"/>
              <a:t>engaged vs. bored, </a:t>
            </a:r>
            <a:r>
              <a:rPr lang="en-US" sz="2000" dirty="0" smtClean="0"/>
              <a:t>disruptive students</a:t>
            </a:r>
            <a:endParaRPr lang="en-CA" sz="2000" dirty="0"/>
          </a:p>
          <a:p>
            <a:pPr lvl="2"/>
            <a:r>
              <a:rPr lang="en-US" sz="1800" dirty="0"/>
              <a:t>Teachers give more attention, </a:t>
            </a:r>
            <a:r>
              <a:rPr lang="en-US" sz="1800" dirty="0" smtClean="0"/>
              <a:t>encouragement</a:t>
            </a:r>
          </a:p>
          <a:p>
            <a:pPr lvl="1"/>
            <a:r>
              <a:rPr lang="en-US" altLang="en-US" sz="2100" dirty="0" smtClean="0"/>
              <a:t>E.g., attractive, athletic children</a:t>
            </a:r>
          </a:p>
          <a:p>
            <a:pPr lvl="2"/>
            <a:r>
              <a:rPr lang="en-US" altLang="en-US" sz="1800" dirty="0" smtClean="0"/>
              <a:t>Evoke more </a:t>
            </a:r>
            <a:r>
              <a:rPr lang="en-US" altLang="en-US" sz="1800" dirty="0" err="1" smtClean="0"/>
              <a:t>favourable</a:t>
            </a:r>
            <a:r>
              <a:rPr lang="en-US" altLang="en-US" sz="1800" dirty="0" smtClean="0"/>
              <a:t> treatment</a:t>
            </a:r>
          </a:p>
          <a:p>
            <a:pPr eaLnBrk="1" hangingPunct="1">
              <a:lnSpc>
                <a:spcPct val="90000"/>
              </a:lnSpc>
              <a:defRPr/>
            </a:pPr>
            <a:r>
              <a:rPr lang="en-US" altLang="en-US" sz="2400" dirty="0" smtClean="0"/>
              <a:t>The environment can impact gene expression</a:t>
            </a:r>
          </a:p>
          <a:p>
            <a:pPr lvl="1" eaLnBrk="1" hangingPunct="1">
              <a:lnSpc>
                <a:spcPct val="90000"/>
              </a:lnSpc>
              <a:defRPr/>
            </a:pPr>
            <a:r>
              <a:rPr lang="en-US" altLang="en-US" sz="2000" dirty="0" smtClean="0"/>
              <a:t>Environmental </a:t>
            </a:r>
            <a:r>
              <a:rPr lang="en-US" altLang="en-US" sz="2000" dirty="0"/>
              <a:t>factors can turn genes on or off</a:t>
            </a:r>
          </a:p>
          <a:p>
            <a:pPr lvl="2" eaLnBrk="1" hangingPunct="1">
              <a:lnSpc>
                <a:spcPct val="90000"/>
              </a:lnSpc>
              <a:defRPr/>
            </a:pPr>
            <a:r>
              <a:rPr lang="en-US" altLang="en-US" sz="1800" dirty="0"/>
              <a:t>E.g., diet, stress, sleep</a:t>
            </a:r>
          </a:p>
          <a:p>
            <a:pPr lvl="1" eaLnBrk="1" hangingPunct="1">
              <a:lnSpc>
                <a:spcPct val="90000"/>
              </a:lnSpc>
              <a:defRPr/>
            </a:pPr>
            <a:r>
              <a:rPr lang="en-US" altLang="en-US" sz="2000" dirty="0"/>
              <a:t>E.g., licking/grooming rats</a:t>
            </a:r>
          </a:p>
          <a:p>
            <a:pPr lvl="1" eaLnBrk="1" hangingPunct="1">
              <a:lnSpc>
                <a:spcPct val="90000"/>
              </a:lnSpc>
              <a:defRPr/>
            </a:pPr>
            <a:r>
              <a:rPr lang="en-US" altLang="en-US" sz="2000" dirty="0"/>
              <a:t>E.g., </a:t>
            </a:r>
            <a:r>
              <a:rPr lang="en-US" altLang="en-US" sz="2000" dirty="0" smtClean="0"/>
              <a:t>PTSD</a:t>
            </a:r>
          </a:p>
          <a:p>
            <a:pPr lvl="1" eaLnBrk="1" hangingPunct="1">
              <a:lnSpc>
                <a:spcPct val="90000"/>
              </a:lnSpc>
              <a:defRPr/>
            </a:pPr>
            <a:r>
              <a:rPr lang="en-US" altLang="en-US" sz="2000" b="1" dirty="0"/>
              <a:t>Epigenetics</a:t>
            </a:r>
          </a:p>
          <a:p>
            <a:pPr lvl="2" eaLnBrk="1" hangingPunct="1">
              <a:lnSpc>
                <a:spcPct val="90000"/>
              </a:lnSpc>
              <a:defRPr/>
            </a:pPr>
            <a:r>
              <a:rPr lang="en-US" altLang="en-US" sz="1800" dirty="0"/>
              <a:t>The study of influences on gene expression that occur without a DNA change</a:t>
            </a:r>
          </a:p>
          <a:p>
            <a:pPr lvl="1" eaLnBrk="1" hangingPunct="1">
              <a:lnSpc>
                <a:spcPct val="90000"/>
              </a:lnSpc>
              <a:defRPr/>
            </a:pPr>
            <a:endParaRPr lang="en-US" altLang="en-US" sz="2000" dirty="0"/>
          </a:p>
          <a:p>
            <a:endParaRPr lang="en-CA" dirty="0"/>
          </a:p>
        </p:txBody>
      </p:sp>
      <p:pic>
        <p:nvPicPr>
          <p:cNvPr id="5" name="Picture 10" descr="hourglass"/>
          <p:cNvPicPr>
            <a:picLocks noGrp="1" noChangeAspect="1" noChangeArrowheads="1"/>
          </p:cNvPicPr>
          <p:nvPr>
            <p:ph sz="half" idx="2"/>
          </p:nvPr>
        </p:nvPicPr>
        <p:blipFill>
          <a:blip r:embed="rId3"/>
          <a:srcRect/>
          <a:stretch>
            <a:fillRect/>
          </a:stretch>
        </p:blipFill>
        <p:spPr bwMode="auto">
          <a:xfrm>
            <a:off x="5459679" y="1600200"/>
            <a:ext cx="2415642" cy="4525963"/>
          </a:xfrm>
          <a:prstGeom prst="rect">
            <a:avLst/>
          </a:prstGeom>
          <a:noFill/>
          <a:ln w="9525">
            <a:noFill/>
            <a:miter lim="800000"/>
            <a:headEnd/>
            <a:tailEnd/>
          </a:ln>
        </p:spPr>
      </p:pic>
    </p:spTree>
    <p:extLst>
      <p:ext uri="{BB962C8B-B14F-4D97-AF65-F5344CB8AC3E}">
        <p14:creationId xmlns:p14="http://schemas.microsoft.com/office/powerpoint/2010/main" val="88373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a:p>
        </p:txBody>
      </p:sp>
      <p:sp>
        <p:nvSpPr>
          <p:cNvPr id="6" name="Content Placeholder 5"/>
          <p:cNvSpPr>
            <a:spLocks noGrp="1"/>
          </p:cNvSpPr>
          <p:nvPr>
            <p:ph idx="1"/>
          </p:nvPr>
        </p:nvSpPr>
        <p:spPr/>
        <p:txBody>
          <a:bodyPr/>
          <a:lstStyle/>
          <a:p>
            <a:r>
              <a:rPr lang="en-US" dirty="0">
                <a:hlinkClick r:id="rId2"/>
              </a:rPr>
              <a:t>http://</a:t>
            </a:r>
            <a:r>
              <a:rPr lang="en-US" dirty="0" smtClean="0">
                <a:hlinkClick r:id="rId2"/>
              </a:rPr>
              <a:t>www.youtube.com/watch?v=kp1bZEUgqVI</a:t>
            </a:r>
            <a:endParaRPr lang="en-US" dirty="0" smtClean="0"/>
          </a:p>
          <a:p>
            <a:pPr lvl="1"/>
            <a:r>
              <a:rPr lang="en-US" dirty="0" smtClean="0"/>
              <a:t>Epigenetics</a:t>
            </a:r>
            <a:endParaRPr lang="en-US" dirty="0"/>
          </a:p>
        </p:txBody>
      </p:sp>
    </p:spTree>
    <p:extLst>
      <p:ext uri="{BB962C8B-B14F-4D97-AF65-F5344CB8AC3E}">
        <p14:creationId xmlns:p14="http://schemas.microsoft.com/office/powerpoint/2010/main" val="16968784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p:txBody>
          <a:bodyPr/>
          <a:lstStyle/>
          <a:p>
            <a:pPr eaLnBrk="1" hangingPunct="1"/>
            <a:r>
              <a:rPr lang="en-US" altLang="en-US" smtClean="0"/>
              <a:t>Molecular Genetics</a:t>
            </a:r>
          </a:p>
        </p:txBody>
      </p:sp>
      <p:sp>
        <p:nvSpPr>
          <p:cNvPr id="5123" name="Rectangle 5"/>
          <p:cNvSpPr>
            <a:spLocks noGrp="1" noChangeArrowheads="1"/>
          </p:cNvSpPr>
          <p:nvPr>
            <p:ph type="body" sz="half" idx="1"/>
          </p:nvPr>
        </p:nvSpPr>
        <p:spPr/>
        <p:txBody>
          <a:bodyPr/>
          <a:lstStyle/>
          <a:p>
            <a:pPr eaLnBrk="1" hangingPunct="1">
              <a:lnSpc>
                <a:spcPct val="80000"/>
              </a:lnSpc>
            </a:pPr>
            <a:r>
              <a:rPr lang="en-US" altLang="en-US" sz="1800" b="1" dirty="0" smtClean="0"/>
              <a:t>Molecular Genetics</a:t>
            </a:r>
          </a:p>
          <a:p>
            <a:pPr lvl="1" eaLnBrk="1" hangingPunct="1">
              <a:lnSpc>
                <a:spcPct val="80000"/>
              </a:lnSpc>
            </a:pPr>
            <a:r>
              <a:rPr lang="en-US" altLang="en-US" sz="1600" dirty="0" smtClean="0"/>
              <a:t>Subfield of biology that studies the molecular structure and function of genes</a:t>
            </a:r>
          </a:p>
          <a:p>
            <a:pPr lvl="2" eaLnBrk="1" hangingPunct="1">
              <a:lnSpc>
                <a:spcPct val="80000"/>
              </a:lnSpc>
            </a:pPr>
            <a:r>
              <a:rPr lang="en-US" altLang="en-US" sz="1400" dirty="0" smtClean="0"/>
              <a:t>Which genes are responsible for variation in which traits?</a:t>
            </a:r>
          </a:p>
          <a:p>
            <a:pPr eaLnBrk="1" hangingPunct="1">
              <a:lnSpc>
                <a:spcPct val="80000"/>
              </a:lnSpc>
            </a:pPr>
            <a:r>
              <a:rPr lang="en-US" altLang="en-US" sz="1800" dirty="0" smtClean="0"/>
              <a:t>Most </a:t>
            </a:r>
            <a:r>
              <a:rPr lang="en-US" altLang="en-US" sz="1800" dirty="0"/>
              <a:t>traits are </a:t>
            </a:r>
            <a:r>
              <a:rPr lang="en-US" altLang="en-US" sz="1800" i="1" dirty="0"/>
              <a:t>polygenic</a:t>
            </a:r>
          </a:p>
          <a:p>
            <a:pPr lvl="1" eaLnBrk="1" hangingPunct="1">
              <a:lnSpc>
                <a:spcPct val="80000"/>
              </a:lnSpc>
            </a:pPr>
            <a:r>
              <a:rPr lang="en-US" altLang="en-US" sz="1600" dirty="0" smtClean="0"/>
              <a:t>Gene complexes</a:t>
            </a:r>
          </a:p>
          <a:p>
            <a:pPr lvl="2" eaLnBrk="1" hangingPunct="1">
              <a:lnSpc>
                <a:spcPct val="80000"/>
              </a:lnSpc>
            </a:pPr>
            <a:r>
              <a:rPr lang="en-US" altLang="en-US" sz="1400" dirty="0" smtClean="0"/>
              <a:t>Groups </a:t>
            </a:r>
            <a:r>
              <a:rPr lang="en-US" altLang="en-US" sz="1400" dirty="0"/>
              <a:t>of genes that work together to influence a trait</a:t>
            </a:r>
          </a:p>
          <a:p>
            <a:pPr lvl="2" eaLnBrk="1" hangingPunct="1">
              <a:lnSpc>
                <a:spcPct val="80000"/>
              </a:lnSpc>
            </a:pPr>
            <a:r>
              <a:rPr lang="en-US" altLang="en-US" sz="1400" dirty="0" smtClean="0"/>
              <a:t>E.g., body weight, blood pressure</a:t>
            </a:r>
            <a:endParaRPr lang="en-US" altLang="en-US" sz="1400" dirty="0" smtClean="0">
              <a:solidFill>
                <a:schemeClr val="tx2"/>
              </a:solidFill>
            </a:endParaRPr>
          </a:p>
          <a:p>
            <a:pPr lvl="1" eaLnBrk="1" hangingPunct="1">
              <a:lnSpc>
                <a:spcPct val="80000"/>
              </a:lnSpc>
            </a:pPr>
            <a:r>
              <a:rPr lang="en-US" altLang="en-US" sz="1600" dirty="0" smtClean="0"/>
              <a:t>Identifying </a:t>
            </a:r>
            <a:r>
              <a:rPr lang="en-US" altLang="en-US" sz="1600" dirty="0"/>
              <a:t>Gene Complexes</a:t>
            </a:r>
          </a:p>
          <a:p>
            <a:pPr lvl="2" eaLnBrk="1" hangingPunct="1">
              <a:lnSpc>
                <a:spcPct val="80000"/>
              </a:lnSpc>
            </a:pPr>
            <a:r>
              <a:rPr lang="en-US" altLang="en-US" sz="1400" dirty="0"/>
              <a:t>Compare genes of family members with and without </a:t>
            </a:r>
            <a:r>
              <a:rPr lang="en-US" altLang="en-US" sz="1400" dirty="0" smtClean="0"/>
              <a:t>a particular </a:t>
            </a:r>
            <a:r>
              <a:rPr lang="en-US" altLang="en-US" sz="1400" dirty="0"/>
              <a:t>characteristic</a:t>
            </a:r>
          </a:p>
          <a:p>
            <a:pPr eaLnBrk="1" hangingPunct="1">
              <a:lnSpc>
                <a:spcPct val="80000"/>
              </a:lnSpc>
            </a:pPr>
            <a:r>
              <a:rPr lang="en-US" altLang="en-US" sz="1800" i="1" dirty="0"/>
              <a:t>Molecular </a:t>
            </a:r>
            <a:r>
              <a:rPr lang="en-US" altLang="en-US" sz="1800" i="1" dirty="0" err="1"/>
              <a:t>behaviour</a:t>
            </a:r>
            <a:r>
              <a:rPr lang="en-US" altLang="en-US" sz="1800" i="1" dirty="0"/>
              <a:t> genetics</a:t>
            </a:r>
          </a:p>
          <a:p>
            <a:pPr lvl="1" eaLnBrk="1" hangingPunct="1">
              <a:lnSpc>
                <a:spcPct val="80000"/>
              </a:lnSpc>
            </a:pPr>
            <a:r>
              <a:rPr lang="en-US" altLang="en-US" sz="1600" dirty="0"/>
              <a:t>Goal to identity specific genes that influence psychological characteristics</a:t>
            </a:r>
          </a:p>
          <a:p>
            <a:pPr eaLnBrk="1" hangingPunct="1">
              <a:lnSpc>
                <a:spcPct val="80000"/>
              </a:lnSpc>
            </a:pPr>
            <a:endParaRPr lang="en-US" altLang="en-US" sz="2000" dirty="0" smtClean="0"/>
          </a:p>
        </p:txBody>
      </p:sp>
      <p:pic>
        <p:nvPicPr>
          <p:cNvPr id="5127" name="Picture 14" descr="Research%20Overview"/>
          <p:cNvPicPr>
            <a:picLocks noChangeAspect="1" noChangeArrowheads="1"/>
          </p:cNvPicPr>
          <p:nvPr/>
        </p:nvPicPr>
        <p:blipFill>
          <a:blip r:embed="rId2"/>
          <a:srcRect/>
          <a:stretch>
            <a:fillRect/>
          </a:stretch>
        </p:blipFill>
        <p:spPr bwMode="auto">
          <a:xfrm>
            <a:off x="4776651" y="1828800"/>
            <a:ext cx="4038827" cy="1600352"/>
          </a:xfrm>
          <a:prstGeom prst="rect">
            <a:avLst/>
          </a:prstGeom>
          <a:noFill/>
          <a:ln w="9525">
            <a:noFill/>
            <a:miter lim="800000"/>
            <a:headEnd/>
            <a:tailEnd/>
          </a:ln>
        </p:spPr>
      </p:pic>
      <p:pic>
        <p:nvPicPr>
          <p:cNvPr id="8" name="Picture 6" descr="http://www.accessexcellence.org/AE/AEPC/NIH/images/rna-transcription.gif"/>
          <p:cNvPicPr>
            <a:picLocks noChangeAspect="1" noChangeArrowheads="1"/>
          </p:cNvPicPr>
          <p:nvPr/>
        </p:nvPicPr>
        <p:blipFill>
          <a:blip r:embed="rId2"/>
          <a:srcRect/>
          <a:stretch>
            <a:fillRect/>
          </a:stretch>
        </p:blipFill>
        <p:spPr bwMode="auto">
          <a:xfrm>
            <a:off x="4789714" y="3733800"/>
            <a:ext cx="4049713" cy="2057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12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12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12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12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12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r>
              <a:rPr lang="en-US" altLang="en-US" smtClean="0"/>
              <a:t>Molecular Genetics </a:t>
            </a:r>
            <a:r>
              <a:rPr lang="en-US" altLang="en-US" sz="2800" smtClean="0"/>
              <a:t>(cont’d)</a:t>
            </a:r>
          </a:p>
        </p:txBody>
      </p:sp>
      <p:sp>
        <p:nvSpPr>
          <p:cNvPr id="6147" name="Content Placeholder 2"/>
          <p:cNvSpPr>
            <a:spLocks noGrp="1"/>
          </p:cNvSpPr>
          <p:nvPr>
            <p:ph sz="half" idx="1"/>
          </p:nvPr>
        </p:nvSpPr>
        <p:spPr/>
        <p:txBody>
          <a:bodyPr>
            <a:normAutofit/>
          </a:bodyPr>
          <a:lstStyle/>
          <a:p>
            <a:pPr eaLnBrk="1" hangingPunct="1">
              <a:lnSpc>
                <a:spcPct val="80000"/>
              </a:lnSpc>
            </a:pPr>
            <a:r>
              <a:rPr lang="en-US" altLang="en-US" sz="1800" dirty="0"/>
              <a:t>R</a:t>
            </a:r>
            <a:r>
              <a:rPr lang="en-US" altLang="en-US" sz="1800" dirty="0" smtClean="0"/>
              <a:t>ecall, genes don’t code for traits, they code for proteins, which determine the function of cells</a:t>
            </a:r>
          </a:p>
          <a:p>
            <a:pPr lvl="1" eaLnBrk="1" hangingPunct="1">
              <a:lnSpc>
                <a:spcPct val="80000"/>
              </a:lnSpc>
            </a:pPr>
            <a:r>
              <a:rPr lang="en-US" altLang="en-US" sz="1600" dirty="0" smtClean="0"/>
              <a:t>Behaviour geneticists focus on genes associated with the functioning of neurotransmitters</a:t>
            </a:r>
          </a:p>
          <a:p>
            <a:pPr lvl="1" eaLnBrk="1" hangingPunct="1">
              <a:lnSpc>
                <a:spcPct val="80000"/>
              </a:lnSpc>
            </a:pPr>
            <a:r>
              <a:rPr lang="en-US" altLang="en-US" sz="1600" dirty="0"/>
              <a:t>N</a:t>
            </a:r>
            <a:r>
              <a:rPr lang="en-US" altLang="en-US" sz="1600" dirty="0" smtClean="0"/>
              <a:t>eurotransmitters, receptors, and associated facilitating structures</a:t>
            </a:r>
          </a:p>
          <a:p>
            <a:pPr lvl="2" eaLnBrk="1" hangingPunct="1">
              <a:lnSpc>
                <a:spcPct val="80000"/>
              </a:lnSpc>
            </a:pPr>
            <a:r>
              <a:rPr lang="en-US" altLang="en-US" sz="1400" dirty="0" smtClean="0"/>
              <a:t>E.g., psychological disorders</a:t>
            </a:r>
          </a:p>
          <a:p>
            <a:pPr lvl="2" eaLnBrk="1" hangingPunct="1">
              <a:lnSpc>
                <a:spcPct val="80000"/>
              </a:lnSpc>
            </a:pPr>
            <a:r>
              <a:rPr lang="en-US" altLang="en-US" sz="1400" dirty="0" smtClean="0"/>
              <a:t>E.g., novelty seeking, impulsivity, aggression</a:t>
            </a:r>
          </a:p>
          <a:p>
            <a:pPr eaLnBrk="1" hangingPunct="1">
              <a:lnSpc>
                <a:spcPct val="80000"/>
              </a:lnSpc>
            </a:pPr>
            <a:r>
              <a:rPr lang="en-US" altLang="en-US" sz="1800" dirty="0"/>
              <a:t>Prenatal Genetic Tests</a:t>
            </a:r>
          </a:p>
          <a:p>
            <a:pPr lvl="1" eaLnBrk="1" hangingPunct="1">
              <a:lnSpc>
                <a:spcPct val="80000"/>
              </a:lnSpc>
            </a:pPr>
            <a:r>
              <a:rPr lang="en-US" altLang="en-US" sz="1600" dirty="0"/>
              <a:t>Down syndrome, Edwards disease (kidney malformations, heart defects, intestines on the outside), neural tube </a:t>
            </a:r>
            <a:r>
              <a:rPr lang="en-US" altLang="en-US" sz="1600" dirty="0" smtClean="0"/>
              <a:t>defects</a:t>
            </a:r>
          </a:p>
          <a:p>
            <a:pPr lvl="1" eaLnBrk="1" hangingPunct="1">
              <a:lnSpc>
                <a:spcPct val="80000"/>
              </a:lnSpc>
            </a:pPr>
            <a:r>
              <a:rPr lang="en-US" altLang="en-US" sz="1600" dirty="0" smtClean="0"/>
              <a:t>Could eventually screen for a predisposition towards psychological abnormalities</a:t>
            </a:r>
          </a:p>
          <a:p>
            <a:pPr lvl="2" eaLnBrk="1" hangingPunct="1">
              <a:lnSpc>
                <a:spcPct val="80000"/>
              </a:lnSpc>
            </a:pPr>
            <a:r>
              <a:rPr lang="en-US" altLang="en-US" sz="1400" dirty="0" smtClean="0"/>
              <a:t>Ethical dilemma</a:t>
            </a:r>
          </a:p>
          <a:p>
            <a:pPr eaLnBrk="1" hangingPunct="1"/>
            <a:endParaRPr lang="en-US" altLang="en-US" dirty="0" smtClean="0"/>
          </a:p>
        </p:txBody>
      </p:sp>
      <p:pic>
        <p:nvPicPr>
          <p:cNvPr id="6148" name="Picture 14" descr="Research%20Overview"/>
          <p:cNvPicPr>
            <a:picLocks noGrp="1" noChangeAspect="1" noChangeArrowheads="1"/>
          </p:cNvPicPr>
          <p:nvPr>
            <p:ph sz="half" idx="2"/>
          </p:nvPr>
        </p:nvPicPr>
        <p:blipFill>
          <a:blip r:embed="rId2"/>
          <a:srcRect/>
          <a:stretch>
            <a:fillRect/>
          </a:stretch>
        </p:blipFill>
        <p:spPr>
          <a:xfrm>
            <a:off x="4648200" y="1905000"/>
            <a:ext cx="4038600" cy="1600200"/>
          </a:xfrm>
          <a:noFill/>
        </p:spPr>
      </p:pic>
      <p:pic>
        <p:nvPicPr>
          <p:cNvPr id="6" name="Picture 8" descr="slide8"/>
          <p:cNvPicPr>
            <a:picLocks noChangeAspect="1" noChangeArrowheads="1"/>
          </p:cNvPicPr>
          <p:nvPr/>
        </p:nvPicPr>
        <p:blipFill>
          <a:blip r:embed="rId2"/>
          <a:srcRect/>
          <a:stretch>
            <a:fillRect/>
          </a:stretch>
        </p:blipFill>
        <p:spPr bwMode="auto">
          <a:xfrm>
            <a:off x="5181600" y="3657600"/>
            <a:ext cx="3049448" cy="2057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14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14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14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147">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614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en-US" smtClean="0"/>
              <a:t>Video</a:t>
            </a:r>
          </a:p>
        </p:txBody>
      </p:sp>
      <p:sp>
        <p:nvSpPr>
          <p:cNvPr id="8195" name="Rectangle 3"/>
          <p:cNvSpPr>
            <a:spLocks noGrp="1" noChangeArrowheads="1"/>
          </p:cNvSpPr>
          <p:nvPr>
            <p:ph type="body" idx="1"/>
          </p:nvPr>
        </p:nvSpPr>
        <p:spPr/>
        <p:txBody>
          <a:bodyPr/>
          <a:lstStyle/>
          <a:p>
            <a:pPr eaLnBrk="1" hangingPunct="1"/>
            <a:r>
              <a:rPr lang="en-US" altLang="en-US" dirty="0">
                <a:hlinkClick r:id="rId2"/>
              </a:rPr>
              <a:t>http://</a:t>
            </a:r>
            <a:r>
              <a:rPr lang="en-US" altLang="en-US" dirty="0" smtClean="0">
                <a:hlinkClick r:id="rId2"/>
              </a:rPr>
              <a:t>www.tvids.net/watch697/Cosmos-A-Spacetime-Odyssey/season-01-episode-02-Some-of-the-Things-That-Molecules-Do</a:t>
            </a:r>
            <a:endParaRPr lang="en-US" altLang="en-US" dirty="0" smtClean="0"/>
          </a:p>
          <a:p>
            <a:pPr lvl="1" eaLnBrk="1" hangingPunct="1"/>
            <a:r>
              <a:rPr lang="en-US" altLang="en-US" dirty="0" smtClean="0"/>
              <a:t>Evolution</a:t>
            </a:r>
          </a:p>
          <a:p>
            <a:pPr eaLnBrk="1" hangingPunct="1"/>
            <a:r>
              <a:rPr lang="en-US" altLang="en-US" dirty="0">
                <a:hlinkClick r:id="rId3"/>
              </a:rPr>
              <a:t>http://</a:t>
            </a:r>
            <a:r>
              <a:rPr lang="en-US" altLang="en-US" dirty="0" smtClean="0">
                <a:hlinkClick r:id="rId3"/>
              </a:rPr>
              <a:t>www.youtube.com/watch?v=Me_041nrRZk</a:t>
            </a:r>
            <a:endParaRPr lang="en-US" altLang="en-US" dirty="0" smtClean="0"/>
          </a:p>
          <a:p>
            <a:pPr lvl="1" eaLnBrk="1" hangingPunct="1"/>
            <a:r>
              <a:rPr lang="en-US" altLang="en-US" dirty="0" smtClean="0"/>
              <a:t>Natural selection</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en-US" smtClean="0"/>
              <a:t>Evolutionary Psychology</a:t>
            </a:r>
          </a:p>
        </p:txBody>
      </p:sp>
      <p:sp>
        <p:nvSpPr>
          <p:cNvPr id="9219" name="Rectangle 5"/>
          <p:cNvSpPr>
            <a:spLocks noGrp="1" noChangeArrowheads="1"/>
          </p:cNvSpPr>
          <p:nvPr>
            <p:ph type="body" sz="half" idx="1"/>
          </p:nvPr>
        </p:nvSpPr>
        <p:spPr>
          <a:xfrm>
            <a:off x="457200" y="1600200"/>
            <a:ext cx="2895600" cy="4525963"/>
          </a:xfrm>
        </p:spPr>
        <p:txBody>
          <a:bodyPr/>
          <a:lstStyle/>
          <a:p>
            <a:pPr eaLnBrk="1" hangingPunct="1">
              <a:lnSpc>
                <a:spcPct val="80000"/>
              </a:lnSpc>
            </a:pPr>
            <a:r>
              <a:rPr lang="en-US" altLang="en-US" sz="2000" b="1" smtClean="0"/>
              <a:t>Artificial selection</a:t>
            </a:r>
          </a:p>
          <a:p>
            <a:pPr eaLnBrk="1" hangingPunct="1">
              <a:lnSpc>
                <a:spcPct val="80000"/>
              </a:lnSpc>
            </a:pPr>
            <a:r>
              <a:rPr lang="en-US" altLang="en-US" sz="2000" smtClean="0"/>
              <a:t>The procedure of selecting specimens from a species that possess particular desirable characteristics and mating them with like members of the species over many generations to produce a population that is abundant with this trait</a:t>
            </a:r>
          </a:p>
          <a:p>
            <a:pPr lvl="1" eaLnBrk="1" hangingPunct="1">
              <a:lnSpc>
                <a:spcPct val="80000"/>
              </a:lnSpc>
            </a:pPr>
            <a:r>
              <a:rPr lang="en-US" altLang="en-US" sz="1800" smtClean="0"/>
              <a:t>E.g., dogs</a:t>
            </a:r>
          </a:p>
          <a:p>
            <a:pPr lvl="1" eaLnBrk="1" hangingPunct="1">
              <a:lnSpc>
                <a:spcPct val="80000"/>
              </a:lnSpc>
            </a:pPr>
            <a:r>
              <a:rPr lang="en-US" altLang="en-US" sz="1800" smtClean="0"/>
              <a:t>E.g., foxes</a:t>
            </a:r>
          </a:p>
        </p:txBody>
      </p:sp>
      <p:pic>
        <p:nvPicPr>
          <p:cNvPr id="9220" name="Picture 3" descr="dogs_sm"/>
          <p:cNvPicPr>
            <a:picLocks noGrp="1" noChangeAspect="1" noChangeArrowheads="1"/>
          </p:cNvPicPr>
          <p:nvPr>
            <p:ph sz="half" idx="4294967295"/>
          </p:nvPr>
        </p:nvPicPr>
        <p:blipFill>
          <a:blip r:embed="rId3"/>
          <a:srcRect/>
          <a:stretch>
            <a:fillRect/>
          </a:stretch>
        </p:blipFill>
        <p:spPr>
          <a:xfrm>
            <a:off x="5562600" y="1828800"/>
            <a:ext cx="3398838" cy="4525963"/>
          </a:xfrm>
          <a:noFill/>
        </p:spPr>
      </p:pic>
      <p:pic>
        <p:nvPicPr>
          <p:cNvPr id="9221" name="Picture 4" descr="grey%20wolf"/>
          <p:cNvPicPr>
            <a:picLocks noGrp="1" noChangeAspect="1" noChangeArrowheads="1"/>
          </p:cNvPicPr>
          <p:nvPr>
            <p:ph sz="half" idx="4294967295"/>
          </p:nvPr>
        </p:nvPicPr>
        <p:blipFill>
          <a:blip r:embed="rId3"/>
          <a:srcRect/>
          <a:stretch>
            <a:fillRect/>
          </a:stretch>
        </p:blipFill>
        <p:spPr>
          <a:xfrm>
            <a:off x="3352800" y="2819400"/>
            <a:ext cx="2073275" cy="2584450"/>
          </a:xfr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p:txBody>
          <a:bodyPr/>
          <a:lstStyle/>
          <a:p>
            <a:pPr eaLnBrk="1" hangingPunct="1"/>
            <a:r>
              <a:rPr lang="en-US" altLang="en-US" smtClean="0"/>
              <a:t>Natural Selection</a:t>
            </a:r>
          </a:p>
        </p:txBody>
      </p:sp>
      <p:sp>
        <p:nvSpPr>
          <p:cNvPr id="10243" name="Rectangle 5"/>
          <p:cNvSpPr>
            <a:spLocks noGrp="1" noChangeArrowheads="1"/>
          </p:cNvSpPr>
          <p:nvPr>
            <p:ph type="body" sz="half" idx="1"/>
          </p:nvPr>
        </p:nvSpPr>
        <p:spPr/>
        <p:txBody>
          <a:bodyPr/>
          <a:lstStyle/>
          <a:p>
            <a:pPr eaLnBrk="1" hangingPunct="1">
              <a:lnSpc>
                <a:spcPct val="80000"/>
              </a:lnSpc>
            </a:pPr>
            <a:r>
              <a:rPr lang="en-US" altLang="en-US" sz="1800" b="1" dirty="0" smtClean="0"/>
              <a:t>Evolution</a:t>
            </a:r>
            <a:endParaRPr lang="en-US" altLang="en-US" sz="1800" dirty="0" smtClean="0"/>
          </a:p>
          <a:p>
            <a:pPr lvl="1" eaLnBrk="1" hangingPunct="1">
              <a:lnSpc>
                <a:spcPct val="80000"/>
              </a:lnSpc>
            </a:pPr>
            <a:r>
              <a:rPr lang="en-US" altLang="en-US" sz="1600" dirty="0" smtClean="0"/>
              <a:t>The series of biological or </a:t>
            </a:r>
            <a:r>
              <a:rPr lang="en-US" altLang="en-US" sz="1600" dirty="0" err="1" smtClean="0"/>
              <a:t>behavioural</a:t>
            </a:r>
            <a:r>
              <a:rPr lang="en-US" altLang="en-US" sz="1600" dirty="0" smtClean="0"/>
              <a:t> changes that occur within a population over time</a:t>
            </a:r>
          </a:p>
          <a:p>
            <a:pPr lvl="1" eaLnBrk="1" hangingPunct="1">
              <a:lnSpc>
                <a:spcPct val="80000"/>
              </a:lnSpc>
            </a:pPr>
            <a:r>
              <a:rPr lang="en-US" altLang="en-US" sz="1600" dirty="0" smtClean="0"/>
              <a:t>That is, it is the </a:t>
            </a:r>
            <a:r>
              <a:rPr lang="en-US" altLang="en-US" sz="1600" i="1" dirty="0" smtClean="0"/>
              <a:t>process</a:t>
            </a:r>
            <a:r>
              <a:rPr lang="en-US" altLang="en-US" sz="1600" dirty="0" smtClean="0"/>
              <a:t> of change</a:t>
            </a:r>
          </a:p>
          <a:p>
            <a:pPr eaLnBrk="1" hangingPunct="1">
              <a:lnSpc>
                <a:spcPct val="80000"/>
              </a:lnSpc>
            </a:pPr>
            <a:r>
              <a:rPr lang="en-US" altLang="en-US" sz="1800" b="1" dirty="0" smtClean="0"/>
              <a:t>Natural selection</a:t>
            </a:r>
          </a:p>
          <a:p>
            <a:pPr lvl="1" eaLnBrk="1" hangingPunct="1">
              <a:lnSpc>
                <a:spcPct val="80000"/>
              </a:lnSpc>
            </a:pPr>
            <a:r>
              <a:rPr lang="en-US" altLang="en-US" sz="1600" dirty="0" smtClean="0"/>
              <a:t>Similar to artificial selection</a:t>
            </a:r>
          </a:p>
          <a:p>
            <a:pPr lvl="1" eaLnBrk="1" hangingPunct="1">
              <a:lnSpc>
                <a:spcPct val="80000"/>
              </a:lnSpc>
            </a:pPr>
            <a:r>
              <a:rPr lang="en-US" altLang="en-US" sz="1600" dirty="0" smtClean="0"/>
              <a:t>Certain traits make an organism more likely to have reproductive success</a:t>
            </a:r>
          </a:p>
          <a:p>
            <a:pPr lvl="2" eaLnBrk="1" hangingPunct="1">
              <a:lnSpc>
                <a:spcPct val="80000"/>
              </a:lnSpc>
            </a:pPr>
            <a:r>
              <a:rPr lang="en-US" altLang="en-US" sz="1400" dirty="0" smtClean="0"/>
              <a:t>The number and/or quality of viable offspring that one can produce relative to the rest of the population</a:t>
            </a:r>
          </a:p>
          <a:p>
            <a:pPr lvl="1" eaLnBrk="1" hangingPunct="1">
              <a:lnSpc>
                <a:spcPct val="80000"/>
              </a:lnSpc>
            </a:pPr>
            <a:r>
              <a:rPr lang="en-US" altLang="en-US" sz="1600" dirty="0" smtClean="0"/>
              <a:t>Nature does the selection</a:t>
            </a:r>
          </a:p>
          <a:p>
            <a:pPr lvl="2" eaLnBrk="1" hangingPunct="1">
              <a:lnSpc>
                <a:spcPct val="80000"/>
              </a:lnSpc>
            </a:pPr>
            <a:r>
              <a:rPr lang="en-US" altLang="en-US" sz="1400" dirty="0" smtClean="0"/>
              <a:t>Whichever traits are most advantageous in a particular natural environment</a:t>
            </a:r>
          </a:p>
          <a:p>
            <a:pPr lvl="1" eaLnBrk="1" hangingPunct="1">
              <a:lnSpc>
                <a:spcPct val="80000"/>
              </a:lnSpc>
            </a:pPr>
            <a:r>
              <a:rPr lang="en-US" altLang="en-US" sz="1600" dirty="0" smtClean="0"/>
              <a:t>Natural selection is the </a:t>
            </a:r>
            <a:r>
              <a:rPr lang="en-US" altLang="en-US" sz="1600" i="1" dirty="0" smtClean="0"/>
              <a:t>mechanism</a:t>
            </a:r>
            <a:r>
              <a:rPr lang="en-US" altLang="en-US" sz="1600" dirty="0" smtClean="0"/>
              <a:t> by which evolution takes place</a:t>
            </a:r>
          </a:p>
        </p:txBody>
      </p:sp>
      <p:pic>
        <p:nvPicPr>
          <p:cNvPr id="10244" name="Picture 8" descr="220px-Darwin%27s_finches"/>
          <p:cNvPicPr>
            <a:picLocks noChangeAspect="1" noChangeArrowheads="1"/>
          </p:cNvPicPr>
          <p:nvPr/>
        </p:nvPicPr>
        <p:blipFill>
          <a:blip r:embed="rId3"/>
          <a:srcRect/>
          <a:stretch>
            <a:fillRect/>
          </a:stretch>
        </p:blipFill>
        <p:spPr bwMode="auto">
          <a:xfrm>
            <a:off x="4800600" y="1905000"/>
            <a:ext cx="3962400" cy="37465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024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0243">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0243">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0243">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0"/>
                                          </p:stCondLst>
                                        </p:cTn>
                                        <p:tgtEl>
                                          <p:spTgt spid="1024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p:txBody>
          <a:bodyPr/>
          <a:lstStyle/>
          <a:p>
            <a:pPr eaLnBrk="1" hangingPunct="1"/>
            <a:r>
              <a:rPr lang="en-US" altLang="en-US" dirty="0" smtClean="0"/>
              <a:t>Natural Selection </a:t>
            </a:r>
            <a:r>
              <a:rPr lang="en-US" altLang="en-US" sz="3600" dirty="0" smtClean="0"/>
              <a:t>(cont’d)</a:t>
            </a:r>
          </a:p>
        </p:txBody>
      </p:sp>
      <p:sp>
        <p:nvSpPr>
          <p:cNvPr id="11267" name="Rectangle 5"/>
          <p:cNvSpPr>
            <a:spLocks noGrp="1" noChangeArrowheads="1"/>
          </p:cNvSpPr>
          <p:nvPr>
            <p:ph type="body" sz="half" idx="1"/>
          </p:nvPr>
        </p:nvSpPr>
        <p:spPr/>
        <p:txBody>
          <a:bodyPr>
            <a:normAutofit/>
          </a:bodyPr>
          <a:lstStyle/>
          <a:p>
            <a:pPr fontAlgn="auto">
              <a:lnSpc>
                <a:spcPct val="90000"/>
              </a:lnSpc>
              <a:defRPr/>
            </a:pPr>
            <a:r>
              <a:rPr lang="en-US" sz="2200" dirty="0" smtClean="0"/>
              <a:t>1)There </a:t>
            </a:r>
            <a:r>
              <a:rPr lang="en-US" sz="2200" dirty="0"/>
              <a:t>is competition for finite resources</a:t>
            </a:r>
          </a:p>
          <a:p>
            <a:pPr lvl="1" fontAlgn="auto">
              <a:lnSpc>
                <a:spcPct val="90000"/>
              </a:lnSpc>
              <a:defRPr/>
            </a:pPr>
            <a:r>
              <a:rPr lang="en-US" sz="1900" dirty="0"/>
              <a:t>Food, territory, </a:t>
            </a:r>
            <a:r>
              <a:rPr lang="en-US" sz="1900" dirty="0" smtClean="0"/>
              <a:t>mates</a:t>
            </a:r>
            <a:endParaRPr lang="en-US" altLang="en-US" sz="1900" dirty="0" smtClean="0"/>
          </a:p>
          <a:p>
            <a:pPr eaLnBrk="1" hangingPunct="1">
              <a:lnSpc>
                <a:spcPct val="90000"/>
              </a:lnSpc>
            </a:pPr>
            <a:r>
              <a:rPr lang="en-US" altLang="en-US" sz="2200" dirty="0"/>
              <a:t>2</a:t>
            </a:r>
            <a:r>
              <a:rPr lang="en-US" altLang="en-US" sz="2200" dirty="0" smtClean="0"/>
              <a:t>) There is </a:t>
            </a:r>
            <a:r>
              <a:rPr lang="en-US" altLang="en-US" sz="2200" i="1" dirty="0"/>
              <a:t>v</a:t>
            </a:r>
            <a:r>
              <a:rPr lang="en-US" altLang="en-US" sz="2200" i="1" dirty="0" smtClean="0"/>
              <a:t>ariation</a:t>
            </a:r>
            <a:r>
              <a:rPr lang="en-US" altLang="en-US" sz="2200" dirty="0" smtClean="0"/>
              <a:t> in populations</a:t>
            </a:r>
          </a:p>
          <a:p>
            <a:pPr lvl="1" eaLnBrk="1" hangingPunct="1">
              <a:lnSpc>
                <a:spcPct val="90000"/>
              </a:lnSpc>
            </a:pPr>
            <a:r>
              <a:rPr lang="en-US" altLang="en-US" sz="1900" dirty="0" smtClean="0"/>
              <a:t>Differences in characteristics or traits</a:t>
            </a:r>
          </a:p>
          <a:p>
            <a:pPr lvl="1" eaLnBrk="1" hangingPunct="1">
              <a:lnSpc>
                <a:spcPct val="90000"/>
              </a:lnSpc>
            </a:pPr>
            <a:r>
              <a:rPr lang="en-US" altLang="en-US" sz="1900" dirty="0" smtClean="0"/>
              <a:t>Physical, psychological</a:t>
            </a:r>
          </a:p>
          <a:p>
            <a:pPr lvl="1" eaLnBrk="1" hangingPunct="1">
              <a:lnSpc>
                <a:spcPct val="90000"/>
              </a:lnSpc>
            </a:pPr>
            <a:r>
              <a:rPr lang="en-US" altLang="en-US" sz="1800" dirty="0"/>
              <a:t>A</a:t>
            </a:r>
            <a:r>
              <a:rPr lang="en-US" altLang="en-US" sz="1800" dirty="0" smtClean="0"/>
              <a:t>) Sperm/egg cell production</a:t>
            </a:r>
          </a:p>
          <a:p>
            <a:pPr lvl="2" eaLnBrk="1" hangingPunct="1">
              <a:lnSpc>
                <a:spcPct val="90000"/>
              </a:lnSpc>
            </a:pPr>
            <a:r>
              <a:rPr lang="en-US" altLang="en-US" sz="1500" dirty="0" smtClean="0">
                <a:solidFill>
                  <a:srgbClr val="FF0000"/>
                </a:solidFill>
              </a:rPr>
              <a:t>Crossover (meiosis)</a:t>
            </a:r>
          </a:p>
          <a:p>
            <a:pPr lvl="2" eaLnBrk="1" hangingPunct="1">
              <a:lnSpc>
                <a:spcPct val="90000"/>
              </a:lnSpc>
            </a:pPr>
            <a:r>
              <a:rPr lang="en-US" altLang="en-US" sz="1500" b="1" dirty="0" smtClean="0"/>
              <a:t>Mutations</a:t>
            </a:r>
            <a:r>
              <a:rPr lang="en-US" altLang="en-US" sz="1500" dirty="0" smtClean="0"/>
              <a:t> </a:t>
            </a:r>
          </a:p>
          <a:p>
            <a:pPr lvl="3" eaLnBrk="1" hangingPunct="1">
              <a:lnSpc>
                <a:spcPct val="90000"/>
              </a:lnSpc>
            </a:pPr>
            <a:r>
              <a:rPr lang="en-US" altLang="en-US" sz="1300" dirty="0" smtClean="0"/>
              <a:t>Random errors in gene replications</a:t>
            </a:r>
          </a:p>
          <a:p>
            <a:pPr lvl="1" eaLnBrk="1" hangingPunct="1">
              <a:lnSpc>
                <a:spcPct val="90000"/>
              </a:lnSpc>
            </a:pPr>
            <a:r>
              <a:rPr lang="en-US" altLang="en-US" sz="1800" dirty="0"/>
              <a:t>B</a:t>
            </a:r>
            <a:r>
              <a:rPr lang="en-US" altLang="en-US" sz="1800" dirty="0" smtClean="0"/>
              <a:t>) Conception</a:t>
            </a:r>
          </a:p>
          <a:p>
            <a:pPr lvl="2" eaLnBrk="1" hangingPunct="1">
              <a:lnSpc>
                <a:spcPct val="90000"/>
              </a:lnSpc>
            </a:pPr>
            <a:r>
              <a:rPr lang="en-US" altLang="en-US" sz="1500" dirty="0" smtClean="0"/>
              <a:t>Unique combination of genes</a:t>
            </a:r>
            <a:endParaRPr lang="en-US" altLang="en-US" sz="2000" dirty="0" smtClean="0"/>
          </a:p>
          <a:p>
            <a:pPr eaLnBrk="1" hangingPunct="1">
              <a:lnSpc>
                <a:spcPct val="90000"/>
              </a:lnSpc>
            </a:pPr>
            <a:endParaRPr lang="en-US" altLang="en-US" sz="2000" dirty="0" smtClean="0"/>
          </a:p>
          <a:p>
            <a:pPr eaLnBrk="1" hangingPunct="1">
              <a:lnSpc>
                <a:spcPct val="90000"/>
              </a:lnSpc>
            </a:pPr>
            <a:endParaRPr lang="en-US" altLang="en-US" sz="2000" dirty="0" smtClean="0"/>
          </a:p>
          <a:p>
            <a:pPr eaLnBrk="1" hangingPunct="1">
              <a:lnSpc>
                <a:spcPct val="90000"/>
              </a:lnSpc>
            </a:pPr>
            <a:endParaRPr lang="en-US" altLang="en-US" sz="2000" dirty="0" smtClean="0"/>
          </a:p>
        </p:txBody>
      </p:sp>
      <p:pic>
        <p:nvPicPr>
          <p:cNvPr id="11269" name="Picture 10" descr="Figure_08_03_06"/>
          <p:cNvPicPr>
            <a:picLocks noChangeAspect="1" noChangeArrowheads="1"/>
          </p:cNvPicPr>
          <p:nvPr/>
        </p:nvPicPr>
        <p:blipFill>
          <a:blip r:embed="rId3"/>
          <a:srcRect/>
          <a:stretch>
            <a:fillRect/>
          </a:stretch>
        </p:blipFill>
        <p:spPr bwMode="auto">
          <a:xfrm>
            <a:off x="5562601" y="1676400"/>
            <a:ext cx="2444064" cy="1357313"/>
          </a:xfrm>
          <a:prstGeom prst="rect">
            <a:avLst/>
          </a:prstGeom>
          <a:noFill/>
          <a:ln w="9525">
            <a:noFill/>
            <a:miter lim="800000"/>
            <a:headEnd/>
            <a:tailEnd/>
          </a:ln>
        </p:spPr>
      </p:pic>
      <p:pic>
        <p:nvPicPr>
          <p:cNvPr id="11270" name="Picture 12" descr="dna-mutation"/>
          <p:cNvPicPr>
            <a:picLocks noChangeAspect="1" noChangeArrowheads="1"/>
          </p:cNvPicPr>
          <p:nvPr/>
        </p:nvPicPr>
        <p:blipFill>
          <a:blip r:embed="rId3"/>
          <a:srcRect/>
          <a:stretch>
            <a:fillRect/>
          </a:stretch>
        </p:blipFill>
        <p:spPr bwMode="auto">
          <a:xfrm>
            <a:off x="5534297" y="3292475"/>
            <a:ext cx="2472368" cy="1144275"/>
          </a:xfrm>
          <a:prstGeom prst="rect">
            <a:avLst/>
          </a:prstGeom>
          <a:noFill/>
          <a:ln w="9525">
            <a:noFill/>
            <a:miter lim="800000"/>
            <a:headEnd/>
            <a:tailEnd/>
          </a:ln>
        </p:spPr>
      </p:pic>
      <p:pic>
        <p:nvPicPr>
          <p:cNvPr id="1026" name="Picture 2" descr="http://conceptiontips-story.com/wp-content/uploads/2011/05/getting_pregnant_conception_tips_image-300x22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1" y="4692648"/>
            <a:ext cx="2480036" cy="18930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1267">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267">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267">
                                            <p:txEl>
                                              <p:pRg st="7" end="7"/>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267">
                                            <p:txEl>
                                              <p:pRg st="8" end="8"/>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11267">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26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228600"/>
            <a:ext cx="8229600" cy="1371600"/>
          </a:xfrm>
        </p:spPr>
        <p:txBody>
          <a:bodyPr/>
          <a:lstStyle/>
          <a:p>
            <a:r>
              <a:rPr lang="en-US" altLang="en-US" sz="4000" dirty="0"/>
              <a:t>Natural Selection </a:t>
            </a:r>
            <a:r>
              <a:rPr lang="en-US" altLang="en-US" sz="3200" dirty="0"/>
              <a:t>(cont’d)</a:t>
            </a:r>
            <a:endParaRPr lang="en-US" altLang="en-US" sz="4000" dirty="0" smtClean="0">
              <a:solidFill>
                <a:schemeClr val="tx1"/>
              </a:solidFill>
            </a:endParaRPr>
          </a:p>
        </p:txBody>
      </p:sp>
      <p:sp>
        <p:nvSpPr>
          <p:cNvPr id="34826" name="Rectangle 10"/>
          <p:cNvSpPr>
            <a:spLocks noGrp="1" noChangeArrowheads="1"/>
          </p:cNvSpPr>
          <p:nvPr>
            <p:ph type="body" sz="half" idx="1"/>
          </p:nvPr>
        </p:nvSpPr>
        <p:spPr>
          <a:xfrm>
            <a:off x="152400" y="1602376"/>
            <a:ext cx="4038600" cy="5027024"/>
          </a:xfrm>
        </p:spPr>
        <p:txBody>
          <a:bodyPr rtlCol="0">
            <a:normAutofit fontScale="70000" lnSpcReduction="20000"/>
          </a:bodyPr>
          <a:lstStyle/>
          <a:p>
            <a:pPr fontAlgn="auto">
              <a:lnSpc>
                <a:spcPct val="90000"/>
              </a:lnSpc>
              <a:defRPr/>
            </a:pPr>
            <a:r>
              <a:rPr lang="en-US" dirty="0" smtClean="0">
                <a:solidFill>
                  <a:schemeClr val="tx1"/>
                </a:solidFill>
              </a:rPr>
              <a:t>3) Certain variations (traits) are better than others for acquiring resources and defending oneself</a:t>
            </a:r>
          </a:p>
          <a:p>
            <a:pPr lvl="1" fontAlgn="auto">
              <a:lnSpc>
                <a:spcPct val="90000"/>
              </a:lnSpc>
              <a:defRPr/>
            </a:pPr>
            <a:r>
              <a:rPr lang="en-US" dirty="0" smtClean="0">
                <a:solidFill>
                  <a:schemeClr val="tx1"/>
                </a:solidFill>
              </a:rPr>
              <a:t>Improves an organism’s </a:t>
            </a:r>
            <a:r>
              <a:rPr lang="en-US" i="1" dirty="0" smtClean="0">
                <a:solidFill>
                  <a:schemeClr val="tx1"/>
                </a:solidFill>
              </a:rPr>
              <a:t>fitness</a:t>
            </a:r>
          </a:p>
          <a:p>
            <a:pPr lvl="2" fontAlgn="auto">
              <a:lnSpc>
                <a:spcPct val="90000"/>
              </a:lnSpc>
              <a:defRPr/>
            </a:pPr>
            <a:r>
              <a:rPr lang="en-US" dirty="0" smtClean="0"/>
              <a:t>Provide an advantage</a:t>
            </a:r>
          </a:p>
          <a:p>
            <a:pPr lvl="1" fontAlgn="auto">
              <a:lnSpc>
                <a:spcPct val="90000"/>
              </a:lnSpc>
              <a:defRPr/>
            </a:pPr>
            <a:r>
              <a:rPr lang="en-US" dirty="0" smtClean="0"/>
              <a:t>I</a:t>
            </a:r>
            <a:r>
              <a:rPr lang="en-US" dirty="0" smtClean="0">
                <a:solidFill>
                  <a:schemeClr val="tx1"/>
                </a:solidFill>
              </a:rPr>
              <a:t>ncreases the chances of survival and reproduction</a:t>
            </a:r>
          </a:p>
          <a:p>
            <a:pPr lvl="1" fontAlgn="auto">
              <a:lnSpc>
                <a:spcPct val="90000"/>
              </a:lnSpc>
              <a:defRPr/>
            </a:pPr>
            <a:r>
              <a:rPr lang="en-US" dirty="0" smtClean="0"/>
              <a:t>i.e., differential reproduction</a:t>
            </a:r>
            <a:endParaRPr lang="en-US" dirty="0" smtClean="0">
              <a:solidFill>
                <a:schemeClr val="tx1"/>
              </a:solidFill>
            </a:endParaRPr>
          </a:p>
          <a:p>
            <a:pPr fontAlgn="auto">
              <a:lnSpc>
                <a:spcPct val="90000"/>
              </a:lnSpc>
              <a:defRPr/>
            </a:pPr>
            <a:r>
              <a:rPr lang="en-US" dirty="0"/>
              <a:t>4</a:t>
            </a:r>
            <a:r>
              <a:rPr lang="en-US" dirty="0" smtClean="0">
                <a:solidFill>
                  <a:schemeClr val="tx1"/>
                </a:solidFill>
              </a:rPr>
              <a:t>) Thus, the next and successive generations will have proportionally more offspring from those with the more advantageous variations</a:t>
            </a:r>
          </a:p>
          <a:p>
            <a:pPr lvl="1" fontAlgn="auto">
              <a:lnSpc>
                <a:spcPct val="90000"/>
              </a:lnSpc>
              <a:defRPr/>
            </a:pPr>
            <a:r>
              <a:rPr lang="en-US" dirty="0" smtClean="0"/>
              <a:t>In this way, traits are </a:t>
            </a:r>
            <a:r>
              <a:rPr lang="en-US" i="1" dirty="0" smtClean="0"/>
              <a:t>selected</a:t>
            </a:r>
            <a:r>
              <a:rPr lang="en-US" dirty="0" smtClean="0"/>
              <a:t> by nature to become more numerous</a:t>
            </a:r>
            <a:endParaRPr lang="en-US" dirty="0" smtClean="0">
              <a:solidFill>
                <a:schemeClr val="tx1"/>
              </a:solidFill>
            </a:endParaRPr>
          </a:p>
        </p:txBody>
      </p:sp>
      <p:sp>
        <p:nvSpPr>
          <p:cNvPr id="34832" name="Oval 16"/>
          <p:cNvSpPr>
            <a:spLocks noChangeArrowheads="1"/>
          </p:cNvSpPr>
          <p:nvPr/>
        </p:nvSpPr>
        <p:spPr bwMode="auto">
          <a:xfrm>
            <a:off x="4419600" y="4419600"/>
            <a:ext cx="152400" cy="152400"/>
          </a:xfrm>
          <a:prstGeom prst="ellipse">
            <a:avLst/>
          </a:prstGeom>
          <a:solidFill>
            <a:srgbClr val="0070C0"/>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33" name="Oval 17"/>
          <p:cNvSpPr>
            <a:spLocks noChangeArrowheads="1"/>
          </p:cNvSpPr>
          <p:nvPr/>
        </p:nvSpPr>
        <p:spPr bwMode="auto">
          <a:xfrm>
            <a:off x="4648200" y="4419600"/>
            <a:ext cx="152400" cy="152400"/>
          </a:xfrm>
          <a:prstGeom prst="ellipse">
            <a:avLst/>
          </a:prstGeom>
          <a:solidFill>
            <a:srgbClr val="0070C0"/>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34" name="Oval 18"/>
          <p:cNvSpPr>
            <a:spLocks noChangeArrowheads="1"/>
          </p:cNvSpPr>
          <p:nvPr/>
        </p:nvSpPr>
        <p:spPr bwMode="auto">
          <a:xfrm>
            <a:off x="6858000" y="44196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35" name="Oval 19"/>
          <p:cNvSpPr>
            <a:spLocks noChangeArrowheads="1"/>
          </p:cNvSpPr>
          <p:nvPr/>
        </p:nvSpPr>
        <p:spPr bwMode="auto">
          <a:xfrm>
            <a:off x="7086600" y="44196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36" name="Oval 20"/>
          <p:cNvSpPr>
            <a:spLocks noChangeArrowheads="1"/>
          </p:cNvSpPr>
          <p:nvPr/>
        </p:nvSpPr>
        <p:spPr bwMode="auto">
          <a:xfrm>
            <a:off x="4419600" y="4953000"/>
            <a:ext cx="152400" cy="152400"/>
          </a:xfrm>
          <a:prstGeom prst="ellipse">
            <a:avLst/>
          </a:prstGeom>
          <a:solidFill>
            <a:srgbClr val="0070C0"/>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37" name="Oval 21"/>
          <p:cNvSpPr>
            <a:spLocks noChangeArrowheads="1"/>
          </p:cNvSpPr>
          <p:nvPr/>
        </p:nvSpPr>
        <p:spPr bwMode="auto">
          <a:xfrm>
            <a:off x="4648200" y="4953000"/>
            <a:ext cx="152400" cy="152400"/>
          </a:xfrm>
          <a:prstGeom prst="ellipse">
            <a:avLst/>
          </a:prstGeom>
          <a:solidFill>
            <a:srgbClr val="0070C0"/>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38" name="Oval 22"/>
          <p:cNvSpPr>
            <a:spLocks noChangeArrowheads="1"/>
          </p:cNvSpPr>
          <p:nvPr/>
        </p:nvSpPr>
        <p:spPr bwMode="auto">
          <a:xfrm>
            <a:off x="7772400" y="54864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39" name="Oval 23"/>
          <p:cNvSpPr>
            <a:spLocks noChangeArrowheads="1"/>
          </p:cNvSpPr>
          <p:nvPr/>
        </p:nvSpPr>
        <p:spPr bwMode="auto">
          <a:xfrm>
            <a:off x="8001000" y="54864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40" name="Oval 24"/>
          <p:cNvSpPr>
            <a:spLocks noChangeArrowheads="1"/>
          </p:cNvSpPr>
          <p:nvPr/>
        </p:nvSpPr>
        <p:spPr bwMode="auto">
          <a:xfrm>
            <a:off x="7162800" y="49530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41" name="Oval 25"/>
          <p:cNvSpPr>
            <a:spLocks noChangeArrowheads="1"/>
          </p:cNvSpPr>
          <p:nvPr/>
        </p:nvSpPr>
        <p:spPr bwMode="auto">
          <a:xfrm>
            <a:off x="7391400" y="49530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42" name="Oval 26"/>
          <p:cNvSpPr>
            <a:spLocks noChangeArrowheads="1"/>
          </p:cNvSpPr>
          <p:nvPr/>
        </p:nvSpPr>
        <p:spPr bwMode="auto">
          <a:xfrm>
            <a:off x="4419600" y="5486400"/>
            <a:ext cx="152400" cy="152400"/>
          </a:xfrm>
          <a:prstGeom prst="ellipse">
            <a:avLst/>
          </a:prstGeom>
          <a:solidFill>
            <a:srgbClr val="0070C0"/>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43" name="Oval 27"/>
          <p:cNvSpPr>
            <a:spLocks noChangeArrowheads="1"/>
          </p:cNvSpPr>
          <p:nvPr/>
        </p:nvSpPr>
        <p:spPr bwMode="auto">
          <a:xfrm>
            <a:off x="4648200" y="5486400"/>
            <a:ext cx="152400" cy="152400"/>
          </a:xfrm>
          <a:prstGeom prst="ellipse">
            <a:avLst/>
          </a:prstGeom>
          <a:solidFill>
            <a:srgbClr val="0070C0"/>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44" name="Oval 28"/>
          <p:cNvSpPr>
            <a:spLocks noChangeArrowheads="1"/>
          </p:cNvSpPr>
          <p:nvPr/>
        </p:nvSpPr>
        <p:spPr bwMode="auto">
          <a:xfrm>
            <a:off x="7467600" y="54864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45" name="Oval 29"/>
          <p:cNvSpPr>
            <a:spLocks noChangeArrowheads="1"/>
          </p:cNvSpPr>
          <p:nvPr/>
        </p:nvSpPr>
        <p:spPr bwMode="auto">
          <a:xfrm>
            <a:off x="7239000" y="54864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46" name="Oval 30"/>
          <p:cNvSpPr>
            <a:spLocks noChangeArrowheads="1"/>
          </p:cNvSpPr>
          <p:nvPr/>
        </p:nvSpPr>
        <p:spPr bwMode="auto">
          <a:xfrm>
            <a:off x="6477000" y="54864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47" name="Oval 31"/>
          <p:cNvSpPr>
            <a:spLocks noChangeArrowheads="1"/>
          </p:cNvSpPr>
          <p:nvPr/>
        </p:nvSpPr>
        <p:spPr bwMode="auto">
          <a:xfrm>
            <a:off x="6705600" y="54864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48" name="Oval 32"/>
          <p:cNvSpPr>
            <a:spLocks noChangeArrowheads="1"/>
          </p:cNvSpPr>
          <p:nvPr/>
        </p:nvSpPr>
        <p:spPr bwMode="auto">
          <a:xfrm>
            <a:off x="5943600" y="54864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49" name="Oval 33"/>
          <p:cNvSpPr>
            <a:spLocks noChangeArrowheads="1"/>
          </p:cNvSpPr>
          <p:nvPr/>
        </p:nvSpPr>
        <p:spPr bwMode="auto">
          <a:xfrm>
            <a:off x="6172200" y="54864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50" name="Oval 34"/>
          <p:cNvSpPr>
            <a:spLocks noChangeArrowheads="1"/>
          </p:cNvSpPr>
          <p:nvPr/>
        </p:nvSpPr>
        <p:spPr bwMode="auto">
          <a:xfrm>
            <a:off x="87630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51" name="Oval 35"/>
          <p:cNvSpPr>
            <a:spLocks noChangeArrowheads="1"/>
          </p:cNvSpPr>
          <p:nvPr/>
        </p:nvSpPr>
        <p:spPr bwMode="auto">
          <a:xfrm>
            <a:off x="89916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52" name="Oval 36"/>
          <p:cNvSpPr>
            <a:spLocks noChangeArrowheads="1"/>
          </p:cNvSpPr>
          <p:nvPr/>
        </p:nvSpPr>
        <p:spPr bwMode="auto">
          <a:xfrm>
            <a:off x="4648200" y="6019800"/>
            <a:ext cx="152400" cy="152400"/>
          </a:xfrm>
          <a:prstGeom prst="ellipse">
            <a:avLst/>
          </a:prstGeom>
          <a:solidFill>
            <a:srgbClr val="0070C0"/>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53" name="Oval 37"/>
          <p:cNvSpPr>
            <a:spLocks noChangeArrowheads="1"/>
          </p:cNvSpPr>
          <p:nvPr/>
        </p:nvSpPr>
        <p:spPr bwMode="auto">
          <a:xfrm>
            <a:off x="4419600" y="6019800"/>
            <a:ext cx="152400" cy="152400"/>
          </a:xfrm>
          <a:prstGeom prst="ellipse">
            <a:avLst/>
          </a:prstGeom>
          <a:solidFill>
            <a:srgbClr val="0070C0"/>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54" name="Oval 38"/>
          <p:cNvSpPr>
            <a:spLocks noChangeArrowheads="1"/>
          </p:cNvSpPr>
          <p:nvPr/>
        </p:nvSpPr>
        <p:spPr bwMode="auto">
          <a:xfrm>
            <a:off x="57150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55" name="Oval 39"/>
          <p:cNvSpPr>
            <a:spLocks noChangeArrowheads="1"/>
          </p:cNvSpPr>
          <p:nvPr/>
        </p:nvSpPr>
        <p:spPr bwMode="auto">
          <a:xfrm>
            <a:off x="67818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56" name="Oval 40"/>
          <p:cNvSpPr>
            <a:spLocks noChangeArrowheads="1"/>
          </p:cNvSpPr>
          <p:nvPr/>
        </p:nvSpPr>
        <p:spPr bwMode="auto">
          <a:xfrm>
            <a:off x="62484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57" name="Oval 41"/>
          <p:cNvSpPr>
            <a:spLocks noChangeArrowheads="1"/>
          </p:cNvSpPr>
          <p:nvPr/>
        </p:nvSpPr>
        <p:spPr bwMode="auto">
          <a:xfrm>
            <a:off x="65532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58" name="Oval 42"/>
          <p:cNvSpPr>
            <a:spLocks noChangeArrowheads="1"/>
          </p:cNvSpPr>
          <p:nvPr/>
        </p:nvSpPr>
        <p:spPr bwMode="auto">
          <a:xfrm>
            <a:off x="54864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59" name="Oval 43"/>
          <p:cNvSpPr>
            <a:spLocks noChangeArrowheads="1"/>
          </p:cNvSpPr>
          <p:nvPr/>
        </p:nvSpPr>
        <p:spPr bwMode="auto">
          <a:xfrm>
            <a:off x="60198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60" name="Oval 44"/>
          <p:cNvSpPr>
            <a:spLocks noChangeArrowheads="1"/>
          </p:cNvSpPr>
          <p:nvPr/>
        </p:nvSpPr>
        <p:spPr bwMode="auto">
          <a:xfrm>
            <a:off x="6553200" y="49530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61" name="Oval 45"/>
          <p:cNvSpPr>
            <a:spLocks noChangeArrowheads="1"/>
          </p:cNvSpPr>
          <p:nvPr/>
        </p:nvSpPr>
        <p:spPr bwMode="auto">
          <a:xfrm>
            <a:off x="6781800" y="49530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62" name="Oval 46"/>
          <p:cNvSpPr>
            <a:spLocks noChangeArrowheads="1"/>
          </p:cNvSpPr>
          <p:nvPr/>
        </p:nvSpPr>
        <p:spPr bwMode="auto">
          <a:xfrm>
            <a:off x="71628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63" name="Oval 47"/>
          <p:cNvSpPr>
            <a:spLocks noChangeArrowheads="1"/>
          </p:cNvSpPr>
          <p:nvPr/>
        </p:nvSpPr>
        <p:spPr bwMode="auto">
          <a:xfrm>
            <a:off x="82296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64" name="Oval 48"/>
          <p:cNvSpPr>
            <a:spLocks noChangeArrowheads="1"/>
          </p:cNvSpPr>
          <p:nvPr/>
        </p:nvSpPr>
        <p:spPr bwMode="auto">
          <a:xfrm>
            <a:off x="49530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65" name="Oval 49"/>
          <p:cNvSpPr>
            <a:spLocks noChangeArrowheads="1"/>
          </p:cNvSpPr>
          <p:nvPr/>
        </p:nvSpPr>
        <p:spPr bwMode="auto">
          <a:xfrm>
            <a:off x="51816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66" name="Oval 50"/>
          <p:cNvSpPr>
            <a:spLocks noChangeArrowheads="1"/>
          </p:cNvSpPr>
          <p:nvPr/>
        </p:nvSpPr>
        <p:spPr bwMode="auto">
          <a:xfrm>
            <a:off x="84582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67" name="Oval 51"/>
          <p:cNvSpPr>
            <a:spLocks noChangeArrowheads="1"/>
          </p:cNvSpPr>
          <p:nvPr/>
        </p:nvSpPr>
        <p:spPr bwMode="auto">
          <a:xfrm>
            <a:off x="79248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68" name="Oval 52"/>
          <p:cNvSpPr>
            <a:spLocks noChangeArrowheads="1"/>
          </p:cNvSpPr>
          <p:nvPr/>
        </p:nvSpPr>
        <p:spPr bwMode="auto">
          <a:xfrm>
            <a:off x="76962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69" name="Oval 53"/>
          <p:cNvSpPr>
            <a:spLocks noChangeArrowheads="1"/>
          </p:cNvSpPr>
          <p:nvPr/>
        </p:nvSpPr>
        <p:spPr bwMode="auto">
          <a:xfrm>
            <a:off x="7391400" y="6019800"/>
            <a:ext cx="152400" cy="1524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endParaRPr lang="en-US" altLang="en-US"/>
          </a:p>
        </p:txBody>
      </p:sp>
      <p:sp>
        <p:nvSpPr>
          <p:cNvPr id="34872" name="Line 56"/>
          <p:cNvSpPr>
            <a:spLocks noChangeShapeType="1"/>
          </p:cNvSpPr>
          <p:nvPr/>
        </p:nvSpPr>
        <p:spPr bwMode="auto">
          <a:xfrm flipH="1">
            <a:off x="4495800" y="57150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73" name="Line 57"/>
          <p:cNvSpPr>
            <a:spLocks noChangeShapeType="1"/>
          </p:cNvSpPr>
          <p:nvPr/>
        </p:nvSpPr>
        <p:spPr bwMode="auto">
          <a:xfrm flipH="1">
            <a:off x="4495800" y="46482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74" name="Line 58"/>
          <p:cNvSpPr>
            <a:spLocks noChangeShapeType="1"/>
          </p:cNvSpPr>
          <p:nvPr/>
        </p:nvSpPr>
        <p:spPr bwMode="auto">
          <a:xfrm flipH="1">
            <a:off x="4724400" y="57150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75" name="Line 59"/>
          <p:cNvSpPr>
            <a:spLocks noChangeShapeType="1"/>
          </p:cNvSpPr>
          <p:nvPr/>
        </p:nvSpPr>
        <p:spPr bwMode="auto">
          <a:xfrm flipH="1">
            <a:off x="4724400" y="51816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76" name="Line 60"/>
          <p:cNvSpPr>
            <a:spLocks noChangeShapeType="1"/>
          </p:cNvSpPr>
          <p:nvPr/>
        </p:nvSpPr>
        <p:spPr bwMode="auto">
          <a:xfrm flipH="1">
            <a:off x="4724400" y="46482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77" name="Line 61"/>
          <p:cNvSpPr>
            <a:spLocks noChangeShapeType="1"/>
          </p:cNvSpPr>
          <p:nvPr/>
        </p:nvSpPr>
        <p:spPr bwMode="auto">
          <a:xfrm flipH="1">
            <a:off x="4495800" y="5181600"/>
            <a:ext cx="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82" name="Line 66"/>
          <p:cNvSpPr>
            <a:spLocks noChangeShapeType="1"/>
          </p:cNvSpPr>
          <p:nvPr/>
        </p:nvSpPr>
        <p:spPr bwMode="auto">
          <a:xfrm flipH="1">
            <a:off x="6781800" y="4648200"/>
            <a:ext cx="762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84" name="Line 68"/>
          <p:cNvSpPr>
            <a:spLocks noChangeShapeType="1"/>
          </p:cNvSpPr>
          <p:nvPr/>
        </p:nvSpPr>
        <p:spPr bwMode="auto">
          <a:xfrm flipH="1">
            <a:off x="6705600" y="5181600"/>
            <a:ext cx="1524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85" name="Line 69"/>
          <p:cNvSpPr>
            <a:spLocks noChangeShapeType="1"/>
          </p:cNvSpPr>
          <p:nvPr/>
        </p:nvSpPr>
        <p:spPr bwMode="auto">
          <a:xfrm flipH="1">
            <a:off x="6172200" y="5105400"/>
            <a:ext cx="3810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86" name="Line 70"/>
          <p:cNvSpPr>
            <a:spLocks noChangeShapeType="1"/>
          </p:cNvSpPr>
          <p:nvPr/>
        </p:nvSpPr>
        <p:spPr bwMode="auto">
          <a:xfrm flipH="1">
            <a:off x="5257800" y="5638800"/>
            <a:ext cx="6858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87" name="Line 71"/>
          <p:cNvSpPr>
            <a:spLocks noChangeShapeType="1"/>
          </p:cNvSpPr>
          <p:nvPr/>
        </p:nvSpPr>
        <p:spPr bwMode="auto">
          <a:xfrm flipH="1">
            <a:off x="5791200" y="5638800"/>
            <a:ext cx="3810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88" name="Line 72"/>
          <p:cNvSpPr>
            <a:spLocks noChangeShapeType="1"/>
          </p:cNvSpPr>
          <p:nvPr/>
        </p:nvSpPr>
        <p:spPr bwMode="auto">
          <a:xfrm flipH="1">
            <a:off x="6248400" y="5638800"/>
            <a:ext cx="2286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89" name="Line 73"/>
          <p:cNvSpPr>
            <a:spLocks noChangeShapeType="1"/>
          </p:cNvSpPr>
          <p:nvPr/>
        </p:nvSpPr>
        <p:spPr bwMode="auto">
          <a:xfrm>
            <a:off x="6781800" y="5638800"/>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90" name="Line 74"/>
          <p:cNvSpPr>
            <a:spLocks noChangeShapeType="1"/>
          </p:cNvSpPr>
          <p:nvPr/>
        </p:nvSpPr>
        <p:spPr bwMode="auto">
          <a:xfrm>
            <a:off x="7315200" y="5638800"/>
            <a:ext cx="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92" name="Line 76"/>
          <p:cNvSpPr>
            <a:spLocks noChangeShapeType="1"/>
          </p:cNvSpPr>
          <p:nvPr/>
        </p:nvSpPr>
        <p:spPr bwMode="auto">
          <a:xfrm>
            <a:off x="7239000" y="4648200"/>
            <a:ext cx="762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93" name="Line 77"/>
          <p:cNvSpPr>
            <a:spLocks noChangeShapeType="1"/>
          </p:cNvSpPr>
          <p:nvPr/>
        </p:nvSpPr>
        <p:spPr bwMode="auto">
          <a:xfrm>
            <a:off x="7239000" y="5181600"/>
            <a:ext cx="1524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94" name="Line 78"/>
          <p:cNvSpPr>
            <a:spLocks noChangeShapeType="1"/>
          </p:cNvSpPr>
          <p:nvPr/>
        </p:nvSpPr>
        <p:spPr bwMode="auto">
          <a:xfrm>
            <a:off x="7543800" y="5105400"/>
            <a:ext cx="3810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95" name="Line 79"/>
          <p:cNvSpPr>
            <a:spLocks noChangeShapeType="1"/>
          </p:cNvSpPr>
          <p:nvPr/>
        </p:nvSpPr>
        <p:spPr bwMode="auto">
          <a:xfrm>
            <a:off x="7620000" y="5638800"/>
            <a:ext cx="3048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96" name="Line 80"/>
          <p:cNvSpPr>
            <a:spLocks noChangeShapeType="1"/>
          </p:cNvSpPr>
          <p:nvPr/>
        </p:nvSpPr>
        <p:spPr bwMode="auto">
          <a:xfrm>
            <a:off x="7924800" y="5638800"/>
            <a:ext cx="3810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4898" name="Line 82"/>
          <p:cNvSpPr>
            <a:spLocks noChangeShapeType="1"/>
          </p:cNvSpPr>
          <p:nvPr/>
        </p:nvSpPr>
        <p:spPr bwMode="auto">
          <a:xfrm>
            <a:off x="8153400" y="5638800"/>
            <a:ext cx="6858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63" name="Picture 8" descr="The components of natural selection: variation, differential reproduction, and heredity"/>
          <p:cNvPicPr>
            <a:picLocks noChangeAspect="1" noChangeArrowheads="1"/>
          </p:cNvPicPr>
          <p:nvPr/>
        </p:nvPicPr>
        <p:blipFill>
          <a:blip r:embed="rId2"/>
          <a:srcRect/>
          <a:stretch>
            <a:fillRect/>
          </a:stretch>
        </p:blipFill>
        <p:spPr bwMode="auto">
          <a:xfrm>
            <a:off x="5035731" y="1804851"/>
            <a:ext cx="3276600" cy="2248973"/>
          </a:xfrm>
          <a:prstGeom prst="rect">
            <a:avLst/>
          </a:prstGeom>
          <a:noFill/>
          <a:ln w="9525">
            <a:noFill/>
            <a:miter lim="800000"/>
            <a:headEnd/>
            <a:tailEnd/>
          </a:ln>
        </p:spPr>
      </p:pic>
    </p:spTree>
    <p:extLst>
      <p:ext uri="{BB962C8B-B14F-4D97-AF65-F5344CB8AC3E}">
        <p14:creationId xmlns:p14="http://schemas.microsoft.com/office/powerpoint/2010/main" val="444624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4832"/>
                                        </p:tgtEl>
                                        <p:attrNameLst>
                                          <p:attrName>style.visibility</p:attrName>
                                        </p:attrNameLst>
                                      </p:cBhvr>
                                      <p:to>
                                        <p:strVal val="visible"/>
                                      </p:to>
                                    </p:set>
                                    <p:animEffect transition="in" filter="blinds(horizontal)">
                                      <p:cBhvr>
                                        <p:cTn id="7" dur="500"/>
                                        <p:tgtEl>
                                          <p:spTgt spid="3483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4833"/>
                                        </p:tgtEl>
                                        <p:attrNameLst>
                                          <p:attrName>style.visibility</p:attrName>
                                        </p:attrNameLst>
                                      </p:cBhvr>
                                      <p:to>
                                        <p:strVal val="visible"/>
                                      </p:to>
                                    </p:set>
                                    <p:animEffect transition="in" filter="blinds(horizontal)">
                                      <p:cBhvr>
                                        <p:cTn id="10" dur="500"/>
                                        <p:tgtEl>
                                          <p:spTgt spid="34833"/>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4834"/>
                                        </p:tgtEl>
                                        <p:attrNameLst>
                                          <p:attrName>style.visibility</p:attrName>
                                        </p:attrNameLst>
                                      </p:cBhvr>
                                      <p:to>
                                        <p:strVal val="visible"/>
                                      </p:to>
                                    </p:set>
                                    <p:animEffect transition="in" filter="blinds(horizontal)">
                                      <p:cBhvr>
                                        <p:cTn id="13" dur="500"/>
                                        <p:tgtEl>
                                          <p:spTgt spid="34834"/>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34835"/>
                                        </p:tgtEl>
                                        <p:attrNameLst>
                                          <p:attrName>style.visibility</p:attrName>
                                        </p:attrNameLst>
                                      </p:cBhvr>
                                      <p:to>
                                        <p:strVal val="visible"/>
                                      </p:to>
                                    </p:set>
                                    <p:animEffect transition="in" filter="blinds(horizontal)">
                                      <p:cBhvr>
                                        <p:cTn id="16" dur="500"/>
                                        <p:tgtEl>
                                          <p:spTgt spid="3483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34826">
                                            <p:txEl>
                                              <p:pRg st="0" end="0"/>
                                            </p:txEl>
                                          </p:spTgt>
                                        </p:tgtEl>
                                        <p:attrNameLst>
                                          <p:attrName>style.visibility</p:attrName>
                                        </p:attrNameLst>
                                      </p:cBhvr>
                                      <p:to>
                                        <p:strVal val="visible"/>
                                      </p:to>
                                    </p:set>
                                    <p:animEffect transition="in" filter="blinds(horizontal)">
                                      <p:cBhvr>
                                        <p:cTn id="21" dur="500"/>
                                        <p:tgtEl>
                                          <p:spTgt spid="34826">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34826">
                                            <p:txEl>
                                              <p:pRg st="1" end="1"/>
                                            </p:txEl>
                                          </p:spTgt>
                                        </p:tgtEl>
                                        <p:attrNameLst>
                                          <p:attrName>style.visibility</p:attrName>
                                        </p:attrNameLst>
                                      </p:cBhvr>
                                      <p:to>
                                        <p:strVal val="visible"/>
                                      </p:to>
                                    </p:set>
                                    <p:animEffect transition="in" filter="blinds(horizontal)">
                                      <p:cBhvr>
                                        <p:cTn id="26" dur="500"/>
                                        <p:tgtEl>
                                          <p:spTgt spid="34826">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34826">
                                            <p:txEl>
                                              <p:pRg st="2" end="2"/>
                                            </p:txEl>
                                          </p:spTgt>
                                        </p:tgtEl>
                                        <p:attrNameLst>
                                          <p:attrName>style.visibility</p:attrName>
                                        </p:attrNameLst>
                                      </p:cBhvr>
                                      <p:to>
                                        <p:strVal val="visible"/>
                                      </p:to>
                                    </p:set>
                                    <p:animEffect transition="in" filter="blinds(horizontal)">
                                      <p:cBhvr>
                                        <p:cTn id="31" dur="500"/>
                                        <p:tgtEl>
                                          <p:spTgt spid="34826">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34826">
                                            <p:txEl>
                                              <p:pRg st="3" end="3"/>
                                            </p:txEl>
                                          </p:spTgt>
                                        </p:tgtEl>
                                        <p:attrNameLst>
                                          <p:attrName>style.visibility</p:attrName>
                                        </p:attrNameLst>
                                      </p:cBhvr>
                                      <p:to>
                                        <p:strVal val="visible"/>
                                      </p:to>
                                    </p:set>
                                    <p:animEffect transition="in" filter="blinds(horizontal)">
                                      <p:cBhvr>
                                        <p:cTn id="36" dur="500"/>
                                        <p:tgtEl>
                                          <p:spTgt spid="34826">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34826">
                                            <p:txEl>
                                              <p:pRg st="4" end="4"/>
                                            </p:txEl>
                                          </p:spTgt>
                                        </p:tgtEl>
                                        <p:attrNameLst>
                                          <p:attrName>style.visibility</p:attrName>
                                        </p:attrNameLst>
                                      </p:cBhvr>
                                      <p:to>
                                        <p:strVal val="visible"/>
                                      </p:to>
                                    </p:set>
                                    <p:animEffect transition="in" filter="blinds(horizontal)">
                                      <p:cBhvr>
                                        <p:cTn id="41" dur="500"/>
                                        <p:tgtEl>
                                          <p:spTgt spid="34826">
                                            <p:txEl>
                                              <p:pRg st="4" end="4"/>
                                            </p:txEl>
                                          </p:spTgt>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34873"/>
                                        </p:tgtEl>
                                        <p:attrNameLst>
                                          <p:attrName>style.visibility</p:attrName>
                                        </p:attrNameLst>
                                      </p:cBhvr>
                                      <p:to>
                                        <p:strVal val="visible"/>
                                      </p:to>
                                    </p:set>
                                    <p:animEffect transition="in" filter="blinds(horizontal)">
                                      <p:cBhvr>
                                        <p:cTn id="44" dur="500"/>
                                        <p:tgtEl>
                                          <p:spTgt spid="34873"/>
                                        </p:tgtEl>
                                      </p:cBhvr>
                                    </p:animEffect>
                                  </p:childTnLst>
                                </p:cTn>
                              </p:par>
                              <p:par>
                                <p:cTn id="45" presetID="3" presetClass="entr" presetSubtype="10" fill="hold" grpId="0" nodeType="withEffect">
                                  <p:stCondLst>
                                    <p:cond delay="0"/>
                                  </p:stCondLst>
                                  <p:childTnLst>
                                    <p:set>
                                      <p:cBhvr>
                                        <p:cTn id="46" dur="1" fill="hold">
                                          <p:stCondLst>
                                            <p:cond delay="0"/>
                                          </p:stCondLst>
                                        </p:cTn>
                                        <p:tgtEl>
                                          <p:spTgt spid="34876"/>
                                        </p:tgtEl>
                                        <p:attrNameLst>
                                          <p:attrName>style.visibility</p:attrName>
                                        </p:attrNameLst>
                                      </p:cBhvr>
                                      <p:to>
                                        <p:strVal val="visible"/>
                                      </p:to>
                                    </p:set>
                                    <p:animEffect transition="in" filter="blinds(horizontal)">
                                      <p:cBhvr>
                                        <p:cTn id="47" dur="500"/>
                                        <p:tgtEl>
                                          <p:spTgt spid="34876"/>
                                        </p:tgtEl>
                                      </p:cBhvr>
                                    </p:animEffect>
                                  </p:childTnLst>
                                </p:cTn>
                              </p:par>
                              <p:par>
                                <p:cTn id="48" presetID="3" presetClass="entr" presetSubtype="10" fill="hold" grpId="0" nodeType="withEffect">
                                  <p:stCondLst>
                                    <p:cond delay="0"/>
                                  </p:stCondLst>
                                  <p:childTnLst>
                                    <p:set>
                                      <p:cBhvr>
                                        <p:cTn id="49" dur="1" fill="hold">
                                          <p:stCondLst>
                                            <p:cond delay="0"/>
                                          </p:stCondLst>
                                        </p:cTn>
                                        <p:tgtEl>
                                          <p:spTgt spid="34836"/>
                                        </p:tgtEl>
                                        <p:attrNameLst>
                                          <p:attrName>style.visibility</p:attrName>
                                        </p:attrNameLst>
                                      </p:cBhvr>
                                      <p:to>
                                        <p:strVal val="visible"/>
                                      </p:to>
                                    </p:set>
                                    <p:animEffect transition="in" filter="blinds(horizontal)">
                                      <p:cBhvr>
                                        <p:cTn id="50" dur="500"/>
                                        <p:tgtEl>
                                          <p:spTgt spid="34836"/>
                                        </p:tgtEl>
                                      </p:cBhvr>
                                    </p:animEffect>
                                  </p:childTnLst>
                                </p:cTn>
                              </p:par>
                              <p:par>
                                <p:cTn id="51" presetID="3" presetClass="entr" presetSubtype="10" fill="hold" grpId="0" nodeType="withEffect">
                                  <p:stCondLst>
                                    <p:cond delay="0"/>
                                  </p:stCondLst>
                                  <p:childTnLst>
                                    <p:set>
                                      <p:cBhvr>
                                        <p:cTn id="52" dur="1" fill="hold">
                                          <p:stCondLst>
                                            <p:cond delay="0"/>
                                          </p:stCondLst>
                                        </p:cTn>
                                        <p:tgtEl>
                                          <p:spTgt spid="34837"/>
                                        </p:tgtEl>
                                        <p:attrNameLst>
                                          <p:attrName>style.visibility</p:attrName>
                                        </p:attrNameLst>
                                      </p:cBhvr>
                                      <p:to>
                                        <p:strVal val="visible"/>
                                      </p:to>
                                    </p:set>
                                    <p:animEffect transition="in" filter="blinds(horizontal)">
                                      <p:cBhvr>
                                        <p:cTn id="53" dur="500"/>
                                        <p:tgtEl>
                                          <p:spTgt spid="34837"/>
                                        </p:tgtEl>
                                      </p:cBhvr>
                                    </p:animEffect>
                                  </p:childTnLst>
                                </p:cTn>
                              </p:par>
                              <p:par>
                                <p:cTn id="54" presetID="3" presetClass="entr" presetSubtype="10" fill="hold" grpId="0" nodeType="withEffect">
                                  <p:stCondLst>
                                    <p:cond delay="0"/>
                                  </p:stCondLst>
                                  <p:childTnLst>
                                    <p:set>
                                      <p:cBhvr>
                                        <p:cTn id="55" dur="1" fill="hold">
                                          <p:stCondLst>
                                            <p:cond delay="0"/>
                                          </p:stCondLst>
                                        </p:cTn>
                                        <p:tgtEl>
                                          <p:spTgt spid="34882"/>
                                        </p:tgtEl>
                                        <p:attrNameLst>
                                          <p:attrName>style.visibility</p:attrName>
                                        </p:attrNameLst>
                                      </p:cBhvr>
                                      <p:to>
                                        <p:strVal val="visible"/>
                                      </p:to>
                                    </p:set>
                                    <p:animEffect transition="in" filter="blinds(horizontal)">
                                      <p:cBhvr>
                                        <p:cTn id="56" dur="500"/>
                                        <p:tgtEl>
                                          <p:spTgt spid="34882"/>
                                        </p:tgtEl>
                                      </p:cBhvr>
                                    </p:animEffect>
                                  </p:childTnLst>
                                </p:cTn>
                              </p:par>
                              <p:par>
                                <p:cTn id="57" presetID="3" presetClass="entr" presetSubtype="10" fill="hold" grpId="0" nodeType="withEffect">
                                  <p:stCondLst>
                                    <p:cond delay="0"/>
                                  </p:stCondLst>
                                  <p:childTnLst>
                                    <p:set>
                                      <p:cBhvr>
                                        <p:cTn id="58" dur="1" fill="hold">
                                          <p:stCondLst>
                                            <p:cond delay="0"/>
                                          </p:stCondLst>
                                        </p:cTn>
                                        <p:tgtEl>
                                          <p:spTgt spid="34892"/>
                                        </p:tgtEl>
                                        <p:attrNameLst>
                                          <p:attrName>style.visibility</p:attrName>
                                        </p:attrNameLst>
                                      </p:cBhvr>
                                      <p:to>
                                        <p:strVal val="visible"/>
                                      </p:to>
                                    </p:set>
                                    <p:animEffect transition="in" filter="blinds(horizontal)">
                                      <p:cBhvr>
                                        <p:cTn id="59" dur="500"/>
                                        <p:tgtEl>
                                          <p:spTgt spid="34892"/>
                                        </p:tgtEl>
                                      </p:cBhvr>
                                    </p:animEffect>
                                  </p:childTnLst>
                                </p:cTn>
                              </p:par>
                              <p:par>
                                <p:cTn id="60" presetID="3" presetClass="entr" presetSubtype="10" fill="hold" grpId="0" nodeType="withEffect">
                                  <p:stCondLst>
                                    <p:cond delay="0"/>
                                  </p:stCondLst>
                                  <p:childTnLst>
                                    <p:set>
                                      <p:cBhvr>
                                        <p:cTn id="61" dur="1" fill="hold">
                                          <p:stCondLst>
                                            <p:cond delay="0"/>
                                          </p:stCondLst>
                                        </p:cTn>
                                        <p:tgtEl>
                                          <p:spTgt spid="34860"/>
                                        </p:tgtEl>
                                        <p:attrNameLst>
                                          <p:attrName>style.visibility</p:attrName>
                                        </p:attrNameLst>
                                      </p:cBhvr>
                                      <p:to>
                                        <p:strVal val="visible"/>
                                      </p:to>
                                    </p:set>
                                    <p:animEffect transition="in" filter="blinds(horizontal)">
                                      <p:cBhvr>
                                        <p:cTn id="62" dur="500"/>
                                        <p:tgtEl>
                                          <p:spTgt spid="34860"/>
                                        </p:tgtEl>
                                      </p:cBhvr>
                                    </p:animEffect>
                                  </p:childTnLst>
                                </p:cTn>
                              </p:par>
                              <p:par>
                                <p:cTn id="63" presetID="3" presetClass="entr" presetSubtype="10" fill="hold" grpId="0" nodeType="withEffect">
                                  <p:stCondLst>
                                    <p:cond delay="0"/>
                                  </p:stCondLst>
                                  <p:childTnLst>
                                    <p:set>
                                      <p:cBhvr>
                                        <p:cTn id="64" dur="1" fill="hold">
                                          <p:stCondLst>
                                            <p:cond delay="0"/>
                                          </p:stCondLst>
                                        </p:cTn>
                                        <p:tgtEl>
                                          <p:spTgt spid="34861"/>
                                        </p:tgtEl>
                                        <p:attrNameLst>
                                          <p:attrName>style.visibility</p:attrName>
                                        </p:attrNameLst>
                                      </p:cBhvr>
                                      <p:to>
                                        <p:strVal val="visible"/>
                                      </p:to>
                                    </p:set>
                                    <p:animEffect transition="in" filter="blinds(horizontal)">
                                      <p:cBhvr>
                                        <p:cTn id="65" dur="500"/>
                                        <p:tgtEl>
                                          <p:spTgt spid="34861"/>
                                        </p:tgtEl>
                                      </p:cBhvr>
                                    </p:animEffect>
                                  </p:childTnLst>
                                </p:cTn>
                              </p:par>
                              <p:par>
                                <p:cTn id="66" presetID="3" presetClass="entr" presetSubtype="10" fill="hold" grpId="0" nodeType="withEffect">
                                  <p:stCondLst>
                                    <p:cond delay="0"/>
                                  </p:stCondLst>
                                  <p:childTnLst>
                                    <p:set>
                                      <p:cBhvr>
                                        <p:cTn id="67" dur="1" fill="hold">
                                          <p:stCondLst>
                                            <p:cond delay="0"/>
                                          </p:stCondLst>
                                        </p:cTn>
                                        <p:tgtEl>
                                          <p:spTgt spid="34840"/>
                                        </p:tgtEl>
                                        <p:attrNameLst>
                                          <p:attrName>style.visibility</p:attrName>
                                        </p:attrNameLst>
                                      </p:cBhvr>
                                      <p:to>
                                        <p:strVal val="visible"/>
                                      </p:to>
                                    </p:set>
                                    <p:animEffect transition="in" filter="blinds(horizontal)">
                                      <p:cBhvr>
                                        <p:cTn id="68" dur="500"/>
                                        <p:tgtEl>
                                          <p:spTgt spid="34840"/>
                                        </p:tgtEl>
                                      </p:cBhvr>
                                    </p:animEffect>
                                  </p:childTnLst>
                                </p:cTn>
                              </p:par>
                              <p:par>
                                <p:cTn id="69" presetID="3" presetClass="entr" presetSubtype="10" fill="hold" grpId="0" nodeType="withEffect">
                                  <p:stCondLst>
                                    <p:cond delay="0"/>
                                  </p:stCondLst>
                                  <p:childTnLst>
                                    <p:set>
                                      <p:cBhvr>
                                        <p:cTn id="70" dur="1" fill="hold">
                                          <p:stCondLst>
                                            <p:cond delay="0"/>
                                          </p:stCondLst>
                                        </p:cTn>
                                        <p:tgtEl>
                                          <p:spTgt spid="34841"/>
                                        </p:tgtEl>
                                        <p:attrNameLst>
                                          <p:attrName>style.visibility</p:attrName>
                                        </p:attrNameLst>
                                      </p:cBhvr>
                                      <p:to>
                                        <p:strVal val="visible"/>
                                      </p:to>
                                    </p:set>
                                    <p:animEffect transition="in" filter="blinds(horizontal)">
                                      <p:cBhvr>
                                        <p:cTn id="71" dur="500"/>
                                        <p:tgtEl>
                                          <p:spTgt spid="34841"/>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3" presetClass="entr" presetSubtype="10" fill="hold" grpId="0" nodeType="clickEffect">
                                  <p:stCondLst>
                                    <p:cond delay="0"/>
                                  </p:stCondLst>
                                  <p:childTnLst>
                                    <p:set>
                                      <p:cBhvr>
                                        <p:cTn id="75" dur="1" fill="hold">
                                          <p:stCondLst>
                                            <p:cond delay="0"/>
                                          </p:stCondLst>
                                        </p:cTn>
                                        <p:tgtEl>
                                          <p:spTgt spid="34877"/>
                                        </p:tgtEl>
                                        <p:attrNameLst>
                                          <p:attrName>style.visibility</p:attrName>
                                        </p:attrNameLst>
                                      </p:cBhvr>
                                      <p:to>
                                        <p:strVal val="visible"/>
                                      </p:to>
                                    </p:set>
                                    <p:animEffect transition="in" filter="blinds(horizontal)">
                                      <p:cBhvr>
                                        <p:cTn id="76" dur="500"/>
                                        <p:tgtEl>
                                          <p:spTgt spid="34877"/>
                                        </p:tgtEl>
                                      </p:cBhvr>
                                    </p:animEffect>
                                  </p:childTnLst>
                                </p:cTn>
                              </p:par>
                              <p:par>
                                <p:cTn id="77" presetID="3" presetClass="entr" presetSubtype="10" fill="hold" grpId="0" nodeType="withEffect">
                                  <p:stCondLst>
                                    <p:cond delay="0"/>
                                  </p:stCondLst>
                                  <p:childTnLst>
                                    <p:set>
                                      <p:cBhvr>
                                        <p:cTn id="78" dur="1" fill="hold">
                                          <p:stCondLst>
                                            <p:cond delay="0"/>
                                          </p:stCondLst>
                                        </p:cTn>
                                        <p:tgtEl>
                                          <p:spTgt spid="34875"/>
                                        </p:tgtEl>
                                        <p:attrNameLst>
                                          <p:attrName>style.visibility</p:attrName>
                                        </p:attrNameLst>
                                      </p:cBhvr>
                                      <p:to>
                                        <p:strVal val="visible"/>
                                      </p:to>
                                    </p:set>
                                    <p:animEffect transition="in" filter="blinds(horizontal)">
                                      <p:cBhvr>
                                        <p:cTn id="79" dur="500"/>
                                        <p:tgtEl>
                                          <p:spTgt spid="34875"/>
                                        </p:tgtEl>
                                      </p:cBhvr>
                                    </p:animEffect>
                                  </p:childTnLst>
                                </p:cTn>
                              </p:par>
                              <p:par>
                                <p:cTn id="80" presetID="3" presetClass="entr" presetSubtype="10" fill="hold" grpId="0" nodeType="withEffect">
                                  <p:stCondLst>
                                    <p:cond delay="0"/>
                                  </p:stCondLst>
                                  <p:childTnLst>
                                    <p:set>
                                      <p:cBhvr>
                                        <p:cTn id="81" dur="1" fill="hold">
                                          <p:stCondLst>
                                            <p:cond delay="0"/>
                                          </p:stCondLst>
                                        </p:cTn>
                                        <p:tgtEl>
                                          <p:spTgt spid="34842"/>
                                        </p:tgtEl>
                                        <p:attrNameLst>
                                          <p:attrName>style.visibility</p:attrName>
                                        </p:attrNameLst>
                                      </p:cBhvr>
                                      <p:to>
                                        <p:strVal val="visible"/>
                                      </p:to>
                                    </p:set>
                                    <p:animEffect transition="in" filter="blinds(horizontal)">
                                      <p:cBhvr>
                                        <p:cTn id="82" dur="500"/>
                                        <p:tgtEl>
                                          <p:spTgt spid="34842"/>
                                        </p:tgtEl>
                                      </p:cBhvr>
                                    </p:animEffect>
                                  </p:childTnLst>
                                </p:cTn>
                              </p:par>
                              <p:par>
                                <p:cTn id="83" presetID="3" presetClass="entr" presetSubtype="10" fill="hold" grpId="0" nodeType="withEffect">
                                  <p:stCondLst>
                                    <p:cond delay="0"/>
                                  </p:stCondLst>
                                  <p:childTnLst>
                                    <p:set>
                                      <p:cBhvr>
                                        <p:cTn id="84" dur="1" fill="hold">
                                          <p:stCondLst>
                                            <p:cond delay="0"/>
                                          </p:stCondLst>
                                        </p:cTn>
                                        <p:tgtEl>
                                          <p:spTgt spid="34843"/>
                                        </p:tgtEl>
                                        <p:attrNameLst>
                                          <p:attrName>style.visibility</p:attrName>
                                        </p:attrNameLst>
                                      </p:cBhvr>
                                      <p:to>
                                        <p:strVal val="visible"/>
                                      </p:to>
                                    </p:set>
                                    <p:animEffect transition="in" filter="blinds(horizontal)">
                                      <p:cBhvr>
                                        <p:cTn id="85" dur="500"/>
                                        <p:tgtEl>
                                          <p:spTgt spid="34843"/>
                                        </p:tgtEl>
                                      </p:cBhvr>
                                    </p:animEffect>
                                  </p:childTnLst>
                                </p:cTn>
                              </p:par>
                              <p:par>
                                <p:cTn id="86" presetID="3" presetClass="entr" presetSubtype="10" fill="hold" grpId="0" nodeType="withEffect">
                                  <p:stCondLst>
                                    <p:cond delay="0"/>
                                  </p:stCondLst>
                                  <p:childTnLst>
                                    <p:set>
                                      <p:cBhvr>
                                        <p:cTn id="87" dur="1" fill="hold">
                                          <p:stCondLst>
                                            <p:cond delay="0"/>
                                          </p:stCondLst>
                                        </p:cTn>
                                        <p:tgtEl>
                                          <p:spTgt spid="34885"/>
                                        </p:tgtEl>
                                        <p:attrNameLst>
                                          <p:attrName>style.visibility</p:attrName>
                                        </p:attrNameLst>
                                      </p:cBhvr>
                                      <p:to>
                                        <p:strVal val="visible"/>
                                      </p:to>
                                    </p:set>
                                    <p:animEffect transition="in" filter="blinds(horizontal)">
                                      <p:cBhvr>
                                        <p:cTn id="88" dur="500"/>
                                        <p:tgtEl>
                                          <p:spTgt spid="34885"/>
                                        </p:tgtEl>
                                      </p:cBhvr>
                                    </p:animEffect>
                                  </p:childTnLst>
                                </p:cTn>
                              </p:par>
                              <p:par>
                                <p:cTn id="89" presetID="3" presetClass="entr" presetSubtype="10" fill="hold" grpId="0" nodeType="withEffect">
                                  <p:stCondLst>
                                    <p:cond delay="0"/>
                                  </p:stCondLst>
                                  <p:childTnLst>
                                    <p:set>
                                      <p:cBhvr>
                                        <p:cTn id="90" dur="1" fill="hold">
                                          <p:stCondLst>
                                            <p:cond delay="0"/>
                                          </p:stCondLst>
                                        </p:cTn>
                                        <p:tgtEl>
                                          <p:spTgt spid="34884"/>
                                        </p:tgtEl>
                                        <p:attrNameLst>
                                          <p:attrName>style.visibility</p:attrName>
                                        </p:attrNameLst>
                                      </p:cBhvr>
                                      <p:to>
                                        <p:strVal val="visible"/>
                                      </p:to>
                                    </p:set>
                                    <p:animEffect transition="in" filter="blinds(horizontal)">
                                      <p:cBhvr>
                                        <p:cTn id="91" dur="500"/>
                                        <p:tgtEl>
                                          <p:spTgt spid="34884"/>
                                        </p:tgtEl>
                                      </p:cBhvr>
                                    </p:animEffect>
                                  </p:childTnLst>
                                </p:cTn>
                              </p:par>
                              <p:par>
                                <p:cTn id="92" presetID="3" presetClass="entr" presetSubtype="10" fill="hold" grpId="0" nodeType="withEffect">
                                  <p:stCondLst>
                                    <p:cond delay="0"/>
                                  </p:stCondLst>
                                  <p:childTnLst>
                                    <p:set>
                                      <p:cBhvr>
                                        <p:cTn id="93" dur="1" fill="hold">
                                          <p:stCondLst>
                                            <p:cond delay="0"/>
                                          </p:stCondLst>
                                        </p:cTn>
                                        <p:tgtEl>
                                          <p:spTgt spid="34893"/>
                                        </p:tgtEl>
                                        <p:attrNameLst>
                                          <p:attrName>style.visibility</p:attrName>
                                        </p:attrNameLst>
                                      </p:cBhvr>
                                      <p:to>
                                        <p:strVal val="visible"/>
                                      </p:to>
                                    </p:set>
                                    <p:animEffect transition="in" filter="blinds(horizontal)">
                                      <p:cBhvr>
                                        <p:cTn id="94" dur="500"/>
                                        <p:tgtEl>
                                          <p:spTgt spid="34893"/>
                                        </p:tgtEl>
                                      </p:cBhvr>
                                    </p:animEffect>
                                  </p:childTnLst>
                                </p:cTn>
                              </p:par>
                              <p:par>
                                <p:cTn id="95" presetID="3" presetClass="entr" presetSubtype="10" fill="hold" grpId="0" nodeType="withEffect">
                                  <p:stCondLst>
                                    <p:cond delay="0"/>
                                  </p:stCondLst>
                                  <p:childTnLst>
                                    <p:set>
                                      <p:cBhvr>
                                        <p:cTn id="96" dur="1" fill="hold">
                                          <p:stCondLst>
                                            <p:cond delay="0"/>
                                          </p:stCondLst>
                                        </p:cTn>
                                        <p:tgtEl>
                                          <p:spTgt spid="34894"/>
                                        </p:tgtEl>
                                        <p:attrNameLst>
                                          <p:attrName>style.visibility</p:attrName>
                                        </p:attrNameLst>
                                      </p:cBhvr>
                                      <p:to>
                                        <p:strVal val="visible"/>
                                      </p:to>
                                    </p:set>
                                    <p:animEffect transition="in" filter="blinds(horizontal)">
                                      <p:cBhvr>
                                        <p:cTn id="97" dur="500"/>
                                        <p:tgtEl>
                                          <p:spTgt spid="34894"/>
                                        </p:tgtEl>
                                      </p:cBhvr>
                                    </p:animEffect>
                                  </p:childTnLst>
                                </p:cTn>
                              </p:par>
                              <p:par>
                                <p:cTn id="98" presetID="3" presetClass="entr" presetSubtype="10" fill="hold" grpId="0" nodeType="withEffect">
                                  <p:stCondLst>
                                    <p:cond delay="0"/>
                                  </p:stCondLst>
                                  <p:childTnLst>
                                    <p:set>
                                      <p:cBhvr>
                                        <p:cTn id="99" dur="1" fill="hold">
                                          <p:stCondLst>
                                            <p:cond delay="0"/>
                                          </p:stCondLst>
                                        </p:cTn>
                                        <p:tgtEl>
                                          <p:spTgt spid="34848"/>
                                        </p:tgtEl>
                                        <p:attrNameLst>
                                          <p:attrName>style.visibility</p:attrName>
                                        </p:attrNameLst>
                                      </p:cBhvr>
                                      <p:to>
                                        <p:strVal val="visible"/>
                                      </p:to>
                                    </p:set>
                                    <p:animEffect transition="in" filter="blinds(horizontal)">
                                      <p:cBhvr>
                                        <p:cTn id="100" dur="500"/>
                                        <p:tgtEl>
                                          <p:spTgt spid="34848"/>
                                        </p:tgtEl>
                                      </p:cBhvr>
                                    </p:animEffect>
                                  </p:childTnLst>
                                </p:cTn>
                              </p:par>
                              <p:par>
                                <p:cTn id="101" presetID="3" presetClass="entr" presetSubtype="10" fill="hold" grpId="0" nodeType="withEffect">
                                  <p:stCondLst>
                                    <p:cond delay="0"/>
                                  </p:stCondLst>
                                  <p:childTnLst>
                                    <p:set>
                                      <p:cBhvr>
                                        <p:cTn id="102" dur="1" fill="hold">
                                          <p:stCondLst>
                                            <p:cond delay="0"/>
                                          </p:stCondLst>
                                        </p:cTn>
                                        <p:tgtEl>
                                          <p:spTgt spid="34849"/>
                                        </p:tgtEl>
                                        <p:attrNameLst>
                                          <p:attrName>style.visibility</p:attrName>
                                        </p:attrNameLst>
                                      </p:cBhvr>
                                      <p:to>
                                        <p:strVal val="visible"/>
                                      </p:to>
                                    </p:set>
                                    <p:animEffect transition="in" filter="blinds(horizontal)">
                                      <p:cBhvr>
                                        <p:cTn id="103" dur="500"/>
                                        <p:tgtEl>
                                          <p:spTgt spid="34849"/>
                                        </p:tgtEl>
                                      </p:cBhvr>
                                    </p:animEffect>
                                  </p:childTnLst>
                                </p:cTn>
                              </p:par>
                              <p:par>
                                <p:cTn id="104" presetID="3" presetClass="entr" presetSubtype="10" fill="hold" grpId="0" nodeType="withEffect">
                                  <p:stCondLst>
                                    <p:cond delay="0"/>
                                  </p:stCondLst>
                                  <p:childTnLst>
                                    <p:set>
                                      <p:cBhvr>
                                        <p:cTn id="105" dur="1" fill="hold">
                                          <p:stCondLst>
                                            <p:cond delay="0"/>
                                          </p:stCondLst>
                                        </p:cTn>
                                        <p:tgtEl>
                                          <p:spTgt spid="34846"/>
                                        </p:tgtEl>
                                        <p:attrNameLst>
                                          <p:attrName>style.visibility</p:attrName>
                                        </p:attrNameLst>
                                      </p:cBhvr>
                                      <p:to>
                                        <p:strVal val="visible"/>
                                      </p:to>
                                    </p:set>
                                    <p:animEffect transition="in" filter="blinds(horizontal)">
                                      <p:cBhvr>
                                        <p:cTn id="106" dur="500"/>
                                        <p:tgtEl>
                                          <p:spTgt spid="34846"/>
                                        </p:tgtEl>
                                      </p:cBhvr>
                                    </p:animEffect>
                                  </p:childTnLst>
                                </p:cTn>
                              </p:par>
                              <p:par>
                                <p:cTn id="107" presetID="3" presetClass="entr" presetSubtype="10" fill="hold" grpId="0" nodeType="withEffect">
                                  <p:stCondLst>
                                    <p:cond delay="0"/>
                                  </p:stCondLst>
                                  <p:childTnLst>
                                    <p:set>
                                      <p:cBhvr>
                                        <p:cTn id="108" dur="1" fill="hold">
                                          <p:stCondLst>
                                            <p:cond delay="0"/>
                                          </p:stCondLst>
                                        </p:cTn>
                                        <p:tgtEl>
                                          <p:spTgt spid="34847"/>
                                        </p:tgtEl>
                                        <p:attrNameLst>
                                          <p:attrName>style.visibility</p:attrName>
                                        </p:attrNameLst>
                                      </p:cBhvr>
                                      <p:to>
                                        <p:strVal val="visible"/>
                                      </p:to>
                                    </p:set>
                                    <p:animEffect transition="in" filter="blinds(horizontal)">
                                      <p:cBhvr>
                                        <p:cTn id="109" dur="500"/>
                                        <p:tgtEl>
                                          <p:spTgt spid="34847"/>
                                        </p:tgtEl>
                                      </p:cBhvr>
                                    </p:animEffect>
                                  </p:childTnLst>
                                </p:cTn>
                              </p:par>
                              <p:par>
                                <p:cTn id="110" presetID="3" presetClass="entr" presetSubtype="10" fill="hold" grpId="0" nodeType="withEffect">
                                  <p:stCondLst>
                                    <p:cond delay="0"/>
                                  </p:stCondLst>
                                  <p:childTnLst>
                                    <p:set>
                                      <p:cBhvr>
                                        <p:cTn id="111" dur="1" fill="hold">
                                          <p:stCondLst>
                                            <p:cond delay="0"/>
                                          </p:stCondLst>
                                        </p:cTn>
                                        <p:tgtEl>
                                          <p:spTgt spid="34845"/>
                                        </p:tgtEl>
                                        <p:attrNameLst>
                                          <p:attrName>style.visibility</p:attrName>
                                        </p:attrNameLst>
                                      </p:cBhvr>
                                      <p:to>
                                        <p:strVal val="visible"/>
                                      </p:to>
                                    </p:set>
                                    <p:animEffect transition="in" filter="blinds(horizontal)">
                                      <p:cBhvr>
                                        <p:cTn id="112" dur="500"/>
                                        <p:tgtEl>
                                          <p:spTgt spid="34845"/>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34845"/>
                                        </p:tgtEl>
                                        <p:attrNameLst>
                                          <p:attrName>style.visibility</p:attrName>
                                        </p:attrNameLst>
                                      </p:cBhvr>
                                      <p:to>
                                        <p:strVal val="visible"/>
                                      </p:to>
                                    </p:set>
                                    <p:animEffect transition="in" filter="blinds(horizontal)">
                                      <p:cBhvr>
                                        <p:cTn id="115" dur="500"/>
                                        <p:tgtEl>
                                          <p:spTgt spid="34845"/>
                                        </p:tgtEl>
                                      </p:cBhvr>
                                    </p:animEffect>
                                  </p:childTnLst>
                                </p:cTn>
                              </p:par>
                              <p:par>
                                <p:cTn id="116" presetID="3" presetClass="entr" presetSubtype="10" fill="hold" grpId="0" nodeType="withEffect">
                                  <p:stCondLst>
                                    <p:cond delay="0"/>
                                  </p:stCondLst>
                                  <p:childTnLst>
                                    <p:set>
                                      <p:cBhvr>
                                        <p:cTn id="117" dur="1" fill="hold">
                                          <p:stCondLst>
                                            <p:cond delay="0"/>
                                          </p:stCondLst>
                                        </p:cTn>
                                        <p:tgtEl>
                                          <p:spTgt spid="34844"/>
                                        </p:tgtEl>
                                        <p:attrNameLst>
                                          <p:attrName>style.visibility</p:attrName>
                                        </p:attrNameLst>
                                      </p:cBhvr>
                                      <p:to>
                                        <p:strVal val="visible"/>
                                      </p:to>
                                    </p:set>
                                    <p:animEffect transition="in" filter="blinds(horizontal)">
                                      <p:cBhvr>
                                        <p:cTn id="118" dur="500"/>
                                        <p:tgtEl>
                                          <p:spTgt spid="34844"/>
                                        </p:tgtEl>
                                      </p:cBhvr>
                                    </p:animEffect>
                                  </p:childTnLst>
                                </p:cTn>
                              </p:par>
                              <p:par>
                                <p:cTn id="119" presetID="3" presetClass="entr" presetSubtype="10" fill="hold" grpId="0" nodeType="withEffect">
                                  <p:stCondLst>
                                    <p:cond delay="0"/>
                                  </p:stCondLst>
                                  <p:childTnLst>
                                    <p:set>
                                      <p:cBhvr>
                                        <p:cTn id="120" dur="1" fill="hold">
                                          <p:stCondLst>
                                            <p:cond delay="0"/>
                                          </p:stCondLst>
                                        </p:cTn>
                                        <p:tgtEl>
                                          <p:spTgt spid="34838"/>
                                        </p:tgtEl>
                                        <p:attrNameLst>
                                          <p:attrName>style.visibility</p:attrName>
                                        </p:attrNameLst>
                                      </p:cBhvr>
                                      <p:to>
                                        <p:strVal val="visible"/>
                                      </p:to>
                                    </p:set>
                                    <p:animEffect transition="in" filter="blinds(horizontal)">
                                      <p:cBhvr>
                                        <p:cTn id="121" dur="500"/>
                                        <p:tgtEl>
                                          <p:spTgt spid="34838"/>
                                        </p:tgtEl>
                                      </p:cBhvr>
                                    </p:animEffect>
                                  </p:childTnLst>
                                </p:cTn>
                              </p:par>
                              <p:par>
                                <p:cTn id="122" presetID="3" presetClass="entr" presetSubtype="10" fill="hold" grpId="0" nodeType="withEffect">
                                  <p:stCondLst>
                                    <p:cond delay="0"/>
                                  </p:stCondLst>
                                  <p:childTnLst>
                                    <p:set>
                                      <p:cBhvr>
                                        <p:cTn id="123" dur="1" fill="hold">
                                          <p:stCondLst>
                                            <p:cond delay="0"/>
                                          </p:stCondLst>
                                        </p:cTn>
                                        <p:tgtEl>
                                          <p:spTgt spid="34839"/>
                                        </p:tgtEl>
                                        <p:attrNameLst>
                                          <p:attrName>style.visibility</p:attrName>
                                        </p:attrNameLst>
                                      </p:cBhvr>
                                      <p:to>
                                        <p:strVal val="visible"/>
                                      </p:to>
                                    </p:set>
                                    <p:animEffect transition="in" filter="blinds(horizontal)">
                                      <p:cBhvr>
                                        <p:cTn id="124" dur="500"/>
                                        <p:tgtEl>
                                          <p:spTgt spid="34839"/>
                                        </p:tgtEl>
                                      </p:cBhvr>
                                    </p:animEffect>
                                  </p:childTnLst>
                                </p:cTn>
                              </p:par>
                            </p:childTnLst>
                          </p:cTn>
                        </p:par>
                      </p:childTnLst>
                    </p:cTn>
                  </p:par>
                  <p:par>
                    <p:cTn id="125" fill="hold" nodeType="clickPar">
                      <p:stCondLst>
                        <p:cond delay="indefinite"/>
                      </p:stCondLst>
                      <p:childTnLst>
                        <p:par>
                          <p:cTn id="126" fill="hold" nodeType="withGroup">
                            <p:stCondLst>
                              <p:cond delay="0"/>
                            </p:stCondLst>
                            <p:childTnLst>
                              <p:par>
                                <p:cTn id="127" presetID="3" presetClass="entr" presetSubtype="10" fill="hold" grpId="0" nodeType="clickEffect">
                                  <p:stCondLst>
                                    <p:cond delay="0"/>
                                  </p:stCondLst>
                                  <p:childTnLst>
                                    <p:set>
                                      <p:cBhvr>
                                        <p:cTn id="128" dur="1" fill="hold">
                                          <p:stCondLst>
                                            <p:cond delay="0"/>
                                          </p:stCondLst>
                                        </p:cTn>
                                        <p:tgtEl>
                                          <p:spTgt spid="34872"/>
                                        </p:tgtEl>
                                        <p:attrNameLst>
                                          <p:attrName>style.visibility</p:attrName>
                                        </p:attrNameLst>
                                      </p:cBhvr>
                                      <p:to>
                                        <p:strVal val="visible"/>
                                      </p:to>
                                    </p:set>
                                    <p:animEffect transition="in" filter="blinds(horizontal)">
                                      <p:cBhvr>
                                        <p:cTn id="129" dur="500"/>
                                        <p:tgtEl>
                                          <p:spTgt spid="34872"/>
                                        </p:tgtEl>
                                      </p:cBhvr>
                                    </p:animEffect>
                                  </p:childTnLst>
                                </p:cTn>
                              </p:par>
                              <p:par>
                                <p:cTn id="130" presetID="3" presetClass="entr" presetSubtype="10" fill="hold" grpId="0" nodeType="withEffect">
                                  <p:stCondLst>
                                    <p:cond delay="0"/>
                                  </p:stCondLst>
                                  <p:childTnLst>
                                    <p:set>
                                      <p:cBhvr>
                                        <p:cTn id="131" dur="1" fill="hold">
                                          <p:stCondLst>
                                            <p:cond delay="0"/>
                                          </p:stCondLst>
                                        </p:cTn>
                                        <p:tgtEl>
                                          <p:spTgt spid="34874"/>
                                        </p:tgtEl>
                                        <p:attrNameLst>
                                          <p:attrName>style.visibility</p:attrName>
                                        </p:attrNameLst>
                                      </p:cBhvr>
                                      <p:to>
                                        <p:strVal val="visible"/>
                                      </p:to>
                                    </p:set>
                                    <p:animEffect transition="in" filter="blinds(horizontal)">
                                      <p:cBhvr>
                                        <p:cTn id="132" dur="500"/>
                                        <p:tgtEl>
                                          <p:spTgt spid="34874"/>
                                        </p:tgtEl>
                                      </p:cBhvr>
                                    </p:animEffect>
                                  </p:childTnLst>
                                </p:cTn>
                              </p:par>
                              <p:par>
                                <p:cTn id="133" presetID="3" presetClass="entr" presetSubtype="10" fill="hold" grpId="0" nodeType="withEffect">
                                  <p:stCondLst>
                                    <p:cond delay="0"/>
                                  </p:stCondLst>
                                  <p:childTnLst>
                                    <p:set>
                                      <p:cBhvr>
                                        <p:cTn id="134" dur="1" fill="hold">
                                          <p:stCondLst>
                                            <p:cond delay="0"/>
                                          </p:stCondLst>
                                        </p:cTn>
                                        <p:tgtEl>
                                          <p:spTgt spid="34853"/>
                                        </p:tgtEl>
                                        <p:attrNameLst>
                                          <p:attrName>style.visibility</p:attrName>
                                        </p:attrNameLst>
                                      </p:cBhvr>
                                      <p:to>
                                        <p:strVal val="visible"/>
                                      </p:to>
                                    </p:set>
                                    <p:animEffect transition="in" filter="blinds(horizontal)">
                                      <p:cBhvr>
                                        <p:cTn id="135" dur="500"/>
                                        <p:tgtEl>
                                          <p:spTgt spid="34853"/>
                                        </p:tgtEl>
                                      </p:cBhvr>
                                    </p:animEffect>
                                  </p:childTnLst>
                                </p:cTn>
                              </p:par>
                              <p:par>
                                <p:cTn id="136" presetID="3" presetClass="entr" presetSubtype="10" fill="hold" grpId="0" nodeType="withEffect">
                                  <p:stCondLst>
                                    <p:cond delay="0"/>
                                  </p:stCondLst>
                                  <p:childTnLst>
                                    <p:set>
                                      <p:cBhvr>
                                        <p:cTn id="137" dur="1" fill="hold">
                                          <p:stCondLst>
                                            <p:cond delay="0"/>
                                          </p:stCondLst>
                                        </p:cTn>
                                        <p:tgtEl>
                                          <p:spTgt spid="34852"/>
                                        </p:tgtEl>
                                        <p:attrNameLst>
                                          <p:attrName>style.visibility</p:attrName>
                                        </p:attrNameLst>
                                      </p:cBhvr>
                                      <p:to>
                                        <p:strVal val="visible"/>
                                      </p:to>
                                    </p:set>
                                    <p:animEffect transition="in" filter="blinds(horizontal)">
                                      <p:cBhvr>
                                        <p:cTn id="138" dur="500"/>
                                        <p:tgtEl>
                                          <p:spTgt spid="34852"/>
                                        </p:tgtEl>
                                      </p:cBhvr>
                                    </p:animEffect>
                                  </p:childTnLst>
                                </p:cTn>
                              </p:par>
                              <p:par>
                                <p:cTn id="139" presetID="3" presetClass="entr" presetSubtype="10" fill="hold" grpId="0" nodeType="withEffect">
                                  <p:stCondLst>
                                    <p:cond delay="0"/>
                                  </p:stCondLst>
                                  <p:childTnLst>
                                    <p:set>
                                      <p:cBhvr>
                                        <p:cTn id="140" dur="1" fill="hold">
                                          <p:stCondLst>
                                            <p:cond delay="0"/>
                                          </p:stCondLst>
                                        </p:cTn>
                                        <p:tgtEl>
                                          <p:spTgt spid="34886"/>
                                        </p:tgtEl>
                                        <p:attrNameLst>
                                          <p:attrName>style.visibility</p:attrName>
                                        </p:attrNameLst>
                                      </p:cBhvr>
                                      <p:to>
                                        <p:strVal val="visible"/>
                                      </p:to>
                                    </p:set>
                                    <p:animEffect transition="in" filter="blinds(horizontal)">
                                      <p:cBhvr>
                                        <p:cTn id="141" dur="500"/>
                                        <p:tgtEl>
                                          <p:spTgt spid="34886"/>
                                        </p:tgtEl>
                                      </p:cBhvr>
                                    </p:animEffect>
                                  </p:childTnLst>
                                </p:cTn>
                              </p:par>
                              <p:par>
                                <p:cTn id="142" presetID="3" presetClass="entr" presetSubtype="10" fill="hold" grpId="0" nodeType="withEffect">
                                  <p:stCondLst>
                                    <p:cond delay="0"/>
                                  </p:stCondLst>
                                  <p:childTnLst>
                                    <p:set>
                                      <p:cBhvr>
                                        <p:cTn id="143" dur="1" fill="hold">
                                          <p:stCondLst>
                                            <p:cond delay="0"/>
                                          </p:stCondLst>
                                        </p:cTn>
                                        <p:tgtEl>
                                          <p:spTgt spid="34887"/>
                                        </p:tgtEl>
                                        <p:attrNameLst>
                                          <p:attrName>style.visibility</p:attrName>
                                        </p:attrNameLst>
                                      </p:cBhvr>
                                      <p:to>
                                        <p:strVal val="visible"/>
                                      </p:to>
                                    </p:set>
                                    <p:animEffect transition="in" filter="blinds(horizontal)">
                                      <p:cBhvr>
                                        <p:cTn id="144" dur="500"/>
                                        <p:tgtEl>
                                          <p:spTgt spid="34887"/>
                                        </p:tgtEl>
                                      </p:cBhvr>
                                    </p:animEffect>
                                  </p:childTnLst>
                                </p:cTn>
                              </p:par>
                              <p:par>
                                <p:cTn id="145" presetID="3" presetClass="entr" presetSubtype="10" fill="hold" grpId="0" nodeType="withEffect">
                                  <p:stCondLst>
                                    <p:cond delay="0"/>
                                  </p:stCondLst>
                                  <p:childTnLst>
                                    <p:set>
                                      <p:cBhvr>
                                        <p:cTn id="146" dur="1" fill="hold">
                                          <p:stCondLst>
                                            <p:cond delay="0"/>
                                          </p:stCondLst>
                                        </p:cTn>
                                        <p:tgtEl>
                                          <p:spTgt spid="34888"/>
                                        </p:tgtEl>
                                        <p:attrNameLst>
                                          <p:attrName>style.visibility</p:attrName>
                                        </p:attrNameLst>
                                      </p:cBhvr>
                                      <p:to>
                                        <p:strVal val="visible"/>
                                      </p:to>
                                    </p:set>
                                    <p:animEffect transition="in" filter="blinds(horizontal)">
                                      <p:cBhvr>
                                        <p:cTn id="147" dur="500"/>
                                        <p:tgtEl>
                                          <p:spTgt spid="34888"/>
                                        </p:tgtEl>
                                      </p:cBhvr>
                                    </p:animEffect>
                                  </p:childTnLst>
                                </p:cTn>
                              </p:par>
                              <p:par>
                                <p:cTn id="148" presetID="3" presetClass="entr" presetSubtype="10" fill="hold" grpId="0" nodeType="withEffect">
                                  <p:stCondLst>
                                    <p:cond delay="0"/>
                                  </p:stCondLst>
                                  <p:childTnLst>
                                    <p:set>
                                      <p:cBhvr>
                                        <p:cTn id="149" dur="1" fill="hold">
                                          <p:stCondLst>
                                            <p:cond delay="0"/>
                                          </p:stCondLst>
                                        </p:cTn>
                                        <p:tgtEl>
                                          <p:spTgt spid="34889"/>
                                        </p:tgtEl>
                                        <p:attrNameLst>
                                          <p:attrName>style.visibility</p:attrName>
                                        </p:attrNameLst>
                                      </p:cBhvr>
                                      <p:to>
                                        <p:strVal val="visible"/>
                                      </p:to>
                                    </p:set>
                                    <p:animEffect transition="in" filter="blinds(horizontal)">
                                      <p:cBhvr>
                                        <p:cTn id="150" dur="500"/>
                                        <p:tgtEl>
                                          <p:spTgt spid="34889"/>
                                        </p:tgtEl>
                                      </p:cBhvr>
                                    </p:animEffect>
                                  </p:childTnLst>
                                </p:cTn>
                              </p:par>
                              <p:par>
                                <p:cTn id="151" presetID="3" presetClass="entr" presetSubtype="10" fill="hold" grpId="0" nodeType="withEffect">
                                  <p:stCondLst>
                                    <p:cond delay="0"/>
                                  </p:stCondLst>
                                  <p:childTnLst>
                                    <p:set>
                                      <p:cBhvr>
                                        <p:cTn id="152" dur="1" fill="hold">
                                          <p:stCondLst>
                                            <p:cond delay="0"/>
                                          </p:stCondLst>
                                        </p:cTn>
                                        <p:tgtEl>
                                          <p:spTgt spid="34890"/>
                                        </p:tgtEl>
                                        <p:attrNameLst>
                                          <p:attrName>style.visibility</p:attrName>
                                        </p:attrNameLst>
                                      </p:cBhvr>
                                      <p:to>
                                        <p:strVal val="visible"/>
                                      </p:to>
                                    </p:set>
                                    <p:animEffect transition="in" filter="blinds(horizontal)">
                                      <p:cBhvr>
                                        <p:cTn id="153" dur="500"/>
                                        <p:tgtEl>
                                          <p:spTgt spid="34890"/>
                                        </p:tgtEl>
                                      </p:cBhvr>
                                    </p:animEffect>
                                  </p:childTnLst>
                                </p:cTn>
                              </p:par>
                              <p:par>
                                <p:cTn id="154" presetID="3" presetClass="entr" presetSubtype="10" fill="hold" grpId="0" nodeType="withEffect">
                                  <p:stCondLst>
                                    <p:cond delay="0"/>
                                  </p:stCondLst>
                                  <p:childTnLst>
                                    <p:set>
                                      <p:cBhvr>
                                        <p:cTn id="155" dur="1" fill="hold">
                                          <p:stCondLst>
                                            <p:cond delay="0"/>
                                          </p:stCondLst>
                                        </p:cTn>
                                        <p:tgtEl>
                                          <p:spTgt spid="34895"/>
                                        </p:tgtEl>
                                        <p:attrNameLst>
                                          <p:attrName>style.visibility</p:attrName>
                                        </p:attrNameLst>
                                      </p:cBhvr>
                                      <p:to>
                                        <p:strVal val="visible"/>
                                      </p:to>
                                    </p:set>
                                    <p:animEffect transition="in" filter="blinds(horizontal)">
                                      <p:cBhvr>
                                        <p:cTn id="156" dur="500"/>
                                        <p:tgtEl>
                                          <p:spTgt spid="34895"/>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34895"/>
                                        </p:tgtEl>
                                        <p:attrNameLst>
                                          <p:attrName>style.visibility</p:attrName>
                                        </p:attrNameLst>
                                      </p:cBhvr>
                                      <p:to>
                                        <p:strVal val="visible"/>
                                      </p:to>
                                    </p:set>
                                    <p:animEffect transition="in" filter="blinds(horizontal)">
                                      <p:cBhvr>
                                        <p:cTn id="159" dur="500"/>
                                        <p:tgtEl>
                                          <p:spTgt spid="34895"/>
                                        </p:tgtEl>
                                      </p:cBhvr>
                                    </p:animEffect>
                                  </p:childTnLst>
                                </p:cTn>
                              </p:par>
                              <p:par>
                                <p:cTn id="160" presetID="3" presetClass="entr" presetSubtype="10" fill="hold" grpId="0" nodeType="withEffect">
                                  <p:stCondLst>
                                    <p:cond delay="0"/>
                                  </p:stCondLst>
                                  <p:childTnLst>
                                    <p:set>
                                      <p:cBhvr>
                                        <p:cTn id="161" dur="1" fill="hold">
                                          <p:stCondLst>
                                            <p:cond delay="0"/>
                                          </p:stCondLst>
                                        </p:cTn>
                                        <p:tgtEl>
                                          <p:spTgt spid="34896"/>
                                        </p:tgtEl>
                                        <p:attrNameLst>
                                          <p:attrName>style.visibility</p:attrName>
                                        </p:attrNameLst>
                                      </p:cBhvr>
                                      <p:to>
                                        <p:strVal val="visible"/>
                                      </p:to>
                                    </p:set>
                                    <p:animEffect transition="in" filter="blinds(horizontal)">
                                      <p:cBhvr>
                                        <p:cTn id="162" dur="500"/>
                                        <p:tgtEl>
                                          <p:spTgt spid="34896"/>
                                        </p:tgtEl>
                                      </p:cBhvr>
                                    </p:animEffect>
                                  </p:childTnLst>
                                </p:cTn>
                              </p:par>
                              <p:par>
                                <p:cTn id="163" presetID="3" presetClass="entr" presetSubtype="10" fill="hold" grpId="0" nodeType="withEffect">
                                  <p:stCondLst>
                                    <p:cond delay="0"/>
                                  </p:stCondLst>
                                  <p:childTnLst>
                                    <p:set>
                                      <p:cBhvr>
                                        <p:cTn id="164" dur="1" fill="hold">
                                          <p:stCondLst>
                                            <p:cond delay="0"/>
                                          </p:stCondLst>
                                        </p:cTn>
                                        <p:tgtEl>
                                          <p:spTgt spid="34898"/>
                                        </p:tgtEl>
                                        <p:attrNameLst>
                                          <p:attrName>style.visibility</p:attrName>
                                        </p:attrNameLst>
                                      </p:cBhvr>
                                      <p:to>
                                        <p:strVal val="visible"/>
                                      </p:to>
                                    </p:set>
                                    <p:animEffect transition="in" filter="blinds(horizontal)">
                                      <p:cBhvr>
                                        <p:cTn id="165" dur="500"/>
                                        <p:tgtEl>
                                          <p:spTgt spid="34898"/>
                                        </p:tgtEl>
                                      </p:cBhvr>
                                    </p:animEffect>
                                  </p:childTnLst>
                                </p:cTn>
                              </p:par>
                              <p:par>
                                <p:cTn id="166" presetID="3" presetClass="entr" presetSubtype="10" fill="hold" grpId="0" nodeType="withEffect">
                                  <p:stCondLst>
                                    <p:cond delay="0"/>
                                  </p:stCondLst>
                                  <p:childTnLst>
                                    <p:set>
                                      <p:cBhvr>
                                        <p:cTn id="167" dur="1" fill="hold">
                                          <p:stCondLst>
                                            <p:cond delay="0"/>
                                          </p:stCondLst>
                                        </p:cTn>
                                        <p:tgtEl>
                                          <p:spTgt spid="34864"/>
                                        </p:tgtEl>
                                        <p:attrNameLst>
                                          <p:attrName>style.visibility</p:attrName>
                                        </p:attrNameLst>
                                      </p:cBhvr>
                                      <p:to>
                                        <p:strVal val="visible"/>
                                      </p:to>
                                    </p:set>
                                    <p:animEffect transition="in" filter="blinds(horizontal)">
                                      <p:cBhvr>
                                        <p:cTn id="168" dur="500"/>
                                        <p:tgtEl>
                                          <p:spTgt spid="34864"/>
                                        </p:tgtEl>
                                      </p:cBhvr>
                                    </p:animEffect>
                                  </p:childTnLst>
                                </p:cTn>
                              </p:par>
                              <p:par>
                                <p:cTn id="169" presetID="3" presetClass="entr" presetSubtype="10" fill="hold" grpId="0" nodeType="withEffect">
                                  <p:stCondLst>
                                    <p:cond delay="0"/>
                                  </p:stCondLst>
                                  <p:childTnLst>
                                    <p:set>
                                      <p:cBhvr>
                                        <p:cTn id="170" dur="1" fill="hold">
                                          <p:stCondLst>
                                            <p:cond delay="0"/>
                                          </p:stCondLst>
                                        </p:cTn>
                                        <p:tgtEl>
                                          <p:spTgt spid="34865"/>
                                        </p:tgtEl>
                                        <p:attrNameLst>
                                          <p:attrName>style.visibility</p:attrName>
                                        </p:attrNameLst>
                                      </p:cBhvr>
                                      <p:to>
                                        <p:strVal val="visible"/>
                                      </p:to>
                                    </p:set>
                                    <p:animEffect transition="in" filter="blinds(horizontal)">
                                      <p:cBhvr>
                                        <p:cTn id="171" dur="500"/>
                                        <p:tgtEl>
                                          <p:spTgt spid="34865"/>
                                        </p:tgtEl>
                                      </p:cBhvr>
                                    </p:animEffect>
                                  </p:childTnLst>
                                </p:cTn>
                              </p:par>
                              <p:par>
                                <p:cTn id="172" presetID="3" presetClass="entr" presetSubtype="10" fill="hold" grpId="0" nodeType="withEffect">
                                  <p:stCondLst>
                                    <p:cond delay="0"/>
                                  </p:stCondLst>
                                  <p:childTnLst>
                                    <p:set>
                                      <p:cBhvr>
                                        <p:cTn id="173" dur="1" fill="hold">
                                          <p:stCondLst>
                                            <p:cond delay="0"/>
                                          </p:stCondLst>
                                        </p:cTn>
                                        <p:tgtEl>
                                          <p:spTgt spid="34858"/>
                                        </p:tgtEl>
                                        <p:attrNameLst>
                                          <p:attrName>style.visibility</p:attrName>
                                        </p:attrNameLst>
                                      </p:cBhvr>
                                      <p:to>
                                        <p:strVal val="visible"/>
                                      </p:to>
                                    </p:set>
                                    <p:animEffect transition="in" filter="blinds(horizontal)">
                                      <p:cBhvr>
                                        <p:cTn id="174" dur="500"/>
                                        <p:tgtEl>
                                          <p:spTgt spid="34858"/>
                                        </p:tgtEl>
                                      </p:cBhvr>
                                    </p:animEffect>
                                  </p:childTnLst>
                                </p:cTn>
                              </p:par>
                              <p:par>
                                <p:cTn id="175" presetID="3" presetClass="entr" presetSubtype="10" fill="hold" grpId="0" nodeType="withEffect">
                                  <p:stCondLst>
                                    <p:cond delay="0"/>
                                  </p:stCondLst>
                                  <p:childTnLst>
                                    <p:set>
                                      <p:cBhvr>
                                        <p:cTn id="176" dur="1" fill="hold">
                                          <p:stCondLst>
                                            <p:cond delay="0"/>
                                          </p:stCondLst>
                                        </p:cTn>
                                        <p:tgtEl>
                                          <p:spTgt spid="34854"/>
                                        </p:tgtEl>
                                        <p:attrNameLst>
                                          <p:attrName>style.visibility</p:attrName>
                                        </p:attrNameLst>
                                      </p:cBhvr>
                                      <p:to>
                                        <p:strVal val="visible"/>
                                      </p:to>
                                    </p:set>
                                    <p:animEffect transition="in" filter="blinds(horizontal)">
                                      <p:cBhvr>
                                        <p:cTn id="177" dur="500"/>
                                        <p:tgtEl>
                                          <p:spTgt spid="34854"/>
                                        </p:tgtEl>
                                      </p:cBhvr>
                                    </p:animEffect>
                                  </p:childTnLst>
                                </p:cTn>
                              </p:par>
                              <p:par>
                                <p:cTn id="178" presetID="3" presetClass="entr" presetSubtype="10" fill="hold" grpId="0" nodeType="withEffect">
                                  <p:stCondLst>
                                    <p:cond delay="0"/>
                                  </p:stCondLst>
                                  <p:childTnLst>
                                    <p:set>
                                      <p:cBhvr>
                                        <p:cTn id="179" dur="1" fill="hold">
                                          <p:stCondLst>
                                            <p:cond delay="0"/>
                                          </p:stCondLst>
                                        </p:cTn>
                                        <p:tgtEl>
                                          <p:spTgt spid="34859"/>
                                        </p:tgtEl>
                                        <p:attrNameLst>
                                          <p:attrName>style.visibility</p:attrName>
                                        </p:attrNameLst>
                                      </p:cBhvr>
                                      <p:to>
                                        <p:strVal val="visible"/>
                                      </p:to>
                                    </p:set>
                                    <p:animEffect transition="in" filter="blinds(horizontal)">
                                      <p:cBhvr>
                                        <p:cTn id="180" dur="500"/>
                                        <p:tgtEl>
                                          <p:spTgt spid="34859"/>
                                        </p:tgtEl>
                                      </p:cBhvr>
                                    </p:animEffect>
                                  </p:childTnLst>
                                </p:cTn>
                              </p:par>
                              <p:par>
                                <p:cTn id="181" presetID="3" presetClass="entr" presetSubtype="10" fill="hold" grpId="0" nodeType="withEffect">
                                  <p:stCondLst>
                                    <p:cond delay="0"/>
                                  </p:stCondLst>
                                  <p:childTnLst>
                                    <p:set>
                                      <p:cBhvr>
                                        <p:cTn id="182" dur="1" fill="hold">
                                          <p:stCondLst>
                                            <p:cond delay="0"/>
                                          </p:stCondLst>
                                        </p:cTn>
                                        <p:tgtEl>
                                          <p:spTgt spid="34856"/>
                                        </p:tgtEl>
                                        <p:attrNameLst>
                                          <p:attrName>style.visibility</p:attrName>
                                        </p:attrNameLst>
                                      </p:cBhvr>
                                      <p:to>
                                        <p:strVal val="visible"/>
                                      </p:to>
                                    </p:set>
                                    <p:animEffect transition="in" filter="blinds(horizontal)">
                                      <p:cBhvr>
                                        <p:cTn id="183" dur="500"/>
                                        <p:tgtEl>
                                          <p:spTgt spid="34856"/>
                                        </p:tgtEl>
                                      </p:cBhvr>
                                    </p:animEffect>
                                  </p:childTnLst>
                                </p:cTn>
                              </p:par>
                              <p:par>
                                <p:cTn id="184" presetID="3" presetClass="entr" presetSubtype="10" fill="hold" grpId="0" nodeType="withEffect">
                                  <p:stCondLst>
                                    <p:cond delay="0"/>
                                  </p:stCondLst>
                                  <p:childTnLst>
                                    <p:set>
                                      <p:cBhvr>
                                        <p:cTn id="185" dur="1" fill="hold">
                                          <p:stCondLst>
                                            <p:cond delay="0"/>
                                          </p:stCondLst>
                                        </p:cTn>
                                        <p:tgtEl>
                                          <p:spTgt spid="34857"/>
                                        </p:tgtEl>
                                        <p:attrNameLst>
                                          <p:attrName>style.visibility</p:attrName>
                                        </p:attrNameLst>
                                      </p:cBhvr>
                                      <p:to>
                                        <p:strVal val="visible"/>
                                      </p:to>
                                    </p:set>
                                    <p:animEffect transition="in" filter="blinds(horizontal)">
                                      <p:cBhvr>
                                        <p:cTn id="186" dur="500"/>
                                        <p:tgtEl>
                                          <p:spTgt spid="34857"/>
                                        </p:tgtEl>
                                      </p:cBhvr>
                                    </p:animEffect>
                                  </p:childTnLst>
                                </p:cTn>
                              </p:par>
                              <p:par>
                                <p:cTn id="187" presetID="3" presetClass="entr" presetSubtype="10" fill="hold" grpId="0" nodeType="withEffect">
                                  <p:stCondLst>
                                    <p:cond delay="0"/>
                                  </p:stCondLst>
                                  <p:childTnLst>
                                    <p:set>
                                      <p:cBhvr>
                                        <p:cTn id="188" dur="1" fill="hold">
                                          <p:stCondLst>
                                            <p:cond delay="0"/>
                                          </p:stCondLst>
                                        </p:cTn>
                                        <p:tgtEl>
                                          <p:spTgt spid="34855"/>
                                        </p:tgtEl>
                                        <p:attrNameLst>
                                          <p:attrName>style.visibility</p:attrName>
                                        </p:attrNameLst>
                                      </p:cBhvr>
                                      <p:to>
                                        <p:strVal val="visible"/>
                                      </p:to>
                                    </p:set>
                                    <p:animEffect transition="in" filter="blinds(horizontal)">
                                      <p:cBhvr>
                                        <p:cTn id="189" dur="500"/>
                                        <p:tgtEl>
                                          <p:spTgt spid="34855"/>
                                        </p:tgtEl>
                                      </p:cBhvr>
                                    </p:animEffect>
                                  </p:childTnLst>
                                </p:cTn>
                              </p:par>
                              <p:par>
                                <p:cTn id="190" presetID="3" presetClass="entr" presetSubtype="10" fill="hold" grpId="0" nodeType="withEffect">
                                  <p:stCondLst>
                                    <p:cond delay="0"/>
                                  </p:stCondLst>
                                  <p:childTnLst>
                                    <p:set>
                                      <p:cBhvr>
                                        <p:cTn id="191" dur="1" fill="hold">
                                          <p:stCondLst>
                                            <p:cond delay="0"/>
                                          </p:stCondLst>
                                        </p:cTn>
                                        <p:tgtEl>
                                          <p:spTgt spid="34862"/>
                                        </p:tgtEl>
                                        <p:attrNameLst>
                                          <p:attrName>style.visibility</p:attrName>
                                        </p:attrNameLst>
                                      </p:cBhvr>
                                      <p:to>
                                        <p:strVal val="visible"/>
                                      </p:to>
                                    </p:set>
                                    <p:animEffect transition="in" filter="blinds(horizontal)">
                                      <p:cBhvr>
                                        <p:cTn id="192" dur="500"/>
                                        <p:tgtEl>
                                          <p:spTgt spid="34862"/>
                                        </p:tgtEl>
                                      </p:cBhvr>
                                    </p:animEffect>
                                  </p:childTnLst>
                                </p:cTn>
                              </p:par>
                              <p:par>
                                <p:cTn id="193" presetID="3" presetClass="entr" presetSubtype="10" fill="hold" grpId="0" nodeType="withEffect">
                                  <p:stCondLst>
                                    <p:cond delay="0"/>
                                  </p:stCondLst>
                                  <p:childTnLst>
                                    <p:set>
                                      <p:cBhvr>
                                        <p:cTn id="194" dur="1" fill="hold">
                                          <p:stCondLst>
                                            <p:cond delay="0"/>
                                          </p:stCondLst>
                                        </p:cTn>
                                        <p:tgtEl>
                                          <p:spTgt spid="34869"/>
                                        </p:tgtEl>
                                        <p:attrNameLst>
                                          <p:attrName>style.visibility</p:attrName>
                                        </p:attrNameLst>
                                      </p:cBhvr>
                                      <p:to>
                                        <p:strVal val="visible"/>
                                      </p:to>
                                    </p:set>
                                    <p:animEffect transition="in" filter="blinds(horizontal)">
                                      <p:cBhvr>
                                        <p:cTn id="195" dur="500"/>
                                        <p:tgtEl>
                                          <p:spTgt spid="34869"/>
                                        </p:tgtEl>
                                      </p:cBhvr>
                                    </p:animEffect>
                                  </p:childTnLst>
                                </p:cTn>
                              </p:par>
                              <p:par>
                                <p:cTn id="196" presetID="3" presetClass="entr" presetSubtype="10" fill="hold" grpId="0" nodeType="withEffect">
                                  <p:stCondLst>
                                    <p:cond delay="0"/>
                                  </p:stCondLst>
                                  <p:childTnLst>
                                    <p:set>
                                      <p:cBhvr>
                                        <p:cTn id="197" dur="1" fill="hold">
                                          <p:stCondLst>
                                            <p:cond delay="0"/>
                                          </p:stCondLst>
                                        </p:cTn>
                                        <p:tgtEl>
                                          <p:spTgt spid="34868"/>
                                        </p:tgtEl>
                                        <p:attrNameLst>
                                          <p:attrName>style.visibility</p:attrName>
                                        </p:attrNameLst>
                                      </p:cBhvr>
                                      <p:to>
                                        <p:strVal val="visible"/>
                                      </p:to>
                                    </p:set>
                                    <p:animEffect transition="in" filter="blinds(horizontal)">
                                      <p:cBhvr>
                                        <p:cTn id="198" dur="500"/>
                                        <p:tgtEl>
                                          <p:spTgt spid="34868"/>
                                        </p:tgtEl>
                                      </p:cBhvr>
                                    </p:animEffect>
                                  </p:childTnLst>
                                </p:cTn>
                              </p:par>
                              <p:par>
                                <p:cTn id="199" presetID="3" presetClass="entr" presetSubtype="10" fill="hold" grpId="0" nodeType="withEffect">
                                  <p:stCondLst>
                                    <p:cond delay="0"/>
                                  </p:stCondLst>
                                  <p:childTnLst>
                                    <p:set>
                                      <p:cBhvr>
                                        <p:cTn id="200" dur="1" fill="hold">
                                          <p:stCondLst>
                                            <p:cond delay="0"/>
                                          </p:stCondLst>
                                        </p:cTn>
                                        <p:tgtEl>
                                          <p:spTgt spid="34867"/>
                                        </p:tgtEl>
                                        <p:attrNameLst>
                                          <p:attrName>style.visibility</p:attrName>
                                        </p:attrNameLst>
                                      </p:cBhvr>
                                      <p:to>
                                        <p:strVal val="visible"/>
                                      </p:to>
                                    </p:set>
                                    <p:animEffect transition="in" filter="blinds(horizontal)">
                                      <p:cBhvr>
                                        <p:cTn id="201" dur="500"/>
                                        <p:tgtEl>
                                          <p:spTgt spid="34867"/>
                                        </p:tgtEl>
                                      </p:cBhvr>
                                    </p:animEffect>
                                  </p:childTnLst>
                                </p:cTn>
                              </p:par>
                              <p:par>
                                <p:cTn id="202" presetID="3" presetClass="entr" presetSubtype="10" fill="hold" grpId="0" nodeType="withEffect">
                                  <p:stCondLst>
                                    <p:cond delay="0"/>
                                  </p:stCondLst>
                                  <p:childTnLst>
                                    <p:set>
                                      <p:cBhvr>
                                        <p:cTn id="203" dur="1" fill="hold">
                                          <p:stCondLst>
                                            <p:cond delay="0"/>
                                          </p:stCondLst>
                                        </p:cTn>
                                        <p:tgtEl>
                                          <p:spTgt spid="34863"/>
                                        </p:tgtEl>
                                        <p:attrNameLst>
                                          <p:attrName>style.visibility</p:attrName>
                                        </p:attrNameLst>
                                      </p:cBhvr>
                                      <p:to>
                                        <p:strVal val="visible"/>
                                      </p:to>
                                    </p:set>
                                    <p:animEffect transition="in" filter="blinds(horizontal)">
                                      <p:cBhvr>
                                        <p:cTn id="204" dur="500"/>
                                        <p:tgtEl>
                                          <p:spTgt spid="34863"/>
                                        </p:tgtEl>
                                      </p:cBhvr>
                                    </p:animEffect>
                                  </p:childTnLst>
                                </p:cTn>
                              </p:par>
                              <p:par>
                                <p:cTn id="205" presetID="3" presetClass="entr" presetSubtype="10" fill="hold" grpId="0" nodeType="withEffect">
                                  <p:stCondLst>
                                    <p:cond delay="0"/>
                                  </p:stCondLst>
                                  <p:childTnLst>
                                    <p:set>
                                      <p:cBhvr>
                                        <p:cTn id="206" dur="1" fill="hold">
                                          <p:stCondLst>
                                            <p:cond delay="0"/>
                                          </p:stCondLst>
                                        </p:cTn>
                                        <p:tgtEl>
                                          <p:spTgt spid="34866"/>
                                        </p:tgtEl>
                                        <p:attrNameLst>
                                          <p:attrName>style.visibility</p:attrName>
                                        </p:attrNameLst>
                                      </p:cBhvr>
                                      <p:to>
                                        <p:strVal val="visible"/>
                                      </p:to>
                                    </p:set>
                                    <p:animEffect transition="in" filter="blinds(horizontal)">
                                      <p:cBhvr>
                                        <p:cTn id="207" dur="500"/>
                                        <p:tgtEl>
                                          <p:spTgt spid="34866"/>
                                        </p:tgtEl>
                                      </p:cBhvr>
                                    </p:animEffect>
                                  </p:childTnLst>
                                </p:cTn>
                              </p:par>
                              <p:par>
                                <p:cTn id="208" presetID="3" presetClass="entr" presetSubtype="10" fill="hold" grpId="0" nodeType="withEffect">
                                  <p:stCondLst>
                                    <p:cond delay="0"/>
                                  </p:stCondLst>
                                  <p:childTnLst>
                                    <p:set>
                                      <p:cBhvr>
                                        <p:cTn id="209" dur="1" fill="hold">
                                          <p:stCondLst>
                                            <p:cond delay="0"/>
                                          </p:stCondLst>
                                        </p:cTn>
                                        <p:tgtEl>
                                          <p:spTgt spid="34850"/>
                                        </p:tgtEl>
                                        <p:attrNameLst>
                                          <p:attrName>style.visibility</p:attrName>
                                        </p:attrNameLst>
                                      </p:cBhvr>
                                      <p:to>
                                        <p:strVal val="visible"/>
                                      </p:to>
                                    </p:set>
                                    <p:animEffect transition="in" filter="blinds(horizontal)">
                                      <p:cBhvr>
                                        <p:cTn id="210" dur="500"/>
                                        <p:tgtEl>
                                          <p:spTgt spid="34850"/>
                                        </p:tgtEl>
                                      </p:cBhvr>
                                    </p:animEffect>
                                  </p:childTnLst>
                                </p:cTn>
                              </p:par>
                              <p:par>
                                <p:cTn id="211" presetID="3" presetClass="entr" presetSubtype="10" fill="hold" grpId="0" nodeType="withEffect">
                                  <p:stCondLst>
                                    <p:cond delay="0"/>
                                  </p:stCondLst>
                                  <p:childTnLst>
                                    <p:set>
                                      <p:cBhvr>
                                        <p:cTn id="212" dur="1" fill="hold">
                                          <p:stCondLst>
                                            <p:cond delay="0"/>
                                          </p:stCondLst>
                                        </p:cTn>
                                        <p:tgtEl>
                                          <p:spTgt spid="34851"/>
                                        </p:tgtEl>
                                        <p:attrNameLst>
                                          <p:attrName>style.visibility</p:attrName>
                                        </p:attrNameLst>
                                      </p:cBhvr>
                                      <p:to>
                                        <p:strVal val="visible"/>
                                      </p:to>
                                    </p:set>
                                    <p:animEffect transition="in" filter="blinds(horizontal)">
                                      <p:cBhvr>
                                        <p:cTn id="213" dur="500"/>
                                        <p:tgtEl>
                                          <p:spTgt spid="34851"/>
                                        </p:tgtEl>
                                      </p:cBhvr>
                                    </p:animEffect>
                                  </p:childTnLst>
                                </p:cTn>
                              </p:par>
                            </p:childTnLst>
                          </p:cTn>
                        </p:par>
                      </p:childTnLst>
                    </p:cTn>
                  </p:par>
                  <p:par>
                    <p:cTn id="214" fill="hold" nodeType="clickPar">
                      <p:stCondLst>
                        <p:cond delay="indefinite"/>
                      </p:stCondLst>
                      <p:childTnLst>
                        <p:par>
                          <p:cTn id="215" fill="hold" nodeType="withGroup">
                            <p:stCondLst>
                              <p:cond delay="0"/>
                            </p:stCondLst>
                            <p:childTnLst>
                              <p:par>
                                <p:cTn id="216" presetID="3" presetClass="entr" presetSubtype="10" fill="hold" nodeType="clickEffect">
                                  <p:stCondLst>
                                    <p:cond delay="0"/>
                                  </p:stCondLst>
                                  <p:childTnLst>
                                    <p:set>
                                      <p:cBhvr>
                                        <p:cTn id="217" dur="1" fill="hold">
                                          <p:stCondLst>
                                            <p:cond delay="0"/>
                                          </p:stCondLst>
                                        </p:cTn>
                                        <p:tgtEl>
                                          <p:spTgt spid="34826">
                                            <p:txEl>
                                              <p:pRg st="5" end="5"/>
                                            </p:txEl>
                                          </p:spTgt>
                                        </p:tgtEl>
                                        <p:attrNameLst>
                                          <p:attrName>style.visibility</p:attrName>
                                        </p:attrNameLst>
                                      </p:cBhvr>
                                      <p:to>
                                        <p:strVal val="visible"/>
                                      </p:to>
                                    </p:set>
                                    <p:animEffect transition="in" filter="blinds(horizontal)">
                                      <p:cBhvr>
                                        <p:cTn id="218" dur="500"/>
                                        <p:tgtEl>
                                          <p:spTgt spid="34826">
                                            <p:txEl>
                                              <p:pRg st="5" end="5"/>
                                            </p:txEl>
                                          </p:spTgt>
                                        </p:tgtEl>
                                      </p:cBhvr>
                                    </p:animEffect>
                                  </p:childTnLst>
                                </p:cTn>
                              </p:par>
                            </p:childTnLst>
                          </p:cTn>
                        </p:par>
                      </p:childTnLst>
                    </p:cTn>
                  </p:par>
                  <p:par>
                    <p:cTn id="219" fill="hold">
                      <p:stCondLst>
                        <p:cond delay="indefinite"/>
                      </p:stCondLst>
                      <p:childTnLst>
                        <p:par>
                          <p:cTn id="220" fill="hold">
                            <p:stCondLst>
                              <p:cond delay="0"/>
                            </p:stCondLst>
                            <p:childTnLst>
                              <p:par>
                                <p:cTn id="221" presetID="3" presetClass="entr" presetSubtype="10" fill="hold" nodeType="clickEffect">
                                  <p:stCondLst>
                                    <p:cond delay="0"/>
                                  </p:stCondLst>
                                  <p:childTnLst>
                                    <p:set>
                                      <p:cBhvr>
                                        <p:cTn id="222" dur="1" fill="hold">
                                          <p:stCondLst>
                                            <p:cond delay="0"/>
                                          </p:stCondLst>
                                        </p:cTn>
                                        <p:tgtEl>
                                          <p:spTgt spid="34826">
                                            <p:txEl>
                                              <p:pRg st="6" end="6"/>
                                            </p:txEl>
                                          </p:spTgt>
                                        </p:tgtEl>
                                        <p:attrNameLst>
                                          <p:attrName>style.visibility</p:attrName>
                                        </p:attrNameLst>
                                      </p:cBhvr>
                                      <p:to>
                                        <p:strVal val="visible"/>
                                      </p:to>
                                    </p:set>
                                    <p:animEffect transition="in" filter="blinds(horizontal)">
                                      <p:cBhvr>
                                        <p:cTn id="223" dur="500"/>
                                        <p:tgtEl>
                                          <p:spTgt spid="3482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2" grpId="0" animBg="1"/>
      <p:bldP spid="34833" grpId="0" animBg="1"/>
      <p:bldP spid="34834" grpId="0" animBg="1"/>
      <p:bldP spid="34835" grpId="0" animBg="1"/>
      <p:bldP spid="34836" grpId="0" animBg="1"/>
      <p:bldP spid="34837" grpId="0" animBg="1"/>
      <p:bldP spid="34838" grpId="0" animBg="1"/>
      <p:bldP spid="34839" grpId="0" animBg="1"/>
      <p:bldP spid="34840" grpId="0" animBg="1"/>
      <p:bldP spid="34841" grpId="0" animBg="1"/>
      <p:bldP spid="34842" grpId="0" animBg="1"/>
      <p:bldP spid="34843" grpId="0" animBg="1"/>
      <p:bldP spid="34844" grpId="0" animBg="1"/>
      <p:bldP spid="34845" grpId="0" animBg="1"/>
      <p:bldP spid="34845" grpId="1" animBg="1"/>
      <p:bldP spid="34846" grpId="0" animBg="1"/>
      <p:bldP spid="34847" grpId="0" animBg="1"/>
      <p:bldP spid="34848" grpId="0" animBg="1"/>
      <p:bldP spid="34849" grpId="0" animBg="1"/>
      <p:bldP spid="34850" grpId="0" animBg="1"/>
      <p:bldP spid="34851" grpId="0" animBg="1"/>
      <p:bldP spid="34852" grpId="0" animBg="1"/>
      <p:bldP spid="34853" grpId="0" animBg="1"/>
      <p:bldP spid="34854" grpId="0" animBg="1"/>
      <p:bldP spid="34855" grpId="0" animBg="1"/>
      <p:bldP spid="34856" grpId="0" animBg="1"/>
      <p:bldP spid="34857" grpId="0" animBg="1"/>
      <p:bldP spid="34858" grpId="0" animBg="1"/>
      <p:bldP spid="34859" grpId="0" animBg="1"/>
      <p:bldP spid="34860" grpId="0" animBg="1"/>
      <p:bldP spid="34861" grpId="0" animBg="1"/>
      <p:bldP spid="34862" grpId="0" animBg="1"/>
      <p:bldP spid="34863" grpId="0" animBg="1"/>
      <p:bldP spid="34864" grpId="0" animBg="1"/>
      <p:bldP spid="34865" grpId="0" animBg="1"/>
      <p:bldP spid="34866" grpId="0" animBg="1"/>
      <p:bldP spid="34867" grpId="0" animBg="1"/>
      <p:bldP spid="34868" grpId="0" animBg="1"/>
      <p:bldP spid="34869" grpId="0" animBg="1"/>
      <p:bldP spid="34872" grpId="0" animBg="1"/>
      <p:bldP spid="34873" grpId="0" animBg="1"/>
      <p:bldP spid="34874" grpId="0" animBg="1"/>
      <p:bldP spid="34875" grpId="0" animBg="1"/>
      <p:bldP spid="34876" grpId="0" animBg="1"/>
      <p:bldP spid="34877" grpId="0" animBg="1"/>
      <p:bldP spid="34882" grpId="0" animBg="1"/>
      <p:bldP spid="34884" grpId="0" animBg="1"/>
      <p:bldP spid="34885" grpId="0" animBg="1"/>
      <p:bldP spid="34886" grpId="0" animBg="1"/>
      <p:bldP spid="34887" grpId="0" animBg="1"/>
      <p:bldP spid="34888" grpId="0" animBg="1"/>
      <p:bldP spid="34889" grpId="0" animBg="1"/>
      <p:bldP spid="34890" grpId="0" animBg="1"/>
      <p:bldP spid="34892" grpId="0" animBg="1"/>
      <p:bldP spid="34893" grpId="0" animBg="1"/>
      <p:bldP spid="34894" grpId="0" animBg="1"/>
      <p:bldP spid="34895" grpId="0" animBg="1"/>
      <p:bldP spid="34895" grpId="1" animBg="1"/>
      <p:bldP spid="34896" grpId="0" animBg="1"/>
      <p:bldP spid="3489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en-US" smtClean="0"/>
              <a:t>Moral Paradox</a:t>
            </a:r>
          </a:p>
        </p:txBody>
      </p:sp>
      <p:sp>
        <p:nvSpPr>
          <p:cNvPr id="12291" name="Rectangle 3"/>
          <p:cNvSpPr>
            <a:spLocks noGrp="1" noChangeArrowheads="1"/>
          </p:cNvSpPr>
          <p:nvPr>
            <p:ph type="body" sz="half" idx="1"/>
          </p:nvPr>
        </p:nvSpPr>
        <p:spPr/>
        <p:txBody>
          <a:bodyPr/>
          <a:lstStyle/>
          <a:p>
            <a:pPr eaLnBrk="1" hangingPunct="1">
              <a:lnSpc>
                <a:spcPct val="80000"/>
              </a:lnSpc>
            </a:pPr>
            <a:r>
              <a:rPr lang="en-US" altLang="en-US" sz="1800" smtClean="0"/>
              <a:t>There is a runaway trolley barreling down the railway tracks. Ahead, on the tracks, there are five people tied up and unable to move. The trolley is headed straight for them. You are standing some distance off in the train yard, next to a lever. If you pull this lever, the trolley will switch to a different set of tracks. Unfortunately, you notice that there is one person on the side track. You have two options: (1) Do nothing, and the trolley kills the five people on the main track. (2) Pull the lever, diverting the trolley onto the side track where it will kill one person. Which is the correct choice? </a:t>
            </a:r>
          </a:p>
        </p:txBody>
      </p:sp>
      <p:sp>
        <p:nvSpPr>
          <p:cNvPr id="12292" name="Rectangle 4"/>
          <p:cNvSpPr>
            <a:spLocks noGrp="1" noChangeArrowheads="1"/>
          </p:cNvSpPr>
          <p:nvPr>
            <p:ph type="body" sz="half" idx="2"/>
          </p:nvPr>
        </p:nvSpPr>
        <p:spPr/>
        <p:txBody>
          <a:bodyPr/>
          <a:lstStyle/>
          <a:p>
            <a:pPr eaLnBrk="1" hangingPunct="1">
              <a:lnSpc>
                <a:spcPct val="80000"/>
              </a:lnSpc>
            </a:pPr>
            <a:r>
              <a:rPr lang="en-US" altLang="en-US" sz="1800" smtClean="0"/>
              <a:t>As before, a trolley is hurtling down a track towards five people. You are on a bridge under which it will pass, and you can stop it by pushing a large man next to you onto the track to stop the trolley. This will kill the man, but save the five. Should you proceed?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29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p:txBody>
          <a:bodyPr/>
          <a:lstStyle/>
          <a:p>
            <a:pPr eaLnBrk="1" hangingPunct="1"/>
            <a:r>
              <a:rPr lang="en-US" altLang="en-US" smtClean="0"/>
              <a:t>Human Similarity</a:t>
            </a:r>
          </a:p>
        </p:txBody>
      </p:sp>
      <p:sp>
        <p:nvSpPr>
          <p:cNvPr id="13315" name="Rectangle 5"/>
          <p:cNvSpPr>
            <a:spLocks noGrp="1" noChangeArrowheads="1"/>
          </p:cNvSpPr>
          <p:nvPr>
            <p:ph type="body" sz="half" idx="1"/>
          </p:nvPr>
        </p:nvSpPr>
        <p:spPr/>
        <p:txBody>
          <a:bodyPr>
            <a:normAutofit fontScale="92500"/>
          </a:bodyPr>
          <a:lstStyle/>
          <a:p>
            <a:pPr eaLnBrk="1" hangingPunct="1">
              <a:lnSpc>
                <a:spcPct val="80000"/>
              </a:lnSpc>
            </a:pPr>
            <a:r>
              <a:rPr lang="en-US" altLang="en-US" sz="1800" dirty="0" smtClean="0"/>
              <a:t>Natural selections results in a population with a common genome</a:t>
            </a:r>
          </a:p>
          <a:p>
            <a:pPr eaLnBrk="1" hangingPunct="1">
              <a:lnSpc>
                <a:spcPct val="80000"/>
              </a:lnSpc>
            </a:pPr>
            <a:r>
              <a:rPr lang="en-US" altLang="en-US" sz="1800" b="1" dirty="0" smtClean="0"/>
              <a:t>Genome</a:t>
            </a:r>
          </a:p>
          <a:p>
            <a:pPr lvl="1" eaLnBrk="1" hangingPunct="1">
              <a:lnSpc>
                <a:spcPct val="80000"/>
              </a:lnSpc>
            </a:pPr>
            <a:r>
              <a:rPr lang="en-US" altLang="en-US" sz="1600" dirty="0" smtClean="0"/>
              <a:t>The total genetic content contained in a set of chromosomes</a:t>
            </a:r>
          </a:p>
          <a:p>
            <a:pPr lvl="1" eaLnBrk="1" hangingPunct="1">
              <a:lnSpc>
                <a:spcPct val="80000"/>
              </a:lnSpc>
            </a:pPr>
            <a:r>
              <a:rPr lang="en-US" altLang="en-US" sz="1600" dirty="0" smtClean="0"/>
              <a:t>The entirety of your genes</a:t>
            </a:r>
          </a:p>
          <a:p>
            <a:pPr eaLnBrk="1" hangingPunct="1">
              <a:lnSpc>
                <a:spcPct val="80000"/>
              </a:lnSpc>
            </a:pPr>
            <a:r>
              <a:rPr lang="en-US" altLang="en-US" sz="1800" dirty="0" smtClean="0"/>
              <a:t>Human genome</a:t>
            </a:r>
          </a:p>
          <a:p>
            <a:pPr lvl="1" eaLnBrk="1" hangingPunct="1">
              <a:lnSpc>
                <a:spcPct val="80000"/>
              </a:lnSpc>
            </a:pPr>
            <a:r>
              <a:rPr lang="en-US" altLang="en-US" sz="1600" dirty="0" smtClean="0"/>
              <a:t>Common genetic profile</a:t>
            </a:r>
          </a:p>
          <a:p>
            <a:pPr lvl="2" eaLnBrk="1" hangingPunct="1">
              <a:lnSpc>
                <a:spcPct val="80000"/>
              </a:lnSpc>
            </a:pPr>
            <a:r>
              <a:rPr lang="en-US" altLang="en-US" sz="1600" dirty="0" smtClean="0"/>
              <a:t>More than 99.9% identical</a:t>
            </a:r>
          </a:p>
          <a:p>
            <a:pPr lvl="1" eaLnBrk="1" hangingPunct="1">
              <a:lnSpc>
                <a:spcPct val="80000"/>
              </a:lnSpc>
            </a:pPr>
            <a:r>
              <a:rPr lang="en-US" altLang="en-US" sz="1600" dirty="0" smtClean="0"/>
              <a:t>Emotions</a:t>
            </a:r>
          </a:p>
          <a:p>
            <a:pPr lvl="1" eaLnBrk="1" hangingPunct="1">
              <a:lnSpc>
                <a:spcPct val="80000"/>
              </a:lnSpc>
            </a:pPr>
            <a:r>
              <a:rPr lang="en-US" altLang="en-US" sz="1600" dirty="0" smtClean="0"/>
              <a:t>Empathy</a:t>
            </a:r>
          </a:p>
          <a:p>
            <a:pPr lvl="1" eaLnBrk="1" hangingPunct="1">
              <a:lnSpc>
                <a:spcPct val="80000"/>
              </a:lnSpc>
            </a:pPr>
            <a:r>
              <a:rPr lang="en-US" altLang="en-US" sz="1600" dirty="0" smtClean="0"/>
              <a:t>Logic</a:t>
            </a:r>
          </a:p>
          <a:p>
            <a:pPr lvl="1" eaLnBrk="1" hangingPunct="1">
              <a:lnSpc>
                <a:spcPct val="80000"/>
              </a:lnSpc>
            </a:pPr>
            <a:r>
              <a:rPr lang="en-US" altLang="en-US" sz="1600" dirty="0" smtClean="0"/>
              <a:t>Food preferences</a:t>
            </a:r>
          </a:p>
          <a:p>
            <a:pPr lvl="1" eaLnBrk="1" hangingPunct="1">
              <a:lnSpc>
                <a:spcPct val="80000"/>
              </a:lnSpc>
            </a:pPr>
            <a:r>
              <a:rPr lang="en-US" altLang="en-US" sz="1600" dirty="0" smtClean="0"/>
              <a:t>Moral intuitions (moral paradox)</a:t>
            </a:r>
          </a:p>
          <a:p>
            <a:pPr lvl="1" eaLnBrk="1" hangingPunct="1">
              <a:lnSpc>
                <a:spcPct val="80000"/>
              </a:lnSpc>
            </a:pPr>
            <a:r>
              <a:rPr lang="en-US" altLang="en-US" sz="1600" dirty="0" smtClean="0"/>
              <a:t>Adaptive traits</a:t>
            </a:r>
          </a:p>
          <a:p>
            <a:pPr eaLnBrk="1" hangingPunct="1">
              <a:lnSpc>
                <a:spcPct val="80000"/>
              </a:lnSpc>
            </a:pPr>
            <a:r>
              <a:rPr lang="en-US" altLang="en-US" sz="1800" dirty="0" smtClean="0"/>
              <a:t>Most genetic variation exists within groups, rather than between them</a:t>
            </a:r>
          </a:p>
          <a:p>
            <a:pPr lvl="1" eaLnBrk="1" hangingPunct="1">
              <a:lnSpc>
                <a:spcPct val="80000"/>
              </a:lnSpc>
            </a:pPr>
            <a:r>
              <a:rPr lang="en-US" altLang="en-US" sz="1600" dirty="0" smtClean="0"/>
              <a:t>95% vs. 5%</a:t>
            </a:r>
          </a:p>
          <a:p>
            <a:pPr lvl="1" eaLnBrk="1" hangingPunct="1">
              <a:lnSpc>
                <a:spcPct val="80000"/>
              </a:lnSpc>
            </a:pPr>
            <a:endParaRPr lang="en-US" altLang="en-US" sz="1600" dirty="0" smtClean="0"/>
          </a:p>
          <a:p>
            <a:pPr lvl="1" eaLnBrk="1" hangingPunct="1">
              <a:lnSpc>
                <a:spcPct val="80000"/>
              </a:lnSpc>
            </a:pPr>
            <a:endParaRPr lang="en-US" altLang="en-US" sz="1400" dirty="0" smtClean="0"/>
          </a:p>
          <a:p>
            <a:pPr lvl="1" eaLnBrk="1" hangingPunct="1">
              <a:lnSpc>
                <a:spcPct val="80000"/>
              </a:lnSpc>
            </a:pPr>
            <a:endParaRPr lang="en-US" altLang="en-US" sz="1400" dirty="0" smtClean="0"/>
          </a:p>
        </p:txBody>
      </p:sp>
      <p:pic>
        <p:nvPicPr>
          <p:cNvPr id="13316" name="Picture 9" descr="cover_2003-12"/>
          <p:cNvPicPr>
            <a:picLocks noChangeAspect="1" noChangeArrowheads="1"/>
          </p:cNvPicPr>
          <p:nvPr/>
        </p:nvPicPr>
        <p:blipFill>
          <a:blip r:embed="rId2"/>
          <a:srcRect/>
          <a:stretch>
            <a:fillRect/>
          </a:stretch>
        </p:blipFill>
        <p:spPr bwMode="auto">
          <a:xfrm>
            <a:off x="5936456" y="3657600"/>
            <a:ext cx="2066925" cy="2733675"/>
          </a:xfrm>
          <a:prstGeom prst="rect">
            <a:avLst/>
          </a:prstGeom>
          <a:noFill/>
          <a:ln w="9525">
            <a:noFill/>
            <a:miter lim="800000"/>
            <a:headEnd/>
            <a:tailEnd/>
          </a:ln>
        </p:spPr>
      </p:pic>
      <p:pic>
        <p:nvPicPr>
          <p:cNvPr id="13317" name="Picture 11" descr="iStock_000016963607Medium"/>
          <p:cNvPicPr>
            <a:picLocks noChangeAspect="1" noChangeArrowheads="1"/>
          </p:cNvPicPr>
          <p:nvPr/>
        </p:nvPicPr>
        <p:blipFill>
          <a:blip r:embed="rId2"/>
          <a:srcRect/>
          <a:stretch>
            <a:fillRect/>
          </a:stretch>
        </p:blipFill>
        <p:spPr bwMode="auto">
          <a:xfrm>
            <a:off x="5562600" y="1600200"/>
            <a:ext cx="2814638" cy="18700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315">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3315">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3315">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3315">
                                            <p:txEl>
                                              <p:pRg st="6" end="6"/>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3315">
                                            <p:txEl>
                                              <p:pRg st="7" end="7"/>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3315">
                                            <p:txEl>
                                              <p:pRg st="8" end="8"/>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3315">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3315">
                                            <p:txEl>
                                              <p:pRg st="10" end="10"/>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0"/>
                                          </p:stCondLst>
                                        </p:cTn>
                                        <p:tgtEl>
                                          <p:spTgt spid="13315">
                                            <p:txEl>
                                              <p:pRg st="11" end="1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3315">
                                            <p:txEl>
                                              <p:pRg st="12" end="12"/>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nodeType="clickEffect">
                                  <p:stCondLst>
                                    <p:cond delay="0"/>
                                  </p:stCondLst>
                                  <p:childTnLst>
                                    <p:set>
                                      <p:cBhvr>
                                        <p:cTn id="54" dur="1" fill="hold">
                                          <p:stCondLst>
                                            <p:cond delay="0"/>
                                          </p:stCondLst>
                                        </p:cTn>
                                        <p:tgtEl>
                                          <p:spTgt spid="13315">
                                            <p:txEl>
                                              <p:pRg st="13" end="13"/>
                                            </p:txEl>
                                          </p:spTgt>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3315">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en-US" smtClean="0"/>
              <a:t>Evolution of Gender Differences</a:t>
            </a:r>
          </a:p>
        </p:txBody>
      </p:sp>
      <p:sp>
        <p:nvSpPr>
          <p:cNvPr id="14339" name="Rectangle 4"/>
          <p:cNvSpPr>
            <a:spLocks noGrp="1" noChangeArrowheads="1"/>
          </p:cNvSpPr>
          <p:nvPr>
            <p:ph type="body" sz="half" idx="1"/>
          </p:nvPr>
        </p:nvSpPr>
        <p:spPr>
          <a:xfrm>
            <a:off x="457200" y="1600200"/>
            <a:ext cx="4038600" cy="4876800"/>
          </a:xfrm>
        </p:spPr>
        <p:txBody>
          <a:bodyPr>
            <a:normAutofit fontScale="85000" lnSpcReduction="20000"/>
          </a:bodyPr>
          <a:lstStyle/>
          <a:p>
            <a:pPr eaLnBrk="1" hangingPunct="1">
              <a:lnSpc>
                <a:spcPct val="90000"/>
              </a:lnSpc>
            </a:pPr>
            <a:r>
              <a:rPr lang="en-US" altLang="en-US" sz="2400" dirty="0" smtClean="0"/>
              <a:t>Reproductive Behaviour</a:t>
            </a:r>
          </a:p>
          <a:p>
            <a:pPr lvl="1" eaLnBrk="1" hangingPunct="1">
              <a:lnSpc>
                <a:spcPct val="90000"/>
              </a:lnSpc>
            </a:pPr>
            <a:r>
              <a:rPr lang="en-US" altLang="en-US" sz="2000" dirty="0" smtClean="0"/>
              <a:t>Thinking, masturbating, initiating sex, viewing pornography</a:t>
            </a:r>
          </a:p>
          <a:p>
            <a:pPr lvl="1" eaLnBrk="1" hangingPunct="1">
              <a:lnSpc>
                <a:spcPct val="90000"/>
              </a:lnSpc>
            </a:pPr>
            <a:r>
              <a:rPr lang="en-US" altLang="en-US" sz="2000" dirty="0" smtClean="0"/>
              <a:t>Males more open to casual sex</a:t>
            </a:r>
          </a:p>
          <a:p>
            <a:pPr lvl="1" eaLnBrk="1" hangingPunct="1">
              <a:lnSpc>
                <a:spcPct val="90000"/>
              </a:lnSpc>
            </a:pPr>
            <a:r>
              <a:rPr lang="en-US" altLang="en-US" sz="2000" dirty="0" smtClean="0"/>
              <a:t>Males more likely to interpret friendliness as sexual interest</a:t>
            </a:r>
          </a:p>
          <a:p>
            <a:pPr lvl="1" eaLnBrk="1" hangingPunct="1">
              <a:lnSpc>
                <a:spcPct val="90000"/>
              </a:lnSpc>
            </a:pPr>
            <a:r>
              <a:rPr lang="en-US" altLang="en-US" sz="2000" dirty="0" smtClean="0"/>
              <a:t>Female approach to sex is more relational, while for males it is more casual</a:t>
            </a:r>
          </a:p>
          <a:p>
            <a:pPr eaLnBrk="1" hangingPunct="1">
              <a:lnSpc>
                <a:spcPct val="90000"/>
              </a:lnSpc>
            </a:pPr>
            <a:r>
              <a:rPr lang="en-US" altLang="en-US" sz="2400" dirty="0" smtClean="0"/>
              <a:t>Mating Preferences</a:t>
            </a:r>
          </a:p>
          <a:p>
            <a:pPr lvl="1" eaLnBrk="1" hangingPunct="1">
              <a:lnSpc>
                <a:spcPct val="90000"/>
              </a:lnSpc>
            </a:pPr>
            <a:r>
              <a:rPr lang="en-US" altLang="en-US" sz="2000" dirty="0" smtClean="0"/>
              <a:t>Strategies for reproduction may differ</a:t>
            </a:r>
          </a:p>
          <a:p>
            <a:pPr lvl="1" eaLnBrk="1" hangingPunct="1">
              <a:lnSpc>
                <a:spcPct val="90000"/>
              </a:lnSpc>
            </a:pPr>
            <a:r>
              <a:rPr lang="en-US" altLang="en-US" sz="2000" dirty="0" smtClean="0"/>
              <a:t>Females limited to about 1 offspring per year</a:t>
            </a:r>
          </a:p>
          <a:p>
            <a:pPr lvl="2" eaLnBrk="1" hangingPunct="1">
              <a:lnSpc>
                <a:spcPct val="90000"/>
              </a:lnSpc>
            </a:pPr>
            <a:r>
              <a:rPr lang="en-US" altLang="en-US" sz="1800" dirty="0" smtClean="0"/>
              <a:t>Males do not have this limitation</a:t>
            </a:r>
          </a:p>
          <a:p>
            <a:pPr lvl="1" eaLnBrk="1" hangingPunct="1">
              <a:lnSpc>
                <a:spcPct val="90000"/>
              </a:lnSpc>
            </a:pPr>
            <a:r>
              <a:rPr lang="en-US" altLang="en-US" sz="2000" dirty="0" smtClean="0"/>
              <a:t>Quality vs. quantity strategies</a:t>
            </a:r>
          </a:p>
          <a:p>
            <a:pPr lvl="1" eaLnBrk="1" hangingPunct="1">
              <a:lnSpc>
                <a:spcPct val="90000"/>
              </a:lnSpc>
            </a:pPr>
            <a:r>
              <a:rPr lang="en-US" altLang="en-US" sz="2000" dirty="0" smtClean="0"/>
              <a:t>Female preference emphasizes dominance, success, parental investment</a:t>
            </a:r>
          </a:p>
          <a:p>
            <a:pPr lvl="1" eaLnBrk="1" hangingPunct="1">
              <a:lnSpc>
                <a:spcPct val="90000"/>
              </a:lnSpc>
            </a:pPr>
            <a:r>
              <a:rPr lang="en-US" altLang="en-US" sz="2000" dirty="0" smtClean="0"/>
              <a:t>Male preference emphasizes physical indicators of peak fertility</a:t>
            </a:r>
          </a:p>
          <a:p>
            <a:pPr lvl="1" eaLnBrk="1" hangingPunct="1">
              <a:lnSpc>
                <a:spcPct val="90000"/>
              </a:lnSpc>
            </a:pPr>
            <a:endParaRPr lang="en-US" altLang="en-US" dirty="0" smtClean="0"/>
          </a:p>
        </p:txBody>
      </p:sp>
      <p:pic>
        <p:nvPicPr>
          <p:cNvPr id="14340" name="Picture 7" descr="difference"/>
          <p:cNvPicPr>
            <a:picLocks noChangeAspect="1" noChangeArrowheads="1"/>
          </p:cNvPicPr>
          <p:nvPr/>
        </p:nvPicPr>
        <p:blipFill>
          <a:blip r:embed="rId3"/>
          <a:srcRect/>
          <a:stretch>
            <a:fillRect/>
          </a:stretch>
        </p:blipFill>
        <p:spPr bwMode="auto">
          <a:xfrm>
            <a:off x="4724400" y="2057400"/>
            <a:ext cx="2533650" cy="3743325"/>
          </a:xfrm>
          <a:prstGeom prst="rect">
            <a:avLst/>
          </a:prstGeom>
          <a:noFill/>
          <a:ln w="9525">
            <a:noFill/>
            <a:miter lim="800000"/>
            <a:headEnd/>
            <a:tailEnd/>
          </a:ln>
        </p:spPr>
      </p:pic>
      <p:pic>
        <p:nvPicPr>
          <p:cNvPr id="14341" name="Picture 9" descr="gender-difference"/>
          <p:cNvPicPr>
            <a:picLocks noChangeAspect="1" noChangeArrowheads="1"/>
          </p:cNvPicPr>
          <p:nvPr/>
        </p:nvPicPr>
        <p:blipFill>
          <a:blip r:embed="rId3"/>
          <a:srcRect/>
          <a:stretch>
            <a:fillRect/>
          </a:stretch>
        </p:blipFill>
        <p:spPr bwMode="auto">
          <a:xfrm>
            <a:off x="7162800" y="2286000"/>
            <a:ext cx="1714500" cy="1427163"/>
          </a:xfrm>
          <a:prstGeom prst="rect">
            <a:avLst/>
          </a:prstGeom>
          <a:noFill/>
          <a:ln w="9525">
            <a:noFill/>
            <a:miter lim="800000"/>
            <a:headEnd/>
            <a:tailEnd/>
          </a:ln>
        </p:spPr>
      </p:pic>
      <p:pic>
        <p:nvPicPr>
          <p:cNvPr id="14342" name="Picture 11" descr="TICKLEBEARTICKLEBEAR-GENDER_DIFFERENCES"/>
          <p:cNvPicPr>
            <a:picLocks noChangeAspect="1" noChangeArrowheads="1"/>
          </p:cNvPicPr>
          <p:nvPr/>
        </p:nvPicPr>
        <p:blipFill>
          <a:blip r:embed="rId3"/>
          <a:srcRect/>
          <a:stretch>
            <a:fillRect/>
          </a:stretch>
        </p:blipFill>
        <p:spPr bwMode="auto">
          <a:xfrm>
            <a:off x="7162800" y="3903663"/>
            <a:ext cx="1676400" cy="1676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33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433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433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433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4339">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4339">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4339">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433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2505</TotalTime>
  <Words>2174</Words>
  <Application>Microsoft Macintosh PowerPoint</Application>
  <PresentationFormat>On-screen Show (4:3)</PresentationFormat>
  <Paragraphs>276</Paragraphs>
  <Slides>24</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Tahoma</vt:lpstr>
      <vt:lpstr>Default Design</vt:lpstr>
      <vt:lpstr>PSY1102A Introduction to Psychology: Applications Professor: Gary Capstick, Ph.D.  </vt:lpstr>
      <vt:lpstr>Chapter 4: Nature, Nurture, and Human Diversity</vt:lpstr>
      <vt:lpstr>Difference/Variation</vt:lpstr>
      <vt:lpstr>Behaviour Genetics: Nature vs. Nurture</vt:lpstr>
      <vt:lpstr>Mechanism of Heredity</vt:lpstr>
      <vt:lpstr>Behaviour Genetics: Twin and Adoption Studies</vt:lpstr>
      <vt:lpstr>Behaviour Genetics: Twin and Adoption Studies (cont`d)</vt:lpstr>
      <vt:lpstr>Behaviour Genetics: Twin and Adoption Studies (cont`d)</vt:lpstr>
      <vt:lpstr>Behaviour Genetics: Twin and Adoption Studies (cont`d)</vt:lpstr>
      <vt:lpstr>Heritability</vt:lpstr>
      <vt:lpstr>Heritability (cont’d)</vt:lpstr>
      <vt:lpstr>Gene-Environment Interaction</vt:lpstr>
      <vt:lpstr>Gene-Environment Interaction (cont’d)</vt:lpstr>
      <vt:lpstr>PowerPoint Presentation</vt:lpstr>
      <vt:lpstr>Molecular Genetics</vt:lpstr>
      <vt:lpstr>Molecular Genetics (cont’d)</vt:lpstr>
      <vt:lpstr>Video</vt:lpstr>
      <vt:lpstr>Evolutionary Psychology</vt:lpstr>
      <vt:lpstr>Natural Selection</vt:lpstr>
      <vt:lpstr>Natural Selection (cont’d)</vt:lpstr>
      <vt:lpstr>Natural Selection (cont’d)</vt:lpstr>
      <vt:lpstr>Moral Paradox</vt:lpstr>
      <vt:lpstr>Human Similarity</vt:lpstr>
      <vt:lpstr>Evolution of Gender Differences</vt:lpstr>
    </vt:vector>
  </TitlesOfParts>
  <LinksUpToDate>false</LinksUpToDate>
  <SharedDoc>false</SharedDoc>
  <HyperlinksChanged>false</HyperlinksChanged>
  <AppVersion>15.0023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Heritability</dc:title>
  <dc:creator>gary</dc:creator>
  <cp:lastModifiedBy>Kelsi Harms</cp:lastModifiedBy>
  <cp:revision>115</cp:revision>
  <dcterms:created xsi:type="dcterms:W3CDTF">2014-01-10T00:10:47Z</dcterms:created>
  <dcterms:modified xsi:type="dcterms:W3CDTF">2016-06-27T12:33:01Z</dcterms:modified>
</cp:coreProperties>
</file>