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1"/>
  </p:notesMasterIdLst>
  <p:handoutMasterIdLst>
    <p:handoutMasterId r:id="rId12"/>
  </p:handoutMasterIdLst>
  <p:sldIdLst>
    <p:sldId id="381" r:id="rId3"/>
    <p:sldId id="382" r:id="rId4"/>
    <p:sldId id="386" r:id="rId5"/>
    <p:sldId id="383" r:id="rId6"/>
    <p:sldId id="388" r:id="rId7"/>
    <p:sldId id="389" r:id="rId8"/>
    <p:sldId id="390" r:id="rId9"/>
    <p:sldId id="387" r:id="rId10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>
        <p:scale>
          <a:sx n="90" d="100"/>
          <a:sy n="90" d="100"/>
        </p:scale>
        <p:origin x="677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28290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25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159165"/>
              </p:ext>
            </p:extLst>
          </p:nvPr>
        </p:nvGraphicFramePr>
        <p:xfrm>
          <a:off x="395536" y="908720"/>
          <a:ext cx="8136904" cy="4771478"/>
        </p:xfrm>
        <a:graphic>
          <a:graphicData uri="http://schemas.openxmlformats.org/drawingml/2006/table">
            <a:tbl>
              <a:tblPr firstRow="1" firstCol="1" bandRow="1"/>
              <a:tblGrid>
                <a:gridCol w="44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In Java, there can be, at most, only one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main()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method in each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project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default data type of a numeric value (to the right of the ‘=’ sign) in a definition like:                         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short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mol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 = 42;            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is: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byte                (b) short            (c) integer         (d) long   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3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.jar files shown in the Package Explorer contain __________, which in turn contain ___________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packages, bytecode           (b) libraries, packages                  (c) packages, classes  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(d)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src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sourcode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4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or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(b):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static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methods can only change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static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variables of (or within) the same class, along with instantiated variables within a class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5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one of the following keywords does not limit the accessibility of an instantiated class’s methods to access from other objects?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private        (b) protected        (c) package      (d) public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Quiz 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2232908" y="84628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808375" y="210410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472671" y="308156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1314222" y="384363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5226445" y="520307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570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628424"/>
              </p:ext>
            </p:extLst>
          </p:nvPr>
        </p:nvGraphicFramePr>
        <p:xfrm>
          <a:off x="755576" y="548680"/>
          <a:ext cx="7932812" cy="6713728"/>
        </p:xfrm>
        <a:graphic>
          <a:graphicData uri="http://schemas.openxmlformats.org/drawingml/2006/table">
            <a:tbl>
              <a:tblPr firstRow="1" firstCol="1" bandRow="1"/>
              <a:tblGrid>
                <a:gridCol w="4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685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6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symbol is used to indicate that a method is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private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UML?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 -                   (b) +              (c) #                (d) @          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5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7.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one of the following keywords is used to signal that one class inherits its non-private members from another?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AutoNum type="alphaLcParenBoth"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extends      (b)  inherits    (c) super     (d)  subclass       (e) none of the above</a:t>
                      </a:r>
                    </a:p>
                    <a:p>
                      <a:pPr marL="0" indent="0">
                        <a:buNone/>
                      </a:pPr>
                      <a:endParaRPr lang="en-CA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8.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A is a class derived from B via an </a:t>
                      </a:r>
                      <a:r>
                        <a:rPr lang="en-US" sz="18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relationship (A </a:t>
                      </a:r>
                      <a:r>
                        <a:rPr lang="en-US" sz="18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B, using the keyword from question 7 above) which one of the following terms does </a:t>
                      </a:r>
                      <a:r>
                        <a:rPr lang="en-US" sz="18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describe the relationship of A to B?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subclass                  (b) derived class             (c) base class        (d) child class       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9.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 thing loaded when a class is </a:t>
                      </a:r>
                      <a:r>
                        <a:rPr lang="en-US" sz="18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instantiated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is: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AutoNum type="alphaLcParenBoth"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Object class’s members         (b) The default no-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arg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constructor    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(c) the class’s static members             (d) the constructor for the object itself       (e) none of the above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85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10.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(a) or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(b):  The second (or middle) compartment of a UML class diagram may be omitted if the fields of that class are private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5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725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sp>
        <p:nvSpPr>
          <p:cNvPr id="10" name="Oval 9"/>
          <p:cNvSpPr/>
          <p:nvPr/>
        </p:nvSpPr>
        <p:spPr>
          <a:xfrm>
            <a:off x="1205912" y="80623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187624" y="177281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372980" y="301822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200238" y="394954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691680" y="490387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07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21317"/>
              </p:ext>
            </p:extLst>
          </p:nvPr>
        </p:nvGraphicFramePr>
        <p:xfrm>
          <a:off x="611560" y="476671"/>
          <a:ext cx="7848872" cy="6718267"/>
        </p:xfrm>
        <a:graphic>
          <a:graphicData uri="http://schemas.openxmlformats.org/drawingml/2006/table">
            <a:tbl>
              <a:tblPr firstRow="1" firstCol="1" bandRow="1"/>
              <a:tblGrid>
                <a:gridCol w="4261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22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9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11.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one of the following will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correctly declare an array of 3 integers? (i.e. it will flag a compile-time error):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(a) 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[]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myInts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 = new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[3]{1, 2, 3};         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ea typeface="+mn-ea"/>
                        <a:cs typeface="Courier New" panose="02070309020205020404" pitchFamily="49" charset="0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(b) 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[]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myInts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 = new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[]{1, 2, 3};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ea typeface="+mn-ea"/>
                        <a:cs typeface="Courier New" panose="02070309020205020404" pitchFamily="49" charset="0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(c)  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[]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myInts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 = new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[3];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(d)  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int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[] </a:t>
                      </a:r>
                      <a:r>
                        <a:rPr lang="en-US" sz="1800" kern="1200" dirty="0" err="1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myInts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 = {1, 2, 3};  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ea typeface="+mn-ea"/>
                        <a:cs typeface="Courier New" panose="02070309020205020404" pitchFamily="49" charset="0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(e)   none of the above    </a:t>
                      </a:r>
                      <a:endParaRPr lang="en-CA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56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04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086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95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sp>
        <p:nvSpPr>
          <p:cNvPr id="14" name="Oval 13"/>
          <p:cNvSpPr/>
          <p:nvPr/>
        </p:nvSpPr>
        <p:spPr>
          <a:xfrm>
            <a:off x="1371600" y="126876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11560" y="275158"/>
            <a:ext cx="7920880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Part B: </a:t>
            </a:r>
            <a:r>
              <a:rPr kumimoji="0" lang="en-US" altLang="en-US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Terminology – worth 1 mark each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FILL IN THE SINGLE </a:t>
            </a:r>
            <a:r>
              <a:rPr kumimoji="0" lang="en-US" altLang="en-US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BEST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ANSWER—ONE WORD OR SYMBOL IN THE EACH SPACE PROVIDED BELOW.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ONE WORD ONLY IN EACH SPACE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NOT USE ACRONYMS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Fields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methods are collectively referred to as the ____________________ of an object.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One of the fundamental features of OOP is ____________________, in which fields and methods are bound together.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 .java program is located in the folder C:\Users\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username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\workspace\Asmt1\package2\src, then its compiled bytecode should appear in C:\Users\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username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\workspace\Asmt1\__________  \ ___________.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Static members are often times referred to as _______________ members.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Objects cannot be instantiated from _______________ classes; they can only be instantiated from __________________ classes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an array definition like:  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datatype[] identifier = new datatype[</a:t>
            </a:r>
            <a:r>
              <a:rPr lang="en-US" sz="16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arraysize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];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600" i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arraysize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indicates the total number of ______________________ in the array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5193521" y="1240520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members</a:t>
            </a:r>
            <a:endParaRPr lang="en-US" sz="16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4499992" y="1964405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e</a:t>
            </a:r>
            <a:r>
              <a:rPr lang="en-US" sz="1600" i="1" dirty="0" smtClean="0"/>
              <a:t>ncapsulation </a:t>
            </a:r>
            <a:endParaRPr lang="en-US" sz="1600" i="1" dirty="0"/>
          </a:p>
        </p:txBody>
      </p:sp>
      <p:grpSp>
        <p:nvGrpSpPr>
          <p:cNvPr id="21" name="Group 20"/>
          <p:cNvGrpSpPr/>
          <p:nvPr/>
        </p:nvGrpSpPr>
        <p:grpSpPr>
          <a:xfrm>
            <a:off x="4465092" y="3459210"/>
            <a:ext cx="3515653" cy="349168"/>
            <a:chOff x="4465092" y="3433809"/>
            <a:chExt cx="3515653" cy="349168"/>
          </a:xfrm>
        </p:grpSpPr>
        <p:sp>
          <p:nvSpPr>
            <p:cNvPr id="19" name="TextBox 18"/>
            <p:cNvSpPr txBox="1"/>
            <p:nvPr/>
          </p:nvSpPr>
          <p:spPr>
            <a:xfrm>
              <a:off x="5676489" y="3444423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smtClean="0"/>
                <a:t>bin</a:t>
              </a:r>
              <a:endParaRPr lang="en-US" sz="1600" i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465092" y="3433809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smtClean="0"/>
                <a:t>package2</a:t>
              </a:r>
              <a:endParaRPr lang="en-US" sz="1600" i="1" dirty="0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4499992" y="382884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class</a:t>
            </a:r>
            <a:endParaRPr lang="en-US" sz="16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3707904" y="420347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abstract</a:t>
            </a:r>
            <a:endParaRPr lang="en-US" sz="1600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4139952" y="5270535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elements</a:t>
            </a:r>
            <a:endParaRPr lang="en-US" sz="1600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2388452" y="453510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concrete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5913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255588"/>
            <a:ext cx="424847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DemoSpeed.java: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import Scanner;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public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DemoSpeedPerHour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public </a:t>
            </a: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void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main(String[]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args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Scanner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in = new Scanner(system.in);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System.out.println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("Enter distance");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long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distance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in.nextLong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= new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(distance);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speed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gs.calcVelocity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System.out.printf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("%s", speed);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GetSpeed.java: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private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long distance;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hours;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d){distance = d}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d,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seconds){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distance = d;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hours = seconds/3600;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public float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return( (float)(distance/hours));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953659" y="54868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33083" y="2075280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7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995936" y="1966413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6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623579" y="1676041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346333" y="991169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568356" y="1197992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76154" y="3793481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9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979029" y="908720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2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48396" y="2400557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8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24847" y="3882699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490349" y="4725144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  <a:endParaRPr lang="en-US" sz="1200" b="1" dirty="0" smtClean="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528548" y="4990303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2465710" y="5412213"/>
            <a:ext cx="353690" cy="289272"/>
            <a:chOff x="2665884" y="1267520"/>
            <a:chExt cx="353690" cy="289272"/>
          </a:xfrm>
        </p:grpSpPr>
        <p:sp>
          <p:nvSpPr>
            <p:cNvPr id="52" name="Oval 5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322773" y="273307"/>
            <a:ext cx="353690" cy="289272"/>
            <a:chOff x="2665884" y="1267520"/>
            <a:chExt cx="353690" cy="289272"/>
          </a:xfrm>
        </p:grpSpPr>
        <p:sp>
          <p:nvSpPr>
            <p:cNvPr id="55" name="Oval 5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42379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255588"/>
            <a:ext cx="424847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DemoSpeed.java: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import Scanner;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public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DemoSpeedPerHour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public </a:t>
            </a: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void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main(String[]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args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Scanner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in = new Scanner(system.in);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System.out.println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("Enter distance");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long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distance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in.nextLong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= new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(distance);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speed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gs.calcVelocity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System.out.printf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("%s", speed);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GetSpeed.java: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private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long distance;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hours;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d){distance = d}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d,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seconds){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distance = d;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hours = seconds/3600;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public float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return( (float)(distance/hours));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913101" y="260648"/>
            <a:ext cx="3763355" cy="54726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ffectLst/>
                <a:ea typeface="Times New Roman" panose="02020603050405020304" pitchFamily="18" charset="0"/>
              </a:rPr>
              <a:t>Should be </a:t>
            </a:r>
            <a:r>
              <a:rPr lang="en-US" sz="1300" dirty="0" err="1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java.util.Scann</a:t>
            </a:r>
            <a:r>
              <a:rPr lang="en-US" sz="13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er</a:t>
            </a:r>
            <a:endParaRPr lang="en-US" sz="13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Class</a:t>
            </a:r>
            <a:r>
              <a:rPr lang="en-US" sz="1300" dirty="0" smtClean="0">
                <a:latin typeface="+mn-lt"/>
                <a:ea typeface="Times New Roman" panose="02020603050405020304" pitchFamily="18" charset="0"/>
                <a:cs typeface="Courier New" panose="02070309020205020404" pitchFamily="49" charset="0"/>
              </a:rPr>
              <a:t> is should be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class</a:t>
            </a:r>
            <a:endParaRPr lang="en-US" sz="13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ffectLst/>
                <a:ea typeface="Times New Roman" panose="02020603050405020304" pitchFamily="18" charset="0"/>
              </a:rPr>
              <a:t>Missing </a:t>
            </a:r>
            <a:r>
              <a:rPr lang="en-US" sz="1300" dirty="0" smtClean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static</a:t>
            </a:r>
            <a:r>
              <a:rPr lang="en-US" sz="1300" dirty="0" smtClean="0">
                <a:effectLst/>
                <a:ea typeface="Times New Roman" panose="02020603050405020304" pitchFamily="18" charset="0"/>
              </a:rPr>
              <a:t> from method header</a:t>
            </a:r>
            <a:endParaRPr lang="en-US" sz="1300" dirty="0" smtClean="0">
              <a:effectLst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a typeface="Times New Roman" panose="02020603050405020304" pitchFamily="18" charset="0"/>
              </a:rPr>
              <a:t>Should be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System.in</a:t>
            </a:r>
            <a:endParaRPr lang="en-US" sz="13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nextLong</a:t>
            </a:r>
            <a:r>
              <a:rPr lang="en-US" sz="1300" dirty="0" smtClean="0">
                <a:ea typeface="Times New Roman" panose="02020603050405020304" pitchFamily="18" charset="0"/>
              </a:rPr>
              <a:t> is a method, so should be </a:t>
            </a:r>
            <a:r>
              <a:rPr lang="en-US" sz="13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nextLong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()</a:t>
            </a:r>
            <a:endParaRPr lang="en-US" sz="1300" dirty="0" smtClean="0">
              <a:effectLst/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Attempt to pass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long</a:t>
            </a: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value into </a:t>
            </a:r>
            <a:r>
              <a:rPr lang="en-US" sz="1300" dirty="0" err="1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int</a:t>
            </a: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parameter; downcast required</a:t>
            </a:r>
            <a:endParaRPr lang="en-US" sz="13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calcVelocity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  <a:r>
              <a:rPr lang="en-US" sz="1300" dirty="0" smtClean="0">
                <a:cs typeface="Times New Roman" panose="02020603050405020304" pitchFamily="18" charset="0"/>
              </a:rPr>
              <a:t> returns a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float</a:t>
            </a:r>
            <a:r>
              <a:rPr lang="en-US" sz="1300" dirty="0" smtClean="0">
                <a:cs typeface="Times New Roman" panose="02020603050405020304" pitchFamily="18" charset="0"/>
              </a:rPr>
              <a:t>, not an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sz="1300" dirty="0" smtClean="0">
                <a:cs typeface="Times New Roman" panose="02020603050405020304" pitchFamily="18" charset="0"/>
              </a:rPr>
              <a:t>.  Hence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speed</a:t>
            </a:r>
            <a:r>
              <a:rPr lang="en-US" sz="1300" dirty="0" smtClean="0">
                <a:cs typeface="Times New Roman" panose="02020603050405020304" pitchFamily="18" charset="0"/>
              </a:rPr>
              <a:t> should be declared as a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float</a:t>
            </a:r>
            <a:r>
              <a:rPr lang="en-US" sz="1300" dirty="0" smtClean="0">
                <a:cs typeface="Times New Roman" panose="02020603050405020304" pitchFamily="18" charset="0"/>
              </a:rPr>
              <a:t>, not an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sz="1300" dirty="0" smtClean="0"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cs typeface="Times New Roman" panose="02020603050405020304" pitchFamily="18" charset="0"/>
              </a:rPr>
              <a:t>Type mismatch;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speed</a:t>
            </a:r>
            <a:r>
              <a:rPr lang="en-US" sz="1300" dirty="0" smtClean="0">
                <a:cs typeface="Times New Roman" panose="02020603050405020304" pitchFamily="18" charset="0"/>
              </a:rPr>
              <a:t> is declared </a:t>
            </a:r>
            <a:r>
              <a:rPr lang="en-US" sz="1300" dirty="0" smtClean="0">
                <a:cs typeface="Times New Roman" panose="02020603050405020304" pitchFamily="18" charset="0"/>
              </a:rPr>
              <a:t>an </a:t>
            </a:r>
            <a:r>
              <a:rPr lang="en-US" sz="13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sz="1300" dirty="0" smtClean="0">
                <a:cs typeface="Times New Roman" panose="02020603050405020304" pitchFamily="18" charset="0"/>
              </a:rPr>
              <a:t>, but </a:t>
            </a:r>
            <a:r>
              <a:rPr lang="en-US" sz="13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printf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  <a:r>
              <a:rPr lang="en-US" sz="1300" dirty="0" smtClean="0">
                <a:cs typeface="Times New Roman" panose="02020603050405020304" pitchFamily="18" charset="0"/>
              </a:rPr>
              <a:t> uses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%s</a:t>
            </a:r>
            <a:r>
              <a:rPr lang="en-US" sz="1300" dirty="0" smtClean="0">
                <a:cs typeface="Times New Roman" panose="02020603050405020304" pitchFamily="18" charset="0"/>
              </a:rPr>
              <a:t>, indicating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String</a:t>
            </a:r>
            <a:r>
              <a:rPr lang="en-US" sz="1300" dirty="0" smtClean="0">
                <a:cs typeface="Times New Roman" panose="02020603050405020304" pitchFamily="18" charset="0"/>
              </a:rPr>
              <a:t> output (should be </a:t>
            </a:r>
            <a:r>
              <a:rPr lang="en-US" sz="13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%d</a:t>
            </a:r>
            <a:r>
              <a:rPr lang="en-US" sz="1300" dirty="0" smtClean="0">
                <a:cs typeface="Times New Roman" panose="02020603050405020304" pitchFamily="18" charset="0"/>
              </a:rPr>
              <a:t>)</a:t>
            </a:r>
            <a:endParaRPr lang="en-US" sz="13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Missing ‘;’ at end of statement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Constructors return nothing, not even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void</a:t>
            </a:r>
            <a:endParaRPr lang="en-US" sz="1300" dirty="0" smtClean="0"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hours</a:t>
            </a:r>
            <a:r>
              <a:rPr lang="en-US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 needs to be a floating point value, otherwise there will be a significant round-off error in this </a:t>
            </a: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calculation (3599 seconds = 0 hours)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Problem if first constructor is used, since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hours</a:t>
            </a:r>
            <a:r>
              <a:rPr lang="en-US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will be 0 by default.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d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istance</a:t>
            </a:r>
            <a:r>
              <a:rPr lang="en-US" sz="1300" dirty="0" smtClean="0">
                <a:latin typeface="+mn-lt"/>
                <a:ea typeface="Times New Roman" panose="02020603050405020304" pitchFamily="18" charset="0"/>
              </a:rPr>
              <a:t> needs to be cast as </a:t>
            </a:r>
            <a:r>
              <a:rPr lang="en-US" sz="1300" dirty="0" smtClean="0"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float</a:t>
            </a:r>
            <a:r>
              <a:rPr lang="en-US" sz="1300" dirty="0" smtClean="0">
                <a:latin typeface="+mn-lt"/>
                <a:ea typeface="Times New Roman" panose="02020603050405020304" pitchFamily="18" charset="0"/>
              </a:rPr>
              <a:t> first (inside brackets) otherwise significant loss of accuracy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300" dirty="0" smtClean="0">
                <a:effectLst/>
                <a:latin typeface="+mn-lt"/>
                <a:ea typeface="Times New Roman" panose="02020603050405020304" pitchFamily="18" charset="0"/>
              </a:rPr>
              <a:t>File name must be same as class name</a:t>
            </a:r>
            <a:endParaRPr lang="en-US" sz="1300" dirty="0">
              <a:effectLst/>
              <a:latin typeface="+mn-lt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953659" y="548680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33083" y="2075280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7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995936" y="1966413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6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623579" y="1676041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346333" y="991169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568356" y="1197992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676154" y="3793481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9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979029" y="908720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2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48396" y="2400557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8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24847" y="3882699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490349" y="4725144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  <a:endParaRPr lang="en-US" sz="1200" b="1" dirty="0" smtClean="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528548" y="4990303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2465710" y="5412213"/>
            <a:ext cx="353690" cy="289272"/>
            <a:chOff x="2665884" y="1267520"/>
            <a:chExt cx="353690" cy="289272"/>
          </a:xfrm>
        </p:grpSpPr>
        <p:sp>
          <p:nvSpPr>
            <p:cNvPr id="52" name="Oval 5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322773" y="273307"/>
            <a:ext cx="353690" cy="289272"/>
            <a:chOff x="2665884" y="1267520"/>
            <a:chExt cx="353690" cy="289272"/>
          </a:xfrm>
        </p:grpSpPr>
        <p:sp>
          <p:nvSpPr>
            <p:cNvPr id="55" name="Oval 5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56246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255588"/>
            <a:ext cx="424847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DemoSpeed.java: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import Scanner;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public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DemoSpeedPerHour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public </a:t>
            </a: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void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main(String[]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args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Scanner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in = new Scanner(system.in);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System.out.println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("Enter distance");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long 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distance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in.nextLong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= new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(distance);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speed =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gs.calcVelocity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latin typeface="Courier New" panose="02070309020205020404" pitchFamily="49" charset="0"/>
                <a:ea typeface="Times New Roman" panose="02020603050405020304" pitchFamily="18" charset="0"/>
              </a:rPr>
              <a:t>     </a:t>
            </a:r>
            <a:r>
              <a:rPr lang="en-US" sz="1200" dirty="0" err="1" smtClean="0">
                <a:latin typeface="Courier New" panose="02070309020205020404" pitchFamily="49" charset="0"/>
                <a:ea typeface="Times New Roman" panose="02020603050405020304" pitchFamily="18" charset="0"/>
              </a:rPr>
              <a:t>System.out.printf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("%s", speed);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 file GetSpeed.java: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7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private class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long distance;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private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hours;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d){distance = d}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void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d,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int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seconds){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distance = d;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 hours = seconds/3600;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500" dirty="0">
                <a:latin typeface="Courier New" panose="02070309020205020404" pitchFamily="49" charset="0"/>
                <a:ea typeface="Times New Roman" panose="02020603050405020304" pitchFamily="18" charset="0"/>
              </a:rPr>
              <a:t> 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public float </a:t>
            </a:r>
            <a:r>
              <a:rPr lang="en-US" sz="12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calcVelocity</a:t>
            </a: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(){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  return( (float)(distance/hours));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   }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ourier New" panose="02070309020205020404" pitchFamily="49" charset="0"/>
                <a:ea typeface="Times New Roman" panose="02020603050405020304" pitchFamily="18" charset="0"/>
              </a:rPr>
              <a:t>}</a:t>
            </a:r>
            <a:endParaRPr lang="en-CA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4902367" y="188640"/>
            <a:ext cx="3960440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Note that the following are NOT errors, since they would neither trigger compile time errors nor would they lead to run-time errors:</a:t>
            </a:r>
          </a:p>
          <a:p>
            <a:endParaRPr lang="en-US" sz="5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Not having a no-</a:t>
            </a:r>
            <a:r>
              <a:rPr lang="en-US" sz="1400" dirty="0" err="1" smtClean="0"/>
              <a:t>arg</a:t>
            </a:r>
            <a:r>
              <a:rPr lang="en-US" sz="1400" dirty="0" smtClean="0"/>
              <a:t> </a:t>
            </a:r>
            <a:r>
              <a:rPr lang="en-US" sz="1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GetSpeed</a:t>
            </a:r>
            <a:r>
              <a:rPr lang="en-US" sz="1400" dirty="0" smtClean="0"/>
              <a:t> constructor  (</a:t>
            </a:r>
            <a:r>
              <a:rPr lang="en-US" sz="1400" i="1" dirty="0" smtClean="0"/>
              <a:t>this is only a problem if you extend </a:t>
            </a:r>
            <a:r>
              <a:rPr lang="en-US" sz="1400" i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GetSpeed</a:t>
            </a:r>
            <a:r>
              <a:rPr lang="en-US" sz="1400" i="1" dirty="0" smtClean="0"/>
              <a:t> in a subclass</a:t>
            </a:r>
            <a:r>
              <a:rPr lang="en-US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Using the </a:t>
            </a:r>
            <a:r>
              <a:rPr lang="en-US" sz="1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hours</a:t>
            </a:r>
            <a:r>
              <a:rPr lang="en-US" sz="1400" dirty="0" smtClean="0"/>
              <a:t> to calculate the speed, rather than seconds or minutes (</a:t>
            </a:r>
            <a:r>
              <a:rPr lang="en-US" sz="1400" i="1" dirty="0" smtClean="0"/>
              <a:t>it’s the designer’s choice, not yours</a:t>
            </a:r>
            <a:r>
              <a:rPr lang="en-US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GetSpeed</a:t>
            </a:r>
            <a:r>
              <a:rPr lang="en-US" sz="1400" dirty="0" smtClean="0"/>
              <a:t> doesn’t actually calculate the speed, it merely sets properties for the class (</a:t>
            </a:r>
            <a:r>
              <a:rPr lang="en-US" sz="1400" i="1" dirty="0" smtClean="0"/>
              <a:t>which is what constructors are supposed to do</a:t>
            </a:r>
            <a:r>
              <a:rPr lang="en-US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cs typeface="Times New Roman" panose="02020603050405020304" pitchFamily="18" charset="0"/>
              </a:rPr>
              <a:t>Not having an access modifier (like </a:t>
            </a:r>
            <a:r>
              <a:rPr lang="en-US" sz="1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</a:t>
            </a:r>
            <a:r>
              <a:rPr lang="en-US" sz="1400" dirty="0" smtClean="0">
                <a:cs typeface="Times New Roman" panose="02020603050405020304" pitchFamily="18" charset="0"/>
              </a:rPr>
              <a:t>) on the constructors (</a:t>
            </a:r>
            <a:r>
              <a:rPr lang="en-US" sz="1400" i="1" dirty="0" smtClean="0">
                <a:cs typeface="Times New Roman" panose="02020603050405020304" pitchFamily="18" charset="0"/>
              </a:rPr>
              <a:t>the default applies: package private, i.e. public inside the package</a:t>
            </a:r>
            <a:r>
              <a:rPr lang="en-US" sz="1400" dirty="0" smtClean="0"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cs typeface="Times New Roman" panose="02020603050405020304" pitchFamily="18" charset="0"/>
              </a:rPr>
              <a:t>Not checking for divide-by-zero errors (</a:t>
            </a:r>
            <a:r>
              <a:rPr lang="en-US" sz="1400" i="1" dirty="0" smtClean="0">
                <a:cs typeface="Times New Roman" panose="02020603050405020304" pitchFamily="18" charset="0"/>
              </a:rPr>
              <a:t>again, this is the designer’s choice, not yours.  Only the first </a:t>
            </a:r>
            <a:r>
              <a:rPr lang="en-US" sz="1400" i="1" dirty="0" err="1" smtClean="0">
                <a:cs typeface="Times New Roman" panose="02020603050405020304" pitchFamily="18" charset="0"/>
              </a:rPr>
              <a:t>GetSpeed</a:t>
            </a:r>
            <a:r>
              <a:rPr lang="en-US" sz="1400" i="1" dirty="0" smtClean="0">
                <a:cs typeface="Times New Roman" panose="02020603050405020304" pitchFamily="18" charset="0"/>
              </a:rPr>
              <a:t>() constructor is capable of causing problems.  So your comments should address the actual source of the error at this point, not the fact there’s no check for it in </a:t>
            </a:r>
            <a:r>
              <a:rPr lang="en-US" sz="1400" i="1" smtClean="0">
                <a:cs typeface="Times New Roman" panose="02020603050405020304" pitchFamily="18" charset="0"/>
              </a:rPr>
              <a:t>the code later on.</a:t>
            </a:r>
            <a:r>
              <a:rPr lang="en-US" sz="1400" smtClean="0">
                <a:cs typeface="Times New Roman" panose="02020603050405020304" pitchFamily="18" charset="0"/>
              </a:rPr>
              <a:t>)</a:t>
            </a:r>
            <a:endParaRPr lang="en-US" sz="1400" dirty="0" smtClean="0">
              <a:cs typeface="Times New Roman" panose="02020603050405020304" pitchFamily="18" charset="0"/>
            </a:endParaRPr>
          </a:p>
          <a:p>
            <a:endParaRPr lang="en-US" sz="400" dirty="0">
              <a:cs typeface="Times New Roman" panose="02020603050405020304" pitchFamily="18" charset="0"/>
            </a:endParaRPr>
          </a:p>
          <a:p>
            <a:pPr algn="ctr"/>
            <a:r>
              <a:rPr lang="en-US" sz="1600" b="1" i="1" dirty="0" smtClean="0">
                <a:cs typeface="Times New Roman" panose="02020603050405020304" pitchFamily="18" charset="0"/>
              </a:rPr>
              <a:t>Remember: do not list as errors things which you disagree with (including poor design).  Only list those items which are truly in error.</a:t>
            </a:r>
            <a:endParaRPr lang="en-CA" sz="1600" b="1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7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</a:t>
            </a:r>
            <a:r>
              <a:rPr lang="en-CA" dirty="0" smtClean="0"/>
              <a:t>Solutions</a:t>
            </a:r>
            <a:endParaRPr lang="en-CA" dirty="0"/>
          </a:p>
        </p:txBody>
      </p:sp>
      <p:grpSp>
        <p:nvGrpSpPr>
          <p:cNvPr id="26" name="Group 25"/>
          <p:cNvGrpSpPr/>
          <p:nvPr/>
        </p:nvGrpSpPr>
        <p:grpSpPr>
          <a:xfrm>
            <a:off x="1965325" y="2283143"/>
            <a:ext cx="5213350" cy="2291717"/>
            <a:chOff x="0" y="0"/>
            <a:chExt cx="4404167" cy="1660911"/>
          </a:xfrm>
        </p:grpSpPr>
        <p:sp>
          <p:nvSpPr>
            <p:cNvPr id="27" name="Rectangle 26"/>
            <p:cNvSpPr/>
            <p:nvPr/>
          </p:nvSpPr>
          <p:spPr>
            <a:xfrm>
              <a:off x="0" y="0"/>
              <a:ext cx="4404167" cy="312516"/>
            </a:xfrm>
            <a:prstGeom prst="rect">
              <a:avLst/>
            </a:prstGeom>
            <a:solidFill>
              <a:schemeClr val="bg1">
                <a:lumMod val="95000"/>
                <a:alpha val="55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 dirty="0" err="1" smtClean="0">
                  <a:solidFill>
                    <a:schemeClr val="tx1"/>
                  </a:solidFill>
                </a:rPr>
                <a:t>GetSpeed</a:t>
              </a:r>
              <a:endParaRPr lang="en-CA" sz="1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0" y="312492"/>
              <a:ext cx="4404167" cy="501212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dirty="0" smtClean="0">
                  <a:solidFill>
                    <a:schemeClr val="tx1"/>
                  </a:solidFill>
                </a:rPr>
                <a:t>-distance: long</a:t>
              </a:r>
            </a:p>
            <a:p>
              <a:r>
                <a:rPr lang="en-US" sz="1600" dirty="0" smtClean="0">
                  <a:solidFill>
                    <a:schemeClr val="tx1"/>
                  </a:solidFill>
                </a:rPr>
                <a:t>-hours: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int</a:t>
              </a:r>
              <a:endParaRPr lang="en-CA" sz="1600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0" y="813678"/>
              <a:ext cx="4404167" cy="847233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600" dirty="0" smtClean="0">
                  <a:solidFill>
                    <a:schemeClr val="tx1"/>
                  </a:solidFill>
                </a:rPr>
                <a:t>+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GetSpeed</a:t>
              </a:r>
              <a:r>
                <a:rPr lang="en-US" sz="1600" dirty="0" smtClean="0">
                  <a:solidFill>
                    <a:schemeClr val="tx1"/>
                  </a:solidFill>
                </a:rPr>
                <a:t>(d: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int</a:t>
              </a:r>
              <a:r>
                <a:rPr lang="en-US" sz="1600" dirty="0" smtClean="0">
                  <a:solidFill>
                    <a:schemeClr val="tx1"/>
                  </a:solidFill>
                </a:rPr>
                <a:t>)</a:t>
              </a:r>
            </a:p>
            <a:p>
              <a:r>
                <a:rPr lang="en-US" sz="1600" dirty="0" smtClean="0">
                  <a:solidFill>
                    <a:schemeClr val="tx1"/>
                  </a:solidFill>
                </a:rPr>
                <a:t>+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GetSpeed</a:t>
              </a:r>
              <a:r>
                <a:rPr lang="en-US" sz="1600" dirty="0" smtClean="0">
                  <a:solidFill>
                    <a:schemeClr val="tx1"/>
                  </a:solidFill>
                </a:rPr>
                <a:t>(d: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int</a:t>
              </a:r>
              <a:r>
                <a:rPr lang="en-US" sz="1600" dirty="0" smtClean="0">
                  <a:solidFill>
                    <a:schemeClr val="tx1"/>
                  </a:solidFill>
                </a:rPr>
                <a:t>, seconds: 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int</a:t>
              </a:r>
              <a:r>
                <a:rPr lang="en-US" sz="1600" dirty="0" smtClean="0">
                  <a:solidFill>
                    <a:schemeClr val="tx1"/>
                  </a:solidFill>
                </a:rPr>
                <a:t>)</a:t>
              </a:r>
            </a:p>
            <a:p>
              <a:endParaRPr lang="en-US" sz="1100" dirty="0">
                <a:solidFill>
                  <a:schemeClr val="tx1"/>
                </a:solidFill>
              </a:endParaRPr>
            </a:p>
            <a:p>
              <a:r>
                <a:rPr lang="en-US" sz="1600" dirty="0" smtClean="0">
                  <a:solidFill>
                    <a:schemeClr val="tx1"/>
                  </a:solidFill>
                </a:rPr>
                <a:t>+</a:t>
              </a:r>
              <a:r>
                <a:rPr lang="en-US" sz="1600" dirty="0" err="1" smtClean="0">
                  <a:solidFill>
                    <a:schemeClr val="tx1"/>
                  </a:solidFill>
                </a:rPr>
                <a:t>calcVelocity</a:t>
              </a:r>
              <a:r>
                <a:rPr lang="en-US" sz="1600" dirty="0" smtClean="0">
                  <a:solidFill>
                    <a:schemeClr val="tx1"/>
                  </a:solidFill>
                </a:rPr>
                <a:t>(): float </a:t>
              </a:r>
              <a:endParaRPr lang="en-CA" sz="1600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899592" y="698237"/>
            <a:ext cx="727280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19.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In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</a:rPr>
              <a:t>the three boxes below, show the UML class diagram for the </a:t>
            </a:r>
            <a:r>
              <a:rPr lang="en-US" sz="1600" dirty="0" err="1">
                <a:latin typeface="Courier New" panose="02070309020205020404" pitchFamily="49" charset="0"/>
                <a:ea typeface="Times New Roman" panose="02020603050405020304" pitchFamily="18" charset="0"/>
              </a:rPr>
              <a:t>GetSpeed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</a:rPr>
              <a:t> class from the previous question, being clear to indicate all properties and methods (including private ones), using the correct symbols and the format for UML</a:t>
            </a:r>
            <a:endParaRPr lang="en-CA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013176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Note: this assumes corrected constructor definition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70414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8501</TotalTime>
  <Words>1155</Words>
  <Application>Microsoft Office PowerPoint</Application>
  <PresentationFormat>On-screen Show (4:3)</PresentationFormat>
  <Paragraphs>236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Courier New</vt:lpstr>
      <vt:lpstr>Times New Roman</vt:lpstr>
      <vt:lpstr>Office Theme</vt:lpstr>
      <vt:lpstr>Custom Design</vt:lpstr>
      <vt:lpstr>Sample Quiz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David Houtman</cp:lastModifiedBy>
  <cp:revision>383</cp:revision>
  <cp:lastPrinted>1601-01-01T00:00:00Z</cp:lastPrinted>
  <dcterms:created xsi:type="dcterms:W3CDTF">2000-10-05T13:47:11Z</dcterms:created>
  <dcterms:modified xsi:type="dcterms:W3CDTF">2017-02-09T12:30:47Z</dcterms:modified>
</cp:coreProperties>
</file>