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76" r:id="rId1"/>
  </p:sldMasterIdLst>
  <p:notesMasterIdLst>
    <p:notesMasterId r:id="rId43"/>
  </p:notesMasterIdLst>
  <p:sldIdLst>
    <p:sldId id="408" r:id="rId2"/>
    <p:sldId id="367" r:id="rId3"/>
    <p:sldId id="405" r:id="rId4"/>
    <p:sldId id="369" r:id="rId5"/>
    <p:sldId id="370" r:id="rId6"/>
    <p:sldId id="371" r:id="rId7"/>
    <p:sldId id="372" r:id="rId8"/>
    <p:sldId id="373" r:id="rId9"/>
    <p:sldId id="406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89" r:id="rId25"/>
    <p:sldId id="390" r:id="rId26"/>
    <p:sldId id="391" r:id="rId27"/>
    <p:sldId id="392" r:id="rId28"/>
    <p:sldId id="403" r:id="rId29"/>
    <p:sldId id="402" r:id="rId30"/>
    <p:sldId id="409" r:id="rId31"/>
    <p:sldId id="410" r:id="rId32"/>
    <p:sldId id="411" r:id="rId33"/>
    <p:sldId id="393" r:id="rId34"/>
    <p:sldId id="394" r:id="rId35"/>
    <p:sldId id="395" r:id="rId36"/>
    <p:sldId id="396" r:id="rId37"/>
    <p:sldId id="397" r:id="rId38"/>
    <p:sldId id="398" r:id="rId39"/>
    <p:sldId id="399" r:id="rId40"/>
    <p:sldId id="400" r:id="rId41"/>
    <p:sldId id="407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4A1A"/>
    <a:srgbClr val="006600"/>
    <a:srgbClr val="546422"/>
    <a:srgbClr val="777777"/>
    <a:srgbClr val="010004"/>
    <a:srgbClr val="339966"/>
    <a:srgbClr val="339933"/>
    <a:srgbClr val="FF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32" autoAdjust="0"/>
    <p:restoredTop sz="82594" autoAdjust="0"/>
  </p:normalViewPr>
  <p:slideViewPr>
    <p:cSldViewPr>
      <p:cViewPr>
        <p:scale>
          <a:sx n="90" d="100"/>
          <a:sy n="90" d="100"/>
        </p:scale>
        <p:origin x="-1014" y="-138"/>
      </p:cViewPr>
      <p:guideLst>
        <p:guide orient="horz" pos="3360"/>
        <p:guide pos="86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29.xml"/><Relationship Id="rId1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fld id="{C868D084-FA7E-48AD-9F6A-FB0D77BD84B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858BA-087A-450B-9CC3-E702129AB20C}" type="slidenum">
              <a:rPr lang="en-US"/>
              <a:pPr/>
              <a:t>3</a:t>
            </a:fld>
            <a:endParaRPr lang="en-US"/>
          </a:p>
        </p:txBody>
      </p:sp>
      <p:sp>
        <p:nvSpPr>
          <p:cNvPr id="607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72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BB250F-8E31-485A-9E5E-22B1E1B8FE28}" type="slidenum">
              <a:rPr lang="en-US"/>
              <a:pPr/>
              <a:t>8</a:t>
            </a:fld>
            <a:endParaRPr lang="en-US"/>
          </a:p>
        </p:txBody>
      </p:sp>
      <p:sp>
        <p:nvSpPr>
          <p:cNvPr id="6502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502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48" tIns="0" rIns="19048" bIns="0" anchor="b"/>
          <a:lstStyle/>
          <a:p>
            <a:pPr algn="r" eaLnBrk="0" hangingPunct="0"/>
            <a:r>
              <a:rPr lang="en-US" sz="1000" b="0" i="1"/>
              <a:t>3</a:t>
            </a:r>
          </a:p>
        </p:txBody>
      </p:sp>
      <p:sp>
        <p:nvSpPr>
          <p:cNvPr id="6502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502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65024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0479" tIns="44445" rIns="90479" bIns="44445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79E5BF-7D83-4E24-B965-CE329E9C2262}" type="slidenum">
              <a:rPr lang="en-US"/>
              <a:pPr/>
              <a:t>19</a:t>
            </a:fld>
            <a:endParaRPr lang="en-US"/>
          </a:p>
        </p:txBody>
      </p:sp>
      <p:sp>
        <p:nvSpPr>
          <p:cNvPr id="6256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56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 eaLnBrk="0" hangingPunct="0"/>
            <a:r>
              <a:rPr lang="en-US" sz="1000" b="0" i="1"/>
              <a:t>16</a:t>
            </a:r>
          </a:p>
        </p:txBody>
      </p:sp>
      <p:sp>
        <p:nvSpPr>
          <p:cNvPr id="6256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56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5670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noFill/>
          <a:ln w="12700" cap="flat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62567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A55220-FF30-4939-93BB-B8C19C73A079}" type="slidenum">
              <a:rPr lang="en-US"/>
              <a:pPr/>
              <a:t>21</a:t>
            </a:fld>
            <a:endParaRPr lang="en-US"/>
          </a:p>
        </p:txBody>
      </p:sp>
      <p:sp>
        <p:nvSpPr>
          <p:cNvPr id="6287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87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 eaLnBrk="0" hangingPunct="0"/>
            <a:r>
              <a:rPr lang="en-US" sz="1000" b="0" i="1"/>
              <a:t>17</a:t>
            </a:r>
          </a:p>
        </p:txBody>
      </p:sp>
      <p:sp>
        <p:nvSpPr>
          <p:cNvPr id="6287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87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8742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prstGeom prst="rect">
            <a:avLst/>
          </a:prstGeom>
          <a:noFill/>
          <a:ln w="12700" cap="flat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62874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20"/>
          <p:cNvSpPr>
            <a:spLocks noChangeShapeType="1"/>
          </p:cNvSpPr>
          <p:nvPr/>
        </p:nvSpPr>
        <p:spPr bwMode="auto">
          <a:xfrm>
            <a:off x="0" y="476672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20"/>
          <p:cNvSpPr>
            <a:spLocks noChangeShapeType="1"/>
          </p:cNvSpPr>
          <p:nvPr/>
        </p:nvSpPr>
        <p:spPr bwMode="auto">
          <a:xfrm>
            <a:off x="0" y="2132856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8" name="Picture 7" descr="Ross_0070009872_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348880"/>
            <a:ext cx="3240360" cy="4050450"/>
          </a:xfrm>
          <a:prstGeom prst="rect">
            <a:avLst/>
          </a:prstGeom>
        </p:spPr>
      </p:pic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6804248" y="548680"/>
            <a:ext cx="2152874" cy="1505545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800"/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683568" y="5157192"/>
            <a:ext cx="20882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663300"/>
                </a:solidFill>
              </a:rPr>
              <a:t>Prepared by</a:t>
            </a:r>
          </a:p>
          <a:p>
            <a:endParaRPr lang="en-US" sz="1600" b="1" dirty="0">
              <a:solidFill>
                <a:srgbClr val="663300"/>
              </a:solidFill>
            </a:endParaRPr>
          </a:p>
          <a:p>
            <a:r>
              <a:rPr lang="en-US" sz="1600" b="1" dirty="0" smtClean="0">
                <a:solidFill>
                  <a:srgbClr val="663300"/>
                </a:solidFill>
              </a:rPr>
              <a:t>Professor Wei Wang</a:t>
            </a:r>
          </a:p>
          <a:p>
            <a:r>
              <a:rPr lang="en-US" sz="1600" b="1" dirty="0" smtClean="0">
                <a:solidFill>
                  <a:srgbClr val="663300"/>
                </a:solidFill>
              </a:rPr>
              <a:t>Queen’s University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741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here for title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0" y="152401"/>
            <a:ext cx="762000" cy="381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b="0" dirty="0" smtClean="0">
                <a:solidFill>
                  <a:srgbClr val="FFFFFF"/>
                </a:solidFill>
              </a:rPr>
              <a:t>13-</a:t>
            </a:r>
            <a:fld id="{5B1A76B9-12AD-4B86-907E-D3F7D50CFC70}" type="slidenum">
              <a:rPr lang="en-US" sz="1800" b="0" smtClean="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b="0" dirty="0">
              <a:solidFill>
                <a:srgbClr val="FFFFFF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10" name="Line 20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20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defTabSz="1031875" eaLnBrk="0" hangingPunct="0"/>
            <a:r>
              <a:rPr lang="en-US" sz="8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13</a:t>
            </a:r>
            <a:endParaRPr lang="en-US" sz="81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138862" cy="1520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36" tIns="51618" rIns="103236" bIns="51618">
            <a:spAutoFit/>
          </a:bodyPr>
          <a:lstStyle/>
          <a:p>
            <a:pPr defTabSz="1031875">
              <a:spcBef>
                <a:spcPct val="20000"/>
              </a:spcBef>
              <a:buClr>
                <a:srgbClr val="000000"/>
              </a:buClr>
            </a:pPr>
            <a:r>
              <a:rPr lang="en-US" sz="4600" dirty="0" smtClean="0">
                <a:solidFill>
                  <a:srgbClr val="546422"/>
                </a:solidFill>
                <a:cs typeface="Times New Roman" pitchFamily="18" charset="0"/>
              </a:rPr>
              <a:t>Risk, Return, and Capital Budgeting</a:t>
            </a:r>
            <a:endParaRPr lang="en-US" sz="4600" dirty="0">
              <a:solidFill>
                <a:srgbClr val="546422"/>
              </a:solidFill>
              <a:cs typeface="Times New Roman" pitchFamily="18" charset="0"/>
            </a:endParaRPr>
          </a:p>
        </p:txBody>
      </p:sp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0" y="0"/>
            <a:ext cx="2057400" cy="38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algn="r" defTabSz="1031875" eaLnBrk="0" hangingPunct="0"/>
            <a:r>
              <a:rPr lang="en-US" sz="1800" dirty="0">
                <a:solidFill>
                  <a:srgbClr val="546422"/>
                </a:solidFill>
                <a:latin typeface="Arial" charset="0"/>
              </a:rPr>
              <a:t>Chapter </a:t>
            </a:r>
            <a:r>
              <a:rPr lang="en-US" sz="1800" dirty="0" smtClean="0">
                <a:solidFill>
                  <a:srgbClr val="546422"/>
                </a:solidFill>
                <a:latin typeface="Arial" charset="0"/>
              </a:rPr>
              <a:t>Thirteen </a:t>
            </a:r>
            <a:endParaRPr lang="en-US" sz="1800" dirty="0">
              <a:solidFill>
                <a:srgbClr val="5464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11125"/>
            <a:ext cx="8382000" cy="1143000"/>
          </a:xfrm>
        </p:spPr>
        <p:txBody>
          <a:bodyPr/>
          <a:lstStyle/>
          <a:p>
            <a:r>
              <a:rPr lang="en-US"/>
              <a:t>Chapter Outline</a:t>
            </a:r>
          </a:p>
        </p:txBody>
      </p:sp>
      <p:sp>
        <p:nvSpPr>
          <p:cNvPr id="6041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/>
              <a:t>13.1 The Cost of Equity Capital</a:t>
            </a:r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/>
              <a:t>13.2 Estimation of Beta</a:t>
            </a:r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/>
              <a:t>13.3 Determinants of Beta</a:t>
            </a:r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/>
              <a:t>13.4 Extensions of the Basic Model</a:t>
            </a:r>
          </a:p>
          <a:p>
            <a:pPr marL="682625" indent="-682625">
              <a:spcAft>
                <a:spcPts val="600"/>
              </a:spcAft>
              <a:buFontTx/>
              <a:buNone/>
            </a:pPr>
            <a:r>
              <a:rPr lang="en-US" sz="2800" dirty="0"/>
              <a:t>13.5 Estimating the Cost of Capital for </a:t>
            </a:r>
            <a:r>
              <a:rPr lang="en-US" sz="2800" dirty="0" smtClean="0"/>
              <a:t>Suncor Energy</a:t>
            </a:r>
            <a:endParaRPr lang="en-US" sz="2800" dirty="0"/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 smtClean="0"/>
              <a:t>13.6 Flotation Costs and the Weighted Average Cost of Capital</a:t>
            </a:r>
            <a:endParaRPr lang="en-US" sz="2800" dirty="0"/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/>
              <a:t>13.7 </a:t>
            </a:r>
            <a:r>
              <a:rPr lang="en-US" sz="2800" dirty="0" smtClean="0"/>
              <a:t>Reducing the Cost of Capital</a:t>
            </a:r>
          </a:p>
          <a:p>
            <a:pPr marL="682625" indent="-682625" algn="just">
              <a:spcAft>
                <a:spcPts val="600"/>
              </a:spcAft>
              <a:buFontTx/>
              <a:buNone/>
            </a:pPr>
            <a:r>
              <a:rPr lang="en-US" sz="2800" dirty="0" smtClean="0"/>
              <a:t>13.8 Summary </a:t>
            </a:r>
            <a:r>
              <a:rPr lang="en-US" sz="2800" dirty="0"/>
              <a:t>and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6200"/>
            <a:ext cx="8077200" cy="1206500"/>
          </a:xfrm>
        </p:spPr>
        <p:txBody>
          <a:bodyPr/>
          <a:lstStyle/>
          <a:p>
            <a:r>
              <a:rPr lang="en-US"/>
              <a:t>Where Do We Stand?</a:t>
            </a:r>
          </a:p>
        </p:txBody>
      </p:sp>
      <p:sp>
        <p:nvSpPr>
          <p:cNvPr id="6481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4495800"/>
          </a:xfrm>
        </p:spPr>
        <p:txBody>
          <a:bodyPr/>
          <a:lstStyle/>
          <a:p>
            <a:r>
              <a:rPr lang="en-US" sz="3200"/>
              <a:t>Earlier chapters on capital budgeting focused on the appropriate size and timing of cash flows.</a:t>
            </a:r>
          </a:p>
          <a:p>
            <a:r>
              <a:rPr lang="en-US" sz="3200"/>
              <a:t>This chapter discusses the appropriate discount rate when cash flows are risky.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AutoShape 2"/>
          <p:cNvSpPr>
            <a:spLocks noChangeArrowheads="1"/>
          </p:cNvSpPr>
          <p:nvPr/>
        </p:nvSpPr>
        <p:spPr bwMode="auto">
          <a:xfrm rot="16200000" flipH="1">
            <a:off x="6161087" y="3036888"/>
            <a:ext cx="2232025" cy="1905000"/>
          </a:xfrm>
          <a:custGeom>
            <a:avLst/>
            <a:gdLst>
              <a:gd name="G0" fmla="+- 10858 0 0"/>
              <a:gd name="G1" fmla="+- 18485 0 0"/>
              <a:gd name="G2" fmla="+- 5189 0 0"/>
              <a:gd name="G3" fmla="*/ 10858 1 2"/>
              <a:gd name="G4" fmla="+- G3 10800 0"/>
              <a:gd name="G5" fmla="+- 21600 10858 18485"/>
              <a:gd name="G6" fmla="+- 18485 5189 0"/>
              <a:gd name="G7" fmla="*/ G6 1 2"/>
              <a:gd name="G8" fmla="*/ 18485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485 1 2"/>
              <a:gd name="G15" fmla="+- G5 0 G4"/>
              <a:gd name="G16" fmla="+- G0 0 G4"/>
              <a:gd name="G17" fmla="*/ G2 G15 G16"/>
              <a:gd name="T0" fmla="*/ 16229 w 21600"/>
              <a:gd name="T1" fmla="*/ 0 h 21600"/>
              <a:gd name="T2" fmla="*/ 10858 w 21600"/>
              <a:gd name="T3" fmla="*/ 5189 h 21600"/>
              <a:gd name="T4" fmla="*/ 0 w 21600"/>
              <a:gd name="T5" fmla="*/ 18964 h 21600"/>
              <a:gd name="T6" fmla="*/ 9243 w 21600"/>
              <a:gd name="T7" fmla="*/ 21600 h 21600"/>
              <a:gd name="T8" fmla="*/ 18485 w 21600"/>
              <a:gd name="T9" fmla="*/ 13832 h 21600"/>
              <a:gd name="T10" fmla="*/ 21600 w 21600"/>
              <a:gd name="T11" fmla="*/ 5189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29" y="0"/>
                </a:moveTo>
                <a:lnTo>
                  <a:pt x="10858" y="5189"/>
                </a:lnTo>
                <a:lnTo>
                  <a:pt x="13973" y="5189"/>
                </a:lnTo>
                <a:lnTo>
                  <a:pt x="13973" y="16328"/>
                </a:lnTo>
                <a:lnTo>
                  <a:pt x="0" y="16328"/>
                </a:lnTo>
                <a:lnTo>
                  <a:pt x="0" y="21600"/>
                </a:lnTo>
                <a:lnTo>
                  <a:pt x="18485" y="21600"/>
                </a:lnTo>
                <a:lnTo>
                  <a:pt x="18485" y="5189"/>
                </a:lnTo>
                <a:lnTo>
                  <a:pt x="21600" y="5189"/>
                </a:lnTo>
                <a:close/>
              </a:path>
            </a:pathLst>
          </a:cu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grpSp>
        <p:nvGrpSpPr>
          <p:cNvPr id="606211" name="Group 3"/>
          <p:cNvGrpSpPr>
            <a:grpSpLocks/>
          </p:cNvGrpSpPr>
          <p:nvPr/>
        </p:nvGrpSpPr>
        <p:grpSpPr bwMode="auto">
          <a:xfrm>
            <a:off x="1752600" y="2743200"/>
            <a:ext cx="2438400" cy="2514600"/>
            <a:chOff x="1008" y="1776"/>
            <a:chExt cx="1536" cy="1584"/>
          </a:xfrm>
        </p:grpSpPr>
        <p:sp>
          <p:nvSpPr>
            <p:cNvPr id="606212" name="AutoShape 4"/>
            <p:cNvSpPr>
              <a:spLocks noChangeArrowheads="1"/>
            </p:cNvSpPr>
            <p:nvPr/>
          </p:nvSpPr>
          <p:spPr bwMode="auto">
            <a:xfrm rot="5400000">
              <a:off x="984" y="1800"/>
              <a:ext cx="1584" cy="1536"/>
            </a:xfrm>
            <a:custGeom>
              <a:avLst/>
              <a:gdLst>
                <a:gd name="G0" fmla="+- 11033 0 0"/>
                <a:gd name="G1" fmla="+- 18629 0 0"/>
                <a:gd name="G2" fmla="+- 5315 0 0"/>
                <a:gd name="G3" fmla="*/ 11033 1 2"/>
                <a:gd name="G4" fmla="+- G3 10800 0"/>
                <a:gd name="G5" fmla="+- 21600 11033 18629"/>
                <a:gd name="G6" fmla="+- 18629 5315 0"/>
                <a:gd name="G7" fmla="*/ G6 1 2"/>
                <a:gd name="G8" fmla="*/ 18629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629 1 2"/>
                <a:gd name="G15" fmla="+- G5 0 G4"/>
                <a:gd name="G16" fmla="+- G0 0 G4"/>
                <a:gd name="G17" fmla="*/ G2 G15 G16"/>
                <a:gd name="T0" fmla="*/ 16317 w 21600"/>
                <a:gd name="T1" fmla="*/ 0 h 21600"/>
                <a:gd name="T2" fmla="*/ 11033 w 21600"/>
                <a:gd name="T3" fmla="*/ 5315 h 21600"/>
                <a:gd name="T4" fmla="*/ 0 w 21600"/>
                <a:gd name="T5" fmla="*/ 18919 h 21600"/>
                <a:gd name="T6" fmla="*/ 9315 w 21600"/>
                <a:gd name="T7" fmla="*/ 21600 h 21600"/>
                <a:gd name="T8" fmla="*/ 18629 w 21600"/>
                <a:gd name="T9" fmla="*/ 13881 h 21600"/>
                <a:gd name="T10" fmla="*/ 21600 w 21600"/>
                <a:gd name="T11" fmla="*/ 5315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317" y="0"/>
                  </a:moveTo>
                  <a:lnTo>
                    <a:pt x="11033" y="5315"/>
                  </a:lnTo>
                  <a:lnTo>
                    <a:pt x="14004" y="5315"/>
                  </a:lnTo>
                  <a:lnTo>
                    <a:pt x="14004" y="16237"/>
                  </a:lnTo>
                  <a:lnTo>
                    <a:pt x="0" y="16237"/>
                  </a:lnTo>
                  <a:lnTo>
                    <a:pt x="0" y="21600"/>
                  </a:lnTo>
                  <a:lnTo>
                    <a:pt x="18629" y="21600"/>
                  </a:lnTo>
                  <a:lnTo>
                    <a:pt x="18629" y="5315"/>
                  </a:lnTo>
                  <a:lnTo>
                    <a:pt x="21600" y="5315"/>
                  </a:lnTo>
                  <a:close/>
                </a:path>
              </a:pathLst>
            </a:cu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6213" name="Text Box 5"/>
            <p:cNvSpPr txBox="1">
              <a:spLocks noChangeArrowheads="1"/>
            </p:cNvSpPr>
            <p:nvPr/>
          </p:nvSpPr>
          <p:spPr bwMode="auto">
            <a:xfrm>
              <a:off x="1008" y="2832"/>
              <a:ext cx="1392" cy="288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>
                  <a:solidFill>
                    <a:schemeClr val="bg2"/>
                  </a:solidFill>
                </a:rPr>
                <a:t>Invest in project</a:t>
              </a:r>
            </a:p>
          </p:txBody>
        </p:sp>
      </p:grpSp>
      <p:sp>
        <p:nvSpPr>
          <p:cNvPr id="606214" name="Rectangle 6"/>
          <p:cNvSpPr>
            <a:spLocks noGrp="1" noChangeArrowheads="1"/>
          </p:cNvSpPr>
          <p:nvPr>
            <p:ph type="title"/>
          </p:nvPr>
        </p:nvSpPr>
        <p:spPr>
          <a:xfrm>
            <a:off x="790574" y="61913"/>
            <a:ext cx="8201025" cy="12065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Cost of Equity </a:t>
            </a:r>
            <a:r>
              <a:rPr lang="en-US" dirty="0" smtClean="0"/>
              <a:t>Capital			</a:t>
            </a:r>
            <a:r>
              <a:rPr lang="en-US" sz="1600" i="1" dirty="0" smtClean="0"/>
              <a:t>LO13.1</a:t>
            </a:r>
            <a:endParaRPr lang="en-US" dirty="0"/>
          </a:p>
        </p:txBody>
      </p:sp>
      <p:sp>
        <p:nvSpPr>
          <p:cNvPr id="606215" name="Text Box 7"/>
          <p:cNvSpPr txBox="1">
            <a:spLocks noChangeArrowheads="1"/>
          </p:cNvSpPr>
          <p:nvPr/>
        </p:nvSpPr>
        <p:spPr bwMode="auto">
          <a:xfrm>
            <a:off x="1295400" y="1920875"/>
            <a:ext cx="2514600" cy="830997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>
                <a:solidFill>
                  <a:srgbClr val="002060"/>
                </a:solidFill>
              </a:rPr>
              <a:t>Firm with</a:t>
            </a:r>
            <a:br>
              <a:rPr lang="en-US" b="0" dirty="0">
                <a:solidFill>
                  <a:srgbClr val="002060"/>
                </a:solidFill>
              </a:rPr>
            </a:br>
            <a:r>
              <a:rPr lang="en-US" b="0" dirty="0">
                <a:solidFill>
                  <a:srgbClr val="002060"/>
                </a:solidFill>
              </a:rPr>
              <a:t>excess cash</a:t>
            </a:r>
          </a:p>
        </p:txBody>
      </p:sp>
      <p:sp>
        <p:nvSpPr>
          <p:cNvPr id="606216" name="Text Box 8"/>
          <p:cNvSpPr txBox="1">
            <a:spLocks noChangeArrowheads="1"/>
          </p:cNvSpPr>
          <p:nvPr/>
        </p:nvSpPr>
        <p:spPr bwMode="auto">
          <a:xfrm>
            <a:off x="4267200" y="4016375"/>
            <a:ext cx="1981200" cy="1200329"/>
          </a:xfrm>
          <a:prstGeom prst="rect">
            <a:avLst/>
          </a:prstGeom>
          <a:gradFill rotWithShape="0">
            <a:gsLst>
              <a:gs pos="0">
                <a:schemeClr val="tx2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>
                <a:solidFill>
                  <a:srgbClr val="002060"/>
                </a:solidFill>
              </a:rPr>
              <a:t>Shareholder’s Terminal Value</a:t>
            </a:r>
          </a:p>
        </p:txBody>
      </p:sp>
      <p:grpSp>
        <p:nvGrpSpPr>
          <p:cNvPr id="606217" name="Group 9"/>
          <p:cNvGrpSpPr>
            <a:grpSpLocks/>
          </p:cNvGrpSpPr>
          <p:nvPr/>
        </p:nvGrpSpPr>
        <p:grpSpPr bwMode="auto">
          <a:xfrm>
            <a:off x="3810000" y="2008188"/>
            <a:ext cx="3200400" cy="762000"/>
            <a:chOff x="2304" y="1135"/>
            <a:chExt cx="2016" cy="480"/>
          </a:xfrm>
        </p:grpSpPr>
        <p:sp>
          <p:nvSpPr>
            <p:cNvPr id="606218" name="AutoShape 10"/>
            <p:cNvSpPr>
              <a:spLocks noChangeArrowheads="1"/>
            </p:cNvSpPr>
            <p:nvPr/>
          </p:nvSpPr>
          <p:spPr bwMode="auto">
            <a:xfrm>
              <a:off x="2304" y="1135"/>
              <a:ext cx="2016" cy="480"/>
            </a:xfrm>
            <a:prstGeom prst="rightArrow">
              <a:avLst>
                <a:gd name="adj1" fmla="val 50000"/>
                <a:gd name="adj2" fmla="val 105000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06219" name="Text Box 11"/>
            <p:cNvSpPr txBox="1">
              <a:spLocks noChangeArrowheads="1"/>
            </p:cNvSpPr>
            <p:nvPr/>
          </p:nvSpPr>
          <p:spPr bwMode="auto">
            <a:xfrm>
              <a:off x="2304" y="1231"/>
              <a:ext cx="18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>
                  <a:solidFill>
                    <a:schemeClr val="bg2"/>
                  </a:solidFill>
                </a:rPr>
                <a:t>Pay cash dividend</a:t>
              </a:r>
            </a:p>
          </p:txBody>
        </p:sp>
      </p:grpSp>
      <p:sp>
        <p:nvSpPr>
          <p:cNvPr id="606220" name="Text Box 12"/>
          <p:cNvSpPr txBox="1">
            <a:spLocks noChangeArrowheads="1"/>
          </p:cNvSpPr>
          <p:nvPr/>
        </p:nvSpPr>
        <p:spPr bwMode="auto">
          <a:xfrm>
            <a:off x="7010400" y="1425575"/>
            <a:ext cx="1828800" cy="1562100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33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>
                <a:solidFill>
                  <a:srgbClr val="002060"/>
                </a:solidFill>
              </a:rPr>
              <a:t>Shareholder invests in financial asset</a:t>
            </a:r>
          </a:p>
        </p:txBody>
      </p:sp>
      <p:sp>
        <p:nvSpPr>
          <p:cNvPr id="606221" name="Rectangle 13"/>
          <p:cNvSpPr>
            <a:spLocks noChangeArrowheads="1"/>
          </p:cNvSpPr>
          <p:nvPr/>
        </p:nvSpPr>
        <p:spPr bwMode="auto">
          <a:xfrm>
            <a:off x="1219200" y="5334000"/>
            <a:ext cx="7696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644A1A"/>
                </a:solidFill>
              </a:rPr>
              <a:t>Because stockholders can reinvest the dividend in risky financial assets, the expected return on a capital-budgeting project should be at least as great as the expected return on a financial asset of comparable risk.</a:t>
            </a:r>
          </a:p>
        </p:txBody>
      </p:sp>
      <p:sp>
        <p:nvSpPr>
          <p:cNvPr id="606222" name="Rectangle 14"/>
          <p:cNvSpPr>
            <a:spLocks noChangeArrowheads="1"/>
          </p:cNvSpPr>
          <p:nvPr/>
        </p:nvSpPr>
        <p:spPr bwMode="auto">
          <a:xfrm>
            <a:off x="2362200" y="3060700"/>
            <a:ext cx="53340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spcAft>
                <a:spcPts val="600"/>
              </a:spcAft>
            </a:pPr>
            <a:r>
              <a:rPr lang="en-US" b="0" dirty="0">
                <a:solidFill>
                  <a:srgbClr val="002060"/>
                </a:solidFill>
              </a:rPr>
              <a:t>A firm with excess cash can either pay a dividend </a:t>
            </a:r>
            <a:r>
              <a:rPr lang="en-US" b="0" i="1" dirty="0">
                <a:solidFill>
                  <a:srgbClr val="002060"/>
                </a:solidFill>
              </a:rPr>
              <a:t>or m</a:t>
            </a:r>
            <a:r>
              <a:rPr lang="en-US" b="0" dirty="0">
                <a:solidFill>
                  <a:srgbClr val="002060"/>
                </a:solidFill>
              </a:rPr>
              <a:t>ake a capital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0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0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0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6210" grpId="0" animBg="1"/>
      <p:bldP spid="606215" grpId="0" animBg="1" autoUpdateAnimBg="0"/>
      <p:bldP spid="606216" grpId="0" animBg="1" autoUpdateAnimBg="0"/>
      <p:bldP spid="606220" grpId="0" animBg="1" autoUpdateAnimBg="0"/>
      <p:bldP spid="60622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31763"/>
            <a:ext cx="8153400" cy="1143000"/>
          </a:xfrm>
        </p:spPr>
        <p:txBody>
          <a:bodyPr/>
          <a:lstStyle/>
          <a:p>
            <a:r>
              <a:rPr lang="en-US" dirty="0" smtClean="0"/>
              <a:t>The Cost of Equity Capital			</a:t>
            </a:r>
            <a:r>
              <a:rPr lang="en-US" sz="1600" i="1" dirty="0" smtClean="0"/>
              <a:t>LO13.1</a:t>
            </a:r>
            <a:endParaRPr lang="en-US" dirty="0"/>
          </a:p>
        </p:txBody>
      </p:sp>
      <p:sp>
        <p:nvSpPr>
          <p:cNvPr id="6082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544638"/>
            <a:ext cx="7772400" cy="1125537"/>
          </a:xfrm>
        </p:spPr>
        <p:txBody>
          <a:bodyPr/>
          <a:lstStyle/>
          <a:p>
            <a:r>
              <a:rPr lang="en-US" sz="2800"/>
              <a:t>From the firm’s perspective, the expected return is the Cost of Equity Capital:</a:t>
            </a:r>
          </a:p>
          <a:p>
            <a:endParaRPr lang="en-US" sz="2800"/>
          </a:p>
        </p:txBody>
      </p:sp>
      <p:graphicFrame>
        <p:nvGraphicFramePr>
          <p:cNvPr id="608260" name="Object 4"/>
          <p:cNvGraphicFramePr>
            <a:graphicFrameLocks noChangeAspect="1"/>
          </p:cNvGraphicFramePr>
          <p:nvPr/>
        </p:nvGraphicFramePr>
        <p:xfrm>
          <a:off x="3060700" y="2582863"/>
          <a:ext cx="3492500" cy="617537"/>
        </p:xfrm>
        <a:graphic>
          <a:graphicData uri="http://schemas.openxmlformats.org/presentationml/2006/ole">
            <p:oleObj spid="_x0000_s608260" name="Equation" r:id="rId3" imgW="1434960" imgH="253800" progId="Equation.3">
              <p:embed/>
            </p:oleObj>
          </a:graphicData>
        </a:graphic>
      </p:graphicFrame>
      <p:sp>
        <p:nvSpPr>
          <p:cNvPr id="608261" name="Rectangle 5"/>
          <p:cNvSpPr>
            <a:spLocks noChangeArrowheads="1"/>
          </p:cNvSpPr>
          <p:nvPr/>
        </p:nvSpPr>
        <p:spPr bwMode="auto">
          <a:xfrm>
            <a:off x="1066800" y="3429000"/>
            <a:ext cx="777240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To estimate a firm’s cost of equity capital, we need to know three things:</a:t>
            </a:r>
          </a:p>
        </p:txBody>
      </p:sp>
      <p:sp>
        <p:nvSpPr>
          <p:cNvPr id="608262" name="Text Box 6"/>
          <p:cNvSpPr txBox="1">
            <a:spLocks noChangeArrowheads="1"/>
          </p:cNvSpPr>
          <p:nvPr/>
        </p:nvSpPr>
        <p:spPr bwMode="auto">
          <a:xfrm>
            <a:off x="1676400" y="4343400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/>
            </a:pPr>
            <a:r>
              <a:rPr lang="en-US" b="0" dirty="0"/>
              <a:t>The risk-free rate, </a:t>
            </a:r>
            <a:r>
              <a:rPr lang="en-US" b="0" i="1" dirty="0"/>
              <a:t>R</a:t>
            </a:r>
            <a:r>
              <a:rPr lang="en-US" b="0" i="1" baseline="-25000" dirty="0"/>
              <a:t>F</a:t>
            </a:r>
          </a:p>
        </p:txBody>
      </p:sp>
      <p:grpSp>
        <p:nvGrpSpPr>
          <p:cNvPr id="608269" name="Group 13"/>
          <p:cNvGrpSpPr>
            <a:grpSpLocks/>
          </p:cNvGrpSpPr>
          <p:nvPr/>
        </p:nvGrpSpPr>
        <p:grpSpPr bwMode="auto">
          <a:xfrm>
            <a:off x="1676400" y="4800600"/>
            <a:ext cx="5092700" cy="585788"/>
            <a:chOff x="1056" y="3024"/>
            <a:chExt cx="3208" cy="369"/>
          </a:xfrm>
        </p:grpSpPr>
        <p:graphicFrame>
          <p:nvGraphicFramePr>
            <p:cNvPr id="608264" name="Object 8"/>
            <p:cNvGraphicFramePr>
              <a:graphicFrameLocks noChangeAspect="1"/>
            </p:cNvGraphicFramePr>
            <p:nvPr/>
          </p:nvGraphicFramePr>
          <p:xfrm>
            <a:off x="3408" y="3024"/>
            <a:ext cx="856" cy="369"/>
          </p:xfrm>
          <a:graphic>
            <a:graphicData uri="http://schemas.openxmlformats.org/presentationml/2006/ole">
              <p:oleObj spid="_x0000_s608264" name="Equation" r:id="rId4" imgW="558720" imgH="241200" progId="Equation.3">
                <p:embed/>
              </p:oleObj>
            </a:graphicData>
          </a:graphic>
        </p:graphicFrame>
        <p:sp>
          <p:nvSpPr>
            <p:cNvPr id="608265" name="Text Box 9"/>
            <p:cNvSpPr txBox="1">
              <a:spLocks noChangeArrowheads="1"/>
            </p:cNvSpPr>
            <p:nvPr/>
          </p:nvSpPr>
          <p:spPr bwMode="auto">
            <a:xfrm>
              <a:off x="1056" y="3072"/>
              <a:ext cx="244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FontTx/>
                <a:buAutoNum type="arabicPeriod" startAt="2"/>
              </a:pPr>
              <a:r>
                <a:rPr lang="en-US" b="0" dirty="0"/>
                <a:t>The market risk premium,</a:t>
              </a:r>
              <a:endParaRPr lang="en-US" b="0" i="1" baseline="-25000" dirty="0"/>
            </a:p>
          </p:txBody>
        </p:sp>
      </p:grpSp>
      <p:grpSp>
        <p:nvGrpSpPr>
          <p:cNvPr id="608270" name="Group 14"/>
          <p:cNvGrpSpPr>
            <a:grpSpLocks/>
          </p:cNvGrpSpPr>
          <p:nvPr/>
        </p:nvGrpSpPr>
        <p:grpSpPr bwMode="auto">
          <a:xfrm>
            <a:off x="1676400" y="5297488"/>
            <a:ext cx="6477000" cy="1103312"/>
            <a:chOff x="1056" y="3337"/>
            <a:chExt cx="4080" cy="695"/>
          </a:xfrm>
        </p:grpSpPr>
        <p:graphicFrame>
          <p:nvGraphicFramePr>
            <p:cNvPr id="608267" name="Object 11"/>
            <p:cNvGraphicFramePr>
              <a:graphicFrameLocks noChangeAspect="1"/>
            </p:cNvGraphicFramePr>
            <p:nvPr/>
          </p:nvGraphicFramePr>
          <p:xfrm>
            <a:off x="2880" y="3337"/>
            <a:ext cx="2256" cy="695"/>
          </p:xfrm>
          <a:graphic>
            <a:graphicData uri="http://schemas.openxmlformats.org/presentationml/2006/ole">
              <p:oleObj spid="_x0000_s608267" name="Equation" r:id="rId5" imgW="1523880" imgH="469800" progId="Equation.3">
                <p:embed/>
              </p:oleObj>
            </a:graphicData>
          </a:graphic>
        </p:graphicFrame>
        <p:sp>
          <p:nvSpPr>
            <p:cNvPr id="608268" name="Text Box 12"/>
            <p:cNvSpPr txBox="1">
              <a:spLocks noChangeArrowheads="1"/>
            </p:cNvSpPr>
            <p:nvPr/>
          </p:nvSpPr>
          <p:spPr bwMode="auto">
            <a:xfrm>
              <a:off x="1056" y="3552"/>
              <a:ext cx="206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FontTx/>
                <a:buAutoNum type="arabicPeriod" startAt="3"/>
              </a:pPr>
              <a:r>
                <a:rPr lang="en-US" b="0" dirty="0"/>
                <a:t>The company beta,</a:t>
              </a:r>
              <a:endParaRPr lang="en-US" b="0" i="1" baseline="-250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8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8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8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8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08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08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59" grpId="0" build="p"/>
      <p:bldP spid="608261" grpId="0"/>
      <p:bldP spid="6082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82550"/>
            <a:ext cx="8305800" cy="1206500"/>
          </a:xfrm>
        </p:spPr>
        <p:txBody>
          <a:bodyPr/>
          <a:lstStyle/>
          <a:p>
            <a:r>
              <a:rPr lang="en-US" dirty="0" smtClean="0"/>
              <a:t>Example							</a:t>
            </a:r>
            <a:r>
              <a:rPr lang="en-US" sz="1600" i="1" dirty="0" smtClean="0"/>
              <a:t>LO13.1</a:t>
            </a:r>
            <a:endParaRPr lang="en-US" sz="1600" dirty="0"/>
          </a:p>
        </p:txBody>
      </p:sp>
      <p:sp>
        <p:nvSpPr>
          <p:cNvPr id="6092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772400" cy="4932363"/>
          </a:xfrm>
        </p:spPr>
        <p:txBody>
          <a:bodyPr/>
          <a:lstStyle/>
          <a:p>
            <a:r>
              <a:rPr lang="en-US" sz="2800"/>
              <a:t>Suppose the stock of Stansfield Enterprises, a publisher of PowerPoint presentations, has a beta of 2.5. The firm is 100-percent equity financed. </a:t>
            </a:r>
          </a:p>
          <a:p>
            <a:r>
              <a:rPr lang="en-US" sz="2800"/>
              <a:t>Assume a risk-free rate of 5-percent and a market risk premium of 10-percent.</a:t>
            </a:r>
          </a:p>
          <a:p>
            <a:r>
              <a:rPr lang="en-US" sz="2800"/>
              <a:t>What is the appropriate discount rate for an expansion of this firm?</a:t>
            </a:r>
          </a:p>
        </p:txBody>
      </p:sp>
      <p:graphicFrame>
        <p:nvGraphicFramePr>
          <p:cNvPr id="609284" name="Object 4"/>
          <p:cNvGraphicFramePr>
            <a:graphicFrameLocks noChangeAspect="1"/>
          </p:cNvGraphicFramePr>
          <p:nvPr/>
        </p:nvGraphicFramePr>
        <p:xfrm>
          <a:off x="2819400" y="4648200"/>
          <a:ext cx="3368675" cy="617538"/>
        </p:xfrm>
        <a:graphic>
          <a:graphicData uri="http://schemas.openxmlformats.org/presentationml/2006/ole">
            <p:oleObj spid="_x0000_s609284" name="Equation" r:id="rId3" imgW="1384200" imgH="253800" progId="Equation.3">
              <p:embed/>
            </p:oleObj>
          </a:graphicData>
        </a:graphic>
      </p:graphicFrame>
      <p:graphicFrame>
        <p:nvGraphicFramePr>
          <p:cNvPr id="609285" name="Object 5"/>
          <p:cNvGraphicFramePr>
            <a:graphicFrameLocks noChangeAspect="1"/>
          </p:cNvGraphicFramePr>
          <p:nvPr/>
        </p:nvGraphicFramePr>
        <p:xfrm>
          <a:off x="2959100" y="5295900"/>
          <a:ext cx="2936875" cy="523875"/>
        </p:xfrm>
        <a:graphic>
          <a:graphicData uri="http://schemas.openxmlformats.org/presentationml/2006/ole">
            <p:oleObj spid="_x0000_s609285" name="Equation" r:id="rId4" imgW="1206360" imgH="215640" progId="Equation.3">
              <p:embed/>
            </p:oleObj>
          </a:graphicData>
        </a:graphic>
      </p:graphicFrame>
      <p:graphicFrame>
        <p:nvGraphicFramePr>
          <p:cNvPr id="609286" name="Object 6"/>
          <p:cNvGraphicFramePr>
            <a:graphicFrameLocks noChangeAspect="1"/>
          </p:cNvGraphicFramePr>
          <p:nvPr/>
        </p:nvGraphicFramePr>
        <p:xfrm>
          <a:off x="3868738" y="5800725"/>
          <a:ext cx="1422400" cy="523875"/>
        </p:xfrm>
        <a:graphic>
          <a:graphicData uri="http://schemas.openxmlformats.org/presentationml/2006/ole">
            <p:oleObj spid="_x0000_s609286" name="Equation" r:id="rId5" imgW="58392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9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9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9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9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9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9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8263"/>
            <a:ext cx="8153400" cy="1206500"/>
          </a:xfrm>
        </p:spPr>
        <p:txBody>
          <a:bodyPr/>
          <a:lstStyle/>
          <a:p>
            <a:r>
              <a:rPr lang="en-US" dirty="0"/>
              <a:t>Example (continued</a:t>
            </a:r>
            <a:r>
              <a:rPr lang="en-US" dirty="0" smtClean="0"/>
              <a:t>)				</a:t>
            </a:r>
            <a:r>
              <a:rPr lang="en-US" sz="1600" i="1" dirty="0" smtClean="0"/>
              <a:t>LO13.1</a:t>
            </a:r>
            <a:endParaRPr lang="en-US" sz="1600" dirty="0"/>
          </a:p>
        </p:txBody>
      </p:sp>
      <p:sp>
        <p:nvSpPr>
          <p:cNvPr id="6103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19200"/>
            <a:ext cx="7772400" cy="15240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   </a:t>
            </a:r>
            <a:r>
              <a:rPr lang="en-US" sz="2800" dirty="0" smtClean="0"/>
              <a:t>Suppose </a:t>
            </a:r>
            <a:r>
              <a:rPr lang="en-US" sz="2800" dirty="0" err="1"/>
              <a:t>Stansfield</a:t>
            </a:r>
            <a:r>
              <a:rPr lang="en-US" sz="2800" dirty="0"/>
              <a:t> Enterprises is evaluating the following non-mutually exclusive projects. Each costs $100 and </a:t>
            </a:r>
            <a:r>
              <a:rPr lang="en-US" dirty="0"/>
              <a:t>lasts one year.</a:t>
            </a:r>
          </a:p>
        </p:txBody>
      </p:sp>
      <p:grpSp>
        <p:nvGrpSpPr>
          <p:cNvPr id="610308" name="Group 4"/>
          <p:cNvGrpSpPr>
            <a:grpSpLocks/>
          </p:cNvGrpSpPr>
          <p:nvPr/>
        </p:nvGrpSpPr>
        <p:grpSpPr bwMode="auto">
          <a:xfrm>
            <a:off x="1524000" y="2667000"/>
            <a:ext cx="7162800" cy="3733800"/>
            <a:chOff x="1056" y="1680"/>
            <a:chExt cx="4512" cy="2352"/>
          </a:xfrm>
        </p:grpSpPr>
        <p:sp>
          <p:nvSpPr>
            <p:cNvPr id="610309" name="Rectangle 5"/>
            <p:cNvSpPr>
              <a:spLocks noChangeArrowheads="1"/>
            </p:cNvSpPr>
            <p:nvPr/>
          </p:nvSpPr>
          <p:spPr bwMode="auto">
            <a:xfrm>
              <a:off x="1056" y="1680"/>
              <a:ext cx="4512" cy="816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610310" name="Group 6"/>
            <p:cNvGrpSpPr>
              <a:grpSpLocks/>
            </p:cNvGrpSpPr>
            <p:nvPr/>
          </p:nvGrpSpPr>
          <p:grpSpPr bwMode="auto">
            <a:xfrm>
              <a:off x="1056" y="1680"/>
              <a:ext cx="4512" cy="2352"/>
              <a:chOff x="-3" y="-3"/>
              <a:chExt cx="2991" cy="1848"/>
            </a:xfrm>
          </p:grpSpPr>
          <p:grpSp>
            <p:nvGrpSpPr>
              <p:cNvPr id="610311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2985" cy="1842"/>
                <a:chOff x="0" y="0"/>
                <a:chExt cx="2985" cy="1842"/>
              </a:xfrm>
            </p:grpSpPr>
            <p:grpSp>
              <p:nvGrpSpPr>
                <p:cNvPr id="610312" name="Group 8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03" cy="633"/>
                  <a:chOff x="0" y="0"/>
                  <a:chExt cx="503" cy="633"/>
                </a:xfrm>
              </p:grpSpPr>
              <p:sp>
                <p:nvSpPr>
                  <p:cNvPr id="610313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43" y="0"/>
                    <a:ext cx="417" cy="63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Project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14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503" cy="63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15" name="Group 11"/>
                <p:cNvGrpSpPr>
                  <a:grpSpLocks/>
                </p:cNvGrpSpPr>
                <p:nvPr/>
              </p:nvGrpSpPr>
              <p:grpSpPr bwMode="auto">
                <a:xfrm>
                  <a:off x="503" y="0"/>
                  <a:ext cx="582" cy="633"/>
                  <a:chOff x="503" y="0"/>
                  <a:chExt cx="582" cy="633"/>
                </a:xfrm>
              </p:grpSpPr>
              <p:sp>
                <p:nvSpPr>
                  <p:cNvPr id="610316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546" y="0"/>
                    <a:ext cx="496" cy="63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Project </a:t>
                    </a:r>
                    <a:r>
                      <a:rPr lang="en-US" sz="2000" b="0">
                        <a:latin typeface="Symbol" pitchFamily="18" charset="2"/>
                        <a:cs typeface="Times New Roman" pitchFamily="18" charset="0"/>
                      </a:rPr>
                      <a:t>b</a:t>
                    </a:r>
                    <a:endParaRPr lang="en-US" sz="2000" b="0">
                      <a:cs typeface="Times New Roman" pitchFamily="18" charset="0"/>
                    </a:endParaRP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17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503" y="0"/>
                    <a:ext cx="582" cy="63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18" name="Group 14"/>
                <p:cNvGrpSpPr>
                  <a:grpSpLocks/>
                </p:cNvGrpSpPr>
                <p:nvPr/>
              </p:nvGrpSpPr>
              <p:grpSpPr bwMode="auto">
                <a:xfrm>
                  <a:off x="1085" y="0"/>
                  <a:ext cx="842" cy="633"/>
                  <a:chOff x="1085" y="0"/>
                  <a:chExt cx="842" cy="633"/>
                </a:xfrm>
              </p:grpSpPr>
              <p:sp>
                <p:nvSpPr>
                  <p:cNvPr id="610319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1128" y="0"/>
                    <a:ext cx="756" cy="63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Project’s Estimated Cash Flows Next Year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20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085" y="0"/>
                    <a:ext cx="842" cy="63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21" name="Group 17"/>
                <p:cNvGrpSpPr>
                  <a:grpSpLocks/>
                </p:cNvGrpSpPr>
                <p:nvPr/>
              </p:nvGrpSpPr>
              <p:grpSpPr bwMode="auto">
                <a:xfrm>
                  <a:off x="1927" y="0"/>
                  <a:ext cx="529" cy="633"/>
                  <a:chOff x="1927" y="0"/>
                  <a:chExt cx="529" cy="633"/>
                </a:xfrm>
              </p:grpSpPr>
              <p:sp>
                <p:nvSpPr>
                  <p:cNvPr id="610322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970" y="0"/>
                    <a:ext cx="443" cy="63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IRR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23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0"/>
                    <a:ext cx="529" cy="63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24" name="Group 20"/>
                <p:cNvGrpSpPr>
                  <a:grpSpLocks/>
                </p:cNvGrpSpPr>
                <p:nvPr/>
              </p:nvGrpSpPr>
              <p:grpSpPr bwMode="auto">
                <a:xfrm>
                  <a:off x="2456" y="0"/>
                  <a:ext cx="529" cy="633"/>
                  <a:chOff x="2456" y="0"/>
                  <a:chExt cx="529" cy="633"/>
                </a:xfrm>
              </p:grpSpPr>
              <p:sp>
                <p:nvSpPr>
                  <p:cNvPr id="610325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2499" y="0"/>
                    <a:ext cx="443" cy="63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NPV at 30%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26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2456" y="0"/>
                    <a:ext cx="529" cy="63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27" name="Group 23"/>
                <p:cNvGrpSpPr>
                  <a:grpSpLocks/>
                </p:cNvGrpSpPr>
                <p:nvPr/>
              </p:nvGrpSpPr>
              <p:grpSpPr bwMode="auto">
                <a:xfrm>
                  <a:off x="0" y="633"/>
                  <a:ext cx="503" cy="403"/>
                  <a:chOff x="0" y="633"/>
                  <a:chExt cx="503" cy="403"/>
                </a:xfrm>
              </p:grpSpPr>
              <p:sp>
                <p:nvSpPr>
                  <p:cNvPr id="610328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43" y="633"/>
                    <a:ext cx="417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i="1">
                        <a:cs typeface="Times New Roman" pitchFamily="18" charset="0"/>
                      </a:rPr>
                      <a:t>A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29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0" y="633"/>
                    <a:ext cx="503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30" name="Group 26"/>
                <p:cNvGrpSpPr>
                  <a:grpSpLocks/>
                </p:cNvGrpSpPr>
                <p:nvPr/>
              </p:nvGrpSpPr>
              <p:grpSpPr bwMode="auto">
                <a:xfrm>
                  <a:off x="503" y="633"/>
                  <a:ext cx="582" cy="403"/>
                  <a:chOff x="503" y="633"/>
                  <a:chExt cx="582" cy="403"/>
                </a:xfrm>
              </p:grpSpPr>
              <p:sp>
                <p:nvSpPr>
                  <p:cNvPr id="610331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546" y="633"/>
                    <a:ext cx="49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2.5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32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503" y="633"/>
                    <a:ext cx="58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33" name="Group 29"/>
                <p:cNvGrpSpPr>
                  <a:grpSpLocks/>
                </p:cNvGrpSpPr>
                <p:nvPr/>
              </p:nvGrpSpPr>
              <p:grpSpPr bwMode="auto">
                <a:xfrm>
                  <a:off x="1085" y="633"/>
                  <a:ext cx="842" cy="403"/>
                  <a:chOff x="1085" y="633"/>
                  <a:chExt cx="842" cy="403"/>
                </a:xfrm>
              </p:grpSpPr>
              <p:sp>
                <p:nvSpPr>
                  <p:cNvPr id="610334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1128" y="633"/>
                    <a:ext cx="75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$150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35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085" y="633"/>
                    <a:ext cx="84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36" name="Group 32"/>
                <p:cNvGrpSpPr>
                  <a:grpSpLocks/>
                </p:cNvGrpSpPr>
                <p:nvPr/>
              </p:nvGrpSpPr>
              <p:grpSpPr bwMode="auto">
                <a:xfrm>
                  <a:off x="1927" y="633"/>
                  <a:ext cx="529" cy="403"/>
                  <a:chOff x="1927" y="633"/>
                  <a:chExt cx="529" cy="403"/>
                </a:xfrm>
              </p:grpSpPr>
              <p:sp>
                <p:nvSpPr>
                  <p:cNvPr id="610337" name="Rectangle 33"/>
                  <p:cNvSpPr>
                    <a:spLocks noChangeArrowheads="1"/>
                  </p:cNvSpPr>
                  <p:nvPr/>
                </p:nvSpPr>
                <p:spPr bwMode="auto">
                  <a:xfrm>
                    <a:off x="1970" y="633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50%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38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633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39" name="Group 35"/>
                <p:cNvGrpSpPr>
                  <a:grpSpLocks/>
                </p:cNvGrpSpPr>
                <p:nvPr/>
              </p:nvGrpSpPr>
              <p:grpSpPr bwMode="auto">
                <a:xfrm>
                  <a:off x="2456" y="633"/>
                  <a:ext cx="529" cy="403"/>
                  <a:chOff x="2456" y="633"/>
                  <a:chExt cx="529" cy="403"/>
                </a:xfrm>
              </p:grpSpPr>
              <p:sp>
                <p:nvSpPr>
                  <p:cNvPr id="610340" name="Rectangle 36"/>
                  <p:cNvSpPr>
                    <a:spLocks noChangeArrowheads="1"/>
                  </p:cNvSpPr>
                  <p:nvPr/>
                </p:nvSpPr>
                <p:spPr bwMode="auto">
                  <a:xfrm>
                    <a:off x="2499" y="633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$15.38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41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2456" y="633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42" name="Group 38"/>
                <p:cNvGrpSpPr>
                  <a:grpSpLocks/>
                </p:cNvGrpSpPr>
                <p:nvPr/>
              </p:nvGrpSpPr>
              <p:grpSpPr bwMode="auto">
                <a:xfrm>
                  <a:off x="0" y="1036"/>
                  <a:ext cx="503" cy="403"/>
                  <a:chOff x="0" y="1036"/>
                  <a:chExt cx="503" cy="403"/>
                </a:xfrm>
              </p:grpSpPr>
              <p:sp>
                <p:nvSpPr>
                  <p:cNvPr id="610343" name="Rectangle 39"/>
                  <p:cNvSpPr>
                    <a:spLocks noChangeArrowheads="1"/>
                  </p:cNvSpPr>
                  <p:nvPr/>
                </p:nvSpPr>
                <p:spPr bwMode="auto">
                  <a:xfrm>
                    <a:off x="43" y="1036"/>
                    <a:ext cx="417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i="1">
                        <a:cs typeface="Times New Roman" pitchFamily="18" charset="0"/>
                      </a:rPr>
                      <a:t>B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44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036"/>
                    <a:ext cx="503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45" name="Group 41"/>
                <p:cNvGrpSpPr>
                  <a:grpSpLocks/>
                </p:cNvGrpSpPr>
                <p:nvPr/>
              </p:nvGrpSpPr>
              <p:grpSpPr bwMode="auto">
                <a:xfrm>
                  <a:off x="503" y="1036"/>
                  <a:ext cx="582" cy="403"/>
                  <a:chOff x="503" y="1036"/>
                  <a:chExt cx="582" cy="403"/>
                </a:xfrm>
              </p:grpSpPr>
              <p:sp>
                <p:nvSpPr>
                  <p:cNvPr id="610346" name="Rectangle 42"/>
                  <p:cNvSpPr>
                    <a:spLocks noChangeArrowheads="1"/>
                  </p:cNvSpPr>
                  <p:nvPr/>
                </p:nvSpPr>
                <p:spPr bwMode="auto">
                  <a:xfrm>
                    <a:off x="546" y="1036"/>
                    <a:ext cx="49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2.5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47" name="Rectangle 43"/>
                  <p:cNvSpPr>
                    <a:spLocks noChangeArrowheads="1"/>
                  </p:cNvSpPr>
                  <p:nvPr/>
                </p:nvSpPr>
                <p:spPr bwMode="auto">
                  <a:xfrm>
                    <a:off x="503" y="1036"/>
                    <a:ext cx="58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48" name="Group 44"/>
                <p:cNvGrpSpPr>
                  <a:grpSpLocks/>
                </p:cNvGrpSpPr>
                <p:nvPr/>
              </p:nvGrpSpPr>
              <p:grpSpPr bwMode="auto">
                <a:xfrm>
                  <a:off x="1085" y="1036"/>
                  <a:ext cx="842" cy="403"/>
                  <a:chOff x="1085" y="1036"/>
                  <a:chExt cx="842" cy="403"/>
                </a:xfrm>
              </p:grpSpPr>
              <p:sp>
                <p:nvSpPr>
                  <p:cNvPr id="610349" name="Rectangle 45"/>
                  <p:cNvSpPr>
                    <a:spLocks noChangeArrowheads="1"/>
                  </p:cNvSpPr>
                  <p:nvPr/>
                </p:nvSpPr>
                <p:spPr bwMode="auto">
                  <a:xfrm>
                    <a:off x="1128" y="1036"/>
                    <a:ext cx="75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$130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50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1085" y="1036"/>
                    <a:ext cx="84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51" name="Group 47"/>
                <p:cNvGrpSpPr>
                  <a:grpSpLocks/>
                </p:cNvGrpSpPr>
                <p:nvPr/>
              </p:nvGrpSpPr>
              <p:grpSpPr bwMode="auto">
                <a:xfrm>
                  <a:off x="1927" y="1036"/>
                  <a:ext cx="529" cy="403"/>
                  <a:chOff x="1927" y="1036"/>
                  <a:chExt cx="529" cy="403"/>
                </a:xfrm>
              </p:grpSpPr>
              <p:sp>
                <p:nvSpPr>
                  <p:cNvPr id="610352" name="Rectangle 48"/>
                  <p:cNvSpPr>
                    <a:spLocks noChangeArrowheads="1"/>
                  </p:cNvSpPr>
                  <p:nvPr/>
                </p:nvSpPr>
                <p:spPr bwMode="auto">
                  <a:xfrm>
                    <a:off x="1970" y="1036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30%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53" name="Rectangle 49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1036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54" name="Group 50"/>
                <p:cNvGrpSpPr>
                  <a:grpSpLocks/>
                </p:cNvGrpSpPr>
                <p:nvPr/>
              </p:nvGrpSpPr>
              <p:grpSpPr bwMode="auto">
                <a:xfrm>
                  <a:off x="2456" y="1036"/>
                  <a:ext cx="529" cy="403"/>
                  <a:chOff x="2456" y="1036"/>
                  <a:chExt cx="529" cy="403"/>
                </a:xfrm>
              </p:grpSpPr>
              <p:sp>
                <p:nvSpPr>
                  <p:cNvPr id="610355" name="Rectangle 51"/>
                  <p:cNvSpPr>
                    <a:spLocks noChangeArrowheads="1"/>
                  </p:cNvSpPr>
                  <p:nvPr/>
                </p:nvSpPr>
                <p:spPr bwMode="auto">
                  <a:xfrm>
                    <a:off x="2499" y="1036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$0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56" name="Rectangle 52"/>
                  <p:cNvSpPr>
                    <a:spLocks noChangeArrowheads="1"/>
                  </p:cNvSpPr>
                  <p:nvPr/>
                </p:nvSpPr>
                <p:spPr bwMode="auto">
                  <a:xfrm>
                    <a:off x="2456" y="1036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57" name="Group 53"/>
                <p:cNvGrpSpPr>
                  <a:grpSpLocks/>
                </p:cNvGrpSpPr>
                <p:nvPr/>
              </p:nvGrpSpPr>
              <p:grpSpPr bwMode="auto">
                <a:xfrm>
                  <a:off x="0" y="1439"/>
                  <a:ext cx="503" cy="403"/>
                  <a:chOff x="0" y="1439"/>
                  <a:chExt cx="503" cy="403"/>
                </a:xfrm>
              </p:grpSpPr>
              <p:sp>
                <p:nvSpPr>
                  <p:cNvPr id="610358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43" y="1439"/>
                    <a:ext cx="417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i="1">
                        <a:cs typeface="Times New Roman" pitchFamily="18" charset="0"/>
                      </a:rPr>
                      <a:t>C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59" name="Rectangle 55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439"/>
                    <a:ext cx="503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60" name="Group 56"/>
                <p:cNvGrpSpPr>
                  <a:grpSpLocks/>
                </p:cNvGrpSpPr>
                <p:nvPr/>
              </p:nvGrpSpPr>
              <p:grpSpPr bwMode="auto">
                <a:xfrm>
                  <a:off x="503" y="1439"/>
                  <a:ext cx="582" cy="403"/>
                  <a:chOff x="503" y="1439"/>
                  <a:chExt cx="582" cy="403"/>
                </a:xfrm>
              </p:grpSpPr>
              <p:sp>
                <p:nvSpPr>
                  <p:cNvPr id="610361" name="Rectangle 57"/>
                  <p:cNvSpPr>
                    <a:spLocks noChangeArrowheads="1"/>
                  </p:cNvSpPr>
                  <p:nvPr/>
                </p:nvSpPr>
                <p:spPr bwMode="auto">
                  <a:xfrm>
                    <a:off x="546" y="1439"/>
                    <a:ext cx="49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2.5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62" name="Rectangle 58"/>
                  <p:cNvSpPr>
                    <a:spLocks noChangeArrowheads="1"/>
                  </p:cNvSpPr>
                  <p:nvPr/>
                </p:nvSpPr>
                <p:spPr bwMode="auto">
                  <a:xfrm>
                    <a:off x="503" y="1439"/>
                    <a:ext cx="58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63" name="Group 59"/>
                <p:cNvGrpSpPr>
                  <a:grpSpLocks/>
                </p:cNvGrpSpPr>
                <p:nvPr/>
              </p:nvGrpSpPr>
              <p:grpSpPr bwMode="auto">
                <a:xfrm>
                  <a:off x="1085" y="1439"/>
                  <a:ext cx="842" cy="403"/>
                  <a:chOff x="1085" y="1439"/>
                  <a:chExt cx="842" cy="403"/>
                </a:xfrm>
              </p:grpSpPr>
              <p:sp>
                <p:nvSpPr>
                  <p:cNvPr id="610364" name="Rectangle 60"/>
                  <p:cNvSpPr>
                    <a:spLocks noChangeArrowheads="1"/>
                  </p:cNvSpPr>
                  <p:nvPr/>
                </p:nvSpPr>
                <p:spPr bwMode="auto">
                  <a:xfrm>
                    <a:off x="1128" y="1439"/>
                    <a:ext cx="756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$110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65" name="Rectangle 61"/>
                  <p:cNvSpPr>
                    <a:spLocks noChangeArrowheads="1"/>
                  </p:cNvSpPr>
                  <p:nvPr/>
                </p:nvSpPr>
                <p:spPr bwMode="auto">
                  <a:xfrm>
                    <a:off x="1085" y="1439"/>
                    <a:ext cx="842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66" name="Group 62"/>
                <p:cNvGrpSpPr>
                  <a:grpSpLocks/>
                </p:cNvGrpSpPr>
                <p:nvPr/>
              </p:nvGrpSpPr>
              <p:grpSpPr bwMode="auto">
                <a:xfrm>
                  <a:off x="1927" y="1439"/>
                  <a:ext cx="529" cy="403"/>
                  <a:chOff x="1927" y="1439"/>
                  <a:chExt cx="529" cy="403"/>
                </a:xfrm>
              </p:grpSpPr>
              <p:sp>
                <p:nvSpPr>
                  <p:cNvPr id="610367" name="Rectangle 63"/>
                  <p:cNvSpPr>
                    <a:spLocks noChangeArrowheads="1"/>
                  </p:cNvSpPr>
                  <p:nvPr/>
                </p:nvSpPr>
                <p:spPr bwMode="auto">
                  <a:xfrm>
                    <a:off x="1970" y="1439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10%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68" name="Rectangle 64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1439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610369" name="Group 65"/>
                <p:cNvGrpSpPr>
                  <a:grpSpLocks/>
                </p:cNvGrpSpPr>
                <p:nvPr/>
              </p:nvGrpSpPr>
              <p:grpSpPr bwMode="auto">
                <a:xfrm>
                  <a:off x="2456" y="1439"/>
                  <a:ext cx="529" cy="403"/>
                  <a:chOff x="2456" y="1439"/>
                  <a:chExt cx="529" cy="403"/>
                </a:xfrm>
              </p:grpSpPr>
              <p:sp>
                <p:nvSpPr>
                  <p:cNvPr id="610370" name="Rectangle 66"/>
                  <p:cNvSpPr>
                    <a:spLocks noChangeArrowheads="1"/>
                  </p:cNvSpPr>
                  <p:nvPr/>
                </p:nvSpPr>
                <p:spPr bwMode="auto">
                  <a:xfrm>
                    <a:off x="2499" y="1439"/>
                    <a:ext cx="443" cy="403"/>
                  </a:xfrm>
                  <a:prstGeom prst="rect">
                    <a:avLst/>
                  </a:prstGeom>
                  <a:noFill/>
                  <a:ln w="9525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r>
                      <a:rPr lang="en-US" sz="2000" b="0">
                        <a:cs typeface="Times New Roman" pitchFamily="18" charset="0"/>
                      </a:rPr>
                      <a:t>-$15.38</a:t>
                    </a:r>
                  </a:p>
                  <a:p>
                    <a:pPr eaLnBrk="0" hangingPunct="0"/>
                    <a:endParaRPr lang="en-US" sz="2000" b="0"/>
                  </a:p>
                </p:txBody>
              </p:sp>
              <p:sp>
                <p:nvSpPr>
                  <p:cNvPr id="610371" name="Rectangle 67"/>
                  <p:cNvSpPr>
                    <a:spLocks noChangeArrowheads="1"/>
                  </p:cNvSpPr>
                  <p:nvPr/>
                </p:nvSpPr>
                <p:spPr bwMode="auto">
                  <a:xfrm>
                    <a:off x="2456" y="1439"/>
                    <a:ext cx="529" cy="403"/>
                  </a:xfrm>
                  <a:prstGeom prst="rect">
                    <a:avLst/>
                  </a:prstGeom>
                  <a:noFill/>
                  <a:ln w="7">
                    <a:solidFill>
                      <a:schemeClr val="bg2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</p:grpSp>
          <p:sp>
            <p:nvSpPr>
              <p:cNvPr id="610372" name="Rectangle 68"/>
              <p:cNvSpPr>
                <a:spLocks noChangeArrowheads="1"/>
              </p:cNvSpPr>
              <p:nvPr/>
            </p:nvSpPr>
            <p:spPr bwMode="auto">
              <a:xfrm>
                <a:off x="-3" y="-3"/>
                <a:ext cx="2991" cy="1848"/>
              </a:xfrm>
              <a:prstGeom prst="rect">
                <a:avLst/>
              </a:prstGeom>
              <a:noFill/>
              <a:ln w="11112">
                <a:solidFill>
                  <a:schemeClr val="bg2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10373" name="Line 69"/>
            <p:cNvSpPr>
              <a:spLocks noChangeShapeType="1"/>
            </p:cNvSpPr>
            <p:nvPr/>
          </p:nvSpPr>
          <p:spPr bwMode="auto">
            <a:xfrm>
              <a:off x="1056" y="2496"/>
              <a:ext cx="4512" cy="0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0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0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-82550"/>
            <a:ext cx="8159750" cy="12065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dirty="0"/>
              <a:t>Using the SML to Estimate the Risk-Adjusted Discount Rate for </a:t>
            </a:r>
            <a:r>
              <a:rPr lang="en-US" dirty="0" smtClean="0"/>
              <a:t>Projects	</a:t>
            </a:r>
            <a:r>
              <a:rPr lang="en-US" sz="1600" i="1" dirty="0" smtClean="0"/>
              <a:t>LO13.1</a:t>
            </a:r>
            <a:endParaRPr lang="en-US" sz="1600" i="1" dirty="0"/>
          </a:p>
        </p:txBody>
      </p:sp>
      <p:sp>
        <p:nvSpPr>
          <p:cNvPr id="61133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5257800"/>
            <a:ext cx="7772400" cy="12192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2400" dirty="0"/>
              <a:t>An all-equity firm should accept a project whose IRR exceeds the cost of equity capital and reject projects whose IRRs fall short of the cost of capital.</a:t>
            </a:r>
          </a:p>
        </p:txBody>
      </p:sp>
      <p:sp>
        <p:nvSpPr>
          <p:cNvPr id="611332" name="Line 4"/>
          <p:cNvSpPr>
            <a:spLocks noChangeShapeType="1"/>
          </p:cNvSpPr>
          <p:nvPr/>
        </p:nvSpPr>
        <p:spPr bwMode="auto">
          <a:xfrm>
            <a:off x="2286000" y="4648200"/>
            <a:ext cx="388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1333" name="Text Box 5"/>
          <p:cNvSpPr txBox="1">
            <a:spLocks noChangeArrowheads="1"/>
          </p:cNvSpPr>
          <p:nvPr/>
        </p:nvSpPr>
        <p:spPr bwMode="auto">
          <a:xfrm rot="-27000000">
            <a:off x="958850" y="2083763"/>
            <a:ext cx="16779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0" dirty="0"/>
              <a:t>Project </a:t>
            </a:r>
          </a:p>
          <a:p>
            <a:pPr algn="r" eaLnBrk="0" hangingPunct="0">
              <a:spcBef>
                <a:spcPct val="50000"/>
              </a:spcBef>
            </a:pPr>
            <a:r>
              <a:rPr lang="en-US" b="0" dirty="0"/>
              <a:t>IRR</a:t>
            </a:r>
          </a:p>
        </p:txBody>
      </p:sp>
      <p:sp>
        <p:nvSpPr>
          <p:cNvPr id="611334" name="Text Box 6"/>
          <p:cNvSpPr txBox="1">
            <a:spLocks noChangeArrowheads="1"/>
          </p:cNvSpPr>
          <p:nvPr/>
        </p:nvSpPr>
        <p:spPr bwMode="auto">
          <a:xfrm>
            <a:off x="4876800" y="44196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Firm’s risk (beta)</a:t>
            </a:r>
            <a:endParaRPr lang="en-US" baseline="-25000" dirty="0"/>
          </a:p>
        </p:txBody>
      </p:sp>
      <p:sp>
        <p:nvSpPr>
          <p:cNvPr id="611335" name="Line 7"/>
          <p:cNvSpPr>
            <a:spLocks noChangeShapeType="1"/>
          </p:cNvSpPr>
          <p:nvPr/>
        </p:nvSpPr>
        <p:spPr bwMode="auto">
          <a:xfrm flipV="1">
            <a:off x="2286000" y="1600200"/>
            <a:ext cx="0" cy="3048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611336" name="Line 8"/>
          <p:cNvSpPr>
            <a:spLocks noChangeShapeType="1"/>
          </p:cNvSpPr>
          <p:nvPr/>
        </p:nvSpPr>
        <p:spPr bwMode="auto">
          <a:xfrm flipV="1">
            <a:off x="2286000" y="1905000"/>
            <a:ext cx="4419600" cy="2209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611337" name="Object 9"/>
          <p:cNvGraphicFramePr>
            <a:graphicFrameLocks noChangeAspect="1"/>
          </p:cNvGraphicFramePr>
          <p:nvPr/>
        </p:nvGraphicFramePr>
        <p:xfrm>
          <a:off x="6705600" y="1668463"/>
          <a:ext cx="752475" cy="388937"/>
        </p:xfrm>
        <a:graphic>
          <a:graphicData uri="http://schemas.openxmlformats.org/presentationml/2006/ole">
            <p:oleObj spid="_x0000_s611337" name="Equation" r:id="rId3" imgW="342720" imgH="177480" progId="Equation.3">
              <p:embed/>
            </p:oleObj>
          </a:graphicData>
        </a:graphic>
      </p:graphicFrame>
      <p:sp>
        <p:nvSpPr>
          <p:cNvPr id="611338" name="Line 10"/>
          <p:cNvSpPr>
            <a:spLocks noChangeShapeType="1"/>
          </p:cNvSpPr>
          <p:nvPr/>
        </p:nvSpPr>
        <p:spPr bwMode="auto">
          <a:xfrm flipH="1" flipV="1">
            <a:off x="2133600" y="4114800"/>
            <a:ext cx="152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1339" name="Text Box 11"/>
          <p:cNvSpPr txBox="1">
            <a:spLocks noChangeArrowheads="1"/>
          </p:cNvSpPr>
          <p:nvPr/>
        </p:nvSpPr>
        <p:spPr bwMode="auto">
          <a:xfrm>
            <a:off x="1600200" y="3886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5%</a:t>
            </a:r>
          </a:p>
        </p:txBody>
      </p:sp>
      <p:sp>
        <p:nvSpPr>
          <p:cNvPr id="611340" name="Text Box 12"/>
          <p:cNvSpPr txBox="1">
            <a:spLocks noChangeArrowheads="1"/>
          </p:cNvSpPr>
          <p:nvPr/>
        </p:nvSpPr>
        <p:spPr bwMode="auto">
          <a:xfrm>
            <a:off x="2743200" y="1752600"/>
            <a:ext cx="1752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>
                <a:solidFill>
                  <a:srgbClr val="C00000"/>
                </a:solidFill>
              </a:rPr>
              <a:t>Good projects</a:t>
            </a:r>
          </a:p>
        </p:txBody>
      </p:sp>
      <p:sp>
        <p:nvSpPr>
          <p:cNvPr id="611341" name="Text Box 13"/>
          <p:cNvSpPr txBox="1">
            <a:spLocks noChangeArrowheads="1"/>
          </p:cNvSpPr>
          <p:nvPr/>
        </p:nvSpPr>
        <p:spPr bwMode="auto">
          <a:xfrm>
            <a:off x="4038600" y="36576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>
                <a:solidFill>
                  <a:srgbClr val="C00000"/>
                </a:solidFill>
              </a:rPr>
              <a:t>Bad projects</a:t>
            </a:r>
          </a:p>
        </p:txBody>
      </p:sp>
      <p:sp>
        <p:nvSpPr>
          <p:cNvPr id="611342" name="Line 14"/>
          <p:cNvSpPr>
            <a:spLocks noChangeShapeType="1"/>
          </p:cNvSpPr>
          <p:nvPr/>
        </p:nvSpPr>
        <p:spPr bwMode="auto">
          <a:xfrm>
            <a:off x="3924300" y="4648200"/>
            <a:ext cx="0" cy="15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1343" name="Oval 15"/>
          <p:cNvSpPr>
            <a:spLocks noChangeArrowheads="1"/>
          </p:cNvSpPr>
          <p:nvPr/>
        </p:nvSpPr>
        <p:spPr bwMode="auto">
          <a:xfrm>
            <a:off x="3886200" y="3886200"/>
            <a:ext cx="76200" cy="762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11344" name="Line 16"/>
          <p:cNvSpPr>
            <a:spLocks noChangeShapeType="1"/>
          </p:cNvSpPr>
          <p:nvPr/>
        </p:nvSpPr>
        <p:spPr bwMode="auto">
          <a:xfrm flipV="1">
            <a:off x="3924300" y="1905000"/>
            <a:ext cx="0" cy="2743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11345" name="Group 17"/>
          <p:cNvGrpSpPr>
            <a:grpSpLocks/>
          </p:cNvGrpSpPr>
          <p:nvPr/>
        </p:nvGrpSpPr>
        <p:grpSpPr bwMode="auto">
          <a:xfrm>
            <a:off x="1371600" y="1905000"/>
            <a:ext cx="3048000" cy="3352800"/>
            <a:chOff x="864" y="1200"/>
            <a:chExt cx="1920" cy="2112"/>
          </a:xfrm>
        </p:grpSpPr>
        <p:sp>
          <p:nvSpPr>
            <p:cNvPr id="611346" name="Line 18"/>
            <p:cNvSpPr>
              <a:spLocks noChangeShapeType="1"/>
            </p:cNvSpPr>
            <p:nvPr/>
          </p:nvSpPr>
          <p:spPr bwMode="auto">
            <a:xfrm flipH="1">
              <a:off x="1409" y="2064"/>
              <a:ext cx="10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11347" name="Line 19"/>
            <p:cNvSpPr>
              <a:spLocks noChangeShapeType="1"/>
            </p:cNvSpPr>
            <p:nvPr/>
          </p:nvSpPr>
          <p:spPr bwMode="auto">
            <a:xfrm flipH="1" flipV="1">
              <a:off x="1359" y="2064"/>
              <a:ext cx="9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611348" name="Text Box 20"/>
            <p:cNvSpPr txBox="1">
              <a:spLocks noChangeArrowheads="1"/>
            </p:cNvSpPr>
            <p:nvPr/>
          </p:nvSpPr>
          <p:spPr bwMode="auto">
            <a:xfrm>
              <a:off x="864" y="1920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dirty="0"/>
                <a:t>30%</a:t>
              </a:r>
            </a:p>
          </p:txBody>
        </p:sp>
        <p:sp>
          <p:nvSpPr>
            <p:cNvPr id="611349" name="Text Box 21"/>
            <p:cNvSpPr txBox="1">
              <a:spLocks noChangeArrowheads="1"/>
            </p:cNvSpPr>
            <p:nvPr/>
          </p:nvSpPr>
          <p:spPr bwMode="auto">
            <a:xfrm>
              <a:off x="2208" y="3024"/>
              <a:ext cx="5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dirty="0"/>
                <a:t>2.5</a:t>
              </a:r>
            </a:p>
          </p:txBody>
        </p:sp>
        <p:sp>
          <p:nvSpPr>
            <p:cNvPr id="611350" name="Oval 22"/>
            <p:cNvSpPr>
              <a:spLocks noChangeArrowheads="1"/>
            </p:cNvSpPr>
            <p:nvPr/>
          </p:nvSpPr>
          <p:spPr bwMode="auto">
            <a:xfrm>
              <a:off x="2448" y="1296"/>
              <a:ext cx="48" cy="4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1351" name="Oval 23"/>
            <p:cNvSpPr>
              <a:spLocks noChangeArrowheads="1"/>
            </p:cNvSpPr>
            <p:nvPr/>
          </p:nvSpPr>
          <p:spPr bwMode="auto">
            <a:xfrm>
              <a:off x="2448" y="2040"/>
              <a:ext cx="48" cy="4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1352" name="Text Box 24"/>
            <p:cNvSpPr txBox="1">
              <a:spLocks noChangeArrowheads="1"/>
            </p:cNvSpPr>
            <p:nvPr/>
          </p:nvSpPr>
          <p:spPr bwMode="auto">
            <a:xfrm>
              <a:off x="2448" y="120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 dirty="0">
                  <a:solidFill>
                    <a:srgbClr val="C00000"/>
                  </a:solidFill>
                </a:rPr>
                <a:t>A</a:t>
              </a:r>
            </a:p>
          </p:txBody>
        </p:sp>
        <p:sp>
          <p:nvSpPr>
            <p:cNvPr id="611353" name="Text Box 25"/>
            <p:cNvSpPr txBox="1">
              <a:spLocks noChangeArrowheads="1"/>
            </p:cNvSpPr>
            <p:nvPr/>
          </p:nvSpPr>
          <p:spPr bwMode="auto">
            <a:xfrm>
              <a:off x="2208" y="192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 dirty="0">
                  <a:solidFill>
                    <a:srgbClr val="C00000"/>
                  </a:solidFill>
                </a:rPr>
                <a:t>B</a:t>
              </a:r>
            </a:p>
          </p:txBody>
        </p:sp>
        <p:sp>
          <p:nvSpPr>
            <p:cNvPr id="611354" name="Text Box 26"/>
            <p:cNvSpPr txBox="1">
              <a:spLocks noChangeArrowheads="1"/>
            </p:cNvSpPr>
            <p:nvPr/>
          </p:nvSpPr>
          <p:spPr bwMode="auto">
            <a:xfrm>
              <a:off x="2208" y="2352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 dirty="0">
                  <a:solidFill>
                    <a:srgbClr val="C00000"/>
                  </a:solidFill>
                </a:rPr>
                <a:t>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1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1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1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1336" grpId="0" animBg="1"/>
      <p:bldP spid="611338" grpId="0" animBg="1"/>
      <p:bldP spid="611339" grpId="0" autoUpdateAnimBg="0"/>
      <p:bldP spid="611340" grpId="0" autoUpdateAnimBg="0"/>
      <p:bldP spid="61134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4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-76200"/>
            <a:ext cx="8291513" cy="1206500"/>
          </a:xfrm>
          <a:noFill/>
          <a:ln/>
        </p:spPr>
        <p:txBody>
          <a:bodyPr lIns="90488" tIns="44450" rIns="90488" bIns="44450"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Estimation </a:t>
            </a:r>
            <a:r>
              <a:rPr lang="en-US" dirty="0"/>
              <a:t>of </a:t>
            </a:r>
            <a:r>
              <a:rPr lang="en-US" dirty="0" smtClean="0"/>
              <a:t>Beta					</a:t>
            </a:r>
            <a:r>
              <a:rPr lang="en-US" sz="1600" i="1" dirty="0" smtClean="0"/>
              <a:t>LO13.2</a:t>
            </a:r>
            <a:endParaRPr lang="en-US" dirty="0"/>
          </a:p>
        </p:txBody>
      </p:sp>
      <p:sp>
        <p:nvSpPr>
          <p:cNvPr id="649221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487488"/>
            <a:ext cx="8001000" cy="3959225"/>
          </a:xfrm>
          <a:noFill/>
          <a:ln/>
        </p:spPr>
        <p:txBody>
          <a:bodyPr lIns="90488" tIns="44450" rIns="90488" bIns="44450"/>
          <a:lstStyle/>
          <a:p>
            <a:pPr marL="347663" indent="-347663"/>
            <a:r>
              <a:rPr lang="en-US" sz="3200" u="sng" dirty="0"/>
              <a:t>Market Portfolio</a:t>
            </a:r>
            <a:r>
              <a:rPr lang="en-US" sz="3200" dirty="0"/>
              <a:t> - Portfolio of all assets in the economy. In practice, a broad stock market index, such as the S&amp;P Composite, is used to </a:t>
            </a:r>
            <a:r>
              <a:rPr lang="en-US" sz="3200" i="1" dirty="0"/>
              <a:t>represent</a:t>
            </a:r>
            <a:r>
              <a:rPr lang="en-US" sz="3200" dirty="0"/>
              <a:t> the market.</a:t>
            </a:r>
          </a:p>
          <a:p>
            <a:pPr marL="347663" indent="-347663">
              <a:buFontTx/>
              <a:buNone/>
            </a:pPr>
            <a:endParaRPr lang="en-US" sz="3200" dirty="0"/>
          </a:p>
          <a:p>
            <a:pPr marL="347663" indent="-347663"/>
            <a:r>
              <a:rPr lang="en-US" sz="3200" u="sng" dirty="0"/>
              <a:t>Beta</a:t>
            </a:r>
            <a:r>
              <a:rPr lang="en-US" sz="3200" dirty="0"/>
              <a:t> - Sensitivity of a stock’s return to the return on the market portfolio.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134938"/>
            <a:ext cx="8301037" cy="1143000"/>
          </a:xfrm>
        </p:spPr>
        <p:txBody>
          <a:bodyPr/>
          <a:lstStyle/>
          <a:p>
            <a:r>
              <a:rPr lang="en-US" dirty="0" smtClean="0"/>
              <a:t>Estimation of Beta					</a:t>
            </a:r>
            <a:r>
              <a:rPr lang="en-US" sz="1600" i="1" dirty="0" smtClean="0"/>
              <a:t>LO13.2</a:t>
            </a:r>
            <a:endParaRPr lang="en-US" dirty="0"/>
          </a:p>
        </p:txBody>
      </p:sp>
      <p:sp>
        <p:nvSpPr>
          <p:cNvPr id="61440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143000"/>
            <a:ext cx="7772400" cy="525463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400" dirty="0"/>
              <a:t>Theoretically, the calculation of beta is straightforward:</a:t>
            </a:r>
          </a:p>
        </p:txBody>
      </p:sp>
      <p:graphicFrame>
        <p:nvGraphicFramePr>
          <p:cNvPr id="614404" name="Object 4"/>
          <p:cNvGraphicFramePr>
            <a:graphicFrameLocks noChangeAspect="1"/>
          </p:cNvGraphicFramePr>
          <p:nvPr/>
        </p:nvGraphicFramePr>
        <p:xfrm>
          <a:off x="3657600" y="1655763"/>
          <a:ext cx="3492500" cy="1112837"/>
        </p:xfrm>
        <a:graphic>
          <a:graphicData uri="http://schemas.openxmlformats.org/presentationml/2006/ole">
            <p:oleObj spid="_x0000_s614404" name="Equation" r:id="rId3" imgW="1434960" imgH="457200" progId="Equation.3">
              <p:embed/>
            </p:oleObj>
          </a:graphicData>
        </a:graphic>
      </p:graphicFrame>
      <p:sp>
        <p:nvSpPr>
          <p:cNvPr id="614405" name="Rectangle 5"/>
          <p:cNvSpPr>
            <a:spLocks noChangeArrowheads="1"/>
          </p:cNvSpPr>
          <p:nvPr/>
        </p:nvSpPr>
        <p:spPr bwMode="auto">
          <a:xfrm>
            <a:off x="1219200" y="2362200"/>
            <a:ext cx="777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lnSpc>
                <a:spcPct val="90000"/>
              </a:lnSpc>
              <a:spcAft>
                <a:spcPts val="1200"/>
              </a:spcAft>
              <a:buFontTx/>
              <a:buChar char="•"/>
            </a:pPr>
            <a:r>
              <a:rPr lang="en-US" b="0" dirty="0">
                <a:solidFill>
                  <a:srgbClr val="644A1A"/>
                </a:solidFill>
              </a:rPr>
              <a:t>Problems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en-US" sz="2000" b="0" dirty="0">
                <a:solidFill>
                  <a:srgbClr val="644A1A"/>
                </a:solidFill>
              </a:rPr>
              <a:t>Betas may vary over time.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en-US" sz="2000" b="0" dirty="0">
                <a:solidFill>
                  <a:srgbClr val="644A1A"/>
                </a:solidFill>
              </a:rPr>
              <a:t>The sample size may be inadequate.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AutoNum type="arabicPeriod"/>
            </a:pPr>
            <a:r>
              <a:rPr lang="en-US" sz="2000" b="0" dirty="0">
                <a:solidFill>
                  <a:srgbClr val="644A1A"/>
                </a:solidFill>
              </a:rPr>
              <a:t>Betas are influenced by changing financial leverage and business risk.</a:t>
            </a:r>
          </a:p>
          <a:p>
            <a:pPr marL="457200" indent="-457200" algn="just">
              <a:lnSpc>
                <a:spcPct val="90000"/>
              </a:lnSpc>
              <a:spcAft>
                <a:spcPts val="1200"/>
              </a:spcAft>
              <a:buFontTx/>
              <a:buChar char="•"/>
            </a:pPr>
            <a:r>
              <a:rPr lang="en-US" b="0" dirty="0">
                <a:solidFill>
                  <a:srgbClr val="644A1A"/>
                </a:solidFill>
              </a:rPr>
              <a:t>Solutions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Char char="–"/>
            </a:pPr>
            <a:r>
              <a:rPr lang="en-US" sz="2000" b="0" dirty="0">
                <a:solidFill>
                  <a:srgbClr val="644A1A"/>
                </a:solidFill>
              </a:rPr>
              <a:t>Problems 1 and 2 (above) can be moderated by more sophisticated statistical techniques.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Char char="–"/>
            </a:pPr>
            <a:r>
              <a:rPr lang="en-US" sz="2000" b="0" dirty="0">
                <a:solidFill>
                  <a:srgbClr val="644A1A"/>
                </a:solidFill>
              </a:rPr>
              <a:t>Problem 3 can be lessened by adjusting for changes in business and financial risk.</a:t>
            </a:r>
          </a:p>
          <a:p>
            <a:pPr marL="838200" lvl="1" indent="-381000">
              <a:lnSpc>
                <a:spcPct val="90000"/>
              </a:lnSpc>
              <a:spcAft>
                <a:spcPts val="600"/>
              </a:spcAft>
              <a:buFontTx/>
              <a:buChar char="–"/>
            </a:pPr>
            <a:r>
              <a:rPr lang="en-US" sz="2000" b="0" dirty="0">
                <a:solidFill>
                  <a:srgbClr val="644A1A"/>
                </a:solidFill>
              </a:rPr>
              <a:t>Look at average beta estimates of comparable firms in the industry.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4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4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4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44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4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4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4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4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 build="p"/>
      <p:bldP spid="614405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811212" y="82550"/>
            <a:ext cx="8180387" cy="1206500"/>
          </a:xfrm>
        </p:spPr>
        <p:txBody>
          <a:bodyPr/>
          <a:lstStyle/>
          <a:p>
            <a:r>
              <a:rPr lang="en-US" dirty="0"/>
              <a:t>Stability of </a:t>
            </a:r>
            <a:r>
              <a:rPr lang="en-US" dirty="0" smtClean="0"/>
              <a:t>Beta					</a:t>
            </a:r>
            <a:r>
              <a:rPr lang="en-US" sz="1600" i="1" dirty="0" smtClean="0"/>
              <a:t>LO13.2</a:t>
            </a:r>
            <a:endParaRPr lang="en-US" sz="1600" dirty="0"/>
          </a:p>
        </p:txBody>
      </p:sp>
      <p:sp>
        <p:nvSpPr>
          <p:cNvPr id="615429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/>
          <a:lstStyle/>
          <a:p>
            <a:r>
              <a:rPr lang="en-US" sz="3200" dirty="0"/>
              <a:t>Most analysts argue that betas are generally stable for firms remaining in the same industry.</a:t>
            </a:r>
          </a:p>
          <a:p>
            <a:r>
              <a:rPr lang="en-US" sz="3200" dirty="0"/>
              <a:t>That’s not to say that a firm’s beta can’t change.</a:t>
            </a:r>
          </a:p>
          <a:p>
            <a:pPr lvl="1"/>
            <a:r>
              <a:rPr lang="en-US" sz="2800" dirty="0"/>
              <a:t>Changes in product line</a:t>
            </a:r>
          </a:p>
          <a:p>
            <a:pPr lvl="1"/>
            <a:r>
              <a:rPr lang="en-US" sz="2800" dirty="0"/>
              <a:t>Changes in technology</a:t>
            </a:r>
          </a:p>
          <a:p>
            <a:pPr lvl="1"/>
            <a:r>
              <a:rPr lang="en-US" sz="2800" dirty="0"/>
              <a:t>Deregulation</a:t>
            </a:r>
          </a:p>
          <a:p>
            <a:pPr lvl="1"/>
            <a:r>
              <a:rPr lang="en-US" sz="2800" dirty="0"/>
              <a:t>Changes in financial leverage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54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54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54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4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4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4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54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4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4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54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4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4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54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4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4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/>
          <p:cNvSpPr>
            <a:spLocks noGrp="1" noChangeArrowheads="1"/>
          </p:cNvSpPr>
          <p:nvPr>
            <p:ph type="title"/>
          </p:nvPr>
        </p:nvSpPr>
        <p:spPr>
          <a:xfrm>
            <a:off x="811212" y="68263"/>
            <a:ext cx="8180387" cy="1206500"/>
          </a:xfrm>
        </p:spPr>
        <p:txBody>
          <a:bodyPr/>
          <a:lstStyle/>
          <a:p>
            <a:r>
              <a:rPr lang="en-US" dirty="0"/>
              <a:t>Using an Industry </a:t>
            </a:r>
            <a:r>
              <a:rPr lang="en-US" dirty="0" smtClean="0"/>
              <a:t>Beta				</a:t>
            </a:r>
            <a:r>
              <a:rPr lang="en-US" sz="1600" i="1" dirty="0" smtClean="0"/>
              <a:t>LO13.2</a:t>
            </a:r>
            <a:endParaRPr lang="en-US" sz="1600" dirty="0"/>
          </a:p>
        </p:txBody>
      </p:sp>
      <p:sp>
        <p:nvSpPr>
          <p:cNvPr id="61645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It is frequently argued that one can better estimate a firm’s beta by involving the whole industry.</a:t>
            </a:r>
          </a:p>
          <a:p>
            <a:r>
              <a:rPr lang="en-US" sz="2800" dirty="0"/>
              <a:t>If you believe that the operations of the firm are similar to the operations of the rest of the industry, you should use the industry beta.</a:t>
            </a:r>
          </a:p>
          <a:p>
            <a:r>
              <a:rPr lang="en-US" sz="2800" dirty="0"/>
              <a:t>If you believe that the operations of the firm are fundamentally different from the operations of the rest of the industry, you should use the firm’s beta.</a:t>
            </a:r>
          </a:p>
          <a:p>
            <a:r>
              <a:rPr lang="en-US" sz="2800" dirty="0"/>
              <a:t>Don’t forget about adjustments for financial leverage.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6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134938"/>
            <a:ext cx="8301037" cy="1143000"/>
          </a:xfrm>
        </p:spPr>
        <p:txBody>
          <a:bodyPr/>
          <a:lstStyle/>
          <a:p>
            <a:r>
              <a:rPr lang="en-US" dirty="0" smtClean="0"/>
              <a:t>Determinants </a:t>
            </a:r>
            <a:r>
              <a:rPr lang="en-US" dirty="0"/>
              <a:t>of </a:t>
            </a:r>
            <a:r>
              <a:rPr lang="en-US" dirty="0" smtClean="0"/>
              <a:t>Beta				</a:t>
            </a:r>
            <a:r>
              <a:rPr lang="en-US" sz="1600" i="1" dirty="0" smtClean="0"/>
              <a:t>LO13.3</a:t>
            </a:r>
            <a:endParaRPr lang="en-US" dirty="0"/>
          </a:p>
        </p:txBody>
      </p:sp>
      <p:sp>
        <p:nvSpPr>
          <p:cNvPr id="61747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3200" dirty="0"/>
              <a:t>Business Risk</a:t>
            </a:r>
          </a:p>
          <a:p>
            <a:pPr lvl="1"/>
            <a:r>
              <a:rPr lang="en-US" sz="2800" dirty="0" err="1"/>
              <a:t>Cyclicity</a:t>
            </a:r>
            <a:r>
              <a:rPr lang="en-US" sz="2800" dirty="0"/>
              <a:t> of Revenues</a:t>
            </a:r>
          </a:p>
          <a:p>
            <a:pPr lvl="1"/>
            <a:r>
              <a:rPr lang="en-US" sz="2800" dirty="0"/>
              <a:t>Operating Leverage</a:t>
            </a:r>
          </a:p>
          <a:p>
            <a:r>
              <a:rPr lang="en-US" sz="3200" dirty="0"/>
              <a:t>Financial Risk</a:t>
            </a:r>
          </a:p>
          <a:p>
            <a:pPr lvl="1"/>
            <a:r>
              <a:rPr lang="en-US" sz="2800" dirty="0"/>
              <a:t>Financial Leverage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74613"/>
            <a:ext cx="8159750" cy="1206500"/>
          </a:xfrm>
        </p:spPr>
        <p:txBody>
          <a:bodyPr/>
          <a:lstStyle/>
          <a:p>
            <a:r>
              <a:rPr lang="en-US" dirty="0"/>
              <a:t>Cyclicality of </a:t>
            </a:r>
            <a:r>
              <a:rPr lang="en-US" dirty="0" smtClean="0"/>
              <a:t>Revenues				</a:t>
            </a:r>
            <a:r>
              <a:rPr lang="en-US" sz="1600" i="1" dirty="0" smtClean="0"/>
              <a:t>LO13.3</a:t>
            </a:r>
            <a:endParaRPr lang="en-US" sz="1600" dirty="0"/>
          </a:p>
        </p:txBody>
      </p:sp>
      <p:sp>
        <p:nvSpPr>
          <p:cNvPr id="61849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257800"/>
          </a:xfrm>
        </p:spPr>
        <p:txBody>
          <a:bodyPr/>
          <a:lstStyle/>
          <a:p>
            <a:r>
              <a:rPr lang="en-US" sz="2800" dirty="0"/>
              <a:t>Highly cyclical stocks have high betas.</a:t>
            </a:r>
          </a:p>
          <a:p>
            <a:pPr lvl="1"/>
            <a:r>
              <a:rPr lang="en-US" sz="2400" dirty="0"/>
              <a:t>Empirical evidence suggests that retailers and automotive firms fluctuate with the business cycle.</a:t>
            </a:r>
          </a:p>
          <a:p>
            <a:pPr lvl="1"/>
            <a:r>
              <a:rPr lang="en-US" sz="2400" dirty="0"/>
              <a:t>Transportation firms and utilities are less dependent upon the business cycle.</a:t>
            </a:r>
          </a:p>
          <a:p>
            <a:r>
              <a:rPr lang="en-US" sz="2800" dirty="0"/>
              <a:t>Note that cyclicality is not the same as variability—stocks with high standard deviations need not have high betas</a:t>
            </a:r>
            <a:r>
              <a:rPr lang="en-US" dirty="0"/>
              <a:t>.</a:t>
            </a:r>
          </a:p>
          <a:p>
            <a:pPr lvl="1"/>
            <a:r>
              <a:rPr lang="en-US" sz="2400" dirty="0"/>
              <a:t>Movie studios have revenues that are variable, depending upon whether they produce “hits” or “flops,” but their revenues are not especially dependent upon the business cycle.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8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8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8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8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8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8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8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8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8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8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49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811212" y="47625"/>
            <a:ext cx="8180387" cy="1206500"/>
          </a:xfrm>
        </p:spPr>
        <p:txBody>
          <a:bodyPr/>
          <a:lstStyle/>
          <a:p>
            <a:r>
              <a:rPr lang="en-US" dirty="0"/>
              <a:t>Operating </a:t>
            </a:r>
            <a:r>
              <a:rPr lang="en-US" dirty="0" smtClean="0"/>
              <a:t>Leverage					</a:t>
            </a:r>
            <a:r>
              <a:rPr lang="en-US" sz="1600" i="1" dirty="0" smtClean="0"/>
              <a:t>LO13.3</a:t>
            </a:r>
            <a:endParaRPr lang="en-US" sz="1600" dirty="0"/>
          </a:p>
        </p:txBody>
      </p:sp>
      <p:sp>
        <p:nvSpPr>
          <p:cNvPr id="6195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3479800"/>
          </a:xfrm>
        </p:spPr>
        <p:txBody>
          <a:bodyPr/>
          <a:lstStyle/>
          <a:p>
            <a:r>
              <a:rPr lang="en-US" sz="2800" dirty="0"/>
              <a:t>The degree of operating leverage measures how sensitive a firm (or project) is to its fixed costs. </a:t>
            </a:r>
          </a:p>
          <a:p>
            <a:r>
              <a:rPr lang="en-US" sz="2800" dirty="0"/>
              <a:t>Operating leverage increases as fixed costs rise and variable costs fall.</a:t>
            </a:r>
          </a:p>
          <a:p>
            <a:r>
              <a:rPr lang="en-US" sz="2800" dirty="0"/>
              <a:t>Operating leverage magnifies the effect of </a:t>
            </a:r>
            <a:r>
              <a:rPr lang="en-US" sz="2800" dirty="0" err="1" smtClean="0"/>
              <a:t>cyclicity</a:t>
            </a:r>
            <a:r>
              <a:rPr lang="en-US" sz="2800" dirty="0" smtClean="0"/>
              <a:t> </a:t>
            </a:r>
            <a:r>
              <a:rPr lang="en-US" sz="2800" dirty="0"/>
              <a:t>on beta.</a:t>
            </a:r>
          </a:p>
          <a:p>
            <a:r>
              <a:rPr lang="en-US" sz="2800" dirty="0"/>
              <a:t>The degree of operating leverage is given by:</a:t>
            </a:r>
          </a:p>
        </p:txBody>
      </p:sp>
      <p:graphicFrame>
        <p:nvGraphicFramePr>
          <p:cNvPr id="653312" name="Object 1024"/>
          <p:cNvGraphicFramePr>
            <a:graphicFrameLocks noChangeAspect="1"/>
          </p:cNvGraphicFramePr>
          <p:nvPr/>
        </p:nvGraphicFramePr>
        <p:xfrm>
          <a:off x="3298825" y="5054600"/>
          <a:ext cx="3254375" cy="804863"/>
        </p:xfrm>
        <a:graphic>
          <a:graphicData uri="http://schemas.openxmlformats.org/presentationml/2006/ole">
            <p:oleObj spid="_x0000_s653312" name="Equation" r:id="rId3" imgW="15872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1913"/>
            <a:ext cx="8153400" cy="1206500"/>
          </a:xfrm>
        </p:spPr>
        <p:txBody>
          <a:bodyPr/>
          <a:lstStyle/>
          <a:p>
            <a:r>
              <a:rPr lang="en-US" sz="3200" dirty="0" smtClean="0"/>
              <a:t>Operating Leverage (Figures 13.4 &amp; 13.5)</a:t>
            </a:r>
            <a:r>
              <a:rPr lang="en-US" dirty="0" smtClean="0"/>
              <a:t>	</a:t>
            </a:r>
            <a:r>
              <a:rPr lang="en-US" sz="1600" i="1" dirty="0" smtClean="0"/>
              <a:t>LO13.3</a:t>
            </a:r>
            <a:endParaRPr lang="en-US" dirty="0"/>
          </a:p>
        </p:txBody>
      </p:sp>
      <p:sp>
        <p:nvSpPr>
          <p:cNvPr id="620547" name="Line 3"/>
          <p:cNvSpPr>
            <a:spLocks noChangeShapeType="1"/>
          </p:cNvSpPr>
          <p:nvPr/>
        </p:nvSpPr>
        <p:spPr bwMode="auto">
          <a:xfrm>
            <a:off x="1447800" y="4267200"/>
            <a:ext cx="3048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48" name="Text Box 4"/>
          <p:cNvSpPr txBox="1">
            <a:spLocks noChangeArrowheads="1"/>
          </p:cNvSpPr>
          <p:nvPr/>
        </p:nvSpPr>
        <p:spPr bwMode="auto">
          <a:xfrm>
            <a:off x="3505200" y="4251325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0" dirty="0"/>
              <a:t>Volume</a:t>
            </a:r>
          </a:p>
        </p:txBody>
      </p:sp>
      <p:sp>
        <p:nvSpPr>
          <p:cNvPr id="620549" name="Text Box 5"/>
          <p:cNvSpPr txBox="1">
            <a:spLocks noChangeArrowheads="1"/>
          </p:cNvSpPr>
          <p:nvPr/>
        </p:nvSpPr>
        <p:spPr bwMode="auto">
          <a:xfrm>
            <a:off x="914400" y="22098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/>
              <a:t>$</a:t>
            </a:r>
          </a:p>
        </p:txBody>
      </p:sp>
      <p:sp>
        <p:nvSpPr>
          <p:cNvPr id="620550" name="Line 6"/>
          <p:cNvSpPr>
            <a:spLocks noChangeShapeType="1"/>
          </p:cNvSpPr>
          <p:nvPr/>
        </p:nvSpPr>
        <p:spPr bwMode="auto">
          <a:xfrm>
            <a:off x="1447800" y="4008438"/>
            <a:ext cx="2057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1" name="Text Box 7"/>
          <p:cNvSpPr txBox="1">
            <a:spLocks noChangeArrowheads="1"/>
          </p:cNvSpPr>
          <p:nvPr/>
        </p:nvSpPr>
        <p:spPr bwMode="auto">
          <a:xfrm>
            <a:off x="3505200" y="3824288"/>
            <a:ext cx="1219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CC0000"/>
                </a:solidFill>
              </a:rPr>
              <a:t>Fixed costs</a:t>
            </a:r>
          </a:p>
        </p:txBody>
      </p:sp>
      <p:sp>
        <p:nvSpPr>
          <p:cNvPr id="620552" name="Line 8"/>
          <p:cNvSpPr>
            <a:spLocks noChangeShapeType="1"/>
          </p:cNvSpPr>
          <p:nvPr/>
        </p:nvSpPr>
        <p:spPr bwMode="auto">
          <a:xfrm flipV="1">
            <a:off x="1447800" y="2514600"/>
            <a:ext cx="2057400" cy="1447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3" name="Text Box 9"/>
          <p:cNvSpPr txBox="1">
            <a:spLocks noChangeArrowheads="1"/>
          </p:cNvSpPr>
          <p:nvPr/>
        </p:nvSpPr>
        <p:spPr bwMode="auto">
          <a:xfrm>
            <a:off x="3505200" y="2133600"/>
            <a:ext cx="91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CC0000"/>
                </a:solidFill>
              </a:rPr>
              <a:t>Total costs</a:t>
            </a:r>
          </a:p>
        </p:txBody>
      </p:sp>
      <p:sp>
        <p:nvSpPr>
          <p:cNvPr id="620554" name="Line 10"/>
          <p:cNvSpPr>
            <a:spLocks noChangeShapeType="1"/>
          </p:cNvSpPr>
          <p:nvPr/>
        </p:nvSpPr>
        <p:spPr bwMode="auto">
          <a:xfrm>
            <a:off x="1447800" y="1981200"/>
            <a:ext cx="0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5" name="Line 11"/>
          <p:cNvSpPr>
            <a:spLocks noChangeShapeType="1"/>
          </p:cNvSpPr>
          <p:nvPr/>
        </p:nvSpPr>
        <p:spPr bwMode="auto">
          <a:xfrm>
            <a:off x="6858000" y="1981200"/>
            <a:ext cx="0" cy="2438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6" name="Line 12"/>
          <p:cNvSpPr>
            <a:spLocks noChangeShapeType="1"/>
          </p:cNvSpPr>
          <p:nvPr/>
        </p:nvSpPr>
        <p:spPr bwMode="auto">
          <a:xfrm>
            <a:off x="5410200" y="3200400"/>
            <a:ext cx="2895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7" name="Line 13"/>
          <p:cNvSpPr>
            <a:spLocks noChangeShapeType="1"/>
          </p:cNvSpPr>
          <p:nvPr/>
        </p:nvSpPr>
        <p:spPr bwMode="auto">
          <a:xfrm flipV="1">
            <a:off x="5410200" y="2743200"/>
            <a:ext cx="2895600" cy="9144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0558" name="Text Box 14"/>
          <p:cNvSpPr txBox="1">
            <a:spLocks noChangeArrowheads="1"/>
          </p:cNvSpPr>
          <p:nvPr/>
        </p:nvSpPr>
        <p:spPr bwMode="auto">
          <a:xfrm>
            <a:off x="5867400" y="1905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>
                <a:sym typeface="Symbol" pitchFamily="18" charset="2"/>
              </a:rPr>
              <a:t> </a:t>
            </a:r>
            <a:r>
              <a:rPr lang="en-US" sz="2000" b="0" dirty="0">
                <a:sym typeface="Symbol" pitchFamily="18" charset="2"/>
              </a:rPr>
              <a:t>EBIT</a:t>
            </a:r>
            <a:endParaRPr lang="en-US" sz="2000" b="0" dirty="0"/>
          </a:p>
        </p:txBody>
      </p:sp>
      <p:sp>
        <p:nvSpPr>
          <p:cNvPr id="620559" name="Text Box 15"/>
          <p:cNvSpPr txBox="1">
            <a:spLocks noChangeArrowheads="1"/>
          </p:cNvSpPr>
          <p:nvPr/>
        </p:nvSpPr>
        <p:spPr bwMode="auto">
          <a:xfrm>
            <a:off x="7162800" y="32004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>
                <a:sym typeface="Symbol" pitchFamily="18" charset="2"/>
              </a:rPr>
              <a:t> </a:t>
            </a:r>
            <a:r>
              <a:rPr lang="en-US" sz="2000" b="0" dirty="0">
                <a:sym typeface="Symbol" pitchFamily="18" charset="2"/>
              </a:rPr>
              <a:t>Volume</a:t>
            </a:r>
            <a:endParaRPr lang="en-US" sz="2000" b="0" dirty="0"/>
          </a:p>
        </p:txBody>
      </p:sp>
      <p:sp>
        <p:nvSpPr>
          <p:cNvPr id="620560" name="Rectangle 16"/>
          <p:cNvSpPr>
            <a:spLocks noChangeArrowheads="1"/>
          </p:cNvSpPr>
          <p:nvPr/>
        </p:nvSpPr>
        <p:spPr bwMode="auto">
          <a:xfrm>
            <a:off x="1371600" y="5105400"/>
            <a:ext cx="693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0"/>
              <a:t>Operating leverage increases as fixed costs rise and variable costs fall.</a:t>
            </a:r>
          </a:p>
        </p:txBody>
      </p:sp>
      <p:grpSp>
        <p:nvGrpSpPr>
          <p:cNvPr id="620561" name="Group 17"/>
          <p:cNvGrpSpPr>
            <a:grpSpLocks/>
          </p:cNvGrpSpPr>
          <p:nvPr/>
        </p:nvGrpSpPr>
        <p:grpSpPr bwMode="auto">
          <a:xfrm>
            <a:off x="1447800" y="2971800"/>
            <a:ext cx="3276600" cy="366713"/>
            <a:chOff x="912" y="1488"/>
            <a:chExt cx="2064" cy="231"/>
          </a:xfrm>
        </p:grpSpPr>
        <p:sp>
          <p:nvSpPr>
            <p:cNvPr id="620562" name="Line 18"/>
            <p:cNvSpPr>
              <a:spLocks noChangeShapeType="1"/>
            </p:cNvSpPr>
            <p:nvPr/>
          </p:nvSpPr>
          <p:spPr bwMode="auto">
            <a:xfrm>
              <a:off x="912" y="1603"/>
              <a:ext cx="1296" cy="0"/>
            </a:xfrm>
            <a:prstGeom prst="line">
              <a:avLst/>
            </a:prstGeom>
            <a:noFill/>
            <a:ln w="38100">
              <a:solidFill>
                <a:srgbClr val="3366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3" name="Text Box 19"/>
            <p:cNvSpPr txBox="1">
              <a:spLocks noChangeArrowheads="1"/>
            </p:cNvSpPr>
            <p:nvPr/>
          </p:nvSpPr>
          <p:spPr bwMode="auto">
            <a:xfrm>
              <a:off x="2208" y="1488"/>
              <a:ext cx="76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>
                  <a:solidFill>
                    <a:srgbClr val="336600"/>
                  </a:solidFill>
                </a:rPr>
                <a:t>Fixed costs</a:t>
              </a:r>
            </a:p>
          </p:txBody>
        </p:sp>
      </p:grpSp>
      <p:grpSp>
        <p:nvGrpSpPr>
          <p:cNvPr id="620564" name="Group 20"/>
          <p:cNvGrpSpPr>
            <a:grpSpLocks/>
          </p:cNvGrpSpPr>
          <p:nvPr/>
        </p:nvGrpSpPr>
        <p:grpSpPr bwMode="auto">
          <a:xfrm>
            <a:off x="1447800" y="2133600"/>
            <a:ext cx="2971800" cy="990600"/>
            <a:chOff x="912" y="960"/>
            <a:chExt cx="1872" cy="624"/>
          </a:xfrm>
        </p:grpSpPr>
        <p:sp>
          <p:nvSpPr>
            <p:cNvPr id="620565" name="Line 21"/>
            <p:cNvSpPr>
              <a:spLocks noChangeShapeType="1"/>
            </p:cNvSpPr>
            <p:nvPr/>
          </p:nvSpPr>
          <p:spPr bwMode="auto">
            <a:xfrm flipV="1">
              <a:off x="912" y="1200"/>
              <a:ext cx="1296" cy="384"/>
            </a:xfrm>
            <a:prstGeom prst="line">
              <a:avLst/>
            </a:prstGeom>
            <a:noFill/>
            <a:ln w="38100">
              <a:solidFill>
                <a:srgbClr val="3366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6" name="Text Box 22"/>
            <p:cNvSpPr txBox="1">
              <a:spLocks noChangeArrowheads="1"/>
            </p:cNvSpPr>
            <p:nvPr/>
          </p:nvSpPr>
          <p:spPr bwMode="auto">
            <a:xfrm>
              <a:off x="2208" y="960"/>
              <a:ext cx="5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>
                  <a:solidFill>
                    <a:srgbClr val="336600"/>
                  </a:solidFill>
                </a:rPr>
                <a:t>Total costs</a:t>
              </a:r>
            </a:p>
          </p:txBody>
        </p:sp>
      </p:grpSp>
      <p:sp>
        <p:nvSpPr>
          <p:cNvPr id="620567" name="Line 23"/>
          <p:cNvSpPr>
            <a:spLocks noChangeShapeType="1"/>
          </p:cNvSpPr>
          <p:nvPr/>
        </p:nvSpPr>
        <p:spPr bwMode="auto">
          <a:xfrm flipV="1">
            <a:off x="5943600" y="1905000"/>
            <a:ext cx="1828800" cy="2590800"/>
          </a:xfrm>
          <a:prstGeom prst="line">
            <a:avLst/>
          </a:prstGeom>
          <a:noFill/>
          <a:ln w="38100">
            <a:solidFill>
              <a:srgbClr val="33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0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20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2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53" grpId="0" autoUpdateAnimBg="0"/>
      <p:bldP spid="62056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88900"/>
            <a:ext cx="8159750" cy="1206500"/>
          </a:xfrm>
        </p:spPr>
        <p:txBody>
          <a:bodyPr/>
          <a:lstStyle/>
          <a:p>
            <a:r>
              <a:rPr lang="en-US" dirty="0"/>
              <a:t>Financial Leverage and </a:t>
            </a:r>
            <a:r>
              <a:rPr lang="en-US" dirty="0" smtClean="0"/>
              <a:t>Beta		</a:t>
            </a:r>
            <a:r>
              <a:rPr lang="en-US" sz="1600" dirty="0" smtClean="0"/>
              <a:t>	</a:t>
            </a:r>
            <a:r>
              <a:rPr lang="en-US" sz="1600" i="1" dirty="0" smtClean="0"/>
              <a:t>LO13.3</a:t>
            </a:r>
            <a:endParaRPr lang="en-US" sz="1600" dirty="0"/>
          </a:p>
        </p:txBody>
      </p:sp>
      <p:sp>
        <p:nvSpPr>
          <p:cNvPr id="62157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2552700"/>
          </a:xfrm>
        </p:spPr>
        <p:txBody>
          <a:bodyPr/>
          <a:lstStyle/>
          <a:p>
            <a:r>
              <a:rPr lang="en-US" sz="2800" u="sng" dirty="0"/>
              <a:t>Operating leverage</a:t>
            </a:r>
            <a:r>
              <a:rPr lang="en-US" sz="2800" dirty="0"/>
              <a:t> refers to the sensitivity to the firm’s fixed costs of </a:t>
            </a:r>
            <a:r>
              <a:rPr lang="en-US" sz="2800" i="1" dirty="0"/>
              <a:t>production</a:t>
            </a:r>
            <a:r>
              <a:rPr lang="en-US" sz="2800" dirty="0"/>
              <a:t>.</a:t>
            </a:r>
          </a:p>
          <a:p>
            <a:r>
              <a:rPr lang="en-US" sz="2800" u="sng" dirty="0"/>
              <a:t>Financial leverage</a:t>
            </a:r>
            <a:r>
              <a:rPr lang="en-US" sz="2800" dirty="0"/>
              <a:t> is the sensitivity of a firm’s fixed costs of </a:t>
            </a:r>
            <a:r>
              <a:rPr lang="en-US" sz="2800" i="1" dirty="0"/>
              <a:t>financing</a:t>
            </a:r>
            <a:r>
              <a:rPr lang="en-US" sz="2800" dirty="0"/>
              <a:t>.</a:t>
            </a:r>
          </a:p>
          <a:p>
            <a:r>
              <a:rPr lang="en-US" sz="2800" dirty="0"/>
              <a:t>The relationship between the betas of the firm’s debt, equity, and assets is given by:</a:t>
            </a:r>
          </a:p>
          <a:p>
            <a:endParaRPr lang="en-US" sz="2800" dirty="0"/>
          </a:p>
        </p:txBody>
      </p:sp>
      <p:graphicFrame>
        <p:nvGraphicFramePr>
          <p:cNvPr id="654336" name="Object 1024"/>
          <p:cNvGraphicFramePr>
            <a:graphicFrameLocks noChangeAspect="1"/>
          </p:cNvGraphicFramePr>
          <p:nvPr/>
        </p:nvGraphicFramePr>
        <p:xfrm>
          <a:off x="1676400" y="4400550"/>
          <a:ext cx="6691313" cy="857250"/>
        </p:xfrm>
        <a:graphic>
          <a:graphicData uri="http://schemas.openxmlformats.org/presentationml/2006/ole">
            <p:oleObj spid="_x0000_s654336" name="Equation" r:id="rId3" imgW="3263760" imgH="419040" progId="Equation.3">
              <p:embed/>
            </p:oleObj>
          </a:graphicData>
        </a:graphic>
      </p:graphicFrame>
      <p:sp>
        <p:nvSpPr>
          <p:cNvPr id="621573" name="Rectangle 5"/>
          <p:cNvSpPr>
            <a:spLocks noChangeArrowheads="1"/>
          </p:cNvSpPr>
          <p:nvPr/>
        </p:nvSpPr>
        <p:spPr bwMode="auto">
          <a:xfrm>
            <a:off x="914400" y="5486400"/>
            <a:ext cx="777240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Financial leverage always increases the equity beta relative to the asset beta.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1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1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1" grpId="0" build="p"/>
      <p:bldP spid="62157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88900"/>
            <a:ext cx="8159750" cy="1206500"/>
          </a:xfrm>
        </p:spPr>
        <p:txBody>
          <a:bodyPr/>
          <a:lstStyle/>
          <a:p>
            <a:r>
              <a:rPr lang="en-US" dirty="0"/>
              <a:t>Financial Leverage and Beta: </a:t>
            </a:r>
            <a:r>
              <a:rPr lang="en-US" dirty="0" smtClean="0"/>
              <a:t>Example	</a:t>
            </a:r>
            <a:r>
              <a:rPr lang="en-US" sz="1600" i="1" dirty="0" smtClean="0"/>
              <a:t>LO13.3</a:t>
            </a:r>
            <a:endParaRPr lang="en-US" sz="1600" dirty="0"/>
          </a:p>
        </p:txBody>
      </p:sp>
      <p:sp>
        <p:nvSpPr>
          <p:cNvPr id="6225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/>
              <a:t>Consider Grand Sport, Inc., which is currently all-equity and has a beta of 0.90.</a:t>
            </a:r>
          </a:p>
          <a:p>
            <a:r>
              <a:rPr lang="en-US" sz="2800"/>
              <a:t>The firm has decided to lever up to a capital structure of 1 part debt to 1 part equity.</a:t>
            </a:r>
          </a:p>
          <a:p>
            <a:r>
              <a:rPr lang="en-US" sz="2800"/>
              <a:t>Since the firm will remain in the same industry, its asset beta should remain 0.90.</a:t>
            </a:r>
          </a:p>
          <a:p>
            <a:r>
              <a:rPr lang="en-US" sz="2800"/>
              <a:t>However, assuming a zero beta for its debt, its equity beta would become twice as large:</a:t>
            </a:r>
          </a:p>
        </p:txBody>
      </p:sp>
      <p:graphicFrame>
        <p:nvGraphicFramePr>
          <p:cNvPr id="655360" name="Object 1024"/>
          <p:cNvGraphicFramePr>
            <a:graphicFrameLocks noChangeAspect="1"/>
          </p:cNvGraphicFramePr>
          <p:nvPr/>
        </p:nvGraphicFramePr>
        <p:xfrm>
          <a:off x="1371600" y="5224463"/>
          <a:ext cx="3581400" cy="947737"/>
        </p:xfrm>
        <a:graphic>
          <a:graphicData uri="http://schemas.openxmlformats.org/presentationml/2006/ole">
            <p:oleObj spid="_x0000_s655360" name="Equation" r:id="rId3" imgW="1726920" imgH="457200" progId="Equation.3">
              <p:embed/>
            </p:oleObj>
          </a:graphicData>
        </a:graphic>
      </p:graphicFrame>
      <p:graphicFrame>
        <p:nvGraphicFramePr>
          <p:cNvPr id="655361" name="Object 1025"/>
          <p:cNvGraphicFramePr>
            <a:graphicFrameLocks noChangeAspect="1"/>
          </p:cNvGraphicFramePr>
          <p:nvPr/>
        </p:nvGraphicFramePr>
        <p:xfrm>
          <a:off x="5105400" y="5251450"/>
          <a:ext cx="2790825" cy="895350"/>
        </p:xfrm>
        <a:graphic>
          <a:graphicData uri="http://schemas.openxmlformats.org/presentationml/2006/ole">
            <p:oleObj spid="_x0000_s655361" name="Equation" r:id="rId4" imgW="134604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5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5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3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134938"/>
            <a:ext cx="8301037" cy="1143000"/>
          </a:xfrm>
        </p:spPr>
        <p:txBody>
          <a:bodyPr/>
          <a:lstStyle/>
          <a:p>
            <a:r>
              <a:rPr lang="en-US" dirty="0" smtClean="0"/>
              <a:t>Extensions </a:t>
            </a:r>
            <a:r>
              <a:rPr lang="en-US" dirty="0"/>
              <a:t>of the Basic </a:t>
            </a:r>
            <a:r>
              <a:rPr lang="en-US" dirty="0" smtClean="0"/>
              <a:t>Model		</a:t>
            </a:r>
            <a:r>
              <a:rPr lang="en-US" sz="1600" i="1" dirty="0" smtClean="0"/>
              <a:t>LO13.4a</a:t>
            </a:r>
            <a:endParaRPr lang="en-US" sz="1600" dirty="0"/>
          </a:p>
        </p:txBody>
      </p:sp>
      <p:sp>
        <p:nvSpPr>
          <p:cNvPr id="6236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800"/>
              <a:t>The Firm versus the Project</a:t>
            </a:r>
          </a:p>
          <a:p>
            <a:pPr algn="just">
              <a:spcAft>
                <a:spcPts val="600"/>
              </a:spcAft>
            </a:pPr>
            <a:r>
              <a:rPr lang="en-US" sz="2800"/>
              <a:t>The Cost of Capital with Debt</a:t>
            </a:r>
          </a:p>
          <a:p>
            <a:pPr algn="just">
              <a:spcAft>
                <a:spcPts val="600"/>
              </a:spcAft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3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3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3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3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464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4644" name="Rectangle 4"/>
          <p:cNvSpPr>
            <a:spLocks noGrp="1" noChangeArrowheads="1"/>
          </p:cNvSpPr>
          <p:nvPr>
            <p:ph type="title"/>
          </p:nvPr>
        </p:nvSpPr>
        <p:spPr>
          <a:xfrm>
            <a:off x="830262" y="128588"/>
            <a:ext cx="831373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/>
              <a:t>The Firm versus the </a:t>
            </a:r>
            <a:r>
              <a:rPr lang="en-US" dirty="0" smtClean="0"/>
              <a:t>Project			</a:t>
            </a:r>
            <a:r>
              <a:rPr lang="en-US" sz="1600" i="1" dirty="0" smtClean="0"/>
              <a:t>LO13.4a</a:t>
            </a:r>
            <a:endParaRPr lang="en-US" sz="1600" dirty="0"/>
          </a:p>
        </p:txBody>
      </p:sp>
      <p:sp>
        <p:nvSpPr>
          <p:cNvPr id="624645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  <a:noFill/>
          <a:ln/>
        </p:spPr>
        <p:txBody>
          <a:bodyPr lIns="90488" tIns="44450" rIns="90488" bIns="44450"/>
          <a:lstStyle/>
          <a:p>
            <a:r>
              <a:rPr lang="en-US" sz="2800" dirty="0"/>
              <a:t>Any project’s cost of capital depends on the </a:t>
            </a:r>
            <a:r>
              <a:rPr lang="en-US" sz="2800" u="sng" dirty="0"/>
              <a:t>use</a:t>
            </a:r>
            <a:r>
              <a:rPr lang="en-US" sz="2800" dirty="0"/>
              <a:t> to which the capital is being put—not the source.  </a:t>
            </a:r>
          </a:p>
          <a:p>
            <a:r>
              <a:rPr lang="en-US" sz="2800" dirty="0"/>
              <a:t>Therefore, it depends on the </a:t>
            </a:r>
            <a:r>
              <a:rPr lang="en-US" sz="2800" i="1" dirty="0"/>
              <a:t>risk of the project</a:t>
            </a:r>
            <a:r>
              <a:rPr lang="en-US" sz="2800" dirty="0"/>
              <a:t> and not the risk of the </a:t>
            </a:r>
            <a:r>
              <a:rPr lang="en-US" sz="2800" i="1" dirty="0"/>
              <a:t>company</a:t>
            </a:r>
            <a:r>
              <a:rPr lang="en-US" sz="2800" dirty="0"/>
              <a:t>.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4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8263"/>
            <a:ext cx="8316912" cy="1206500"/>
          </a:xfrm>
        </p:spPr>
        <p:txBody>
          <a:bodyPr/>
          <a:lstStyle/>
          <a:p>
            <a:r>
              <a:rPr lang="en-US" dirty="0"/>
              <a:t>Capital Budgeting &amp; Project </a:t>
            </a:r>
            <a:r>
              <a:rPr lang="en-US" dirty="0" smtClean="0"/>
              <a:t>Risk	</a:t>
            </a:r>
            <a:r>
              <a:rPr lang="en-US" sz="1600" dirty="0" smtClean="0"/>
              <a:t>	</a:t>
            </a:r>
            <a:r>
              <a:rPr lang="en-US" sz="1600" i="1" dirty="0" smtClean="0"/>
              <a:t>LO13.4a</a:t>
            </a:r>
            <a:endParaRPr lang="en-US" sz="1600" dirty="0"/>
          </a:p>
        </p:txBody>
      </p:sp>
      <p:sp>
        <p:nvSpPr>
          <p:cNvPr id="62669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5486400"/>
            <a:ext cx="8382000" cy="121920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dirty="0" smtClean="0"/>
              <a:t>	A </a:t>
            </a:r>
            <a:r>
              <a:rPr lang="en-US" sz="2400" dirty="0"/>
              <a:t>firm that uses one discount rate for all projects may over time increase the risk of the firm while decreasing its value.</a:t>
            </a:r>
          </a:p>
        </p:txBody>
      </p:sp>
      <p:sp>
        <p:nvSpPr>
          <p:cNvPr id="626692" name="Line 4"/>
          <p:cNvSpPr>
            <a:spLocks noChangeShapeType="1"/>
          </p:cNvSpPr>
          <p:nvPr/>
        </p:nvSpPr>
        <p:spPr bwMode="auto">
          <a:xfrm>
            <a:off x="2286000" y="4648200"/>
            <a:ext cx="388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6693" name="Text Box 5"/>
          <p:cNvSpPr txBox="1">
            <a:spLocks noChangeArrowheads="1"/>
          </p:cNvSpPr>
          <p:nvPr/>
        </p:nvSpPr>
        <p:spPr bwMode="auto">
          <a:xfrm rot="-27000000">
            <a:off x="1170782" y="1261695"/>
            <a:ext cx="10683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0" dirty="0"/>
              <a:t>Project IRR</a:t>
            </a:r>
          </a:p>
        </p:txBody>
      </p:sp>
      <p:sp>
        <p:nvSpPr>
          <p:cNvPr id="626694" name="Text Box 6"/>
          <p:cNvSpPr txBox="1">
            <a:spLocks noChangeArrowheads="1"/>
          </p:cNvSpPr>
          <p:nvPr/>
        </p:nvSpPr>
        <p:spPr bwMode="auto">
          <a:xfrm>
            <a:off x="4876800" y="44196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0" dirty="0">
                <a:sym typeface="Symbol" pitchFamily="18" charset="2"/>
              </a:rPr>
              <a:t>Firm’s risk (beta)</a:t>
            </a:r>
            <a:endParaRPr lang="en-US" b="0" baseline="-25000" dirty="0"/>
          </a:p>
        </p:txBody>
      </p:sp>
      <p:sp>
        <p:nvSpPr>
          <p:cNvPr id="626695" name="Line 7"/>
          <p:cNvSpPr>
            <a:spLocks noChangeShapeType="1"/>
          </p:cNvSpPr>
          <p:nvPr/>
        </p:nvSpPr>
        <p:spPr bwMode="auto">
          <a:xfrm flipV="1">
            <a:off x="2286000" y="1905000"/>
            <a:ext cx="4419600" cy="220980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656384" name="Object 1024"/>
          <p:cNvGraphicFramePr>
            <a:graphicFrameLocks noChangeAspect="1"/>
          </p:cNvGraphicFramePr>
          <p:nvPr/>
        </p:nvGraphicFramePr>
        <p:xfrm>
          <a:off x="6705600" y="1668463"/>
          <a:ext cx="752475" cy="388937"/>
        </p:xfrm>
        <a:graphic>
          <a:graphicData uri="http://schemas.openxmlformats.org/presentationml/2006/ole">
            <p:oleObj spid="_x0000_s656384" name="Equation" r:id="rId3" imgW="342720" imgH="177480" progId="Equation.3">
              <p:embed/>
            </p:oleObj>
          </a:graphicData>
        </a:graphic>
      </p:graphicFrame>
      <p:sp>
        <p:nvSpPr>
          <p:cNvPr id="626698" name="Line 10"/>
          <p:cNvSpPr>
            <a:spLocks noChangeShapeType="1"/>
          </p:cNvSpPr>
          <p:nvPr/>
        </p:nvSpPr>
        <p:spPr bwMode="auto">
          <a:xfrm flipV="1">
            <a:off x="2286000" y="1600200"/>
            <a:ext cx="0" cy="3048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26726" name="Group 38"/>
          <p:cNvGrpSpPr>
            <a:grpSpLocks/>
          </p:cNvGrpSpPr>
          <p:nvPr/>
        </p:nvGrpSpPr>
        <p:grpSpPr bwMode="auto">
          <a:xfrm>
            <a:off x="1600200" y="3886200"/>
            <a:ext cx="685800" cy="457200"/>
            <a:chOff x="1008" y="2448"/>
            <a:chExt cx="432" cy="288"/>
          </a:xfrm>
        </p:grpSpPr>
        <p:sp>
          <p:nvSpPr>
            <p:cNvPr id="626699" name="Line 11"/>
            <p:cNvSpPr>
              <a:spLocks noChangeShapeType="1"/>
            </p:cNvSpPr>
            <p:nvPr/>
          </p:nvSpPr>
          <p:spPr bwMode="auto">
            <a:xfrm flipH="1" flipV="1">
              <a:off x="1344" y="2592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6700" name="Text Box 12"/>
            <p:cNvSpPr txBox="1">
              <a:spLocks noChangeArrowheads="1"/>
            </p:cNvSpPr>
            <p:nvPr/>
          </p:nvSpPr>
          <p:spPr bwMode="auto">
            <a:xfrm>
              <a:off x="1008" y="2448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i="1" dirty="0" err="1"/>
                <a:t>r</a:t>
              </a:r>
              <a:r>
                <a:rPr lang="en-US" b="0" i="1" baseline="-25000" dirty="0" err="1"/>
                <a:t>f</a:t>
              </a:r>
              <a:endParaRPr lang="en-US" b="0" i="1" baseline="-25000" dirty="0"/>
            </a:p>
          </p:txBody>
        </p:sp>
      </p:grpSp>
      <p:sp>
        <p:nvSpPr>
          <p:cNvPr id="626701" name="Line 13"/>
          <p:cNvSpPr>
            <a:spLocks noChangeShapeType="1"/>
          </p:cNvSpPr>
          <p:nvPr/>
        </p:nvSpPr>
        <p:spPr bwMode="auto">
          <a:xfrm flipH="1" flipV="1">
            <a:off x="2157413" y="3279775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6702" name="Oval 14"/>
          <p:cNvSpPr>
            <a:spLocks noChangeArrowheads="1"/>
          </p:cNvSpPr>
          <p:nvPr/>
        </p:nvSpPr>
        <p:spPr bwMode="auto">
          <a:xfrm>
            <a:off x="4953000" y="2895600"/>
            <a:ext cx="76200" cy="76200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03" name="Oval 15"/>
          <p:cNvSpPr>
            <a:spLocks noChangeArrowheads="1"/>
          </p:cNvSpPr>
          <p:nvPr/>
        </p:nvSpPr>
        <p:spPr bwMode="auto">
          <a:xfrm>
            <a:off x="2743200" y="3429000"/>
            <a:ext cx="76200" cy="76200"/>
          </a:xfrm>
          <a:prstGeom prst="ellipse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04" name="Line 16"/>
          <p:cNvSpPr>
            <a:spLocks noChangeShapeType="1"/>
          </p:cNvSpPr>
          <p:nvPr/>
        </p:nvSpPr>
        <p:spPr bwMode="auto">
          <a:xfrm>
            <a:off x="3924300" y="4648200"/>
            <a:ext cx="0" cy="15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26706" name="Group 18"/>
          <p:cNvGrpSpPr>
            <a:grpSpLocks/>
          </p:cNvGrpSpPr>
          <p:nvPr/>
        </p:nvGrpSpPr>
        <p:grpSpPr bwMode="auto">
          <a:xfrm>
            <a:off x="3505200" y="3276600"/>
            <a:ext cx="838200" cy="1981200"/>
            <a:chOff x="2208" y="2064"/>
            <a:chExt cx="528" cy="1248"/>
          </a:xfrm>
        </p:grpSpPr>
        <p:sp>
          <p:nvSpPr>
            <p:cNvPr id="626707" name="Text Box 19"/>
            <p:cNvSpPr txBox="1">
              <a:spLocks noChangeArrowheads="1"/>
            </p:cNvSpPr>
            <p:nvPr/>
          </p:nvSpPr>
          <p:spPr bwMode="auto">
            <a:xfrm>
              <a:off x="2208" y="3024"/>
              <a:ext cx="52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i="1" dirty="0" err="1">
                  <a:latin typeface="Symbol" pitchFamily="18" charset="2"/>
                </a:rPr>
                <a:t>b</a:t>
              </a:r>
              <a:r>
                <a:rPr lang="en-US" b="0" i="1" baseline="-25000" dirty="0" err="1"/>
                <a:t>FIRM</a:t>
              </a:r>
              <a:endParaRPr lang="en-US" b="0" i="1" baseline="-25000" dirty="0"/>
            </a:p>
          </p:txBody>
        </p:sp>
        <p:sp>
          <p:nvSpPr>
            <p:cNvPr id="626708" name="Line 20"/>
            <p:cNvSpPr>
              <a:spLocks noChangeShapeType="1"/>
            </p:cNvSpPr>
            <p:nvPr/>
          </p:nvSpPr>
          <p:spPr bwMode="auto">
            <a:xfrm flipV="1">
              <a:off x="2472" y="2064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26709" name="Group 21"/>
          <p:cNvGrpSpPr>
            <a:grpSpLocks/>
          </p:cNvGrpSpPr>
          <p:nvPr/>
        </p:nvGrpSpPr>
        <p:grpSpPr bwMode="auto">
          <a:xfrm>
            <a:off x="2895600" y="3597277"/>
            <a:ext cx="4419600" cy="830263"/>
            <a:chOff x="1968" y="2256"/>
            <a:chExt cx="2784" cy="523"/>
          </a:xfrm>
        </p:grpSpPr>
        <p:sp>
          <p:nvSpPr>
            <p:cNvPr id="626710" name="Text Box 22"/>
            <p:cNvSpPr txBox="1">
              <a:spLocks noChangeArrowheads="1"/>
            </p:cNvSpPr>
            <p:nvPr/>
          </p:nvSpPr>
          <p:spPr bwMode="auto">
            <a:xfrm>
              <a:off x="2784" y="2256"/>
              <a:ext cx="196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>
                  <a:solidFill>
                    <a:schemeClr val="bg2">
                      <a:lumMod val="50000"/>
                    </a:schemeClr>
                  </a:solidFill>
                </a:rPr>
                <a:t>Incorrectly rejected positive NPV projects</a:t>
              </a:r>
            </a:p>
          </p:txBody>
        </p:sp>
        <p:sp>
          <p:nvSpPr>
            <p:cNvPr id="626711" name="Arc 23"/>
            <p:cNvSpPr>
              <a:spLocks/>
            </p:cNvSpPr>
            <p:nvPr/>
          </p:nvSpPr>
          <p:spPr bwMode="auto">
            <a:xfrm flipH="1" flipV="1">
              <a:off x="1968" y="2342"/>
              <a:ext cx="768" cy="38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bg2">
                  <a:lumMod val="7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CA" dirty="0">
                <a:ln>
                  <a:solidFill>
                    <a:sysClr val="windowText" lastClr="000000"/>
                  </a:solidFill>
                </a:ln>
              </a:endParaRPr>
            </a:p>
          </p:txBody>
        </p:sp>
      </p:grpSp>
      <p:grpSp>
        <p:nvGrpSpPr>
          <p:cNvPr id="626712" name="Group 24"/>
          <p:cNvGrpSpPr>
            <a:grpSpLocks/>
          </p:cNvGrpSpPr>
          <p:nvPr/>
        </p:nvGrpSpPr>
        <p:grpSpPr bwMode="auto">
          <a:xfrm>
            <a:off x="5562600" y="2133600"/>
            <a:ext cx="3581400" cy="822325"/>
            <a:chOff x="3264" y="1498"/>
            <a:chExt cx="2256" cy="518"/>
          </a:xfrm>
        </p:grpSpPr>
        <p:sp>
          <p:nvSpPr>
            <p:cNvPr id="626713" name="Text Box 25"/>
            <p:cNvSpPr txBox="1">
              <a:spLocks noChangeArrowheads="1"/>
            </p:cNvSpPr>
            <p:nvPr/>
          </p:nvSpPr>
          <p:spPr bwMode="auto">
            <a:xfrm>
              <a:off x="3600" y="1498"/>
              <a:ext cx="192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dirty="0">
                  <a:solidFill>
                    <a:srgbClr val="336600"/>
                  </a:solidFill>
                </a:rPr>
                <a:t>Incorrectly accepted negative NPV projects</a:t>
              </a:r>
            </a:p>
          </p:txBody>
        </p:sp>
        <p:sp>
          <p:nvSpPr>
            <p:cNvPr id="626714" name="Line 26"/>
            <p:cNvSpPr>
              <a:spLocks noChangeShapeType="1"/>
            </p:cNvSpPr>
            <p:nvPr/>
          </p:nvSpPr>
          <p:spPr bwMode="auto">
            <a:xfrm flipH="1">
              <a:off x="3264" y="1728"/>
              <a:ext cx="384" cy="96"/>
            </a:xfrm>
            <a:prstGeom prst="line">
              <a:avLst/>
            </a:prstGeom>
            <a:noFill/>
            <a:ln w="38100">
              <a:solidFill>
                <a:srgbClr val="3366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626715" name="Oval 27"/>
          <p:cNvSpPr>
            <a:spLocks noChangeArrowheads="1"/>
          </p:cNvSpPr>
          <p:nvPr/>
        </p:nvSpPr>
        <p:spPr bwMode="auto">
          <a:xfrm>
            <a:off x="2438400" y="3429000"/>
            <a:ext cx="76200" cy="76200"/>
          </a:xfrm>
          <a:prstGeom prst="ellipse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16" name="Oval 28"/>
          <p:cNvSpPr>
            <a:spLocks noChangeArrowheads="1"/>
          </p:cNvSpPr>
          <p:nvPr/>
        </p:nvSpPr>
        <p:spPr bwMode="auto">
          <a:xfrm>
            <a:off x="2514600" y="3733800"/>
            <a:ext cx="76200" cy="76200"/>
          </a:xfrm>
          <a:prstGeom prst="ellipse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17" name="Oval 29"/>
          <p:cNvSpPr>
            <a:spLocks noChangeArrowheads="1"/>
          </p:cNvSpPr>
          <p:nvPr/>
        </p:nvSpPr>
        <p:spPr bwMode="auto">
          <a:xfrm>
            <a:off x="3200400" y="3429000"/>
            <a:ext cx="76200" cy="76200"/>
          </a:xfrm>
          <a:prstGeom prst="ellipse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18" name="Oval 30"/>
          <p:cNvSpPr>
            <a:spLocks noChangeArrowheads="1"/>
          </p:cNvSpPr>
          <p:nvPr/>
        </p:nvSpPr>
        <p:spPr bwMode="auto">
          <a:xfrm>
            <a:off x="5105400" y="3048000"/>
            <a:ext cx="76200" cy="76200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19" name="Oval 31"/>
          <p:cNvSpPr>
            <a:spLocks noChangeArrowheads="1"/>
          </p:cNvSpPr>
          <p:nvPr/>
        </p:nvSpPr>
        <p:spPr bwMode="auto">
          <a:xfrm>
            <a:off x="4495800" y="3124200"/>
            <a:ext cx="76200" cy="76200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20" name="Oval 32"/>
          <p:cNvSpPr>
            <a:spLocks noChangeArrowheads="1"/>
          </p:cNvSpPr>
          <p:nvPr/>
        </p:nvSpPr>
        <p:spPr bwMode="auto">
          <a:xfrm>
            <a:off x="5638800" y="2971800"/>
            <a:ext cx="76200" cy="76200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26721" name="Text Box 33"/>
          <p:cNvSpPr txBox="1">
            <a:spLocks noChangeArrowheads="1"/>
          </p:cNvSpPr>
          <p:nvPr/>
        </p:nvSpPr>
        <p:spPr bwMode="auto">
          <a:xfrm>
            <a:off x="10668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/>
              <a:t>Hurdle rate</a:t>
            </a:r>
          </a:p>
        </p:txBody>
      </p:sp>
      <p:graphicFrame>
        <p:nvGraphicFramePr>
          <p:cNvPr id="656385" name="Object 1025"/>
          <p:cNvGraphicFramePr>
            <a:graphicFrameLocks noChangeAspect="1"/>
          </p:cNvGraphicFramePr>
          <p:nvPr/>
        </p:nvGraphicFramePr>
        <p:xfrm>
          <a:off x="5227638" y="2987675"/>
          <a:ext cx="3246437" cy="585788"/>
        </p:xfrm>
        <a:graphic>
          <a:graphicData uri="http://schemas.openxmlformats.org/presentationml/2006/ole">
            <p:oleObj spid="_x0000_s656385" name="Equation" r:id="rId4" imgW="1333440" imgH="241200" progId="Equation.3">
              <p:embed/>
            </p:oleObj>
          </a:graphicData>
        </a:graphic>
      </p:graphicFrame>
      <p:sp>
        <p:nvSpPr>
          <p:cNvPr id="626723" name="Line 35"/>
          <p:cNvSpPr>
            <a:spLocks noChangeShapeType="1"/>
          </p:cNvSpPr>
          <p:nvPr/>
        </p:nvSpPr>
        <p:spPr bwMode="auto">
          <a:xfrm flipV="1">
            <a:off x="2286000" y="3276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6724" name="Line 36"/>
          <p:cNvSpPr>
            <a:spLocks noChangeShapeType="1"/>
          </p:cNvSpPr>
          <p:nvPr/>
        </p:nvSpPr>
        <p:spPr bwMode="auto">
          <a:xfrm>
            <a:off x="2286000" y="3276600"/>
            <a:ext cx="2895600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6725" name="Text Box 37"/>
          <p:cNvSpPr txBox="1">
            <a:spLocks noChangeArrowheads="1"/>
          </p:cNvSpPr>
          <p:nvPr/>
        </p:nvSpPr>
        <p:spPr bwMode="auto">
          <a:xfrm>
            <a:off x="2590800" y="1905000"/>
            <a:ext cx="365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>
                <a:solidFill>
                  <a:srgbClr val="FF0000"/>
                </a:solidFill>
              </a:rPr>
              <a:t>The SML can tell us why: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26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26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6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6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1" grpId="0" build="p" autoUpdateAnimBg="0" advAuto="0"/>
      <p:bldP spid="626695" grpId="0" animBg="1"/>
      <p:bldP spid="626701" grpId="0" animBg="1"/>
      <p:bldP spid="626702" grpId="0" animBg="1"/>
      <p:bldP spid="626703" grpId="0" animBg="1"/>
      <p:bldP spid="626704" grpId="0" animBg="1"/>
      <p:bldP spid="626715" grpId="0" animBg="1"/>
      <p:bldP spid="626716" grpId="0" animBg="1"/>
      <p:bldP spid="626717" grpId="0" animBg="1"/>
      <p:bldP spid="626718" grpId="0" animBg="1"/>
      <p:bldP spid="626719" grpId="0" animBg="1"/>
      <p:bldP spid="626720" grpId="0" animBg="1"/>
      <p:bldP spid="626721" grpId="0" autoUpdateAnimBg="0"/>
      <p:bldP spid="626723" grpId="0" animBg="1"/>
      <p:bldP spid="626724" grpId="0" animBg="1"/>
      <p:bldP spid="62672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8" name="Rectangle 6"/>
          <p:cNvSpPr>
            <a:spLocks noGrp="1" noChangeArrowheads="1"/>
          </p:cNvSpPr>
          <p:nvPr>
            <p:ph type="title"/>
          </p:nvPr>
        </p:nvSpPr>
        <p:spPr>
          <a:xfrm>
            <a:off x="800100" y="79375"/>
            <a:ext cx="8343900" cy="1206500"/>
          </a:xfrm>
          <a:noFill/>
          <a:ln/>
        </p:spPr>
        <p:txBody>
          <a:bodyPr/>
          <a:lstStyle/>
          <a:p>
            <a:r>
              <a:rPr lang="en-US" dirty="0"/>
              <a:t>Capital Budgeting &amp; Project </a:t>
            </a:r>
            <a:r>
              <a:rPr lang="en-US" dirty="0" smtClean="0"/>
              <a:t>Risk	</a:t>
            </a:r>
            <a:r>
              <a:rPr lang="en-US" sz="1600" dirty="0" smtClean="0"/>
              <a:t>	</a:t>
            </a:r>
            <a:r>
              <a:rPr lang="en-US" sz="1600" i="1" dirty="0" smtClean="0"/>
              <a:t>LO13.4a</a:t>
            </a:r>
            <a:endParaRPr lang="en-US" sz="1600" dirty="0"/>
          </a:p>
        </p:txBody>
      </p:sp>
      <p:sp>
        <p:nvSpPr>
          <p:cNvPr id="627714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7772400" cy="3276600"/>
          </a:xfrm>
          <a:noFill/>
          <a:ln/>
        </p:spPr>
        <p:txBody>
          <a:bodyPr lIns="90488" tIns="44450" rIns="90488" bIns="44450"/>
          <a:lstStyle/>
          <a:p>
            <a:r>
              <a:rPr lang="en-US" sz="2400" dirty="0"/>
              <a:t>Suppose the Conglomerate Company has a cost of capital, based on the CAPM, of  17%. The risk-free rate is 4%, the market risk premium is 10%, and the firm’s beta is 1.3.</a:t>
            </a:r>
          </a:p>
          <a:p>
            <a:pPr algn="ctr">
              <a:buFontTx/>
              <a:buNone/>
            </a:pPr>
            <a:r>
              <a:rPr lang="en-US" sz="2400" dirty="0"/>
              <a:t>17% = 4% + 1.3 </a:t>
            </a:r>
            <a:r>
              <a:rPr lang="en-US" sz="2400" dirty="0">
                <a:cs typeface="Times New Roman" pitchFamily="18" charset="0"/>
              </a:rPr>
              <a:t>× </a:t>
            </a:r>
            <a:r>
              <a:rPr lang="en-US" sz="2400" dirty="0"/>
              <a:t>[14% </a:t>
            </a:r>
            <a:r>
              <a:rPr lang="en-US" sz="2400" dirty="0">
                <a:cs typeface="Times New Roman" pitchFamily="18" charset="0"/>
              </a:rPr>
              <a:t>–</a:t>
            </a:r>
            <a:r>
              <a:rPr lang="en-US" sz="2400" dirty="0"/>
              <a:t> 4%]  </a:t>
            </a:r>
          </a:p>
          <a:p>
            <a:r>
              <a:rPr lang="en-US" sz="2400" dirty="0"/>
              <a:t>This is a breakdown of the company’s investment projects:</a:t>
            </a:r>
          </a:p>
        </p:txBody>
      </p:sp>
      <p:sp>
        <p:nvSpPr>
          <p:cNvPr id="627715" name="Rectangle 3"/>
          <p:cNvSpPr>
            <a:spLocks noChangeArrowheads="1"/>
          </p:cNvSpPr>
          <p:nvPr/>
        </p:nvSpPr>
        <p:spPr bwMode="auto">
          <a:xfrm>
            <a:off x="1371600" y="3389313"/>
            <a:ext cx="6400800" cy="145886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  <a:buSzPct val="90000"/>
              <a:buFont typeface="Symbol" pitchFamily="18" charset="2"/>
              <a:buNone/>
            </a:pPr>
            <a:r>
              <a:rPr lang="en-US" b="0" dirty="0">
                <a:solidFill>
                  <a:srgbClr val="644A1A"/>
                </a:solidFill>
              </a:rPr>
              <a:t>1/3 Automotive retailer </a:t>
            </a:r>
            <a:r>
              <a:rPr lang="en-US" b="0" dirty="0">
                <a:solidFill>
                  <a:srgbClr val="644A1A"/>
                </a:solidFill>
                <a:latin typeface="Symbol" pitchFamily="18" charset="2"/>
              </a:rPr>
              <a:t>b </a:t>
            </a:r>
            <a:r>
              <a:rPr lang="en-US" b="0" dirty="0">
                <a:solidFill>
                  <a:srgbClr val="644A1A"/>
                </a:solidFill>
              </a:rPr>
              <a:t>= 2.0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SzPct val="90000"/>
              <a:buFont typeface="Symbol" pitchFamily="18" charset="2"/>
              <a:buNone/>
            </a:pPr>
            <a:r>
              <a:rPr lang="en-US" b="0" dirty="0">
                <a:solidFill>
                  <a:srgbClr val="644A1A"/>
                </a:solidFill>
              </a:rPr>
              <a:t>1/3 Computer Hard Drive Mfr. </a:t>
            </a:r>
            <a:r>
              <a:rPr lang="en-US" b="0" dirty="0">
                <a:solidFill>
                  <a:srgbClr val="644A1A"/>
                </a:solidFill>
                <a:latin typeface="Symbol" pitchFamily="18" charset="2"/>
              </a:rPr>
              <a:t>b</a:t>
            </a:r>
            <a:r>
              <a:rPr lang="en-US" b="0" dirty="0">
                <a:solidFill>
                  <a:srgbClr val="644A1A"/>
                </a:solidFill>
              </a:rPr>
              <a:t> = 1.3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SzPct val="90000"/>
              <a:buFont typeface="Symbol" pitchFamily="18" charset="2"/>
              <a:buNone/>
            </a:pPr>
            <a:r>
              <a:rPr lang="en-US" b="0" dirty="0">
                <a:solidFill>
                  <a:srgbClr val="644A1A"/>
                </a:solidFill>
              </a:rPr>
              <a:t>1/3 Electric Utility </a:t>
            </a:r>
            <a:r>
              <a:rPr lang="en-US" b="0" dirty="0">
                <a:solidFill>
                  <a:srgbClr val="644A1A"/>
                </a:solidFill>
                <a:latin typeface="Symbol" pitchFamily="18" charset="2"/>
              </a:rPr>
              <a:t>b</a:t>
            </a:r>
            <a:r>
              <a:rPr lang="en-US" b="0" dirty="0">
                <a:solidFill>
                  <a:srgbClr val="644A1A"/>
                </a:solidFill>
              </a:rPr>
              <a:t> = 0.6</a:t>
            </a:r>
          </a:p>
        </p:txBody>
      </p:sp>
      <p:sp>
        <p:nvSpPr>
          <p:cNvPr id="627716" name="Rectangle 4"/>
          <p:cNvSpPr>
            <a:spLocks noChangeArrowheads="1"/>
          </p:cNvSpPr>
          <p:nvPr/>
        </p:nvSpPr>
        <p:spPr bwMode="auto">
          <a:xfrm>
            <a:off x="2743200" y="4989513"/>
            <a:ext cx="3195638" cy="4206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buSzPct val="90000"/>
              <a:buFont typeface="Symbol" pitchFamily="18" charset="2"/>
              <a:buNone/>
            </a:pPr>
            <a:r>
              <a:rPr lang="en-US" b="0" dirty="0">
                <a:solidFill>
                  <a:srgbClr val="644A1A"/>
                </a:solidFill>
              </a:rPr>
              <a:t>average </a:t>
            </a:r>
            <a:r>
              <a:rPr lang="en-US" b="0" dirty="0">
                <a:solidFill>
                  <a:srgbClr val="644A1A"/>
                </a:solidFill>
                <a:latin typeface="Symbol" pitchFamily="18" charset="2"/>
              </a:rPr>
              <a:t>b</a:t>
            </a:r>
            <a:r>
              <a:rPr lang="en-US" b="0" dirty="0">
                <a:solidFill>
                  <a:srgbClr val="644A1A"/>
                </a:solidFill>
              </a:rPr>
              <a:t> of assets = 1.3</a:t>
            </a:r>
          </a:p>
        </p:txBody>
      </p:sp>
      <p:sp>
        <p:nvSpPr>
          <p:cNvPr id="627717" name="Rectangle 5"/>
          <p:cNvSpPr>
            <a:spLocks noChangeArrowheads="1"/>
          </p:cNvSpPr>
          <p:nvPr/>
        </p:nvSpPr>
        <p:spPr bwMode="auto">
          <a:xfrm>
            <a:off x="914400" y="5562600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7663" indent="-347663">
              <a:spcBef>
                <a:spcPct val="20000"/>
              </a:spcBef>
              <a:buFontTx/>
              <a:buChar char="•"/>
            </a:pPr>
            <a:r>
              <a:rPr lang="en-US" b="0" dirty="0">
                <a:solidFill>
                  <a:srgbClr val="644A1A"/>
                </a:solidFill>
              </a:rPr>
              <a:t>When evaluating a new electrical generation investment, which cost of capital should be used?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7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7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7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7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7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7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1255F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27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7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4" grpId="0" build="p"/>
      <p:bldP spid="627716" grpId="0" autoUpdateAnimBg="0"/>
      <p:bldP spid="62771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364538" cy="1206500"/>
          </a:xfrm>
        </p:spPr>
        <p:txBody>
          <a:bodyPr/>
          <a:lstStyle/>
          <a:p>
            <a:r>
              <a:rPr lang="en-US" dirty="0"/>
              <a:t>Capital Budgeting &amp; Project </a:t>
            </a:r>
            <a:r>
              <a:rPr lang="en-US" dirty="0" smtClean="0"/>
              <a:t>Risk		</a:t>
            </a:r>
            <a:r>
              <a:rPr lang="en-US" sz="1600" i="1" dirty="0" smtClean="0"/>
              <a:t>LO13.4a</a:t>
            </a:r>
            <a:endParaRPr lang="en-US" sz="1600" dirty="0"/>
          </a:p>
        </p:txBody>
      </p:sp>
      <p:sp>
        <p:nvSpPr>
          <p:cNvPr id="629763" name="Line 3"/>
          <p:cNvSpPr>
            <a:spLocks noChangeShapeType="1"/>
          </p:cNvSpPr>
          <p:nvPr/>
        </p:nvSpPr>
        <p:spPr bwMode="auto">
          <a:xfrm>
            <a:off x="2286000" y="4648200"/>
            <a:ext cx="388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9764" name="Text Box 4"/>
          <p:cNvSpPr txBox="1">
            <a:spLocks noChangeArrowheads="1"/>
          </p:cNvSpPr>
          <p:nvPr/>
        </p:nvSpPr>
        <p:spPr bwMode="auto">
          <a:xfrm rot="-27000000">
            <a:off x="577850" y="2083763"/>
            <a:ext cx="16779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0" dirty="0"/>
              <a:t>Project </a:t>
            </a:r>
          </a:p>
          <a:p>
            <a:pPr algn="r" eaLnBrk="0" hangingPunct="0">
              <a:spcBef>
                <a:spcPct val="50000"/>
              </a:spcBef>
            </a:pPr>
            <a:r>
              <a:rPr lang="en-US" b="0" dirty="0"/>
              <a:t>IRR</a:t>
            </a:r>
          </a:p>
        </p:txBody>
      </p:sp>
      <p:sp>
        <p:nvSpPr>
          <p:cNvPr id="629765" name="Text Box 5"/>
          <p:cNvSpPr txBox="1">
            <a:spLocks noChangeArrowheads="1"/>
          </p:cNvSpPr>
          <p:nvPr/>
        </p:nvSpPr>
        <p:spPr bwMode="auto">
          <a:xfrm>
            <a:off x="4876800" y="44196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Firm’s risk (beta)</a:t>
            </a:r>
            <a:endParaRPr lang="en-US" baseline="-25000" dirty="0"/>
          </a:p>
        </p:txBody>
      </p:sp>
      <p:sp>
        <p:nvSpPr>
          <p:cNvPr id="629766" name="Line 6"/>
          <p:cNvSpPr>
            <a:spLocks noChangeShapeType="1"/>
          </p:cNvSpPr>
          <p:nvPr/>
        </p:nvSpPr>
        <p:spPr bwMode="auto">
          <a:xfrm flipV="1">
            <a:off x="2286000" y="1600200"/>
            <a:ext cx="0" cy="3048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29767" name="Line 7"/>
          <p:cNvSpPr>
            <a:spLocks noChangeShapeType="1"/>
          </p:cNvSpPr>
          <p:nvPr/>
        </p:nvSpPr>
        <p:spPr bwMode="auto">
          <a:xfrm flipV="1">
            <a:off x="2286000" y="1905000"/>
            <a:ext cx="4419600" cy="220980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657408" name="Object 1024"/>
          <p:cNvGraphicFramePr>
            <a:graphicFrameLocks noChangeAspect="1"/>
          </p:cNvGraphicFramePr>
          <p:nvPr/>
        </p:nvGraphicFramePr>
        <p:xfrm>
          <a:off x="6705600" y="1668463"/>
          <a:ext cx="752475" cy="388937"/>
        </p:xfrm>
        <a:graphic>
          <a:graphicData uri="http://schemas.openxmlformats.org/presentationml/2006/ole">
            <p:oleObj spid="_x0000_s657408" name="Equation" r:id="rId3" imgW="342720" imgH="177480" progId="Equation.3">
              <p:embed/>
            </p:oleObj>
          </a:graphicData>
        </a:graphic>
      </p:graphicFrame>
      <p:grpSp>
        <p:nvGrpSpPr>
          <p:cNvPr id="629769" name="Group 9"/>
          <p:cNvGrpSpPr>
            <a:grpSpLocks/>
          </p:cNvGrpSpPr>
          <p:nvPr/>
        </p:nvGrpSpPr>
        <p:grpSpPr bwMode="auto">
          <a:xfrm>
            <a:off x="1524000" y="3048000"/>
            <a:ext cx="2411413" cy="457200"/>
            <a:chOff x="960" y="1920"/>
            <a:chExt cx="1519" cy="288"/>
          </a:xfrm>
        </p:grpSpPr>
        <p:sp>
          <p:nvSpPr>
            <p:cNvPr id="629770" name="Line 10"/>
            <p:cNvSpPr>
              <a:spLocks noChangeShapeType="1"/>
            </p:cNvSpPr>
            <p:nvPr/>
          </p:nvSpPr>
          <p:spPr bwMode="auto">
            <a:xfrm flipH="1">
              <a:off x="1344" y="2064"/>
              <a:ext cx="113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71" name="Line 11"/>
            <p:cNvSpPr>
              <a:spLocks noChangeShapeType="1"/>
            </p:cNvSpPr>
            <p:nvPr/>
          </p:nvSpPr>
          <p:spPr bwMode="auto">
            <a:xfrm flipH="1" flipV="1">
              <a:off x="1359" y="2064"/>
              <a:ext cx="9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72" name="Text Box 12"/>
            <p:cNvSpPr txBox="1">
              <a:spLocks noChangeArrowheads="1"/>
            </p:cNvSpPr>
            <p:nvPr/>
          </p:nvSpPr>
          <p:spPr bwMode="auto">
            <a:xfrm>
              <a:off x="960" y="1920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b="0" dirty="0"/>
                <a:t>17%</a:t>
              </a:r>
            </a:p>
          </p:txBody>
        </p:sp>
      </p:grpSp>
      <p:grpSp>
        <p:nvGrpSpPr>
          <p:cNvPr id="629773" name="Group 13"/>
          <p:cNvGrpSpPr>
            <a:grpSpLocks/>
          </p:cNvGrpSpPr>
          <p:nvPr/>
        </p:nvGrpSpPr>
        <p:grpSpPr bwMode="auto">
          <a:xfrm>
            <a:off x="3505200" y="3238500"/>
            <a:ext cx="838200" cy="2019300"/>
            <a:chOff x="2208" y="2040"/>
            <a:chExt cx="528" cy="1272"/>
          </a:xfrm>
        </p:grpSpPr>
        <p:sp>
          <p:nvSpPr>
            <p:cNvPr id="629774" name="Line 14"/>
            <p:cNvSpPr>
              <a:spLocks noChangeShapeType="1"/>
            </p:cNvSpPr>
            <p:nvPr/>
          </p:nvSpPr>
          <p:spPr bwMode="auto">
            <a:xfrm>
              <a:off x="2472" y="2928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75" name="Text Box 15"/>
            <p:cNvSpPr txBox="1">
              <a:spLocks noChangeArrowheads="1"/>
            </p:cNvSpPr>
            <p:nvPr/>
          </p:nvSpPr>
          <p:spPr bwMode="auto">
            <a:xfrm>
              <a:off x="2208" y="3024"/>
              <a:ext cx="5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dirty="0"/>
                <a:t>1.3</a:t>
              </a:r>
            </a:p>
          </p:txBody>
        </p:sp>
        <p:sp>
          <p:nvSpPr>
            <p:cNvPr id="629776" name="Oval 16"/>
            <p:cNvSpPr>
              <a:spLocks noChangeArrowheads="1"/>
            </p:cNvSpPr>
            <p:nvPr/>
          </p:nvSpPr>
          <p:spPr bwMode="auto">
            <a:xfrm>
              <a:off x="2448" y="2040"/>
              <a:ext cx="48" cy="4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29777" name="Line 17"/>
            <p:cNvSpPr>
              <a:spLocks noChangeShapeType="1"/>
            </p:cNvSpPr>
            <p:nvPr/>
          </p:nvSpPr>
          <p:spPr bwMode="auto">
            <a:xfrm flipV="1">
              <a:off x="2472" y="2064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29778" name="Group 18"/>
          <p:cNvGrpSpPr>
            <a:grpSpLocks/>
          </p:cNvGrpSpPr>
          <p:nvPr/>
        </p:nvGrpSpPr>
        <p:grpSpPr bwMode="auto">
          <a:xfrm>
            <a:off x="4876800" y="2552700"/>
            <a:ext cx="838200" cy="2705100"/>
            <a:chOff x="3072" y="1608"/>
            <a:chExt cx="528" cy="1704"/>
          </a:xfrm>
        </p:grpSpPr>
        <p:sp>
          <p:nvSpPr>
            <p:cNvPr id="629779" name="Oval 19"/>
            <p:cNvSpPr>
              <a:spLocks noChangeArrowheads="1"/>
            </p:cNvSpPr>
            <p:nvPr/>
          </p:nvSpPr>
          <p:spPr bwMode="auto">
            <a:xfrm>
              <a:off x="3312" y="1608"/>
              <a:ext cx="48" cy="48"/>
            </a:xfrm>
            <a:prstGeom prst="ellipse">
              <a:avLst/>
            </a:prstGeom>
            <a:solidFill>
              <a:srgbClr val="3366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29780" name="Line 20"/>
            <p:cNvSpPr>
              <a:spLocks noChangeShapeType="1"/>
            </p:cNvSpPr>
            <p:nvPr/>
          </p:nvSpPr>
          <p:spPr bwMode="auto">
            <a:xfrm>
              <a:off x="3336" y="2928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81" name="Text Box 21"/>
            <p:cNvSpPr txBox="1">
              <a:spLocks noChangeArrowheads="1"/>
            </p:cNvSpPr>
            <p:nvPr/>
          </p:nvSpPr>
          <p:spPr bwMode="auto">
            <a:xfrm>
              <a:off x="3072" y="3024"/>
              <a:ext cx="5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dirty="0"/>
                <a:t>2.0</a:t>
              </a:r>
            </a:p>
          </p:txBody>
        </p:sp>
        <p:sp>
          <p:nvSpPr>
            <p:cNvPr id="629782" name="Oval 22"/>
            <p:cNvSpPr>
              <a:spLocks noChangeArrowheads="1"/>
            </p:cNvSpPr>
            <p:nvPr/>
          </p:nvSpPr>
          <p:spPr bwMode="auto">
            <a:xfrm>
              <a:off x="3312" y="1608"/>
              <a:ext cx="48" cy="4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29783" name="Line 23"/>
            <p:cNvSpPr>
              <a:spLocks noChangeShapeType="1"/>
            </p:cNvSpPr>
            <p:nvPr/>
          </p:nvSpPr>
          <p:spPr bwMode="auto">
            <a:xfrm flipV="1">
              <a:off x="3336" y="1632"/>
              <a:ext cx="0" cy="1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29784" name="Group 24"/>
          <p:cNvGrpSpPr>
            <a:grpSpLocks/>
          </p:cNvGrpSpPr>
          <p:nvPr/>
        </p:nvGrpSpPr>
        <p:grpSpPr bwMode="auto">
          <a:xfrm>
            <a:off x="2590800" y="3733800"/>
            <a:ext cx="838200" cy="1524000"/>
            <a:chOff x="1632" y="2352"/>
            <a:chExt cx="528" cy="960"/>
          </a:xfrm>
        </p:grpSpPr>
        <p:sp>
          <p:nvSpPr>
            <p:cNvPr id="629785" name="Text Box 25"/>
            <p:cNvSpPr txBox="1">
              <a:spLocks noChangeArrowheads="1"/>
            </p:cNvSpPr>
            <p:nvPr/>
          </p:nvSpPr>
          <p:spPr bwMode="auto">
            <a:xfrm>
              <a:off x="1632" y="3024"/>
              <a:ext cx="5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dirty="0"/>
                <a:t>0.6</a:t>
              </a:r>
            </a:p>
          </p:txBody>
        </p:sp>
        <p:sp>
          <p:nvSpPr>
            <p:cNvPr id="629786" name="Line 26"/>
            <p:cNvSpPr>
              <a:spLocks noChangeShapeType="1"/>
            </p:cNvSpPr>
            <p:nvPr/>
          </p:nvSpPr>
          <p:spPr bwMode="auto">
            <a:xfrm flipV="1">
              <a:off x="1896" y="2352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629787" name="Rectangle 27"/>
          <p:cNvSpPr>
            <a:spLocks noChangeArrowheads="1"/>
          </p:cNvSpPr>
          <p:nvPr/>
        </p:nvSpPr>
        <p:spPr bwMode="auto">
          <a:xfrm>
            <a:off x="838200" y="5257800"/>
            <a:ext cx="8305800" cy="12207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buSzPct val="90000"/>
              <a:buFont typeface="Symbol" pitchFamily="18" charset="2"/>
              <a:buNone/>
            </a:pPr>
            <a:r>
              <a:rPr lang="en-US" sz="2100" b="0" i="1" dirty="0">
                <a:solidFill>
                  <a:srgbClr val="644A1A"/>
                </a:solidFill>
              </a:rPr>
              <a:t>r</a:t>
            </a:r>
            <a:r>
              <a:rPr lang="en-US" sz="2100" b="0" dirty="0">
                <a:solidFill>
                  <a:srgbClr val="644A1A"/>
                </a:solidFill>
              </a:rPr>
              <a:t> = 4% + 0.6</a:t>
            </a:r>
            <a:r>
              <a:rPr lang="en-US" sz="2100" b="0" dirty="0">
                <a:solidFill>
                  <a:srgbClr val="644A1A"/>
                </a:solidFill>
                <a:cs typeface="Times New Roman" pitchFamily="18" charset="0"/>
              </a:rPr>
              <a:t>×</a:t>
            </a:r>
            <a:r>
              <a:rPr lang="en-US" sz="2100" b="0" dirty="0">
                <a:solidFill>
                  <a:srgbClr val="644A1A"/>
                </a:solidFill>
              </a:rPr>
              <a:t>(14% </a:t>
            </a:r>
            <a:r>
              <a:rPr lang="en-US" sz="2100" b="0" dirty="0">
                <a:solidFill>
                  <a:srgbClr val="644A1A"/>
                </a:solidFill>
                <a:cs typeface="Times New Roman" pitchFamily="18" charset="0"/>
              </a:rPr>
              <a:t>–</a:t>
            </a:r>
            <a:r>
              <a:rPr lang="en-US" sz="2100" b="0" dirty="0">
                <a:solidFill>
                  <a:srgbClr val="644A1A"/>
                </a:solidFill>
              </a:rPr>
              <a:t> 4% ) = 10%  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SzPct val="90000"/>
              <a:buFont typeface="Symbol" pitchFamily="18" charset="2"/>
              <a:buNone/>
            </a:pPr>
            <a:r>
              <a:rPr lang="en-US" b="0" dirty="0">
                <a:solidFill>
                  <a:srgbClr val="644A1A"/>
                </a:solidFill>
              </a:rPr>
              <a:t>10% reflects the opportunity cost of capital on an investment in electrical generation, given the unique risk of the project.</a:t>
            </a:r>
          </a:p>
        </p:txBody>
      </p:sp>
      <p:grpSp>
        <p:nvGrpSpPr>
          <p:cNvPr id="629788" name="Group 28"/>
          <p:cNvGrpSpPr>
            <a:grpSpLocks/>
          </p:cNvGrpSpPr>
          <p:nvPr/>
        </p:nvGrpSpPr>
        <p:grpSpPr bwMode="auto">
          <a:xfrm>
            <a:off x="2971800" y="3695700"/>
            <a:ext cx="76200" cy="1104900"/>
            <a:chOff x="1872" y="2328"/>
            <a:chExt cx="48" cy="696"/>
          </a:xfrm>
        </p:grpSpPr>
        <p:sp>
          <p:nvSpPr>
            <p:cNvPr id="629789" name="Line 29"/>
            <p:cNvSpPr>
              <a:spLocks noChangeShapeType="1"/>
            </p:cNvSpPr>
            <p:nvPr/>
          </p:nvSpPr>
          <p:spPr bwMode="auto">
            <a:xfrm>
              <a:off x="1896" y="2928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90" name="Oval 30"/>
            <p:cNvSpPr>
              <a:spLocks noChangeArrowheads="1"/>
            </p:cNvSpPr>
            <p:nvPr/>
          </p:nvSpPr>
          <p:spPr bwMode="auto">
            <a:xfrm>
              <a:off x="1872" y="2328"/>
              <a:ext cx="48" cy="48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629791" name="Group 31"/>
          <p:cNvGrpSpPr>
            <a:grpSpLocks/>
          </p:cNvGrpSpPr>
          <p:nvPr/>
        </p:nvGrpSpPr>
        <p:grpSpPr bwMode="auto">
          <a:xfrm>
            <a:off x="1447800" y="3505200"/>
            <a:ext cx="1524000" cy="457200"/>
            <a:chOff x="912" y="2208"/>
            <a:chExt cx="960" cy="288"/>
          </a:xfrm>
        </p:grpSpPr>
        <p:sp>
          <p:nvSpPr>
            <p:cNvPr id="629792" name="Line 32"/>
            <p:cNvSpPr>
              <a:spLocks noChangeShapeType="1"/>
            </p:cNvSpPr>
            <p:nvPr/>
          </p:nvSpPr>
          <p:spPr bwMode="auto">
            <a:xfrm flipH="1" flipV="1">
              <a:off x="1344" y="2352"/>
              <a:ext cx="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93" name="Text Box 33"/>
            <p:cNvSpPr txBox="1">
              <a:spLocks noChangeArrowheads="1"/>
            </p:cNvSpPr>
            <p:nvPr/>
          </p:nvSpPr>
          <p:spPr bwMode="auto">
            <a:xfrm>
              <a:off x="912" y="2208"/>
              <a:ext cx="4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dirty="0"/>
                <a:t>10%</a:t>
              </a:r>
            </a:p>
          </p:txBody>
        </p:sp>
        <p:sp>
          <p:nvSpPr>
            <p:cNvPr id="629794" name="Line 34"/>
            <p:cNvSpPr>
              <a:spLocks noChangeShapeType="1"/>
            </p:cNvSpPr>
            <p:nvPr/>
          </p:nvSpPr>
          <p:spPr bwMode="auto">
            <a:xfrm flipH="1">
              <a:off x="1392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>
                <a:ln>
                  <a:solidFill>
                    <a:sysClr val="windowText" lastClr="000000"/>
                  </a:solidFill>
                </a:ln>
              </a:endParaRPr>
            </a:p>
          </p:txBody>
        </p:sp>
      </p:grpSp>
      <p:grpSp>
        <p:nvGrpSpPr>
          <p:cNvPr id="629795" name="Group 35"/>
          <p:cNvGrpSpPr>
            <a:grpSpLocks/>
          </p:cNvGrpSpPr>
          <p:nvPr/>
        </p:nvGrpSpPr>
        <p:grpSpPr bwMode="auto">
          <a:xfrm>
            <a:off x="1447800" y="2362200"/>
            <a:ext cx="3886201" cy="457200"/>
            <a:chOff x="912" y="1488"/>
            <a:chExt cx="2448" cy="288"/>
          </a:xfrm>
        </p:grpSpPr>
        <p:sp>
          <p:nvSpPr>
            <p:cNvPr id="629796" name="Line 36"/>
            <p:cNvSpPr>
              <a:spLocks noChangeShapeType="1"/>
            </p:cNvSpPr>
            <p:nvPr/>
          </p:nvSpPr>
          <p:spPr bwMode="auto">
            <a:xfrm flipH="1">
              <a:off x="1409" y="1632"/>
              <a:ext cx="195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97" name="Line 37"/>
            <p:cNvSpPr>
              <a:spLocks noChangeShapeType="1"/>
            </p:cNvSpPr>
            <p:nvPr/>
          </p:nvSpPr>
          <p:spPr bwMode="auto">
            <a:xfrm flipH="1" flipV="1">
              <a:off x="1359" y="1632"/>
              <a:ext cx="9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9798" name="Text Box 38"/>
            <p:cNvSpPr txBox="1">
              <a:spLocks noChangeArrowheads="1"/>
            </p:cNvSpPr>
            <p:nvPr/>
          </p:nvSpPr>
          <p:spPr bwMode="auto">
            <a:xfrm>
              <a:off x="912" y="1488"/>
              <a:ext cx="5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b="0" dirty="0"/>
                <a:t>24%</a:t>
              </a:r>
            </a:p>
          </p:txBody>
        </p:sp>
      </p:grpSp>
      <p:sp>
        <p:nvSpPr>
          <p:cNvPr id="629799" name="Text Box 39"/>
          <p:cNvSpPr txBox="1">
            <a:spLocks noChangeArrowheads="1"/>
          </p:cNvSpPr>
          <p:nvPr/>
        </p:nvSpPr>
        <p:spPr bwMode="auto">
          <a:xfrm>
            <a:off x="5638800" y="2501900"/>
            <a:ext cx="3124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>
                <a:solidFill>
                  <a:srgbClr val="006600"/>
                </a:solidFill>
              </a:rPr>
              <a:t>Investments in hard drives or auto retailing should have higher discount rates.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9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9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9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9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29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57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7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9767" grpId="0" animBg="1"/>
      <p:bldP spid="629787" grpId="0" build="p" autoUpdateAnimBg="0"/>
      <p:bldP spid="62979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131763"/>
            <a:ext cx="8301037" cy="1143000"/>
          </a:xfrm>
        </p:spPr>
        <p:txBody>
          <a:bodyPr/>
          <a:lstStyle/>
          <a:p>
            <a:r>
              <a:rPr lang="en-US" dirty="0"/>
              <a:t>The Cost of Capital with </a:t>
            </a:r>
            <a:r>
              <a:rPr lang="en-US" dirty="0" smtClean="0"/>
              <a:t>Debt		</a:t>
            </a:r>
            <a:r>
              <a:rPr lang="en-US" sz="1600" i="1" dirty="0" smtClean="0"/>
              <a:t>LO13.4b</a:t>
            </a:r>
            <a:endParaRPr lang="en-US" dirty="0"/>
          </a:p>
        </p:txBody>
      </p:sp>
      <p:sp>
        <p:nvSpPr>
          <p:cNvPr id="6307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8077200" cy="838200"/>
          </a:xfrm>
        </p:spPr>
        <p:txBody>
          <a:bodyPr/>
          <a:lstStyle/>
          <a:p>
            <a:r>
              <a:rPr lang="en-US" sz="2800"/>
              <a:t>The Weighted Average Cost of Capital is given by:</a:t>
            </a:r>
          </a:p>
        </p:txBody>
      </p:sp>
      <p:graphicFrame>
        <p:nvGraphicFramePr>
          <p:cNvPr id="658432" name="Object 1024"/>
          <p:cNvGraphicFramePr>
            <a:graphicFrameLocks noChangeAspect="1"/>
          </p:cNvGraphicFramePr>
          <p:nvPr/>
        </p:nvGraphicFramePr>
        <p:xfrm>
          <a:off x="1676400" y="3778250"/>
          <a:ext cx="5867400" cy="946150"/>
        </p:xfrm>
        <a:graphic>
          <a:graphicData uri="http://schemas.openxmlformats.org/presentationml/2006/ole">
            <p:oleObj spid="_x0000_s658432" name="Equation" r:id="rId3" imgW="2679480" imgH="431640" progId="Equation.3">
              <p:embed/>
            </p:oleObj>
          </a:graphicData>
        </a:graphic>
      </p:graphicFrame>
      <p:sp>
        <p:nvSpPr>
          <p:cNvPr id="630789" name="Rectangle 5"/>
          <p:cNvSpPr>
            <a:spLocks noChangeArrowheads="1"/>
          </p:cNvSpPr>
          <p:nvPr/>
        </p:nvSpPr>
        <p:spPr bwMode="auto">
          <a:xfrm>
            <a:off x="914400" y="4953000"/>
            <a:ext cx="8001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It is because interest expense is tax-deductible that we multiply the last term by (1- </a:t>
            </a:r>
            <a:r>
              <a:rPr lang="en-US" sz="2800" b="0" i="1" dirty="0">
                <a:solidFill>
                  <a:srgbClr val="644A1A"/>
                </a:solidFill>
              </a:rPr>
              <a:t>T</a:t>
            </a:r>
            <a:r>
              <a:rPr lang="en-US" sz="2800" b="0" i="1" baseline="-25000" dirty="0">
                <a:solidFill>
                  <a:srgbClr val="644A1A"/>
                </a:solidFill>
              </a:rPr>
              <a:t>C</a:t>
            </a:r>
            <a:r>
              <a:rPr lang="en-US" sz="2800" b="0" dirty="0">
                <a:solidFill>
                  <a:srgbClr val="644A1A"/>
                </a:solidFill>
              </a:rPr>
              <a:t>)</a:t>
            </a:r>
          </a:p>
        </p:txBody>
      </p:sp>
      <p:grpSp>
        <p:nvGrpSpPr>
          <p:cNvPr id="630790" name="Group 6"/>
          <p:cNvGrpSpPr>
            <a:grpSpLocks/>
          </p:cNvGrpSpPr>
          <p:nvPr/>
        </p:nvGrpSpPr>
        <p:grpSpPr bwMode="auto">
          <a:xfrm>
            <a:off x="838200" y="2286000"/>
            <a:ext cx="8382000" cy="914400"/>
            <a:chOff x="480" y="3129"/>
            <a:chExt cx="5376" cy="576"/>
          </a:xfrm>
        </p:grpSpPr>
        <p:sp>
          <p:nvSpPr>
            <p:cNvPr id="630791" name="Text Box 7"/>
            <p:cNvSpPr txBox="1">
              <a:spLocks noChangeArrowheads="1"/>
            </p:cNvSpPr>
            <p:nvPr/>
          </p:nvSpPr>
          <p:spPr bwMode="auto">
            <a:xfrm>
              <a:off x="480" y="3234"/>
              <a:ext cx="816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/>
                <a:t>r</a:t>
              </a:r>
              <a:r>
                <a:rPr lang="en-US" b="0" i="1" baseline="-25000"/>
                <a:t>WACC</a:t>
              </a:r>
              <a:r>
                <a:rPr lang="en-US" b="0"/>
                <a:t> = </a:t>
              </a:r>
            </a:p>
          </p:txBody>
        </p:sp>
        <p:sp>
          <p:nvSpPr>
            <p:cNvPr id="630792" name="Text Box 8"/>
            <p:cNvSpPr txBox="1">
              <a:spLocks noChangeArrowheads="1"/>
            </p:cNvSpPr>
            <p:nvPr/>
          </p:nvSpPr>
          <p:spPr bwMode="auto">
            <a:xfrm>
              <a:off x="1056" y="3417"/>
              <a:ext cx="144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 dirty="0"/>
                <a:t>Equity + Debt </a:t>
              </a:r>
            </a:p>
          </p:txBody>
        </p:sp>
        <p:sp>
          <p:nvSpPr>
            <p:cNvPr id="630793" name="Text Box 9"/>
            <p:cNvSpPr txBox="1">
              <a:spLocks noChangeArrowheads="1"/>
            </p:cNvSpPr>
            <p:nvPr/>
          </p:nvSpPr>
          <p:spPr bwMode="auto">
            <a:xfrm>
              <a:off x="1176" y="3129"/>
              <a:ext cx="120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/>
                <a:t>Equity</a:t>
              </a:r>
            </a:p>
          </p:txBody>
        </p:sp>
        <p:sp>
          <p:nvSpPr>
            <p:cNvPr id="630794" name="Line 10"/>
            <p:cNvSpPr>
              <a:spLocks noChangeShapeType="1"/>
            </p:cNvSpPr>
            <p:nvPr/>
          </p:nvSpPr>
          <p:spPr bwMode="auto">
            <a:xfrm>
              <a:off x="1200" y="3408"/>
              <a:ext cx="1152" cy="9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630795" name="Text Box 11"/>
            <p:cNvSpPr txBox="1">
              <a:spLocks noChangeArrowheads="1"/>
            </p:cNvSpPr>
            <p:nvPr/>
          </p:nvSpPr>
          <p:spPr bwMode="auto">
            <a:xfrm>
              <a:off x="2304" y="3234"/>
              <a:ext cx="96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>
                  <a:cs typeface="Times New Roman" pitchFamily="18" charset="0"/>
                </a:rPr>
                <a:t>× </a:t>
              </a:r>
              <a:r>
                <a:rPr lang="en-US" b="0" i="1"/>
                <a:t>r</a:t>
              </a:r>
              <a:r>
                <a:rPr lang="en-US" b="0" i="1" baseline="-25000"/>
                <a:t>Equity</a:t>
              </a:r>
              <a:r>
                <a:rPr lang="en-US" b="0"/>
                <a:t> + </a:t>
              </a:r>
            </a:p>
          </p:txBody>
        </p:sp>
        <p:sp>
          <p:nvSpPr>
            <p:cNvPr id="630796" name="Text Box 12"/>
            <p:cNvSpPr txBox="1">
              <a:spLocks noChangeArrowheads="1"/>
            </p:cNvSpPr>
            <p:nvPr/>
          </p:nvSpPr>
          <p:spPr bwMode="auto">
            <a:xfrm>
              <a:off x="3072" y="3417"/>
              <a:ext cx="144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/>
                <a:t>Equity + Debt</a:t>
              </a:r>
              <a:r>
                <a:rPr lang="en-US"/>
                <a:t> </a:t>
              </a:r>
            </a:p>
          </p:txBody>
        </p:sp>
        <p:sp>
          <p:nvSpPr>
            <p:cNvPr id="630797" name="Text Box 13"/>
            <p:cNvSpPr txBox="1">
              <a:spLocks noChangeArrowheads="1"/>
            </p:cNvSpPr>
            <p:nvPr/>
          </p:nvSpPr>
          <p:spPr bwMode="auto">
            <a:xfrm>
              <a:off x="3192" y="3129"/>
              <a:ext cx="120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0"/>
                <a:t>Debt</a:t>
              </a:r>
            </a:p>
          </p:txBody>
        </p:sp>
        <p:sp>
          <p:nvSpPr>
            <p:cNvPr id="630798" name="Line 14"/>
            <p:cNvSpPr>
              <a:spLocks noChangeShapeType="1"/>
            </p:cNvSpPr>
            <p:nvPr/>
          </p:nvSpPr>
          <p:spPr bwMode="auto">
            <a:xfrm>
              <a:off x="3168" y="3417"/>
              <a:ext cx="1248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630799" name="Text Box 15"/>
            <p:cNvSpPr txBox="1">
              <a:spLocks noChangeArrowheads="1"/>
            </p:cNvSpPr>
            <p:nvPr/>
          </p:nvSpPr>
          <p:spPr bwMode="auto">
            <a:xfrm>
              <a:off x="4416" y="3234"/>
              <a:ext cx="144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0" i="1">
                  <a:cs typeface="Times New Roman" pitchFamily="18" charset="0"/>
                </a:rPr>
                <a:t>× </a:t>
              </a:r>
              <a:r>
                <a:rPr lang="en-US" b="0" i="1"/>
                <a:t>r</a:t>
              </a:r>
              <a:r>
                <a:rPr lang="en-US" b="0" i="1" baseline="-25000"/>
                <a:t>Debt </a:t>
              </a:r>
              <a:r>
                <a:rPr lang="en-US" b="0" i="1"/>
                <a:t>×</a:t>
              </a:r>
              <a:r>
                <a:rPr lang="en-US" b="0"/>
                <a:t>(1 </a:t>
              </a:r>
              <a:r>
                <a:rPr lang="en-US" b="0">
                  <a:cs typeface="Times New Roman" pitchFamily="18" charset="0"/>
                </a:rPr>
                <a:t>– </a:t>
              </a:r>
              <a:r>
                <a:rPr lang="en-US" b="0" i="1">
                  <a:cs typeface="Times New Roman" pitchFamily="18" charset="0"/>
                </a:rPr>
                <a:t>T</a:t>
              </a:r>
              <a:r>
                <a:rPr lang="en-US" b="0" i="1" baseline="-25000">
                  <a:cs typeface="Times New Roman" pitchFamily="18" charset="0"/>
                </a:rPr>
                <a:t>C</a:t>
              </a:r>
              <a:r>
                <a:rPr lang="en-US" b="0">
                  <a:cs typeface="Times New Roman" pitchFamily="18" charset="0"/>
                </a:rPr>
                <a:t>)</a:t>
              </a:r>
              <a:endParaRPr lang="en-US" b="0" i="1"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0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0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307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8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8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7" grpId="0" build="p"/>
      <p:bldP spid="63078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4" name="Rectangle 6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8191500" cy="990600"/>
          </a:xfrm>
          <a:solidFill>
            <a:srgbClr val="FFFFFF"/>
          </a:solidFill>
          <a:ln/>
        </p:spPr>
        <p:txBody>
          <a:bodyPr/>
          <a:lstStyle/>
          <a:p>
            <a:r>
              <a:rPr lang="en-US" dirty="0" smtClean="0"/>
              <a:t>Estimating </a:t>
            </a:r>
            <a:r>
              <a:rPr lang="en-US" dirty="0"/>
              <a:t>the Cost of Capital for </a:t>
            </a:r>
            <a:r>
              <a:rPr lang="en-US" dirty="0" smtClean="0"/>
              <a:t>Suncor Energy							</a:t>
            </a:r>
            <a:r>
              <a:rPr lang="en-US" sz="1600" i="1" dirty="0" smtClean="0"/>
              <a:t>LO13.5</a:t>
            </a:r>
            <a:endParaRPr lang="en-US" i="1" dirty="0"/>
          </a:p>
        </p:txBody>
      </p:sp>
      <p:sp>
        <p:nvSpPr>
          <p:cNvPr id="6318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001000" cy="5029200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800" dirty="0"/>
              <a:t>We aim at estimating the cost of capital for </a:t>
            </a:r>
            <a:r>
              <a:rPr lang="en-US" sz="2800" dirty="0" smtClean="0"/>
              <a:t>Suncor Energy, </a:t>
            </a:r>
            <a:r>
              <a:rPr lang="en-US" sz="2800" dirty="0"/>
              <a:t>as of </a:t>
            </a:r>
            <a:r>
              <a:rPr lang="en-US" sz="2800" dirty="0" smtClean="0"/>
              <a:t>December 31, 2009.</a:t>
            </a:r>
            <a:endParaRPr lang="en-US" sz="2800" dirty="0"/>
          </a:p>
          <a:p>
            <a:pPr algn="just">
              <a:spcAft>
                <a:spcPts val="600"/>
              </a:spcAft>
            </a:pPr>
            <a:r>
              <a:rPr lang="en-US" sz="2800" dirty="0"/>
              <a:t>First, we estimate the cost of equity and the cost of debt.</a:t>
            </a:r>
          </a:p>
          <a:p>
            <a:pPr lvl="1" algn="just">
              <a:spcAft>
                <a:spcPts val="600"/>
              </a:spcAft>
            </a:pPr>
            <a:r>
              <a:rPr lang="en-US" sz="2800" dirty="0"/>
              <a:t>We estimate an equity beta to estimate the cost of equity.</a:t>
            </a:r>
          </a:p>
          <a:p>
            <a:pPr lvl="1" algn="just">
              <a:spcAft>
                <a:spcPts val="600"/>
              </a:spcAft>
            </a:pPr>
            <a:r>
              <a:rPr lang="en-US" sz="2800" dirty="0"/>
              <a:t>We can often estimate the cost of debt by observing the YTM of the firm’s debt.</a:t>
            </a:r>
          </a:p>
          <a:p>
            <a:pPr algn="just">
              <a:spcAft>
                <a:spcPts val="600"/>
              </a:spcAft>
            </a:pPr>
            <a:r>
              <a:rPr lang="en-US" sz="2800" dirty="0"/>
              <a:t>Second, we determine the WACC by weighting these two costs appropriately.</a:t>
            </a: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1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1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1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1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1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1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839" name="Rectangle 7"/>
          <p:cNvSpPr>
            <a:spLocks noGrp="1" noChangeArrowheads="1"/>
          </p:cNvSpPr>
          <p:nvPr>
            <p:ph type="title"/>
          </p:nvPr>
        </p:nvSpPr>
        <p:spPr>
          <a:xfrm>
            <a:off x="800100" y="0"/>
            <a:ext cx="8343900" cy="990600"/>
          </a:xfrm>
          <a:solidFill>
            <a:srgbClr val="FFFFFF"/>
          </a:solidFill>
          <a:ln/>
        </p:spPr>
        <p:txBody>
          <a:bodyPr/>
          <a:lstStyle/>
          <a:p>
            <a:r>
              <a:rPr lang="en-US" dirty="0" smtClean="0"/>
              <a:t>Estimating the Cost of Capital for Suncor Energy							</a:t>
            </a:r>
            <a:r>
              <a:rPr lang="en-US" sz="1600" i="1" dirty="0" smtClean="0"/>
              <a:t>LO13.5</a:t>
            </a:r>
            <a:endParaRPr lang="en-US" dirty="0"/>
          </a:p>
        </p:txBody>
      </p:sp>
      <p:sp>
        <p:nvSpPr>
          <p:cNvPr id="63283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3200" dirty="0" smtClean="0"/>
              <a:t>Suncor Energy’ </a:t>
            </a:r>
            <a:r>
              <a:rPr lang="en-US" sz="3200" dirty="0"/>
              <a:t>beta is 1.39; the (current) risk-free rate is </a:t>
            </a:r>
            <a:r>
              <a:rPr lang="en-US" sz="3200" dirty="0" smtClean="0"/>
              <a:t>6.35%, </a:t>
            </a:r>
            <a:r>
              <a:rPr lang="en-US" sz="3200" dirty="0"/>
              <a:t>and the (historical) market risk premium is </a:t>
            </a:r>
            <a:r>
              <a:rPr lang="en-US" sz="3200" dirty="0" smtClean="0"/>
              <a:t>4.35%. </a:t>
            </a:r>
            <a:endParaRPr lang="en-US" sz="3200" dirty="0"/>
          </a:p>
          <a:p>
            <a:r>
              <a:rPr lang="en-US" sz="3200" dirty="0"/>
              <a:t>Thus the cost of equity capital is</a:t>
            </a:r>
          </a:p>
        </p:txBody>
      </p:sp>
      <p:graphicFrame>
        <p:nvGraphicFramePr>
          <p:cNvPr id="659456" name="Object 1024"/>
          <p:cNvGraphicFramePr>
            <a:graphicFrameLocks noChangeAspect="1"/>
          </p:cNvGraphicFramePr>
          <p:nvPr/>
        </p:nvGraphicFramePr>
        <p:xfrm>
          <a:off x="2803525" y="3657600"/>
          <a:ext cx="3552825" cy="1636713"/>
        </p:xfrm>
        <a:graphic>
          <a:graphicData uri="http://schemas.openxmlformats.org/presentationml/2006/ole">
            <p:oleObj spid="_x0000_s659456" name="Equation" r:id="rId3" imgW="1460160" imgH="672840" progId="Equation.3">
              <p:embed/>
            </p:oleObj>
          </a:graphicData>
        </a:graphic>
      </p:graphicFrame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2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2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2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2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9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9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65" name="Rectangle 9"/>
          <p:cNvSpPr>
            <a:spLocks noGrp="1" noChangeArrowheads="1"/>
          </p:cNvSpPr>
          <p:nvPr>
            <p:ph type="title"/>
          </p:nvPr>
        </p:nvSpPr>
        <p:spPr>
          <a:xfrm>
            <a:off x="800100" y="0"/>
            <a:ext cx="8343900" cy="990600"/>
          </a:xfrm>
          <a:solidFill>
            <a:srgbClr val="FFFFFF"/>
          </a:solidFill>
          <a:ln/>
        </p:spPr>
        <p:txBody>
          <a:bodyPr/>
          <a:lstStyle/>
          <a:p>
            <a:r>
              <a:rPr lang="en-US" dirty="0" smtClean="0"/>
              <a:t>Estimating the Cost of Capital for Suncor Energy							</a:t>
            </a:r>
            <a:r>
              <a:rPr lang="en-US" sz="1600" i="1" dirty="0" smtClean="0"/>
              <a:t>LO13.5</a:t>
            </a:r>
            <a:endParaRPr lang="en-US" dirty="0"/>
          </a:p>
        </p:txBody>
      </p:sp>
      <p:sp>
        <p:nvSpPr>
          <p:cNvPr id="6338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58913"/>
            <a:ext cx="8077200" cy="4930775"/>
          </a:xfrm>
        </p:spPr>
        <p:txBody>
          <a:bodyPr/>
          <a:lstStyle/>
          <a:p>
            <a:r>
              <a:rPr lang="en-US" sz="3200" dirty="0"/>
              <a:t>The weighted-average yield on the company’s outstanding bonds bond is </a:t>
            </a:r>
            <a:r>
              <a:rPr lang="en-US" sz="3200" dirty="0" smtClean="0"/>
              <a:t>5.312%. </a:t>
            </a:r>
            <a:endParaRPr lang="en-US" sz="3200" dirty="0"/>
          </a:p>
          <a:p>
            <a:r>
              <a:rPr lang="en-US" sz="3200" dirty="0"/>
              <a:t>The firm is in the </a:t>
            </a:r>
            <a:r>
              <a:rPr lang="en-US" dirty="0" smtClean="0"/>
              <a:t>31</a:t>
            </a:r>
            <a:r>
              <a:rPr lang="en-US" sz="3200" dirty="0" smtClean="0"/>
              <a:t>.8% </a:t>
            </a:r>
            <a:r>
              <a:rPr lang="en-US" sz="3200" dirty="0"/>
              <a:t>marginal tax rate.</a:t>
            </a:r>
          </a:p>
          <a:p>
            <a:r>
              <a:rPr lang="en-US" sz="3200" dirty="0"/>
              <a:t>Thus the cost of debt is:</a:t>
            </a:r>
          </a:p>
        </p:txBody>
      </p:sp>
      <p:graphicFrame>
        <p:nvGraphicFramePr>
          <p:cNvPr id="660480" name="Object 1024"/>
          <p:cNvGraphicFramePr>
            <a:graphicFrameLocks noChangeAspect="1"/>
          </p:cNvGraphicFramePr>
          <p:nvPr/>
        </p:nvGraphicFramePr>
        <p:xfrm>
          <a:off x="1524000" y="3684588"/>
          <a:ext cx="6697663" cy="582612"/>
        </p:xfrm>
        <a:graphic>
          <a:graphicData uri="http://schemas.openxmlformats.org/presentationml/2006/ole">
            <p:oleObj spid="_x0000_s660480" name="Equation" r:id="rId3" imgW="2628720" imgH="228600" progId="Equation.3">
              <p:embed/>
            </p:oleObj>
          </a:graphicData>
        </a:graphic>
      </p:graphicFrame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5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200" name="Object 80"/>
          <p:cNvGraphicFramePr>
            <a:graphicFrameLocks noChangeAspect="1"/>
          </p:cNvGraphicFramePr>
          <p:nvPr/>
        </p:nvGraphicFramePr>
        <p:xfrm>
          <a:off x="1219200" y="2438400"/>
          <a:ext cx="7332663" cy="2166938"/>
        </p:xfrm>
        <a:graphic>
          <a:graphicData uri="http://schemas.openxmlformats.org/presentationml/2006/ole">
            <p:oleObj spid="_x0000_s645200" name="Worksheet" r:id="rId3" imgW="4562460" imgH="1285875" progId="Excel.Sheet.8">
              <p:embed/>
            </p:oleObj>
          </a:graphicData>
        </a:graphic>
      </p:graphicFrame>
      <p:sp>
        <p:nvSpPr>
          <p:cNvPr id="645202" name="Rectangle 82"/>
          <p:cNvSpPr>
            <a:spLocks noChangeArrowheads="1"/>
          </p:cNvSpPr>
          <p:nvPr/>
        </p:nvSpPr>
        <p:spPr bwMode="auto">
          <a:xfrm>
            <a:off x="1066800" y="1371600"/>
            <a:ext cx="7772400" cy="4930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 dirty="0">
                <a:solidFill>
                  <a:srgbClr val="644A1A"/>
                </a:solidFill>
              </a:rPr>
              <a:t>To calculate the cost of capital, we need to estimate the value weights for equity and debt:</a:t>
            </a:r>
          </a:p>
        </p:txBody>
      </p:sp>
      <p:sp>
        <p:nvSpPr>
          <p:cNvPr id="645206" name="Rectangle 86"/>
          <p:cNvSpPr>
            <a:spLocks noChangeArrowheads="1"/>
          </p:cNvSpPr>
          <p:nvPr/>
        </p:nvSpPr>
        <p:spPr bwMode="auto">
          <a:xfrm>
            <a:off x="800100" y="0"/>
            <a:ext cx="8343900" cy="9906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 smtClean="0">
                <a:solidFill>
                  <a:srgbClr val="644A1A"/>
                </a:solidFill>
              </a:rPr>
              <a:t>Estimating the Cost of Capital for Suncor Energy	</a:t>
            </a:r>
            <a:r>
              <a:rPr lang="en-US" sz="3600" dirty="0" smtClean="0"/>
              <a:t>						</a:t>
            </a:r>
            <a:r>
              <a:rPr lang="en-US" sz="1600" b="0" i="1" dirty="0" smtClean="0">
                <a:solidFill>
                  <a:srgbClr val="644A1A"/>
                </a:solidFill>
              </a:rPr>
              <a:t>LO13.5</a:t>
            </a:r>
            <a:endParaRPr lang="en-US" sz="3600" b="0" dirty="0">
              <a:solidFill>
                <a:srgbClr val="644A1A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5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9" name="Rectangle 3"/>
          <p:cNvSpPr>
            <a:spLocks noChangeArrowheads="1"/>
          </p:cNvSpPr>
          <p:nvPr/>
        </p:nvSpPr>
        <p:spPr bwMode="auto">
          <a:xfrm>
            <a:off x="1066800" y="1458913"/>
            <a:ext cx="7772400" cy="4930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 dirty="0" smtClean="0">
                <a:solidFill>
                  <a:srgbClr val="644A1A"/>
                </a:solidFill>
              </a:rPr>
              <a:t>Suncor Energy’ </a:t>
            </a:r>
            <a:r>
              <a:rPr lang="en-US" sz="2800" b="0" dirty="0">
                <a:solidFill>
                  <a:srgbClr val="644A1A"/>
                </a:solidFill>
              </a:rPr>
              <a:t>WACC as of </a:t>
            </a:r>
            <a:r>
              <a:rPr lang="en-US" sz="2800" b="0" dirty="0" smtClean="0">
                <a:solidFill>
                  <a:srgbClr val="644A1A"/>
                </a:solidFill>
              </a:rPr>
              <a:t>December 31, 2009, </a:t>
            </a:r>
            <a:r>
              <a:rPr lang="en-US" sz="2800" b="0" dirty="0">
                <a:solidFill>
                  <a:srgbClr val="644A1A"/>
                </a:solidFill>
              </a:rPr>
              <a:t>is given by:</a:t>
            </a:r>
          </a:p>
        </p:txBody>
      </p:sp>
      <p:graphicFrame>
        <p:nvGraphicFramePr>
          <p:cNvPr id="661504" name="Object 0"/>
          <p:cNvGraphicFramePr>
            <a:graphicFrameLocks noChangeAspect="1"/>
          </p:cNvGraphicFramePr>
          <p:nvPr/>
        </p:nvGraphicFramePr>
        <p:xfrm>
          <a:off x="1944688" y="2438400"/>
          <a:ext cx="5254625" cy="835025"/>
        </p:xfrm>
        <a:graphic>
          <a:graphicData uri="http://schemas.openxmlformats.org/presentationml/2006/ole">
            <p:oleObj spid="_x0000_s661504" name="Equation" r:id="rId3" imgW="2717640" imgH="431640" progId="Equation.3">
              <p:embed/>
            </p:oleObj>
          </a:graphicData>
        </a:graphic>
      </p:graphicFrame>
      <p:sp>
        <p:nvSpPr>
          <p:cNvPr id="644101" name="Text Box 5"/>
          <p:cNvSpPr txBox="1">
            <a:spLocks noChangeArrowheads="1"/>
          </p:cNvSpPr>
          <p:nvPr/>
        </p:nvSpPr>
        <p:spPr bwMode="auto">
          <a:xfrm>
            <a:off x="1066800" y="4343400"/>
            <a:ext cx="8077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7663" indent="-347663">
              <a:spcBef>
                <a:spcPct val="50000"/>
              </a:spcBef>
              <a:buFontTx/>
              <a:buChar char="•"/>
            </a:pPr>
            <a:r>
              <a:rPr lang="en-US" b="0" dirty="0" smtClean="0">
                <a:solidFill>
                  <a:srgbClr val="644A1A"/>
                </a:solidFill>
              </a:rPr>
              <a:t>8.89-percent </a:t>
            </a:r>
            <a:r>
              <a:rPr lang="en-US" b="0" dirty="0">
                <a:solidFill>
                  <a:srgbClr val="644A1A"/>
                </a:solidFill>
              </a:rPr>
              <a:t>is </a:t>
            </a:r>
            <a:r>
              <a:rPr lang="en-US" b="0" dirty="0" smtClean="0">
                <a:solidFill>
                  <a:srgbClr val="644A1A"/>
                </a:solidFill>
              </a:rPr>
              <a:t>Suncor Energy’ </a:t>
            </a:r>
            <a:r>
              <a:rPr lang="en-US" b="0" dirty="0">
                <a:solidFill>
                  <a:srgbClr val="644A1A"/>
                </a:solidFill>
              </a:rPr>
              <a:t>cost of capital. It should be used to discount any project where one believes that the project’s risk is equal to the risk of the firm as a whole, and the project has the same leverage as the firm as a whole.</a:t>
            </a:r>
          </a:p>
        </p:txBody>
      </p:sp>
      <p:graphicFrame>
        <p:nvGraphicFramePr>
          <p:cNvPr id="661505" name="Object 1"/>
          <p:cNvGraphicFramePr>
            <a:graphicFrameLocks noChangeAspect="1"/>
          </p:cNvGraphicFramePr>
          <p:nvPr/>
        </p:nvGraphicFramePr>
        <p:xfrm>
          <a:off x="3479800" y="3429000"/>
          <a:ext cx="4448175" cy="836613"/>
        </p:xfrm>
        <a:graphic>
          <a:graphicData uri="http://schemas.openxmlformats.org/presentationml/2006/ole">
            <p:oleObj spid="_x0000_s661505" name="Equation" r:id="rId4" imgW="2158920" imgH="406080" progId="Equation.3">
              <p:embed/>
            </p:oleObj>
          </a:graphicData>
        </a:graphic>
      </p:graphicFrame>
      <p:sp>
        <p:nvSpPr>
          <p:cNvPr id="644104" name="Rectangle 8"/>
          <p:cNvSpPr>
            <a:spLocks noChangeArrowheads="1"/>
          </p:cNvSpPr>
          <p:nvPr/>
        </p:nvSpPr>
        <p:spPr bwMode="auto">
          <a:xfrm>
            <a:off x="800100" y="0"/>
            <a:ext cx="8343900" cy="9906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 smtClean="0">
                <a:solidFill>
                  <a:srgbClr val="644A1A"/>
                </a:solidFill>
              </a:rPr>
              <a:t>Estimating the Cost of Capital for Suncor Energy							</a:t>
            </a:r>
            <a:r>
              <a:rPr lang="en-US" sz="1600" b="0" i="1" dirty="0" smtClean="0">
                <a:solidFill>
                  <a:srgbClr val="644A1A"/>
                </a:solidFill>
              </a:rPr>
              <a:t>LO13.5</a:t>
            </a:r>
            <a:endParaRPr lang="en-US" sz="3600" b="0" dirty="0">
              <a:solidFill>
                <a:srgbClr val="644A1A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099" grpId="0" autoUpdateAnimBg="0"/>
      <p:bldP spid="644101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835025"/>
          </a:xfrm>
        </p:spPr>
        <p:txBody>
          <a:bodyPr/>
          <a:lstStyle/>
          <a:p>
            <a:r>
              <a:rPr lang="en-US" dirty="0" smtClean="0"/>
              <a:t>Flotation Costs and the Weighted Average Cost of Capital					</a:t>
            </a:r>
            <a:r>
              <a:rPr lang="en-US" sz="1600" i="1" dirty="0" smtClean="0"/>
              <a:t>LO13.6</a:t>
            </a:r>
            <a:endParaRPr lang="en-US" sz="1600" i="1" dirty="0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 smtClean="0"/>
              <a:t>Flotation costs arise from the issuance of equity or debt.</a:t>
            </a:r>
          </a:p>
          <a:p>
            <a:r>
              <a:rPr lang="en-US" sz="2800" dirty="0" smtClean="0"/>
              <a:t>As these costs arise as a consequence of the decision to undertake a project, they are relevant cash flows.</a:t>
            </a:r>
          </a:p>
          <a:p>
            <a:r>
              <a:rPr lang="en-US" sz="2800" dirty="0" smtClean="0"/>
              <a:t>To evaluate the NPV of a project, flotation costs should be considered.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835025"/>
          </a:xfrm>
        </p:spPr>
        <p:txBody>
          <a:bodyPr/>
          <a:lstStyle/>
          <a:p>
            <a:r>
              <a:rPr lang="en-US" dirty="0" smtClean="0"/>
              <a:t>Flotation Costs and the Weighted Average Cost of Capital					</a:t>
            </a:r>
            <a:r>
              <a:rPr lang="en-US" sz="1600" i="1" dirty="0" smtClean="0"/>
              <a:t>LO13.6</a:t>
            </a:r>
            <a:endParaRPr lang="en-US" sz="1600" i="1" dirty="0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 smtClean="0"/>
              <a:t>Suppose the flotation cost associated with equity issuance is 10% and the flotation cost for debt issuance is 5%. The target capital structure is 50% debt and 50% equity.</a:t>
            </a:r>
          </a:p>
          <a:p>
            <a:r>
              <a:rPr lang="en-US" sz="2800" dirty="0" smtClean="0"/>
              <a:t>A weighted average flotation cost is calculated based on the </a:t>
            </a:r>
            <a:r>
              <a:rPr lang="en-US" sz="2800" b="1" i="1" dirty="0" smtClean="0"/>
              <a:t>target</a:t>
            </a:r>
            <a:r>
              <a:rPr lang="en-US" sz="2800" dirty="0" smtClean="0"/>
              <a:t> capital structure. </a:t>
            </a:r>
          </a:p>
          <a:p>
            <a:endParaRPr lang="en-US" sz="28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95400" y="4267200"/>
          <a:ext cx="7246938" cy="762000"/>
        </p:xfrm>
        <a:graphic>
          <a:graphicData uri="http://schemas.openxmlformats.org/presentationml/2006/ole">
            <p:oleObj spid="_x0000_s678914" name="Equation" r:id="rId3" imgW="3403440" imgH="39348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95400" y="5181600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0" dirty="0" smtClean="0">
                <a:solidFill>
                  <a:srgbClr val="644A1A"/>
                </a:solidFill>
              </a:rPr>
              <a:t>It tells us for each dollar in outside financing needed for new projects, the firm must actually raise $1/(1-0.075)=$1.081.</a:t>
            </a:r>
            <a:endParaRPr lang="en-CA" b="0" dirty="0">
              <a:solidFill>
                <a:srgbClr val="644A1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835025"/>
          </a:xfrm>
        </p:spPr>
        <p:txBody>
          <a:bodyPr/>
          <a:lstStyle/>
          <a:p>
            <a:r>
              <a:rPr lang="en-US" dirty="0" smtClean="0"/>
              <a:t>Flotation Costs and NPV			</a:t>
            </a:r>
            <a:r>
              <a:rPr lang="en-US" sz="1600" i="1" dirty="0" smtClean="0"/>
              <a:t>LO13.6</a:t>
            </a:r>
            <a:endParaRPr lang="en-US" sz="1600" i="1" dirty="0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 smtClean="0"/>
              <a:t>In assessing the NPV of a project in consideration of flotation costs we follow these steps:</a:t>
            </a:r>
          </a:p>
          <a:p>
            <a:pPr lvl="1"/>
            <a:r>
              <a:rPr lang="en-US" sz="2400" dirty="0" smtClean="0"/>
              <a:t>Estimate the weighted average costs of capital</a:t>
            </a:r>
          </a:p>
          <a:p>
            <a:pPr lvl="1"/>
            <a:r>
              <a:rPr lang="en-US" sz="2400" dirty="0" smtClean="0"/>
              <a:t>Estimate the PV of the project</a:t>
            </a:r>
          </a:p>
          <a:p>
            <a:pPr lvl="1"/>
            <a:r>
              <a:rPr lang="en-US" sz="2400" dirty="0" smtClean="0"/>
              <a:t>Estimate the weighted average floatation costs</a:t>
            </a:r>
            <a:r>
              <a:rPr lang="en-US" sz="2400" dirty="0"/>
              <a:t> </a:t>
            </a:r>
            <a:r>
              <a:rPr lang="en-US" sz="2400" dirty="0" smtClean="0"/>
              <a:t>and the true cost of investment</a:t>
            </a:r>
          </a:p>
          <a:p>
            <a:pPr lvl="1"/>
            <a:r>
              <a:rPr lang="en-US" sz="2400" dirty="0" smtClean="0"/>
              <a:t>Estimate the NPV using the true cost.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1206500"/>
          </a:xfrm>
        </p:spPr>
        <p:txBody>
          <a:bodyPr/>
          <a:lstStyle/>
          <a:p>
            <a:r>
              <a:rPr lang="en-US" dirty="0" smtClean="0"/>
              <a:t>Reducing </a:t>
            </a:r>
            <a:r>
              <a:rPr lang="en-US" dirty="0"/>
              <a:t>the Cost of </a:t>
            </a:r>
            <a:r>
              <a:rPr lang="en-US" dirty="0" smtClean="0"/>
              <a:t>Capital			</a:t>
            </a:r>
            <a:r>
              <a:rPr lang="en-US" sz="1600" i="1" dirty="0" smtClean="0"/>
              <a:t>LO13.7</a:t>
            </a:r>
            <a:endParaRPr lang="en-US" sz="1600" i="1" dirty="0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3200" dirty="0"/>
              <a:t>What is Liquidity?</a:t>
            </a:r>
          </a:p>
          <a:p>
            <a:r>
              <a:rPr lang="en-US" sz="3200" dirty="0"/>
              <a:t>Liquidity, Expected Returns, and the Cost of Capital</a:t>
            </a:r>
          </a:p>
          <a:p>
            <a:r>
              <a:rPr lang="en-US" sz="3200" dirty="0"/>
              <a:t>Liquidity and Adverse Selection</a:t>
            </a:r>
          </a:p>
          <a:p>
            <a:r>
              <a:rPr lang="en-US" sz="3200" dirty="0"/>
              <a:t>What the Corporation Can 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58738"/>
            <a:ext cx="8135937" cy="1236662"/>
          </a:xfrm>
        </p:spPr>
        <p:txBody>
          <a:bodyPr/>
          <a:lstStyle/>
          <a:p>
            <a:r>
              <a:rPr lang="en-US" dirty="0"/>
              <a:t>What is Liquidity</a:t>
            </a:r>
            <a:r>
              <a:rPr lang="en-US" dirty="0" smtClean="0"/>
              <a:t>?					</a:t>
            </a:r>
            <a:r>
              <a:rPr lang="en-US" sz="1600" i="1" dirty="0" smtClean="0"/>
              <a:t>LO13.7</a:t>
            </a:r>
            <a:endParaRPr lang="en-US" sz="1600" i="1" dirty="0"/>
          </a:p>
        </p:txBody>
      </p:sp>
      <p:sp>
        <p:nvSpPr>
          <p:cNvPr id="6359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/>
              <a:t>The idea that the expected return on a stock and the firm’s cost of capital are positively related to risk is fundamental.</a:t>
            </a:r>
          </a:p>
          <a:p>
            <a:r>
              <a:rPr lang="en-US" sz="2800"/>
              <a:t>Recently a number of academics have argued that the expected return on a stock and the firm’s cost of capital are negatively related to the liquidity of the firm’s shares as well.</a:t>
            </a:r>
          </a:p>
          <a:p>
            <a:r>
              <a:rPr lang="en-US" sz="2800"/>
              <a:t>The trading costs of holding a firm’s shares include brokerage fees, the bid-ask spread, and market impact costs.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8170862" cy="12065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0000"/>
              </a:spcBef>
            </a:pPr>
            <a:r>
              <a:rPr lang="en-US" dirty="0"/>
              <a:t>Liquidity, Expected Returns, and the Cost of </a:t>
            </a:r>
            <a:r>
              <a:rPr lang="en-US" dirty="0" smtClean="0"/>
              <a:t>Capital							</a:t>
            </a:r>
            <a:r>
              <a:rPr lang="en-US" sz="1600" i="1" dirty="0" smtClean="0"/>
              <a:t>LO13.7</a:t>
            </a:r>
            <a:endParaRPr lang="en-US" sz="1600" dirty="0"/>
          </a:p>
        </p:txBody>
      </p:sp>
      <p:sp>
        <p:nvSpPr>
          <p:cNvPr id="6369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The cost of trading an illiquid stock reduces the total return that an investor receives.</a:t>
            </a:r>
          </a:p>
          <a:p>
            <a:r>
              <a:rPr lang="en-US" sz="2800" dirty="0"/>
              <a:t>Investors thus will demand a high expected return when investing in stocks with high trading costs.</a:t>
            </a:r>
          </a:p>
          <a:p>
            <a:r>
              <a:rPr lang="en-US" sz="2800" dirty="0"/>
              <a:t>This high expected return implies a high cost of capital to the firm.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6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1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9375"/>
            <a:ext cx="8229600" cy="1206500"/>
          </a:xfrm>
        </p:spPr>
        <p:txBody>
          <a:bodyPr/>
          <a:lstStyle/>
          <a:p>
            <a:r>
              <a:rPr lang="en-US" sz="3000" dirty="0"/>
              <a:t>Liquidity and the Cost of </a:t>
            </a:r>
            <a:r>
              <a:rPr lang="en-US" sz="3000" dirty="0" smtClean="0"/>
              <a:t>Capital (Figure 13.7) </a:t>
            </a:r>
            <a:r>
              <a:rPr lang="en-US" sz="1600" i="1" dirty="0" smtClean="0"/>
              <a:t>LO13.7</a:t>
            </a:r>
            <a:endParaRPr lang="en-US" sz="1600" dirty="0"/>
          </a:p>
        </p:txBody>
      </p:sp>
      <p:sp>
        <p:nvSpPr>
          <p:cNvPr id="637955" name="Line 3"/>
          <p:cNvSpPr>
            <a:spLocks noChangeShapeType="1"/>
          </p:cNvSpPr>
          <p:nvPr/>
        </p:nvSpPr>
        <p:spPr bwMode="auto">
          <a:xfrm flipV="1">
            <a:off x="2514600" y="16002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37956" name="Text Box 4"/>
          <p:cNvSpPr txBox="1">
            <a:spLocks noChangeArrowheads="1"/>
          </p:cNvSpPr>
          <p:nvPr/>
        </p:nvSpPr>
        <p:spPr bwMode="auto">
          <a:xfrm rot="16190211">
            <a:off x="1143000" y="2667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Cost of Capital</a:t>
            </a:r>
          </a:p>
        </p:txBody>
      </p:sp>
      <p:sp>
        <p:nvSpPr>
          <p:cNvPr id="637957" name="Line 5"/>
          <p:cNvSpPr>
            <a:spLocks noChangeShapeType="1"/>
          </p:cNvSpPr>
          <p:nvPr/>
        </p:nvSpPr>
        <p:spPr bwMode="auto">
          <a:xfrm flipV="1">
            <a:off x="2514600" y="5029200"/>
            <a:ext cx="457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37958" name="Text Box 6"/>
          <p:cNvSpPr txBox="1">
            <a:spLocks noChangeArrowheads="1"/>
          </p:cNvSpPr>
          <p:nvPr/>
        </p:nvSpPr>
        <p:spPr bwMode="auto">
          <a:xfrm>
            <a:off x="5715000" y="51816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Liquidity</a:t>
            </a:r>
          </a:p>
        </p:txBody>
      </p:sp>
      <p:sp>
        <p:nvSpPr>
          <p:cNvPr id="637959" name="Arc 7"/>
          <p:cNvSpPr>
            <a:spLocks/>
          </p:cNvSpPr>
          <p:nvPr/>
        </p:nvSpPr>
        <p:spPr bwMode="auto">
          <a:xfrm flipH="1" flipV="1">
            <a:off x="2514600" y="1828800"/>
            <a:ext cx="4267200" cy="23622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37960" name="Text Box 8"/>
          <p:cNvSpPr txBox="1">
            <a:spLocks noChangeArrowheads="1"/>
          </p:cNvSpPr>
          <p:nvPr/>
        </p:nvSpPr>
        <p:spPr bwMode="auto">
          <a:xfrm>
            <a:off x="1143000" y="5562600"/>
            <a:ext cx="777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An increase in liquidity, </a:t>
            </a:r>
            <a:r>
              <a:rPr lang="en-US" b="0" i="1" dirty="0"/>
              <a:t>i.e</a:t>
            </a:r>
            <a:r>
              <a:rPr lang="en-US" b="0" dirty="0"/>
              <a:t>., a reduction in trading costs, lowers a firm’s cost of capital.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9" grpId="0" animBg="1"/>
      <p:bldP spid="637960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79375"/>
            <a:ext cx="8153400" cy="1206500"/>
          </a:xfrm>
        </p:spPr>
        <p:txBody>
          <a:bodyPr/>
          <a:lstStyle/>
          <a:p>
            <a:r>
              <a:rPr lang="en-US" dirty="0"/>
              <a:t>Liquidity and Adverse </a:t>
            </a:r>
            <a:r>
              <a:rPr lang="en-US" dirty="0" smtClean="0"/>
              <a:t>Selection		</a:t>
            </a:r>
            <a:r>
              <a:rPr lang="en-US" sz="1600" i="1" dirty="0" smtClean="0"/>
              <a:t>LO13.7</a:t>
            </a:r>
            <a:endParaRPr lang="en-US" sz="1600" dirty="0"/>
          </a:p>
        </p:txBody>
      </p:sp>
      <p:sp>
        <p:nvSpPr>
          <p:cNvPr id="6389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/>
              <a:t>There are a number of factors that determine the liquidity of a stock.</a:t>
            </a:r>
          </a:p>
          <a:p>
            <a:r>
              <a:rPr lang="en-US" sz="2800"/>
              <a:t>One of these factors is </a:t>
            </a:r>
            <a:r>
              <a:rPr lang="en-US" sz="2800" i="1"/>
              <a:t>adverse selection</a:t>
            </a:r>
            <a:r>
              <a:rPr lang="en-US" sz="2800"/>
              <a:t>.</a:t>
            </a:r>
          </a:p>
          <a:p>
            <a:r>
              <a:rPr lang="en-US" sz="2800"/>
              <a:t>This refers to the notion that traders with better information can take advantage of specialists and other traders who have less information.</a:t>
            </a:r>
          </a:p>
          <a:p>
            <a:r>
              <a:rPr lang="en-US" sz="2800"/>
              <a:t>The greater the heterogeneity of information, the wider the bid-ask spreads, and the higher the required return on equity.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7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1206500"/>
          </a:xfrm>
        </p:spPr>
        <p:txBody>
          <a:bodyPr/>
          <a:lstStyle/>
          <a:p>
            <a:r>
              <a:rPr lang="en-US" dirty="0"/>
              <a:t>What the Corporation Can </a:t>
            </a:r>
            <a:r>
              <a:rPr lang="en-US" dirty="0" smtClean="0"/>
              <a:t>Do		</a:t>
            </a:r>
            <a:r>
              <a:rPr lang="en-US" sz="1600" i="1" dirty="0" smtClean="0"/>
              <a:t>LO13.7</a:t>
            </a:r>
            <a:endParaRPr lang="en-US" sz="1600" dirty="0"/>
          </a:p>
        </p:txBody>
      </p:sp>
      <p:sp>
        <p:nvSpPr>
          <p:cNvPr id="640003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The corporation has an incentive to lower trading costs since this would result in a lower cost of capital.</a:t>
            </a:r>
          </a:p>
          <a:p>
            <a:r>
              <a:rPr lang="en-US" sz="2800" dirty="0"/>
              <a:t>A stock split would increase the liquidity of the shares.</a:t>
            </a:r>
          </a:p>
          <a:p>
            <a:r>
              <a:rPr lang="en-US" sz="2800" dirty="0"/>
              <a:t>A stock split would also reduce the adverse selection costs thereby lowering bid-ask spreads.</a:t>
            </a:r>
          </a:p>
          <a:p>
            <a:r>
              <a:rPr lang="en-US" sz="2800" dirty="0"/>
              <a:t>This idea is a new one and empirical evidence is not yet available.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0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0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0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0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0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0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0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0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1206500"/>
          </a:xfrm>
        </p:spPr>
        <p:txBody>
          <a:bodyPr/>
          <a:lstStyle/>
          <a:p>
            <a:r>
              <a:rPr lang="en-US" dirty="0"/>
              <a:t>What the Corporation Can </a:t>
            </a:r>
            <a:r>
              <a:rPr lang="en-US" dirty="0" smtClean="0"/>
              <a:t>Do		</a:t>
            </a:r>
            <a:r>
              <a:rPr lang="en-US" sz="1600" i="1" dirty="0" smtClean="0"/>
              <a:t>LO13.7</a:t>
            </a:r>
            <a:endParaRPr lang="en-US" sz="1600" dirty="0"/>
          </a:p>
        </p:txBody>
      </p:sp>
      <p:sp>
        <p:nvSpPr>
          <p:cNvPr id="6410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Companies can also facilitate stock purchases through the Internet.</a:t>
            </a:r>
          </a:p>
          <a:p>
            <a:r>
              <a:rPr lang="en-US" sz="2800" dirty="0"/>
              <a:t>Direct stock purchase plans and dividend reinvestment plans handled on-line allow small investors the opportunity to buy securities cheaply.</a:t>
            </a:r>
          </a:p>
          <a:p>
            <a:r>
              <a:rPr lang="en-US" sz="2800" dirty="0"/>
              <a:t>The companies can also disclose more information, especially to security analysts, to narrow the gap between informed and uninformed traders. This should reduce spreads.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2" y="79375"/>
            <a:ext cx="8135937" cy="1206500"/>
          </a:xfrm>
        </p:spPr>
        <p:txBody>
          <a:bodyPr/>
          <a:lstStyle/>
          <a:p>
            <a:r>
              <a:rPr lang="en-US" dirty="0" smtClean="0"/>
              <a:t>Summary </a:t>
            </a:r>
            <a:r>
              <a:rPr lang="en-US" dirty="0"/>
              <a:t>and </a:t>
            </a:r>
            <a:r>
              <a:rPr lang="en-US" dirty="0" smtClean="0"/>
              <a:t>Conclusions			</a:t>
            </a:r>
            <a:r>
              <a:rPr lang="en-US" sz="1600" i="1" dirty="0" smtClean="0"/>
              <a:t>LO13.8</a:t>
            </a:r>
            <a:endParaRPr lang="en-US" sz="1600" dirty="0"/>
          </a:p>
        </p:txBody>
      </p:sp>
      <p:sp>
        <p:nvSpPr>
          <p:cNvPr id="64205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7924800" cy="5410200"/>
          </a:xfrm>
        </p:spPr>
        <p:txBody>
          <a:bodyPr/>
          <a:lstStyle/>
          <a:p>
            <a:r>
              <a:rPr lang="en-US" sz="2400" dirty="0"/>
              <a:t>The expected return on any capital budgeting project should be at least as great as the expected return on a financial asset of comparable risk. Otherwise the shareholders would prefer the firm to pay a dividend.</a:t>
            </a:r>
          </a:p>
          <a:p>
            <a:r>
              <a:rPr lang="en-US" sz="2400" dirty="0"/>
              <a:t>The expected return on any asset is dependent upon </a:t>
            </a:r>
            <a:r>
              <a:rPr lang="en-US" sz="2400" dirty="0">
                <a:latin typeface="Symbol" pitchFamily="18" charset="2"/>
              </a:rPr>
              <a:t>b</a:t>
            </a:r>
            <a:r>
              <a:rPr lang="en-US" sz="2400" dirty="0"/>
              <a:t>.</a:t>
            </a:r>
          </a:p>
          <a:p>
            <a:r>
              <a:rPr lang="en-US" sz="2400" dirty="0"/>
              <a:t>A project’s required return depends on the </a:t>
            </a:r>
            <a:r>
              <a:rPr lang="en-US" sz="2400" i="1" u="sng" dirty="0"/>
              <a:t>project’s</a:t>
            </a:r>
            <a:r>
              <a:rPr lang="en-US" sz="2400" dirty="0"/>
              <a:t> </a:t>
            </a:r>
            <a:r>
              <a:rPr lang="en-US" sz="2400" dirty="0">
                <a:latin typeface="Symbol" pitchFamily="18" charset="2"/>
              </a:rPr>
              <a:t>b</a:t>
            </a:r>
            <a:r>
              <a:rPr lang="en-US" sz="2400" dirty="0"/>
              <a:t>.</a:t>
            </a:r>
          </a:p>
          <a:p>
            <a:r>
              <a:rPr lang="en-US" sz="2400" dirty="0"/>
              <a:t>A project’s </a:t>
            </a:r>
            <a:r>
              <a:rPr lang="en-US" sz="2400" i="1" dirty="0">
                <a:latin typeface="Symbol" pitchFamily="18" charset="2"/>
              </a:rPr>
              <a:t>b</a:t>
            </a:r>
            <a:r>
              <a:rPr lang="en-US" sz="2400" dirty="0"/>
              <a:t> can be estimated by considering comparable industries or the cyclicality of project revenues and the project’s operating leverage.</a:t>
            </a:r>
          </a:p>
          <a:p>
            <a:r>
              <a:rPr lang="en-US" sz="2400" dirty="0"/>
              <a:t>If the firm uses debt, the discount rate to use is the </a:t>
            </a:r>
            <a:r>
              <a:rPr lang="en-US" sz="2400" i="1" dirty="0" err="1"/>
              <a:t>r</a:t>
            </a:r>
            <a:r>
              <a:rPr lang="en-US" sz="2400" baseline="-25000" dirty="0" err="1"/>
              <a:t>WACC</a:t>
            </a:r>
            <a:r>
              <a:rPr lang="en-US" sz="2400" dirty="0"/>
              <a:t>.</a:t>
            </a:r>
          </a:p>
          <a:p>
            <a:r>
              <a:rPr lang="en-US" sz="2400" dirty="0"/>
              <a:t>In order to calculate </a:t>
            </a:r>
            <a:r>
              <a:rPr lang="en-US" sz="2400" i="1" dirty="0" err="1"/>
              <a:t>r</a:t>
            </a:r>
            <a:r>
              <a:rPr lang="en-US" sz="2400" baseline="-25000" dirty="0" err="1"/>
              <a:t>WACC</a:t>
            </a:r>
            <a:r>
              <a:rPr lang="en-US" sz="2400" dirty="0"/>
              <a:t>, the cost of equity and the cost of debt applicable to a project must be estimated.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1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8001000" cy="1206500"/>
          </a:xfrm>
        </p:spPr>
        <p:txBody>
          <a:bodyPr/>
          <a:lstStyle/>
          <a:p>
            <a:r>
              <a:rPr lang="en-US"/>
              <a:t>Quick Quiz</a:t>
            </a:r>
          </a:p>
        </p:txBody>
      </p:sp>
      <p:sp>
        <p:nvSpPr>
          <p:cNvPr id="6522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01750"/>
            <a:ext cx="80010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/>
              <a:t>How do we determine the cost of equity capital?</a:t>
            </a:r>
          </a:p>
          <a:p>
            <a:pPr>
              <a:lnSpc>
                <a:spcPct val="90000"/>
              </a:lnSpc>
            </a:pPr>
            <a:r>
              <a:rPr lang="en-US" sz="3200"/>
              <a:t>How can we estimate a firm or project beta?</a:t>
            </a:r>
          </a:p>
          <a:p>
            <a:pPr>
              <a:lnSpc>
                <a:spcPct val="90000"/>
              </a:lnSpc>
            </a:pPr>
            <a:r>
              <a:rPr lang="en-US" sz="3200"/>
              <a:t>How does leverage affect beta?</a:t>
            </a:r>
          </a:p>
          <a:p>
            <a:pPr>
              <a:lnSpc>
                <a:spcPct val="90000"/>
              </a:lnSpc>
            </a:pPr>
            <a:r>
              <a:rPr lang="en-US" sz="3200"/>
              <a:t>How do we determine the cost of capital with debt?</a:t>
            </a:r>
          </a:p>
          <a:p>
            <a:pPr>
              <a:lnSpc>
                <a:spcPct val="90000"/>
              </a:lnSpc>
            </a:pPr>
            <a:r>
              <a:rPr lang="en-US" sz="3200"/>
              <a:t>How does the liquidity of a firm’s stock affect the cost of capital?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template</Template>
  <TotalTime>5924</TotalTime>
  <Words>2344</Words>
  <Application>Microsoft Office PowerPoint</Application>
  <PresentationFormat>On-screen Show (4:3)</PresentationFormat>
  <Paragraphs>262</Paragraphs>
  <Slides>41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new template</vt:lpstr>
      <vt:lpstr>Equation</vt:lpstr>
      <vt:lpstr>Worksheet</vt:lpstr>
      <vt:lpstr>Slide 0</vt:lpstr>
      <vt:lpstr>Chapter Outline</vt:lpstr>
      <vt:lpstr>Where Do We Stand?</vt:lpstr>
      <vt:lpstr>The Cost of Equity Capital   LO13.1</vt:lpstr>
      <vt:lpstr>The Cost of Equity Capital   LO13.1</vt:lpstr>
      <vt:lpstr>Example       LO13.1</vt:lpstr>
      <vt:lpstr>Example (continued)    LO13.1</vt:lpstr>
      <vt:lpstr>Using the SML to Estimate the Risk-Adjusted Discount Rate for Projects LO13.1</vt:lpstr>
      <vt:lpstr> Estimation of Beta     LO13.2</vt:lpstr>
      <vt:lpstr>Estimation of Beta     LO13.2</vt:lpstr>
      <vt:lpstr>Stability of Beta     LO13.2</vt:lpstr>
      <vt:lpstr>Using an Industry Beta    LO13.2</vt:lpstr>
      <vt:lpstr>Determinants of Beta    LO13.3</vt:lpstr>
      <vt:lpstr>Cyclicality of Revenues    LO13.3</vt:lpstr>
      <vt:lpstr>Operating Leverage     LO13.3</vt:lpstr>
      <vt:lpstr>Operating Leverage (Figures 13.4 &amp; 13.5) LO13.3</vt:lpstr>
      <vt:lpstr>Financial Leverage and Beta   LO13.3</vt:lpstr>
      <vt:lpstr>Financial Leverage and Beta: Example LO13.3</vt:lpstr>
      <vt:lpstr>Extensions of the Basic Model  LO13.4a</vt:lpstr>
      <vt:lpstr>The Firm versus the Project   LO13.4a</vt:lpstr>
      <vt:lpstr>Capital Budgeting &amp; Project Risk  LO13.4a</vt:lpstr>
      <vt:lpstr>Capital Budgeting &amp; Project Risk  LO13.4a</vt:lpstr>
      <vt:lpstr>Capital Budgeting &amp; Project Risk  LO13.4a</vt:lpstr>
      <vt:lpstr>The Cost of Capital with Debt  LO13.4b</vt:lpstr>
      <vt:lpstr>Estimating the Cost of Capital for Suncor Energy       LO13.5</vt:lpstr>
      <vt:lpstr>Estimating the Cost of Capital for Suncor Energy       LO13.5</vt:lpstr>
      <vt:lpstr>Estimating the Cost of Capital for Suncor Energy       LO13.5</vt:lpstr>
      <vt:lpstr>Slide 27</vt:lpstr>
      <vt:lpstr>Slide 28</vt:lpstr>
      <vt:lpstr>Flotation Costs and the Weighted Average Cost of Capital     LO13.6</vt:lpstr>
      <vt:lpstr>Flotation Costs and the Weighted Average Cost of Capital     LO13.6</vt:lpstr>
      <vt:lpstr>Flotation Costs and NPV   LO13.6</vt:lpstr>
      <vt:lpstr>Reducing the Cost of Capital   LO13.7</vt:lpstr>
      <vt:lpstr>What is Liquidity?     LO13.7</vt:lpstr>
      <vt:lpstr>Liquidity, Expected Returns, and the Cost of Capital       LO13.7</vt:lpstr>
      <vt:lpstr>Liquidity and the Cost of Capital (Figure 13.7) LO13.7</vt:lpstr>
      <vt:lpstr>Liquidity and Adverse Selection  LO13.7</vt:lpstr>
      <vt:lpstr>What the Corporation Can Do  LO13.7</vt:lpstr>
      <vt:lpstr>What the Corporation Can Do  LO13.7</vt:lpstr>
      <vt:lpstr>Summary and Conclusions   LO13.8</vt:lpstr>
      <vt:lpstr>Quick Quiz</vt:lpstr>
    </vt:vector>
  </TitlesOfParts>
  <Company>Irwin/ McGraw-Hill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 Wei Wang</dc:creator>
  <cp:lastModifiedBy>wwang</cp:lastModifiedBy>
  <cp:revision>261</cp:revision>
  <dcterms:created xsi:type="dcterms:W3CDTF">2001-03-01T05:50:14Z</dcterms:created>
  <dcterms:modified xsi:type="dcterms:W3CDTF">2010-11-30T20:35:16Z</dcterms:modified>
</cp:coreProperties>
</file>