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12/11/2015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12/11/2015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12/11/2015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12/11/2015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12/11/2015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‹N°›</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12/11/2015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12/11/2015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12/11/2015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12/11/2015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12/11/2015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12/11/2015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12/11/2015</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‹N°›</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6.xml"/><Relationship Id="rId5" Type="http://schemas.openxmlformats.org/officeDocument/2006/relationships/image" Target="../media/image6.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2</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1502B</a:t>
            </a:r>
          </a:p>
          <a:p>
            <a:r>
              <a:rPr lang="fr-FR" dirty="0" smtClean="0"/>
              <a:t>Automne 2015</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62470" y="436510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908720"/>
            <a:ext cx="7920880" cy="4524315"/>
          </a:xfrm>
          <a:prstGeom prst="rect">
            <a:avLst/>
          </a:prstGeom>
        </p:spPr>
        <p:txBody>
          <a:bodyPr wrap="square">
            <a:spAutoFit/>
          </a:bodyPr>
          <a:lstStyle/>
          <a:p>
            <a:r>
              <a:rPr lang="fr-FR" sz="3200" dirty="0"/>
              <a:t>1) Les ménages sont contraints d’effectuer des arbitrages parce que :</a:t>
            </a:r>
          </a:p>
          <a:p>
            <a:r>
              <a:rPr lang="fr-FR" sz="3200" dirty="0"/>
              <a:t>A. l’accès aux biens est limité en raison de leur rareté.</a:t>
            </a:r>
          </a:p>
          <a:p>
            <a:r>
              <a:rPr lang="fr-FR" sz="3200" dirty="0"/>
              <a:t>B. les biens sont abondants dans une société de consommation.</a:t>
            </a:r>
          </a:p>
          <a:p>
            <a:r>
              <a:rPr lang="fr-FR" sz="3200" dirty="0"/>
              <a:t>C. les revenus des ménages sont limités.</a:t>
            </a:r>
          </a:p>
          <a:p>
            <a:r>
              <a:rPr lang="fr-FR" sz="3200" dirty="0"/>
              <a:t>D. Les réponses A et C sont vraies.</a:t>
            </a:r>
          </a:p>
          <a:p>
            <a:r>
              <a:rPr lang="fr-FR" sz="3200" dirty="0"/>
              <a:t>E. Les réponses B et C sont vraies.</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395536" y="170080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764704"/>
            <a:ext cx="7920880" cy="3970318"/>
          </a:xfrm>
          <a:prstGeom prst="rect">
            <a:avLst/>
          </a:prstGeom>
        </p:spPr>
        <p:txBody>
          <a:bodyPr wrap="square">
            <a:spAutoFit/>
          </a:bodyPr>
          <a:lstStyle/>
          <a:p>
            <a:r>
              <a:rPr lang="fr-FR" sz="2800" dirty="0"/>
              <a:t>2) Dans un pays, une hausse du PIB réel sur une période de 4 ans signifie :</a:t>
            </a:r>
          </a:p>
          <a:p>
            <a:r>
              <a:rPr lang="fr-FR" sz="2800" dirty="0"/>
              <a:t>A. que les agents économiques de ce pays disposent de plus de richesses.</a:t>
            </a:r>
          </a:p>
          <a:p>
            <a:r>
              <a:rPr lang="fr-FR" sz="2800" dirty="0"/>
              <a:t>B. que l’inflation a augmenté dans ce pays.</a:t>
            </a:r>
          </a:p>
          <a:p>
            <a:r>
              <a:rPr lang="fr-FR" sz="2800" dirty="0"/>
              <a:t>C. que les agents économiques de ce pays disposent de moins de richesses.</a:t>
            </a:r>
          </a:p>
          <a:p>
            <a:r>
              <a:rPr lang="fr-FR" sz="2800" dirty="0"/>
              <a:t>D. Les réponses A et B sont vraies.</a:t>
            </a:r>
          </a:p>
          <a:p>
            <a:r>
              <a:rPr lang="fr-FR" sz="2800" dirty="0"/>
              <a:t>E. Les réponses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254856" y="45091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4896" y="1411222"/>
            <a:ext cx="7776864" cy="3970318"/>
          </a:xfrm>
          <a:prstGeom prst="rect">
            <a:avLst/>
          </a:prstGeom>
        </p:spPr>
        <p:txBody>
          <a:bodyPr wrap="square">
            <a:spAutoFit/>
          </a:bodyPr>
          <a:lstStyle/>
          <a:p>
            <a:r>
              <a:rPr lang="fr-FR" sz="2800" dirty="0"/>
              <a:t>3) Selon la loi de l’offre et de la demande, toutes choses égales par ailleurs, une hausse des revenus entraîne :</a:t>
            </a:r>
          </a:p>
          <a:p>
            <a:r>
              <a:rPr lang="fr-FR" sz="2800" dirty="0"/>
              <a:t>A. une baisse sur la courbe de demande.</a:t>
            </a:r>
          </a:p>
          <a:p>
            <a:r>
              <a:rPr lang="fr-FR" sz="2800" dirty="0"/>
              <a:t>B. un déplacement de la courbe de demande vers la gauche.</a:t>
            </a:r>
          </a:p>
          <a:p>
            <a:r>
              <a:rPr lang="fr-FR" sz="2800" dirty="0"/>
              <a:t>C. une hausse sur la courbe de demande.</a:t>
            </a:r>
          </a:p>
          <a:p>
            <a:r>
              <a:rPr lang="fr-FR" sz="2800" dirty="0"/>
              <a:t>D. un déplacement de la courbe de demande vers la droite.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251520" y="2786447"/>
            <a:ext cx="8496944" cy="85857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66635" y="1016732"/>
            <a:ext cx="7488832" cy="3539430"/>
          </a:xfrm>
          <a:prstGeom prst="rect">
            <a:avLst/>
          </a:prstGeom>
        </p:spPr>
        <p:txBody>
          <a:bodyPr wrap="square">
            <a:spAutoFit/>
          </a:bodyPr>
          <a:lstStyle/>
          <a:p>
            <a:r>
              <a:rPr lang="fr-FR" sz="2800" dirty="0"/>
              <a:t>4) Parmi les éléments suivants, lequel est considéré comme une « défaillance de marché » ?</a:t>
            </a:r>
          </a:p>
          <a:p>
            <a:r>
              <a:rPr lang="fr-FR" sz="2800" dirty="0"/>
              <a:t>A. Un vol dans un magasin.</a:t>
            </a:r>
          </a:p>
          <a:p>
            <a:r>
              <a:rPr lang="fr-FR" sz="2800" dirty="0"/>
              <a:t>B. Un marché contrôlé par le crime organisé.</a:t>
            </a:r>
          </a:p>
          <a:p>
            <a:r>
              <a:rPr lang="fr-FR" sz="2800" dirty="0"/>
              <a:t>C. Un réseau de fils électriques à haute tension dans un pays.</a:t>
            </a:r>
          </a:p>
          <a:p>
            <a:r>
              <a:rPr lang="fr-FR" sz="2800" dirty="0"/>
              <a:t>D. B et C sont des défaillances de marché.</a:t>
            </a:r>
          </a:p>
          <a:p>
            <a:r>
              <a:rPr lang="fr-FR" sz="2800" dirty="0"/>
              <a:t>E. A, B et C sont des défaillances de marché.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251520" y="1412776"/>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812611"/>
            <a:ext cx="7992888" cy="3539430"/>
          </a:xfrm>
          <a:prstGeom prst="rect">
            <a:avLst/>
          </a:prstGeom>
        </p:spPr>
        <p:txBody>
          <a:bodyPr wrap="square">
            <a:spAutoFit/>
          </a:bodyPr>
          <a:lstStyle/>
          <a:p>
            <a:r>
              <a:rPr lang="fr-FR" sz="3200" dirty="0"/>
              <a:t>5) Une hausse de salaire pour un travailleur :</a:t>
            </a:r>
          </a:p>
          <a:p>
            <a:r>
              <a:rPr lang="fr-FR" sz="3200" dirty="0"/>
              <a:t>A. implique une hausse du coût de renonciation aux loisirs pour ce travailleur.</a:t>
            </a:r>
          </a:p>
          <a:p>
            <a:r>
              <a:rPr lang="fr-FR" sz="3200" dirty="0"/>
              <a:t>B. implique une baisse du coût de renonciation aux loisirs pour ce travailleur.</a:t>
            </a:r>
          </a:p>
          <a:p>
            <a:r>
              <a:rPr lang="fr-FR" sz="3200" dirty="0"/>
              <a:t>C. n’a pas d’influence sur le coût de renonciation aux loisirs pour ce travailleur.</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467544" y="511787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75805" y="620273"/>
            <a:ext cx="7632848" cy="4893647"/>
          </a:xfrm>
          <a:prstGeom prst="rect">
            <a:avLst/>
          </a:prstGeom>
        </p:spPr>
        <p:txBody>
          <a:bodyPr wrap="square">
            <a:spAutoFit/>
          </a:bodyPr>
          <a:lstStyle/>
          <a:p>
            <a:r>
              <a:rPr lang="fr-FR" sz="2400" dirty="0"/>
              <a:t>6) Parmi les affirmations suivantes, laquelle est vraie en ce qui concerne la loi de l’offre et de la demande ?</a:t>
            </a:r>
          </a:p>
          <a:p>
            <a:r>
              <a:rPr lang="fr-FR" sz="2400" dirty="0"/>
              <a:t>A. Ce sont les quantités demandées qui fixent les prix sur un marché.</a:t>
            </a:r>
          </a:p>
          <a:p>
            <a:r>
              <a:rPr lang="fr-FR" sz="2400" dirty="0"/>
              <a:t>B. Ce sont les quantités offertes qui fixent les prix sur un marché.</a:t>
            </a:r>
          </a:p>
          <a:p>
            <a:r>
              <a:rPr lang="fr-FR" sz="2400" dirty="0"/>
              <a:t>C. Sur un marché, lorsque les principes de la concurrence sont respectés, les quantités offertes ont tendance à être égales aux quantités demandées.</a:t>
            </a:r>
          </a:p>
          <a:p>
            <a:r>
              <a:rPr lang="fr-FR" sz="2400" dirty="0"/>
              <a:t>D. Sur un marché, lorsque les principes de la concurrence sont respectés, les prix proposés par les offreurs ont tendance à être proche des coûts de production.</a:t>
            </a:r>
          </a:p>
          <a:p>
            <a:r>
              <a:rPr lang="fr-FR" sz="2400" dirty="0"/>
              <a:t>E. Les réponses C et D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251520" y="2996952"/>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3793" y="764704"/>
            <a:ext cx="7848872" cy="3785652"/>
          </a:xfrm>
          <a:prstGeom prst="rect">
            <a:avLst/>
          </a:prstGeom>
        </p:spPr>
        <p:txBody>
          <a:bodyPr wrap="square">
            <a:spAutoFit/>
          </a:bodyPr>
          <a:lstStyle/>
          <a:p>
            <a:r>
              <a:rPr lang="fr-FR" sz="2400" dirty="0"/>
              <a:t>7) Vous voulez calculer le PIB de 2014 du Canada à partir des revenus. Vous disposez des données suivantes pour l’année 2014 : les salaires et traitements, les impôts indirects, les profits et intérêts. Quelle donnée de l’année 2014 vous manque-t-il pour calculer le PIB ?</a:t>
            </a:r>
          </a:p>
          <a:p>
            <a:r>
              <a:rPr lang="fr-FR" sz="2400" dirty="0"/>
              <a:t>A. Les investissements.</a:t>
            </a:r>
          </a:p>
          <a:p>
            <a:r>
              <a:rPr lang="fr-FR" sz="2400" dirty="0"/>
              <a:t>B. La provision pour consommation de capital.</a:t>
            </a:r>
          </a:p>
          <a:p>
            <a:r>
              <a:rPr lang="fr-FR" sz="2400" dirty="0"/>
              <a:t>C. La consommation.</a:t>
            </a:r>
          </a:p>
          <a:p>
            <a:r>
              <a:rPr lang="fr-FR" sz="2400" dirty="0"/>
              <a:t>D. Les dépenses du gouvernement.</a:t>
            </a:r>
          </a:p>
          <a:p>
            <a:r>
              <a:rPr lang="fr-FR" sz="2400" dirty="0"/>
              <a:t>E. Les exportations nettes.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395536" y="4509120"/>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47564" y="620688"/>
            <a:ext cx="7704856" cy="4832092"/>
          </a:xfrm>
          <a:prstGeom prst="rect">
            <a:avLst/>
          </a:prstGeom>
        </p:spPr>
        <p:txBody>
          <a:bodyPr wrap="square">
            <a:spAutoFit/>
          </a:bodyPr>
          <a:lstStyle/>
          <a:p>
            <a:r>
              <a:rPr lang="fr-FR" sz="2800" dirty="0"/>
              <a:t>8) A propos du calcul du PIB, laquelle des affirmations suivantes est vraie ?</a:t>
            </a:r>
          </a:p>
          <a:p>
            <a:r>
              <a:rPr lang="fr-FR" sz="2800" dirty="0"/>
              <a:t>A. La valeur des logements neufs achetés durant l’année est incluse dans le calcul du PIB.</a:t>
            </a:r>
          </a:p>
          <a:p>
            <a:r>
              <a:rPr lang="fr-FR" sz="2800" dirty="0"/>
              <a:t>B. La valeur des logements d’occasion achetés durant l’année est incluse dans le calcul du PIB.</a:t>
            </a:r>
          </a:p>
          <a:p>
            <a:r>
              <a:rPr lang="fr-FR" sz="2800" dirty="0"/>
              <a:t>C. L’achat d’un logement par un ménage est considéré comme un investissement dans le calcul du PIB.</a:t>
            </a:r>
          </a:p>
          <a:p>
            <a:r>
              <a:rPr lang="fr-FR" sz="2800" dirty="0"/>
              <a:t>D. Les réponses A et C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273569" y="256926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764704"/>
            <a:ext cx="7920880" cy="4401205"/>
          </a:xfrm>
          <a:prstGeom prst="rect">
            <a:avLst/>
          </a:prstGeom>
        </p:spPr>
        <p:txBody>
          <a:bodyPr wrap="square">
            <a:spAutoFit/>
          </a:bodyPr>
          <a:lstStyle/>
          <a:p>
            <a:r>
              <a:rPr lang="fr-FR" sz="2800" dirty="0"/>
              <a:t>9) Parmi les propositions suivantes, laquelle est la plus proche de la réalité ?</a:t>
            </a:r>
          </a:p>
          <a:p>
            <a:r>
              <a:rPr lang="fr-FR" sz="2800" dirty="0"/>
              <a:t>A. Le PIB de l’Ontario représente 10% du PIB du Canada.</a:t>
            </a:r>
          </a:p>
          <a:p>
            <a:r>
              <a:rPr lang="fr-FR" sz="2800" dirty="0"/>
              <a:t>B. Le PIB de l’Ontario représente un peu plus du 1/3 du PIB du Canada.</a:t>
            </a:r>
          </a:p>
          <a:p>
            <a:r>
              <a:rPr lang="fr-FR" sz="2800" dirty="0"/>
              <a:t>C. Le PIB de l’Ontario représente près de la moitié du PIB du Canada.</a:t>
            </a:r>
          </a:p>
          <a:p>
            <a:r>
              <a:rPr lang="fr-FR" sz="2800" dirty="0"/>
              <a:t>D. Le PIB de l’Ontario représente 70% du PIB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251520" y="4293096"/>
            <a:ext cx="8496944" cy="28803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241755"/>
            <a:ext cx="8496943"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67544" y="679628"/>
            <a:ext cx="7992888" cy="461665"/>
          </a:xfrm>
          <a:prstGeom prst="rect">
            <a:avLst/>
          </a:prstGeom>
        </p:spPr>
        <p:txBody>
          <a:bodyPr wrap="square">
            <a:spAutoFit/>
          </a:bodyPr>
          <a:lstStyle/>
          <a:p>
            <a:r>
              <a:rPr lang="fr-FR" sz="2400" dirty="0"/>
              <a:t>10) Soit les données suivantes concernant un pays :</a:t>
            </a:r>
          </a:p>
        </p:txBody>
      </p:sp>
      <p:sp>
        <p:nvSpPr>
          <p:cNvPr id="5" name="Rectangle 4"/>
          <p:cNvSpPr/>
          <p:nvPr/>
        </p:nvSpPr>
        <p:spPr>
          <a:xfrm>
            <a:off x="755576" y="2420888"/>
            <a:ext cx="7704856" cy="2862322"/>
          </a:xfrm>
          <a:prstGeom prst="rect">
            <a:avLst/>
          </a:prstGeom>
        </p:spPr>
        <p:txBody>
          <a:bodyPr wrap="square">
            <a:spAutoFit/>
          </a:bodyPr>
          <a:lstStyle/>
          <a:p>
            <a:r>
              <a:rPr lang="fr-FR" sz="2000" dirty="0"/>
              <a:t>L’année de référence est 2012.</a:t>
            </a:r>
          </a:p>
          <a:p>
            <a:r>
              <a:rPr lang="fr-FR" sz="2000" dirty="0"/>
              <a:t> </a:t>
            </a:r>
          </a:p>
          <a:p>
            <a:r>
              <a:rPr lang="fr-FR" sz="2000" dirty="0"/>
              <a:t>Le déflateur du PIB pour l’année 2014 est :</a:t>
            </a:r>
          </a:p>
          <a:p>
            <a:r>
              <a:rPr lang="fr-FR" sz="2000" dirty="0"/>
              <a:t>A. 77.</a:t>
            </a:r>
          </a:p>
          <a:p>
            <a:r>
              <a:rPr lang="fr-FR" sz="2000" dirty="0"/>
              <a:t>B. 82.</a:t>
            </a:r>
          </a:p>
          <a:p>
            <a:r>
              <a:rPr lang="fr-FR" sz="2000" dirty="0"/>
              <a:t>C. 122.</a:t>
            </a:r>
          </a:p>
          <a:p>
            <a:r>
              <a:rPr lang="fr-FR" sz="2000" dirty="0"/>
              <a:t>D. 130.</a:t>
            </a:r>
          </a:p>
          <a:p>
            <a:r>
              <a:rPr lang="fr-FR" sz="2000" dirty="0"/>
              <a:t>E. On ne peut pas calculer le déflateur du PIB pour 2014 parce qu’on ne connaît pas le PIB réel de 2012.</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395536" y="4568939"/>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836712"/>
            <a:ext cx="7632848" cy="4524315"/>
          </a:xfrm>
          <a:prstGeom prst="rect">
            <a:avLst/>
          </a:prstGeom>
        </p:spPr>
        <p:txBody>
          <a:bodyPr wrap="square">
            <a:spAutoFit/>
          </a:bodyPr>
          <a:lstStyle/>
          <a:p>
            <a:r>
              <a:rPr lang="fr-FR" sz="2400" dirty="0"/>
              <a:t>11) Vous disposez des informations suivantes en ce qui concerne un pays : PIB nominal de 2013 = 1500 millions de dollars, PIB nominal de 2014 = 1700 millions de dollars. Vous pouvez en conclure :</a:t>
            </a:r>
          </a:p>
          <a:p>
            <a:r>
              <a:rPr lang="fr-FR" sz="2400" dirty="0"/>
              <a:t>A. que la richesse à la disposition de la population a augmenté de 2%.</a:t>
            </a:r>
          </a:p>
          <a:p>
            <a:r>
              <a:rPr lang="fr-FR" sz="2400" dirty="0"/>
              <a:t>B. que la richesse à la disposition de la population a augmenté de 13%.</a:t>
            </a:r>
          </a:p>
          <a:p>
            <a:r>
              <a:rPr lang="fr-FR" sz="2400" dirty="0"/>
              <a:t>C. que la richesse à la disposition de la population a augmenté de 20%.</a:t>
            </a:r>
          </a:p>
          <a:p>
            <a:r>
              <a:rPr lang="fr-FR" sz="2400" dirty="0"/>
              <a:t>D. On ne peut rien conclure sur l’augmentation réelle de la richesse parce qu’on ne connaît pas l’inflation.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317180" y="328498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98866" y="796937"/>
            <a:ext cx="7933573" cy="4031873"/>
          </a:xfrm>
          <a:prstGeom prst="rect">
            <a:avLst/>
          </a:prstGeom>
        </p:spPr>
        <p:txBody>
          <a:bodyPr wrap="square">
            <a:spAutoFit/>
          </a:bodyPr>
          <a:lstStyle/>
          <a:p>
            <a:r>
              <a:rPr lang="fr-FR" sz="3200" dirty="0"/>
              <a:t>12) Si un constructeur automobile japonais augmente le prix de ses voitures fabriquées au Japon et vendues au Canada, cette augmentation sera enregistrée :</a:t>
            </a:r>
          </a:p>
          <a:p>
            <a:r>
              <a:rPr lang="fr-FR" sz="3200" dirty="0"/>
              <a:t>A. par l’IPC et par le déflateur du PIB.</a:t>
            </a:r>
          </a:p>
          <a:p>
            <a:r>
              <a:rPr lang="fr-FR" sz="3200" dirty="0"/>
              <a:t>B. par l’IPC mais pas par le déflateur de PIB.</a:t>
            </a:r>
          </a:p>
          <a:p>
            <a:r>
              <a:rPr lang="fr-FR" sz="3200" dirty="0"/>
              <a:t>C. par le déflateur du PIB mais pas par l’IPC.</a:t>
            </a:r>
          </a:p>
          <a:p>
            <a:r>
              <a:rPr lang="fr-FR" sz="3200" dirty="0"/>
              <a:t>D  ni par le déflateur du PIB, ni par L’IPC.</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21485" y="299695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836712"/>
            <a:ext cx="7848872" cy="3970318"/>
          </a:xfrm>
          <a:prstGeom prst="rect">
            <a:avLst/>
          </a:prstGeom>
        </p:spPr>
        <p:txBody>
          <a:bodyPr wrap="square">
            <a:spAutoFit/>
          </a:bodyPr>
          <a:lstStyle/>
          <a:p>
            <a:r>
              <a:rPr lang="fr-FR" sz="2800" dirty="0"/>
              <a:t>13) Soit les données suivantes, l’IPC 2012 = 125, l’IPC 2013 = 131, l’IPC 2014 = 142. Quelle est l’affirmation vraie ?</a:t>
            </a:r>
          </a:p>
          <a:p>
            <a:r>
              <a:rPr lang="fr-FR" sz="2800" dirty="0"/>
              <a:t>A. L’inflation a été plus forte en 2013 qu’en 2014.</a:t>
            </a:r>
          </a:p>
          <a:p>
            <a:r>
              <a:rPr lang="fr-FR" sz="2800" dirty="0"/>
              <a:t>B. L’inflation en 2013 est égale à l’inflation en 2014.</a:t>
            </a:r>
          </a:p>
          <a:p>
            <a:r>
              <a:rPr lang="fr-FR" sz="2800" dirty="0"/>
              <a:t>C. L’inflation a été plus forte en 2014 qu’en 2013.</a:t>
            </a:r>
          </a:p>
          <a:p>
            <a:r>
              <a:rPr lang="fr-FR" sz="2800" dirty="0"/>
              <a:t>D. Les données ne permettent pas de faire des comparaisons entre l’inflation de 2013 et celle de 2014.</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251520" y="393305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836712"/>
            <a:ext cx="7848872" cy="4401205"/>
          </a:xfrm>
          <a:prstGeom prst="rect">
            <a:avLst/>
          </a:prstGeom>
        </p:spPr>
        <p:txBody>
          <a:bodyPr wrap="square">
            <a:spAutoFit/>
          </a:bodyPr>
          <a:lstStyle/>
          <a:p>
            <a:r>
              <a:rPr lang="fr-FR" sz="2800" dirty="0"/>
              <a:t>14)</a:t>
            </a:r>
            <a:r>
              <a:rPr lang="fr-CA" sz="2800" dirty="0"/>
              <a:t> Le panier de biens qui sert au calcul de l’IPC est :</a:t>
            </a:r>
            <a:endParaRPr lang="fr-FR" sz="2800" dirty="0"/>
          </a:p>
          <a:p>
            <a:r>
              <a:rPr lang="fr-CA" sz="2800" dirty="0"/>
              <a:t>A. un panier qui est composé de l’ensemble des biens vendus sur le territoire.</a:t>
            </a:r>
            <a:endParaRPr lang="fr-FR" sz="2800" dirty="0"/>
          </a:p>
          <a:p>
            <a:r>
              <a:rPr lang="fr-CA" sz="2800" dirty="0"/>
              <a:t>B. un panier dont la composition est ajusté tous les six mois, en fonction de l’évolution de la consommation des ménages.</a:t>
            </a:r>
            <a:endParaRPr lang="fr-FR" sz="2800" dirty="0"/>
          </a:p>
          <a:p>
            <a:r>
              <a:rPr lang="fr-CA" sz="2800" dirty="0"/>
              <a:t>C. un panier qui exclut la consommation de tabac.</a:t>
            </a:r>
            <a:endParaRPr lang="fr-FR" sz="2800" dirty="0"/>
          </a:p>
          <a:p>
            <a:r>
              <a:rPr lang="fr-CA" sz="2800" dirty="0"/>
              <a:t>D. un panier qui mesure la consommation d’un ménage moyen.</a:t>
            </a:r>
            <a:endParaRPr lang="fr-FR" sz="2800" dirty="0"/>
          </a:p>
          <a:p>
            <a:r>
              <a:rPr lang="fr-CA" sz="2800" dirty="0"/>
              <a:t>E. Aucune de ces réponses.</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251520" y="3933056"/>
            <a:ext cx="8496944" cy="137570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476672"/>
            <a:ext cx="7776864" cy="4832092"/>
          </a:xfrm>
          <a:prstGeom prst="rect">
            <a:avLst/>
          </a:prstGeom>
        </p:spPr>
        <p:txBody>
          <a:bodyPr wrap="square">
            <a:spAutoFit/>
          </a:bodyPr>
          <a:lstStyle/>
          <a:p>
            <a:r>
              <a:rPr lang="fr-FR" sz="2800" dirty="0"/>
              <a:t>15) En matière d’inflation, l’indice de référence :</a:t>
            </a:r>
          </a:p>
          <a:p>
            <a:r>
              <a:rPr lang="fr-FR" sz="2800" dirty="0"/>
              <a:t>A. est un indice qui est calculé en faisant la moyenne entre l’IPC et le déflateur du PIB.</a:t>
            </a:r>
          </a:p>
          <a:p>
            <a:r>
              <a:rPr lang="fr-FR" sz="2800" dirty="0"/>
              <a:t>B. est un indice qui corrige les biais liés au calcul de l’IPC.</a:t>
            </a:r>
          </a:p>
          <a:p>
            <a:r>
              <a:rPr lang="fr-FR" sz="2800" dirty="0"/>
              <a:t>C. est un indice qui est calculé par l’Université de Chicago. Cet indice est plus précis que celui de Statistique Canada.</a:t>
            </a:r>
          </a:p>
          <a:p>
            <a:r>
              <a:rPr lang="fr-FR" sz="2800" dirty="0"/>
              <a:t>D. est un indice qui exclut, dans le calcul de l’inflation, quelques produits dont les prix peuvent varier à court terme.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251520" y="1988840"/>
            <a:ext cx="8496944" cy="8887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82736" y="676986"/>
            <a:ext cx="7704856" cy="4401205"/>
          </a:xfrm>
          <a:prstGeom prst="rect">
            <a:avLst/>
          </a:prstGeom>
        </p:spPr>
        <p:txBody>
          <a:bodyPr wrap="square">
            <a:spAutoFit/>
          </a:bodyPr>
          <a:lstStyle/>
          <a:p>
            <a:r>
              <a:rPr lang="fr-FR" sz="2800" dirty="0"/>
              <a:t>16) Dans le calcul de l’IPC, le relevé du prix des biens s’effectue toujours dans les mêmes magasins. Ce phénomène :</a:t>
            </a:r>
          </a:p>
          <a:p>
            <a:r>
              <a:rPr lang="fr-FR" sz="2800" dirty="0"/>
              <a:t>A. a pour conséquence que l’IPC a tendance à surestimer l’augmentation des prix.</a:t>
            </a:r>
          </a:p>
          <a:p>
            <a:r>
              <a:rPr lang="fr-FR" sz="2800" dirty="0"/>
              <a:t>B. a pour conséquence que l’IPC a tendance à sous-estimer l’augmentation des prix.</a:t>
            </a:r>
          </a:p>
          <a:p>
            <a:r>
              <a:rPr lang="fr-FR" sz="2800" dirty="0"/>
              <a:t>C. s’appelle un biais de substitution des produits.</a:t>
            </a:r>
          </a:p>
          <a:p>
            <a:r>
              <a:rPr lang="fr-FR" sz="2800" dirty="0"/>
              <a:t>D. Les réponses A et C sont vraies.</a:t>
            </a:r>
          </a:p>
          <a:p>
            <a:r>
              <a:rPr lang="fr-FR" sz="2800" dirty="0"/>
              <a:t>E. Les réponses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30815" y="6237312"/>
            <a:ext cx="6781800" cy="299107"/>
          </a:xfrm>
        </p:spPr>
        <p:txBody>
          <a:bodyPr>
            <a:noAutofit/>
          </a:bodyPr>
          <a:lstStyle/>
          <a:p>
            <a:r>
              <a:rPr lang="fr-FR" sz="2000" dirty="0" smtClean="0"/>
              <a:t>Question 17 </a:t>
            </a:r>
            <a:endParaRPr lang="fr-FR" sz="2000" dirty="0"/>
          </a:p>
        </p:txBody>
      </p:sp>
      <p:sp>
        <p:nvSpPr>
          <p:cNvPr id="3" name="Rectangle 2"/>
          <p:cNvSpPr/>
          <p:nvPr/>
        </p:nvSpPr>
        <p:spPr>
          <a:xfrm>
            <a:off x="330814" y="4133865"/>
            <a:ext cx="1360865" cy="21602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 name="Image 3"/>
          <p:cNvPicPr/>
          <p:nvPr/>
        </p:nvPicPr>
        <p:blipFill>
          <a:blip r:embed="rId2">
            <a:extLst>
              <a:ext uri="{28A0092B-C50C-407E-A947-70E740481C1C}">
                <a14:useLocalDpi xmlns:a14="http://schemas.microsoft.com/office/drawing/2010/main" val="0"/>
              </a:ext>
            </a:extLst>
          </a:blip>
          <a:srcRect/>
          <a:stretch>
            <a:fillRect/>
          </a:stretch>
        </p:blipFill>
        <p:spPr bwMode="auto">
          <a:xfrm>
            <a:off x="527167" y="476672"/>
            <a:ext cx="3521075" cy="2149475"/>
          </a:xfrm>
          <a:prstGeom prst="rect">
            <a:avLst/>
          </a:prstGeom>
          <a:noFill/>
          <a:ln>
            <a:noFill/>
          </a:ln>
        </p:spPr>
      </p:pic>
      <p:sp>
        <p:nvSpPr>
          <p:cNvPr id="5" name="Rectangle 4"/>
          <p:cNvSpPr/>
          <p:nvPr/>
        </p:nvSpPr>
        <p:spPr>
          <a:xfrm>
            <a:off x="251520" y="3441658"/>
            <a:ext cx="7992888" cy="1600438"/>
          </a:xfrm>
          <a:prstGeom prst="rect">
            <a:avLst/>
          </a:prstGeom>
        </p:spPr>
        <p:txBody>
          <a:bodyPr wrap="square">
            <a:spAutoFit/>
          </a:bodyPr>
          <a:lstStyle/>
          <a:p>
            <a:r>
              <a:rPr lang="fr-FR" sz="1400" dirty="0"/>
              <a:t>17) En vous référant au tableau 1 et en prenant pour base l’année 2012, parmi les pourcentages suivants, lequel est le plus proche du taux d’inflation en 2014 ?</a:t>
            </a:r>
          </a:p>
          <a:p>
            <a:r>
              <a:rPr lang="fr-FR" sz="1400" dirty="0"/>
              <a:t>A. 2,9%.</a:t>
            </a:r>
          </a:p>
          <a:p>
            <a:r>
              <a:rPr lang="fr-FR" sz="1400" dirty="0"/>
              <a:t>B. 3,3%.</a:t>
            </a:r>
          </a:p>
          <a:p>
            <a:r>
              <a:rPr lang="fr-FR" sz="1400" dirty="0"/>
              <a:t>C. 4%.</a:t>
            </a:r>
          </a:p>
          <a:p>
            <a:r>
              <a:rPr lang="fr-FR" sz="1400" dirty="0"/>
              <a:t>D. 7%.</a:t>
            </a:r>
          </a:p>
          <a:p>
            <a:r>
              <a:rPr lang="fr-FR" sz="1400" dirty="0"/>
              <a:t>E. On ne peut pas répondre à cette question parce que les données sont insuffisantes.</a:t>
            </a:r>
          </a:p>
        </p:txBody>
      </p:sp>
      <p:sp>
        <p:nvSpPr>
          <p:cNvPr id="6" name="TextBox 5"/>
          <p:cNvSpPr txBox="1"/>
          <p:nvPr/>
        </p:nvSpPr>
        <p:spPr>
          <a:xfrm>
            <a:off x="0" y="5042096"/>
            <a:ext cx="8964488" cy="1077218"/>
          </a:xfrm>
          <a:prstGeom prst="rect">
            <a:avLst/>
          </a:prstGeom>
          <a:noFill/>
        </p:spPr>
        <p:txBody>
          <a:bodyPr wrap="square" rtlCol="0">
            <a:spAutoFit/>
          </a:bodyPr>
          <a:lstStyle/>
          <a:p>
            <a:r>
              <a:rPr lang="fr-CA" sz="1600" dirty="0" smtClean="0">
                <a:solidFill>
                  <a:srgbClr val="FF0000"/>
                </a:solidFill>
              </a:rPr>
              <a:t>Si, en arrondissant, </a:t>
            </a:r>
            <a:r>
              <a:rPr lang="fr-CA" sz="1600" dirty="0" smtClean="0">
                <a:solidFill>
                  <a:srgbClr val="FF0000"/>
                </a:solidFill>
              </a:rPr>
              <a:t>vous avez pris </a:t>
            </a:r>
            <a:r>
              <a:rPr lang="fr-CA" sz="1600" dirty="0" smtClean="0">
                <a:solidFill>
                  <a:srgbClr val="FF0000"/>
                </a:solidFill>
              </a:rPr>
              <a:t>104 </a:t>
            </a:r>
            <a:r>
              <a:rPr lang="fr-CA" sz="1600" dirty="0" smtClean="0">
                <a:solidFill>
                  <a:srgbClr val="FF0000"/>
                </a:solidFill>
              </a:rPr>
              <a:t>comme indice pour  2013 =&gt; le taux d’inflation est de </a:t>
            </a:r>
            <a:r>
              <a:rPr lang="fr-CA" sz="1600" dirty="0" smtClean="0">
                <a:solidFill>
                  <a:srgbClr val="FF0000"/>
                </a:solidFill>
              </a:rPr>
              <a:t>2,88%, </a:t>
            </a:r>
            <a:r>
              <a:rPr lang="fr-CA" sz="1600" dirty="0" smtClean="0">
                <a:solidFill>
                  <a:srgbClr val="FF0000"/>
                </a:solidFill>
              </a:rPr>
              <a:t>proche de </a:t>
            </a:r>
            <a:r>
              <a:rPr lang="fr-CA" sz="1600" dirty="0" smtClean="0">
                <a:solidFill>
                  <a:srgbClr val="FF0000"/>
                </a:solidFill>
              </a:rPr>
              <a:t>2,9%. Quelques-uns ont aussi arrondi le taux d’inflation en 2014 à 4%.</a:t>
            </a:r>
          </a:p>
          <a:p>
            <a:r>
              <a:rPr lang="fr-CA" sz="1600" dirty="0" smtClean="0">
                <a:solidFill>
                  <a:srgbClr val="FF0000"/>
                </a:solidFill>
              </a:rPr>
              <a:t> </a:t>
            </a:r>
            <a:r>
              <a:rPr lang="fr-CA" sz="1600" b="1" dirty="0" smtClean="0">
                <a:solidFill>
                  <a:srgbClr val="FF0000"/>
                </a:solidFill>
              </a:rPr>
              <a:t>Tout le monde, quelque soit la réponse </a:t>
            </a:r>
            <a:r>
              <a:rPr lang="fr-CA" sz="1600" b="1" dirty="0" smtClean="0">
                <a:solidFill>
                  <a:srgbClr val="FF0000"/>
                </a:solidFill>
              </a:rPr>
              <a:t>donnée, </a:t>
            </a:r>
            <a:r>
              <a:rPr lang="fr-CA" sz="1600" b="1" dirty="0" smtClean="0">
                <a:solidFill>
                  <a:srgbClr val="FF0000"/>
                </a:solidFill>
              </a:rPr>
              <a:t>à </a:t>
            </a:r>
            <a:r>
              <a:rPr lang="fr-CA" sz="1600" b="1" dirty="0" smtClean="0">
                <a:solidFill>
                  <a:srgbClr val="FF0000"/>
                </a:solidFill>
              </a:rPr>
              <a:t>3 points pour cette question. Les 3 points sont inclus dans le bonus</a:t>
            </a:r>
            <a:r>
              <a:rPr lang="fr-CA" sz="1600" dirty="0" smtClean="0">
                <a:solidFill>
                  <a:srgbClr val="FF0000"/>
                </a:solidFill>
              </a:rPr>
              <a:t>.</a:t>
            </a:r>
            <a:endParaRPr lang="en-CA" sz="1600" dirty="0">
              <a:solidFill>
                <a:srgbClr val="FF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8888" y="502251"/>
            <a:ext cx="4248150"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8737" y="1916832"/>
            <a:ext cx="352425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9992" y="2850368"/>
            <a:ext cx="35242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251520" y="365795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8038"/>
            <a:ext cx="3521075" cy="2149475"/>
          </a:xfrm>
          <a:prstGeom prst="rect">
            <a:avLst/>
          </a:prstGeom>
          <a:noFill/>
          <a:ln>
            <a:noFill/>
          </a:ln>
        </p:spPr>
      </p:pic>
      <p:sp>
        <p:nvSpPr>
          <p:cNvPr id="5" name="Rectangle 4"/>
          <p:cNvSpPr/>
          <p:nvPr/>
        </p:nvSpPr>
        <p:spPr>
          <a:xfrm>
            <a:off x="503548" y="2530506"/>
            <a:ext cx="7992888" cy="3046988"/>
          </a:xfrm>
          <a:prstGeom prst="rect">
            <a:avLst/>
          </a:prstGeom>
        </p:spPr>
        <p:txBody>
          <a:bodyPr wrap="square">
            <a:spAutoFit/>
          </a:bodyPr>
          <a:lstStyle/>
          <a:p>
            <a:r>
              <a:rPr lang="fr-FR" sz="2400" dirty="0"/>
              <a:t>18) En vous référant au tableau 1 et en prenant pour base l’année 2012, l’indice des prix en 2013 est de :</a:t>
            </a:r>
          </a:p>
          <a:p>
            <a:r>
              <a:rPr lang="fr-FR" sz="2400" dirty="0"/>
              <a:t>A. 100.</a:t>
            </a:r>
          </a:p>
          <a:p>
            <a:r>
              <a:rPr lang="fr-FR" sz="2400" dirty="0"/>
              <a:t>B. 104.</a:t>
            </a:r>
          </a:p>
          <a:p>
            <a:r>
              <a:rPr lang="fr-FR" sz="2400" dirty="0"/>
              <a:t>C. 107.</a:t>
            </a:r>
          </a:p>
          <a:p>
            <a:r>
              <a:rPr lang="fr-FR" sz="2400" dirty="0"/>
              <a:t>D. 111.</a:t>
            </a:r>
          </a:p>
          <a:p>
            <a:r>
              <a:rPr lang="fr-FR" sz="2400" dirty="0"/>
              <a:t>E. On ne peut pas répondre à cette question parce que les données sont insuffisantes.</a:t>
            </a:r>
          </a:p>
        </p:txBody>
      </p:sp>
      <p:sp>
        <p:nvSpPr>
          <p:cNvPr id="6" name="TextBox 5"/>
          <p:cNvSpPr txBox="1"/>
          <p:nvPr/>
        </p:nvSpPr>
        <p:spPr>
          <a:xfrm>
            <a:off x="4427984" y="1556792"/>
            <a:ext cx="4392488" cy="923330"/>
          </a:xfrm>
          <a:prstGeom prst="rect">
            <a:avLst/>
          </a:prstGeom>
          <a:noFill/>
        </p:spPr>
        <p:txBody>
          <a:bodyPr wrap="square" rtlCol="0">
            <a:spAutoFit/>
          </a:bodyPr>
          <a:lstStyle/>
          <a:p>
            <a:r>
              <a:rPr lang="fr-CA" dirty="0" smtClean="0">
                <a:solidFill>
                  <a:srgbClr val="FF0000"/>
                </a:solidFill>
              </a:rPr>
              <a:t>Quelque soit la façon dont vous avez arrondi les résultats la </a:t>
            </a:r>
            <a:r>
              <a:rPr lang="fr-CA" dirty="0" smtClean="0">
                <a:solidFill>
                  <a:srgbClr val="FF0000"/>
                </a:solidFill>
              </a:rPr>
              <a:t>réponse </a:t>
            </a:r>
            <a:r>
              <a:rPr lang="fr-CA" dirty="0" smtClean="0">
                <a:solidFill>
                  <a:srgbClr val="FF0000"/>
                </a:solidFill>
              </a:rPr>
              <a:t>B est toujours la plus proche.</a:t>
            </a:r>
            <a:endParaRPr lang="en-CA"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635370"/>
            <a:ext cx="352425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316483" y="4665181"/>
            <a:ext cx="8496944" cy="28803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p:nvPr/>
        </p:nvPicPr>
        <p:blipFill>
          <a:blip r:embed="rId2">
            <a:extLst>
              <a:ext uri="{28A0092B-C50C-407E-A947-70E740481C1C}">
                <a14:useLocalDpi xmlns:a14="http://schemas.microsoft.com/office/drawing/2010/main" val="0"/>
              </a:ext>
            </a:extLst>
          </a:blip>
          <a:srcRect/>
          <a:stretch>
            <a:fillRect/>
          </a:stretch>
        </p:blipFill>
        <p:spPr bwMode="auto">
          <a:xfrm>
            <a:off x="525462" y="404664"/>
            <a:ext cx="3521075" cy="2149475"/>
          </a:xfrm>
          <a:prstGeom prst="rect">
            <a:avLst/>
          </a:prstGeom>
          <a:noFill/>
          <a:ln>
            <a:noFill/>
          </a:ln>
        </p:spPr>
      </p:pic>
      <p:sp>
        <p:nvSpPr>
          <p:cNvPr id="5" name="Rectangle 4"/>
          <p:cNvSpPr/>
          <p:nvPr/>
        </p:nvSpPr>
        <p:spPr>
          <a:xfrm>
            <a:off x="525462" y="2708920"/>
            <a:ext cx="8078986" cy="2585323"/>
          </a:xfrm>
          <a:prstGeom prst="rect">
            <a:avLst/>
          </a:prstGeom>
        </p:spPr>
        <p:txBody>
          <a:bodyPr wrap="square">
            <a:spAutoFit/>
          </a:bodyPr>
          <a:lstStyle/>
          <a:p>
            <a:r>
              <a:rPr lang="fr-FR" dirty="0"/>
              <a:t>19) En vous référant au tableau 1 et en prenant pour base l’année 2012, les autorités monétaires de ce pays avaient annoncé en 2012 : « pour les années 2013 et 2014, notre objectif est un taux d’inflation de 3% ». Parmi les propositions suivantes, laquelle est conforme à cette annonce ?</a:t>
            </a:r>
          </a:p>
          <a:p>
            <a:r>
              <a:rPr lang="fr-FR" dirty="0"/>
              <a:t>A. Les autorités monétaires ont atteint leur objectif en 2013 et en 2014.</a:t>
            </a:r>
          </a:p>
          <a:p>
            <a:r>
              <a:rPr lang="fr-FR" dirty="0"/>
              <a:t>B. Les autorités monétaires ont atteint leur objectif en 2013 mais pas en 2014.</a:t>
            </a:r>
          </a:p>
          <a:p>
            <a:r>
              <a:rPr lang="fr-FR" dirty="0"/>
              <a:t>C. Les autorités monétaires ont atteint leur objectif en 2014 mais pas en 2013.</a:t>
            </a:r>
          </a:p>
          <a:p>
            <a:r>
              <a:rPr lang="fr-FR" dirty="0"/>
              <a:t>D. Les autorités monétaires n’ont pas atteint leur objectif en 2013 et en 2014.</a:t>
            </a:r>
          </a:p>
          <a:p>
            <a:r>
              <a:rPr lang="fr-FR" dirty="0"/>
              <a:t>E. On ne peut pas répondre à cette question parce que les données sont insuffisantes.</a:t>
            </a:r>
          </a:p>
        </p:txBody>
      </p:sp>
      <p:sp>
        <p:nvSpPr>
          <p:cNvPr id="6" name="TextBox 5"/>
          <p:cNvSpPr txBox="1"/>
          <p:nvPr/>
        </p:nvSpPr>
        <p:spPr>
          <a:xfrm>
            <a:off x="4427984" y="1340768"/>
            <a:ext cx="4176464" cy="1384995"/>
          </a:xfrm>
          <a:prstGeom prst="rect">
            <a:avLst/>
          </a:prstGeom>
          <a:noFill/>
        </p:spPr>
        <p:txBody>
          <a:bodyPr wrap="square" rtlCol="0">
            <a:spAutoFit/>
          </a:bodyPr>
          <a:lstStyle/>
          <a:p>
            <a:r>
              <a:rPr lang="fr-CA" sz="1400" dirty="0" smtClean="0">
                <a:solidFill>
                  <a:srgbClr val="FF0000"/>
                </a:solidFill>
              </a:rPr>
              <a:t>Si vous avez pris </a:t>
            </a:r>
            <a:r>
              <a:rPr lang="fr-CA" sz="1400" dirty="0" smtClean="0">
                <a:solidFill>
                  <a:srgbClr val="FF0000"/>
                </a:solidFill>
              </a:rPr>
              <a:t>104 </a:t>
            </a:r>
            <a:r>
              <a:rPr lang="fr-CA" sz="1400" dirty="0" smtClean="0">
                <a:solidFill>
                  <a:srgbClr val="FF0000"/>
                </a:solidFill>
              </a:rPr>
              <a:t>comme indice pour 2013, alors l’inflation a été de </a:t>
            </a:r>
            <a:r>
              <a:rPr lang="fr-CA" sz="1400" dirty="0" smtClean="0">
                <a:solidFill>
                  <a:srgbClr val="FF0000"/>
                </a:solidFill>
              </a:rPr>
              <a:t>4% </a:t>
            </a:r>
            <a:r>
              <a:rPr lang="fr-CA" sz="1400" dirty="0" smtClean="0">
                <a:solidFill>
                  <a:srgbClr val="FF0000"/>
                </a:solidFill>
              </a:rPr>
              <a:t>en 2013 et </a:t>
            </a:r>
            <a:r>
              <a:rPr lang="fr-CA" sz="1400" dirty="0" smtClean="0">
                <a:solidFill>
                  <a:srgbClr val="FF0000"/>
                </a:solidFill>
              </a:rPr>
              <a:t>2,8</a:t>
            </a:r>
            <a:r>
              <a:rPr lang="fr-CA" sz="1400" dirty="0" smtClean="0">
                <a:solidFill>
                  <a:srgbClr val="FF0000"/>
                </a:solidFill>
              </a:rPr>
              <a:t>% </a:t>
            </a:r>
            <a:r>
              <a:rPr lang="fr-CA" sz="1400" dirty="0" smtClean="0">
                <a:solidFill>
                  <a:srgbClr val="FF0000"/>
                </a:solidFill>
              </a:rPr>
              <a:t>en 2014 et les </a:t>
            </a:r>
            <a:r>
              <a:rPr lang="fr-CA" sz="1400" dirty="0">
                <a:solidFill>
                  <a:srgbClr val="FF0000"/>
                </a:solidFill>
              </a:rPr>
              <a:t>a</a:t>
            </a:r>
            <a:r>
              <a:rPr lang="fr-CA" sz="1400" dirty="0" smtClean="0">
                <a:solidFill>
                  <a:srgbClr val="FF0000"/>
                </a:solidFill>
              </a:rPr>
              <a:t>utorités monétaires </a:t>
            </a:r>
            <a:r>
              <a:rPr lang="fr-CA" sz="1400" dirty="0" smtClean="0">
                <a:solidFill>
                  <a:srgbClr val="FF0000"/>
                </a:solidFill>
              </a:rPr>
              <a:t>ont atteint </a:t>
            </a:r>
            <a:r>
              <a:rPr lang="fr-CA" sz="1400" dirty="0" smtClean="0">
                <a:solidFill>
                  <a:srgbClr val="FF0000"/>
                </a:solidFill>
              </a:rPr>
              <a:t>leur objectif </a:t>
            </a:r>
            <a:r>
              <a:rPr lang="fr-CA" sz="1400" dirty="0" smtClean="0">
                <a:solidFill>
                  <a:srgbClr val="FF0000"/>
                </a:solidFill>
              </a:rPr>
              <a:t>en 2014 mais pas  </a:t>
            </a:r>
            <a:r>
              <a:rPr lang="fr-CA" sz="1400" dirty="0" smtClean="0">
                <a:solidFill>
                  <a:srgbClr val="FF0000"/>
                </a:solidFill>
              </a:rPr>
              <a:t>en </a:t>
            </a:r>
            <a:r>
              <a:rPr lang="fr-CA" sz="1400" dirty="0" smtClean="0">
                <a:solidFill>
                  <a:srgbClr val="FF0000"/>
                </a:solidFill>
              </a:rPr>
              <a:t>2013 </a:t>
            </a:r>
            <a:r>
              <a:rPr lang="fr-CA" sz="1400" dirty="0" smtClean="0">
                <a:solidFill>
                  <a:srgbClr val="FF0000"/>
                </a:solidFill>
              </a:rPr>
              <a:t>=&gt; </a:t>
            </a:r>
            <a:r>
              <a:rPr lang="fr-CA" sz="1400" b="1" dirty="0">
                <a:solidFill>
                  <a:srgbClr val="FF0000"/>
                </a:solidFill>
              </a:rPr>
              <a:t>Tout le monde, quelque soit la réponse à 3 points pour cette question. Les 3 points sont inclus dans le bonus</a:t>
            </a:r>
            <a:r>
              <a:rPr lang="fr-CA" sz="1400" b="1" dirty="0" smtClean="0">
                <a:solidFill>
                  <a:srgbClr val="FF0000"/>
                </a:solidFill>
              </a:rPr>
              <a:t>.</a:t>
            </a:r>
            <a:endParaRPr lang="en-CA" sz="1400" b="1" dirty="0">
              <a:solidFill>
                <a:srgbClr val="FF0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620688"/>
            <a:ext cx="35242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51520" y="3140968"/>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612845"/>
            <a:ext cx="8136904" cy="4093428"/>
          </a:xfrm>
          <a:prstGeom prst="rect">
            <a:avLst/>
          </a:prstGeom>
        </p:spPr>
        <p:txBody>
          <a:bodyPr wrap="square">
            <a:spAutoFit/>
          </a:bodyPr>
          <a:lstStyle/>
          <a:p>
            <a:r>
              <a:rPr lang="fr-FR" sz="2000" dirty="0"/>
              <a:t>20) Parmi les affirmations suivantes, laquelle est la plus conforme avec la situation du Canada en ce qui concerne l’inflation depuis 2009 ?</a:t>
            </a:r>
          </a:p>
          <a:p>
            <a:r>
              <a:rPr lang="fr-FR" sz="2000" dirty="0"/>
              <a:t>A. Les autorités monétaires ne parviennent pas à remplir leur objectif en matière d’inflation parce que la crise de 2009 a entraîné une hausse des prix difficile à maitriser.</a:t>
            </a:r>
          </a:p>
          <a:p>
            <a:r>
              <a:rPr lang="fr-FR" sz="2000" dirty="0"/>
              <a:t>B. Les autorités monétaires parviennent à remplir leur objectif en matière d’inflation, même si la tendance à la hausse des prix est forte depuis la crise de 2009.</a:t>
            </a:r>
          </a:p>
          <a:p>
            <a:r>
              <a:rPr lang="fr-FR" sz="2000" dirty="0"/>
              <a:t>C. Les autorités monétaires parviennent à remplir leur objectif en matière d’inflation, et la tendance à l’augmentation des prix reste faible.</a:t>
            </a:r>
          </a:p>
          <a:p>
            <a:r>
              <a:rPr lang="fr-FR" sz="2000" dirty="0"/>
              <a:t>D. Les autorités monétaires ne parviennent pas à remplir leur objectif en matière d’inflation, et le Canada connait une période de déflation depuis la crise de 2009.</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258341" y="249289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38301" y="628432"/>
            <a:ext cx="8208912" cy="4154984"/>
          </a:xfrm>
          <a:prstGeom prst="rect">
            <a:avLst/>
          </a:prstGeom>
        </p:spPr>
        <p:txBody>
          <a:bodyPr wrap="square">
            <a:spAutoFit/>
          </a:bodyPr>
          <a:lstStyle/>
          <a:p>
            <a:r>
              <a:rPr lang="fr-FR" sz="2400" dirty="0"/>
              <a:t>21</a:t>
            </a:r>
            <a:r>
              <a:rPr lang="fr-CA" sz="2400" dirty="0"/>
              <a:t>) Jane dépose de l’argent dans une banque qui lui paye un taux d’intérêt nominal de 3% par an. Si le taux d’inflation annuel est de 4%, alors à la fin de l’année :</a:t>
            </a:r>
            <a:endParaRPr lang="fr-FR" sz="2400" dirty="0"/>
          </a:p>
          <a:p>
            <a:r>
              <a:rPr lang="fr-CA" sz="2400" dirty="0"/>
              <a:t>A. Jane a 3% d’argent en plus, et la quantité de biens et services qu’elle peut acheter augmente de 3%.</a:t>
            </a:r>
            <a:endParaRPr lang="fr-FR" sz="2400" dirty="0"/>
          </a:p>
          <a:p>
            <a:r>
              <a:rPr lang="fr-CA" sz="2400" dirty="0"/>
              <a:t>B. Jane a 3% d’argent en plus, mais la quantité de biens et services qu’elle peut acheter diminue de 1%. </a:t>
            </a:r>
            <a:endParaRPr lang="fr-FR" sz="2400" dirty="0"/>
          </a:p>
          <a:p>
            <a:r>
              <a:rPr lang="fr-CA" sz="2400" dirty="0"/>
              <a:t>C. Jane a 3% d’argent en plus, et la quantité de biens et services qu’elle peut acheter augmente de 1%.</a:t>
            </a:r>
            <a:endParaRPr lang="fr-FR" sz="2400" dirty="0"/>
          </a:p>
          <a:p>
            <a:r>
              <a:rPr lang="fr-CA" sz="2400" dirty="0"/>
              <a:t>D. Jane a 4% d’argent en plus, et la quantité de biens et services qu’elle peut acheter diminue de 3%.</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251520" y="3861048"/>
            <a:ext cx="8496944" cy="11306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836712"/>
            <a:ext cx="7992888" cy="4154984"/>
          </a:xfrm>
          <a:prstGeom prst="rect">
            <a:avLst/>
          </a:prstGeom>
        </p:spPr>
        <p:txBody>
          <a:bodyPr wrap="square">
            <a:spAutoFit/>
          </a:bodyPr>
          <a:lstStyle/>
          <a:p>
            <a:r>
              <a:rPr lang="fr-FR" sz="2400" dirty="0"/>
              <a:t>22) Parmi les propositions suivantes, laquelle s’applique le mieux à la théorie de la croissance endogène :</a:t>
            </a:r>
          </a:p>
          <a:p>
            <a:r>
              <a:rPr lang="fr-FR" sz="2400" dirty="0"/>
              <a:t>A. la croissance économique n’est possible que s’il y a fermeture des frontières pour rattraper le retard économique.</a:t>
            </a:r>
          </a:p>
          <a:p>
            <a:r>
              <a:rPr lang="fr-FR" sz="2400" dirty="0"/>
              <a:t>B. la croissance économique est limitée par la croissance de la population.</a:t>
            </a:r>
          </a:p>
          <a:p>
            <a:r>
              <a:rPr lang="fr-FR" sz="2400" dirty="0"/>
              <a:t>C. la croissance économique à long terme dépend principalement des inventions réalisées par des savants.</a:t>
            </a:r>
          </a:p>
          <a:p>
            <a:r>
              <a:rPr lang="fr-FR" sz="2400" dirty="0"/>
              <a:t>D. la croissance économique dépend, pour une part, de la croissance de la connaissance et des efforts de recherche et développement.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260121" y="2509735"/>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55383" y="705177"/>
            <a:ext cx="8064896" cy="4401205"/>
          </a:xfrm>
          <a:prstGeom prst="rect">
            <a:avLst/>
          </a:prstGeom>
        </p:spPr>
        <p:txBody>
          <a:bodyPr wrap="square">
            <a:spAutoFit/>
          </a:bodyPr>
          <a:lstStyle/>
          <a:p>
            <a:r>
              <a:rPr lang="fr-FR" sz="2800" dirty="0"/>
              <a:t>23) Parmi les propositions suivantes, laquelle correspond à « l’effet de rattrapage » :</a:t>
            </a:r>
          </a:p>
          <a:p>
            <a:r>
              <a:rPr lang="fr-FR" sz="2800" dirty="0"/>
              <a:t>A. Toute augmentation des prix conduit à une augmentation des revenus.</a:t>
            </a:r>
          </a:p>
          <a:p>
            <a:r>
              <a:rPr lang="fr-FR" sz="2800" dirty="0"/>
              <a:t>B. La croissance est plus rapide dans certains pays émergents que dans les pays développés.</a:t>
            </a:r>
          </a:p>
          <a:p>
            <a:r>
              <a:rPr lang="fr-FR" sz="2800" dirty="0"/>
              <a:t>C. Toute augmentation de la productivité entraîne une augmentation de la croissance économique.</a:t>
            </a:r>
          </a:p>
          <a:p>
            <a:r>
              <a:rPr lang="fr-FR" sz="2800" dirty="0"/>
              <a:t>D. La croissance économique entraîne une détérioration de l’environnement.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251520" y="364502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17997" y="705177"/>
            <a:ext cx="7920880" cy="4524315"/>
          </a:xfrm>
          <a:prstGeom prst="rect">
            <a:avLst/>
          </a:prstGeom>
        </p:spPr>
        <p:txBody>
          <a:bodyPr wrap="square">
            <a:spAutoFit/>
          </a:bodyPr>
          <a:lstStyle/>
          <a:p>
            <a:r>
              <a:rPr lang="fr-FR" sz="2400" dirty="0"/>
              <a:t>24) Parmi les éléments suivants lequel peut permettre une augmentation de la productivité ?</a:t>
            </a:r>
          </a:p>
          <a:p>
            <a:r>
              <a:rPr lang="fr-FR" sz="2400" dirty="0"/>
              <a:t>A. Un investissement dans de nouvelles machines réalisé par une entreprise.</a:t>
            </a:r>
          </a:p>
          <a:p>
            <a:r>
              <a:rPr lang="fr-FR" sz="2400" dirty="0"/>
              <a:t>B. L’augmentation du niveau d’éducation de la population dans un pays émergents.</a:t>
            </a:r>
          </a:p>
          <a:p>
            <a:r>
              <a:rPr lang="fr-FR" sz="2400" dirty="0"/>
              <a:t>C. Le financement par un gouvernement de laboratoires de recherche.</a:t>
            </a:r>
          </a:p>
          <a:p>
            <a:r>
              <a:rPr lang="fr-FR" sz="2400" dirty="0"/>
              <a:t>D. Toutes ces mesures peuvent permettre une amélioration de la productivité.</a:t>
            </a:r>
          </a:p>
          <a:p>
            <a:r>
              <a:rPr lang="fr-FR" sz="2400" dirty="0"/>
              <a:t>E. Aucune de ces mesures ne permet une amélioration de la productivité.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251520" y="12687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726006"/>
            <a:ext cx="7992888" cy="4401205"/>
          </a:xfrm>
          <a:prstGeom prst="rect">
            <a:avLst/>
          </a:prstGeom>
        </p:spPr>
        <p:txBody>
          <a:bodyPr wrap="square">
            <a:spAutoFit/>
          </a:bodyPr>
          <a:lstStyle/>
          <a:p>
            <a:r>
              <a:rPr lang="fr-CA" sz="2800" dirty="0"/>
              <a:t>25) Parmi les énoncés suivants, lequel est faux ?</a:t>
            </a:r>
            <a:endParaRPr lang="fr-FR" sz="2800" dirty="0"/>
          </a:p>
          <a:p>
            <a:r>
              <a:rPr lang="fr-CA" sz="2800" dirty="0"/>
              <a:t>A. On peut toujours augmenter la productivité en ajoutant du stock de capital à l’économie.</a:t>
            </a:r>
            <a:endParaRPr lang="fr-FR" sz="2800" dirty="0"/>
          </a:p>
          <a:p>
            <a:r>
              <a:rPr lang="fr-CA" sz="2800" dirty="0"/>
              <a:t>B. Le niveau de vie d’un pays et sa productivité sont intimement liés.</a:t>
            </a:r>
            <a:endParaRPr lang="fr-FR" sz="2800" dirty="0"/>
          </a:p>
          <a:p>
            <a:r>
              <a:rPr lang="fr-CA" sz="2800" dirty="0"/>
              <a:t>C. La productivité peut se mesurer par la production réalisée en une heure de travail.</a:t>
            </a:r>
            <a:endParaRPr lang="fr-FR" sz="2800" dirty="0"/>
          </a:p>
          <a:p>
            <a:r>
              <a:rPr lang="fr-CA" sz="2800" dirty="0"/>
              <a:t>D. Une augmentation de la productivité peut être utilisée pour augmenter la production ou pour augmenter le temps libre.</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251520" y="292494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92696"/>
            <a:ext cx="7704856" cy="3108543"/>
          </a:xfrm>
          <a:prstGeom prst="rect">
            <a:avLst/>
          </a:prstGeom>
        </p:spPr>
        <p:txBody>
          <a:bodyPr wrap="square">
            <a:spAutoFit/>
          </a:bodyPr>
          <a:lstStyle/>
          <a:p>
            <a:r>
              <a:rPr lang="fr-FR" sz="2800" dirty="0"/>
              <a:t>26) La croissance économique du Canada depuis le début des années 1950 s’explique principalement par :</a:t>
            </a:r>
          </a:p>
          <a:p>
            <a:r>
              <a:rPr lang="fr-FR" sz="2800" dirty="0"/>
              <a:t>A. l’augmentation du taux d’activité des femmes.</a:t>
            </a:r>
          </a:p>
          <a:p>
            <a:r>
              <a:rPr lang="fr-FR" sz="2800" dirty="0"/>
              <a:t>B. l’augmentation du taux d’activité des hommes.</a:t>
            </a:r>
          </a:p>
          <a:p>
            <a:r>
              <a:rPr lang="fr-FR" sz="2800" dirty="0"/>
              <a:t>C. l’augmentation de la productivité du travail.</a:t>
            </a:r>
          </a:p>
          <a:p>
            <a:r>
              <a:rPr lang="fr-FR" sz="2800" dirty="0"/>
              <a:t>D. la diminution de la durée annuelle de travail.</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251520" y="3284984"/>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7623" y="476672"/>
            <a:ext cx="7920880" cy="3785652"/>
          </a:xfrm>
          <a:prstGeom prst="rect">
            <a:avLst/>
          </a:prstGeom>
        </p:spPr>
        <p:txBody>
          <a:bodyPr wrap="square">
            <a:spAutoFit/>
          </a:bodyPr>
          <a:lstStyle/>
          <a:p>
            <a:r>
              <a:rPr lang="fr-FR" sz="2000" dirty="0"/>
              <a:t>27) Parmi les propositions suivantes, laquelle correspond le mieux à la notion « d’état stationnaire » ?</a:t>
            </a:r>
          </a:p>
          <a:p>
            <a:r>
              <a:rPr lang="fr-FR" sz="2000" dirty="0"/>
              <a:t>A. « L’état stationnaire » décrit la situation des pays en développement qui ne parviennent pas à décoller économiquement.</a:t>
            </a:r>
          </a:p>
          <a:p>
            <a:r>
              <a:rPr lang="fr-FR" sz="2000" dirty="0"/>
              <a:t>B. « L’état stationnaire » décrit la situation d’une économie où les marchés sont à l’équilibre.</a:t>
            </a:r>
          </a:p>
          <a:p>
            <a:r>
              <a:rPr lang="fr-FR" sz="2000" dirty="0"/>
              <a:t>C. « L’état stationnaire » décrit la situation des pays qui ont une baisse de leur stock de capital ce qui entraîne un ralentissement de la productivité de la main d’œuvre.</a:t>
            </a:r>
          </a:p>
          <a:p>
            <a:r>
              <a:rPr lang="fr-FR" sz="2000" dirty="0"/>
              <a:t>D. « L’état stationnaire » décrit la situation des pays où la croissance du PIB n’est pas suffisante pour faire face à la dépréciation du capital.</a:t>
            </a:r>
          </a:p>
          <a:p>
            <a:r>
              <a:rPr lang="fr-FR" sz="20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251520" y="24268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22302"/>
            <a:ext cx="7920880" cy="4401205"/>
          </a:xfrm>
          <a:prstGeom prst="rect">
            <a:avLst/>
          </a:prstGeom>
        </p:spPr>
        <p:txBody>
          <a:bodyPr wrap="square">
            <a:spAutoFit/>
          </a:bodyPr>
          <a:lstStyle/>
          <a:p>
            <a:r>
              <a:rPr lang="fr-FR" sz="2800" dirty="0"/>
              <a:t>28) </a:t>
            </a:r>
            <a:r>
              <a:rPr lang="fr-CA" sz="2800" dirty="0"/>
              <a:t>Parmi les éléments suivants, lequel peut être considéré comme du capital humain ?</a:t>
            </a:r>
            <a:endParaRPr lang="fr-FR" sz="2800" dirty="0"/>
          </a:p>
          <a:p>
            <a:r>
              <a:rPr lang="fr-CA" sz="2800" dirty="0"/>
              <a:t>A. Le temps de loisirs dont bénéficie la population d’un pays.</a:t>
            </a:r>
            <a:endParaRPr lang="fr-FR" sz="2800" dirty="0"/>
          </a:p>
          <a:p>
            <a:r>
              <a:rPr lang="fr-CA" sz="2800" dirty="0"/>
              <a:t>B. La capacité des salariés d’une entreprise à utiliser le matériel informatique.</a:t>
            </a:r>
            <a:endParaRPr lang="fr-FR" sz="2800" dirty="0"/>
          </a:p>
          <a:p>
            <a:r>
              <a:rPr lang="fr-CA" sz="2800" dirty="0"/>
              <a:t>C. Les vêtements de travail sécuritaires fournis par une entreprise à ses salariés.</a:t>
            </a:r>
            <a:endParaRPr lang="fr-FR" sz="2800" dirty="0"/>
          </a:p>
          <a:p>
            <a:r>
              <a:rPr lang="fr-CA" sz="2800" dirty="0"/>
              <a:t>D. Le matériel informatique à la disposition du personnel dans une entreprise.</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287524" y="3212976"/>
            <a:ext cx="8496944" cy="12961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620688"/>
            <a:ext cx="7848872" cy="4832092"/>
          </a:xfrm>
          <a:prstGeom prst="rect">
            <a:avLst/>
          </a:prstGeom>
        </p:spPr>
        <p:txBody>
          <a:bodyPr wrap="square">
            <a:spAutoFit/>
          </a:bodyPr>
          <a:lstStyle/>
          <a:p>
            <a:r>
              <a:rPr lang="fr-FR" sz="2800" dirty="0"/>
              <a:t>29) Parmi les affirmations suivantes laquelle est fausse ?</a:t>
            </a:r>
          </a:p>
          <a:p>
            <a:r>
              <a:rPr lang="fr-FR" sz="2800" dirty="0"/>
              <a:t>A. Le propriétaire d’une obligation obtient un revenu fixe appelé intérêt.</a:t>
            </a:r>
          </a:p>
          <a:p>
            <a:r>
              <a:rPr lang="fr-FR" sz="2800" dirty="0"/>
              <a:t>B. Le propriétaire d’une action obtient un revenu variable appelé dividende.</a:t>
            </a:r>
          </a:p>
          <a:p>
            <a:r>
              <a:rPr lang="fr-FR" sz="2800" dirty="0"/>
              <a:t>C. Le rendement d’une obligation émise par un gouvernement est toujours supérieur à celui d’une obligation émise par une entreprise privée.</a:t>
            </a:r>
          </a:p>
          <a:p>
            <a:r>
              <a:rPr lang="fr-FR" sz="2800" dirty="0"/>
              <a:t>D. Les réponses B et C sont fausses.</a:t>
            </a:r>
          </a:p>
          <a:p>
            <a:r>
              <a:rPr lang="fr-FR" sz="2800" dirty="0"/>
              <a:t>E. Les réponses A, B et C sont </a:t>
            </a:r>
            <a:r>
              <a:rPr lang="fr-FR" sz="2800" dirty="0" smtClean="0"/>
              <a:t>vraies.</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395536" y="3501008"/>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476672"/>
            <a:ext cx="7992888" cy="4832092"/>
          </a:xfrm>
          <a:prstGeom prst="rect">
            <a:avLst/>
          </a:prstGeom>
        </p:spPr>
        <p:txBody>
          <a:bodyPr wrap="square">
            <a:spAutoFit/>
          </a:bodyPr>
          <a:lstStyle/>
          <a:p>
            <a:r>
              <a:rPr lang="fr-FR" sz="2800" dirty="0"/>
              <a:t>30) Parmi les propositions suivantes, laquelle est en accord avec la théorie des anticipations rationnelles ?</a:t>
            </a:r>
          </a:p>
          <a:p>
            <a:r>
              <a:rPr lang="fr-FR" sz="2800" dirty="0"/>
              <a:t>A. La meilleure rentabilité d’un placement est assurée avec un portefeuille contenant peu de produits financiers.</a:t>
            </a:r>
          </a:p>
          <a:p>
            <a:r>
              <a:rPr lang="fr-FR" sz="2800" dirty="0"/>
              <a:t>B. La crise financière de 2008 s’explique par des mécanismes spéculatifs.</a:t>
            </a:r>
          </a:p>
          <a:p>
            <a:r>
              <a:rPr lang="fr-FR" sz="2800" dirty="0"/>
              <a:t>C. Les propositions A et B ne sont pas en accord avec la théorie des anticipations rationnelles.</a:t>
            </a:r>
          </a:p>
          <a:p>
            <a:r>
              <a:rPr lang="fr-FR" sz="2800" dirty="0"/>
              <a:t>D. Les propositions A et B sont </a:t>
            </a:r>
            <a:r>
              <a:rPr lang="fr-FR" sz="2800" dirty="0" smtClean="0"/>
              <a:t>en accord </a:t>
            </a:r>
            <a:r>
              <a:rPr lang="fr-FR" sz="2800" dirty="0"/>
              <a:t>avec la théorie des anticipations rationnelles.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467544" y="299695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47564" y="836712"/>
            <a:ext cx="7704856" cy="3970318"/>
          </a:xfrm>
          <a:prstGeom prst="rect">
            <a:avLst/>
          </a:prstGeom>
        </p:spPr>
        <p:txBody>
          <a:bodyPr wrap="square">
            <a:spAutoFit/>
          </a:bodyPr>
          <a:lstStyle/>
          <a:p>
            <a:r>
              <a:rPr lang="fr-FR" sz="2800" dirty="0"/>
              <a:t>31) Toutes choses égales par ailleurs, si le gouvernement diminue ses dépenses de 20 milliards de dollars et que les consommateurs augmentent leur consommation de 20 milliards, alors laquelle des propositions suivantes est vraie ?</a:t>
            </a:r>
          </a:p>
          <a:p>
            <a:r>
              <a:rPr lang="fr-FR" sz="2800" dirty="0"/>
              <a:t>A. Il y a un accroissement de l’épargne publique.</a:t>
            </a:r>
          </a:p>
          <a:p>
            <a:r>
              <a:rPr lang="fr-FR" sz="2800" dirty="0"/>
              <a:t>B. Il y a un accroissement de l’épargne privée.</a:t>
            </a:r>
          </a:p>
          <a:p>
            <a:r>
              <a:rPr lang="fr-FR" sz="2800" dirty="0"/>
              <a:t>C. Il y a une baisse de l’épargne publique.</a:t>
            </a:r>
          </a:p>
          <a:p>
            <a:r>
              <a:rPr lang="fr-FR" sz="2800" dirty="0"/>
              <a:t>D. Il y a un accroissement de l’épargne nationale.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287524" y="386104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836712"/>
            <a:ext cx="7704856" cy="3970318"/>
          </a:xfrm>
          <a:prstGeom prst="rect">
            <a:avLst/>
          </a:prstGeom>
        </p:spPr>
        <p:txBody>
          <a:bodyPr wrap="square">
            <a:spAutoFit/>
          </a:bodyPr>
          <a:lstStyle/>
          <a:p>
            <a:r>
              <a:rPr lang="fr-FR" sz="2800" dirty="0"/>
              <a:t>32) Soit une action dont on anticipe un dividende de 5$, une valeur de revente de 60$ et à laquelle on applique un coefficient de compensation de 0,7. A partir de quel prix il n’est plus intéressant d’acheter cette action ?</a:t>
            </a:r>
          </a:p>
          <a:p>
            <a:r>
              <a:rPr lang="fr-FR" sz="2800" dirty="0"/>
              <a:t>A. 40$.</a:t>
            </a:r>
          </a:p>
          <a:p>
            <a:r>
              <a:rPr lang="fr-FR" sz="2800" dirty="0"/>
              <a:t>B. 44$.</a:t>
            </a:r>
          </a:p>
          <a:p>
            <a:r>
              <a:rPr lang="fr-FR" sz="2800" dirty="0"/>
              <a:t>C. 46$.</a:t>
            </a:r>
          </a:p>
          <a:p>
            <a:r>
              <a:rPr lang="fr-FR" sz="2800" dirty="0"/>
              <a:t>D. 48$.</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296694" y="350100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31540" y="548680"/>
            <a:ext cx="8136904" cy="4524315"/>
          </a:xfrm>
          <a:prstGeom prst="rect">
            <a:avLst/>
          </a:prstGeom>
        </p:spPr>
        <p:txBody>
          <a:bodyPr wrap="square">
            <a:spAutoFit/>
          </a:bodyPr>
          <a:lstStyle/>
          <a:p>
            <a:r>
              <a:rPr lang="fr-FR" sz="2400" dirty="0"/>
              <a:t>33) Selon le modèle d’offre et de demande des fonds prêtables du manuel, lorsqu’après une période de déficit budgétaire, un gouvernement parvient à avoir des excédents budgétaires cela entraîne :</a:t>
            </a:r>
          </a:p>
          <a:p>
            <a:r>
              <a:rPr lang="fr-FR" sz="2400" dirty="0"/>
              <a:t>A. une augmentation du taux d’intérêt réel et une augmentation des quantités de fonds prêtables échangés.</a:t>
            </a:r>
          </a:p>
          <a:p>
            <a:r>
              <a:rPr lang="fr-FR" sz="2400" dirty="0"/>
              <a:t>B. une augmentation du taux d’intérêt réel et une diminution des quantités de fonds prêtables échangés.</a:t>
            </a:r>
          </a:p>
          <a:p>
            <a:r>
              <a:rPr lang="fr-FR" sz="2400" dirty="0"/>
              <a:t>C. une diminution du taux d’intérêt réel et une augmentation des quantités de fonds prêtables échangés.</a:t>
            </a:r>
          </a:p>
          <a:p>
            <a:r>
              <a:rPr lang="fr-FR" sz="2400" dirty="0"/>
              <a:t>D. une diminution du taux d’intérêt réel et une diminution des quantités de fonds prêtables échangés.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251520" y="1975001"/>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7992888" cy="4524315"/>
          </a:xfrm>
          <a:prstGeom prst="rect">
            <a:avLst/>
          </a:prstGeom>
        </p:spPr>
        <p:txBody>
          <a:bodyPr wrap="square">
            <a:spAutoFit/>
          </a:bodyPr>
          <a:lstStyle/>
          <a:p>
            <a:r>
              <a:rPr lang="fr-FR" sz="2400" dirty="0"/>
              <a:t>34) Selon le modèle d’offre et de demande des fonds prêtables du manuel, toutes choses égales par ailleurs, si un gouvernement augmente les impôts à la consommation, on peut s’attendre à ce que :</a:t>
            </a:r>
          </a:p>
          <a:p>
            <a:r>
              <a:rPr lang="fr-FR" sz="2400" dirty="0"/>
              <a:t>A. La courbe d’offre de fonds prêtables se déplace vers la droite et que le taux d’intérêt réel baisse.</a:t>
            </a:r>
          </a:p>
          <a:p>
            <a:r>
              <a:rPr lang="fr-FR" sz="2400" dirty="0"/>
              <a:t>B. La courbe d’offre de fonds prêtables se déplace vers la droite et que le taux d’intérêt réel augmente.</a:t>
            </a:r>
          </a:p>
          <a:p>
            <a:r>
              <a:rPr lang="fr-FR" sz="2400" dirty="0"/>
              <a:t>C. la courbe de la demande de fonds prêtables se déplace vers la droite et que le taux d’intérêt baisse.</a:t>
            </a:r>
          </a:p>
          <a:p>
            <a:r>
              <a:rPr lang="fr-FR" sz="2400" dirty="0"/>
              <a:t>D. la courbe de la demande de fonds prêtables se déplace vers la droite et que le taux d’intérêt augmente.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131</TotalTime>
  <Words>310</Words>
  <Application>Microsoft Office PowerPoint</Application>
  <PresentationFormat>Affichage à l'écran (4:3)</PresentationFormat>
  <Paragraphs>229</Paragraphs>
  <Slides>35</Slides>
  <Notes>0</Notes>
  <HiddenSlides>0</HiddenSlides>
  <MMClips>0</MMClips>
  <ScaleCrop>false</ScaleCrop>
  <HeadingPairs>
    <vt:vector size="4" baseType="variant">
      <vt:variant>
        <vt:lpstr>Thème</vt:lpstr>
      </vt:variant>
      <vt:variant>
        <vt:i4>1</vt:i4>
      </vt:variant>
      <vt:variant>
        <vt:lpstr>Titres des diapositives</vt:lpstr>
      </vt:variant>
      <vt:variant>
        <vt:i4>35</vt:i4>
      </vt:variant>
    </vt:vector>
  </HeadingPairs>
  <TitlesOfParts>
    <vt:vector size="36" baseType="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EMIN</cp:lastModifiedBy>
  <cp:revision>21</cp:revision>
  <dcterms:created xsi:type="dcterms:W3CDTF">2014-10-20T14:36:28Z</dcterms:created>
  <dcterms:modified xsi:type="dcterms:W3CDTF">2015-11-12T11:07:05Z</dcterms:modified>
</cp:coreProperties>
</file>