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88" r:id="rId2"/>
    <p:sldId id="289" r:id="rId3"/>
    <p:sldId id="283" r:id="rId4"/>
    <p:sldId id="269" r:id="rId5"/>
    <p:sldId id="263" r:id="rId6"/>
    <p:sldId id="265" r:id="rId7"/>
    <p:sldId id="291" r:id="rId8"/>
    <p:sldId id="290" r:id="rId9"/>
    <p:sldId id="273" r:id="rId10"/>
    <p:sldId id="276" r:id="rId11"/>
    <p:sldId id="279" r:id="rId12"/>
    <p:sldId id="275" r:id="rId13"/>
    <p:sldId id="277" r:id="rId14"/>
    <p:sldId id="285" r:id="rId15"/>
    <p:sldId id="287" r:id="rId16"/>
    <p:sldId id="278" r:id="rId17"/>
    <p:sldId id="280" r:id="rId18"/>
    <p:sldId id="284" r:id="rId19"/>
    <p:sldId id="281" r:id="rId20"/>
    <p:sldId id="286" r:id="rId21"/>
    <p:sldId id="292" r:id="rId22"/>
    <p:sldId id="27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59"/>
    <p:restoredTop sz="94422"/>
  </p:normalViewPr>
  <p:slideViewPr>
    <p:cSldViewPr snapToGrid="0" snapToObjects="1">
      <p:cViewPr varScale="1">
        <p:scale>
          <a:sx n="120" d="100"/>
          <a:sy n="120" d="100"/>
        </p:scale>
        <p:origin x="5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58768-3E43-0341-88AE-76D93F4F2635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334CA3-6406-DC40-ADC0-70331B9B9F8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238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B3C3A-4A1D-6643-B67D-155F27DC03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E94B29-6DA0-124E-8370-433CCD2B7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06E4B-8C92-494D-BCCA-559A46106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35619-8E09-4045-988B-EE3578A84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AB22C-34EA-754D-A309-5F065605D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6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82A0-A6A2-DC49-B0C5-A57B1BBE3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A3356-7209-A04F-980A-389603718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4BD7E-0F5E-E64D-89EC-F5365ABD4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2D2F9-CA78-114C-9E11-2D5B846A4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0E2CB-4A7F-9E45-B0BE-50863ED9F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64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C92CB-3ACE-6749-9B08-84756279D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7FB3C-5DFC-AB45-B0EA-AD28671F1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01F9C-3AAA-0D4A-9C7C-23E24639A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F4289-755E-794B-8809-A020133EA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D2486-21E8-5343-BE39-2532A77B8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24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47754-C929-BB4F-91FF-52A5DF30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80E38-DF62-1A43-AE51-2BCFC06B27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82ED59-374E-7440-9718-3F5B4BBDE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90F1B-5D78-5547-B98B-2880D6E7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2BA5A9-A56C-6A4C-BECA-03F0C151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56BAF-7FDB-1649-BF1B-FE4B78450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56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85146-1A95-F54B-A08A-7AAE3D4D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07BEFF-539E-9449-A2CA-E15FF750A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D46FBB-9508-5445-A13A-44C5FF4E7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749CD4-9D3D-4740-B1AF-36AD9DCF8F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40FA07-0417-8F42-8C5B-C756DEE597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F48A6D-DCBC-8E41-98E1-A9EFF72BE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72C305-A554-6A4A-B622-D28CC1DF0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525FD7-72FA-4847-9C55-E75D57C66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01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1AF1C-633F-2246-990E-0321B7E83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70C328-ABEF-784D-B11B-25A3B9D2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7EAE76-B3C7-A742-A2CD-0764967C0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A5AA28-DAF8-EF41-B886-F14AEEB2E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328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2C7B52-11A8-A04C-8B9F-798BEC53D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3C347F-F6E6-2647-B473-18FDADC7B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FEB8C4-763C-D44A-855D-ED515C022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057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A62CC-9FAA-F541-A652-67BE0CA1C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656A0-3870-CD4F-9B24-6B316CB04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1B01EC-F137-A842-B186-2E8AF3ACD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7DFBB-EBC9-A940-B523-F8A17419B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8C9EB-50EF-164E-ABEB-C36F57BCD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54ACF2-A108-0948-A75B-7718561F7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008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E7485-5636-4B40-9591-F9BEEFEB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608AFA-4CCA-E54B-8FEC-D6526DF58D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1229C-BF36-1D49-BB4A-EF031079A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38718-11B8-2848-B907-A6A4DEFE9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691B2-A041-AD4E-BF08-476ACADED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F8C4F-6573-6446-AB25-3F9A81E67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74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8A922-94E6-6C45-9A83-2E33CEC46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C0E8B-4CA4-9E47-AC42-564D7FCBB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24AA3-7104-454A-9C15-769C3DE2B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2EE33-0E8D-DF4A-8B34-23DF085E8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96483-C955-EE49-B76B-50D3FDD2F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1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5F0C29-C289-D645-BC2D-43E92766B0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BE4790-5197-F447-B3D3-DC457FA3DA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FE580-4E00-AE46-B44C-D796B517A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FDB6C-4398-8448-B443-B4DEBF2E7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9EC99-528C-B143-9A64-B87E95CED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689178-7FB3-0D42-A62E-B2577C87C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C8EE65-2A6F-B344-9AEB-42C2CDD6C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19A2D-F64B-974B-A5E5-F698F59C2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0E9A2-EFB3-2740-A2B2-FF0E005E0BE9}" type="datetimeFigureOut">
              <a:rPr lang="en-US" smtClean="0"/>
              <a:t>6/1/20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16808-97C2-2847-A940-70BAF5978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A938A-586D-9748-8468-4732FA91E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DF633-8078-3748-9C55-87854E7956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492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vcvoices.org/2016/04/think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jackbrummet.blogspot.com/2008/01/alien-lore-no121-telepathic-aliens-in.html" TargetMode="External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764466" y="0"/>
            <a:ext cx="33315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6170429" y="0"/>
            <a:ext cx="30267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9271592" y="0"/>
            <a:ext cx="283889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Q&amp;A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9961DC-A9A1-7946-AE2F-22BF3285FE6D}"/>
              </a:ext>
            </a:extLst>
          </p:cNvPr>
          <p:cNvGraphicFramePr>
            <a:graphicFrameLocks noGrp="1"/>
          </p:cNvGraphicFramePr>
          <p:nvPr/>
        </p:nvGraphicFramePr>
        <p:xfrm>
          <a:off x="2796778" y="1889817"/>
          <a:ext cx="6598443" cy="2708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9481">
                  <a:extLst>
                    <a:ext uri="{9D8B030D-6E8A-4147-A177-3AD203B41FA5}">
                      <a16:colId xmlns:a16="http://schemas.microsoft.com/office/drawing/2014/main" val="858668300"/>
                    </a:ext>
                  </a:extLst>
                </a:gridCol>
                <a:gridCol w="2199481">
                  <a:extLst>
                    <a:ext uri="{9D8B030D-6E8A-4147-A177-3AD203B41FA5}">
                      <a16:colId xmlns:a16="http://schemas.microsoft.com/office/drawing/2014/main" val="1756203058"/>
                    </a:ext>
                  </a:extLst>
                </a:gridCol>
                <a:gridCol w="2199481">
                  <a:extLst>
                    <a:ext uri="{9D8B030D-6E8A-4147-A177-3AD203B41FA5}">
                      <a16:colId xmlns:a16="http://schemas.microsoft.com/office/drawing/2014/main" val="860900683"/>
                    </a:ext>
                  </a:extLst>
                </a:gridCol>
              </a:tblGrid>
              <a:tr h="432884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Time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Leader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392160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1:00 pm– 2:15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  <a:p>
                      <a:pPr algn="ctr"/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5440083"/>
                  </a:ext>
                </a:extLst>
              </a:tr>
              <a:tr h="757548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2:30 pm – 3:45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033497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2:30 pm - 3:45 pm</a:t>
                      </a:r>
                      <a:endParaRPr lang="en-US" sz="1800" b="1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Sarah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0974684"/>
                  </a:ext>
                </a:extLst>
              </a:tr>
              <a:tr h="438897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1:00 pm- 3:00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Long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0928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5540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5249732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8684676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10075455" y="0"/>
            <a:ext cx="752555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357928" y="0"/>
            <a:ext cx="752555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495EBEAB-91B2-3A4A-9ADA-458B63983424}"/>
              </a:ext>
            </a:extLst>
          </p:cNvPr>
          <p:cNvSpPr/>
          <p:nvPr/>
        </p:nvSpPr>
        <p:spPr>
          <a:xfrm>
            <a:off x="7293897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50BD91B9-5813-3140-97C9-054DC586B416}"/>
              </a:ext>
            </a:extLst>
          </p:cNvPr>
          <p:cNvSpPr/>
          <p:nvPr/>
        </p:nvSpPr>
        <p:spPr>
          <a:xfrm>
            <a:off x="5903118" y="0"/>
            <a:ext cx="860861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B0E192-71FC-9A45-B052-CC504A0E190C}"/>
              </a:ext>
            </a:extLst>
          </p:cNvPr>
          <p:cNvSpPr txBox="1"/>
          <p:nvPr/>
        </p:nvSpPr>
        <p:spPr>
          <a:xfrm>
            <a:off x="-1893346" y="3872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E1BEC-CD1E-E84E-B0AE-2CFC3ACBF0CE}"/>
              </a:ext>
            </a:extLst>
          </p:cNvPr>
          <p:cNvSpPr txBox="1"/>
          <p:nvPr/>
        </p:nvSpPr>
        <p:spPr>
          <a:xfrm>
            <a:off x="4651862" y="1751456"/>
            <a:ext cx="4224233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8"/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0" lvl="8" indent="-342900">
              <a:buFont typeface="+mj-lt"/>
              <a:buAutoNum type="arabicPeriod"/>
            </a:pP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24A879-653F-D94E-BF22-F50ABBA5ED3B}"/>
              </a:ext>
            </a:extLst>
          </p:cNvPr>
          <p:cNvGraphicFramePr>
            <a:graphicFrameLocks noGrp="1"/>
          </p:cNvGraphicFramePr>
          <p:nvPr/>
        </p:nvGraphicFramePr>
        <p:xfrm>
          <a:off x="1399396" y="1945640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3473630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0769861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3865707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70050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9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21757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54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9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REVIWQ 8-10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893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947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REVIEW 4-7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2378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800" b="0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8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WEEK 12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i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Chapter 13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59164"/>
                  </a:ext>
                </a:extLst>
              </a:tr>
            </a:tbl>
          </a:graphicData>
        </a:graphic>
      </p:graphicFrame>
      <p:sp>
        <p:nvSpPr>
          <p:cNvPr id="13" name="Pentagon 12">
            <a:extLst>
              <a:ext uri="{FF2B5EF4-FFF2-40B4-BE49-F238E27FC236}">
                <a16:creationId xmlns:a16="http://schemas.microsoft.com/office/drawing/2014/main" id="{22F735FC-E271-1C4D-8ABD-49FAA9C50B33}"/>
              </a:ext>
            </a:extLst>
          </p:cNvPr>
          <p:cNvSpPr/>
          <p:nvPr/>
        </p:nvSpPr>
        <p:spPr>
          <a:xfrm>
            <a:off x="1692258" y="2040674"/>
            <a:ext cx="1550020" cy="156118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F1CD2F5C-8AA1-984A-B968-61C25417876E}"/>
              </a:ext>
            </a:extLst>
          </p:cNvPr>
          <p:cNvSpPr/>
          <p:nvPr/>
        </p:nvSpPr>
        <p:spPr>
          <a:xfrm>
            <a:off x="1692258" y="2480154"/>
            <a:ext cx="1550020" cy="156118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13887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764466" y="0"/>
            <a:ext cx="33315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Overview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6170429" y="0"/>
            <a:ext cx="302673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9271592" y="0"/>
            <a:ext cx="283889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Q&amp;A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44A5E7-EA6C-8B4F-A18A-EB113B4B87C8}"/>
              </a:ext>
            </a:extLst>
          </p:cNvPr>
          <p:cNvSpPr txBox="1"/>
          <p:nvPr/>
        </p:nvSpPr>
        <p:spPr>
          <a:xfrm>
            <a:off x="560832" y="1731264"/>
            <a:ext cx="2731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chemeClr val="accent2">
                    <a:lumMod val="50000"/>
                  </a:schemeClr>
                </a:solidFill>
              </a:rPr>
              <a:t>What’s Important??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1925F2-A6EC-FC4F-B39E-1B1FC5D4D11E}"/>
              </a:ext>
            </a:extLst>
          </p:cNvPr>
          <p:cNvSpPr txBox="1"/>
          <p:nvPr/>
        </p:nvSpPr>
        <p:spPr>
          <a:xfrm>
            <a:off x="1415550" y="2852928"/>
            <a:ext cx="9275488" cy="156966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b="1" dirty="0">
                <a:solidFill>
                  <a:schemeClr val="accent2">
                    <a:lumMod val="50000"/>
                  </a:schemeClr>
                </a:solidFill>
              </a:rPr>
              <a:t>Aggregate Expenditure curve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b="1" dirty="0">
                <a:solidFill>
                  <a:schemeClr val="accent2">
                    <a:lumMod val="50000"/>
                  </a:schemeClr>
                </a:solidFill>
              </a:rPr>
              <a:t>Two part of AE: Autonomous and Induced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b="1" dirty="0">
                <a:solidFill>
                  <a:schemeClr val="accent2">
                    <a:lumMod val="50000"/>
                  </a:schemeClr>
                </a:solidFill>
              </a:rPr>
              <a:t>Changes in the economy caused by changes in aggregate expenditure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b="1" dirty="0">
                <a:solidFill>
                  <a:srgbClr val="FF0000"/>
                </a:solidFill>
              </a:rPr>
              <a:t>The multiplier</a:t>
            </a:r>
          </a:p>
        </p:txBody>
      </p:sp>
    </p:spTree>
    <p:extLst>
      <p:ext uri="{BB962C8B-B14F-4D97-AF65-F5344CB8AC3E}">
        <p14:creationId xmlns:p14="http://schemas.microsoft.com/office/powerpoint/2010/main" val="239958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AA366-C1B0-1947-AA02-48F44236A96B}"/>
              </a:ext>
            </a:extLst>
          </p:cNvPr>
          <p:cNvSpPr txBox="1"/>
          <p:nvPr/>
        </p:nvSpPr>
        <p:spPr>
          <a:xfrm>
            <a:off x="356839" y="1973766"/>
            <a:ext cx="1181977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>
                <a:solidFill>
                  <a:srgbClr val="FF0000"/>
                </a:solidFill>
              </a:rPr>
              <a:t>NOTE: </a:t>
            </a:r>
          </a:p>
          <a:p>
            <a:endParaRPr lang="en-CA" sz="2400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en-CA" sz="2400" dirty="0">
                <a:solidFill>
                  <a:srgbClr val="FF0000"/>
                </a:solidFill>
              </a:rPr>
              <a:t>__________ is the Largest part of AE “ Also the largest part of GDP.”</a:t>
            </a:r>
          </a:p>
          <a:p>
            <a:endParaRPr lang="en-CA" sz="2400" dirty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en-CA" sz="2400" dirty="0">
                <a:solidFill>
                  <a:srgbClr val="FF0000"/>
                </a:solidFill>
              </a:rPr>
              <a:t>__________ is the most volatile part of AE, In other words “ it is not stable, it changes a lot”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47556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AFAD0F-CACA-9A46-B3FB-EA083919FE1F}"/>
              </a:ext>
            </a:extLst>
          </p:cNvPr>
          <p:cNvSpPr txBox="1"/>
          <p:nvPr/>
        </p:nvSpPr>
        <p:spPr>
          <a:xfrm>
            <a:off x="2877312" y="28285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id="{5D1203B5-D311-8545-95B3-EEB32E4DE05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70024" y="2082221"/>
            <a:ext cx="2835887" cy="28876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1" name="Line 21">
            <a:extLst>
              <a:ext uri="{FF2B5EF4-FFF2-40B4-BE49-F238E27FC236}">
                <a16:creationId xmlns:a16="http://schemas.microsoft.com/office/drawing/2014/main" id="{E450E224-F4A7-134C-9B7E-82B2AFC413C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70023" y="2748250"/>
            <a:ext cx="2951163" cy="1439862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2" name="Text Box 22">
            <a:extLst>
              <a:ext uri="{FF2B5EF4-FFF2-40B4-BE49-F238E27FC236}">
                <a16:creationId xmlns:a16="http://schemas.microsoft.com/office/drawing/2014/main" id="{A2C9521D-5D8C-214E-AD75-CBFF071283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848" y="2497353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AE(P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3" name="Text Box 23">
            <a:extLst>
              <a:ext uri="{FF2B5EF4-FFF2-40B4-BE49-F238E27FC236}">
                <a16:creationId xmlns:a16="http://schemas.microsoft.com/office/drawing/2014/main" id="{6C9A942C-A7B5-B040-A8A5-B10DF580F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4923" y="1867910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24" name="Line 24">
            <a:extLst>
              <a:ext uri="{FF2B5EF4-FFF2-40B4-BE49-F238E27FC236}">
                <a16:creationId xmlns:a16="http://schemas.microsoft.com/office/drawing/2014/main" id="{51C2B813-D3AC-B842-8AAA-2EDAC653BF8C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9886" y="3495891"/>
            <a:ext cx="0" cy="1405731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5" name="Text Box 28">
            <a:extLst>
              <a:ext uri="{FF2B5EF4-FFF2-40B4-BE49-F238E27FC236}">
                <a16:creationId xmlns:a16="http://schemas.microsoft.com/office/drawing/2014/main" id="{B220A62D-8420-3D46-A615-516356E60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098" y="3971060"/>
            <a:ext cx="4901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26" name="Text Box 30">
            <a:extLst>
              <a:ext uri="{FF2B5EF4-FFF2-40B4-BE49-F238E27FC236}">
                <a16:creationId xmlns:a16="http://schemas.microsoft.com/office/drawing/2014/main" id="{30A943BF-EC53-DA4A-A57C-029D356DD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1235" y="1867910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27" name="Text Box 31">
            <a:extLst>
              <a:ext uri="{FF2B5EF4-FFF2-40B4-BE49-F238E27FC236}">
                <a16:creationId xmlns:a16="http://schemas.microsoft.com/office/drawing/2014/main" id="{8ADBBA1E-9500-134B-8B66-357D3F48A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9360" y="3098584"/>
            <a:ext cx="360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grpSp>
        <p:nvGrpSpPr>
          <p:cNvPr id="28" name="Group 38">
            <a:extLst>
              <a:ext uri="{FF2B5EF4-FFF2-40B4-BE49-F238E27FC236}">
                <a16:creationId xmlns:a16="http://schemas.microsoft.com/office/drawing/2014/main" id="{943C2BE4-AC17-AC41-BBEE-42FF35F790AD}"/>
              </a:ext>
            </a:extLst>
          </p:cNvPr>
          <p:cNvGrpSpPr>
            <a:grpSpLocks/>
          </p:cNvGrpSpPr>
          <p:nvPr/>
        </p:nvGrpSpPr>
        <p:grpSpPr bwMode="auto">
          <a:xfrm>
            <a:off x="2087269" y="1916112"/>
            <a:ext cx="2952750" cy="3025775"/>
            <a:chOff x="3334" y="1433"/>
            <a:chExt cx="1860" cy="1906"/>
          </a:xfrm>
        </p:grpSpPr>
        <p:sp>
          <p:nvSpPr>
            <p:cNvPr id="29" name="Line 18">
              <a:extLst>
                <a:ext uri="{FF2B5EF4-FFF2-40B4-BE49-F238E27FC236}">
                  <a16:creationId xmlns:a16="http://schemas.microsoft.com/office/drawing/2014/main" id="{BE3E5158-6333-2746-9CA4-68BF64E7F7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1433"/>
              <a:ext cx="0" cy="19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30" name="Line 19">
              <a:extLst>
                <a:ext uri="{FF2B5EF4-FFF2-40B4-BE49-F238E27FC236}">
                  <a16:creationId xmlns:a16="http://schemas.microsoft.com/office/drawing/2014/main" id="{E1E5A6F1-FF0D-B44E-A2E3-6D93FC6F60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3339"/>
              <a:ext cx="18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31" name="Arc 32">
              <a:extLst>
                <a:ext uri="{FF2B5EF4-FFF2-40B4-BE49-F238E27FC236}">
                  <a16:creationId xmlns:a16="http://schemas.microsoft.com/office/drawing/2014/main" id="{09012CB2-B3E9-B84E-9DF7-28D40C4C4157}"/>
                </a:ext>
              </a:extLst>
            </p:cNvPr>
            <p:cNvSpPr>
              <a:spLocks/>
            </p:cNvSpPr>
            <p:nvPr/>
          </p:nvSpPr>
          <p:spPr bwMode="auto">
            <a:xfrm rot="10800000" flipH="1" flipV="1">
              <a:off x="3560" y="3158"/>
              <a:ext cx="136" cy="181"/>
            </a:xfrm>
            <a:custGeom>
              <a:avLst/>
              <a:gdLst>
                <a:gd name="T0" fmla="*/ 0 w 21600"/>
                <a:gd name="T1" fmla="*/ 0 h 21600"/>
                <a:gd name="T2" fmla="*/ 215600141 w 21600"/>
                <a:gd name="T3" fmla="*/ 676411073 h 21600"/>
                <a:gd name="T4" fmla="*/ 0 w 21600"/>
                <a:gd name="T5" fmla="*/ 676411073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 dirty="0"/>
            </a:p>
          </p:txBody>
        </p:sp>
      </p:grpSp>
      <p:sp>
        <p:nvSpPr>
          <p:cNvPr id="32" name="Text Box 33">
            <a:extLst>
              <a:ext uri="{FF2B5EF4-FFF2-40B4-BE49-F238E27FC236}">
                <a16:creationId xmlns:a16="http://schemas.microsoft.com/office/drawing/2014/main" id="{A4CC4BE8-52A1-DD42-AC00-42E8728DE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7609" y="4624623"/>
            <a:ext cx="73428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 dirty="0">
                <a:latin typeface="+mn-lt"/>
              </a:rPr>
              <a:t>     45</a:t>
            </a:r>
            <a:r>
              <a:rPr lang="en-US" sz="1200" b="1" baseline="30000" dirty="0">
                <a:latin typeface="+mn-lt"/>
              </a:rPr>
              <a:t>o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11DB769-5864-C74D-9ECB-5CBA74F01FD8}"/>
              </a:ext>
            </a:extLst>
          </p:cNvPr>
          <p:cNvCxnSpPr>
            <a:stCxn id="24" idx="0"/>
          </p:cNvCxnSpPr>
          <p:nvPr/>
        </p:nvCxnSpPr>
        <p:spPr>
          <a:xfrm flipH="1">
            <a:off x="2070023" y="3495891"/>
            <a:ext cx="143986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979164A5-FB3F-B044-B6CF-900CD5837E3F}"/>
              </a:ext>
            </a:extLst>
          </p:cNvPr>
          <p:cNvSpPr txBox="1"/>
          <p:nvPr/>
        </p:nvSpPr>
        <p:spPr>
          <a:xfrm>
            <a:off x="1576850" y="3282445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703CF1-1663-CD46-B5E5-D2432B502CEE}"/>
              </a:ext>
            </a:extLst>
          </p:cNvPr>
          <p:cNvSpPr txBox="1"/>
          <p:nvPr/>
        </p:nvSpPr>
        <p:spPr>
          <a:xfrm>
            <a:off x="5004056" y="4901622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5274BE1-0F50-2049-9EAE-FD309F1066BA}"/>
              </a:ext>
            </a:extLst>
          </p:cNvPr>
          <p:cNvSpPr txBox="1"/>
          <p:nvPr/>
        </p:nvSpPr>
        <p:spPr>
          <a:xfrm>
            <a:off x="6961478" y="2551450"/>
            <a:ext cx="50101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Aggregate Expenditure: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 How much we are willing to spend</a:t>
            </a:r>
          </a:p>
          <a:p>
            <a:endParaRPr lang="en-CA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We assume there is NO government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In other words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AE= C + I + X – IM</a:t>
            </a:r>
          </a:p>
          <a:p>
            <a:endParaRPr lang="en-CA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169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2B5BAC-8DF7-5D45-B61F-32A2E5CC2917}"/>
              </a:ext>
            </a:extLst>
          </p:cNvPr>
          <p:cNvSpPr txBox="1"/>
          <p:nvPr/>
        </p:nvSpPr>
        <p:spPr>
          <a:xfrm>
            <a:off x="4103648" y="1650381"/>
            <a:ext cx="2271263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The two parts of 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1E703D-B1CB-574C-8C1C-7E5D3ABDCE39}"/>
              </a:ext>
            </a:extLst>
          </p:cNvPr>
          <p:cNvSpPr txBox="1"/>
          <p:nvPr/>
        </p:nvSpPr>
        <p:spPr>
          <a:xfrm>
            <a:off x="914400" y="3028890"/>
            <a:ext cx="23453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Induced Expenditure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35625C-8C9B-7B4A-8570-E5BA42F7D674}"/>
              </a:ext>
            </a:extLst>
          </p:cNvPr>
          <p:cNvSpPr txBox="1"/>
          <p:nvPr/>
        </p:nvSpPr>
        <p:spPr>
          <a:xfrm>
            <a:off x="7505992" y="3028890"/>
            <a:ext cx="2852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Autonomous Expenditure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21329F8-BE7B-9A4A-8EA3-C4410D6AAB16}"/>
              </a:ext>
            </a:extLst>
          </p:cNvPr>
          <p:cNvCxnSpPr>
            <a:cxnSpLocks/>
            <a:stCxn id="2" idx="1"/>
            <a:endCxn id="3" idx="0"/>
          </p:cNvCxnSpPr>
          <p:nvPr/>
        </p:nvCxnSpPr>
        <p:spPr>
          <a:xfrm flipH="1">
            <a:off x="2087061" y="1850436"/>
            <a:ext cx="2016587" cy="1178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DE7CFF1-0A87-674C-9940-11CF029F773A}"/>
              </a:ext>
            </a:extLst>
          </p:cNvPr>
          <p:cNvCxnSpPr>
            <a:cxnSpLocks/>
            <a:stCxn id="2" idx="3"/>
            <a:endCxn id="8" idx="0"/>
          </p:cNvCxnSpPr>
          <p:nvPr/>
        </p:nvCxnSpPr>
        <p:spPr>
          <a:xfrm>
            <a:off x="6374911" y="1850436"/>
            <a:ext cx="2557369" cy="1178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396FF6C-5F50-154A-ACFE-ED11FE6130C2}"/>
              </a:ext>
            </a:extLst>
          </p:cNvPr>
          <p:cNvSpPr txBox="1"/>
          <p:nvPr/>
        </p:nvSpPr>
        <p:spPr>
          <a:xfrm>
            <a:off x="742879" y="4256190"/>
            <a:ext cx="2690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Depends on the Income</a:t>
            </a:r>
          </a:p>
          <a:p>
            <a:r>
              <a:rPr lang="en-CA" dirty="0">
                <a:solidFill>
                  <a:srgbClr val="FF0000"/>
                </a:solidFill>
              </a:rPr>
              <a:t> </a:t>
            </a:r>
          </a:p>
          <a:p>
            <a:r>
              <a:rPr lang="en-CA" dirty="0">
                <a:solidFill>
                  <a:srgbClr val="FF0000"/>
                </a:solidFill>
              </a:rPr>
              <a:t>“ If my salary changed, my expenditure will change”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C7DCBB-23F3-D844-88A9-B543AA9A5552}"/>
              </a:ext>
            </a:extLst>
          </p:cNvPr>
          <p:cNvSpPr txBox="1"/>
          <p:nvPr/>
        </p:nvSpPr>
        <p:spPr>
          <a:xfrm>
            <a:off x="7150478" y="4207344"/>
            <a:ext cx="3518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Does not depend on the Income</a:t>
            </a:r>
          </a:p>
          <a:p>
            <a:endParaRPr lang="en-CA" dirty="0">
              <a:solidFill>
                <a:srgbClr val="FF0000"/>
              </a:solidFill>
            </a:endParaRPr>
          </a:p>
          <a:p>
            <a:r>
              <a:rPr lang="en-CA" dirty="0">
                <a:solidFill>
                  <a:srgbClr val="FF0000"/>
                </a:solidFill>
              </a:rPr>
              <a:t>“if my salary changed, my expenditure will not be affected”</a:t>
            </a:r>
          </a:p>
          <a:p>
            <a:endParaRPr lang="en-CA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C29F67C-7CC7-134E-9DFA-330A8EE8F25C}"/>
              </a:ext>
            </a:extLst>
          </p:cNvPr>
          <p:cNvCxnSpPr>
            <a:cxnSpLocks/>
            <a:stCxn id="3" idx="2"/>
            <a:endCxn id="21" idx="0"/>
          </p:cNvCxnSpPr>
          <p:nvPr/>
        </p:nvCxnSpPr>
        <p:spPr>
          <a:xfrm>
            <a:off x="2087061" y="3429000"/>
            <a:ext cx="837" cy="827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4932D95-235B-134D-936A-C25DDFC47858}"/>
              </a:ext>
            </a:extLst>
          </p:cNvPr>
          <p:cNvCxnSpPr>
            <a:cxnSpLocks/>
            <a:stCxn id="8" idx="2"/>
            <a:endCxn id="22" idx="0"/>
          </p:cNvCxnSpPr>
          <p:nvPr/>
        </p:nvCxnSpPr>
        <p:spPr>
          <a:xfrm flipH="1">
            <a:off x="8909842" y="3429000"/>
            <a:ext cx="22438" cy="7783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20156D7-4A42-B449-AE6F-605352CBA960}"/>
              </a:ext>
            </a:extLst>
          </p:cNvPr>
          <p:cNvSpPr txBox="1"/>
          <p:nvPr/>
        </p:nvSpPr>
        <p:spPr>
          <a:xfrm>
            <a:off x="3671297" y="2371621"/>
            <a:ext cx="3479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AE = </a:t>
            </a:r>
            <a:r>
              <a:rPr lang="en-CA" sz="2400" dirty="0" err="1"/>
              <a:t>Ao</a:t>
            </a:r>
            <a:r>
              <a:rPr lang="en-CA" sz="2400" dirty="0"/>
              <a:t> + ( </a:t>
            </a:r>
            <a:r>
              <a:rPr lang="en-CA" sz="2400" dirty="0" err="1"/>
              <a:t>mpc-mpm</a:t>
            </a:r>
            <a:r>
              <a:rPr lang="en-CA" sz="2400" dirty="0"/>
              <a:t>) Y</a:t>
            </a:r>
            <a:br>
              <a:rPr lang="en-CA" sz="2400" dirty="0"/>
            </a:br>
            <a:r>
              <a:rPr lang="en-CA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1617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CDFA49-CE33-F346-B46B-AAFC411B7224}"/>
              </a:ext>
            </a:extLst>
          </p:cNvPr>
          <p:cNvSpPr txBox="1"/>
          <p:nvPr/>
        </p:nvSpPr>
        <p:spPr>
          <a:xfrm>
            <a:off x="7977963" y="1797784"/>
            <a:ext cx="33173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CASE 1:</a:t>
            </a:r>
          </a:p>
          <a:p>
            <a:pPr algn="ctr"/>
            <a:endParaRPr lang="en-CA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Autonomous Consumption Increased. Show the effect on the AE curve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CB0185-5F77-AD46-94F8-F3A5541F9193}"/>
              </a:ext>
            </a:extLst>
          </p:cNvPr>
          <p:cNvSpPr txBox="1"/>
          <p:nvPr/>
        </p:nvSpPr>
        <p:spPr>
          <a:xfrm>
            <a:off x="465917" y="1797784"/>
            <a:ext cx="30419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CASE 2:</a:t>
            </a:r>
          </a:p>
          <a:p>
            <a:pPr algn="ctr"/>
            <a:endParaRPr lang="en-CA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Induced Consumption Increased. Show the effect on the AE curve</a:t>
            </a:r>
          </a:p>
        </p:txBody>
      </p:sp>
    </p:spTree>
    <p:extLst>
      <p:ext uri="{BB962C8B-B14F-4D97-AF65-F5344CB8AC3E}">
        <p14:creationId xmlns:p14="http://schemas.microsoft.com/office/powerpoint/2010/main" val="505339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ECA121-8E17-104D-9310-4F2495065876}"/>
              </a:ext>
            </a:extLst>
          </p:cNvPr>
          <p:cNvSpPr txBox="1"/>
          <p:nvPr/>
        </p:nvSpPr>
        <p:spPr>
          <a:xfrm>
            <a:off x="1104218" y="3964888"/>
            <a:ext cx="161234" cy="273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13" name="Line 21">
            <a:extLst>
              <a:ext uri="{FF2B5EF4-FFF2-40B4-BE49-F238E27FC236}">
                <a16:creationId xmlns:a16="http://schemas.microsoft.com/office/drawing/2014/main" id="{4551CDEA-4BBD-3947-AB82-61F55E6D656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8808" y="3951606"/>
            <a:ext cx="2575786" cy="1064795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16" name="Text Box 30">
            <a:extLst>
              <a:ext uri="{FF2B5EF4-FFF2-40B4-BE49-F238E27FC236}">
                <a16:creationId xmlns:a16="http://schemas.microsoft.com/office/drawing/2014/main" id="{2BC4BD37-DBBD-DD46-9D8C-46F2B835E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033" y="3534436"/>
            <a:ext cx="5029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17" name="Text Box 31">
            <a:extLst>
              <a:ext uri="{FF2B5EF4-FFF2-40B4-BE49-F238E27FC236}">
                <a16:creationId xmlns:a16="http://schemas.microsoft.com/office/drawing/2014/main" id="{BF67C109-297F-5344-A1EE-EA1CA3239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1753" y="3825167"/>
            <a:ext cx="7699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grpSp>
        <p:nvGrpSpPr>
          <p:cNvPr id="18" name="Group 38">
            <a:extLst>
              <a:ext uri="{FF2B5EF4-FFF2-40B4-BE49-F238E27FC236}">
                <a16:creationId xmlns:a16="http://schemas.microsoft.com/office/drawing/2014/main" id="{5367E162-6044-9744-A927-8041BBBD9949}"/>
              </a:ext>
            </a:extLst>
          </p:cNvPr>
          <p:cNvGrpSpPr>
            <a:grpSpLocks/>
          </p:cNvGrpSpPr>
          <p:nvPr/>
        </p:nvGrpSpPr>
        <p:grpSpPr bwMode="auto">
          <a:xfrm>
            <a:off x="666256" y="3744429"/>
            <a:ext cx="2577171" cy="2237596"/>
            <a:chOff x="3334" y="1433"/>
            <a:chExt cx="1860" cy="1906"/>
          </a:xfrm>
        </p:grpSpPr>
        <p:sp>
          <p:nvSpPr>
            <p:cNvPr id="19" name="Line 18">
              <a:extLst>
                <a:ext uri="{FF2B5EF4-FFF2-40B4-BE49-F238E27FC236}">
                  <a16:creationId xmlns:a16="http://schemas.microsoft.com/office/drawing/2014/main" id="{140CE47F-2E46-7B4D-93A6-95980E9088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1433"/>
              <a:ext cx="0" cy="19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20" name="Line 19">
              <a:extLst>
                <a:ext uri="{FF2B5EF4-FFF2-40B4-BE49-F238E27FC236}">
                  <a16:creationId xmlns:a16="http://schemas.microsoft.com/office/drawing/2014/main" id="{AFDAAE55-06E8-484B-A029-3E5F394B1A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3339"/>
              <a:ext cx="18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2340F89D-3253-2145-9CF1-20F1195734F9}"/>
              </a:ext>
            </a:extLst>
          </p:cNvPr>
          <p:cNvSpPr txBox="1"/>
          <p:nvPr/>
        </p:nvSpPr>
        <p:spPr>
          <a:xfrm>
            <a:off x="3326118" y="5982025"/>
            <a:ext cx="259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Y</a:t>
            </a:r>
          </a:p>
        </p:txBody>
      </p:sp>
      <p:sp>
        <p:nvSpPr>
          <p:cNvPr id="26" name="Line 21">
            <a:extLst>
              <a:ext uri="{FF2B5EF4-FFF2-40B4-BE49-F238E27FC236}">
                <a16:creationId xmlns:a16="http://schemas.microsoft.com/office/drawing/2014/main" id="{517D9294-58B2-274E-B06C-AC5558D3EEA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3235" y="3418604"/>
            <a:ext cx="2315535" cy="1581851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FFD2C1-59B1-F14F-9F1F-559EB3ACE567}"/>
              </a:ext>
            </a:extLst>
          </p:cNvPr>
          <p:cNvSpPr txBox="1"/>
          <p:nvPr/>
        </p:nvSpPr>
        <p:spPr>
          <a:xfrm>
            <a:off x="2788209" y="3083404"/>
            <a:ext cx="872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AE</a:t>
            </a:r>
            <a:r>
              <a:rPr lang="en-CA" dirty="0"/>
              <a:t>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424E32C-AC7A-0D47-8653-F1C64A088FD1}"/>
              </a:ext>
            </a:extLst>
          </p:cNvPr>
          <p:cNvSpPr txBox="1"/>
          <p:nvPr/>
        </p:nvSpPr>
        <p:spPr>
          <a:xfrm>
            <a:off x="8765264" y="3992994"/>
            <a:ext cx="161234" cy="290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23" name="Line 21">
            <a:extLst>
              <a:ext uri="{FF2B5EF4-FFF2-40B4-BE49-F238E27FC236}">
                <a16:creationId xmlns:a16="http://schemas.microsoft.com/office/drawing/2014/main" id="{54D7CD82-AEE9-B94B-97EF-FBB3CD742C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25998" y="4087288"/>
            <a:ext cx="2400345" cy="1683419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28" name="Text Box 30">
            <a:extLst>
              <a:ext uri="{FF2B5EF4-FFF2-40B4-BE49-F238E27FC236}">
                <a16:creationId xmlns:a16="http://schemas.microsoft.com/office/drawing/2014/main" id="{6487217B-9706-B541-B946-DB6642A26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7249" y="3429000"/>
            <a:ext cx="5029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29" name="Text Box 31">
            <a:extLst>
              <a:ext uri="{FF2B5EF4-FFF2-40B4-BE49-F238E27FC236}">
                <a16:creationId xmlns:a16="http://schemas.microsoft.com/office/drawing/2014/main" id="{DA256914-D8CE-1547-85F2-91CB00F94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27640" y="3918786"/>
            <a:ext cx="7697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grpSp>
        <p:nvGrpSpPr>
          <p:cNvPr id="30" name="Group 38">
            <a:extLst>
              <a:ext uri="{FF2B5EF4-FFF2-40B4-BE49-F238E27FC236}">
                <a16:creationId xmlns:a16="http://schemas.microsoft.com/office/drawing/2014/main" id="{294144F7-BA45-DE4F-B0CC-1E1A319E43A1}"/>
              </a:ext>
            </a:extLst>
          </p:cNvPr>
          <p:cNvGrpSpPr>
            <a:grpSpLocks/>
          </p:cNvGrpSpPr>
          <p:nvPr/>
        </p:nvGrpSpPr>
        <p:grpSpPr bwMode="auto">
          <a:xfrm>
            <a:off x="8327302" y="3646398"/>
            <a:ext cx="2577172" cy="2381269"/>
            <a:chOff x="3334" y="1433"/>
            <a:chExt cx="1860" cy="1906"/>
          </a:xfrm>
        </p:grpSpPr>
        <p:sp>
          <p:nvSpPr>
            <p:cNvPr id="31" name="Line 18">
              <a:extLst>
                <a:ext uri="{FF2B5EF4-FFF2-40B4-BE49-F238E27FC236}">
                  <a16:creationId xmlns:a16="http://schemas.microsoft.com/office/drawing/2014/main" id="{EB44D387-45F6-674A-8613-3213A0BF46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1433"/>
              <a:ext cx="0" cy="19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  <p:sp>
          <p:nvSpPr>
            <p:cNvPr id="32" name="Line 19">
              <a:extLst>
                <a:ext uri="{FF2B5EF4-FFF2-40B4-BE49-F238E27FC236}">
                  <a16:creationId xmlns:a16="http://schemas.microsoft.com/office/drawing/2014/main" id="{D2A6520E-54D2-6849-939C-503D81E49B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4" y="3339"/>
              <a:ext cx="18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 dirty="0"/>
            </a:p>
          </p:txBody>
        </p:sp>
      </p:grpSp>
      <p:sp>
        <p:nvSpPr>
          <p:cNvPr id="34" name="Line 21">
            <a:extLst>
              <a:ext uri="{FF2B5EF4-FFF2-40B4-BE49-F238E27FC236}">
                <a16:creationId xmlns:a16="http://schemas.microsoft.com/office/drawing/2014/main" id="{C2269176-2CBF-9041-9668-48F1382833F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90347" y="3340367"/>
            <a:ext cx="2400338" cy="1601904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9B5581E-691F-4E44-9C32-2F406F0D9C64}"/>
              </a:ext>
            </a:extLst>
          </p:cNvPr>
          <p:cNvSpPr txBox="1"/>
          <p:nvPr/>
        </p:nvSpPr>
        <p:spPr>
          <a:xfrm>
            <a:off x="10649218" y="3119696"/>
            <a:ext cx="602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/>
              <a:t>AE</a:t>
            </a:r>
            <a:r>
              <a:rPr lang="en-CA" dirty="0"/>
              <a:t>’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45DD5D-E702-4040-A7D6-A9CC2743908A}"/>
              </a:ext>
            </a:extLst>
          </p:cNvPr>
          <p:cNvSpPr txBox="1"/>
          <p:nvPr/>
        </p:nvSpPr>
        <p:spPr>
          <a:xfrm>
            <a:off x="10950236" y="5993549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63C822-C685-3342-ACE9-08EF5D5679B3}"/>
              </a:ext>
            </a:extLst>
          </p:cNvPr>
          <p:cNvSpPr txBox="1"/>
          <p:nvPr/>
        </p:nvSpPr>
        <p:spPr>
          <a:xfrm>
            <a:off x="6083300" y="4165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33" name="Line 20">
            <a:extLst>
              <a:ext uri="{FF2B5EF4-FFF2-40B4-BE49-F238E27FC236}">
                <a16:creationId xmlns:a16="http://schemas.microsoft.com/office/drawing/2014/main" id="{032182CC-97CE-F04D-8CB7-DB08CC1F08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6257" y="3646398"/>
            <a:ext cx="2491430" cy="232667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36" name="Line 20">
            <a:extLst>
              <a:ext uri="{FF2B5EF4-FFF2-40B4-BE49-F238E27FC236}">
                <a16:creationId xmlns:a16="http://schemas.microsoft.com/office/drawing/2014/main" id="{A59F3376-5D75-CF40-917C-38C104A4C84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25998" y="3700989"/>
            <a:ext cx="2491430" cy="232667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37" name="Text Box 23">
            <a:extLst>
              <a:ext uri="{FF2B5EF4-FFF2-40B4-BE49-F238E27FC236}">
                <a16:creationId xmlns:a16="http://schemas.microsoft.com/office/drawing/2014/main" id="{D9D9A5EA-4929-AF4C-8580-C2E8601C9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21779" y="3443176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38" name="Text Box 23">
            <a:extLst>
              <a:ext uri="{FF2B5EF4-FFF2-40B4-BE49-F238E27FC236}">
                <a16:creationId xmlns:a16="http://schemas.microsoft.com/office/drawing/2014/main" id="{43B78361-1285-9E4B-A134-8E176E76D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971" y="3402474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FC1C8CC-B135-A449-A403-ED903B9E5769}"/>
              </a:ext>
            </a:extLst>
          </p:cNvPr>
          <p:cNvSpPr txBox="1"/>
          <p:nvPr/>
        </p:nvSpPr>
        <p:spPr>
          <a:xfrm>
            <a:off x="1104218" y="1173736"/>
            <a:ext cx="21950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u="sng" dirty="0">
                <a:solidFill>
                  <a:schemeClr val="accent1">
                    <a:lumMod val="50000"/>
                  </a:schemeClr>
                </a:solidFill>
              </a:rPr>
              <a:t>Induced Expenditure:</a:t>
            </a:r>
          </a:p>
          <a:p>
            <a:endParaRPr lang="en-CA" u="sng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CA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DCAD156-EE06-BC49-80D3-E3F29BB8809A}"/>
              </a:ext>
            </a:extLst>
          </p:cNvPr>
          <p:cNvSpPr txBox="1"/>
          <p:nvPr/>
        </p:nvSpPr>
        <p:spPr>
          <a:xfrm>
            <a:off x="-16382" y="1718604"/>
            <a:ext cx="5694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Changes in induced expenditure will change the slope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08C56A-AE62-D142-9075-420BE24B77D5}"/>
              </a:ext>
            </a:extLst>
          </p:cNvPr>
          <p:cNvSpPr/>
          <p:nvPr/>
        </p:nvSpPr>
        <p:spPr>
          <a:xfrm>
            <a:off x="8325998" y="1264224"/>
            <a:ext cx="26496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u="sng" dirty="0">
                <a:solidFill>
                  <a:schemeClr val="accent1">
                    <a:lumMod val="50000"/>
                  </a:schemeClr>
                </a:solidFill>
              </a:rPr>
              <a:t>Autonomous Expenditure: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440FBF-F345-BA47-808A-7256EC8C47AD}"/>
              </a:ext>
            </a:extLst>
          </p:cNvPr>
          <p:cNvSpPr/>
          <p:nvPr/>
        </p:nvSpPr>
        <p:spPr>
          <a:xfrm>
            <a:off x="7130903" y="1840400"/>
            <a:ext cx="48626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Change in autonomous expenditure will cause a </a:t>
            </a:r>
          </a:p>
          <a:p>
            <a:r>
              <a:rPr lang="en-CA" dirty="0">
                <a:solidFill>
                  <a:srgbClr val="FF0000"/>
                </a:solidFill>
              </a:rPr>
              <a:t>parallel shift to AE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17754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9F078D1-EF11-6148-A36D-085D1EF1EE7C}"/>
              </a:ext>
            </a:extLst>
          </p:cNvPr>
          <p:cNvCxnSpPr/>
          <p:nvPr/>
        </p:nvCxnSpPr>
        <p:spPr>
          <a:xfrm>
            <a:off x="3429000" y="1752600"/>
            <a:ext cx="0" cy="3581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9490AD-6751-7C43-8D1E-04C6795F1637}"/>
              </a:ext>
            </a:extLst>
          </p:cNvPr>
          <p:cNvCxnSpPr/>
          <p:nvPr/>
        </p:nvCxnSpPr>
        <p:spPr>
          <a:xfrm>
            <a:off x="3429000" y="53340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4E2F77D-5314-674F-A217-62715CABD853}"/>
              </a:ext>
            </a:extLst>
          </p:cNvPr>
          <p:cNvCxnSpPr/>
          <p:nvPr/>
        </p:nvCxnSpPr>
        <p:spPr>
          <a:xfrm flipV="1">
            <a:off x="3429000" y="1752600"/>
            <a:ext cx="3352800" cy="3581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BD862CC-7BFA-4944-AF2E-B0071DAB104B}"/>
              </a:ext>
            </a:extLst>
          </p:cNvPr>
          <p:cNvCxnSpPr/>
          <p:nvPr/>
        </p:nvCxnSpPr>
        <p:spPr>
          <a:xfrm flipV="1">
            <a:off x="3429000" y="2438400"/>
            <a:ext cx="3352800" cy="190500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50DD666F-577D-154C-BBB6-C5824E2D3224}"/>
              </a:ext>
            </a:extLst>
          </p:cNvPr>
          <p:cNvSpPr txBox="1"/>
          <p:nvPr/>
        </p:nvSpPr>
        <p:spPr>
          <a:xfrm>
            <a:off x="6400800" y="1447800"/>
            <a:ext cx="909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59B38A-22C8-2341-8323-7A2BF7E75D20}"/>
              </a:ext>
            </a:extLst>
          </p:cNvPr>
          <p:cNvSpPr txBox="1"/>
          <p:nvPr/>
        </p:nvSpPr>
        <p:spPr>
          <a:xfrm>
            <a:off x="3193406" y="155849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F7391A-C87B-CA48-AD07-EF4E6B11F3AA}"/>
              </a:ext>
            </a:extLst>
          </p:cNvPr>
          <p:cNvSpPr txBox="1"/>
          <p:nvPr/>
        </p:nvSpPr>
        <p:spPr>
          <a:xfrm>
            <a:off x="3623329" y="4969866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D0A78D-8E26-7147-8F42-B094ACF54E8B}"/>
              </a:ext>
            </a:extLst>
          </p:cNvPr>
          <p:cNvSpPr txBox="1"/>
          <p:nvPr/>
        </p:nvSpPr>
        <p:spPr>
          <a:xfrm>
            <a:off x="3009701" y="41645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E820BEE-E39D-2A4E-B470-E64499A51A95}"/>
              </a:ext>
            </a:extLst>
          </p:cNvPr>
          <p:cNvSpPr/>
          <p:nvPr/>
        </p:nvSpPr>
        <p:spPr>
          <a:xfrm>
            <a:off x="5160347" y="3057817"/>
            <a:ext cx="457200" cy="409988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0FA8FCB-FFCF-7346-8D9D-35841D517B01}"/>
              </a:ext>
            </a:extLst>
          </p:cNvPr>
          <p:cNvSpPr txBox="1"/>
          <p:nvPr/>
        </p:nvSpPr>
        <p:spPr>
          <a:xfrm>
            <a:off x="3944072" y="1927830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Equilibrium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AFF0886-B68E-C543-B3B0-3EE62387F558}"/>
              </a:ext>
            </a:extLst>
          </p:cNvPr>
          <p:cNvCxnSpPr>
            <a:stCxn id="23" idx="2"/>
          </p:cNvCxnSpPr>
          <p:nvPr/>
        </p:nvCxnSpPr>
        <p:spPr>
          <a:xfrm>
            <a:off x="4671194" y="2297162"/>
            <a:ext cx="533629" cy="743974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76D10034-CD90-DA4B-BE82-B3A6ADF87629}"/>
              </a:ext>
            </a:extLst>
          </p:cNvPr>
          <p:cNvSpPr txBox="1"/>
          <p:nvPr/>
        </p:nvSpPr>
        <p:spPr>
          <a:xfrm>
            <a:off x="7620000" y="537556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123DC3-273A-3B40-9456-A3921A769EDA}"/>
              </a:ext>
            </a:extLst>
          </p:cNvPr>
          <p:cNvSpPr txBox="1"/>
          <p:nvPr/>
        </p:nvSpPr>
        <p:spPr>
          <a:xfrm>
            <a:off x="6827775" y="2253734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AE</a:t>
            </a:r>
          </a:p>
        </p:txBody>
      </p:sp>
    </p:spTree>
    <p:extLst>
      <p:ext uri="{BB962C8B-B14F-4D97-AF65-F5344CB8AC3E}">
        <p14:creationId xmlns:p14="http://schemas.microsoft.com/office/powerpoint/2010/main" val="3617093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08126F-E4C6-FB4C-93DF-79193C0B70E9}"/>
              </a:ext>
            </a:extLst>
          </p:cNvPr>
          <p:cNvSpPr txBox="1"/>
          <p:nvPr/>
        </p:nvSpPr>
        <p:spPr>
          <a:xfrm>
            <a:off x="329610" y="1991108"/>
            <a:ext cx="70493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 </a:t>
            </a: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In the Y=AE model, if Y &lt; AE, then unplanned inventory would _____ and the price level would _____.</a:t>
            </a:r>
          </a:p>
          <a:p>
            <a:pPr marL="457200" indent="-457200">
              <a:buAutoNum type="alphaUcParenR"/>
            </a:pP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Increase; increase.</a:t>
            </a:r>
          </a:p>
          <a:p>
            <a:pPr marL="457200" indent="-457200">
              <a:buAutoNum type="alphaUcParenR"/>
            </a:pP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Increase; decrease.</a:t>
            </a:r>
          </a:p>
          <a:p>
            <a:pPr marL="457200" indent="-457200">
              <a:buAutoNum type="alphaUcParenR"/>
            </a:pP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Increase; stay constant. </a:t>
            </a:r>
          </a:p>
          <a:p>
            <a:pPr marL="457200" indent="-457200">
              <a:buAutoNum type="alphaUcParenR"/>
            </a:pP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Decrease; increase. </a:t>
            </a:r>
          </a:p>
          <a:p>
            <a:pPr marL="457200" indent="-457200">
              <a:buAutoNum type="alphaUcParenR"/>
            </a:pPr>
            <a:r>
              <a:rPr lang="en-CA" sz="2000" b="1" dirty="0">
                <a:solidFill>
                  <a:schemeClr val="accent1">
                    <a:lumMod val="50000"/>
                  </a:schemeClr>
                </a:solidFill>
              </a:rPr>
              <a:t>Decrease; stay constant</a:t>
            </a:r>
          </a:p>
        </p:txBody>
      </p:sp>
    </p:spTree>
    <p:extLst>
      <p:ext uri="{BB962C8B-B14F-4D97-AF65-F5344CB8AC3E}">
        <p14:creationId xmlns:p14="http://schemas.microsoft.com/office/powerpoint/2010/main" val="654355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9C7309-0578-1742-B1F5-659BF981416F}"/>
              </a:ext>
            </a:extLst>
          </p:cNvPr>
          <p:cNvSpPr txBox="1"/>
          <p:nvPr/>
        </p:nvSpPr>
        <p:spPr>
          <a:xfrm>
            <a:off x="836341" y="1683834"/>
            <a:ext cx="456836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u="sng" dirty="0">
                <a:solidFill>
                  <a:schemeClr val="accent1">
                    <a:lumMod val="50000"/>
                  </a:schemeClr>
                </a:solidFill>
              </a:rPr>
              <a:t>Exercise 2:</a:t>
            </a:r>
          </a:p>
          <a:p>
            <a:endParaRPr lang="en-CA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Use the following to answer the next question: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Consumption: C = 40 + 0.8Y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Investment I = 50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X = 20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Z = 30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What is the equilibrium Level of GDP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7249A443-B7C5-D34F-90C9-57D200C65B8D}"/>
              </a:ext>
            </a:extLst>
          </p:cNvPr>
          <p:cNvSpPr/>
          <p:nvPr/>
        </p:nvSpPr>
        <p:spPr>
          <a:xfrm>
            <a:off x="3743012" y="0"/>
            <a:ext cx="354780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DC5B17EB-9D5F-F74A-8235-0529DE4C4141}"/>
              </a:ext>
            </a:extLst>
          </p:cNvPr>
          <p:cNvSpPr/>
          <p:nvPr/>
        </p:nvSpPr>
        <p:spPr>
          <a:xfrm>
            <a:off x="8706218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499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0618D9D-3EE2-8147-B384-F5B6F1ECAE9F}"/>
                  </a:ext>
                </a:extLst>
              </p:cNvPr>
              <p:cNvSpPr txBox="1"/>
              <p:nvPr/>
            </p:nvSpPr>
            <p:spPr>
              <a:xfrm>
                <a:off x="2564781" y="1718685"/>
                <a:ext cx="5781263" cy="6737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Multiplier</a:t>
                </a:r>
                <a:r>
                  <a:rPr lang="en-CA" sz="2400" dirty="0">
                    <a:cs typeface="Arial" charset="0"/>
                  </a:rPr>
                  <a:t> </a:t>
                </a:r>
                <a:r>
                  <a:rPr lang="en-CA" sz="24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∆Y/∆A</a:t>
                </a:r>
                <a:r>
                  <a:rPr lang="en-CA" sz="2400" b="1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CA" sz="2400" dirty="0">
                        <a:solidFill>
                          <a:srgbClr val="002060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f>
                      <m:fPr>
                        <m:ctrlP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d>
                          <m:dPr>
                            <m:ctrlPr>
                              <a:rPr lang="en-C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Arial" charset="0"/>
                              </a:rPr>
                            </m:ctrlPr>
                          </m:dPr>
                          <m:e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𝐬𝐥𝐨𝐩𝐞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𝐨𝐟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𝐀𝐄</m:t>
                            </m:r>
                          </m:e>
                        </m:d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−(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𝐜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𝐦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endParaRPr lang="en-CA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0618D9D-3EE2-8147-B384-F5B6F1ECAE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781" y="1718685"/>
                <a:ext cx="5781263" cy="673711"/>
              </a:xfrm>
              <a:prstGeom prst="rect">
                <a:avLst/>
              </a:prstGeom>
              <a:blipFill>
                <a:blip r:embed="rId2"/>
                <a:stretch>
                  <a:fillRect l="-1535" b="-925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4D2E7D20-A573-4442-8C64-73DAD1E21F83}"/>
              </a:ext>
            </a:extLst>
          </p:cNvPr>
          <p:cNvSpPr txBox="1"/>
          <p:nvPr/>
        </p:nvSpPr>
        <p:spPr>
          <a:xfrm>
            <a:off x="2228858" y="3234180"/>
            <a:ext cx="7572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chemeClr val="accent1">
                    <a:lumMod val="50000"/>
                  </a:schemeClr>
                </a:solidFill>
              </a:rPr>
              <a:t>Changes in Y= Changes in AD =  Changes in </a:t>
            </a:r>
            <a:r>
              <a:rPr lang="en-CA" sz="2400" b="1" dirty="0" err="1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en-CA" b="1" dirty="0" err="1">
                <a:solidFill>
                  <a:schemeClr val="accent1">
                    <a:lumMod val="50000"/>
                  </a:schemeClr>
                </a:solidFill>
              </a:rPr>
              <a:t>o</a:t>
            </a:r>
            <a:r>
              <a:rPr lang="en-CA" sz="2400" b="1" dirty="0">
                <a:solidFill>
                  <a:schemeClr val="accent1">
                    <a:lumMod val="50000"/>
                  </a:schemeClr>
                </a:solidFill>
              </a:rPr>
              <a:t>      Multiplier</a:t>
            </a:r>
          </a:p>
        </p:txBody>
      </p:sp>
      <p:sp>
        <p:nvSpPr>
          <p:cNvPr id="10" name="Multiply 9">
            <a:extLst>
              <a:ext uri="{FF2B5EF4-FFF2-40B4-BE49-F238E27FC236}">
                <a16:creationId xmlns:a16="http://schemas.microsoft.com/office/drawing/2014/main" id="{B31C360E-0F4E-154C-9AF3-565BF084D06C}"/>
              </a:ext>
            </a:extLst>
          </p:cNvPr>
          <p:cNvSpPr/>
          <p:nvPr/>
        </p:nvSpPr>
        <p:spPr>
          <a:xfrm>
            <a:off x="8111868" y="3331331"/>
            <a:ext cx="234176" cy="2286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Chevron 10">
            <a:extLst>
              <a:ext uri="{FF2B5EF4-FFF2-40B4-BE49-F238E27FC236}">
                <a16:creationId xmlns:a16="http://schemas.microsoft.com/office/drawing/2014/main" id="{343800C7-1595-1746-8BA1-B0BB016BD062}"/>
              </a:ext>
            </a:extLst>
          </p:cNvPr>
          <p:cNvSpPr/>
          <p:nvPr/>
        </p:nvSpPr>
        <p:spPr>
          <a:xfrm>
            <a:off x="3743012" y="0"/>
            <a:ext cx="354780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3" name="Chevron 12">
            <a:extLst>
              <a:ext uri="{FF2B5EF4-FFF2-40B4-BE49-F238E27FC236}">
                <a16:creationId xmlns:a16="http://schemas.microsoft.com/office/drawing/2014/main" id="{9AEBAEC6-FE2F-454C-A612-0463E464BABE}"/>
              </a:ext>
            </a:extLst>
          </p:cNvPr>
          <p:cNvSpPr/>
          <p:nvPr/>
        </p:nvSpPr>
        <p:spPr>
          <a:xfrm>
            <a:off x="8706218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535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E07A8D-E09D-F240-B2F2-86E87C1817AD}"/>
              </a:ext>
            </a:extLst>
          </p:cNvPr>
          <p:cNvSpPr txBox="1"/>
          <p:nvPr/>
        </p:nvSpPr>
        <p:spPr>
          <a:xfrm>
            <a:off x="294449" y="1605776"/>
            <a:ext cx="1062021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u="sng" dirty="0">
                <a:solidFill>
                  <a:schemeClr val="accent1">
                    <a:lumMod val="50000"/>
                  </a:schemeClr>
                </a:solidFill>
              </a:rPr>
              <a:t>Exercise 4:</a:t>
            </a:r>
          </a:p>
          <a:p>
            <a:endParaRPr lang="en-CA" sz="2000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In each of the following cases, calculate the change in Y</a:t>
            </a:r>
          </a:p>
          <a:p>
            <a:pPr marL="342900" indent="-342900">
              <a:buFont typeface="+mj-lt"/>
              <a:buAutoNum type="arabicPeriod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If Autonomous Expenditure decreased by 100 and the multiplier is 1.3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2. If Autonomous Consumption Increased by 150 and Autonomous Imports Increased by 50</a:t>
            </a:r>
          </a:p>
          <a:p>
            <a:r>
              <a:rPr lang="en-CA" sz="2000" dirty="0" err="1">
                <a:solidFill>
                  <a:schemeClr val="accent1">
                    <a:lumMod val="50000"/>
                  </a:schemeClr>
                </a:solidFill>
              </a:rPr>
              <a:t>knwoing</a:t>
            </a: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 that the marginal Propensity to consume is 0.8 and the marginal propensity to import is 0.3</a:t>
            </a:r>
          </a:p>
        </p:txBody>
      </p:sp>
      <p:sp>
        <p:nvSpPr>
          <p:cNvPr id="8" name="Chevron 7">
            <a:extLst>
              <a:ext uri="{FF2B5EF4-FFF2-40B4-BE49-F238E27FC236}">
                <a16:creationId xmlns:a16="http://schemas.microsoft.com/office/drawing/2014/main" id="{AEA9074E-1B62-EC45-8DAB-1ED36B6B1C73}"/>
              </a:ext>
            </a:extLst>
          </p:cNvPr>
          <p:cNvSpPr/>
          <p:nvPr/>
        </p:nvSpPr>
        <p:spPr>
          <a:xfrm>
            <a:off x="3743012" y="0"/>
            <a:ext cx="354780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E92527CE-DA72-F74E-8E81-E240BD3CDB61}"/>
              </a:ext>
            </a:extLst>
          </p:cNvPr>
          <p:cNvSpPr/>
          <p:nvPr/>
        </p:nvSpPr>
        <p:spPr>
          <a:xfrm>
            <a:off x="8706218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02894A6-BB5C-6744-8F40-37C64DBAE134}"/>
                  </a:ext>
                </a:extLst>
              </p:cNvPr>
              <p:cNvSpPr txBox="1"/>
              <p:nvPr/>
            </p:nvSpPr>
            <p:spPr>
              <a:xfrm>
                <a:off x="2713924" y="4461885"/>
                <a:ext cx="5781263" cy="6737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Multiplier</a:t>
                </a:r>
                <a:r>
                  <a:rPr lang="en-CA" sz="2400" dirty="0">
                    <a:cs typeface="Arial" charset="0"/>
                  </a:rPr>
                  <a:t> </a:t>
                </a:r>
                <a:r>
                  <a:rPr lang="en-CA" sz="24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∆Y/∆A</a:t>
                </a:r>
                <a:r>
                  <a:rPr lang="en-CA" sz="2400" b="1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CA" sz="2400" dirty="0">
                        <a:solidFill>
                          <a:srgbClr val="002060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f>
                      <m:fPr>
                        <m:ctrlP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d>
                          <m:dPr>
                            <m:ctrlPr>
                              <a:rPr lang="en-C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Arial" charset="0"/>
                              </a:rPr>
                            </m:ctrlPr>
                          </m:dPr>
                          <m:e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𝐬𝐥𝐨𝐩𝐞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𝐨𝐟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𝐀𝐄</m:t>
                            </m:r>
                          </m:e>
                        </m:d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−(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𝐜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𝐦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endParaRPr lang="en-CA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02894A6-BB5C-6744-8F40-37C64DBAE1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3924" y="4461885"/>
                <a:ext cx="5781263" cy="673711"/>
              </a:xfrm>
              <a:prstGeom prst="rect">
                <a:avLst/>
              </a:prstGeom>
              <a:blipFill>
                <a:blip r:embed="rId2"/>
                <a:stretch>
                  <a:fillRect l="-1754" b="-925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5392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EBC028B8-ED54-884E-BC57-42E5EF8A2F28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Exercise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BA7995-9366-184B-B6EE-5C999EC01BC0}"/>
              </a:ext>
            </a:extLst>
          </p:cNvPr>
          <p:cNvSpPr txBox="1"/>
          <p:nvPr/>
        </p:nvSpPr>
        <p:spPr>
          <a:xfrm>
            <a:off x="1105659" y="2179675"/>
            <a:ext cx="976180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 Case:</a:t>
            </a:r>
          </a:p>
          <a:p>
            <a:endParaRPr lang="en-CA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 citizens arrive from from Mars to Montreal suddenly. What possible changes can happen to our economy? 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 on Economic concepts, Indicate </a:t>
            </a:r>
            <a:r>
              <a:rPr lang="en-C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things that will be affected in our market.</a:t>
            </a:r>
          </a:p>
        </p:txBody>
      </p:sp>
      <p:pic>
        <p:nvPicPr>
          <p:cNvPr id="10" name="Picture 9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FB7B8A6A-5BA7-5343-ABF5-CBD775B12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4208501"/>
            <a:ext cx="3882887" cy="2649499"/>
          </a:xfrm>
          <a:prstGeom prst="rect">
            <a:avLst/>
          </a:prstGeom>
        </p:spPr>
      </p:pic>
      <p:pic>
        <p:nvPicPr>
          <p:cNvPr id="13" name="Picture 12" descr="A picture containing purple, table, sitting, dark&#10;&#10;Description automatically generated">
            <a:extLst>
              <a:ext uri="{FF2B5EF4-FFF2-40B4-BE49-F238E27FC236}">
                <a16:creationId xmlns:a16="http://schemas.microsoft.com/office/drawing/2014/main" id="{75ED41F9-CF61-CA4B-BC27-307DC7A8F0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771280" y="0"/>
            <a:ext cx="3428824" cy="257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63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EBC028B8-ED54-884E-BC57-42E5EF8A2F28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Exercise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D771DEA-87BC-0F47-B53B-343FF593B375}"/>
              </a:ext>
            </a:extLst>
          </p:cNvPr>
          <p:cNvCxnSpPr/>
          <p:nvPr/>
        </p:nvCxnSpPr>
        <p:spPr>
          <a:xfrm>
            <a:off x="3429000" y="1752600"/>
            <a:ext cx="0" cy="3581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95747CF-E3B5-A04A-AC06-9BF6F4B127BD}"/>
              </a:ext>
            </a:extLst>
          </p:cNvPr>
          <p:cNvCxnSpPr/>
          <p:nvPr/>
        </p:nvCxnSpPr>
        <p:spPr>
          <a:xfrm>
            <a:off x="3429000" y="53340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43C91DD-6272-B045-8251-314525A466F3}"/>
              </a:ext>
            </a:extLst>
          </p:cNvPr>
          <p:cNvSpPr txBox="1"/>
          <p:nvPr/>
        </p:nvSpPr>
        <p:spPr>
          <a:xfrm>
            <a:off x="2757067" y="156793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1292EE-C6BC-3F40-B783-EB73C626B073}"/>
              </a:ext>
            </a:extLst>
          </p:cNvPr>
          <p:cNvSpPr txBox="1"/>
          <p:nvPr/>
        </p:nvSpPr>
        <p:spPr>
          <a:xfrm>
            <a:off x="7620000" y="537556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B2FBC9D-1AA3-2F4C-9D54-4FCB9D41DA3B}"/>
              </a:ext>
            </a:extLst>
          </p:cNvPr>
          <p:cNvCxnSpPr>
            <a:cxnSpLocks/>
          </p:cNvCxnSpPr>
          <p:nvPr/>
        </p:nvCxnSpPr>
        <p:spPr>
          <a:xfrm>
            <a:off x="3429000" y="2296633"/>
            <a:ext cx="3694815" cy="30373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75230EA-BECA-5142-AFD9-9C03736EC23A}"/>
              </a:ext>
            </a:extLst>
          </p:cNvPr>
          <p:cNvCxnSpPr>
            <a:cxnSpLocks/>
          </p:cNvCxnSpPr>
          <p:nvPr/>
        </p:nvCxnSpPr>
        <p:spPr>
          <a:xfrm flipV="1">
            <a:off x="3428999" y="2169042"/>
            <a:ext cx="3205717" cy="289294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C900D8C-B486-7441-89D2-69D7618CAFAC}"/>
              </a:ext>
            </a:extLst>
          </p:cNvPr>
          <p:cNvSpPr txBox="1"/>
          <p:nvPr/>
        </p:nvSpPr>
        <p:spPr>
          <a:xfrm>
            <a:off x="6700301" y="189687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9B6220-4CED-A24A-AC2A-0B2871159FD1}"/>
              </a:ext>
            </a:extLst>
          </p:cNvPr>
          <p:cNvSpPr txBox="1"/>
          <p:nvPr/>
        </p:nvSpPr>
        <p:spPr>
          <a:xfrm>
            <a:off x="7123815" y="5029350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AD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DA01E9F-5638-3548-BD17-0B8A7761E374}"/>
              </a:ext>
            </a:extLst>
          </p:cNvPr>
          <p:cNvCxnSpPr/>
          <p:nvPr/>
        </p:nvCxnSpPr>
        <p:spPr>
          <a:xfrm>
            <a:off x="5494246" y="1752600"/>
            <a:ext cx="0" cy="3581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AF734CC-4F14-A447-9383-17731D29A957}"/>
              </a:ext>
            </a:extLst>
          </p:cNvPr>
          <p:cNvSpPr txBox="1"/>
          <p:nvPr/>
        </p:nvSpPr>
        <p:spPr>
          <a:xfrm>
            <a:off x="5228788" y="5375566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LAS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619BF0C-7932-8F40-8AA3-825905E2B08C}"/>
              </a:ext>
            </a:extLst>
          </p:cNvPr>
          <p:cNvCxnSpPr>
            <a:cxnSpLocks/>
          </p:cNvCxnSpPr>
          <p:nvPr/>
        </p:nvCxnSpPr>
        <p:spPr>
          <a:xfrm>
            <a:off x="5031857" y="3615513"/>
            <a:ext cx="0" cy="1775853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003206F-352B-FC4B-8E03-DECB3730B1B7}"/>
              </a:ext>
            </a:extLst>
          </p:cNvPr>
          <p:cNvSpPr txBox="1"/>
          <p:nvPr/>
        </p:nvSpPr>
        <p:spPr>
          <a:xfrm>
            <a:off x="4793113" y="5326684"/>
            <a:ext cx="395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B6E7C9-4736-9148-B5C7-CBF9D2DE5BEC}"/>
              </a:ext>
            </a:extLst>
          </p:cNvPr>
          <p:cNvSpPr txBox="1"/>
          <p:nvPr/>
        </p:nvSpPr>
        <p:spPr>
          <a:xfrm>
            <a:off x="7559492" y="2787051"/>
            <a:ext cx="4301177" cy="163121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none" rtlCol="0">
            <a:spAutoFit/>
          </a:bodyPr>
          <a:lstStyle/>
          <a:p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Determine: </a:t>
            </a:r>
          </a:p>
          <a:p>
            <a:pPr marL="342900" indent="-342900">
              <a:buAutoNum type="arabicPeriod"/>
            </a:pP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thing that will shift LAS left</a:t>
            </a:r>
          </a:p>
          <a:p>
            <a:pPr marL="342900" indent="-342900">
              <a:buAutoNum type="arabicPeriod"/>
            </a:pP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thing that will shift LAS right</a:t>
            </a:r>
          </a:p>
          <a:p>
            <a:pPr marL="342900" indent="-342900">
              <a:buAutoNum type="arabicPeriod"/>
            </a:pP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thing that will </a:t>
            </a:r>
            <a:r>
              <a:rPr lang="en-CA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shift AS </a:t>
            </a: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</a:p>
          <a:p>
            <a:pPr marL="342900" indent="-342900">
              <a:buAutoNum type="arabicPeriod"/>
            </a:pPr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thing that will shift AD Right </a:t>
            </a:r>
          </a:p>
        </p:txBody>
      </p:sp>
    </p:spTree>
    <p:extLst>
      <p:ext uri="{BB962C8B-B14F-4D97-AF65-F5344CB8AC3E}">
        <p14:creationId xmlns:p14="http://schemas.microsoft.com/office/powerpoint/2010/main" val="3497702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539161-874D-0F4A-9E18-EB137A014EFD}"/>
              </a:ext>
            </a:extLst>
          </p:cNvPr>
          <p:cNvSpPr txBox="1"/>
          <p:nvPr/>
        </p:nvSpPr>
        <p:spPr>
          <a:xfrm>
            <a:off x="758283" y="1728439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E288E95-D781-BE43-B709-E64AF3EA3669}"/>
                  </a:ext>
                </a:extLst>
              </p:cNvPr>
              <p:cNvSpPr txBox="1"/>
              <p:nvPr/>
            </p:nvSpPr>
            <p:spPr>
              <a:xfrm>
                <a:off x="2564781" y="1718685"/>
                <a:ext cx="5781263" cy="6737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Multiplier</a:t>
                </a:r>
                <a:r>
                  <a:rPr lang="en-CA" sz="2400" dirty="0">
                    <a:cs typeface="Arial" charset="0"/>
                  </a:rPr>
                  <a:t> </a:t>
                </a:r>
                <a:r>
                  <a:rPr lang="en-CA" sz="24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∆Y/∆A</a:t>
                </a:r>
                <a:r>
                  <a:rPr lang="en-CA" sz="2400" b="1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CA" sz="2400" dirty="0">
                        <a:solidFill>
                          <a:srgbClr val="002060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f>
                      <m:fPr>
                        <m:ctrlP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d>
                          <m:dPr>
                            <m:ctrlPr>
                              <a:rPr lang="en-C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  <a:cs typeface="Arial" charset="0"/>
                              </a:rPr>
                            </m:ctrlPr>
                          </m:dPr>
                          <m:e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𝐬𝐥𝐨𝐩𝐞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𝐨𝐟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</m:t>
                            </m:r>
                            <m:r>
                              <a:rPr lang="en-CA" sz="2400" b="1" dirty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𝐀𝐄</m:t>
                            </m:r>
                          </m:e>
                        </m:d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24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−(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𝐜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en-CA" sz="2400" b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𝐦</m:t>
                        </m:r>
                        <m:r>
                          <a:rPr lang="en-CA" sz="2400" b="1" i="1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CA" sz="2400" dirty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endParaRPr lang="en-CA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E288E95-D781-BE43-B709-E64AF3EA36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4781" y="1718685"/>
                <a:ext cx="5781263" cy="673711"/>
              </a:xfrm>
              <a:prstGeom prst="rect">
                <a:avLst/>
              </a:prstGeom>
              <a:blipFill>
                <a:blip r:embed="rId2"/>
                <a:stretch>
                  <a:fillRect l="-1535" b="-925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0DFA7443-1ADD-004D-A705-0FD2CCA80AD0}"/>
              </a:ext>
            </a:extLst>
          </p:cNvPr>
          <p:cNvSpPr txBox="1"/>
          <p:nvPr/>
        </p:nvSpPr>
        <p:spPr>
          <a:xfrm>
            <a:off x="3468029" y="3449942"/>
            <a:ext cx="659994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>
                <a:solidFill>
                  <a:srgbClr val="FF0000"/>
                </a:solidFill>
              </a:rPr>
              <a:t>If c increase, the Multiplier will increase</a:t>
            </a:r>
          </a:p>
          <a:p>
            <a:r>
              <a:rPr lang="en-CA" sz="2000" dirty="0">
                <a:solidFill>
                  <a:srgbClr val="FF0000"/>
                </a:solidFill>
              </a:rPr>
              <a:t>There is a positive relationship between c and multiplier</a:t>
            </a:r>
          </a:p>
          <a:p>
            <a:endParaRPr lang="en-CA" sz="2000" dirty="0">
              <a:solidFill>
                <a:srgbClr val="FF0000"/>
              </a:solidFill>
            </a:endParaRPr>
          </a:p>
          <a:p>
            <a:r>
              <a:rPr lang="en-CA" sz="2000" dirty="0">
                <a:solidFill>
                  <a:srgbClr val="FF0000"/>
                </a:solidFill>
              </a:rPr>
              <a:t>If m increase, the multiplier will Decrease</a:t>
            </a:r>
          </a:p>
          <a:p>
            <a:r>
              <a:rPr lang="en-CA" sz="2000" dirty="0">
                <a:solidFill>
                  <a:srgbClr val="FF0000"/>
                </a:solidFill>
              </a:rPr>
              <a:t>There is a negative relationship between m and the multiplier</a:t>
            </a:r>
          </a:p>
        </p:txBody>
      </p:sp>
      <p:sp>
        <p:nvSpPr>
          <p:cNvPr id="10" name="Chevron 9">
            <a:extLst>
              <a:ext uri="{FF2B5EF4-FFF2-40B4-BE49-F238E27FC236}">
                <a16:creationId xmlns:a16="http://schemas.microsoft.com/office/drawing/2014/main" id="{E0F165DC-7A1D-FB47-996A-4FC5D04CD156}"/>
              </a:ext>
            </a:extLst>
          </p:cNvPr>
          <p:cNvSpPr/>
          <p:nvPr/>
        </p:nvSpPr>
        <p:spPr>
          <a:xfrm>
            <a:off x="3743012" y="0"/>
            <a:ext cx="354780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12" name="Chevron 11">
            <a:extLst>
              <a:ext uri="{FF2B5EF4-FFF2-40B4-BE49-F238E27FC236}">
                <a16:creationId xmlns:a16="http://schemas.microsoft.com/office/drawing/2014/main" id="{23FDF81E-DDA0-1148-A8C4-0B6CB16686E6}"/>
              </a:ext>
            </a:extLst>
          </p:cNvPr>
          <p:cNvSpPr/>
          <p:nvPr/>
        </p:nvSpPr>
        <p:spPr>
          <a:xfrm>
            <a:off x="8706218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6503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9C7309-0578-1742-B1F5-659BF981416F}"/>
              </a:ext>
            </a:extLst>
          </p:cNvPr>
          <p:cNvSpPr txBox="1"/>
          <p:nvPr/>
        </p:nvSpPr>
        <p:spPr>
          <a:xfrm>
            <a:off x="836342" y="1683834"/>
            <a:ext cx="861989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u="sng" dirty="0">
                <a:solidFill>
                  <a:schemeClr val="accent1">
                    <a:lumMod val="50000"/>
                  </a:schemeClr>
                </a:solidFill>
              </a:rPr>
              <a:t>Exercise 5</a:t>
            </a:r>
          </a:p>
          <a:p>
            <a:endParaRPr lang="en-CA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_____ export expenditure increases equilibrium output and a ______ MPM reduces output. </a:t>
            </a:r>
          </a:p>
          <a:p>
            <a:pPr marL="457200" indent="-457200">
              <a:buAutoNum type="alphaUcParenR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higher, lower </a:t>
            </a:r>
          </a:p>
          <a:p>
            <a:pPr marL="457200" indent="-457200">
              <a:buAutoNum type="alphaUcParenR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higher, higher </a:t>
            </a:r>
          </a:p>
          <a:p>
            <a:pPr marL="457200" indent="-457200">
              <a:buAutoNum type="alphaUcParenR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lower, lower </a:t>
            </a:r>
          </a:p>
          <a:p>
            <a:pPr marL="457200" indent="-457200">
              <a:buAutoNum type="alphaUcParenR"/>
            </a:pPr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lower, higher</a:t>
            </a:r>
          </a:p>
        </p:txBody>
      </p:sp>
    </p:spTree>
    <p:extLst>
      <p:ext uri="{BB962C8B-B14F-4D97-AF65-F5344CB8AC3E}">
        <p14:creationId xmlns:p14="http://schemas.microsoft.com/office/powerpoint/2010/main" val="7896654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C0162-0006-0F4E-AEF7-16C4BA437B47}"/>
              </a:ext>
            </a:extLst>
          </p:cNvPr>
          <p:cNvSpPr txBox="1"/>
          <p:nvPr/>
        </p:nvSpPr>
        <p:spPr>
          <a:xfrm>
            <a:off x="856729" y="1802924"/>
            <a:ext cx="946241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u="sng" dirty="0">
                <a:solidFill>
                  <a:schemeClr val="accent1">
                    <a:lumMod val="50000"/>
                  </a:schemeClr>
                </a:solidFill>
              </a:rPr>
              <a:t>Question 10</a:t>
            </a:r>
          </a:p>
          <a:p>
            <a:endParaRPr lang="en-CA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Suppose in an economy: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C = 20 + 0.8Yd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I = 20G = 25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T = 12.5 + 0.15Y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X = 60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M = 10 + 0.2Y</a:t>
            </a:r>
          </a:p>
          <a:p>
            <a:endParaRPr lang="en-CA" sz="2000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Find 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1. Slope of AE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2. AE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3. Equilibrium</a:t>
            </a:r>
          </a:p>
          <a:p>
            <a:r>
              <a:rPr lang="en-CA" sz="2000" dirty="0">
                <a:solidFill>
                  <a:schemeClr val="accent1">
                    <a:lumMod val="50000"/>
                  </a:schemeClr>
                </a:solidFill>
              </a:rPr>
              <a:t>4. Savings Function</a:t>
            </a:r>
          </a:p>
        </p:txBody>
      </p:sp>
    </p:spTree>
    <p:extLst>
      <p:ext uri="{BB962C8B-B14F-4D97-AF65-F5344CB8AC3E}">
        <p14:creationId xmlns:p14="http://schemas.microsoft.com/office/powerpoint/2010/main" val="1084949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2865188" y="0"/>
            <a:ext cx="6299862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Chapter 6: Aggregate Expenditure &amp; Aggregate Demand 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C0162-0006-0F4E-AEF7-16C4BA437B47}"/>
              </a:ext>
            </a:extLst>
          </p:cNvPr>
          <p:cNvSpPr txBox="1"/>
          <p:nvPr/>
        </p:nvSpPr>
        <p:spPr>
          <a:xfrm>
            <a:off x="856729" y="1802924"/>
            <a:ext cx="94624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u="sng" dirty="0">
                <a:solidFill>
                  <a:schemeClr val="accent1">
                    <a:lumMod val="50000"/>
                  </a:schemeClr>
                </a:solidFill>
              </a:rPr>
              <a:t>Question 9</a:t>
            </a:r>
          </a:p>
          <a:p>
            <a:endParaRPr lang="en-CA" b="1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If Y &gt; AE, then 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1.The inventories would increase and Y would increase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2.The inventories would increase and Y would fall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3.The inventories would decrease and Y would increase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4.The inventories would decrease and Y would fall5.The inventories would increase and Y would remain unchanged</a:t>
            </a:r>
          </a:p>
        </p:txBody>
      </p:sp>
    </p:spTree>
    <p:extLst>
      <p:ext uri="{BB962C8B-B14F-4D97-AF65-F5344CB8AC3E}">
        <p14:creationId xmlns:p14="http://schemas.microsoft.com/office/powerpoint/2010/main" val="3764843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EBC028B8-ED54-884E-BC57-42E5EF8A2F28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Exercise 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D771DEA-87BC-0F47-B53B-343FF593B375}"/>
              </a:ext>
            </a:extLst>
          </p:cNvPr>
          <p:cNvCxnSpPr/>
          <p:nvPr/>
        </p:nvCxnSpPr>
        <p:spPr>
          <a:xfrm>
            <a:off x="3429000" y="1752600"/>
            <a:ext cx="0" cy="3581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95747CF-E3B5-A04A-AC06-9BF6F4B127BD}"/>
              </a:ext>
            </a:extLst>
          </p:cNvPr>
          <p:cNvCxnSpPr/>
          <p:nvPr/>
        </p:nvCxnSpPr>
        <p:spPr>
          <a:xfrm>
            <a:off x="3429000" y="53340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43C91DD-6272-B045-8251-314525A466F3}"/>
              </a:ext>
            </a:extLst>
          </p:cNvPr>
          <p:cNvSpPr txBox="1"/>
          <p:nvPr/>
        </p:nvSpPr>
        <p:spPr>
          <a:xfrm>
            <a:off x="2757067" y="156793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1292EE-C6BC-3F40-B783-EB73C626B073}"/>
              </a:ext>
            </a:extLst>
          </p:cNvPr>
          <p:cNvSpPr txBox="1"/>
          <p:nvPr/>
        </p:nvSpPr>
        <p:spPr>
          <a:xfrm>
            <a:off x="7620000" y="537556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B2FBC9D-1AA3-2F4C-9D54-4FCB9D41DA3B}"/>
              </a:ext>
            </a:extLst>
          </p:cNvPr>
          <p:cNvCxnSpPr>
            <a:cxnSpLocks/>
          </p:cNvCxnSpPr>
          <p:nvPr/>
        </p:nvCxnSpPr>
        <p:spPr>
          <a:xfrm>
            <a:off x="3429000" y="2296633"/>
            <a:ext cx="3694815" cy="30373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75230EA-BECA-5142-AFD9-9C03736EC23A}"/>
              </a:ext>
            </a:extLst>
          </p:cNvPr>
          <p:cNvCxnSpPr>
            <a:cxnSpLocks/>
          </p:cNvCxnSpPr>
          <p:nvPr/>
        </p:nvCxnSpPr>
        <p:spPr>
          <a:xfrm flipV="1">
            <a:off x="3428999" y="2169042"/>
            <a:ext cx="3205717" cy="289294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C900D8C-B486-7441-89D2-69D7618CAFAC}"/>
              </a:ext>
            </a:extLst>
          </p:cNvPr>
          <p:cNvSpPr txBox="1"/>
          <p:nvPr/>
        </p:nvSpPr>
        <p:spPr>
          <a:xfrm>
            <a:off x="6700301" y="1896876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9B6220-4CED-A24A-AC2A-0B2871159FD1}"/>
              </a:ext>
            </a:extLst>
          </p:cNvPr>
          <p:cNvSpPr txBox="1"/>
          <p:nvPr/>
        </p:nvSpPr>
        <p:spPr>
          <a:xfrm>
            <a:off x="7123815" y="5029350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AD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DA01E9F-5638-3548-BD17-0B8A7761E374}"/>
              </a:ext>
            </a:extLst>
          </p:cNvPr>
          <p:cNvCxnSpPr/>
          <p:nvPr/>
        </p:nvCxnSpPr>
        <p:spPr>
          <a:xfrm>
            <a:off x="5494246" y="1752600"/>
            <a:ext cx="0" cy="3581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AF734CC-4F14-A447-9383-17731D29A957}"/>
              </a:ext>
            </a:extLst>
          </p:cNvPr>
          <p:cNvSpPr txBox="1"/>
          <p:nvPr/>
        </p:nvSpPr>
        <p:spPr>
          <a:xfrm>
            <a:off x="5228788" y="5375566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FF0000"/>
                </a:solidFill>
              </a:rPr>
              <a:t>LAS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619BF0C-7932-8F40-8AA3-825905E2B08C}"/>
              </a:ext>
            </a:extLst>
          </p:cNvPr>
          <p:cNvCxnSpPr>
            <a:cxnSpLocks/>
          </p:cNvCxnSpPr>
          <p:nvPr/>
        </p:nvCxnSpPr>
        <p:spPr>
          <a:xfrm>
            <a:off x="5031857" y="3615513"/>
            <a:ext cx="0" cy="1775853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2003206F-352B-FC4B-8E03-DECB3730B1B7}"/>
              </a:ext>
            </a:extLst>
          </p:cNvPr>
          <p:cNvSpPr txBox="1"/>
          <p:nvPr/>
        </p:nvSpPr>
        <p:spPr>
          <a:xfrm>
            <a:off x="4793113" y="5326684"/>
            <a:ext cx="395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Ye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05308A9-9C30-FD4E-B106-2A6F865F040B}"/>
              </a:ext>
            </a:extLst>
          </p:cNvPr>
          <p:cNvSpPr txBox="1"/>
          <p:nvPr/>
        </p:nvSpPr>
        <p:spPr>
          <a:xfrm>
            <a:off x="7270698" y="3156724"/>
            <a:ext cx="4839786" cy="70788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none" rtlCol="0">
            <a:spAutoFit/>
          </a:bodyPr>
          <a:lstStyle/>
          <a:p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 we adjust to an inflationary Gap? 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 in words and on the graph.</a:t>
            </a:r>
          </a:p>
        </p:txBody>
      </p:sp>
    </p:spTree>
    <p:extLst>
      <p:ext uri="{BB962C8B-B14F-4D97-AF65-F5344CB8AC3E}">
        <p14:creationId xmlns:p14="http://schemas.microsoft.com/office/powerpoint/2010/main" val="2656923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EBC028B8-ED54-884E-BC57-42E5EF8A2F28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Exercise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BFF1D4-DEAD-AB47-ADFD-8D96B45C2990}"/>
              </a:ext>
            </a:extLst>
          </p:cNvPr>
          <p:cNvSpPr txBox="1"/>
          <p:nvPr/>
        </p:nvSpPr>
        <p:spPr>
          <a:xfrm>
            <a:off x="1345018" y="1945758"/>
            <a:ext cx="83784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The ADQ wants the Liberal government to spend more money on building low-income housing. If the ADQ wants the spending to have maximum effect on economic growth, which of the following consumption equations would it prefer to see?</a:t>
            </a:r>
            <a:endParaRPr lang="en-CA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a. C=90+0.4 Y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b. C=80+0.5 Y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c. C=150+0.75 Y</a:t>
            </a:r>
          </a:p>
          <a:p>
            <a:r>
              <a:rPr lang="en-CA" dirty="0">
                <a:solidFill>
                  <a:schemeClr val="accent1">
                    <a:lumMod val="50000"/>
                  </a:schemeClr>
                </a:solidFill>
              </a:rPr>
              <a:t>d. C=100+0.9 Y</a:t>
            </a:r>
          </a:p>
        </p:txBody>
      </p:sp>
    </p:spTree>
    <p:extLst>
      <p:ext uri="{BB962C8B-B14F-4D97-AF65-F5344CB8AC3E}">
        <p14:creationId xmlns:p14="http://schemas.microsoft.com/office/powerpoint/2010/main" val="3825346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>
            <a:extLst>
              <a:ext uri="{FF2B5EF4-FFF2-40B4-BE49-F238E27FC236}">
                <a16:creationId xmlns:a16="http://schemas.microsoft.com/office/drawing/2014/main" id="{4EBB0DA1-4D21-3B47-AA11-283BD195B919}"/>
              </a:ext>
            </a:extLst>
          </p:cNvPr>
          <p:cNvSpPr/>
          <p:nvPr/>
        </p:nvSpPr>
        <p:spPr>
          <a:xfrm>
            <a:off x="0" y="0"/>
            <a:ext cx="2690037" cy="835506"/>
          </a:xfrm>
          <a:prstGeom prst="homePlat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Introduction</a:t>
            </a: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id="{1562ACD7-5E33-7942-AAB6-9250C0A93C94}"/>
              </a:ext>
            </a:extLst>
          </p:cNvPr>
          <p:cNvSpPr/>
          <p:nvPr/>
        </p:nvSpPr>
        <p:spPr>
          <a:xfrm>
            <a:off x="3743012" y="0"/>
            <a:ext cx="3547804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Exercises</a:t>
            </a: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id="{55695A6E-7E62-2D44-94EF-722184B8F491}"/>
              </a:ext>
            </a:extLst>
          </p:cNvPr>
          <p:cNvSpPr/>
          <p:nvPr/>
        </p:nvSpPr>
        <p:spPr>
          <a:xfrm>
            <a:off x="9949237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id="{CED97481-D715-5E46-9424-60939D0898E6}"/>
              </a:ext>
            </a:extLst>
          </p:cNvPr>
          <p:cNvSpPr/>
          <p:nvPr/>
        </p:nvSpPr>
        <p:spPr>
          <a:xfrm>
            <a:off x="11192256" y="0"/>
            <a:ext cx="918228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A44493E-40D1-2745-B121-7A2423DE3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121962"/>
              </p:ext>
            </p:extLst>
          </p:nvPr>
        </p:nvGraphicFramePr>
        <p:xfrm>
          <a:off x="1821237" y="2693432"/>
          <a:ext cx="8128000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531299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68907457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99524843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211281317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8300314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 ( Y 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Autonomous Expenditure </a:t>
                      </a:r>
                      <a:r>
                        <a:rPr lang="en-CA" dirty="0" err="1">
                          <a:solidFill>
                            <a:schemeClr val="tx1"/>
                          </a:solidFill>
                        </a:rPr>
                        <a:t>Ao</a:t>
                      </a:r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Induced Expenditure</a:t>
                      </a:r>
                    </a:p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( c-m) y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Aggregate Expenditure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>
                          <a:solidFill>
                            <a:schemeClr val="tx1"/>
                          </a:solidFill>
                        </a:rPr>
                        <a:t>Unplanned Change in Inventories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926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57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50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551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200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3321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300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85817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6E447A1-209A-884E-963A-72D71610449F}"/>
              </a:ext>
            </a:extLst>
          </p:cNvPr>
          <p:cNvSpPr txBox="1"/>
          <p:nvPr/>
        </p:nvSpPr>
        <p:spPr>
          <a:xfrm>
            <a:off x="954165" y="1835046"/>
            <a:ext cx="1733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AE = 100 + 0.5 Y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17FDA4-9306-E24A-A448-5C7B67EC809C}"/>
              </a:ext>
            </a:extLst>
          </p:cNvPr>
          <p:cNvSpPr txBox="1"/>
          <p:nvPr/>
        </p:nvSpPr>
        <p:spPr>
          <a:xfrm>
            <a:off x="362080" y="1453801"/>
            <a:ext cx="11841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u="sng" dirty="0">
                <a:solidFill>
                  <a:schemeClr val="accent1">
                    <a:lumMod val="50000"/>
                  </a:schemeClr>
                </a:solidFill>
              </a:rPr>
              <a:t>Exercise 3:</a:t>
            </a:r>
          </a:p>
          <a:p>
            <a:endParaRPr lang="en-CA" dirty="0"/>
          </a:p>
        </p:txBody>
      </p:sp>
      <p:sp>
        <p:nvSpPr>
          <p:cNvPr id="9" name="Chevron 8">
            <a:extLst>
              <a:ext uri="{FF2B5EF4-FFF2-40B4-BE49-F238E27FC236}">
                <a16:creationId xmlns:a16="http://schemas.microsoft.com/office/drawing/2014/main" id="{9C442F35-94B4-D040-9585-DDBCC21CFDDC}"/>
              </a:ext>
            </a:extLst>
          </p:cNvPr>
          <p:cNvSpPr/>
          <p:nvPr/>
        </p:nvSpPr>
        <p:spPr>
          <a:xfrm>
            <a:off x="8706218" y="0"/>
            <a:ext cx="918229" cy="835506"/>
          </a:xfrm>
          <a:prstGeom prst="chevron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550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4511</TotalTime>
  <Words>979</Words>
  <Application>Microsoft Macintosh PowerPoint</Application>
  <PresentationFormat>Widescreen</PresentationFormat>
  <Paragraphs>247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Sawaya</dc:creator>
  <cp:lastModifiedBy>Sarah Sawaya</cp:lastModifiedBy>
  <cp:revision>78</cp:revision>
  <cp:lastPrinted>2019-09-23T00:52:57Z</cp:lastPrinted>
  <dcterms:created xsi:type="dcterms:W3CDTF">2019-09-13T22:12:24Z</dcterms:created>
  <dcterms:modified xsi:type="dcterms:W3CDTF">2020-06-01T23:34:32Z</dcterms:modified>
</cp:coreProperties>
</file>