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sldIdLst>
    <p:sldId id="256" r:id="rId2"/>
    <p:sldId id="258" r:id="rId3"/>
    <p:sldId id="259" r:id="rId4"/>
    <p:sldId id="262" r:id="rId5"/>
    <p:sldId id="264" r:id="rId6"/>
    <p:sldId id="270" r:id="rId7"/>
    <p:sldId id="269" r:id="rId8"/>
    <p:sldId id="265" r:id="rId9"/>
    <p:sldId id="267" r:id="rId10"/>
    <p:sldId id="271" r:id="rId11"/>
    <p:sldId id="272" r:id="rId12"/>
    <p:sldId id="273" r:id="rId13"/>
    <p:sldId id="274" r:id="rId14"/>
    <p:sldId id="275" r:id="rId15"/>
    <p:sldId id="277" r:id="rId16"/>
    <p:sldId id="263" r:id="rId17"/>
    <p:sldId id="278" r:id="rId18"/>
    <p:sldId id="279" r:id="rId19"/>
    <p:sldId id="268" r:id="rId20"/>
    <p:sldId id="260"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1" d="100"/>
          <a:sy n="101" d="100"/>
        </p:scale>
        <p:origin x="-112" y="-2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494F37-3166-6543-AA6B-F32E0F094D4C}" type="datetimeFigureOut">
              <a:rPr lang="en-US" smtClean="0"/>
              <a:t>16-09-24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FD8E6E-3840-914F-B1E9-283A317E4DF8}" type="slidenum">
              <a:rPr lang="en-US" smtClean="0"/>
              <a:t>‹#›</a:t>
            </a:fld>
            <a:endParaRPr lang="en-US"/>
          </a:p>
        </p:txBody>
      </p:sp>
    </p:spTree>
    <p:extLst>
      <p:ext uri="{BB962C8B-B14F-4D97-AF65-F5344CB8AC3E}">
        <p14:creationId xmlns:p14="http://schemas.microsoft.com/office/powerpoint/2010/main" val="72453246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FD8E6E-3840-914F-B1E9-283A317E4DF8}" type="slidenum">
              <a:rPr lang="en-US" smtClean="0"/>
              <a:t>7</a:t>
            </a:fld>
            <a:endParaRPr lang="en-US"/>
          </a:p>
        </p:txBody>
      </p:sp>
    </p:spTree>
    <p:extLst>
      <p:ext uri="{BB962C8B-B14F-4D97-AF65-F5344CB8AC3E}">
        <p14:creationId xmlns:p14="http://schemas.microsoft.com/office/powerpoint/2010/main" val="2958236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a:t>
            </a:r>
            <a:endParaRPr lang="en-US" dirty="0"/>
          </a:p>
        </p:txBody>
      </p:sp>
      <p:sp>
        <p:nvSpPr>
          <p:cNvPr id="4" name="Slide Number Placeholder 3"/>
          <p:cNvSpPr>
            <a:spLocks noGrp="1"/>
          </p:cNvSpPr>
          <p:nvPr>
            <p:ph type="sldNum" sz="quarter" idx="10"/>
          </p:nvPr>
        </p:nvSpPr>
        <p:spPr/>
        <p:txBody>
          <a:bodyPr/>
          <a:lstStyle/>
          <a:p>
            <a:fld id="{CDFD8E6E-3840-914F-B1E9-283A317E4DF8}" type="slidenum">
              <a:rPr lang="en-US" smtClean="0"/>
              <a:t>11</a:t>
            </a:fld>
            <a:endParaRPr lang="en-US"/>
          </a:p>
        </p:txBody>
      </p:sp>
    </p:spTree>
    <p:extLst>
      <p:ext uri="{BB962C8B-B14F-4D97-AF65-F5344CB8AC3E}">
        <p14:creationId xmlns:p14="http://schemas.microsoft.com/office/powerpoint/2010/main" val="54284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02CAFF7-92B7-D64B-AE3B-FF2EEABB1C94}" type="datetimeFigureOut">
              <a:rPr lang="en-US" smtClean="0"/>
              <a:t>16-09-24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BFA8F-C699-D546-BCCB-9470AABE7C85}"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2CAFF7-92B7-D64B-AE3B-FF2EEABB1C94}" type="datetimeFigureOut">
              <a:rPr lang="en-US" smtClean="0"/>
              <a:t>16-09-24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2CAFF7-92B7-D64B-AE3B-FF2EEABB1C94}" type="datetimeFigureOut">
              <a:rPr lang="en-US" smtClean="0"/>
              <a:t>16-09-24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BFA8F-C699-D546-BCCB-9470AABE7C85}"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02CAFF7-92B7-D64B-AE3B-FF2EEABB1C94}" type="datetimeFigureOut">
              <a:rPr lang="en-US" smtClean="0"/>
              <a:t>16-09-24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02CAFF7-92B7-D64B-AE3B-FF2EEABB1C94}" type="datetimeFigureOut">
              <a:rPr lang="en-US" smtClean="0"/>
              <a:t>16-09-24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4BFA8F-C699-D546-BCCB-9470AABE7C85}"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2CAFF7-92B7-D64B-AE3B-FF2EEABB1C94}" type="datetimeFigureOut">
              <a:rPr lang="en-US" smtClean="0"/>
              <a:t>16-09-24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2CAFF7-92B7-D64B-AE3B-FF2EEABB1C94}" type="datetimeFigureOut">
              <a:rPr lang="en-US" smtClean="0"/>
              <a:t>16-09-24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2CAFF7-92B7-D64B-AE3B-FF2EEABB1C94}" type="datetimeFigureOut">
              <a:rPr lang="en-US" smtClean="0"/>
              <a:t>16-09-24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BFA8F-C699-D546-BCCB-9470AABE7C85}"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2CAFF7-92B7-D64B-AE3B-FF2EEABB1C94}" type="datetimeFigureOut">
              <a:rPr lang="en-US" smtClean="0"/>
              <a:t>16-09-24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2CAFF7-92B7-D64B-AE3B-FF2EEABB1C94}" type="datetimeFigureOut">
              <a:rPr lang="en-US" smtClean="0"/>
              <a:t>16-09-24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02CAFF7-92B7-D64B-AE3B-FF2EEABB1C94}" type="datetimeFigureOut">
              <a:rPr lang="en-US" smtClean="0"/>
              <a:t>16-09-24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BFA8F-C699-D546-BCCB-9470AABE7C8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02CAFF7-92B7-D64B-AE3B-FF2EEABB1C94}" type="datetimeFigureOut">
              <a:rPr lang="en-US" smtClean="0"/>
              <a:t>16-09-24</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34BFA8F-C699-D546-BCCB-9470AABE7C8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Evaluation</a:t>
            </a:r>
            <a:endParaRPr lang="en-US" dirty="0"/>
          </a:p>
        </p:txBody>
      </p:sp>
      <p:sp>
        <p:nvSpPr>
          <p:cNvPr id="3" name="Subtitle 2"/>
          <p:cNvSpPr>
            <a:spLocks noGrp="1"/>
          </p:cNvSpPr>
          <p:nvPr>
            <p:ph type="subTitle" idx="1"/>
          </p:nvPr>
        </p:nvSpPr>
        <p:spPr/>
        <p:txBody>
          <a:bodyPr/>
          <a:lstStyle/>
          <a:p>
            <a:r>
              <a:rPr lang="en-US" dirty="0" smtClean="0"/>
              <a:t>Part 2</a:t>
            </a:r>
            <a:endParaRPr lang="en-US" dirty="0"/>
          </a:p>
        </p:txBody>
      </p:sp>
    </p:spTree>
    <p:extLst>
      <p:ext uri="{BB962C8B-B14F-4D97-AF65-F5344CB8AC3E}">
        <p14:creationId xmlns:p14="http://schemas.microsoft.com/office/powerpoint/2010/main" val="888717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Last Class</a:t>
            </a:r>
            <a:endParaRPr lang="en-US" dirty="0"/>
          </a:p>
        </p:txBody>
      </p:sp>
      <p:sp>
        <p:nvSpPr>
          <p:cNvPr id="3" name="Content Placeholder 2"/>
          <p:cNvSpPr>
            <a:spLocks noGrp="1"/>
          </p:cNvSpPr>
          <p:nvPr>
            <p:ph idx="1"/>
          </p:nvPr>
        </p:nvSpPr>
        <p:spPr/>
        <p:txBody>
          <a:bodyPr>
            <a:noAutofit/>
          </a:bodyPr>
          <a:lstStyle/>
          <a:p>
            <a:r>
              <a:rPr lang="en-US" sz="2800" dirty="0"/>
              <a:t>Good, true, knowledge, belief, opinion</a:t>
            </a:r>
          </a:p>
          <a:p>
            <a:r>
              <a:rPr lang="en-US" sz="2800" dirty="0" smtClean="0"/>
              <a:t>Acceptability</a:t>
            </a:r>
          </a:p>
          <a:p>
            <a:r>
              <a:rPr lang="en-US" sz="2800" dirty="0" smtClean="0"/>
              <a:t>Evaluating claims</a:t>
            </a:r>
          </a:p>
          <a:p>
            <a:r>
              <a:rPr lang="en-US" sz="2800" dirty="0" smtClean="0"/>
              <a:t>Types of statements</a:t>
            </a:r>
          </a:p>
          <a:p>
            <a:r>
              <a:rPr lang="en-US" sz="2800" dirty="0" smtClean="0"/>
              <a:t>Unconvincing </a:t>
            </a:r>
            <a:r>
              <a:rPr lang="en-US" sz="2800" dirty="0"/>
              <a:t>arguments</a:t>
            </a:r>
          </a:p>
          <a:p>
            <a:r>
              <a:rPr lang="en-US" sz="2800" dirty="0"/>
              <a:t>Good premises and good reasoning</a:t>
            </a:r>
          </a:p>
          <a:p>
            <a:r>
              <a:rPr lang="en-US" sz="2800" dirty="0"/>
              <a:t>Good premises and bad reasoning</a:t>
            </a:r>
          </a:p>
          <a:p>
            <a:r>
              <a:rPr lang="en-US" sz="2800" dirty="0"/>
              <a:t>Bad premises and good reasoning</a:t>
            </a:r>
          </a:p>
          <a:p>
            <a:r>
              <a:rPr lang="en-US" sz="2800" dirty="0"/>
              <a:t>Bad premises and bad reasoning</a:t>
            </a:r>
          </a:p>
          <a:p>
            <a:endParaRPr lang="en-US" sz="2800" dirty="0"/>
          </a:p>
          <a:p>
            <a:endParaRPr lang="en-US" sz="2800" dirty="0"/>
          </a:p>
        </p:txBody>
      </p:sp>
    </p:spTree>
    <p:extLst>
      <p:ext uri="{BB962C8B-B14F-4D97-AF65-F5344CB8AC3E}">
        <p14:creationId xmlns:p14="http://schemas.microsoft.com/office/powerpoint/2010/main" val="164697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a:t>
            </a:r>
            <a:endParaRPr lang="en-US" dirty="0"/>
          </a:p>
        </p:txBody>
      </p:sp>
      <p:sp>
        <p:nvSpPr>
          <p:cNvPr id="3" name="Content Placeholder 2"/>
          <p:cNvSpPr>
            <a:spLocks noGrp="1"/>
          </p:cNvSpPr>
          <p:nvPr>
            <p:ph idx="1"/>
          </p:nvPr>
        </p:nvSpPr>
        <p:spPr/>
        <p:txBody>
          <a:bodyPr/>
          <a:lstStyle/>
          <a:p>
            <a:r>
              <a:rPr lang="en-US" sz="3200" dirty="0" smtClean="0"/>
              <a:t>Two types </a:t>
            </a:r>
            <a:r>
              <a:rPr lang="en-US" sz="3200" dirty="0"/>
              <a:t>of </a:t>
            </a:r>
            <a:r>
              <a:rPr lang="en-US" sz="3200" dirty="0" smtClean="0"/>
              <a:t>reasoning/arguments</a:t>
            </a:r>
          </a:p>
          <a:p>
            <a:pPr lvl="1"/>
            <a:r>
              <a:rPr lang="en-US" sz="3200" dirty="0" smtClean="0"/>
              <a:t>Deductive</a:t>
            </a:r>
          </a:p>
          <a:p>
            <a:pPr lvl="1"/>
            <a:r>
              <a:rPr lang="en-US" sz="3200" dirty="0" smtClean="0"/>
              <a:t>Non-Deductive</a:t>
            </a:r>
            <a:endParaRPr lang="en-US" sz="3200" dirty="0"/>
          </a:p>
          <a:p>
            <a:r>
              <a:rPr lang="en-US" sz="3200" dirty="0" smtClean="0"/>
              <a:t>Validity and Soundness </a:t>
            </a:r>
            <a:endParaRPr lang="en-US" sz="3200" dirty="0"/>
          </a:p>
          <a:p>
            <a:r>
              <a:rPr lang="en-US" sz="3200" dirty="0" smtClean="0"/>
              <a:t>Evaluating arguments </a:t>
            </a:r>
          </a:p>
          <a:p>
            <a:pPr lvl="1"/>
            <a:endParaRPr lang="en-US" dirty="0"/>
          </a:p>
        </p:txBody>
      </p:sp>
    </p:spTree>
    <p:extLst>
      <p:ext uri="{BB962C8B-B14F-4D97-AF65-F5344CB8AC3E}">
        <p14:creationId xmlns:p14="http://schemas.microsoft.com/office/powerpoint/2010/main" val="3342466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Deductive Arguments</a:t>
            </a:r>
            <a:endParaRPr lang="en-US" dirty="0"/>
          </a:p>
        </p:txBody>
      </p:sp>
      <p:sp>
        <p:nvSpPr>
          <p:cNvPr id="3" name="Content Placeholder 2"/>
          <p:cNvSpPr>
            <a:spLocks noGrp="1"/>
          </p:cNvSpPr>
          <p:nvPr>
            <p:ph idx="1"/>
          </p:nvPr>
        </p:nvSpPr>
        <p:spPr/>
        <p:txBody>
          <a:bodyPr>
            <a:normAutofit/>
          </a:bodyPr>
          <a:lstStyle/>
          <a:p>
            <a:r>
              <a:rPr lang="en-US" dirty="0"/>
              <a:t>Premises guarantee the conclusion (100%)</a:t>
            </a:r>
          </a:p>
          <a:p>
            <a:endParaRPr lang="en-US" dirty="0" smtClean="0"/>
          </a:p>
          <a:p>
            <a:r>
              <a:rPr lang="en-US" dirty="0" smtClean="0"/>
              <a:t>Example:</a:t>
            </a:r>
          </a:p>
          <a:p>
            <a:pPr lvl="2"/>
            <a:r>
              <a:rPr lang="en-US" sz="2400" dirty="0" smtClean="0"/>
              <a:t>All woman are mortal</a:t>
            </a:r>
          </a:p>
          <a:p>
            <a:pPr lvl="2"/>
            <a:r>
              <a:rPr lang="en-US" sz="2400" dirty="0" smtClean="0"/>
              <a:t>Kate is a woman</a:t>
            </a:r>
          </a:p>
          <a:p>
            <a:pPr lvl="2"/>
            <a:r>
              <a:rPr lang="en-US" sz="2400" dirty="0" smtClean="0"/>
              <a:t>Therefore, Kate is mortal.</a:t>
            </a:r>
          </a:p>
          <a:p>
            <a:pPr lvl="2"/>
            <a:endParaRPr lang="en-US" sz="2400" dirty="0" smtClean="0"/>
          </a:p>
          <a:p>
            <a:r>
              <a:rPr lang="en-US" dirty="0"/>
              <a:t>A</a:t>
            </a:r>
            <a:r>
              <a:rPr lang="en-US" dirty="0" smtClean="0"/>
              <a:t> </a:t>
            </a:r>
            <a:r>
              <a:rPr lang="en-US" dirty="0"/>
              <a:t>matter of </a:t>
            </a:r>
            <a:r>
              <a:rPr lang="en-US" dirty="0" smtClean="0"/>
              <a:t>degree?</a:t>
            </a:r>
            <a:endParaRPr lang="en-US" dirty="0"/>
          </a:p>
          <a:p>
            <a:r>
              <a:rPr lang="en-US" dirty="0" smtClean="0"/>
              <a:t>Can </a:t>
            </a:r>
            <a:r>
              <a:rPr lang="en-US" dirty="0"/>
              <a:t>be either </a:t>
            </a:r>
            <a:r>
              <a:rPr lang="en-US" b="1" dirty="0"/>
              <a:t>valid</a:t>
            </a:r>
            <a:r>
              <a:rPr lang="en-US" dirty="0"/>
              <a:t> or </a:t>
            </a:r>
            <a:r>
              <a:rPr lang="en-US" b="1" dirty="0" smtClean="0"/>
              <a:t>invalid</a:t>
            </a:r>
          </a:p>
          <a:p>
            <a:endParaRPr lang="en-US" dirty="0"/>
          </a:p>
          <a:p>
            <a:endParaRPr lang="en-US" dirty="0"/>
          </a:p>
        </p:txBody>
      </p:sp>
    </p:spTree>
    <p:extLst>
      <p:ext uri="{BB962C8B-B14F-4D97-AF65-F5344CB8AC3E}">
        <p14:creationId xmlns:p14="http://schemas.microsoft.com/office/powerpoint/2010/main" val="1731622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Validity</a:t>
            </a:r>
            <a:endParaRPr lang="en-US" dirty="0"/>
          </a:p>
        </p:txBody>
      </p:sp>
      <p:sp>
        <p:nvSpPr>
          <p:cNvPr id="3" name="Content Placeholder 2"/>
          <p:cNvSpPr>
            <a:spLocks noGrp="1"/>
          </p:cNvSpPr>
          <p:nvPr>
            <p:ph idx="1"/>
          </p:nvPr>
        </p:nvSpPr>
        <p:spPr/>
        <p:txBody>
          <a:bodyPr>
            <a:normAutofit/>
          </a:bodyPr>
          <a:lstStyle/>
          <a:p>
            <a:r>
              <a:rPr lang="en-US" dirty="0" smtClean="0"/>
              <a:t>An argument is </a:t>
            </a:r>
            <a:r>
              <a:rPr lang="en-US" b="1" dirty="0" smtClean="0"/>
              <a:t>valid</a:t>
            </a:r>
            <a:r>
              <a:rPr lang="en-US" dirty="0" smtClean="0"/>
              <a:t> if it is impossible for the conclusion to be false if all of the premises are true.</a:t>
            </a:r>
          </a:p>
          <a:p>
            <a:r>
              <a:rPr lang="en-US" dirty="0" smtClean="0"/>
              <a:t>Its about the form and structure and the relationship of support among the premises and conclusion.</a:t>
            </a:r>
          </a:p>
          <a:p>
            <a:r>
              <a:rPr lang="en-US" b="1" dirty="0" smtClean="0"/>
              <a:t>Invalid</a:t>
            </a:r>
            <a:r>
              <a:rPr lang="en-US" dirty="0" smtClean="0"/>
              <a:t>:</a:t>
            </a:r>
          </a:p>
          <a:p>
            <a:pPr lvl="2"/>
            <a:r>
              <a:rPr lang="en-US" sz="2400" dirty="0" smtClean="0"/>
              <a:t>T, T, F</a:t>
            </a:r>
          </a:p>
          <a:p>
            <a:r>
              <a:rPr lang="en-US" dirty="0" smtClean="0"/>
              <a:t>Example</a:t>
            </a:r>
            <a:r>
              <a:rPr lang="is-IS" dirty="0" smtClean="0"/>
              <a:t>…</a:t>
            </a:r>
          </a:p>
          <a:p>
            <a:pPr lvl="1"/>
            <a:r>
              <a:rPr lang="en-US" sz="2400" dirty="0" smtClean="0"/>
              <a:t>The heart is in the chest and the chest is a part of the body. So the heart is a part of the body.</a:t>
            </a:r>
          </a:p>
          <a:p>
            <a:pPr lvl="2"/>
            <a:endParaRPr lang="en-US" sz="2400" dirty="0" smtClean="0"/>
          </a:p>
          <a:p>
            <a:pPr lvl="2"/>
            <a:endParaRPr lang="en-US" sz="2400" dirty="0" smtClean="0"/>
          </a:p>
          <a:p>
            <a:pPr lvl="2"/>
            <a:endParaRPr lang="en-US" sz="2400" dirty="0" smtClean="0"/>
          </a:p>
        </p:txBody>
      </p:sp>
    </p:spTree>
    <p:extLst>
      <p:ext uri="{BB962C8B-B14F-4D97-AF65-F5344CB8AC3E}">
        <p14:creationId xmlns:p14="http://schemas.microsoft.com/office/powerpoint/2010/main" val="819128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Validity Cont’d</a:t>
            </a:r>
            <a:endParaRPr lang="en-US" dirty="0"/>
          </a:p>
        </p:txBody>
      </p:sp>
      <p:sp>
        <p:nvSpPr>
          <p:cNvPr id="3" name="Content Placeholder 2"/>
          <p:cNvSpPr>
            <a:spLocks noGrp="1"/>
          </p:cNvSpPr>
          <p:nvPr>
            <p:ph idx="1"/>
          </p:nvPr>
        </p:nvSpPr>
        <p:spPr/>
        <p:txBody>
          <a:bodyPr>
            <a:normAutofit/>
          </a:bodyPr>
          <a:lstStyle/>
          <a:p>
            <a:endParaRPr lang="en-US" sz="3200" u="sng" dirty="0" smtClean="0"/>
          </a:p>
          <a:p>
            <a:r>
              <a:rPr lang="en-US" sz="3200" u="sng" dirty="0" smtClean="0"/>
              <a:t>Question</a:t>
            </a:r>
            <a:r>
              <a:rPr lang="en-US" sz="3200" dirty="0"/>
              <a:t>: Does a valid argument require that the </a:t>
            </a:r>
            <a:r>
              <a:rPr lang="en-US" sz="3200" dirty="0" smtClean="0"/>
              <a:t>premises be all true? Yes or no.</a:t>
            </a:r>
          </a:p>
          <a:p>
            <a:endParaRPr lang="en-US" sz="3200" dirty="0"/>
          </a:p>
          <a:p>
            <a:r>
              <a:rPr lang="en-US" sz="3200" dirty="0" smtClean="0"/>
              <a:t>Example</a:t>
            </a:r>
            <a:r>
              <a:rPr lang="is-IS" sz="3200" dirty="0" smtClean="0"/>
              <a:t>…</a:t>
            </a:r>
          </a:p>
          <a:p>
            <a:pPr lvl="1"/>
            <a:r>
              <a:rPr lang="is-IS" sz="2800" dirty="0"/>
              <a:t>All winged animals can fly and pigs have wings, so pigs can fly.</a:t>
            </a:r>
          </a:p>
          <a:p>
            <a:pPr lvl="1"/>
            <a:endParaRPr lang="en-US" sz="2800" dirty="0"/>
          </a:p>
        </p:txBody>
      </p:sp>
    </p:spTree>
    <p:extLst>
      <p:ext uri="{BB962C8B-B14F-4D97-AF65-F5344CB8AC3E}">
        <p14:creationId xmlns:p14="http://schemas.microsoft.com/office/powerpoint/2010/main" val="3876202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Valid or Invalid: Exercises</a:t>
            </a:r>
            <a:endParaRPr lang="en-US" dirty="0"/>
          </a:p>
        </p:txBody>
      </p:sp>
      <p:sp>
        <p:nvSpPr>
          <p:cNvPr id="3" name="Content Placeholder 2"/>
          <p:cNvSpPr>
            <a:spLocks noGrp="1"/>
          </p:cNvSpPr>
          <p:nvPr>
            <p:ph idx="1"/>
          </p:nvPr>
        </p:nvSpPr>
        <p:spPr/>
        <p:txBody>
          <a:bodyPr/>
          <a:lstStyle/>
          <a:p>
            <a:r>
              <a:rPr lang="en-US" b="1" u="sng" dirty="0" smtClean="0"/>
              <a:t>Recall:</a:t>
            </a:r>
            <a:r>
              <a:rPr lang="en-US" u="sng" dirty="0" smtClean="0"/>
              <a:t> Deductive </a:t>
            </a:r>
            <a:r>
              <a:rPr lang="en-US" u="sng" dirty="0" err="1" smtClean="0"/>
              <a:t>Args</a:t>
            </a:r>
            <a:r>
              <a:rPr lang="en-US" u="sng" dirty="0" smtClean="0"/>
              <a:t>, 100% guarantee of Conclusion</a:t>
            </a:r>
            <a:endParaRPr lang="en-US" b="1" u="sng" dirty="0" smtClean="0"/>
          </a:p>
          <a:p>
            <a:r>
              <a:rPr lang="en-US" dirty="0" smtClean="0"/>
              <a:t>1. All of Alex’s students are bored and you’re Alex’s student. So you are bored.</a:t>
            </a:r>
          </a:p>
          <a:p>
            <a:r>
              <a:rPr lang="en-US" dirty="0" smtClean="0"/>
              <a:t>2. Some Athletes use PEDs and Steve is an athlete. So he uses PEDs.</a:t>
            </a:r>
          </a:p>
          <a:p>
            <a:r>
              <a:rPr lang="en-US" dirty="0" smtClean="0"/>
              <a:t>3. Winters in Canada are cold and Montreal is Canada. Montreal has cold winters.</a:t>
            </a:r>
          </a:p>
          <a:p>
            <a:r>
              <a:rPr lang="en-US" dirty="0" smtClean="0"/>
              <a:t>4. If the Red Sox win the AL East, then the Blue Jays won’t make it to the postseason. But the Red Sox didn’t win the AL East. So the Jays won’t make the postseason. </a:t>
            </a:r>
          </a:p>
          <a:p>
            <a:r>
              <a:rPr lang="en-US" dirty="0" smtClean="0"/>
              <a:t>5. Laura is Donna’s daughter, so Donna is Laura’s mother. </a:t>
            </a:r>
          </a:p>
          <a:p>
            <a:endParaRPr lang="en-US" dirty="0" smtClean="0"/>
          </a:p>
          <a:p>
            <a:endParaRPr lang="en-US" dirty="0"/>
          </a:p>
        </p:txBody>
      </p:sp>
    </p:spTree>
    <p:extLst>
      <p:ext uri="{BB962C8B-B14F-4D97-AF65-F5344CB8AC3E}">
        <p14:creationId xmlns:p14="http://schemas.microsoft.com/office/powerpoint/2010/main" val="1601056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Sound / unsound</a:t>
            </a:r>
            <a:endParaRPr lang="en-US" dirty="0"/>
          </a:p>
        </p:txBody>
      </p:sp>
      <p:sp>
        <p:nvSpPr>
          <p:cNvPr id="3" name="Content Placeholder 2"/>
          <p:cNvSpPr>
            <a:spLocks noGrp="1"/>
          </p:cNvSpPr>
          <p:nvPr>
            <p:ph idx="1"/>
          </p:nvPr>
        </p:nvSpPr>
        <p:spPr/>
        <p:txBody>
          <a:bodyPr/>
          <a:lstStyle/>
          <a:p>
            <a:r>
              <a:rPr lang="en-US" dirty="0" smtClean="0"/>
              <a:t>For our purposes as good logicians, an argument is </a:t>
            </a:r>
            <a:r>
              <a:rPr lang="en-US" b="1" dirty="0" smtClean="0"/>
              <a:t>sound</a:t>
            </a:r>
            <a:r>
              <a:rPr lang="en-US" dirty="0" smtClean="0"/>
              <a:t> if it is has a valid form </a:t>
            </a:r>
            <a:r>
              <a:rPr lang="en-US" dirty="0" smtClean="0"/>
              <a:t>and all </a:t>
            </a:r>
            <a:r>
              <a:rPr lang="en-US" i="1" dirty="0" smtClean="0"/>
              <a:t>true</a:t>
            </a:r>
            <a:r>
              <a:rPr lang="en-US" dirty="0" smtClean="0"/>
              <a:t> </a:t>
            </a:r>
            <a:r>
              <a:rPr lang="en-US" dirty="0" smtClean="0"/>
              <a:t>claims (P and C)</a:t>
            </a:r>
            <a:endParaRPr lang="en-US" dirty="0" smtClean="0"/>
          </a:p>
          <a:p>
            <a:r>
              <a:rPr lang="en-US" dirty="0" smtClean="0"/>
              <a:t>Practice exercises</a:t>
            </a:r>
            <a:r>
              <a:rPr lang="is-IS" dirty="0" smtClean="0"/>
              <a:t>…</a:t>
            </a:r>
            <a:endParaRPr lang="is-IS" dirty="0" smtClean="0"/>
          </a:p>
          <a:p>
            <a:r>
              <a:rPr lang="is-IS" dirty="0" smtClean="0"/>
              <a:t>1. Montreal is in Quebec and Quebec is part of C</a:t>
            </a:r>
            <a:r>
              <a:rPr lang="en-US" dirty="0" smtClean="0"/>
              <a:t>a</a:t>
            </a:r>
            <a:r>
              <a:rPr lang="is-IS" dirty="0" smtClean="0"/>
              <a:t>nada. So Montreal is a part of Canada.</a:t>
            </a:r>
          </a:p>
          <a:p>
            <a:r>
              <a:rPr lang="is-IS" dirty="0" smtClean="0"/>
              <a:t>2. Quebec is a francophone province and Quebec is part of Canada. So Canada is composed of at least one francophone province.</a:t>
            </a:r>
          </a:p>
          <a:p>
            <a:r>
              <a:rPr lang="is-IS" dirty="0" smtClean="0"/>
              <a:t>What about this one...</a:t>
            </a:r>
          </a:p>
          <a:p>
            <a:r>
              <a:rPr lang="is-IS" dirty="0" smtClean="0"/>
              <a:t>3. The earth is flat. Flat things are biscuits. The earth is a biscuit.</a:t>
            </a:r>
          </a:p>
          <a:p>
            <a:endParaRPr lang="is-IS" dirty="0" smtClean="0"/>
          </a:p>
          <a:p>
            <a:endParaRPr lang="is-IS" dirty="0" smtClean="0"/>
          </a:p>
          <a:p>
            <a:pPr lvl="1"/>
            <a:endParaRPr lang="en-US" dirty="0"/>
          </a:p>
        </p:txBody>
      </p:sp>
    </p:spTree>
    <p:extLst>
      <p:ext uri="{BB962C8B-B14F-4D97-AF65-F5344CB8AC3E}">
        <p14:creationId xmlns:p14="http://schemas.microsoft.com/office/powerpoint/2010/main" val="2491186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check for validity</a:t>
            </a:r>
            <a:endParaRPr lang="en-US" dirty="0"/>
          </a:p>
        </p:txBody>
      </p:sp>
      <p:sp>
        <p:nvSpPr>
          <p:cNvPr id="3" name="Content Placeholder 2"/>
          <p:cNvSpPr>
            <a:spLocks noGrp="1"/>
          </p:cNvSpPr>
          <p:nvPr>
            <p:ph idx="1"/>
          </p:nvPr>
        </p:nvSpPr>
        <p:spPr/>
        <p:txBody>
          <a:bodyPr>
            <a:normAutofit/>
          </a:bodyPr>
          <a:lstStyle/>
          <a:p>
            <a:r>
              <a:rPr lang="en-US" dirty="0" smtClean="0"/>
              <a:t>We will learn formal strategies for determining an argument’s validity after the first midterm.</a:t>
            </a:r>
          </a:p>
          <a:p>
            <a:endParaRPr lang="en-US" dirty="0"/>
          </a:p>
          <a:p>
            <a:r>
              <a:rPr lang="en-US" dirty="0" smtClean="0"/>
              <a:t>Ask yourself?</a:t>
            </a:r>
          </a:p>
          <a:p>
            <a:pPr lvl="1"/>
            <a:r>
              <a:rPr lang="en-US" sz="2400" dirty="0" smtClean="0"/>
              <a:t>Is it possible for the premises to be true and the conclusion false? If yes, then it is invalid.</a:t>
            </a:r>
          </a:p>
          <a:p>
            <a:pPr lvl="1"/>
            <a:r>
              <a:rPr lang="en-US" sz="2400" dirty="0" smtClean="0"/>
              <a:t>Use your best strategies for evaluation. </a:t>
            </a:r>
            <a:endParaRPr lang="en-US" sz="2400" dirty="0"/>
          </a:p>
        </p:txBody>
      </p:sp>
    </p:spTree>
    <p:extLst>
      <p:ext uri="{BB962C8B-B14F-4D97-AF65-F5344CB8AC3E}">
        <p14:creationId xmlns:p14="http://schemas.microsoft.com/office/powerpoint/2010/main" val="305676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Four Possibilities</a:t>
            </a:r>
            <a:endParaRPr lang="en-US" dirty="0"/>
          </a:p>
        </p:txBody>
      </p:sp>
      <p:sp>
        <p:nvSpPr>
          <p:cNvPr id="3" name="Content Placeholder 2"/>
          <p:cNvSpPr>
            <a:spLocks noGrp="1"/>
          </p:cNvSpPr>
          <p:nvPr>
            <p:ph idx="1"/>
          </p:nvPr>
        </p:nvSpPr>
        <p:spPr/>
        <p:txBody>
          <a:bodyPr/>
          <a:lstStyle/>
          <a:p>
            <a:endParaRPr lang="en-US" dirty="0" smtClean="0"/>
          </a:p>
          <a:p>
            <a:r>
              <a:rPr lang="en-US" b="1" dirty="0" smtClean="0"/>
              <a:t>Valid</a:t>
            </a:r>
            <a:r>
              <a:rPr lang="en-US" dirty="0" smtClean="0"/>
              <a:t>: False premises and a false conclusion</a:t>
            </a:r>
          </a:p>
          <a:p>
            <a:endParaRPr lang="en-US" dirty="0" smtClean="0"/>
          </a:p>
          <a:p>
            <a:r>
              <a:rPr lang="en-US" b="1" dirty="0" smtClean="0"/>
              <a:t>Valid</a:t>
            </a:r>
            <a:r>
              <a:rPr lang="en-US" dirty="0" smtClean="0"/>
              <a:t>: False premises and a true conclusion</a:t>
            </a:r>
          </a:p>
          <a:p>
            <a:endParaRPr lang="en-US" dirty="0" smtClean="0"/>
          </a:p>
          <a:p>
            <a:r>
              <a:rPr lang="en-US" b="1" dirty="0" smtClean="0"/>
              <a:t>Valid and Sound</a:t>
            </a:r>
            <a:r>
              <a:rPr lang="en-US" dirty="0" smtClean="0"/>
              <a:t>: True premises and a true conclusion</a:t>
            </a:r>
          </a:p>
          <a:p>
            <a:endParaRPr lang="en-US" dirty="0" smtClean="0"/>
          </a:p>
          <a:p>
            <a:r>
              <a:rPr lang="en-US" b="1" dirty="0" smtClean="0"/>
              <a:t>Invalid</a:t>
            </a:r>
            <a:r>
              <a:rPr lang="en-US" dirty="0" smtClean="0"/>
              <a:t>: True premises and a false conclusion</a:t>
            </a:r>
            <a:endParaRPr lang="en-US" dirty="0"/>
          </a:p>
        </p:txBody>
      </p:sp>
    </p:spTree>
    <p:extLst>
      <p:ext uri="{BB962C8B-B14F-4D97-AF65-F5344CB8AC3E}">
        <p14:creationId xmlns:p14="http://schemas.microsoft.com/office/powerpoint/2010/main" val="1613358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False premises and a false conclusion</a:t>
            </a:r>
          </a:p>
        </p:txBody>
      </p:sp>
      <p:sp>
        <p:nvSpPr>
          <p:cNvPr id="3" name="Content Placeholder 2"/>
          <p:cNvSpPr>
            <a:spLocks noGrp="1"/>
          </p:cNvSpPr>
          <p:nvPr>
            <p:ph idx="1"/>
          </p:nvPr>
        </p:nvSpPr>
        <p:spPr/>
        <p:txBody>
          <a:bodyPr>
            <a:normAutofit/>
          </a:bodyPr>
          <a:lstStyle/>
          <a:p>
            <a:endParaRPr lang="en-US" dirty="0" smtClean="0"/>
          </a:p>
          <a:p>
            <a:r>
              <a:rPr lang="en-US" dirty="0" smtClean="0"/>
              <a:t>The moon is a made of refined sugar and refined sugar is a healthy food. The moon is a healthy food.</a:t>
            </a:r>
          </a:p>
          <a:p>
            <a:pPr marL="0" indent="0">
              <a:buNone/>
            </a:pPr>
            <a:endParaRPr lang="en-US" dirty="0"/>
          </a:p>
        </p:txBody>
      </p:sp>
    </p:spTree>
    <p:extLst>
      <p:ext uri="{BB962C8B-B14F-4D97-AF65-F5344CB8AC3E}">
        <p14:creationId xmlns:p14="http://schemas.microsoft.com/office/powerpoint/2010/main" val="788452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False premises and a true conclusion</a:t>
            </a:r>
          </a:p>
        </p:txBody>
      </p:sp>
      <p:sp>
        <p:nvSpPr>
          <p:cNvPr id="3" name="Content Placeholder 2"/>
          <p:cNvSpPr>
            <a:spLocks noGrp="1"/>
          </p:cNvSpPr>
          <p:nvPr>
            <p:ph idx="1"/>
          </p:nvPr>
        </p:nvSpPr>
        <p:spPr/>
        <p:txBody>
          <a:bodyPr/>
          <a:lstStyle/>
          <a:p>
            <a:endParaRPr lang="en-US" dirty="0" smtClean="0"/>
          </a:p>
          <a:p>
            <a:r>
              <a:rPr lang="en-US" dirty="0"/>
              <a:t>My dog is a chicken. Chickens don’t lay eggs. So my dog doesn’t lay eggs.</a:t>
            </a:r>
          </a:p>
          <a:p>
            <a:endParaRPr lang="en-US" dirty="0" smtClean="0"/>
          </a:p>
          <a:p>
            <a:endParaRPr lang="en-US" dirty="0"/>
          </a:p>
        </p:txBody>
      </p:sp>
    </p:spTree>
    <p:extLst>
      <p:ext uri="{BB962C8B-B14F-4D97-AF65-F5344CB8AC3E}">
        <p14:creationId xmlns:p14="http://schemas.microsoft.com/office/powerpoint/2010/main" val="3511834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True premises and a true conclusion</a:t>
            </a:r>
          </a:p>
        </p:txBody>
      </p:sp>
      <p:sp>
        <p:nvSpPr>
          <p:cNvPr id="3" name="Content Placeholder 2"/>
          <p:cNvSpPr>
            <a:spLocks noGrp="1"/>
          </p:cNvSpPr>
          <p:nvPr>
            <p:ph idx="1"/>
          </p:nvPr>
        </p:nvSpPr>
        <p:spPr/>
        <p:txBody>
          <a:bodyPr/>
          <a:lstStyle/>
          <a:p>
            <a:endParaRPr lang="en-US" dirty="0" smtClean="0"/>
          </a:p>
          <a:p>
            <a:r>
              <a:rPr lang="en-US" dirty="0" smtClean="0"/>
              <a:t>Pepsi is a soda and sodas are bad for your teeth. So Pepsi is bad for your teeth.</a:t>
            </a:r>
            <a:endParaRPr lang="en-US" dirty="0"/>
          </a:p>
        </p:txBody>
      </p:sp>
    </p:spTree>
    <p:extLst>
      <p:ext uri="{BB962C8B-B14F-4D97-AF65-F5344CB8AC3E}">
        <p14:creationId xmlns:p14="http://schemas.microsoft.com/office/powerpoint/2010/main" val="1615436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True premises and a false conclusion</a:t>
            </a:r>
          </a:p>
        </p:txBody>
      </p:sp>
      <p:sp>
        <p:nvSpPr>
          <p:cNvPr id="3" name="Content Placeholder 2"/>
          <p:cNvSpPr>
            <a:spLocks noGrp="1"/>
          </p:cNvSpPr>
          <p:nvPr>
            <p:ph idx="1"/>
          </p:nvPr>
        </p:nvSpPr>
        <p:spPr/>
        <p:txBody>
          <a:bodyPr/>
          <a:lstStyle/>
          <a:p>
            <a:endParaRPr lang="en-US" dirty="0" smtClean="0"/>
          </a:p>
          <a:p>
            <a:r>
              <a:rPr lang="en-US" dirty="0" smtClean="0"/>
              <a:t>Sharks are apex predators. Many apex predators live on land. Sharks live on land.</a:t>
            </a:r>
          </a:p>
          <a:p>
            <a:endParaRPr lang="en-US" dirty="0" smtClean="0"/>
          </a:p>
        </p:txBody>
      </p:sp>
    </p:spTree>
    <p:extLst>
      <p:ext uri="{BB962C8B-B14F-4D97-AF65-F5344CB8AC3E}">
        <p14:creationId xmlns:p14="http://schemas.microsoft.com/office/powerpoint/2010/main" val="1618109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 your own time</a:t>
            </a:r>
            <a:r>
              <a:rPr lang="is-IS" dirty="0" smtClean="0"/>
              <a:t>…</a:t>
            </a:r>
            <a:endParaRPr lang="en-US" dirty="0"/>
          </a:p>
        </p:txBody>
      </p:sp>
      <p:sp>
        <p:nvSpPr>
          <p:cNvPr id="3" name="Content Placeholder 2"/>
          <p:cNvSpPr>
            <a:spLocks noGrp="1"/>
          </p:cNvSpPr>
          <p:nvPr>
            <p:ph idx="1"/>
          </p:nvPr>
        </p:nvSpPr>
        <p:spPr/>
        <p:txBody>
          <a:bodyPr/>
          <a:lstStyle/>
          <a:p>
            <a:r>
              <a:rPr lang="en-US" dirty="0" smtClean="0"/>
              <a:t>Try to come up with your own arguments that fit each of the possibilities we’ve discussed here today:</a:t>
            </a:r>
          </a:p>
          <a:p>
            <a:endParaRPr lang="en-US" dirty="0" smtClean="0"/>
          </a:p>
          <a:p>
            <a:r>
              <a:rPr lang="en-US" b="1" dirty="0"/>
              <a:t>Valid</a:t>
            </a:r>
            <a:r>
              <a:rPr lang="en-US" dirty="0"/>
              <a:t>: False premises and a false conclusion</a:t>
            </a:r>
          </a:p>
          <a:p>
            <a:endParaRPr lang="en-US" dirty="0"/>
          </a:p>
          <a:p>
            <a:r>
              <a:rPr lang="en-US" b="1" dirty="0"/>
              <a:t>Valid</a:t>
            </a:r>
            <a:r>
              <a:rPr lang="en-US" dirty="0"/>
              <a:t>: False premises and a true conclusion</a:t>
            </a:r>
          </a:p>
          <a:p>
            <a:endParaRPr lang="en-US" dirty="0"/>
          </a:p>
          <a:p>
            <a:r>
              <a:rPr lang="en-US" b="1" dirty="0"/>
              <a:t>Valid and Sound</a:t>
            </a:r>
            <a:r>
              <a:rPr lang="en-US" dirty="0"/>
              <a:t>: True premises and a true conclusion</a:t>
            </a:r>
          </a:p>
          <a:p>
            <a:endParaRPr lang="en-US" dirty="0"/>
          </a:p>
          <a:p>
            <a:r>
              <a:rPr lang="en-US" b="1" dirty="0"/>
              <a:t>Invalid</a:t>
            </a:r>
            <a:r>
              <a:rPr lang="en-US" dirty="0"/>
              <a:t>: True premises and a false conclusion</a:t>
            </a:r>
          </a:p>
          <a:p>
            <a:endParaRPr lang="en-US" dirty="0"/>
          </a:p>
        </p:txBody>
      </p:sp>
    </p:spTree>
    <p:extLst>
      <p:ext uri="{BB962C8B-B14F-4D97-AF65-F5344CB8AC3E}">
        <p14:creationId xmlns:p14="http://schemas.microsoft.com/office/powerpoint/2010/main" val="2286916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Non-deductive Arguments</a:t>
            </a:r>
            <a:endParaRPr lang="en-US" dirty="0"/>
          </a:p>
        </p:txBody>
      </p:sp>
      <p:sp>
        <p:nvSpPr>
          <p:cNvPr id="3" name="Content Placeholder 2"/>
          <p:cNvSpPr>
            <a:spLocks noGrp="1"/>
          </p:cNvSpPr>
          <p:nvPr>
            <p:ph idx="1"/>
          </p:nvPr>
        </p:nvSpPr>
        <p:spPr/>
        <p:txBody>
          <a:bodyPr>
            <a:normAutofit/>
          </a:bodyPr>
          <a:lstStyle/>
          <a:p>
            <a:r>
              <a:rPr lang="en-US" dirty="0" smtClean="0"/>
              <a:t>The idea here is to make a convincing case of the </a:t>
            </a:r>
            <a:r>
              <a:rPr lang="en-US" i="1" dirty="0" smtClean="0"/>
              <a:t>likelihood </a:t>
            </a:r>
            <a:r>
              <a:rPr lang="en-US" dirty="0" smtClean="0"/>
              <a:t>of the conclusion.</a:t>
            </a:r>
          </a:p>
          <a:p>
            <a:endParaRPr lang="en-US" dirty="0" smtClean="0"/>
          </a:p>
          <a:p>
            <a:r>
              <a:rPr lang="en-US" dirty="0" smtClean="0"/>
              <a:t>Probability; Matter of degree</a:t>
            </a:r>
          </a:p>
          <a:p>
            <a:endParaRPr lang="en-US" dirty="0"/>
          </a:p>
          <a:p>
            <a:r>
              <a:rPr lang="en-US" dirty="0" smtClean="0"/>
              <a:t>&gt; 50%</a:t>
            </a:r>
          </a:p>
          <a:p>
            <a:endParaRPr lang="en-US" dirty="0" smtClean="0"/>
          </a:p>
          <a:p>
            <a:r>
              <a:rPr lang="en-US" dirty="0" smtClean="0"/>
              <a:t>Can be either successful or unsuccessful</a:t>
            </a:r>
          </a:p>
          <a:p>
            <a:endParaRPr lang="en-US" dirty="0"/>
          </a:p>
          <a:p>
            <a:endParaRPr lang="en-US" dirty="0"/>
          </a:p>
        </p:txBody>
      </p:sp>
    </p:spTree>
    <p:extLst>
      <p:ext uri="{BB962C8B-B14F-4D97-AF65-F5344CB8AC3E}">
        <p14:creationId xmlns:p14="http://schemas.microsoft.com/office/powerpoint/2010/main" val="3057483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normAutofit/>
          </a:bodyPr>
          <a:lstStyle/>
          <a:p>
            <a:r>
              <a:rPr lang="en-US" b="1" dirty="0"/>
              <a:t>For the following: (1) state whether it is successful or unsuccessful and (2) provide a brief explanation for why it is, or is not, successful. </a:t>
            </a:r>
            <a:endParaRPr lang="en-US" dirty="0"/>
          </a:p>
          <a:p>
            <a:endParaRPr lang="en-US" dirty="0" smtClean="0"/>
          </a:p>
          <a:p>
            <a:r>
              <a:rPr lang="en-US" dirty="0" smtClean="0"/>
              <a:t>Kristina </a:t>
            </a:r>
            <a:r>
              <a:rPr lang="en-US" dirty="0"/>
              <a:t>is a student a </a:t>
            </a:r>
            <a:r>
              <a:rPr lang="en-US" dirty="0" err="1"/>
              <a:t>uOttawa</a:t>
            </a:r>
            <a:r>
              <a:rPr lang="en-US" dirty="0"/>
              <a:t> and a recent, random survey of 1000 students on campus revealed that 75% of students think the University needs to build and new, bigger library complex. So Kristina probably thinks the University needs a new library. </a:t>
            </a:r>
          </a:p>
          <a:p>
            <a:endParaRPr lang="en-US" dirty="0"/>
          </a:p>
        </p:txBody>
      </p:sp>
    </p:spTree>
    <p:extLst>
      <p:ext uri="{BB962C8B-B14F-4D97-AF65-F5344CB8AC3E}">
        <p14:creationId xmlns:p14="http://schemas.microsoft.com/office/powerpoint/2010/main" val="1692066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lstStyle/>
          <a:p>
            <a:r>
              <a:rPr lang="en-US" b="1" dirty="0"/>
              <a:t>For the following: (1) state whether it is successful or unsuccessful and (2) provide a brief explanation for why it is, or is not, successful. </a:t>
            </a:r>
            <a:endParaRPr lang="en-US" dirty="0"/>
          </a:p>
          <a:p>
            <a:r>
              <a:rPr lang="en-US" dirty="0" smtClean="0"/>
              <a:t>1)I’ve </a:t>
            </a:r>
            <a:r>
              <a:rPr lang="en-US" dirty="0"/>
              <a:t>met sixteen major league pitchers and </a:t>
            </a:r>
            <a:r>
              <a:rPr lang="en-US" dirty="0" smtClean="0"/>
              <a:t>each of them have</a:t>
            </a:r>
            <a:r>
              <a:rPr lang="en-US" dirty="0" smtClean="0"/>
              <a:t> </a:t>
            </a:r>
            <a:r>
              <a:rPr lang="en-US" dirty="0"/>
              <a:t>either had shoulder problems or needed shoulder surgery at least once in their career. Marvin wants to pitch in the majors, so, if he makes it, he’ll likely have troubles with his shoulder</a:t>
            </a:r>
            <a:r>
              <a:rPr lang="en-US" dirty="0" smtClean="0"/>
              <a:t>.</a:t>
            </a:r>
            <a:endParaRPr lang="en-US" dirty="0"/>
          </a:p>
          <a:p>
            <a:r>
              <a:rPr lang="en-US" dirty="0" smtClean="0"/>
              <a:t>2) I’ve </a:t>
            </a:r>
            <a:r>
              <a:rPr lang="en-US" dirty="0"/>
              <a:t>owned two HP computers, and both broke. I am convinced that all HP computers are garbage.</a:t>
            </a:r>
          </a:p>
          <a:p>
            <a:endParaRPr lang="en-US" dirty="0"/>
          </a:p>
        </p:txBody>
      </p:sp>
    </p:spTree>
    <p:extLst>
      <p:ext uri="{BB962C8B-B14F-4D97-AF65-F5344CB8AC3E}">
        <p14:creationId xmlns:p14="http://schemas.microsoft.com/office/powerpoint/2010/main" val="3442375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normAutofit/>
          </a:bodyPr>
          <a:lstStyle/>
          <a:p>
            <a:r>
              <a:rPr lang="en-US" b="1" dirty="0"/>
              <a:t>For the following: (1) state whether it is successful or unsuccessful and (2) provide a brief explanation for why it is, or is not, successful. </a:t>
            </a:r>
            <a:endParaRPr lang="en-US" dirty="0" smtClean="0"/>
          </a:p>
          <a:p>
            <a:r>
              <a:rPr lang="en-US" dirty="0" smtClean="0"/>
              <a:t>A </a:t>
            </a:r>
            <a:r>
              <a:rPr lang="en-US" dirty="0"/>
              <a:t>recent poll by a national newspaper discovered that more than 65% of Canadians believe that a wall needs to be erected along the Canadian border with the United States. However, only half of those polled who were in favor of building the wall also agreed that the reason was the circus that is the current U.S. Election. Since my friend Emily is a Canadian, she probably thinks Canada needs to build a wall along the border with the U.S. because the current U.S. election is a circus.</a:t>
            </a:r>
            <a:r>
              <a:rPr lang="en-CA" dirty="0"/>
              <a:t> </a:t>
            </a:r>
            <a:endParaRPr lang="en-US" b="1" dirty="0"/>
          </a:p>
        </p:txBody>
      </p:sp>
    </p:spTree>
    <p:extLst>
      <p:ext uri="{BB962C8B-B14F-4D97-AF65-F5344CB8AC3E}">
        <p14:creationId xmlns:p14="http://schemas.microsoft.com/office/powerpoint/2010/main" val="1709753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Class</a:t>
            </a:r>
            <a:endParaRPr lang="en-US" dirty="0"/>
          </a:p>
        </p:txBody>
      </p:sp>
      <p:sp>
        <p:nvSpPr>
          <p:cNvPr id="3" name="Content Placeholder 2"/>
          <p:cNvSpPr>
            <a:spLocks noGrp="1"/>
          </p:cNvSpPr>
          <p:nvPr>
            <p:ph idx="1"/>
          </p:nvPr>
        </p:nvSpPr>
        <p:spPr/>
        <p:txBody>
          <a:bodyPr>
            <a:normAutofit/>
          </a:bodyPr>
          <a:lstStyle/>
          <a:p>
            <a:r>
              <a:rPr lang="en-US" sz="3200" dirty="0" smtClean="0"/>
              <a:t>Why the world does not exist!</a:t>
            </a:r>
          </a:p>
          <a:p>
            <a:r>
              <a:rPr lang="en-US" sz="3200" dirty="0" smtClean="0"/>
              <a:t>Exam Review</a:t>
            </a:r>
          </a:p>
          <a:p>
            <a:pPr lvl="1"/>
            <a:r>
              <a:rPr lang="en-US" sz="2800" dirty="0" smtClean="0"/>
              <a:t>Exam is one week from today</a:t>
            </a:r>
          </a:p>
          <a:p>
            <a:endParaRPr lang="en-US" sz="3200" dirty="0"/>
          </a:p>
        </p:txBody>
      </p:sp>
    </p:spTree>
    <p:extLst>
      <p:ext uri="{BB962C8B-B14F-4D97-AF65-F5344CB8AC3E}">
        <p14:creationId xmlns:p14="http://schemas.microsoft.com/office/powerpoint/2010/main" val="10202969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271</TotalTime>
  <Words>1052</Words>
  <Application>Microsoft Macintosh PowerPoint</Application>
  <PresentationFormat>On-screen Show (4:3)</PresentationFormat>
  <Paragraphs>120</Paragraphs>
  <Slides>20</Slides>
  <Notes>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Clarity</vt:lpstr>
      <vt:lpstr>Evaluation</vt:lpstr>
      <vt:lpstr>Last Class</vt:lpstr>
      <vt:lpstr>Today</vt:lpstr>
      <vt:lpstr>Deductive Arguments</vt:lpstr>
      <vt:lpstr>Validity</vt:lpstr>
      <vt:lpstr>Validity Cont’d</vt:lpstr>
      <vt:lpstr>Valid or Invalid: Exercises</vt:lpstr>
      <vt:lpstr>Sound / unsound</vt:lpstr>
      <vt:lpstr>How to check for validity</vt:lpstr>
      <vt:lpstr>Four Possibilities</vt:lpstr>
      <vt:lpstr>False premises and a false conclusion</vt:lpstr>
      <vt:lpstr>False premises and a true conclusion</vt:lpstr>
      <vt:lpstr>True premises and a true conclusion</vt:lpstr>
      <vt:lpstr>True premises and a false conclusion</vt:lpstr>
      <vt:lpstr>On your own time…</vt:lpstr>
      <vt:lpstr>Non-deductive Arguments</vt:lpstr>
      <vt:lpstr>Examples</vt:lpstr>
      <vt:lpstr>Examples</vt:lpstr>
      <vt:lpstr>Examples</vt:lpstr>
      <vt:lpstr>Next Class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dc:title>
  <dc:creator>Alex</dc:creator>
  <cp:lastModifiedBy>Alex</cp:lastModifiedBy>
  <cp:revision>69</cp:revision>
  <dcterms:created xsi:type="dcterms:W3CDTF">2016-09-21T10:58:39Z</dcterms:created>
  <dcterms:modified xsi:type="dcterms:W3CDTF">2016-09-24T12:43:41Z</dcterms:modified>
</cp:coreProperties>
</file>