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lvl1pPr>
      <a:defRPr sz="2400">
        <a:latin typeface="+mj-lt"/>
        <a:ea typeface="+mj-ea"/>
        <a:cs typeface="+mj-cs"/>
        <a:sym typeface="Helvetica"/>
      </a:defRPr>
    </a:lvl1pPr>
    <a:lvl2pPr>
      <a:defRPr sz="2400">
        <a:latin typeface="+mj-lt"/>
        <a:ea typeface="+mj-ea"/>
        <a:cs typeface="+mj-cs"/>
        <a:sym typeface="Helvetica"/>
      </a:defRPr>
    </a:lvl2pPr>
    <a:lvl3pPr>
      <a:defRPr sz="2400">
        <a:latin typeface="+mj-lt"/>
        <a:ea typeface="+mj-ea"/>
        <a:cs typeface="+mj-cs"/>
        <a:sym typeface="Helvetica"/>
      </a:defRPr>
    </a:lvl3pPr>
    <a:lvl4pPr>
      <a:defRPr sz="2400">
        <a:latin typeface="+mj-lt"/>
        <a:ea typeface="+mj-ea"/>
        <a:cs typeface="+mj-cs"/>
        <a:sym typeface="Helvetica"/>
      </a:defRPr>
    </a:lvl4pPr>
    <a:lvl5pPr>
      <a:defRPr sz="2400">
        <a:latin typeface="+mj-lt"/>
        <a:ea typeface="+mj-ea"/>
        <a:cs typeface="+mj-cs"/>
        <a:sym typeface="Helvetica"/>
      </a:defRPr>
    </a:lvl5pPr>
    <a:lvl6pPr>
      <a:defRPr sz="2400">
        <a:latin typeface="+mj-lt"/>
        <a:ea typeface="+mj-ea"/>
        <a:cs typeface="+mj-cs"/>
        <a:sym typeface="Helvetica"/>
      </a:defRPr>
    </a:lvl6pPr>
    <a:lvl7pPr>
      <a:defRPr sz="2400">
        <a:latin typeface="+mj-lt"/>
        <a:ea typeface="+mj-ea"/>
        <a:cs typeface="+mj-cs"/>
        <a:sym typeface="Helvetica"/>
      </a:defRPr>
    </a:lvl7pPr>
    <a:lvl8pPr>
      <a:defRPr sz="2400">
        <a:latin typeface="+mj-lt"/>
        <a:ea typeface="+mj-ea"/>
        <a:cs typeface="+mj-cs"/>
        <a:sym typeface="Helvetica"/>
      </a:defRPr>
    </a:lvl8pPr>
    <a:lvl9pPr>
      <a:defRPr sz="2400"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Row>
  </a:tblStyle>
  <a:tblStyle styleId="{C7B018BB-80A7-4F77-B60F-C8B233D01FF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BDBDB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Row>
  </a:tblStyle>
  <a:tblStyle styleId="{EEE7283C-3CF3-47DC-8721-378D4A62B22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E6"/>
          </a:solidFill>
        </a:fill>
      </a:tcStyle>
    </a:wholeTbl>
    <a:band2H>
      <a:tcTxStyle/>
      <a:tcStyle>
        <a:tcBdr/>
        <a:fill>
          <a:solidFill>
            <a:srgbClr val="E7E7F3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Row>
  </a:tblStyle>
  <a:tblStyle styleId="{CF821DB8-F4EB-4A41-A1BA-3FCAFE7338EE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Row>
  </a:tblStyle>
  <a:tblStyle styleId="{33BA23B1-9221-436E-865A-0063620EA4FD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8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65130048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lIns="45718" tIns="45718" rIns="45718" bIns="45718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xfrm>
            <a:off x="7391400" y="6400800"/>
            <a:ext cx="1676400" cy="421390"/>
          </a:xfrm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7010400" y="6400800"/>
            <a:ext cx="1905000" cy="42139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xmlns:p14="http://schemas.microsoft.com/office/powerpoint/2010/main" spd="med"/>
  <p:txStyles>
    <p:titleStyle>
      <a:lvl1pPr algn="ctr">
        <a:defRPr sz="4400">
          <a:latin typeface="Times New Roman"/>
          <a:ea typeface="Times New Roman"/>
          <a:cs typeface="Times New Roman"/>
          <a:sym typeface="Times New Roman"/>
        </a:defRPr>
      </a:lvl1pPr>
      <a:lvl2pPr algn="ctr">
        <a:defRPr sz="4400">
          <a:latin typeface="Times New Roman"/>
          <a:ea typeface="Times New Roman"/>
          <a:cs typeface="Times New Roman"/>
          <a:sym typeface="Times New Roman"/>
        </a:defRPr>
      </a:lvl2pPr>
      <a:lvl3pPr algn="ctr">
        <a:defRPr sz="4400">
          <a:latin typeface="Times New Roman"/>
          <a:ea typeface="Times New Roman"/>
          <a:cs typeface="Times New Roman"/>
          <a:sym typeface="Times New Roman"/>
        </a:defRPr>
      </a:lvl3pPr>
      <a:lvl4pPr algn="ctr">
        <a:defRPr sz="4400">
          <a:latin typeface="Times New Roman"/>
          <a:ea typeface="Times New Roman"/>
          <a:cs typeface="Times New Roman"/>
          <a:sym typeface="Times New Roman"/>
        </a:defRPr>
      </a:lvl4pPr>
      <a:lvl5pPr algn="ctr">
        <a:defRPr sz="4400">
          <a:latin typeface="Times New Roman"/>
          <a:ea typeface="Times New Roman"/>
          <a:cs typeface="Times New Roman"/>
          <a:sym typeface="Times New Roman"/>
        </a:defRPr>
      </a:lvl5pPr>
      <a:lvl6pPr indent="457200" algn="ctr">
        <a:defRPr sz="4400">
          <a:latin typeface="Times New Roman"/>
          <a:ea typeface="Times New Roman"/>
          <a:cs typeface="Times New Roman"/>
          <a:sym typeface="Times New Roman"/>
        </a:defRPr>
      </a:lvl6pPr>
      <a:lvl7pPr indent="914400" algn="ctr">
        <a:defRPr sz="4400">
          <a:latin typeface="Times New Roman"/>
          <a:ea typeface="Times New Roman"/>
          <a:cs typeface="Times New Roman"/>
          <a:sym typeface="Times New Roman"/>
        </a:defRPr>
      </a:lvl7pPr>
      <a:lvl8pPr indent="1371600" algn="ctr">
        <a:defRPr sz="4400">
          <a:latin typeface="Times New Roman"/>
          <a:ea typeface="Times New Roman"/>
          <a:cs typeface="Times New Roman"/>
          <a:sym typeface="Times New Roman"/>
        </a:defRPr>
      </a:lvl8pPr>
      <a:lvl9pPr indent="1828800" algn="ctr">
        <a:defRPr sz="4400"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9pPr>
    </p:bodyStyle>
    <p:otherStyle>
      <a:lvl1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1pPr>
      <a:lvl2pPr indent="457200"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2pPr>
      <a:lvl3pPr indent="914400"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3pPr>
      <a:lvl4pPr indent="1371600"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4pPr>
      <a:lvl5pPr indent="1828800"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5pPr>
      <a:lvl6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6pPr>
      <a:lvl7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7pPr>
      <a:lvl8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8pPr>
      <a:lvl9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3124200" y="6400800"/>
            <a:ext cx="2895600" cy="287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13" name="Shape 13"/>
          <p:cNvSpPr>
            <a:spLocks noGrp="1"/>
          </p:cNvSpPr>
          <p:nvPr>
            <p:ph type="title" idx="4294967295"/>
          </p:nvPr>
        </p:nvSpPr>
        <p:spPr>
          <a:xfrm>
            <a:off x="-2" y="2514600"/>
            <a:ext cx="9144004" cy="1981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90000"/>
          </a:bodyPr>
          <a:lstStyle/>
          <a:p>
            <a:pPr lvl="0" defTabSz="453450">
              <a:defRPr sz="1800"/>
            </a:pPr>
            <a:r>
              <a:rPr sz="2175"/>
              <a:t>Lecture 8:</a:t>
            </a:r>
            <a:br>
              <a:rPr sz="2175"/>
            </a:br>
            <a:r>
              <a:rPr sz="2175"/>
              <a:t/>
            </a:r>
            <a:br>
              <a:rPr sz="2175"/>
            </a:br>
            <a:r>
              <a:rPr sz="2175">
                <a:solidFill>
                  <a:srgbClr val="3333CC"/>
                </a:solidFill>
              </a:rPr>
              <a:t/>
            </a:r>
            <a:br>
              <a:rPr sz="2175">
                <a:solidFill>
                  <a:srgbClr val="3333CC"/>
                </a:solidFill>
              </a:rPr>
            </a:br>
            <a:r>
              <a:rPr sz="2349" b="1" i="1">
                <a:solidFill>
                  <a:srgbClr val="3333CC"/>
                </a:solidFill>
              </a:rPr>
              <a:t>break</a:t>
            </a:r>
            <a:r>
              <a:rPr sz="2349">
                <a:solidFill>
                  <a:srgbClr val="3333CC"/>
                </a:solidFill>
              </a:rPr>
              <a:t> and </a:t>
            </a:r>
            <a:r>
              <a:rPr sz="2349" b="1" i="1">
                <a:solidFill>
                  <a:srgbClr val="3333CC"/>
                </a:solidFill>
              </a:rPr>
              <a:t>continue</a:t>
            </a:r>
            <a:r>
              <a:rPr sz="2349">
                <a:solidFill>
                  <a:srgbClr val="3333CC"/>
                </a:solidFill>
              </a:rPr>
              <a:t> statements, nested loops</a:t>
            </a:r>
          </a:p>
          <a:p>
            <a:pPr lvl="0" defTabSz="453450">
              <a:defRPr sz="1800"/>
            </a:pPr>
            <a:r>
              <a:rPr sz="2349">
                <a:solidFill>
                  <a:srgbClr val="3333CC"/>
                </a:solidFill>
              </a:rPr>
              <a:t>and introduction to functions</a:t>
            </a:r>
            <a:br>
              <a:rPr sz="2349">
                <a:solidFill>
                  <a:srgbClr val="3333CC"/>
                </a:solidFill>
              </a:rPr>
            </a:br>
            <a:endParaRPr sz="2349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/>
          <p:nvPr/>
        </p:nvSpPr>
        <p:spPr>
          <a:xfrm>
            <a:off x="290731" y="697230"/>
            <a:ext cx="8938775" cy="2301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A </a:t>
            </a:r>
            <a:r>
              <a:rPr sz="2400" i="1">
                <a:solidFill>
                  <a:srgbClr val="0433FF"/>
                </a:solidFill>
              </a:rPr>
              <a:t>break</a:t>
            </a:r>
            <a:r>
              <a:rPr sz="2400"/>
              <a:t> statement in a loop makes the code immediately exit from the loop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A </a:t>
            </a:r>
            <a:r>
              <a:rPr sz="2400" i="1">
                <a:solidFill>
                  <a:srgbClr val="0433FF"/>
                </a:solidFill>
              </a:rPr>
              <a:t>continue</a:t>
            </a:r>
            <a:r>
              <a:rPr sz="2400"/>
              <a:t> statement in a loop makes the code skip over the remaining part of the loop body and reach the end of the current iteration. 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What does the following code print?</a:t>
            </a:r>
          </a:p>
        </p:txBody>
      </p:sp>
      <p:sp>
        <p:nvSpPr>
          <p:cNvPr id="16" name="Shape 16"/>
          <p:cNvSpPr/>
          <p:nvPr/>
        </p:nvSpPr>
        <p:spPr>
          <a:xfrm>
            <a:off x="866944" y="3135631"/>
            <a:ext cx="7786349" cy="288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int sum, i, x;</a:t>
            </a:r>
          </a:p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sum=0;</a:t>
            </a:r>
          </a:p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for (i=0;i&lt;10;i++)</a:t>
            </a:r>
          </a:p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{</a:t>
            </a:r>
          </a:p>
          <a:p>
            <a:pPr lvl="1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 printf(“enter an integer\n”);</a:t>
            </a:r>
          </a:p>
          <a:p>
            <a:pPr lvl="1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 scanf(“%d”, &amp;x);</a:t>
            </a:r>
          </a:p>
          <a:p>
            <a:pPr lvl="1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 if (x&lt;0)</a:t>
            </a:r>
          </a:p>
          <a:p>
            <a:pPr lvl="1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     break; // try replacing “break” with “continue”</a:t>
            </a:r>
          </a:p>
          <a:p>
            <a:pPr lvl="1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 sum=sum+x;</a:t>
            </a:r>
          </a:p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  <a:p>
            <a:pPr lvl="0"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printf(“the sum is %d\n”, sum);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2237502" y="205137"/>
            <a:ext cx="5016658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2400"/>
              <a:t>Example: check if a number is prime</a:t>
            </a:r>
          </a:p>
        </p:txBody>
      </p:sp>
      <p:sp>
        <p:nvSpPr>
          <p:cNvPr id="19" name="Shape 19"/>
          <p:cNvSpPr/>
          <p:nvPr/>
        </p:nvSpPr>
        <p:spPr>
          <a:xfrm>
            <a:off x="3733800" y="1032420"/>
            <a:ext cx="2024063" cy="449760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8" tIns="45718" rIns="45718" bIns="45718"/>
          <a:lstStyle/>
          <a:p>
            <a:pPr lvl="0"/>
            <a:endParaRPr/>
          </a:p>
        </p:txBody>
      </p:sp>
      <p:sp>
        <p:nvSpPr>
          <p:cNvPr id="20" name="Shape 20"/>
          <p:cNvSpPr/>
          <p:nvPr/>
        </p:nvSpPr>
        <p:spPr>
          <a:xfrm>
            <a:off x="4037231" y="1027430"/>
            <a:ext cx="1273184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2400"/>
              <a:t>read in x</a:t>
            </a:r>
          </a:p>
        </p:txBody>
      </p:sp>
      <p:sp>
        <p:nvSpPr>
          <p:cNvPr id="21" name="Shape 21"/>
          <p:cNvSpPr/>
          <p:nvPr/>
        </p:nvSpPr>
        <p:spPr>
          <a:xfrm>
            <a:off x="4737099" y="643167"/>
            <a:ext cx="1" cy="347434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3733800" y="1896020"/>
            <a:ext cx="2024063" cy="449760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3" name="Shape 23"/>
          <p:cNvSpPr/>
          <p:nvPr/>
        </p:nvSpPr>
        <p:spPr>
          <a:xfrm>
            <a:off x="4037231" y="1891031"/>
            <a:ext cx="1467703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2400"/>
              <a:t>isPrime=1</a:t>
            </a:r>
          </a:p>
        </p:txBody>
      </p:sp>
      <p:sp>
        <p:nvSpPr>
          <p:cNvPr id="24" name="Shape 24"/>
          <p:cNvSpPr/>
          <p:nvPr/>
        </p:nvSpPr>
        <p:spPr>
          <a:xfrm>
            <a:off x="3325638" y="3462002"/>
            <a:ext cx="2840386" cy="6430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10800" y="21600"/>
                </a:lnTo>
                <a:lnTo>
                  <a:pt x="21600" y="10800"/>
                </a:lnTo>
                <a:lnTo>
                  <a:pt x="10800" y="0"/>
                </a:lnTo>
                <a:close/>
              </a:path>
            </a:pathLst>
          </a:cu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8" tIns="45718" rIns="45718" bIns="45718"/>
          <a:lstStyle/>
          <a:p>
            <a:pPr lvl="0"/>
            <a:endParaRPr/>
          </a:p>
        </p:txBody>
      </p:sp>
      <p:sp>
        <p:nvSpPr>
          <p:cNvPr id="25" name="Shape 25"/>
          <p:cNvSpPr/>
          <p:nvPr/>
        </p:nvSpPr>
        <p:spPr>
          <a:xfrm>
            <a:off x="3725068" y="2640331"/>
            <a:ext cx="2024064" cy="449759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26"/>
          <p:cNvSpPr/>
          <p:nvPr/>
        </p:nvSpPr>
        <p:spPr>
          <a:xfrm>
            <a:off x="4037231" y="2588562"/>
            <a:ext cx="1332418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2400"/>
              <a:t>divisor=2</a:t>
            </a:r>
          </a:p>
        </p:txBody>
      </p:sp>
      <p:sp>
        <p:nvSpPr>
          <p:cNvPr id="27" name="Shape 27"/>
          <p:cNvSpPr/>
          <p:nvPr/>
        </p:nvSpPr>
        <p:spPr>
          <a:xfrm>
            <a:off x="4075331" y="3542031"/>
            <a:ext cx="1315303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2400"/>
              <a:t>divisor&lt;x</a:t>
            </a:r>
          </a:p>
        </p:txBody>
      </p:sp>
      <p:sp>
        <p:nvSpPr>
          <p:cNvPr id="28" name="Shape 28"/>
          <p:cNvSpPr/>
          <p:nvPr/>
        </p:nvSpPr>
        <p:spPr>
          <a:xfrm>
            <a:off x="4737099" y="1524000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737099" y="2334806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0" name="Shape 30"/>
          <p:cNvSpPr/>
          <p:nvPr/>
        </p:nvSpPr>
        <p:spPr>
          <a:xfrm>
            <a:off x="4737099" y="3084106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3046238" y="4490702"/>
            <a:ext cx="3433218" cy="6430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10800" y="21600"/>
                </a:lnTo>
                <a:lnTo>
                  <a:pt x="21600" y="10800"/>
                </a:lnTo>
                <a:lnTo>
                  <a:pt x="10800" y="0"/>
                </a:lnTo>
                <a:close/>
              </a:path>
            </a:pathLst>
          </a:cu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2"/>
          <p:cNvSpPr/>
          <p:nvPr/>
        </p:nvSpPr>
        <p:spPr>
          <a:xfrm>
            <a:off x="3795931" y="4570731"/>
            <a:ext cx="1933832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2400"/>
              <a:t>x%divisor==0</a:t>
            </a:r>
          </a:p>
        </p:txBody>
      </p:sp>
      <p:sp>
        <p:nvSpPr>
          <p:cNvPr id="33" name="Shape 33"/>
          <p:cNvSpPr/>
          <p:nvPr/>
        </p:nvSpPr>
        <p:spPr>
          <a:xfrm>
            <a:off x="4749799" y="4112806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4900831" y="4010125"/>
            <a:ext cx="668396" cy="421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200">
                <a:solidFill>
                  <a:srgbClr val="0433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200">
                <a:solidFill>
                  <a:srgbClr val="0433FF"/>
                </a:solidFill>
              </a:rPr>
              <a:t>True</a:t>
            </a:r>
          </a:p>
        </p:txBody>
      </p:sp>
      <p:sp>
        <p:nvSpPr>
          <p:cNvPr id="35" name="Shape 35"/>
          <p:cNvSpPr/>
          <p:nvPr/>
        </p:nvSpPr>
        <p:spPr>
          <a:xfrm>
            <a:off x="4762499" y="5167917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4888131" y="5065236"/>
            <a:ext cx="668396" cy="421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200">
                <a:solidFill>
                  <a:srgbClr val="0433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200">
                <a:solidFill>
                  <a:srgbClr val="0433FF"/>
                </a:solidFill>
              </a:rPr>
              <a:t>True</a:t>
            </a:r>
          </a:p>
        </p:txBody>
      </p:sp>
      <p:sp>
        <p:nvSpPr>
          <p:cNvPr id="37" name="Shape 37"/>
          <p:cNvSpPr/>
          <p:nvPr/>
        </p:nvSpPr>
        <p:spPr>
          <a:xfrm>
            <a:off x="3750816" y="5513791"/>
            <a:ext cx="2024063" cy="449760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38"/>
          <p:cNvSpPr/>
          <p:nvPr/>
        </p:nvSpPr>
        <p:spPr>
          <a:xfrm>
            <a:off x="4054247" y="5508802"/>
            <a:ext cx="1467703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2400"/>
              <a:t>isPrime=0</a:t>
            </a:r>
          </a:p>
        </p:txBody>
      </p:sp>
      <p:sp>
        <p:nvSpPr>
          <p:cNvPr id="39" name="Shape 39"/>
          <p:cNvSpPr/>
          <p:nvPr/>
        </p:nvSpPr>
        <p:spPr>
          <a:xfrm>
            <a:off x="6159500" y="3787014"/>
            <a:ext cx="1697114" cy="1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7848600" y="3784600"/>
            <a:ext cx="0" cy="2366107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41" name="Shape 41"/>
          <p:cNvSpPr/>
          <p:nvPr/>
        </p:nvSpPr>
        <p:spPr>
          <a:xfrm>
            <a:off x="6475631" y="3338831"/>
            <a:ext cx="756304" cy="408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100">
                <a:solidFill>
                  <a:srgbClr val="FF2600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2600"/>
                </a:solidFill>
              </a:rPr>
              <a:t>False</a:t>
            </a:r>
          </a:p>
        </p:txBody>
      </p:sp>
      <p:sp>
        <p:nvSpPr>
          <p:cNvPr id="42" name="Shape 42"/>
          <p:cNvSpPr/>
          <p:nvPr/>
        </p:nvSpPr>
        <p:spPr>
          <a:xfrm>
            <a:off x="5791200" y="5785484"/>
            <a:ext cx="2049463" cy="1"/>
          </a:xfrm>
          <a:prstGeom prst="line">
            <a:avLst/>
          </a:prstGeom>
          <a:ln w="25400">
            <a:solidFill>
              <a:srgbClr val="FF40FF"/>
            </a:solidFill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5743615" y="5337470"/>
            <a:ext cx="2164292" cy="396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000" b="1">
                <a:solidFill>
                  <a:srgbClr val="942192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000" b="1">
                <a:solidFill>
                  <a:srgbClr val="942192"/>
                </a:solidFill>
              </a:rPr>
              <a:t>break out of loop</a:t>
            </a:r>
          </a:p>
        </p:txBody>
      </p:sp>
      <p:sp>
        <p:nvSpPr>
          <p:cNvPr id="44" name="Shape 44"/>
          <p:cNvSpPr/>
          <p:nvPr/>
        </p:nvSpPr>
        <p:spPr>
          <a:xfrm flipH="1">
            <a:off x="2078002" y="4812453"/>
            <a:ext cx="969999" cy="1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45" name="Shape 45"/>
          <p:cNvSpPr/>
          <p:nvPr/>
        </p:nvSpPr>
        <p:spPr>
          <a:xfrm>
            <a:off x="2348131" y="4380231"/>
            <a:ext cx="756304" cy="408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100">
                <a:solidFill>
                  <a:srgbClr val="FF2600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2600"/>
                </a:solidFill>
              </a:rPr>
              <a:t>False</a:t>
            </a:r>
          </a:p>
        </p:txBody>
      </p:sp>
      <p:sp>
        <p:nvSpPr>
          <p:cNvPr id="46" name="Shape 46"/>
          <p:cNvSpPr/>
          <p:nvPr/>
        </p:nvSpPr>
        <p:spPr>
          <a:xfrm>
            <a:off x="691180" y="4595255"/>
            <a:ext cx="1378203" cy="449759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47"/>
          <p:cNvSpPr/>
          <p:nvPr/>
        </p:nvSpPr>
        <p:spPr>
          <a:xfrm>
            <a:off x="709831" y="4543486"/>
            <a:ext cx="1340901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2400"/>
              <a:t>divisor++</a:t>
            </a:r>
          </a:p>
        </p:txBody>
      </p:sp>
      <p:sp>
        <p:nvSpPr>
          <p:cNvPr id="48" name="Shape 48"/>
          <p:cNvSpPr/>
          <p:nvPr/>
        </p:nvSpPr>
        <p:spPr>
          <a:xfrm flipV="1">
            <a:off x="1295400" y="3330569"/>
            <a:ext cx="0" cy="1228731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49" name="Shape 49"/>
          <p:cNvSpPr/>
          <p:nvPr/>
        </p:nvSpPr>
        <p:spPr>
          <a:xfrm flipV="1">
            <a:off x="1295400" y="3338694"/>
            <a:ext cx="3437893" cy="1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50" name="Shape 50"/>
          <p:cNvSpPr/>
          <p:nvPr/>
        </p:nvSpPr>
        <p:spPr>
          <a:xfrm>
            <a:off x="6207323" y="6128296"/>
            <a:ext cx="2901554" cy="396239"/>
          </a:xfrm>
          <a:prstGeom prst="rect">
            <a:avLst/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51"/>
          <p:cNvSpPr/>
          <p:nvPr/>
        </p:nvSpPr>
        <p:spPr>
          <a:xfrm>
            <a:off x="6232145" y="6112420"/>
            <a:ext cx="2851910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Print mssg based on isPrime</a:t>
            </a:r>
          </a:p>
        </p:txBody>
      </p:sp>
      <p:sp>
        <p:nvSpPr>
          <p:cNvPr id="52" name="Shape 52"/>
          <p:cNvSpPr/>
          <p:nvPr/>
        </p:nvSpPr>
        <p:spPr>
          <a:xfrm>
            <a:off x="7848600" y="6525806"/>
            <a:ext cx="1" cy="347433"/>
          </a:xfrm>
          <a:prstGeom prst="line">
            <a:avLst/>
          </a:prstGeom>
          <a:ln w="25400">
            <a:solidFill>
              <a:srgbClr val="00CC99"/>
            </a:solidFill>
            <a:tailEnd type="triangle"/>
          </a:ln>
        </p:spPr>
        <p:txBody>
          <a:bodyPr lIns="45718" tIns="45718" rIns="45718" bIns="45718"/>
          <a:lstStyle/>
          <a:p>
            <a:pPr lvl="0" defTabSz="457200">
              <a:defRPr sz="1200"/>
            </a:pPr>
            <a:endParaRPr/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2400"/>
              <a:t>4</a:t>
            </a:fld>
            <a:endParaRPr sz="2400"/>
          </a:p>
        </p:txBody>
      </p:sp>
      <p:sp>
        <p:nvSpPr>
          <p:cNvPr id="55" name="Shape 55"/>
          <p:cNvSpPr/>
          <p:nvPr/>
        </p:nvSpPr>
        <p:spPr>
          <a:xfrm>
            <a:off x="913031" y="659130"/>
            <a:ext cx="7856100" cy="2669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A loop including a break statement can always be modified to exclude the break statement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Excessive use of break statements in loops is discouraged since they disrupt the </a:t>
            </a:r>
            <a:r>
              <a:rPr sz="2400" i="1">
                <a:solidFill>
                  <a:srgbClr val="0433FF"/>
                </a:solidFill>
              </a:rPr>
              <a:t>modular </a:t>
            </a:r>
            <a:r>
              <a:rPr sz="2400"/>
              <a:t>structure of the program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Exercise: modify the prime-checking example to exclude the break statement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3579486" y="532130"/>
            <a:ext cx="1985029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2400"/>
              <a:t>Nested Loops</a:t>
            </a:r>
          </a:p>
        </p:txBody>
      </p:sp>
      <p:sp>
        <p:nvSpPr>
          <p:cNvPr id="58" name="Shape 58"/>
          <p:cNvSpPr/>
          <p:nvPr/>
        </p:nvSpPr>
        <p:spPr>
          <a:xfrm>
            <a:off x="786031" y="1433830"/>
            <a:ext cx="7933193" cy="2669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A loop can be nested inside another loop.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Proper indentation is high recommended in nested loops.</a:t>
            </a:r>
          </a:p>
          <a:p>
            <a:pPr lvl="0">
              <a:defRPr sz="1800"/>
            </a:pPr>
            <a:endParaRPr sz="2400"/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Example: print all the primes smaller than 100</a:t>
            </a:r>
          </a:p>
          <a:p>
            <a:pPr marL="240631" lvl="0" indent="-240631">
              <a:buSzPct val="100000"/>
              <a:buChar char="•"/>
              <a:defRPr sz="1800"/>
            </a:pPr>
            <a:r>
              <a:rPr sz="2400"/>
              <a:t>Example: print multiplication table for integers from 1 to 9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 idx="4294967295"/>
          </p:nvPr>
        </p:nvSpPr>
        <p:spPr>
          <a:xfrm>
            <a:off x="76200" y="76200"/>
            <a:ext cx="5741988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b="1"/>
            </a:lvl1pPr>
          </a:lstStyle>
          <a:p>
            <a:pPr lvl="0">
              <a:defRPr sz="1800" b="0"/>
            </a:pPr>
            <a:r>
              <a:rPr sz="3200" b="1"/>
              <a:t>C Subprograms: Functions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4294967295"/>
          </p:nvPr>
        </p:nvSpPr>
        <p:spPr>
          <a:xfrm>
            <a:off x="76200" y="914400"/>
            <a:ext cx="8991600" cy="5410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A large program is easier to code, manage and maintain if it is written in a </a:t>
            </a:r>
            <a:r>
              <a:rPr sz="2400" u="sng"/>
              <a:t>modular</a:t>
            </a:r>
            <a:r>
              <a:rPr sz="2400"/>
              <a:t> fashion. </a:t>
            </a:r>
          </a:p>
          <a:p>
            <a:pPr marL="702128" lvl="1" indent="-244928">
              <a:spcBef>
                <a:spcPts val="500"/>
              </a:spcBef>
              <a:defRPr sz="1800"/>
            </a:pPr>
            <a:r>
              <a:rPr sz="2400"/>
              <a:t>Modular program design means that specific tasks are isolated and coded into separate modules or subprograms.</a:t>
            </a:r>
          </a:p>
          <a:p>
            <a:pPr marL="702128" lvl="1" indent="-244928">
              <a:spcBef>
                <a:spcPts val="500"/>
              </a:spcBef>
              <a:defRPr sz="1800"/>
            </a:pPr>
            <a:r>
              <a:rPr sz="2400"/>
              <a:t>In C, a module or subprogram is called a </a:t>
            </a:r>
            <a:r>
              <a:rPr sz="2400" u="sng"/>
              <a:t>function</a:t>
            </a:r>
            <a:r>
              <a:rPr sz="2400"/>
              <a:t>.</a:t>
            </a:r>
          </a:p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Modular program design using functions offers many advantages since functions:</a:t>
            </a:r>
          </a:p>
          <a:p>
            <a:pPr marL="702128" lvl="1" indent="-244928">
              <a:spcBef>
                <a:spcPts val="500"/>
              </a:spcBef>
              <a:buClr>
                <a:srgbClr val="3333CC"/>
              </a:buClr>
              <a:defRPr sz="1800"/>
            </a:pPr>
            <a:r>
              <a:rPr sz="2400">
                <a:solidFill>
                  <a:srgbClr val="3333CC"/>
                </a:solidFill>
              </a:rPr>
              <a:t>allow the </a:t>
            </a:r>
            <a:r>
              <a:rPr sz="2400" u="sng">
                <a:solidFill>
                  <a:srgbClr val="3333CC"/>
                </a:solidFill>
              </a:rPr>
              <a:t>abstraction</a:t>
            </a:r>
            <a:r>
              <a:rPr sz="2400">
                <a:solidFill>
                  <a:srgbClr val="3333CC"/>
                </a:solidFill>
              </a:rPr>
              <a:t> of code</a:t>
            </a:r>
            <a:r>
              <a:rPr sz="2400"/>
              <a:t> during program design and development,</a:t>
            </a:r>
          </a:p>
          <a:p>
            <a:pPr marL="702128" lvl="1" indent="-244928">
              <a:spcBef>
                <a:spcPts val="500"/>
              </a:spcBef>
              <a:buClr>
                <a:srgbClr val="3333CC"/>
              </a:buClr>
              <a:defRPr sz="1800"/>
            </a:pPr>
            <a:r>
              <a:rPr sz="2400">
                <a:solidFill>
                  <a:srgbClr val="3333CC"/>
                </a:solidFill>
              </a:rPr>
              <a:t>allow the </a:t>
            </a:r>
            <a:r>
              <a:rPr sz="2400" u="sng">
                <a:solidFill>
                  <a:srgbClr val="3333CC"/>
                </a:solidFill>
              </a:rPr>
              <a:t>re-use</a:t>
            </a:r>
            <a:r>
              <a:rPr sz="2400">
                <a:solidFill>
                  <a:srgbClr val="3333CC"/>
                </a:solidFill>
              </a:rPr>
              <a:t> of code</a:t>
            </a:r>
            <a:r>
              <a:rPr sz="2400"/>
              <a:t> elsewhere in the program or in another program,</a:t>
            </a:r>
          </a:p>
          <a:p>
            <a:pPr marL="702128" lvl="1" indent="-244928">
              <a:spcBef>
                <a:spcPts val="500"/>
              </a:spcBef>
              <a:buClr>
                <a:srgbClr val="3333CC"/>
              </a:buClr>
              <a:defRPr sz="1800"/>
            </a:pPr>
            <a:r>
              <a:rPr sz="2400">
                <a:solidFill>
                  <a:srgbClr val="3333CC"/>
                </a:solidFill>
              </a:rPr>
              <a:t>avoid the </a:t>
            </a:r>
            <a:r>
              <a:rPr sz="2400" u="sng">
                <a:solidFill>
                  <a:srgbClr val="3333CC"/>
                </a:solidFill>
              </a:rPr>
              <a:t>repetition</a:t>
            </a:r>
            <a:r>
              <a:rPr sz="2400">
                <a:solidFill>
                  <a:srgbClr val="3333CC"/>
                </a:solidFill>
              </a:rPr>
              <a:t> of code</a:t>
            </a:r>
            <a:r>
              <a:rPr sz="2400"/>
              <a:t> in the same program or in another program.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body" idx="4294967295"/>
          </p:nvPr>
        </p:nvSpPr>
        <p:spPr>
          <a:xfrm>
            <a:off x="76200" y="533400"/>
            <a:ext cx="8991600" cy="5410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System built-in functions</a:t>
            </a:r>
          </a:p>
          <a:p>
            <a:pPr marL="714375" lvl="1" indent="-257175">
              <a:spcBef>
                <a:spcPts val="500"/>
              </a:spcBef>
              <a:buChar char="•"/>
              <a:defRPr sz="1800"/>
            </a:pP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scanf()</a:t>
            </a:r>
            <a:r>
              <a:rPr sz="2400"/>
              <a:t> and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printf()</a:t>
            </a:r>
            <a:endParaRPr sz="2400"/>
          </a:p>
          <a:p>
            <a:pPr marL="714375" lvl="1" indent="-257175">
              <a:spcBef>
                <a:spcPts val="500"/>
              </a:spcBef>
              <a:buChar char="•"/>
              <a:defRPr sz="1800"/>
            </a:pPr>
            <a:r>
              <a:rPr sz="2400"/>
              <a:t>many functions in math.h, e.g., </a:t>
            </a:r>
          </a:p>
          <a:p>
            <a:pPr marL="1171575" lvl="2" indent="-257175">
              <a:spcBef>
                <a:spcPts val="500"/>
              </a:spcBef>
              <a:defRPr sz="1800"/>
            </a:pP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fabs()</a:t>
            </a:r>
            <a:r>
              <a:rPr sz="2400"/>
              <a:t>: computes the absolute value</a:t>
            </a:r>
          </a:p>
          <a:p>
            <a:pPr marL="1171575" lvl="2" indent="-257175">
              <a:spcBef>
                <a:spcPts val="500"/>
              </a:spcBef>
              <a:defRPr sz="1800"/>
            </a:pP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sine()</a:t>
            </a:r>
            <a:r>
              <a:rPr sz="2400"/>
              <a:t>: computes the sine of an angle</a:t>
            </a:r>
          </a:p>
          <a:p>
            <a:pPr marL="1171575" lvl="2" indent="-257175">
              <a:spcBef>
                <a:spcPts val="500"/>
              </a:spcBef>
              <a:defRPr sz="1800"/>
            </a:pP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cosine()</a:t>
            </a:r>
            <a:r>
              <a:rPr sz="2400"/>
              <a:t>: computes the cosine of an angle</a:t>
            </a:r>
          </a:p>
          <a:p>
            <a:pPr marL="1171575" lvl="2" indent="-257175">
              <a:spcBef>
                <a:spcPts val="500"/>
              </a:spcBef>
              <a:defRPr sz="1800"/>
            </a:pP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pow()</a:t>
            </a:r>
            <a:r>
              <a:rPr sz="2400"/>
              <a:t>: computes the power of a number  </a:t>
            </a:r>
          </a:p>
          <a:p>
            <a:pPr marL="1171575" lvl="2" indent="-257175">
              <a:spcBef>
                <a:spcPts val="500"/>
              </a:spcBef>
              <a:defRPr sz="1800"/>
            </a:pPr>
            <a:r>
              <a:rPr sz="2400"/>
              <a:t>…</a:t>
            </a:r>
          </a:p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The </a:t>
            </a:r>
            <a:r>
              <a:rPr sz="2400">
                <a:solidFill>
                  <a:srgbClr val="0433FF"/>
                </a:solidFill>
                <a:latin typeface="Courier New"/>
                <a:ea typeface="Courier New"/>
                <a:cs typeface="Courier New"/>
                <a:sym typeface="Courier New"/>
              </a:rPr>
              <a:t>main()</a:t>
            </a:r>
            <a:r>
              <a:rPr sz="2400"/>
              <a:t> function</a:t>
            </a:r>
          </a:p>
          <a:p>
            <a:pPr marL="714375" lvl="1" indent="-257175">
              <a:spcBef>
                <a:spcPts val="500"/>
              </a:spcBef>
              <a:buChar char="•"/>
              <a:defRPr sz="1800"/>
            </a:pPr>
            <a:r>
              <a:rPr sz="2400"/>
              <a:t>a special “sub-program”, i.e., the </a:t>
            </a:r>
            <a:r>
              <a:rPr sz="2400" b="1"/>
              <a:t>main</a:t>
            </a:r>
            <a:r>
              <a:rPr sz="2400"/>
              <a:t> program.</a:t>
            </a:r>
          </a:p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We can also create our own functions.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body" idx="4294967295"/>
          </p:nvPr>
        </p:nvSpPr>
        <p:spPr>
          <a:xfrm>
            <a:off x="76200" y="533400"/>
            <a:ext cx="8991600" cy="5410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18598" lvl="0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Function in mathematics (say f(x)=3x+5):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 takes some input number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 generates some output number</a:t>
            </a:r>
          </a:p>
          <a:p>
            <a:pPr marL="218598" lvl="0" indent="-218598" defTabSz="777240">
              <a:spcBef>
                <a:spcPts val="400"/>
              </a:spcBef>
              <a:buChar char="•"/>
              <a:defRPr sz="1800"/>
            </a:pPr>
            <a:endParaRPr sz="2040" dirty="0"/>
          </a:p>
          <a:p>
            <a:pPr marL="218598" lvl="0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A functions in C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 takes some input data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 generates (called “returns”) some output data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 does something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note: some of these elements may be missing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endParaRPr sz="2040" dirty="0"/>
          </a:p>
          <a:p>
            <a:pPr marL="218598" lvl="0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To define a function, we need to specify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its name</a:t>
            </a:r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lang="en-US" sz="2040" dirty="0"/>
              <a:t>v</a:t>
            </a:r>
            <a:r>
              <a:rPr lang="en-CA" sz="2040" dirty="0" err="1" smtClean="0"/>
              <a:t>ariables</a:t>
            </a:r>
            <a:r>
              <a:rPr lang="en-CA" sz="2040" dirty="0" smtClean="0"/>
              <a:t> that will receive </a:t>
            </a:r>
            <a:r>
              <a:rPr sz="2040" dirty="0" smtClean="0"/>
              <a:t>input </a:t>
            </a:r>
            <a:r>
              <a:rPr lang="en-CA" sz="2040" dirty="0" smtClean="0"/>
              <a:t>data</a:t>
            </a:r>
            <a:endParaRPr sz="2040" dirty="0"/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lang="en-US" sz="2040" dirty="0" smtClean="0"/>
              <a:t>T</a:t>
            </a:r>
            <a:r>
              <a:rPr lang="en-CA" sz="2040" dirty="0" smtClean="0"/>
              <a:t>he </a:t>
            </a:r>
            <a:r>
              <a:rPr sz="2040" dirty="0" smtClean="0"/>
              <a:t>type </a:t>
            </a:r>
            <a:r>
              <a:rPr lang="en-CA" sz="2040" dirty="0" smtClean="0"/>
              <a:t>of returned data</a:t>
            </a:r>
            <a:endParaRPr sz="2040" dirty="0"/>
          </a:p>
          <a:p>
            <a:pPr marL="607218" lvl="1" indent="-218598" defTabSz="777240">
              <a:spcBef>
                <a:spcPts val="400"/>
              </a:spcBef>
              <a:buChar char="•"/>
              <a:defRPr sz="1800"/>
            </a:pPr>
            <a:r>
              <a:rPr sz="2040" dirty="0"/>
              <a:t>what the function does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/>
          </p:cNvSpPr>
          <p:nvPr>
            <p:ph type="title" idx="4294967295"/>
          </p:nvPr>
        </p:nvSpPr>
        <p:spPr>
          <a:xfrm>
            <a:off x="117475" y="22225"/>
            <a:ext cx="6256338" cy="60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b="1"/>
            </a:lvl1pPr>
          </a:lstStyle>
          <a:p>
            <a:pPr lvl="0">
              <a:defRPr sz="1800" b="0"/>
            </a:pPr>
            <a:r>
              <a:rPr sz="3200" b="1"/>
              <a:t>Definition of Functions</a:t>
            </a:r>
          </a:p>
        </p:txBody>
      </p:sp>
      <p:sp>
        <p:nvSpPr>
          <p:cNvPr id="68" name="Shape 68"/>
          <p:cNvSpPr>
            <a:spLocks noGrp="1"/>
          </p:cNvSpPr>
          <p:nvPr>
            <p:ph type="body" idx="4294967295"/>
          </p:nvPr>
        </p:nvSpPr>
        <p:spPr>
          <a:xfrm>
            <a:off x="165620" y="839787"/>
            <a:ext cx="8812760" cy="563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35743" lvl="0" indent="-235743">
              <a:spcBef>
                <a:spcPts val="200"/>
              </a:spcBef>
              <a:buChar char="•"/>
              <a:defRPr sz="1800"/>
            </a:pPr>
            <a:r>
              <a:rPr sz="2200" dirty="0"/>
              <a:t>The syntax of a function definition in C is:</a:t>
            </a:r>
          </a:p>
          <a:p>
            <a:pPr marL="0" lvl="2" indent="914400">
              <a:spcBef>
                <a:spcPts val="200"/>
              </a:spcBef>
              <a:buSzTx/>
              <a:buNone/>
              <a:defRPr sz="1800"/>
            </a:pPr>
            <a:r>
              <a:rPr sz="2200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type function_name</a:t>
            </a:r>
            <a:r>
              <a:rPr sz="2200" dirty="0" smtClean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CA" sz="2200" dirty="0" smtClean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parameter</a:t>
            </a:r>
            <a:r>
              <a:rPr sz="2200" dirty="0" smtClean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sz="2200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list)</a:t>
            </a:r>
          </a:p>
          <a:p>
            <a:pPr marL="0" lvl="2" indent="914400">
              <a:spcBef>
                <a:spcPts val="200"/>
              </a:spcBef>
              <a:buSzTx/>
              <a:buNone/>
              <a:defRPr sz="1800"/>
            </a:pPr>
            <a:r>
              <a:rPr sz="2200" dirty="0">
                <a:latin typeface="Courier New"/>
                <a:ea typeface="Courier New"/>
                <a:cs typeface="Courier New"/>
                <a:sym typeface="Courier New"/>
              </a:rPr>
              <a:t>{</a:t>
            </a:r>
          </a:p>
          <a:p>
            <a:pPr marL="0" lvl="2" indent="914400">
              <a:spcBef>
                <a:spcPts val="200"/>
              </a:spcBef>
              <a:buSzTx/>
              <a:buNone/>
              <a:defRPr sz="1800"/>
            </a:pPr>
            <a:r>
              <a:rPr sz="2200" dirty="0">
                <a:latin typeface="Courier New"/>
                <a:ea typeface="Courier New"/>
                <a:cs typeface="Courier New"/>
                <a:sym typeface="Courier New"/>
              </a:rPr>
              <a:t>   C declarations;</a:t>
            </a:r>
          </a:p>
          <a:p>
            <a:pPr marL="0" lvl="2" indent="914400">
              <a:spcBef>
                <a:spcPts val="200"/>
              </a:spcBef>
              <a:buSzTx/>
              <a:buNone/>
              <a:defRPr sz="1800"/>
            </a:pPr>
            <a:r>
              <a:rPr sz="2200" dirty="0">
                <a:latin typeface="Courier New"/>
                <a:ea typeface="Courier New"/>
                <a:cs typeface="Courier New"/>
                <a:sym typeface="Courier New"/>
              </a:rPr>
              <a:t>   C commands;</a:t>
            </a:r>
          </a:p>
          <a:p>
            <a:pPr marL="0" lvl="2" indent="914400">
              <a:spcBef>
                <a:spcPts val="200"/>
              </a:spcBef>
              <a:buSzTx/>
              <a:buNone/>
              <a:defRPr sz="1800"/>
            </a:pPr>
            <a:r>
              <a:rPr sz="2200" dirty="0"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sz="2200" dirty="0"/>
          </a:p>
          <a:p>
            <a:pPr marL="681717" lvl="1" indent="-224517">
              <a:spcBef>
                <a:spcPts val="200"/>
              </a:spcBef>
              <a:defRPr sz="1800"/>
            </a:pPr>
            <a:r>
              <a:rPr sz="2200" dirty="0"/>
              <a:t>The </a:t>
            </a:r>
            <a:r>
              <a:rPr lang="en-CA" sz="2200" u="sng" dirty="0" smtClean="0">
                <a:solidFill>
                  <a:srgbClr val="3333CC"/>
                </a:solidFill>
              </a:rPr>
              <a:t>parameter</a:t>
            </a:r>
            <a:r>
              <a:rPr sz="2200" u="sng" dirty="0" smtClean="0">
                <a:solidFill>
                  <a:srgbClr val="3333CC"/>
                </a:solidFill>
              </a:rPr>
              <a:t> </a:t>
            </a:r>
            <a:r>
              <a:rPr sz="2200" u="sng" dirty="0">
                <a:solidFill>
                  <a:srgbClr val="3333CC"/>
                </a:solidFill>
              </a:rPr>
              <a:t>list</a:t>
            </a:r>
            <a:r>
              <a:rPr sz="2200" dirty="0"/>
              <a:t> contains the </a:t>
            </a:r>
            <a:r>
              <a:rPr lang="en-CA" sz="2200" dirty="0" smtClean="0"/>
              <a:t>declaration of </a:t>
            </a:r>
            <a:r>
              <a:rPr sz="2200" dirty="0" smtClean="0"/>
              <a:t>input </a:t>
            </a:r>
            <a:r>
              <a:rPr sz="2200" dirty="0"/>
              <a:t>variables </a:t>
            </a:r>
            <a:r>
              <a:rPr lang="en-CA" sz="2200" dirty="0" smtClean="0"/>
              <a:t>that will receive input data</a:t>
            </a:r>
            <a:endParaRPr sz="2200" dirty="0"/>
          </a:p>
          <a:p>
            <a:pPr marL="1138917" lvl="2" indent="-224517">
              <a:spcBef>
                <a:spcPts val="200"/>
              </a:spcBef>
              <a:buChar char="–"/>
              <a:defRPr sz="1800"/>
            </a:pPr>
            <a:r>
              <a:rPr sz="2200" dirty="0"/>
              <a:t>the list can be empty (or made as </a:t>
            </a:r>
            <a:r>
              <a:rPr sz="2200" dirty="0">
                <a:latin typeface="Courier New"/>
                <a:ea typeface="Courier New"/>
                <a:cs typeface="Courier New"/>
                <a:sym typeface="Courier New"/>
              </a:rPr>
              <a:t>void</a:t>
            </a:r>
            <a:r>
              <a:rPr sz="2200" dirty="0"/>
              <a:t>) if the function takes no input data</a:t>
            </a:r>
          </a:p>
          <a:p>
            <a:pPr marL="681717" lvl="1" indent="-224517">
              <a:spcBef>
                <a:spcPts val="200"/>
              </a:spcBef>
              <a:defRPr sz="1800"/>
            </a:pPr>
            <a:r>
              <a:rPr sz="2200" dirty="0"/>
              <a:t>The </a:t>
            </a:r>
            <a:r>
              <a:rPr sz="2400" dirty="0">
                <a:solidFill>
                  <a:srgbClr val="0433FF"/>
                </a:solidFill>
              </a:rPr>
              <a:t>function_</a:t>
            </a:r>
            <a:r>
              <a:rPr sz="2400" u="sng" dirty="0">
                <a:solidFill>
                  <a:srgbClr val="0433FF"/>
                </a:solidFill>
              </a:rPr>
              <a:t>name</a:t>
            </a:r>
            <a:r>
              <a:rPr sz="2200" dirty="0"/>
              <a:t> is the name of the function</a:t>
            </a:r>
          </a:p>
          <a:p>
            <a:pPr marL="681717" lvl="1" indent="-224517">
              <a:spcBef>
                <a:spcPts val="200"/>
              </a:spcBef>
              <a:defRPr sz="1800"/>
            </a:pPr>
            <a:r>
              <a:rPr sz="2200" dirty="0"/>
              <a:t>The </a:t>
            </a:r>
            <a:r>
              <a:rPr sz="2200" u="sng" dirty="0">
                <a:solidFill>
                  <a:srgbClr val="0433FF"/>
                </a:solidFill>
              </a:rPr>
              <a:t>type</a:t>
            </a:r>
            <a:r>
              <a:rPr sz="2200" dirty="0"/>
              <a:t> is the type of the value returned by the function.</a:t>
            </a:r>
          </a:p>
          <a:p>
            <a:pPr marL="1118507" lvl="2" indent="-204107">
              <a:spcBef>
                <a:spcPts val="200"/>
              </a:spcBef>
              <a:buChar char="–"/>
              <a:defRPr sz="1800"/>
            </a:pPr>
            <a:r>
              <a:rPr sz="2000" dirty="0"/>
              <a:t>If type is </a:t>
            </a:r>
            <a:r>
              <a:rPr sz="2000" dirty="0">
                <a:latin typeface="Courier New"/>
                <a:ea typeface="Courier New"/>
                <a:cs typeface="Courier New"/>
                <a:sym typeface="Courier New"/>
              </a:rPr>
              <a:t>void</a:t>
            </a:r>
            <a:r>
              <a:rPr sz="2000" dirty="0"/>
              <a:t> then the function returns nothing</a:t>
            </a:r>
          </a:p>
        </p:txBody>
      </p:sp>
      <p:sp>
        <p:nvSpPr>
          <p:cNvPr id="69" name="Shape 69"/>
          <p:cNvSpPr/>
          <p:nvPr/>
        </p:nvSpPr>
        <p:spPr>
          <a:xfrm>
            <a:off x="5840231" y="2041525"/>
            <a:ext cx="3021195" cy="4097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defRPr sz="2200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200">
                <a:solidFill>
                  <a:srgbClr val="FF6600"/>
                </a:solidFill>
              </a:rPr>
              <a:t>Careful: there is no ; here.</a:t>
            </a:r>
          </a:p>
        </p:txBody>
      </p:sp>
      <p:sp>
        <p:nvSpPr>
          <p:cNvPr id="70" name="Shape 70"/>
          <p:cNvSpPr/>
          <p:nvPr/>
        </p:nvSpPr>
        <p:spPr>
          <a:xfrm flipV="1">
            <a:off x="7591425" y="1606550"/>
            <a:ext cx="80963" cy="371475"/>
          </a:xfrm>
          <a:prstGeom prst="line">
            <a:avLst/>
          </a:prstGeom>
          <a:ln w="12700">
            <a:solidFill>
              <a:srgbClr val="FF66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/>
        </p:nvSpPr>
        <p:spPr>
          <a:xfrm>
            <a:off x="3597275" y="5083175"/>
            <a:ext cx="2652713" cy="915988"/>
          </a:xfrm>
          <a:prstGeom prst="rect">
            <a:avLst/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r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5681662" y="2117725"/>
            <a:ext cx="2767013" cy="915988"/>
          </a:xfrm>
          <a:prstGeom prst="rect">
            <a:avLst/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r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4" name="Shape 74"/>
          <p:cNvSpPr>
            <a:spLocks noGrp="1"/>
          </p:cNvSpPr>
          <p:nvPr>
            <p:ph type="body" idx="4294967295"/>
          </p:nvPr>
        </p:nvSpPr>
        <p:spPr>
          <a:xfrm>
            <a:off x="76200" y="144462"/>
            <a:ext cx="8712200" cy="62626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14312" lvl="0" indent="-214312">
              <a:lnSpc>
                <a:spcPct val="90000"/>
              </a:lnSpc>
              <a:spcBef>
                <a:spcPts val="200"/>
              </a:spcBef>
              <a:buClr>
                <a:srgbClr val="000000"/>
              </a:buClr>
              <a:buChar char="•"/>
              <a:defRPr sz="1800"/>
            </a:pPr>
            <a:r>
              <a:rPr sz="2000"/>
              <a:t>Example: a simple function that prints out </a:t>
            </a:r>
            <a:r>
              <a:rPr sz="2000">
                <a:solidFill>
                  <a:srgbClr val="FF6600"/>
                </a:solidFill>
              </a:rPr>
              <a:t>Hello World!</a:t>
            </a:r>
            <a:r>
              <a:rPr sz="2000"/>
              <a:t> to the screen.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void hello(void)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{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  printf(“Hello World!\n”);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  <a:p>
            <a:pPr lvl="0">
              <a:lnSpc>
                <a:spcPct val="90000"/>
              </a:lnSpc>
              <a:spcBef>
                <a:spcPts val="300"/>
              </a:spcBef>
              <a:buChar char="•"/>
              <a:defRPr sz="1800"/>
            </a:pPr>
            <a:endParaRPr sz="1600"/>
          </a:p>
          <a:p>
            <a:pPr marL="192881" lvl="0" indent="-192881">
              <a:lnSpc>
                <a:spcPct val="90000"/>
              </a:lnSpc>
              <a:spcBef>
                <a:spcPts val="200"/>
              </a:spcBef>
              <a:buChar char="•"/>
              <a:defRPr sz="1800"/>
            </a:pPr>
            <a:r>
              <a:t>Example: a simple function that prints out the largest of 2 integers to the screen.</a:t>
            </a:r>
          </a:p>
          <a:p>
            <a:pPr marL="285750" lvl="1" indent="171450">
              <a:lnSpc>
                <a:spcPct val="90000"/>
              </a:lnSpc>
              <a:spcBef>
                <a:spcPts val="300"/>
              </a:spcBef>
              <a:buSzTx/>
              <a:buNone/>
              <a:defRPr sz="1800"/>
            </a:pPr>
            <a:endParaRPr sz="1200"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void prtmax(int a, int b)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{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(a &gt; b)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   printf(“%d is the largest integer.\n”, a);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else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   printf(“%d is the largest integer.\n”, b);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  <a:p>
            <a:pPr lvl="0">
              <a:lnSpc>
                <a:spcPct val="90000"/>
              </a:lnSpc>
              <a:spcBef>
                <a:spcPts val="300"/>
              </a:spcBef>
              <a:buChar char="•"/>
              <a:defRPr sz="1800"/>
            </a:pPr>
            <a:endParaRPr sz="1600"/>
          </a:p>
          <a:p>
            <a:pPr marL="171450" lvl="0" indent="-171450">
              <a:lnSpc>
                <a:spcPct val="90000"/>
              </a:lnSpc>
              <a:spcBef>
                <a:spcPts val="100"/>
              </a:spcBef>
              <a:buChar char="•"/>
              <a:defRPr sz="1800"/>
            </a:pPr>
            <a:r>
              <a:rPr sz="1600"/>
              <a:t>Example: a simple function that returns the largest of 2 integers to the caller.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int max(int a, int b)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{</a:t>
            </a:r>
          </a:p>
          <a:p>
            <a:pPr marL="285750" lvl="2" indent="6286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int larger=a;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(b &gt; a)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   larger=b;</a:t>
            </a:r>
          </a:p>
          <a:p>
            <a:pPr marL="228600" lvl="2" indent="685800">
              <a:lnSpc>
                <a:spcPct val="90000"/>
              </a:lnSpc>
              <a:spcBef>
                <a:spcPts val="1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return larger;</a:t>
            </a:r>
          </a:p>
          <a:p>
            <a:pPr marL="285750" lvl="1" indent="171450">
              <a:lnSpc>
                <a:spcPct val="90000"/>
              </a:lnSpc>
              <a:spcBef>
                <a:spcPts val="2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</p:txBody>
      </p:sp>
      <p:sp>
        <p:nvSpPr>
          <p:cNvPr id="75" name="Shape 75"/>
          <p:cNvSpPr/>
          <p:nvPr/>
        </p:nvSpPr>
        <p:spPr>
          <a:xfrm>
            <a:off x="5686425" y="2135187"/>
            <a:ext cx="2675219" cy="8818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This function receives 2</a:t>
            </a:r>
          </a:p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arguments (integers) and</a:t>
            </a:r>
          </a:p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returns nothing to the caller.</a:t>
            </a:r>
          </a:p>
        </p:txBody>
      </p:sp>
      <p:sp>
        <p:nvSpPr>
          <p:cNvPr id="76" name="Shape 76"/>
          <p:cNvSpPr/>
          <p:nvPr/>
        </p:nvSpPr>
        <p:spPr>
          <a:xfrm>
            <a:off x="3552825" y="5059362"/>
            <a:ext cx="2575380" cy="7686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This function receives 2 </a:t>
            </a:r>
          </a:p>
          <a:p>
            <a:pPr lvl="0">
              <a:defRPr sz="1800"/>
            </a:pP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arguments (integers) and </a:t>
            </a:r>
          </a:p>
          <a:p>
            <a:pPr lvl="0">
              <a:defRPr sz="1800"/>
            </a:pP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returns an integer to the caller.</a:t>
            </a:r>
          </a:p>
        </p:txBody>
      </p:sp>
      <p:sp>
        <p:nvSpPr>
          <p:cNvPr id="77" name="Shape 77"/>
          <p:cNvSpPr/>
          <p:nvPr/>
        </p:nvSpPr>
        <p:spPr>
          <a:xfrm>
            <a:off x="4802187" y="598487"/>
            <a:ext cx="2847976" cy="914401"/>
          </a:xfrm>
          <a:prstGeom prst="rect">
            <a:avLst/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r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8" name="Shape 78"/>
          <p:cNvSpPr/>
          <p:nvPr/>
        </p:nvSpPr>
        <p:spPr>
          <a:xfrm>
            <a:off x="4803775" y="574675"/>
            <a:ext cx="2478319" cy="881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This function receives no</a:t>
            </a:r>
          </a:p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arguments and returns</a:t>
            </a:r>
          </a:p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nothing to the caller.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/>
          </p:cNvSpPr>
          <p:nvPr>
            <p:ph type="body" idx="4294967295"/>
          </p:nvPr>
        </p:nvSpPr>
        <p:spPr>
          <a:xfrm>
            <a:off x="417512" y="1179512"/>
            <a:ext cx="8494713" cy="55083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57175" lvl="0" indent="-257175">
              <a:spcBef>
                <a:spcPts val="100"/>
              </a:spcBef>
              <a:buFont typeface="Zapf Dingbats"/>
              <a:buChar char="●"/>
              <a:defRPr sz="1800"/>
            </a:pPr>
            <a:r>
              <a:rPr sz="2400" dirty="0"/>
              <a:t>The </a:t>
            </a:r>
            <a:r>
              <a:rPr sz="2400" u="sng" dirty="0"/>
              <a:t>parameter list</a:t>
            </a:r>
            <a:r>
              <a:rPr sz="2400" dirty="0"/>
              <a:t> contains the declaration of the variables to receive </a:t>
            </a:r>
            <a:r>
              <a:rPr lang="en-CA" sz="2400" dirty="0" smtClean="0"/>
              <a:t>input data</a:t>
            </a:r>
            <a:r>
              <a:rPr sz="2400" dirty="0" smtClean="0"/>
              <a:t> </a:t>
            </a:r>
            <a:r>
              <a:rPr sz="2400" dirty="0"/>
              <a:t>to the function.</a:t>
            </a:r>
          </a:p>
          <a:p>
            <a:pPr marL="702128" lvl="1" indent="-244928">
              <a:spcBef>
                <a:spcPts val="100"/>
              </a:spcBef>
              <a:buSzPct val="75000"/>
              <a:buFont typeface="Wingdings"/>
              <a:buChar char="➢"/>
              <a:defRPr sz="1800"/>
            </a:pPr>
            <a:r>
              <a:rPr sz="2400" dirty="0"/>
              <a:t>Individual declarations are separated by </a:t>
            </a:r>
            <a:r>
              <a:rPr sz="2400" b="1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sz="2400" dirty="0"/>
              <a:t> (commas).</a:t>
            </a:r>
          </a:p>
          <a:p>
            <a:pPr marL="702128" lvl="1" indent="-244928">
              <a:spcBef>
                <a:spcPts val="100"/>
              </a:spcBef>
              <a:buSzPct val="75000"/>
              <a:buFont typeface="Wingdings"/>
              <a:buChar char="➢"/>
              <a:defRPr sz="1800"/>
            </a:pPr>
            <a:r>
              <a:rPr sz="2400" dirty="0"/>
              <a:t>If the function does not receive arguments then the parameter list is of type </a:t>
            </a:r>
            <a:r>
              <a:rPr sz="2400" dirty="0">
                <a:latin typeface="Courier New"/>
                <a:ea typeface="Courier New"/>
                <a:cs typeface="Courier New"/>
                <a:sym typeface="Courier New"/>
              </a:rPr>
              <a:t>void</a:t>
            </a:r>
            <a:r>
              <a:rPr sz="2400" dirty="0"/>
              <a:t>.</a:t>
            </a:r>
          </a:p>
          <a:p>
            <a:pPr marL="257175" lvl="0" indent="-257175">
              <a:spcBef>
                <a:spcPts val="100"/>
              </a:spcBef>
              <a:buChar char="•"/>
              <a:defRPr sz="1800"/>
            </a:pPr>
            <a:r>
              <a:rPr sz="2400" dirty="0" smtClean="0"/>
              <a:t>All </a:t>
            </a:r>
            <a:r>
              <a:rPr sz="2400" dirty="0"/>
              <a:t>variable declarations and instructions in the function are placed between </a:t>
            </a:r>
            <a:r>
              <a:rPr sz="2400" dirty="0">
                <a:latin typeface="Courier New"/>
                <a:ea typeface="Courier New"/>
                <a:cs typeface="Courier New"/>
                <a:sym typeface="Courier New"/>
              </a:rPr>
              <a:t>{};</a:t>
            </a:r>
            <a:r>
              <a:rPr sz="2400" dirty="0"/>
              <a:t>i.e., an instruction bloc.</a:t>
            </a:r>
          </a:p>
          <a:p>
            <a:pPr marL="702128" lvl="1" indent="-244928">
              <a:spcBef>
                <a:spcPts val="100"/>
              </a:spcBef>
              <a:buClr>
                <a:srgbClr val="3333CC"/>
              </a:buClr>
              <a:buSzPct val="75000"/>
              <a:buFont typeface="Wingdings"/>
              <a:buChar char="➢"/>
              <a:defRPr sz="1800"/>
            </a:pPr>
            <a:r>
              <a:rPr sz="2400" dirty="0">
                <a:solidFill>
                  <a:srgbClr val="3333CC"/>
                </a:solidFill>
              </a:rPr>
              <a:t>All variables declared in a function are </a:t>
            </a:r>
            <a:r>
              <a:rPr sz="2400" u="sng" dirty="0">
                <a:solidFill>
                  <a:srgbClr val="3333CC"/>
                </a:solidFill>
              </a:rPr>
              <a:t>local</a:t>
            </a:r>
            <a:r>
              <a:rPr sz="2400" dirty="0">
                <a:solidFill>
                  <a:srgbClr val="3333CC"/>
                </a:solidFill>
              </a:rPr>
              <a:t>; this means that they are not available and are not known outside of the function where they are defined</a:t>
            </a:r>
            <a:r>
              <a:rPr sz="2400" dirty="0" smtClean="0">
                <a:solidFill>
                  <a:srgbClr val="3333CC"/>
                </a:solidFill>
              </a:rPr>
              <a:t>.</a:t>
            </a:r>
            <a:endParaRPr lang="en-CA" sz="2400" dirty="0" smtClean="0">
              <a:solidFill>
                <a:srgbClr val="3333CC"/>
              </a:solidFill>
            </a:endParaRPr>
          </a:p>
          <a:p>
            <a:pPr marL="702128" lvl="1" indent="-244928">
              <a:spcBef>
                <a:spcPts val="100"/>
              </a:spcBef>
              <a:buClr>
                <a:srgbClr val="3333CC"/>
              </a:buClr>
              <a:buSzPct val="75000"/>
              <a:buFont typeface="Wingdings"/>
              <a:buChar char="➢"/>
              <a:defRPr sz="1800"/>
            </a:pPr>
            <a:r>
              <a:rPr lang="en-CA" sz="2400" dirty="0" smtClean="0">
                <a:solidFill>
                  <a:srgbClr val="3333CC"/>
                </a:solidFill>
              </a:rPr>
              <a:t>Variables in the function parameter list are also local variables.</a:t>
            </a:r>
          </a:p>
          <a:p>
            <a:pPr marL="702128" lvl="1" indent="-244928">
              <a:spcBef>
                <a:spcPts val="100"/>
              </a:spcBef>
              <a:buClr>
                <a:srgbClr val="3333CC"/>
              </a:buClr>
              <a:buSzPct val="75000"/>
              <a:buFont typeface="Wingdings"/>
              <a:buChar char="➢"/>
              <a:defRPr sz="1800"/>
            </a:pPr>
            <a:endParaRPr lang="en-CA" sz="2400" dirty="0">
              <a:solidFill>
                <a:srgbClr val="3333CC"/>
              </a:solidFill>
            </a:endParaRPr>
          </a:p>
          <a:p>
            <a:pPr marL="702128" lvl="1" indent="-244928">
              <a:spcBef>
                <a:spcPts val="100"/>
              </a:spcBef>
              <a:buClr>
                <a:srgbClr val="3333CC"/>
              </a:buClr>
              <a:buSzPct val="75000"/>
              <a:buFont typeface="Wingdings"/>
              <a:buChar char="➢"/>
              <a:defRPr sz="1800"/>
            </a:pPr>
            <a:endParaRPr sz="2400" dirty="0">
              <a:solidFill>
                <a:srgbClr val="3333CC"/>
              </a:solidFill>
            </a:endParaRPr>
          </a:p>
        </p:txBody>
      </p:sp>
      <p:sp>
        <p:nvSpPr>
          <p:cNvPr id="81" name="Shape 81"/>
          <p:cNvSpPr/>
          <p:nvPr/>
        </p:nvSpPr>
        <p:spPr>
          <a:xfrm>
            <a:off x="7010400" y="6400800"/>
            <a:ext cx="1905000" cy="287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7-9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/>
          </p:cNvSpPr>
          <p:nvPr>
            <p:ph type="body" idx="4294967295"/>
          </p:nvPr>
        </p:nvSpPr>
        <p:spPr>
          <a:xfrm>
            <a:off x="376237" y="1190624"/>
            <a:ext cx="8645526" cy="45275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312038" lvl="0" indent="-312038" defTabSz="832104">
              <a:spcBef>
                <a:spcPts val="100"/>
              </a:spcBef>
              <a:buClr>
                <a:srgbClr val="000000"/>
              </a:buClr>
              <a:buChar char="•"/>
              <a:defRPr sz="1800"/>
            </a:pPr>
            <a:r>
              <a:rPr sz="2184"/>
              <a:t>When a function is executed without error, it returns the program control to the calling function. </a:t>
            </a:r>
          </a:p>
          <a:p>
            <a:pPr marL="312038" lvl="0" indent="-312038" defTabSz="832104">
              <a:spcBef>
                <a:spcPts val="100"/>
              </a:spcBef>
              <a:buClr>
                <a:srgbClr val="000000"/>
              </a:buClr>
              <a:buChar char="•"/>
              <a:defRPr sz="1800"/>
            </a:pPr>
            <a:r>
              <a:rPr sz="2184"/>
              <a:t>There are 3 ways of returning the program control from a function back to the caller:</a:t>
            </a:r>
          </a:p>
          <a:p>
            <a:pPr marL="208026" lvl="2" indent="624078" defTabSz="832104">
              <a:spcBef>
                <a:spcPts val="100"/>
              </a:spcBef>
              <a:buSzTx/>
              <a:buNone/>
              <a:defRPr sz="1800"/>
            </a:pPr>
            <a:r>
              <a:rPr sz="2184"/>
              <a:t>   1. Reaching the end of the function as delimited by the </a:t>
            </a:r>
            <a:r>
              <a:rPr sz="2184"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sz="2184"/>
          </a:p>
          <a:p>
            <a:pPr marL="1040130" lvl="2" indent="-208026" defTabSz="832104">
              <a:spcBef>
                <a:spcPts val="100"/>
              </a:spcBef>
              <a:buClr>
                <a:srgbClr val="000000"/>
              </a:buClr>
              <a:defRPr sz="1800"/>
            </a:pPr>
            <a:r>
              <a:rPr sz="2184"/>
              <a:t>2. By executing the command: </a:t>
            </a:r>
            <a:r>
              <a:rPr sz="2184">
                <a:latin typeface="Courier New"/>
                <a:ea typeface="Courier New"/>
                <a:cs typeface="Courier New"/>
                <a:sym typeface="Courier New"/>
              </a:rPr>
              <a:t>return;</a:t>
            </a:r>
            <a:endParaRPr sz="2184"/>
          </a:p>
          <a:p>
            <a:pPr marL="1040130" lvl="2" indent="-208026" defTabSz="832104">
              <a:spcBef>
                <a:spcPts val="100"/>
              </a:spcBef>
              <a:buClr>
                <a:srgbClr val="000000"/>
              </a:buClr>
              <a:defRPr sz="1800"/>
            </a:pPr>
            <a:r>
              <a:rPr sz="2184"/>
              <a:t>3. By executing the command: </a:t>
            </a:r>
            <a:r>
              <a:rPr sz="2184">
                <a:latin typeface="Courier New"/>
                <a:ea typeface="Courier New"/>
                <a:cs typeface="Courier New"/>
                <a:sym typeface="Courier New"/>
              </a:rPr>
              <a:t>return expression;</a:t>
            </a:r>
          </a:p>
          <a:p>
            <a:pPr marL="638937" lvl="1" indent="-222884" defTabSz="832104">
              <a:spcBef>
                <a:spcPts val="100"/>
              </a:spcBef>
              <a:buClr>
                <a:srgbClr val="000000"/>
              </a:buClr>
              <a:defRPr sz="1800"/>
            </a:pPr>
            <a:r>
              <a:rPr sz="2184"/>
              <a:t>Mechanisms 1 or 2 are used in a function that does not return a value to the caller; </a:t>
            </a:r>
            <a:r>
              <a:rPr sz="2184" b="1">
                <a:solidFill>
                  <a:srgbClr val="FF6600"/>
                </a:solidFill>
              </a:rPr>
              <a:t>i.e: functions of type </a:t>
            </a:r>
            <a:r>
              <a:rPr sz="2184" b="1">
                <a:solidFill>
                  <a:srgbClr val="FF6600"/>
                </a:solidFill>
                <a:latin typeface="Courier New"/>
                <a:ea typeface="Courier New"/>
                <a:cs typeface="Courier New"/>
                <a:sym typeface="Courier New"/>
              </a:rPr>
              <a:t>void</a:t>
            </a:r>
            <a:r>
              <a:rPr sz="2184" b="1">
                <a:solidFill>
                  <a:srgbClr val="FF6600"/>
                </a:solidFill>
              </a:rPr>
              <a:t>.</a:t>
            </a:r>
          </a:p>
          <a:p>
            <a:pPr marL="638937" lvl="1" indent="-222884" defTabSz="832104">
              <a:spcBef>
                <a:spcPts val="100"/>
              </a:spcBef>
              <a:buClr>
                <a:srgbClr val="000000"/>
              </a:buClr>
              <a:defRPr sz="1800"/>
            </a:pPr>
            <a:r>
              <a:rPr sz="2184"/>
              <a:t>Mechanism 3 must be used in a function that returns a non-void value to the caller; </a:t>
            </a:r>
            <a:r>
              <a:rPr sz="2184">
                <a:latin typeface="Courier New"/>
                <a:ea typeface="Courier New"/>
                <a:cs typeface="Courier New"/>
                <a:sym typeface="Courier New"/>
              </a:rPr>
              <a:t>expression</a:t>
            </a:r>
            <a:r>
              <a:rPr sz="2184"/>
              <a:t> must evaluate to a value having </a:t>
            </a:r>
            <a:r>
              <a:rPr sz="2184">
                <a:solidFill>
                  <a:srgbClr val="3333CC"/>
                </a:solidFill>
              </a:rPr>
              <a:t>the same type </a:t>
            </a:r>
            <a:r>
              <a:rPr sz="2184"/>
              <a:t>as the function declaration.</a:t>
            </a:r>
          </a:p>
          <a:p>
            <a:pPr marL="234029" lvl="0" indent="-234029" defTabSz="832104">
              <a:spcBef>
                <a:spcPts val="100"/>
              </a:spcBef>
              <a:buClr>
                <a:srgbClr val="000000"/>
              </a:buClr>
              <a:buChar char="•"/>
              <a:defRPr sz="1800"/>
            </a:pPr>
            <a:r>
              <a:rPr sz="2184"/>
              <a:t>A function </a:t>
            </a:r>
            <a:r>
              <a:rPr sz="2184" u="sng"/>
              <a:t>cannot</a:t>
            </a:r>
            <a:r>
              <a:rPr sz="2184"/>
              <a:t> be defined within another function.</a:t>
            </a:r>
          </a:p>
        </p:txBody>
      </p:sp>
      <p:sp>
        <p:nvSpPr>
          <p:cNvPr id="87" name="Shape 87"/>
          <p:cNvSpPr>
            <a:spLocks noGrp="1"/>
          </p:cNvSpPr>
          <p:nvPr>
            <p:ph type="title" idx="4294967295"/>
          </p:nvPr>
        </p:nvSpPr>
        <p:spPr>
          <a:xfrm>
            <a:off x="76200" y="76200"/>
            <a:ext cx="5635625" cy="60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b="1"/>
            </a:lvl1pPr>
          </a:lstStyle>
          <a:p>
            <a:pPr lvl="0">
              <a:defRPr sz="1800" b="0"/>
            </a:pPr>
            <a:r>
              <a:rPr sz="3200" b="1"/>
              <a:t>Returning from a Function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title" idx="4294967295"/>
          </p:nvPr>
        </p:nvSpPr>
        <p:spPr>
          <a:xfrm>
            <a:off x="76200" y="76200"/>
            <a:ext cx="7124700" cy="576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b="1"/>
            </a:lvl1pPr>
          </a:lstStyle>
          <a:p>
            <a:pPr lvl="0">
              <a:defRPr sz="1800" b="0"/>
            </a:pPr>
            <a:r>
              <a:rPr sz="3200" b="1"/>
              <a:t>Calling a function</a:t>
            </a:r>
          </a:p>
        </p:txBody>
      </p:sp>
      <p:sp>
        <p:nvSpPr>
          <p:cNvPr id="84" name="Shape 84"/>
          <p:cNvSpPr>
            <a:spLocks noGrp="1"/>
          </p:cNvSpPr>
          <p:nvPr>
            <p:ph type="body" idx="4294967295"/>
          </p:nvPr>
        </p:nvSpPr>
        <p:spPr>
          <a:xfrm>
            <a:off x="76200" y="742949"/>
            <a:ext cx="8991600" cy="5554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57175" lvl="0" indent="-257175">
              <a:spcBef>
                <a:spcPts val="200"/>
              </a:spcBef>
              <a:buChar char="•"/>
              <a:defRPr sz="1800"/>
            </a:pPr>
            <a:r>
              <a:rPr sz="2400" dirty="0"/>
              <a:t>A call to a function can be made using the function </a:t>
            </a:r>
            <a:r>
              <a:rPr sz="2400" dirty="0">
                <a:solidFill>
                  <a:srgbClr val="3333CC"/>
                </a:solidFill>
              </a:rPr>
              <a:t>name</a:t>
            </a:r>
            <a:r>
              <a:rPr sz="2400" dirty="0"/>
              <a:t> and (if the function is defined to accept inputs)  a </a:t>
            </a:r>
            <a:r>
              <a:rPr sz="2400" dirty="0">
                <a:solidFill>
                  <a:srgbClr val="3333CC"/>
                </a:solidFill>
              </a:rPr>
              <a:t>set of input values </a:t>
            </a:r>
            <a:r>
              <a:rPr sz="2400" dirty="0"/>
              <a:t>(in order of the input variables)</a:t>
            </a:r>
            <a:endParaRPr sz="2400" dirty="0">
              <a:solidFill>
                <a:srgbClr val="3333CC"/>
              </a:solidFill>
            </a:endParaRPr>
          </a:p>
          <a:p>
            <a:pPr marL="714375" lvl="1" indent="-257175">
              <a:spcBef>
                <a:spcPts val="200"/>
              </a:spcBef>
              <a:buChar char="•"/>
              <a:defRPr sz="1800"/>
            </a:pPr>
            <a:r>
              <a:rPr sz="2400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hello();</a:t>
            </a:r>
          </a:p>
          <a:p>
            <a:pPr marL="714375" lvl="1" indent="-257175">
              <a:spcBef>
                <a:spcPts val="200"/>
              </a:spcBef>
              <a:buChar char="•"/>
              <a:defRPr sz="1800"/>
            </a:pPr>
            <a:r>
              <a:rPr sz="2400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prtmax(7, 9-6);</a:t>
            </a:r>
          </a:p>
          <a:p>
            <a:pPr marL="714375" lvl="1" indent="-257175">
              <a:spcBef>
                <a:spcPts val="200"/>
              </a:spcBef>
              <a:buChar char="•"/>
              <a:defRPr sz="1800"/>
            </a:pPr>
            <a:r>
              <a:rPr sz="2400" dirty="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x=max(5, 9);</a:t>
            </a:r>
          </a:p>
          <a:p>
            <a:pPr marL="257175" lvl="0" indent="-257175">
              <a:spcBef>
                <a:spcPts val="200"/>
              </a:spcBef>
              <a:buChar char="•"/>
              <a:defRPr sz="1800"/>
            </a:pPr>
            <a:r>
              <a:rPr sz="2400" dirty="0"/>
              <a:t>When a function is called, the execution of the calling function is suspended and is resumed upon the completion of the function call.</a:t>
            </a:r>
          </a:p>
          <a:p>
            <a:pPr marL="257175" lvl="0" indent="-257175">
              <a:spcBef>
                <a:spcPts val="200"/>
              </a:spcBef>
              <a:buChar char="•"/>
              <a:defRPr sz="1800"/>
            </a:pPr>
            <a:r>
              <a:rPr sz="2400" dirty="0"/>
              <a:t>For a function that has a </a:t>
            </a:r>
            <a:r>
              <a:rPr lang="en-CA" sz="2400" dirty="0" smtClean="0"/>
              <a:t>non-void </a:t>
            </a:r>
            <a:r>
              <a:rPr sz="2400" dirty="0" smtClean="0"/>
              <a:t>return </a:t>
            </a:r>
            <a:r>
              <a:rPr lang="en-CA" sz="2400" dirty="0" smtClean="0"/>
              <a:t>type</a:t>
            </a:r>
            <a:r>
              <a:rPr sz="2400" dirty="0" smtClean="0"/>
              <a:t>, </a:t>
            </a:r>
            <a:r>
              <a:rPr sz="2400" dirty="0"/>
              <a:t>the calling of the function </a:t>
            </a:r>
            <a:r>
              <a:rPr lang="en-CA" sz="2400" i="1" smtClean="0">
                <a:solidFill>
                  <a:srgbClr val="0433FF"/>
                </a:solidFill>
              </a:rPr>
              <a:t>gives rise</a:t>
            </a:r>
            <a:r>
              <a:rPr sz="2400" i="1" smtClean="0">
                <a:solidFill>
                  <a:srgbClr val="0433FF"/>
                </a:solidFill>
              </a:rPr>
              <a:t> </a:t>
            </a:r>
            <a:r>
              <a:rPr sz="2400" i="1" dirty="0">
                <a:solidFill>
                  <a:srgbClr val="0433FF"/>
                </a:solidFill>
              </a:rPr>
              <a:t>to the return value of the function</a:t>
            </a:r>
            <a:r>
              <a:rPr sz="2400" dirty="0"/>
              <a:t>. For example, </a:t>
            </a:r>
            <a:r>
              <a:rPr sz="2400" dirty="0">
                <a:solidFill>
                  <a:srgbClr val="0433FF"/>
                </a:solidFill>
                <a:latin typeface="Courier New"/>
                <a:ea typeface="Courier New"/>
                <a:cs typeface="Courier New"/>
                <a:sym typeface="Courier New"/>
              </a:rPr>
              <a:t>max(5,9)</a:t>
            </a:r>
            <a:r>
              <a:rPr sz="2400" dirty="0"/>
              <a:t> gives rise to value 9, for which we usually say the function </a:t>
            </a:r>
            <a:r>
              <a:rPr sz="2400" i="1" dirty="0"/>
              <a:t>“returns value 9”</a:t>
            </a:r>
            <a:r>
              <a:rPr sz="2400" dirty="0"/>
              <a:t> to the calling function.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body" idx="4294967295"/>
          </p:nvPr>
        </p:nvSpPr>
        <p:spPr>
          <a:xfrm>
            <a:off x="458787" y="1041400"/>
            <a:ext cx="8180388" cy="5113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14312" lvl="0" indent="-214312">
              <a:spcBef>
                <a:spcPts val="200"/>
              </a:spcBef>
              <a:buChar char="•"/>
              <a:defRPr sz="1800"/>
            </a:pPr>
            <a:r>
              <a:rPr sz="2000"/>
              <a:t>The syntax of a function prototype is:</a:t>
            </a:r>
          </a:p>
          <a:p>
            <a:pPr marL="1104900" lvl="2" indent="-190500">
              <a:spcBef>
                <a:spcPts val="200"/>
              </a:spcBef>
              <a:buFont typeface="Courier New"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type function_name(type, type, … , type);</a:t>
            </a:r>
            <a:endParaRPr sz="2000"/>
          </a:p>
          <a:p>
            <a:pPr marL="214312" lvl="0" indent="-214312">
              <a:spcBef>
                <a:spcPts val="200"/>
              </a:spcBef>
              <a:buChar char="•"/>
              <a:defRPr sz="1800"/>
            </a:pPr>
            <a:r>
              <a:rPr sz="2000"/>
              <a:t>The prototype: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declares that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main()</a:t>
            </a:r>
            <a:r>
              <a:rPr sz="2000"/>
              <a:t> will call the function: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function_name</a:t>
            </a:r>
            <a:r>
              <a:rPr sz="2000"/>
              <a:t>,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defines the type of the value returned by the function,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identifies the number of parameters and the order of the types passed to the function.</a:t>
            </a:r>
          </a:p>
          <a:p>
            <a:pPr marL="214312" lvl="0" indent="-214312">
              <a:spcBef>
                <a:spcPts val="200"/>
              </a:spcBef>
              <a:buChar char="•"/>
              <a:defRPr sz="1800"/>
            </a:pPr>
            <a:r>
              <a:rPr sz="2000"/>
              <a:t>The prototype of a function must have: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the same name as in the function definition,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the same function type as in the definition,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the same number of parameters as in the definition, and 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the same order of parameter types.</a:t>
            </a:r>
          </a:p>
          <a:p>
            <a:pPr marL="661307" lvl="1" indent="-204107">
              <a:spcBef>
                <a:spcPts val="200"/>
              </a:spcBef>
              <a:defRPr sz="1800"/>
            </a:pPr>
            <a:r>
              <a:rPr sz="2000"/>
              <a:t>The parameter names are optional.</a:t>
            </a:r>
          </a:p>
          <a:p>
            <a:pPr marL="214312" lvl="0" indent="-214312">
              <a:spcBef>
                <a:spcPts val="200"/>
              </a:spcBef>
              <a:buChar char="•"/>
              <a:defRPr sz="1800"/>
            </a:pPr>
            <a:r>
              <a:rPr sz="2000"/>
              <a:t>The function prototypes are usually listed after the preprocessor directives but before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void main()</a:t>
            </a:r>
            <a:r>
              <a:rPr sz="2000"/>
              <a:t> in the program file.</a:t>
            </a:r>
          </a:p>
        </p:txBody>
      </p:sp>
      <p:sp>
        <p:nvSpPr>
          <p:cNvPr id="90" name="Shape 90"/>
          <p:cNvSpPr/>
          <p:nvPr/>
        </p:nvSpPr>
        <p:spPr>
          <a:xfrm>
            <a:off x="413387" y="52387"/>
            <a:ext cx="3629976" cy="54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defRPr sz="32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/>
            </a:pPr>
            <a:r>
              <a:rPr sz="3200" b="1"/>
              <a:t>Function Prototypes</a:t>
            </a:r>
          </a:p>
        </p:txBody>
      </p:sp>
      <p:sp>
        <p:nvSpPr>
          <p:cNvPr id="91" name="Shape 91"/>
          <p:cNvSpPr/>
          <p:nvPr/>
        </p:nvSpPr>
        <p:spPr>
          <a:xfrm>
            <a:off x="6529255" y="835025"/>
            <a:ext cx="2614746" cy="372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defRPr sz="20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3333CC"/>
                </a:solidFill>
              </a:rPr>
              <a:t>Careful: there is a ; here.</a:t>
            </a:r>
          </a:p>
        </p:txBody>
      </p:sp>
      <p:sp>
        <p:nvSpPr>
          <p:cNvPr id="92" name="Shape 92"/>
          <p:cNvSpPr/>
          <p:nvPr/>
        </p:nvSpPr>
        <p:spPr>
          <a:xfrm flipH="1">
            <a:off x="7940675" y="1228725"/>
            <a:ext cx="152401" cy="29686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/>
          </p:cNvSpPr>
          <p:nvPr>
            <p:ph type="body" idx="4294967295"/>
          </p:nvPr>
        </p:nvSpPr>
        <p:spPr>
          <a:xfrm>
            <a:off x="527050" y="936625"/>
            <a:ext cx="8316913" cy="5591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The prototypes for our simple example functions are:</a:t>
            </a:r>
          </a:p>
          <a:p>
            <a:pPr marL="1104900" lvl="2" indent="-190500">
              <a:spcBef>
                <a:spcPts val="400"/>
              </a:spcBef>
              <a:buFont typeface="Courier New"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void hello(void);</a:t>
            </a:r>
          </a:p>
          <a:p>
            <a:pPr marL="1104900" lvl="2" indent="-190500">
              <a:spcBef>
                <a:spcPts val="400"/>
              </a:spcBef>
              <a:buFont typeface="Courier New"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void prtmax(int, int);</a:t>
            </a:r>
          </a:p>
          <a:p>
            <a:pPr marL="1104900" lvl="2" indent="-190500">
              <a:spcBef>
                <a:spcPts val="400"/>
              </a:spcBef>
              <a:buFont typeface="Courier New"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int max(int, int);</a:t>
            </a:r>
            <a:endParaRPr sz="2000"/>
          </a:p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Heading files such as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stdio.h</a:t>
            </a:r>
            <a:r>
              <a:rPr sz="2400"/>
              <a:t>,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math.h</a:t>
            </a:r>
            <a:r>
              <a:rPr sz="2400"/>
              <a:t> and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stdlib.h</a:t>
            </a:r>
            <a:r>
              <a:rPr sz="2400"/>
              <a:t> contain among other things, function prototypes for the standard C functions.</a:t>
            </a:r>
          </a:p>
          <a:p>
            <a:pPr marL="257175" lvl="0" indent="-257175">
              <a:spcBef>
                <a:spcPts val="500"/>
              </a:spcBef>
              <a:buChar char="•"/>
              <a:defRPr sz="1800"/>
            </a:pPr>
            <a:r>
              <a:rPr sz="2400"/>
              <a:t>Function prototypes are not required in a C program but you are </a:t>
            </a:r>
            <a:r>
              <a:rPr sz="2400" u="sng"/>
              <a:t>encouraged</a:t>
            </a:r>
            <a:r>
              <a:rPr sz="2400"/>
              <a:t> to include them for all functions called in the main program since they:</a:t>
            </a:r>
          </a:p>
          <a:p>
            <a:pPr marL="702128" lvl="1" indent="-244928">
              <a:spcBef>
                <a:spcPts val="500"/>
              </a:spcBef>
              <a:defRPr sz="1800"/>
            </a:pPr>
            <a:r>
              <a:rPr sz="2400"/>
              <a:t>help others understand your program file,</a:t>
            </a:r>
          </a:p>
          <a:p>
            <a:pPr marL="702128" lvl="1" indent="-244928">
              <a:spcBef>
                <a:spcPts val="500"/>
              </a:spcBef>
              <a:defRPr sz="1800"/>
            </a:pPr>
            <a:r>
              <a:rPr sz="2400"/>
              <a:t>can help avoid errors when calling the function.</a:t>
            </a:r>
          </a:p>
        </p:txBody>
      </p:sp>
      <p:sp>
        <p:nvSpPr>
          <p:cNvPr id="95" name="Shape 95"/>
          <p:cNvSpPr/>
          <p:nvPr/>
        </p:nvSpPr>
        <p:spPr>
          <a:xfrm>
            <a:off x="413387" y="52387"/>
            <a:ext cx="3629976" cy="54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defRPr sz="32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/>
            </a:pPr>
            <a:r>
              <a:rPr sz="3200" b="1"/>
              <a:t>Function Prototypes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685800" y="50800"/>
            <a:ext cx="7772400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b="1"/>
            </a:lvl1pPr>
          </a:lstStyle>
          <a:p>
            <a:pPr lvl="0">
              <a:defRPr sz="1800" b="0"/>
            </a:pPr>
            <a:r>
              <a:rPr sz="3200" b="1"/>
              <a:t>Put it All together!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609600" y="1041400"/>
            <a:ext cx="5943600" cy="5410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#include &lt;stdio.h&gt;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int add2nums( int firstnum, int secondnum 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int main(void) {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int y,a,b;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printf("Enter 2 numbers\n“);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scanf(“%d%d”, &amp;a, &amp;b);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</a:t>
            </a:r>
            <a:r>
              <a:rPr sz="1600" b="1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y = add2nums(a,b);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printf("a is %d\n“, a);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printf(“b is %d\n“, b);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printf(“y is %d\n“, y);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return(0);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buSzTx/>
              <a:buNone/>
              <a:defRPr sz="1800"/>
            </a:pPr>
            <a:endParaRPr sz="1600"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int add2nums( int firstnum, int secondnum ) {</a:t>
            </a:r>
          </a:p>
          <a:p>
            <a:pPr lvl="0"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int sum;</a:t>
            </a:r>
          </a:p>
          <a:p>
            <a:pPr lvl="0"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sum = firstnum + secondnum;</a:t>
            </a:r>
          </a:p>
          <a:p>
            <a:pPr lvl="0"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  return(sum);</a:t>
            </a:r>
          </a:p>
          <a:p>
            <a:pPr lvl="0">
              <a:spcBef>
                <a:spcPts val="0"/>
              </a:spcBef>
              <a:buSzTx/>
              <a:buNone/>
              <a:defRPr sz="1800"/>
            </a:pPr>
            <a:r>
              <a:rPr sz="1600" b="1"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</p:txBody>
      </p:sp>
      <p:grpSp>
        <p:nvGrpSpPr>
          <p:cNvPr id="102" name="Group 102"/>
          <p:cNvGrpSpPr/>
          <p:nvPr/>
        </p:nvGrpSpPr>
        <p:grpSpPr>
          <a:xfrm>
            <a:off x="6101630" y="804862"/>
            <a:ext cx="2939183" cy="811490"/>
            <a:chOff x="0" y="0"/>
            <a:chExt cx="2939181" cy="811489"/>
          </a:xfrm>
        </p:grpSpPr>
        <p:sp>
          <p:nvSpPr>
            <p:cNvPr id="99" name="Shape 99"/>
            <p:cNvSpPr/>
            <p:nvPr/>
          </p:nvSpPr>
          <p:spPr>
            <a:xfrm>
              <a:off x="118194" y="0"/>
              <a:ext cx="2820988" cy="495300"/>
            </a:xfrm>
            <a:prstGeom prst="rect">
              <a:avLst/>
            </a:prstGeom>
            <a:noFill/>
            <a:ln w="28575" cap="flat">
              <a:solidFill>
                <a:srgbClr val="3333CC"/>
              </a:solidFill>
              <a:prstDash val="solid"/>
              <a:round/>
              <a:head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00" name="Shape 100"/>
            <p:cNvSpPr/>
            <p:nvPr/>
          </p:nvSpPr>
          <p:spPr>
            <a:xfrm>
              <a:off x="0" y="491676"/>
              <a:ext cx="1543838" cy="319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0832" y="20672"/>
                  </a:lnTo>
                  <a:lnTo>
                    <a:pt x="21600" y="0"/>
                  </a:lnTo>
                </a:path>
              </a:pathLst>
            </a:custGeom>
            <a:noFill/>
            <a:ln w="28575" cap="flat">
              <a:solidFill>
                <a:srgbClr val="3333CC"/>
              </a:solidFill>
              <a:prstDash val="solid"/>
              <a:round/>
              <a:head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01" name="Shape 101"/>
            <p:cNvSpPr/>
            <p:nvPr/>
          </p:nvSpPr>
          <p:spPr>
            <a:xfrm>
              <a:off x="118194" y="0"/>
              <a:ext cx="2820988" cy="372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/>
              </a:pP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Function</a:t>
              </a:r>
              <a:r>
                <a:rPr sz="2000"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Prototype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3110229" y="3022600"/>
            <a:ext cx="4662172" cy="457200"/>
            <a:chOff x="0" y="0"/>
            <a:chExt cx="4662170" cy="457200"/>
          </a:xfrm>
        </p:grpSpPr>
        <p:sp>
          <p:nvSpPr>
            <p:cNvPr id="103" name="Shape 103"/>
            <p:cNvSpPr/>
            <p:nvPr/>
          </p:nvSpPr>
          <p:spPr>
            <a:xfrm>
              <a:off x="2376170" y="0"/>
              <a:ext cx="2286001" cy="457200"/>
            </a:xfrm>
            <a:prstGeom prst="rect">
              <a:avLst/>
            </a:prstGeom>
            <a:noFill/>
            <a:ln w="28575" cap="flat">
              <a:solidFill>
                <a:srgbClr val="3333CC"/>
              </a:solidFill>
              <a:prstDash val="solid"/>
              <a:round/>
              <a:head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04" name="Shape 104"/>
            <p:cNvSpPr/>
            <p:nvPr/>
          </p:nvSpPr>
          <p:spPr>
            <a:xfrm>
              <a:off x="0" y="85725"/>
              <a:ext cx="2185671" cy="2755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322" y="12840"/>
                  </a:lnTo>
                  <a:lnTo>
                    <a:pt x="21600" y="0"/>
                  </a:lnTo>
                </a:path>
              </a:pathLst>
            </a:custGeom>
            <a:noFill/>
            <a:ln w="28575" cap="flat">
              <a:solidFill>
                <a:srgbClr val="3333CC"/>
              </a:solidFill>
              <a:prstDash val="solid"/>
              <a:round/>
              <a:head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05" name="Shape 105"/>
            <p:cNvSpPr/>
            <p:nvPr/>
          </p:nvSpPr>
          <p:spPr>
            <a:xfrm>
              <a:off x="2376170" y="0"/>
              <a:ext cx="2286001" cy="372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/>
              </a:pP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Function</a:t>
              </a:r>
              <a:r>
                <a:rPr sz="2000"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call</a:t>
              </a:r>
            </a:p>
          </p:txBody>
        </p:sp>
      </p:grpSp>
      <p:sp>
        <p:nvSpPr>
          <p:cNvPr id="107" name="Shape 107"/>
          <p:cNvSpPr/>
          <p:nvPr/>
        </p:nvSpPr>
        <p:spPr>
          <a:xfrm>
            <a:off x="6248400" y="4927600"/>
            <a:ext cx="304800" cy="1447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0"/>
                </a:lnTo>
                <a:cubicBezTo>
                  <a:pt x="5965" y="0"/>
                  <a:pt x="10800" y="170"/>
                  <a:pt x="10800" y="379"/>
                </a:cubicBezTo>
                <a:lnTo>
                  <a:pt x="10800" y="10421"/>
                </a:lnTo>
                <a:cubicBezTo>
                  <a:pt x="10800" y="10630"/>
                  <a:pt x="15635" y="10800"/>
                  <a:pt x="21600" y="10800"/>
                </a:cubicBezTo>
                <a:lnTo>
                  <a:pt x="21600" y="10800"/>
                </a:lnTo>
                <a:cubicBezTo>
                  <a:pt x="15635" y="10800"/>
                  <a:pt x="10800" y="10970"/>
                  <a:pt x="10800" y="11179"/>
                </a:cubicBezTo>
                <a:lnTo>
                  <a:pt x="10800" y="21221"/>
                </a:lnTo>
                <a:cubicBezTo>
                  <a:pt x="10800" y="21430"/>
                  <a:pt x="5965" y="21600"/>
                  <a:pt x="0" y="21600"/>
                </a:cubicBezTo>
              </a:path>
            </a:pathLst>
          </a:custGeom>
          <a:ln w="28575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6383337" y="5080000"/>
            <a:ext cx="2747964" cy="3484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8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b="0"/>
            </a:pPr>
            <a:r>
              <a:rPr b="1"/>
              <a:t>Function definition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1638</Words>
  <Application>Microsoft Macintosh PowerPoint</Application>
  <PresentationFormat>On-screen Show (4:3)</PresentationFormat>
  <Paragraphs>195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Default</vt:lpstr>
      <vt:lpstr>Lecture 8:   break and continue statements, nested loops and introduction to functions </vt:lpstr>
      <vt:lpstr>PowerPoint Presentation</vt:lpstr>
      <vt:lpstr>PowerPoint Presentation</vt:lpstr>
      <vt:lpstr>PowerPoint Presentation</vt:lpstr>
      <vt:lpstr>PowerPoint Presentation</vt:lpstr>
      <vt:lpstr>C Subprograms: Functions</vt:lpstr>
      <vt:lpstr>PowerPoint Presentation</vt:lpstr>
      <vt:lpstr>PowerPoint Presentation</vt:lpstr>
      <vt:lpstr>Definition of Functions</vt:lpstr>
      <vt:lpstr>PowerPoint Presentation</vt:lpstr>
      <vt:lpstr>PowerPoint Presentation</vt:lpstr>
      <vt:lpstr>Returning from a Function</vt:lpstr>
      <vt:lpstr>Calling a function</vt:lpstr>
      <vt:lpstr>PowerPoint Presentation</vt:lpstr>
      <vt:lpstr>PowerPoint Presentation</vt:lpstr>
      <vt:lpstr>Put it All together!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8:   break and continue statements, nested loops and introduction to functions </dc:title>
  <cp:lastModifiedBy>Yongyi Mao</cp:lastModifiedBy>
  <cp:revision>5</cp:revision>
  <dcterms:modified xsi:type="dcterms:W3CDTF">2015-10-05T18:37:03Z</dcterms:modified>
</cp:coreProperties>
</file>