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embeddings/oleObject1.bin" ContentType="application/vnd.openxmlformats-officedocument.oleObject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1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96" r:id="rId4"/>
    <p:sldId id="317" r:id="rId5"/>
    <p:sldId id="305" r:id="rId6"/>
    <p:sldId id="315" r:id="rId7"/>
    <p:sldId id="316" r:id="rId8"/>
    <p:sldId id="298" r:id="rId9"/>
    <p:sldId id="299" r:id="rId10"/>
    <p:sldId id="306" r:id="rId11"/>
    <p:sldId id="300" r:id="rId12"/>
    <p:sldId id="301" r:id="rId13"/>
    <p:sldId id="318" r:id="rId14"/>
    <p:sldId id="294" r:id="rId15"/>
    <p:sldId id="313" r:id="rId16"/>
    <p:sldId id="320" r:id="rId17"/>
    <p:sldId id="321" r:id="rId18"/>
    <p:sldId id="314" r:id="rId19"/>
    <p:sldId id="309" r:id="rId20"/>
    <p:sldId id="303" r:id="rId21"/>
    <p:sldId id="304" r:id="rId22"/>
    <p:sldId id="302" r:id="rId23"/>
    <p:sldId id="308" r:id="rId24"/>
    <p:sldId id="319" r:id="rId25"/>
    <p:sldId id="291" r:id="rId26"/>
    <p:sldId id="289" r:id="rId27"/>
    <p:sldId id="310" r:id="rId28"/>
    <p:sldId id="290" r:id="rId29"/>
  </p:sldIdLst>
  <p:sldSz cx="9144000" cy="6858000" type="screen4x3"/>
  <p:notesSz cx="6858000" cy="9144000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F7D19"/>
    <a:srgbClr val="003366"/>
    <a:srgbClr val="006699"/>
    <a:srgbClr val="93A299"/>
    <a:srgbClr val="CCCCFF"/>
    <a:srgbClr val="003399"/>
    <a:srgbClr val="991C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5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gs" Target="tags/tag1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 i="0">
                <a:solidFill>
                  <a:srgbClr val="FF7D19"/>
                </a:solidFill>
              </a:defRPr>
            </a:pPr>
            <a:r>
              <a:rPr lang="en-CA" sz="2000" b="0" i="0" dirty="0">
                <a:solidFill>
                  <a:srgbClr val="FF7D19"/>
                </a:solidFill>
              </a:rPr>
              <a:t>Netflix Stock </a:t>
            </a:r>
            <a:r>
              <a:rPr lang="en-CA" sz="2000" b="0" i="0" dirty="0" smtClean="0">
                <a:solidFill>
                  <a:srgbClr val="FF7D19"/>
                </a:solidFill>
              </a:rPr>
              <a:t>Price ($) May 2009- April 2013</a:t>
            </a:r>
            <a:endParaRPr lang="en-CA" sz="2000" b="0" i="0" dirty="0">
              <a:solidFill>
                <a:srgbClr val="FF7D19"/>
              </a:solidFill>
            </a:endParaRPr>
          </a:p>
        </c:rich>
      </c:tx>
      <c:layout>
        <c:manualLayout>
          <c:xMode val="edge"/>
          <c:yMode val="edge"/>
          <c:x val="0.154564406543825"/>
          <c:y val="0.0153364571133688"/>
        </c:manualLayout>
      </c:layout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Sheet1!$J$2</c:f>
              <c:strCache>
                <c:ptCount val="1"/>
                <c:pt idx="0">
                  <c:v>Price</c:v>
                </c:pt>
              </c:strCache>
            </c:strRef>
          </c:tx>
          <c:marker>
            <c:symbol val="none"/>
          </c:marker>
          <c:xVal>
            <c:numRef>
              <c:f>Sheet1!$I$3:$I$51</c:f>
              <c:numCache>
                <c:formatCode>d\-mmm\-yy</c:formatCode>
                <c:ptCount val="49"/>
                <c:pt idx="0">
                  <c:v>41395.0</c:v>
                </c:pt>
                <c:pt idx="1">
                  <c:v>41365.0</c:v>
                </c:pt>
                <c:pt idx="2">
                  <c:v>41334.0</c:v>
                </c:pt>
                <c:pt idx="3">
                  <c:v>41306.0</c:v>
                </c:pt>
                <c:pt idx="4">
                  <c:v>41276.0</c:v>
                </c:pt>
                <c:pt idx="5">
                  <c:v>41246.0</c:v>
                </c:pt>
                <c:pt idx="6">
                  <c:v>41214.0</c:v>
                </c:pt>
                <c:pt idx="7">
                  <c:v>41183.0</c:v>
                </c:pt>
                <c:pt idx="8">
                  <c:v>41156.0</c:v>
                </c:pt>
                <c:pt idx="9">
                  <c:v>41122.0</c:v>
                </c:pt>
                <c:pt idx="10">
                  <c:v>41092.0</c:v>
                </c:pt>
                <c:pt idx="11">
                  <c:v>41061.0</c:v>
                </c:pt>
                <c:pt idx="12">
                  <c:v>41030.0</c:v>
                </c:pt>
                <c:pt idx="13">
                  <c:v>41001.0</c:v>
                </c:pt>
                <c:pt idx="14">
                  <c:v>40969.0</c:v>
                </c:pt>
                <c:pt idx="15">
                  <c:v>40940.0</c:v>
                </c:pt>
                <c:pt idx="16">
                  <c:v>40911.0</c:v>
                </c:pt>
                <c:pt idx="17">
                  <c:v>40878.0</c:v>
                </c:pt>
                <c:pt idx="18">
                  <c:v>40848.0</c:v>
                </c:pt>
                <c:pt idx="19">
                  <c:v>40819.0</c:v>
                </c:pt>
                <c:pt idx="20">
                  <c:v>40787.0</c:v>
                </c:pt>
                <c:pt idx="21">
                  <c:v>40756.0</c:v>
                </c:pt>
                <c:pt idx="22">
                  <c:v>40725.0</c:v>
                </c:pt>
                <c:pt idx="23">
                  <c:v>40695.0</c:v>
                </c:pt>
                <c:pt idx="24">
                  <c:v>40665.0</c:v>
                </c:pt>
                <c:pt idx="25">
                  <c:v>40634.0</c:v>
                </c:pt>
                <c:pt idx="26">
                  <c:v>40603.0</c:v>
                </c:pt>
                <c:pt idx="27">
                  <c:v>40575.0</c:v>
                </c:pt>
                <c:pt idx="28">
                  <c:v>40546.0</c:v>
                </c:pt>
                <c:pt idx="29">
                  <c:v>40513.0</c:v>
                </c:pt>
                <c:pt idx="30">
                  <c:v>40483.0</c:v>
                </c:pt>
                <c:pt idx="31">
                  <c:v>40452.0</c:v>
                </c:pt>
                <c:pt idx="32">
                  <c:v>40422.0</c:v>
                </c:pt>
                <c:pt idx="33">
                  <c:v>40392.0</c:v>
                </c:pt>
                <c:pt idx="34">
                  <c:v>40360.0</c:v>
                </c:pt>
                <c:pt idx="35">
                  <c:v>40330.0</c:v>
                </c:pt>
                <c:pt idx="36">
                  <c:v>40301.0</c:v>
                </c:pt>
                <c:pt idx="37">
                  <c:v>40269.0</c:v>
                </c:pt>
                <c:pt idx="38">
                  <c:v>40238.0</c:v>
                </c:pt>
                <c:pt idx="39">
                  <c:v>40210.0</c:v>
                </c:pt>
                <c:pt idx="40">
                  <c:v>40182.0</c:v>
                </c:pt>
                <c:pt idx="41">
                  <c:v>40148.0</c:v>
                </c:pt>
                <c:pt idx="42">
                  <c:v>40119.0</c:v>
                </c:pt>
                <c:pt idx="43">
                  <c:v>40087.0</c:v>
                </c:pt>
                <c:pt idx="44">
                  <c:v>40057.0</c:v>
                </c:pt>
                <c:pt idx="45">
                  <c:v>40028.0</c:v>
                </c:pt>
                <c:pt idx="46">
                  <c:v>39995.0</c:v>
                </c:pt>
                <c:pt idx="47">
                  <c:v>39965.0</c:v>
                </c:pt>
                <c:pt idx="48">
                  <c:v>39962.0</c:v>
                </c:pt>
              </c:numCache>
            </c:numRef>
          </c:xVal>
          <c:yVal>
            <c:numRef>
              <c:f>Sheet1!$J$3:$J$51</c:f>
              <c:numCache>
                <c:formatCode>General</c:formatCode>
                <c:ptCount val="49"/>
                <c:pt idx="0">
                  <c:v>228.74</c:v>
                </c:pt>
                <c:pt idx="1">
                  <c:v>216.07</c:v>
                </c:pt>
                <c:pt idx="2">
                  <c:v>189.28</c:v>
                </c:pt>
                <c:pt idx="3">
                  <c:v>188.08</c:v>
                </c:pt>
                <c:pt idx="4">
                  <c:v>165.24</c:v>
                </c:pt>
                <c:pt idx="5">
                  <c:v>92.59</c:v>
                </c:pt>
                <c:pt idx="6">
                  <c:v>81.71</c:v>
                </c:pt>
                <c:pt idx="7">
                  <c:v>79.24</c:v>
                </c:pt>
                <c:pt idx="8">
                  <c:v>54.44</c:v>
                </c:pt>
                <c:pt idx="9">
                  <c:v>59.72</c:v>
                </c:pt>
                <c:pt idx="10">
                  <c:v>56.85</c:v>
                </c:pt>
                <c:pt idx="11">
                  <c:v>68.49</c:v>
                </c:pt>
                <c:pt idx="12">
                  <c:v>63.44</c:v>
                </c:pt>
                <c:pt idx="13">
                  <c:v>80.14</c:v>
                </c:pt>
                <c:pt idx="14">
                  <c:v>115.04</c:v>
                </c:pt>
                <c:pt idx="15">
                  <c:v>110.73</c:v>
                </c:pt>
                <c:pt idx="16">
                  <c:v>120.2</c:v>
                </c:pt>
                <c:pt idx="17">
                  <c:v>69.29</c:v>
                </c:pt>
                <c:pt idx="18">
                  <c:v>64.53</c:v>
                </c:pt>
                <c:pt idx="19">
                  <c:v>82.08</c:v>
                </c:pt>
                <c:pt idx="20">
                  <c:v>113.27</c:v>
                </c:pt>
                <c:pt idx="21">
                  <c:v>235.01</c:v>
                </c:pt>
                <c:pt idx="22">
                  <c:v>265.99</c:v>
                </c:pt>
                <c:pt idx="23">
                  <c:v>262.69</c:v>
                </c:pt>
                <c:pt idx="24">
                  <c:v>270.8</c:v>
                </c:pt>
                <c:pt idx="25">
                  <c:v>232.67</c:v>
                </c:pt>
                <c:pt idx="26">
                  <c:v>237.78</c:v>
                </c:pt>
                <c:pt idx="27">
                  <c:v>206.67</c:v>
                </c:pt>
                <c:pt idx="28">
                  <c:v>214.08</c:v>
                </c:pt>
                <c:pt idx="29">
                  <c:v>175.7</c:v>
                </c:pt>
                <c:pt idx="30">
                  <c:v>205.9</c:v>
                </c:pt>
                <c:pt idx="31">
                  <c:v>173.57</c:v>
                </c:pt>
                <c:pt idx="32">
                  <c:v>162.16</c:v>
                </c:pt>
                <c:pt idx="33">
                  <c:v>125.52</c:v>
                </c:pt>
                <c:pt idx="34">
                  <c:v>102.55</c:v>
                </c:pt>
                <c:pt idx="35">
                  <c:v>108.65</c:v>
                </c:pt>
                <c:pt idx="36">
                  <c:v>111.15</c:v>
                </c:pt>
                <c:pt idx="37">
                  <c:v>98.9</c:v>
                </c:pt>
                <c:pt idx="38">
                  <c:v>73.74</c:v>
                </c:pt>
                <c:pt idx="39">
                  <c:v>66.05</c:v>
                </c:pt>
                <c:pt idx="40">
                  <c:v>62.25</c:v>
                </c:pt>
                <c:pt idx="41">
                  <c:v>55.09</c:v>
                </c:pt>
                <c:pt idx="42">
                  <c:v>58.63</c:v>
                </c:pt>
                <c:pt idx="43">
                  <c:v>53.45</c:v>
                </c:pt>
                <c:pt idx="44">
                  <c:v>46.17</c:v>
                </c:pt>
                <c:pt idx="45">
                  <c:v>43.63</c:v>
                </c:pt>
                <c:pt idx="46">
                  <c:v>43.94</c:v>
                </c:pt>
                <c:pt idx="47">
                  <c:v>41.34</c:v>
                </c:pt>
                <c:pt idx="48">
                  <c:v>39.42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30003720"/>
        <c:axId val="2029268552"/>
      </c:scatterChart>
      <c:valAx>
        <c:axId val="2030003720"/>
        <c:scaling>
          <c:orientation val="minMax"/>
        </c:scaling>
        <c:delete val="1"/>
        <c:axPos val="b"/>
        <c:numFmt formatCode="d\-mmm\-yy" sourceLinked="1"/>
        <c:majorTickMark val="out"/>
        <c:minorTickMark val="none"/>
        <c:tickLblPos val="nextTo"/>
        <c:crossAx val="2029268552"/>
        <c:crosses val="autoZero"/>
        <c:crossBetween val="midCat"/>
      </c:valAx>
      <c:valAx>
        <c:axId val="20292685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>
            <a:solidFill>
              <a:schemeClr val="tx2">
                <a:lumMod val="50000"/>
              </a:schemeClr>
            </a:solidFill>
          </a:ln>
        </c:spPr>
        <c:crossAx val="2030003720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751B8F-2DBB-4338-AF38-4BDDF587CC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E5C7A8-2212-401B-B331-58B5ADEB3407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CA" sz="1600" dirty="0" smtClean="0"/>
            <a:t>502 million shares outstanding at end 2008</a:t>
          </a:r>
          <a:endParaRPr lang="en-CA" sz="1600" dirty="0"/>
        </a:p>
      </dgm:t>
    </dgm:pt>
    <dgm:pt modelId="{346CA8BD-942A-4114-8D72-631A1A254423}" type="parTrans" cxnId="{3D57D9FF-BD3A-472A-8DDB-326A4ED801F3}">
      <dgm:prSet/>
      <dgm:spPr/>
      <dgm:t>
        <a:bodyPr/>
        <a:lstStyle/>
        <a:p>
          <a:endParaRPr lang="en-US" sz="1600"/>
        </a:p>
      </dgm:t>
    </dgm:pt>
    <dgm:pt modelId="{4E50349F-C0C0-4B83-A1EA-8804B382F199}" type="sibTrans" cxnId="{3D57D9FF-BD3A-472A-8DDB-326A4ED801F3}">
      <dgm:prSet/>
      <dgm:spPr/>
      <dgm:t>
        <a:bodyPr/>
        <a:lstStyle/>
        <a:p>
          <a:endParaRPr lang="en-US" sz="1600"/>
        </a:p>
      </dgm:t>
    </dgm:pt>
    <dgm:pt modelId="{EE06D94F-97AE-4150-AB2D-E08414C01A31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CA" sz="1600" dirty="0" smtClean="0"/>
            <a:t>If the $1,905m were allocated over all such shares, $3.79 would go to each share</a:t>
          </a:r>
          <a:endParaRPr lang="en-US" sz="1600" dirty="0"/>
        </a:p>
      </dgm:t>
    </dgm:pt>
    <dgm:pt modelId="{03EBDC02-E354-43BF-ADEB-583B63405D30}" type="parTrans" cxnId="{653AEB06-6EDB-4705-BDCE-84C474BCE70D}">
      <dgm:prSet/>
      <dgm:spPr/>
      <dgm:t>
        <a:bodyPr/>
        <a:lstStyle/>
        <a:p>
          <a:endParaRPr lang="en-US" sz="1600"/>
        </a:p>
      </dgm:t>
    </dgm:pt>
    <dgm:pt modelId="{B46BEACC-A363-457E-AE2C-38ED7FE7DEAE}" type="sibTrans" cxnId="{653AEB06-6EDB-4705-BDCE-84C474BCE70D}">
      <dgm:prSet/>
      <dgm:spPr/>
      <dgm:t>
        <a:bodyPr/>
        <a:lstStyle/>
        <a:p>
          <a:endParaRPr lang="en-US" sz="1600"/>
        </a:p>
      </dgm:t>
    </dgm:pt>
    <dgm:pt modelId="{FC2A5287-8A3E-4567-A2D8-A313F826C45A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CA" sz="1600" dirty="0" smtClean="0"/>
            <a:t>Of the $3.79 earnings per share, $2.80 was distributed to shareholders and $0.99 was retained inside the company</a:t>
          </a:r>
          <a:endParaRPr lang="en-US" sz="1600" dirty="0"/>
        </a:p>
      </dgm:t>
    </dgm:pt>
    <dgm:pt modelId="{659F2D0C-F825-4933-8C23-E5AE96AE76DE}" type="parTrans" cxnId="{E52FA8EA-14A6-4E55-8ACA-066B02909B91}">
      <dgm:prSet/>
      <dgm:spPr/>
      <dgm:t>
        <a:bodyPr/>
        <a:lstStyle/>
        <a:p>
          <a:endParaRPr lang="en-US" sz="1600"/>
        </a:p>
      </dgm:t>
    </dgm:pt>
    <dgm:pt modelId="{4BC654F0-08F6-4A75-8A8F-CDE94F9EDA88}" type="sibTrans" cxnId="{E52FA8EA-14A6-4E55-8ACA-066B02909B91}">
      <dgm:prSet/>
      <dgm:spPr/>
      <dgm:t>
        <a:bodyPr/>
        <a:lstStyle/>
        <a:p>
          <a:endParaRPr lang="en-US" sz="1600"/>
        </a:p>
      </dgm:t>
    </dgm:pt>
    <dgm:pt modelId="{C68D4749-D576-4B07-BCB3-7BFBD47993F3}" type="pres">
      <dgm:prSet presAssocID="{B1751B8F-2DBB-4338-AF38-4BDDF587CC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2EB637-0143-4E81-A67A-4E4340500DC3}" type="pres">
      <dgm:prSet presAssocID="{A5E5C7A8-2212-401B-B331-58B5ADEB3407}" presName="parentText" presStyleLbl="node1" presStyleIdx="0" presStyleCnt="3" custScaleY="75752" custLinFactY="-1522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5B1D58-DD14-48BD-A812-99A5F081B54B}" type="pres">
      <dgm:prSet presAssocID="{4E50349F-C0C0-4B83-A1EA-8804B382F199}" presName="spacer" presStyleCnt="0"/>
      <dgm:spPr/>
    </dgm:pt>
    <dgm:pt modelId="{4AF1E771-3BE3-47FF-9139-FD141CEF5716}" type="pres">
      <dgm:prSet presAssocID="{EE06D94F-97AE-4150-AB2D-E08414C01A31}" presName="parentText" presStyleLbl="node1" presStyleIdx="1" presStyleCnt="3" custLinFactNeighborX="0" custLinFactNeighborY="-3897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059E3B-46BC-43BF-B7E6-49B7D9037B14}" type="pres">
      <dgm:prSet presAssocID="{B46BEACC-A363-457E-AE2C-38ED7FE7DEAE}" presName="spacer" presStyleCnt="0"/>
      <dgm:spPr/>
    </dgm:pt>
    <dgm:pt modelId="{A53F5928-8959-48F8-A78D-B11CD67FFE5C}" type="pres">
      <dgm:prSet presAssocID="{FC2A5287-8A3E-4567-A2D8-A313F826C45A}" presName="parentText" presStyleLbl="node1" presStyleIdx="2" presStyleCnt="3" custLinFactNeighborX="0" custLinFactNeighborY="458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82EF6E-0F6B-4F47-831F-D18EF22E40DE}" type="presOf" srcId="{FC2A5287-8A3E-4567-A2D8-A313F826C45A}" destId="{A53F5928-8959-48F8-A78D-B11CD67FFE5C}" srcOrd="0" destOrd="0" presId="urn:microsoft.com/office/officeart/2005/8/layout/vList2"/>
    <dgm:cxn modelId="{BF23B4D0-A3AD-4C59-8DDC-33C3319008BE}" type="presOf" srcId="{B1751B8F-2DBB-4338-AF38-4BDDF587CCA6}" destId="{C68D4749-D576-4B07-BCB3-7BFBD47993F3}" srcOrd="0" destOrd="0" presId="urn:microsoft.com/office/officeart/2005/8/layout/vList2"/>
    <dgm:cxn modelId="{653AEB06-6EDB-4705-BDCE-84C474BCE70D}" srcId="{B1751B8F-2DBB-4338-AF38-4BDDF587CCA6}" destId="{EE06D94F-97AE-4150-AB2D-E08414C01A31}" srcOrd="1" destOrd="0" parTransId="{03EBDC02-E354-43BF-ADEB-583B63405D30}" sibTransId="{B46BEACC-A363-457E-AE2C-38ED7FE7DEAE}"/>
    <dgm:cxn modelId="{3D57D9FF-BD3A-472A-8DDB-326A4ED801F3}" srcId="{B1751B8F-2DBB-4338-AF38-4BDDF587CCA6}" destId="{A5E5C7A8-2212-401B-B331-58B5ADEB3407}" srcOrd="0" destOrd="0" parTransId="{346CA8BD-942A-4114-8D72-631A1A254423}" sibTransId="{4E50349F-C0C0-4B83-A1EA-8804B382F199}"/>
    <dgm:cxn modelId="{E52FA8EA-14A6-4E55-8ACA-066B02909B91}" srcId="{B1751B8F-2DBB-4338-AF38-4BDDF587CCA6}" destId="{FC2A5287-8A3E-4567-A2D8-A313F826C45A}" srcOrd="2" destOrd="0" parTransId="{659F2D0C-F825-4933-8C23-E5AE96AE76DE}" sibTransId="{4BC654F0-08F6-4A75-8A8F-CDE94F9EDA88}"/>
    <dgm:cxn modelId="{A5CCC573-2521-4081-A3F5-AE1C331CCC81}" type="presOf" srcId="{A5E5C7A8-2212-401B-B331-58B5ADEB3407}" destId="{322EB637-0143-4E81-A67A-4E4340500DC3}" srcOrd="0" destOrd="0" presId="urn:microsoft.com/office/officeart/2005/8/layout/vList2"/>
    <dgm:cxn modelId="{B7A9C77F-F609-47B1-BAE3-3378DC9FCC02}" type="presOf" srcId="{EE06D94F-97AE-4150-AB2D-E08414C01A31}" destId="{4AF1E771-3BE3-47FF-9139-FD141CEF5716}" srcOrd="0" destOrd="0" presId="urn:microsoft.com/office/officeart/2005/8/layout/vList2"/>
    <dgm:cxn modelId="{FF2A5958-5D3F-432E-9A66-60DA339DD4E2}" type="presParOf" srcId="{C68D4749-D576-4B07-BCB3-7BFBD47993F3}" destId="{322EB637-0143-4E81-A67A-4E4340500DC3}" srcOrd="0" destOrd="0" presId="urn:microsoft.com/office/officeart/2005/8/layout/vList2"/>
    <dgm:cxn modelId="{249C1BD2-3988-48C8-93A7-82364869B4A8}" type="presParOf" srcId="{C68D4749-D576-4B07-BCB3-7BFBD47993F3}" destId="{5D5B1D58-DD14-48BD-A812-99A5F081B54B}" srcOrd="1" destOrd="0" presId="urn:microsoft.com/office/officeart/2005/8/layout/vList2"/>
    <dgm:cxn modelId="{9D6C0437-B0EA-4A65-988F-7A032FFC5580}" type="presParOf" srcId="{C68D4749-D576-4B07-BCB3-7BFBD47993F3}" destId="{4AF1E771-3BE3-47FF-9139-FD141CEF5716}" srcOrd="2" destOrd="0" presId="urn:microsoft.com/office/officeart/2005/8/layout/vList2"/>
    <dgm:cxn modelId="{824FC17A-F07A-4A35-ADF5-9A7477C27359}" type="presParOf" srcId="{C68D4749-D576-4B07-BCB3-7BFBD47993F3}" destId="{93059E3B-46BC-43BF-B7E6-49B7D9037B14}" srcOrd="3" destOrd="0" presId="urn:microsoft.com/office/officeart/2005/8/layout/vList2"/>
    <dgm:cxn modelId="{D6D2BC7B-4CFB-49BA-BC3E-18DD9A3951A0}" type="presParOf" srcId="{C68D4749-D576-4B07-BCB3-7BFBD47993F3}" destId="{A53F5928-8959-48F8-A78D-B11CD67FFE5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A44067-7843-48FF-AA03-E0D4A50DFE7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ADC3E7-715B-4D32-A5A4-CADA90071943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CA" sz="1800" dirty="0" smtClean="0"/>
            <a:t>Net income from operations of $1,978m (represents after-tax profits). Of this amount, $78m was paid to holders of a special class of shares, and $1,905m was available for either reinvesting in the company or paying dividends</a:t>
          </a:r>
          <a:endParaRPr lang="en-US" sz="1800" dirty="0"/>
        </a:p>
      </dgm:t>
    </dgm:pt>
    <dgm:pt modelId="{254E3E7D-60B2-4DE5-AD50-27310DC48C4B}" type="parTrans" cxnId="{426A3B9C-5D7D-48A5-BB4F-4758C8E9F042}">
      <dgm:prSet/>
      <dgm:spPr/>
      <dgm:t>
        <a:bodyPr/>
        <a:lstStyle/>
        <a:p>
          <a:endParaRPr lang="en-US"/>
        </a:p>
      </dgm:t>
    </dgm:pt>
    <dgm:pt modelId="{71BA101F-C485-47B5-BAF5-E67DCE0BE995}" type="sibTrans" cxnId="{426A3B9C-5D7D-48A5-BB4F-4758C8E9F042}">
      <dgm:prSet/>
      <dgm:spPr/>
      <dgm:t>
        <a:bodyPr/>
        <a:lstStyle/>
        <a:p>
          <a:endParaRPr lang="en-US"/>
        </a:p>
      </dgm:t>
    </dgm:pt>
    <dgm:pt modelId="{596E8600-E96D-4C67-9A96-D5C4A9E1B1FF}" type="pres">
      <dgm:prSet presAssocID="{CBA44067-7843-48FF-AA03-E0D4A50DF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E2256F0-9492-43F3-86C9-F1E8FDB99374}" type="pres">
      <dgm:prSet presAssocID="{CAADC3E7-715B-4D32-A5A4-CADA90071943}" presName="parentText" presStyleLbl="node1" presStyleIdx="0" presStyleCnt="1" custScaleY="748929" custLinFactY="-215859" custLinFactNeighborY="-3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4592E1B-0961-4CB4-B92A-648071B0BEF4}" type="presOf" srcId="{CAADC3E7-715B-4D32-A5A4-CADA90071943}" destId="{2E2256F0-9492-43F3-86C9-F1E8FDB99374}" srcOrd="0" destOrd="0" presId="urn:microsoft.com/office/officeart/2005/8/layout/vList2"/>
    <dgm:cxn modelId="{997A52A2-580F-4FC0-BBAC-12BE14350EF8}" type="presOf" srcId="{CBA44067-7843-48FF-AA03-E0D4A50DFE7D}" destId="{596E8600-E96D-4C67-9A96-D5C4A9E1B1FF}" srcOrd="0" destOrd="0" presId="urn:microsoft.com/office/officeart/2005/8/layout/vList2"/>
    <dgm:cxn modelId="{426A3B9C-5D7D-48A5-BB4F-4758C8E9F042}" srcId="{CBA44067-7843-48FF-AA03-E0D4A50DFE7D}" destId="{CAADC3E7-715B-4D32-A5A4-CADA90071943}" srcOrd="0" destOrd="0" parTransId="{254E3E7D-60B2-4DE5-AD50-27310DC48C4B}" sibTransId="{71BA101F-C485-47B5-BAF5-E67DCE0BE995}"/>
    <dgm:cxn modelId="{3396A43F-24ED-4005-8FC9-F7942C4642DD}" type="presParOf" srcId="{596E8600-E96D-4C67-9A96-D5C4A9E1B1FF}" destId="{2E2256F0-9492-43F3-86C9-F1E8FDB9937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648FA4-A7C8-41A5-A587-0C62386C2F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C96E16-3169-45FD-BCB4-141B7066EF28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Significant amount of foreign ownership in the Canadian corporate sector as shown by high amounts of dividends to non-residents</a:t>
          </a:r>
          <a:endParaRPr lang="en-US" dirty="0"/>
        </a:p>
      </dgm:t>
    </dgm:pt>
    <dgm:pt modelId="{BFDE8424-E0C5-4539-8543-4CFF81DC7C44}" type="parTrans" cxnId="{92625B66-A528-4639-807A-10BE6CBE9D0C}">
      <dgm:prSet/>
      <dgm:spPr/>
      <dgm:t>
        <a:bodyPr/>
        <a:lstStyle/>
        <a:p>
          <a:endParaRPr lang="en-US"/>
        </a:p>
      </dgm:t>
    </dgm:pt>
    <dgm:pt modelId="{874B16F2-4215-4577-982F-AC7D7E835219}" type="sibTrans" cxnId="{92625B66-A528-4639-807A-10BE6CBE9D0C}">
      <dgm:prSet/>
      <dgm:spPr/>
      <dgm:t>
        <a:bodyPr/>
        <a:lstStyle/>
        <a:p>
          <a:endParaRPr lang="en-US"/>
        </a:p>
      </dgm:t>
    </dgm:pt>
    <dgm:pt modelId="{FC16495C-3591-4A04-BDF6-7CACE6B87157}" type="pres">
      <dgm:prSet presAssocID="{28648FA4-A7C8-41A5-A587-0C62386C2F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783BDE-BC42-4F66-89B4-92E2CD761E94}" type="pres">
      <dgm:prSet presAssocID="{9DC96E16-3169-45FD-BCB4-141B7066EF2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28B2BD-D21A-401F-9B4C-506C9A830DA4}" type="presOf" srcId="{9DC96E16-3169-45FD-BCB4-141B7066EF28}" destId="{20783BDE-BC42-4F66-89B4-92E2CD761E94}" srcOrd="0" destOrd="0" presId="urn:microsoft.com/office/officeart/2005/8/layout/vList2"/>
    <dgm:cxn modelId="{92625B66-A528-4639-807A-10BE6CBE9D0C}" srcId="{28648FA4-A7C8-41A5-A587-0C62386C2F66}" destId="{9DC96E16-3169-45FD-BCB4-141B7066EF28}" srcOrd="0" destOrd="0" parTransId="{BFDE8424-E0C5-4539-8543-4CFF81DC7C44}" sibTransId="{874B16F2-4215-4577-982F-AC7D7E835219}"/>
    <dgm:cxn modelId="{E54C81DB-90D9-4CA9-8CE8-E45C2F4FCF88}" type="presOf" srcId="{28648FA4-A7C8-41A5-A587-0C62386C2F66}" destId="{FC16495C-3591-4A04-BDF6-7CACE6B87157}" srcOrd="0" destOrd="0" presId="urn:microsoft.com/office/officeart/2005/8/layout/vList2"/>
    <dgm:cxn modelId="{910BCBA9-5FC6-4FD1-974F-6A08AE2FF9A4}" type="presParOf" srcId="{FC16495C-3591-4A04-BDF6-7CACE6B87157}" destId="{20783BDE-BC42-4F66-89B4-92E2CD761E9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6C3B02-45BE-4282-9CD4-A984A645C11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426F87-05FD-48A1-AE7D-676CA342E12F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Corporate profits fell in 1990, the worst year of the early 1990s recession</a:t>
          </a:r>
          <a:endParaRPr lang="en-US" dirty="0"/>
        </a:p>
      </dgm:t>
    </dgm:pt>
    <dgm:pt modelId="{E0E502C5-00A7-4306-9665-37481568BC00}" type="parTrans" cxnId="{D71FD73F-0466-43C9-A512-951234AA6031}">
      <dgm:prSet/>
      <dgm:spPr/>
      <dgm:t>
        <a:bodyPr/>
        <a:lstStyle/>
        <a:p>
          <a:endParaRPr lang="en-US"/>
        </a:p>
      </dgm:t>
    </dgm:pt>
    <dgm:pt modelId="{07CF71FB-272F-479D-A6F8-4991E84A2934}" type="sibTrans" cxnId="{D71FD73F-0466-43C9-A512-951234AA6031}">
      <dgm:prSet/>
      <dgm:spPr/>
      <dgm:t>
        <a:bodyPr/>
        <a:lstStyle/>
        <a:p>
          <a:endParaRPr lang="en-US"/>
        </a:p>
      </dgm:t>
    </dgm:pt>
    <dgm:pt modelId="{5141AAB4-745B-435B-B1C0-3B5DC5B39C44}" type="pres">
      <dgm:prSet presAssocID="{7A6C3B02-45BE-4282-9CD4-A984A645C11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EC0568-E491-427A-8FED-3107F2341138}" type="pres">
      <dgm:prSet presAssocID="{FD426F87-05FD-48A1-AE7D-676CA342E12F}" presName="parentText" presStyleLbl="node1" presStyleIdx="0" presStyleCnt="1" custLinFactNeighborY="-974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1FD73F-0466-43C9-A512-951234AA6031}" srcId="{7A6C3B02-45BE-4282-9CD4-A984A645C119}" destId="{FD426F87-05FD-48A1-AE7D-676CA342E12F}" srcOrd="0" destOrd="0" parTransId="{E0E502C5-00A7-4306-9665-37481568BC00}" sibTransId="{07CF71FB-272F-479D-A6F8-4991E84A2934}"/>
    <dgm:cxn modelId="{7FC15282-2D5B-4A05-892D-1B8FA666621E}" type="presOf" srcId="{FD426F87-05FD-48A1-AE7D-676CA342E12F}" destId="{D9EC0568-E491-427A-8FED-3107F2341138}" srcOrd="0" destOrd="0" presId="urn:microsoft.com/office/officeart/2005/8/layout/vList2"/>
    <dgm:cxn modelId="{64AFAC9B-CE20-41B4-90EF-E107BE756ADF}" type="presOf" srcId="{7A6C3B02-45BE-4282-9CD4-A984A645C119}" destId="{5141AAB4-745B-435B-B1C0-3B5DC5B39C44}" srcOrd="0" destOrd="0" presId="urn:microsoft.com/office/officeart/2005/8/layout/vList2"/>
    <dgm:cxn modelId="{ED014401-D210-4557-A766-74AC1CEF5BA2}" type="presParOf" srcId="{5141AAB4-745B-435B-B1C0-3B5DC5B39C44}" destId="{D9EC0568-E491-427A-8FED-3107F234113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39458F-126E-4A84-AFA6-897BE0E1E4D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C1B237-68C2-4D0C-AE9C-FA36228DEECD}">
      <dgm:prSet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dirty="0" smtClean="0"/>
            <a:t>By </a:t>
          </a:r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pooling</a:t>
          </a:r>
          <a:r>
            <a:rPr lang="en-US" b="1" dirty="0" smtClean="0"/>
            <a:t> </a:t>
          </a:r>
          <a:r>
            <a:rPr lang="en-US" dirty="0" smtClean="0"/>
            <a:t>their investments, each party reduces the </a:t>
          </a:r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variation</a:t>
          </a:r>
          <a:r>
            <a:rPr lang="en-US" dirty="0" smtClean="0"/>
            <a:t> in their monthly income.</a:t>
          </a:r>
        </a:p>
        <a:p>
          <a:pPr rtl="0"/>
          <a:endParaRPr lang="en-US" dirty="0" smtClean="0"/>
        </a:p>
        <a:p>
          <a:pPr rtl="0"/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Variation  normally lowers utility</a:t>
          </a:r>
        </a:p>
        <a:p>
          <a:pPr rtl="0"/>
          <a:endParaRPr lang="en-US" dirty="0"/>
        </a:p>
      </dgm:t>
    </dgm:pt>
    <dgm:pt modelId="{88AB0811-8A3D-4DDD-8BA3-F64B791F1170}" type="parTrans" cxnId="{3A897462-8587-41D2-85F2-A8B1750CFAE0}">
      <dgm:prSet/>
      <dgm:spPr/>
      <dgm:t>
        <a:bodyPr/>
        <a:lstStyle/>
        <a:p>
          <a:endParaRPr lang="en-US"/>
        </a:p>
      </dgm:t>
    </dgm:pt>
    <dgm:pt modelId="{7C99A8E1-54A2-4F34-BC70-DCE6640A74C9}" type="sibTrans" cxnId="{3A897462-8587-41D2-85F2-A8B1750CFAE0}">
      <dgm:prSet/>
      <dgm:spPr/>
      <dgm:t>
        <a:bodyPr/>
        <a:lstStyle/>
        <a:p>
          <a:endParaRPr lang="en-US"/>
        </a:p>
      </dgm:t>
    </dgm:pt>
    <dgm:pt modelId="{0184A7A1-5995-49DE-8B0A-4024E078B2E0}" type="pres">
      <dgm:prSet presAssocID="{D539458F-126E-4A84-AFA6-897BE0E1E4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537D02-302D-44F0-B340-BE1561DFA2BC}" type="pres">
      <dgm:prSet presAssocID="{D6C1B237-68C2-4D0C-AE9C-FA36228DEECD}" presName="parentText" presStyleLbl="node1" presStyleIdx="0" presStyleCnt="1" custScaleX="100000" custScaleY="8036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DAE3CC-BE52-499F-9D80-86DA8E666D01}" type="presOf" srcId="{D539458F-126E-4A84-AFA6-897BE0E1E4D5}" destId="{0184A7A1-5995-49DE-8B0A-4024E078B2E0}" srcOrd="0" destOrd="0" presId="urn:microsoft.com/office/officeart/2005/8/layout/vList2"/>
    <dgm:cxn modelId="{0E2E65F3-8258-48C8-BC35-A77E80F9D648}" type="presOf" srcId="{D6C1B237-68C2-4D0C-AE9C-FA36228DEECD}" destId="{E5537D02-302D-44F0-B340-BE1561DFA2BC}" srcOrd="0" destOrd="0" presId="urn:microsoft.com/office/officeart/2005/8/layout/vList2"/>
    <dgm:cxn modelId="{3A897462-8587-41D2-85F2-A8B1750CFAE0}" srcId="{D539458F-126E-4A84-AFA6-897BE0E1E4D5}" destId="{D6C1B237-68C2-4D0C-AE9C-FA36228DEECD}" srcOrd="0" destOrd="0" parTransId="{88AB0811-8A3D-4DDD-8BA3-F64B791F1170}" sibTransId="{7C99A8E1-54A2-4F34-BC70-DCE6640A74C9}"/>
    <dgm:cxn modelId="{2E4A06C9-B343-4A97-B682-80A6EE974121}" type="presParOf" srcId="{0184A7A1-5995-49DE-8B0A-4024E078B2E0}" destId="{E5537D02-302D-44F0-B340-BE1561DFA2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A3AC11-784B-4755-9D9F-6BED52EF210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7A9D42-5B69-4A14-8152-BAFA214F8977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sz="1800" dirty="0" smtClean="0"/>
            <a:t>Conclude: diversification (by investing in both oil and banks) reduces the risk: the probability of ‘extreme’ outcomes diminishes.</a:t>
          </a:r>
          <a:endParaRPr lang="en-US" sz="1800" dirty="0"/>
        </a:p>
      </dgm:t>
    </dgm:pt>
    <dgm:pt modelId="{8E468DD5-08A0-4549-813E-27ECFC187286}" type="parTrans" cxnId="{1BB7576E-88DA-4804-B327-8FBA6CDBFF85}">
      <dgm:prSet/>
      <dgm:spPr/>
      <dgm:t>
        <a:bodyPr/>
        <a:lstStyle/>
        <a:p>
          <a:endParaRPr lang="en-US" sz="1800"/>
        </a:p>
      </dgm:t>
    </dgm:pt>
    <dgm:pt modelId="{FD93C43D-2242-4959-BA51-2D4A0177E9F7}" type="sibTrans" cxnId="{1BB7576E-88DA-4804-B327-8FBA6CDBFF85}">
      <dgm:prSet/>
      <dgm:spPr/>
      <dgm:t>
        <a:bodyPr/>
        <a:lstStyle/>
        <a:p>
          <a:endParaRPr lang="en-US" sz="1800"/>
        </a:p>
      </dgm:t>
    </dgm:pt>
    <dgm:pt modelId="{32093AED-F0C7-4C6D-8CAA-A3A59F5E0466}" type="pres">
      <dgm:prSet presAssocID="{CEA3AC11-784B-4755-9D9F-6BED52EF210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54B8C18-912D-4C29-9512-C41C029CC9DB}" type="pres">
      <dgm:prSet presAssocID="{9A7A9D42-5B69-4A14-8152-BAFA214F8977}" presName="parentText" presStyleLbl="node1" presStyleIdx="0" presStyleCnt="1" custScaleY="240882" custLinFactNeighborX="2174" custLinFactNeighborY="-437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989A77-B1CD-4C94-8971-55D1115DA852}" type="presOf" srcId="{9A7A9D42-5B69-4A14-8152-BAFA214F8977}" destId="{954B8C18-912D-4C29-9512-C41C029CC9DB}" srcOrd="0" destOrd="0" presId="urn:microsoft.com/office/officeart/2005/8/layout/vList2"/>
    <dgm:cxn modelId="{1BB7576E-88DA-4804-B327-8FBA6CDBFF85}" srcId="{CEA3AC11-784B-4755-9D9F-6BED52EF2108}" destId="{9A7A9D42-5B69-4A14-8152-BAFA214F8977}" srcOrd="0" destOrd="0" parTransId="{8E468DD5-08A0-4549-813E-27ECFC187286}" sibTransId="{FD93C43D-2242-4959-BA51-2D4A0177E9F7}"/>
    <dgm:cxn modelId="{933C5E44-0B15-460F-A72C-9968B9039DCB}" type="presOf" srcId="{CEA3AC11-784B-4755-9D9F-6BED52EF2108}" destId="{32093AED-F0C7-4C6D-8CAA-A3A59F5E0466}" srcOrd="0" destOrd="0" presId="urn:microsoft.com/office/officeart/2005/8/layout/vList2"/>
    <dgm:cxn modelId="{6AF31385-3722-4C18-A094-8C8AE41DD1EF}" type="presParOf" srcId="{32093AED-F0C7-4C6D-8CAA-A3A59F5E0466}" destId="{954B8C18-912D-4C29-9512-C41C029CC9D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F0E29AA-6382-445D-887B-7531F12EB29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88E8CDB-48BD-4D0D-B7BE-164AF4E3074B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sz="1800" dirty="0" smtClean="0"/>
            <a:t>This is an illustration of investment risk, as the payoff changed dramatically over time; it is desirable to attempt to </a:t>
          </a:r>
          <a:r>
            <a:rPr lang="en-US" sz="1800" i="1" dirty="0" smtClean="0"/>
            <a:t>diversify</a:t>
          </a:r>
          <a:r>
            <a:rPr lang="en-US" sz="1800" dirty="0" smtClean="0"/>
            <a:t> away from this risk</a:t>
          </a:r>
          <a:endParaRPr lang="en-US" sz="1800" dirty="0"/>
        </a:p>
      </dgm:t>
    </dgm:pt>
    <dgm:pt modelId="{68A8ED3F-630E-4FD6-B11D-4284A21B05B2}" type="parTrans" cxnId="{DCEB801D-3388-427F-A7A3-7580CB0E86D3}">
      <dgm:prSet/>
      <dgm:spPr/>
      <dgm:t>
        <a:bodyPr/>
        <a:lstStyle/>
        <a:p>
          <a:endParaRPr lang="en-US"/>
        </a:p>
      </dgm:t>
    </dgm:pt>
    <dgm:pt modelId="{1ECE8519-E8B8-4427-A057-D8116D818740}" type="sibTrans" cxnId="{DCEB801D-3388-427F-A7A3-7580CB0E86D3}">
      <dgm:prSet/>
      <dgm:spPr/>
      <dgm:t>
        <a:bodyPr/>
        <a:lstStyle/>
        <a:p>
          <a:endParaRPr lang="en-US"/>
        </a:p>
      </dgm:t>
    </dgm:pt>
    <dgm:pt modelId="{79F26B8E-2BD0-40D2-86EF-BB85131D4EA0}" type="pres">
      <dgm:prSet presAssocID="{FF0E29AA-6382-445D-887B-7531F12EB29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3324A7-3725-443D-850E-FC0CAFE7095D}" type="pres">
      <dgm:prSet presAssocID="{688E8CDB-48BD-4D0D-B7BE-164AF4E3074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DBE296-A873-45D7-93C2-DEDD4ABCC273}" type="presOf" srcId="{FF0E29AA-6382-445D-887B-7531F12EB29B}" destId="{79F26B8E-2BD0-40D2-86EF-BB85131D4EA0}" srcOrd="0" destOrd="0" presId="urn:microsoft.com/office/officeart/2005/8/layout/vList2"/>
    <dgm:cxn modelId="{DCEB801D-3388-427F-A7A3-7580CB0E86D3}" srcId="{FF0E29AA-6382-445D-887B-7531F12EB29B}" destId="{688E8CDB-48BD-4D0D-B7BE-164AF4E3074B}" srcOrd="0" destOrd="0" parTransId="{68A8ED3F-630E-4FD6-B11D-4284A21B05B2}" sibTransId="{1ECE8519-E8B8-4427-A057-D8116D818740}"/>
    <dgm:cxn modelId="{733E6848-0BDD-423D-BD27-C023B51F7B70}" type="presOf" srcId="{688E8CDB-48BD-4D0D-B7BE-164AF4E3074B}" destId="{B73324A7-3725-443D-850E-FC0CAFE7095D}" srcOrd="0" destOrd="0" presId="urn:microsoft.com/office/officeart/2005/8/layout/vList2"/>
    <dgm:cxn modelId="{165468AC-5B1E-4804-AC25-D595E20EAB2E}" type="presParOf" srcId="{79F26B8E-2BD0-40D2-86EF-BB85131D4EA0}" destId="{B73324A7-3725-443D-850E-FC0CAFE7095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EB637-0143-4E81-A67A-4E4340500DC3}">
      <dsp:nvSpPr>
        <dsp:cNvPr id="0" name=""/>
        <dsp:cNvSpPr/>
      </dsp:nvSpPr>
      <dsp:spPr>
        <a:xfrm>
          <a:off x="0" y="0"/>
          <a:ext cx="4176464" cy="625281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600" kern="1200" dirty="0" smtClean="0"/>
            <a:t>502 million shares outstanding at end 2008</a:t>
          </a:r>
          <a:endParaRPr lang="en-CA" sz="1600" kern="1200" dirty="0"/>
        </a:p>
      </dsp:txBody>
      <dsp:txXfrm>
        <a:off x="30524" y="30524"/>
        <a:ext cx="4115416" cy="564233"/>
      </dsp:txXfrm>
    </dsp:sp>
    <dsp:sp modelId="{4AF1E771-3BE3-47FF-9139-FD141CEF5716}">
      <dsp:nvSpPr>
        <dsp:cNvPr id="0" name=""/>
        <dsp:cNvSpPr/>
      </dsp:nvSpPr>
      <dsp:spPr>
        <a:xfrm>
          <a:off x="0" y="634085"/>
          <a:ext cx="4176464" cy="825431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600" kern="1200" dirty="0" smtClean="0"/>
            <a:t>If the $1,905m were allocated over all such shares, $3.79 would go to each share</a:t>
          </a:r>
          <a:endParaRPr lang="en-US" sz="1600" kern="1200" dirty="0"/>
        </a:p>
      </dsp:txBody>
      <dsp:txXfrm>
        <a:off x="40294" y="674379"/>
        <a:ext cx="4095876" cy="744843"/>
      </dsp:txXfrm>
    </dsp:sp>
    <dsp:sp modelId="{A53F5928-8959-48F8-A78D-B11CD67FFE5C}">
      <dsp:nvSpPr>
        <dsp:cNvPr id="0" name=""/>
        <dsp:cNvSpPr/>
      </dsp:nvSpPr>
      <dsp:spPr>
        <a:xfrm>
          <a:off x="0" y="1478824"/>
          <a:ext cx="4176464" cy="825431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600" kern="1200" dirty="0" smtClean="0"/>
            <a:t>Of the $3.79 earnings per share, $2.80 was distributed to shareholders and $0.99 was retained inside the company</a:t>
          </a:r>
          <a:endParaRPr lang="en-US" sz="1600" kern="1200" dirty="0"/>
        </a:p>
      </dsp:txBody>
      <dsp:txXfrm>
        <a:off x="40294" y="1519118"/>
        <a:ext cx="4095876" cy="7448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2256F0-9492-43F3-86C9-F1E8FDB99374}">
      <dsp:nvSpPr>
        <dsp:cNvPr id="0" name=""/>
        <dsp:cNvSpPr/>
      </dsp:nvSpPr>
      <dsp:spPr>
        <a:xfrm>
          <a:off x="0" y="0"/>
          <a:ext cx="4104456" cy="2230068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/>
            <a:t>Net income from operations of $1,978m (represents after-tax profits). Of this amount, $78m was paid to holders of a special class of shares, and $1,905m was available for either reinvesting in the company or paying dividends</a:t>
          </a:r>
          <a:endParaRPr lang="en-US" sz="1800" kern="1200" dirty="0"/>
        </a:p>
      </dsp:txBody>
      <dsp:txXfrm>
        <a:off x="108863" y="108863"/>
        <a:ext cx="3886730" cy="20123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83BDE-BC42-4F66-89B4-92E2CD761E94}">
      <dsp:nvSpPr>
        <dsp:cNvPr id="0" name=""/>
        <dsp:cNvSpPr/>
      </dsp:nvSpPr>
      <dsp:spPr>
        <a:xfrm>
          <a:off x="0" y="19442"/>
          <a:ext cx="2736850" cy="171054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700" kern="1200" dirty="0" smtClean="0"/>
            <a:t>Significant amount of foreign ownership in the Canadian corporate sector as shown by high amounts of dividends to non-residents</a:t>
          </a:r>
          <a:endParaRPr lang="en-US" sz="1700" kern="1200" dirty="0"/>
        </a:p>
      </dsp:txBody>
      <dsp:txXfrm>
        <a:off x="83502" y="102944"/>
        <a:ext cx="2569846" cy="15435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EC0568-E491-427A-8FED-3107F2341138}">
      <dsp:nvSpPr>
        <dsp:cNvPr id="0" name=""/>
        <dsp:cNvSpPr/>
      </dsp:nvSpPr>
      <dsp:spPr>
        <a:xfrm>
          <a:off x="0" y="0"/>
          <a:ext cx="2808287" cy="87984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600" kern="1200" dirty="0" smtClean="0"/>
            <a:t>Corporate profits fell in 1990, the worst year of the early 1990s recession</a:t>
          </a:r>
          <a:endParaRPr lang="en-US" sz="1600" kern="1200" dirty="0"/>
        </a:p>
      </dsp:txBody>
      <dsp:txXfrm>
        <a:off x="42950" y="42950"/>
        <a:ext cx="2722387" cy="7939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537D02-302D-44F0-B340-BE1561DFA2BC}">
      <dsp:nvSpPr>
        <dsp:cNvPr id="0" name=""/>
        <dsp:cNvSpPr/>
      </dsp:nvSpPr>
      <dsp:spPr>
        <a:xfrm>
          <a:off x="0" y="266190"/>
          <a:ext cx="2088778" cy="2707979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By </a:t>
          </a:r>
          <a:r>
            <a:rPr lang="en-US" sz="15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pooling</a:t>
          </a:r>
          <a:r>
            <a:rPr lang="en-US" sz="1500" b="1" kern="1200" dirty="0" smtClean="0"/>
            <a:t> </a:t>
          </a:r>
          <a:r>
            <a:rPr lang="en-US" sz="1500" kern="1200" dirty="0" smtClean="0"/>
            <a:t>their investments, each party reduces the </a:t>
          </a:r>
          <a:r>
            <a:rPr lang="en-US" sz="15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variation</a:t>
          </a:r>
          <a:r>
            <a:rPr lang="en-US" sz="1500" kern="1200" dirty="0" smtClean="0"/>
            <a:t> in their monthly income.</a:t>
          </a:r>
        </a:p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 dirty="0" smtClean="0"/>
        </a:p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Variation  normally lowers utility</a:t>
          </a:r>
        </a:p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 dirty="0"/>
        </a:p>
      </dsp:txBody>
      <dsp:txXfrm>
        <a:off x="101966" y="368156"/>
        <a:ext cx="1884846" cy="25040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3324A7-3725-443D-850E-FC0CAFE7095D}">
      <dsp:nvSpPr>
        <dsp:cNvPr id="0" name=""/>
        <dsp:cNvSpPr/>
      </dsp:nvSpPr>
      <dsp:spPr>
        <a:xfrm>
          <a:off x="0" y="105"/>
          <a:ext cx="3780927" cy="1367940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This is an illustration of investment risk, as the payoff changed dramatically over time; it is desirable to attempt to </a:t>
          </a:r>
          <a:r>
            <a:rPr lang="en-US" sz="1800" i="1" kern="1200" dirty="0" smtClean="0"/>
            <a:t>diversify</a:t>
          </a:r>
          <a:r>
            <a:rPr lang="en-US" sz="1800" kern="1200" dirty="0" smtClean="0"/>
            <a:t> away from this risk</a:t>
          </a:r>
          <a:endParaRPr lang="en-US" sz="1800" kern="1200" dirty="0"/>
        </a:p>
      </dsp:txBody>
      <dsp:txXfrm>
        <a:off x="66777" y="66882"/>
        <a:ext cx="3647373" cy="12343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B07531-8931-42D5-9BAA-BBC73104E361}" type="datetimeFigureOut">
              <a:rPr lang="en-CA" smtClean="0"/>
              <a:t>10/20/14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B56D5-0E13-42CC-B30D-DB6C6626070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13213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11BADE-A26D-4132-A565-1DEA7C61FE7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913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36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B1D9-8841-4228-9DAA-BF432E5D5C6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Chapter 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6A11E-1804-49F2-849E-1FA7767DB5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7 -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88AC6520-B717-4C14-AE13-153C0F6944B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2.xml"/><Relationship Id="rId12" Type="http://schemas.microsoft.com/office/2007/relationships/diagramDrawing" Target="../diagrams/drawing2.xml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diagramData" Target="../diagrams/data2.xml"/><Relationship Id="rId9" Type="http://schemas.openxmlformats.org/officeDocument/2006/relationships/diagramLayout" Target="../diagrams/layout2.xml"/><Relationship Id="rId10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4.xml"/><Relationship Id="rId12" Type="http://schemas.microsoft.com/office/2007/relationships/diagramDrawing" Target="../diagrams/drawing4.xml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8" Type="http://schemas.openxmlformats.org/officeDocument/2006/relationships/diagramData" Target="../diagrams/data4.xml"/><Relationship Id="rId9" Type="http://schemas.openxmlformats.org/officeDocument/2006/relationships/diagramLayout" Target="../diagrams/layout4.xml"/><Relationship Id="rId10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2.emf"/><Relationship Id="rId5" Type="http://schemas.openxmlformats.org/officeDocument/2006/relationships/diagramData" Target="../diagrams/data7.xml"/><Relationship Id="rId6" Type="http://schemas.openxmlformats.org/officeDocument/2006/relationships/diagramLayout" Target="../diagrams/layout7.xml"/><Relationship Id="rId7" Type="http://schemas.openxmlformats.org/officeDocument/2006/relationships/diagramQuickStyle" Target="../diagrams/quickStyle7.xml"/><Relationship Id="rId8" Type="http://schemas.openxmlformats.org/officeDocument/2006/relationships/diagramColors" Target="../diagrams/colors7.xml"/><Relationship Id="rId9" Type="http://schemas.microsoft.com/office/2007/relationships/diagramDrawing" Target="../diagrams/drawing7.xml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7</a:t>
            </a:r>
            <a:br>
              <a:rPr lang="en-US" dirty="0" smtClean="0"/>
            </a:br>
            <a:r>
              <a:rPr lang="en-US" dirty="0" smtClean="0"/>
              <a:t>Firms, Investors</a:t>
            </a:r>
            <a:br>
              <a:rPr lang="en-US" dirty="0" smtClean="0"/>
            </a:br>
            <a:r>
              <a:rPr lang="en-US" dirty="0" smtClean="0"/>
              <a:t>and Capital Markets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Microeconomics </a:t>
            </a:r>
          </a:p>
          <a:p>
            <a:r>
              <a:rPr lang="en-US" dirty="0" smtClean="0"/>
              <a:t>Curtis and Irvine, 2013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Outcomes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5F70-CA55-4B6A-A505-6609AF2DF31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424863" cy="4708525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000" b="1" dirty="0"/>
              <a:t>By the end of this chapter you should </a:t>
            </a:r>
            <a:r>
              <a:rPr lang="en-US" sz="2000" b="1" dirty="0" smtClean="0"/>
              <a:t>understand…</a:t>
            </a:r>
          </a:p>
          <a:p>
            <a:pPr>
              <a:buFontTx/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n-US" sz="2000" dirty="0"/>
              <a:t>The several forms of business </a:t>
            </a:r>
            <a:r>
              <a:rPr lang="en-US" sz="2000" dirty="0" smtClean="0"/>
              <a:t>organizations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Corporate </a:t>
            </a:r>
            <a:r>
              <a:rPr lang="en-US" sz="2000" dirty="0" smtClean="0"/>
              <a:t>goals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Risk and the </a:t>
            </a:r>
            <a:r>
              <a:rPr lang="en-US" sz="2000" dirty="0" smtClean="0"/>
              <a:t>investor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Utility and risk </a:t>
            </a:r>
            <a:r>
              <a:rPr lang="en-US" sz="2000" dirty="0" smtClean="0"/>
              <a:t>reduction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Uncertainty, returns, and the risky </a:t>
            </a:r>
            <a:r>
              <a:rPr lang="en-US" sz="2000" dirty="0" smtClean="0"/>
              <a:t>firm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Financing the firm and diversification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Business Organization Key Terms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9C917-2D59-47D2-9ED8-BE77EE1C31F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47815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CA" sz="2000" b="1" i="1" dirty="0">
                <a:solidFill>
                  <a:srgbClr val="3E5D78"/>
                </a:solidFill>
              </a:rPr>
              <a:t>Sole proprietor</a:t>
            </a:r>
          </a:p>
          <a:p>
            <a:pPr lvl="1">
              <a:lnSpc>
                <a:spcPct val="80000"/>
              </a:lnSpc>
            </a:pPr>
            <a:r>
              <a:rPr lang="en-CA" dirty="0"/>
              <a:t>The single owner of a </a:t>
            </a:r>
            <a:r>
              <a:rPr lang="en-CA" dirty="0" smtClean="0"/>
              <a:t>business</a:t>
            </a:r>
          </a:p>
          <a:p>
            <a:pPr marL="274320" lvl="1" indent="0">
              <a:lnSpc>
                <a:spcPct val="80000"/>
              </a:lnSpc>
              <a:buNone/>
            </a:pPr>
            <a:endParaRPr lang="en-CA" dirty="0"/>
          </a:p>
          <a:p>
            <a:pPr>
              <a:lnSpc>
                <a:spcPct val="80000"/>
              </a:lnSpc>
            </a:pPr>
            <a:r>
              <a:rPr lang="en-CA" sz="2000" b="1" i="1" dirty="0">
                <a:solidFill>
                  <a:srgbClr val="3E5D78"/>
                </a:solidFill>
              </a:rPr>
              <a:t>Partnership</a:t>
            </a:r>
          </a:p>
          <a:p>
            <a:pPr lvl="1">
              <a:lnSpc>
                <a:spcPct val="80000"/>
              </a:lnSpc>
            </a:pPr>
            <a:r>
              <a:rPr lang="en-CA" dirty="0"/>
              <a:t>A business owned jointly by two or more individuals, sharing the profits and jointly responsible for any </a:t>
            </a:r>
            <a:r>
              <a:rPr lang="en-CA" dirty="0" smtClean="0"/>
              <a:t>losses</a:t>
            </a:r>
          </a:p>
          <a:p>
            <a:pPr marL="274320" lvl="1" indent="0">
              <a:lnSpc>
                <a:spcPct val="80000"/>
              </a:lnSpc>
              <a:buNone/>
            </a:pPr>
            <a:endParaRPr lang="en-CA" dirty="0"/>
          </a:p>
          <a:p>
            <a:pPr>
              <a:lnSpc>
                <a:spcPct val="80000"/>
              </a:lnSpc>
            </a:pPr>
            <a:r>
              <a:rPr lang="en-CA" sz="2000" b="1" i="1" dirty="0" smtClean="0">
                <a:solidFill>
                  <a:srgbClr val="3E5D78"/>
                </a:solidFill>
              </a:rPr>
              <a:t>Company or Corporation</a:t>
            </a:r>
            <a:endParaRPr lang="en-CA" sz="2000" b="1" i="1" dirty="0">
              <a:solidFill>
                <a:srgbClr val="3E5D78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CA" dirty="0"/>
              <a:t>An organization legally allowed to trade and produce, and having limited </a:t>
            </a:r>
            <a:r>
              <a:rPr lang="en-CA" dirty="0" smtClean="0"/>
              <a:t>liability</a:t>
            </a:r>
          </a:p>
          <a:p>
            <a:pPr marL="274320" lvl="1" indent="0">
              <a:lnSpc>
                <a:spcPct val="80000"/>
              </a:lnSpc>
              <a:buNone/>
            </a:pPr>
            <a:endParaRPr lang="en-CA" dirty="0"/>
          </a:p>
          <a:p>
            <a:pPr>
              <a:lnSpc>
                <a:spcPct val="80000"/>
              </a:lnSpc>
            </a:pPr>
            <a:r>
              <a:rPr lang="en-CA" sz="2000" b="1" i="1" dirty="0">
                <a:solidFill>
                  <a:srgbClr val="3E5D78"/>
                </a:solidFill>
              </a:rPr>
              <a:t>Shareholders</a:t>
            </a:r>
          </a:p>
          <a:p>
            <a:pPr lvl="1">
              <a:lnSpc>
                <a:spcPct val="80000"/>
              </a:lnSpc>
            </a:pPr>
            <a:r>
              <a:rPr lang="en-CA" dirty="0"/>
              <a:t>Individuals who invest in companies and therefore are the owners</a:t>
            </a: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9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9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9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9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Business Organization Key Terms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6A11E-1804-49F2-849E-1FA7767DB52A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79512" y="980728"/>
            <a:ext cx="885698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CA" sz="2000" b="1" i="1" dirty="0" smtClean="0">
                <a:solidFill>
                  <a:srgbClr val="3E5D78"/>
                </a:solidFill>
              </a:rPr>
              <a:t>Dividends</a:t>
            </a:r>
            <a:br>
              <a:rPr lang="en-CA" sz="2000" b="1" i="1" dirty="0" smtClean="0">
                <a:solidFill>
                  <a:srgbClr val="3E5D78"/>
                </a:solidFill>
              </a:rPr>
            </a:br>
            <a:r>
              <a:rPr lang="en-CA" sz="2000" dirty="0" smtClean="0"/>
              <a:t>Payments </a:t>
            </a:r>
            <a:r>
              <a:rPr lang="en-CA" sz="2000" dirty="0"/>
              <a:t>made from after-tax profits to </a:t>
            </a:r>
            <a:r>
              <a:rPr lang="en-CA" sz="2000" dirty="0" smtClean="0"/>
              <a:t>shareholders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CA" sz="2000"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CA" sz="2000" b="1" i="1" dirty="0">
                <a:solidFill>
                  <a:srgbClr val="3E5D78"/>
                </a:solidFill>
              </a:rPr>
              <a:t>Capital </a:t>
            </a:r>
            <a:r>
              <a:rPr lang="en-CA" sz="2000" b="1" i="1" dirty="0" smtClean="0">
                <a:solidFill>
                  <a:srgbClr val="3E5D78"/>
                </a:solidFill>
              </a:rPr>
              <a:t>gains</a:t>
            </a:r>
            <a:br>
              <a:rPr lang="en-CA" sz="2000" b="1" i="1" dirty="0" smtClean="0">
                <a:solidFill>
                  <a:srgbClr val="3E5D78"/>
                </a:solidFill>
              </a:rPr>
            </a:br>
            <a:r>
              <a:rPr lang="en-CA" sz="2000" dirty="0" smtClean="0"/>
              <a:t>Income </a:t>
            </a:r>
            <a:r>
              <a:rPr lang="en-CA" sz="2000" dirty="0"/>
              <a:t>resulting from selling shares at a price higher than the original purchase </a:t>
            </a:r>
            <a:r>
              <a:rPr lang="en-CA" sz="2000" dirty="0" smtClean="0"/>
              <a:t>price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CA" sz="2000"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CA" sz="2000" b="1" i="1" dirty="0">
                <a:solidFill>
                  <a:srgbClr val="3E5D78"/>
                </a:solidFill>
              </a:rPr>
              <a:t>Limited </a:t>
            </a:r>
            <a:r>
              <a:rPr lang="en-CA" sz="2000" b="1" i="1" dirty="0" smtClean="0">
                <a:solidFill>
                  <a:srgbClr val="3E5D78"/>
                </a:solidFill>
              </a:rPr>
              <a:t>liability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2000" dirty="0" smtClean="0"/>
              <a:t>The </a:t>
            </a:r>
            <a:r>
              <a:rPr lang="en-CA" sz="2000" dirty="0"/>
              <a:t>liability of the company is limited to the value of the company’s </a:t>
            </a:r>
            <a:r>
              <a:rPr lang="en-CA" sz="2000" dirty="0" smtClean="0"/>
              <a:t>assets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CA" sz="2000"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CA" sz="2000" b="1" i="1" dirty="0">
                <a:solidFill>
                  <a:srgbClr val="3E5D78"/>
                </a:solidFill>
              </a:rPr>
              <a:t>Retained </a:t>
            </a:r>
            <a:r>
              <a:rPr lang="en-CA" sz="2000" b="1" i="1" dirty="0" smtClean="0">
                <a:solidFill>
                  <a:srgbClr val="3E5D78"/>
                </a:solidFill>
              </a:rPr>
              <a:t>earnings</a:t>
            </a:r>
            <a:br>
              <a:rPr lang="en-CA" sz="2000" b="1" i="1" dirty="0" smtClean="0">
                <a:solidFill>
                  <a:srgbClr val="3E5D78"/>
                </a:solidFill>
              </a:rPr>
            </a:br>
            <a:r>
              <a:rPr lang="en-CA" sz="2000" dirty="0" smtClean="0"/>
              <a:t>Profits </a:t>
            </a:r>
            <a:r>
              <a:rPr lang="en-CA" sz="2000" dirty="0"/>
              <a:t>retained by a company for reinvestment and not distributed in dividends</a:t>
            </a:r>
          </a:p>
        </p:txBody>
      </p:sp>
    </p:spTree>
    <p:extLst>
      <p:ext uri="{BB962C8B-B14F-4D97-AF65-F5344CB8AC3E}">
        <p14:creationId xmlns:p14="http://schemas.microsoft.com/office/powerpoint/2010/main" val="136607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Business Organizations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265113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Use capital, labor and human expertise to produce a good, to supply a service or to act as an intermediary with the </a:t>
            </a:r>
            <a:r>
              <a:rPr lang="en-US" sz="2000" b="1" i="1" dirty="0" smtClean="0">
                <a:solidFill>
                  <a:srgbClr val="3E5D78"/>
                </a:solidFill>
              </a:rPr>
              <a:t>objective of earning a profit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Businesses  are required to produce annual income statement that accurately describes the operation of the company</a:t>
            </a:r>
            <a:endParaRPr lang="en-US" sz="2000" dirty="0"/>
          </a:p>
        </p:txBody>
      </p:sp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670" y="3202663"/>
            <a:ext cx="2530593" cy="253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Business Income Statement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065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101" y="1125538"/>
            <a:ext cx="4243387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732053984"/>
              </p:ext>
            </p:extLst>
          </p:nvPr>
        </p:nvGraphicFramePr>
        <p:xfrm>
          <a:off x="179512" y="3645024"/>
          <a:ext cx="417646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454005632"/>
              </p:ext>
            </p:extLst>
          </p:nvPr>
        </p:nvGraphicFramePr>
        <p:xfrm>
          <a:off x="179512" y="1124744"/>
          <a:ext cx="4104456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3221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Graphic spid="10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Corporate Profits in Canada in $ millions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168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083940"/>
            <a:ext cx="8462963" cy="483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361"/>
          <p:cNvSpPr>
            <a:spLocks noChangeArrowheads="1"/>
          </p:cNvSpPr>
          <p:nvPr/>
        </p:nvSpPr>
        <p:spPr bwMode="auto">
          <a:xfrm>
            <a:off x="5739116" y="1772816"/>
            <a:ext cx="1366838" cy="4104456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val 359"/>
          <p:cNvSpPr>
            <a:spLocks noChangeArrowheads="1"/>
          </p:cNvSpPr>
          <p:nvPr/>
        </p:nvSpPr>
        <p:spPr bwMode="auto">
          <a:xfrm>
            <a:off x="1267841" y="3068960"/>
            <a:ext cx="1296988" cy="576262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388773680"/>
              </p:ext>
            </p:extLst>
          </p:nvPr>
        </p:nvGraphicFramePr>
        <p:xfrm>
          <a:off x="2843808" y="3933056"/>
          <a:ext cx="2736850" cy="1749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394153272"/>
              </p:ext>
            </p:extLst>
          </p:nvPr>
        </p:nvGraphicFramePr>
        <p:xfrm>
          <a:off x="2699792" y="2890879"/>
          <a:ext cx="2808287" cy="925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39879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Graphic spid="10" grpId="0">
        <p:bldAsOne/>
      </p:bldGraphic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Profit, Ownership, and Corporate Goals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DBFE5-6372-405A-A110-27AD65E12721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981075"/>
            <a:ext cx="8352928" cy="5472113"/>
          </a:xfrm>
        </p:spPr>
        <p:txBody>
          <a:bodyPr>
            <a:normAutofit/>
          </a:bodyPr>
          <a:lstStyle/>
          <a:p>
            <a:r>
              <a:rPr lang="en-CA" sz="2000" dirty="0"/>
              <a:t>Economists believe that </a:t>
            </a:r>
            <a:r>
              <a:rPr lang="en-CA" sz="2000" b="1" dirty="0">
                <a:solidFill>
                  <a:srgbClr val="3E5D78"/>
                </a:solidFill>
              </a:rPr>
              <a:t>profit maximization</a:t>
            </a:r>
            <a:r>
              <a:rPr lang="en-CA" sz="2000" b="1" dirty="0"/>
              <a:t> </a:t>
            </a:r>
            <a:r>
              <a:rPr lang="en-CA" sz="2000" dirty="0"/>
              <a:t>accurately describes a typical firm’s </a:t>
            </a:r>
            <a:r>
              <a:rPr lang="en-CA" sz="2000" dirty="0" smtClean="0"/>
              <a:t>objective</a:t>
            </a:r>
          </a:p>
          <a:p>
            <a:pPr marL="0" indent="0">
              <a:buNone/>
            </a:pPr>
            <a:endParaRPr lang="en-CA" sz="2000" dirty="0"/>
          </a:p>
          <a:p>
            <a:r>
              <a:rPr lang="en-CA" sz="2000" dirty="0"/>
              <a:t>Corporate goals sometime deviate from profit </a:t>
            </a:r>
            <a:r>
              <a:rPr lang="en-CA" sz="2000" dirty="0" smtClean="0"/>
              <a:t>maximization </a:t>
            </a:r>
            <a:endParaRPr lang="en-CA" sz="2000" dirty="0"/>
          </a:p>
          <a:p>
            <a:pPr lvl="1"/>
            <a:r>
              <a:rPr lang="en-CA" b="1" dirty="0">
                <a:solidFill>
                  <a:srgbClr val="3E5D78"/>
                </a:solidFill>
              </a:rPr>
              <a:t>Principal-agent relationship</a:t>
            </a:r>
          </a:p>
          <a:p>
            <a:pPr lvl="2"/>
            <a:r>
              <a:rPr lang="en-CA" sz="2000" dirty="0"/>
              <a:t>Management (agent) different from ownership (principal</a:t>
            </a:r>
            <a:r>
              <a:rPr lang="en-CA" sz="2000" dirty="0" smtClean="0"/>
              <a:t>)</a:t>
            </a:r>
          </a:p>
          <a:p>
            <a:pPr marL="548640" lvl="2" indent="0">
              <a:buNone/>
            </a:pPr>
            <a:endParaRPr lang="en-CA" sz="2000" dirty="0"/>
          </a:p>
          <a:p>
            <a:pPr lvl="1"/>
            <a:r>
              <a:rPr lang="en-CA" b="1" dirty="0">
                <a:solidFill>
                  <a:srgbClr val="3E5D78"/>
                </a:solidFill>
              </a:rPr>
              <a:t>Principal-agent problem</a:t>
            </a:r>
          </a:p>
          <a:p>
            <a:pPr lvl="2"/>
            <a:r>
              <a:rPr lang="en-CA" sz="2000" dirty="0"/>
              <a:t>If the principal cannot easily monitor the actions of the agent, the agent may not always act in the best interests of the principal </a:t>
            </a: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1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Risk and the Investor - Key Terms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FD7C-E483-4E60-8206-ACA7A032ABE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981075"/>
            <a:ext cx="8640960" cy="5472113"/>
          </a:xfrm>
        </p:spPr>
        <p:txBody>
          <a:bodyPr/>
          <a:lstStyle/>
          <a:p>
            <a:r>
              <a:rPr lang="en-CA" b="1" i="1" dirty="0">
                <a:solidFill>
                  <a:srgbClr val="3E5D78"/>
                </a:solidFill>
              </a:rPr>
              <a:t>Fair gamble</a:t>
            </a:r>
          </a:p>
          <a:p>
            <a:pPr lvl="1"/>
            <a:r>
              <a:rPr lang="en-CA" sz="1800" dirty="0"/>
              <a:t>On average yields a zero </a:t>
            </a:r>
            <a:r>
              <a:rPr lang="en-CA" sz="1800" dirty="0" smtClean="0"/>
              <a:t>profit</a:t>
            </a:r>
          </a:p>
          <a:p>
            <a:pPr marL="274320" lvl="1" indent="0">
              <a:buNone/>
            </a:pPr>
            <a:endParaRPr lang="en-CA" sz="1800" dirty="0" smtClean="0"/>
          </a:p>
          <a:p>
            <a:r>
              <a:rPr lang="en-CA" sz="2000" i="1" dirty="0" smtClean="0">
                <a:solidFill>
                  <a:srgbClr val="3E5D78"/>
                </a:solidFill>
              </a:rPr>
              <a:t>Example 1:</a:t>
            </a:r>
          </a:p>
          <a:p>
            <a:pPr lvl="1"/>
            <a:r>
              <a:rPr lang="en-CA" sz="1800" dirty="0" smtClean="0"/>
              <a:t>A coin toss game yielding $0 to a participant on ‘heads’ and $10 on ‘tails’ that has a fee for play of $5 is fair.</a:t>
            </a:r>
          </a:p>
          <a:p>
            <a:pPr lvl="2"/>
            <a:r>
              <a:rPr lang="en-CA" sz="1800" dirty="0" smtClean="0"/>
              <a:t>(0.5 * $0 + 0.5 * $10 = $5)</a:t>
            </a:r>
          </a:p>
          <a:p>
            <a:r>
              <a:rPr lang="en-CA" sz="2000" i="1" dirty="0" smtClean="0">
                <a:solidFill>
                  <a:srgbClr val="3E5D78"/>
                </a:solidFill>
              </a:rPr>
              <a:t>Example 2:</a:t>
            </a:r>
          </a:p>
          <a:p>
            <a:pPr lvl="1"/>
            <a:r>
              <a:rPr lang="en-CA" sz="1800" dirty="0" smtClean="0"/>
              <a:t>A fire insurance policy costing $1,000 to insure a $100,000 home is fair if the house may burn down one time in a hundred</a:t>
            </a:r>
          </a:p>
          <a:p>
            <a:pPr lvl="2"/>
            <a:r>
              <a:rPr lang="en-CA" sz="1600" dirty="0" smtClean="0"/>
              <a:t>(0.01 * 100,000 + 0.99 * $0 = $1,000)</a:t>
            </a:r>
          </a:p>
          <a:p>
            <a:r>
              <a:rPr lang="en-CA" sz="2000" i="1" dirty="0" smtClean="0">
                <a:solidFill>
                  <a:srgbClr val="3E5D78"/>
                </a:solidFill>
              </a:rPr>
              <a:t>Example 3:</a:t>
            </a:r>
          </a:p>
          <a:p>
            <a:pPr lvl="1"/>
            <a:r>
              <a:rPr lang="en-CA" sz="1800" dirty="0" smtClean="0"/>
              <a:t>If the Casino in Las Vegas pays out $0.95 for ever $1.00 bet, the casino is not offering fair odds.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70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70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70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70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Risk and the Investor - Key Terms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496300" cy="5472113"/>
          </a:xfrm>
        </p:spPr>
        <p:txBody>
          <a:bodyPr/>
          <a:lstStyle/>
          <a:p>
            <a:r>
              <a:rPr lang="en-CA" b="1" i="1" dirty="0" smtClean="0">
                <a:solidFill>
                  <a:srgbClr val="3E5D78"/>
                </a:solidFill>
              </a:rPr>
              <a:t>Risk-averse</a:t>
            </a:r>
            <a:r>
              <a:rPr lang="en-CA" dirty="0" smtClean="0"/>
              <a:t> person</a:t>
            </a:r>
          </a:p>
          <a:p>
            <a:pPr lvl="1"/>
            <a:r>
              <a:rPr lang="en-CA" dirty="0" smtClean="0"/>
              <a:t>Prefers to avoid risk, but may choose to bet or gamble if the odds are sufficiently in their favour, despite their inherent dislike of risk.</a:t>
            </a:r>
          </a:p>
          <a:p>
            <a:pPr lvl="1"/>
            <a:r>
              <a:rPr lang="en-CA" dirty="0" smtClean="0"/>
              <a:t>Will avoid a fair game or fair gamble</a:t>
            </a:r>
          </a:p>
          <a:p>
            <a:pPr lvl="1"/>
            <a:endParaRPr lang="en-CA" dirty="0" smtClean="0"/>
          </a:p>
          <a:p>
            <a:r>
              <a:rPr lang="en-CA" b="1" i="1" dirty="0" smtClean="0">
                <a:solidFill>
                  <a:srgbClr val="3E5D78"/>
                </a:solidFill>
              </a:rPr>
              <a:t>Risk-neutral</a:t>
            </a:r>
            <a:r>
              <a:rPr lang="en-CA" b="1" dirty="0" smtClean="0"/>
              <a:t> </a:t>
            </a:r>
            <a:r>
              <a:rPr lang="en-CA" dirty="0" smtClean="0"/>
              <a:t>person</a:t>
            </a:r>
          </a:p>
          <a:p>
            <a:pPr lvl="1"/>
            <a:r>
              <a:rPr lang="en-CA" dirty="0" smtClean="0"/>
              <a:t>Only interested in whether the odds yield a profit on average, and ignores the dispersion in possible outcomes</a:t>
            </a:r>
            <a:endParaRPr lang="en-US" dirty="0" smtClean="0"/>
          </a:p>
          <a:p>
            <a:pPr lvl="1"/>
            <a:endParaRPr lang="en-CA" dirty="0" smtClean="0"/>
          </a:p>
          <a:p>
            <a:pPr lvl="2">
              <a:buClr>
                <a:srgbClr val="93A299"/>
              </a:buClr>
            </a:pPr>
            <a:r>
              <a:rPr lang="en-CA" dirty="0">
                <a:solidFill>
                  <a:srgbClr val="292934"/>
                </a:solidFill>
              </a:rPr>
              <a:t>(0.5 * $0 + 0.5 * $10 = $5)</a:t>
            </a:r>
          </a:p>
          <a:p>
            <a:endParaRPr lang="en-US" dirty="0"/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437112"/>
            <a:ext cx="1827956" cy="1780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Diminishing Marginal Utility and Risk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8D7D-8111-4124-8190-3F80B640B3D7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3E5D78"/>
                </a:solidFill>
              </a:rPr>
              <a:t>Individuals </a:t>
            </a:r>
            <a:r>
              <a:rPr lang="en-US" sz="2000" dirty="0">
                <a:solidFill>
                  <a:srgbClr val="3E5D78"/>
                </a:solidFill>
              </a:rPr>
              <a:t>have diminishing marginal utility</a:t>
            </a:r>
          </a:p>
          <a:p>
            <a:pPr lvl="1"/>
            <a:r>
              <a:rPr lang="en-US" dirty="0"/>
              <a:t>Successive equal increments in consumption yield progressively less additional </a:t>
            </a:r>
            <a:r>
              <a:rPr lang="en-US" dirty="0" smtClean="0"/>
              <a:t>utility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i="1" dirty="0">
                <a:solidFill>
                  <a:srgbClr val="3E5D78"/>
                </a:solidFill>
              </a:rPr>
              <a:t>Risk pooling</a:t>
            </a:r>
          </a:p>
          <a:p>
            <a:pPr lvl="1"/>
            <a:r>
              <a:rPr lang="en-US" dirty="0"/>
              <a:t>Aggregates independent risks to make the aggregate less uncertain and thereby increases average </a:t>
            </a:r>
            <a:r>
              <a:rPr lang="en-US" dirty="0" smtClean="0"/>
              <a:t>utility: individuals pool their risk as in home insurance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i="1" dirty="0">
                <a:solidFill>
                  <a:srgbClr val="3E5D78"/>
                </a:solidFill>
              </a:rPr>
              <a:t>Risk spreading</a:t>
            </a:r>
          </a:p>
          <a:p>
            <a:pPr lvl="1"/>
            <a:r>
              <a:rPr lang="en-US" dirty="0"/>
              <a:t>Works by reducing the stake of each </a:t>
            </a:r>
            <a:r>
              <a:rPr lang="en-US" dirty="0" smtClean="0"/>
              <a:t>participant: insurers reduce their risk exposure by spreading the risk to other insurers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 algn="r">
              <a:buNone/>
            </a:pPr>
            <a:r>
              <a:rPr lang="en-US" i="1" dirty="0" smtClean="0">
                <a:solidFill>
                  <a:srgbClr val="3E5D78"/>
                </a:solidFill>
              </a:rPr>
              <a:t>Illustrations…</a:t>
            </a:r>
            <a:endParaRPr lang="en-US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80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Risk Pooling and Individual Incomes</a:t>
            </a:r>
            <a:endParaRPr lang="en-US" dirty="0"/>
          </a:p>
        </p:txBody>
      </p:sp>
      <p:sp>
        <p:nvSpPr>
          <p:cNvPr id="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6B96-D634-471F-B649-3438541CDD78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89176" name="Group 8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72850369"/>
              </p:ext>
            </p:extLst>
          </p:nvPr>
        </p:nvGraphicFramePr>
        <p:xfrm>
          <a:off x="466799" y="1341438"/>
          <a:ext cx="6337449" cy="4352314"/>
        </p:xfrm>
        <a:graphic>
          <a:graphicData uri="http://schemas.openxmlformats.org/drawingml/2006/table">
            <a:tbl>
              <a:tblPr/>
              <a:tblGrid>
                <a:gridCol w="1583979"/>
                <a:gridCol w="994770"/>
                <a:gridCol w="1879350"/>
                <a:gridCol w="1879350"/>
              </a:tblGrid>
              <a:tr h="616793"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IT Consultant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18271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Good month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50%</a:t>
                      </a:r>
                      <a:endParaRPr kumimoji="0" lang="en-US" sz="1600" b="0" i="1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Bad month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50%</a:t>
                      </a:r>
                      <a:endParaRPr kumimoji="0" lang="en-US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61679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Musician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$5,000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6167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Good month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50%</a:t>
                      </a:r>
                      <a:endParaRPr kumimoji="0" lang="en-US" sz="1600" b="0" i="1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$5,000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6167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Bad month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50%</a:t>
                      </a:r>
                      <a:endParaRPr kumimoji="0" lang="en-US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23506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9177" name="Text Box 89"/>
          <p:cNvSpPr txBox="1">
            <a:spLocks noChangeArrowheads="1"/>
          </p:cNvSpPr>
          <p:nvPr/>
        </p:nvSpPr>
        <p:spPr bwMode="auto">
          <a:xfrm>
            <a:off x="467544" y="4576390"/>
            <a:ext cx="64801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Alone:</a:t>
            </a:r>
            <a:r>
              <a:rPr lang="en-CA" dirty="0"/>
              <a:t> 50% of the time $5,000 and 50% of the time $0</a:t>
            </a:r>
            <a:endParaRPr lang="en-US" dirty="0"/>
          </a:p>
        </p:txBody>
      </p:sp>
      <p:sp>
        <p:nvSpPr>
          <p:cNvPr id="89178" name="Text Box 90"/>
          <p:cNvSpPr txBox="1">
            <a:spLocks noChangeArrowheads="1"/>
          </p:cNvSpPr>
          <p:nvPr/>
        </p:nvSpPr>
        <p:spPr bwMode="auto">
          <a:xfrm>
            <a:off x="3131344" y="3352254"/>
            <a:ext cx="17287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dirty="0"/>
              <a:t>$5,000</a:t>
            </a:r>
            <a:endParaRPr lang="en-US" dirty="0"/>
          </a:p>
        </p:txBody>
      </p:sp>
      <p:sp>
        <p:nvSpPr>
          <p:cNvPr id="89179" name="Text Box 91"/>
          <p:cNvSpPr txBox="1">
            <a:spLocks noChangeArrowheads="1"/>
          </p:cNvSpPr>
          <p:nvPr/>
        </p:nvSpPr>
        <p:spPr bwMode="auto">
          <a:xfrm>
            <a:off x="5040312" y="3352254"/>
            <a:ext cx="180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dirty="0"/>
              <a:t>$2,500</a:t>
            </a:r>
            <a:endParaRPr lang="en-US" dirty="0"/>
          </a:p>
        </p:txBody>
      </p:sp>
      <p:sp>
        <p:nvSpPr>
          <p:cNvPr id="89180" name="Text Box 92"/>
          <p:cNvSpPr txBox="1">
            <a:spLocks noChangeArrowheads="1"/>
          </p:cNvSpPr>
          <p:nvPr/>
        </p:nvSpPr>
        <p:spPr bwMode="auto">
          <a:xfrm>
            <a:off x="3131344" y="390970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dirty="0"/>
              <a:t>$2,500</a:t>
            </a:r>
            <a:endParaRPr lang="en-US" dirty="0"/>
          </a:p>
        </p:txBody>
      </p:sp>
      <p:sp>
        <p:nvSpPr>
          <p:cNvPr id="89181" name="Text Box 93"/>
          <p:cNvSpPr txBox="1">
            <a:spLocks noChangeArrowheads="1"/>
          </p:cNvSpPr>
          <p:nvPr/>
        </p:nvSpPr>
        <p:spPr bwMode="auto">
          <a:xfrm>
            <a:off x="4931569" y="3913718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dirty="0"/>
              <a:t>$0</a:t>
            </a:r>
            <a:endParaRPr lang="en-US" dirty="0"/>
          </a:p>
        </p:txBody>
      </p:sp>
      <p:sp>
        <p:nvSpPr>
          <p:cNvPr id="89182" name="Text Box 94"/>
          <p:cNvSpPr txBox="1">
            <a:spLocks noChangeArrowheads="1"/>
          </p:cNvSpPr>
          <p:nvPr/>
        </p:nvSpPr>
        <p:spPr bwMode="auto">
          <a:xfrm>
            <a:off x="467545" y="5008438"/>
            <a:ext cx="6192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Together:</a:t>
            </a:r>
            <a:r>
              <a:rPr lang="en-CA" dirty="0"/>
              <a:t> 25% of the time $5,000, 50% of the time $2,500, and 25% of the time $0</a:t>
            </a:r>
            <a:endParaRPr lang="en-US" dirty="0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691273790"/>
              </p:ext>
            </p:extLst>
          </p:nvPr>
        </p:nvGraphicFramePr>
        <p:xfrm>
          <a:off x="6947720" y="1916831"/>
          <a:ext cx="2088778" cy="3240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9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9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9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9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9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9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77" grpId="0"/>
      <p:bldP spid="89178" grpId="0"/>
      <p:bldP spid="89179" grpId="0"/>
      <p:bldP spid="89180" grpId="0"/>
      <p:bldP spid="89181" grpId="0"/>
      <p:bldP spid="89182" grpId="0"/>
      <p:bldGraphic spid="1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Independent Risks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6A11E-1804-49F2-849E-1FA7767DB52A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79512" y="980728"/>
            <a:ext cx="88569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In the previous example the risk incurred by each individual was independent of the risk incurred by the other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This means that the </a:t>
            </a:r>
            <a:r>
              <a:rPr lang="en-CA" sz="2000" dirty="0"/>
              <a:t>income profile of the IT consultant does </a:t>
            </a:r>
            <a:r>
              <a:rPr lang="en-CA" sz="2000" dirty="0" smtClean="0"/>
              <a:t>not depend upon whether the musician has a good or bad month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In everyday life this may not be always true – macroeconomic conditions may impact the incomes of both individuals in a similar manner - this is sometimes called </a:t>
            </a:r>
            <a:r>
              <a:rPr lang="en-CA" sz="2000" i="1" dirty="0" smtClean="0">
                <a:solidFill>
                  <a:srgbClr val="3E5D78"/>
                </a:solidFill>
              </a:rPr>
              <a:t>system risk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In the case of stock markets, there is some correlation between the movements of many of the stocks – when one company in the mining sector has a good year, other companies in that sector tend to have a good year also; the returns are not completely independent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8742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Utility from Extremes and Utility from Averages</a:t>
            </a:r>
            <a:endParaRPr lang="en-US" dirty="0"/>
          </a:p>
        </p:txBody>
      </p:sp>
      <p:pic>
        <p:nvPicPr>
          <p:cNvPr id="78855" name="Picture 7" descr="figure 7_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0706" y="1097756"/>
            <a:ext cx="8096250" cy="523875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E971-D0C8-4023-B2D3-2B92B62B9757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9" name="Rounded Rectangular Callout 8"/>
          <p:cNvSpPr/>
          <p:nvPr/>
        </p:nvSpPr>
        <p:spPr>
          <a:xfrm>
            <a:off x="1979712" y="4663968"/>
            <a:ext cx="2592288" cy="936104"/>
          </a:xfrm>
          <a:prstGeom prst="wedgeRoundRectCallout">
            <a:avLst>
              <a:gd name="adj1" fmla="val -81677"/>
              <a:gd name="adj2" fmla="val -143182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Utility level with $0 half the time and $5,000 half of the time</a:t>
            </a:r>
            <a:endParaRPr lang="en-US" sz="1600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2843808" y="1772816"/>
            <a:ext cx="1872208" cy="864096"/>
          </a:xfrm>
          <a:prstGeom prst="wedgeRoundRectCallout">
            <a:avLst>
              <a:gd name="adj1" fmla="val -134882"/>
              <a:gd name="adj2" fmla="val 70820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Utility level with $2,500 every time</a:t>
            </a:r>
            <a:endParaRPr lang="en-US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4716016" y="3068960"/>
            <a:ext cx="3168352" cy="1584176"/>
          </a:xfrm>
          <a:prstGeom prst="wedgeRoundRectCallout">
            <a:avLst>
              <a:gd name="adj1" fmla="val -20833"/>
              <a:gd name="adj2" fmla="val 45703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While the average payout is $2,500 in both cases, the risk averse person prefers the certain outcome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940152" y="5407859"/>
            <a:ext cx="295232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dirty="0" smtClean="0"/>
              <a:t>Conclude: Less variation yields higher average utility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6156176" y="1340768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Concave TU indicates diminishing MU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Risk pooling: Insurance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The previous figure indicates that certainty has a utility value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This explains why, for example, individuals come together via a home insurer to reduce risk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Since certainty yields higher utility, home owners should be willing to pay an annual amount to avoid the variability in outcome – the insurance premium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This can be illustrated by using the preceding graphic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166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Utility from Extremes and Utility from Averages</a:t>
            </a:r>
            <a:endParaRPr lang="en-US" dirty="0"/>
          </a:p>
        </p:txBody>
      </p:sp>
      <p:pic>
        <p:nvPicPr>
          <p:cNvPr id="78855" name="Picture 7" descr="figure 7_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0706" y="1097756"/>
            <a:ext cx="8096250" cy="523875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E971-D0C8-4023-B2D3-2B92B62B9757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10" name="Rounded Rectangular Callout 9"/>
          <p:cNvSpPr/>
          <p:nvPr/>
        </p:nvSpPr>
        <p:spPr>
          <a:xfrm>
            <a:off x="5571526" y="2420888"/>
            <a:ext cx="2456858" cy="2160240"/>
          </a:xfrm>
          <a:prstGeom prst="wedgeRoundRectCallout">
            <a:avLst>
              <a:gd name="adj1" fmla="val -107216"/>
              <a:gd name="adj2" fmla="val 105249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Eliminating uncertainty improves utility by the amount $(2,500 – X). Hence the individual should be willing to pay some of this in the form of a ‘premium’ in a risky situation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6156176" y="1340768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Concave TU indicates diminishing MU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58052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$x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2971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Risk Aversion and Risk Neutrality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C6520-B717-4C14-AE13-153C0F6944B8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39552" y="1268760"/>
            <a:ext cx="72728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In the preceding graphic the individual preferred to avoid risk – so the individual was risk averse</a:t>
            </a:r>
          </a:p>
          <a:p>
            <a:endParaRPr lang="en-CA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Question: If the individual was risk neutral, what would be the shape of the utility curve?</a:t>
            </a:r>
          </a:p>
          <a:p>
            <a:pPr marL="285750" indent="-285750">
              <a:buFont typeface="Arial" pitchFamily="34" charset="0"/>
              <a:buChar char="•"/>
            </a:pPr>
            <a:endParaRPr lang="en-CA" dirty="0"/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Answer: It must be linear - illustrate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827584" y="3861048"/>
            <a:ext cx="0" cy="20882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27584" y="5949280"/>
            <a:ext cx="41044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827584" y="3789040"/>
            <a:ext cx="3600400" cy="216024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59532" y="35256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U</a:t>
            </a:r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0" y="55892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$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828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Risk Spreading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Autofit/>
          </a:bodyPr>
          <a:lstStyle/>
          <a:p>
            <a:r>
              <a:rPr lang="en-US" sz="2000" dirty="0" smtClean="0"/>
              <a:t>If an insurer is asked to insure a nuclear reactor the insurer may not be able to assume all of the risk – the potential damage is too great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Thus the insurer, rather than refusing the opportunity for profit, may chose to reduce her risk exposure….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…. by </a:t>
            </a:r>
            <a:r>
              <a:rPr lang="en-US" sz="2000" b="1" i="1" dirty="0" smtClean="0">
                <a:solidFill>
                  <a:srgbClr val="3E5D78"/>
                </a:solidFill>
              </a:rPr>
              <a:t>spreading the risk</a:t>
            </a:r>
            <a:r>
              <a:rPr lang="en-US" sz="2000" b="1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to other firms in the insurance industry.  </a:t>
            </a:r>
            <a:br>
              <a:rPr lang="en-US" sz="2000" dirty="0" smtClean="0"/>
            </a:br>
            <a:r>
              <a:rPr lang="en-US" sz="2000" dirty="0" smtClean="0"/>
              <a:t>The initial insurer offloads much of the risk to a group of insurers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Hence even very big risks can be covered by the insurance industry</a:t>
            </a:r>
            <a:endParaRPr lang="en-CA" sz="2000" dirty="0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653136"/>
            <a:ext cx="2664296" cy="1649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88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Role of Financial Markets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9512" y="980728"/>
            <a:ext cx="7488832" cy="5472608"/>
          </a:xfrm>
        </p:spPr>
        <p:txBody>
          <a:bodyPr>
            <a:normAutofit/>
          </a:bodyPr>
          <a:lstStyle/>
          <a:p>
            <a:r>
              <a:rPr lang="en-US" sz="2200" dirty="0" smtClean="0">
                <a:solidFill>
                  <a:schemeClr val="tx1"/>
                </a:solidFill>
              </a:rPr>
              <a:t>Since investing in an enterprise is a risky business, and most investors dislike assuming too much risk, why do individuals invest in risky firms?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Financial markets provide risk pooling and risk spreading as means of channeling saving to investment</a:t>
            </a:r>
          </a:p>
          <a:p>
            <a:endParaRPr lang="en-US" sz="2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200" dirty="0" smtClean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1264988" cy="189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Uncertainty and Asset Returns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3CCD-732E-41DE-B7B1-C1C3A3D3808E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i="1" dirty="0" smtClean="0">
                <a:solidFill>
                  <a:srgbClr val="3E5D78"/>
                </a:solidFill>
              </a:rPr>
              <a:t>The real return</a:t>
            </a:r>
          </a:p>
          <a:p>
            <a:pPr marL="274320" lvl="1" indent="0">
              <a:buNone/>
            </a:pPr>
            <a:r>
              <a:rPr lang="en-US" dirty="0" smtClean="0"/>
              <a:t>- is the nominal return minus the rate of inflation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000" b="1" i="1" dirty="0" smtClean="0">
                <a:solidFill>
                  <a:srgbClr val="3E5D78"/>
                </a:solidFill>
              </a:rPr>
              <a:t>Real return to investing in a company share/stock</a:t>
            </a:r>
          </a:p>
          <a:p>
            <a:pPr marL="274320" lvl="1" indent="0">
              <a:buNone/>
            </a:pPr>
            <a:r>
              <a:rPr lang="en-US" dirty="0" smtClean="0"/>
              <a:t>- is the sum of the dividend and the capital gain or loss, adjusted for the rate of inflation</a:t>
            </a:r>
          </a:p>
          <a:p>
            <a:pPr lvl="1"/>
            <a:endParaRPr lang="en-US" dirty="0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56070"/>
            <a:ext cx="2433464" cy="173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Financing the Risky Firm: Diversification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500E-6DCC-4A5C-94D8-47EA9401E5A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65113" y="1053231"/>
            <a:ext cx="5242991" cy="547211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 smtClean="0"/>
              <a:t>The </a:t>
            </a:r>
            <a:r>
              <a:rPr lang="en-US" sz="2000" b="1" i="1" dirty="0" smtClean="0">
                <a:solidFill>
                  <a:srgbClr val="3E5D78"/>
                </a:solidFill>
              </a:rPr>
              <a:t>capital market</a:t>
            </a:r>
            <a:r>
              <a:rPr lang="en-US" sz="2000" b="1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is the set of financial institutions that funnels financing from investors into bonds and stocks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dirty="0" smtClean="0"/>
              <a:t>A </a:t>
            </a:r>
            <a:r>
              <a:rPr lang="en-US" sz="2000" b="1" i="1" dirty="0" smtClean="0">
                <a:solidFill>
                  <a:srgbClr val="3E5D78"/>
                </a:solidFill>
              </a:rPr>
              <a:t>portfolio</a:t>
            </a:r>
            <a:r>
              <a:rPr lang="en-US" sz="2000" dirty="0" smtClean="0"/>
              <a:t> is a combination of assets that is designed to secure an income from investing and to </a:t>
            </a:r>
            <a:r>
              <a:rPr lang="en-US" sz="2000" i="1" dirty="0" smtClean="0"/>
              <a:t>reduce risk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i="1" dirty="0" smtClean="0"/>
          </a:p>
          <a:p>
            <a:pPr>
              <a:lnSpc>
                <a:spcPct val="90000"/>
              </a:lnSpc>
            </a:pPr>
            <a:r>
              <a:rPr lang="en-US" sz="2000" b="1" i="1" dirty="0" smtClean="0">
                <a:solidFill>
                  <a:srgbClr val="3E5D78"/>
                </a:solidFill>
              </a:rPr>
              <a:t>Diversification</a:t>
            </a:r>
            <a:r>
              <a:rPr lang="en-US" sz="2000" b="1" dirty="0" smtClean="0"/>
              <a:t> </a:t>
            </a:r>
            <a:r>
              <a:rPr lang="en-US" sz="2000" dirty="0" smtClean="0"/>
              <a:t>reduces the total risk of a portfolio by </a:t>
            </a:r>
            <a:r>
              <a:rPr lang="en-US" sz="2000" i="1" dirty="0" smtClean="0"/>
              <a:t>pooling risks </a:t>
            </a:r>
            <a:r>
              <a:rPr lang="en-US" sz="2000" dirty="0" smtClean="0"/>
              <a:t>across several different assets</a:t>
            </a:r>
          </a:p>
          <a:p>
            <a:pPr>
              <a:lnSpc>
                <a:spcPct val="90000"/>
              </a:lnSpc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dirty="0" smtClean="0"/>
              <a:t>Total degree of risk can be </a:t>
            </a:r>
            <a:r>
              <a:rPr lang="en-US" sz="2000" i="1" dirty="0" smtClean="0"/>
              <a:t>measured by the variance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3388">
            <a:off x="6469838" y="1515314"/>
            <a:ext cx="2025713" cy="1445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8136">
            <a:off x="6286602" y="3359637"/>
            <a:ext cx="1918143" cy="136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Diversification Example</a:t>
            </a:r>
            <a:endParaRPr lang="en-US" dirty="0"/>
          </a:p>
        </p:txBody>
      </p:sp>
      <p:sp>
        <p:nvSpPr>
          <p:cNvPr id="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BD6E-23BB-4B67-B0F6-F92A438B0183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91172" name="Group 3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58757788"/>
              </p:ext>
            </p:extLst>
          </p:nvPr>
        </p:nvGraphicFramePr>
        <p:xfrm>
          <a:off x="755575" y="1700808"/>
          <a:ext cx="6264697" cy="3556292"/>
        </p:xfrm>
        <a:graphic>
          <a:graphicData uri="http://schemas.openxmlformats.org/drawingml/2006/table">
            <a:tbl>
              <a:tblPr/>
              <a:tblGrid>
                <a:gridCol w="1440162"/>
                <a:gridCol w="1152128"/>
                <a:gridCol w="1166527"/>
                <a:gridCol w="1252940"/>
                <a:gridCol w="1252940"/>
              </a:tblGrid>
              <a:tr h="701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Investment Strategy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Possible Outcomes in Dollars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Variance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1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n-CA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 $200 in oil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220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50%)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50%)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(ii) $200 in banks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220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50%)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50%)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2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(iii) $100 in each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4492" marR="944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220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25%)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210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50%)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(pr. = 25%)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marL="94492" marR="944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80315510"/>
              </p:ext>
            </p:extLst>
          </p:nvPr>
        </p:nvGraphicFramePr>
        <p:xfrm>
          <a:off x="323528" y="5337373"/>
          <a:ext cx="6912768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87624" y="1052736"/>
            <a:ext cx="518457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Investor can invest in two stocks with profiles: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52320" y="5392382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3E5D78"/>
                </a:solidFill>
              </a:rPr>
              <a:t>Let’s now compute the variance…..</a:t>
            </a:r>
            <a:endParaRPr lang="en-CA" i="1" dirty="0">
              <a:solidFill>
                <a:srgbClr val="3E5D7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45046" y="1312464"/>
            <a:ext cx="1584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 returns on these stocks are </a:t>
            </a:r>
            <a:r>
              <a:rPr lang="en-CA" i="1" dirty="0" smtClean="0"/>
              <a:t>independent</a:t>
            </a:r>
            <a:r>
              <a:rPr lang="en-CA" dirty="0" smtClean="0"/>
              <a:t> of each other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7164288" y="3068960"/>
            <a:ext cx="17649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 expected return is the same for each strategy = $210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2" grpId="0" animBg="1"/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Variance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5225" cy="5068888"/>
          </a:xfrm>
        </p:spPr>
        <p:txBody>
          <a:bodyPr>
            <a:normAutofit/>
          </a:bodyPr>
          <a:lstStyle/>
          <a:p>
            <a:r>
              <a:rPr lang="en-US" sz="2000" dirty="0" smtClean="0"/>
              <a:t>The variance is a measure of how dispersed the outcomes are </a:t>
            </a:r>
            <a:br>
              <a:rPr lang="en-US" sz="2000" dirty="0" smtClean="0"/>
            </a:br>
            <a:r>
              <a:rPr lang="en-US" sz="2000" dirty="0" smtClean="0"/>
              <a:t>– how far the outcomes are from the average outcome</a:t>
            </a:r>
          </a:p>
          <a:p>
            <a:pPr lvl="1"/>
            <a:r>
              <a:rPr lang="en-US" dirty="0" smtClean="0"/>
              <a:t>It is a </a:t>
            </a:r>
            <a:r>
              <a:rPr lang="en-US" i="1" dirty="0" smtClean="0">
                <a:solidFill>
                  <a:srgbClr val="3E5D78"/>
                </a:solidFill>
              </a:rPr>
              <a:t>weighted sum of the squared deviations from the mean</a:t>
            </a:r>
          </a:p>
          <a:p>
            <a:pPr lvl="1"/>
            <a:r>
              <a:rPr lang="en-US" dirty="0" smtClean="0"/>
              <a:t>In each strategy the mean return is $210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>
                <a:solidFill>
                  <a:srgbClr val="3E5D78"/>
                </a:solidFill>
              </a:rPr>
              <a:t>Strategy (</a:t>
            </a:r>
            <a:r>
              <a:rPr lang="en-US" dirty="0" err="1" smtClean="0">
                <a:solidFill>
                  <a:srgbClr val="3E5D78"/>
                </a:solidFill>
              </a:rPr>
              <a:t>i</a:t>
            </a:r>
            <a:r>
              <a:rPr lang="en-US" dirty="0" smtClean="0">
                <a:solidFill>
                  <a:srgbClr val="3E5D78"/>
                </a:solidFill>
              </a:rPr>
              <a:t>): </a:t>
            </a:r>
          </a:p>
          <a:p>
            <a:pPr lvl="2"/>
            <a:r>
              <a:rPr lang="en-US" dirty="0" smtClean="0"/>
              <a:t>Since each outcome has an equal probability the weights are 0.5</a:t>
            </a:r>
          </a:p>
          <a:p>
            <a:pPr lvl="3"/>
            <a:r>
              <a:rPr lang="en-US" dirty="0" smtClean="0"/>
              <a:t>Variance = 0.5 * (220 – 210)² + 0.5 * (200 – 210)² = 100</a:t>
            </a:r>
          </a:p>
          <a:p>
            <a:pPr marL="822960" lvl="3" indent="0">
              <a:buNone/>
            </a:pPr>
            <a:endParaRPr lang="en-US" dirty="0" smtClean="0"/>
          </a:p>
          <a:p>
            <a:pPr lvl="1"/>
            <a:r>
              <a:rPr lang="en-US" dirty="0" smtClean="0">
                <a:solidFill>
                  <a:srgbClr val="3E5D78"/>
                </a:solidFill>
              </a:rPr>
              <a:t>Strategy (ii): </a:t>
            </a:r>
            <a:r>
              <a:rPr lang="en-US" dirty="0" smtClean="0"/>
              <a:t>Yields the same result as strategy (</a:t>
            </a:r>
            <a:r>
              <a:rPr lang="en-US" dirty="0" err="1" smtClean="0"/>
              <a:t>i</a:t>
            </a:r>
            <a:r>
              <a:rPr lang="en-US" dirty="0" smtClean="0"/>
              <a:t>)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>
                <a:solidFill>
                  <a:srgbClr val="3E5D78"/>
                </a:solidFill>
              </a:rPr>
              <a:t>Strategy (iii):</a:t>
            </a:r>
          </a:p>
          <a:p>
            <a:pPr lvl="2"/>
            <a:r>
              <a:rPr lang="en-US" dirty="0" smtClean="0"/>
              <a:t>Outcomes have different weights here: </a:t>
            </a:r>
          </a:p>
          <a:p>
            <a:pPr lvl="3"/>
            <a:r>
              <a:rPr lang="en-US" dirty="0" smtClean="0"/>
              <a:t>Variance = 0.25*(220 – 210)² + 0.5*(210-210) + 0.25*(200 – 210)² = 50</a:t>
            </a:r>
          </a:p>
          <a:p>
            <a:pPr marL="822960" lvl="3" indent="0">
              <a:buNone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Netflix Stock Price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6A11E-1804-49F2-849E-1FA7767DB52A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6" name="Char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663780"/>
              </p:ext>
            </p:extLst>
          </p:nvPr>
        </p:nvGraphicFramePr>
        <p:xfrm>
          <a:off x="899592" y="1124743"/>
          <a:ext cx="7416824" cy="4320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75656" y="5589240"/>
            <a:ext cx="7128792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Most stocks exhibit considerable price variation; hence investors who are risk averse avoid putting all of their eggs in the one basket</a:t>
            </a:r>
            <a:endParaRPr lang="en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9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Nortel Stock Price 1995-2005</a:t>
            </a:r>
            <a:endParaRPr lang="en-US" dirty="0"/>
          </a:p>
        </p:txBody>
      </p:sp>
      <p:graphicFrame>
        <p:nvGraphicFramePr>
          <p:cNvPr id="69637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1337196"/>
              </p:ext>
            </p:extLst>
          </p:nvPr>
        </p:nvGraphicFramePr>
        <p:xfrm>
          <a:off x="504031" y="1450181"/>
          <a:ext cx="8229600" cy="453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26" name="Chart" r:id="rId3" imgW="8229525" imgH="4533804" progId="MSGraph.Chart.8">
                  <p:embed followColorScheme="full"/>
                </p:oleObj>
              </mc:Choice>
              <mc:Fallback>
                <p:oleObj name="Chart" r:id="rId3" imgW="8229525" imgH="4533804" progId="MSGraph.Chart.8">
                  <p:embed followColorScheme="full"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031" y="1450181"/>
                        <a:ext cx="8229600" cy="4533900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89027-2679-42DE-8B27-9A57C854D1C3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50265633"/>
              </p:ext>
            </p:extLst>
          </p:nvPr>
        </p:nvGraphicFramePr>
        <p:xfrm>
          <a:off x="5148064" y="1196752"/>
          <a:ext cx="3780927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69637" grpId="0"/>
      <p:bldGraphic spid="8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0137E-3F35-44D1-BB03-F220FDB845F7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981075"/>
            <a:ext cx="8784976" cy="547211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000" dirty="0"/>
              <a:t>There are three main types of firm: </a:t>
            </a:r>
            <a:endParaRPr lang="en-US" sz="2000" dirty="0" smtClean="0"/>
          </a:p>
          <a:p>
            <a:pPr lvl="1">
              <a:lnSpc>
                <a:spcPct val="8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Self-employed </a:t>
            </a:r>
            <a:r>
              <a:rPr lang="en-US" b="1" i="1" dirty="0">
                <a:solidFill>
                  <a:srgbClr val="3E5D78"/>
                </a:solidFill>
              </a:rPr>
              <a:t>sole </a:t>
            </a:r>
            <a:r>
              <a:rPr lang="en-US" b="1" i="1" dirty="0" smtClean="0">
                <a:solidFill>
                  <a:srgbClr val="3E5D78"/>
                </a:solidFill>
              </a:rPr>
              <a:t>traders</a:t>
            </a:r>
          </a:p>
          <a:p>
            <a:pPr lvl="1">
              <a:lnSpc>
                <a:spcPct val="8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Partnerships</a:t>
            </a:r>
          </a:p>
          <a:p>
            <a:pPr lvl="1">
              <a:lnSpc>
                <a:spcPct val="8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Companies/Corporations</a:t>
            </a:r>
            <a:r>
              <a:rPr lang="en-US" dirty="0" smtClean="0">
                <a:solidFill>
                  <a:srgbClr val="3E5D78"/>
                </a:solidFill>
              </a:rPr>
              <a:t> </a:t>
            </a:r>
            <a:r>
              <a:rPr lang="en-US" dirty="0" smtClean="0"/>
              <a:t>- owned by shareholders</a:t>
            </a:r>
            <a:endParaRPr lang="en-US" dirty="0" smtClean="0">
              <a:solidFill>
                <a:srgbClr val="3E5D78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en-US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en-US" sz="2000" dirty="0" smtClean="0"/>
              <a:t>Important variable for firms are:</a:t>
            </a:r>
          </a:p>
          <a:p>
            <a:pPr lvl="1">
              <a:lnSpc>
                <a:spcPct val="8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Revenue</a:t>
            </a:r>
          </a:p>
          <a:p>
            <a:pPr lvl="1">
              <a:lnSpc>
                <a:spcPct val="8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Costs</a:t>
            </a:r>
          </a:p>
          <a:p>
            <a:pPr lvl="1">
              <a:lnSpc>
                <a:spcPct val="8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Profits –</a:t>
            </a:r>
            <a:r>
              <a:rPr lang="en-US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directed to </a:t>
            </a:r>
            <a:r>
              <a:rPr lang="en-US" dirty="0" smtClean="0">
                <a:solidFill>
                  <a:srgbClr val="3E5D78"/>
                </a:solidFill>
              </a:rPr>
              <a:t>dividends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rgbClr val="3E5D78"/>
                </a:solidFill>
              </a:rPr>
              <a:t>retained earnings</a:t>
            </a:r>
          </a:p>
          <a:p>
            <a:pPr lvl="1">
              <a:lnSpc>
                <a:spcPct val="80000"/>
              </a:lnSpc>
            </a:pPr>
            <a:endParaRPr lang="en-US" dirty="0">
              <a:solidFill>
                <a:srgbClr val="3E5D78"/>
              </a:solidFill>
            </a:endParaRPr>
          </a:p>
          <a:p>
            <a:r>
              <a:rPr lang="en-US" sz="2000" b="1" i="1" dirty="0">
                <a:solidFill>
                  <a:srgbClr val="3E5D78"/>
                </a:solidFill>
              </a:rPr>
              <a:t>Capital gain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is the difference between the </a:t>
            </a:r>
            <a:r>
              <a:rPr lang="en-US" sz="2000" dirty="0" smtClean="0"/>
              <a:t>purchase </a:t>
            </a:r>
            <a:r>
              <a:rPr lang="en-US" sz="2000" dirty="0"/>
              <a:t>value of a </a:t>
            </a:r>
            <a:r>
              <a:rPr lang="en-US" sz="2000" dirty="0" smtClean="0"/>
              <a:t>stock </a:t>
            </a:r>
            <a:r>
              <a:rPr lang="en-US" sz="2000" dirty="0"/>
              <a:t>and its current market </a:t>
            </a:r>
            <a:r>
              <a:rPr lang="en-US" sz="2000" dirty="0" smtClean="0"/>
              <a:t>value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Firms are assumed to</a:t>
            </a:r>
            <a:r>
              <a:rPr lang="en-US" sz="2000" dirty="0">
                <a:solidFill>
                  <a:srgbClr val="3E5D78"/>
                </a:solidFill>
              </a:rPr>
              <a:t> </a:t>
            </a:r>
            <a:r>
              <a:rPr lang="en-US" sz="2000" i="1" dirty="0">
                <a:solidFill>
                  <a:srgbClr val="3E5D78"/>
                </a:solidFill>
              </a:rPr>
              <a:t>maximize profits</a:t>
            </a:r>
          </a:p>
          <a:p>
            <a:pPr lvl="1">
              <a:lnSpc>
                <a:spcPct val="80000"/>
              </a:lnSpc>
            </a:pPr>
            <a:endParaRPr lang="en-US" dirty="0">
              <a:solidFill>
                <a:srgbClr val="3E5D78"/>
              </a:solidFill>
            </a:endParaRPr>
          </a:p>
          <a:p>
            <a:pPr>
              <a:lnSpc>
                <a:spcPct val="80000"/>
              </a:lnSpc>
            </a:pP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B9970-066E-43DE-B4BE-D6EA73A228A2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/>
              <a:t>The </a:t>
            </a:r>
            <a:r>
              <a:rPr lang="en-US" sz="2000" b="1" i="1" dirty="0" smtClean="0">
                <a:solidFill>
                  <a:srgbClr val="3E5D78"/>
                </a:solidFill>
              </a:rPr>
              <a:t>principal-agent relationship </a:t>
            </a:r>
            <a:r>
              <a:rPr lang="en-US" sz="2000" dirty="0" smtClean="0"/>
              <a:t>refers to the relation between a firm's owners and its managers</a:t>
            </a:r>
          </a:p>
          <a:p>
            <a:pPr lvl="1"/>
            <a:r>
              <a:rPr lang="en-US" dirty="0" smtClean="0"/>
              <a:t>Principal agent problems occur when management does not maximize profits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Firms are financed by investors who channel their funds through </a:t>
            </a:r>
            <a:r>
              <a:rPr lang="en-US" sz="2000" b="1" i="1" dirty="0" smtClean="0">
                <a:solidFill>
                  <a:srgbClr val="3E5D78"/>
                </a:solidFill>
              </a:rPr>
              <a:t>capital markets</a:t>
            </a:r>
          </a:p>
          <a:p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i="1" dirty="0">
                <a:solidFill>
                  <a:srgbClr val="3E5D78"/>
                </a:solidFill>
              </a:rPr>
              <a:t>Risk</a:t>
            </a:r>
            <a:r>
              <a:rPr lang="en-US" sz="2000" dirty="0"/>
              <a:t> pervades economic </a:t>
            </a:r>
            <a:r>
              <a:rPr lang="en-US" sz="2000" dirty="0" smtClean="0"/>
              <a:t>life</a:t>
            </a:r>
          </a:p>
          <a:p>
            <a:endParaRPr lang="en-US" sz="2000" dirty="0"/>
          </a:p>
          <a:p>
            <a:r>
              <a:rPr lang="en-US" sz="2000" b="1" i="1" dirty="0">
                <a:solidFill>
                  <a:srgbClr val="3E5D78"/>
                </a:solidFill>
              </a:rPr>
              <a:t>Risk-aversion</a:t>
            </a:r>
            <a:r>
              <a:rPr lang="en-US" sz="2000" dirty="0"/>
              <a:t> arises because individuals have </a:t>
            </a:r>
            <a:r>
              <a:rPr lang="en-US" sz="2000" i="1" dirty="0">
                <a:solidFill>
                  <a:srgbClr val="3E5D78"/>
                </a:solidFill>
              </a:rPr>
              <a:t>diminishing marginal utility</a:t>
            </a:r>
          </a:p>
          <a:p>
            <a:pPr lvl="1"/>
            <a:r>
              <a:rPr lang="en-US" dirty="0"/>
              <a:t>Most investors seek to reduce risk</a:t>
            </a:r>
          </a:p>
          <a:p>
            <a:pPr lvl="1"/>
            <a:r>
              <a:rPr lang="en-US" dirty="0"/>
              <a:t>Fair </a:t>
            </a:r>
            <a:r>
              <a:rPr lang="en-US" dirty="0" smtClean="0"/>
              <a:t>gambles are </a:t>
            </a:r>
            <a:r>
              <a:rPr lang="en-US" dirty="0"/>
              <a:t>typically </a:t>
            </a:r>
            <a:r>
              <a:rPr lang="en-US" dirty="0" smtClean="0"/>
              <a:t>refused by risk-averse individuals </a:t>
            </a:r>
            <a:r>
              <a:rPr lang="en-US" dirty="0"/>
              <a:t>in favor of less risky investments</a:t>
            </a:r>
          </a:p>
          <a:p>
            <a:pPr marL="0" indent="0"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DF18D-9F17-489C-94EB-82D9CC3DF77A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000" dirty="0" smtClean="0"/>
              <a:t>Insurers </a:t>
            </a:r>
            <a:r>
              <a:rPr lang="en-US" sz="2000" b="1" i="1" dirty="0">
                <a:solidFill>
                  <a:srgbClr val="3E5D78"/>
                </a:solidFill>
              </a:rPr>
              <a:t>pool risks</a:t>
            </a: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that are substantially independent and </a:t>
            </a:r>
            <a:r>
              <a:rPr lang="en-US" sz="2000" b="1" i="1" dirty="0">
                <a:solidFill>
                  <a:srgbClr val="3E5D78"/>
                </a:solidFill>
              </a:rPr>
              <a:t>spread risk </a:t>
            </a:r>
            <a:r>
              <a:rPr lang="en-US" sz="2000" dirty="0"/>
              <a:t>across many other </a:t>
            </a:r>
            <a:r>
              <a:rPr lang="en-US" sz="2000" dirty="0" smtClean="0"/>
              <a:t>insurers</a:t>
            </a:r>
          </a:p>
          <a:p>
            <a:pPr>
              <a:lnSpc>
                <a:spcPct val="80000"/>
              </a:lnSpc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Risk reduction</a:t>
            </a:r>
            <a:r>
              <a:rPr lang="en-US" sz="2000" b="1" dirty="0">
                <a:solidFill>
                  <a:srgbClr val="3E5D78"/>
                </a:solidFill>
              </a:rPr>
              <a:t> </a:t>
            </a:r>
            <a:r>
              <a:rPr lang="en-US" sz="2000" dirty="0"/>
              <a:t>is a driving force in investment </a:t>
            </a:r>
            <a:r>
              <a:rPr lang="en-US" sz="2000" dirty="0" smtClean="0"/>
              <a:t>strategies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Investment strategies</a:t>
            </a:r>
            <a:r>
              <a:rPr lang="en-US" sz="2000" b="1" dirty="0">
                <a:solidFill>
                  <a:srgbClr val="3E5D78"/>
                </a:solidFill>
              </a:rPr>
              <a:t> </a:t>
            </a:r>
            <a:r>
              <a:rPr lang="en-US" sz="2000" dirty="0"/>
              <a:t>depend on individual’s willingness to trade off higher risk with higher </a:t>
            </a:r>
            <a:r>
              <a:rPr lang="en-US" sz="2000" dirty="0" smtClean="0"/>
              <a:t>return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Portfolio diversification</a:t>
            </a:r>
            <a:r>
              <a:rPr lang="en-US" sz="2000" b="1" dirty="0">
                <a:solidFill>
                  <a:srgbClr val="3E5D78"/>
                </a:solidFill>
              </a:rPr>
              <a:t> </a:t>
            </a:r>
            <a:r>
              <a:rPr lang="en-US" sz="2000" dirty="0"/>
              <a:t>provides investors with the opportunity to invest some of their funds to highly risky </a:t>
            </a:r>
            <a:r>
              <a:rPr lang="en-US" sz="2000" dirty="0" smtClean="0"/>
              <a:t>ventures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 smtClean="0"/>
          </a:p>
          <a:p>
            <a:pPr>
              <a:lnSpc>
                <a:spcPct val="80000"/>
              </a:lnSpc>
            </a:pPr>
            <a:r>
              <a:rPr lang="en-CA" sz="2000" dirty="0"/>
              <a:t>The </a:t>
            </a:r>
            <a:r>
              <a:rPr lang="en-CA" sz="2000" b="1" i="1" dirty="0">
                <a:solidFill>
                  <a:srgbClr val="3E5D78"/>
                </a:solidFill>
              </a:rPr>
              <a:t>degree of risk </a:t>
            </a:r>
            <a:r>
              <a:rPr lang="en-CA" sz="2000" dirty="0"/>
              <a:t>within a portfolio </a:t>
            </a:r>
            <a:r>
              <a:rPr lang="en-CA" sz="2000" dirty="0" smtClean="0"/>
              <a:t>can be measured </a:t>
            </a:r>
            <a:r>
              <a:rPr lang="en-CA" sz="2000" dirty="0"/>
              <a:t>by its </a:t>
            </a:r>
            <a:r>
              <a:rPr lang="en-CA" sz="2000" b="1" i="1" dirty="0" smtClean="0">
                <a:solidFill>
                  <a:srgbClr val="3E5D78"/>
                </a:solidFill>
              </a:rPr>
              <a:t>variance</a:t>
            </a:r>
            <a:r>
              <a:rPr lang="en-CA" sz="2000" b="1" dirty="0" smtClean="0">
                <a:solidFill>
                  <a:srgbClr val="3E5D78"/>
                </a:solidFill>
              </a:rPr>
              <a:t>, </a:t>
            </a:r>
            <a:r>
              <a:rPr lang="en-CA" sz="2000" dirty="0" smtClean="0"/>
              <a:t>which is the </a:t>
            </a:r>
            <a:r>
              <a:rPr lang="en-CA" sz="2000" dirty="0"/>
              <a:t>weighted sum of the squared deviations from the </a:t>
            </a:r>
            <a:r>
              <a:rPr lang="en-CA" sz="2000" dirty="0" smtClean="0"/>
              <a:t>mean</a:t>
            </a:r>
          </a:p>
          <a:p>
            <a:pPr marL="0" indent="0">
              <a:lnSpc>
                <a:spcPct val="80000"/>
              </a:lnSpc>
              <a:buNone/>
            </a:pPr>
            <a:endParaRPr lang="en-CA" sz="2000" dirty="0"/>
          </a:p>
          <a:p>
            <a:pPr>
              <a:lnSpc>
                <a:spcPct val="80000"/>
              </a:lnSpc>
            </a:pPr>
            <a:r>
              <a:rPr lang="en-CA" sz="2000" dirty="0"/>
              <a:t>Not all risk can be diversified </a:t>
            </a:r>
            <a:r>
              <a:rPr lang="en-CA" sz="2000" dirty="0" smtClean="0"/>
              <a:t>away: remaining </a:t>
            </a:r>
            <a:r>
              <a:rPr lang="en-CA" sz="2000" dirty="0"/>
              <a:t>risk is called </a:t>
            </a:r>
            <a:r>
              <a:rPr lang="en-CA" sz="2000" b="1" i="1" dirty="0" smtClean="0">
                <a:solidFill>
                  <a:srgbClr val="3E5D78"/>
                </a:solidFill>
              </a:rPr>
              <a:t>system risk</a:t>
            </a:r>
            <a:r>
              <a:rPr lang="en-CA" sz="2000" dirty="0" smtClean="0"/>
              <a:t>, and depends upon macroeconomic conditions</a:t>
            </a:r>
            <a:endParaRPr lang="en-CA" sz="2000" dirty="0"/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1813</TotalTime>
  <Words>1840</Words>
  <Application>Microsoft Macintosh PowerPoint</Application>
  <PresentationFormat>On-screen Show (4:3)</PresentationFormat>
  <Paragraphs>279</Paragraphs>
  <Slides>28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Theme-28pt</vt:lpstr>
      <vt:lpstr>Chart</vt:lpstr>
      <vt:lpstr>Chapter 7 Firms, Investors and Capital Markets</vt:lpstr>
      <vt:lpstr>Learning Outcomes</vt:lpstr>
      <vt:lpstr>Business Organization Key Terms</vt:lpstr>
      <vt:lpstr>Business Organization Key Terms </vt:lpstr>
      <vt:lpstr>Business Organizations</vt:lpstr>
      <vt:lpstr>Business Income Statement</vt:lpstr>
      <vt:lpstr>Corporate Profits in Canada in $ millions</vt:lpstr>
      <vt:lpstr>Profit, Ownership, and Corporate Goals</vt:lpstr>
      <vt:lpstr>Risk and the Investor - Key Terms</vt:lpstr>
      <vt:lpstr>Risk and the Investor - Key Terms</vt:lpstr>
      <vt:lpstr>Diminishing Marginal Utility and Risk</vt:lpstr>
      <vt:lpstr>Risk Pooling and Individual Incomes</vt:lpstr>
      <vt:lpstr>Independent Risks </vt:lpstr>
      <vt:lpstr>Utility from Extremes and Utility from Averages</vt:lpstr>
      <vt:lpstr>Risk pooling: Insurance</vt:lpstr>
      <vt:lpstr>Utility from Extremes and Utility from Averages</vt:lpstr>
      <vt:lpstr>Risk Aversion and Risk Neutrality</vt:lpstr>
      <vt:lpstr>Risk Spreading</vt:lpstr>
      <vt:lpstr>The Role of Financial Markets</vt:lpstr>
      <vt:lpstr>Uncertainty and Asset Returns</vt:lpstr>
      <vt:lpstr>Financing the Risky Firm: Diversification</vt:lpstr>
      <vt:lpstr>Diversification Example</vt:lpstr>
      <vt:lpstr>The Variance</vt:lpstr>
      <vt:lpstr>Netflix Stock Price</vt:lpstr>
      <vt:lpstr>Nortel Stock Price 1995-2005</vt:lpstr>
      <vt:lpstr>Chapter Summary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7 - firms, investors, and capital markets</dc:title>
  <dc:creator>Amy Peng</dc:creator>
  <dc:description>Copyright McGraw-Hill Ryerson Ltd. 2007</dc:description>
  <cp:lastModifiedBy>Ryan Nichols</cp:lastModifiedBy>
  <cp:revision>210</cp:revision>
  <dcterms:created xsi:type="dcterms:W3CDTF">2007-01-12T20:47:53Z</dcterms:created>
  <dcterms:modified xsi:type="dcterms:W3CDTF">2014-10-20T15:47:08Z</dcterms:modified>
</cp:coreProperties>
</file>