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0"/>
  </p:notesMasterIdLst>
  <p:sldIdLst>
    <p:sldId id="358" r:id="rId3"/>
    <p:sldId id="359" r:id="rId4"/>
    <p:sldId id="360" r:id="rId5"/>
    <p:sldId id="487" r:id="rId6"/>
    <p:sldId id="361" r:id="rId7"/>
    <p:sldId id="489" r:id="rId8"/>
    <p:sldId id="362" r:id="rId9"/>
    <p:sldId id="363" r:id="rId10"/>
    <p:sldId id="447" r:id="rId11"/>
    <p:sldId id="364" r:id="rId12"/>
    <p:sldId id="367" r:id="rId13"/>
    <p:sldId id="454" r:id="rId14"/>
    <p:sldId id="490" r:id="rId15"/>
    <p:sldId id="492" r:id="rId16"/>
    <p:sldId id="493" r:id="rId17"/>
    <p:sldId id="496" r:id="rId18"/>
    <p:sldId id="498" r:id="rId19"/>
    <p:sldId id="499" r:id="rId20"/>
    <p:sldId id="500" r:id="rId21"/>
    <p:sldId id="501" r:id="rId22"/>
    <p:sldId id="502" r:id="rId23"/>
    <p:sldId id="503" r:id="rId24"/>
    <p:sldId id="504" r:id="rId25"/>
    <p:sldId id="505" r:id="rId26"/>
    <p:sldId id="506" r:id="rId27"/>
    <p:sldId id="507" r:id="rId28"/>
    <p:sldId id="508" r:id="rId29"/>
    <p:sldId id="509" r:id="rId30"/>
    <p:sldId id="510" r:id="rId31"/>
    <p:sldId id="511" r:id="rId32"/>
    <p:sldId id="512" r:id="rId33"/>
    <p:sldId id="513" r:id="rId34"/>
    <p:sldId id="514" r:id="rId35"/>
    <p:sldId id="515" r:id="rId36"/>
    <p:sldId id="516" r:id="rId37"/>
    <p:sldId id="517" r:id="rId38"/>
    <p:sldId id="518" r:id="rId39"/>
    <p:sldId id="522" r:id="rId40"/>
    <p:sldId id="528" r:id="rId41"/>
    <p:sldId id="520" r:id="rId42"/>
    <p:sldId id="461" r:id="rId43"/>
    <p:sldId id="460" r:id="rId44"/>
    <p:sldId id="524" r:id="rId45"/>
    <p:sldId id="525" r:id="rId46"/>
    <p:sldId id="523" r:id="rId47"/>
    <p:sldId id="462" r:id="rId48"/>
    <p:sldId id="527" r:id="rId49"/>
    <p:sldId id="464" r:id="rId50"/>
    <p:sldId id="383" r:id="rId51"/>
    <p:sldId id="384" r:id="rId52"/>
    <p:sldId id="458" r:id="rId53"/>
    <p:sldId id="386" r:id="rId54"/>
    <p:sldId id="455" r:id="rId55"/>
    <p:sldId id="457" r:id="rId56"/>
    <p:sldId id="459" r:id="rId57"/>
    <p:sldId id="387" r:id="rId58"/>
    <p:sldId id="388" r:id="rId59"/>
    <p:sldId id="465" r:id="rId60"/>
    <p:sldId id="393" r:id="rId61"/>
    <p:sldId id="257" r:id="rId62"/>
    <p:sldId id="259" r:id="rId63"/>
    <p:sldId id="261" r:id="rId64"/>
    <p:sldId id="466" r:id="rId65"/>
    <p:sldId id="467" r:id="rId66"/>
    <p:sldId id="263" r:id="rId67"/>
    <p:sldId id="469" r:id="rId68"/>
    <p:sldId id="470" r:id="rId69"/>
    <p:sldId id="471" r:id="rId70"/>
    <p:sldId id="468" r:id="rId71"/>
    <p:sldId id="355" r:id="rId72"/>
    <p:sldId id="354" r:id="rId73"/>
    <p:sldId id="266" r:id="rId74"/>
    <p:sldId id="267" r:id="rId75"/>
    <p:sldId id="324" r:id="rId76"/>
    <p:sldId id="331" r:id="rId77"/>
    <p:sldId id="332" r:id="rId78"/>
    <p:sldId id="477" r:id="rId79"/>
    <p:sldId id="478" r:id="rId80"/>
    <p:sldId id="333" r:id="rId81"/>
    <p:sldId id="334" r:id="rId82"/>
    <p:sldId id="335" r:id="rId83"/>
    <p:sldId id="336" r:id="rId84"/>
    <p:sldId id="337" r:id="rId85"/>
    <p:sldId id="481" r:id="rId86"/>
    <p:sldId id="395" r:id="rId87"/>
    <p:sldId id="338" r:id="rId88"/>
    <p:sldId id="340" r:id="rId89"/>
    <p:sldId id="482" r:id="rId90"/>
    <p:sldId id="396" r:id="rId91"/>
    <p:sldId id="269" r:id="rId92"/>
    <p:sldId id="270" r:id="rId93"/>
    <p:sldId id="271" r:id="rId94"/>
    <p:sldId id="272" r:id="rId95"/>
    <p:sldId id="273" r:id="rId96"/>
    <p:sldId id="274" r:id="rId97"/>
    <p:sldId id="275" r:id="rId98"/>
    <p:sldId id="479" r:id="rId99"/>
    <p:sldId id="276" r:id="rId100"/>
    <p:sldId id="277" r:id="rId101"/>
    <p:sldId id="278" r:id="rId102"/>
    <p:sldId id="472" r:id="rId103"/>
    <p:sldId id="279" r:id="rId104"/>
    <p:sldId id="473" r:id="rId105"/>
    <p:sldId id="288" r:id="rId106"/>
    <p:sldId id="486" r:id="rId107"/>
    <p:sldId id="529" r:id="rId108"/>
    <p:sldId id="289" r:id="rId109"/>
    <p:sldId id="290" r:id="rId110"/>
    <p:sldId id="480" r:id="rId111"/>
    <p:sldId id="474" r:id="rId112"/>
    <p:sldId id="483" r:id="rId113"/>
    <p:sldId id="484" r:id="rId114"/>
    <p:sldId id="475" r:id="rId115"/>
    <p:sldId id="485" r:id="rId116"/>
    <p:sldId id="326" r:id="rId117"/>
    <p:sldId id="435" r:id="rId118"/>
    <p:sldId id="398" r:id="rId119"/>
    <p:sldId id="399" r:id="rId120"/>
    <p:sldId id="417" r:id="rId121"/>
    <p:sldId id="530" r:id="rId122"/>
    <p:sldId id="531" r:id="rId123"/>
    <p:sldId id="420" r:id="rId124"/>
    <p:sldId id="421" r:id="rId125"/>
    <p:sldId id="422" r:id="rId126"/>
    <p:sldId id="423" r:id="rId127"/>
    <p:sldId id="426" r:id="rId128"/>
    <p:sldId id="427" r:id="rId129"/>
    <p:sldId id="428" r:id="rId130"/>
    <p:sldId id="429" r:id="rId131"/>
    <p:sldId id="430" r:id="rId132"/>
    <p:sldId id="432" r:id="rId133"/>
    <p:sldId id="532" r:id="rId134"/>
    <p:sldId id="533" r:id="rId135"/>
    <p:sldId id="293" r:id="rId136"/>
    <p:sldId id="418" r:id="rId137"/>
    <p:sldId id="295" r:id="rId138"/>
    <p:sldId id="296" r:id="rId139"/>
    <p:sldId id="297" r:id="rId140"/>
    <p:sldId id="300" r:id="rId141"/>
    <p:sldId id="302" r:id="rId142"/>
    <p:sldId id="345" r:id="rId143"/>
    <p:sldId id="346" r:id="rId144"/>
    <p:sldId id="343" r:id="rId145"/>
    <p:sldId id="303" r:id="rId146"/>
    <p:sldId id="306" r:id="rId147"/>
    <p:sldId id="311" r:id="rId148"/>
    <p:sldId id="312" r:id="rId14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387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slide" Target="slides/slide136.xml"/><Relationship Id="rId154" Type="http://schemas.openxmlformats.org/officeDocument/2006/relationships/tableStyles" Target="tableStyles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144" Type="http://schemas.openxmlformats.org/officeDocument/2006/relationships/slide" Target="slides/slide142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slide" Target="slides/slide13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50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137" Type="http://schemas.openxmlformats.org/officeDocument/2006/relationships/slide" Target="slides/slide13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40" Type="http://schemas.openxmlformats.org/officeDocument/2006/relationships/slide" Target="slides/slide138.xml"/><Relationship Id="rId145" Type="http://schemas.openxmlformats.org/officeDocument/2006/relationships/slide" Target="slides/slide143.xml"/><Relationship Id="rId15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15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6693F-3E09-460E-9F8C-99547E99628E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5E176F-C1BA-4697-B524-C863A97B95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045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792172A-7B24-4C53-9905-9772D2A3414D}" type="slidenum">
              <a:rPr lang="en-US" sz="1200" baseline="0" smtClean="0"/>
              <a:pPr/>
              <a:t>5</a:t>
            </a:fld>
            <a:endParaRPr lang="en-US" sz="1200" baseline="0"/>
          </a:p>
        </p:txBody>
      </p:sp>
      <p:sp>
        <p:nvSpPr>
          <p:cNvPr id="101379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BBDEBDE-3BD4-4E8E-9900-9796A8FC0E91}" type="slidenum">
              <a:rPr lang="en-US" sz="1200" baseline="0" smtClean="0"/>
              <a:pPr/>
              <a:t>7</a:t>
            </a:fld>
            <a:endParaRPr lang="en-US" sz="1200" baseline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67DE4FD-DAA2-4907-A18C-A032DD8EBD75}" type="slidenum">
              <a:rPr lang="en-US" sz="1200" baseline="0" smtClean="0"/>
              <a:pPr/>
              <a:t>8</a:t>
            </a:fld>
            <a:endParaRPr lang="en-US" sz="1200" baseline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C806CCB-AD3B-48B5-8861-B8FB7893CFF6}" type="slidenum">
              <a:rPr lang="en-US" sz="1200" baseline="0" smtClean="0"/>
              <a:pPr/>
              <a:t>9</a:t>
            </a:fld>
            <a:endParaRPr lang="en-US" sz="1200" baseline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609674A-808F-4852-B858-806CBD6B3C27}" type="slidenum">
              <a:rPr lang="en-US" sz="1200" baseline="0" smtClean="0"/>
              <a:pPr/>
              <a:t>11</a:t>
            </a:fld>
            <a:endParaRPr lang="en-US" sz="1200" baseline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09986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29023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66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5257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5297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5168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67538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42900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69485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49763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018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4357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26052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60433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20071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7309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06581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71843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52206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0299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43357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22453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9120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15290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9161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17609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163310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711904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6142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371A0D9-F916-4F07-8B3D-7063D88E6512}" type="slidenum">
              <a:rPr lang="en-US" sz="1200" baseline="0" smtClean="0"/>
              <a:pPr/>
              <a:t>52</a:t>
            </a:fld>
            <a:endParaRPr lang="en-US" sz="1200" baseline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A6E10FA-B90C-4DCF-8005-9D387FD0C488}" type="slidenum">
              <a:rPr lang="en-US" sz="1200" baseline="0" smtClean="0"/>
              <a:pPr/>
              <a:t>58</a:t>
            </a:fld>
            <a:endParaRPr lang="en-US" sz="1200" baseline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64FABD7-750F-455E-8F03-D525A24A7B0A}" type="slidenum">
              <a:rPr lang="en-US" sz="1200" baseline="0" smtClean="0"/>
              <a:pPr/>
              <a:t>60</a:t>
            </a:fld>
            <a:endParaRPr lang="en-US" sz="1200" baseline="0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DF7263F-A422-42DA-9363-0BE7FEE3C81A}" type="slidenum">
              <a:rPr lang="en-US" sz="1200" baseline="0" smtClean="0"/>
              <a:pPr/>
              <a:t>61</a:t>
            </a:fld>
            <a:endParaRPr lang="en-US" sz="1200" baseline="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1E54F81-4D77-4903-A825-84B75349EDEC}" type="slidenum">
              <a:rPr lang="en-US" sz="1200" baseline="0" smtClean="0"/>
              <a:pPr/>
              <a:t>62</a:t>
            </a:fld>
            <a:endParaRPr lang="en-US" sz="1200" baseline="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BC88FBC-A368-4A7E-8C4B-89F3784E8385}" type="slidenum">
              <a:rPr lang="en-US" sz="1200" baseline="0" smtClean="0"/>
              <a:pPr/>
              <a:t>63</a:t>
            </a:fld>
            <a:endParaRPr lang="en-US" sz="1200" baseline="0"/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3A5CA5D-CEC9-4FC7-B6C2-CA0725C2452E}" type="slidenum">
              <a:rPr lang="en-US" sz="1200" baseline="0" smtClean="0"/>
              <a:pPr/>
              <a:t>64</a:t>
            </a:fld>
            <a:endParaRPr lang="en-US" sz="1200" baseline="0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0BF6637-7960-4E58-A019-73CBB9F78C37}" type="slidenum">
              <a:rPr lang="en-US" sz="1200" baseline="0" smtClean="0"/>
              <a:pPr/>
              <a:t>65</a:t>
            </a:fld>
            <a:endParaRPr lang="en-US" sz="1200" baseline="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0BD1D79-62B1-49AF-99A8-DFBE913B4D7B}" type="slidenum">
              <a:rPr lang="en-US" sz="1200" baseline="0" smtClean="0"/>
              <a:pPr/>
              <a:t>69</a:t>
            </a:fld>
            <a:endParaRPr lang="en-US" sz="1200" baseline="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9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9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A017EC2-D7AF-44AC-8A6A-8DA0CA7C6BAE}" type="slidenum">
              <a:rPr lang="en-US" sz="1200" baseline="0" smtClean="0"/>
              <a:pPr/>
              <a:t>70</a:t>
            </a:fld>
            <a:endParaRPr lang="en-US" sz="1200" baseline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6F72450-9FAD-45C1-A006-EF7ED7AAEB72}" type="slidenum">
              <a:rPr lang="en-US" sz="1200" baseline="0" smtClean="0"/>
              <a:pPr/>
              <a:t>72</a:t>
            </a:fld>
            <a:endParaRPr lang="en-US" sz="1200" baseline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64F64CC-2310-448D-AD1B-0DACCEA1CF37}" type="slidenum">
              <a:rPr lang="en-US" sz="1200" baseline="0" smtClean="0"/>
              <a:pPr/>
              <a:t>73</a:t>
            </a:fld>
            <a:endParaRPr lang="en-US" sz="1200" baseline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453FBB0-4990-46E3-9007-BF4C0EBF0C8B}" type="slidenum">
              <a:rPr lang="en-US" sz="1200" baseline="0" smtClean="0"/>
              <a:pPr/>
              <a:t>74</a:t>
            </a:fld>
            <a:endParaRPr lang="en-US" sz="1200" baseline="0"/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D777058-E49E-4B59-8421-FFEF3CDFDE71}" type="slidenum">
              <a:rPr lang="en-US" sz="1200" baseline="0" smtClean="0"/>
              <a:pPr/>
              <a:t>75</a:t>
            </a:fld>
            <a:endParaRPr lang="en-US" sz="1200" baseline="0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D4EE207-C170-4848-96BA-30381190237B}" type="slidenum">
              <a:rPr lang="en-US" sz="1200" baseline="0" smtClean="0"/>
              <a:pPr/>
              <a:t>79</a:t>
            </a:fld>
            <a:endParaRPr lang="en-US" sz="1200" baseline="0"/>
          </a:p>
        </p:txBody>
      </p:sp>
      <p:sp>
        <p:nvSpPr>
          <p:cNvPr id="13619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E07D8BB-FDF3-43C3-8920-FB0F6A963F25}" type="slidenum">
              <a:rPr lang="en-US" sz="1200" baseline="0" smtClean="0"/>
              <a:pPr/>
              <a:t>80</a:t>
            </a:fld>
            <a:endParaRPr lang="en-US" sz="1200" baseline="0"/>
          </a:p>
        </p:txBody>
      </p:sp>
      <p:sp>
        <p:nvSpPr>
          <p:cNvPr id="137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527F5E-5122-41C7-8A22-0DAE906DB901}" type="slidenum">
              <a:rPr lang="en-US" sz="1200" baseline="0" smtClean="0"/>
              <a:pPr/>
              <a:t>81</a:t>
            </a:fld>
            <a:endParaRPr lang="en-US" sz="1200" baseline="0"/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1FB366C-1B97-4743-AFE3-DB76FAC2C01A}" type="slidenum">
              <a:rPr lang="en-US" sz="1200" baseline="0" smtClean="0"/>
              <a:pPr/>
              <a:t>82</a:t>
            </a:fld>
            <a:endParaRPr lang="en-US" sz="1200" baseline="0"/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898E2EE-15B2-4258-BD60-A23B5DD8AB2E}" type="slidenum">
              <a:rPr lang="en-US" sz="1200" baseline="0" smtClean="0"/>
              <a:pPr/>
              <a:t>86</a:t>
            </a:fld>
            <a:endParaRPr lang="en-US" sz="1200" baseline="0"/>
          </a:p>
        </p:txBody>
      </p:sp>
      <p:sp>
        <p:nvSpPr>
          <p:cNvPr id="14131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E176F-C1BA-4697-B524-C863A97B95E6}" type="slidenum">
              <a:rPr lang="en-US" smtClean="0"/>
              <a:pPr/>
              <a:t>88</a:t>
            </a:fld>
            <a:endParaRPr 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5099B95-6D36-4236-8466-602FC1FB6BC3}" type="slidenum">
              <a:rPr lang="en-US" sz="1200" baseline="0" smtClean="0"/>
              <a:pPr/>
              <a:t>90</a:t>
            </a:fld>
            <a:endParaRPr lang="en-US" sz="1200" baseline="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FCF4C20-0C09-4D0B-AC9E-0451D3105438}" type="slidenum">
              <a:rPr lang="en-US" sz="1200" baseline="0" smtClean="0"/>
              <a:pPr/>
              <a:t>91</a:t>
            </a:fld>
            <a:endParaRPr lang="en-US" sz="1200" baseline="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3BE3D12-69DC-4B42-93D2-7FA4F6FD68A3}" type="slidenum">
              <a:rPr lang="en-US" sz="1200" baseline="0" smtClean="0"/>
              <a:pPr/>
              <a:t>92</a:t>
            </a:fld>
            <a:endParaRPr lang="en-US" sz="1200" baseline="0"/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744B9CF-B8F4-4F88-9F71-1A2B1A436553}" type="slidenum">
              <a:rPr lang="en-US" sz="1200" baseline="0" smtClean="0"/>
              <a:pPr/>
              <a:t>93</a:t>
            </a:fld>
            <a:endParaRPr lang="en-US" sz="1200" baseline="0"/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58DC5E7-9DC0-44D2-83A3-5EF7E65DBF97}" type="slidenum">
              <a:rPr lang="en-US" sz="1200" baseline="0" smtClean="0"/>
              <a:pPr/>
              <a:t>94</a:t>
            </a:fld>
            <a:endParaRPr lang="en-US" sz="1200" baseline="0"/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A3FE758-26F6-4C7C-AF7D-A4898DE80EF5}" type="slidenum">
              <a:rPr lang="en-US" sz="1200" baseline="0" smtClean="0"/>
              <a:pPr/>
              <a:t>95</a:t>
            </a:fld>
            <a:endParaRPr lang="en-US" sz="1200" baseline="0"/>
          </a:p>
        </p:txBody>
      </p:sp>
      <p:sp>
        <p:nvSpPr>
          <p:cNvPr id="131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EBAB401-033E-44E9-A8A9-BFAA3A7AF972}" type="slidenum">
              <a:rPr lang="en-US" sz="1200" baseline="0" smtClean="0"/>
              <a:pPr/>
              <a:t>96</a:t>
            </a:fld>
            <a:endParaRPr lang="en-US" sz="1200" baseline="0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3656C4B-1303-40A0-A56F-4492B4315883}" type="slidenum">
              <a:rPr lang="en-US" sz="1200" baseline="0" smtClean="0"/>
              <a:pPr/>
              <a:t>98</a:t>
            </a:fld>
            <a:endParaRPr lang="en-US" sz="1200" baseline="0"/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A32DA9C-7ED9-4134-AA9E-F4B90C30FE37}" type="slidenum">
              <a:rPr lang="en-US" sz="1200" baseline="0" smtClean="0"/>
              <a:pPr/>
              <a:t>99</a:t>
            </a:fld>
            <a:endParaRPr lang="en-US" sz="1200" baseline="0"/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834E92B-BF98-4AFE-932F-D3EC91813028}" type="slidenum">
              <a:rPr lang="en-US" sz="1200" baseline="0" smtClean="0"/>
              <a:pPr/>
              <a:t>104</a:t>
            </a:fld>
            <a:endParaRPr lang="en-US" sz="1200" baseline="0"/>
          </a:p>
        </p:txBody>
      </p:sp>
      <p:sp>
        <p:nvSpPr>
          <p:cNvPr id="143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CBAF891-BD54-4EC9-91F2-0199876172C4}" type="slidenum">
              <a:rPr lang="en-US" sz="1200" baseline="0" smtClean="0"/>
              <a:pPr/>
              <a:t>107</a:t>
            </a:fld>
            <a:endParaRPr lang="en-US" sz="1200" baseline="0"/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943BA6F-0942-434D-96EC-C05D86F06671}" type="slidenum">
              <a:rPr lang="en-US" sz="1200" baseline="0" smtClean="0"/>
              <a:pPr/>
              <a:t>108</a:t>
            </a:fld>
            <a:endParaRPr lang="en-US" sz="1200" baseline="0"/>
          </a:p>
        </p:txBody>
      </p:sp>
      <p:sp>
        <p:nvSpPr>
          <p:cNvPr id="145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35EB476-CEDD-4C64-8703-4693551D6FB8}" type="slidenum">
              <a:rPr lang="en-US" sz="1200" baseline="0" smtClean="0"/>
              <a:pPr/>
              <a:t>120</a:t>
            </a:fld>
            <a:endParaRPr lang="en-US" sz="1200" baseline="0"/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395395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238C24D-674E-4ED6-AB55-38BB8E40B86F}" type="slidenum">
              <a:rPr lang="en-US" sz="1200" baseline="0" smtClean="0"/>
              <a:pPr/>
              <a:t>121</a:t>
            </a:fld>
            <a:endParaRPr lang="en-US" sz="1200" baseline="0"/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371133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DD950E1-9489-492E-AB49-7DBBF625DD2C}" type="slidenum">
              <a:rPr lang="en-US" sz="1200" baseline="0" smtClean="0"/>
              <a:pPr/>
              <a:t>134</a:t>
            </a:fld>
            <a:endParaRPr lang="en-US" sz="1200" baseline="0"/>
          </a:p>
        </p:txBody>
      </p:sp>
      <p:sp>
        <p:nvSpPr>
          <p:cNvPr id="148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2973DEA-0C17-42B7-991F-F6712EB8471C}" type="slidenum">
              <a:rPr lang="en-US" sz="1200" baseline="0" smtClean="0"/>
              <a:pPr/>
              <a:t>135</a:t>
            </a:fld>
            <a:endParaRPr lang="en-US" sz="1200" baseline="0"/>
          </a:p>
        </p:txBody>
      </p:sp>
      <p:sp>
        <p:nvSpPr>
          <p:cNvPr id="156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855126E-7A76-4ADB-B77C-F351265AE259}" type="slidenum">
              <a:rPr lang="en-US" sz="1200" baseline="0" smtClean="0"/>
              <a:pPr/>
              <a:t>136</a:t>
            </a:fld>
            <a:endParaRPr lang="en-US" sz="1200" baseline="0"/>
          </a:p>
        </p:txBody>
      </p:sp>
      <p:sp>
        <p:nvSpPr>
          <p:cNvPr id="150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2EC991B-6F1D-4FB5-9B49-E98627DD5A5D}" type="slidenum">
              <a:rPr lang="en-US" sz="1200" baseline="0" smtClean="0"/>
              <a:pPr/>
              <a:t>137</a:t>
            </a:fld>
            <a:endParaRPr lang="en-US" sz="1200" baseline="0"/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4A733BC-19A5-43F0-9F79-04503393583F}" type="slidenum">
              <a:rPr lang="en-US" sz="1200" baseline="0" smtClean="0"/>
              <a:pPr/>
              <a:t>138</a:t>
            </a:fld>
            <a:endParaRPr lang="en-US" sz="1200" baseline="0"/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50FA20E-A9BE-47F2-BD60-C0DCA9BC27AB}" type="slidenum">
              <a:rPr lang="en-US" sz="1200" baseline="0" smtClean="0"/>
              <a:pPr/>
              <a:t>139</a:t>
            </a:fld>
            <a:endParaRPr lang="en-US" sz="1200" baseline="0"/>
          </a:p>
        </p:txBody>
      </p:sp>
      <p:sp>
        <p:nvSpPr>
          <p:cNvPr id="155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572CD3C-DE7E-44FB-B8C9-4CB5C60CEF3E}" type="slidenum">
              <a:rPr lang="en-US" sz="1200" baseline="0" smtClean="0"/>
              <a:pPr/>
              <a:t>140</a:t>
            </a:fld>
            <a:endParaRPr lang="en-US" sz="1200" baseline="0"/>
          </a:p>
        </p:txBody>
      </p:sp>
      <p:sp>
        <p:nvSpPr>
          <p:cNvPr id="157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53FF509-BA7F-4A2A-90D5-5D7D14C9AB83}" type="slidenum">
              <a:rPr lang="en-US" sz="1200" baseline="0" smtClean="0"/>
              <a:pPr/>
              <a:t>141</a:t>
            </a:fld>
            <a:endParaRPr lang="en-US" sz="1200" baseline="0"/>
          </a:p>
        </p:txBody>
      </p:sp>
      <p:sp>
        <p:nvSpPr>
          <p:cNvPr id="162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4D826DE-F969-49D0-837C-643267886E0B}" type="slidenum">
              <a:rPr lang="en-US" sz="1200" baseline="0" smtClean="0"/>
              <a:pPr/>
              <a:t>142</a:t>
            </a:fld>
            <a:endParaRPr lang="en-US" sz="1200" baseline="0"/>
          </a:p>
        </p:txBody>
      </p:sp>
      <p:sp>
        <p:nvSpPr>
          <p:cNvPr id="163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9A898D5-DBF2-42B2-90BC-39FE429DDCA6}" type="slidenum">
              <a:rPr lang="en-US" sz="1200" baseline="0" smtClean="0"/>
              <a:pPr/>
              <a:t>143</a:t>
            </a:fld>
            <a:endParaRPr lang="en-US" sz="1200" baseline="0"/>
          </a:p>
        </p:txBody>
      </p:sp>
      <p:sp>
        <p:nvSpPr>
          <p:cNvPr id="161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F88C70D-C945-406D-8964-86730993657E}" type="slidenum">
              <a:rPr lang="en-US" sz="1200" baseline="0" smtClean="0"/>
              <a:pPr/>
              <a:t>144</a:t>
            </a:fld>
            <a:endParaRPr lang="en-US" sz="1200" baseline="0"/>
          </a:p>
        </p:txBody>
      </p:sp>
      <p:sp>
        <p:nvSpPr>
          <p:cNvPr id="158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9C28F16-7B32-4876-8C84-593312B1E3B8}" type="slidenum">
              <a:rPr lang="en-US" sz="1200" baseline="0" smtClean="0"/>
              <a:pPr/>
              <a:t>145</a:t>
            </a:fld>
            <a:endParaRPr lang="en-US" sz="1200" baseline="0"/>
          </a:p>
        </p:txBody>
      </p:sp>
      <p:sp>
        <p:nvSpPr>
          <p:cNvPr id="161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CEF2E97-9E24-45E0-B3FC-A21095B6C1C3}" type="slidenum">
              <a:rPr lang="en-US" sz="1200" baseline="0" smtClean="0"/>
              <a:pPr/>
              <a:t>146</a:t>
            </a:fld>
            <a:endParaRPr lang="en-US" sz="1200" baseline="0"/>
          </a:p>
        </p:txBody>
      </p:sp>
      <p:sp>
        <p:nvSpPr>
          <p:cNvPr id="165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803DCD7-FFB4-4862-82FB-98FF4567C563}" type="slidenum">
              <a:rPr lang="en-US" sz="1200" baseline="0" smtClean="0"/>
              <a:pPr/>
              <a:t>147</a:t>
            </a:fld>
            <a:endParaRPr lang="en-US" sz="1200" baseline="0"/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93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673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89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919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344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364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176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85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090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749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862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28600" y="2889252"/>
            <a:ext cx="8610600" cy="201613"/>
            <a:chOff x="144" y="1680"/>
            <a:chExt cx="5424" cy="144"/>
          </a:xfrm>
        </p:grpSpPr>
        <p:sp>
          <p:nvSpPr>
            <p:cNvPr id="5" name="Rectangle 8"/>
            <p:cNvSpPr>
              <a:spLocks noChangeArrowheads="1"/>
            </p:cNvSpPr>
            <p:nvPr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defRPr/>
              </a:pPr>
              <a:endParaRPr lang="en-US" sz="1350"/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defRPr/>
              </a:pPr>
              <a:endParaRPr lang="en-US" sz="1350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defRPr/>
              </a:pPr>
              <a:endParaRPr lang="en-US" sz="1350"/>
            </a:p>
          </p:txBody>
        </p:sp>
      </p:grpSp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43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25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4816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7490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7040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3072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3072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280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8146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499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6912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7188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6170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401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533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A2939-07E0-4180-AA83-A1E97B80D7A9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0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5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/>
            </a:lvl1pPr>
          </a:lstStyle>
          <a:p>
            <a:fld id="{0ED0A4C6-AB21-4F59-817C-712863D03434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/>
            </a:lvl1pPr>
          </a:lstStyle>
          <a:p>
            <a:endParaRPr lang="en-US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lang="en-US" sz="1800">
              <a:latin typeface="Times New Roman" panose="02020603050405020304" pitchFamily="18" charset="0"/>
            </a:endParaRP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135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lang="en-US" sz="1800">
              <a:latin typeface="Times New Roman" panose="02020603050405020304" pitchFamily="18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lang="en-US" sz="1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276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p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sz="1800">
          <a:solidFill>
            <a:schemeClr val="tx1"/>
          </a:solidFill>
          <a:latin typeface="+mn-lt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p"/>
        <a:defRPr sz="1500">
          <a:solidFill>
            <a:schemeClr val="tx1"/>
          </a:solidFill>
          <a:latin typeface="+mn-lt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1500">
          <a:solidFill>
            <a:schemeClr val="tx1"/>
          </a:solidFill>
          <a:latin typeface="+mn-lt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§"/>
        <a:defRPr sz="1500">
          <a:solidFill>
            <a:schemeClr val="tx1"/>
          </a:solidFill>
          <a:latin typeface="+mn-lt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Radi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n.wikipedia.org/wiki/Fraction_(mathematics)" TargetMode="External"/><Relationship Id="rId4" Type="http://schemas.openxmlformats.org/officeDocument/2006/relationships/hyperlink" Target="http://en.wikipedia.org/wiki/Integer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hyperlink" Target="http://thenetworkingdoctors.com/" TargetMode="Externa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9W67I2zzAfo&amp;feature=related" TargetMode="External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sandbox.mc.edu/~bennet/cs110/tc/add.html" TargetMode="External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iQFG7sAa7i4" TargetMode="External"/><Relationship Id="rId2" Type="http://schemas.openxmlformats.org/officeDocument/2006/relationships/hyperlink" Target="http://www.youtube.com/watch?v=MIrQtuoT5Ak&amp;feature=related" TargetMode="External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4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4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6"/>
          <p:cNvSpPr>
            <a:spLocks noChangeArrowheads="1"/>
          </p:cNvSpPr>
          <p:nvPr/>
        </p:nvSpPr>
        <p:spPr bwMode="auto">
          <a:xfrm>
            <a:off x="3048000" y="3810000"/>
            <a:ext cx="1447800" cy="3048000"/>
          </a:xfrm>
          <a:prstGeom prst="rect">
            <a:avLst/>
          </a:prstGeom>
          <a:solidFill>
            <a:srgbClr val="C7C3D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4648200"/>
            <a:ext cx="5867400" cy="1447800"/>
          </a:xfrm>
          <a:solidFill>
            <a:srgbClr val="C7C3DA"/>
          </a:solidFill>
        </p:spPr>
        <p:txBody>
          <a:bodyPr/>
          <a:lstStyle/>
          <a:p>
            <a:pPr algn="r"/>
            <a:r>
              <a:rPr lang="en-US" sz="4000">
                <a:latin typeface="Arial" charset="0"/>
              </a:rPr>
              <a:t>Data Representation in Computer Systems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800600" y="3657600"/>
            <a:ext cx="4038600" cy="838200"/>
          </a:xfrm>
        </p:spPr>
        <p:txBody>
          <a:bodyPr>
            <a:normAutofit fontScale="90000"/>
          </a:bodyPr>
          <a:lstStyle/>
          <a:p>
            <a:pPr algn="r"/>
            <a:r>
              <a:rPr lang="en-US" sz="6000" b="1">
                <a:solidFill>
                  <a:schemeClr val="tx1"/>
                </a:solidFill>
                <a:latin typeface="Arial" charset="0"/>
              </a:rPr>
              <a:t>Chapter 2</a:t>
            </a:r>
            <a:endParaRPr lang="en-US" sz="6000"/>
          </a:p>
        </p:txBody>
      </p:sp>
    </p:spTree>
    <p:extLst>
      <p:ext uri="{BB962C8B-B14F-4D97-AF65-F5344CB8AC3E}">
        <p14:creationId xmlns:p14="http://schemas.microsoft.com/office/powerpoint/2010/main" val="859120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F7628B4-8CED-4453-B5D4-1B3735E98F67}" type="slidenum">
              <a:rPr lang="en-US" sz="1400" baseline="0" smtClean="0"/>
              <a:pPr/>
              <a:t>2</a:t>
            </a:fld>
            <a:endParaRPr lang="en-US" sz="1400" baseline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5715000" cy="457200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3400" b="1" dirty="0">
                <a:latin typeface="Arial" charset="0"/>
              </a:rPr>
              <a:t>Objectives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5867400"/>
          </a:xfrm>
          <a:solidFill>
            <a:srgbClr val="E4F5FF"/>
          </a:solidFill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Understand the fundamentals of numerical data representation and manipulation in digital computers.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Master the skill of converting between various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radix systems</a:t>
            </a:r>
            <a:r>
              <a:rPr lang="en-US" sz="2600" dirty="0">
                <a:latin typeface="Arial" charset="0"/>
              </a:rPr>
              <a:t>.</a:t>
            </a:r>
          </a:p>
          <a:p>
            <a:pPr>
              <a:lnSpc>
                <a:spcPct val="120000"/>
              </a:lnSpc>
              <a:spcBef>
                <a:spcPct val="30000"/>
              </a:spcBef>
              <a:buNone/>
            </a:pPr>
            <a:r>
              <a:rPr lang="en-US" sz="2600" dirty="0">
                <a:latin typeface="Arial" charset="0"/>
              </a:rPr>
              <a:t>    ( 10, 2, 16)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Understand the fundamental concepts of floating-point representation.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Binary addition and subtraction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 one’s and two’s complement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Understand how errors can occur in computations because of overflow and truncation.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Gain familiarity with the most popular character codes.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Understand the concepts of error detecting and correcting codes.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endParaRPr lang="en-US" sz="26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146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7772400" cy="533400"/>
          </a:xfrm>
        </p:spPr>
        <p:txBody>
          <a:bodyPr>
            <a:normAutofit/>
          </a:bodyPr>
          <a:lstStyle/>
          <a:p>
            <a:r>
              <a:rPr lang="en-US" sz="2800" dirty="0"/>
              <a:t>Bit and Bytes, address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1999"/>
            <a:ext cx="9067800" cy="5959475"/>
          </a:xfrm>
        </p:spPr>
        <p:txBody>
          <a:bodyPr/>
          <a:lstStyle/>
          <a:p>
            <a:r>
              <a:rPr lang="en-US" sz="2600" dirty="0">
                <a:latin typeface="Arial" charset="0"/>
              </a:rPr>
              <a:t>What is bit?</a:t>
            </a:r>
          </a:p>
          <a:p>
            <a:r>
              <a:rPr lang="en-US" sz="2600" dirty="0">
                <a:latin typeface="Arial" charset="0"/>
              </a:rPr>
              <a:t>A </a:t>
            </a:r>
            <a:r>
              <a:rPr lang="en-US" sz="2600" i="1" dirty="0">
                <a:latin typeface="Arial" charset="0"/>
              </a:rPr>
              <a:t>bit</a:t>
            </a:r>
            <a:r>
              <a:rPr lang="en-US" sz="2600" dirty="0">
                <a:latin typeface="Arial" charset="0"/>
              </a:rPr>
              <a:t> is the most basic unit of information in a computer.</a:t>
            </a:r>
          </a:p>
          <a:p>
            <a:pPr lvl="1"/>
            <a:r>
              <a:rPr lang="en-US" sz="2400" dirty="0"/>
              <a:t>It is a state of “</a:t>
            </a:r>
            <a:r>
              <a:rPr lang="en-US" sz="2400" dirty="0">
                <a:solidFill>
                  <a:srgbClr val="FF0000"/>
                </a:solidFill>
              </a:rPr>
              <a:t>on</a:t>
            </a:r>
            <a:r>
              <a:rPr lang="en-US" sz="2400" dirty="0"/>
              <a:t>” or “</a:t>
            </a:r>
            <a:r>
              <a:rPr lang="en-US" sz="2400" dirty="0">
                <a:solidFill>
                  <a:srgbClr val="FF0000"/>
                </a:solidFill>
              </a:rPr>
              <a:t>off</a:t>
            </a:r>
            <a:r>
              <a:rPr lang="en-US" sz="2400" dirty="0"/>
              <a:t>” in a digital circuit or high or low vol.</a:t>
            </a:r>
          </a:p>
          <a:p>
            <a:endParaRPr lang="en-US" sz="2600" dirty="0">
              <a:latin typeface="Arial" charset="0"/>
            </a:endParaRPr>
          </a:p>
          <a:p>
            <a:endParaRPr lang="en-US" sz="2600" dirty="0">
              <a:latin typeface="Arial" charset="0"/>
            </a:endParaRPr>
          </a:p>
          <a:p>
            <a:endParaRPr lang="en-US" sz="2600" dirty="0"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A </a:t>
            </a:r>
            <a:r>
              <a:rPr lang="en-US" sz="2600" i="1" dirty="0">
                <a:latin typeface="Arial" charset="0"/>
              </a:rPr>
              <a:t>byte</a:t>
            </a:r>
            <a:r>
              <a:rPr lang="en-US" sz="2600" dirty="0">
                <a:latin typeface="Arial" charset="0"/>
              </a:rPr>
              <a:t> is a group of eight bits. </a:t>
            </a:r>
          </a:p>
          <a:p>
            <a:r>
              <a:rPr lang="en-US" sz="2600" dirty="0">
                <a:solidFill>
                  <a:srgbClr val="FF0000"/>
                </a:solidFill>
                <a:latin typeface="Arial" charset="0"/>
              </a:rPr>
              <a:t>8 bits=1 byte or 1 character  </a:t>
            </a:r>
          </a:p>
          <a:p>
            <a:pPr lvl="1"/>
            <a:r>
              <a:rPr lang="en-US" sz="2400" dirty="0"/>
              <a:t>A byte is the smallest possible </a:t>
            </a:r>
            <a:r>
              <a:rPr lang="en-US" sz="2400" b="1" i="1" u="sng" dirty="0">
                <a:solidFill>
                  <a:srgbClr val="FF0000"/>
                </a:solidFill>
              </a:rPr>
              <a:t>addressable</a:t>
            </a:r>
            <a:r>
              <a:rPr lang="en-US" sz="2400" dirty="0"/>
              <a:t> unit of computer storage.</a:t>
            </a:r>
          </a:p>
          <a:p>
            <a:pPr lvl="1"/>
            <a:r>
              <a:rPr lang="en-US" sz="2400" dirty="0"/>
              <a:t>The term, “</a:t>
            </a:r>
            <a:r>
              <a:rPr lang="en-US" sz="2400" dirty="0">
                <a:solidFill>
                  <a:srgbClr val="FF0000"/>
                </a:solidFill>
              </a:rPr>
              <a:t>addressable,</a:t>
            </a:r>
            <a:r>
              <a:rPr lang="en-US" sz="2400" dirty="0"/>
              <a:t>” means that a particular byte can be retrieved according to its location in </a:t>
            </a:r>
            <a:r>
              <a:rPr lang="en-US" sz="2400" dirty="0">
                <a:solidFill>
                  <a:srgbClr val="FF0000"/>
                </a:solidFill>
              </a:rPr>
              <a:t>memory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9A0E8C-9A12-4CC7-9B76-51CBF8E4ED7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400" y="2133600"/>
            <a:ext cx="234315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552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Bit, word memory address</a:t>
            </a:r>
            <a:endParaRPr lang="en-CA" dirty="0"/>
          </a:p>
        </p:txBody>
      </p:sp>
      <p:pic>
        <p:nvPicPr>
          <p:cNvPr id="1026" name="Picture 2" descr="Image result for memory address exampl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00200"/>
            <a:ext cx="5410200" cy="296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4604" y="1295400"/>
            <a:ext cx="3381375" cy="528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814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D97FAB5-AA16-4564-996C-2A5D12CE965A}" type="slidenum">
              <a:rPr lang="en-US" sz="1400" baseline="0" smtClean="0"/>
              <a:pPr/>
              <a:t>5</a:t>
            </a:fld>
            <a:endParaRPr lang="en-US" sz="1400" baseline="0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85800"/>
            <a:ext cx="8763000" cy="61722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A </a:t>
            </a:r>
            <a:r>
              <a:rPr lang="en-US" sz="2600" i="1" dirty="0">
                <a:solidFill>
                  <a:srgbClr val="FF0000"/>
                </a:solidFill>
                <a:latin typeface="Arial" charset="0"/>
              </a:rPr>
              <a:t>word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600" dirty="0">
                <a:latin typeface="Arial" charset="0"/>
              </a:rPr>
              <a:t>is a contiguous group of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bytes.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Words can be any number of bits or bytes.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Word sizes of </a:t>
            </a:r>
            <a:r>
              <a:rPr lang="en-US" sz="2400" dirty="0">
                <a:solidFill>
                  <a:srgbClr val="FF0000"/>
                </a:solidFill>
              </a:rPr>
              <a:t>16, 32, or 64 </a:t>
            </a:r>
            <a:r>
              <a:rPr lang="en-US" sz="2400" dirty="0"/>
              <a:t>bits are most common.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In a </a:t>
            </a:r>
            <a:r>
              <a:rPr lang="en-US" sz="2400" dirty="0">
                <a:solidFill>
                  <a:srgbClr val="FF0000"/>
                </a:solidFill>
              </a:rPr>
              <a:t>word-addressable</a:t>
            </a:r>
            <a:r>
              <a:rPr lang="en-US" sz="2400" dirty="0"/>
              <a:t> system, a word is the smallest </a:t>
            </a:r>
            <a:r>
              <a:rPr lang="en-US" sz="2400" dirty="0">
                <a:solidFill>
                  <a:srgbClr val="FF0000"/>
                </a:solidFill>
              </a:rPr>
              <a:t>addressable </a:t>
            </a:r>
            <a:r>
              <a:rPr lang="en-US" sz="2400" dirty="0"/>
              <a:t>unit of storage.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A group of four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bits</a:t>
            </a:r>
            <a:r>
              <a:rPr lang="en-US" sz="2600" dirty="0">
                <a:latin typeface="Arial" charset="0"/>
              </a:rPr>
              <a:t> is called a  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7030A0"/>
                </a:solidFill>
                <a:latin typeface="Arial" charset="0"/>
              </a:rPr>
              <a:t>0000= a Nibble  	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0000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-0000= 1 byte</a:t>
            </a:r>
          </a:p>
          <a:p>
            <a:pPr>
              <a:spcBef>
                <a:spcPct val="40000"/>
              </a:spcBef>
              <a:buFontTx/>
              <a:buNone/>
            </a:pPr>
            <a:r>
              <a:rPr lang="en-US" sz="2600" dirty="0">
                <a:solidFill>
                  <a:srgbClr val="7030A0"/>
                </a:solidFill>
                <a:latin typeface="Arial" charset="0"/>
              </a:rPr>
              <a:t>				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High order 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	 Low order	</a:t>
            </a:r>
            <a:endParaRPr lang="en-US" sz="2600" dirty="0">
              <a:solidFill>
                <a:srgbClr val="7030A0"/>
              </a:solidFill>
            </a:endParaRPr>
          </a:p>
          <a:p>
            <a:pPr lvl="1">
              <a:spcBef>
                <a:spcPct val="40000"/>
              </a:spcBef>
            </a:pPr>
            <a:r>
              <a:rPr lang="en-US" sz="2400" dirty="0"/>
              <a:t>Bytes, therefore, consist of </a:t>
            </a:r>
            <a:r>
              <a:rPr lang="en-US" sz="2400" dirty="0">
                <a:solidFill>
                  <a:srgbClr val="7030A0"/>
                </a:solidFill>
              </a:rPr>
              <a:t>two nibbles</a:t>
            </a:r>
            <a:r>
              <a:rPr lang="en-US" sz="2400" dirty="0"/>
              <a:t>: a “high-order nibble,” and a “low-order” nibble.</a:t>
            </a:r>
          </a:p>
          <a:p>
            <a:pPr lvl="1">
              <a:spcBef>
                <a:spcPct val="40000"/>
              </a:spcBef>
            </a:pPr>
            <a:endParaRPr lang="en-US" sz="2400" dirty="0"/>
          </a:p>
        </p:txBody>
      </p:sp>
      <p:cxnSp>
        <p:nvCxnSpPr>
          <p:cNvPr id="6149" name="Straight Arrow Connector 12"/>
          <p:cNvCxnSpPr>
            <a:cxnSpLocks noChangeShapeType="1"/>
          </p:cNvCxnSpPr>
          <p:nvPr/>
        </p:nvCxnSpPr>
        <p:spPr bwMode="auto">
          <a:xfrm rot="5400000">
            <a:off x="4305300" y="5067300"/>
            <a:ext cx="304800" cy="228600"/>
          </a:xfrm>
          <a:prstGeom prst="straightConnector1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 type="arrow" w="med" len="med"/>
              </a14:hiddenLine>
            </a:ext>
          </a:extLst>
        </p:spPr>
      </p:cxn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067300" y="3281488"/>
            <a:ext cx="297180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 i="1" dirty="0">
                <a:solidFill>
                  <a:srgbClr val="FF0000"/>
                </a:solidFill>
                <a:latin typeface="Arial" charset="0"/>
              </a:rPr>
              <a:t>nibble</a:t>
            </a:r>
            <a:r>
              <a:rPr lang="en-US" sz="4000" dirty="0">
                <a:solidFill>
                  <a:srgbClr val="FF0000"/>
                </a:solidFill>
                <a:latin typeface="Arial" charset="0"/>
              </a:rPr>
              <a:t> (or </a:t>
            </a:r>
            <a:r>
              <a:rPr lang="en-US" sz="4000" i="1" dirty="0" err="1">
                <a:solidFill>
                  <a:srgbClr val="FF0000"/>
                </a:solidFill>
                <a:latin typeface="Arial" charset="0"/>
              </a:rPr>
              <a:t>nybble</a:t>
            </a:r>
            <a:r>
              <a:rPr lang="en-US" sz="4000" dirty="0">
                <a:solidFill>
                  <a:srgbClr val="FF0000"/>
                </a:solidFill>
                <a:latin typeface="Arial" charset="0"/>
              </a:rPr>
              <a:t>).</a:t>
            </a:r>
            <a:endParaRPr lang="en-US" sz="4000" dirty="0">
              <a:solidFill>
                <a:srgbClr val="FF0000"/>
              </a:solidFill>
            </a:endParaRPr>
          </a:p>
        </p:txBody>
      </p:sp>
      <p:cxnSp>
        <p:nvCxnSpPr>
          <p:cNvPr id="6151" name="Straight Arrow Connector 7"/>
          <p:cNvCxnSpPr>
            <a:cxnSpLocks noChangeShapeType="1"/>
          </p:cNvCxnSpPr>
          <p:nvPr/>
        </p:nvCxnSpPr>
        <p:spPr bwMode="auto">
          <a:xfrm flipH="1">
            <a:off x="3733800" y="4114800"/>
            <a:ext cx="304800" cy="22860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2" name="Straight Arrow Connector 9"/>
          <p:cNvCxnSpPr>
            <a:cxnSpLocks noChangeShapeType="1"/>
          </p:cNvCxnSpPr>
          <p:nvPr/>
        </p:nvCxnSpPr>
        <p:spPr bwMode="auto">
          <a:xfrm>
            <a:off x="5257800" y="4114800"/>
            <a:ext cx="304800" cy="3048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7772400" cy="457200"/>
          </a:xfrm>
        </p:spPr>
        <p:txBody>
          <a:bodyPr>
            <a:normAutofit fontScale="90000"/>
          </a:bodyPr>
          <a:lstStyle/>
          <a:p>
            <a:r>
              <a:rPr lang="en-US" sz="2800" dirty="0">
                <a:solidFill>
                  <a:schemeClr val="accent3"/>
                </a:solidFill>
              </a:rPr>
              <a:t>Word, Nibble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3538" y="5181600"/>
            <a:ext cx="246697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3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179" y="152400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/>
              <a:t>ten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92162"/>
            <a:ext cx="8915400" cy="5989638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  <a:p>
            <a:r>
              <a:rPr lang="en-US" dirty="0"/>
              <a:t>Arabic </a:t>
            </a:r>
            <a:r>
              <a:rPr lang="ar-AE" dirty="0">
                <a:solidFill>
                  <a:srgbClr val="FF0000"/>
                </a:solidFill>
              </a:rPr>
              <a:t>عشرة</a:t>
            </a:r>
            <a:r>
              <a:rPr lang="en-US" dirty="0"/>
              <a:t>			Turkish  </a:t>
            </a:r>
            <a:r>
              <a:rPr lang="en-US" dirty="0">
                <a:solidFill>
                  <a:srgbClr val="FF0000"/>
                </a:solidFill>
              </a:rPr>
              <a:t>on</a:t>
            </a:r>
            <a:r>
              <a:rPr lang="en-US" dirty="0"/>
              <a:t>		</a:t>
            </a:r>
          </a:p>
          <a:p>
            <a:r>
              <a:rPr lang="en-US" dirty="0"/>
              <a:t>Persian  </a:t>
            </a:r>
            <a:r>
              <a:rPr lang="ar-AE" dirty="0">
                <a:solidFill>
                  <a:srgbClr val="FF0000"/>
                </a:solidFill>
              </a:rPr>
              <a:t>ده</a:t>
            </a:r>
            <a:r>
              <a:rPr lang="en-US" dirty="0"/>
              <a:t>			Romania  </a:t>
            </a:r>
            <a:r>
              <a:rPr lang="en-US" dirty="0" err="1"/>
              <a:t>zece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en-US" dirty="0" err="1">
                <a:solidFill>
                  <a:srgbClr val="FF0000"/>
                </a:solidFill>
              </a:rPr>
              <a:t>zeche</a:t>
            </a:r>
            <a:r>
              <a:rPr lang="en-US" dirty="0">
                <a:solidFill>
                  <a:srgbClr val="FF0000"/>
                </a:solidFill>
              </a:rPr>
              <a:t>)</a:t>
            </a:r>
            <a:r>
              <a:rPr lang="en-US" dirty="0"/>
              <a:t>	</a:t>
            </a:r>
          </a:p>
          <a:p>
            <a:r>
              <a:rPr lang="en-US" dirty="0"/>
              <a:t>Urdu    </a:t>
            </a:r>
            <a:r>
              <a:rPr lang="ar-AE" dirty="0">
                <a:solidFill>
                  <a:srgbClr val="FF0000"/>
                </a:solidFill>
              </a:rPr>
              <a:t>دس</a:t>
            </a:r>
            <a:r>
              <a:rPr lang="en-US" dirty="0"/>
              <a:t>          		Vietnamese  </a:t>
            </a:r>
            <a:r>
              <a:rPr lang="en-US" dirty="0" err="1">
                <a:solidFill>
                  <a:srgbClr val="FF0000"/>
                </a:solidFill>
              </a:rPr>
              <a:t>Muoi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  <a:p>
            <a:r>
              <a:rPr lang="en-US" dirty="0"/>
              <a:t>Spanish   </a:t>
            </a:r>
            <a:r>
              <a:rPr lang="en-US" dirty="0" err="1">
                <a:solidFill>
                  <a:srgbClr val="FF0000"/>
                </a:solidFill>
              </a:rPr>
              <a:t>diez</a:t>
            </a:r>
            <a:r>
              <a:rPr lang="en-US" dirty="0"/>
              <a:t>			Hindi  </a:t>
            </a:r>
            <a:r>
              <a:rPr lang="en-US" dirty="0" err="1">
                <a:solidFill>
                  <a:srgbClr val="FF0000"/>
                </a:solidFill>
              </a:rPr>
              <a:t>dus</a:t>
            </a:r>
            <a:r>
              <a:rPr lang="en-US" dirty="0"/>
              <a:t> 		</a:t>
            </a:r>
          </a:p>
          <a:p>
            <a:r>
              <a:rPr lang="en-US" dirty="0"/>
              <a:t>French   </a:t>
            </a:r>
            <a:r>
              <a:rPr lang="en-US" dirty="0">
                <a:solidFill>
                  <a:srgbClr val="FF0000"/>
                </a:solidFill>
              </a:rPr>
              <a:t>Dix</a:t>
            </a:r>
            <a:r>
              <a:rPr lang="en-US" dirty="0"/>
              <a:t> 			Swedish  </a:t>
            </a:r>
            <a:r>
              <a:rPr lang="en-US" dirty="0" err="1">
                <a:solidFill>
                  <a:srgbClr val="FF0000"/>
                </a:solidFill>
              </a:rPr>
              <a:t>Tio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German   </a:t>
            </a:r>
            <a:r>
              <a:rPr lang="en-CA" dirty="0" err="1">
                <a:solidFill>
                  <a:srgbClr val="FF0000"/>
                </a:solidFill>
              </a:rPr>
              <a:t>zehn</a:t>
            </a:r>
            <a:r>
              <a:rPr lang="en-CA" dirty="0">
                <a:solidFill>
                  <a:srgbClr val="FF0000"/>
                </a:solidFill>
              </a:rPr>
              <a:t>		           </a:t>
            </a:r>
            <a:r>
              <a:rPr lang="en-CA" dirty="0"/>
              <a:t>Bulgaria</a:t>
            </a:r>
            <a:r>
              <a:rPr lang="en-CA" dirty="0">
                <a:solidFill>
                  <a:srgbClr val="FF0000"/>
                </a:solidFill>
              </a:rPr>
              <a:t> </a:t>
            </a:r>
            <a:r>
              <a:rPr lang="az-Cyrl-AZ" dirty="0"/>
              <a:t>дзесяць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CA" dirty="0" err="1">
                <a:solidFill>
                  <a:srgbClr val="FF0000"/>
                </a:solidFill>
              </a:rPr>
              <a:t>devet</a:t>
            </a:r>
            <a:r>
              <a:rPr lang="en-CA" dirty="0">
                <a:solidFill>
                  <a:srgbClr val="FF0000"/>
                </a:solidFill>
              </a:rPr>
              <a:t>           </a:t>
            </a:r>
          </a:p>
          <a:p>
            <a:r>
              <a:rPr lang="en-US" dirty="0"/>
              <a:t>Chinese   </a:t>
            </a:r>
            <a:r>
              <a:rPr lang="ja-JP" altLang="en-US" dirty="0"/>
              <a:t>十  </a:t>
            </a:r>
            <a:r>
              <a:rPr lang="en-US" altLang="ja-JP" dirty="0">
                <a:solidFill>
                  <a:srgbClr val="FF0000"/>
                </a:solidFill>
              </a:rPr>
              <a:t>(Shi)		</a:t>
            </a:r>
            <a:r>
              <a:rPr lang="en-US" altLang="ja-JP" dirty="0"/>
              <a:t>Afrikaans</a:t>
            </a:r>
            <a:r>
              <a:rPr lang="en-US" altLang="ja-JP" dirty="0">
                <a:solidFill>
                  <a:srgbClr val="FF0000"/>
                </a:solidFill>
              </a:rPr>
              <a:t>  </a:t>
            </a:r>
            <a:r>
              <a:rPr lang="en-US" altLang="ja-JP" dirty="0" err="1">
                <a:solidFill>
                  <a:srgbClr val="FF0000"/>
                </a:solidFill>
              </a:rPr>
              <a:t>tien</a:t>
            </a:r>
            <a:r>
              <a:rPr lang="en-US" altLang="ja-JP" dirty="0">
                <a:solidFill>
                  <a:srgbClr val="FF0000"/>
                </a:solidFill>
              </a:rPr>
              <a:t>    </a:t>
            </a:r>
          </a:p>
          <a:p>
            <a:r>
              <a:rPr lang="en-US" dirty="0"/>
              <a:t>Japanese  </a:t>
            </a:r>
            <a:r>
              <a:rPr lang="ja-JP" altLang="en-US" dirty="0"/>
              <a:t>十 </a:t>
            </a:r>
            <a:r>
              <a:rPr lang="en-US" altLang="ja-JP" dirty="0">
                <a:solidFill>
                  <a:srgbClr val="FF0000"/>
                </a:solidFill>
              </a:rPr>
              <a:t>(</a:t>
            </a:r>
            <a:r>
              <a:rPr lang="en-US" altLang="ja-JP" dirty="0" err="1">
                <a:solidFill>
                  <a:srgbClr val="FF0000"/>
                </a:solidFill>
              </a:rPr>
              <a:t>Tu</a:t>
            </a:r>
            <a:r>
              <a:rPr lang="en-US" altLang="ja-JP" dirty="0">
                <a:solidFill>
                  <a:srgbClr val="FF0000"/>
                </a:solidFill>
              </a:rPr>
              <a:t>)		</a:t>
            </a:r>
            <a:r>
              <a:rPr lang="en-US" altLang="ja-JP" dirty="0"/>
              <a:t>Hebrew</a:t>
            </a:r>
            <a:r>
              <a:rPr lang="en-US" altLang="ja-JP" dirty="0">
                <a:solidFill>
                  <a:srgbClr val="FF0000"/>
                </a:solidFill>
              </a:rPr>
              <a:t> </a:t>
            </a:r>
            <a:r>
              <a:rPr lang="he-IL" altLang="ja-JP" dirty="0">
                <a:solidFill>
                  <a:srgbClr val="FF0000"/>
                </a:solidFill>
              </a:rPr>
              <a:t>עשר</a:t>
            </a:r>
            <a:r>
              <a:rPr lang="en-US" altLang="ja-JP" dirty="0">
                <a:solidFill>
                  <a:srgbClr val="FF0000"/>
                </a:solidFill>
              </a:rPr>
              <a:t>      </a:t>
            </a:r>
          </a:p>
          <a:p>
            <a:r>
              <a:rPr lang="en-US" dirty="0"/>
              <a:t>Korean  </a:t>
            </a:r>
            <a:r>
              <a:rPr lang="ko-KR" altLang="en-US" dirty="0"/>
              <a:t>십 </a:t>
            </a:r>
            <a:r>
              <a:rPr lang="en-US" altLang="ko-KR" dirty="0">
                <a:solidFill>
                  <a:srgbClr val="FF0000"/>
                </a:solidFill>
              </a:rPr>
              <a:t>(sib)   		</a:t>
            </a:r>
            <a:r>
              <a:rPr lang="en-US" altLang="ko-KR" dirty="0"/>
              <a:t>Irish </a:t>
            </a:r>
            <a:r>
              <a:rPr lang="en-US" altLang="ko-KR" dirty="0">
                <a:solidFill>
                  <a:srgbClr val="FF0000"/>
                </a:solidFill>
              </a:rPr>
              <a:t>      </a:t>
            </a:r>
            <a:r>
              <a:rPr lang="en-US" altLang="ko-KR" dirty="0" err="1">
                <a:solidFill>
                  <a:srgbClr val="FF0000"/>
                </a:solidFill>
              </a:rPr>
              <a:t>deich</a:t>
            </a:r>
            <a:endParaRPr lang="en-US" altLang="ko-KR" dirty="0">
              <a:solidFill>
                <a:srgbClr val="FF0000"/>
              </a:solidFill>
            </a:endParaRPr>
          </a:p>
          <a:p>
            <a:r>
              <a:rPr lang="en-US" dirty="0"/>
              <a:t>Russian  </a:t>
            </a:r>
            <a:r>
              <a:rPr lang="en-US" dirty="0" err="1">
                <a:solidFill>
                  <a:srgbClr val="FF0000"/>
                </a:solidFill>
              </a:rPr>
              <a:t>deshit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286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1319CE7-A7E0-44F4-B657-4B94DE75D923}" type="slidenum">
              <a:rPr lang="en-US" sz="1400" baseline="0" smtClean="0"/>
              <a:pPr/>
              <a:t>7</a:t>
            </a:fld>
            <a:endParaRPr lang="en-US" sz="1400" baseline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0"/>
            <a:ext cx="5943600" cy="547687"/>
          </a:xfrm>
        </p:spPr>
        <p:txBody>
          <a:bodyPr>
            <a:normAutofit fontScale="90000"/>
          </a:bodyPr>
          <a:lstStyle/>
          <a:p>
            <a:r>
              <a:rPr lang="en-US" sz="3400" dirty="0">
                <a:latin typeface="Arial" charset="0"/>
              </a:rPr>
              <a:t>Radix</a:t>
            </a:r>
            <a:r>
              <a:rPr lang="en-US" sz="3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3400" dirty="0">
                <a:latin typeface="Arial" charset="0"/>
              </a:rPr>
              <a:t>point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296400" cy="6324600"/>
          </a:xfrm>
          <a:solidFill>
            <a:srgbClr val="E4F5FF"/>
          </a:solidFill>
        </p:spPr>
        <p:txBody>
          <a:bodyPr>
            <a:normAutofit/>
          </a:bodyPr>
          <a:lstStyle/>
          <a:p>
            <a:r>
              <a:rPr lang="en-US" sz="2400" dirty="0"/>
              <a:t>a </a:t>
            </a:r>
            <a:r>
              <a:rPr lang="en-US" sz="2400" b="1" dirty="0">
                <a:solidFill>
                  <a:srgbClr val="FF0000"/>
                </a:solidFill>
                <a:hlinkClick r:id="rId3" action="ppaction://hlinkfile" tooltip="Radix"/>
              </a:rPr>
              <a:t>radix</a:t>
            </a:r>
            <a:r>
              <a:rPr lang="en-US" sz="2400" b="1" dirty="0">
                <a:solidFill>
                  <a:srgbClr val="FF0000"/>
                </a:solidFill>
              </a:rPr>
              <a:t> point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/>
              <a:t>(or </a:t>
            </a:r>
            <a:r>
              <a:rPr lang="en-US" sz="2400" b="1" dirty="0"/>
              <a:t>radix character</a:t>
            </a:r>
            <a:r>
              <a:rPr lang="en-US" sz="2400" dirty="0"/>
              <a:t>) is the symbol used in numerical representations to separate the </a:t>
            </a:r>
            <a:r>
              <a:rPr lang="en-US" sz="2400" dirty="0">
                <a:hlinkClick r:id="rId4" action="ppaction://hlinkfile" tooltip="Integer"/>
              </a:rPr>
              <a:t>integer</a:t>
            </a:r>
            <a:r>
              <a:rPr lang="en-US" sz="2400" dirty="0"/>
              <a:t> part of a number (to the left of the radix point) from its </a:t>
            </a:r>
            <a:r>
              <a:rPr lang="en-US" sz="2400" dirty="0">
                <a:hlinkClick r:id="rId5" action="ppaction://hlinkfile" tooltip="Fraction (mathematics)"/>
              </a:rPr>
              <a:t>fractional</a:t>
            </a:r>
            <a:r>
              <a:rPr lang="en-US" sz="2400" dirty="0"/>
              <a:t> part (to the right of the radix point)</a:t>
            </a:r>
          </a:p>
          <a:p>
            <a:r>
              <a:rPr lang="en-US" sz="2400" dirty="0"/>
              <a:t> In base 10 (decimal): </a:t>
            </a:r>
            <a:r>
              <a:rPr lang="en-US" sz="2400" dirty="0">
                <a:solidFill>
                  <a:srgbClr val="FF0000"/>
                </a:solidFill>
              </a:rPr>
              <a:t>13</a:t>
            </a:r>
            <a:r>
              <a:rPr lang="en-US" sz="2400" dirty="0"/>
              <a:t>.</a:t>
            </a:r>
            <a:r>
              <a:rPr lang="en-US" sz="2400" dirty="0">
                <a:solidFill>
                  <a:srgbClr val="00B050"/>
                </a:solidFill>
              </a:rPr>
              <a:t>625</a:t>
            </a:r>
          </a:p>
          <a:p>
            <a:r>
              <a:rPr lang="en-US" sz="2400" dirty="0"/>
              <a:t>In this example, 13 is the </a:t>
            </a:r>
            <a:r>
              <a:rPr lang="en-US" sz="2400" dirty="0">
                <a:solidFill>
                  <a:srgbClr val="FF0000"/>
                </a:solidFill>
              </a:rPr>
              <a:t>integer</a:t>
            </a:r>
            <a:r>
              <a:rPr lang="en-US" sz="2400" dirty="0"/>
              <a:t> to the left of the radix point, and 625 (i.e. 625/1000) is the </a:t>
            </a:r>
            <a:r>
              <a:rPr lang="en-US" sz="2400" dirty="0">
                <a:solidFill>
                  <a:srgbClr val="00B050"/>
                </a:solidFill>
              </a:rPr>
              <a:t>fractional</a:t>
            </a:r>
            <a:r>
              <a:rPr lang="en-US" sz="2400" dirty="0"/>
              <a:t> part to the right. In base 2 (binary</a:t>
            </a:r>
          </a:p>
          <a:p>
            <a:pPr>
              <a:buNone/>
            </a:pPr>
            <a:r>
              <a:rPr lang="en-US" sz="1600" dirty="0"/>
              <a:t>	</a:t>
            </a:r>
            <a:r>
              <a:rPr lang="en-US" sz="2400" dirty="0">
                <a:solidFill>
                  <a:srgbClr val="FF0000"/>
                </a:solidFill>
              </a:rPr>
              <a:t>1101</a:t>
            </a:r>
            <a:r>
              <a:rPr lang="en-US" sz="2400" dirty="0"/>
              <a:t>.</a:t>
            </a:r>
            <a:r>
              <a:rPr lang="en-US" sz="2400" dirty="0">
                <a:solidFill>
                  <a:srgbClr val="00B050"/>
                </a:solidFill>
              </a:rPr>
              <a:t>101</a:t>
            </a:r>
          </a:p>
          <a:p>
            <a:r>
              <a:rPr lang="en-US" sz="2400" dirty="0"/>
              <a:t>The binary number 1101.101 has the following digits:</a:t>
            </a:r>
          </a:p>
          <a:p>
            <a:pPr marL="0" indent="0">
              <a:buNone/>
            </a:pPr>
            <a:endParaRPr lang="en-US" sz="2400" dirty="0">
              <a:latin typeface="Arial" charset="0"/>
            </a:endParaRPr>
          </a:p>
          <a:p>
            <a:pPr marL="0" indent="0">
              <a:buNone/>
            </a:pPr>
            <a:endParaRPr lang="en-US" sz="2400" dirty="0">
              <a:latin typeface="Arial" charset="0"/>
            </a:endParaRPr>
          </a:p>
          <a:p>
            <a:pPr>
              <a:buNone/>
            </a:pP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800" dirty="0">
                <a:solidFill>
                  <a:srgbClr val="FF0000"/>
                </a:solidFill>
              </a:rPr>
              <a:t>1101</a:t>
            </a:r>
            <a:r>
              <a:rPr lang="en-US" sz="2800" dirty="0"/>
              <a:t>.</a:t>
            </a:r>
            <a:r>
              <a:rPr lang="en-US" sz="2800" dirty="0">
                <a:solidFill>
                  <a:srgbClr val="00B050"/>
                </a:solidFill>
              </a:rPr>
              <a:t>101</a:t>
            </a:r>
            <a:r>
              <a:rPr lang="en-US" sz="2800" dirty="0"/>
              <a:t>₂	=</a:t>
            </a:r>
            <a:r>
              <a:rPr lang="en-US" sz="2800" dirty="0">
                <a:solidFill>
                  <a:srgbClr val="FF0000"/>
                </a:solidFill>
              </a:rPr>
              <a:t>1X2</a:t>
            </a:r>
            <a:r>
              <a:rPr lang="en-US" sz="2800" dirty="0">
                <a:solidFill>
                  <a:srgbClr val="00B0F0"/>
                </a:solidFill>
              </a:rPr>
              <a:t>³</a:t>
            </a:r>
            <a:r>
              <a:rPr lang="en-US" sz="2800" dirty="0">
                <a:solidFill>
                  <a:srgbClr val="FF0000"/>
                </a:solidFill>
              </a:rPr>
              <a:t>+1X2</a:t>
            </a:r>
            <a:r>
              <a:rPr lang="en-US" sz="2800" dirty="0">
                <a:solidFill>
                  <a:srgbClr val="00B0F0"/>
                </a:solidFill>
              </a:rPr>
              <a:t>²</a:t>
            </a:r>
            <a:r>
              <a:rPr lang="en-US" sz="2800" dirty="0">
                <a:solidFill>
                  <a:srgbClr val="FF0000"/>
                </a:solidFill>
              </a:rPr>
              <a:t>+0X2</a:t>
            </a:r>
            <a:r>
              <a:rPr lang="en-US" sz="2800" dirty="0">
                <a:solidFill>
                  <a:srgbClr val="00B0F0"/>
                </a:solidFill>
              </a:rPr>
              <a:t>¹</a:t>
            </a:r>
            <a:r>
              <a:rPr lang="en-US" sz="2800" dirty="0">
                <a:solidFill>
                  <a:srgbClr val="FF0000"/>
                </a:solidFill>
              </a:rPr>
              <a:t>+1X2</a:t>
            </a:r>
            <a:r>
              <a:rPr lang="en-US" sz="2800" dirty="0">
                <a:solidFill>
                  <a:srgbClr val="00B0F0"/>
                </a:solidFill>
              </a:rPr>
              <a:t>ᶿ</a:t>
            </a:r>
            <a:r>
              <a:rPr lang="en-US" sz="3600" dirty="0">
                <a:solidFill>
                  <a:srgbClr val="7030A0"/>
                </a:solidFill>
              </a:rPr>
              <a:t>+</a:t>
            </a:r>
            <a:r>
              <a:rPr lang="en-US" sz="2800" dirty="0">
                <a:solidFill>
                  <a:srgbClr val="00B050"/>
                </a:solidFill>
              </a:rPr>
              <a:t>1X2</a:t>
            </a:r>
            <a:r>
              <a:rPr lang="en-US" sz="2800" dirty="0">
                <a:solidFill>
                  <a:srgbClr val="00B0F0"/>
                </a:solidFill>
              </a:rPr>
              <a:t>¯¹</a:t>
            </a:r>
            <a:r>
              <a:rPr lang="en-US" sz="2800" dirty="0">
                <a:solidFill>
                  <a:srgbClr val="00B050"/>
                </a:solidFill>
              </a:rPr>
              <a:t>+0X2</a:t>
            </a:r>
            <a:r>
              <a:rPr lang="en-US" sz="2800" dirty="0">
                <a:solidFill>
                  <a:srgbClr val="00B0F0"/>
                </a:solidFill>
              </a:rPr>
              <a:t>¯²</a:t>
            </a:r>
            <a:r>
              <a:rPr lang="en-US" sz="2800" dirty="0">
                <a:solidFill>
                  <a:srgbClr val="00B050"/>
                </a:solidFill>
              </a:rPr>
              <a:t>+1X2</a:t>
            </a:r>
            <a:r>
              <a:rPr lang="en-US" sz="2800" dirty="0">
                <a:solidFill>
                  <a:srgbClr val="00B0F0"/>
                </a:solidFill>
              </a:rPr>
              <a:t>¯³</a:t>
            </a:r>
          </a:p>
          <a:p>
            <a:pPr>
              <a:buNone/>
            </a:pPr>
            <a:r>
              <a:rPr lang="en-US" sz="2800" dirty="0"/>
              <a:t>	 		=</a:t>
            </a:r>
            <a:r>
              <a:rPr lang="en-US" sz="2800" dirty="0">
                <a:solidFill>
                  <a:srgbClr val="FF0000"/>
                </a:solidFill>
              </a:rPr>
              <a:t>1X8+1X4+0X2+1X1</a:t>
            </a:r>
            <a:r>
              <a:rPr lang="en-US" sz="2800" dirty="0"/>
              <a:t>+1X0.5+0.25+1x0.125</a:t>
            </a:r>
          </a:p>
          <a:p>
            <a:pPr>
              <a:buNone/>
            </a:pPr>
            <a:r>
              <a:rPr lang="en-US" sz="2800" dirty="0"/>
              <a:t>	</a:t>
            </a:r>
            <a:r>
              <a:rPr lang="en-US" sz="2800" dirty="0">
                <a:solidFill>
                  <a:srgbClr val="FF0000"/>
                </a:solidFill>
              </a:rPr>
              <a:t>13</a:t>
            </a:r>
            <a:r>
              <a:rPr lang="en-US" sz="2800" dirty="0"/>
              <a:t>.</a:t>
            </a:r>
            <a:r>
              <a:rPr lang="en-US" sz="2800" dirty="0">
                <a:solidFill>
                  <a:srgbClr val="00B050"/>
                </a:solidFill>
              </a:rPr>
              <a:t>625</a:t>
            </a:r>
            <a:r>
              <a:rPr lang="en-US" sz="2800" dirty="0"/>
              <a:t>	=8+4+0+1+0.5+0+0.125         </a:t>
            </a:r>
            <a:r>
              <a:rPr lang="en-US" sz="2800" dirty="0">
                <a:solidFill>
                  <a:srgbClr val="00B050"/>
                </a:solidFill>
              </a:rPr>
              <a:t>½¹+½²+½³</a:t>
            </a:r>
          </a:p>
          <a:p>
            <a:pPr>
              <a:buNone/>
            </a:pPr>
            <a:r>
              <a:rPr lang="en-US" sz="1200" dirty="0"/>
              <a:t>http://en.wikipedia.org/wiki/Radix_point</a:t>
            </a:r>
          </a:p>
          <a:p>
            <a:pPr marL="0" indent="0">
              <a:buNone/>
            </a:pPr>
            <a:endParaRPr lang="en-US" sz="2400" dirty="0">
              <a:latin typeface="Arial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170785"/>
              </p:ext>
            </p:extLst>
          </p:nvPr>
        </p:nvGraphicFramePr>
        <p:xfrm>
          <a:off x="533400" y="4038600"/>
          <a:ext cx="7543800" cy="731520"/>
        </p:xfrm>
        <a:graphic>
          <a:graphicData uri="http://schemas.openxmlformats.org/drawingml/2006/table">
            <a:tbl>
              <a:tblPr/>
              <a:tblGrid>
                <a:gridCol w="251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effectLst/>
                        </a:rPr>
                        <a:t>Power of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</a:rPr>
                        <a:t>−1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</a:rPr>
                        <a:t>−2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</a:rPr>
                        <a:t>−3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Binary digit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gency FB"/>
                        </a:rPr>
                        <a:t>•</a:t>
                      </a:r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11" name="Straight Connector 10"/>
          <p:cNvCxnSpPr>
            <a:endCxn id="4" idx="1"/>
          </p:cNvCxnSpPr>
          <p:nvPr/>
        </p:nvCxnSpPr>
        <p:spPr bwMode="auto">
          <a:xfrm flipH="1">
            <a:off x="533400" y="4343400"/>
            <a:ext cx="6248400" cy="60960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975729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D54B297-E322-4F57-98D2-9456E87E0F44}" type="slidenum">
              <a:rPr lang="en-US" sz="1400" baseline="0" smtClean="0"/>
              <a:pPr/>
              <a:t>8</a:t>
            </a:fld>
            <a:endParaRPr lang="en-US" sz="1400" baseline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2.2 </a:t>
            </a:r>
            <a:r>
              <a:rPr lang="en-US" sz="3400" b="1" dirty="0">
                <a:latin typeface="Arial" charset="0"/>
              </a:rPr>
              <a:t>Positional Numbering Systems</a:t>
            </a:r>
            <a:endParaRPr lang="en-US" sz="3400" dirty="0">
              <a:latin typeface="Arial" charset="0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8534400" cy="50292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15000"/>
              </a:spcBef>
            </a:pPr>
            <a:r>
              <a:rPr lang="en-US" sz="2600" dirty="0">
                <a:latin typeface="Arial" charset="0"/>
              </a:rPr>
              <a:t>The decimal number 947 in powers of 10 (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Base</a:t>
            </a:r>
            <a:r>
              <a:rPr lang="en-US" sz="2600" dirty="0">
                <a:latin typeface="Arial" charset="0"/>
              </a:rPr>
              <a:t>) is:</a:t>
            </a:r>
          </a:p>
          <a:p>
            <a:pPr lvl="1">
              <a:spcBef>
                <a:spcPct val="15000"/>
              </a:spcBef>
            </a:pPr>
            <a:endParaRPr lang="en-US" sz="2200" dirty="0">
              <a:latin typeface="Arial" charset="0"/>
            </a:endParaRPr>
          </a:p>
          <a:p>
            <a:pPr lvl="1">
              <a:spcBef>
                <a:spcPct val="15000"/>
              </a:spcBef>
              <a:buFontTx/>
              <a:buNone/>
            </a:pPr>
            <a:r>
              <a:rPr lang="en-US" sz="2400" dirty="0"/>
              <a:t>    </a:t>
            </a:r>
          </a:p>
          <a:p>
            <a:pPr lvl="1">
              <a:spcBef>
                <a:spcPct val="15000"/>
              </a:spcBef>
              <a:buFontTx/>
              <a:buNone/>
            </a:pPr>
            <a:r>
              <a:rPr lang="en-US" sz="2600" dirty="0">
                <a:latin typeface="Arial" charset="0"/>
              </a:rPr>
              <a:t>The decimal number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5836</a:t>
            </a:r>
            <a:r>
              <a:rPr lang="en-US" sz="2600" dirty="0">
                <a:latin typeface="Arial" charset="0"/>
              </a:rPr>
              <a:t>.</a:t>
            </a:r>
            <a:r>
              <a:rPr lang="en-US" sz="2600" dirty="0">
                <a:solidFill>
                  <a:srgbClr val="00B050"/>
                </a:solidFill>
                <a:latin typeface="Arial" charset="0"/>
              </a:rPr>
              <a:t>47</a:t>
            </a:r>
            <a:r>
              <a:rPr lang="en-US" sz="2600" dirty="0">
                <a:latin typeface="Arial" charset="0"/>
              </a:rPr>
              <a:t> in powers of 10 is:</a:t>
            </a:r>
          </a:p>
          <a:p>
            <a:pPr lvl="1">
              <a:spcBef>
                <a:spcPct val="5000"/>
              </a:spcBef>
              <a:buFontTx/>
              <a:buNone/>
            </a:pPr>
            <a:endParaRPr lang="en-US" sz="2400" dirty="0"/>
          </a:p>
        </p:txBody>
      </p:sp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304800" y="3356548"/>
            <a:ext cx="8229600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342900" indent="-3429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>
              <a:spcBef>
                <a:spcPct val="5000"/>
              </a:spcBef>
            </a:pPr>
            <a:r>
              <a:rPr lang="en-US" sz="2400" baseline="0" dirty="0">
                <a:solidFill>
                  <a:srgbClr val="FF0000"/>
                </a:solidFill>
              </a:rPr>
              <a:t>5 </a:t>
            </a:r>
            <a:r>
              <a:rPr lang="en-US" sz="2400" baseline="0" dirty="0">
                <a:solidFill>
                  <a:srgbClr val="FF000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FF0000"/>
                </a:solidFill>
              </a:rPr>
              <a:t> 10</a:t>
            </a:r>
            <a:r>
              <a:rPr lang="en-US" sz="2400" dirty="0">
                <a:solidFill>
                  <a:srgbClr val="FF0000"/>
                </a:solidFill>
              </a:rPr>
              <a:t> 3</a:t>
            </a:r>
            <a:r>
              <a:rPr lang="en-US" sz="2400" baseline="0" dirty="0">
                <a:solidFill>
                  <a:srgbClr val="FF0000"/>
                </a:solidFill>
              </a:rPr>
              <a:t> + 8 </a:t>
            </a:r>
            <a:r>
              <a:rPr lang="en-US" sz="2400" baseline="0" dirty="0">
                <a:solidFill>
                  <a:srgbClr val="FF000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FF0000"/>
                </a:solidFill>
              </a:rPr>
              <a:t> 10</a:t>
            </a:r>
            <a:r>
              <a:rPr lang="en-US" sz="2400" dirty="0">
                <a:solidFill>
                  <a:srgbClr val="FF0000"/>
                </a:solidFill>
              </a:rPr>
              <a:t> 2</a:t>
            </a:r>
            <a:r>
              <a:rPr lang="en-US" sz="2400" baseline="0" dirty="0">
                <a:solidFill>
                  <a:srgbClr val="FF0000"/>
                </a:solidFill>
              </a:rPr>
              <a:t> + 3 </a:t>
            </a:r>
            <a:r>
              <a:rPr lang="en-US" sz="2400" baseline="0" dirty="0">
                <a:solidFill>
                  <a:srgbClr val="FF000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FF0000"/>
                </a:solidFill>
              </a:rPr>
              <a:t> 10</a:t>
            </a:r>
            <a:r>
              <a:rPr lang="en-US" sz="2400" dirty="0">
                <a:solidFill>
                  <a:srgbClr val="FF0000"/>
                </a:solidFill>
              </a:rPr>
              <a:t> 1 </a:t>
            </a:r>
            <a:r>
              <a:rPr lang="en-US" sz="2400" baseline="0" dirty="0">
                <a:solidFill>
                  <a:srgbClr val="FF0000"/>
                </a:solidFill>
              </a:rPr>
              <a:t>+ 6 </a:t>
            </a:r>
            <a:r>
              <a:rPr lang="en-US" sz="2400" baseline="0" dirty="0">
                <a:solidFill>
                  <a:srgbClr val="FF000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FF0000"/>
                </a:solidFill>
              </a:rPr>
              <a:t> 10</a:t>
            </a:r>
            <a:r>
              <a:rPr lang="en-US" sz="2400" dirty="0">
                <a:solidFill>
                  <a:srgbClr val="FF0000"/>
                </a:solidFill>
              </a:rPr>
              <a:t> 0</a:t>
            </a:r>
            <a:r>
              <a:rPr lang="en-US" sz="2400" baseline="0" dirty="0">
                <a:solidFill>
                  <a:srgbClr val="FF0000"/>
                </a:solidFill>
              </a:rPr>
              <a:t> </a:t>
            </a:r>
            <a:r>
              <a:rPr lang="en-US" sz="6600" baseline="0" dirty="0">
                <a:solidFill>
                  <a:srgbClr val="00B050"/>
                </a:solidFill>
              </a:rPr>
              <a:t>.</a:t>
            </a:r>
            <a:r>
              <a:rPr lang="en-US" sz="2400" baseline="0" dirty="0">
                <a:solidFill>
                  <a:srgbClr val="00B050"/>
                </a:solidFill>
              </a:rPr>
              <a:t> 4 </a:t>
            </a:r>
            <a:r>
              <a:rPr lang="en-US" sz="2400" baseline="0" dirty="0">
                <a:solidFill>
                  <a:srgbClr val="00B05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00B050"/>
                </a:solidFill>
              </a:rPr>
              <a:t> 10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-1</a:t>
            </a:r>
            <a:r>
              <a:rPr lang="en-US" sz="2400" baseline="0" dirty="0">
                <a:solidFill>
                  <a:srgbClr val="00B050"/>
                </a:solidFill>
              </a:rPr>
              <a:t> + 7 </a:t>
            </a:r>
            <a:r>
              <a:rPr lang="en-US" sz="2400" baseline="0" dirty="0">
                <a:solidFill>
                  <a:srgbClr val="00B05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00B050"/>
                </a:solidFill>
              </a:rPr>
              <a:t> 10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-2</a:t>
            </a:r>
          </a:p>
          <a:p>
            <a:pPr lvl="1">
              <a:spcBef>
                <a:spcPct val="5000"/>
              </a:spcBef>
            </a:pPr>
            <a:r>
              <a:rPr lang="en-US" baseline="0" dirty="0">
                <a:solidFill>
                  <a:srgbClr val="00B050"/>
                </a:solidFill>
              </a:rPr>
              <a:t> 	Base	      Base	           Base            Base            Base	Base</a:t>
            </a:r>
            <a:endParaRPr lang="en-US" sz="2200" baseline="0" dirty="0">
              <a:solidFill>
                <a:srgbClr val="00B050"/>
              </a:solidFill>
            </a:endParaRPr>
          </a:p>
        </p:txBody>
      </p:sp>
      <p:sp>
        <p:nvSpPr>
          <p:cNvPr id="9222" name="Text Box 5"/>
          <p:cNvSpPr txBox="1">
            <a:spLocks noChangeArrowheads="1"/>
          </p:cNvSpPr>
          <p:nvPr/>
        </p:nvSpPr>
        <p:spPr bwMode="auto">
          <a:xfrm>
            <a:off x="1371600" y="2133600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/>
            <a:r>
              <a:rPr lang="en-US" sz="2400" baseline="0"/>
              <a:t>9 </a:t>
            </a:r>
            <a:r>
              <a:rPr lang="en-US" sz="2400" baseline="0">
                <a:sym typeface="Symbol" pitchFamily="18" charset="2"/>
              </a:rPr>
              <a:t></a:t>
            </a:r>
            <a:r>
              <a:rPr lang="en-US" sz="2400" baseline="0"/>
              <a:t> 10</a:t>
            </a:r>
            <a:r>
              <a:rPr lang="en-US" sz="2400"/>
              <a:t> 2</a:t>
            </a:r>
            <a:r>
              <a:rPr lang="en-US" sz="2400" baseline="0"/>
              <a:t> + 4 </a:t>
            </a:r>
            <a:r>
              <a:rPr lang="en-US" sz="2400" baseline="0">
                <a:sym typeface="Symbol" pitchFamily="18" charset="2"/>
              </a:rPr>
              <a:t></a:t>
            </a:r>
            <a:r>
              <a:rPr lang="en-US" sz="2400" baseline="0"/>
              <a:t> 10</a:t>
            </a:r>
            <a:r>
              <a:rPr lang="en-US" sz="2400"/>
              <a:t> 1</a:t>
            </a:r>
            <a:r>
              <a:rPr lang="en-US" sz="2400" baseline="0"/>
              <a:t> + 7 </a:t>
            </a:r>
            <a:r>
              <a:rPr lang="en-US" sz="2400" baseline="0">
                <a:sym typeface="Symbol" pitchFamily="18" charset="2"/>
              </a:rPr>
              <a:t></a:t>
            </a:r>
            <a:r>
              <a:rPr lang="en-US" sz="2400" baseline="0"/>
              <a:t> 10</a:t>
            </a:r>
            <a:r>
              <a:rPr lang="en-US" sz="2400"/>
              <a:t> 0</a:t>
            </a:r>
            <a:r>
              <a:rPr lang="en-US"/>
              <a:t> </a:t>
            </a:r>
            <a:r>
              <a:rPr lang="en-US" baseline="0"/>
              <a:t> </a:t>
            </a:r>
            <a:endParaRPr lang="en-US" sz="2200" baseline="0"/>
          </a:p>
        </p:txBody>
      </p:sp>
      <p:cxnSp>
        <p:nvCxnSpPr>
          <p:cNvPr id="9223" name="Straight Connector 11"/>
          <p:cNvCxnSpPr>
            <a:cxnSpLocks noChangeShapeType="1"/>
          </p:cNvCxnSpPr>
          <p:nvPr/>
        </p:nvCxnSpPr>
        <p:spPr bwMode="auto">
          <a:xfrm rot="5400000" flipH="1" flipV="1">
            <a:off x="6057900" y="5524500"/>
            <a:ext cx="762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cxnSp>
        <p:nvCxnSpPr>
          <p:cNvPr id="9" name="Straight Connector 8"/>
          <p:cNvCxnSpPr/>
          <p:nvPr/>
        </p:nvCxnSpPr>
        <p:spPr>
          <a:xfrm>
            <a:off x="1295400" y="43434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590800" y="4343400"/>
            <a:ext cx="4572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810000" y="43434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029200" y="43434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324600" y="43434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620000" y="43434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8418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B9C613C-CB78-4F29-8254-FE899FAB6E7D}" type="slidenum">
              <a:rPr lang="en-US" sz="1400" baseline="0" smtClean="0"/>
              <a:pPr/>
              <a:t>9</a:t>
            </a:fld>
            <a:endParaRPr lang="en-US" sz="1400" baseline="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Positional Numbering Systems</a:t>
            </a:r>
            <a:endParaRPr lang="en-US" sz="3400" dirty="0">
              <a:latin typeface="Arial" charset="0"/>
            </a:endParaRP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991600" cy="5257800"/>
          </a:xfrm>
          <a:solidFill>
            <a:srgbClr val="E4F5FF"/>
          </a:solidFill>
        </p:spPr>
        <p:txBody>
          <a:bodyPr/>
          <a:lstStyle/>
          <a:p>
            <a:pPr lvl="1">
              <a:spcBef>
                <a:spcPct val="40000"/>
              </a:spcBef>
              <a:buFontTx/>
              <a:buNone/>
            </a:pPr>
            <a:r>
              <a:rPr lang="en-US" sz="2600" dirty="0">
                <a:latin typeface="Arial" charset="0"/>
              </a:rPr>
              <a:t>When the radix of a number is something other than 10, the base is denoted by a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subscript</a:t>
            </a:r>
            <a:r>
              <a:rPr lang="en-US" sz="2600" dirty="0">
                <a:latin typeface="Arial" charset="0"/>
              </a:rPr>
              <a:t>.  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Sometimes, the subscript 10 is added for emphasis:</a:t>
            </a:r>
          </a:p>
          <a:p>
            <a:pPr lvl="1">
              <a:spcBef>
                <a:spcPct val="40000"/>
              </a:spcBef>
              <a:buFontTx/>
              <a:buNone/>
            </a:pPr>
            <a:r>
              <a:rPr lang="en-US" sz="2400" dirty="0"/>
              <a:t>                     11001</a:t>
            </a:r>
            <a:r>
              <a:rPr lang="en-US" sz="3200" baseline="-25000" dirty="0">
                <a:solidFill>
                  <a:srgbClr val="FF0000"/>
                </a:solidFill>
              </a:rPr>
              <a:t>2</a:t>
            </a:r>
            <a:r>
              <a:rPr lang="en-US" sz="3200" dirty="0"/>
              <a:t> </a:t>
            </a:r>
            <a:r>
              <a:rPr lang="en-US" sz="2400" dirty="0"/>
              <a:t>= 25</a:t>
            </a:r>
            <a:r>
              <a:rPr lang="en-US" sz="2400" dirty="0">
                <a:solidFill>
                  <a:srgbClr val="FF0000"/>
                </a:solidFill>
              </a:rPr>
              <a:t>₁₀</a:t>
            </a:r>
            <a:endParaRPr lang="en-US" sz="2400" baseline="-250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0" y="4343400"/>
            <a:ext cx="2433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Subscript</a:t>
            </a:r>
            <a:r>
              <a:rPr lang="en-US" baseline="0" dirty="0"/>
              <a:t> </a:t>
            </a:r>
            <a:endParaRPr lang="en-US" dirty="0"/>
          </a:p>
        </p:txBody>
      </p:sp>
      <p:cxnSp>
        <p:nvCxnSpPr>
          <p:cNvPr id="4" name="Straight Arrow Connector 3"/>
          <p:cNvCxnSpPr/>
          <p:nvPr/>
        </p:nvCxnSpPr>
        <p:spPr bwMode="auto">
          <a:xfrm flipV="1">
            <a:off x="2971800" y="3814465"/>
            <a:ext cx="533400" cy="338786"/>
          </a:xfrm>
          <a:prstGeom prst="straightConnector1">
            <a:avLst/>
          </a:prstGeom>
          <a:noFill/>
          <a:ln w="2857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" name="Straight Arrow Connector 8"/>
          <p:cNvCxnSpPr/>
          <p:nvPr/>
        </p:nvCxnSpPr>
        <p:spPr bwMode="auto">
          <a:xfrm>
            <a:off x="3048000" y="5637213"/>
            <a:ext cx="228600" cy="421035"/>
          </a:xfrm>
          <a:prstGeom prst="straightConnector1">
            <a:avLst/>
          </a:prstGeom>
          <a:noFill/>
          <a:ln w="2857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5" name="Straight Arrow Connector 4"/>
          <p:cNvCxnSpPr/>
          <p:nvPr/>
        </p:nvCxnSpPr>
        <p:spPr>
          <a:xfrm flipV="1">
            <a:off x="3657600" y="3581400"/>
            <a:ext cx="38100" cy="9144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2819400" y="3657600"/>
            <a:ext cx="381000" cy="9144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572000" y="3352800"/>
            <a:ext cx="1739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Base 10-Decimal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19200" y="3581400"/>
            <a:ext cx="1461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Base 2-Binary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3733800" y="3505200"/>
            <a:ext cx="8382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62200" y="541020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456</a:t>
            </a:r>
            <a:r>
              <a:rPr lang="en-US" sz="3200" dirty="0">
                <a:solidFill>
                  <a:srgbClr val="FF0000"/>
                </a:solidFill>
              </a:rPr>
              <a:t>₈</a:t>
            </a:r>
            <a:r>
              <a:rPr lang="en-US" sz="3200" dirty="0"/>
              <a:t>=302</a:t>
            </a:r>
            <a:r>
              <a:rPr lang="en-US" sz="3200" dirty="0">
                <a:solidFill>
                  <a:srgbClr val="FF0000"/>
                </a:solidFill>
              </a:rPr>
              <a:t>₁₀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3048000" y="4876800"/>
            <a:ext cx="76200" cy="8382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3581400" y="4800600"/>
            <a:ext cx="533400" cy="9144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981200" y="6096000"/>
            <a:ext cx="14065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Base 8- Octal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2590800" y="5867400"/>
            <a:ext cx="457200" cy="304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789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91600" cy="1143000"/>
          </a:xfrm>
        </p:spPr>
        <p:txBody>
          <a:bodyPr/>
          <a:lstStyle/>
          <a:p>
            <a:r>
              <a:rPr lang="en-US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b="1" dirty="0">
                <a:latin typeface="Arial" charset="0"/>
              </a:rPr>
              <a:t>Positional Numbering Systems</a:t>
            </a:r>
            <a:endParaRPr lang="en-US" dirty="0"/>
          </a:p>
        </p:txBody>
      </p:sp>
      <p:sp>
        <p:nvSpPr>
          <p:cNvPr id="819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346B421-77CF-43CC-83E2-43AB8521BB14}" type="slidenum">
              <a:rPr lang="en-US" sz="1400" baseline="0" smtClean="0"/>
              <a:pPr/>
              <a:t>10</a:t>
            </a:fld>
            <a:endParaRPr lang="en-US" sz="1400" baseline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876800" y="3962400"/>
          <a:ext cx="2514600" cy="741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682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2">
                <a:tc>
                  <a:txBody>
                    <a:bodyPr/>
                    <a:lstStyle/>
                    <a:p>
                      <a:r>
                        <a:rPr lang="en-US" sz="1800" dirty="0"/>
                        <a:t>9X100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 4X10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7X1</a:t>
                      </a:r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210" name="Content Placeholder 2"/>
          <p:cNvSpPr>
            <a:spLocks noGrp="1"/>
          </p:cNvSpPr>
          <p:nvPr>
            <p:ph idx="1"/>
          </p:nvPr>
        </p:nvSpPr>
        <p:spPr>
          <a:xfrm>
            <a:off x="76200" y="1371600"/>
            <a:ext cx="8839200" cy="5486400"/>
          </a:xfrm>
        </p:spPr>
        <p:txBody>
          <a:bodyPr/>
          <a:lstStyle/>
          <a:p>
            <a:pPr lvl="1">
              <a:spcBef>
                <a:spcPct val="40000"/>
              </a:spcBef>
              <a:buFontTx/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lvl="1">
              <a:spcBef>
                <a:spcPct val="40000"/>
              </a:spcBef>
            </a:pPr>
            <a:r>
              <a:rPr lang="en-US" sz="2400" dirty="0">
                <a:solidFill>
                  <a:srgbClr val="7030A0"/>
                </a:solidFill>
              </a:rPr>
              <a:t>Our decimal system is the base-10 system</a:t>
            </a:r>
            <a:r>
              <a:rPr lang="en-US" sz="2400" dirty="0"/>
              <a:t>.  It uses powers of 10 for each position in a number.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Any integer quantity can be represented exactly using any base (or </a:t>
            </a:r>
            <a:r>
              <a:rPr lang="en-US" sz="2400" i="1" dirty="0">
                <a:solidFill>
                  <a:srgbClr val="7030A0"/>
                </a:solidFill>
              </a:rPr>
              <a:t>radix</a:t>
            </a:r>
            <a:r>
              <a:rPr lang="en-US" sz="2400" dirty="0"/>
              <a:t>).</a:t>
            </a:r>
          </a:p>
          <a:p>
            <a:r>
              <a:rPr lang="en-US" dirty="0"/>
              <a:t>Decimal </a:t>
            </a:r>
            <a:r>
              <a:rPr lang="en-US" dirty="0">
                <a:solidFill>
                  <a:srgbClr val="7030A0"/>
                </a:solidFill>
              </a:rPr>
              <a:t>Base 10</a:t>
            </a:r>
          </a:p>
          <a:p>
            <a:r>
              <a:rPr lang="en-US" dirty="0"/>
              <a:t>Example:   947	 </a:t>
            </a:r>
          </a:p>
          <a:p>
            <a:pPr lvl="1">
              <a:buFontTx/>
              <a:buNone/>
            </a:pPr>
            <a:r>
              <a:rPr lang="en-US" dirty="0"/>
              <a:t>			                              Hundred    Ten  One  	</a:t>
            </a:r>
          </a:p>
          <a:p>
            <a:pPr lvl="1">
              <a:buFontTx/>
              <a:buNone/>
            </a:pPr>
            <a:r>
              <a:rPr lang="en-US" dirty="0">
                <a:solidFill>
                  <a:srgbClr val="FF0000"/>
                </a:solidFill>
              </a:rPr>
              <a:t>				                         2              1         0</a:t>
            </a:r>
          </a:p>
          <a:p>
            <a:pPr lvl="1">
              <a:buFontTx/>
              <a:buNone/>
            </a:pPr>
            <a:r>
              <a:rPr lang="en-US" dirty="0"/>
              <a:t>		9 X10 + 4 X 10 + 7 X 10</a:t>
            </a:r>
          </a:p>
          <a:p>
            <a:pPr lvl="1">
              <a:buFontTx/>
              <a:buNone/>
            </a:pPr>
            <a:r>
              <a:rPr lang="en-US" dirty="0"/>
              <a:t>		9X 100 + 4X10 + 7X </a:t>
            </a:r>
            <a:r>
              <a:rPr lang="en-US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76400" y="543790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B050"/>
                </a:solidFill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95600" y="5477163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91000" y="543790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B050"/>
                </a:solidFill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741593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DC841C1-7420-436E-AD6B-7867A414CF83}" type="slidenum">
              <a:rPr lang="en-US" sz="1400" baseline="0" smtClean="0"/>
              <a:pPr/>
              <a:t>11</a:t>
            </a:fld>
            <a:endParaRPr lang="en-US" sz="1400" baseline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3400" b="1" dirty="0">
                <a:latin typeface="Arial" charset="0"/>
              </a:rPr>
              <a:t>Decimal to Binary Conversions</a:t>
            </a:r>
            <a:endParaRPr lang="en-US" sz="3400" dirty="0">
              <a:latin typeface="Arial" charset="0"/>
            </a:endParaRP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8153400" cy="44958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Because binary numbers are the basis for all data representation in digital computer systems, it is important that you become proficient with this radix system.</a:t>
            </a:r>
            <a:endParaRPr lang="en-US" sz="2800" baseline="-25000" dirty="0"/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Your knowledge of the binary numbering system will enable you to understand the operation of all computer components as well as the design of instruction set architectures.</a:t>
            </a:r>
            <a:endParaRPr lang="en-US" sz="2800" baseline="-25000" dirty="0"/>
          </a:p>
        </p:txBody>
      </p:sp>
    </p:spTree>
    <p:extLst>
      <p:ext uri="{BB962C8B-B14F-4D97-AF65-F5344CB8AC3E}">
        <p14:creationId xmlns:p14="http://schemas.microsoft.com/office/powerpoint/2010/main" val="3288928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5731" y="0"/>
            <a:ext cx="7772400" cy="1143000"/>
          </a:xfrm>
        </p:spPr>
        <p:txBody>
          <a:bodyPr/>
          <a:lstStyle/>
          <a:p>
            <a:r>
              <a:rPr lang="en-US" dirty="0"/>
              <a:t>Binary representation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9A0E8C-9A12-4CC7-9B76-51CBF8E4ED7C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idx="1"/>
          </p:nvPr>
        </p:nvSpPr>
        <p:spPr bwMode="auto">
          <a:xfrm>
            <a:off x="142875" y="1981200"/>
            <a:ext cx="9001125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</a:rPr>
              <a:t>The binary numbering system has 2 digits: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0</a:t>
            </a:r>
            <a:r>
              <a:rPr lang="en-US" sz="2400" dirty="0">
                <a:latin typeface="Times New Roman" pitchFamily="18" charset="0"/>
              </a:rPr>
              <a:t> and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1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</a:rPr>
              <a:t>The binary numbering system has a base of 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sz="2400" dirty="0">
                <a:latin typeface="Times New Roman" pitchFamily="18" charset="0"/>
              </a:rPr>
              <a:t> with each position weighted by a factor of 2</a:t>
            </a:r>
          </a:p>
          <a:p>
            <a:pPr eaLnBrk="0" hangingPunct="0"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CA" sz="2400" dirty="0">
                <a:latin typeface="Times New Roman" pitchFamily="18" charset="0"/>
              </a:rPr>
              <a:t>The above table represents the base 2 (binary) weighting of an 8-bit (one byte) binary number.</a:t>
            </a:r>
            <a:endParaRPr lang="en-US" sz="2400" dirty="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565731" y="4038600"/>
            <a:ext cx="831269" cy="68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35" y="3581400"/>
            <a:ext cx="9004765" cy="17914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34200" y="4572000"/>
            <a:ext cx="977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Example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H="1">
            <a:off x="6400800" y="4724400"/>
            <a:ext cx="53340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304800" y="4267200"/>
            <a:ext cx="5943600" cy="30480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5700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most familiar number system to us is the decimal system or Base 10 number system</a:t>
            </a:r>
          </a:p>
          <a:p>
            <a:r>
              <a:rPr lang="en-US" dirty="0"/>
              <a:t>It is called Base 10 because it has ten symbols </a:t>
            </a:r>
          </a:p>
          <a:p>
            <a:r>
              <a:rPr lang="en-US" dirty="0"/>
              <a:t>{0, 1, 2, 3, 4, 5, 6, 7, 8, 9}</a:t>
            </a:r>
          </a:p>
          <a:p>
            <a:r>
              <a:rPr lang="en-US" dirty="0"/>
              <a:t>It is a place-value system because the position of a digit within a number is important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351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Binary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Used by computers </a:t>
            </a:r>
          </a:p>
          <a:p>
            <a:r>
              <a:rPr lang="en-US" dirty="0"/>
              <a:t>Symbols used are: {0, 1}</a:t>
            </a:r>
          </a:p>
          <a:p>
            <a:r>
              <a:rPr lang="en-US" dirty="0"/>
              <a:t>The prefix bi means “two” and the binary number system is built from the two digits called binary bits or digits</a:t>
            </a:r>
          </a:p>
          <a:p>
            <a:r>
              <a:rPr lang="en-US" dirty="0"/>
              <a:t>So how do we represent the number 2 in binary</a:t>
            </a:r>
          </a:p>
          <a:p>
            <a:r>
              <a:rPr lang="en-US" dirty="0"/>
              <a:t>We simply add a bit to the left of the number</a:t>
            </a:r>
          </a:p>
          <a:p>
            <a:r>
              <a:rPr lang="en-US" dirty="0"/>
              <a:t>2</a:t>
            </a:r>
            <a:r>
              <a:rPr lang="en-US" baseline="-25000" dirty="0"/>
              <a:t>10</a:t>
            </a:r>
            <a:r>
              <a:rPr lang="en-US" dirty="0"/>
              <a:t> = 10</a:t>
            </a:r>
            <a:r>
              <a:rPr lang="en-US" baseline="-25000" dirty="0"/>
              <a:t>2</a:t>
            </a:r>
            <a:endParaRPr lang="en-US" dirty="0"/>
          </a:p>
          <a:p>
            <a:r>
              <a:rPr lang="en-US" dirty="0"/>
              <a:t>3</a:t>
            </a:r>
            <a:r>
              <a:rPr lang="en-US" baseline="-25000" dirty="0"/>
              <a:t>10</a:t>
            </a:r>
            <a:r>
              <a:rPr lang="en-US" dirty="0"/>
              <a:t> = 11</a:t>
            </a:r>
            <a:r>
              <a:rPr lang="en-US" baseline="-25000" dirty="0"/>
              <a:t>2</a:t>
            </a:r>
          </a:p>
          <a:p>
            <a:r>
              <a:rPr lang="en-US" dirty="0"/>
              <a:t>4</a:t>
            </a:r>
            <a:r>
              <a:rPr lang="en-US" baseline="-25000" dirty="0"/>
              <a:t>10</a:t>
            </a:r>
            <a:r>
              <a:rPr lang="en-US" dirty="0"/>
              <a:t> = 100</a:t>
            </a:r>
            <a:r>
              <a:rPr lang="en-US" baseline="-25000" dirty="0"/>
              <a:t>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0340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Before we get into how we convert numbers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should at least memorize these powers of 2:</a:t>
            </a:r>
          </a:p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133621" y="3000717"/>
          <a:ext cx="6096000" cy="1992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0 </a:t>
                      </a:r>
                      <a:r>
                        <a:rPr lang="en-US" sz="1800" baseline="0" dirty="0"/>
                        <a:t> = 1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5 </a:t>
                      </a:r>
                      <a:r>
                        <a:rPr lang="en-US" sz="1800" baseline="0" dirty="0"/>
                        <a:t> = 32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1</a:t>
                      </a:r>
                      <a:r>
                        <a:rPr lang="en-US" sz="1800" baseline="0" dirty="0"/>
                        <a:t> = 2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6 </a:t>
                      </a:r>
                      <a:r>
                        <a:rPr lang="en-US" sz="1800" baseline="0" dirty="0"/>
                        <a:t> = 64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2</a:t>
                      </a:r>
                      <a:r>
                        <a:rPr lang="en-US" sz="1800" baseline="0" dirty="0"/>
                        <a:t> = 4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7 </a:t>
                      </a:r>
                      <a:r>
                        <a:rPr lang="en-US" sz="1800" baseline="0" dirty="0"/>
                        <a:t> = 128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3</a:t>
                      </a:r>
                      <a:r>
                        <a:rPr lang="en-US" sz="1800" baseline="0" dirty="0"/>
                        <a:t> = 8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8</a:t>
                      </a:r>
                      <a:r>
                        <a:rPr lang="en-US" sz="1800" baseline="0" dirty="0"/>
                        <a:t> = 256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4</a:t>
                      </a:r>
                      <a:r>
                        <a:rPr lang="en-US" sz="1800" baseline="0" dirty="0"/>
                        <a:t> = 16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65744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Converting a Decimal number to a Binary Number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two methods for conversion: </a:t>
            </a:r>
          </a:p>
          <a:p>
            <a:pPr marL="385763" indent="-385763">
              <a:buFont typeface="+mj-lt"/>
              <a:buAutoNum type="arabicPeriod"/>
            </a:pPr>
            <a:r>
              <a:rPr lang="en-US" dirty="0"/>
              <a:t>the subtraction method</a:t>
            </a:r>
          </a:p>
          <a:p>
            <a:pPr marL="385763" indent="-385763">
              <a:buFont typeface="+mj-lt"/>
              <a:buAutoNum type="arabicPeriod"/>
            </a:pPr>
            <a:r>
              <a:rPr lang="en-US" dirty="0"/>
              <a:t>the division remainder method </a:t>
            </a:r>
          </a:p>
          <a:p>
            <a:r>
              <a:rPr lang="en-US" dirty="0">
                <a:latin typeface="Arial" panose="020B0604020202020204" pitchFamily="34" charset="0"/>
              </a:rPr>
              <a:t>The subtraction method is the easiest and more intuitive for 8-bit numbers but more cumbersome when dealing with 16-bit, 32-bit, and 64-bit numbers.</a:t>
            </a:r>
          </a:p>
          <a:p>
            <a:pPr>
              <a:spcBef>
                <a:spcPct val="40000"/>
              </a:spcBef>
            </a:pPr>
            <a:r>
              <a:rPr lang="en-US" dirty="0">
                <a:latin typeface="Arial" panose="020B0604020202020204" pitchFamily="34" charset="0"/>
              </a:rPr>
              <a:t>Divisional method is more cumbersome but is mechanical and easy to use with anything over 8 bits.</a:t>
            </a:r>
          </a:p>
        </p:txBody>
      </p:sp>
    </p:spTree>
    <p:extLst>
      <p:ext uri="{BB962C8B-B14F-4D97-AF65-F5344CB8AC3E}">
        <p14:creationId xmlns:p14="http://schemas.microsoft.com/office/powerpoint/2010/main" val="294501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 of Converting Decimal to Binary</a:t>
            </a:r>
            <a:br>
              <a:rPr lang="en-US" dirty="0"/>
            </a:br>
            <a:r>
              <a:rPr lang="en-US" dirty="0"/>
              <a:t>(Subtraction Method)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6921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Convert 239</a:t>
            </a:r>
            <a:r>
              <a:rPr lang="en-US" baseline="-25000" dirty="0"/>
              <a:t>10</a:t>
            </a:r>
            <a:r>
              <a:rPr lang="en-US" dirty="0"/>
              <a:t> to Binary</a:t>
            </a:r>
          </a:p>
          <a:p>
            <a:r>
              <a:rPr lang="en-US" dirty="0"/>
              <a:t>Step 1: Powers of 2</a:t>
            </a:r>
          </a:p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340476" y="3174284"/>
          <a:ext cx="6096000" cy="55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116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239 – 128 = 111</a:t>
            </a:r>
          </a:p>
          <a:p>
            <a:r>
              <a:rPr lang="en-US" dirty="0"/>
              <a:t>We mark a 1 in the table below the 128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6188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111– 64 = 47</a:t>
            </a:r>
          </a:p>
          <a:p>
            <a:r>
              <a:rPr lang="en-US" dirty="0"/>
              <a:t>We mark 1 in the table below the 64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68748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47– 32 = 15</a:t>
            </a:r>
          </a:p>
          <a:p>
            <a:r>
              <a:rPr lang="en-US" dirty="0"/>
              <a:t>We mark a 1 in the table below the 32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37737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No because I would get a negative number</a:t>
            </a:r>
          </a:p>
          <a:p>
            <a:r>
              <a:rPr lang="en-US" dirty="0"/>
              <a:t>15 – 16 = -1</a:t>
            </a:r>
          </a:p>
          <a:p>
            <a:r>
              <a:rPr lang="en-US" dirty="0"/>
              <a:t>Since it does not fit we mark a 0 in the table below the 16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56170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15 – 8 = 7</a:t>
            </a:r>
          </a:p>
          <a:p>
            <a:r>
              <a:rPr lang="en-US" dirty="0"/>
              <a:t>Since it does fit we mark a 1 in the table below the 8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69799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7 – 4 = 3</a:t>
            </a:r>
          </a:p>
          <a:p>
            <a:r>
              <a:rPr lang="en-US" dirty="0"/>
              <a:t>Since it does fit we mark a 1 in the table below the 4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89206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3 – 2 = 1</a:t>
            </a:r>
          </a:p>
          <a:p>
            <a:r>
              <a:rPr lang="en-US" dirty="0"/>
              <a:t>Since it does fit we mark a 1 in the table below the 2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65316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1 – 1 = 0</a:t>
            </a:r>
          </a:p>
          <a:p>
            <a:r>
              <a:rPr lang="en-US" dirty="0"/>
              <a:t>Since it does fit we mark a 1 in the table below the 1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90474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3: Since we have reached 0, we stop converting</a:t>
            </a:r>
          </a:p>
          <a:p>
            <a:r>
              <a:rPr lang="en-US" dirty="0"/>
              <a:t>Read the table, right to left</a:t>
            </a:r>
          </a:p>
          <a:p>
            <a:r>
              <a:rPr lang="en-US" dirty="0"/>
              <a:t>239</a:t>
            </a:r>
            <a:r>
              <a:rPr lang="en-US" baseline="-25000" dirty="0"/>
              <a:t>10 </a:t>
            </a:r>
            <a:r>
              <a:rPr lang="en-US" dirty="0"/>
              <a:t>= 1110 1111</a:t>
            </a:r>
            <a:r>
              <a:rPr lang="en-US" baseline="-25000" dirty="0"/>
              <a:t>2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760926" y="3531673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6475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Convert 185</a:t>
            </a:r>
            <a:r>
              <a:rPr lang="en-US" baseline="-25000" dirty="0"/>
              <a:t>10</a:t>
            </a:r>
            <a:r>
              <a:rPr lang="en-US" dirty="0"/>
              <a:t> to Binary</a:t>
            </a:r>
          </a:p>
          <a:p>
            <a:r>
              <a:rPr lang="en-US" dirty="0"/>
              <a:t>Step 1: Powers of 2</a:t>
            </a:r>
          </a:p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340476" y="3174284"/>
          <a:ext cx="6096000" cy="55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43347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239 – 128 = 57</a:t>
            </a:r>
          </a:p>
          <a:p>
            <a:r>
              <a:rPr lang="en-US" dirty="0"/>
              <a:t>Since it does fit we mark 1 in the table below the 128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20618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No</a:t>
            </a:r>
          </a:p>
          <a:p>
            <a:r>
              <a:rPr lang="en-US" dirty="0"/>
              <a:t>Does 57 - 64 = -7</a:t>
            </a:r>
          </a:p>
          <a:p>
            <a:r>
              <a:rPr lang="en-US" dirty="0"/>
              <a:t>Since it does not fit we mark 0 in the table below the 64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5768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57– 32 = 25</a:t>
            </a:r>
          </a:p>
          <a:p>
            <a:r>
              <a:rPr lang="en-US" dirty="0"/>
              <a:t>Since it does fit we mark a 1 in the table below the 32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46952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25 – 16 = 9</a:t>
            </a:r>
          </a:p>
          <a:p>
            <a:r>
              <a:rPr lang="en-US" dirty="0"/>
              <a:t>Since it does not fit we mark a 1 in the table below the 16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8509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9 – 8 = 1</a:t>
            </a:r>
          </a:p>
          <a:p>
            <a:r>
              <a:rPr lang="en-US" dirty="0"/>
              <a:t>Since it does fit we mark a 1 in the table below the 8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22476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No</a:t>
            </a:r>
          </a:p>
          <a:p>
            <a:r>
              <a:rPr lang="en-US" dirty="0"/>
              <a:t> 1 – 4 = -3</a:t>
            </a:r>
          </a:p>
          <a:p>
            <a:r>
              <a:rPr lang="en-US" dirty="0"/>
              <a:t>Since it does not fit we mark a 0 in the table below the 4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10788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No</a:t>
            </a:r>
          </a:p>
          <a:p>
            <a:r>
              <a:rPr lang="en-US" dirty="0"/>
              <a:t>Does 1- 2 = -1</a:t>
            </a:r>
          </a:p>
          <a:p>
            <a:r>
              <a:rPr lang="en-US" dirty="0"/>
              <a:t>Since it does not fit we mark a 0 in the table below the 2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45107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1 – 1 = 0</a:t>
            </a:r>
          </a:p>
          <a:p>
            <a:r>
              <a:rPr lang="en-US" dirty="0"/>
              <a:t>Since it does fit we mark a 1 in the table below the 1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41175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3: Since we have reached 0, we stop converting</a:t>
            </a:r>
          </a:p>
          <a:p>
            <a:r>
              <a:rPr lang="en-US" dirty="0"/>
              <a:t>Read the table, right to left</a:t>
            </a:r>
          </a:p>
          <a:p>
            <a:r>
              <a:rPr lang="en-US" dirty="0"/>
              <a:t>185</a:t>
            </a:r>
            <a:r>
              <a:rPr lang="en-US" baseline="-25000" dirty="0"/>
              <a:t>10 </a:t>
            </a:r>
            <a:r>
              <a:rPr lang="en-US" dirty="0"/>
              <a:t>= 1011 1001</a:t>
            </a:r>
            <a:r>
              <a:rPr lang="en-US" baseline="-25000" dirty="0"/>
              <a:t>2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760926" y="3531673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64736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 of Converting Decimal to Binary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>
                <a:solidFill>
                  <a:srgbClr val="FF0000"/>
                </a:solidFill>
              </a:rPr>
              <a:t>Division</a:t>
            </a:r>
            <a:r>
              <a:rPr lang="en-US" dirty="0"/>
              <a:t> Method)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2464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-60959"/>
            <a:ext cx="8229600" cy="746759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Base</a:t>
            </a:r>
            <a:r>
              <a:rPr lang="en-US" dirty="0"/>
              <a:t>, </a:t>
            </a:r>
            <a:r>
              <a:rPr lang="en-US" dirty="0">
                <a:solidFill>
                  <a:srgbClr val="00B050"/>
                </a:solidFill>
              </a:rPr>
              <a:t>Quotient</a:t>
            </a:r>
            <a:r>
              <a:rPr lang="en-US" dirty="0"/>
              <a:t>, </a:t>
            </a:r>
            <a:r>
              <a:rPr lang="en-US" dirty="0">
                <a:solidFill>
                  <a:srgbClr val="00B0F0"/>
                </a:solidFill>
              </a:rPr>
              <a:t>Reminder</a:t>
            </a:r>
            <a:endParaRPr lang="en-CA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915400" cy="5791200"/>
          </a:xfrm>
        </p:spPr>
        <p:txBody>
          <a:bodyPr>
            <a:normAutofit/>
          </a:bodyPr>
          <a:lstStyle/>
          <a:p>
            <a:pPr marL="1371600" lvl="3" indent="0">
              <a:buNone/>
            </a:pPr>
            <a:r>
              <a:rPr lang="en-US" dirty="0">
                <a:solidFill>
                  <a:srgbClr val="FF0000"/>
                </a:solidFill>
              </a:rPr>
              <a:t>  </a:t>
            </a:r>
            <a:r>
              <a:rPr lang="en-US" sz="3600" dirty="0">
                <a:solidFill>
                  <a:srgbClr val="FF0000"/>
                </a:solidFill>
              </a:rPr>
              <a:t>Base</a:t>
            </a:r>
          </a:p>
          <a:p>
            <a:pPr marL="0" indent="0">
              <a:buNone/>
            </a:pPr>
            <a:r>
              <a:rPr lang="en-US" sz="3600" dirty="0"/>
              <a:t>       </a:t>
            </a:r>
            <a:r>
              <a:rPr lang="en-US" sz="4400" dirty="0"/>
              <a:t>46</a:t>
            </a:r>
            <a:r>
              <a:rPr lang="en-US" sz="4800" dirty="0"/>
              <a:t> ÷  </a:t>
            </a:r>
            <a:r>
              <a:rPr lang="en-US" sz="4800" dirty="0">
                <a:solidFill>
                  <a:srgbClr val="FF0000"/>
                </a:solidFill>
              </a:rPr>
              <a:t>3</a:t>
            </a:r>
            <a:r>
              <a:rPr lang="en-US" sz="4800" dirty="0"/>
              <a:t> = </a:t>
            </a:r>
            <a:r>
              <a:rPr lang="en-US" sz="4800" dirty="0">
                <a:solidFill>
                  <a:srgbClr val="00B050"/>
                </a:solidFill>
              </a:rPr>
              <a:t>15  Quotient</a:t>
            </a:r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sz="4400" dirty="0"/>
              <a:t>45</a:t>
            </a:r>
          </a:p>
          <a:p>
            <a:pPr marL="0" indent="0">
              <a:buNone/>
            </a:pPr>
            <a:r>
              <a:rPr lang="en-US" dirty="0"/>
              <a:t>            </a:t>
            </a:r>
            <a:r>
              <a:rPr lang="en-US" sz="4400" dirty="0">
                <a:solidFill>
                  <a:srgbClr val="00B0F0"/>
                </a:solidFill>
              </a:rPr>
              <a:t>1   Reminder</a:t>
            </a:r>
          </a:p>
          <a:p>
            <a:pPr marL="0" indent="0">
              <a:buNone/>
            </a:pPr>
            <a:r>
              <a:rPr lang="en-US" sz="4800" dirty="0"/>
              <a:t>        46	     </a:t>
            </a:r>
            <a:r>
              <a:rPr lang="en-US" sz="4800" dirty="0">
                <a:solidFill>
                  <a:srgbClr val="FF0000"/>
                </a:solidFill>
              </a:rPr>
              <a:t>3</a:t>
            </a:r>
            <a:r>
              <a:rPr lang="en-US" sz="4800" dirty="0"/>
              <a:t>   </a:t>
            </a:r>
            <a:r>
              <a:rPr lang="en-US" sz="4800" dirty="0">
                <a:solidFill>
                  <a:srgbClr val="FF0000"/>
                </a:solidFill>
              </a:rPr>
              <a:t>Base</a:t>
            </a:r>
          </a:p>
          <a:p>
            <a:pPr marL="0" indent="0">
              <a:buNone/>
            </a:pPr>
            <a:r>
              <a:rPr lang="en-US" sz="4800" dirty="0"/>
              <a:t>        45      </a:t>
            </a:r>
            <a:r>
              <a:rPr lang="en-US" sz="4800" dirty="0">
                <a:solidFill>
                  <a:srgbClr val="00B050"/>
                </a:solidFill>
              </a:rPr>
              <a:t>15</a:t>
            </a:r>
            <a:r>
              <a:rPr lang="en-US" sz="4800" dirty="0"/>
              <a:t>   </a:t>
            </a:r>
            <a:r>
              <a:rPr lang="en-US" sz="4800" dirty="0">
                <a:solidFill>
                  <a:srgbClr val="00B050"/>
                </a:solidFill>
              </a:rPr>
              <a:t>Quotient</a:t>
            </a:r>
            <a:r>
              <a:rPr lang="en-US" sz="4800" dirty="0"/>
              <a:t> </a:t>
            </a:r>
          </a:p>
          <a:p>
            <a:pPr marL="0" indent="0">
              <a:buNone/>
            </a:pPr>
            <a:r>
              <a:rPr lang="en-US" sz="4800" dirty="0"/>
              <a:t>          </a:t>
            </a:r>
            <a:r>
              <a:rPr lang="en-US" sz="4800" dirty="0">
                <a:solidFill>
                  <a:srgbClr val="00B0F0"/>
                </a:solidFill>
              </a:rPr>
              <a:t>1  Reminder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438400" y="4191000"/>
            <a:ext cx="0" cy="6858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438400" y="4876800"/>
            <a:ext cx="13716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447800" y="5638800"/>
            <a:ext cx="6858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914400" y="3276600"/>
            <a:ext cx="1143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13905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Example 5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1500" dirty="0"/>
              <a:t>Use repetitive division by 2</a:t>
            </a:r>
          </a:p>
          <a:p>
            <a:pPr eaLnBrk="1" hangingPunct="1"/>
            <a:r>
              <a:rPr lang="en-US" sz="1500" dirty="0"/>
              <a:t>Example   122</a:t>
            </a:r>
            <a:r>
              <a:rPr lang="en-US" sz="1500" baseline="-25000" dirty="0"/>
              <a:t>10</a:t>
            </a:r>
            <a:r>
              <a:rPr lang="en-US" sz="1500" dirty="0"/>
              <a:t> can be converted to decimal as follows: </a:t>
            </a:r>
            <a:endParaRPr lang="en-US" dirty="0"/>
          </a:p>
          <a:p>
            <a:pPr lvl="4" eaLnBrk="1" hangingPunct="1"/>
            <a:r>
              <a:rPr lang="en-US" dirty="0"/>
              <a:t>  2)</a:t>
            </a:r>
            <a:r>
              <a:rPr lang="en-US" u="sng" dirty="0"/>
              <a:t>122 </a:t>
            </a:r>
            <a:r>
              <a:rPr lang="en-US" dirty="0"/>
              <a:t> = 61 with remainder 0 (LSB)</a:t>
            </a:r>
          </a:p>
          <a:p>
            <a:pPr lvl="4" eaLnBrk="1" hangingPunct="1"/>
            <a:r>
              <a:rPr lang="en-US" dirty="0"/>
              <a:t>    2)</a:t>
            </a:r>
            <a:r>
              <a:rPr lang="en-US" u="sng" dirty="0"/>
              <a:t>61</a:t>
            </a:r>
            <a:r>
              <a:rPr lang="en-US" dirty="0"/>
              <a:t> = 30 with remainder 1</a:t>
            </a:r>
          </a:p>
          <a:p>
            <a:pPr lvl="4" eaLnBrk="1" hangingPunct="1"/>
            <a:r>
              <a:rPr lang="en-US" dirty="0"/>
              <a:t>    2)</a:t>
            </a:r>
            <a:r>
              <a:rPr lang="en-US" u="sng" dirty="0"/>
              <a:t>30</a:t>
            </a:r>
            <a:r>
              <a:rPr lang="en-US" dirty="0"/>
              <a:t>  = 15 with remainder 0</a:t>
            </a:r>
          </a:p>
          <a:p>
            <a:pPr lvl="4" eaLnBrk="1" hangingPunct="1"/>
            <a:r>
              <a:rPr lang="en-US" dirty="0"/>
              <a:t>    2)</a:t>
            </a:r>
            <a:r>
              <a:rPr lang="en-US" u="sng" dirty="0"/>
              <a:t>15</a:t>
            </a:r>
            <a:r>
              <a:rPr lang="en-US" dirty="0"/>
              <a:t>  = 7 with remainder 1</a:t>
            </a:r>
          </a:p>
          <a:p>
            <a:pPr lvl="4" eaLnBrk="1" hangingPunct="1"/>
            <a:r>
              <a:rPr lang="en-US" dirty="0"/>
              <a:t>     2)</a:t>
            </a:r>
            <a:r>
              <a:rPr lang="en-US" u="sng" dirty="0"/>
              <a:t>7</a:t>
            </a:r>
            <a:r>
              <a:rPr lang="en-US" dirty="0"/>
              <a:t>  = 3 with remainder 1</a:t>
            </a:r>
          </a:p>
          <a:p>
            <a:pPr lvl="4" eaLnBrk="1" hangingPunct="1"/>
            <a:r>
              <a:rPr lang="en-US" dirty="0"/>
              <a:t>     2)</a:t>
            </a:r>
            <a:r>
              <a:rPr lang="en-US" u="sng" dirty="0"/>
              <a:t>3</a:t>
            </a:r>
            <a:r>
              <a:rPr lang="en-US" dirty="0"/>
              <a:t> = 1 wit</a:t>
            </a:r>
            <a:r>
              <a:rPr lang="en-US" sz="1200" dirty="0"/>
              <a:t>h</a:t>
            </a:r>
            <a:r>
              <a:rPr lang="en-US" dirty="0"/>
              <a:t> remainder 1</a:t>
            </a:r>
          </a:p>
          <a:p>
            <a:pPr lvl="4" eaLnBrk="1" hangingPunct="1"/>
            <a:r>
              <a:rPr lang="en-US" dirty="0"/>
              <a:t>     2)</a:t>
            </a:r>
            <a:r>
              <a:rPr lang="en-US" u="sng" dirty="0"/>
              <a:t>1</a:t>
            </a:r>
            <a:r>
              <a:rPr lang="en-US" dirty="0"/>
              <a:t>  = 0 with remainder 1 (MSB)</a:t>
            </a:r>
            <a:endParaRPr lang="en-US" baseline="-25000" dirty="0"/>
          </a:p>
          <a:p>
            <a:pPr eaLnBrk="1" hangingPunct="1"/>
            <a:r>
              <a:rPr lang="en-US" sz="1350" dirty="0"/>
              <a:t>We get the binary number by reading from bottom up: 111 1010</a:t>
            </a:r>
            <a:r>
              <a:rPr lang="en-US" sz="1350" baseline="-25000" dirty="0"/>
              <a:t>2</a:t>
            </a:r>
            <a:endParaRPr lang="en-US" sz="1200" dirty="0"/>
          </a:p>
          <a:p>
            <a:pPr eaLnBrk="1" hangingPunct="1"/>
            <a:r>
              <a:rPr lang="en-US" sz="1350" dirty="0"/>
              <a:t>Add a leading 0 to the front to make it an 8 bit number: (MSB) 0111 1010</a:t>
            </a:r>
            <a:r>
              <a:rPr lang="en-US" sz="1200" dirty="0"/>
              <a:t>2 </a:t>
            </a:r>
            <a:r>
              <a:rPr lang="en-US" sz="1350" dirty="0"/>
              <a:t>(LSB)</a:t>
            </a:r>
          </a:p>
        </p:txBody>
      </p:sp>
      <p:sp>
        <p:nvSpPr>
          <p:cNvPr id="1536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57213" indent="-214313" eaLnBrk="0" hangingPunct="0"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indent="-171450" eaLnBrk="0" hangingPunct="0"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00150" indent="-171450" eaLnBrk="0" hangingPunct="0"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543050" indent="-171450" eaLnBrk="0" hangingPunct="0"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800" eaLnBrk="1" hangingPunct="1"/>
            <a:r>
              <a:rPr kumimoji="0" lang="en-US" sz="1050" dirty="0">
                <a:solidFill>
                  <a:srgbClr val="000000"/>
                </a:solidFill>
              </a:rPr>
              <a:t>Copyright © 2002, Algonquin College Linda Crane</a:t>
            </a:r>
          </a:p>
        </p:txBody>
      </p:sp>
    </p:spTree>
    <p:extLst>
      <p:ext uri="{BB962C8B-B14F-4D97-AF65-F5344CB8AC3E}">
        <p14:creationId xmlns:p14="http://schemas.microsoft.com/office/powerpoint/2010/main" val="168145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991600" cy="533400"/>
          </a:xfrm>
        </p:spPr>
        <p:txBody>
          <a:bodyPr>
            <a:normAutofit fontScale="90000"/>
          </a:bodyPr>
          <a:lstStyle/>
          <a:p>
            <a:r>
              <a:rPr lang="en-US" dirty="0"/>
              <a:t>Decimal to Binary -Division(Remainder)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867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33</a:t>
            </a:r>
            <a:r>
              <a:rPr lang="en-US" dirty="0">
                <a:latin typeface="Calibri"/>
              </a:rPr>
              <a:t>₁₀=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10000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1</a:t>
            </a:r>
            <a:r>
              <a:rPr lang="en-US" dirty="0">
                <a:latin typeface="Calibri"/>
              </a:rPr>
              <a:t>₂		    47₁₀= 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101111</a:t>
            </a:r>
            <a:r>
              <a:rPr lang="en-US" dirty="0">
                <a:latin typeface="Calibri"/>
              </a:rPr>
              <a:t>₂</a:t>
            </a:r>
          </a:p>
          <a:p>
            <a:pPr>
              <a:buNone/>
            </a:pPr>
            <a:r>
              <a:rPr lang="en-US" dirty="0">
                <a:latin typeface="Calibri"/>
              </a:rPr>
              <a:t>Quotient	Remainder	   Quotient		Remainder	</a:t>
            </a:r>
          </a:p>
          <a:p>
            <a:pPr>
              <a:buNone/>
            </a:pPr>
            <a:r>
              <a:rPr lang="en-US" dirty="0">
                <a:latin typeface="Calibri"/>
              </a:rPr>
              <a:t>33/2= 16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		    </a:t>
            </a:r>
            <a:r>
              <a:rPr lang="en-US" dirty="0">
                <a:latin typeface="Calibri"/>
              </a:rPr>
              <a:t>47/2= 23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   </a:t>
            </a:r>
          </a:p>
          <a:p>
            <a:pPr>
              <a:buNone/>
            </a:pPr>
            <a:r>
              <a:rPr lang="en-US" dirty="0">
                <a:latin typeface="Calibri"/>
              </a:rPr>
              <a:t>16/2= 8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0		    </a:t>
            </a:r>
            <a:r>
              <a:rPr lang="en-US" dirty="0">
                <a:latin typeface="Calibri"/>
              </a:rPr>
              <a:t>23/2= 11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1		</a:t>
            </a:r>
          </a:p>
          <a:p>
            <a:pPr>
              <a:buNone/>
            </a:pPr>
            <a:r>
              <a:rPr lang="en-US" dirty="0">
                <a:latin typeface="Calibri"/>
              </a:rPr>
              <a:t>8/2= 4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0		    </a:t>
            </a:r>
            <a:r>
              <a:rPr lang="en-US" dirty="0">
                <a:latin typeface="Calibri"/>
              </a:rPr>
              <a:t>11/2 =5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1</a:t>
            </a:r>
          </a:p>
          <a:p>
            <a:pPr>
              <a:buNone/>
            </a:pPr>
            <a:r>
              <a:rPr lang="en-US" dirty="0">
                <a:latin typeface="Calibri"/>
              </a:rPr>
              <a:t>4/2=2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0		</a:t>
            </a:r>
            <a:r>
              <a:rPr lang="en-US" dirty="0">
                <a:latin typeface="Calibri"/>
              </a:rPr>
              <a:t>    5/2=2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1</a:t>
            </a:r>
          </a:p>
          <a:p>
            <a:pPr>
              <a:buNone/>
            </a:pPr>
            <a:r>
              <a:rPr lang="en-US" dirty="0">
                <a:latin typeface="Calibri"/>
              </a:rPr>
              <a:t>2/2=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1</a:t>
            </a:r>
            <a:r>
              <a:rPr lang="en-US" dirty="0">
                <a:latin typeface="Calibri"/>
              </a:rPr>
              <a:t>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0		    </a:t>
            </a:r>
            <a:r>
              <a:rPr lang="en-US" dirty="0">
                <a:latin typeface="Calibri"/>
              </a:rPr>
              <a:t>2/2=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1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	0</a:t>
            </a:r>
          </a:p>
          <a:p>
            <a:pPr>
              <a:buNone/>
            </a:pPr>
            <a:r>
              <a:rPr lang="en-US" dirty="0">
                <a:latin typeface="Calibri"/>
              </a:rPr>
              <a:t>			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1		       			1		</a:t>
            </a:r>
          </a:p>
          <a:p>
            <a:pPr>
              <a:buNone/>
            </a:pPr>
            <a:r>
              <a:rPr lang="en-US" dirty="0">
                <a:latin typeface="Calibri"/>
              </a:rPr>
              <a:t> Read bottom up	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5105400"/>
            <a:ext cx="1208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Remainder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066800" y="4724400"/>
            <a:ext cx="914400" cy="533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2514600" y="2362200"/>
            <a:ext cx="0" cy="2209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105400" y="4648200"/>
            <a:ext cx="1371600" cy="609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800600" y="5181600"/>
            <a:ext cx="1208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Remainder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7010400" y="2438400"/>
            <a:ext cx="0" cy="2209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1828800" y="2057400"/>
            <a:ext cx="457200" cy="3429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400800" y="2057400"/>
            <a:ext cx="381000" cy="3505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5400"/>
            <a:ext cx="8229600" cy="1041400"/>
          </a:xfrm>
        </p:spPr>
        <p:txBody>
          <a:bodyPr>
            <a:normAutofit fontScale="90000"/>
          </a:bodyPr>
          <a:lstStyle/>
          <a:p>
            <a:r>
              <a:rPr lang="en-US" dirty="0"/>
              <a:t>Decimal to Binary Division (</a:t>
            </a:r>
            <a:r>
              <a:rPr lang="en-US" dirty="0">
                <a:solidFill>
                  <a:srgbClr val="FF0000"/>
                </a:solidFill>
              </a:rPr>
              <a:t>Remainder) 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/>
              <a:t>example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7638" y="742458"/>
            <a:ext cx="9201637" cy="5943600"/>
          </a:xfrm>
        </p:spPr>
        <p:txBody>
          <a:bodyPr/>
          <a:lstStyle/>
          <a:p>
            <a:pPr marL="0" indent="0">
              <a:buNone/>
            </a:pPr>
            <a:r>
              <a:rPr lang="en-US" sz="5400" dirty="0">
                <a:solidFill>
                  <a:srgbClr val="FF0000"/>
                </a:solidFill>
              </a:rPr>
              <a:t>71</a:t>
            </a:r>
            <a:r>
              <a:rPr lang="en-US" sz="6600" dirty="0"/>
              <a:t> </a:t>
            </a:r>
            <a:r>
              <a:rPr lang="en-US" sz="5400" dirty="0"/>
              <a:t>2</a:t>
            </a:r>
          </a:p>
          <a:p>
            <a:pPr marL="0" indent="0">
              <a:buNone/>
            </a:pPr>
            <a:r>
              <a:rPr lang="en-US" sz="6600" dirty="0"/>
              <a:t>	</a:t>
            </a:r>
            <a:endParaRPr lang="en-US" sz="48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838200" y="1066800"/>
            <a:ext cx="0" cy="6096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56675" y="1676400"/>
            <a:ext cx="10483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838200" y="1477024"/>
            <a:ext cx="106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35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152400" y="1752600"/>
            <a:ext cx="6096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28600" y="16764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1905000" y="1676400"/>
            <a:ext cx="0" cy="914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905000" y="2577959"/>
            <a:ext cx="838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056238" y="177981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2</a:t>
            </a:r>
          </a:p>
        </p:txBody>
      </p:sp>
      <p:cxnSp>
        <p:nvCxnSpPr>
          <p:cNvPr id="42" name="Straight Connector 41"/>
          <p:cNvCxnSpPr/>
          <p:nvPr/>
        </p:nvCxnSpPr>
        <p:spPr>
          <a:xfrm>
            <a:off x="914400" y="2286000"/>
            <a:ext cx="685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990600" y="2209800"/>
            <a:ext cx="867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 1</a:t>
            </a:r>
          </a:p>
          <a:p>
            <a:endParaRPr lang="en-US" sz="4800" dirty="0"/>
          </a:p>
        </p:txBody>
      </p:sp>
      <p:cxnSp>
        <p:nvCxnSpPr>
          <p:cNvPr id="53" name="Straight Connector 52"/>
          <p:cNvCxnSpPr/>
          <p:nvPr/>
        </p:nvCxnSpPr>
        <p:spPr>
          <a:xfrm>
            <a:off x="2859824" y="2703144"/>
            <a:ext cx="0" cy="71488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2859824" y="3418027"/>
            <a:ext cx="79777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990850" y="260364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029322" y="329876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8</a:t>
            </a:r>
          </a:p>
        </p:txBody>
      </p:sp>
      <p:cxnSp>
        <p:nvCxnSpPr>
          <p:cNvPr id="60" name="Straight Connector 59"/>
          <p:cNvCxnSpPr/>
          <p:nvPr/>
        </p:nvCxnSpPr>
        <p:spPr>
          <a:xfrm>
            <a:off x="1981200" y="3352800"/>
            <a:ext cx="78262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057400" y="3200400"/>
            <a:ext cx="685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 1</a:t>
            </a:r>
          </a:p>
        </p:txBody>
      </p:sp>
      <p:cxnSp>
        <p:nvCxnSpPr>
          <p:cNvPr id="65" name="Straight Connector 64"/>
          <p:cNvCxnSpPr/>
          <p:nvPr/>
        </p:nvCxnSpPr>
        <p:spPr>
          <a:xfrm>
            <a:off x="3657600" y="3429000"/>
            <a:ext cx="0" cy="70075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3657600" y="4129757"/>
            <a:ext cx="9144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3846938" y="335717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2</a:t>
            </a:r>
          </a:p>
        </p:txBody>
      </p:sp>
      <p:cxnSp>
        <p:nvCxnSpPr>
          <p:cNvPr id="73" name="Straight Connector 72"/>
          <p:cNvCxnSpPr/>
          <p:nvPr/>
        </p:nvCxnSpPr>
        <p:spPr>
          <a:xfrm>
            <a:off x="3048000" y="4038600"/>
            <a:ext cx="53572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3048000" y="39624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0</a:t>
            </a:r>
          </a:p>
        </p:txBody>
      </p:sp>
      <p:cxnSp>
        <p:nvCxnSpPr>
          <p:cNvPr id="76" name="Straight Connector 75"/>
          <p:cNvCxnSpPr/>
          <p:nvPr/>
        </p:nvCxnSpPr>
        <p:spPr>
          <a:xfrm>
            <a:off x="4571348" y="4225496"/>
            <a:ext cx="0" cy="7352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4572000" y="4953000"/>
            <a:ext cx="914400" cy="77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4572000" y="4114800"/>
            <a:ext cx="6928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 2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773712" y="4800022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889204" y="3969025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4</a:t>
            </a:r>
          </a:p>
        </p:txBody>
      </p:sp>
      <p:cxnSp>
        <p:nvCxnSpPr>
          <p:cNvPr id="84" name="Straight Connector 83"/>
          <p:cNvCxnSpPr/>
          <p:nvPr/>
        </p:nvCxnSpPr>
        <p:spPr>
          <a:xfrm>
            <a:off x="3962400" y="4724400"/>
            <a:ext cx="49725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3962400" y="46482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0</a:t>
            </a:r>
          </a:p>
        </p:txBody>
      </p:sp>
      <p:cxnSp>
        <p:nvCxnSpPr>
          <p:cNvPr id="87" name="Straight Connector 86"/>
          <p:cNvCxnSpPr/>
          <p:nvPr/>
        </p:nvCxnSpPr>
        <p:spPr>
          <a:xfrm>
            <a:off x="5410200" y="4953000"/>
            <a:ext cx="0" cy="72446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V="1">
            <a:off x="5447138" y="5638800"/>
            <a:ext cx="801262" cy="3866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5541807" y="4900193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2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5715000" y="5715000"/>
            <a:ext cx="685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1</a:t>
            </a:r>
          </a:p>
        </p:txBody>
      </p:sp>
      <p:cxnSp>
        <p:nvCxnSpPr>
          <p:cNvPr id="94" name="Straight Connector 93"/>
          <p:cNvCxnSpPr/>
          <p:nvPr/>
        </p:nvCxnSpPr>
        <p:spPr>
          <a:xfrm>
            <a:off x="4648200" y="5638800"/>
            <a:ext cx="73743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4876800" y="55626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0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1952080" y="2494697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17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5928576" y="1263591"/>
            <a:ext cx="21913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Base 2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592935" y="1974724"/>
            <a:ext cx="43986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71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10</a:t>
            </a:r>
            <a:r>
              <a:rPr lang="en-US" sz="4800" dirty="0">
                <a:solidFill>
                  <a:srgbClr val="FF0000"/>
                </a:solidFill>
              </a:rPr>
              <a:t> =1</a:t>
            </a:r>
            <a:r>
              <a:rPr lang="en-US" sz="4800" dirty="0">
                <a:solidFill>
                  <a:srgbClr val="00B050"/>
                </a:solidFill>
              </a:rPr>
              <a:t>000111</a:t>
            </a:r>
            <a:r>
              <a:rPr lang="en-US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1219200" y="3048000"/>
            <a:ext cx="3657600" cy="346126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928576" y="2912731"/>
            <a:ext cx="1958124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2819400" y="6324600"/>
            <a:ext cx="1701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Read bottom up</a:t>
            </a:r>
            <a:endParaRPr lang="en-US" dirty="0"/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6172200" y="6096000"/>
            <a:ext cx="7620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7010400" y="5943600"/>
            <a:ext cx="1208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Remainder</a:t>
            </a:r>
          </a:p>
        </p:txBody>
      </p:sp>
    </p:spTree>
    <p:extLst>
      <p:ext uri="{BB962C8B-B14F-4D97-AF65-F5344CB8AC3E}">
        <p14:creationId xmlns:p14="http://schemas.microsoft.com/office/powerpoint/2010/main" val="34609263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Example 1. Converting Binary to Decimal addition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839200" cy="4525963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1011</a:t>
            </a:r>
            <a:r>
              <a:rPr lang="en-US" baseline="-25000" dirty="0"/>
              <a:t>2</a:t>
            </a:r>
            <a:r>
              <a:rPr lang="en-US" dirty="0"/>
              <a:t> is really</a:t>
            </a:r>
          </a:p>
          <a:p>
            <a:r>
              <a:rPr lang="en-US" dirty="0"/>
              <a:t>1011</a:t>
            </a:r>
            <a:r>
              <a:rPr lang="en-US" baseline="-25000" dirty="0"/>
              <a:t>2</a:t>
            </a:r>
            <a:r>
              <a:rPr lang="en-US" dirty="0"/>
              <a:t> = 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 * 2</a:t>
            </a:r>
            <a:r>
              <a:rPr lang="en-US" baseline="30000" dirty="0"/>
              <a:t>3</a:t>
            </a:r>
            <a:r>
              <a:rPr lang="en-US" dirty="0"/>
              <a:t>) +(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/>
              <a:t> * 2</a:t>
            </a:r>
            <a:r>
              <a:rPr lang="en-US" baseline="30000" dirty="0"/>
              <a:t>2</a:t>
            </a:r>
            <a:r>
              <a:rPr lang="en-US" dirty="0"/>
              <a:t>) +(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 * 2</a:t>
            </a:r>
            <a:r>
              <a:rPr lang="en-US" baseline="30000" dirty="0"/>
              <a:t>1</a:t>
            </a:r>
            <a:r>
              <a:rPr lang="en-US" dirty="0"/>
              <a:t>) +(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 * 2</a:t>
            </a:r>
            <a:r>
              <a:rPr lang="en-US" baseline="30000" dirty="0"/>
              <a:t>0</a:t>
            </a:r>
            <a:r>
              <a:rPr lang="en-US" dirty="0"/>
              <a:t>) </a:t>
            </a:r>
          </a:p>
          <a:p>
            <a:r>
              <a:rPr lang="en-US" dirty="0"/>
              <a:t>1011</a:t>
            </a:r>
            <a:r>
              <a:rPr lang="en-US" baseline="-25000" dirty="0"/>
              <a:t>2 </a:t>
            </a:r>
            <a:r>
              <a:rPr lang="en-US" dirty="0"/>
              <a:t>=  (8) + (0) + (2) + (1) = 11</a:t>
            </a:r>
            <a:r>
              <a:rPr lang="en-US" baseline="-25000" dirty="0"/>
              <a:t>10</a:t>
            </a:r>
          </a:p>
          <a:p>
            <a:r>
              <a:rPr lang="en-US" dirty="0"/>
              <a:t>This is how to convert a binary number to decimal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6612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en-US" baseline="30000" dirty="0"/>
              <a:t> binary to decimal addition method</a:t>
            </a:r>
            <a:br>
              <a:rPr lang="en-US" baseline="30000" dirty="0"/>
            </a:br>
            <a:r>
              <a:rPr lang="en-US" baseline="30000" dirty="0"/>
              <a:t>example 3</a:t>
            </a:r>
            <a:endParaRPr lang="en-CA" baseline="3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066800"/>
            <a:ext cx="8991600" cy="5715000"/>
          </a:xfrm>
        </p:spPr>
        <p:txBody>
          <a:bodyPr>
            <a:normAutofit fontScale="92500" lnSpcReduction="10000"/>
          </a:bodyPr>
          <a:lstStyle/>
          <a:p>
            <a:pPr lvl="0">
              <a:spcBef>
                <a:spcPts val="0"/>
              </a:spcBef>
              <a:tabLst>
                <a:tab pos="457200" algn="l"/>
              </a:tabLst>
            </a:pPr>
            <a:r>
              <a:rPr lang="en-US" sz="40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11001101</a:t>
            </a:r>
            <a:r>
              <a:rPr lang="en-US" sz="4000" baseline="-25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=205</a:t>
            </a:r>
            <a:r>
              <a:rPr lang="en-US" sz="4000" baseline="-25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  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 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128    64     32       16         8        4          2          1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(128*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)+(64*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)+(32*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)+(16*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)+(8*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)+(4*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)+(2*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)+(1*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4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128+64+0+0+8+4+0+1=205</a:t>
            </a:r>
            <a:r>
              <a:rPr lang="en-US" sz="4400" baseline="-25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en-US" baseline="-25000" dirty="0"/>
          </a:p>
          <a:p>
            <a:pPr lvl="0"/>
            <a:endParaRPr lang="en-US" baseline="-25000" dirty="0"/>
          </a:p>
          <a:p>
            <a:pPr lvl="0"/>
            <a:endParaRPr lang="en-CA" dirty="0"/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US" dirty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77120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Example 2. Converting Binary to Decimal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213885"/>
            <a:ext cx="8839200" cy="326350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Convert 0110 0010</a:t>
            </a:r>
            <a:r>
              <a:rPr lang="en-US" baseline="-25000" dirty="0"/>
              <a:t>2</a:t>
            </a:r>
            <a:r>
              <a:rPr lang="en-US" dirty="0"/>
              <a:t> to Decimal</a:t>
            </a:r>
          </a:p>
          <a:p>
            <a:r>
              <a:rPr lang="en-US" dirty="0"/>
              <a:t>0110 0010</a:t>
            </a:r>
            <a:r>
              <a:rPr lang="en-US" baseline="-25000" dirty="0"/>
              <a:t>2 </a:t>
            </a:r>
            <a:r>
              <a:rPr lang="en-US" dirty="0"/>
              <a:t>= (0*2</a:t>
            </a:r>
            <a:r>
              <a:rPr lang="en-US" baseline="30000" dirty="0"/>
              <a:t>7</a:t>
            </a:r>
            <a:r>
              <a:rPr lang="en-US" dirty="0"/>
              <a:t>)+(1*2</a:t>
            </a:r>
            <a:r>
              <a:rPr lang="en-US" baseline="30000" dirty="0"/>
              <a:t>6</a:t>
            </a:r>
            <a:r>
              <a:rPr lang="en-US" dirty="0"/>
              <a:t>)+(1*2</a:t>
            </a:r>
            <a:r>
              <a:rPr lang="en-US" baseline="30000" dirty="0"/>
              <a:t>5</a:t>
            </a:r>
            <a:r>
              <a:rPr lang="en-US" dirty="0"/>
              <a:t>)+(0*2</a:t>
            </a:r>
            <a:r>
              <a:rPr lang="en-US" baseline="30000" dirty="0"/>
              <a:t>4</a:t>
            </a:r>
            <a:r>
              <a:rPr lang="en-US" dirty="0"/>
              <a:t>)+(0*2</a:t>
            </a:r>
            <a:r>
              <a:rPr lang="en-US" baseline="30000" dirty="0"/>
              <a:t>3</a:t>
            </a:r>
            <a:r>
              <a:rPr lang="en-US" dirty="0"/>
              <a:t>) +(0*2</a:t>
            </a:r>
            <a:r>
              <a:rPr lang="en-US" baseline="30000" dirty="0"/>
              <a:t>2</a:t>
            </a:r>
            <a:r>
              <a:rPr lang="en-US" dirty="0"/>
              <a:t>) +(1*2</a:t>
            </a:r>
            <a:r>
              <a:rPr lang="en-US" baseline="30000" dirty="0"/>
              <a:t>1</a:t>
            </a:r>
            <a:r>
              <a:rPr lang="en-US" dirty="0"/>
              <a:t>)+(0*2</a:t>
            </a:r>
            <a:r>
              <a:rPr lang="en-US" baseline="30000" dirty="0"/>
              <a:t>0</a:t>
            </a:r>
            <a:r>
              <a:rPr lang="en-US" dirty="0"/>
              <a:t>)</a:t>
            </a:r>
          </a:p>
          <a:p>
            <a:r>
              <a:rPr lang="en-US" dirty="0"/>
              <a:t>0110 0010</a:t>
            </a:r>
            <a:r>
              <a:rPr lang="en-US" baseline="-25000" dirty="0"/>
              <a:t>2 </a:t>
            </a:r>
            <a:r>
              <a:rPr lang="en-US" dirty="0"/>
              <a:t>= 0 +  64 + 32 + 0 + 0 + 0 + 2</a:t>
            </a:r>
          </a:p>
          <a:p>
            <a:r>
              <a:rPr lang="en-US" dirty="0"/>
              <a:t>0110 0010</a:t>
            </a:r>
            <a:r>
              <a:rPr lang="en-US" baseline="-25000" dirty="0"/>
              <a:t>2 </a:t>
            </a:r>
            <a:r>
              <a:rPr lang="en-US" dirty="0"/>
              <a:t>= 98</a:t>
            </a:r>
            <a:r>
              <a:rPr lang="en-US" baseline="-25000" dirty="0"/>
              <a:t>10</a:t>
            </a:r>
            <a:endParaRPr lang="en-US" dirty="0"/>
          </a:p>
          <a:p>
            <a:r>
              <a:rPr lang="en-US" dirty="0"/>
              <a:t>This is how to convert a binary number to decimal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14960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 Binary to decimal addition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/>
              <a:t>Ex: </a:t>
            </a:r>
            <a:r>
              <a:rPr lang="en-US" dirty="0">
                <a:solidFill>
                  <a:srgbClr val="00B050"/>
                </a:solidFill>
              </a:rPr>
              <a:t>0101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₂</a:t>
            </a:r>
            <a:r>
              <a:rPr lang="en-US" dirty="0"/>
              <a:t>= 5</a:t>
            </a:r>
            <a:r>
              <a:rPr lang="en-US" dirty="0">
                <a:latin typeface="Calibri"/>
              </a:rPr>
              <a:t>₁₀</a:t>
            </a:r>
            <a:r>
              <a:rPr lang="en-US" dirty="0">
                <a:solidFill>
                  <a:srgbClr val="00B050"/>
                </a:solidFill>
              </a:rPr>
              <a:t>		</a:t>
            </a:r>
            <a:r>
              <a:rPr lang="en-US" dirty="0"/>
              <a:t>Ex=</a:t>
            </a:r>
            <a:r>
              <a:rPr lang="en-US" dirty="0">
                <a:solidFill>
                  <a:srgbClr val="00B050"/>
                </a:solidFill>
              </a:rPr>
              <a:t> 1111011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₂</a:t>
            </a:r>
            <a:r>
              <a:rPr lang="en-US" dirty="0">
                <a:solidFill>
                  <a:srgbClr val="00B050"/>
                </a:solidFill>
              </a:rPr>
              <a:t>=</a:t>
            </a:r>
            <a:r>
              <a:rPr lang="en-US" dirty="0"/>
              <a:t>123</a:t>
            </a:r>
            <a:r>
              <a:rPr lang="en-US" dirty="0">
                <a:latin typeface="Calibri"/>
              </a:rPr>
              <a:t>₁₀</a:t>
            </a:r>
            <a:endParaRPr lang="en-US" dirty="0"/>
          </a:p>
          <a:p>
            <a:pPr>
              <a:buNone/>
            </a:pPr>
            <a:r>
              <a:rPr lang="en-US" dirty="0"/>
              <a:t>2³+ 2²+ 2¹+ 2</a:t>
            </a:r>
            <a:r>
              <a:rPr lang="en-US" dirty="0">
                <a:latin typeface="Calibri"/>
              </a:rPr>
              <a:t>⁰		2⁶+  2⁵ +2⁴+ 2³+ 2² +2¹ +2⁰</a:t>
            </a:r>
          </a:p>
          <a:p>
            <a:pPr marL="514350" indent="-514350">
              <a:buAutoNum type="arabicPlain" startAt="8"/>
            </a:pPr>
            <a:r>
              <a:rPr lang="en-US" dirty="0">
                <a:latin typeface="Calibri"/>
              </a:rPr>
              <a:t>+ 4 + 2 + 1		64+ 32+16+ 8+   4+  2+  1</a:t>
            </a:r>
          </a:p>
          <a:p>
            <a:pPr marL="514350" indent="-514350">
              <a:buNone/>
            </a:pPr>
            <a:r>
              <a:rPr lang="en-US" sz="2000" dirty="0">
                <a:latin typeface="Calibri"/>
              </a:rPr>
              <a:t>(8X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0</a:t>
            </a:r>
            <a:r>
              <a:rPr lang="en-US" sz="2000" dirty="0">
                <a:latin typeface="Calibri"/>
              </a:rPr>
              <a:t>)+(4X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)+(2X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0</a:t>
            </a:r>
            <a:r>
              <a:rPr lang="en-US" sz="2000" dirty="0">
                <a:latin typeface="Calibri"/>
              </a:rPr>
              <a:t>)+(1X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                   (64X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 (32X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)+(16X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 (8X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)+(4x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0</a:t>
            </a:r>
            <a:r>
              <a:rPr lang="en-US" sz="2000" dirty="0">
                <a:latin typeface="Calibri"/>
              </a:rPr>
              <a:t>)+(2X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)+(1X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0+4+0+1= 5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	</a:t>
            </a:r>
            <a:r>
              <a:rPr lang="en-US" dirty="0">
                <a:latin typeface="Calibri"/>
              </a:rPr>
              <a:t>64+32+16+8+0+2+1=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 </a:t>
            </a:r>
            <a:r>
              <a:rPr lang="en-US" dirty="0">
                <a:latin typeface="Calibri"/>
              </a:rPr>
              <a:t>123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	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Ex: 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111₂</a:t>
            </a:r>
            <a:r>
              <a:rPr lang="en-US" dirty="0">
                <a:latin typeface="Calibri"/>
              </a:rPr>
              <a:t>=7₁₀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2²+2¹+2⁰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4+2+1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(4X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dirty="0">
                <a:latin typeface="Calibri"/>
              </a:rPr>
              <a:t>)+(2X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dirty="0">
                <a:latin typeface="Calibri"/>
              </a:rPr>
              <a:t>)+(1X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dirty="0">
                <a:latin typeface="Calibri"/>
              </a:rPr>
              <a:t>)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4+2+1=7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124200" y="762000"/>
            <a:ext cx="0" cy="6096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/>
              <a:t>Decimal to Octal (Division) Remainder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364163"/>
          </a:xfrm>
        </p:spPr>
        <p:txBody>
          <a:bodyPr/>
          <a:lstStyle/>
          <a:p>
            <a:pPr>
              <a:buNone/>
            </a:pPr>
            <a:r>
              <a:rPr lang="en-US" dirty="0"/>
              <a:t>Ex: 189</a:t>
            </a:r>
            <a:r>
              <a:rPr lang="en-US" dirty="0">
                <a:latin typeface="Calibri"/>
              </a:rPr>
              <a:t>₁₀=275₈			376₁₀=570</a:t>
            </a:r>
          </a:p>
          <a:p>
            <a:pPr>
              <a:buNone/>
            </a:pPr>
            <a:r>
              <a:rPr lang="en-US" dirty="0">
                <a:latin typeface="Calibri"/>
              </a:rPr>
              <a:t>Quotient	Remainder		Quotient	Remainder</a:t>
            </a:r>
          </a:p>
          <a:p>
            <a:pPr>
              <a:buNone/>
            </a:pPr>
            <a:r>
              <a:rPr lang="en-US" dirty="0">
                <a:latin typeface="Calibri"/>
              </a:rPr>
              <a:t>189/</a:t>
            </a:r>
            <a:r>
              <a:rPr lang="en-US" dirty="0">
                <a:solidFill>
                  <a:srgbClr val="00B0F0"/>
                </a:solidFill>
                <a:latin typeface="Calibri"/>
              </a:rPr>
              <a:t>8</a:t>
            </a:r>
            <a:r>
              <a:rPr lang="en-US" dirty="0">
                <a:latin typeface="Calibri"/>
              </a:rPr>
              <a:t>=23	5			376/</a:t>
            </a:r>
            <a:r>
              <a:rPr lang="en-US" dirty="0">
                <a:solidFill>
                  <a:srgbClr val="00B0F0"/>
                </a:solidFill>
                <a:latin typeface="Calibri"/>
              </a:rPr>
              <a:t>8</a:t>
            </a:r>
            <a:r>
              <a:rPr lang="en-US" dirty="0">
                <a:latin typeface="Calibri"/>
              </a:rPr>
              <a:t>= 47	0	</a:t>
            </a:r>
          </a:p>
          <a:p>
            <a:pPr>
              <a:buNone/>
            </a:pPr>
            <a:r>
              <a:rPr lang="en-US" dirty="0">
                <a:latin typeface="Calibri"/>
              </a:rPr>
              <a:t>23/</a:t>
            </a:r>
            <a:r>
              <a:rPr lang="en-US" dirty="0">
                <a:solidFill>
                  <a:srgbClr val="00B0F0"/>
                </a:solidFill>
                <a:latin typeface="Calibri"/>
              </a:rPr>
              <a:t>8</a:t>
            </a:r>
            <a:r>
              <a:rPr lang="en-US" dirty="0">
                <a:latin typeface="Calibri"/>
              </a:rPr>
              <a:t>=2	7			47/</a:t>
            </a:r>
            <a:r>
              <a:rPr lang="en-US" dirty="0">
                <a:solidFill>
                  <a:srgbClr val="00B0F0"/>
                </a:solidFill>
                <a:latin typeface="Calibri"/>
              </a:rPr>
              <a:t>8</a:t>
            </a:r>
            <a:r>
              <a:rPr lang="en-US" dirty="0">
                <a:latin typeface="Calibri"/>
              </a:rPr>
              <a:t>=5	7</a:t>
            </a:r>
          </a:p>
          <a:p>
            <a:pPr>
              <a:buNone/>
            </a:pPr>
            <a:r>
              <a:rPr lang="en-US" dirty="0">
                <a:latin typeface="Calibri"/>
              </a:rPr>
              <a:t>			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2</a:t>
            </a:r>
            <a:r>
              <a:rPr lang="en-US" dirty="0">
                <a:latin typeface="Calibri"/>
              </a:rPr>
              <a:t>					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5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" y="3200400"/>
            <a:ext cx="1208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Remainder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362200" y="2133600"/>
            <a:ext cx="0" cy="12192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95400" y="2895600"/>
            <a:ext cx="609600" cy="457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943600" y="2895600"/>
            <a:ext cx="533400" cy="3810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1828800" y="1981200"/>
            <a:ext cx="381000" cy="1752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6477000" y="2057400"/>
            <a:ext cx="304800" cy="1524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1522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en-US" dirty="0"/>
              <a:t>Octal to Decimal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/>
              <a:t>Ex: 71</a:t>
            </a:r>
            <a:r>
              <a:rPr lang="en-US" dirty="0">
                <a:latin typeface="Calibri"/>
              </a:rPr>
              <a:t>₈= 57₁₀		Ex:1234₈=668₁₀</a:t>
            </a:r>
          </a:p>
          <a:p>
            <a:pPr>
              <a:buNone/>
            </a:pPr>
            <a:r>
              <a:rPr lang="en-US" dirty="0">
                <a:solidFill>
                  <a:srgbClr val="FF0000"/>
                </a:solidFill>
                <a:latin typeface="Calibri"/>
              </a:rPr>
              <a:t>8¹+8⁰ </a:t>
            </a:r>
            <a:r>
              <a:rPr lang="en-US" dirty="0">
                <a:latin typeface="Calibri"/>
              </a:rPr>
              <a:t>( base 8)		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8³+   8²+ 8¹+8⁰</a:t>
            </a:r>
            <a:r>
              <a:rPr lang="en-US" dirty="0">
                <a:latin typeface="Calibri"/>
              </a:rPr>
              <a:t>	(base 8)	</a:t>
            </a:r>
          </a:p>
          <a:p>
            <a:pPr>
              <a:buNone/>
            </a:pPr>
            <a:r>
              <a:rPr lang="en-US" dirty="0">
                <a:latin typeface="Calibri"/>
              </a:rPr>
              <a:t>8+1				512+64+8+1</a:t>
            </a:r>
          </a:p>
          <a:p>
            <a:pPr>
              <a:buNone/>
            </a:pPr>
            <a:r>
              <a:rPr lang="en-US" dirty="0">
                <a:latin typeface="Calibri"/>
              </a:rPr>
              <a:t>(7X8)+(1X1)		(1X512)+(2X64)+(3X8)+(1x4)</a:t>
            </a:r>
          </a:p>
          <a:p>
            <a:pPr>
              <a:buNone/>
            </a:pPr>
            <a:r>
              <a:rPr lang="en-US" dirty="0">
                <a:latin typeface="Calibri"/>
              </a:rPr>
              <a:t>56+1=57			512+128+24+4=668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Ex:307</a:t>
            </a:r>
            <a:r>
              <a:rPr lang="en-US" dirty="0">
                <a:latin typeface="Calibri"/>
              </a:rPr>
              <a:t>₈=</a:t>
            </a:r>
          </a:p>
          <a:p>
            <a:pPr>
              <a:buNone/>
            </a:pPr>
            <a:r>
              <a:rPr lang="en-US" dirty="0">
                <a:solidFill>
                  <a:srgbClr val="FF0000"/>
                </a:solidFill>
                <a:latin typeface="Calibri"/>
              </a:rPr>
              <a:t>8²+8¹+8⁰</a:t>
            </a:r>
            <a:r>
              <a:rPr lang="en-US" dirty="0">
                <a:latin typeface="Calibri"/>
              </a:rPr>
              <a:t> (base 8)</a:t>
            </a:r>
          </a:p>
          <a:p>
            <a:pPr>
              <a:buNone/>
            </a:pPr>
            <a:r>
              <a:rPr lang="en-US" dirty="0">
                <a:latin typeface="Calibri"/>
              </a:rPr>
              <a:t>64+8+1</a:t>
            </a:r>
          </a:p>
          <a:p>
            <a:pPr>
              <a:buNone/>
            </a:pPr>
            <a:r>
              <a:rPr lang="en-US" dirty="0">
                <a:latin typeface="Calibri"/>
              </a:rPr>
              <a:t>(3x64)+(0X8)+(7X1)</a:t>
            </a:r>
          </a:p>
          <a:p>
            <a:pPr>
              <a:buNone/>
            </a:pPr>
            <a:r>
              <a:rPr lang="en-US" dirty="0">
                <a:latin typeface="Calibri"/>
              </a:rPr>
              <a:t>192+0+7=199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Autofit/>
          </a:bodyPr>
          <a:lstStyle/>
          <a:p>
            <a:pPr algn="l"/>
            <a:r>
              <a:rPr lang="en-US" sz="3200" dirty="0"/>
              <a:t>Octal to Decimal</a:t>
            </a:r>
            <a:br>
              <a:rPr lang="en-US" sz="3200" dirty="0"/>
            </a:br>
            <a:r>
              <a:rPr lang="en-US" sz="3200" dirty="0"/>
              <a:t>Formula: </a:t>
            </a:r>
            <a:r>
              <a:rPr lang="en-US" sz="3200" dirty="0">
                <a:solidFill>
                  <a:srgbClr val="00B050"/>
                </a:solidFill>
              </a:rPr>
              <a:t>Multiple each digit by 8 from right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943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4400" dirty="0">
                <a:solidFill>
                  <a:srgbClr val="FF0000"/>
                </a:solidFill>
              </a:rPr>
              <a:t>  675</a:t>
            </a:r>
            <a:r>
              <a:rPr lang="en-US" sz="1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US" sz="4400" dirty="0"/>
              <a:t> =445₁₀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FF0000"/>
                </a:solidFill>
              </a:rPr>
              <a:t>                                         6       7       5      Octal</a:t>
            </a:r>
            <a:r>
              <a:rPr lang="en-US" sz="3600" dirty="0"/>
              <a:t>      </a:t>
            </a:r>
          </a:p>
          <a:p>
            <a:pPr marL="0" indent="0">
              <a:buNone/>
            </a:pPr>
            <a:r>
              <a:rPr lang="en-US" sz="3600" dirty="0"/>
              <a:t>				    64      8        1      Power 8           </a:t>
            </a:r>
          </a:p>
          <a:p>
            <a:pPr marL="0" indent="0">
              <a:buNone/>
            </a:pPr>
            <a:r>
              <a:rPr lang="en-US" sz="5400" dirty="0"/>
              <a:t> 5X 1= 5             </a:t>
            </a:r>
            <a:r>
              <a:rPr lang="en-US" dirty="0"/>
              <a:t>multiply by 8</a:t>
            </a:r>
          </a:p>
          <a:p>
            <a:pPr marL="0" indent="0">
              <a:buNone/>
            </a:pPr>
            <a:r>
              <a:rPr lang="en-US" sz="5400" dirty="0"/>
              <a:t>7 X 8= 56</a:t>
            </a:r>
          </a:p>
          <a:p>
            <a:pPr marL="0" indent="0">
              <a:buNone/>
            </a:pPr>
            <a:r>
              <a:rPr lang="en-US" sz="5400" dirty="0"/>
              <a:t>6 X 64=384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sz="6600" dirty="0"/>
              <a:t>        </a:t>
            </a:r>
            <a:r>
              <a:rPr lang="en-US" sz="6600" dirty="0">
                <a:solidFill>
                  <a:srgbClr val="00B050"/>
                </a:solidFill>
              </a:rPr>
              <a:t>445</a:t>
            </a:r>
            <a:r>
              <a:rPr lang="en-US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en-US" sz="6600" dirty="0"/>
              <a:t>   </a:t>
            </a:r>
            <a:r>
              <a:rPr lang="en-US" dirty="0"/>
              <a:t> Decimal                                                                                                             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657600" y="2024747"/>
            <a:ext cx="3124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0" y="5334000"/>
            <a:ext cx="3276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304800" y="914400"/>
            <a:ext cx="2895600" cy="5334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114800" y="2895600"/>
            <a:ext cx="19812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160626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7630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Octal to Binary </a:t>
            </a:r>
            <a:r>
              <a:rPr lang="en-US" sz="2700" dirty="0">
                <a:solidFill>
                  <a:srgbClr val="00B0F0"/>
                </a:solidFill>
              </a:rPr>
              <a:t>128   64   32   16   8   4   2   1  Value</a:t>
            </a:r>
            <a:r>
              <a:rPr lang="en-US" dirty="0"/>
              <a:t> </a:t>
            </a:r>
            <a:br>
              <a:rPr lang="en-US" dirty="0"/>
            </a:br>
            <a:r>
              <a:rPr lang="en-US" sz="2200" dirty="0"/>
              <a:t>Formula:</a:t>
            </a:r>
            <a:r>
              <a:rPr lang="en-US" dirty="0"/>
              <a:t> </a:t>
            </a:r>
            <a:r>
              <a:rPr lang="en-US" sz="2000" dirty="0"/>
              <a:t>separate each digit  and find binary number for each digit in three bits  </a:t>
            </a:r>
            <a:endParaRPr lang="en-US" sz="20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638800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123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8=  </a:t>
            </a:r>
            <a:r>
              <a:rPr lang="en-US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001010011</a:t>
            </a:r>
            <a:r>
              <a:rPr lang="en-US" sz="2000" dirty="0">
                <a:solidFill>
                  <a:srgbClr val="00B050"/>
                </a:solidFill>
                <a:latin typeface="Andalus"/>
                <a:cs typeface="Andalus"/>
              </a:rPr>
              <a:t>2</a:t>
            </a:r>
            <a:endParaRPr lang="en-US" sz="2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                                       1                2		   3	    Octal                  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 bits representation</a:t>
            </a:r>
            <a:r>
              <a:rPr lang="en-US" sz="2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	 4    2   1     4    2    1        4    2   1   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                        0  0 1          0  1 0            0 1 1	    Binary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3567</a:t>
            </a:r>
            <a:r>
              <a:rPr lang="en-US" sz="1800" dirty="0">
                <a:latin typeface="Andalus"/>
                <a:cs typeface="Andalus"/>
              </a:rPr>
              <a:t>8</a:t>
            </a:r>
            <a:r>
              <a:rPr lang="en-US" sz="2400" dirty="0">
                <a:latin typeface="Andalus"/>
                <a:cs typeface="Andalus"/>
              </a:rPr>
              <a:t> =</a:t>
            </a:r>
            <a:r>
              <a:rPr lang="en-US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011101110111</a:t>
            </a:r>
            <a:r>
              <a:rPr lang="en-US" sz="1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</a:p>
          <a:p>
            <a:pPr marL="0" indent="0">
              <a:buNone/>
            </a:pPr>
            <a:endParaRPr lang="en-US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Andalus"/>
                <a:cs typeface="Andalus"/>
              </a:rPr>
              <a:t>	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  Value     4   2   1    4    2   1       4    2    1      4    2   1</a:t>
            </a:r>
            <a:endParaRPr lang="en-US" sz="2400" dirty="0">
              <a:latin typeface="Andalus"/>
              <a:cs typeface="Andalus"/>
            </a:endParaRPr>
          </a:p>
          <a:p>
            <a:pPr marL="0" indent="0"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011                101                  110                  111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971800" y="2590800"/>
            <a:ext cx="44958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895600" y="2133600"/>
            <a:ext cx="4572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600200" y="4724400"/>
            <a:ext cx="6934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905000" y="3962400"/>
            <a:ext cx="68854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  3           5             6             7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1676400" y="5257800"/>
            <a:ext cx="7086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0" y="1219200"/>
            <a:ext cx="3352800" cy="533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0" y="3048000"/>
            <a:ext cx="3276600" cy="609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6934200" y="4724400"/>
            <a:ext cx="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953000" y="4724400"/>
            <a:ext cx="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048000" y="4724400"/>
            <a:ext cx="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096000" y="2133600"/>
            <a:ext cx="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267200" y="2133600"/>
            <a:ext cx="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0126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>
            <a:noAutofit/>
          </a:bodyPr>
          <a:lstStyle/>
          <a:p>
            <a:pPr algn="l"/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r>
              <a:rPr lang="en-US" sz="2400" dirty="0"/>
              <a:t>Binary to Octal</a:t>
            </a:r>
            <a:br>
              <a:rPr lang="en-US" sz="2400" dirty="0"/>
            </a:br>
            <a:r>
              <a:rPr lang="en-US" sz="2400" dirty="0"/>
              <a:t>Formula: separate the binary numbers into </a:t>
            </a:r>
            <a:r>
              <a:rPr lang="en-US" sz="2400" dirty="0">
                <a:solidFill>
                  <a:srgbClr val="FF0000"/>
                </a:solidFill>
              </a:rPr>
              <a:t>3 digits  </a:t>
            </a:r>
            <a:r>
              <a:rPr lang="en-US" sz="2400" dirty="0"/>
              <a:t>group and calculate the value of each group in decimal</a:t>
            </a:r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/>
              <a:t>	</a:t>
            </a:r>
          </a:p>
          <a:p>
            <a:pPr>
              <a:buNone/>
            </a:pPr>
            <a:r>
              <a:rPr lang="en-US" dirty="0">
                <a:solidFill>
                  <a:srgbClr val="00B050"/>
                </a:solidFill>
              </a:rPr>
              <a:t>111 100₂</a:t>
            </a:r>
            <a:r>
              <a:rPr lang="en-US" dirty="0"/>
              <a:t>=74₈	</a:t>
            </a:r>
            <a:r>
              <a:rPr lang="en-US" dirty="0">
                <a:solidFill>
                  <a:srgbClr val="00B050"/>
                </a:solidFill>
              </a:rPr>
              <a:t>111       100</a:t>
            </a:r>
          </a:p>
          <a:p>
            <a:pPr>
              <a:buNone/>
            </a:pPr>
            <a:r>
              <a:rPr lang="en-US" dirty="0"/>
              <a:t>				   7	      4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>
                <a:solidFill>
                  <a:srgbClr val="00B050"/>
                </a:solidFill>
              </a:rPr>
              <a:t>111001010₂</a:t>
            </a:r>
            <a:r>
              <a:rPr lang="en-US" dirty="0"/>
              <a:t>=712₈    	 </a:t>
            </a:r>
            <a:r>
              <a:rPr lang="en-US" dirty="0">
                <a:solidFill>
                  <a:srgbClr val="00B050"/>
                </a:solidFill>
              </a:rPr>
              <a:t>111   001   010</a:t>
            </a:r>
          </a:p>
          <a:p>
            <a:pPr>
              <a:buNone/>
            </a:pPr>
            <a:r>
              <a:rPr lang="en-US" dirty="0"/>
              <a:t>				    	    7        1      2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>
                <a:solidFill>
                  <a:srgbClr val="00B050"/>
                </a:solidFill>
              </a:rPr>
              <a:t>10 010 100 111 110₂</a:t>
            </a:r>
            <a:r>
              <a:rPr lang="en-US" dirty="0"/>
              <a:t>=22476₈	    </a:t>
            </a:r>
          </a:p>
          <a:p>
            <a:pPr>
              <a:buNone/>
            </a:pPr>
            <a:r>
              <a:rPr lang="en-US" dirty="0"/>
              <a:t>  				</a:t>
            </a:r>
            <a:r>
              <a:rPr lang="en-US" dirty="0">
                <a:solidFill>
                  <a:srgbClr val="00B050"/>
                </a:solidFill>
              </a:rPr>
              <a:t>10    010   100   111   110</a:t>
            </a:r>
          </a:p>
          <a:p>
            <a:pPr>
              <a:buNone/>
            </a:pPr>
            <a:r>
              <a:rPr lang="en-US" dirty="0"/>
              <a:t>				2        2       4        7        6</a:t>
            </a:r>
          </a:p>
          <a:p>
            <a:pPr>
              <a:buNone/>
            </a:pP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667000" y="2438400"/>
            <a:ext cx="228600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886200" y="4038600"/>
            <a:ext cx="20574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743200" y="6172200"/>
            <a:ext cx="40386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03AF9A9-E0D9-4578-82B0-5231D37459E9}" type="slidenum">
              <a:rPr lang="en-US" sz="1400" baseline="0" smtClean="0"/>
              <a:pPr/>
              <a:t>52</a:t>
            </a:fld>
            <a:endParaRPr lang="en-US" sz="1400" baseline="0"/>
          </a:p>
        </p:txBody>
      </p:sp>
      <p:sp>
        <p:nvSpPr>
          <p:cNvPr id="3277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Hexadecimal  or Base 16</a:t>
            </a:r>
            <a:endParaRPr lang="en-US" sz="3400" dirty="0">
              <a:latin typeface="Arial" charset="0"/>
            </a:endParaRPr>
          </a:p>
        </p:txBody>
      </p:sp>
      <p:sp>
        <p:nvSpPr>
          <p:cNvPr id="32772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9144000" cy="56388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2600" dirty="0">
                <a:latin typeface="Arial" charset="0"/>
              </a:rPr>
              <a:t>The hexadecimal numbering system uses the numerals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0</a:t>
            </a:r>
            <a:r>
              <a:rPr lang="en-US" sz="2600" dirty="0">
                <a:latin typeface="Arial" charset="0"/>
              </a:rPr>
              <a:t> through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9 </a:t>
            </a:r>
            <a:r>
              <a:rPr lang="en-US" sz="2600" dirty="0">
                <a:latin typeface="Arial" charset="0"/>
              </a:rPr>
              <a:t>and the letters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A</a:t>
            </a:r>
            <a:r>
              <a:rPr lang="en-US" sz="2600" dirty="0">
                <a:latin typeface="Arial" charset="0"/>
              </a:rPr>
              <a:t> through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F</a:t>
            </a:r>
            <a:r>
              <a:rPr lang="en-US" sz="2600" dirty="0">
                <a:latin typeface="Arial" charset="0"/>
              </a:rPr>
              <a:t>.</a:t>
            </a:r>
          </a:p>
          <a:p>
            <a:pPr lvl="1">
              <a:spcBef>
                <a:spcPct val="10000"/>
              </a:spcBef>
            </a:pPr>
            <a:r>
              <a:rPr lang="en-US" sz="2400" dirty="0"/>
              <a:t>The decimal number 12 is C</a:t>
            </a:r>
            <a:r>
              <a:rPr lang="en-US" sz="2400" baseline="-25000" dirty="0"/>
              <a:t>16</a:t>
            </a:r>
            <a:r>
              <a:rPr lang="en-US" sz="2400" dirty="0"/>
              <a:t>.</a:t>
            </a:r>
          </a:p>
          <a:p>
            <a:pPr lvl="1">
              <a:spcBef>
                <a:spcPct val="10000"/>
              </a:spcBef>
            </a:pPr>
            <a:r>
              <a:rPr lang="en-US" sz="2400" dirty="0"/>
              <a:t>The decimal number 26 is 1A</a:t>
            </a:r>
            <a:r>
              <a:rPr lang="en-US" sz="2400" baseline="-25000" dirty="0"/>
              <a:t>16</a:t>
            </a:r>
            <a:r>
              <a:rPr lang="en-US" sz="2400" dirty="0"/>
              <a:t>.</a:t>
            </a:r>
          </a:p>
          <a:p>
            <a:pPr lvl="1">
              <a:spcBef>
                <a:spcPct val="10000"/>
              </a:spcBef>
              <a:buFontTx/>
              <a:buNone/>
            </a:pPr>
            <a:r>
              <a:rPr lang="en-US" sz="2400" dirty="0">
                <a:solidFill>
                  <a:srgbClr val="7030A0"/>
                </a:solidFill>
                <a:latin typeface="Arial" charset="0"/>
              </a:rPr>
              <a:t>Hexadecimal: 0 1 2 3 4 5 6 7 8 9 A</a:t>
            </a:r>
            <a:r>
              <a:rPr lang="en-US" sz="2400" baseline="-25000" dirty="0">
                <a:solidFill>
                  <a:srgbClr val="7030A0"/>
                </a:solidFill>
              </a:rPr>
              <a:t>10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 B</a:t>
            </a:r>
            <a:r>
              <a:rPr lang="en-US" sz="2400" baseline="-25000" dirty="0">
                <a:solidFill>
                  <a:srgbClr val="7030A0"/>
                </a:solidFill>
              </a:rPr>
              <a:t>11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 C</a:t>
            </a:r>
            <a:r>
              <a:rPr lang="en-US" sz="2400" baseline="-25000" dirty="0">
                <a:solidFill>
                  <a:srgbClr val="7030A0"/>
                </a:solidFill>
              </a:rPr>
              <a:t>12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 D</a:t>
            </a:r>
            <a:r>
              <a:rPr lang="en-US" sz="2400" baseline="-25000" dirty="0">
                <a:solidFill>
                  <a:srgbClr val="7030A0"/>
                </a:solidFill>
              </a:rPr>
              <a:t>13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 E</a:t>
            </a:r>
            <a:r>
              <a:rPr lang="en-US" sz="2400" baseline="-25000" dirty="0">
                <a:solidFill>
                  <a:srgbClr val="7030A0"/>
                </a:solidFill>
              </a:rPr>
              <a:t>14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 F</a:t>
            </a:r>
            <a:r>
              <a:rPr lang="en-US" sz="2400" baseline="-25000" dirty="0">
                <a:solidFill>
                  <a:srgbClr val="7030A0"/>
                </a:solidFill>
              </a:rPr>
              <a:t>15</a:t>
            </a:r>
            <a:endParaRPr lang="en-US" sz="2400" dirty="0"/>
          </a:p>
          <a:p>
            <a:pPr>
              <a:spcBef>
                <a:spcPct val="10000"/>
              </a:spcBef>
            </a:pPr>
            <a:r>
              <a:rPr lang="en-US" sz="2600" dirty="0">
                <a:latin typeface="Arial" charset="0"/>
              </a:rPr>
              <a:t>It is easy to convert between base 16 and base 2, because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16 = 2</a:t>
            </a:r>
            <a:r>
              <a:rPr lang="en-US" sz="2600" baseline="30000" dirty="0">
                <a:solidFill>
                  <a:srgbClr val="FF0000"/>
                </a:solidFill>
                <a:latin typeface="Arial" charset="0"/>
              </a:rPr>
              <a:t>4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.</a:t>
            </a:r>
          </a:p>
          <a:p>
            <a:pPr>
              <a:spcBef>
                <a:spcPct val="10000"/>
              </a:spcBef>
            </a:pPr>
            <a:r>
              <a:rPr lang="en-US" sz="2600" dirty="0">
                <a:latin typeface="Arial" charset="0"/>
              </a:rPr>
              <a:t>Thus, to convert from binary to hexadecimal, all we need to do is group the binary digits into groups of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four</a:t>
            </a:r>
            <a:r>
              <a:rPr lang="en-US" sz="2600" dirty="0"/>
              <a:t>.</a:t>
            </a:r>
          </a:p>
          <a:p>
            <a:pPr>
              <a:spcBef>
                <a:spcPct val="10000"/>
              </a:spcBef>
            </a:pPr>
            <a:endParaRPr lang="en-US" sz="2800" baseline="-25000" dirty="0"/>
          </a:p>
        </p:txBody>
      </p:sp>
      <p:sp>
        <p:nvSpPr>
          <p:cNvPr id="32773" name="Text Box 1029"/>
          <p:cNvSpPr txBox="1">
            <a:spLocks noChangeArrowheads="1"/>
          </p:cNvSpPr>
          <p:nvPr/>
        </p:nvSpPr>
        <p:spPr bwMode="auto">
          <a:xfrm>
            <a:off x="1524000" y="5943600"/>
            <a:ext cx="6248400" cy="457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baseline="0">
                <a:solidFill>
                  <a:srgbClr val="CC3300"/>
                </a:solidFill>
              </a:rPr>
              <a:t>A group of four binary digits is called a hextet</a:t>
            </a:r>
          </a:p>
        </p:txBody>
      </p:sp>
      <p:sp>
        <p:nvSpPr>
          <p:cNvPr id="2" name="Rectangle 1"/>
          <p:cNvSpPr/>
          <p:nvPr/>
        </p:nvSpPr>
        <p:spPr>
          <a:xfrm>
            <a:off x="1752600" y="3657600"/>
            <a:ext cx="1219200" cy="457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46865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983" y="-32657"/>
            <a:ext cx="8229600" cy="718457"/>
          </a:xfrm>
        </p:spPr>
        <p:txBody>
          <a:bodyPr>
            <a:normAutofit fontScale="90000"/>
          </a:bodyPr>
          <a:lstStyle/>
          <a:p>
            <a:r>
              <a:rPr lang="en-US" dirty="0"/>
              <a:t>Decimal to Hexadecimal-division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4000" cy="6324600"/>
          </a:xfrm>
        </p:spPr>
        <p:txBody>
          <a:bodyPr/>
          <a:lstStyle/>
          <a:p>
            <a:r>
              <a:rPr lang="en-US" dirty="0"/>
              <a:t>1000</a:t>
            </a:r>
          </a:p>
          <a:p>
            <a:pPr marL="0" indent="0">
              <a:buNone/>
            </a:pPr>
            <a:r>
              <a:rPr lang="en-US" sz="4000" dirty="0"/>
              <a:t>1000 ÷ </a:t>
            </a:r>
            <a:r>
              <a:rPr lang="en-US" sz="4000" dirty="0">
                <a:solidFill>
                  <a:srgbClr val="00B0F0"/>
                </a:solidFill>
              </a:rPr>
              <a:t>16</a:t>
            </a:r>
            <a:r>
              <a:rPr lang="en-US" sz="4000" dirty="0"/>
              <a:t> = 62÷</a:t>
            </a:r>
            <a:r>
              <a:rPr lang="en-US" sz="4000" dirty="0">
                <a:solidFill>
                  <a:srgbClr val="00B0F0"/>
                </a:solidFill>
              </a:rPr>
              <a:t>16</a:t>
            </a:r>
            <a:r>
              <a:rPr lang="en-US" sz="4000" dirty="0"/>
              <a:t>= </a:t>
            </a:r>
            <a:r>
              <a:rPr lang="en-US" sz="4000" dirty="0">
                <a:solidFill>
                  <a:srgbClr val="FF0000"/>
                </a:solidFill>
              </a:rPr>
              <a:t>3</a:t>
            </a:r>
          </a:p>
          <a:p>
            <a:pPr marL="0" indent="0">
              <a:buNone/>
            </a:pPr>
            <a:r>
              <a:rPr lang="en-US" sz="5400" dirty="0"/>
              <a:t>		    </a:t>
            </a:r>
          </a:p>
          <a:p>
            <a:pPr marL="0" indent="0">
              <a:buNone/>
            </a:pPr>
            <a:r>
              <a:rPr lang="en-US" sz="3600" dirty="0"/>
              <a:t>1000</a:t>
            </a:r>
            <a:r>
              <a:rPr lang="en-US" sz="3600" dirty="0">
                <a:latin typeface="Aharoni"/>
                <a:cs typeface="Aharoni"/>
              </a:rPr>
              <a:t>10</a:t>
            </a:r>
            <a:r>
              <a:rPr lang="en-US" sz="3600">
                <a:latin typeface="Aharoni"/>
                <a:cs typeface="Aharoni"/>
              </a:rPr>
              <a:t>= </a:t>
            </a:r>
            <a:r>
              <a:rPr lang="en-US" sz="36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60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E8</a:t>
            </a:r>
            <a:endParaRPr lang="en-US" sz="3600" dirty="0">
              <a:latin typeface="Aharoni"/>
              <a:cs typeface="Aharoni"/>
            </a:endParaRPr>
          </a:p>
          <a:p>
            <a:pPr marL="0" indent="0">
              <a:buNone/>
            </a:pPr>
            <a:r>
              <a:rPr lang="en-US" sz="5400" dirty="0">
                <a:solidFill>
                  <a:srgbClr val="7030A0"/>
                </a:solidFill>
                <a:latin typeface="Arial" charset="0"/>
              </a:rPr>
              <a:t>A</a:t>
            </a:r>
            <a:r>
              <a:rPr lang="en-US" sz="5400" baseline="-25000" dirty="0">
                <a:solidFill>
                  <a:srgbClr val="7030A0"/>
                </a:solidFill>
              </a:rPr>
              <a:t>10</a:t>
            </a:r>
            <a:r>
              <a:rPr lang="en-US" sz="5400" dirty="0">
                <a:solidFill>
                  <a:srgbClr val="7030A0"/>
                </a:solidFill>
                <a:latin typeface="Arial" charset="0"/>
              </a:rPr>
              <a:t> B</a:t>
            </a:r>
            <a:r>
              <a:rPr lang="en-US" sz="5400" baseline="-25000" dirty="0">
                <a:solidFill>
                  <a:srgbClr val="7030A0"/>
                </a:solidFill>
              </a:rPr>
              <a:t>11</a:t>
            </a:r>
            <a:r>
              <a:rPr lang="en-US" sz="5400" dirty="0">
                <a:solidFill>
                  <a:srgbClr val="7030A0"/>
                </a:solidFill>
                <a:latin typeface="Arial" charset="0"/>
              </a:rPr>
              <a:t> C</a:t>
            </a:r>
            <a:r>
              <a:rPr lang="en-US" sz="5400" baseline="-25000" dirty="0">
                <a:solidFill>
                  <a:srgbClr val="7030A0"/>
                </a:solidFill>
              </a:rPr>
              <a:t>12</a:t>
            </a:r>
            <a:r>
              <a:rPr lang="en-US" sz="5400" dirty="0">
                <a:solidFill>
                  <a:srgbClr val="7030A0"/>
                </a:solidFill>
                <a:latin typeface="Arial" charset="0"/>
              </a:rPr>
              <a:t> D</a:t>
            </a:r>
            <a:r>
              <a:rPr lang="en-US" sz="5400" baseline="-25000" dirty="0">
                <a:solidFill>
                  <a:srgbClr val="7030A0"/>
                </a:solidFill>
              </a:rPr>
              <a:t>13</a:t>
            </a:r>
            <a:r>
              <a:rPr lang="en-US" sz="5400" dirty="0">
                <a:solidFill>
                  <a:srgbClr val="7030A0"/>
                </a:solidFill>
                <a:latin typeface="Arial" charset="0"/>
              </a:rPr>
              <a:t> E</a:t>
            </a:r>
            <a:r>
              <a:rPr lang="en-US" sz="5400" baseline="-25000" dirty="0">
                <a:solidFill>
                  <a:srgbClr val="7030A0"/>
                </a:solidFill>
              </a:rPr>
              <a:t>14</a:t>
            </a:r>
            <a:r>
              <a:rPr lang="en-US" sz="5400" dirty="0">
                <a:solidFill>
                  <a:srgbClr val="7030A0"/>
                </a:solidFill>
                <a:latin typeface="Arial" charset="0"/>
              </a:rPr>
              <a:t> F</a:t>
            </a:r>
            <a:r>
              <a:rPr lang="en-US" sz="5400" baseline="-25000" dirty="0">
                <a:solidFill>
                  <a:srgbClr val="7030A0"/>
                </a:solidFill>
              </a:rPr>
              <a:t>15</a:t>
            </a:r>
            <a:endParaRPr lang="en-US" sz="5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54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2321160"/>
            <a:ext cx="104067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14600" y="2321160"/>
            <a:ext cx="838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0" y="1644050"/>
            <a:ext cx="121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992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54271" y="1582494"/>
            <a:ext cx="83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48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399" y="2351607"/>
            <a:ext cx="32400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B050"/>
                </a:solidFill>
              </a:rPr>
              <a:t>8                 14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3352800" y="1828800"/>
            <a:ext cx="990600" cy="7620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762000" y="2736327"/>
            <a:ext cx="19050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4495800" y="3657600"/>
            <a:ext cx="1066800" cy="990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2667000" y="2438400"/>
            <a:ext cx="609600" cy="609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3871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 fontScale="90000"/>
          </a:bodyPr>
          <a:lstStyle/>
          <a:p>
            <a:pPr algn="l"/>
            <a:br>
              <a:rPr lang="en-US" sz="3600" dirty="0"/>
            </a:br>
            <a:br>
              <a:rPr lang="en-US" sz="3600" dirty="0"/>
            </a:br>
            <a:r>
              <a:rPr lang="en-US" sz="3600" dirty="0"/>
              <a:t>Decimal to Hex division (Remainder)</a:t>
            </a:r>
            <a:br>
              <a:rPr lang="en-US" sz="3600" dirty="0"/>
            </a:br>
            <a:r>
              <a:rPr lang="en-US" sz="3600" dirty="0"/>
              <a:t>formula: divide  the number on 16	</a:t>
            </a:r>
            <a:r>
              <a:rPr lang="en-US" sz="3600" dirty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en-US" sz="2200" dirty="0"/>
              <a:t>				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943600"/>
          </a:xfrm>
        </p:spPr>
        <p:txBody>
          <a:bodyPr/>
          <a:lstStyle/>
          <a:p>
            <a:pPr>
              <a:buNone/>
            </a:pPr>
            <a:r>
              <a:rPr lang="en-US" dirty="0"/>
              <a:t>Ex:	</a:t>
            </a:r>
          </a:p>
          <a:p>
            <a:pPr>
              <a:buNone/>
            </a:pPr>
            <a:r>
              <a:rPr lang="en-US" dirty="0"/>
              <a:t> </a:t>
            </a:r>
          </a:p>
          <a:p>
            <a:pPr>
              <a:buNone/>
            </a:pPr>
            <a:r>
              <a:rPr lang="en-US" dirty="0"/>
              <a:t>  </a:t>
            </a:r>
          </a:p>
          <a:p>
            <a:pPr>
              <a:buNone/>
            </a:pPr>
            <a:endParaRPr lang="en-US" dirty="0">
              <a:solidFill>
                <a:srgbClr val="7030A0"/>
              </a:solidFill>
              <a:latin typeface="Arial" charset="0"/>
            </a:endParaRPr>
          </a:p>
          <a:p>
            <a:pPr>
              <a:buNone/>
            </a:pPr>
            <a:endParaRPr lang="en-US" dirty="0">
              <a:solidFill>
                <a:srgbClr val="7030A0"/>
              </a:solidFill>
              <a:latin typeface="Arial" charset="0"/>
            </a:endParaRPr>
          </a:p>
          <a:p>
            <a:pPr>
              <a:buNone/>
            </a:pPr>
            <a:endParaRPr lang="en-US" dirty="0">
              <a:solidFill>
                <a:srgbClr val="7030A0"/>
              </a:solidFill>
              <a:latin typeface="Arial" charset="0"/>
            </a:endParaRPr>
          </a:p>
          <a:p>
            <a:pPr>
              <a:buNone/>
            </a:pPr>
            <a:endParaRPr lang="en-US" dirty="0">
              <a:solidFill>
                <a:srgbClr val="7030A0"/>
              </a:solidFill>
              <a:latin typeface="Arial" charset="0"/>
            </a:endParaRPr>
          </a:p>
          <a:p>
            <a:pPr>
              <a:buNone/>
            </a:pPr>
            <a:r>
              <a:rPr lang="en-US" dirty="0">
                <a:solidFill>
                  <a:srgbClr val="7030A0"/>
                </a:solidFill>
                <a:latin typeface="Arial" charset="0"/>
              </a:rPr>
              <a:t> Hexadecimal:</a:t>
            </a:r>
          </a:p>
          <a:p>
            <a:pPr>
              <a:buNone/>
            </a:pPr>
            <a:r>
              <a:rPr lang="en-US" dirty="0">
                <a:solidFill>
                  <a:srgbClr val="7030A0"/>
                </a:solidFill>
                <a:latin typeface="Arial" charset="0"/>
              </a:rPr>
              <a:t>0 1 2 3 4 5 6 7 8 9 A</a:t>
            </a:r>
            <a:r>
              <a:rPr lang="en-US" baseline="-25000" dirty="0">
                <a:solidFill>
                  <a:srgbClr val="7030A0"/>
                </a:solidFill>
              </a:rPr>
              <a:t>10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B</a:t>
            </a:r>
            <a:r>
              <a:rPr lang="en-US" baseline="-25000" dirty="0">
                <a:solidFill>
                  <a:srgbClr val="7030A0"/>
                </a:solidFill>
              </a:rPr>
              <a:t>11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C</a:t>
            </a:r>
            <a:r>
              <a:rPr lang="en-US" baseline="-25000" dirty="0">
                <a:solidFill>
                  <a:srgbClr val="7030A0"/>
                </a:solidFill>
              </a:rPr>
              <a:t>12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D</a:t>
            </a:r>
            <a:r>
              <a:rPr lang="en-US" baseline="-25000" dirty="0">
                <a:solidFill>
                  <a:srgbClr val="7030A0"/>
                </a:solidFill>
              </a:rPr>
              <a:t>13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E</a:t>
            </a:r>
            <a:r>
              <a:rPr lang="en-US" baseline="-25000" dirty="0">
                <a:solidFill>
                  <a:srgbClr val="7030A0"/>
                </a:solidFill>
              </a:rPr>
              <a:t>14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F</a:t>
            </a:r>
            <a:r>
              <a:rPr lang="en-US" baseline="-25000" dirty="0">
                <a:solidFill>
                  <a:srgbClr val="7030A0"/>
                </a:solidFill>
              </a:rPr>
              <a:t>15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52400" y="1600200"/>
            <a:ext cx="2286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sz="3600" dirty="0"/>
              <a:t>46₁₀= </a:t>
            </a:r>
            <a:r>
              <a:rPr lang="en-US" sz="3600" dirty="0">
                <a:solidFill>
                  <a:srgbClr val="00B050"/>
                </a:solidFill>
              </a:rPr>
              <a:t>2E₁₆</a:t>
            </a:r>
          </a:p>
          <a:p>
            <a:pPr marL="742950" indent="-742950">
              <a:buAutoNum type="arabicPlain" startAt="46"/>
            </a:pPr>
            <a:r>
              <a:rPr lang="en-US" sz="3600" dirty="0"/>
              <a:t>16</a:t>
            </a:r>
          </a:p>
          <a:p>
            <a:pPr marL="742950" indent="-742950">
              <a:buAutoNum type="arabicPlain" startAt="32"/>
            </a:pPr>
            <a:r>
              <a:rPr lang="en-US" sz="3600" dirty="0">
                <a:solidFill>
                  <a:srgbClr val="00B050"/>
                </a:solidFill>
              </a:rPr>
              <a:t>2</a:t>
            </a:r>
          </a:p>
          <a:p>
            <a:pPr marL="742950" indent="-742950"/>
            <a:r>
              <a:rPr lang="en-US" sz="3600" dirty="0">
                <a:solidFill>
                  <a:srgbClr val="00B050"/>
                </a:solidFill>
              </a:rPr>
              <a:t>14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838200" y="2286000"/>
            <a:ext cx="0" cy="457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38200" y="2743200"/>
            <a:ext cx="76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28600" y="3276600"/>
            <a:ext cx="5334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743200" y="1676400"/>
            <a:ext cx="2362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19₁₀ = </a:t>
            </a:r>
            <a:r>
              <a:rPr lang="en-US" sz="3600" dirty="0">
                <a:solidFill>
                  <a:srgbClr val="00B050"/>
                </a:solidFill>
              </a:rPr>
              <a:t>13₁₆</a:t>
            </a:r>
          </a:p>
          <a:p>
            <a:pPr marL="742950" indent="-742950">
              <a:buAutoNum type="arabicPlain" startAt="19"/>
            </a:pPr>
            <a:r>
              <a:rPr lang="en-US" sz="3600" dirty="0"/>
              <a:t>16</a:t>
            </a:r>
          </a:p>
          <a:p>
            <a:pPr marL="742950" indent="-742950">
              <a:buAutoNum type="arabicPlain" startAt="16"/>
            </a:pPr>
            <a:r>
              <a:rPr lang="en-US" sz="3600" dirty="0"/>
              <a:t> </a:t>
            </a:r>
            <a:r>
              <a:rPr lang="en-US" sz="3600" dirty="0">
                <a:solidFill>
                  <a:srgbClr val="00B050"/>
                </a:solidFill>
              </a:rPr>
              <a:t>1</a:t>
            </a:r>
          </a:p>
          <a:p>
            <a:pPr marL="742950" indent="-742950"/>
            <a:r>
              <a:rPr lang="en-US" sz="3600" dirty="0"/>
              <a:t> </a:t>
            </a:r>
            <a:r>
              <a:rPr lang="en-US" sz="3600" dirty="0">
                <a:solidFill>
                  <a:srgbClr val="00B050"/>
                </a:solidFill>
              </a:rPr>
              <a:t>3 </a:t>
            </a:r>
          </a:p>
          <a:p>
            <a:pPr marL="742950" indent="-742950"/>
            <a:endParaRPr lang="en-US" sz="3600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3505200" y="2362200"/>
            <a:ext cx="0" cy="457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505200" y="2819400"/>
            <a:ext cx="762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819400" y="3352800"/>
            <a:ext cx="5334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410200" y="1676400"/>
            <a:ext cx="3124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536₁₀=</a:t>
            </a:r>
            <a:r>
              <a:rPr lang="en-US" sz="3600" dirty="0">
                <a:solidFill>
                  <a:srgbClr val="00B050"/>
                </a:solidFill>
              </a:rPr>
              <a:t>218₁₆</a:t>
            </a:r>
          </a:p>
          <a:p>
            <a:r>
              <a:rPr lang="en-US" sz="3600" dirty="0"/>
              <a:t>536   16  </a:t>
            </a:r>
          </a:p>
          <a:p>
            <a:pPr marL="742950" indent="-742950">
              <a:buAutoNum type="arabicPlain" startAt="528"/>
            </a:pPr>
            <a:r>
              <a:rPr lang="en-US" sz="3600" dirty="0"/>
              <a:t>    33   16 	</a:t>
            </a:r>
          </a:p>
          <a:p>
            <a:pPr marL="742950" indent="-742950"/>
            <a:r>
              <a:rPr lang="en-US" sz="3600" dirty="0">
                <a:solidFill>
                  <a:srgbClr val="00B050"/>
                </a:solidFill>
              </a:rPr>
              <a:t>8</a:t>
            </a:r>
            <a:r>
              <a:rPr lang="en-US" sz="3600" dirty="0"/>
              <a:t>          32    </a:t>
            </a:r>
            <a:r>
              <a:rPr lang="en-US" sz="3600" dirty="0">
                <a:solidFill>
                  <a:srgbClr val="00B050"/>
                </a:solidFill>
              </a:rPr>
              <a:t>2</a:t>
            </a:r>
            <a:r>
              <a:rPr lang="en-US" sz="3600" dirty="0"/>
              <a:t> </a:t>
            </a:r>
          </a:p>
          <a:p>
            <a:pPr marL="742950" indent="-742950"/>
            <a:r>
              <a:rPr lang="en-US" sz="3600" dirty="0"/>
              <a:t>             </a:t>
            </a:r>
            <a:r>
              <a:rPr lang="en-US" sz="3600" dirty="0">
                <a:solidFill>
                  <a:srgbClr val="00B050"/>
                </a:solidFill>
              </a:rPr>
              <a:t>1</a:t>
            </a:r>
            <a:r>
              <a:rPr lang="en-US" sz="3600" dirty="0"/>
              <a:t>         </a:t>
            </a:r>
          </a:p>
          <a:p>
            <a:pPr marL="742950" indent="-742950"/>
            <a:r>
              <a:rPr lang="en-US" sz="3600" dirty="0"/>
              <a:t>         Read </a:t>
            </a:r>
          </a:p>
          <a:p>
            <a:pPr marL="742950" indent="-742950"/>
            <a:r>
              <a:rPr lang="en-US" sz="3600" dirty="0"/>
              <a:t>            </a:t>
            </a:r>
          </a:p>
          <a:p>
            <a:endParaRPr lang="en-US" sz="3600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6477000" y="2362200"/>
            <a:ext cx="0" cy="457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477000" y="2819400"/>
            <a:ext cx="762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410200" y="3352800"/>
            <a:ext cx="76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239000" y="2819400"/>
            <a:ext cx="0" cy="533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239000" y="3352800"/>
            <a:ext cx="762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629400" y="38862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6019800" y="4419600"/>
            <a:ext cx="19812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6019800" y="5638800"/>
            <a:ext cx="685800" cy="685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228600" y="3352800"/>
            <a:ext cx="5334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762000"/>
          </a:xfrm>
        </p:spPr>
        <p:txBody>
          <a:bodyPr>
            <a:noAutofit/>
          </a:bodyPr>
          <a:lstStyle/>
          <a:p>
            <a:r>
              <a:rPr lang="en-US" sz="2800" dirty="0"/>
              <a:t>Hexadecimal to Decimal addition method</a:t>
            </a:r>
            <a:br>
              <a:rPr lang="en-US" sz="2800" dirty="0"/>
            </a:br>
            <a:r>
              <a:rPr lang="en-US" sz="2800" dirty="0"/>
              <a:t> power of 16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0" y="914401"/>
            <a:ext cx="4267200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1A9₁₆= </a:t>
            </a:r>
            <a:r>
              <a:rPr lang="en-US" sz="3600" dirty="0">
                <a:solidFill>
                  <a:srgbClr val="00B050"/>
                </a:solidFill>
              </a:rPr>
              <a:t>425₁₀</a:t>
            </a:r>
          </a:p>
          <a:p>
            <a:r>
              <a:rPr lang="en-US" sz="3600" dirty="0"/>
              <a:t>1    	  A      9</a:t>
            </a:r>
          </a:p>
          <a:p>
            <a:r>
              <a:rPr lang="en-US" sz="3600" dirty="0"/>
              <a:t>256	 16	 1 </a:t>
            </a:r>
            <a:r>
              <a:rPr lang="en-US" sz="2400" dirty="0">
                <a:solidFill>
                  <a:srgbClr val="FF0000"/>
                </a:solidFill>
              </a:rPr>
              <a:t>Power of 16</a:t>
            </a:r>
          </a:p>
          <a:p>
            <a:endParaRPr lang="en-US" sz="3600" dirty="0"/>
          </a:p>
          <a:p>
            <a:r>
              <a:rPr lang="en-US" sz="3600" dirty="0"/>
              <a:t>9X1=9</a:t>
            </a:r>
          </a:p>
          <a:p>
            <a:r>
              <a:rPr lang="en-US" sz="3600" dirty="0"/>
              <a:t>10X16=160</a:t>
            </a:r>
          </a:p>
          <a:p>
            <a:r>
              <a:rPr lang="en-US" sz="3600" dirty="0"/>
              <a:t>1X256= 256</a:t>
            </a:r>
          </a:p>
          <a:p>
            <a:r>
              <a:rPr lang="en-US" sz="3600" dirty="0"/>
              <a:t>9+160+256=</a:t>
            </a:r>
            <a:r>
              <a:rPr lang="en-US" sz="3600" dirty="0">
                <a:solidFill>
                  <a:srgbClr val="00B050"/>
                </a:solidFill>
              </a:rPr>
              <a:t>425</a:t>
            </a:r>
          </a:p>
          <a:p>
            <a:endParaRPr lang="en-US" sz="3600" dirty="0">
              <a:solidFill>
                <a:srgbClr val="00B050"/>
              </a:solidFill>
            </a:endParaRPr>
          </a:p>
          <a:p>
            <a:r>
              <a:rPr lang="en-US" sz="2800" dirty="0"/>
              <a:t>A₁₀   B₁₁   C₁₂  D₁₃   E₁₄   F₁₅</a:t>
            </a:r>
          </a:p>
          <a:p>
            <a:endParaRPr lang="en-US" sz="3600" dirty="0">
              <a:solidFill>
                <a:srgbClr val="00B050"/>
              </a:solidFill>
            </a:endParaRPr>
          </a:p>
          <a:p>
            <a:endParaRPr lang="en-US" sz="3600" dirty="0">
              <a:solidFill>
                <a:srgbClr val="00B050"/>
              </a:solidFill>
            </a:endParaRPr>
          </a:p>
          <a:p>
            <a:endParaRPr lang="en-US" sz="3600" dirty="0">
              <a:solidFill>
                <a:srgbClr val="00B050"/>
              </a:solidFill>
            </a:endParaRPr>
          </a:p>
          <a:p>
            <a:endParaRPr lang="en-US" sz="3600" dirty="0"/>
          </a:p>
          <a:p>
            <a:endParaRPr lang="en-US" sz="3600" dirty="0"/>
          </a:p>
          <a:p>
            <a:r>
              <a:rPr lang="en-US" sz="3600" dirty="0"/>
              <a:t>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04800" y="2057400"/>
            <a:ext cx="2209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419600" y="1066800"/>
            <a:ext cx="4724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1639₁₆= </a:t>
            </a:r>
            <a:r>
              <a:rPr lang="en-US" sz="3600" dirty="0">
                <a:solidFill>
                  <a:srgbClr val="00B050"/>
                </a:solidFill>
              </a:rPr>
              <a:t>5689₁₀</a:t>
            </a:r>
          </a:p>
          <a:p>
            <a:pPr marL="742950" indent="-742950">
              <a:buAutoNum type="arabicPlain"/>
            </a:pPr>
            <a:r>
              <a:rPr lang="en-US" sz="3600" dirty="0"/>
              <a:t>      6        3      9</a:t>
            </a:r>
          </a:p>
          <a:p>
            <a:pPr marL="742950" indent="-742950"/>
            <a:r>
              <a:rPr lang="en-US" sz="3600" dirty="0"/>
              <a:t>4096   256    16     1</a:t>
            </a:r>
          </a:p>
          <a:p>
            <a:pPr marL="742950" indent="-742950"/>
            <a:r>
              <a:rPr lang="en-US" sz="3600" dirty="0"/>
              <a:t>9x1=9              </a:t>
            </a:r>
            <a:r>
              <a:rPr lang="en-US" sz="2400" dirty="0">
                <a:solidFill>
                  <a:srgbClr val="FF0000"/>
                </a:solidFill>
              </a:rPr>
              <a:t>Power of 16</a:t>
            </a:r>
            <a:endParaRPr lang="en-US" sz="2400" dirty="0"/>
          </a:p>
          <a:p>
            <a:pPr marL="742950" indent="-742950"/>
            <a:r>
              <a:rPr lang="en-US" sz="3600" dirty="0"/>
              <a:t>3X16= 48</a:t>
            </a:r>
          </a:p>
          <a:p>
            <a:pPr marL="742950" indent="-742950"/>
            <a:r>
              <a:rPr lang="en-US" sz="3600" dirty="0"/>
              <a:t>6X256= 1536</a:t>
            </a:r>
          </a:p>
          <a:p>
            <a:pPr marL="742950" indent="-742950"/>
            <a:r>
              <a:rPr lang="en-US" sz="3600" dirty="0"/>
              <a:t>1X4096=4096</a:t>
            </a:r>
          </a:p>
          <a:p>
            <a:pPr marL="742950" indent="-742950"/>
            <a:r>
              <a:rPr lang="en-US" sz="3600" dirty="0"/>
              <a:t>9+48+1536+4096=</a:t>
            </a:r>
            <a:r>
              <a:rPr lang="en-US" sz="3600" dirty="0">
                <a:solidFill>
                  <a:srgbClr val="00B050"/>
                </a:solidFill>
              </a:rPr>
              <a:t>5689</a:t>
            </a:r>
          </a:p>
          <a:p>
            <a:endParaRPr lang="en-US" sz="3600" dirty="0"/>
          </a:p>
          <a:p>
            <a:endParaRPr lang="en-US" sz="36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4648200" y="2209800"/>
            <a:ext cx="3505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457200" y="2590800"/>
            <a:ext cx="19812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6172200" y="2743200"/>
            <a:ext cx="19812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0" y="5943600"/>
            <a:ext cx="5334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886"/>
            <a:ext cx="8229600" cy="674914"/>
          </a:xfrm>
        </p:spPr>
        <p:txBody>
          <a:bodyPr>
            <a:normAutofit fontScale="90000"/>
          </a:bodyPr>
          <a:lstStyle/>
          <a:p>
            <a:r>
              <a:rPr lang="en-US" dirty="0"/>
              <a:t>Hexadecimal  to Binary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762000"/>
            <a:ext cx="9220200" cy="6096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</a:rPr>
              <a:t>76₁₆</a:t>
            </a:r>
          </a:p>
          <a:p>
            <a:pPr marL="0" indent="0">
              <a:buNone/>
            </a:pPr>
            <a:r>
              <a:rPr lang="en-US" dirty="0"/>
              <a:t>Value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Binary   0	      1	      1        1           0       1        1     0   </a:t>
            </a:r>
          </a:p>
          <a:p>
            <a:pPr marL="0" indent="0">
              <a:buNone/>
            </a:pPr>
            <a:r>
              <a:rPr lang="en-US" dirty="0"/>
              <a:t> Example: </a:t>
            </a:r>
            <a:r>
              <a:rPr lang="en-US" dirty="0">
                <a:solidFill>
                  <a:srgbClr val="FF0000"/>
                </a:solidFill>
              </a:rPr>
              <a:t>25C₁₆= </a:t>
            </a:r>
            <a:r>
              <a:rPr lang="en-US" dirty="0">
                <a:solidFill>
                  <a:srgbClr val="00B050"/>
                </a:solidFill>
              </a:rPr>
              <a:t>001001011100 ₂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                   </a:t>
            </a:r>
            <a:r>
              <a:rPr lang="en-US" sz="4300" dirty="0"/>
              <a:t> </a:t>
            </a:r>
            <a:r>
              <a:rPr lang="en-US" dirty="0"/>
              <a:t>                                            </a:t>
            </a:r>
          </a:p>
          <a:p>
            <a:pPr marL="0" indent="0">
              <a:buNone/>
            </a:pPr>
            <a:r>
              <a:rPr lang="en-US" dirty="0"/>
              <a:t>	                                	        						</a:t>
            </a:r>
            <a:r>
              <a:rPr lang="en-US" dirty="0">
                <a:solidFill>
                  <a:srgbClr val="00B050"/>
                </a:solidFill>
              </a:rPr>
              <a:t> 0010          0101	          1100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  <a:latin typeface="Arial" charset="0"/>
              </a:rPr>
              <a:t>A</a:t>
            </a:r>
            <a:r>
              <a:rPr lang="en-US" baseline="-25000" dirty="0">
                <a:solidFill>
                  <a:srgbClr val="7030A0"/>
                </a:solidFill>
              </a:rPr>
              <a:t>10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B</a:t>
            </a:r>
            <a:r>
              <a:rPr lang="en-US" baseline="-25000" dirty="0">
                <a:solidFill>
                  <a:srgbClr val="7030A0"/>
                </a:solidFill>
              </a:rPr>
              <a:t>11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C</a:t>
            </a:r>
            <a:r>
              <a:rPr lang="en-US" baseline="-25000" dirty="0">
                <a:solidFill>
                  <a:srgbClr val="7030A0"/>
                </a:solidFill>
              </a:rPr>
              <a:t>12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D</a:t>
            </a:r>
            <a:r>
              <a:rPr lang="en-US" baseline="-25000" dirty="0">
                <a:solidFill>
                  <a:srgbClr val="7030A0"/>
                </a:solidFill>
              </a:rPr>
              <a:t>13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E</a:t>
            </a:r>
            <a:r>
              <a:rPr lang="en-US" baseline="-25000" dirty="0">
                <a:solidFill>
                  <a:srgbClr val="7030A0"/>
                </a:solidFill>
              </a:rPr>
              <a:t>14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F</a:t>
            </a:r>
            <a:r>
              <a:rPr lang="en-US" baseline="-25000" dirty="0">
                <a:solidFill>
                  <a:srgbClr val="7030A0"/>
                </a:solidFill>
              </a:rPr>
              <a:t>15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/>
              <a:t>    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7772400" y="1879600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934200" y="1879600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019800" y="1879600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81600" y="1879600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369055" y="1921759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862977" y="119184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22748" y="1226282"/>
            <a:ext cx="649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53782" y="1226282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0930" y="1226281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98548" y="1226282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124200" y="12192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56696" y="1226282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55348" y="1226282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8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4800600" y="1358576"/>
            <a:ext cx="0" cy="8309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324600" y="61869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774837" y="61869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105400" y="3352800"/>
            <a:ext cx="121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</a:rPr>
              <a:t>    C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733800" y="3276600"/>
            <a:ext cx="6213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209800" y="3276600"/>
            <a:ext cx="8489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Rectangle 6"/>
          <p:cNvSpPr/>
          <p:nvPr/>
        </p:nvSpPr>
        <p:spPr>
          <a:xfrm>
            <a:off x="5244756" y="1358576"/>
            <a:ext cx="2981215" cy="5210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295400" y="1371600"/>
            <a:ext cx="3151106" cy="5718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5715000" y="1905000"/>
            <a:ext cx="23178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Use </a:t>
            </a:r>
            <a:r>
              <a:rPr lang="en-US" dirty="0">
                <a:solidFill>
                  <a:srgbClr val="FF0000"/>
                </a:solidFill>
              </a:rPr>
              <a:t>four</a:t>
            </a:r>
            <a:r>
              <a:rPr lang="en-US" dirty="0"/>
              <a:t> digits for Hex </a:t>
            </a:r>
          </a:p>
        </p:txBody>
      </p:sp>
      <p:cxnSp>
        <p:nvCxnSpPr>
          <p:cNvPr id="68" name="Straight Connector 67"/>
          <p:cNvCxnSpPr/>
          <p:nvPr/>
        </p:nvCxnSpPr>
        <p:spPr>
          <a:xfrm>
            <a:off x="0" y="27432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Oval 64"/>
          <p:cNvSpPr/>
          <p:nvPr/>
        </p:nvSpPr>
        <p:spPr>
          <a:xfrm>
            <a:off x="1295400" y="5257800"/>
            <a:ext cx="609600" cy="533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2" name="Straight Connector 81"/>
          <p:cNvCxnSpPr/>
          <p:nvPr/>
        </p:nvCxnSpPr>
        <p:spPr>
          <a:xfrm>
            <a:off x="1752600" y="4038600"/>
            <a:ext cx="1219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3581400" y="4038600"/>
            <a:ext cx="9906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5105400" y="4038600"/>
            <a:ext cx="14478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493133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886"/>
            <a:ext cx="8229600" cy="674914"/>
          </a:xfrm>
        </p:spPr>
        <p:txBody>
          <a:bodyPr>
            <a:normAutofit fontScale="90000"/>
          </a:bodyPr>
          <a:lstStyle/>
          <a:p>
            <a:r>
              <a:rPr lang="en-US" dirty="0"/>
              <a:t>Hexadecimal to  Binary and Decimal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838200"/>
            <a:ext cx="9220200" cy="58674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</a:rPr>
              <a:t>76</a:t>
            </a:r>
            <a:r>
              <a:rPr lang="en-US" sz="4400" dirty="0">
                <a:solidFill>
                  <a:srgbClr val="FF0000"/>
                </a:solidFill>
                <a:latin typeface="Calibri"/>
              </a:rPr>
              <a:t>₁₆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US" dirty="0"/>
              <a:t>Value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Binary                  0   1    1    1       0    1   1    0   </a:t>
            </a:r>
          </a:p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Add                          64  32   16           4    2             </a:t>
            </a:r>
          </a:p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                        </a:t>
            </a:r>
            <a:r>
              <a:rPr lang="en-US" sz="4000" dirty="0">
                <a:solidFill>
                  <a:srgbClr val="00B0F0"/>
                </a:solidFill>
              </a:rPr>
              <a:t>64+ 32+16+ 4+ 2= </a:t>
            </a:r>
            <a:r>
              <a:rPr lang="en-US" sz="4000" dirty="0"/>
              <a:t>118</a:t>
            </a:r>
            <a:r>
              <a:rPr lang="en-US" sz="2400" dirty="0">
                <a:latin typeface="Andalus"/>
                <a:cs typeface="Andalus"/>
              </a:rPr>
              <a:t>ı</a:t>
            </a:r>
            <a:r>
              <a:rPr lang="en-US" sz="2400" dirty="0">
                <a:latin typeface="Aharoni"/>
                <a:cs typeface="Aharoni"/>
              </a:rPr>
              <a:t>0</a:t>
            </a:r>
            <a:r>
              <a:rPr lang="en-US" sz="4000" dirty="0"/>
              <a:t>	  </a:t>
            </a:r>
            <a:r>
              <a:rPr lang="en-US" dirty="0"/>
              <a:t>		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>
                <a:hlinkClick r:id="rId2"/>
              </a:rPr>
              <a:t>http://thenetworkingdoctors.com</a:t>
            </a:r>
            <a:r>
              <a:rPr lang="en-US" dirty="0"/>
              <a:t>     </a:t>
            </a:r>
          </a:p>
          <a:p>
            <a:pPr marL="0" indent="0">
              <a:buNone/>
            </a:pPr>
            <a:r>
              <a:rPr lang="en-US" sz="1600" dirty="0"/>
              <a:t>(converting Hexadecimal  to decimal)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4800600" y="1358576"/>
            <a:ext cx="0" cy="8309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019800" y="68580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24200" y="68580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05400" y="152400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8   4   2   1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362200" y="152400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  8   4   2   1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2438400" y="1600200"/>
            <a:ext cx="2209800" cy="533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ounded Rectangle 30"/>
          <p:cNvSpPr/>
          <p:nvPr/>
        </p:nvSpPr>
        <p:spPr>
          <a:xfrm>
            <a:off x="5029200" y="1600200"/>
            <a:ext cx="213360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16614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9E95FEE-A67D-43DE-9401-975271854709}" type="slidenum">
              <a:rPr lang="en-US" sz="1400" baseline="0" smtClean="0"/>
              <a:pPr/>
              <a:t>58</a:t>
            </a:fld>
            <a:endParaRPr lang="en-US" sz="1400" baseline="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87630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Binary to Hexadecimal</a:t>
            </a:r>
            <a:endParaRPr lang="en-US" sz="3400" dirty="0">
              <a:latin typeface="Arial" charset="0"/>
            </a:endParaRP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295400"/>
            <a:ext cx="8305800" cy="53340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  <a:buFontTx/>
              <a:buNone/>
            </a:pPr>
            <a:r>
              <a:rPr lang="en-US" sz="2800" dirty="0">
                <a:solidFill>
                  <a:srgbClr val="7030A0"/>
                </a:solidFill>
                <a:latin typeface="Arial" charset="0"/>
              </a:rPr>
              <a:t>0 1 2 3 4 5 6 7 8 9 A</a:t>
            </a:r>
            <a:r>
              <a:rPr lang="en-US" sz="2800" baseline="-25000" dirty="0">
                <a:solidFill>
                  <a:srgbClr val="7030A0"/>
                </a:solidFill>
              </a:rPr>
              <a:t>10</a:t>
            </a:r>
            <a:r>
              <a:rPr lang="en-US" sz="2800" dirty="0">
                <a:solidFill>
                  <a:srgbClr val="7030A0"/>
                </a:solidFill>
                <a:latin typeface="Arial" charset="0"/>
              </a:rPr>
              <a:t> B</a:t>
            </a:r>
            <a:r>
              <a:rPr lang="en-US" sz="2800" baseline="-25000" dirty="0">
                <a:solidFill>
                  <a:srgbClr val="7030A0"/>
                </a:solidFill>
              </a:rPr>
              <a:t>11</a:t>
            </a:r>
            <a:r>
              <a:rPr lang="en-US" sz="2800" dirty="0">
                <a:solidFill>
                  <a:srgbClr val="7030A0"/>
                </a:solidFill>
                <a:latin typeface="Arial" charset="0"/>
              </a:rPr>
              <a:t> C</a:t>
            </a:r>
            <a:r>
              <a:rPr lang="en-US" sz="2800" baseline="-25000" dirty="0">
                <a:solidFill>
                  <a:srgbClr val="7030A0"/>
                </a:solidFill>
              </a:rPr>
              <a:t>12</a:t>
            </a:r>
            <a:r>
              <a:rPr lang="en-US" sz="2800" dirty="0">
                <a:solidFill>
                  <a:srgbClr val="7030A0"/>
                </a:solidFill>
                <a:latin typeface="Arial" charset="0"/>
              </a:rPr>
              <a:t> D</a:t>
            </a:r>
            <a:r>
              <a:rPr lang="en-US" sz="2800" baseline="-25000" dirty="0">
                <a:solidFill>
                  <a:srgbClr val="7030A0"/>
                </a:solidFill>
              </a:rPr>
              <a:t>13</a:t>
            </a:r>
            <a:r>
              <a:rPr lang="en-US" sz="2800" dirty="0">
                <a:solidFill>
                  <a:srgbClr val="7030A0"/>
                </a:solidFill>
                <a:latin typeface="Arial" charset="0"/>
              </a:rPr>
              <a:t> E</a:t>
            </a:r>
            <a:r>
              <a:rPr lang="en-US" sz="2800" baseline="-25000" dirty="0">
                <a:solidFill>
                  <a:srgbClr val="7030A0"/>
                </a:solidFill>
              </a:rPr>
              <a:t>14</a:t>
            </a:r>
            <a:r>
              <a:rPr lang="en-US" sz="2800" dirty="0">
                <a:solidFill>
                  <a:srgbClr val="7030A0"/>
                </a:solidFill>
                <a:latin typeface="Arial" charset="0"/>
              </a:rPr>
              <a:t> F</a:t>
            </a:r>
            <a:r>
              <a:rPr lang="en-US" sz="2800" baseline="-25000" dirty="0">
                <a:solidFill>
                  <a:srgbClr val="7030A0"/>
                </a:solidFill>
              </a:rPr>
              <a:t>15</a:t>
            </a:r>
            <a:endParaRPr lang="en-US" sz="2800" dirty="0">
              <a:solidFill>
                <a:srgbClr val="7030A0"/>
              </a:solidFill>
              <a:latin typeface="Arial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Using groups of </a:t>
            </a:r>
            <a:r>
              <a:rPr lang="en-US" sz="2600" dirty="0" err="1">
                <a:latin typeface="Arial" charset="0"/>
              </a:rPr>
              <a:t>hextets</a:t>
            </a:r>
            <a:r>
              <a:rPr lang="en-US" sz="2600" dirty="0">
                <a:latin typeface="Arial" charset="0"/>
              </a:rPr>
              <a:t>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(four), </a:t>
            </a:r>
            <a:r>
              <a:rPr lang="en-US" sz="2600" dirty="0">
                <a:latin typeface="Arial" charset="0"/>
              </a:rPr>
              <a:t>the binary number </a:t>
            </a:r>
          </a:p>
          <a:p>
            <a:pPr marL="0" indent="0">
              <a:spcBef>
                <a:spcPct val="40000"/>
              </a:spcBef>
              <a:buNone/>
            </a:pPr>
            <a:r>
              <a:rPr lang="en-US" sz="2600" dirty="0"/>
              <a:t>11-0101-0001-1011</a:t>
            </a:r>
            <a:r>
              <a:rPr lang="en-US" sz="2600" baseline="-25000" dirty="0"/>
              <a:t>2</a:t>
            </a:r>
            <a:r>
              <a:rPr lang="en-US" sz="2600" dirty="0"/>
              <a:t> (= 13595</a:t>
            </a:r>
            <a:r>
              <a:rPr lang="en-US" sz="2600" baseline="-25000" dirty="0"/>
              <a:t>10</a:t>
            </a:r>
            <a:r>
              <a:rPr lang="en-US" sz="2600" dirty="0">
                <a:latin typeface="Arial" charset="0"/>
              </a:rPr>
              <a:t>) in hexadecimal is:</a:t>
            </a: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FF0000"/>
                </a:solidFill>
                <a:latin typeface="Arial" charset="0"/>
              </a:rPr>
              <a:t>Octa</a:t>
            </a:r>
            <a:r>
              <a:rPr lang="en-US" sz="2600" dirty="0">
                <a:latin typeface="Arial" charset="0"/>
              </a:rPr>
              <a:t>l (base 8) values are derived from binary by using groups of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three </a:t>
            </a:r>
            <a:r>
              <a:rPr lang="en-US" sz="2600" dirty="0">
                <a:latin typeface="Arial" charset="0"/>
              </a:rPr>
              <a:t>bits (8 = 2</a:t>
            </a:r>
            <a:r>
              <a:rPr lang="en-US" sz="2600" baseline="30000" dirty="0">
                <a:latin typeface="Arial" charset="0"/>
              </a:rPr>
              <a:t>3</a:t>
            </a:r>
            <a:r>
              <a:rPr lang="en-US" sz="2600" dirty="0">
                <a:latin typeface="Arial" charset="0"/>
              </a:rPr>
              <a:t>):</a:t>
            </a:r>
          </a:p>
        </p:txBody>
      </p:sp>
      <p:sp>
        <p:nvSpPr>
          <p:cNvPr id="33797" name="Text Box 4"/>
          <p:cNvSpPr txBox="1">
            <a:spLocks noChangeArrowheads="1"/>
          </p:cNvSpPr>
          <p:nvPr/>
        </p:nvSpPr>
        <p:spPr bwMode="auto">
          <a:xfrm>
            <a:off x="838200" y="5943600"/>
            <a:ext cx="7696200" cy="457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baseline="0">
                <a:solidFill>
                  <a:srgbClr val="CC3300"/>
                </a:solidFill>
              </a:rPr>
              <a:t>Octal was very useful when computers used six-bit words.</a:t>
            </a:r>
          </a:p>
        </p:txBody>
      </p:sp>
      <p:pic>
        <p:nvPicPr>
          <p:cNvPr id="33798" name="Picture 5" descr="C:\IDRAW20\6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971800"/>
            <a:ext cx="3894138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6" descr="C:\IDRAW20\7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953000"/>
            <a:ext cx="3638550" cy="89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029940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514"/>
            <a:ext cx="8229600" cy="671286"/>
          </a:xfrm>
        </p:spPr>
        <p:txBody>
          <a:bodyPr>
            <a:normAutofit fontScale="90000"/>
          </a:bodyPr>
          <a:lstStyle/>
          <a:p>
            <a:r>
              <a:rPr lang="en-US" dirty="0"/>
              <a:t>Binary to hexadecimal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067800" cy="5943600"/>
          </a:xfrm>
        </p:spPr>
        <p:txBody>
          <a:bodyPr/>
          <a:lstStyle/>
          <a:p>
            <a:pPr marL="0" indent="0">
              <a:buNone/>
            </a:pPr>
            <a:r>
              <a:rPr lang="en-US" sz="4000" dirty="0">
                <a:solidFill>
                  <a:srgbClr val="00B050"/>
                </a:solidFill>
              </a:rPr>
              <a:t>111 0 0 1</a:t>
            </a:r>
            <a:r>
              <a:rPr lang="en-US" sz="2400" dirty="0">
                <a:solidFill>
                  <a:srgbClr val="00B050"/>
                </a:solidFill>
                <a:latin typeface="Andalus"/>
                <a:cs typeface="Andalus"/>
              </a:rPr>
              <a:t>2</a:t>
            </a:r>
            <a:r>
              <a:rPr lang="en-US" sz="4000" dirty="0">
                <a:solidFill>
                  <a:srgbClr val="00B050"/>
                </a:solidFill>
                <a:latin typeface="Andalus"/>
                <a:cs typeface="Andalus"/>
              </a:rPr>
              <a:t>=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39</a:t>
            </a:r>
            <a:r>
              <a:rPr lang="en-US" sz="2400" dirty="0">
                <a:latin typeface="Aharoni"/>
                <a:cs typeface="Aharoni"/>
              </a:rPr>
              <a:t>1</a:t>
            </a:r>
            <a:r>
              <a:rPr lang="en-US" sz="2400" dirty="0">
                <a:latin typeface="Andalus"/>
                <a:cs typeface="Andalus"/>
              </a:rPr>
              <a:t>6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1800" dirty="0">
                <a:latin typeface="Andalus"/>
                <a:cs typeface="Andalus"/>
              </a:rPr>
              <a:t>		</a:t>
            </a:r>
          </a:p>
          <a:p>
            <a:pPr marL="0" indent="0">
              <a:buNone/>
            </a:pPr>
            <a:r>
              <a:rPr lang="en-US" sz="1800" dirty="0">
                <a:latin typeface="Andalus"/>
                <a:cs typeface="Andalus"/>
              </a:rPr>
              <a:t>                                  </a:t>
            </a:r>
            <a:r>
              <a:rPr lang="en-US" sz="6000" dirty="0">
                <a:solidFill>
                  <a:srgbClr val="00B050"/>
                </a:solidFill>
              </a:rPr>
              <a:t>1 1     1 0 0 1   </a:t>
            </a:r>
            <a:r>
              <a:rPr lang="en-US" sz="4000" dirty="0"/>
              <a:t>Binary	</a:t>
            </a:r>
          </a:p>
          <a:p>
            <a:pPr marL="0" indent="0">
              <a:buNone/>
            </a:pPr>
            <a:r>
              <a:rPr lang="en-US" sz="4000" dirty="0"/>
              <a:t>                    </a:t>
            </a:r>
            <a:r>
              <a:rPr lang="en-US" sz="6000" dirty="0"/>
              <a:t>3</a:t>
            </a:r>
            <a:r>
              <a:rPr lang="en-US" sz="4000" dirty="0"/>
              <a:t>                 </a:t>
            </a:r>
            <a:r>
              <a:rPr lang="en-US" sz="6000" dirty="0"/>
              <a:t>9       </a:t>
            </a:r>
            <a:r>
              <a:rPr lang="en-US" sz="4000" dirty="0"/>
              <a:t>Decimal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Note: Hexadecimal choose 4 bits from right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381000" y="3280229"/>
            <a:ext cx="6477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276600" y="2057400"/>
            <a:ext cx="0" cy="2057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759200" y="1828800"/>
            <a:ext cx="4089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8  4  2  1   Value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7271" y="1871967"/>
            <a:ext cx="274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8  4  2  1</a:t>
            </a:r>
          </a:p>
        </p:txBody>
      </p:sp>
    </p:spTree>
    <p:extLst>
      <p:ext uri="{BB962C8B-B14F-4D97-AF65-F5344CB8AC3E}">
        <p14:creationId xmlns:p14="http://schemas.microsoft.com/office/powerpoint/2010/main" val="304686959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AC87459-F1C5-4F67-848E-617AF399F8E4}" type="slidenum">
              <a:rPr lang="en-US" sz="1400" baseline="0" smtClean="0"/>
              <a:pPr/>
              <a:t>60</a:t>
            </a:fld>
            <a:endParaRPr lang="en-US" sz="1400" baseline="0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dirty="0">
                <a:latin typeface="Arial" charset="0"/>
              </a:rPr>
              <a:t>Fractional numbers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144000" cy="41148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7030A0"/>
                </a:solidFill>
                <a:latin typeface="Arial" charset="0"/>
              </a:rPr>
              <a:t>Fractional</a:t>
            </a:r>
            <a:r>
              <a:rPr lang="en-US" sz="2600" dirty="0">
                <a:latin typeface="Arial" charset="0"/>
              </a:rPr>
              <a:t> values can be approximated in all base system.</a:t>
            </a:r>
            <a:endParaRPr lang="en-US" sz="2800" baseline="-25000" dirty="0"/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Unlike integer values, fractions do not necessarily have exact representations under all radices.</a:t>
            </a:r>
          </a:p>
          <a:p>
            <a:r>
              <a:rPr lang="en-US" sz="2600" dirty="0">
                <a:latin typeface="Arial" charset="0"/>
              </a:rPr>
              <a:t>The quantity </a:t>
            </a:r>
            <a:r>
              <a:rPr lang="en-US" sz="3000" dirty="0">
                <a:latin typeface="Arial" charset="0"/>
              </a:rPr>
              <a:t>½</a:t>
            </a:r>
            <a:r>
              <a:rPr lang="en-US" sz="2600" dirty="0">
                <a:latin typeface="Arial" charset="0"/>
              </a:rPr>
              <a:t>  is exactly representable in the binary and decimal systems, but is not in the ternary (base 3) numbering system.</a:t>
            </a:r>
            <a:endParaRPr lang="en-US" sz="2800" baseline="-25000" dirty="0"/>
          </a:p>
        </p:txBody>
      </p:sp>
    </p:spTree>
    <p:extLst>
      <p:ext uri="{BB962C8B-B14F-4D97-AF65-F5344CB8AC3E}">
        <p14:creationId xmlns:p14="http://schemas.microsoft.com/office/powerpoint/2010/main" val="257436138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9BB184D-A6D3-4FC7-B6B4-3E95959CA274}" type="slidenum">
              <a:rPr lang="en-US" sz="1400" baseline="0" smtClean="0"/>
              <a:pPr/>
              <a:t>61</a:t>
            </a:fld>
            <a:endParaRPr lang="en-US" sz="1400" baseline="0"/>
          </a:p>
        </p:txBody>
      </p:sp>
      <p:sp>
        <p:nvSpPr>
          <p:cNvPr id="3277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dirty="0">
                <a:latin typeface="Arial" charset="0"/>
              </a:rPr>
              <a:t>Fractional</a:t>
            </a:r>
          </a:p>
        </p:txBody>
      </p:sp>
      <p:sp>
        <p:nvSpPr>
          <p:cNvPr id="32772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5867400"/>
          </a:xfrm>
          <a:solidFill>
            <a:srgbClr val="E4F5FF"/>
          </a:solidFill>
          <a:ln>
            <a:solidFill>
              <a:srgbClr val="00206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sz="2600" dirty="0">
                <a:latin typeface="Arial" charset="0"/>
              </a:rPr>
              <a:t>Fractional decimal values have nonzero digits to the right of the decimal point.</a:t>
            </a:r>
            <a:endParaRPr lang="en-US" sz="2800" baseline="-25000" dirty="0"/>
          </a:p>
          <a:p>
            <a:r>
              <a:rPr lang="en-US" sz="2600" dirty="0">
                <a:latin typeface="Arial" charset="0"/>
              </a:rPr>
              <a:t>Fractional values of other radix systems have nonzero digits to the right of the </a:t>
            </a:r>
            <a:r>
              <a:rPr lang="en-US" sz="2600" i="1" dirty="0">
                <a:latin typeface="Arial" charset="0"/>
              </a:rPr>
              <a:t>radix point</a:t>
            </a:r>
            <a:r>
              <a:rPr lang="en-US" sz="2600" dirty="0">
                <a:latin typeface="Arial" charset="0"/>
              </a:rPr>
              <a:t>.</a:t>
            </a:r>
          </a:p>
          <a:p>
            <a:r>
              <a:rPr lang="en-US" sz="2600" dirty="0">
                <a:latin typeface="Arial" charset="0"/>
              </a:rPr>
              <a:t>Numerals to the right of a radix point represent negative powers of the radix:                                                         																                                            </a:t>
            </a:r>
            <a:endParaRPr lang="en-US" sz="2800" baseline="-25000" dirty="0"/>
          </a:p>
        </p:txBody>
      </p:sp>
      <p:sp>
        <p:nvSpPr>
          <p:cNvPr id="32773" name="Text Box 1028"/>
          <p:cNvSpPr txBox="1">
            <a:spLocks noChangeArrowheads="1"/>
          </p:cNvSpPr>
          <p:nvPr/>
        </p:nvSpPr>
        <p:spPr bwMode="auto">
          <a:xfrm>
            <a:off x="0" y="3791938"/>
            <a:ext cx="6858000" cy="2474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342900" indent="-3429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>
              <a:spcBef>
                <a:spcPct val="20000"/>
              </a:spcBef>
            </a:pPr>
            <a:r>
              <a:rPr lang="en-US" sz="3600" baseline="0" dirty="0"/>
              <a:t>0.47</a:t>
            </a:r>
            <a:r>
              <a:rPr lang="en-US" sz="3600" baseline="-25000" dirty="0"/>
              <a:t>10</a:t>
            </a:r>
            <a:r>
              <a:rPr lang="en-US" sz="3600" baseline="0" dirty="0"/>
              <a:t> =  4 </a:t>
            </a:r>
            <a:r>
              <a:rPr lang="en-US" sz="3600" baseline="0" dirty="0">
                <a:sym typeface="Symbol" pitchFamily="18" charset="2"/>
              </a:rPr>
              <a:t></a:t>
            </a:r>
            <a:r>
              <a:rPr lang="en-US" sz="3600" baseline="0" dirty="0"/>
              <a:t> 10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0000"/>
                </a:solidFill>
              </a:rPr>
              <a:t>-1</a:t>
            </a:r>
            <a:r>
              <a:rPr lang="en-US" sz="3600" baseline="0" dirty="0"/>
              <a:t> + 7 </a:t>
            </a:r>
            <a:r>
              <a:rPr lang="en-US" sz="3600" baseline="0" dirty="0">
                <a:sym typeface="Symbol" pitchFamily="18" charset="2"/>
              </a:rPr>
              <a:t></a:t>
            </a:r>
            <a:r>
              <a:rPr lang="en-US" sz="3600" baseline="0" dirty="0"/>
              <a:t> 10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0000"/>
                </a:solidFill>
              </a:rPr>
              <a:t>-2</a:t>
            </a:r>
            <a:r>
              <a:rPr lang="en-US" sz="3600" baseline="0" dirty="0"/>
              <a:t> </a:t>
            </a:r>
          </a:p>
          <a:p>
            <a:pPr lvl="1">
              <a:spcBef>
                <a:spcPct val="20000"/>
              </a:spcBef>
            </a:pPr>
            <a:r>
              <a:rPr lang="en-US" sz="3600" baseline="0" dirty="0"/>
              <a:t>0.11</a:t>
            </a:r>
            <a:r>
              <a:rPr lang="en-US" sz="3600" baseline="-25000" dirty="0"/>
              <a:t>2</a:t>
            </a:r>
            <a:r>
              <a:rPr lang="en-US" sz="3600" baseline="0" dirty="0"/>
              <a:t>  =  1 </a:t>
            </a:r>
            <a:r>
              <a:rPr lang="en-US" sz="3600" baseline="0" dirty="0">
                <a:sym typeface="Symbol" pitchFamily="18" charset="2"/>
              </a:rPr>
              <a:t></a:t>
            </a:r>
            <a:r>
              <a:rPr lang="en-US" sz="3600" baseline="0" dirty="0"/>
              <a:t> 2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0000"/>
                </a:solidFill>
              </a:rPr>
              <a:t>-1</a:t>
            </a:r>
            <a:r>
              <a:rPr lang="en-US" sz="3600" baseline="0" dirty="0"/>
              <a:t> + 1 </a:t>
            </a:r>
            <a:r>
              <a:rPr lang="en-US" sz="3600" baseline="0" dirty="0">
                <a:sym typeface="Symbol" pitchFamily="18" charset="2"/>
              </a:rPr>
              <a:t></a:t>
            </a:r>
            <a:r>
              <a:rPr lang="en-US" sz="3600" baseline="0" dirty="0"/>
              <a:t> 2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0000"/>
                </a:solidFill>
              </a:rPr>
              <a:t>-2</a:t>
            </a:r>
            <a:r>
              <a:rPr lang="en-US" sz="3600" dirty="0"/>
              <a:t>  </a:t>
            </a:r>
          </a:p>
          <a:p>
            <a:pPr lvl="1">
              <a:spcBef>
                <a:spcPct val="5000"/>
              </a:spcBef>
            </a:pPr>
            <a:r>
              <a:rPr lang="en-US" sz="3600" baseline="0" dirty="0"/>
              <a:t>          =     ½      +   ¼ </a:t>
            </a:r>
            <a:endParaRPr lang="en-US" sz="3600" dirty="0"/>
          </a:p>
          <a:p>
            <a:pPr lvl="1">
              <a:spcBef>
                <a:spcPct val="5000"/>
              </a:spcBef>
            </a:pPr>
            <a:r>
              <a:rPr lang="en-US" sz="3600" dirty="0"/>
              <a:t>              </a:t>
            </a:r>
            <a:r>
              <a:rPr lang="en-US" sz="3600" baseline="0" dirty="0"/>
              <a:t> =    0.5</a:t>
            </a:r>
            <a:r>
              <a:rPr lang="en-US" sz="3600" baseline="-25000" dirty="0"/>
              <a:t>      </a:t>
            </a:r>
            <a:r>
              <a:rPr lang="en-US" sz="3600" baseline="0" dirty="0"/>
              <a:t>+    0.25 =  0.75</a:t>
            </a:r>
          </a:p>
        </p:txBody>
      </p:sp>
      <p:cxnSp>
        <p:nvCxnSpPr>
          <p:cNvPr id="32774" name="Straight Arrow Connector 25"/>
          <p:cNvCxnSpPr>
            <a:cxnSpLocks noChangeShapeType="1"/>
          </p:cNvCxnSpPr>
          <p:nvPr/>
        </p:nvCxnSpPr>
        <p:spPr bwMode="auto">
          <a:xfrm rot="10800000">
            <a:off x="6858000" y="5029200"/>
            <a:ext cx="1981200" cy="1588"/>
          </a:xfrm>
          <a:prstGeom prst="straightConnector1">
            <a:avLst/>
          </a:prstGeom>
          <a:noFill/>
          <a:ln w="38100" algn="ctr">
            <a:solidFill>
              <a:srgbClr val="00206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775" name="Straight Arrow Connector 31"/>
          <p:cNvCxnSpPr>
            <a:cxnSpLocks noChangeShapeType="1"/>
          </p:cNvCxnSpPr>
          <p:nvPr/>
        </p:nvCxnSpPr>
        <p:spPr bwMode="auto">
          <a:xfrm rot="5400000" flipH="1" flipV="1">
            <a:off x="7202487" y="4989512"/>
            <a:ext cx="1293813" cy="1587"/>
          </a:xfrm>
          <a:prstGeom prst="straightConnector1">
            <a:avLst/>
          </a:prstGeom>
          <a:noFill/>
          <a:ln w="38100" algn="ctr">
            <a:solidFill>
              <a:srgbClr val="00206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776" name="TextBox 7"/>
          <p:cNvSpPr txBox="1">
            <a:spLocks noChangeArrowheads="1"/>
          </p:cNvSpPr>
          <p:nvPr/>
        </p:nvSpPr>
        <p:spPr bwMode="auto">
          <a:xfrm>
            <a:off x="6696075" y="4445792"/>
            <a:ext cx="396875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b="1" dirty="0"/>
              <a:t>+</a:t>
            </a:r>
          </a:p>
        </p:txBody>
      </p:sp>
      <p:sp>
        <p:nvSpPr>
          <p:cNvPr id="32777" name="TextBox 8"/>
          <p:cNvSpPr txBox="1">
            <a:spLocks noChangeArrowheads="1"/>
          </p:cNvSpPr>
          <p:nvPr/>
        </p:nvSpPr>
        <p:spPr bwMode="auto">
          <a:xfrm>
            <a:off x="8526462" y="4343399"/>
            <a:ext cx="371475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b="1" dirty="0"/>
              <a:t>_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620000" y="4191000"/>
            <a:ext cx="10615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.47</a:t>
            </a:r>
          </a:p>
        </p:txBody>
      </p:sp>
    </p:spTree>
    <p:extLst>
      <p:ext uri="{BB962C8B-B14F-4D97-AF65-F5344CB8AC3E}">
        <p14:creationId xmlns:p14="http://schemas.microsoft.com/office/powerpoint/2010/main" val="56532496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1700E3D-2462-4B1A-90CE-AD8ED45A101F}" type="slidenum">
              <a:rPr lang="en-US" sz="1400" baseline="0" smtClean="0"/>
              <a:pPr/>
              <a:t>62</a:t>
            </a:fld>
            <a:endParaRPr lang="en-US" sz="1400" baseline="0"/>
          </a:p>
        </p:txBody>
      </p:sp>
      <p:sp>
        <p:nvSpPr>
          <p:cNvPr id="34819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88392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2.3 </a:t>
            </a:r>
            <a:r>
              <a:rPr lang="en-US" sz="3400" b="1" dirty="0">
                <a:latin typeface="Arial" charset="0"/>
              </a:rPr>
              <a:t>Decimal to Binary Conversions- Fractional</a:t>
            </a:r>
            <a:endParaRPr lang="en-US" sz="3400" dirty="0">
              <a:latin typeface="Arial" charset="0"/>
            </a:endParaRPr>
          </a:p>
        </p:txBody>
      </p:sp>
      <p:sp>
        <p:nvSpPr>
          <p:cNvPr id="34820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76200" y="1143000"/>
            <a:ext cx="8915400" cy="51054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As with whole-number conversions, you can use either of two methods: a </a:t>
            </a:r>
            <a:r>
              <a:rPr lang="en-US" sz="2600">
                <a:solidFill>
                  <a:srgbClr val="FF0000"/>
                </a:solidFill>
                <a:latin typeface="Arial" charset="0"/>
              </a:rPr>
              <a:t>subtraction</a:t>
            </a:r>
            <a:r>
              <a:rPr lang="en-US" sz="2600">
                <a:latin typeface="Arial" charset="0"/>
              </a:rPr>
              <a:t> method and an easy </a:t>
            </a:r>
            <a:r>
              <a:rPr lang="en-US" sz="2600">
                <a:solidFill>
                  <a:srgbClr val="FF0000"/>
                </a:solidFill>
                <a:latin typeface="Arial" charset="0"/>
              </a:rPr>
              <a:t>multiplication</a:t>
            </a:r>
            <a:r>
              <a:rPr lang="en-US" sz="2600">
                <a:latin typeface="Arial" charset="0"/>
              </a:rPr>
              <a:t> method.</a:t>
            </a:r>
          </a:p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The subtraction method for fractions is identical to the subtraction method for whole numbers. Instead of subtracting positive powers of the target radix, we subtract negative powers of the radix.</a:t>
            </a:r>
          </a:p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We always start with the largest value first, </a:t>
            </a:r>
            <a:r>
              <a:rPr lang="en-US" sz="2600" i="1">
                <a:latin typeface="Arial" charset="0"/>
              </a:rPr>
              <a:t>n </a:t>
            </a:r>
            <a:r>
              <a:rPr lang="en-US" sz="2600" baseline="30000">
                <a:latin typeface="Arial" charset="0"/>
              </a:rPr>
              <a:t>-1</a:t>
            </a:r>
            <a:r>
              <a:rPr lang="en-US" sz="2600">
                <a:latin typeface="Arial" charset="0"/>
              </a:rPr>
              <a:t>, where </a:t>
            </a:r>
            <a:r>
              <a:rPr lang="en-US" sz="2600" i="1">
                <a:latin typeface="Arial" charset="0"/>
              </a:rPr>
              <a:t>n</a:t>
            </a:r>
            <a:r>
              <a:rPr lang="en-US" sz="2600">
                <a:latin typeface="Arial" charset="0"/>
              </a:rPr>
              <a:t> is our radix, and work our way along using larger negative exponents.</a:t>
            </a:r>
            <a:endParaRPr lang="en-US" sz="2800" baseline="-25000"/>
          </a:p>
        </p:txBody>
      </p:sp>
    </p:spTree>
    <p:extLst>
      <p:ext uri="{BB962C8B-B14F-4D97-AF65-F5344CB8AC3E}">
        <p14:creationId xmlns:p14="http://schemas.microsoft.com/office/powerpoint/2010/main" val="146443570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4F5F177-D2B9-477F-8B37-BF4D1E3A1F62}" type="slidenum">
              <a:rPr lang="en-US" sz="1400" baseline="0" smtClean="0"/>
              <a:pPr/>
              <a:t>63</a:t>
            </a:fld>
            <a:endParaRPr lang="en-US" sz="1400" baseline="0"/>
          </a:p>
        </p:txBody>
      </p:sp>
      <p:pic>
        <p:nvPicPr>
          <p:cNvPr id="37891" name="Picture 1029" descr="C:\IDRAW20\5B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571625"/>
            <a:ext cx="3135313" cy="458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Rectangle 1026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447800"/>
            <a:ext cx="4724400" cy="4419600"/>
          </a:xfrm>
          <a:solidFill>
            <a:srgbClr val="E4F5FF"/>
          </a:solidFill>
        </p:spPr>
        <p:txBody>
          <a:bodyPr/>
          <a:lstStyle/>
          <a:p>
            <a:r>
              <a:rPr lang="en-US" sz="2200" b="1" dirty="0">
                <a:latin typeface="Arial" charset="0"/>
              </a:rPr>
              <a:t>Converting 0.8125 to binary . . .</a:t>
            </a:r>
          </a:p>
          <a:p>
            <a:pPr lvl="1"/>
            <a:r>
              <a:rPr lang="en-US" dirty="0"/>
              <a:t>Ignoring the value in the units place at each step, continue multiplying each fractional part by the radix.</a:t>
            </a:r>
          </a:p>
        </p:txBody>
      </p:sp>
      <p:sp>
        <p:nvSpPr>
          <p:cNvPr id="37893" name="Rectangle 1027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2.3 Decimal to Binary Multiplication </a:t>
            </a:r>
            <a:endParaRPr lang="en-US" sz="3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25617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0082964-6434-4C9E-B69F-951E67155B96}" type="slidenum">
              <a:rPr lang="en-US" sz="1400" baseline="0" smtClean="0"/>
              <a:pPr/>
              <a:t>64</a:t>
            </a:fld>
            <a:endParaRPr lang="en-US" sz="1400" baseline="0"/>
          </a:p>
        </p:txBody>
      </p:sp>
      <p:pic>
        <p:nvPicPr>
          <p:cNvPr id="38915" name="Picture 1029" descr="C:\IDRAW20\5C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1571625"/>
            <a:ext cx="3135313" cy="458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1027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447800"/>
            <a:ext cx="4724400" cy="4724400"/>
          </a:xfrm>
          <a:solidFill>
            <a:srgbClr val="E4F5FF"/>
          </a:solidFill>
        </p:spPr>
        <p:txBody>
          <a:bodyPr/>
          <a:lstStyle/>
          <a:p>
            <a:r>
              <a:rPr lang="en-US" sz="2200" b="1">
                <a:latin typeface="Arial" charset="0"/>
              </a:rPr>
              <a:t>Converting 0.8125 to binary . . .</a:t>
            </a:r>
          </a:p>
          <a:p>
            <a:pPr lvl="1"/>
            <a:r>
              <a:rPr lang="en-US"/>
              <a:t>You are finished when the product is zero, or until you have reached the desired number of binary places.</a:t>
            </a:r>
          </a:p>
          <a:p>
            <a:pPr lvl="1"/>
            <a:r>
              <a:rPr lang="en-US"/>
              <a:t>Our result, reading from top to bottom is:</a:t>
            </a:r>
          </a:p>
          <a:p>
            <a:pPr lvl="1">
              <a:buFontTx/>
              <a:buNone/>
            </a:pPr>
            <a:r>
              <a:rPr lang="en-US" sz="2200"/>
              <a:t>        </a:t>
            </a:r>
            <a:r>
              <a:rPr lang="en-US"/>
              <a:t>0.8125</a:t>
            </a:r>
            <a:r>
              <a:rPr lang="en-US" baseline="-25000"/>
              <a:t>10</a:t>
            </a:r>
            <a:r>
              <a:rPr lang="en-US"/>
              <a:t> = 0.1101</a:t>
            </a:r>
            <a:r>
              <a:rPr lang="en-US" baseline="-25000"/>
              <a:t>2</a:t>
            </a:r>
          </a:p>
          <a:p>
            <a:pPr lvl="1"/>
            <a:r>
              <a:rPr lang="en-US"/>
              <a:t>This method also works with any base. Just use the target radix as the multiplier.</a:t>
            </a:r>
          </a:p>
          <a:p>
            <a:pPr lvl="1">
              <a:spcBef>
                <a:spcPct val="40000"/>
              </a:spcBef>
              <a:buFontTx/>
              <a:buNone/>
            </a:pPr>
            <a:endParaRPr lang="en-US" sz="2200" baseline="-25000"/>
          </a:p>
        </p:txBody>
      </p:sp>
      <p:sp>
        <p:nvSpPr>
          <p:cNvPr id="38917" name="Rectangle 1028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467600" cy="777875"/>
          </a:xfrm>
          <a:noFill/>
        </p:spPr>
        <p:txBody>
          <a:bodyPr>
            <a:normAutofit fontScale="90000"/>
          </a:bodyPr>
          <a:lstStyle/>
          <a:p>
            <a:pPr algn="l"/>
            <a:br>
              <a:rPr lang="en-US" sz="3400" b="1" dirty="0">
                <a:latin typeface="Arial" charset="0"/>
              </a:rPr>
            </a:br>
            <a:r>
              <a:rPr lang="en-US" sz="3400" b="1" dirty="0">
                <a:latin typeface="Arial" charset="0"/>
              </a:rPr>
              <a:t>Decimal to Binary Conversions</a:t>
            </a:r>
            <a:br>
              <a:rPr lang="en-US" sz="3400" b="1" dirty="0">
                <a:latin typeface="Arial" charset="0"/>
              </a:rPr>
            </a:br>
            <a:endParaRPr lang="en-US" sz="3400" dirty="0">
              <a:latin typeface="Arial" charset="0"/>
            </a:endParaRPr>
          </a:p>
        </p:txBody>
      </p:sp>
      <p:cxnSp>
        <p:nvCxnSpPr>
          <p:cNvPr id="29702" name="Straight Arrow Connector 6"/>
          <p:cNvCxnSpPr>
            <a:cxnSpLocks noChangeShapeType="1"/>
          </p:cNvCxnSpPr>
          <p:nvPr/>
        </p:nvCxnSpPr>
        <p:spPr bwMode="auto">
          <a:xfrm>
            <a:off x="5715000" y="2438400"/>
            <a:ext cx="0" cy="2895600"/>
          </a:xfrm>
          <a:prstGeom prst="straightConnector1">
            <a:avLst/>
          </a:prstGeom>
          <a:ln>
            <a:headEnd/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688785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4D60837-D980-487A-A908-827F7542C393}" type="slidenum">
              <a:rPr lang="en-US" sz="1400" baseline="0" smtClean="0"/>
              <a:pPr/>
              <a:t>65</a:t>
            </a:fld>
            <a:endParaRPr lang="en-US" sz="1400" baseline="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447800"/>
            <a:ext cx="4876800" cy="4419600"/>
          </a:xfrm>
          <a:solidFill>
            <a:srgbClr val="E4F5FF"/>
          </a:solidFill>
        </p:spPr>
        <p:txBody>
          <a:bodyPr/>
          <a:lstStyle/>
          <a:p>
            <a:r>
              <a:rPr lang="en-US" sz="2200" b="1" dirty="0">
                <a:latin typeface="Arial" charset="0"/>
              </a:rPr>
              <a:t>Using the multiplication method to convert the decimal 0.8125 to binary, we multiply by the radix 2.</a:t>
            </a:r>
            <a:endParaRPr lang="en-US" sz="2600" dirty="0"/>
          </a:p>
          <a:p>
            <a:pPr lvl="1">
              <a:spcBef>
                <a:spcPct val="40000"/>
              </a:spcBef>
            </a:pPr>
            <a:r>
              <a:rPr lang="en-US" dirty="0"/>
              <a:t>The first product carries into the units place.</a:t>
            </a: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467600" cy="760412"/>
          </a:xfrm>
          <a:noFill/>
        </p:spPr>
        <p:txBody>
          <a:bodyPr>
            <a:normAutofit fontScale="90000"/>
          </a:bodyPr>
          <a:lstStyle/>
          <a:p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2.3 Decimal to Binary Conversions</a:t>
            </a:r>
            <a:br>
              <a:rPr lang="en-US" sz="3400" b="1" dirty="0">
                <a:solidFill>
                  <a:srgbClr val="FFFFFF"/>
                </a:solidFill>
                <a:latin typeface="Arial" charset="0"/>
              </a:rPr>
            </a:br>
            <a:r>
              <a:rPr lang="en-US" sz="3400" b="1" dirty="0">
                <a:latin typeface="Arial" charset="0"/>
              </a:rPr>
              <a:t>Multiplication</a:t>
            </a:r>
            <a:endParaRPr lang="en-US" sz="3400" dirty="0">
              <a:latin typeface="Arial" charset="0"/>
            </a:endParaRPr>
          </a:p>
        </p:txBody>
      </p:sp>
      <p:pic>
        <p:nvPicPr>
          <p:cNvPr id="36869" name="Picture 5" descr="C:\IDRAW20\5A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537711"/>
            <a:ext cx="3505200" cy="460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14197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Fractional example</a:t>
            </a:r>
            <a:br>
              <a:rPr lang="en-US" dirty="0"/>
            </a:br>
            <a:r>
              <a:rPr lang="en-US" dirty="0"/>
              <a:t>Decimal to Binary (Multiplication)</a:t>
            </a:r>
          </a:p>
        </p:txBody>
      </p:sp>
      <p:sp>
        <p:nvSpPr>
          <p:cNvPr id="31747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.625</a:t>
            </a:r>
            <a:r>
              <a:rPr lang="en-US" sz="2000" dirty="0">
                <a:latin typeface="Aharoni"/>
                <a:cs typeface="Aharoni"/>
              </a:rPr>
              <a:t>10</a:t>
            </a:r>
            <a:endParaRPr lang="en-US" sz="2000" dirty="0"/>
          </a:p>
        </p:txBody>
      </p:sp>
      <p:sp>
        <p:nvSpPr>
          <p:cNvPr id="31748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		.625 X 2 =  </a:t>
            </a: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. 250</a:t>
            </a:r>
          </a:p>
          <a:p>
            <a:pPr>
              <a:buFontTx/>
              <a:buNone/>
            </a:pPr>
            <a:r>
              <a:rPr lang="en-US" dirty="0"/>
              <a:t>		 .250 X 2 = </a:t>
            </a:r>
            <a:r>
              <a:rPr lang="en-US" dirty="0">
                <a:solidFill>
                  <a:srgbClr val="00B050"/>
                </a:solidFill>
              </a:rPr>
              <a:t>0</a:t>
            </a:r>
            <a:r>
              <a:rPr lang="en-US" dirty="0"/>
              <a:t>.500</a:t>
            </a:r>
          </a:p>
          <a:p>
            <a:pPr>
              <a:buFontTx/>
              <a:buNone/>
            </a:pPr>
            <a:r>
              <a:rPr lang="en-US" dirty="0"/>
              <a:t>		 .500 X 2 = </a:t>
            </a: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.000</a:t>
            </a:r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r>
              <a:rPr lang="en-US" dirty="0"/>
              <a:t>Binary= .</a:t>
            </a:r>
            <a:r>
              <a:rPr lang="en-US" dirty="0">
                <a:solidFill>
                  <a:srgbClr val="00B050"/>
                </a:solidFill>
              </a:rPr>
              <a:t>101</a:t>
            </a:r>
          </a:p>
          <a:p>
            <a:endParaRPr lang="en-US" dirty="0"/>
          </a:p>
        </p:txBody>
      </p:sp>
      <p:sp>
        <p:nvSpPr>
          <p:cNvPr id="3174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39762"/>
          </a:xfrm>
        </p:spPr>
        <p:txBody>
          <a:bodyPr>
            <a:normAutofit fontScale="62500" lnSpcReduction="20000"/>
          </a:bodyPr>
          <a:lstStyle/>
          <a:p>
            <a:endParaRPr lang="en-US" dirty="0"/>
          </a:p>
          <a:p>
            <a:r>
              <a:rPr lang="en-US" sz="3600" dirty="0"/>
              <a:t>.1</a:t>
            </a:r>
            <a:r>
              <a:rPr lang="en-US" sz="3200" dirty="0">
                <a:latin typeface="Aharoni"/>
                <a:cs typeface="Aharoni"/>
              </a:rPr>
              <a:t>10</a:t>
            </a:r>
            <a:endParaRPr lang="en-US" sz="3200" dirty="0"/>
          </a:p>
          <a:p>
            <a:endParaRPr lang="en-US" dirty="0"/>
          </a:p>
        </p:txBody>
      </p:sp>
      <p:sp>
        <p:nvSpPr>
          <p:cNvPr id="31750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346575" cy="4454525"/>
          </a:xfrm>
        </p:spPr>
        <p:txBody>
          <a:bodyPr/>
          <a:lstStyle/>
          <a:p>
            <a:pPr>
              <a:buFontTx/>
              <a:buNone/>
            </a:pPr>
            <a:r>
              <a:rPr lang="en-US" dirty="0"/>
              <a:t>	.1 X 2 = </a:t>
            </a:r>
            <a:r>
              <a:rPr lang="en-US" dirty="0">
                <a:solidFill>
                  <a:srgbClr val="00B050"/>
                </a:solidFill>
              </a:rPr>
              <a:t>0 </a:t>
            </a:r>
            <a:r>
              <a:rPr lang="en-US" dirty="0"/>
              <a:t>.2</a:t>
            </a:r>
          </a:p>
          <a:p>
            <a:pPr>
              <a:buFontTx/>
              <a:buNone/>
            </a:pPr>
            <a:r>
              <a:rPr lang="en-US" dirty="0"/>
              <a:t>	.2 X 2 = </a:t>
            </a:r>
            <a:r>
              <a:rPr lang="en-US" dirty="0">
                <a:solidFill>
                  <a:srgbClr val="00B050"/>
                </a:solidFill>
              </a:rPr>
              <a:t>0 </a:t>
            </a:r>
            <a:r>
              <a:rPr lang="en-US" dirty="0"/>
              <a:t>.4</a:t>
            </a:r>
          </a:p>
          <a:p>
            <a:pPr>
              <a:buFontTx/>
              <a:buNone/>
            </a:pPr>
            <a:r>
              <a:rPr lang="en-US" dirty="0"/>
              <a:t>	.4 X 2 = </a:t>
            </a:r>
            <a:r>
              <a:rPr lang="en-US" dirty="0">
                <a:solidFill>
                  <a:srgbClr val="00B050"/>
                </a:solidFill>
              </a:rPr>
              <a:t>0 </a:t>
            </a:r>
            <a:r>
              <a:rPr lang="en-US" dirty="0"/>
              <a:t>.8</a:t>
            </a:r>
          </a:p>
          <a:p>
            <a:pPr>
              <a:buFontTx/>
              <a:buNone/>
            </a:pPr>
            <a:r>
              <a:rPr lang="en-US" dirty="0"/>
              <a:t>	.8 X 2 = </a:t>
            </a:r>
            <a:r>
              <a:rPr lang="en-US" dirty="0">
                <a:solidFill>
                  <a:srgbClr val="00B050"/>
                </a:solidFill>
              </a:rPr>
              <a:t>1 </a:t>
            </a:r>
            <a:r>
              <a:rPr lang="en-US" dirty="0"/>
              <a:t>.6</a:t>
            </a:r>
          </a:p>
          <a:p>
            <a:pPr>
              <a:buFontTx/>
              <a:buNone/>
            </a:pPr>
            <a:r>
              <a:rPr lang="en-US" dirty="0"/>
              <a:t>	.6 X 2 = </a:t>
            </a:r>
            <a:r>
              <a:rPr lang="en-US" dirty="0">
                <a:solidFill>
                  <a:srgbClr val="00B050"/>
                </a:solidFill>
              </a:rPr>
              <a:t>1 </a:t>
            </a:r>
            <a:r>
              <a:rPr lang="en-US" dirty="0"/>
              <a:t>.2</a:t>
            </a:r>
          </a:p>
          <a:p>
            <a:pPr>
              <a:buFontTx/>
              <a:buNone/>
            </a:pPr>
            <a:r>
              <a:rPr lang="en-US" dirty="0"/>
              <a:t>	.2 X 2 = </a:t>
            </a:r>
            <a:r>
              <a:rPr lang="en-US" dirty="0">
                <a:solidFill>
                  <a:srgbClr val="00B050"/>
                </a:solidFill>
              </a:rPr>
              <a:t>0 </a:t>
            </a:r>
            <a:r>
              <a:rPr lang="en-US" dirty="0"/>
              <a:t>.4</a:t>
            </a:r>
          </a:p>
          <a:p>
            <a:pPr>
              <a:buFontTx/>
              <a:buNone/>
            </a:pPr>
            <a:r>
              <a:rPr lang="en-US" dirty="0"/>
              <a:t>	.4 X 2 = </a:t>
            </a:r>
            <a:r>
              <a:rPr lang="en-US" dirty="0">
                <a:solidFill>
                  <a:srgbClr val="00B050"/>
                </a:solidFill>
              </a:rPr>
              <a:t>0 </a:t>
            </a:r>
            <a:r>
              <a:rPr lang="en-US" dirty="0"/>
              <a:t>.8</a:t>
            </a:r>
          </a:p>
          <a:p>
            <a:pPr>
              <a:buFontTx/>
              <a:buNone/>
            </a:pPr>
            <a:r>
              <a:rPr lang="en-US" dirty="0"/>
              <a:t>Binary= </a:t>
            </a:r>
            <a:r>
              <a:rPr lang="en-US" dirty="0">
                <a:solidFill>
                  <a:srgbClr val="00B050"/>
                </a:solidFill>
              </a:rPr>
              <a:t>0001100</a:t>
            </a:r>
            <a:r>
              <a:rPr lang="en-US" dirty="0"/>
              <a:t> </a:t>
            </a:r>
          </a:p>
          <a:p>
            <a:pPr>
              <a:buFontTx/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3175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139DD05-542A-4B56-9F3C-0F266920E710}" type="slidenum">
              <a:rPr lang="en-US" sz="1400" baseline="0" smtClean="0"/>
              <a:pPr/>
              <a:t>66</a:t>
            </a:fld>
            <a:endParaRPr lang="en-US" sz="1400" baseline="0"/>
          </a:p>
        </p:txBody>
      </p:sp>
      <p:sp>
        <p:nvSpPr>
          <p:cNvPr id="2" name="Rectangle 1"/>
          <p:cNvSpPr/>
          <p:nvPr/>
        </p:nvSpPr>
        <p:spPr>
          <a:xfrm>
            <a:off x="6019800" y="2221345"/>
            <a:ext cx="228600" cy="2971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6629400" y="2438400"/>
            <a:ext cx="0" cy="16002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2819400" y="2221345"/>
            <a:ext cx="152400" cy="128385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77334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091"/>
            <a:ext cx="8229600" cy="83820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Decimal to Binary (Fractional)-Multiplication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8674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12.9</a:t>
            </a:r>
            <a:r>
              <a:rPr lang="en-US" sz="2400" dirty="0">
                <a:latin typeface="Aharoni"/>
                <a:cs typeface="Aharoni"/>
              </a:rPr>
              <a:t>10= </a:t>
            </a:r>
            <a:r>
              <a:rPr lang="en-US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1100.11100</a:t>
            </a:r>
          </a:p>
          <a:p>
            <a:pPr marL="0" indent="0"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12</a:t>
            </a:r>
            <a:r>
              <a:rPr lang="en-US" sz="2400" dirty="0">
                <a:latin typeface="Aharoni"/>
                <a:cs typeface="Aharoni"/>
              </a:rPr>
              <a:t>10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en-US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1100</a:t>
            </a:r>
            <a:r>
              <a:rPr lang="en-US" sz="1800" dirty="0">
                <a:solidFill>
                  <a:srgbClr val="00B050"/>
                </a:solidFill>
                <a:latin typeface="Andalus"/>
                <a:cs typeface="Andalus"/>
              </a:rPr>
              <a:t>2</a:t>
            </a:r>
          </a:p>
          <a:p>
            <a:pPr marL="0" indent="0">
              <a:buNone/>
            </a:pPr>
            <a:r>
              <a:rPr lang="en-US" sz="1600" dirty="0">
                <a:latin typeface="Andalus"/>
                <a:cs typeface="Andalus"/>
              </a:rPr>
              <a:t>• </a:t>
            </a:r>
            <a:r>
              <a:rPr lang="en-US" dirty="0">
                <a:latin typeface="Arial" pitchFamily="34" charset="0"/>
                <a:cs typeface="Arial" pitchFamily="34" charset="0"/>
              </a:rPr>
              <a:t>9</a:t>
            </a:r>
            <a:r>
              <a:rPr lang="en-US" sz="2000" dirty="0">
                <a:latin typeface="Aharoni"/>
                <a:cs typeface="Aharoni"/>
              </a:rPr>
              <a:t>10=  .</a:t>
            </a:r>
            <a:r>
              <a:rPr lang="en-US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11100</a:t>
            </a:r>
            <a:r>
              <a:rPr lang="en-US" sz="1800" dirty="0">
                <a:solidFill>
                  <a:srgbClr val="00B050"/>
                </a:solidFill>
                <a:latin typeface="Andalus"/>
                <a:cs typeface="Andalus"/>
              </a:rPr>
              <a:t>2</a:t>
            </a:r>
            <a:endParaRPr lang="en-US" sz="18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haroni"/>
                <a:cs typeface="Aharoni"/>
              </a:rPr>
              <a:t>.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cs typeface="Arial" pitchFamily="34" charset="0"/>
              </a:rPr>
              <a:t>9 X 2=1.8   (multiply by 2)</a:t>
            </a:r>
            <a:endParaRPr lang="en-US" dirty="0">
              <a:latin typeface="Aharoni"/>
              <a:cs typeface="Aharoni"/>
            </a:endParaRPr>
          </a:p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.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US" dirty="0">
                <a:latin typeface="Arial" pitchFamily="34" charset="0"/>
                <a:cs typeface="Arial" pitchFamily="34" charset="0"/>
              </a:rPr>
              <a:t> X 2=1.6</a:t>
            </a:r>
          </a:p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.6 X 2=1.2</a:t>
            </a:r>
          </a:p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.2X 2=0.4</a:t>
            </a:r>
          </a:p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.4 X2=0.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</a:p>
          <a:p>
            <a:pPr marL="0" indent="0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6646692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 fontScale="90000"/>
          </a:bodyPr>
          <a:lstStyle/>
          <a:p>
            <a:r>
              <a:rPr lang="en-US" dirty="0"/>
              <a:t>Fractional to binary – More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2000"/>
            <a:ext cx="9067800" cy="6096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/>
              <a:t>40.</a:t>
            </a:r>
            <a:r>
              <a:rPr lang="en-US" sz="4800" dirty="0">
                <a:solidFill>
                  <a:srgbClr val="FF0000"/>
                </a:solidFill>
              </a:rPr>
              <a:t>25</a:t>
            </a:r>
            <a:r>
              <a:rPr lang="en-US" dirty="0">
                <a:latin typeface="Aharoni"/>
                <a:cs typeface="Aharoni"/>
              </a:rPr>
              <a:t>10</a:t>
            </a:r>
            <a:endParaRPr lang="en-US" dirty="0"/>
          </a:p>
          <a:p>
            <a:pPr marL="0" indent="0">
              <a:buNone/>
            </a:pPr>
            <a:r>
              <a:rPr lang="en-US" sz="4800" dirty="0"/>
              <a:t> Integer  40		</a:t>
            </a:r>
            <a:r>
              <a:rPr lang="en-US" sz="4800" dirty="0">
                <a:solidFill>
                  <a:srgbClr val="FF0000"/>
                </a:solidFill>
              </a:rPr>
              <a:t>Fractional  .25</a:t>
            </a:r>
          </a:p>
          <a:p>
            <a:pPr marL="0" indent="0">
              <a:buNone/>
            </a:pPr>
            <a:r>
              <a:rPr lang="en-US" sz="4800" dirty="0"/>
              <a:t>64 32 16 8 4 2 1	 .25 X 2= </a:t>
            </a:r>
            <a:r>
              <a:rPr lang="en-US" sz="4800" dirty="0">
                <a:solidFill>
                  <a:srgbClr val="00B050"/>
                </a:solidFill>
              </a:rPr>
              <a:t>0</a:t>
            </a:r>
            <a:r>
              <a:rPr lang="en-US" sz="4800" dirty="0"/>
              <a:t>.5  </a:t>
            </a:r>
            <a:r>
              <a:rPr lang="en-US" dirty="0"/>
              <a:t>Value</a:t>
            </a:r>
            <a:r>
              <a:rPr lang="en-US" sz="4800" dirty="0"/>
              <a:t>                           </a:t>
            </a:r>
          </a:p>
          <a:p>
            <a:pPr marL="0" indent="0">
              <a:buNone/>
            </a:pPr>
            <a:r>
              <a:rPr lang="en-US" sz="4800" dirty="0">
                <a:solidFill>
                  <a:srgbClr val="00B050"/>
                </a:solidFill>
              </a:rPr>
              <a:t>0    1   0   1 0 0 0      </a:t>
            </a:r>
            <a:r>
              <a:rPr lang="en-US" sz="4800" dirty="0"/>
              <a:t>.5 X 2 =  </a:t>
            </a:r>
            <a:r>
              <a:rPr lang="en-US" sz="4800" dirty="0">
                <a:solidFill>
                  <a:srgbClr val="00B050"/>
                </a:solidFill>
              </a:rPr>
              <a:t>1</a:t>
            </a:r>
            <a:r>
              <a:rPr lang="en-US" sz="4800" dirty="0"/>
              <a:t>.0</a:t>
            </a:r>
          </a:p>
          <a:p>
            <a:pPr marL="0" indent="0">
              <a:buNone/>
            </a:pPr>
            <a:r>
              <a:rPr lang="en-US" sz="4800" dirty="0"/>
              <a:t>40.25</a:t>
            </a:r>
            <a:r>
              <a:rPr lang="en-US" sz="2800" dirty="0">
                <a:latin typeface="Aharoni"/>
                <a:cs typeface="Aharoni"/>
              </a:rPr>
              <a:t>10= </a:t>
            </a:r>
            <a:r>
              <a:rPr lang="en-US" sz="4400" dirty="0">
                <a:solidFill>
                  <a:srgbClr val="00B050"/>
                </a:solidFill>
              </a:rPr>
              <a:t>0101 0 0 0.01</a:t>
            </a:r>
            <a:r>
              <a:rPr lang="en-US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495800" y="1875971"/>
            <a:ext cx="0" cy="21626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941820" y="2598057"/>
            <a:ext cx="381000" cy="1600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439391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B7B5141-A6FB-48E7-8ACE-F2489F7DD6CF}" type="slidenum">
              <a:rPr lang="en-US" sz="1400" baseline="0" smtClean="0"/>
              <a:pPr/>
              <a:t>69</a:t>
            </a:fld>
            <a:endParaRPr lang="en-US" sz="1400" baseline="0"/>
          </a:p>
        </p:txBody>
      </p:sp>
      <p:sp>
        <p:nvSpPr>
          <p:cNvPr id="35843" name="Rectangle 1027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838200"/>
            <a:ext cx="4876800" cy="4038600"/>
          </a:xfrm>
          <a:solidFill>
            <a:srgbClr val="E4F5FF"/>
          </a:solidFill>
        </p:spPr>
        <p:txBody>
          <a:bodyPr/>
          <a:lstStyle/>
          <a:p>
            <a:r>
              <a:rPr lang="en-US" sz="2200" b="1" dirty="0">
                <a:latin typeface="Arial" charset="0"/>
              </a:rPr>
              <a:t>The calculation to the right is an example of using the </a:t>
            </a:r>
            <a:r>
              <a:rPr lang="en-US" sz="2200" b="1" dirty="0">
                <a:solidFill>
                  <a:srgbClr val="FF0000"/>
                </a:solidFill>
                <a:latin typeface="Arial" charset="0"/>
              </a:rPr>
              <a:t>subtraction </a:t>
            </a:r>
            <a:r>
              <a:rPr lang="en-US" sz="2200" b="1" dirty="0">
                <a:latin typeface="Arial" charset="0"/>
              </a:rPr>
              <a:t>method to convert the decimal 0.8125 to binary.</a:t>
            </a:r>
            <a:endParaRPr lang="en-US" sz="2600" dirty="0"/>
          </a:p>
          <a:p>
            <a:pPr lvl="1">
              <a:spcBef>
                <a:spcPct val="40000"/>
              </a:spcBef>
            </a:pPr>
            <a:r>
              <a:rPr lang="en-US" dirty="0"/>
              <a:t>Our result, reading from </a:t>
            </a:r>
            <a:r>
              <a:rPr lang="en-US" u="sng" dirty="0"/>
              <a:t>top to bottom</a:t>
            </a:r>
            <a:r>
              <a:rPr lang="en-US" dirty="0"/>
              <a:t> is:</a:t>
            </a:r>
          </a:p>
          <a:p>
            <a:pPr lvl="1">
              <a:spcBef>
                <a:spcPct val="40000"/>
              </a:spcBef>
              <a:buFontTx/>
              <a:buNone/>
            </a:pPr>
            <a:r>
              <a:rPr lang="en-US" dirty="0"/>
              <a:t>         0.8125</a:t>
            </a:r>
            <a:r>
              <a:rPr lang="en-US" baseline="-25000" dirty="0"/>
              <a:t>10</a:t>
            </a:r>
            <a:r>
              <a:rPr lang="en-US" dirty="0"/>
              <a:t> = 0.1101</a:t>
            </a:r>
            <a:r>
              <a:rPr lang="en-US" baseline="-25000" dirty="0"/>
              <a:t>2</a:t>
            </a:r>
            <a:endParaRPr lang="en-US" b="1" dirty="0">
              <a:latin typeface="Arial" charset="0"/>
            </a:endParaRPr>
          </a:p>
          <a:p>
            <a:pPr lvl="1">
              <a:spcBef>
                <a:spcPct val="40000"/>
              </a:spcBef>
            </a:pPr>
            <a:r>
              <a:rPr lang="en-US" dirty="0"/>
              <a:t>Of course, this method works with any base, not just binary.</a:t>
            </a:r>
          </a:p>
        </p:txBody>
      </p:sp>
      <p:pic>
        <p:nvPicPr>
          <p:cNvPr id="35845" name="Picture 1030" descr="C:\IDRAW20\4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685800"/>
            <a:ext cx="3821113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846" name="Straight Arrow Connector 6"/>
          <p:cNvCxnSpPr>
            <a:cxnSpLocks noChangeShapeType="1"/>
          </p:cNvCxnSpPr>
          <p:nvPr/>
        </p:nvCxnSpPr>
        <p:spPr bwMode="auto">
          <a:xfrm>
            <a:off x="8534400" y="1752600"/>
            <a:ext cx="0" cy="20574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7" name="Straight Connector 2"/>
          <p:cNvCxnSpPr>
            <a:cxnSpLocks noChangeShapeType="1"/>
          </p:cNvCxnSpPr>
          <p:nvPr/>
        </p:nvCxnSpPr>
        <p:spPr bwMode="auto">
          <a:xfrm>
            <a:off x="6172200" y="1752600"/>
            <a:ext cx="614363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8" name="Straight Connector 4"/>
          <p:cNvCxnSpPr>
            <a:cxnSpLocks noChangeShapeType="1"/>
          </p:cNvCxnSpPr>
          <p:nvPr/>
        </p:nvCxnSpPr>
        <p:spPr bwMode="auto">
          <a:xfrm>
            <a:off x="6418262" y="2438400"/>
            <a:ext cx="427038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304799" y="4951454"/>
            <a:ext cx="63269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>
                <a:solidFill>
                  <a:srgbClr val="FF0000"/>
                </a:solidFill>
              </a:rPr>
              <a:t>X= </a:t>
            </a:r>
            <a:r>
              <a:rPr lang="en-US" sz="4000" i="1" dirty="0">
                <a:solidFill>
                  <a:srgbClr val="FF0000"/>
                </a:solidFill>
              </a:rPr>
              <a:t>2</a:t>
            </a:r>
            <a:r>
              <a:rPr lang="en-US" sz="4000" i="1" dirty="0">
                <a:solidFill>
                  <a:srgbClr val="FF0000"/>
                </a:solidFill>
                <a:latin typeface="Agency FB"/>
              </a:rPr>
              <a:t>¯</a:t>
            </a:r>
            <a:r>
              <a:rPr lang="en-US" sz="4000" i="1" dirty="0">
                <a:solidFill>
                  <a:srgbClr val="FF0000"/>
                </a:solidFill>
                <a:latin typeface="Andalus"/>
                <a:cs typeface="Andalus"/>
              </a:rPr>
              <a:t>¹ </a:t>
            </a:r>
          </a:p>
          <a:p>
            <a:r>
              <a:rPr lang="en-US" sz="4000" i="1" dirty="0">
                <a:solidFill>
                  <a:srgbClr val="FF0000"/>
                </a:solidFill>
                <a:latin typeface="Andalus"/>
                <a:cs typeface="Andalus"/>
              </a:rPr>
              <a:t>X=       =       =.</a:t>
            </a:r>
            <a:r>
              <a:rPr lang="en-US" sz="40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</a:p>
          <a:p>
            <a:r>
              <a:rPr lang="en-US" sz="4000" i="1" dirty="0">
                <a:solidFill>
                  <a:srgbClr val="FF0000"/>
                </a:solidFill>
                <a:latin typeface="Andalus"/>
                <a:cs typeface="Andalus"/>
              </a:rPr>
              <a:t>                    </a:t>
            </a:r>
            <a:r>
              <a:rPr lang="en-US" sz="20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Flip, change the sign</a:t>
            </a:r>
            <a:endParaRPr lang="en-US" sz="4000" i="1" dirty="0">
              <a:solidFill>
                <a:srgbClr val="FF0000"/>
              </a:solidFill>
              <a:latin typeface="Andalus"/>
              <a:cs typeface="Andalus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1131840" y="5943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flipH="1">
            <a:off x="1297325" y="5887761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51147" y="5409906"/>
            <a:ext cx="76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/>
              <a:t>2</a:t>
            </a:r>
            <a:r>
              <a:rPr lang="en-US" sz="3600" i="1" dirty="0">
                <a:latin typeface="Agency FB"/>
              </a:rPr>
              <a:t>¯</a:t>
            </a:r>
            <a:r>
              <a:rPr lang="en-US" sz="3600" i="1" dirty="0">
                <a:latin typeface="Andalus"/>
                <a:cs typeface="Andalus"/>
              </a:rPr>
              <a:t>¹   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159644" y="5943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06016" y="531684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17116" y="5977613"/>
            <a:ext cx="76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FF0000"/>
                </a:solidFill>
              </a:rPr>
              <a:t>2</a:t>
            </a:r>
            <a:r>
              <a:rPr lang="en-US" sz="3600" i="1" dirty="0">
                <a:solidFill>
                  <a:srgbClr val="FF0000"/>
                </a:solidFill>
                <a:latin typeface="Andalus"/>
                <a:cs typeface="Andalus"/>
              </a:rPr>
              <a:t>¹</a:t>
            </a:r>
            <a:r>
              <a:rPr lang="en-US" sz="3600" i="1" dirty="0">
                <a:latin typeface="Andalus"/>
                <a:cs typeface="Andalus"/>
              </a:rPr>
              <a:t>   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698339" y="5733072"/>
            <a:ext cx="629616" cy="44707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239000" y="838200"/>
            <a:ext cx="1066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 value 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6781800" y="1143000"/>
            <a:ext cx="533400" cy="5334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88392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2.3 </a:t>
            </a:r>
            <a:r>
              <a:rPr lang="en-US" sz="3100" b="1" dirty="0">
                <a:latin typeface="Arial" charset="0"/>
              </a:rPr>
              <a:t>Subtraction</a:t>
            </a:r>
            <a:endParaRPr lang="en-US" sz="3100" dirty="0"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48075" y="588776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82703731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752600"/>
          </a:xfrm>
        </p:spPr>
        <p:txBody>
          <a:bodyPr>
            <a:normAutofit fontScale="90000"/>
          </a:bodyPr>
          <a:lstStyle/>
          <a:p>
            <a:r>
              <a:rPr lang="en-US" dirty="0"/>
              <a:t>Converting a decimal fraction into a binary number (subtraction)</a:t>
            </a:r>
            <a:br>
              <a:rPr lang="en-US" dirty="0"/>
            </a:br>
            <a:r>
              <a:rPr lang="en-US" dirty="0">
                <a:solidFill>
                  <a:srgbClr val="663300"/>
                </a:solidFill>
              </a:rPr>
              <a:t>0</a:t>
            </a:r>
            <a:r>
              <a:rPr lang="en-US" dirty="0"/>
              <a:t>.8125</a:t>
            </a:r>
          </a:p>
        </p:txBody>
      </p:sp>
      <p:sp>
        <p:nvSpPr>
          <p:cNvPr id="68611" name="Content Placeholder 2"/>
          <p:cNvSpPr>
            <a:spLocks noGrp="1"/>
          </p:cNvSpPr>
          <p:nvPr>
            <p:ph idx="1"/>
          </p:nvPr>
        </p:nvSpPr>
        <p:spPr>
          <a:xfrm>
            <a:off x="152400" y="1905000"/>
            <a:ext cx="5791200" cy="4419600"/>
          </a:xfrm>
        </p:spPr>
        <p:txBody>
          <a:bodyPr/>
          <a:lstStyle/>
          <a:p>
            <a:pPr>
              <a:buFontTx/>
              <a:buNone/>
            </a:pPr>
            <a:r>
              <a:rPr lang="en-US" dirty="0"/>
              <a:t>                                                   </a:t>
            </a:r>
          </a:p>
          <a:p>
            <a:pPr>
              <a:buFontTx/>
              <a:buNone/>
            </a:pPr>
            <a:r>
              <a:rPr lang="en-US" dirty="0"/>
              <a:t>        _   _   _    </a:t>
            </a:r>
            <a:r>
              <a:rPr lang="en-US" u="sng" dirty="0">
                <a:solidFill>
                  <a:srgbClr val="663300"/>
                </a:solidFill>
              </a:rPr>
              <a:t>0</a:t>
            </a:r>
            <a:r>
              <a:rPr lang="en-US" dirty="0"/>
              <a:t>  </a:t>
            </a:r>
            <a:r>
              <a:rPr lang="en-US" b="1" dirty="0"/>
              <a:t>.</a:t>
            </a:r>
            <a:r>
              <a:rPr lang="en-US" dirty="0"/>
              <a:t>  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u="sng" dirty="0">
                <a:solidFill>
                  <a:srgbClr val="0070C0"/>
                </a:solidFill>
              </a:rPr>
              <a:t>1</a:t>
            </a:r>
            <a:r>
              <a:rPr lang="en-US" dirty="0">
                <a:solidFill>
                  <a:srgbClr val="0070C0"/>
                </a:solidFill>
              </a:rPr>
              <a:t>    </a:t>
            </a:r>
            <a:r>
              <a:rPr lang="en-US" u="sng" dirty="0">
                <a:solidFill>
                  <a:srgbClr val="7030A0"/>
                </a:solidFill>
              </a:rPr>
              <a:t>1</a:t>
            </a:r>
            <a:r>
              <a:rPr lang="en-US" dirty="0">
                <a:solidFill>
                  <a:srgbClr val="7030A0"/>
                </a:solidFill>
              </a:rPr>
              <a:t>    </a:t>
            </a:r>
            <a:r>
              <a:rPr lang="en-US" u="sng" dirty="0">
                <a:solidFill>
                  <a:srgbClr val="FF0000"/>
                </a:solidFill>
              </a:rPr>
              <a:t>0</a:t>
            </a:r>
            <a:r>
              <a:rPr lang="en-US" dirty="0">
                <a:solidFill>
                  <a:srgbClr val="FF0000"/>
                </a:solidFill>
              </a:rPr>
              <a:t>     </a:t>
            </a:r>
            <a:r>
              <a:rPr lang="en-US" u="sng" dirty="0">
                <a:solidFill>
                  <a:srgbClr val="00FF00"/>
                </a:solidFill>
              </a:rPr>
              <a:t>1</a:t>
            </a:r>
            <a:r>
              <a:rPr lang="en-US" u="sng" dirty="0">
                <a:solidFill>
                  <a:srgbClr val="0070C0"/>
                </a:solidFill>
              </a:rPr>
              <a:t> </a:t>
            </a:r>
            <a:r>
              <a:rPr lang="en-US" dirty="0"/>
              <a:t>          </a:t>
            </a:r>
          </a:p>
          <a:p>
            <a:pPr>
              <a:buFontTx/>
              <a:buNone/>
            </a:pPr>
            <a:r>
              <a:rPr lang="en-US" dirty="0"/>
              <a:t>  2   2   2    2    2     2    2     2    2     </a:t>
            </a:r>
          </a:p>
          <a:p>
            <a:pPr>
              <a:buFontTx/>
              <a:buNone/>
            </a:pPr>
            <a:r>
              <a:rPr lang="en-US" dirty="0"/>
              <a:t>	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FF00FF"/>
                </a:solidFill>
              </a:rPr>
              <a:t>16   8   4    2   1    </a:t>
            </a:r>
            <a:r>
              <a:rPr lang="en-US" sz="2400" dirty="0"/>
              <a:t>1/2</a:t>
            </a:r>
            <a:r>
              <a:rPr lang="en-US" dirty="0"/>
              <a:t>   </a:t>
            </a:r>
            <a:r>
              <a:rPr lang="en-US" sz="2400" dirty="0"/>
              <a:t>1/2</a:t>
            </a:r>
            <a:r>
              <a:rPr lang="en-US" dirty="0"/>
              <a:t>  </a:t>
            </a:r>
            <a:r>
              <a:rPr lang="en-US" sz="2400" dirty="0"/>
              <a:t>1/2</a:t>
            </a:r>
            <a:r>
              <a:rPr lang="en-US" dirty="0"/>
              <a:t>   </a:t>
            </a:r>
            <a:r>
              <a:rPr lang="en-US" sz="2400" dirty="0"/>
              <a:t>1/2</a:t>
            </a:r>
            <a:r>
              <a:rPr lang="en-US" dirty="0"/>
              <a:t>      </a:t>
            </a:r>
          </a:p>
          <a:p>
            <a:pPr>
              <a:buFontTx/>
              <a:buNone/>
            </a:pPr>
            <a:r>
              <a:rPr lang="en-US" dirty="0"/>
              <a:t>				</a:t>
            </a:r>
            <a:endParaRPr lang="en-US" sz="2400" dirty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400800"/>
            <a:ext cx="5334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545C6C4-DF3C-4823-B015-D007EF300DF9}" type="slidenum">
              <a:rPr lang="en-US" sz="1400" baseline="0" smtClean="0"/>
              <a:pPr/>
              <a:t>70</a:t>
            </a:fld>
            <a:endParaRPr lang="en-US" sz="1400" baseline="0"/>
          </a:p>
        </p:txBody>
      </p:sp>
      <p:sp>
        <p:nvSpPr>
          <p:cNvPr id="68613" name="TextBox 4"/>
          <p:cNvSpPr txBox="1">
            <a:spLocks noChangeArrowheads="1"/>
          </p:cNvSpPr>
          <p:nvPr/>
        </p:nvSpPr>
        <p:spPr bwMode="auto">
          <a:xfrm>
            <a:off x="3363118" y="3103562"/>
            <a:ext cx="385763" cy="37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-1</a:t>
            </a:r>
          </a:p>
        </p:txBody>
      </p:sp>
      <p:sp>
        <p:nvSpPr>
          <p:cNvPr id="68614" name="TextBox 5"/>
          <p:cNvSpPr txBox="1">
            <a:spLocks noChangeArrowheads="1"/>
          </p:cNvSpPr>
          <p:nvPr/>
        </p:nvSpPr>
        <p:spPr bwMode="auto">
          <a:xfrm>
            <a:off x="3881437" y="3124200"/>
            <a:ext cx="385763" cy="37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/>
              <a:t>-2</a:t>
            </a:r>
          </a:p>
        </p:txBody>
      </p:sp>
      <p:sp>
        <p:nvSpPr>
          <p:cNvPr id="68615" name="TextBox 6"/>
          <p:cNvSpPr txBox="1">
            <a:spLocks noChangeArrowheads="1"/>
          </p:cNvSpPr>
          <p:nvPr/>
        </p:nvSpPr>
        <p:spPr bwMode="auto">
          <a:xfrm>
            <a:off x="4554538" y="3103562"/>
            <a:ext cx="438943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/>
              <a:t>-3</a:t>
            </a:r>
          </a:p>
        </p:txBody>
      </p:sp>
      <p:sp>
        <p:nvSpPr>
          <p:cNvPr id="68616" name="TextBox 7"/>
          <p:cNvSpPr txBox="1">
            <a:spLocks noChangeArrowheads="1"/>
          </p:cNvSpPr>
          <p:nvPr/>
        </p:nvSpPr>
        <p:spPr bwMode="auto">
          <a:xfrm>
            <a:off x="2209800" y="3124200"/>
            <a:ext cx="2619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1</a:t>
            </a:r>
          </a:p>
        </p:txBody>
      </p:sp>
      <p:sp>
        <p:nvSpPr>
          <p:cNvPr id="68617" name="TextBox 8"/>
          <p:cNvSpPr txBox="1">
            <a:spLocks noChangeArrowheads="1"/>
          </p:cNvSpPr>
          <p:nvPr/>
        </p:nvSpPr>
        <p:spPr bwMode="auto">
          <a:xfrm>
            <a:off x="2743200" y="3048000"/>
            <a:ext cx="287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0</a:t>
            </a:r>
          </a:p>
        </p:txBody>
      </p:sp>
      <p:sp>
        <p:nvSpPr>
          <p:cNvPr id="68618" name="TextBox 9"/>
          <p:cNvSpPr txBox="1">
            <a:spLocks noChangeArrowheads="1"/>
          </p:cNvSpPr>
          <p:nvPr/>
        </p:nvSpPr>
        <p:spPr bwMode="auto">
          <a:xfrm>
            <a:off x="1600200" y="3124200"/>
            <a:ext cx="2619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2</a:t>
            </a:r>
          </a:p>
        </p:txBody>
      </p:sp>
      <p:sp>
        <p:nvSpPr>
          <p:cNvPr id="68619" name="TextBox 10"/>
          <p:cNvSpPr txBox="1">
            <a:spLocks noChangeArrowheads="1"/>
          </p:cNvSpPr>
          <p:nvPr/>
        </p:nvSpPr>
        <p:spPr bwMode="auto">
          <a:xfrm>
            <a:off x="1066800" y="3124200"/>
            <a:ext cx="287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3</a:t>
            </a:r>
          </a:p>
        </p:txBody>
      </p:sp>
      <p:sp>
        <p:nvSpPr>
          <p:cNvPr id="68620" name="TextBox 11"/>
          <p:cNvSpPr txBox="1">
            <a:spLocks noChangeArrowheads="1"/>
          </p:cNvSpPr>
          <p:nvPr/>
        </p:nvSpPr>
        <p:spPr bwMode="auto">
          <a:xfrm>
            <a:off x="5164138" y="3124200"/>
            <a:ext cx="555625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/>
              <a:t>-4</a:t>
            </a:r>
          </a:p>
        </p:txBody>
      </p:sp>
      <p:sp>
        <p:nvSpPr>
          <p:cNvPr id="68621" name="TextBox 28"/>
          <p:cNvSpPr txBox="1">
            <a:spLocks noChangeArrowheads="1"/>
          </p:cNvSpPr>
          <p:nvPr/>
        </p:nvSpPr>
        <p:spPr bwMode="auto">
          <a:xfrm>
            <a:off x="2590800" y="5791200"/>
            <a:ext cx="426720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>
                <a:solidFill>
                  <a:srgbClr val="FF00FF"/>
                </a:solidFill>
              </a:rPr>
              <a:t>0.5   0.25     0.125    0.0625 </a:t>
            </a:r>
          </a:p>
        </p:txBody>
      </p:sp>
      <p:cxnSp>
        <p:nvCxnSpPr>
          <p:cNvPr id="68622" name="Straight Arrow Connector 30"/>
          <p:cNvCxnSpPr>
            <a:cxnSpLocks noChangeShapeType="1"/>
          </p:cNvCxnSpPr>
          <p:nvPr/>
        </p:nvCxnSpPr>
        <p:spPr bwMode="auto">
          <a:xfrm flipH="1">
            <a:off x="2819400" y="4724400"/>
            <a:ext cx="685800" cy="10668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23" name="Straight Arrow Connector 34"/>
          <p:cNvCxnSpPr>
            <a:cxnSpLocks noChangeShapeType="1"/>
          </p:cNvCxnSpPr>
          <p:nvPr/>
        </p:nvCxnSpPr>
        <p:spPr bwMode="auto">
          <a:xfrm flipH="1">
            <a:off x="3810000" y="4800600"/>
            <a:ext cx="381000" cy="9144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24" name="Straight Arrow Connector 38"/>
          <p:cNvCxnSpPr>
            <a:cxnSpLocks noChangeShapeType="1"/>
          </p:cNvCxnSpPr>
          <p:nvPr/>
        </p:nvCxnSpPr>
        <p:spPr bwMode="auto">
          <a:xfrm>
            <a:off x="4800600" y="4800600"/>
            <a:ext cx="0" cy="9144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25" name="Straight Arrow Connector 40"/>
          <p:cNvCxnSpPr>
            <a:cxnSpLocks noChangeShapeType="1"/>
          </p:cNvCxnSpPr>
          <p:nvPr/>
        </p:nvCxnSpPr>
        <p:spPr bwMode="auto">
          <a:xfrm>
            <a:off x="5410200" y="4724400"/>
            <a:ext cx="685800" cy="9906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2" name="Content Placeholder 2"/>
          <p:cNvSpPr txBox="1">
            <a:spLocks/>
          </p:cNvSpPr>
          <p:nvPr/>
        </p:nvSpPr>
        <p:spPr bwMode="auto">
          <a:xfrm>
            <a:off x="6096000" y="1981200"/>
            <a:ext cx="3276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                                                0.8125		</a:t>
            </a:r>
            <a:r>
              <a:rPr lang="en-US" sz="3200" kern="0" baseline="0" dirty="0"/>
              <a:t> </a:t>
            </a:r>
            <a:r>
              <a:rPr lang="en-US" sz="3200" kern="0" baseline="0" dirty="0">
                <a:solidFill>
                  <a:srgbClr val="FF00FF"/>
                </a:solidFill>
              </a:rPr>
              <a:t>0.5      </a:t>
            </a:r>
            <a:r>
              <a:rPr lang="en-US" sz="3200" kern="0" baseline="0" dirty="0">
                <a:latin typeface="+mn-lt"/>
              </a:rPr>
              <a:t> = 2¯¹  x </a:t>
            </a:r>
            <a:r>
              <a:rPr lang="en-US" sz="3200" kern="0" baseline="0" dirty="0">
                <a:solidFill>
                  <a:srgbClr val="0070C0"/>
                </a:solidFill>
                <a:latin typeface="+mn-lt"/>
              </a:rPr>
              <a:t>1</a:t>
            </a:r>
            <a:r>
              <a:rPr lang="en-US" sz="3200" kern="0" baseline="0" dirty="0">
                <a:latin typeface="+mn-lt"/>
              </a:rPr>
              <a:t>    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	0.3125</a:t>
            </a:r>
            <a:endParaRPr lang="en-US" sz="3200" kern="0" baseline="0" dirty="0">
              <a:solidFill>
                <a:srgbClr val="7030A0"/>
              </a:solidFill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solidFill>
                  <a:srgbClr val="FF00FF"/>
                </a:solidFill>
                <a:latin typeface="+mn-lt"/>
              </a:rPr>
              <a:t>    </a:t>
            </a:r>
            <a:r>
              <a:rPr lang="en-US" sz="3200" kern="0" baseline="0" dirty="0">
                <a:solidFill>
                  <a:srgbClr val="FF00FF"/>
                </a:solidFill>
              </a:rPr>
              <a:t>0.25    </a:t>
            </a:r>
            <a:r>
              <a:rPr lang="en-US" sz="3200" kern="0" baseline="0" dirty="0"/>
              <a:t> = 2¯²  x</a:t>
            </a:r>
            <a:r>
              <a:rPr lang="en-US" sz="3200" kern="0" baseline="0" dirty="0">
                <a:solidFill>
                  <a:srgbClr val="7030A0"/>
                </a:solidFill>
              </a:rPr>
              <a:t>1</a:t>
            </a:r>
            <a:endParaRPr lang="en-US" sz="3200" kern="0" baseline="0" dirty="0"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	0.0625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 </a:t>
            </a:r>
            <a:r>
              <a:rPr lang="en-US" sz="3200" dirty="0">
                <a:solidFill>
                  <a:srgbClr val="FF00FF"/>
                </a:solidFill>
              </a:rPr>
              <a:t> </a:t>
            </a:r>
            <a:r>
              <a:rPr lang="en-US" sz="3200" baseline="0" dirty="0">
                <a:solidFill>
                  <a:srgbClr val="FF00FF"/>
                </a:solidFill>
              </a:rPr>
              <a:t>        </a:t>
            </a:r>
            <a:r>
              <a:rPr lang="en-US" sz="3200" kern="0" baseline="0" dirty="0">
                <a:solidFill>
                  <a:srgbClr val="00FF00"/>
                </a:solidFill>
                <a:latin typeface="+mn-lt"/>
              </a:rPr>
              <a:t>0</a:t>
            </a:r>
            <a:r>
              <a:rPr lang="en-US" sz="3200" kern="0" baseline="0" dirty="0">
                <a:latin typeface="+mn-lt"/>
              </a:rPr>
              <a:t> </a:t>
            </a:r>
            <a:r>
              <a:rPr lang="en-US" sz="3200" kern="0" baseline="0" dirty="0"/>
              <a:t>= 2¯³  x </a:t>
            </a:r>
            <a:r>
              <a:rPr lang="en-US" sz="3200" kern="0" baseline="0" dirty="0">
                <a:solidFill>
                  <a:srgbClr val="FF0000"/>
                </a:solidFill>
              </a:rPr>
              <a:t>0</a:t>
            </a:r>
            <a:r>
              <a:rPr lang="en-US" sz="3200" kern="0" baseline="0" dirty="0">
                <a:solidFill>
                  <a:srgbClr val="7030A0"/>
                </a:solidFill>
              </a:rPr>
              <a:t> </a:t>
            </a:r>
            <a:r>
              <a:rPr lang="en-US" sz="3200" kern="0" baseline="0" dirty="0"/>
              <a:t>0.0625 </a:t>
            </a:r>
            <a:endParaRPr lang="en-US" sz="3200" kern="0" baseline="0" dirty="0"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 </a:t>
            </a:r>
            <a:r>
              <a:rPr lang="en-US" sz="3200" kern="0" baseline="0" dirty="0">
                <a:solidFill>
                  <a:srgbClr val="FF00FF"/>
                </a:solidFill>
              </a:rPr>
              <a:t>0.0625</a:t>
            </a:r>
            <a:r>
              <a:rPr lang="en-US" sz="3200" kern="0" baseline="0" dirty="0"/>
              <a:t> = 2¯⁴  x</a:t>
            </a:r>
            <a:r>
              <a:rPr lang="en-US" sz="3200" kern="0" baseline="0" dirty="0">
                <a:solidFill>
                  <a:srgbClr val="00FF00"/>
                </a:solidFill>
              </a:rPr>
              <a:t>1</a:t>
            </a:r>
            <a:r>
              <a:rPr lang="en-US" sz="3200" kern="0" baseline="0" dirty="0">
                <a:solidFill>
                  <a:srgbClr val="7030A0"/>
                </a:solidFill>
              </a:rPr>
              <a:t> </a:t>
            </a:r>
            <a:r>
              <a:rPr lang="en-US" sz="3200" kern="0" baseline="0" dirty="0">
                <a:latin typeface="+mn-lt"/>
              </a:rPr>
              <a:t>			</a:t>
            </a:r>
            <a:endParaRPr lang="en-US" sz="2400" kern="0" baseline="0" dirty="0">
              <a:latin typeface="+mn-lt"/>
            </a:endParaRPr>
          </a:p>
        </p:txBody>
      </p:sp>
      <p:sp>
        <p:nvSpPr>
          <p:cNvPr id="68627" name="TextBox 52"/>
          <p:cNvSpPr txBox="1">
            <a:spLocks noChangeArrowheads="1"/>
          </p:cNvSpPr>
          <p:nvPr/>
        </p:nvSpPr>
        <p:spPr bwMode="auto">
          <a:xfrm>
            <a:off x="609600" y="3124200"/>
            <a:ext cx="287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4</a:t>
            </a:r>
          </a:p>
        </p:txBody>
      </p:sp>
      <p:cxnSp>
        <p:nvCxnSpPr>
          <p:cNvPr id="68630" name="Straight Connector 56"/>
          <p:cNvCxnSpPr>
            <a:cxnSpLocks noChangeShapeType="1"/>
          </p:cNvCxnSpPr>
          <p:nvPr/>
        </p:nvCxnSpPr>
        <p:spPr bwMode="auto">
          <a:xfrm>
            <a:off x="6400800" y="3505200"/>
            <a:ext cx="12192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1" name="Straight Connector 59"/>
          <p:cNvCxnSpPr>
            <a:cxnSpLocks noChangeShapeType="1"/>
          </p:cNvCxnSpPr>
          <p:nvPr/>
        </p:nvCxnSpPr>
        <p:spPr bwMode="auto">
          <a:xfrm>
            <a:off x="6477000" y="4495800"/>
            <a:ext cx="12192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2" name="Straight Arrow Connector 62"/>
          <p:cNvCxnSpPr>
            <a:cxnSpLocks noChangeShapeType="1"/>
          </p:cNvCxnSpPr>
          <p:nvPr/>
        </p:nvCxnSpPr>
        <p:spPr bwMode="auto">
          <a:xfrm>
            <a:off x="533400" y="36576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3" name="Straight Arrow Connector 65"/>
          <p:cNvCxnSpPr>
            <a:cxnSpLocks noChangeShapeType="1"/>
          </p:cNvCxnSpPr>
          <p:nvPr/>
        </p:nvCxnSpPr>
        <p:spPr bwMode="auto">
          <a:xfrm>
            <a:off x="11430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4" name="Straight Arrow Connector 66"/>
          <p:cNvCxnSpPr>
            <a:cxnSpLocks noChangeShapeType="1"/>
          </p:cNvCxnSpPr>
          <p:nvPr/>
        </p:nvCxnSpPr>
        <p:spPr bwMode="auto">
          <a:xfrm>
            <a:off x="16002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5" name="Straight Arrow Connector 67"/>
          <p:cNvCxnSpPr>
            <a:cxnSpLocks noChangeShapeType="1"/>
          </p:cNvCxnSpPr>
          <p:nvPr/>
        </p:nvCxnSpPr>
        <p:spPr bwMode="auto">
          <a:xfrm>
            <a:off x="22098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6" name="Straight Arrow Connector 68"/>
          <p:cNvCxnSpPr>
            <a:cxnSpLocks noChangeShapeType="1"/>
          </p:cNvCxnSpPr>
          <p:nvPr/>
        </p:nvCxnSpPr>
        <p:spPr bwMode="auto">
          <a:xfrm>
            <a:off x="27432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7" name="Straight Arrow Connector 69"/>
          <p:cNvCxnSpPr>
            <a:cxnSpLocks noChangeShapeType="1"/>
          </p:cNvCxnSpPr>
          <p:nvPr/>
        </p:nvCxnSpPr>
        <p:spPr bwMode="auto">
          <a:xfrm>
            <a:off x="35052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8" name="Straight Arrow Connector 70"/>
          <p:cNvCxnSpPr>
            <a:cxnSpLocks noChangeShapeType="1"/>
          </p:cNvCxnSpPr>
          <p:nvPr/>
        </p:nvCxnSpPr>
        <p:spPr bwMode="auto">
          <a:xfrm>
            <a:off x="41148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9" name="Straight Arrow Connector 71"/>
          <p:cNvCxnSpPr>
            <a:cxnSpLocks noChangeShapeType="1"/>
          </p:cNvCxnSpPr>
          <p:nvPr/>
        </p:nvCxnSpPr>
        <p:spPr bwMode="auto">
          <a:xfrm>
            <a:off x="47244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40" name="Straight Arrow Connector 72"/>
          <p:cNvCxnSpPr>
            <a:cxnSpLocks noChangeShapeType="1"/>
          </p:cNvCxnSpPr>
          <p:nvPr/>
        </p:nvCxnSpPr>
        <p:spPr bwMode="auto">
          <a:xfrm>
            <a:off x="54102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641" name="TextBox 73"/>
          <p:cNvSpPr txBox="1">
            <a:spLocks noChangeArrowheads="1"/>
          </p:cNvSpPr>
          <p:nvPr/>
        </p:nvSpPr>
        <p:spPr bwMode="auto">
          <a:xfrm>
            <a:off x="4191000" y="4267200"/>
            <a:ext cx="3635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dirty="0"/>
              <a:t>2</a:t>
            </a:r>
          </a:p>
        </p:txBody>
      </p:sp>
      <p:sp>
        <p:nvSpPr>
          <p:cNvPr id="68642" name="TextBox 77"/>
          <p:cNvSpPr txBox="1">
            <a:spLocks noChangeArrowheads="1"/>
          </p:cNvSpPr>
          <p:nvPr/>
        </p:nvSpPr>
        <p:spPr bwMode="auto">
          <a:xfrm>
            <a:off x="3505200" y="4276454"/>
            <a:ext cx="4397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dirty="0"/>
              <a:t>1</a:t>
            </a:r>
          </a:p>
        </p:txBody>
      </p:sp>
      <p:sp>
        <p:nvSpPr>
          <p:cNvPr id="68643" name="TextBox 78"/>
          <p:cNvSpPr txBox="1">
            <a:spLocks noChangeArrowheads="1"/>
          </p:cNvSpPr>
          <p:nvPr/>
        </p:nvSpPr>
        <p:spPr bwMode="auto">
          <a:xfrm>
            <a:off x="4772681" y="4276870"/>
            <a:ext cx="390129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dirty="0"/>
              <a:t>3</a:t>
            </a:r>
          </a:p>
        </p:txBody>
      </p:sp>
      <p:sp>
        <p:nvSpPr>
          <p:cNvPr id="68644" name="TextBox 79"/>
          <p:cNvSpPr txBox="1">
            <a:spLocks noChangeArrowheads="1"/>
          </p:cNvSpPr>
          <p:nvPr/>
        </p:nvSpPr>
        <p:spPr bwMode="auto">
          <a:xfrm>
            <a:off x="5406927" y="4276455"/>
            <a:ext cx="287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4</a:t>
            </a:r>
          </a:p>
        </p:txBody>
      </p:sp>
      <p:cxnSp>
        <p:nvCxnSpPr>
          <p:cNvPr id="68645" name="Straight Arrow Connector 89"/>
          <p:cNvCxnSpPr>
            <a:cxnSpLocks noChangeShapeType="1"/>
          </p:cNvCxnSpPr>
          <p:nvPr/>
        </p:nvCxnSpPr>
        <p:spPr bwMode="auto">
          <a:xfrm>
            <a:off x="5410200" y="1752600"/>
            <a:ext cx="1143000" cy="76200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646" name="TextBox 91"/>
          <p:cNvSpPr txBox="1">
            <a:spLocks noChangeArrowheads="1"/>
          </p:cNvSpPr>
          <p:nvPr/>
        </p:nvSpPr>
        <p:spPr bwMode="auto">
          <a:xfrm>
            <a:off x="6096000" y="3124200"/>
            <a:ext cx="385763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-</a:t>
            </a:r>
          </a:p>
        </p:txBody>
      </p:sp>
      <p:sp>
        <p:nvSpPr>
          <p:cNvPr id="68647" name="TextBox 92"/>
          <p:cNvSpPr txBox="1">
            <a:spLocks noChangeArrowheads="1"/>
          </p:cNvSpPr>
          <p:nvPr/>
        </p:nvSpPr>
        <p:spPr bwMode="auto">
          <a:xfrm>
            <a:off x="6096000" y="4191001"/>
            <a:ext cx="385763" cy="543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-</a:t>
            </a:r>
          </a:p>
        </p:txBody>
      </p:sp>
      <p:cxnSp>
        <p:nvCxnSpPr>
          <p:cNvPr id="68648" name="Straight Connector 93"/>
          <p:cNvCxnSpPr>
            <a:cxnSpLocks noChangeShapeType="1"/>
          </p:cNvCxnSpPr>
          <p:nvPr/>
        </p:nvCxnSpPr>
        <p:spPr bwMode="auto">
          <a:xfrm>
            <a:off x="6553200" y="5410200"/>
            <a:ext cx="12192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650" name="TextBox 95"/>
          <p:cNvSpPr txBox="1">
            <a:spLocks noChangeArrowheads="1"/>
          </p:cNvSpPr>
          <p:nvPr/>
        </p:nvSpPr>
        <p:spPr bwMode="auto">
          <a:xfrm>
            <a:off x="6248400" y="4800600"/>
            <a:ext cx="385763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4400"/>
          </a:p>
        </p:txBody>
      </p:sp>
      <p:sp>
        <p:nvSpPr>
          <p:cNvPr id="2" name="TextBox 1"/>
          <p:cNvSpPr txBox="1"/>
          <p:nvPr/>
        </p:nvSpPr>
        <p:spPr>
          <a:xfrm>
            <a:off x="3276600" y="6155938"/>
            <a:ext cx="1981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itchFamily="34" charset="0"/>
                <a:cs typeface="Arial" pitchFamily="34" charset="0"/>
              </a:rPr>
              <a:t>Memorize these numbers</a:t>
            </a:r>
          </a:p>
        </p:txBody>
      </p:sp>
    </p:spTree>
    <p:extLst>
      <p:ext uri="{BB962C8B-B14F-4D97-AF65-F5344CB8AC3E}">
        <p14:creationId xmlns:p14="http://schemas.microsoft.com/office/powerpoint/2010/main" val="403514356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933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Fractional Binary to decimal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16     8     4     2     1     .5    .25    .125    .0625    .03125        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152400" y="762000"/>
            <a:ext cx="8839200" cy="60113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3505200" y="774699"/>
            <a:ext cx="0" cy="2103969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895600" y="715430"/>
            <a:ext cx="0" cy="6477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209800" y="715431"/>
            <a:ext cx="0" cy="64770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524000" y="761998"/>
            <a:ext cx="0" cy="6011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62000" y="761999"/>
            <a:ext cx="0" cy="60113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267200" y="762000"/>
            <a:ext cx="0" cy="64769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81600" y="761993"/>
            <a:ext cx="0" cy="6477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172200" y="761994"/>
            <a:ext cx="0" cy="64770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543800" y="774699"/>
            <a:ext cx="0" cy="58843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21735" y="1446764"/>
            <a:ext cx="3047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              </a:t>
            </a:r>
            <a:r>
              <a:rPr lang="en-US" sz="3200" dirty="0">
                <a:solidFill>
                  <a:srgbClr val="00B050"/>
                </a:solidFill>
              </a:rPr>
              <a:t>1     0     1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657600" y="1459468"/>
            <a:ext cx="53509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  </a:t>
            </a:r>
            <a:r>
              <a:rPr lang="en-US" sz="3200" dirty="0">
                <a:solidFill>
                  <a:srgbClr val="00B050"/>
                </a:solidFill>
              </a:rPr>
              <a:t>1       1         0           0           0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209800" y="1988403"/>
            <a:ext cx="1066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5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725333" y="2069643"/>
            <a:ext cx="1845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sz="3600" dirty="0"/>
              <a:t>.5 + .25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566333" y="3352800"/>
            <a:ext cx="51392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B050"/>
                </a:solidFill>
              </a:rPr>
              <a:t>101.11000</a:t>
            </a:r>
            <a:r>
              <a:rPr lang="en-US" sz="3200" dirty="0">
                <a:solidFill>
                  <a:srgbClr val="00B050"/>
                </a:solidFill>
              </a:rPr>
              <a:t>2</a:t>
            </a:r>
            <a:r>
              <a:rPr lang="en-US" sz="4400" dirty="0"/>
              <a:t> = 5.75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54638891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E43479A-E37C-4DC7-B251-669E0C3DBE01}" type="slidenum">
              <a:rPr lang="en-US" sz="1400" baseline="0" smtClean="0"/>
              <a:pPr/>
              <a:t>72</a:t>
            </a:fld>
            <a:endParaRPr lang="en-US" sz="1400" baseline="0"/>
          </a:p>
        </p:txBody>
      </p:sp>
      <p:sp>
        <p:nvSpPr>
          <p:cNvPr id="39939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62000" y="1524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     Signed Integer Representation</a:t>
            </a:r>
            <a:endParaRPr lang="en-US" sz="3100" dirty="0">
              <a:latin typeface="Arial" charset="0"/>
            </a:endParaRPr>
          </a:p>
        </p:txBody>
      </p:sp>
      <p:sp>
        <p:nvSpPr>
          <p:cNvPr id="39940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57150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solidFill>
                  <a:srgbClr val="C00000"/>
                </a:solidFill>
                <a:latin typeface="Arial" charset="0"/>
              </a:rPr>
              <a:t>Positive and Negative bit</a:t>
            </a:r>
          </a:p>
          <a:p>
            <a:r>
              <a:rPr lang="en-US" sz="2600" dirty="0">
                <a:latin typeface="Arial" charset="0"/>
              </a:rPr>
              <a:t>The conversions we have presented so far have involved only </a:t>
            </a:r>
            <a:r>
              <a:rPr lang="en-US" sz="2600" b="1" dirty="0">
                <a:latin typeface="Arial" charset="0"/>
              </a:rPr>
              <a:t>positive</a:t>
            </a:r>
            <a:r>
              <a:rPr lang="en-US" sz="2600" dirty="0">
                <a:latin typeface="Arial" charset="0"/>
              </a:rPr>
              <a:t> numbers.</a:t>
            </a:r>
          </a:p>
          <a:p>
            <a:r>
              <a:rPr lang="en-US" sz="2600" dirty="0">
                <a:latin typeface="Arial" charset="0"/>
              </a:rPr>
              <a:t>To represent </a:t>
            </a:r>
            <a:r>
              <a:rPr lang="en-US" sz="2600" b="1" dirty="0">
                <a:latin typeface="Arial" charset="0"/>
              </a:rPr>
              <a:t>negative</a:t>
            </a:r>
            <a:r>
              <a:rPr lang="en-US" sz="2600" dirty="0">
                <a:latin typeface="Arial" charset="0"/>
              </a:rPr>
              <a:t> values, computer systems allocate the </a:t>
            </a:r>
            <a:r>
              <a:rPr lang="en-US" sz="2600" dirty="0">
                <a:solidFill>
                  <a:srgbClr val="C00000"/>
                </a:solidFill>
                <a:latin typeface="Arial" charset="0"/>
              </a:rPr>
              <a:t>high-order bit </a:t>
            </a:r>
            <a:r>
              <a:rPr lang="en-US" sz="2600" dirty="0">
                <a:latin typeface="Arial" charset="0"/>
              </a:rPr>
              <a:t>to indicate the sign of a value.</a:t>
            </a:r>
          </a:p>
          <a:p>
            <a:pPr lvl="1"/>
            <a:r>
              <a:rPr lang="en-US" sz="2400" dirty="0"/>
              <a:t>The high-order bit is the </a:t>
            </a:r>
            <a:r>
              <a:rPr lang="en-US" sz="2400" dirty="0">
                <a:solidFill>
                  <a:srgbClr val="7030A0"/>
                </a:solidFill>
              </a:rPr>
              <a:t>leftmost</a:t>
            </a:r>
            <a:r>
              <a:rPr lang="en-US" sz="2400" dirty="0"/>
              <a:t> bit in a </a:t>
            </a:r>
            <a:r>
              <a:rPr lang="en-US" sz="2400" dirty="0">
                <a:solidFill>
                  <a:srgbClr val="7030A0"/>
                </a:solidFill>
              </a:rPr>
              <a:t>byte</a:t>
            </a:r>
            <a:r>
              <a:rPr lang="en-US" sz="2400" dirty="0"/>
              <a:t>.  It is also called the </a:t>
            </a:r>
            <a:r>
              <a:rPr lang="en-US" sz="2400" dirty="0">
                <a:solidFill>
                  <a:srgbClr val="7030A0"/>
                </a:solidFill>
              </a:rPr>
              <a:t>most significant </a:t>
            </a:r>
            <a:r>
              <a:rPr lang="en-US" sz="2400" dirty="0"/>
              <a:t>bit. (MSF)</a:t>
            </a:r>
          </a:p>
          <a:p>
            <a:pPr lvl="1">
              <a:buFontTx/>
              <a:buNone/>
            </a:pPr>
            <a:r>
              <a:rPr lang="en-US" sz="2400" dirty="0"/>
              <a:t>Most Significant	    128  64 32 16 8 4  2 1        lease significant  bit</a:t>
            </a:r>
          </a:p>
          <a:p>
            <a:r>
              <a:rPr lang="en-US" sz="2600" dirty="0">
                <a:latin typeface="Arial" charset="0"/>
              </a:rPr>
              <a:t>The remaining bits contain the value of the number.</a:t>
            </a:r>
          </a:p>
        </p:txBody>
      </p:sp>
      <p:cxnSp>
        <p:nvCxnSpPr>
          <p:cNvPr id="39941" name="Straight Arrow Connector 5"/>
          <p:cNvCxnSpPr>
            <a:cxnSpLocks noChangeShapeType="1"/>
          </p:cNvCxnSpPr>
          <p:nvPr/>
        </p:nvCxnSpPr>
        <p:spPr bwMode="auto">
          <a:xfrm rot="10800000">
            <a:off x="5791200" y="4114800"/>
            <a:ext cx="457200" cy="1588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" name="Straight Arrow Connector 2"/>
          <p:cNvCxnSpPr/>
          <p:nvPr/>
        </p:nvCxnSpPr>
        <p:spPr>
          <a:xfrm>
            <a:off x="2743200" y="4114800"/>
            <a:ext cx="30480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640161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3CE2719-D7BD-4F6C-A981-FE6F06C16F7D}" type="slidenum">
              <a:rPr lang="en-US" sz="1400" baseline="0" smtClean="0"/>
              <a:pPr/>
              <a:t>73</a:t>
            </a:fld>
            <a:endParaRPr lang="en-US" sz="1400" baseline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Integer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067800" cy="5105400"/>
          </a:xfrm>
          <a:solidFill>
            <a:srgbClr val="E4F5FF"/>
          </a:solidFill>
        </p:spPr>
        <p:txBody>
          <a:bodyPr/>
          <a:lstStyle/>
          <a:p>
            <a:endParaRPr lang="en-US" sz="2600" dirty="0"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There are three ways in which 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signed</a:t>
            </a:r>
            <a:r>
              <a:rPr lang="en-US" sz="2600" dirty="0">
                <a:latin typeface="Arial" charset="0"/>
              </a:rPr>
              <a:t> binary numbers may be expressed:  </a:t>
            </a:r>
          </a:p>
          <a:p>
            <a:pPr lvl="1"/>
            <a:r>
              <a:rPr lang="en-US" sz="2200" dirty="0">
                <a:solidFill>
                  <a:srgbClr val="FF0000"/>
                </a:solidFill>
                <a:latin typeface="Arial" charset="0"/>
              </a:rPr>
              <a:t>Signed magnitude, </a:t>
            </a:r>
          </a:p>
          <a:p>
            <a:pPr lvl="1"/>
            <a:r>
              <a:rPr lang="en-US" sz="2200" dirty="0">
                <a:solidFill>
                  <a:srgbClr val="FF0000"/>
                </a:solidFill>
                <a:latin typeface="Arial" charset="0"/>
              </a:rPr>
              <a:t>One’s complement  </a:t>
            </a:r>
          </a:p>
          <a:p>
            <a:pPr lvl="1"/>
            <a:r>
              <a:rPr lang="en-US" sz="2200" dirty="0">
                <a:solidFill>
                  <a:srgbClr val="FF0000"/>
                </a:solidFill>
                <a:latin typeface="Arial" charset="0"/>
              </a:rPr>
              <a:t>Two’s complement.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In an 8-bit word, signed magnitude representation places the absolute value of the number in the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7 bits </a:t>
            </a:r>
            <a:r>
              <a:rPr lang="en-US" sz="2600" dirty="0">
                <a:latin typeface="Arial" charset="0"/>
              </a:rPr>
              <a:t>to the right of the sign bit.</a:t>
            </a:r>
          </a:p>
        </p:txBody>
      </p:sp>
    </p:spTree>
    <p:extLst>
      <p:ext uri="{BB962C8B-B14F-4D97-AF65-F5344CB8AC3E}">
        <p14:creationId xmlns:p14="http://schemas.microsoft.com/office/powerpoint/2010/main" val="147565812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FD82A12-4180-4235-9BDA-7B5465D30356}" type="slidenum">
              <a:rPr lang="en-US" sz="1400" baseline="0" smtClean="0"/>
              <a:pPr/>
              <a:t>74</a:t>
            </a:fld>
            <a:endParaRPr lang="en-US" sz="1400" baseline="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Integer- </a:t>
            </a:r>
            <a:r>
              <a:rPr lang="en-US" sz="3400" b="1" dirty="0">
                <a:solidFill>
                  <a:srgbClr val="FF0000"/>
                </a:solidFill>
                <a:latin typeface="Arial" charset="0"/>
              </a:rPr>
              <a:t>Singed Magnitude</a:t>
            </a:r>
            <a:endParaRPr lang="en-US" sz="3400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990600"/>
            <a:ext cx="9067800" cy="5410200"/>
          </a:xfrm>
          <a:solidFill>
            <a:srgbClr val="E4F5FF"/>
          </a:solidFill>
        </p:spPr>
        <p:txBody>
          <a:bodyPr/>
          <a:lstStyle/>
          <a:p>
            <a:endParaRPr lang="en-US" sz="2600" dirty="0"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For example, in 8-bit </a:t>
            </a:r>
            <a:r>
              <a:rPr lang="en-US" sz="2600" dirty="0">
                <a:solidFill>
                  <a:srgbClr val="C00000"/>
                </a:solidFill>
                <a:latin typeface="Arial" charset="0"/>
              </a:rPr>
              <a:t>signed magnitude</a:t>
            </a:r>
            <a:r>
              <a:rPr lang="en-US" sz="2600" dirty="0">
                <a:latin typeface="Arial" charset="0"/>
              </a:rPr>
              <a:t>, </a:t>
            </a:r>
          </a:p>
          <a:p>
            <a:r>
              <a:rPr lang="en-US" dirty="0">
                <a:latin typeface="Arial" charset="0"/>
              </a:rPr>
              <a:t>positive 3:   </a:t>
            </a: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0</a:t>
            </a:r>
            <a:r>
              <a:rPr lang="en-US" b="1" dirty="0">
                <a:latin typeface="Courier New" pitchFamily="49" charset="0"/>
              </a:rPr>
              <a:t>0000011 </a:t>
            </a:r>
            <a:r>
              <a:rPr lang="en-US" dirty="0"/>
              <a:t>the </a:t>
            </a:r>
            <a:r>
              <a:rPr lang="en-US" dirty="0">
                <a:solidFill>
                  <a:srgbClr val="FF0000"/>
                </a:solidFill>
              </a:rPr>
              <a:t>leftmost</a:t>
            </a:r>
            <a:r>
              <a:rPr lang="en-US" dirty="0"/>
              <a:t> bit in a byte</a:t>
            </a:r>
          </a:p>
          <a:p>
            <a:r>
              <a:rPr lang="en-US" dirty="0">
                <a:latin typeface="Arial" charset="0"/>
              </a:rPr>
              <a:t>Negative 3:</a:t>
            </a:r>
            <a:r>
              <a:rPr lang="en-US" dirty="0"/>
              <a:t> </a:t>
            </a: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1</a:t>
            </a:r>
            <a:r>
              <a:rPr lang="en-US" b="1" dirty="0">
                <a:latin typeface="Courier New" pitchFamily="49" charset="0"/>
              </a:rPr>
              <a:t>0000011</a:t>
            </a:r>
          </a:p>
          <a:p>
            <a:r>
              <a:rPr lang="en-US" sz="2600" dirty="0">
                <a:latin typeface="Arial" charset="0"/>
              </a:rPr>
              <a:t>Computers perform arithmetic operations on signed magnitude numbers in much the same way as humans carry out pencil and paper arithmetic.</a:t>
            </a:r>
          </a:p>
          <a:p>
            <a:endParaRPr lang="en-US" sz="2600" dirty="0">
              <a:latin typeface="Arial" charset="0"/>
            </a:endParaRPr>
          </a:p>
          <a:p>
            <a:pPr lvl="1"/>
            <a:r>
              <a:rPr lang="en-US" sz="2400" dirty="0">
                <a:solidFill>
                  <a:srgbClr val="FF0000"/>
                </a:solidFill>
              </a:rPr>
              <a:t>Humans often ignore the signs of the operands while performing a calculation, applying the appropriate sign after the calculation is complete.</a:t>
            </a:r>
          </a:p>
        </p:txBody>
      </p:sp>
    </p:spTree>
    <p:extLst>
      <p:ext uri="{BB962C8B-B14F-4D97-AF65-F5344CB8AC3E}">
        <p14:creationId xmlns:p14="http://schemas.microsoft.com/office/powerpoint/2010/main" val="195688081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F537542-EF1F-4DD9-B9B3-8767E49D8A91}" type="slidenum">
              <a:rPr lang="en-US" sz="1400" baseline="0" smtClean="0"/>
              <a:pPr/>
              <a:t>75</a:t>
            </a:fld>
            <a:endParaRPr lang="en-US" sz="1400" baseline="0"/>
          </a:p>
        </p:txBody>
      </p:sp>
      <p:sp>
        <p:nvSpPr>
          <p:cNvPr id="54275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Magnitude </a:t>
            </a:r>
            <a:endParaRPr lang="en-US" sz="3400" dirty="0">
              <a:latin typeface="Arial" charset="0"/>
            </a:endParaRPr>
          </a:p>
        </p:txBody>
      </p:sp>
      <p:sp>
        <p:nvSpPr>
          <p:cNvPr id="5427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8991600" cy="4648200"/>
          </a:xfrm>
          <a:solidFill>
            <a:srgbClr val="E4F5FF"/>
          </a:solidFill>
        </p:spPr>
        <p:txBody>
          <a:bodyPr>
            <a:normAutofit/>
          </a:bodyPr>
          <a:lstStyle/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FF0000"/>
                </a:solidFill>
                <a:latin typeface="Arial" charset="0"/>
              </a:rPr>
              <a:t>Disadvantages of signed Magnitude: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Signed magnitude representation is easy for people to understand,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but it requires complicated computer hardware.</a:t>
            </a:r>
            <a:endParaRPr lang="en-US" sz="2600" dirty="0">
              <a:solidFill>
                <a:srgbClr val="FF0000"/>
              </a:solidFill>
              <a:latin typeface="Courier New" pitchFamily="49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Another disadvantage of signed magnitude is that it allows two different representations for zero: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positive zero and negative zero</a:t>
            </a:r>
            <a:r>
              <a:rPr lang="en-US" sz="2600" dirty="0">
                <a:latin typeface="Arial" charset="0"/>
              </a:rPr>
              <a:t>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For these reasons (among others) computers systems employ </a:t>
            </a:r>
            <a:r>
              <a:rPr lang="en-US" sz="2600" i="1" dirty="0">
                <a:solidFill>
                  <a:srgbClr val="FF0000"/>
                </a:solidFill>
                <a:latin typeface="Arial" charset="0"/>
              </a:rPr>
              <a:t>complement systems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600" dirty="0">
                <a:latin typeface="Arial" charset="0"/>
              </a:rPr>
              <a:t>for numeric value representation.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439584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991600" cy="5486400"/>
          </a:xfrm>
        </p:spPr>
        <p:txBody>
          <a:bodyPr/>
          <a:lstStyle/>
          <a:p>
            <a:r>
              <a:rPr lang="en-US" dirty="0"/>
              <a:t>Binary    Decimal</a:t>
            </a:r>
          </a:p>
          <a:p>
            <a:r>
              <a:rPr lang="en-US" dirty="0">
                <a:solidFill>
                  <a:srgbClr val="00B0F0"/>
                </a:solidFill>
              </a:rPr>
              <a:t>0</a:t>
            </a:r>
            <a:r>
              <a:rPr lang="en-US" dirty="0"/>
              <a:t>00	</a:t>
            </a:r>
            <a:r>
              <a:rPr lang="en-US" dirty="0">
                <a:solidFill>
                  <a:srgbClr val="FF0000"/>
                </a:solidFill>
              </a:rPr>
              <a:t>0 problem</a:t>
            </a:r>
          </a:p>
          <a:p>
            <a:r>
              <a:rPr lang="en-US" dirty="0">
                <a:solidFill>
                  <a:srgbClr val="00B0F0"/>
                </a:solidFill>
              </a:rPr>
              <a:t>0</a:t>
            </a:r>
            <a:r>
              <a:rPr lang="en-US" dirty="0"/>
              <a:t>01	1</a:t>
            </a:r>
          </a:p>
          <a:p>
            <a:r>
              <a:rPr lang="en-US" dirty="0">
                <a:solidFill>
                  <a:srgbClr val="00B0F0"/>
                </a:solidFill>
              </a:rPr>
              <a:t>0</a:t>
            </a:r>
            <a:r>
              <a:rPr lang="en-US" dirty="0"/>
              <a:t>10	2</a:t>
            </a:r>
          </a:p>
          <a:p>
            <a:r>
              <a:rPr lang="en-US" dirty="0">
                <a:solidFill>
                  <a:srgbClr val="00B0F0"/>
                </a:solidFill>
              </a:rPr>
              <a:t>0</a:t>
            </a:r>
            <a:r>
              <a:rPr lang="en-US" dirty="0"/>
              <a:t>11	3</a:t>
            </a:r>
          </a:p>
          <a:p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00	</a:t>
            </a:r>
            <a:r>
              <a:rPr lang="en-US" dirty="0">
                <a:solidFill>
                  <a:srgbClr val="FF0000"/>
                </a:solidFill>
              </a:rPr>
              <a:t>-0 problem</a:t>
            </a:r>
          </a:p>
          <a:p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01	-1</a:t>
            </a:r>
          </a:p>
          <a:p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10	-2</a:t>
            </a:r>
          </a:p>
          <a:p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11	-3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/>
              <a:t>Signed Magnitude problem</a:t>
            </a:r>
            <a:br>
              <a:rPr lang="en-US" dirty="0"/>
            </a:br>
            <a:r>
              <a:rPr lang="en-US" dirty="0"/>
              <a:t>with three bits representation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04800" y="1662545"/>
            <a:ext cx="2743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828800" y="1295400"/>
            <a:ext cx="0" cy="4876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495800" y="18288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Causes hardware issue</a:t>
            </a:r>
          </a:p>
        </p:txBody>
      </p:sp>
    </p:spTree>
    <p:extLst>
      <p:ext uri="{BB962C8B-B14F-4D97-AF65-F5344CB8AC3E}">
        <p14:creationId xmlns:p14="http://schemas.microsoft.com/office/powerpoint/2010/main" val="339879929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en-US" dirty="0"/>
              <a:t>Sign Magnitude- example  1</a:t>
            </a:r>
            <a:br>
              <a:rPr lang="en-US" dirty="0"/>
            </a:br>
            <a:r>
              <a:rPr lang="en-US" dirty="0"/>
              <a:t>8 bit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4525963"/>
          </a:xfrm>
        </p:spPr>
        <p:txBody>
          <a:bodyPr/>
          <a:lstStyle/>
          <a:p>
            <a:pPr>
              <a:buNone/>
            </a:pPr>
            <a:r>
              <a:rPr lang="en-US" sz="4400" dirty="0"/>
              <a:t>+109= </a:t>
            </a:r>
            <a:r>
              <a:rPr lang="en-US" dirty="0"/>
              <a:t>	</a:t>
            </a:r>
          </a:p>
          <a:p>
            <a:pPr>
              <a:buNone/>
            </a:pPr>
            <a:r>
              <a:rPr lang="en-US" sz="4400" dirty="0">
                <a:solidFill>
                  <a:srgbClr val="FF0000"/>
                </a:solidFill>
              </a:rPr>
              <a:t>-</a:t>
            </a:r>
            <a:r>
              <a:rPr lang="en-US" sz="4400" dirty="0"/>
              <a:t>109=</a:t>
            </a:r>
          </a:p>
          <a:p>
            <a:pPr>
              <a:buNone/>
            </a:pPr>
            <a:endParaRPr lang="en-US" sz="4400" dirty="0"/>
          </a:p>
          <a:p>
            <a:pPr>
              <a:buNone/>
            </a:pPr>
            <a:endParaRPr lang="en-US" sz="4400" dirty="0"/>
          </a:p>
          <a:p>
            <a:pPr>
              <a:buNone/>
            </a:pPr>
            <a:r>
              <a:rPr lang="en-US" sz="4400" dirty="0"/>
              <a:t>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28800" y="1676400"/>
            <a:ext cx="266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0</a:t>
            </a:r>
            <a:r>
              <a:rPr lang="en-US" sz="4000" dirty="0"/>
              <a:t>1101101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52600" y="24384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1</a:t>
            </a:r>
            <a:r>
              <a:rPr lang="en-US" sz="4000" dirty="0"/>
              <a:t>1101101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Sign magnitude –example 2</a:t>
            </a:r>
            <a:br>
              <a:rPr lang="en-US" dirty="0"/>
            </a:br>
            <a:r>
              <a:rPr lang="en-US" dirty="0"/>
              <a:t>8 bit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+43=  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-</a:t>
            </a:r>
            <a:r>
              <a:rPr lang="en-US" dirty="0"/>
              <a:t>43=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24000" y="2209800"/>
            <a:ext cx="198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0 </a:t>
            </a:r>
            <a:r>
              <a:rPr lang="en-US" sz="3200" dirty="0"/>
              <a:t>0101011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09700" y="3404175"/>
            <a:ext cx="220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1 </a:t>
            </a:r>
            <a:r>
              <a:rPr lang="en-US" sz="3200" dirty="0"/>
              <a:t>0101011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C0BBFE7-A918-4EDA-B20A-85CC8102016B}" type="slidenum">
              <a:rPr lang="en-US" sz="1400" baseline="0" smtClean="0"/>
              <a:pPr/>
              <a:t>79</a:t>
            </a:fld>
            <a:endParaRPr lang="en-US" sz="1400" baseline="0"/>
          </a:p>
        </p:txBody>
      </p:sp>
      <p:sp>
        <p:nvSpPr>
          <p:cNvPr id="4813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400" dirty="0">
                <a:latin typeface="Arial" charset="0"/>
              </a:rPr>
              <a:t>Complements</a:t>
            </a:r>
          </a:p>
        </p:txBody>
      </p:sp>
      <p:sp>
        <p:nvSpPr>
          <p:cNvPr id="48132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76200" y="1066800"/>
            <a:ext cx="9067800" cy="4800600"/>
          </a:xfrm>
          <a:solidFill>
            <a:srgbClr val="E4F5FF"/>
          </a:solidFill>
        </p:spPr>
        <p:txBody>
          <a:bodyPr/>
          <a:lstStyle/>
          <a:p>
            <a:pPr>
              <a:defRPr/>
            </a:pPr>
            <a:r>
              <a:rPr lang="en-US" sz="2600" dirty="0">
                <a:solidFill>
                  <a:srgbClr val="FF0000"/>
                </a:solidFill>
                <a:latin typeface="Arial" charset="0"/>
              </a:rPr>
              <a:t>Complement system:</a:t>
            </a:r>
          </a:p>
          <a:p>
            <a:pPr>
              <a:defRPr/>
            </a:pPr>
            <a:r>
              <a:rPr lang="en-US" sz="2600" dirty="0">
                <a:latin typeface="Arial" charset="0"/>
              </a:rPr>
              <a:t>In complement systems, negative values are represented by some difference between a number and its base.</a:t>
            </a:r>
            <a:endParaRPr lang="en-US" sz="2600" dirty="0">
              <a:latin typeface="Courier New" pitchFamily="49" charset="0"/>
            </a:endParaRPr>
          </a:p>
          <a:p>
            <a:pPr marL="0" indent="0">
              <a:buFontTx/>
              <a:buNone/>
              <a:defRPr/>
            </a:pPr>
            <a:endParaRPr lang="en-US" sz="2600" dirty="0">
              <a:latin typeface="Arial" charset="0"/>
            </a:endParaRPr>
          </a:p>
          <a:p>
            <a:pPr>
              <a:defRPr/>
            </a:pPr>
            <a:r>
              <a:rPr lang="en-US" sz="2600" dirty="0">
                <a:latin typeface="Arial" charset="0"/>
              </a:rPr>
              <a:t>In the binary system, this gives us </a:t>
            </a:r>
            <a:r>
              <a:rPr lang="en-US" sz="2600" i="1" dirty="0">
                <a:solidFill>
                  <a:srgbClr val="FF0000"/>
                </a:solidFill>
                <a:latin typeface="Arial" charset="0"/>
              </a:rPr>
              <a:t>one’s complement</a:t>
            </a:r>
            <a:r>
              <a:rPr lang="en-US" sz="2600" dirty="0">
                <a:latin typeface="Arial" charset="0"/>
              </a:rPr>
              <a:t>. It amounts to little more than flipping the bits of a binary number.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6783245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551EA7D-E6A2-4AC2-BD36-F6FFFC13508F}" type="slidenum">
              <a:rPr lang="en-US" sz="1400" baseline="0" smtClean="0"/>
              <a:pPr/>
              <a:t>80</a:t>
            </a:fld>
            <a:endParaRPr lang="en-US" sz="1400" baseline="0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1524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One’s complement</a:t>
            </a:r>
          </a:p>
        </p:txBody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8991600" cy="51816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solidFill>
                  <a:srgbClr val="FF0000"/>
                </a:solidFill>
                <a:latin typeface="Arial" charset="0"/>
              </a:rPr>
              <a:t>One’s Complement: </a:t>
            </a:r>
          </a:p>
          <a:p>
            <a:pPr marL="0" indent="0">
              <a:buNone/>
            </a:pPr>
            <a:endParaRPr lang="en-US" sz="2600" dirty="0">
              <a:solidFill>
                <a:srgbClr val="FF00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2800" dirty="0"/>
              <a:t>The </a:t>
            </a:r>
            <a:r>
              <a:rPr lang="en-US" sz="2800" b="1" dirty="0"/>
              <a:t>ones' complement</a:t>
            </a:r>
            <a:r>
              <a:rPr lang="en-US" sz="2800" dirty="0"/>
              <a:t> of a binary number is defined as the value obtained by </a:t>
            </a:r>
            <a:r>
              <a:rPr lang="en-US" sz="2800" dirty="0">
                <a:solidFill>
                  <a:srgbClr val="FF0000"/>
                </a:solidFill>
              </a:rPr>
              <a:t>inverting</a:t>
            </a:r>
            <a:r>
              <a:rPr lang="en-US" sz="2800" dirty="0"/>
              <a:t> all the bits in the binary representation of the number (swapping 0's for 1's and vice-versa). </a:t>
            </a:r>
          </a:p>
          <a:p>
            <a:pPr>
              <a:buFontTx/>
              <a:buNone/>
            </a:pPr>
            <a:r>
              <a:rPr lang="en-US" sz="2800" dirty="0">
                <a:latin typeface="Arial" charset="0"/>
              </a:rPr>
              <a:t>Example:			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000</a:t>
            </a:r>
            <a:r>
              <a:rPr lang="en-US" sz="2800" dirty="0">
                <a:latin typeface="Arial" charset="0"/>
              </a:rPr>
              <a:t>1111 ( positive) 15</a:t>
            </a:r>
          </a:p>
          <a:p>
            <a:pPr>
              <a:buFontTx/>
              <a:buNone/>
            </a:pPr>
            <a:r>
              <a:rPr lang="en-US" sz="2800" dirty="0">
                <a:latin typeface="Arial" charset="0"/>
              </a:rPr>
              <a:t>One’s complement	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111</a:t>
            </a:r>
            <a:r>
              <a:rPr lang="en-US" sz="2800" dirty="0">
                <a:latin typeface="Arial" charset="0"/>
              </a:rPr>
              <a:t>0000 (Negative) -15</a:t>
            </a:r>
            <a:endParaRPr lang="en-US" sz="26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0255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33197B1-62BA-4067-857F-65DF91C10749}" type="slidenum">
              <a:rPr lang="en-US" sz="1400" baseline="0" smtClean="0"/>
              <a:pPr/>
              <a:t>81</a:t>
            </a:fld>
            <a:endParaRPr lang="en-US" sz="1400" baseline="0"/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Integer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8991600" cy="5181600"/>
          </a:xfrm>
          <a:solidFill>
            <a:srgbClr val="E4F5FF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600" dirty="0">
                <a:solidFill>
                  <a:srgbClr val="FF0000"/>
                </a:solidFill>
                <a:latin typeface="Arial" charset="0"/>
              </a:rPr>
              <a:t>One’s Complement: </a:t>
            </a:r>
            <a:r>
              <a:rPr lang="en-US" sz="2600" dirty="0">
                <a:latin typeface="Arial" charset="0"/>
              </a:rPr>
              <a:t>in 8-bit one’s complement, </a:t>
            </a:r>
          </a:p>
          <a:p>
            <a:r>
              <a:rPr lang="en-US" sz="2600" dirty="0">
                <a:latin typeface="Arial" charset="0"/>
              </a:rPr>
              <a:t>Positive 3 is</a:t>
            </a:r>
            <a:r>
              <a:rPr lang="en-US" sz="2600" dirty="0"/>
              <a:t>:      </a:t>
            </a:r>
            <a:r>
              <a:rPr lang="en-US" sz="2600" b="1" dirty="0">
                <a:solidFill>
                  <a:srgbClr val="FF0000"/>
                </a:solidFill>
                <a:latin typeface="Courier New" pitchFamily="49" charset="0"/>
              </a:rPr>
              <a:t>000000</a:t>
            </a:r>
            <a:r>
              <a:rPr lang="en-US" sz="2600" b="1" dirty="0">
                <a:latin typeface="Courier New" pitchFamily="49" charset="0"/>
              </a:rPr>
              <a:t>11</a:t>
            </a:r>
          </a:p>
          <a:p>
            <a:r>
              <a:rPr lang="en-US" sz="2600" dirty="0">
                <a:latin typeface="Arial" charset="0"/>
              </a:rPr>
              <a:t>Negative 3 is:</a:t>
            </a:r>
            <a:r>
              <a:rPr lang="en-US" sz="2600" dirty="0"/>
              <a:t>	</a:t>
            </a:r>
            <a:r>
              <a:rPr lang="en-US" sz="2600" b="1" dirty="0">
                <a:solidFill>
                  <a:srgbClr val="00B050"/>
                </a:solidFill>
                <a:latin typeface="Courier New" pitchFamily="49" charset="0"/>
              </a:rPr>
              <a:t>1</a:t>
            </a:r>
            <a:r>
              <a:rPr lang="en-US" sz="2600" b="1" dirty="0">
                <a:solidFill>
                  <a:srgbClr val="FF0000"/>
                </a:solidFill>
                <a:latin typeface="Courier New" pitchFamily="49" charset="0"/>
              </a:rPr>
              <a:t>11111</a:t>
            </a:r>
            <a:r>
              <a:rPr lang="en-US" sz="2600" b="1" dirty="0">
                <a:latin typeface="Courier New" pitchFamily="49" charset="0"/>
              </a:rPr>
              <a:t>00 </a:t>
            </a:r>
            <a:r>
              <a:rPr lang="en-US" sz="2600" dirty="0">
                <a:latin typeface="Courier New" pitchFamily="49" charset="0"/>
              </a:rPr>
              <a:t>(</a:t>
            </a:r>
            <a:r>
              <a:rPr lang="en-US" sz="2600" dirty="0">
                <a:latin typeface="Arial Narrow" pitchFamily="34" charset="0"/>
              </a:rPr>
              <a:t>reverses 0 and 1</a:t>
            </a:r>
            <a:r>
              <a:rPr lang="en-US" sz="2600" dirty="0">
                <a:latin typeface="Courier New" pitchFamily="49" charset="0"/>
              </a:rPr>
              <a:t>)</a:t>
            </a:r>
            <a:endParaRPr lang="en-US" sz="2600" b="1" dirty="0"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In one’s complement, as with signed magnitude, </a:t>
            </a:r>
            <a:r>
              <a:rPr lang="en-US" sz="2600" dirty="0">
                <a:solidFill>
                  <a:srgbClr val="00B050"/>
                </a:solidFill>
                <a:latin typeface="Arial" charset="0"/>
              </a:rPr>
              <a:t>negative values</a:t>
            </a:r>
            <a:r>
              <a:rPr lang="en-US" sz="2600" dirty="0">
                <a:latin typeface="Arial" charset="0"/>
              </a:rPr>
              <a:t> are indicated by a </a:t>
            </a:r>
            <a:r>
              <a:rPr lang="en-US" sz="2600" b="1" dirty="0">
                <a:solidFill>
                  <a:srgbClr val="00B050"/>
                </a:solidFill>
                <a:latin typeface="Arial" charset="0"/>
              </a:rPr>
              <a:t>1</a:t>
            </a:r>
            <a:r>
              <a:rPr lang="en-US" sz="2600" dirty="0">
                <a:latin typeface="Arial" charset="0"/>
              </a:rPr>
              <a:t> in the high order bit.</a:t>
            </a:r>
          </a:p>
          <a:p>
            <a:r>
              <a:rPr lang="en-US" sz="2600" dirty="0">
                <a:latin typeface="Arial" charset="0"/>
              </a:rPr>
              <a:t>Complement systems are useful because they eliminate the need for subtraction. The difference of two values is found by adding the minuend to the complement of the subtrahend.   		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0" y="5410200"/>
            <a:ext cx="16177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/>
              <a:t>8-3=5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rot="16200000" flipV="1">
            <a:off x="3810000" y="5334000"/>
            <a:ext cx="381000" cy="76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105400" y="6324600"/>
            <a:ext cx="17079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Subtrahend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rot="10800000">
            <a:off x="4724400" y="6019800"/>
            <a:ext cx="533400" cy="3810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637318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FAAFD6C-0746-412E-9415-2050896073AA}" type="slidenum">
              <a:rPr lang="en-US" sz="1400" baseline="0" smtClean="0"/>
              <a:pPr/>
              <a:t>82</a:t>
            </a:fld>
            <a:endParaRPr lang="en-US" sz="1400" baseline="0"/>
          </a:p>
        </p:txBody>
      </p:sp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One’s complement</a:t>
            </a:r>
          </a:p>
        </p:txBody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067800" cy="54102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 one’s complement is simpler to implement than signed magnitude.</a:t>
            </a:r>
            <a:endParaRPr lang="en-US" sz="2600" dirty="0">
              <a:latin typeface="Courier New" pitchFamily="49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But it still has the disadvantage of having two different representations for zero: 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positive zero and negative zero.</a:t>
            </a:r>
          </a:p>
          <a:p>
            <a:pPr>
              <a:spcBef>
                <a:spcPct val="40000"/>
              </a:spcBef>
            </a:pPr>
            <a:endParaRPr lang="en-US" sz="2600" dirty="0">
              <a:solidFill>
                <a:srgbClr val="7030A0"/>
              </a:solidFill>
              <a:latin typeface="Arial" charset="0"/>
            </a:endParaRPr>
          </a:p>
          <a:p>
            <a:pPr>
              <a:spcBef>
                <a:spcPct val="40000"/>
              </a:spcBef>
              <a:buFontTx/>
              <a:buNone/>
            </a:pPr>
            <a:endParaRPr lang="en-US" sz="2600" dirty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40000"/>
              </a:spcBef>
              <a:buFontTx/>
              <a:buNone/>
            </a:pPr>
            <a:r>
              <a:rPr lang="en-US" sz="2600" dirty="0">
                <a:solidFill>
                  <a:srgbClr val="FF0000"/>
                </a:solidFill>
                <a:latin typeface="Arial" charset="0"/>
              </a:rPr>
              <a:t>Two’s complement </a:t>
            </a:r>
            <a:r>
              <a:rPr lang="en-US" sz="2600" dirty="0">
                <a:latin typeface="Arial" charset="0"/>
              </a:rPr>
              <a:t>solves this problem.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Two’s complement is the </a:t>
            </a:r>
            <a:r>
              <a:rPr lang="en-US" sz="2600" i="1" dirty="0">
                <a:latin typeface="Arial" charset="0"/>
              </a:rPr>
              <a:t>radix complement</a:t>
            </a:r>
            <a:r>
              <a:rPr lang="en-US" sz="2600" dirty="0">
                <a:latin typeface="Arial" charset="0"/>
              </a:rPr>
              <a:t> of the binary numbering system.</a:t>
            </a:r>
          </a:p>
        </p:txBody>
      </p:sp>
    </p:spTree>
    <p:extLst>
      <p:ext uri="{BB962C8B-B14F-4D97-AF65-F5344CB8AC3E}">
        <p14:creationId xmlns:p14="http://schemas.microsoft.com/office/powerpoint/2010/main" val="164183736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6933"/>
            <a:ext cx="8229600" cy="821267"/>
          </a:xfrm>
        </p:spPr>
        <p:txBody>
          <a:bodyPr/>
          <a:lstStyle/>
          <a:p>
            <a:r>
              <a:rPr lang="en-US" dirty="0"/>
              <a:t>One’s complement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Binary 	Decimal	One’s</a:t>
            </a:r>
          </a:p>
          <a:p>
            <a:pPr marL="0" indent="0">
              <a:buNone/>
            </a:pPr>
            <a:r>
              <a:rPr lang="en-US" dirty="0"/>
              <a:t>000	+	</a:t>
            </a:r>
            <a:r>
              <a:rPr lang="en-US" dirty="0">
                <a:solidFill>
                  <a:srgbClr val="FF0000"/>
                </a:solidFill>
              </a:rPr>
              <a:t>0 </a:t>
            </a:r>
            <a:r>
              <a:rPr lang="en-US" sz="2800" dirty="0">
                <a:solidFill>
                  <a:srgbClr val="FF0000"/>
                </a:solidFill>
              </a:rPr>
              <a:t>problem</a:t>
            </a:r>
            <a:r>
              <a:rPr lang="en-US" dirty="0"/>
              <a:t>	-</a:t>
            </a:r>
            <a:r>
              <a:rPr lang="en-US" dirty="0">
                <a:solidFill>
                  <a:srgbClr val="00B050"/>
                </a:solidFill>
              </a:rPr>
              <a:t>111</a:t>
            </a:r>
          </a:p>
          <a:p>
            <a:pPr marL="0" indent="0">
              <a:buNone/>
            </a:pPr>
            <a:r>
              <a:rPr lang="en-US" dirty="0"/>
              <a:t>001		1  		-</a:t>
            </a:r>
            <a:r>
              <a:rPr lang="en-US" dirty="0">
                <a:solidFill>
                  <a:srgbClr val="00B050"/>
                </a:solidFill>
              </a:rPr>
              <a:t>11</a:t>
            </a:r>
            <a:r>
              <a:rPr lang="en-US" dirty="0"/>
              <a:t>0</a:t>
            </a:r>
          </a:p>
          <a:p>
            <a:pPr marL="0" indent="0">
              <a:buNone/>
            </a:pPr>
            <a:r>
              <a:rPr lang="en-US" dirty="0"/>
              <a:t>010		2		-</a:t>
            </a:r>
            <a:r>
              <a:rPr lang="en-US" dirty="0">
                <a:solidFill>
                  <a:srgbClr val="00B050"/>
                </a:solidFill>
              </a:rPr>
              <a:t>101</a:t>
            </a:r>
          </a:p>
          <a:p>
            <a:pPr marL="0" indent="0">
              <a:buNone/>
            </a:pPr>
            <a:r>
              <a:rPr lang="en-US" dirty="0"/>
              <a:t>011		3		-</a:t>
            </a: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00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00B050"/>
                </a:solidFill>
              </a:rPr>
              <a:t>magnitude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00B050"/>
                </a:solidFill>
              </a:rPr>
              <a:t>1</a:t>
            </a:r>
            <a:r>
              <a:rPr lang="en-US" dirty="0"/>
              <a:t>00		-3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01		-2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10		-1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11		</a:t>
            </a:r>
            <a:r>
              <a:rPr lang="en-US" dirty="0">
                <a:solidFill>
                  <a:srgbClr val="FF0000"/>
                </a:solidFill>
              </a:rPr>
              <a:t>-0 </a:t>
            </a:r>
            <a:r>
              <a:rPr lang="en-US" sz="2400" dirty="0">
                <a:solidFill>
                  <a:srgbClr val="FF0000"/>
                </a:solidFill>
              </a:rPr>
              <a:t>problem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1439333"/>
            <a:ext cx="502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38300" y="1066800"/>
            <a:ext cx="0" cy="541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429000" y="1219200"/>
            <a:ext cx="0" cy="541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486400" y="1455497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Causes hardware issue</a:t>
            </a:r>
          </a:p>
        </p:txBody>
      </p:sp>
    </p:spTree>
    <p:extLst>
      <p:ext uri="{BB962C8B-B14F-4D97-AF65-F5344CB8AC3E}">
        <p14:creationId xmlns:p14="http://schemas.microsoft.com/office/powerpoint/2010/main" val="368413545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dirty="0"/>
              <a:t>One’s complement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59436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Note</a:t>
            </a:r>
            <a:r>
              <a:rPr lang="en-US" dirty="0"/>
              <a:t>: If the number is positive, just </a:t>
            </a:r>
            <a:r>
              <a:rPr lang="en-US" dirty="0">
                <a:solidFill>
                  <a:srgbClr val="00B050"/>
                </a:solidFill>
              </a:rPr>
              <a:t>convert it to binary and you’re done.</a:t>
            </a:r>
          </a:p>
          <a:p>
            <a:pPr marL="0" indent="0">
              <a:buNone/>
            </a:pPr>
            <a:r>
              <a:rPr lang="en-US" dirty="0"/>
              <a:t>If the number is </a:t>
            </a:r>
            <a:r>
              <a:rPr lang="en-US" dirty="0">
                <a:solidFill>
                  <a:srgbClr val="FF0000"/>
                </a:solidFill>
              </a:rPr>
              <a:t>negative</a:t>
            </a:r>
            <a:r>
              <a:rPr lang="en-US" dirty="0"/>
              <a:t>, just flip the bits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What is the one’s complement of 7 in 8 bits binary?    </a:t>
            </a:r>
          </a:p>
          <a:p>
            <a:r>
              <a:rPr lang="en-US" dirty="0"/>
              <a:t>7= 00000111</a:t>
            </a:r>
          </a:p>
          <a:p>
            <a:r>
              <a:rPr lang="en-US" dirty="0"/>
              <a:t>What is the one’s complement of </a:t>
            </a:r>
            <a:r>
              <a:rPr lang="en-US" dirty="0">
                <a:solidFill>
                  <a:srgbClr val="FF0000"/>
                </a:solidFill>
              </a:rPr>
              <a:t>-7</a:t>
            </a:r>
            <a:r>
              <a:rPr lang="en-US" dirty="0"/>
              <a:t> in 8 bits binary?</a:t>
            </a:r>
          </a:p>
          <a:p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-7</a:t>
            </a:r>
            <a:r>
              <a:rPr lang="en-US" dirty="0"/>
              <a:t>= 11111000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One’s complement 3 bit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9067800" cy="59436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Decimal	Binary	one’s (flip)</a:t>
            </a:r>
          </a:p>
          <a:p>
            <a:pPr marL="0" indent="0">
              <a:buNone/>
            </a:pPr>
            <a:r>
              <a:rPr lang="en-US" dirty="0"/>
              <a:t>0		</a:t>
            </a:r>
            <a:r>
              <a:rPr lang="en-US" dirty="0">
                <a:solidFill>
                  <a:srgbClr val="FF0000"/>
                </a:solidFill>
              </a:rPr>
              <a:t>000</a:t>
            </a:r>
            <a:r>
              <a:rPr lang="en-US" dirty="0"/>
              <a:t>		-111	 	</a:t>
            </a:r>
          </a:p>
          <a:p>
            <a:pPr marL="0" indent="0">
              <a:buNone/>
            </a:pPr>
            <a:r>
              <a:rPr lang="en-US" dirty="0"/>
              <a:t>1		001		-110</a:t>
            </a:r>
          </a:p>
          <a:p>
            <a:pPr marL="0" indent="0">
              <a:buNone/>
            </a:pPr>
            <a:r>
              <a:rPr lang="en-US" dirty="0"/>
              <a:t>2		010		-101		</a:t>
            </a:r>
          </a:p>
          <a:p>
            <a:pPr marL="0" indent="0">
              <a:buNone/>
            </a:pPr>
            <a:r>
              <a:rPr lang="en-US" dirty="0"/>
              <a:t>3		011		-100</a:t>
            </a:r>
          </a:p>
          <a:p>
            <a:pPr marL="0" indent="0">
              <a:buNone/>
            </a:pPr>
            <a:r>
              <a:rPr lang="en-US" dirty="0"/>
              <a:t>4		100		-011</a:t>
            </a:r>
          </a:p>
          <a:p>
            <a:pPr marL="0" indent="0">
              <a:buNone/>
            </a:pPr>
            <a:r>
              <a:rPr lang="en-US" dirty="0"/>
              <a:t>5		101		-010</a:t>
            </a:r>
          </a:p>
          <a:p>
            <a:pPr marL="0" indent="0">
              <a:buNone/>
            </a:pPr>
            <a:r>
              <a:rPr lang="en-US" dirty="0"/>
              <a:t>6		110		-001</a:t>
            </a:r>
          </a:p>
          <a:p>
            <a:pPr marL="0" indent="0">
              <a:buNone/>
            </a:pPr>
            <a:r>
              <a:rPr lang="en-US" dirty="0"/>
              <a:t>7		111		-</a:t>
            </a:r>
            <a:r>
              <a:rPr lang="en-US" dirty="0">
                <a:solidFill>
                  <a:srgbClr val="FF0000"/>
                </a:solidFill>
              </a:rPr>
              <a:t>000 problem</a:t>
            </a:r>
          </a:p>
          <a:p>
            <a:pPr marL="0" indent="0">
              <a:buNone/>
            </a:pPr>
            <a:r>
              <a:rPr lang="en-US" dirty="0"/>
              <a:t>		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52400" y="1524000"/>
            <a:ext cx="449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19200" y="1524000"/>
            <a:ext cx="0" cy="27432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200400" y="1524000"/>
            <a:ext cx="0" cy="27432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296538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B799277-C469-4090-820E-0F87B39A301B}" type="slidenum">
              <a:rPr lang="en-US" sz="1400" baseline="0" smtClean="0"/>
              <a:pPr/>
              <a:t>86</a:t>
            </a:fld>
            <a:endParaRPr lang="en-US" sz="1400" baseline="0"/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Two’s complement</a:t>
            </a:r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144000" cy="5257800"/>
          </a:xfrm>
          <a:solidFill>
            <a:srgbClr val="E4F5FF"/>
          </a:solidFill>
        </p:spPr>
        <p:txBody>
          <a:bodyPr>
            <a:normAutofit fontScale="92500"/>
          </a:bodyPr>
          <a:lstStyle/>
          <a:p>
            <a:r>
              <a:rPr lang="en-US" sz="2600" dirty="0">
                <a:latin typeface="Arial" charset="0"/>
              </a:rPr>
              <a:t>To express a value in two’s complement:</a:t>
            </a:r>
          </a:p>
          <a:p>
            <a:pPr lvl="1"/>
            <a:r>
              <a:rPr lang="en-US" sz="2400" dirty="0"/>
              <a:t>If the number is positive, just </a:t>
            </a:r>
            <a:r>
              <a:rPr lang="en-US" sz="2400" dirty="0">
                <a:solidFill>
                  <a:srgbClr val="FF0000"/>
                </a:solidFill>
              </a:rPr>
              <a:t>convert it to binary and you’re done.</a:t>
            </a:r>
          </a:p>
          <a:p>
            <a:pPr lvl="1"/>
            <a:r>
              <a:rPr lang="en-US" sz="2400" dirty="0"/>
              <a:t>If the number is negative, find the </a:t>
            </a:r>
            <a:r>
              <a:rPr lang="en-US" sz="2400" dirty="0">
                <a:solidFill>
                  <a:srgbClr val="FF0000"/>
                </a:solidFill>
              </a:rPr>
              <a:t>one’s complement </a:t>
            </a:r>
            <a:r>
              <a:rPr lang="en-US" sz="2400" dirty="0"/>
              <a:t>of the number and then </a:t>
            </a:r>
            <a:r>
              <a:rPr lang="en-US" sz="2400" dirty="0">
                <a:solidFill>
                  <a:srgbClr val="FF0000"/>
                </a:solidFill>
              </a:rPr>
              <a:t>add 1.</a:t>
            </a:r>
          </a:p>
          <a:p>
            <a:pPr>
              <a:buFontTx/>
              <a:buNone/>
            </a:pPr>
            <a:r>
              <a:rPr lang="en-US" sz="2600" dirty="0">
                <a:latin typeface="Arial" charset="0"/>
              </a:rPr>
              <a:t>Example:</a:t>
            </a:r>
            <a:r>
              <a:rPr lang="en-US" sz="2200" dirty="0">
                <a:latin typeface="Arial" charset="0"/>
              </a:rPr>
              <a:t> </a:t>
            </a:r>
          </a:p>
          <a:p>
            <a:pPr lvl="1"/>
            <a:r>
              <a:rPr lang="en-US" dirty="0"/>
              <a:t>In 3-bit one’s complement, positive 3 is: </a:t>
            </a:r>
            <a:r>
              <a:rPr lang="en-US" b="1" dirty="0">
                <a:latin typeface="Courier New" pitchFamily="49" charset="0"/>
              </a:rPr>
              <a:t>011 (original) </a:t>
            </a:r>
          </a:p>
          <a:p>
            <a:pPr lvl="1"/>
            <a:r>
              <a:rPr lang="en-US" dirty="0"/>
              <a:t>Negative 3 in </a:t>
            </a:r>
            <a:r>
              <a:rPr lang="en-US" dirty="0">
                <a:solidFill>
                  <a:srgbClr val="FF0000"/>
                </a:solidFill>
              </a:rPr>
              <a:t>one’s complement </a:t>
            </a:r>
            <a:r>
              <a:rPr lang="en-US" dirty="0"/>
              <a:t>is:</a:t>
            </a:r>
            <a:r>
              <a:rPr lang="en-US" dirty="0">
                <a:latin typeface="Arial" charset="0"/>
              </a:rPr>
              <a:t>        </a:t>
            </a:r>
            <a:r>
              <a:rPr lang="en-US" b="1" dirty="0">
                <a:latin typeface="Courier New" pitchFamily="49" charset="0"/>
              </a:rPr>
              <a:t>100</a:t>
            </a:r>
          </a:p>
          <a:p>
            <a:pPr lvl="1"/>
            <a:r>
              <a:rPr lang="en-US" dirty="0">
                <a:solidFill>
                  <a:srgbClr val="C00000"/>
                </a:solidFill>
              </a:rPr>
              <a:t>Adding 1</a:t>
            </a:r>
            <a:r>
              <a:rPr lang="en-US" dirty="0"/>
              <a:t> gives us -3 in two’s complement form:</a:t>
            </a:r>
            <a:r>
              <a:rPr lang="en-US" dirty="0">
                <a:latin typeface="Arial" charset="0"/>
              </a:rPr>
              <a:t> </a:t>
            </a:r>
            <a:r>
              <a:rPr lang="en-US" b="1" dirty="0">
                <a:latin typeface="Courier New" pitchFamily="49" charset="0"/>
              </a:rPr>
              <a:t>10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</a:rPr>
              <a:t>1</a:t>
            </a:r>
            <a:r>
              <a:rPr lang="en-US" dirty="0">
                <a:latin typeface="Arial" charset="0"/>
              </a:rPr>
              <a:t>.</a:t>
            </a:r>
          </a:p>
          <a:p>
            <a:pPr lvl="1">
              <a:buFontTx/>
              <a:buNone/>
            </a:pPr>
            <a:endParaRPr lang="en-US" dirty="0">
              <a:latin typeface="Arial" charset="0"/>
            </a:endParaRPr>
          </a:p>
          <a:p>
            <a:pPr lvl="1">
              <a:buFontTx/>
              <a:buNone/>
            </a:pPr>
            <a:endParaRPr lang="en-US" sz="2000" b="1" dirty="0">
              <a:latin typeface="Arial" charset="0"/>
            </a:endParaRPr>
          </a:p>
          <a:p>
            <a:pPr lvl="1">
              <a:buFontTx/>
              <a:buNone/>
            </a:pPr>
            <a:r>
              <a:rPr lang="en-US" sz="2000" b="1" dirty="0">
                <a:latin typeface="Arial" charset="0"/>
              </a:rPr>
              <a:t>(Two’s complement to watch)</a:t>
            </a:r>
          </a:p>
          <a:p>
            <a:pPr lvl="1">
              <a:buFontTx/>
              <a:buNone/>
            </a:pPr>
            <a:r>
              <a:rPr lang="en-US" sz="2000" b="1" dirty="0">
                <a:latin typeface="Arial" charset="0"/>
                <a:hlinkClick r:id="rId3"/>
              </a:rPr>
              <a:t>http://www.youtube.com/watch?v=9W67I2zzAfo&amp;feature=related</a:t>
            </a:r>
            <a:r>
              <a:rPr lang="en-US" sz="2000" b="1" dirty="0">
                <a:latin typeface="Arial" charset="0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67200" y="4477434"/>
            <a:ext cx="373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100 </a:t>
            </a:r>
          </a:p>
          <a:p>
            <a:r>
              <a:rPr lang="en-US" dirty="0"/>
              <a:t>     </a:t>
            </a:r>
            <a:r>
              <a:rPr lang="en-US" dirty="0">
                <a:solidFill>
                  <a:srgbClr val="FF0000"/>
                </a:solidFill>
              </a:rPr>
              <a:t>1</a:t>
            </a:r>
          </a:p>
          <a:p>
            <a:r>
              <a:rPr lang="en-US" dirty="0"/>
              <a:t> 101 (two’s complement negative)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343400" y="5029200"/>
            <a:ext cx="4191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159764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6933"/>
            <a:ext cx="8229600" cy="821267"/>
          </a:xfrm>
        </p:spPr>
        <p:txBody>
          <a:bodyPr/>
          <a:lstStyle/>
          <a:p>
            <a:r>
              <a:rPr lang="en-US" dirty="0"/>
              <a:t>Two’s complement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Binary 	Decimal	Flip</a:t>
            </a:r>
          </a:p>
          <a:p>
            <a:pPr marL="0" indent="0">
              <a:buNone/>
            </a:pPr>
            <a:r>
              <a:rPr lang="en-US" dirty="0"/>
              <a:t>000		</a:t>
            </a:r>
            <a:r>
              <a:rPr lang="en-US" dirty="0">
                <a:solidFill>
                  <a:srgbClr val="FF0000"/>
                </a:solidFill>
              </a:rPr>
              <a:t>0 	</a:t>
            </a:r>
            <a:r>
              <a:rPr lang="en-US" dirty="0"/>
              <a:t>	-111	   </a:t>
            </a:r>
          </a:p>
          <a:p>
            <a:pPr marL="0" indent="0">
              <a:buNone/>
            </a:pPr>
            <a:r>
              <a:rPr lang="en-US" dirty="0"/>
              <a:t>001		1  		-110</a:t>
            </a:r>
          </a:p>
          <a:p>
            <a:pPr marL="0" indent="0">
              <a:buNone/>
            </a:pPr>
            <a:r>
              <a:rPr lang="en-US" dirty="0"/>
              <a:t>010		2		-101</a:t>
            </a:r>
          </a:p>
          <a:p>
            <a:pPr marL="0" indent="0">
              <a:buNone/>
            </a:pPr>
            <a:r>
              <a:rPr lang="en-US" dirty="0"/>
              <a:t>011		3		-100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00B050"/>
                </a:solidFill>
              </a:rPr>
              <a:t>1</a:t>
            </a:r>
            <a:r>
              <a:rPr lang="en-US" dirty="0"/>
              <a:t>00		-3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01		-2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10		-1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11		</a:t>
            </a:r>
            <a:r>
              <a:rPr lang="en-US" dirty="0">
                <a:solidFill>
                  <a:srgbClr val="FF0000"/>
                </a:solidFill>
              </a:rPr>
              <a:t>-0</a:t>
            </a:r>
            <a:endParaRPr lang="en-US" sz="2400" dirty="0">
              <a:solidFill>
                <a:srgbClr val="FF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1439333"/>
            <a:ext cx="502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38300" y="1066800"/>
            <a:ext cx="0" cy="541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429000" y="1219200"/>
            <a:ext cx="0" cy="541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429000" y="3771900"/>
            <a:ext cx="5715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  <a:p>
            <a:r>
              <a:rPr lang="en-US" sz="3600" dirty="0"/>
              <a:t>Original 	one’s  flip	      Two’s	</a:t>
            </a:r>
          </a:p>
          <a:p>
            <a:r>
              <a:rPr lang="en-US" sz="3600" dirty="0"/>
              <a:t>000 </a:t>
            </a:r>
            <a:r>
              <a:rPr lang="en-US" sz="3600" dirty="0">
                <a:sym typeface="Wingdings" pitchFamily="2" charset="2"/>
              </a:rPr>
              <a:t>  	111                - 000	                   	              </a:t>
            </a:r>
            <a:r>
              <a:rPr lang="en-US" sz="3600" dirty="0">
                <a:solidFill>
                  <a:srgbClr val="00B050"/>
                </a:solidFill>
                <a:sym typeface="Wingdings" pitchFamily="2" charset="2"/>
              </a:rPr>
              <a:t>1	</a:t>
            </a:r>
            <a:r>
              <a:rPr lang="en-US" sz="3600" dirty="0">
                <a:sym typeface="Wingdings" pitchFamily="2" charset="2"/>
              </a:rPr>
              <a:t>	</a:t>
            </a:r>
            <a:endParaRPr lang="en-US" sz="3600" dirty="0"/>
          </a:p>
          <a:p>
            <a:r>
              <a:rPr lang="en-US" sz="3600" dirty="0"/>
              <a:t>                 1000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5295900" y="6008255"/>
            <a:ext cx="9525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5143500" y="6201062"/>
            <a:ext cx="381000" cy="2286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6107545" y="4800600"/>
            <a:ext cx="521855" cy="304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6286500" y="5367867"/>
            <a:ext cx="1485900" cy="83319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429000" y="4191000"/>
            <a:ext cx="5638800" cy="2438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96508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Two’s complement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two’s complement of </a:t>
            </a:r>
            <a:r>
              <a:rPr lang="en-US" dirty="0">
                <a:solidFill>
                  <a:srgbClr val="FF0000"/>
                </a:solidFill>
              </a:rPr>
              <a:t>+23</a:t>
            </a:r>
            <a:r>
              <a:rPr lang="en-US" dirty="0"/>
              <a:t> in8 bit binary?</a:t>
            </a:r>
          </a:p>
          <a:p>
            <a:r>
              <a:rPr lang="en-US" dirty="0"/>
              <a:t>23= 00010111</a:t>
            </a:r>
          </a:p>
          <a:p>
            <a:pPr>
              <a:buNone/>
            </a:pPr>
            <a:endParaRPr lang="en-US" dirty="0"/>
          </a:p>
          <a:p>
            <a:r>
              <a:rPr lang="en-US" dirty="0"/>
              <a:t>What is the two’s complement of </a:t>
            </a:r>
            <a:r>
              <a:rPr lang="en-US" dirty="0">
                <a:solidFill>
                  <a:srgbClr val="FF0000"/>
                </a:solidFill>
              </a:rPr>
              <a:t>-45 </a:t>
            </a:r>
            <a:r>
              <a:rPr lang="en-US" dirty="0"/>
              <a:t>in 8 bit binary?    </a:t>
            </a:r>
          </a:p>
          <a:p>
            <a:r>
              <a:rPr lang="en-US" dirty="0">
                <a:solidFill>
                  <a:srgbClr val="FF0000"/>
                </a:solidFill>
              </a:rPr>
              <a:t>-45</a:t>
            </a:r>
            <a:r>
              <a:rPr lang="en-US" dirty="0"/>
              <a:t>= 11010011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8473"/>
            <a:ext cx="8229600" cy="334962"/>
          </a:xfrm>
        </p:spPr>
        <p:txBody>
          <a:bodyPr>
            <a:normAutofit fontScale="90000"/>
          </a:bodyPr>
          <a:lstStyle/>
          <a:p>
            <a:r>
              <a:rPr lang="en-US" dirty="0"/>
              <a:t>Binary, one’s, tow’s 3 bits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457200"/>
            <a:ext cx="9067800" cy="6400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Decimal	</a:t>
            </a:r>
            <a:r>
              <a:rPr lang="en-US" dirty="0">
                <a:solidFill>
                  <a:srgbClr val="FF0000"/>
                </a:solidFill>
              </a:rPr>
              <a:t>Binary</a:t>
            </a:r>
            <a:r>
              <a:rPr lang="en-US" dirty="0"/>
              <a:t>	</a:t>
            </a:r>
            <a:r>
              <a:rPr lang="en-US" dirty="0">
                <a:solidFill>
                  <a:srgbClr val="7030A0"/>
                </a:solidFill>
              </a:rPr>
              <a:t>One’s</a:t>
            </a:r>
            <a:r>
              <a:rPr lang="en-US" dirty="0"/>
              <a:t>	Two’s</a:t>
            </a:r>
          </a:p>
          <a:p>
            <a:pPr marL="0" indent="0">
              <a:buNone/>
            </a:pPr>
            <a:r>
              <a:rPr lang="en-US" dirty="0"/>
              <a:t>0		</a:t>
            </a:r>
            <a:r>
              <a:rPr lang="en-US" dirty="0">
                <a:solidFill>
                  <a:srgbClr val="FF0000"/>
                </a:solidFill>
              </a:rPr>
              <a:t>000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111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111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1000 -</a:t>
            </a:r>
          </a:p>
          <a:p>
            <a:pPr marL="0" indent="0">
              <a:buNone/>
            </a:pPr>
            <a:r>
              <a:rPr lang="en-US" dirty="0"/>
              <a:t>1		</a:t>
            </a:r>
            <a:r>
              <a:rPr lang="en-US" dirty="0">
                <a:solidFill>
                  <a:srgbClr val="FF0000"/>
                </a:solidFill>
              </a:rPr>
              <a:t>001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110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110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111 -</a:t>
            </a:r>
            <a:r>
              <a:rPr lang="en-US" dirty="0"/>
              <a:t>	</a:t>
            </a:r>
          </a:p>
          <a:p>
            <a:pPr marL="0" indent="0">
              <a:buNone/>
            </a:pPr>
            <a:r>
              <a:rPr lang="en-US" dirty="0"/>
              <a:t>2		</a:t>
            </a:r>
            <a:r>
              <a:rPr lang="en-US" dirty="0">
                <a:solidFill>
                  <a:srgbClr val="FF0000"/>
                </a:solidFill>
              </a:rPr>
              <a:t>010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101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101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110 -</a:t>
            </a:r>
          </a:p>
          <a:p>
            <a:pPr marL="0" indent="0">
              <a:buNone/>
            </a:pPr>
            <a:r>
              <a:rPr lang="en-US" dirty="0"/>
              <a:t>3		</a:t>
            </a:r>
            <a:r>
              <a:rPr lang="en-US" dirty="0">
                <a:solidFill>
                  <a:srgbClr val="FF0000"/>
                </a:solidFill>
              </a:rPr>
              <a:t>011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100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100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101 -</a:t>
            </a:r>
          </a:p>
          <a:p>
            <a:pPr marL="0" indent="0">
              <a:buNone/>
            </a:pPr>
            <a:r>
              <a:rPr lang="en-US" dirty="0"/>
              <a:t>4		</a:t>
            </a:r>
            <a:r>
              <a:rPr lang="en-US" dirty="0">
                <a:solidFill>
                  <a:srgbClr val="FF0000"/>
                </a:solidFill>
              </a:rPr>
              <a:t>100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011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011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100 -</a:t>
            </a:r>
          </a:p>
          <a:p>
            <a:pPr marL="0" indent="0">
              <a:buNone/>
            </a:pPr>
            <a:r>
              <a:rPr lang="en-US" dirty="0"/>
              <a:t>5		</a:t>
            </a:r>
            <a:r>
              <a:rPr lang="en-US" dirty="0">
                <a:solidFill>
                  <a:srgbClr val="FF0000"/>
                </a:solidFill>
              </a:rPr>
              <a:t>101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010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010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011 -</a:t>
            </a:r>
          </a:p>
          <a:p>
            <a:pPr marL="0" indent="0">
              <a:buNone/>
            </a:pPr>
            <a:r>
              <a:rPr lang="en-US" dirty="0"/>
              <a:t>6		</a:t>
            </a:r>
            <a:r>
              <a:rPr lang="en-US" dirty="0">
                <a:solidFill>
                  <a:srgbClr val="FF0000"/>
                </a:solidFill>
              </a:rPr>
              <a:t>110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001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001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010 -</a:t>
            </a:r>
          </a:p>
          <a:p>
            <a:pPr marL="0" indent="0">
              <a:buNone/>
            </a:pPr>
            <a:r>
              <a:rPr lang="en-US" dirty="0"/>
              <a:t>7		</a:t>
            </a:r>
            <a:r>
              <a:rPr lang="en-US" dirty="0">
                <a:solidFill>
                  <a:srgbClr val="FF0000"/>
                </a:solidFill>
              </a:rPr>
              <a:t>111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000	</a:t>
            </a:r>
            <a:r>
              <a:rPr lang="en-US" dirty="0"/>
              <a:t>	</a:t>
            </a:r>
            <a:r>
              <a:rPr lang="en-US" dirty="0">
                <a:solidFill>
                  <a:srgbClr val="7030A0"/>
                </a:solidFill>
              </a:rPr>
              <a:t>000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001 -</a:t>
            </a:r>
          </a:p>
          <a:p>
            <a:pPr marL="0" indent="0">
              <a:buNone/>
            </a:pPr>
            <a:r>
              <a:rPr lang="en-US" dirty="0"/>
              <a:t>	                                     </a:t>
            </a:r>
            <a:r>
              <a:rPr lang="en-US" dirty="0">
                <a:solidFill>
                  <a:srgbClr val="7030A0"/>
                </a:solidFill>
              </a:rPr>
              <a:t>One’s com.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=</a:t>
            </a:r>
            <a:r>
              <a:rPr lang="en-US" dirty="0">
                <a:solidFill>
                  <a:srgbClr val="00B0F0"/>
                </a:solidFill>
              </a:rPr>
              <a:t>Two’s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6858000" y="1219200"/>
            <a:ext cx="22860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570651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8D77BB2-2350-4F24-860E-19E300E3F967}" type="slidenum">
              <a:rPr lang="en-US" sz="1400" baseline="0" smtClean="0"/>
              <a:pPr/>
              <a:t>90</a:t>
            </a:fld>
            <a:endParaRPr lang="en-US" sz="1400" baseline="0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1545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067800" cy="60960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2600" dirty="0">
                <a:latin typeface="Arial" charset="0"/>
              </a:rPr>
              <a:t>Binary addition is as easy as it gets. You need to know only four rules</a:t>
            </a:r>
            <a:r>
              <a:rPr lang="en-US" sz="2600" dirty="0"/>
              <a:t>:	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en-US" sz="2600" b="1" dirty="0">
                <a:solidFill>
                  <a:srgbClr val="7030A0"/>
                </a:solidFill>
                <a:latin typeface="Courier New" pitchFamily="49" charset="0"/>
              </a:rPr>
              <a:t>	</a:t>
            </a: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0 + 0 =  0	   		   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	0 + 1 =  1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	1 + 0 =  1 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	1 + 1 = 10</a:t>
            </a:r>
          </a:p>
          <a:p>
            <a:pPr lvl="1">
              <a:spcBef>
                <a:spcPct val="10000"/>
              </a:spcBef>
              <a:buFontTx/>
              <a:buNone/>
            </a:pPr>
            <a:r>
              <a:rPr lang="en-US" dirty="0">
                <a:solidFill>
                  <a:srgbClr val="FF0000"/>
                </a:solidFill>
              </a:rPr>
              <a:t>Note: In binary, any digit </a:t>
            </a:r>
            <a:r>
              <a:rPr lang="en-US" dirty="0">
                <a:solidFill>
                  <a:srgbClr val="00B050"/>
                </a:solidFill>
              </a:rPr>
              <a:t>higher than 1 </a:t>
            </a:r>
            <a:r>
              <a:rPr lang="en-US" dirty="0">
                <a:solidFill>
                  <a:srgbClr val="FF0000"/>
                </a:solidFill>
              </a:rPr>
              <a:t>puts us a column to the </a:t>
            </a:r>
            <a:r>
              <a:rPr lang="en-US" dirty="0">
                <a:solidFill>
                  <a:srgbClr val="00B0F0"/>
                </a:solidFill>
              </a:rPr>
              <a:t>left</a:t>
            </a:r>
            <a:r>
              <a:rPr lang="en-US" dirty="0">
                <a:solidFill>
                  <a:srgbClr val="FF0000"/>
                </a:solidFill>
              </a:rPr>
              <a:t> .</a:t>
            </a:r>
            <a:endParaRPr lang="en-US" b="1" dirty="0">
              <a:solidFill>
                <a:srgbClr val="FF0000"/>
              </a:solidFill>
              <a:latin typeface="Courier New" pitchFamily="49" charset="0"/>
            </a:endParaRPr>
          </a:p>
          <a:p>
            <a:r>
              <a:rPr lang="en-US" sz="2600" dirty="0">
                <a:latin typeface="Arial" charset="0"/>
              </a:rPr>
              <a:t>The simplicity of this system makes it possible for digital circuits to carry out arithmetic operations.</a:t>
            </a:r>
          </a:p>
        </p:txBody>
      </p:sp>
      <p:sp>
        <p:nvSpPr>
          <p:cNvPr id="43013" name="Text Box 4"/>
          <p:cNvSpPr txBox="1">
            <a:spLocks noChangeArrowheads="1"/>
          </p:cNvSpPr>
          <p:nvPr/>
        </p:nvSpPr>
        <p:spPr bwMode="auto">
          <a:xfrm>
            <a:off x="1600200" y="5731164"/>
            <a:ext cx="6248400" cy="7620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200" b="1" baseline="0" dirty="0">
                <a:solidFill>
                  <a:srgbClr val="CC3300"/>
                </a:solidFill>
              </a:rPr>
              <a:t>Let’s see how the addition rules work with signed magnitude numbers . . .</a:t>
            </a:r>
            <a:endParaRPr lang="en-US" sz="2400" b="1" baseline="0" dirty="0">
              <a:solidFill>
                <a:srgbClr val="CC33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895600" y="3200400"/>
            <a:ext cx="3048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77434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F3DE5D0-0E73-4E9B-894B-6CA5326587B7}" type="slidenum">
              <a:rPr lang="en-US" sz="1400" baseline="0" smtClean="0"/>
              <a:pPr/>
              <a:t>91</a:t>
            </a:fld>
            <a:endParaRPr lang="en-US" sz="1400" baseline="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Binary addition</a:t>
            </a:r>
            <a:endParaRPr lang="en-US" sz="3400" dirty="0">
              <a:latin typeface="Arial" charset="0"/>
            </a:endParaRPr>
          </a:p>
        </p:txBody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5715000" cy="4114800"/>
          </a:xfrm>
          <a:solidFill>
            <a:srgbClr val="E4F5FF"/>
          </a:solidFill>
        </p:spPr>
        <p:txBody>
          <a:bodyPr>
            <a:normAutofit/>
          </a:bodyPr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Using </a:t>
            </a:r>
            <a:r>
              <a:rPr lang="en-US" sz="2400" dirty="0">
                <a:solidFill>
                  <a:srgbClr val="FF0000"/>
                </a:solidFill>
              </a:rPr>
              <a:t>signed magnitude </a:t>
            </a:r>
            <a:r>
              <a:rPr lang="en-US" sz="2400" dirty="0"/>
              <a:t>binary arithmetic, find the sum of </a:t>
            </a:r>
            <a:r>
              <a:rPr lang="en-US" sz="2400" dirty="0">
                <a:solidFill>
                  <a:srgbClr val="FF0000"/>
                </a:solidFill>
              </a:rPr>
              <a:t>75</a:t>
            </a:r>
            <a:r>
              <a:rPr lang="en-US" sz="2400" dirty="0"/>
              <a:t> and </a:t>
            </a:r>
            <a:r>
              <a:rPr lang="en-US" sz="2400" dirty="0">
                <a:solidFill>
                  <a:srgbClr val="FF0000"/>
                </a:solidFill>
              </a:rPr>
              <a:t>46</a:t>
            </a:r>
            <a:r>
              <a:rPr lang="en-US" sz="2400" dirty="0"/>
              <a:t>.</a:t>
            </a:r>
          </a:p>
          <a:p>
            <a:r>
              <a:rPr lang="en-US" sz="2400" dirty="0">
                <a:latin typeface="Arial" charset="0"/>
              </a:rPr>
              <a:t>First, convert 75 and 46 to binary, and arrange as a sum, but separate the (positive) sign bits from the magnitude bits.</a:t>
            </a:r>
          </a:p>
        </p:txBody>
      </p:sp>
      <p:pic>
        <p:nvPicPr>
          <p:cNvPr id="44037" name="Picture 5" descr="C:\IDRAW20\8D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066800"/>
            <a:ext cx="32766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534400" y="19050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75</a:t>
            </a:r>
          </a:p>
        </p:txBody>
      </p:sp>
      <p:sp>
        <p:nvSpPr>
          <p:cNvPr id="7" name="TextBox 6"/>
          <p:cNvSpPr txBox="1"/>
          <p:nvPr/>
        </p:nvSpPr>
        <p:spPr>
          <a:xfrm flipH="1">
            <a:off x="8534400" y="2590800"/>
            <a:ext cx="495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43600" y="1447800"/>
            <a:ext cx="878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Sign bit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822367" y="1904999"/>
            <a:ext cx="1559633" cy="57943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7129734" y="1467921"/>
            <a:ext cx="1199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magnitude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99104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24EC850-0B5E-4258-BE24-DAFCAA0E9592}" type="slidenum">
              <a:rPr lang="en-US" sz="1400" baseline="0" smtClean="0"/>
              <a:pPr/>
              <a:t>92</a:t>
            </a:fld>
            <a:endParaRPr lang="en-US" sz="1400" baseline="0"/>
          </a:p>
        </p:txBody>
      </p:sp>
      <p:pic>
        <p:nvPicPr>
          <p:cNvPr id="45059" name="Picture 6" descr="C:\IDRAW20\8A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990600"/>
            <a:ext cx="31877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450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5651500" cy="28956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Using signed magnitude binary arithmetic, find the sum of 75 and 46.</a:t>
            </a:r>
          </a:p>
          <a:p>
            <a:r>
              <a:rPr lang="en-US" sz="2400" dirty="0">
                <a:latin typeface="Arial" charset="0"/>
              </a:rPr>
              <a:t>Just as in decimal arithmetic, we find the sum starting with the rightmost bit and work left.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28600" y="4343400"/>
            <a:ext cx="1981200" cy="1897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>
                <a:solidFill>
                  <a:srgbClr val="FF0000"/>
                </a:solidFill>
              </a:rPr>
              <a:t>0 + 0= 0</a:t>
            </a:r>
          </a:p>
          <a:p>
            <a:r>
              <a:rPr lang="en-US" sz="4400" dirty="0">
                <a:solidFill>
                  <a:srgbClr val="FF0000"/>
                </a:solidFill>
              </a:rPr>
              <a:t>0 + 1= 1</a:t>
            </a:r>
          </a:p>
          <a:p>
            <a:r>
              <a:rPr lang="en-US" sz="4400" dirty="0">
                <a:solidFill>
                  <a:srgbClr val="FF0000"/>
                </a:solidFill>
              </a:rPr>
              <a:t>1 + 0 =1</a:t>
            </a:r>
          </a:p>
          <a:p>
            <a:r>
              <a:rPr lang="en-US" sz="4400" dirty="0">
                <a:solidFill>
                  <a:srgbClr val="FF0000"/>
                </a:solidFill>
              </a:rPr>
              <a:t>1 + 1= 10</a:t>
            </a:r>
          </a:p>
        </p:txBody>
      </p:sp>
    </p:spTree>
    <p:extLst>
      <p:ext uri="{BB962C8B-B14F-4D97-AF65-F5344CB8AC3E}">
        <p14:creationId xmlns:p14="http://schemas.microsoft.com/office/powerpoint/2010/main" val="346446427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8C7F563-BF9F-4D55-AF04-C46D93D41CEE}" type="slidenum">
              <a:rPr lang="en-US" sz="1400" baseline="0" smtClean="0"/>
              <a:pPr/>
              <a:t>93</a:t>
            </a:fld>
            <a:endParaRPr lang="en-US" sz="1400" baseline="0"/>
          </a:p>
        </p:txBody>
      </p:sp>
      <p:pic>
        <p:nvPicPr>
          <p:cNvPr id="46083" name="Picture 1029" descr="C:\IDRAW20\8B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990600"/>
            <a:ext cx="3352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Rectangle 1027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Integer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46085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5715000" cy="35052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Using signed magnitude binary arithmetic, find the sum of 75 and 46.</a:t>
            </a:r>
          </a:p>
          <a:p>
            <a:r>
              <a:rPr lang="en-US" sz="2400" dirty="0">
                <a:latin typeface="Arial" charset="0"/>
              </a:rPr>
              <a:t>In the second bit, we have a carry, so we note it above the third bit.</a:t>
            </a:r>
          </a:p>
        </p:txBody>
      </p:sp>
      <p:sp>
        <p:nvSpPr>
          <p:cNvPr id="46086" name="TextBox 5"/>
          <p:cNvSpPr txBox="1">
            <a:spLocks noChangeArrowheads="1"/>
          </p:cNvSpPr>
          <p:nvPr/>
        </p:nvSpPr>
        <p:spPr bwMode="auto">
          <a:xfrm>
            <a:off x="152400" y="4572000"/>
            <a:ext cx="27432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>
                <a:solidFill>
                  <a:srgbClr val="FF0000"/>
                </a:solidFill>
              </a:rPr>
              <a:t>0 + 0= 0</a:t>
            </a:r>
          </a:p>
          <a:p>
            <a:r>
              <a:rPr lang="en-US" sz="4400" dirty="0">
                <a:solidFill>
                  <a:srgbClr val="FF0000"/>
                </a:solidFill>
              </a:rPr>
              <a:t>0 + 1= 1</a:t>
            </a:r>
          </a:p>
          <a:p>
            <a:r>
              <a:rPr lang="en-US" sz="4400" dirty="0">
                <a:solidFill>
                  <a:srgbClr val="FF0000"/>
                </a:solidFill>
              </a:rPr>
              <a:t>1 + 0 =1</a:t>
            </a:r>
          </a:p>
          <a:p>
            <a:r>
              <a:rPr lang="en-US" sz="4400" dirty="0">
                <a:solidFill>
                  <a:srgbClr val="FF0000"/>
                </a:solidFill>
              </a:rPr>
              <a:t>1 + 1= 10</a:t>
            </a:r>
          </a:p>
        </p:txBody>
      </p:sp>
    </p:spTree>
    <p:extLst>
      <p:ext uri="{BB962C8B-B14F-4D97-AF65-F5344CB8AC3E}">
        <p14:creationId xmlns:p14="http://schemas.microsoft.com/office/powerpoint/2010/main" val="215652223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2BBEDF0-1226-4A7B-BCE5-A138CBAB177C}" type="slidenum">
              <a:rPr lang="en-US" sz="1400" baseline="0" smtClean="0"/>
              <a:pPr/>
              <a:t>94</a:t>
            </a:fld>
            <a:endParaRPr lang="en-US" sz="1400" baseline="0" dirty="0"/>
          </a:p>
        </p:txBody>
      </p:sp>
      <p:pic>
        <p:nvPicPr>
          <p:cNvPr id="47107" name="Picture 1030" descr="C:\IDRAW20\8C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300" y="914400"/>
            <a:ext cx="35687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Rectangle 1027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47109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5791200" cy="25146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Using signed magnitude binary arithmetic, find the sum of 75 and 46.</a:t>
            </a:r>
          </a:p>
          <a:p>
            <a:r>
              <a:rPr lang="en-US" sz="2400" dirty="0">
                <a:latin typeface="Arial" charset="0"/>
              </a:rPr>
              <a:t>The third and fourth bits also give us carries.</a:t>
            </a:r>
          </a:p>
        </p:txBody>
      </p:sp>
      <p:sp>
        <p:nvSpPr>
          <p:cNvPr id="47110" name="Rectangle 5"/>
          <p:cNvSpPr>
            <a:spLocks noChangeArrowheads="1"/>
          </p:cNvSpPr>
          <p:nvPr/>
        </p:nvSpPr>
        <p:spPr bwMode="auto">
          <a:xfrm>
            <a:off x="152400" y="4114800"/>
            <a:ext cx="22098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0 + 0= 0</a:t>
            </a:r>
          </a:p>
          <a:p>
            <a:r>
              <a:rPr lang="en-US" sz="3600" dirty="0">
                <a:solidFill>
                  <a:srgbClr val="FF0000"/>
                </a:solidFill>
              </a:rPr>
              <a:t>0 + 1= 1</a:t>
            </a:r>
          </a:p>
          <a:p>
            <a:r>
              <a:rPr lang="en-US" sz="3600" dirty="0">
                <a:solidFill>
                  <a:srgbClr val="FF0000"/>
                </a:solidFill>
              </a:rPr>
              <a:t>1 + 0 =1</a:t>
            </a:r>
          </a:p>
          <a:p>
            <a:r>
              <a:rPr lang="en-US" sz="3600" dirty="0">
                <a:solidFill>
                  <a:srgbClr val="FF0000"/>
                </a:solidFill>
              </a:rPr>
              <a:t>1 + 1= 10</a:t>
            </a:r>
          </a:p>
        </p:txBody>
      </p:sp>
    </p:spTree>
    <p:extLst>
      <p:ext uri="{BB962C8B-B14F-4D97-AF65-F5344CB8AC3E}">
        <p14:creationId xmlns:p14="http://schemas.microsoft.com/office/powerpoint/2010/main" val="415127360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793B8D5-0A1E-4F08-997B-2BD13003DD6F}" type="slidenum">
              <a:rPr lang="en-US" sz="1400" baseline="0" smtClean="0"/>
              <a:pPr/>
              <a:t>95</a:t>
            </a:fld>
            <a:endParaRPr lang="en-US" sz="1400" baseline="0"/>
          </a:p>
        </p:txBody>
      </p:sp>
      <p:pic>
        <p:nvPicPr>
          <p:cNvPr id="48131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685800"/>
            <a:ext cx="3184525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2" name="Rectangle 3"/>
          <p:cNvSpPr>
            <a:spLocks noGrp="1" noChangeArrowheads="1"/>
          </p:cNvSpPr>
          <p:nvPr>
            <p:ph type="title"/>
          </p:nvPr>
        </p:nvSpPr>
        <p:spPr>
          <a:xfrm>
            <a:off x="1600200" y="1524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4813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5867400" cy="35052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r>
              <a:rPr lang="en-US" sz="2400" dirty="0"/>
              <a:t>Using signed magnitude binary arithmetic, find the sum of 75 and 46= </a:t>
            </a:r>
            <a:r>
              <a:rPr lang="en-US" sz="2400" dirty="0">
                <a:solidFill>
                  <a:srgbClr val="FF0000"/>
                </a:solidFill>
              </a:rPr>
              <a:t>121</a:t>
            </a:r>
          </a:p>
          <a:p>
            <a:endParaRPr lang="en-US" sz="2400" dirty="0">
              <a:latin typeface="Arial" charset="0"/>
            </a:endParaRPr>
          </a:p>
          <a:p>
            <a:r>
              <a:rPr lang="en-US" sz="2400" dirty="0">
                <a:latin typeface="Arial" charset="0"/>
              </a:rPr>
              <a:t>Once we have worked our way through all eight bits, we are done.</a:t>
            </a: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685800" y="5181600"/>
            <a:ext cx="7467600" cy="1219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200" b="1" baseline="0" dirty="0">
                <a:solidFill>
                  <a:srgbClr val="CC3300"/>
                </a:solidFill>
              </a:rPr>
              <a:t>	In this example, we were careful to pick two values whose sum would fit into seven bits.  If that is not the case, we have a problem.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303168" y="3581400"/>
            <a:ext cx="633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7 bit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271722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7145100-7165-4C6B-BEEA-1C7BD3889047}" type="slidenum">
              <a:rPr lang="en-US" sz="1400" baseline="0" smtClean="0"/>
              <a:pPr/>
              <a:t>96</a:t>
            </a:fld>
            <a:endParaRPr lang="en-US" sz="1400" baseline="0"/>
          </a:p>
        </p:txBody>
      </p:sp>
      <p:pic>
        <p:nvPicPr>
          <p:cNvPr id="49155" name="Picture 1030" descr="C:\IDRAW20\9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838200"/>
            <a:ext cx="38100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6" name="Rectangle 1027"/>
          <p:cNvSpPr>
            <a:spLocks noGrp="1" noChangeArrowheads="1"/>
          </p:cNvSpPr>
          <p:nvPr>
            <p:ph type="title"/>
          </p:nvPr>
        </p:nvSpPr>
        <p:spPr>
          <a:xfrm>
            <a:off x="1676400" y="762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49157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5638800" cy="4343400"/>
          </a:xfrm>
          <a:solidFill>
            <a:srgbClr val="E4F5FF"/>
          </a:solidFill>
        </p:spPr>
        <p:txBody>
          <a:bodyPr>
            <a:normAutofit/>
          </a:bodyPr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Using signed magnitude binary arithmetic, find the sum of 107 and 46.</a:t>
            </a:r>
          </a:p>
          <a:p>
            <a:r>
              <a:rPr lang="en-US" sz="2400" dirty="0">
                <a:latin typeface="Arial" charset="0"/>
              </a:rPr>
              <a:t>We see that the carry from the seventh bit </a:t>
            </a:r>
            <a:r>
              <a:rPr lang="en-US" sz="2400" i="1" dirty="0">
                <a:solidFill>
                  <a:srgbClr val="FF0000"/>
                </a:solidFill>
                <a:latin typeface="Arial" charset="0"/>
              </a:rPr>
              <a:t>overflows</a:t>
            </a:r>
            <a:r>
              <a:rPr lang="en-US" sz="2400" dirty="0">
                <a:latin typeface="Arial" charset="0"/>
              </a:rPr>
              <a:t> and is discarded, giving us the erroneous result: </a:t>
            </a:r>
          </a:p>
          <a:p>
            <a:pPr>
              <a:buFontTx/>
              <a:buNone/>
            </a:pPr>
            <a:r>
              <a:rPr lang="en-US" sz="2400" dirty="0">
                <a:solidFill>
                  <a:srgbClr val="00B050"/>
                </a:solidFill>
                <a:latin typeface="Arial" charset="0"/>
              </a:rPr>
              <a:t>107</a:t>
            </a:r>
            <a:r>
              <a:rPr lang="en-US" sz="2400" dirty="0">
                <a:latin typeface="Arial" charset="0"/>
              </a:rPr>
              <a:t> + </a:t>
            </a:r>
            <a:r>
              <a:rPr lang="en-US" sz="2400" dirty="0">
                <a:solidFill>
                  <a:srgbClr val="00B050"/>
                </a:solidFill>
                <a:latin typeface="Arial" charset="0"/>
              </a:rPr>
              <a:t>46</a:t>
            </a:r>
            <a:r>
              <a:rPr lang="en-US" sz="2400" dirty="0">
                <a:latin typeface="Arial" charset="0"/>
              </a:rPr>
              <a:t> = </a:t>
            </a:r>
            <a:r>
              <a:rPr lang="en-US" sz="2400" dirty="0">
                <a:solidFill>
                  <a:srgbClr val="FF0000"/>
                </a:solidFill>
                <a:latin typeface="Arial" charset="0"/>
              </a:rPr>
              <a:t>25</a:t>
            </a:r>
            <a:r>
              <a:rPr lang="en-US" sz="2400" dirty="0">
                <a:latin typeface="Arial" charset="0"/>
              </a:rPr>
              <a:t>.   </a:t>
            </a:r>
            <a:r>
              <a:rPr lang="en-US" sz="2400" dirty="0">
                <a:solidFill>
                  <a:srgbClr val="FF0000"/>
                </a:solidFill>
                <a:latin typeface="Arial" charset="0"/>
              </a:rPr>
              <a:t>Problem</a:t>
            </a:r>
          </a:p>
        </p:txBody>
      </p:sp>
      <p:sp>
        <p:nvSpPr>
          <p:cNvPr id="49158" name="Rectangle 5"/>
          <p:cNvSpPr>
            <a:spLocks noChangeArrowheads="1"/>
          </p:cNvSpPr>
          <p:nvPr/>
        </p:nvSpPr>
        <p:spPr bwMode="auto">
          <a:xfrm>
            <a:off x="381000" y="5181600"/>
            <a:ext cx="2590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 + 0= 0</a:t>
            </a:r>
          </a:p>
          <a:p>
            <a:r>
              <a:rPr lang="en-US" sz="2400" dirty="0">
                <a:solidFill>
                  <a:srgbClr val="FF0000"/>
                </a:solidFill>
              </a:rPr>
              <a:t>0 + 1= 1</a:t>
            </a:r>
          </a:p>
          <a:p>
            <a:r>
              <a:rPr lang="en-US" sz="2400" dirty="0">
                <a:solidFill>
                  <a:srgbClr val="FF0000"/>
                </a:solidFill>
              </a:rPr>
              <a:t>1 + 0 =1</a:t>
            </a:r>
          </a:p>
          <a:p>
            <a:r>
              <a:rPr lang="en-US" sz="2400" dirty="0">
                <a:solidFill>
                  <a:srgbClr val="FF0000"/>
                </a:solidFill>
              </a:rPr>
              <a:t>1 + 1=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08276" y="2590800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107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10600" y="3276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46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0" y="3886200"/>
            <a:ext cx="4572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2932942274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Sign magnitude addition</a:t>
            </a:r>
            <a:br>
              <a:rPr lang="en-US" dirty="0"/>
            </a:br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>
              <a:buNone/>
            </a:pPr>
            <a:r>
              <a:rPr lang="en-US" sz="4000" dirty="0">
                <a:solidFill>
                  <a:srgbClr val="00B050"/>
                </a:solidFill>
              </a:rPr>
              <a:t>77</a:t>
            </a:r>
            <a:r>
              <a:rPr lang="en-US" sz="4000" dirty="0"/>
              <a:t>+ 56=</a:t>
            </a:r>
          </a:p>
          <a:p>
            <a:pPr>
              <a:buNone/>
            </a:pPr>
            <a:r>
              <a:rPr lang="en-US" dirty="0"/>
              <a:t>	</a:t>
            </a:r>
          </a:p>
          <a:p>
            <a:pPr>
              <a:buNone/>
            </a:pPr>
            <a:r>
              <a:rPr lang="en-US" sz="4000" dirty="0">
                <a:solidFill>
                  <a:srgbClr val="FF0000"/>
                </a:solidFill>
              </a:rPr>
              <a:t>0</a:t>
            </a:r>
            <a:r>
              <a:rPr lang="en-US" sz="4000" dirty="0"/>
              <a:t> </a:t>
            </a:r>
            <a:r>
              <a:rPr lang="en-US" sz="4000" dirty="0">
                <a:solidFill>
                  <a:srgbClr val="00B050"/>
                </a:solidFill>
              </a:rPr>
              <a:t>1001101 + </a:t>
            </a:r>
            <a:r>
              <a:rPr lang="en-US" sz="4000" dirty="0">
                <a:solidFill>
                  <a:srgbClr val="FF0000"/>
                </a:solidFill>
              </a:rPr>
              <a:t>0 </a:t>
            </a:r>
            <a:r>
              <a:rPr lang="en-US" sz="4000" dirty="0">
                <a:solidFill>
                  <a:srgbClr val="002060"/>
                </a:solidFill>
              </a:rPr>
              <a:t>0111000</a:t>
            </a:r>
            <a:r>
              <a:rPr lang="en-US" sz="4000" dirty="0">
                <a:solidFill>
                  <a:srgbClr val="00B050"/>
                </a:solidFill>
              </a:rPr>
              <a:t>= </a:t>
            </a:r>
            <a:r>
              <a:rPr lang="en-US" sz="4000" dirty="0">
                <a:solidFill>
                  <a:srgbClr val="FF0000"/>
                </a:solidFill>
              </a:rPr>
              <a:t>0</a:t>
            </a:r>
            <a:r>
              <a:rPr lang="en-US" sz="4000" dirty="0">
                <a:solidFill>
                  <a:srgbClr val="00B050"/>
                </a:solidFill>
              </a:rPr>
              <a:t>  </a:t>
            </a:r>
            <a:r>
              <a:rPr lang="en-US" sz="4000" dirty="0">
                <a:solidFill>
                  <a:srgbClr val="0070C0"/>
                </a:solidFill>
              </a:rPr>
              <a:t>0000101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9DB2EBA-3DD1-45CB-8875-6B07D9784372}" type="slidenum">
              <a:rPr lang="en-US" sz="1400" baseline="0" smtClean="0"/>
              <a:pPr/>
              <a:t>98</a:t>
            </a:fld>
            <a:endParaRPr lang="en-US" sz="1400" baseline="0"/>
          </a:p>
        </p:txBody>
      </p:sp>
      <p:sp>
        <p:nvSpPr>
          <p:cNvPr id="50179" name="Rectangle 1027"/>
          <p:cNvSpPr>
            <a:spLocks noGrp="1" noChangeArrowheads="1"/>
          </p:cNvSpPr>
          <p:nvPr>
            <p:ph type="title"/>
          </p:nvPr>
        </p:nvSpPr>
        <p:spPr>
          <a:xfrm>
            <a:off x="1655618" y="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50180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6019800" cy="46482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The signs in signed magnitude representation work just like the signs in pencil and paper arithmetic.</a:t>
            </a:r>
          </a:p>
          <a:p>
            <a:pPr lvl="1"/>
            <a:r>
              <a:rPr lang="en-US" sz="2400" dirty="0">
                <a:latin typeface="Arial" charset="0"/>
              </a:rPr>
              <a:t>Example</a:t>
            </a:r>
            <a:r>
              <a:rPr lang="en-US" sz="2400" b="1" dirty="0">
                <a:latin typeface="Arial" charset="0"/>
              </a:rPr>
              <a:t>:</a:t>
            </a:r>
            <a:r>
              <a:rPr lang="en-US" sz="2400" dirty="0"/>
              <a:t> Using signed magnitude binary arithmetic, </a:t>
            </a:r>
          </a:p>
          <a:p>
            <a:pPr marL="457200" lvl="1" indent="0">
              <a:buNone/>
            </a:pPr>
            <a:r>
              <a:rPr lang="en-US" sz="2400" dirty="0"/>
              <a:t>find the sum of </a:t>
            </a:r>
            <a:r>
              <a:rPr lang="en-US" sz="2400" b="1" dirty="0">
                <a:solidFill>
                  <a:srgbClr val="FF0000"/>
                </a:solidFill>
              </a:rPr>
              <a:t>-</a:t>
            </a:r>
            <a:r>
              <a:rPr lang="en-US" sz="2400" dirty="0"/>
              <a:t> 46 and </a:t>
            </a:r>
            <a:r>
              <a:rPr lang="en-US" sz="2400" b="1" dirty="0">
                <a:solidFill>
                  <a:srgbClr val="FF0000"/>
                </a:solidFill>
              </a:rPr>
              <a:t>-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/>
              <a:t>25.</a:t>
            </a:r>
          </a:p>
          <a:p>
            <a:pPr marL="457200" lvl="1" indent="0">
              <a:buNone/>
            </a:pPr>
            <a:r>
              <a:rPr lang="en-US" sz="2000" baseline="0" dirty="0">
                <a:latin typeface="Arial" charset="0"/>
              </a:rPr>
              <a:t>-Because the signs are the same, all we do is </a:t>
            </a:r>
            <a:r>
              <a:rPr lang="en-US" sz="2000" baseline="0" dirty="0">
                <a:solidFill>
                  <a:srgbClr val="FF0000"/>
                </a:solidFill>
                <a:latin typeface="Arial" charset="0"/>
              </a:rPr>
              <a:t>add </a:t>
            </a:r>
            <a:r>
              <a:rPr lang="en-US" sz="2000" baseline="0" dirty="0">
                <a:latin typeface="Arial" charset="0"/>
              </a:rPr>
              <a:t>the numbers and supply the negative sign when we are done.</a:t>
            </a:r>
            <a:endParaRPr lang="en-US" sz="1800" baseline="0" dirty="0">
              <a:latin typeface="Arial" charset="0"/>
            </a:endParaRPr>
          </a:p>
          <a:p>
            <a:pPr marL="457200" lvl="1" indent="0">
              <a:buNone/>
            </a:pPr>
            <a:endParaRPr lang="en-US" sz="2000" dirty="0">
              <a:latin typeface="Arial" charset="0"/>
            </a:endParaRPr>
          </a:p>
        </p:txBody>
      </p:sp>
      <p:pic>
        <p:nvPicPr>
          <p:cNvPr id="50182" name="Picture 1030" descr="C:\IDRAW20\10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545" y="533400"/>
            <a:ext cx="3048000" cy="3599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72200" y="1066800"/>
            <a:ext cx="878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Sign bit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10600" y="15240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46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0" y="2286000"/>
            <a:ext cx="494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25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54764" y="281940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-71</a:t>
            </a:r>
          </a:p>
        </p:txBody>
      </p:sp>
    </p:spTree>
    <p:extLst>
      <p:ext uri="{BB962C8B-B14F-4D97-AF65-F5344CB8AC3E}">
        <p14:creationId xmlns:p14="http://schemas.microsoft.com/office/powerpoint/2010/main" val="707945699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F417237-0939-493B-9F0D-D5A534503346}" type="slidenum">
              <a:rPr lang="en-US" sz="1400" baseline="0" smtClean="0"/>
              <a:pPr/>
              <a:t>99</a:t>
            </a:fld>
            <a:endParaRPr lang="en-US" sz="1400" baseline="0"/>
          </a:p>
        </p:txBody>
      </p:sp>
      <p:pic>
        <p:nvPicPr>
          <p:cNvPr id="51203" name="Picture 8" descr="C:\IDRAW20\11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300" y="2378570"/>
            <a:ext cx="3492500" cy="3412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4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Mixed addition</a:t>
            </a:r>
          </a:p>
        </p:txBody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5638800" cy="3505200"/>
          </a:xfrm>
          <a:solidFill>
            <a:srgbClr val="E4F5FF"/>
          </a:solidFill>
        </p:spPr>
        <p:txBody>
          <a:bodyPr>
            <a:normAutofit lnSpcReduction="10000"/>
          </a:bodyPr>
          <a:lstStyle/>
          <a:p>
            <a:r>
              <a:rPr lang="en-US" sz="2600" dirty="0">
                <a:latin typeface="Arial" charset="0"/>
              </a:rPr>
              <a:t>Mixed sign addition  (or subtraction) is done the same way</a:t>
            </a:r>
          </a:p>
          <a:p>
            <a:pPr lvl="1"/>
            <a:r>
              <a:rPr lang="en-US" sz="2400" dirty="0">
                <a:latin typeface="Arial" charset="0"/>
              </a:rPr>
              <a:t>Example</a:t>
            </a:r>
            <a:r>
              <a:rPr lang="en-US" sz="2400" b="1" dirty="0">
                <a:latin typeface="Arial" charset="0"/>
              </a:rPr>
              <a:t>:</a:t>
            </a:r>
            <a:r>
              <a:rPr lang="en-US" sz="2400" dirty="0"/>
              <a:t> Using signed magnitude binary arithmetic, find the sum of  46 and </a:t>
            </a:r>
            <a:r>
              <a:rPr lang="en-US" sz="2400" b="1" dirty="0"/>
              <a:t>- </a:t>
            </a:r>
            <a:r>
              <a:rPr lang="en-US" sz="2400" dirty="0"/>
              <a:t>25.</a:t>
            </a:r>
          </a:p>
          <a:p>
            <a:pPr>
              <a:buFontTx/>
              <a:buChar char="•"/>
            </a:pPr>
            <a:r>
              <a:rPr lang="en-US" sz="2600" baseline="0" dirty="0">
                <a:latin typeface="Arial" charset="0"/>
              </a:rPr>
              <a:t>The sign of the result gets the sign of the number that is </a:t>
            </a:r>
            <a:r>
              <a:rPr lang="en-US" sz="2600" baseline="0" dirty="0">
                <a:solidFill>
                  <a:srgbClr val="FF0000"/>
                </a:solidFill>
                <a:latin typeface="Arial" charset="0"/>
              </a:rPr>
              <a:t>larger.</a:t>
            </a:r>
          </a:p>
          <a:p>
            <a:pPr lvl="1">
              <a:buFontTx/>
              <a:buChar char="–"/>
            </a:pPr>
            <a:r>
              <a:rPr lang="en-US" sz="2400" baseline="0" dirty="0"/>
              <a:t>Note the “borrows” from the second and sixth bits.</a:t>
            </a:r>
          </a:p>
          <a:p>
            <a:pPr marL="457200" lvl="1" indent="0">
              <a:buNone/>
            </a:pPr>
            <a:endParaRPr lang="en-US" sz="2400" dirty="0"/>
          </a:p>
        </p:txBody>
      </p:sp>
      <p:sp>
        <p:nvSpPr>
          <p:cNvPr id="51207" name="Rectangle 6"/>
          <p:cNvSpPr>
            <a:spLocks noChangeArrowheads="1"/>
          </p:cNvSpPr>
          <p:nvPr/>
        </p:nvSpPr>
        <p:spPr bwMode="auto">
          <a:xfrm>
            <a:off x="5575300" y="439579"/>
            <a:ext cx="34925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en-US" sz="2400" dirty="0"/>
              <a:t>0 minus1 needs to borrow 1 from left, becoming a “</a:t>
            </a:r>
            <a:r>
              <a:rPr lang="en-US" sz="2400" b="1" dirty="0">
                <a:solidFill>
                  <a:srgbClr val="FF0000"/>
                </a:solidFill>
              </a:rPr>
              <a:t>2</a:t>
            </a:r>
            <a:r>
              <a:rPr lang="en-US" sz="2400" dirty="0"/>
              <a:t>” which equals </a:t>
            </a:r>
            <a:r>
              <a:rPr lang="en-US" sz="2400" b="1" dirty="0">
                <a:solidFill>
                  <a:srgbClr val="FF0000"/>
                </a:solidFill>
              </a:rPr>
              <a:t>10</a:t>
            </a:r>
            <a:r>
              <a:rPr lang="en-US" sz="2400" dirty="0"/>
              <a:t>; then the borrowed unit becomes “0”</a:t>
            </a:r>
            <a:r>
              <a:rPr lang="en-US" sz="2400" baseline="0" dirty="0"/>
              <a:t> </a:t>
            </a:r>
            <a:endParaRPr lang="en-US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8579532" y="344959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46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09000" y="4179414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-</a:t>
            </a:r>
            <a:r>
              <a:rPr lang="en-US" dirty="0">
                <a:solidFill>
                  <a:srgbClr val="00B050"/>
                </a:solidFill>
              </a:rPr>
              <a:t>25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38800" y="29718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Sign bit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34400" y="48006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1071945948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067800" cy="990600"/>
          </a:xfrm>
        </p:spPr>
        <p:txBody>
          <a:bodyPr>
            <a:normAutofit fontScale="90000"/>
          </a:bodyPr>
          <a:lstStyle/>
          <a:p>
            <a:r>
              <a:rPr lang="en-US" dirty="0"/>
              <a:t>Binary </a:t>
            </a:r>
            <a:r>
              <a:rPr lang="en-US" dirty="0">
                <a:solidFill>
                  <a:srgbClr val="FF0000"/>
                </a:solidFill>
              </a:rPr>
              <a:t>Addition</a:t>
            </a:r>
            <a:r>
              <a:rPr lang="en-US" dirty="0"/>
              <a:t> – Example</a:t>
            </a:r>
            <a:br>
              <a:rPr lang="en-US" dirty="0"/>
            </a:br>
            <a:r>
              <a:rPr lang="en-US" dirty="0"/>
              <a:t>unsigned 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190500" y="1423988"/>
            <a:ext cx="8839200" cy="5281612"/>
          </a:xfrm>
        </p:spPr>
        <p:txBody>
          <a:bodyPr/>
          <a:lstStyle/>
          <a:p>
            <a:pPr marL="0" indent="0">
              <a:buFontTx/>
              <a:buNone/>
            </a:pPr>
            <a:endParaRPr lang="en-US" sz="6600" dirty="0"/>
          </a:p>
          <a:p>
            <a:pPr marL="0" indent="0">
              <a:buFontTx/>
              <a:buNone/>
            </a:pPr>
            <a:r>
              <a:rPr lang="en-US" sz="6600" dirty="0"/>
              <a:t>001 +       111        1001</a:t>
            </a:r>
          </a:p>
          <a:p>
            <a:pPr marL="0" indent="0">
              <a:buFontTx/>
              <a:buNone/>
            </a:pPr>
            <a:r>
              <a:rPr lang="en-US" sz="6600" dirty="0"/>
              <a:t>010          101        0111</a:t>
            </a:r>
          </a:p>
          <a:p>
            <a:pPr marL="0" indent="0">
              <a:buFontTx/>
              <a:buNone/>
            </a:pPr>
            <a:r>
              <a:rPr lang="en-US" sz="6000" dirty="0">
                <a:solidFill>
                  <a:srgbClr val="FF0000"/>
                </a:solidFill>
              </a:rPr>
              <a:t>011           </a:t>
            </a:r>
            <a:r>
              <a:rPr lang="en-US" sz="6000" dirty="0">
                <a:solidFill>
                  <a:srgbClr val="00B050"/>
                </a:solidFill>
              </a:rPr>
              <a:t>1</a:t>
            </a:r>
            <a:r>
              <a:rPr lang="en-US" sz="6000" dirty="0">
                <a:solidFill>
                  <a:srgbClr val="FF0000"/>
                </a:solidFill>
              </a:rPr>
              <a:t>100    </a:t>
            </a:r>
            <a:r>
              <a:rPr lang="en-US" sz="6000" dirty="0">
                <a:solidFill>
                  <a:srgbClr val="00B050"/>
                </a:solidFill>
              </a:rPr>
              <a:t>1</a:t>
            </a:r>
            <a:r>
              <a:rPr lang="en-US" sz="6000" dirty="0">
                <a:solidFill>
                  <a:srgbClr val="FF0000"/>
                </a:solidFill>
              </a:rPr>
              <a:t>0 0 0 0 </a:t>
            </a: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2935140-430C-4ABD-81E9-31D3608671C9}" type="slidenum">
              <a:rPr lang="en-US" sz="1400" baseline="0" smtClean="0"/>
              <a:pPr/>
              <a:t>100</a:t>
            </a:fld>
            <a:endParaRPr lang="en-US" sz="1400" baseline="0" dirty="0"/>
          </a:p>
        </p:txBody>
      </p:sp>
      <p:cxnSp>
        <p:nvCxnSpPr>
          <p:cNvPr id="52229" name="Straight Connector 5"/>
          <p:cNvCxnSpPr>
            <a:cxnSpLocks noChangeShapeType="1"/>
          </p:cNvCxnSpPr>
          <p:nvPr/>
        </p:nvCxnSpPr>
        <p:spPr bwMode="auto">
          <a:xfrm>
            <a:off x="152400" y="4876800"/>
            <a:ext cx="15240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230" name="Straight Connector 9"/>
          <p:cNvCxnSpPr>
            <a:cxnSpLocks noChangeShapeType="1"/>
          </p:cNvCxnSpPr>
          <p:nvPr/>
        </p:nvCxnSpPr>
        <p:spPr bwMode="auto">
          <a:xfrm>
            <a:off x="3721100" y="4876800"/>
            <a:ext cx="1219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2231" name="TextBox 10"/>
          <p:cNvSpPr txBox="1">
            <a:spLocks noChangeArrowheads="1"/>
          </p:cNvSpPr>
          <p:nvPr/>
        </p:nvSpPr>
        <p:spPr bwMode="auto">
          <a:xfrm>
            <a:off x="3930650" y="2570163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cxnSp>
        <p:nvCxnSpPr>
          <p:cNvPr id="52234" name="Straight Arrow Connector 14"/>
          <p:cNvCxnSpPr>
            <a:cxnSpLocks noChangeShapeType="1"/>
          </p:cNvCxnSpPr>
          <p:nvPr/>
        </p:nvCxnSpPr>
        <p:spPr bwMode="auto">
          <a:xfrm>
            <a:off x="7086600" y="3327400"/>
            <a:ext cx="914400" cy="914400"/>
          </a:xfrm>
          <a:prstGeom prst="straightConnector1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 type="arrow" w="med" len="med"/>
              </a14:hiddenLine>
            </a:ext>
          </a:extLst>
        </p:spPr>
      </p:cxnSp>
      <p:sp>
        <p:nvSpPr>
          <p:cNvPr id="52235" name="TextBox 15"/>
          <p:cNvSpPr txBox="1">
            <a:spLocks noChangeArrowheads="1"/>
          </p:cNvSpPr>
          <p:nvPr/>
        </p:nvSpPr>
        <p:spPr bwMode="auto">
          <a:xfrm>
            <a:off x="4040171" y="3574256"/>
            <a:ext cx="4191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dirty="0">
                <a:solidFill>
                  <a:srgbClr val="00B050"/>
                </a:solidFill>
              </a:rPr>
              <a:t>0</a:t>
            </a:r>
          </a:p>
        </p:txBody>
      </p:sp>
      <p:sp>
        <p:nvSpPr>
          <p:cNvPr id="52236" name="TextBox 16"/>
          <p:cNvSpPr txBox="1">
            <a:spLocks noChangeArrowheads="1"/>
          </p:cNvSpPr>
          <p:nvPr/>
        </p:nvSpPr>
        <p:spPr bwMode="auto">
          <a:xfrm>
            <a:off x="3511550" y="2584270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52237" name="TextBox 17"/>
          <p:cNvSpPr txBox="1">
            <a:spLocks noChangeArrowheads="1"/>
          </p:cNvSpPr>
          <p:nvPr/>
        </p:nvSpPr>
        <p:spPr bwMode="auto">
          <a:xfrm>
            <a:off x="3144887" y="2149475"/>
            <a:ext cx="13716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dirty="0"/>
              <a:t>Carry bit</a:t>
            </a:r>
          </a:p>
        </p:txBody>
      </p:sp>
      <p:sp>
        <p:nvSpPr>
          <p:cNvPr id="52238" name="Rectangle 5"/>
          <p:cNvSpPr>
            <a:spLocks noChangeArrowheads="1"/>
          </p:cNvSpPr>
          <p:nvPr/>
        </p:nvSpPr>
        <p:spPr bwMode="auto">
          <a:xfrm>
            <a:off x="304800" y="1385740"/>
            <a:ext cx="17399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0 + 0= 0</a:t>
            </a:r>
          </a:p>
          <a:p>
            <a:r>
              <a:rPr lang="en-US" sz="2000" dirty="0">
                <a:solidFill>
                  <a:srgbClr val="FF0000"/>
                </a:solidFill>
              </a:rPr>
              <a:t>0 + 1= 1</a:t>
            </a:r>
          </a:p>
          <a:p>
            <a:r>
              <a:rPr lang="en-US" sz="2000" dirty="0">
                <a:solidFill>
                  <a:srgbClr val="FF0000"/>
                </a:solidFill>
              </a:rPr>
              <a:t>1 + 0 =1</a:t>
            </a:r>
          </a:p>
          <a:p>
            <a:r>
              <a:rPr lang="en-US" sz="2000" dirty="0">
                <a:solidFill>
                  <a:srgbClr val="FF0000"/>
                </a:solidFill>
              </a:rPr>
              <a:t>1 + 1= 10</a:t>
            </a:r>
          </a:p>
        </p:txBody>
      </p:sp>
      <p:cxnSp>
        <p:nvCxnSpPr>
          <p:cNvPr id="52239" name="Straight Connector 20"/>
          <p:cNvCxnSpPr>
            <a:cxnSpLocks noChangeShapeType="1"/>
          </p:cNvCxnSpPr>
          <p:nvPr/>
        </p:nvCxnSpPr>
        <p:spPr bwMode="auto">
          <a:xfrm>
            <a:off x="6705600" y="4876800"/>
            <a:ext cx="14478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2240" name="TextBox 23"/>
          <p:cNvSpPr txBox="1">
            <a:spLocks noChangeArrowheads="1"/>
          </p:cNvSpPr>
          <p:nvPr/>
        </p:nvSpPr>
        <p:spPr bwMode="auto">
          <a:xfrm>
            <a:off x="7658100" y="1563688"/>
            <a:ext cx="6858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52241" name="TextBox 24"/>
          <p:cNvSpPr txBox="1">
            <a:spLocks noChangeArrowheads="1"/>
          </p:cNvSpPr>
          <p:nvPr/>
        </p:nvSpPr>
        <p:spPr bwMode="auto">
          <a:xfrm>
            <a:off x="7086600" y="2577774"/>
            <a:ext cx="6858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52242" name="TextBox 25"/>
          <p:cNvSpPr txBox="1">
            <a:spLocks noChangeArrowheads="1"/>
          </p:cNvSpPr>
          <p:nvPr/>
        </p:nvSpPr>
        <p:spPr bwMode="auto">
          <a:xfrm>
            <a:off x="6705600" y="2576447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52244" name="TextBox 27"/>
          <p:cNvSpPr txBox="1">
            <a:spLocks noChangeArrowheads="1"/>
          </p:cNvSpPr>
          <p:nvPr/>
        </p:nvSpPr>
        <p:spPr bwMode="auto">
          <a:xfrm>
            <a:off x="6254750" y="2593975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22" name="TextBox 15"/>
          <p:cNvSpPr txBox="1">
            <a:spLocks noChangeArrowheads="1"/>
          </p:cNvSpPr>
          <p:nvPr/>
        </p:nvSpPr>
        <p:spPr bwMode="auto">
          <a:xfrm>
            <a:off x="3511550" y="3574256"/>
            <a:ext cx="4191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dirty="0">
                <a:solidFill>
                  <a:srgbClr val="00B050"/>
                </a:solidFill>
              </a:rPr>
              <a:t>0</a:t>
            </a:r>
          </a:p>
        </p:txBody>
      </p:sp>
      <p:sp>
        <p:nvSpPr>
          <p:cNvPr id="23" name="TextBox 16"/>
          <p:cNvSpPr txBox="1">
            <a:spLocks noChangeArrowheads="1"/>
          </p:cNvSpPr>
          <p:nvPr/>
        </p:nvSpPr>
        <p:spPr bwMode="auto">
          <a:xfrm>
            <a:off x="3054350" y="2556792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24" name="TextBox 15"/>
          <p:cNvSpPr txBox="1">
            <a:spLocks noChangeArrowheads="1"/>
          </p:cNvSpPr>
          <p:nvPr/>
        </p:nvSpPr>
        <p:spPr bwMode="auto">
          <a:xfrm>
            <a:off x="6388100" y="3574256"/>
            <a:ext cx="4191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dirty="0">
                <a:solidFill>
                  <a:srgbClr val="00B050"/>
                </a:solidFill>
              </a:rPr>
              <a:t>0</a:t>
            </a:r>
          </a:p>
        </p:txBody>
      </p:sp>
      <p:sp>
        <p:nvSpPr>
          <p:cNvPr id="25" name="TextBox 27"/>
          <p:cNvSpPr txBox="1">
            <a:spLocks noChangeArrowheads="1"/>
          </p:cNvSpPr>
          <p:nvPr/>
        </p:nvSpPr>
        <p:spPr bwMode="auto">
          <a:xfrm>
            <a:off x="5736079" y="2602552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8698727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do 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Simple addition</a:t>
            </a:r>
          </a:p>
          <a:p>
            <a:r>
              <a:rPr lang="en-US" dirty="0"/>
              <a:t>111 + 101=</a:t>
            </a:r>
          </a:p>
          <a:p>
            <a:endParaRPr lang="en-US" dirty="0"/>
          </a:p>
          <a:p>
            <a:r>
              <a:rPr lang="en-US" dirty="0"/>
              <a:t>10001+ 10101=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762000" y="152400"/>
            <a:ext cx="8153400" cy="685800"/>
          </a:xfrm>
        </p:spPr>
        <p:txBody>
          <a:bodyPr>
            <a:normAutofit fontScale="90000"/>
          </a:bodyPr>
          <a:lstStyle/>
          <a:p>
            <a:r>
              <a:rPr lang="en-US" dirty="0"/>
              <a:t>Binary </a:t>
            </a:r>
            <a:r>
              <a:rPr lang="en-US" dirty="0">
                <a:solidFill>
                  <a:srgbClr val="FF0000"/>
                </a:solidFill>
              </a:rPr>
              <a:t>Subtraction</a:t>
            </a:r>
            <a:r>
              <a:rPr lang="en-US" dirty="0"/>
              <a:t>- Example-unsigned</a:t>
            </a:r>
          </a:p>
        </p:txBody>
      </p:sp>
      <p:sp>
        <p:nvSpPr>
          <p:cNvPr id="53251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dirty="0"/>
              <a:t>15-9=6		13-11=2		</a:t>
            </a:r>
          </a:p>
          <a:p>
            <a:pPr marL="0" indent="0">
              <a:buFontTx/>
              <a:buNone/>
            </a:pPr>
            <a:r>
              <a:rPr lang="en-US" dirty="0"/>
              <a:t>  </a:t>
            </a:r>
            <a:r>
              <a:rPr lang="en-US" sz="4000" dirty="0"/>
              <a:t>1111		1101	1 1 0 0 0	  	</a:t>
            </a:r>
          </a:p>
          <a:p>
            <a:pPr marL="0" indent="0">
              <a:buFontTx/>
              <a:buNone/>
            </a:pPr>
            <a:r>
              <a:rPr lang="en-US" sz="4000" dirty="0"/>
              <a:t>-1001	       -1011	 - 1 0 0 1    </a:t>
            </a:r>
            <a:r>
              <a:rPr lang="en-US" sz="3600" dirty="0"/>
              <a:t>24-9=15</a:t>
            </a:r>
          </a:p>
          <a:p>
            <a:pPr marL="0" indent="0">
              <a:buFontTx/>
              <a:buNone/>
            </a:pPr>
            <a:r>
              <a:rPr lang="en-US" sz="4000" dirty="0"/>
              <a:t> </a:t>
            </a:r>
            <a:r>
              <a:rPr lang="en-US" sz="4000" dirty="0">
                <a:solidFill>
                  <a:srgbClr val="00B050"/>
                </a:solidFill>
              </a:rPr>
              <a:t>0110             0 010	  01 1 1 1  </a:t>
            </a:r>
            <a:r>
              <a:rPr lang="en-US" dirty="0"/>
              <a:t>		  </a:t>
            </a: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8EAB889-D87C-4848-A5F7-CB4183380EAB}" type="slidenum">
              <a:rPr lang="en-US" sz="1400" baseline="0" smtClean="0"/>
              <a:pPr/>
              <a:t>102</a:t>
            </a:fld>
            <a:endParaRPr lang="en-US" sz="1400" baseline="0"/>
          </a:p>
        </p:txBody>
      </p:sp>
      <p:cxnSp>
        <p:nvCxnSpPr>
          <p:cNvPr id="53253" name="Straight Connector 5"/>
          <p:cNvCxnSpPr>
            <a:cxnSpLocks noChangeShapeType="1"/>
          </p:cNvCxnSpPr>
          <p:nvPr/>
        </p:nvCxnSpPr>
        <p:spPr bwMode="auto">
          <a:xfrm>
            <a:off x="0" y="3352800"/>
            <a:ext cx="1295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54" name="Straight Connector 7"/>
          <p:cNvCxnSpPr>
            <a:cxnSpLocks noChangeShapeType="1"/>
          </p:cNvCxnSpPr>
          <p:nvPr/>
        </p:nvCxnSpPr>
        <p:spPr bwMode="auto">
          <a:xfrm>
            <a:off x="2760663" y="3352800"/>
            <a:ext cx="11430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255" name="TextBox 8"/>
          <p:cNvSpPr txBox="1">
            <a:spLocks noChangeArrowheads="1"/>
          </p:cNvSpPr>
          <p:nvPr/>
        </p:nvSpPr>
        <p:spPr bwMode="auto">
          <a:xfrm>
            <a:off x="3327400" y="1828800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rgbClr val="FF0000"/>
                </a:solidFill>
              </a:rPr>
              <a:t>2</a:t>
            </a:r>
          </a:p>
        </p:txBody>
      </p:sp>
      <p:cxnSp>
        <p:nvCxnSpPr>
          <p:cNvPr id="53256" name="Straight Connector 10"/>
          <p:cNvCxnSpPr>
            <a:cxnSpLocks noChangeShapeType="1"/>
          </p:cNvCxnSpPr>
          <p:nvPr/>
        </p:nvCxnSpPr>
        <p:spPr bwMode="auto">
          <a:xfrm flipH="1">
            <a:off x="3077721" y="2207755"/>
            <a:ext cx="279400" cy="30480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257" name="TextBox 13"/>
          <p:cNvSpPr txBox="1">
            <a:spLocks noChangeArrowheads="1"/>
          </p:cNvSpPr>
          <p:nvPr/>
        </p:nvSpPr>
        <p:spPr bwMode="auto">
          <a:xfrm>
            <a:off x="3060700" y="1849438"/>
            <a:ext cx="37306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0</a:t>
            </a:r>
          </a:p>
        </p:txBody>
      </p:sp>
      <p:cxnSp>
        <p:nvCxnSpPr>
          <p:cNvPr id="53258" name="Straight Connector 15"/>
          <p:cNvCxnSpPr>
            <a:cxnSpLocks noChangeShapeType="1"/>
          </p:cNvCxnSpPr>
          <p:nvPr/>
        </p:nvCxnSpPr>
        <p:spPr bwMode="auto">
          <a:xfrm>
            <a:off x="5054600" y="3352800"/>
            <a:ext cx="13716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TextBox 16"/>
          <p:cNvSpPr txBox="1"/>
          <p:nvPr/>
        </p:nvSpPr>
        <p:spPr>
          <a:xfrm>
            <a:off x="6124494" y="1591101"/>
            <a:ext cx="40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dirty="0">
                <a:latin typeface="+mj-lt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02300" y="1619528"/>
            <a:ext cx="2286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600" dirty="0">
                <a:latin typeface="+mj-lt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62563" y="1633793"/>
            <a:ext cx="2286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600" dirty="0">
                <a:latin typeface="+mj-lt"/>
              </a:rPr>
              <a:t>2</a:t>
            </a:r>
          </a:p>
        </p:txBody>
      </p:sp>
      <p:cxnSp>
        <p:nvCxnSpPr>
          <p:cNvPr id="53262" name="Straight Connector 20"/>
          <p:cNvCxnSpPr>
            <a:cxnSpLocks noChangeShapeType="1"/>
          </p:cNvCxnSpPr>
          <p:nvPr/>
        </p:nvCxnSpPr>
        <p:spPr bwMode="auto">
          <a:xfrm flipH="1">
            <a:off x="5072063" y="2270125"/>
            <a:ext cx="228600" cy="18415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263" name="TextBox 23"/>
          <p:cNvSpPr txBox="1">
            <a:spLocks noChangeArrowheads="1"/>
          </p:cNvSpPr>
          <p:nvPr/>
        </p:nvSpPr>
        <p:spPr bwMode="auto">
          <a:xfrm>
            <a:off x="4918075" y="1849438"/>
            <a:ext cx="492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/>
              <a:t> 0</a:t>
            </a:r>
          </a:p>
        </p:txBody>
      </p:sp>
      <p:sp>
        <p:nvSpPr>
          <p:cNvPr id="53264" name="TextBox 24"/>
          <p:cNvSpPr txBox="1">
            <a:spLocks noChangeArrowheads="1"/>
          </p:cNvSpPr>
          <p:nvPr/>
        </p:nvSpPr>
        <p:spPr bwMode="auto">
          <a:xfrm>
            <a:off x="5305425" y="1493837"/>
            <a:ext cx="3714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1</a:t>
            </a:r>
          </a:p>
        </p:txBody>
      </p:sp>
      <p:sp>
        <p:nvSpPr>
          <p:cNvPr id="53265" name="TextBox 25"/>
          <p:cNvSpPr txBox="1">
            <a:spLocks noChangeArrowheads="1"/>
          </p:cNvSpPr>
          <p:nvPr/>
        </p:nvSpPr>
        <p:spPr bwMode="auto">
          <a:xfrm>
            <a:off x="5693528" y="1475147"/>
            <a:ext cx="3714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1</a:t>
            </a:r>
          </a:p>
        </p:txBody>
      </p:sp>
      <p:cxnSp>
        <p:nvCxnSpPr>
          <p:cNvPr id="53266" name="Straight Connector 27"/>
          <p:cNvCxnSpPr>
            <a:cxnSpLocks noChangeShapeType="1"/>
          </p:cNvCxnSpPr>
          <p:nvPr/>
        </p:nvCxnSpPr>
        <p:spPr bwMode="auto">
          <a:xfrm flipH="1">
            <a:off x="5338763" y="1828800"/>
            <a:ext cx="304800" cy="22860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67" name="Straight Connector 31"/>
          <p:cNvCxnSpPr>
            <a:cxnSpLocks noChangeShapeType="1"/>
          </p:cNvCxnSpPr>
          <p:nvPr/>
        </p:nvCxnSpPr>
        <p:spPr bwMode="auto">
          <a:xfrm flipH="1">
            <a:off x="5778500" y="1808162"/>
            <a:ext cx="304800" cy="22860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268" name="TextBox 32"/>
          <p:cNvSpPr txBox="1">
            <a:spLocks noChangeArrowheads="1"/>
          </p:cNvSpPr>
          <p:nvPr/>
        </p:nvSpPr>
        <p:spPr bwMode="auto">
          <a:xfrm>
            <a:off x="6553200" y="1473200"/>
            <a:ext cx="1130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/>
              <a:t>Borrow</a:t>
            </a:r>
            <a:r>
              <a:rPr lang="en-US" sz="3200" baseline="0"/>
              <a:t> </a:t>
            </a:r>
            <a:endParaRPr lang="en-US" sz="3200"/>
          </a:p>
        </p:txBody>
      </p:sp>
      <p:sp>
        <p:nvSpPr>
          <p:cNvPr id="21" name="TextBox 24"/>
          <p:cNvSpPr txBox="1">
            <a:spLocks noChangeArrowheads="1"/>
          </p:cNvSpPr>
          <p:nvPr/>
        </p:nvSpPr>
        <p:spPr bwMode="auto">
          <a:xfrm>
            <a:off x="4967288" y="1475147"/>
            <a:ext cx="372218" cy="543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2</a:t>
            </a:r>
          </a:p>
        </p:txBody>
      </p:sp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4572001" y="1833071"/>
            <a:ext cx="482338" cy="543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0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4709686" y="2291460"/>
            <a:ext cx="193675" cy="11095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582486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do it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1111-101=</a:t>
            </a:r>
          </a:p>
          <a:p>
            <a:endParaRPr lang="en-US" dirty="0"/>
          </a:p>
          <a:p>
            <a:r>
              <a:rPr lang="en-US" dirty="0"/>
              <a:t>11001- 01111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213AD37-A3FF-478B-9622-0151BE16FDF9}" type="slidenum">
              <a:rPr lang="en-US" sz="1400" baseline="0" smtClean="0"/>
              <a:pPr/>
              <a:t>104</a:t>
            </a:fld>
            <a:endParaRPr lang="en-US" sz="1400" baseline="0"/>
          </a:p>
        </p:txBody>
      </p:sp>
      <p:sp>
        <p:nvSpPr>
          <p:cNvPr id="62467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"/>
            <a:ext cx="7467600" cy="381000"/>
          </a:xfrm>
        </p:spPr>
        <p:txBody>
          <a:bodyPr>
            <a:normAutofit fontScale="90000"/>
          </a:bodyPr>
          <a:lstStyle/>
          <a:p>
            <a:r>
              <a:rPr lang="en-US" sz="3400" dirty="0">
                <a:latin typeface="Arial" charset="0"/>
              </a:rPr>
              <a:t>Overflow </a:t>
            </a:r>
          </a:p>
        </p:txBody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61722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When we use any finite number of bits to represent a number, we always run the risk of the result of our calculations becoming too large to be stored in the computer.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While we can’t always 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prevent</a:t>
            </a:r>
            <a:r>
              <a:rPr lang="en-US" sz="2600" dirty="0">
                <a:latin typeface="Arial" charset="0"/>
              </a:rPr>
              <a:t> overflow, we can always </a:t>
            </a:r>
            <a:r>
              <a:rPr lang="en-US" sz="2600" i="1" dirty="0">
                <a:solidFill>
                  <a:srgbClr val="7030A0"/>
                </a:solidFill>
                <a:latin typeface="Arial" charset="0"/>
              </a:rPr>
              <a:t>detect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en-US" sz="2600" dirty="0">
                <a:latin typeface="Arial" charset="0"/>
              </a:rPr>
              <a:t>overflow.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In complement arithmetic, an overflow condition is easy to detect.</a:t>
            </a:r>
          </a:p>
        </p:txBody>
      </p:sp>
    </p:spTree>
    <p:extLst>
      <p:ext uri="{BB962C8B-B14F-4D97-AF65-F5344CB8AC3E}">
        <p14:creationId xmlns:p14="http://schemas.microsoft.com/office/powerpoint/2010/main" val="4182576557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87362"/>
          </a:xfrm>
        </p:spPr>
        <p:txBody>
          <a:bodyPr>
            <a:normAutofit fontScale="90000"/>
          </a:bodyPr>
          <a:lstStyle/>
          <a:p>
            <a:br>
              <a:rPr lang="en-US" b="1" dirty="0"/>
            </a:br>
            <a:r>
              <a:rPr lang="en-US" b="1" dirty="0"/>
              <a:t>Overflow in Unsigned Binary (UB)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6019800"/>
          </a:xfrm>
        </p:spPr>
        <p:txBody>
          <a:bodyPr>
            <a:normAutofit/>
          </a:bodyPr>
          <a:lstStyle/>
          <a:p>
            <a:r>
              <a:rPr lang="en-US" sz="2400" dirty="0"/>
              <a:t>If you are representing numbers using 4 bits as unsigned binary, the minimum value is 0 (i.e., </a:t>
            </a:r>
            <a:r>
              <a:rPr lang="en-US" sz="2400" b="1" dirty="0"/>
              <a:t>0000</a:t>
            </a:r>
            <a:r>
              <a:rPr lang="en-US" sz="2400" b="1" baseline="-25000" dirty="0"/>
              <a:t>2</a:t>
            </a:r>
            <a:r>
              <a:rPr lang="en-US" sz="2400" dirty="0"/>
              <a:t>, while the maximum value is 15 (</a:t>
            </a:r>
            <a:r>
              <a:rPr lang="en-US" sz="2400" b="1" dirty="0"/>
              <a:t>1111</a:t>
            </a:r>
            <a:r>
              <a:rPr lang="en-US" sz="2400" b="1" baseline="-25000" dirty="0"/>
              <a:t>2</a:t>
            </a:r>
            <a:r>
              <a:rPr lang="en-US" sz="2400" dirty="0"/>
              <a:t>). Any operation that results in a number larger than 15 or smaller than 0 has </a:t>
            </a:r>
            <a:r>
              <a:rPr lang="en-US" sz="2400" i="1" dirty="0"/>
              <a:t>overflowed</a:t>
            </a:r>
            <a:r>
              <a:rPr lang="en-US" sz="2400" dirty="0"/>
              <a:t>.</a:t>
            </a:r>
          </a:p>
          <a:p>
            <a:pPr>
              <a:buNone/>
            </a:pPr>
            <a:r>
              <a:rPr lang="en-US" sz="2400" dirty="0"/>
              <a:t>Example: summed 14 + 14 (in UB, that's 1110 + 1110), the resulting value is 28, but the value 28 has no representation using 4 bits (since the maximum represent able value is 15). Thus, there is overflow.</a:t>
            </a:r>
          </a:p>
          <a:p>
            <a:pPr>
              <a:buNone/>
            </a:pPr>
            <a:r>
              <a:rPr lang="en-US" sz="2400" dirty="0"/>
              <a:t>Two’s complement  </a:t>
            </a:r>
          </a:p>
          <a:p>
            <a:pPr>
              <a:buNone/>
            </a:pPr>
            <a:r>
              <a:rPr lang="en-US" sz="2400" dirty="0"/>
              <a:t>Anytime an operation on two 4-bit numbers results in more than 4 bits, the highest bits are removed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/>
              <a:t>Overflow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85800"/>
            <a:ext cx="8915400" cy="61722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0=0000	minimum value</a:t>
            </a:r>
          </a:p>
          <a:p>
            <a:pPr marL="0" indent="0">
              <a:buNone/>
            </a:pPr>
            <a:r>
              <a:rPr lang="en-US" dirty="0"/>
              <a:t>1=0001</a:t>
            </a:r>
          </a:p>
          <a:p>
            <a:pPr marL="0" indent="0">
              <a:buNone/>
            </a:pPr>
            <a:r>
              <a:rPr lang="en-US" dirty="0"/>
              <a:t>2=0010</a:t>
            </a:r>
          </a:p>
          <a:p>
            <a:pPr marL="0" indent="0">
              <a:buNone/>
            </a:pPr>
            <a:r>
              <a:rPr lang="en-US" dirty="0"/>
              <a:t>3=0011			10+2=12	15+3=18</a:t>
            </a:r>
          </a:p>
          <a:p>
            <a:pPr marL="0" indent="0">
              <a:buNone/>
            </a:pPr>
            <a:r>
              <a:rPr lang="en-US" dirty="0"/>
              <a:t>4=0100			1010+		1111+</a:t>
            </a:r>
          </a:p>
          <a:p>
            <a:pPr marL="0" indent="0">
              <a:buNone/>
            </a:pPr>
            <a:r>
              <a:rPr lang="en-US" dirty="0"/>
              <a:t>5=0101			0010		0011</a:t>
            </a:r>
          </a:p>
          <a:p>
            <a:pPr marL="0" indent="0">
              <a:buNone/>
            </a:pPr>
            <a:r>
              <a:rPr lang="en-US" dirty="0"/>
              <a:t>6=1100			1100		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  0010  (discarded)</a:t>
            </a:r>
          </a:p>
          <a:p>
            <a:pPr marL="0" indent="0">
              <a:buNone/>
            </a:pPr>
            <a:r>
              <a:rPr lang="en-US" dirty="0"/>
              <a:t>7=0111</a:t>
            </a:r>
          </a:p>
          <a:p>
            <a:pPr marL="0" indent="0">
              <a:buNone/>
            </a:pPr>
            <a:r>
              <a:rPr lang="en-US" dirty="0"/>
              <a:t>8=1000</a:t>
            </a:r>
          </a:p>
          <a:p>
            <a:pPr marL="0" indent="0">
              <a:buNone/>
            </a:pPr>
            <a:r>
              <a:rPr lang="en-US" dirty="0"/>
              <a:t>9=1001</a:t>
            </a:r>
          </a:p>
          <a:p>
            <a:pPr marL="0" indent="0">
              <a:buNone/>
            </a:pPr>
            <a:r>
              <a:rPr lang="en-US" dirty="0"/>
              <a:t>10=1010</a:t>
            </a:r>
          </a:p>
          <a:p>
            <a:pPr marL="0" indent="0">
              <a:buNone/>
            </a:pPr>
            <a:r>
              <a:rPr lang="en-US" dirty="0"/>
              <a:t>11=1011</a:t>
            </a:r>
          </a:p>
          <a:p>
            <a:pPr marL="0" indent="0">
              <a:buNone/>
            </a:pPr>
            <a:r>
              <a:rPr lang="en-US" dirty="0"/>
              <a:t>12=1100</a:t>
            </a:r>
          </a:p>
          <a:p>
            <a:pPr marL="0" indent="0">
              <a:buNone/>
            </a:pPr>
            <a:r>
              <a:rPr lang="en-US" dirty="0"/>
              <a:t>13=1101</a:t>
            </a:r>
          </a:p>
          <a:p>
            <a:pPr marL="0" indent="0">
              <a:buNone/>
            </a:pPr>
            <a:r>
              <a:rPr lang="en-US" dirty="0"/>
              <a:t>14=1110</a:t>
            </a:r>
          </a:p>
          <a:p>
            <a:pPr marL="0" indent="0">
              <a:buNone/>
            </a:pPr>
            <a:r>
              <a:rPr lang="en-US" dirty="0"/>
              <a:t>15=1111	maximum value </a:t>
            </a:r>
            <a:endParaRPr lang="en-CA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0" y="29718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715000" y="29718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715000" y="3124200"/>
            <a:ext cx="228600" cy="76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2998169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289D2B0-146E-4A98-810A-A760ADE86C9E}" type="slidenum">
              <a:rPr lang="en-US" sz="1400" baseline="0" smtClean="0"/>
              <a:pPr/>
              <a:t>107</a:t>
            </a:fld>
            <a:endParaRPr lang="en-US" sz="1400" baseline="0"/>
          </a:p>
        </p:txBody>
      </p:sp>
      <p:pic>
        <p:nvPicPr>
          <p:cNvPr id="63491" name="Picture 5" descr="C:\IDRAW20\15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4"/>
          <a:stretch>
            <a:fillRect/>
          </a:stretch>
        </p:blipFill>
        <p:spPr bwMode="auto">
          <a:xfrm>
            <a:off x="5943600" y="1066800"/>
            <a:ext cx="32004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2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Overflow</a:t>
            </a:r>
            <a:endParaRPr lang="en-US" sz="3400" dirty="0">
              <a:latin typeface="Arial" charset="0"/>
            </a:endParaRPr>
          </a:p>
        </p:txBody>
      </p:sp>
      <p:sp>
        <p:nvSpPr>
          <p:cNvPr id="6349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6200" y="1371600"/>
            <a:ext cx="6019800" cy="3810000"/>
          </a:xfrm>
          <a:noFill/>
        </p:spPr>
        <p:txBody>
          <a:bodyPr/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 find the sum of 107 and 46.</a:t>
            </a:r>
          </a:p>
          <a:p>
            <a:r>
              <a:rPr lang="en-US" sz="2400" dirty="0">
                <a:latin typeface="Arial" charset="0"/>
              </a:rPr>
              <a:t>We see that the nonzero carry from the seventh bit </a:t>
            </a:r>
            <a:r>
              <a:rPr lang="en-US" sz="2400" i="1" dirty="0">
                <a:solidFill>
                  <a:srgbClr val="7030A0"/>
                </a:solidFill>
                <a:latin typeface="Arial" charset="0"/>
              </a:rPr>
              <a:t>overflows </a:t>
            </a:r>
            <a:r>
              <a:rPr lang="en-US" sz="2400" dirty="0">
                <a:latin typeface="Arial" charset="0"/>
              </a:rPr>
              <a:t>into the sign bit, giving us the erroneous result: 107 + 46 = -25. </a:t>
            </a:r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674255" y="5410200"/>
            <a:ext cx="8001000" cy="10668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200" b="1" baseline="0" dirty="0">
                <a:solidFill>
                  <a:srgbClr val="CC3300"/>
                </a:solidFill>
              </a:rPr>
              <a:t>    </a:t>
            </a:r>
            <a:r>
              <a:rPr lang="en-US" sz="2200" b="1" u="sng" baseline="0" dirty="0">
                <a:solidFill>
                  <a:srgbClr val="CC3300"/>
                </a:solidFill>
              </a:rPr>
              <a:t>Rule for detecting signed two’s complement overflow:</a:t>
            </a:r>
            <a:r>
              <a:rPr lang="en-US" sz="2200" b="1" baseline="0" dirty="0">
                <a:solidFill>
                  <a:srgbClr val="CC3300"/>
                </a:solidFill>
              </a:rPr>
              <a:t>  When the “carry in” and the “carry out” of the sign bit differ, overflow has occurred.</a:t>
            </a:r>
          </a:p>
        </p:txBody>
      </p:sp>
    </p:spTree>
    <p:extLst>
      <p:ext uri="{BB962C8B-B14F-4D97-AF65-F5344CB8AC3E}">
        <p14:creationId xmlns:p14="http://schemas.microsoft.com/office/powerpoint/2010/main" val="2607830573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394BF3A-FCCA-466C-84F7-72C83ED9EF66}" type="slidenum">
              <a:rPr lang="en-US" sz="1400" baseline="0" smtClean="0"/>
              <a:pPr/>
              <a:t>108</a:t>
            </a:fld>
            <a:endParaRPr lang="en-US" sz="1400" baseline="0"/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Integer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144000" cy="5486400"/>
          </a:xfrm>
          <a:noFill/>
        </p:spPr>
        <p:txBody>
          <a:bodyPr/>
          <a:lstStyle/>
          <a:p>
            <a:pPr>
              <a:spcBef>
                <a:spcPct val="40000"/>
              </a:spcBef>
              <a:buFontTx/>
              <a:buNone/>
            </a:pPr>
            <a:r>
              <a:rPr lang="en-US" sz="2600" b="1" dirty="0">
                <a:latin typeface="Arial" charset="0"/>
              </a:rPr>
              <a:t>Overflow </a:t>
            </a:r>
            <a:r>
              <a:rPr lang="en-US" sz="2600" dirty="0">
                <a:latin typeface="Arial" charset="0"/>
              </a:rPr>
              <a:t>and</a:t>
            </a:r>
            <a:r>
              <a:rPr lang="en-US" sz="2600" b="1" dirty="0">
                <a:latin typeface="Arial" charset="0"/>
              </a:rPr>
              <a:t> carry </a:t>
            </a:r>
            <a:r>
              <a:rPr lang="en-US" sz="2600" dirty="0">
                <a:latin typeface="Arial" charset="0"/>
              </a:rPr>
              <a:t>are tricky ideas</a:t>
            </a:r>
            <a:r>
              <a:rPr lang="en-US" sz="2600" b="1" dirty="0">
                <a:latin typeface="Arial" charset="0"/>
              </a:rPr>
              <a:t>.</a:t>
            </a:r>
          </a:p>
          <a:p>
            <a:pPr>
              <a:spcBef>
                <a:spcPct val="40000"/>
              </a:spcBef>
              <a:buFontTx/>
              <a:buNone/>
            </a:pPr>
            <a:endParaRPr lang="en-US" sz="2600" b="1" dirty="0"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sz="2400" dirty="0">
                <a:solidFill>
                  <a:srgbClr val="FF0000"/>
                </a:solidFill>
              </a:rPr>
              <a:t>Overflow occurs when a calculation produces a result that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sz="2400" dirty="0">
                <a:solidFill>
                  <a:srgbClr val="FF0000"/>
                </a:solidFill>
              </a:rPr>
              <a:t>is greater in magnitude than that which a given register or storage location can store or represent.</a:t>
            </a:r>
            <a:endParaRPr lang="en-US" sz="2600" b="1" dirty="0">
              <a:latin typeface="Arial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If a carry out of the leftmost bit occurs with an unsigned number, overflow has occurred.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Carry and overflow occur independently of each other. </a:t>
            </a:r>
          </a:p>
        </p:txBody>
      </p:sp>
      <p:pic>
        <p:nvPicPr>
          <p:cNvPr id="64517" name="Picture 5" descr="untitled.bmp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1371600"/>
            <a:ext cx="1247775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797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04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2400" dirty="0">
                <a:hlinkClick r:id="rId2"/>
              </a:rPr>
              <a:t>http://sandbox.mc.edu/~bennet/cs110/tc/add.html</a:t>
            </a:r>
            <a:br>
              <a:rPr lang="en-US" sz="2400" dirty="0"/>
            </a:br>
            <a:r>
              <a:rPr lang="en-US" sz="2400" dirty="0"/>
              <a:t>overflow examples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838200"/>
            <a:ext cx="91440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One’s complement addition/subtraction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  <a:ln>
            <a:solidFill>
              <a:srgbClr val="FF0000"/>
            </a:solidFill>
          </a:ln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en-US" dirty="0"/>
          </a:p>
          <a:p>
            <a:pPr lvl="0">
              <a:buNone/>
            </a:pPr>
            <a:r>
              <a:rPr lang="en-US" dirty="0"/>
              <a:t>1-Convert the negative number  (-3) to one’s complement</a:t>
            </a:r>
          </a:p>
          <a:p>
            <a:pPr lvl="0">
              <a:buNone/>
            </a:pPr>
            <a:r>
              <a:rPr lang="en-US" dirty="0"/>
              <a:t>2-Add the positive number to the one’s complement number.</a:t>
            </a:r>
          </a:p>
          <a:p>
            <a:pPr lvl="0">
              <a:buNone/>
            </a:pPr>
            <a:r>
              <a:rPr lang="en-US" dirty="0"/>
              <a:t>3-If you have an extra bit (carry over bit) add it to the result.</a:t>
            </a:r>
          </a:p>
          <a:p>
            <a:r>
              <a:rPr lang="en-US" dirty="0"/>
              <a:t>Example: 	7-3=4		7= 111	3=011</a:t>
            </a:r>
          </a:p>
          <a:p>
            <a:r>
              <a:rPr lang="en-US" dirty="0"/>
              <a:t>		111	(7)</a:t>
            </a:r>
          </a:p>
          <a:p>
            <a:r>
              <a:rPr lang="en-US" dirty="0"/>
              <a:t>	           -011 	(3)</a:t>
            </a:r>
          </a:p>
          <a:p>
            <a:r>
              <a:rPr lang="en-US" dirty="0"/>
              <a:t>		100 one’s complement of 3 (invert bits)</a:t>
            </a:r>
          </a:p>
          <a:p>
            <a:pPr>
              <a:buNone/>
            </a:pPr>
            <a:r>
              <a:rPr lang="en-US" dirty="0"/>
              <a:t>			111 +</a:t>
            </a:r>
          </a:p>
          <a:p>
            <a:pPr>
              <a:buNone/>
            </a:pPr>
            <a:r>
              <a:rPr lang="en-US" dirty="0"/>
              <a:t>Extra bit    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  0 11</a:t>
            </a:r>
          </a:p>
          <a:p>
            <a:r>
              <a:rPr lang="en-US" dirty="0"/>
              <a:t>Add	     	</a:t>
            </a:r>
            <a:r>
              <a:rPr lang="en-US" dirty="0">
                <a:solidFill>
                  <a:srgbClr val="FF0000"/>
                </a:solidFill>
              </a:rPr>
              <a:t>     1</a:t>
            </a:r>
            <a:r>
              <a:rPr lang="en-US" dirty="0"/>
              <a:t>	</a:t>
            </a:r>
          </a:p>
          <a:p>
            <a:pPr lvl="1">
              <a:buNone/>
            </a:pPr>
            <a:r>
              <a:rPr lang="en-US" dirty="0"/>
              <a:t>                     10 0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828800" y="4419600"/>
            <a:ext cx="6858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828800" y="5257800"/>
            <a:ext cx="762000" cy="15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81200" y="6096000"/>
            <a:ext cx="6096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Left Brace 9"/>
          <p:cNvSpPr/>
          <p:nvPr/>
        </p:nvSpPr>
        <p:spPr>
          <a:xfrm>
            <a:off x="1524000" y="3810000"/>
            <a:ext cx="381000" cy="1295400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447800" y="5334000"/>
            <a:ext cx="381000" cy="304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One’s complement addition/subtraction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Using the one’s complement method, subtract these two binary numbers:</a:t>
            </a:r>
          </a:p>
          <a:p>
            <a:r>
              <a:rPr lang="en-US" dirty="0"/>
              <a:t>1100–11011=    </a:t>
            </a:r>
          </a:p>
          <a:p>
            <a:pPr lvl="1">
              <a:buNone/>
            </a:pPr>
            <a:r>
              <a:rPr lang="en-US" sz="4000" dirty="0"/>
              <a:t>10000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One’s complement addition/subtraction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458200" cy="5257800"/>
          </a:xfrm>
        </p:spPr>
        <p:txBody>
          <a:bodyPr>
            <a:normAutofit/>
          </a:bodyPr>
          <a:lstStyle/>
          <a:p>
            <a:r>
              <a:rPr lang="en-US" dirty="0"/>
              <a:t>Using the one’s complement method subtracts these two binary numbers: </a:t>
            </a:r>
          </a:p>
          <a:p>
            <a:pPr>
              <a:buNone/>
            </a:pPr>
            <a:r>
              <a:rPr lang="en-US" dirty="0"/>
              <a:t>   +  </a:t>
            </a:r>
            <a:r>
              <a:rPr lang="en-US" dirty="0">
                <a:solidFill>
                  <a:srgbClr val="FF0000"/>
                </a:solidFill>
              </a:rPr>
              <a:t>11001 </a:t>
            </a:r>
          </a:p>
          <a:p>
            <a:r>
              <a:rPr lang="en-US" dirty="0"/>
              <a:t>– 01100 = 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00B050"/>
                </a:solidFill>
              </a:rPr>
              <a:t>10011</a:t>
            </a:r>
            <a:r>
              <a:rPr lang="en-US" dirty="0"/>
              <a:t> one’s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11001</a:t>
            </a:r>
          </a:p>
          <a:p>
            <a:pPr>
              <a:buNone/>
            </a:pPr>
            <a:r>
              <a:rPr lang="en-US" dirty="0">
                <a:solidFill>
                  <a:srgbClr val="00B0F0"/>
                </a:solidFill>
              </a:rPr>
              <a:t>CO</a:t>
            </a:r>
            <a:r>
              <a:rPr lang="en-US" dirty="0"/>
              <a:t> </a:t>
            </a:r>
            <a:r>
              <a:rPr lang="en-US" dirty="0">
                <a:solidFill>
                  <a:srgbClr val="00B0F0"/>
                </a:solidFill>
              </a:rPr>
              <a:t>1</a:t>
            </a:r>
            <a:r>
              <a:rPr lang="en-US" dirty="0"/>
              <a:t> 01100</a:t>
            </a:r>
          </a:p>
          <a:p>
            <a:pPr>
              <a:buNone/>
            </a:pPr>
            <a:r>
              <a:rPr lang="en-US" dirty="0"/>
              <a:t>                   </a:t>
            </a:r>
            <a:r>
              <a:rPr lang="en-US" dirty="0">
                <a:solidFill>
                  <a:srgbClr val="00B0F0"/>
                </a:solidFill>
              </a:rPr>
              <a:t>1</a:t>
            </a:r>
          </a:p>
          <a:p>
            <a:pPr>
              <a:buNone/>
            </a:pPr>
            <a:r>
              <a:rPr lang="en-US" dirty="0"/>
              <a:t>         0110 1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609600" y="3810000"/>
            <a:ext cx="152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6096000"/>
            <a:ext cx="1447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81000" y="4953000"/>
            <a:ext cx="1905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11162"/>
          </a:xfrm>
        </p:spPr>
        <p:txBody>
          <a:bodyPr>
            <a:normAutofit fontScale="90000"/>
          </a:bodyPr>
          <a:lstStyle/>
          <a:p>
            <a:r>
              <a:rPr lang="en-US" sz="2800" dirty="0"/>
              <a:t>Two’s complement addition/Subtraction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144000" cy="6477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/>
              <a:t>1- convert both numbers to binary (positive/negative)</a:t>
            </a:r>
          </a:p>
          <a:p>
            <a:pPr>
              <a:buNone/>
            </a:pPr>
            <a:r>
              <a:rPr lang="en-US" sz="2400" dirty="0"/>
              <a:t>2- convert the negative number to one’s complement</a:t>
            </a:r>
          </a:p>
          <a:p>
            <a:pPr>
              <a:buNone/>
            </a:pPr>
            <a:r>
              <a:rPr lang="en-US" sz="2400" dirty="0"/>
              <a:t>3-  add 1 to 1’s complement to get the 2’s complement</a:t>
            </a:r>
          </a:p>
          <a:p>
            <a:pPr>
              <a:buNone/>
            </a:pPr>
            <a:r>
              <a:rPr lang="en-US" sz="2400" dirty="0"/>
              <a:t>4-add both numbers positive and 2’s complement together</a:t>
            </a:r>
            <a:r>
              <a:rPr lang="en-US" sz="2800" dirty="0"/>
              <a:t>.</a:t>
            </a:r>
          </a:p>
          <a:p>
            <a:pPr>
              <a:buNone/>
            </a:pPr>
            <a:r>
              <a:rPr lang="en-US" sz="2800" dirty="0"/>
              <a:t>Example:	6-5=1  	6=110 	-5=101</a:t>
            </a:r>
          </a:p>
          <a:p>
            <a:pPr>
              <a:buNone/>
            </a:pPr>
            <a:r>
              <a:rPr lang="en-US" sz="2800" dirty="0"/>
              <a:t>			110    6</a:t>
            </a:r>
          </a:p>
          <a:p>
            <a:pPr>
              <a:buNone/>
            </a:pPr>
            <a:r>
              <a:rPr lang="en-US" sz="2800" dirty="0"/>
              <a:t>			101 -	5</a:t>
            </a:r>
          </a:p>
          <a:p>
            <a:pPr>
              <a:buNone/>
            </a:pPr>
            <a:r>
              <a:rPr lang="en-US" sz="2800" dirty="0"/>
              <a:t>			</a:t>
            </a:r>
            <a:r>
              <a:rPr lang="en-US" sz="2800" dirty="0">
                <a:solidFill>
                  <a:srgbClr val="00B050"/>
                </a:solidFill>
              </a:rPr>
              <a:t>010   one’s complement of 5</a:t>
            </a:r>
          </a:p>
          <a:p>
            <a:pPr>
              <a:buNone/>
            </a:pPr>
            <a:r>
              <a:rPr lang="en-US" sz="2800" dirty="0"/>
              <a:t>		Add         1</a:t>
            </a:r>
          </a:p>
          <a:p>
            <a:pPr>
              <a:buNone/>
            </a:pPr>
            <a:r>
              <a:rPr lang="en-US" sz="2800" dirty="0"/>
              <a:t>			 011  Two’s complement of 5</a:t>
            </a:r>
          </a:p>
          <a:p>
            <a:pPr>
              <a:buNone/>
            </a:pPr>
            <a:r>
              <a:rPr lang="en-US" sz="2800" dirty="0"/>
              <a:t>			 110    6</a:t>
            </a:r>
          </a:p>
          <a:p>
            <a:pPr>
              <a:buNone/>
            </a:pPr>
            <a:r>
              <a:rPr lang="en-US" sz="2800" dirty="0"/>
              <a:t>     	         </a:t>
            </a:r>
            <a:r>
              <a:rPr lang="en-US" sz="2800" dirty="0">
                <a:solidFill>
                  <a:srgbClr val="FF0000"/>
                </a:solidFill>
              </a:rPr>
              <a:t>1</a:t>
            </a:r>
            <a:r>
              <a:rPr lang="en-US" sz="2800" dirty="0"/>
              <a:t> 001</a:t>
            </a:r>
          </a:p>
          <a:p>
            <a:pPr>
              <a:buNone/>
            </a:pPr>
            <a:r>
              <a:rPr lang="en-US" sz="2800" dirty="0"/>
              <a:t>            </a:t>
            </a:r>
            <a:r>
              <a:rPr lang="en-US" sz="2800" dirty="0">
                <a:solidFill>
                  <a:srgbClr val="FF0000"/>
                </a:solidFill>
              </a:rPr>
              <a:t>Discard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981200" y="3810000"/>
            <a:ext cx="60960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905000" y="4800600"/>
            <a:ext cx="68580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828800" y="5791200"/>
            <a:ext cx="76200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1600200" y="58674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639762"/>
          </a:xfrm>
        </p:spPr>
        <p:txBody>
          <a:bodyPr>
            <a:normAutofit/>
          </a:bodyPr>
          <a:lstStyle/>
          <a:p>
            <a:r>
              <a:rPr lang="en-US" sz="3200" dirty="0"/>
              <a:t>Two’s complement addition/subtraction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Using the two’s complement method, subtrac</a:t>
            </a:r>
            <a:r>
              <a:rPr lang="en-US" b="1" dirty="0"/>
              <a:t>t </a:t>
            </a:r>
            <a:r>
              <a:rPr lang="en-US" dirty="0"/>
              <a:t>these two binary numbers 1000-010</a:t>
            </a:r>
          </a:p>
          <a:p>
            <a:r>
              <a:rPr lang="en-US" dirty="0"/>
              <a:t>Example:  8-2=6	8=1000	2=0010</a:t>
            </a:r>
          </a:p>
          <a:p>
            <a:pPr lvl="0"/>
            <a:r>
              <a:rPr lang="en-US" dirty="0"/>
              <a:t>Find the negative number of (-2) in two’s complement</a:t>
            </a:r>
          </a:p>
          <a:p>
            <a:r>
              <a:rPr lang="en-US" dirty="0"/>
              <a:t>		+0010  (2) </a:t>
            </a:r>
          </a:p>
          <a:p>
            <a:r>
              <a:rPr lang="en-US" dirty="0"/>
              <a:t>		  </a:t>
            </a:r>
            <a:r>
              <a:rPr lang="en-US" dirty="0">
                <a:solidFill>
                  <a:srgbClr val="FF0000"/>
                </a:solidFill>
              </a:rPr>
              <a:t>1101</a:t>
            </a:r>
            <a:r>
              <a:rPr lang="en-US" dirty="0"/>
              <a:t> One’s complement of 2</a:t>
            </a:r>
          </a:p>
          <a:p>
            <a:r>
              <a:rPr lang="en-US" dirty="0"/>
              <a:t>	add	         </a:t>
            </a:r>
            <a:r>
              <a:rPr lang="en-US" dirty="0">
                <a:solidFill>
                  <a:srgbClr val="00B0F0"/>
                </a:solidFill>
              </a:rPr>
              <a:t>1</a:t>
            </a:r>
          </a:p>
          <a:p>
            <a:r>
              <a:rPr lang="en-US" dirty="0"/>
              <a:t>		  </a:t>
            </a:r>
            <a:r>
              <a:rPr lang="en-US" dirty="0">
                <a:solidFill>
                  <a:srgbClr val="7030A0"/>
                </a:solidFill>
              </a:rPr>
              <a:t>1110</a:t>
            </a:r>
            <a:r>
              <a:rPr lang="en-US" dirty="0"/>
              <a:t> Two’s complement of -2</a:t>
            </a:r>
          </a:p>
          <a:p>
            <a:pPr lvl="0"/>
            <a:r>
              <a:rPr lang="en-US" dirty="0"/>
              <a:t>Add the two numbers together		</a:t>
            </a:r>
          </a:p>
          <a:p>
            <a:r>
              <a:rPr lang="en-US" dirty="0"/>
              <a:t>		1000 	(8)</a:t>
            </a:r>
          </a:p>
          <a:p>
            <a:r>
              <a:rPr lang="en-US" dirty="0"/>
              <a:t>add	</a:t>
            </a:r>
            <a:r>
              <a:rPr lang="en-US" dirty="0">
                <a:solidFill>
                  <a:srgbClr val="7030A0"/>
                </a:solidFill>
              </a:rPr>
              <a:t>1110 </a:t>
            </a:r>
            <a:r>
              <a:rPr lang="en-US" dirty="0"/>
              <a:t>+  two’s complement -2</a:t>
            </a:r>
          </a:p>
          <a:p>
            <a:r>
              <a:rPr lang="en-US" dirty="0"/>
              <a:t>	           0110</a:t>
            </a:r>
          </a:p>
          <a:p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981200" y="4038600"/>
            <a:ext cx="990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6400" y="6096000"/>
            <a:ext cx="1219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we use floating point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95400"/>
            <a:ext cx="8991600" cy="4830763"/>
          </a:xfrm>
        </p:spPr>
        <p:txBody>
          <a:bodyPr>
            <a:normAutofit lnSpcReduction="10000"/>
          </a:bodyPr>
          <a:lstStyle/>
          <a:p>
            <a:pPr>
              <a:spcBef>
                <a:spcPct val="40000"/>
              </a:spcBef>
              <a:buFontTx/>
              <a:buNone/>
            </a:pPr>
            <a:r>
              <a:rPr lang="en-US" sz="2000" dirty="0">
                <a:solidFill>
                  <a:srgbClr val="FF0000"/>
                </a:solidFill>
                <a:latin typeface="Arial" charset="0"/>
              </a:rPr>
              <a:t>What is Floating point?</a:t>
            </a:r>
          </a:p>
          <a:p>
            <a:pPr>
              <a:spcBef>
                <a:spcPct val="40000"/>
              </a:spcBef>
            </a:pPr>
            <a:r>
              <a:rPr lang="en-US" dirty="0"/>
              <a:t>A number that can contains a fractional part. Floating-point numbers have decimal points in them.</a:t>
            </a:r>
          </a:p>
          <a:p>
            <a:pPr>
              <a:spcBef>
                <a:spcPct val="40000"/>
              </a:spcBef>
            </a:pPr>
            <a:r>
              <a:rPr lang="en-US" dirty="0">
                <a:latin typeface="Arial" charset="0"/>
              </a:rPr>
              <a:t>Example: 3.0 or -111.5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Real			</a:t>
            </a:r>
            <a:r>
              <a:rPr lang="en-US" sz="2400" dirty="0">
                <a:solidFill>
                  <a:srgbClr val="00B050"/>
                </a:solidFill>
              </a:rPr>
              <a:t>Fixed point</a:t>
            </a:r>
            <a:r>
              <a:rPr lang="en-US" sz="2400" dirty="0"/>
              <a:t>	</a:t>
            </a:r>
            <a:r>
              <a:rPr lang="en-US" sz="2400" dirty="0">
                <a:solidFill>
                  <a:srgbClr val="00B0F0"/>
                </a:solidFill>
              </a:rPr>
              <a:t> Floating point </a:t>
            </a:r>
          </a:p>
          <a:p>
            <a:pPr marL="0" indent="0">
              <a:buNone/>
            </a:pPr>
            <a:r>
              <a:rPr lang="en-US" sz="2400" dirty="0"/>
              <a:t>123456789.0   		</a:t>
            </a:r>
            <a:r>
              <a:rPr lang="en-US" sz="2400" dirty="0">
                <a:solidFill>
                  <a:srgbClr val="00B050"/>
                </a:solidFill>
              </a:rPr>
              <a:t>12345678 </a:t>
            </a:r>
            <a:r>
              <a:rPr lang="en-US" sz="2400" dirty="0"/>
              <a:t>	</a:t>
            </a:r>
            <a:r>
              <a:rPr lang="en-US" sz="2400" dirty="0">
                <a:solidFill>
                  <a:srgbClr val="00B0F0"/>
                </a:solidFill>
              </a:rPr>
              <a:t>1.2345E8</a:t>
            </a:r>
            <a:r>
              <a:rPr lang="en-US" sz="2400" dirty="0"/>
              <a:t>      </a:t>
            </a:r>
            <a:r>
              <a:rPr lang="en-US" sz="2400" dirty="0">
                <a:solidFill>
                  <a:srgbClr val="00B0F0"/>
                </a:solidFill>
              </a:rPr>
              <a:t>(</a:t>
            </a:r>
            <a:r>
              <a:rPr lang="en-US" sz="2400" dirty="0" err="1">
                <a:solidFill>
                  <a:srgbClr val="00B0F0"/>
                </a:solidFill>
              </a:rPr>
              <a:t>ie</a:t>
            </a:r>
            <a:r>
              <a:rPr lang="en-US" sz="2400" dirty="0">
                <a:solidFill>
                  <a:srgbClr val="00B0F0"/>
                </a:solidFill>
              </a:rPr>
              <a:t> 1.2345*10^8) </a:t>
            </a:r>
          </a:p>
          <a:p>
            <a:pPr marL="0" indent="0">
              <a:buNone/>
            </a:pPr>
            <a:r>
              <a:rPr lang="en-US" sz="2400" dirty="0"/>
              <a:t>0.0000000012345678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00B050"/>
                </a:solidFill>
              </a:rPr>
              <a:t>0.000000</a:t>
            </a:r>
            <a:r>
              <a:rPr lang="en-US" sz="2800" dirty="0"/>
              <a:t> 	</a:t>
            </a:r>
            <a:r>
              <a:rPr lang="en-US" sz="2800" dirty="0">
                <a:solidFill>
                  <a:srgbClr val="00B0F0"/>
                </a:solidFill>
              </a:rPr>
              <a:t>1.234E-9</a:t>
            </a:r>
            <a:r>
              <a:rPr lang="en-US" sz="2800" dirty="0"/>
              <a:t>   </a:t>
            </a:r>
            <a:r>
              <a:rPr lang="en-US" sz="2800" dirty="0">
                <a:solidFill>
                  <a:srgbClr val="00B0F0"/>
                </a:solidFill>
              </a:rPr>
              <a:t>(</a:t>
            </a:r>
            <a:r>
              <a:rPr lang="en-US" sz="2800" dirty="0" err="1">
                <a:solidFill>
                  <a:srgbClr val="00B0F0"/>
                </a:solidFill>
              </a:rPr>
              <a:t>ie</a:t>
            </a:r>
            <a:r>
              <a:rPr lang="en-US" sz="2800" dirty="0">
                <a:solidFill>
                  <a:srgbClr val="00B0F0"/>
                </a:solidFill>
              </a:rPr>
              <a:t> 1.2345*10-9)</a:t>
            </a:r>
          </a:p>
        </p:txBody>
      </p:sp>
    </p:spTree>
    <p:extLst>
      <p:ext uri="{BB962C8B-B14F-4D97-AF65-F5344CB8AC3E}">
        <p14:creationId xmlns:p14="http://schemas.microsoft.com/office/powerpoint/2010/main" val="1029275100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Floating Point </a:t>
            </a:r>
            <a:br>
              <a:rPr lang="en-US" dirty="0"/>
            </a:br>
            <a:r>
              <a:rPr lang="en-US" dirty="0"/>
              <a:t>video to watch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067800" cy="5029200"/>
          </a:xfrm>
        </p:spPr>
        <p:txBody>
          <a:bodyPr>
            <a:normAutofit/>
          </a:bodyPr>
          <a:lstStyle/>
          <a:p>
            <a:r>
              <a:rPr lang="en-US" sz="2000" dirty="0">
                <a:hlinkClick r:id="rId2"/>
              </a:rPr>
              <a:t>http://www.youtube.com/watch?v=MIrQtuoT5Ak&amp;feature=related</a:t>
            </a: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(Part 1 and 2)</a:t>
            </a:r>
          </a:p>
          <a:p>
            <a:r>
              <a:rPr lang="en-US" sz="2000" dirty="0">
                <a:hlinkClick r:id="rId3"/>
              </a:rPr>
              <a:t>http://www.youtube.com/watch?v=cGmQASt1oNE         </a:t>
            </a:r>
          </a:p>
          <a:p>
            <a:endParaRPr lang="en-US" sz="2000" dirty="0">
              <a:hlinkClick r:id="rId3"/>
            </a:endParaRPr>
          </a:p>
          <a:p>
            <a:r>
              <a:rPr lang="en-US" sz="2000" dirty="0">
                <a:hlinkClick r:id="rId3"/>
              </a:rPr>
              <a:t>http://www.youtube.com/watch?v=iQFG7sAa7i4</a:t>
            </a:r>
            <a:r>
              <a:rPr lang="en-U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02641875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/>
              <a:t>Fractional Part – Multiplication Method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305800" cy="48768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/>
              <a:t>	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In the binary representation of a floating point number the column values will be as follows: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339933"/>
                </a:solidFill>
              </a:rPr>
              <a:t>	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…</a:t>
            </a:r>
            <a:r>
              <a:rPr lang="en-US" sz="2800" dirty="0">
                <a:solidFill>
                  <a:srgbClr val="339933"/>
                </a:solidFill>
                <a:latin typeface="Arial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5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4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3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0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.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-1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-2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-3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-4 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…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32   16   8    4    2   1  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.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1/2   1/4   1/8      1/16…</a:t>
            </a:r>
            <a:endParaRPr lang="en-US" sz="2800" baseline="30000" dirty="0">
              <a:solidFill>
                <a:srgbClr val="000000"/>
              </a:solidFill>
              <a:latin typeface="Arial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FF0000"/>
                </a:solidFill>
                <a:latin typeface="Arial" charset="0"/>
              </a:rPr>
              <a:t>… 32   16   8    4    2   1 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.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</a:t>
            </a:r>
            <a:r>
              <a:rPr lang="en-US" sz="2800" dirty="0">
                <a:solidFill>
                  <a:srgbClr val="00B050"/>
                </a:solidFill>
                <a:latin typeface="Arial" charset="0"/>
              </a:rPr>
              <a:t>.5     .25   .125    .0625…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 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154056648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991600" cy="510540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None/>
            </a:pPr>
            <a:r>
              <a:rPr lang="en-US" b="1" dirty="0">
                <a:solidFill>
                  <a:srgbClr val="000000"/>
                </a:solidFill>
                <a:latin typeface="Arial" charset="0"/>
              </a:rPr>
              <a:t>Ex 1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.  Find the binary equivalent of </a:t>
            </a:r>
            <a:r>
              <a:rPr lang="en-US" b="1" dirty="0">
                <a:solidFill>
                  <a:srgbClr val="000000"/>
                </a:solidFill>
                <a:latin typeface="Arial" charset="0"/>
              </a:rPr>
              <a:t>0.25</a:t>
            </a:r>
          </a:p>
          <a:p>
            <a:pPr marL="609600" indent="-609600">
              <a:lnSpc>
                <a:spcPct val="90000"/>
              </a:lnSpc>
              <a:buNone/>
            </a:pPr>
            <a:r>
              <a:rPr lang="en-US" b="1" dirty="0">
                <a:solidFill>
                  <a:srgbClr val="000000"/>
                </a:solidFill>
                <a:latin typeface="Arial" charset="0"/>
              </a:rPr>
              <a:t>  Step 1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: Multiply </a:t>
            </a:r>
            <a:r>
              <a:rPr lang="en-US" dirty="0">
                <a:solidFill>
                  <a:srgbClr val="0000FF"/>
                </a:solidFill>
                <a:latin typeface="Arial" charset="0"/>
              </a:rPr>
              <a:t>the fraction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 by 2 until the fractional part becomes 0</a:t>
            </a: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          25</a:t>
            </a:r>
            <a:endParaRPr lang="en-US" sz="36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en-US" sz="3600" b="1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 								</a:t>
            </a:r>
            <a:r>
              <a:rPr lang="en-US" sz="3600" b="1" u="sng" dirty="0">
                <a:solidFill>
                  <a:srgbClr val="000000"/>
                </a:solidFill>
                <a:latin typeface="Arial" charset="0"/>
              </a:rPr>
              <a:t>x 2</a:t>
            </a: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     </a:t>
            </a:r>
            <a:endParaRPr lang="en-US" sz="36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  							 	</a:t>
            </a:r>
            <a:r>
              <a:rPr lang="en-US" sz="3600" b="1" dirty="0">
                <a:solidFill>
                  <a:srgbClr val="FF0000"/>
                </a:solidFill>
                <a:latin typeface="Arial" charset="0"/>
              </a:rPr>
              <a:t>0</a:t>
            </a: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.5</a:t>
            </a:r>
          </a:p>
          <a:p>
            <a:pPr marL="609600" indent="-609600">
              <a:lnSpc>
                <a:spcPct val="90000"/>
              </a:lnSpc>
              <a:buNone/>
            </a:pP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								</a:t>
            </a:r>
            <a:r>
              <a:rPr lang="en-US" sz="3600" b="1" u="sng" dirty="0">
                <a:solidFill>
                  <a:srgbClr val="000000"/>
                </a:solidFill>
                <a:latin typeface="Arial" charset="0"/>
              </a:rPr>
              <a:t>x 2</a:t>
            </a: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 	    </a:t>
            </a:r>
            <a:endParaRPr lang="en-US" sz="36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en-US" sz="3600" b="1" dirty="0">
                <a:latin typeface="Arial" charset="0"/>
              </a:rPr>
              <a:t>								 </a:t>
            </a:r>
            <a:r>
              <a:rPr lang="en-US" sz="3600" b="1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.0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67145" y="3657600"/>
            <a:ext cx="4724400" cy="259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lnSpc>
                <a:spcPct val="90000"/>
              </a:lnSpc>
              <a:spcBef>
                <a:spcPct val="20000"/>
              </a:spcBef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2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: Collect the whole parts in forward order. Put them after the radix point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</a:pPr>
            <a:r>
              <a:rPr lang="en-US" sz="2800" b="1" dirty="0">
                <a:solidFill>
                  <a:srgbClr val="339933"/>
                </a:solidFill>
                <a:latin typeface="Arial" charset="0"/>
              </a:rPr>
              <a:t>	  </a:t>
            </a:r>
            <a:r>
              <a:rPr lang="en-US" sz="2800" b="1" dirty="0">
                <a:solidFill>
                  <a:srgbClr val="A50021"/>
                </a:solidFill>
                <a:latin typeface="Arial" charset="0"/>
              </a:rPr>
              <a:t>.</a:t>
            </a:r>
            <a:r>
              <a:rPr lang="en-US" sz="2800" b="1" dirty="0">
                <a:solidFill>
                  <a:srgbClr val="339933"/>
                </a:solidFill>
                <a:latin typeface="Arial" charset="0"/>
              </a:rPr>
              <a:t>  .5    .25  .125  .0625</a:t>
            </a:r>
          </a:p>
          <a:p>
            <a:pPr marL="609600" indent="-609600" algn="just">
              <a:lnSpc>
                <a:spcPct val="90000"/>
              </a:lnSpc>
              <a:spcBef>
                <a:spcPct val="20000"/>
              </a:spcBef>
            </a:pPr>
            <a:r>
              <a:rPr lang="en-US" sz="2800" b="1" dirty="0">
                <a:solidFill>
                  <a:srgbClr val="339933"/>
                </a:solidFill>
                <a:latin typeface="Arial" charset="0"/>
              </a:rPr>
              <a:t>	  </a:t>
            </a:r>
            <a:r>
              <a:rPr lang="en-US" sz="2800" b="1" dirty="0">
                <a:solidFill>
                  <a:srgbClr val="A50021"/>
                </a:solidFill>
                <a:latin typeface="Arial" charset="0"/>
              </a:rPr>
              <a:t>.</a:t>
            </a:r>
            <a:r>
              <a:rPr lang="en-US" sz="2800" b="1" dirty="0">
                <a:solidFill>
                  <a:srgbClr val="339933"/>
                </a:solidFill>
                <a:latin typeface="Arial" charset="0"/>
              </a:rPr>
              <a:t>   </a:t>
            </a:r>
            <a:r>
              <a:rPr lang="en-US" sz="2800" b="1" dirty="0">
                <a:solidFill>
                  <a:srgbClr val="FF0000"/>
                </a:solidFill>
                <a:latin typeface="Arial" charset="0"/>
              </a:rPr>
              <a:t>0      1</a:t>
            </a:r>
          </a:p>
        </p:txBody>
      </p:sp>
    </p:spTree>
    <p:extLst>
      <p:ext uri="{BB962C8B-B14F-4D97-AF65-F5344CB8AC3E}">
        <p14:creationId xmlns:p14="http://schemas.microsoft.com/office/powerpoint/2010/main" val="199531070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u="sng"/>
              <a:t>Fractional Part – Multiplication Method</a:t>
            </a:r>
          </a:p>
        </p:txBody>
      </p:sp>
      <p:sp>
        <p:nvSpPr>
          <p:cNvPr id="1024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09600" y="2057400"/>
            <a:ext cx="7467600" cy="4114800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Ex 2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.  Find the binary equivalent of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0.625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  Step 1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: Multiply </a:t>
            </a:r>
            <a:r>
              <a:rPr lang="en-US" sz="2400" dirty="0">
                <a:solidFill>
                  <a:srgbClr val="0000FF"/>
                </a:solidFill>
                <a:latin typeface="Arial" charset="0"/>
              </a:rPr>
              <a:t>the fraction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 by 2 until the fractional part becomes 0</a:t>
            </a:r>
            <a:r>
              <a:rPr lang="en-US" sz="2400" b="1" dirty="0">
                <a:latin typeface="Arial" charset="0"/>
              </a:rPr>
              <a:t>				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.625</a:t>
            </a:r>
            <a:endParaRPr lang="en-US" sz="24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 							</a:t>
            </a:r>
            <a:r>
              <a:rPr lang="en-US" sz="2400" b="1" u="sng" dirty="0">
                <a:solidFill>
                  <a:srgbClr val="000000"/>
                </a:solidFill>
                <a:latin typeface="Arial" charset="0"/>
              </a:rPr>
              <a:t>x  2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     </a:t>
            </a:r>
            <a:endParaRPr lang="en-US" sz="24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  	 						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.25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							</a:t>
            </a:r>
            <a:r>
              <a:rPr lang="en-US" sz="2400" b="1" u="sng" dirty="0">
                <a:solidFill>
                  <a:srgbClr val="000000"/>
                </a:solidFill>
                <a:latin typeface="Arial" charset="0"/>
              </a:rPr>
              <a:t>x  2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 	    </a:t>
            </a:r>
            <a:endParaRPr lang="en-US" sz="24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latin typeface="Arial" charset="0"/>
              </a:rPr>
              <a:t>		  			 		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</a:rPr>
              <a:t>0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.50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							</a:t>
            </a:r>
            <a:r>
              <a:rPr lang="en-US" sz="2400" b="1" u="sng" dirty="0">
                <a:solidFill>
                  <a:srgbClr val="000000"/>
                </a:solidFill>
                <a:latin typeface="Arial" charset="0"/>
              </a:rPr>
              <a:t>x  2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							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.0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						</a:t>
            </a:r>
            <a:endParaRPr lang="en-US" sz="2800" b="1" u="sng" dirty="0">
              <a:solidFill>
                <a:srgbClr val="000000"/>
              </a:solidFill>
              <a:latin typeface="Arial" charset="0"/>
            </a:endParaRP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               </a:t>
            </a:r>
            <a:endParaRPr lang="en-US" sz="28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27716" name="Rectangle 1028"/>
          <p:cNvSpPr>
            <a:spLocks noChangeArrowheads="1"/>
          </p:cNvSpPr>
          <p:nvPr/>
        </p:nvSpPr>
        <p:spPr bwMode="auto">
          <a:xfrm>
            <a:off x="762000" y="4800600"/>
            <a:ext cx="51816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609600" indent="-609600">
              <a:lnSpc>
                <a:spcPct val="90000"/>
              </a:lnSpc>
              <a:spcBef>
                <a:spcPct val="20000"/>
              </a:spcBef>
            </a:pPr>
            <a:r>
              <a:rPr lang="en-US" b="1">
                <a:solidFill>
                  <a:srgbClr val="000000"/>
                </a:solidFill>
                <a:latin typeface="Arial" charset="0"/>
              </a:rPr>
              <a:t>Step 2</a:t>
            </a:r>
            <a:r>
              <a:rPr lang="en-US">
                <a:solidFill>
                  <a:srgbClr val="000000"/>
                </a:solidFill>
                <a:latin typeface="Arial" charset="0"/>
              </a:rPr>
              <a:t>: Collect the whole parts in forward order. Put them after the radix point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339933"/>
                </a:solidFill>
                <a:latin typeface="Arial" charset="0"/>
              </a:rPr>
              <a:t>	  </a:t>
            </a:r>
            <a:r>
              <a:rPr lang="en-US" sz="2800" b="1">
                <a:solidFill>
                  <a:srgbClr val="A50021"/>
                </a:solidFill>
                <a:latin typeface="Arial" charset="0"/>
              </a:rPr>
              <a:t>.</a:t>
            </a:r>
            <a:r>
              <a:rPr lang="en-US" sz="2800" b="1">
                <a:solidFill>
                  <a:srgbClr val="339933"/>
                </a:solidFill>
                <a:latin typeface="Arial" charset="0"/>
              </a:rPr>
              <a:t>  .5    .25  .125  .0625</a:t>
            </a:r>
          </a:p>
          <a:p>
            <a:pPr marL="609600" indent="-609600" algn="just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339933"/>
                </a:solidFill>
                <a:latin typeface="Arial" charset="0"/>
              </a:rPr>
              <a:t>	  </a:t>
            </a:r>
            <a:r>
              <a:rPr lang="en-US" sz="2800" b="1">
                <a:solidFill>
                  <a:srgbClr val="A50021"/>
                </a:solidFill>
                <a:latin typeface="Arial" charset="0"/>
              </a:rPr>
              <a:t>.</a:t>
            </a:r>
            <a:r>
              <a:rPr lang="en-US" sz="2800" b="1">
                <a:solidFill>
                  <a:srgbClr val="339933"/>
                </a:solidFill>
                <a:latin typeface="Arial" charset="0"/>
              </a:rPr>
              <a:t>   </a:t>
            </a:r>
            <a:r>
              <a:rPr lang="en-US" sz="2800" b="1">
                <a:solidFill>
                  <a:srgbClr val="FF0000"/>
                </a:solidFill>
                <a:latin typeface="Arial" charset="0"/>
              </a:rPr>
              <a:t>1      0     1</a:t>
            </a:r>
          </a:p>
          <a:p>
            <a:pPr marL="609600" indent="-609600" algn="just">
              <a:lnSpc>
                <a:spcPct val="90000"/>
              </a:lnSpc>
              <a:spcBef>
                <a:spcPct val="20000"/>
              </a:spcBef>
            </a:pPr>
            <a:r>
              <a:rPr lang="en-US" sz="2800">
                <a:latin typeface="Arial" charset="0"/>
              </a:rPr>
              <a:t>               </a:t>
            </a:r>
            <a:endParaRPr lang="en-US" sz="280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5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16" grpId="0" autoUpdateAnimBg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E595ED7-932D-43FF-96C6-650E83FAD749}" type="slidenum">
              <a:rPr lang="en-US" sz="1400" baseline="0" smtClean="0"/>
              <a:pPr/>
              <a:t>120</a:t>
            </a:fld>
            <a:endParaRPr lang="en-US" sz="1400" baseline="0"/>
          </a:p>
        </p:txBody>
      </p:sp>
      <p:pic>
        <p:nvPicPr>
          <p:cNvPr id="72707" name="Picture 7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1187450" y="685801"/>
            <a:ext cx="6143625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3048000"/>
            <a:ext cx="8686800" cy="3657600"/>
          </a:xfrm>
          <a:noFill/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sz="2600" dirty="0">
                <a:latin typeface="Arial" charset="0"/>
              </a:rPr>
              <a:t>The IEEE-754 </a:t>
            </a:r>
            <a:r>
              <a:rPr lang="en-US" sz="2600" i="1" dirty="0">
                <a:solidFill>
                  <a:srgbClr val="FF0000"/>
                </a:solidFill>
                <a:latin typeface="Arial" charset="0"/>
              </a:rPr>
              <a:t>single precision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 floating point </a:t>
            </a:r>
            <a:r>
              <a:rPr lang="en-US" sz="2600" dirty="0">
                <a:latin typeface="Arial" charset="0"/>
              </a:rPr>
              <a:t>standard uses an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8</a:t>
            </a:r>
            <a:r>
              <a:rPr lang="en-US" sz="2600" dirty="0">
                <a:latin typeface="Arial" charset="0"/>
              </a:rPr>
              <a:t>-bit exponent and a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23</a:t>
            </a:r>
            <a:r>
              <a:rPr lang="en-US" sz="2600" dirty="0">
                <a:latin typeface="Arial" charset="0"/>
              </a:rPr>
              <a:t>-bit </a:t>
            </a:r>
            <a:r>
              <a:rPr lang="en-US" sz="2600" dirty="0" err="1">
                <a:latin typeface="Arial" charset="0"/>
              </a:rPr>
              <a:t>significand</a:t>
            </a:r>
            <a:r>
              <a:rPr lang="en-US" sz="2600" dirty="0">
                <a:latin typeface="Arial" charset="0"/>
              </a:rPr>
              <a:t>. </a:t>
            </a:r>
          </a:p>
          <a:p>
            <a:pPr>
              <a:buFontTx/>
              <a:buNone/>
            </a:pPr>
            <a:r>
              <a:rPr lang="en-US" sz="2400" b="1" dirty="0"/>
              <a:t>Single-precision floating-point format</a:t>
            </a:r>
            <a:r>
              <a:rPr lang="en-US" sz="2400" dirty="0"/>
              <a:t> is a computer number format that occupies </a:t>
            </a:r>
            <a:r>
              <a:rPr lang="en-US" sz="2400" dirty="0">
                <a:solidFill>
                  <a:srgbClr val="FF0000"/>
                </a:solidFill>
              </a:rPr>
              <a:t>4 bytes (32 bits) </a:t>
            </a:r>
            <a:r>
              <a:rPr lang="en-US" sz="2400" dirty="0"/>
              <a:t>in computer memory and represents a wide dynamic range of values by using a floating point</a:t>
            </a:r>
            <a:r>
              <a:rPr lang="en-US" sz="2400" dirty="0">
                <a:latin typeface="Arial" charset="0"/>
              </a:rPr>
              <a:t> </a:t>
            </a:r>
          </a:p>
          <a:p>
            <a:pPr>
              <a:buNone/>
            </a:pPr>
            <a:r>
              <a:rPr lang="en-US" sz="2400" dirty="0">
                <a:latin typeface="Arial" charset="0"/>
              </a:rPr>
              <a:t>IEEE </a:t>
            </a:r>
            <a:r>
              <a:rPr lang="en-US" sz="2400" b="1" dirty="0">
                <a:latin typeface="Arial" charset="0"/>
              </a:rPr>
              <a:t>: Institute Electrical and Electronic Engineering </a:t>
            </a:r>
          </a:p>
          <a:p>
            <a:pPr>
              <a:buFontTx/>
              <a:buNone/>
            </a:pP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r>
              <a:rPr lang="en-US" sz="2600" dirty="0">
                <a:latin typeface="Arial" charset="0"/>
              </a:rPr>
              <a:t>.</a:t>
            </a:r>
          </a:p>
        </p:txBody>
      </p:sp>
      <p:sp>
        <p:nvSpPr>
          <p:cNvPr id="72709" name="Rectangle 3"/>
          <p:cNvSpPr>
            <a:spLocks noGrp="1" noChangeArrowheads="1"/>
          </p:cNvSpPr>
          <p:nvPr>
            <p:ph type="title"/>
          </p:nvPr>
        </p:nvSpPr>
        <p:spPr>
          <a:xfrm>
            <a:off x="180109" y="76200"/>
            <a:ext cx="7467600" cy="685800"/>
          </a:xfrm>
        </p:spPr>
        <p:txBody>
          <a:bodyPr>
            <a:normAutofit/>
          </a:bodyPr>
          <a:lstStyle/>
          <a:p>
            <a:r>
              <a:rPr lang="en-US" sz="3400" dirty="0">
                <a:latin typeface="Arial" charset="0"/>
              </a:rPr>
              <a:t>IEEE 754-Single precision FP</a:t>
            </a:r>
          </a:p>
        </p:txBody>
      </p:sp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838200" y="5867400"/>
            <a:ext cx="6781800" cy="838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200" b="1" baseline="0" dirty="0">
                <a:solidFill>
                  <a:srgbClr val="CC3300"/>
                </a:solidFill>
              </a:rPr>
              <a:t>    For illustrative purposes, we will use a 14-bit model with a 5-bit exponent and an 8-bit </a:t>
            </a:r>
            <a:r>
              <a:rPr lang="en-US" sz="2200" b="1" baseline="0" dirty="0" err="1">
                <a:solidFill>
                  <a:srgbClr val="CC3300"/>
                </a:solidFill>
              </a:rPr>
              <a:t>significand</a:t>
            </a:r>
            <a:r>
              <a:rPr lang="en-US" sz="2200" b="1" baseline="0" dirty="0">
                <a:solidFill>
                  <a:srgbClr val="CC3300"/>
                </a:solidFill>
              </a:rPr>
              <a:t>.</a:t>
            </a:r>
            <a:endParaRPr lang="en-US" sz="2600" baseline="0" dirty="0">
              <a:latin typeface="Arial" charset="0"/>
            </a:endParaRPr>
          </a:p>
        </p:txBody>
      </p:sp>
      <p:sp>
        <p:nvSpPr>
          <p:cNvPr id="72711" name="TextBox 6"/>
          <p:cNvSpPr txBox="1">
            <a:spLocks noChangeArrowheads="1"/>
          </p:cNvSpPr>
          <p:nvPr/>
        </p:nvSpPr>
        <p:spPr bwMode="auto">
          <a:xfrm>
            <a:off x="2590800" y="1905000"/>
            <a:ext cx="685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aseline="0"/>
              <a:t>8 bit</a:t>
            </a:r>
            <a:endParaRPr lang="en-US"/>
          </a:p>
        </p:txBody>
      </p:sp>
      <p:sp>
        <p:nvSpPr>
          <p:cNvPr id="72712" name="TextBox 7"/>
          <p:cNvSpPr txBox="1">
            <a:spLocks noChangeArrowheads="1"/>
          </p:cNvSpPr>
          <p:nvPr/>
        </p:nvSpPr>
        <p:spPr bwMode="auto">
          <a:xfrm>
            <a:off x="4608945" y="1920298"/>
            <a:ext cx="990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aseline="0" dirty="0"/>
              <a:t>23 bit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4800600" y="15240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Mantissa</a:t>
            </a:r>
          </a:p>
        </p:txBody>
      </p:sp>
    </p:spTree>
    <p:extLst>
      <p:ext uri="{BB962C8B-B14F-4D97-AF65-F5344CB8AC3E}">
        <p14:creationId xmlns:p14="http://schemas.microsoft.com/office/powerpoint/2010/main" val="1565703390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78F8270-6AB2-4495-A175-E488CA17962B}" type="slidenum">
              <a:rPr lang="en-US" sz="1400" baseline="0" smtClean="0"/>
              <a:pPr/>
              <a:t>121</a:t>
            </a:fld>
            <a:endParaRPr lang="en-US" sz="1400" baseline="0"/>
          </a:p>
        </p:txBody>
      </p:sp>
      <p:pic>
        <p:nvPicPr>
          <p:cNvPr id="73731" name="Picture 7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304800" y="685800"/>
            <a:ext cx="8458200" cy="152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2209801"/>
            <a:ext cx="8839200" cy="4495799"/>
          </a:xfrm>
          <a:noFill/>
        </p:spPr>
        <p:txBody>
          <a:bodyPr/>
          <a:lstStyle/>
          <a:p>
            <a:r>
              <a:rPr lang="en-US" sz="2600" dirty="0">
                <a:latin typeface="Arial" charset="0"/>
              </a:rPr>
              <a:t>The IEEE-754 </a:t>
            </a:r>
            <a:r>
              <a:rPr lang="en-US" sz="2600" i="1" dirty="0">
                <a:solidFill>
                  <a:srgbClr val="7030A0"/>
                </a:solidFill>
                <a:latin typeface="Arial" charset="0"/>
              </a:rPr>
              <a:t>double precision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 standard </a:t>
            </a:r>
            <a:r>
              <a:rPr lang="en-US" sz="2600" dirty="0">
                <a:latin typeface="Arial" charset="0"/>
              </a:rPr>
              <a:t>uses an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11-bit</a:t>
            </a:r>
            <a:r>
              <a:rPr lang="en-US" sz="2600" dirty="0">
                <a:latin typeface="Arial" charset="0"/>
              </a:rPr>
              <a:t> exponent and a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52-bit</a:t>
            </a:r>
            <a:r>
              <a:rPr lang="en-US" sz="2600" dirty="0">
                <a:latin typeface="Arial" charset="0"/>
              </a:rPr>
              <a:t> </a:t>
            </a:r>
            <a:r>
              <a:rPr lang="en-US" sz="2600" dirty="0" err="1">
                <a:latin typeface="Arial" charset="0"/>
              </a:rPr>
              <a:t>significand</a:t>
            </a:r>
            <a:r>
              <a:rPr lang="en-US" sz="2600" dirty="0">
                <a:latin typeface="Arial" charset="0"/>
              </a:rPr>
              <a:t>.</a:t>
            </a:r>
          </a:p>
          <a:p>
            <a:pPr>
              <a:buFontTx/>
              <a:buNone/>
            </a:pPr>
            <a:r>
              <a:rPr lang="en-US" sz="2400" dirty="0">
                <a:latin typeface="Arial" charset="0"/>
              </a:rPr>
              <a:t>DEF: </a:t>
            </a:r>
            <a:r>
              <a:rPr lang="en-US" sz="2400" dirty="0"/>
              <a:t>In computing, </a:t>
            </a:r>
            <a:r>
              <a:rPr lang="en-US" sz="2400" b="1" dirty="0"/>
              <a:t>double precision</a:t>
            </a:r>
            <a:r>
              <a:rPr lang="en-US" sz="2400" dirty="0"/>
              <a:t> is a computer number format that occupies two adjacent storage locations in computer memory.</a:t>
            </a:r>
          </a:p>
          <a:p>
            <a:pPr>
              <a:buFontTx/>
              <a:buNone/>
            </a:pPr>
            <a:r>
              <a:rPr lang="en-US" sz="2400" dirty="0"/>
              <a:t>Modern computers with 32-bit storage locations use two memory locations to store a 64-bit double-precision number</a:t>
            </a: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r>
              <a:rPr lang="en-US" sz="2600" dirty="0">
                <a:latin typeface="Arial" charset="0"/>
              </a:rPr>
              <a:t>IEEE </a:t>
            </a:r>
            <a:r>
              <a:rPr lang="en-US" sz="2600" b="1" dirty="0">
                <a:latin typeface="Arial" charset="0"/>
              </a:rPr>
              <a:t>: Institute Electrical and Electronic Engineering </a:t>
            </a:r>
          </a:p>
          <a:p>
            <a:pPr>
              <a:buFontTx/>
              <a:buNone/>
            </a:pPr>
            <a:endParaRPr lang="en-US" sz="2600" dirty="0">
              <a:latin typeface="Arial" charset="0"/>
            </a:endParaRPr>
          </a:p>
        </p:txBody>
      </p:sp>
      <p:sp>
        <p:nvSpPr>
          <p:cNvPr id="73733" name="Rectangle 3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 IEEE 754-Double precision standard FP</a:t>
            </a:r>
            <a:endParaRPr lang="en-US" sz="3400" dirty="0">
              <a:latin typeface="Arial" charset="0"/>
            </a:endParaRPr>
          </a:p>
        </p:txBody>
      </p:sp>
      <p:pic>
        <p:nvPicPr>
          <p:cNvPr id="6" name="Picture 9" descr="618px-IEEE_754_Double_Floating_Point_Format_svg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334000"/>
            <a:ext cx="58864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1364979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/>
              <a:t>IEEE Floating Point Representation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417638"/>
            <a:ext cx="8839200" cy="5364162"/>
          </a:xfrm>
        </p:spPr>
        <p:txBody>
          <a:bodyPr/>
          <a:lstStyle/>
          <a:p>
            <a:pPr eaLnBrk="1" hangingPunct="1"/>
            <a:r>
              <a:rPr lang="en-US" dirty="0">
                <a:solidFill>
                  <a:srgbClr val="000000"/>
                </a:solidFill>
                <a:latin typeface="Arial" charset="0"/>
              </a:rPr>
              <a:t>The first (leftmost) field of our floating point representation will STILL be the sign bit: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just" eaLnBrk="1" hangingPunct="1">
              <a:buFont typeface="Wingdings" pitchFamily="2" charset="2"/>
              <a:buNone/>
            </a:pPr>
            <a:endParaRPr lang="en-US" sz="2800" dirty="0">
              <a:solidFill>
                <a:srgbClr val="000000"/>
              </a:solidFill>
              <a:latin typeface="Arial" charset="0"/>
            </a:endParaRPr>
          </a:p>
          <a:p>
            <a:pPr lvl="1" algn="just" eaLnBrk="1" hangingPunct="1"/>
            <a:r>
              <a:rPr lang="en-US" sz="3600" dirty="0">
                <a:solidFill>
                  <a:srgbClr val="FF0000"/>
                </a:solidFill>
                <a:latin typeface="Arial" charset="0"/>
              </a:rPr>
              <a:t>0 </a:t>
            </a:r>
            <a:r>
              <a:rPr lang="en-US" sz="3600" dirty="0">
                <a:solidFill>
                  <a:srgbClr val="000000"/>
                </a:solidFill>
                <a:latin typeface="Arial" charset="0"/>
              </a:rPr>
              <a:t>for a </a:t>
            </a:r>
            <a:r>
              <a:rPr lang="en-US" sz="3600" dirty="0">
                <a:solidFill>
                  <a:srgbClr val="FF0000"/>
                </a:solidFill>
                <a:latin typeface="Arial" charset="0"/>
              </a:rPr>
              <a:t>positive</a:t>
            </a:r>
            <a:r>
              <a:rPr lang="en-US" sz="3600" dirty="0">
                <a:solidFill>
                  <a:srgbClr val="000000"/>
                </a:solidFill>
                <a:latin typeface="Arial" charset="0"/>
              </a:rPr>
              <a:t> number, </a:t>
            </a:r>
          </a:p>
          <a:p>
            <a:pPr lvl="1" algn="just" eaLnBrk="1" hangingPunct="1"/>
            <a:r>
              <a:rPr lang="en-US" sz="3600" dirty="0">
                <a:solidFill>
                  <a:srgbClr val="000000"/>
                </a:solidFill>
                <a:latin typeface="Arial" charset="0"/>
              </a:rPr>
              <a:t>1 for a negative number.</a:t>
            </a:r>
            <a:endParaRPr lang="en-US" sz="36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 eaLnBrk="1" hangingPunct="1">
              <a:buFont typeface="Wingdings" pitchFamily="2" charset="2"/>
              <a:buNone/>
            </a:pPr>
            <a:endParaRPr lang="en-US" sz="36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</p:txBody>
      </p:sp>
      <p:pic>
        <p:nvPicPr>
          <p:cNvPr id="4" name="Picture 7" descr="C:\IDRAW20\17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152400" y="4506912"/>
            <a:ext cx="8839200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9196245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/>
              <a:t>Storing the Binary Form</a:t>
            </a:r>
          </a:p>
        </p:txBody>
      </p:sp>
      <p:sp>
        <p:nvSpPr>
          <p:cNvPr id="576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8991600" cy="5943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How do we store a radix point?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	- All we have are zeros and ones…</a:t>
            </a:r>
          </a:p>
          <a:p>
            <a:pPr eaLnBrk="1" hangingPunct="1">
              <a:buFont typeface="Wingdings" pitchFamily="2" charset="2"/>
              <a:buNone/>
            </a:pPr>
            <a:endParaRPr lang="en-US" sz="2800" dirty="0">
              <a:solidFill>
                <a:srgbClr val="A50021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A50021"/>
                </a:solidFill>
                <a:latin typeface="Arial" charset="0"/>
              </a:rPr>
              <a:t>Make sure that the radix point is ALWAYS in the same position within the number.</a:t>
            </a:r>
          </a:p>
          <a:p>
            <a:pPr eaLnBrk="1" hangingPunct="1">
              <a:buFont typeface="Wingdings" pitchFamily="2" charset="2"/>
              <a:buNone/>
            </a:pPr>
            <a:endParaRPr lang="en-US" sz="2800" dirty="0">
              <a:solidFill>
                <a:srgbClr val="A50021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Use the IEEE 32-bit standard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  <a:sym typeface="Wingdings" pitchFamily="2" charset="2"/>
              </a:rPr>
              <a:t>	 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the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leftmost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 digit must be a </a:t>
            </a:r>
            <a:r>
              <a:rPr lang="en-US" sz="5400" dirty="0">
                <a:solidFill>
                  <a:srgbClr val="FF0000"/>
                </a:solidFill>
                <a:latin typeface="Arial" charset="0"/>
              </a:rPr>
              <a:t>1</a:t>
            </a:r>
          </a:p>
          <a:p>
            <a:pPr eaLnBrk="1" hangingPunct="1">
              <a:buFont typeface="Wingdings" pitchFamily="2" charset="2"/>
              <a:buNone/>
            </a:pPr>
            <a:endParaRPr lang="en-US" sz="2800" dirty="0">
              <a:latin typeface="Arial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724400" y="4572000"/>
            <a:ext cx="457200" cy="762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990600" y="5746112"/>
            <a:ext cx="4543231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400" dirty="0">
                <a:solidFill>
                  <a:srgbClr val="000000"/>
                </a:solidFill>
                <a:latin typeface="Arial" charset="0"/>
              </a:rPr>
              <a:t>Ex:	</a:t>
            </a:r>
            <a:r>
              <a:rPr lang="en-US" sz="34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3400" dirty="0">
                <a:solidFill>
                  <a:srgbClr val="000000"/>
                </a:solidFill>
                <a:latin typeface="Arial" charset="0"/>
              </a:rPr>
              <a:t>.</a:t>
            </a:r>
            <a:r>
              <a:rPr lang="en-US" sz="3400" b="1" dirty="0">
                <a:latin typeface="Arial" charset="0"/>
              </a:rPr>
              <a:t>00101</a:t>
            </a:r>
            <a:r>
              <a:rPr lang="en-US" sz="3400" dirty="0">
                <a:solidFill>
                  <a:srgbClr val="000000"/>
                </a:solidFill>
                <a:latin typeface="Arial" charset="0"/>
              </a:rPr>
              <a:t> X 2</a:t>
            </a:r>
            <a:r>
              <a:rPr lang="en-US" sz="3400" baseline="30000" dirty="0">
                <a:solidFill>
                  <a:srgbClr val="000000"/>
                </a:solidFill>
                <a:latin typeface="Arial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63792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6515" grpId="0" build="p" autoUpdateAnimBg="0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Solution is Normalization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52400" y="2057400"/>
            <a:ext cx="8839200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	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Every binary number,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except the one corresponding to the number zero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, can be normalized by choosing the exponent so that the </a:t>
            </a:r>
            <a:r>
              <a:rPr lang="en-US" sz="2400" dirty="0">
                <a:solidFill>
                  <a:srgbClr val="0000FF"/>
                </a:solidFill>
                <a:latin typeface="Arial" charset="0"/>
              </a:rPr>
              <a:t>radix point falls to the right of the leftmost 1 bit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 Ex: 1	    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37.25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10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= 100101</a:t>
            </a:r>
            <a:r>
              <a:rPr lang="en-US" sz="4000" dirty="0">
                <a:solidFill>
                  <a:srgbClr val="000000"/>
                </a:solidFill>
                <a:latin typeface="Arial" charset="0"/>
              </a:rPr>
              <a:t>.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01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dirty="0">
                <a:latin typeface="Arial" charset="0"/>
              </a:rPr>
              <a:t> = 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1.</a:t>
            </a:r>
            <a:r>
              <a:rPr lang="en-US" sz="3000" dirty="0">
                <a:solidFill>
                  <a:srgbClr val="FF0000"/>
                </a:solidFill>
                <a:latin typeface="Arial" charset="0"/>
              </a:rPr>
              <a:t>0010101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x </a:t>
            </a:r>
            <a:r>
              <a:rPr lang="en-US" sz="3000" b="1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b="1" baseline="30000" dirty="0">
                <a:solidFill>
                  <a:srgbClr val="FF0000"/>
                </a:solidFill>
                <a:latin typeface="Arial" charset="0"/>
              </a:rPr>
              <a:t>5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3000" b="1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>
                <a:solidFill>
                  <a:srgbClr val="000000"/>
                </a:solidFill>
                <a:latin typeface="Arial" charset="0"/>
              </a:rPr>
              <a:t>Ex: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	   7.625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10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= 111.101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 = 1.</a:t>
            </a:r>
            <a:r>
              <a:rPr lang="en-US" sz="3000" dirty="0">
                <a:solidFill>
                  <a:srgbClr val="FF0000"/>
                </a:solidFill>
                <a:latin typeface="Arial" charset="0"/>
              </a:rPr>
              <a:t>11101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x </a:t>
            </a:r>
            <a:r>
              <a:rPr lang="en-US" sz="3000" b="1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b="1" baseline="30000" dirty="0">
                <a:solidFill>
                  <a:srgbClr val="FF0000"/>
                </a:solidFill>
                <a:latin typeface="Arial" charset="0"/>
              </a:rPr>
              <a:t>2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3000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>
                <a:solidFill>
                  <a:srgbClr val="000000"/>
                </a:solidFill>
                <a:latin typeface="Arial" charset="0"/>
              </a:rPr>
              <a:t>Ex:3    0.3125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10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= 0.0101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2  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= 1.</a:t>
            </a:r>
            <a:r>
              <a:rPr lang="en-US" sz="3000" dirty="0">
                <a:solidFill>
                  <a:srgbClr val="FF0000"/>
                </a:solidFill>
                <a:latin typeface="Arial" charset="0"/>
              </a:rPr>
              <a:t>01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x </a:t>
            </a:r>
            <a:r>
              <a:rPr lang="en-US" sz="3000" b="1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b="1" baseline="30000" dirty="0">
                <a:solidFill>
                  <a:srgbClr val="FF0000"/>
                </a:solidFill>
                <a:latin typeface="Arial" charset="0"/>
              </a:rPr>
              <a:t>-2</a:t>
            </a:r>
            <a:endParaRPr lang="en-US" sz="3000" b="1" dirty="0">
              <a:solidFill>
                <a:srgbClr val="A50021"/>
              </a:solidFill>
              <a:latin typeface="Arial" charset="0"/>
            </a:endParaRPr>
          </a:p>
        </p:txBody>
      </p:sp>
      <p:sp>
        <p:nvSpPr>
          <p:cNvPr id="21508" name="Freeform 1029"/>
          <p:cNvSpPr>
            <a:spLocks/>
          </p:cNvSpPr>
          <p:nvPr/>
        </p:nvSpPr>
        <p:spPr bwMode="auto">
          <a:xfrm>
            <a:off x="3352800" y="4114800"/>
            <a:ext cx="1071563" cy="244475"/>
          </a:xfrm>
          <a:custGeom>
            <a:avLst/>
            <a:gdLst>
              <a:gd name="T0" fmla="*/ 957263 w 603"/>
              <a:gd name="T1" fmla="*/ 0 h 154"/>
              <a:gd name="T2" fmla="*/ 857250 w 603"/>
              <a:gd name="T3" fmla="*/ 114300 h 154"/>
              <a:gd name="T4" fmla="*/ 814388 w 603"/>
              <a:gd name="T5" fmla="*/ 157163 h 154"/>
              <a:gd name="T6" fmla="*/ 557213 w 603"/>
              <a:gd name="T7" fmla="*/ 242888 h 154"/>
              <a:gd name="T8" fmla="*/ 285750 w 603"/>
              <a:gd name="T9" fmla="*/ 214313 h 154"/>
              <a:gd name="T10" fmla="*/ 157163 w 603"/>
              <a:gd name="T11" fmla="*/ 171450 h 154"/>
              <a:gd name="T12" fmla="*/ 114300 w 603"/>
              <a:gd name="T13" fmla="*/ 157163 h 154"/>
              <a:gd name="T14" fmla="*/ 0 w 603"/>
              <a:gd name="T15" fmla="*/ 42863 h 15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603" h="154">
                <a:moveTo>
                  <a:pt x="603" y="0"/>
                </a:moveTo>
                <a:cubicBezTo>
                  <a:pt x="585" y="53"/>
                  <a:pt x="582" y="42"/>
                  <a:pt x="540" y="72"/>
                </a:cubicBezTo>
                <a:cubicBezTo>
                  <a:pt x="530" y="79"/>
                  <a:pt x="523" y="92"/>
                  <a:pt x="513" y="99"/>
                </a:cubicBezTo>
                <a:cubicBezTo>
                  <a:pt x="468" y="131"/>
                  <a:pt x="404" y="142"/>
                  <a:pt x="351" y="153"/>
                </a:cubicBezTo>
                <a:cubicBezTo>
                  <a:pt x="266" y="147"/>
                  <a:pt x="243" y="154"/>
                  <a:pt x="180" y="135"/>
                </a:cubicBezTo>
                <a:cubicBezTo>
                  <a:pt x="180" y="135"/>
                  <a:pt x="113" y="113"/>
                  <a:pt x="99" y="108"/>
                </a:cubicBezTo>
                <a:cubicBezTo>
                  <a:pt x="90" y="105"/>
                  <a:pt x="72" y="99"/>
                  <a:pt x="72" y="99"/>
                </a:cubicBezTo>
                <a:cubicBezTo>
                  <a:pt x="41" y="76"/>
                  <a:pt x="26" y="53"/>
                  <a:pt x="0" y="27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1509" name="Freeform 1030"/>
          <p:cNvSpPr>
            <a:spLocks/>
          </p:cNvSpPr>
          <p:nvPr/>
        </p:nvSpPr>
        <p:spPr bwMode="auto">
          <a:xfrm>
            <a:off x="3352800" y="5181600"/>
            <a:ext cx="381000" cy="228600"/>
          </a:xfrm>
          <a:custGeom>
            <a:avLst/>
            <a:gdLst>
              <a:gd name="T0" fmla="*/ 381000 w 603"/>
              <a:gd name="T1" fmla="*/ 0 h 154"/>
              <a:gd name="T2" fmla="*/ 341194 w 603"/>
              <a:gd name="T3" fmla="*/ 106878 h 154"/>
              <a:gd name="T4" fmla="*/ 324134 w 603"/>
              <a:gd name="T5" fmla="*/ 146957 h 154"/>
              <a:gd name="T6" fmla="*/ 221776 w 603"/>
              <a:gd name="T7" fmla="*/ 227116 h 154"/>
              <a:gd name="T8" fmla="*/ 113731 w 603"/>
              <a:gd name="T9" fmla="*/ 200396 h 154"/>
              <a:gd name="T10" fmla="*/ 62552 w 603"/>
              <a:gd name="T11" fmla="*/ 160317 h 154"/>
              <a:gd name="T12" fmla="*/ 45493 w 603"/>
              <a:gd name="T13" fmla="*/ 146957 h 154"/>
              <a:gd name="T14" fmla="*/ 0 w 603"/>
              <a:gd name="T15" fmla="*/ 40079 h 15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603" h="154">
                <a:moveTo>
                  <a:pt x="603" y="0"/>
                </a:moveTo>
                <a:cubicBezTo>
                  <a:pt x="585" y="53"/>
                  <a:pt x="582" y="42"/>
                  <a:pt x="540" y="72"/>
                </a:cubicBezTo>
                <a:cubicBezTo>
                  <a:pt x="530" y="79"/>
                  <a:pt x="523" y="92"/>
                  <a:pt x="513" y="99"/>
                </a:cubicBezTo>
                <a:cubicBezTo>
                  <a:pt x="468" y="131"/>
                  <a:pt x="404" y="142"/>
                  <a:pt x="351" y="153"/>
                </a:cubicBezTo>
                <a:cubicBezTo>
                  <a:pt x="266" y="147"/>
                  <a:pt x="243" y="154"/>
                  <a:pt x="180" y="135"/>
                </a:cubicBezTo>
                <a:cubicBezTo>
                  <a:pt x="180" y="135"/>
                  <a:pt x="113" y="113"/>
                  <a:pt x="99" y="108"/>
                </a:cubicBezTo>
                <a:cubicBezTo>
                  <a:pt x="90" y="105"/>
                  <a:pt x="72" y="99"/>
                  <a:pt x="72" y="99"/>
                </a:cubicBezTo>
                <a:cubicBezTo>
                  <a:pt x="41" y="76"/>
                  <a:pt x="26" y="53"/>
                  <a:pt x="0" y="27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miter lim="800000"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" name="Freeform 1031"/>
          <p:cNvSpPr>
            <a:spLocks/>
          </p:cNvSpPr>
          <p:nvPr/>
        </p:nvSpPr>
        <p:spPr bwMode="auto">
          <a:xfrm>
            <a:off x="3581400" y="6172200"/>
            <a:ext cx="419100" cy="152400"/>
          </a:xfrm>
          <a:custGeom>
            <a:avLst/>
            <a:gdLst>
              <a:gd name="T0" fmla="*/ 381000 w 603"/>
              <a:gd name="T1" fmla="*/ 0 h 154"/>
              <a:gd name="T2" fmla="*/ 341194 w 603"/>
              <a:gd name="T3" fmla="*/ 71252 h 154"/>
              <a:gd name="T4" fmla="*/ 324134 w 603"/>
              <a:gd name="T5" fmla="*/ 97971 h 154"/>
              <a:gd name="T6" fmla="*/ 221776 w 603"/>
              <a:gd name="T7" fmla="*/ 151410 h 154"/>
              <a:gd name="T8" fmla="*/ 113731 w 603"/>
              <a:gd name="T9" fmla="*/ 133597 h 154"/>
              <a:gd name="T10" fmla="*/ 62552 w 603"/>
              <a:gd name="T11" fmla="*/ 106878 h 154"/>
              <a:gd name="T12" fmla="*/ 45493 w 603"/>
              <a:gd name="T13" fmla="*/ 97971 h 154"/>
              <a:gd name="T14" fmla="*/ 0 w 603"/>
              <a:gd name="T15" fmla="*/ 26719 h 15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603" h="154">
                <a:moveTo>
                  <a:pt x="603" y="0"/>
                </a:moveTo>
                <a:cubicBezTo>
                  <a:pt x="585" y="53"/>
                  <a:pt x="582" y="42"/>
                  <a:pt x="540" y="72"/>
                </a:cubicBezTo>
                <a:cubicBezTo>
                  <a:pt x="530" y="79"/>
                  <a:pt x="523" y="92"/>
                  <a:pt x="513" y="99"/>
                </a:cubicBezTo>
                <a:cubicBezTo>
                  <a:pt x="468" y="131"/>
                  <a:pt x="404" y="142"/>
                  <a:pt x="351" y="153"/>
                </a:cubicBezTo>
                <a:cubicBezTo>
                  <a:pt x="266" y="147"/>
                  <a:pt x="243" y="154"/>
                  <a:pt x="180" y="135"/>
                </a:cubicBezTo>
                <a:cubicBezTo>
                  <a:pt x="180" y="135"/>
                  <a:pt x="113" y="113"/>
                  <a:pt x="99" y="108"/>
                </a:cubicBezTo>
                <a:cubicBezTo>
                  <a:pt x="90" y="105"/>
                  <a:pt x="72" y="99"/>
                  <a:pt x="72" y="99"/>
                </a:cubicBezTo>
                <a:cubicBezTo>
                  <a:pt x="41" y="76"/>
                  <a:pt x="26" y="53"/>
                  <a:pt x="0" y="27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miter lim="800000"/>
            <a:headEnd type="arrow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solidFill>
                <a:srgbClr val="00B050"/>
              </a:solidFill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3200400" y="3733800"/>
            <a:ext cx="12782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200400" y="4572000"/>
            <a:ext cx="1447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 2   1 moved left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76600" y="3429000"/>
            <a:ext cx="2003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5  4    3   2   1 moved left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05200" y="5562600"/>
            <a:ext cx="16383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1   2  moved right </a:t>
            </a:r>
          </a:p>
        </p:txBody>
      </p:sp>
    </p:spTree>
    <p:extLst>
      <p:ext uri="{BB962C8B-B14F-4D97-AF65-F5344CB8AC3E}">
        <p14:creationId xmlns:p14="http://schemas.microsoft.com/office/powerpoint/2010/main" val="3429345743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/>
              <a:t>IEEE Floating Point Representation</a:t>
            </a:r>
          </a:p>
        </p:txBody>
      </p:sp>
      <p:sp>
        <p:nvSpPr>
          <p:cNvPr id="575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2209800"/>
            <a:ext cx="8839200" cy="4343400"/>
          </a:xfrm>
        </p:spPr>
        <p:txBody>
          <a:bodyPr>
            <a:normAutofit/>
          </a:bodyPr>
          <a:lstStyle/>
          <a:p>
            <a:pPr eaLnBrk="1" hangingPunct="1">
              <a:spcBef>
                <a:spcPct val="30000"/>
              </a:spcBef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The second field of the floating point number will be the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exponent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</a:t>
            </a:r>
          </a:p>
          <a:p>
            <a:pPr eaLnBrk="1" hangingPunct="1">
              <a:spcBef>
                <a:spcPct val="30000"/>
              </a:spcBef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The exponent is stored as an unsigned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8-bit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number, RELATIVE to a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bias of </a:t>
            </a:r>
            <a:r>
              <a:rPr lang="en-US" sz="2800" b="1" dirty="0">
                <a:solidFill>
                  <a:srgbClr val="FF0000"/>
                </a:solidFill>
                <a:latin typeface="Arial" charset="0"/>
              </a:rPr>
              <a:t>127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(magic number).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dirty="0">
                <a:solidFill>
                  <a:srgbClr val="000000"/>
                </a:solidFill>
                <a:latin typeface="Arial" charset="0"/>
              </a:rPr>
              <a:t>Exponent 5 is stored as (127 + 5) or 132</a:t>
            </a:r>
          </a:p>
          <a:p>
            <a:pPr lvl="2" eaLnBrk="1" hangingPunct="1">
              <a:spcBef>
                <a:spcPct val="30000"/>
              </a:spcBef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132 = </a:t>
            </a:r>
            <a:r>
              <a:rPr lang="en-US" sz="2800" dirty="0">
                <a:solidFill>
                  <a:srgbClr val="A50021"/>
                </a:solidFill>
                <a:latin typeface="Arial" charset="0"/>
              </a:rPr>
              <a:t>10000100  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dirty="0">
                <a:solidFill>
                  <a:srgbClr val="000000"/>
                </a:solidFill>
                <a:latin typeface="Arial" charset="0"/>
              </a:rPr>
              <a:t>Exponent -5 is stored as (127 + (-5)) or 122</a:t>
            </a:r>
          </a:p>
          <a:p>
            <a:pPr lvl="2" eaLnBrk="1" hangingPunct="1">
              <a:spcBef>
                <a:spcPct val="30000"/>
              </a:spcBef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122 = </a:t>
            </a:r>
            <a:r>
              <a:rPr lang="en-US" sz="2800" dirty="0">
                <a:solidFill>
                  <a:srgbClr val="A50021"/>
                </a:solidFill>
                <a:latin typeface="Arial" charset="0"/>
              </a:rPr>
              <a:t>01111010</a:t>
            </a:r>
          </a:p>
        </p:txBody>
      </p:sp>
    </p:spTree>
    <p:extLst>
      <p:ext uri="{BB962C8B-B14F-4D97-AF65-F5344CB8AC3E}">
        <p14:creationId xmlns:p14="http://schemas.microsoft.com/office/powerpoint/2010/main" val="44524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5491" grpId="0" build="p" bldLvl="2" autoUpdateAnimBg="0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/>
              <a:t>IEEE Floating Point Representation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7383463" cy="3048000"/>
          </a:xfrm>
        </p:spPr>
        <p:txBody>
          <a:bodyPr/>
          <a:lstStyle/>
          <a:p>
            <a:pPr eaLnBrk="1" hangingPunct="1"/>
            <a:r>
              <a:rPr lang="en-US" sz="2800" dirty="0">
                <a:solidFill>
                  <a:srgbClr val="000000"/>
                </a:solidFill>
                <a:latin typeface="Arial" charset="0"/>
              </a:rPr>
              <a:t>The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mantissa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is the set of 0’s and 1’s to the left of the radix point of the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normalized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(when the digit to the left of the radix point is 1) binary number. 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3400" dirty="0">
                <a:solidFill>
                  <a:srgbClr val="000000"/>
                </a:solidFill>
                <a:latin typeface="Arial" charset="0"/>
              </a:rPr>
              <a:t>Ex:	1.</a:t>
            </a:r>
            <a:r>
              <a:rPr lang="en-US" sz="3400" b="1" dirty="0">
                <a:solidFill>
                  <a:srgbClr val="A50021"/>
                </a:solidFill>
                <a:latin typeface="Arial" charset="0"/>
              </a:rPr>
              <a:t>00101</a:t>
            </a:r>
            <a:r>
              <a:rPr lang="en-US" sz="3400" dirty="0">
                <a:solidFill>
                  <a:srgbClr val="000000"/>
                </a:solidFill>
                <a:latin typeface="Arial" charset="0"/>
              </a:rPr>
              <a:t> X 2</a:t>
            </a:r>
            <a:r>
              <a:rPr lang="en-US" sz="3400" baseline="30000" dirty="0">
                <a:solidFill>
                  <a:srgbClr val="000000"/>
                </a:solidFill>
                <a:latin typeface="Arial" charset="0"/>
              </a:rPr>
              <a:t>3</a:t>
            </a:r>
          </a:p>
          <a:p>
            <a:pPr lvl="1" algn="just" eaLnBrk="1" hangingPunct="1">
              <a:buFont typeface="Wingdings" pitchFamily="2" charset="2"/>
              <a:buNone/>
            </a:pPr>
            <a:r>
              <a:rPr lang="en-US" sz="3400" baseline="30000" dirty="0">
                <a:solidFill>
                  <a:srgbClr val="000000"/>
                </a:solidFill>
                <a:latin typeface="Arial" charset="0"/>
              </a:rPr>
              <a:t>			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(The mantissa is 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00101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)</a:t>
            </a:r>
          </a:p>
          <a:p>
            <a:pPr lvl="1" algn="just" eaLnBrk="1" hangingPunct="1">
              <a:buFont typeface="Wingdings" pitchFamily="2" charset="2"/>
              <a:buNone/>
            </a:pPr>
            <a:endParaRPr lang="en-US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sz="36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4471" name="Rectangle 7"/>
          <p:cNvSpPr>
            <a:spLocks noChangeArrowheads="1"/>
          </p:cNvSpPr>
          <p:nvPr/>
        </p:nvSpPr>
        <p:spPr bwMode="auto">
          <a:xfrm>
            <a:off x="533400" y="4724400"/>
            <a:ext cx="74676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0000FF"/>
              </a:buClr>
              <a:buFont typeface="Wingdings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The mantissa is stored in a 23 bit field, so we add zeros to the right side and store: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3000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		</a:t>
            </a:r>
            <a:r>
              <a:rPr lang="en-US" sz="3000" b="1" dirty="0">
                <a:solidFill>
                  <a:srgbClr val="A50021"/>
                </a:solidFill>
                <a:latin typeface="Arial" charset="0"/>
                <a:cs typeface="Courier New" pitchFamily="49" charset="0"/>
              </a:rPr>
              <a:t>00101</a:t>
            </a:r>
            <a:r>
              <a:rPr lang="en-US" sz="3000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000000000000000000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sz="30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819400" y="3352800"/>
            <a:ext cx="114300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2590800" y="5638800"/>
            <a:ext cx="3886200" cy="3048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4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471" grpId="0" autoUpdateAnimBg="0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762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400" b="1" dirty="0"/>
              <a:t>Decimal Floating Point to</a:t>
            </a:r>
            <a:br>
              <a:rPr lang="en-US" sz="2400" b="1" dirty="0"/>
            </a:br>
            <a:r>
              <a:rPr lang="en-US" sz="2400" b="1" dirty="0"/>
              <a:t>IEEE standard Conversion</a:t>
            </a:r>
            <a:endParaRPr lang="en-US" sz="2400" dirty="0">
              <a:cs typeface="Courier New" pitchFamily="49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762000"/>
            <a:ext cx="8991600" cy="5943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dirty="0">
                <a:solidFill>
                  <a:srgbClr val="000000"/>
                </a:solidFill>
              </a:rPr>
              <a:t> 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Ex 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:  Find the IEEE FP representation of   			40.15625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Compute the binary equivalent of the whole part and the fractional part. (i.e. convert </a:t>
            </a:r>
            <a:r>
              <a:rPr lang="en-US" sz="2800" dirty="0">
                <a:solidFill>
                  <a:srgbClr val="0000FF"/>
                </a:solidFill>
                <a:latin typeface="Arial" charset="0"/>
              </a:rPr>
              <a:t>40 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and </a:t>
            </a:r>
            <a:r>
              <a:rPr lang="en-US" sz="2800" dirty="0">
                <a:solidFill>
                  <a:srgbClr val="0000FF"/>
                </a:solidFill>
                <a:latin typeface="Arial" charset="0"/>
              </a:rPr>
              <a:t>.15625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to their binary equivalents)</a:t>
            </a:r>
          </a:p>
          <a:p>
            <a:pPr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40= </a:t>
            </a:r>
            <a:r>
              <a:rPr lang="en-US" b="1" dirty="0">
                <a:solidFill>
                  <a:srgbClr val="00B050"/>
                </a:solidFill>
                <a:latin typeface="Courier New" pitchFamily="49" charset="0"/>
              </a:rPr>
              <a:t>101000</a:t>
            </a:r>
            <a:r>
              <a:rPr lang="en-US" b="1" dirty="0">
                <a:solidFill>
                  <a:srgbClr val="0000FF"/>
                </a:solidFill>
                <a:latin typeface="Courier New" pitchFamily="49" charset="0"/>
              </a:rPr>
              <a:t>    </a:t>
            </a:r>
            <a:r>
              <a:rPr lang="en-US" b="1" dirty="0">
                <a:latin typeface="Courier New" pitchFamily="49" charset="0"/>
              </a:rPr>
              <a:t>.15625</a:t>
            </a:r>
            <a:r>
              <a:rPr lang="en-US" b="1" dirty="0">
                <a:solidFill>
                  <a:srgbClr val="0000FF"/>
                </a:solidFill>
                <a:latin typeface="Courier New" pitchFamily="49" charset="0"/>
              </a:rPr>
              <a:t>=.</a:t>
            </a:r>
            <a:r>
              <a:rPr lang="en-US" b="1" dirty="0">
                <a:solidFill>
                  <a:srgbClr val="00B050"/>
                </a:solidFill>
                <a:latin typeface="Courier New" pitchFamily="49" charset="0"/>
              </a:rPr>
              <a:t>00101</a:t>
            </a:r>
          </a:p>
          <a:p>
            <a:pPr>
              <a:buNone/>
            </a:pPr>
            <a:r>
              <a:rPr lang="en-US" dirty="0">
                <a:solidFill>
                  <a:srgbClr val="0000FF"/>
                </a:solidFill>
              </a:rPr>
              <a:t>40.15625</a:t>
            </a:r>
            <a:r>
              <a:rPr lang="en-US" i="1" baseline="-30000" dirty="0">
                <a:solidFill>
                  <a:srgbClr val="0000FF"/>
                </a:solidFill>
              </a:rPr>
              <a:t>10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dirty="0">
                <a:solidFill>
                  <a:srgbClr val="0000FF"/>
                </a:solidFill>
              </a:rPr>
              <a:t>= </a:t>
            </a:r>
            <a:r>
              <a:rPr lang="en-US" dirty="0">
                <a:solidFill>
                  <a:srgbClr val="00B050"/>
                </a:solidFill>
              </a:rPr>
              <a:t>101000.00101</a:t>
            </a:r>
            <a:r>
              <a:rPr lang="en-US" i="1" baseline="-30000" dirty="0">
                <a:solidFill>
                  <a:srgbClr val="00B050"/>
                </a:solidFill>
              </a:rPr>
              <a:t>2</a:t>
            </a:r>
            <a:endParaRPr lang="en-US" dirty="0">
              <a:solidFill>
                <a:srgbClr val="00B05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267927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sz="2400" b="1" dirty="0"/>
              <a:t>Decimal Floating Point to   IEEE standard Conversion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685800"/>
            <a:ext cx="9067800" cy="5715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2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Normalize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the number by moving the decimal point to the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right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of the leftmost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dirty="0">
                <a:solidFill>
                  <a:srgbClr val="000000"/>
                </a:solidFill>
                <a:latin typeface="Arial" charset="0"/>
              </a:rPr>
              <a:t>101000.00101  =  1</a:t>
            </a:r>
            <a:r>
              <a:rPr lang="en-US" b="1" dirty="0">
                <a:solidFill>
                  <a:srgbClr val="00B050"/>
                </a:solidFill>
                <a:latin typeface="Arial" charset="0"/>
              </a:rPr>
              <a:t>.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0100000101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x </a:t>
            </a:r>
            <a:r>
              <a:rPr lang="en-US" b="1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b="1" baseline="30000" dirty="0">
                <a:solidFill>
                  <a:srgbClr val="FF0000"/>
                </a:solidFill>
                <a:latin typeface="Arial" charset="0"/>
              </a:rPr>
              <a:t>5</a:t>
            </a:r>
            <a:endParaRPr lang="en-US" b="1" baseline="30000" dirty="0">
              <a:solidFill>
                <a:srgbClr val="FF0000"/>
              </a:solidFill>
              <a:latin typeface="Arial" charset="0"/>
              <a:cs typeface="Courier New" pitchFamily="49" charset="0"/>
            </a:endParaRPr>
          </a:p>
          <a:p>
            <a:pPr algn="just" eaLnBrk="1" hangingPunct="1">
              <a:buFont typeface="Wingdings" pitchFamily="2" charset="2"/>
              <a:buNone/>
            </a:pPr>
            <a:r>
              <a:rPr lang="en-US" dirty="0">
                <a:solidFill>
                  <a:srgbClr val="000000"/>
                </a:solidFill>
                <a:latin typeface="Arial" charset="0"/>
              </a:rPr>
              <a:t> </a:t>
            </a:r>
            <a:endParaRPr lang="en-US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</p:txBody>
      </p:sp>
      <p:sp>
        <p:nvSpPr>
          <p:cNvPr id="28676" name="Freeform 4"/>
          <p:cNvSpPr>
            <a:spLocks/>
          </p:cNvSpPr>
          <p:nvPr/>
        </p:nvSpPr>
        <p:spPr bwMode="auto">
          <a:xfrm>
            <a:off x="457200" y="2057400"/>
            <a:ext cx="1143000" cy="355600"/>
          </a:xfrm>
          <a:custGeom>
            <a:avLst/>
            <a:gdLst>
              <a:gd name="T0" fmla="*/ 1143000 w 720"/>
              <a:gd name="T1" fmla="*/ 0 h 224"/>
              <a:gd name="T2" fmla="*/ 838200 w 720"/>
              <a:gd name="T3" fmla="*/ 304800 h 224"/>
              <a:gd name="T4" fmla="*/ 228600 w 720"/>
              <a:gd name="T5" fmla="*/ 304800 h 224"/>
              <a:gd name="T6" fmla="*/ 0 w 720"/>
              <a:gd name="T7" fmla="*/ 76200 h 22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20" h="224">
                <a:moveTo>
                  <a:pt x="720" y="0"/>
                </a:moveTo>
                <a:cubicBezTo>
                  <a:pt x="672" y="80"/>
                  <a:pt x="624" y="160"/>
                  <a:pt x="528" y="192"/>
                </a:cubicBezTo>
                <a:cubicBezTo>
                  <a:pt x="432" y="224"/>
                  <a:pt x="232" y="216"/>
                  <a:pt x="144" y="192"/>
                </a:cubicBezTo>
                <a:cubicBezTo>
                  <a:pt x="56" y="168"/>
                  <a:pt x="24" y="80"/>
                  <a:pt x="0" y="48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114800" y="2590800"/>
            <a:ext cx="2438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Radix point moved left 5 bit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05600" y="2286000"/>
            <a:ext cx="20712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Exponents changed to 5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200" y="1447800"/>
            <a:ext cx="123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5  4 3  2  1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304799" y="3048000"/>
            <a:ext cx="8700655" cy="3657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3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Convert the exponent to a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biased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exponent, means add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dirty="0">
              <a:solidFill>
                <a:srgbClr val="000000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		127 +</a:t>
            </a:r>
            <a:r>
              <a:rPr lang="en-US" sz="28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5 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= 132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And convert biased exponent to 8-bit unsigned binary: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dirty="0">
              <a:solidFill>
                <a:srgbClr val="000000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		132</a:t>
            </a:r>
            <a:r>
              <a:rPr lang="en-US" sz="2800" i="1" baseline="-30000" dirty="0">
                <a:solidFill>
                  <a:srgbClr val="000000"/>
                </a:solidFill>
                <a:latin typeface="Arial" charset="0"/>
              </a:rPr>
              <a:t>10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= </a:t>
            </a:r>
            <a:r>
              <a:rPr lang="en-US" sz="2800" dirty="0">
                <a:solidFill>
                  <a:srgbClr val="0000FF"/>
                </a:solidFill>
                <a:latin typeface="Arial" charset="0"/>
              </a:rPr>
              <a:t>10000100</a:t>
            </a:r>
            <a:r>
              <a:rPr lang="en-US" sz="2800" i="1" baseline="-30000" dirty="0">
                <a:solidFill>
                  <a:srgbClr val="0000FF"/>
                </a:solidFill>
                <a:latin typeface="Arial" charset="0"/>
              </a:rPr>
              <a:t>2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i="1" baseline="-30000" dirty="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i="1" baseline="-30000" dirty="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4400" i="1" baseline="-30000" dirty="0">
                <a:solidFill>
                  <a:srgbClr val="0000FF"/>
                </a:solidFill>
                <a:latin typeface="Arial" charset="0"/>
              </a:rPr>
              <a:t>Sign</a:t>
            </a:r>
            <a:r>
              <a:rPr lang="en-US" sz="2800" i="1" baseline="-30000" dirty="0">
                <a:solidFill>
                  <a:srgbClr val="0000FF"/>
                </a:solidFill>
                <a:latin typeface="Arial" charset="0"/>
              </a:rPr>
              <a:t>	</a:t>
            </a:r>
            <a:r>
              <a:rPr lang="en-US" sz="4400" i="1" baseline="-30000" dirty="0">
                <a:solidFill>
                  <a:srgbClr val="0000FF"/>
                </a:solidFill>
                <a:latin typeface="Arial" charset="0"/>
              </a:rPr>
              <a:t>exponent</a:t>
            </a:r>
            <a:r>
              <a:rPr lang="en-US" sz="2800" i="1" baseline="-30000" dirty="0">
                <a:solidFill>
                  <a:srgbClr val="0000FF"/>
                </a:solidFill>
                <a:latin typeface="Arial" charset="0"/>
              </a:rPr>
              <a:t>	</a:t>
            </a:r>
            <a:r>
              <a:rPr lang="en-US" sz="2800" i="1" dirty="0">
                <a:solidFill>
                  <a:srgbClr val="0000FF"/>
                </a:solidFill>
                <a:latin typeface="Arial" charset="0"/>
              </a:rPr>
              <a:t>  	</a:t>
            </a:r>
            <a:r>
              <a:rPr lang="en-US" sz="2800" i="1" dirty="0">
                <a:solidFill>
                  <a:srgbClr val="FF0000"/>
                </a:solidFill>
                <a:latin typeface="Arial" charset="0"/>
              </a:rPr>
              <a:t>Mantissa </a:t>
            </a:r>
            <a:r>
              <a:rPr lang="en-US" sz="2800" i="1" baseline="-30000" dirty="0">
                <a:solidFill>
                  <a:srgbClr val="0000FF"/>
                </a:solidFill>
                <a:latin typeface="Arial" charset="0"/>
              </a:rPr>
              <a:t>	        </a:t>
            </a:r>
            <a:r>
              <a:rPr lang="en-US" sz="2800" dirty="0">
                <a:latin typeface="Arial" charset="0"/>
              </a:rPr>
              <a:t>Add Zero</a:t>
            </a:r>
            <a:r>
              <a:rPr lang="en-US" sz="2800" i="1" baseline="-30000" dirty="0">
                <a:solidFill>
                  <a:srgbClr val="0000FF"/>
                </a:solidFill>
                <a:latin typeface="Arial" charset="0"/>
              </a:rPr>
              <a:t>		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i="1" baseline="-30000" dirty="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i="1" baseline="-30000" dirty="0">
              <a:solidFill>
                <a:srgbClr val="0000FF"/>
              </a:solidFill>
              <a:latin typeface="Arial" charset="0"/>
            </a:endParaRPr>
          </a:p>
          <a:p>
            <a:pPr algn="just"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0	      	</a:t>
            </a:r>
            <a:r>
              <a:rPr lang="en-US" sz="2800" b="1" dirty="0">
                <a:solidFill>
                  <a:srgbClr val="0070C0"/>
                </a:solidFill>
                <a:latin typeface="Arial" charset="0"/>
              </a:rPr>
              <a:t>10000100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       	 </a:t>
            </a:r>
            <a:r>
              <a:rPr lang="en-US" sz="2800" b="1" dirty="0">
                <a:solidFill>
                  <a:srgbClr val="FF0000"/>
                </a:solidFill>
                <a:latin typeface="Arial" charset="0"/>
              </a:rPr>
              <a:t>0100000101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0000000000000   (up to 32 bits)</a:t>
            </a:r>
          </a:p>
          <a:p>
            <a:pPr algn="just"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		     </a:t>
            </a:r>
            <a:r>
              <a:rPr lang="en-US" sz="1400" b="1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132</a:t>
            </a:r>
            <a:endParaRPr lang="en-US" sz="2800" dirty="0">
              <a:solidFill>
                <a:srgbClr val="0000FF"/>
              </a:solidFill>
              <a:latin typeface="Arial" charset="0"/>
              <a:cs typeface="Courier New" pitchFamily="49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 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962400" y="2133600"/>
            <a:ext cx="2057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724400" y="2286000"/>
            <a:ext cx="10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Mantissa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4038600" y="2209800"/>
            <a:ext cx="1028700" cy="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85800" y="2438400"/>
            <a:ext cx="720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Move</a:t>
            </a:r>
          </a:p>
        </p:txBody>
      </p:sp>
    </p:spTree>
    <p:extLst>
      <p:ext uri="{BB962C8B-B14F-4D97-AF65-F5344CB8AC3E}">
        <p14:creationId xmlns:p14="http://schemas.microsoft.com/office/powerpoint/2010/main" val="3144210293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dirty="0"/>
              <a:t>Decimal Floating Point to</a:t>
            </a:r>
            <a:br>
              <a:rPr lang="en-US" sz="3200" b="1" dirty="0"/>
            </a:br>
            <a:r>
              <a:rPr lang="en-US" sz="3200" b="1" dirty="0"/>
              <a:t>IEEE standard 32 bit Conversion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9067800" cy="48768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4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Store the results:</a:t>
            </a:r>
          </a:p>
          <a:p>
            <a:pPr algn="just" eaLnBrk="1" hangingPunct="1">
              <a:buFont typeface="Wingdings" pitchFamily="2" charset="2"/>
              <a:buNone/>
            </a:pPr>
            <a:endParaRPr lang="en-US" sz="2800" dirty="0">
              <a:solidFill>
                <a:srgbClr val="000000"/>
              </a:solidFill>
              <a:latin typeface="Arial" charset="0"/>
            </a:endParaRPr>
          </a:p>
          <a:p>
            <a:pPr algn="just" eaLnBrk="1" hangingPunct="1">
              <a:buFont typeface="Wingdings" pitchFamily="2" charset="2"/>
              <a:buNone/>
            </a:pPr>
            <a:r>
              <a:rPr lang="en-US" sz="2400" dirty="0">
                <a:solidFill>
                  <a:srgbClr val="000000"/>
                </a:solidFill>
                <a:latin typeface="Arial" charset="0"/>
              </a:rPr>
              <a:t>Sign	Exponent 	 Mantissa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sz="2400" dirty="0">
                <a:solidFill>
                  <a:srgbClr val="000000"/>
                </a:solidFill>
                <a:latin typeface="Arial" charset="0"/>
              </a:rPr>
              <a:t>1 bit	     8 bit		23 bit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0	      </a:t>
            </a:r>
            <a:r>
              <a:rPr lang="en-US" sz="2400" b="1" dirty="0">
                <a:solidFill>
                  <a:srgbClr val="0070C0"/>
                </a:solidFill>
                <a:latin typeface="Arial" charset="0"/>
              </a:rPr>
              <a:t>10000100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        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</a:rPr>
              <a:t>0100000101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0000000000000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		     </a:t>
            </a:r>
            <a:r>
              <a:rPr lang="en-US" dirty="0">
                <a:solidFill>
                  <a:srgbClr val="000000"/>
                </a:solidFill>
              </a:rPr>
              <a:t> 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1066800" y="3886200"/>
            <a:ext cx="12954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867678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473"/>
            <a:ext cx="8229600" cy="514927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sz="2400" b="1" dirty="0"/>
              <a:t>Decimal Floating Point to  IEEE standard Conversion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8991600" cy="6400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Ex 2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: Find the IEEE FP representation of  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–24.75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 </a:t>
            </a:r>
            <a:endParaRPr lang="en-US" sz="24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FF0000"/>
                </a:solidFill>
                <a:latin typeface="Arial" charset="0"/>
              </a:rPr>
              <a:t>Step 1</a:t>
            </a:r>
            <a:r>
              <a:rPr lang="en-US" sz="2400" dirty="0">
                <a:solidFill>
                  <a:srgbClr val="FF0000"/>
                </a:solidFill>
                <a:latin typeface="Arial" charset="0"/>
              </a:rPr>
              <a:t>.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  Compute the binary equivalent of the whole part and the fractional part. </a:t>
            </a:r>
            <a:endParaRPr lang="en-US" sz="24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>
              <a:lnSpc>
                <a:spcPct val="90000"/>
              </a:lnSpc>
              <a:buNone/>
            </a:pPr>
            <a:r>
              <a:rPr lang="en-US" sz="2800" dirty="0">
                <a:solidFill>
                  <a:srgbClr val="000000"/>
                </a:solidFill>
              </a:rPr>
              <a:t> 24₁₀=</a:t>
            </a:r>
            <a:r>
              <a:rPr lang="en-US" sz="2800" dirty="0">
                <a:solidFill>
                  <a:srgbClr val="00B050"/>
                </a:solidFill>
              </a:rPr>
              <a:t>11000₂			</a:t>
            </a:r>
            <a:r>
              <a:rPr lang="en-US" sz="2800" dirty="0"/>
              <a:t>.75</a:t>
            </a:r>
            <a:r>
              <a:rPr lang="en-US" sz="2800" dirty="0">
                <a:latin typeface="Calibri"/>
              </a:rPr>
              <a:t>₁₀</a:t>
            </a:r>
            <a:r>
              <a:rPr lang="en-US" sz="2800" dirty="0">
                <a:solidFill>
                  <a:srgbClr val="00B050"/>
                </a:solidFill>
              </a:rPr>
              <a:t>=.11</a:t>
            </a:r>
            <a:r>
              <a:rPr lang="en-US" sz="2800" dirty="0">
                <a:solidFill>
                  <a:srgbClr val="00B050"/>
                </a:solidFill>
                <a:latin typeface="Calibri"/>
              </a:rPr>
              <a:t>₂</a:t>
            </a:r>
            <a:endParaRPr lang="en-US" sz="2800" dirty="0">
              <a:solidFill>
                <a:srgbClr val="00B050"/>
              </a:solidFill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Quotient	Re			.75X2=</a:t>
            </a:r>
            <a:r>
              <a:rPr lang="en-US" sz="2800" dirty="0">
                <a:solidFill>
                  <a:srgbClr val="00B050"/>
                </a:solidFill>
              </a:rPr>
              <a:t>1</a:t>
            </a:r>
            <a:r>
              <a:rPr lang="en-US" sz="2800" dirty="0">
                <a:solidFill>
                  <a:srgbClr val="000000"/>
                </a:solidFill>
              </a:rPr>
              <a:t>.50	</a:t>
            </a:r>
            <a:endParaRPr lang="en-US" sz="2800" dirty="0">
              <a:solidFill>
                <a:srgbClr val="000000"/>
              </a:solidFill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24/2=12	</a:t>
            </a:r>
            <a:r>
              <a:rPr lang="en-US" sz="2800" dirty="0">
                <a:solidFill>
                  <a:srgbClr val="00B050"/>
                </a:solidFill>
              </a:rPr>
              <a:t>0</a:t>
            </a:r>
            <a:r>
              <a:rPr lang="en-US" sz="2800" dirty="0">
                <a:solidFill>
                  <a:srgbClr val="000000"/>
                </a:solidFill>
              </a:rPr>
              <a:t> 			.50X2=</a:t>
            </a:r>
            <a:r>
              <a:rPr lang="en-US" sz="2800" dirty="0">
                <a:solidFill>
                  <a:srgbClr val="00B050"/>
                </a:solidFill>
              </a:rPr>
              <a:t>1.</a:t>
            </a:r>
            <a:r>
              <a:rPr lang="en-US" sz="2800" dirty="0">
                <a:solidFill>
                  <a:srgbClr val="000000"/>
                </a:solidFill>
              </a:rPr>
              <a:t>00</a:t>
            </a:r>
            <a:endParaRPr lang="en-US" sz="2800" dirty="0">
              <a:solidFill>
                <a:srgbClr val="000000"/>
              </a:solidFill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12/2=6	</a:t>
            </a:r>
            <a:r>
              <a:rPr lang="en-US" sz="2800" dirty="0">
                <a:solidFill>
                  <a:srgbClr val="00B050"/>
                </a:solidFill>
              </a:rPr>
              <a:t>0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6/2=3		</a:t>
            </a:r>
            <a:r>
              <a:rPr lang="en-US" sz="2800" dirty="0">
                <a:solidFill>
                  <a:srgbClr val="00B050"/>
                </a:solidFill>
              </a:rPr>
              <a:t>0</a:t>
            </a:r>
          </a:p>
          <a:p>
            <a:pPr algn="just">
              <a:lnSpc>
                <a:spcPct val="90000"/>
              </a:lnSpc>
              <a:buNone/>
            </a:pPr>
            <a:r>
              <a:rPr lang="en-US" sz="2800" dirty="0">
                <a:solidFill>
                  <a:srgbClr val="000000"/>
                </a:solidFill>
              </a:rPr>
              <a:t>3/2=1		</a:t>
            </a:r>
            <a:r>
              <a:rPr lang="en-US" sz="2800" dirty="0">
                <a:solidFill>
                  <a:srgbClr val="00B050"/>
                </a:solidFill>
              </a:rPr>
              <a:t>1			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1			</a:t>
            </a:r>
            <a:r>
              <a:rPr lang="en-US" sz="2800" dirty="0">
                <a:solidFill>
                  <a:srgbClr val="00B050"/>
                </a:solidFill>
              </a:rPr>
              <a:t>1</a:t>
            </a:r>
            <a:r>
              <a:rPr lang="en-US" sz="2800" dirty="0">
                <a:solidFill>
                  <a:srgbClr val="000000"/>
                </a:solidFill>
              </a:rPr>
              <a:t>	</a:t>
            </a:r>
            <a:endParaRPr lang="en-US" sz="2800" dirty="0">
              <a:solidFill>
                <a:srgbClr val="FF0000"/>
              </a:solidFill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Courier New" pitchFamily="49" charset="0"/>
              </a:rPr>
              <a:t>			</a:t>
            </a:r>
            <a:endParaRPr lang="en-US" sz="2800" b="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So:  </a:t>
            </a:r>
            <a:r>
              <a:rPr lang="en-US" sz="2800" dirty="0">
                <a:solidFill>
                  <a:srgbClr val="0000FF"/>
                </a:solidFill>
              </a:rPr>
              <a:t>-24.75</a:t>
            </a:r>
            <a:r>
              <a:rPr lang="en-US" sz="2800" i="1" baseline="-30000" dirty="0">
                <a:solidFill>
                  <a:srgbClr val="0000FF"/>
                </a:solidFill>
              </a:rPr>
              <a:t>10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dirty="0">
                <a:solidFill>
                  <a:srgbClr val="0000FF"/>
                </a:solidFill>
              </a:rPr>
              <a:t>= -</a:t>
            </a:r>
            <a:r>
              <a:rPr lang="en-US" sz="2800" dirty="0">
                <a:solidFill>
                  <a:srgbClr val="00B050"/>
                </a:solidFill>
              </a:rPr>
              <a:t>11000.11</a:t>
            </a:r>
            <a:r>
              <a:rPr lang="en-US" sz="2800" i="1" baseline="-30000" dirty="0">
                <a:solidFill>
                  <a:srgbClr val="00B050"/>
                </a:solidFill>
              </a:rPr>
              <a:t>2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endParaRPr lang="en-US" sz="2800" dirty="0">
              <a:solidFill>
                <a:srgbClr val="00B050"/>
              </a:solidFill>
              <a:latin typeface="Courier New" pitchFamily="49" charset="0"/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 </a:t>
            </a:r>
            <a:endParaRPr lang="en-US" sz="28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008246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b="1" dirty="0"/>
              <a:t>Decimal Floating Point to</a:t>
            </a:r>
            <a:br>
              <a:rPr lang="en-US" sz="3200" b="1" dirty="0"/>
            </a:br>
            <a:r>
              <a:rPr lang="en-US" sz="3200" b="1" dirty="0"/>
              <a:t>IEEE standard Conversion</a:t>
            </a:r>
            <a:r>
              <a:rPr lang="en-US" sz="2400" dirty="0"/>
              <a:t>.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762000"/>
            <a:ext cx="9067800" cy="6096000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2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</a:t>
            </a:r>
          </a:p>
          <a:p>
            <a:pPr algn="just"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Normalize the number by moving the decimal point to the right of the leftmost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</a:t>
            </a:r>
          </a:p>
          <a:p>
            <a:pPr algn="just">
              <a:buNone/>
            </a:pP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	-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1000.11  =  -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.100011 x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4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 </a:t>
            </a:r>
            <a:endParaRPr lang="en-US" sz="2800" b="1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b="1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3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Convert the exponent to a biased exponent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		127 + 4 = 131    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	==&gt;   131</a:t>
            </a:r>
            <a:r>
              <a:rPr lang="en-US" sz="2800" i="1" baseline="-30000" dirty="0">
                <a:solidFill>
                  <a:srgbClr val="000000"/>
                </a:solidFill>
                <a:latin typeface="Arial" charset="0"/>
              </a:rPr>
              <a:t>10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= 10000011</a:t>
            </a:r>
            <a:r>
              <a:rPr lang="en-US" sz="2800" i="1" baseline="-30000" dirty="0">
                <a:solidFill>
                  <a:srgbClr val="000000"/>
                </a:solidFill>
                <a:latin typeface="Arial" charset="0"/>
              </a:rPr>
              <a:t>2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 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4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Store the results from steps 1-3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dirty="0">
              <a:solidFill>
                <a:srgbClr val="000000"/>
              </a:solidFill>
              <a:latin typeface="Arial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Sign		Exponent 		mantissa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1			10000011		1000110…0</a:t>
            </a:r>
            <a:endParaRPr lang="en-US" sz="28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" name="Freeform 4"/>
          <p:cNvSpPr>
            <a:spLocks/>
          </p:cNvSpPr>
          <p:nvPr/>
        </p:nvSpPr>
        <p:spPr bwMode="auto">
          <a:xfrm>
            <a:off x="1371600" y="2616200"/>
            <a:ext cx="685800" cy="177800"/>
          </a:xfrm>
          <a:custGeom>
            <a:avLst/>
            <a:gdLst>
              <a:gd name="T0" fmla="*/ 838200 w 720"/>
              <a:gd name="T1" fmla="*/ 0 h 224"/>
              <a:gd name="T2" fmla="*/ 614680 w 720"/>
              <a:gd name="T3" fmla="*/ 304800 h 224"/>
              <a:gd name="T4" fmla="*/ 167640 w 720"/>
              <a:gd name="T5" fmla="*/ 304800 h 224"/>
              <a:gd name="T6" fmla="*/ 0 w 720"/>
              <a:gd name="T7" fmla="*/ 76200 h 22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20" h="224">
                <a:moveTo>
                  <a:pt x="720" y="0"/>
                </a:moveTo>
                <a:cubicBezTo>
                  <a:pt x="672" y="80"/>
                  <a:pt x="624" y="160"/>
                  <a:pt x="528" y="192"/>
                </a:cubicBezTo>
                <a:cubicBezTo>
                  <a:pt x="432" y="224"/>
                  <a:pt x="232" y="216"/>
                  <a:pt x="144" y="192"/>
                </a:cubicBezTo>
                <a:cubicBezTo>
                  <a:pt x="56" y="168"/>
                  <a:pt x="24" y="80"/>
                  <a:pt x="0" y="48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922297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1.0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816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binary 1</a:t>
            </a:r>
            <a:r>
              <a:rPr lang="en-US" baseline="-25000" dirty="0"/>
              <a:t>2</a:t>
            </a:r>
            <a:r>
              <a:rPr lang="en-US" dirty="0"/>
              <a:t> .0</a:t>
            </a:r>
          </a:p>
          <a:p>
            <a:pPr marL="0" indent="0">
              <a:buNone/>
            </a:pPr>
            <a:r>
              <a:rPr lang="en-US" dirty="0"/>
              <a:t>Normalization  1.X2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⁰    No mantissa 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Magic number 127+0=127</a:t>
            </a:r>
          </a:p>
          <a:p>
            <a:pPr marL="0" indent="0">
              <a:buNone/>
            </a:pPr>
            <a:r>
              <a:rPr lang="en-US" dirty="0"/>
              <a:t>Exponent 127= 01111111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/>
              <a:t>  </a:t>
            </a:r>
            <a:r>
              <a:rPr lang="en-US" dirty="0">
                <a:solidFill>
                  <a:srgbClr val="00B050"/>
                </a:solidFill>
              </a:rPr>
              <a:t>011 1111 1 </a:t>
            </a:r>
            <a:r>
              <a:rPr lang="en-US" dirty="0"/>
              <a:t>000 0000 0000 0000 0000 0000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en-US" dirty="0"/>
              <a:t>	</a:t>
            </a:r>
            <a:r>
              <a:rPr lang="en-US" dirty="0">
                <a:solidFill>
                  <a:srgbClr val="00B050"/>
                </a:solidFill>
              </a:rPr>
              <a:t>E</a:t>
            </a:r>
            <a:r>
              <a:rPr lang="en-US" dirty="0"/>
              <a:t>			M</a:t>
            </a:r>
          </a:p>
          <a:p>
            <a:pPr marL="0" indent="0">
              <a:buNone/>
            </a:pPr>
            <a:r>
              <a:rPr lang="en-US" dirty="0"/>
              <a:t>	3F8</a:t>
            </a:r>
            <a:r>
              <a:rPr lang="en-US" baseline="-25000" dirty="0"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en-CA" dirty="0"/>
          </a:p>
        </p:txBody>
      </p:sp>
      <p:sp>
        <p:nvSpPr>
          <p:cNvPr id="4" name="Rounded Rectangle 3"/>
          <p:cNvSpPr/>
          <p:nvPr/>
        </p:nvSpPr>
        <p:spPr>
          <a:xfrm>
            <a:off x="1219200" y="5029200"/>
            <a:ext cx="1371600" cy="838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904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/>
              <a:t>1.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066800"/>
            <a:ext cx="8915400" cy="57912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binary 1</a:t>
            </a:r>
            <a:r>
              <a:rPr lang="en-US" baseline="-25000" dirty="0"/>
              <a:t>2</a:t>
            </a:r>
            <a:r>
              <a:rPr lang="en-US" dirty="0"/>
              <a:t> .0</a:t>
            </a:r>
          </a:p>
          <a:p>
            <a:pPr marL="0" lvl="0" indent="0">
              <a:buNone/>
            </a:pPr>
            <a:r>
              <a:rPr lang="en-US" dirty="0">
                <a:solidFill>
                  <a:prstClr val="black"/>
                </a:solidFill>
              </a:rPr>
              <a:t>Normalization  1.X2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⁰    No mantissa </a:t>
            </a:r>
          </a:p>
          <a:p>
            <a:pPr marL="0" lvl="0" indent="0"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Magic number 127+0=127</a:t>
            </a:r>
          </a:p>
          <a:p>
            <a:pPr marL="0" lvl="0" indent="0">
              <a:buNone/>
            </a:pPr>
            <a:r>
              <a:rPr lang="en-US" dirty="0">
                <a:solidFill>
                  <a:prstClr val="black"/>
                </a:solidFill>
              </a:rPr>
              <a:t>Exponent 127= </a:t>
            </a:r>
            <a:r>
              <a:rPr lang="en-US" dirty="0">
                <a:solidFill>
                  <a:srgbClr val="00B050"/>
                </a:solidFill>
              </a:rPr>
              <a:t>01111111</a:t>
            </a:r>
          </a:p>
          <a:p>
            <a:pPr marL="0" lvl="0" indent="0">
              <a:buNone/>
            </a:pP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>
                <a:solidFill>
                  <a:prstClr val="black"/>
                </a:solidFill>
              </a:rPr>
              <a:t>  </a:t>
            </a:r>
            <a:r>
              <a:rPr lang="en-US" dirty="0">
                <a:solidFill>
                  <a:srgbClr val="00B050"/>
                </a:solidFill>
              </a:rPr>
              <a:t>011 1111 1 </a:t>
            </a:r>
            <a:r>
              <a:rPr lang="en-US" dirty="0">
                <a:solidFill>
                  <a:prstClr val="black"/>
                </a:solidFill>
              </a:rPr>
              <a:t>000 0000 0000 0000 0000 0000</a:t>
            </a:r>
          </a:p>
          <a:p>
            <a:pPr marL="0" lvl="0" indent="0">
              <a:buNone/>
            </a:pPr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en-US" dirty="0">
                <a:solidFill>
                  <a:prstClr val="black"/>
                </a:solidFill>
              </a:rPr>
              <a:t>	</a:t>
            </a:r>
            <a:r>
              <a:rPr lang="en-US" dirty="0">
                <a:solidFill>
                  <a:srgbClr val="00B050"/>
                </a:solidFill>
              </a:rPr>
              <a:t>E</a:t>
            </a:r>
            <a:r>
              <a:rPr lang="en-US" dirty="0">
                <a:solidFill>
                  <a:prstClr val="black"/>
                </a:solidFill>
              </a:rPr>
              <a:t>			M</a:t>
            </a:r>
          </a:p>
          <a:p>
            <a:pPr mar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>
                <a:solidFill>
                  <a:prstClr val="black"/>
                </a:solidFill>
              </a:rPr>
              <a:t>		3F8</a:t>
            </a:r>
            <a:r>
              <a:rPr lang="en-US" baseline="-25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en-CA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4582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20AA4AB-DF34-45A1-93B5-2F59FE9C4924}" type="slidenum">
              <a:rPr lang="en-US" sz="1400" baseline="0" smtClean="0"/>
              <a:pPr/>
              <a:t>134</a:t>
            </a:fld>
            <a:endParaRPr lang="en-US" sz="1400" baseline="0"/>
          </a:p>
        </p:txBody>
      </p:sp>
      <p:sp>
        <p:nvSpPr>
          <p:cNvPr id="67587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76200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Scientific Notation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220200" cy="6096000"/>
          </a:xfrm>
          <a:solidFill>
            <a:srgbClr val="E4F5FF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2600" dirty="0">
                <a:latin typeface="Arial" charset="0"/>
              </a:rPr>
              <a:t>Floating-point numbers allow an arbitrary number of decimal places to the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right</a:t>
            </a:r>
            <a:r>
              <a:rPr lang="en-US" sz="2600" dirty="0">
                <a:latin typeface="Arial" charset="0"/>
              </a:rPr>
              <a:t> of the decimal point.</a:t>
            </a:r>
          </a:p>
          <a:p>
            <a:pPr lvl="1"/>
            <a:r>
              <a:rPr lang="en-US" sz="2400" dirty="0"/>
              <a:t>For example:</a:t>
            </a:r>
            <a:r>
              <a:rPr lang="en-US" sz="2200" dirty="0">
                <a:latin typeface="Arial" charset="0"/>
              </a:rPr>
              <a:t>  0.5 </a:t>
            </a:r>
            <a:r>
              <a:rPr lang="en-US" sz="3200" b="1" dirty="0">
                <a:latin typeface="Arial" charset="0"/>
                <a:sym typeface="Symbol" pitchFamily="18" charset="2"/>
              </a:rPr>
              <a:t></a:t>
            </a:r>
            <a:r>
              <a:rPr lang="en-US" sz="2200" dirty="0">
                <a:latin typeface="Arial" charset="0"/>
              </a:rPr>
              <a:t> 0.25 = 0.125                       </a:t>
            </a:r>
            <a:endParaRPr lang="en-US" sz="2200" dirty="0">
              <a:solidFill>
                <a:srgbClr val="FF0000"/>
              </a:solidFill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They are often expressed in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scientific notation</a:t>
            </a:r>
            <a:r>
              <a:rPr lang="en-US" sz="2600" dirty="0">
                <a:latin typeface="Arial" charset="0"/>
              </a:rPr>
              <a:t>.</a:t>
            </a:r>
          </a:p>
          <a:p>
            <a:r>
              <a:rPr lang="en-US" sz="2600" dirty="0">
                <a:latin typeface="Arial" charset="0"/>
              </a:rPr>
              <a:t> </a:t>
            </a:r>
            <a:r>
              <a:rPr lang="en-US" sz="2400" b="1" dirty="0"/>
              <a:t>Scientific notation</a:t>
            </a:r>
            <a:r>
              <a:rPr lang="en-US" sz="2400" dirty="0"/>
              <a:t> is a way of writing numbers that are too large or too small to be conveniently written in standard decimal notation. </a:t>
            </a: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r>
              <a:rPr lang="en-US" sz="2600" dirty="0">
                <a:latin typeface="Arial" charset="0"/>
              </a:rPr>
              <a:t>Example:     </a:t>
            </a:r>
            <a:r>
              <a:rPr lang="en-US" sz="1800" dirty="0">
                <a:latin typeface="Arial" charset="0"/>
              </a:rPr>
              <a:t>moved to the left</a:t>
            </a:r>
          </a:p>
          <a:p>
            <a:pPr lvl="2"/>
            <a:r>
              <a:rPr lang="en-US" dirty="0">
                <a:latin typeface="Arial" charset="0"/>
              </a:rPr>
              <a:t>0.125 =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dirty="0">
                <a:latin typeface="Arial" charset="0"/>
              </a:rPr>
              <a:t>.25 </a:t>
            </a:r>
            <a:r>
              <a:rPr lang="en-US" sz="2800" b="1" dirty="0">
                <a:latin typeface="Arial" charset="0"/>
                <a:sym typeface="Symbol" pitchFamily="18" charset="2"/>
              </a:rPr>
              <a:t></a:t>
            </a:r>
            <a:r>
              <a:rPr lang="en-US" dirty="0">
                <a:latin typeface="Arial" charset="0"/>
              </a:rPr>
              <a:t> 10</a:t>
            </a:r>
            <a:endParaRPr lang="en-US" baseline="30000" dirty="0">
              <a:solidFill>
                <a:srgbClr val="FF0000"/>
              </a:solidFill>
              <a:latin typeface="Arial" charset="0"/>
            </a:endParaRPr>
          </a:p>
          <a:p>
            <a:pPr lvl="2"/>
            <a:r>
              <a:rPr lang="en-US" sz="2200" dirty="0">
                <a:latin typeface="Arial" charset="0"/>
              </a:rPr>
              <a:t>300= 3 X 10 </a:t>
            </a:r>
            <a:r>
              <a:rPr lang="en-US" sz="2000" baseline="30000" dirty="0">
                <a:latin typeface="Arial" charset="0"/>
              </a:rPr>
              <a:t>2</a:t>
            </a:r>
            <a:r>
              <a:rPr lang="en-US" sz="2200" dirty="0">
                <a:latin typeface="Arial" charset="0"/>
              </a:rPr>
              <a:t>		</a:t>
            </a:r>
          </a:p>
          <a:p>
            <a:pPr lvl="2"/>
            <a:r>
              <a:rPr lang="en-US" dirty="0"/>
              <a:t> 6,720,000,000 = 6.72×10</a:t>
            </a:r>
            <a:r>
              <a:rPr lang="en-US" baseline="30000" dirty="0"/>
              <a:t>9</a:t>
            </a:r>
          </a:p>
          <a:p>
            <a:pPr lvl="2">
              <a:buFontTx/>
              <a:buNone/>
            </a:pPr>
            <a:endParaRPr lang="en-US" b="1" dirty="0">
              <a:solidFill>
                <a:srgbClr val="FF00FF"/>
              </a:solidFill>
              <a:latin typeface="Arial" charset="0"/>
            </a:endParaRPr>
          </a:p>
          <a:p>
            <a:pPr lvl="2">
              <a:buFontTx/>
              <a:buNone/>
            </a:pPr>
            <a:endParaRPr lang="en-US" b="1" dirty="0">
              <a:solidFill>
                <a:srgbClr val="FF00FF"/>
              </a:solidFill>
              <a:latin typeface="Arial" charset="0"/>
            </a:endParaRPr>
          </a:p>
        </p:txBody>
      </p:sp>
      <p:sp>
        <p:nvSpPr>
          <p:cNvPr id="67590" name="TextBox 5"/>
          <p:cNvSpPr txBox="1">
            <a:spLocks noChangeArrowheads="1"/>
          </p:cNvSpPr>
          <p:nvPr/>
        </p:nvSpPr>
        <p:spPr bwMode="auto">
          <a:xfrm>
            <a:off x="4800600" y="3581400"/>
            <a:ext cx="3810000" cy="288284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lvl="2" indent="0"/>
            <a:endParaRPr lang="en-US" sz="3600" dirty="0">
              <a:latin typeface="Arial" charset="0"/>
            </a:endParaRPr>
          </a:p>
          <a:p>
            <a:pPr marL="0" lvl="2" indent="0"/>
            <a:r>
              <a:rPr lang="en-US" sz="3600" dirty="0">
                <a:latin typeface="Arial" charset="0"/>
              </a:rPr>
              <a:t>0.125 = 1.25 </a:t>
            </a:r>
            <a:r>
              <a:rPr lang="en-US" sz="3600" dirty="0">
                <a:latin typeface="Arial" charset="0"/>
                <a:sym typeface="Symbol" pitchFamily="18" charset="2"/>
              </a:rPr>
              <a:t></a:t>
            </a:r>
            <a:r>
              <a:rPr lang="en-US" sz="3600" dirty="0">
                <a:latin typeface="Arial" charset="0"/>
              </a:rPr>
              <a:t> 10</a:t>
            </a:r>
            <a:r>
              <a:rPr lang="en-US" sz="3600" dirty="0">
                <a:solidFill>
                  <a:srgbClr val="FF0000"/>
                </a:solidFill>
                <a:latin typeface="Arial" charset="0"/>
              </a:rPr>
              <a:t> </a:t>
            </a:r>
          </a:p>
          <a:p>
            <a:endParaRPr lang="en-US" sz="4000" i="1" dirty="0">
              <a:latin typeface="Arial" charset="0"/>
            </a:endParaRPr>
          </a:p>
          <a:p>
            <a:r>
              <a:rPr lang="en-US" sz="4000" dirty="0">
                <a:latin typeface="Arial" charset="0"/>
              </a:rPr>
              <a:t>=1.25 x </a:t>
            </a:r>
          </a:p>
          <a:p>
            <a:endParaRPr lang="en-US" sz="4000" dirty="0">
              <a:latin typeface="Arial" charset="0"/>
            </a:endParaRPr>
          </a:p>
          <a:p>
            <a:endParaRPr lang="en-US" sz="4000" dirty="0">
              <a:latin typeface="Arial" charset="0"/>
            </a:endParaRPr>
          </a:p>
          <a:p>
            <a:r>
              <a:rPr lang="en-US" sz="4000" dirty="0">
                <a:latin typeface="Arial" charset="0"/>
              </a:rPr>
              <a:t>= 1.25 x 0.1= 0.125</a:t>
            </a:r>
          </a:p>
        </p:txBody>
      </p:sp>
      <p:sp>
        <p:nvSpPr>
          <p:cNvPr id="67591" name="TextBox 6"/>
          <p:cNvSpPr txBox="1">
            <a:spLocks noChangeArrowheads="1"/>
          </p:cNvSpPr>
          <p:nvPr/>
        </p:nvSpPr>
        <p:spPr bwMode="auto">
          <a:xfrm>
            <a:off x="7162800" y="3713918"/>
            <a:ext cx="457200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/>
              <a:t>-1</a:t>
            </a:r>
          </a:p>
        </p:txBody>
      </p:sp>
      <p:cxnSp>
        <p:nvCxnSpPr>
          <p:cNvPr id="67592" name="Straight Arrow Connector 8"/>
          <p:cNvCxnSpPr>
            <a:cxnSpLocks noChangeShapeType="1"/>
          </p:cNvCxnSpPr>
          <p:nvPr/>
        </p:nvCxnSpPr>
        <p:spPr bwMode="auto">
          <a:xfrm>
            <a:off x="5410200" y="5367261"/>
            <a:ext cx="0" cy="30480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7593" name="Straight Arrow Connector 10"/>
          <p:cNvCxnSpPr>
            <a:cxnSpLocks noChangeShapeType="1"/>
          </p:cNvCxnSpPr>
          <p:nvPr/>
        </p:nvCxnSpPr>
        <p:spPr bwMode="auto">
          <a:xfrm>
            <a:off x="6446982" y="5367261"/>
            <a:ext cx="0" cy="30480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6400800" y="4833024"/>
            <a:ext cx="457200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/>
              <a:t>+1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493654" y="3970965"/>
            <a:ext cx="457200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>
                <a:solidFill>
                  <a:srgbClr val="FF0000"/>
                </a:solidFill>
              </a:rPr>
              <a:t>-1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53926" y="435055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9730" y="482222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6096000" y="4822226"/>
            <a:ext cx="381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>
            <a:off x="1981200" y="3903713"/>
            <a:ext cx="381000" cy="3634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167844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73FD0A-8ED9-4CC2-BD2B-31F25BB0D19F}" type="slidenum">
              <a:rPr lang="en-US" sz="1400" baseline="0" smtClean="0"/>
              <a:pPr/>
              <a:t>135</a:t>
            </a:fld>
            <a:endParaRPr lang="en-US" sz="1400" baseline="0"/>
          </a:p>
        </p:txBody>
      </p:sp>
      <p:sp>
        <p:nvSpPr>
          <p:cNvPr id="757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144000" cy="3657600"/>
          </a:xfrm>
          <a:noFill/>
        </p:spPr>
        <p:txBody>
          <a:bodyPr/>
          <a:lstStyle/>
          <a:p>
            <a:pPr>
              <a:spcBef>
                <a:spcPct val="40000"/>
              </a:spcBef>
              <a:buFontTx/>
              <a:buNone/>
            </a:pPr>
            <a:r>
              <a:rPr lang="en-US" sz="2000" dirty="0">
                <a:latin typeface="Arial" charset="0"/>
                <a:cs typeface="Arial" charset="0"/>
              </a:rPr>
              <a:t>Example: Express 32</a:t>
            </a:r>
            <a:r>
              <a:rPr lang="en-US" sz="2000" baseline="-25000" dirty="0">
                <a:latin typeface="Arial" charset="0"/>
                <a:cs typeface="Arial" charset="0"/>
              </a:rPr>
              <a:t>10</a:t>
            </a:r>
            <a:r>
              <a:rPr lang="en-US" sz="2000" dirty="0">
                <a:latin typeface="Arial" charset="0"/>
                <a:cs typeface="Arial" charset="0"/>
              </a:rPr>
              <a:t> in the simplified 14-bit floating-point model.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We know  32 = 2</a:t>
            </a:r>
            <a:r>
              <a:rPr lang="en-US" sz="2400" baseline="30000" dirty="0">
                <a:latin typeface="Arial" charset="0"/>
              </a:rPr>
              <a:t>5 </a:t>
            </a:r>
            <a:r>
              <a:rPr lang="en-US" sz="2400" dirty="0">
                <a:latin typeface="Arial" charset="0"/>
              </a:rPr>
              <a:t> = 1 x 2</a:t>
            </a:r>
            <a:r>
              <a:rPr lang="en-US" sz="2400" baseline="30000" dirty="0">
                <a:latin typeface="Arial" charset="0"/>
              </a:rPr>
              <a:t>5 </a:t>
            </a:r>
            <a:r>
              <a:rPr lang="en-US" sz="2400" dirty="0">
                <a:latin typeface="Arial" charset="0"/>
              </a:rPr>
              <a:t>  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So in </a:t>
            </a:r>
            <a:r>
              <a:rPr lang="en-US" sz="2400" dirty="0">
                <a:solidFill>
                  <a:srgbClr val="FF0000"/>
                </a:solidFill>
                <a:latin typeface="Arial" charset="0"/>
              </a:rPr>
              <a:t>scientific notation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u="sng" dirty="0">
                <a:latin typeface="Arial" charset="0"/>
              </a:rPr>
              <a:t>32</a:t>
            </a:r>
            <a:r>
              <a:rPr lang="en-US" sz="1400" u="sng" dirty="0">
                <a:latin typeface="Arial" pitchFamily="34" charset="0"/>
                <a:cs typeface="Arial" pitchFamily="34" charset="0"/>
              </a:rPr>
              <a:t>10</a:t>
            </a:r>
            <a:r>
              <a:rPr lang="en-US" sz="2400" dirty="0">
                <a:latin typeface="Arial" charset="0"/>
              </a:rPr>
              <a:t> = 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1.0</a:t>
            </a:r>
            <a:r>
              <a:rPr lang="en-US" sz="2400" dirty="0">
                <a:latin typeface="Arial" charset="0"/>
              </a:rPr>
              <a:t> x 2</a:t>
            </a:r>
            <a:r>
              <a:rPr lang="en-US" sz="2400" baseline="30000" dirty="0">
                <a:solidFill>
                  <a:srgbClr val="FF00FF"/>
                </a:solidFill>
                <a:latin typeface="Arial" charset="0"/>
              </a:rPr>
              <a:t>5</a:t>
            </a:r>
            <a:r>
              <a:rPr lang="en-US" sz="2400" dirty="0">
                <a:latin typeface="Arial" charset="0"/>
              </a:rPr>
              <a:t> = </a:t>
            </a:r>
            <a:r>
              <a:rPr lang="en-US" sz="2400" u="sng" dirty="0">
                <a:solidFill>
                  <a:srgbClr val="7030A0"/>
                </a:solidFill>
                <a:latin typeface="Arial" charset="0"/>
              </a:rPr>
              <a:t>0.1 </a:t>
            </a:r>
            <a:r>
              <a:rPr lang="en-US" sz="2400" u="sng" baseline="30000" dirty="0">
                <a:latin typeface="Arial" charset="0"/>
              </a:rPr>
              <a:t> </a:t>
            </a:r>
            <a:r>
              <a:rPr lang="en-US" sz="2400" u="sng" dirty="0">
                <a:latin typeface="Arial" charset="0"/>
              </a:rPr>
              <a:t>x 2</a:t>
            </a:r>
            <a:r>
              <a:rPr lang="en-US" sz="2400" u="sng" baseline="30000" dirty="0">
                <a:solidFill>
                  <a:srgbClr val="FF00FF"/>
                </a:solidFill>
                <a:latin typeface="Arial" charset="0"/>
              </a:rPr>
              <a:t>6 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Using this information, we put 110 (= </a:t>
            </a:r>
            <a:r>
              <a:rPr lang="en-US" sz="2400" dirty="0">
                <a:solidFill>
                  <a:srgbClr val="FF00FF"/>
                </a:solidFill>
                <a:latin typeface="Arial" charset="0"/>
              </a:rPr>
              <a:t>6</a:t>
            </a:r>
            <a:r>
              <a:rPr lang="en-US" sz="2400" baseline="-25000" dirty="0">
                <a:latin typeface="Arial" charset="0"/>
              </a:rPr>
              <a:t>10</a:t>
            </a:r>
            <a:r>
              <a:rPr lang="en-US" sz="2400" dirty="0">
                <a:latin typeface="Arial" charset="0"/>
              </a:rPr>
              <a:t>) in the exponent field and </a:t>
            </a:r>
            <a:r>
              <a:rPr lang="en-US" sz="24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400" dirty="0">
                <a:latin typeface="Arial" charset="0"/>
              </a:rPr>
              <a:t> in the </a:t>
            </a:r>
            <a:r>
              <a:rPr lang="en-US" sz="2400" dirty="0" err="1">
                <a:latin typeface="Arial" charset="0"/>
              </a:rPr>
              <a:t>significand</a:t>
            </a:r>
            <a:r>
              <a:rPr lang="en-US" sz="2400" dirty="0">
                <a:latin typeface="Arial" charset="0"/>
              </a:rPr>
              <a:t> as shown.</a:t>
            </a:r>
          </a:p>
        </p:txBody>
      </p:sp>
      <p:sp>
        <p:nvSpPr>
          <p:cNvPr id="75780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Scientific notation</a:t>
            </a:r>
            <a:endParaRPr lang="en-US" sz="3400" dirty="0">
              <a:latin typeface="Arial" charset="0"/>
            </a:endParaRPr>
          </a:p>
        </p:txBody>
      </p:sp>
      <p:pic>
        <p:nvPicPr>
          <p:cNvPr id="7578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038600"/>
            <a:ext cx="7696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2" name="TextBox 5"/>
          <p:cNvSpPr txBox="1">
            <a:spLocks noChangeArrowheads="1"/>
          </p:cNvSpPr>
          <p:nvPr/>
        </p:nvSpPr>
        <p:spPr bwMode="auto">
          <a:xfrm>
            <a:off x="4724400" y="2400300"/>
            <a:ext cx="838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="1" dirty="0">
                <a:solidFill>
                  <a:srgbClr val="FF0000"/>
                </a:solidFill>
              </a:rPr>
              <a:t>No value</a:t>
            </a:r>
          </a:p>
        </p:txBody>
      </p:sp>
      <p:cxnSp>
        <p:nvCxnSpPr>
          <p:cNvPr id="75783" name="Straight Arrow Connector 7"/>
          <p:cNvCxnSpPr>
            <a:cxnSpLocks noChangeShapeType="1"/>
          </p:cNvCxnSpPr>
          <p:nvPr/>
        </p:nvCxnSpPr>
        <p:spPr bwMode="auto">
          <a:xfrm flipH="1">
            <a:off x="4953000" y="2590800"/>
            <a:ext cx="228600" cy="22860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75784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6162675"/>
            <a:ext cx="464820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>
            <a:off x="5929745" y="2542037"/>
            <a:ext cx="0" cy="304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791200" y="2281992"/>
            <a:ext cx="304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 FP moved one space to the left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410200" y="2552700"/>
            <a:ext cx="304800" cy="2667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020953" y="3047999"/>
            <a:ext cx="1143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Mantissa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6222997" y="2971799"/>
            <a:ext cx="304800" cy="15239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749635" y="5274086"/>
            <a:ext cx="1537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Mantissa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33900" y="4495800"/>
            <a:ext cx="304800" cy="457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704721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A9385C8-51E6-439E-9D7C-58B1A47A37C6}" type="slidenum">
              <a:rPr lang="en-US" sz="1400" baseline="0" smtClean="0"/>
              <a:pPr/>
              <a:t>136</a:t>
            </a:fld>
            <a:endParaRPr lang="en-US" sz="1400" baseline="0"/>
          </a:p>
        </p:txBody>
      </p:sp>
      <p:sp>
        <p:nvSpPr>
          <p:cNvPr id="6963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 Floating-Point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067800" cy="1905000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Computers use a form of </a:t>
            </a:r>
            <a:r>
              <a:rPr lang="en-US" sz="2600" b="1" dirty="0">
                <a:solidFill>
                  <a:srgbClr val="FF0000"/>
                </a:solidFill>
                <a:latin typeface="Arial" charset="0"/>
              </a:rPr>
              <a:t>scientific notation </a:t>
            </a:r>
            <a:r>
              <a:rPr lang="en-US" sz="2600" dirty="0">
                <a:latin typeface="Arial" charset="0"/>
              </a:rPr>
              <a:t>for floating-point representation 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Numbers written in scientific notation have three components:</a:t>
            </a:r>
          </a:p>
        </p:txBody>
      </p:sp>
      <p:pic>
        <p:nvPicPr>
          <p:cNvPr id="69637" name="Picture 6" descr="C:\IDRAW20\16A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36" y="3505200"/>
            <a:ext cx="78486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4497004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5B9D5A9-1B29-4805-9F61-AD7545F83B2A}" type="slidenum">
              <a:rPr lang="en-US" sz="1400" baseline="0" smtClean="0"/>
              <a:pPr/>
              <a:t>137</a:t>
            </a:fld>
            <a:endParaRPr lang="en-US" sz="1400" baseline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8001000" cy="4419600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Computer representation of a floating-point number consists of three fixed-size fields:</a:t>
            </a: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This is the standard arrangement of these fields.</a:t>
            </a:r>
            <a:endParaRPr lang="en-US" sz="2800" dirty="0"/>
          </a:p>
        </p:txBody>
      </p:sp>
      <p:sp>
        <p:nvSpPr>
          <p:cNvPr id="7066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  <p:pic>
        <p:nvPicPr>
          <p:cNvPr id="70661" name="Picture 4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1066800" y="2665413"/>
            <a:ext cx="6718300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00600" y="32766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Mantissa</a:t>
            </a:r>
          </a:p>
        </p:txBody>
      </p:sp>
    </p:spTree>
    <p:extLst>
      <p:ext uri="{BB962C8B-B14F-4D97-AF65-F5344CB8AC3E}">
        <p14:creationId xmlns:p14="http://schemas.microsoft.com/office/powerpoint/2010/main" val="1930586050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2B8A79B-652F-484A-9D9F-6038306F9D38}" type="slidenum">
              <a:rPr lang="en-US" sz="1400" baseline="0" smtClean="0"/>
              <a:pPr/>
              <a:t>138</a:t>
            </a:fld>
            <a:endParaRPr lang="en-US" sz="1400" baseline="0"/>
          </a:p>
        </p:txBody>
      </p:sp>
      <p:sp>
        <p:nvSpPr>
          <p:cNvPr id="716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3124200"/>
            <a:ext cx="9144000" cy="3733800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dirty="0">
                <a:latin typeface="Arial" charset="0"/>
              </a:rPr>
              <a:t>The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one-bit sign field </a:t>
            </a:r>
            <a:r>
              <a:rPr lang="en-US" dirty="0">
                <a:latin typeface="Arial" charset="0"/>
              </a:rPr>
              <a:t>is the sign of the stored value.</a:t>
            </a:r>
          </a:p>
          <a:p>
            <a:pPr>
              <a:spcBef>
                <a:spcPct val="40000"/>
              </a:spcBef>
            </a:pPr>
            <a:r>
              <a:rPr lang="en-US" dirty="0">
                <a:latin typeface="Arial" charset="0"/>
              </a:rPr>
              <a:t>The size of the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exponent field</a:t>
            </a:r>
            <a:r>
              <a:rPr lang="en-US" dirty="0">
                <a:latin typeface="Arial" charset="0"/>
              </a:rPr>
              <a:t>, determines the range of values that can be represented.</a:t>
            </a:r>
          </a:p>
          <a:p>
            <a:pPr>
              <a:spcBef>
                <a:spcPct val="40000"/>
              </a:spcBef>
            </a:pPr>
            <a:r>
              <a:rPr lang="en-US" dirty="0">
                <a:latin typeface="Arial" charset="0"/>
              </a:rPr>
              <a:t>The size of the </a:t>
            </a:r>
            <a:r>
              <a:rPr lang="en-US" dirty="0" err="1">
                <a:solidFill>
                  <a:srgbClr val="FF0000"/>
                </a:solidFill>
                <a:latin typeface="Arial" charset="0"/>
              </a:rPr>
              <a:t>significand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 (Mantissa)</a:t>
            </a:r>
            <a:r>
              <a:rPr lang="en-US" dirty="0">
                <a:latin typeface="Arial" charset="0"/>
              </a:rPr>
              <a:t> determines the precision of the representation</a:t>
            </a:r>
            <a:r>
              <a:rPr lang="en-US" sz="4000" dirty="0">
                <a:latin typeface="Arial" charset="0"/>
              </a:rPr>
              <a:t>.</a:t>
            </a:r>
            <a:endParaRPr lang="en-US" sz="4000" dirty="0"/>
          </a:p>
        </p:txBody>
      </p:sp>
      <p:sp>
        <p:nvSpPr>
          <p:cNvPr id="71684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  <p:pic>
        <p:nvPicPr>
          <p:cNvPr id="71685" name="Picture 4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228600" y="1143001"/>
            <a:ext cx="8229600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05400" y="17526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Mantissa</a:t>
            </a:r>
          </a:p>
        </p:txBody>
      </p:sp>
    </p:spTree>
    <p:extLst>
      <p:ext uri="{BB962C8B-B14F-4D97-AF65-F5344CB8AC3E}">
        <p14:creationId xmlns:p14="http://schemas.microsoft.com/office/powerpoint/2010/main" val="2544593602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55B3EDC-38F3-457C-BA54-1F222DB0796F}" type="slidenum">
              <a:rPr lang="en-US" sz="1400" baseline="0" smtClean="0"/>
              <a:pPr/>
              <a:t>139</a:t>
            </a:fld>
            <a:endParaRPr lang="en-US" sz="1400" baseline="0"/>
          </a:p>
        </p:txBody>
      </p:sp>
      <p:pic>
        <p:nvPicPr>
          <p:cNvPr id="74755" name="Picture 6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1187450" y="1370013"/>
            <a:ext cx="6143625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3124200"/>
            <a:ext cx="8153400" cy="3048000"/>
          </a:xfrm>
          <a:noFill/>
        </p:spPr>
        <p:txBody>
          <a:bodyPr/>
          <a:lstStyle/>
          <a:p>
            <a:r>
              <a:rPr lang="en-US" sz="2600" dirty="0">
                <a:latin typeface="Arial" charset="0"/>
              </a:rPr>
              <a:t>The </a:t>
            </a:r>
            <a:r>
              <a:rPr lang="en-US" sz="2600" dirty="0" err="1">
                <a:latin typeface="Arial" charset="0"/>
              </a:rPr>
              <a:t>significand</a:t>
            </a:r>
            <a:r>
              <a:rPr lang="en-US" sz="2600" dirty="0">
                <a:latin typeface="Arial" charset="0"/>
              </a:rPr>
              <a:t> of a floating-point number is always preceded by an </a:t>
            </a:r>
            <a:r>
              <a:rPr lang="en-US" sz="2600" b="1" dirty="0">
                <a:solidFill>
                  <a:srgbClr val="FF0000"/>
                </a:solidFill>
                <a:latin typeface="Arial" charset="0"/>
              </a:rPr>
              <a:t>implied</a:t>
            </a:r>
            <a:r>
              <a:rPr lang="en-US" sz="2600" dirty="0">
                <a:latin typeface="Arial" charset="0"/>
              </a:rPr>
              <a:t> binary point.</a:t>
            </a:r>
          </a:p>
          <a:p>
            <a:r>
              <a:rPr lang="en-US" sz="2600" dirty="0">
                <a:latin typeface="Arial" charset="0"/>
              </a:rPr>
              <a:t>Thus, the </a:t>
            </a:r>
            <a:r>
              <a:rPr lang="en-US" sz="2600" dirty="0" err="1">
                <a:latin typeface="Arial" charset="0"/>
              </a:rPr>
              <a:t>significand</a:t>
            </a:r>
            <a:r>
              <a:rPr lang="en-US" sz="2600" dirty="0">
                <a:latin typeface="Arial" charset="0"/>
              </a:rPr>
              <a:t> always contains a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fractional binary value.</a:t>
            </a:r>
          </a:p>
          <a:p>
            <a:r>
              <a:rPr lang="en-US" sz="2600" dirty="0">
                <a:latin typeface="Arial" charset="0"/>
              </a:rPr>
              <a:t>The exponent indicates the power of 2 to which the </a:t>
            </a:r>
            <a:r>
              <a:rPr lang="en-US" sz="2600" dirty="0" err="1">
                <a:latin typeface="Arial" charset="0"/>
              </a:rPr>
              <a:t>significand</a:t>
            </a:r>
            <a:r>
              <a:rPr lang="en-US" sz="2600" dirty="0">
                <a:latin typeface="Arial" charset="0"/>
              </a:rPr>
              <a:t> is raised.</a:t>
            </a:r>
          </a:p>
        </p:txBody>
      </p:sp>
      <p:sp>
        <p:nvSpPr>
          <p:cNvPr id="74757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83000" y="1680230"/>
            <a:ext cx="3124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Fractional value  .25</a:t>
            </a:r>
          </a:p>
        </p:txBody>
      </p:sp>
    </p:spTree>
    <p:extLst>
      <p:ext uri="{BB962C8B-B14F-4D97-AF65-F5344CB8AC3E}">
        <p14:creationId xmlns:p14="http://schemas.microsoft.com/office/powerpoint/2010/main" val="241301911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9091B3B-3E8B-4351-8094-98D5C4F71527}" type="slidenum">
              <a:rPr lang="en-US" sz="1400" baseline="0" smtClean="0"/>
              <a:pPr/>
              <a:t>140</a:t>
            </a:fld>
            <a:endParaRPr lang="en-US" sz="1400" baseline="0"/>
          </a:p>
        </p:txBody>
      </p:sp>
      <p:sp>
        <p:nvSpPr>
          <p:cNvPr id="768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2590800"/>
            <a:ext cx="8610600" cy="3886200"/>
          </a:xfrm>
          <a:noFill/>
        </p:spPr>
        <p:txBody>
          <a:bodyPr>
            <a:noAutofit/>
          </a:bodyPr>
          <a:lstStyle/>
          <a:p>
            <a:r>
              <a:rPr lang="en-US" dirty="0">
                <a:latin typeface="Arial" charset="0"/>
              </a:rPr>
              <a:t>Another problem with our system is that we have made no allowances for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negative exponents</a:t>
            </a:r>
            <a:r>
              <a:rPr lang="en-US" dirty="0">
                <a:latin typeface="Arial" charset="0"/>
              </a:rPr>
              <a:t>.  </a:t>
            </a:r>
          </a:p>
          <a:p>
            <a:r>
              <a:rPr lang="en-US" dirty="0">
                <a:latin typeface="Arial" charset="0"/>
              </a:rPr>
              <a:t>For instance, we have no way to express 0.5=2 </a:t>
            </a:r>
            <a:r>
              <a:rPr lang="en-US" baseline="30000" dirty="0">
                <a:latin typeface="Arial" charset="0"/>
              </a:rPr>
              <a:t>-1</a:t>
            </a:r>
            <a:r>
              <a:rPr lang="en-US" dirty="0">
                <a:latin typeface="Arial" charset="0"/>
              </a:rPr>
              <a:t>  = 1/2</a:t>
            </a:r>
          </a:p>
          <a:p>
            <a:r>
              <a:rPr lang="en-US" dirty="0">
                <a:latin typeface="Arial" charset="0"/>
              </a:rPr>
              <a:t>Notice that there is no sign in the exponent field in the placeholder</a:t>
            </a: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763000" cy="854075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 </a:t>
            </a:r>
            <a:r>
              <a:rPr lang="en-US" sz="3100" b="1" dirty="0">
                <a:latin typeface="Arial" charset="0"/>
              </a:rPr>
              <a:t>Floating-Point Representation- negative exponent</a:t>
            </a:r>
            <a:endParaRPr lang="en-US" sz="3100" dirty="0">
              <a:latin typeface="Arial" charset="0"/>
            </a:endParaRPr>
          </a:p>
        </p:txBody>
      </p:sp>
      <p:pic>
        <p:nvPicPr>
          <p:cNvPr id="76805" name="Picture 4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1219200" y="762000"/>
            <a:ext cx="61341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656607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6526A77-0FE0-442F-A34A-2B6749186071}" type="slidenum">
              <a:rPr lang="en-US" sz="1400" baseline="0" smtClean="0"/>
              <a:pPr/>
              <a:t>141</a:t>
            </a:fld>
            <a:endParaRPr lang="en-US" sz="1400" baseline="0"/>
          </a:p>
        </p:txBody>
      </p:sp>
      <p:sp>
        <p:nvSpPr>
          <p:cNvPr id="69635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447800"/>
            <a:ext cx="9067800" cy="5105400"/>
          </a:xfrm>
          <a:noFill/>
        </p:spPr>
        <p:txBody>
          <a:bodyPr/>
          <a:lstStyle/>
          <a:p>
            <a:r>
              <a:rPr lang="en-US" sz="2600" dirty="0">
                <a:latin typeface="Arial" charset="0"/>
              </a:rPr>
              <a:t>To provide for negative exponents, we will use a </a:t>
            </a:r>
            <a:r>
              <a:rPr lang="en-US" sz="2600" i="1" dirty="0">
                <a:solidFill>
                  <a:srgbClr val="FF0000"/>
                </a:solidFill>
                <a:latin typeface="Arial" charset="0"/>
              </a:rPr>
              <a:t>biased</a:t>
            </a:r>
            <a:r>
              <a:rPr lang="en-US" sz="2600" i="1" dirty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en-US" sz="2600" i="1" dirty="0">
                <a:latin typeface="Arial" charset="0"/>
              </a:rPr>
              <a:t>exponent</a:t>
            </a:r>
            <a:r>
              <a:rPr lang="en-US" sz="2600" dirty="0">
                <a:latin typeface="Arial" charset="0"/>
              </a:rPr>
              <a:t>.</a:t>
            </a:r>
          </a:p>
          <a:p>
            <a:r>
              <a:rPr lang="en-US" sz="2600" dirty="0">
                <a:latin typeface="Arial" charset="0"/>
              </a:rPr>
              <a:t>A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bias </a:t>
            </a:r>
            <a:r>
              <a:rPr lang="en-US" sz="2600" dirty="0">
                <a:latin typeface="Arial" charset="0"/>
              </a:rPr>
              <a:t>is a number that is approximately midway in the range of values expressible by the exponent.  We subtract the bias from the value in the exponent to determine its true value.</a:t>
            </a:r>
          </a:p>
          <a:p>
            <a:pPr lvl="1"/>
            <a:r>
              <a:rPr lang="en-US" dirty="0"/>
              <a:t>In our case, we have a </a:t>
            </a:r>
            <a:r>
              <a:rPr lang="en-US" dirty="0">
                <a:solidFill>
                  <a:srgbClr val="FF0000"/>
                </a:solidFill>
              </a:rPr>
              <a:t>5-bit</a:t>
            </a:r>
            <a:r>
              <a:rPr lang="en-US" dirty="0"/>
              <a:t> exponent.  We will use 16 for our bias. This is called </a:t>
            </a:r>
            <a:r>
              <a:rPr lang="en-US" i="1" dirty="0"/>
              <a:t>excess-16</a:t>
            </a:r>
            <a:r>
              <a:rPr lang="en-US" dirty="0"/>
              <a:t> representation</a:t>
            </a:r>
          </a:p>
          <a:p>
            <a:r>
              <a:rPr lang="en-US" sz="2600" dirty="0">
                <a:latin typeface="Arial" charset="0"/>
              </a:rPr>
              <a:t>In our model, exponent values less than 16 are negative, representing fractional numbers.</a:t>
            </a:r>
            <a:endParaRPr lang="en-US" sz="2600" baseline="-25000" dirty="0"/>
          </a:p>
        </p:txBody>
      </p:sp>
      <p:sp>
        <p:nvSpPr>
          <p:cNvPr id="6963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  <a:noFill/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Negative exponents</a:t>
            </a:r>
            <a:endParaRPr lang="en-US" sz="3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496392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E13F05D-28D4-4C7F-BD78-5D3C84CEC812}" type="slidenum">
              <a:rPr lang="en-US" sz="1400" baseline="0" smtClean="0"/>
              <a:pPr/>
              <a:t>142</a:t>
            </a:fld>
            <a:endParaRPr lang="en-US" sz="1400" baseline="0"/>
          </a:p>
        </p:txBody>
      </p:sp>
      <p:pic>
        <p:nvPicPr>
          <p:cNvPr id="70659" name="Picture 6" descr="C:\IDRAW20\20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879974"/>
            <a:ext cx="800100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686800" cy="3886200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Example: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Express 32</a:t>
            </a:r>
            <a:r>
              <a:rPr lang="en-US" sz="2400" baseline="-25000" dirty="0"/>
              <a:t>10</a:t>
            </a:r>
            <a:r>
              <a:rPr lang="en-US" sz="2400" dirty="0"/>
              <a:t> in the revised </a:t>
            </a:r>
            <a:r>
              <a:rPr lang="en-US" sz="2400" dirty="0">
                <a:solidFill>
                  <a:srgbClr val="FF0000"/>
                </a:solidFill>
              </a:rPr>
              <a:t>14-bit</a:t>
            </a:r>
            <a:r>
              <a:rPr lang="en-US" sz="2400" dirty="0"/>
              <a:t> floating-point model.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We know that 32 = 1.0 x 2</a:t>
            </a:r>
            <a:r>
              <a:rPr lang="en-US" sz="2400" baseline="30000" dirty="0">
                <a:latin typeface="Arial" charset="0"/>
              </a:rPr>
              <a:t>5</a:t>
            </a:r>
            <a:r>
              <a:rPr lang="en-US" sz="2400" dirty="0">
                <a:latin typeface="Arial" charset="0"/>
              </a:rPr>
              <a:t> = 0.1 x 2</a:t>
            </a:r>
            <a:r>
              <a:rPr lang="en-US" sz="2400" baseline="30000" dirty="0">
                <a:latin typeface="Arial" charset="0"/>
              </a:rPr>
              <a:t>6</a:t>
            </a:r>
            <a:r>
              <a:rPr lang="en-US" sz="2400" dirty="0">
                <a:latin typeface="Arial" charset="0"/>
              </a:rPr>
              <a:t>.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To use our excess 16 biased exponent, we add 16 to 6, giving 22</a:t>
            </a:r>
            <a:r>
              <a:rPr lang="en-US" sz="2400" baseline="-25000" dirty="0">
                <a:latin typeface="Arial" charset="0"/>
              </a:rPr>
              <a:t>10</a:t>
            </a:r>
            <a:r>
              <a:rPr lang="en-US" sz="2400" dirty="0">
                <a:latin typeface="Arial" charset="0"/>
              </a:rPr>
              <a:t> (=10110</a:t>
            </a:r>
            <a:r>
              <a:rPr lang="en-US" sz="2400" baseline="-25000" dirty="0">
                <a:latin typeface="Arial" charset="0"/>
              </a:rPr>
              <a:t>2</a:t>
            </a:r>
            <a:r>
              <a:rPr lang="en-US" sz="2400" dirty="0">
                <a:latin typeface="Arial" charset="0"/>
              </a:rPr>
              <a:t>). 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Graphically:</a:t>
            </a:r>
          </a:p>
        </p:txBody>
      </p:sp>
      <p:sp>
        <p:nvSpPr>
          <p:cNvPr id="70661" name="Rectangle 4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58455" y="4717046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6</a:t>
            </a:r>
            <a:r>
              <a:rPr lang="en-US" dirty="0"/>
              <a:t>+16 bias and exponent</a:t>
            </a:r>
          </a:p>
        </p:txBody>
      </p:sp>
    </p:spTree>
    <p:extLst>
      <p:ext uri="{BB962C8B-B14F-4D97-AF65-F5344CB8AC3E}">
        <p14:creationId xmlns:p14="http://schemas.microsoft.com/office/powerpoint/2010/main" val="300415901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32CE2DD-5A1C-448D-AFC5-51CEDC839CA7}" type="slidenum">
              <a:rPr lang="en-US" sz="1400" baseline="0" smtClean="0"/>
              <a:pPr/>
              <a:t>143</a:t>
            </a:fld>
            <a:endParaRPr lang="en-US" sz="1400" baseline="0"/>
          </a:p>
        </p:txBody>
      </p:sp>
      <p:sp>
        <p:nvSpPr>
          <p:cNvPr id="68611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447800"/>
            <a:ext cx="7696200" cy="50292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To resolve the problem of synonymous forms, we will establish a rule that the first digit of the </a:t>
            </a:r>
            <a:r>
              <a:rPr lang="en-US" sz="2600" dirty="0" err="1">
                <a:solidFill>
                  <a:srgbClr val="C00000"/>
                </a:solidFill>
                <a:latin typeface="Arial" charset="0"/>
              </a:rPr>
              <a:t>significand</a:t>
            </a:r>
            <a:r>
              <a:rPr lang="en-US" sz="2600" dirty="0">
                <a:solidFill>
                  <a:srgbClr val="C00000"/>
                </a:solidFill>
                <a:latin typeface="Arial" charset="0"/>
              </a:rPr>
              <a:t> must be 1.  </a:t>
            </a:r>
            <a:r>
              <a:rPr lang="en-US" sz="2600" dirty="0">
                <a:latin typeface="Arial" charset="0"/>
              </a:rPr>
              <a:t>This results in a unique pattern for each floating-point number.</a:t>
            </a:r>
          </a:p>
          <a:p>
            <a:pPr lvl="1"/>
            <a:r>
              <a:rPr lang="en-US" dirty="0"/>
              <a:t>In the IEEE-754 standard, this 1 is implied meaning that a 1 is assumed </a:t>
            </a:r>
            <a:r>
              <a:rPr lang="en-US" dirty="0">
                <a:solidFill>
                  <a:srgbClr val="FF0000"/>
                </a:solidFill>
              </a:rPr>
              <a:t>after the binary point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By using an implied 1, we increase the precision of the representation by a power of two.  </a:t>
            </a:r>
          </a:p>
          <a:p>
            <a:endParaRPr lang="en-US" sz="2600" dirty="0">
              <a:latin typeface="Arial" charset="0"/>
            </a:endParaRPr>
          </a:p>
          <a:p>
            <a:pPr lvl="1">
              <a:spcBef>
                <a:spcPct val="40000"/>
              </a:spcBef>
              <a:buFontTx/>
              <a:buNone/>
            </a:pPr>
            <a:endParaRPr lang="en-US" sz="2200" baseline="-25000" dirty="0"/>
          </a:p>
        </p:txBody>
      </p:sp>
      <p:sp>
        <p:nvSpPr>
          <p:cNvPr id="68612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68613" name="Rectangle 4"/>
          <p:cNvSpPr>
            <a:spLocks noChangeArrowheads="1"/>
          </p:cNvSpPr>
          <p:nvPr/>
        </p:nvSpPr>
        <p:spPr bwMode="auto">
          <a:xfrm>
            <a:off x="2133600" y="5105400"/>
            <a:ext cx="4495800" cy="838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200" b="1" baseline="0">
                <a:solidFill>
                  <a:srgbClr val="CC3300"/>
                </a:solidFill>
              </a:rPr>
              <a:t>    </a:t>
            </a:r>
            <a:r>
              <a:rPr lang="en-US" sz="2200" b="1" i="1" baseline="0">
                <a:solidFill>
                  <a:srgbClr val="CC3300"/>
                </a:solidFill>
              </a:rPr>
              <a:t>In our simple instructional model, we will use no implied bits.</a:t>
            </a:r>
            <a:endParaRPr lang="en-US" sz="2200" b="1" baseline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503553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58E8B41-BD04-4FD8-B724-379567E2F21C}" type="slidenum">
              <a:rPr lang="en-US" sz="1400" baseline="0" smtClean="0"/>
              <a:pPr/>
              <a:t>144</a:t>
            </a:fld>
            <a:endParaRPr lang="en-US" sz="1400" baseline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5334000" cy="4267200"/>
          </a:xfrm>
          <a:noFill/>
        </p:spPr>
        <p:txBody>
          <a:bodyPr/>
          <a:lstStyle/>
          <a:p>
            <a:pPr>
              <a:spcBef>
                <a:spcPct val="40000"/>
              </a:spcBef>
              <a:buFontTx/>
              <a:buNone/>
            </a:pPr>
            <a:r>
              <a:rPr lang="en-US" sz="2600" dirty="0">
                <a:latin typeface="Arial" charset="0"/>
              </a:rPr>
              <a:t>Example: </a:t>
            </a:r>
          </a:p>
          <a:p>
            <a:pPr>
              <a:spcBef>
                <a:spcPct val="40000"/>
              </a:spcBef>
              <a:buFontTx/>
              <a:buNone/>
            </a:pPr>
            <a:r>
              <a:rPr lang="en-US" sz="2400" dirty="0"/>
              <a:t>Express 26.</a:t>
            </a:r>
            <a:r>
              <a:rPr lang="en-US" sz="2400" dirty="0">
                <a:solidFill>
                  <a:srgbClr val="FF0000"/>
                </a:solidFill>
              </a:rPr>
              <a:t>625</a:t>
            </a:r>
            <a:r>
              <a:rPr lang="en-US" sz="2400" baseline="-25000" dirty="0"/>
              <a:t>10</a:t>
            </a:r>
            <a:r>
              <a:rPr lang="en-US" sz="2400" dirty="0"/>
              <a:t>  in the revised </a:t>
            </a:r>
          </a:p>
          <a:p>
            <a:pPr>
              <a:spcBef>
                <a:spcPct val="40000"/>
              </a:spcBef>
              <a:buFontTx/>
              <a:buNone/>
            </a:pPr>
            <a:r>
              <a:rPr lang="en-US" sz="2400" dirty="0"/>
              <a:t>14-bit floating-point model.</a:t>
            </a:r>
          </a:p>
          <a:p>
            <a:pPr>
              <a:buFontTx/>
              <a:buNone/>
            </a:pP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r>
              <a:rPr lang="en-US" sz="2400" dirty="0">
                <a:latin typeface="Arial" charset="0"/>
              </a:rPr>
              <a:t>Solution:</a:t>
            </a:r>
          </a:p>
          <a:p>
            <a:r>
              <a:rPr lang="en-US" sz="2400" dirty="0">
                <a:latin typeface="Arial" charset="0"/>
              </a:rPr>
              <a:t>We find </a:t>
            </a:r>
            <a:r>
              <a:rPr lang="en-US" sz="2400" dirty="0">
                <a:solidFill>
                  <a:srgbClr val="663300"/>
                </a:solidFill>
                <a:latin typeface="Arial" charset="0"/>
              </a:rPr>
              <a:t>26</a:t>
            </a:r>
            <a:r>
              <a:rPr lang="en-US" sz="2400" dirty="0">
                <a:latin typeface="Arial" charset="0"/>
              </a:rPr>
              <a:t>.625</a:t>
            </a:r>
            <a:r>
              <a:rPr lang="en-US" sz="2400" baseline="-25000" dirty="0">
                <a:latin typeface="Arial" charset="0"/>
              </a:rPr>
              <a:t>10</a:t>
            </a:r>
            <a:r>
              <a:rPr lang="en-US" sz="2400" dirty="0">
                <a:latin typeface="Arial" charset="0"/>
              </a:rPr>
              <a:t> = </a:t>
            </a:r>
            <a:r>
              <a:rPr lang="en-US" sz="2400" dirty="0">
                <a:solidFill>
                  <a:srgbClr val="663300"/>
                </a:solidFill>
                <a:latin typeface="Arial" charset="0"/>
              </a:rPr>
              <a:t>11010</a:t>
            </a:r>
            <a:r>
              <a:rPr lang="en-US" sz="2400" dirty="0">
                <a:latin typeface="Arial" charset="0"/>
              </a:rPr>
              <a:t>.</a:t>
            </a:r>
            <a:r>
              <a:rPr lang="en-US" sz="2400" dirty="0">
                <a:solidFill>
                  <a:srgbClr val="00B0F0"/>
                </a:solidFill>
                <a:latin typeface="Arial" charset="0"/>
              </a:rPr>
              <a:t>1</a:t>
            </a:r>
            <a:r>
              <a:rPr lang="en-US" sz="2400" dirty="0">
                <a:solidFill>
                  <a:srgbClr val="FF00FF"/>
                </a:solidFill>
                <a:latin typeface="Arial" charset="0"/>
              </a:rPr>
              <a:t>0</a:t>
            </a:r>
            <a:r>
              <a:rPr lang="en-US" sz="2400" dirty="0">
                <a:solidFill>
                  <a:srgbClr val="00FF00"/>
                </a:solidFill>
                <a:latin typeface="Arial" charset="0"/>
              </a:rPr>
              <a:t>1</a:t>
            </a:r>
            <a:r>
              <a:rPr lang="en-US" sz="2400" baseline="-25000" dirty="0">
                <a:latin typeface="Arial" charset="0"/>
              </a:rPr>
              <a:t>2</a:t>
            </a:r>
            <a:r>
              <a:rPr lang="en-US" sz="2400" dirty="0">
                <a:latin typeface="Arial" charset="0"/>
              </a:rPr>
              <a:t>.  </a:t>
            </a:r>
          </a:p>
          <a:p>
            <a:pPr>
              <a:buFontTx/>
              <a:buNone/>
            </a:pPr>
            <a:endParaRPr lang="en-US" sz="2400" dirty="0">
              <a:latin typeface="Arial" charset="0"/>
            </a:endParaRPr>
          </a:p>
        </p:txBody>
      </p:sp>
      <p:sp>
        <p:nvSpPr>
          <p:cNvPr id="77828" name="Rectangle 4"/>
          <p:cNvSpPr>
            <a:spLocks noGrp="1" noChangeArrowheads="1"/>
          </p:cNvSpPr>
          <p:nvPr>
            <p:ph type="title"/>
          </p:nvPr>
        </p:nvSpPr>
        <p:spPr>
          <a:xfrm>
            <a:off x="140855" y="76200"/>
            <a:ext cx="88392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 example</a:t>
            </a:r>
            <a:endParaRPr lang="en-US" sz="3400" dirty="0">
              <a:latin typeface="Arial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5715000" y="1447800"/>
            <a:ext cx="3276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                               </a:t>
            </a:r>
            <a:r>
              <a:rPr lang="en-US" sz="2000" kern="0" baseline="0" dirty="0">
                <a:latin typeface="+mn-lt"/>
              </a:rPr>
              <a:t>Fractional: multiply by 2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0.625	</a:t>
            </a:r>
            <a:r>
              <a:rPr lang="en-US" sz="3200" b="1" kern="0" baseline="0" dirty="0">
                <a:latin typeface="+mn-lt"/>
              </a:rPr>
              <a:t>	</a:t>
            </a:r>
            <a:r>
              <a:rPr lang="en-US" sz="3200" b="1" kern="0" baseline="0" dirty="0"/>
              <a:t> </a:t>
            </a:r>
            <a:r>
              <a:rPr lang="en-US" sz="3200" kern="0" baseline="0" dirty="0">
                <a:solidFill>
                  <a:srgbClr val="00B0F0"/>
                </a:solidFill>
              </a:rPr>
              <a:t>0.5</a:t>
            </a:r>
            <a:r>
              <a:rPr lang="en-US" sz="3200" kern="0" baseline="0" dirty="0"/>
              <a:t>00</a:t>
            </a:r>
            <a:r>
              <a:rPr lang="en-US" sz="3200" kern="0" baseline="0" dirty="0">
                <a:latin typeface="+mn-lt"/>
              </a:rPr>
              <a:t> = 2  x </a:t>
            </a:r>
            <a:r>
              <a:rPr lang="en-US" sz="3200" kern="0" baseline="0" dirty="0">
                <a:solidFill>
                  <a:srgbClr val="0070C0"/>
                </a:solidFill>
                <a:latin typeface="+mn-lt"/>
              </a:rPr>
              <a:t>1</a:t>
            </a:r>
            <a:r>
              <a:rPr lang="en-US" sz="3200" kern="0" baseline="0" dirty="0">
                <a:latin typeface="+mn-lt"/>
              </a:rPr>
              <a:t>    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	0.125</a:t>
            </a:r>
            <a:endParaRPr lang="en-US" sz="3200" kern="0" baseline="0" dirty="0">
              <a:solidFill>
                <a:srgbClr val="7030A0"/>
              </a:solidFill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solidFill>
                  <a:srgbClr val="FF00FF"/>
                </a:solidFill>
                <a:latin typeface="+mn-lt"/>
              </a:rPr>
              <a:t> (</a:t>
            </a:r>
            <a:r>
              <a:rPr lang="en-US" sz="3200" kern="0" baseline="0" dirty="0">
                <a:solidFill>
                  <a:srgbClr val="FF00FF"/>
                </a:solidFill>
              </a:rPr>
              <a:t>0.25)</a:t>
            </a:r>
            <a:r>
              <a:rPr lang="en-US" sz="3200" kern="0" baseline="0" dirty="0"/>
              <a:t>0 = 2  x  </a:t>
            </a:r>
            <a:r>
              <a:rPr lang="en-US" sz="3200" kern="0" baseline="0" dirty="0">
                <a:solidFill>
                  <a:srgbClr val="FF00FF"/>
                </a:solidFill>
              </a:rPr>
              <a:t>0</a:t>
            </a:r>
            <a:endParaRPr lang="en-US" sz="3200" kern="0" baseline="0" dirty="0">
              <a:solidFill>
                <a:srgbClr val="FF00FF"/>
              </a:solidFill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	0.125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 </a:t>
            </a:r>
            <a:r>
              <a:rPr lang="en-US" sz="3200" dirty="0">
                <a:solidFill>
                  <a:srgbClr val="FF00FF"/>
                </a:solidFill>
              </a:rPr>
              <a:t> </a:t>
            </a:r>
            <a:r>
              <a:rPr lang="en-US" sz="3200" kern="0" baseline="0" dirty="0">
                <a:solidFill>
                  <a:srgbClr val="00FF00"/>
                </a:solidFill>
                <a:latin typeface="+mn-lt"/>
              </a:rPr>
              <a:t>0.125</a:t>
            </a:r>
            <a:r>
              <a:rPr lang="en-US" sz="3200" kern="0" baseline="0" dirty="0">
                <a:latin typeface="+mn-lt"/>
              </a:rPr>
              <a:t> </a:t>
            </a:r>
            <a:r>
              <a:rPr lang="en-US" sz="3200" kern="0" baseline="0" dirty="0"/>
              <a:t>= 2  x </a:t>
            </a:r>
            <a:r>
              <a:rPr lang="en-US" sz="3200" kern="0" baseline="0" dirty="0">
                <a:solidFill>
                  <a:srgbClr val="00FF00"/>
                </a:solidFill>
              </a:rPr>
              <a:t>1</a:t>
            </a:r>
            <a:r>
              <a:rPr lang="en-US" sz="3200" kern="0" baseline="0" dirty="0">
                <a:solidFill>
                  <a:srgbClr val="7030A0"/>
                </a:solidFill>
              </a:rPr>
              <a:t> </a:t>
            </a:r>
            <a:r>
              <a:rPr lang="en-US" sz="3200" kern="0" baseline="0" dirty="0"/>
              <a:t>0.000 </a:t>
            </a:r>
            <a:endParaRPr lang="en-US" sz="3200" kern="0" baseline="0" dirty="0"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			</a:t>
            </a:r>
            <a:endParaRPr lang="en-US" sz="2400" kern="0" baseline="0" dirty="0">
              <a:latin typeface="+mn-lt"/>
            </a:endParaRPr>
          </a:p>
        </p:txBody>
      </p:sp>
      <p:sp>
        <p:nvSpPr>
          <p:cNvPr id="77830" name="TextBox 8"/>
          <p:cNvSpPr txBox="1">
            <a:spLocks noChangeArrowheads="1"/>
          </p:cNvSpPr>
          <p:nvPr/>
        </p:nvSpPr>
        <p:spPr bwMode="auto">
          <a:xfrm>
            <a:off x="7543800" y="28956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-1</a:t>
            </a:r>
          </a:p>
        </p:txBody>
      </p:sp>
      <p:cxnSp>
        <p:nvCxnSpPr>
          <p:cNvPr id="77831" name="Straight Connector 10"/>
          <p:cNvCxnSpPr>
            <a:cxnSpLocks noChangeShapeType="1"/>
          </p:cNvCxnSpPr>
          <p:nvPr/>
        </p:nvCxnSpPr>
        <p:spPr bwMode="auto">
          <a:xfrm>
            <a:off x="6096000" y="3233738"/>
            <a:ext cx="10668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7832" name="TextBox 11"/>
          <p:cNvSpPr txBox="1">
            <a:spLocks noChangeArrowheads="1"/>
          </p:cNvSpPr>
          <p:nvPr/>
        </p:nvSpPr>
        <p:spPr bwMode="auto">
          <a:xfrm>
            <a:off x="7543800" y="38100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-2</a:t>
            </a:r>
          </a:p>
        </p:txBody>
      </p:sp>
      <p:cxnSp>
        <p:nvCxnSpPr>
          <p:cNvPr id="77833" name="Straight Connector 12"/>
          <p:cNvCxnSpPr>
            <a:cxnSpLocks noChangeShapeType="1"/>
          </p:cNvCxnSpPr>
          <p:nvPr/>
        </p:nvCxnSpPr>
        <p:spPr bwMode="auto">
          <a:xfrm>
            <a:off x="5987473" y="4267200"/>
            <a:ext cx="11430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7834" name="TextBox 13"/>
          <p:cNvSpPr txBox="1">
            <a:spLocks noChangeArrowheads="1"/>
          </p:cNvSpPr>
          <p:nvPr/>
        </p:nvSpPr>
        <p:spPr bwMode="auto">
          <a:xfrm>
            <a:off x="7696200" y="47244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-3</a:t>
            </a:r>
          </a:p>
        </p:txBody>
      </p:sp>
      <p:cxnSp>
        <p:nvCxnSpPr>
          <p:cNvPr id="77835" name="Straight Connector 14"/>
          <p:cNvCxnSpPr>
            <a:cxnSpLocks noChangeShapeType="1"/>
          </p:cNvCxnSpPr>
          <p:nvPr/>
        </p:nvCxnSpPr>
        <p:spPr bwMode="auto">
          <a:xfrm>
            <a:off x="5943600" y="5181600"/>
            <a:ext cx="12954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382910010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7972E41-336B-42D3-A16D-061A0B0D2975}" type="slidenum">
              <a:rPr lang="en-US" sz="1400" baseline="0" smtClean="0"/>
              <a:pPr/>
              <a:t>145</a:t>
            </a:fld>
            <a:endParaRPr lang="en-US" sz="1400" baseline="0"/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2588" y="1443038"/>
            <a:ext cx="7847012" cy="4195762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Floating-point </a:t>
            </a:r>
            <a:r>
              <a:rPr lang="en-US" sz="2600">
                <a:solidFill>
                  <a:srgbClr val="FF0000"/>
                </a:solidFill>
                <a:latin typeface="Arial" charset="0"/>
              </a:rPr>
              <a:t>addition</a:t>
            </a:r>
            <a:r>
              <a:rPr lang="en-US" sz="2600">
                <a:latin typeface="Arial" charset="0"/>
              </a:rPr>
              <a:t> and </a:t>
            </a:r>
            <a:r>
              <a:rPr lang="en-US" sz="2600">
                <a:solidFill>
                  <a:srgbClr val="FF0000"/>
                </a:solidFill>
                <a:latin typeface="Arial" charset="0"/>
              </a:rPr>
              <a:t>subtraction</a:t>
            </a:r>
            <a:r>
              <a:rPr lang="en-US" sz="2600">
                <a:latin typeface="Arial" charset="0"/>
              </a:rPr>
              <a:t> are done using methods analogous to how we perform calculations using pencil and paper.</a:t>
            </a:r>
          </a:p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The first thing that we do is express both operands in the same exponential power, then add the numbers, preserving the exponent in the sum.</a:t>
            </a:r>
          </a:p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If the exponent requires adjustment, we do so at the end of the calculation.</a:t>
            </a:r>
          </a:p>
        </p:txBody>
      </p:sp>
      <p:sp>
        <p:nvSpPr>
          <p:cNvPr id="80900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117571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16FC3B6-E474-490B-9763-82DA194591B4}" type="slidenum">
              <a:rPr lang="en-US" sz="1400" baseline="0" smtClean="0"/>
              <a:pPr/>
              <a:t>146</a:t>
            </a:fld>
            <a:endParaRPr lang="en-US" sz="1400" baseline="0"/>
          </a:p>
        </p:txBody>
      </p:sp>
      <p:sp>
        <p:nvSpPr>
          <p:cNvPr id="860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2588" y="1443038"/>
            <a:ext cx="7923212" cy="3890962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Floating-point overflow and underflow can cause programs to crash.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7030A0"/>
                </a:solidFill>
                <a:latin typeface="Arial" charset="0"/>
              </a:rPr>
              <a:t>Overflow</a:t>
            </a:r>
            <a:r>
              <a:rPr lang="en-US" sz="2600" dirty="0">
                <a:latin typeface="Arial" charset="0"/>
              </a:rPr>
              <a:t> occurs when there is no room to store the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high-order bits </a:t>
            </a:r>
            <a:r>
              <a:rPr lang="en-US" sz="2600" dirty="0">
                <a:latin typeface="Arial" charset="0"/>
              </a:rPr>
              <a:t>resulting from a calculation.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7030A0"/>
                </a:solidFill>
                <a:latin typeface="Arial" charset="0"/>
              </a:rPr>
              <a:t>Underflow</a:t>
            </a:r>
            <a:r>
              <a:rPr lang="en-US" sz="2600" dirty="0">
                <a:latin typeface="Arial" charset="0"/>
              </a:rPr>
              <a:t> occurs when a value is too small to store, possibly resulting in division by zero.</a:t>
            </a:r>
            <a:endParaRPr lang="en-US" sz="2800" dirty="0"/>
          </a:p>
        </p:txBody>
      </p:sp>
      <p:sp>
        <p:nvSpPr>
          <p:cNvPr id="86020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 Floating-Point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533400" y="4267200"/>
            <a:ext cx="7391400" cy="1219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200" b="1" i="1" baseline="0">
                <a:solidFill>
                  <a:srgbClr val="CC3300"/>
                </a:solidFill>
              </a:rPr>
              <a:t>     Experienced programmers know that it’s better for  a program to crash than to have it produce incorrect, but plausible, results.</a:t>
            </a:r>
          </a:p>
        </p:txBody>
      </p:sp>
    </p:spTree>
    <p:extLst>
      <p:ext uri="{BB962C8B-B14F-4D97-AF65-F5344CB8AC3E}">
        <p14:creationId xmlns:p14="http://schemas.microsoft.com/office/powerpoint/2010/main" val="1527544075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FE9931C-0817-43D7-BDA3-CBAA42A8EA77}" type="slidenum">
              <a:rPr lang="en-US" sz="1400" baseline="0" smtClean="0"/>
              <a:pPr/>
              <a:t>147</a:t>
            </a:fld>
            <a:endParaRPr lang="en-US" sz="1400" baseline="0"/>
          </a:p>
        </p:txBody>
      </p:sp>
      <p:sp>
        <p:nvSpPr>
          <p:cNvPr id="870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2588" y="1443038"/>
            <a:ext cx="8151812" cy="4500562"/>
          </a:xfrm>
          <a:noFill/>
        </p:spPr>
        <p:txBody>
          <a:bodyPr/>
          <a:lstStyle/>
          <a:p>
            <a:pPr>
              <a:spcBef>
                <a:spcPct val="30000"/>
              </a:spcBef>
            </a:pPr>
            <a:r>
              <a:rPr lang="en-US" sz="2600">
                <a:latin typeface="Arial" charset="0"/>
              </a:rPr>
              <a:t>When discussing floating-point numbers, it is important to understand the terms </a:t>
            </a:r>
            <a:r>
              <a:rPr lang="en-US" sz="2600" i="1">
                <a:solidFill>
                  <a:srgbClr val="7030A0"/>
                </a:solidFill>
                <a:latin typeface="Arial" charset="0"/>
              </a:rPr>
              <a:t>range, precision, </a:t>
            </a:r>
            <a:r>
              <a:rPr lang="en-US" sz="2600">
                <a:solidFill>
                  <a:srgbClr val="7030A0"/>
                </a:solidFill>
                <a:latin typeface="Arial" charset="0"/>
              </a:rPr>
              <a:t>and</a:t>
            </a:r>
            <a:r>
              <a:rPr lang="en-US" sz="2600" i="1">
                <a:solidFill>
                  <a:srgbClr val="7030A0"/>
                </a:solidFill>
                <a:latin typeface="Arial" charset="0"/>
              </a:rPr>
              <a:t> accuracy</a:t>
            </a:r>
            <a:r>
              <a:rPr lang="en-US" sz="2600">
                <a:solidFill>
                  <a:srgbClr val="7030A0"/>
                </a:solidFill>
                <a:latin typeface="Arial" charset="0"/>
              </a:rPr>
              <a:t>.</a:t>
            </a:r>
          </a:p>
          <a:p>
            <a:pPr>
              <a:spcBef>
                <a:spcPct val="30000"/>
              </a:spcBef>
            </a:pPr>
            <a:r>
              <a:rPr lang="en-US" sz="2600">
                <a:latin typeface="Arial" charset="0"/>
              </a:rPr>
              <a:t>The </a:t>
            </a:r>
            <a:r>
              <a:rPr lang="en-US" sz="2600">
                <a:solidFill>
                  <a:srgbClr val="7030A0"/>
                </a:solidFill>
                <a:latin typeface="Arial" charset="0"/>
              </a:rPr>
              <a:t>range</a:t>
            </a:r>
            <a:r>
              <a:rPr lang="en-US" sz="2600">
                <a:latin typeface="Arial" charset="0"/>
              </a:rPr>
              <a:t> of a numeric integer format is the difference between the largest and smallest values that can be expressed.</a:t>
            </a:r>
          </a:p>
          <a:p>
            <a:pPr>
              <a:spcBef>
                <a:spcPct val="30000"/>
              </a:spcBef>
            </a:pPr>
            <a:r>
              <a:rPr lang="en-US" sz="2600">
                <a:solidFill>
                  <a:srgbClr val="7030A0"/>
                </a:solidFill>
                <a:latin typeface="Arial" charset="0"/>
              </a:rPr>
              <a:t>Accuracy</a:t>
            </a:r>
            <a:r>
              <a:rPr lang="en-US" sz="2600">
                <a:latin typeface="Arial" charset="0"/>
              </a:rPr>
              <a:t> refers to how closely a numeric representation approximates a true value.</a:t>
            </a:r>
          </a:p>
          <a:p>
            <a:pPr>
              <a:spcBef>
                <a:spcPct val="30000"/>
              </a:spcBef>
            </a:pPr>
            <a:r>
              <a:rPr lang="en-US" sz="2600">
                <a:latin typeface="Arial" charset="0"/>
              </a:rPr>
              <a:t>The </a:t>
            </a:r>
            <a:r>
              <a:rPr lang="en-US" sz="2600">
                <a:solidFill>
                  <a:srgbClr val="7030A0"/>
                </a:solidFill>
                <a:latin typeface="Arial" charset="0"/>
              </a:rPr>
              <a:t>precision</a:t>
            </a:r>
            <a:r>
              <a:rPr lang="en-US" sz="2600">
                <a:latin typeface="Arial" charset="0"/>
              </a:rPr>
              <a:t> of a number indicates how much information we have about a value</a:t>
            </a:r>
          </a:p>
        </p:txBody>
      </p:sp>
      <p:sp>
        <p:nvSpPr>
          <p:cNvPr id="87044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306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eme1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1" id="{CB3D9DEA-1E58-4DF7-8C29-ADF9D005236C}" vid="{0E3DC645-CBC4-4640-B580-6184F9E5C1E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10462</TotalTime>
  <Words>6593</Words>
  <Application>Microsoft Office PowerPoint</Application>
  <PresentationFormat>On-screen Show (4:3)</PresentationFormat>
  <Paragraphs>1841</Paragraphs>
  <Slides>147</Slides>
  <Notes>82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147</vt:i4>
      </vt:variant>
    </vt:vector>
  </HeadingPairs>
  <TitlesOfParts>
    <vt:vector size="163" baseType="lpstr">
      <vt:lpstr>맑은 고딕</vt:lpstr>
      <vt:lpstr>ＭＳ Ｐゴシック</vt:lpstr>
      <vt:lpstr>Agency FB</vt:lpstr>
      <vt:lpstr>Aharoni</vt:lpstr>
      <vt:lpstr>Andalus</vt:lpstr>
      <vt:lpstr>Arial</vt:lpstr>
      <vt:lpstr>Arial Narrow</vt:lpstr>
      <vt:lpstr>Calibri</vt:lpstr>
      <vt:lpstr>Courier New</vt:lpstr>
      <vt:lpstr>Garamond</vt:lpstr>
      <vt:lpstr>Symbol</vt:lpstr>
      <vt:lpstr>Times New Roman</vt:lpstr>
      <vt:lpstr>Verdana</vt:lpstr>
      <vt:lpstr>Wingdings</vt:lpstr>
      <vt:lpstr>Office Theme</vt:lpstr>
      <vt:lpstr>Theme1</vt:lpstr>
      <vt:lpstr>Chapter 2</vt:lpstr>
      <vt:lpstr> Objectives</vt:lpstr>
      <vt:lpstr>Bit and Bytes, address</vt:lpstr>
      <vt:lpstr>Bit, word memory address</vt:lpstr>
      <vt:lpstr>Word, Nibble</vt:lpstr>
      <vt:lpstr>ten</vt:lpstr>
      <vt:lpstr>Radix point</vt:lpstr>
      <vt:lpstr>2.2 Positional Numbering Systems</vt:lpstr>
      <vt:lpstr>Positional Numbering Systems</vt:lpstr>
      <vt:lpstr> Positional Numbering Systems</vt:lpstr>
      <vt:lpstr> Decimal to Binary Conversions</vt:lpstr>
      <vt:lpstr>Binary representation</vt:lpstr>
      <vt:lpstr>PowerPoint Presentation</vt:lpstr>
      <vt:lpstr>Binary System</vt:lpstr>
      <vt:lpstr>Before we get into how we convert numbers</vt:lpstr>
      <vt:lpstr>Converting a Decimal number to a Binary Number</vt:lpstr>
      <vt:lpstr>Examples of Converting Decimal to Binary (Subtraction Method)</vt:lpstr>
      <vt:lpstr>Example 3</vt:lpstr>
      <vt:lpstr>Example 3</vt:lpstr>
      <vt:lpstr>Example 3</vt:lpstr>
      <vt:lpstr>Example 3</vt:lpstr>
      <vt:lpstr>Example 3</vt:lpstr>
      <vt:lpstr>Example 3</vt:lpstr>
      <vt:lpstr>Example 3</vt:lpstr>
      <vt:lpstr>Example 3</vt:lpstr>
      <vt:lpstr>Example 3</vt:lpstr>
      <vt:lpstr>Example 3</vt:lpstr>
      <vt:lpstr>Example 4</vt:lpstr>
      <vt:lpstr>Example 4</vt:lpstr>
      <vt:lpstr>Example 4</vt:lpstr>
      <vt:lpstr>Example 4</vt:lpstr>
      <vt:lpstr>Example 4</vt:lpstr>
      <vt:lpstr>Example 4</vt:lpstr>
      <vt:lpstr>Example 4</vt:lpstr>
      <vt:lpstr>Example 4</vt:lpstr>
      <vt:lpstr>Example 4</vt:lpstr>
      <vt:lpstr>Example 4</vt:lpstr>
      <vt:lpstr>Examples of Converting Decimal to Binary (Division Method)</vt:lpstr>
      <vt:lpstr>Base, Quotient, Reminder</vt:lpstr>
      <vt:lpstr>Example 5</vt:lpstr>
      <vt:lpstr>Decimal to Binary -Division(Remainder)</vt:lpstr>
      <vt:lpstr>Decimal to Binary Division (Remainder)  example 1</vt:lpstr>
      <vt:lpstr>Example 1. Converting Binary to Decimal addition method</vt:lpstr>
      <vt:lpstr> binary to decimal addition method example 3</vt:lpstr>
      <vt:lpstr>Example 2. Converting Binary to Decimal</vt:lpstr>
      <vt:lpstr> Binary to decimal addition method</vt:lpstr>
      <vt:lpstr>Decimal to Octal (Division) Remainder</vt:lpstr>
      <vt:lpstr>Octal to Decimal</vt:lpstr>
      <vt:lpstr>Octal to Decimal Formula: Multiple each digit by 8 from right</vt:lpstr>
      <vt:lpstr>Octal to Binary 128   64   32   16   8   4   2   1  Value  Formula: separate each digit  and find binary number for each digit in three bits  </vt:lpstr>
      <vt:lpstr>   Binary to Octal Formula: separate the binary numbers into 3 digits  group and calculate the value of each group in decimal   </vt:lpstr>
      <vt:lpstr>Hexadecimal  or Base 16</vt:lpstr>
      <vt:lpstr>Decimal to Hexadecimal-division </vt:lpstr>
      <vt:lpstr>  Decimal to Hex division (Remainder) formula: divide  the number on 16       </vt:lpstr>
      <vt:lpstr>Hexadecimal to Decimal addition method  power of 16</vt:lpstr>
      <vt:lpstr>Hexadecimal  to Binary</vt:lpstr>
      <vt:lpstr>Hexadecimal to  Binary and Decimal</vt:lpstr>
      <vt:lpstr>Binary to Hexadecimal</vt:lpstr>
      <vt:lpstr>Binary to hexadecimal</vt:lpstr>
      <vt:lpstr>Fractional numbers</vt:lpstr>
      <vt:lpstr>Fractional</vt:lpstr>
      <vt:lpstr>2.3 Decimal to Binary Conversions- Fractional</vt:lpstr>
      <vt:lpstr>2.3 Decimal to Binary Multiplication </vt:lpstr>
      <vt:lpstr> Decimal to Binary Conversions </vt:lpstr>
      <vt:lpstr>2.3 Decimal to Binary Conversions Multiplication</vt:lpstr>
      <vt:lpstr>Fractional example Decimal to Binary (Multiplication)</vt:lpstr>
      <vt:lpstr>Decimal to Binary (Fractional)-Multiplication</vt:lpstr>
      <vt:lpstr>Fractional to binary – More example</vt:lpstr>
      <vt:lpstr>2.3 Subtraction</vt:lpstr>
      <vt:lpstr>Converting a decimal fraction into a binary number (subtraction) 0.8125</vt:lpstr>
      <vt:lpstr>Fractional Binary to decimal</vt:lpstr>
      <vt:lpstr>     Signed Integer Representation</vt:lpstr>
      <vt:lpstr>Signed Integer Representation</vt:lpstr>
      <vt:lpstr>Signed Integer- Singed Magnitude</vt:lpstr>
      <vt:lpstr>Signed Magnitude </vt:lpstr>
      <vt:lpstr>Signed Magnitude problem with three bits representation </vt:lpstr>
      <vt:lpstr>Sign Magnitude- example  1 8 bit</vt:lpstr>
      <vt:lpstr>Sign magnitude –example 2 8 bit</vt:lpstr>
      <vt:lpstr>Complements</vt:lpstr>
      <vt:lpstr>One’s complement</vt:lpstr>
      <vt:lpstr>Signed Integer Representation</vt:lpstr>
      <vt:lpstr>One’s complement</vt:lpstr>
      <vt:lpstr>One’s complement problem</vt:lpstr>
      <vt:lpstr>One’s complement example</vt:lpstr>
      <vt:lpstr>One’s complement 3 bit system</vt:lpstr>
      <vt:lpstr>Two’s complement</vt:lpstr>
      <vt:lpstr>Two’s complement</vt:lpstr>
      <vt:lpstr>Two’s complement example</vt:lpstr>
      <vt:lpstr>Binary, one’s, tow’s 3 bits system</vt:lpstr>
      <vt:lpstr>Binary addition</vt:lpstr>
      <vt:lpstr>Binary addition</vt:lpstr>
      <vt:lpstr>Binary addition</vt:lpstr>
      <vt:lpstr>Signed Integer Representation</vt:lpstr>
      <vt:lpstr>Binary addition</vt:lpstr>
      <vt:lpstr>Binary addition</vt:lpstr>
      <vt:lpstr>Binary addition</vt:lpstr>
      <vt:lpstr>Sign magnitude addition Example</vt:lpstr>
      <vt:lpstr>Binary addition</vt:lpstr>
      <vt:lpstr>Mixed addition</vt:lpstr>
      <vt:lpstr>Binary Addition – Example unsigned </vt:lpstr>
      <vt:lpstr>You do it</vt:lpstr>
      <vt:lpstr>Binary Subtraction- Example-unsigned</vt:lpstr>
      <vt:lpstr>You do it </vt:lpstr>
      <vt:lpstr>Overflow </vt:lpstr>
      <vt:lpstr> Overflow in Unsigned Binary (UB) </vt:lpstr>
      <vt:lpstr>Overflow</vt:lpstr>
      <vt:lpstr>Overflow</vt:lpstr>
      <vt:lpstr>Signed Integer Representation</vt:lpstr>
      <vt:lpstr>http://sandbox.mc.edu/~bennet/cs110/tc/add.html overflow examples</vt:lpstr>
      <vt:lpstr>One’s complement addition/subtraction</vt:lpstr>
      <vt:lpstr>One’s complement addition/subtraction 1</vt:lpstr>
      <vt:lpstr>One’s complement addition/subtraction 2</vt:lpstr>
      <vt:lpstr>Two’s complement addition/Subtraction</vt:lpstr>
      <vt:lpstr>Two’s complement addition/subtraction example</vt:lpstr>
      <vt:lpstr>Why we use floating point</vt:lpstr>
      <vt:lpstr>Floating Point  video to watch</vt:lpstr>
      <vt:lpstr>Fractional Part – Multiplication Method</vt:lpstr>
      <vt:lpstr>Example</vt:lpstr>
      <vt:lpstr>Fractional Part – Multiplication Method</vt:lpstr>
      <vt:lpstr>IEEE 754-Single precision FP</vt:lpstr>
      <vt:lpstr> IEEE 754-Double precision standard FP</vt:lpstr>
      <vt:lpstr>IEEE Floating Point Representation</vt:lpstr>
      <vt:lpstr>Storing the Binary Form</vt:lpstr>
      <vt:lpstr>Solution is Normalization</vt:lpstr>
      <vt:lpstr>IEEE Floating Point Representation</vt:lpstr>
      <vt:lpstr>IEEE Floating Point Representation</vt:lpstr>
      <vt:lpstr>Decimal Floating Point to IEEE standard Conversion</vt:lpstr>
      <vt:lpstr>Decimal Floating Point to   IEEE standard Conversion</vt:lpstr>
      <vt:lpstr>Decimal Floating Point to IEEE standard 32 bit Conversion</vt:lpstr>
      <vt:lpstr>Decimal Floating Point to  IEEE standard Conversion</vt:lpstr>
      <vt:lpstr>Decimal Floating Point to IEEE standard Conversion.</vt:lpstr>
      <vt:lpstr>1.0</vt:lpstr>
      <vt:lpstr>1.</vt:lpstr>
      <vt:lpstr>Scientific Notation</vt:lpstr>
      <vt:lpstr>Scientific notation</vt:lpstr>
      <vt:lpstr> Floating-Point Representation</vt:lpstr>
      <vt:lpstr>Floating-Point Representation</vt:lpstr>
      <vt:lpstr>Floating-Point Representation</vt:lpstr>
      <vt:lpstr>Floating-Point Representation</vt:lpstr>
      <vt:lpstr> Floating-Point Representation- negative exponent</vt:lpstr>
      <vt:lpstr>Negative exponents</vt:lpstr>
      <vt:lpstr>Floating-Point Representation</vt:lpstr>
      <vt:lpstr>Floating-Point Representation</vt:lpstr>
      <vt:lpstr>Floating-Point Representation example</vt:lpstr>
      <vt:lpstr>Floating-Point Representation</vt:lpstr>
      <vt:lpstr> Floating-Point Representation</vt:lpstr>
      <vt:lpstr>Floating-Point Representation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2.3 Decimal to Binary Conversions</dc:title>
  <dc:creator>pass</dc:creator>
  <cp:lastModifiedBy>Noah Bony</cp:lastModifiedBy>
  <cp:revision>1065</cp:revision>
  <dcterms:created xsi:type="dcterms:W3CDTF">2012-10-26T13:02:22Z</dcterms:created>
  <dcterms:modified xsi:type="dcterms:W3CDTF">2018-10-16T21:25:11Z</dcterms:modified>
</cp:coreProperties>
</file>