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60" r:id="rId3"/>
    <p:sldId id="257" r:id="rId4"/>
    <p:sldId id="259" r:id="rId5"/>
    <p:sldId id="261" r:id="rId6"/>
    <p:sldId id="265" r:id="rId7"/>
    <p:sldId id="262" r:id="rId8"/>
    <p:sldId id="263" r:id="rId9"/>
    <p:sldId id="269" r:id="rId10"/>
    <p:sldId id="264" r:id="rId11"/>
    <p:sldId id="266" r:id="rId12"/>
    <p:sldId id="267" r:id="rId13"/>
    <p:sldId id="268" r:id="rId14"/>
    <p:sldId id="270" r:id="rId15"/>
    <p:sldId id="271" r:id="rId16"/>
    <p:sldId id="275" r:id="rId17"/>
    <p:sldId id="274" r:id="rId18"/>
    <p:sldId id="284" r:id="rId19"/>
    <p:sldId id="273" r:id="rId20"/>
    <p:sldId id="281" r:id="rId21"/>
    <p:sldId id="279" r:id="rId22"/>
    <p:sldId id="276" r:id="rId23"/>
    <p:sldId id="277" r:id="rId24"/>
    <p:sldId id="282" r:id="rId25"/>
    <p:sldId id="283"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3957" autoAdjust="0"/>
  </p:normalViewPr>
  <p:slideViewPr>
    <p:cSldViewPr snapToGrid="0">
      <p:cViewPr varScale="1">
        <p:scale>
          <a:sx n="112" d="100"/>
          <a:sy n="112" d="100"/>
        </p:scale>
        <p:origin x="57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618A28-FF32-468B-9DEB-D27B27061C3B}" type="datetimeFigureOut">
              <a:rPr lang="en-CA" smtClean="0"/>
              <a:t>2018-09-10</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DF1663-C9CF-477B-A311-ECC4511C7147}" type="slidenum">
              <a:rPr lang="en-CA" smtClean="0"/>
              <a:t>‹#›</a:t>
            </a:fld>
            <a:endParaRPr lang="en-CA"/>
          </a:p>
        </p:txBody>
      </p:sp>
    </p:spTree>
    <p:extLst>
      <p:ext uri="{BB962C8B-B14F-4D97-AF65-F5344CB8AC3E}">
        <p14:creationId xmlns:p14="http://schemas.microsoft.com/office/powerpoint/2010/main" val="14544831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Discussed why in this case we can make half a unit as opposed to a production plant where</a:t>
            </a:r>
            <a:r>
              <a:rPr lang="en-CA" baseline="0" dirty="0"/>
              <a:t> we can’t make half a unit</a:t>
            </a:r>
            <a:endParaRPr lang="en-CA" dirty="0"/>
          </a:p>
        </p:txBody>
      </p:sp>
      <p:sp>
        <p:nvSpPr>
          <p:cNvPr id="4" name="Slide Number Placeholder 3"/>
          <p:cNvSpPr>
            <a:spLocks noGrp="1"/>
          </p:cNvSpPr>
          <p:nvPr>
            <p:ph type="sldNum" sz="quarter" idx="10"/>
          </p:nvPr>
        </p:nvSpPr>
        <p:spPr/>
        <p:txBody>
          <a:bodyPr/>
          <a:lstStyle/>
          <a:p>
            <a:fld id="{4EDF1663-C9CF-477B-A311-ECC4511C7147}" type="slidenum">
              <a:rPr lang="en-CA" smtClean="0"/>
              <a:t>10</a:t>
            </a:fld>
            <a:endParaRPr lang="en-CA"/>
          </a:p>
        </p:txBody>
      </p:sp>
    </p:spTree>
    <p:extLst>
      <p:ext uri="{BB962C8B-B14F-4D97-AF65-F5344CB8AC3E}">
        <p14:creationId xmlns:p14="http://schemas.microsoft.com/office/powerpoint/2010/main" val="346830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Objective Function</a:t>
            </a:r>
          </a:p>
          <a:p>
            <a:r>
              <a:rPr lang="en-CA" dirty="0"/>
              <a:t>Parameters/Coefficients</a:t>
            </a:r>
          </a:p>
          <a:p>
            <a:r>
              <a:rPr lang="en-CA" dirty="0"/>
              <a:t>Decision Variables</a:t>
            </a:r>
          </a:p>
          <a:p>
            <a:r>
              <a:rPr lang="en-CA" dirty="0"/>
              <a:t>Constraints</a:t>
            </a:r>
          </a:p>
          <a:p>
            <a:r>
              <a:rPr lang="en-CA" dirty="0"/>
              <a:t>RHS vs LHS</a:t>
            </a:r>
          </a:p>
          <a:p>
            <a:endParaRPr lang="en-CA" dirty="0"/>
          </a:p>
        </p:txBody>
      </p:sp>
      <p:sp>
        <p:nvSpPr>
          <p:cNvPr id="4" name="Slide Number Placeholder 3"/>
          <p:cNvSpPr>
            <a:spLocks noGrp="1"/>
          </p:cNvSpPr>
          <p:nvPr>
            <p:ph type="sldNum" sz="quarter" idx="10"/>
          </p:nvPr>
        </p:nvSpPr>
        <p:spPr/>
        <p:txBody>
          <a:bodyPr/>
          <a:lstStyle/>
          <a:p>
            <a:fld id="{4EDF1663-C9CF-477B-A311-ECC4511C7147}" type="slidenum">
              <a:rPr lang="en-CA" smtClean="0"/>
              <a:t>16</a:t>
            </a:fld>
            <a:endParaRPr lang="en-CA"/>
          </a:p>
        </p:txBody>
      </p:sp>
    </p:spTree>
    <p:extLst>
      <p:ext uri="{BB962C8B-B14F-4D97-AF65-F5344CB8AC3E}">
        <p14:creationId xmlns:p14="http://schemas.microsoft.com/office/powerpoint/2010/main" val="14533814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Objective Function</a:t>
            </a:r>
          </a:p>
          <a:p>
            <a:r>
              <a:rPr lang="en-CA" dirty="0"/>
              <a:t>Parameters/Coefficients</a:t>
            </a:r>
          </a:p>
          <a:p>
            <a:r>
              <a:rPr lang="en-CA" dirty="0"/>
              <a:t>Decision Variables</a:t>
            </a:r>
          </a:p>
          <a:p>
            <a:r>
              <a:rPr lang="en-CA" dirty="0"/>
              <a:t>Constraints</a:t>
            </a:r>
          </a:p>
          <a:p>
            <a:r>
              <a:rPr lang="en-CA" dirty="0"/>
              <a:t>RHS vs LHS</a:t>
            </a:r>
          </a:p>
          <a:p>
            <a:endParaRPr lang="en-CA" dirty="0"/>
          </a:p>
        </p:txBody>
      </p:sp>
      <p:sp>
        <p:nvSpPr>
          <p:cNvPr id="4" name="Slide Number Placeholder 3"/>
          <p:cNvSpPr>
            <a:spLocks noGrp="1"/>
          </p:cNvSpPr>
          <p:nvPr>
            <p:ph type="sldNum" sz="quarter" idx="10"/>
          </p:nvPr>
        </p:nvSpPr>
        <p:spPr/>
        <p:txBody>
          <a:bodyPr/>
          <a:lstStyle/>
          <a:p>
            <a:fld id="{4EDF1663-C9CF-477B-A311-ECC4511C7147}" type="slidenum">
              <a:rPr lang="en-CA" smtClean="0"/>
              <a:t>17</a:t>
            </a:fld>
            <a:endParaRPr lang="en-CA"/>
          </a:p>
        </p:txBody>
      </p:sp>
    </p:spTree>
    <p:extLst>
      <p:ext uri="{BB962C8B-B14F-4D97-AF65-F5344CB8AC3E}">
        <p14:creationId xmlns:p14="http://schemas.microsoft.com/office/powerpoint/2010/main" val="22892718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Let X1 be the</a:t>
            </a:r>
            <a:r>
              <a:rPr lang="en-CA" baseline="0" dirty="0"/>
              <a:t> </a:t>
            </a:r>
            <a:r>
              <a:rPr lang="en-US" sz="1200" kern="1200" dirty="0">
                <a:solidFill>
                  <a:schemeClr val="tx1"/>
                </a:solidFill>
                <a:effectLst/>
                <a:latin typeface="+mn-lt"/>
                <a:ea typeface="+mn-ea"/>
                <a:cs typeface="+mn-cs"/>
              </a:rPr>
              <a:t>quantity of 3.5 ounce chocolate bars</a:t>
            </a:r>
          </a:p>
          <a:p>
            <a:r>
              <a:rPr lang="en-US" sz="1200" kern="1200" dirty="0">
                <a:solidFill>
                  <a:schemeClr val="tx1"/>
                </a:solidFill>
                <a:effectLst/>
                <a:latin typeface="+mn-lt"/>
                <a:ea typeface="+mn-ea"/>
                <a:cs typeface="+mn-cs"/>
              </a:rPr>
              <a:t>Let</a:t>
            </a:r>
            <a:r>
              <a:rPr lang="en-US" sz="1200" kern="1200" baseline="0" dirty="0">
                <a:solidFill>
                  <a:schemeClr val="tx1"/>
                </a:solidFill>
                <a:effectLst/>
                <a:latin typeface="+mn-lt"/>
                <a:ea typeface="+mn-ea"/>
                <a:cs typeface="+mn-cs"/>
              </a:rPr>
              <a:t> X2 be </a:t>
            </a:r>
            <a:r>
              <a:rPr lang="en-US" sz="1200" kern="1200" dirty="0">
                <a:solidFill>
                  <a:schemeClr val="tx1"/>
                </a:solidFill>
                <a:effectLst/>
                <a:latin typeface="+mn-lt"/>
                <a:ea typeface="+mn-ea"/>
                <a:cs typeface="+mn-cs"/>
              </a:rPr>
              <a:t>the quantity of 6 ounce chocolate bars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Maximize:</a:t>
            </a:r>
            <a:r>
              <a:rPr lang="en-US" sz="1200" kern="1200" baseline="0" dirty="0">
                <a:solidFill>
                  <a:schemeClr val="tx1"/>
                </a:solidFill>
                <a:effectLst/>
                <a:latin typeface="+mn-lt"/>
                <a:ea typeface="+mn-ea"/>
                <a:cs typeface="+mn-cs"/>
              </a:rPr>
              <a:t> Z = $0.13 X1 + $0.15 X2</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Subject to:</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3.5 X1 + 6 X2 = 15000</a:t>
            </a:r>
          </a:p>
          <a:p>
            <a:r>
              <a:rPr lang="en-US" sz="1200" kern="1200" dirty="0">
                <a:solidFill>
                  <a:schemeClr val="tx1"/>
                </a:solidFill>
                <a:effectLst/>
                <a:latin typeface="+mn-lt"/>
                <a:ea typeface="+mn-ea"/>
                <a:cs typeface="+mn-cs"/>
              </a:rPr>
              <a:t>	X1 &gt;= 800</a:t>
            </a:r>
          </a:p>
          <a:p>
            <a:r>
              <a:rPr lang="en-US" sz="1200" kern="1200" dirty="0">
                <a:solidFill>
                  <a:schemeClr val="tx1"/>
                </a:solidFill>
                <a:effectLst/>
                <a:latin typeface="+mn-lt"/>
                <a:ea typeface="+mn-ea"/>
                <a:cs typeface="+mn-cs"/>
              </a:rPr>
              <a:t>	X2 &gt;= 600</a:t>
            </a:r>
          </a:p>
          <a:p>
            <a:r>
              <a:rPr lang="en-US" sz="1200" kern="1200" dirty="0">
                <a:solidFill>
                  <a:schemeClr val="tx1"/>
                </a:solidFill>
                <a:effectLst/>
                <a:latin typeface="+mn-lt"/>
                <a:ea typeface="+mn-ea"/>
                <a:cs typeface="+mn-cs"/>
              </a:rPr>
              <a:t>	X1 &gt;= 0</a:t>
            </a:r>
          </a:p>
          <a:p>
            <a:r>
              <a:rPr lang="en-US" sz="1200" kern="1200" dirty="0">
                <a:solidFill>
                  <a:schemeClr val="tx1"/>
                </a:solidFill>
                <a:effectLst/>
                <a:latin typeface="+mn-lt"/>
                <a:ea typeface="+mn-ea"/>
                <a:cs typeface="+mn-cs"/>
              </a:rPr>
              <a:t>	X2</a:t>
            </a:r>
            <a:r>
              <a:rPr lang="en-US" sz="1200" kern="1200" baseline="0" dirty="0">
                <a:solidFill>
                  <a:schemeClr val="tx1"/>
                </a:solidFill>
                <a:effectLst/>
                <a:latin typeface="+mn-lt"/>
                <a:ea typeface="+mn-ea"/>
                <a:cs typeface="+mn-cs"/>
              </a:rPr>
              <a:t> &gt;= 0</a:t>
            </a:r>
            <a:endParaRPr lang="en-US" sz="1200" kern="1200" dirty="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4EDF1663-C9CF-477B-A311-ECC4511C7147}" type="slidenum">
              <a:rPr lang="en-CA" smtClean="0"/>
              <a:t>22</a:t>
            </a:fld>
            <a:endParaRPr lang="en-CA"/>
          </a:p>
        </p:txBody>
      </p:sp>
    </p:spTree>
    <p:extLst>
      <p:ext uri="{BB962C8B-B14F-4D97-AF65-F5344CB8AC3E}">
        <p14:creationId xmlns:p14="http://schemas.microsoft.com/office/powerpoint/2010/main" val="40232109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Let x</a:t>
            </a:r>
            <a:r>
              <a:rPr lang="en-US" sz="1200" kern="1200" baseline="-25000" dirty="0">
                <a:solidFill>
                  <a:schemeClr val="tx1"/>
                </a:solidFill>
                <a:effectLst/>
                <a:latin typeface="+mn-lt"/>
                <a:ea typeface="+mn-ea"/>
                <a:cs typeface="+mn-cs"/>
              </a:rPr>
              <a:t>1</a:t>
            </a:r>
            <a:r>
              <a:rPr lang="en-US" sz="1200" kern="1200" dirty="0">
                <a:solidFill>
                  <a:schemeClr val="tx1"/>
                </a:solidFill>
                <a:effectLst/>
                <a:latin typeface="+mn-lt"/>
                <a:ea typeface="+mn-ea"/>
                <a:cs typeface="+mn-cs"/>
              </a:rPr>
              <a:t> </a:t>
            </a:r>
            <a:r>
              <a:rPr lang="en-CA" sz="1200" kern="1200" dirty="0">
                <a:solidFill>
                  <a:schemeClr val="tx1"/>
                </a:solidFill>
                <a:effectLst/>
                <a:latin typeface="+mn-lt"/>
                <a:ea typeface="+mn-ea"/>
                <a:cs typeface="+mn-cs"/>
              </a:rPr>
              <a:t>be the weight of product A in ounces</a:t>
            </a:r>
          </a:p>
          <a:p>
            <a:r>
              <a:rPr lang="en-US" sz="1200" kern="1200" dirty="0">
                <a:solidFill>
                  <a:schemeClr val="tx1"/>
                </a:solidFill>
                <a:effectLst/>
                <a:latin typeface="+mn-lt"/>
                <a:ea typeface="+mn-ea"/>
                <a:cs typeface="+mn-cs"/>
              </a:rPr>
              <a:t>Let x</a:t>
            </a:r>
            <a:r>
              <a:rPr lang="en-US" sz="1200" kern="1200" baseline="-25000" dirty="0">
                <a:solidFill>
                  <a:schemeClr val="tx1"/>
                </a:solidFill>
                <a:effectLst/>
                <a:latin typeface="+mn-lt"/>
                <a:ea typeface="+mn-ea"/>
                <a:cs typeface="+mn-cs"/>
              </a:rPr>
              <a:t>2</a:t>
            </a:r>
            <a:r>
              <a:rPr lang="en-US" sz="1200" kern="1200" dirty="0">
                <a:solidFill>
                  <a:schemeClr val="tx1"/>
                </a:solidFill>
                <a:effectLst/>
                <a:latin typeface="+mn-lt"/>
                <a:ea typeface="+mn-ea"/>
                <a:cs typeface="+mn-cs"/>
              </a:rPr>
              <a:t> be the</a:t>
            </a:r>
            <a:r>
              <a:rPr lang="en-US" sz="1200" kern="1200" baseline="0" dirty="0">
                <a:solidFill>
                  <a:schemeClr val="tx1"/>
                </a:solidFill>
                <a:effectLst/>
                <a:latin typeface="+mn-lt"/>
                <a:ea typeface="+mn-ea"/>
                <a:cs typeface="+mn-cs"/>
              </a:rPr>
              <a:t> weight of product B in ounces</a:t>
            </a:r>
            <a:endParaRPr lang="en-CA" sz="1200" kern="1200" dirty="0">
              <a:solidFill>
                <a:schemeClr val="tx1"/>
              </a:solidFill>
              <a:effectLst/>
              <a:latin typeface="+mn-lt"/>
              <a:ea typeface="+mn-ea"/>
              <a:cs typeface="+mn-cs"/>
            </a:endParaRPr>
          </a:p>
          <a:p>
            <a:endParaRPr lang="en-CA"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Min z = .2x</a:t>
            </a:r>
            <a:r>
              <a:rPr lang="en-US" sz="1200" kern="1200" baseline="-25000" dirty="0">
                <a:solidFill>
                  <a:schemeClr val="tx1"/>
                </a:solidFill>
                <a:effectLst/>
                <a:latin typeface="+mn-lt"/>
                <a:ea typeface="+mn-ea"/>
                <a:cs typeface="+mn-cs"/>
              </a:rPr>
              <a:t>1</a:t>
            </a:r>
            <a:r>
              <a:rPr lang="en-US" sz="1200" kern="1200" dirty="0">
                <a:solidFill>
                  <a:schemeClr val="tx1"/>
                </a:solidFill>
                <a:effectLst/>
                <a:latin typeface="+mn-lt"/>
                <a:ea typeface="+mn-ea"/>
                <a:cs typeface="+mn-cs"/>
              </a:rPr>
              <a:t> + .1x</a:t>
            </a:r>
            <a:r>
              <a:rPr lang="en-US" sz="1200" kern="1200" baseline="-25000" dirty="0">
                <a:solidFill>
                  <a:schemeClr val="tx1"/>
                </a:solidFill>
                <a:effectLst/>
                <a:latin typeface="+mn-lt"/>
                <a:ea typeface="+mn-ea"/>
                <a:cs typeface="+mn-cs"/>
              </a:rPr>
              <a:t>2</a:t>
            </a:r>
            <a:endParaRPr lang="en-CA"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Subject to:	2x</a:t>
            </a:r>
            <a:r>
              <a:rPr lang="en-US" sz="1200" kern="1200" baseline="-25000" dirty="0">
                <a:solidFill>
                  <a:schemeClr val="tx1"/>
                </a:solidFill>
                <a:effectLst/>
                <a:latin typeface="+mn-lt"/>
                <a:ea typeface="+mn-ea"/>
                <a:cs typeface="+mn-cs"/>
              </a:rPr>
              <a:t>1</a:t>
            </a:r>
            <a:r>
              <a:rPr lang="en-US" sz="1200" kern="1200" dirty="0">
                <a:solidFill>
                  <a:schemeClr val="tx1"/>
                </a:solidFill>
                <a:effectLst/>
                <a:latin typeface="+mn-lt"/>
                <a:ea typeface="+mn-ea"/>
                <a:cs typeface="+mn-cs"/>
              </a:rPr>
              <a:t> + 5x</a:t>
            </a:r>
            <a:r>
              <a:rPr lang="en-US" sz="1200" kern="1200" baseline="-25000" dirty="0">
                <a:solidFill>
                  <a:schemeClr val="tx1"/>
                </a:solidFill>
                <a:effectLst/>
                <a:latin typeface="+mn-lt"/>
                <a:ea typeface="+mn-ea"/>
                <a:cs typeface="+mn-cs"/>
              </a:rPr>
              <a:t>2</a:t>
            </a:r>
            <a:r>
              <a:rPr lang="en-US" sz="1200" kern="1200" dirty="0">
                <a:solidFill>
                  <a:schemeClr val="tx1"/>
                </a:solidFill>
                <a:effectLst/>
                <a:latin typeface="+mn-lt"/>
                <a:ea typeface="+mn-ea"/>
                <a:cs typeface="+mn-cs"/>
              </a:rPr>
              <a:t> ≥ 20 (carbohydrates)</a:t>
            </a:r>
            <a:endParaRPr lang="en-CA"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6x</a:t>
            </a:r>
            <a:r>
              <a:rPr lang="en-US" sz="1200" kern="1200" baseline="-25000" dirty="0">
                <a:solidFill>
                  <a:schemeClr val="tx1"/>
                </a:solidFill>
                <a:effectLst/>
                <a:latin typeface="+mn-lt"/>
                <a:ea typeface="+mn-ea"/>
                <a:cs typeface="+mn-cs"/>
              </a:rPr>
              <a:t>1</a:t>
            </a:r>
            <a:r>
              <a:rPr lang="en-US" sz="1200" kern="1200" dirty="0">
                <a:solidFill>
                  <a:schemeClr val="tx1"/>
                </a:solidFill>
                <a:effectLst/>
                <a:latin typeface="+mn-lt"/>
                <a:ea typeface="+mn-ea"/>
                <a:cs typeface="+mn-cs"/>
              </a:rPr>
              <a:t> + x</a:t>
            </a:r>
            <a:r>
              <a:rPr lang="en-US" sz="1200" kern="1200" baseline="-25000" dirty="0">
                <a:solidFill>
                  <a:schemeClr val="tx1"/>
                </a:solidFill>
                <a:effectLst/>
                <a:latin typeface="+mn-lt"/>
                <a:ea typeface="+mn-ea"/>
                <a:cs typeface="+mn-cs"/>
              </a:rPr>
              <a:t>2</a:t>
            </a:r>
            <a:r>
              <a:rPr lang="en-US" sz="1200" kern="1200" dirty="0">
                <a:solidFill>
                  <a:schemeClr val="tx1"/>
                </a:solidFill>
                <a:effectLst/>
                <a:latin typeface="+mn-lt"/>
                <a:ea typeface="+mn-ea"/>
                <a:cs typeface="+mn-cs"/>
              </a:rPr>
              <a:t> ≥ 12 (protein)</a:t>
            </a:r>
            <a:endParaRPr lang="en-CA"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90x</a:t>
            </a:r>
            <a:r>
              <a:rPr lang="en-US" sz="1200" kern="1200" baseline="-25000" dirty="0">
                <a:solidFill>
                  <a:schemeClr val="tx1"/>
                </a:solidFill>
                <a:effectLst/>
                <a:latin typeface="+mn-lt"/>
                <a:ea typeface="+mn-ea"/>
                <a:cs typeface="+mn-cs"/>
              </a:rPr>
              <a:t>1</a:t>
            </a:r>
            <a:r>
              <a:rPr lang="en-US" sz="1200" kern="1200" dirty="0">
                <a:solidFill>
                  <a:schemeClr val="tx1"/>
                </a:solidFill>
                <a:effectLst/>
                <a:latin typeface="+mn-lt"/>
                <a:ea typeface="+mn-ea"/>
                <a:cs typeface="+mn-cs"/>
              </a:rPr>
              <a:t> + 50x</a:t>
            </a:r>
            <a:r>
              <a:rPr lang="en-US" sz="1200" kern="1200" baseline="-25000" dirty="0">
                <a:solidFill>
                  <a:schemeClr val="tx1"/>
                </a:solidFill>
                <a:effectLst/>
                <a:latin typeface="+mn-lt"/>
                <a:ea typeface="+mn-ea"/>
                <a:cs typeface="+mn-cs"/>
              </a:rPr>
              <a:t>2 </a:t>
            </a:r>
            <a:r>
              <a:rPr lang="en-US" sz="1200" kern="1200" dirty="0">
                <a:solidFill>
                  <a:schemeClr val="tx1"/>
                </a:solidFill>
                <a:effectLst/>
                <a:latin typeface="+mn-lt"/>
                <a:ea typeface="+mn-ea"/>
                <a:cs typeface="+mn-cs"/>
              </a:rPr>
              <a:t>≥ 450 (calories)</a:t>
            </a:r>
            <a:endParaRPr lang="en-CA"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x</a:t>
            </a:r>
            <a:r>
              <a:rPr lang="en-US" sz="1200" kern="1200" baseline="-25000" dirty="0">
                <a:solidFill>
                  <a:schemeClr val="tx1"/>
                </a:solidFill>
                <a:effectLst/>
                <a:latin typeface="+mn-lt"/>
                <a:ea typeface="+mn-ea"/>
                <a:cs typeface="+mn-cs"/>
              </a:rPr>
              <a:t>1</a:t>
            </a:r>
            <a:r>
              <a:rPr lang="en-US" sz="1200" kern="1200" dirty="0">
                <a:solidFill>
                  <a:schemeClr val="tx1"/>
                </a:solidFill>
                <a:effectLst/>
                <a:latin typeface="+mn-lt"/>
                <a:ea typeface="+mn-ea"/>
                <a:cs typeface="+mn-cs"/>
              </a:rPr>
              <a:t>, x</a:t>
            </a:r>
            <a:r>
              <a:rPr lang="en-US" sz="1200" kern="1200" baseline="-25000" dirty="0">
                <a:solidFill>
                  <a:schemeClr val="tx1"/>
                </a:solidFill>
                <a:effectLst/>
                <a:latin typeface="+mn-lt"/>
                <a:ea typeface="+mn-ea"/>
                <a:cs typeface="+mn-cs"/>
              </a:rPr>
              <a:t>2</a:t>
            </a:r>
            <a:r>
              <a:rPr lang="en-US" sz="1200" kern="1200" dirty="0">
                <a:solidFill>
                  <a:schemeClr val="tx1"/>
                </a:solidFill>
                <a:effectLst/>
                <a:latin typeface="+mn-lt"/>
                <a:ea typeface="+mn-ea"/>
                <a:cs typeface="+mn-cs"/>
              </a:rPr>
              <a:t> ≥ 0</a:t>
            </a:r>
            <a:endParaRPr lang="en-CA" sz="1200" kern="1200" dirty="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4EDF1663-C9CF-477B-A311-ECC4511C7147}" type="slidenum">
              <a:rPr lang="en-CA" smtClean="0"/>
              <a:t>23</a:t>
            </a:fld>
            <a:endParaRPr lang="en-CA"/>
          </a:p>
        </p:txBody>
      </p:sp>
    </p:spTree>
    <p:extLst>
      <p:ext uri="{BB962C8B-B14F-4D97-AF65-F5344CB8AC3E}">
        <p14:creationId xmlns:p14="http://schemas.microsoft.com/office/powerpoint/2010/main" val="26581755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BB5181C-8B5B-41E1-B0CD-467C0B088DF8}" type="datetimeFigureOut">
              <a:rPr lang="en-CA" smtClean="0"/>
              <a:t>2018-09-10</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06F2091C-9183-41F4-A117-8D56F826E57A}" type="slidenum">
              <a:rPr lang="en-CA" smtClean="0"/>
              <a:t>‹#›</a:t>
            </a:fld>
            <a:endParaRPr lang="en-CA"/>
          </a:p>
        </p:txBody>
      </p:sp>
    </p:spTree>
    <p:extLst>
      <p:ext uri="{BB962C8B-B14F-4D97-AF65-F5344CB8AC3E}">
        <p14:creationId xmlns:p14="http://schemas.microsoft.com/office/powerpoint/2010/main" val="2583810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BB5181C-8B5B-41E1-B0CD-467C0B088DF8}" type="datetimeFigureOut">
              <a:rPr lang="en-CA" smtClean="0"/>
              <a:t>2018-09-10</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06F2091C-9183-41F4-A117-8D56F826E57A}" type="slidenum">
              <a:rPr lang="en-CA" smtClean="0"/>
              <a:t>‹#›</a:t>
            </a:fld>
            <a:endParaRPr lang="en-CA"/>
          </a:p>
        </p:txBody>
      </p:sp>
    </p:spTree>
    <p:extLst>
      <p:ext uri="{BB962C8B-B14F-4D97-AF65-F5344CB8AC3E}">
        <p14:creationId xmlns:p14="http://schemas.microsoft.com/office/powerpoint/2010/main" val="18988426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B5181C-8B5B-41E1-B0CD-467C0B088DF8}" type="datetimeFigureOut">
              <a:rPr lang="en-CA" smtClean="0"/>
              <a:t>2018-09-10</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06F2091C-9183-41F4-A117-8D56F826E57A}" type="slidenum">
              <a:rPr lang="en-CA" smtClean="0"/>
              <a:t>‹#›</a:t>
            </a:fld>
            <a:endParaRPr lang="en-CA"/>
          </a:p>
        </p:txBody>
      </p:sp>
    </p:spTree>
    <p:extLst>
      <p:ext uri="{BB962C8B-B14F-4D97-AF65-F5344CB8AC3E}">
        <p14:creationId xmlns:p14="http://schemas.microsoft.com/office/powerpoint/2010/main" val="2980972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BB5181C-8B5B-41E1-B0CD-467C0B088DF8}" type="datetimeFigureOut">
              <a:rPr lang="en-CA" smtClean="0"/>
              <a:t>2018-09-10</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06F2091C-9183-41F4-A117-8D56F826E57A}" type="slidenum">
              <a:rPr lang="en-CA" smtClean="0"/>
              <a:t>‹#›</a:t>
            </a:fld>
            <a:endParaRPr lang="en-CA"/>
          </a:p>
        </p:txBody>
      </p:sp>
    </p:spTree>
    <p:extLst>
      <p:ext uri="{BB962C8B-B14F-4D97-AF65-F5344CB8AC3E}">
        <p14:creationId xmlns:p14="http://schemas.microsoft.com/office/powerpoint/2010/main" val="11673257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BB5181C-8B5B-41E1-B0CD-467C0B088DF8}" type="datetimeFigureOut">
              <a:rPr lang="en-CA" smtClean="0"/>
              <a:t>2018-09-10</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06F2091C-9183-41F4-A117-8D56F826E57A}" type="slidenum">
              <a:rPr lang="en-CA" smtClean="0"/>
              <a:t>‹#›</a:t>
            </a:fld>
            <a:endParaRPr lang="en-CA"/>
          </a:p>
        </p:txBody>
      </p:sp>
    </p:spTree>
    <p:extLst>
      <p:ext uri="{BB962C8B-B14F-4D97-AF65-F5344CB8AC3E}">
        <p14:creationId xmlns:p14="http://schemas.microsoft.com/office/powerpoint/2010/main" val="40756452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BB5181C-8B5B-41E1-B0CD-467C0B088DF8}" type="datetimeFigureOut">
              <a:rPr lang="en-CA" smtClean="0"/>
              <a:t>2018-09-10</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06F2091C-9183-41F4-A117-8D56F826E57A}" type="slidenum">
              <a:rPr lang="en-CA" smtClean="0"/>
              <a:t>‹#›</a:t>
            </a:fld>
            <a:endParaRPr lang="en-CA"/>
          </a:p>
        </p:txBody>
      </p:sp>
    </p:spTree>
    <p:extLst>
      <p:ext uri="{BB962C8B-B14F-4D97-AF65-F5344CB8AC3E}">
        <p14:creationId xmlns:p14="http://schemas.microsoft.com/office/powerpoint/2010/main" val="281407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B5181C-8B5B-41E1-B0CD-467C0B088DF8}" type="datetimeFigureOut">
              <a:rPr lang="en-CA" smtClean="0"/>
              <a:t>2018-09-10</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06F2091C-9183-41F4-A117-8D56F826E57A}" type="slidenum">
              <a:rPr lang="en-CA" smtClean="0"/>
              <a:t>‹#›</a:t>
            </a:fld>
            <a:endParaRPr lang="en-CA"/>
          </a:p>
        </p:txBody>
      </p:sp>
    </p:spTree>
    <p:extLst>
      <p:ext uri="{BB962C8B-B14F-4D97-AF65-F5344CB8AC3E}">
        <p14:creationId xmlns:p14="http://schemas.microsoft.com/office/powerpoint/2010/main" val="21347151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BB5181C-8B5B-41E1-B0CD-467C0B088DF8}" type="datetimeFigureOut">
              <a:rPr lang="en-CA" smtClean="0"/>
              <a:t>2018-09-10</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06F2091C-9183-41F4-A117-8D56F826E57A}" type="slidenum">
              <a:rPr lang="en-CA" smtClean="0"/>
              <a:t>‹#›</a:t>
            </a:fld>
            <a:endParaRPr lang="en-CA"/>
          </a:p>
        </p:txBody>
      </p:sp>
    </p:spTree>
    <p:extLst>
      <p:ext uri="{BB962C8B-B14F-4D97-AF65-F5344CB8AC3E}">
        <p14:creationId xmlns:p14="http://schemas.microsoft.com/office/powerpoint/2010/main" val="27460075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BB5181C-8B5B-41E1-B0CD-467C0B088DF8}" type="datetimeFigureOut">
              <a:rPr lang="en-CA" smtClean="0"/>
              <a:t>2018-09-10</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06F2091C-9183-41F4-A117-8D56F826E57A}" type="slidenum">
              <a:rPr lang="en-CA" smtClean="0"/>
              <a:t>‹#›</a:t>
            </a:fld>
            <a:endParaRPr lang="en-CA"/>
          </a:p>
        </p:txBody>
      </p:sp>
    </p:spTree>
    <p:extLst>
      <p:ext uri="{BB962C8B-B14F-4D97-AF65-F5344CB8AC3E}">
        <p14:creationId xmlns:p14="http://schemas.microsoft.com/office/powerpoint/2010/main" val="16582768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BB5181C-8B5B-41E1-B0CD-467C0B088DF8}" type="datetimeFigureOut">
              <a:rPr lang="en-CA" smtClean="0"/>
              <a:t>2018-09-10</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06F2091C-9183-41F4-A117-8D56F826E57A}" type="slidenum">
              <a:rPr lang="en-CA" smtClean="0"/>
              <a:t>‹#›</a:t>
            </a:fld>
            <a:endParaRPr lang="en-CA"/>
          </a:p>
        </p:txBody>
      </p:sp>
    </p:spTree>
    <p:extLst>
      <p:ext uri="{BB962C8B-B14F-4D97-AF65-F5344CB8AC3E}">
        <p14:creationId xmlns:p14="http://schemas.microsoft.com/office/powerpoint/2010/main" val="238773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BB5181C-8B5B-41E1-B0CD-467C0B088DF8}" type="datetimeFigureOut">
              <a:rPr lang="en-CA" smtClean="0"/>
              <a:t>2018-09-10</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06F2091C-9183-41F4-A117-8D56F826E57A}" type="slidenum">
              <a:rPr lang="en-CA" smtClean="0"/>
              <a:t>‹#›</a:t>
            </a:fld>
            <a:endParaRPr lang="en-CA"/>
          </a:p>
        </p:txBody>
      </p:sp>
    </p:spTree>
    <p:extLst>
      <p:ext uri="{BB962C8B-B14F-4D97-AF65-F5344CB8AC3E}">
        <p14:creationId xmlns:p14="http://schemas.microsoft.com/office/powerpoint/2010/main" val="20881620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B5181C-8B5B-41E1-B0CD-467C0B088DF8}" type="datetimeFigureOut">
              <a:rPr lang="en-CA" smtClean="0"/>
              <a:t>2018-09-10</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F2091C-9183-41F4-A117-8D56F826E57A}" type="slidenum">
              <a:rPr lang="en-CA" smtClean="0"/>
              <a:t>‹#›</a:t>
            </a:fld>
            <a:endParaRPr lang="en-CA"/>
          </a:p>
        </p:txBody>
      </p:sp>
    </p:spTree>
    <p:extLst>
      <p:ext uri="{BB962C8B-B14F-4D97-AF65-F5344CB8AC3E}">
        <p14:creationId xmlns:p14="http://schemas.microsoft.com/office/powerpoint/2010/main" val="25685904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tif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925139"/>
            <a:ext cx="9144000" cy="2387600"/>
          </a:xfrm>
        </p:spPr>
        <p:txBody>
          <a:bodyPr/>
          <a:lstStyle/>
          <a:p>
            <a:r>
              <a:rPr lang="en-CA" dirty="0"/>
              <a:t>Business Analytics</a:t>
            </a:r>
          </a:p>
        </p:txBody>
      </p:sp>
      <p:sp>
        <p:nvSpPr>
          <p:cNvPr id="3" name="Subtitle 2"/>
          <p:cNvSpPr>
            <a:spLocks noGrp="1"/>
          </p:cNvSpPr>
          <p:nvPr>
            <p:ph type="subTitle" idx="1"/>
          </p:nvPr>
        </p:nvSpPr>
        <p:spPr>
          <a:xfrm>
            <a:off x="1524000" y="3404814"/>
            <a:ext cx="9144000" cy="1655762"/>
          </a:xfrm>
        </p:spPr>
        <p:txBody>
          <a:bodyPr>
            <a:normAutofit lnSpcReduction="10000"/>
          </a:bodyPr>
          <a:lstStyle/>
          <a:p>
            <a:r>
              <a:rPr lang="en-CA" dirty="0"/>
              <a:t>ADM2302 B</a:t>
            </a:r>
          </a:p>
          <a:p>
            <a:endParaRPr lang="en-CA" dirty="0"/>
          </a:p>
          <a:p>
            <a:r>
              <a:rPr lang="en-CA" dirty="0"/>
              <a:t>Week 1b</a:t>
            </a:r>
          </a:p>
          <a:p>
            <a:r>
              <a:rPr lang="en-CA" dirty="0"/>
              <a:t>Introduction to Linear Programming</a:t>
            </a:r>
          </a:p>
        </p:txBody>
      </p:sp>
    </p:spTree>
    <p:extLst>
      <p:ext uri="{BB962C8B-B14F-4D97-AF65-F5344CB8AC3E}">
        <p14:creationId xmlns:p14="http://schemas.microsoft.com/office/powerpoint/2010/main" val="40731417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Learning Objectives</a:t>
            </a:r>
          </a:p>
        </p:txBody>
      </p:sp>
      <p:sp>
        <p:nvSpPr>
          <p:cNvPr id="3" name="Content Placeholder 2"/>
          <p:cNvSpPr>
            <a:spLocks noGrp="1"/>
          </p:cNvSpPr>
          <p:nvPr>
            <p:ph idx="1"/>
          </p:nvPr>
        </p:nvSpPr>
        <p:spPr/>
        <p:txBody>
          <a:bodyPr/>
          <a:lstStyle/>
          <a:p>
            <a:r>
              <a:rPr lang="en-CA" dirty="0"/>
              <a:t>Explain what linear programming is</a:t>
            </a:r>
          </a:p>
          <a:p>
            <a:r>
              <a:rPr lang="en-CA" dirty="0"/>
              <a:t>Recognize problems that can be solved using linear programming models</a:t>
            </a:r>
          </a:p>
          <a:p>
            <a:r>
              <a:rPr lang="en-CA" dirty="0"/>
              <a:t>Set up and formulate a linear programming model in mathematical terms</a:t>
            </a:r>
          </a:p>
        </p:txBody>
      </p:sp>
    </p:spTree>
    <p:extLst>
      <p:ext uri="{BB962C8B-B14F-4D97-AF65-F5344CB8AC3E}">
        <p14:creationId xmlns:p14="http://schemas.microsoft.com/office/powerpoint/2010/main" val="1852748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Linear Programming</a:t>
            </a:r>
          </a:p>
        </p:txBody>
      </p:sp>
      <p:sp>
        <p:nvSpPr>
          <p:cNvPr id="3" name="Content Placeholder 2"/>
          <p:cNvSpPr>
            <a:spLocks noGrp="1"/>
          </p:cNvSpPr>
          <p:nvPr>
            <p:ph idx="1"/>
          </p:nvPr>
        </p:nvSpPr>
        <p:spPr/>
        <p:txBody>
          <a:bodyPr>
            <a:normAutofit/>
          </a:bodyPr>
          <a:lstStyle/>
          <a:p>
            <a:r>
              <a:rPr lang="en-CA" b="1" dirty="0"/>
              <a:t>Linear programming</a:t>
            </a:r>
            <a:r>
              <a:rPr lang="en-CA" dirty="0"/>
              <a:t> (LP; also called </a:t>
            </a:r>
            <a:r>
              <a:rPr lang="en-CA" b="1" dirty="0"/>
              <a:t>linear</a:t>
            </a:r>
            <a:r>
              <a:rPr lang="en-CA" dirty="0"/>
              <a:t> optimization) is a method to achieve the best outcome (such as maximum profit or lowest cost) in a mathematical model whose requirements are represented by </a:t>
            </a:r>
            <a:r>
              <a:rPr lang="en-CA" b="1" dirty="0"/>
              <a:t>linear </a:t>
            </a:r>
            <a:r>
              <a:rPr lang="en-CA" dirty="0"/>
              <a:t>relationships.</a:t>
            </a:r>
          </a:p>
          <a:p>
            <a:r>
              <a:rPr lang="en-CA" dirty="0"/>
              <a:t>George </a:t>
            </a:r>
            <a:r>
              <a:rPr lang="en-CA" dirty="0" err="1"/>
              <a:t>Dantzig</a:t>
            </a:r>
            <a:r>
              <a:rPr lang="en-CA" dirty="0"/>
              <a:t> </a:t>
            </a:r>
          </a:p>
          <a:p>
            <a:pPr marL="457200" lvl="1" indent="0">
              <a:buNone/>
            </a:pPr>
            <a:r>
              <a:rPr lang="en-CA" dirty="0"/>
              <a:t>(1914-2005)</a:t>
            </a:r>
          </a:p>
          <a:p>
            <a:endParaRPr lang="en-CA" dirty="0"/>
          </a:p>
          <a:p>
            <a:endParaRPr lang="en-CA" dirty="0"/>
          </a:p>
        </p:txBody>
      </p:sp>
      <p:pic>
        <p:nvPicPr>
          <p:cNvPr id="1026" name="Picture 2" descr="http://i.kinja-img.com/gawker-media/image/upload/s--Nsf4eKIB--/17p1ricsvp65wjpg.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529891" y="3362632"/>
            <a:ext cx="1487451" cy="226092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courses.byui.edu/econ_150/econ_150_old_site/images/0-0_Math_Review_07.jpg"/>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6359013" y="3098965"/>
            <a:ext cx="4994787" cy="2776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96936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Linear Programming Problem Classification</a:t>
            </a:r>
          </a:p>
        </p:txBody>
      </p:sp>
      <p:sp>
        <p:nvSpPr>
          <p:cNvPr id="3" name="Content Placeholder 2"/>
          <p:cNvSpPr>
            <a:spLocks noGrp="1"/>
          </p:cNvSpPr>
          <p:nvPr>
            <p:ph idx="1"/>
          </p:nvPr>
        </p:nvSpPr>
        <p:spPr>
          <a:xfrm>
            <a:off x="838200" y="1690688"/>
            <a:ext cx="10515600" cy="4351338"/>
          </a:xfrm>
        </p:spPr>
        <p:txBody>
          <a:bodyPr>
            <a:normAutofit fontScale="92500" lnSpcReduction="10000"/>
          </a:bodyPr>
          <a:lstStyle/>
          <a:p>
            <a:r>
              <a:rPr lang="en-CA" dirty="0"/>
              <a:t>Resource Allocation Problems</a:t>
            </a:r>
          </a:p>
          <a:p>
            <a:pPr lvl="1"/>
            <a:r>
              <a:rPr lang="en-CA" dirty="0"/>
              <a:t>Constrained by resources for an activity</a:t>
            </a:r>
          </a:p>
          <a:p>
            <a:pPr lvl="1"/>
            <a:r>
              <a:rPr lang="en-CA" dirty="0"/>
              <a:t>Amount used ≤ Amount available</a:t>
            </a:r>
          </a:p>
          <a:p>
            <a:r>
              <a:rPr lang="en-CA" dirty="0"/>
              <a:t>Cost-Benefit-Trade-Off Problems</a:t>
            </a:r>
          </a:p>
          <a:p>
            <a:pPr lvl="1"/>
            <a:r>
              <a:rPr lang="en-CA" dirty="0"/>
              <a:t>Set required “benefits”</a:t>
            </a:r>
          </a:p>
          <a:p>
            <a:pPr lvl="1"/>
            <a:r>
              <a:rPr lang="en-CA" dirty="0"/>
              <a:t>Must minimize cost while achieving these benefits</a:t>
            </a:r>
          </a:p>
          <a:p>
            <a:r>
              <a:rPr lang="en-CA" dirty="0"/>
              <a:t>Mixed Problems</a:t>
            </a:r>
          </a:p>
          <a:p>
            <a:pPr lvl="1"/>
            <a:r>
              <a:rPr lang="en-CA" dirty="0"/>
              <a:t>Combination of constraint types</a:t>
            </a:r>
          </a:p>
          <a:p>
            <a:r>
              <a:rPr lang="en-CA" dirty="0"/>
              <a:t>Fixed Constraint Problems</a:t>
            </a:r>
          </a:p>
          <a:p>
            <a:pPr lvl="1"/>
            <a:r>
              <a:rPr lang="en-CA" dirty="0"/>
              <a:t>Assignment Problems</a:t>
            </a:r>
          </a:p>
          <a:p>
            <a:pPr lvl="1"/>
            <a:r>
              <a:rPr lang="en-CA" dirty="0"/>
              <a:t>Transportation Problems</a:t>
            </a:r>
          </a:p>
        </p:txBody>
      </p:sp>
      <p:sp>
        <p:nvSpPr>
          <p:cNvPr id="4" name="TextBox 3"/>
          <p:cNvSpPr txBox="1"/>
          <p:nvPr/>
        </p:nvSpPr>
        <p:spPr>
          <a:xfrm>
            <a:off x="7642412" y="4787154"/>
            <a:ext cx="3711388" cy="8309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CA" sz="2400"/>
              <a:t>Not limited to what is written and discussed here</a:t>
            </a:r>
            <a:endParaRPr lang="en-CA" sz="2400" dirty="0"/>
          </a:p>
        </p:txBody>
      </p:sp>
    </p:spTree>
    <p:extLst>
      <p:ext uri="{BB962C8B-B14F-4D97-AF65-F5344CB8AC3E}">
        <p14:creationId xmlns:p14="http://schemas.microsoft.com/office/powerpoint/2010/main" val="981951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Examples</a:t>
            </a:r>
          </a:p>
        </p:txBody>
      </p:sp>
      <p:sp>
        <p:nvSpPr>
          <p:cNvPr id="4" name="Rectangle 3"/>
          <p:cNvSpPr>
            <a:spLocks noGrp="1" noChangeArrowheads="1"/>
          </p:cNvSpPr>
          <p:nvPr>
            <p:ph idx="1"/>
          </p:nvPr>
        </p:nvSpPr>
        <p:spPr/>
        <p:txBody>
          <a:bodyPr/>
          <a:lstStyle/>
          <a:p>
            <a:pPr eaLnBrk="1" hangingPunct="1">
              <a:buFontTx/>
              <a:buNone/>
              <a:defRPr/>
            </a:pPr>
            <a:r>
              <a:rPr lang="en-CA" altLang="zh-CN" sz="2400" dirty="0">
                <a:ea typeface="+mn-ea"/>
              </a:rPr>
              <a:t>(X) Should Apple sell </a:t>
            </a:r>
            <a:r>
              <a:rPr lang="en-CA" altLang="zh-CN" sz="2400" dirty="0" err="1">
                <a:ea typeface="+mn-ea"/>
              </a:rPr>
              <a:t>ipad</a:t>
            </a:r>
            <a:r>
              <a:rPr lang="en-CA" altLang="zh-CN" sz="2400" dirty="0">
                <a:ea typeface="+mn-ea"/>
              </a:rPr>
              <a:t> or </a:t>
            </a:r>
            <a:r>
              <a:rPr lang="en-CA" altLang="zh-CN" sz="2400" dirty="0" err="1">
                <a:ea typeface="+mn-ea"/>
              </a:rPr>
              <a:t>ipad</a:t>
            </a:r>
            <a:r>
              <a:rPr lang="en-CA" altLang="zh-CN" sz="2400" dirty="0">
                <a:ea typeface="+mn-ea"/>
              </a:rPr>
              <a:t>-mini ?</a:t>
            </a:r>
          </a:p>
          <a:p>
            <a:pPr eaLnBrk="1" hangingPunct="1">
              <a:buFontTx/>
              <a:buNone/>
              <a:defRPr/>
            </a:pPr>
            <a:r>
              <a:rPr lang="en-CA" altLang="zh-CN" sz="2400" dirty="0">
                <a:ea typeface="+mn-ea"/>
              </a:rPr>
              <a:t>(O) How many should apple </a:t>
            </a:r>
            <a:r>
              <a:rPr lang="en-CA" altLang="zh-CN" sz="2400" dirty="0"/>
              <a:t>produce</a:t>
            </a:r>
            <a:r>
              <a:rPr lang="en-CA" altLang="zh-CN" sz="2400" dirty="0">
                <a:ea typeface="+mn-ea"/>
              </a:rPr>
              <a:t> for each ?</a:t>
            </a:r>
          </a:p>
          <a:p>
            <a:pPr eaLnBrk="1" hangingPunct="1">
              <a:buFontTx/>
              <a:buNone/>
              <a:defRPr/>
            </a:pPr>
            <a:endParaRPr lang="en-CA" altLang="zh-CN" sz="2400" dirty="0">
              <a:ea typeface="+mn-ea"/>
            </a:endParaRPr>
          </a:p>
          <a:p>
            <a:pPr eaLnBrk="1" hangingPunct="1">
              <a:buFontTx/>
              <a:buNone/>
              <a:defRPr/>
            </a:pPr>
            <a:r>
              <a:rPr lang="en-CA" altLang="zh-CN" sz="2400" dirty="0">
                <a:ea typeface="+mn-ea"/>
              </a:rPr>
              <a:t>(X) Should </a:t>
            </a:r>
            <a:r>
              <a:rPr lang="en-CA" altLang="zh-CN" sz="2400" dirty="0"/>
              <a:t>Toyota</a:t>
            </a:r>
            <a:r>
              <a:rPr lang="en-CA" altLang="zh-CN" sz="2400" dirty="0">
                <a:ea typeface="+mn-ea"/>
              </a:rPr>
              <a:t> invest in </a:t>
            </a:r>
            <a:r>
              <a:rPr lang="en-CA" altLang="zh-CN" sz="2400" dirty="0"/>
              <a:t>Corolla</a:t>
            </a:r>
            <a:r>
              <a:rPr lang="en-CA" altLang="zh-CN" sz="2400" dirty="0">
                <a:ea typeface="+mn-ea"/>
              </a:rPr>
              <a:t> or </a:t>
            </a:r>
            <a:r>
              <a:rPr lang="en-CA" altLang="zh-CN" sz="2400" dirty="0"/>
              <a:t>Camry</a:t>
            </a:r>
            <a:r>
              <a:rPr lang="en-CA" altLang="zh-CN" sz="2400" dirty="0">
                <a:ea typeface="+mn-ea"/>
              </a:rPr>
              <a:t>?</a:t>
            </a:r>
          </a:p>
          <a:p>
            <a:pPr eaLnBrk="1" hangingPunct="1">
              <a:buFontTx/>
              <a:buNone/>
              <a:defRPr/>
            </a:pPr>
            <a:r>
              <a:rPr lang="en-CA" altLang="zh-CN" sz="2400" dirty="0">
                <a:ea typeface="+mn-ea"/>
              </a:rPr>
              <a:t>(O) How much should Blackberry invest in each?</a:t>
            </a:r>
          </a:p>
          <a:p>
            <a:pPr eaLnBrk="1" hangingPunct="1">
              <a:buFontTx/>
              <a:buNone/>
              <a:defRPr/>
            </a:pPr>
            <a:endParaRPr lang="en-CA" altLang="zh-CN" sz="2400" dirty="0">
              <a:ea typeface="+mn-ea"/>
            </a:endParaRPr>
          </a:p>
          <a:p>
            <a:pPr eaLnBrk="1" hangingPunct="1">
              <a:buFontTx/>
              <a:buNone/>
              <a:defRPr/>
            </a:pPr>
            <a:r>
              <a:rPr lang="en-CA" altLang="zh-CN" sz="2400" dirty="0">
                <a:ea typeface="+mn-ea"/>
              </a:rPr>
              <a:t>(X) Should the Body Shop advertise by TV or by internet? </a:t>
            </a:r>
          </a:p>
          <a:p>
            <a:pPr eaLnBrk="1" hangingPunct="1">
              <a:buFontTx/>
              <a:buNone/>
              <a:defRPr/>
            </a:pPr>
            <a:r>
              <a:rPr lang="en-CA" altLang="zh-CN" sz="2400" dirty="0">
                <a:ea typeface="+mn-ea"/>
              </a:rPr>
              <a:t>(O) How much time should Body Shop advertise on each?</a:t>
            </a:r>
            <a:endParaRPr lang="en-US" altLang="zh-CN" sz="2400" dirty="0">
              <a:ea typeface="+mn-ea"/>
            </a:endParaRPr>
          </a:p>
        </p:txBody>
      </p:sp>
      <p:pic>
        <p:nvPicPr>
          <p:cNvPr id="2050" name="Picture 2" descr="http://9to5mac.files.wordpress.com/2013/04/promo_split_hero.jp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8485526" y="365125"/>
            <a:ext cx="3090767" cy="194907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cuiyiwei.files.wordpress.com/2013/06/2222222222.jp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8978871" y="4351827"/>
            <a:ext cx="2104074" cy="15052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730291C6-37B6-0F46-B61E-3C62F96E5A3D}"/>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8571136" y="2697472"/>
            <a:ext cx="2919543" cy="1447607"/>
          </a:xfrm>
          <a:prstGeom prst="rect">
            <a:avLst/>
          </a:prstGeom>
        </p:spPr>
      </p:pic>
    </p:spTree>
    <p:extLst>
      <p:ext uri="{BB962C8B-B14F-4D97-AF65-F5344CB8AC3E}">
        <p14:creationId xmlns:p14="http://schemas.microsoft.com/office/powerpoint/2010/main" val="31137500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Assumptions of an LP Model</a:t>
            </a:r>
          </a:p>
        </p:txBody>
      </p:sp>
      <p:sp>
        <p:nvSpPr>
          <p:cNvPr id="3" name="Content Placeholder 2"/>
          <p:cNvSpPr>
            <a:spLocks noGrp="1"/>
          </p:cNvSpPr>
          <p:nvPr>
            <p:ph idx="1"/>
          </p:nvPr>
        </p:nvSpPr>
        <p:spPr/>
        <p:txBody>
          <a:bodyPr/>
          <a:lstStyle/>
          <a:p>
            <a:r>
              <a:rPr lang="en-CA" b="1" dirty="0"/>
              <a:t>Proportionality</a:t>
            </a:r>
            <a:r>
              <a:rPr lang="en-CA" dirty="0"/>
              <a:t> - the effect of a decision variable in any one equation is proportional to a constant quantity</a:t>
            </a:r>
          </a:p>
          <a:p>
            <a:r>
              <a:rPr lang="en-CA" b="1" dirty="0"/>
              <a:t>Additivity</a:t>
            </a:r>
            <a:r>
              <a:rPr lang="en-CA" dirty="0"/>
              <a:t> - the combined effect of the decision variables in any one equation is the algebraic sum of their individual weighted effects</a:t>
            </a:r>
          </a:p>
          <a:p>
            <a:r>
              <a:rPr lang="en-CA" b="1" dirty="0"/>
              <a:t>Divisibility</a:t>
            </a:r>
            <a:r>
              <a:rPr lang="en-CA" dirty="0"/>
              <a:t> - the decision variables can take on fractional (non-integer) values</a:t>
            </a:r>
          </a:p>
          <a:p>
            <a:r>
              <a:rPr lang="en-CA" b="1" dirty="0"/>
              <a:t>Certainty</a:t>
            </a:r>
            <a:r>
              <a:rPr lang="en-CA" dirty="0"/>
              <a:t> - all model parameters are known constants</a:t>
            </a:r>
          </a:p>
          <a:p>
            <a:endParaRPr lang="en-CA" dirty="0"/>
          </a:p>
        </p:txBody>
      </p:sp>
    </p:spTree>
    <p:extLst>
      <p:ext uri="{BB962C8B-B14F-4D97-AF65-F5344CB8AC3E}">
        <p14:creationId xmlns:p14="http://schemas.microsoft.com/office/powerpoint/2010/main" val="9887510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Example – Computer Production</a:t>
            </a:r>
          </a:p>
        </p:txBody>
      </p:sp>
      <p:sp>
        <p:nvSpPr>
          <p:cNvPr id="3" name="Content Placeholder 2"/>
          <p:cNvSpPr>
            <a:spLocks noGrp="1"/>
          </p:cNvSpPr>
          <p:nvPr>
            <p:ph idx="1"/>
          </p:nvPr>
        </p:nvSpPr>
        <p:spPr>
          <a:xfrm>
            <a:off x="838200" y="1644872"/>
            <a:ext cx="8001000" cy="4351338"/>
          </a:xfrm>
        </p:spPr>
        <p:txBody>
          <a:bodyPr/>
          <a:lstStyle/>
          <a:p>
            <a:r>
              <a:rPr lang="en-CA" dirty="0"/>
              <a:t>A firm that assembles computers and computer equipment is about to start production of two new products for 2019: desktop and laptop computers. Each type will require assembly time, inspection time, and storage space. The amounts of each of these resources that can be devoted to the production of the computer is limited. The manager of the firm would like to determine the quantity of each type to produce to maximize the profit generated by the sales of these computers.</a:t>
            </a:r>
          </a:p>
          <a:p>
            <a:endParaRPr lang="en-CA" dirty="0"/>
          </a:p>
        </p:txBody>
      </p:sp>
      <p:pic>
        <p:nvPicPr>
          <p:cNvPr id="4" name="Picture 3"/>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9565362" y="4405897"/>
            <a:ext cx="1981200" cy="1400620"/>
          </a:xfrm>
          <a:prstGeom prst="rect">
            <a:avLst/>
          </a:prstGeom>
        </p:spPr>
      </p:pic>
      <p:pic>
        <p:nvPicPr>
          <p:cNvPr id="3074" name="Picture 2" descr="https://upload.wikimedia.org/wikipedia/commons/thumb/4/48/Dell_Logo.svg/2000px-Dell_Logo.svg.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9623451" y="1644872"/>
            <a:ext cx="1730349" cy="170958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gamegenetics.com/wp-content/uploads/2015/08/lenovo-03.jpg"/>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9065995" y="3515905"/>
            <a:ext cx="2845260" cy="728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13961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Example – Computer Production</a:t>
            </a:r>
          </a:p>
        </p:txBody>
      </p:sp>
      <p:sp>
        <p:nvSpPr>
          <p:cNvPr id="3" name="Content Placeholder 2"/>
          <p:cNvSpPr>
            <a:spLocks noGrp="1"/>
          </p:cNvSpPr>
          <p:nvPr>
            <p:ph idx="1"/>
          </p:nvPr>
        </p:nvSpPr>
        <p:spPr/>
        <p:txBody>
          <a:bodyPr/>
          <a:lstStyle/>
          <a:p>
            <a:r>
              <a:rPr lang="en-CA" dirty="0"/>
              <a:t>To develop a suitable model of the problem, the manager has met with design and manufacturing personnel. As a result of those meetings, the manager has obtained the following information</a:t>
            </a:r>
          </a:p>
        </p:txBody>
      </p:sp>
      <p:graphicFrame>
        <p:nvGraphicFramePr>
          <p:cNvPr id="4" name="Table 3"/>
          <p:cNvGraphicFramePr>
            <a:graphicFrameLocks noGrp="1"/>
          </p:cNvGraphicFramePr>
          <p:nvPr>
            <p:extLst>
              <p:ext uri="{D42A27DB-BD31-4B8C-83A1-F6EECF244321}">
                <p14:modId xmlns:p14="http://schemas.microsoft.com/office/powerpoint/2010/main" val="1594829783"/>
              </p:ext>
            </p:extLst>
          </p:nvPr>
        </p:nvGraphicFramePr>
        <p:xfrm>
          <a:off x="838199" y="3405716"/>
          <a:ext cx="10515600" cy="2286000"/>
        </p:xfrm>
        <a:graphic>
          <a:graphicData uri="http://schemas.openxmlformats.org/drawingml/2006/table">
            <a:tbl>
              <a:tblPr firstRow="1" bandRow="1">
                <a:tableStyleId>{7E9639D4-E3E2-4D34-9284-5A2195B3D0D7}</a:tableStyleId>
              </a:tblPr>
              <a:tblGrid>
                <a:gridCol w="3505200">
                  <a:extLst>
                    <a:ext uri="{9D8B030D-6E8A-4147-A177-3AD203B41FA5}">
                      <a16:colId xmlns:a16="http://schemas.microsoft.com/office/drawing/2014/main" val="20000"/>
                    </a:ext>
                  </a:extLst>
                </a:gridCol>
                <a:gridCol w="3505200">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tblGrid>
              <a:tr h="370840">
                <a:tc>
                  <a:txBody>
                    <a:bodyPr/>
                    <a:lstStyle/>
                    <a:p>
                      <a:pPr algn="ctr"/>
                      <a:endParaRPr lang="en-CA" sz="2400" dirty="0"/>
                    </a:p>
                  </a:txBody>
                  <a:tcPr anchor="ctr"/>
                </a:tc>
                <a:tc>
                  <a:txBody>
                    <a:bodyPr/>
                    <a:lstStyle/>
                    <a:p>
                      <a:pPr algn="ctr"/>
                      <a:r>
                        <a:rPr lang="en-CA" sz="2400" dirty="0"/>
                        <a:t>Desktop</a:t>
                      </a:r>
                    </a:p>
                  </a:txBody>
                  <a:tcPr anchor="ctr"/>
                </a:tc>
                <a:tc>
                  <a:txBody>
                    <a:bodyPr/>
                    <a:lstStyle/>
                    <a:p>
                      <a:pPr algn="ctr"/>
                      <a:r>
                        <a:rPr lang="en-CA" sz="2400" dirty="0"/>
                        <a:t>Laptop</a:t>
                      </a:r>
                    </a:p>
                  </a:txBody>
                  <a:tcPr anchor="ctr"/>
                </a:tc>
                <a:extLst>
                  <a:ext uri="{0D108BD9-81ED-4DB2-BD59-A6C34878D82A}">
                    <a16:rowId xmlns:a16="http://schemas.microsoft.com/office/drawing/2014/main" val="10000"/>
                  </a:ext>
                </a:extLst>
              </a:tr>
              <a:tr h="370840">
                <a:tc>
                  <a:txBody>
                    <a:bodyPr/>
                    <a:lstStyle/>
                    <a:p>
                      <a:pPr algn="ctr"/>
                      <a:r>
                        <a:rPr lang="en-CA" sz="2400" dirty="0"/>
                        <a:t>Profit per unit</a:t>
                      </a:r>
                    </a:p>
                  </a:txBody>
                  <a:tcPr anchor="ctr"/>
                </a:tc>
                <a:tc>
                  <a:txBody>
                    <a:bodyPr/>
                    <a:lstStyle/>
                    <a:p>
                      <a:pPr algn="ctr"/>
                      <a:r>
                        <a:rPr lang="en-CA" sz="2400" dirty="0"/>
                        <a:t>$60</a:t>
                      </a:r>
                    </a:p>
                  </a:txBody>
                  <a:tcPr anchor="ctr"/>
                </a:tc>
                <a:tc>
                  <a:txBody>
                    <a:bodyPr/>
                    <a:lstStyle/>
                    <a:p>
                      <a:pPr algn="ctr"/>
                      <a:r>
                        <a:rPr lang="en-CA" sz="2400" dirty="0"/>
                        <a:t>$50</a:t>
                      </a:r>
                    </a:p>
                  </a:txBody>
                  <a:tcPr anchor="ctr"/>
                </a:tc>
                <a:extLst>
                  <a:ext uri="{0D108BD9-81ED-4DB2-BD59-A6C34878D82A}">
                    <a16:rowId xmlns:a16="http://schemas.microsoft.com/office/drawing/2014/main" val="10001"/>
                  </a:ext>
                </a:extLst>
              </a:tr>
              <a:tr h="370840">
                <a:tc>
                  <a:txBody>
                    <a:bodyPr/>
                    <a:lstStyle/>
                    <a:p>
                      <a:pPr algn="ctr"/>
                      <a:r>
                        <a:rPr lang="en-CA" sz="2400" dirty="0"/>
                        <a:t>Assembly time</a:t>
                      </a:r>
                      <a:r>
                        <a:rPr lang="en-CA" sz="2400" baseline="0" dirty="0"/>
                        <a:t> per unit</a:t>
                      </a:r>
                      <a:endParaRPr lang="en-CA" sz="2400" dirty="0"/>
                    </a:p>
                  </a:txBody>
                  <a:tcPr anchor="ctr"/>
                </a:tc>
                <a:tc>
                  <a:txBody>
                    <a:bodyPr/>
                    <a:lstStyle/>
                    <a:p>
                      <a:pPr algn="ctr"/>
                      <a:r>
                        <a:rPr lang="en-CA" sz="2400" dirty="0"/>
                        <a:t>4 hr.</a:t>
                      </a:r>
                    </a:p>
                  </a:txBody>
                  <a:tcPr anchor="ctr"/>
                </a:tc>
                <a:tc>
                  <a:txBody>
                    <a:bodyPr/>
                    <a:lstStyle/>
                    <a:p>
                      <a:pPr algn="ctr"/>
                      <a:r>
                        <a:rPr lang="en-CA" sz="2400" dirty="0"/>
                        <a:t>10 hr.</a:t>
                      </a:r>
                    </a:p>
                  </a:txBody>
                  <a:tcPr anchor="ctr"/>
                </a:tc>
                <a:extLst>
                  <a:ext uri="{0D108BD9-81ED-4DB2-BD59-A6C34878D82A}">
                    <a16:rowId xmlns:a16="http://schemas.microsoft.com/office/drawing/2014/main" val="10002"/>
                  </a:ext>
                </a:extLst>
              </a:tr>
              <a:tr h="370840">
                <a:tc>
                  <a:txBody>
                    <a:bodyPr/>
                    <a:lstStyle/>
                    <a:p>
                      <a:pPr algn="ctr"/>
                      <a:r>
                        <a:rPr lang="en-CA" sz="2400" dirty="0"/>
                        <a:t>Inspection time per unit</a:t>
                      </a:r>
                    </a:p>
                  </a:txBody>
                  <a:tcPr anchor="ctr"/>
                </a:tc>
                <a:tc>
                  <a:txBody>
                    <a:bodyPr/>
                    <a:lstStyle/>
                    <a:p>
                      <a:pPr algn="ctr"/>
                      <a:r>
                        <a:rPr lang="en-CA" sz="2400" dirty="0"/>
                        <a:t>2 hr.</a:t>
                      </a:r>
                    </a:p>
                  </a:txBody>
                  <a:tcPr anchor="ctr"/>
                </a:tc>
                <a:tc>
                  <a:txBody>
                    <a:bodyPr/>
                    <a:lstStyle/>
                    <a:p>
                      <a:pPr algn="ctr"/>
                      <a:r>
                        <a:rPr lang="en-CA" sz="2400" dirty="0"/>
                        <a:t>1 hr.</a:t>
                      </a:r>
                    </a:p>
                  </a:txBody>
                  <a:tcPr anchor="ctr"/>
                </a:tc>
                <a:extLst>
                  <a:ext uri="{0D108BD9-81ED-4DB2-BD59-A6C34878D82A}">
                    <a16:rowId xmlns:a16="http://schemas.microsoft.com/office/drawing/2014/main" val="10003"/>
                  </a:ext>
                </a:extLst>
              </a:tr>
              <a:tr h="370840">
                <a:tc>
                  <a:txBody>
                    <a:bodyPr/>
                    <a:lstStyle/>
                    <a:p>
                      <a:pPr algn="ctr"/>
                      <a:r>
                        <a:rPr lang="en-CA" sz="2400" dirty="0"/>
                        <a:t>Storage space per unit</a:t>
                      </a:r>
                    </a:p>
                  </a:txBody>
                  <a:tcPr anchor="ctr"/>
                </a:tc>
                <a:tc>
                  <a:txBody>
                    <a:bodyPr/>
                    <a:lstStyle/>
                    <a:p>
                      <a:pPr algn="ctr"/>
                      <a:r>
                        <a:rPr lang="en-CA" sz="2400" dirty="0"/>
                        <a:t>3 cubic feet</a:t>
                      </a:r>
                    </a:p>
                  </a:txBody>
                  <a:tcPr anchor="ctr"/>
                </a:tc>
                <a:tc>
                  <a:txBody>
                    <a:bodyPr/>
                    <a:lstStyle/>
                    <a:p>
                      <a:pPr algn="ctr"/>
                      <a:r>
                        <a:rPr lang="en-CA" sz="2400" dirty="0"/>
                        <a:t>3 cubic feet</a:t>
                      </a:r>
                    </a:p>
                  </a:txBody>
                  <a:tcPr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5654935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Example – Computer Production</a:t>
            </a:r>
          </a:p>
        </p:txBody>
      </p:sp>
      <p:sp>
        <p:nvSpPr>
          <p:cNvPr id="3" name="Content Placeholder 2"/>
          <p:cNvSpPr>
            <a:spLocks noGrp="1"/>
          </p:cNvSpPr>
          <p:nvPr>
            <p:ph idx="1"/>
          </p:nvPr>
        </p:nvSpPr>
        <p:spPr/>
        <p:txBody>
          <a:bodyPr/>
          <a:lstStyle/>
          <a:p>
            <a:r>
              <a:rPr lang="en-CA" dirty="0"/>
              <a:t>The manager also has acquired information on the availability of company resources. These daily amounts are:</a:t>
            </a:r>
          </a:p>
          <a:p>
            <a:endParaRPr lang="en-CA" dirty="0"/>
          </a:p>
          <a:p>
            <a:endParaRPr lang="en-CA" dirty="0"/>
          </a:p>
          <a:p>
            <a:endParaRPr lang="en-CA" dirty="0"/>
          </a:p>
          <a:p>
            <a:endParaRPr lang="en-CA" dirty="0"/>
          </a:p>
          <a:p>
            <a:r>
              <a:rPr lang="en-CA" dirty="0"/>
              <a:t>The manager also met with the firm’s marketing manager and learned that demand for the computers was such that whatever combination of these two types is produced, all of the output can be sold.</a:t>
            </a:r>
          </a:p>
          <a:p>
            <a:endParaRPr lang="en-CA" dirty="0"/>
          </a:p>
        </p:txBody>
      </p:sp>
      <p:graphicFrame>
        <p:nvGraphicFramePr>
          <p:cNvPr id="4" name="Table 3"/>
          <p:cNvGraphicFramePr>
            <a:graphicFrameLocks noGrp="1"/>
          </p:cNvGraphicFramePr>
          <p:nvPr>
            <p:extLst>
              <p:ext uri="{D42A27DB-BD31-4B8C-83A1-F6EECF244321}">
                <p14:modId xmlns:p14="http://schemas.microsoft.com/office/powerpoint/2010/main" val="4291267051"/>
              </p:ext>
            </p:extLst>
          </p:nvPr>
        </p:nvGraphicFramePr>
        <p:xfrm>
          <a:off x="2590800" y="2796116"/>
          <a:ext cx="7010400" cy="1828800"/>
        </p:xfrm>
        <a:graphic>
          <a:graphicData uri="http://schemas.openxmlformats.org/drawingml/2006/table">
            <a:tbl>
              <a:tblPr firstRow="1" bandRow="1">
                <a:tableStyleId>{7E9639D4-E3E2-4D34-9284-5A2195B3D0D7}</a:tableStyleId>
              </a:tblPr>
              <a:tblGrid>
                <a:gridCol w="3505200">
                  <a:extLst>
                    <a:ext uri="{9D8B030D-6E8A-4147-A177-3AD203B41FA5}">
                      <a16:colId xmlns:a16="http://schemas.microsoft.com/office/drawing/2014/main" val="20000"/>
                    </a:ext>
                  </a:extLst>
                </a:gridCol>
                <a:gridCol w="3505200">
                  <a:extLst>
                    <a:ext uri="{9D8B030D-6E8A-4147-A177-3AD203B41FA5}">
                      <a16:colId xmlns:a16="http://schemas.microsoft.com/office/drawing/2014/main" val="20001"/>
                    </a:ext>
                  </a:extLst>
                </a:gridCol>
              </a:tblGrid>
              <a:tr h="370840">
                <a:tc>
                  <a:txBody>
                    <a:bodyPr/>
                    <a:lstStyle/>
                    <a:p>
                      <a:pPr algn="ctr"/>
                      <a:r>
                        <a:rPr lang="en-CA" sz="2400" dirty="0"/>
                        <a:t>Resources</a:t>
                      </a:r>
                    </a:p>
                  </a:txBody>
                  <a:tcPr anchor="ctr"/>
                </a:tc>
                <a:tc>
                  <a:txBody>
                    <a:bodyPr/>
                    <a:lstStyle/>
                    <a:p>
                      <a:pPr algn="ctr"/>
                      <a:r>
                        <a:rPr lang="en-CA" sz="2400" dirty="0"/>
                        <a:t>Amount</a:t>
                      </a:r>
                      <a:r>
                        <a:rPr lang="en-CA" sz="2400" baseline="0" dirty="0"/>
                        <a:t> Available</a:t>
                      </a:r>
                      <a:endParaRPr lang="en-CA" sz="2400" dirty="0"/>
                    </a:p>
                  </a:txBody>
                  <a:tcPr anchor="ctr"/>
                </a:tc>
                <a:extLst>
                  <a:ext uri="{0D108BD9-81ED-4DB2-BD59-A6C34878D82A}">
                    <a16:rowId xmlns:a16="http://schemas.microsoft.com/office/drawing/2014/main" val="10000"/>
                  </a:ext>
                </a:extLst>
              </a:tr>
              <a:tr h="370840">
                <a:tc>
                  <a:txBody>
                    <a:bodyPr/>
                    <a:lstStyle/>
                    <a:p>
                      <a:pPr algn="ctr"/>
                      <a:r>
                        <a:rPr lang="en-CA" sz="2400" dirty="0"/>
                        <a:t>Assembly Time</a:t>
                      </a:r>
                    </a:p>
                  </a:txBody>
                  <a:tcPr anchor="ctr"/>
                </a:tc>
                <a:tc>
                  <a:txBody>
                    <a:bodyPr/>
                    <a:lstStyle/>
                    <a:p>
                      <a:pPr algn="ctr"/>
                      <a:r>
                        <a:rPr lang="en-CA" sz="2400" dirty="0"/>
                        <a:t>100 hr.</a:t>
                      </a:r>
                    </a:p>
                  </a:txBody>
                  <a:tcPr anchor="ctr"/>
                </a:tc>
                <a:extLst>
                  <a:ext uri="{0D108BD9-81ED-4DB2-BD59-A6C34878D82A}">
                    <a16:rowId xmlns:a16="http://schemas.microsoft.com/office/drawing/2014/main" val="10001"/>
                  </a:ext>
                </a:extLst>
              </a:tr>
              <a:tr h="370840">
                <a:tc>
                  <a:txBody>
                    <a:bodyPr/>
                    <a:lstStyle/>
                    <a:p>
                      <a:pPr algn="ctr"/>
                      <a:r>
                        <a:rPr lang="en-CA" sz="2400" dirty="0"/>
                        <a:t>Inspection Time</a:t>
                      </a:r>
                    </a:p>
                  </a:txBody>
                  <a:tcPr anchor="ctr"/>
                </a:tc>
                <a:tc>
                  <a:txBody>
                    <a:bodyPr/>
                    <a:lstStyle/>
                    <a:p>
                      <a:pPr algn="ctr"/>
                      <a:r>
                        <a:rPr lang="en-CA" sz="2400" dirty="0"/>
                        <a:t>22 hr.</a:t>
                      </a:r>
                    </a:p>
                  </a:txBody>
                  <a:tcPr anchor="ctr"/>
                </a:tc>
                <a:extLst>
                  <a:ext uri="{0D108BD9-81ED-4DB2-BD59-A6C34878D82A}">
                    <a16:rowId xmlns:a16="http://schemas.microsoft.com/office/drawing/2014/main" val="10002"/>
                  </a:ext>
                </a:extLst>
              </a:tr>
              <a:tr h="370840">
                <a:tc>
                  <a:txBody>
                    <a:bodyPr/>
                    <a:lstStyle/>
                    <a:p>
                      <a:pPr algn="ctr"/>
                      <a:r>
                        <a:rPr lang="en-CA" sz="2400" dirty="0"/>
                        <a:t>Storage Space</a:t>
                      </a:r>
                    </a:p>
                  </a:txBody>
                  <a:tcPr anchor="ctr"/>
                </a:tc>
                <a:tc>
                  <a:txBody>
                    <a:bodyPr/>
                    <a:lstStyle/>
                    <a:p>
                      <a:pPr algn="ctr"/>
                      <a:r>
                        <a:rPr lang="en-CA" sz="2400" dirty="0"/>
                        <a:t>39 cubic feet</a:t>
                      </a:r>
                    </a:p>
                  </a:txBody>
                  <a:tcPr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7221112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Example – Computer Production</a:t>
            </a:r>
          </a:p>
        </p:txBody>
      </p:sp>
      <p:sp>
        <p:nvSpPr>
          <p:cNvPr id="3" name="Content Placeholder 2"/>
          <p:cNvSpPr>
            <a:spLocks noGrp="1"/>
          </p:cNvSpPr>
          <p:nvPr>
            <p:ph idx="1"/>
          </p:nvPr>
        </p:nvSpPr>
        <p:spPr/>
        <p:txBody>
          <a:bodyPr/>
          <a:lstStyle/>
          <a:p>
            <a:r>
              <a:rPr lang="en-CA" dirty="0"/>
              <a:t>Can the problem be solved using linear programming?</a:t>
            </a:r>
          </a:p>
          <a:p>
            <a:r>
              <a:rPr lang="en-CA" dirty="0"/>
              <a:t>What are the assumptions of a linear programming model?</a:t>
            </a:r>
          </a:p>
          <a:p>
            <a:pPr lvl="1"/>
            <a:r>
              <a:rPr lang="en-CA" dirty="0"/>
              <a:t>Proportionality (linearity)</a:t>
            </a:r>
          </a:p>
          <a:p>
            <a:pPr lvl="1"/>
            <a:r>
              <a:rPr lang="en-CA" dirty="0"/>
              <a:t>Additivity</a:t>
            </a:r>
          </a:p>
          <a:p>
            <a:pPr lvl="1"/>
            <a:r>
              <a:rPr lang="en-CA" dirty="0"/>
              <a:t>Divisibility</a:t>
            </a:r>
          </a:p>
          <a:p>
            <a:pPr lvl="1"/>
            <a:r>
              <a:rPr lang="en-CA" dirty="0"/>
              <a:t>Certainty</a:t>
            </a:r>
          </a:p>
          <a:p>
            <a:r>
              <a:rPr lang="en-CA" dirty="0"/>
              <a:t>What are the steps to model formulation?</a:t>
            </a:r>
          </a:p>
        </p:txBody>
      </p:sp>
    </p:spTree>
    <p:extLst>
      <p:ext uri="{BB962C8B-B14F-4D97-AF65-F5344CB8AC3E}">
        <p14:creationId xmlns:p14="http://schemas.microsoft.com/office/powerpoint/2010/main" val="38031099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Step 1 – Define the Decision Variables</a:t>
            </a:r>
          </a:p>
        </p:txBody>
      </p:sp>
      <p:sp>
        <p:nvSpPr>
          <p:cNvPr id="3" name="Content Placeholder 2"/>
          <p:cNvSpPr>
            <a:spLocks noGrp="1"/>
          </p:cNvSpPr>
          <p:nvPr>
            <p:ph idx="1"/>
          </p:nvPr>
        </p:nvSpPr>
        <p:spPr/>
        <p:txBody>
          <a:bodyPr/>
          <a:lstStyle/>
          <a:p>
            <a:r>
              <a:rPr lang="en-CA" dirty="0"/>
              <a:t>Based on the statement “The manager of the firm would like to determine the quantity of each type to produce to maximize the profit generated by the sales of these computers.”</a:t>
            </a:r>
          </a:p>
          <a:p>
            <a:r>
              <a:rPr lang="en-CA" dirty="0"/>
              <a:t>We can write</a:t>
            </a:r>
          </a:p>
          <a:p>
            <a:endParaRPr lang="en-CA" dirty="0"/>
          </a:p>
          <a:p>
            <a:pPr marL="0" indent="0">
              <a:buNone/>
            </a:pPr>
            <a:r>
              <a:rPr lang="en-CA" dirty="0"/>
              <a:t>	</a:t>
            </a:r>
            <a:r>
              <a:rPr lang="en-CA" b="1" dirty="0"/>
              <a:t>Let X</a:t>
            </a:r>
            <a:r>
              <a:rPr lang="en-CA" b="1" baseline="-25000" dirty="0"/>
              <a:t>1</a:t>
            </a:r>
            <a:r>
              <a:rPr lang="en-CA" b="1" dirty="0"/>
              <a:t> represent the quantity of desktop computers to produce.</a:t>
            </a:r>
          </a:p>
          <a:p>
            <a:pPr marL="0" indent="0">
              <a:buNone/>
            </a:pPr>
            <a:r>
              <a:rPr lang="en-CA" b="1" dirty="0"/>
              <a:t>	Let X</a:t>
            </a:r>
            <a:r>
              <a:rPr lang="en-CA" b="1" baseline="-25000" dirty="0"/>
              <a:t>2</a:t>
            </a:r>
            <a:r>
              <a:rPr lang="en-CA" b="1" dirty="0"/>
              <a:t> represent the quantity of laptop computers to produce.</a:t>
            </a:r>
          </a:p>
          <a:p>
            <a:endParaRPr lang="en-CA" dirty="0"/>
          </a:p>
        </p:txBody>
      </p:sp>
    </p:spTree>
    <p:extLst>
      <p:ext uri="{BB962C8B-B14F-4D97-AF65-F5344CB8AC3E}">
        <p14:creationId xmlns:p14="http://schemas.microsoft.com/office/powerpoint/2010/main" val="17972972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Step 2 – Determine the Objective Function</a:t>
            </a:r>
          </a:p>
        </p:txBody>
      </p:sp>
      <p:sp>
        <p:nvSpPr>
          <p:cNvPr id="3" name="Content Placeholder 2"/>
          <p:cNvSpPr>
            <a:spLocks noGrp="1"/>
          </p:cNvSpPr>
          <p:nvPr>
            <p:ph idx="1"/>
          </p:nvPr>
        </p:nvSpPr>
        <p:spPr/>
        <p:txBody>
          <a:bodyPr/>
          <a:lstStyle/>
          <a:p>
            <a:r>
              <a:rPr lang="en-CA" dirty="0"/>
              <a:t>Ask ourselves what is the objective?</a:t>
            </a:r>
          </a:p>
          <a:p>
            <a:pPr lvl="1"/>
            <a:r>
              <a:rPr lang="en-CA" dirty="0"/>
              <a:t>Maximize/Minimize</a:t>
            </a:r>
          </a:p>
          <a:p>
            <a:pPr lvl="1"/>
            <a:r>
              <a:rPr lang="en-CA" dirty="0"/>
              <a:t>Profit/Cost/Revenue/etc.</a:t>
            </a:r>
          </a:p>
          <a:p>
            <a:r>
              <a:rPr lang="en-CA" dirty="0"/>
              <a:t>The profit per unit of the desktop is listed as $60 and the profit per unit of the laptop is $50.</a:t>
            </a:r>
          </a:p>
          <a:p>
            <a:r>
              <a:rPr lang="en-CA" dirty="0"/>
              <a:t>We can write</a:t>
            </a:r>
          </a:p>
          <a:p>
            <a:pPr marL="0" indent="0" algn="ctr">
              <a:buNone/>
            </a:pPr>
            <a:r>
              <a:rPr lang="en-CA" b="1" dirty="0"/>
              <a:t>Maximize	Z = 60X</a:t>
            </a:r>
            <a:r>
              <a:rPr lang="en-CA" b="1" baseline="-25000" dirty="0"/>
              <a:t>1</a:t>
            </a:r>
            <a:r>
              <a:rPr lang="en-CA" b="1" dirty="0"/>
              <a:t> + 50X</a:t>
            </a:r>
            <a:r>
              <a:rPr lang="en-CA" b="1" baseline="-25000" dirty="0"/>
              <a:t>2</a:t>
            </a:r>
          </a:p>
          <a:p>
            <a:pPr marL="0" indent="0">
              <a:buNone/>
            </a:pPr>
            <a:r>
              <a:rPr lang="en-CA" dirty="0"/>
              <a:t>	Where Z is the profit and is the value of the objective function</a:t>
            </a:r>
          </a:p>
        </p:txBody>
      </p:sp>
    </p:spTree>
    <p:extLst>
      <p:ext uri="{BB962C8B-B14F-4D97-AF65-F5344CB8AC3E}">
        <p14:creationId xmlns:p14="http://schemas.microsoft.com/office/powerpoint/2010/main" val="10454278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Step 3 – Identify the Constraints</a:t>
            </a:r>
          </a:p>
        </p:txBody>
      </p:sp>
      <p:sp>
        <p:nvSpPr>
          <p:cNvPr id="3" name="Content Placeholder 2"/>
          <p:cNvSpPr>
            <a:spLocks noGrp="1"/>
          </p:cNvSpPr>
          <p:nvPr>
            <p:ph idx="1"/>
          </p:nvPr>
        </p:nvSpPr>
        <p:spPr/>
        <p:txBody>
          <a:bodyPr>
            <a:normAutofit lnSpcReduction="10000"/>
          </a:bodyPr>
          <a:lstStyle/>
          <a:p>
            <a:r>
              <a:rPr lang="en-CA" dirty="0"/>
              <a:t>There are 3 resources with limited availability</a:t>
            </a:r>
          </a:p>
          <a:p>
            <a:pPr lvl="1"/>
            <a:r>
              <a:rPr lang="en-CA" dirty="0"/>
              <a:t>Assembly Time</a:t>
            </a:r>
          </a:p>
          <a:p>
            <a:pPr lvl="1"/>
            <a:r>
              <a:rPr lang="en-CA" dirty="0"/>
              <a:t>Inspection Time</a:t>
            </a:r>
          </a:p>
          <a:p>
            <a:pPr lvl="1"/>
            <a:r>
              <a:rPr lang="en-CA" dirty="0"/>
              <a:t>Storage Space</a:t>
            </a:r>
          </a:p>
          <a:p>
            <a:r>
              <a:rPr lang="en-CA" dirty="0"/>
              <a:t>The computer requires 4 hr of assembly time per unit and the laptop requires 10 hr per unit. We have a total of 100 hr and so we can write:</a:t>
            </a:r>
            <a:endParaRPr lang="en-CA" b="1" dirty="0"/>
          </a:p>
          <a:p>
            <a:pPr marL="0" indent="0" algn="ctr">
              <a:buNone/>
            </a:pPr>
            <a:r>
              <a:rPr lang="en-CA" b="1" dirty="0"/>
              <a:t>4X</a:t>
            </a:r>
            <a:r>
              <a:rPr lang="en-CA" b="1" baseline="-25000" dirty="0"/>
              <a:t>1</a:t>
            </a:r>
            <a:r>
              <a:rPr lang="en-CA" b="1" dirty="0"/>
              <a:t> + 10X</a:t>
            </a:r>
            <a:r>
              <a:rPr lang="en-CA" b="1" baseline="-25000" dirty="0"/>
              <a:t>2</a:t>
            </a:r>
            <a:r>
              <a:rPr lang="en-CA" b="1" dirty="0"/>
              <a:t> ≤ 100</a:t>
            </a:r>
          </a:p>
          <a:p>
            <a:pPr marL="0" indent="0" algn="ctr">
              <a:buNone/>
            </a:pPr>
            <a:endParaRPr lang="en-CA" dirty="0"/>
          </a:p>
          <a:p>
            <a:pPr marL="0" indent="0" algn="ctr">
              <a:buNone/>
            </a:pPr>
            <a:r>
              <a:rPr lang="en-CA" sz="2400" dirty="0"/>
              <a:t>*note: units for the constraints’ RHS should equal LHS</a:t>
            </a:r>
          </a:p>
        </p:txBody>
      </p:sp>
    </p:spTree>
    <p:extLst>
      <p:ext uri="{BB962C8B-B14F-4D97-AF65-F5344CB8AC3E}">
        <p14:creationId xmlns:p14="http://schemas.microsoft.com/office/powerpoint/2010/main" val="24280230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Step 3 – Identify the Constraints (cont.)</a:t>
            </a:r>
          </a:p>
        </p:txBody>
      </p:sp>
      <p:sp>
        <p:nvSpPr>
          <p:cNvPr id="3" name="Content Placeholder 2"/>
          <p:cNvSpPr>
            <a:spLocks noGrp="1"/>
          </p:cNvSpPr>
          <p:nvPr>
            <p:ph idx="1"/>
          </p:nvPr>
        </p:nvSpPr>
        <p:spPr/>
        <p:txBody>
          <a:bodyPr/>
          <a:lstStyle/>
          <a:p>
            <a:r>
              <a:rPr lang="en-CA" dirty="0"/>
              <a:t>We can set up the constraints for inspection time and storage space constraints in a similar manner (≤,≥,=)</a:t>
            </a:r>
          </a:p>
          <a:p>
            <a:r>
              <a:rPr lang="en-CA" dirty="0"/>
              <a:t>The availability is limited; therefore the constraints are ≤ constraints</a:t>
            </a:r>
          </a:p>
          <a:p>
            <a:pPr marL="0" indent="0">
              <a:buNone/>
            </a:pPr>
            <a:endParaRPr lang="en-CA" dirty="0"/>
          </a:p>
          <a:p>
            <a:pPr marL="0" indent="0">
              <a:buNone/>
            </a:pPr>
            <a:r>
              <a:rPr lang="en-CA" dirty="0"/>
              <a:t>Inspection Time</a:t>
            </a:r>
          </a:p>
          <a:p>
            <a:pPr marL="0" indent="0" algn="ctr">
              <a:buNone/>
            </a:pPr>
            <a:r>
              <a:rPr lang="en-CA" b="1" dirty="0"/>
              <a:t>2X</a:t>
            </a:r>
            <a:r>
              <a:rPr lang="en-CA" b="1" baseline="-25000" dirty="0"/>
              <a:t>1</a:t>
            </a:r>
            <a:r>
              <a:rPr lang="en-CA" b="1" dirty="0"/>
              <a:t> + X</a:t>
            </a:r>
            <a:r>
              <a:rPr lang="en-CA" b="1" baseline="-25000" dirty="0"/>
              <a:t>2</a:t>
            </a:r>
            <a:r>
              <a:rPr lang="en-CA" b="1" dirty="0"/>
              <a:t> ≤ 22</a:t>
            </a:r>
          </a:p>
          <a:p>
            <a:pPr marL="0" indent="0">
              <a:buNone/>
            </a:pPr>
            <a:r>
              <a:rPr lang="en-CA" dirty="0"/>
              <a:t>Storage Space</a:t>
            </a:r>
          </a:p>
          <a:p>
            <a:pPr marL="0" indent="0" algn="ctr">
              <a:buNone/>
            </a:pPr>
            <a:r>
              <a:rPr lang="en-CA" b="1" dirty="0"/>
              <a:t>3X</a:t>
            </a:r>
            <a:r>
              <a:rPr lang="en-CA" b="1" baseline="-25000" dirty="0"/>
              <a:t>1</a:t>
            </a:r>
            <a:r>
              <a:rPr lang="en-CA" b="1" dirty="0"/>
              <a:t> + 3X</a:t>
            </a:r>
            <a:r>
              <a:rPr lang="en-CA" b="1" baseline="-25000" dirty="0"/>
              <a:t>2</a:t>
            </a:r>
            <a:r>
              <a:rPr lang="en-CA" b="1" dirty="0"/>
              <a:t> ≤ 39</a:t>
            </a:r>
          </a:p>
        </p:txBody>
      </p:sp>
    </p:spTree>
    <p:extLst>
      <p:ext uri="{BB962C8B-B14F-4D97-AF65-F5344CB8AC3E}">
        <p14:creationId xmlns:p14="http://schemas.microsoft.com/office/powerpoint/2010/main" val="7605638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Step 4 – Non-Negatives</a:t>
            </a:r>
          </a:p>
        </p:txBody>
      </p:sp>
      <p:sp>
        <p:nvSpPr>
          <p:cNvPr id="3" name="Content Placeholder 2"/>
          <p:cNvSpPr>
            <a:spLocks noGrp="1"/>
          </p:cNvSpPr>
          <p:nvPr>
            <p:ph idx="1"/>
          </p:nvPr>
        </p:nvSpPr>
        <p:spPr/>
        <p:txBody>
          <a:bodyPr/>
          <a:lstStyle/>
          <a:p>
            <a:r>
              <a:rPr lang="en-CA" dirty="0"/>
              <a:t>Check to see if the system of equations requires a non-negative constraint.</a:t>
            </a:r>
          </a:p>
          <a:p>
            <a:r>
              <a:rPr lang="en-CA" dirty="0"/>
              <a:t>Is it possible to produce a negative number of desktop computers or laptops?</a:t>
            </a:r>
          </a:p>
          <a:p>
            <a:pPr marL="0" indent="0" algn="ctr">
              <a:buNone/>
            </a:pPr>
            <a:r>
              <a:rPr lang="en-CA" b="1" dirty="0"/>
              <a:t>X</a:t>
            </a:r>
            <a:r>
              <a:rPr lang="en-CA" b="1" baseline="-25000" dirty="0"/>
              <a:t>1</a:t>
            </a:r>
            <a:r>
              <a:rPr lang="en-CA" b="1" dirty="0"/>
              <a:t> ≥ 0</a:t>
            </a:r>
          </a:p>
          <a:p>
            <a:pPr marL="0" indent="0" algn="ctr">
              <a:buNone/>
            </a:pPr>
            <a:r>
              <a:rPr lang="en-CA" b="1" dirty="0"/>
              <a:t>X</a:t>
            </a:r>
            <a:r>
              <a:rPr lang="en-CA" b="1" baseline="-25000" dirty="0"/>
              <a:t>2</a:t>
            </a:r>
            <a:r>
              <a:rPr lang="en-CA" b="1" dirty="0"/>
              <a:t> ≥ 0</a:t>
            </a:r>
          </a:p>
          <a:p>
            <a:pPr marL="0" indent="0" algn="ctr">
              <a:buNone/>
            </a:pPr>
            <a:endParaRPr lang="en-CA" dirty="0"/>
          </a:p>
          <a:p>
            <a:pPr marL="0" indent="0" algn="ctr">
              <a:buNone/>
            </a:pPr>
            <a:r>
              <a:rPr lang="en-CA" sz="2400" dirty="0"/>
              <a:t>*note: must include the non-negative constraints in formulation for full marks</a:t>
            </a:r>
          </a:p>
          <a:p>
            <a:endParaRPr lang="en-CA" dirty="0"/>
          </a:p>
        </p:txBody>
      </p:sp>
    </p:spTree>
    <p:extLst>
      <p:ext uri="{BB962C8B-B14F-4D97-AF65-F5344CB8AC3E}">
        <p14:creationId xmlns:p14="http://schemas.microsoft.com/office/powerpoint/2010/main" val="39625705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Linear Programming Model</a:t>
            </a:r>
          </a:p>
        </p:txBody>
      </p:sp>
      <p:sp>
        <p:nvSpPr>
          <p:cNvPr id="3" name="Content Placeholder 2"/>
          <p:cNvSpPr>
            <a:spLocks noGrp="1"/>
          </p:cNvSpPr>
          <p:nvPr>
            <p:ph idx="1"/>
          </p:nvPr>
        </p:nvSpPr>
        <p:spPr>
          <a:xfrm>
            <a:off x="838200" y="1608886"/>
            <a:ext cx="10515600" cy="4351338"/>
          </a:xfrm>
        </p:spPr>
        <p:txBody>
          <a:bodyPr>
            <a:normAutofit/>
          </a:bodyPr>
          <a:lstStyle/>
          <a:p>
            <a:pPr marL="0" indent="0">
              <a:buNone/>
            </a:pPr>
            <a:r>
              <a:rPr lang="en-CA" b="1" dirty="0"/>
              <a:t>Let X</a:t>
            </a:r>
            <a:r>
              <a:rPr lang="en-CA" b="1" baseline="-25000" dirty="0"/>
              <a:t>1</a:t>
            </a:r>
            <a:r>
              <a:rPr lang="en-CA" b="1" dirty="0"/>
              <a:t> represent the quantity of desktop computers to produce.</a:t>
            </a:r>
          </a:p>
          <a:p>
            <a:pPr marL="0" indent="0">
              <a:buNone/>
            </a:pPr>
            <a:r>
              <a:rPr lang="en-CA" b="1" dirty="0"/>
              <a:t>Let X</a:t>
            </a:r>
            <a:r>
              <a:rPr lang="en-CA" b="1" baseline="-25000" dirty="0"/>
              <a:t>2</a:t>
            </a:r>
            <a:r>
              <a:rPr lang="en-CA" b="1" dirty="0"/>
              <a:t> represent the quantity of laptop computers to produce.</a:t>
            </a:r>
          </a:p>
          <a:p>
            <a:pPr marL="0" indent="0">
              <a:buNone/>
            </a:pPr>
            <a:endParaRPr lang="en-CA" b="1" dirty="0"/>
          </a:p>
          <a:p>
            <a:pPr marL="0" indent="0">
              <a:buNone/>
            </a:pPr>
            <a:r>
              <a:rPr lang="en-CA" b="1" dirty="0"/>
              <a:t>Maximize	Z = 60X</a:t>
            </a:r>
            <a:r>
              <a:rPr lang="en-CA" b="1" baseline="-25000" dirty="0"/>
              <a:t>1</a:t>
            </a:r>
            <a:r>
              <a:rPr lang="en-CA" b="1" dirty="0"/>
              <a:t> + 50X</a:t>
            </a:r>
            <a:r>
              <a:rPr lang="en-CA" b="1" baseline="-25000" dirty="0"/>
              <a:t>2</a:t>
            </a:r>
          </a:p>
          <a:p>
            <a:pPr marL="0" indent="0">
              <a:buNone/>
            </a:pPr>
            <a:r>
              <a:rPr lang="en-CA" b="1" dirty="0"/>
              <a:t>Subject to:	4X</a:t>
            </a:r>
            <a:r>
              <a:rPr lang="en-CA" b="1" baseline="-25000" dirty="0"/>
              <a:t>1</a:t>
            </a:r>
            <a:r>
              <a:rPr lang="en-CA" b="1" dirty="0"/>
              <a:t> + 10X</a:t>
            </a:r>
            <a:r>
              <a:rPr lang="en-CA" b="1" baseline="-25000" dirty="0"/>
              <a:t>2</a:t>
            </a:r>
            <a:r>
              <a:rPr lang="en-CA" b="1" dirty="0"/>
              <a:t> 	≤ 100</a:t>
            </a:r>
          </a:p>
          <a:p>
            <a:pPr marL="0" indent="0">
              <a:buNone/>
            </a:pPr>
            <a:r>
              <a:rPr lang="en-CA" b="1" dirty="0"/>
              <a:t>		2X</a:t>
            </a:r>
            <a:r>
              <a:rPr lang="en-CA" b="1" baseline="-25000" dirty="0"/>
              <a:t>1</a:t>
            </a:r>
            <a:r>
              <a:rPr lang="en-CA" b="1" dirty="0"/>
              <a:t> + X</a:t>
            </a:r>
            <a:r>
              <a:rPr lang="en-CA" b="1" baseline="-25000" dirty="0"/>
              <a:t>2</a:t>
            </a:r>
            <a:r>
              <a:rPr lang="en-CA" b="1" dirty="0"/>
              <a:t> 	≤ 22</a:t>
            </a:r>
          </a:p>
          <a:p>
            <a:pPr marL="0" indent="0">
              <a:buNone/>
            </a:pPr>
            <a:r>
              <a:rPr lang="en-CA" b="1" dirty="0"/>
              <a:t>		3X</a:t>
            </a:r>
            <a:r>
              <a:rPr lang="en-CA" b="1" baseline="-25000" dirty="0"/>
              <a:t>1</a:t>
            </a:r>
            <a:r>
              <a:rPr lang="en-CA" b="1" dirty="0"/>
              <a:t> + 3X</a:t>
            </a:r>
            <a:r>
              <a:rPr lang="en-CA" b="1" baseline="-25000" dirty="0"/>
              <a:t>2</a:t>
            </a:r>
            <a:r>
              <a:rPr lang="en-CA" b="1" dirty="0"/>
              <a:t> 	≤ 39</a:t>
            </a:r>
          </a:p>
          <a:p>
            <a:pPr marL="0" indent="0">
              <a:buNone/>
            </a:pPr>
            <a:r>
              <a:rPr lang="en-CA" b="1" dirty="0"/>
              <a:t>		X</a:t>
            </a:r>
            <a:r>
              <a:rPr lang="en-CA" b="1" baseline="-25000" dirty="0"/>
              <a:t>1</a:t>
            </a:r>
            <a:r>
              <a:rPr lang="en-CA" b="1" dirty="0"/>
              <a:t>, X</a:t>
            </a:r>
            <a:r>
              <a:rPr lang="en-CA" b="1" baseline="-25000" dirty="0"/>
              <a:t>2</a:t>
            </a:r>
            <a:r>
              <a:rPr lang="en-CA" b="1" dirty="0"/>
              <a:t> 		≥ 0</a:t>
            </a:r>
          </a:p>
          <a:p>
            <a:pPr marL="0" indent="0">
              <a:buNone/>
            </a:pPr>
            <a:endParaRPr lang="en-CA" b="1" dirty="0"/>
          </a:p>
          <a:p>
            <a:pPr marL="0" indent="0">
              <a:buNone/>
            </a:pPr>
            <a:endParaRPr lang="en-CA" b="1" baseline="-25000" dirty="0"/>
          </a:p>
          <a:p>
            <a:pPr marL="0" indent="0">
              <a:buNone/>
            </a:pPr>
            <a:endParaRPr lang="en-CA" b="1" dirty="0"/>
          </a:p>
          <a:p>
            <a:endParaRPr lang="en-CA" dirty="0"/>
          </a:p>
        </p:txBody>
      </p:sp>
      <p:sp>
        <p:nvSpPr>
          <p:cNvPr id="8" name="TextBox 7"/>
          <p:cNvSpPr txBox="1"/>
          <p:nvPr/>
        </p:nvSpPr>
        <p:spPr>
          <a:xfrm>
            <a:off x="5562600" y="3218739"/>
            <a:ext cx="5791200" cy="230832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defRPr/>
            </a:pPr>
            <a:r>
              <a:rPr lang="en-CA" altLang="zh-CN" sz="2400" dirty="0">
                <a:latin typeface="Arial" charset="0"/>
                <a:ea typeface="ＭＳ Ｐゴシック" charset="0"/>
              </a:rPr>
              <a:t>Any combination (x</a:t>
            </a:r>
            <a:r>
              <a:rPr lang="en-CA" altLang="zh-CN" sz="2400" baseline="-25000" dirty="0">
                <a:latin typeface="Arial" charset="0"/>
                <a:ea typeface="ＭＳ Ｐゴシック" charset="0"/>
              </a:rPr>
              <a:t>1</a:t>
            </a:r>
            <a:r>
              <a:rPr lang="en-CA" altLang="zh-CN" sz="2400" dirty="0">
                <a:latin typeface="Arial" charset="0"/>
                <a:ea typeface="ＭＳ Ｐゴシック" charset="0"/>
              </a:rPr>
              <a:t>, x</a:t>
            </a:r>
            <a:r>
              <a:rPr lang="en-CA" altLang="zh-CN" sz="2400" baseline="-25000" dirty="0">
                <a:latin typeface="Arial" charset="0"/>
                <a:ea typeface="ＭＳ Ｐゴシック" charset="0"/>
              </a:rPr>
              <a:t>2</a:t>
            </a:r>
            <a:r>
              <a:rPr lang="en-CA" altLang="zh-CN" sz="2400" dirty="0">
                <a:latin typeface="Arial" charset="0"/>
                <a:ea typeface="ＭＳ Ｐゴシック" charset="0"/>
              </a:rPr>
              <a:t>) that satisfies </a:t>
            </a:r>
            <a:r>
              <a:rPr lang="en-CA" altLang="zh-CN" sz="2400" b="1" i="1" dirty="0">
                <a:solidFill>
                  <a:srgbClr val="FF3300"/>
                </a:solidFill>
                <a:latin typeface="Arial" charset="0"/>
                <a:ea typeface="ＭＳ Ｐゴシック" charset="0"/>
              </a:rPr>
              <a:t>all</a:t>
            </a:r>
            <a:r>
              <a:rPr lang="en-CA" altLang="zh-CN" sz="2400" dirty="0">
                <a:latin typeface="Arial" charset="0"/>
                <a:ea typeface="ＭＳ Ｐゴシック" charset="0"/>
              </a:rPr>
              <a:t> the constraints is called a </a:t>
            </a:r>
            <a:r>
              <a:rPr lang="en-CA" altLang="zh-CN" sz="2400" b="1" i="1" dirty="0">
                <a:solidFill>
                  <a:srgbClr val="FF3300"/>
                </a:solidFill>
                <a:latin typeface="Arial" charset="0"/>
                <a:ea typeface="ＭＳ Ｐゴシック" charset="0"/>
              </a:rPr>
              <a:t>feasible solution</a:t>
            </a:r>
            <a:r>
              <a:rPr lang="en-CA" altLang="zh-CN" sz="2400" b="1" dirty="0">
                <a:solidFill>
                  <a:srgbClr val="CC3300"/>
                </a:solidFill>
                <a:latin typeface="Arial" charset="0"/>
                <a:ea typeface="ＭＳ Ｐゴシック" charset="0"/>
              </a:rPr>
              <a:t>, </a:t>
            </a:r>
            <a:r>
              <a:rPr lang="en-CA" altLang="zh-CN" sz="2400" dirty="0">
                <a:latin typeface="Arial" charset="0"/>
                <a:ea typeface="ＭＳ Ｐゴシック" charset="0"/>
              </a:rPr>
              <a:t>and a</a:t>
            </a:r>
            <a:r>
              <a:rPr lang="en-CA" altLang="zh-CN" sz="2400" b="1" dirty="0">
                <a:solidFill>
                  <a:srgbClr val="CC3300"/>
                </a:solidFill>
                <a:latin typeface="Arial" charset="0"/>
                <a:ea typeface="ＭＳ Ｐゴシック" charset="0"/>
              </a:rPr>
              <a:t> </a:t>
            </a:r>
            <a:r>
              <a:rPr lang="en-CA" altLang="zh-CN" sz="2400" b="1" i="1" dirty="0">
                <a:solidFill>
                  <a:srgbClr val="FF3300"/>
                </a:solidFill>
                <a:latin typeface="Arial" charset="0"/>
                <a:ea typeface="ＭＳ Ｐゴシック" charset="0"/>
              </a:rPr>
              <a:t>feasible solution</a:t>
            </a:r>
            <a:r>
              <a:rPr lang="en-CA" altLang="zh-CN" sz="2400" b="1" dirty="0">
                <a:solidFill>
                  <a:srgbClr val="CC3300"/>
                </a:solidFill>
                <a:latin typeface="Arial" charset="0"/>
                <a:ea typeface="ＭＳ Ｐゴシック" charset="0"/>
              </a:rPr>
              <a:t> </a:t>
            </a:r>
            <a:r>
              <a:rPr lang="en-CA" altLang="zh-CN" sz="2400" dirty="0">
                <a:latin typeface="Arial" charset="0"/>
                <a:ea typeface="ＭＳ Ｐゴシック" charset="0"/>
              </a:rPr>
              <a:t>that has the</a:t>
            </a:r>
            <a:r>
              <a:rPr lang="en-CA" altLang="zh-CN" sz="2400" b="1" dirty="0">
                <a:solidFill>
                  <a:srgbClr val="CC3300"/>
                </a:solidFill>
                <a:latin typeface="Arial" charset="0"/>
                <a:ea typeface="ＭＳ Ｐゴシック" charset="0"/>
              </a:rPr>
              <a:t> </a:t>
            </a:r>
            <a:r>
              <a:rPr lang="en-CA" altLang="zh-CN" sz="2400" b="1" i="1" dirty="0">
                <a:solidFill>
                  <a:srgbClr val="FF3300"/>
                </a:solidFill>
                <a:latin typeface="Arial" charset="0"/>
                <a:ea typeface="ＭＳ Ｐゴシック" charset="0"/>
              </a:rPr>
              <a:t>largest value </a:t>
            </a:r>
            <a:r>
              <a:rPr lang="en-CA" altLang="zh-CN" sz="2400" dirty="0">
                <a:latin typeface="Arial" charset="0"/>
                <a:ea typeface="ＭＳ Ｐゴシック" charset="0"/>
              </a:rPr>
              <a:t>(if maximization problem) of the</a:t>
            </a:r>
            <a:r>
              <a:rPr lang="en-CA" altLang="zh-CN" sz="2400" b="1" dirty="0">
                <a:solidFill>
                  <a:srgbClr val="CC3300"/>
                </a:solidFill>
                <a:latin typeface="Arial" charset="0"/>
                <a:ea typeface="ＭＳ Ｐゴシック" charset="0"/>
              </a:rPr>
              <a:t> </a:t>
            </a:r>
            <a:r>
              <a:rPr lang="en-CA" altLang="zh-CN" sz="2400" b="1" i="1" dirty="0">
                <a:solidFill>
                  <a:srgbClr val="FF3300"/>
                </a:solidFill>
                <a:latin typeface="Arial" charset="0"/>
                <a:ea typeface="ＭＳ Ｐゴシック" charset="0"/>
              </a:rPr>
              <a:t>objective function</a:t>
            </a:r>
            <a:r>
              <a:rPr lang="en-CA" altLang="zh-CN" sz="2400" b="1" dirty="0">
                <a:solidFill>
                  <a:srgbClr val="CC3300"/>
                </a:solidFill>
                <a:latin typeface="Arial" charset="0"/>
                <a:ea typeface="ＭＳ Ｐゴシック" charset="0"/>
              </a:rPr>
              <a:t> </a:t>
            </a:r>
            <a:r>
              <a:rPr lang="en-CA" altLang="zh-CN" sz="2400" dirty="0">
                <a:latin typeface="Arial" charset="0"/>
                <a:ea typeface="ＭＳ Ｐゴシック" charset="0"/>
              </a:rPr>
              <a:t>is called</a:t>
            </a:r>
            <a:r>
              <a:rPr lang="en-CA" altLang="zh-CN" sz="2400" b="1" dirty="0">
                <a:solidFill>
                  <a:srgbClr val="CC3300"/>
                </a:solidFill>
                <a:latin typeface="Arial" charset="0"/>
                <a:ea typeface="ＭＳ Ｐゴシック" charset="0"/>
              </a:rPr>
              <a:t> </a:t>
            </a:r>
            <a:r>
              <a:rPr lang="en-CA" altLang="zh-CN" sz="2400" b="1" i="1" dirty="0">
                <a:solidFill>
                  <a:srgbClr val="FF3300"/>
                </a:solidFill>
                <a:latin typeface="Arial" charset="0"/>
                <a:ea typeface="ＭＳ Ｐゴシック" charset="0"/>
              </a:rPr>
              <a:t>optimal solution.</a:t>
            </a:r>
            <a:endParaRPr lang="en-US" altLang="zh-CN" sz="2400" b="1" i="1" dirty="0">
              <a:solidFill>
                <a:srgbClr val="FF3300"/>
              </a:solidFill>
              <a:latin typeface="Arial" charset="0"/>
              <a:ea typeface="ＭＳ Ｐゴシック" charset="0"/>
            </a:endParaRPr>
          </a:p>
        </p:txBody>
      </p:sp>
    </p:spTree>
    <p:extLst>
      <p:ext uri="{BB962C8B-B14F-4D97-AF65-F5344CB8AC3E}">
        <p14:creationId xmlns:p14="http://schemas.microsoft.com/office/powerpoint/2010/main" val="19008000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Linear Programming Model</a:t>
            </a:r>
          </a:p>
        </p:txBody>
      </p:sp>
      <p:sp>
        <p:nvSpPr>
          <p:cNvPr id="3" name="Content Placeholder 2"/>
          <p:cNvSpPr>
            <a:spLocks noGrp="1"/>
          </p:cNvSpPr>
          <p:nvPr>
            <p:ph idx="1"/>
          </p:nvPr>
        </p:nvSpPr>
        <p:spPr>
          <a:xfrm>
            <a:off x="838200" y="1608886"/>
            <a:ext cx="10515600" cy="4351338"/>
          </a:xfrm>
        </p:spPr>
        <p:txBody>
          <a:bodyPr>
            <a:normAutofit/>
          </a:bodyPr>
          <a:lstStyle/>
          <a:p>
            <a:pPr marL="0" indent="0">
              <a:buNone/>
            </a:pPr>
            <a:r>
              <a:rPr lang="en-CA" b="1" dirty="0"/>
              <a:t>Let X</a:t>
            </a:r>
            <a:r>
              <a:rPr lang="en-CA" b="1" baseline="-25000" dirty="0"/>
              <a:t>1</a:t>
            </a:r>
            <a:r>
              <a:rPr lang="en-CA" b="1" dirty="0"/>
              <a:t> represent the quantity of desktop computers to produce.</a:t>
            </a:r>
          </a:p>
          <a:p>
            <a:pPr marL="0" indent="0">
              <a:buNone/>
            </a:pPr>
            <a:r>
              <a:rPr lang="en-CA" b="1" dirty="0"/>
              <a:t>Let X</a:t>
            </a:r>
            <a:r>
              <a:rPr lang="en-CA" b="1" baseline="-25000" dirty="0"/>
              <a:t>2</a:t>
            </a:r>
            <a:r>
              <a:rPr lang="en-CA" b="1" dirty="0"/>
              <a:t> represent the quantity of laptop computers to produce.</a:t>
            </a:r>
          </a:p>
          <a:p>
            <a:pPr marL="0" indent="0">
              <a:buNone/>
            </a:pPr>
            <a:endParaRPr lang="en-CA" b="1" dirty="0"/>
          </a:p>
          <a:p>
            <a:pPr marL="0" indent="0">
              <a:buNone/>
            </a:pPr>
            <a:r>
              <a:rPr lang="en-CA" b="1" dirty="0"/>
              <a:t>Maximize	Z = 60X</a:t>
            </a:r>
            <a:r>
              <a:rPr lang="en-CA" b="1" baseline="-25000" dirty="0"/>
              <a:t>1</a:t>
            </a:r>
            <a:r>
              <a:rPr lang="en-CA" b="1" dirty="0"/>
              <a:t> + 50X</a:t>
            </a:r>
            <a:r>
              <a:rPr lang="en-CA" b="1" baseline="-25000" dirty="0"/>
              <a:t>2</a:t>
            </a:r>
          </a:p>
          <a:p>
            <a:pPr marL="0" indent="0">
              <a:buNone/>
            </a:pPr>
            <a:r>
              <a:rPr lang="en-CA" b="1" dirty="0"/>
              <a:t>Subject to:	4X</a:t>
            </a:r>
            <a:r>
              <a:rPr lang="en-CA" b="1" baseline="-25000" dirty="0"/>
              <a:t>1</a:t>
            </a:r>
            <a:r>
              <a:rPr lang="en-CA" b="1" dirty="0"/>
              <a:t> + 10X</a:t>
            </a:r>
            <a:r>
              <a:rPr lang="en-CA" b="1" baseline="-25000" dirty="0"/>
              <a:t>2</a:t>
            </a:r>
            <a:r>
              <a:rPr lang="en-CA" b="1" dirty="0"/>
              <a:t> 	≤ 100</a:t>
            </a:r>
          </a:p>
          <a:p>
            <a:pPr marL="0" indent="0">
              <a:buNone/>
            </a:pPr>
            <a:r>
              <a:rPr lang="en-CA" b="1" dirty="0"/>
              <a:t>		2X</a:t>
            </a:r>
            <a:r>
              <a:rPr lang="en-CA" b="1" baseline="-25000" dirty="0"/>
              <a:t>1</a:t>
            </a:r>
            <a:r>
              <a:rPr lang="en-CA" b="1" dirty="0"/>
              <a:t> + X</a:t>
            </a:r>
            <a:r>
              <a:rPr lang="en-CA" b="1" baseline="-25000" dirty="0"/>
              <a:t>2</a:t>
            </a:r>
            <a:r>
              <a:rPr lang="en-CA" b="1" dirty="0"/>
              <a:t> 	≤ 22</a:t>
            </a:r>
          </a:p>
          <a:p>
            <a:pPr marL="0" indent="0">
              <a:buNone/>
            </a:pPr>
            <a:r>
              <a:rPr lang="en-CA" b="1" dirty="0"/>
              <a:t>		3X</a:t>
            </a:r>
            <a:r>
              <a:rPr lang="en-CA" b="1" baseline="-25000" dirty="0"/>
              <a:t>1</a:t>
            </a:r>
            <a:r>
              <a:rPr lang="en-CA" b="1" dirty="0"/>
              <a:t> + 3X</a:t>
            </a:r>
            <a:r>
              <a:rPr lang="en-CA" b="1" baseline="-25000" dirty="0"/>
              <a:t>2</a:t>
            </a:r>
            <a:r>
              <a:rPr lang="en-CA" b="1" dirty="0"/>
              <a:t> 	≤ 39</a:t>
            </a:r>
          </a:p>
          <a:p>
            <a:pPr marL="0" indent="0">
              <a:buNone/>
            </a:pPr>
            <a:r>
              <a:rPr lang="en-CA" b="1" dirty="0"/>
              <a:t>		X</a:t>
            </a:r>
            <a:r>
              <a:rPr lang="en-CA" b="1" baseline="-25000" dirty="0"/>
              <a:t>1</a:t>
            </a:r>
            <a:r>
              <a:rPr lang="en-CA" b="1" dirty="0"/>
              <a:t>, X</a:t>
            </a:r>
            <a:r>
              <a:rPr lang="en-CA" b="1" baseline="-25000" dirty="0"/>
              <a:t>2</a:t>
            </a:r>
            <a:r>
              <a:rPr lang="en-CA" b="1" dirty="0"/>
              <a:t> 		≥ 0</a:t>
            </a:r>
          </a:p>
          <a:p>
            <a:pPr marL="0" indent="0">
              <a:buNone/>
            </a:pPr>
            <a:endParaRPr lang="en-CA" b="1" dirty="0"/>
          </a:p>
          <a:p>
            <a:pPr marL="0" indent="0">
              <a:buNone/>
            </a:pPr>
            <a:endParaRPr lang="en-CA" b="1" baseline="-25000" dirty="0"/>
          </a:p>
          <a:p>
            <a:pPr marL="0" indent="0">
              <a:buNone/>
            </a:pPr>
            <a:endParaRPr lang="en-CA" b="1" dirty="0"/>
          </a:p>
          <a:p>
            <a:endParaRPr lang="en-CA" dirty="0"/>
          </a:p>
        </p:txBody>
      </p:sp>
      <p:sp>
        <p:nvSpPr>
          <p:cNvPr id="4" name="Line Callout 1 (Accent Bar) 3"/>
          <p:cNvSpPr/>
          <p:nvPr/>
        </p:nvSpPr>
        <p:spPr>
          <a:xfrm>
            <a:off x="7815467" y="2711129"/>
            <a:ext cx="3538331" cy="1073426"/>
          </a:xfrm>
          <a:prstGeom prst="accentCallout1">
            <a:avLst>
              <a:gd name="adj1" fmla="val 46412"/>
              <a:gd name="adj2" fmla="val -1237"/>
              <a:gd name="adj3" fmla="val 58216"/>
              <a:gd name="adj4" fmla="val -74772"/>
            </a:avLst>
          </a:prstGeom>
        </p:spPr>
        <p:style>
          <a:lnRef idx="2">
            <a:schemeClr val="dk1"/>
          </a:lnRef>
          <a:fillRef idx="1">
            <a:schemeClr val="lt1"/>
          </a:fillRef>
          <a:effectRef idx="0">
            <a:schemeClr val="dk1"/>
          </a:effectRef>
          <a:fontRef idx="minor">
            <a:schemeClr val="dk1"/>
          </a:fontRef>
        </p:style>
        <p:txBody>
          <a:bodyPr rtlCol="0" anchor="ctr"/>
          <a:lstStyle/>
          <a:p>
            <a:r>
              <a:rPr lang="en-CA" sz="2400" b="1" dirty="0"/>
              <a:t>Objective Function</a:t>
            </a:r>
          </a:p>
          <a:p>
            <a:pPr defTabSz="357188"/>
            <a:r>
              <a:rPr lang="en-CA" sz="2400" dirty="0"/>
              <a:t>	Decision Variables</a:t>
            </a:r>
          </a:p>
          <a:p>
            <a:pPr defTabSz="357188"/>
            <a:r>
              <a:rPr lang="en-CA" sz="2400" dirty="0"/>
              <a:t>	Coefficients</a:t>
            </a:r>
          </a:p>
        </p:txBody>
      </p:sp>
      <p:sp>
        <p:nvSpPr>
          <p:cNvPr id="6" name="Line Callout 1 (Accent Bar) 5"/>
          <p:cNvSpPr/>
          <p:nvPr/>
        </p:nvSpPr>
        <p:spPr>
          <a:xfrm>
            <a:off x="7815466" y="4292118"/>
            <a:ext cx="3538331" cy="1383566"/>
          </a:xfrm>
          <a:prstGeom prst="accentCallout1">
            <a:avLst>
              <a:gd name="adj1" fmla="val 46412"/>
              <a:gd name="adj2" fmla="val -1237"/>
              <a:gd name="adj3" fmla="val 18435"/>
              <a:gd name="adj4" fmla="val -51738"/>
            </a:avLst>
          </a:prstGeom>
        </p:spPr>
        <p:style>
          <a:lnRef idx="2">
            <a:schemeClr val="dk1"/>
          </a:lnRef>
          <a:fillRef idx="1">
            <a:schemeClr val="lt1"/>
          </a:fillRef>
          <a:effectRef idx="0">
            <a:schemeClr val="dk1"/>
          </a:effectRef>
          <a:fontRef idx="minor">
            <a:schemeClr val="dk1"/>
          </a:fontRef>
        </p:style>
        <p:txBody>
          <a:bodyPr rtlCol="0" anchor="ctr"/>
          <a:lstStyle/>
          <a:p>
            <a:r>
              <a:rPr lang="en-CA" sz="2400" b="1" dirty="0"/>
              <a:t>Constraints</a:t>
            </a:r>
          </a:p>
          <a:p>
            <a:pPr defTabSz="357188"/>
            <a:r>
              <a:rPr lang="en-CA" sz="2400" dirty="0"/>
              <a:t>	Decision Variables</a:t>
            </a:r>
          </a:p>
          <a:p>
            <a:pPr defTabSz="357188"/>
            <a:r>
              <a:rPr lang="en-CA" sz="2400" dirty="0"/>
              <a:t>	Coefficients</a:t>
            </a:r>
          </a:p>
          <a:p>
            <a:pPr defTabSz="357188"/>
            <a:r>
              <a:rPr lang="en-CA" sz="2400" dirty="0"/>
              <a:t>	RHS</a:t>
            </a:r>
          </a:p>
        </p:txBody>
      </p:sp>
      <p:sp>
        <p:nvSpPr>
          <p:cNvPr id="7" name="Right Brace 6"/>
          <p:cNvSpPr/>
          <p:nvPr/>
        </p:nvSpPr>
        <p:spPr>
          <a:xfrm>
            <a:off x="5466522" y="3568146"/>
            <a:ext cx="397565" cy="2007705"/>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CA"/>
          </a:p>
        </p:txBody>
      </p:sp>
    </p:spTree>
    <p:extLst>
      <p:ext uri="{BB962C8B-B14F-4D97-AF65-F5344CB8AC3E}">
        <p14:creationId xmlns:p14="http://schemas.microsoft.com/office/powerpoint/2010/main" val="24884633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Assumptions of an LP Model</a:t>
            </a:r>
          </a:p>
        </p:txBody>
      </p:sp>
      <p:sp>
        <p:nvSpPr>
          <p:cNvPr id="3" name="Content Placeholder 2"/>
          <p:cNvSpPr>
            <a:spLocks noGrp="1"/>
          </p:cNvSpPr>
          <p:nvPr>
            <p:ph idx="1"/>
          </p:nvPr>
        </p:nvSpPr>
        <p:spPr/>
        <p:txBody>
          <a:bodyPr/>
          <a:lstStyle/>
          <a:p>
            <a:r>
              <a:rPr lang="en-CA" b="1" dirty="0"/>
              <a:t>Proportionality</a:t>
            </a:r>
            <a:r>
              <a:rPr lang="en-CA" dirty="0"/>
              <a:t> - the effect of a decision variable in any one equation is proportional to a constant quantity</a:t>
            </a:r>
          </a:p>
          <a:p>
            <a:r>
              <a:rPr lang="en-CA" b="1" dirty="0"/>
              <a:t>Additivity</a:t>
            </a:r>
            <a:r>
              <a:rPr lang="en-CA" dirty="0"/>
              <a:t> - the combined effect of the decision variables in any one equation is the algebraic sum of their individual weighted effects</a:t>
            </a:r>
          </a:p>
          <a:p>
            <a:r>
              <a:rPr lang="en-CA" b="1" dirty="0"/>
              <a:t>Divisibility</a:t>
            </a:r>
            <a:r>
              <a:rPr lang="en-CA" dirty="0"/>
              <a:t> - the decision variables can take on fractional (non-integer) values</a:t>
            </a:r>
          </a:p>
          <a:p>
            <a:r>
              <a:rPr lang="en-CA" b="1" dirty="0"/>
              <a:t>Certainty</a:t>
            </a:r>
            <a:r>
              <a:rPr lang="en-CA" dirty="0"/>
              <a:t> - all model parameters are known constants</a:t>
            </a:r>
          </a:p>
          <a:p>
            <a:endParaRPr lang="en-CA" dirty="0"/>
          </a:p>
        </p:txBody>
      </p:sp>
    </p:spTree>
    <p:extLst>
      <p:ext uri="{BB962C8B-B14F-4D97-AF65-F5344CB8AC3E}">
        <p14:creationId xmlns:p14="http://schemas.microsoft.com/office/powerpoint/2010/main" val="25928870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What are some feasible solutions? </a:t>
            </a:r>
          </a:p>
        </p:txBody>
      </p:sp>
      <p:graphicFrame>
        <p:nvGraphicFramePr>
          <p:cNvPr id="4" name="Table 3"/>
          <p:cNvGraphicFramePr>
            <a:graphicFrameLocks noGrp="1"/>
          </p:cNvGraphicFramePr>
          <p:nvPr>
            <p:extLst>
              <p:ext uri="{D42A27DB-BD31-4B8C-83A1-F6EECF244321}">
                <p14:modId xmlns:p14="http://schemas.microsoft.com/office/powerpoint/2010/main" val="187926436"/>
              </p:ext>
            </p:extLst>
          </p:nvPr>
        </p:nvGraphicFramePr>
        <p:xfrm>
          <a:off x="838200" y="1690688"/>
          <a:ext cx="10515600" cy="3108960"/>
        </p:xfrm>
        <a:graphic>
          <a:graphicData uri="http://schemas.openxmlformats.org/drawingml/2006/table">
            <a:tbl>
              <a:tblPr firstRow="1" bandRow="1">
                <a:tableStyleId>{5940675A-B579-460E-94D1-54222C63F5DA}</a:tableStyleId>
              </a:tblPr>
              <a:tblGrid>
                <a:gridCol w="2628900">
                  <a:extLst>
                    <a:ext uri="{9D8B030D-6E8A-4147-A177-3AD203B41FA5}">
                      <a16:colId xmlns:a16="http://schemas.microsoft.com/office/drawing/2014/main" val="20000"/>
                    </a:ext>
                  </a:extLst>
                </a:gridCol>
                <a:gridCol w="2628900">
                  <a:extLst>
                    <a:ext uri="{9D8B030D-6E8A-4147-A177-3AD203B41FA5}">
                      <a16:colId xmlns:a16="http://schemas.microsoft.com/office/drawing/2014/main" val="20001"/>
                    </a:ext>
                  </a:extLst>
                </a:gridCol>
                <a:gridCol w="2628900">
                  <a:extLst>
                    <a:ext uri="{9D8B030D-6E8A-4147-A177-3AD203B41FA5}">
                      <a16:colId xmlns:a16="http://schemas.microsoft.com/office/drawing/2014/main" val="20002"/>
                    </a:ext>
                  </a:extLst>
                </a:gridCol>
                <a:gridCol w="2628900">
                  <a:extLst>
                    <a:ext uri="{9D8B030D-6E8A-4147-A177-3AD203B41FA5}">
                      <a16:colId xmlns:a16="http://schemas.microsoft.com/office/drawing/2014/main" val="20003"/>
                    </a:ext>
                  </a:extLst>
                </a:gridCol>
              </a:tblGrid>
              <a:tr h="513886">
                <a:tc>
                  <a:txBody>
                    <a:bodyPr/>
                    <a:lstStyle/>
                    <a:p>
                      <a:pPr algn="ctr"/>
                      <a:r>
                        <a:rPr lang="en-CA" sz="2800" b="1" dirty="0"/>
                        <a:t>X1</a:t>
                      </a:r>
                    </a:p>
                  </a:txBody>
                  <a:tcPr/>
                </a:tc>
                <a:tc>
                  <a:txBody>
                    <a:bodyPr/>
                    <a:lstStyle/>
                    <a:p>
                      <a:pPr algn="ctr"/>
                      <a:r>
                        <a:rPr lang="en-CA" sz="2800" b="1" dirty="0"/>
                        <a:t>X2</a:t>
                      </a:r>
                    </a:p>
                  </a:txBody>
                  <a:tcPr/>
                </a:tc>
                <a:tc>
                  <a:txBody>
                    <a:bodyPr/>
                    <a:lstStyle/>
                    <a:p>
                      <a:pPr algn="ctr"/>
                      <a:r>
                        <a:rPr lang="en-CA" sz="2800" b="1" dirty="0"/>
                        <a:t>Z</a:t>
                      </a:r>
                    </a:p>
                  </a:txBody>
                  <a:tcPr/>
                </a:tc>
                <a:tc>
                  <a:txBody>
                    <a:bodyPr/>
                    <a:lstStyle/>
                    <a:p>
                      <a:pPr algn="ctr"/>
                      <a:r>
                        <a:rPr lang="en-CA" sz="2800" b="1" dirty="0"/>
                        <a:t>Feasible?</a:t>
                      </a:r>
                    </a:p>
                  </a:txBody>
                  <a:tcPr/>
                </a:tc>
                <a:extLst>
                  <a:ext uri="{0D108BD9-81ED-4DB2-BD59-A6C34878D82A}">
                    <a16:rowId xmlns:a16="http://schemas.microsoft.com/office/drawing/2014/main" val="10000"/>
                  </a:ext>
                </a:extLst>
              </a:tr>
              <a:tr h="513886">
                <a:tc>
                  <a:txBody>
                    <a:bodyPr/>
                    <a:lstStyle/>
                    <a:p>
                      <a:pPr algn="ctr"/>
                      <a:r>
                        <a:rPr lang="en-CA" sz="2800" dirty="0"/>
                        <a:t>0</a:t>
                      </a:r>
                    </a:p>
                  </a:txBody>
                  <a:tcPr/>
                </a:tc>
                <a:tc>
                  <a:txBody>
                    <a:bodyPr/>
                    <a:lstStyle/>
                    <a:p>
                      <a:pPr algn="ctr"/>
                      <a:r>
                        <a:rPr lang="en-CA" sz="2800" dirty="0"/>
                        <a:t>3</a:t>
                      </a:r>
                    </a:p>
                  </a:txBody>
                  <a:tcPr/>
                </a:tc>
                <a:tc>
                  <a:txBody>
                    <a:bodyPr/>
                    <a:lstStyle/>
                    <a:p>
                      <a:pPr algn="ctr"/>
                      <a:endParaRPr lang="en-CA" sz="2800"/>
                    </a:p>
                  </a:txBody>
                  <a:tcPr/>
                </a:tc>
                <a:tc>
                  <a:txBody>
                    <a:bodyPr/>
                    <a:lstStyle/>
                    <a:p>
                      <a:pPr algn="ctr"/>
                      <a:endParaRPr lang="en-CA" sz="2800"/>
                    </a:p>
                  </a:txBody>
                  <a:tcPr/>
                </a:tc>
                <a:extLst>
                  <a:ext uri="{0D108BD9-81ED-4DB2-BD59-A6C34878D82A}">
                    <a16:rowId xmlns:a16="http://schemas.microsoft.com/office/drawing/2014/main" val="10001"/>
                  </a:ext>
                </a:extLst>
              </a:tr>
              <a:tr h="513886">
                <a:tc>
                  <a:txBody>
                    <a:bodyPr/>
                    <a:lstStyle/>
                    <a:p>
                      <a:pPr algn="ctr"/>
                      <a:r>
                        <a:rPr lang="en-CA" sz="2800" dirty="0"/>
                        <a:t>12</a:t>
                      </a:r>
                    </a:p>
                  </a:txBody>
                  <a:tcPr/>
                </a:tc>
                <a:tc>
                  <a:txBody>
                    <a:bodyPr/>
                    <a:lstStyle/>
                    <a:p>
                      <a:pPr algn="ctr"/>
                      <a:r>
                        <a:rPr lang="en-CA" sz="2800" dirty="0"/>
                        <a:t>2</a:t>
                      </a:r>
                    </a:p>
                  </a:txBody>
                  <a:tcPr/>
                </a:tc>
                <a:tc>
                  <a:txBody>
                    <a:bodyPr/>
                    <a:lstStyle/>
                    <a:p>
                      <a:pPr algn="ctr"/>
                      <a:endParaRPr lang="en-CA" sz="2800"/>
                    </a:p>
                  </a:txBody>
                  <a:tcPr/>
                </a:tc>
                <a:tc>
                  <a:txBody>
                    <a:bodyPr/>
                    <a:lstStyle/>
                    <a:p>
                      <a:pPr algn="ctr"/>
                      <a:endParaRPr lang="en-CA" sz="2800" dirty="0"/>
                    </a:p>
                  </a:txBody>
                  <a:tcPr/>
                </a:tc>
                <a:extLst>
                  <a:ext uri="{0D108BD9-81ED-4DB2-BD59-A6C34878D82A}">
                    <a16:rowId xmlns:a16="http://schemas.microsoft.com/office/drawing/2014/main" val="10003"/>
                  </a:ext>
                </a:extLst>
              </a:tr>
              <a:tr h="513886">
                <a:tc>
                  <a:txBody>
                    <a:bodyPr/>
                    <a:lstStyle/>
                    <a:p>
                      <a:pPr algn="ctr"/>
                      <a:r>
                        <a:rPr lang="en-CA" sz="2800" dirty="0"/>
                        <a:t>6</a:t>
                      </a:r>
                    </a:p>
                  </a:txBody>
                  <a:tcPr/>
                </a:tc>
                <a:tc>
                  <a:txBody>
                    <a:bodyPr/>
                    <a:lstStyle/>
                    <a:p>
                      <a:pPr algn="ctr"/>
                      <a:r>
                        <a:rPr lang="en-CA" sz="2800" dirty="0"/>
                        <a:t>15</a:t>
                      </a:r>
                    </a:p>
                  </a:txBody>
                  <a:tcPr/>
                </a:tc>
                <a:tc>
                  <a:txBody>
                    <a:bodyPr/>
                    <a:lstStyle/>
                    <a:p>
                      <a:pPr algn="ctr"/>
                      <a:endParaRPr lang="en-CA" sz="2800" dirty="0"/>
                    </a:p>
                  </a:txBody>
                  <a:tcPr/>
                </a:tc>
                <a:tc>
                  <a:txBody>
                    <a:bodyPr/>
                    <a:lstStyle/>
                    <a:p>
                      <a:pPr algn="ctr"/>
                      <a:endParaRPr lang="en-CA" sz="2800" dirty="0"/>
                    </a:p>
                  </a:txBody>
                  <a:tcPr/>
                </a:tc>
                <a:extLst>
                  <a:ext uri="{0D108BD9-81ED-4DB2-BD59-A6C34878D82A}">
                    <a16:rowId xmlns:a16="http://schemas.microsoft.com/office/drawing/2014/main" val="10004"/>
                  </a:ext>
                </a:extLst>
              </a:tr>
              <a:tr h="513886">
                <a:tc>
                  <a:txBody>
                    <a:bodyPr/>
                    <a:lstStyle/>
                    <a:p>
                      <a:pPr algn="ctr"/>
                      <a:r>
                        <a:rPr lang="en-CA" sz="2800" dirty="0"/>
                        <a:t>5.6</a:t>
                      </a:r>
                    </a:p>
                  </a:txBody>
                  <a:tcPr/>
                </a:tc>
                <a:tc>
                  <a:txBody>
                    <a:bodyPr/>
                    <a:lstStyle/>
                    <a:p>
                      <a:pPr algn="ctr"/>
                      <a:r>
                        <a:rPr lang="en-CA" sz="2800" dirty="0"/>
                        <a:t>7.3</a:t>
                      </a:r>
                    </a:p>
                  </a:txBody>
                  <a:tcPr/>
                </a:tc>
                <a:tc>
                  <a:txBody>
                    <a:bodyPr/>
                    <a:lstStyle/>
                    <a:p>
                      <a:pPr algn="ctr"/>
                      <a:endParaRPr lang="en-CA" sz="2800" dirty="0"/>
                    </a:p>
                  </a:txBody>
                  <a:tcPr/>
                </a:tc>
                <a:tc>
                  <a:txBody>
                    <a:bodyPr/>
                    <a:lstStyle/>
                    <a:p>
                      <a:pPr algn="ctr"/>
                      <a:endParaRPr lang="en-CA" sz="2800" dirty="0"/>
                    </a:p>
                  </a:txBody>
                  <a:tcPr/>
                </a:tc>
                <a:extLst>
                  <a:ext uri="{0D108BD9-81ED-4DB2-BD59-A6C34878D82A}">
                    <a16:rowId xmlns:a16="http://schemas.microsoft.com/office/drawing/2014/main" val="10005"/>
                  </a:ext>
                </a:extLst>
              </a:tr>
              <a:tr h="513886">
                <a:tc>
                  <a:txBody>
                    <a:bodyPr/>
                    <a:lstStyle/>
                    <a:p>
                      <a:pPr algn="ctr"/>
                      <a:r>
                        <a:rPr lang="en-CA" sz="2800" dirty="0"/>
                        <a:t>?</a:t>
                      </a:r>
                    </a:p>
                  </a:txBody>
                  <a:tcPr/>
                </a:tc>
                <a:tc>
                  <a:txBody>
                    <a:bodyPr/>
                    <a:lstStyle/>
                    <a:p>
                      <a:pPr algn="ctr"/>
                      <a:r>
                        <a:rPr lang="en-CA" sz="2800" dirty="0"/>
                        <a:t>?</a:t>
                      </a:r>
                    </a:p>
                  </a:txBody>
                  <a:tcPr/>
                </a:tc>
                <a:tc>
                  <a:txBody>
                    <a:bodyPr/>
                    <a:lstStyle/>
                    <a:p>
                      <a:pPr algn="ctr"/>
                      <a:endParaRPr lang="en-CA" sz="2800" dirty="0"/>
                    </a:p>
                  </a:txBody>
                  <a:tcPr/>
                </a:tc>
                <a:tc>
                  <a:txBody>
                    <a:bodyPr/>
                    <a:lstStyle/>
                    <a:p>
                      <a:pPr algn="ctr"/>
                      <a:endParaRPr lang="en-CA" sz="2800" dirty="0"/>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7893398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50875"/>
            <a:ext cx="10515600" cy="1325563"/>
          </a:xfrm>
        </p:spPr>
        <p:txBody>
          <a:bodyPr/>
          <a:lstStyle/>
          <a:p>
            <a:r>
              <a:rPr lang="en-CA" dirty="0"/>
              <a:t>Questions to think about…</a:t>
            </a:r>
          </a:p>
        </p:txBody>
      </p:sp>
      <p:sp>
        <p:nvSpPr>
          <p:cNvPr id="3" name="Content Placeholder 2"/>
          <p:cNvSpPr>
            <a:spLocks noGrp="1"/>
          </p:cNvSpPr>
          <p:nvPr>
            <p:ph idx="1"/>
          </p:nvPr>
        </p:nvSpPr>
        <p:spPr>
          <a:xfrm>
            <a:off x="838200" y="2213769"/>
            <a:ext cx="6374130" cy="2746375"/>
          </a:xfrm>
        </p:spPr>
        <p:txBody>
          <a:bodyPr>
            <a:normAutofit/>
          </a:bodyPr>
          <a:lstStyle/>
          <a:p>
            <a:pPr>
              <a:buNone/>
              <a:defRPr/>
            </a:pPr>
            <a:r>
              <a:rPr lang="en-CA" altLang="zh-CN" sz="2400" dirty="0"/>
              <a:t>Is it possible that for a linear programming problem</a:t>
            </a:r>
          </a:p>
          <a:p>
            <a:pPr>
              <a:buNone/>
              <a:defRPr/>
            </a:pPr>
            <a:endParaRPr lang="en-CA" altLang="zh-CN" sz="2400" dirty="0"/>
          </a:p>
          <a:p>
            <a:pPr marL="914400" lvl="1" indent="-457200">
              <a:buFont typeface="+mj-lt"/>
              <a:buAutoNum type="arabicPeriod"/>
              <a:defRPr/>
            </a:pPr>
            <a:r>
              <a:rPr lang="en-CA" altLang="zh-CN" sz="2000" dirty="0"/>
              <a:t>there is no feasible solution? </a:t>
            </a:r>
          </a:p>
          <a:p>
            <a:pPr marL="914400" lvl="1" indent="-457200">
              <a:buFont typeface="+mj-lt"/>
              <a:buAutoNum type="arabicPeriod"/>
              <a:defRPr/>
            </a:pPr>
            <a:r>
              <a:rPr lang="en-CA" altLang="zh-CN" sz="2000" dirty="0"/>
              <a:t>there are many optimal solutions?</a:t>
            </a:r>
          </a:p>
          <a:p>
            <a:pPr marL="914400" lvl="1" indent="-457200">
              <a:buFont typeface="+mj-lt"/>
              <a:buAutoNum type="arabicPeriod"/>
              <a:defRPr/>
            </a:pPr>
            <a:r>
              <a:rPr lang="en-CA" altLang="zh-CN" sz="2000" dirty="0"/>
              <a:t>the optimal solution is not integer for the above problem?</a:t>
            </a:r>
          </a:p>
          <a:p>
            <a:endParaRPr lang="en-CA" sz="2400" dirty="0"/>
          </a:p>
        </p:txBody>
      </p:sp>
      <p:pic>
        <p:nvPicPr>
          <p:cNvPr id="4" name="Picture 3">
            <a:extLst>
              <a:ext uri="{FF2B5EF4-FFF2-40B4-BE49-F238E27FC236}">
                <a16:creationId xmlns:a16="http://schemas.microsoft.com/office/drawing/2014/main" id="{A4F23FFB-C7C5-254C-8361-2DF69796C970}"/>
              </a:ext>
            </a:extLst>
          </p:cNvPr>
          <p:cNvPicPr>
            <a:picLocks noChangeAspect="1"/>
          </p:cNvPicPr>
          <p:nvPr/>
        </p:nvPicPr>
        <p:blipFill>
          <a:blip r:embed="rId2"/>
          <a:stretch>
            <a:fillRect/>
          </a:stretch>
        </p:blipFill>
        <p:spPr>
          <a:xfrm>
            <a:off x="7785926" y="2150904"/>
            <a:ext cx="3400233" cy="2809240"/>
          </a:xfrm>
          <a:prstGeom prst="rect">
            <a:avLst/>
          </a:prstGeom>
        </p:spPr>
      </p:pic>
    </p:spTree>
    <p:extLst>
      <p:ext uri="{BB962C8B-B14F-4D97-AF65-F5344CB8AC3E}">
        <p14:creationId xmlns:p14="http://schemas.microsoft.com/office/powerpoint/2010/main" val="24751335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r>
              <a:rPr lang="en-CA" dirty="0"/>
              <a:t>Terms to be Familiar With</a:t>
            </a:r>
          </a:p>
        </p:txBody>
      </p:sp>
      <p:sp>
        <p:nvSpPr>
          <p:cNvPr id="3" name="Content Placeholder 2"/>
          <p:cNvSpPr>
            <a:spLocks noGrp="1"/>
          </p:cNvSpPr>
          <p:nvPr>
            <p:ph idx="1"/>
          </p:nvPr>
        </p:nvSpPr>
        <p:spPr>
          <a:xfrm>
            <a:off x="838200" y="1882775"/>
            <a:ext cx="6869430" cy="3531907"/>
          </a:xfrm>
        </p:spPr>
        <p:txBody>
          <a:bodyPr numCol="2">
            <a:normAutofit/>
          </a:bodyPr>
          <a:lstStyle/>
          <a:p>
            <a:r>
              <a:rPr lang="en-CA" sz="2400" dirty="0"/>
              <a:t>Constraint</a:t>
            </a:r>
          </a:p>
          <a:p>
            <a:r>
              <a:rPr lang="en-CA" sz="2400" dirty="0"/>
              <a:t>Decision Variable</a:t>
            </a:r>
          </a:p>
          <a:p>
            <a:r>
              <a:rPr lang="en-CA" sz="2400" dirty="0"/>
              <a:t>Feasible Solution</a:t>
            </a:r>
          </a:p>
          <a:p>
            <a:r>
              <a:rPr lang="en-CA" sz="2400" dirty="0"/>
              <a:t>Infeasible Solution</a:t>
            </a:r>
          </a:p>
          <a:p>
            <a:r>
              <a:rPr lang="en-CA" sz="2400" dirty="0"/>
              <a:t>Linear Programming Model</a:t>
            </a:r>
          </a:p>
          <a:p>
            <a:r>
              <a:rPr lang="en-CA" sz="2400" dirty="0"/>
              <a:t>Non-negativity Constraint</a:t>
            </a:r>
          </a:p>
          <a:p>
            <a:r>
              <a:rPr lang="en-CA" sz="2400" dirty="0"/>
              <a:t>Objective Function</a:t>
            </a:r>
          </a:p>
          <a:p>
            <a:r>
              <a:rPr lang="en-CA" sz="2400" dirty="0"/>
              <a:t>Optimal Solution</a:t>
            </a:r>
          </a:p>
          <a:p>
            <a:r>
              <a:rPr lang="en-CA" sz="2400" dirty="0"/>
              <a:t>Parameter / Coefficient</a:t>
            </a:r>
          </a:p>
          <a:p>
            <a:r>
              <a:rPr lang="en-CA" sz="2400" dirty="0"/>
              <a:t>LHS / RHS</a:t>
            </a:r>
          </a:p>
        </p:txBody>
      </p:sp>
      <p:pic>
        <p:nvPicPr>
          <p:cNvPr id="4" name="Picture 3">
            <a:extLst>
              <a:ext uri="{FF2B5EF4-FFF2-40B4-BE49-F238E27FC236}">
                <a16:creationId xmlns:a16="http://schemas.microsoft.com/office/drawing/2014/main" id="{B4FE5119-74CE-8846-9BA1-CA1260327A9E}"/>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7707630" y="3135032"/>
            <a:ext cx="3954779" cy="2471737"/>
          </a:xfrm>
          <a:prstGeom prst="rect">
            <a:avLst/>
          </a:prstGeom>
        </p:spPr>
      </p:pic>
    </p:spTree>
    <p:extLst>
      <p:ext uri="{BB962C8B-B14F-4D97-AF65-F5344CB8AC3E}">
        <p14:creationId xmlns:p14="http://schemas.microsoft.com/office/powerpoint/2010/main" val="36124669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normAutofit/>
          </a:bodyPr>
          <a:lstStyle/>
          <a:p>
            <a:r>
              <a:rPr lang="en-CA" sz="3600" dirty="0"/>
              <a:t>Example – Confectionary Company</a:t>
            </a:r>
          </a:p>
        </p:txBody>
      </p:sp>
      <p:sp>
        <p:nvSpPr>
          <p:cNvPr id="3" name="Content Placeholder 2"/>
          <p:cNvSpPr>
            <a:spLocks noGrp="1"/>
          </p:cNvSpPr>
          <p:nvPr>
            <p:ph idx="1"/>
          </p:nvPr>
        </p:nvSpPr>
        <p:spPr>
          <a:xfrm>
            <a:off x="838200" y="1690688"/>
            <a:ext cx="7094220" cy="4351338"/>
          </a:xfrm>
        </p:spPr>
        <p:txBody>
          <a:bodyPr>
            <a:normAutofit/>
          </a:bodyPr>
          <a:lstStyle/>
          <a:p>
            <a:pPr marL="0" indent="0" algn="just">
              <a:buNone/>
            </a:pPr>
            <a:r>
              <a:rPr lang="en-CA" sz="2200"/>
              <a:t>A confectionary company produces two sizes of its popular chocolate bars: a 3.5-ounce size and a 6-ounce size. The 3.5-ounce bar costs $0.22 to make and sells for $0.35. Whereas the 6-ounce bars costs $0.40 to make and sells for $0.55. </a:t>
            </a:r>
          </a:p>
          <a:p>
            <a:pPr marL="0" indent="0" algn="just">
              <a:buNone/>
            </a:pPr>
            <a:r>
              <a:rPr lang="en-CA" sz="2200"/>
              <a:t>The company has 15000 ounces of chocolate in stock and the manager wants to use it all in the next production run. In addition, the manager has specified that a minimum of 800 of the 3.5-ounce bars and 600 of the 6-ounce bars should be made. </a:t>
            </a:r>
          </a:p>
          <a:p>
            <a:pPr marL="0" indent="0" algn="just">
              <a:buNone/>
            </a:pPr>
            <a:r>
              <a:rPr lang="en-CA" sz="2200"/>
              <a:t>Formulate the LP model that will enable the manager to determine how many of each size bar to produce to satisfy the conditions specified with maximum profit.</a:t>
            </a:r>
            <a:endParaRPr lang="en-CA" sz="2200" dirty="0"/>
          </a:p>
        </p:txBody>
      </p:sp>
      <p:pic>
        <p:nvPicPr>
          <p:cNvPr id="4" name="Picture 3">
            <a:extLst>
              <a:ext uri="{FF2B5EF4-FFF2-40B4-BE49-F238E27FC236}">
                <a16:creationId xmlns:a16="http://schemas.microsoft.com/office/drawing/2014/main" id="{1CA8D521-326F-D44A-AC03-EED7DF0A4950}"/>
              </a:ext>
            </a:extLst>
          </p:cNvPr>
          <p:cNvPicPr>
            <a:picLocks noChangeAspect="1"/>
          </p:cNvPicPr>
          <p:nvPr/>
        </p:nvPicPr>
        <p:blipFill>
          <a:blip r:embed="rId3"/>
          <a:stretch>
            <a:fillRect/>
          </a:stretch>
        </p:blipFill>
        <p:spPr>
          <a:xfrm>
            <a:off x="8335804" y="2136379"/>
            <a:ext cx="3459956" cy="3459956"/>
          </a:xfrm>
          <a:prstGeom prst="rect">
            <a:avLst/>
          </a:prstGeom>
        </p:spPr>
      </p:pic>
    </p:spTree>
    <p:extLst>
      <p:ext uri="{BB962C8B-B14F-4D97-AF65-F5344CB8AC3E}">
        <p14:creationId xmlns:p14="http://schemas.microsoft.com/office/powerpoint/2010/main" val="6564872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3600" dirty="0"/>
              <a:t>Example – Diet Problem</a:t>
            </a:r>
          </a:p>
        </p:txBody>
      </p:sp>
      <p:sp>
        <p:nvSpPr>
          <p:cNvPr id="3" name="Content Placeholder 2"/>
          <p:cNvSpPr>
            <a:spLocks noGrp="1"/>
          </p:cNvSpPr>
          <p:nvPr>
            <p:ph idx="1"/>
          </p:nvPr>
        </p:nvSpPr>
        <p:spPr>
          <a:xfrm>
            <a:off x="838200" y="1519238"/>
            <a:ext cx="10515600" cy="4351338"/>
          </a:xfrm>
        </p:spPr>
        <p:txBody>
          <a:bodyPr>
            <a:normAutofit/>
          </a:bodyPr>
          <a:lstStyle/>
          <a:p>
            <a:pPr marL="0" indent="0" algn="just">
              <a:buNone/>
            </a:pPr>
            <a:r>
              <a:rPr lang="en-CA" sz="2200" dirty="0"/>
              <a:t>A dietician has been asked by the athletic director of a university to develop a snack that athletes can use in their training programs. The dietician intends to mix two separate products together to make the snack. The following information has been obtained by the dietician:</a:t>
            </a:r>
          </a:p>
          <a:p>
            <a:pPr marL="0" indent="0" algn="just">
              <a:buNone/>
            </a:pPr>
            <a:r>
              <a:rPr lang="en-CA" sz="2200" dirty="0"/>
              <a:t>Product A costs $0.20 per ounce and Product B costs $0.10 per ounce.</a:t>
            </a:r>
          </a:p>
        </p:txBody>
      </p:sp>
      <p:graphicFrame>
        <p:nvGraphicFramePr>
          <p:cNvPr id="4" name="Table 3"/>
          <p:cNvGraphicFramePr>
            <a:graphicFrameLocks noGrp="1"/>
          </p:cNvGraphicFramePr>
          <p:nvPr>
            <p:extLst>
              <p:ext uri="{D42A27DB-BD31-4B8C-83A1-F6EECF244321}">
                <p14:modId xmlns:p14="http://schemas.microsoft.com/office/powerpoint/2010/main" val="3011743064"/>
              </p:ext>
            </p:extLst>
          </p:nvPr>
        </p:nvGraphicFramePr>
        <p:xfrm>
          <a:off x="3989069" y="3774917"/>
          <a:ext cx="7364731" cy="1828800"/>
        </p:xfrm>
        <a:graphic>
          <a:graphicData uri="http://schemas.openxmlformats.org/drawingml/2006/table">
            <a:tbl>
              <a:tblPr firstRow="1" bandRow="1">
                <a:tableStyleId>{912C8C85-51F0-491E-9774-3900AFEF0FD7}</a:tableStyleId>
              </a:tblPr>
              <a:tblGrid>
                <a:gridCol w="1841183">
                  <a:extLst>
                    <a:ext uri="{9D8B030D-6E8A-4147-A177-3AD203B41FA5}">
                      <a16:colId xmlns:a16="http://schemas.microsoft.com/office/drawing/2014/main" val="20000"/>
                    </a:ext>
                  </a:extLst>
                </a:gridCol>
                <a:gridCol w="2215160">
                  <a:extLst>
                    <a:ext uri="{9D8B030D-6E8A-4147-A177-3AD203B41FA5}">
                      <a16:colId xmlns:a16="http://schemas.microsoft.com/office/drawing/2014/main" val="20001"/>
                    </a:ext>
                  </a:extLst>
                </a:gridCol>
                <a:gridCol w="1654194">
                  <a:extLst>
                    <a:ext uri="{9D8B030D-6E8A-4147-A177-3AD203B41FA5}">
                      <a16:colId xmlns:a16="http://schemas.microsoft.com/office/drawing/2014/main" val="20002"/>
                    </a:ext>
                  </a:extLst>
                </a:gridCol>
                <a:gridCol w="1654194">
                  <a:extLst>
                    <a:ext uri="{9D8B030D-6E8A-4147-A177-3AD203B41FA5}">
                      <a16:colId xmlns:a16="http://schemas.microsoft.com/office/drawing/2014/main" val="20003"/>
                    </a:ext>
                  </a:extLst>
                </a:gridCol>
              </a:tblGrid>
              <a:tr h="336175">
                <a:tc rowSpan="2">
                  <a:txBody>
                    <a:bodyPr/>
                    <a:lstStyle/>
                    <a:p>
                      <a:pPr algn="ctr"/>
                      <a:r>
                        <a:rPr lang="en-CA" sz="1800" dirty="0"/>
                        <a:t>Nutrient</a:t>
                      </a:r>
                    </a:p>
                  </a:txBody>
                  <a:tcPr/>
                </a:tc>
                <a:tc rowSpan="2">
                  <a:txBody>
                    <a:bodyPr/>
                    <a:lstStyle/>
                    <a:p>
                      <a:pPr algn="ctr"/>
                      <a:r>
                        <a:rPr lang="en-CA" sz="1800" dirty="0"/>
                        <a:t>Minimum Amount Required</a:t>
                      </a:r>
                    </a:p>
                  </a:txBody>
                  <a:tcPr/>
                </a:tc>
                <a:tc gridSpan="2">
                  <a:txBody>
                    <a:bodyPr/>
                    <a:lstStyle/>
                    <a:p>
                      <a:pPr algn="ctr"/>
                      <a:r>
                        <a:rPr lang="en-CA" sz="1800" dirty="0"/>
                        <a:t>Contribution per ounce</a:t>
                      </a:r>
                    </a:p>
                  </a:txBody>
                  <a:tcPr/>
                </a:tc>
                <a:tc hMerge="1">
                  <a:txBody>
                    <a:bodyPr/>
                    <a:lstStyle/>
                    <a:p>
                      <a:endParaRPr lang="en-CA" dirty="0"/>
                    </a:p>
                  </a:txBody>
                  <a:tcPr/>
                </a:tc>
                <a:extLst>
                  <a:ext uri="{0D108BD9-81ED-4DB2-BD59-A6C34878D82A}">
                    <a16:rowId xmlns:a16="http://schemas.microsoft.com/office/drawing/2014/main" val="10000"/>
                  </a:ext>
                </a:extLst>
              </a:tr>
              <a:tr h="336175">
                <a:tc vMerge="1">
                  <a:txBody>
                    <a:bodyPr/>
                    <a:lstStyle/>
                    <a:p>
                      <a:pPr algn="ctr"/>
                      <a:endParaRPr lang="en-CA" dirty="0"/>
                    </a:p>
                  </a:txBody>
                  <a:tcPr/>
                </a:tc>
                <a:tc vMerge="1">
                  <a:txBody>
                    <a:bodyPr/>
                    <a:lstStyle/>
                    <a:p>
                      <a:endParaRPr lang="en-CA" dirty="0"/>
                    </a:p>
                  </a:txBody>
                  <a:tcPr/>
                </a:tc>
                <a:tc>
                  <a:txBody>
                    <a:bodyPr/>
                    <a:lstStyle/>
                    <a:p>
                      <a:pPr algn="ctr"/>
                      <a:r>
                        <a:rPr lang="en-CA" sz="1800" dirty="0"/>
                        <a:t>Product A</a:t>
                      </a:r>
                    </a:p>
                  </a:txBody>
                  <a:tcPr/>
                </a:tc>
                <a:tc>
                  <a:txBody>
                    <a:bodyPr/>
                    <a:lstStyle/>
                    <a:p>
                      <a:pPr algn="ctr"/>
                      <a:r>
                        <a:rPr lang="en-CA" sz="1800" dirty="0"/>
                        <a:t>Product B</a:t>
                      </a:r>
                    </a:p>
                  </a:txBody>
                  <a:tcPr/>
                </a:tc>
                <a:extLst>
                  <a:ext uri="{0D108BD9-81ED-4DB2-BD59-A6C34878D82A}">
                    <a16:rowId xmlns:a16="http://schemas.microsoft.com/office/drawing/2014/main" val="10001"/>
                  </a:ext>
                </a:extLst>
              </a:tr>
              <a:tr h="336175">
                <a:tc>
                  <a:txBody>
                    <a:bodyPr/>
                    <a:lstStyle/>
                    <a:p>
                      <a:pPr algn="ctr"/>
                      <a:r>
                        <a:rPr lang="en-CA" sz="1800" dirty="0"/>
                        <a:t>Carbohydrates</a:t>
                      </a:r>
                    </a:p>
                  </a:txBody>
                  <a:tcPr/>
                </a:tc>
                <a:tc>
                  <a:txBody>
                    <a:bodyPr/>
                    <a:lstStyle/>
                    <a:p>
                      <a:pPr algn="ctr"/>
                      <a:r>
                        <a:rPr lang="en-CA" sz="1800" dirty="0"/>
                        <a:t>20 g</a:t>
                      </a:r>
                    </a:p>
                  </a:txBody>
                  <a:tcPr/>
                </a:tc>
                <a:tc>
                  <a:txBody>
                    <a:bodyPr/>
                    <a:lstStyle/>
                    <a:p>
                      <a:pPr algn="ctr"/>
                      <a:r>
                        <a:rPr lang="en-CA" sz="1800" dirty="0"/>
                        <a:t>2 g</a:t>
                      </a:r>
                    </a:p>
                  </a:txBody>
                  <a:tcPr/>
                </a:tc>
                <a:tc>
                  <a:txBody>
                    <a:bodyPr/>
                    <a:lstStyle/>
                    <a:p>
                      <a:pPr algn="ctr"/>
                      <a:r>
                        <a:rPr lang="en-CA" sz="1800" dirty="0"/>
                        <a:t>5 g</a:t>
                      </a:r>
                    </a:p>
                  </a:txBody>
                  <a:tcPr/>
                </a:tc>
                <a:extLst>
                  <a:ext uri="{0D108BD9-81ED-4DB2-BD59-A6C34878D82A}">
                    <a16:rowId xmlns:a16="http://schemas.microsoft.com/office/drawing/2014/main" val="10002"/>
                  </a:ext>
                </a:extLst>
              </a:tr>
              <a:tr h="336175">
                <a:tc>
                  <a:txBody>
                    <a:bodyPr/>
                    <a:lstStyle/>
                    <a:p>
                      <a:pPr algn="ctr"/>
                      <a:r>
                        <a:rPr lang="en-CA" sz="1800" dirty="0"/>
                        <a:t>Protein</a:t>
                      </a:r>
                    </a:p>
                  </a:txBody>
                  <a:tcPr/>
                </a:tc>
                <a:tc>
                  <a:txBody>
                    <a:bodyPr/>
                    <a:lstStyle/>
                    <a:p>
                      <a:pPr algn="ctr"/>
                      <a:r>
                        <a:rPr lang="en-CA" sz="1800" dirty="0"/>
                        <a:t>12 g</a:t>
                      </a:r>
                    </a:p>
                  </a:txBody>
                  <a:tcPr/>
                </a:tc>
                <a:tc>
                  <a:txBody>
                    <a:bodyPr/>
                    <a:lstStyle/>
                    <a:p>
                      <a:pPr algn="ctr"/>
                      <a:r>
                        <a:rPr lang="en-CA" sz="1800" dirty="0"/>
                        <a:t>6 g</a:t>
                      </a:r>
                    </a:p>
                  </a:txBody>
                  <a:tcPr/>
                </a:tc>
                <a:tc>
                  <a:txBody>
                    <a:bodyPr/>
                    <a:lstStyle/>
                    <a:p>
                      <a:pPr algn="ctr"/>
                      <a:r>
                        <a:rPr lang="en-CA" sz="1800" dirty="0"/>
                        <a:t>1 g</a:t>
                      </a:r>
                    </a:p>
                  </a:txBody>
                  <a:tcPr/>
                </a:tc>
                <a:extLst>
                  <a:ext uri="{0D108BD9-81ED-4DB2-BD59-A6C34878D82A}">
                    <a16:rowId xmlns:a16="http://schemas.microsoft.com/office/drawing/2014/main" val="10003"/>
                  </a:ext>
                </a:extLst>
              </a:tr>
              <a:tr h="336175">
                <a:tc>
                  <a:txBody>
                    <a:bodyPr/>
                    <a:lstStyle/>
                    <a:p>
                      <a:pPr algn="ctr"/>
                      <a:r>
                        <a:rPr lang="en-CA" sz="1800" dirty="0"/>
                        <a:t>Calories</a:t>
                      </a:r>
                    </a:p>
                  </a:txBody>
                  <a:tcPr/>
                </a:tc>
                <a:tc>
                  <a:txBody>
                    <a:bodyPr/>
                    <a:lstStyle/>
                    <a:p>
                      <a:pPr algn="ctr"/>
                      <a:r>
                        <a:rPr lang="en-CA" sz="1800" dirty="0"/>
                        <a:t>450 </a:t>
                      </a:r>
                      <a:r>
                        <a:rPr lang="en-CA" sz="1800" dirty="0" err="1"/>
                        <a:t>cal</a:t>
                      </a:r>
                      <a:endParaRPr lang="en-CA" sz="1800" dirty="0"/>
                    </a:p>
                  </a:txBody>
                  <a:tcPr/>
                </a:tc>
                <a:tc>
                  <a:txBody>
                    <a:bodyPr/>
                    <a:lstStyle/>
                    <a:p>
                      <a:pPr algn="ctr"/>
                      <a:r>
                        <a:rPr lang="en-CA" sz="1800" dirty="0"/>
                        <a:t>90 </a:t>
                      </a:r>
                      <a:r>
                        <a:rPr lang="en-CA" sz="1800" dirty="0" err="1"/>
                        <a:t>cal</a:t>
                      </a:r>
                      <a:endParaRPr lang="en-CA" sz="1800" dirty="0"/>
                    </a:p>
                  </a:txBody>
                  <a:tcPr/>
                </a:tc>
                <a:tc>
                  <a:txBody>
                    <a:bodyPr/>
                    <a:lstStyle/>
                    <a:p>
                      <a:pPr algn="ctr"/>
                      <a:r>
                        <a:rPr lang="en-CA" sz="1800" dirty="0"/>
                        <a:t>50 </a:t>
                      </a:r>
                      <a:r>
                        <a:rPr lang="en-CA" sz="1800" dirty="0" err="1"/>
                        <a:t>cal</a:t>
                      </a:r>
                      <a:endParaRPr lang="en-CA" sz="1800" dirty="0"/>
                    </a:p>
                  </a:txBody>
                  <a:tcPr/>
                </a:tc>
                <a:extLst>
                  <a:ext uri="{0D108BD9-81ED-4DB2-BD59-A6C34878D82A}">
                    <a16:rowId xmlns:a16="http://schemas.microsoft.com/office/drawing/2014/main" val="10004"/>
                  </a:ext>
                </a:extLst>
              </a:tr>
            </a:tbl>
          </a:graphicData>
        </a:graphic>
      </p:graphicFrame>
      <p:pic>
        <p:nvPicPr>
          <p:cNvPr id="5" name="Picture 4">
            <a:extLst>
              <a:ext uri="{FF2B5EF4-FFF2-40B4-BE49-F238E27FC236}">
                <a16:creationId xmlns:a16="http://schemas.microsoft.com/office/drawing/2014/main" id="{0FDFE422-59AE-2D4F-A145-B6C19EE5C8DA}"/>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080783" y="3774917"/>
            <a:ext cx="2459963" cy="1840053"/>
          </a:xfrm>
          <a:prstGeom prst="rect">
            <a:avLst/>
          </a:prstGeom>
        </p:spPr>
      </p:pic>
    </p:spTree>
    <p:extLst>
      <p:ext uri="{BB962C8B-B14F-4D97-AF65-F5344CB8AC3E}">
        <p14:creationId xmlns:p14="http://schemas.microsoft.com/office/powerpoint/2010/main" val="17614397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2450" y="1175590"/>
            <a:ext cx="6728460" cy="5165110"/>
          </a:xfrm>
        </p:spPr>
        <p:txBody>
          <a:bodyPr>
            <a:normAutofit/>
          </a:bodyPr>
          <a:lstStyle/>
          <a:p>
            <a:pPr marL="0" indent="0" algn="just">
              <a:buNone/>
            </a:pPr>
            <a:r>
              <a:rPr lang="en-CA" sz="2000" dirty="0"/>
              <a:t>Rocket Dogs is a food processing plant that manufactures hot dogs and hot dog buns. They grind their own flour for the hot dog buns at a maximum rate of 200 pounds per week. Each hot dog bun requires 0.1 pound of flour. They currently have a contract with </a:t>
            </a:r>
            <a:r>
              <a:rPr lang="en-CA" sz="2000" dirty="0" err="1"/>
              <a:t>Pigland</a:t>
            </a:r>
            <a:r>
              <a:rPr lang="en-CA" sz="2000" dirty="0"/>
              <a:t> Inc. which specifies that a delivery of 800 pounds of pork product is delivered every Monday. Each hot dog requires a quarter pound of pork product. All the other ingredients in the hot dog and hot dog buns are in plentiful supply. Finally the labour force of Rocket Dogs consists of 5 employees working full time (40hr/week each). Each hot dog requires 3 min of labour, each hot dog bun requires 2 min of labour. Each hot dog yields a profit of $0.20 and each bun yields a profit of $0.10.</a:t>
            </a:r>
          </a:p>
        </p:txBody>
      </p:sp>
      <p:pic>
        <p:nvPicPr>
          <p:cNvPr id="2" name="Picture 1">
            <a:extLst>
              <a:ext uri="{FF2B5EF4-FFF2-40B4-BE49-F238E27FC236}">
                <a16:creationId xmlns:a16="http://schemas.microsoft.com/office/drawing/2014/main" id="{9C7B760F-D06C-E84B-81EE-10BE3A2C94CC}"/>
              </a:ext>
            </a:extLst>
          </p:cNvPr>
          <p:cNvPicPr>
            <a:picLocks noChangeAspect="1"/>
          </p:cNvPicPr>
          <p:nvPr/>
        </p:nvPicPr>
        <p:blipFill>
          <a:blip r:embed="rId2"/>
          <a:stretch>
            <a:fillRect/>
          </a:stretch>
        </p:blipFill>
        <p:spPr>
          <a:xfrm>
            <a:off x="7466647" y="1182106"/>
            <a:ext cx="4084001" cy="3150030"/>
          </a:xfrm>
          <a:prstGeom prst="rect">
            <a:avLst/>
          </a:prstGeom>
        </p:spPr>
      </p:pic>
      <p:sp>
        <p:nvSpPr>
          <p:cNvPr id="4" name="Rectangle 3">
            <a:extLst>
              <a:ext uri="{FF2B5EF4-FFF2-40B4-BE49-F238E27FC236}">
                <a16:creationId xmlns:a16="http://schemas.microsoft.com/office/drawing/2014/main" id="{EDEF5B5E-9F31-914C-977D-E29E12B4D808}"/>
              </a:ext>
            </a:extLst>
          </p:cNvPr>
          <p:cNvSpPr/>
          <p:nvPr/>
        </p:nvSpPr>
        <p:spPr>
          <a:xfrm>
            <a:off x="552449" y="4971951"/>
            <a:ext cx="10998199" cy="707886"/>
          </a:xfrm>
          <a:prstGeom prst="rect">
            <a:avLst/>
          </a:prstGeom>
        </p:spPr>
        <p:txBody>
          <a:bodyPr wrap="square">
            <a:spAutoFit/>
          </a:bodyPr>
          <a:lstStyle/>
          <a:p>
            <a:pPr algn="just"/>
            <a:r>
              <a:rPr lang="en-CA" sz="2000" dirty="0"/>
              <a:t>Rocket Dogs would like to know how many hot dogs and how many hot dog buns they should produce each week to achieve the highest possible profit.</a:t>
            </a:r>
          </a:p>
        </p:txBody>
      </p:sp>
      <p:sp>
        <p:nvSpPr>
          <p:cNvPr id="5" name="Rectangle 4">
            <a:extLst>
              <a:ext uri="{FF2B5EF4-FFF2-40B4-BE49-F238E27FC236}">
                <a16:creationId xmlns:a16="http://schemas.microsoft.com/office/drawing/2014/main" id="{E508899A-788A-5B40-B57A-32160840EBFB}"/>
              </a:ext>
            </a:extLst>
          </p:cNvPr>
          <p:cNvSpPr/>
          <p:nvPr/>
        </p:nvSpPr>
        <p:spPr>
          <a:xfrm>
            <a:off x="552449" y="535775"/>
            <a:ext cx="4865371" cy="646331"/>
          </a:xfrm>
          <a:prstGeom prst="rect">
            <a:avLst/>
          </a:prstGeom>
        </p:spPr>
        <p:txBody>
          <a:bodyPr wrap="square">
            <a:spAutoFit/>
          </a:bodyPr>
          <a:lstStyle/>
          <a:p>
            <a:r>
              <a:rPr lang="en-CA" sz="3600" dirty="0"/>
              <a:t>Example – Rocket Dog</a:t>
            </a:r>
            <a:endParaRPr lang="en-US" sz="3600" dirty="0"/>
          </a:p>
        </p:txBody>
      </p:sp>
    </p:spTree>
    <p:extLst>
      <p:ext uri="{BB962C8B-B14F-4D97-AF65-F5344CB8AC3E}">
        <p14:creationId xmlns:p14="http://schemas.microsoft.com/office/powerpoint/2010/main" val="19583594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Learning Objectives</a:t>
            </a:r>
          </a:p>
        </p:txBody>
      </p:sp>
      <p:sp>
        <p:nvSpPr>
          <p:cNvPr id="3" name="Content Placeholder 2"/>
          <p:cNvSpPr>
            <a:spLocks noGrp="1"/>
          </p:cNvSpPr>
          <p:nvPr>
            <p:ph idx="1"/>
          </p:nvPr>
        </p:nvSpPr>
        <p:spPr/>
        <p:txBody>
          <a:bodyPr/>
          <a:lstStyle/>
          <a:p>
            <a:r>
              <a:rPr lang="en-CA" dirty="0"/>
              <a:t>Explain what linear programming is</a:t>
            </a:r>
          </a:p>
          <a:p>
            <a:r>
              <a:rPr lang="en-CA" dirty="0"/>
              <a:t>Recognize problems that can be solved using linear programming models</a:t>
            </a:r>
          </a:p>
          <a:p>
            <a:r>
              <a:rPr lang="en-CA" dirty="0"/>
              <a:t>Set up and formulate a linear programming model in mathematical terms</a:t>
            </a:r>
          </a:p>
        </p:txBody>
      </p:sp>
    </p:spTree>
    <p:extLst>
      <p:ext uri="{BB962C8B-B14F-4D97-AF65-F5344CB8AC3E}">
        <p14:creationId xmlns:p14="http://schemas.microsoft.com/office/powerpoint/2010/main" val="20721385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3886</TotalTime>
  <Words>1596</Words>
  <Application>Microsoft Macintosh PowerPoint</Application>
  <PresentationFormat>Widescreen</PresentationFormat>
  <Paragraphs>253</Paragraphs>
  <Slides>25</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ＭＳ Ｐゴシック</vt:lpstr>
      <vt:lpstr>宋体</vt:lpstr>
      <vt:lpstr>Arial</vt:lpstr>
      <vt:lpstr>Calibri</vt:lpstr>
      <vt:lpstr>Calibri Light</vt:lpstr>
      <vt:lpstr>Office Theme</vt:lpstr>
      <vt:lpstr>Business Analytics</vt:lpstr>
      <vt:lpstr>Learning Objectives</vt:lpstr>
      <vt:lpstr>Linear Programming</vt:lpstr>
      <vt:lpstr>Linear Programming Problem Classification</vt:lpstr>
      <vt:lpstr>Examples</vt:lpstr>
      <vt:lpstr>Assumptions of an LP Model</vt:lpstr>
      <vt:lpstr>Example – Computer Production</vt:lpstr>
      <vt:lpstr>Example – Computer Production</vt:lpstr>
      <vt:lpstr>Example – Computer Production</vt:lpstr>
      <vt:lpstr>Example – Computer Production</vt:lpstr>
      <vt:lpstr>Step 1 – Define the Decision Variables</vt:lpstr>
      <vt:lpstr>Step 2 – Determine the Objective Function</vt:lpstr>
      <vt:lpstr>Step 3 – Identify the Constraints</vt:lpstr>
      <vt:lpstr>Step 3 – Identify the Constraints (cont.)</vt:lpstr>
      <vt:lpstr>Step 4 – Non-Negatives</vt:lpstr>
      <vt:lpstr>Linear Programming Model</vt:lpstr>
      <vt:lpstr>Linear Programming Model</vt:lpstr>
      <vt:lpstr>Assumptions of an LP Model</vt:lpstr>
      <vt:lpstr>What are some feasible solutions? </vt:lpstr>
      <vt:lpstr>Questions to think about…</vt:lpstr>
      <vt:lpstr>Terms to be Familiar With</vt:lpstr>
      <vt:lpstr>Example – Confectionary Company</vt:lpstr>
      <vt:lpstr>Example – Diet Problem</vt:lpstr>
      <vt:lpstr>PowerPoint Presentation</vt:lpstr>
      <vt:lpstr>Learning Objectives</vt:lpstr>
    </vt:vector>
  </TitlesOfParts>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Analytics</dc:title>
  <dc:creator>Alex</dc:creator>
  <cp:lastModifiedBy>Alexander Chung</cp:lastModifiedBy>
  <cp:revision>85</cp:revision>
  <dcterms:created xsi:type="dcterms:W3CDTF">2015-08-24T01:23:55Z</dcterms:created>
  <dcterms:modified xsi:type="dcterms:W3CDTF">2018-09-11T01:37:58Z</dcterms:modified>
</cp:coreProperties>
</file>