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5"/>
  </p:notesMasterIdLst>
  <p:sldIdLst>
    <p:sldId id="419" r:id="rId2"/>
    <p:sldId id="499" r:id="rId3"/>
    <p:sldId id="512" r:id="rId4"/>
    <p:sldId id="501" r:id="rId5"/>
    <p:sldId id="502" r:id="rId6"/>
    <p:sldId id="503" r:id="rId7"/>
    <p:sldId id="504" r:id="rId8"/>
    <p:sldId id="505" r:id="rId9"/>
    <p:sldId id="511" r:id="rId10"/>
    <p:sldId id="498" r:id="rId11"/>
    <p:sldId id="521" r:id="rId12"/>
    <p:sldId id="522" r:id="rId13"/>
    <p:sldId id="525" r:id="rId14"/>
    <p:sldId id="523" r:id="rId15"/>
    <p:sldId id="524" r:id="rId16"/>
    <p:sldId id="507" r:id="rId17"/>
    <p:sldId id="508" r:id="rId18"/>
    <p:sldId id="509" r:id="rId19"/>
    <p:sldId id="517" r:id="rId20"/>
    <p:sldId id="518" r:id="rId21"/>
    <p:sldId id="515" r:id="rId22"/>
    <p:sldId id="520" r:id="rId23"/>
    <p:sldId id="51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58" autoAdjust="0"/>
    <p:restoredTop sz="94705"/>
  </p:normalViewPr>
  <p:slideViewPr>
    <p:cSldViewPr>
      <p:cViewPr>
        <p:scale>
          <a:sx n="60" d="100"/>
          <a:sy n="60" d="100"/>
        </p:scale>
        <p:origin x="3104" y="12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56465D-A617-4B85-8913-0ADE6616A566}"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CA"/>
        </a:p>
      </dgm:t>
    </dgm:pt>
    <dgm:pt modelId="{D60A75A4-47F5-4368-81E4-6C9EBD627398}">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3200" b="1" dirty="0" smtClean="0">
              <a:solidFill>
                <a:srgbClr val="FFFF00"/>
              </a:solidFill>
            </a:rPr>
            <a:t>La relation </a:t>
          </a:r>
        </a:p>
        <a:p>
          <a:pPr algn="ctr"/>
          <a:r>
            <a:rPr lang="en-CA" sz="3200" b="1" dirty="0" smtClean="0">
              <a:solidFill>
                <a:srgbClr val="FFFF00"/>
              </a:solidFill>
            </a:rPr>
            <a:t>pédagogique</a:t>
          </a:r>
        </a:p>
        <a:p>
          <a:pPr algn="ctr"/>
          <a:r>
            <a:rPr lang="en-CA" sz="3200" b="1" dirty="0" smtClean="0">
              <a:solidFill>
                <a:srgbClr val="FFFF00"/>
              </a:solidFill>
            </a:rPr>
            <a:t>COURS 3</a:t>
          </a:r>
        </a:p>
        <a:p>
          <a:pPr algn="ctr"/>
          <a:r>
            <a:rPr lang="en-CA" sz="3200" b="1" dirty="0" smtClean="0">
              <a:solidFill>
                <a:srgbClr val="FFFF00"/>
              </a:solidFill>
            </a:rPr>
            <a:t>28 SEPTEMBRE</a:t>
          </a:r>
          <a:endParaRPr lang="en-CA" sz="3200" b="1" dirty="0">
            <a:solidFill>
              <a:srgbClr val="FFFF00"/>
            </a:solidFill>
          </a:endParaRPr>
        </a:p>
      </dgm:t>
    </dgm:pt>
    <dgm:pt modelId="{148A720D-F348-4C70-ADC1-6866250AAD1A}" type="parTrans" cxnId="{6E5DA4F7-13F0-4364-A0DD-7A0B2C92B1AF}">
      <dgm:prSet/>
      <dgm:spPr/>
      <dgm:t>
        <a:bodyPr/>
        <a:lstStyle/>
        <a:p>
          <a:endParaRPr lang="en-CA"/>
        </a:p>
      </dgm:t>
    </dgm:pt>
    <dgm:pt modelId="{F9487A5F-E698-4D7D-919E-F41633FB0052}" type="sibTrans" cxnId="{6E5DA4F7-13F0-4364-A0DD-7A0B2C92B1AF}">
      <dgm:prSet/>
      <dgm:spPr/>
      <dgm:t>
        <a:bodyPr/>
        <a:lstStyle/>
        <a:p>
          <a:endParaRPr lang="en-CA"/>
        </a:p>
      </dgm:t>
    </dgm:pt>
    <dgm:pt modelId="{ECD60900-56F9-4DBF-9518-53EC02BC407F}">
      <dgm:prSet phldrT="[Text]" custT="1"/>
      <dgm:spPr>
        <a:solidFill>
          <a:srgbClr val="FFFF00"/>
        </a:solidFill>
        <a:ln w="76200">
          <a:solidFill>
            <a:srgbClr val="002060"/>
          </a:solidFill>
        </a:ln>
      </dgm:spPr>
      <dgm:t>
        <a:bodyPr/>
        <a:lstStyle/>
        <a:p>
          <a:endParaRPr lang="en-CA" sz="2850" b="1" dirty="0">
            <a:solidFill>
              <a:srgbClr val="002060"/>
            </a:solidFill>
          </a:endParaRPr>
        </a:p>
      </dgm:t>
    </dgm:pt>
    <dgm:pt modelId="{D12267CE-6890-415F-B054-0E0CC2D4BE6C}" type="parTrans" cxnId="{CC30D7EA-E484-4C00-813A-FF7E7DC929BA}">
      <dgm:prSet/>
      <dgm:spPr/>
      <dgm:t>
        <a:bodyPr/>
        <a:lstStyle/>
        <a:p>
          <a:endParaRPr lang="en-CA"/>
        </a:p>
      </dgm:t>
    </dgm:pt>
    <dgm:pt modelId="{FB489D18-C182-43EB-9175-A6C5AFDE742B}" type="sibTrans" cxnId="{CC30D7EA-E484-4C00-813A-FF7E7DC929BA}">
      <dgm:prSet/>
      <dgm:spPr/>
      <dgm:t>
        <a:bodyPr/>
        <a:lstStyle/>
        <a:p>
          <a:endParaRPr lang="en-CA"/>
        </a:p>
      </dgm:t>
    </dgm:pt>
    <dgm:pt modelId="{5F543A97-9D49-410D-A28D-FEDBEEBA7E96}">
      <dgm:prSet phldrT="[Text]" custT="1"/>
      <dgm:spPr>
        <a:solidFill>
          <a:srgbClr val="002060"/>
        </a:solidFill>
        <a:ln w="76200">
          <a:solidFill>
            <a:srgbClr val="FFFF00"/>
          </a:solidFill>
        </a:ln>
      </dgm:spPr>
      <dgm:t>
        <a:bodyPr/>
        <a:lstStyle/>
        <a:p>
          <a:pPr algn="ctr"/>
          <a:r>
            <a:rPr lang="en-CA" sz="3600" b="1" dirty="0" smtClean="0">
              <a:solidFill>
                <a:srgbClr val="FFFF00"/>
              </a:solidFill>
            </a:rPr>
            <a:t>Lecture </a:t>
          </a:r>
        </a:p>
        <a:p>
          <a:pPr algn="ctr"/>
          <a:r>
            <a:rPr lang="en-CA" sz="3600" b="1" dirty="0" smtClean="0">
              <a:solidFill>
                <a:srgbClr val="FFFF00"/>
              </a:solidFill>
            </a:rPr>
            <a:t> Chapitre 4</a:t>
          </a:r>
        </a:p>
        <a:p>
          <a:pPr algn="ctr"/>
          <a:r>
            <a:rPr lang="en-CA" sz="3600" b="1" dirty="0" smtClean="0">
              <a:solidFill>
                <a:srgbClr val="FFFF00"/>
              </a:solidFill>
            </a:rPr>
            <a:t>Chapitre 5</a:t>
          </a:r>
        </a:p>
        <a:p>
          <a:pPr algn="ctr"/>
          <a:r>
            <a:rPr lang="en-CA" sz="3600" b="1" dirty="0" smtClean="0">
              <a:solidFill>
                <a:srgbClr val="FFFF00"/>
              </a:solidFill>
            </a:rPr>
            <a:t>et</a:t>
          </a:r>
        </a:p>
        <a:p>
          <a:pPr algn="ctr"/>
          <a:r>
            <a:rPr lang="en-CA" sz="3600" b="1" dirty="0" smtClean="0">
              <a:solidFill>
                <a:srgbClr val="FFFF00"/>
              </a:solidFill>
            </a:rPr>
            <a:t>Chapitre 7</a:t>
          </a:r>
        </a:p>
        <a:p>
          <a:pPr algn="ctr"/>
          <a:endParaRPr lang="en-CA" sz="3600" b="1" dirty="0" smtClean="0">
            <a:solidFill>
              <a:srgbClr val="FFFF00"/>
            </a:solidFill>
          </a:endParaRPr>
        </a:p>
        <a:p>
          <a:pPr algn="ctr"/>
          <a:endParaRPr lang="en-CA" sz="3600" b="1" dirty="0">
            <a:solidFill>
              <a:srgbClr val="FFFF00"/>
            </a:solidFill>
          </a:endParaRPr>
        </a:p>
      </dgm:t>
    </dgm:pt>
    <dgm:pt modelId="{22C68831-FCCF-4E56-AF90-6D8EAE1CA4CF}" type="parTrans" cxnId="{AF0B61BF-1A1E-4B49-8579-C26889FC6062}">
      <dgm:prSet/>
      <dgm:spPr/>
      <dgm:t>
        <a:bodyPr/>
        <a:lstStyle/>
        <a:p>
          <a:endParaRPr lang="fr-CA"/>
        </a:p>
      </dgm:t>
    </dgm:pt>
    <dgm:pt modelId="{8E4D2327-3ABC-4025-BDEF-94A6A4EE7A6D}" type="sibTrans" cxnId="{AF0B61BF-1A1E-4B49-8579-C26889FC6062}">
      <dgm:prSet/>
      <dgm:spPr/>
      <dgm:t>
        <a:bodyPr/>
        <a:lstStyle/>
        <a:p>
          <a:endParaRPr lang="fr-CA"/>
        </a:p>
      </dgm:t>
    </dgm:pt>
    <dgm:pt modelId="{6C6750E9-7793-47EB-8C85-EC2358CA6A10}" type="pres">
      <dgm:prSet presAssocID="{F856465D-A617-4B85-8913-0ADE6616A566}" presName="Name0" presStyleCnt="0">
        <dgm:presLayoutVars>
          <dgm:chMax val="2"/>
          <dgm:chPref val="2"/>
          <dgm:animLvl val="lvl"/>
        </dgm:presLayoutVars>
      </dgm:prSet>
      <dgm:spPr/>
      <dgm:t>
        <a:bodyPr/>
        <a:lstStyle/>
        <a:p>
          <a:endParaRPr lang="en-CA"/>
        </a:p>
      </dgm:t>
    </dgm:pt>
    <dgm:pt modelId="{490E3B63-12E4-4048-840A-B5ECA127E588}" type="pres">
      <dgm:prSet presAssocID="{F856465D-A617-4B85-8913-0ADE6616A566}" presName="LeftText" presStyleLbl="revTx" presStyleIdx="0" presStyleCnt="0">
        <dgm:presLayoutVars>
          <dgm:bulletEnabled val="1"/>
        </dgm:presLayoutVars>
      </dgm:prSet>
      <dgm:spPr/>
      <dgm:t>
        <a:bodyPr/>
        <a:lstStyle/>
        <a:p>
          <a:endParaRPr lang="en-CA"/>
        </a:p>
      </dgm:t>
    </dgm:pt>
    <dgm:pt modelId="{6F84FAF3-9FAC-43F7-8F92-F70FBCC94898}" type="pres">
      <dgm:prSet presAssocID="{F856465D-A617-4B85-8913-0ADE6616A566}" presName="LeftNode" presStyleLbl="bgImgPlace1" presStyleIdx="0" presStyleCnt="2" custScaleX="175517" custLinFactNeighborX="-51942" custLinFactNeighborY="-1822">
        <dgm:presLayoutVars>
          <dgm:chMax val="2"/>
          <dgm:chPref val="2"/>
        </dgm:presLayoutVars>
      </dgm:prSet>
      <dgm:spPr/>
      <dgm:t>
        <a:bodyPr/>
        <a:lstStyle/>
        <a:p>
          <a:endParaRPr lang="en-CA"/>
        </a:p>
      </dgm:t>
    </dgm:pt>
    <dgm:pt modelId="{62F2C90F-AD17-4C4E-8D30-6399C174ACCD}" type="pres">
      <dgm:prSet presAssocID="{F856465D-A617-4B85-8913-0ADE6616A566}" presName="RightText" presStyleLbl="revTx" presStyleIdx="0" presStyleCnt="0">
        <dgm:presLayoutVars>
          <dgm:bulletEnabled val="1"/>
        </dgm:presLayoutVars>
      </dgm:prSet>
      <dgm:spPr>
        <a:solidFill>
          <a:srgbClr val="002060"/>
        </a:solidFill>
        <a:ln w="76200">
          <a:solidFill>
            <a:srgbClr val="FFFF00"/>
          </a:solidFill>
        </a:ln>
      </dgm:spPr>
      <dgm:t>
        <a:bodyPr/>
        <a:lstStyle/>
        <a:p>
          <a:endParaRPr lang="en-CA"/>
        </a:p>
      </dgm:t>
    </dgm:pt>
    <dgm:pt modelId="{11EAB9E6-C39E-4D8F-9354-072DB7E9E1B0}" type="pres">
      <dgm:prSet presAssocID="{F856465D-A617-4B85-8913-0ADE6616A566}" presName="RightNode" presStyleLbl="bgImgPlace1" presStyleIdx="1" presStyleCnt="2" custScaleX="177274" custLinFactNeighborX="20426" custLinFactNeighborY="-1822">
        <dgm:presLayoutVars>
          <dgm:chMax val="0"/>
          <dgm:chPref val="0"/>
        </dgm:presLayoutVars>
      </dgm:prSet>
      <dgm:spPr/>
      <dgm:t>
        <a:bodyPr/>
        <a:lstStyle/>
        <a:p>
          <a:endParaRPr lang="en-CA"/>
        </a:p>
      </dgm:t>
    </dgm:pt>
    <dgm:pt modelId="{409AB33B-27E1-4167-B6CE-775836CF45BF}" type="pres">
      <dgm:prSet presAssocID="{F856465D-A617-4B85-8913-0ADE6616A566}" presName="TopArrow" presStyleLbl="node1" presStyleIdx="0" presStyleCnt="2" custScaleX="140219"/>
      <dgm:spPr/>
    </dgm:pt>
    <dgm:pt modelId="{2F81A9B6-B5C7-4EFB-9E2E-CF7FA497BF92}" type="pres">
      <dgm:prSet presAssocID="{F856465D-A617-4B85-8913-0ADE6616A566}" presName="BottomArrow" presStyleLbl="node1" presStyleIdx="1" presStyleCnt="2" custScaleX="131797"/>
      <dgm:spPr/>
    </dgm:pt>
  </dgm:ptLst>
  <dgm:cxnLst>
    <dgm:cxn modelId="{AF0B61BF-1A1E-4B49-8579-C26889FC6062}" srcId="{F856465D-A617-4B85-8913-0ADE6616A566}" destId="{5F543A97-9D49-410D-A28D-FEDBEEBA7E96}" srcOrd="1" destOrd="0" parTransId="{22C68831-FCCF-4E56-AF90-6D8EAE1CA4CF}" sibTransId="{8E4D2327-3ABC-4025-BDEF-94A6A4EE7A6D}"/>
    <dgm:cxn modelId="{CC30D7EA-E484-4C00-813A-FF7E7DC929BA}" srcId="{F856465D-A617-4B85-8913-0ADE6616A566}" destId="{ECD60900-56F9-4DBF-9518-53EC02BC407F}" srcOrd="2" destOrd="0" parTransId="{D12267CE-6890-415F-B054-0E0CC2D4BE6C}" sibTransId="{FB489D18-C182-43EB-9175-A6C5AFDE742B}"/>
    <dgm:cxn modelId="{2FFD2160-1925-4CE2-B05B-93EFB4ADED50}" type="presOf" srcId="{D60A75A4-47F5-4368-81E4-6C9EBD627398}" destId="{6F84FAF3-9FAC-43F7-8F92-F70FBCC94898}" srcOrd="1" destOrd="0" presId="urn:microsoft.com/office/officeart/2009/layout/ReverseList"/>
    <dgm:cxn modelId="{C1645C6E-FDE3-41A6-A45E-FD60F04AAA76}" type="presOf" srcId="{5F543A97-9D49-410D-A28D-FEDBEEBA7E96}" destId="{11EAB9E6-C39E-4D8F-9354-072DB7E9E1B0}" srcOrd="1" destOrd="0" presId="urn:microsoft.com/office/officeart/2009/layout/ReverseList"/>
    <dgm:cxn modelId="{6E5DA4F7-13F0-4364-A0DD-7A0B2C92B1AF}" srcId="{F856465D-A617-4B85-8913-0ADE6616A566}" destId="{D60A75A4-47F5-4368-81E4-6C9EBD627398}" srcOrd="0" destOrd="0" parTransId="{148A720D-F348-4C70-ADC1-6866250AAD1A}" sibTransId="{F9487A5F-E698-4D7D-919E-F41633FB0052}"/>
    <dgm:cxn modelId="{F6D43A8E-43EB-4650-8480-424B86B4A654}" type="presOf" srcId="{5F543A97-9D49-410D-A28D-FEDBEEBA7E96}" destId="{62F2C90F-AD17-4C4E-8D30-6399C174ACCD}" srcOrd="0" destOrd="0" presId="urn:microsoft.com/office/officeart/2009/layout/ReverseList"/>
    <dgm:cxn modelId="{F8B8A392-CD72-4B75-AA4B-51A8AE165945}" type="presOf" srcId="{D60A75A4-47F5-4368-81E4-6C9EBD627398}" destId="{490E3B63-12E4-4048-840A-B5ECA127E588}" srcOrd="0" destOrd="0" presId="urn:microsoft.com/office/officeart/2009/layout/ReverseList"/>
    <dgm:cxn modelId="{6B8069E4-6671-4F06-B59E-B90DF020CA0E}" type="presOf" srcId="{F856465D-A617-4B85-8913-0ADE6616A566}" destId="{6C6750E9-7793-47EB-8C85-EC2358CA6A10}" srcOrd="0" destOrd="0" presId="urn:microsoft.com/office/officeart/2009/layout/ReverseList"/>
    <dgm:cxn modelId="{D093F10B-87CF-448E-B1C8-6A371220C58C}" type="presParOf" srcId="{6C6750E9-7793-47EB-8C85-EC2358CA6A10}" destId="{490E3B63-12E4-4048-840A-B5ECA127E588}" srcOrd="0" destOrd="0" presId="urn:microsoft.com/office/officeart/2009/layout/ReverseList"/>
    <dgm:cxn modelId="{6C7286ED-CE60-4296-8081-3760606C6C44}" type="presParOf" srcId="{6C6750E9-7793-47EB-8C85-EC2358CA6A10}" destId="{6F84FAF3-9FAC-43F7-8F92-F70FBCC94898}" srcOrd="1" destOrd="0" presId="urn:microsoft.com/office/officeart/2009/layout/ReverseList"/>
    <dgm:cxn modelId="{C8DA6643-CE2D-4BBE-AF8C-2D78E1DC6E01}" type="presParOf" srcId="{6C6750E9-7793-47EB-8C85-EC2358CA6A10}" destId="{62F2C90F-AD17-4C4E-8D30-6399C174ACCD}" srcOrd="2" destOrd="0" presId="urn:microsoft.com/office/officeart/2009/layout/ReverseList"/>
    <dgm:cxn modelId="{B47574A6-33A3-4E13-B504-23896F53DD50}" type="presParOf" srcId="{6C6750E9-7793-47EB-8C85-EC2358CA6A10}" destId="{11EAB9E6-C39E-4D8F-9354-072DB7E9E1B0}" srcOrd="3" destOrd="0" presId="urn:microsoft.com/office/officeart/2009/layout/ReverseList"/>
    <dgm:cxn modelId="{BA903445-845B-4AF4-81A6-0894B0EA45F9}" type="presParOf" srcId="{6C6750E9-7793-47EB-8C85-EC2358CA6A10}" destId="{409AB33B-27E1-4167-B6CE-775836CF45BF}" srcOrd="4" destOrd="0" presId="urn:microsoft.com/office/officeart/2009/layout/ReverseList"/>
    <dgm:cxn modelId="{3D3D5158-D68B-4C40-A789-87FF8FB5FB8C}" type="presParOf" srcId="{6C6750E9-7793-47EB-8C85-EC2358CA6A10}" destId="{2F81A9B6-B5C7-4EFB-9E2E-CF7FA497BF92}" srcOrd="5" destOrd="0" presId="urn:microsoft.com/office/officeart/2009/layout/ReverseList"/>
  </dgm:cxnLst>
  <dgm:bg/>
  <dgm:whole>
    <a:ln w="57150"/>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4FAF3-9FAC-43F7-8F92-F70FBCC94898}">
      <dsp:nvSpPr>
        <dsp:cNvPr id="0" name=""/>
        <dsp:cNvSpPr/>
      </dsp:nvSpPr>
      <dsp:spPr>
        <a:xfrm rot="16200000">
          <a:off x="138736" y="853435"/>
          <a:ext cx="3822160" cy="4099630"/>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3200" b="1" kern="1200" dirty="0" smtClean="0">
              <a:solidFill>
                <a:srgbClr val="FFFF00"/>
              </a:solidFill>
            </a:rPr>
            <a:t>La relation </a:t>
          </a:r>
        </a:p>
        <a:p>
          <a:pPr lvl="0" algn="ctr" defTabSz="1066800">
            <a:lnSpc>
              <a:spcPct val="90000"/>
            </a:lnSpc>
            <a:spcBef>
              <a:spcPct val="0"/>
            </a:spcBef>
            <a:spcAft>
              <a:spcPct val="35000"/>
            </a:spcAft>
          </a:pPr>
          <a:r>
            <a:rPr lang="en-CA" sz="3200" b="1" kern="1200" dirty="0" smtClean="0">
              <a:solidFill>
                <a:srgbClr val="FFFF00"/>
              </a:solidFill>
            </a:rPr>
            <a:t>pédagogique</a:t>
          </a:r>
        </a:p>
        <a:p>
          <a:pPr lvl="0" algn="ctr" defTabSz="1066800">
            <a:lnSpc>
              <a:spcPct val="90000"/>
            </a:lnSpc>
            <a:spcBef>
              <a:spcPct val="0"/>
            </a:spcBef>
            <a:spcAft>
              <a:spcPct val="35000"/>
            </a:spcAft>
          </a:pPr>
          <a:r>
            <a:rPr lang="en-CA" sz="3200" b="1" kern="1200" dirty="0" smtClean="0">
              <a:solidFill>
                <a:srgbClr val="FFFF00"/>
              </a:solidFill>
            </a:rPr>
            <a:t>COURS 3</a:t>
          </a:r>
        </a:p>
        <a:p>
          <a:pPr lvl="0" algn="ctr" defTabSz="1066800">
            <a:lnSpc>
              <a:spcPct val="90000"/>
            </a:lnSpc>
            <a:spcBef>
              <a:spcPct val="0"/>
            </a:spcBef>
            <a:spcAft>
              <a:spcPct val="35000"/>
            </a:spcAft>
          </a:pPr>
          <a:r>
            <a:rPr lang="en-CA" sz="3200" b="1" kern="1200" dirty="0" smtClean="0">
              <a:solidFill>
                <a:srgbClr val="FFFF00"/>
              </a:solidFill>
            </a:rPr>
            <a:t>28 SEPTEMBRE</a:t>
          </a:r>
          <a:endParaRPr lang="en-CA" sz="3200" b="1" kern="1200" dirty="0">
            <a:solidFill>
              <a:srgbClr val="FFFF00"/>
            </a:solidFill>
          </a:endParaRPr>
        </a:p>
      </dsp:txBody>
      <dsp:txXfrm rot="5400000">
        <a:off x="186617" y="1178786"/>
        <a:ext cx="3913014" cy="3448928"/>
      </dsp:txXfrm>
    </dsp:sp>
    <dsp:sp modelId="{11EAB9E6-C39E-4D8F-9354-072DB7E9E1B0}">
      <dsp:nvSpPr>
        <dsp:cNvPr id="0" name=""/>
        <dsp:cNvSpPr/>
      </dsp:nvSpPr>
      <dsp:spPr>
        <a:xfrm rot="5400000">
          <a:off x="4270875" y="832916"/>
          <a:ext cx="3822160" cy="4140669"/>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205740" tIns="228600" rIns="137160" bIns="228600" numCol="1" spcCol="1270" anchor="t" anchorCtr="0">
          <a:noAutofit/>
        </a:bodyPr>
        <a:lstStyle/>
        <a:p>
          <a:pPr lvl="0" algn="ctr" defTabSz="1600200">
            <a:lnSpc>
              <a:spcPct val="90000"/>
            </a:lnSpc>
            <a:spcBef>
              <a:spcPct val="0"/>
            </a:spcBef>
            <a:spcAft>
              <a:spcPct val="35000"/>
            </a:spcAft>
          </a:pPr>
          <a:r>
            <a:rPr lang="en-CA" sz="3600" b="1" kern="1200" dirty="0" smtClean="0">
              <a:solidFill>
                <a:srgbClr val="FFFF00"/>
              </a:solidFill>
            </a:rPr>
            <a:t>Lecture </a:t>
          </a:r>
        </a:p>
        <a:p>
          <a:pPr lvl="0" algn="ctr" defTabSz="1600200">
            <a:lnSpc>
              <a:spcPct val="90000"/>
            </a:lnSpc>
            <a:spcBef>
              <a:spcPct val="0"/>
            </a:spcBef>
            <a:spcAft>
              <a:spcPct val="35000"/>
            </a:spcAft>
          </a:pPr>
          <a:r>
            <a:rPr lang="en-CA" sz="3600" b="1" kern="1200" dirty="0" smtClean="0">
              <a:solidFill>
                <a:srgbClr val="FFFF00"/>
              </a:solidFill>
            </a:rPr>
            <a:t> Chapitre 4</a:t>
          </a:r>
        </a:p>
        <a:p>
          <a:pPr lvl="0" algn="ctr" defTabSz="1600200">
            <a:lnSpc>
              <a:spcPct val="90000"/>
            </a:lnSpc>
            <a:spcBef>
              <a:spcPct val="0"/>
            </a:spcBef>
            <a:spcAft>
              <a:spcPct val="35000"/>
            </a:spcAft>
          </a:pPr>
          <a:r>
            <a:rPr lang="en-CA" sz="3600" b="1" kern="1200" dirty="0" smtClean="0">
              <a:solidFill>
                <a:srgbClr val="FFFF00"/>
              </a:solidFill>
            </a:rPr>
            <a:t>Chapitre 5</a:t>
          </a:r>
        </a:p>
        <a:p>
          <a:pPr lvl="0" algn="ctr" defTabSz="1600200">
            <a:lnSpc>
              <a:spcPct val="90000"/>
            </a:lnSpc>
            <a:spcBef>
              <a:spcPct val="0"/>
            </a:spcBef>
            <a:spcAft>
              <a:spcPct val="35000"/>
            </a:spcAft>
          </a:pPr>
          <a:r>
            <a:rPr lang="en-CA" sz="3600" b="1" kern="1200" dirty="0" smtClean="0">
              <a:solidFill>
                <a:srgbClr val="FFFF00"/>
              </a:solidFill>
            </a:rPr>
            <a:t>et</a:t>
          </a:r>
        </a:p>
        <a:p>
          <a:pPr lvl="0" algn="ctr" defTabSz="1600200">
            <a:lnSpc>
              <a:spcPct val="90000"/>
            </a:lnSpc>
            <a:spcBef>
              <a:spcPct val="0"/>
            </a:spcBef>
            <a:spcAft>
              <a:spcPct val="35000"/>
            </a:spcAft>
          </a:pPr>
          <a:r>
            <a:rPr lang="en-CA" sz="3600" b="1" kern="1200" dirty="0" smtClean="0">
              <a:solidFill>
                <a:srgbClr val="FFFF00"/>
              </a:solidFill>
            </a:rPr>
            <a:t>Chapitre 7</a:t>
          </a:r>
        </a:p>
        <a:p>
          <a:pPr lvl="0" algn="ctr" defTabSz="1600200">
            <a:lnSpc>
              <a:spcPct val="90000"/>
            </a:lnSpc>
            <a:spcBef>
              <a:spcPct val="0"/>
            </a:spcBef>
            <a:spcAft>
              <a:spcPct val="35000"/>
            </a:spcAft>
          </a:pPr>
          <a:endParaRPr lang="en-CA" sz="3600" b="1" kern="1200" dirty="0" smtClean="0">
            <a:solidFill>
              <a:srgbClr val="FFFF00"/>
            </a:solidFill>
          </a:endParaRPr>
        </a:p>
        <a:p>
          <a:pPr lvl="0" algn="ctr" defTabSz="1600200">
            <a:lnSpc>
              <a:spcPct val="90000"/>
            </a:lnSpc>
            <a:spcBef>
              <a:spcPct val="0"/>
            </a:spcBef>
            <a:spcAft>
              <a:spcPct val="35000"/>
            </a:spcAft>
          </a:pPr>
          <a:endParaRPr lang="en-CA" sz="3600" b="1" kern="1200" dirty="0">
            <a:solidFill>
              <a:srgbClr val="FFFF00"/>
            </a:solidFill>
          </a:endParaRPr>
        </a:p>
      </dsp:txBody>
      <dsp:txXfrm rot="-5400000">
        <a:off x="4111621" y="1178786"/>
        <a:ext cx="3954053" cy="3448928"/>
      </dsp:txXfrm>
    </dsp:sp>
    <dsp:sp modelId="{409AB33B-27E1-4167-B6CE-775836CF45BF}">
      <dsp:nvSpPr>
        <dsp:cNvPr id="0" name=""/>
        <dsp:cNvSpPr/>
      </dsp:nvSpPr>
      <dsp:spPr>
        <a:xfrm>
          <a:off x="2771775" y="0"/>
          <a:ext cx="3423877"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81A9B6-B5C7-4EFB-9E2E-CF7FA497BF92}">
      <dsp:nvSpPr>
        <dsp:cNvPr id="0" name=""/>
        <dsp:cNvSpPr/>
      </dsp:nvSpPr>
      <dsp:spPr>
        <a:xfrm rot="10800000">
          <a:off x="2874599" y="3503498"/>
          <a:ext cx="3218228"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11/9/16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23</a:t>
            </a:fld>
            <a:endParaRPr lang="en-US" dirty="0"/>
          </a:p>
        </p:txBody>
      </p:sp>
    </p:spTree>
    <p:extLst>
      <p:ext uri="{BB962C8B-B14F-4D97-AF65-F5344CB8AC3E}">
        <p14:creationId xmlns:p14="http://schemas.microsoft.com/office/powerpoint/2010/main" val="1818397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11/9/16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11/9/16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11/9/16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11/9/16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r>
              <a:rPr lang="fr-CA" sz="2400" b="1" dirty="0">
                <a:solidFill>
                  <a:schemeClr val="bg1"/>
                </a:solidFill>
                <a:latin typeface="Times New Roman" panose="02020603050405020304" pitchFamily="18" charset="0"/>
                <a:cs typeface="Times New Roman" panose="02020603050405020304" pitchFamily="18" charset="0"/>
              </a:rPr>
              <a:t>Vienneau, R. (2011). </a:t>
            </a:r>
            <a:r>
              <a:rPr lang="fr-CA" sz="2400" b="1" u="sng" dirty="0">
                <a:solidFill>
                  <a:schemeClr val="bg1"/>
                </a:solidFill>
                <a:latin typeface="Times New Roman" panose="02020603050405020304" pitchFamily="18" charset="0"/>
                <a:cs typeface="Times New Roman" panose="02020603050405020304" pitchFamily="18" charset="0"/>
              </a:rPr>
              <a:t>Apprentissage et enseignement</a:t>
            </a:r>
            <a:r>
              <a:rPr lang="fr-CA" sz="2400" b="1" dirty="0">
                <a:solidFill>
                  <a:schemeClr val="bg1"/>
                </a:solidFill>
                <a:latin typeface="Times New Roman" panose="02020603050405020304" pitchFamily="18" charset="0"/>
                <a:cs typeface="Times New Roman" panose="02020603050405020304" pitchFamily="18" charset="0"/>
              </a:rPr>
              <a:t>, Montréal, Gaetan Morin éditeur. </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a:t>
            </a:fld>
            <a:endParaRPr lang="en-US" dirty="0"/>
          </a:p>
        </p:txBody>
      </p:sp>
      <p:graphicFrame>
        <p:nvGraphicFramePr>
          <p:cNvPr id="7" name="Diagram 6"/>
          <p:cNvGraphicFramePr/>
          <p:nvPr>
            <p:extLst>
              <p:ext uri="{D42A27DB-BD31-4B8C-83A1-F6EECF244321}">
                <p14:modId xmlns:p14="http://schemas.microsoft.com/office/powerpoint/2010/main" val="3761153925"/>
              </p:ext>
            </p:extLst>
          </p:nvPr>
        </p:nvGraphicFramePr>
        <p:xfrm>
          <a:off x="155574" y="912813"/>
          <a:ext cx="8988425" cy="5945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586862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graphicEl>
                                              <a:dgm id="{2F81A9B6-B5C7-4EFB-9E2E-CF7FA497BF92}"/>
                                            </p:graphicEl>
                                          </p:spTgt>
                                        </p:tgtEl>
                                        <p:attrNameLst>
                                          <p:attrName>style.visibility</p:attrName>
                                        </p:attrNameLst>
                                      </p:cBhvr>
                                      <p:to>
                                        <p:strVal val="visible"/>
                                      </p:to>
                                    </p:set>
                                    <p:animEffect transition="in" filter="fade">
                                      <p:cBhvr>
                                        <p:cTn id="7" dur="1000"/>
                                        <p:tgtEl>
                                          <p:spTgt spid="7">
                                            <p:graphicEl>
                                              <a:dgm id="{2F81A9B6-B5C7-4EFB-9E2E-CF7FA497BF92}"/>
                                            </p:graphicEl>
                                          </p:spTgt>
                                        </p:tgtEl>
                                      </p:cBhvr>
                                    </p:animEffect>
                                    <p:anim calcmode="lin" valueType="num">
                                      <p:cBhvr>
                                        <p:cTn id="8" dur="1000" fill="hold"/>
                                        <p:tgtEl>
                                          <p:spTgt spid="7">
                                            <p:graphicEl>
                                              <a:dgm id="{2F81A9B6-B5C7-4EFB-9E2E-CF7FA497BF9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2F81A9B6-B5C7-4EFB-9E2E-CF7FA497BF92}"/>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409AB33B-27E1-4167-B6CE-775836CF45BF}"/>
                                            </p:graphicEl>
                                          </p:spTgt>
                                        </p:tgtEl>
                                        <p:attrNameLst>
                                          <p:attrName>style.visibility</p:attrName>
                                        </p:attrNameLst>
                                      </p:cBhvr>
                                      <p:to>
                                        <p:strVal val="visible"/>
                                      </p:to>
                                    </p:set>
                                    <p:animEffect transition="in" filter="fade">
                                      <p:cBhvr>
                                        <p:cTn id="12" dur="1000"/>
                                        <p:tgtEl>
                                          <p:spTgt spid="7">
                                            <p:graphicEl>
                                              <a:dgm id="{409AB33B-27E1-4167-B6CE-775836CF45BF}"/>
                                            </p:graphicEl>
                                          </p:spTgt>
                                        </p:tgtEl>
                                      </p:cBhvr>
                                    </p:animEffect>
                                    <p:anim calcmode="lin" valueType="num">
                                      <p:cBhvr>
                                        <p:cTn id="13" dur="1000" fill="hold"/>
                                        <p:tgtEl>
                                          <p:spTgt spid="7">
                                            <p:graphicEl>
                                              <a:dgm id="{409AB33B-27E1-4167-B6CE-775836CF45BF}"/>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409AB33B-27E1-4167-B6CE-775836CF45BF}"/>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6F84FAF3-9FAC-43F7-8F92-F70FBCC94898}"/>
                                            </p:graphicEl>
                                          </p:spTgt>
                                        </p:tgtEl>
                                        <p:attrNameLst>
                                          <p:attrName>style.visibility</p:attrName>
                                        </p:attrNameLst>
                                      </p:cBhvr>
                                      <p:to>
                                        <p:strVal val="visible"/>
                                      </p:to>
                                    </p:set>
                                    <p:animEffect transition="in" filter="fade">
                                      <p:cBhvr>
                                        <p:cTn id="19" dur="1000"/>
                                        <p:tgtEl>
                                          <p:spTgt spid="7">
                                            <p:graphicEl>
                                              <a:dgm id="{6F84FAF3-9FAC-43F7-8F92-F70FBCC94898}"/>
                                            </p:graphicEl>
                                          </p:spTgt>
                                        </p:tgtEl>
                                      </p:cBhvr>
                                    </p:animEffect>
                                    <p:anim calcmode="lin" valueType="num">
                                      <p:cBhvr>
                                        <p:cTn id="20" dur="1000" fill="hold"/>
                                        <p:tgtEl>
                                          <p:spTgt spid="7">
                                            <p:graphicEl>
                                              <a:dgm id="{6F84FAF3-9FAC-43F7-8F92-F70FBCC94898}"/>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6F84FAF3-9FAC-43F7-8F92-F70FBCC94898}"/>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graphicEl>
                                              <a:dgm id="{11EAB9E6-C39E-4D8F-9354-072DB7E9E1B0}"/>
                                            </p:graphicEl>
                                          </p:spTgt>
                                        </p:tgtEl>
                                        <p:attrNameLst>
                                          <p:attrName>style.visibility</p:attrName>
                                        </p:attrNameLst>
                                      </p:cBhvr>
                                      <p:to>
                                        <p:strVal val="visible"/>
                                      </p:to>
                                    </p:set>
                                    <p:animEffect transition="in" filter="fade">
                                      <p:cBhvr>
                                        <p:cTn id="26" dur="1000"/>
                                        <p:tgtEl>
                                          <p:spTgt spid="7">
                                            <p:graphicEl>
                                              <a:dgm id="{11EAB9E6-C39E-4D8F-9354-072DB7E9E1B0}"/>
                                            </p:graphicEl>
                                          </p:spTgt>
                                        </p:tgtEl>
                                      </p:cBhvr>
                                    </p:animEffect>
                                    <p:anim calcmode="lin" valueType="num">
                                      <p:cBhvr>
                                        <p:cTn id="27" dur="1000" fill="hold"/>
                                        <p:tgtEl>
                                          <p:spTgt spid="7">
                                            <p:graphicEl>
                                              <a:dgm id="{11EAB9E6-C39E-4D8F-9354-072DB7E9E1B0}"/>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11EAB9E6-C39E-4D8F-9354-072DB7E9E1B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smtClean="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3</a:t>
            </a:fld>
            <a:endParaRPr lang="en-US" dirty="0"/>
          </a:p>
        </p:txBody>
      </p:sp>
      <p:sp>
        <p:nvSpPr>
          <p:cNvPr id="10" name="Rectangle 9"/>
          <p:cNvSpPr/>
          <p:nvPr/>
        </p:nvSpPr>
        <p:spPr>
          <a:xfrm>
            <a:off x="0" y="1187668"/>
            <a:ext cx="8988426" cy="5509200"/>
          </a:xfrm>
          <a:prstGeom prst="rect">
            <a:avLst/>
          </a:prstGeom>
        </p:spPr>
        <p:txBody>
          <a:bodyPr wrap="square">
            <a:spAutoFit/>
          </a:bodyPr>
          <a:lstStyle/>
          <a:p>
            <a:pPr marL="0" lvl="4"/>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800" b="1" dirty="0" smtClean="0">
                <a:uFill>
                  <a:solidFill/>
                </a:uFill>
                <a:latin typeface="Times New Roman" panose="02020603050405020304" pitchFamily="18" charset="0"/>
                <a:ea typeface="Cambria"/>
                <a:cs typeface="Times New Roman" panose="02020603050405020304" pitchFamily="18" charset="0"/>
                <a:sym typeface="Cambria"/>
              </a:rPr>
              <a:t>Auteurs </a:t>
            </a:r>
            <a:r>
              <a:rPr lang="fr-CA" sz="2800" b="1" dirty="0">
                <a:uFill>
                  <a:solidFill/>
                </a:uFill>
                <a:latin typeface="Times New Roman" panose="02020603050405020304" pitchFamily="18" charset="0"/>
                <a:ea typeface="Cambria"/>
                <a:cs typeface="Times New Roman" panose="02020603050405020304" pitchFamily="18" charset="0"/>
                <a:sym typeface="Cambria"/>
              </a:rPr>
              <a:t>importants de l’Humanisme :</a:t>
            </a:r>
          </a:p>
          <a:p>
            <a:pPr marL="0" lvl="4"/>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0" lvl="4"/>
            <a:r>
              <a:rPr lang="fr-CA" sz="2400" b="1" dirty="0" smtClean="0">
                <a:uFill>
                  <a:solidFill/>
                </a:uFill>
                <a:latin typeface="Times New Roman" panose="02020603050405020304" pitchFamily="18" charset="0"/>
                <a:ea typeface="Cambria"/>
                <a:cs typeface="Times New Roman" panose="02020603050405020304" pitchFamily="18" charset="0"/>
                <a:sym typeface="Cambria"/>
              </a:rPr>
              <a:t>         1. Abraham Maslow : </a:t>
            </a:r>
            <a:r>
              <a:rPr lang="fr-CA" dirty="0">
                <a:uFill>
                  <a:solidFill/>
                </a:uFill>
                <a:latin typeface="Times New Roman" panose="02020603050405020304" pitchFamily="18" charset="0"/>
                <a:ea typeface="Cambria"/>
                <a:cs typeface="Times New Roman" panose="02020603050405020304" pitchFamily="18" charset="0"/>
                <a:sym typeface="Cambria"/>
              </a:rPr>
              <a:t>pour de nombreuses générations d’enseignants, le </a:t>
            </a:r>
            <a:r>
              <a:rPr lang="fr-CA" dirty="0" smtClean="0">
                <a:uFill>
                  <a:solidFill/>
                </a:uFill>
                <a:latin typeface="Times New Roman" panose="02020603050405020304" pitchFamily="18" charset="0"/>
                <a:ea typeface="Cambria"/>
                <a:cs typeface="Times New Roman" panose="02020603050405020304" pitchFamily="18" charset="0"/>
                <a:sym typeface="Cambria"/>
              </a:rPr>
              <a:t>nom </a:t>
            </a:r>
            <a:r>
              <a:rPr lang="fr-CA" dirty="0">
                <a:uFill>
                  <a:solidFill/>
                </a:uFill>
                <a:latin typeface="Times New Roman" panose="02020603050405020304" pitchFamily="18" charset="0"/>
                <a:ea typeface="Cambria"/>
                <a:cs typeface="Times New Roman" panose="02020603050405020304" pitchFamily="18" charset="0"/>
                <a:sym typeface="Cambria"/>
              </a:rPr>
              <a:t>de </a:t>
            </a:r>
            <a:r>
              <a:rPr lang="fr-CA" dirty="0" smtClean="0">
                <a:uFill>
                  <a:solidFill/>
                </a:uFill>
                <a:latin typeface="Times New Roman" panose="02020603050405020304" pitchFamily="18" charset="0"/>
                <a:ea typeface="Cambria"/>
                <a:cs typeface="Times New Roman" panose="02020603050405020304" pitchFamily="18" charset="0"/>
                <a:sym typeface="Cambria"/>
              </a:rPr>
              <a:t>	Maslow </a:t>
            </a:r>
            <a:r>
              <a:rPr lang="fr-CA" dirty="0">
                <a:uFill>
                  <a:solidFill/>
                </a:uFill>
                <a:latin typeface="Times New Roman" panose="02020603050405020304" pitchFamily="18" charset="0"/>
                <a:ea typeface="Cambria"/>
                <a:cs typeface="Times New Roman" panose="02020603050405020304" pitchFamily="18" charset="0"/>
                <a:sym typeface="Cambria"/>
              </a:rPr>
              <a:t>est associé à la théorie de la motivation, représentée sous </a:t>
            </a:r>
            <a:r>
              <a:rPr lang="fr-CA" dirty="0" smtClean="0">
                <a:uFill>
                  <a:solidFill/>
                </a:uFill>
                <a:latin typeface="Times New Roman" panose="02020603050405020304" pitchFamily="18" charset="0"/>
                <a:ea typeface="Cambria"/>
                <a:cs typeface="Times New Roman" panose="02020603050405020304" pitchFamily="18" charset="0"/>
                <a:sym typeface="Cambria"/>
              </a:rPr>
              <a:t>forme </a:t>
            </a:r>
            <a:r>
              <a:rPr lang="fr-CA" dirty="0">
                <a:uFill>
                  <a:solidFill/>
                </a:uFill>
                <a:latin typeface="Times New Roman" panose="02020603050405020304" pitchFamily="18" charset="0"/>
                <a:ea typeface="Cambria"/>
                <a:cs typeface="Times New Roman" panose="02020603050405020304" pitchFamily="18" charset="0"/>
                <a:sym typeface="Cambria"/>
              </a:rPr>
              <a:t>de sa </a:t>
            </a:r>
            <a:r>
              <a:rPr lang="fr-CA" dirty="0" smtClean="0">
                <a:uFill>
                  <a:solidFill/>
                </a:uFill>
                <a:latin typeface="Times New Roman" panose="02020603050405020304" pitchFamily="18" charset="0"/>
                <a:ea typeface="Cambria"/>
                <a:cs typeface="Times New Roman" panose="02020603050405020304" pitchFamily="18" charset="0"/>
                <a:sym typeface="Cambria"/>
              </a:rPr>
              <a:t>	pyramide </a:t>
            </a:r>
            <a:r>
              <a:rPr lang="fr-CA" dirty="0">
                <a:uFill>
                  <a:solidFill/>
                </a:uFill>
                <a:latin typeface="Times New Roman" panose="02020603050405020304" pitchFamily="18" charset="0"/>
                <a:ea typeface="Cambria"/>
                <a:cs typeface="Times New Roman" panose="02020603050405020304" pitchFamily="18" charset="0"/>
                <a:sym typeface="Cambria"/>
              </a:rPr>
              <a:t>des besoins. Cependant, il faut savoir que Maslow a </a:t>
            </a:r>
            <a:r>
              <a:rPr lang="fr-CA" dirty="0" smtClean="0">
                <a:uFill>
                  <a:solidFill/>
                </a:uFill>
                <a:latin typeface="Times New Roman" panose="02020603050405020304" pitchFamily="18" charset="0"/>
                <a:ea typeface="Cambria"/>
                <a:cs typeface="Times New Roman" panose="02020603050405020304" pitchFamily="18" charset="0"/>
                <a:sym typeface="Cambria"/>
              </a:rPr>
              <a:t>été </a:t>
            </a:r>
            <a:r>
              <a:rPr lang="fr-CA" dirty="0">
                <a:uFill>
                  <a:solidFill/>
                </a:uFill>
                <a:latin typeface="Times New Roman" panose="02020603050405020304" pitchFamily="18" charset="0"/>
                <a:ea typeface="Cambria"/>
                <a:cs typeface="Times New Roman" panose="02020603050405020304" pitchFamily="18" charset="0"/>
                <a:sym typeface="Cambria"/>
              </a:rPr>
              <a:t>béhavioriste durant </a:t>
            </a:r>
            <a:r>
              <a:rPr lang="fr-CA" dirty="0" smtClean="0">
                <a:uFill>
                  <a:solidFill/>
                </a:uFill>
                <a:latin typeface="Times New Roman" panose="02020603050405020304" pitchFamily="18" charset="0"/>
                <a:ea typeface="Cambria"/>
                <a:cs typeface="Times New Roman" panose="02020603050405020304" pitchFamily="18" charset="0"/>
                <a:sym typeface="Cambria"/>
              </a:rPr>
              <a:t>	ses </a:t>
            </a:r>
            <a:r>
              <a:rPr lang="fr-CA" dirty="0">
                <a:uFill>
                  <a:solidFill/>
                </a:uFill>
                <a:latin typeface="Times New Roman" panose="02020603050405020304" pitchFamily="18" charset="0"/>
                <a:ea typeface="Cambria"/>
                <a:cs typeface="Times New Roman" panose="02020603050405020304" pitchFamily="18" charset="0"/>
                <a:sym typeface="Cambria"/>
              </a:rPr>
              <a:t>premières années de rechercher à l'Université de </a:t>
            </a:r>
            <a:r>
              <a:rPr lang="fr-CA" dirty="0" smtClean="0">
                <a:uFill>
                  <a:solidFill/>
                </a:uFill>
                <a:latin typeface="Times New Roman" panose="02020603050405020304" pitchFamily="18" charset="0"/>
                <a:ea typeface="Cambria"/>
                <a:cs typeface="Times New Roman" panose="02020603050405020304" pitchFamily="18" charset="0"/>
                <a:sym typeface="Cambria"/>
              </a:rPr>
              <a:t>Columbia</a:t>
            </a:r>
            <a:r>
              <a:rPr lang="fr-CA" dirty="0">
                <a:uFill>
                  <a:solidFill/>
                </a:uFill>
                <a:latin typeface="Times New Roman" panose="02020603050405020304" pitchFamily="18" charset="0"/>
                <a:ea typeface="Cambria"/>
                <a:cs typeface="Times New Roman" panose="02020603050405020304" pitchFamily="18" charset="0"/>
                <a:sym typeface="Cambria"/>
              </a:rPr>
              <a:t>. C’est la naissance de </a:t>
            </a:r>
            <a:r>
              <a:rPr lang="fr-CA" dirty="0" smtClean="0">
                <a:uFill>
                  <a:solidFill/>
                </a:uFill>
                <a:latin typeface="Times New Roman" panose="02020603050405020304" pitchFamily="18" charset="0"/>
                <a:ea typeface="Cambria"/>
                <a:cs typeface="Times New Roman" panose="02020603050405020304" pitchFamily="18" charset="0"/>
                <a:sym typeface="Cambria"/>
              </a:rPr>
              <a:t>	son </a:t>
            </a:r>
            <a:r>
              <a:rPr lang="fr-CA" dirty="0">
                <a:uFill>
                  <a:solidFill/>
                </a:uFill>
                <a:latin typeface="Times New Roman" panose="02020603050405020304" pitchFamily="18" charset="0"/>
                <a:ea typeface="Cambria"/>
                <a:cs typeface="Times New Roman" panose="02020603050405020304" pitchFamily="18" charset="0"/>
                <a:sym typeface="Cambria"/>
              </a:rPr>
              <a:t>premier enfant qui l''amène à adorer une </a:t>
            </a:r>
            <a:r>
              <a:rPr lang="fr-CA" dirty="0" smtClean="0">
                <a:uFill>
                  <a:solidFill/>
                </a:uFill>
                <a:latin typeface="Times New Roman" panose="02020603050405020304" pitchFamily="18" charset="0"/>
                <a:ea typeface="Cambria"/>
                <a:cs typeface="Times New Roman" panose="02020603050405020304" pitchFamily="18" charset="0"/>
                <a:sym typeface="Cambria"/>
              </a:rPr>
              <a:t>approche </a:t>
            </a:r>
            <a:r>
              <a:rPr lang="fr-CA" dirty="0">
                <a:uFill>
                  <a:solidFill/>
                </a:uFill>
                <a:latin typeface="Times New Roman" panose="02020603050405020304" pitchFamily="18" charset="0"/>
                <a:ea typeface="Cambria"/>
                <a:cs typeface="Times New Roman" panose="02020603050405020304" pitchFamily="18" charset="0"/>
                <a:sym typeface="Cambria"/>
              </a:rPr>
              <a:t>plus humaniste de l’éducation. </a:t>
            </a:r>
            <a:r>
              <a:rPr lang="fr-CA" dirty="0" smtClean="0">
                <a:uFill>
                  <a:solidFill/>
                </a:uFill>
                <a:latin typeface="Times New Roman" panose="02020603050405020304" pitchFamily="18" charset="0"/>
                <a:ea typeface="Cambria"/>
                <a:cs typeface="Times New Roman" panose="02020603050405020304" pitchFamily="18" charset="0"/>
                <a:sym typeface="Cambria"/>
              </a:rPr>
              <a:t>	Il </a:t>
            </a:r>
            <a:r>
              <a:rPr lang="fr-CA" dirty="0">
                <a:uFill>
                  <a:solidFill/>
                </a:uFill>
                <a:latin typeface="Times New Roman" panose="02020603050405020304" pitchFamily="18" charset="0"/>
                <a:ea typeface="Cambria"/>
                <a:cs typeface="Times New Roman" panose="02020603050405020304" pitchFamily="18" charset="0"/>
                <a:sym typeface="Cambria"/>
              </a:rPr>
              <a:t>s’opposera à la conception </a:t>
            </a:r>
            <a:r>
              <a:rPr lang="fr-CA" dirty="0" smtClean="0">
                <a:uFill>
                  <a:solidFill/>
                </a:uFill>
                <a:latin typeface="Times New Roman" panose="02020603050405020304" pitchFamily="18" charset="0"/>
                <a:ea typeface="Cambria"/>
                <a:cs typeface="Times New Roman" panose="02020603050405020304" pitchFamily="18" charset="0"/>
                <a:sym typeface="Cambria"/>
              </a:rPr>
              <a:t>béhavioriste </a:t>
            </a:r>
            <a:r>
              <a:rPr lang="fr-CA" dirty="0">
                <a:uFill>
                  <a:solidFill/>
                </a:uFill>
                <a:latin typeface="Times New Roman" panose="02020603050405020304" pitchFamily="18" charset="0"/>
                <a:ea typeface="Cambria"/>
                <a:cs typeface="Times New Roman" panose="02020603050405020304" pitchFamily="18" charset="0"/>
                <a:sym typeface="Cambria"/>
              </a:rPr>
              <a:t>de l’apprentissage et deviendra un virulent </a:t>
            </a:r>
            <a:r>
              <a:rPr lang="fr-CA" dirty="0" smtClean="0">
                <a:uFill>
                  <a:solidFill/>
                </a:uFill>
                <a:latin typeface="Times New Roman" panose="02020603050405020304" pitchFamily="18" charset="0"/>
                <a:ea typeface="Cambria"/>
                <a:cs typeface="Times New Roman" panose="02020603050405020304" pitchFamily="18" charset="0"/>
                <a:sym typeface="Cambria"/>
              </a:rPr>
              <a:t>	critique </a:t>
            </a:r>
            <a:r>
              <a:rPr lang="fr-CA" dirty="0">
                <a:uFill>
                  <a:solidFill/>
                </a:uFill>
                <a:latin typeface="Times New Roman" panose="02020603050405020304" pitchFamily="18" charset="0"/>
                <a:ea typeface="Cambria"/>
                <a:cs typeface="Times New Roman" panose="02020603050405020304" pitchFamily="18" charset="0"/>
                <a:sym typeface="Cambria"/>
              </a:rPr>
              <a:t>de celle-ci en </a:t>
            </a:r>
            <a:r>
              <a:rPr lang="fr-CA" dirty="0" smtClean="0">
                <a:uFill>
                  <a:solidFill/>
                </a:uFill>
                <a:latin typeface="Times New Roman" panose="02020603050405020304" pitchFamily="18" charset="0"/>
                <a:ea typeface="Cambria"/>
                <a:cs typeface="Times New Roman" panose="02020603050405020304" pitchFamily="18" charset="0"/>
                <a:sym typeface="Cambria"/>
              </a:rPr>
              <a:t>lui </a:t>
            </a:r>
            <a:r>
              <a:rPr lang="fr-CA" dirty="0">
                <a:uFill>
                  <a:solidFill/>
                </a:uFill>
                <a:latin typeface="Times New Roman" panose="02020603050405020304" pitchFamily="18" charset="0"/>
                <a:ea typeface="Cambria"/>
                <a:cs typeface="Times New Roman" panose="02020603050405020304" pitchFamily="18" charset="0"/>
                <a:sym typeface="Cambria"/>
              </a:rPr>
              <a:t>reprochant de se soucier davantage des intérêts de la société </a:t>
            </a:r>
            <a:r>
              <a:rPr lang="fr-CA" dirty="0" smtClean="0">
                <a:uFill>
                  <a:solidFill/>
                </a:uFill>
                <a:latin typeface="Times New Roman" panose="02020603050405020304" pitchFamily="18" charset="0"/>
                <a:ea typeface="Cambria"/>
                <a:cs typeface="Times New Roman" panose="02020603050405020304" pitchFamily="18" charset="0"/>
                <a:sym typeface="Cambria"/>
              </a:rPr>
              <a:t>	industrielle que </a:t>
            </a:r>
            <a:r>
              <a:rPr lang="fr-CA" dirty="0">
                <a:uFill>
                  <a:solidFill/>
                </a:uFill>
                <a:latin typeface="Times New Roman" panose="02020603050405020304" pitchFamily="18" charset="0"/>
                <a:ea typeface="Cambria"/>
                <a:cs typeface="Times New Roman" panose="02020603050405020304" pitchFamily="18" charset="0"/>
                <a:sym typeface="Cambria"/>
              </a:rPr>
              <a:t>des besoins des personne qui la fréquentent. Pour Maslow, comme </a:t>
            </a:r>
            <a:r>
              <a:rPr lang="fr-CA" dirty="0" smtClean="0">
                <a:uFill>
                  <a:solidFill/>
                </a:uFill>
                <a:latin typeface="Times New Roman" panose="02020603050405020304" pitchFamily="18" charset="0"/>
                <a:ea typeface="Cambria"/>
                <a:cs typeface="Times New Roman" panose="02020603050405020304" pitchFamily="18" charset="0"/>
                <a:sym typeface="Cambria"/>
              </a:rPr>
              <a:t>	pour tous </a:t>
            </a:r>
            <a:r>
              <a:rPr lang="fr-CA" dirty="0">
                <a:uFill>
                  <a:solidFill/>
                </a:uFill>
                <a:latin typeface="Times New Roman" panose="02020603050405020304" pitchFamily="18" charset="0"/>
                <a:ea typeface="Cambria"/>
                <a:cs typeface="Times New Roman" panose="02020603050405020304" pitchFamily="18" charset="0"/>
                <a:sym typeface="Cambria"/>
              </a:rPr>
              <a:t>les autres humanistes, à la base  de cette théorie, se trouve </a:t>
            </a:r>
            <a:r>
              <a:rPr lang="fr-CA" b="1" dirty="0">
                <a:uFill>
                  <a:solidFill/>
                </a:uFill>
                <a:latin typeface="Times New Roman" panose="02020603050405020304" pitchFamily="18" charset="0"/>
                <a:ea typeface="Cambria"/>
                <a:cs typeface="Times New Roman" panose="02020603050405020304" pitchFamily="18" charset="0"/>
                <a:sym typeface="Cambria"/>
              </a:rPr>
              <a:t>“la </a:t>
            </a:r>
            <a:r>
              <a:rPr lang="fr-CA" b="1" dirty="0" smtClean="0">
                <a:uFill>
                  <a:solidFill/>
                </a:uFill>
                <a:latin typeface="Times New Roman" panose="02020603050405020304" pitchFamily="18" charset="0"/>
                <a:ea typeface="Cambria"/>
                <a:cs typeface="Times New Roman" panose="02020603050405020304" pitchFamily="18" charset="0"/>
                <a:sym typeface="Cambria"/>
              </a:rPr>
              <a:t>conviction 	que </a:t>
            </a:r>
            <a:r>
              <a:rPr lang="fr-CA" b="1" dirty="0">
                <a:uFill>
                  <a:solidFill/>
                </a:uFill>
                <a:latin typeface="Times New Roman" panose="02020603050405020304" pitchFamily="18" charset="0"/>
                <a:ea typeface="Cambria"/>
                <a:cs typeface="Times New Roman" panose="02020603050405020304" pitchFamily="18" charset="0"/>
                <a:sym typeface="Cambria"/>
              </a:rPr>
              <a:t>toute personne est un être fondamentalement bon qui </a:t>
            </a:r>
            <a:r>
              <a:rPr lang="fr-CA" b="1" dirty="0" smtClean="0">
                <a:uFill>
                  <a:solidFill/>
                </a:uFill>
                <a:latin typeface="Times New Roman" panose="02020603050405020304" pitchFamily="18" charset="0"/>
                <a:ea typeface="Cambria"/>
                <a:cs typeface="Times New Roman" panose="02020603050405020304" pitchFamily="18" charset="0"/>
                <a:sym typeface="Cambria"/>
              </a:rPr>
              <a:t>aspire </a:t>
            </a:r>
            <a:r>
              <a:rPr lang="fr-CA" b="1" dirty="0">
                <a:uFill>
                  <a:solidFill/>
                </a:uFill>
                <a:latin typeface="Times New Roman" panose="02020603050405020304" pitchFamily="18" charset="0"/>
                <a:ea typeface="Cambria"/>
                <a:cs typeface="Times New Roman" panose="02020603050405020304" pitchFamily="18" charset="0"/>
                <a:sym typeface="Cambria"/>
              </a:rPr>
              <a:t>à son plein </a:t>
            </a:r>
            <a:r>
              <a:rPr lang="fr-CA" b="1" dirty="0" smtClean="0">
                <a:uFill>
                  <a:solidFill/>
                </a:uFill>
                <a:latin typeface="Times New Roman" panose="02020603050405020304" pitchFamily="18" charset="0"/>
                <a:ea typeface="Cambria"/>
                <a:cs typeface="Times New Roman" panose="02020603050405020304" pitchFamily="18" charset="0"/>
                <a:sym typeface="Cambria"/>
              </a:rPr>
              <a:t>	épanouissement</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(Jean-Jacques Rousseau qui croyait en </a:t>
            </a:r>
            <a:r>
              <a:rPr lang="fr-CA" dirty="0" smtClean="0">
                <a:uFill>
                  <a:solidFill/>
                </a:uFill>
                <a:latin typeface="Times New Roman" panose="02020603050405020304" pitchFamily="18" charset="0"/>
                <a:ea typeface="Cambria"/>
                <a:cs typeface="Times New Roman" panose="02020603050405020304" pitchFamily="18" charset="0"/>
                <a:sym typeface="Cambria"/>
              </a:rPr>
              <a:t>	la </a:t>
            </a:r>
            <a:r>
              <a:rPr lang="fr-CA" dirty="0">
                <a:uFill>
                  <a:solidFill/>
                </a:uFill>
                <a:latin typeface="Times New Roman" panose="02020603050405020304" pitchFamily="18" charset="0"/>
                <a:ea typeface="Cambria"/>
                <a:cs typeface="Times New Roman" panose="02020603050405020304" pitchFamily="18" charset="0"/>
                <a:sym typeface="Cambria"/>
              </a:rPr>
              <a:t>bonté  fondamentale de </a:t>
            </a:r>
            <a:r>
              <a:rPr lang="fr-CA" dirty="0" smtClean="0">
                <a:uFill>
                  <a:solidFill/>
                </a:uFill>
                <a:latin typeface="Times New Roman" panose="02020603050405020304" pitchFamily="18" charset="0"/>
                <a:ea typeface="Cambria"/>
                <a:cs typeface="Times New Roman" panose="02020603050405020304" pitchFamily="18" charset="0"/>
                <a:sym typeface="Cambria"/>
              </a:rPr>
              <a:t>	la </a:t>
            </a:r>
            <a:r>
              <a:rPr lang="fr-CA" dirty="0">
                <a:uFill>
                  <a:solidFill/>
                </a:uFill>
                <a:latin typeface="Times New Roman" panose="02020603050405020304" pitchFamily="18" charset="0"/>
                <a:ea typeface="Cambria"/>
                <a:cs typeface="Times New Roman" panose="02020603050405020304" pitchFamily="18" charset="0"/>
                <a:sym typeface="Cambria"/>
              </a:rPr>
              <a:t>nature </a:t>
            </a:r>
            <a:r>
              <a:rPr lang="fr-CA" dirty="0" smtClean="0">
                <a:uFill>
                  <a:solidFill/>
                </a:uFill>
                <a:latin typeface="Times New Roman" panose="02020603050405020304" pitchFamily="18" charset="0"/>
                <a:ea typeface="Cambria"/>
                <a:cs typeface="Times New Roman" panose="02020603050405020304" pitchFamily="18" charset="0"/>
                <a:sym typeface="Cambria"/>
              </a:rPr>
              <a:t>humaine </a:t>
            </a:r>
            <a:r>
              <a:rPr lang="fr-CA" dirty="0">
                <a:uFill>
                  <a:solidFill/>
                </a:uFill>
                <a:latin typeface="Times New Roman" panose="02020603050405020304" pitchFamily="18" charset="0"/>
                <a:ea typeface="Cambria"/>
                <a:cs typeface="Times New Roman" panose="02020603050405020304" pitchFamily="18" charset="0"/>
                <a:sym typeface="Cambria"/>
              </a:rPr>
              <a:t>disait que </a:t>
            </a:r>
            <a:r>
              <a:rPr lang="fr-CA" b="1" dirty="0">
                <a:uFill>
                  <a:solidFill/>
                </a:uFill>
                <a:latin typeface="Times New Roman" panose="02020603050405020304" pitchFamily="18" charset="0"/>
                <a:ea typeface="Cambria"/>
                <a:cs typeface="Times New Roman" panose="02020603050405020304" pitchFamily="18" charset="0"/>
                <a:sym typeface="Cambria"/>
              </a:rPr>
              <a:t>“l’homme nait bon”. </a:t>
            </a:r>
            <a:r>
              <a:rPr lang="fr-CA" b="1" dirty="0" smtClean="0">
                <a:uFill>
                  <a:solidFill/>
                </a:uFill>
                <a:latin typeface="Times New Roman" panose="02020603050405020304" pitchFamily="18" charset="0"/>
                <a:ea typeface="Cambria"/>
                <a:cs typeface="Times New Roman" panose="02020603050405020304" pitchFamily="18" charset="0"/>
                <a:sym typeface="Cambria"/>
              </a:rPr>
              <a:t>Maslow </a:t>
            </a:r>
            <a:r>
              <a:rPr lang="fr-CA" b="1" dirty="0">
                <a:uFill>
                  <a:solidFill/>
                </a:uFill>
                <a:latin typeface="Times New Roman" panose="02020603050405020304" pitchFamily="18" charset="0"/>
                <a:ea typeface="Cambria"/>
                <a:cs typeface="Times New Roman" panose="02020603050405020304" pitchFamily="18" charset="0"/>
                <a:sym typeface="Cambria"/>
              </a:rPr>
              <a:t>élabore sa théorie de la </a:t>
            </a:r>
            <a:r>
              <a:rPr lang="fr-CA" b="1" dirty="0" smtClean="0">
                <a:uFill>
                  <a:solidFill/>
                </a:uFill>
                <a:latin typeface="Times New Roman" panose="02020603050405020304" pitchFamily="18" charset="0"/>
                <a:ea typeface="Cambria"/>
                <a:cs typeface="Times New Roman" panose="02020603050405020304" pitchFamily="18" charset="0"/>
                <a:sym typeface="Cambria"/>
              </a:rPr>
              <a:t>	motivation</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et cette théorie accorde une </a:t>
            </a:r>
            <a:r>
              <a:rPr lang="fr-CA" dirty="0" smtClean="0">
                <a:uFill>
                  <a:solidFill/>
                </a:uFill>
                <a:latin typeface="Times New Roman" panose="02020603050405020304" pitchFamily="18" charset="0"/>
                <a:ea typeface="Cambria"/>
                <a:cs typeface="Times New Roman" panose="02020603050405020304" pitchFamily="18" charset="0"/>
                <a:sym typeface="Cambria"/>
              </a:rPr>
              <a:t>place </a:t>
            </a:r>
            <a:r>
              <a:rPr lang="fr-CA" dirty="0">
                <a:uFill>
                  <a:solidFill/>
                </a:uFill>
                <a:latin typeface="Times New Roman" panose="02020603050405020304" pitchFamily="18" charset="0"/>
                <a:ea typeface="Cambria"/>
                <a:cs typeface="Times New Roman" panose="02020603050405020304" pitchFamily="18" charset="0"/>
                <a:sym typeface="Cambria"/>
              </a:rPr>
              <a:t>centrale à la satisfaction des besoins </a:t>
            </a:r>
            <a:r>
              <a:rPr lang="fr-CA" dirty="0" smtClean="0">
                <a:uFill>
                  <a:solidFill/>
                </a:uFill>
                <a:latin typeface="Times New Roman" panose="02020603050405020304" pitchFamily="18" charset="0"/>
                <a:ea typeface="Cambria"/>
                <a:cs typeface="Times New Roman" panose="02020603050405020304" pitchFamily="18" charset="0"/>
                <a:sym typeface="Cambria"/>
              </a:rPr>
              <a:t>	s’inscrits </a:t>
            </a:r>
            <a:r>
              <a:rPr lang="fr-CA" dirty="0">
                <a:uFill>
                  <a:solidFill/>
                </a:uFill>
                <a:latin typeface="Times New Roman" panose="02020603050405020304" pitchFamily="18" charset="0"/>
                <a:ea typeface="Cambria"/>
                <a:cs typeface="Times New Roman" panose="02020603050405020304" pitchFamily="18" charset="0"/>
                <a:sym typeface="Cambria"/>
              </a:rPr>
              <a:t>dans l’espèce humaine. </a:t>
            </a:r>
            <a:r>
              <a:rPr lang="fr-CA" dirty="0" smtClean="0">
                <a:uFill>
                  <a:solidFill/>
                </a:uFill>
                <a:latin typeface="Times New Roman" panose="02020603050405020304" pitchFamily="18" charset="0"/>
                <a:ea typeface="Cambria"/>
                <a:cs typeface="Times New Roman" panose="02020603050405020304" pitchFamily="18" charset="0"/>
                <a:sym typeface="Cambria"/>
              </a:rPr>
              <a:t>Sa </a:t>
            </a:r>
            <a:r>
              <a:rPr lang="fr-CA" dirty="0">
                <a:uFill>
                  <a:solidFill/>
                </a:uFill>
                <a:latin typeface="Times New Roman" panose="02020603050405020304" pitchFamily="18" charset="0"/>
                <a:ea typeface="Cambria"/>
                <a:cs typeface="Times New Roman" panose="02020603050405020304" pitchFamily="18" charset="0"/>
                <a:sym typeface="Cambria"/>
              </a:rPr>
              <a:t>théorie repose </a:t>
            </a:r>
            <a:r>
              <a:rPr lang="fr-CA" b="1" dirty="0">
                <a:uFill>
                  <a:solidFill/>
                </a:uFill>
                <a:latin typeface="Times New Roman" panose="02020603050405020304" pitchFamily="18" charset="0"/>
                <a:ea typeface="Cambria"/>
                <a:cs typeface="Times New Roman" panose="02020603050405020304" pitchFamily="18" charset="0"/>
                <a:sym typeface="Cambria"/>
              </a:rPr>
              <a:t>sur trois postulats </a:t>
            </a:r>
            <a:r>
              <a:rPr lang="fr-CA" dirty="0">
                <a:uFill>
                  <a:solidFill/>
                </a:uFill>
                <a:latin typeface="Times New Roman" panose="02020603050405020304" pitchFamily="18" charset="0"/>
                <a:ea typeface="Cambria"/>
                <a:cs typeface="Times New Roman" panose="02020603050405020304" pitchFamily="18" charset="0"/>
                <a:sym typeface="Cambria"/>
              </a:rPr>
              <a:t>relatifs à la </a:t>
            </a:r>
            <a:r>
              <a:rPr lang="fr-CA" dirty="0" smtClean="0">
                <a:uFill>
                  <a:solidFill/>
                </a:uFill>
                <a:latin typeface="Times New Roman" panose="02020603050405020304" pitchFamily="18" charset="0"/>
                <a:ea typeface="Cambria"/>
                <a:cs typeface="Times New Roman" panose="02020603050405020304" pitchFamily="18" charset="0"/>
                <a:sym typeface="Cambria"/>
              </a:rPr>
              <a:t>	motivation humaine.</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lvl="2" defTabSz="449580">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229300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4</a:t>
            </a:fld>
            <a:endParaRPr lang="en-US" dirty="0"/>
          </a:p>
        </p:txBody>
      </p:sp>
      <p:sp>
        <p:nvSpPr>
          <p:cNvPr id="10" name="Rectangle 9"/>
          <p:cNvSpPr/>
          <p:nvPr/>
        </p:nvSpPr>
        <p:spPr>
          <a:xfrm>
            <a:off x="0" y="1187668"/>
            <a:ext cx="8988426" cy="5816977"/>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Pyramide de Maslow </a:t>
            </a:r>
          </a:p>
          <a:p>
            <a:pPr marL="0" lvl="4" algn="ctr"/>
            <a:r>
              <a:rPr lang="fr-CA" sz="32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Cambria"/>
                <a:ea typeface="Cambria"/>
                <a:cs typeface="Cambria"/>
                <a:sym typeface="Cambria"/>
              </a:rPr>
              <a:t>Les </a:t>
            </a:r>
            <a:r>
              <a:rPr lang="fr-CA" sz="2000" dirty="0">
                <a:uFill>
                  <a:solidFill/>
                </a:uFill>
                <a:latin typeface="Cambria"/>
                <a:ea typeface="Cambria"/>
                <a:cs typeface="Cambria"/>
                <a:sym typeface="Cambria"/>
              </a:rPr>
              <a:t>quatre catégories inférieures forment les </a:t>
            </a:r>
            <a:r>
              <a:rPr lang="fr-CA" sz="2000" b="1" dirty="0">
                <a:uFill>
                  <a:solidFill/>
                </a:uFill>
                <a:latin typeface="Cambria"/>
                <a:ea typeface="Cambria"/>
                <a:cs typeface="Cambria"/>
                <a:sym typeface="Cambria"/>
              </a:rPr>
              <a:t>besoins D </a:t>
            </a:r>
            <a:r>
              <a:rPr lang="fr-CA" sz="2000" dirty="0">
                <a:uFill>
                  <a:solidFill/>
                </a:uFill>
                <a:latin typeface="Cambria"/>
                <a:ea typeface="Cambria"/>
                <a:cs typeface="Cambria"/>
                <a:sym typeface="Cambria"/>
              </a:rPr>
              <a:t>(depriving) </a:t>
            </a:r>
            <a:r>
              <a:rPr lang="fr-CA" sz="2000" dirty="0" smtClean="0">
                <a:uFill>
                  <a:solidFill/>
                </a:uFill>
                <a:latin typeface="Cambria"/>
                <a:ea typeface="Cambria"/>
                <a:cs typeface="Cambria"/>
                <a:sym typeface="Cambria"/>
              </a:rPr>
              <a:t>ou</a:t>
            </a:r>
          </a:p>
          <a:p>
            <a:pPr marL="0" lvl="4" algn="ctr"/>
            <a:r>
              <a:rPr lang="fr-CA" sz="2000" dirty="0">
                <a:uFill>
                  <a:solidFill/>
                </a:uFill>
                <a:latin typeface="Cambria"/>
                <a:ea typeface="Cambria"/>
                <a:cs typeface="Cambria"/>
                <a:sym typeface="Cambria"/>
              </a:rPr>
              <a:t> </a:t>
            </a:r>
            <a:r>
              <a:rPr lang="fr-CA" sz="2000" dirty="0" smtClean="0">
                <a:uFill>
                  <a:solidFill/>
                </a:uFill>
                <a:latin typeface="Cambria"/>
                <a:ea typeface="Cambria"/>
                <a:cs typeface="Cambria"/>
                <a:sym typeface="Cambria"/>
              </a:rPr>
              <a:t>           besoins-déficiences </a:t>
            </a:r>
            <a:r>
              <a:rPr lang="fr-CA" sz="2000" dirty="0">
                <a:uFill>
                  <a:solidFill/>
                </a:uFill>
                <a:latin typeface="Cambria"/>
                <a:ea typeface="Cambria"/>
                <a:cs typeface="Cambria"/>
                <a:sym typeface="Cambria"/>
              </a:rPr>
              <a:t>(on agit pour combler un manque). Les trois </a:t>
            </a:r>
            <a:r>
              <a:rPr lang="fr-CA" sz="2000" dirty="0" smtClean="0">
                <a:uFill>
                  <a:solidFill/>
                </a:uFill>
                <a:latin typeface="Cambria"/>
                <a:ea typeface="Cambria"/>
                <a:cs typeface="Cambria"/>
                <a:sym typeface="Cambria"/>
              </a:rPr>
              <a:t>catégories</a:t>
            </a:r>
          </a:p>
          <a:p>
            <a:pPr marL="0" lvl="4" algn="ctr"/>
            <a:r>
              <a:rPr lang="fr-CA" sz="2000" dirty="0" smtClean="0">
                <a:uFill>
                  <a:solidFill/>
                </a:uFill>
                <a:latin typeface="Cambria"/>
                <a:ea typeface="Cambria"/>
                <a:cs typeface="Cambria"/>
                <a:sym typeface="Cambria"/>
              </a:rPr>
              <a:t> supérieures </a:t>
            </a:r>
            <a:r>
              <a:rPr lang="fr-CA" sz="2000" dirty="0">
                <a:uFill>
                  <a:solidFill/>
                </a:uFill>
                <a:latin typeface="Cambria"/>
                <a:ea typeface="Cambria"/>
                <a:cs typeface="Cambria"/>
                <a:sym typeface="Cambria"/>
              </a:rPr>
              <a:t>forment </a:t>
            </a:r>
            <a:r>
              <a:rPr lang="fr-CA" sz="2000" dirty="0" smtClean="0">
                <a:uFill>
                  <a:solidFill/>
                </a:uFill>
                <a:latin typeface="Cambria"/>
                <a:ea typeface="Cambria"/>
                <a:cs typeface="Cambria"/>
                <a:sym typeface="Cambria"/>
              </a:rPr>
              <a:t>les </a:t>
            </a:r>
            <a:r>
              <a:rPr lang="fr-CA" sz="2000" b="1" dirty="0">
                <a:uFill>
                  <a:solidFill/>
                </a:uFill>
                <a:latin typeface="Cambria"/>
                <a:ea typeface="Cambria"/>
                <a:cs typeface="Cambria"/>
                <a:sym typeface="Cambria"/>
              </a:rPr>
              <a:t>besoins B</a:t>
            </a:r>
            <a:r>
              <a:rPr lang="fr-CA" sz="2000" dirty="0">
                <a:uFill>
                  <a:solidFill/>
                </a:uFill>
                <a:latin typeface="Cambria"/>
                <a:ea typeface="Cambria"/>
                <a:cs typeface="Cambria"/>
                <a:sym typeface="Cambria"/>
              </a:rPr>
              <a:t> (being) ou besoins de </a:t>
            </a:r>
            <a:r>
              <a:rPr lang="fr-CA" sz="2000" dirty="0" smtClean="0">
                <a:uFill>
                  <a:solidFill/>
                </a:uFill>
                <a:latin typeface="Cambria"/>
                <a:ea typeface="Cambria"/>
                <a:cs typeface="Cambria"/>
                <a:sym typeface="Cambria"/>
              </a:rPr>
              <a:t>croissance.</a:t>
            </a:r>
          </a:p>
          <a:p>
            <a:pPr marL="0" lvl="4"/>
            <a:endParaRPr lang="fr-CA" sz="1500" dirty="0" smtClean="0">
              <a:uFill>
                <a:solidFill/>
              </a:uFill>
              <a:latin typeface="Cambria"/>
              <a:ea typeface="Cambria"/>
              <a:cs typeface="Cambria"/>
              <a:sym typeface="Cambria"/>
            </a:endParaRPr>
          </a:p>
          <a:p>
            <a:pPr marL="0" lvl="4"/>
            <a:endParaRPr lang="fr-CA" sz="1500" dirty="0">
              <a:uFill>
                <a:solidFill/>
              </a:uFill>
              <a:latin typeface="Cambria"/>
              <a:ea typeface="Cambria"/>
              <a:cs typeface="Cambria"/>
              <a:sym typeface="Cambria"/>
            </a:endParaRPr>
          </a:p>
          <a:p>
            <a:pPr lvl="0" defTabSz="449580">
              <a:defRPr sz="1800"/>
            </a:pPr>
            <a:r>
              <a:rPr lang="fr-CA" sz="1400" b="1" dirty="0" smtClean="0">
                <a:uFill>
                  <a:solidFill/>
                </a:uFill>
                <a:latin typeface="Cambria"/>
                <a:ea typeface="Cambria"/>
                <a:cs typeface="Cambria"/>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7.  </a:t>
            </a:r>
            <a:r>
              <a:rPr lang="fr-CA" b="1" dirty="0" smtClean="0">
                <a:uFill>
                  <a:solidFill/>
                </a:uFill>
                <a:latin typeface="Times New Roman" panose="02020603050405020304" pitchFamily="18" charset="0"/>
                <a:ea typeface="Cambria"/>
                <a:cs typeface="Times New Roman" panose="02020603050405020304" pitchFamily="18" charset="0"/>
                <a:sym typeface="Cambria"/>
              </a:rPr>
              <a:t>Besoin </a:t>
            </a:r>
            <a:r>
              <a:rPr lang="fr-CA" b="1" dirty="0">
                <a:uFill>
                  <a:solidFill/>
                </a:uFill>
                <a:latin typeface="Times New Roman" panose="02020603050405020304" pitchFamily="18" charset="0"/>
                <a:ea typeface="Cambria"/>
                <a:cs typeface="Times New Roman" panose="02020603050405020304" pitchFamily="18" charset="0"/>
                <a:sym typeface="Cambria"/>
              </a:rPr>
              <a:t>de réalisation de soi (autoactualisation) : </a:t>
            </a:r>
            <a:r>
              <a:rPr lang="fr-CA" dirty="0">
                <a:uFill>
                  <a:solidFill/>
                </a:uFill>
                <a:latin typeface="Times New Roman" panose="02020603050405020304" pitchFamily="18" charset="0"/>
                <a:ea typeface="Cambria"/>
                <a:cs typeface="Times New Roman" panose="02020603050405020304" pitchFamily="18" charset="0"/>
                <a:sym typeface="Cambria"/>
              </a:rPr>
              <a:t>développer </a:t>
            </a:r>
            <a:r>
              <a:rPr lang="fr-CA" dirty="0" smtClean="0">
                <a:uFill>
                  <a:solidFill/>
                </a:uFill>
                <a:latin typeface="Times New Roman" panose="02020603050405020304" pitchFamily="18" charset="0"/>
                <a:ea typeface="Cambria"/>
                <a:cs typeface="Times New Roman" panose="02020603050405020304" pitchFamily="18" charset="0"/>
                <a:sym typeface="Cambria"/>
              </a:rPr>
              <a:t>ses connaissances</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ses valeurs</a:t>
            </a:r>
            <a:r>
              <a:rPr lang="fr-CA" dirty="0">
                <a:uFill>
                  <a:solidFill/>
                </a:uFill>
                <a:latin typeface="Times New Roman" panose="02020603050405020304" pitchFamily="18" charset="0"/>
                <a:ea typeface="Cambria"/>
                <a:cs typeface="Times New Roman" panose="02020603050405020304" pitchFamily="18" charset="0"/>
                <a:sym typeface="Cambria"/>
              </a:rPr>
              <a:t>, créer, </a:t>
            </a:r>
            <a:r>
              <a:rPr lang="fr-CA" dirty="0" smtClean="0">
                <a:uFill>
                  <a:solidFill/>
                </a:uFill>
                <a:latin typeface="Times New Roman" panose="02020603050405020304" pitchFamily="18" charset="0"/>
                <a:ea typeface="Cambria"/>
                <a:cs typeface="Times New Roman" panose="02020603050405020304" pitchFamily="18" charset="0"/>
                <a:sym typeface="Cambria"/>
              </a:rPr>
              <a:t>résoudre </a:t>
            </a:r>
            <a:r>
              <a:rPr lang="fr-CA" dirty="0">
                <a:uFill>
                  <a:solidFill/>
                </a:uFill>
                <a:latin typeface="Times New Roman" panose="02020603050405020304" pitchFamily="18" charset="0"/>
                <a:ea typeface="Cambria"/>
                <a:cs typeface="Times New Roman" panose="02020603050405020304" pitchFamily="18" charset="0"/>
                <a:sym typeface="Cambria"/>
              </a:rPr>
              <a:t>des </a:t>
            </a:r>
            <a:r>
              <a:rPr lang="fr-CA" dirty="0" smtClean="0">
                <a:uFill>
                  <a:solidFill/>
                </a:uFill>
                <a:latin typeface="Times New Roman" panose="02020603050405020304" pitchFamily="18" charset="0"/>
                <a:ea typeface="Cambria"/>
                <a:cs typeface="Times New Roman" panose="02020603050405020304" pitchFamily="18" charset="0"/>
                <a:sym typeface="Cambria"/>
              </a:rPr>
              <a:t>problèmes </a:t>
            </a:r>
            <a:r>
              <a:rPr lang="fr-CA" dirty="0">
                <a:uFill>
                  <a:solidFill/>
                </a:uFill>
                <a:latin typeface="Times New Roman" panose="02020603050405020304" pitchFamily="18" charset="0"/>
                <a:ea typeface="Cambria"/>
                <a:cs typeface="Times New Roman" panose="02020603050405020304" pitchFamily="18" charset="0"/>
                <a:sym typeface="Cambria"/>
              </a:rPr>
              <a:t>complexes</a:t>
            </a: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6. Besoins </a:t>
            </a:r>
            <a:r>
              <a:rPr lang="fr-CA" b="1" dirty="0">
                <a:uFill>
                  <a:solidFill/>
                </a:uFill>
                <a:latin typeface="Times New Roman" panose="02020603050405020304" pitchFamily="18" charset="0"/>
                <a:ea typeface="Cambria"/>
                <a:cs typeface="Times New Roman" panose="02020603050405020304" pitchFamily="18" charset="0"/>
                <a:sym typeface="Cambria"/>
              </a:rPr>
              <a:t>esthétiques</a:t>
            </a: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5. Besoins </a:t>
            </a:r>
            <a:r>
              <a:rPr lang="fr-CA" b="1" dirty="0">
                <a:uFill>
                  <a:solidFill/>
                </a:uFill>
                <a:latin typeface="Times New Roman" panose="02020603050405020304" pitchFamily="18" charset="0"/>
                <a:ea typeface="Cambria"/>
                <a:cs typeface="Times New Roman" panose="02020603050405020304" pitchFamily="18" charset="0"/>
                <a:sym typeface="Cambria"/>
              </a:rPr>
              <a:t>de connaître et de </a:t>
            </a:r>
            <a:r>
              <a:rPr lang="fr-CA" b="1" dirty="0" smtClean="0">
                <a:uFill>
                  <a:solidFill/>
                </a:uFill>
                <a:latin typeface="Times New Roman" panose="02020603050405020304" pitchFamily="18" charset="0"/>
                <a:ea typeface="Cambria"/>
                <a:cs typeface="Times New Roman" panose="02020603050405020304" pitchFamily="18" charset="0"/>
                <a:sym typeface="Cambria"/>
              </a:rPr>
              <a:t>comprendre</a:t>
            </a: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4. Besoin </a:t>
            </a:r>
            <a:r>
              <a:rPr lang="fr-CA" b="1" dirty="0">
                <a:uFill>
                  <a:solidFill/>
                </a:uFill>
                <a:latin typeface="Times New Roman" panose="02020603050405020304" pitchFamily="18" charset="0"/>
                <a:ea typeface="Cambria"/>
                <a:cs typeface="Times New Roman" panose="02020603050405020304" pitchFamily="18" charset="0"/>
                <a:sym typeface="Cambria"/>
              </a:rPr>
              <a:t>d’estime de soi : </a:t>
            </a:r>
            <a:r>
              <a:rPr lang="fr-CA" dirty="0">
                <a:uFill>
                  <a:solidFill/>
                </a:uFill>
                <a:latin typeface="Times New Roman" panose="02020603050405020304" pitchFamily="18" charset="0"/>
                <a:ea typeface="Cambria"/>
                <a:cs typeface="Times New Roman" panose="02020603050405020304" pitchFamily="18" charset="0"/>
                <a:sym typeface="Cambria"/>
              </a:rPr>
              <a:t>sentiment d’être utile et avoir de la </a:t>
            </a:r>
            <a:r>
              <a:rPr lang="fr-CA" dirty="0" smtClean="0">
                <a:uFill>
                  <a:solidFill/>
                </a:uFill>
                <a:latin typeface="Times New Roman" panose="02020603050405020304" pitchFamily="18" charset="0"/>
                <a:ea typeface="Cambria"/>
                <a:cs typeface="Times New Roman" panose="02020603050405020304" pitchFamily="18" charset="0"/>
                <a:sym typeface="Cambria"/>
              </a:rPr>
              <a:t>valeur</a:t>
            </a:r>
            <a:r>
              <a:rPr lang="fr-CA" dirty="0">
                <a:uFill>
                  <a:solidFill/>
                </a:uFill>
                <a:latin typeface="Times New Roman" panose="02020603050405020304" pitchFamily="18" charset="0"/>
                <a:ea typeface="Cambria"/>
                <a:cs typeface="Times New Roman" panose="02020603050405020304" pitchFamily="18" charset="0"/>
                <a:sym typeface="Cambria"/>
              </a:rPr>
              <a:t>, </a:t>
            </a: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conserver </a:t>
            </a:r>
            <a:r>
              <a:rPr lang="fr-CA" dirty="0">
                <a:uFill>
                  <a:solidFill/>
                </a:uFill>
                <a:latin typeface="Times New Roman" panose="02020603050405020304" pitchFamily="18" charset="0"/>
                <a:ea typeface="Cambria"/>
                <a:cs typeface="Times New Roman" panose="02020603050405020304" pitchFamily="18" charset="0"/>
                <a:sym typeface="Cambria"/>
              </a:rPr>
              <a:t>son </a:t>
            </a:r>
            <a:r>
              <a:rPr lang="fr-CA" dirty="0" smtClean="0">
                <a:uFill>
                  <a:solidFill/>
                </a:uFill>
                <a:latin typeface="Times New Roman" panose="02020603050405020304" pitchFamily="18" charset="0"/>
                <a:ea typeface="Cambria"/>
                <a:cs typeface="Times New Roman" panose="02020603050405020304" pitchFamily="18" charset="0"/>
                <a:sym typeface="Cambria"/>
              </a:rPr>
              <a:t>autonomie</a:t>
            </a:r>
            <a:r>
              <a:rPr lang="fr-CA" dirty="0">
                <a:uFill>
                  <a:solidFill/>
                </a:uFill>
                <a:latin typeface="Times New Roman" panose="02020603050405020304" pitchFamily="18" charset="0"/>
                <a:ea typeface="Cambria"/>
                <a:cs typeface="Times New Roman" panose="02020603050405020304" pitchFamily="18" charset="0"/>
                <a:sym typeface="Cambria"/>
              </a:rPr>
              <a:t>, son identité</a:t>
            </a: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b="1" dirty="0" smtClean="0">
                <a:uFill>
                  <a:solidFill/>
                </a:uFill>
                <a:latin typeface="Times New Roman" panose="02020603050405020304" pitchFamily="18" charset="0"/>
                <a:ea typeface="Cambria"/>
                <a:cs typeface="Times New Roman" panose="02020603050405020304" pitchFamily="18" charset="0"/>
                <a:sym typeface="Cambria"/>
              </a:rPr>
              <a:t>		3. Besoin </a:t>
            </a:r>
            <a:r>
              <a:rPr lang="fr-CA" b="1" dirty="0">
                <a:uFill>
                  <a:solidFill/>
                </a:uFill>
                <a:latin typeface="Times New Roman" panose="02020603050405020304" pitchFamily="18" charset="0"/>
                <a:ea typeface="Cambria"/>
                <a:cs typeface="Times New Roman" panose="02020603050405020304" pitchFamily="18" charset="0"/>
                <a:sym typeface="Cambria"/>
              </a:rPr>
              <a:t>d’amour et d’appartenance : </a:t>
            </a:r>
            <a:r>
              <a:rPr lang="fr-CA" dirty="0">
                <a:uFill>
                  <a:solidFill/>
                </a:uFill>
                <a:latin typeface="Times New Roman" panose="02020603050405020304" pitchFamily="18" charset="0"/>
                <a:ea typeface="Cambria"/>
                <a:cs typeface="Times New Roman" panose="02020603050405020304" pitchFamily="18" charset="0"/>
                <a:sym typeface="Cambria"/>
              </a:rPr>
              <a:t>être aimé, </a:t>
            </a:r>
            <a:r>
              <a:rPr lang="fr-CA" dirty="0" smtClean="0">
                <a:uFill>
                  <a:solidFill/>
                </a:uFill>
                <a:latin typeface="Times New Roman" panose="02020603050405020304" pitchFamily="18" charset="0"/>
                <a:ea typeface="Cambria"/>
                <a:cs typeface="Times New Roman" panose="02020603050405020304" pitchFamily="18" charset="0"/>
                <a:sym typeface="Cambria"/>
              </a:rPr>
              <a:t>écouté, compris, estime des 				autres</a:t>
            </a:r>
            <a:r>
              <a:rPr lang="fr-CA" dirty="0">
                <a:uFill>
                  <a:solidFill/>
                </a:uFill>
                <a:latin typeface="Times New Roman" panose="02020603050405020304" pitchFamily="18" charset="0"/>
                <a:ea typeface="Cambria"/>
                <a:cs typeface="Times New Roman" panose="02020603050405020304" pitchFamily="18" charset="0"/>
                <a:sym typeface="Cambria"/>
              </a:rPr>
              <a:t>. Faire </a:t>
            </a:r>
            <a:r>
              <a:rPr lang="fr-CA" dirty="0" smtClean="0">
                <a:uFill>
                  <a:solidFill/>
                </a:uFill>
                <a:latin typeface="Times New Roman" panose="02020603050405020304" pitchFamily="18" charset="0"/>
                <a:ea typeface="Cambria"/>
                <a:cs typeface="Times New Roman" panose="02020603050405020304" pitchFamily="18" charset="0"/>
                <a:sym typeface="Cambria"/>
              </a:rPr>
              <a:t>partie </a:t>
            </a:r>
            <a:r>
              <a:rPr lang="fr-CA" dirty="0">
                <a:uFill>
                  <a:solidFill/>
                </a:uFill>
                <a:latin typeface="Times New Roman" panose="02020603050405020304" pitchFamily="18" charset="0"/>
                <a:ea typeface="Cambria"/>
                <a:cs typeface="Times New Roman" panose="02020603050405020304" pitchFamily="18" charset="0"/>
                <a:sym typeface="Cambria"/>
              </a:rPr>
              <a:t>d’un groupe, avoir un </a:t>
            </a:r>
            <a:r>
              <a:rPr lang="fr-CA" dirty="0" smtClean="0">
                <a:uFill>
                  <a:solidFill/>
                </a:uFill>
                <a:latin typeface="Times New Roman" panose="02020603050405020304" pitchFamily="18" charset="0"/>
                <a:ea typeface="Cambria"/>
                <a:cs typeface="Times New Roman" panose="02020603050405020304" pitchFamily="18" charset="0"/>
                <a:sym typeface="Cambria"/>
              </a:rPr>
              <a:t>	statut   </a:t>
            </a:r>
            <a:r>
              <a:rPr lang="fr-CA" b="1" dirty="0">
                <a:uFill>
                  <a:solidFill/>
                </a:uFill>
                <a:latin typeface="Times New Roman" panose="02020603050405020304" pitchFamily="18" charset="0"/>
                <a:ea typeface="Cambria"/>
                <a:cs typeface="Times New Roman" panose="02020603050405020304" pitchFamily="18" charset="0"/>
                <a:sym typeface="Cambria"/>
              </a:rPr>
              <a:t>	</a:t>
            </a: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2. Besoins </a:t>
            </a:r>
            <a:r>
              <a:rPr lang="fr-CA" b="1" dirty="0">
                <a:uFill>
                  <a:solidFill/>
                </a:uFill>
                <a:latin typeface="Times New Roman" panose="02020603050405020304" pitchFamily="18" charset="0"/>
                <a:ea typeface="Cambria"/>
                <a:cs typeface="Times New Roman" panose="02020603050405020304" pitchFamily="18" charset="0"/>
                <a:sym typeface="Cambria"/>
              </a:rPr>
              <a:t>de protection et de sécurité : </a:t>
            </a:r>
            <a:r>
              <a:rPr lang="fr-CA" dirty="0">
                <a:uFill>
                  <a:solidFill/>
                </a:uFill>
                <a:latin typeface="Times New Roman" panose="02020603050405020304" pitchFamily="18" charset="0"/>
                <a:ea typeface="Cambria"/>
                <a:cs typeface="Times New Roman" panose="02020603050405020304" pitchFamily="18" charset="0"/>
                <a:sym typeface="Cambria"/>
              </a:rPr>
              <a:t>besoins de se sentir en </a:t>
            </a:r>
            <a:r>
              <a:rPr lang="fr-CA" dirty="0" smtClean="0">
                <a:uFill>
                  <a:solidFill/>
                </a:uFill>
                <a:latin typeface="Times New Roman" panose="02020603050405020304" pitchFamily="18" charset="0"/>
                <a:ea typeface="Cambria"/>
                <a:cs typeface="Times New Roman" panose="02020603050405020304" pitchFamily="18" charset="0"/>
                <a:sym typeface="Cambria"/>
              </a:rPr>
              <a:t>sécurité</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de </a:t>
            </a:r>
            <a:r>
              <a:rPr lang="fr-CA" dirty="0">
                <a:uFill>
                  <a:solidFill/>
                </a:uFill>
                <a:latin typeface="Times New Roman" panose="02020603050405020304" pitchFamily="18" charset="0"/>
                <a:ea typeface="Cambria"/>
                <a:cs typeface="Times New Roman" panose="02020603050405020304" pitchFamily="18" charset="0"/>
                <a:sym typeface="Cambria"/>
              </a:rPr>
              <a:t>se sentir </a:t>
            </a:r>
            <a:r>
              <a:rPr lang="fr-CA" dirty="0" smtClean="0">
                <a:uFill>
                  <a:solidFill/>
                </a:uFill>
                <a:latin typeface="Times New Roman" panose="02020603050405020304" pitchFamily="18" charset="0"/>
                <a:ea typeface="Cambria"/>
                <a:cs typeface="Times New Roman" panose="02020603050405020304" pitchFamily="18" charset="0"/>
                <a:sym typeface="Cambria"/>
              </a:rPr>
              <a:t>			protégé</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besoins </a:t>
            </a:r>
            <a:r>
              <a:rPr lang="fr-CA" dirty="0">
                <a:uFill>
                  <a:solidFill/>
                </a:uFill>
                <a:latin typeface="Times New Roman" panose="02020603050405020304" pitchFamily="18" charset="0"/>
                <a:ea typeface="Cambria"/>
                <a:cs typeface="Times New Roman" panose="02020603050405020304" pitchFamily="18" charset="0"/>
                <a:sym typeface="Cambria"/>
              </a:rPr>
              <a:t>d’ordre et de structure</a:t>
            </a: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	1. Besoin physiologique : </a:t>
            </a:r>
            <a:r>
              <a:rPr lang="fr-CA" dirty="0">
                <a:uFill>
                  <a:solidFill/>
                </a:uFill>
                <a:latin typeface="Times New Roman" panose="02020603050405020304" pitchFamily="18" charset="0"/>
                <a:ea typeface="Cambria"/>
                <a:cs typeface="Times New Roman" panose="02020603050405020304" pitchFamily="18" charset="0"/>
                <a:sym typeface="Cambria"/>
              </a:rPr>
              <a:t>faim, soif, </a:t>
            </a:r>
            <a:r>
              <a:rPr lang="fr-CA" dirty="0" smtClean="0">
                <a:uFill>
                  <a:solidFill/>
                </a:uFill>
                <a:latin typeface="Times New Roman" panose="02020603050405020304" pitchFamily="18" charset="0"/>
                <a:ea typeface="Cambria"/>
                <a:cs typeface="Times New Roman" panose="02020603050405020304" pitchFamily="18" charset="0"/>
                <a:sym typeface="Cambria"/>
              </a:rPr>
              <a:t>sommeil</a:t>
            </a:r>
          </a:p>
          <a:p>
            <a:pPr lvl="0" defTabSz="449580">
              <a:defRPr sz="1800"/>
            </a:pPr>
            <a:endParaRPr lang="fr-CA" sz="2000" dirty="0">
              <a:uFill>
                <a:solidFill/>
              </a:uFill>
              <a:latin typeface="Cambria"/>
              <a:ea typeface="Cambria"/>
              <a:cs typeface="Cambria"/>
              <a:sym typeface="Cambria"/>
            </a:endParaRPr>
          </a:p>
          <a:p>
            <a:pPr lvl="0" defTabSz="449580">
              <a:defRPr sz="1800"/>
            </a:pPr>
            <a:endParaRPr lang="fr-CA" sz="2000" dirty="0">
              <a:uFill>
                <a:solidFill/>
              </a:uFill>
              <a:latin typeface="Cambria"/>
              <a:ea typeface="Cambria"/>
              <a:cs typeface="Cambria"/>
              <a:sym typeface="Cambria"/>
            </a:endParaRPr>
          </a:p>
        </p:txBody>
      </p:sp>
    </p:spTree>
    <p:extLst>
      <p:ext uri="{BB962C8B-B14F-4D97-AF65-F5344CB8AC3E}">
        <p14:creationId xmlns:p14="http://schemas.microsoft.com/office/powerpoint/2010/main" val="160876956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1" end="11"/>
                                            </p:txEl>
                                          </p:spTgt>
                                        </p:tgtEl>
                                        <p:attrNameLst>
                                          <p:attrName>style.visibility</p:attrName>
                                        </p:attrNameLst>
                                      </p:cBhvr>
                                      <p:to>
                                        <p:strVal val="visible"/>
                                      </p:to>
                                    </p:set>
                                    <p:animEffect transition="in" filter="fade">
                                      <p:cBhvr>
                                        <p:cTn id="70" dur="1000"/>
                                        <p:tgtEl>
                                          <p:spTgt spid="10">
                                            <p:txEl>
                                              <p:pRg st="11" end="11"/>
                                            </p:txEl>
                                          </p:spTgt>
                                        </p:tgtEl>
                                      </p:cBhvr>
                                    </p:animEffect>
                                    <p:anim calcmode="lin" valueType="num">
                                      <p:cBhvr>
                                        <p:cTn id="71"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Effect transition="in" filter="fade">
                                      <p:cBhvr>
                                        <p:cTn id="77" dur="1000"/>
                                        <p:tgtEl>
                                          <p:spTgt spid="10">
                                            <p:txEl>
                                              <p:pRg st="12" end="12"/>
                                            </p:txEl>
                                          </p:spTgt>
                                        </p:tgtEl>
                                      </p:cBhvr>
                                    </p:animEffect>
                                    <p:anim calcmode="lin" valueType="num">
                                      <p:cBhvr>
                                        <p:cTn id="7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3" end="13"/>
                                            </p:txEl>
                                          </p:spTgt>
                                        </p:tgtEl>
                                        <p:attrNameLst>
                                          <p:attrName>style.visibility</p:attrName>
                                        </p:attrNameLst>
                                      </p:cBhvr>
                                      <p:to>
                                        <p:strVal val="visible"/>
                                      </p:to>
                                    </p:set>
                                    <p:animEffect transition="in" filter="fade">
                                      <p:cBhvr>
                                        <p:cTn id="84" dur="1000"/>
                                        <p:tgtEl>
                                          <p:spTgt spid="10">
                                            <p:txEl>
                                              <p:pRg st="13" end="13"/>
                                            </p:txEl>
                                          </p:spTgt>
                                        </p:tgtEl>
                                      </p:cBhvr>
                                    </p:animEffect>
                                    <p:anim calcmode="lin" valueType="num">
                                      <p:cBhvr>
                                        <p:cTn id="85"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5</a:t>
            </a:fld>
            <a:endParaRPr lang="en-US" dirty="0"/>
          </a:p>
        </p:txBody>
      </p:sp>
      <p:sp>
        <p:nvSpPr>
          <p:cNvPr id="10" name="Rectangle 9"/>
          <p:cNvSpPr/>
          <p:nvPr/>
        </p:nvSpPr>
        <p:spPr>
          <a:xfrm>
            <a:off x="0" y="1187668"/>
            <a:ext cx="8988426" cy="5062924"/>
          </a:xfrm>
          <a:prstGeom prst="rect">
            <a:avLst/>
          </a:prstGeom>
        </p:spPr>
        <p:txBody>
          <a:bodyPr wrap="square">
            <a:spAutoFit/>
          </a:bodyPr>
          <a:lstStyle/>
          <a:p>
            <a:pPr marL="0" lvl="4"/>
            <a:r>
              <a:rPr lang="fr-CA" sz="2400" dirty="0" smtClean="0">
                <a:uFill>
                  <a:solidFill/>
                </a:uFill>
                <a:latin typeface="Times New Roman" panose="02020603050405020304" pitchFamily="18" charset="0"/>
                <a:ea typeface="Cambria"/>
                <a:cs typeface="Times New Roman" panose="02020603050405020304" pitchFamily="18" charset="0"/>
                <a:sym typeface="Cambria"/>
              </a:rPr>
              <a:t>       2. </a:t>
            </a:r>
            <a:r>
              <a:rPr lang="en-CA" sz="2400" b="1" dirty="0">
                <a:uFill>
                  <a:solidFill/>
                </a:uFill>
                <a:latin typeface="Times New Roman" panose="02020603050405020304" pitchFamily="18" charset="0"/>
                <a:ea typeface="Cambria"/>
                <a:cs typeface="Times New Roman" panose="02020603050405020304" pitchFamily="18" charset="0"/>
                <a:sym typeface="Cambria"/>
              </a:rPr>
              <a:t>Carl </a:t>
            </a:r>
            <a:r>
              <a:rPr lang="en-CA" sz="2400" b="1" dirty="0" smtClean="0">
                <a:uFill>
                  <a:solidFill/>
                </a:uFill>
                <a:latin typeface="Times New Roman" panose="02020603050405020304" pitchFamily="18" charset="0"/>
                <a:ea typeface="Cambria"/>
                <a:cs typeface="Times New Roman" panose="02020603050405020304" pitchFamily="18" charset="0"/>
                <a:sym typeface="Cambria"/>
              </a:rPr>
              <a:t>Rogers (</a:t>
            </a:r>
            <a:r>
              <a:rPr lang="en-CA" sz="2400" b="1" dirty="0">
                <a:uFill>
                  <a:solidFill/>
                </a:uFill>
                <a:latin typeface="Times New Roman" panose="02020603050405020304" pitchFamily="18" charset="0"/>
                <a:ea typeface="Cambria"/>
                <a:cs typeface="Times New Roman" panose="02020603050405020304" pitchFamily="18" charset="0"/>
                <a:sym typeface="Cambria"/>
              </a:rPr>
              <a:t>1902-1987) </a:t>
            </a:r>
            <a:r>
              <a:rPr lang="en-CA" sz="2400" b="1" dirty="0" smtClean="0">
                <a:uFill>
                  <a:solidFill/>
                </a:uFill>
                <a:latin typeface="Times New Roman" panose="02020603050405020304" pitchFamily="18" charset="0"/>
                <a:ea typeface="Cambria"/>
                <a:cs typeface="Times New Roman" panose="02020603050405020304" pitchFamily="18" charset="0"/>
                <a:sym typeface="Cambria"/>
              </a:rPr>
              <a:t>:</a:t>
            </a:r>
          </a:p>
          <a:p>
            <a:pPr marL="0" lvl="4"/>
            <a:endParaRPr lang="en-CA" sz="2400" b="1" dirty="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1500" dirty="0" smtClean="0">
              <a:uFill>
                <a:solidFill/>
              </a:uFill>
              <a:latin typeface="Cambria"/>
              <a:ea typeface="Cambria"/>
              <a:cs typeface="Cambria"/>
              <a:sym typeface="Cambria"/>
            </a:endParaRPr>
          </a:p>
          <a:p>
            <a:pPr marL="1714500" lvl="3" indent="-342900" defTabSz="457200">
              <a:buFont typeface="Wingdings" panose="05000000000000000000" pitchFamily="2" charset="2"/>
              <a:buChar char="Ø"/>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fondateur </a:t>
            </a:r>
            <a:r>
              <a:rPr lang="en-CA" sz="2000" dirty="0">
                <a:uFill>
                  <a:solidFill/>
                </a:uFill>
                <a:latin typeface="Times New Roman" panose="02020603050405020304" pitchFamily="18" charset="0"/>
                <a:ea typeface="Cambria"/>
                <a:cs typeface="Times New Roman" panose="02020603050405020304" pitchFamily="18" charset="0"/>
                <a:sym typeface="Cambria"/>
              </a:rPr>
              <a:t>de la psychothérapie </a:t>
            </a:r>
            <a:r>
              <a:rPr lang="en-CA" sz="2000" b="1" dirty="0">
                <a:uFill>
                  <a:solidFill/>
                </a:uFill>
                <a:latin typeface="Times New Roman" panose="02020603050405020304" pitchFamily="18" charset="0"/>
                <a:ea typeface="Cambria"/>
                <a:cs typeface="Times New Roman" panose="02020603050405020304" pitchFamily="18" charset="0"/>
                <a:sym typeface="Cambria"/>
              </a:rPr>
              <a:t>centrée sur la personne</a:t>
            </a:r>
            <a:r>
              <a:rPr lang="en-CA" sz="2000" dirty="0">
                <a:uFill>
                  <a:solidFill/>
                </a:uFill>
                <a:latin typeface="Times New Roman" panose="02020603050405020304" pitchFamily="18" charset="0"/>
                <a:ea typeface="Cambria"/>
                <a:cs typeface="Times New Roman" panose="02020603050405020304" pitchFamily="18" charset="0"/>
                <a:sym typeface="Cambria"/>
              </a:rPr>
              <a:t> qui repose sur une confiance fondamentale en l’organisme (écoute active, acceptation inconditionnelle du patient, authenticité du thérapeute, etc.), il est à l’origine de l’approche </a:t>
            </a:r>
            <a:r>
              <a:rPr lang="en-CA" sz="2000" b="1" dirty="0">
                <a:uFill>
                  <a:solidFill/>
                </a:uFill>
                <a:latin typeface="Times New Roman" panose="02020603050405020304" pitchFamily="18" charset="0"/>
                <a:ea typeface="Cambria"/>
                <a:cs typeface="Times New Roman" panose="02020603050405020304" pitchFamily="18" charset="0"/>
                <a:sym typeface="Cambria"/>
              </a:rPr>
              <a:t>non directive </a:t>
            </a:r>
            <a:r>
              <a:rPr lang="en-CA" sz="2000" dirty="0">
                <a:uFill>
                  <a:solidFill/>
                </a:uFill>
                <a:latin typeface="Times New Roman" panose="02020603050405020304" pitchFamily="18" charset="0"/>
                <a:ea typeface="Cambria"/>
                <a:cs typeface="Times New Roman" panose="02020603050405020304" pitchFamily="18" charset="0"/>
                <a:sym typeface="Cambria"/>
              </a:rPr>
              <a:t>et du counselling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thérapeutique.</a:t>
            </a:r>
          </a:p>
          <a:p>
            <a:pPr lvl="3" defTabSz="457200">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57200">
              <a:buFont typeface="Wingdings" panose="05000000000000000000" pitchFamily="2" charset="2"/>
              <a:buChar char="Ø"/>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il </a:t>
            </a:r>
            <a:r>
              <a:rPr lang="en-CA" sz="2000" dirty="0">
                <a:uFill>
                  <a:solidFill/>
                </a:uFill>
                <a:latin typeface="Times New Roman" panose="02020603050405020304" pitchFamily="18" charset="0"/>
                <a:ea typeface="Cambria"/>
                <a:cs typeface="Times New Roman" panose="02020603050405020304" pitchFamily="18" charset="0"/>
                <a:sym typeface="Cambria"/>
              </a:rPr>
              <a:t>est, parmi les humanistes de sa génération, celui qui a le plus influencé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l’éducation.</a:t>
            </a:r>
          </a:p>
          <a:p>
            <a:pPr lvl="3" defTabSz="457200">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57200">
              <a:buFont typeface="Wingdings" panose="05000000000000000000" pitchFamily="2" charset="2"/>
              <a:buChar char="Ø"/>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on </a:t>
            </a:r>
            <a:r>
              <a:rPr lang="en-CA" sz="2000" dirty="0">
                <a:uFill>
                  <a:solidFill/>
                </a:uFill>
                <a:latin typeface="Times New Roman" panose="02020603050405020304" pitchFamily="18" charset="0"/>
                <a:ea typeface="Cambria"/>
                <a:cs typeface="Times New Roman" panose="02020603050405020304" pitchFamily="18" charset="0"/>
                <a:sym typeface="Cambria"/>
              </a:rPr>
              <a:t>lui doit une théorie d’apprentissage, similaire à sa théorie thérapeutique, </a:t>
            </a:r>
            <a:r>
              <a:rPr lang="en-CA" sz="2000" b="1" dirty="0">
                <a:uFill>
                  <a:solidFill/>
                </a:uFill>
                <a:latin typeface="Times New Roman" panose="02020603050405020304" pitchFamily="18" charset="0"/>
                <a:ea typeface="Cambria"/>
                <a:cs typeface="Times New Roman" panose="02020603050405020304" pitchFamily="18" charset="0"/>
                <a:sym typeface="Cambria"/>
              </a:rPr>
              <a:t>centrée sur l’élève (client), </a:t>
            </a:r>
            <a:r>
              <a:rPr lang="en-CA" sz="2000" dirty="0">
                <a:uFill>
                  <a:solidFill/>
                </a:uFill>
                <a:latin typeface="Times New Roman" panose="02020603050405020304" pitchFamily="18" charset="0"/>
                <a:ea typeface="Cambria"/>
                <a:cs typeface="Times New Roman" panose="02020603050405020304" pitchFamily="18" charset="0"/>
                <a:sym typeface="Cambria"/>
              </a:rPr>
              <a:t>qui s’oriente vers un apprentissage significatif pour l’apprenant et </a:t>
            </a:r>
            <a:r>
              <a:rPr lang="en-CA" sz="2000" b="1" dirty="0">
                <a:uFill>
                  <a:solidFill/>
                </a:uFill>
                <a:latin typeface="Times New Roman" panose="02020603050405020304" pitchFamily="18" charset="0"/>
                <a:ea typeface="Cambria"/>
                <a:cs typeface="Times New Roman" panose="02020603050405020304" pitchFamily="18" charset="0"/>
                <a:sym typeface="Cambria"/>
              </a:rPr>
              <a:t>vise sa croissance et son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développement.</a:t>
            </a:r>
          </a:p>
        </p:txBody>
      </p:sp>
    </p:spTree>
    <p:extLst>
      <p:ext uri="{BB962C8B-B14F-4D97-AF65-F5344CB8AC3E}">
        <p14:creationId xmlns:p14="http://schemas.microsoft.com/office/powerpoint/2010/main" val="42835808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6</a:t>
            </a:fld>
            <a:endParaRPr lang="en-US" dirty="0"/>
          </a:p>
        </p:txBody>
      </p:sp>
      <p:sp>
        <p:nvSpPr>
          <p:cNvPr id="10" name="Rectangle 9"/>
          <p:cNvSpPr/>
          <p:nvPr/>
        </p:nvSpPr>
        <p:spPr>
          <a:xfrm>
            <a:off x="0" y="1187668"/>
            <a:ext cx="8988426" cy="5447645"/>
          </a:xfrm>
          <a:prstGeom prst="rect">
            <a:avLst/>
          </a:prstGeom>
        </p:spPr>
        <p:txBody>
          <a:bodyPr wrap="square">
            <a:spAutoFit/>
          </a:bodyPr>
          <a:lstStyle/>
          <a:p>
            <a:pPr lvl="3" defTabSz="457200">
              <a:defRPr sz="1800"/>
            </a:pPr>
            <a:endParaRPr lang="en-CA" sz="2400" b="1" dirty="0" smtClean="0">
              <a:uFill>
                <a:solidFill/>
              </a:uFill>
              <a:latin typeface="Times New Roman" panose="02020603050405020304" pitchFamily="18" charset="0"/>
              <a:ea typeface="Cambria"/>
              <a:cs typeface="Times New Roman" panose="02020603050405020304" pitchFamily="18" charset="0"/>
              <a:sym typeface="Cambria"/>
            </a:endParaRPr>
          </a:p>
          <a:p>
            <a:pPr lvl="3" defTabSz="457200">
              <a:defRPr sz="1800"/>
            </a:pPr>
            <a:r>
              <a:rPr lang="en-CA" sz="2400" b="1" dirty="0" smtClean="0">
                <a:uFill>
                  <a:solidFill/>
                </a:uFill>
                <a:latin typeface="Times New Roman" panose="02020603050405020304" pitchFamily="18" charset="0"/>
                <a:ea typeface="Cambria"/>
                <a:cs typeface="Times New Roman" panose="02020603050405020304" pitchFamily="18" charset="0"/>
                <a:sym typeface="Cambria"/>
              </a:rPr>
              <a:t>Les </a:t>
            </a:r>
            <a:r>
              <a:rPr lang="en-CA" sz="2400" b="1" dirty="0">
                <a:uFill>
                  <a:solidFill/>
                </a:uFill>
                <a:latin typeface="Times New Roman" panose="02020603050405020304" pitchFamily="18" charset="0"/>
                <a:ea typeface="Cambria"/>
                <a:cs typeface="Times New Roman" panose="02020603050405020304" pitchFamily="18" charset="0"/>
                <a:sym typeface="Cambria"/>
              </a:rPr>
              <a:t>principes d’apprentissage de Rogers : </a:t>
            </a:r>
            <a:r>
              <a:rPr lang="en-CA" sz="2000" dirty="0">
                <a:uFill>
                  <a:solidFill/>
                </a:uFill>
                <a:latin typeface="Times New Roman" panose="02020603050405020304" pitchFamily="18" charset="0"/>
                <a:ea typeface="Cambria"/>
                <a:cs typeface="Times New Roman" panose="02020603050405020304" pitchFamily="18" charset="0"/>
                <a:sym typeface="Cambria"/>
              </a:rPr>
              <a:t>selon Rogers, un processus d’apprentissage authentique est indissociable d’un processus plus global de l’actualisation de soi.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L’autoactualisation </a:t>
            </a:r>
            <a:r>
              <a:rPr lang="en-CA" sz="2000" b="1" dirty="0">
                <a:uFill>
                  <a:solidFill/>
                </a:uFill>
                <a:latin typeface="Times New Roman" panose="02020603050405020304" pitchFamily="18" charset="0"/>
                <a:ea typeface="Cambria"/>
                <a:cs typeface="Times New Roman" panose="02020603050405020304" pitchFamily="18" charset="0"/>
                <a:sym typeface="Cambria"/>
              </a:rPr>
              <a:t>est le but ultime de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l’apprentissage. Trois </a:t>
            </a:r>
            <a:r>
              <a:rPr lang="en-CA" sz="2000" b="1" dirty="0">
                <a:uFill>
                  <a:solidFill/>
                </a:uFill>
                <a:latin typeface="Times New Roman" panose="02020603050405020304" pitchFamily="18" charset="0"/>
                <a:ea typeface="Cambria"/>
                <a:cs typeface="Times New Roman" panose="02020603050405020304" pitchFamily="18" charset="0"/>
                <a:sym typeface="Cambria"/>
              </a:rPr>
              <a:t>conditions principales </a:t>
            </a:r>
            <a:r>
              <a:rPr lang="en-CA" sz="2000" dirty="0">
                <a:uFill>
                  <a:solidFill/>
                </a:uFill>
                <a:latin typeface="Times New Roman" panose="02020603050405020304" pitchFamily="18" charset="0"/>
                <a:ea typeface="Cambria"/>
                <a:cs typeface="Times New Roman" panose="02020603050405020304" pitchFamily="18" charset="0"/>
                <a:sym typeface="Cambria"/>
              </a:rPr>
              <a:t>permettent à toute personne, incluant  l’apprenant, de </a:t>
            </a:r>
            <a:r>
              <a:rPr lang="en-CA" sz="2000" b="1" dirty="0">
                <a:uFill>
                  <a:solidFill/>
                </a:uFill>
                <a:latin typeface="Times New Roman" panose="02020603050405020304" pitchFamily="18" charset="0"/>
                <a:ea typeface="Cambria"/>
                <a:cs typeface="Times New Roman" panose="02020603050405020304" pitchFamily="18" charset="0"/>
                <a:sym typeface="Cambria"/>
              </a:rPr>
              <a:t>s'engager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dans un processus d'autoactualisation</a:t>
            </a:r>
          </a:p>
          <a:p>
            <a:pPr lvl="3" defTabSz="457200">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lvl="3" defTabSz="457200">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2286000" lvl="4" indent="-457200" defTabSz="457200">
              <a:buAutoNum type="arabicPeriod"/>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une </a:t>
            </a:r>
            <a:r>
              <a:rPr lang="en-CA" sz="2000" dirty="0">
                <a:uFill>
                  <a:solidFill/>
                </a:uFill>
                <a:latin typeface="Times New Roman" panose="02020603050405020304" pitchFamily="18" charset="0"/>
                <a:ea typeface="Cambria"/>
                <a:cs typeface="Times New Roman" panose="02020603050405020304" pitchFamily="18" charset="0"/>
                <a:sym typeface="Cambria"/>
              </a:rPr>
              <a:t>attitude d’ouverture envers son experience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personnelle</a:t>
            </a:r>
          </a:p>
          <a:p>
            <a:pPr lvl="4" defTabSz="457200">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2286000" lvl="4" indent="-457200" defTabSz="457200">
              <a:buAutoNum type="arabicPeriod" startAt="2"/>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une </a:t>
            </a:r>
            <a:r>
              <a:rPr lang="en-CA" sz="2000" dirty="0">
                <a:uFill>
                  <a:solidFill/>
                </a:uFill>
                <a:latin typeface="Times New Roman" panose="02020603050405020304" pitchFamily="18" charset="0"/>
                <a:ea typeface="Cambria"/>
                <a:cs typeface="Times New Roman" panose="02020603050405020304" pitchFamily="18" charset="0"/>
                <a:sym typeface="Cambria"/>
              </a:rPr>
              <a:t>attitude de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responsabilisation</a:t>
            </a:r>
          </a:p>
          <a:p>
            <a:pPr lvl="4" defTabSz="457200">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lvl="4" indent="0" defTabSz="457200">
              <a:buNone/>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3</a:t>
            </a:r>
            <a:r>
              <a:rPr lang="en-CA" sz="2000" dirty="0">
                <a:uFill>
                  <a:solidFill/>
                </a:uFill>
                <a:latin typeface="Times New Roman" panose="02020603050405020304" pitchFamily="18" charset="0"/>
                <a:ea typeface="Cambria"/>
                <a:cs typeface="Times New Roman" panose="02020603050405020304" pitchFamily="18" charset="0"/>
                <a:sym typeface="Cambria"/>
              </a:rPr>
              <a:t>. 	prise en charge de son développement et un 					engagement actif</a:t>
            </a:r>
            <a:endParaRPr lang="en-CA" sz="2000" b="1" dirty="0">
              <a:uFill>
                <a:solidFill/>
              </a:uFill>
              <a:latin typeface="Times New Roman" panose="02020603050405020304" pitchFamily="18" charset="0"/>
              <a:ea typeface="Cambria"/>
              <a:cs typeface="Times New Roman" panose="02020603050405020304" pitchFamily="18" charset="0"/>
              <a:sym typeface="Cambria"/>
            </a:endParaRPr>
          </a:p>
          <a:p>
            <a:pPr lvl="3" defTabSz="457200">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84421807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7</a:t>
            </a:fld>
            <a:endParaRPr lang="en-US" dirty="0"/>
          </a:p>
        </p:txBody>
      </p:sp>
      <p:sp>
        <p:nvSpPr>
          <p:cNvPr id="10" name="Rectangle 9"/>
          <p:cNvSpPr/>
          <p:nvPr/>
        </p:nvSpPr>
        <p:spPr>
          <a:xfrm>
            <a:off x="0" y="1187668"/>
            <a:ext cx="8988426" cy="5755422"/>
          </a:xfrm>
          <a:prstGeom prst="rect">
            <a:avLst/>
          </a:prstGeom>
        </p:spPr>
        <p:txBody>
          <a:bodyPr wrap="square">
            <a:spAutoFit/>
          </a:bodyPr>
          <a:lstStyle/>
          <a:p>
            <a:pPr marL="0" lvl="4"/>
            <a:r>
              <a:rPr lang="fr-CA" sz="2400" dirty="0" smtClean="0">
                <a:uFill>
                  <a:solidFill/>
                </a:uFill>
                <a:latin typeface="Times New Roman" panose="02020603050405020304" pitchFamily="18" charset="0"/>
                <a:ea typeface="Cambria"/>
                <a:cs typeface="Times New Roman" panose="02020603050405020304" pitchFamily="18" charset="0"/>
                <a:sym typeface="Cambria"/>
              </a:rPr>
              <a:t>       3. </a:t>
            </a:r>
            <a:r>
              <a:rPr lang="en-CA" sz="2400" b="1" dirty="0" smtClean="0">
                <a:uFill>
                  <a:solidFill/>
                </a:uFill>
                <a:latin typeface="Times New Roman" panose="02020603050405020304" pitchFamily="18" charset="0"/>
                <a:ea typeface="Cambria"/>
                <a:cs typeface="Times New Roman" panose="02020603050405020304" pitchFamily="18" charset="0"/>
                <a:sym typeface="Cambria"/>
              </a:rPr>
              <a:t>William Glasser (1925-2013) :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les humanistes accordent beaucoup 		importance de reconnaître les besoins des jeunes et d’y répondre. À 		cette fin, William Glasser, a été le précurseur de la théorie </a:t>
            </a:r>
          </a:p>
          <a:p>
            <a:pPr marL="0" lvl="4"/>
            <a:r>
              <a:rPr lang="en-CA" sz="2000" dirty="0">
                <a:uFill>
                  <a:solidFill/>
                </a:uFill>
                <a:latin typeface="Times New Roman" panose="02020603050405020304" pitchFamily="18" charset="0"/>
                <a:ea typeface="Cambria"/>
                <a:cs typeface="Times New Roman" panose="02020603050405020304" pitchFamily="18" charset="0"/>
                <a:sym typeface="Cambria"/>
              </a:rPr>
              <a:t>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du « choix ».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Tout être humain à des besoins fondamentaux. Mais 		contrairement à Maslow, Glasser ne présente pas ces besoins sous 		forme de hiérarchie, tous les besoins ayant une égale importance. 		Cinq besoins fondamentaux constituent sa théorie.</a:t>
            </a:r>
            <a:endParaRPr lang="en-CA" sz="2400" b="1" dirty="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smtClean="0">
                <a:uFill>
                  <a:solidFill/>
                </a:uFill>
                <a:latin typeface="Times New Roman" panose="02020603050405020304" pitchFamily="18" charset="0"/>
                <a:ea typeface="Cambria"/>
                <a:cs typeface="Times New Roman" panose="02020603050405020304" pitchFamily="18" charset="0"/>
                <a:sym typeface="Cambria"/>
              </a:rPr>
              <a:t>Besoin de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survie et reproduction</a:t>
            </a:r>
          </a:p>
          <a:p>
            <a:pPr marL="1714500" lvl="3" indent="-342900" defTabSz="457200">
              <a:buFont typeface="Wingdings" panose="05000000000000000000" pitchFamily="2" charset="2"/>
              <a:buChar char="Ø"/>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a:uFill>
                  <a:solidFill/>
                </a:uFill>
                <a:latin typeface="Times New Roman" panose="02020603050405020304" pitchFamily="18" charset="0"/>
                <a:ea typeface="Cambria"/>
                <a:cs typeface="Times New Roman" panose="02020603050405020304" pitchFamily="18" charset="0"/>
                <a:sym typeface="Cambria"/>
              </a:rPr>
              <a:t>Besoin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d’appartenence, de partage et de coopération</a:t>
            </a:r>
          </a:p>
          <a:p>
            <a:pPr marL="2628900" lvl="5" indent="-342900" defTabSz="457200">
              <a:buFont typeface="Wingdings" panose="05000000000000000000" pitchFamily="2" charset="2"/>
              <a:buChar char="Ø"/>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a:uFill>
                  <a:solidFill/>
                </a:uFill>
                <a:latin typeface="Times New Roman" panose="02020603050405020304" pitchFamily="18" charset="0"/>
                <a:ea typeface="Cambria"/>
                <a:cs typeface="Times New Roman" panose="02020603050405020304" pitchFamily="18" charset="0"/>
                <a:sym typeface="Cambria"/>
              </a:rPr>
              <a:t>Besoin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de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pouvoir</a:t>
            </a:r>
          </a:p>
          <a:p>
            <a:pPr marL="2628900" lvl="5" indent="-342900" defTabSz="457200">
              <a:buFont typeface="Wingdings" panose="05000000000000000000" pitchFamily="2" charset="2"/>
              <a:buChar char="Ø"/>
              <a:defRPr sz="1800"/>
            </a:pPr>
            <a:endParaRPr lang="en-CA" sz="2000" dirty="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a:uFill>
                  <a:solidFill/>
                </a:uFill>
                <a:latin typeface="Times New Roman" panose="02020603050405020304" pitchFamily="18" charset="0"/>
                <a:ea typeface="Cambria"/>
                <a:cs typeface="Times New Roman" panose="02020603050405020304" pitchFamily="18" charset="0"/>
                <a:sym typeface="Cambria"/>
              </a:rPr>
              <a:t>Besoin de </a:t>
            </a:r>
            <a:r>
              <a:rPr lang="en-CA" sz="2000" b="1" dirty="0" smtClean="0">
                <a:uFill>
                  <a:solidFill/>
                </a:uFill>
                <a:latin typeface="Times New Roman" panose="02020603050405020304" pitchFamily="18" charset="0"/>
                <a:ea typeface="Cambria"/>
                <a:cs typeface="Times New Roman" panose="02020603050405020304" pitchFamily="18" charset="0"/>
                <a:sym typeface="Cambria"/>
              </a:rPr>
              <a:t>liberté</a:t>
            </a:r>
          </a:p>
          <a:p>
            <a:pPr marL="2628900" lvl="5" indent="-342900" defTabSz="457200">
              <a:buFont typeface="Wingdings" panose="05000000000000000000" pitchFamily="2" charset="2"/>
              <a:buChar char="Ø"/>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r>
              <a:rPr lang="en-CA" sz="2000" dirty="0">
                <a:uFill>
                  <a:solidFill/>
                </a:uFill>
                <a:latin typeface="Times New Roman" panose="02020603050405020304" pitchFamily="18" charset="0"/>
                <a:ea typeface="Cambria"/>
                <a:cs typeface="Times New Roman" panose="02020603050405020304" pitchFamily="18" charset="0"/>
                <a:sym typeface="Cambria"/>
              </a:rPr>
              <a:t>Besoin </a:t>
            </a:r>
            <a:r>
              <a:rPr lang="en-CA" sz="2000" dirty="0" smtClean="0">
                <a:uFill>
                  <a:solidFill/>
                </a:uFill>
                <a:latin typeface="Times New Roman" panose="02020603050405020304" pitchFamily="18" charset="0"/>
                <a:ea typeface="Cambria"/>
                <a:cs typeface="Times New Roman" panose="02020603050405020304" pitchFamily="18" charset="0"/>
                <a:sym typeface="Cambria"/>
              </a:rPr>
              <a:t>de </a:t>
            </a:r>
            <a:r>
              <a:rPr lang="en-CA" sz="2000" b="1" dirty="0" err="1" smtClean="0">
                <a:uFill>
                  <a:solidFill/>
                </a:uFill>
                <a:latin typeface="Times New Roman" panose="02020603050405020304" pitchFamily="18" charset="0"/>
                <a:ea typeface="Cambria"/>
                <a:cs typeface="Times New Roman" panose="02020603050405020304" pitchFamily="18" charset="0"/>
                <a:sym typeface="Cambria"/>
              </a:rPr>
              <a:t>plaisir</a:t>
            </a:r>
            <a:endParaRPr lang="en-CA" sz="2000" b="1" dirty="0">
              <a:uFill>
                <a:solidFill/>
              </a:uFill>
              <a:latin typeface="Times New Roman" panose="02020603050405020304" pitchFamily="18" charset="0"/>
              <a:ea typeface="Cambria"/>
              <a:cs typeface="Times New Roman" panose="02020603050405020304" pitchFamily="18" charset="0"/>
              <a:sym typeface="Cambria"/>
            </a:endParaRPr>
          </a:p>
          <a:p>
            <a:pPr marL="2628900" lvl="5" indent="-342900" defTabSz="457200">
              <a:buFont typeface="Wingdings" panose="05000000000000000000" pitchFamily="2" charset="2"/>
              <a:buChar char="Ø"/>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79955990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8</a:t>
            </a:fld>
            <a:endParaRPr lang="en-US"/>
          </a:p>
        </p:txBody>
      </p:sp>
      <p:sp>
        <p:nvSpPr>
          <p:cNvPr id="10" name="Rectangle 9"/>
          <p:cNvSpPr/>
          <p:nvPr/>
        </p:nvSpPr>
        <p:spPr>
          <a:xfrm>
            <a:off x="0" y="1187668"/>
            <a:ext cx="8988426" cy="5816977"/>
          </a:xfrm>
          <a:prstGeom prst="rect">
            <a:avLst/>
          </a:prstGeom>
        </p:spPr>
        <p:txBody>
          <a:bodyPr wrap="square">
            <a:spAutoFit/>
          </a:bodyPr>
          <a:lstStyle/>
          <a:p>
            <a:pPr lvl="2" defTabSz="449580">
              <a:defRPr sz="1800"/>
            </a:pPr>
            <a:endParaRPr lang="fr-CA" sz="800" b="1" dirty="0">
              <a:uFill>
                <a:solidFill/>
              </a:uFill>
              <a:latin typeface="Cambria"/>
              <a:ea typeface="Cambria"/>
              <a:cs typeface="Cambria"/>
              <a:sym typeface="Cambria"/>
            </a:endParaRPr>
          </a:p>
          <a:p>
            <a:pPr marL="0" lvl="4"/>
            <a:r>
              <a:rPr lang="fr-CA" sz="2400" b="1" dirty="0" smtClean="0">
                <a:uFill>
                  <a:solidFill/>
                </a:uFill>
                <a:latin typeface="Times New Roman" panose="02020603050405020304" pitchFamily="18" charset="0"/>
                <a:ea typeface="Cambria"/>
                <a:cs typeface="Times New Roman" panose="02020603050405020304" pitchFamily="18" charset="0"/>
                <a:sym typeface="Cambria"/>
              </a:rPr>
              <a:t>	Les </a:t>
            </a:r>
            <a:r>
              <a:rPr lang="fr-CA" sz="2400" b="1" dirty="0">
                <a:uFill>
                  <a:solidFill/>
                </a:uFill>
                <a:latin typeface="Times New Roman" panose="02020603050405020304" pitchFamily="18" charset="0"/>
                <a:ea typeface="Cambria"/>
                <a:cs typeface="Times New Roman" panose="02020603050405020304" pitchFamily="18" charset="0"/>
                <a:sym typeface="Cambria"/>
              </a:rPr>
              <a:t>principales contributions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de l’humanisme </a:t>
            </a:r>
            <a:r>
              <a:rPr lang="fr-CA" sz="2400" b="1" dirty="0">
                <a:uFill>
                  <a:solidFill/>
                </a:uFill>
                <a:latin typeface="Times New Roman" panose="02020603050405020304" pitchFamily="18" charset="0"/>
                <a:ea typeface="Cambria"/>
                <a:cs typeface="Times New Roman" panose="02020603050405020304" pitchFamily="18" charset="0"/>
                <a:sym typeface="Cambria"/>
              </a:rPr>
              <a:t>en éducation :</a:t>
            </a:r>
            <a:r>
              <a:rPr lang="fr-CA" sz="2800" b="1" dirty="0">
                <a:uFill>
                  <a:solidFill/>
                </a:uFill>
                <a:latin typeface="Times New Roman" panose="02020603050405020304" pitchFamily="18" charset="0"/>
                <a:ea typeface="Cambria"/>
                <a:cs typeface="Times New Roman" panose="02020603050405020304" pitchFamily="18" charset="0"/>
                <a:sym typeface="Cambria"/>
              </a:rPr>
              <a:t> </a:t>
            </a: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0" lvl="4"/>
            <a:endParaRPr lang="fr-CA" sz="2400" b="1" dirty="0">
              <a:uFill>
                <a:solidFill/>
              </a:uFill>
              <a:latin typeface="Cambria"/>
              <a:ea typeface="Cambria"/>
              <a:cs typeface="Cambria"/>
              <a:sym typeface="Cambria"/>
            </a:endParaRPr>
          </a:p>
          <a:p>
            <a:pPr marL="0" lvl="4"/>
            <a:endParaRPr lang="fr-CA" sz="2400" dirty="0" smtClean="0">
              <a:uFill>
                <a:solidFill/>
              </a:uFill>
              <a:latin typeface="Cambria"/>
              <a:ea typeface="Cambria"/>
              <a:cs typeface="Cambria"/>
              <a:sym typeface="Cambria"/>
            </a:endParaRPr>
          </a:p>
          <a:p>
            <a:pPr marL="1257300" lvl="6" indent="-3429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sym typeface="Cambria"/>
              </a:rPr>
              <a:t>Approche pédagogique </a:t>
            </a:r>
            <a:r>
              <a:rPr lang="fr-CA" sz="2000" b="1" dirty="0" smtClean="0">
                <a:latin typeface="Times New Roman" panose="02020603050405020304" pitchFamily="18" charset="0"/>
                <a:cs typeface="Times New Roman" panose="02020603050405020304" pitchFamily="18" charset="0"/>
                <a:sym typeface="Cambria"/>
              </a:rPr>
              <a:t>répondre aux besoins des élèves </a:t>
            </a:r>
            <a:r>
              <a:rPr lang="fr-CA" sz="2000" dirty="0" smtClean="0">
                <a:latin typeface="Times New Roman" panose="02020603050405020304" pitchFamily="18" charset="0"/>
                <a:cs typeface="Times New Roman" panose="02020603050405020304" pitchFamily="18" charset="0"/>
                <a:sym typeface="Cambria"/>
              </a:rPr>
              <a:t>(Théorie de Glasser)</a:t>
            </a:r>
          </a:p>
          <a:p>
            <a:pPr marL="914400" lvl="6"/>
            <a:endParaRPr lang="fr-CA" sz="2000" b="1" dirty="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r>
              <a:rPr lang="fr-CA" sz="2000" b="1" dirty="0" smtClean="0">
                <a:latin typeface="Times New Roman" panose="02020603050405020304" pitchFamily="18" charset="0"/>
                <a:cs typeface="Times New Roman" panose="02020603050405020304" pitchFamily="18" charset="0"/>
                <a:sym typeface="Cambria"/>
              </a:rPr>
              <a:t> </a:t>
            </a:r>
            <a:r>
              <a:rPr lang="fr-CA" sz="2000" dirty="0" smtClean="0">
                <a:latin typeface="Times New Roman" panose="02020603050405020304" pitchFamily="18" charset="0"/>
                <a:cs typeface="Times New Roman" panose="02020603050405020304" pitchFamily="18" charset="0"/>
                <a:sym typeface="Cambria"/>
              </a:rPr>
              <a:t>Arriver</a:t>
            </a:r>
            <a:r>
              <a:rPr lang="fr-CA" sz="2000" b="1" dirty="0" smtClean="0">
                <a:latin typeface="Times New Roman" panose="02020603050405020304" pitchFamily="18" charset="0"/>
                <a:cs typeface="Times New Roman" panose="02020603050405020304" pitchFamily="18" charset="0"/>
                <a:sym typeface="Cambria"/>
              </a:rPr>
              <a:t> des écoles alternatives : </a:t>
            </a:r>
            <a:r>
              <a:rPr lang="fr-CA" sz="2000" dirty="0" smtClean="0">
                <a:latin typeface="Times New Roman" panose="02020603050405020304" pitchFamily="18" charset="0"/>
                <a:cs typeface="Times New Roman" panose="02020603050405020304" pitchFamily="18" charset="0"/>
                <a:sym typeface="Cambria"/>
              </a:rPr>
              <a:t>offrir à un jeune un environnement adapté à ses besoins et ses  intérêts </a:t>
            </a:r>
          </a:p>
          <a:p>
            <a:pPr marL="914400" lvl="6"/>
            <a:endParaRPr lang="fr-CA" sz="2000" b="1" dirty="0" smtClean="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sym typeface="Cambria"/>
              </a:rPr>
              <a:t>Avènement de </a:t>
            </a:r>
            <a:r>
              <a:rPr lang="fr-CA" sz="2000" dirty="0">
                <a:latin typeface="Times New Roman" panose="02020603050405020304" pitchFamily="18" charset="0"/>
                <a:cs typeface="Times New Roman" panose="02020603050405020304" pitchFamily="18" charset="0"/>
                <a:sym typeface="Cambria"/>
              </a:rPr>
              <a:t>la </a:t>
            </a:r>
            <a:r>
              <a:rPr lang="fr-CA" sz="2000" b="1" dirty="0">
                <a:latin typeface="Times New Roman" panose="02020603050405020304" pitchFamily="18" charset="0"/>
                <a:cs typeface="Times New Roman" panose="02020603050405020304" pitchFamily="18" charset="0"/>
                <a:sym typeface="Cambria"/>
              </a:rPr>
              <a:t>pédagogie ouverte </a:t>
            </a:r>
            <a:r>
              <a:rPr lang="fr-CA" sz="2000" dirty="0">
                <a:latin typeface="Times New Roman" panose="02020603050405020304" pitchFamily="18" charset="0"/>
                <a:cs typeface="Times New Roman" panose="02020603050405020304" pitchFamily="18" charset="0"/>
                <a:sym typeface="Cambria"/>
              </a:rPr>
              <a:t>centrée sur l’interaction entre l’intervenant scolaire (enseignant) et l’apprenant (élève) </a:t>
            </a:r>
            <a:endParaRPr lang="fr-CA" sz="2000" dirty="0" smtClean="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endParaRPr lang="fr-CA" sz="2000" dirty="0" smtClean="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sym typeface="Cambria"/>
              </a:rPr>
              <a:t>Emphase sur </a:t>
            </a:r>
            <a:r>
              <a:rPr lang="fr-CA" sz="2000" b="1" dirty="0" smtClean="0">
                <a:latin typeface="Times New Roman" panose="02020603050405020304" pitchFamily="18" charset="0"/>
                <a:cs typeface="Times New Roman" panose="02020603050405020304" pitchFamily="18" charset="0"/>
                <a:sym typeface="Cambria"/>
              </a:rPr>
              <a:t>l’écoute active :</a:t>
            </a:r>
            <a:r>
              <a:rPr lang="fr-CA" sz="2000" dirty="0" smtClean="0">
                <a:latin typeface="Times New Roman" panose="02020603050405020304" pitchFamily="18" charset="0"/>
                <a:cs typeface="Times New Roman" panose="02020603050405020304" pitchFamily="18" charset="0"/>
                <a:sym typeface="Cambria"/>
              </a:rPr>
              <a:t> chercher à connaître le point de vue de l'élève</a:t>
            </a:r>
            <a:endParaRPr lang="fr-CA" sz="2000" dirty="0">
              <a:latin typeface="Times New Roman" panose="02020603050405020304" pitchFamily="18" charset="0"/>
              <a:cs typeface="Times New Roman" panose="02020603050405020304" pitchFamily="18" charset="0"/>
              <a:sym typeface="Cambria"/>
            </a:endParaRPr>
          </a:p>
          <a:p>
            <a:pPr marL="1257300" lvl="6" indent="-342900">
              <a:buFont typeface="Wingdings" panose="05000000000000000000" pitchFamily="2" charset="2"/>
              <a:buChar char="Ø"/>
            </a:pPr>
            <a:endParaRPr lang="fr-CA" sz="2000" dirty="0">
              <a:latin typeface="Times New Roman" panose="02020603050405020304" pitchFamily="18" charset="0"/>
              <a:ea typeface="Cambria"/>
              <a:cs typeface="Times New Roman" panose="02020603050405020304" pitchFamily="18" charset="0"/>
              <a:sym typeface="Cambria"/>
            </a:endParaRPr>
          </a:p>
          <a:p>
            <a:pPr marL="914400" lvl="6"/>
            <a:endParaRPr lang="fr-CA" sz="2400" dirty="0">
              <a:latin typeface="Cambria"/>
              <a:ea typeface="Cambria"/>
              <a:cs typeface="Cambria"/>
              <a:sym typeface="Cambria"/>
            </a:endParaRPr>
          </a:p>
          <a:p>
            <a:pPr marL="1257300" lvl="6" indent="-342900">
              <a:buFont typeface="Wingdings" panose="05000000000000000000" pitchFamily="2" charset="2"/>
              <a:buChar char="Ø"/>
            </a:pPr>
            <a:endParaRPr lang="fr-CA" sz="2400" dirty="0">
              <a:latin typeface="Cambria"/>
              <a:ea typeface="Cambria"/>
              <a:cs typeface="Cambria"/>
              <a:sym typeface="Cambria"/>
            </a:endParaRPr>
          </a:p>
        </p:txBody>
      </p:sp>
    </p:spTree>
    <p:extLst>
      <p:ext uri="{BB962C8B-B14F-4D97-AF65-F5344CB8AC3E}">
        <p14:creationId xmlns:p14="http://schemas.microsoft.com/office/powerpoint/2010/main" val="190111898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9</a:t>
            </a:fld>
            <a:endParaRPr lang="en-US"/>
          </a:p>
        </p:txBody>
      </p:sp>
      <p:sp>
        <p:nvSpPr>
          <p:cNvPr id="10" name="Rectangle 9"/>
          <p:cNvSpPr/>
          <p:nvPr/>
        </p:nvSpPr>
        <p:spPr>
          <a:xfrm>
            <a:off x="0" y="1187668"/>
            <a:ext cx="8988426" cy="5816977"/>
          </a:xfrm>
          <a:prstGeom prst="rect">
            <a:avLst/>
          </a:prstGeom>
        </p:spPr>
        <p:txBody>
          <a:bodyPr wrap="square">
            <a:spAutoFit/>
          </a:bodyPr>
          <a:lstStyle/>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b="1" dirty="0" smtClean="0">
                <a:latin typeface="Times New Roman" panose="02020603050405020304" pitchFamily="18" charset="0"/>
                <a:ea typeface="Cambria"/>
                <a:cs typeface="Times New Roman" panose="02020603050405020304" pitchFamily="18" charset="0"/>
                <a:sym typeface="Cambria"/>
              </a:rPr>
              <a:t>EXERCICE DE MÉMOIRE</a:t>
            </a: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914400" lvl="6"/>
            <a:endParaRPr lang="fr-CA" dirty="0">
              <a:latin typeface="Times New Roman" panose="02020603050405020304" pitchFamily="18" charset="0"/>
              <a:ea typeface="Cambria"/>
              <a:cs typeface="Times New Roman" panose="02020603050405020304" pitchFamily="18" charset="0"/>
              <a:sym typeface="Cambria"/>
            </a:endParaRPr>
          </a:p>
          <a:p>
            <a:pPr marL="914400" lvl="6"/>
            <a:r>
              <a:rPr lang="fr-CA" dirty="0" smtClean="0">
                <a:latin typeface="Times New Roman" panose="02020603050405020304" pitchFamily="18" charset="0"/>
                <a:ea typeface="Cambria"/>
                <a:cs typeface="Times New Roman" panose="02020603050405020304" pitchFamily="18" charset="0"/>
                <a:sym typeface="Cambria"/>
              </a:rPr>
              <a:t>cahier  </a:t>
            </a:r>
            <a:r>
              <a:rPr lang="fr-CA" sz="2200" b="1" dirty="0" smtClean="0">
                <a:latin typeface="Times New Roman" panose="02020603050405020304" pitchFamily="18" charset="0"/>
                <a:ea typeface="Cambria"/>
                <a:cs typeface="Times New Roman" panose="02020603050405020304" pitchFamily="18" charset="0"/>
                <a:sym typeface="Cambria"/>
              </a:rPr>
              <a:t> 		</a:t>
            </a:r>
            <a:r>
              <a:rPr lang="fr-CA" dirty="0" smtClean="0">
                <a:latin typeface="Times New Roman" panose="02020603050405020304" pitchFamily="18" charset="0"/>
                <a:ea typeface="Cambria"/>
                <a:cs typeface="Times New Roman" panose="02020603050405020304" pitchFamily="18" charset="0"/>
                <a:sym typeface="Cambria"/>
              </a:rPr>
              <a:t>tempête	             lapin</a:t>
            </a:r>
            <a:r>
              <a:rPr lang="fr-CA" dirty="0">
                <a:latin typeface="Times New Roman" panose="02020603050405020304" pitchFamily="18" charset="0"/>
                <a:ea typeface="Cambria"/>
                <a:cs typeface="Times New Roman" panose="02020603050405020304" pitchFamily="18" charset="0"/>
                <a:sym typeface="Cambria"/>
              </a:rPr>
              <a:t>	</a:t>
            </a:r>
            <a:r>
              <a:rPr lang="fr-CA" dirty="0" smtClean="0">
                <a:latin typeface="Times New Roman" panose="02020603050405020304" pitchFamily="18" charset="0"/>
                <a:ea typeface="Cambria"/>
                <a:cs typeface="Times New Roman" panose="02020603050405020304" pitchFamily="18" charset="0"/>
                <a:sym typeface="Cambria"/>
              </a:rPr>
              <a:t>facilement	crayon</a:t>
            </a: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914400" lvl="6"/>
            <a:r>
              <a:rPr lang="fr-CA" dirty="0">
                <a:uFill>
                  <a:solidFill/>
                </a:uFill>
                <a:latin typeface="Times New Roman" panose="02020603050405020304" pitchFamily="18" charset="0"/>
                <a:ea typeface="Cambria"/>
                <a:cs typeface="Times New Roman" panose="02020603050405020304" pitchFamily="18" charset="0"/>
                <a:sym typeface="Cambria"/>
              </a:rPr>
              <a:t>l</a:t>
            </a:r>
            <a:r>
              <a:rPr lang="fr-CA" dirty="0" smtClean="0">
                <a:uFill>
                  <a:solidFill/>
                </a:uFill>
                <a:latin typeface="Times New Roman" panose="02020603050405020304" pitchFamily="18" charset="0"/>
                <a:ea typeface="Cambria"/>
                <a:cs typeface="Times New Roman" panose="02020603050405020304" pitchFamily="18" charset="0"/>
                <a:sym typeface="Cambria"/>
              </a:rPr>
              <a:t>entement		cheval	            nuage 	calculatrice	violet</a:t>
            </a:r>
          </a:p>
          <a:p>
            <a:pPr marL="914400" lvl="6"/>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dirty="0" smtClean="0">
                <a:uFill>
                  <a:solidFill/>
                </a:uFill>
                <a:latin typeface="Times New Roman" panose="02020603050405020304" pitchFamily="18" charset="0"/>
                <a:ea typeface="Cambria"/>
                <a:cs typeface="Times New Roman" panose="02020603050405020304" pitchFamily="18" charset="0"/>
                <a:sym typeface="Cambria"/>
              </a:rPr>
              <a:t>chien		doucement          vert 	hamster		agrafeuse</a:t>
            </a:r>
          </a:p>
          <a:p>
            <a:pPr marL="914400" lvl="6"/>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dirty="0">
                <a:uFill>
                  <a:solidFill/>
                </a:uFill>
                <a:latin typeface="Times New Roman" panose="02020603050405020304" pitchFamily="18" charset="0"/>
                <a:ea typeface="Cambria"/>
                <a:cs typeface="Times New Roman" panose="02020603050405020304" pitchFamily="18" charset="0"/>
                <a:sym typeface="Cambria"/>
              </a:rPr>
              <a:t>r</a:t>
            </a:r>
            <a:r>
              <a:rPr lang="fr-CA" dirty="0" smtClean="0">
                <a:uFill>
                  <a:solidFill/>
                </a:uFill>
                <a:latin typeface="Times New Roman" panose="02020603050405020304" pitchFamily="18" charset="0"/>
                <a:ea typeface="Cambria"/>
                <a:cs typeface="Times New Roman" panose="02020603050405020304" pitchFamily="18" charset="0"/>
                <a:sym typeface="Cambria"/>
              </a:rPr>
              <a:t>apidement	bleu	            pluie 	tortue		soleil</a:t>
            </a:r>
          </a:p>
          <a:p>
            <a:pPr marL="914400" lvl="6"/>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dirty="0">
                <a:uFill>
                  <a:solidFill/>
                </a:uFill>
                <a:latin typeface="Times New Roman" panose="02020603050405020304" pitchFamily="18" charset="0"/>
                <a:ea typeface="Cambria"/>
                <a:cs typeface="Times New Roman" panose="02020603050405020304" pitchFamily="18" charset="0"/>
                <a:sym typeface="Cambria"/>
              </a:rPr>
              <a:t>r</a:t>
            </a:r>
            <a:r>
              <a:rPr lang="fr-CA" dirty="0" smtClean="0">
                <a:uFill>
                  <a:solidFill/>
                </a:uFill>
                <a:latin typeface="Times New Roman" panose="02020603050405020304" pitchFamily="18" charset="0"/>
                <a:ea typeface="Cambria"/>
                <a:cs typeface="Times New Roman" panose="02020603050405020304" pitchFamily="18" charset="0"/>
                <a:sym typeface="Cambria"/>
              </a:rPr>
              <a:t>ouge		brusquement       règle	vent		chat</a:t>
            </a:r>
          </a:p>
          <a:p>
            <a:pPr marL="914400" lvl="6"/>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dirty="0">
                <a:uFill>
                  <a:solidFill/>
                </a:uFill>
                <a:latin typeface="Times New Roman" panose="02020603050405020304" pitchFamily="18" charset="0"/>
                <a:ea typeface="Cambria"/>
                <a:cs typeface="Times New Roman" panose="02020603050405020304" pitchFamily="18" charset="0"/>
                <a:sym typeface="Cambria"/>
              </a:rPr>
              <a:t>p</a:t>
            </a:r>
            <a:r>
              <a:rPr lang="fr-CA" dirty="0" smtClean="0">
                <a:uFill>
                  <a:solidFill/>
                </a:uFill>
                <a:latin typeface="Times New Roman" panose="02020603050405020304" pitchFamily="18" charset="0"/>
                <a:ea typeface="Cambria"/>
                <a:cs typeface="Times New Roman" panose="02020603050405020304" pitchFamily="18" charset="0"/>
                <a:sym typeface="Cambria"/>
              </a:rPr>
              <a:t>atiemment	noir	           neige	stylo		jaune</a:t>
            </a:r>
          </a:p>
          <a:p>
            <a:pPr marL="1371600" lvl="6" indent="-457200">
              <a:buFont typeface="Wingdings" panose="05000000000000000000" pitchFamily="2" charset="2"/>
              <a:buChar char="Ø"/>
            </a:pP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b="1" dirty="0">
                <a:uFill>
                  <a:solidFill/>
                </a:uFill>
                <a:latin typeface="Cambria"/>
                <a:ea typeface="Cambria"/>
                <a:cs typeface="Cambria"/>
                <a:sym typeface="Cambria"/>
              </a:rPr>
              <a:t>	</a:t>
            </a:r>
            <a:endParaRPr lang="fr-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50570942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Effect transition="in" filter="fade">
                                      <p:cBhvr>
                                        <p:cTn id="21" dur="1000"/>
                                        <p:tgtEl>
                                          <p:spTgt spid="10">
                                            <p:txEl>
                                              <p:pRg st="7" end="7"/>
                                            </p:txEl>
                                          </p:spTgt>
                                        </p:tgtEl>
                                      </p:cBhvr>
                                    </p:animEffect>
                                    <p:anim calcmode="lin" valueType="num">
                                      <p:cBhvr>
                                        <p:cTn id="22"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9" end="9"/>
                                            </p:txEl>
                                          </p:spTgt>
                                        </p:tgtEl>
                                        <p:attrNameLst>
                                          <p:attrName>style.visibility</p:attrName>
                                        </p:attrNameLst>
                                      </p:cBhvr>
                                      <p:to>
                                        <p:strVal val="visible"/>
                                      </p:to>
                                    </p:set>
                                    <p:animEffect transition="in" filter="fade">
                                      <p:cBhvr>
                                        <p:cTn id="28" dur="1000"/>
                                        <p:tgtEl>
                                          <p:spTgt spid="10">
                                            <p:txEl>
                                              <p:pRg st="9" end="9"/>
                                            </p:txEl>
                                          </p:spTgt>
                                        </p:tgtEl>
                                      </p:cBhvr>
                                    </p:animEffect>
                                    <p:anim calcmode="lin" valueType="num">
                                      <p:cBhvr>
                                        <p:cTn id="29"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1" end="11"/>
                                            </p:txEl>
                                          </p:spTgt>
                                        </p:tgtEl>
                                        <p:attrNameLst>
                                          <p:attrName>style.visibility</p:attrName>
                                        </p:attrNameLst>
                                      </p:cBhvr>
                                      <p:to>
                                        <p:strVal val="visible"/>
                                      </p:to>
                                    </p:set>
                                    <p:animEffect transition="in" filter="fade">
                                      <p:cBhvr>
                                        <p:cTn id="35" dur="1000"/>
                                        <p:tgtEl>
                                          <p:spTgt spid="10">
                                            <p:txEl>
                                              <p:pRg st="11" end="11"/>
                                            </p:txEl>
                                          </p:spTgt>
                                        </p:tgtEl>
                                      </p:cBhvr>
                                    </p:animEffect>
                                    <p:anim calcmode="lin" valueType="num">
                                      <p:cBhvr>
                                        <p:cTn id="36"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3" end="13"/>
                                            </p:txEl>
                                          </p:spTgt>
                                        </p:tgtEl>
                                        <p:attrNameLst>
                                          <p:attrName>style.visibility</p:attrName>
                                        </p:attrNameLst>
                                      </p:cBhvr>
                                      <p:to>
                                        <p:strVal val="visible"/>
                                      </p:to>
                                    </p:set>
                                    <p:animEffect transition="in" filter="fade">
                                      <p:cBhvr>
                                        <p:cTn id="42" dur="1000"/>
                                        <p:tgtEl>
                                          <p:spTgt spid="10">
                                            <p:txEl>
                                              <p:pRg st="13" end="13"/>
                                            </p:txEl>
                                          </p:spTgt>
                                        </p:tgtEl>
                                      </p:cBhvr>
                                    </p:animEffect>
                                    <p:anim calcmode="lin" valueType="num">
                                      <p:cBhvr>
                                        <p:cTn id="43"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5" end="15"/>
                                            </p:txEl>
                                          </p:spTgt>
                                        </p:tgtEl>
                                        <p:attrNameLst>
                                          <p:attrName>style.visibility</p:attrName>
                                        </p:attrNameLst>
                                      </p:cBhvr>
                                      <p:to>
                                        <p:strVal val="visible"/>
                                      </p:to>
                                    </p:set>
                                    <p:animEffect transition="in" filter="fade">
                                      <p:cBhvr>
                                        <p:cTn id="49" dur="1000"/>
                                        <p:tgtEl>
                                          <p:spTgt spid="10">
                                            <p:txEl>
                                              <p:pRg st="15" end="15"/>
                                            </p:txEl>
                                          </p:spTgt>
                                        </p:tgtEl>
                                      </p:cBhvr>
                                    </p:animEffect>
                                    <p:anim calcmode="lin" valueType="num">
                                      <p:cBhvr>
                                        <p:cTn id="50"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7" end="17"/>
                                            </p:txEl>
                                          </p:spTgt>
                                        </p:tgtEl>
                                        <p:attrNameLst>
                                          <p:attrName>style.visibility</p:attrName>
                                        </p:attrNameLst>
                                      </p:cBhvr>
                                      <p:to>
                                        <p:strVal val="visible"/>
                                      </p:to>
                                    </p:set>
                                    <p:animEffect transition="in" filter="fade">
                                      <p:cBhvr>
                                        <p:cTn id="56" dur="1000"/>
                                        <p:tgtEl>
                                          <p:spTgt spid="10">
                                            <p:txEl>
                                              <p:pRg st="17" end="17"/>
                                            </p:txEl>
                                          </p:spTgt>
                                        </p:tgtEl>
                                      </p:cBhvr>
                                    </p:animEffect>
                                    <p:anim calcmode="lin" valueType="num">
                                      <p:cBhvr>
                                        <p:cTn id="57" dur="1000" fill="hold"/>
                                        <p:tgtEl>
                                          <p:spTgt spid="10">
                                            <p:txEl>
                                              <p:pRg st="17" end="17"/>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7" end="1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10</a:t>
            </a:fld>
            <a:endParaRPr lang="en-US"/>
          </a:p>
        </p:txBody>
      </p:sp>
      <p:sp>
        <p:nvSpPr>
          <p:cNvPr id="10" name="Rectangle 9"/>
          <p:cNvSpPr/>
          <p:nvPr/>
        </p:nvSpPr>
        <p:spPr>
          <a:xfrm>
            <a:off x="0" y="1187668"/>
            <a:ext cx="8988426" cy="4770537"/>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	Cognitivisme: </a:t>
            </a:r>
          </a:p>
          <a:p>
            <a:pPr marL="0" lvl="4"/>
            <a:endParaRPr lang="fr-CA" sz="3200" b="1" dirty="0" smtClean="0">
              <a:uFill>
                <a:solidFill/>
              </a:uFill>
              <a:latin typeface="Times New Roman" panose="02020603050405020304" pitchFamily="18" charset="0"/>
              <a:cs typeface="Times New Roman" panose="02020603050405020304" pitchFamily="18" charset="0"/>
              <a:sym typeface="Cambria"/>
            </a:endParaRPr>
          </a:p>
          <a:p>
            <a:pPr marL="1371600" lvl="6" indent="-4572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rPr>
              <a:t>a </a:t>
            </a:r>
            <a:r>
              <a:rPr lang="fr-CA" sz="2000" dirty="0">
                <a:latin typeface="Times New Roman" panose="02020603050405020304" pitchFamily="18" charset="0"/>
                <a:cs typeface="Times New Roman" panose="02020603050405020304" pitchFamily="18" charset="0"/>
              </a:rPr>
              <a:t>pris son essor dans les années 1950 en réaction au béhaviorisme qui occupait une place </a:t>
            </a:r>
            <a:r>
              <a:rPr lang="fr-CA" sz="2000" dirty="0" smtClean="0">
                <a:latin typeface="Times New Roman" panose="02020603050405020304" pitchFamily="18" charset="0"/>
                <a:cs typeface="Times New Roman" panose="02020603050405020304" pitchFamily="18" charset="0"/>
              </a:rPr>
              <a:t>dominante </a:t>
            </a:r>
            <a:r>
              <a:rPr lang="fr-CA" sz="2000" dirty="0">
                <a:latin typeface="Times New Roman" panose="02020603050405020304" pitchFamily="18" charset="0"/>
                <a:cs typeface="Times New Roman" panose="02020603050405020304" pitchFamily="18" charset="0"/>
              </a:rPr>
              <a:t>dans le domaine de </a:t>
            </a:r>
            <a:r>
              <a:rPr lang="fr-CA" sz="2000" dirty="0" smtClean="0">
                <a:latin typeface="Times New Roman" panose="02020603050405020304" pitchFamily="18" charset="0"/>
                <a:cs typeface="Times New Roman" panose="02020603050405020304" pitchFamily="18" charset="0"/>
              </a:rPr>
              <a:t>l’apprentissage;</a:t>
            </a:r>
          </a:p>
          <a:p>
            <a:pPr marL="1371600" lvl="6" indent="-4572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rPr>
              <a:t>étudie </a:t>
            </a:r>
            <a:r>
              <a:rPr lang="fr-CA" sz="2000" dirty="0">
                <a:latin typeface="Times New Roman" panose="02020603050405020304" pitchFamily="18" charset="0"/>
                <a:cs typeface="Times New Roman" panose="02020603050405020304" pitchFamily="18" charset="0"/>
              </a:rPr>
              <a:t>les stades de développement de l’intelligence; </a:t>
            </a:r>
            <a:endParaRPr lang="fr-CA" sz="2000" dirty="0" smtClean="0">
              <a:latin typeface="Times New Roman" panose="02020603050405020304" pitchFamily="18" charset="0"/>
              <a:cs typeface="Times New Roman" panose="02020603050405020304" pitchFamily="18" charset="0"/>
            </a:endParaRPr>
          </a:p>
          <a:p>
            <a:pPr marL="1371600" lvl="6" indent="-4572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rPr>
              <a:t>est </a:t>
            </a:r>
            <a:r>
              <a:rPr lang="fr-CA" sz="2000" dirty="0">
                <a:latin typeface="Times New Roman" panose="02020603050405020304" pitchFamily="18" charset="0"/>
                <a:cs typeface="Times New Roman" panose="02020603050405020304" pitchFamily="18" charset="0"/>
              </a:rPr>
              <a:t>axé sur l’analyse et la compréhension des processus de traitement de l’information chez l’être </a:t>
            </a:r>
            <a:r>
              <a:rPr lang="fr-CA" sz="2000" dirty="0" smtClean="0">
                <a:latin typeface="Times New Roman" panose="02020603050405020304" pitchFamily="18" charset="0"/>
                <a:cs typeface="Times New Roman" panose="02020603050405020304" pitchFamily="18" charset="0"/>
              </a:rPr>
              <a:t>humaine;</a:t>
            </a:r>
          </a:p>
          <a:p>
            <a:pPr marL="1371600" lvl="6" indent="-4572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rPr>
              <a:t>cette </a:t>
            </a:r>
            <a:r>
              <a:rPr lang="fr-CA" sz="2000" dirty="0">
                <a:latin typeface="Times New Roman" panose="02020603050405020304" pitchFamily="18" charset="0"/>
                <a:cs typeface="Times New Roman" panose="02020603050405020304" pitchFamily="18" charset="0"/>
              </a:rPr>
              <a:t>conception dite “interactionniste” est basée sur les interactions entre l’apprenant et son environnement éducatif, l’apprentissage étant directement lié à sa capacité de traitement de l’information en mettant l’accent sur l’élaboration des stratégies cognitives et métacognitives; </a:t>
            </a:r>
            <a:endParaRPr lang="fr-CA" sz="2000" dirty="0" smtClean="0">
              <a:latin typeface="Times New Roman" panose="02020603050405020304" pitchFamily="18" charset="0"/>
              <a:cs typeface="Times New Roman" panose="02020603050405020304" pitchFamily="18" charset="0"/>
            </a:endParaRPr>
          </a:p>
          <a:p>
            <a:pPr marL="1371600" lvl="6" indent="-4572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rPr>
              <a:t>s’intéresse </a:t>
            </a:r>
            <a:r>
              <a:rPr lang="fr-CA" sz="2000" dirty="0">
                <a:latin typeface="Times New Roman" panose="02020603050405020304" pitchFamily="18" charset="0"/>
                <a:cs typeface="Times New Roman" panose="02020603050405020304" pitchFamily="18" charset="0"/>
              </a:rPr>
              <a:t>à la </a:t>
            </a:r>
            <a:r>
              <a:rPr lang="fr-CA" sz="2000" b="1" dirty="0">
                <a:latin typeface="Times New Roman" panose="02020603050405020304" pitchFamily="18" charset="0"/>
                <a:cs typeface="Times New Roman" panose="02020603050405020304" pitchFamily="18" charset="0"/>
              </a:rPr>
              <a:t>cognition, </a:t>
            </a:r>
            <a:r>
              <a:rPr lang="fr-CA" sz="2000" dirty="0">
                <a:latin typeface="Times New Roman" panose="02020603050405020304" pitchFamily="18" charset="0"/>
                <a:cs typeface="Times New Roman" panose="02020603050405020304" pitchFamily="18" charset="0"/>
              </a:rPr>
              <a:t>c’est-à-dire à l’ensemble des processus, moyens desquels les entrées sensorielles sont transformées, codé, élaborées stockées, retrouvées et utilisées</a:t>
            </a:r>
            <a:r>
              <a:rPr lang="fr-CA" sz="1600" dirty="0" smtClean="0"/>
              <a:t>;</a:t>
            </a:r>
            <a:endParaRPr lang="fr-CA" sz="1600" dirty="0"/>
          </a:p>
        </p:txBody>
      </p:sp>
    </p:spTree>
    <p:extLst>
      <p:ext uri="{BB962C8B-B14F-4D97-AF65-F5344CB8AC3E}">
        <p14:creationId xmlns:p14="http://schemas.microsoft.com/office/powerpoint/2010/main" val="298111102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11</a:t>
            </a:fld>
            <a:endParaRPr lang="en-US"/>
          </a:p>
        </p:txBody>
      </p:sp>
      <p:sp>
        <p:nvSpPr>
          <p:cNvPr id="10" name="Rectangle 9"/>
          <p:cNvSpPr/>
          <p:nvPr/>
        </p:nvSpPr>
        <p:spPr>
          <a:xfrm>
            <a:off x="0" y="1187668"/>
            <a:ext cx="8988426" cy="5755422"/>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	Cognitivisme: </a:t>
            </a:r>
            <a:r>
              <a:rPr lang="fr-CA" dirty="0">
                <a:uFill>
                  <a:solidFill/>
                </a:uFill>
                <a:latin typeface="Times New Roman" panose="02020603050405020304" pitchFamily="18" charset="0"/>
                <a:ea typeface="Cambria"/>
                <a:cs typeface="Times New Roman" panose="02020603050405020304" pitchFamily="18" charset="0"/>
                <a:sym typeface="Cambria"/>
              </a:rPr>
              <a:t>le courant</a:t>
            </a:r>
            <a:r>
              <a:rPr lang="fr-CA" dirty="0">
                <a:latin typeface="Times New Roman" panose="02020603050405020304" pitchFamily="18" charset="0"/>
                <a:cs typeface="Times New Roman" panose="02020603050405020304" pitchFamily="18" charset="0"/>
                <a:sym typeface="Cambria"/>
              </a:rPr>
              <a:t> cognitivisme</a:t>
            </a:r>
            <a:r>
              <a:rPr lang="fr-CA" b="1" dirty="0">
                <a:latin typeface="Times New Roman" panose="02020603050405020304" pitchFamily="18" charset="0"/>
                <a:cs typeface="Times New Roman" panose="02020603050405020304" pitchFamily="18" charset="0"/>
              </a:rPr>
              <a:t> </a:t>
            </a:r>
            <a:r>
              <a:rPr lang="fr-CA" dirty="0">
                <a:latin typeface="Times New Roman" panose="02020603050405020304" pitchFamily="18" charset="0"/>
                <a:cs typeface="Times New Roman" panose="02020603050405020304" pitchFamily="18" charset="0"/>
              </a:rPr>
              <a:t>a détrôné le béhavioriste </a:t>
            </a:r>
            <a:r>
              <a:rPr lang="fr-CA" dirty="0" smtClean="0">
                <a:latin typeface="Times New Roman" panose="02020603050405020304" pitchFamily="18" charset="0"/>
                <a:cs typeface="Times New Roman" panose="02020603050405020304" pitchFamily="18" charset="0"/>
              </a:rPr>
              <a:t>dans 	le domaine </a:t>
            </a:r>
            <a:r>
              <a:rPr lang="fr-CA" dirty="0">
                <a:latin typeface="Times New Roman" panose="02020603050405020304" pitchFamily="18" charset="0"/>
                <a:cs typeface="Times New Roman" panose="02020603050405020304" pitchFamily="18" charset="0"/>
              </a:rPr>
              <a:t>de l’éducation vers la fin des année 1970 en posant la </a:t>
            </a:r>
            <a:r>
              <a:rPr lang="fr-CA" dirty="0" smtClean="0">
                <a:latin typeface="Times New Roman" panose="02020603050405020304" pitchFamily="18" charset="0"/>
                <a:cs typeface="Times New Roman" panose="02020603050405020304" pitchFamily="18" charset="0"/>
              </a:rPr>
              <a:t>question </a:t>
            </a:r>
            <a:r>
              <a:rPr lang="fr-CA" dirty="0">
                <a:latin typeface="Times New Roman" panose="02020603050405020304" pitchFamily="18" charset="0"/>
                <a:cs typeface="Times New Roman" panose="02020603050405020304" pitchFamily="18" charset="0"/>
              </a:rPr>
              <a:t>du </a:t>
            </a:r>
            <a:endParaRPr lang="fr-CA" dirty="0" smtClean="0">
              <a:latin typeface="Times New Roman" panose="02020603050405020304" pitchFamily="18" charset="0"/>
              <a:cs typeface="Times New Roman" panose="02020603050405020304" pitchFamily="18" charset="0"/>
            </a:endParaRPr>
          </a:p>
          <a:p>
            <a:pPr marL="0" lvl="4"/>
            <a:r>
              <a:rPr lang="fr-CA" dirty="0" smtClean="0">
                <a:latin typeface="Times New Roman" panose="02020603050405020304" pitchFamily="18" charset="0"/>
                <a:cs typeface="Times New Roman" panose="02020603050405020304" pitchFamily="18" charset="0"/>
              </a:rPr>
              <a:t>	« </a:t>
            </a:r>
            <a:r>
              <a:rPr lang="fr-CA" b="1" dirty="0" smtClean="0">
                <a:latin typeface="Times New Roman" panose="02020603050405020304" pitchFamily="18" charset="0"/>
                <a:cs typeface="Times New Roman" panose="02020603050405020304" pitchFamily="18" charset="0"/>
              </a:rPr>
              <a:t>comment ». </a:t>
            </a:r>
            <a:r>
              <a:rPr lang="fr-CA" dirty="0" smtClean="0">
                <a:latin typeface="Times New Roman" panose="02020603050405020304" pitchFamily="18" charset="0"/>
                <a:cs typeface="Times New Roman" panose="02020603050405020304" pitchFamily="18" charset="0"/>
              </a:rPr>
              <a:t>Comment </a:t>
            </a:r>
            <a:r>
              <a:rPr lang="fr-CA" dirty="0">
                <a:latin typeface="Times New Roman" panose="02020603050405020304" pitchFamily="18" charset="0"/>
                <a:cs typeface="Times New Roman" panose="02020603050405020304" pitchFamily="18" charset="0"/>
              </a:rPr>
              <a:t>l’être humain apprend-il? Quels sont les </a:t>
            </a:r>
            <a:r>
              <a:rPr lang="fr-CA" dirty="0" smtClean="0">
                <a:latin typeface="Times New Roman" panose="02020603050405020304" pitchFamily="18" charset="0"/>
                <a:cs typeface="Times New Roman" panose="02020603050405020304" pitchFamily="18" charset="0"/>
              </a:rPr>
              <a:t>processus </a:t>
            </a:r>
            <a:r>
              <a:rPr lang="fr-CA" dirty="0">
                <a:latin typeface="Times New Roman" panose="02020603050405020304" pitchFamily="18" charset="0"/>
                <a:cs typeface="Times New Roman" panose="02020603050405020304" pitchFamily="18" charset="0"/>
              </a:rPr>
              <a:t>internes </a:t>
            </a:r>
            <a:r>
              <a:rPr lang="fr-CA" dirty="0" smtClean="0">
                <a:latin typeface="Times New Roman" panose="02020603050405020304" pitchFamily="18" charset="0"/>
                <a:cs typeface="Times New Roman" panose="02020603050405020304" pitchFamily="18" charset="0"/>
              </a:rPr>
              <a:t>	de </a:t>
            </a:r>
            <a:r>
              <a:rPr lang="fr-CA" dirty="0">
                <a:latin typeface="Times New Roman" panose="02020603050405020304" pitchFamily="18" charset="0"/>
                <a:cs typeface="Times New Roman" panose="02020603050405020304" pitchFamily="18" charset="0"/>
              </a:rPr>
              <a:t>l’apprentissage? Qu’est-ce qui se passe “entre les deux </a:t>
            </a:r>
            <a:r>
              <a:rPr lang="fr-CA" dirty="0" smtClean="0">
                <a:latin typeface="Times New Roman" panose="02020603050405020304" pitchFamily="18" charset="0"/>
                <a:cs typeface="Times New Roman" panose="02020603050405020304" pitchFamily="18" charset="0"/>
              </a:rPr>
              <a:t>oreilles</a:t>
            </a:r>
            <a:r>
              <a:rPr lang="fr-CA" dirty="0">
                <a:latin typeface="Times New Roman" panose="02020603050405020304" pitchFamily="18" charset="0"/>
                <a:cs typeface="Times New Roman" panose="02020603050405020304" pitchFamily="18" charset="0"/>
              </a:rPr>
              <a:t>” de l’apprenant </a:t>
            </a:r>
            <a:r>
              <a:rPr lang="fr-CA" dirty="0" smtClean="0">
                <a:latin typeface="Times New Roman" panose="02020603050405020304" pitchFamily="18" charset="0"/>
                <a:cs typeface="Times New Roman" panose="02020603050405020304" pitchFamily="18" charset="0"/>
              </a:rPr>
              <a:t>	lorsqu’il </a:t>
            </a:r>
            <a:r>
              <a:rPr lang="fr-CA" dirty="0">
                <a:latin typeface="Times New Roman" panose="02020603050405020304" pitchFamily="18" charset="0"/>
                <a:cs typeface="Times New Roman" panose="02020603050405020304" pitchFamily="18" charset="0"/>
              </a:rPr>
              <a:t>traite l’information capté dans son </a:t>
            </a:r>
            <a:r>
              <a:rPr lang="fr-CA" dirty="0" smtClean="0">
                <a:latin typeface="Times New Roman" panose="02020603050405020304" pitchFamily="18" charset="0"/>
                <a:cs typeface="Times New Roman" panose="02020603050405020304" pitchFamily="18" charset="0"/>
              </a:rPr>
              <a:t>environnement</a:t>
            </a:r>
            <a:r>
              <a:rPr lang="fr-CA" dirty="0">
                <a:latin typeface="Times New Roman" panose="02020603050405020304" pitchFamily="18" charset="0"/>
                <a:cs typeface="Times New Roman" panose="02020603050405020304" pitchFamily="18" charset="0"/>
              </a:rPr>
              <a:t>? Le courant cognitiviste </a:t>
            </a:r>
            <a:r>
              <a:rPr lang="fr-CA" dirty="0" smtClean="0">
                <a:latin typeface="Times New Roman" panose="02020603050405020304" pitchFamily="18" charset="0"/>
                <a:cs typeface="Times New Roman" panose="02020603050405020304" pitchFamily="18" charset="0"/>
              </a:rPr>
              <a:t>	propose </a:t>
            </a:r>
            <a:r>
              <a:rPr lang="fr-CA" dirty="0">
                <a:latin typeface="Times New Roman" panose="02020603050405020304" pitchFamily="18" charset="0"/>
                <a:cs typeface="Times New Roman" panose="02020603050405020304" pitchFamily="18" charset="0"/>
              </a:rPr>
              <a:t>un modèle du traitement de </a:t>
            </a:r>
            <a:r>
              <a:rPr lang="fr-CA" dirty="0" smtClean="0">
                <a:latin typeface="Times New Roman" panose="02020603050405020304" pitchFamily="18" charset="0"/>
                <a:cs typeface="Times New Roman" panose="02020603050405020304" pitchFamily="18" charset="0"/>
              </a:rPr>
              <a:t>l’information </a:t>
            </a:r>
            <a:r>
              <a:rPr lang="fr-CA" dirty="0">
                <a:latin typeface="Times New Roman" panose="02020603050405020304" pitchFamily="18" charset="0"/>
                <a:cs typeface="Times New Roman" panose="02020603050405020304" pitchFamily="18" charset="0"/>
              </a:rPr>
              <a:t>et diverses  stratégies cognitives et </a:t>
            </a:r>
            <a:r>
              <a:rPr lang="fr-CA" dirty="0" smtClean="0">
                <a:latin typeface="Times New Roman" panose="02020603050405020304" pitchFamily="18" charset="0"/>
                <a:cs typeface="Times New Roman" panose="02020603050405020304" pitchFamily="18" charset="0"/>
              </a:rPr>
              <a:t>	métacognitives </a:t>
            </a:r>
            <a:r>
              <a:rPr lang="fr-CA" dirty="0">
                <a:latin typeface="Times New Roman" panose="02020603050405020304" pitchFamily="18" charset="0"/>
                <a:cs typeface="Times New Roman" panose="02020603050405020304" pitchFamily="18" charset="0"/>
              </a:rPr>
              <a:t>pour </a:t>
            </a:r>
            <a:r>
              <a:rPr lang="fr-CA" dirty="0" smtClean="0">
                <a:latin typeface="Times New Roman" panose="02020603050405020304" pitchFamily="18" charset="0"/>
                <a:cs typeface="Times New Roman" panose="02020603050405020304" pitchFamily="18" charset="0"/>
              </a:rPr>
              <a:t>faciliter </a:t>
            </a:r>
            <a:r>
              <a:rPr lang="fr-CA" dirty="0">
                <a:latin typeface="Times New Roman" panose="02020603050405020304" pitchFamily="18" charset="0"/>
                <a:cs typeface="Times New Roman" panose="02020603050405020304" pitchFamily="18" charset="0"/>
              </a:rPr>
              <a:t>les processus internes l’apprentissage. </a:t>
            </a:r>
            <a:r>
              <a:rPr lang="fr-CA" dirty="0">
                <a:uFill>
                  <a:solidFill/>
                </a:uFill>
                <a:latin typeface="Times New Roman" panose="02020603050405020304" pitchFamily="18" charset="0"/>
                <a:ea typeface="Cambria"/>
                <a:cs typeface="Times New Roman" panose="02020603050405020304" pitchFamily="18" charset="0"/>
                <a:sym typeface="Cambria"/>
              </a:rPr>
              <a:t>Sa description se </a:t>
            </a:r>
            <a:r>
              <a:rPr lang="fr-CA" dirty="0" smtClean="0">
                <a:uFill>
                  <a:solidFill/>
                </a:uFill>
                <a:latin typeface="Times New Roman" panose="02020603050405020304" pitchFamily="18" charset="0"/>
                <a:ea typeface="Cambria"/>
                <a:cs typeface="Times New Roman" panose="02020603050405020304" pitchFamily="18" charset="0"/>
                <a:sym typeface="Cambria"/>
              </a:rPr>
              <a:t>	fait </a:t>
            </a:r>
            <a:r>
              <a:rPr lang="fr-CA" dirty="0">
                <a:uFill>
                  <a:solidFill/>
                </a:uFill>
                <a:latin typeface="Times New Roman" panose="02020603050405020304" pitchFamily="18" charset="0"/>
                <a:ea typeface="Cambria"/>
                <a:cs typeface="Times New Roman" panose="02020603050405020304" pitchFamily="18" charset="0"/>
                <a:sym typeface="Cambria"/>
              </a:rPr>
              <a:t>comme </a:t>
            </a:r>
            <a:r>
              <a:rPr lang="fr-CA" dirty="0" smtClean="0">
                <a:uFill>
                  <a:solidFill/>
                </a:uFill>
                <a:latin typeface="Times New Roman" panose="02020603050405020304" pitchFamily="18" charset="0"/>
                <a:ea typeface="Cambria"/>
                <a:cs typeface="Times New Roman" panose="02020603050405020304" pitchFamily="18" charset="0"/>
                <a:sym typeface="Cambria"/>
              </a:rPr>
              <a:t>suit :</a:t>
            </a:r>
          </a:p>
          <a:p>
            <a:pPr marL="0" lvl="4"/>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800100" lvl="5" indent="-34290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Finalité de l’école :</a:t>
            </a:r>
            <a:r>
              <a:rPr lang="fr-CA" sz="2400"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latin typeface="Times New Roman" panose="02020603050405020304" pitchFamily="18" charset="0"/>
                <a:cs typeface="Times New Roman" panose="02020603050405020304" pitchFamily="18" charset="0"/>
              </a:rPr>
              <a:t>développement </a:t>
            </a:r>
            <a:r>
              <a:rPr lang="fr-CA" dirty="0">
                <a:latin typeface="Times New Roman" panose="02020603050405020304" pitchFamily="18" charset="0"/>
                <a:cs typeface="Times New Roman" panose="02020603050405020304" pitchFamily="18" charset="0"/>
              </a:rPr>
              <a:t>des capacités de chaque apprenant (par un traitement efficace de l’information) </a:t>
            </a:r>
            <a:endParaRPr lang="fr-CA" dirty="0" smtClean="0">
              <a:uFill>
                <a:solidFill/>
              </a:uFill>
              <a:latin typeface="Times New Roman" panose="02020603050405020304" pitchFamily="18" charset="0"/>
              <a:cs typeface="Times New Roman" panose="02020603050405020304" pitchFamily="18" charset="0"/>
              <a:sym typeface="Cambria"/>
            </a:endParaRPr>
          </a:p>
          <a:p>
            <a:pPr marL="800100" lvl="5" indent="-342900">
              <a:buFont typeface="Wingdings" panose="05000000000000000000" pitchFamily="2" charset="2"/>
              <a:buChar char="Ø"/>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Conception </a:t>
            </a:r>
            <a:r>
              <a:rPr lang="fr-CA" sz="2400" b="1" dirty="0">
                <a:uFill>
                  <a:solidFill/>
                </a:uFill>
                <a:latin typeface="Times New Roman" panose="02020603050405020304" pitchFamily="18" charset="0"/>
                <a:ea typeface="Cambria"/>
                <a:cs typeface="Times New Roman" panose="02020603050405020304" pitchFamily="18" charset="0"/>
                <a:sym typeface="Cambria"/>
              </a:rPr>
              <a:t>de l’enseignement </a:t>
            </a:r>
            <a:r>
              <a:rPr lang="fr-CA" b="1" dirty="0" smtClean="0">
                <a:uFill>
                  <a:solidFill/>
                </a:uFill>
                <a:latin typeface="Times New Roman" panose="02020603050405020304" pitchFamily="18" charset="0"/>
                <a:ea typeface="Cambria"/>
                <a:cs typeface="Times New Roman" panose="02020603050405020304" pitchFamily="18" charset="0"/>
                <a:sym typeface="Cambria"/>
              </a:rPr>
              <a:t>: </a:t>
            </a:r>
          </a:p>
          <a:p>
            <a:pPr marL="1200150" lvl="6" indent="-285750">
              <a:buFont typeface="Arial" panose="020B0604020202020204" pitchFamily="34" charset="0"/>
              <a:buChar char="•"/>
            </a:pPr>
            <a:r>
              <a:rPr lang="fr-CA" dirty="0" smtClean="0">
                <a:latin typeface="Times New Roman" panose="02020603050405020304" pitchFamily="18" charset="0"/>
                <a:cs typeface="Times New Roman" panose="02020603050405020304" pitchFamily="18" charset="0"/>
              </a:rPr>
              <a:t>conception </a:t>
            </a:r>
            <a:r>
              <a:rPr lang="fr-CA" dirty="0">
                <a:latin typeface="Times New Roman" panose="02020603050405020304" pitchFamily="18" charset="0"/>
                <a:cs typeface="Times New Roman" panose="02020603050405020304" pitchFamily="18" charset="0"/>
              </a:rPr>
              <a:t>interventionniste, basée sur la médiation processus internes </a:t>
            </a:r>
            <a:r>
              <a:rPr lang="fr-CA" dirty="0" smtClean="0">
                <a:latin typeface="Times New Roman" panose="02020603050405020304" pitchFamily="18" charset="0"/>
                <a:cs typeface="Times New Roman" panose="02020603050405020304" pitchFamily="18" charset="0"/>
              </a:rPr>
              <a:t>d’apprentissage</a:t>
            </a:r>
          </a:p>
          <a:p>
            <a:pPr marL="1200150" lvl="6" indent="-285750">
              <a:buFont typeface="Arial" panose="020B0604020202020204" pitchFamily="34" charset="0"/>
              <a:buChar char="•"/>
            </a:pPr>
            <a:r>
              <a:rPr lang="fr-CA" dirty="0" smtClean="0">
                <a:latin typeface="Times New Roman" panose="02020603050405020304" pitchFamily="18" charset="0"/>
                <a:cs typeface="Times New Roman" panose="02020603050405020304" pitchFamily="18" charset="0"/>
              </a:rPr>
              <a:t>organisation </a:t>
            </a:r>
            <a:r>
              <a:rPr lang="fr-CA" dirty="0">
                <a:latin typeface="Times New Roman" panose="02020603050405020304" pitchFamily="18" charset="0"/>
                <a:cs typeface="Times New Roman" panose="02020603050405020304" pitchFamily="18" charset="0"/>
              </a:rPr>
              <a:t>d’un environnement éducatif qui vise le développement de stratégies cognitives et </a:t>
            </a:r>
            <a:r>
              <a:rPr lang="fr-CA" dirty="0" smtClean="0">
                <a:latin typeface="Times New Roman" panose="02020603050405020304" pitchFamily="18" charset="0"/>
                <a:cs typeface="Times New Roman" panose="02020603050405020304" pitchFamily="18" charset="0"/>
              </a:rPr>
              <a:t>métacognitives</a:t>
            </a:r>
          </a:p>
          <a:p>
            <a:pPr marL="1200150" lvl="6" indent="-285750">
              <a:buFont typeface="Arial" panose="020B0604020202020204" pitchFamily="34" charset="0"/>
              <a:buChar char="•"/>
            </a:pPr>
            <a:r>
              <a:rPr lang="fr-CA" dirty="0" smtClean="0">
                <a:latin typeface="Times New Roman" panose="02020603050405020304" pitchFamily="18" charset="0"/>
                <a:cs typeface="Times New Roman" panose="02020603050405020304" pitchFamily="18" charset="0"/>
              </a:rPr>
              <a:t>préconise </a:t>
            </a:r>
            <a:r>
              <a:rPr lang="fr-CA" dirty="0">
                <a:latin typeface="Times New Roman" panose="02020603050405020304" pitchFamily="18" charset="0"/>
                <a:cs typeface="Times New Roman" panose="02020603050405020304" pitchFamily="18" charset="0"/>
              </a:rPr>
              <a:t>un enseignement stratégique tenant compte des connaissances antérieures et de la motivation des élèves et favorisant l’organisation de leurs connaiss</a:t>
            </a:r>
            <a:r>
              <a:rPr lang="fr-CA" sz="1500" dirty="0"/>
              <a:t>ances</a:t>
            </a:r>
            <a:endParaRPr lang="fr-CA"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93607549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fade">
                                      <p:cBhvr>
                                        <p:cTn id="42" dur="1000"/>
                                        <p:tgtEl>
                                          <p:spTgt spid="10">
                                            <p:txEl>
                                              <p:pRg st="0" end="0"/>
                                            </p:txEl>
                                          </p:spTgt>
                                        </p:tgtEl>
                                      </p:cBhvr>
                                    </p:animEffect>
                                    <p:anim calcmode="lin" valueType="num">
                                      <p:cBhvr>
                                        <p:cTn id="43"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 end="1"/>
                                            </p:txEl>
                                          </p:spTgt>
                                        </p:tgtEl>
                                        <p:attrNameLst>
                                          <p:attrName>style.visibility</p:attrName>
                                        </p:attrNameLst>
                                      </p:cBhvr>
                                      <p:to>
                                        <p:strVal val="visible"/>
                                      </p:to>
                                    </p:set>
                                    <p:animEffect transition="in" filter="fade">
                                      <p:cBhvr>
                                        <p:cTn id="49" dur="1000"/>
                                        <p:tgtEl>
                                          <p:spTgt spid="10">
                                            <p:txEl>
                                              <p:pRg st="1" end="1"/>
                                            </p:txEl>
                                          </p:spTgt>
                                        </p:tgtEl>
                                      </p:cBhvr>
                                    </p:animEffect>
                                    <p:anim calcmode="lin" valueType="num">
                                      <p:cBhvr>
                                        <p:cTn id="50"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12</a:t>
            </a:fld>
            <a:endParaRPr lang="en-US"/>
          </a:p>
        </p:txBody>
      </p:sp>
      <p:sp>
        <p:nvSpPr>
          <p:cNvPr id="10" name="Rectangle 9"/>
          <p:cNvSpPr/>
          <p:nvPr/>
        </p:nvSpPr>
        <p:spPr>
          <a:xfrm>
            <a:off x="0" y="1187668"/>
            <a:ext cx="8988426" cy="5909310"/>
          </a:xfrm>
          <a:prstGeom prst="rect">
            <a:avLst/>
          </a:prstGeom>
        </p:spPr>
        <p:txBody>
          <a:bodyPr wrap="square">
            <a:spAutoFit/>
          </a:bodyPr>
          <a:lstStyle/>
          <a:p>
            <a:pPr marL="800100" lvl="1" indent="-342900" defTabSz="449580">
              <a:buFont typeface="Wingdings" panose="05000000000000000000" pitchFamily="2" charset="2"/>
              <a:buChar char="Ø"/>
              <a:defRPr sz="1800"/>
            </a:pP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Conception </a:t>
            </a:r>
            <a:r>
              <a:rPr lang="fr-CA" sz="2400" b="1" dirty="0">
                <a:uFill>
                  <a:solidFill/>
                </a:uFill>
                <a:latin typeface="Times New Roman" panose="02020603050405020304" pitchFamily="18" charset="0"/>
                <a:ea typeface="Cambria"/>
                <a:cs typeface="Times New Roman" panose="02020603050405020304" pitchFamily="18" charset="0"/>
                <a:sym typeface="Cambria"/>
              </a:rPr>
              <a:t>de l’apprentissage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a:t>
            </a:r>
          </a:p>
          <a:p>
            <a:pPr marL="1257300" lvl="2" indent="-342900" defTabSz="449580">
              <a:buFont typeface="Arial" panose="020B0604020202020204" pitchFamily="34" charset="0"/>
              <a:buChar char="•"/>
              <a:defRPr sz="1800"/>
            </a:pPr>
            <a:r>
              <a:rPr lang="fr-CA" dirty="0" smtClean="0">
                <a:latin typeface="Times New Roman" panose="02020603050405020304" pitchFamily="18" charset="0"/>
                <a:cs typeface="Times New Roman" panose="02020603050405020304" pitchFamily="18" charset="0"/>
              </a:rPr>
              <a:t>conception </a:t>
            </a:r>
            <a:r>
              <a:rPr lang="fr-CA" dirty="0">
                <a:latin typeface="Times New Roman" panose="02020603050405020304" pitchFamily="18" charset="0"/>
                <a:cs typeface="Times New Roman" panose="02020603050405020304" pitchFamily="18" charset="0"/>
              </a:rPr>
              <a:t>interactive et individuelle basée sur la capacité à décoder, à organiser et à mémoriser les stimuli offerts par </a:t>
            </a:r>
            <a:r>
              <a:rPr lang="fr-CA" dirty="0" smtClean="0">
                <a:latin typeface="Times New Roman" panose="02020603050405020304" pitchFamily="18" charset="0"/>
                <a:cs typeface="Times New Roman" panose="02020603050405020304" pitchFamily="18" charset="0"/>
              </a:rPr>
              <a:t>l’environnement</a:t>
            </a:r>
          </a:p>
          <a:p>
            <a:pPr marL="1257300" lvl="2" indent="-342900" defTabSz="449580">
              <a:buFont typeface="Arial" panose="020B0604020202020204" pitchFamily="34" charset="0"/>
              <a:buChar char="•"/>
              <a:defRPr sz="1800"/>
            </a:pPr>
            <a:r>
              <a:rPr lang="fr-CA" dirty="0" smtClean="0">
                <a:latin typeface="Times New Roman" panose="02020603050405020304" pitchFamily="18" charset="0"/>
                <a:cs typeface="Times New Roman" panose="02020603050405020304" pitchFamily="18" charset="0"/>
              </a:rPr>
              <a:t>apprentissage </a:t>
            </a:r>
            <a:r>
              <a:rPr lang="fr-CA" dirty="0">
                <a:latin typeface="Times New Roman" panose="02020603050405020304" pitchFamily="18" charset="0"/>
                <a:cs typeface="Times New Roman" panose="02020603050405020304" pitchFamily="18" charset="0"/>
              </a:rPr>
              <a:t>lié au degré de contrôle cognitif (métacognition) exercé par </a:t>
            </a:r>
            <a:r>
              <a:rPr lang="fr-CA" dirty="0" smtClean="0">
                <a:latin typeface="Times New Roman" panose="02020603050405020304" pitchFamily="18" charset="0"/>
                <a:cs typeface="Times New Roman" panose="02020603050405020304" pitchFamily="18" charset="0"/>
              </a:rPr>
              <a:t>l’apprenant</a:t>
            </a:r>
          </a:p>
          <a:p>
            <a:pPr marL="1257300" lvl="2" indent="-342900" defTabSz="449580">
              <a:buFont typeface="Arial" panose="020B0604020202020204" pitchFamily="34" charset="0"/>
              <a:buChar char="•"/>
              <a:defRPr sz="1800"/>
            </a:pPr>
            <a:r>
              <a:rPr lang="fr-CA" dirty="0" smtClean="0">
                <a:latin typeface="Times New Roman" panose="02020603050405020304" pitchFamily="18" charset="0"/>
                <a:cs typeface="Times New Roman" panose="02020603050405020304" pitchFamily="18" charset="0"/>
              </a:rPr>
              <a:t>apprentissage </a:t>
            </a:r>
            <a:r>
              <a:rPr lang="fr-CA" dirty="0">
                <a:latin typeface="Times New Roman" panose="02020603050405020304" pitchFamily="18" charset="0"/>
                <a:cs typeface="Times New Roman" panose="02020603050405020304" pitchFamily="18" charset="0"/>
              </a:rPr>
              <a:t>défini en fonction d’habiletés </a:t>
            </a:r>
            <a:r>
              <a:rPr lang="fr-CA" dirty="0" smtClean="0">
                <a:latin typeface="Times New Roman" panose="02020603050405020304" pitchFamily="18" charset="0"/>
                <a:cs typeface="Times New Roman" panose="02020603050405020304" pitchFamily="18" charset="0"/>
              </a:rPr>
              <a:t>cognitives</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Valeurs </a:t>
            </a:r>
            <a:r>
              <a:rPr lang="fr-CA" sz="2400" b="1" dirty="0">
                <a:uFill>
                  <a:solidFill/>
                </a:uFill>
                <a:latin typeface="Times New Roman" panose="02020603050405020304" pitchFamily="18" charset="0"/>
                <a:ea typeface="Cambria"/>
                <a:cs typeface="Times New Roman" panose="02020603050405020304" pitchFamily="18" charset="0"/>
                <a:sym typeface="Cambria"/>
              </a:rPr>
              <a:t>véhiculées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r>
              <a:rPr lang="fr-CA" dirty="0">
                <a:latin typeface="Times New Roman" panose="02020603050405020304" pitchFamily="18" charset="0"/>
                <a:cs typeface="Times New Roman" panose="02020603050405020304" pitchFamily="18" charset="0"/>
              </a:rPr>
              <a:t>contrôle du processus d’apprentissage par l’élève et unicité de chaque apprenant (dimension cognitive</a:t>
            </a:r>
            <a:r>
              <a:rPr lang="fr-CA" dirty="0" smtClean="0">
                <a:latin typeface="Times New Roman" panose="02020603050405020304" pitchFamily="18" charset="0"/>
                <a:cs typeface="Times New Roman" panose="02020603050405020304" pitchFamily="18" charset="0"/>
              </a:rPr>
              <a:t>).</a:t>
            </a:r>
          </a:p>
          <a:p>
            <a:pPr marL="800100" lvl="1" indent="-342900" defTabSz="449580">
              <a:buFont typeface="Wingdings" panose="05000000000000000000" pitchFamily="2" charset="2"/>
              <a:buChar char="Ø"/>
              <a:defRPr sz="1800"/>
            </a:pPr>
            <a:endParaRPr lang="en-CA" dirty="0">
              <a:uFill>
                <a:solidFill/>
              </a:uFill>
              <a:latin typeface="Times New Roman" panose="02020603050405020304" pitchFamily="18" charset="0"/>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a:uFill>
                  <a:solidFill/>
                </a:uFill>
                <a:latin typeface="Times New Roman" panose="02020603050405020304" pitchFamily="18" charset="0"/>
                <a:ea typeface="Cambria"/>
                <a:cs typeface="Times New Roman" panose="02020603050405020304" pitchFamily="18" charset="0"/>
                <a:sym typeface="Cambria"/>
              </a:rPr>
              <a:t>Rôle de l’enseignant : </a:t>
            </a:r>
          </a:p>
          <a:p>
            <a:pPr marL="1257300" lvl="2" indent="-342900" defTabSz="449580">
              <a:buFont typeface="Arial" panose="020B0604020202020204" pitchFamily="34" charset="0"/>
              <a:buChar char="•"/>
              <a:defRPr sz="1800"/>
            </a:pPr>
            <a:r>
              <a:rPr lang="fr-CA" dirty="0">
                <a:latin typeface="Times New Roman" panose="02020603050405020304" pitchFamily="18" charset="0"/>
                <a:cs typeface="Times New Roman" panose="02020603050405020304" pitchFamily="18" charset="0"/>
              </a:rPr>
              <a:t>rôle très important en tant que facilitateur de l’apprentissage</a:t>
            </a:r>
          </a:p>
          <a:p>
            <a:pPr marL="1257300" lvl="2" indent="-342900" defTabSz="449580">
              <a:buFont typeface="Arial" panose="020B0604020202020204" pitchFamily="34" charset="0"/>
              <a:buChar char="•"/>
              <a:defRPr sz="1800"/>
            </a:pPr>
            <a:r>
              <a:rPr lang="fr-CA" dirty="0">
                <a:latin typeface="Times New Roman" panose="02020603050405020304" pitchFamily="18" charset="0"/>
                <a:cs typeface="Times New Roman" panose="02020603050405020304" pitchFamily="18" charset="0"/>
              </a:rPr>
              <a:t>responsable de la planification des activités d’apprentissage dans ses activités de communication (orale et écrite), il facilite l’attention sélective, le décodage et l’organisation de l’information (traitement en profondeur) et cherche à développer les stratégies de compréhension et de rappel</a:t>
            </a:r>
            <a:endParaRPr lang="fr-CA" sz="2400" b="1" dirty="0">
              <a:uFill>
                <a:solidFill/>
              </a:uFill>
              <a:latin typeface="Times New Roman" panose="02020603050405020304" pitchFamily="18" charset="0"/>
              <a:cs typeface="Times New Roman" panose="02020603050405020304" pitchFamily="18" charset="0"/>
              <a:sym typeface="Cambria"/>
            </a:endParaRPr>
          </a:p>
          <a:p>
            <a:pPr lvl="1" defTabSz="449580">
              <a:defRPr sz="1800"/>
            </a:pPr>
            <a:endParaRPr lang="fr-CA" dirty="0">
              <a:uFill>
                <a:solidFill/>
              </a:uFill>
              <a:latin typeface="Times New Roman" panose="02020603050405020304" pitchFamily="18" charset="0"/>
              <a:cs typeface="Times New Roman" panose="02020603050405020304" pitchFamily="18" charset="0"/>
              <a:sym typeface="Cambria"/>
            </a:endParaRPr>
          </a:p>
          <a:p>
            <a:pPr marL="800100" lvl="1" indent="-342900" defTabSz="449580">
              <a:buFont typeface="Wingdings" panose="05000000000000000000" pitchFamily="2" charset="2"/>
              <a:buChar char="Ø"/>
              <a:defRPr sz="1800"/>
            </a:pPr>
            <a:endParaRPr lang="fr-CA" sz="2400" b="1" dirty="0">
              <a:uFill>
                <a:solidFill/>
              </a:uFill>
              <a:latin typeface="Cambria"/>
              <a:ea typeface="Cambria"/>
              <a:cs typeface="Cambria"/>
              <a:sym typeface="Cambria"/>
            </a:endParaRPr>
          </a:p>
        </p:txBody>
      </p:sp>
    </p:spTree>
    <p:extLst>
      <p:ext uri="{BB962C8B-B14F-4D97-AF65-F5344CB8AC3E}">
        <p14:creationId xmlns:p14="http://schemas.microsoft.com/office/powerpoint/2010/main" val="162083063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6" end="6"/>
                                            </p:txEl>
                                          </p:spTgt>
                                        </p:tgtEl>
                                        <p:attrNameLst>
                                          <p:attrName>style.visibility</p:attrName>
                                        </p:attrNameLst>
                                      </p:cBhvr>
                                      <p:to>
                                        <p:strVal val="visible"/>
                                      </p:to>
                                    </p:set>
                                    <p:animEffect transition="in" filter="fade">
                                      <p:cBhvr>
                                        <p:cTn id="7" dur="1000"/>
                                        <p:tgtEl>
                                          <p:spTgt spid="10">
                                            <p:txEl>
                                              <p:pRg st="6" end="6"/>
                                            </p:txEl>
                                          </p:spTgt>
                                        </p:tgtEl>
                                      </p:cBhvr>
                                    </p:animEffect>
                                    <p:anim calcmode="lin" valueType="num">
                                      <p:cBhvr>
                                        <p:cTn id="8"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8" end="8"/>
                                            </p:txEl>
                                          </p:spTgt>
                                        </p:tgtEl>
                                        <p:attrNameLst>
                                          <p:attrName>style.visibility</p:attrName>
                                        </p:attrNameLst>
                                      </p:cBhvr>
                                      <p:to>
                                        <p:strVal val="visible"/>
                                      </p:to>
                                    </p:set>
                                    <p:animEffect transition="in" filter="fade">
                                      <p:cBhvr>
                                        <p:cTn id="14" dur="1000"/>
                                        <p:tgtEl>
                                          <p:spTgt spid="10">
                                            <p:txEl>
                                              <p:pRg st="8" end="8"/>
                                            </p:txEl>
                                          </p:spTgt>
                                        </p:tgtEl>
                                      </p:cBhvr>
                                    </p:animEffect>
                                    <p:anim calcmode="lin" valueType="num">
                                      <p:cBhvr>
                                        <p:cTn id="15"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9" end="9"/>
                                            </p:txEl>
                                          </p:spTgt>
                                        </p:tgtEl>
                                        <p:attrNameLst>
                                          <p:attrName>style.visibility</p:attrName>
                                        </p:attrNameLst>
                                      </p:cBhvr>
                                      <p:to>
                                        <p:strVal val="visible"/>
                                      </p:to>
                                    </p:set>
                                    <p:animEffect transition="in" filter="fade">
                                      <p:cBhvr>
                                        <p:cTn id="21" dur="1000"/>
                                        <p:tgtEl>
                                          <p:spTgt spid="10">
                                            <p:txEl>
                                              <p:pRg st="9" end="9"/>
                                            </p:txEl>
                                          </p:spTgt>
                                        </p:tgtEl>
                                      </p:cBhvr>
                                    </p:animEffect>
                                    <p:anim calcmode="lin" valueType="num">
                                      <p:cBhvr>
                                        <p:cTn id="22"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10" end="10"/>
                                            </p:txEl>
                                          </p:spTgt>
                                        </p:tgtEl>
                                        <p:attrNameLst>
                                          <p:attrName>style.visibility</p:attrName>
                                        </p:attrNameLst>
                                      </p:cBhvr>
                                      <p:to>
                                        <p:strVal val="visible"/>
                                      </p:to>
                                    </p:set>
                                    <p:animEffect transition="in" filter="fade">
                                      <p:cBhvr>
                                        <p:cTn id="28" dur="1000"/>
                                        <p:tgtEl>
                                          <p:spTgt spid="10">
                                            <p:txEl>
                                              <p:pRg st="10" end="10"/>
                                            </p:txEl>
                                          </p:spTgt>
                                        </p:tgtEl>
                                      </p:cBhvr>
                                    </p:animEffect>
                                    <p:anim calcmode="lin" valueType="num">
                                      <p:cBhvr>
                                        <p:cTn id="29"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 end="1"/>
                                            </p:txEl>
                                          </p:spTgt>
                                        </p:tgtEl>
                                        <p:attrNameLst>
                                          <p:attrName>style.visibility</p:attrName>
                                        </p:attrNameLst>
                                      </p:cBhvr>
                                      <p:to>
                                        <p:strVal val="visible"/>
                                      </p:to>
                                    </p:set>
                                    <p:animEffect transition="in" filter="fade">
                                      <p:cBhvr>
                                        <p:cTn id="35" dur="1000"/>
                                        <p:tgtEl>
                                          <p:spTgt spid="10">
                                            <p:txEl>
                                              <p:pRg st="1" end="1"/>
                                            </p:txEl>
                                          </p:spTgt>
                                        </p:tgtEl>
                                      </p:cBhvr>
                                    </p:animEffect>
                                    <p:anim calcmode="lin" valueType="num">
                                      <p:cBhvr>
                                        <p:cTn id="36"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2" end="2"/>
                                            </p:txEl>
                                          </p:spTgt>
                                        </p:tgtEl>
                                        <p:attrNameLst>
                                          <p:attrName>style.visibility</p:attrName>
                                        </p:attrNameLst>
                                      </p:cBhvr>
                                      <p:to>
                                        <p:strVal val="visible"/>
                                      </p:to>
                                    </p:set>
                                    <p:animEffect transition="in" filter="fade">
                                      <p:cBhvr>
                                        <p:cTn id="42" dur="1000"/>
                                        <p:tgtEl>
                                          <p:spTgt spid="10">
                                            <p:txEl>
                                              <p:pRg st="2" end="2"/>
                                            </p:txEl>
                                          </p:spTgt>
                                        </p:tgtEl>
                                      </p:cBhvr>
                                    </p:animEffect>
                                    <p:anim calcmode="lin" valueType="num">
                                      <p:cBhvr>
                                        <p:cTn id="43"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3" end="3"/>
                                            </p:txEl>
                                          </p:spTgt>
                                        </p:tgtEl>
                                        <p:attrNameLst>
                                          <p:attrName>style.visibility</p:attrName>
                                        </p:attrNameLst>
                                      </p:cBhvr>
                                      <p:to>
                                        <p:strVal val="visible"/>
                                      </p:to>
                                    </p:set>
                                    <p:animEffect transition="in" filter="fade">
                                      <p:cBhvr>
                                        <p:cTn id="49" dur="1000"/>
                                        <p:tgtEl>
                                          <p:spTgt spid="10">
                                            <p:txEl>
                                              <p:pRg st="3" end="3"/>
                                            </p:txEl>
                                          </p:spTgt>
                                        </p:tgtEl>
                                      </p:cBhvr>
                                    </p:animEffect>
                                    <p:anim calcmode="lin" valueType="num">
                                      <p:cBhvr>
                                        <p:cTn id="50"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4" end="4"/>
                                            </p:txEl>
                                          </p:spTgt>
                                        </p:tgtEl>
                                        <p:attrNameLst>
                                          <p:attrName>style.visibility</p:attrName>
                                        </p:attrNameLst>
                                      </p:cBhvr>
                                      <p:to>
                                        <p:strVal val="visible"/>
                                      </p:to>
                                    </p:set>
                                    <p:animEffect transition="in" filter="fade">
                                      <p:cBhvr>
                                        <p:cTn id="56" dur="1000"/>
                                        <p:tgtEl>
                                          <p:spTgt spid="10">
                                            <p:txEl>
                                              <p:pRg st="4" end="4"/>
                                            </p:txEl>
                                          </p:spTgt>
                                        </p:tgtEl>
                                      </p:cBhvr>
                                    </p:animEffect>
                                    <p:anim calcmode="lin" valueType="num">
                                      <p:cBhvr>
                                        <p:cTn id="57"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13</a:t>
            </a:fld>
            <a:endParaRPr lang="en-US"/>
          </a:p>
        </p:txBody>
      </p:sp>
      <p:sp>
        <p:nvSpPr>
          <p:cNvPr id="10" name="Rectangle 9"/>
          <p:cNvSpPr/>
          <p:nvPr/>
        </p:nvSpPr>
        <p:spPr>
          <a:xfrm>
            <a:off x="0" y="1187668"/>
            <a:ext cx="8988426" cy="4247317"/>
          </a:xfrm>
          <a:prstGeom prst="rect">
            <a:avLst/>
          </a:prstGeom>
        </p:spPr>
        <p:txBody>
          <a:bodyPr wrap="square">
            <a:spAutoFit/>
          </a:bodyPr>
          <a:lstStyle/>
          <a:p>
            <a:pPr marL="1257300" lvl="2" indent="-342900" defTabSz="449580">
              <a:buFont typeface="Wingdings" panose="05000000000000000000" pitchFamily="2" charset="2"/>
              <a:buChar char="Ø"/>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400" b="1" dirty="0">
                <a:uFill>
                  <a:solidFill/>
                </a:uFill>
                <a:latin typeface="Times New Roman" panose="02020603050405020304" pitchFamily="18" charset="0"/>
                <a:ea typeface="Cambria"/>
                <a:cs typeface="Times New Roman" panose="02020603050405020304" pitchFamily="18" charset="0"/>
                <a:sym typeface="Cambria"/>
              </a:rPr>
              <a:t>de l’apprenant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a:t>
            </a:r>
          </a:p>
          <a:p>
            <a:pPr lvl="2" defTabSz="449580">
              <a:defRPr sz="1800"/>
            </a:pP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2114550" lvl="4" indent="-285750" defTabSz="449580">
              <a:buFont typeface="Arial" panose="020B0604020202020204" pitchFamily="34" charset="0"/>
              <a:buChar char="•"/>
              <a:defRPr sz="1800"/>
            </a:pPr>
            <a:r>
              <a:rPr lang="fr-CA" dirty="0" smtClean="0">
                <a:latin typeface="Times New Roman" panose="02020603050405020304" pitchFamily="18" charset="0"/>
                <a:cs typeface="Times New Roman" panose="02020603050405020304" pitchFamily="18" charset="0"/>
              </a:rPr>
              <a:t>développement </a:t>
            </a:r>
            <a:r>
              <a:rPr lang="fr-CA" dirty="0">
                <a:latin typeface="Times New Roman" panose="02020603050405020304" pitchFamily="18" charset="0"/>
                <a:cs typeface="Times New Roman" panose="02020603050405020304" pitchFamily="18" charset="0"/>
              </a:rPr>
              <a:t>de sa banque de connaissance et enrichissement de sa structure </a:t>
            </a:r>
            <a:r>
              <a:rPr lang="fr-CA" dirty="0" smtClean="0">
                <a:latin typeface="Times New Roman" panose="02020603050405020304" pitchFamily="18" charset="0"/>
                <a:cs typeface="Times New Roman" panose="02020603050405020304" pitchFamily="18" charset="0"/>
              </a:rPr>
              <a:t>cognitive</a:t>
            </a:r>
          </a:p>
          <a:p>
            <a:pPr lvl="4" defTabSz="449580">
              <a:defRPr sz="1800"/>
            </a:pPr>
            <a:endParaRPr lang="fr-CA" dirty="0" smtClean="0">
              <a:latin typeface="Times New Roman" panose="02020603050405020304" pitchFamily="18" charset="0"/>
              <a:cs typeface="Times New Roman" panose="02020603050405020304" pitchFamily="18" charset="0"/>
            </a:endParaRPr>
          </a:p>
          <a:p>
            <a:pPr marL="2114550" lvl="4" indent="-285750" defTabSz="449580">
              <a:buFont typeface="Arial" panose="020B0604020202020204" pitchFamily="34" charset="0"/>
              <a:buChar char="•"/>
              <a:defRPr sz="1800"/>
            </a:pPr>
            <a:r>
              <a:rPr lang="fr-CA" dirty="0" smtClean="0">
                <a:latin typeface="Times New Roman" panose="02020603050405020304" pitchFamily="18" charset="0"/>
                <a:cs typeface="Times New Roman" panose="02020603050405020304" pitchFamily="18" charset="0"/>
              </a:rPr>
              <a:t>rôle </a:t>
            </a:r>
            <a:r>
              <a:rPr lang="fr-CA" dirty="0">
                <a:latin typeface="Times New Roman" panose="02020603050405020304" pitchFamily="18" charset="0"/>
                <a:cs typeface="Times New Roman" panose="02020603050405020304" pitchFamily="18" charset="0"/>
              </a:rPr>
              <a:t>essentiellement </a:t>
            </a:r>
            <a:r>
              <a:rPr lang="fr-CA" dirty="0" smtClean="0">
                <a:latin typeface="Times New Roman" panose="02020603050405020304" pitchFamily="18" charset="0"/>
                <a:cs typeface="Times New Roman" panose="02020603050405020304" pitchFamily="18" charset="0"/>
              </a:rPr>
              <a:t>actif</a:t>
            </a:r>
          </a:p>
          <a:p>
            <a:pPr lvl="4" defTabSz="449580">
              <a:defRPr sz="1800"/>
            </a:pPr>
            <a:endParaRPr lang="fr-CA" dirty="0" smtClean="0">
              <a:latin typeface="Times New Roman" panose="02020603050405020304" pitchFamily="18" charset="0"/>
              <a:cs typeface="Times New Roman" panose="02020603050405020304" pitchFamily="18" charset="0"/>
            </a:endParaRPr>
          </a:p>
          <a:p>
            <a:pPr marL="2114550" lvl="4" indent="-285750" defTabSz="449580">
              <a:buFont typeface="Arial" panose="020B0604020202020204" pitchFamily="34" charset="0"/>
              <a:buChar char="•"/>
              <a:defRPr sz="1800"/>
            </a:pPr>
            <a:r>
              <a:rPr lang="fr-CA" dirty="0" smtClean="0">
                <a:latin typeface="Times New Roman" panose="02020603050405020304" pitchFamily="18" charset="0"/>
                <a:cs typeface="Times New Roman" panose="02020603050405020304" pitchFamily="18" charset="0"/>
              </a:rPr>
              <a:t>interaction </a:t>
            </a:r>
            <a:r>
              <a:rPr lang="fr-CA" dirty="0">
                <a:latin typeface="Times New Roman" panose="02020603050405020304" pitchFamily="18" charset="0"/>
                <a:cs typeface="Times New Roman" panose="02020603050405020304" pitchFamily="18" charset="0"/>
              </a:rPr>
              <a:t>continuelle avec les stimuli fournis par l’environnement et par </a:t>
            </a:r>
            <a:r>
              <a:rPr lang="fr-CA" dirty="0" smtClean="0">
                <a:latin typeface="Times New Roman" panose="02020603050405020304" pitchFamily="18" charset="0"/>
                <a:cs typeface="Times New Roman" panose="02020603050405020304" pitchFamily="18" charset="0"/>
              </a:rPr>
              <a:t>l’enseignant</a:t>
            </a:r>
          </a:p>
          <a:p>
            <a:pPr lvl="4" defTabSz="449580">
              <a:defRPr sz="1800"/>
            </a:pPr>
            <a:endParaRPr lang="fr-CA" dirty="0" smtClean="0">
              <a:latin typeface="Times New Roman" panose="02020603050405020304" pitchFamily="18" charset="0"/>
              <a:cs typeface="Times New Roman" panose="02020603050405020304" pitchFamily="18" charset="0"/>
            </a:endParaRPr>
          </a:p>
          <a:p>
            <a:pPr marL="2114550" lvl="4" indent="-285750" defTabSz="449580">
              <a:buFont typeface="Arial" panose="020B0604020202020204" pitchFamily="34" charset="0"/>
              <a:buChar char="•"/>
              <a:defRPr sz="1800"/>
            </a:pPr>
            <a:r>
              <a:rPr lang="fr-CA" dirty="0" smtClean="0">
                <a:latin typeface="Times New Roman" panose="02020603050405020304" pitchFamily="18" charset="0"/>
                <a:cs typeface="Times New Roman" panose="02020603050405020304" pitchFamily="18" charset="0"/>
              </a:rPr>
              <a:t>il </a:t>
            </a:r>
            <a:r>
              <a:rPr lang="fr-CA" dirty="0">
                <a:latin typeface="Times New Roman" panose="02020603050405020304" pitchFamily="18" charset="0"/>
                <a:cs typeface="Times New Roman" panose="02020603050405020304" pitchFamily="18" charset="0"/>
              </a:rPr>
              <a:t>est cognitivement engagé dans ses apprentissages</a:t>
            </a:r>
          </a:p>
          <a:p>
            <a:pPr lvl="4"/>
            <a:r>
              <a:rPr lang="fr-CA" dirty="0">
                <a:latin typeface="Times New Roman" panose="02020603050405020304" pitchFamily="18" charset="0"/>
                <a:cs typeface="Times New Roman" panose="02020603050405020304" pitchFamily="18" charset="0"/>
              </a:rPr>
              <a:t>motivation contrôlée par la valeur qu’il attribue à la tâche, par le durée de contrôlée qu’il croit exercer et par ses croyances	</a:t>
            </a:r>
          </a:p>
          <a:p>
            <a:pPr marL="800100" lvl="1" indent="-342900" defTabSz="449580">
              <a:buFont typeface="Wingdings" panose="05000000000000000000" pitchFamily="2" charset="2"/>
              <a:buChar char="Ø"/>
              <a:defRPr sz="1800"/>
            </a:pPr>
            <a:endParaRPr lang="fr-CA" sz="2400" b="1" dirty="0">
              <a:uFill>
                <a:solidFill/>
              </a:uFill>
              <a:latin typeface="Cambria"/>
              <a:ea typeface="Cambria"/>
              <a:cs typeface="Cambria"/>
              <a:sym typeface="Cambria"/>
            </a:endParaRPr>
          </a:p>
        </p:txBody>
      </p:sp>
    </p:spTree>
    <p:extLst>
      <p:ext uri="{BB962C8B-B14F-4D97-AF65-F5344CB8AC3E}">
        <p14:creationId xmlns:p14="http://schemas.microsoft.com/office/powerpoint/2010/main" val="226413137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14</a:t>
            </a:fld>
            <a:endParaRPr lang="en-US"/>
          </a:p>
        </p:txBody>
      </p:sp>
      <p:sp>
        <p:nvSpPr>
          <p:cNvPr id="10" name="Rectangle 9"/>
          <p:cNvSpPr/>
          <p:nvPr/>
        </p:nvSpPr>
        <p:spPr>
          <a:xfrm>
            <a:off x="0" y="1187668"/>
            <a:ext cx="8988426" cy="6678751"/>
          </a:xfrm>
          <a:prstGeom prst="rect">
            <a:avLst/>
          </a:prstGeom>
        </p:spPr>
        <p:txBody>
          <a:bodyPr wrap="square">
            <a:spAutoFit/>
          </a:bodyPr>
          <a:lstStyle/>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sz="2200" b="1" dirty="0" smtClean="0">
                <a:latin typeface="Times New Roman" panose="02020603050405020304" pitchFamily="18" charset="0"/>
                <a:ea typeface="Cambria"/>
                <a:cs typeface="Times New Roman" panose="02020603050405020304" pitchFamily="18" charset="0"/>
                <a:sym typeface="Cambria"/>
              </a:rPr>
              <a:t>Les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principales </a:t>
            </a:r>
            <a:r>
              <a:rPr lang="fr-CA" sz="2200" b="1" dirty="0">
                <a:uFill>
                  <a:solidFill/>
                </a:uFill>
                <a:latin typeface="Times New Roman" panose="02020603050405020304" pitchFamily="18" charset="0"/>
                <a:ea typeface="Cambria"/>
                <a:cs typeface="Times New Roman" panose="02020603050405020304" pitchFamily="18" charset="0"/>
                <a:sym typeface="Cambria"/>
              </a:rPr>
              <a:t>contributions du </a:t>
            </a:r>
            <a:r>
              <a:rPr lang="fr-CA" sz="2200" b="1" dirty="0">
                <a:latin typeface="Times New Roman" panose="02020603050405020304" pitchFamily="18" charset="0"/>
                <a:ea typeface="Cambria"/>
                <a:cs typeface="Times New Roman" panose="02020603050405020304" pitchFamily="18" charset="0"/>
                <a:sym typeface="Cambria"/>
              </a:rPr>
              <a:t>cognitivisme,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en </a:t>
            </a:r>
            <a:r>
              <a:rPr lang="fr-CA" sz="2200" b="1" dirty="0">
                <a:uFill>
                  <a:solidFill/>
                </a:uFill>
                <a:latin typeface="Times New Roman" panose="02020603050405020304" pitchFamily="18" charset="0"/>
                <a:ea typeface="Cambria"/>
                <a:cs typeface="Times New Roman" panose="02020603050405020304" pitchFamily="18" charset="0"/>
                <a:sym typeface="Cambria"/>
              </a:rPr>
              <a:t>éducation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200" b="1"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Cambria"/>
                <a:ea typeface="Cambria"/>
                <a:cs typeface="Cambria"/>
                <a:sym typeface="Cambria"/>
              </a:rPr>
              <a:t>L’enregistrement </a:t>
            </a:r>
            <a:r>
              <a:rPr lang="fr-CA" b="1" dirty="0">
                <a:uFill>
                  <a:solidFill/>
                </a:uFill>
                <a:latin typeface="Cambria"/>
                <a:ea typeface="Cambria"/>
                <a:cs typeface="Cambria"/>
                <a:sym typeface="Cambria"/>
              </a:rPr>
              <a:t>sensoriel : </a:t>
            </a:r>
            <a:endParaRPr lang="fr-CA" b="1" dirty="0" smtClean="0">
              <a:uFill>
                <a:solidFill/>
              </a:uFill>
              <a:latin typeface="Cambria"/>
              <a:ea typeface="Cambria"/>
              <a:cs typeface="Cambria"/>
              <a:sym typeface="Cambria"/>
            </a:endParaRPr>
          </a:p>
          <a:p>
            <a:pPr marL="1371600" lvl="7"/>
            <a:endParaRPr lang="en-CA" b="1" dirty="0" smtClean="0">
              <a:uFill>
                <a:solidFill/>
              </a:uFill>
              <a:latin typeface="Cambria"/>
              <a:ea typeface="Cambria"/>
              <a:cs typeface="Cambria"/>
              <a:sym typeface="Cambria"/>
            </a:endParaRPr>
          </a:p>
          <a:p>
            <a:pPr marL="1828800" lvl="7" indent="-457200">
              <a:buFont typeface="Wingdings" panose="05000000000000000000" pitchFamily="2" charset="2"/>
              <a:buChar char="Ø"/>
            </a:pPr>
            <a:r>
              <a:rPr lang="fr-CA" b="1" u="sng" dirty="0">
                <a:uFill>
                  <a:solidFill/>
                </a:uFill>
                <a:latin typeface="Times New Roman" panose="02020603050405020304" pitchFamily="18" charset="0"/>
                <a:ea typeface="Cambria"/>
                <a:cs typeface="Times New Roman" panose="02020603050405020304" pitchFamily="18" charset="0"/>
                <a:sym typeface="Cambria"/>
              </a:rPr>
              <a:t>A</a:t>
            </a:r>
            <a:r>
              <a:rPr lang="fr-CA" b="1" u="sng" dirty="0" smtClean="0">
                <a:uFill>
                  <a:solidFill/>
                </a:uFill>
                <a:latin typeface="Times New Roman" panose="02020603050405020304" pitchFamily="18" charset="0"/>
                <a:ea typeface="Cambria"/>
                <a:cs typeface="Times New Roman" panose="02020603050405020304" pitchFamily="18" charset="0"/>
                <a:sym typeface="Cambria"/>
              </a:rPr>
              <a:t>ttention </a:t>
            </a:r>
            <a:r>
              <a:rPr lang="fr-CA" b="1" u="sng" dirty="0">
                <a:uFill>
                  <a:solidFill/>
                </a:uFill>
                <a:latin typeface="Times New Roman" panose="02020603050405020304" pitchFamily="18" charset="0"/>
                <a:ea typeface="Cambria"/>
                <a:cs typeface="Times New Roman" panose="02020603050405020304" pitchFamily="18" charset="0"/>
                <a:sym typeface="Cambria"/>
              </a:rPr>
              <a:t>sélective :</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mis en</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branle à l’étape de l’enregistrement sensoriel, elle </a:t>
            </a:r>
            <a:r>
              <a:rPr lang="fr-CA" dirty="0" smtClean="0">
                <a:uFill>
                  <a:solidFill/>
                </a:uFill>
                <a:latin typeface="Times New Roman" panose="02020603050405020304" pitchFamily="18" charset="0"/>
                <a:ea typeface="Cambria"/>
                <a:cs typeface="Times New Roman" panose="02020603050405020304" pitchFamily="18" charset="0"/>
                <a:sym typeface="Cambria"/>
              </a:rPr>
              <a:t>consiste </a:t>
            </a:r>
            <a:r>
              <a:rPr lang="fr-CA" dirty="0">
                <a:uFill>
                  <a:solidFill/>
                </a:uFill>
                <a:latin typeface="Times New Roman" panose="02020603050405020304" pitchFamily="18" charset="0"/>
                <a:ea typeface="Cambria"/>
                <a:cs typeface="Times New Roman" panose="02020603050405020304" pitchFamily="18" charset="0"/>
                <a:sym typeface="Cambria"/>
              </a:rPr>
              <a:t>à diriger consciemment son attention vers les stimuli importants à la </a:t>
            </a:r>
            <a:r>
              <a:rPr lang="fr-CA" dirty="0" smtClean="0">
                <a:uFill>
                  <a:solidFill/>
                </a:uFill>
                <a:latin typeface="Times New Roman" panose="02020603050405020304" pitchFamily="18" charset="0"/>
                <a:ea typeface="Cambria"/>
                <a:cs typeface="Times New Roman" panose="02020603050405020304" pitchFamily="18" charset="0"/>
                <a:sym typeface="Cambria"/>
              </a:rPr>
              <a:t>réalisation </a:t>
            </a:r>
            <a:r>
              <a:rPr lang="fr-CA" dirty="0">
                <a:uFill>
                  <a:solidFill/>
                </a:uFill>
                <a:latin typeface="Times New Roman" panose="02020603050405020304" pitchFamily="18" charset="0"/>
                <a:ea typeface="Cambria"/>
                <a:cs typeface="Times New Roman" panose="02020603050405020304" pitchFamily="18" charset="0"/>
                <a:sym typeface="Cambria"/>
              </a:rPr>
              <a:t>d’une tâche ou vers les aspects importants de l’information transmise </a:t>
            </a:r>
            <a:r>
              <a:rPr lang="fr-CA" dirty="0" smtClean="0">
                <a:uFill>
                  <a:solidFill/>
                </a:uFill>
                <a:latin typeface="Times New Roman" panose="02020603050405020304" pitchFamily="18" charset="0"/>
                <a:ea typeface="Cambria"/>
                <a:cs typeface="Times New Roman" panose="02020603050405020304" pitchFamily="18" charset="0"/>
                <a:sym typeface="Cambria"/>
              </a:rPr>
              <a:t>(</a:t>
            </a:r>
            <a:r>
              <a:rPr lang="fr-CA" dirty="0">
                <a:uFill>
                  <a:solidFill/>
                </a:uFill>
                <a:latin typeface="Times New Roman" panose="02020603050405020304" pitchFamily="18" charset="0"/>
                <a:ea typeface="Cambria"/>
                <a:cs typeface="Times New Roman" panose="02020603050405020304" pitchFamily="18" charset="0"/>
                <a:sym typeface="Cambria"/>
              </a:rPr>
              <a:t>mots clé, idées principales, etc.). L’attention sélective peut-être amorcée par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l’apprenant </a:t>
            </a:r>
            <a:r>
              <a:rPr lang="fr-CA" dirty="0">
                <a:uFill>
                  <a:solidFill/>
                </a:uFill>
                <a:latin typeface="Times New Roman" panose="02020603050405020304" pitchFamily="18" charset="0"/>
                <a:ea typeface="Cambria"/>
                <a:cs typeface="Times New Roman" panose="02020603050405020304" pitchFamily="18" charset="0"/>
                <a:sym typeface="Cambria"/>
              </a:rPr>
              <a:t>ou être sollicitée et dirigé par l’enseignant à l’aide de </a:t>
            </a:r>
            <a:r>
              <a:rPr lang="fr-CA" dirty="0" smtClean="0">
                <a:uFill>
                  <a:solidFill/>
                </a:uFill>
                <a:latin typeface="Times New Roman" panose="02020603050405020304" pitchFamily="18" charset="0"/>
                <a:ea typeface="Cambria"/>
                <a:cs typeface="Times New Roman" panose="02020603050405020304" pitchFamily="18" charset="0"/>
                <a:sym typeface="Cambria"/>
              </a:rPr>
              <a:t>différentes  techniques </a:t>
            </a:r>
            <a:r>
              <a:rPr lang="fr-CA" dirty="0">
                <a:uFill>
                  <a:solidFill/>
                </a:uFill>
                <a:latin typeface="Times New Roman" panose="02020603050405020304" pitchFamily="18" charset="0"/>
                <a:ea typeface="Cambria"/>
                <a:cs typeface="Times New Roman" panose="02020603050405020304" pitchFamily="18" charset="0"/>
                <a:sym typeface="Cambria"/>
              </a:rPr>
              <a:t>en plus de favoriser l’attention sélective, l’enseignant doit prendre en </a:t>
            </a:r>
            <a:r>
              <a:rPr lang="fr-CA" dirty="0" smtClean="0">
                <a:uFill>
                  <a:solidFill/>
                </a:uFill>
                <a:latin typeface="Times New Roman" panose="02020603050405020304" pitchFamily="18" charset="0"/>
                <a:ea typeface="Cambria"/>
                <a:cs typeface="Times New Roman" panose="02020603050405020304" pitchFamily="18" charset="0"/>
                <a:sym typeface="Cambria"/>
              </a:rPr>
              <a:t>considération </a:t>
            </a:r>
            <a:r>
              <a:rPr lang="fr-CA" dirty="0">
                <a:uFill>
                  <a:solidFill/>
                </a:uFill>
                <a:latin typeface="Times New Roman" panose="02020603050405020304" pitchFamily="18" charset="0"/>
                <a:ea typeface="Cambria"/>
                <a:cs typeface="Times New Roman" panose="02020603050405020304" pitchFamily="18" charset="0"/>
                <a:sym typeface="Cambria"/>
              </a:rPr>
              <a:t>la capacité d’attention des </a:t>
            </a:r>
            <a:r>
              <a:rPr lang="fr-CA" dirty="0" smtClean="0">
                <a:uFill>
                  <a:solidFill/>
                </a:uFill>
                <a:latin typeface="Times New Roman" panose="02020603050405020304" pitchFamily="18" charset="0"/>
                <a:ea typeface="Cambria"/>
                <a:cs typeface="Times New Roman" panose="02020603050405020304" pitchFamily="18" charset="0"/>
                <a:sym typeface="Cambria"/>
              </a:rPr>
              <a:t>apprenants</a:t>
            </a:r>
          </a:p>
          <a:p>
            <a:pPr marL="1371600" lvl="7"/>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r>
              <a:rPr lang="fr-CA" b="1" u="sng" dirty="0">
                <a:uFill>
                  <a:solidFill/>
                </a:uFill>
                <a:latin typeface="Times New Roman" panose="02020603050405020304" pitchFamily="18" charset="0"/>
                <a:ea typeface="Cambria"/>
                <a:cs typeface="Times New Roman" panose="02020603050405020304" pitchFamily="18" charset="0"/>
                <a:sym typeface="Cambria"/>
              </a:rPr>
              <a:t>C</a:t>
            </a:r>
            <a:r>
              <a:rPr lang="fr-CA" b="1" u="sng" dirty="0" smtClean="0">
                <a:uFill>
                  <a:solidFill/>
                </a:uFill>
                <a:latin typeface="Times New Roman" panose="02020603050405020304" pitchFamily="18" charset="0"/>
                <a:ea typeface="Cambria"/>
                <a:cs typeface="Times New Roman" panose="02020603050405020304" pitchFamily="18" charset="0"/>
                <a:sym typeface="Cambria"/>
              </a:rPr>
              <a:t>apacité </a:t>
            </a:r>
            <a:r>
              <a:rPr lang="fr-CA" b="1" u="sng" dirty="0">
                <a:uFill>
                  <a:solidFill/>
                </a:uFill>
                <a:latin typeface="Times New Roman" panose="02020603050405020304" pitchFamily="18" charset="0"/>
                <a:ea typeface="Cambria"/>
                <a:cs typeface="Times New Roman" panose="02020603050405020304" pitchFamily="18" charset="0"/>
                <a:sym typeface="Cambria"/>
              </a:rPr>
              <a:t>d’attention :</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revêt à la fois un aspect quantitatif, soit la durée</a:t>
            </a:r>
          </a:p>
          <a:p>
            <a:pPr lvl="0" defTabSz="449580"/>
            <a:r>
              <a:rPr lang="fr-CA" dirty="0">
                <a:uFill>
                  <a:solidFill/>
                </a:uFill>
                <a:latin typeface="Times New Roman" panose="02020603050405020304" pitchFamily="18" charset="0"/>
                <a:ea typeface="Cambria"/>
                <a:cs typeface="Times New Roman" panose="02020603050405020304" pitchFamily="18" charset="0"/>
                <a:sym typeface="Cambria"/>
              </a:rPr>
              <a:t>				pendant laquelle un apprenant peut demeurer attentif, et un aspect 					</a:t>
            </a:r>
            <a:r>
              <a:rPr lang="fr-CA" dirty="0" smtClean="0">
                <a:uFill>
                  <a:solidFill/>
                </a:uFill>
                <a:latin typeface="Times New Roman" panose="02020603050405020304" pitchFamily="18" charset="0"/>
                <a:ea typeface="Cambria"/>
                <a:cs typeface="Times New Roman" panose="02020603050405020304" pitchFamily="18" charset="0"/>
                <a:sym typeface="Cambria"/>
              </a:rPr>
              <a:t>	davantage </a:t>
            </a:r>
            <a:r>
              <a:rPr lang="fr-CA" dirty="0">
                <a:uFill>
                  <a:solidFill/>
                </a:uFill>
                <a:latin typeface="Times New Roman" panose="02020603050405020304" pitchFamily="18" charset="0"/>
                <a:ea typeface="Cambria"/>
                <a:cs typeface="Times New Roman" panose="02020603050405020304" pitchFamily="18" charset="0"/>
                <a:sym typeface="Cambria"/>
              </a:rPr>
              <a:t>qualitatif, soit la profondeur ou l’intensité de l’attention </a:t>
            </a:r>
            <a:r>
              <a:rPr lang="fr-CA" dirty="0" smtClean="0">
                <a:uFill>
                  <a:solidFill/>
                </a:uFill>
                <a:latin typeface="Times New Roman" panose="02020603050405020304" pitchFamily="18" charset="0"/>
                <a:ea typeface="Cambria"/>
                <a:cs typeface="Times New Roman" panose="02020603050405020304" pitchFamily="18" charset="0"/>
                <a:sym typeface="Cambria"/>
              </a:rPr>
              <a:t>offerte</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qu’on </a:t>
            </a:r>
            <a:r>
              <a:rPr lang="fr-CA" dirty="0">
                <a:uFill>
                  <a:solidFill/>
                </a:uFill>
                <a:latin typeface="Times New Roman" panose="02020603050405020304" pitchFamily="18" charset="0"/>
                <a:ea typeface="Cambria"/>
                <a:cs typeface="Times New Roman" panose="02020603050405020304" pitchFamily="18" charset="0"/>
                <a:sym typeface="Cambria"/>
              </a:rPr>
              <a:t>associe également à la capacité de concentration de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l’apprenant</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endParaRPr lang="fr-CA" dirty="0">
              <a:uFill>
                <a:solidFill/>
              </a:uFill>
              <a:latin typeface="Cambria"/>
              <a:ea typeface="Cambria"/>
              <a:cs typeface="Cambria"/>
              <a:sym typeface="Cambria"/>
            </a:endParaRPr>
          </a:p>
          <a:p>
            <a:pPr marL="1371600" lvl="7"/>
            <a:r>
              <a:rPr lang="en-CA" b="1" dirty="0">
                <a:uFill>
                  <a:solidFill/>
                </a:uFill>
                <a:latin typeface="Cambria"/>
                <a:ea typeface="Cambria"/>
                <a:cs typeface="Cambria"/>
                <a:sym typeface="Cambria"/>
              </a:rPr>
              <a:t>	</a:t>
            </a:r>
            <a:endParaRPr lang="fr-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43479361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1" end="11"/>
                                            </p:txEl>
                                          </p:spTgt>
                                        </p:tgtEl>
                                        <p:attrNameLst>
                                          <p:attrName>style.visibility</p:attrName>
                                        </p:attrNameLst>
                                      </p:cBhvr>
                                      <p:to>
                                        <p:strVal val="visible"/>
                                      </p:to>
                                    </p:set>
                                    <p:animEffect transition="in" filter="fade">
                                      <p:cBhvr>
                                        <p:cTn id="42" dur="1000"/>
                                        <p:tgtEl>
                                          <p:spTgt spid="10">
                                            <p:txEl>
                                              <p:pRg st="11" end="11"/>
                                            </p:txEl>
                                          </p:spTgt>
                                        </p:tgtEl>
                                      </p:cBhvr>
                                    </p:animEffect>
                                    <p:anim calcmode="lin" valueType="num">
                                      <p:cBhvr>
                                        <p:cTn id="43"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15</a:t>
            </a:fld>
            <a:endParaRPr lang="en-US"/>
          </a:p>
        </p:txBody>
      </p:sp>
      <p:sp>
        <p:nvSpPr>
          <p:cNvPr id="10" name="Rectangle 9"/>
          <p:cNvSpPr/>
          <p:nvPr/>
        </p:nvSpPr>
        <p:spPr>
          <a:xfrm>
            <a:off x="0" y="1187668"/>
            <a:ext cx="8988426" cy="5139869"/>
          </a:xfrm>
          <a:prstGeom prst="rect">
            <a:avLst/>
          </a:prstGeom>
        </p:spPr>
        <p:txBody>
          <a:bodyPr wrap="square">
            <a:spAutoFit/>
          </a:bodyPr>
          <a:lstStyle/>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Cambria"/>
                <a:ea typeface="Cambria"/>
                <a:cs typeface="Cambria"/>
                <a:sym typeface="Cambria"/>
              </a:rPr>
              <a:t>Capacité d’attention : </a:t>
            </a:r>
            <a:r>
              <a:rPr lang="fr-CA" dirty="0" smtClean="0">
                <a:uFill>
                  <a:solidFill/>
                </a:uFill>
                <a:latin typeface="Cambria"/>
                <a:ea typeface="Cambria"/>
                <a:cs typeface="Cambria"/>
                <a:sym typeface="Cambria"/>
              </a:rPr>
              <a:t>revêt </a:t>
            </a:r>
            <a:r>
              <a:rPr lang="fr-CA" dirty="0">
                <a:uFill>
                  <a:solidFill/>
                </a:uFill>
                <a:latin typeface="Cambria"/>
                <a:ea typeface="Cambria"/>
                <a:cs typeface="Cambria"/>
                <a:sym typeface="Cambria"/>
              </a:rPr>
              <a:t>à la fois un aspect quantitatif, soit la durée</a:t>
            </a:r>
          </a:p>
          <a:p>
            <a:pPr lvl="0" defTabSz="449580"/>
            <a:r>
              <a:rPr lang="fr-CA" dirty="0">
                <a:uFill>
                  <a:solidFill/>
                </a:uFill>
                <a:latin typeface="Cambria"/>
                <a:ea typeface="Cambria"/>
                <a:cs typeface="Cambria"/>
                <a:sym typeface="Cambria"/>
              </a:rPr>
              <a:t>			</a:t>
            </a:r>
            <a:r>
              <a:rPr lang="fr-CA" dirty="0" smtClean="0">
                <a:uFill>
                  <a:solidFill/>
                </a:uFill>
                <a:latin typeface="Cambria"/>
                <a:ea typeface="Cambria"/>
                <a:cs typeface="Cambria"/>
                <a:sym typeface="Cambria"/>
              </a:rPr>
              <a:t>pendant </a:t>
            </a:r>
            <a:r>
              <a:rPr lang="fr-CA" dirty="0">
                <a:uFill>
                  <a:solidFill/>
                </a:uFill>
                <a:latin typeface="Cambria"/>
                <a:ea typeface="Cambria"/>
                <a:cs typeface="Cambria"/>
                <a:sym typeface="Cambria"/>
              </a:rPr>
              <a:t>laquelle un apprenant peut demeurer attentif, et un aspect 					</a:t>
            </a:r>
            <a:r>
              <a:rPr lang="fr-CA" dirty="0" smtClean="0">
                <a:uFill>
                  <a:solidFill/>
                </a:uFill>
                <a:latin typeface="Cambria"/>
                <a:ea typeface="Cambria"/>
                <a:cs typeface="Cambria"/>
                <a:sym typeface="Cambria"/>
              </a:rPr>
              <a:t>davantage </a:t>
            </a:r>
            <a:r>
              <a:rPr lang="fr-CA" dirty="0">
                <a:uFill>
                  <a:solidFill/>
                </a:uFill>
                <a:latin typeface="Cambria"/>
                <a:ea typeface="Cambria"/>
                <a:cs typeface="Cambria"/>
                <a:sym typeface="Cambria"/>
              </a:rPr>
              <a:t>qualitatif, soit la profondeur ou l’intensité de l’attention 					</a:t>
            </a:r>
            <a:r>
              <a:rPr lang="fr-CA" dirty="0" smtClean="0">
                <a:uFill>
                  <a:solidFill/>
                </a:uFill>
                <a:latin typeface="Cambria"/>
                <a:ea typeface="Cambria"/>
                <a:cs typeface="Cambria"/>
                <a:sym typeface="Cambria"/>
              </a:rPr>
              <a:t>offerte</a:t>
            </a:r>
            <a:r>
              <a:rPr lang="fr-CA" dirty="0">
                <a:uFill>
                  <a:solidFill/>
                </a:uFill>
                <a:latin typeface="Cambria"/>
                <a:ea typeface="Cambria"/>
                <a:cs typeface="Cambria"/>
                <a:sym typeface="Cambria"/>
              </a:rPr>
              <a:t>, qu’on associe également à la capacité de concentration de 					</a:t>
            </a:r>
            <a:r>
              <a:rPr lang="fr-CA" dirty="0" smtClean="0">
                <a:uFill>
                  <a:solidFill/>
                </a:uFill>
                <a:latin typeface="Cambria"/>
                <a:ea typeface="Cambria"/>
                <a:cs typeface="Cambria"/>
                <a:sym typeface="Cambria"/>
              </a:rPr>
              <a:t>l’apprenant</a:t>
            </a:r>
          </a:p>
          <a:p>
            <a:pPr marL="1371600" lvl="6" indent="-457200">
              <a:buFont typeface="Wingdings" panose="05000000000000000000" pitchFamily="2" charset="2"/>
              <a:buChar char="Ø"/>
            </a:pPr>
            <a:endParaRPr lang="fr-CA" b="1" dirty="0" smtClean="0">
              <a:latin typeface="Cambria"/>
              <a:ea typeface="Cambria"/>
              <a:cs typeface="Cambria"/>
              <a:sym typeface="Cambria"/>
            </a:endParaRPr>
          </a:p>
          <a:p>
            <a:pPr marL="1371600" lvl="6" indent="-457200">
              <a:buFont typeface="Wingdings" panose="05000000000000000000" pitchFamily="2" charset="2"/>
              <a:buChar char="Ø"/>
            </a:pPr>
            <a:r>
              <a:rPr lang="fr-CA" b="1" dirty="0">
                <a:latin typeface="Cambria"/>
                <a:ea typeface="Cambria"/>
                <a:cs typeface="Cambria"/>
                <a:sym typeface="Cambria"/>
              </a:rPr>
              <a:t>P</a:t>
            </a:r>
            <a:r>
              <a:rPr lang="fr-CA" b="1" dirty="0" smtClean="0">
                <a:latin typeface="Cambria"/>
                <a:ea typeface="Cambria"/>
                <a:cs typeface="Cambria"/>
                <a:sym typeface="Cambria"/>
              </a:rPr>
              <a:t>erception  :</a:t>
            </a:r>
            <a:r>
              <a:rPr lang="fr-CA" dirty="0" smtClean="0">
                <a:latin typeface="Cambria"/>
                <a:ea typeface="Cambria"/>
                <a:cs typeface="Cambria"/>
                <a:sym typeface="Cambria"/>
              </a:rPr>
              <a:t> </a:t>
            </a:r>
            <a:r>
              <a:rPr lang="fr-CA" dirty="0">
                <a:latin typeface="Cambria"/>
                <a:ea typeface="Cambria"/>
                <a:cs typeface="Cambria"/>
                <a:sym typeface="Cambria"/>
              </a:rPr>
              <a:t>comme l’attention, elle est un processus mis en branle à l’étape </a:t>
            </a:r>
            <a:r>
              <a:rPr lang="fr-CA" dirty="0" smtClean="0">
                <a:latin typeface="Cambria"/>
                <a:ea typeface="Cambria"/>
                <a:cs typeface="Cambria"/>
                <a:sym typeface="Cambria"/>
              </a:rPr>
              <a:t>de </a:t>
            </a:r>
            <a:r>
              <a:rPr lang="fr-CA" dirty="0">
                <a:latin typeface="Cambria"/>
                <a:ea typeface="Cambria"/>
                <a:cs typeface="Cambria"/>
                <a:sym typeface="Cambria"/>
              </a:rPr>
              <a:t>l’enregistrement sensoriel et constitue la première étape de traitement </a:t>
            </a:r>
          </a:p>
          <a:p>
            <a:pPr lvl="0" defTabSz="449580"/>
            <a:r>
              <a:rPr lang="fr-CA" dirty="0">
                <a:latin typeface="Cambria"/>
                <a:ea typeface="Cambria"/>
                <a:cs typeface="Cambria"/>
                <a:sym typeface="Cambria"/>
              </a:rPr>
              <a:t>			</a:t>
            </a:r>
            <a:r>
              <a:rPr lang="fr-CA" dirty="0" smtClean="0">
                <a:latin typeface="Cambria"/>
                <a:ea typeface="Cambria"/>
                <a:cs typeface="Cambria"/>
                <a:sym typeface="Cambria"/>
              </a:rPr>
              <a:t>(</a:t>
            </a:r>
            <a:r>
              <a:rPr lang="fr-CA" dirty="0">
                <a:latin typeface="Cambria"/>
                <a:ea typeface="Cambria"/>
                <a:cs typeface="Cambria"/>
                <a:sym typeface="Cambria"/>
              </a:rPr>
              <a:t>inconscient et automatique) des stimuli captés de l’environnement. Elle </a:t>
            </a:r>
          </a:p>
          <a:p>
            <a:pPr lvl="0" defTabSz="449580"/>
            <a:r>
              <a:rPr lang="fr-CA" dirty="0">
                <a:latin typeface="Cambria"/>
                <a:ea typeface="Cambria"/>
                <a:cs typeface="Cambria"/>
                <a:sym typeface="Cambria"/>
              </a:rPr>
              <a:t>			</a:t>
            </a:r>
            <a:r>
              <a:rPr lang="fr-CA" dirty="0" smtClean="0">
                <a:latin typeface="Cambria"/>
                <a:ea typeface="Cambria"/>
                <a:cs typeface="Cambria"/>
                <a:sym typeface="Cambria"/>
              </a:rPr>
              <a:t>consiste </a:t>
            </a:r>
            <a:r>
              <a:rPr lang="fr-CA" dirty="0">
                <a:latin typeface="Cambria"/>
                <a:ea typeface="Cambria"/>
                <a:cs typeface="Cambria"/>
                <a:sym typeface="Cambria"/>
              </a:rPr>
              <a:t>en l’interprétation que l’on donne aux stimuli enregistrés</a:t>
            </a:r>
            <a:r>
              <a:rPr lang="fr-CA" dirty="0" smtClean="0">
                <a:latin typeface="Cambria"/>
                <a:ea typeface="Cambria"/>
                <a:cs typeface="Cambria"/>
                <a:sym typeface="Cambria"/>
              </a:rPr>
              <a:t>. La </a:t>
            </a:r>
            <a:r>
              <a:rPr lang="fr-CA" dirty="0">
                <a:latin typeface="Cambria"/>
                <a:ea typeface="Cambria"/>
                <a:cs typeface="Cambria"/>
                <a:sym typeface="Cambria"/>
              </a:rPr>
              <a:t>				</a:t>
            </a:r>
            <a:r>
              <a:rPr lang="fr-CA" dirty="0" smtClean="0">
                <a:latin typeface="Cambria"/>
                <a:ea typeface="Cambria"/>
                <a:cs typeface="Cambria"/>
                <a:sym typeface="Cambria"/>
              </a:rPr>
              <a:t>perception </a:t>
            </a:r>
            <a:r>
              <a:rPr lang="fr-CA" dirty="0">
                <a:latin typeface="Cambria"/>
                <a:ea typeface="Cambria"/>
                <a:cs typeface="Cambria"/>
                <a:sym typeface="Cambria"/>
              </a:rPr>
              <a:t>est influencée en autre par nos expériences et connaissances 				</a:t>
            </a:r>
            <a:r>
              <a:rPr lang="fr-CA" dirty="0" smtClean="0">
                <a:latin typeface="Cambria"/>
                <a:ea typeface="Cambria"/>
                <a:cs typeface="Cambria"/>
                <a:sym typeface="Cambria"/>
              </a:rPr>
              <a:t>antérieures</a:t>
            </a:r>
            <a:endParaRPr lang="fr-CA" dirty="0">
              <a:latin typeface="Cambria"/>
              <a:ea typeface="Cambria"/>
              <a:cs typeface="Cambria"/>
              <a:sym typeface="Cambria"/>
            </a:endParaRPr>
          </a:p>
          <a:p>
            <a:pPr marL="1371600" lvl="6" indent="-457200">
              <a:buFont typeface="Wingdings" panose="05000000000000000000" pitchFamily="2" charset="2"/>
              <a:buChar char="Ø"/>
            </a:pPr>
            <a:endParaRPr lang="fr-CA" sz="2000"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lvl="0"/>
            <a:endParaRPr lang="fr-CA" dirty="0">
              <a:latin typeface="Cambria"/>
              <a:ea typeface="Cambria"/>
              <a:cs typeface="Cambria"/>
              <a:sym typeface="Cambria"/>
            </a:endParaRP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18199382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16</a:t>
            </a:fld>
            <a:endParaRPr lang="en-US"/>
          </a:p>
        </p:txBody>
      </p:sp>
      <p:sp>
        <p:nvSpPr>
          <p:cNvPr id="10" name="Rectangle 9"/>
          <p:cNvSpPr/>
          <p:nvPr/>
        </p:nvSpPr>
        <p:spPr>
          <a:xfrm>
            <a:off x="0" y="1187668"/>
            <a:ext cx="8988426" cy="4924425"/>
          </a:xfrm>
          <a:prstGeom prst="rect">
            <a:avLst/>
          </a:prstGeom>
        </p:spPr>
        <p:txBody>
          <a:bodyPr wrap="square">
            <a:spAutoFit/>
          </a:bodyPr>
          <a:lstStyle/>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sz="2000" b="1" dirty="0" smtClean="0">
                <a:latin typeface="Times New Roman" panose="02020603050405020304" pitchFamily="18" charset="0"/>
                <a:ea typeface="Cambria"/>
                <a:cs typeface="Times New Roman" panose="02020603050405020304" pitchFamily="18" charset="0"/>
                <a:sym typeface="Cambria"/>
              </a:rPr>
              <a:t>Le </a:t>
            </a:r>
            <a:r>
              <a:rPr lang="fr-CA" sz="2000" b="1" dirty="0">
                <a:latin typeface="Times New Roman" panose="02020603050405020304" pitchFamily="18" charset="0"/>
                <a:ea typeface="Cambria"/>
                <a:cs typeface="Times New Roman" panose="02020603050405020304" pitchFamily="18" charset="0"/>
                <a:sym typeface="Cambria"/>
              </a:rPr>
              <a:t>cognitivisme développemental</a:t>
            </a:r>
            <a:r>
              <a:rPr lang="fr-CA" sz="2000" dirty="0">
                <a:latin typeface="Times New Roman" panose="02020603050405020304" pitchFamily="18" charset="0"/>
                <a:ea typeface="Cambria"/>
                <a:cs typeface="Times New Roman" panose="02020603050405020304" pitchFamily="18" charset="0"/>
                <a:sym typeface="Cambria"/>
              </a:rPr>
              <a:t> s’intéresse au développement des structures de l’intelligence (ou des instruments de connaissance) et au développement des contenus de cette connaissances, De ces considérations théoriques relatives au développement de la connaissance, ou épistémologique, naîtront  le courant constructiviste et le courant socioconstructiviste</a:t>
            </a:r>
            <a:r>
              <a:rPr lang="fr-CA" sz="2000" b="1" dirty="0">
                <a:latin typeface="Times New Roman" panose="02020603050405020304" pitchFamily="18" charset="0"/>
                <a:ea typeface="Cambria"/>
                <a:cs typeface="Times New Roman" panose="02020603050405020304" pitchFamily="18" charset="0"/>
                <a:sym typeface="Cambria"/>
              </a:rPr>
              <a:t> </a:t>
            </a:r>
            <a:r>
              <a:rPr lang="fr-CA" sz="2000" dirty="0">
                <a:latin typeface="Times New Roman" panose="02020603050405020304" pitchFamily="18" charset="0"/>
                <a:ea typeface="Cambria"/>
                <a:cs typeface="Times New Roman" panose="02020603050405020304" pitchFamily="18" charset="0"/>
                <a:sym typeface="Cambria"/>
              </a:rPr>
              <a:t>en </a:t>
            </a:r>
            <a:r>
              <a:rPr lang="fr-CA" sz="2000" dirty="0" smtClean="0">
                <a:latin typeface="Times New Roman" panose="02020603050405020304" pitchFamily="18" charset="0"/>
                <a:ea typeface="Cambria"/>
                <a:cs typeface="Times New Roman" panose="02020603050405020304" pitchFamily="18" charset="0"/>
                <a:sym typeface="Cambria"/>
              </a:rPr>
              <a:t>éducation</a:t>
            </a:r>
          </a:p>
          <a:p>
            <a:pPr marL="914400" lvl="6"/>
            <a:endParaRPr lang="fr-CA" sz="2000"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sz="2000" b="1" dirty="0">
                <a:latin typeface="Times New Roman" panose="02020603050405020304" pitchFamily="18" charset="0"/>
                <a:ea typeface="Cambria"/>
                <a:cs typeface="Times New Roman" panose="02020603050405020304" pitchFamily="18" charset="0"/>
                <a:sym typeface="Cambria"/>
              </a:rPr>
              <a:t>La psychologie cognitive </a:t>
            </a:r>
            <a:r>
              <a:rPr lang="fr-CA" sz="2000" dirty="0">
                <a:latin typeface="Times New Roman" panose="02020603050405020304" pitchFamily="18" charset="0"/>
                <a:ea typeface="Cambria"/>
                <a:cs typeface="Times New Roman" panose="02020603050405020304" pitchFamily="18" charset="0"/>
                <a:sym typeface="Cambria"/>
              </a:rPr>
              <a:t>s’intéresse à la manière dont toute personne, indépendamment de son âge et de son niveau de développement, traite l’information issue de son environnement</a:t>
            </a:r>
          </a:p>
          <a:p>
            <a:pPr marL="1371600" lvl="6" indent="-457200">
              <a:buFont typeface="Wingdings" panose="05000000000000000000" pitchFamily="2" charset="2"/>
              <a:buChar char="Ø"/>
            </a:pPr>
            <a:endParaRPr lang="fr-CA" sz="2000" dirty="0">
              <a:latin typeface="Times New Roman" panose="02020603050405020304" pitchFamily="18" charset="0"/>
              <a:ea typeface="Cambria"/>
              <a:cs typeface="Times New Roman" panose="02020603050405020304" pitchFamily="18" charset="0"/>
              <a:sym typeface="Cambria"/>
            </a:endParaRPr>
          </a:p>
          <a:p>
            <a:pPr lvl="0"/>
            <a:endParaRPr lang="fr-CA" dirty="0">
              <a:latin typeface="Cambria"/>
              <a:ea typeface="Cambria"/>
              <a:cs typeface="Cambria"/>
              <a:sym typeface="Cambria"/>
            </a:endParaRP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1105273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17</a:t>
            </a:fld>
            <a:endParaRPr lang="en-US"/>
          </a:p>
        </p:txBody>
      </p:sp>
      <p:sp>
        <p:nvSpPr>
          <p:cNvPr id="10" name="Rectangle 9"/>
          <p:cNvSpPr/>
          <p:nvPr/>
        </p:nvSpPr>
        <p:spPr>
          <a:xfrm>
            <a:off x="0" y="1187668"/>
            <a:ext cx="8988426" cy="6678751"/>
          </a:xfrm>
          <a:prstGeom prst="rect">
            <a:avLst/>
          </a:prstGeom>
        </p:spPr>
        <p:txBody>
          <a:bodyPr wrap="square">
            <a:spAutoFit/>
          </a:bodyPr>
          <a:lstStyle/>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sz="2200" b="1" dirty="0" smtClean="0">
                <a:latin typeface="Times New Roman" panose="02020603050405020304" pitchFamily="18" charset="0"/>
                <a:ea typeface="Cambria"/>
                <a:cs typeface="Times New Roman" panose="02020603050405020304" pitchFamily="18" charset="0"/>
                <a:sym typeface="Cambria"/>
              </a:rPr>
              <a:t>Les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principales </a:t>
            </a:r>
            <a:r>
              <a:rPr lang="fr-CA" sz="2200" b="1" dirty="0">
                <a:uFill>
                  <a:solidFill/>
                </a:uFill>
                <a:latin typeface="Times New Roman" panose="02020603050405020304" pitchFamily="18" charset="0"/>
                <a:ea typeface="Cambria"/>
                <a:cs typeface="Times New Roman" panose="02020603050405020304" pitchFamily="18" charset="0"/>
                <a:sym typeface="Cambria"/>
              </a:rPr>
              <a:t>contributions du </a:t>
            </a:r>
            <a:r>
              <a:rPr lang="fr-CA" sz="2200" b="1" dirty="0">
                <a:latin typeface="Times New Roman" panose="02020603050405020304" pitchFamily="18" charset="0"/>
                <a:ea typeface="Cambria"/>
                <a:cs typeface="Times New Roman" panose="02020603050405020304" pitchFamily="18" charset="0"/>
                <a:sym typeface="Cambria"/>
              </a:rPr>
              <a:t>cognitivisme,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en </a:t>
            </a:r>
            <a:r>
              <a:rPr lang="fr-CA" sz="2200" b="1" dirty="0">
                <a:uFill>
                  <a:solidFill/>
                </a:uFill>
                <a:latin typeface="Times New Roman" panose="02020603050405020304" pitchFamily="18" charset="0"/>
                <a:ea typeface="Cambria"/>
                <a:cs typeface="Times New Roman" panose="02020603050405020304" pitchFamily="18" charset="0"/>
                <a:sym typeface="Cambria"/>
              </a:rPr>
              <a:t>éducation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200" b="1"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Cambria"/>
                <a:ea typeface="Cambria"/>
                <a:cs typeface="Cambria"/>
                <a:sym typeface="Cambria"/>
              </a:rPr>
              <a:t>L’enregistrement </a:t>
            </a:r>
            <a:r>
              <a:rPr lang="fr-CA" b="1" dirty="0">
                <a:uFill>
                  <a:solidFill/>
                </a:uFill>
                <a:latin typeface="Cambria"/>
                <a:ea typeface="Cambria"/>
                <a:cs typeface="Cambria"/>
                <a:sym typeface="Cambria"/>
              </a:rPr>
              <a:t>sensoriel : </a:t>
            </a:r>
            <a:endParaRPr lang="fr-CA" b="1" dirty="0" smtClean="0">
              <a:uFill>
                <a:solidFill/>
              </a:uFill>
              <a:latin typeface="Cambria"/>
              <a:ea typeface="Cambria"/>
              <a:cs typeface="Cambria"/>
              <a:sym typeface="Cambria"/>
            </a:endParaRPr>
          </a:p>
          <a:p>
            <a:pPr marL="1371600" lvl="7"/>
            <a:endParaRPr lang="en-CA" b="1" dirty="0" smtClean="0">
              <a:uFill>
                <a:solidFill/>
              </a:uFill>
              <a:latin typeface="Cambria"/>
              <a:ea typeface="Cambria"/>
              <a:cs typeface="Cambria"/>
              <a:sym typeface="Cambria"/>
            </a:endParaRPr>
          </a:p>
          <a:p>
            <a:pPr marL="1828800" lvl="7" indent="-457200">
              <a:buFont typeface="Wingdings" panose="05000000000000000000" pitchFamily="2" charset="2"/>
              <a:buChar char="Ø"/>
            </a:pPr>
            <a:r>
              <a:rPr lang="fr-CA" b="1" u="sng" dirty="0">
                <a:uFill>
                  <a:solidFill/>
                </a:uFill>
                <a:latin typeface="Times New Roman" panose="02020603050405020304" pitchFamily="18" charset="0"/>
                <a:ea typeface="Cambria"/>
                <a:cs typeface="Times New Roman" panose="02020603050405020304" pitchFamily="18" charset="0"/>
                <a:sym typeface="Cambria"/>
              </a:rPr>
              <a:t>A</a:t>
            </a:r>
            <a:r>
              <a:rPr lang="fr-CA" b="1" u="sng" dirty="0" smtClean="0">
                <a:uFill>
                  <a:solidFill/>
                </a:uFill>
                <a:latin typeface="Times New Roman" panose="02020603050405020304" pitchFamily="18" charset="0"/>
                <a:ea typeface="Cambria"/>
                <a:cs typeface="Times New Roman" panose="02020603050405020304" pitchFamily="18" charset="0"/>
                <a:sym typeface="Cambria"/>
              </a:rPr>
              <a:t>ttention </a:t>
            </a:r>
            <a:r>
              <a:rPr lang="fr-CA" b="1" u="sng" dirty="0">
                <a:uFill>
                  <a:solidFill/>
                </a:uFill>
                <a:latin typeface="Times New Roman" panose="02020603050405020304" pitchFamily="18" charset="0"/>
                <a:ea typeface="Cambria"/>
                <a:cs typeface="Times New Roman" panose="02020603050405020304" pitchFamily="18" charset="0"/>
                <a:sym typeface="Cambria"/>
              </a:rPr>
              <a:t>sélective :</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mis en</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branle à l’étape de l’enregistrement sensoriel, elle </a:t>
            </a:r>
            <a:r>
              <a:rPr lang="fr-CA" dirty="0" smtClean="0">
                <a:uFill>
                  <a:solidFill/>
                </a:uFill>
                <a:latin typeface="Times New Roman" panose="02020603050405020304" pitchFamily="18" charset="0"/>
                <a:ea typeface="Cambria"/>
                <a:cs typeface="Times New Roman" panose="02020603050405020304" pitchFamily="18" charset="0"/>
                <a:sym typeface="Cambria"/>
              </a:rPr>
              <a:t>consiste </a:t>
            </a:r>
            <a:r>
              <a:rPr lang="fr-CA" dirty="0">
                <a:uFill>
                  <a:solidFill/>
                </a:uFill>
                <a:latin typeface="Times New Roman" panose="02020603050405020304" pitchFamily="18" charset="0"/>
                <a:ea typeface="Cambria"/>
                <a:cs typeface="Times New Roman" panose="02020603050405020304" pitchFamily="18" charset="0"/>
                <a:sym typeface="Cambria"/>
              </a:rPr>
              <a:t>à diriger consciemment son attention vers les stimuli importants à la </a:t>
            </a:r>
            <a:r>
              <a:rPr lang="fr-CA" dirty="0" smtClean="0">
                <a:uFill>
                  <a:solidFill/>
                </a:uFill>
                <a:latin typeface="Times New Roman" panose="02020603050405020304" pitchFamily="18" charset="0"/>
                <a:ea typeface="Cambria"/>
                <a:cs typeface="Times New Roman" panose="02020603050405020304" pitchFamily="18" charset="0"/>
                <a:sym typeface="Cambria"/>
              </a:rPr>
              <a:t>réalisation </a:t>
            </a:r>
            <a:r>
              <a:rPr lang="fr-CA" dirty="0">
                <a:uFill>
                  <a:solidFill/>
                </a:uFill>
                <a:latin typeface="Times New Roman" panose="02020603050405020304" pitchFamily="18" charset="0"/>
                <a:ea typeface="Cambria"/>
                <a:cs typeface="Times New Roman" panose="02020603050405020304" pitchFamily="18" charset="0"/>
                <a:sym typeface="Cambria"/>
              </a:rPr>
              <a:t>d’une tâche ou vers les aspects importants de l’information transmise </a:t>
            </a:r>
            <a:r>
              <a:rPr lang="fr-CA" dirty="0" smtClean="0">
                <a:uFill>
                  <a:solidFill/>
                </a:uFill>
                <a:latin typeface="Times New Roman" panose="02020603050405020304" pitchFamily="18" charset="0"/>
                <a:ea typeface="Cambria"/>
                <a:cs typeface="Times New Roman" panose="02020603050405020304" pitchFamily="18" charset="0"/>
                <a:sym typeface="Cambria"/>
              </a:rPr>
              <a:t>(</a:t>
            </a:r>
            <a:r>
              <a:rPr lang="fr-CA" dirty="0">
                <a:uFill>
                  <a:solidFill/>
                </a:uFill>
                <a:latin typeface="Times New Roman" panose="02020603050405020304" pitchFamily="18" charset="0"/>
                <a:ea typeface="Cambria"/>
                <a:cs typeface="Times New Roman" panose="02020603050405020304" pitchFamily="18" charset="0"/>
                <a:sym typeface="Cambria"/>
              </a:rPr>
              <a:t>mots clé, idées principales, etc.). L’attention sélective peut-être amorcée par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l’apprenant </a:t>
            </a:r>
            <a:r>
              <a:rPr lang="fr-CA" dirty="0">
                <a:uFill>
                  <a:solidFill/>
                </a:uFill>
                <a:latin typeface="Times New Roman" panose="02020603050405020304" pitchFamily="18" charset="0"/>
                <a:ea typeface="Cambria"/>
                <a:cs typeface="Times New Roman" panose="02020603050405020304" pitchFamily="18" charset="0"/>
                <a:sym typeface="Cambria"/>
              </a:rPr>
              <a:t>ou être sollicitée et dirigé par l’enseignant à l’aide de </a:t>
            </a:r>
            <a:r>
              <a:rPr lang="fr-CA" dirty="0" smtClean="0">
                <a:uFill>
                  <a:solidFill/>
                </a:uFill>
                <a:latin typeface="Times New Roman" panose="02020603050405020304" pitchFamily="18" charset="0"/>
                <a:ea typeface="Cambria"/>
                <a:cs typeface="Times New Roman" panose="02020603050405020304" pitchFamily="18" charset="0"/>
                <a:sym typeface="Cambria"/>
              </a:rPr>
              <a:t>différentes  techniques </a:t>
            </a:r>
            <a:r>
              <a:rPr lang="fr-CA" dirty="0">
                <a:uFill>
                  <a:solidFill/>
                </a:uFill>
                <a:latin typeface="Times New Roman" panose="02020603050405020304" pitchFamily="18" charset="0"/>
                <a:ea typeface="Cambria"/>
                <a:cs typeface="Times New Roman" panose="02020603050405020304" pitchFamily="18" charset="0"/>
                <a:sym typeface="Cambria"/>
              </a:rPr>
              <a:t>en plus de favoriser l’attention sélective, l’enseignant doit prendre en </a:t>
            </a:r>
            <a:r>
              <a:rPr lang="fr-CA" dirty="0" smtClean="0">
                <a:uFill>
                  <a:solidFill/>
                </a:uFill>
                <a:latin typeface="Times New Roman" panose="02020603050405020304" pitchFamily="18" charset="0"/>
                <a:ea typeface="Cambria"/>
                <a:cs typeface="Times New Roman" panose="02020603050405020304" pitchFamily="18" charset="0"/>
                <a:sym typeface="Cambria"/>
              </a:rPr>
              <a:t>considération </a:t>
            </a:r>
            <a:r>
              <a:rPr lang="fr-CA" dirty="0">
                <a:uFill>
                  <a:solidFill/>
                </a:uFill>
                <a:latin typeface="Times New Roman" panose="02020603050405020304" pitchFamily="18" charset="0"/>
                <a:ea typeface="Cambria"/>
                <a:cs typeface="Times New Roman" panose="02020603050405020304" pitchFamily="18" charset="0"/>
                <a:sym typeface="Cambria"/>
              </a:rPr>
              <a:t>la capacité d’attention des </a:t>
            </a:r>
            <a:r>
              <a:rPr lang="fr-CA" dirty="0" smtClean="0">
                <a:uFill>
                  <a:solidFill/>
                </a:uFill>
                <a:latin typeface="Times New Roman" panose="02020603050405020304" pitchFamily="18" charset="0"/>
                <a:ea typeface="Cambria"/>
                <a:cs typeface="Times New Roman" panose="02020603050405020304" pitchFamily="18" charset="0"/>
                <a:sym typeface="Cambria"/>
              </a:rPr>
              <a:t>apprenants</a:t>
            </a:r>
          </a:p>
          <a:p>
            <a:pPr marL="1371600" lvl="7"/>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r>
              <a:rPr lang="fr-CA" b="1" u="sng" dirty="0">
                <a:uFill>
                  <a:solidFill/>
                </a:uFill>
                <a:latin typeface="Times New Roman" panose="02020603050405020304" pitchFamily="18" charset="0"/>
                <a:ea typeface="Cambria"/>
                <a:cs typeface="Times New Roman" panose="02020603050405020304" pitchFamily="18" charset="0"/>
                <a:sym typeface="Cambria"/>
              </a:rPr>
              <a:t>C</a:t>
            </a:r>
            <a:r>
              <a:rPr lang="fr-CA" b="1" u="sng" dirty="0" smtClean="0">
                <a:uFill>
                  <a:solidFill/>
                </a:uFill>
                <a:latin typeface="Times New Roman" panose="02020603050405020304" pitchFamily="18" charset="0"/>
                <a:ea typeface="Cambria"/>
                <a:cs typeface="Times New Roman" panose="02020603050405020304" pitchFamily="18" charset="0"/>
                <a:sym typeface="Cambria"/>
              </a:rPr>
              <a:t>apacité </a:t>
            </a:r>
            <a:r>
              <a:rPr lang="fr-CA" b="1" u="sng" dirty="0">
                <a:uFill>
                  <a:solidFill/>
                </a:uFill>
                <a:latin typeface="Times New Roman" panose="02020603050405020304" pitchFamily="18" charset="0"/>
                <a:ea typeface="Cambria"/>
                <a:cs typeface="Times New Roman" panose="02020603050405020304" pitchFamily="18" charset="0"/>
                <a:sym typeface="Cambria"/>
              </a:rPr>
              <a:t>d’attention :</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revêt à la fois un aspect quantitatif, soit la durée</a:t>
            </a:r>
          </a:p>
          <a:p>
            <a:pPr lvl="0" defTabSz="449580"/>
            <a:r>
              <a:rPr lang="fr-CA" dirty="0">
                <a:uFill>
                  <a:solidFill/>
                </a:uFill>
                <a:latin typeface="Times New Roman" panose="02020603050405020304" pitchFamily="18" charset="0"/>
                <a:ea typeface="Cambria"/>
                <a:cs typeface="Times New Roman" panose="02020603050405020304" pitchFamily="18" charset="0"/>
                <a:sym typeface="Cambria"/>
              </a:rPr>
              <a:t>				pendant laquelle un apprenant peut demeurer attentif, et un aspect 					</a:t>
            </a:r>
            <a:r>
              <a:rPr lang="fr-CA" dirty="0" smtClean="0">
                <a:uFill>
                  <a:solidFill/>
                </a:uFill>
                <a:latin typeface="Times New Roman" panose="02020603050405020304" pitchFamily="18" charset="0"/>
                <a:ea typeface="Cambria"/>
                <a:cs typeface="Times New Roman" panose="02020603050405020304" pitchFamily="18" charset="0"/>
                <a:sym typeface="Cambria"/>
              </a:rPr>
              <a:t>	davantage </a:t>
            </a:r>
            <a:r>
              <a:rPr lang="fr-CA" dirty="0">
                <a:uFill>
                  <a:solidFill/>
                </a:uFill>
                <a:latin typeface="Times New Roman" panose="02020603050405020304" pitchFamily="18" charset="0"/>
                <a:ea typeface="Cambria"/>
                <a:cs typeface="Times New Roman" panose="02020603050405020304" pitchFamily="18" charset="0"/>
                <a:sym typeface="Cambria"/>
              </a:rPr>
              <a:t>qualitatif, soit la profondeur ou l’intensité de l’attention </a:t>
            </a:r>
            <a:r>
              <a:rPr lang="fr-CA" dirty="0" smtClean="0">
                <a:uFill>
                  <a:solidFill/>
                </a:uFill>
                <a:latin typeface="Times New Roman" panose="02020603050405020304" pitchFamily="18" charset="0"/>
                <a:ea typeface="Cambria"/>
                <a:cs typeface="Times New Roman" panose="02020603050405020304" pitchFamily="18" charset="0"/>
                <a:sym typeface="Cambria"/>
              </a:rPr>
              <a:t>offerte</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qu’on </a:t>
            </a:r>
            <a:r>
              <a:rPr lang="fr-CA" dirty="0">
                <a:uFill>
                  <a:solidFill/>
                </a:uFill>
                <a:latin typeface="Times New Roman" panose="02020603050405020304" pitchFamily="18" charset="0"/>
                <a:ea typeface="Cambria"/>
                <a:cs typeface="Times New Roman" panose="02020603050405020304" pitchFamily="18" charset="0"/>
                <a:sym typeface="Cambria"/>
              </a:rPr>
              <a:t>associe également à la capacité de concentration de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l’apprenant</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endParaRPr lang="fr-CA" dirty="0">
              <a:uFill>
                <a:solidFill/>
              </a:uFill>
              <a:latin typeface="Cambria"/>
              <a:ea typeface="Cambria"/>
              <a:cs typeface="Cambria"/>
              <a:sym typeface="Cambria"/>
            </a:endParaRPr>
          </a:p>
          <a:p>
            <a:pPr marL="1371600" lvl="7"/>
            <a:r>
              <a:rPr lang="en-CA" b="1" dirty="0">
                <a:uFill>
                  <a:solidFill/>
                </a:uFill>
                <a:latin typeface="Cambria"/>
                <a:ea typeface="Cambria"/>
                <a:cs typeface="Cambria"/>
                <a:sym typeface="Cambria"/>
              </a:rPr>
              <a:t>	</a:t>
            </a:r>
            <a:endParaRPr lang="fr-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70279252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1" end="11"/>
                                            </p:txEl>
                                          </p:spTgt>
                                        </p:tgtEl>
                                        <p:attrNameLst>
                                          <p:attrName>style.visibility</p:attrName>
                                        </p:attrNameLst>
                                      </p:cBhvr>
                                      <p:to>
                                        <p:strVal val="visible"/>
                                      </p:to>
                                    </p:set>
                                    <p:animEffect transition="in" filter="fade">
                                      <p:cBhvr>
                                        <p:cTn id="42" dur="1000"/>
                                        <p:tgtEl>
                                          <p:spTgt spid="10">
                                            <p:txEl>
                                              <p:pRg st="11" end="11"/>
                                            </p:txEl>
                                          </p:spTgt>
                                        </p:tgtEl>
                                      </p:cBhvr>
                                    </p:animEffect>
                                    <p:anim calcmode="lin" valueType="num">
                                      <p:cBhvr>
                                        <p:cTn id="43"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18</a:t>
            </a:fld>
            <a:endParaRPr lang="en-US"/>
          </a:p>
        </p:txBody>
      </p:sp>
      <p:sp>
        <p:nvSpPr>
          <p:cNvPr id="10" name="Rectangle 9"/>
          <p:cNvSpPr/>
          <p:nvPr/>
        </p:nvSpPr>
        <p:spPr>
          <a:xfrm>
            <a:off x="0" y="1187668"/>
            <a:ext cx="8988426" cy="5139869"/>
          </a:xfrm>
          <a:prstGeom prst="rect">
            <a:avLst/>
          </a:prstGeom>
        </p:spPr>
        <p:txBody>
          <a:bodyPr wrap="square">
            <a:spAutoFit/>
          </a:bodyPr>
          <a:lstStyle/>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Cambria"/>
                <a:ea typeface="Cambria"/>
                <a:cs typeface="Cambria"/>
                <a:sym typeface="Cambria"/>
              </a:rPr>
              <a:t>Capacité d’attention : </a:t>
            </a:r>
            <a:r>
              <a:rPr lang="fr-CA" dirty="0" smtClean="0">
                <a:uFill>
                  <a:solidFill/>
                </a:uFill>
                <a:latin typeface="Cambria"/>
                <a:ea typeface="Cambria"/>
                <a:cs typeface="Cambria"/>
                <a:sym typeface="Cambria"/>
              </a:rPr>
              <a:t>revêt </a:t>
            </a:r>
            <a:r>
              <a:rPr lang="fr-CA" dirty="0">
                <a:uFill>
                  <a:solidFill/>
                </a:uFill>
                <a:latin typeface="Cambria"/>
                <a:ea typeface="Cambria"/>
                <a:cs typeface="Cambria"/>
                <a:sym typeface="Cambria"/>
              </a:rPr>
              <a:t>à la fois un aspect quantitatif, soit la durée</a:t>
            </a:r>
          </a:p>
          <a:p>
            <a:pPr lvl="0" defTabSz="449580"/>
            <a:r>
              <a:rPr lang="fr-CA" dirty="0">
                <a:uFill>
                  <a:solidFill/>
                </a:uFill>
                <a:latin typeface="Cambria"/>
                <a:ea typeface="Cambria"/>
                <a:cs typeface="Cambria"/>
                <a:sym typeface="Cambria"/>
              </a:rPr>
              <a:t>			</a:t>
            </a:r>
            <a:r>
              <a:rPr lang="fr-CA" dirty="0" smtClean="0">
                <a:uFill>
                  <a:solidFill/>
                </a:uFill>
                <a:latin typeface="Cambria"/>
                <a:ea typeface="Cambria"/>
                <a:cs typeface="Cambria"/>
                <a:sym typeface="Cambria"/>
              </a:rPr>
              <a:t>pendant </a:t>
            </a:r>
            <a:r>
              <a:rPr lang="fr-CA" dirty="0">
                <a:uFill>
                  <a:solidFill/>
                </a:uFill>
                <a:latin typeface="Cambria"/>
                <a:ea typeface="Cambria"/>
                <a:cs typeface="Cambria"/>
                <a:sym typeface="Cambria"/>
              </a:rPr>
              <a:t>laquelle un apprenant peut demeurer attentif, et un aspect 					</a:t>
            </a:r>
            <a:r>
              <a:rPr lang="fr-CA" dirty="0" smtClean="0">
                <a:uFill>
                  <a:solidFill/>
                </a:uFill>
                <a:latin typeface="Cambria"/>
                <a:ea typeface="Cambria"/>
                <a:cs typeface="Cambria"/>
                <a:sym typeface="Cambria"/>
              </a:rPr>
              <a:t>davantage </a:t>
            </a:r>
            <a:r>
              <a:rPr lang="fr-CA" dirty="0">
                <a:uFill>
                  <a:solidFill/>
                </a:uFill>
                <a:latin typeface="Cambria"/>
                <a:ea typeface="Cambria"/>
                <a:cs typeface="Cambria"/>
                <a:sym typeface="Cambria"/>
              </a:rPr>
              <a:t>qualitatif, soit la profondeur ou l’intensité de l’attention 					</a:t>
            </a:r>
            <a:r>
              <a:rPr lang="fr-CA" dirty="0" smtClean="0">
                <a:uFill>
                  <a:solidFill/>
                </a:uFill>
                <a:latin typeface="Cambria"/>
                <a:ea typeface="Cambria"/>
                <a:cs typeface="Cambria"/>
                <a:sym typeface="Cambria"/>
              </a:rPr>
              <a:t>offerte</a:t>
            </a:r>
            <a:r>
              <a:rPr lang="fr-CA" dirty="0">
                <a:uFill>
                  <a:solidFill/>
                </a:uFill>
                <a:latin typeface="Cambria"/>
                <a:ea typeface="Cambria"/>
                <a:cs typeface="Cambria"/>
                <a:sym typeface="Cambria"/>
              </a:rPr>
              <a:t>, qu’on associe également à la capacité de concentration de 					</a:t>
            </a:r>
            <a:r>
              <a:rPr lang="fr-CA" dirty="0" smtClean="0">
                <a:uFill>
                  <a:solidFill/>
                </a:uFill>
                <a:latin typeface="Cambria"/>
                <a:ea typeface="Cambria"/>
                <a:cs typeface="Cambria"/>
                <a:sym typeface="Cambria"/>
              </a:rPr>
              <a:t>l’apprenant</a:t>
            </a:r>
          </a:p>
          <a:p>
            <a:pPr marL="1371600" lvl="6" indent="-457200">
              <a:buFont typeface="Wingdings" panose="05000000000000000000" pitchFamily="2" charset="2"/>
              <a:buChar char="Ø"/>
            </a:pPr>
            <a:endParaRPr lang="fr-CA" b="1" dirty="0" smtClean="0">
              <a:latin typeface="Cambria"/>
              <a:ea typeface="Cambria"/>
              <a:cs typeface="Cambria"/>
              <a:sym typeface="Cambria"/>
            </a:endParaRPr>
          </a:p>
          <a:p>
            <a:pPr marL="1371600" lvl="6" indent="-457200">
              <a:buFont typeface="Wingdings" panose="05000000000000000000" pitchFamily="2" charset="2"/>
              <a:buChar char="Ø"/>
            </a:pPr>
            <a:r>
              <a:rPr lang="fr-CA" b="1" dirty="0">
                <a:latin typeface="Cambria"/>
                <a:ea typeface="Cambria"/>
                <a:cs typeface="Cambria"/>
                <a:sym typeface="Cambria"/>
              </a:rPr>
              <a:t>P</a:t>
            </a:r>
            <a:r>
              <a:rPr lang="fr-CA" b="1" dirty="0" smtClean="0">
                <a:latin typeface="Cambria"/>
                <a:ea typeface="Cambria"/>
                <a:cs typeface="Cambria"/>
                <a:sym typeface="Cambria"/>
              </a:rPr>
              <a:t>erception  :</a:t>
            </a:r>
            <a:r>
              <a:rPr lang="fr-CA" dirty="0" smtClean="0">
                <a:latin typeface="Cambria"/>
                <a:ea typeface="Cambria"/>
                <a:cs typeface="Cambria"/>
                <a:sym typeface="Cambria"/>
              </a:rPr>
              <a:t> </a:t>
            </a:r>
            <a:r>
              <a:rPr lang="fr-CA" dirty="0">
                <a:latin typeface="Cambria"/>
                <a:ea typeface="Cambria"/>
                <a:cs typeface="Cambria"/>
                <a:sym typeface="Cambria"/>
              </a:rPr>
              <a:t>comme l’attention, elle est un processus mis en branle à l’étape </a:t>
            </a:r>
            <a:r>
              <a:rPr lang="fr-CA" dirty="0" smtClean="0">
                <a:latin typeface="Cambria"/>
                <a:ea typeface="Cambria"/>
                <a:cs typeface="Cambria"/>
                <a:sym typeface="Cambria"/>
              </a:rPr>
              <a:t>de </a:t>
            </a:r>
            <a:r>
              <a:rPr lang="fr-CA" dirty="0">
                <a:latin typeface="Cambria"/>
                <a:ea typeface="Cambria"/>
                <a:cs typeface="Cambria"/>
                <a:sym typeface="Cambria"/>
              </a:rPr>
              <a:t>l’enregistrement sensoriel et constitue la première étape de traitement </a:t>
            </a:r>
          </a:p>
          <a:p>
            <a:pPr lvl="0" defTabSz="449580"/>
            <a:r>
              <a:rPr lang="fr-CA" dirty="0">
                <a:latin typeface="Cambria"/>
                <a:ea typeface="Cambria"/>
                <a:cs typeface="Cambria"/>
                <a:sym typeface="Cambria"/>
              </a:rPr>
              <a:t>			</a:t>
            </a:r>
            <a:r>
              <a:rPr lang="fr-CA" dirty="0" smtClean="0">
                <a:latin typeface="Cambria"/>
                <a:ea typeface="Cambria"/>
                <a:cs typeface="Cambria"/>
                <a:sym typeface="Cambria"/>
              </a:rPr>
              <a:t>(</a:t>
            </a:r>
            <a:r>
              <a:rPr lang="fr-CA" dirty="0">
                <a:latin typeface="Cambria"/>
                <a:ea typeface="Cambria"/>
                <a:cs typeface="Cambria"/>
                <a:sym typeface="Cambria"/>
              </a:rPr>
              <a:t>inconscient et automatique) des stimuli captés de l’environnement. Elle </a:t>
            </a:r>
          </a:p>
          <a:p>
            <a:pPr lvl="0" defTabSz="449580"/>
            <a:r>
              <a:rPr lang="fr-CA" dirty="0">
                <a:latin typeface="Cambria"/>
                <a:ea typeface="Cambria"/>
                <a:cs typeface="Cambria"/>
                <a:sym typeface="Cambria"/>
              </a:rPr>
              <a:t>			</a:t>
            </a:r>
            <a:r>
              <a:rPr lang="fr-CA" dirty="0" smtClean="0">
                <a:latin typeface="Cambria"/>
                <a:ea typeface="Cambria"/>
                <a:cs typeface="Cambria"/>
                <a:sym typeface="Cambria"/>
              </a:rPr>
              <a:t>consiste </a:t>
            </a:r>
            <a:r>
              <a:rPr lang="fr-CA" dirty="0">
                <a:latin typeface="Cambria"/>
                <a:ea typeface="Cambria"/>
                <a:cs typeface="Cambria"/>
                <a:sym typeface="Cambria"/>
              </a:rPr>
              <a:t>en l’interprétation que l’on donne aux stimuli enregistrés</a:t>
            </a:r>
            <a:r>
              <a:rPr lang="fr-CA" dirty="0" smtClean="0">
                <a:latin typeface="Cambria"/>
                <a:ea typeface="Cambria"/>
                <a:cs typeface="Cambria"/>
                <a:sym typeface="Cambria"/>
              </a:rPr>
              <a:t>. La </a:t>
            </a:r>
            <a:r>
              <a:rPr lang="fr-CA" dirty="0">
                <a:latin typeface="Cambria"/>
                <a:ea typeface="Cambria"/>
                <a:cs typeface="Cambria"/>
                <a:sym typeface="Cambria"/>
              </a:rPr>
              <a:t>				</a:t>
            </a:r>
            <a:r>
              <a:rPr lang="fr-CA" dirty="0" smtClean="0">
                <a:latin typeface="Cambria"/>
                <a:ea typeface="Cambria"/>
                <a:cs typeface="Cambria"/>
                <a:sym typeface="Cambria"/>
              </a:rPr>
              <a:t>perception </a:t>
            </a:r>
            <a:r>
              <a:rPr lang="fr-CA" dirty="0">
                <a:latin typeface="Cambria"/>
                <a:ea typeface="Cambria"/>
                <a:cs typeface="Cambria"/>
                <a:sym typeface="Cambria"/>
              </a:rPr>
              <a:t>est influencée en autre par nos expériences et connaissances 				</a:t>
            </a:r>
            <a:r>
              <a:rPr lang="fr-CA" dirty="0" smtClean="0">
                <a:latin typeface="Cambria"/>
                <a:ea typeface="Cambria"/>
                <a:cs typeface="Cambria"/>
                <a:sym typeface="Cambria"/>
              </a:rPr>
              <a:t>antérieures</a:t>
            </a:r>
            <a:endParaRPr lang="fr-CA" dirty="0">
              <a:latin typeface="Cambria"/>
              <a:ea typeface="Cambria"/>
              <a:cs typeface="Cambria"/>
              <a:sym typeface="Cambria"/>
            </a:endParaRPr>
          </a:p>
          <a:p>
            <a:pPr marL="1371600" lvl="6" indent="-457200">
              <a:buFont typeface="Wingdings" panose="05000000000000000000" pitchFamily="2" charset="2"/>
              <a:buChar char="Ø"/>
            </a:pPr>
            <a:endParaRPr lang="fr-CA" sz="2000"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lvl="0"/>
            <a:endParaRPr lang="fr-CA" dirty="0">
              <a:latin typeface="Cambria"/>
              <a:ea typeface="Cambria"/>
              <a:cs typeface="Cambria"/>
              <a:sym typeface="Cambria"/>
            </a:endParaRP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55491097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19</a:t>
            </a:fld>
            <a:endParaRPr lang="en-US"/>
          </a:p>
        </p:txBody>
      </p:sp>
      <p:sp>
        <p:nvSpPr>
          <p:cNvPr id="10" name="Rectangle 9"/>
          <p:cNvSpPr/>
          <p:nvPr/>
        </p:nvSpPr>
        <p:spPr>
          <a:xfrm>
            <a:off x="0" y="1187668"/>
            <a:ext cx="8988426" cy="7355860"/>
          </a:xfrm>
          <a:prstGeom prst="rect">
            <a:avLst/>
          </a:prstGeom>
        </p:spPr>
        <p:txBody>
          <a:bodyPr wrap="square">
            <a:spAutoFit/>
          </a:bodyPr>
          <a:lstStyle/>
          <a:p>
            <a:pPr marL="914400" lvl="6"/>
            <a:endParaRPr lang="en-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endParaRPr lang="fr-CA" sz="2000" b="1"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en-CA" sz="2000" b="1" dirty="0">
                <a:latin typeface="Times New Roman" panose="02020603050405020304" pitchFamily="18" charset="0"/>
                <a:ea typeface="Cambria"/>
                <a:cs typeface="Times New Roman" panose="02020603050405020304" pitchFamily="18" charset="0"/>
                <a:sym typeface="Cambria"/>
              </a:rPr>
              <a:t>MÉTACOGNITION </a:t>
            </a:r>
            <a:endParaRPr lang="en-CA" sz="2000" b="1" dirty="0" smtClean="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endParaRPr lang="en-CA" sz="2000" b="1"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endParaRPr lang="en-CA" sz="2000" b="1"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000" b="1" dirty="0">
                <a:latin typeface="Times New Roman" panose="02020603050405020304" pitchFamily="18" charset="0"/>
                <a:ea typeface="Cambria"/>
                <a:cs typeface="Times New Roman" panose="02020603050405020304" pitchFamily="18" charset="0"/>
                <a:sym typeface="Cambria"/>
              </a:rPr>
              <a:t>Origine : </a:t>
            </a:r>
            <a:r>
              <a:rPr lang="fr-CA" sz="2000" dirty="0">
                <a:latin typeface="Times New Roman" panose="02020603050405020304" pitchFamily="18" charset="0"/>
                <a:ea typeface="Cambria"/>
                <a:cs typeface="Times New Roman" panose="02020603050405020304" pitchFamily="18" charset="0"/>
                <a:sym typeface="Cambria"/>
              </a:rPr>
              <a:t>provient du mot grec </a:t>
            </a:r>
            <a:r>
              <a:rPr lang="fr-CA" sz="2000" b="1" dirty="0">
                <a:latin typeface="Times New Roman" panose="02020603050405020304" pitchFamily="18" charset="0"/>
                <a:ea typeface="Cambria"/>
                <a:cs typeface="Times New Roman" panose="02020603050405020304" pitchFamily="18" charset="0"/>
                <a:sym typeface="Cambria"/>
              </a:rPr>
              <a:t>méta-</a:t>
            </a:r>
            <a:r>
              <a:rPr lang="fr-CA" sz="2000" dirty="0">
                <a:latin typeface="Times New Roman" panose="02020603050405020304" pitchFamily="18" charset="0"/>
                <a:ea typeface="Cambria"/>
                <a:cs typeface="Times New Roman" panose="02020603050405020304" pitchFamily="18" charset="0"/>
                <a:sym typeface="Cambria"/>
              </a:rPr>
              <a:t> qui indique le changement et  de </a:t>
            </a:r>
            <a:r>
              <a:rPr lang="fr-CA" sz="2000" b="1" dirty="0">
                <a:latin typeface="Times New Roman" panose="02020603050405020304" pitchFamily="18" charset="0"/>
                <a:ea typeface="Cambria"/>
                <a:cs typeface="Times New Roman" panose="02020603050405020304" pitchFamily="18" charset="0"/>
                <a:sym typeface="Cambria"/>
              </a:rPr>
              <a:t>cognition- </a:t>
            </a:r>
            <a:r>
              <a:rPr lang="fr-CA" sz="2000" dirty="0">
                <a:latin typeface="Times New Roman" panose="02020603050405020304" pitchFamily="18" charset="0"/>
                <a:ea typeface="Cambria"/>
                <a:cs typeface="Times New Roman" panose="02020603050405020304" pitchFamily="18" charset="0"/>
                <a:sym typeface="Cambria"/>
              </a:rPr>
              <a:t>acquisition d’une connaissance.</a:t>
            </a:r>
          </a:p>
          <a:p>
            <a:pPr marL="914400" lvl="6"/>
            <a:endParaRPr lang="fr-CA" sz="2000" dirty="0" smtClean="0">
              <a:latin typeface="Times New Roman" panose="02020603050405020304" pitchFamily="18" charset="0"/>
              <a:ea typeface="Cambria"/>
              <a:cs typeface="Times New Roman" panose="02020603050405020304" pitchFamily="18" charset="0"/>
              <a:sym typeface="Cambria"/>
            </a:endParaRPr>
          </a:p>
          <a:p>
            <a:pPr marL="914400" lvl="6"/>
            <a:endParaRPr lang="fr-CA" i="1" dirty="0" smtClean="0">
              <a:latin typeface="Times New Roman" panose="02020603050405020304" pitchFamily="18" charset="0"/>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latin typeface="Times New Roman" panose="02020603050405020304" pitchFamily="18" charset="0"/>
                <a:cs typeface="Times New Roman" panose="02020603050405020304" pitchFamily="18" charset="0"/>
                <a:sym typeface="Cambria"/>
              </a:rPr>
              <a:t>Définition :  « </a:t>
            </a:r>
            <a:r>
              <a:rPr lang="fr-CA" i="1" dirty="0" smtClean="0">
                <a:latin typeface="Times New Roman" panose="02020603050405020304" pitchFamily="18" charset="0"/>
                <a:cs typeface="Times New Roman" panose="02020603050405020304" pitchFamily="18" charset="0"/>
              </a:rPr>
              <a:t>La </a:t>
            </a:r>
            <a:r>
              <a:rPr lang="fr-CA" i="1" dirty="0">
                <a:latin typeface="Times New Roman" panose="02020603050405020304" pitchFamily="18" charset="0"/>
                <a:cs typeface="Times New Roman" panose="02020603050405020304" pitchFamily="18" charset="0"/>
              </a:rPr>
              <a:t>métacognition est un processus mental dont l´objet est soit une activité cognitive, soit un ensemble d´activités cognitives que le sujet vient d´effectuer ou est en train d´effectuer, soit un produit mental de ces activités cognitives. La métacognition peut aboutir à un jugement (habituellement non exprimé) sur la qualité des activités mentales en question ou de leur produit et éventuellement à une décision de modifier l´activité cognitive, son produit ou même la situation qui l´a </a:t>
            </a:r>
            <a:r>
              <a:rPr lang="fr-CA" i="1" dirty="0" smtClean="0">
                <a:latin typeface="Times New Roman" panose="02020603050405020304" pitchFamily="18" charset="0"/>
                <a:cs typeface="Times New Roman" panose="02020603050405020304" pitchFamily="18" charset="0"/>
              </a:rPr>
              <a:t>suscitée</a:t>
            </a:r>
            <a:r>
              <a:rPr lang="fr-CA" i="1" dirty="0">
                <a:latin typeface="Times New Roman" panose="02020603050405020304" pitchFamily="18" charset="0"/>
                <a:cs typeface="Times New Roman" panose="02020603050405020304" pitchFamily="18" charset="0"/>
              </a:rPr>
              <a:t> </a:t>
            </a:r>
            <a:r>
              <a:rPr lang="fr-CA" i="1" dirty="0" smtClean="0">
                <a:latin typeface="Times New Roman" panose="02020603050405020304" pitchFamily="18" charset="0"/>
                <a:cs typeface="Times New Roman" panose="02020603050405020304" pitchFamily="18" charset="0"/>
              </a:rPr>
              <a:t>». </a:t>
            </a:r>
            <a:r>
              <a:rPr lang="fr-CA" dirty="0" smtClean="0">
                <a:latin typeface="Times New Roman" panose="02020603050405020304" pitchFamily="18" charset="0"/>
                <a:cs typeface="Times New Roman" panose="02020603050405020304" pitchFamily="18" charset="0"/>
              </a:rPr>
              <a:t>Noël 1999</a:t>
            </a:r>
            <a:endParaRPr lang="fr-CA" b="1" dirty="0">
              <a:latin typeface="Times New Roman" panose="02020603050405020304" pitchFamily="18" charset="0"/>
              <a:ea typeface="Cambria"/>
              <a:cs typeface="Times New Roman" panose="02020603050405020304" pitchFamily="18" charset="0"/>
              <a:sym typeface="Cambria"/>
            </a:endParaRPr>
          </a:p>
          <a:p>
            <a:pPr marL="914400" lvl="6"/>
            <a:endParaRPr lang="fr-CA" sz="2000" b="1" dirty="0">
              <a:latin typeface="Times New Roman" panose="02020603050405020304" pitchFamily="18" charset="0"/>
              <a:ea typeface="Cambria"/>
              <a:cs typeface="Times New Roman" panose="02020603050405020304" pitchFamily="18" charset="0"/>
              <a:sym typeface="Cambria"/>
            </a:endParaRPr>
          </a:p>
          <a:p>
            <a:pPr marL="914400" lvl="6"/>
            <a:endParaRPr lang="fr-CA" b="1" dirty="0" smtClean="0">
              <a:latin typeface="Cambria"/>
              <a:ea typeface="Cambria"/>
              <a:cs typeface="Cambria"/>
              <a:sym typeface="Cambria"/>
            </a:endParaRPr>
          </a:p>
          <a:p>
            <a:pPr lvl="0" defTabSz="449580"/>
            <a:endParaRPr lang="fr-CA" dirty="0">
              <a:latin typeface="Cambria"/>
              <a:ea typeface="Cambria"/>
              <a:cs typeface="Cambria"/>
              <a:sym typeface="Cambria"/>
            </a:endParaRPr>
          </a:p>
          <a:p>
            <a:pPr marL="1371600" lvl="6" indent="-457200">
              <a:buFont typeface="Wingdings" panose="05000000000000000000" pitchFamily="2" charset="2"/>
              <a:buChar char="Ø"/>
            </a:pPr>
            <a:endParaRPr lang="fr-CA" sz="2000"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lvl="0"/>
            <a:endParaRPr lang="fr-CA" dirty="0">
              <a:latin typeface="Cambria"/>
              <a:ea typeface="Cambria"/>
              <a:cs typeface="Cambria"/>
              <a:sym typeface="Cambria"/>
            </a:endParaRP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5650003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animEffect transition="in" filter="fade">
                                      <p:cBhvr>
                                        <p:cTn id="7" dur="1000"/>
                                        <p:tgtEl>
                                          <p:spTgt spid="10">
                                            <p:txEl>
                                              <p:pRg st="4" end="4"/>
                                            </p:txEl>
                                          </p:spTgt>
                                        </p:tgtEl>
                                      </p:cBhvr>
                                    </p:animEffect>
                                    <p:anim calcmode="lin" valueType="num">
                                      <p:cBhvr>
                                        <p:cTn id="8"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7" end="7"/>
                                            </p:txEl>
                                          </p:spTgt>
                                        </p:tgtEl>
                                        <p:attrNameLst>
                                          <p:attrName>style.visibility</p:attrName>
                                        </p:attrNameLst>
                                      </p:cBhvr>
                                      <p:to>
                                        <p:strVal val="visible"/>
                                      </p:to>
                                    </p:set>
                                    <p:animEffect transition="in" filter="fade">
                                      <p:cBhvr>
                                        <p:cTn id="14" dur="1000"/>
                                        <p:tgtEl>
                                          <p:spTgt spid="10">
                                            <p:txEl>
                                              <p:pRg st="7" end="7"/>
                                            </p:txEl>
                                          </p:spTgt>
                                        </p:tgtEl>
                                      </p:cBhvr>
                                    </p:animEffect>
                                    <p:anim calcmode="lin" valueType="num">
                                      <p:cBhvr>
                                        <p:cTn id="15"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0" end="10"/>
                                            </p:txEl>
                                          </p:spTgt>
                                        </p:tgtEl>
                                        <p:attrNameLst>
                                          <p:attrName>style.visibility</p:attrName>
                                        </p:attrNameLst>
                                      </p:cBhvr>
                                      <p:to>
                                        <p:strVal val="visible"/>
                                      </p:to>
                                    </p:set>
                                    <p:animEffect transition="in" filter="fade">
                                      <p:cBhvr>
                                        <p:cTn id="21" dur="1000"/>
                                        <p:tgtEl>
                                          <p:spTgt spid="10">
                                            <p:txEl>
                                              <p:pRg st="10" end="10"/>
                                            </p:txEl>
                                          </p:spTgt>
                                        </p:tgtEl>
                                      </p:cBhvr>
                                    </p:animEffect>
                                    <p:anim calcmode="lin" valueType="num">
                                      <p:cBhvr>
                                        <p:cTn id="22"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20</a:t>
            </a:fld>
            <a:endParaRPr lang="en-US"/>
          </a:p>
        </p:txBody>
      </p:sp>
      <p:sp>
        <p:nvSpPr>
          <p:cNvPr id="10" name="Rectangle 9"/>
          <p:cNvSpPr/>
          <p:nvPr/>
        </p:nvSpPr>
        <p:spPr>
          <a:xfrm>
            <a:off x="0" y="1187668"/>
            <a:ext cx="8988426" cy="7478970"/>
          </a:xfrm>
          <a:prstGeom prst="rect">
            <a:avLst/>
          </a:prstGeom>
        </p:spPr>
        <p:txBody>
          <a:bodyPr wrap="square">
            <a:spAutoFit/>
          </a:bodyPr>
          <a:lstStyle/>
          <a:p>
            <a:pPr marL="914400" lvl="6"/>
            <a:endParaRPr lang="fr-CA" sz="2000" b="1"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dirty="0" smtClean="0">
                <a:latin typeface="Times New Roman" panose="02020603050405020304" pitchFamily="18" charset="0"/>
                <a:cs typeface="Times New Roman" panose="02020603050405020304" pitchFamily="18" charset="0"/>
              </a:rPr>
              <a:t>On </a:t>
            </a:r>
            <a:r>
              <a:rPr lang="fr-CA" dirty="0">
                <a:latin typeface="Times New Roman" panose="02020603050405020304" pitchFamily="18" charset="0"/>
                <a:cs typeface="Times New Roman" panose="02020603050405020304" pitchFamily="18" charset="0"/>
              </a:rPr>
              <a:t>distingue </a:t>
            </a:r>
            <a:r>
              <a:rPr lang="fr-CA" dirty="0" smtClean="0">
                <a:latin typeface="Times New Roman" panose="02020603050405020304" pitchFamily="18" charset="0"/>
                <a:cs typeface="Times New Roman" panose="02020603050405020304" pitchFamily="18" charset="0"/>
              </a:rPr>
              <a:t>trois </a:t>
            </a:r>
            <a:r>
              <a:rPr lang="fr-CA" dirty="0">
                <a:latin typeface="Times New Roman" panose="02020603050405020304" pitchFamily="18" charset="0"/>
                <a:cs typeface="Times New Roman" panose="02020603050405020304" pitchFamily="18" charset="0"/>
              </a:rPr>
              <a:t>composantes principales de la métacognition, c’est-à-dire </a:t>
            </a:r>
            <a:r>
              <a:rPr lang="fr-CA" b="1" dirty="0">
                <a:latin typeface="Times New Roman" panose="02020603050405020304" pitchFamily="18" charset="0"/>
                <a:cs typeface="Times New Roman" panose="02020603050405020304" pitchFamily="18" charset="0"/>
              </a:rPr>
              <a:t>les connaissances métacognitives, les évaluations ou jugements métacogniti</a:t>
            </a:r>
            <a:r>
              <a:rPr lang="fr-CA" dirty="0">
                <a:latin typeface="Times New Roman" panose="02020603050405020304" pitchFamily="18" charset="0"/>
                <a:cs typeface="Times New Roman" panose="02020603050405020304" pitchFamily="18" charset="0"/>
              </a:rPr>
              <a:t>fs, et enfin </a:t>
            </a:r>
            <a:r>
              <a:rPr lang="fr-CA" b="1" dirty="0">
                <a:latin typeface="Times New Roman" panose="02020603050405020304" pitchFamily="18" charset="0"/>
                <a:cs typeface="Times New Roman" panose="02020603050405020304" pitchFamily="18" charset="0"/>
              </a:rPr>
              <a:t>la régulation des activités cognitives par le biais de la mise en place de diverses stratégies. </a:t>
            </a:r>
            <a:r>
              <a:rPr lang="fr-CA" dirty="0">
                <a:latin typeface="Times New Roman" panose="02020603050405020304" pitchFamily="18" charset="0"/>
                <a:cs typeface="Times New Roman" panose="02020603050405020304" pitchFamily="18" charset="0"/>
              </a:rPr>
              <a:t>La métacognition est alors vue comme un apprentissage auto-régulé divisé en trois éléments </a:t>
            </a:r>
            <a:r>
              <a:rPr lang="fr-CA" dirty="0" smtClean="0">
                <a:latin typeface="Times New Roman" panose="02020603050405020304" pitchFamily="18" charset="0"/>
                <a:cs typeface="Times New Roman" panose="02020603050405020304" pitchFamily="18" charset="0"/>
              </a:rPr>
              <a:t>:</a:t>
            </a:r>
            <a:endParaRPr lang="en-CA" b="1"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endParaRPr lang="en-CA" sz="2000" b="1" dirty="0">
              <a:latin typeface="Times New Roman" panose="02020603050405020304" pitchFamily="18" charset="0"/>
              <a:ea typeface="Cambria"/>
              <a:cs typeface="Times New Roman" panose="02020603050405020304" pitchFamily="18" charset="0"/>
              <a:sym typeface="Cambria"/>
            </a:endParaRPr>
          </a:p>
          <a:p>
            <a:pPr marL="914400" lvl="6"/>
            <a:r>
              <a:rPr lang="fr-CA" sz="2000" b="1" dirty="0" smtClean="0"/>
              <a:t>	</a:t>
            </a:r>
            <a:r>
              <a:rPr lang="fr-CA" b="1" dirty="0" smtClean="0">
                <a:latin typeface="Times New Roman" panose="02020603050405020304" pitchFamily="18" charset="0"/>
                <a:cs typeface="Times New Roman" panose="02020603050405020304" pitchFamily="18" charset="0"/>
              </a:rPr>
              <a:t>1. Connaissances </a:t>
            </a:r>
            <a:r>
              <a:rPr lang="fr-CA" b="1" dirty="0">
                <a:latin typeface="Times New Roman" panose="02020603050405020304" pitchFamily="18" charset="0"/>
                <a:cs typeface="Times New Roman" panose="02020603050405020304" pitchFamily="18" charset="0"/>
              </a:rPr>
              <a:t>Métacognitives</a:t>
            </a:r>
            <a:r>
              <a:rPr lang="fr-CA" dirty="0">
                <a:latin typeface="Times New Roman" panose="02020603050405020304" pitchFamily="18" charset="0"/>
                <a:cs typeface="Times New Roman" panose="02020603050405020304" pitchFamily="18" charset="0"/>
              </a:rPr>
              <a:t> : Elles regroupent les </a:t>
            </a:r>
            <a:r>
              <a:rPr lang="fr-CA" dirty="0" smtClean="0">
                <a:latin typeface="Times New Roman" panose="02020603050405020304" pitchFamily="18" charset="0"/>
                <a:cs typeface="Times New Roman" panose="02020603050405020304" pitchFamily="18" charset="0"/>
              </a:rPr>
              <a:t>connaissances  	déclaratives</a:t>
            </a:r>
            <a:r>
              <a:rPr lang="fr-CA" dirty="0">
                <a:latin typeface="Times New Roman" panose="02020603050405020304" pitchFamily="18" charset="0"/>
                <a:cs typeface="Times New Roman" panose="02020603050405020304" pitchFamily="18" charset="0"/>
              </a:rPr>
              <a:t>, procédurales et conditionnelles </a:t>
            </a:r>
            <a:r>
              <a:rPr lang="fr-CA" dirty="0" smtClean="0">
                <a:latin typeface="Times New Roman" panose="02020603050405020304" pitchFamily="18" charset="0"/>
                <a:cs typeface="Times New Roman" panose="02020603050405020304" pitchFamily="18" charset="0"/>
              </a:rPr>
              <a:t>sur la cognition, les </a:t>
            </a:r>
            <a:r>
              <a:rPr lang="fr-CA" dirty="0">
                <a:latin typeface="Times New Roman" panose="02020603050405020304" pitchFamily="18" charset="0"/>
                <a:cs typeface="Times New Roman" panose="02020603050405020304" pitchFamily="18" charset="0"/>
              </a:rPr>
              <a:t>stratégies </a:t>
            </a:r>
            <a:r>
              <a:rPr lang="fr-CA" dirty="0" smtClean="0">
                <a:latin typeface="Times New Roman" panose="02020603050405020304" pitchFamily="18" charset="0"/>
                <a:cs typeface="Times New Roman" panose="02020603050405020304" pitchFamily="18" charset="0"/>
              </a:rPr>
              <a:t>	cognitives </a:t>
            </a:r>
            <a:r>
              <a:rPr lang="fr-CA" dirty="0">
                <a:latin typeface="Times New Roman" panose="02020603050405020304" pitchFamily="18" charset="0"/>
                <a:cs typeface="Times New Roman" panose="02020603050405020304" pitchFamily="18" charset="0"/>
              </a:rPr>
              <a:t>et les variables liées aux tâches </a:t>
            </a:r>
            <a:r>
              <a:rPr lang="fr-CA" dirty="0" smtClean="0">
                <a:latin typeface="Times New Roman" panose="02020603050405020304" pitchFamily="18" charset="0"/>
                <a:cs typeface="Times New Roman" panose="02020603050405020304" pitchFamily="18" charset="0"/>
              </a:rPr>
              <a:t>qui </a:t>
            </a:r>
            <a:r>
              <a:rPr lang="fr-CA" dirty="0">
                <a:latin typeface="Times New Roman" panose="02020603050405020304" pitchFamily="18" charset="0"/>
                <a:cs typeface="Times New Roman" panose="02020603050405020304" pitchFamily="18" charset="0"/>
              </a:rPr>
              <a:t>influencent la cognition. </a:t>
            </a:r>
            <a:r>
              <a:rPr lang="fr-CA" dirty="0" smtClean="0">
                <a:latin typeface="Times New Roman" panose="02020603050405020304" pitchFamily="18" charset="0"/>
                <a:cs typeface="Times New Roman" panose="02020603050405020304" pitchFamily="18" charset="0"/>
              </a:rPr>
              <a:t>	Dans </a:t>
            </a:r>
            <a:r>
              <a:rPr lang="fr-CA" dirty="0">
                <a:latin typeface="Times New Roman" panose="02020603050405020304" pitchFamily="18" charset="0"/>
                <a:cs typeface="Times New Roman" panose="02020603050405020304" pitchFamily="18" charset="0"/>
              </a:rPr>
              <a:t>certains modèles on parle de </a:t>
            </a:r>
            <a:r>
              <a:rPr lang="fr-CA" dirty="0" smtClean="0">
                <a:latin typeface="Times New Roman" panose="02020603050405020304" pitchFamily="18" charset="0"/>
                <a:cs typeface="Times New Roman" panose="02020603050405020304" pitchFamily="18" charset="0"/>
              </a:rPr>
              <a:t>conscience </a:t>
            </a:r>
            <a:r>
              <a:rPr lang="fr-CA" dirty="0">
                <a:latin typeface="Times New Roman" panose="02020603050405020304" pitchFamily="18" charset="0"/>
                <a:cs typeface="Times New Roman" panose="02020603050405020304" pitchFamily="18" charset="0"/>
              </a:rPr>
              <a:t>métacognitive plutôt que de </a:t>
            </a:r>
            <a:r>
              <a:rPr lang="fr-CA" dirty="0" smtClean="0">
                <a:latin typeface="Times New Roman" panose="02020603050405020304" pitchFamily="18" charset="0"/>
                <a:cs typeface="Times New Roman" panose="02020603050405020304" pitchFamily="18" charset="0"/>
              </a:rPr>
              <a:t>	connaissances métacognitives</a:t>
            </a:r>
            <a:r>
              <a:rPr lang="fr-CA" dirty="0">
                <a:latin typeface="Times New Roman" panose="02020603050405020304" pitchFamily="18" charset="0"/>
                <a:cs typeface="Times New Roman" panose="02020603050405020304" pitchFamily="18" charset="0"/>
              </a:rPr>
              <a:t>, mais comme le terme de « conscience » est </a:t>
            </a:r>
            <a:r>
              <a:rPr lang="fr-CA" dirty="0" smtClean="0">
                <a:latin typeface="Times New Roman" panose="02020603050405020304" pitchFamily="18" charset="0"/>
                <a:cs typeface="Times New Roman" panose="02020603050405020304" pitchFamily="18" charset="0"/>
              </a:rPr>
              <a:t>	quelque </a:t>
            </a:r>
            <a:r>
              <a:rPr lang="fr-CA" dirty="0">
                <a:latin typeface="Times New Roman" panose="02020603050405020304" pitchFamily="18" charset="0"/>
                <a:cs typeface="Times New Roman" panose="02020603050405020304" pitchFamily="18" charset="0"/>
              </a:rPr>
              <a:t>chose de plus « actuel » qui se produit « sur le moment », </a:t>
            </a:r>
            <a:r>
              <a:rPr lang="fr-CA" dirty="0" smtClean="0">
                <a:latin typeface="Times New Roman" panose="02020603050405020304" pitchFamily="18" charset="0"/>
                <a:cs typeface="Times New Roman" panose="02020603050405020304" pitchFamily="18" charset="0"/>
              </a:rPr>
              <a:t>les 	auteurs </a:t>
            </a:r>
            <a:r>
              <a:rPr lang="fr-CA" dirty="0">
                <a:latin typeface="Times New Roman" panose="02020603050405020304" pitchFamily="18" charset="0"/>
                <a:cs typeface="Times New Roman" panose="02020603050405020304" pitchFamily="18" charset="0"/>
              </a:rPr>
              <a:t>préfèrent en général parler de conscience </a:t>
            </a:r>
            <a:r>
              <a:rPr lang="fr-CA" dirty="0" smtClean="0">
                <a:latin typeface="Times New Roman" panose="02020603050405020304" pitchFamily="18" charset="0"/>
                <a:cs typeface="Times New Roman" panose="02020603050405020304" pitchFamily="18" charset="0"/>
              </a:rPr>
              <a:t>	métacognitive </a:t>
            </a:r>
            <a:r>
              <a:rPr lang="fr-CA" dirty="0">
                <a:latin typeface="Times New Roman" panose="02020603050405020304" pitchFamily="18" charset="0"/>
                <a:cs typeface="Times New Roman" panose="02020603050405020304" pitchFamily="18" charset="0"/>
              </a:rPr>
              <a:t>comme </a:t>
            </a:r>
            <a:r>
              <a:rPr lang="fr-CA" dirty="0" smtClean="0">
                <a:latin typeface="Times New Roman" panose="02020603050405020304" pitchFamily="18" charset="0"/>
                <a:cs typeface="Times New Roman" panose="02020603050405020304" pitchFamily="18" charset="0"/>
              </a:rPr>
              <a:t>	d’un </a:t>
            </a:r>
            <a:r>
              <a:rPr lang="fr-CA" dirty="0">
                <a:latin typeface="Times New Roman" panose="02020603050405020304" pitchFamily="18" charset="0"/>
                <a:cs typeface="Times New Roman" panose="02020603050405020304" pitchFamily="18" charset="0"/>
              </a:rPr>
              <a:t>aspect des jugements et du suivi </a:t>
            </a:r>
            <a:r>
              <a:rPr lang="fr-CA" dirty="0" smtClean="0">
                <a:latin typeface="Times New Roman" panose="02020603050405020304" pitchFamily="18" charset="0"/>
                <a:cs typeface="Times New Roman" panose="02020603050405020304" pitchFamily="18" charset="0"/>
              </a:rPr>
              <a:t>métacognitif </a:t>
            </a:r>
            <a:r>
              <a:rPr lang="fr-CA" dirty="0">
                <a:latin typeface="Times New Roman" panose="02020603050405020304" pitchFamily="18" charset="0"/>
                <a:cs typeface="Times New Roman" panose="02020603050405020304" pitchFamily="18" charset="0"/>
              </a:rPr>
              <a:t>(2e élément). Les </a:t>
            </a:r>
            <a:r>
              <a:rPr lang="fr-CA" dirty="0" smtClean="0">
                <a:latin typeface="Times New Roman" panose="02020603050405020304" pitchFamily="18" charset="0"/>
                <a:cs typeface="Times New Roman" panose="02020603050405020304" pitchFamily="18" charset="0"/>
              </a:rPr>
              <a:t>	connaissances </a:t>
            </a:r>
            <a:r>
              <a:rPr lang="fr-CA" dirty="0">
                <a:latin typeface="Times New Roman" panose="02020603050405020304" pitchFamily="18" charset="0"/>
                <a:cs typeface="Times New Roman" panose="02020603050405020304" pitchFamily="18" charset="0"/>
              </a:rPr>
              <a:t>métacognitives sont </a:t>
            </a:r>
            <a:r>
              <a:rPr lang="fr-CA" dirty="0" smtClean="0">
                <a:latin typeface="Times New Roman" panose="02020603050405020304" pitchFamily="18" charset="0"/>
                <a:cs typeface="Times New Roman" panose="02020603050405020304" pitchFamily="18" charset="0"/>
              </a:rPr>
              <a:t>donc </a:t>
            </a:r>
            <a:r>
              <a:rPr lang="fr-CA" dirty="0">
                <a:latin typeface="Times New Roman" panose="02020603050405020304" pitchFamily="18" charset="0"/>
                <a:cs typeface="Times New Roman" panose="02020603050405020304" pitchFamily="18" charset="0"/>
              </a:rPr>
              <a:t>distinctes d’une « conscience </a:t>
            </a:r>
            <a:r>
              <a:rPr lang="fr-CA" dirty="0" smtClean="0">
                <a:latin typeface="Times New Roman" panose="02020603050405020304" pitchFamily="18" charset="0"/>
                <a:cs typeface="Times New Roman" panose="02020603050405020304" pitchFamily="18" charset="0"/>
              </a:rPr>
              <a:t>	métacognitive </a:t>
            </a:r>
            <a:r>
              <a:rPr lang="fr-CA" dirty="0">
                <a:latin typeface="Times New Roman" panose="02020603050405020304" pitchFamily="18" charset="0"/>
                <a:cs typeface="Times New Roman" panose="02020603050405020304" pitchFamily="18" charset="0"/>
              </a:rPr>
              <a:t>». Ces </a:t>
            </a:r>
            <a:r>
              <a:rPr lang="fr-CA" dirty="0" smtClean="0">
                <a:latin typeface="Times New Roman" panose="02020603050405020304" pitchFamily="18" charset="0"/>
                <a:cs typeface="Times New Roman" panose="02020603050405020304" pitchFamily="18" charset="0"/>
              </a:rPr>
              <a:t>connaissances </a:t>
            </a:r>
            <a:r>
              <a:rPr lang="fr-CA" dirty="0">
                <a:latin typeface="Times New Roman" panose="02020603050405020304" pitchFamily="18" charset="0"/>
                <a:cs typeface="Times New Roman" panose="02020603050405020304" pitchFamily="18" charset="0"/>
              </a:rPr>
              <a:t>sont comme toutes autres, et donc, plus </a:t>
            </a:r>
            <a:r>
              <a:rPr lang="fr-CA" dirty="0" smtClean="0">
                <a:latin typeface="Times New Roman" panose="02020603050405020304" pitchFamily="18" charset="0"/>
                <a:cs typeface="Times New Roman" panose="02020603050405020304" pitchFamily="18" charset="0"/>
              </a:rPr>
              <a:t>	statiques</a:t>
            </a:r>
            <a:r>
              <a:rPr lang="fr-CA" dirty="0">
                <a:latin typeface="Times New Roman" panose="02020603050405020304" pitchFamily="18" charset="0"/>
                <a:cs typeface="Times New Roman" panose="02020603050405020304" pitchFamily="18" charset="0"/>
              </a:rPr>
              <a:t>. </a:t>
            </a:r>
            <a:r>
              <a:rPr lang="fr-CA" dirty="0" smtClean="0">
                <a:latin typeface="Times New Roman" panose="02020603050405020304" pitchFamily="18" charset="0"/>
                <a:cs typeface="Times New Roman" panose="02020603050405020304" pitchFamily="18" charset="0"/>
              </a:rPr>
              <a:t>Elles </a:t>
            </a:r>
            <a:r>
              <a:rPr lang="fr-CA" dirty="0">
                <a:latin typeface="Times New Roman" panose="02020603050405020304" pitchFamily="18" charset="0"/>
                <a:cs typeface="Times New Roman" panose="02020603050405020304" pitchFamily="18" charset="0"/>
              </a:rPr>
              <a:t>sont déclaratives ou procédurales.</a:t>
            </a:r>
          </a:p>
          <a:p>
            <a:pPr marL="914400" lvl="6"/>
            <a:endParaRPr lang="fr-CA" b="1" dirty="0">
              <a:latin typeface="Times New Roman" panose="02020603050405020304" pitchFamily="18" charset="0"/>
              <a:ea typeface="Cambria"/>
              <a:cs typeface="Times New Roman" panose="02020603050405020304" pitchFamily="18" charset="0"/>
              <a:sym typeface="Cambria"/>
            </a:endParaRPr>
          </a:p>
          <a:p>
            <a:pPr marL="914400" lvl="6"/>
            <a:endParaRPr lang="fr-CA" b="1" dirty="0" smtClean="0">
              <a:latin typeface="Cambria"/>
              <a:ea typeface="Cambria"/>
              <a:cs typeface="Cambria"/>
              <a:sym typeface="Cambria"/>
            </a:endParaRPr>
          </a:p>
          <a:p>
            <a:pPr lvl="0" defTabSz="449580"/>
            <a:endParaRPr lang="fr-CA" dirty="0">
              <a:latin typeface="Cambria"/>
              <a:ea typeface="Cambria"/>
              <a:cs typeface="Cambria"/>
              <a:sym typeface="Cambria"/>
            </a:endParaRPr>
          </a:p>
          <a:p>
            <a:pPr marL="1371600" lvl="6" indent="-457200">
              <a:buFont typeface="Wingdings" panose="05000000000000000000" pitchFamily="2" charset="2"/>
              <a:buChar char="Ø"/>
            </a:pPr>
            <a:endParaRPr lang="fr-CA" sz="2000"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lvl="0"/>
            <a:endParaRPr lang="fr-CA" dirty="0">
              <a:latin typeface="Cambria"/>
              <a:ea typeface="Cambria"/>
              <a:cs typeface="Cambria"/>
              <a:sym typeface="Cambria"/>
            </a:endParaRP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4174951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21</a:t>
            </a:fld>
            <a:endParaRPr lang="en-US"/>
          </a:p>
        </p:txBody>
      </p:sp>
      <p:sp>
        <p:nvSpPr>
          <p:cNvPr id="10" name="Rectangle 9"/>
          <p:cNvSpPr/>
          <p:nvPr/>
        </p:nvSpPr>
        <p:spPr>
          <a:xfrm>
            <a:off x="0" y="1187668"/>
            <a:ext cx="8988426" cy="5447645"/>
          </a:xfrm>
          <a:prstGeom prst="rect">
            <a:avLst/>
          </a:prstGeom>
        </p:spPr>
        <p:txBody>
          <a:bodyPr wrap="square">
            <a:spAutoFit/>
          </a:bodyPr>
          <a:lstStyle/>
          <a:p>
            <a:pPr marL="914400" lvl="6"/>
            <a:endParaRPr lang="fr-CA" sz="2000" b="1"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r>
              <a:rPr lang="en-CA" sz="2000" b="1" dirty="0" smtClean="0">
                <a:latin typeface="Times New Roman" panose="02020603050405020304" pitchFamily="18" charset="0"/>
                <a:ea typeface="Cambria"/>
                <a:cs typeface="Times New Roman" panose="02020603050405020304" pitchFamily="18" charset="0"/>
                <a:sym typeface="Cambria"/>
              </a:rPr>
              <a:t>		2. </a:t>
            </a:r>
            <a:r>
              <a:rPr lang="fr-CA" b="1" dirty="0" smtClean="0">
                <a:latin typeface="Times New Roman" panose="02020603050405020304" pitchFamily="18" charset="0"/>
                <a:cs typeface="Times New Roman" panose="02020603050405020304" pitchFamily="18" charset="0"/>
              </a:rPr>
              <a:t>Jugements </a:t>
            </a:r>
            <a:r>
              <a:rPr lang="fr-CA" b="1" dirty="0">
                <a:latin typeface="Times New Roman" panose="02020603050405020304" pitchFamily="18" charset="0"/>
                <a:cs typeface="Times New Roman" panose="02020603050405020304" pitchFamily="18" charset="0"/>
              </a:rPr>
              <a:t>et Monitoring Métacognitif</a:t>
            </a:r>
            <a:r>
              <a:rPr lang="fr-CA" dirty="0">
                <a:latin typeface="Times New Roman" panose="02020603050405020304" pitchFamily="18" charset="0"/>
                <a:cs typeface="Times New Roman" panose="02020603050405020304" pitchFamily="18" charset="0"/>
              </a:rPr>
              <a:t> : Ici il s'agit de la conscience </a:t>
            </a:r>
            <a:r>
              <a:rPr lang="fr-CA" dirty="0" smtClean="0">
                <a:latin typeface="Times New Roman" panose="02020603050405020304" pitchFamily="18" charset="0"/>
                <a:cs typeface="Times New Roman" panose="02020603050405020304" pitchFamily="18" charset="0"/>
              </a:rPr>
              <a:t>		métacognitive </a:t>
            </a:r>
            <a:r>
              <a:rPr lang="fr-CA" dirty="0">
                <a:latin typeface="Times New Roman" panose="02020603050405020304" pitchFamily="18" charset="0"/>
                <a:cs typeface="Times New Roman" panose="02020603050405020304" pitchFamily="18" charset="0"/>
              </a:rPr>
              <a:t>et des activités métacognitives "online". On peut inclure ici </a:t>
            </a:r>
            <a:r>
              <a:rPr lang="fr-CA" dirty="0" smtClean="0">
                <a:latin typeface="Times New Roman" panose="02020603050405020304" pitchFamily="18" charset="0"/>
                <a:cs typeface="Times New Roman" panose="02020603050405020304" pitchFamily="18" charset="0"/>
              </a:rPr>
              <a:t>		quatre </a:t>
            </a:r>
            <a:r>
              <a:rPr lang="fr-CA" dirty="0">
                <a:latin typeface="Times New Roman" panose="02020603050405020304" pitchFamily="18" charset="0"/>
                <a:cs typeface="Times New Roman" panose="02020603050405020304" pitchFamily="18" charset="0"/>
              </a:rPr>
              <a:t>processus </a:t>
            </a:r>
            <a:r>
              <a:rPr lang="fr-CA" dirty="0" smtClean="0">
                <a:latin typeface="Times New Roman" panose="02020603050405020304" pitchFamily="18" charset="0"/>
                <a:cs typeface="Times New Roman" panose="02020603050405020304" pitchFamily="18" charset="0"/>
              </a:rPr>
              <a:t>:</a:t>
            </a:r>
            <a:endParaRPr lang="fr-CA" sz="2000" dirty="0" smtClean="0">
              <a:latin typeface="Times New Roman" panose="02020603050405020304" pitchFamily="18" charset="0"/>
              <a:cs typeface="Times New Roman" panose="02020603050405020304" pitchFamily="18" charset="0"/>
            </a:endParaRPr>
          </a:p>
          <a:p>
            <a:pPr lvl="0"/>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endParaRPr lang="fr-CA" dirty="0" smtClean="0">
              <a:latin typeface="Times New Roman" panose="02020603050405020304" pitchFamily="18" charset="0"/>
              <a:cs typeface="Times New Roman" panose="02020603050405020304" pitchFamily="18" charset="0"/>
            </a:endParaRPr>
          </a:p>
          <a:p>
            <a:pPr marL="3028950" lvl="6" indent="-285750">
              <a:buFont typeface="Arial" panose="020B0604020202020204" pitchFamily="34" charset="0"/>
              <a:buChar char="•"/>
            </a:pPr>
            <a:r>
              <a:rPr lang="fr-CA" dirty="0" smtClean="0">
                <a:latin typeface="Times New Roman" panose="02020603050405020304" pitchFamily="18" charset="0"/>
                <a:cs typeface="Times New Roman" panose="02020603050405020304" pitchFamily="18" charset="0"/>
              </a:rPr>
              <a:t>Jugements </a:t>
            </a:r>
            <a:r>
              <a:rPr lang="fr-CA" dirty="0">
                <a:latin typeface="Times New Roman" panose="02020603050405020304" pitchFamily="18" charset="0"/>
                <a:cs typeface="Times New Roman" panose="02020603050405020304" pitchFamily="18" charset="0"/>
              </a:rPr>
              <a:t>de difficulté ou de facilité </a:t>
            </a:r>
            <a:r>
              <a:rPr lang="fr-CA" dirty="0" smtClean="0">
                <a:latin typeface="Times New Roman" panose="02020603050405020304" pitchFamily="18" charset="0"/>
                <a:cs typeface="Times New Roman" panose="02020603050405020304" pitchFamily="18" charset="0"/>
              </a:rPr>
              <a:t>d’apprentissage</a:t>
            </a:r>
            <a:endParaRPr lang="fr-CA" sz="2000" dirty="0">
              <a:latin typeface="Times New Roman" panose="02020603050405020304" pitchFamily="18" charset="0"/>
              <a:cs typeface="Times New Roman" panose="02020603050405020304" pitchFamily="18" charset="0"/>
            </a:endParaRPr>
          </a:p>
          <a:p>
            <a:pPr marL="3028950" lvl="6" indent="-285750">
              <a:buFont typeface="Arial" panose="020B0604020202020204" pitchFamily="34" charset="0"/>
              <a:buChar char="•"/>
            </a:pPr>
            <a:r>
              <a:rPr lang="fr-CA" dirty="0" smtClean="0">
                <a:latin typeface="Times New Roman" panose="02020603050405020304" pitchFamily="18" charset="0"/>
                <a:cs typeface="Times New Roman" panose="02020603050405020304" pitchFamily="18" charset="0"/>
              </a:rPr>
              <a:t>Jugement </a:t>
            </a:r>
            <a:r>
              <a:rPr lang="fr-CA" dirty="0">
                <a:latin typeface="Times New Roman" panose="02020603050405020304" pitchFamily="18" charset="0"/>
                <a:cs typeface="Times New Roman" panose="02020603050405020304" pitchFamily="18" charset="0"/>
              </a:rPr>
              <a:t>de l’apprentissage </a:t>
            </a:r>
            <a:r>
              <a:rPr lang="fr-CA" dirty="0" smtClean="0">
                <a:latin typeface="Times New Roman" panose="02020603050405020304" pitchFamily="18" charset="0"/>
                <a:cs typeface="Times New Roman" panose="02020603050405020304" pitchFamily="18" charset="0"/>
              </a:rPr>
              <a:t>effectué</a:t>
            </a:r>
            <a:endParaRPr lang="fr-CA" sz="2000" dirty="0">
              <a:latin typeface="Times New Roman" panose="02020603050405020304" pitchFamily="18" charset="0"/>
              <a:cs typeface="Times New Roman" panose="02020603050405020304" pitchFamily="18" charset="0"/>
            </a:endParaRPr>
          </a:p>
          <a:p>
            <a:pPr marL="3028950" lvl="6" indent="-285750">
              <a:buFont typeface="Arial" panose="020B0604020202020204" pitchFamily="34" charset="0"/>
              <a:buChar char="•"/>
            </a:pPr>
            <a:r>
              <a:rPr lang="fr-CA" dirty="0" smtClean="0">
                <a:latin typeface="Times New Roman" panose="02020603050405020304" pitchFamily="18" charset="0"/>
                <a:cs typeface="Times New Roman" panose="02020603050405020304" pitchFamily="18" charset="0"/>
              </a:rPr>
              <a:t>Sentiment </a:t>
            </a:r>
            <a:r>
              <a:rPr lang="fr-CA" dirty="0">
                <a:latin typeface="Times New Roman" panose="02020603050405020304" pitchFamily="18" charset="0"/>
                <a:cs typeface="Times New Roman" panose="02020603050405020304" pitchFamily="18" charset="0"/>
              </a:rPr>
              <a:t>de </a:t>
            </a:r>
            <a:r>
              <a:rPr lang="fr-CA" dirty="0" smtClean="0">
                <a:latin typeface="Times New Roman" panose="02020603050405020304" pitchFamily="18" charset="0"/>
                <a:cs typeface="Times New Roman" panose="02020603050405020304" pitchFamily="18" charset="0"/>
              </a:rPr>
              <a:t>connaître</a:t>
            </a:r>
            <a:endParaRPr lang="fr-CA" sz="2000" dirty="0">
              <a:latin typeface="Times New Roman" panose="02020603050405020304" pitchFamily="18" charset="0"/>
              <a:cs typeface="Times New Roman" panose="02020603050405020304" pitchFamily="18" charset="0"/>
            </a:endParaRPr>
          </a:p>
          <a:p>
            <a:pPr marL="3028950" lvl="6" indent="-285750">
              <a:buFont typeface="Arial" panose="020B0604020202020204" pitchFamily="34" charset="0"/>
              <a:buChar char="•"/>
            </a:pPr>
            <a:r>
              <a:rPr lang="fr-CA" dirty="0" smtClean="0">
                <a:latin typeface="Times New Roman" panose="02020603050405020304" pitchFamily="18" charset="0"/>
                <a:cs typeface="Times New Roman" panose="02020603050405020304" pitchFamily="18" charset="0"/>
              </a:rPr>
              <a:t>Jugements </a:t>
            </a:r>
            <a:r>
              <a:rPr lang="fr-CA" dirty="0">
                <a:latin typeface="Times New Roman" panose="02020603050405020304" pitchFamily="18" charset="0"/>
                <a:cs typeface="Times New Roman" panose="02020603050405020304" pitchFamily="18" charset="0"/>
              </a:rPr>
              <a:t>de confiance en ses </a:t>
            </a:r>
            <a:r>
              <a:rPr lang="fr-CA" dirty="0" smtClean="0">
                <a:latin typeface="Times New Roman" panose="02020603050405020304" pitchFamily="18" charset="0"/>
                <a:cs typeface="Times New Roman" panose="02020603050405020304" pitchFamily="18" charset="0"/>
              </a:rPr>
              <a:t>productions/réponses</a:t>
            </a:r>
            <a:endParaRPr lang="en-CA" sz="2000" b="1"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endParaRPr lang="en-CA" sz="2000" b="1" dirty="0">
              <a:latin typeface="Times New Roman" panose="02020603050405020304" pitchFamily="18" charset="0"/>
              <a:ea typeface="Cambria"/>
              <a:cs typeface="Times New Roman" panose="02020603050405020304" pitchFamily="18" charset="0"/>
              <a:sym typeface="Cambria"/>
            </a:endParaRPr>
          </a:p>
          <a:p>
            <a:pPr marL="914400" lvl="6"/>
            <a:r>
              <a:rPr lang="fr-CA" sz="2000" b="1" dirty="0" smtClean="0">
                <a:latin typeface="Times New Roman" panose="02020603050405020304" pitchFamily="18" charset="0"/>
                <a:ea typeface="Cambria"/>
                <a:cs typeface="Times New Roman" panose="02020603050405020304" pitchFamily="18" charset="0"/>
                <a:sym typeface="Cambria"/>
              </a:rPr>
              <a:t>	</a:t>
            </a:r>
            <a:r>
              <a:rPr lang="fr-CA" b="1" dirty="0" smtClean="0">
                <a:latin typeface="Times New Roman" panose="02020603050405020304" pitchFamily="18" charset="0"/>
                <a:ea typeface="Cambria"/>
                <a:cs typeface="Times New Roman" panose="02020603050405020304" pitchFamily="18" charset="0"/>
                <a:sym typeface="Cambria"/>
              </a:rPr>
              <a:t>3. </a:t>
            </a:r>
            <a:r>
              <a:rPr lang="fr-CA" b="1" dirty="0">
                <a:latin typeface="Times New Roman" panose="02020603050405020304" pitchFamily="18" charset="0"/>
                <a:cs typeface="Times New Roman" panose="02020603050405020304" pitchFamily="18" charset="0"/>
              </a:rPr>
              <a:t>Auto-régulation et contrôle</a:t>
            </a:r>
            <a:r>
              <a:rPr lang="fr-CA" dirty="0">
                <a:latin typeface="Times New Roman" panose="02020603050405020304" pitchFamily="18" charset="0"/>
                <a:cs typeface="Times New Roman" panose="02020603050405020304" pitchFamily="18" charset="0"/>
              </a:rPr>
              <a:t> : </a:t>
            </a:r>
            <a:r>
              <a:rPr lang="fr-CA" dirty="0" smtClean="0">
                <a:latin typeface="Times New Roman" panose="02020603050405020304" pitchFamily="18" charset="0"/>
                <a:cs typeface="Times New Roman" panose="02020603050405020304" pitchFamily="18" charset="0"/>
              </a:rPr>
              <a:t>c’est </a:t>
            </a:r>
            <a:r>
              <a:rPr lang="fr-CA" dirty="0">
                <a:latin typeface="Times New Roman" panose="02020603050405020304" pitchFamily="18" charset="0"/>
                <a:cs typeface="Times New Roman" panose="02020603050405020304" pitchFamily="18" charset="0"/>
              </a:rPr>
              <a:t>plus un processus et une </a:t>
            </a:r>
            <a:r>
              <a:rPr lang="fr-CA" dirty="0" smtClean="0">
                <a:latin typeface="Times New Roman" panose="02020603050405020304" pitchFamily="18" charset="0"/>
                <a:cs typeface="Times New Roman" panose="02020603050405020304" pitchFamily="18" charset="0"/>
              </a:rPr>
              <a:t>	activité </a:t>
            </a:r>
            <a:r>
              <a:rPr lang="fr-CA" dirty="0">
                <a:latin typeface="Times New Roman" panose="02020603050405020304" pitchFamily="18" charset="0"/>
                <a:cs typeface="Times New Roman" panose="02020603050405020304" pitchFamily="18" charset="0"/>
              </a:rPr>
              <a:t>"online" qui consiste à adapter le comportement suite à </a:t>
            </a:r>
            <a:r>
              <a:rPr lang="fr-CA" dirty="0" smtClean="0">
                <a:latin typeface="Times New Roman" panose="02020603050405020304" pitchFamily="18" charset="0"/>
                <a:cs typeface="Times New Roman" panose="02020603050405020304" pitchFamily="18" charset="0"/>
              </a:rPr>
              <a:t>	l’évaluation </a:t>
            </a:r>
            <a:r>
              <a:rPr lang="fr-CA" dirty="0">
                <a:latin typeface="Times New Roman" panose="02020603050405020304" pitchFamily="18" charset="0"/>
                <a:cs typeface="Times New Roman" panose="02020603050405020304" pitchFamily="18" charset="0"/>
              </a:rPr>
              <a:t>en cours de la situation (2e </a:t>
            </a:r>
            <a:r>
              <a:rPr lang="fr-CA" dirty="0" smtClean="0">
                <a:latin typeface="Times New Roman" panose="02020603050405020304" pitchFamily="18" charset="0"/>
                <a:cs typeface="Times New Roman" panose="02020603050405020304" pitchFamily="18" charset="0"/>
              </a:rPr>
              <a:t>élément). </a:t>
            </a:r>
            <a:r>
              <a:rPr lang="fr-CA" dirty="0">
                <a:latin typeface="Times New Roman" panose="02020603050405020304" pitchFamily="18" charset="0"/>
                <a:cs typeface="Times New Roman" panose="02020603050405020304" pitchFamily="18" charset="0"/>
              </a:rPr>
              <a:t>Contient la </a:t>
            </a:r>
            <a:r>
              <a:rPr lang="fr-CA" dirty="0" smtClean="0">
                <a:latin typeface="Times New Roman" panose="02020603050405020304" pitchFamily="18" charset="0"/>
                <a:cs typeface="Times New Roman" panose="02020603050405020304" pitchFamily="18" charset="0"/>
              </a:rPr>
              <a:t>	planification</a:t>
            </a:r>
            <a:r>
              <a:rPr lang="fr-CA" dirty="0">
                <a:latin typeface="Times New Roman" panose="02020603050405020304" pitchFamily="18" charset="0"/>
                <a:cs typeface="Times New Roman" panose="02020603050405020304" pitchFamily="18" charset="0"/>
              </a:rPr>
              <a:t>, la sélection de stratégies, l’allocation des ressources </a:t>
            </a:r>
            <a:r>
              <a:rPr lang="fr-CA" dirty="0" smtClean="0">
                <a:latin typeface="Times New Roman" panose="02020603050405020304" pitchFamily="18" charset="0"/>
                <a:cs typeface="Times New Roman" panose="02020603050405020304" pitchFamily="18" charset="0"/>
              </a:rPr>
              <a:t>et </a:t>
            </a:r>
            <a:r>
              <a:rPr lang="fr-CA" dirty="0">
                <a:latin typeface="Times New Roman" panose="02020603050405020304" pitchFamily="18" charset="0"/>
                <a:cs typeface="Times New Roman" panose="02020603050405020304" pitchFamily="18" charset="0"/>
              </a:rPr>
              <a:t>le </a:t>
            </a:r>
            <a:r>
              <a:rPr lang="fr-CA" dirty="0" smtClean="0">
                <a:latin typeface="Times New Roman" panose="02020603050405020304" pitchFamily="18" charset="0"/>
                <a:cs typeface="Times New Roman" panose="02020603050405020304" pitchFamily="18" charset="0"/>
              </a:rPr>
              <a:t>	contrôle </a:t>
            </a:r>
            <a:r>
              <a:rPr lang="fr-CA" dirty="0">
                <a:latin typeface="Times New Roman" panose="02020603050405020304" pitchFamily="18" charset="0"/>
                <a:cs typeface="Times New Roman" panose="02020603050405020304" pitchFamily="18" charset="0"/>
              </a:rPr>
              <a:t>de la volition.</a:t>
            </a: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marL="914400" lvl="6"/>
            <a:endParaRPr lang="fr-CA" sz="2000" b="1"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78003531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22</a:t>
            </a:fld>
            <a:endParaRPr lang="en-US"/>
          </a:p>
        </p:txBody>
      </p:sp>
      <p:sp>
        <p:nvSpPr>
          <p:cNvPr id="10" name="Rectangle 9"/>
          <p:cNvSpPr/>
          <p:nvPr/>
        </p:nvSpPr>
        <p:spPr>
          <a:xfrm>
            <a:off x="0" y="1187668"/>
            <a:ext cx="8988426" cy="7478970"/>
          </a:xfrm>
          <a:prstGeom prst="rect">
            <a:avLst/>
          </a:prstGeom>
        </p:spPr>
        <p:txBody>
          <a:bodyPr wrap="square">
            <a:spAutoFit/>
          </a:bodyPr>
          <a:lstStyle/>
          <a:p>
            <a:pPr marL="914400" lvl="6"/>
            <a:endParaRPr lang="fr-CA" sz="2000" b="1"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b="1" dirty="0">
                <a:latin typeface="Times New Roman" panose="02020603050405020304" pitchFamily="18" charset="0"/>
                <a:cs typeface="Times New Roman" panose="02020603050405020304" pitchFamily="18" charset="0"/>
              </a:rPr>
              <a:t>Exemples de la vie quotidienne dans l’utilisation de la métacognition:</a:t>
            </a:r>
          </a:p>
          <a:p>
            <a:pPr marL="914400" lvl="6"/>
            <a:endParaRPr lang="en-CA" sz="2000" b="1" dirty="0">
              <a:latin typeface="Times New Roman" panose="02020603050405020304" pitchFamily="18" charset="0"/>
              <a:ea typeface="Cambria"/>
              <a:cs typeface="Times New Roman" panose="02020603050405020304" pitchFamily="18" charset="0"/>
              <a:sym typeface="Cambria"/>
            </a:endParaRPr>
          </a:p>
          <a:p>
            <a:pPr marL="914400" lvl="6"/>
            <a:r>
              <a:rPr lang="fr-CA" sz="2000" b="1" dirty="0" smtClean="0"/>
              <a:t>	</a:t>
            </a:r>
            <a:r>
              <a:rPr lang="fr-CA" b="1" dirty="0" smtClean="0">
                <a:latin typeface="Times New Roman" panose="02020603050405020304" pitchFamily="18" charset="0"/>
                <a:cs typeface="Times New Roman" panose="02020603050405020304" pitchFamily="18" charset="0"/>
              </a:rPr>
              <a:t>1.</a:t>
            </a:r>
            <a:r>
              <a:rPr lang="fr-CA" dirty="0" smtClean="0">
                <a:latin typeface="Times New Roman" panose="02020603050405020304" pitchFamily="18" charset="0"/>
                <a:cs typeface="Times New Roman" panose="02020603050405020304" pitchFamily="18" charset="0"/>
              </a:rPr>
              <a:t> </a:t>
            </a:r>
            <a:r>
              <a:rPr lang="fr-CA" dirty="0">
                <a:latin typeface="Times New Roman" panose="02020603050405020304" pitchFamily="18" charset="0"/>
                <a:cs typeface="Times New Roman" panose="02020603050405020304" pitchFamily="18" charset="0"/>
              </a:rPr>
              <a:t>Monter un meuble implique de regrouper les éléments à assembler, de 	planifier les tâches (s'occuper d'abord de mettre les vis sur chaque élément, 	respecter ou pas l'ordre de la notice de montage, mettre toutes les étagères 	ou juste un certain nombre (s'il y en a), etc.). La métacognition est ici 	sollicitée pour faire appel à l'expérience qu'on a du montage de meubles ou 	du bricolage en général, planifier les tâches à effectuer, respecter son 	emploi du temps de la journée, réguler les différentes tâches, juger du 	résultat général et des résultats intermédiaires, etc</a:t>
            </a:r>
            <a:r>
              <a:rPr lang="fr-CA" dirty="0" smtClean="0">
                <a:latin typeface="Times New Roman" panose="02020603050405020304" pitchFamily="18" charset="0"/>
                <a:cs typeface="Times New Roman" panose="02020603050405020304" pitchFamily="18" charset="0"/>
              </a:rPr>
              <a:t>.</a:t>
            </a:r>
          </a:p>
          <a:p>
            <a:pPr marL="914400" lvl="6"/>
            <a:endParaRPr lang="fr-CA" dirty="0">
              <a:latin typeface="Times New Roman" panose="02020603050405020304" pitchFamily="18" charset="0"/>
              <a:cs typeface="Times New Roman" panose="02020603050405020304" pitchFamily="18" charset="0"/>
            </a:endParaRPr>
          </a:p>
          <a:p>
            <a:pPr marL="914400" lvl="6"/>
            <a:r>
              <a:rPr lang="fr-CA" b="1" dirty="0" smtClean="0">
                <a:latin typeface="Times New Roman" panose="02020603050405020304" pitchFamily="18" charset="0"/>
                <a:cs typeface="Times New Roman" panose="02020603050405020304" pitchFamily="18" charset="0"/>
              </a:rPr>
              <a:t>	2. </a:t>
            </a:r>
            <a:r>
              <a:rPr lang="fr-CA" dirty="0">
                <a:latin typeface="Times New Roman" panose="02020603050405020304" pitchFamily="18" charset="0"/>
                <a:cs typeface="Times New Roman" panose="02020603050405020304" pitchFamily="18" charset="0"/>
              </a:rPr>
              <a:t>A l'école ou à l'université, lorsqu'on apprend quelque chose de nouveau, 	la métacognition est sollicitée pour comprendre où l'on fait des erreurs, et 	où l'on réussit sans problèmes. Par son biais, on peut alors décider de ce 	qu'il convient de faire pour améliorer ses performances (relire des exemples 	d'exercices, se replonger dans des points de théorie, poser des questions à 	l'enseignant, etc.).</a:t>
            </a:r>
          </a:p>
          <a:p>
            <a:pPr marL="914400" lvl="6"/>
            <a:endParaRPr lang="fr-CA" b="1" dirty="0">
              <a:latin typeface="Times New Roman" panose="02020603050405020304" pitchFamily="18" charset="0"/>
              <a:ea typeface="Cambria"/>
              <a:cs typeface="Times New Roman" panose="02020603050405020304" pitchFamily="18" charset="0"/>
              <a:sym typeface="Cambria"/>
            </a:endParaRPr>
          </a:p>
          <a:p>
            <a:pPr marL="914400" lvl="6"/>
            <a:endParaRPr lang="fr-CA" b="1" dirty="0" smtClean="0">
              <a:latin typeface="Cambria"/>
              <a:ea typeface="Cambria"/>
              <a:cs typeface="Cambria"/>
              <a:sym typeface="Cambria"/>
            </a:endParaRPr>
          </a:p>
          <a:p>
            <a:pPr lvl="0" defTabSz="449580"/>
            <a:endParaRPr lang="fr-CA" dirty="0">
              <a:latin typeface="Cambria"/>
              <a:ea typeface="Cambria"/>
              <a:cs typeface="Cambria"/>
              <a:sym typeface="Cambria"/>
            </a:endParaRPr>
          </a:p>
          <a:p>
            <a:pPr marL="1371600" lvl="6" indent="-457200">
              <a:buFont typeface="Wingdings" panose="05000000000000000000" pitchFamily="2" charset="2"/>
              <a:buChar char="Ø"/>
            </a:pPr>
            <a:endParaRPr lang="fr-CA" sz="2000"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lvl="0"/>
            <a:endParaRPr lang="fr-CA" dirty="0">
              <a:latin typeface="Cambria"/>
              <a:ea typeface="Cambria"/>
              <a:cs typeface="Cambria"/>
              <a:sym typeface="Cambria"/>
            </a:endParaRP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1852150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23</a:t>
            </a:fld>
            <a:endParaRPr lang="en-US"/>
          </a:p>
        </p:txBody>
      </p:sp>
      <p:sp>
        <p:nvSpPr>
          <p:cNvPr id="10" name="Rectangle 9"/>
          <p:cNvSpPr/>
          <p:nvPr/>
        </p:nvSpPr>
        <p:spPr>
          <a:xfrm>
            <a:off x="0" y="1187668"/>
            <a:ext cx="8988426" cy="6709529"/>
          </a:xfrm>
          <a:prstGeom prst="rect">
            <a:avLst/>
          </a:prstGeom>
        </p:spPr>
        <p:txBody>
          <a:bodyPr wrap="square">
            <a:spAutoFit/>
          </a:bodyPr>
          <a:lstStyle/>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sz="2200" b="1" dirty="0" smtClean="0">
                <a:latin typeface="Times New Roman" panose="02020603050405020304" pitchFamily="18" charset="0"/>
                <a:ea typeface="Cambria"/>
                <a:cs typeface="Times New Roman" panose="02020603050405020304" pitchFamily="18" charset="0"/>
                <a:sym typeface="Cambria"/>
              </a:rPr>
              <a:t>Modèle des « trois mémoires » (le traitement de l’information) de Atkinson et Shiffrin</a:t>
            </a:r>
            <a:r>
              <a:rPr lang="fr-CA" sz="2200" b="1" dirty="0">
                <a:latin typeface="Times New Roman" panose="02020603050405020304" pitchFamily="18" charset="0"/>
                <a:ea typeface="Cambria"/>
                <a:cs typeface="Times New Roman" panose="02020603050405020304" pitchFamily="18" charset="0"/>
                <a:sym typeface="Cambria"/>
              </a:rPr>
              <a:t>.</a:t>
            </a:r>
            <a:endParaRPr lang="fr-CA" sz="2200" b="1"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Le registre sensoriel : </a:t>
            </a:r>
            <a:r>
              <a:rPr lang="fr-CA" dirty="0" smtClean="0">
                <a:uFill>
                  <a:solidFill/>
                </a:uFill>
                <a:latin typeface="Times New Roman" panose="02020603050405020304" pitchFamily="18" charset="0"/>
                <a:ea typeface="Cambria"/>
                <a:cs typeface="Times New Roman" panose="02020603050405020304" pitchFamily="18" charset="0"/>
                <a:sym typeface="Cambria"/>
              </a:rPr>
              <a:t>est parfois surnommé </a:t>
            </a:r>
            <a:r>
              <a:rPr lang="fr-CA" b="1" dirty="0" smtClean="0">
                <a:uFill>
                  <a:solidFill/>
                </a:uFill>
                <a:latin typeface="Times New Roman" panose="02020603050405020304" pitchFamily="18" charset="0"/>
                <a:ea typeface="Cambria"/>
                <a:cs typeface="Times New Roman" panose="02020603050405020304" pitchFamily="18" charset="0"/>
                <a:sym typeface="Cambria"/>
              </a:rPr>
              <a:t>« la  première mémoire  ». </a:t>
            </a:r>
            <a:r>
              <a:rPr lang="fr-CA" dirty="0" smtClean="0">
                <a:uFill>
                  <a:solidFill/>
                </a:uFill>
                <a:latin typeface="Times New Roman" panose="02020603050405020304" pitchFamily="18" charset="0"/>
                <a:ea typeface="Cambria"/>
                <a:cs typeface="Times New Roman" panose="02020603050405020304" pitchFamily="18" charset="0"/>
                <a:sym typeface="Cambria"/>
              </a:rPr>
              <a:t>Il traite les stimuli sensoriels reçus de l’environnement</a:t>
            </a:r>
          </a:p>
          <a:p>
            <a:pPr marL="914400" lvl="6"/>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La mémoire à court terme (MCT) : </a:t>
            </a:r>
            <a:r>
              <a:rPr lang="fr-CA" dirty="0">
                <a:uFill>
                  <a:solidFill/>
                </a:uFill>
                <a:latin typeface="Times New Roman" panose="02020603050405020304" pitchFamily="18" charset="0"/>
                <a:ea typeface="Cambria"/>
                <a:cs typeface="Times New Roman" panose="02020603050405020304" pitchFamily="18" charset="0"/>
                <a:sym typeface="Cambria"/>
              </a:rPr>
              <a:t>surnommée la mémoire de travail, elle pourrait être décrite </a:t>
            </a:r>
            <a:r>
              <a:rPr lang="fr-CA" dirty="0" smtClean="0">
                <a:uFill>
                  <a:solidFill/>
                </a:uFill>
                <a:latin typeface="Times New Roman" panose="02020603050405020304" pitchFamily="18" charset="0"/>
                <a:ea typeface="Cambria"/>
                <a:cs typeface="Times New Roman" panose="02020603050405020304" pitchFamily="18" charset="0"/>
                <a:sym typeface="Cambria"/>
              </a:rPr>
              <a:t>comme </a:t>
            </a:r>
            <a:r>
              <a:rPr lang="fr-CA" dirty="0">
                <a:uFill>
                  <a:solidFill/>
                </a:uFill>
                <a:latin typeface="Times New Roman" panose="02020603050405020304" pitchFamily="18" charset="0"/>
                <a:ea typeface="Cambria"/>
                <a:cs typeface="Times New Roman" panose="02020603050405020304" pitchFamily="18" charset="0"/>
                <a:sym typeface="Cambria"/>
              </a:rPr>
              <a:t>la centrale du traitement de l’information. </a:t>
            </a:r>
            <a:r>
              <a:rPr lang="fr-CA" dirty="0" smtClean="0">
                <a:uFill>
                  <a:solidFill/>
                </a:uFill>
                <a:latin typeface="Times New Roman" panose="02020603050405020304" pitchFamily="18" charset="0"/>
                <a:ea typeface="Cambria"/>
                <a:cs typeface="Times New Roman" panose="02020603050405020304" pitchFamily="18" charset="0"/>
                <a:sym typeface="Cambria"/>
              </a:rPr>
              <a:t>C'est </a:t>
            </a:r>
            <a:r>
              <a:rPr lang="fr-CA" dirty="0">
                <a:uFill>
                  <a:solidFill/>
                </a:uFill>
                <a:latin typeface="Times New Roman" panose="02020603050405020304" pitchFamily="18" charset="0"/>
                <a:ea typeface="Cambria"/>
                <a:cs typeface="Times New Roman" panose="02020603050405020304" pitchFamily="18" charset="0"/>
                <a:sym typeface="Cambria"/>
              </a:rPr>
              <a:t>à cette étape </a:t>
            </a:r>
            <a:r>
              <a:rPr lang="fr-CA" dirty="0" smtClean="0">
                <a:uFill>
                  <a:solidFill/>
                </a:uFill>
                <a:latin typeface="Times New Roman" panose="02020603050405020304" pitchFamily="18" charset="0"/>
                <a:ea typeface="Cambria"/>
                <a:cs typeface="Times New Roman" panose="02020603050405020304" pitchFamily="18" charset="0"/>
                <a:sym typeface="Cambria"/>
              </a:rPr>
              <a:t>cruciale que les </a:t>
            </a:r>
            <a:r>
              <a:rPr lang="fr-CA" dirty="0">
                <a:uFill>
                  <a:solidFill/>
                </a:uFill>
                <a:latin typeface="Times New Roman" panose="02020603050405020304" pitchFamily="18" charset="0"/>
                <a:ea typeface="Cambria"/>
                <a:cs typeface="Times New Roman" panose="02020603050405020304" pitchFamily="18" charset="0"/>
                <a:sym typeface="Cambria"/>
              </a:rPr>
              <a:t>stimuli sont décodées réorganisées avant d’être </a:t>
            </a:r>
            <a:r>
              <a:rPr lang="fr-CA" dirty="0" smtClean="0">
                <a:uFill>
                  <a:solidFill/>
                </a:uFill>
                <a:latin typeface="Times New Roman" panose="02020603050405020304" pitchFamily="18" charset="0"/>
                <a:ea typeface="Cambria"/>
                <a:cs typeface="Times New Roman" panose="02020603050405020304" pitchFamily="18" charset="0"/>
                <a:sym typeface="Cambria"/>
              </a:rPr>
              <a:t>acheminées</a:t>
            </a:r>
            <a:r>
              <a:rPr lang="fr-CA" dirty="0">
                <a:uFill>
                  <a:solidFill/>
                </a:uFill>
                <a:latin typeface="Times New Roman" panose="02020603050405020304" pitchFamily="18" charset="0"/>
                <a:ea typeface="Cambria"/>
                <a:cs typeface="Times New Roman" panose="02020603050405020304" pitchFamily="18" charset="0"/>
                <a:sym typeface="Cambria"/>
              </a:rPr>
              <a:t>, si besoin est, vers la </a:t>
            </a:r>
            <a:r>
              <a:rPr lang="fr-CA" dirty="0" smtClean="0">
                <a:uFill>
                  <a:solidFill/>
                </a:uFill>
                <a:latin typeface="Times New Roman" panose="02020603050405020304" pitchFamily="18" charset="0"/>
                <a:ea typeface="Cambria"/>
                <a:cs typeface="Times New Roman" panose="02020603050405020304" pitchFamily="18" charset="0"/>
                <a:sym typeface="Cambria"/>
              </a:rPr>
              <a:t>MLT.  </a:t>
            </a:r>
            <a:r>
              <a:rPr lang="fr-CA" dirty="0">
                <a:uFill>
                  <a:solidFill/>
                </a:uFill>
                <a:latin typeface="Times New Roman" panose="02020603050405020304" pitchFamily="18" charset="0"/>
                <a:ea typeface="Cambria"/>
                <a:cs typeface="Times New Roman" panose="02020603050405020304" pitchFamily="18" charset="0"/>
                <a:sym typeface="Cambria"/>
              </a:rPr>
              <a:t>Ses capacités sont limitées </a:t>
            </a:r>
            <a:r>
              <a:rPr lang="fr-CA" dirty="0" smtClean="0">
                <a:uFill>
                  <a:solidFill/>
                </a:uFill>
                <a:latin typeface="Times New Roman" panose="02020603050405020304" pitchFamily="18" charset="0"/>
                <a:ea typeface="Cambria"/>
                <a:cs typeface="Times New Roman" panose="02020603050405020304" pitchFamily="18" charset="0"/>
                <a:sym typeface="Cambria"/>
              </a:rPr>
              <a:t>(</a:t>
            </a:r>
            <a:r>
              <a:rPr lang="fr-CA" dirty="0">
                <a:uFill>
                  <a:solidFill/>
                </a:uFill>
                <a:latin typeface="Times New Roman" panose="02020603050405020304" pitchFamily="18" charset="0"/>
                <a:ea typeface="Cambria"/>
                <a:cs typeface="Times New Roman" panose="02020603050405020304" pitchFamily="18" charset="0"/>
                <a:sym typeface="Cambria"/>
              </a:rPr>
              <a:t>5 à </a:t>
            </a:r>
            <a:r>
              <a:rPr lang="fr-CA" dirty="0" smtClean="0">
                <a:uFill>
                  <a:solidFill/>
                </a:uFill>
                <a:latin typeface="Times New Roman" panose="02020603050405020304" pitchFamily="18" charset="0"/>
                <a:ea typeface="Cambria"/>
                <a:cs typeface="Times New Roman" panose="02020603050405020304" pitchFamily="18" charset="0"/>
                <a:sym typeface="Cambria"/>
              </a:rPr>
              <a:t>9 items</a:t>
            </a:r>
            <a:r>
              <a:rPr lang="fr-CA" dirty="0">
                <a:uFill>
                  <a:solidFill/>
                </a:uFill>
                <a:latin typeface="Times New Roman" panose="02020603050405020304" pitchFamily="18" charset="0"/>
                <a:ea typeface="Cambria"/>
                <a:cs typeface="Times New Roman" panose="02020603050405020304" pitchFamily="18" charset="0"/>
                <a:sym typeface="Cambria"/>
              </a:rPr>
              <a:t>) et sa durée est de 15 à 30 secondes</a:t>
            </a:r>
            <a:r>
              <a:rPr lang="fr-CA" dirty="0" smtClean="0">
                <a:uFill>
                  <a:solidFill/>
                </a:uFill>
                <a:latin typeface="Times New Roman" panose="02020603050405020304" pitchFamily="18" charset="0"/>
                <a:ea typeface="Cambria"/>
                <a:cs typeface="Times New Roman" panose="02020603050405020304" pitchFamily="18" charset="0"/>
                <a:sym typeface="Cambria"/>
              </a:rPr>
              <a:t>.</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Times New Roman" panose="02020603050405020304" pitchFamily="18" charset="0"/>
                <a:ea typeface="Cambria"/>
                <a:cs typeface="Times New Roman" panose="02020603050405020304" pitchFamily="18" charset="0"/>
                <a:sym typeface="Cambria"/>
              </a:rPr>
              <a:t>La mémoire à long terme (MLT) : </a:t>
            </a:r>
            <a:r>
              <a:rPr lang="fr-CA" dirty="0">
                <a:uFill>
                  <a:solidFill/>
                </a:uFill>
                <a:latin typeface="Cambria"/>
                <a:ea typeface="Cambria"/>
                <a:cs typeface="Cambria"/>
                <a:sym typeface="Cambria"/>
              </a:rPr>
              <a:t>est l’entrepôt ou sont stockées toutes nos connaissances (mémoire </a:t>
            </a:r>
            <a:r>
              <a:rPr lang="fr-CA" dirty="0" smtClean="0">
                <a:uFill>
                  <a:solidFill/>
                </a:uFill>
                <a:latin typeface="Cambria"/>
                <a:ea typeface="Cambria"/>
                <a:cs typeface="Cambria"/>
                <a:sym typeface="Cambria"/>
              </a:rPr>
              <a:t> sémantique </a:t>
            </a:r>
            <a:r>
              <a:rPr lang="fr-CA" dirty="0">
                <a:uFill>
                  <a:solidFill/>
                </a:uFill>
                <a:latin typeface="Cambria"/>
                <a:ea typeface="Cambria"/>
                <a:cs typeface="Cambria"/>
                <a:sym typeface="Cambria"/>
              </a:rPr>
              <a:t>et mémoire procédurale) et toutes nos souvenirs (mémoire </a:t>
            </a:r>
            <a:r>
              <a:rPr lang="fr-CA" dirty="0" smtClean="0">
                <a:uFill>
                  <a:solidFill/>
                </a:uFill>
                <a:latin typeface="Cambria"/>
                <a:ea typeface="Cambria"/>
                <a:cs typeface="Cambria"/>
                <a:sym typeface="Cambria"/>
              </a:rPr>
              <a:t>épisodique</a:t>
            </a:r>
            <a:r>
              <a:rPr lang="fr-CA" dirty="0">
                <a:uFill>
                  <a:solidFill/>
                </a:uFill>
                <a:latin typeface="Cambria"/>
                <a:ea typeface="Cambria"/>
                <a:cs typeface="Cambria"/>
                <a:sym typeface="Cambria"/>
              </a:rPr>
              <a:t>). Les capacités la mémère à MLT sont inconnues, présumées 	</a:t>
            </a:r>
            <a:r>
              <a:rPr lang="fr-CA" dirty="0" smtClean="0">
                <a:uFill>
                  <a:solidFill/>
                </a:uFill>
                <a:latin typeface="Cambria"/>
                <a:ea typeface="Cambria"/>
                <a:cs typeface="Cambria"/>
                <a:sym typeface="Cambria"/>
              </a:rPr>
              <a:t>illimitées</a:t>
            </a:r>
            <a:r>
              <a:rPr lang="fr-CA" dirty="0">
                <a:uFill>
                  <a:solidFill/>
                </a:uFill>
                <a:latin typeface="Cambria"/>
                <a:ea typeface="Cambria"/>
                <a:cs typeface="Cambria"/>
                <a:sym typeface="Cambria"/>
              </a:rPr>
              <a:t>. La durée de vie de l’information mémorisées présumée 	</a:t>
            </a:r>
            <a:r>
              <a:rPr lang="fr-CA" dirty="0" smtClean="0">
                <a:uFill>
                  <a:solidFill/>
                </a:uFill>
                <a:latin typeface="Cambria"/>
                <a:ea typeface="Cambria"/>
                <a:cs typeface="Cambria"/>
                <a:sym typeface="Cambria"/>
              </a:rPr>
              <a:t>permanente.</a:t>
            </a:r>
            <a:endParaRPr lang="fr-CA" dirty="0">
              <a:uFill>
                <a:solidFill/>
              </a:uFill>
              <a:latin typeface="Cambria"/>
              <a:ea typeface="Cambria"/>
              <a:cs typeface="Cambria"/>
              <a:sym typeface="Cambria"/>
            </a:endParaRPr>
          </a:p>
          <a:p>
            <a:pPr marL="1371600" lvl="6" indent="-457200">
              <a:buFont typeface="Wingdings" panose="05000000000000000000" pitchFamily="2" charset="2"/>
              <a:buChar char="Ø"/>
            </a:pP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en-CA" b="1" dirty="0">
                <a:uFill>
                  <a:solidFill/>
                </a:uFill>
                <a:latin typeface="Cambria"/>
                <a:ea typeface="Cambria"/>
                <a:cs typeface="Cambria"/>
                <a:sym typeface="Cambria"/>
              </a:rPr>
              <a:t>	</a:t>
            </a:r>
            <a:endParaRPr lang="fr-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11173845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12252</TotalTime>
  <Words>1250</Words>
  <Application>Microsoft Macintosh PowerPoint</Application>
  <PresentationFormat>On-screen Show (4:3)</PresentationFormat>
  <Paragraphs>324</Paragraphs>
  <Slides>23</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Calibri</vt:lpstr>
      <vt:lpstr>Cambria</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669</cp:revision>
  <cp:lastPrinted>2016-09-08T00:49:08Z</cp:lastPrinted>
  <dcterms:created xsi:type="dcterms:W3CDTF">2009-08-30T11:17:03Z</dcterms:created>
  <dcterms:modified xsi:type="dcterms:W3CDTF">2016-11-09T19:59:36Z</dcterms:modified>
</cp:coreProperties>
</file>