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tags/tag1.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7" r:id="rId142"/>
    <p:sldId id="398" r:id="rId143"/>
    <p:sldId id="399" r:id="rId144"/>
    <p:sldId id="400" r:id="rId145"/>
    <p:sldId id="401" r:id="rId146"/>
    <p:sldId id="402" r:id="rId147"/>
    <p:sldId id="403" r:id="rId148"/>
    <p:sldId id="404" r:id="rId149"/>
    <p:sldId id="405" r:id="rId150"/>
    <p:sldId id="406" r:id="rId151"/>
    <p:sldId id="407" r:id="rId152"/>
    <p:sldId id="408" r:id="rId153"/>
    <p:sldId id="409" r:id="rId154"/>
    <p:sldId id="410" r:id="rId155"/>
    <p:sldId id="411" r:id="rId156"/>
    <p:sldId id="412" r:id="rId157"/>
    <p:sldId id="413" r:id="rId158"/>
    <p:sldId id="414" r:id="rId159"/>
    <p:sldId id="415" r:id="rId160"/>
    <p:sldId id="416" r:id="rId161"/>
    <p:sldId id="417" r:id="rId162"/>
    <p:sldId id="418" r:id="rId163"/>
    <p:sldId id="419" r:id="rId164"/>
    <p:sldId id="420" r:id="rId165"/>
    <p:sldId id="421" r:id="rId166"/>
    <p:sldId id="422" r:id="rId167"/>
    <p:sldId id="423" r:id="rId168"/>
    <p:sldId id="424" r:id="rId169"/>
    <p:sldId id="425" r:id="rId170"/>
    <p:sldId id="426" r:id="rId171"/>
    <p:sldId id="427" r:id="rId172"/>
    <p:sldId id="428" r:id="rId173"/>
    <p:sldId id="429" r:id="rId174"/>
    <p:sldId id="430" r:id="rId175"/>
    <p:sldId id="431" r:id="rId176"/>
    <p:sldId id="432" r:id="rId177"/>
    <p:sldId id="433" r:id="rId1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455" autoAdjust="0"/>
  </p:normalViewPr>
  <p:slideViewPr>
    <p:cSldViewPr>
      <p:cViewPr varScale="1">
        <p:scale>
          <a:sx n="65" d="100"/>
          <a:sy n="65" d="100"/>
        </p:scale>
        <p:origin x="-1536"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slide" Target="slides/slide171.xml"/><Relationship Id="rId180"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notesMaster" Target="notesMasters/notesMaster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2.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3.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4.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6.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6.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8.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9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9FAC2E-EB41-49C3-8FF6-880197E3C884}" type="datetimeFigureOut">
              <a:rPr lang="en-US" smtClean="0"/>
              <a:t>4/15/2012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9D5A89-5167-4251-BD43-56E31D0B71F0}" type="slidenum">
              <a:rPr lang="en-US" smtClean="0"/>
              <a:t>‹#›</a:t>
            </a:fld>
            <a:endParaRPr lang="en-US"/>
          </a:p>
        </p:txBody>
      </p:sp>
    </p:spTree>
    <p:extLst>
      <p:ext uri="{BB962C8B-B14F-4D97-AF65-F5344CB8AC3E}">
        <p14:creationId xmlns:p14="http://schemas.microsoft.com/office/powerpoint/2010/main" val="1594964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Dilatation </a:t>
            </a:r>
            <a:r>
              <a:rPr lang="en-US" dirty="0" err="1" smtClean="0"/>
              <a:t>lorsque</a:t>
            </a:r>
            <a:r>
              <a:rPr lang="en-US" dirty="0" smtClean="0"/>
              <a:t> les cellules se</a:t>
            </a:r>
            <a:r>
              <a:rPr lang="en-US" baseline="0" dirty="0" smtClean="0"/>
              <a:t> </a:t>
            </a:r>
            <a:r>
              <a:rPr lang="en-US" baseline="0" dirty="0" err="1" smtClean="0"/>
              <a:t>relaxent</a:t>
            </a:r>
            <a:endParaRPr lang="en-US" baseline="0" dirty="0" smtClean="0"/>
          </a:p>
          <a:p>
            <a:r>
              <a:rPr lang="en-US" baseline="0" dirty="0" smtClean="0"/>
              <a:t>Contraction </a:t>
            </a:r>
            <a:r>
              <a:rPr lang="en-US" baseline="0" dirty="0" err="1" smtClean="0"/>
              <a:t>lorsque</a:t>
            </a:r>
            <a:r>
              <a:rPr lang="en-US" baseline="0" dirty="0" smtClean="0"/>
              <a:t> les cellules se </a:t>
            </a:r>
            <a:r>
              <a:rPr lang="en-US" baseline="0" dirty="0" err="1" smtClean="0"/>
              <a:t>contractent</a:t>
            </a:r>
            <a:r>
              <a:rPr lang="en-US" baseline="0" dirty="0" smtClean="0"/>
              <a:t>. </a:t>
            </a:r>
          </a:p>
          <a:p>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3</a:t>
            </a:fld>
            <a:endParaRPr lang="en-US"/>
          </a:p>
        </p:txBody>
      </p:sp>
    </p:spTree>
    <p:extLst>
      <p:ext uri="{BB962C8B-B14F-4D97-AF65-F5344CB8AC3E}">
        <p14:creationId xmlns:p14="http://schemas.microsoft.com/office/powerpoint/2010/main" val="673185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Les corps </a:t>
            </a:r>
            <a:r>
              <a:rPr lang="en-US" dirty="0" err="1" smtClean="0"/>
              <a:t>denses</a:t>
            </a:r>
            <a:r>
              <a:rPr lang="en-US" dirty="0" smtClean="0"/>
              <a:t> </a:t>
            </a:r>
            <a:r>
              <a:rPr lang="en-US" dirty="0" err="1" smtClean="0"/>
              <a:t>sont</a:t>
            </a:r>
            <a:r>
              <a:rPr lang="en-US" dirty="0" smtClean="0"/>
              <a:t> </a:t>
            </a:r>
            <a:r>
              <a:rPr lang="en-US" dirty="0" err="1" smtClean="0"/>
              <a:t>reliés</a:t>
            </a:r>
            <a:r>
              <a:rPr lang="en-US" dirty="0" smtClean="0"/>
              <a:t>.</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4</a:t>
            </a:fld>
            <a:endParaRPr lang="en-US"/>
          </a:p>
        </p:txBody>
      </p:sp>
    </p:spTree>
    <p:extLst>
      <p:ext uri="{BB962C8B-B14F-4D97-AF65-F5344CB8AC3E}">
        <p14:creationId xmlns:p14="http://schemas.microsoft.com/office/powerpoint/2010/main" val="3214677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 contraction</a:t>
            </a:r>
            <a:r>
              <a:rPr lang="en-US" baseline="0" dirty="0" smtClean="0"/>
              <a:t> </a:t>
            </a:r>
            <a:r>
              <a:rPr lang="en-US" baseline="0" dirty="0" err="1" smtClean="0"/>
              <a:t>provient</a:t>
            </a:r>
            <a:r>
              <a:rPr lang="en-US" baseline="0" dirty="0" smtClean="0"/>
              <a:t> des </a:t>
            </a:r>
            <a:r>
              <a:rPr lang="en-US" baseline="0" dirty="0" err="1" smtClean="0"/>
              <a:t>têtes</a:t>
            </a:r>
            <a:r>
              <a:rPr lang="en-US" baseline="0" dirty="0" smtClean="0"/>
              <a:t> de </a:t>
            </a:r>
            <a:r>
              <a:rPr lang="en-US" baseline="0" dirty="0" err="1" smtClean="0"/>
              <a:t>myosine</a:t>
            </a:r>
            <a:endParaRPr lang="en-US" baseline="0" dirty="0" smtClean="0"/>
          </a:p>
          <a:p>
            <a:r>
              <a:rPr lang="en-US" baseline="0" dirty="0" smtClean="0"/>
              <a:t>Les ions </a:t>
            </a:r>
            <a:r>
              <a:rPr lang="en-US" baseline="0" dirty="0" err="1" smtClean="0"/>
              <a:t>calciums</a:t>
            </a:r>
            <a:r>
              <a:rPr lang="en-US" baseline="0" dirty="0" smtClean="0"/>
              <a:t> cause </a:t>
            </a:r>
            <a:r>
              <a:rPr lang="en-US" baseline="0" dirty="0" err="1" smtClean="0"/>
              <a:t>l’interaction</a:t>
            </a:r>
            <a:r>
              <a:rPr lang="en-US" baseline="0" dirty="0" smtClean="0"/>
              <a:t> </a:t>
            </a:r>
            <a:r>
              <a:rPr lang="en-US" baseline="0" dirty="0" err="1" smtClean="0"/>
              <a:t>actine-myosine</a:t>
            </a:r>
            <a:r>
              <a:rPr lang="en-US" baseline="0" dirty="0" smtClean="0"/>
              <a:t>.</a:t>
            </a:r>
          </a:p>
          <a:p>
            <a:r>
              <a:rPr lang="en-US" baseline="0" dirty="0" smtClean="0"/>
              <a:t>Si on </a:t>
            </a:r>
            <a:r>
              <a:rPr lang="en-US" baseline="0" dirty="0" err="1" smtClean="0"/>
              <a:t>enlève</a:t>
            </a:r>
            <a:r>
              <a:rPr lang="en-US" baseline="0" dirty="0" smtClean="0"/>
              <a:t> le </a:t>
            </a:r>
            <a:r>
              <a:rPr lang="en-US" baseline="0" dirty="0" err="1" smtClean="0"/>
              <a:t>Ca</a:t>
            </a:r>
            <a:r>
              <a:rPr lang="en-US" baseline="0" dirty="0" smtClean="0"/>
              <a:t>+ </a:t>
            </a:r>
            <a:r>
              <a:rPr lang="en-US" baseline="0" dirty="0" err="1" smtClean="0"/>
              <a:t>extracellulaire</a:t>
            </a:r>
            <a:r>
              <a:rPr lang="en-US" baseline="0" dirty="0" smtClean="0"/>
              <a:t>, nous </a:t>
            </a:r>
            <a:r>
              <a:rPr lang="en-US" baseline="0" dirty="0" err="1" smtClean="0"/>
              <a:t>bloquons</a:t>
            </a:r>
            <a:r>
              <a:rPr lang="en-US" baseline="0" dirty="0" smtClean="0"/>
              <a:t> la contraction. (Il </a:t>
            </a:r>
            <a:r>
              <a:rPr lang="en-US" baseline="0" dirty="0" err="1" smtClean="0"/>
              <a:t>n’y</a:t>
            </a:r>
            <a:r>
              <a:rPr lang="en-US" baseline="0" dirty="0" smtClean="0"/>
              <a:t> a pas de </a:t>
            </a:r>
            <a:r>
              <a:rPr lang="en-US" baseline="0" dirty="0" err="1" smtClean="0"/>
              <a:t>troponine</a:t>
            </a:r>
            <a:r>
              <a:rPr lang="en-US" baseline="0" dirty="0" smtClean="0"/>
              <a:t>) Il y a de la </a:t>
            </a:r>
            <a:r>
              <a:rPr lang="en-US" baseline="0" dirty="0" err="1" smtClean="0"/>
              <a:t>calmoduline</a:t>
            </a:r>
            <a:r>
              <a:rPr lang="en-US" baseline="0" dirty="0" smtClean="0"/>
              <a:t>. (</a:t>
            </a:r>
            <a:r>
              <a:rPr lang="en-US" baseline="0" dirty="0" err="1" smtClean="0"/>
              <a:t>Protéine</a:t>
            </a:r>
            <a:r>
              <a:rPr lang="en-US" baseline="0" dirty="0" smtClean="0"/>
              <a:t> qui se lie au calcium et </a:t>
            </a:r>
            <a:r>
              <a:rPr lang="en-US" baseline="0" dirty="0" err="1" smtClean="0"/>
              <a:t>peux</a:t>
            </a:r>
            <a:r>
              <a:rPr lang="en-US" baseline="0" dirty="0" smtClean="0"/>
              <a:t> se </a:t>
            </a:r>
            <a:r>
              <a:rPr lang="en-US" baseline="0" dirty="0" err="1" smtClean="0"/>
              <a:t>moduler</a:t>
            </a:r>
            <a:r>
              <a:rPr lang="en-US" baseline="0" dirty="0" smtClean="0"/>
              <a:t> en </a:t>
            </a:r>
            <a:r>
              <a:rPr lang="en-US" baseline="0" dirty="0" err="1" smtClean="0"/>
              <a:t>réponse</a:t>
            </a:r>
            <a:r>
              <a:rPr lang="en-US" baseline="0" dirty="0" smtClean="0"/>
              <a:t> </a:t>
            </a:r>
            <a:r>
              <a:rPr lang="en-US" baseline="0" dirty="0" err="1" smtClean="0"/>
              <a:t>cellulaire</a:t>
            </a:r>
            <a:r>
              <a:rPr lang="en-US" baseline="0" dirty="0" smtClean="0"/>
              <a:t>.) Elle active </a:t>
            </a:r>
            <a:r>
              <a:rPr lang="en-US" baseline="0" dirty="0" err="1" smtClean="0"/>
              <a:t>une</a:t>
            </a:r>
            <a:r>
              <a:rPr lang="en-US" baseline="0" dirty="0" smtClean="0"/>
              <a:t> enzyme (MLCK) Active la </a:t>
            </a:r>
            <a:r>
              <a:rPr lang="en-US" baseline="0" dirty="0" err="1" smtClean="0"/>
              <a:t>myosine</a:t>
            </a:r>
            <a:r>
              <a:rPr lang="en-US" baseline="0" dirty="0" smtClean="0"/>
              <a:t> et </a:t>
            </a:r>
            <a:r>
              <a:rPr lang="en-US" baseline="0" dirty="0" err="1" smtClean="0"/>
              <a:t>résulte</a:t>
            </a:r>
            <a:r>
              <a:rPr lang="en-US" baseline="0" dirty="0" smtClean="0"/>
              <a:t> en </a:t>
            </a:r>
            <a:r>
              <a:rPr lang="en-US" baseline="0" dirty="0" err="1" smtClean="0"/>
              <a:t>une</a:t>
            </a:r>
            <a:r>
              <a:rPr lang="en-US" baseline="0" dirty="0" smtClean="0"/>
              <a:t> contraction. </a:t>
            </a:r>
          </a:p>
          <a:p>
            <a:r>
              <a:rPr lang="en-US" baseline="0" dirty="0" err="1" smtClean="0"/>
              <a:t>Tropomyosine</a:t>
            </a:r>
            <a:r>
              <a:rPr lang="en-US" baseline="0" dirty="0" smtClean="0"/>
              <a:t> : pas un role </a:t>
            </a:r>
            <a:r>
              <a:rPr lang="en-US" baseline="0" dirty="0" err="1" smtClean="0"/>
              <a:t>régulateur</a:t>
            </a:r>
            <a:r>
              <a:rPr lang="en-US" baseline="0" dirty="0" smtClean="0"/>
              <a:t> </a:t>
            </a:r>
            <a:r>
              <a:rPr lang="en-US" baseline="0" dirty="0" err="1" smtClean="0"/>
              <a:t>mais</a:t>
            </a:r>
            <a:r>
              <a:rPr lang="en-US" baseline="0" dirty="0" smtClean="0"/>
              <a:t> un </a:t>
            </a:r>
            <a:r>
              <a:rPr lang="en-US" baseline="0" dirty="0" err="1" smtClean="0"/>
              <a:t>rôle</a:t>
            </a:r>
            <a:r>
              <a:rPr lang="en-US" baseline="0" dirty="0" smtClean="0"/>
              <a:t> de support. </a:t>
            </a:r>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5</a:t>
            </a:fld>
            <a:endParaRPr lang="en-US"/>
          </a:p>
        </p:txBody>
      </p:sp>
    </p:spTree>
    <p:extLst>
      <p:ext uri="{BB962C8B-B14F-4D97-AF65-F5344CB8AC3E}">
        <p14:creationId xmlns:p14="http://schemas.microsoft.com/office/powerpoint/2010/main" val="1497973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6</a:t>
            </a:fld>
            <a:endParaRPr lang="en-US"/>
          </a:p>
        </p:txBody>
      </p:sp>
    </p:spTree>
    <p:extLst>
      <p:ext uri="{BB962C8B-B14F-4D97-AF65-F5344CB8AC3E}">
        <p14:creationId xmlns:p14="http://schemas.microsoft.com/office/powerpoint/2010/main" val="10244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7</a:t>
            </a:fld>
            <a:endParaRPr lang="en-US"/>
          </a:p>
        </p:txBody>
      </p:sp>
    </p:spTree>
    <p:extLst>
      <p:ext uri="{BB962C8B-B14F-4D97-AF65-F5344CB8AC3E}">
        <p14:creationId xmlns:p14="http://schemas.microsoft.com/office/powerpoint/2010/main" val="30814311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5CC814-FF77-4ADA-9B17-AED56E23AA3D}" type="slidenum">
              <a:rPr lang="fr-FR"/>
              <a:pPr/>
              <a:t>9</a:t>
            </a:fld>
            <a:endParaRPr lang="fr-FR"/>
          </a:p>
        </p:txBody>
      </p:sp>
      <p:sp>
        <p:nvSpPr>
          <p:cNvPr id="512002" name="Rectangle 2"/>
          <p:cNvSpPr>
            <a:spLocks noGrp="1" noRot="1" noChangeAspect="1" noChangeArrowheads="1" noTextEdit="1"/>
          </p:cNvSpPr>
          <p:nvPr>
            <p:ph type="sldImg"/>
          </p:nvPr>
        </p:nvSpPr>
        <p:spPr>
          <a:ln/>
        </p:spPr>
      </p:sp>
      <p:sp>
        <p:nvSpPr>
          <p:cNvPr id="512003"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BD6834-9B30-4540-AA0E-080FB73BC902}" type="slidenum">
              <a:rPr lang="fr-FR"/>
              <a:pPr/>
              <a:t>10</a:t>
            </a:fld>
            <a:endParaRPr lang="fr-FR"/>
          </a:p>
        </p:txBody>
      </p:sp>
      <p:sp>
        <p:nvSpPr>
          <p:cNvPr id="557058" name="Rectangle 2"/>
          <p:cNvSpPr>
            <a:spLocks noGrp="1" noRot="1" noChangeAspect="1" noChangeArrowheads="1" noTextEdit="1"/>
          </p:cNvSpPr>
          <p:nvPr>
            <p:ph type="sldImg"/>
          </p:nvPr>
        </p:nvSpPr>
        <p:spPr>
          <a:ln/>
        </p:spPr>
      </p:sp>
      <p:sp>
        <p:nvSpPr>
          <p:cNvPr id="557059" name="Rectangle 3"/>
          <p:cNvSpPr>
            <a:spLocks noGrp="1" noChangeArrowheads="1"/>
          </p:cNvSpPr>
          <p:nvPr>
            <p:ph type="body" idx="1"/>
          </p:nvPr>
        </p:nvSpPr>
        <p:spPr/>
        <p:txBody>
          <a:bodyPr/>
          <a:lstStyle/>
          <a:p>
            <a:endParaRPr lang="fr-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B2B4AC-2F05-47AC-BC2C-35CB5E877111}" type="slidenum">
              <a:rPr lang="fr-FR"/>
              <a:pPr/>
              <a:t>11</a:t>
            </a:fld>
            <a:endParaRPr lang="fr-FR"/>
          </a:p>
        </p:txBody>
      </p:sp>
      <p:sp>
        <p:nvSpPr>
          <p:cNvPr id="558082" name="Rectangle 2"/>
          <p:cNvSpPr>
            <a:spLocks noGrp="1" noRot="1" noChangeAspect="1" noChangeArrowheads="1" noTextEdit="1"/>
          </p:cNvSpPr>
          <p:nvPr>
            <p:ph type="sldImg"/>
          </p:nvPr>
        </p:nvSpPr>
        <p:spPr>
          <a:ln/>
        </p:spPr>
      </p:sp>
      <p:sp>
        <p:nvSpPr>
          <p:cNvPr id="558083" name="Rectangle 3"/>
          <p:cNvSpPr>
            <a:spLocks noGrp="1" noChangeArrowheads="1"/>
          </p:cNvSpPr>
          <p:nvPr>
            <p:ph type="body" idx="1"/>
          </p:nvPr>
        </p:nvSpPr>
        <p:spPr/>
        <p:txBody>
          <a:bodyPr/>
          <a:lstStyle/>
          <a:p>
            <a:r>
              <a:rPr lang="fr-CA" dirty="0" smtClean="0"/>
              <a:t>Les récepteurs</a:t>
            </a:r>
            <a:r>
              <a:rPr lang="fr-CA" baseline="0" dirty="0" smtClean="0"/>
              <a:t> captent les stimulus.  Une fois détecte, c’est envoyer au centre de régulation par des voie afférente. Les effecteurs essaient de corrigé par des voies efférentes. </a:t>
            </a:r>
            <a:endParaRPr lang="fr-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0277CA-32F2-4494-84D1-C660BCD6AFB7}" type="slidenum">
              <a:rPr lang="fr-FR"/>
              <a:pPr/>
              <a:t>12</a:t>
            </a:fld>
            <a:endParaRPr lang="fr-FR"/>
          </a:p>
        </p:txBody>
      </p:sp>
      <p:sp>
        <p:nvSpPr>
          <p:cNvPr id="559106" name="Rectangle 2"/>
          <p:cNvSpPr>
            <a:spLocks noGrp="1" noRot="1" noChangeAspect="1" noChangeArrowheads="1" noTextEdit="1"/>
          </p:cNvSpPr>
          <p:nvPr>
            <p:ph type="sldImg"/>
          </p:nvPr>
        </p:nvSpPr>
        <p:spPr>
          <a:ln/>
        </p:spPr>
      </p:sp>
      <p:sp>
        <p:nvSpPr>
          <p:cNvPr id="55910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9610D7-B714-43B1-9C2E-9630A666821A}" type="slidenum">
              <a:rPr lang="fr-FR"/>
              <a:pPr/>
              <a:t>13</a:t>
            </a:fld>
            <a:endParaRPr lang="fr-FR"/>
          </a:p>
        </p:txBody>
      </p:sp>
      <p:sp>
        <p:nvSpPr>
          <p:cNvPr id="560130" name="Rectangle 2"/>
          <p:cNvSpPr>
            <a:spLocks noGrp="1" noRot="1" noChangeAspect="1" noChangeArrowheads="1" noTextEdit="1"/>
          </p:cNvSpPr>
          <p:nvPr>
            <p:ph type="sldImg"/>
          </p:nvPr>
        </p:nvSpPr>
        <p:spPr>
          <a:ln/>
        </p:spPr>
      </p:sp>
      <p:sp>
        <p:nvSpPr>
          <p:cNvPr id="560131"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C879AA-19F8-44FD-B2D9-B7629D8F8107}" type="slidenum">
              <a:rPr lang="fr-FR"/>
              <a:pPr/>
              <a:t>14</a:t>
            </a:fld>
            <a:endParaRPr lang="fr-FR"/>
          </a:p>
        </p:txBody>
      </p:sp>
      <p:sp>
        <p:nvSpPr>
          <p:cNvPr id="561154" name="Rectangle 2"/>
          <p:cNvSpPr>
            <a:spLocks noGrp="1" noRot="1" noChangeAspect="1" noChangeArrowheads="1" noTextEdit="1"/>
          </p:cNvSpPr>
          <p:nvPr>
            <p:ph type="sldImg"/>
          </p:nvPr>
        </p:nvSpPr>
        <p:spPr>
          <a:ln/>
        </p:spPr>
      </p:sp>
      <p:sp>
        <p:nvSpPr>
          <p:cNvPr id="561155"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L’hémathocryte</a:t>
            </a:r>
            <a:r>
              <a:rPr lang="en-US" baseline="0" dirty="0" smtClean="0"/>
              <a:t> = le volume de globule rouge. EXAMEN* Les reins </a:t>
            </a:r>
            <a:r>
              <a:rPr lang="en-US" baseline="0" dirty="0" err="1" smtClean="0"/>
              <a:t>contrôllent</a:t>
            </a:r>
            <a:r>
              <a:rPr lang="en-US" baseline="0" dirty="0" smtClean="0"/>
              <a:t> les globules rouges. </a:t>
            </a:r>
            <a:r>
              <a:rPr lang="en-US" baseline="0" dirty="0" err="1" smtClean="0"/>
              <a:t>Ils</a:t>
            </a:r>
            <a:r>
              <a:rPr lang="en-US" baseline="0" dirty="0" smtClean="0"/>
              <a:t> </a:t>
            </a:r>
            <a:r>
              <a:rPr lang="en-US" baseline="0" dirty="0" err="1" smtClean="0"/>
              <a:t>sont</a:t>
            </a:r>
            <a:r>
              <a:rPr lang="en-US" baseline="0" dirty="0" smtClean="0"/>
              <a:t> sensible à </a:t>
            </a:r>
            <a:r>
              <a:rPr lang="en-US" baseline="0" dirty="0" err="1" smtClean="0"/>
              <a:t>l’oxygène</a:t>
            </a:r>
            <a:r>
              <a:rPr lang="en-US" baseline="0" dirty="0" smtClean="0"/>
              <a:t> (</a:t>
            </a:r>
            <a:r>
              <a:rPr lang="en-US" baseline="0" dirty="0" err="1" smtClean="0"/>
              <a:t>manque</a:t>
            </a:r>
            <a:r>
              <a:rPr lang="en-US" baseline="0" dirty="0" smtClean="0"/>
              <a:t> </a:t>
            </a:r>
            <a:r>
              <a:rPr lang="en-US" baseline="0" dirty="0" err="1" smtClean="0"/>
              <a:t>ou</a:t>
            </a:r>
            <a:r>
              <a:rPr lang="en-US" baseline="0" dirty="0" smtClean="0"/>
              <a:t> </a:t>
            </a:r>
            <a:r>
              <a:rPr lang="en-US" baseline="0" dirty="0" err="1" smtClean="0"/>
              <a:t>excès</a:t>
            </a:r>
            <a:r>
              <a:rPr lang="en-US" baseline="0" dirty="0" smtClean="0"/>
              <a:t>).  La circulation sanguine </a:t>
            </a:r>
            <a:r>
              <a:rPr lang="en-US" baseline="0" dirty="0" err="1" smtClean="0"/>
              <a:t>est</a:t>
            </a:r>
            <a:r>
              <a:rPr lang="en-US" baseline="0" dirty="0" smtClean="0"/>
              <a:t> la </a:t>
            </a:r>
            <a:r>
              <a:rPr lang="en-US" baseline="0" dirty="0" err="1" smtClean="0"/>
              <a:t>voie</a:t>
            </a:r>
            <a:r>
              <a:rPr lang="en-US" baseline="0" dirty="0" smtClean="0"/>
              <a:t> </a:t>
            </a:r>
            <a:r>
              <a:rPr lang="en-US" baseline="0" dirty="0" err="1" smtClean="0"/>
              <a:t>efférente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FC3E9527-6BFE-44F1-857C-E866BF95FFE2}" type="slidenum">
              <a:rPr lang="fr-FR" smtClean="0"/>
              <a:pPr/>
              <a:t>15</a:t>
            </a:fld>
            <a:endParaRPr lang="fr-FR"/>
          </a:p>
        </p:txBody>
      </p:sp>
    </p:spTree>
    <p:extLst>
      <p:ext uri="{BB962C8B-B14F-4D97-AF65-F5344CB8AC3E}">
        <p14:creationId xmlns:p14="http://schemas.microsoft.com/office/powerpoint/2010/main" val="343786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0B97BC-E271-4946-B102-1BCCA2E491D5}" type="slidenum">
              <a:rPr lang="fr-FR"/>
              <a:pPr/>
              <a:t>16</a:t>
            </a:fld>
            <a:endParaRPr lang="fr-FR"/>
          </a:p>
        </p:txBody>
      </p:sp>
      <p:sp>
        <p:nvSpPr>
          <p:cNvPr id="563202" name="Rectangle 2"/>
          <p:cNvSpPr>
            <a:spLocks noGrp="1" noRot="1" noChangeAspect="1" noChangeArrowheads="1" noTextEdit="1"/>
          </p:cNvSpPr>
          <p:nvPr>
            <p:ph type="sldImg"/>
          </p:nvPr>
        </p:nvSpPr>
        <p:spPr>
          <a:ln/>
        </p:spPr>
      </p:sp>
      <p:sp>
        <p:nvSpPr>
          <p:cNvPr id="563203" name="Rectangle 3"/>
          <p:cNvSpPr>
            <a:spLocks noGrp="1" noChangeArrowheads="1"/>
          </p:cNvSpPr>
          <p:nvPr>
            <p:ph type="body" idx="1"/>
          </p:nvPr>
        </p:nvSpPr>
        <p:spPr/>
        <p:txBody>
          <a:bodyPr/>
          <a:lstStyle/>
          <a:p>
            <a:r>
              <a:rPr lang="fr-CA" dirty="0" smtClean="0"/>
              <a:t>Permet une réponse très rapide.</a:t>
            </a:r>
            <a:r>
              <a:rPr lang="fr-CA" baseline="0" dirty="0" smtClean="0"/>
              <a:t>  Ex: l’accouchement. </a:t>
            </a:r>
            <a:endParaRPr lang="fr-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E51557-8991-4BC7-A904-1AECF23A9616}" type="slidenum">
              <a:rPr lang="fr-FR"/>
              <a:pPr/>
              <a:t>17</a:t>
            </a:fld>
            <a:endParaRPr lang="fr-FR"/>
          </a:p>
        </p:txBody>
      </p:sp>
      <p:sp>
        <p:nvSpPr>
          <p:cNvPr id="564226" name="Rectangle 2"/>
          <p:cNvSpPr>
            <a:spLocks noGrp="1" noRot="1" noChangeAspect="1" noChangeArrowheads="1" noTextEdit="1"/>
          </p:cNvSpPr>
          <p:nvPr>
            <p:ph type="sldImg"/>
          </p:nvPr>
        </p:nvSpPr>
        <p:spPr>
          <a:ln/>
        </p:spPr>
      </p:sp>
      <p:sp>
        <p:nvSpPr>
          <p:cNvPr id="564227"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BB927B-9D5C-4882-8C11-38CF784A4CAE}" type="slidenum">
              <a:rPr lang="fr-FR"/>
              <a:pPr/>
              <a:t>18</a:t>
            </a:fld>
            <a:endParaRPr lang="fr-FR"/>
          </a:p>
        </p:txBody>
      </p:sp>
      <p:sp>
        <p:nvSpPr>
          <p:cNvPr id="565250" name="Rectangle 2"/>
          <p:cNvSpPr>
            <a:spLocks noGrp="1" noRot="1" noChangeAspect="1" noChangeArrowheads="1" noTextEdit="1"/>
          </p:cNvSpPr>
          <p:nvPr>
            <p:ph type="sldImg"/>
          </p:nvPr>
        </p:nvSpPr>
        <p:spPr>
          <a:ln/>
        </p:spPr>
      </p:sp>
      <p:sp>
        <p:nvSpPr>
          <p:cNvPr id="565251"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CAE455-1BB9-48FA-AAB7-AEAECB416B14}" type="slidenum">
              <a:rPr lang="fr-FR"/>
              <a:pPr/>
              <a:t>19</a:t>
            </a:fld>
            <a:endParaRPr lang="fr-FR"/>
          </a:p>
        </p:txBody>
      </p:sp>
      <p:sp>
        <p:nvSpPr>
          <p:cNvPr id="566274" name="Rectangle 2"/>
          <p:cNvSpPr>
            <a:spLocks noGrp="1" noRot="1" noChangeAspect="1" noChangeArrowheads="1" noTextEdit="1"/>
          </p:cNvSpPr>
          <p:nvPr>
            <p:ph type="sldImg"/>
          </p:nvPr>
        </p:nvSpPr>
        <p:spPr>
          <a:ln/>
        </p:spPr>
      </p:sp>
      <p:sp>
        <p:nvSpPr>
          <p:cNvPr id="566275" name="Rectangle 3"/>
          <p:cNvSpPr>
            <a:spLocks noGrp="1" noChangeArrowheads="1"/>
          </p:cNvSpPr>
          <p:nvPr>
            <p:ph type="body" idx="1"/>
          </p:nvPr>
        </p:nvSpPr>
        <p:spPr/>
        <p:txBody>
          <a:bodyPr/>
          <a:lstStyle/>
          <a:p>
            <a:r>
              <a:rPr lang="fr-CA" dirty="0" smtClean="0"/>
              <a:t>Savoir par cœur *** </a:t>
            </a:r>
          </a:p>
          <a:p>
            <a:r>
              <a:rPr lang="fr-CA" dirty="0" smtClean="0"/>
              <a:t>Muscle</a:t>
            </a:r>
            <a:r>
              <a:rPr lang="fr-CA" baseline="0" dirty="0" smtClean="0"/>
              <a:t> lisse, glandes sudoripares, </a:t>
            </a:r>
            <a:r>
              <a:rPr lang="fr-CA" baseline="0" dirty="0" err="1" smtClean="0"/>
              <a:t>coeur</a:t>
            </a:r>
            <a:r>
              <a:rPr lang="fr-CA" baseline="0" dirty="0" smtClean="0"/>
              <a:t> (de façon involontaire)</a:t>
            </a:r>
          </a:p>
          <a:p>
            <a:r>
              <a:rPr lang="fr-CA" baseline="0" dirty="0" err="1" smtClean="0"/>
              <a:t>Noradénaline</a:t>
            </a:r>
            <a:r>
              <a:rPr lang="fr-CA" baseline="0" dirty="0" smtClean="0"/>
              <a:t> = PPSE (cause une constriction)</a:t>
            </a:r>
          </a:p>
          <a:p>
            <a:r>
              <a:rPr lang="fr-CA" baseline="0" dirty="0" smtClean="0"/>
              <a:t>Acétylcholine = </a:t>
            </a:r>
            <a:r>
              <a:rPr lang="fr-CA" baseline="0" dirty="0" err="1" smtClean="0"/>
              <a:t>Prégaglionnaire</a:t>
            </a:r>
            <a:r>
              <a:rPr lang="fr-CA" baseline="0" dirty="0" smtClean="0"/>
              <a:t> toujours PPSE, mais généralement PPSE ou PPSI  (cause une dilatation)</a:t>
            </a:r>
            <a:endParaRPr lang="fr-CA" baseline="0" dirty="0"/>
          </a:p>
          <a:p>
            <a:r>
              <a:rPr lang="fr-CA" baseline="0" dirty="0" err="1" smtClean="0"/>
              <a:t>Médula</a:t>
            </a:r>
            <a:r>
              <a:rPr lang="fr-CA" baseline="0" dirty="0" smtClean="0"/>
              <a:t> surrénale: (sur les reins) au sommet de chacun de nos reins, il y a des </a:t>
            </a:r>
            <a:r>
              <a:rPr lang="fr-CA" baseline="0" dirty="0" err="1" smtClean="0"/>
              <a:t>médula</a:t>
            </a:r>
            <a:r>
              <a:rPr lang="fr-CA" baseline="0" dirty="0" smtClean="0"/>
              <a:t> surrénales. La région en blanc est le cortex surrénales. (il libère des hormones dont les </a:t>
            </a:r>
            <a:r>
              <a:rPr lang="fr-CA" baseline="0" dirty="0" err="1" smtClean="0"/>
              <a:t>cortisoles</a:t>
            </a:r>
            <a:r>
              <a:rPr lang="fr-CA" baseline="0" dirty="0" smtClean="0"/>
              <a:t>)</a:t>
            </a:r>
          </a:p>
          <a:p>
            <a:r>
              <a:rPr lang="fr-CA" baseline="0" dirty="0" smtClean="0"/>
              <a:t>L’adrénaline va pouvoir se libérer dans le sang. La </a:t>
            </a:r>
            <a:r>
              <a:rPr lang="fr-CA" baseline="0" dirty="0" err="1" smtClean="0"/>
              <a:t>médula</a:t>
            </a:r>
            <a:r>
              <a:rPr lang="fr-CA" baseline="0" dirty="0" smtClean="0"/>
              <a:t> surrénale libère deux hormones: l’adrénaline et la noradrénaline (neurotransmetteur ou hormone qui se retrouve dans la circulation sanguine)</a:t>
            </a:r>
          </a:p>
          <a:p>
            <a:r>
              <a:rPr lang="fr-CA" baseline="0" dirty="0" smtClean="0"/>
              <a:t>Le cœur va recevoir une </a:t>
            </a:r>
            <a:r>
              <a:rPr lang="fr-CA" baseline="0" dirty="0" err="1" smtClean="0"/>
              <a:t>inervation</a:t>
            </a:r>
            <a:r>
              <a:rPr lang="fr-CA" baseline="0" dirty="0" smtClean="0"/>
              <a:t> double (sympathique et parasympathique)</a:t>
            </a:r>
          </a:p>
          <a:p>
            <a:r>
              <a:rPr lang="fr-CA" baseline="0" dirty="0" smtClean="0"/>
              <a:t>S’il </a:t>
            </a:r>
            <a:r>
              <a:rPr lang="fr-CA" baseline="0" dirty="0" err="1" smtClean="0"/>
              <a:t>recoit</a:t>
            </a:r>
            <a:r>
              <a:rPr lang="fr-CA" baseline="0" dirty="0" smtClean="0"/>
              <a:t> seulement des </a:t>
            </a:r>
            <a:r>
              <a:rPr lang="fr-CA" baseline="0" dirty="0" err="1" smtClean="0"/>
              <a:t>inervations</a:t>
            </a:r>
            <a:r>
              <a:rPr lang="fr-CA" baseline="0" dirty="0" smtClean="0"/>
              <a:t> sympathique, le cœur accélère son travail. </a:t>
            </a:r>
          </a:p>
          <a:p>
            <a:r>
              <a:rPr lang="fr-CA" baseline="0" dirty="0" smtClean="0"/>
              <a:t>S’il </a:t>
            </a:r>
            <a:r>
              <a:rPr lang="fr-CA" baseline="0" dirty="0" err="1" smtClean="0"/>
              <a:t>recoit</a:t>
            </a:r>
            <a:r>
              <a:rPr lang="fr-CA" baseline="0" dirty="0" smtClean="0"/>
              <a:t> seulement des </a:t>
            </a:r>
            <a:r>
              <a:rPr lang="fr-CA" baseline="0" dirty="0" err="1" smtClean="0"/>
              <a:t>inervations</a:t>
            </a:r>
            <a:r>
              <a:rPr lang="fr-CA" baseline="0" dirty="0" smtClean="0"/>
              <a:t> parasympathique, le cœur décélère son travail.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8B340A-CB7F-45BC-81BD-9935A28EF370}" type="slidenum">
              <a:rPr lang="fr-FR"/>
              <a:pPr/>
              <a:t>20</a:t>
            </a:fld>
            <a:endParaRPr lang="fr-FR"/>
          </a:p>
        </p:txBody>
      </p:sp>
      <p:sp>
        <p:nvSpPr>
          <p:cNvPr id="567298" name="Rectangle 2"/>
          <p:cNvSpPr>
            <a:spLocks noGrp="1" noRot="1" noChangeAspect="1" noChangeArrowheads="1" noTextEdit="1"/>
          </p:cNvSpPr>
          <p:nvPr>
            <p:ph type="sldImg"/>
          </p:nvPr>
        </p:nvSpPr>
        <p:spPr>
          <a:ln/>
        </p:spPr>
      </p:sp>
      <p:sp>
        <p:nvSpPr>
          <p:cNvPr id="567299" name="Rectangle 3"/>
          <p:cNvSpPr>
            <a:spLocks noGrp="1" noChangeArrowheads="1"/>
          </p:cNvSpPr>
          <p:nvPr>
            <p:ph type="body" idx="1"/>
          </p:nvPr>
        </p:nvSpPr>
        <p:spPr/>
        <p:txBody>
          <a:bodyPr/>
          <a:lstStyle/>
          <a:p>
            <a:r>
              <a:rPr lang="fr-CA" dirty="0" smtClean="0"/>
              <a:t>Le système</a:t>
            </a:r>
            <a:r>
              <a:rPr lang="fr-CA" baseline="0" dirty="0" smtClean="0"/>
              <a:t> sympathique est beaucoup plus important puisqu’il est beaucoup plus abondant. </a:t>
            </a:r>
            <a:endParaRPr lang="fr-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238C3E-FB37-4CC5-B7B7-0F8A02E4DD5D}" type="slidenum">
              <a:rPr lang="fr-FR"/>
              <a:pPr/>
              <a:t>21</a:t>
            </a:fld>
            <a:endParaRPr lang="fr-FR"/>
          </a:p>
        </p:txBody>
      </p:sp>
      <p:sp>
        <p:nvSpPr>
          <p:cNvPr id="568322" name="Rectangle 2"/>
          <p:cNvSpPr>
            <a:spLocks noGrp="1" noRot="1" noChangeAspect="1" noChangeArrowheads="1" noTextEdit="1"/>
          </p:cNvSpPr>
          <p:nvPr>
            <p:ph type="sldImg"/>
          </p:nvPr>
        </p:nvSpPr>
        <p:spPr>
          <a:ln/>
        </p:spPr>
      </p:sp>
      <p:sp>
        <p:nvSpPr>
          <p:cNvPr id="568323"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8F700F-990C-400E-931C-CA05D7F8E107}" type="slidenum">
              <a:rPr lang="fr-FR"/>
              <a:pPr/>
              <a:t>22</a:t>
            </a:fld>
            <a:endParaRPr lang="fr-FR"/>
          </a:p>
        </p:txBody>
      </p:sp>
      <p:sp>
        <p:nvSpPr>
          <p:cNvPr id="573442" name="Rectangle 2"/>
          <p:cNvSpPr>
            <a:spLocks noGrp="1" noRot="1" noChangeAspect="1" noChangeArrowheads="1" noTextEdit="1"/>
          </p:cNvSpPr>
          <p:nvPr>
            <p:ph type="sldImg"/>
          </p:nvPr>
        </p:nvSpPr>
        <p:spPr>
          <a:ln/>
        </p:spPr>
      </p:sp>
      <p:sp>
        <p:nvSpPr>
          <p:cNvPr id="573443" name="Rectangle 3"/>
          <p:cNvSpPr>
            <a:spLocks noGrp="1" noChangeArrowheads="1"/>
          </p:cNvSpPr>
          <p:nvPr>
            <p:ph type="body" idx="1"/>
          </p:nvPr>
        </p:nvSpPr>
        <p:spPr/>
        <p:txBody>
          <a:bodyPr/>
          <a:lstStyle/>
          <a:p>
            <a:r>
              <a:rPr lang="fr-CA" dirty="0" smtClean="0"/>
              <a:t>***Question à examen. </a:t>
            </a:r>
          </a:p>
          <a:p>
            <a:endParaRPr lang="fr-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FD92CE-C5BF-4041-A652-364BF87A6336}" type="slidenum">
              <a:rPr lang="fr-FR"/>
              <a:pPr/>
              <a:t>23</a:t>
            </a:fld>
            <a:endParaRPr lang="fr-FR"/>
          </a:p>
        </p:txBody>
      </p:sp>
      <p:sp>
        <p:nvSpPr>
          <p:cNvPr id="585730" name="Rectangle 2"/>
          <p:cNvSpPr>
            <a:spLocks noGrp="1" noRot="1" noChangeAspect="1" noChangeArrowheads="1" noTextEdit="1"/>
          </p:cNvSpPr>
          <p:nvPr>
            <p:ph type="sldImg"/>
          </p:nvPr>
        </p:nvSpPr>
        <p:spPr>
          <a:ln/>
        </p:spPr>
      </p:sp>
      <p:sp>
        <p:nvSpPr>
          <p:cNvPr id="585731" name="Rectangle 3"/>
          <p:cNvSpPr>
            <a:spLocks noGrp="1" noChangeArrowheads="1"/>
          </p:cNvSpPr>
          <p:nvPr>
            <p:ph type="body" idx="1"/>
          </p:nvPr>
        </p:nvSpPr>
        <p:spPr/>
        <p:txBody>
          <a:bodyPr/>
          <a:lstStyle/>
          <a:p>
            <a:r>
              <a:rPr lang="fr-CA" dirty="0" smtClean="0"/>
              <a:t>Tonus: Les décharges</a:t>
            </a:r>
            <a:r>
              <a:rPr lang="fr-CA" baseline="0" dirty="0" smtClean="0"/>
              <a:t> continues (les potentiels d’action) le long des neurones se nomment « tonus ». </a:t>
            </a:r>
          </a:p>
          <a:p>
            <a:r>
              <a:rPr lang="fr-CA" baseline="0" dirty="0" smtClean="0"/>
              <a:t>Il permet à un seul système d’avoir un contrôle dans deux sens. </a:t>
            </a:r>
            <a:endParaRPr lang="fr-CA"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03C8ED-4B44-4012-BB22-D3744186A1EF}" type="slidenum">
              <a:rPr lang="fr-FR"/>
              <a:pPr/>
              <a:t>24</a:t>
            </a:fld>
            <a:endParaRPr lang="fr-FR"/>
          </a:p>
        </p:txBody>
      </p:sp>
      <p:sp>
        <p:nvSpPr>
          <p:cNvPr id="575490" name="Rectangle 2"/>
          <p:cNvSpPr>
            <a:spLocks noGrp="1" noRot="1" noChangeAspect="1" noChangeArrowheads="1" noTextEdit="1"/>
          </p:cNvSpPr>
          <p:nvPr>
            <p:ph type="sldImg"/>
          </p:nvPr>
        </p:nvSpPr>
        <p:spPr>
          <a:ln/>
        </p:spPr>
      </p:sp>
      <p:sp>
        <p:nvSpPr>
          <p:cNvPr id="575491" name="Rectangle 3"/>
          <p:cNvSpPr>
            <a:spLocks noGrp="1" noChangeArrowheads="1"/>
          </p:cNvSpPr>
          <p:nvPr>
            <p:ph type="body" idx="1"/>
          </p:nvPr>
        </p:nvSpPr>
        <p:spPr/>
        <p:txBody>
          <a:bodyPr/>
          <a:lstStyle/>
          <a:p>
            <a:r>
              <a:rPr lang="fr-CA" dirty="0" smtClean="0"/>
              <a:t>Système</a:t>
            </a:r>
            <a:r>
              <a:rPr lang="fr-CA" baseline="0" dirty="0" smtClean="0"/>
              <a:t> nerveux autonome  = le tronc cérébral. </a:t>
            </a:r>
            <a:endParaRPr lang="fr-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BAE758-35D3-4885-A83D-3F6734FDE40F}" type="slidenum">
              <a:rPr lang="fr-FR"/>
              <a:pPr/>
              <a:t>25</a:t>
            </a:fld>
            <a:endParaRPr lang="fr-FR"/>
          </a:p>
        </p:txBody>
      </p:sp>
      <p:sp>
        <p:nvSpPr>
          <p:cNvPr id="588802" name="Rectangle 2"/>
          <p:cNvSpPr>
            <a:spLocks noGrp="1" noRot="1" noChangeAspect="1" noChangeArrowheads="1" noTextEdit="1"/>
          </p:cNvSpPr>
          <p:nvPr>
            <p:ph type="sldImg"/>
          </p:nvPr>
        </p:nvSpPr>
        <p:spPr>
          <a:ln/>
        </p:spPr>
      </p:sp>
      <p:sp>
        <p:nvSpPr>
          <p:cNvPr id="588803" name="Rectangle 3"/>
          <p:cNvSpPr>
            <a:spLocks noGrp="1" noChangeArrowheads="1"/>
          </p:cNvSpPr>
          <p:nvPr>
            <p:ph type="body" idx="1"/>
          </p:nvPr>
        </p:nvSpPr>
        <p:spPr/>
        <p:txBody>
          <a:bodyPr/>
          <a:lstStyle/>
          <a:p>
            <a:r>
              <a:rPr lang="fr-CA" dirty="0" smtClean="0"/>
              <a:t>La</a:t>
            </a:r>
            <a:r>
              <a:rPr lang="fr-CA" baseline="0" dirty="0" smtClean="0"/>
              <a:t> parathyroïde contrôle le calcium. </a:t>
            </a:r>
            <a:endParaRPr lang="fr-CA"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FAB9C7-7D62-41C4-9079-08365ED423E8}" type="slidenum">
              <a:rPr lang="fr-FR"/>
              <a:pPr/>
              <a:t>26</a:t>
            </a:fld>
            <a:endParaRPr lang="fr-FR"/>
          </a:p>
        </p:txBody>
      </p:sp>
      <p:sp>
        <p:nvSpPr>
          <p:cNvPr id="591874" name="Rectangle 2"/>
          <p:cNvSpPr>
            <a:spLocks noGrp="1" noRot="1" noChangeAspect="1" noChangeArrowheads="1" noTextEdit="1"/>
          </p:cNvSpPr>
          <p:nvPr>
            <p:ph type="sldImg"/>
          </p:nvPr>
        </p:nvSpPr>
        <p:spPr>
          <a:ln/>
        </p:spPr>
      </p:sp>
      <p:sp>
        <p:nvSpPr>
          <p:cNvPr id="591875" name="Rectangle 3"/>
          <p:cNvSpPr>
            <a:spLocks noGrp="1" noChangeArrowheads="1"/>
          </p:cNvSpPr>
          <p:nvPr>
            <p:ph type="body" idx="1"/>
          </p:nvPr>
        </p:nvSpPr>
        <p:spPr/>
        <p:txBody>
          <a:bodyPr/>
          <a:lstStyle/>
          <a:p>
            <a:r>
              <a:rPr lang="fr-CA" dirty="0" smtClean="0"/>
              <a:t>(du système</a:t>
            </a:r>
            <a:r>
              <a:rPr lang="fr-CA" baseline="0" dirty="0" smtClean="0"/>
              <a:t> endocrinien)</a:t>
            </a:r>
            <a:endParaRPr lang="fr-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FAB9C7-7D62-41C4-9079-08365ED423E8}" type="slidenum">
              <a:rPr lang="fr-FR"/>
              <a:pPr/>
              <a:t>27</a:t>
            </a:fld>
            <a:endParaRPr lang="fr-FR"/>
          </a:p>
        </p:txBody>
      </p:sp>
      <p:sp>
        <p:nvSpPr>
          <p:cNvPr id="591874" name="Rectangle 2"/>
          <p:cNvSpPr>
            <a:spLocks noGrp="1" noRot="1" noChangeAspect="1" noChangeArrowheads="1" noTextEdit="1"/>
          </p:cNvSpPr>
          <p:nvPr>
            <p:ph type="sldImg"/>
          </p:nvPr>
        </p:nvSpPr>
        <p:spPr>
          <a:ln/>
        </p:spPr>
      </p:sp>
      <p:sp>
        <p:nvSpPr>
          <p:cNvPr id="591875"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9ED0B0-C46A-4810-AC73-348609C1AA84}" type="slidenum">
              <a:rPr lang="fr-FR"/>
              <a:pPr/>
              <a:t>28</a:t>
            </a:fld>
            <a:endParaRPr lang="fr-FR"/>
          </a:p>
        </p:txBody>
      </p:sp>
      <p:sp>
        <p:nvSpPr>
          <p:cNvPr id="593922" name="Rectangle 2"/>
          <p:cNvSpPr>
            <a:spLocks noGrp="1" noRot="1" noChangeAspect="1" noChangeArrowheads="1" noTextEdit="1"/>
          </p:cNvSpPr>
          <p:nvPr>
            <p:ph type="sldImg"/>
          </p:nvPr>
        </p:nvSpPr>
        <p:spPr>
          <a:ln/>
        </p:spPr>
      </p:sp>
      <p:sp>
        <p:nvSpPr>
          <p:cNvPr id="593923" name="Rectangle 3"/>
          <p:cNvSpPr>
            <a:spLocks noGrp="1" noChangeArrowheads="1"/>
          </p:cNvSpPr>
          <p:nvPr>
            <p:ph type="body" idx="1"/>
          </p:nvPr>
        </p:nvSpPr>
        <p:spPr/>
        <p:txBody>
          <a:bodyPr/>
          <a:lstStyle/>
          <a:p>
            <a:endParaRPr lang="fr-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Kréatine</a:t>
            </a:r>
            <a:r>
              <a:rPr lang="en-US" dirty="0" smtClean="0"/>
              <a:t> kinase ** </a:t>
            </a:r>
            <a:r>
              <a:rPr lang="en-US" dirty="0" err="1" smtClean="0"/>
              <a:t>examen</a:t>
            </a:r>
            <a:endParaRPr lang="en-US" dirty="0" smtClean="0"/>
          </a:p>
          <a:p>
            <a:r>
              <a:rPr lang="en-US" dirty="0" smtClean="0"/>
              <a:t>1-hormone</a:t>
            </a:r>
            <a:r>
              <a:rPr lang="en-US" baseline="0" dirty="0" smtClean="0"/>
              <a:t> se lie au </a:t>
            </a:r>
            <a:r>
              <a:rPr lang="en-US" baseline="0" dirty="0" err="1" smtClean="0"/>
              <a:t>recepteur</a:t>
            </a:r>
            <a:endParaRPr lang="en-US" baseline="0" dirty="0" smtClean="0"/>
          </a:p>
          <a:p>
            <a:r>
              <a:rPr lang="en-US" baseline="0" dirty="0" smtClean="0"/>
              <a:t>(active la </a:t>
            </a:r>
            <a:r>
              <a:rPr lang="en-US" baseline="0" dirty="0" err="1" smtClean="0"/>
              <a:t>protéine</a:t>
            </a:r>
            <a:r>
              <a:rPr lang="en-US" baseline="0" dirty="0" smtClean="0"/>
              <a:t> G)</a:t>
            </a:r>
          </a:p>
          <a:p>
            <a:endParaRPr lang="en-US" dirty="0"/>
          </a:p>
        </p:txBody>
      </p:sp>
      <p:sp>
        <p:nvSpPr>
          <p:cNvPr id="4" name="Slide Number Placeholder 3"/>
          <p:cNvSpPr>
            <a:spLocks noGrp="1"/>
          </p:cNvSpPr>
          <p:nvPr>
            <p:ph type="sldNum" sz="quarter" idx="10"/>
          </p:nvPr>
        </p:nvSpPr>
        <p:spPr/>
        <p:txBody>
          <a:bodyPr/>
          <a:lstStyle/>
          <a:p>
            <a:fld id="{FC3E9527-6BFE-44F1-857C-E866BF95FFE2}" type="slidenum">
              <a:rPr lang="fr-FR" smtClean="0"/>
              <a:pPr/>
              <a:t>29</a:t>
            </a:fld>
            <a:endParaRPr lang="fr-FR"/>
          </a:p>
        </p:txBody>
      </p:sp>
    </p:spTree>
    <p:extLst>
      <p:ext uri="{BB962C8B-B14F-4D97-AF65-F5344CB8AC3E}">
        <p14:creationId xmlns:p14="http://schemas.microsoft.com/office/powerpoint/2010/main" val="3447601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C3E9527-6BFE-44F1-857C-E866BF95FFE2}" type="slidenum">
              <a:rPr lang="fr-FR" smtClean="0"/>
              <a:pPr/>
              <a:t>30</a:t>
            </a:fld>
            <a:endParaRPr lang="fr-FR"/>
          </a:p>
        </p:txBody>
      </p:sp>
    </p:spTree>
    <p:extLst>
      <p:ext uri="{BB962C8B-B14F-4D97-AF65-F5344CB8AC3E}">
        <p14:creationId xmlns:p14="http://schemas.microsoft.com/office/powerpoint/2010/main" val="7764870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457A97-C87A-4523-A27E-343456FC2293}" type="slidenum">
              <a:rPr lang="fr-FR"/>
              <a:pPr/>
              <a:t>31</a:t>
            </a:fld>
            <a:endParaRPr lang="fr-FR"/>
          </a:p>
        </p:txBody>
      </p:sp>
      <p:sp>
        <p:nvSpPr>
          <p:cNvPr id="600066" name="Rectangle 2"/>
          <p:cNvSpPr>
            <a:spLocks noGrp="1" noRot="1" noChangeAspect="1" noChangeArrowheads="1" noTextEdit="1"/>
          </p:cNvSpPr>
          <p:nvPr>
            <p:ph type="sldImg"/>
          </p:nvPr>
        </p:nvSpPr>
        <p:spPr>
          <a:ln/>
        </p:spPr>
      </p:sp>
      <p:sp>
        <p:nvSpPr>
          <p:cNvPr id="600067" name="Rectangle 3"/>
          <p:cNvSpPr>
            <a:spLocks noGrp="1" noChangeArrowheads="1"/>
          </p:cNvSpPr>
          <p:nvPr>
            <p:ph type="body" idx="1"/>
          </p:nvPr>
        </p:nvSpPr>
        <p:spPr/>
        <p:txBody>
          <a:bodyPr/>
          <a:lstStyle/>
          <a:p>
            <a:r>
              <a:rPr lang="fr-CA" dirty="0" smtClean="0"/>
              <a:t>Humoral: se retrouve dans le sang. </a:t>
            </a:r>
          </a:p>
          <a:p>
            <a:r>
              <a:rPr lang="fr-CA" dirty="0" smtClean="0"/>
              <a:t>La parathormone est secrété lorsque les niveau de calcium sanguin </a:t>
            </a:r>
            <a:r>
              <a:rPr lang="fr-CA" dirty="0" err="1" smtClean="0"/>
              <a:t>diminu</a:t>
            </a:r>
            <a:r>
              <a:rPr lang="fr-CA" dirty="0" smtClean="0"/>
              <a:t>. </a:t>
            </a:r>
          </a:p>
          <a:p>
            <a:r>
              <a:rPr lang="fr-CA" dirty="0" smtClean="0"/>
              <a:t>La médulla surrénale est connecté</a:t>
            </a:r>
            <a:r>
              <a:rPr lang="fr-CA" baseline="0" dirty="0" smtClean="0"/>
              <a:t> à des </a:t>
            </a:r>
            <a:r>
              <a:rPr lang="fr-CA" baseline="0" dirty="0" err="1" smtClean="0"/>
              <a:t>neurofibres</a:t>
            </a:r>
            <a:r>
              <a:rPr lang="fr-CA" baseline="0" dirty="0" smtClean="0"/>
              <a:t> </a:t>
            </a:r>
            <a:r>
              <a:rPr lang="fr-CA" baseline="0" dirty="0" err="1" smtClean="0"/>
              <a:t>préganglionnaires</a:t>
            </a:r>
            <a:r>
              <a:rPr lang="fr-CA" baseline="0" dirty="0" smtClean="0"/>
              <a:t>. </a:t>
            </a:r>
            <a:endParaRPr lang="fr-CA"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6BB0B4-2B31-47C5-9615-141E1B229F9E}" type="slidenum">
              <a:rPr lang="fr-FR"/>
              <a:pPr/>
              <a:t>32</a:t>
            </a:fld>
            <a:endParaRPr lang="fr-FR"/>
          </a:p>
        </p:txBody>
      </p:sp>
      <p:sp>
        <p:nvSpPr>
          <p:cNvPr id="603138" name="Rectangle 2"/>
          <p:cNvSpPr>
            <a:spLocks noGrp="1" noRot="1" noChangeAspect="1" noChangeArrowheads="1" noTextEdit="1"/>
          </p:cNvSpPr>
          <p:nvPr>
            <p:ph type="sldImg"/>
          </p:nvPr>
        </p:nvSpPr>
        <p:spPr>
          <a:ln/>
        </p:spPr>
      </p:sp>
      <p:sp>
        <p:nvSpPr>
          <p:cNvPr id="603139" name="Rectangle 3"/>
          <p:cNvSpPr>
            <a:spLocks noGrp="1" noChangeArrowheads="1"/>
          </p:cNvSpPr>
          <p:nvPr>
            <p:ph type="body" idx="1"/>
          </p:nvPr>
        </p:nvSpPr>
        <p:spPr/>
        <p:txBody>
          <a:bodyPr/>
          <a:lstStyle/>
          <a:p>
            <a:r>
              <a:rPr lang="fr-CA" dirty="0" err="1" smtClean="0"/>
              <a:t>Adéno</a:t>
            </a:r>
            <a:r>
              <a:rPr lang="fr-CA" dirty="0" smtClean="0"/>
              <a:t> = glande </a:t>
            </a:r>
          </a:p>
          <a:p>
            <a:r>
              <a:rPr lang="fr-CA" dirty="0" smtClean="0"/>
              <a:t>Neurohypophyse: (hypophyse est une extension de l’</a:t>
            </a:r>
            <a:r>
              <a:rPr lang="fr-CA" dirty="0" err="1" smtClean="0"/>
              <a:t>hyppothalamus</a:t>
            </a:r>
            <a:r>
              <a:rPr lang="fr-CA" smtClean="0"/>
              <a:t>)</a:t>
            </a:r>
            <a:endParaRPr lang="fr-CA"/>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B6B4DE-B19C-4BC7-BAD4-61654C56FA94}" type="slidenum">
              <a:rPr lang="en-CA"/>
              <a:pPr/>
              <a:t>38</a:t>
            </a:fld>
            <a:endParaRPr lang="en-CA"/>
          </a:p>
        </p:txBody>
      </p:sp>
      <p:sp>
        <p:nvSpPr>
          <p:cNvPr id="50178" name="Rectangle 2"/>
          <p:cNvSpPr>
            <a:spLocks noGrp="1" noRot="1" noChangeAspect="1" noChangeArrowheads="1" noTextEdit="1"/>
          </p:cNvSpPr>
          <p:nvPr>
            <p:ph type="sldImg"/>
          </p:nvPr>
        </p:nvSpPr>
        <p:spPr>
          <a:xfrm>
            <a:off x="958465" y="686474"/>
            <a:ext cx="4941072" cy="3428114"/>
          </a:xfrm>
          <a:ln/>
        </p:spPr>
      </p:sp>
      <p:sp>
        <p:nvSpPr>
          <p:cNvPr id="50179" name="Rectangle 3"/>
          <p:cNvSpPr>
            <a:spLocks noGrp="1" noChangeArrowheads="1"/>
          </p:cNvSpPr>
          <p:nvPr>
            <p:ph type="body" idx="1"/>
          </p:nvPr>
        </p:nvSpPr>
        <p:spPr/>
        <p:txBody>
          <a:bodyPr/>
          <a:lstStyle/>
          <a:p>
            <a:endParaRPr lang="en-CA"/>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1C6BAA-811F-49F1-8D88-C46CAA2803A1}" type="slidenum">
              <a:rPr lang="en-CA"/>
              <a:pPr/>
              <a:t>39</a:t>
            </a:fld>
            <a:endParaRPr lang="en-CA"/>
          </a:p>
        </p:txBody>
      </p:sp>
      <p:sp>
        <p:nvSpPr>
          <p:cNvPr id="51202" name="Rectangle 2"/>
          <p:cNvSpPr>
            <a:spLocks noGrp="1" noRot="1" noChangeAspect="1" noChangeArrowheads="1" noTextEdit="1"/>
          </p:cNvSpPr>
          <p:nvPr>
            <p:ph type="sldImg"/>
          </p:nvPr>
        </p:nvSpPr>
        <p:spPr>
          <a:xfrm>
            <a:off x="958465" y="686474"/>
            <a:ext cx="4941072" cy="3428114"/>
          </a:xfrm>
          <a:ln/>
        </p:spPr>
      </p:sp>
      <p:sp>
        <p:nvSpPr>
          <p:cNvPr id="51203" name="Rectangle 3"/>
          <p:cNvSpPr>
            <a:spLocks noGrp="1" noChangeArrowheads="1"/>
          </p:cNvSpPr>
          <p:nvPr>
            <p:ph type="body" idx="1"/>
          </p:nvPr>
        </p:nvSpPr>
        <p:spPr/>
        <p:txBody>
          <a:bodyPr/>
          <a:lstStyle/>
          <a:p>
            <a:endParaRPr lang="en-CA"/>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39B7B7-267C-4AF5-9090-266FDF063213}" type="slidenum">
              <a:rPr lang="en-CA"/>
              <a:pPr/>
              <a:t>40</a:t>
            </a:fld>
            <a:endParaRPr lang="en-CA"/>
          </a:p>
        </p:txBody>
      </p:sp>
      <p:sp>
        <p:nvSpPr>
          <p:cNvPr id="52226" name="Rectangle 2"/>
          <p:cNvSpPr>
            <a:spLocks noGrp="1" noRot="1" noChangeAspect="1" noChangeArrowheads="1" noTextEdit="1"/>
          </p:cNvSpPr>
          <p:nvPr>
            <p:ph type="sldImg"/>
          </p:nvPr>
        </p:nvSpPr>
        <p:spPr>
          <a:xfrm>
            <a:off x="958465" y="686474"/>
            <a:ext cx="4941072" cy="3428114"/>
          </a:xfrm>
          <a:ln/>
        </p:spPr>
      </p:sp>
      <p:sp>
        <p:nvSpPr>
          <p:cNvPr id="52227" name="Rectangle 3"/>
          <p:cNvSpPr>
            <a:spLocks noGrp="1" noChangeArrowheads="1"/>
          </p:cNvSpPr>
          <p:nvPr>
            <p:ph type="body" idx="1"/>
          </p:nvPr>
        </p:nvSpPr>
        <p:spPr/>
        <p:txBody>
          <a:bodyPr/>
          <a:lstStyle/>
          <a:p>
            <a:endParaRPr lang="en-CA"/>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680EB8-1C24-457D-8132-B14BD85A1C30}" type="slidenum">
              <a:rPr lang="en-CA"/>
              <a:pPr/>
              <a:t>41</a:t>
            </a:fld>
            <a:endParaRPr lang="en-CA"/>
          </a:p>
        </p:txBody>
      </p:sp>
      <p:sp>
        <p:nvSpPr>
          <p:cNvPr id="53250" name="Rectangle 2"/>
          <p:cNvSpPr>
            <a:spLocks noGrp="1" noRot="1" noChangeAspect="1" noChangeArrowheads="1" noTextEdit="1"/>
          </p:cNvSpPr>
          <p:nvPr>
            <p:ph type="sldImg"/>
          </p:nvPr>
        </p:nvSpPr>
        <p:spPr>
          <a:xfrm>
            <a:off x="958465" y="686474"/>
            <a:ext cx="4941072" cy="3428114"/>
          </a:xfrm>
          <a:ln/>
        </p:spPr>
      </p:sp>
      <p:sp>
        <p:nvSpPr>
          <p:cNvPr id="53251" name="Rectangle 3"/>
          <p:cNvSpPr>
            <a:spLocks noGrp="1" noChangeArrowheads="1"/>
          </p:cNvSpPr>
          <p:nvPr>
            <p:ph type="body" idx="1"/>
          </p:nvPr>
        </p:nvSpPr>
        <p:spPr/>
        <p:txBody>
          <a:bodyPr/>
          <a:lstStyle/>
          <a:p>
            <a:endParaRPr lang="en-CA"/>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B3555E-D336-44AA-B457-F4F25F7A8358}" type="slidenum">
              <a:rPr lang="en-CA"/>
              <a:pPr/>
              <a:t>42</a:t>
            </a:fld>
            <a:endParaRPr lang="en-CA"/>
          </a:p>
        </p:txBody>
      </p:sp>
      <p:sp>
        <p:nvSpPr>
          <p:cNvPr id="54274" name="Rectangle 2"/>
          <p:cNvSpPr>
            <a:spLocks noGrp="1" noRot="1" noChangeAspect="1" noChangeArrowheads="1" noTextEdit="1"/>
          </p:cNvSpPr>
          <p:nvPr>
            <p:ph type="sldImg"/>
          </p:nvPr>
        </p:nvSpPr>
        <p:spPr>
          <a:xfrm>
            <a:off x="958465" y="686474"/>
            <a:ext cx="4941072" cy="3428114"/>
          </a:xfrm>
          <a:ln/>
        </p:spPr>
      </p:sp>
      <p:sp>
        <p:nvSpPr>
          <p:cNvPr id="5427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err="1" smtClean="0"/>
              <a:t>Oreillette</a:t>
            </a:r>
            <a:r>
              <a:rPr lang="en-US" dirty="0" smtClean="0"/>
              <a:t> </a:t>
            </a:r>
            <a:r>
              <a:rPr lang="en-US" dirty="0" err="1" smtClean="0"/>
              <a:t>droite</a:t>
            </a:r>
            <a:r>
              <a:rPr lang="en-US" dirty="0" smtClean="0"/>
              <a:t> </a:t>
            </a:r>
            <a:r>
              <a:rPr lang="en-US" dirty="0" err="1" smtClean="0"/>
              <a:t>reçoit</a:t>
            </a:r>
            <a:r>
              <a:rPr lang="en-US" dirty="0" smtClean="0"/>
              <a:t> du sang</a:t>
            </a:r>
            <a:r>
              <a:rPr lang="en-US" baseline="0" dirty="0" smtClean="0"/>
              <a:t> : </a:t>
            </a:r>
            <a:r>
              <a:rPr lang="en-US" baseline="0" dirty="0" err="1" smtClean="0"/>
              <a:t>veine</a:t>
            </a:r>
            <a:r>
              <a:rPr lang="en-US" baseline="0" dirty="0" smtClean="0"/>
              <a:t> cave </a:t>
            </a:r>
            <a:r>
              <a:rPr lang="en-US" baseline="0" dirty="0" err="1" smtClean="0"/>
              <a:t>supérieur</a:t>
            </a:r>
            <a:r>
              <a:rPr lang="en-US" baseline="0" dirty="0" smtClean="0"/>
              <a:t>, </a:t>
            </a:r>
            <a:r>
              <a:rPr lang="en-US" baseline="0" dirty="0" err="1" smtClean="0"/>
              <a:t>veine</a:t>
            </a:r>
            <a:r>
              <a:rPr lang="en-US" baseline="0" dirty="0" smtClean="0"/>
              <a:t> cave </a:t>
            </a:r>
            <a:r>
              <a:rPr lang="en-US" baseline="0" dirty="0" err="1" smtClean="0"/>
              <a:t>inférieur</a:t>
            </a:r>
            <a:r>
              <a:rPr lang="en-US" baseline="0" dirty="0" smtClean="0"/>
              <a:t> et sinus </a:t>
            </a:r>
            <a:r>
              <a:rPr lang="en-US" baseline="0" dirty="0" err="1" smtClean="0"/>
              <a:t>corronaire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43</a:t>
            </a:fld>
            <a:endParaRPr lang="en-CA"/>
          </a:p>
        </p:txBody>
      </p:sp>
    </p:spTree>
    <p:extLst>
      <p:ext uri="{BB962C8B-B14F-4D97-AF65-F5344CB8AC3E}">
        <p14:creationId xmlns:p14="http://schemas.microsoft.com/office/powerpoint/2010/main" val="41984808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44</a:t>
            </a:fld>
            <a:endParaRPr lang="en-CA"/>
          </a:p>
        </p:txBody>
      </p:sp>
    </p:spTree>
    <p:extLst>
      <p:ext uri="{BB962C8B-B14F-4D97-AF65-F5344CB8AC3E}">
        <p14:creationId xmlns:p14="http://schemas.microsoft.com/office/powerpoint/2010/main" val="38223790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DDF74B-81F7-4912-A9D5-86F7FBCA5384}" type="slidenum">
              <a:rPr lang="en-CA"/>
              <a:pPr/>
              <a:t>45</a:t>
            </a:fld>
            <a:endParaRPr lang="en-CA"/>
          </a:p>
        </p:txBody>
      </p:sp>
      <p:sp>
        <p:nvSpPr>
          <p:cNvPr id="55298" name="Rectangle 2"/>
          <p:cNvSpPr>
            <a:spLocks noGrp="1" noRot="1" noChangeAspect="1" noChangeArrowheads="1" noTextEdit="1"/>
          </p:cNvSpPr>
          <p:nvPr>
            <p:ph type="sldImg"/>
          </p:nvPr>
        </p:nvSpPr>
        <p:spPr>
          <a:xfrm>
            <a:off x="958465" y="686474"/>
            <a:ext cx="4941072" cy="3428114"/>
          </a:xfrm>
          <a:ln/>
        </p:spPr>
      </p:sp>
      <p:sp>
        <p:nvSpPr>
          <p:cNvPr id="55299" name="Rectangle 3"/>
          <p:cNvSpPr>
            <a:spLocks noGrp="1" noChangeArrowheads="1"/>
          </p:cNvSpPr>
          <p:nvPr>
            <p:ph type="body" idx="1"/>
          </p:nvPr>
        </p:nvSpPr>
        <p:spPr/>
        <p:txBody>
          <a:bodyPr/>
          <a:lstStyle/>
          <a:p>
            <a:pPr marL="211021" indent="-211021">
              <a:buAutoNum type="arabicParenR"/>
            </a:pPr>
            <a:r>
              <a:rPr lang="en-CA" dirty="0" smtClean="0"/>
              <a:t>La </a:t>
            </a:r>
            <a:r>
              <a:rPr lang="en-CA" dirty="0" err="1" smtClean="0"/>
              <a:t>parois</a:t>
            </a:r>
            <a:r>
              <a:rPr lang="en-CA" baseline="0" dirty="0" smtClean="0"/>
              <a:t> </a:t>
            </a:r>
            <a:r>
              <a:rPr lang="en-CA" baseline="0" dirty="0" err="1" smtClean="0"/>
              <a:t>est</a:t>
            </a:r>
            <a:r>
              <a:rPr lang="en-CA" baseline="0" dirty="0" smtClean="0"/>
              <a:t> </a:t>
            </a:r>
            <a:r>
              <a:rPr lang="en-CA" baseline="0" dirty="0" err="1" smtClean="0"/>
              <a:t>oreillette</a:t>
            </a:r>
            <a:r>
              <a:rPr lang="en-CA" baseline="0" dirty="0" smtClean="0"/>
              <a:t> </a:t>
            </a:r>
            <a:r>
              <a:rPr lang="en-CA" baseline="0" dirty="0" err="1" smtClean="0"/>
              <a:t>est</a:t>
            </a:r>
            <a:r>
              <a:rPr lang="en-CA" baseline="0" dirty="0" smtClean="0"/>
              <a:t> beaucoup plus fine </a:t>
            </a:r>
            <a:r>
              <a:rPr lang="en-CA" baseline="0" dirty="0" err="1" smtClean="0"/>
              <a:t>que</a:t>
            </a:r>
            <a:r>
              <a:rPr lang="en-CA" baseline="0" dirty="0" smtClean="0"/>
              <a:t> la </a:t>
            </a:r>
            <a:r>
              <a:rPr lang="en-CA" baseline="0" dirty="0" err="1" smtClean="0"/>
              <a:t>parois</a:t>
            </a:r>
            <a:r>
              <a:rPr lang="en-CA" baseline="0" dirty="0" smtClean="0"/>
              <a:t> des </a:t>
            </a:r>
            <a:r>
              <a:rPr lang="en-CA" baseline="0" dirty="0" err="1" smtClean="0"/>
              <a:t>ventricules</a:t>
            </a:r>
            <a:r>
              <a:rPr lang="en-CA" baseline="0" dirty="0" smtClean="0"/>
              <a:t>. </a:t>
            </a:r>
            <a:r>
              <a:rPr lang="en-CA" baseline="0" dirty="0" err="1" smtClean="0"/>
              <a:t>L’effort</a:t>
            </a:r>
            <a:r>
              <a:rPr lang="en-CA" baseline="0" dirty="0" smtClean="0"/>
              <a:t> </a:t>
            </a:r>
            <a:r>
              <a:rPr lang="en-CA" baseline="0" dirty="0" err="1" smtClean="0"/>
              <a:t>qu’est</a:t>
            </a:r>
            <a:r>
              <a:rPr lang="en-CA" baseline="0" dirty="0" smtClean="0"/>
              <a:t> </a:t>
            </a:r>
            <a:r>
              <a:rPr lang="en-CA" baseline="0" dirty="0" err="1" smtClean="0"/>
              <a:t>fournie</a:t>
            </a:r>
            <a:r>
              <a:rPr lang="en-CA" baseline="0" dirty="0" smtClean="0"/>
              <a:t> du </a:t>
            </a:r>
            <a:r>
              <a:rPr lang="en-CA" baseline="0" dirty="0" err="1" smtClean="0"/>
              <a:t>coeur</a:t>
            </a:r>
            <a:r>
              <a:rPr lang="en-CA" baseline="0" dirty="0" smtClean="0"/>
              <a:t> pour </a:t>
            </a:r>
            <a:r>
              <a:rPr lang="en-CA" baseline="0" dirty="0" err="1" smtClean="0"/>
              <a:t>pousser</a:t>
            </a:r>
            <a:r>
              <a:rPr lang="en-CA" baseline="0" dirty="0" smtClean="0"/>
              <a:t> le sang </a:t>
            </a:r>
            <a:r>
              <a:rPr lang="en-CA" baseline="0" dirty="0" err="1" smtClean="0"/>
              <a:t>provient</a:t>
            </a:r>
            <a:r>
              <a:rPr lang="en-CA" baseline="0" dirty="0" smtClean="0"/>
              <a:t> des </a:t>
            </a:r>
            <a:r>
              <a:rPr lang="en-CA" baseline="0" dirty="0" err="1" smtClean="0"/>
              <a:t>ventricule</a:t>
            </a:r>
            <a:r>
              <a:rPr lang="en-CA" baseline="0" dirty="0" smtClean="0"/>
              <a:t>, </a:t>
            </a:r>
            <a:r>
              <a:rPr lang="en-CA" baseline="0" dirty="0" err="1" smtClean="0"/>
              <a:t>ils</a:t>
            </a:r>
            <a:r>
              <a:rPr lang="en-CA" baseline="0" dirty="0" smtClean="0"/>
              <a:t> </a:t>
            </a:r>
            <a:r>
              <a:rPr lang="en-CA" baseline="0" dirty="0" err="1" smtClean="0"/>
              <a:t>doivent</a:t>
            </a:r>
            <a:r>
              <a:rPr lang="en-CA" baseline="0" dirty="0" smtClean="0"/>
              <a:t> </a:t>
            </a:r>
            <a:r>
              <a:rPr lang="en-CA" baseline="0" dirty="0" err="1" smtClean="0"/>
              <a:t>avoir</a:t>
            </a:r>
            <a:r>
              <a:rPr lang="en-CA" baseline="0" dirty="0" smtClean="0"/>
              <a:t> beaucoup plus de muscles.</a:t>
            </a:r>
          </a:p>
          <a:p>
            <a:pPr marL="211021" indent="-211021">
              <a:buAutoNum type="arabicParenR"/>
            </a:pPr>
            <a:r>
              <a:rPr lang="en-CA" baseline="0" dirty="0" smtClean="0"/>
              <a:t>La </a:t>
            </a:r>
            <a:r>
              <a:rPr lang="en-CA" baseline="0" dirty="0" err="1" smtClean="0"/>
              <a:t>parois</a:t>
            </a:r>
            <a:r>
              <a:rPr lang="en-CA" baseline="0" dirty="0" smtClean="0"/>
              <a:t> du </a:t>
            </a:r>
            <a:r>
              <a:rPr lang="en-CA" baseline="0" dirty="0" err="1" smtClean="0"/>
              <a:t>ventricule</a:t>
            </a:r>
            <a:r>
              <a:rPr lang="en-CA" baseline="0" dirty="0" smtClean="0"/>
              <a:t> </a:t>
            </a:r>
            <a:r>
              <a:rPr lang="en-CA" baseline="0" dirty="0" err="1" smtClean="0"/>
              <a:t>droit</a:t>
            </a:r>
            <a:r>
              <a:rPr lang="en-CA" baseline="0" dirty="0" smtClean="0"/>
              <a:t> </a:t>
            </a:r>
            <a:r>
              <a:rPr lang="en-CA" baseline="0" dirty="0" err="1" smtClean="0"/>
              <a:t>est</a:t>
            </a:r>
            <a:r>
              <a:rPr lang="en-CA" baseline="0" dirty="0" smtClean="0"/>
              <a:t> beaucoup plus fine </a:t>
            </a:r>
            <a:r>
              <a:rPr lang="en-CA" baseline="0" dirty="0" err="1" smtClean="0"/>
              <a:t>que</a:t>
            </a:r>
            <a:r>
              <a:rPr lang="en-CA" baseline="0" dirty="0" smtClean="0"/>
              <a:t> le </a:t>
            </a:r>
            <a:r>
              <a:rPr lang="en-CA" baseline="0" dirty="0" err="1" smtClean="0"/>
              <a:t>ventricule</a:t>
            </a:r>
            <a:r>
              <a:rPr lang="en-CA" baseline="0" dirty="0" smtClean="0"/>
              <a:t> gauche, le gauche </a:t>
            </a:r>
            <a:r>
              <a:rPr lang="en-CA" baseline="0" dirty="0" err="1" smtClean="0"/>
              <a:t>fournit</a:t>
            </a:r>
            <a:r>
              <a:rPr lang="en-CA" baseline="0" dirty="0" smtClean="0"/>
              <a:t> le plus </a:t>
            </a:r>
            <a:r>
              <a:rPr lang="en-CA" baseline="0" dirty="0" err="1" smtClean="0"/>
              <a:t>d’effort</a:t>
            </a:r>
            <a:r>
              <a:rPr lang="en-CA" baseline="0" dirty="0" smtClean="0"/>
              <a:t>.</a:t>
            </a:r>
          </a:p>
          <a:p>
            <a:pPr marL="211021" indent="-211021">
              <a:buAutoNum type="arabicParenR"/>
            </a:pPr>
            <a:r>
              <a:rPr lang="en-CA" baseline="0" dirty="0" smtClean="0"/>
              <a:t>La </a:t>
            </a:r>
            <a:r>
              <a:rPr lang="en-CA" baseline="0" dirty="0" err="1" smtClean="0"/>
              <a:t>parois</a:t>
            </a:r>
            <a:r>
              <a:rPr lang="en-CA" baseline="0" dirty="0" smtClean="0"/>
              <a:t> qui </a:t>
            </a:r>
            <a:r>
              <a:rPr lang="en-CA" baseline="0" dirty="0" err="1" smtClean="0"/>
              <a:t>sépare</a:t>
            </a:r>
            <a:r>
              <a:rPr lang="en-CA" baseline="0" dirty="0" smtClean="0"/>
              <a:t> les </a:t>
            </a:r>
            <a:r>
              <a:rPr lang="en-CA" baseline="0" dirty="0" err="1" smtClean="0"/>
              <a:t>deux</a:t>
            </a:r>
            <a:r>
              <a:rPr lang="en-CA" baseline="0" dirty="0" smtClean="0"/>
              <a:t> </a:t>
            </a:r>
            <a:r>
              <a:rPr lang="en-CA" baseline="0" dirty="0" err="1" smtClean="0"/>
              <a:t>ventricule</a:t>
            </a:r>
            <a:r>
              <a:rPr lang="en-CA" baseline="0" dirty="0" smtClean="0"/>
              <a:t> (septum </a:t>
            </a:r>
            <a:r>
              <a:rPr lang="en-CA" baseline="0" dirty="0" err="1" smtClean="0"/>
              <a:t>interventriculaire</a:t>
            </a:r>
            <a:r>
              <a:rPr lang="en-CA" baseline="0" dirty="0" smtClean="0"/>
              <a:t>) Septum </a:t>
            </a:r>
            <a:r>
              <a:rPr lang="en-CA" baseline="0" dirty="0" err="1" smtClean="0"/>
              <a:t>interoreculaire</a:t>
            </a:r>
            <a:r>
              <a:rPr lang="en-CA" baseline="0" dirty="0" smtClean="0"/>
              <a:t> </a:t>
            </a:r>
            <a:r>
              <a:rPr lang="en-CA" baseline="0" dirty="0" err="1" smtClean="0"/>
              <a:t>est</a:t>
            </a:r>
            <a:r>
              <a:rPr lang="en-CA" baseline="0" dirty="0" smtClean="0"/>
              <a:t> la </a:t>
            </a:r>
            <a:r>
              <a:rPr lang="en-CA" baseline="0" dirty="0" err="1" smtClean="0"/>
              <a:t>parois</a:t>
            </a:r>
            <a:r>
              <a:rPr lang="en-CA" baseline="0" dirty="0" smtClean="0"/>
              <a:t> qui </a:t>
            </a:r>
            <a:r>
              <a:rPr lang="en-CA" baseline="0" dirty="0" err="1" smtClean="0"/>
              <a:t>sépare</a:t>
            </a:r>
            <a:r>
              <a:rPr lang="en-CA" baseline="0" dirty="0" smtClean="0"/>
              <a:t> les </a:t>
            </a:r>
            <a:r>
              <a:rPr lang="en-CA" baseline="0" dirty="0" err="1" smtClean="0"/>
              <a:t>oreillettes</a:t>
            </a:r>
            <a:r>
              <a:rPr lang="en-CA" baseline="0" dirty="0" smtClean="0"/>
              <a:t>. </a:t>
            </a:r>
          </a:p>
          <a:p>
            <a:pPr marL="211021" indent="-211021">
              <a:buAutoNum type="arabicParenR"/>
            </a:pPr>
            <a:r>
              <a:rPr lang="en-CA" baseline="0" dirty="0" smtClean="0"/>
              <a:t>À </a:t>
            </a:r>
            <a:r>
              <a:rPr lang="en-CA" baseline="0" dirty="0" err="1" smtClean="0"/>
              <a:t>l’intérieur</a:t>
            </a:r>
            <a:r>
              <a:rPr lang="en-CA" baseline="0" dirty="0" smtClean="0"/>
              <a:t> des </a:t>
            </a:r>
            <a:r>
              <a:rPr lang="en-CA" baseline="0" dirty="0" err="1" smtClean="0"/>
              <a:t>ventricules</a:t>
            </a:r>
            <a:r>
              <a:rPr lang="en-CA" baseline="0" dirty="0" smtClean="0"/>
              <a:t>, </a:t>
            </a:r>
            <a:r>
              <a:rPr lang="en-CA" baseline="0" dirty="0" err="1" smtClean="0"/>
              <a:t>il</a:t>
            </a:r>
            <a:r>
              <a:rPr lang="en-CA" baseline="0" dirty="0" smtClean="0"/>
              <a:t> y a des petites </a:t>
            </a:r>
            <a:r>
              <a:rPr lang="en-CA" baseline="0" dirty="0" err="1" smtClean="0"/>
              <a:t>émergence</a:t>
            </a:r>
            <a:r>
              <a:rPr lang="en-CA" baseline="0" dirty="0" smtClean="0"/>
              <a:t> </a:t>
            </a:r>
            <a:r>
              <a:rPr lang="en-CA" baseline="0" dirty="0" err="1" smtClean="0"/>
              <a:t>musculaire</a:t>
            </a:r>
            <a:r>
              <a:rPr lang="en-CA" baseline="0" dirty="0" smtClean="0"/>
              <a:t> qui aide à </a:t>
            </a:r>
            <a:r>
              <a:rPr lang="en-CA" baseline="0" dirty="0" err="1" smtClean="0"/>
              <a:t>ouvrir</a:t>
            </a:r>
            <a:r>
              <a:rPr lang="en-CA" baseline="0" dirty="0" smtClean="0"/>
              <a:t> </a:t>
            </a:r>
            <a:r>
              <a:rPr lang="en-CA" baseline="0" dirty="0" err="1" smtClean="0"/>
              <a:t>ou</a:t>
            </a:r>
            <a:r>
              <a:rPr lang="en-CA" baseline="0" dirty="0" smtClean="0"/>
              <a:t> </a:t>
            </a:r>
            <a:r>
              <a:rPr lang="en-CA" baseline="0" dirty="0" err="1" smtClean="0"/>
              <a:t>garder</a:t>
            </a:r>
            <a:r>
              <a:rPr lang="en-CA" baseline="0" dirty="0" smtClean="0"/>
              <a:t> les valves </a:t>
            </a:r>
            <a:r>
              <a:rPr lang="en-CA" baseline="0" dirty="0" err="1" smtClean="0"/>
              <a:t>fermer</a:t>
            </a:r>
            <a:r>
              <a:rPr lang="en-CA" baseline="0" dirty="0" smtClean="0"/>
              <a:t>. </a:t>
            </a:r>
          </a:p>
          <a:p>
            <a:pPr marL="211021" indent="-211021">
              <a:buAutoNum type="arabicParenR"/>
            </a:pPr>
            <a:endParaRPr lang="en-CA" baseline="0" dirty="0" smtClean="0"/>
          </a:p>
          <a:p>
            <a:pPr marL="211021" indent="-211021">
              <a:buAutoNum type="arabicParenR"/>
            </a:pPr>
            <a:r>
              <a:rPr lang="en-CA" baseline="0" dirty="0" smtClean="0"/>
              <a:t>Les muscles </a:t>
            </a:r>
            <a:r>
              <a:rPr lang="en-CA" baseline="0" dirty="0" err="1" smtClean="0"/>
              <a:t>papillaires</a:t>
            </a:r>
            <a:r>
              <a:rPr lang="en-CA" baseline="0" dirty="0" smtClean="0"/>
              <a:t> </a:t>
            </a:r>
            <a:r>
              <a:rPr lang="en-CA" baseline="0" dirty="0" err="1" smtClean="0"/>
              <a:t>ont</a:t>
            </a:r>
            <a:r>
              <a:rPr lang="en-CA" baseline="0" dirty="0" smtClean="0"/>
              <a:t> pour but </a:t>
            </a:r>
            <a:r>
              <a:rPr lang="en-CA" baseline="0" dirty="0" err="1" smtClean="0"/>
              <a:t>d’empêcher</a:t>
            </a:r>
            <a:r>
              <a:rPr lang="en-CA" baseline="0" dirty="0" smtClean="0"/>
              <a:t> le sang de </a:t>
            </a:r>
            <a:r>
              <a:rPr lang="en-CA" baseline="0" dirty="0" err="1" smtClean="0"/>
              <a:t>retourner</a:t>
            </a:r>
            <a:r>
              <a:rPr lang="en-CA" baseline="0" dirty="0" smtClean="0"/>
              <a:t> </a:t>
            </a:r>
            <a:r>
              <a:rPr lang="en-CA" baseline="0" dirty="0" err="1" smtClean="0"/>
              <a:t>dans</a:t>
            </a:r>
            <a:r>
              <a:rPr lang="en-CA" baseline="0" dirty="0" smtClean="0"/>
              <a:t> les </a:t>
            </a:r>
            <a:r>
              <a:rPr lang="en-CA" baseline="0" dirty="0" err="1" smtClean="0"/>
              <a:t>oreillettes</a:t>
            </a:r>
            <a:r>
              <a:rPr lang="en-CA" baseline="0" dirty="0" smtClean="0"/>
              <a:t>. </a:t>
            </a:r>
            <a:endParaRPr lang="en-CA"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DDF74B-81F7-4912-A9D5-86F7FBCA5384}" type="slidenum">
              <a:rPr lang="en-CA"/>
              <a:pPr/>
              <a:t>46</a:t>
            </a:fld>
            <a:endParaRPr lang="en-CA"/>
          </a:p>
        </p:txBody>
      </p:sp>
      <p:sp>
        <p:nvSpPr>
          <p:cNvPr id="55298" name="Rectangle 2"/>
          <p:cNvSpPr>
            <a:spLocks noGrp="1" noRot="1" noChangeAspect="1" noChangeArrowheads="1" noTextEdit="1"/>
          </p:cNvSpPr>
          <p:nvPr>
            <p:ph type="sldImg"/>
          </p:nvPr>
        </p:nvSpPr>
        <p:spPr>
          <a:xfrm>
            <a:off x="958465" y="686474"/>
            <a:ext cx="4941072" cy="3428114"/>
          </a:xfrm>
          <a:ln/>
        </p:spPr>
      </p:sp>
      <p:sp>
        <p:nvSpPr>
          <p:cNvPr id="5529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Figure 18.5 </a:t>
            </a:r>
            <a:r>
              <a:rPr lang="en-US" dirty="0" err="1" smtClean="0"/>
              <a:t>importante</a:t>
            </a:r>
            <a:r>
              <a:rPr lang="en-US" dirty="0" smtClean="0"/>
              <a:t> ** </a:t>
            </a:r>
          </a:p>
          <a:p>
            <a:r>
              <a:rPr lang="en-US" dirty="0" smtClean="0"/>
              <a:t>La </a:t>
            </a:r>
            <a:r>
              <a:rPr lang="en-US" dirty="0" err="1" smtClean="0"/>
              <a:t>fonction</a:t>
            </a:r>
            <a:r>
              <a:rPr lang="en-US" dirty="0" smtClean="0"/>
              <a:t> </a:t>
            </a:r>
            <a:r>
              <a:rPr lang="en-US" dirty="0" err="1" smtClean="0"/>
              <a:t>est</a:t>
            </a:r>
            <a:r>
              <a:rPr lang="en-US" dirty="0" smtClean="0"/>
              <a:t> de </a:t>
            </a:r>
            <a:r>
              <a:rPr lang="en-US" dirty="0" err="1" smtClean="0"/>
              <a:t>prendre</a:t>
            </a:r>
            <a:r>
              <a:rPr lang="en-US" baseline="0" dirty="0" smtClean="0"/>
              <a:t> le sang </a:t>
            </a:r>
            <a:r>
              <a:rPr lang="en-US" baseline="0" dirty="0" err="1" smtClean="0"/>
              <a:t>pauvre</a:t>
            </a:r>
            <a:r>
              <a:rPr lang="en-US" baseline="0" dirty="0" smtClean="0"/>
              <a:t> en </a:t>
            </a:r>
            <a:r>
              <a:rPr lang="en-US" baseline="0" dirty="0" err="1" smtClean="0"/>
              <a:t>oxygène</a:t>
            </a:r>
            <a:r>
              <a:rPr lang="en-US" baseline="0" dirty="0" smtClean="0"/>
              <a:t>, </a:t>
            </a:r>
            <a:r>
              <a:rPr lang="en-US" baseline="0" dirty="0" err="1" smtClean="0"/>
              <a:t>l’envoyer</a:t>
            </a:r>
            <a:r>
              <a:rPr lang="en-US" baseline="0" dirty="0" smtClean="0"/>
              <a:t> au </a:t>
            </a:r>
            <a:r>
              <a:rPr lang="en-US" baseline="0" dirty="0" err="1" smtClean="0"/>
              <a:t>poumon</a:t>
            </a:r>
            <a:r>
              <a:rPr lang="en-US" baseline="0" dirty="0" smtClean="0"/>
              <a:t>, </a:t>
            </a:r>
            <a:r>
              <a:rPr lang="en-US" baseline="0" dirty="0" err="1" smtClean="0"/>
              <a:t>revien</a:t>
            </a:r>
            <a:r>
              <a:rPr lang="en-US" baseline="0" dirty="0" smtClean="0"/>
              <a:t> au </a:t>
            </a:r>
            <a:r>
              <a:rPr lang="en-US" baseline="0" dirty="0" err="1" smtClean="0"/>
              <a:t>coeur</a:t>
            </a:r>
            <a:r>
              <a:rPr lang="en-US" baseline="0" dirty="0" smtClean="0"/>
              <a:t> pour se faire </a:t>
            </a:r>
            <a:r>
              <a:rPr lang="en-US" baseline="0" dirty="0" err="1" smtClean="0"/>
              <a:t>pomper</a:t>
            </a:r>
            <a:r>
              <a:rPr lang="en-US" baseline="0" dirty="0" smtClean="0"/>
              <a:t> </a:t>
            </a:r>
            <a:r>
              <a:rPr lang="en-US" baseline="0" dirty="0" err="1" smtClean="0"/>
              <a:t>vers</a:t>
            </a:r>
            <a:r>
              <a:rPr lang="en-US" baseline="0" dirty="0" smtClean="0"/>
              <a:t> les </a:t>
            </a:r>
            <a:r>
              <a:rPr lang="en-US" baseline="0" dirty="0" err="1" smtClean="0"/>
              <a:t>autres</a:t>
            </a:r>
            <a:r>
              <a:rPr lang="en-US" baseline="0" dirty="0" smtClean="0"/>
              <a:t> </a:t>
            </a:r>
            <a:r>
              <a:rPr lang="en-US" baseline="0" dirty="0" err="1" smtClean="0"/>
              <a:t>organes</a:t>
            </a:r>
            <a:r>
              <a:rPr lang="en-US" baseline="0" dirty="0" smtClean="0"/>
              <a:t> du corps pour les </a:t>
            </a:r>
            <a:r>
              <a:rPr lang="en-US" baseline="0" dirty="0" err="1" smtClean="0"/>
              <a:t>oxygèner</a:t>
            </a:r>
            <a:r>
              <a:rPr lang="en-US" baseline="0" dirty="0" smtClean="0"/>
              <a:t>. Le </a:t>
            </a:r>
            <a:r>
              <a:rPr lang="en-US" baseline="0" dirty="0" err="1" smtClean="0"/>
              <a:t>coeur</a:t>
            </a:r>
            <a:r>
              <a:rPr lang="en-US" baseline="0" dirty="0" smtClean="0"/>
              <a:t> </a:t>
            </a:r>
            <a:r>
              <a:rPr lang="en-US" baseline="0" dirty="0" err="1" smtClean="0"/>
              <a:t>est</a:t>
            </a:r>
            <a:r>
              <a:rPr lang="en-US" baseline="0" dirty="0" smtClean="0"/>
              <a:t> </a:t>
            </a:r>
            <a:r>
              <a:rPr lang="en-US" baseline="0" dirty="0" err="1" smtClean="0"/>
              <a:t>une</a:t>
            </a:r>
            <a:r>
              <a:rPr lang="en-US" baseline="0" dirty="0" smtClean="0"/>
              <a:t> double </a:t>
            </a:r>
            <a:r>
              <a:rPr lang="en-US" baseline="0" dirty="0" err="1" smtClean="0"/>
              <a:t>pompe</a:t>
            </a:r>
            <a:r>
              <a:rPr lang="en-US" baseline="0" dirty="0" smtClean="0"/>
              <a:t> (le sang non-</a:t>
            </a:r>
            <a:r>
              <a:rPr lang="en-US" baseline="0" dirty="0" err="1" smtClean="0"/>
              <a:t>oxygéné</a:t>
            </a:r>
            <a:r>
              <a:rPr lang="en-US" baseline="0" dirty="0" smtClean="0"/>
              <a:t> </a:t>
            </a:r>
            <a:r>
              <a:rPr lang="en-US" baseline="0" dirty="0" err="1" smtClean="0"/>
              <a:t>vers</a:t>
            </a:r>
            <a:r>
              <a:rPr lang="en-US" baseline="0" dirty="0" smtClean="0"/>
              <a:t> les </a:t>
            </a:r>
            <a:r>
              <a:rPr lang="en-US" baseline="0" dirty="0" err="1" smtClean="0"/>
              <a:t>poumons</a:t>
            </a:r>
            <a:r>
              <a:rPr lang="en-US" baseline="0" dirty="0" smtClean="0"/>
              <a:t> </a:t>
            </a:r>
            <a:r>
              <a:rPr lang="en-US" baseline="0" dirty="0" err="1" smtClean="0"/>
              <a:t>puis</a:t>
            </a:r>
            <a:r>
              <a:rPr lang="en-US" baseline="0" dirty="0" smtClean="0"/>
              <a:t> le sang </a:t>
            </a:r>
            <a:r>
              <a:rPr lang="en-US" baseline="0" dirty="0" err="1" smtClean="0"/>
              <a:t>oxygéné</a:t>
            </a:r>
            <a:r>
              <a:rPr lang="en-US" baseline="0" dirty="0" smtClean="0"/>
              <a:t> </a:t>
            </a:r>
            <a:r>
              <a:rPr lang="en-US" baseline="0" dirty="0" err="1" smtClean="0"/>
              <a:t>vers</a:t>
            </a:r>
            <a:r>
              <a:rPr lang="en-US" baseline="0" dirty="0" smtClean="0"/>
              <a:t> les </a:t>
            </a:r>
            <a:r>
              <a:rPr lang="en-US" baseline="0" dirty="0" err="1" smtClean="0"/>
              <a:t>reste</a:t>
            </a:r>
            <a:r>
              <a:rPr lang="en-US" baseline="0" dirty="0" smtClean="0"/>
              <a:t> du corps)</a:t>
            </a:r>
          </a:p>
          <a:p>
            <a:endParaRPr lang="en-US" dirty="0" smtClean="0"/>
          </a:p>
          <a:p>
            <a:r>
              <a:rPr lang="en-US" dirty="0" smtClean="0"/>
              <a:t>Questions et </a:t>
            </a:r>
            <a:r>
              <a:rPr lang="en-US" dirty="0" err="1" smtClean="0"/>
              <a:t>réponses</a:t>
            </a:r>
            <a:r>
              <a:rPr lang="en-US" dirty="0" smtClean="0"/>
              <a:t>:</a:t>
            </a:r>
          </a:p>
          <a:p>
            <a:r>
              <a:rPr lang="en-US" dirty="0" smtClean="0"/>
              <a:t>1- </a:t>
            </a:r>
            <a:r>
              <a:rPr lang="en-US" dirty="0" err="1" smtClean="0"/>
              <a:t>Oreillette</a:t>
            </a:r>
            <a:r>
              <a:rPr lang="en-US" baseline="0" dirty="0" smtClean="0"/>
              <a:t> </a:t>
            </a:r>
            <a:r>
              <a:rPr lang="en-US" baseline="0" dirty="0" err="1" smtClean="0"/>
              <a:t>droit</a:t>
            </a:r>
            <a:r>
              <a:rPr lang="en-US" baseline="0" dirty="0" smtClean="0"/>
              <a:t> – </a:t>
            </a:r>
            <a:r>
              <a:rPr lang="en-US" baseline="0" dirty="0" err="1" smtClean="0"/>
              <a:t>pousser</a:t>
            </a:r>
            <a:r>
              <a:rPr lang="en-US" baseline="0" dirty="0" smtClean="0"/>
              <a:t> </a:t>
            </a:r>
            <a:r>
              <a:rPr lang="en-US" baseline="0" dirty="0" err="1" smtClean="0"/>
              <a:t>dans</a:t>
            </a:r>
            <a:r>
              <a:rPr lang="en-US" baseline="0" dirty="0" smtClean="0"/>
              <a:t> le </a:t>
            </a:r>
            <a:r>
              <a:rPr lang="en-US" baseline="0" dirty="0" err="1" smtClean="0"/>
              <a:t>ventricule</a:t>
            </a:r>
            <a:r>
              <a:rPr lang="en-US" baseline="0" dirty="0" smtClean="0"/>
              <a:t> </a:t>
            </a:r>
            <a:r>
              <a:rPr lang="en-US" baseline="0" dirty="0" err="1" smtClean="0"/>
              <a:t>droit</a:t>
            </a:r>
            <a:r>
              <a:rPr lang="en-US" baseline="0" dirty="0" smtClean="0"/>
              <a:t> – </a:t>
            </a:r>
            <a:r>
              <a:rPr lang="en-US" baseline="0" dirty="0" err="1" smtClean="0"/>
              <a:t>pousser</a:t>
            </a:r>
            <a:r>
              <a:rPr lang="en-US" baseline="0" dirty="0" smtClean="0"/>
              <a:t> </a:t>
            </a:r>
            <a:r>
              <a:rPr lang="en-US" baseline="0" dirty="0" err="1" smtClean="0"/>
              <a:t>dans</a:t>
            </a:r>
            <a:r>
              <a:rPr lang="en-US" baseline="0" dirty="0" smtClean="0"/>
              <a:t> le </a:t>
            </a:r>
            <a:r>
              <a:rPr lang="en-US" baseline="0" dirty="0" err="1" smtClean="0"/>
              <a:t>tronc</a:t>
            </a:r>
            <a:r>
              <a:rPr lang="en-US" baseline="0" dirty="0" smtClean="0"/>
              <a:t> </a:t>
            </a:r>
            <a:r>
              <a:rPr lang="en-US" baseline="0" dirty="0" err="1" smtClean="0"/>
              <a:t>pulmonaire</a:t>
            </a:r>
            <a:r>
              <a:rPr lang="en-US" baseline="0" dirty="0" smtClean="0"/>
              <a:t> – </a:t>
            </a:r>
            <a:r>
              <a:rPr lang="en-US" baseline="0" dirty="0" err="1" smtClean="0"/>
              <a:t>vers</a:t>
            </a:r>
            <a:r>
              <a:rPr lang="en-US" baseline="0" dirty="0" smtClean="0"/>
              <a:t> les </a:t>
            </a:r>
            <a:r>
              <a:rPr lang="en-US" baseline="0" dirty="0" err="1" smtClean="0"/>
              <a:t>poumons</a:t>
            </a:r>
            <a:r>
              <a:rPr lang="en-US" baseline="0" dirty="0" smtClean="0"/>
              <a:t> pour </a:t>
            </a:r>
            <a:r>
              <a:rPr lang="en-US" baseline="0" dirty="0" err="1" smtClean="0"/>
              <a:t>aller</a:t>
            </a:r>
            <a:r>
              <a:rPr lang="en-US" baseline="0" dirty="0" smtClean="0"/>
              <a:t> </a:t>
            </a:r>
            <a:r>
              <a:rPr lang="en-US" baseline="0" dirty="0" err="1" smtClean="0"/>
              <a:t>chercher</a:t>
            </a:r>
            <a:r>
              <a:rPr lang="en-US" baseline="0" dirty="0" smtClean="0"/>
              <a:t> </a:t>
            </a:r>
            <a:r>
              <a:rPr lang="en-US" baseline="0" dirty="0" err="1" smtClean="0"/>
              <a:t>l’oxygène</a:t>
            </a:r>
            <a:r>
              <a:rPr lang="en-US" baseline="0" dirty="0" smtClean="0"/>
              <a:t> – </a:t>
            </a:r>
            <a:r>
              <a:rPr lang="en-US" baseline="0" dirty="0" err="1" smtClean="0"/>
              <a:t>receuilli</a:t>
            </a:r>
            <a:r>
              <a:rPr lang="en-US" baseline="0" dirty="0" smtClean="0"/>
              <a:t> par les </a:t>
            </a:r>
            <a:r>
              <a:rPr lang="en-US" baseline="0" dirty="0" err="1" smtClean="0"/>
              <a:t>veines</a:t>
            </a:r>
            <a:r>
              <a:rPr lang="en-US" baseline="0" dirty="0" smtClean="0"/>
              <a:t> </a:t>
            </a:r>
            <a:r>
              <a:rPr lang="en-US" baseline="0" dirty="0" err="1" smtClean="0"/>
              <a:t>pulmonaires</a:t>
            </a:r>
            <a:r>
              <a:rPr lang="en-US" baseline="0" dirty="0" smtClean="0"/>
              <a:t> fuck you</a:t>
            </a:r>
            <a:endParaRPr lang="en-US" dirty="0" smtClean="0"/>
          </a:p>
          <a:p>
            <a:pPr marL="164127" indent="-164127" defTabSz="844083" fontAlgn="base">
              <a:spcBef>
                <a:spcPts val="554"/>
              </a:spcBef>
              <a:spcAft>
                <a:spcPct val="0"/>
              </a:spcAft>
              <a:buFont typeface="Arial" pitchFamily="34" charset="0"/>
              <a:buChar char="•"/>
              <a:defRPr/>
            </a:pPr>
            <a:r>
              <a:rPr lang="en-US" dirty="0" smtClean="0"/>
              <a:t>2- Les </a:t>
            </a:r>
            <a:r>
              <a:rPr lang="en-US" dirty="0" err="1" smtClean="0"/>
              <a:t>deux</a:t>
            </a:r>
            <a:r>
              <a:rPr lang="en-US" dirty="0" smtClean="0"/>
              <a:t> </a:t>
            </a:r>
            <a:r>
              <a:rPr lang="en-US" dirty="0" err="1" smtClean="0"/>
              <a:t>oreillettes</a:t>
            </a:r>
            <a:r>
              <a:rPr lang="en-US" baseline="0" dirty="0" smtClean="0"/>
              <a:t> </a:t>
            </a:r>
            <a:r>
              <a:rPr lang="en-US" baseline="0" dirty="0" err="1" smtClean="0"/>
              <a:t>battent</a:t>
            </a:r>
            <a:r>
              <a:rPr lang="en-US" baseline="0" dirty="0" smtClean="0"/>
              <a:t> </a:t>
            </a:r>
            <a:r>
              <a:rPr lang="en-US" baseline="0" dirty="0" err="1" smtClean="0"/>
              <a:t>enssembles</a:t>
            </a:r>
            <a:r>
              <a:rPr lang="en-US" baseline="0" dirty="0" smtClean="0"/>
              <a:t>, par la suite, les </a:t>
            </a:r>
            <a:r>
              <a:rPr lang="en-US" baseline="0" dirty="0" err="1" smtClean="0"/>
              <a:t>deux</a:t>
            </a:r>
            <a:r>
              <a:rPr lang="en-US" baseline="0" dirty="0" smtClean="0"/>
              <a:t> </a:t>
            </a:r>
            <a:r>
              <a:rPr lang="en-US" baseline="0" dirty="0" err="1" smtClean="0"/>
              <a:t>ventricules</a:t>
            </a:r>
            <a:r>
              <a:rPr lang="en-US" baseline="0" dirty="0" smtClean="0"/>
              <a:t> se </a:t>
            </a:r>
            <a:r>
              <a:rPr lang="en-US" baseline="0" dirty="0" err="1" smtClean="0"/>
              <a:t>contractent</a:t>
            </a:r>
            <a:r>
              <a:rPr lang="en-US" baseline="0" dirty="0" smtClean="0"/>
              <a:t> </a:t>
            </a:r>
            <a:r>
              <a:rPr lang="en-US" baseline="0" dirty="0" err="1" smtClean="0"/>
              <a:t>enssemble</a:t>
            </a:r>
            <a:r>
              <a:rPr lang="en-US" baseline="0" dirty="0" smtClean="0"/>
              <a:t>. </a:t>
            </a:r>
            <a:r>
              <a:rPr lang="en-US" baseline="0" dirty="0" err="1" smtClean="0"/>
              <a:t>Ils</a:t>
            </a:r>
            <a:r>
              <a:rPr lang="en-US" baseline="0" dirty="0" smtClean="0"/>
              <a:t> </a:t>
            </a:r>
            <a:r>
              <a:rPr lang="en-US" baseline="0" dirty="0" err="1" smtClean="0"/>
              <a:t>ejectent</a:t>
            </a:r>
            <a:r>
              <a:rPr lang="en-US" baseline="0" dirty="0" smtClean="0"/>
              <a:t> la </a:t>
            </a:r>
            <a:r>
              <a:rPr lang="en-US" baseline="0" dirty="0" err="1" smtClean="0"/>
              <a:t>même</a:t>
            </a:r>
            <a:r>
              <a:rPr lang="en-US" baseline="0" dirty="0" smtClean="0"/>
              <a:t> </a:t>
            </a:r>
            <a:r>
              <a:rPr lang="en-US" baseline="0" dirty="0" err="1" smtClean="0"/>
              <a:t>quantité</a:t>
            </a:r>
            <a:r>
              <a:rPr lang="en-US" baseline="0" dirty="0" smtClean="0"/>
              <a:t> de sang. (</a:t>
            </a:r>
            <a:r>
              <a:rPr lang="en-US" baseline="0" dirty="0" err="1" smtClean="0"/>
              <a:t>Malgré</a:t>
            </a:r>
            <a:r>
              <a:rPr lang="en-US" baseline="0" dirty="0" smtClean="0"/>
              <a:t> </a:t>
            </a:r>
            <a:r>
              <a:rPr lang="en-US" baseline="0" dirty="0" err="1" smtClean="0"/>
              <a:t>que</a:t>
            </a:r>
            <a:r>
              <a:rPr lang="en-US" baseline="0" dirty="0" smtClean="0"/>
              <a:t> la circulation </a:t>
            </a:r>
            <a:r>
              <a:rPr lang="en-US" baseline="0" dirty="0" err="1" smtClean="0"/>
              <a:t>systémique</a:t>
            </a:r>
            <a:r>
              <a:rPr lang="en-US" baseline="0" dirty="0" smtClean="0"/>
              <a:t> a beaucoup plus de circulation) Les volumes </a:t>
            </a:r>
            <a:r>
              <a:rPr lang="en-US" baseline="0" dirty="0" err="1" smtClean="0"/>
              <a:t>doivent</a:t>
            </a:r>
            <a:r>
              <a:rPr lang="en-US" baseline="0" dirty="0" smtClean="0"/>
              <a:t> </a:t>
            </a:r>
            <a:r>
              <a:rPr lang="en-US" baseline="0" dirty="0" err="1" smtClean="0"/>
              <a:t>être</a:t>
            </a:r>
            <a:r>
              <a:rPr lang="en-US" baseline="0" dirty="0" smtClean="0"/>
              <a:t> </a:t>
            </a:r>
            <a:r>
              <a:rPr lang="en-US" baseline="0" dirty="0" err="1" smtClean="0"/>
              <a:t>constament</a:t>
            </a:r>
            <a:r>
              <a:rPr lang="en-US" baseline="0" dirty="0" smtClean="0"/>
              <a:t> constant. </a:t>
            </a:r>
            <a:r>
              <a:rPr lang="en-US" baseline="0" dirty="0" err="1" smtClean="0"/>
              <a:t>Une</a:t>
            </a:r>
            <a:r>
              <a:rPr lang="en-US" baseline="0" dirty="0" smtClean="0"/>
              <a:t> </a:t>
            </a:r>
            <a:r>
              <a:rPr lang="en-US" baseline="0" dirty="0" err="1" smtClean="0"/>
              <a:t>égalité</a:t>
            </a:r>
            <a:r>
              <a:rPr lang="en-US" baseline="0" dirty="0" smtClean="0"/>
              <a:t> </a:t>
            </a:r>
            <a:r>
              <a:rPr lang="en-US" baseline="0" dirty="0" err="1" smtClean="0"/>
              <a:t>est</a:t>
            </a:r>
            <a:r>
              <a:rPr lang="en-US" baseline="0" dirty="0" smtClean="0"/>
              <a:t> </a:t>
            </a:r>
            <a:r>
              <a:rPr lang="en-US" baseline="0" dirty="0" err="1" smtClean="0"/>
              <a:t>importante</a:t>
            </a:r>
            <a:r>
              <a:rPr lang="en-US" baseline="0" dirty="0" smtClean="0"/>
              <a:t>. Les </a:t>
            </a:r>
            <a:r>
              <a:rPr lang="en-US" baseline="0" dirty="0" err="1" smtClean="0"/>
              <a:t>pompes</a:t>
            </a:r>
            <a:r>
              <a:rPr lang="en-US" baseline="0" dirty="0" smtClean="0"/>
              <a:t> </a:t>
            </a:r>
            <a:r>
              <a:rPr lang="en-US" baseline="0" dirty="0" err="1" smtClean="0"/>
              <a:t>s’ajustent</a:t>
            </a:r>
            <a:r>
              <a:rPr lang="en-US" baseline="0" dirty="0" smtClean="0"/>
              <a:t> </a:t>
            </a:r>
            <a:r>
              <a:rPr lang="en-US" baseline="0" dirty="0" err="1" smtClean="0"/>
              <a:t>toujours</a:t>
            </a:r>
            <a:r>
              <a:rPr lang="en-US" baseline="0" dirty="0" smtClean="0"/>
              <a:t> </a:t>
            </a:r>
            <a:r>
              <a:rPr lang="en-US" baseline="0" dirty="0" err="1" smtClean="0"/>
              <a:t>une</a:t>
            </a:r>
            <a:r>
              <a:rPr lang="en-US" baseline="0" dirty="0" smtClean="0"/>
              <a:t> à </a:t>
            </a:r>
            <a:r>
              <a:rPr lang="en-US" baseline="0" dirty="0" err="1" smtClean="0"/>
              <a:t>l’autre</a:t>
            </a:r>
            <a:r>
              <a:rPr lang="en-US" baseline="0" dirty="0" smtClean="0"/>
              <a:t>.</a:t>
            </a:r>
            <a:r>
              <a:rPr lang="fr-CA" sz="1100" dirty="0">
                <a:solidFill>
                  <a:srgbClr val="FF0000"/>
                </a:solidFill>
              </a:rPr>
              <a:t> Il y aurait accumulation de sang dans un côté de la série. Il y aurait accumulation de sang dans un côté de la série. </a:t>
            </a:r>
          </a:p>
          <a:p>
            <a:pPr marL="164127" indent="-164127">
              <a:spcBef>
                <a:spcPts val="554"/>
              </a:spcBef>
              <a:buFont typeface="Arial" pitchFamily="34" charset="0"/>
              <a:buChar char="•"/>
            </a:pPr>
            <a:endParaRPr lang="fr-CA" sz="1100" dirty="0">
              <a:solidFill>
                <a:srgbClr val="FF0000"/>
              </a:solidFill>
            </a:endParaRPr>
          </a:p>
          <a:p>
            <a:pPr marL="164127" indent="-164127">
              <a:spcBef>
                <a:spcPts val="554"/>
              </a:spcBef>
              <a:buFont typeface="Arial" pitchFamily="34" charset="0"/>
              <a:buChar char="•"/>
            </a:pPr>
            <a:r>
              <a:rPr lang="fr-CA" sz="1100" dirty="0">
                <a:solidFill>
                  <a:srgbClr val="FF0000"/>
                </a:solidFill>
              </a:rPr>
              <a:t>Le ventricule </a:t>
            </a:r>
            <a:endParaRPr lang="en-US" dirty="0" smtClean="0"/>
          </a:p>
          <a:p>
            <a:r>
              <a:rPr lang="en-US" dirty="0" smtClean="0"/>
              <a:t>3- Le </a:t>
            </a:r>
            <a:r>
              <a:rPr lang="en-US" dirty="0" err="1" smtClean="0"/>
              <a:t>litre</a:t>
            </a:r>
            <a:r>
              <a:rPr lang="en-US" dirty="0" smtClean="0"/>
              <a:t> de sang </a:t>
            </a:r>
            <a:r>
              <a:rPr lang="en-US" dirty="0" err="1" smtClean="0"/>
              <a:t>que</a:t>
            </a:r>
            <a:r>
              <a:rPr lang="en-US" dirty="0" smtClean="0"/>
              <a:t> le</a:t>
            </a:r>
            <a:r>
              <a:rPr lang="en-US" baseline="0" dirty="0" smtClean="0"/>
              <a:t> </a:t>
            </a:r>
            <a:r>
              <a:rPr lang="en-US" baseline="0" dirty="0" err="1" smtClean="0"/>
              <a:t>côté</a:t>
            </a:r>
            <a:r>
              <a:rPr lang="en-US" baseline="0" dirty="0" smtClean="0"/>
              <a:t> gauche </a:t>
            </a:r>
            <a:r>
              <a:rPr lang="en-US" baseline="0" dirty="0" err="1" smtClean="0"/>
              <a:t>doit</a:t>
            </a:r>
            <a:r>
              <a:rPr lang="en-US" baseline="0" dirty="0" smtClean="0"/>
              <a:t> </a:t>
            </a:r>
            <a:r>
              <a:rPr lang="en-US" baseline="0" dirty="0" err="1" smtClean="0"/>
              <a:t>travailler</a:t>
            </a:r>
            <a:r>
              <a:rPr lang="en-US" baseline="0" dirty="0" smtClean="0"/>
              <a:t> beaucoup plus fort </a:t>
            </a:r>
            <a:r>
              <a:rPr lang="en-US" baseline="0" dirty="0" err="1" smtClean="0"/>
              <a:t>puisqu’il</a:t>
            </a:r>
            <a:r>
              <a:rPr lang="en-US" baseline="0" dirty="0" smtClean="0"/>
              <a:t> </a:t>
            </a:r>
            <a:r>
              <a:rPr lang="en-US" baseline="0" dirty="0" err="1" smtClean="0"/>
              <a:t>doit</a:t>
            </a:r>
            <a:r>
              <a:rPr lang="en-US" baseline="0" dirty="0" smtClean="0"/>
              <a:t> </a:t>
            </a:r>
            <a:r>
              <a:rPr lang="en-US" baseline="0" dirty="0" err="1" smtClean="0"/>
              <a:t>envoyer</a:t>
            </a:r>
            <a:r>
              <a:rPr lang="en-US" baseline="0" dirty="0" smtClean="0"/>
              <a:t> la meme </a:t>
            </a:r>
            <a:r>
              <a:rPr lang="en-US" baseline="0" dirty="0" err="1" smtClean="0"/>
              <a:t>quantité</a:t>
            </a:r>
            <a:r>
              <a:rPr lang="en-US" baseline="0" dirty="0" smtClean="0"/>
              <a:t> de sang </a:t>
            </a:r>
            <a:r>
              <a:rPr lang="en-US" baseline="0" dirty="0" err="1" smtClean="0"/>
              <a:t>dans</a:t>
            </a:r>
            <a:r>
              <a:rPr lang="en-US" baseline="0" dirty="0" smtClean="0"/>
              <a:t> tout le corps. (</a:t>
            </a:r>
            <a:r>
              <a:rPr lang="en-US" baseline="0" dirty="0" err="1" smtClean="0"/>
              <a:t>puisque</a:t>
            </a:r>
            <a:r>
              <a:rPr lang="en-US" baseline="0" dirty="0" smtClean="0"/>
              <a:t> le </a:t>
            </a:r>
            <a:r>
              <a:rPr lang="en-US" baseline="0" dirty="0" err="1" smtClean="0"/>
              <a:t>côté</a:t>
            </a:r>
            <a:r>
              <a:rPr lang="en-US" baseline="0" dirty="0" smtClean="0"/>
              <a:t> </a:t>
            </a:r>
            <a:r>
              <a:rPr lang="en-US" baseline="0" dirty="0" err="1" smtClean="0"/>
              <a:t>droit</a:t>
            </a:r>
            <a:r>
              <a:rPr lang="en-US" baseline="0" dirty="0" smtClean="0"/>
              <a:t> </a:t>
            </a:r>
            <a:r>
              <a:rPr lang="en-US" baseline="0" dirty="0" err="1" smtClean="0"/>
              <a:t>doit</a:t>
            </a:r>
            <a:r>
              <a:rPr lang="en-US" baseline="0" dirty="0" smtClean="0"/>
              <a:t> </a:t>
            </a:r>
            <a:r>
              <a:rPr lang="en-US" baseline="0" dirty="0" err="1" smtClean="0"/>
              <a:t>envoyer</a:t>
            </a:r>
            <a:r>
              <a:rPr lang="en-US" baseline="0" dirty="0" smtClean="0"/>
              <a:t> le sang aux </a:t>
            </a:r>
            <a:r>
              <a:rPr lang="en-US" baseline="0" dirty="0" err="1" smtClean="0"/>
              <a:t>poumons</a:t>
            </a:r>
            <a:r>
              <a:rPr lang="en-US" baseline="0" dirty="0" smtClean="0"/>
              <a:t> qui </a:t>
            </a:r>
            <a:r>
              <a:rPr lang="en-US" baseline="0" dirty="0" err="1" smtClean="0"/>
              <a:t>sont</a:t>
            </a:r>
            <a:r>
              <a:rPr lang="en-US" baseline="0" dirty="0" smtClean="0"/>
              <a:t> </a:t>
            </a:r>
            <a:r>
              <a:rPr lang="en-US" baseline="0" dirty="0" err="1" smtClean="0"/>
              <a:t>très</a:t>
            </a:r>
            <a:r>
              <a:rPr lang="en-US" baseline="0" dirty="0" smtClean="0"/>
              <a:t> </a:t>
            </a:r>
            <a:r>
              <a:rPr lang="en-US" baseline="0" dirty="0" err="1" smtClean="0"/>
              <a:t>près</a:t>
            </a:r>
            <a:r>
              <a:rPr lang="en-US" baseline="0" dirty="0" smtClean="0"/>
              <a:t> (</a:t>
            </a:r>
            <a:r>
              <a:rPr lang="en-US" baseline="0" dirty="0" err="1" smtClean="0"/>
              <a:t>voisin</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47</a:t>
            </a:fld>
            <a:endParaRPr lang="en-CA"/>
          </a:p>
        </p:txBody>
      </p:sp>
    </p:spTree>
    <p:extLst>
      <p:ext uri="{BB962C8B-B14F-4D97-AF65-F5344CB8AC3E}">
        <p14:creationId xmlns:p14="http://schemas.microsoft.com/office/powerpoint/2010/main" val="22051060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81C37D-A07B-4CDC-8D7B-61909F6001FB}" type="slidenum">
              <a:rPr lang="en-CA"/>
              <a:pPr/>
              <a:t>48</a:t>
            </a:fld>
            <a:endParaRPr lang="en-CA"/>
          </a:p>
        </p:txBody>
      </p:sp>
      <p:sp>
        <p:nvSpPr>
          <p:cNvPr id="57346" name="Rectangle 2"/>
          <p:cNvSpPr>
            <a:spLocks noGrp="1" noRot="1" noChangeAspect="1" noChangeArrowheads="1" noTextEdit="1"/>
          </p:cNvSpPr>
          <p:nvPr>
            <p:ph type="sldImg"/>
          </p:nvPr>
        </p:nvSpPr>
        <p:spPr>
          <a:xfrm>
            <a:off x="958465" y="686474"/>
            <a:ext cx="4941072" cy="3428114"/>
          </a:xfrm>
          <a:ln/>
        </p:spPr>
      </p:sp>
      <p:sp>
        <p:nvSpPr>
          <p:cNvPr id="57347" name="Rectangle 3"/>
          <p:cNvSpPr>
            <a:spLocks noGrp="1" noChangeArrowheads="1"/>
          </p:cNvSpPr>
          <p:nvPr>
            <p:ph type="body" idx="1"/>
          </p:nvPr>
        </p:nvSpPr>
        <p:spPr/>
        <p:txBody>
          <a:bodyPr/>
          <a:lstStyle/>
          <a:p>
            <a:r>
              <a:rPr lang="en-CA" dirty="0" smtClean="0"/>
              <a:t>Les valves</a:t>
            </a:r>
            <a:r>
              <a:rPr lang="en-CA" baseline="0" dirty="0" smtClean="0"/>
              <a:t> </a:t>
            </a:r>
            <a:r>
              <a:rPr lang="en-CA" baseline="0" dirty="0" err="1" smtClean="0"/>
              <a:t>sont</a:t>
            </a:r>
            <a:r>
              <a:rPr lang="en-CA" baseline="0" dirty="0" smtClean="0"/>
              <a:t> </a:t>
            </a:r>
            <a:r>
              <a:rPr lang="en-CA" baseline="0" dirty="0" err="1" smtClean="0"/>
              <a:t>très</a:t>
            </a:r>
            <a:r>
              <a:rPr lang="en-CA" baseline="0" dirty="0" smtClean="0"/>
              <a:t> </a:t>
            </a:r>
            <a:r>
              <a:rPr lang="en-CA" baseline="0" dirty="0" err="1" smtClean="0"/>
              <a:t>importante</a:t>
            </a:r>
            <a:r>
              <a:rPr lang="en-CA" baseline="0" dirty="0" smtClean="0"/>
              <a:t>, </a:t>
            </a:r>
            <a:r>
              <a:rPr lang="en-CA" baseline="0" dirty="0" err="1" smtClean="0"/>
              <a:t>l’arrêt</a:t>
            </a:r>
            <a:r>
              <a:rPr lang="en-CA" baseline="0" dirty="0" smtClean="0"/>
              <a:t> de </a:t>
            </a:r>
            <a:r>
              <a:rPr lang="en-CA" baseline="0" dirty="0" err="1" smtClean="0"/>
              <a:t>leur</a:t>
            </a:r>
            <a:r>
              <a:rPr lang="en-CA" baseline="0" dirty="0" smtClean="0"/>
              <a:t> travail </a:t>
            </a:r>
            <a:r>
              <a:rPr lang="en-CA" baseline="0" dirty="0" err="1" smtClean="0"/>
              <a:t>entraîne</a:t>
            </a:r>
            <a:r>
              <a:rPr lang="en-CA" baseline="0" dirty="0" smtClean="0"/>
              <a:t> la mort. </a:t>
            </a:r>
            <a:r>
              <a:rPr lang="en-CA" baseline="0" dirty="0" err="1" smtClean="0"/>
              <a:t>Tricuspide</a:t>
            </a:r>
            <a:r>
              <a:rPr lang="en-CA" baseline="0" dirty="0" smtClean="0"/>
              <a:t> (</a:t>
            </a:r>
            <a:r>
              <a:rPr lang="en-CA" baseline="0" dirty="0" err="1" smtClean="0"/>
              <a:t>trois</a:t>
            </a:r>
            <a:r>
              <a:rPr lang="en-CA" baseline="0" dirty="0" smtClean="0"/>
              <a:t> lames: entre </a:t>
            </a:r>
            <a:r>
              <a:rPr lang="en-CA" baseline="0" dirty="0" err="1" smtClean="0"/>
              <a:t>oreillette</a:t>
            </a:r>
            <a:r>
              <a:rPr lang="en-CA" baseline="0" dirty="0" smtClean="0"/>
              <a:t> et </a:t>
            </a:r>
            <a:r>
              <a:rPr lang="en-CA" baseline="0" dirty="0" err="1" smtClean="0"/>
              <a:t>ventricule</a:t>
            </a:r>
            <a:r>
              <a:rPr lang="en-CA" baseline="0" dirty="0" smtClean="0"/>
              <a:t> DROIT) </a:t>
            </a:r>
            <a:r>
              <a:rPr lang="en-CA" baseline="0" dirty="0" err="1" smtClean="0"/>
              <a:t>bicuspide</a:t>
            </a:r>
            <a:r>
              <a:rPr lang="en-CA" baseline="0" dirty="0" smtClean="0"/>
              <a:t> </a:t>
            </a:r>
            <a:r>
              <a:rPr lang="en-CA" baseline="0" dirty="0" err="1" smtClean="0"/>
              <a:t>ou</a:t>
            </a:r>
            <a:r>
              <a:rPr lang="en-CA" baseline="0" dirty="0" smtClean="0"/>
              <a:t> </a:t>
            </a:r>
            <a:r>
              <a:rPr lang="en-CA" baseline="0" dirty="0" err="1" smtClean="0"/>
              <a:t>mitrale</a:t>
            </a:r>
            <a:r>
              <a:rPr lang="en-CA" baseline="0" dirty="0" smtClean="0"/>
              <a:t> (</a:t>
            </a:r>
            <a:r>
              <a:rPr lang="en-CA" baseline="0" dirty="0" err="1" smtClean="0"/>
              <a:t>deux</a:t>
            </a:r>
            <a:r>
              <a:rPr lang="en-CA" baseline="0" dirty="0" smtClean="0"/>
              <a:t> lames: entre </a:t>
            </a:r>
            <a:r>
              <a:rPr lang="en-CA" baseline="0" dirty="0" err="1" smtClean="0"/>
              <a:t>oreillette</a:t>
            </a:r>
            <a:r>
              <a:rPr lang="en-CA" baseline="0" dirty="0" smtClean="0"/>
              <a:t> et </a:t>
            </a:r>
            <a:r>
              <a:rPr lang="en-CA" baseline="0" dirty="0" err="1" smtClean="0"/>
              <a:t>ventricule</a:t>
            </a:r>
            <a:r>
              <a:rPr lang="en-CA" baseline="0" dirty="0" smtClean="0"/>
              <a:t> GAUCHE) : entre les </a:t>
            </a:r>
            <a:r>
              <a:rPr lang="en-CA" baseline="0" dirty="0" err="1" smtClean="0"/>
              <a:t>oreillettes</a:t>
            </a:r>
            <a:r>
              <a:rPr lang="en-CA" baseline="0" dirty="0" smtClean="0"/>
              <a:t> et les </a:t>
            </a:r>
            <a:r>
              <a:rPr lang="en-CA" baseline="0" dirty="0" err="1" smtClean="0"/>
              <a:t>ventricules</a:t>
            </a:r>
            <a:r>
              <a:rPr lang="en-CA" baseline="0" dirty="0" smtClean="0"/>
              <a:t>. </a:t>
            </a:r>
          </a:p>
          <a:p>
            <a:r>
              <a:rPr lang="en-CA" baseline="0" dirty="0" err="1" smtClean="0"/>
              <a:t>Processus</a:t>
            </a:r>
            <a:r>
              <a:rPr lang="en-CA" baseline="0" dirty="0" smtClean="0"/>
              <a:t> </a:t>
            </a:r>
            <a:r>
              <a:rPr lang="en-CA" baseline="0" dirty="0" err="1" smtClean="0"/>
              <a:t>mécanique</a:t>
            </a:r>
            <a:r>
              <a:rPr lang="en-CA" baseline="0" dirty="0" smtClean="0"/>
              <a:t> qui </a:t>
            </a:r>
            <a:r>
              <a:rPr lang="en-CA" baseline="0" dirty="0" err="1" smtClean="0"/>
              <a:t>va</a:t>
            </a:r>
            <a:r>
              <a:rPr lang="en-CA" baseline="0" dirty="0" smtClean="0"/>
              <a:t> </a:t>
            </a:r>
            <a:r>
              <a:rPr lang="en-CA" baseline="0" dirty="0" err="1" smtClean="0"/>
              <a:t>dépendre</a:t>
            </a:r>
            <a:r>
              <a:rPr lang="en-CA" baseline="0" dirty="0" smtClean="0"/>
              <a:t> du gradient de concentration entre les </a:t>
            </a:r>
            <a:r>
              <a:rPr lang="en-CA" baseline="0" dirty="0" err="1" smtClean="0"/>
              <a:t>cavités</a:t>
            </a:r>
            <a:r>
              <a:rPr lang="en-CA" baseline="0" dirty="0" smtClean="0"/>
              <a:t>. </a:t>
            </a:r>
          </a:p>
          <a:p>
            <a:r>
              <a:rPr lang="en-CA" baseline="0" dirty="0" smtClean="0"/>
              <a:t>Si </a:t>
            </a:r>
            <a:r>
              <a:rPr lang="en-CA" baseline="0" dirty="0" err="1" smtClean="0"/>
              <a:t>ça</a:t>
            </a:r>
            <a:r>
              <a:rPr lang="en-CA" baseline="0" dirty="0" smtClean="0"/>
              <a:t> </a:t>
            </a:r>
            <a:r>
              <a:rPr lang="en-CA" baseline="0" dirty="0" err="1" smtClean="0"/>
              <a:t>pousse</a:t>
            </a:r>
            <a:r>
              <a:rPr lang="en-CA" baseline="0" dirty="0" smtClean="0"/>
              <a:t> du </a:t>
            </a:r>
            <a:r>
              <a:rPr lang="en-CA" baseline="0" dirty="0" err="1" smtClean="0"/>
              <a:t>dessu</a:t>
            </a:r>
            <a:r>
              <a:rPr lang="en-CA" baseline="0" dirty="0" smtClean="0"/>
              <a:t>, les valves </a:t>
            </a:r>
            <a:r>
              <a:rPr lang="en-CA" baseline="0" dirty="0" err="1" smtClean="0"/>
              <a:t>s’ouvrent</a:t>
            </a:r>
            <a:r>
              <a:rPr lang="en-CA" baseline="0" dirty="0" smtClean="0"/>
              <a:t>, </a:t>
            </a:r>
            <a:r>
              <a:rPr lang="en-CA" baseline="0" dirty="0" err="1" smtClean="0"/>
              <a:t>lorsque</a:t>
            </a:r>
            <a:r>
              <a:rPr lang="en-CA" baseline="0" dirty="0" smtClean="0"/>
              <a:t> </a:t>
            </a:r>
            <a:r>
              <a:rPr lang="en-CA" baseline="0" dirty="0" err="1" smtClean="0"/>
              <a:t>sa</a:t>
            </a:r>
            <a:r>
              <a:rPr lang="en-CA" baseline="0" dirty="0" smtClean="0"/>
              <a:t> </a:t>
            </a:r>
            <a:r>
              <a:rPr lang="en-CA" baseline="0" dirty="0" err="1" smtClean="0"/>
              <a:t>pousse</a:t>
            </a:r>
            <a:r>
              <a:rPr lang="en-CA" baseline="0" dirty="0" smtClean="0"/>
              <a:t> </a:t>
            </a:r>
            <a:r>
              <a:rPr lang="en-CA" baseline="0" dirty="0" err="1" smtClean="0"/>
              <a:t>d’en</a:t>
            </a:r>
            <a:r>
              <a:rPr lang="en-CA" baseline="0" dirty="0" smtClean="0"/>
              <a:t> </a:t>
            </a:r>
            <a:r>
              <a:rPr lang="en-CA" baseline="0" dirty="0" err="1" smtClean="0"/>
              <a:t>dessous</a:t>
            </a:r>
            <a:r>
              <a:rPr lang="en-CA" baseline="0" dirty="0" smtClean="0"/>
              <a:t>, les lames se ferment. </a:t>
            </a:r>
            <a:r>
              <a:rPr lang="en-CA" baseline="0" dirty="0" err="1" smtClean="0"/>
              <a:t>Permet</a:t>
            </a:r>
            <a:r>
              <a:rPr lang="en-CA" baseline="0" dirty="0" smtClean="0"/>
              <a:t> le </a:t>
            </a:r>
            <a:r>
              <a:rPr lang="en-CA" baseline="0" dirty="0" err="1" smtClean="0"/>
              <a:t>mouvement</a:t>
            </a:r>
            <a:r>
              <a:rPr lang="en-CA" baseline="0" dirty="0" smtClean="0"/>
              <a:t> </a:t>
            </a:r>
            <a:r>
              <a:rPr lang="en-CA" baseline="0" dirty="0" err="1" smtClean="0"/>
              <a:t>unidirectionel</a:t>
            </a:r>
            <a:r>
              <a:rPr lang="en-CA" baseline="0" dirty="0" smtClean="0"/>
              <a:t> du sang</a:t>
            </a:r>
            <a:endParaRPr lang="en-CA"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57ACB1-DF04-4614-B7A4-D999A9806707}" type="slidenum">
              <a:rPr lang="en-CA"/>
              <a:pPr/>
              <a:t>49</a:t>
            </a:fld>
            <a:endParaRPr lang="en-CA"/>
          </a:p>
        </p:txBody>
      </p:sp>
      <p:sp>
        <p:nvSpPr>
          <p:cNvPr id="58370" name="Rectangle 2"/>
          <p:cNvSpPr>
            <a:spLocks noGrp="1" noRot="1" noChangeAspect="1" noChangeArrowheads="1" noTextEdit="1"/>
          </p:cNvSpPr>
          <p:nvPr>
            <p:ph type="sldImg"/>
          </p:nvPr>
        </p:nvSpPr>
        <p:spPr>
          <a:xfrm>
            <a:off x="958465" y="686474"/>
            <a:ext cx="4941072" cy="3428114"/>
          </a:xfrm>
          <a:ln/>
        </p:spPr>
      </p:sp>
      <p:sp>
        <p:nvSpPr>
          <p:cNvPr id="58371" name="Rectangle 3"/>
          <p:cNvSpPr>
            <a:spLocks noGrp="1" noChangeArrowheads="1"/>
          </p:cNvSpPr>
          <p:nvPr>
            <p:ph type="body" idx="1"/>
          </p:nvPr>
        </p:nvSpPr>
        <p:spPr/>
        <p:txBody>
          <a:bodyPr/>
          <a:lstStyle/>
          <a:p>
            <a:r>
              <a:rPr lang="en-CA" dirty="0" smtClean="0"/>
              <a:t>Valves </a:t>
            </a:r>
            <a:r>
              <a:rPr lang="en-CA" dirty="0" err="1" smtClean="0"/>
              <a:t>auriculoventriculaires</a:t>
            </a:r>
            <a:r>
              <a:rPr lang="en-CA" baseline="0" dirty="0" smtClean="0"/>
              <a:t> : </a:t>
            </a:r>
            <a:r>
              <a:rPr lang="en-CA" dirty="0" smtClean="0"/>
              <a:t>Les </a:t>
            </a:r>
            <a:r>
              <a:rPr lang="en-CA" dirty="0" err="1" smtClean="0"/>
              <a:t>changements</a:t>
            </a:r>
            <a:r>
              <a:rPr lang="en-CA" baseline="0" dirty="0" smtClean="0"/>
              <a:t> de </a:t>
            </a:r>
            <a:r>
              <a:rPr lang="en-CA" baseline="0" dirty="0" err="1" smtClean="0"/>
              <a:t>pressions</a:t>
            </a:r>
            <a:r>
              <a:rPr lang="en-CA" baseline="0" dirty="0" smtClean="0"/>
              <a:t> (</a:t>
            </a:r>
            <a:r>
              <a:rPr lang="en-CA" baseline="0" dirty="0" err="1" smtClean="0"/>
              <a:t>différences</a:t>
            </a:r>
            <a:r>
              <a:rPr lang="en-CA" baseline="0" dirty="0" smtClean="0"/>
              <a:t> de </a:t>
            </a:r>
            <a:r>
              <a:rPr lang="en-CA" baseline="0" dirty="0" err="1" smtClean="0"/>
              <a:t>pressions</a:t>
            </a:r>
            <a:r>
              <a:rPr lang="en-CA" baseline="0" dirty="0" smtClean="0"/>
              <a:t>) </a:t>
            </a:r>
            <a:r>
              <a:rPr lang="en-CA" baseline="0" dirty="0" err="1" smtClean="0"/>
              <a:t>permet</a:t>
            </a:r>
            <a:r>
              <a:rPr lang="en-CA" baseline="0" dirty="0" smtClean="0"/>
              <a:t> aux valves de </a:t>
            </a:r>
            <a:r>
              <a:rPr lang="en-CA" baseline="0" dirty="0" err="1" smtClean="0"/>
              <a:t>s’ouvrir</a:t>
            </a:r>
            <a:r>
              <a:rPr lang="en-CA" baseline="0" dirty="0" smtClean="0"/>
              <a:t> et se </a:t>
            </a:r>
            <a:r>
              <a:rPr lang="en-CA" baseline="0" dirty="0" err="1" smtClean="0"/>
              <a:t>refermer</a:t>
            </a:r>
            <a:r>
              <a:rPr lang="en-CA" baseline="0" dirty="0" smtClean="0"/>
              <a:t>. La valve (</a:t>
            </a:r>
            <a:r>
              <a:rPr lang="en-CA" baseline="0" dirty="0" err="1" smtClean="0"/>
              <a:t>bicuspide</a:t>
            </a:r>
            <a:r>
              <a:rPr lang="en-CA" baseline="0" dirty="0" smtClean="0"/>
              <a:t> </a:t>
            </a:r>
            <a:r>
              <a:rPr lang="en-CA" baseline="0" dirty="0" err="1" smtClean="0"/>
              <a:t>ou</a:t>
            </a:r>
            <a:r>
              <a:rPr lang="en-CA" baseline="0" dirty="0" smtClean="0"/>
              <a:t> </a:t>
            </a:r>
            <a:r>
              <a:rPr lang="en-CA" baseline="0" dirty="0" err="1" smtClean="0"/>
              <a:t>mitrale</a:t>
            </a:r>
            <a:r>
              <a:rPr lang="en-CA" baseline="0" dirty="0" smtClean="0"/>
              <a:t>) </a:t>
            </a:r>
            <a:r>
              <a:rPr lang="en-CA" baseline="0" dirty="0" err="1" smtClean="0"/>
              <a:t>est</a:t>
            </a:r>
            <a:r>
              <a:rPr lang="en-CA" baseline="0" dirty="0" smtClean="0"/>
              <a:t> </a:t>
            </a:r>
            <a:r>
              <a:rPr lang="en-CA" baseline="0" dirty="0" err="1" smtClean="0"/>
              <a:t>ouverte</a:t>
            </a:r>
            <a:r>
              <a:rPr lang="en-CA" baseline="0" dirty="0" smtClean="0"/>
              <a:t> </a:t>
            </a:r>
            <a:r>
              <a:rPr lang="en-CA" baseline="0" dirty="0" err="1" smtClean="0"/>
              <a:t>lorsque</a:t>
            </a:r>
            <a:r>
              <a:rPr lang="en-CA" baseline="0" dirty="0" smtClean="0"/>
              <a:t> la </a:t>
            </a:r>
            <a:r>
              <a:rPr lang="en-CA" baseline="0" dirty="0" err="1" smtClean="0"/>
              <a:t>pression</a:t>
            </a:r>
            <a:r>
              <a:rPr lang="en-CA" baseline="0" dirty="0" smtClean="0"/>
              <a:t> </a:t>
            </a:r>
            <a:r>
              <a:rPr lang="en-CA" baseline="0" dirty="0" err="1" smtClean="0"/>
              <a:t>est</a:t>
            </a:r>
            <a:r>
              <a:rPr lang="en-CA" baseline="0" dirty="0" smtClean="0"/>
              <a:t> </a:t>
            </a:r>
            <a:r>
              <a:rPr lang="en-CA" baseline="0" dirty="0" err="1" smtClean="0"/>
              <a:t>supérieur</a:t>
            </a:r>
            <a:r>
              <a:rPr lang="en-CA" baseline="0" dirty="0" smtClean="0"/>
              <a:t> </a:t>
            </a:r>
            <a:r>
              <a:rPr lang="en-CA" baseline="0" dirty="0" err="1" smtClean="0"/>
              <a:t>dans</a:t>
            </a:r>
            <a:r>
              <a:rPr lang="en-CA" baseline="0" dirty="0" smtClean="0"/>
              <a:t> </a:t>
            </a:r>
            <a:r>
              <a:rPr lang="en-CA" baseline="0" dirty="0" err="1" smtClean="0"/>
              <a:t>l’oreillette</a:t>
            </a:r>
            <a:r>
              <a:rPr lang="en-CA" baseline="0" dirty="0" smtClean="0"/>
              <a:t> </a:t>
            </a:r>
            <a:r>
              <a:rPr lang="en-CA" baseline="0" dirty="0" err="1" smtClean="0"/>
              <a:t>que</a:t>
            </a:r>
            <a:r>
              <a:rPr lang="en-CA" baseline="0" dirty="0" smtClean="0"/>
              <a:t> </a:t>
            </a:r>
            <a:r>
              <a:rPr lang="en-CA" baseline="0" dirty="0" err="1" smtClean="0"/>
              <a:t>dans</a:t>
            </a:r>
            <a:r>
              <a:rPr lang="en-CA" baseline="0" dirty="0" smtClean="0"/>
              <a:t> le </a:t>
            </a:r>
            <a:r>
              <a:rPr lang="en-CA" baseline="0" dirty="0" err="1" smtClean="0"/>
              <a:t>ventricule</a:t>
            </a:r>
            <a:r>
              <a:rPr lang="en-CA" baseline="0" dirty="0" smtClean="0"/>
              <a:t>. Les valves </a:t>
            </a:r>
            <a:r>
              <a:rPr lang="en-CA" baseline="0" dirty="0" err="1" smtClean="0"/>
              <a:t>sont</a:t>
            </a:r>
            <a:r>
              <a:rPr lang="en-CA" baseline="0" dirty="0" smtClean="0"/>
              <a:t> </a:t>
            </a:r>
            <a:r>
              <a:rPr lang="en-CA" baseline="0" dirty="0" err="1" smtClean="0"/>
              <a:t>fermer</a:t>
            </a:r>
            <a:r>
              <a:rPr lang="en-CA" baseline="0" dirty="0" smtClean="0"/>
              <a:t> </a:t>
            </a:r>
            <a:r>
              <a:rPr lang="en-CA" baseline="0" dirty="0" err="1" smtClean="0"/>
              <a:t>lorsque</a:t>
            </a:r>
            <a:r>
              <a:rPr lang="en-CA" baseline="0" dirty="0" smtClean="0"/>
              <a:t> la </a:t>
            </a:r>
            <a:r>
              <a:rPr lang="en-CA" baseline="0" dirty="0" err="1" smtClean="0"/>
              <a:t>pression</a:t>
            </a:r>
            <a:r>
              <a:rPr lang="en-CA" baseline="0" dirty="0" smtClean="0"/>
              <a:t> </a:t>
            </a:r>
            <a:r>
              <a:rPr lang="en-CA" baseline="0" dirty="0" err="1" smtClean="0"/>
              <a:t>est</a:t>
            </a:r>
            <a:r>
              <a:rPr lang="en-CA" baseline="0" dirty="0" smtClean="0"/>
              <a:t> </a:t>
            </a:r>
            <a:r>
              <a:rPr lang="en-CA" baseline="0" dirty="0" err="1" smtClean="0"/>
              <a:t>inférieur</a:t>
            </a:r>
            <a:r>
              <a:rPr lang="en-CA" baseline="0" dirty="0" smtClean="0"/>
              <a:t> </a:t>
            </a:r>
            <a:r>
              <a:rPr lang="en-CA" baseline="0" dirty="0" err="1" smtClean="0"/>
              <a:t>dans</a:t>
            </a:r>
            <a:r>
              <a:rPr lang="en-CA" baseline="0" dirty="0" smtClean="0"/>
              <a:t> </a:t>
            </a:r>
            <a:r>
              <a:rPr lang="en-CA" baseline="0" dirty="0" err="1" smtClean="0"/>
              <a:t>l’oreillette</a:t>
            </a:r>
            <a:r>
              <a:rPr lang="en-CA" baseline="0" dirty="0" smtClean="0"/>
              <a:t> </a:t>
            </a:r>
            <a:r>
              <a:rPr lang="en-CA" baseline="0" dirty="0" err="1" smtClean="0"/>
              <a:t>que</a:t>
            </a:r>
            <a:r>
              <a:rPr lang="en-CA" baseline="0" dirty="0" smtClean="0"/>
              <a:t> </a:t>
            </a:r>
            <a:r>
              <a:rPr lang="en-CA" baseline="0" dirty="0" err="1" smtClean="0"/>
              <a:t>dans</a:t>
            </a:r>
            <a:r>
              <a:rPr lang="en-CA" baseline="0" dirty="0" smtClean="0"/>
              <a:t> le </a:t>
            </a:r>
            <a:r>
              <a:rPr lang="en-CA" baseline="0" dirty="0" err="1" smtClean="0"/>
              <a:t>ventricule</a:t>
            </a:r>
            <a:r>
              <a:rPr lang="en-CA" baseline="0" dirty="0" smtClean="0"/>
              <a:t>. </a:t>
            </a:r>
          </a:p>
          <a:p>
            <a:r>
              <a:rPr lang="en-CA" baseline="0" dirty="0" smtClean="0"/>
              <a:t>Valves de </a:t>
            </a:r>
            <a:r>
              <a:rPr lang="en-CA" baseline="0" dirty="0" err="1" smtClean="0"/>
              <a:t>l’aorte</a:t>
            </a:r>
            <a:r>
              <a:rPr lang="en-CA" baseline="0" dirty="0" smtClean="0"/>
              <a:t> </a:t>
            </a:r>
            <a:r>
              <a:rPr lang="en-CA" baseline="0" dirty="0" err="1" smtClean="0"/>
              <a:t>ou</a:t>
            </a:r>
            <a:r>
              <a:rPr lang="en-CA" baseline="0" dirty="0" smtClean="0"/>
              <a:t> valve du </a:t>
            </a:r>
            <a:r>
              <a:rPr lang="en-CA" baseline="0" dirty="0" err="1" smtClean="0"/>
              <a:t>tronc</a:t>
            </a:r>
            <a:r>
              <a:rPr lang="en-CA" baseline="0" dirty="0" smtClean="0"/>
              <a:t> </a:t>
            </a:r>
            <a:r>
              <a:rPr lang="en-CA" baseline="0" dirty="0" err="1" smtClean="0"/>
              <a:t>pulmaire</a:t>
            </a:r>
            <a:r>
              <a:rPr lang="en-CA" baseline="0" dirty="0" smtClean="0"/>
              <a:t>: contraire aux valves de </a:t>
            </a:r>
            <a:r>
              <a:rPr lang="en-CA" baseline="0" dirty="0" err="1" smtClean="0"/>
              <a:t>l’oreillette</a:t>
            </a:r>
            <a:r>
              <a:rPr lang="en-CA" baseline="0" dirty="0" smtClean="0"/>
              <a:t>. </a:t>
            </a:r>
          </a:p>
          <a:p>
            <a:endParaRPr lang="en-CA" baseline="0" dirty="0" smtClean="0"/>
          </a:p>
          <a:p>
            <a:pPr defTabSz="844083" fontAlgn="base">
              <a:spcBef>
                <a:spcPct val="30000"/>
              </a:spcBef>
              <a:spcAft>
                <a:spcPct val="0"/>
              </a:spcAft>
              <a:defRPr/>
            </a:pPr>
            <a:r>
              <a:rPr lang="fr-FR" sz="1100" dirty="0">
                <a:solidFill>
                  <a:srgbClr val="FF0000"/>
                </a:solidFill>
              </a:rPr>
              <a:t>Pourquoi est-ce que les valves du tronc pulmonaire et de l’aorte n’ont pas besoin de muscles papillaires?</a:t>
            </a:r>
          </a:p>
          <a:p>
            <a:pPr defTabSz="844083" fontAlgn="base">
              <a:spcBef>
                <a:spcPct val="30000"/>
              </a:spcBef>
              <a:spcAft>
                <a:spcPct val="0"/>
              </a:spcAft>
              <a:defRPr/>
            </a:pPr>
            <a:r>
              <a:rPr lang="fr-FR" sz="1100" b="1" dirty="0">
                <a:solidFill>
                  <a:srgbClr val="FF0000"/>
                </a:solidFill>
              </a:rPr>
              <a:t>À cause de leur structure. Elles n’ont pas besoin d’autres structures pour les maintenir fermer. Elles sont très courte mais très solide, elles n’ont pas besoin de structures additionnelles pour les maintenir fermer. </a:t>
            </a:r>
            <a:endParaRPr lang="fr-FR" sz="1100" b="1" dirty="0"/>
          </a:p>
          <a:p>
            <a:endParaRPr lang="en-CA"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Circulation </a:t>
            </a:r>
            <a:r>
              <a:rPr lang="en-US" dirty="0" err="1" smtClean="0"/>
              <a:t>coronarienne</a:t>
            </a:r>
            <a:r>
              <a:rPr lang="en-US" dirty="0" smtClean="0"/>
              <a:t>:</a:t>
            </a:r>
            <a:r>
              <a:rPr lang="en-US" baseline="0" dirty="0" smtClean="0"/>
              <a:t> </a:t>
            </a:r>
            <a:r>
              <a:rPr lang="en-US" dirty="0" smtClean="0"/>
              <a:t>Circulation</a:t>
            </a:r>
            <a:r>
              <a:rPr lang="en-US" baseline="0" dirty="0" smtClean="0"/>
              <a:t> du </a:t>
            </a:r>
            <a:r>
              <a:rPr lang="en-US" baseline="0" dirty="0" err="1" smtClean="0"/>
              <a:t>coeur</a:t>
            </a:r>
            <a:r>
              <a:rPr lang="en-US" baseline="0" dirty="0" smtClean="0"/>
              <a:t> en </a:t>
            </a:r>
            <a:r>
              <a:rPr lang="en-US" baseline="0" dirty="0" err="1" smtClean="0"/>
              <a:t>tant</a:t>
            </a:r>
            <a:r>
              <a:rPr lang="en-US" baseline="0" dirty="0" smtClean="0"/>
              <a:t> </a:t>
            </a:r>
            <a:r>
              <a:rPr lang="en-US" baseline="0" dirty="0" err="1" smtClean="0"/>
              <a:t>que</a:t>
            </a:r>
            <a:r>
              <a:rPr lang="en-US" baseline="0" dirty="0" smtClean="0"/>
              <a:t> tel.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50</a:t>
            </a:fld>
            <a:endParaRPr lang="en-CA"/>
          </a:p>
        </p:txBody>
      </p:sp>
    </p:spTree>
    <p:extLst>
      <p:ext uri="{BB962C8B-B14F-4D97-AF65-F5344CB8AC3E}">
        <p14:creationId xmlns:p14="http://schemas.microsoft.com/office/powerpoint/2010/main" val="37632880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D5CCBD-F374-4DB2-A074-986001E7580F}" type="slidenum">
              <a:rPr lang="en-CA"/>
              <a:pPr/>
              <a:t>51</a:t>
            </a:fld>
            <a:endParaRPr lang="en-CA"/>
          </a:p>
        </p:txBody>
      </p:sp>
      <p:sp>
        <p:nvSpPr>
          <p:cNvPr id="64514" name="Rectangle 2"/>
          <p:cNvSpPr>
            <a:spLocks noGrp="1" noRot="1" noChangeAspect="1" noChangeArrowheads="1" noTextEdit="1"/>
          </p:cNvSpPr>
          <p:nvPr>
            <p:ph type="sldImg"/>
          </p:nvPr>
        </p:nvSpPr>
        <p:spPr>
          <a:xfrm>
            <a:off x="958465" y="686474"/>
            <a:ext cx="4941072" cy="3428114"/>
          </a:xfrm>
          <a:ln/>
        </p:spPr>
      </p:sp>
      <p:sp>
        <p:nvSpPr>
          <p:cNvPr id="64515" name="Rectangle 3"/>
          <p:cNvSpPr>
            <a:spLocks noGrp="1" noChangeArrowheads="1"/>
          </p:cNvSpPr>
          <p:nvPr>
            <p:ph type="body" idx="1"/>
          </p:nvPr>
        </p:nvSpPr>
        <p:spPr/>
        <p:txBody>
          <a:bodyPr/>
          <a:lstStyle/>
          <a:p>
            <a:r>
              <a:rPr lang="en-CA" dirty="0" err="1" smtClean="0"/>
              <a:t>Elles</a:t>
            </a:r>
            <a:r>
              <a:rPr lang="en-CA" dirty="0" smtClean="0"/>
              <a:t> </a:t>
            </a:r>
            <a:r>
              <a:rPr lang="en-CA" dirty="0" err="1" smtClean="0"/>
              <a:t>sont</a:t>
            </a:r>
            <a:r>
              <a:rPr lang="en-CA" dirty="0" smtClean="0"/>
              <a:t> </a:t>
            </a:r>
            <a:r>
              <a:rPr lang="en-CA" dirty="0" err="1" smtClean="0"/>
              <a:t>interconnectées</a:t>
            </a:r>
            <a:r>
              <a:rPr lang="en-CA" baseline="0" dirty="0" smtClean="0"/>
              <a:t>, </a:t>
            </a:r>
            <a:r>
              <a:rPr lang="en-CA" baseline="0" dirty="0" err="1" smtClean="0"/>
              <a:t>ce</a:t>
            </a:r>
            <a:r>
              <a:rPr lang="en-CA" baseline="0" dirty="0" smtClean="0"/>
              <a:t> lieu se </a:t>
            </a:r>
            <a:r>
              <a:rPr lang="en-CA" baseline="0" dirty="0" err="1" smtClean="0"/>
              <a:t>nomme</a:t>
            </a:r>
            <a:r>
              <a:rPr lang="en-CA" baseline="0" dirty="0" smtClean="0"/>
              <a:t> le </a:t>
            </a:r>
            <a:r>
              <a:rPr lang="en-CA" baseline="0" dirty="0" err="1" smtClean="0"/>
              <a:t>disque</a:t>
            </a:r>
            <a:r>
              <a:rPr lang="en-CA" baseline="0" dirty="0" smtClean="0"/>
              <a:t> </a:t>
            </a:r>
            <a:r>
              <a:rPr lang="en-CA" baseline="0" dirty="0" err="1" smtClean="0"/>
              <a:t>intercalaire</a:t>
            </a:r>
            <a:r>
              <a:rPr lang="en-CA" baseline="0" dirty="0" smtClean="0"/>
              <a:t>. 2 structures (desmosomes : </a:t>
            </a:r>
            <a:r>
              <a:rPr lang="en-CA" baseline="0" dirty="0" err="1" smtClean="0"/>
              <a:t>protéines</a:t>
            </a:r>
            <a:r>
              <a:rPr lang="en-CA" baseline="0" dirty="0" smtClean="0"/>
              <a:t> </a:t>
            </a:r>
            <a:r>
              <a:rPr lang="en-CA" baseline="0" dirty="0" err="1" smtClean="0"/>
              <a:t>d’encrage</a:t>
            </a:r>
            <a:r>
              <a:rPr lang="en-CA" baseline="0" dirty="0" smtClean="0"/>
              <a:t> et </a:t>
            </a:r>
            <a:r>
              <a:rPr lang="en-CA" baseline="0" dirty="0" err="1" smtClean="0"/>
              <a:t>jonction</a:t>
            </a:r>
            <a:r>
              <a:rPr lang="en-CA" baseline="0" dirty="0" smtClean="0"/>
              <a:t> </a:t>
            </a:r>
            <a:r>
              <a:rPr lang="en-CA" baseline="0" dirty="0" err="1" smtClean="0"/>
              <a:t>ouvertes</a:t>
            </a:r>
            <a:r>
              <a:rPr lang="en-CA" baseline="0" dirty="0" smtClean="0"/>
              <a:t>: </a:t>
            </a:r>
            <a:r>
              <a:rPr lang="en-CA" baseline="0" dirty="0" err="1" smtClean="0"/>
              <a:t>constitué</a:t>
            </a:r>
            <a:r>
              <a:rPr lang="en-CA" baseline="0" dirty="0" smtClean="0"/>
              <a:t> de </a:t>
            </a:r>
            <a:r>
              <a:rPr lang="en-CA" baseline="0" dirty="0" err="1" smtClean="0"/>
              <a:t>connexon</a:t>
            </a:r>
            <a:r>
              <a:rPr lang="en-CA" baseline="0" dirty="0" smtClean="0"/>
              <a:t>, </a:t>
            </a:r>
            <a:r>
              <a:rPr lang="en-CA" baseline="0" dirty="0" err="1" smtClean="0"/>
              <a:t>permettent</a:t>
            </a:r>
            <a:r>
              <a:rPr lang="en-CA" baseline="0" dirty="0" smtClean="0"/>
              <a:t> la connection </a:t>
            </a:r>
            <a:r>
              <a:rPr lang="en-CA" baseline="0" dirty="0" err="1" smtClean="0"/>
              <a:t>directe</a:t>
            </a:r>
            <a:r>
              <a:rPr lang="en-CA" baseline="0" dirty="0" smtClean="0"/>
              <a:t> entre les </a:t>
            </a:r>
            <a:r>
              <a:rPr lang="en-CA" baseline="0" dirty="0" err="1" smtClean="0"/>
              <a:t>deux</a:t>
            </a:r>
            <a:r>
              <a:rPr lang="en-CA" baseline="0" dirty="0" smtClean="0"/>
              <a:t> </a:t>
            </a:r>
            <a:r>
              <a:rPr lang="en-CA" baseline="0" dirty="0" err="1" smtClean="0"/>
              <a:t>celulle</a:t>
            </a:r>
            <a:r>
              <a:rPr lang="en-CA" baseline="0" dirty="0" smtClean="0"/>
              <a:t>). </a:t>
            </a:r>
          </a:p>
          <a:p>
            <a:r>
              <a:rPr lang="en-CA" baseline="0" dirty="0" err="1" smtClean="0"/>
              <a:t>Permet</a:t>
            </a:r>
            <a:r>
              <a:rPr lang="en-CA" baseline="0" dirty="0" smtClean="0"/>
              <a:t> </a:t>
            </a:r>
            <a:r>
              <a:rPr lang="en-CA" baseline="0" dirty="0" err="1" smtClean="0"/>
              <a:t>une</a:t>
            </a:r>
            <a:r>
              <a:rPr lang="en-CA" baseline="0" dirty="0" smtClean="0"/>
              <a:t> communication </a:t>
            </a:r>
            <a:r>
              <a:rPr lang="en-CA" baseline="0" dirty="0" err="1" smtClean="0"/>
              <a:t>directe</a:t>
            </a:r>
            <a:r>
              <a:rPr lang="en-CA" baseline="0" dirty="0" smtClean="0"/>
              <a:t>. </a:t>
            </a:r>
            <a:r>
              <a:rPr lang="en-CA" baseline="0" dirty="0" err="1" smtClean="0"/>
              <a:t>Permet</a:t>
            </a:r>
            <a:r>
              <a:rPr lang="en-CA" baseline="0" dirty="0" smtClean="0"/>
              <a:t> le </a:t>
            </a:r>
            <a:r>
              <a:rPr lang="en-CA" baseline="0" dirty="0" err="1" smtClean="0"/>
              <a:t>couplage</a:t>
            </a:r>
            <a:r>
              <a:rPr lang="en-CA" baseline="0" dirty="0" smtClean="0"/>
              <a:t> </a:t>
            </a:r>
            <a:r>
              <a:rPr lang="en-CA" baseline="0" dirty="0" err="1" smtClean="0"/>
              <a:t>électrique</a:t>
            </a:r>
            <a:r>
              <a:rPr lang="en-CA" baseline="0" dirty="0" smtClean="0"/>
              <a:t> entre </a:t>
            </a:r>
            <a:r>
              <a:rPr lang="en-CA" baseline="0" dirty="0" err="1" smtClean="0"/>
              <a:t>deux</a:t>
            </a:r>
            <a:r>
              <a:rPr lang="en-CA" baseline="0" dirty="0" smtClean="0"/>
              <a:t> cellules sans </a:t>
            </a:r>
            <a:r>
              <a:rPr lang="en-CA" baseline="0" dirty="0" err="1" smtClean="0"/>
              <a:t>qu’il</a:t>
            </a:r>
            <a:r>
              <a:rPr lang="en-CA" baseline="0" dirty="0" smtClean="0"/>
              <a:t> </a:t>
            </a:r>
            <a:r>
              <a:rPr lang="en-CA" baseline="0" dirty="0" err="1" smtClean="0"/>
              <a:t>n’y</a:t>
            </a:r>
            <a:r>
              <a:rPr lang="en-CA" baseline="0" dirty="0" smtClean="0"/>
              <a:t> </a:t>
            </a:r>
            <a:r>
              <a:rPr lang="en-CA" baseline="0" dirty="0" err="1" smtClean="0"/>
              <a:t>est</a:t>
            </a:r>
            <a:r>
              <a:rPr lang="en-CA" baseline="0" dirty="0" smtClean="0"/>
              <a:t> un </a:t>
            </a:r>
            <a:r>
              <a:rPr lang="en-CA" baseline="0" dirty="0" err="1" smtClean="0"/>
              <a:t>intermédiaire</a:t>
            </a:r>
            <a:r>
              <a:rPr lang="en-CA" baseline="0" dirty="0" smtClean="0"/>
              <a:t> de synapses. </a:t>
            </a:r>
            <a:endParaRPr lang="en-CA"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F2BCAC-A92C-405A-B37B-90F257BEF016}" type="slidenum">
              <a:rPr lang="en-CA"/>
              <a:pPr/>
              <a:t>52</a:t>
            </a:fld>
            <a:endParaRPr lang="en-CA"/>
          </a:p>
        </p:txBody>
      </p:sp>
      <p:sp>
        <p:nvSpPr>
          <p:cNvPr id="66562" name="Rectangle 2"/>
          <p:cNvSpPr>
            <a:spLocks noGrp="1" noRot="1" noChangeAspect="1" noChangeArrowheads="1" noTextEdit="1"/>
          </p:cNvSpPr>
          <p:nvPr>
            <p:ph type="sldImg"/>
          </p:nvPr>
        </p:nvSpPr>
        <p:spPr>
          <a:xfrm>
            <a:off x="958465" y="686474"/>
            <a:ext cx="4941072" cy="3428114"/>
          </a:xfrm>
          <a:ln/>
        </p:spPr>
      </p:sp>
      <p:sp>
        <p:nvSpPr>
          <p:cNvPr id="66563" name="Rectangle 3"/>
          <p:cNvSpPr>
            <a:spLocks noGrp="1" noChangeArrowheads="1"/>
          </p:cNvSpPr>
          <p:nvPr>
            <p:ph type="body" idx="1"/>
          </p:nvPr>
        </p:nvSpPr>
        <p:spPr/>
        <p:txBody>
          <a:bodyPr/>
          <a:lstStyle/>
          <a:p>
            <a:r>
              <a:rPr lang="en-CA" dirty="0" err="1" smtClean="0"/>
              <a:t>Reste</a:t>
            </a:r>
            <a:r>
              <a:rPr lang="en-CA" baseline="0" dirty="0" smtClean="0"/>
              <a:t> </a:t>
            </a:r>
            <a:r>
              <a:rPr lang="en-CA" baseline="0" dirty="0" err="1" smtClean="0"/>
              <a:t>dépolarisé</a:t>
            </a:r>
            <a:r>
              <a:rPr lang="en-CA" baseline="0" dirty="0" smtClean="0"/>
              <a:t> (plateau du </a:t>
            </a:r>
            <a:r>
              <a:rPr lang="en-CA" baseline="0" dirty="0" err="1" smtClean="0"/>
              <a:t>potentiel</a:t>
            </a:r>
            <a:r>
              <a:rPr lang="en-CA" baseline="0" dirty="0" smtClean="0"/>
              <a:t> </a:t>
            </a:r>
            <a:r>
              <a:rPr lang="en-CA" baseline="0" dirty="0" err="1" smtClean="0"/>
              <a:t>d’action</a:t>
            </a:r>
            <a:r>
              <a:rPr lang="en-CA" baseline="0" dirty="0" smtClean="0"/>
              <a:t>) </a:t>
            </a:r>
            <a:endParaRPr lang="en-CA"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EBFFA8-941F-4F4E-B7FC-696389862E0E}" type="slidenum">
              <a:rPr lang="en-CA"/>
              <a:pPr/>
              <a:t>53</a:t>
            </a:fld>
            <a:endParaRPr lang="en-CA"/>
          </a:p>
        </p:txBody>
      </p:sp>
      <p:sp>
        <p:nvSpPr>
          <p:cNvPr id="67586" name="Rectangle 2"/>
          <p:cNvSpPr>
            <a:spLocks noGrp="1" noRot="1" noChangeAspect="1" noChangeArrowheads="1" noTextEdit="1"/>
          </p:cNvSpPr>
          <p:nvPr>
            <p:ph type="sldImg"/>
          </p:nvPr>
        </p:nvSpPr>
        <p:spPr>
          <a:xfrm>
            <a:off x="958465" y="686474"/>
            <a:ext cx="4941072" cy="3428114"/>
          </a:xfrm>
          <a:ln/>
        </p:spPr>
      </p:sp>
      <p:sp>
        <p:nvSpPr>
          <p:cNvPr id="67587" name="Rectangle 3"/>
          <p:cNvSpPr>
            <a:spLocks noGrp="1" noChangeArrowheads="1"/>
          </p:cNvSpPr>
          <p:nvPr>
            <p:ph type="body" idx="1"/>
          </p:nvPr>
        </p:nvSpPr>
        <p:spPr/>
        <p:txBody>
          <a:bodyPr/>
          <a:lstStyle/>
          <a:p>
            <a:endParaRPr lang="en-CA"/>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Les </a:t>
            </a:r>
            <a:r>
              <a:rPr lang="en-US" dirty="0" err="1" smtClean="0"/>
              <a:t>canaux</a:t>
            </a:r>
            <a:r>
              <a:rPr lang="en-US" dirty="0" smtClean="0"/>
              <a:t> voltage</a:t>
            </a:r>
            <a:r>
              <a:rPr lang="en-US" baseline="0" dirty="0" smtClean="0"/>
              <a:t> </a:t>
            </a:r>
            <a:r>
              <a:rPr lang="en-US" baseline="0" dirty="0" err="1" smtClean="0"/>
              <a:t>dépendant</a:t>
            </a:r>
            <a:r>
              <a:rPr lang="en-US" baseline="0" dirty="0" smtClean="0"/>
              <a:t> </a:t>
            </a:r>
            <a:r>
              <a:rPr lang="en-US" baseline="0" dirty="0" err="1" smtClean="0"/>
              <a:t>vont</a:t>
            </a:r>
            <a:r>
              <a:rPr lang="en-US" baseline="0" dirty="0" smtClean="0"/>
              <a:t> controller la force de contraction en </a:t>
            </a:r>
            <a:r>
              <a:rPr lang="en-US" baseline="0" dirty="0" err="1" smtClean="0"/>
              <a:t>controlant</a:t>
            </a:r>
            <a:r>
              <a:rPr lang="en-US" baseline="0" dirty="0" smtClean="0"/>
              <a:t> </a:t>
            </a:r>
            <a:r>
              <a:rPr lang="en-US" baseline="0" dirty="0" err="1" smtClean="0"/>
              <a:t>l’entré</a:t>
            </a:r>
            <a:r>
              <a:rPr lang="en-US" baseline="0" dirty="0" smtClean="0"/>
              <a:t> du calcium. </a:t>
            </a:r>
          </a:p>
          <a:p>
            <a:r>
              <a:rPr lang="en-US" baseline="0" dirty="0" smtClean="0"/>
              <a:t>Si on </a:t>
            </a:r>
            <a:r>
              <a:rPr lang="en-US" baseline="0" dirty="0" err="1" smtClean="0"/>
              <a:t>enlève</a:t>
            </a:r>
            <a:r>
              <a:rPr lang="en-US" baseline="0" dirty="0" smtClean="0"/>
              <a:t> le calcium </a:t>
            </a:r>
            <a:r>
              <a:rPr lang="en-US" baseline="0" dirty="0" err="1" smtClean="0"/>
              <a:t>extracelllulaire</a:t>
            </a:r>
            <a:r>
              <a:rPr lang="en-US" baseline="0" dirty="0" smtClean="0"/>
              <a:t>, le </a:t>
            </a:r>
            <a:r>
              <a:rPr lang="en-US" baseline="0" dirty="0" err="1" smtClean="0"/>
              <a:t>coeur</a:t>
            </a:r>
            <a:r>
              <a:rPr lang="en-US" baseline="0" dirty="0" smtClean="0"/>
              <a:t> </a:t>
            </a:r>
            <a:r>
              <a:rPr lang="en-US" baseline="0" dirty="0" err="1" smtClean="0"/>
              <a:t>arrête</a:t>
            </a:r>
            <a:r>
              <a:rPr lang="en-US" baseline="0" dirty="0" smtClean="0"/>
              <a:t> de </a:t>
            </a:r>
            <a:r>
              <a:rPr lang="en-US" baseline="0" dirty="0" err="1" smtClean="0"/>
              <a:t>battre</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54</a:t>
            </a:fld>
            <a:endParaRPr lang="en-CA"/>
          </a:p>
        </p:txBody>
      </p:sp>
    </p:spTree>
    <p:extLst>
      <p:ext uri="{BB962C8B-B14F-4D97-AF65-F5344CB8AC3E}">
        <p14:creationId xmlns:p14="http://schemas.microsoft.com/office/powerpoint/2010/main" val="1456872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Durant le plateau, </a:t>
            </a:r>
            <a:r>
              <a:rPr lang="en-US" dirty="0" err="1" smtClean="0"/>
              <a:t>il</a:t>
            </a:r>
            <a:r>
              <a:rPr lang="en-US" dirty="0" smtClean="0"/>
              <a:t> y a </a:t>
            </a:r>
            <a:r>
              <a:rPr lang="en-US" dirty="0" err="1" smtClean="0"/>
              <a:t>une</a:t>
            </a:r>
            <a:r>
              <a:rPr lang="en-US" dirty="0" smtClean="0"/>
              <a:t> </a:t>
            </a:r>
            <a:r>
              <a:rPr lang="en-US" dirty="0" err="1" smtClean="0"/>
              <a:t>entré</a:t>
            </a:r>
            <a:r>
              <a:rPr lang="en-US" dirty="0" smtClean="0"/>
              <a:t> de </a:t>
            </a:r>
            <a:r>
              <a:rPr lang="en-US" dirty="0" err="1" smtClean="0"/>
              <a:t>Ca</a:t>
            </a:r>
            <a:r>
              <a:rPr lang="en-US" dirty="0" smtClean="0"/>
              <a:t>,</a:t>
            </a:r>
            <a:r>
              <a:rPr lang="en-US" baseline="0" dirty="0" smtClean="0"/>
              <a:t> </a:t>
            </a:r>
            <a:r>
              <a:rPr lang="en-US" baseline="0" dirty="0" err="1" smtClean="0"/>
              <a:t>ce</a:t>
            </a:r>
            <a:r>
              <a:rPr lang="en-US" baseline="0" dirty="0" smtClean="0"/>
              <a:t> qui </a:t>
            </a:r>
            <a:r>
              <a:rPr lang="en-US" baseline="0" dirty="0" err="1" smtClean="0"/>
              <a:t>augmente</a:t>
            </a:r>
            <a:r>
              <a:rPr lang="en-US" baseline="0" dirty="0" smtClean="0"/>
              <a:t> la contraction. Le </a:t>
            </a:r>
            <a:r>
              <a:rPr lang="en-US" baseline="0" dirty="0" err="1" smtClean="0"/>
              <a:t>coeur</a:t>
            </a:r>
            <a:r>
              <a:rPr lang="en-US" baseline="0" dirty="0" smtClean="0"/>
              <a:t> </a:t>
            </a:r>
            <a:r>
              <a:rPr lang="en-US" baseline="0" dirty="0" err="1" smtClean="0"/>
              <a:t>va</a:t>
            </a:r>
            <a:r>
              <a:rPr lang="en-US" baseline="0" dirty="0" smtClean="0"/>
              <a:t> </a:t>
            </a:r>
            <a:r>
              <a:rPr lang="en-US" baseline="0" dirty="0" err="1" smtClean="0"/>
              <a:t>toujours</a:t>
            </a:r>
            <a:r>
              <a:rPr lang="en-US" baseline="0" dirty="0" smtClean="0"/>
              <a:t> relaxer </a:t>
            </a:r>
            <a:r>
              <a:rPr lang="en-US" baseline="0" dirty="0" err="1" smtClean="0"/>
              <a:t>avant</a:t>
            </a:r>
            <a:r>
              <a:rPr lang="en-US" baseline="0" dirty="0" smtClean="0"/>
              <a:t> de se </a:t>
            </a:r>
            <a:r>
              <a:rPr lang="en-US" baseline="0" dirty="0" err="1" smtClean="0"/>
              <a:t>recontracter</a:t>
            </a:r>
            <a:r>
              <a:rPr lang="en-US" baseline="0" dirty="0" smtClean="0"/>
              <a:t>. </a:t>
            </a:r>
          </a:p>
          <a:p>
            <a:r>
              <a:rPr lang="en-US" dirty="0" smtClean="0"/>
              <a:t>Question à </a:t>
            </a:r>
            <a:r>
              <a:rPr lang="en-US" dirty="0" err="1" smtClean="0"/>
              <a:t>examen</a:t>
            </a:r>
            <a:r>
              <a:rPr lang="en-US" dirty="0" smtClean="0"/>
              <a:t> *</a:t>
            </a:r>
          </a:p>
          <a:p>
            <a:r>
              <a:rPr lang="en-US" dirty="0" smtClean="0"/>
              <a:t>En quoi </a:t>
            </a:r>
            <a:r>
              <a:rPr lang="en-US" dirty="0" err="1" smtClean="0"/>
              <a:t>est-ce</a:t>
            </a:r>
            <a:r>
              <a:rPr lang="en-US" dirty="0" smtClean="0"/>
              <a:t> important ? </a:t>
            </a:r>
          </a:p>
          <a:p>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55</a:t>
            </a:fld>
            <a:endParaRPr lang="en-CA"/>
          </a:p>
        </p:txBody>
      </p:sp>
    </p:spTree>
    <p:extLst>
      <p:ext uri="{BB962C8B-B14F-4D97-AF65-F5344CB8AC3E}">
        <p14:creationId xmlns:p14="http://schemas.microsoft.com/office/powerpoint/2010/main" val="231944875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31CDF1-2D2B-44E3-98FA-7C291CF71991}" type="slidenum">
              <a:rPr lang="en-CA"/>
              <a:pPr/>
              <a:t>56</a:t>
            </a:fld>
            <a:endParaRPr lang="en-CA"/>
          </a:p>
        </p:txBody>
      </p:sp>
      <p:sp>
        <p:nvSpPr>
          <p:cNvPr id="117762" name="Rectangle 2"/>
          <p:cNvSpPr>
            <a:spLocks noGrp="1" noRot="1" noChangeAspect="1" noChangeArrowheads="1" noTextEdit="1"/>
          </p:cNvSpPr>
          <p:nvPr>
            <p:ph type="sldImg"/>
          </p:nvPr>
        </p:nvSpPr>
        <p:spPr>
          <a:xfrm>
            <a:off x="958465" y="686474"/>
            <a:ext cx="4941072" cy="3428114"/>
          </a:xfrm>
          <a:ln/>
        </p:spPr>
      </p:sp>
      <p:sp>
        <p:nvSpPr>
          <p:cNvPr id="117763" name="Rectangle 3"/>
          <p:cNvSpPr>
            <a:spLocks noGrp="1" noChangeArrowheads="1"/>
          </p:cNvSpPr>
          <p:nvPr>
            <p:ph type="body" idx="1"/>
          </p:nvPr>
        </p:nvSpPr>
        <p:spPr/>
        <p:txBody>
          <a:bodyPr/>
          <a:lstStyle/>
          <a:p>
            <a:r>
              <a:rPr lang="en-CA" dirty="0" smtClean="0"/>
              <a:t>Tableau</a:t>
            </a:r>
            <a:r>
              <a:rPr lang="en-CA" baseline="0" dirty="0" smtClean="0"/>
              <a:t> important * </a:t>
            </a:r>
          </a:p>
          <a:p>
            <a:r>
              <a:rPr lang="en-CA" baseline="0" dirty="0" smtClean="0"/>
              <a:t>Il </a:t>
            </a:r>
            <a:r>
              <a:rPr lang="en-CA" baseline="0" dirty="0" err="1" smtClean="0"/>
              <a:t>démontre</a:t>
            </a:r>
            <a:r>
              <a:rPr lang="en-CA" baseline="0" dirty="0" smtClean="0"/>
              <a:t> la Propagation du </a:t>
            </a:r>
            <a:r>
              <a:rPr lang="en-CA" baseline="0" dirty="0" err="1" smtClean="0"/>
              <a:t>potentiel</a:t>
            </a:r>
            <a:r>
              <a:rPr lang="en-CA" baseline="0" dirty="0" smtClean="0"/>
              <a:t> </a:t>
            </a:r>
            <a:r>
              <a:rPr lang="en-CA" baseline="0" dirty="0" err="1" smtClean="0"/>
              <a:t>d’action</a:t>
            </a:r>
            <a:r>
              <a:rPr lang="en-CA" baseline="0" dirty="0" smtClean="0"/>
              <a:t> (de </a:t>
            </a:r>
            <a:r>
              <a:rPr lang="en-CA" baseline="0" dirty="0" err="1" smtClean="0"/>
              <a:t>celulles</a:t>
            </a:r>
            <a:r>
              <a:rPr lang="en-CA" baseline="0" dirty="0" smtClean="0"/>
              <a:t> en </a:t>
            </a:r>
            <a:r>
              <a:rPr lang="en-CA" baseline="0" dirty="0" err="1" smtClean="0"/>
              <a:t>celulles</a:t>
            </a:r>
            <a:r>
              <a:rPr lang="en-CA" baseline="0" dirty="0" smtClean="0"/>
              <a:t>) </a:t>
            </a:r>
          </a:p>
          <a:p>
            <a:r>
              <a:rPr lang="en-CA" baseline="0" dirty="0" smtClean="0"/>
              <a:t>Le  role du </a:t>
            </a:r>
            <a:r>
              <a:rPr lang="en-CA" baseline="0" dirty="0" err="1" smtClean="0"/>
              <a:t>noeud</a:t>
            </a:r>
            <a:r>
              <a:rPr lang="en-CA" baseline="0" dirty="0" smtClean="0"/>
              <a:t> AV </a:t>
            </a:r>
            <a:r>
              <a:rPr lang="en-CA" baseline="0" dirty="0" err="1" smtClean="0"/>
              <a:t>est</a:t>
            </a:r>
            <a:r>
              <a:rPr lang="en-CA" baseline="0" dirty="0" smtClean="0"/>
              <a:t> de </a:t>
            </a:r>
            <a:r>
              <a:rPr lang="en-CA" baseline="0" dirty="0" err="1" smtClean="0"/>
              <a:t>ralentir</a:t>
            </a:r>
            <a:r>
              <a:rPr lang="en-CA" baseline="0" dirty="0" smtClean="0"/>
              <a:t> </a:t>
            </a:r>
            <a:r>
              <a:rPr lang="en-CA" baseline="0" dirty="0" err="1" smtClean="0"/>
              <a:t>l’excitation</a:t>
            </a:r>
            <a:r>
              <a:rPr lang="en-CA" baseline="0" dirty="0" smtClean="0"/>
              <a:t>. </a:t>
            </a:r>
          </a:p>
          <a:p>
            <a:r>
              <a:rPr lang="en-CA" dirty="0" smtClean="0"/>
              <a:t>Comment </a:t>
            </a:r>
            <a:r>
              <a:rPr lang="en-CA" dirty="0" err="1" smtClean="0"/>
              <a:t>sont-elles</a:t>
            </a:r>
            <a:r>
              <a:rPr lang="en-CA" baseline="0" dirty="0" smtClean="0"/>
              <a:t> </a:t>
            </a:r>
            <a:r>
              <a:rPr lang="en-CA" baseline="0" dirty="0" err="1" smtClean="0"/>
              <a:t>excitables</a:t>
            </a:r>
            <a:r>
              <a:rPr lang="en-CA" baseline="0" dirty="0" smtClean="0"/>
              <a:t> ? </a:t>
            </a:r>
            <a:r>
              <a:rPr lang="en-CA" baseline="0" dirty="0" err="1" smtClean="0"/>
              <a:t>Voir</a:t>
            </a:r>
            <a:r>
              <a:rPr lang="en-CA" baseline="0" dirty="0" smtClean="0"/>
              <a:t> </a:t>
            </a:r>
            <a:r>
              <a:rPr lang="en-CA" baseline="0" dirty="0" err="1" smtClean="0"/>
              <a:t>prochaine</a:t>
            </a:r>
            <a:r>
              <a:rPr lang="en-CA" baseline="0" dirty="0" smtClean="0"/>
              <a:t> page</a:t>
            </a:r>
          </a:p>
          <a:p>
            <a:r>
              <a:rPr lang="en-CA" baseline="0" dirty="0" smtClean="0"/>
              <a:t>Le </a:t>
            </a:r>
            <a:r>
              <a:rPr lang="en-CA" baseline="0" dirty="0" err="1" smtClean="0"/>
              <a:t>noeud</a:t>
            </a:r>
            <a:r>
              <a:rPr lang="en-CA" baseline="0" dirty="0" smtClean="0"/>
              <a:t> AV a un pacemaker, </a:t>
            </a:r>
            <a:r>
              <a:rPr lang="en-CA" baseline="0" dirty="0" err="1" smtClean="0"/>
              <a:t>agit</a:t>
            </a:r>
            <a:r>
              <a:rPr lang="en-CA" baseline="0" dirty="0" smtClean="0"/>
              <a:t> </a:t>
            </a:r>
            <a:r>
              <a:rPr lang="en-CA" baseline="0" dirty="0" err="1" smtClean="0"/>
              <a:t>comme</a:t>
            </a:r>
            <a:r>
              <a:rPr lang="en-CA" baseline="0" dirty="0" smtClean="0"/>
              <a:t> un </a:t>
            </a:r>
            <a:r>
              <a:rPr lang="en-CA" baseline="0" dirty="0" err="1" smtClean="0"/>
              <a:t>mécanisme</a:t>
            </a:r>
            <a:r>
              <a:rPr lang="en-CA" baseline="0" dirty="0" smtClean="0"/>
              <a:t> </a:t>
            </a:r>
            <a:r>
              <a:rPr lang="en-CA" baseline="0" dirty="0" err="1" smtClean="0"/>
              <a:t>alternatif</a:t>
            </a:r>
            <a:r>
              <a:rPr lang="en-CA" baseline="0" dirty="0" smtClean="0"/>
              <a:t> (plan B du </a:t>
            </a:r>
            <a:r>
              <a:rPr lang="en-CA" baseline="0" dirty="0" err="1" smtClean="0"/>
              <a:t>coeur</a:t>
            </a:r>
            <a:r>
              <a:rPr lang="en-CA" baseline="0" dirty="0" smtClean="0"/>
              <a:t>)</a:t>
            </a:r>
          </a:p>
          <a:p>
            <a:r>
              <a:rPr lang="en-CA" baseline="0" dirty="0" smtClean="0"/>
              <a:t>Le </a:t>
            </a:r>
            <a:r>
              <a:rPr lang="en-CA" baseline="0" dirty="0" err="1" smtClean="0"/>
              <a:t>noeud</a:t>
            </a:r>
            <a:r>
              <a:rPr lang="en-CA" baseline="0" dirty="0" smtClean="0"/>
              <a:t> </a:t>
            </a:r>
            <a:r>
              <a:rPr lang="en-CA" baseline="0" dirty="0" err="1" smtClean="0"/>
              <a:t>sinusal</a:t>
            </a:r>
            <a:r>
              <a:rPr lang="en-CA" baseline="0" dirty="0" smtClean="0"/>
              <a:t> </a:t>
            </a:r>
            <a:r>
              <a:rPr lang="en-CA" baseline="0" dirty="0" err="1" smtClean="0"/>
              <a:t>détermine</a:t>
            </a:r>
            <a:r>
              <a:rPr lang="en-CA" baseline="0" dirty="0" smtClean="0"/>
              <a:t> la </a:t>
            </a:r>
            <a:r>
              <a:rPr lang="en-CA" baseline="0" dirty="0" err="1" smtClean="0"/>
              <a:t>fréquence</a:t>
            </a:r>
            <a:r>
              <a:rPr lang="en-CA" baseline="0" dirty="0" smtClean="0"/>
              <a:t> </a:t>
            </a:r>
            <a:r>
              <a:rPr lang="en-CA" baseline="0" dirty="0" err="1" smtClean="0"/>
              <a:t>cardiaque</a:t>
            </a:r>
            <a:r>
              <a:rPr lang="en-CA" baseline="0" dirty="0" smtClean="0"/>
              <a:t> du </a:t>
            </a:r>
            <a:r>
              <a:rPr lang="en-CA" baseline="0" dirty="0" err="1" smtClean="0"/>
              <a:t>coeur</a:t>
            </a:r>
            <a:r>
              <a:rPr lang="en-CA" baseline="0" dirty="0" smtClean="0"/>
              <a:t>, </a:t>
            </a:r>
            <a:r>
              <a:rPr lang="en-CA" baseline="0" dirty="0" err="1" smtClean="0"/>
              <a:t>il</a:t>
            </a:r>
            <a:r>
              <a:rPr lang="en-CA" baseline="0" dirty="0" smtClean="0"/>
              <a:t> bat plus </a:t>
            </a:r>
            <a:r>
              <a:rPr lang="en-CA" baseline="0" dirty="0" err="1" smtClean="0"/>
              <a:t>vite</a:t>
            </a:r>
            <a:r>
              <a:rPr lang="en-CA" baseline="0" dirty="0" smtClean="0"/>
              <a:t> </a:t>
            </a:r>
            <a:r>
              <a:rPr lang="en-CA" baseline="0" dirty="0" err="1" smtClean="0"/>
              <a:t>que</a:t>
            </a:r>
            <a:r>
              <a:rPr lang="en-CA" baseline="0" dirty="0" smtClean="0"/>
              <a:t> le </a:t>
            </a:r>
            <a:r>
              <a:rPr lang="en-CA" baseline="0" dirty="0" err="1" smtClean="0"/>
              <a:t>noeud</a:t>
            </a:r>
            <a:r>
              <a:rPr lang="en-CA" baseline="0" dirty="0" smtClean="0"/>
              <a:t> AV. </a:t>
            </a:r>
            <a:r>
              <a:rPr lang="en-CA" baseline="0" dirty="0" err="1" smtClean="0"/>
              <a:t>C’est</a:t>
            </a:r>
            <a:r>
              <a:rPr lang="en-CA" baseline="0" dirty="0" smtClean="0"/>
              <a:t> le site le plus </a:t>
            </a:r>
            <a:r>
              <a:rPr lang="en-CA" baseline="0" dirty="0" err="1" smtClean="0"/>
              <a:t>rapide</a:t>
            </a:r>
            <a:r>
              <a:rPr lang="en-CA" baseline="0" dirty="0" smtClean="0"/>
              <a:t> qui </a:t>
            </a:r>
            <a:r>
              <a:rPr lang="en-CA" baseline="0" dirty="0" err="1" smtClean="0"/>
              <a:t>détermine</a:t>
            </a:r>
            <a:r>
              <a:rPr lang="en-CA" baseline="0" dirty="0" smtClean="0"/>
              <a:t> la </a:t>
            </a:r>
            <a:r>
              <a:rPr lang="en-CA" baseline="0" dirty="0" err="1" smtClean="0"/>
              <a:t>fréquence</a:t>
            </a:r>
            <a:r>
              <a:rPr lang="en-CA" baseline="0" dirty="0" smtClean="0"/>
              <a:t> du </a:t>
            </a:r>
            <a:r>
              <a:rPr lang="en-CA" baseline="0" dirty="0" err="1" smtClean="0"/>
              <a:t>batement</a:t>
            </a:r>
            <a:r>
              <a:rPr lang="en-CA" baseline="0" dirty="0" smtClean="0"/>
              <a:t> final. </a:t>
            </a:r>
            <a:endParaRPr lang="en-CA"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894AB3-E2EA-419B-80E8-57D16BBB3D1A}" type="slidenum">
              <a:rPr lang="en-CA"/>
              <a:pPr/>
              <a:t>57</a:t>
            </a:fld>
            <a:endParaRPr lang="en-CA"/>
          </a:p>
        </p:txBody>
      </p:sp>
      <p:sp>
        <p:nvSpPr>
          <p:cNvPr id="126978" name="Rectangle 2"/>
          <p:cNvSpPr>
            <a:spLocks noGrp="1" noRot="1" noChangeAspect="1" noChangeArrowheads="1" noTextEdit="1"/>
          </p:cNvSpPr>
          <p:nvPr>
            <p:ph type="sldImg"/>
          </p:nvPr>
        </p:nvSpPr>
        <p:spPr>
          <a:xfrm>
            <a:off x="958465" y="686474"/>
            <a:ext cx="4941072" cy="3428114"/>
          </a:xfrm>
          <a:ln/>
        </p:spPr>
      </p:sp>
      <p:sp>
        <p:nvSpPr>
          <p:cNvPr id="126979" name="Rectangle 3"/>
          <p:cNvSpPr>
            <a:spLocks noGrp="1" noChangeArrowheads="1"/>
          </p:cNvSpPr>
          <p:nvPr>
            <p:ph type="body" idx="1"/>
          </p:nvPr>
        </p:nvSpPr>
        <p:spPr/>
        <p:txBody>
          <a:bodyPr/>
          <a:lstStyle/>
          <a:p>
            <a:r>
              <a:rPr lang="en-CA" dirty="0" smtClean="0"/>
              <a:t>Le </a:t>
            </a:r>
            <a:r>
              <a:rPr lang="en-CA" dirty="0" err="1" smtClean="0"/>
              <a:t>noeud</a:t>
            </a:r>
            <a:r>
              <a:rPr lang="en-CA" dirty="0" smtClean="0"/>
              <a:t> </a:t>
            </a:r>
            <a:r>
              <a:rPr lang="en-CA" dirty="0" err="1" smtClean="0"/>
              <a:t>sinusal</a:t>
            </a:r>
            <a:r>
              <a:rPr lang="en-CA" dirty="0" smtClean="0"/>
              <a:t> </a:t>
            </a:r>
            <a:r>
              <a:rPr lang="en-CA" dirty="0" err="1" smtClean="0"/>
              <a:t>peut</a:t>
            </a:r>
            <a:r>
              <a:rPr lang="en-CA" dirty="0" smtClean="0"/>
              <a:t> </a:t>
            </a:r>
            <a:r>
              <a:rPr lang="en-CA" dirty="0" err="1" smtClean="0"/>
              <a:t>déclencher</a:t>
            </a:r>
            <a:r>
              <a:rPr lang="en-CA" baseline="0" dirty="0" smtClean="0"/>
              <a:t> </a:t>
            </a:r>
            <a:r>
              <a:rPr lang="en-CA" baseline="0" dirty="0" err="1" smtClean="0"/>
              <a:t>spontanément</a:t>
            </a:r>
            <a:r>
              <a:rPr lang="en-CA" baseline="0" dirty="0" smtClean="0"/>
              <a:t> des </a:t>
            </a:r>
            <a:r>
              <a:rPr lang="en-CA" baseline="0" dirty="0" err="1" smtClean="0"/>
              <a:t>potentiels</a:t>
            </a:r>
            <a:r>
              <a:rPr lang="en-CA" baseline="0" dirty="0" smtClean="0"/>
              <a:t> </a:t>
            </a:r>
            <a:r>
              <a:rPr lang="en-CA" baseline="0" dirty="0" err="1" smtClean="0"/>
              <a:t>d’actions</a:t>
            </a:r>
            <a:r>
              <a:rPr lang="en-CA" baseline="0" dirty="0" smtClean="0"/>
              <a:t> (self-excitable) qui excite les </a:t>
            </a:r>
            <a:r>
              <a:rPr lang="en-CA" baseline="0" dirty="0" err="1" smtClean="0"/>
              <a:t>autres</a:t>
            </a:r>
            <a:r>
              <a:rPr lang="en-CA" baseline="0" dirty="0" smtClean="0"/>
              <a:t> cellules du </a:t>
            </a:r>
            <a:r>
              <a:rPr lang="en-CA" baseline="0" dirty="0" err="1" smtClean="0"/>
              <a:t>coeur</a:t>
            </a:r>
            <a:r>
              <a:rPr lang="en-CA" baseline="0" dirty="0" smtClean="0"/>
              <a:t>. </a:t>
            </a:r>
            <a:endParaRPr lang="en-CA"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Il </a:t>
            </a:r>
            <a:r>
              <a:rPr lang="en-US" dirty="0" err="1" smtClean="0"/>
              <a:t>n’y</a:t>
            </a:r>
            <a:r>
              <a:rPr lang="en-US" dirty="0" smtClean="0"/>
              <a:t> a pas</a:t>
            </a:r>
            <a:r>
              <a:rPr lang="en-US" baseline="0" dirty="0" smtClean="0"/>
              <a:t> de </a:t>
            </a:r>
            <a:r>
              <a:rPr lang="en-US" baseline="0" dirty="0" err="1" smtClean="0"/>
              <a:t>potentiel</a:t>
            </a:r>
            <a:r>
              <a:rPr lang="en-US" baseline="0" dirty="0" smtClean="0"/>
              <a:t> de repos stable. </a:t>
            </a:r>
            <a:r>
              <a:rPr lang="en-US" baseline="0" dirty="0" err="1" smtClean="0"/>
              <a:t>Dépolarisation</a:t>
            </a:r>
            <a:r>
              <a:rPr lang="en-US" baseline="0" dirty="0" smtClean="0"/>
              <a:t> </a:t>
            </a:r>
            <a:r>
              <a:rPr lang="en-US" baseline="0" dirty="0" err="1" smtClean="0"/>
              <a:t>spontanée</a:t>
            </a:r>
            <a:r>
              <a:rPr lang="en-US" baseline="0" dirty="0" smtClean="0"/>
              <a:t>: </a:t>
            </a:r>
            <a:r>
              <a:rPr lang="en-US" baseline="0" dirty="0" err="1" smtClean="0"/>
              <a:t>il</a:t>
            </a:r>
            <a:r>
              <a:rPr lang="en-US" baseline="0" dirty="0" smtClean="0"/>
              <a:t> y a un </a:t>
            </a:r>
            <a:r>
              <a:rPr lang="en-US" baseline="0" dirty="0" err="1" smtClean="0"/>
              <a:t>dépolarisation</a:t>
            </a:r>
            <a:r>
              <a:rPr lang="en-US" baseline="0" dirty="0" smtClean="0"/>
              <a:t> </a:t>
            </a:r>
            <a:r>
              <a:rPr lang="en-US" baseline="0" dirty="0" err="1" smtClean="0"/>
              <a:t>puis</a:t>
            </a:r>
            <a:r>
              <a:rPr lang="en-US" baseline="0" dirty="0" smtClean="0"/>
              <a:t> </a:t>
            </a:r>
            <a:r>
              <a:rPr lang="en-US" baseline="0" dirty="0" err="1" smtClean="0"/>
              <a:t>une</a:t>
            </a:r>
            <a:r>
              <a:rPr lang="en-US" baseline="0" dirty="0" smtClean="0"/>
              <a:t> </a:t>
            </a:r>
            <a:r>
              <a:rPr lang="en-US" baseline="0" dirty="0" err="1" smtClean="0"/>
              <a:t>repolarisation</a:t>
            </a:r>
            <a:r>
              <a:rPr lang="en-US" baseline="0" dirty="0" smtClean="0"/>
              <a:t>. </a:t>
            </a:r>
          </a:p>
          <a:p>
            <a:r>
              <a:rPr lang="en-US" baseline="0" dirty="0" err="1" smtClean="0"/>
              <a:t>Potentiel</a:t>
            </a:r>
            <a:r>
              <a:rPr lang="en-US" baseline="0" dirty="0" smtClean="0"/>
              <a:t> de pacemaker: </a:t>
            </a:r>
            <a:r>
              <a:rPr lang="en-US" baseline="0" dirty="0" err="1" smtClean="0"/>
              <a:t>Est</a:t>
            </a:r>
            <a:r>
              <a:rPr lang="en-US" baseline="0" dirty="0" smtClean="0"/>
              <a:t> </a:t>
            </a:r>
            <a:r>
              <a:rPr lang="en-US" baseline="0" dirty="0" err="1" smtClean="0"/>
              <a:t>une</a:t>
            </a:r>
            <a:r>
              <a:rPr lang="en-US" baseline="0" dirty="0" smtClean="0"/>
              <a:t> </a:t>
            </a:r>
            <a:r>
              <a:rPr lang="en-US" baseline="0" dirty="0" err="1" smtClean="0"/>
              <a:t>dépolarisation</a:t>
            </a:r>
            <a:r>
              <a:rPr lang="en-US" baseline="0" dirty="0" smtClean="0"/>
              <a:t> </a:t>
            </a:r>
            <a:r>
              <a:rPr lang="en-US" baseline="0" dirty="0" err="1" smtClean="0"/>
              <a:t>lente</a:t>
            </a:r>
            <a:r>
              <a:rPr lang="en-US" baseline="0" dirty="0" smtClean="0"/>
              <a:t>, </a:t>
            </a:r>
            <a:r>
              <a:rPr lang="en-US" baseline="0" dirty="0" err="1" smtClean="0"/>
              <a:t>elle</a:t>
            </a:r>
            <a:r>
              <a:rPr lang="en-US" baseline="0" dirty="0" smtClean="0"/>
              <a:t> </a:t>
            </a:r>
            <a:r>
              <a:rPr lang="en-US" baseline="0" dirty="0" err="1" smtClean="0"/>
              <a:t>provient</a:t>
            </a:r>
            <a:r>
              <a:rPr lang="en-US" baseline="0" dirty="0" smtClean="0"/>
              <a:t> de </a:t>
            </a:r>
            <a:r>
              <a:rPr lang="en-US" baseline="0" dirty="0" err="1" smtClean="0"/>
              <a:t>deux</a:t>
            </a:r>
            <a:r>
              <a:rPr lang="en-US" baseline="0" dirty="0" smtClean="0"/>
              <a:t> </a:t>
            </a:r>
            <a:r>
              <a:rPr lang="en-US" baseline="0" dirty="0" err="1" smtClean="0"/>
              <a:t>effets</a:t>
            </a:r>
            <a:r>
              <a:rPr lang="en-US" baseline="0" dirty="0" smtClean="0"/>
              <a:t> (diminution de la </a:t>
            </a:r>
            <a:r>
              <a:rPr lang="en-US" baseline="0" dirty="0" err="1" smtClean="0"/>
              <a:t>perméabilité</a:t>
            </a:r>
            <a:r>
              <a:rPr lang="en-US" baseline="0" dirty="0" smtClean="0"/>
              <a:t> de </a:t>
            </a:r>
            <a:r>
              <a:rPr lang="en-US" baseline="0" dirty="0" err="1" smtClean="0"/>
              <a:t>canaux</a:t>
            </a:r>
            <a:r>
              <a:rPr lang="en-US" baseline="0" dirty="0" smtClean="0"/>
              <a:t> K+)</a:t>
            </a:r>
          </a:p>
          <a:p>
            <a:r>
              <a:rPr lang="en-US" baseline="0" dirty="0" smtClean="0"/>
              <a:t>(les </a:t>
            </a:r>
            <a:r>
              <a:rPr lang="en-US" baseline="0" dirty="0" err="1" smtClean="0"/>
              <a:t>canaux</a:t>
            </a:r>
            <a:r>
              <a:rPr lang="en-US" baseline="0" dirty="0" smtClean="0"/>
              <a:t> à sodium </a:t>
            </a:r>
            <a:r>
              <a:rPr lang="en-US" baseline="0" dirty="0" err="1" smtClean="0"/>
              <a:t>sont</a:t>
            </a:r>
            <a:r>
              <a:rPr lang="en-US" baseline="0" dirty="0" smtClean="0"/>
              <a:t> </a:t>
            </a:r>
            <a:r>
              <a:rPr lang="en-US" baseline="0" dirty="0" err="1" smtClean="0"/>
              <a:t>toujours</a:t>
            </a:r>
            <a:r>
              <a:rPr lang="en-US" baseline="0" dirty="0" smtClean="0"/>
              <a:t> </a:t>
            </a:r>
            <a:r>
              <a:rPr lang="en-US" baseline="0" dirty="0" err="1" smtClean="0"/>
              <a:t>ouverts</a:t>
            </a:r>
            <a:r>
              <a:rPr lang="en-US" baseline="0" dirty="0" smtClean="0"/>
              <a:t>) BAM </a:t>
            </a:r>
            <a:r>
              <a:rPr lang="en-US" baseline="0" dirty="0" err="1" smtClean="0"/>
              <a:t>seuil</a:t>
            </a:r>
            <a:r>
              <a:rPr lang="en-US" baseline="0" dirty="0" smtClean="0"/>
              <a:t> </a:t>
            </a:r>
            <a:r>
              <a:rPr lang="en-US" baseline="0" dirty="0" err="1" smtClean="0"/>
              <a:t>d’excitation</a:t>
            </a:r>
            <a:r>
              <a:rPr lang="en-US" baseline="0" dirty="0" smtClean="0"/>
              <a:t> </a:t>
            </a:r>
          </a:p>
          <a:p>
            <a:r>
              <a:rPr lang="en-US" baseline="0" dirty="0" smtClean="0"/>
              <a:t>Le </a:t>
            </a:r>
            <a:r>
              <a:rPr lang="en-US" baseline="0" dirty="0" err="1" smtClean="0"/>
              <a:t>noeud</a:t>
            </a:r>
            <a:r>
              <a:rPr lang="en-US" baseline="0" dirty="0" smtClean="0"/>
              <a:t> </a:t>
            </a:r>
            <a:r>
              <a:rPr lang="en-US" baseline="0" dirty="0" err="1" smtClean="0"/>
              <a:t>sinusal</a:t>
            </a:r>
            <a:r>
              <a:rPr lang="en-US" baseline="0" dirty="0" smtClean="0"/>
              <a:t> </a:t>
            </a:r>
            <a:r>
              <a:rPr lang="en-US" baseline="0" dirty="0" err="1" smtClean="0"/>
              <a:t>est</a:t>
            </a:r>
            <a:r>
              <a:rPr lang="en-US" baseline="0" dirty="0" smtClean="0"/>
              <a:t> un pacemaker naturel. </a:t>
            </a:r>
          </a:p>
          <a:p>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58</a:t>
            </a:fld>
            <a:endParaRPr lang="en-CA"/>
          </a:p>
        </p:txBody>
      </p:sp>
    </p:spTree>
    <p:extLst>
      <p:ext uri="{BB962C8B-B14F-4D97-AF65-F5344CB8AC3E}">
        <p14:creationId xmlns:p14="http://schemas.microsoft.com/office/powerpoint/2010/main" val="27655585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err="1" smtClean="0"/>
              <a:t>Noeud</a:t>
            </a:r>
            <a:r>
              <a:rPr lang="en-US" dirty="0" smtClean="0"/>
              <a:t> AV</a:t>
            </a:r>
            <a:r>
              <a:rPr lang="en-US" baseline="0" dirty="0" smtClean="0"/>
              <a:t> et </a:t>
            </a:r>
            <a:r>
              <a:rPr lang="en-US" baseline="0" dirty="0" err="1" smtClean="0"/>
              <a:t>fibres</a:t>
            </a:r>
            <a:r>
              <a:rPr lang="en-US" baseline="0" dirty="0" smtClean="0"/>
              <a:t> de Purkinje </a:t>
            </a:r>
            <a:r>
              <a:rPr lang="en-US" baseline="0" dirty="0" err="1" smtClean="0"/>
              <a:t>sont</a:t>
            </a:r>
            <a:r>
              <a:rPr lang="en-US" baseline="0" dirty="0" smtClean="0"/>
              <a:t> </a:t>
            </a:r>
            <a:r>
              <a:rPr lang="en-US" baseline="0" dirty="0" err="1" smtClean="0"/>
              <a:t>là</a:t>
            </a:r>
            <a:r>
              <a:rPr lang="en-US" baseline="0" dirty="0" smtClean="0"/>
              <a:t> au </a:t>
            </a:r>
            <a:r>
              <a:rPr lang="en-US" baseline="0" dirty="0" err="1" smtClean="0"/>
              <a:t>cas</a:t>
            </a:r>
            <a:r>
              <a:rPr lang="en-US" baseline="0" dirty="0" smtClean="0"/>
              <a:t> </a:t>
            </a:r>
            <a:r>
              <a:rPr lang="en-US" baseline="0" dirty="0" err="1" smtClean="0"/>
              <a:t>ou</a:t>
            </a:r>
            <a:r>
              <a:rPr lang="en-US" baseline="0" dirty="0" smtClean="0"/>
              <a:t> le </a:t>
            </a:r>
            <a:r>
              <a:rPr lang="en-US" baseline="0" dirty="0" err="1" smtClean="0"/>
              <a:t>noeud</a:t>
            </a:r>
            <a:r>
              <a:rPr lang="en-US" baseline="0" dirty="0" smtClean="0"/>
              <a:t> </a:t>
            </a:r>
            <a:r>
              <a:rPr lang="en-US" baseline="0" dirty="0" err="1" smtClean="0"/>
              <a:t>sinusal</a:t>
            </a:r>
            <a:r>
              <a:rPr lang="en-US" baseline="0" dirty="0" smtClean="0"/>
              <a:t> ne </a:t>
            </a:r>
            <a:r>
              <a:rPr lang="en-US" baseline="0" dirty="0" err="1" smtClean="0"/>
              <a:t>fonctionne</a:t>
            </a:r>
            <a:r>
              <a:rPr lang="en-US" baseline="0" dirty="0" smtClean="0"/>
              <a:t> plus.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60</a:t>
            </a:fld>
            <a:endParaRPr lang="en-CA"/>
          </a:p>
        </p:txBody>
      </p:sp>
    </p:spTree>
    <p:extLst>
      <p:ext uri="{BB962C8B-B14F-4D97-AF65-F5344CB8AC3E}">
        <p14:creationId xmlns:p14="http://schemas.microsoft.com/office/powerpoint/2010/main" val="24177880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Le – 40</a:t>
            </a:r>
            <a:r>
              <a:rPr lang="en-US" baseline="0" dirty="0" smtClean="0"/>
              <a:t> </a:t>
            </a:r>
            <a:r>
              <a:rPr lang="en-US" baseline="0" dirty="0" err="1" smtClean="0"/>
              <a:t>est</a:t>
            </a:r>
            <a:r>
              <a:rPr lang="en-US" baseline="0" dirty="0" smtClean="0"/>
              <a:t> le </a:t>
            </a:r>
            <a:r>
              <a:rPr lang="en-US" baseline="0" dirty="0" err="1" smtClean="0"/>
              <a:t>seuil</a:t>
            </a:r>
            <a:r>
              <a:rPr lang="en-US" baseline="0" dirty="0" smtClean="0"/>
              <a:t> </a:t>
            </a:r>
            <a:r>
              <a:rPr lang="en-US" baseline="0" dirty="0" err="1" smtClean="0"/>
              <a:t>d’excitation</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61</a:t>
            </a:fld>
            <a:endParaRPr lang="en-CA"/>
          </a:p>
        </p:txBody>
      </p:sp>
    </p:spTree>
    <p:extLst>
      <p:ext uri="{BB962C8B-B14F-4D97-AF65-F5344CB8AC3E}">
        <p14:creationId xmlns:p14="http://schemas.microsoft.com/office/powerpoint/2010/main" val="37681699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37C804-5652-4174-A176-4EB296E5A6B8}" type="slidenum">
              <a:rPr lang="en-CA"/>
              <a:pPr/>
              <a:t>62</a:t>
            </a:fld>
            <a:endParaRPr lang="en-CA"/>
          </a:p>
        </p:txBody>
      </p:sp>
      <p:sp>
        <p:nvSpPr>
          <p:cNvPr id="72706" name="Rectangle 2"/>
          <p:cNvSpPr>
            <a:spLocks noGrp="1" noRot="1" noChangeAspect="1" noChangeArrowheads="1" noTextEdit="1"/>
          </p:cNvSpPr>
          <p:nvPr>
            <p:ph type="sldImg"/>
          </p:nvPr>
        </p:nvSpPr>
        <p:spPr>
          <a:xfrm>
            <a:off x="958465" y="686474"/>
            <a:ext cx="4941072" cy="3428114"/>
          </a:xfrm>
          <a:ln/>
        </p:spPr>
      </p:sp>
      <p:sp>
        <p:nvSpPr>
          <p:cNvPr id="72707" name="Rectangle 3"/>
          <p:cNvSpPr>
            <a:spLocks noGrp="1" noChangeArrowheads="1"/>
          </p:cNvSpPr>
          <p:nvPr>
            <p:ph type="body" idx="1"/>
          </p:nvPr>
        </p:nvSpPr>
        <p:spPr/>
        <p:txBody>
          <a:bodyPr/>
          <a:lstStyle/>
          <a:p>
            <a:r>
              <a:rPr lang="en-CA" dirty="0" err="1" smtClean="0"/>
              <a:t>Controle</a:t>
            </a:r>
            <a:r>
              <a:rPr lang="en-CA" baseline="0" dirty="0" smtClean="0"/>
              <a:t> du </a:t>
            </a:r>
            <a:r>
              <a:rPr lang="en-CA" baseline="0" dirty="0" err="1" smtClean="0"/>
              <a:t>système</a:t>
            </a:r>
            <a:r>
              <a:rPr lang="en-CA" baseline="0" dirty="0" smtClean="0"/>
              <a:t> </a:t>
            </a:r>
            <a:r>
              <a:rPr lang="en-CA" baseline="0" dirty="0" err="1" smtClean="0"/>
              <a:t>nerveux</a:t>
            </a:r>
            <a:r>
              <a:rPr lang="en-CA" baseline="0" dirty="0" smtClean="0"/>
              <a:t> </a:t>
            </a:r>
            <a:r>
              <a:rPr lang="en-CA" baseline="0" dirty="0" err="1" smtClean="0"/>
              <a:t>autonome</a:t>
            </a:r>
            <a:r>
              <a:rPr lang="en-CA" baseline="0" dirty="0" smtClean="0"/>
              <a:t>. On </a:t>
            </a:r>
            <a:r>
              <a:rPr lang="en-CA" baseline="0" dirty="0" err="1" smtClean="0"/>
              <a:t>peut</a:t>
            </a:r>
            <a:r>
              <a:rPr lang="en-CA" baseline="0" dirty="0" smtClean="0"/>
              <a:t> controller le tout en </a:t>
            </a:r>
            <a:r>
              <a:rPr lang="en-CA" baseline="0" dirty="0" err="1" smtClean="0"/>
              <a:t>controllant</a:t>
            </a:r>
            <a:r>
              <a:rPr lang="en-CA" baseline="0" dirty="0" smtClean="0"/>
              <a:t> le </a:t>
            </a:r>
            <a:r>
              <a:rPr lang="en-CA" baseline="0" dirty="0" err="1" smtClean="0"/>
              <a:t>noeud</a:t>
            </a:r>
            <a:r>
              <a:rPr lang="en-CA" baseline="0" dirty="0" smtClean="0"/>
              <a:t> </a:t>
            </a:r>
            <a:r>
              <a:rPr lang="en-CA" baseline="0" dirty="0" err="1" smtClean="0"/>
              <a:t>sinusal</a:t>
            </a:r>
            <a:r>
              <a:rPr lang="en-CA" baseline="0" dirty="0" smtClean="0"/>
              <a:t>. </a:t>
            </a:r>
            <a:r>
              <a:rPr lang="en-CA" baseline="0" dirty="0" err="1" smtClean="0"/>
              <a:t>L’inervation</a:t>
            </a:r>
            <a:r>
              <a:rPr lang="en-CA" baseline="0" dirty="0" smtClean="0"/>
              <a:t> </a:t>
            </a:r>
            <a:r>
              <a:rPr lang="en-CA" baseline="0" dirty="0" err="1" smtClean="0"/>
              <a:t>sert</a:t>
            </a:r>
            <a:r>
              <a:rPr lang="en-CA" baseline="0" dirty="0" smtClean="0"/>
              <a:t> à controller le </a:t>
            </a:r>
            <a:r>
              <a:rPr lang="en-CA" baseline="0" dirty="0" err="1" smtClean="0"/>
              <a:t>rythme</a:t>
            </a:r>
            <a:r>
              <a:rPr lang="en-CA" baseline="0" dirty="0" smtClean="0"/>
              <a:t>. A </a:t>
            </a:r>
            <a:r>
              <a:rPr lang="en-CA" baseline="0" dirty="0" err="1" smtClean="0"/>
              <a:t>l’examen</a:t>
            </a:r>
            <a:r>
              <a:rPr lang="en-CA" baseline="0" dirty="0" smtClean="0"/>
              <a:t> ** (</a:t>
            </a:r>
            <a:r>
              <a:rPr lang="en-CA" baseline="0" dirty="0" err="1" smtClean="0"/>
              <a:t>muscarinique</a:t>
            </a:r>
            <a:r>
              <a:rPr lang="en-CA" baseline="0" dirty="0" smtClean="0"/>
              <a:t>)</a:t>
            </a:r>
          </a:p>
          <a:p>
            <a:r>
              <a:rPr lang="en-CA" baseline="0" dirty="0" err="1" smtClean="0"/>
              <a:t>Système</a:t>
            </a:r>
            <a:r>
              <a:rPr lang="en-CA" baseline="0" dirty="0" smtClean="0"/>
              <a:t> </a:t>
            </a:r>
            <a:r>
              <a:rPr lang="en-CA" baseline="0" dirty="0" err="1" smtClean="0"/>
              <a:t>sympatique</a:t>
            </a:r>
            <a:r>
              <a:rPr lang="en-CA" baseline="0" dirty="0" smtClean="0"/>
              <a:t> : </a:t>
            </a:r>
            <a:r>
              <a:rPr lang="en-CA" baseline="0" dirty="0" err="1" smtClean="0"/>
              <a:t>fréquence</a:t>
            </a:r>
            <a:r>
              <a:rPr lang="en-CA" baseline="0" dirty="0" smtClean="0"/>
              <a:t> </a:t>
            </a:r>
            <a:r>
              <a:rPr lang="en-CA" baseline="0" dirty="0" err="1" smtClean="0"/>
              <a:t>cardiaque</a:t>
            </a:r>
            <a:r>
              <a:rPr lang="en-CA" baseline="0" dirty="0" smtClean="0"/>
              <a:t> plus </a:t>
            </a:r>
            <a:r>
              <a:rPr lang="en-CA" baseline="0" dirty="0" err="1" smtClean="0"/>
              <a:t>vite</a:t>
            </a:r>
            <a:r>
              <a:rPr lang="en-CA" baseline="0" dirty="0" smtClean="0"/>
              <a:t> (1), </a:t>
            </a:r>
            <a:r>
              <a:rPr lang="en-CA" baseline="0" dirty="0" err="1" smtClean="0"/>
              <a:t>pompe</a:t>
            </a:r>
            <a:r>
              <a:rPr lang="en-CA" baseline="0" dirty="0" smtClean="0"/>
              <a:t> plus fort (2)</a:t>
            </a:r>
            <a:endParaRPr lang="en-CA"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8D3682-14C2-40C6-B7DC-66A0B6E60EA5}" type="slidenum">
              <a:rPr lang="en-CA"/>
              <a:pPr/>
              <a:t>63</a:t>
            </a:fld>
            <a:endParaRPr lang="en-CA"/>
          </a:p>
        </p:txBody>
      </p:sp>
      <p:sp>
        <p:nvSpPr>
          <p:cNvPr id="73730" name="Rectangle 2"/>
          <p:cNvSpPr>
            <a:spLocks noGrp="1" noRot="1" noChangeAspect="1" noChangeArrowheads="1" noTextEdit="1"/>
          </p:cNvSpPr>
          <p:nvPr>
            <p:ph type="sldImg"/>
          </p:nvPr>
        </p:nvSpPr>
        <p:spPr>
          <a:xfrm>
            <a:off x="958465" y="686474"/>
            <a:ext cx="4941072" cy="3428114"/>
          </a:xfrm>
          <a:ln/>
        </p:spPr>
      </p:sp>
      <p:sp>
        <p:nvSpPr>
          <p:cNvPr id="73731" name="Rectangle 3"/>
          <p:cNvSpPr>
            <a:spLocks noGrp="1" noChangeArrowheads="1"/>
          </p:cNvSpPr>
          <p:nvPr>
            <p:ph type="body" idx="1"/>
          </p:nvPr>
        </p:nvSpPr>
        <p:spPr/>
        <p:txBody>
          <a:bodyPr/>
          <a:lstStyle/>
          <a:p>
            <a:r>
              <a:rPr lang="en-CA" dirty="0" smtClean="0"/>
              <a:t>Savoir par </a:t>
            </a:r>
            <a:r>
              <a:rPr lang="en-CA" dirty="0" err="1" smtClean="0"/>
              <a:t>coeur</a:t>
            </a:r>
            <a:r>
              <a:rPr lang="en-CA" dirty="0" smtClean="0"/>
              <a:t> ** a </a:t>
            </a:r>
            <a:r>
              <a:rPr lang="en-CA" dirty="0" err="1" smtClean="0"/>
              <a:t>L’examen</a:t>
            </a:r>
            <a:endParaRPr lang="en-CA" dirty="0" smtClean="0"/>
          </a:p>
          <a:p>
            <a:r>
              <a:rPr lang="en-CA" dirty="0" smtClean="0"/>
              <a:t>L’ECG : </a:t>
            </a:r>
            <a:endParaRPr lang="en-CA"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C7B7AD-4503-4A93-82FB-847559498932}" type="slidenum">
              <a:rPr lang="en-CA"/>
              <a:pPr/>
              <a:t>64</a:t>
            </a:fld>
            <a:endParaRPr lang="en-CA"/>
          </a:p>
        </p:txBody>
      </p:sp>
      <p:sp>
        <p:nvSpPr>
          <p:cNvPr id="75778" name="Rectangle 2"/>
          <p:cNvSpPr>
            <a:spLocks noGrp="1" noRot="1" noChangeAspect="1" noChangeArrowheads="1" noTextEdit="1"/>
          </p:cNvSpPr>
          <p:nvPr>
            <p:ph type="sldImg"/>
          </p:nvPr>
        </p:nvSpPr>
        <p:spPr>
          <a:xfrm>
            <a:off x="958465" y="686474"/>
            <a:ext cx="4941072" cy="3428114"/>
          </a:xfrm>
          <a:ln/>
        </p:spPr>
      </p:sp>
      <p:sp>
        <p:nvSpPr>
          <p:cNvPr id="75779" name="Rectangle 3"/>
          <p:cNvSpPr>
            <a:spLocks noGrp="1" noChangeArrowheads="1"/>
          </p:cNvSpPr>
          <p:nvPr>
            <p:ph type="body" idx="1"/>
          </p:nvPr>
        </p:nvSpPr>
        <p:spPr/>
        <p:txBody>
          <a:bodyPr/>
          <a:lstStyle/>
          <a:p>
            <a:endParaRPr lang="en-CA"/>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Question à </a:t>
            </a:r>
            <a:r>
              <a:rPr lang="en-US" dirty="0" err="1" smtClean="0"/>
              <a:t>examen</a:t>
            </a:r>
            <a:r>
              <a:rPr lang="en-US" dirty="0" smtClean="0"/>
              <a:t> **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65</a:t>
            </a:fld>
            <a:endParaRPr lang="en-CA"/>
          </a:p>
        </p:txBody>
      </p:sp>
    </p:spTree>
    <p:extLst>
      <p:ext uri="{BB962C8B-B14F-4D97-AF65-F5344CB8AC3E}">
        <p14:creationId xmlns:p14="http://schemas.microsoft.com/office/powerpoint/2010/main" val="426241895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err="1" smtClean="0"/>
              <a:t>Examen</a:t>
            </a:r>
            <a:r>
              <a:rPr lang="en-US" dirty="0" smtClean="0"/>
              <a:t> *</a:t>
            </a:r>
          </a:p>
          <a:p>
            <a:r>
              <a:rPr lang="en-US" dirty="0" smtClean="0"/>
              <a:t>Les </a:t>
            </a:r>
            <a:r>
              <a:rPr lang="en-US" dirty="0" err="1" smtClean="0"/>
              <a:t>événements</a:t>
            </a:r>
            <a:r>
              <a:rPr lang="en-US" baseline="0" dirty="0" smtClean="0"/>
              <a:t> qui se </a:t>
            </a:r>
            <a:r>
              <a:rPr lang="en-US" baseline="0" dirty="0" err="1" smtClean="0"/>
              <a:t>passent</a:t>
            </a:r>
            <a:r>
              <a:rPr lang="en-US" baseline="0" dirty="0" smtClean="0"/>
              <a:t> </a:t>
            </a:r>
            <a:r>
              <a:rPr lang="en-US" baseline="0" dirty="0" err="1" smtClean="0"/>
              <a:t>durant</a:t>
            </a:r>
            <a:r>
              <a:rPr lang="en-US" baseline="0" dirty="0" smtClean="0"/>
              <a:t> un battement </a:t>
            </a:r>
            <a:r>
              <a:rPr lang="en-US" baseline="0" dirty="0" err="1" smtClean="0"/>
              <a:t>cardiaque</a:t>
            </a:r>
            <a:r>
              <a:rPr lang="en-US" baseline="0" dirty="0" smtClean="0"/>
              <a:t> </a:t>
            </a:r>
            <a:r>
              <a:rPr lang="en-US" dirty="0" smtClean="0"/>
              <a:t>** </a:t>
            </a:r>
          </a:p>
          <a:p>
            <a:r>
              <a:rPr lang="en-US" dirty="0" err="1" smtClean="0"/>
              <a:t>Ventricule</a:t>
            </a:r>
            <a:r>
              <a:rPr lang="en-US" dirty="0" smtClean="0"/>
              <a:t> : </a:t>
            </a:r>
            <a:r>
              <a:rPr lang="en-US" dirty="0" err="1" smtClean="0"/>
              <a:t>Passe</a:t>
            </a:r>
            <a:r>
              <a:rPr lang="en-US" dirty="0" smtClean="0"/>
              <a:t> de 0 </a:t>
            </a:r>
            <a:r>
              <a:rPr lang="en-US" dirty="0" err="1" smtClean="0"/>
              <a:t>durant</a:t>
            </a:r>
            <a:r>
              <a:rPr lang="en-US" dirty="0" smtClean="0"/>
              <a:t> la diastole à 120 </a:t>
            </a:r>
            <a:r>
              <a:rPr lang="en-US" dirty="0" err="1" smtClean="0"/>
              <a:t>durant</a:t>
            </a:r>
            <a:r>
              <a:rPr lang="en-US" baseline="0" dirty="0" smtClean="0"/>
              <a:t> la systole</a:t>
            </a:r>
          </a:p>
          <a:p>
            <a:r>
              <a:rPr lang="en-US" baseline="0" dirty="0" err="1" smtClean="0"/>
              <a:t>Aorte</a:t>
            </a:r>
            <a:r>
              <a:rPr lang="en-US" baseline="0" dirty="0" smtClean="0"/>
              <a:t> : 80 à 120 </a:t>
            </a:r>
          </a:p>
          <a:p>
            <a:r>
              <a:rPr lang="en-US" baseline="0" dirty="0" err="1" smtClean="0"/>
              <a:t>Pk</a:t>
            </a:r>
            <a:r>
              <a:rPr lang="en-US" baseline="0" dirty="0" smtClean="0"/>
              <a:t> pas à 0 ? : la valve de </a:t>
            </a:r>
            <a:r>
              <a:rPr lang="en-US" baseline="0" dirty="0" err="1" smtClean="0"/>
              <a:t>l’aorte</a:t>
            </a:r>
            <a:r>
              <a:rPr lang="en-US" baseline="0" dirty="0" smtClean="0"/>
              <a:t> </a:t>
            </a:r>
            <a:r>
              <a:rPr lang="en-US" baseline="0" dirty="0" err="1" smtClean="0"/>
              <a:t>est</a:t>
            </a:r>
            <a:r>
              <a:rPr lang="en-US" baseline="0" dirty="0" smtClean="0"/>
              <a:t> </a:t>
            </a:r>
            <a:r>
              <a:rPr lang="en-US" baseline="0" dirty="0" err="1" smtClean="0"/>
              <a:t>ouverte</a:t>
            </a:r>
            <a:r>
              <a:rPr lang="en-US" baseline="0" dirty="0" smtClean="0"/>
              <a:t>, les </a:t>
            </a:r>
            <a:r>
              <a:rPr lang="en-US" baseline="0" dirty="0" err="1" smtClean="0"/>
              <a:t>deux</a:t>
            </a:r>
            <a:r>
              <a:rPr lang="en-US" baseline="0" dirty="0" smtClean="0"/>
              <a:t> </a:t>
            </a:r>
            <a:r>
              <a:rPr lang="en-US" baseline="0" dirty="0" err="1" smtClean="0"/>
              <a:t>pressions</a:t>
            </a:r>
            <a:r>
              <a:rPr lang="en-US" baseline="0" dirty="0" smtClean="0"/>
              <a:t> </a:t>
            </a:r>
            <a:r>
              <a:rPr lang="en-US" baseline="0" dirty="0" err="1" smtClean="0"/>
              <a:t>devrait</a:t>
            </a:r>
            <a:r>
              <a:rPr lang="en-US" baseline="0" dirty="0" smtClean="0"/>
              <a:t> </a:t>
            </a:r>
            <a:r>
              <a:rPr lang="en-US" baseline="0" dirty="0" err="1" smtClean="0"/>
              <a:t>etre</a:t>
            </a:r>
            <a:r>
              <a:rPr lang="en-US" baseline="0" dirty="0" smtClean="0"/>
              <a:t> </a:t>
            </a:r>
            <a:r>
              <a:rPr lang="en-US" baseline="0" dirty="0" err="1" smtClean="0"/>
              <a:t>similaire</a:t>
            </a:r>
            <a:endParaRPr lang="en-US" baseline="0" dirty="0" smtClean="0"/>
          </a:p>
          <a:p>
            <a:endParaRPr lang="en-US" baseline="0" dirty="0" smtClean="0"/>
          </a:p>
          <a:p>
            <a:r>
              <a:rPr lang="en-US" dirty="0" smtClean="0"/>
              <a:t>La</a:t>
            </a:r>
            <a:r>
              <a:rPr lang="en-US" baseline="0" dirty="0" smtClean="0"/>
              <a:t> valve </a:t>
            </a:r>
            <a:r>
              <a:rPr lang="en-US" baseline="0" dirty="0" err="1" smtClean="0"/>
              <a:t>oriculoventriculaire</a:t>
            </a:r>
            <a:r>
              <a:rPr lang="en-US" baseline="0" dirty="0" smtClean="0"/>
              <a:t> ( entre </a:t>
            </a:r>
            <a:r>
              <a:rPr lang="en-US" baseline="0" dirty="0" err="1" smtClean="0"/>
              <a:t>l’oreillette</a:t>
            </a:r>
            <a:r>
              <a:rPr lang="en-US" baseline="0" dirty="0" smtClean="0"/>
              <a:t> et le </a:t>
            </a:r>
            <a:r>
              <a:rPr lang="en-US" baseline="0" dirty="0" err="1" smtClean="0"/>
              <a:t>ventricule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66</a:t>
            </a:fld>
            <a:endParaRPr lang="en-CA"/>
          </a:p>
        </p:txBody>
      </p:sp>
    </p:spTree>
    <p:extLst>
      <p:ext uri="{BB962C8B-B14F-4D97-AF65-F5344CB8AC3E}">
        <p14:creationId xmlns:p14="http://schemas.microsoft.com/office/powerpoint/2010/main" val="227157746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C62A1F-6E30-450D-8EB0-8BD42440C6BF}" type="slidenum">
              <a:rPr lang="en-CA"/>
              <a:pPr/>
              <a:t>67</a:t>
            </a:fld>
            <a:endParaRPr lang="en-CA"/>
          </a:p>
        </p:txBody>
      </p:sp>
      <p:sp>
        <p:nvSpPr>
          <p:cNvPr id="77826" name="Rectangle 2"/>
          <p:cNvSpPr>
            <a:spLocks noGrp="1" noRot="1" noChangeAspect="1" noChangeArrowheads="1" noTextEdit="1"/>
          </p:cNvSpPr>
          <p:nvPr>
            <p:ph type="sldImg"/>
          </p:nvPr>
        </p:nvSpPr>
        <p:spPr>
          <a:xfrm>
            <a:off x="958465" y="686474"/>
            <a:ext cx="4941072" cy="3428114"/>
          </a:xfrm>
          <a:ln/>
        </p:spPr>
      </p:sp>
      <p:sp>
        <p:nvSpPr>
          <p:cNvPr id="77827" name="Rectangle 3"/>
          <p:cNvSpPr>
            <a:spLocks noGrp="1" noChangeArrowheads="1"/>
          </p:cNvSpPr>
          <p:nvPr>
            <p:ph type="body" idx="1"/>
          </p:nvPr>
        </p:nvSpPr>
        <p:spPr/>
        <p:txBody>
          <a:bodyPr/>
          <a:lstStyle/>
          <a:p>
            <a:endParaRPr lang="en-CA"/>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C71683-779E-4233-84E4-1DCB357889B2}" type="slidenum">
              <a:rPr lang="en-CA"/>
              <a:pPr/>
              <a:t>68</a:t>
            </a:fld>
            <a:endParaRPr lang="en-CA"/>
          </a:p>
        </p:txBody>
      </p:sp>
      <p:sp>
        <p:nvSpPr>
          <p:cNvPr id="78850" name="Rectangle 2"/>
          <p:cNvSpPr>
            <a:spLocks noGrp="1" noRot="1" noChangeAspect="1" noChangeArrowheads="1" noTextEdit="1"/>
          </p:cNvSpPr>
          <p:nvPr>
            <p:ph type="sldImg"/>
          </p:nvPr>
        </p:nvSpPr>
        <p:spPr>
          <a:xfrm>
            <a:off x="958465" y="686474"/>
            <a:ext cx="4941072" cy="3428114"/>
          </a:xfrm>
          <a:ln/>
        </p:spPr>
      </p:sp>
      <p:sp>
        <p:nvSpPr>
          <p:cNvPr id="78851" name="Rectangle 3"/>
          <p:cNvSpPr>
            <a:spLocks noGrp="1" noChangeArrowheads="1"/>
          </p:cNvSpPr>
          <p:nvPr>
            <p:ph type="body" idx="1"/>
          </p:nvPr>
        </p:nvSpPr>
        <p:spPr/>
        <p:txBody>
          <a:bodyPr/>
          <a:lstStyle/>
          <a:p>
            <a:endParaRPr lang="en-CA"/>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D9C061F-24E8-4B90-A787-F9E63D342822}" type="slidenum">
              <a:rPr lang="en-CA"/>
              <a:pPr/>
              <a:t>69</a:t>
            </a:fld>
            <a:endParaRPr lang="en-CA"/>
          </a:p>
        </p:txBody>
      </p:sp>
      <p:sp>
        <p:nvSpPr>
          <p:cNvPr id="80898" name="Rectangle 2"/>
          <p:cNvSpPr>
            <a:spLocks noGrp="1" noRot="1" noChangeAspect="1" noChangeArrowheads="1" noTextEdit="1"/>
          </p:cNvSpPr>
          <p:nvPr>
            <p:ph type="sldImg"/>
          </p:nvPr>
        </p:nvSpPr>
        <p:spPr>
          <a:xfrm>
            <a:off x="958465" y="686474"/>
            <a:ext cx="4941072" cy="3428114"/>
          </a:xfrm>
          <a:ln/>
        </p:spPr>
      </p:sp>
      <p:sp>
        <p:nvSpPr>
          <p:cNvPr id="80899" name="Rectangle 3"/>
          <p:cNvSpPr>
            <a:spLocks noGrp="1" noChangeArrowheads="1"/>
          </p:cNvSpPr>
          <p:nvPr>
            <p:ph type="body" idx="1"/>
          </p:nvPr>
        </p:nvSpPr>
        <p:spPr/>
        <p:txBody>
          <a:bodyPr/>
          <a:lstStyle/>
          <a:p>
            <a:r>
              <a:rPr lang="en-CA" dirty="0" smtClean="0"/>
              <a:t>Son du a la </a:t>
            </a:r>
            <a:r>
              <a:rPr lang="en-CA" dirty="0" err="1" smtClean="0"/>
              <a:t>fermeture</a:t>
            </a:r>
            <a:r>
              <a:rPr lang="en-CA" dirty="0" smtClean="0"/>
              <a:t> des valves</a:t>
            </a:r>
          </a:p>
          <a:p>
            <a:r>
              <a:rPr lang="en-CA" dirty="0" smtClean="0"/>
              <a:t>Premier boom: </a:t>
            </a:r>
            <a:r>
              <a:rPr lang="en-CA" dirty="0" err="1" smtClean="0"/>
              <a:t>Fermeture</a:t>
            </a:r>
            <a:r>
              <a:rPr lang="en-CA" dirty="0" smtClean="0"/>
              <a:t> AV</a:t>
            </a:r>
          </a:p>
          <a:p>
            <a:r>
              <a:rPr lang="en-CA" dirty="0" err="1" smtClean="0"/>
              <a:t>Deuxieme</a:t>
            </a:r>
            <a:r>
              <a:rPr lang="en-CA" dirty="0" smtClean="0"/>
              <a:t> : </a:t>
            </a:r>
            <a:r>
              <a:rPr lang="en-CA" dirty="0" err="1" smtClean="0"/>
              <a:t>fermeture</a:t>
            </a:r>
            <a:r>
              <a:rPr lang="en-CA" dirty="0" smtClean="0"/>
              <a:t> de la valve</a:t>
            </a:r>
            <a:r>
              <a:rPr lang="en-CA" baseline="0" dirty="0" smtClean="0"/>
              <a:t> de </a:t>
            </a:r>
            <a:r>
              <a:rPr lang="en-CA" baseline="0" dirty="0" err="1" smtClean="0"/>
              <a:t>l’aorte</a:t>
            </a:r>
            <a:endParaRPr lang="en-CA" baseline="0" dirty="0" smtClean="0"/>
          </a:p>
          <a:p>
            <a:endParaRPr lang="en-CA" baseline="0" dirty="0" smtClean="0"/>
          </a:p>
          <a:p>
            <a:endParaRPr lang="en-CA"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7C91B5-3979-482D-B67C-0B6D48C25ACC}" type="slidenum">
              <a:rPr lang="en-CA"/>
              <a:pPr/>
              <a:t>70</a:t>
            </a:fld>
            <a:endParaRPr lang="en-CA"/>
          </a:p>
        </p:txBody>
      </p:sp>
      <p:sp>
        <p:nvSpPr>
          <p:cNvPr id="81922" name="Rectangle 2"/>
          <p:cNvSpPr>
            <a:spLocks noGrp="1" noRot="1" noChangeAspect="1" noChangeArrowheads="1" noTextEdit="1"/>
          </p:cNvSpPr>
          <p:nvPr>
            <p:ph type="sldImg"/>
          </p:nvPr>
        </p:nvSpPr>
        <p:spPr>
          <a:xfrm>
            <a:off x="958465" y="686474"/>
            <a:ext cx="4941072" cy="3428114"/>
          </a:xfrm>
          <a:ln/>
        </p:spPr>
      </p:sp>
      <p:sp>
        <p:nvSpPr>
          <p:cNvPr id="81923" name="Rectangle 3"/>
          <p:cNvSpPr>
            <a:spLocks noGrp="1" noChangeArrowheads="1"/>
          </p:cNvSpPr>
          <p:nvPr>
            <p:ph type="body" idx="1"/>
          </p:nvPr>
        </p:nvSpPr>
        <p:spPr/>
        <p:txBody>
          <a:bodyPr/>
          <a:lstStyle/>
          <a:p>
            <a:endParaRPr lang="en-CA"/>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512E20-EB85-4B05-A384-15B688E26C26}" type="slidenum">
              <a:rPr lang="en-CA"/>
              <a:pPr/>
              <a:t>71</a:t>
            </a:fld>
            <a:endParaRPr lang="en-CA"/>
          </a:p>
        </p:txBody>
      </p:sp>
      <p:sp>
        <p:nvSpPr>
          <p:cNvPr id="82946" name="Rectangle 2"/>
          <p:cNvSpPr>
            <a:spLocks noGrp="1" noRot="1" noChangeAspect="1" noChangeArrowheads="1" noTextEdit="1"/>
          </p:cNvSpPr>
          <p:nvPr>
            <p:ph type="sldImg"/>
          </p:nvPr>
        </p:nvSpPr>
        <p:spPr>
          <a:xfrm>
            <a:off x="958465" y="686474"/>
            <a:ext cx="4941072" cy="3428114"/>
          </a:xfrm>
          <a:ln/>
        </p:spPr>
      </p:sp>
      <p:sp>
        <p:nvSpPr>
          <p:cNvPr id="82947" name="Rectangle 3"/>
          <p:cNvSpPr>
            <a:spLocks noGrp="1" noChangeArrowheads="1"/>
          </p:cNvSpPr>
          <p:nvPr>
            <p:ph type="body" idx="1"/>
          </p:nvPr>
        </p:nvSpPr>
        <p:spPr/>
        <p:txBody>
          <a:bodyPr/>
          <a:lstStyle/>
          <a:p>
            <a:r>
              <a:rPr lang="en-CA" dirty="0" smtClean="0"/>
              <a:t>Question a </a:t>
            </a:r>
            <a:r>
              <a:rPr lang="en-CA" dirty="0" err="1" smtClean="0"/>
              <a:t>examen</a:t>
            </a:r>
            <a:r>
              <a:rPr lang="en-CA" smtClean="0"/>
              <a:t> ** </a:t>
            </a:r>
            <a:endParaRPr lang="en-CA"/>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8014CD-7032-4BCE-A940-278B0F72FE8C}" type="slidenum">
              <a:rPr lang="en-CA"/>
              <a:pPr/>
              <a:t>72</a:t>
            </a:fld>
            <a:endParaRPr lang="en-CA"/>
          </a:p>
        </p:txBody>
      </p:sp>
      <p:sp>
        <p:nvSpPr>
          <p:cNvPr id="84994" name="Rectangle 2"/>
          <p:cNvSpPr>
            <a:spLocks noGrp="1" noRot="1" noChangeAspect="1" noChangeArrowheads="1" noTextEdit="1"/>
          </p:cNvSpPr>
          <p:nvPr>
            <p:ph type="sldImg"/>
          </p:nvPr>
        </p:nvSpPr>
        <p:spPr>
          <a:xfrm>
            <a:off x="958465" y="686474"/>
            <a:ext cx="4941072" cy="3428114"/>
          </a:xfrm>
          <a:ln/>
        </p:spPr>
      </p:sp>
      <p:sp>
        <p:nvSpPr>
          <p:cNvPr id="84995" name="Rectangle 3"/>
          <p:cNvSpPr>
            <a:spLocks noGrp="1" noChangeArrowheads="1"/>
          </p:cNvSpPr>
          <p:nvPr>
            <p:ph type="body" idx="1"/>
          </p:nvPr>
        </p:nvSpPr>
        <p:spPr/>
        <p:txBody>
          <a:bodyPr/>
          <a:lstStyle/>
          <a:p>
            <a:r>
              <a:rPr lang="en-CA" dirty="0" smtClean="0"/>
              <a:t>Le potassium </a:t>
            </a:r>
            <a:r>
              <a:rPr lang="en-CA" dirty="0" err="1" smtClean="0"/>
              <a:t>est</a:t>
            </a:r>
            <a:r>
              <a:rPr lang="en-CA" dirty="0" smtClean="0"/>
              <a:t> </a:t>
            </a:r>
            <a:r>
              <a:rPr lang="en-CA" dirty="0" err="1" smtClean="0"/>
              <a:t>controlé</a:t>
            </a:r>
            <a:r>
              <a:rPr lang="en-CA" dirty="0" smtClean="0"/>
              <a:t> pas les reins. </a:t>
            </a:r>
          </a:p>
          <a:p>
            <a:r>
              <a:rPr lang="en-CA" dirty="0" smtClean="0"/>
              <a:t>Tonus</a:t>
            </a:r>
            <a:r>
              <a:rPr lang="en-CA" baseline="0" dirty="0" smtClean="0"/>
              <a:t> </a:t>
            </a:r>
            <a:r>
              <a:rPr lang="en-CA" baseline="0" dirty="0" err="1" smtClean="0"/>
              <a:t>vaguale</a:t>
            </a:r>
            <a:r>
              <a:rPr lang="en-CA" baseline="0" dirty="0" smtClean="0"/>
              <a:t> = tonus </a:t>
            </a:r>
            <a:r>
              <a:rPr lang="en-CA" baseline="0" dirty="0" err="1" smtClean="0"/>
              <a:t>parasympathique</a:t>
            </a:r>
            <a:endParaRPr lang="en-CA" baseline="0" dirty="0" smtClean="0"/>
          </a:p>
          <a:p>
            <a:endParaRPr lang="en-CA" baseline="0" dirty="0" smtClean="0"/>
          </a:p>
          <a:p>
            <a:r>
              <a:rPr lang="en-CA" baseline="0" dirty="0" smtClean="0"/>
              <a:t>Si on </a:t>
            </a:r>
            <a:r>
              <a:rPr lang="en-CA" baseline="0" dirty="0" err="1" smtClean="0"/>
              <a:t>veut</a:t>
            </a:r>
            <a:r>
              <a:rPr lang="en-CA" baseline="0" dirty="0" smtClean="0"/>
              <a:t> augmenter le DC, </a:t>
            </a:r>
            <a:r>
              <a:rPr lang="en-CA" baseline="0" dirty="0" err="1" smtClean="0"/>
              <a:t>alors</a:t>
            </a:r>
            <a:r>
              <a:rPr lang="en-CA" baseline="0" dirty="0" smtClean="0"/>
              <a:t> on </a:t>
            </a:r>
            <a:r>
              <a:rPr lang="en-CA" baseline="0" dirty="0" err="1" smtClean="0"/>
              <a:t>augmente</a:t>
            </a:r>
            <a:r>
              <a:rPr lang="en-CA" baseline="0" dirty="0" smtClean="0"/>
              <a:t> le VS</a:t>
            </a:r>
          </a:p>
          <a:p>
            <a:endParaRPr lang="en-CA"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CFF45F-D781-4956-BA66-F3E6B1B5400F}" type="slidenum">
              <a:rPr lang="en-CA"/>
              <a:pPr/>
              <a:t>73</a:t>
            </a:fld>
            <a:endParaRPr lang="en-CA"/>
          </a:p>
        </p:txBody>
      </p:sp>
      <p:sp>
        <p:nvSpPr>
          <p:cNvPr id="86018" name="Rectangle 2"/>
          <p:cNvSpPr>
            <a:spLocks noGrp="1" noRot="1" noChangeAspect="1" noChangeArrowheads="1" noTextEdit="1"/>
          </p:cNvSpPr>
          <p:nvPr>
            <p:ph type="sldImg"/>
          </p:nvPr>
        </p:nvSpPr>
        <p:spPr>
          <a:xfrm>
            <a:off x="958465" y="686474"/>
            <a:ext cx="4941072" cy="3428114"/>
          </a:xfrm>
          <a:ln/>
        </p:spPr>
      </p:sp>
      <p:sp>
        <p:nvSpPr>
          <p:cNvPr id="86019" name="Rectangle 3"/>
          <p:cNvSpPr>
            <a:spLocks noGrp="1" noChangeArrowheads="1"/>
          </p:cNvSpPr>
          <p:nvPr>
            <p:ph type="body" idx="1"/>
          </p:nvPr>
        </p:nvSpPr>
        <p:spPr/>
        <p:txBody>
          <a:bodyPr/>
          <a:lstStyle/>
          <a:p>
            <a:endParaRPr lang="en-CA"/>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CFF45F-D781-4956-BA66-F3E6B1B5400F}" type="slidenum">
              <a:rPr lang="en-CA"/>
              <a:pPr/>
              <a:t>74</a:t>
            </a:fld>
            <a:endParaRPr lang="en-CA"/>
          </a:p>
        </p:txBody>
      </p:sp>
      <p:sp>
        <p:nvSpPr>
          <p:cNvPr id="86018" name="Rectangle 2"/>
          <p:cNvSpPr>
            <a:spLocks noGrp="1" noRot="1" noChangeAspect="1" noChangeArrowheads="1" noTextEdit="1"/>
          </p:cNvSpPr>
          <p:nvPr>
            <p:ph type="sldImg"/>
          </p:nvPr>
        </p:nvSpPr>
        <p:spPr>
          <a:xfrm>
            <a:off x="958465" y="686474"/>
            <a:ext cx="4941072" cy="3428114"/>
          </a:xfrm>
          <a:ln/>
        </p:spPr>
      </p:sp>
      <p:sp>
        <p:nvSpPr>
          <p:cNvPr id="86019" name="Rectangle 3"/>
          <p:cNvSpPr>
            <a:spLocks noGrp="1" noChangeArrowheads="1"/>
          </p:cNvSpPr>
          <p:nvPr>
            <p:ph type="body" idx="1"/>
          </p:nvPr>
        </p:nvSpPr>
        <p:spPr/>
        <p:txBody>
          <a:bodyPr/>
          <a:lstStyle/>
          <a:p>
            <a:r>
              <a:rPr lang="en-CA" dirty="0" smtClean="0"/>
              <a:t>Le</a:t>
            </a:r>
            <a:r>
              <a:rPr lang="en-CA" baseline="0" dirty="0" smtClean="0"/>
              <a:t> retour </a:t>
            </a:r>
            <a:r>
              <a:rPr lang="en-CA" baseline="0" dirty="0" err="1" smtClean="0"/>
              <a:t>vaineux</a:t>
            </a:r>
            <a:r>
              <a:rPr lang="en-CA" baseline="0" dirty="0" smtClean="0"/>
              <a:t> </a:t>
            </a:r>
            <a:r>
              <a:rPr lang="en-CA" baseline="0" dirty="0" err="1" smtClean="0"/>
              <a:t>est</a:t>
            </a:r>
            <a:r>
              <a:rPr lang="en-CA" baseline="0" dirty="0" smtClean="0"/>
              <a:t> la </a:t>
            </a:r>
            <a:r>
              <a:rPr lang="en-CA" baseline="0" dirty="0" err="1" smtClean="0"/>
              <a:t>quantité</a:t>
            </a:r>
            <a:r>
              <a:rPr lang="en-CA" baseline="0" dirty="0" smtClean="0"/>
              <a:t> de sang qui </a:t>
            </a:r>
            <a:r>
              <a:rPr lang="en-CA" baseline="0" dirty="0" err="1" smtClean="0"/>
              <a:t>retourne</a:t>
            </a:r>
            <a:r>
              <a:rPr lang="en-CA" baseline="0" dirty="0" smtClean="0"/>
              <a:t> au </a:t>
            </a:r>
            <a:r>
              <a:rPr lang="en-CA" baseline="0" dirty="0" err="1" smtClean="0"/>
              <a:t>coeur</a:t>
            </a:r>
            <a:endParaRPr lang="en-CA" baseline="0" dirty="0" smtClean="0"/>
          </a:p>
          <a:p>
            <a:r>
              <a:rPr lang="en-CA" baseline="0" dirty="0" smtClean="0"/>
              <a:t>2 </a:t>
            </a:r>
            <a:r>
              <a:rPr lang="en-CA" baseline="0" dirty="0" err="1" smtClean="0"/>
              <a:t>façons</a:t>
            </a:r>
            <a:r>
              <a:rPr lang="en-CA" baseline="0" dirty="0" smtClean="0"/>
              <a:t> </a:t>
            </a:r>
            <a:r>
              <a:rPr lang="en-CA" baseline="0" dirty="0" err="1" smtClean="0"/>
              <a:t>d’amener</a:t>
            </a:r>
            <a:r>
              <a:rPr lang="en-CA" baseline="0" dirty="0" smtClean="0"/>
              <a:t> du sang plus </a:t>
            </a:r>
            <a:r>
              <a:rPr lang="en-CA" baseline="0" dirty="0" err="1" smtClean="0"/>
              <a:t>vite</a:t>
            </a:r>
            <a:r>
              <a:rPr lang="en-CA" baseline="0" dirty="0" smtClean="0"/>
              <a:t> </a:t>
            </a:r>
            <a:r>
              <a:rPr lang="en-CA" baseline="0" dirty="0" err="1" smtClean="0"/>
              <a:t>ou</a:t>
            </a:r>
            <a:r>
              <a:rPr lang="en-CA" baseline="0" dirty="0" smtClean="0"/>
              <a:t> en plus </a:t>
            </a:r>
            <a:r>
              <a:rPr lang="en-CA" baseline="0" dirty="0" err="1" smtClean="0"/>
              <a:t>grande</a:t>
            </a:r>
            <a:r>
              <a:rPr lang="en-CA" baseline="0" dirty="0" smtClean="0"/>
              <a:t> </a:t>
            </a:r>
            <a:r>
              <a:rPr lang="en-CA" baseline="0" dirty="0" err="1" smtClean="0"/>
              <a:t>quantité</a:t>
            </a:r>
            <a:r>
              <a:rPr lang="en-CA" baseline="0" dirty="0" smtClean="0"/>
              <a:t>:</a:t>
            </a:r>
          </a:p>
          <a:p>
            <a:r>
              <a:rPr lang="en-CA" baseline="0" dirty="0" smtClean="0"/>
              <a:t>-la contraction des </a:t>
            </a:r>
            <a:r>
              <a:rPr lang="en-CA" baseline="0" dirty="0" err="1" smtClean="0"/>
              <a:t>veines</a:t>
            </a:r>
            <a:r>
              <a:rPr lang="en-CA" baseline="0" dirty="0" smtClean="0"/>
              <a:t> (</a:t>
            </a:r>
            <a:r>
              <a:rPr lang="en-CA" baseline="0" dirty="0" err="1" smtClean="0"/>
              <a:t>elles</a:t>
            </a:r>
            <a:r>
              <a:rPr lang="en-CA" baseline="0" dirty="0" smtClean="0"/>
              <a:t> </a:t>
            </a:r>
            <a:r>
              <a:rPr lang="en-CA" baseline="0" dirty="0" err="1" smtClean="0"/>
              <a:t>constitue</a:t>
            </a:r>
            <a:r>
              <a:rPr lang="en-CA" baseline="0" dirty="0" smtClean="0"/>
              <a:t> un grand </a:t>
            </a:r>
            <a:r>
              <a:rPr lang="en-CA" baseline="0" dirty="0" err="1" smtClean="0"/>
              <a:t>réservoir</a:t>
            </a:r>
            <a:r>
              <a:rPr lang="en-CA" baseline="0" dirty="0" smtClean="0"/>
              <a:t> de sang) </a:t>
            </a:r>
            <a:r>
              <a:rPr lang="en-CA" baseline="0" dirty="0" err="1" smtClean="0"/>
              <a:t>augmente</a:t>
            </a:r>
            <a:r>
              <a:rPr lang="en-CA" baseline="0" dirty="0" smtClean="0"/>
              <a:t> la </a:t>
            </a:r>
            <a:r>
              <a:rPr lang="en-CA" baseline="0" dirty="0" err="1" smtClean="0"/>
              <a:t>précharge</a:t>
            </a:r>
            <a:r>
              <a:rPr lang="en-CA" baseline="0" dirty="0" smtClean="0"/>
              <a:t>. (court </a:t>
            </a:r>
            <a:r>
              <a:rPr lang="en-CA" baseline="0" dirty="0" err="1" smtClean="0"/>
              <a:t>terme</a:t>
            </a:r>
            <a:r>
              <a:rPr lang="en-CA" baseline="0" dirty="0" smtClean="0"/>
              <a:t>)</a:t>
            </a:r>
          </a:p>
          <a:p>
            <a:pPr marL="158265" indent="-158265">
              <a:buFontTx/>
              <a:buChar char="-"/>
            </a:pPr>
            <a:r>
              <a:rPr lang="en-CA" baseline="0" dirty="0" smtClean="0"/>
              <a:t>(long </a:t>
            </a:r>
            <a:r>
              <a:rPr lang="en-CA" baseline="0" dirty="0" err="1" smtClean="0"/>
              <a:t>terme</a:t>
            </a:r>
            <a:r>
              <a:rPr lang="en-CA" baseline="0" dirty="0" smtClean="0"/>
              <a:t>) </a:t>
            </a:r>
            <a:r>
              <a:rPr lang="en-CA" baseline="0" dirty="0" err="1" smtClean="0"/>
              <a:t>d’augmenter</a:t>
            </a:r>
            <a:r>
              <a:rPr lang="en-CA" baseline="0" dirty="0" smtClean="0"/>
              <a:t> la </a:t>
            </a:r>
            <a:r>
              <a:rPr lang="en-CA" baseline="0" dirty="0" err="1" smtClean="0"/>
              <a:t>quantité</a:t>
            </a:r>
            <a:r>
              <a:rPr lang="en-CA" baseline="0" dirty="0" smtClean="0"/>
              <a:t> de sang. Le volume </a:t>
            </a:r>
            <a:r>
              <a:rPr lang="en-CA" baseline="0" dirty="0" err="1" smtClean="0"/>
              <a:t>sanguin</a:t>
            </a:r>
            <a:r>
              <a:rPr lang="en-CA" baseline="0" dirty="0" smtClean="0"/>
              <a:t> </a:t>
            </a:r>
            <a:r>
              <a:rPr lang="en-CA" baseline="0" dirty="0" err="1" smtClean="0"/>
              <a:t>va</a:t>
            </a:r>
            <a:r>
              <a:rPr lang="en-CA" baseline="0" dirty="0" smtClean="0"/>
              <a:t> affecter le volume </a:t>
            </a:r>
            <a:r>
              <a:rPr lang="en-CA" baseline="0" dirty="0" err="1" smtClean="0"/>
              <a:t>systolique</a:t>
            </a:r>
            <a:r>
              <a:rPr lang="en-CA" baseline="0" dirty="0" smtClean="0"/>
              <a:t>. </a:t>
            </a:r>
          </a:p>
          <a:p>
            <a:pPr marL="158265" indent="-158265">
              <a:buFontTx/>
              <a:buChar char="-"/>
            </a:pPr>
            <a:r>
              <a:rPr lang="en-CA" baseline="0" dirty="0" smtClean="0"/>
              <a:t>Figure 19.11 *** lab</a:t>
            </a:r>
          </a:p>
          <a:p>
            <a:pPr marL="158265" indent="-158265">
              <a:buFontTx/>
              <a:buChar char="-"/>
            </a:pPr>
            <a:endParaRPr lang="en-CA" baseline="0" dirty="0" smtClean="0"/>
          </a:p>
          <a:p>
            <a:pPr marL="158265" indent="-158265">
              <a:buFontTx/>
              <a:buChar char="-"/>
            </a:pPr>
            <a:r>
              <a:rPr lang="en-CA" baseline="0" dirty="0" smtClean="0"/>
              <a:t>Si on </a:t>
            </a:r>
            <a:r>
              <a:rPr lang="en-CA" baseline="0" dirty="0" err="1" smtClean="0"/>
              <a:t>comprime</a:t>
            </a:r>
            <a:r>
              <a:rPr lang="en-CA" baseline="0" dirty="0" smtClean="0"/>
              <a:t> les </a:t>
            </a:r>
            <a:r>
              <a:rPr lang="en-CA" baseline="0" dirty="0" err="1" smtClean="0"/>
              <a:t>veines</a:t>
            </a:r>
            <a:r>
              <a:rPr lang="en-CA" baseline="0" dirty="0" smtClean="0"/>
              <a:t>, </a:t>
            </a:r>
            <a:r>
              <a:rPr lang="en-CA" baseline="0" dirty="0" err="1" smtClean="0"/>
              <a:t>ou</a:t>
            </a:r>
            <a:r>
              <a:rPr lang="en-CA" baseline="0" dirty="0" smtClean="0"/>
              <a:t> </a:t>
            </a:r>
            <a:r>
              <a:rPr lang="en-CA" baseline="0" dirty="0" err="1" smtClean="0"/>
              <a:t>si</a:t>
            </a:r>
            <a:r>
              <a:rPr lang="en-CA" baseline="0" dirty="0" smtClean="0"/>
              <a:t> on </a:t>
            </a:r>
            <a:r>
              <a:rPr lang="en-CA" baseline="0" dirty="0" err="1" smtClean="0"/>
              <a:t>augmente</a:t>
            </a:r>
            <a:r>
              <a:rPr lang="en-CA" baseline="0" dirty="0" smtClean="0"/>
              <a:t> la </a:t>
            </a:r>
            <a:r>
              <a:rPr lang="en-CA" baseline="0" dirty="0" err="1" smtClean="0"/>
              <a:t>quantité</a:t>
            </a:r>
            <a:r>
              <a:rPr lang="en-CA" baseline="0" dirty="0" smtClean="0"/>
              <a:t> de sang,  le retour </a:t>
            </a:r>
            <a:r>
              <a:rPr lang="en-CA" baseline="0" dirty="0" err="1" smtClean="0"/>
              <a:t>veineux</a:t>
            </a:r>
            <a:r>
              <a:rPr lang="en-CA" baseline="0" dirty="0" smtClean="0"/>
              <a:t> </a:t>
            </a:r>
            <a:r>
              <a:rPr lang="en-CA" baseline="0" dirty="0" err="1" smtClean="0"/>
              <a:t>augmente</a:t>
            </a:r>
            <a:endParaRPr lang="en-CA"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2B88D5-2890-425E-AEC6-C369489C0E62}" type="slidenum">
              <a:rPr lang="en-CA"/>
              <a:pPr/>
              <a:t>75</a:t>
            </a:fld>
            <a:endParaRPr lang="en-CA"/>
          </a:p>
        </p:txBody>
      </p:sp>
      <p:sp>
        <p:nvSpPr>
          <p:cNvPr id="136194" name="Rectangle 2"/>
          <p:cNvSpPr>
            <a:spLocks noGrp="1" noRot="1" noChangeAspect="1" noChangeArrowheads="1" noTextEdit="1"/>
          </p:cNvSpPr>
          <p:nvPr>
            <p:ph type="sldImg"/>
          </p:nvPr>
        </p:nvSpPr>
        <p:spPr>
          <a:xfrm>
            <a:off x="958465" y="686474"/>
            <a:ext cx="4941072" cy="3428114"/>
          </a:xfrm>
          <a:ln/>
        </p:spPr>
      </p:sp>
      <p:sp>
        <p:nvSpPr>
          <p:cNvPr id="136195" name="Rectangle 3"/>
          <p:cNvSpPr>
            <a:spLocks noGrp="1" noChangeArrowheads="1"/>
          </p:cNvSpPr>
          <p:nvPr>
            <p:ph type="body" idx="1"/>
          </p:nvPr>
        </p:nvSpPr>
        <p:spPr/>
        <p:txBody>
          <a:bodyPr/>
          <a:lstStyle/>
          <a:p>
            <a:r>
              <a:rPr lang="en-CA" dirty="0" smtClean="0"/>
              <a:t>La </a:t>
            </a:r>
            <a:r>
              <a:rPr lang="en-CA" dirty="0" err="1" smtClean="0"/>
              <a:t>précharge</a:t>
            </a:r>
            <a:r>
              <a:rPr lang="en-CA" dirty="0" smtClean="0"/>
              <a:t> et la </a:t>
            </a:r>
            <a:r>
              <a:rPr lang="en-CA" dirty="0" err="1" smtClean="0"/>
              <a:t>postcharge</a:t>
            </a:r>
            <a:r>
              <a:rPr lang="en-CA" dirty="0" smtClean="0"/>
              <a:t> </a:t>
            </a:r>
            <a:r>
              <a:rPr lang="en-CA" dirty="0" err="1" smtClean="0"/>
              <a:t>va</a:t>
            </a:r>
            <a:r>
              <a:rPr lang="en-CA" dirty="0" smtClean="0"/>
              <a:t> changer le</a:t>
            </a:r>
            <a:r>
              <a:rPr lang="en-CA" baseline="0" dirty="0" smtClean="0"/>
              <a:t> </a:t>
            </a:r>
            <a:r>
              <a:rPr lang="en-CA" baseline="0" dirty="0" err="1" smtClean="0"/>
              <a:t>montant</a:t>
            </a:r>
            <a:r>
              <a:rPr lang="en-CA" baseline="0" dirty="0" smtClean="0"/>
              <a:t> de volume </a:t>
            </a:r>
            <a:r>
              <a:rPr lang="en-CA" baseline="0" dirty="0" err="1" smtClean="0"/>
              <a:t>systolique</a:t>
            </a:r>
            <a:r>
              <a:rPr lang="en-CA" baseline="0" dirty="0" smtClean="0"/>
              <a:t>. </a:t>
            </a:r>
          </a:p>
          <a:p>
            <a:r>
              <a:rPr lang="en-CA" dirty="0" smtClean="0"/>
              <a:t>Le VTS </a:t>
            </a:r>
            <a:r>
              <a:rPr lang="en-CA" dirty="0" err="1" smtClean="0"/>
              <a:t>serais</a:t>
            </a:r>
            <a:r>
              <a:rPr lang="en-CA" dirty="0" smtClean="0"/>
              <a:t> plus </a:t>
            </a:r>
            <a:r>
              <a:rPr lang="en-CA" dirty="0" err="1" smtClean="0"/>
              <a:t>élevé</a:t>
            </a:r>
            <a:r>
              <a:rPr lang="en-CA" dirty="0" smtClean="0"/>
              <a:t>. </a:t>
            </a:r>
          </a:p>
          <a:p>
            <a:r>
              <a:rPr lang="en-CA" dirty="0" smtClean="0"/>
              <a:t>VTS = volume </a:t>
            </a:r>
            <a:r>
              <a:rPr lang="en-CA" dirty="0" err="1" smtClean="0"/>
              <a:t>télésystolique</a:t>
            </a:r>
            <a:r>
              <a:rPr lang="en-CA" dirty="0" smtClean="0"/>
              <a:t>. </a:t>
            </a:r>
            <a:endParaRPr lang="en-CA"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6ECB5A-9470-4B80-AF4E-833DF2DF5EA8}" type="slidenum">
              <a:rPr lang="en-CA"/>
              <a:pPr/>
              <a:t>76</a:t>
            </a:fld>
            <a:endParaRPr lang="en-CA"/>
          </a:p>
        </p:txBody>
      </p:sp>
      <p:sp>
        <p:nvSpPr>
          <p:cNvPr id="88066" name="Rectangle 2"/>
          <p:cNvSpPr>
            <a:spLocks noGrp="1" noRot="1" noChangeAspect="1" noChangeArrowheads="1" noTextEdit="1"/>
          </p:cNvSpPr>
          <p:nvPr>
            <p:ph type="sldImg"/>
          </p:nvPr>
        </p:nvSpPr>
        <p:spPr>
          <a:xfrm>
            <a:off x="958465" y="686474"/>
            <a:ext cx="4941072" cy="3428114"/>
          </a:xfrm>
          <a:ln/>
        </p:spPr>
      </p:sp>
      <p:sp>
        <p:nvSpPr>
          <p:cNvPr id="88067" name="Rectangle 3"/>
          <p:cNvSpPr>
            <a:spLocks noGrp="1" noChangeArrowheads="1"/>
          </p:cNvSpPr>
          <p:nvPr>
            <p:ph type="body" idx="1"/>
          </p:nvPr>
        </p:nvSpPr>
        <p:spPr/>
        <p:txBody>
          <a:bodyPr/>
          <a:lstStyle/>
          <a:p>
            <a:r>
              <a:rPr lang="en-CA" dirty="0" err="1" smtClean="0"/>
              <a:t>Contractilité</a:t>
            </a:r>
            <a:r>
              <a:rPr lang="en-CA" baseline="0" dirty="0" smtClean="0"/>
              <a:t> = force </a:t>
            </a:r>
            <a:r>
              <a:rPr lang="en-CA" baseline="0" dirty="0" err="1" smtClean="0"/>
              <a:t>extérieur</a:t>
            </a:r>
            <a:r>
              <a:rPr lang="en-CA" baseline="0" dirty="0" smtClean="0"/>
              <a:t>. </a:t>
            </a:r>
            <a:endParaRPr lang="en-CA"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err="1" smtClean="0"/>
              <a:t>Pression</a:t>
            </a:r>
            <a:r>
              <a:rPr lang="en-US" dirty="0" smtClean="0"/>
              <a:t> sanguine et </a:t>
            </a:r>
            <a:r>
              <a:rPr lang="en-US" dirty="0" err="1" smtClean="0"/>
              <a:t>débit</a:t>
            </a:r>
            <a:r>
              <a:rPr lang="en-US" dirty="0" smtClean="0"/>
              <a:t> </a:t>
            </a:r>
            <a:r>
              <a:rPr lang="en-US" dirty="0" err="1" smtClean="0"/>
              <a:t>cardiaque</a:t>
            </a:r>
            <a:r>
              <a:rPr lang="en-US" dirty="0" smtClean="0"/>
              <a:t> </a:t>
            </a:r>
            <a:r>
              <a:rPr lang="en-US" dirty="0" err="1" smtClean="0"/>
              <a:t>est</a:t>
            </a:r>
            <a:r>
              <a:rPr lang="en-US" dirty="0" smtClean="0"/>
              <a:t> controller par le volume </a:t>
            </a:r>
            <a:r>
              <a:rPr lang="en-US" dirty="0" err="1" smtClean="0"/>
              <a:t>sanguin</a:t>
            </a:r>
            <a:r>
              <a:rPr lang="en-US" smtClean="0"/>
              <a:t>. </a:t>
            </a:r>
            <a:endParaRPr lang="en-US" dirty="0" smtClean="0"/>
          </a:p>
          <a:p>
            <a:r>
              <a:rPr lang="en-US" dirty="0" smtClean="0"/>
              <a:t>VTD (</a:t>
            </a:r>
            <a:r>
              <a:rPr lang="en-US" dirty="0" err="1" smtClean="0"/>
              <a:t>augmente</a:t>
            </a:r>
            <a:r>
              <a:rPr lang="en-US" dirty="0" smtClean="0"/>
              <a:t> ) </a:t>
            </a:r>
            <a:r>
              <a:rPr lang="en-US" dirty="0" err="1" smtClean="0"/>
              <a:t>précharge</a:t>
            </a:r>
            <a:r>
              <a:rPr lang="en-US" baseline="0" dirty="0" smtClean="0"/>
              <a:t> </a:t>
            </a:r>
            <a:r>
              <a:rPr lang="en-US" baseline="0" dirty="0" err="1" smtClean="0"/>
              <a:t>augmente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EBD29D23-C3C1-4FCB-8730-A3CC4EFB9D6F}" type="slidenum">
              <a:rPr lang="en-CA" smtClean="0"/>
              <a:pPr/>
              <a:t>77</a:t>
            </a:fld>
            <a:endParaRPr lang="en-CA"/>
          </a:p>
        </p:txBody>
      </p:sp>
    </p:spTree>
    <p:extLst>
      <p:ext uri="{BB962C8B-B14F-4D97-AF65-F5344CB8AC3E}">
        <p14:creationId xmlns:p14="http://schemas.microsoft.com/office/powerpoint/2010/main" val="21029728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miter lim="800000"/>
            <a:headEnd/>
            <a:tailEnd/>
          </a:ln>
        </p:spPr>
        <p:txBody>
          <a:bodyPr/>
          <a:lstStyle/>
          <a:p>
            <a:fld id="{5CF9E933-39F7-4FF6-A678-AFEB1D90B7E2}" type="slidenum">
              <a:rPr lang="fr-CH" smtClean="0"/>
              <a:pPr/>
              <a:t>79</a:t>
            </a:fld>
            <a:endParaRPr lang="fr-CH" smtClean="0"/>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xfrm>
            <a:off x="685800" y="4343400"/>
            <a:ext cx="5486400" cy="4114800"/>
          </a:xfrm>
          <a:noFill/>
        </p:spPr>
        <p:txBody>
          <a:bodyPr/>
          <a:lstStyle/>
          <a:p>
            <a:endParaRPr lang="en-CA"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Structure</a:t>
            </a:r>
            <a:r>
              <a:rPr lang="en-US" baseline="0" dirty="0" smtClean="0"/>
              <a:t> </a:t>
            </a:r>
            <a:r>
              <a:rPr lang="en-US" baseline="0" dirty="0" err="1" smtClean="0"/>
              <a:t>importante</a:t>
            </a:r>
            <a:r>
              <a:rPr lang="en-US" baseline="0" dirty="0" smtClean="0"/>
              <a:t> pour </a:t>
            </a:r>
            <a:r>
              <a:rPr lang="en-US" baseline="0" dirty="0" err="1" smtClean="0"/>
              <a:t>l’examen</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80</a:t>
            </a:fld>
            <a:endParaRPr lang="fr-CH"/>
          </a:p>
        </p:txBody>
      </p:sp>
    </p:spTree>
    <p:extLst>
      <p:ext uri="{BB962C8B-B14F-4D97-AF65-F5344CB8AC3E}">
        <p14:creationId xmlns:p14="http://schemas.microsoft.com/office/powerpoint/2010/main" val="17850508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Reconnaitre</a:t>
            </a:r>
            <a:r>
              <a:rPr lang="en-US" dirty="0" smtClean="0"/>
              <a:t> les 3 couches. ***</a:t>
            </a:r>
          </a:p>
          <a:p>
            <a:r>
              <a:rPr lang="en-US" dirty="0" smtClean="0"/>
              <a:t>Le</a:t>
            </a:r>
            <a:r>
              <a:rPr lang="en-US" baseline="0" dirty="0" smtClean="0"/>
              <a:t> sang se </a:t>
            </a:r>
            <a:r>
              <a:rPr lang="en-US" baseline="0" dirty="0" err="1" smtClean="0"/>
              <a:t>retouve</a:t>
            </a:r>
            <a:r>
              <a:rPr lang="en-US" baseline="0" dirty="0" smtClean="0"/>
              <a:t> </a:t>
            </a:r>
            <a:r>
              <a:rPr lang="en-US" baseline="0" dirty="0" err="1" smtClean="0"/>
              <a:t>dans</a:t>
            </a:r>
            <a:r>
              <a:rPr lang="en-US" baseline="0" dirty="0" smtClean="0"/>
              <a:t> les </a:t>
            </a:r>
            <a:r>
              <a:rPr lang="en-US" baseline="0" dirty="0" err="1" smtClean="0"/>
              <a:t>capillaires</a:t>
            </a:r>
            <a:r>
              <a:rPr lang="en-US" baseline="0" dirty="0" smtClean="0"/>
              <a:t>, </a:t>
            </a:r>
            <a:r>
              <a:rPr lang="en-US" baseline="0" dirty="0" err="1" smtClean="0"/>
              <a:t>ceux</a:t>
            </a:r>
            <a:r>
              <a:rPr lang="en-US" baseline="0" dirty="0" smtClean="0"/>
              <a:t>-ci </a:t>
            </a:r>
            <a:r>
              <a:rPr lang="en-US" baseline="0" dirty="0" err="1" smtClean="0"/>
              <a:t>ont</a:t>
            </a:r>
            <a:r>
              <a:rPr lang="en-US" baseline="0" dirty="0" smtClean="0"/>
              <a:t> </a:t>
            </a:r>
            <a:r>
              <a:rPr lang="en-US" baseline="0" dirty="0" err="1" smtClean="0"/>
              <a:t>uniquement</a:t>
            </a:r>
            <a:r>
              <a:rPr lang="en-US" baseline="0" dirty="0" smtClean="0"/>
              <a:t> la </a:t>
            </a:r>
            <a:r>
              <a:rPr lang="en-US" baseline="0" dirty="0" err="1" smtClean="0"/>
              <a:t>tunique</a:t>
            </a:r>
            <a:r>
              <a:rPr lang="en-US" baseline="0" dirty="0" smtClean="0"/>
              <a:t> interne. (</a:t>
            </a:r>
            <a:r>
              <a:rPr lang="en-US" baseline="0" dirty="0" err="1" smtClean="0"/>
              <a:t>capillaire</a:t>
            </a:r>
            <a:r>
              <a:rPr lang="en-US" baseline="0" dirty="0" smtClean="0"/>
              <a:t> =site </a:t>
            </a:r>
            <a:r>
              <a:rPr lang="en-US" baseline="0" dirty="0" err="1" smtClean="0"/>
              <a:t>d’échange</a:t>
            </a:r>
            <a:r>
              <a:rPr lang="en-US" baseline="0" dirty="0" smtClean="0"/>
              <a:t>)</a:t>
            </a:r>
          </a:p>
          <a:p>
            <a:r>
              <a:rPr lang="en-US" baseline="0" dirty="0" err="1" smtClean="0"/>
              <a:t>Artères</a:t>
            </a:r>
            <a:r>
              <a:rPr lang="en-US" baseline="0" dirty="0" smtClean="0"/>
              <a:t>: </a:t>
            </a:r>
            <a:r>
              <a:rPr lang="en-US" baseline="0" dirty="0" err="1" smtClean="0"/>
              <a:t>capillaires</a:t>
            </a:r>
            <a:r>
              <a:rPr lang="en-US" baseline="0" dirty="0" smtClean="0"/>
              <a:t>: </a:t>
            </a:r>
            <a:r>
              <a:rPr lang="en-US" baseline="0" dirty="0" err="1" smtClean="0"/>
              <a:t>veines</a:t>
            </a:r>
            <a:r>
              <a:rPr lang="en-US" baseline="0" dirty="0" smtClean="0"/>
              <a:t>. </a:t>
            </a:r>
          </a:p>
          <a:p>
            <a:r>
              <a:rPr lang="en-US" baseline="0" dirty="0" smtClean="0"/>
              <a:t>Chez les </a:t>
            </a:r>
            <a:r>
              <a:rPr lang="en-US" baseline="0" dirty="0" err="1" smtClean="0"/>
              <a:t>veines</a:t>
            </a:r>
            <a:r>
              <a:rPr lang="en-US" baseline="0" dirty="0" smtClean="0"/>
              <a:t>, les </a:t>
            </a:r>
            <a:r>
              <a:rPr lang="en-US" baseline="0" dirty="0" err="1" smtClean="0"/>
              <a:t>trois</a:t>
            </a:r>
            <a:r>
              <a:rPr lang="en-US" baseline="0" dirty="0" smtClean="0"/>
              <a:t> couches </a:t>
            </a:r>
            <a:r>
              <a:rPr lang="en-US" baseline="0" dirty="0" err="1" smtClean="0"/>
              <a:t>sont</a:t>
            </a:r>
            <a:r>
              <a:rPr lang="en-US" baseline="0" dirty="0" smtClean="0"/>
              <a:t> </a:t>
            </a:r>
            <a:r>
              <a:rPr lang="en-US" baseline="0" dirty="0" err="1" smtClean="0"/>
              <a:t>présentes</a:t>
            </a:r>
            <a:r>
              <a:rPr lang="en-US" baseline="0" dirty="0" smtClean="0"/>
              <a:t> </a:t>
            </a:r>
            <a:r>
              <a:rPr lang="en-US" baseline="0" dirty="0" err="1" smtClean="0"/>
              <a:t>mais</a:t>
            </a:r>
            <a:r>
              <a:rPr lang="en-US" baseline="0" dirty="0" smtClean="0"/>
              <a:t> beaucoup plus mince. (Le </a:t>
            </a:r>
            <a:r>
              <a:rPr lang="en-US" baseline="0" dirty="0" err="1" smtClean="0"/>
              <a:t>diamètre</a:t>
            </a:r>
            <a:r>
              <a:rPr lang="en-US" baseline="0" dirty="0" smtClean="0"/>
              <a:t> </a:t>
            </a:r>
            <a:r>
              <a:rPr lang="en-US" baseline="0" dirty="0" err="1" smtClean="0"/>
              <a:t>est</a:t>
            </a:r>
            <a:r>
              <a:rPr lang="en-US" baseline="0" dirty="0" smtClean="0"/>
              <a:t> le </a:t>
            </a:r>
            <a:r>
              <a:rPr lang="en-US" baseline="0" dirty="0" err="1" smtClean="0"/>
              <a:t>même</a:t>
            </a:r>
            <a:r>
              <a:rPr lang="en-US" baseline="0" dirty="0" smtClean="0"/>
              <a:t> par </a:t>
            </a:r>
            <a:r>
              <a:rPr lang="en-US" baseline="0" dirty="0" err="1" smtClean="0"/>
              <a:t>contre</a:t>
            </a:r>
            <a:r>
              <a:rPr lang="en-US" baseline="0" dirty="0" smtClean="0"/>
              <a:t>) Le </a:t>
            </a:r>
            <a:r>
              <a:rPr lang="en-US" baseline="0" dirty="0" err="1" smtClean="0"/>
              <a:t>diamètre</a:t>
            </a:r>
            <a:r>
              <a:rPr lang="en-US" baseline="0" dirty="0" smtClean="0"/>
              <a:t> central </a:t>
            </a:r>
            <a:r>
              <a:rPr lang="en-US" baseline="0" dirty="0" err="1" smtClean="0"/>
              <a:t>est</a:t>
            </a:r>
            <a:r>
              <a:rPr lang="en-US" baseline="0" dirty="0" smtClean="0"/>
              <a:t> beaucoup plus grand (</a:t>
            </a:r>
            <a:r>
              <a:rPr lang="en-US" baseline="0" dirty="0" err="1" smtClean="0"/>
              <a:t>donc</a:t>
            </a:r>
            <a:r>
              <a:rPr lang="en-US" baseline="0" dirty="0" smtClean="0"/>
              <a:t> </a:t>
            </a:r>
            <a:r>
              <a:rPr lang="en-US" baseline="0" dirty="0" err="1" smtClean="0"/>
              <a:t>réservoir</a:t>
            </a:r>
            <a:r>
              <a:rPr lang="en-US" baseline="0" dirty="0" smtClean="0"/>
              <a:t> </a:t>
            </a:r>
            <a:r>
              <a:rPr lang="en-US" baseline="0" dirty="0" err="1" smtClean="0"/>
              <a:t>sanguin</a:t>
            </a:r>
            <a:r>
              <a:rPr lang="en-US" baseline="0" dirty="0" smtClean="0"/>
              <a:t>)</a:t>
            </a:r>
          </a:p>
          <a:p>
            <a:r>
              <a:rPr lang="en-US" baseline="0" dirty="0" smtClean="0"/>
              <a:t>Le sang à </a:t>
            </a:r>
            <a:r>
              <a:rPr lang="en-US" baseline="0" dirty="0" err="1" smtClean="0"/>
              <a:t>tendance</a:t>
            </a:r>
            <a:r>
              <a:rPr lang="en-US" baseline="0" dirty="0" smtClean="0"/>
              <a:t> à </a:t>
            </a:r>
            <a:r>
              <a:rPr lang="en-US" baseline="0" dirty="0" err="1" smtClean="0"/>
              <a:t>s’accumuler</a:t>
            </a:r>
            <a:r>
              <a:rPr lang="en-US" baseline="0" dirty="0" smtClean="0"/>
              <a:t> </a:t>
            </a:r>
            <a:r>
              <a:rPr lang="en-US" baseline="0" dirty="0" err="1" smtClean="0"/>
              <a:t>dans</a:t>
            </a:r>
            <a:r>
              <a:rPr lang="en-US" baseline="0" dirty="0" smtClean="0"/>
              <a:t> les parties </a:t>
            </a:r>
            <a:r>
              <a:rPr lang="en-US" baseline="0" dirty="0" err="1" smtClean="0"/>
              <a:t>inférieures</a:t>
            </a:r>
            <a:r>
              <a:rPr lang="en-US" baseline="0" dirty="0" smtClean="0"/>
              <a:t>.  (à cause de la </a:t>
            </a:r>
            <a:r>
              <a:rPr lang="en-US" baseline="0" dirty="0" err="1" smtClean="0"/>
              <a:t>gravité</a:t>
            </a:r>
            <a:r>
              <a:rPr lang="en-US" baseline="0" dirty="0" smtClean="0"/>
              <a:t>) Les </a:t>
            </a:r>
            <a:r>
              <a:rPr lang="en-US" baseline="0" dirty="0" err="1" smtClean="0"/>
              <a:t>valvulves</a:t>
            </a:r>
            <a:r>
              <a:rPr lang="en-US" baseline="0" dirty="0" smtClean="0"/>
              <a:t> </a:t>
            </a:r>
            <a:r>
              <a:rPr lang="en-US" baseline="0" dirty="0" err="1" smtClean="0"/>
              <a:t>ont</a:t>
            </a:r>
            <a:r>
              <a:rPr lang="en-US" baseline="0" dirty="0" smtClean="0"/>
              <a:t> pour </a:t>
            </a:r>
            <a:r>
              <a:rPr lang="en-US" baseline="0" dirty="0" err="1" smtClean="0"/>
              <a:t>rôle</a:t>
            </a:r>
            <a:r>
              <a:rPr lang="en-US" baseline="0" dirty="0" smtClean="0"/>
              <a:t> </a:t>
            </a:r>
            <a:r>
              <a:rPr lang="en-US" baseline="0" dirty="0" err="1" smtClean="0"/>
              <a:t>d’aider</a:t>
            </a:r>
            <a:r>
              <a:rPr lang="en-US" baseline="0" dirty="0" smtClean="0"/>
              <a:t> le sang à </a:t>
            </a:r>
            <a:r>
              <a:rPr lang="en-US" baseline="0" dirty="0" err="1" smtClean="0"/>
              <a:t>remonter</a:t>
            </a:r>
            <a:r>
              <a:rPr lang="en-US" baseline="0" dirty="0" smtClean="0"/>
              <a:t>. </a:t>
            </a:r>
          </a:p>
          <a:p>
            <a:endParaRPr lang="en-US" baseline="0" dirty="0" smtClean="0"/>
          </a:p>
          <a:p>
            <a:r>
              <a:rPr lang="en-US" baseline="0" dirty="0" smtClean="0"/>
              <a:t>La </a:t>
            </a:r>
            <a:r>
              <a:rPr lang="en-US" baseline="0" dirty="0" err="1" smtClean="0"/>
              <a:t>tunique</a:t>
            </a:r>
            <a:r>
              <a:rPr lang="en-US" baseline="0" dirty="0" smtClean="0"/>
              <a:t> interne </a:t>
            </a:r>
            <a:r>
              <a:rPr lang="en-US" baseline="0" dirty="0" err="1" smtClean="0"/>
              <a:t>est</a:t>
            </a:r>
            <a:r>
              <a:rPr lang="en-US" baseline="0" dirty="0" smtClean="0"/>
              <a:t> en contact avec le sang</a:t>
            </a:r>
          </a:p>
          <a:p>
            <a:r>
              <a:rPr lang="en-US" baseline="0" dirty="0" smtClean="0"/>
              <a:t>Contraction de la </a:t>
            </a:r>
            <a:r>
              <a:rPr lang="en-US" baseline="0" dirty="0" err="1" smtClean="0"/>
              <a:t>tunique</a:t>
            </a:r>
            <a:r>
              <a:rPr lang="en-US" baseline="0" dirty="0" smtClean="0"/>
              <a:t> </a:t>
            </a:r>
            <a:r>
              <a:rPr lang="en-US" baseline="0" dirty="0" err="1" smtClean="0"/>
              <a:t>moyenne</a:t>
            </a:r>
            <a:r>
              <a:rPr lang="en-US" baseline="0" dirty="0" smtClean="0"/>
              <a:t> = cause vasoconstriction</a:t>
            </a:r>
          </a:p>
          <a:p>
            <a:r>
              <a:rPr lang="en-US" baseline="0" dirty="0" smtClean="0"/>
              <a:t>La </a:t>
            </a:r>
            <a:r>
              <a:rPr lang="en-US" baseline="0" dirty="0" err="1" smtClean="0"/>
              <a:t>tunique</a:t>
            </a:r>
            <a:r>
              <a:rPr lang="en-US" baseline="0" dirty="0" smtClean="0"/>
              <a:t> </a:t>
            </a:r>
            <a:r>
              <a:rPr lang="en-US" baseline="0" dirty="0" err="1" smtClean="0"/>
              <a:t>externe</a:t>
            </a:r>
            <a:r>
              <a:rPr lang="en-US" baseline="0" dirty="0" smtClean="0"/>
              <a:t> </a:t>
            </a:r>
            <a:r>
              <a:rPr lang="en-US" baseline="0" dirty="0" err="1" smtClean="0"/>
              <a:t>est</a:t>
            </a:r>
            <a:r>
              <a:rPr lang="en-US" baseline="0" dirty="0" smtClean="0"/>
              <a:t> la </a:t>
            </a:r>
            <a:r>
              <a:rPr lang="en-US" baseline="0" dirty="0" err="1" smtClean="0"/>
              <a:t>couche</a:t>
            </a:r>
            <a:r>
              <a:rPr lang="en-US" baseline="0" dirty="0" smtClean="0"/>
              <a:t> </a:t>
            </a:r>
            <a:r>
              <a:rPr lang="en-US" baseline="0" dirty="0" err="1" smtClean="0"/>
              <a:t>protectrice</a:t>
            </a:r>
            <a:r>
              <a:rPr lang="en-US" baseline="0" dirty="0" smtClean="0"/>
              <a:t> (</a:t>
            </a:r>
            <a:r>
              <a:rPr lang="en-US" baseline="0" dirty="0" err="1" smtClean="0"/>
              <a:t>collagène</a:t>
            </a:r>
            <a:r>
              <a:rPr lang="en-US" baseline="0" dirty="0" smtClean="0"/>
              <a:t>)</a:t>
            </a:r>
          </a:p>
          <a:p>
            <a:r>
              <a:rPr lang="en-US" baseline="0" dirty="0" smtClean="0"/>
              <a:t>Les </a:t>
            </a:r>
            <a:r>
              <a:rPr lang="en-US" baseline="0" dirty="0" err="1" smtClean="0"/>
              <a:t>capillaires</a:t>
            </a:r>
            <a:r>
              <a:rPr lang="en-US" baseline="0" dirty="0" smtClean="0"/>
              <a:t> </a:t>
            </a:r>
            <a:r>
              <a:rPr lang="en-US" baseline="0" dirty="0" err="1" smtClean="0"/>
              <a:t>ont</a:t>
            </a:r>
            <a:r>
              <a:rPr lang="en-US" baseline="0" dirty="0" smtClean="0"/>
              <a:t> </a:t>
            </a:r>
            <a:r>
              <a:rPr lang="en-US" baseline="0" dirty="0" err="1" smtClean="0"/>
              <a:t>uniquement</a:t>
            </a:r>
            <a:r>
              <a:rPr lang="en-US" baseline="0" dirty="0" smtClean="0"/>
              <a:t> la </a:t>
            </a:r>
            <a:r>
              <a:rPr lang="en-US" baseline="0" dirty="0" err="1" smtClean="0"/>
              <a:t>couche</a:t>
            </a:r>
            <a:r>
              <a:rPr lang="en-US" baseline="0" dirty="0" smtClean="0"/>
              <a:t> interne, on </a:t>
            </a:r>
            <a:r>
              <a:rPr lang="en-US" baseline="0" dirty="0" err="1" smtClean="0"/>
              <a:t>veux</a:t>
            </a:r>
            <a:r>
              <a:rPr lang="en-US" baseline="0" dirty="0" smtClean="0"/>
              <a:t> un </a:t>
            </a:r>
            <a:r>
              <a:rPr lang="en-US" baseline="0" dirty="0" err="1" smtClean="0"/>
              <a:t>échange</a:t>
            </a:r>
            <a:r>
              <a:rPr lang="en-US" baseline="0" dirty="0" smtClean="0"/>
              <a:t> </a:t>
            </a:r>
            <a:r>
              <a:rPr lang="en-US" baseline="0" dirty="0" err="1" smtClean="0"/>
              <a:t>gazeux</a:t>
            </a:r>
            <a:r>
              <a:rPr lang="en-US" baseline="0" dirty="0" smtClean="0"/>
              <a:t>, </a:t>
            </a:r>
            <a:r>
              <a:rPr lang="en-US" baseline="0" dirty="0" err="1" smtClean="0"/>
              <a:t>donc</a:t>
            </a:r>
            <a:r>
              <a:rPr lang="en-US" baseline="0" dirty="0" smtClean="0"/>
              <a:t> pas beaucoup </a:t>
            </a:r>
            <a:r>
              <a:rPr lang="en-US" baseline="0" dirty="0" err="1" smtClean="0"/>
              <a:t>d’épaisseurs</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81</a:t>
            </a:fld>
            <a:endParaRPr lang="fr-CH"/>
          </a:p>
        </p:txBody>
      </p:sp>
    </p:spTree>
    <p:extLst>
      <p:ext uri="{BB962C8B-B14F-4D97-AF65-F5344CB8AC3E}">
        <p14:creationId xmlns:p14="http://schemas.microsoft.com/office/powerpoint/2010/main" val="3004112389"/>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82</a:t>
            </a:fld>
            <a:endParaRPr lang="fr-CH"/>
          </a:p>
        </p:txBody>
      </p:sp>
    </p:spTree>
    <p:extLst>
      <p:ext uri="{BB962C8B-B14F-4D97-AF65-F5344CB8AC3E}">
        <p14:creationId xmlns:p14="http://schemas.microsoft.com/office/powerpoint/2010/main" val="372812251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83</a:t>
            </a:fld>
            <a:endParaRPr lang="fr-CH"/>
          </a:p>
        </p:txBody>
      </p:sp>
    </p:spTree>
    <p:extLst>
      <p:ext uri="{BB962C8B-B14F-4D97-AF65-F5344CB8AC3E}">
        <p14:creationId xmlns:p14="http://schemas.microsoft.com/office/powerpoint/2010/main" val="202283542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L’écoulement</a:t>
            </a:r>
            <a:r>
              <a:rPr lang="en-US" dirty="0" smtClean="0"/>
              <a:t> </a:t>
            </a:r>
            <a:r>
              <a:rPr lang="en-US" dirty="0" err="1" smtClean="0"/>
              <a:t>sanguin</a:t>
            </a:r>
            <a:r>
              <a:rPr lang="en-US" baseline="0" dirty="0" smtClean="0"/>
              <a:t> </a:t>
            </a:r>
            <a:r>
              <a:rPr lang="en-US" baseline="0" dirty="0" err="1" smtClean="0"/>
              <a:t>va</a:t>
            </a:r>
            <a:r>
              <a:rPr lang="en-US" baseline="0" dirty="0" smtClean="0"/>
              <a:t> </a:t>
            </a:r>
            <a:r>
              <a:rPr lang="en-US" baseline="0" dirty="0" err="1" smtClean="0"/>
              <a:t>être</a:t>
            </a:r>
            <a:r>
              <a:rPr lang="en-US" baseline="0" dirty="0" smtClean="0"/>
              <a:t> controller </a:t>
            </a:r>
            <a:r>
              <a:rPr lang="en-US" baseline="0" dirty="0" err="1" smtClean="0"/>
              <a:t>dans</a:t>
            </a:r>
            <a:r>
              <a:rPr lang="en-US" baseline="0" dirty="0" smtClean="0"/>
              <a:t> les </a:t>
            </a:r>
            <a:r>
              <a:rPr lang="en-US" baseline="0" dirty="0" err="1" smtClean="0"/>
              <a:t>vaisseaux</a:t>
            </a:r>
            <a:r>
              <a:rPr lang="en-US" baseline="0" dirty="0" smtClean="0"/>
              <a:t>. </a:t>
            </a:r>
          </a:p>
          <a:p>
            <a:r>
              <a:rPr lang="en-US" baseline="0" dirty="0" smtClean="0"/>
              <a:t>Si </a:t>
            </a:r>
            <a:r>
              <a:rPr lang="en-US" baseline="0" dirty="0" err="1" smtClean="0"/>
              <a:t>il</a:t>
            </a:r>
            <a:r>
              <a:rPr lang="en-US" baseline="0" dirty="0" smtClean="0"/>
              <a:t> y a </a:t>
            </a:r>
            <a:r>
              <a:rPr lang="en-US" baseline="0" dirty="0" err="1" smtClean="0"/>
              <a:t>une</a:t>
            </a:r>
            <a:r>
              <a:rPr lang="en-US" baseline="0" dirty="0" smtClean="0"/>
              <a:t> </a:t>
            </a:r>
            <a:r>
              <a:rPr lang="en-US" baseline="0" dirty="0" err="1" smtClean="0"/>
              <a:t>différence</a:t>
            </a:r>
            <a:r>
              <a:rPr lang="en-US" baseline="0" dirty="0" smtClean="0"/>
              <a:t> de </a:t>
            </a:r>
            <a:r>
              <a:rPr lang="en-US" baseline="0" dirty="0" err="1" smtClean="0"/>
              <a:t>pression</a:t>
            </a:r>
            <a:r>
              <a:rPr lang="en-US" baseline="0" dirty="0" smtClean="0"/>
              <a:t> entre </a:t>
            </a:r>
            <a:r>
              <a:rPr lang="en-US" baseline="0" dirty="0" err="1" smtClean="0"/>
              <a:t>deux</a:t>
            </a:r>
            <a:r>
              <a:rPr lang="en-US" baseline="0" dirty="0" smtClean="0"/>
              <a:t> </a:t>
            </a:r>
            <a:r>
              <a:rPr lang="en-US" baseline="0" dirty="0" err="1" smtClean="0"/>
              <a:t>endroit</a:t>
            </a:r>
            <a:r>
              <a:rPr lang="en-US" baseline="0" dirty="0" smtClean="0"/>
              <a:t>, </a:t>
            </a:r>
            <a:r>
              <a:rPr lang="en-US" baseline="0" dirty="0" err="1" smtClean="0"/>
              <a:t>il</a:t>
            </a:r>
            <a:r>
              <a:rPr lang="en-US" baseline="0" dirty="0" smtClean="0"/>
              <a:t> y a </a:t>
            </a:r>
            <a:r>
              <a:rPr lang="en-US" baseline="0" dirty="0" err="1" smtClean="0"/>
              <a:t>écoulement</a:t>
            </a:r>
            <a:r>
              <a:rPr lang="en-US" baseline="0" dirty="0" smtClean="0"/>
              <a:t>. </a:t>
            </a:r>
          </a:p>
          <a:p>
            <a:r>
              <a:rPr lang="en-US" baseline="0" dirty="0" err="1" smtClean="0"/>
              <a:t>Pression</a:t>
            </a:r>
            <a:r>
              <a:rPr lang="en-US" baseline="0" dirty="0" smtClean="0"/>
              <a:t> la plus </a:t>
            </a:r>
            <a:r>
              <a:rPr lang="en-US" baseline="0" dirty="0" err="1" smtClean="0"/>
              <a:t>élevé</a:t>
            </a:r>
            <a:r>
              <a:rPr lang="en-US" baseline="0" dirty="0" smtClean="0"/>
              <a:t> -----˃ à la plus petite. </a:t>
            </a:r>
          </a:p>
          <a:p>
            <a:r>
              <a:rPr lang="en-US" baseline="0" dirty="0" smtClean="0"/>
              <a:t>P1 = P2 = Pas </a:t>
            </a:r>
            <a:r>
              <a:rPr lang="en-US" baseline="0" dirty="0" err="1" smtClean="0"/>
              <a:t>d’écoulement</a:t>
            </a:r>
            <a:r>
              <a:rPr lang="en-US" baseline="0" dirty="0" smtClean="0"/>
              <a:t>. </a:t>
            </a:r>
          </a:p>
          <a:p>
            <a:r>
              <a:rPr lang="en-US" baseline="0" dirty="0" err="1" smtClean="0"/>
              <a:t>Dans</a:t>
            </a:r>
            <a:r>
              <a:rPr lang="en-US" baseline="0" dirty="0" smtClean="0"/>
              <a:t> un </a:t>
            </a:r>
            <a:r>
              <a:rPr lang="en-US" baseline="0" dirty="0" err="1" smtClean="0"/>
              <a:t>vaisseaux</a:t>
            </a:r>
            <a:r>
              <a:rPr lang="en-US" baseline="0" dirty="0" smtClean="0"/>
              <a:t> </a:t>
            </a:r>
            <a:r>
              <a:rPr lang="en-US" baseline="0" dirty="0" err="1" smtClean="0"/>
              <a:t>sanguin</a:t>
            </a:r>
            <a:r>
              <a:rPr lang="en-US" baseline="0" dirty="0" smtClean="0"/>
              <a:t>, </a:t>
            </a:r>
            <a:r>
              <a:rPr lang="en-US" baseline="0" dirty="0" err="1" smtClean="0"/>
              <a:t>l’ecoulement</a:t>
            </a:r>
            <a:r>
              <a:rPr lang="en-US" baseline="0" dirty="0" smtClean="0"/>
              <a:t> </a:t>
            </a:r>
            <a:r>
              <a:rPr lang="en-US" baseline="0" dirty="0" err="1" smtClean="0"/>
              <a:t>va</a:t>
            </a:r>
            <a:r>
              <a:rPr lang="en-US" baseline="0" dirty="0" smtClean="0"/>
              <a:t> </a:t>
            </a:r>
            <a:r>
              <a:rPr lang="en-US" baseline="0" dirty="0" err="1" smtClean="0"/>
              <a:t>dépendre</a:t>
            </a:r>
            <a:r>
              <a:rPr lang="en-US" baseline="0" dirty="0" smtClean="0"/>
              <a:t> de la Résistance. Plus la R </a:t>
            </a:r>
            <a:r>
              <a:rPr lang="en-US" baseline="0" dirty="0" err="1" smtClean="0"/>
              <a:t>est</a:t>
            </a:r>
            <a:r>
              <a:rPr lang="en-US" baseline="0" dirty="0" smtClean="0"/>
              <a:t> </a:t>
            </a:r>
            <a:r>
              <a:rPr lang="en-US" baseline="0" dirty="0" err="1" smtClean="0"/>
              <a:t>grande</a:t>
            </a:r>
            <a:r>
              <a:rPr lang="en-US" baseline="0" dirty="0" smtClean="0"/>
              <a:t>, plus le D </a:t>
            </a:r>
            <a:r>
              <a:rPr lang="en-US" baseline="0" dirty="0" err="1" smtClean="0"/>
              <a:t>diminue</a:t>
            </a:r>
            <a:r>
              <a:rPr lang="en-US" baseline="0" dirty="0" smtClean="0"/>
              <a:t>. </a:t>
            </a:r>
          </a:p>
          <a:p>
            <a:r>
              <a:rPr lang="en-US" baseline="0" dirty="0" smtClean="0"/>
              <a:t>Si la </a:t>
            </a:r>
            <a:r>
              <a:rPr lang="en-US" baseline="0" dirty="0" err="1" smtClean="0"/>
              <a:t>pression</a:t>
            </a:r>
            <a:r>
              <a:rPr lang="en-US" baseline="0" dirty="0" smtClean="0"/>
              <a:t> </a:t>
            </a:r>
            <a:r>
              <a:rPr lang="en-US" baseline="0" dirty="0" err="1" smtClean="0"/>
              <a:t>est</a:t>
            </a:r>
            <a:r>
              <a:rPr lang="en-US" baseline="0" dirty="0" smtClean="0"/>
              <a:t> le meme entre </a:t>
            </a:r>
            <a:r>
              <a:rPr lang="en-US" baseline="0" dirty="0" err="1" smtClean="0"/>
              <a:t>deux</a:t>
            </a:r>
            <a:r>
              <a:rPr lang="en-US" baseline="0" dirty="0" smtClean="0"/>
              <a:t> </a:t>
            </a:r>
            <a:r>
              <a:rPr lang="en-US" baseline="0" dirty="0" err="1" smtClean="0"/>
              <a:t>endroit</a:t>
            </a:r>
            <a:r>
              <a:rPr lang="en-US" baseline="0" dirty="0" smtClean="0"/>
              <a:t> d’un meme </a:t>
            </a:r>
            <a:r>
              <a:rPr lang="en-US" baseline="0" dirty="0" err="1" smtClean="0"/>
              <a:t>boyeau</a:t>
            </a:r>
            <a:r>
              <a:rPr lang="en-US" baseline="0" dirty="0" smtClean="0"/>
              <a:t>, </a:t>
            </a:r>
            <a:r>
              <a:rPr lang="en-US" baseline="0" dirty="0" err="1" smtClean="0"/>
              <a:t>il</a:t>
            </a:r>
            <a:r>
              <a:rPr lang="en-US" baseline="0" dirty="0" smtClean="0"/>
              <a:t> </a:t>
            </a:r>
            <a:r>
              <a:rPr lang="en-US" baseline="0" dirty="0" err="1" smtClean="0"/>
              <a:t>n’y</a:t>
            </a:r>
            <a:r>
              <a:rPr lang="en-US" baseline="0" dirty="0" smtClean="0"/>
              <a:t> a pas </a:t>
            </a:r>
            <a:r>
              <a:rPr lang="en-US" baseline="0" dirty="0" err="1" smtClean="0"/>
              <a:t>d’écoulement</a:t>
            </a:r>
            <a:r>
              <a:rPr lang="en-US" baseline="0" dirty="0" smtClean="0"/>
              <a:t>. </a:t>
            </a:r>
          </a:p>
          <a:p>
            <a:r>
              <a:rPr lang="en-US" baseline="0" dirty="0" err="1" smtClean="0"/>
              <a:t>Toujours</a:t>
            </a:r>
            <a:r>
              <a:rPr lang="en-US" baseline="0" dirty="0" smtClean="0"/>
              <a:t> plus de </a:t>
            </a:r>
            <a:r>
              <a:rPr lang="en-US" baseline="0" dirty="0" err="1" smtClean="0"/>
              <a:t>pression</a:t>
            </a:r>
            <a:r>
              <a:rPr lang="en-US" baseline="0" dirty="0" smtClean="0"/>
              <a:t> </a:t>
            </a:r>
            <a:r>
              <a:rPr lang="en-US" baseline="0" dirty="0" err="1" smtClean="0"/>
              <a:t>vers</a:t>
            </a:r>
            <a:r>
              <a:rPr lang="en-US" baseline="0" dirty="0" smtClean="0"/>
              <a:t> </a:t>
            </a:r>
            <a:r>
              <a:rPr lang="en-US" baseline="0" dirty="0" err="1" smtClean="0"/>
              <a:t>moins</a:t>
            </a:r>
            <a:r>
              <a:rPr lang="en-US" baseline="0" dirty="0" smtClean="0"/>
              <a:t> de </a:t>
            </a:r>
            <a:r>
              <a:rPr lang="en-US" baseline="0" dirty="0" err="1" smtClean="0"/>
              <a:t>pression</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85</a:t>
            </a:fld>
            <a:endParaRPr lang="fr-CH"/>
          </a:p>
        </p:txBody>
      </p:sp>
    </p:spTree>
    <p:extLst>
      <p:ext uri="{BB962C8B-B14F-4D97-AF65-F5344CB8AC3E}">
        <p14:creationId xmlns:p14="http://schemas.microsoft.com/office/powerpoint/2010/main" val="146098651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 </a:t>
            </a:r>
            <a:r>
              <a:rPr lang="en-US" dirty="0" err="1" smtClean="0"/>
              <a:t>viscosité</a:t>
            </a:r>
            <a:r>
              <a:rPr lang="en-US" dirty="0" smtClean="0"/>
              <a:t> du sang </a:t>
            </a:r>
            <a:r>
              <a:rPr lang="en-US" dirty="0" err="1" smtClean="0"/>
              <a:t>dépend</a:t>
            </a:r>
            <a:r>
              <a:rPr lang="en-US" dirty="0" smtClean="0"/>
              <a:t> des globules rouge</a:t>
            </a:r>
          </a:p>
          <a:p>
            <a:r>
              <a:rPr lang="en-US" dirty="0" err="1" smtClean="0"/>
              <a:t>L’hémathocrite</a:t>
            </a:r>
            <a:r>
              <a:rPr lang="en-US" dirty="0" smtClean="0"/>
              <a:t> = le </a:t>
            </a:r>
            <a:r>
              <a:rPr lang="en-US" dirty="0" err="1" smtClean="0"/>
              <a:t>montant</a:t>
            </a:r>
            <a:r>
              <a:rPr lang="en-US" dirty="0" smtClean="0"/>
              <a:t> le globule rouge </a:t>
            </a:r>
            <a:r>
              <a:rPr lang="en-US" dirty="0" err="1" smtClean="0"/>
              <a:t>dans</a:t>
            </a:r>
            <a:r>
              <a:rPr lang="en-US" dirty="0" smtClean="0"/>
              <a:t> le sang *** Exam</a:t>
            </a:r>
          </a:p>
          <a:p>
            <a:r>
              <a:rPr lang="en-US" dirty="0" smtClean="0"/>
              <a:t>La</a:t>
            </a:r>
            <a:r>
              <a:rPr lang="en-US" baseline="0" dirty="0" smtClean="0"/>
              <a:t> </a:t>
            </a:r>
            <a:r>
              <a:rPr lang="en-US" baseline="0" dirty="0" err="1" smtClean="0"/>
              <a:t>longueur</a:t>
            </a:r>
            <a:r>
              <a:rPr lang="en-US" baseline="0" dirty="0" smtClean="0"/>
              <a:t> </a:t>
            </a:r>
            <a:r>
              <a:rPr lang="en-US" baseline="0" dirty="0" err="1" smtClean="0"/>
              <a:t>totale</a:t>
            </a:r>
            <a:r>
              <a:rPr lang="en-US" baseline="0" dirty="0" smtClean="0"/>
              <a:t> du </a:t>
            </a:r>
            <a:r>
              <a:rPr lang="en-US" baseline="0" dirty="0" err="1" smtClean="0"/>
              <a:t>vaisseau</a:t>
            </a:r>
            <a:r>
              <a:rPr lang="en-US" baseline="0" dirty="0" smtClean="0"/>
              <a:t>: La R </a:t>
            </a:r>
            <a:r>
              <a:rPr lang="en-US" baseline="0" dirty="0" err="1" smtClean="0"/>
              <a:t>systémique</a:t>
            </a:r>
            <a:r>
              <a:rPr lang="en-US" baseline="0" dirty="0" smtClean="0"/>
              <a:t> </a:t>
            </a:r>
            <a:r>
              <a:rPr lang="en-US" baseline="0" dirty="0" err="1" smtClean="0"/>
              <a:t>est</a:t>
            </a:r>
            <a:r>
              <a:rPr lang="en-US" baseline="0" dirty="0" smtClean="0"/>
              <a:t> plus </a:t>
            </a:r>
            <a:r>
              <a:rPr lang="en-US" baseline="0" dirty="0" err="1" smtClean="0"/>
              <a:t>élevé</a:t>
            </a:r>
            <a:r>
              <a:rPr lang="en-US" baseline="0" dirty="0" smtClean="0"/>
              <a:t> </a:t>
            </a:r>
            <a:r>
              <a:rPr lang="en-US" baseline="0" dirty="0" err="1" smtClean="0"/>
              <a:t>que</a:t>
            </a:r>
            <a:r>
              <a:rPr lang="en-US" baseline="0" dirty="0" smtClean="0"/>
              <a:t> la R </a:t>
            </a:r>
            <a:r>
              <a:rPr lang="en-US" baseline="0" dirty="0" err="1" smtClean="0"/>
              <a:t>respiratoire</a:t>
            </a:r>
            <a:r>
              <a:rPr lang="en-US" baseline="0" dirty="0" smtClean="0"/>
              <a:t> </a:t>
            </a:r>
          </a:p>
          <a:p>
            <a:r>
              <a:rPr lang="en-US" baseline="0" dirty="0" smtClean="0"/>
              <a:t>Le </a:t>
            </a:r>
            <a:r>
              <a:rPr lang="en-US" baseline="0" dirty="0" err="1" smtClean="0"/>
              <a:t>diamètre</a:t>
            </a:r>
            <a:r>
              <a:rPr lang="en-US" baseline="0" dirty="0" smtClean="0"/>
              <a:t> (</a:t>
            </a:r>
            <a:r>
              <a:rPr lang="en-US" baseline="0" dirty="0" err="1" smtClean="0"/>
              <a:t>est</a:t>
            </a:r>
            <a:r>
              <a:rPr lang="en-US" baseline="0" dirty="0" smtClean="0"/>
              <a:t> </a:t>
            </a:r>
            <a:r>
              <a:rPr lang="en-US" baseline="0" dirty="0" err="1" smtClean="0"/>
              <a:t>contrôlé</a:t>
            </a:r>
            <a:r>
              <a:rPr lang="en-US" baseline="0" dirty="0" smtClean="0"/>
              <a:t>) : des petite </a:t>
            </a:r>
            <a:r>
              <a:rPr lang="en-US" baseline="0" dirty="0" err="1" smtClean="0"/>
              <a:t>fluxuations</a:t>
            </a:r>
            <a:r>
              <a:rPr lang="en-US" baseline="0" dirty="0" smtClean="0"/>
              <a:t> </a:t>
            </a:r>
            <a:r>
              <a:rPr lang="en-US" baseline="0" dirty="0" err="1" smtClean="0"/>
              <a:t>va</a:t>
            </a:r>
            <a:r>
              <a:rPr lang="en-US" baseline="0" dirty="0" smtClean="0"/>
              <a:t> </a:t>
            </a:r>
            <a:r>
              <a:rPr lang="en-US" baseline="0" dirty="0" err="1" smtClean="0"/>
              <a:t>avoir</a:t>
            </a:r>
            <a:r>
              <a:rPr lang="en-US" baseline="0" dirty="0" smtClean="0"/>
              <a:t> de </a:t>
            </a:r>
            <a:r>
              <a:rPr lang="en-US" baseline="0" dirty="0" err="1" smtClean="0"/>
              <a:t>grands</a:t>
            </a:r>
            <a:r>
              <a:rPr lang="en-US" baseline="0" dirty="0" smtClean="0"/>
              <a:t> </a:t>
            </a:r>
            <a:r>
              <a:rPr lang="en-US" baseline="0" dirty="0" err="1" smtClean="0"/>
              <a:t>effets</a:t>
            </a:r>
            <a:r>
              <a:rPr lang="en-US" baseline="0" dirty="0" smtClean="0"/>
              <a:t> </a:t>
            </a:r>
            <a:r>
              <a:rPr lang="en-US" baseline="0" dirty="0" err="1" smtClean="0"/>
              <a:t>sur</a:t>
            </a:r>
            <a:r>
              <a:rPr lang="en-US" baseline="0" dirty="0" smtClean="0"/>
              <a:t> la Résistance.</a:t>
            </a:r>
          </a:p>
          <a:p>
            <a:pPr marL="0" marR="0" lvl="4" indent="0" algn="l" defTabSz="914400" rtl="0" eaLnBrk="0" fontAlgn="base" latinLnBrk="0" hangingPunct="0">
              <a:lnSpc>
                <a:spcPct val="100000"/>
              </a:lnSpc>
              <a:spcBef>
                <a:spcPct val="30000"/>
              </a:spcBef>
              <a:spcAft>
                <a:spcPct val="0"/>
              </a:spcAft>
              <a:buClrTx/>
              <a:buSzTx/>
              <a:buFontTx/>
              <a:buNone/>
              <a:tabLst/>
              <a:defRPr/>
            </a:pPr>
            <a:r>
              <a:rPr lang="fr-FR" sz="1600" b="0" i="0" dirty="0" smtClean="0">
                <a:solidFill>
                  <a:srgbClr val="CC3300"/>
                </a:solidFill>
                <a:latin typeface="Arial" charset="0"/>
              </a:rPr>
              <a:t>** Dans ce cas, comment changerait le débit sanguin? </a:t>
            </a:r>
          </a:p>
          <a:p>
            <a:pPr marL="0" marR="0" lvl="4" indent="0" algn="l" defTabSz="914400" rtl="0" eaLnBrk="0" fontAlgn="base" latinLnBrk="0" hangingPunct="0">
              <a:lnSpc>
                <a:spcPct val="100000"/>
              </a:lnSpc>
              <a:spcBef>
                <a:spcPct val="30000"/>
              </a:spcBef>
              <a:spcAft>
                <a:spcPct val="0"/>
              </a:spcAft>
              <a:buClrTx/>
              <a:buSzTx/>
              <a:buFontTx/>
              <a:buNone/>
              <a:tabLst/>
              <a:defRPr/>
            </a:pPr>
            <a:endParaRPr lang="fr-FR" sz="1600" b="0" i="0" dirty="0" smtClean="0">
              <a:solidFill>
                <a:srgbClr val="CC3300"/>
              </a:solidFill>
              <a:latin typeface="Arial" charset="0"/>
            </a:endParaRPr>
          </a:p>
          <a:p>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86</a:t>
            </a:fld>
            <a:endParaRPr lang="fr-CH"/>
          </a:p>
        </p:txBody>
      </p:sp>
    </p:spTree>
    <p:extLst>
      <p:ext uri="{BB962C8B-B14F-4D97-AF65-F5344CB8AC3E}">
        <p14:creationId xmlns:p14="http://schemas.microsoft.com/office/powerpoint/2010/main" val="199166439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Equation **** Exam</a:t>
            </a:r>
          </a:p>
          <a:p>
            <a:r>
              <a:rPr lang="en-US" dirty="0" err="1" smtClean="0"/>
              <a:t>Pression</a:t>
            </a:r>
            <a:r>
              <a:rPr lang="en-US" dirty="0" smtClean="0"/>
              <a:t> de la </a:t>
            </a:r>
            <a:r>
              <a:rPr lang="en-US" dirty="0" err="1" smtClean="0"/>
              <a:t>veine</a:t>
            </a:r>
            <a:r>
              <a:rPr lang="en-US" dirty="0" smtClean="0"/>
              <a:t> cave =</a:t>
            </a:r>
            <a:r>
              <a:rPr lang="en-US" baseline="0" dirty="0" smtClean="0"/>
              <a:t> 0 </a:t>
            </a:r>
          </a:p>
          <a:p>
            <a:r>
              <a:rPr lang="en-US" baseline="0" dirty="0" err="1" smtClean="0"/>
              <a:t>Pression</a:t>
            </a:r>
            <a:r>
              <a:rPr lang="en-US" baseline="0" dirty="0" smtClean="0"/>
              <a:t> de </a:t>
            </a:r>
            <a:r>
              <a:rPr lang="en-US" baseline="0" dirty="0" err="1" smtClean="0"/>
              <a:t>l’aorte</a:t>
            </a:r>
            <a:r>
              <a:rPr lang="en-US" baseline="0" dirty="0" smtClean="0"/>
              <a:t> = </a:t>
            </a:r>
            <a:r>
              <a:rPr lang="en-US" baseline="0" dirty="0" err="1" smtClean="0"/>
              <a:t>très</a:t>
            </a:r>
            <a:r>
              <a:rPr lang="en-US" baseline="0" dirty="0" smtClean="0"/>
              <a:t> </a:t>
            </a:r>
            <a:r>
              <a:rPr lang="en-US" baseline="0" dirty="0" err="1" smtClean="0"/>
              <a:t>élevé</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87</a:t>
            </a:fld>
            <a:endParaRPr lang="fr-CH"/>
          </a:p>
        </p:txBody>
      </p:sp>
    </p:spTree>
    <p:extLst>
      <p:ext uri="{BB962C8B-B14F-4D97-AF65-F5344CB8AC3E}">
        <p14:creationId xmlns:p14="http://schemas.microsoft.com/office/powerpoint/2010/main" val="261124591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non</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89</a:t>
            </a:fld>
            <a:endParaRPr lang="fr-CH"/>
          </a:p>
        </p:txBody>
      </p:sp>
    </p:spTree>
    <p:extLst>
      <p:ext uri="{BB962C8B-B14F-4D97-AF65-F5344CB8AC3E}">
        <p14:creationId xmlns:p14="http://schemas.microsoft.com/office/powerpoint/2010/main" val="4039927703"/>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 </a:t>
            </a:r>
            <a:r>
              <a:rPr lang="en-US" dirty="0" err="1" smtClean="0"/>
              <a:t>système</a:t>
            </a:r>
            <a:r>
              <a:rPr lang="en-US" baseline="0" dirty="0" smtClean="0"/>
              <a:t> </a:t>
            </a:r>
            <a:r>
              <a:rPr lang="en-US" baseline="0" dirty="0" err="1" smtClean="0"/>
              <a:t>veut</a:t>
            </a:r>
            <a:r>
              <a:rPr lang="en-US" baseline="0" dirty="0" smtClean="0"/>
              <a:t> </a:t>
            </a:r>
            <a:r>
              <a:rPr lang="en-US" baseline="0" dirty="0" err="1" smtClean="0"/>
              <a:t>maintenir</a:t>
            </a:r>
            <a:r>
              <a:rPr lang="en-US" baseline="0" dirty="0" smtClean="0"/>
              <a:t> </a:t>
            </a:r>
            <a:r>
              <a:rPr lang="en-US" baseline="0" dirty="0" err="1" smtClean="0"/>
              <a:t>une</a:t>
            </a:r>
            <a:r>
              <a:rPr lang="en-US" baseline="0" dirty="0" smtClean="0"/>
              <a:t> </a:t>
            </a:r>
            <a:r>
              <a:rPr lang="en-US" baseline="0" dirty="0" err="1" smtClean="0"/>
              <a:t>pression</a:t>
            </a:r>
            <a:r>
              <a:rPr lang="en-US" baseline="0" dirty="0" smtClean="0"/>
              <a:t> </a:t>
            </a:r>
            <a:r>
              <a:rPr lang="en-US" baseline="0" dirty="0" err="1" smtClean="0"/>
              <a:t>centrale</a:t>
            </a:r>
            <a:r>
              <a:rPr lang="en-US" baseline="0" dirty="0" smtClean="0"/>
              <a:t> qui </a:t>
            </a:r>
            <a:r>
              <a:rPr lang="en-US" baseline="0" dirty="0" err="1" smtClean="0"/>
              <a:t>est</a:t>
            </a:r>
            <a:r>
              <a:rPr lang="en-US" baseline="0" dirty="0" smtClean="0"/>
              <a:t> </a:t>
            </a:r>
            <a:r>
              <a:rPr lang="en-US" baseline="0" dirty="0" err="1" smtClean="0"/>
              <a:t>suffisante</a:t>
            </a:r>
            <a:r>
              <a:rPr lang="en-US" baseline="0" dirty="0" smtClean="0"/>
              <a:t> pour </a:t>
            </a:r>
            <a:r>
              <a:rPr lang="en-US" baseline="0" dirty="0" err="1" smtClean="0"/>
              <a:t>acheminer</a:t>
            </a:r>
            <a:r>
              <a:rPr lang="en-US" baseline="0" dirty="0" smtClean="0"/>
              <a:t> le sang </a:t>
            </a:r>
            <a:r>
              <a:rPr lang="en-US" baseline="0" dirty="0" err="1" smtClean="0"/>
              <a:t>dans</a:t>
            </a:r>
            <a:r>
              <a:rPr lang="en-US" baseline="0" dirty="0" smtClean="0"/>
              <a:t> </a:t>
            </a:r>
            <a:r>
              <a:rPr lang="en-US" baseline="0" dirty="0" err="1" smtClean="0"/>
              <a:t>toute</a:t>
            </a:r>
            <a:r>
              <a:rPr lang="en-US" baseline="0" dirty="0" smtClean="0"/>
              <a:t> les parties du corps. </a:t>
            </a:r>
          </a:p>
          <a:p>
            <a:r>
              <a:rPr lang="en-US" baseline="0" dirty="0" smtClean="0"/>
              <a:t>Augmenter la résistance </a:t>
            </a:r>
            <a:r>
              <a:rPr lang="en-US" baseline="0" dirty="0" err="1" smtClean="0"/>
              <a:t>périphérique</a:t>
            </a:r>
            <a:r>
              <a:rPr lang="en-US" baseline="0" dirty="0" smtClean="0"/>
              <a:t> = vasoconstriction. (</a:t>
            </a:r>
            <a:r>
              <a:rPr lang="en-US" baseline="0" dirty="0" err="1" smtClean="0"/>
              <a:t>sélective</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90</a:t>
            </a:fld>
            <a:endParaRPr lang="fr-CH"/>
          </a:p>
        </p:txBody>
      </p:sp>
    </p:spTree>
    <p:extLst>
      <p:ext uri="{BB962C8B-B14F-4D97-AF65-F5344CB8AC3E}">
        <p14:creationId xmlns:p14="http://schemas.microsoft.com/office/powerpoint/2010/main" val="121738230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 volume</a:t>
            </a:r>
            <a:r>
              <a:rPr lang="en-US" baseline="0" dirty="0" smtClean="0"/>
              <a:t> </a:t>
            </a:r>
            <a:r>
              <a:rPr lang="en-US" baseline="0" dirty="0" err="1" smtClean="0"/>
              <a:t>sanguin</a:t>
            </a:r>
            <a:r>
              <a:rPr lang="en-US" baseline="0" dirty="0" smtClean="0"/>
              <a:t> </a:t>
            </a:r>
            <a:r>
              <a:rPr lang="en-US" baseline="0" dirty="0" err="1" smtClean="0"/>
              <a:t>augmente</a:t>
            </a:r>
            <a:r>
              <a:rPr lang="en-US" baseline="0" dirty="0" smtClean="0"/>
              <a:t> la </a:t>
            </a:r>
            <a:r>
              <a:rPr lang="en-US" baseline="0" dirty="0" err="1" smtClean="0"/>
              <a:t>pression</a:t>
            </a:r>
            <a:r>
              <a:rPr lang="en-US" baseline="0" dirty="0" smtClean="0"/>
              <a:t> </a:t>
            </a:r>
            <a:r>
              <a:rPr lang="en-US" baseline="0" dirty="0" err="1" smtClean="0"/>
              <a:t>artérielle</a:t>
            </a:r>
            <a:r>
              <a:rPr lang="en-US" baseline="0" dirty="0" smtClean="0"/>
              <a:t> via son </a:t>
            </a:r>
            <a:r>
              <a:rPr lang="en-US" baseline="0" dirty="0" err="1" smtClean="0"/>
              <a:t>débit</a:t>
            </a:r>
            <a:r>
              <a:rPr lang="en-US" baseline="0" dirty="0" smtClean="0"/>
              <a:t> </a:t>
            </a:r>
            <a:r>
              <a:rPr lang="en-US" baseline="0" dirty="0" err="1" smtClean="0"/>
              <a:t>cardiaque</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91</a:t>
            </a:fld>
            <a:endParaRPr lang="fr-CH"/>
          </a:p>
        </p:txBody>
      </p:sp>
    </p:spTree>
    <p:extLst>
      <p:ext uri="{BB962C8B-B14F-4D97-AF65-F5344CB8AC3E}">
        <p14:creationId xmlns:p14="http://schemas.microsoft.com/office/powerpoint/2010/main" val="1074198535"/>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92</a:t>
            </a:fld>
            <a:endParaRPr lang="fr-CH"/>
          </a:p>
        </p:txBody>
      </p:sp>
    </p:spTree>
    <p:extLst>
      <p:ext uri="{BB962C8B-B14F-4D97-AF65-F5344CB8AC3E}">
        <p14:creationId xmlns:p14="http://schemas.microsoft.com/office/powerpoint/2010/main" val="310855875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L’homéostasie</a:t>
            </a:r>
            <a:r>
              <a:rPr lang="en-US" dirty="0" smtClean="0"/>
              <a:t> sanguine.</a:t>
            </a:r>
            <a:r>
              <a:rPr lang="en-US" baseline="0" dirty="0" smtClean="0"/>
              <a:t> Figure 19.9 *** </a:t>
            </a:r>
            <a:r>
              <a:rPr lang="en-US" baseline="0" dirty="0" err="1" smtClean="0"/>
              <a:t>Importante</a:t>
            </a:r>
            <a:r>
              <a:rPr lang="en-US" baseline="0" dirty="0" smtClean="0"/>
              <a:t>. </a:t>
            </a:r>
          </a:p>
          <a:p>
            <a:r>
              <a:rPr lang="en-US" baseline="0" dirty="0" err="1" smtClean="0"/>
              <a:t>Laboratoire</a:t>
            </a:r>
            <a:r>
              <a:rPr lang="en-US" baseline="0" dirty="0" smtClean="0"/>
              <a:t> ** (</a:t>
            </a:r>
            <a:r>
              <a:rPr lang="en-US" baseline="0" dirty="0" err="1" smtClean="0"/>
              <a:t>barorécepteurs</a:t>
            </a:r>
            <a:r>
              <a:rPr lang="en-US" baseline="0" dirty="0" smtClean="0"/>
              <a:t>) Capable de </a:t>
            </a:r>
            <a:r>
              <a:rPr lang="en-US" baseline="0" dirty="0" err="1" smtClean="0"/>
              <a:t>s’ouvrir</a:t>
            </a:r>
            <a:r>
              <a:rPr lang="en-US" baseline="0" dirty="0" smtClean="0"/>
              <a:t> </a:t>
            </a:r>
            <a:r>
              <a:rPr lang="en-US" baseline="0" dirty="0" err="1" smtClean="0"/>
              <a:t>s’il</a:t>
            </a:r>
            <a:r>
              <a:rPr lang="en-US" baseline="0" dirty="0" smtClean="0"/>
              <a:t> y a un </a:t>
            </a:r>
            <a:r>
              <a:rPr lang="en-US" baseline="0" dirty="0" err="1" smtClean="0"/>
              <a:t>strech</a:t>
            </a:r>
            <a:r>
              <a:rPr lang="en-US" baseline="0" dirty="0" smtClean="0"/>
              <a:t> , </a:t>
            </a:r>
            <a:r>
              <a:rPr lang="en-US" baseline="0" dirty="0" err="1" smtClean="0"/>
              <a:t>deux</a:t>
            </a:r>
            <a:r>
              <a:rPr lang="en-US" baseline="0" dirty="0" smtClean="0"/>
              <a:t> </a:t>
            </a:r>
            <a:r>
              <a:rPr lang="en-US" baseline="0" dirty="0" err="1" smtClean="0"/>
              <a:t>endroit</a:t>
            </a:r>
            <a:r>
              <a:rPr lang="en-US" baseline="0" dirty="0" smtClean="0"/>
              <a:t> </a:t>
            </a:r>
            <a:r>
              <a:rPr lang="en-US" baseline="0" dirty="0" err="1" smtClean="0"/>
              <a:t>principaux</a:t>
            </a:r>
            <a:r>
              <a:rPr lang="en-US" baseline="0" dirty="0" smtClean="0"/>
              <a:t>: </a:t>
            </a:r>
            <a:r>
              <a:rPr lang="en-US" baseline="0" dirty="0" err="1" smtClean="0"/>
              <a:t>crosse</a:t>
            </a:r>
            <a:r>
              <a:rPr lang="en-US" baseline="0" dirty="0" smtClean="0"/>
              <a:t> de </a:t>
            </a:r>
            <a:r>
              <a:rPr lang="en-US" baseline="0" dirty="0" err="1" smtClean="0"/>
              <a:t>l’aorte</a:t>
            </a:r>
            <a:r>
              <a:rPr lang="en-US" baseline="0" dirty="0" smtClean="0"/>
              <a:t> et sinus </a:t>
            </a:r>
            <a:r>
              <a:rPr lang="en-US" baseline="0" dirty="0" err="1" smtClean="0"/>
              <a:t>carotidien</a:t>
            </a:r>
            <a:endParaRPr lang="en-US" baseline="0" dirty="0" smtClean="0"/>
          </a:p>
          <a:p>
            <a:r>
              <a:rPr lang="en-US" baseline="0" dirty="0" smtClean="0"/>
              <a:t>Augmentation : </a:t>
            </a:r>
            <a:r>
              <a:rPr lang="en-US" baseline="0" dirty="0" err="1" smtClean="0"/>
              <a:t>barorécepteurs</a:t>
            </a:r>
            <a:r>
              <a:rPr lang="en-US" baseline="0" dirty="0" smtClean="0"/>
              <a:t> </a:t>
            </a:r>
            <a:r>
              <a:rPr lang="en-US" baseline="0" dirty="0" err="1" smtClean="0"/>
              <a:t>sont</a:t>
            </a:r>
            <a:r>
              <a:rPr lang="en-US" baseline="0" dirty="0" smtClean="0"/>
              <a:t> </a:t>
            </a:r>
            <a:r>
              <a:rPr lang="en-US" baseline="0" dirty="0" err="1" smtClean="0"/>
              <a:t>stimuler</a:t>
            </a:r>
            <a:r>
              <a:rPr lang="en-US" baseline="0" dirty="0" smtClean="0"/>
              <a:t>. </a:t>
            </a:r>
            <a:r>
              <a:rPr lang="en-US" baseline="0" dirty="0" err="1" smtClean="0"/>
              <a:t>Vont</a:t>
            </a:r>
            <a:r>
              <a:rPr lang="en-US" baseline="0" dirty="0" smtClean="0"/>
              <a:t> dire au </a:t>
            </a:r>
            <a:r>
              <a:rPr lang="en-US" baseline="0" dirty="0" err="1" smtClean="0"/>
              <a:t>centre</a:t>
            </a:r>
            <a:r>
              <a:rPr lang="en-US" baseline="0" dirty="0" smtClean="0"/>
              <a:t> de </a:t>
            </a:r>
            <a:r>
              <a:rPr lang="en-US" baseline="0" dirty="0" err="1" smtClean="0"/>
              <a:t>régulation</a:t>
            </a:r>
            <a:r>
              <a:rPr lang="en-US" baseline="0" dirty="0" smtClean="0"/>
              <a:t> de </a:t>
            </a:r>
            <a:r>
              <a:rPr lang="en-US" baseline="0" dirty="0" err="1" smtClean="0"/>
              <a:t>diminuer</a:t>
            </a:r>
            <a:r>
              <a:rPr lang="en-US" baseline="0" dirty="0" smtClean="0"/>
              <a:t>. Le </a:t>
            </a:r>
            <a:r>
              <a:rPr lang="en-US" baseline="0" dirty="0" err="1" smtClean="0"/>
              <a:t>parasympathique</a:t>
            </a:r>
            <a:r>
              <a:rPr lang="en-US" baseline="0" dirty="0" smtClean="0"/>
              <a:t> </a:t>
            </a:r>
            <a:r>
              <a:rPr lang="en-US" baseline="0" dirty="0" err="1" smtClean="0"/>
              <a:t>va</a:t>
            </a:r>
            <a:r>
              <a:rPr lang="en-US" baseline="0" dirty="0" smtClean="0"/>
              <a:t> augmenter. Les </a:t>
            </a:r>
            <a:r>
              <a:rPr lang="en-US" baseline="0" dirty="0" err="1" smtClean="0"/>
              <a:t>vaisseaux</a:t>
            </a:r>
            <a:r>
              <a:rPr lang="en-US" baseline="0" dirty="0" smtClean="0"/>
              <a:t> </a:t>
            </a:r>
            <a:r>
              <a:rPr lang="en-US" baseline="0" dirty="0" err="1" smtClean="0"/>
              <a:t>sanguins</a:t>
            </a:r>
            <a:r>
              <a:rPr lang="en-US" baseline="0" dirty="0" smtClean="0"/>
              <a:t> </a:t>
            </a:r>
            <a:r>
              <a:rPr lang="en-US" baseline="0" dirty="0" err="1" smtClean="0"/>
              <a:t>doivent</a:t>
            </a:r>
            <a:r>
              <a:rPr lang="en-US" baseline="0" dirty="0" smtClean="0"/>
              <a:t> se </a:t>
            </a:r>
            <a:r>
              <a:rPr lang="en-US" baseline="0" dirty="0" err="1" smtClean="0"/>
              <a:t>dilater</a:t>
            </a:r>
            <a:r>
              <a:rPr lang="en-US" baseline="0" dirty="0" smtClean="0"/>
              <a:t>. </a:t>
            </a:r>
          </a:p>
          <a:p>
            <a:r>
              <a:rPr lang="en-US" baseline="0" dirty="0" err="1" smtClean="0"/>
              <a:t>Faible</a:t>
            </a:r>
            <a:r>
              <a:rPr lang="en-US" baseline="0" dirty="0" smtClean="0"/>
              <a:t>: les </a:t>
            </a:r>
            <a:r>
              <a:rPr lang="en-US" baseline="0" dirty="0" err="1" smtClean="0"/>
              <a:t>vaisseaux</a:t>
            </a:r>
            <a:r>
              <a:rPr lang="en-US" baseline="0" dirty="0" smtClean="0"/>
              <a:t> </a:t>
            </a:r>
            <a:r>
              <a:rPr lang="en-US" baseline="0" dirty="0" err="1" smtClean="0"/>
              <a:t>sanguins</a:t>
            </a:r>
            <a:r>
              <a:rPr lang="en-US" baseline="0" dirty="0" smtClean="0"/>
              <a:t> </a:t>
            </a:r>
            <a:r>
              <a:rPr lang="en-US" baseline="0" dirty="0" err="1" smtClean="0"/>
              <a:t>sont</a:t>
            </a:r>
            <a:r>
              <a:rPr lang="en-US" baseline="0" dirty="0" smtClean="0"/>
              <a:t> relaxes. Inhibition des </a:t>
            </a:r>
            <a:r>
              <a:rPr lang="en-US" baseline="0" dirty="0" err="1" smtClean="0"/>
              <a:t>barrorécepteur</a:t>
            </a:r>
            <a:r>
              <a:rPr lang="en-US" baseline="0" dirty="0" smtClean="0"/>
              <a:t>, diminution de la </a:t>
            </a:r>
            <a:r>
              <a:rPr lang="en-US" baseline="0" dirty="0" err="1" smtClean="0"/>
              <a:t>pression</a:t>
            </a:r>
            <a:r>
              <a:rPr lang="en-US" baseline="0" dirty="0" smtClean="0"/>
              <a:t>.  </a:t>
            </a:r>
          </a:p>
          <a:p>
            <a:r>
              <a:rPr lang="en-US" baseline="0" dirty="0" smtClean="0"/>
              <a:t>**** exam</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93</a:t>
            </a:fld>
            <a:endParaRPr lang="fr-CH"/>
          </a:p>
        </p:txBody>
      </p:sp>
    </p:spTree>
    <p:extLst>
      <p:ext uri="{BB962C8B-B14F-4D97-AF65-F5344CB8AC3E}">
        <p14:creationId xmlns:p14="http://schemas.microsoft.com/office/powerpoint/2010/main" val="253378364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PROBLEMES DE LABO****</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94</a:t>
            </a:fld>
            <a:endParaRPr lang="fr-CH"/>
          </a:p>
        </p:txBody>
      </p:sp>
    </p:spTree>
    <p:extLst>
      <p:ext uri="{BB962C8B-B14F-4D97-AF65-F5344CB8AC3E}">
        <p14:creationId xmlns:p14="http://schemas.microsoft.com/office/powerpoint/2010/main" val="13368013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 </a:t>
            </a:r>
            <a:r>
              <a:rPr lang="en-US" dirty="0" err="1" smtClean="0"/>
              <a:t>systeme</a:t>
            </a:r>
            <a:r>
              <a:rPr lang="en-US" baseline="0" dirty="0" smtClean="0"/>
              <a:t> </a:t>
            </a:r>
            <a:r>
              <a:rPr lang="en-US" baseline="0" dirty="0" err="1" smtClean="0"/>
              <a:t>nerveux</a:t>
            </a:r>
            <a:r>
              <a:rPr lang="en-US" baseline="0" dirty="0" smtClean="0"/>
              <a:t> </a:t>
            </a:r>
            <a:r>
              <a:rPr lang="en-US" baseline="0" dirty="0" err="1" smtClean="0"/>
              <a:t>autonome</a:t>
            </a:r>
            <a:r>
              <a:rPr lang="en-US" baseline="0" dirty="0" smtClean="0"/>
              <a:t> (court </a:t>
            </a:r>
            <a:r>
              <a:rPr lang="en-US" baseline="0" dirty="0" err="1" smtClean="0"/>
              <a:t>terme</a:t>
            </a:r>
            <a:r>
              <a:rPr lang="en-US" baseline="0" dirty="0" smtClean="0"/>
              <a:t>)</a:t>
            </a:r>
          </a:p>
          <a:p>
            <a:r>
              <a:rPr lang="en-US" baseline="0" dirty="0" smtClean="0"/>
              <a:t>Les reins … volume </a:t>
            </a:r>
            <a:r>
              <a:rPr lang="en-US" baseline="0" dirty="0" err="1" smtClean="0"/>
              <a:t>sanguin</a:t>
            </a:r>
            <a:r>
              <a:rPr lang="en-US" baseline="0" dirty="0" smtClean="0"/>
              <a:t> (long </a:t>
            </a:r>
            <a:r>
              <a:rPr lang="en-US" baseline="0" dirty="0" err="1" smtClean="0"/>
              <a:t>terme</a:t>
            </a:r>
            <a:r>
              <a:rPr lang="en-US" baseline="0" dirty="0" smtClean="0"/>
              <a:t>)</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98</a:t>
            </a:fld>
            <a:endParaRPr lang="fr-CH"/>
          </a:p>
        </p:txBody>
      </p:sp>
    </p:spTree>
    <p:extLst>
      <p:ext uri="{BB962C8B-B14F-4D97-AF65-F5344CB8AC3E}">
        <p14:creationId xmlns:p14="http://schemas.microsoft.com/office/powerpoint/2010/main" val="204899336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Système</a:t>
            </a:r>
            <a:r>
              <a:rPr lang="en-US" dirty="0" smtClean="0"/>
              <a:t> </a:t>
            </a:r>
            <a:r>
              <a:rPr lang="en-US" dirty="0" err="1" smtClean="0"/>
              <a:t>sympathique</a:t>
            </a:r>
            <a:r>
              <a:rPr lang="en-US" dirty="0" smtClean="0"/>
              <a:t>.</a:t>
            </a:r>
            <a:r>
              <a:rPr lang="en-US" baseline="0" dirty="0" smtClean="0"/>
              <a:t> </a:t>
            </a:r>
          </a:p>
          <a:p>
            <a:r>
              <a:rPr lang="en-US" baseline="0" dirty="0" err="1" smtClean="0"/>
              <a:t>Locallement</a:t>
            </a:r>
            <a:r>
              <a:rPr lang="en-US" baseline="0" dirty="0" smtClean="0"/>
              <a:t>, </a:t>
            </a:r>
            <a:r>
              <a:rPr lang="en-US" baseline="0" dirty="0" err="1" smtClean="0"/>
              <a:t>il</a:t>
            </a:r>
            <a:r>
              <a:rPr lang="en-US" baseline="0" dirty="0" smtClean="0"/>
              <a:t> y a beaucoup de </a:t>
            </a:r>
            <a:r>
              <a:rPr lang="en-US" baseline="0" dirty="0" err="1" smtClean="0"/>
              <a:t>facteurs</a:t>
            </a:r>
            <a:r>
              <a:rPr lang="en-US" baseline="0" dirty="0" smtClean="0"/>
              <a:t> qui </a:t>
            </a:r>
            <a:r>
              <a:rPr lang="en-US" baseline="0" dirty="0" err="1" smtClean="0"/>
              <a:t>peuvent</a:t>
            </a:r>
            <a:r>
              <a:rPr lang="en-US" baseline="0" dirty="0" smtClean="0"/>
              <a:t> influencer le </a:t>
            </a:r>
            <a:r>
              <a:rPr lang="en-US" baseline="0" dirty="0" err="1" smtClean="0"/>
              <a:t>diamètre</a:t>
            </a:r>
            <a:r>
              <a:rPr lang="en-US" baseline="0" dirty="0" smtClean="0"/>
              <a:t>. </a:t>
            </a:r>
          </a:p>
          <a:p>
            <a:r>
              <a:rPr lang="en-US" baseline="0" dirty="0" smtClean="0"/>
              <a:t>Vasodilatation = </a:t>
            </a:r>
            <a:r>
              <a:rPr lang="en-US" baseline="0" dirty="0" err="1" smtClean="0"/>
              <a:t>essaie</a:t>
            </a:r>
            <a:r>
              <a:rPr lang="en-US" baseline="0" dirty="0" smtClean="0"/>
              <a:t> de </a:t>
            </a:r>
            <a:r>
              <a:rPr lang="en-US" baseline="0" dirty="0" err="1" smtClean="0"/>
              <a:t>maintenir</a:t>
            </a:r>
            <a:r>
              <a:rPr lang="en-US" baseline="0" dirty="0" smtClean="0"/>
              <a:t> la </a:t>
            </a:r>
            <a:r>
              <a:rPr lang="en-US" baseline="0" dirty="0" err="1" smtClean="0"/>
              <a:t>pression</a:t>
            </a:r>
            <a:r>
              <a:rPr lang="en-US" baseline="0" dirty="0" smtClean="0"/>
              <a:t> </a:t>
            </a:r>
            <a:r>
              <a:rPr lang="en-US" baseline="0" dirty="0" err="1" smtClean="0"/>
              <a:t>artérielle</a:t>
            </a:r>
            <a:r>
              <a:rPr lang="en-US" baseline="0" dirty="0" smtClean="0"/>
              <a:t> </a:t>
            </a:r>
            <a:endParaRPr lang="en-US" dirty="0"/>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101</a:t>
            </a:fld>
            <a:endParaRPr lang="fr-CH"/>
          </a:p>
        </p:txBody>
      </p:sp>
    </p:spTree>
    <p:extLst>
      <p:ext uri="{BB962C8B-B14F-4D97-AF65-F5344CB8AC3E}">
        <p14:creationId xmlns:p14="http://schemas.microsoft.com/office/powerpoint/2010/main" val="130706167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Les </a:t>
            </a:r>
            <a:r>
              <a:rPr lang="en-US" dirty="0" err="1" smtClean="0"/>
              <a:t>vaisseaux</a:t>
            </a:r>
            <a:r>
              <a:rPr lang="en-US" baseline="0" dirty="0" smtClean="0"/>
              <a:t> </a:t>
            </a:r>
            <a:r>
              <a:rPr lang="en-US" baseline="0" dirty="0" err="1" smtClean="0"/>
              <a:t>sanguins</a:t>
            </a:r>
            <a:r>
              <a:rPr lang="en-US" baseline="0" dirty="0" smtClean="0"/>
              <a:t> se </a:t>
            </a:r>
            <a:r>
              <a:rPr lang="en-US" baseline="0" dirty="0" err="1" smtClean="0"/>
              <a:t>dilatent</a:t>
            </a:r>
            <a:r>
              <a:rPr lang="en-US" baseline="0" dirty="0" smtClean="0"/>
              <a:t>, à cause de la </a:t>
            </a:r>
            <a:r>
              <a:rPr lang="en-US" baseline="0" dirty="0" err="1" smtClean="0"/>
              <a:t>régulation</a:t>
            </a:r>
            <a:r>
              <a:rPr lang="en-US" baseline="0" dirty="0" smtClean="0"/>
              <a:t> </a:t>
            </a:r>
            <a:r>
              <a:rPr lang="en-US" baseline="0" dirty="0" err="1" smtClean="0"/>
              <a:t>métabolique</a:t>
            </a:r>
            <a:r>
              <a:rPr lang="en-US" baseline="0" dirty="0" smtClean="0"/>
              <a:t>. En </a:t>
            </a:r>
            <a:r>
              <a:rPr lang="en-US" baseline="0" dirty="0" err="1" smtClean="0"/>
              <a:t>dépit</a:t>
            </a:r>
            <a:r>
              <a:rPr lang="en-US" baseline="0" dirty="0" smtClean="0"/>
              <a:t> de </a:t>
            </a:r>
            <a:r>
              <a:rPr lang="en-US" baseline="0" dirty="0" err="1" smtClean="0"/>
              <a:t>l’exercise</a:t>
            </a:r>
            <a:r>
              <a:rPr lang="en-US" baseline="0" dirty="0" smtClean="0"/>
              <a:t>, le </a:t>
            </a:r>
            <a:r>
              <a:rPr lang="en-US" baseline="0" dirty="0" err="1" smtClean="0"/>
              <a:t>cerveaux</a:t>
            </a:r>
            <a:r>
              <a:rPr lang="en-US" baseline="0" dirty="0" smtClean="0"/>
              <a:t> </a:t>
            </a:r>
            <a:r>
              <a:rPr lang="en-US" baseline="0" dirty="0" err="1" smtClean="0"/>
              <a:t>doit</a:t>
            </a:r>
            <a:r>
              <a:rPr lang="en-US" baseline="0" dirty="0" smtClean="0"/>
              <a:t> </a:t>
            </a:r>
            <a:r>
              <a:rPr lang="en-US" baseline="0" dirty="0" err="1" smtClean="0"/>
              <a:t>recevoir</a:t>
            </a:r>
            <a:r>
              <a:rPr lang="en-US" baseline="0" dirty="0" smtClean="0"/>
              <a:t> le meme </a:t>
            </a:r>
            <a:r>
              <a:rPr lang="en-US" baseline="0" dirty="0" err="1" smtClean="0"/>
              <a:t>montant</a:t>
            </a:r>
            <a:r>
              <a:rPr lang="en-US" baseline="0" dirty="0" smtClean="0"/>
              <a:t> </a:t>
            </a:r>
            <a:r>
              <a:rPr lang="en-US" baseline="0" smtClean="0"/>
              <a:t>de sang.</a:t>
            </a:r>
            <a:endParaRPr lang="en-US"/>
          </a:p>
        </p:txBody>
      </p:sp>
      <p:sp>
        <p:nvSpPr>
          <p:cNvPr id="4" name="Slide Number Placeholder 3"/>
          <p:cNvSpPr>
            <a:spLocks noGrp="1"/>
          </p:cNvSpPr>
          <p:nvPr>
            <p:ph type="sldNum" sz="quarter" idx="10"/>
          </p:nvPr>
        </p:nvSpPr>
        <p:spPr/>
        <p:txBody>
          <a:bodyPr/>
          <a:lstStyle/>
          <a:p>
            <a:pPr>
              <a:defRPr/>
            </a:pPr>
            <a:fld id="{E83D1384-DFFE-43B3-BA44-E9392D580FC3}" type="slidenum">
              <a:rPr lang="fr-CH" smtClean="0"/>
              <a:pPr>
                <a:defRPr/>
              </a:pPr>
              <a:t>102</a:t>
            </a:fld>
            <a:endParaRPr lang="fr-CH"/>
          </a:p>
        </p:txBody>
      </p:sp>
    </p:spTree>
    <p:extLst>
      <p:ext uri="{BB962C8B-B14F-4D97-AF65-F5344CB8AC3E}">
        <p14:creationId xmlns:p14="http://schemas.microsoft.com/office/powerpoint/2010/main" val="165262508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9D5A89-5167-4251-BD43-56E31D0B71F0}" type="slidenum">
              <a:rPr lang="en-US" smtClean="0"/>
              <a:t>103</a:t>
            </a:fld>
            <a:endParaRPr lang="en-US"/>
          </a:p>
        </p:txBody>
      </p:sp>
    </p:spTree>
    <p:extLst>
      <p:ext uri="{BB962C8B-B14F-4D97-AF65-F5344CB8AC3E}">
        <p14:creationId xmlns:p14="http://schemas.microsoft.com/office/powerpoint/2010/main" val="296146057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9D5A89-5167-4251-BD43-56E31D0B71F0}" type="slidenum">
              <a:rPr lang="en-US" smtClean="0"/>
              <a:t>110</a:t>
            </a:fld>
            <a:endParaRPr lang="en-US"/>
          </a:p>
        </p:txBody>
      </p:sp>
    </p:spTree>
    <p:extLst>
      <p:ext uri="{BB962C8B-B14F-4D97-AF65-F5344CB8AC3E}">
        <p14:creationId xmlns:p14="http://schemas.microsoft.com/office/powerpoint/2010/main" val="259585172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89D5A89-5167-4251-BD43-56E31D0B71F0}" type="slidenum">
              <a:rPr lang="en-US" smtClean="0"/>
              <a:t>112</a:t>
            </a:fld>
            <a:endParaRPr lang="en-US"/>
          </a:p>
        </p:txBody>
      </p:sp>
    </p:spTree>
    <p:extLst>
      <p:ext uri="{BB962C8B-B14F-4D97-AF65-F5344CB8AC3E}">
        <p14:creationId xmlns:p14="http://schemas.microsoft.com/office/powerpoint/2010/main" val="212693231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smtClean="0"/>
              <a:t>Jonctions serrées: empêche les molécules de s’infiltrer entre les cellules. </a:t>
            </a:r>
          </a:p>
          <a:p>
            <a:pPr>
              <a:spcBef>
                <a:spcPct val="0"/>
              </a:spcBef>
            </a:pPr>
            <a:r>
              <a:rPr lang="en-US" smtClean="0"/>
              <a:t>Desmosomes: jonctions d’encrage, grâce à de protéines membranaire. </a:t>
            </a:r>
          </a:p>
          <a:p>
            <a:pPr>
              <a:spcBef>
                <a:spcPct val="0"/>
              </a:spcBef>
            </a:pPr>
            <a:r>
              <a:rPr lang="en-US" smtClean="0"/>
              <a:t>Jonctions ouvertes: Chaque cellules adjacente possède des protéines de forme cylindrique (des connexons) Ceci forme un canal, laissant passer certaines sortes de cellules/molécules à l’autre.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D957BC7A-F164-435D-9022-5832C81C448C}" type="slidenum">
              <a:rPr lang="en-US"/>
              <a:pPr eaLnBrk="1" hangingPunct="1"/>
              <a:t>129</a:t>
            </a:fld>
            <a:endParaRPr 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Membrane basale: est constitué de deux couches (lames basal et lame réticulaire)</a:t>
            </a:r>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14A1BFA7-9ADF-4BB4-AEE9-78ABB83814AE}" type="slidenum">
              <a:rPr lang="en-US" smtClean="0"/>
              <a:pPr eaLnBrk="1" hangingPunct="1"/>
              <a:t>130</a:t>
            </a:fld>
            <a:endParaRPr lang="en-US"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D5CCBD-F374-4DB2-A074-986001E7580F}" type="slidenum">
              <a:rPr lang="en-CA"/>
              <a:pPr/>
              <a:t>131</a:t>
            </a:fld>
            <a:endParaRPr lang="en-CA"/>
          </a:p>
        </p:txBody>
      </p:sp>
      <p:sp>
        <p:nvSpPr>
          <p:cNvPr id="64514" name="Rectangle 2"/>
          <p:cNvSpPr>
            <a:spLocks noGrp="1" noRot="1" noChangeAspect="1" noChangeArrowheads="1" noTextEdit="1"/>
          </p:cNvSpPr>
          <p:nvPr>
            <p:ph type="sldImg"/>
          </p:nvPr>
        </p:nvSpPr>
        <p:spPr>
          <a:xfrm>
            <a:off x="958465" y="686474"/>
            <a:ext cx="4941072" cy="3428114"/>
          </a:xfrm>
          <a:ln/>
        </p:spPr>
      </p:sp>
      <p:sp>
        <p:nvSpPr>
          <p:cNvPr id="64515" name="Rectangle 3"/>
          <p:cNvSpPr>
            <a:spLocks noGrp="1" noChangeArrowheads="1"/>
          </p:cNvSpPr>
          <p:nvPr>
            <p:ph type="body" idx="1"/>
          </p:nvPr>
        </p:nvSpPr>
        <p:spPr/>
        <p:txBody>
          <a:bodyPr/>
          <a:lstStyle/>
          <a:p>
            <a:r>
              <a:rPr lang="en-CA" dirty="0" err="1" smtClean="0"/>
              <a:t>Elles</a:t>
            </a:r>
            <a:r>
              <a:rPr lang="en-CA" dirty="0" smtClean="0"/>
              <a:t> </a:t>
            </a:r>
            <a:r>
              <a:rPr lang="en-CA" dirty="0" err="1" smtClean="0"/>
              <a:t>sont</a:t>
            </a:r>
            <a:r>
              <a:rPr lang="en-CA" dirty="0" smtClean="0"/>
              <a:t> </a:t>
            </a:r>
            <a:r>
              <a:rPr lang="en-CA" dirty="0" err="1" smtClean="0"/>
              <a:t>interconnectées</a:t>
            </a:r>
            <a:r>
              <a:rPr lang="en-CA" baseline="0" dirty="0" smtClean="0"/>
              <a:t>, </a:t>
            </a:r>
            <a:r>
              <a:rPr lang="en-CA" baseline="0" dirty="0" err="1" smtClean="0"/>
              <a:t>ce</a:t>
            </a:r>
            <a:r>
              <a:rPr lang="en-CA" baseline="0" dirty="0" smtClean="0"/>
              <a:t> lieu se </a:t>
            </a:r>
            <a:r>
              <a:rPr lang="en-CA" baseline="0" dirty="0" err="1" smtClean="0"/>
              <a:t>nomme</a:t>
            </a:r>
            <a:r>
              <a:rPr lang="en-CA" baseline="0" dirty="0" smtClean="0"/>
              <a:t> le </a:t>
            </a:r>
            <a:r>
              <a:rPr lang="en-CA" baseline="0" dirty="0" err="1" smtClean="0"/>
              <a:t>disque</a:t>
            </a:r>
            <a:r>
              <a:rPr lang="en-CA" baseline="0" dirty="0" smtClean="0"/>
              <a:t> </a:t>
            </a:r>
            <a:r>
              <a:rPr lang="en-CA" baseline="0" dirty="0" err="1" smtClean="0"/>
              <a:t>intercalaire</a:t>
            </a:r>
            <a:r>
              <a:rPr lang="en-CA" baseline="0" dirty="0" smtClean="0"/>
              <a:t>. 2 structures (desmosomes : </a:t>
            </a:r>
            <a:r>
              <a:rPr lang="en-CA" baseline="0" dirty="0" err="1" smtClean="0"/>
              <a:t>protéines</a:t>
            </a:r>
            <a:r>
              <a:rPr lang="en-CA" baseline="0" dirty="0" smtClean="0"/>
              <a:t> </a:t>
            </a:r>
            <a:r>
              <a:rPr lang="en-CA" baseline="0" dirty="0" err="1" smtClean="0"/>
              <a:t>d’encrage</a:t>
            </a:r>
            <a:r>
              <a:rPr lang="en-CA" baseline="0" dirty="0" smtClean="0"/>
              <a:t> et </a:t>
            </a:r>
            <a:r>
              <a:rPr lang="en-CA" baseline="0" dirty="0" err="1" smtClean="0"/>
              <a:t>jonction</a:t>
            </a:r>
            <a:r>
              <a:rPr lang="en-CA" baseline="0" dirty="0" smtClean="0"/>
              <a:t> </a:t>
            </a:r>
            <a:r>
              <a:rPr lang="en-CA" baseline="0" dirty="0" err="1" smtClean="0"/>
              <a:t>ouvertes</a:t>
            </a:r>
            <a:r>
              <a:rPr lang="en-CA" baseline="0" dirty="0" smtClean="0"/>
              <a:t>: </a:t>
            </a:r>
            <a:r>
              <a:rPr lang="en-CA" baseline="0" dirty="0" err="1" smtClean="0"/>
              <a:t>constitué</a:t>
            </a:r>
            <a:r>
              <a:rPr lang="en-CA" baseline="0" dirty="0" smtClean="0"/>
              <a:t> de </a:t>
            </a:r>
            <a:r>
              <a:rPr lang="en-CA" baseline="0" dirty="0" err="1" smtClean="0"/>
              <a:t>connexon</a:t>
            </a:r>
            <a:r>
              <a:rPr lang="en-CA" baseline="0" dirty="0" smtClean="0"/>
              <a:t>, </a:t>
            </a:r>
            <a:r>
              <a:rPr lang="en-CA" baseline="0" dirty="0" err="1" smtClean="0"/>
              <a:t>permettent</a:t>
            </a:r>
            <a:r>
              <a:rPr lang="en-CA" baseline="0" dirty="0" smtClean="0"/>
              <a:t> la connection </a:t>
            </a:r>
            <a:r>
              <a:rPr lang="en-CA" baseline="0" dirty="0" err="1" smtClean="0"/>
              <a:t>directe</a:t>
            </a:r>
            <a:r>
              <a:rPr lang="en-CA" baseline="0" dirty="0" smtClean="0"/>
              <a:t> entre les </a:t>
            </a:r>
            <a:r>
              <a:rPr lang="en-CA" baseline="0" dirty="0" err="1" smtClean="0"/>
              <a:t>deux</a:t>
            </a:r>
            <a:r>
              <a:rPr lang="en-CA" baseline="0" dirty="0" smtClean="0"/>
              <a:t> </a:t>
            </a:r>
            <a:r>
              <a:rPr lang="en-CA" baseline="0" dirty="0" err="1" smtClean="0"/>
              <a:t>celulle</a:t>
            </a:r>
            <a:r>
              <a:rPr lang="en-CA" baseline="0" dirty="0" smtClean="0"/>
              <a:t>). </a:t>
            </a:r>
          </a:p>
          <a:p>
            <a:r>
              <a:rPr lang="en-CA" baseline="0" dirty="0" err="1" smtClean="0"/>
              <a:t>Permet</a:t>
            </a:r>
            <a:r>
              <a:rPr lang="en-CA" baseline="0" dirty="0" smtClean="0"/>
              <a:t> </a:t>
            </a:r>
            <a:r>
              <a:rPr lang="en-CA" baseline="0" dirty="0" err="1" smtClean="0"/>
              <a:t>une</a:t>
            </a:r>
            <a:r>
              <a:rPr lang="en-CA" baseline="0" dirty="0" smtClean="0"/>
              <a:t> communication </a:t>
            </a:r>
            <a:r>
              <a:rPr lang="en-CA" baseline="0" dirty="0" err="1" smtClean="0"/>
              <a:t>directe</a:t>
            </a:r>
            <a:r>
              <a:rPr lang="en-CA" baseline="0" dirty="0" smtClean="0"/>
              <a:t>. </a:t>
            </a:r>
            <a:r>
              <a:rPr lang="en-CA" baseline="0" dirty="0" err="1" smtClean="0"/>
              <a:t>Permet</a:t>
            </a:r>
            <a:r>
              <a:rPr lang="en-CA" baseline="0" dirty="0" smtClean="0"/>
              <a:t> le </a:t>
            </a:r>
            <a:r>
              <a:rPr lang="en-CA" baseline="0" dirty="0" err="1" smtClean="0"/>
              <a:t>couplage</a:t>
            </a:r>
            <a:r>
              <a:rPr lang="en-CA" baseline="0" dirty="0" smtClean="0"/>
              <a:t> </a:t>
            </a:r>
            <a:r>
              <a:rPr lang="en-CA" baseline="0" dirty="0" err="1" smtClean="0"/>
              <a:t>électrique</a:t>
            </a:r>
            <a:r>
              <a:rPr lang="en-CA" baseline="0" dirty="0" smtClean="0"/>
              <a:t> entre </a:t>
            </a:r>
            <a:r>
              <a:rPr lang="en-CA" baseline="0" dirty="0" err="1" smtClean="0"/>
              <a:t>deux</a:t>
            </a:r>
            <a:r>
              <a:rPr lang="en-CA" baseline="0" dirty="0" smtClean="0"/>
              <a:t> cellules sans </a:t>
            </a:r>
            <a:r>
              <a:rPr lang="en-CA" baseline="0" dirty="0" err="1" smtClean="0"/>
              <a:t>qu’il</a:t>
            </a:r>
            <a:r>
              <a:rPr lang="en-CA" baseline="0" dirty="0" smtClean="0"/>
              <a:t> </a:t>
            </a:r>
            <a:r>
              <a:rPr lang="en-CA" baseline="0" dirty="0" err="1" smtClean="0"/>
              <a:t>n’y</a:t>
            </a:r>
            <a:r>
              <a:rPr lang="en-CA" baseline="0" dirty="0" smtClean="0"/>
              <a:t> </a:t>
            </a:r>
            <a:r>
              <a:rPr lang="en-CA" baseline="0" dirty="0" err="1" smtClean="0"/>
              <a:t>est</a:t>
            </a:r>
            <a:r>
              <a:rPr lang="en-CA" baseline="0" dirty="0" smtClean="0"/>
              <a:t> un </a:t>
            </a:r>
            <a:r>
              <a:rPr lang="en-CA" baseline="0" dirty="0" err="1" smtClean="0"/>
              <a:t>intermédiaire</a:t>
            </a:r>
            <a:r>
              <a:rPr lang="en-CA" baseline="0" dirty="0" smtClean="0"/>
              <a:t> de synapses. </a:t>
            </a:r>
            <a:endParaRPr lang="en-CA"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Squameux: Les cellules qui sont plates, ont une forme irrégulières. Noyau est aplatit. </a:t>
            </a:r>
          </a:p>
          <a:p>
            <a:pPr eaLnBrk="1" hangingPunct="1">
              <a:spcBef>
                <a:spcPct val="0"/>
              </a:spcBef>
            </a:pPr>
            <a:r>
              <a:rPr lang="en-US" smtClean="0"/>
              <a:t>Cuboïde: aussi haute que large. Noyau au centre de la cellule. </a:t>
            </a:r>
          </a:p>
          <a:p>
            <a:pPr eaLnBrk="1" hangingPunct="1">
              <a:spcBef>
                <a:spcPct val="0"/>
              </a:spcBef>
            </a:pPr>
            <a:r>
              <a:rPr lang="en-US" smtClean="0"/>
              <a:t>Prismatique : quasi 2X ½ plus haute que large. Le noyau est allongé dans l’axe verticale et sera positionner au bas de la cellule. </a:t>
            </a:r>
          </a:p>
          <a:p>
            <a:pPr eaLnBrk="1" hangingPunct="1">
              <a:spcBef>
                <a:spcPct val="0"/>
              </a:spcBef>
            </a:pPr>
            <a:r>
              <a:rPr lang="en-US" smtClean="0"/>
              <a:t>Épithélium stratifié: couche de cellules (aussitôt qu’on a deux couche). Va être identifier par la couche supérieure. </a:t>
            </a:r>
          </a:p>
          <a:p>
            <a:pPr eaLnBrk="1" hangingPunct="1">
              <a:spcBef>
                <a:spcPct val="0"/>
              </a:spcBef>
            </a:pPr>
            <a:r>
              <a:rPr lang="en-US" smtClean="0"/>
              <a:t>Épithélium simple: une couche, peut être de cellule squameux, cuboïde ou prismatique. </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680F722B-3462-4789-A30C-A1F8B93BE129}" type="slidenum">
              <a:rPr lang="en-US" smtClean="0"/>
              <a:pPr eaLnBrk="1" hangingPunct="1"/>
              <a:t>133</a:t>
            </a:fld>
            <a:endParaRPr lang="en-US"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50443281-3C61-4626-935B-3827A58F4431}" type="slidenum">
              <a:rPr lang="en-US" smtClean="0"/>
              <a:pPr eaLnBrk="1" hangingPunct="1"/>
              <a:t>134</a:t>
            </a:fld>
            <a:endParaRPr lang="en-US"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BF8B61E2-61A6-41A9-80AF-FB600EA442E3}" type="slidenum">
              <a:rPr lang="en-US" smtClean="0"/>
              <a:pPr eaLnBrk="1" hangingPunct="1"/>
              <a:t>135</a:t>
            </a:fld>
            <a:endParaRPr lang="en-US"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12E22E64-92BF-46A7-9D09-2FFEBC6F647F}" type="slidenum">
              <a:rPr lang="en-US" smtClean="0"/>
              <a:pPr eaLnBrk="1" hangingPunct="1"/>
              <a:t>137</a:t>
            </a:fld>
            <a:endParaRPr lang="en-US"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EE3B8DA0-0B65-4762-87B3-60EC127DBF62}" type="slidenum">
              <a:rPr lang="en-US" smtClean="0"/>
              <a:pPr eaLnBrk="1" hangingPunct="1"/>
              <a:t>138</a:t>
            </a:fld>
            <a:endParaRPr lang="en-US"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88B749EF-F3FC-469A-9722-BA15859DD680}" type="slidenum">
              <a:rPr lang="en-US" smtClean="0"/>
              <a:pPr eaLnBrk="1" hangingPunct="1"/>
              <a:t>139</a:t>
            </a:fld>
            <a:endParaRPr lang="en-US"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02756" indent="-270291" eaLnBrk="0" hangingPunct="0">
              <a:defRPr>
                <a:solidFill>
                  <a:schemeClr val="tx1"/>
                </a:solidFill>
                <a:latin typeface="Arial" pitchFamily="34" charset="0"/>
              </a:defRPr>
            </a:lvl2pPr>
            <a:lvl3pPr marL="1081164" indent="-216233" eaLnBrk="0" hangingPunct="0">
              <a:defRPr>
                <a:solidFill>
                  <a:schemeClr val="tx1"/>
                </a:solidFill>
                <a:latin typeface="Arial" pitchFamily="34" charset="0"/>
              </a:defRPr>
            </a:lvl3pPr>
            <a:lvl4pPr marL="1513629" indent="-216233" eaLnBrk="0" hangingPunct="0">
              <a:defRPr>
                <a:solidFill>
                  <a:schemeClr val="tx1"/>
                </a:solidFill>
                <a:latin typeface="Arial" pitchFamily="34" charset="0"/>
              </a:defRPr>
            </a:lvl4pPr>
            <a:lvl5pPr marL="1946095" indent="-216233" eaLnBrk="0" hangingPunct="0">
              <a:defRPr>
                <a:solidFill>
                  <a:schemeClr val="tx1"/>
                </a:solidFill>
                <a:latin typeface="Arial" pitchFamily="34" charset="0"/>
              </a:defRPr>
            </a:lvl5pPr>
            <a:lvl6pPr marL="2378560" indent="-216233" eaLnBrk="0" fontAlgn="base" hangingPunct="0">
              <a:spcBef>
                <a:spcPct val="0"/>
              </a:spcBef>
              <a:spcAft>
                <a:spcPct val="0"/>
              </a:spcAft>
              <a:defRPr>
                <a:solidFill>
                  <a:schemeClr val="tx1"/>
                </a:solidFill>
                <a:latin typeface="Arial" pitchFamily="34" charset="0"/>
              </a:defRPr>
            </a:lvl6pPr>
            <a:lvl7pPr marL="2811026" indent="-216233" eaLnBrk="0" fontAlgn="base" hangingPunct="0">
              <a:spcBef>
                <a:spcPct val="0"/>
              </a:spcBef>
              <a:spcAft>
                <a:spcPct val="0"/>
              </a:spcAft>
              <a:defRPr>
                <a:solidFill>
                  <a:schemeClr val="tx1"/>
                </a:solidFill>
                <a:latin typeface="Arial" pitchFamily="34" charset="0"/>
              </a:defRPr>
            </a:lvl7pPr>
            <a:lvl8pPr marL="3243491" indent="-216233" eaLnBrk="0" fontAlgn="base" hangingPunct="0">
              <a:spcBef>
                <a:spcPct val="0"/>
              </a:spcBef>
              <a:spcAft>
                <a:spcPct val="0"/>
              </a:spcAft>
              <a:defRPr>
                <a:solidFill>
                  <a:schemeClr val="tx1"/>
                </a:solidFill>
                <a:latin typeface="Arial" pitchFamily="34" charset="0"/>
              </a:defRPr>
            </a:lvl8pPr>
            <a:lvl9pPr marL="3675957" indent="-216233" eaLnBrk="0" fontAlgn="base" hangingPunct="0">
              <a:spcBef>
                <a:spcPct val="0"/>
              </a:spcBef>
              <a:spcAft>
                <a:spcPct val="0"/>
              </a:spcAft>
              <a:defRPr>
                <a:solidFill>
                  <a:schemeClr val="tx1"/>
                </a:solidFill>
                <a:latin typeface="Arial" pitchFamily="34" charset="0"/>
              </a:defRPr>
            </a:lvl9pPr>
          </a:lstStyle>
          <a:p>
            <a:pPr eaLnBrk="1" hangingPunct="1"/>
            <a:fld id="{78D5E6B5-DF66-40D5-B5BC-5F3948AD1685}" type="slidenum">
              <a:rPr lang="en-US" smtClean="0"/>
              <a:pPr eaLnBrk="1" hangingPunct="1"/>
              <a:t>140</a:t>
            </a:fld>
            <a:endParaRPr lang="en-US"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mtClean="0"/>
              <a:t>En ejectant leur organite, leurs fonctions nucléaire vont diminuer. Lorsque la cellule élimine le noyau, il devient un réticulocyte. </a:t>
            </a:r>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6F5C1817-F111-4E21-B234-2B12D7CCF7A1}" type="slidenum">
              <a:rPr lang="en-US" smtClean="0"/>
              <a:pPr eaLnBrk="1" hangingPunct="1"/>
              <a:t>142</a:t>
            </a:fld>
            <a:endParaRPr lang="en-US"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z="900"/>
              <a:t>Acide follique est emmagasiné dans le foie.</a:t>
            </a:r>
          </a:p>
          <a:p>
            <a:pPr eaLnBrk="1" hangingPunct="1">
              <a:spcBef>
                <a:spcPct val="0"/>
              </a:spcBef>
            </a:pPr>
            <a:r>
              <a:rPr lang="en-US" sz="900"/>
              <a:t>Tant qu’elles conservent leurs structures elles auront une bonne durée de vie.</a:t>
            </a:r>
          </a:p>
          <a:p>
            <a:pPr eaLnBrk="1" hangingPunct="1">
              <a:spcBef>
                <a:spcPct val="0"/>
              </a:spcBef>
            </a:pPr>
            <a:r>
              <a:rPr lang="en-US" sz="900"/>
              <a:t>La durée de vie dépend aussi des nouvelles cellules provenant des cellules souches. </a:t>
            </a:r>
          </a:p>
          <a:p>
            <a:pPr eaLnBrk="1" hangingPunct="1">
              <a:spcBef>
                <a:spcPct val="0"/>
              </a:spcBef>
            </a:pPr>
            <a:r>
              <a:rPr lang="en-US" sz="900"/>
              <a:t>Certaines cellules ont une durée de vie extrêmement longue puisqu’elles gardent l’information afin de prévenir des maladies ou des infections plus tard.</a:t>
            </a:r>
          </a:p>
          <a:p>
            <a:pPr eaLnBrk="1" hangingPunct="1">
              <a:spcBef>
                <a:spcPct val="0"/>
              </a:spcBef>
            </a:pPr>
            <a:r>
              <a:rPr lang="en-US" sz="900"/>
              <a:t>Elles ont des membranes très perméables, ce qui leurs permettent de se plier et se frosser afin de passer d’un vaisseau sanguin à un capillaire. Les érythrocytes peuvent se tordre.  </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F3CC873B-F636-4F8B-A528-A14308DB22AD}" type="slidenum">
              <a:rPr lang="en-US" smtClean="0"/>
              <a:pPr eaLnBrk="1" hangingPunct="1"/>
              <a:t>145</a:t>
            </a:fld>
            <a:endParaRPr lang="en-US" smtClean="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 rate </a:t>
            </a:r>
            <a:r>
              <a:rPr lang="en-US" dirty="0" err="1" smtClean="0"/>
              <a:t>est</a:t>
            </a:r>
            <a:r>
              <a:rPr lang="en-US" dirty="0" smtClean="0"/>
              <a:t> le </a:t>
            </a:r>
            <a:r>
              <a:rPr lang="en-US" dirty="0" err="1" smtClean="0"/>
              <a:t>cimetière</a:t>
            </a:r>
            <a:r>
              <a:rPr lang="en-US" dirty="0" smtClean="0"/>
              <a:t> des </a:t>
            </a:r>
            <a:r>
              <a:rPr lang="en-US" smtClean="0"/>
              <a:t>globules rouges. </a:t>
            </a:r>
            <a:endParaRPr lang="en-US"/>
          </a:p>
        </p:txBody>
      </p:sp>
      <p:sp>
        <p:nvSpPr>
          <p:cNvPr id="4" name="Slide Number Placeholder 3"/>
          <p:cNvSpPr>
            <a:spLocks noGrp="1"/>
          </p:cNvSpPr>
          <p:nvPr>
            <p:ph type="sldNum" sz="quarter" idx="10"/>
          </p:nvPr>
        </p:nvSpPr>
        <p:spPr/>
        <p:txBody>
          <a:bodyPr/>
          <a:lstStyle/>
          <a:p>
            <a:fld id="{FAA36BF7-D470-4780-9E79-D28A075CBBF3}" type="slidenum">
              <a:rPr lang="en-US" smtClean="0"/>
              <a:t>146</a:t>
            </a:fld>
            <a:endParaRPr lang="en-US"/>
          </a:p>
        </p:txBody>
      </p:sp>
    </p:spTree>
    <p:extLst>
      <p:ext uri="{BB962C8B-B14F-4D97-AF65-F5344CB8AC3E}">
        <p14:creationId xmlns:p14="http://schemas.microsoft.com/office/powerpoint/2010/main" val="59762679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Si le taut de plaquette est trop élevé il va y avoir une diminution de thrombopoïétine, et donc une diminution des plaquettes. </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0C8EBFE4-3984-4101-AC93-CFD25BB32F16}" type="slidenum">
              <a:rPr lang="en-US" smtClean="0"/>
              <a:pPr eaLnBrk="1" hangingPunct="1"/>
              <a:t>151</a:t>
            </a:fld>
            <a:endParaRPr lang="en-US"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Les protéines du cytosquelette sont importantes pour les plaquettes. Elles contiennent des calcium se qui est important pour la coagulation sanguine. </a:t>
            </a:r>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FD739D10-ECF5-46E4-8A54-C1BEBDED4FBA}" type="slidenum">
              <a:rPr lang="en-US" smtClean="0"/>
              <a:pPr eaLnBrk="1" hangingPunct="1"/>
              <a:t>152</a:t>
            </a:fld>
            <a:endParaRPr lang="en-US"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166D25F3-B644-4BD0-BAE2-EA0C7C3EAD9A}" type="slidenum">
              <a:rPr lang="en-US" smtClean="0"/>
              <a:pPr eaLnBrk="1" hangingPunct="1"/>
              <a:t>153</a:t>
            </a:fld>
            <a:endParaRPr lang="en-US"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smtClean="0"/>
              <a:t>Spasmes vasculaires: une réponse qui est transitoire, elle dure quelque minutes. </a:t>
            </a:r>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C774890C-9F17-4881-A004-8458F2DF03D2}" type="slidenum">
              <a:rPr lang="en-US" smtClean="0"/>
              <a:pPr eaLnBrk="1" hangingPunct="1"/>
              <a:t>155</a:t>
            </a:fld>
            <a:endParaRPr lang="en-US"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dirty="0" smtClean="0"/>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bg1"/>
                </a:solidFill>
                <a:latin typeface="Arial" pitchFamily="34" charset="0"/>
              </a:defRPr>
            </a:lvl1pPr>
            <a:lvl2pPr marL="702756" indent="-270291" eaLnBrk="0" hangingPunct="0">
              <a:defRPr>
                <a:solidFill>
                  <a:schemeClr val="bg1"/>
                </a:solidFill>
                <a:latin typeface="Arial" pitchFamily="34" charset="0"/>
              </a:defRPr>
            </a:lvl2pPr>
            <a:lvl3pPr marL="1081164" indent="-216233" eaLnBrk="0" hangingPunct="0">
              <a:defRPr>
                <a:solidFill>
                  <a:schemeClr val="bg1"/>
                </a:solidFill>
                <a:latin typeface="Arial" pitchFamily="34" charset="0"/>
              </a:defRPr>
            </a:lvl3pPr>
            <a:lvl4pPr marL="1513629" indent="-216233" eaLnBrk="0" hangingPunct="0">
              <a:defRPr>
                <a:solidFill>
                  <a:schemeClr val="bg1"/>
                </a:solidFill>
                <a:latin typeface="Arial" pitchFamily="34" charset="0"/>
              </a:defRPr>
            </a:lvl4pPr>
            <a:lvl5pPr marL="1946095" indent="-216233" eaLnBrk="0" hangingPunct="0">
              <a:defRPr>
                <a:solidFill>
                  <a:schemeClr val="bg1"/>
                </a:solidFill>
                <a:latin typeface="Arial" pitchFamily="34" charset="0"/>
              </a:defRPr>
            </a:lvl5pPr>
            <a:lvl6pPr marL="2378560" indent="-216233" eaLnBrk="0" fontAlgn="base" hangingPunct="0">
              <a:spcBef>
                <a:spcPct val="0"/>
              </a:spcBef>
              <a:spcAft>
                <a:spcPct val="0"/>
              </a:spcAft>
              <a:defRPr>
                <a:solidFill>
                  <a:schemeClr val="bg1"/>
                </a:solidFill>
                <a:latin typeface="Arial" pitchFamily="34" charset="0"/>
              </a:defRPr>
            </a:lvl6pPr>
            <a:lvl7pPr marL="2811026" indent="-216233" eaLnBrk="0" fontAlgn="base" hangingPunct="0">
              <a:spcBef>
                <a:spcPct val="0"/>
              </a:spcBef>
              <a:spcAft>
                <a:spcPct val="0"/>
              </a:spcAft>
              <a:defRPr>
                <a:solidFill>
                  <a:schemeClr val="bg1"/>
                </a:solidFill>
                <a:latin typeface="Arial" pitchFamily="34" charset="0"/>
              </a:defRPr>
            </a:lvl7pPr>
            <a:lvl8pPr marL="3243491" indent="-216233" eaLnBrk="0" fontAlgn="base" hangingPunct="0">
              <a:spcBef>
                <a:spcPct val="0"/>
              </a:spcBef>
              <a:spcAft>
                <a:spcPct val="0"/>
              </a:spcAft>
              <a:defRPr>
                <a:solidFill>
                  <a:schemeClr val="bg1"/>
                </a:solidFill>
                <a:latin typeface="Arial" pitchFamily="34" charset="0"/>
              </a:defRPr>
            </a:lvl8pPr>
            <a:lvl9pPr marL="3675957" indent="-216233" eaLnBrk="0" fontAlgn="base" hangingPunct="0">
              <a:spcBef>
                <a:spcPct val="0"/>
              </a:spcBef>
              <a:spcAft>
                <a:spcPct val="0"/>
              </a:spcAft>
              <a:defRPr>
                <a:solidFill>
                  <a:schemeClr val="bg1"/>
                </a:solidFill>
                <a:latin typeface="Arial" pitchFamily="34" charset="0"/>
              </a:defRPr>
            </a:lvl9pPr>
          </a:lstStyle>
          <a:p>
            <a:pPr eaLnBrk="1" hangingPunct="1"/>
            <a:fld id="{14364D98-A53E-488A-A3B8-522F9DAA7242}" type="slidenum">
              <a:rPr lang="en-US" smtClean="0"/>
              <a:pPr eaLnBrk="1" hangingPunct="1"/>
              <a:t>156</a:t>
            </a:fld>
            <a:endParaRPr lang="en-US" smtClean="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7FBCF2F-6636-40C0-80F2-EE6D30514956}" type="slidenum">
              <a:rPr lang="fr-CA" smtClean="0"/>
              <a:pPr>
                <a:defRPr/>
              </a:pPr>
              <a:t>158</a:t>
            </a:fld>
            <a:endParaRPr lang="fr-CA"/>
          </a:p>
        </p:txBody>
      </p:sp>
    </p:spTree>
    <p:extLst>
      <p:ext uri="{BB962C8B-B14F-4D97-AF65-F5344CB8AC3E}">
        <p14:creationId xmlns:p14="http://schemas.microsoft.com/office/powerpoint/2010/main" val="3683858151"/>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Solution</a:t>
            </a:r>
            <a:r>
              <a:rPr lang="en-US" baseline="0" dirty="0" smtClean="0"/>
              <a:t> standard, les solution </a:t>
            </a:r>
            <a:r>
              <a:rPr lang="en-US" baseline="0" dirty="0" err="1" smtClean="0"/>
              <a:t>intraveineuses</a:t>
            </a:r>
            <a:r>
              <a:rPr lang="en-US" baseline="0" dirty="0" smtClean="0"/>
              <a:t> </a:t>
            </a:r>
            <a:r>
              <a:rPr lang="en-US" baseline="0" dirty="0" err="1" smtClean="0"/>
              <a:t>sont</a:t>
            </a:r>
            <a:r>
              <a:rPr lang="en-US" baseline="0" dirty="0" smtClean="0"/>
              <a:t> </a:t>
            </a:r>
            <a:r>
              <a:rPr lang="en-US" baseline="0" dirty="0" err="1" smtClean="0"/>
              <a:t>toujours</a:t>
            </a:r>
            <a:r>
              <a:rPr lang="en-US" baseline="0" dirty="0" smtClean="0"/>
              <a:t> </a:t>
            </a:r>
            <a:r>
              <a:rPr lang="en-US" baseline="0" dirty="0" err="1" smtClean="0"/>
              <a:t>isotonique</a:t>
            </a:r>
            <a:r>
              <a:rPr lang="en-US" baseline="0" dirty="0" smtClean="0"/>
              <a:t>. On met du </a:t>
            </a:r>
            <a:r>
              <a:rPr lang="en-US" baseline="0" dirty="0" err="1" smtClean="0"/>
              <a:t>NaCl</a:t>
            </a:r>
            <a:r>
              <a:rPr lang="en-US" baseline="0" dirty="0" smtClean="0"/>
              <a:t> </a:t>
            </a:r>
            <a:r>
              <a:rPr lang="en-US" baseline="0" dirty="0" err="1" smtClean="0"/>
              <a:t>parce</a:t>
            </a:r>
            <a:r>
              <a:rPr lang="en-US" baseline="0" dirty="0" smtClean="0"/>
              <a:t> </a:t>
            </a:r>
            <a:r>
              <a:rPr lang="en-US" baseline="0" dirty="0" err="1" smtClean="0"/>
              <a:t>que</a:t>
            </a:r>
            <a:r>
              <a:rPr lang="en-US" baseline="0" dirty="0" smtClean="0"/>
              <a:t> </a:t>
            </a:r>
            <a:r>
              <a:rPr lang="en-US" baseline="0" dirty="0" err="1" smtClean="0"/>
              <a:t>c’est</a:t>
            </a:r>
            <a:r>
              <a:rPr lang="en-US" baseline="0" dirty="0" smtClean="0"/>
              <a:t> les solutions les plus </a:t>
            </a:r>
            <a:r>
              <a:rPr lang="en-US" baseline="0" dirty="0" err="1" smtClean="0"/>
              <a:t>comune</a:t>
            </a:r>
            <a:r>
              <a:rPr lang="en-US" baseline="0" dirty="0" smtClean="0"/>
              <a:t> </a:t>
            </a:r>
            <a:r>
              <a:rPr lang="en-US" baseline="0" dirty="0" err="1" smtClean="0"/>
              <a:t>dans</a:t>
            </a:r>
            <a:r>
              <a:rPr lang="en-US" baseline="0" dirty="0" smtClean="0"/>
              <a:t> le sang. 0.9% </a:t>
            </a:r>
            <a:r>
              <a:rPr lang="en-US" baseline="0" dirty="0" err="1" smtClean="0"/>
              <a:t>veut</a:t>
            </a:r>
            <a:r>
              <a:rPr lang="en-US" baseline="0" dirty="0" smtClean="0"/>
              <a:t> dire 0.9 g de </a:t>
            </a:r>
            <a:r>
              <a:rPr lang="en-US" baseline="0" dirty="0" err="1" smtClean="0"/>
              <a:t>NaCl</a:t>
            </a:r>
            <a:r>
              <a:rPr lang="en-US" baseline="0" dirty="0" smtClean="0"/>
              <a:t> par 100mL. </a:t>
            </a:r>
            <a:endParaRPr lang="en-US" dirty="0" smtClean="0"/>
          </a:p>
          <a:p>
            <a:r>
              <a:rPr lang="en-US" dirty="0" smtClean="0"/>
              <a:t>2) </a:t>
            </a:r>
            <a:r>
              <a:rPr lang="en-US" dirty="0" err="1" smtClean="0"/>
              <a:t>Cer</a:t>
            </a:r>
            <a:r>
              <a:rPr lang="en-US" dirty="0" smtClean="0"/>
              <a:t> 300mM de</a:t>
            </a:r>
            <a:r>
              <a:rPr lang="en-US" baseline="0" dirty="0" smtClean="0"/>
              <a:t> Na et 300 </a:t>
            </a:r>
            <a:r>
              <a:rPr lang="en-US" baseline="0" dirty="0" err="1" smtClean="0"/>
              <a:t>mM</a:t>
            </a:r>
            <a:r>
              <a:rPr lang="en-US" baseline="0" dirty="0" smtClean="0"/>
              <a:t> de </a:t>
            </a:r>
            <a:r>
              <a:rPr lang="en-US" baseline="0" dirty="0" err="1" smtClean="0"/>
              <a:t>Cl</a:t>
            </a:r>
            <a:r>
              <a:rPr lang="en-US" baseline="0" dirty="0" smtClean="0"/>
              <a:t> </a:t>
            </a:r>
            <a:r>
              <a:rPr lang="en-US" baseline="0" dirty="0" err="1" smtClean="0"/>
              <a:t>donc</a:t>
            </a:r>
            <a:r>
              <a:rPr lang="en-US" baseline="0" dirty="0" smtClean="0"/>
              <a:t> </a:t>
            </a:r>
            <a:r>
              <a:rPr lang="en-US" baseline="0" dirty="0" err="1" smtClean="0"/>
              <a:t>hypertonique</a:t>
            </a:r>
            <a:endParaRPr lang="en-US" baseline="0" dirty="0" smtClean="0"/>
          </a:p>
          <a:p>
            <a:r>
              <a:rPr lang="en-US" baseline="0" dirty="0" smtClean="0"/>
              <a:t>3) </a:t>
            </a:r>
            <a:r>
              <a:rPr lang="en-US" baseline="0" dirty="0" err="1" smtClean="0"/>
              <a:t>L’osmolarité</a:t>
            </a:r>
            <a:r>
              <a:rPr lang="en-US" baseline="0" dirty="0" smtClean="0"/>
              <a:t> </a:t>
            </a:r>
            <a:r>
              <a:rPr lang="en-US" baseline="0" dirty="0" err="1" smtClean="0"/>
              <a:t>est</a:t>
            </a:r>
            <a:r>
              <a:rPr lang="en-US" baseline="0" dirty="0" smtClean="0"/>
              <a:t> </a:t>
            </a:r>
            <a:r>
              <a:rPr lang="en-US" baseline="0" dirty="0" err="1" smtClean="0"/>
              <a:t>moins</a:t>
            </a:r>
            <a:r>
              <a:rPr lang="en-US" baseline="0" dirty="0" smtClean="0"/>
              <a:t> </a:t>
            </a:r>
            <a:r>
              <a:rPr lang="en-US" baseline="0" dirty="0" err="1" smtClean="0"/>
              <a:t>que</a:t>
            </a:r>
            <a:r>
              <a:rPr lang="en-US" baseline="0" dirty="0" smtClean="0"/>
              <a:t> 300mOsm/L. </a:t>
            </a:r>
            <a:r>
              <a:rPr lang="en-US" baseline="0" dirty="0" err="1" smtClean="0"/>
              <a:t>L’absorption</a:t>
            </a:r>
            <a:r>
              <a:rPr lang="en-US" baseline="0" dirty="0" smtClean="0"/>
              <a:t>  de </a:t>
            </a:r>
            <a:r>
              <a:rPr lang="en-US" baseline="0" dirty="0" err="1" smtClean="0"/>
              <a:t>l’eau</a:t>
            </a:r>
            <a:r>
              <a:rPr lang="en-US" baseline="0" dirty="0" smtClean="0"/>
              <a:t> </a:t>
            </a:r>
            <a:r>
              <a:rPr lang="en-US" baseline="0" dirty="0" err="1" smtClean="0"/>
              <a:t>dans</a:t>
            </a:r>
            <a:r>
              <a:rPr lang="en-US" baseline="0" dirty="0" smtClean="0"/>
              <a:t> </a:t>
            </a:r>
            <a:r>
              <a:rPr lang="en-US" baseline="0" dirty="0" err="1" smtClean="0"/>
              <a:t>nos</a:t>
            </a:r>
            <a:r>
              <a:rPr lang="en-US" baseline="0" dirty="0" smtClean="0"/>
              <a:t> </a:t>
            </a:r>
            <a:r>
              <a:rPr lang="en-US" baseline="0" dirty="0" err="1" smtClean="0"/>
              <a:t>intestin</a:t>
            </a:r>
            <a:r>
              <a:rPr lang="en-US" baseline="0" dirty="0" smtClean="0"/>
              <a:t> </a:t>
            </a:r>
            <a:r>
              <a:rPr lang="en-US" baseline="0" dirty="0" err="1" smtClean="0"/>
              <a:t>ce</a:t>
            </a:r>
            <a:r>
              <a:rPr lang="en-US" baseline="0" dirty="0" smtClean="0"/>
              <a:t> fait par </a:t>
            </a:r>
            <a:r>
              <a:rPr lang="en-US" baseline="0" dirty="0" err="1" smtClean="0"/>
              <a:t>l’osmolarité</a:t>
            </a:r>
            <a:r>
              <a:rPr lang="en-US" baseline="0" dirty="0" smtClean="0"/>
              <a:t> qui </a:t>
            </a:r>
            <a:r>
              <a:rPr lang="en-US" baseline="0" dirty="0" err="1" smtClean="0"/>
              <a:t>est</a:t>
            </a:r>
            <a:r>
              <a:rPr lang="en-US" baseline="0" dirty="0" smtClean="0"/>
              <a:t> </a:t>
            </a:r>
            <a:r>
              <a:rPr lang="en-US" baseline="0" dirty="0" err="1" smtClean="0"/>
              <a:t>inférieur</a:t>
            </a:r>
            <a:r>
              <a:rPr lang="en-US" baseline="0" dirty="0" smtClean="0"/>
              <a:t> </a:t>
            </a:r>
            <a:r>
              <a:rPr lang="en-US" baseline="0" dirty="0" err="1" smtClean="0"/>
              <a:t>que</a:t>
            </a:r>
            <a:r>
              <a:rPr lang="en-US" baseline="0" dirty="0" smtClean="0"/>
              <a:t> 300. Si on </a:t>
            </a:r>
            <a:r>
              <a:rPr lang="en-US" baseline="0" dirty="0" err="1" smtClean="0"/>
              <a:t>boit</a:t>
            </a:r>
            <a:r>
              <a:rPr lang="en-US" baseline="0" dirty="0" smtClean="0"/>
              <a:t> de </a:t>
            </a:r>
            <a:r>
              <a:rPr lang="en-US" baseline="0" dirty="0" err="1" smtClean="0"/>
              <a:t>l’eau</a:t>
            </a:r>
            <a:r>
              <a:rPr lang="en-US" baseline="0" dirty="0" smtClean="0"/>
              <a:t> </a:t>
            </a:r>
            <a:r>
              <a:rPr lang="en-US" baseline="0" dirty="0" err="1" smtClean="0"/>
              <a:t>très</a:t>
            </a:r>
            <a:r>
              <a:rPr lang="en-US" baseline="0" dirty="0" smtClean="0"/>
              <a:t> </a:t>
            </a:r>
            <a:r>
              <a:rPr lang="en-US" baseline="0" dirty="0" err="1" smtClean="0"/>
              <a:t>sallé</a:t>
            </a:r>
            <a:r>
              <a:rPr lang="en-US" baseline="0" dirty="0" smtClean="0"/>
              <a:t>, les cellules </a:t>
            </a:r>
            <a:r>
              <a:rPr lang="en-US" baseline="0" dirty="0" err="1" smtClean="0"/>
              <a:t>épithélials</a:t>
            </a:r>
            <a:r>
              <a:rPr lang="en-US" baseline="0" dirty="0" smtClean="0"/>
              <a:t> </a:t>
            </a:r>
            <a:r>
              <a:rPr lang="en-US" baseline="0" dirty="0" err="1" smtClean="0"/>
              <a:t>perdrait</a:t>
            </a:r>
            <a:r>
              <a:rPr lang="en-US" baseline="0" dirty="0" smtClean="0"/>
              <a:t> de </a:t>
            </a:r>
            <a:r>
              <a:rPr lang="en-US" baseline="0" dirty="0" err="1" smtClean="0"/>
              <a:t>l’eau</a:t>
            </a:r>
            <a:r>
              <a:rPr lang="en-US" baseline="0" dirty="0" smtClean="0"/>
              <a:t> et non </a:t>
            </a:r>
            <a:r>
              <a:rPr lang="en-US" baseline="0" dirty="0" err="1" smtClean="0"/>
              <a:t>l’absorberait</a:t>
            </a:r>
            <a:r>
              <a:rPr lang="en-US" baseline="0" dirty="0" smtClean="0"/>
              <a:t>. </a:t>
            </a:r>
          </a:p>
          <a:p>
            <a:r>
              <a:rPr lang="en-US" baseline="0" dirty="0" smtClean="0"/>
              <a:t>4)La </a:t>
            </a:r>
            <a:r>
              <a:rPr lang="en-US" baseline="0" dirty="0" err="1" smtClean="0"/>
              <a:t>sueur</a:t>
            </a:r>
            <a:r>
              <a:rPr lang="en-US" baseline="0" dirty="0" smtClean="0"/>
              <a:t> </a:t>
            </a:r>
            <a:r>
              <a:rPr lang="en-US" baseline="0" dirty="0" err="1" smtClean="0"/>
              <a:t>est</a:t>
            </a:r>
            <a:r>
              <a:rPr lang="en-US" baseline="0" dirty="0" smtClean="0"/>
              <a:t> </a:t>
            </a:r>
            <a:r>
              <a:rPr lang="en-US" baseline="0" dirty="0" err="1" smtClean="0"/>
              <a:t>hypotonique</a:t>
            </a:r>
            <a:r>
              <a:rPr lang="en-US" baseline="0" dirty="0" smtClean="0"/>
              <a:t>.  Durant la sudation, on </a:t>
            </a:r>
            <a:r>
              <a:rPr lang="en-US" baseline="0" dirty="0" err="1" smtClean="0"/>
              <a:t>perd</a:t>
            </a:r>
            <a:r>
              <a:rPr lang="en-US" baseline="0" dirty="0" smtClean="0"/>
              <a:t> de </a:t>
            </a:r>
            <a:r>
              <a:rPr lang="en-US" baseline="0" dirty="0" err="1" smtClean="0"/>
              <a:t>l’eau</a:t>
            </a:r>
            <a:r>
              <a:rPr lang="en-US" baseline="0" dirty="0" smtClean="0"/>
              <a:t> en surface, </a:t>
            </a:r>
            <a:r>
              <a:rPr lang="en-US" baseline="0" dirty="0" err="1" smtClean="0"/>
              <a:t>l’osmolarité</a:t>
            </a:r>
            <a:r>
              <a:rPr lang="en-US" baseline="0" dirty="0" smtClean="0"/>
              <a:t> </a:t>
            </a:r>
            <a:r>
              <a:rPr lang="en-US" baseline="0" dirty="0" err="1" smtClean="0"/>
              <a:t>augmente</a:t>
            </a:r>
            <a:r>
              <a:rPr lang="en-US" baseline="0" dirty="0" smtClean="0"/>
              <a:t>. Les cellules </a:t>
            </a:r>
            <a:r>
              <a:rPr lang="en-US" baseline="0" dirty="0" err="1" smtClean="0"/>
              <a:t>perdent</a:t>
            </a:r>
            <a:r>
              <a:rPr lang="en-US" baseline="0" dirty="0" smtClean="0"/>
              <a:t> de </a:t>
            </a:r>
            <a:r>
              <a:rPr lang="en-US" baseline="0" dirty="0" err="1" smtClean="0"/>
              <a:t>l’eau</a:t>
            </a:r>
            <a:r>
              <a:rPr lang="en-US" baseline="0" dirty="0" smtClean="0"/>
              <a:t>, diminution du volume des cellules. </a:t>
            </a:r>
          </a:p>
          <a:p>
            <a:r>
              <a:rPr lang="en-US" baseline="0" dirty="0" smtClean="0"/>
              <a:t>5)</a:t>
            </a:r>
          </a:p>
          <a:p>
            <a:r>
              <a:rPr lang="en-US" baseline="0" dirty="0" smtClean="0"/>
              <a:t>6)</a:t>
            </a:r>
            <a:endParaRPr lang="en-US" dirty="0"/>
          </a:p>
        </p:txBody>
      </p:sp>
      <p:sp>
        <p:nvSpPr>
          <p:cNvPr id="4" name="Slide Number Placeholder 3"/>
          <p:cNvSpPr>
            <a:spLocks noGrp="1"/>
          </p:cNvSpPr>
          <p:nvPr>
            <p:ph type="sldNum" sz="quarter" idx="10"/>
          </p:nvPr>
        </p:nvSpPr>
        <p:spPr/>
        <p:txBody>
          <a:bodyPr/>
          <a:lstStyle/>
          <a:p>
            <a:pPr>
              <a:defRPr/>
            </a:pPr>
            <a:fld id="{07FBCF2F-6636-40C0-80F2-EE6D30514956}" type="slidenum">
              <a:rPr lang="fr-CA" smtClean="0"/>
              <a:pPr>
                <a:defRPr/>
              </a:pPr>
              <a:t>159</a:t>
            </a:fld>
            <a:endParaRPr lang="fr-CA"/>
          </a:p>
        </p:txBody>
      </p:sp>
    </p:spTree>
    <p:extLst>
      <p:ext uri="{BB962C8B-B14F-4D97-AF65-F5344CB8AC3E}">
        <p14:creationId xmlns:p14="http://schemas.microsoft.com/office/powerpoint/2010/main" val="2174729213"/>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 </a:t>
            </a:r>
            <a:r>
              <a:rPr lang="en-US" dirty="0" err="1" smtClean="0"/>
              <a:t>bloqueur</a:t>
            </a:r>
            <a:r>
              <a:rPr lang="en-US" baseline="0" dirty="0" smtClean="0"/>
              <a:t> </a:t>
            </a:r>
            <a:r>
              <a:rPr lang="en-US" baseline="0" dirty="0" err="1" smtClean="0"/>
              <a:t>peut</a:t>
            </a:r>
            <a:r>
              <a:rPr lang="en-US" baseline="0" dirty="0" smtClean="0"/>
              <a:t> causer </a:t>
            </a:r>
            <a:r>
              <a:rPr lang="en-US" baseline="0" dirty="0" err="1" smtClean="0"/>
              <a:t>une</a:t>
            </a:r>
            <a:r>
              <a:rPr lang="en-US" baseline="0" dirty="0" smtClean="0"/>
              <a:t> inhibition de la </a:t>
            </a:r>
            <a:r>
              <a:rPr lang="en-US" baseline="0" dirty="0" err="1" smtClean="0"/>
              <a:t>pompe</a:t>
            </a:r>
            <a:r>
              <a:rPr lang="en-US" baseline="0" dirty="0" smtClean="0"/>
              <a:t> NA-K. En absence </a:t>
            </a:r>
            <a:r>
              <a:rPr lang="en-US" baseline="0" dirty="0" err="1" smtClean="0"/>
              <a:t>d’oxygène</a:t>
            </a:r>
            <a:r>
              <a:rPr lang="en-US" baseline="0" dirty="0" smtClean="0"/>
              <a:t>, inhibition. </a:t>
            </a:r>
          </a:p>
          <a:p>
            <a:r>
              <a:rPr lang="en-US" baseline="0" dirty="0" smtClean="0"/>
              <a:t>Si on </a:t>
            </a:r>
            <a:r>
              <a:rPr lang="en-US" baseline="0" dirty="0" err="1" smtClean="0"/>
              <a:t>inhibe</a:t>
            </a:r>
            <a:r>
              <a:rPr lang="en-US" baseline="0" dirty="0" smtClean="0"/>
              <a:t> </a:t>
            </a:r>
            <a:r>
              <a:rPr lang="en-US" baseline="0" dirty="0" err="1" smtClean="0"/>
              <a:t>juste</a:t>
            </a:r>
            <a:r>
              <a:rPr lang="en-US" baseline="0" dirty="0" smtClean="0"/>
              <a:t> un tout petit </a:t>
            </a:r>
            <a:r>
              <a:rPr lang="en-US" baseline="0" dirty="0" err="1" smtClean="0"/>
              <a:t>peu</a:t>
            </a:r>
            <a:r>
              <a:rPr lang="en-US" baseline="0" dirty="0" smtClean="0"/>
              <a:t> la </a:t>
            </a:r>
            <a:r>
              <a:rPr lang="en-US" baseline="0" dirty="0" err="1" smtClean="0"/>
              <a:t>pompe</a:t>
            </a:r>
            <a:r>
              <a:rPr lang="en-US" baseline="0" dirty="0" smtClean="0"/>
              <a:t> Na-K, </a:t>
            </a:r>
            <a:r>
              <a:rPr lang="en-US" baseline="0" dirty="0" err="1" smtClean="0"/>
              <a:t>sa</a:t>
            </a:r>
            <a:r>
              <a:rPr lang="en-US" baseline="0" dirty="0" smtClean="0"/>
              <a:t> </a:t>
            </a:r>
            <a:r>
              <a:rPr lang="en-US" baseline="0" dirty="0" err="1" smtClean="0"/>
              <a:t>va</a:t>
            </a:r>
            <a:r>
              <a:rPr lang="en-US" baseline="0" dirty="0" smtClean="0"/>
              <a:t> augmenter </a:t>
            </a:r>
            <a:r>
              <a:rPr lang="en-US" baseline="0" dirty="0" err="1" smtClean="0"/>
              <a:t>légèrement</a:t>
            </a:r>
            <a:r>
              <a:rPr lang="en-US" baseline="0" dirty="0" smtClean="0"/>
              <a:t> le sodium </a:t>
            </a:r>
            <a:r>
              <a:rPr lang="en-US" baseline="0" dirty="0" err="1" smtClean="0"/>
              <a:t>intracellulaire</a:t>
            </a:r>
            <a:r>
              <a:rPr lang="en-US" baseline="0" dirty="0" smtClean="0"/>
              <a:t>. </a:t>
            </a:r>
          </a:p>
          <a:p>
            <a:endParaRPr lang="en-US" baseline="0" dirty="0" smtClean="0"/>
          </a:p>
          <a:p>
            <a:pPr marL="0" marR="0" indent="0" algn="l" defTabSz="914400" rtl="0" eaLnBrk="1" fontAlgn="base" latinLnBrk="0" hangingPunct="1">
              <a:lnSpc>
                <a:spcPct val="100000"/>
              </a:lnSpc>
              <a:spcBef>
                <a:spcPct val="30000"/>
              </a:spcBef>
              <a:spcAft>
                <a:spcPct val="0"/>
              </a:spcAft>
              <a:buClrTx/>
              <a:buSzTx/>
              <a:buFontTx/>
              <a:buNone/>
              <a:tabLst/>
              <a:defRPr/>
            </a:pPr>
            <a:r>
              <a:rPr lang="fr-FR" dirty="0" smtClean="0"/>
              <a:t>On retient ceci: la pompe Na-K permet de faire SORTIR les ions Na+ et de faire ENTRER les ions K+.</a:t>
            </a:r>
            <a:br>
              <a:rPr lang="fr-FR" dirty="0" smtClean="0"/>
            </a:br>
            <a:r>
              <a:rPr lang="fr-FR" dirty="0" smtClean="0"/>
              <a:t/>
            </a:r>
            <a:br>
              <a:rPr lang="fr-FR" dirty="0" smtClean="0"/>
            </a:br>
            <a:r>
              <a:rPr lang="fr-FR" dirty="0" smtClean="0"/>
              <a:t>Ces mouvements se produisent CONTRE les gradients de concentration, qui ont tendance à causer des mouvements opposés: par diffusion, les ions Na+ ont tendance à ENTRER dans la cellule alors que les ions K+ ont tendance à SORTIR de la cellule. Le rôle de la pompe Na-K est donc de s'opposer à ces mouvements de diffusion. </a:t>
            </a:r>
          </a:p>
          <a:p>
            <a:endParaRPr lang="en-US" dirty="0"/>
          </a:p>
        </p:txBody>
      </p:sp>
      <p:sp>
        <p:nvSpPr>
          <p:cNvPr id="4" name="Slide Number Placeholder 3"/>
          <p:cNvSpPr>
            <a:spLocks noGrp="1"/>
          </p:cNvSpPr>
          <p:nvPr>
            <p:ph type="sldNum" sz="quarter" idx="10"/>
          </p:nvPr>
        </p:nvSpPr>
        <p:spPr/>
        <p:txBody>
          <a:bodyPr/>
          <a:lstStyle/>
          <a:p>
            <a:pPr>
              <a:defRPr/>
            </a:pPr>
            <a:fld id="{07FBCF2F-6636-40C0-80F2-EE6D30514956}" type="slidenum">
              <a:rPr lang="fr-CA" smtClean="0"/>
              <a:pPr>
                <a:defRPr/>
              </a:pPr>
              <a:t>161</a:t>
            </a:fld>
            <a:endParaRPr lang="fr-CA"/>
          </a:p>
        </p:txBody>
      </p:sp>
    </p:spTree>
    <p:extLst>
      <p:ext uri="{BB962C8B-B14F-4D97-AF65-F5344CB8AC3E}">
        <p14:creationId xmlns:p14="http://schemas.microsoft.com/office/powerpoint/2010/main" val="2521173857"/>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fr-FR" dirty="0" smtClean="0"/>
              <a:t>Parce que le </a:t>
            </a:r>
            <a:r>
              <a:rPr lang="fr-FR" dirty="0" err="1" smtClean="0"/>
              <a:t>symport</a:t>
            </a:r>
            <a:r>
              <a:rPr lang="fr-FR" dirty="0" smtClean="0"/>
              <a:t> Na-glucose (transport actif secondaire) est présent dans les cellules épithéliales des intestins mais non pas dans les cellules musculaires qui, elles, font entrer le glucose par diffusion facilitée.</a:t>
            </a:r>
            <a:br>
              <a:rPr lang="fr-FR" dirty="0" smtClean="0"/>
            </a:br>
            <a:r>
              <a:rPr lang="fr-FR" dirty="0" smtClean="0"/>
              <a:t/>
            </a:r>
            <a:br>
              <a:rPr lang="fr-FR" dirty="0" smtClean="0"/>
            </a:br>
            <a:r>
              <a:rPr lang="fr-FR" dirty="0" smtClean="0"/>
              <a:t>L'avantage du </a:t>
            </a:r>
            <a:r>
              <a:rPr lang="fr-FR" dirty="0" err="1" smtClean="0"/>
              <a:t>symport</a:t>
            </a:r>
            <a:r>
              <a:rPr lang="fr-FR" dirty="0" smtClean="0"/>
              <a:t> Na-glucose est qu'il permet d'accumuler du glucose au-delà de la concentration extracellulaire. C'est ce que nous voulons avec les cellules intestinales dont le rôle est d'absorber le maximum de glucose provenant de la nourriture. Dans le cas des muscles, ce problème ne se pose pas parce le glucose est rapidement métabolisé une fois qu'il entre dans la cellule musculaire. Ceci fait en sorte qu'il y a toujours moins de glucose dans la cellule qu'à l'extérieur, de sorte que la diffusion facilitée est suffisante pour absorber le glucose présent dans le milieu extracellulaire.</a:t>
            </a:r>
            <a:br>
              <a:rPr lang="fr-FR" dirty="0" smtClean="0"/>
            </a:br>
            <a:r>
              <a:rPr lang="fr-FR" dirty="0" smtClean="0"/>
              <a:t/>
            </a:r>
            <a:br>
              <a:rPr lang="fr-FR" dirty="0" smtClean="0"/>
            </a:br>
            <a:r>
              <a:rPr lang="fr-FR" dirty="0" smtClean="0"/>
              <a:t>Les conséquences d'une inhibition de la pompe Na-K seraient donc différentes selon que ce sont des cellules intestinales vs des cellules musculaires. Dans le premier cas, une inhibition de la pompe ferait en sorte que le transport Na-K deviendrait ultimement inhibé (suite à la dissipation du gradient Na+), ce qui empêcherait l'absorption du glucose par ces cellules intestinales --&gt; diminution du glucose </a:t>
            </a:r>
            <a:r>
              <a:rPr lang="fr-FR" dirty="0" err="1" smtClean="0"/>
              <a:t>INTRAcellulaire</a:t>
            </a:r>
            <a:r>
              <a:rPr lang="fr-FR" dirty="0" smtClean="0"/>
              <a:t>.</a:t>
            </a:r>
            <a:br>
              <a:rPr lang="fr-FR" dirty="0" smtClean="0"/>
            </a:br>
            <a:r>
              <a:rPr lang="fr-FR" dirty="0" smtClean="0"/>
              <a:t>Dans le cas des muscles, une inhibition de la pompe Na-K n'aurait PAS d'effet sur le glucose intracellulaire puisque celui-ci est absorbé par diffusion facilitée, qui est un mécanisme PASSIF. </a:t>
            </a:r>
          </a:p>
          <a:p>
            <a:endParaRPr lang="en-US" dirty="0"/>
          </a:p>
        </p:txBody>
      </p:sp>
      <p:sp>
        <p:nvSpPr>
          <p:cNvPr id="4" name="Slide Number Placeholder 3"/>
          <p:cNvSpPr>
            <a:spLocks noGrp="1"/>
          </p:cNvSpPr>
          <p:nvPr>
            <p:ph type="sldNum" sz="quarter" idx="10"/>
          </p:nvPr>
        </p:nvSpPr>
        <p:spPr/>
        <p:txBody>
          <a:bodyPr/>
          <a:lstStyle/>
          <a:p>
            <a:pPr>
              <a:defRPr/>
            </a:pPr>
            <a:fld id="{07FBCF2F-6636-40C0-80F2-EE6D30514956}" type="slidenum">
              <a:rPr lang="fr-CA" smtClean="0"/>
              <a:pPr>
                <a:defRPr/>
              </a:pPr>
              <a:t>162</a:t>
            </a:fld>
            <a:endParaRPr lang="fr-CA"/>
          </a:p>
        </p:txBody>
      </p:sp>
    </p:spTree>
    <p:extLst>
      <p:ext uri="{BB962C8B-B14F-4D97-AF65-F5344CB8AC3E}">
        <p14:creationId xmlns:p14="http://schemas.microsoft.com/office/powerpoint/2010/main" val="1108935130"/>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7FBCF2F-6636-40C0-80F2-EE6D30514956}" type="slidenum">
              <a:rPr lang="fr-CA" smtClean="0"/>
              <a:pPr>
                <a:defRPr/>
              </a:pPr>
              <a:t>163</a:t>
            </a:fld>
            <a:endParaRPr lang="fr-CA"/>
          </a:p>
        </p:txBody>
      </p:sp>
    </p:spTree>
    <p:extLst>
      <p:ext uri="{BB962C8B-B14F-4D97-AF65-F5344CB8AC3E}">
        <p14:creationId xmlns:p14="http://schemas.microsoft.com/office/powerpoint/2010/main" val="139624121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defTabSz="914423">
              <a:defRPr sz="2200">
                <a:solidFill>
                  <a:schemeClr val="tx1"/>
                </a:solidFill>
                <a:latin typeface="Times New Roman" pitchFamily="18" charset="0"/>
              </a:defRPr>
            </a:lvl1pPr>
            <a:lvl2pPr marL="742969" indent="-285758" defTabSz="914423">
              <a:defRPr sz="2200">
                <a:solidFill>
                  <a:schemeClr val="tx1"/>
                </a:solidFill>
                <a:latin typeface="Times New Roman" pitchFamily="18" charset="0"/>
              </a:defRPr>
            </a:lvl2pPr>
            <a:lvl3pPr marL="1143029" indent="-228606" defTabSz="914423">
              <a:defRPr sz="2200">
                <a:solidFill>
                  <a:schemeClr val="tx1"/>
                </a:solidFill>
                <a:latin typeface="Times New Roman" pitchFamily="18" charset="0"/>
              </a:defRPr>
            </a:lvl3pPr>
            <a:lvl4pPr marL="1600240" indent="-228606" defTabSz="914423">
              <a:defRPr sz="2200">
                <a:solidFill>
                  <a:schemeClr val="tx1"/>
                </a:solidFill>
                <a:latin typeface="Times New Roman" pitchFamily="18" charset="0"/>
              </a:defRPr>
            </a:lvl4pPr>
            <a:lvl5pPr marL="2057451" indent="-228606" defTabSz="914423">
              <a:defRPr sz="2200">
                <a:solidFill>
                  <a:schemeClr val="tx1"/>
                </a:solidFill>
                <a:latin typeface="Times New Roman" pitchFamily="18" charset="0"/>
              </a:defRPr>
            </a:lvl5pPr>
            <a:lvl6pPr marL="2479493" indent="-228606" defTabSz="914423" eaLnBrk="0" fontAlgn="base" hangingPunct="0">
              <a:spcBef>
                <a:spcPct val="0"/>
              </a:spcBef>
              <a:spcAft>
                <a:spcPct val="0"/>
              </a:spcAft>
              <a:defRPr sz="2200">
                <a:solidFill>
                  <a:schemeClr val="tx1"/>
                </a:solidFill>
                <a:latin typeface="Times New Roman" pitchFamily="18" charset="0"/>
              </a:defRPr>
            </a:lvl6pPr>
            <a:lvl7pPr marL="2901534" indent="-228606" defTabSz="914423" eaLnBrk="0" fontAlgn="base" hangingPunct="0">
              <a:spcBef>
                <a:spcPct val="0"/>
              </a:spcBef>
              <a:spcAft>
                <a:spcPct val="0"/>
              </a:spcAft>
              <a:defRPr sz="2200">
                <a:solidFill>
                  <a:schemeClr val="tx1"/>
                </a:solidFill>
                <a:latin typeface="Times New Roman" pitchFamily="18" charset="0"/>
              </a:defRPr>
            </a:lvl7pPr>
            <a:lvl8pPr marL="3323575" indent="-228606" defTabSz="914423" eaLnBrk="0" fontAlgn="base" hangingPunct="0">
              <a:spcBef>
                <a:spcPct val="0"/>
              </a:spcBef>
              <a:spcAft>
                <a:spcPct val="0"/>
              </a:spcAft>
              <a:defRPr sz="2200">
                <a:solidFill>
                  <a:schemeClr val="tx1"/>
                </a:solidFill>
                <a:latin typeface="Times New Roman" pitchFamily="18" charset="0"/>
              </a:defRPr>
            </a:lvl8pPr>
            <a:lvl9pPr marL="3745617" indent="-228606" defTabSz="914423" eaLnBrk="0" fontAlgn="base" hangingPunct="0">
              <a:spcBef>
                <a:spcPct val="0"/>
              </a:spcBef>
              <a:spcAft>
                <a:spcPct val="0"/>
              </a:spcAft>
              <a:defRPr sz="2200">
                <a:solidFill>
                  <a:schemeClr val="tx1"/>
                </a:solidFill>
                <a:latin typeface="Times New Roman" pitchFamily="18" charset="0"/>
              </a:defRPr>
            </a:lvl9pPr>
          </a:lstStyle>
          <a:p>
            <a:fld id="{F9D8A48B-CBDE-4721-A929-86DF1F420EF0}" type="slidenum">
              <a:rPr lang="fr-CA" sz="1200"/>
              <a:pPr/>
              <a:t>165</a:t>
            </a:fld>
            <a:endParaRPr lang="fr-CA" sz="1200"/>
          </a:p>
        </p:txBody>
      </p:sp>
      <p:sp>
        <p:nvSpPr>
          <p:cNvPr id="55299" name="Rectangle 2"/>
          <p:cNvSpPr>
            <a:spLocks noGrp="1" noRot="1" noChangeAspect="1" noChangeArrowheads="1" noTextEdit="1"/>
          </p:cNvSpPr>
          <p:nvPr>
            <p:ph type="sldImg"/>
          </p:nvPr>
        </p:nvSpPr>
        <p:spPr>
          <a:xfrm>
            <a:off x="958465" y="686474"/>
            <a:ext cx="4941072" cy="3428114"/>
          </a:xfrm>
          <a:ln/>
        </p:spPr>
      </p:sp>
      <p:sp>
        <p:nvSpPr>
          <p:cNvPr id="55300" name="Rectangle 3"/>
          <p:cNvSpPr>
            <a:spLocks noGrp="1" noChangeArrowheads="1"/>
          </p:cNvSpPr>
          <p:nvPr>
            <p:ph type="body" idx="1"/>
          </p:nvPr>
        </p:nvSpPr>
        <p:spPr/>
        <p:txBody>
          <a:bodyPr/>
          <a:lstStyle/>
          <a:p>
            <a:pPr eaLnBrk="1" hangingPunct="1"/>
            <a:endParaRPr lang="fr-CA" smtClean="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pPr marL="211021" indent="-211021">
              <a:buAutoNum type="arabicParenR"/>
            </a:pPr>
            <a:r>
              <a:rPr lang="en-US" dirty="0" err="1" smtClean="0"/>
              <a:t>Pk</a:t>
            </a:r>
            <a:r>
              <a:rPr lang="en-US" dirty="0" smtClean="0"/>
              <a:t> : </a:t>
            </a:r>
            <a:r>
              <a:rPr lang="en-US" dirty="0" err="1" smtClean="0"/>
              <a:t>deviendrait</a:t>
            </a:r>
            <a:r>
              <a:rPr lang="en-US" dirty="0" smtClean="0"/>
              <a:t> plus </a:t>
            </a:r>
            <a:r>
              <a:rPr lang="en-US" dirty="0" err="1" smtClean="0"/>
              <a:t>négatif</a:t>
            </a:r>
            <a:endParaRPr lang="en-US" dirty="0" smtClean="0"/>
          </a:p>
          <a:p>
            <a:r>
              <a:rPr lang="en-US" dirty="0" err="1" smtClean="0"/>
              <a:t>Pna</a:t>
            </a:r>
            <a:r>
              <a:rPr lang="en-US" baseline="0" dirty="0" smtClean="0"/>
              <a:t> : </a:t>
            </a:r>
            <a:r>
              <a:rPr lang="en-US" baseline="0" dirty="0" err="1" smtClean="0"/>
              <a:t>deviendrait</a:t>
            </a:r>
            <a:r>
              <a:rPr lang="en-US" baseline="0" dirty="0" smtClean="0"/>
              <a:t> plus </a:t>
            </a:r>
            <a:r>
              <a:rPr lang="en-US" baseline="0" dirty="0" err="1" smtClean="0"/>
              <a:t>positif</a:t>
            </a:r>
            <a:endParaRPr lang="en-US" baseline="0" dirty="0" smtClean="0"/>
          </a:p>
          <a:p>
            <a:r>
              <a:rPr lang="en-US" baseline="0" dirty="0" smtClean="0"/>
              <a:t>2) K: </a:t>
            </a:r>
            <a:r>
              <a:rPr lang="en-US" baseline="0" dirty="0" err="1" smtClean="0"/>
              <a:t>Augmenterais</a:t>
            </a:r>
            <a:r>
              <a:rPr lang="en-US" baseline="0" dirty="0" smtClean="0"/>
              <a:t> les charges positives à </a:t>
            </a:r>
            <a:r>
              <a:rPr lang="en-US" baseline="0" dirty="0" err="1" smtClean="0"/>
              <a:t>l’extérieur</a:t>
            </a:r>
            <a:r>
              <a:rPr lang="en-US" baseline="0" dirty="0" smtClean="0"/>
              <a:t> (</a:t>
            </a:r>
            <a:r>
              <a:rPr lang="en-US" baseline="0" dirty="0" err="1" smtClean="0"/>
              <a:t>donc</a:t>
            </a:r>
            <a:r>
              <a:rPr lang="en-US" baseline="0" dirty="0" smtClean="0"/>
              <a:t> plus </a:t>
            </a:r>
            <a:r>
              <a:rPr lang="en-US" baseline="0" dirty="0" err="1" smtClean="0"/>
              <a:t>négatif</a:t>
            </a:r>
            <a:r>
              <a:rPr lang="en-US" baseline="0" dirty="0" smtClean="0"/>
              <a:t> à </a:t>
            </a:r>
            <a:r>
              <a:rPr lang="en-US" baseline="0" dirty="0" err="1" smtClean="0"/>
              <a:t>l’intérieur</a:t>
            </a:r>
            <a:r>
              <a:rPr lang="en-US" baseline="0" dirty="0" smtClean="0"/>
              <a:t>)</a:t>
            </a:r>
          </a:p>
          <a:p>
            <a:r>
              <a:rPr lang="en-US" baseline="0" dirty="0" smtClean="0"/>
              <a:t>Na: </a:t>
            </a:r>
            <a:r>
              <a:rPr lang="en-US" baseline="0" dirty="0" err="1" smtClean="0"/>
              <a:t>augmenterais</a:t>
            </a:r>
            <a:r>
              <a:rPr lang="en-US" baseline="0" dirty="0" smtClean="0"/>
              <a:t> les charges positives à </a:t>
            </a:r>
            <a:r>
              <a:rPr lang="en-US" baseline="0" dirty="0" err="1" smtClean="0"/>
              <a:t>l’intérieur</a:t>
            </a:r>
            <a:r>
              <a:rPr lang="en-US" baseline="0" dirty="0" smtClean="0"/>
              <a:t> (</a:t>
            </a:r>
            <a:r>
              <a:rPr lang="en-US" baseline="0" dirty="0" err="1" smtClean="0"/>
              <a:t>donc</a:t>
            </a:r>
            <a:r>
              <a:rPr lang="en-US" baseline="0" dirty="0" smtClean="0"/>
              <a:t> plus </a:t>
            </a:r>
            <a:r>
              <a:rPr lang="en-US" baseline="0" dirty="0" err="1" smtClean="0"/>
              <a:t>négatif</a:t>
            </a:r>
            <a:r>
              <a:rPr lang="en-US" baseline="0" dirty="0" smtClean="0"/>
              <a:t> à </a:t>
            </a:r>
            <a:r>
              <a:rPr lang="en-US" baseline="0" dirty="0" err="1" smtClean="0"/>
              <a:t>l’extérieur</a:t>
            </a:r>
            <a:r>
              <a:rPr lang="en-US" baseline="0" dirty="0" smtClean="0"/>
              <a:t>)</a:t>
            </a:r>
          </a:p>
          <a:p>
            <a:r>
              <a:rPr lang="en-US" baseline="0" dirty="0" smtClean="0"/>
              <a:t>3) K: </a:t>
            </a:r>
            <a:r>
              <a:rPr lang="en-US" baseline="0" dirty="0" err="1" smtClean="0"/>
              <a:t>diminue</a:t>
            </a:r>
            <a:endParaRPr lang="en-US" baseline="0" dirty="0" smtClean="0"/>
          </a:p>
          <a:p>
            <a:r>
              <a:rPr lang="en-US" baseline="0" dirty="0" smtClean="0"/>
              <a:t>Na : </a:t>
            </a:r>
            <a:r>
              <a:rPr lang="en-US" baseline="0" dirty="0" err="1" smtClean="0"/>
              <a:t>augmente</a:t>
            </a:r>
            <a:endParaRPr lang="en-US" baseline="0" dirty="0" smtClean="0"/>
          </a:p>
          <a:p>
            <a:r>
              <a:rPr lang="en-US" baseline="0" dirty="0" err="1" smtClean="0"/>
              <a:t>Vr</a:t>
            </a:r>
            <a:r>
              <a:rPr lang="en-US" baseline="0" dirty="0" smtClean="0"/>
              <a:t>: </a:t>
            </a:r>
            <a:r>
              <a:rPr lang="en-US" baseline="0" dirty="0" err="1" smtClean="0"/>
              <a:t>devient</a:t>
            </a:r>
            <a:r>
              <a:rPr lang="en-US" baseline="0" dirty="0" smtClean="0"/>
              <a:t> plus </a:t>
            </a:r>
            <a:r>
              <a:rPr lang="en-US" baseline="0" dirty="0" err="1" smtClean="0"/>
              <a:t>négatif</a:t>
            </a:r>
            <a:endParaRPr lang="en-US" baseline="0" dirty="0" smtClean="0"/>
          </a:p>
          <a:p>
            <a:endParaRPr lang="en-US" dirty="0"/>
          </a:p>
        </p:txBody>
      </p:sp>
      <p:sp>
        <p:nvSpPr>
          <p:cNvPr id="4" name="Slide Number Placeholder 3"/>
          <p:cNvSpPr>
            <a:spLocks noGrp="1"/>
          </p:cNvSpPr>
          <p:nvPr>
            <p:ph type="sldNum" sz="quarter" idx="10"/>
          </p:nvPr>
        </p:nvSpPr>
        <p:spPr/>
        <p:txBody>
          <a:bodyPr/>
          <a:lstStyle/>
          <a:p>
            <a:fld id="{7227C1C1-0233-4DDE-8B38-80D7C52D928D}" type="slidenum">
              <a:rPr lang="fr-CA" smtClean="0"/>
              <a:pPr/>
              <a:t>166</a:t>
            </a:fld>
            <a:endParaRPr lang="fr-CA"/>
          </a:p>
        </p:txBody>
      </p:sp>
    </p:spTree>
    <p:extLst>
      <p:ext uri="{BB962C8B-B14F-4D97-AF65-F5344CB8AC3E}">
        <p14:creationId xmlns:p14="http://schemas.microsoft.com/office/powerpoint/2010/main" val="1815042029"/>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r>
              <a:rPr lang="en-US" dirty="0" smtClean="0"/>
              <a:t>ii)</a:t>
            </a:r>
            <a:r>
              <a:rPr lang="en-US" baseline="0" dirty="0" smtClean="0"/>
              <a:t> </a:t>
            </a:r>
            <a:r>
              <a:rPr lang="en-US" dirty="0" err="1" smtClean="0"/>
              <a:t>Périodes</a:t>
            </a:r>
            <a:r>
              <a:rPr lang="en-US" baseline="0" dirty="0" smtClean="0"/>
              <a:t> </a:t>
            </a:r>
            <a:r>
              <a:rPr lang="en-US" baseline="0" dirty="0" err="1" smtClean="0"/>
              <a:t>réfractaire</a:t>
            </a:r>
            <a:r>
              <a:rPr lang="en-US" baseline="0" dirty="0" smtClean="0"/>
              <a:t> : la </a:t>
            </a:r>
            <a:r>
              <a:rPr lang="en-US" baseline="0" dirty="0" err="1" smtClean="0"/>
              <a:t>durée</a:t>
            </a:r>
            <a:r>
              <a:rPr lang="en-US" baseline="0" dirty="0" smtClean="0"/>
              <a:t> du </a:t>
            </a: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voir</a:t>
            </a:r>
            <a:r>
              <a:rPr lang="en-US" baseline="0" dirty="0" smtClean="0"/>
              <a:t> phases)</a:t>
            </a:r>
          </a:p>
          <a:p>
            <a:r>
              <a:rPr lang="en-US" baseline="0" dirty="0" smtClean="0"/>
              <a:t>iii) </a:t>
            </a:r>
            <a:r>
              <a:rPr lang="en-US" baseline="0" dirty="0" err="1" smtClean="0"/>
              <a:t>Seuil</a:t>
            </a:r>
            <a:r>
              <a:rPr lang="en-US" baseline="0" dirty="0" smtClean="0"/>
              <a:t> </a:t>
            </a:r>
            <a:r>
              <a:rPr lang="en-US" baseline="0" dirty="0" err="1" smtClean="0"/>
              <a:t>d’excitation</a:t>
            </a:r>
            <a:r>
              <a:rPr lang="en-US" baseline="0" dirty="0" smtClean="0"/>
              <a:t> : le voltage qui </a:t>
            </a:r>
            <a:r>
              <a:rPr lang="en-US" baseline="0" dirty="0" err="1" smtClean="0"/>
              <a:t>doit</a:t>
            </a:r>
            <a:r>
              <a:rPr lang="en-US" baseline="0" dirty="0" smtClean="0"/>
              <a:t> </a:t>
            </a:r>
            <a:r>
              <a:rPr lang="en-US" baseline="0" dirty="0" err="1" smtClean="0"/>
              <a:t>être</a:t>
            </a:r>
            <a:r>
              <a:rPr lang="en-US" baseline="0" dirty="0" smtClean="0"/>
              <a:t> </a:t>
            </a:r>
            <a:r>
              <a:rPr lang="en-US" baseline="0" dirty="0" err="1" smtClean="0"/>
              <a:t>atteint</a:t>
            </a:r>
            <a:r>
              <a:rPr lang="en-US" baseline="0" dirty="0" smtClean="0"/>
              <a:t> </a:t>
            </a:r>
            <a:r>
              <a:rPr lang="en-US" baseline="0" dirty="0" err="1" smtClean="0"/>
              <a:t>afin</a:t>
            </a:r>
            <a:r>
              <a:rPr lang="en-US" baseline="0" dirty="0" smtClean="0"/>
              <a:t> de causer le </a:t>
            </a: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voir</a:t>
            </a:r>
            <a:r>
              <a:rPr lang="en-US" baseline="0" dirty="0" smtClean="0"/>
              <a:t> VR) Si la distance </a:t>
            </a:r>
            <a:r>
              <a:rPr lang="en-US" baseline="0" dirty="0" err="1" smtClean="0"/>
              <a:t>augmente</a:t>
            </a:r>
            <a:r>
              <a:rPr lang="en-US" baseline="0" dirty="0" smtClean="0"/>
              <a:t>, </a:t>
            </a:r>
            <a:r>
              <a:rPr lang="en-US" baseline="0" dirty="0" err="1" smtClean="0"/>
              <a:t>il</a:t>
            </a:r>
            <a:r>
              <a:rPr lang="en-US" baseline="0" dirty="0" smtClean="0"/>
              <a:t> sera plus </a:t>
            </a:r>
            <a:r>
              <a:rPr lang="en-US" baseline="0" dirty="0" err="1" smtClean="0"/>
              <a:t>difficile</a:t>
            </a:r>
            <a:r>
              <a:rPr lang="en-US" baseline="0" dirty="0" smtClean="0"/>
              <a:t> de </a:t>
            </a:r>
            <a:r>
              <a:rPr lang="en-US" baseline="0" dirty="0" err="1" smtClean="0"/>
              <a:t>déclencher</a:t>
            </a:r>
            <a:r>
              <a:rPr lang="en-US" baseline="0" dirty="0" smtClean="0"/>
              <a:t> le </a:t>
            </a:r>
            <a:r>
              <a:rPr lang="en-US" baseline="0" dirty="0" err="1" smtClean="0"/>
              <a:t>potentiel</a:t>
            </a:r>
            <a:r>
              <a:rPr lang="en-US" baseline="0" dirty="0" smtClean="0"/>
              <a:t> </a:t>
            </a:r>
            <a:r>
              <a:rPr lang="en-US" baseline="0" dirty="0" err="1" smtClean="0"/>
              <a:t>d’action</a:t>
            </a:r>
            <a:r>
              <a:rPr lang="en-US" baseline="0" dirty="0" smtClean="0"/>
              <a:t>. </a:t>
            </a:r>
          </a:p>
          <a:p>
            <a:pPr marL="158265" indent="-158265">
              <a:buFontTx/>
              <a:buChar char="-"/>
            </a:pPr>
            <a:r>
              <a:rPr lang="en-US" baseline="0" dirty="0" err="1" smtClean="0"/>
              <a:t>Augmente</a:t>
            </a:r>
            <a:r>
              <a:rPr lang="en-US" baseline="0" dirty="0" smtClean="0"/>
              <a:t> K: (</a:t>
            </a:r>
            <a:r>
              <a:rPr lang="en-US" baseline="0" dirty="0" err="1" smtClean="0"/>
              <a:t>dangereux</a:t>
            </a:r>
            <a:r>
              <a:rPr lang="en-US" baseline="0" dirty="0" smtClean="0"/>
              <a:t>) le -70 </a:t>
            </a:r>
            <a:r>
              <a:rPr lang="en-US" baseline="0" dirty="0" err="1" smtClean="0"/>
              <a:t>va</a:t>
            </a:r>
            <a:r>
              <a:rPr lang="en-US" baseline="0" dirty="0" smtClean="0"/>
              <a:t> changer, le </a:t>
            </a:r>
            <a:r>
              <a:rPr lang="en-US" baseline="0" dirty="0" err="1" smtClean="0"/>
              <a:t>potentiel</a:t>
            </a:r>
            <a:r>
              <a:rPr lang="en-US" baseline="0" dirty="0" smtClean="0"/>
              <a:t> de repos </a:t>
            </a:r>
            <a:r>
              <a:rPr lang="en-US" baseline="0" dirty="0" err="1" smtClean="0"/>
              <a:t>est</a:t>
            </a:r>
            <a:r>
              <a:rPr lang="en-US" baseline="0" dirty="0" smtClean="0"/>
              <a:t> </a:t>
            </a:r>
            <a:r>
              <a:rPr lang="en-US" baseline="0" dirty="0" err="1" smtClean="0"/>
              <a:t>directement</a:t>
            </a:r>
            <a:r>
              <a:rPr lang="en-US" baseline="0" dirty="0" smtClean="0"/>
              <a:t> influencer par </a:t>
            </a:r>
            <a:r>
              <a:rPr lang="en-US" baseline="0" dirty="0" err="1" smtClean="0"/>
              <a:t>l’augmentation</a:t>
            </a:r>
            <a:r>
              <a:rPr lang="en-US" baseline="0" dirty="0" smtClean="0"/>
              <a:t> du </a:t>
            </a:r>
            <a:r>
              <a:rPr lang="en-US" baseline="0" dirty="0" err="1" smtClean="0"/>
              <a:t>potatium</a:t>
            </a:r>
            <a:r>
              <a:rPr lang="en-US" baseline="0" dirty="0" smtClean="0"/>
              <a:t> </a:t>
            </a:r>
            <a:r>
              <a:rPr lang="en-US" baseline="0" dirty="0" err="1" smtClean="0"/>
              <a:t>extracellulaire</a:t>
            </a:r>
            <a:r>
              <a:rPr lang="en-US" baseline="0" dirty="0" smtClean="0"/>
              <a:t> (cause </a:t>
            </a:r>
            <a:r>
              <a:rPr lang="en-US" baseline="0" dirty="0" err="1" smtClean="0"/>
              <a:t>une</a:t>
            </a:r>
            <a:r>
              <a:rPr lang="en-US" baseline="0" dirty="0" smtClean="0"/>
              <a:t> </a:t>
            </a:r>
            <a:r>
              <a:rPr lang="en-US" baseline="0" dirty="0" err="1" smtClean="0"/>
              <a:t>dépolarisation</a:t>
            </a:r>
            <a:r>
              <a:rPr lang="en-US" baseline="0" dirty="0" smtClean="0"/>
              <a:t>) Le + 30 </a:t>
            </a:r>
            <a:r>
              <a:rPr lang="en-US" baseline="0" dirty="0" err="1" smtClean="0"/>
              <a:t>dépent</a:t>
            </a:r>
            <a:r>
              <a:rPr lang="en-US" baseline="0" dirty="0" smtClean="0"/>
              <a:t> de </a:t>
            </a:r>
            <a:r>
              <a:rPr lang="en-US" baseline="0" dirty="0" err="1" smtClean="0"/>
              <a:t>l’entré</a:t>
            </a:r>
            <a:r>
              <a:rPr lang="en-US" baseline="0" dirty="0" smtClean="0"/>
              <a:t> du sodium. Les cellules </a:t>
            </a:r>
            <a:r>
              <a:rPr lang="en-US" baseline="0" dirty="0" err="1" smtClean="0"/>
              <a:t>vont</a:t>
            </a:r>
            <a:r>
              <a:rPr lang="en-US" baseline="0" dirty="0" smtClean="0"/>
              <a:t> </a:t>
            </a:r>
            <a:r>
              <a:rPr lang="en-US" baseline="0" dirty="0" err="1" smtClean="0"/>
              <a:t>être</a:t>
            </a:r>
            <a:r>
              <a:rPr lang="en-US" baseline="0" dirty="0" smtClean="0"/>
              <a:t> plus </a:t>
            </a:r>
            <a:r>
              <a:rPr lang="en-US" baseline="0" dirty="0" err="1" smtClean="0"/>
              <a:t>excitables</a:t>
            </a:r>
            <a:r>
              <a:rPr lang="en-US" baseline="0" dirty="0" smtClean="0"/>
              <a:t> </a:t>
            </a:r>
            <a:r>
              <a:rPr lang="en-US" baseline="0" dirty="0" err="1" smtClean="0"/>
              <a:t>puisqu’on</a:t>
            </a:r>
            <a:r>
              <a:rPr lang="en-US" baseline="0" dirty="0" smtClean="0"/>
              <a:t> se </a:t>
            </a:r>
            <a:r>
              <a:rPr lang="en-US" baseline="0" dirty="0" err="1" smtClean="0"/>
              <a:t>raproche</a:t>
            </a:r>
            <a:r>
              <a:rPr lang="en-US" baseline="0" dirty="0" smtClean="0"/>
              <a:t> de -55.  Si on </a:t>
            </a:r>
            <a:r>
              <a:rPr lang="en-US" baseline="0" dirty="0" err="1" smtClean="0"/>
              <a:t>dépasse</a:t>
            </a:r>
            <a:r>
              <a:rPr lang="en-US" baseline="0" dirty="0" smtClean="0"/>
              <a:t> le </a:t>
            </a:r>
            <a:r>
              <a:rPr lang="en-US" baseline="0" dirty="0" err="1" smtClean="0"/>
              <a:t>seuil</a:t>
            </a:r>
            <a:r>
              <a:rPr lang="en-US" baseline="0" dirty="0" smtClean="0"/>
              <a:t> (et </a:t>
            </a:r>
            <a:r>
              <a:rPr lang="en-US" baseline="0" dirty="0" err="1" smtClean="0"/>
              <a:t>qu’on</a:t>
            </a:r>
            <a:r>
              <a:rPr lang="en-US" baseline="0" dirty="0" smtClean="0"/>
              <a:t> le </a:t>
            </a:r>
            <a:r>
              <a:rPr lang="en-US" baseline="0" dirty="0" err="1" smtClean="0"/>
              <a:t>maintient</a:t>
            </a:r>
            <a:r>
              <a:rPr lang="en-US" baseline="0" dirty="0" smtClean="0"/>
              <a:t> </a:t>
            </a:r>
            <a:r>
              <a:rPr lang="en-US" baseline="0" dirty="0" err="1" smtClean="0"/>
              <a:t>dépassé</a:t>
            </a:r>
            <a:r>
              <a:rPr lang="en-US" baseline="0" dirty="0" smtClean="0"/>
              <a:t>), on </a:t>
            </a:r>
            <a:r>
              <a:rPr lang="en-US" baseline="0" dirty="0" err="1" smtClean="0"/>
              <a:t>tue</a:t>
            </a:r>
            <a:r>
              <a:rPr lang="en-US" baseline="0" dirty="0" smtClean="0"/>
              <a:t> le </a:t>
            </a:r>
            <a:r>
              <a:rPr lang="en-US" baseline="0" dirty="0" err="1" smtClean="0"/>
              <a:t>neurone</a:t>
            </a:r>
            <a:r>
              <a:rPr lang="en-US" baseline="0" dirty="0" smtClean="0"/>
              <a:t> et le rend incapable de </a:t>
            </a:r>
            <a:r>
              <a:rPr lang="en-US" baseline="0" dirty="0" err="1" smtClean="0"/>
              <a:t>transmettre</a:t>
            </a:r>
            <a:r>
              <a:rPr lang="en-US" baseline="0" dirty="0" smtClean="0"/>
              <a:t> le message </a:t>
            </a:r>
            <a:r>
              <a:rPr lang="en-US" baseline="0" dirty="0" err="1" smtClean="0"/>
              <a:t>électrique</a:t>
            </a:r>
            <a:r>
              <a:rPr lang="en-US" baseline="0" dirty="0" smtClean="0"/>
              <a:t> (trop de potassium (</a:t>
            </a:r>
            <a:r>
              <a:rPr lang="en-US" baseline="0" dirty="0" err="1" smtClean="0"/>
              <a:t>dépolarisé</a:t>
            </a:r>
            <a:r>
              <a:rPr lang="en-US" baseline="0" dirty="0" smtClean="0"/>
              <a:t>) cause </a:t>
            </a:r>
            <a:r>
              <a:rPr lang="en-US" baseline="0" dirty="0" err="1" smtClean="0"/>
              <a:t>l’innactivation</a:t>
            </a:r>
            <a:r>
              <a:rPr lang="en-US" baseline="0" dirty="0" smtClean="0"/>
              <a:t> des </a:t>
            </a:r>
            <a:r>
              <a:rPr lang="en-US" baseline="0" dirty="0" err="1" smtClean="0"/>
              <a:t>canaux</a:t>
            </a:r>
            <a:r>
              <a:rPr lang="en-US" baseline="0" dirty="0" smtClean="0"/>
              <a:t>)</a:t>
            </a:r>
          </a:p>
          <a:p>
            <a:r>
              <a:rPr lang="en-US" baseline="0" dirty="0" smtClean="0"/>
              <a:t>-diminution K : </a:t>
            </a:r>
            <a:r>
              <a:rPr lang="en-US" baseline="0" dirty="0" err="1" smtClean="0"/>
              <a:t>Réaction</a:t>
            </a:r>
            <a:r>
              <a:rPr lang="en-US" baseline="0" dirty="0" smtClean="0"/>
              <a:t> </a:t>
            </a:r>
            <a:r>
              <a:rPr lang="en-US" baseline="0" dirty="0" err="1" smtClean="0"/>
              <a:t>opposée</a:t>
            </a:r>
            <a:r>
              <a:rPr lang="en-US" baseline="0" dirty="0" smtClean="0"/>
              <a:t> (au lieu de -70, </a:t>
            </a:r>
            <a:r>
              <a:rPr lang="en-US" baseline="0" dirty="0" err="1" smtClean="0"/>
              <a:t>sa</a:t>
            </a:r>
            <a:r>
              <a:rPr lang="en-US" baseline="0" dirty="0" smtClean="0"/>
              <a:t> </a:t>
            </a:r>
            <a:r>
              <a:rPr lang="en-US" baseline="0" dirty="0" err="1" smtClean="0"/>
              <a:t>va</a:t>
            </a:r>
            <a:r>
              <a:rPr lang="en-US" baseline="0" dirty="0" smtClean="0"/>
              <a:t> </a:t>
            </a:r>
            <a:r>
              <a:rPr lang="en-US" baseline="0" dirty="0" err="1" smtClean="0"/>
              <a:t>hyperpolarisé</a:t>
            </a:r>
            <a:r>
              <a:rPr lang="en-US" baseline="0" dirty="0" smtClean="0"/>
              <a:t>… ex: -80, </a:t>
            </a:r>
            <a:r>
              <a:rPr lang="en-US" baseline="0" dirty="0" err="1" smtClean="0"/>
              <a:t>une</a:t>
            </a:r>
            <a:r>
              <a:rPr lang="en-US" baseline="0" dirty="0" smtClean="0"/>
              <a:t> cellule </a:t>
            </a:r>
            <a:r>
              <a:rPr lang="en-US" baseline="0" dirty="0" err="1" smtClean="0"/>
              <a:t>moins</a:t>
            </a:r>
            <a:r>
              <a:rPr lang="en-US" baseline="0" dirty="0" smtClean="0"/>
              <a:t> excitable, des super </a:t>
            </a:r>
            <a:r>
              <a:rPr lang="en-US" baseline="0" dirty="0" err="1" smtClean="0"/>
              <a:t>hauts</a:t>
            </a:r>
            <a:r>
              <a:rPr lang="en-US" baseline="0" dirty="0" smtClean="0"/>
              <a:t> </a:t>
            </a:r>
            <a:r>
              <a:rPr lang="en-US" baseline="0" dirty="0" err="1" smtClean="0"/>
              <a:t>potentiels</a:t>
            </a:r>
            <a:r>
              <a:rPr lang="en-US" baseline="0" dirty="0" smtClean="0"/>
              <a:t> </a:t>
            </a:r>
            <a:r>
              <a:rPr lang="en-US" baseline="0" dirty="0" err="1" smtClean="0"/>
              <a:t>d’action</a:t>
            </a:r>
            <a:r>
              <a:rPr lang="en-US" baseline="0" dirty="0" smtClean="0"/>
              <a:t> </a:t>
            </a:r>
            <a:r>
              <a:rPr lang="en-US" baseline="0" dirty="0" err="1" smtClean="0"/>
              <a:t>mais</a:t>
            </a:r>
            <a:r>
              <a:rPr lang="en-US" baseline="0" dirty="0" smtClean="0"/>
              <a:t> trop </a:t>
            </a:r>
            <a:r>
              <a:rPr lang="en-US" baseline="0" dirty="0" err="1" smtClean="0"/>
              <a:t>dure</a:t>
            </a:r>
            <a:r>
              <a:rPr lang="en-US" baseline="0" dirty="0" smtClean="0"/>
              <a:t> le </a:t>
            </a:r>
            <a:r>
              <a:rPr lang="en-US" baseline="0" dirty="0" err="1" smtClean="0"/>
              <a:t>le</a:t>
            </a:r>
            <a:r>
              <a:rPr lang="en-US" baseline="0" dirty="0" smtClean="0"/>
              <a:t> </a:t>
            </a:r>
            <a:r>
              <a:rPr lang="en-US" baseline="0" dirty="0" err="1" smtClean="0"/>
              <a:t>déclencher</a:t>
            </a:r>
            <a:r>
              <a:rPr lang="en-US" baseline="0" dirty="0" smtClean="0"/>
              <a:t>) Diminution de </a:t>
            </a:r>
            <a:r>
              <a:rPr lang="en-US" baseline="0" dirty="0" err="1" smtClean="0"/>
              <a:t>l’excitabilité</a:t>
            </a:r>
            <a:r>
              <a:rPr lang="en-US" baseline="0" dirty="0" smtClean="0"/>
              <a:t>. </a:t>
            </a:r>
          </a:p>
          <a:p>
            <a:r>
              <a:rPr lang="en-US" baseline="0" dirty="0" smtClean="0"/>
              <a:t>-Diminution du Na </a:t>
            </a:r>
            <a:r>
              <a:rPr lang="en-US" baseline="0" dirty="0" err="1" smtClean="0"/>
              <a:t>extracellulaire</a:t>
            </a:r>
            <a:r>
              <a:rPr lang="en-US" baseline="0" dirty="0" smtClean="0"/>
              <a:t>: </a:t>
            </a:r>
            <a:r>
              <a:rPr lang="en-US" baseline="0" dirty="0" err="1" smtClean="0"/>
              <a:t>Effet</a:t>
            </a:r>
            <a:r>
              <a:rPr lang="en-US" baseline="0" dirty="0" smtClean="0"/>
              <a:t> </a:t>
            </a:r>
            <a:r>
              <a:rPr lang="en-US" baseline="0" dirty="0" err="1" smtClean="0"/>
              <a:t>négligeable</a:t>
            </a:r>
            <a:r>
              <a:rPr lang="en-US" baseline="0" dirty="0" smtClean="0"/>
              <a:t> </a:t>
            </a:r>
            <a:r>
              <a:rPr lang="en-US" baseline="0" dirty="0" err="1" smtClean="0"/>
              <a:t>sur</a:t>
            </a:r>
            <a:r>
              <a:rPr lang="en-US" baseline="0" dirty="0" smtClean="0"/>
              <a:t> le -70, le </a:t>
            </a: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lui</a:t>
            </a:r>
            <a:r>
              <a:rPr lang="en-US" baseline="0" dirty="0" smtClean="0"/>
              <a:t>, sera plus petit. Diminution de </a:t>
            </a:r>
            <a:r>
              <a:rPr lang="en-US" baseline="0" dirty="0" err="1" smtClean="0"/>
              <a:t>l’amplitude</a:t>
            </a:r>
            <a:r>
              <a:rPr lang="en-US" baseline="0" dirty="0" smtClean="0"/>
              <a:t> du </a:t>
            </a: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elle</a:t>
            </a:r>
            <a:r>
              <a:rPr lang="en-US" baseline="0" dirty="0" smtClean="0"/>
              <a:t> </a:t>
            </a:r>
            <a:r>
              <a:rPr lang="en-US" baseline="0" dirty="0" err="1" smtClean="0"/>
              <a:t>dépend</a:t>
            </a:r>
            <a:r>
              <a:rPr lang="en-US" baseline="0" dirty="0" smtClean="0"/>
              <a:t> de la </a:t>
            </a:r>
            <a:r>
              <a:rPr lang="en-US" baseline="0" dirty="0" err="1" smtClean="0"/>
              <a:t>quantité</a:t>
            </a:r>
            <a:r>
              <a:rPr lang="en-US" baseline="0" dirty="0" smtClean="0"/>
              <a:t> de sodium qui </a:t>
            </a:r>
            <a:r>
              <a:rPr lang="en-US" baseline="0" dirty="0" err="1" smtClean="0"/>
              <a:t>rentre</a:t>
            </a:r>
            <a:r>
              <a:rPr lang="en-US" baseline="0" dirty="0" smtClean="0"/>
              <a:t>, </a:t>
            </a:r>
            <a:r>
              <a:rPr lang="en-US" baseline="0" dirty="0" err="1" smtClean="0"/>
              <a:t>donc</a:t>
            </a:r>
            <a:r>
              <a:rPr lang="en-US" baseline="0" dirty="0" smtClean="0"/>
              <a:t> </a:t>
            </a:r>
            <a:r>
              <a:rPr lang="en-US" baseline="0" dirty="0" err="1" smtClean="0"/>
              <a:t>moins</a:t>
            </a:r>
            <a:r>
              <a:rPr lang="en-US" baseline="0" dirty="0" smtClean="0"/>
              <a:t> à </a:t>
            </a:r>
            <a:r>
              <a:rPr lang="en-US" baseline="0" dirty="0" err="1" smtClean="0"/>
              <a:t>l’extérieur</a:t>
            </a:r>
            <a:r>
              <a:rPr lang="en-US" baseline="0" dirty="0" smtClean="0"/>
              <a:t>, </a:t>
            </a:r>
            <a:r>
              <a:rPr lang="en-US" baseline="0" dirty="0" err="1" smtClean="0"/>
              <a:t>moins</a:t>
            </a:r>
            <a:r>
              <a:rPr lang="en-US" baseline="0" dirty="0" smtClean="0"/>
              <a:t> à </a:t>
            </a:r>
            <a:r>
              <a:rPr lang="en-US" baseline="0" dirty="0" err="1" smtClean="0"/>
              <a:t>l’intérieur</a:t>
            </a:r>
            <a:r>
              <a:rPr lang="en-US" baseline="0" dirty="0" smtClean="0"/>
              <a:t>.) Plus </a:t>
            </a:r>
            <a:r>
              <a:rPr lang="en-US" baseline="0" dirty="0" err="1" smtClean="0"/>
              <a:t>il</a:t>
            </a:r>
            <a:r>
              <a:rPr lang="en-US" baseline="0" dirty="0" smtClean="0"/>
              <a:t> y en a, plus </a:t>
            </a:r>
            <a:r>
              <a:rPr lang="en-US" baseline="0" dirty="0" err="1" smtClean="0"/>
              <a:t>sa</a:t>
            </a:r>
            <a:r>
              <a:rPr lang="en-US" baseline="0" dirty="0" smtClean="0"/>
              <a:t> </a:t>
            </a:r>
            <a:r>
              <a:rPr lang="en-US" baseline="0" dirty="0" err="1" smtClean="0"/>
              <a:t>va</a:t>
            </a:r>
            <a:r>
              <a:rPr lang="en-US" baseline="0" dirty="0" smtClean="0"/>
              <a:t> </a:t>
            </a:r>
            <a:r>
              <a:rPr lang="en-US" baseline="0" dirty="0" err="1" smtClean="0"/>
              <a:t>dépolariser</a:t>
            </a:r>
            <a:r>
              <a:rPr lang="en-US" baseline="0" dirty="0" smtClean="0"/>
              <a:t>. De </a:t>
            </a:r>
            <a:r>
              <a:rPr lang="en-US" baseline="0" dirty="0" err="1" smtClean="0"/>
              <a:t>moins</a:t>
            </a:r>
            <a:r>
              <a:rPr lang="en-US" baseline="0" dirty="0" smtClean="0"/>
              <a:t> en </a:t>
            </a:r>
            <a:r>
              <a:rPr lang="en-US" baseline="0" dirty="0" err="1" smtClean="0"/>
              <a:t>moins</a:t>
            </a:r>
            <a:r>
              <a:rPr lang="en-US" baseline="0" dirty="0" smtClean="0"/>
              <a:t> </a:t>
            </a:r>
            <a:r>
              <a:rPr lang="en-US" baseline="0" dirty="0" err="1" smtClean="0"/>
              <a:t>excitée</a:t>
            </a:r>
            <a:r>
              <a:rPr lang="en-US" baseline="0" dirty="0" smtClean="0"/>
              <a:t> (</a:t>
            </a:r>
            <a:r>
              <a:rPr lang="en-US" baseline="0" dirty="0" err="1" smtClean="0"/>
              <a:t>donc</a:t>
            </a:r>
            <a:r>
              <a:rPr lang="en-US" baseline="0" dirty="0" smtClean="0"/>
              <a:t> diminution du </a:t>
            </a:r>
            <a:r>
              <a:rPr lang="en-US" baseline="0" dirty="0" err="1" smtClean="0"/>
              <a:t>seuil</a:t>
            </a:r>
            <a:r>
              <a:rPr lang="en-US" baseline="0" dirty="0" smtClean="0"/>
              <a:t> </a:t>
            </a:r>
            <a:r>
              <a:rPr lang="en-US" baseline="0" dirty="0" err="1" smtClean="0"/>
              <a:t>d’excitation</a:t>
            </a:r>
            <a:r>
              <a:rPr lang="en-US" baseline="0" dirty="0" smtClean="0"/>
              <a:t>) </a:t>
            </a:r>
            <a:r>
              <a:rPr lang="en-US" baseline="0" dirty="0" err="1" smtClean="0"/>
              <a:t>Moins</a:t>
            </a:r>
            <a:r>
              <a:rPr lang="en-US" baseline="0" dirty="0" smtClean="0"/>
              <a:t> </a:t>
            </a:r>
            <a:r>
              <a:rPr lang="en-US" baseline="0" dirty="0" err="1" smtClean="0"/>
              <a:t>il</a:t>
            </a:r>
            <a:r>
              <a:rPr lang="en-US" baseline="0" dirty="0" smtClean="0"/>
              <a:t> y a de sodium, </a:t>
            </a:r>
            <a:r>
              <a:rPr lang="en-US" baseline="0" dirty="0" err="1" smtClean="0"/>
              <a:t>moins</a:t>
            </a:r>
            <a:r>
              <a:rPr lang="en-US" baseline="0" dirty="0" smtClean="0"/>
              <a:t> la cellule </a:t>
            </a:r>
            <a:r>
              <a:rPr lang="en-US" baseline="0" dirty="0" err="1" smtClean="0"/>
              <a:t>est</a:t>
            </a:r>
            <a:r>
              <a:rPr lang="en-US" baseline="0" dirty="0" smtClean="0"/>
              <a:t> excitable. (</a:t>
            </a:r>
            <a:r>
              <a:rPr lang="en-US" baseline="0" dirty="0" err="1" smtClean="0"/>
              <a:t>si</a:t>
            </a:r>
            <a:r>
              <a:rPr lang="en-US" baseline="0" dirty="0" smtClean="0"/>
              <a:t> </a:t>
            </a:r>
            <a:r>
              <a:rPr lang="en-US" baseline="0" dirty="0" err="1" smtClean="0"/>
              <a:t>il</a:t>
            </a:r>
            <a:r>
              <a:rPr lang="en-US" baseline="0" dirty="0" smtClean="0"/>
              <a:t> </a:t>
            </a:r>
            <a:r>
              <a:rPr lang="en-US" baseline="0" dirty="0" err="1" smtClean="0"/>
              <a:t>n’y</a:t>
            </a:r>
            <a:r>
              <a:rPr lang="en-US" baseline="0" dirty="0" smtClean="0"/>
              <a:t> a plus de sodium, la cellule </a:t>
            </a:r>
            <a:r>
              <a:rPr lang="en-US" baseline="0" dirty="0" err="1" smtClean="0"/>
              <a:t>n’est</a:t>
            </a:r>
            <a:r>
              <a:rPr lang="en-US" baseline="0" dirty="0" smtClean="0"/>
              <a:t> plus excitable)</a:t>
            </a:r>
          </a:p>
          <a:p>
            <a:r>
              <a:rPr lang="en-US" baseline="0" dirty="0" smtClean="0"/>
              <a:t>3) Nous </a:t>
            </a:r>
            <a:r>
              <a:rPr lang="en-US" baseline="0" dirty="0" err="1" smtClean="0"/>
              <a:t>avons</a:t>
            </a:r>
            <a:r>
              <a:rPr lang="en-US" baseline="0" dirty="0" smtClean="0"/>
              <a:t> </a:t>
            </a:r>
            <a:r>
              <a:rPr lang="en-US" baseline="0" dirty="0" err="1" smtClean="0"/>
              <a:t>une</a:t>
            </a:r>
            <a:r>
              <a:rPr lang="en-US" baseline="0" dirty="0" smtClean="0"/>
              <a:t> cellule à -70, au temps 0 , nous </a:t>
            </a:r>
            <a:r>
              <a:rPr lang="en-US" baseline="0" dirty="0" err="1" smtClean="0"/>
              <a:t>enlevons</a:t>
            </a:r>
            <a:r>
              <a:rPr lang="en-US" baseline="0" dirty="0" smtClean="0"/>
              <a:t> </a:t>
            </a:r>
            <a:r>
              <a:rPr lang="en-US" baseline="0" dirty="0" err="1" smtClean="0"/>
              <a:t>l’oxygène</a:t>
            </a:r>
            <a:r>
              <a:rPr lang="en-US" baseline="0" dirty="0" smtClean="0"/>
              <a:t> </a:t>
            </a:r>
            <a:r>
              <a:rPr lang="en-US" baseline="0" dirty="0" err="1" smtClean="0"/>
              <a:t>soudenement</a:t>
            </a:r>
            <a:r>
              <a:rPr lang="en-US" baseline="0" dirty="0" smtClean="0"/>
              <a:t>; </a:t>
            </a: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innhibition</a:t>
            </a:r>
            <a:r>
              <a:rPr lang="en-US" baseline="0" dirty="0" smtClean="0"/>
              <a:t> de la </a:t>
            </a:r>
            <a:r>
              <a:rPr lang="en-US" baseline="0" dirty="0" err="1" smtClean="0"/>
              <a:t>pompe</a:t>
            </a:r>
            <a:r>
              <a:rPr lang="en-US" baseline="0" dirty="0" smtClean="0"/>
              <a:t> K-Na) le -70 </a:t>
            </a:r>
            <a:r>
              <a:rPr lang="en-US" baseline="0" dirty="0" err="1" smtClean="0"/>
              <a:t>va</a:t>
            </a:r>
            <a:r>
              <a:rPr lang="en-US" baseline="0" dirty="0" smtClean="0"/>
              <a:t> </a:t>
            </a:r>
            <a:r>
              <a:rPr lang="en-US" baseline="0" dirty="0" err="1" smtClean="0"/>
              <a:t>devenir</a:t>
            </a:r>
            <a:r>
              <a:rPr lang="en-US" baseline="0" dirty="0" smtClean="0"/>
              <a:t> de </a:t>
            </a:r>
            <a:r>
              <a:rPr lang="en-US" baseline="0" dirty="0" err="1" smtClean="0"/>
              <a:t>moins</a:t>
            </a:r>
            <a:r>
              <a:rPr lang="en-US" baseline="0" dirty="0" smtClean="0"/>
              <a:t> en </a:t>
            </a:r>
            <a:r>
              <a:rPr lang="en-US" baseline="0" dirty="0" err="1" smtClean="0"/>
              <a:t>moins</a:t>
            </a:r>
            <a:r>
              <a:rPr lang="en-US" baseline="0" dirty="0" smtClean="0"/>
              <a:t> </a:t>
            </a:r>
            <a:r>
              <a:rPr lang="en-US" baseline="0" dirty="0" err="1" smtClean="0"/>
              <a:t>négatif</a:t>
            </a:r>
            <a:r>
              <a:rPr lang="en-US" baseline="0" dirty="0" smtClean="0"/>
              <a:t>. </a:t>
            </a:r>
          </a:p>
          <a:p>
            <a:endParaRPr lang="en-US" baseline="0" dirty="0" smtClean="0"/>
          </a:p>
          <a:p>
            <a:pPr marL="165593" lvl="1">
              <a:lnSpc>
                <a:spcPct val="90000"/>
              </a:lnSpc>
              <a:spcAft>
                <a:spcPct val="15000"/>
              </a:spcAft>
              <a:buClr>
                <a:srgbClr val="FF0000"/>
              </a:buClr>
            </a:pPr>
            <a:r>
              <a:rPr lang="fr-CA" sz="2000" dirty="0">
                <a:latin typeface="Arial" charset="0"/>
              </a:rPr>
              <a:t> </a:t>
            </a:r>
            <a:r>
              <a:rPr lang="fr-CA" sz="2000" dirty="0">
                <a:solidFill>
                  <a:srgbClr val="FF0000"/>
                </a:solidFill>
                <a:latin typeface="Arial" charset="0"/>
              </a:rPr>
              <a:t>** </a:t>
            </a:r>
            <a:r>
              <a:rPr lang="fr-CA" sz="2000" dirty="0">
                <a:latin typeface="Arial" charset="0"/>
              </a:rPr>
              <a:t>une inhibition des canaux Na</a:t>
            </a:r>
            <a:r>
              <a:rPr lang="fr-CA" sz="2000" baseline="30000" dirty="0">
                <a:latin typeface="Arial" charset="0"/>
              </a:rPr>
              <a:t>+</a:t>
            </a:r>
            <a:r>
              <a:rPr lang="fr-CA" sz="2000" dirty="0">
                <a:latin typeface="Arial" charset="0"/>
              </a:rPr>
              <a:t> voltage-dépendants</a:t>
            </a:r>
            <a:r>
              <a:rPr lang="fr-CA" sz="2000" dirty="0">
                <a:solidFill>
                  <a:srgbClr val="FF0000"/>
                </a:solidFill>
                <a:latin typeface="Arial" charset="0"/>
              </a:rPr>
              <a:t> : Il n’y a pas de potentiel d’A (ex: </a:t>
            </a:r>
            <a:r>
              <a:rPr lang="fr-CA" sz="2000" dirty="0" err="1">
                <a:solidFill>
                  <a:srgbClr val="FF0000"/>
                </a:solidFill>
                <a:latin typeface="Arial" charset="0"/>
              </a:rPr>
              <a:t>Anastésique</a:t>
            </a:r>
            <a:r>
              <a:rPr lang="fr-CA" sz="2000" dirty="0">
                <a:solidFill>
                  <a:srgbClr val="FF0000"/>
                </a:solidFill>
                <a:latin typeface="Arial" charset="0"/>
              </a:rPr>
              <a:t> locaux)</a:t>
            </a:r>
            <a:endParaRPr lang="fr-CA" sz="2000" dirty="0">
              <a:latin typeface="Arial" charset="0"/>
            </a:endParaRPr>
          </a:p>
          <a:p>
            <a:pPr marL="165593" lvl="1">
              <a:lnSpc>
                <a:spcPct val="90000"/>
              </a:lnSpc>
              <a:spcAft>
                <a:spcPct val="15000"/>
              </a:spcAft>
              <a:buClr>
                <a:srgbClr val="FF0000"/>
              </a:buClr>
            </a:pPr>
            <a:r>
              <a:rPr lang="fr-CA" sz="2000" dirty="0">
                <a:latin typeface="Arial" charset="0"/>
              </a:rPr>
              <a:t> </a:t>
            </a:r>
            <a:r>
              <a:rPr lang="fr-CA" sz="2000" dirty="0">
                <a:solidFill>
                  <a:srgbClr val="FF0000"/>
                </a:solidFill>
                <a:latin typeface="Arial" charset="0"/>
              </a:rPr>
              <a:t>** </a:t>
            </a:r>
            <a:r>
              <a:rPr lang="fr-CA" sz="2000" dirty="0">
                <a:latin typeface="Arial" charset="0"/>
              </a:rPr>
              <a:t>une inhibition des canaux K</a:t>
            </a:r>
            <a:r>
              <a:rPr lang="fr-CA" sz="2000" baseline="30000" dirty="0">
                <a:latin typeface="Arial" charset="0"/>
              </a:rPr>
              <a:t>+</a:t>
            </a:r>
            <a:r>
              <a:rPr lang="fr-CA" sz="2000" dirty="0">
                <a:latin typeface="Arial" charset="0"/>
              </a:rPr>
              <a:t> voltage-dépendants : Il y a un potentiel d’action, le -70 ne change pas (il dépend de l’ouverture des canaux à potassium à fonction passive) La repolarisation devient lente. Les périodes réfractaires vont être prolongées. Sans changement de l’amplitude. </a:t>
            </a:r>
          </a:p>
          <a:p>
            <a:pPr marL="165593" lvl="1">
              <a:lnSpc>
                <a:spcPct val="90000"/>
              </a:lnSpc>
              <a:spcAft>
                <a:spcPct val="15000"/>
              </a:spcAft>
              <a:buClr>
                <a:srgbClr val="FF0000"/>
              </a:buClr>
            </a:pPr>
            <a:endParaRPr lang="fr-CA" sz="2000" dirty="0">
              <a:latin typeface="Arial" charset="0"/>
            </a:endParaRPr>
          </a:p>
          <a:p>
            <a:pPr marL="165593" lvl="1">
              <a:lnSpc>
                <a:spcPct val="90000"/>
              </a:lnSpc>
              <a:spcAft>
                <a:spcPct val="15000"/>
              </a:spcAft>
              <a:buClr>
                <a:srgbClr val="FF0000"/>
              </a:buClr>
            </a:pPr>
            <a:r>
              <a:rPr lang="fr-CA" sz="2000" dirty="0">
                <a:latin typeface="Arial" charset="0"/>
              </a:rPr>
              <a:t>2</a:t>
            </a:r>
            <a:r>
              <a:rPr lang="fr-CA" sz="2000" baseline="30000" dirty="0">
                <a:latin typeface="Arial" charset="0"/>
              </a:rPr>
              <a:t>e</a:t>
            </a:r>
            <a:r>
              <a:rPr lang="fr-CA" sz="2000" dirty="0">
                <a:latin typeface="Arial" charset="0"/>
              </a:rPr>
              <a:t> COURS:</a:t>
            </a:r>
          </a:p>
          <a:p>
            <a:pPr marL="165593" lvl="1" defTabSz="844083" fontAlgn="base">
              <a:lnSpc>
                <a:spcPct val="90000"/>
              </a:lnSpc>
              <a:spcBef>
                <a:spcPct val="30000"/>
              </a:spcBef>
              <a:spcAft>
                <a:spcPct val="15000"/>
              </a:spcAft>
              <a:buClr>
                <a:srgbClr val="FF0000"/>
              </a:buClr>
              <a:defRPr/>
            </a:pPr>
            <a:r>
              <a:rPr lang="fr-CA" sz="2200" dirty="0">
                <a:solidFill>
                  <a:srgbClr val="FF0000"/>
                </a:solidFill>
                <a:latin typeface="Arial" charset="0"/>
              </a:rPr>
              <a:t>1)** Qu’est-ce qui pourrait causer une inhibition de ces canaux Na voltage-dépendants?</a:t>
            </a:r>
          </a:p>
          <a:p>
            <a:pPr marL="165593" lvl="1">
              <a:lnSpc>
                <a:spcPct val="90000"/>
              </a:lnSpc>
              <a:spcAft>
                <a:spcPct val="15000"/>
              </a:spcAft>
              <a:buClr>
                <a:srgbClr val="FF0000"/>
              </a:buClr>
            </a:pPr>
            <a:r>
              <a:rPr lang="fr-CA" sz="2000" dirty="0">
                <a:latin typeface="Arial" charset="0"/>
              </a:rPr>
              <a:t>Une </a:t>
            </a:r>
            <a:r>
              <a:rPr lang="fr-CA" sz="2000" dirty="0" err="1">
                <a:latin typeface="Arial" charset="0"/>
              </a:rPr>
              <a:t>ihnibition</a:t>
            </a:r>
            <a:r>
              <a:rPr lang="fr-CA" sz="2000" dirty="0">
                <a:latin typeface="Arial" charset="0"/>
              </a:rPr>
              <a:t> des canaux Na voltage dépendant, il n’y aurait pas de potentiel d’action. </a:t>
            </a:r>
          </a:p>
          <a:p>
            <a:pPr marL="165593" lvl="1">
              <a:lnSpc>
                <a:spcPct val="90000"/>
              </a:lnSpc>
              <a:spcAft>
                <a:spcPct val="15000"/>
              </a:spcAft>
              <a:buClr>
                <a:srgbClr val="FF0000"/>
              </a:buClr>
            </a:pPr>
            <a:r>
              <a:rPr lang="fr-CA" sz="2000" dirty="0">
                <a:latin typeface="Arial" charset="0"/>
              </a:rPr>
              <a:t>Des toxines pourraient causer cette inhibition. </a:t>
            </a:r>
          </a:p>
          <a:p>
            <a:pPr marL="165593" lvl="1">
              <a:lnSpc>
                <a:spcPct val="90000"/>
              </a:lnSpc>
              <a:spcAft>
                <a:spcPct val="15000"/>
              </a:spcAft>
              <a:buClr>
                <a:srgbClr val="FF0000"/>
              </a:buClr>
            </a:pPr>
            <a:endParaRPr lang="fr-CA" sz="2000" dirty="0">
              <a:latin typeface="Arial" charset="0"/>
            </a:endParaRPr>
          </a:p>
          <a:p>
            <a:pPr marL="165593" lvl="1">
              <a:lnSpc>
                <a:spcPct val="90000"/>
              </a:lnSpc>
              <a:spcAft>
                <a:spcPct val="15000"/>
              </a:spcAft>
              <a:buClr>
                <a:srgbClr val="FF0000"/>
              </a:buClr>
            </a:pPr>
            <a:r>
              <a:rPr lang="fr-CA" sz="2000" dirty="0">
                <a:latin typeface="Arial" charset="0"/>
              </a:rPr>
              <a:t>Inhibition des canaux K ? Le potentiel d’action ne changerait pas, ni la dépolarisation. Cause une prolongation du potentiel d’action puisque leur rôle est de </a:t>
            </a:r>
            <a:r>
              <a:rPr lang="fr-CA" sz="2000" dirty="0" err="1">
                <a:latin typeface="Arial" charset="0"/>
              </a:rPr>
              <a:t>repolariser</a:t>
            </a:r>
            <a:r>
              <a:rPr lang="fr-CA" sz="2000" dirty="0">
                <a:latin typeface="Arial" charset="0"/>
              </a:rPr>
              <a:t> et laisser le potassium sortir. Ralentir la repolarisation. </a:t>
            </a:r>
          </a:p>
          <a:p>
            <a:pPr marL="165593" lvl="1">
              <a:lnSpc>
                <a:spcPct val="90000"/>
              </a:lnSpc>
              <a:spcAft>
                <a:spcPct val="15000"/>
              </a:spcAft>
              <a:buClr>
                <a:srgbClr val="FF0000"/>
              </a:buClr>
            </a:pPr>
            <a:endParaRPr lang="en-US" baseline="0" dirty="0" smtClean="0"/>
          </a:p>
          <a:p>
            <a:pPr marL="165593" lvl="1">
              <a:lnSpc>
                <a:spcPct val="90000"/>
              </a:lnSpc>
              <a:spcAft>
                <a:spcPct val="15000"/>
              </a:spcAft>
              <a:buClr>
                <a:srgbClr val="FF0000"/>
              </a:buClr>
            </a:pPr>
            <a:r>
              <a:rPr lang="en-US" baseline="0" dirty="0" err="1" smtClean="0"/>
              <a:t>Prédisez</a:t>
            </a:r>
            <a:r>
              <a:rPr lang="en-US" baseline="0" dirty="0" smtClean="0"/>
              <a:t> les </a:t>
            </a:r>
            <a:r>
              <a:rPr lang="en-US" baseline="0" dirty="0" err="1" smtClean="0"/>
              <a:t>effets</a:t>
            </a:r>
            <a:r>
              <a:rPr lang="en-US" baseline="0" dirty="0" smtClean="0"/>
              <a:t> des </a:t>
            </a:r>
            <a:r>
              <a:rPr lang="en-US" baseline="0" dirty="0" err="1" smtClean="0"/>
              <a:t>changements</a:t>
            </a:r>
            <a:r>
              <a:rPr lang="en-US" baseline="0" dirty="0" smtClean="0"/>
              <a:t> </a:t>
            </a:r>
            <a:r>
              <a:rPr lang="en-US" baseline="0" dirty="0" err="1" smtClean="0"/>
              <a:t>suivant</a:t>
            </a:r>
            <a:r>
              <a:rPr lang="en-US" baseline="0" dirty="0" smtClean="0"/>
              <a:t> </a:t>
            </a:r>
            <a:r>
              <a:rPr lang="en-US" baseline="0" dirty="0" err="1" smtClean="0"/>
              <a:t>sur</a:t>
            </a:r>
            <a:r>
              <a:rPr lang="en-US" baseline="0" dirty="0" smtClean="0"/>
              <a:t> </a:t>
            </a:r>
            <a:r>
              <a:rPr lang="en-US" baseline="0" dirty="0" err="1" smtClean="0"/>
              <a:t>l’excitabilité</a:t>
            </a:r>
            <a:r>
              <a:rPr lang="en-US" baseline="0" dirty="0" smtClean="0"/>
              <a:t> des </a:t>
            </a:r>
            <a:r>
              <a:rPr lang="en-US" baseline="0" dirty="0" err="1" smtClean="0"/>
              <a:t>neurones</a:t>
            </a:r>
            <a:r>
              <a:rPr lang="en-US" baseline="0" dirty="0" smtClean="0"/>
              <a:t>:</a:t>
            </a:r>
          </a:p>
          <a:p>
            <a:pPr marL="165593" lvl="1">
              <a:lnSpc>
                <a:spcPct val="90000"/>
              </a:lnSpc>
              <a:spcAft>
                <a:spcPct val="15000"/>
              </a:spcAft>
              <a:buClr>
                <a:srgbClr val="FF0000"/>
              </a:buClr>
            </a:pPr>
            <a:r>
              <a:rPr lang="en-US" baseline="0" dirty="0" err="1" smtClean="0"/>
              <a:t>Une</a:t>
            </a:r>
            <a:r>
              <a:rPr lang="en-US" baseline="0" dirty="0" smtClean="0"/>
              <a:t> augmentation (K) ext. :</a:t>
            </a:r>
          </a:p>
          <a:p>
            <a:pPr marL="165593" lvl="1">
              <a:lnSpc>
                <a:spcPct val="90000"/>
              </a:lnSpc>
              <a:spcAft>
                <a:spcPct val="15000"/>
              </a:spcAft>
              <a:buClr>
                <a:srgbClr val="FF0000"/>
              </a:buClr>
            </a:pPr>
            <a:r>
              <a:rPr lang="en-US" baseline="0" dirty="0" smtClean="0"/>
              <a:t>Cause </a:t>
            </a:r>
            <a:r>
              <a:rPr lang="en-US" baseline="0" dirty="0" err="1" smtClean="0"/>
              <a:t>une</a:t>
            </a:r>
            <a:r>
              <a:rPr lang="en-US" baseline="0" dirty="0" smtClean="0"/>
              <a:t> </a:t>
            </a:r>
            <a:r>
              <a:rPr lang="en-US" baseline="0" dirty="0" err="1" smtClean="0"/>
              <a:t>dépolarisation</a:t>
            </a:r>
            <a:r>
              <a:rPr lang="en-US" baseline="0" dirty="0" smtClean="0"/>
              <a:t>, plus </a:t>
            </a:r>
            <a:r>
              <a:rPr lang="en-US" baseline="0" dirty="0" err="1" smtClean="0"/>
              <a:t>près</a:t>
            </a:r>
            <a:r>
              <a:rPr lang="en-US" baseline="0" dirty="0" smtClean="0"/>
              <a:t> du </a:t>
            </a:r>
            <a:r>
              <a:rPr lang="en-US" baseline="0" dirty="0" err="1" smtClean="0"/>
              <a:t>seuil</a:t>
            </a:r>
            <a:r>
              <a:rPr lang="en-US" baseline="0" dirty="0" smtClean="0"/>
              <a:t> </a:t>
            </a:r>
            <a:r>
              <a:rPr lang="en-US" baseline="0" dirty="0" err="1" smtClean="0"/>
              <a:t>d’excitabilité</a:t>
            </a:r>
            <a:r>
              <a:rPr lang="en-US" baseline="0" dirty="0" smtClean="0"/>
              <a:t>. (le </a:t>
            </a:r>
            <a:r>
              <a:rPr lang="en-US" baseline="0" dirty="0" err="1" smtClean="0"/>
              <a:t>neurone</a:t>
            </a:r>
            <a:r>
              <a:rPr lang="en-US" baseline="0" dirty="0" smtClean="0"/>
              <a:t> </a:t>
            </a:r>
            <a:r>
              <a:rPr lang="en-US" baseline="0" dirty="0" err="1" smtClean="0"/>
              <a:t>va</a:t>
            </a:r>
            <a:r>
              <a:rPr lang="en-US" baseline="0" dirty="0" smtClean="0"/>
              <a:t> </a:t>
            </a:r>
            <a:r>
              <a:rPr lang="en-US" baseline="0" dirty="0" err="1" smtClean="0"/>
              <a:t>être</a:t>
            </a:r>
            <a:r>
              <a:rPr lang="en-US" baseline="0" dirty="0" smtClean="0"/>
              <a:t> beaucoup plus excitable)</a:t>
            </a:r>
          </a:p>
          <a:p>
            <a:pPr marL="165593" lvl="1">
              <a:lnSpc>
                <a:spcPct val="90000"/>
              </a:lnSpc>
              <a:spcAft>
                <a:spcPct val="15000"/>
              </a:spcAft>
              <a:buClr>
                <a:srgbClr val="FF0000"/>
              </a:buClr>
            </a:pPr>
            <a:r>
              <a:rPr lang="en-US" baseline="0" dirty="0" err="1" smtClean="0"/>
              <a:t>Une</a:t>
            </a:r>
            <a:r>
              <a:rPr lang="en-US" baseline="0" dirty="0" smtClean="0"/>
              <a:t> diminution (K) ext.: </a:t>
            </a:r>
          </a:p>
          <a:p>
            <a:pPr marL="165593" lvl="1">
              <a:lnSpc>
                <a:spcPct val="90000"/>
              </a:lnSpc>
              <a:spcAft>
                <a:spcPct val="15000"/>
              </a:spcAft>
              <a:buClr>
                <a:srgbClr val="FF0000"/>
              </a:buClr>
            </a:pPr>
            <a:r>
              <a:rPr lang="en-US" baseline="0" dirty="0" smtClean="0"/>
              <a:t>Cause </a:t>
            </a:r>
            <a:r>
              <a:rPr lang="en-US" baseline="0" dirty="0" err="1" smtClean="0"/>
              <a:t>une</a:t>
            </a:r>
            <a:r>
              <a:rPr lang="en-US" baseline="0" dirty="0" smtClean="0"/>
              <a:t> </a:t>
            </a:r>
            <a:r>
              <a:rPr lang="en-US" baseline="0" dirty="0" err="1" smtClean="0"/>
              <a:t>hyperpolarisation</a:t>
            </a:r>
            <a:r>
              <a:rPr lang="en-US" baseline="0" dirty="0" smtClean="0"/>
              <a:t>, </a:t>
            </a:r>
            <a:r>
              <a:rPr lang="en-US" baseline="0" dirty="0" err="1" smtClean="0"/>
              <a:t>il</a:t>
            </a:r>
            <a:r>
              <a:rPr lang="en-US" baseline="0" dirty="0" smtClean="0"/>
              <a:t> </a:t>
            </a:r>
            <a:r>
              <a:rPr lang="en-US" baseline="0" dirty="0" err="1" smtClean="0"/>
              <a:t>faudrait</a:t>
            </a:r>
            <a:r>
              <a:rPr lang="en-US" baseline="0" dirty="0" smtClean="0"/>
              <a:t> un stimulus plus fort, </a:t>
            </a:r>
            <a:r>
              <a:rPr lang="en-US" baseline="0" dirty="0" err="1" smtClean="0"/>
              <a:t>très</a:t>
            </a:r>
            <a:r>
              <a:rPr lang="en-US" baseline="0" dirty="0" smtClean="0"/>
              <a:t> </a:t>
            </a:r>
            <a:r>
              <a:rPr lang="en-US" baseline="0" dirty="0" err="1" smtClean="0"/>
              <a:t>difficile</a:t>
            </a:r>
            <a:r>
              <a:rPr lang="en-US" baseline="0" dirty="0" smtClean="0"/>
              <a:t> de </a:t>
            </a:r>
            <a:r>
              <a:rPr lang="en-US" baseline="0" dirty="0" err="1" smtClean="0"/>
              <a:t>stimuler</a:t>
            </a:r>
            <a:r>
              <a:rPr lang="en-US" baseline="0" dirty="0" smtClean="0"/>
              <a:t>. </a:t>
            </a:r>
          </a:p>
          <a:p>
            <a:pPr marL="165593" lvl="1">
              <a:lnSpc>
                <a:spcPct val="90000"/>
              </a:lnSpc>
              <a:spcAft>
                <a:spcPct val="15000"/>
              </a:spcAft>
              <a:buClr>
                <a:srgbClr val="FF0000"/>
              </a:buClr>
            </a:pPr>
            <a:endParaRPr lang="en-US" baseline="0" dirty="0" smtClean="0"/>
          </a:p>
          <a:p>
            <a:pPr marL="165593" lvl="1">
              <a:lnSpc>
                <a:spcPct val="90000"/>
              </a:lnSpc>
              <a:spcAft>
                <a:spcPct val="15000"/>
              </a:spcAft>
              <a:buClr>
                <a:srgbClr val="FF0000"/>
              </a:buClr>
            </a:pPr>
            <a:r>
              <a:rPr lang="en-US" baseline="0" dirty="0" smtClean="0"/>
              <a:t>Inhibition de la </a:t>
            </a:r>
            <a:r>
              <a:rPr lang="en-US" baseline="0" dirty="0" err="1" smtClean="0"/>
              <a:t>pompe</a:t>
            </a:r>
            <a:r>
              <a:rPr lang="en-US" baseline="0" dirty="0" smtClean="0"/>
              <a:t> Na-K:</a:t>
            </a:r>
          </a:p>
          <a:p>
            <a:pPr marL="165593" lvl="1">
              <a:lnSpc>
                <a:spcPct val="90000"/>
              </a:lnSpc>
              <a:spcAft>
                <a:spcPct val="15000"/>
              </a:spcAft>
              <a:buClr>
                <a:srgbClr val="FF0000"/>
              </a:buClr>
            </a:pPr>
            <a:r>
              <a:rPr lang="en-US" baseline="0" dirty="0" err="1" smtClean="0"/>
              <a:t>Dérègle</a:t>
            </a:r>
            <a:r>
              <a:rPr lang="en-US" baseline="0" dirty="0" smtClean="0"/>
              <a:t> le </a:t>
            </a:r>
            <a:r>
              <a:rPr lang="en-US" baseline="0" dirty="0" err="1" smtClean="0"/>
              <a:t>système</a:t>
            </a:r>
            <a:r>
              <a:rPr lang="en-US" baseline="0" dirty="0" smtClean="0"/>
              <a:t> </a:t>
            </a:r>
            <a:r>
              <a:rPr lang="en-US" baseline="0" dirty="0" err="1" smtClean="0"/>
              <a:t>nerveux</a:t>
            </a:r>
            <a:r>
              <a:rPr lang="en-US" baseline="0" dirty="0" smtClean="0"/>
              <a:t>: cause </a:t>
            </a:r>
            <a:r>
              <a:rPr lang="en-US" baseline="0" dirty="0" err="1" smtClean="0"/>
              <a:t>une</a:t>
            </a:r>
            <a:r>
              <a:rPr lang="en-US" baseline="0" dirty="0" smtClean="0"/>
              <a:t> </a:t>
            </a:r>
            <a:r>
              <a:rPr lang="en-US" baseline="0" dirty="0" err="1" smtClean="0"/>
              <a:t>dépolarisation</a:t>
            </a:r>
            <a:r>
              <a:rPr lang="en-US" baseline="0" dirty="0" smtClean="0"/>
              <a:t> du </a:t>
            </a:r>
            <a:r>
              <a:rPr lang="en-US" baseline="0" dirty="0" err="1" smtClean="0"/>
              <a:t>neurone</a:t>
            </a:r>
            <a:r>
              <a:rPr lang="en-US" baseline="0" dirty="0" smtClean="0"/>
              <a:t>. </a:t>
            </a:r>
          </a:p>
          <a:p>
            <a:pPr marL="165593" lvl="1">
              <a:lnSpc>
                <a:spcPct val="90000"/>
              </a:lnSpc>
              <a:spcAft>
                <a:spcPct val="15000"/>
              </a:spcAft>
              <a:buClr>
                <a:srgbClr val="FF0000"/>
              </a:buClr>
            </a:pPr>
            <a:r>
              <a:rPr lang="en-US" baseline="0" dirty="0" smtClean="0"/>
              <a:t>La cellule </a:t>
            </a:r>
            <a:r>
              <a:rPr lang="en-US" baseline="0" dirty="0" err="1" smtClean="0"/>
              <a:t>perd</a:t>
            </a:r>
            <a:r>
              <a:rPr lang="en-US" baseline="0" dirty="0" smtClean="0"/>
              <a:t> son voltage. Les </a:t>
            </a:r>
            <a:r>
              <a:rPr lang="en-US" baseline="0" dirty="0" err="1" smtClean="0"/>
              <a:t>neurones</a:t>
            </a:r>
            <a:r>
              <a:rPr lang="en-US" baseline="0" dirty="0" smtClean="0"/>
              <a:t> </a:t>
            </a:r>
            <a:r>
              <a:rPr lang="en-US" baseline="0" dirty="0" err="1" smtClean="0"/>
              <a:t>vont</a:t>
            </a:r>
            <a:r>
              <a:rPr lang="en-US" baseline="0" dirty="0" smtClean="0"/>
              <a:t> </a:t>
            </a:r>
            <a:r>
              <a:rPr lang="en-US" baseline="0" dirty="0" err="1" smtClean="0"/>
              <a:t>être</a:t>
            </a:r>
            <a:r>
              <a:rPr lang="en-US" baseline="0" dirty="0" smtClean="0"/>
              <a:t> de plus en plus excitable, </a:t>
            </a:r>
            <a:r>
              <a:rPr lang="en-US" baseline="0" dirty="0" err="1" smtClean="0"/>
              <a:t>c’est</a:t>
            </a:r>
            <a:r>
              <a:rPr lang="en-US" baseline="0" dirty="0" smtClean="0"/>
              <a:t> </a:t>
            </a:r>
            <a:r>
              <a:rPr lang="en-US" baseline="0" dirty="0" err="1" smtClean="0"/>
              <a:t>tellement</a:t>
            </a:r>
            <a:r>
              <a:rPr lang="en-US" baseline="0" dirty="0" smtClean="0"/>
              <a:t> </a:t>
            </a:r>
            <a:r>
              <a:rPr lang="en-US" baseline="0" dirty="0" err="1" smtClean="0"/>
              <a:t>dépolariser</a:t>
            </a:r>
            <a:r>
              <a:rPr lang="en-US" baseline="0" dirty="0" smtClean="0"/>
              <a:t>, </a:t>
            </a:r>
            <a:r>
              <a:rPr lang="en-US" baseline="0" dirty="0" err="1" smtClean="0"/>
              <a:t>il</a:t>
            </a:r>
            <a:r>
              <a:rPr lang="en-US" baseline="0" dirty="0" smtClean="0"/>
              <a:t> </a:t>
            </a:r>
            <a:r>
              <a:rPr lang="en-US" baseline="0" dirty="0" err="1" smtClean="0"/>
              <a:t>n’y</a:t>
            </a:r>
            <a:r>
              <a:rPr lang="en-US" baseline="0" dirty="0" smtClean="0"/>
              <a:t> a plus de </a:t>
            </a:r>
            <a:r>
              <a:rPr lang="en-US" baseline="0" dirty="0" err="1" smtClean="0"/>
              <a:t>potentiel</a:t>
            </a:r>
            <a:r>
              <a:rPr lang="en-US" baseline="0" dirty="0" smtClean="0"/>
              <a:t> </a:t>
            </a:r>
            <a:r>
              <a:rPr lang="en-US" baseline="0" dirty="0" err="1" smtClean="0"/>
              <a:t>d’action</a:t>
            </a:r>
            <a:r>
              <a:rPr lang="en-US" baseline="0" dirty="0" smtClean="0"/>
              <a:t>. Les </a:t>
            </a:r>
            <a:r>
              <a:rPr lang="en-US" baseline="0" dirty="0" err="1" smtClean="0"/>
              <a:t>canaux</a:t>
            </a:r>
            <a:r>
              <a:rPr lang="en-US" baseline="0" dirty="0" smtClean="0"/>
              <a:t> à potassium </a:t>
            </a:r>
            <a:r>
              <a:rPr lang="en-US" baseline="0" dirty="0" err="1" smtClean="0"/>
              <a:t>sont</a:t>
            </a:r>
            <a:r>
              <a:rPr lang="en-US" baseline="0" dirty="0" smtClean="0"/>
              <a:t> </a:t>
            </a:r>
            <a:r>
              <a:rPr lang="en-US" baseline="0" dirty="0" err="1" smtClean="0"/>
              <a:t>fermés</a:t>
            </a:r>
            <a:r>
              <a:rPr lang="en-US" baseline="0" dirty="0" smtClean="0"/>
              <a:t>. Trop excitable au début, pas </a:t>
            </a:r>
            <a:r>
              <a:rPr lang="en-US" baseline="0" dirty="0" err="1" smtClean="0"/>
              <a:t>assez</a:t>
            </a:r>
            <a:r>
              <a:rPr lang="en-US" baseline="0" dirty="0" smtClean="0"/>
              <a:t> à la fin. </a:t>
            </a:r>
          </a:p>
        </p:txBody>
      </p:sp>
      <p:sp>
        <p:nvSpPr>
          <p:cNvPr id="4" name="Slide Number Placeholder 3"/>
          <p:cNvSpPr>
            <a:spLocks noGrp="1"/>
          </p:cNvSpPr>
          <p:nvPr>
            <p:ph type="sldNum" sz="quarter" idx="10"/>
          </p:nvPr>
        </p:nvSpPr>
        <p:spPr/>
        <p:txBody>
          <a:bodyPr/>
          <a:lstStyle/>
          <a:p>
            <a:fld id="{7227C1C1-0233-4DDE-8B38-80D7C52D928D}" type="slidenum">
              <a:rPr lang="fr-CA" smtClean="0"/>
              <a:pPr/>
              <a:t>167</a:t>
            </a:fld>
            <a:endParaRPr lang="fr-CA"/>
          </a:p>
        </p:txBody>
      </p:sp>
    </p:spTree>
    <p:extLst>
      <p:ext uri="{BB962C8B-B14F-4D97-AF65-F5344CB8AC3E}">
        <p14:creationId xmlns:p14="http://schemas.microsoft.com/office/powerpoint/2010/main" val="326430728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227C1C1-0233-4DDE-8B38-80D7C52D928D}" type="slidenum">
              <a:rPr lang="fr-CA" smtClean="0"/>
              <a:pPr/>
              <a:t>169</a:t>
            </a:fld>
            <a:endParaRPr lang="fr-CA"/>
          </a:p>
        </p:txBody>
      </p:sp>
    </p:spTree>
    <p:extLst>
      <p:ext uri="{BB962C8B-B14F-4D97-AF65-F5344CB8AC3E}">
        <p14:creationId xmlns:p14="http://schemas.microsoft.com/office/powerpoint/2010/main" val="3344712156"/>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58465" y="686474"/>
            <a:ext cx="4941072" cy="3428114"/>
          </a:xfrm>
        </p:spPr>
      </p:sp>
      <p:sp>
        <p:nvSpPr>
          <p:cNvPr id="3" name="Notes Placeholder 2"/>
          <p:cNvSpPr>
            <a:spLocks noGrp="1"/>
          </p:cNvSpPr>
          <p:nvPr>
            <p:ph type="body" idx="1"/>
          </p:nvPr>
        </p:nvSpPr>
        <p:spPr/>
        <p:txBody>
          <a:bodyPr/>
          <a:lstStyle/>
          <a:p>
            <a:pPr marL="211021" indent="-211021">
              <a:buAutoNum type="alphaLcParenR"/>
            </a:pPr>
            <a:r>
              <a:rPr lang="en-US" dirty="0" smtClean="0"/>
              <a:t>Les </a:t>
            </a:r>
            <a:r>
              <a:rPr lang="en-US" dirty="0" err="1" smtClean="0"/>
              <a:t>récepteurs</a:t>
            </a:r>
            <a:r>
              <a:rPr lang="en-US" dirty="0" smtClean="0"/>
              <a:t> </a:t>
            </a:r>
            <a:r>
              <a:rPr lang="en-US" dirty="0" err="1" smtClean="0"/>
              <a:t>associés</a:t>
            </a:r>
            <a:r>
              <a:rPr lang="en-US" dirty="0" smtClean="0"/>
              <a:t> à</a:t>
            </a:r>
            <a:r>
              <a:rPr lang="en-US" baseline="0" dirty="0" smtClean="0"/>
              <a:t> un canal </a:t>
            </a:r>
            <a:r>
              <a:rPr lang="en-US" baseline="0" dirty="0" err="1" smtClean="0"/>
              <a:t>s’ouvrent</a:t>
            </a:r>
            <a:r>
              <a:rPr lang="en-US" baseline="0" dirty="0" smtClean="0"/>
              <a:t> à la suite de la liaison du ligand (</a:t>
            </a:r>
            <a:r>
              <a:rPr lang="en-US" baseline="0" dirty="0" err="1" smtClean="0"/>
              <a:t>l’acétylcholine</a:t>
            </a:r>
            <a:r>
              <a:rPr lang="en-US" baseline="0" dirty="0" smtClean="0"/>
              <a:t> </a:t>
            </a:r>
            <a:r>
              <a:rPr lang="en-US" baseline="0" dirty="0" err="1" smtClean="0"/>
              <a:t>dans</a:t>
            </a:r>
            <a:r>
              <a:rPr lang="en-US" baseline="0" dirty="0" smtClean="0"/>
              <a:t> </a:t>
            </a:r>
            <a:r>
              <a:rPr lang="en-US" baseline="0" dirty="0" err="1" smtClean="0"/>
              <a:t>l’exemple</a:t>
            </a:r>
            <a:r>
              <a:rPr lang="en-US" baseline="0" dirty="0" smtClean="0"/>
              <a:t>)</a:t>
            </a:r>
          </a:p>
          <a:p>
            <a:pPr marL="211021" indent="-211021">
              <a:buAutoNum type="alphaLcParenR"/>
            </a:pPr>
            <a:r>
              <a:rPr lang="en-US" baseline="0" dirty="0" smtClean="0"/>
              <a:t>Les </a:t>
            </a:r>
            <a:r>
              <a:rPr lang="en-US" baseline="0" dirty="0" err="1" smtClean="0"/>
              <a:t>récepteurs</a:t>
            </a:r>
            <a:r>
              <a:rPr lang="en-US" baseline="0" dirty="0" smtClean="0"/>
              <a:t> </a:t>
            </a:r>
            <a:r>
              <a:rPr lang="en-US" baseline="0" dirty="0" err="1" smtClean="0"/>
              <a:t>associés</a:t>
            </a:r>
            <a:r>
              <a:rPr lang="en-US" baseline="0" dirty="0" smtClean="0"/>
              <a:t> à </a:t>
            </a:r>
            <a:r>
              <a:rPr lang="en-US" baseline="0" dirty="0" err="1" smtClean="0"/>
              <a:t>une</a:t>
            </a:r>
            <a:r>
              <a:rPr lang="en-US" baseline="0" dirty="0" smtClean="0"/>
              <a:t> </a:t>
            </a:r>
            <a:r>
              <a:rPr lang="en-US" baseline="0" dirty="0" err="1" smtClean="0"/>
              <a:t>protéines</a:t>
            </a:r>
            <a:r>
              <a:rPr lang="en-US" baseline="0" dirty="0" smtClean="0"/>
              <a:t> G </a:t>
            </a:r>
            <a:r>
              <a:rPr lang="en-US" baseline="0" dirty="0" err="1" smtClean="0"/>
              <a:t>induisent</a:t>
            </a:r>
            <a:r>
              <a:rPr lang="en-US" baseline="0" dirty="0" smtClean="0"/>
              <a:t> la formation d’un second </a:t>
            </a:r>
            <a:r>
              <a:rPr lang="en-US" baseline="0" dirty="0" err="1" smtClean="0"/>
              <a:t>messager</a:t>
            </a:r>
            <a:r>
              <a:rPr lang="en-US" baseline="0" dirty="0" smtClean="0"/>
              <a:t> </a:t>
            </a:r>
            <a:r>
              <a:rPr lang="en-US" baseline="0" dirty="0" err="1" smtClean="0"/>
              <a:t>intracellulaire</a:t>
            </a:r>
            <a:r>
              <a:rPr lang="en-US" baseline="0" dirty="0" smtClean="0"/>
              <a:t> (</a:t>
            </a:r>
            <a:r>
              <a:rPr lang="en-US" baseline="0" dirty="0" err="1" smtClean="0"/>
              <a:t>l’AMP</a:t>
            </a:r>
            <a:r>
              <a:rPr lang="en-US" baseline="0" dirty="0" smtClean="0"/>
              <a:t> </a:t>
            </a:r>
            <a:r>
              <a:rPr lang="en-US" baseline="0" dirty="0" err="1" smtClean="0"/>
              <a:t>cyclique</a:t>
            </a:r>
            <a:r>
              <a:rPr lang="en-US" baseline="0" dirty="0" smtClean="0"/>
              <a:t> </a:t>
            </a:r>
            <a:r>
              <a:rPr lang="en-US" baseline="0" dirty="0" err="1" smtClean="0"/>
              <a:t>dans</a:t>
            </a:r>
            <a:r>
              <a:rPr lang="en-US" baseline="0" dirty="0" smtClean="0"/>
              <a:t> </a:t>
            </a:r>
            <a:r>
              <a:rPr lang="en-US" baseline="0" dirty="0" err="1" smtClean="0"/>
              <a:t>l’exemple</a:t>
            </a:r>
            <a:r>
              <a:rPr lang="en-US" baseline="0" dirty="0" smtClean="0"/>
              <a:t>) qui </a:t>
            </a:r>
            <a:r>
              <a:rPr lang="en-US" baseline="0" dirty="0" err="1" smtClean="0"/>
              <a:t>déclenche</a:t>
            </a:r>
            <a:r>
              <a:rPr lang="en-US" baseline="0" dirty="0" smtClean="0"/>
              <a:t> la </a:t>
            </a:r>
            <a:r>
              <a:rPr lang="en-US" baseline="0" dirty="0" err="1" smtClean="0"/>
              <a:t>réponse</a:t>
            </a:r>
            <a:r>
              <a:rPr lang="en-US" baseline="0" dirty="0" smtClean="0"/>
              <a:t> </a:t>
            </a:r>
            <a:r>
              <a:rPr lang="en-US" baseline="0" dirty="0" err="1" smtClean="0"/>
              <a:t>cellulaire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7227C1C1-0233-4DDE-8B38-80D7C52D928D}" type="slidenum">
              <a:rPr lang="fr-CA" smtClean="0"/>
              <a:pPr/>
              <a:t>170</a:t>
            </a:fld>
            <a:endParaRPr lang="fr-CA"/>
          </a:p>
        </p:txBody>
      </p:sp>
    </p:spTree>
    <p:extLst>
      <p:ext uri="{BB962C8B-B14F-4D97-AF65-F5344CB8AC3E}">
        <p14:creationId xmlns:p14="http://schemas.microsoft.com/office/powerpoint/2010/main" val="239051437"/>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Fermer</a:t>
            </a:r>
            <a:r>
              <a:rPr lang="en-US" baseline="0" dirty="0" smtClean="0"/>
              <a:t> </a:t>
            </a:r>
            <a:r>
              <a:rPr lang="en-US" baseline="0" dirty="0" err="1" smtClean="0"/>
              <a:t>lorsque</a:t>
            </a:r>
            <a:r>
              <a:rPr lang="en-US" baseline="0" dirty="0" smtClean="0"/>
              <a:t> </a:t>
            </a:r>
            <a:r>
              <a:rPr lang="en-US" baseline="0" dirty="0" err="1" smtClean="0"/>
              <a:t>négatif</a:t>
            </a:r>
            <a:r>
              <a:rPr lang="en-US" baseline="0" dirty="0" smtClean="0"/>
              <a:t>, </a:t>
            </a:r>
            <a:r>
              <a:rPr lang="en-US" baseline="0" dirty="0" err="1" smtClean="0"/>
              <a:t>ouvert</a:t>
            </a:r>
            <a:r>
              <a:rPr lang="en-US" baseline="0" dirty="0" smtClean="0"/>
              <a:t> </a:t>
            </a:r>
            <a:r>
              <a:rPr lang="en-US" baseline="0" dirty="0" err="1" smtClean="0"/>
              <a:t>lorsque</a:t>
            </a:r>
            <a:r>
              <a:rPr lang="en-US" baseline="0" dirty="0" smtClean="0"/>
              <a:t> </a:t>
            </a:r>
            <a:r>
              <a:rPr lang="en-US" baseline="0" dirty="0" err="1" smtClean="0"/>
              <a:t>positif</a:t>
            </a:r>
            <a:r>
              <a:rPr lang="en-US" baseline="0" dirty="0" smtClean="0"/>
              <a:t>. Les </a:t>
            </a:r>
            <a:r>
              <a:rPr lang="en-US" baseline="0" dirty="0" err="1" smtClean="0"/>
              <a:t>axones</a:t>
            </a:r>
            <a:r>
              <a:rPr lang="en-US" baseline="0" dirty="0" smtClean="0"/>
              <a:t> </a:t>
            </a:r>
            <a:r>
              <a:rPr lang="en-US" baseline="0" dirty="0" err="1" smtClean="0"/>
              <a:t>sont</a:t>
            </a:r>
            <a:r>
              <a:rPr lang="en-US" baseline="0" dirty="0" smtClean="0"/>
              <a:t> </a:t>
            </a:r>
            <a:r>
              <a:rPr lang="en-US" baseline="0" dirty="0" err="1" smtClean="0"/>
              <a:t>myélinisée</a:t>
            </a:r>
            <a:r>
              <a:rPr lang="en-US" baseline="0" dirty="0" smtClean="0"/>
              <a:t>. </a:t>
            </a:r>
          </a:p>
          <a:p>
            <a:r>
              <a:rPr lang="en-US" baseline="0" dirty="0" err="1" smtClean="0"/>
              <a:t>Libération</a:t>
            </a:r>
            <a:r>
              <a:rPr lang="en-US" baseline="0" dirty="0" smtClean="0"/>
              <a:t> de </a:t>
            </a:r>
            <a:r>
              <a:rPr lang="en-US" baseline="0" dirty="0" err="1" smtClean="0"/>
              <a:t>neurotransmetteur</a:t>
            </a:r>
            <a:r>
              <a:rPr lang="en-US" baseline="0" dirty="0" smtClean="0"/>
              <a:t> (</a:t>
            </a:r>
            <a:r>
              <a:rPr lang="en-US" baseline="0" dirty="0" err="1" smtClean="0"/>
              <a:t>toujours</a:t>
            </a:r>
            <a:r>
              <a:rPr lang="en-US" baseline="0" dirty="0" smtClean="0"/>
              <a:t> </a:t>
            </a:r>
            <a:r>
              <a:rPr lang="en-US" baseline="0" dirty="0" err="1" smtClean="0"/>
              <a:t>l’acétylcholine</a:t>
            </a:r>
            <a:r>
              <a:rPr lang="en-US" baseline="0" dirty="0" smtClean="0"/>
              <a:t>)</a:t>
            </a:r>
          </a:p>
          <a:p>
            <a:r>
              <a:rPr lang="en-US" baseline="0" dirty="0" err="1" smtClean="0"/>
              <a:t>Récepteur</a:t>
            </a:r>
            <a:r>
              <a:rPr lang="en-US" baseline="0" dirty="0" smtClean="0"/>
              <a:t> </a:t>
            </a:r>
            <a:r>
              <a:rPr lang="en-US" baseline="0" dirty="0" err="1" smtClean="0"/>
              <a:t>ionotrope</a:t>
            </a:r>
            <a:r>
              <a:rPr lang="en-US" baseline="0" dirty="0" smtClean="0"/>
              <a:t>, le canal a </a:t>
            </a:r>
            <a:r>
              <a:rPr lang="en-US" baseline="0" dirty="0" err="1" smtClean="0"/>
              <a:t>deux</a:t>
            </a:r>
            <a:r>
              <a:rPr lang="en-US" baseline="0" dirty="0" smtClean="0"/>
              <a:t> site pour </a:t>
            </a:r>
            <a:r>
              <a:rPr lang="en-US" baseline="0" dirty="0" err="1" smtClean="0"/>
              <a:t>l’Ach</a:t>
            </a:r>
            <a:r>
              <a:rPr lang="en-US" baseline="0" dirty="0" smtClean="0"/>
              <a:t>. </a:t>
            </a:r>
            <a:r>
              <a:rPr lang="en-US" baseline="0" dirty="0" err="1" smtClean="0"/>
              <a:t>Lorsque</a:t>
            </a:r>
            <a:r>
              <a:rPr lang="en-US" baseline="0" dirty="0" smtClean="0"/>
              <a:t> les </a:t>
            </a:r>
            <a:r>
              <a:rPr lang="en-US" baseline="0" dirty="0" err="1" smtClean="0"/>
              <a:t>neurotransmetteurs</a:t>
            </a:r>
            <a:r>
              <a:rPr lang="en-US" baseline="0" dirty="0" smtClean="0"/>
              <a:t> </a:t>
            </a:r>
            <a:r>
              <a:rPr lang="en-US" baseline="0" dirty="0" err="1" smtClean="0"/>
              <a:t>sont</a:t>
            </a:r>
            <a:r>
              <a:rPr lang="en-US" baseline="0" dirty="0" smtClean="0"/>
              <a:t> aux sites, </a:t>
            </a:r>
            <a:r>
              <a:rPr lang="en-US" baseline="0" dirty="0" err="1" smtClean="0"/>
              <a:t>ceci</a:t>
            </a:r>
            <a:r>
              <a:rPr lang="en-US" baseline="0" dirty="0" smtClean="0"/>
              <a:t> cause </a:t>
            </a:r>
            <a:r>
              <a:rPr lang="en-US" baseline="0" dirty="0" err="1" smtClean="0"/>
              <a:t>l’ouverture</a:t>
            </a:r>
            <a:r>
              <a:rPr lang="en-US" baseline="0" dirty="0" smtClean="0"/>
              <a:t> du canal. </a:t>
            </a:r>
            <a:r>
              <a:rPr lang="en-US" baseline="0" dirty="0" err="1" smtClean="0"/>
              <a:t>L’ouverture</a:t>
            </a:r>
            <a:r>
              <a:rPr lang="en-US" baseline="0" dirty="0" smtClean="0"/>
              <a:t> cause </a:t>
            </a:r>
            <a:r>
              <a:rPr lang="en-US" baseline="0" dirty="0" err="1" smtClean="0"/>
              <a:t>l’entré</a:t>
            </a:r>
            <a:r>
              <a:rPr lang="en-US" baseline="0" dirty="0" smtClean="0"/>
              <a:t> </a:t>
            </a:r>
            <a:r>
              <a:rPr lang="en-US" baseline="0" dirty="0" err="1" smtClean="0"/>
              <a:t>d’ion</a:t>
            </a:r>
            <a:r>
              <a:rPr lang="en-US" baseline="0" dirty="0" smtClean="0"/>
              <a:t> sodium. </a:t>
            </a:r>
          </a:p>
          <a:p>
            <a:r>
              <a:rPr lang="en-US" baseline="0" dirty="0" smtClean="0"/>
              <a:t>Les ions sodium </a:t>
            </a:r>
            <a:r>
              <a:rPr lang="en-US" baseline="0" dirty="0" err="1" smtClean="0"/>
              <a:t>ont</a:t>
            </a:r>
            <a:r>
              <a:rPr lang="en-US" baseline="0" dirty="0" smtClean="0"/>
              <a:t> </a:t>
            </a:r>
            <a:r>
              <a:rPr lang="en-US" baseline="0" dirty="0" err="1" smtClean="0"/>
              <a:t>deux</a:t>
            </a:r>
            <a:r>
              <a:rPr lang="en-US" baseline="0" dirty="0" smtClean="0"/>
              <a:t> forces pour les faire entrée:  1) gradient de concentration 2) au repos, </a:t>
            </a:r>
            <a:r>
              <a:rPr lang="en-US" baseline="0" dirty="0" err="1" smtClean="0"/>
              <a:t>c’est</a:t>
            </a:r>
            <a:r>
              <a:rPr lang="en-US" baseline="0" dirty="0" smtClean="0"/>
              <a:t> </a:t>
            </a:r>
            <a:r>
              <a:rPr lang="en-US" baseline="0" dirty="0" err="1" smtClean="0"/>
              <a:t>négatif</a:t>
            </a:r>
            <a:r>
              <a:rPr lang="en-US" baseline="0" dirty="0" smtClean="0"/>
              <a:t> à </a:t>
            </a:r>
            <a:r>
              <a:rPr lang="en-US" baseline="0" dirty="0" err="1" smtClean="0"/>
              <a:t>l’intérieur</a:t>
            </a:r>
            <a:r>
              <a:rPr lang="en-US" baseline="0" dirty="0" smtClean="0"/>
              <a:t> qui attire les ions </a:t>
            </a:r>
            <a:r>
              <a:rPr lang="en-US" baseline="0" dirty="0" err="1" smtClean="0"/>
              <a:t>sodiums</a:t>
            </a:r>
            <a:endParaRPr lang="en-US" baseline="0" dirty="0" smtClean="0"/>
          </a:p>
          <a:p>
            <a:r>
              <a:rPr lang="en-US" baseline="0" dirty="0" smtClean="0"/>
              <a:t>Si le sodium entre à </a:t>
            </a:r>
            <a:r>
              <a:rPr lang="en-US" baseline="0" dirty="0" err="1" smtClean="0"/>
              <a:t>l’intérieur</a:t>
            </a:r>
            <a:r>
              <a:rPr lang="en-US" baseline="0" dirty="0" smtClean="0"/>
              <a:t>, </a:t>
            </a:r>
            <a:r>
              <a:rPr lang="en-US" baseline="0" dirty="0" err="1" smtClean="0"/>
              <a:t>c’est</a:t>
            </a:r>
            <a:r>
              <a:rPr lang="en-US" baseline="0" dirty="0" smtClean="0"/>
              <a:t> </a:t>
            </a:r>
            <a:r>
              <a:rPr lang="en-US" baseline="0" dirty="0" err="1" smtClean="0"/>
              <a:t>positif</a:t>
            </a:r>
            <a:r>
              <a:rPr lang="en-US" baseline="0" dirty="0" smtClean="0"/>
              <a:t> </a:t>
            </a:r>
            <a:r>
              <a:rPr lang="en-US" baseline="0" dirty="0" err="1" smtClean="0"/>
              <a:t>donc</a:t>
            </a:r>
            <a:r>
              <a:rPr lang="en-US" baseline="0" dirty="0" smtClean="0"/>
              <a:t> PPSE. </a:t>
            </a:r>
          </a:p>
          <a:p>
            <a:r>
              <a:rPr lang="en-US" baseline="0" dirty="0" smtClean="0"/>
              <a:t>Un </a:t>
            </a:r>
            <a:r>
              <a:rPr lang="en-US" baseline="0" dirty="0" err="1" smtClean="0"/>
              <a:t>seul</a:t>
            </a:r>
            <a:r>
              <a:rPr lang="en-US" baseline="0" dirty="0" smtClean="0"/>
              <a:t> </a:t>
            </a: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est</a:t>
            </a:r>
            <a:r>
              <a:rPr lang="en-US" baseline="0" dirty="0" smtClean="0"/>
              <a:t> </a:t>
            </a:r>
            <a:r>
              <a:rPr lang="en-US" baseline="0" dirty="0" err="1" smtClean="0"/>
              <a:t>suffisant</a:t>
            </a:r>
            <a:r>
              <a:rPr lang="en-US" baseline="0" dirty="0" smtClean="0"/>
              <a:t> pour </a:t>
            </a:r>
            <a:r>
              <a:rPr lang="en-US" baseline="0" dirty="0" err="1" smtClean="0"/>
              <a:t>dépolariser</a:t>
            </a:r>
            <a:r>
              <a:rPr lang="en-US" baseline="0" dirty="0" smtClean="0"/>
              <a:t> et faire le </a:t>
            </a:r>
            <a:r>
              <a:rPr lang="en-US" baseline="0" dirty="0" err="1" smtClean="0"/>
              <a:t>seuil</a:t>
            </a:r>
            <a:r>
              <a:rPr lang="en-US" baseline="0" dirty="0" smtClean="0"/>
              <a:t>. </a:t>
            </a:r>
          </a:p>
          <a:p>
            <a:r>
              <a:rPr lang="en-US" baseline="0" dirty="0" smtClean="0"/>
              <a:t>De </a:t>
            </a:r>
            <a:r>
              <a:rPr lang="en-US" baseline="0" dirty="0" err="1" smtClean="0"/>
              <a:t>quel</a:t>
            </a:r>
            <a:r>
              <a:rPr lang="en-US" baseline="0" dirty="0" smtClean="0"/>
              <a:t> </a:t>
            </a:r>
            <a:r>
              <a:rPr lang="en-US" baseline="0" dirty="0" err="1" smtClean="0"/>
              <a:t>facon</a:t>
            </a:r>
            <a:r>
              <a:rPr lang="en-US" baseline="0" dirty="0" smtClean="0"/>
              <a:t> le PPSE </a:t>
            </a:r>
            <a:r>
              <a:rPr lang="en-US" baseline="0" dirty="0" err="1" smtClean="0"/>
              <a:t>déclenche</a:t>
            </a:r>
            <a:r>
              <a:rPr lang="en-US" baseline="0" dirty="0" smtClean="0"/>
              <a:t> le </a:t>
            </a:r>
            <a:r>
              <a:rPr lang="en-US" baseline="0" dirty="0" err="1" smtClean="0"/>
              <a:t>potentiel</a:t>
            </a:r>
            <a:r>
              <a:rPr lang="en-US" baseline="0" dirty="0" smtClean="0"/>
              <a:t> </a:t>
            </a:r>
            <a:r>
              <a:rPr lang="en-US" baseline="0" dirty="0" err="1" smtClean="0"/>
              <a:t>d’action</a:t>
            </a:r>
            <a:r>
              <a:rPr lang="en-US" baseline="0" dirty="0" smtClean="0"/>
              <a:t> ? Le PPSE </a:t>
            </a:r>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171</a:t>
            </a:fld>
            <a:endParaRPr lang="en-US"/>
          </a:p>
        </p:txBody>
      </p:sp>
    </p:spTree>
    <p:extLst>
      <p:ext uri="{BB962C8B-B14F-4D97-AF65-F5344CB8AC3E}">
        <p14:creationId xmlns:p14="http://schemas.microsoft.com/office/powerpoint/2010/main" val="227670642"/>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a:t>
            </a:r>
            <a:r>
              <a:rPr lang="en-US" baseline="0" dirty="0" smtClean="0"/>
              <a:t> </a:t>
            </a:r>
            <a:r>
              <a:rPr lang="en-US" baseline="0" dirty="0" err="1" smtClean="0"/>
              <a:t>quel</a:t>
            </a:r>
            <a:r>
              <a:rPr lang="en-US" baseline="0" dirty="0" smtClean="0"/>
              <a:t> </a:t>
            </a:r>
            <a:r>
              <a:rPr lang="en-US" baseline="0" dirty="0" err="1" smtClean="0"/>
              <a:t>facon</a:t>
            </a:r>
            <a:r>
              <a:rPr lang="en-US" baseline="0" dirty="0" smtClean="0"/>
              <a:t> tout </a:t>
            </a:r>
            <a:r>
              <a:rPr lang="en-US" baseline="0" dirty="0" err="1" smtClean="0"/>
              <a:t>ca</a:t>
            </a:r>
            <a:r>
              <a:rPr lang="en-US" baseline="0" dirty="0" smtClean="0"/>
              <a:t> </a:t>
            </a:r>
            <a:r>
              <a:rPr lang="en-US" baseline="0" dirty="0" err="1" smtClean="0"/>
              <a:t>est</a:t>
            </a:r>
            <a:r>
              <a:rPr lang="en-US" baseline="0" dirty="0" smtClean="0"/>
              <a:t> </a:t>
            </a:r>
            <a:r>
              <a:rPr lang="en-US" baseline="0" dirty="0" err="1" smtClean="0"/>
              <a:t>déclencher</a:t>
            </a:r>
            <a:r>
              <a:rPr lang="en-US" baseline="0" dirty="0" smtClean="0"/>
              <a:t> ? </a:t>
            </a:r>
            <a:r>
              <a:rPr lang="en-US" baseline="0" dirty="0" err="1" smtClean="0"/>
              <a:t>C’est</a:t>
            </a:r>
            <a:r>
              <a:rPr lang="en-US" baseline="0" dirty="0" smtClean="0"/>
              <a:t> le role des ions calcium. </a:t>
            </a:r>
          </a:p>
          <a:p>
            <a:r>
              <a:rPr lang="en-US" baseline="0" dirty="0" smtClean="0"/>
              <a:t>À </a:t>
            </a:r>
            <a:r>
              <a:rPr lang="en-US" baseline="0" dirty="0" err="1" smtClean="0"/>
              <a:t>quel</a:t>
            </a:r>
            <a:r>
              <a:rPr lang="en-US" baseline="0" dirty="0" smtClean="0"/>
              <a:t> </a:t>
            </a:r>
            <a:r>
              <a:rPr lang="en-US" baseline="0" dirty="0" err="1" smtClean="0"/>
              <a:t>endroit</a:t>
            </a:r>
            <a:r>
              <a:rPr lang="en-US" baseline="0" dirty="0" smtClean="0"/>
              <a:t> le cycle </a:t>
            </a:r>
            <a:r>
              <a:rPr lang="en-US" baseline="0" dirty="0" err="1" smtClean="0"/>
              <a:t>est</a:t>
            </a:r>
            <a:r>
              <a:rPr lang="en-US" baseline="0" dirty="0" smtClean="0"/>
              <a:t> </a:t>
            </a:r>
            <a:r>
              <a:rPr lang="en-US" baseline="0" dirty="0" err="1" smtClean="0"/>
              <a:t>bloqué</a:t>
            </a:r>
            <a:r>
              <a:rPr lang="en-US" baseline="0" dirty="0" smtClean="0"/>
              <a:t> ? AU NIVEAU 1. Au repos, les </a:t>
            </a:r>
            <a:r>
              <a:rPr lang="en-US" baseline="0" dirty="0" err="1" smtClean="0"/>
              <a:t>têtes</a:t>
            </a:r>
            <a:r>
              <a:rPr lang="en-US" baseline="0" dirty="0" smtClean="0"/>
              <a:t> </a:t>
            </a:r>
            <a:r>
              <a:rPr lang="en-US" baseline="0" dirty="0" err="1" smtClean="0"/>
              <a:t>sont</a:t>
            </a:r>
            <a:r>
              <a:rPr lang="en-US" baseline="0" dirty="0" smtClean="0"/>
              <a:t> </a:t>
            </a:r>
            <a:r>
              <a:rPr lang="en-US" baseline="0" dirty="0" err="1" smtClean="0"/>
              <a:t>prêtes</a:t>
            </a:r>
            <a:r>
              <a:rPr lang="en-US" baseline="0" dirty="0" smtClean="0"/>
              <a:t> au repos à </a:t>
            </a:r>
            <a:r>
              <a:rPr lang="en-US" baseline="0" dirty="0" err="1" smtClean="0"/>
              <a:t>réagire</a:t>
            </a:r>
            <a:r>
              <a:rPr lang="en-US" baseline="0" dirty="0" smtClean="0"/>
              <a:t>. Si on </a:t>
            </a:r>
            <a:r>
              <a:rPr lang="en-US" baseline="0" dirty="0" err="1" smtClean="0"/>
              <a:t>enlève</a:t>
            </a:r>
            <a:r>
              <a:rPr lang="en-US" baseline="0" dirty="0" smtClean="0"/>
              <a:t> les ions calcium on </a:t>
            </a:r>
            <a:r>
              <a:rPr lang="en-US" baseline="0" dirty="0" err="1" smtClean="0"/>
              <a:t>empêche</a:t>
            </a:r>
            <a:r>
              <a:rPr lang="en-US" baseline="0" dirty="0" smtClean="0"/>
              <a:t> </a:t>
            </a:r>
            <a:r>
              <a:rPr lang="en-US" baseline="0" dirty="0" err="1" smtClean="0"/>
              <a:t>l’interaction</a:t>
            </a:r>
            <a:r>
              <a:rPr lang="en-US" baseline="0" dirty="0" smtClean="0"/>
              <a:t> entre les phases 4 et 1. </a:t>
            </a:r>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173</a:t>
            </a:fld>
            <a:endParaRPr lang="en-US"/>
          </a:p>
        </p:txBody>
      </p:sp>
    </p:spTree>
    <p:extLst>
      <p:ext uri="{BB962C8B-B14F-4D97-AF65-F5344CB8AC3E}">
        <p14:creationId xmlns:p14="http://schemas.microsoft.com/office/powerpoint/2010/main" val="3136329633"/>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Un</a:t>
            </a:r>
            <a:r>
              <a:rPr lang="en-US" baseline="0" dirty="0" smtClean="0"/>
              <a:t> </a:t>
            </a:r>
            <a:r>
              <a:rPr lang="en-US" baseline="0" dirty="0" err="1" smtClean="0"/>
              <a:t>neurone</a:t>
            </a:r>
            <a:r>
              <a:rPr lang="en-US" baseline="0" dirty="0" smtClean="0"/>
              <a:t> qui fait </a:t>
            </a:r>
            <a:r>
              <a:rPr lang="en-US" baseline="0" dirty="0" err="1" smtClean="0"/>
              <a:t>une</a:t>
            </a:r>
            <a:r>
              <a:rPr lang="en-US" baseline="0" dirty="0" smtClean="0"/>
              <a:t> synapse avec </a:t>
            </a:r>
            <a:r>
              <a:rPr lang="en-US" baseline="0" dirty="0" err="1" smtClean="0"/>
              <a:t>une</a:t>
            </a:r>
            <a:r>
              <a:rPr lang="en-US" baseline="0" dirty="0" smtClean="0"/>
              <a:t> cellule </a:t>
            </a:r>
            <a:r>
              <a:rPr lang="en-US" baseline="0" dirty="0" err="1" smtClean="0"/>
              <a:t>musculaire</a:t>
            </a:r>
            <a:r>
              <a:rPr lang="en-US" baseline="0" dirty="0" smtClean="0"/>
              <a:t>, </a:t>
            </a:r>
            <a:r>
              <a:rPr lang="en-US" baseline="0" dirty="0" err="1" smtClean="0"/>
              <a:t>c’est</a:t>
            </a:r>
            <a:r>
              <a:rPr lang="en-US" baseline="0" dirty="0" smtClean="0"/>
              <a:t> un </a:t>
            </a:r>
            <a:r>
              <a:rPr lang="en-US" baseline="0" dirty="0" err="1" smtClean="0"/>
              <a:t>neurone</a:t>
            </a:r>
            <a:r>
              <a:rPr lang="en-US" baseline="0" dirty="0" smtClean="0"/>
              <a:t> </a:t>
            </a:r>
            <a:r>
              <a:rPr lang="en-US" baseline="0" dirty="0" err="1" smtClean="0"/>
              <a:t>moteur</a:t>
            </a:r>
            <a:r>
              <a:rPr lang="en-US" baseline="0" dirty="0" smtClean="0"/>
              <a:t>. La synapse </a:t>
            </a:r>
            <a:r>
              <a:rPr lang="en-US" baseline="0" dirty="0" err="1" smtClean="0"/>
              <a:t>est</a:t>
            </a:r>
            <a:r>
              <a:rPr lang="en-US" baseline="0" dirty="0" smtClean="0"/>
              <a:t> </a:t>
            </a:r>
            <a:r>
              <a:rPr lang="en-US" baseline="0" dirty="0" err="1" smtClean="0"/>
              <a:t>chimique</a:t>
            </a:r>
            <a:r>
              <a:rPr lang="en-US" baseline="0" dirty="0" smtClean="0"/>
              <a:t>, </a:t>
            </a:r>
            <a:r>
              <a:rPr lang="en-US" baseline="0" dirty="0" err="1" smtClean="0"/>
              <a:t>elle</a:t>
            </a:r>
            <a:r>
              <a:rPr lang="en-US" baseline="0" dirty="0" smtClean="0"/>
              <a:t> se </a:t>
            </a:r>
            <a:r>
              <a:rPr lang="en-US" baseline="0" dirty="0" err="1" smtClean="0"/>
              <a:t>nomme</a:t>
            </a:r>
            <a:r>
              <a:rPr lang="en-US" baseline="0" dirty="0" smtClean="0"/>
              <a:t> </a:t>
            </a:r>
            <a:r>
              <a:rPr lang="en-US" baseline="0" dirty="0" err="1" smtClean="0"/>
              <a:t>jonction</a:t>
            </a:r>
            <a:r>
              <a:rPr lang="en-US" baseline="0" dirty="0" smtClean="0"/>
              <a:t> </a:t>
            </a:r>
            <a:r>
              <a:rPr lang="en-US" baseline="0" dirty="0" err="1" smtClean="0"/>
              <a:t>neuromusculaire</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175</a:t>
            </a:fld>
            <a:endParaRPr lang="en-US"/>
          </a:p>
        </p:txBody>
      </p:sp>
    </p:spTree>
    <p:extLst>
      <p:ext uri="{BB962C8B-B14F-4D97-AF65-F5344CB8AC3E}">
        <p14:creationId xmlns:p14="http://schemas.microsoft.com/office/powerpoint/2010/main" val="1081350473"/>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US" baseline="0" dirty="0" err="1" smtClean="0"/>
              <a:t>Potentiel</a:t>
            </a:r>
            <a:r>
              <a:rPr lang="en-US" baseline="0" dirty="0" smtClean="0"/>
              <a:t> </a:t>
            </a:r>
            <a:r>
              <a:rPr lang="en-US" baseline="0" dirty="0" err="1" smtClean="0"/>
              <a:t>d’action</a:t>
            </a:r>
            <a:r>
              <a:rPr lang="en-US" baseline="0" dirty="0" smtClean="0"/>
              <a:t> </a:t>
            </a:r>
            <a:r>
              <a:rPr lang="en-US" baseline="0" dirty="0" err="1" smtClean="0"/>
              <a:t>rentre</a:t>
            </a:r>
            <a:r>
              <a:rPr lang="en-US" baseline="0" dirty="0" smtClean="0"/>
              <a:t> </a:t>
            </a:r>
            <a:r>
              <a:rPr lang="en-US" baseline="0" dirty="0" err="1" smtClean="0"/>
              <a:t>dans</a:t>
            </a:r>
            <a:r>
              <a:rPr lang="en-US" baseline="0" dirty="0" smtClean="0"/>
              <a:t> le tubule transverse</a:t>
            </a:r>
          </a:p>
          <a:p>
            <a:pPr marL="0" indent="0">
              <a:buNone/>
            </a:pPr>
            <a:r>
              <a:rPr lang="en-US" baseline="0" dirty="0" smtClean="0"/>
              <a:t>2) La membrane </a:t>
            </a:r>
            <a:r>
              <a:rPr lang="en-US" baseline="0" dirty="0" err="1" smtClean="0"/>
              <a:t>détecte</a:t>
            </a:r>
            <a:r>
              <a:rPr lang="en-US" baseline="0" dirty="0" smtClean="0"/>
              <a:t> la </a:t>
            </a:r>
            <a:r>
              <a:rPr lang="en-US" baseline="0" dirty="0" err="1" smtClean="0"/>
              <a:t>dépolarisation</a:t>
            </a:r>
            <a:r>
              <a:rPr lang="en-US" baseline="0" dirty="0" smtClean="0"/>
              <a:t> et </a:t>
            </a:r>
            <a:r>
              <a:rPr lang="en-US" baseline="0" dirty="0" err="1" smtClean="0"/>
              <a:t>déclenche</a:t>
            </a:r>
            <a:r>
              <a:rPr lang="en-US" baseline="0" dirty="0" smtClean="0"/>
              <a:t> la </a:t>
            </a:r>
            <a:r>
              <a:rPr lang="en-US" baseline="0" dirty="0" err="1" smtClean="0"/>
              <a:t>libération</a:t>
            </a:r>
            <a:r>
              <a:rPr lang="en-US" baseline="0" dirty="0" smtClean="0"/>
              <a:t> de </a:t>
            </a:r>
            <a:r>
              <a:rPr lang="en-US" baseline="0" dirty="0" err="1" smtClean="0"/>
              <a:t>Ca</a:t>
            </a:r>
            <a:endParaRPr lang="en-US" baseline="0" dirty="0" smtClean="0"/>
          </a:p>
          <a:p>
            <a:pPr marL="0" indent="0">
              <a:buNone/>
            </a:pPr>
            <a:r>
              <a:rPr lang="en-US" baseline="0" dirty="0" smtClean="0"/>
              <a:t>3) Les ions </a:t>
            </a:r>
            <a:r>
              <a:rPr lang="en-US" baseline="0" dirty="0" err="1" smtClean="0"/>
              <a:t>Ca</a:t>
            </a:r>
            <a:r>
              <a:rPr lang="en-US" baseline="0" dirty="0" smtClean="0"/>
              <a:t> se </a:t>
            </a:r>
            <a:r>
              <a:rPr lang="en-US" baseline="0" dirty="0" err="1" smtClean="0"/>
              <a:t>lient</a:t>
            </a:r>
            <a:r>
              <a:rPr lang="en-US" baseline="0" dirty="0" smtClean="0"/>
              <a:t> à la </a:t>
            </a:r>
            <a:r>
              <a:rPr lang="en-US" baseline="0" dirty="0" err="1" smtClean="0"/>
              <a:t>troponine</a:t>
            </a:r>
            <a:r>
              <a:rPr lang="en-US" baseline="0" dirty="0" smtClean="0"/>
              <a:t> C</a:t>
            </a:r>
          </a:p>
          <a:p>
            <a:pPr marL="0" indent="0">
              <a:buNone/>
            </a:pPr>
            <a:r>
              <a:rPr lang="en-US" baseline="0" dirty="0" smtClean="0"/>
              <a:t>4) Les ions calcium </a:t>
            </a:r>
            <a:r>
              <a:rPr lang="en-US" baseline="0" dirty="0" err="1" smtClean="0"/>
              <a:t>diffusent</a:t>
            </a:r>
            <a:r>
              <a:rPr lang="en-US" baseline="0" dirty="0" smtClean="0"/>
              <a:t> </a:t>
            </a:r>
            <a:r>
              <a:rPr lang="en-US" baseline="0" dirty="0" err="1" smtClean="0"/>
              <a:t>vers</a:t>
            </a:r>
            <a:r>
              <a:rPr lang="en-US" baseline="0" dirty="0" smtClean="0"/>
              <a:t> les filaments minces, </a:t>
            </a:r>
            <a:r>
              <a:rPr lang="en-US" baseline="0" dirty="0" err="1" smtClean="0"/>
              <a:t>intéraction</a:t>
            </a:r>
            <a:r>
              <a:rPr lang="en-US" baseline="0" dirty="0" smtClean="0"/>
              <a:t> entre </a:t>
            </a:r>
            <a:r>
              <a:rPr lang="en-US" baseline="0" dirty="0" err="1" smtClean="0"/>
              <a:t>myosine</a:t>
            </a:r>
            <a:r>
              <a:rPr lang="en-US" baseline="0" dirty="0" smtClean="0"/>
              <a:t> et </a:t>
            </a:r>
            <a:r>
              <a:rPr lang="en-US" baseline="0" dirty="0" err="1" smtClean="0"/>
              <a:t>actine</a:t>
            </a:r>
            <a:r>
              <a:rPr lang="en-US" baseline="0" dirty="0" smtClean="0"/>
              <a:t>.</a:t>
            </a:r>
          </a:p>
          <a:p>
            <a:pPr marL="0" indent="0">
              <a:buNone/>
            </a:pPr>
            <a:r>
              <a:rPr lang="en-US" baseline="0" dirty="0" smtClean="0"/>
              <a:t>5) La </a:t>
            </a:r>
            <a:r>
              <a:rPr lang="en-US" baseline="0" dirty="0" err="1" smtClean="0"/>
              <a:t>tropomyosine</a:t>
            </a:r>
            <a:r>
              <a:rPr lang="en-US" baseline="0" dirty="0" smtClean="0"/>
              <a:t> masque le site de liaison de </a:t>
            </a:r>
            <a:r>
              <a:rPr lang="en-US" baseline="0" dirty="0" err="1" smtClean="0"/>
              <a:t>l’actine</a:t>
            </a:r>
            <a:endParaRPr lang="en-US" baseline="0" dirty="0" smtClean="0"/>
          </a:p>
          <a:p>
            <a:pPr marL="0" indent="0">
              <a:buNone/>
            </a:pPr>
            <a:r>
              <a:rPr lang="en-US" baseline="0" dirty="0" smtClean="0"/>
              <a:t>6) </a:t>
            </a:r>
            <a:r>
              <a:rPr lang="en-US" baseline="0" dirty="0" err="1" smtClean="0"/>
              <a:t>Réabsorber</a:t>
            </a:r>
            <a:r>
              <a:rPr lang="en-US" baseline="0" dirty="0" smtClean="0"/>
              <a:t> par des </a:t>
            </a:r>
            <a:r>
              <a:rPr lang="en-US" baseline="0" dirty="0" err="1" smtClean="0"/>
              <a:t>pompes</a:t>
            </a:r>
            <a:r>
              <a:rPr lang="en-US" baseline="0" dirty="0" smtClean="0"/>
              <a:t> à calcium</a:t>
            </a:r>
          </a:p>
          <a:p>
            <a:pPr marL="0" indent="0">
              <a:buNone/>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fr-CA" sz="1200" dirty="0" smtClean="0">
                <a:solidFill>
                  <a:srgbClr val="FF0000"/>
                </a:solidFill>
                <a:latin typeface="Arial" charset="0"/>
                <a:cs typeface="Arial" charset="0"/>
              </a:rPr>
              <a:t>** Le signal Ca</a:t>
            </a:r>
            <a:r>
              <a:rPr lang="fr-CA" sz="1200" baseline="30000" dirty="0" smtClean="0">
                <a:solidFill>
                  <a:srgbClr val="FF0000"/>
                </a:solidFill>
                <a:latin typeface="Arial" charset="0"/>
                <a:cs typeface="Arial" charset="0"/>
              </a:rPr>
              <a:t>2+</a:t>
            </a:r>
            <a:r>
              <a:rPr lang="fr-CA" sz="1200" dirty="0" smtClean="0">
                <a:solidFill>
                  <a:srgbClr val="FF0000"/>
                </a:solidFill>
                <a:latin typeface="Arial" charset="0"/>
                <a:cs typeface="Arial" charset="0"/>
              </a:rPr>
              <a:t> est très bref (&lt; 50 msec); pourquoi?</a:t>
            </a:r>
          </a:p>
          <a:p>
            <a:pPr marL="0" indent="0">
              <a:buNone/>
            </a:pPr>
            <a:r>
              <a:rPr lang="en-US" baseline="0" dirty="0" err="1" smtClean="0"/>
              <a:t>Une</a:t>
            </a:r>
            <a:r>
              <a:rPr lang="en-US" baseline="0" dirty="0" smtClean="0"/>
              <a:t> </a:t>
            </a:r>
            <a:r>
              <a:rPr lang="en-US" baseline="0" dirty="0" err="1" smtClean="0"/>
              <a:t>fois</a:t>
            </a:r>
            <a:r>
              <a:rPr lang="en-US" baseline="0" dirty="0" smtClean="0"/>
              <a:t> </a:t>
            </a:r>
            <a:r>
              <a:rPr lang="en-US" baseline="0" dirty="0" err="1" smtClean="0"/>
              <a:t>qu’il</a:t>
            </a:r>
            <a:r>
              <a:rPr lang="en-US" baseline="0" dirty="0" smtClean="0"/>
              <a:t> a </a:t>
            </a:r>
            <a:r>
              <a:rPr lang="en-US" baseline="0" dirty="0" err="1" smtClean="0"/>
              <a:t>été</a:t>
            </a:r>
            <a:r>
              <a:rPr lang="en-US" baseline="0" dirty="0" smtClean="0"/>
              <a:t> </a:t>
            </a:r>
            <a:r>
              <a:rPr lang="en-US" baseline="0" dirty="0" err="1" smtClean="0"/>
              <a:t>libéré</a:t>
            </a:r>
            <a:r>
              <a:rPr lang="en-US" baseline="0" dirty="0" smtClean="0"/>
              <a:t>, </a:t>
            </a:r>
            <a:r>
              <a:rPr lang="en-US" baseline="0" dirty="0" err="1" smtClean="0"/>
              <a:t>il</a:t>
            </a:r>
            <a:r>
              <a:rPr lang="en-US" baseline="0" dirty="0" smtClean="0"/>
              <a:t> </a:t>
            </a:r>
            <a:r>
              <a:rPr lang="en-US" baseline="0" dirty="0" err="1" smtClean="0"/>
              <a:t>est</a:t>
            </a:r>
            <a:r>
              <a:rPr lang="en-US" baseline="0" dirty="0" smtClean="0"/>
              <a:t> </a:t>
            </a:r>
            <a:r>
              <a:rPr lang="en-US" baseline="0" dirty="0" err="1" smtClean="0"/>
              <a:t>rapidement</a:t>
            </a:r>
            <a:r>
              <a:rPr lang="en-US" baseline="0" dirty="0" smtClean="0"/>
              <a:t> </a:t>
            </a:r>
            <a:r>
              <a:rPr lang="en-US" baseline="0" dirty="0" err="1" smtClean="0"/>
              <a:t>réabsorbé</a:t>
            </a:r>
            <a:r>
              <a:rPr lang="en-US" baseline="0" dirty="0" smtClean="0"/>
              <a:t>. Le calcium </a:t>
            </a:r>
            <a:r>
              <a:rPr lang="en-US" baseline="0" dirty="0" err="1" smtClean="0"/>
              <a:t>redisparait</a:t>
            </a:r>
            <a:r>
              <a:rPr lang="en-US" baseline="0" dirty="0" smtClean="0"/>
              <a:t>. </a:t>
            </a:r>
          </a:p>
        </p:txBody>
      </p:sp>
      <p:sp>
        <p:nvSpPr>
          <p:cNvPr id="4" name="Slide Number Placeholder 3"/>
          <p:cNvSpPr>
            <a:spLocks noGrp="1"/>
          </p:cNvSpPr>
          <p:nvPr>
            <p:ph type="sldNum" sz="quarter" idx="10"/>
          </p:nvPr>
        </p:nvSpPr>
        <p:spPr/>
        <p:txBody>
          <a:bodyPr/>
          <a:lstStyle/>
          <a:p>
            <a:fld id="{850077FA-5270-4FC0-84C2-A30168E993C6}" type="slidenum">
              <a:rPr lang="en-US" smtClean="0"/>
              <a:t>176</a:t>
            </a:fld>
            <a:endParaRPr lang="en-US"/>
          </a:p>
        </p:txBody>
      </p:sp>
    </p:spTree>
    <p:extLst>
      <p:ext uri="{BB962C8B-B14F-4D97-AF65-F5344CB8AC3E}">
        <p14:creationId xmlns:p14="http://schemas.microsoft.com/office/powerpoint/2010/main" val="1161861081"/>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 contraction</a:t>
            </a:r>
            <a:r>
              <a:rPr lang="en-US" baseline="0" dirty="0" smtClean="0"/>
              <a:t> </a:t>
            </a:r>
            <a:r>
              <a:rPr lang="en-US" baseline="0" dirty="0" err="1" smtClean="0"/>
              <a:t>provient</a:t>
            </a:r>
            <a:r>
              <a:rPr lang="en-US" baseline="0" dirty="0" smtClean="0"/>
              <a:t> des </a:t>
            </a:r>
            <a:r>
              <a:rPr lang="en-US" baseline="0" dirty="0" err="1" smtClean="0"/>
              <a:t>têtes</a:t>
            </a:r>
            <a:r>
              <a:rPr lang="en-US" baseline="0" dirty="0" smtClean="0"/>
              <a:t> de </a:t>
            </a:r>
            <a:r>
              <a:rPr lang="en-US" baseline="0" dirty="0" err="1" smtClean="0"/>
              <a:t>myosine</a:t>
            </a:r>
            <a:endParaRPr lang="en-US" baseline="0" dirty="0" smtClean="0"/>
          </a:p>
          <a:p>
            <a:r>
              <a:rPr lang="en-US" baseline="0" dirty="0" smtClean="0"/>
              <a:t>Les ions </a:t>
            </a:r>
            <a:r>
              <a:rPr lang="en-US" baseline="0" dirty="0" err="1" smtClean="0"/>
              <a:t>calciums</a:t>
            </a:r>
            <a:r>
              <a:rPr lang="en-US" baseline="0" dirty="0" smtClean="0"/>
              <a:t> cause </a:t>
            </a:r>
            <a:r>
              <a:rPr lang="en-US" baseline="0" dirty="0" err="1" smtClean="0"/>
              <a:t>l’interaction</a:t>
            </a:r>
            <a:r>
              <a:rPr lang="en-US" baseline="0" dirty="0" smtClean="0"/>
              <a:t> </a:t>
            </a:r>
            <a:r>
              <a:rPr lang="en-US" baseline="0" dirty="0" err="1" smtClean="0"/>
              <a:t>actine-myosine</a:t>
            </a:r>
            <a:r>
              <a:rPr lang="en-US" baseline="0" dirty="0" smtClean="0"/>
              <a:t>.</a:t>
            </a:r>
          </a:p>
          <a:p>
            <a:r>
              <a:rPr lang="en-US" baseline="0" dirty="0" smtClean="0"/>
              <a:t>Si on </a:t>
            </a:r>
            <a:r>
              <a:rPr lang="en-US" baseline="0" dirty="0" err="1" smtClean="0"/>
              <a:t>enlève</a:t>
            </a:r>
            <a:r>
              <a:rPr lang="en-US" baseline="0" dirty="0" smtClean="0"/>
              <a:t> le </a:t>
            </a:r>
            <a:r>
              <a:rPr lang="en-US" baseline="0" dirty="0" err="1" smtClean="0"/>
              <a:t>Ca</a:t>
            </a:r>
            <a:r>
              <a:rPr lang="en-US" baseline="0" dirty="0" smtClean="0"/>
              <a:t>+ </a:t>
            </a:r>
            <a:r>
              <a:rPr lang="en-US" baseline="0" dirty="0" err="1" smtClean="0"/>
              <a:t>extracellulaire</a:t>
            </a:r>
            <a:r>
              <a:rPr lang="en-US" baseline="0" dirty="0" smtClean="0"/>
              <a:t>, nous </a:t>
            </a:r>
            <a:r>
              <a:rPr lang="en-US" baseline="0" dirty="0" err="1" smtClean="0"/>
              <a:t>bloquons</a:t>
            </a:r>
            <a:r>
              <a:rPr lang="en-US" baseline="0" dirty="0" smtClean="0"/>
              <a:t> la contraction. (Il </a:t>
            </a:r>
            <a:r>
              <a:rPr lang="en-US" baseline="0" dirty="0" err="1" smtClean="0"/>
              <a:t>n’y</a:t>
            </a:r>
            <a:r>
              <a:rPr lang="en-US" baseline="0" dirty="0" smtClean="0"/>
              <a:t> a pas de </a:t>
            </a:r>
            <a:r>
              <a:rPr lang="en-US" baseline="0" dirty="0" err="1" smtClean="0"/>
              <a:t>troponine</a:t>
            </a:r>
            <a:r>
              <a:rPr lang="en-US" baseline="0" dirty="0" smtClean="0"/>
              <a:t>) Il y a de la </a:t>
            </a:r>
            <a:r>
              <a:rPr lang="en-US" baseline="0" dirty="0" err="1" smtClean="0"/>
              <a:t>calmoduline</a:t>
            </a:r>
            <a:r>
              <a:rPr lang="en-US" baseline="0" dirty="0" smtClean="0"/>
              <a:t>. (</a:t>
            </a:r>
            <a:r>
              <a:rPr lang="en-US" baseline="0" dirty="0" err="1" smtClean="0"/>
              <a:t>Protéine</a:t>
            </a:r>
            <a:r>
              <a:rPr lang="en-US" baseline="0" dirty="0" smtClean="0"/>
              <a:t> qui se lie au calcium et </a:t>
            </a:r>
            <a:r>
              <a:rPr lang="en-US" baseline="0" dirty="0" err="1" smtClean="0"/>
              <a:t>peux</a:t>
            </a:r>
            <a:r>
              <a:rPr lang="en-US" baseline="0" dirty="0" smtClean="0"/>
              <a:t> se </a:t>
            </a:r>
            <a:r>
              <a:rPr lang="en-US" baseline="0" dirty="0" err="1" smtClean="0"/>
              <a:t>moduler</a:t>
            </a:r>
            <a:r>
              <a:rPr lang="en-US" baseline="0" dirty="0" smtClean="0"/>
              <a:t> en </a:t>
            </a:r>
            <a:r>
              <a:rPr lang="en-US" baseline="0" dirty="0" err="1" smtClean="0"/>
              <a:t>réponse</a:t>
            </a:r>
            <a:r>
              <a:rPr lang="en-US" baseline="0" dirty="0" smtClean="0"/>
              <a:t> </a:t>
            </a:r>
            <a:r>
              <a:rPr lang="en-US" baseline="0" dirty="0" err="1" smtClean="0"/>
              <a:t>cellulaire</a:t>
            </a:r>
            <a:r>
              <a:rPr lang="en-US" baseline="0" dirty="0" smtClean="0"/>
              <a:t>.) Elle active </a:t>
            </a:r>
            <a:r>
              <a:rPr lang="en-US" baseline="0" dirty="0" err="1" smtClean="0"/>
              <a:t>une</a:t>
            </a:r>
            <a:r>
              <a:rPr lang="en-US" baseline="0" dirty="0" smtClean="0"/>
              <a:t> enzyme (MLCK) Active la </a:t>
            </a:r>
            <a:r>
              <a:rPr lang="en-US" baseline="0" dirty="0" err="1" smtClean="0"/>
              <a:t>myosine</a:t>
            </a:r>
            <a:r>
              <a:rPr lang="en-US" baseline="0" dirty="0" smtClean="0"/>
              <a:t> et </a:t>
            </a:r>
            <a:r>
              <a:rPr lang="en-US" baseline="0" dirty="0" err="1" smtClean="0"/>
              <a:t>résulte</a:t>
            </a:r>
            <a:r>
              <a:rPr lang="en-US" baseline="0" dirty="0" smtClean="0"/>
              <a:t> en </a:t>
            </a:r>
            <a:r>
              <a:rPr lang="en-US" baseline="0" dirty="0" err="1" smtClean="0"/>
              <a:t>une</a:t>
            </a:r>
            <a:r>
              <a:rPr lang="en-US" baseline="0" dirty="0" smtClean="0"/>
              <a:t> contraction. </a:t>
            </a:r>
          </a:p>
          <a:p>
            <a:r>
              <a:rPr lang="en-US" baseline="0" dirty="0" err="1" smtClean="0"/>
              <a:t>Tropomyosine</a:t>
            </a:r>
            <a:r>
              <a:rPr lang="en-US" baseline="0" dirty="0" smtClean="0"/>
              <a:t> : pas un role </a:t>
            </a:r>
            <a:r>
              <a:rPr lang="en-US" baseline="0" dirty="0" err="1" smtClean="0"/>
              <a:t>régulateur</a:t>
            </a:r>
            <a:r>
              <a:rPr lang="en-US" baseline="0" dirty="0" smtClean="0"/>
              <a:t> </a:t>
            </a:r>
            <a:r>
              <a:rPr lang="en-US" baseline="0" dirty="0" err="1" smtClean="0"/>
              <a:t>mais</a:t>
            </a:r>
            <a:r>
              <a:rPr lang="en-US" baseline="0" dirty="0" smtClean="0"/>
              <a:t> un </a:t>
            </a:r>
            <a:r>
              <a:rPr lang="en-US" baseline="0" dirty="0" err="1" smtClean="0"/>
              <a:t>rôle</a:t>
            </a:r>
            <a:r>
              <a:rPr lang="en-US" baseline="0" dirty="0" smtClean="0"/>
              <a:t> de support. </a:t>
            </a:r>
            <a:endParaRPr lang="en-US" dirty="0"/>
          </a:p>
        </p:txBody>
      </p:sp>
      <p:sp>
        <p:nvSpPr>
          <p:cNvPr id="4" name="Slide Number Placeholder 3"/>
          <p:cNvSpPr>
            <a:spLocks noGrp="1"/>
          </p:cNvSpPr>
          <p:nvPr>
            <p:ph type="sldNum" sz="quarter" idx="10"/>
          </p:nvPr>
        </p:nvSpPr>
        <p:spPr/>
        <p:txBody>
          <a:bodyPr/>
          <a:lstStyle/>
          <a:p>
            <a:fld id="{850077FA-5270-4FC0-84C2-A30168E993C6}" type="slidenum">
              <a:rPr lang="en-US" smtClean="0"/>
              <a:t>177</a:t>
            </a:fld>
            <a:endParaRPr lang="en-US"/>
          </a:p>
        </p:txBody>
      </p:sp>
    </p:spTree>
    <p:extLst>
      <p:ext uri="{BB962C8B-B14F-4D97-AF65-F5344CB8AC3E}">
        <p14:creationId xmlns:p14="http://schemas.microsoft.com/office/powerpoint/2010/main" val="1497973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A34FD3B-98BC-440C-AFAE-A9CD91BA8837}" type="datetimeFigureOut">
              <a:rPr lang="en-US" smtClean="0"/>
              <a:t>4/15/2012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2836278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34FD3B-98BC-440C-AFAE-A9CD91BA8837}" type="datetimeFigureOut">
              <a:rPr lang="en-US" smtClean="0"/>
              <a:t>4/15/2012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174235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34FD3B-98BC-440C-AFAE-A9CD91BA8837}" type="datetimeFigureOut">
              <a:rPr lang="en-US" smtClean="0"/>
              <a:t>4/15/2012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3299873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A34FD3B-98BC-440C-AFAE-A9CD91BA8837}" type="datetimeFigureOut">
              <a:rPr lang="en-US" smtClean="0"/>
              <a:t>4/15/2012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2217182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A34FD3B-98BC-440C-AFAE-A9CD91BA8837}" type="datetimeFigureOut">
              <a:rPr lang="en-US" smtClean="0"/>
              <a:t>4/15/2012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528850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A34FD3B-98BC-440C-AFAE-A9CD91BA8837}" type="datetimeFigureOut">
              <a:rPr lang="en-US" smtClean="0"/>
              <a:t>4/15/2012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915026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34FD3B-98BC-440C-AFAE-A9CD91BA8837}" type="datetimeFigureOut">
              <a:rPr lang="en-US" smtClean="0"/>
              <a:t>4/15/2012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3464800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34FD3B-98BC-440C-AFAE-A9CD91BA8837}" type="datetimeFigureOut">
              <a:rPr lang="en-US" smtClean="0"/>
              <a:t>4/15/2012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2408152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34FD3B-98BC-440C-AFAE-A9CD91BA8837}" type="datetimeFigureOut">
              <a:rPr lang="en-US" smtClean="0"/>
              <a:t>4/15/2012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1572088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34FD3B-98BC-440C-AFAE-A9CD91BA8837}" type="datetimeFigureOut">
              <a:rPr lang="en-US" smtClean="0"/>
              <a:t>4/15/2012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310961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A34FD3B-98BC-440C-AFAE-A9CD91BA8837}" type="datetimeFigureOut">
              <a:rPr lang="en-US" smtClean="0"/>
              <a:t>4/15/2012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403CB2-48F9-4FB8-8126-E6BF781B577A}" type="slidenum">
              <a:rPr lang="en-US" smtClean="0"/>
              <a:t>‹#›</a:t>
            </a:fld>
            <a:endParaRPr lang="en-US"/>
          </a:p>
        </p:txBody>
      </p:sp>
    </p:spTree>
    <p:extLst>
      <p:ext uri="{BB962C8B-B14F-4D97-AF65-F5344CB8AC3E}">
        <p14:creationId xmlns:p14="http://schemas.microsoft.com/office/powerpoint/2010/main" val="22765600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261938"/>
            <a:ext cx="8610600" cy="609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298450" y="977900"/>
            <a:ext cx="4059238" cy="50561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10088" y="977900"/>
            <a:ext cx="4059237" cy="50561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90224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98450" y="261938"/>
            <a:ext cx="8616950" cy="57721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3479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re et contenu">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9847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re. Texte et contenu">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1131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ontenu">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5606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34FD3B-98BC-440C-AFAE-A9CD91BA8837}" type="datetimeFigureOut">
              <a:rPr lang="en-US" smtClean="0"/>
              <a:t>4/15/2012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403CB2-48F9-4FB8-8126-E6BF781B577A}" type="slidenum">
              <a:rPr lang="en-US" smtClean="0"/>
              <a:t>‹#›</a:t>
            </a:fld>
            <a:endParaRPr lang="en-US"/>
          </a:p>
        </p:txBody>
      </p:sp>
    </p:spTree>
    <p:extLst>
      <p:ext uri="{BB962C8B-B14F-4D97-AF65-F5344CB8AC3E}">
        <p14:creationId xmlns:p14="http://schemas.microsoft.com/office/powerpoint/2010/main" val="3470353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25.jpeg"/><Relationship Id="rId4" Type="http://schemas.openxmlformats.org/officeDocument/2006/relationships/image" Target="../media/image24.jpeg"/></Relationships>
</file>

<file path=ppt/slides/_rels/slide5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3.xml"/><Relationship Id="rId1" Type="http://schemas.openxmlformats.org/officeDocument/2006/relationships/vmlDrawing" Target="../drawings/vmlDrawing1.vml"/><Relationship Id="rId5" Type="http://schemas.openxmlformats.org/officeDocument/2006/relationships/image" Target="../media/image30.png"/><Relationship Id="rId4" Type="http://schemas.openxmlformats.org/officeDocument/2006/relationships/oleObject" Target="../embeddings/oleObject1.bin"/></Relationships>
</file>

<file path=ppt/slides/_rels/slide5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7.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0.xml"/><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7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7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70.xml"/><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71.xml"/><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81.xml"/><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3.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60.png"/></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61.png"/></Relationships>
</file>

<file path=ppt/slides/_rels/slide12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62.png"/></Relationships>
</file>

<file path=ppt/slides/_rels/slide12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63.png"/></Relationships>
</file>

<file path=ppt/slides/_rels/slide12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64.png"/></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3" Type="http://schemas.openxmlformats.org/officeDocument/2006/relationships/notesSlide" Target="../notesSlides/notesSlide89.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66.png"/><Relationship Id="rId4" Type="http://schemas.openxmlformats.org/officeDocument/2006/relationships/oleObject" Target="../embeddings/oleObject7.bin"/></Relationships>
</file>

<file path=ppt/slides/_rels/slide130.xml.rels><?xml version="1.0" encoding="UTF-8" standalone="yes"?>
<Relationships xmlns="http://schemas.openxmlformats.org/package/2006/relationships"><Relationship Id="rId3" Type="http://schemas.openxmlformats.org/officeDocument/2006/relationships/notesSlide" Target="../notesSlides/notesSlide90.xml"/><Relationship Id="rId2" Type="http://schemas.openxmlformats.org/officeDocument/2006/relationships/slideLayout" Target="../slideLayouts/slideLayout13.xml"/><Relationship Id="rId1" Type="http://schemas.openxmlformats.org/officeDocument/2006/relationships/vmlDrawing" Target="../drawings/vmlDrawing8.vml"/><Relationship Id="rId5" Type="http://schemas.openxmlformats.org/officeDocument/2006/relationships/image" Target="../media/image66.png"/><Relationship Id="rId4" Type="http://schemas.openxmlformats.org/officeDocument/2006/relationships/oleObject" Target="../embeddings/oleObject8.bin"/></Relationships>
</file>

<file path=ppt/slides/_rels/slide1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3" Type="http://schemas.openxmlformats.org/officeDocument/2006/relationships/notesSlide" Target="../notesSlides/notesSlide92.xml"/><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image" Target="../media/image68.png"/><Relationship Id="rId4" Type="http://schemas.openxmlformats.org/officeDocument/2006/relationships/oleObject" Target="../embeddings/oleObject9.bin"/></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3.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5.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00.xml"/><Relationship Id="rId1" Type="http://schemas.openxmlformats.org/officeDocument/2006/relationships/slideLayout" Target="../slideLayouts/slideLayout13.xml"/></Relationships>
</file>

<file path=ppt/slides/_rels/slide14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14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2.xml"/></Relationships>
</file>

<file path=ppt/slides/_rels/slide15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107.xml"/><Relationship Id="rId1" Type="http://schemas.openxmlformats.org/officeDocument/2006/relationships/slideLayout" Target="../slideLayouts/slideLayout6.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2.xml"/></Relationships>
</file>

<file path=ppt/slides/_rels/slide160.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112.xml"/><Relationship Id="rId1" Type="http://schemas.openxmlformats.org/officeDocument/2006/relationships/slideLayout" Target="../slideLayouts/slideLayout13.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13.xml"/></Relationships>
</file>

<file path=ppt/slides/_rels/slide170.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116.xml"/><Relationship Id="rId1" Type="http://schemas.openxmlformats.org/officeDocument/2006/relationships/slideLayout" Target="../slideLayouts/slideLayout6.xml"/></Relationships>
</file>

<file path=ppt/slides/_rels/slide17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118.xml"/><Relationship Id="rId1" Type="http://schemas.openxmlformats.org/officeDocument/2006/relationships/slideLayout" Target="../slideLayouts/slideLayout13.xml"/></Relationships>
</file>

<file path=ppt/slides/_rels/slide174.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119.xml"/><Relationship Id="rId1" Type="http://schemas.openxmlformats.org/officeDocument/2006/relationships/slideLayout" Target="../slideLayouts/slideLayout13.xml"/></Relationships>
</file>

<file path=ppt/slides/_rels/slide176.xml.rels><?xml version="1.0" encoding="UTF-8" standalone="yes"?>
<Relationships xmlns="http://schemas.openxmlformats.org/package/2006/relationships"><Relationship Id="rId3" Type="http://schemas.openxmlformats.org/officeDocument/2006/relationships/notesSlide" Target="../notesSlides/notesSlide120.xml"/><Relationship Id="rId2" Type="http://schemas.openxmlformats.org/officeDocument/2006/relationships/slideLayout" Target="../slideLayouts/slideLayout13.xml"/><Relationship Id="rId1" Type="http://schemas.openxmlformats.org/officeDocument/2006/relationships/vmlDrawing" Target="../drawings/vmlDrawing10.vml"/><Relationship Id="rId5" Type="http://schemas.openxmlformats.org/officeDocument/2006/relationships/image" Target="../media/image98.png"/><Relationship Id="rId4" Type="http://schemas.openxmlformats.org/officeDocument/2006/relationships/oleObject" Target="../embeddings/oleObject10.bin"/></Relationships>
</file>

<file path=ppt/slides/_rels/slide17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Revue ANP 1505 C</a:t>
            </a:r>
            <a:endParaRPr lang="en-US" dirty="0"/>
          </a:p>
        </p:txBody>
      </p:sp>
    </p:spTree>
    <p:extLst>
      <p:ext uri="{BB962C8B-B14F-4D97-AF65-F5344CB8AC3E}">
        <p14:creationId xmlns:p14="http://schemas.microsoft.com/office/powerpoint/2010/main" val="2786283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590800"/>
            <a:ext cx="8229600" cy="1143000"/>
          </a:xfrm>
        </p:spPr>
        <p:txBody>
          <a:bodyPr/>
          <a:lstStyle/>
          <a:p>
            <a:r>
              <a:rPr lang="en-US" dirty="0"/>
              <a:t>Muscles </a:t>
            </a:r>
            <a:r>
              <a:rPr lang="en-US" dirty="0" err="1"/>
              <a:t>lisses</a:t>
            </a:r>
            <a:r>
              <a:rPr lang="en-US" dirty="0"/>
              <a:t> (4.3.6): 2 questions</a:t>
            </a:r>
          </a:p>
        </p:txBody>
      </p:sp>
    </p:spTree>
    <p:extLst>
      <p:ext uri="{BB962C8B-B14F-4D97-AF65-F5344CB8AC3E}">
        <p14:creationId xmlns:p14="http://schemas.microsoft.com/office/powerpoint/2010/main" val="1285080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body" sz="half" idx="1"/>
          </p:nvPr>
        </p:nvSpPr>
        <p:spPr>
          <a:xfrm>
            <a:off x="222250" y="920750"/>
            <a:ext cx="8699500" cy="407988"/>
          </a:xfrm>
        </p:spPr>
        <p:txBody>
          <a:bodyPr/>
          <a:lstStyle/>
          <a:p>
            <a:pPr marL="363538" indent="-363538" eaLnBrk="1" hangingPunct="1">
              <a:lnSpc>
                <a:spcPct val="90000"/>
              </a:lnSpc>
              <a:spcAft>
                <a:spcPct val="25000"/>
              </a:spcAft>
              <a:buFont typeface="Wingdings" pitchFamily="2" charset="2"/>
              <a:buNone/>
            </a:pPr>
            <a:r>
              <a:rPr lang="en-CA" sz="2200" b="1" dirty="0" smtClean="0">
                <a:latin typeface="+mj-lt"/>
                <a:cs typeface="Arial" charset="0"/>
              </a:rPr>
              <a:t>1.	</a:t>
            </a:r>
            <a:r>
              <a:rPr lang="en-CA" sz="2200" b="1" u="sng" dirty="0" smtClean="0">
                <a:latin typeface="+mj-lt"/>
                <a:cs typeface="Arial" charset="0"/>
              </a:rPr>
              <a:t>ORGANISATION GÉNÉRALE MUSCLES LISSES</a:t>
            </a:r>
            <a:r>
              <a:rPr lang="en-CA" sz="2200" dirty="0" smtClean="0">
                <a:latin typeface="+mj-lt"/>
              </a:rPr>
              <a:t> </a:t>
            </a:r>
          </a:p>
        </p:txBody>
      </p:sp>
      <p:sp>
        <p:nvSpPr>
          <p:cNvPr id="27651" name="Rectangle 4"/>
          <p:cNvSpPr>
            <a:spLocks noChangeArrowheads="1"/>
          </p:cNvSpPr>
          <p:nvPr/>
        </p:nvSpPr>
        <p:spPr bwMode="auto">
          <a:xfrm>
            <a:off x="594461" y="1343142"/>
            <a:ext cx="83693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Clr>
                <a:schemeClr val="tx1"/>
              </a:buClr>
            </a:pPr>
            <a:r>
              <a:rPr lang="fr-CA" sz="1600" b="1" i="1" dirty="0" smtClean="0">
                <a:latin typeface="Arial" charset="0"/>
                <a:cs typeface="Arial" charset="0"/>
              </a:rPr>
              <a:t>Les muscles lisses</a:t>
            </a:r>
            <a:r>
              <a:rPr lang="fr-CA" sz="1600" dirty="0" smtClean="0">
                <a:latin typeface="Arial" charset="0"/>
                <a:cs typeface="Arial" charset="0"/>
              </a:rPr>
              <a:t> sont surtout situés dans les parois des organes viscéraux creux.</a:t>
            </a:r>
          </a:p>
          <a:p>
            <a:pPr eaLnBrk="1" hangingPunct="1">
              <a:buClr>
                <a:schemeClr val="tx1"/>
              </a:buClr>
            </a:pPr>
            <a:r>
              <a:rPr lang="fr-CA" sz="1600" dirty="0" smtClean="0">
                <a:latin typeface="Arial" charset="0"/>
                <a:cs typeface="Arial" charset="0"/>
              </a:rPr>
              <a:t>Ex.: estomac, intestin, vessie, utérus, vaisseaux sanguins, voies respiratoires, etc.</a:t>
            </a:r>
            <a:endParaRPr lang="fr-CA" sz="3000" dirty="0"/>
          </a:p>
        </p:txBody>
      </p:sp>
      <p:sp>
        <p:nvSpPr>
          <p:cNvPr id="27652" name="Text Box 5"/>
          <p:cNvSpPr txBox="1">
            <a:spLocks noChangeArrowheads="1"/>
          </p:cNvSpPr>
          <p:nvPr/>
        </p:nvSpPr>
        <p:spPr bwMode="auto">
          <a:xfrm>
            <a:off x="384944" y="6172610"/>
            <a:ext cx="1155700" cy="314325"/>
          </a:xfrm>
          <a:prstGeom prst="rect">
            <a:avLst/>
          </a:prstGeom>
          <a:noFill/>
          <a:ln w="9525">
            <a:solidFill>
              <a:srgbClr val="3366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a:r>
              <a:rPr lang="en-US" sz="1400" b="1" dirty="0">
                <a:solidFill>
                  <a:schemeClr val="accent2"/>
                </a:solidFill>
                <a:latin typeface="Arial" charset="0"/>
              </a:rPr>
              <a:t>Figure </a:t>
            </a:r>
            <a:r>
              <a:rPr lang="en-US" sz="1400" b="1" dirty="0" smtClean="0">
                <a:solidFill>
                  <a:schemeClr val="accent2"/>
                </a:solidFill>
                <a:latin typeface="Arial" charset="0"/>
              </a:rPr>
              <a:t>9.26</a:t>
            </a:r>
            <a:endParaRPr lang="en-US" sz="1400" b="1" dirty="0">
              <a:solidFill>
                <a:schemeClr val="accent2"/>
              </a:solidFill>
              <a:latin typeface="Arial" charset="0"/>
            </a:endParaRPr>
          </a:p>
        </p:txBody>
      </p:sp>
      <p:sp>
        <p:nvSpPr>
          <p:cNvPr id="27654" name="Rectangle 11"/>
          <p:cNvSpPr>
            <a:spLocks noGrp="1" noChangeArrowheads="1"/>
          </p:cNvSpPr>
          <p:nvPr>
            <p:ph type="title"/>
          </p:nvPr>
        </p:nvSpPr>
        <p:spPr>
          <a:xfrm>
            <a:off x="223838" y="301897"/>
            <a:ext cx="8680450" cy="554037"/>
          </a:xfrm>
          <a:noFill/>
        </p:spPr>
        <p:txBody>
          <a:bodyPr/>
          <a:lstStyle/>
          <a:p>
            <a:pPr eaLnBrk="1" hangingPunct="1"/>
            <a:r>
              <a:rPr lang="en-CA" sz="2800" dirty="0">
                <a:solidFill>
                  <a:srgbClr val="FF0000"/>
                </a:solidFill>
              </a:rPr>
              <a:t>4</a:t>
            </a:r>
            <a:r>
              <a:rPr lang="en-CA" sz="2800" dirty="0" smtClean="0">
                <a:solidFill>
                  <a:srgbClr val="FF0000"/>
                </a:solidFill>
              </a:rPr>
              <a:t>.3.6  LES MUSCLES LISSES</a:t>
            </a:r>
            <a:endParaRPr lang="en-US" sz="2800" u="sng" dirty="0" smtClean="0">
              <a:solidFill>
                <a:srgbClr val="FF0000"/>
              </a:solidFill>
            </a:endParaRPr>
          </a:p>
        </p:txBody>
      </p:sp>
      <p:pic>
        <p:nvPicPr>
          <p:cNvPr id="77826" name="Picture 2" descr="http://cw2.erpi.com/cw/marieb/userfiles/31_Fig_9_26_p_352.jpg"/>
          <p:cNvPicPr>
            <a:picLocks noChangeAspect="1" noChangeArrowheads="1"/>
          </p:cNvPicPr>
          <p:nvPr/>
        </p:nvPicPr>
        <p:blipFill>
          <a:blip r:embed="rId3" cstate="print"/>
          <a:srcRect l="1890" t="2739" r="1512" b="15748"/>
          <a:stretch>
            <a:fillRect/>
          </a:stretch>
        </p:blipFill>
        <p:spPr bwMode="auto">
          <a:xfrm>
            <a:off x="346587" y="2105394"/>
            <a:ext cx="8496154" cy="3957414"/>
          </a:xfrm>
          <a:prstGeom prst="rect">
            <a:avLst/>
          </a:prstGeom>
          <a:noFill/>
        </p:spPr>
      </p:pic>
    </p:spTree>
    <p:extLst>
      <p:ext uri="{BB962C8B-B14F-4D97-AF65-F5344CB8AC3E}">
        <p14:creationId xmlns:p14="http://schemas.microsoft.com/office/powerpoint/2010/main" val="15239500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sz="half" idx="1"/>
          </p:nvPr>
        </p:nvSpPr>
        <p:spPr>
          <a:xfrm>
            <a:off x="207962" y="379646"/>
            <a:ext cx="7397169" cy="352425"/>
          </a:xfrm>
        </p:spPr>
        <p:txBody>
          <a:bodyPr>
            <a:normAutofit fontScale="92500" lnSpcReduction="10000"/>
          </a:bodyPr>
          <a:lstStyle/>
          <a:p>
            <a:pPr marL="357188" indent="-357188" eaLnBrk="1" hangingPunct="1">
              <a:lnSpc>
                <a:spcPct val="90000"/>
              </a:lnSpc>
              <a:spcAft>
                <a:spcPct val="25000"/>
              </a:spcAft>
              <a:buClr>
                <a:schemeClr val="tx1"/>
              </a:buClr>
              <a:buSzPct val="120000"/>
              <a:buNone/>
            </a:pPr>
            <a:r>
              <a:rPr lang="fr-CA" sz="2200" b="1" dirty="0" smtClean="0">
                <a:latin typeface="Arial" charset="0"/>
                <a:cs typeface="Arial" charset="0"/>
              </a:rPr>
              <a:t>2.	</a:t>
            </a:r>
            <a:r>
              <a:rPr lang="fr-CA" sz="2200" b="1" u="sng" dirty="0" smtClean="0">
                <a:latin typeface="Arial" charset="0"/>
                <a:cs typeface="Arial" charset="0"/>
              </a:rPr>
              <a:t>STRUCTURE DES FIBRES MUSCULAIRES LISSES</a:t>
            </a:r>
            <a:endParaRPr lang="fr-CA" sz="2200" dirty="0" smtClean="0"/>
          </a:p>
        </p:txBody>
      </p:sp>
      <p:pic>
        <p:nvPicPr>
          <p:cNvPr id="76802" name="Picture 2" descr="http://cw2.erpi.com/cw/marieb/userfiles/33_Fig_9_28_p_353.jpg"/>
          <p:cNvPicPr>
            <a:picLocks noChangeAspect="1" noChangeArrowheads="1"/>
          </p:cNvPicPr>
          <p:nvPr/>
        </p:nvPicPr>
        <p:blipFill>
          <a:blip r:embed="rId3" cstate="print"/>
          <a:srcRect l="3024" t="3104" r="3780" b="28327"/>
          <a:stretch>
            <a:fillRect/>
          </a:stretch>
        </p:blipFill>
        <p:spPr bwMode="auto">
          <a:xfrm>
            <a:off x="1415842" y="2039388"/>
            <a:ext cx="6393428" cy="4581330"/>
          </a:xfrm>
          <a:prstGeom prst="rect">
            <a:avLst/>
          </a:prstGeom>
          <a:noFill/>
          <a:ln>
            <a:solidFill>
              <a:srgbClr val="0000FF"/>
            </a:solidFill>
          </a:ln>
        </p:spPr>
      </p:pic>
      <p:sp>
        <p:nvSpPr>
          <p:cNvPr id="28675" name="Rectangle 4"/>
          <p:cNvSpPr>
            <a:spLocks noChangeArrowheads="1"/>
          </p:cNvSpPr>
          <p:nvPr/>
        </p:nvSpPr>
        <p:spPr bwMode="auto">
          <a:xfrm>
            <a:off x="579335" y="754108"/>
            <a:ext cx="7229936" cy="1273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82563" indent="-182563" eaLnBrk="1" hangingPunct="1">
              <a:spcAft>
                <a:spcPts val="300"/>
              </a:spcAft>
              <a:buClr>
                <a:schemeClr val="tx1"/>
              </a:buClr>
              <a:buFontTx/>
              <a:buChar char="•"/>
            </a:pPr>
            <a:r>
              <a:rPr lang="fr-CA" sz="1600" dirty="0" smtClean="0">
                <a:latin typeface="Arial" charset="0"/>
                <a:cs typeface="Arial" charset="0"/>
              </a:rPr>
              <a:t>Fusiformes, mononuclées 	•  Longueur</a:t>
            </a:r>
            <a:r>
              <a:rPr lang="fr-CA" sz="1600" dirty="0">
                <a:latin typeface="Arial" charset="0"/>
                <a:cs typeface="Arial" charset="0"/>
              </a:rPr>
              <a:t>: </a:t>
            </a:r>
            <a:r>
              <a:rPr lang="fr-CA" sz="1600" dirty="0" smtClean="0">
                <a:latin typeface="Arial" charset="0"/>
                <a:cs typeface="Arial" charset="0"/>
              </a:rPr>
              <a:t>100-400 </a:t>
            </a:r>
            <a:r>
              <a:rPr lang="fr-CA" sz="1600" dirty="0" smtClean="0">
                <a:latin typeface="Arial" charset="0"/>
                <a:cs typeface="Arial" charset="0"/>
                <a:sym typeface="Symbol" pitchFamily="18" charset="2"/>
              </a:rPr>
              <a:t></a:t>
            </a:r>
            <a:r>
              <a:rPr lang="fr-CA" sz="1600" dirty="0" smtClean="0">
                <a:latin typeface="Arial" charset="0"/>
                <a:cs typeface="Arial" charset="0"/>
              </a:rPr>
              <a:t>m </a:t>
            </a:r>
            <a:endParaRPr lang="fr-CA" sz="1600" dirty="0">
              <a:latin typeface="Arial" charset="0"/>
              <a:cs typeface="Arial" charset="0"/>
            </a:endParaRPr>
          </a:p>
          <a:p>
            <a:pPr marL="182563" indent="-182563" eaLnBrk="1" hangingPunct="1">
              <a:spcAft>
                <a:spcPts val="300"/>
              </a:spcAft>
              <a:buClr>
                <a:schemeClr val="tx1"/>
              </a:buClr>
              <a:buFontTx/>
              <a:buChar char="•"/>
            </a:pPr>
            <a:r>
              <a:rPr lang="fr-CA" sz="1600" u="sng" dirty="0">
                <a:latin typeface="Arial" charset="0"/>
                <a:cs typeface="Arial" charset="0"/>
              </a:rPr>
              <a:t>Absence</a:t>
            </a:r>
            <a:r>
              <a:rPr lang="fr-CA" sz="1600" dirty="0">
                <a:latin typeface="Arial" charset="0"/>
                <a:cs typeface="Arial" charset="0"/>
              </a:rPr>
              <a:t> de stries et de </a:t>
            </a:r>
            <a:r>
              <a:rPr lang="fr-CA" sz="1600" dirty="0" smtClean="0">
                <a:latin typeface="Arial" charset="0"/>
                <a:cs typeface="Arial" charset="0"/>
              </a:rPr>
              <a:t>sarcomères	•  Présence </a:t>
            </a:r>
            <a:r>
              <a:rPr lang="fr-CA" sz="1600" dirty="0">
                <a:latin typeface="Arial" charset="0"/>
                <a:cs typeface="Arial" charset="0"/>
              </a:rPr>
              <a:t>de myosine et </a:t>
            </a:r>
            <a:r>
              <a:rPr lang="fr-CA" sz="1600" dirty="0" smtClean="0">
                <a:latin typeface="Arial" charset="0"/>
                <a:cs typeface="Arial" charset="0"/>
              </a:rPr>
              <a:t>d’actine</a:t>
            </a:r>
            <a:endParaRPr lang="fr-CA" sz="1600" b="1" i="1" dirty="0">
              <a:latin typeface="Arial" charset="0"/>
              <a:cs typeface="Arial" charset="0"/>
            </a:endParaRPr>
          </a:p>
          <a:p>
            <a:pPr marL="182563" indent="-182563" eaLnBrk="1" hangingPunct="1">
              <a:spcAft>
                <a:spcPts val="0"/>
              </a:spcAft>
              <a:buClr>
                <a:schemeClr val="tx1"/>
              </a:buClr>
              <a:buFontTx/>
              <a:buChar char="•"/>
            </a:pPr>
            <a:r>
              <a:rPr lang="fr-CA" sz="1600" b="1" i="1" dirty="0">
                <a:latin typeface="Arial" charset="0"/>
                <a:cs typeface="Arial" charset="0"/>
              </a:rPr>
              <a:t>Corps denses</a:t>
            </a:r>
            <a:r>
              <a:rPr lang="fr-CA" sz="1600" b="1" dirty="0">
                <a:latin typeface="Arial" charset="0"/>
                <a:cs typeface="Arial" charset="0"/>
              </a:rPr>
              <a:t>:</a:t>
            </a:r>
            <a:r>
              <a:rPr lang="fr-CA" sz="1600" dirty="0">
                <a:latin typeface="Arial" charset="0"/>
                <a:cs typeface="Arial" charset="0"/>
              </a:rPr>
              <a:t> points d’ancrage pour les filaments d’actine </a:t>
            </a:r>
          </a:p>
          <a:p>
            <a:pPr marL="449263" lvl="1" indent="-273050" eaLnBrk="1" hangingPunct="1">
              <a:spcAft>
                <a:spcPts val="300"/>
              </a:spcAft>
              <a:buClr>
                <a:schemeClr val="tx1"/>
              </a:buClr>
            </a:pPr>
            <a:r>
              <a:rPr lang="fr-CA" sz="1600" dirty="0" smtClean="0">
                <a:latin typeface="Arial" charset="0"/>
                <a:cs typeface="Arial" charset="0"/>
                <a:sym typeface="Symbol" pitchFamily="18" charset="2"/>
              </a:rPr>
              <a:t></a:t>
            </a:r>
            <a:r>
              <a:rPr lang="fr-CA" sz="1600" dirty="0">
                <a:latin typeface="Arial" charset="0"/>
                <a:cs typeface="Arial" charset="0"/>
                <a:sym typeface="Symbol" pitchFamily="18" charset="2"/>
              </a:rPr>
              <a:t>	</a:t>
            </a:r>
            <a:r>
              <a:rPr lang="fr-CA" sz="1600" dirty="0" smtClean="0">
                <a:latin typeface="Arial" charset="0"/>
                <a:cs typeface="Arial" charset="0"/>
              </a:rPr>
              <a:t>correspondent </a:t>
            </a:r>
            <a:r>
              <a:rPr lang="fr-CA" sz="1600" dirty="0">
                <a:latin typeface="Arial" charset="0"/>
                <a:cs typeface="Arial" charset="0"/>
              </a:rPr>
              <a:t>aux lignes Z des muscles striés</a:t>
            </a:r>
          </a:p>
        </p:txBody>
      </p:sp>
      <p:sp>
        <p:nvSpPr>
          <p:cNvPr id="28677" name="Text Box 5"/>
          <p:cNvSpPr txBox="1">
            <a:spLocks noChangeArrowheads="1"/>
          </p:cNvSpPr>
          <p:nvPr/>
        </p:nvSpPr>
        <p:spPr bwMode="auto">
          <a:xfrm>
            <a:off x="6613885" y="6324600"/>
            <a:ext cx="11953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sz="1400" b="1" dirty="0">
                <a:solidFill>
                  <a:schemeClr val="accent2"/>
                </a:solidFill>
                <a:latin typeface="Arial" charset="0"/>
              </a:rPr>
              <a:t>Figure </a:t>
            </a:r>
            <a:r>
              <a:rPr lang="en-US" sz="1400" b="1" dirty="0" smtClean="0">
                <a:solidFill>
                  <a:schemeClr val="accent2"/>
                </a:solidFill>
                <a:latin typeface="Arial" charset="0"/>
              </a:rPr>
              <a:t>9.28</a:t>
            </a:r>
            <a:endParaRPr lang="en-US" sz="1400" b="1" dirty="0">
              <a:solidFill>
                <a:schemeClr val="accent2"/>
              </a:solidFill>
              <a:latin typeface="Arial" charset="0"/>
            </a:endParaRPr>
          </a:p>
        </p:txBody>
      </p:sp>
    </p:spTree>
    <p:extLst>
      <p:ext uri="{BB962C8B-B14F-4D97-AF65-F5344CB8AC3E}">
        <p14:creationId xmlns:p14="http://schemas.microsoft.com/office/powerpoint/2010/main" val="4123981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sz="half" idx="1"/>
          </p:nvPr>
        </p:nvSpPr>
        <p:spPr>
          <a:xfrm>
            <a:off x="223026" y="313126"/>
            <a:ext cx="6200078" cy="407987"/>
          </a:xfrm>
        </p:spPr>
        <p:txBody>
          <a:bodyPr/>
          <a:lstStyle/>
          <a:p>
            <a:pPr marL="357188" indent="-357188" eaLnBrk="1" hangingPunct="1">
              <a:lnSpc>
                <a:spcPct val="90000"/>
              </a:lnSpc>
              <a:spcAft>
                <a:spcPct val="25000"/>
              </a:spcAft>
              <a:buClr>
                <a:schemeClr val="tx1"/>
              </a:buClr>
              <a:buSzTx/>
              <a:buNone/>
            </a:pPr>
            <a:r>
              <a:rPr lang="fr-CA" sz="2200" b="1" dirty="0" smtClean="0">
                <a:latin typeface="Arial" charset="0"/>
                <a:cs typeface="Arial" charset="0"/>
              </a:rPr>
              <a:t>3.	</a:t>
            </a:r>
            <a:r>
              <a:rPr lang="fr-CA" sz="2200" b="1" u="sng" dirty="0" smtClean="0">
                <a:latin typeface="Arial" charset="0"/>
                <a:cs typeface="Arial" charset="0"/>
              </a:rPr>
              <a:t>COUPLAGE EXCITATION-CONTRACTION</a:t>
            </a:r>
            <a:endParaRPr lang="fr-CA" sz="2200" u="sng" dirty="0" smtClean="0"/>
          </a:p>
        </p:txBody>
      </p:sp>
      <p:sp>
        <p:nvSpPr>
          <p:cNvPr id="470019" name="Rectangle 3"/>
          <p:cNvSpPr>
            <a:spLocks noChangeArrowheads="1"/>
          </p:cNvSpPr>
          <p:nvPr/>
        </p:nvSpPr>
        <p:spPr bwMode="auto">
          <a:xfrm>
            <a:off x="617381" y="770463"/>
            <a:ext cx="5054871" cy="5399877"/>
          </a:xfrm>
          <a:prstGeom prst="rect">
            <a:avLst/>
          </a:prstGeom>
          <a:noFill/>
          <a:ln w="9525">
            <a:noFill/>
            <a:miter lim="800000"/>
            <a:headEnd/>
            <a:tailEnd/>
          </a:ln>
          <a:effectLst/>
        </p:spPr>
        <p:txBody>
          <a:bodyPr/>
          <a:lstStyle/>
          <a:p>
            <a:pPr marL="177800" indent="-177800" eaLnBrk="1" hangingPunct="1">
              <a:buClr>
                <a:schemeClr val="tx1"/>
              </a:buClr>
              <a:buFontTx/>
              <a:buChar char="•"/>
              <a:defRPr/>
            </a:pPr>
            <a:r>
              <a:rPr lang="fr-CA" sz="1600" u="sng" dirty="0">
                <a:latin typeface="Arial" charset="0"/>
                <a:cs typeface="Arial" charset="0"/>
              </a:rPr>
              <a:t>Absence de tubules-T</a:t>
            </a:r>
            <a:r>
              <a:rPr lang="fr-CA" sz="1600" dirty="0">
                <a:latin typeface="Arial" charset="0"/>
                <a:cs typeface="Arial" charset="0"/>
              </a:rPr>
              <a:t>; </a:t>
            </a:r>
            <a:r>
              <a:rPr lang="fr-CA" sz="1600" dirty="0" smtClean="0">
                <a:latin typeface="Arial" charset="0"/>
                <a:cs typeface="Arial" charset="0"/>
              </a:rPr>
              <a:t>RS (</a:t>
            </a:r>
            <a:r>
              <a:rPr lang="fr-CA" sz="1600" smtClean="0">
                <a:latin typeface="Arial" charset="0"/>
                <a:cs typeface="Arial" charset="0"/>
              </a:rPr>
              <a:t>réticulum sarcoplasmique)  </a:t>
            </a:r>
            <a:r>
              <a:rPr lang="fr-CA" sz="1600" dirty="0">
                <a:latin typeface="Arial" charset="0"/>
                <a:cs typeface="Arial" charset="0"/>
              </a:rPr>
              <a:t>peu développé.</a:t>
            </a:r>
          </a:p>
          <a:p>
            <a:pPr marL="177800" indent="-177800" eaLnBrk="1" hangingPunct="1">
              <a:buClr>
                <a:schemeClr val="tx1"/>
              </a:buClr>
              <a:buFontTx/>
              <a:buChar char="•"/>
              <a:defRPr/>
            </a:pPr>
            <a:r>
              <a:rPr lang="fr-CA" sz="1600" u="sng" dirty="0">
                <a:latin typeface="Arial" charset="0"/>
                <a:cs typeface="Arial" charset="0"/>
              </a:rPr>
              <a:t>Absence de troponine</a:t>
            </a:r>
          </a:p>
          <a:p>
            <a:pPr marL="446088" lvl="1" indent="-268288" eaLnBrk="1" hangingPunct="1">
              <a:spcAft>
                <a:spcPct val="50000"/>
              </a:spcAft>
              <a:buClr>
                <a:schemeClr val="tx1"/>
              </a:buClr>
              <a:defRPr/>
            </a:pPr>
            <a:r>
              <a:rPr lang="fr-CA" sz="1600" dirty="0">
                <a:latin typeface="Arial" charset="0"/>
                <a:cs typeface="Arial" charset="0"/>
                <a:sym typeface="Symbol" pitchFamily="18" charset="2"/>
              </a:rPr>
              <a:t></a:t>
            </a:r>
            <a:r>
              <a:rPr lang="fr-CA" sz="1600" dirty="0">
                <a:latin typeface="Arial" charset="0"/>
                <a:cs typeface="Arial" charset="0"/>
              </a:rPr>
              <a:t> </a:t>
            </a:r>
            <a:r>
              <a:rPr lang="fr-CA" sz="1500" dirty="0" smtClean="0">
                <a:latin typeface="Arial" charset="0"/>
                <a:cs typeface="Arial" charset="0"/>
              </a:rPr>
              <a:t>La </a:t>
            </a:r>
            <a:r>
              <a:rPr lang="fr-CA" sz="1500" dirty="0">
                <a:latin typeface="Arial" charset="0"/>
                <a:cs typeface="Arial" charset="0"/>
              </a:rPr>
              <a:t>régulation de la contraction par le Ca</a:t>
            </a:r>
            <a:r>
              <a:rPr lang="fr-CA" sz="1500" baseline="30000" dirty="0">
                <a:latin typeface="Arial" charset="0"/>
                <a:cs typeface="Arial" charset="0"/>
              </a:rPr>
              <a:t>2+</a:t>
            </a:r>
            <a:r>
              <a:rPr lang="fr-CA" sz="1500" dirty="0">
                <a:latin typeface="Arial" charset="0"/>
                <a:cs typeface="Arial" charset="0"/>
              </a:rPr>
              <a:t> se produit par la liaison des ions Ca</a:t>
            </a:r>
            <a:r>
              <a:rPr lang="fr-CA" sz="1500" baseline="30000" dirty="0">
                <a:latin typeface="Arial" charset="0"/>
                <a:cs typeface="Arial" charset="0"/>
              </a:rPr>
              <a:t>2+</a:t>
            </a:r>
            <a:r>
              <a:rPr lang="fr-CA" sz="1500" dirty="0">
                <a:latin typeface="Arial" charset="0"/>
                <a:cs typeface="Arial" charset="0"/>
              </a:rPr>
              <a:t> à la </a:t>
            </a:r>
            <a:r>
              <a:rPr lang="fr-CA" sz="1500" b="1" i="1" dirty="0">
                <a:latin typeface="Arial" charset="0"/>
                <a:cs typeface="Arial" charset="0"/>
              </a:rPr>
              <a:t>calmoduline</a:t>
            </a:r>
            <a:r>
              <a:rPr lang="fr-CA" sz="1500" dirty="0">
                <a:latin typeface="Arial" charset="0"/>
                <a:cs typeface="Arial" charset="0"/>
              </a:rPr>
              <a:t>.</a:t>
            </a:r>
          </a:p>
          <a:p>
            <a:pPr marL="263525" indent="-263525" eaLnBrk="1" hangingPunct="1">
              <a:spcAft>
                <a:spcPts val="300"/>
              </a:spcAft>
              <a:buClr>
                <a:srgbClr val="00B0F0"/>
              </a:buClr>
              <a:buSzPct val="120000"/>
              <a:buFont typeface="Wingdings 2" pitchFamily="18" charset="2"/>
              <a:buChar char=""/>
              <a:defRPr/>
            </a:pPr>
            <a:r>
              <a:rPr lang="fr-CA" sz="1400" dirty="0">
                <a:latin typeface="Arial" charset="0"/>
                <a:cs typeface="Arial" charset="0"/>
                <a:sym typeface="Wingdings 2" pitchFamily="18" charset="2"/>
              </a:rPr>
              <a:t>Potentiel d’action</a:t>
            </a:r>
            <a:r>
              <a:rPr lang="fr-CA" sz="1400" dirty="0">
                <a:latin typeface="Arial" charset="0"/>
                <a:cs typeface="Arial" charset="0"/>
              </a:rPr>
              <a:t> </a:t>
            </a:r>
            <a:r>
              <a:rPr lang="fr-CA" sz="1400" dirty="0">
                <a:latin typeface="Arial" charset="0"/>
                <a:cs typeface="Arial" charset="0"/>
                <a:sym typeface="Symbol" pitchFamily="18" charset="2"/>
              </a:rPr>
              <a:t></a:t>
            </a:r>
            <a:r>
              <a:rPr lang="fr-CA" sz="1400" dirty="0">
                <a:latin typeface="Arial" charset="0"/>
                <a:cs typeface="Arial" charset="0"/>
              </a:rPr>
              <a:t> Ouverture de canaux à Ca</a:t>
            </a:r>
            <a:r>
              <a:rPr lang="fr-CA" sz="1400" baseline="30000" dirty="0">
                <a:latin typeface="Arial" charset="0"/>
                <a:cs typeface="Arial" charset="0"/>
              </a:rPr>
              <a:t>2+</a:t>
            </a:r>
            <a:r>
              <a:rPr lang="fr-CA" sz="1400" dirty="0">
                <a:latin typeface="Arial" charset="0"/>
                <a:cs typeface="Arial" charset="0"/>
              </a:rPr>
              <a:t> voltage-dépendants dans le sarcolemme </a:t>
            </a:r>
            <a:r>
              <a:rPr lang="fr-CA" sz="1400" dirty="0">
                <a:latin typeface="Arial" charset="0"/>
                <a:cs typeface="Arial" charset="0"/>
                <a:sym typeface="Symbol" pitchFamily="18" charset="2"/>
              </a:rPr>
              <a:t></a:t>
            </a:r>
            <a:r>
              <a:rPr lang="fr-CA" sz="1400" dirty="0">
                <a:latin typeface="Arial" charset="0"/>
                <a:cs typeface="Arial" charset="0"/>
              </a:rPr>
              <a:t> Entrée de Ca</a:t>
            </a:r>
            <a:r>
              <a:rPr lang="fr-CA" sz="1400" baseline="30000" dirty="0">
                <a:latin typeface="Arial" charset="0"/>
                <a:cs typeface="Arial" charset="0"/>
              </a:rPr>
              <a:t>2+</a:t>
            </a:r>
            <a:endParaRPr lang="fr-CA" sz="1400" dirty="0">
              <a:latin typeface="Arial" charset="0"/>
              <a:cs typeface="Arial" charset="0"/>
            </a:endParaRPr>
          </a:p>
          <a:p>
            <a:pPr marL="263525" indent="-263525" eaLnBrk="1" hangingPunct="1">
              <a:spcAft>
                <a:spcPts val="600"/>
              </a:spcAft>
              <a:buClr>
                <a:schemeClr val="tx1"/>
              </a:buClr>
              <a:defRPr/>
            </a:pPr>
            <a:r>
              <a:rPr lang="fr-CA" sz="1400" dirty="0">
                <a:latin typeface="Arial" charset="0"/>
                <a:cs typeface="Arial" charset="0"/>
              </a:rPr>
              <a:t>	(** Contrairement aux muscles </a:t>
            </a:r>
            <a:r>
              <a:rPr lang="fr-CA" sz="1400" dirty="0" smtClean="0">
                <a:latin typeface="Arial" charset="0"/>
                <a:cs typeface="Arial" charset="0"/>
              </a:rPr>
              <a:t>squelettiques</a:t>
            </a:r>
            <a:r>
              <a:rPr lang="fr-CA" sz="1400" dirty="0">
                <a:latin typeface="Arial" charset="0"/>
                <a:cs typeface="Arial" charset="0"/>
              </a:rPr>
              <a:t>, la contraction des muscles lisses dépend du Ca</a:t>
            </a:r>
            <a:r>
              <a:rPr lang="fr-CA" sz="1400" baseline="30000" dirty="0">
                <a:latin typeface="Arial" charset="0"/>
                <a:cs typeface="Arial" charset="0"/>
              </a:rPr>
              <a:t>2+ </a:t>
            </a:r>
            <a:r>
              <a:rPr lang="fr-CA" sz="1400" u="sng" dirty="0">
                <a:latin typeface="Arial" charset="0"/>
                <a:cs typeface="Arial" charset="0"/>
              </a:rPr>
              <a:t>extracellulaire</a:t>
            </a:r>
            <a:r>
              <a:rPr lang="fr-CA" sz="1400" dirty="0">
                <a:latin typeface="Arial" charset="0"/>
                <a:cs typeface="Arial" charset="0"/>
              </a:rPr>
              <a:t>)</a:t>
            </a:r>
            <a:endParaRPr lang="fr-CA" sz="1400" u="sng" dirty="0">
              <a:latin typeface="Arial" charset="0"/>
              <a:cs typeface="Arial" charset="0"/>
            </a:endParaRPr>
          </a:p>
          <a:p>
            <a:pPr marL="263525" indent="-263525" eaLnBrk="1" hangingPunct="1">
              <a:spcAft>
                <a:spcPts val="600"/>
              </a:spcAft>
              <a:buClr>
                <a:srgbClr val="00B0F0"/>
              </a:buClr>
              <a:buSzPct val="120000"/>
              <a:buFont typeface="Wingdings 2" pitchFamily="18" charset="2"/>
              <a:buChar char="v"/>
              <a:defRPr/>
            </a:pPr>
            <a:r>
              <a:rPr lang="fr-CA" sz="1400" dirty="0">
                <a:latin typeface="Arial" charset="0"/>
                <a:cs typeface="Arial" charset="0"/>
              </a:rPr>
              <a:t>Ca</a:t>
            </a:r>
            <a:r>
              <a:rPr lang="fr-CA" sz="1400" baseline="30000" dirty="0">
                <a:latin typeface="Arial" charset="0"/>
                <a:cs typeface="Arial" charset="0"/>
              </a:rPr>
              <a:t>2+</a:t>
            </a:r>
            <a:r>
              <a:rPr lang="fr-CA" sz="1400" dirty="0">
                <a:latin typeface="Arial" charset="0"/>
                <a:cs typeface="Arial" charset="0"/>
              </a:rPr>
              <a:t> + calmoduline </a:t>
            </a:r>
            <a:r>
              <a:rPr lang="fr-CA" sz="1400" dirty="0">
                <a:latin typeface="Arial" charset="0"/>
                <a:cs typeface="Arial" charset="0"/>
                <a:sym typeface="Symbol" pitchFamily="18" charset="2"/>
              </a:rPr>
              <a:t></a:t>
            </a:r>
            <a:r>
              <a:rPr lang="fr-CA" sz="1400" dirty="0">
                <a:latin typeface="Arial" charset="0"/>
                <a:cs typeface="Arial" charset="0"/>
              </a:rPr>
              <a:t> Complexe Ca-calmoduline</a:t>
            </a:r>
          </a:p>
          <a:p>
            <a:pPr marL="263525" indent="-263525" eaLnBrk="1" hangingPunct="1">
              <a:spcAft>
                <a:spcPts val="600"/>
              </a:spcAft>
              <a:buClr>
                <a:srgbClr val="00B0F0"/>
              </a:buClr>
              <a:buSzPct val="120000"/>
              <a:buFont typeface="Wingdings" pitchFamily="2" charset="2"/>
              <a:buChar char=""/>
              <a:defRPr/>
            </a:pPr>
            <a:r>
              <a:rPr lang="fr-CA" sz="1400" dirty="0">
                <a:latin typeface="Arial" charset="0"/>
                <a:cs typeface="Arial" charset="0"/>
              </a:rPr>
              <a:t>Le complexe Ca-calmoduline active la </a:t>
            </a:r>
            <a:r>
              <a:rPr lang="fr-CA" sz="1400" i="1" dirty="0" smtClean="0">
                <a:latin typeface="Arial" charset="0"/>
                <a:cs typeface="Arial" charset="0"/>
              </a:rPr>
              <a:t>kinase des chaînes légères de myosine </a:t>
            </a:r>
            <a:r>
              <a:rPr lang="fr-CA" sz="1400" dirty="0" smtClean="0">
                <a:latin typeface="Arial" charset="0"/>
                <a:cs typeface="Arial" charset="0"/>
              </a:rPr>
              <a:t>(</a:t>
            </a:r>
            <a:r>
              <a:rPr lang="fr-CA" sz="1400" i="1" dirty="0" smtClean="0">
                <a:latin typeface="Arial" charset="0"/>
                <a:cs typeface="Arial" charset="0"/>
              </a:rPr>
              <a:t>myosin </a:t>
            </a:r>
            <a:r>
              <a:rPr lang="fr-CA" sz="1400" i="1" dirty="0">
                <a:latin typeface="Arial" charset="0"/>
                <a:cs typeface="Arial" charset="0"/>
              </a:rPr>
              <a:t>light chain </a:t>
            </a:r>
            <a:r>
              <a:rPr lang="fr-CA" sz="1400" i="1" dirty="0" smtClean="0">
                <a:latin typeface="Arial" charset="0"/>
                <a:cs typeface="Arial" charset="0"/>
              </a:rPr>
              <a:t>kinase), </a:t>
            </a:r>
            <a:r>
              <a:rPr lang="fr-CA" sz="1400" b="1" i="1" dirty="0" smtClean="0">
                <a:latin typeface="Arial" charset="0"/>
                <a:cs typeface="Arial" charset="0"/>
              </a:rPr>
              <a:t>MLCK</a:t>
            </a:r>
            <a:endParaRPr lang="fr-CA" sz="1400" b="1" dirty="0">
              <a:latin typeface="Arial" charset="0"/>
              <a:cs typeface="Arial" charset="0"/>
            </a:endParaRPr>
          </a:p>
          <a:p>
            <a:pPr marL="263525" indent="-263525" eaLnBrk="1" hangingPunct="1">
              <a:spcAft>
                <a:spcPts val="600"/>
              </a:spcAft>
              <a:buClr>
                <a:srgbClr val="00B0F0"/>
              </a:buClr>
              <a:buSzPct val="120000"/>
              <a:buFont typeface="Wingdings" pitchFamily="2" charset="2"/>
              <a:buChar char=""/>
              <a:defRPr/>
            </a:pPr>
            <a:r>
              <a:rPr lang="fr-CA" sz="1400" dirty="0">
                <a:latin typeface="Arial" charset="0"/>
                <a:cs typeface="Arial" charset="0"/>
              </a:rPr>
              <a:t>La MLCK activée stimule à son tour les têtes de </a:t>
            </a:r>
            <a:r>
              <a:rPr lang="fr-CA" sz="1400" dirty="0" smtClean="0">
                <a:latin typeface="Arial" charset="0"/>
                <a:cs typeface="Arial" charset="0"/>
              </a:rPr>
              <a:t>myosine (en leur transférant des groupements phosphates).</a:t>
            </a:r>
            <a:endParaRPr lang="fr-CA" sz="1400" dirty="0">
              <a:latin typeface="Arial" charset="0"/>
              <a:cs typeface="Arial" charset="0"/>
            </a:endParaRPr>
          </a:p>
          <a:p>
            <a:pPr marL="263525" indent="-263525" eaLnBrk="1" hangingPunct="1">
              <a:spcAft>
                <a:spcPts val="300"/>
              </a:spcAft>
              <a:buClr>
                <a:srgbClr val="00B0F0"/>
              </a:buClr>
              <a:buSzPct val="120000"/>
              <a:buFont typeface="Wingdings" pitchFamily="2" charset="2"/>
              <a:buChar char=""/>
              <a:defRPr/>
            </a:pPr>
            <a:r>
              <a:rPr lang="fr-CA" sz="1400" dirty="0">
                <a:latin typeface="Arial" charset="0"/>
                <a:cs typeface="Arial" charset="0"/>
              </a:rPr>
              <a:t>Les têtes de myosine activées interagissent avec les filaments d’actine</a:t>
            </a:r>
          </a:p>
          <a:p>
            <a:pPr marL="534988" lvl="1" indent="-266700" eaLnBrk="1" hangingPunct="1">
              <a:spcAft>
                <a:spcPts val="300"/>
              </a:spcAft>
              <a:buClr>
                <a:schemeClr val="tx1"/>
              </a:buClr>
              <a:buSzPct val="120000"/>
              <a:buFont typeface="Symbol" pitchFamily="18" charset="2"/>
              <a:buChar char="®"/>
              <a:defRPr/>
            </a:pPr>
            <a:r>
              <a:rPr lang="fr-CA" sz="1400" dirty="0">
                <a:latin typeface="Arial" charset="0"/>
                <a:cs typeface="Arial" charset="0"/>
              </a:rPr>
              <a:t>Cycle de formation et dissociation des ponts d’union (qui requiert de l’ATP, comme pour les muscles striés)</a:t>
            </a:r>
          </a:p>
          <a:p>
            <a:pPr marL="534988" lvl="1" indent="-266700" eaLnBrk="1" hangingPunct="1">
              <a:buClr>
                <a:schemeClr val="tx1"/>
              </a:buClr>
              <a:buSzPct val="120000"/>
              <a:buFont typeface="Symbol" pitchFamily="18" charset="2"/>
              <a:buChar char="®"/>
              <a:defRPr/>
            </a:pPr>
            <a:r>
              <a:rPr lang="fr-CA" sz="1400" dirty="0">
                <a:latin typeface="Arial" charset="0"/>
                <a:cs typeface="Arial" charset="0"/>
              </a:rPr>
              <a:t>Contraction</a:t>
            </a:r>
          </a:p>
          <a:p>
            <a:pPr eaLnBrk="1" hangingPunct="1">
              <a:buClr>
                <a:schemeClr val="tx1"/>
              </a:buClr>
              <a:buSzPct val="125000"/>
              <a:defRPr/>
            </a:pPr>
            <a:endParaRPr lang="fr-CA" sz="1600" dirty="0">
              <a:latin typeface="Arial" charset="0"/>
              <a:cs typeface="Arial" charset="0"/>
              <a:sym typeface="Wingdings 2" pitchFamily="18" charset="2"/>
            </a:endParaRPr>
          </a:p>
          <a:p>
            <a:pPr eaLnBrk="1" hangingPunct="1">
              <a:buClr>
                <a:schemeClr val="tx1"/>
              </a:buClr>
              <a:buSzPct val="125000"/>
              <a:defRPr/>
            </a:pPr>
            <a:r>
              <a:rPr lang="fr-CA" sz="1400" dirty="0" smtClean="0">
                <a:latin typeface="Arial" charset="0"/>
                <a:cs typeface="Arial" charset="0"/>
                <a:sym typeface="Wingdings 2" pitchFamily="18" charset="2"/>
              </a:rPr>
              <a:t>La </a:t>
            </a:r>
            <a:r>
              <a:rPr lang="fr-CA" sz="1400" dirty="0">
                <a:latin typeface="Arial" charset="0"/>
                <a:cs typeface="Arial" charset="0"/>
              </a:rPr>
              <a:t>relaxation se produit lorsque le niveau de Ca</a:t>
            </a:r>
            <a:r>
              <a:rPr lang="fr-CA" sz="1400" baseline="30000" dirty="0">
                <a:latin typeface="Arial" charset="0"/>
                <a:cs typeface="Arial" charset="0"/>
              </a:rPr>
              <a:t>2+</a:t>
            </a:r>
            <a:r>
              <a:rPr lang="fr-CA" sz="1400" dirty="0">
                <a:latin typeface="Arial" charset="0"/>
                <a:cs typeface="Arial" charset="0"/>
              </a:rPr>
              <a:t> </a:t>
            </a:r>
            <a:r>
              <a:rPr lang="fr-CA" sz="1400" dirty="0" smtClean="0">
                <a:latin typeface="Arial" charset="0"/>
                <a:cs typeface="Arial" charset="0"/>
              </a:rPr>
              <a:t>intra-cellulaire </a:t>
            </a:r>
            <a:r>
              <a:rPr lang="fr-CA" sz="1400" dirty="0">
                <a:latin typeface="Arial" charset="0"/>
                <a:cs typeface="Arial" charset="0"/>
              </a:rPr>
              <a:t>diminue.</a:t>
            </a:r>
          </a:p>
        </p:txBody>
      </p:sp>
      <p:sp>
        <p:nvSpPr>
          <p:cNvPr id="13" name="ZoneTexte 12"/>
          <p:cNvSpPr txBox="1"/>
          <p:nvPr/>
        </p:nvSpPr>
        <p:spPr>
          <a:xfrm>
            <a:off x="7236380" y="5077055"/>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27" name="Text Box 5"/>
          <p:cNvSpPr txBox="1">
            <a:spLocks noChangeArrowheads="1"/>
          </p:cNvSpPr>
          <p:nvPr/>
        </p:nvSpPr>
        <p:spPr bwMode="auto">
          <a:xfrm>
            <a:off x="5001439" y="6325200"/>
            <a:ext cx="1195387" cy="304800"/>
          </a:xfrm>
          <a:prstGeom prst="rect">
            <a:avLst/>
          </a:prstGeom>
          <a:noFill/>
          <a:ln>
            <a:solidFill>
              <a:srgbClr val="0000FF"/>
            </a:solidFill>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a:r>
              <a:rPr lang="en-US" sz="1400" b="1" dirty="0">
                <a:solidFill>
                  <a:schemeClr val="accent2"/>
                </a:solidFill>
                <a:latin typeface="Arial" charset="0"/>
              </a:rPr>
              <a:t>Figure </a:t>
            </a:r>
            <a:r>
              <a:rPr lang="en-US" sz="1400" b="1" dirty="0" smtClean="0">
                <a:solidFill>
                  <a:schemeClr val="accent2"/>
                </a:solidFill>
                <a:latin typeface="Arial" charset="0"/>
              </a:rPr>
              <a:t>9.29</a:t>
            </a:r>
            <a:endParaRPr lang="en-US" sz="1400" b="1" dirty="0">
              <a:solidFill>
                <a:schemeClr val="accent2"/>
              </a:solidFill>
              <a:latin typeface="Arial" charset="0"/>
            </a:endParaRPr>
          </a:p>
        </p:txBody>
      </p:sp>
      <p:grpSp>
        <p:nvGrpSpPr>
          <p:cNvPr id="15" name="Groupe 14"/>
          <p:cNvGrpSpPr/>
          <p:nvPr/>
        </p:nvGrpSpPr>
        <p:grpSpPr>
          <a:xfrm>
            <a:off x="6334004" y="762000"/>
            <a:ext cx="2531582" cy="5868000"/>
            <a:chOff x="6334004" y="762000"/>
            <a:chExt cx="2531582" cy="5868000"/>
          </a:xfrm>
        </p:grpSpPr>
        <p:grpSp>
          <p:nvGrpSpPr>
            <p:cNvPr id="5" name="Groupe 4"/>
            <p:cNvGrpSpPr/>
            <p:nvPr/>
          </p:nvGrpSpPr>
          <p:grpSpPr>
            <a:xfrm>
              <a:off x="6334004" y="762000"/>
              <a:ext cx="2531582" cy="5868000"/>
              <a:chOff x="6036644" y="762000"/>
              <a:chExt cx="2531582" cy="5868000"/>
            </a:xfrm>
          </p:grpSpPr>
          <p:pic>
            <p:nvPicPr>
              <p:cNvPr id="49154" name="Picture 2" descr="C:\OLD_PC\backup\DriveD\michel\Marieb\HAP8e_IRDVD\Chapter_09\B_JPEG_Images_and_Tables\b_unlabeled\figure_09_29_0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685" t="2280" r="6577" b="6043"/>
              <a:stretch/>
            </p:blipFill>
            <p:spPr bwMode="auto">
              <a:xfrm>
                <a:off x="6036644" y="762000"/>
                <a:ext cx="2340000" cy="586800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6673782" y="1433860"/>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8" name="ZoneTexte 7"/>
              <p:cNvSpPr txBox="1"/>
              <p:nvPr/>
            </p:nvSpPr>
            <p:spPr>
              <a:xfrm>
                <a:off x="6905753" y="915430"/>
                <a:ext cx="315759"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a:t>
                </a:r>
                <a:r>
                  <a:rPr lang="fr-CA" sz="1100" b="1" baseline="30000" dirty="0" smtClean="0">
                    <a:latin typeface="Calibri" pitchFamily="34" charset="0"/>
                    <a:cs typeface="Calibri" pitchFamily="34" charset="0"/>
                  </a:rPr>
                  <a:t>2+</a:t>
                </a:r>
                <a:endParaRPr lang="fr-CA" sz="1100" b="1" dirty="0">
                  <a:latin typeface="Calibri" pitchFamily="34" charset="0"/>
                  <a:cs typeface="Calibri" pitchFamily="34" charset="0"/>
                </a:endParaRPr>
              </a:p>
            </p:txBody>
          </p:sp>
          <p:sp>
            <p:nvSpPr>
              <p:cNvPr id="9" name="ZoneTexte 8"/>
              <p:cNvSpPr txBox="1"/>
              <p:nvPr/>
            </p:nvSpPr>
            <p:spPr>
              <a:xfrm>
                <a:off x="8122275" y="1911606"/>
                <a:ext cx="315759"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a:t>
                </a:r>
                <a:r>
                  <a:rPr lang="fr-CA" sz="1100" b="1" baseline="30000" dirty="0" smtClean="0">
                    <a:latin typeface="Calibri" pitchFamily="34" charset="0"/>
                    <a:cs typeface="Calibri" pitchFamily="34" charset="0"/>
                  </a:rPr>
                  <a:t>2+</a:t>
                </a:r>
                <a:endParaRPr lang="fr-CA" sz="1100" b="1" dirty="0">
                  <a:latin typeface="Calibri" pitchFamily="34" charset="0"/>
                  <a:cs typeface="Calibri" pitchFamily="34" charset="0"/>
                </a:endParaRPr>
              </a:p>
            </p:txBody>
          </p:sp>
          <p:sp>
            <p:nvSpPr>
              <p:cNvPr id="10" name="ZoneTexte 9"/>
              <p:cNvSpPr txBox="1"/>
              <p:nvPr/>
            </p:nvSpPr>
            <p:spPr>
              <a:xfrm>
                <a:off x="6916421" y="2563124"/>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11" name="ZoneTexte 10"/>
              <p:cNvSpPr txBox="1"/>
              <p:nvPr/>
            </p:nvSpPr>
            <p:spPr>
              <a:xfrm>
                <a:off x="7280682" y="3276338"/>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12" name="ZoneTexte 11"/>
              <p:cNvSpPr txBox="1"/>
              <p:nvPr/>
            </p:nvSpPr>
            <p:spPr>
              <a:xfrm>
                <a:off x="7365704" y="4233276"/>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14" name="ZoneTexte 13"/>
              <p:cNvSpPr txBox="1"/>
              <p:nvPr/>
            </p:nvSpPr>
            <p:spPr>
              <a:xfrm>
                <a:off x="8228642" y="2463978"/>
                <a:ext cx="205769" cy="138821"/>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RS</a:t>
                </a:r>
                <a:endParaRPr lang="fr-CA" sz="1100" b="1" dirty="0">
                  <a:latin typeface="Calibri" pitchFamily="34" charset="0"/>
                  <a:cs typeface="Calibri" pitchFamily="34" charset="0"/>
                </a:endParaRPr>
              </a:p>
            </p:txBody>
          </p:sp>
          <p:cxnSp>
            <p:nvCxnSpPr>
              <p:cNvPr id="4" name="Connecteur droit 3"/>
              <p:cNvCxnSpPr/>
              <p:nvPr/>
            </p:nvCxnSpPr>
            <p:spPr bwMode="auto">
              <a:xfrm>
                <a:off x="8170875" y="2133600"/>
                <a:ext cx="109279" cy="304800"/>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17" name="ZoneTexte 16"/>
              <p:cNvSpPr txBox="1"/>
              <p:nvPr/>
            </p:nvSpPr>
            <p:spPr>
              <a:xfrm>
                <a:off x="6286811" y="2961357"/>
                <a:ext cx="949569" cy="270843"/>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Calmoduline inactive</a:t>
                </a:r>
                <a:endParaRPr lang="fr-CA" sz="1100" b="1" dirty="0">
                  <a:latin typeface="Calibri" pitchFamily="34" charset="0"/>
                  <a:cs typeface="Calibri" pitchFamily="34" charset="0"/>
                </a:endParaRPr>
              </a:p>
            </p:txBody>
          </p:sp>
          <p:sp>
            <p:nvSpPr>
              <p:cNvPr id="18" name="ZoneTexte 17"/>
              <p:cNvSpPr txBox="1"/>
              <p:nvPr/>
            </p:nvSpPr>
            <p:spPr>
              <a:xfrm>
                <a:off x="7632335" y="2964150"/>
                <a:ext cx="812858" cy="27424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Calmoduline active</a:t>
                </a:r>
                <a:endParaRPr lang="fr-CA" sz="1100" b="1" dirty="0">
                  <a:latin typeface="Calibri" pitchFamily="34" charset="0"/>
                  <a:cs typeface="Calibri" pitchFamily="34" charset="0"/>
                </a:endParaRPr>
              </a:p>
            </p:txBody>
          </p:sp>
          <p:sp>
            <p:nvSpPr>
              <p:cNvPr id="19" name="ZoneTexte 18"/>
              <p:cNvSpPr txBox="1"/>
              <p:nvPr/>
            </p:nvSpPr>
            <p:spPr>
              <a:xfrm>
                <a:off x="6514515" y="3388490"/>
                <a:ext cx="540045" cy="274242"/>
              </a:xfrm>
              <a:prstGeom prst="rect">
                <a:avLst/>
              </a:prstGeom>
              <a:noFill/>
            </p:spPr>
            <p:txBody>
              <a:bodyPr wrap="square" lIns="0" tIns="0" rIns="0" bIns="0" rtlCol="0">
                <a:spAutoFit/>
              </a:bodyPr>
              <a:lstStyle/>
              <a:p>
                <a:pPr algn="ctr">
                  <a:lnSpc>
                    <a:spcPct val="80000"/>
                  </a:lnSpc>
                </a:pPr>
                <a:r>
                  <a:rPr lang="fr-CA" sz="1100" b="1" dirty="0" smtClean="0">
                    <a:latin typeface="Calibri" pitchFamily="34" charset="0"/>
                    <a:cs typeface="Calibri" pitchFamily="34" charset="0"/>
                  </a:rPr>
                  <a:t>MLCK inactive</a:t>
                </a:r>
                <a:endParaRPr lang="fr-CA" sz="1100" b="1" dirty="0">
                  <a:latin typeface="Calibri" pitchFamily="34" charset="0"/>
                  <a:cs typeface="Calibri" pitchFamily="34" charset="0"/>
                </a:endParaRPr>
              </a:p>
            </p:txBody>
          </p:sp>
          <p:sp>
            <p:nvSpPr>
              <p:cNvPr id="20" name="ZoneTexte 19"/>
              <p:cNvSpPr txBox="1"/>
              <p:nvPr/>
            </p:nvSpPr>
            <p:spPr>
              <a:xfrm>
                <a:off x="7955816" y="3381622"/>
                <a:ext cx="396821" cy="270843"/>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MLCK active</a:t>
                </a:r>
                <a:endParaRPr lang="fr-CA" sz="1100" b="1" dirty="0">
                  <a:latin typeface="Calibri" pitchFamily="34" charset="0"/>
                  <a:cs typeface="Calibri" pitchFamily="34" charset="0"/>
                </a:endParaRPr>
              </a:p>
            </p:txBody>
          </p:sp>
          <p:sp>
            <p:nvSpPr>
              <p:cNvPr id="21" name="ZoneTexte 20"/>
              <p:cNvSpPr txBox="1"/>
              <p:nvPr/>
            </p:nvSpPr>
            <p:spPr>
              <a:xfrm>
                <a:off x="7662900" y="3844018"/>
                <a:ext cx="315759" cy="123111"/>
              </a:xfrm>
              <a:prstGeom prst="rect">
                <a:avLst/>
              </a:prstGeom>
              <a:noFill/>
            </p:spPr>
            <p:txBody>
              <a:bodyPr wrap="square" lIns="0" tIns="0" rIns="0" bIns="0" rtlCol="0">
                <a:spAutoFit/>
              </a:bodyPr>
              <a:lstStyle/>
              <a:p>
                <a:pPr>
                  <a:lnSpc>
                    <a:spcPct val="80000"/>
                  </a:lnSpc>
                </a:pPr>
                <a:r>
                  <a:rPr lang="fr-CA" sz="1000" b="1" dirty="0" smtClean="0">
                    <a:latin typeface="Calibri" pitchFamily="34" charset="0"/>
                    <a:cs typeface="Calibri" pitchFamily="34" charset="0"/>
                  </a:rPr>
                  <a:t>ATP</a:t>
                </a:r>
                <a:endParaRPr lang="fr-CA" sz="1000" b="1" dirty="0">
                  <a:latin typeface="Calibri" pitchFamily="34" charset="0"/>
                  <a:cs typeface="Calibri" pitchFamily="34" charset="0"/>
                </a:endParaRPr>
              </a:p>
            </p:txBody>
          </p:sp>
          <p:sp>
            <p:nvSpPr>
              <p:cNvPr id="22" name="ZoneTexte 21"/>
              <p:cNvSpPr txBox="1"/>
              <p:nvPr/>
            </p:nvSpPr>
            <p:spPr>
              <a:xfrm>
                <a:off x="7685702" y="4091036"/>
                <a:ext cx="315759" cy="126188"/>
              </a:xfrm>
              <a:prstGeom prst="rect">
                <a:avLst/>
              </a:prstGeom>
              <a:noFill/>
            </p:spPr>
            <p:txBody>
              <a:bodyPr wrap="square" lIns="0" tIns="0" rIns="0" bIns="0" rtlCol="0">
                <a:spAutoFit/>
              </a:bodyPr>
              <a:lstStyle/>
              <a:p>
                <a:pPr>
                  <a:lnSpc>
                    <a:spcPct val="80000"/>
                  </a:lnSpc>
                </a:pPr>
                <a:r>
                  <a:rPr lang="fr-CA" sz="1000" b="1" dirty="0" smtClean="0">
                    <a:latin typeface="Calibri" pitchFamily="34" charset="0"/>
                    <a:cs typeface="Calibri" pitchFamily="34" charset="0"/>
                  </a:rPr>
                  <a:t>ADP</a:t>
                </a:r>
                <a:endParaRPr lang="fr-CA" sz="1000" b="1" dirty="0">
                  <a:latin typeface="Calibri" pitchFamily="34" charset="0"/>
                  <a:cs typeface="Calibri" pitchFamily="34" charset="0"/>
                </a:endParaRPr>
              </a:p>
            </p:txBody>
          </p:sp>
          <p:sp>
            <p:nvSpPr>
              <p:cNvPr id="23" name="ZoneTexte 22"/>
              <p:cNvSpPr txBox="1"/>
              <p:nvPr/>
            </p:nvSpPr>
            <p:spPr>
              <a:xfrm>
                <a:off x="6422220" y="4689796"/>
                <a:ext cx="559806" cy="27424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Myosine inactive</a:t>
                </a:r>
                <a:endParaRPr lang="fr-CA" sz="1100" b="1" dirty="0">
                  <a:latin typeface="Calibri" pitchFamily="34" charset="0"/>
                  <a:cs typeface="Calibri" pitchFamily="34" charset="0"/>
                </a:endParaRPr>
              </a:p>
            </p:txBody>
          </p:sp>
          <p:sp>
            <p:nvSpPr>
              <p:cNvPr id="24" name="ZoneTexte 23"/>
              <p:cNvSpPr txBox="1"/>
              <p:nvPr/>
            </p:nvSpPr>
            <p:spPr>
              <a:xfrm>
                <a:off x="7662899" y="4689796"/>
                <a:ext cx="905327" cy="27424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Myosine active (phosphorylée)</a:t>
                </a:r>
                <a:endParaRPr lang="fr-CA" sz="1100" b="1" dirty="0">
                  <a:latin typeface="Calibri" pitchFamily="34" charset="0"/>
                  <a:cs typeface="Calibri" pitchFamily="34" charset="0"/>
                </a:endParaRPr>
              </a:p>
            </p:txBody>
          </p:sp>
        </p:grpSp>
        <p:sp>
          <p:nvSpPr>
            <p:cNvPr id="28" name="ZoneTexte 27"/>
            <p:cNvSpPr txBox="1"/>
            <p:nvPr/>
          </p:nvSpPr>
          <p:spPr>
            <a:xfrm>
              <a:off x="7825431" y="5276589"/>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grpSp>
    </p:spTree>
    <p:extLst>
      <p:ext uri="{BB962C8B-B14F-4D97-AF65-F5344CB8AC3E}">
        <p14:creationId xmlns:p14="http://schemas.microsoft.com/office/powerpoint/2010/main" val="8640245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244474" y="2172551"/>
            <a:ext cx="8626475" cy="3924151"/>
          </a:xfrm>
          <a:prstGeom prst="rect">
            <a:avLst/>
          </a:prstGeom>
          <a:noFill/>
          <a:ln w="63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82563" indent="-182563">
              <a:tabLst>
                <a:tab pos="7629525" algn="l"/>
              </a:tabLst>
              <a:defRPr>
                <a:solidFill>
                  <a:schemeClr val="tx1"/>
                </a:solidFill>
                <a:latin typeface="Times New Roman" pitchFamily="18" charset="0"/>
              </a:defRPr>
            </a:lvl1pPr>
            <a:lvl2pPr marL="534988" indent="-173038">
              <a:tabLst>
                <a:tab pos="7629525" algn="l"/>
              </a:tabLst>
              <a:defRPr>
                <a:solidFill>
                  <a:schemeClr val="tx1"/>
                </a:solidFill>
                <a:latin typeface="Times New Roman" pitchFamily="18" charset="0"/>
              </a:defRPr>
            </a:lvl2pPr>
            <a:lvl3pPr marL="901700" indent="-187325">
              <a:tabLst>
                <a:tab pos="7629525" algn="l"/>
              </a:tabLst>
              <a:defRPr>
                <a:solidFill>
                  <a:schemeClr val="tx1"/>
                </a:solidFill>
                <a:latin typeface="Times New Roman" pitchFamily="18" charset="0"/>
              </a:defRPr>
            </a:lvl3pPr>
            <a:lvl4pPr marL="1254125" indent="-173038">
              <a:tabLst>
                <a:tab pos="7629525" algn="l"/>
              </a:tabLst>
              <a:defRPr>
                <a:solidFill>
                  <a:schemeClr val="tx1"/>
                </a:solidFill>
                <a:latin typeface="Times New Roman" pitchFamily="18" charset="0"/>
              </a:defRPr>
            </a:lvl4pPr>
            <a:lvl5pPr marL="2057400" indent="-228600">
              <a:tabLst>
                <a:tab pos="7629525" algn="l"/>
              </a:tabLst>
              <a:defRPr>
                <a:solidFill>
                  <a:schemeClr val="tx1"/>
                </a:solidFill>
                <a:latin typeface="Times New Roman" pitchFamily="18" charset="0"/>
              </a:defRPr>
            </a:lvl5pPr>
            <a:lvl6pPr marL="2514600" indent="-228600" eaLnBrk="0" fontAlgn="base" hangingPunct="0">
              <a:spcBef>
                <a:spcPct val="0"/>
              </a:spcBef>
              <a:spcAft>
                <a:spcPct val="0"/>
              </a:spcAft>
              <a:tabLst>
                <a:tab pos="7629525" algn="l"/>
              </a:tabLst>
              <a:defRPr>
                <a:solidFill>
                  <a:schemeClr val="tx1"/>
                </a:solidFill>
                <a:latin typeface="Times New Roman" pitchFamily="18" charset="0"/>
              </a:defRPr>
            </a:lvl6pPr>
            <a:lvl7pPr marL="2971800" indent="-228600" eaLnBrk="0" fontAlgn="base" hangingPunct="0">
              <a:spcBef>
                <a:spcPct val="0"/>
              </a:spcBef>
              <a:spcAft>
                <a:spcPct val="0"/>
              </a:spcAft>
              <a:tabLst>
                <a:tab pos="7629525" algn="l"/>
              </a:tabLst>
              <a:defRPr>
                <a:solidFill>
                  <a:schemeClr val="tx1"/>
                </a:solidFill>
                <a:latin typeface="Times New Roman" pitchFamily="18" charset="0"/>
              </a:defRPr>
            </a:lvl7pPr>
            <a:lvl8pPr marL="3429000" indent="-228600" eaLnBrk="0" fontAlgn="base" hangingPunct="0">
              <a:spcBef>
                <a:spcPct val="0"/>
              </a:spcBef>
              <a:spcAft>
                <a:spcPct val="0"/>
              </a:spcAft>
              <a:tabLst>
                <a:tab pos="7629525" algn="l"/>
              </a:tabLst>
              <a:defRPr>
                <a:solidFill>
                  <a:schemeClr val="tx1"/>
                </a:solidFill>
                <a:latin typeface="Times New Roman" pitchFamily="18" charset="0"/>
              </a:defRPr>
            </a:lvl8pPr>
            <a:lvl9pPr marL="3886200" indent="-228600" eaLnBrk="0" fontAlgn="base" hangingPunct="0">
              <a:spcBef>
                <a:spcPct val="0"/>
              </a:spcBef>
              <a:spcAft>
                <a:spcPct val="0"/>
              </a:spcAft>
              <a:tabLst>
                <a:tab pos="7629525" algn="l"/>
              </a:tabLst>
              <a:defRPr>
                <a:solidFill>
                  <a:schemeClr val="tx1"/>
                </a:solidFill>
                <a:latin typeface="Times New Roman" pitchFamily="18" charset="0"/>
              </a:defRPr>
            </a:lvl9pPr>
          </a:lstStyle>
          <a:p>
            <a:pPr marL="357188" indent="-357188">
              <a:spcAft>
                <a:spcPts val="600"/>
              </a:spcAft>
              <a:tabLst/>
            </a:pPr>
            <a:r>
              <a:rPr lang="fr-CA" sz="2200" b="1" dirty="0" smtClean="0">
                <a:latin typeface="Arial" charset="0"/>
                <a:cs typeface="Arial" charset="0"/>
              </a:rPr>
              <a:t>5.	</a:t>
            </a:r>
            <a:r>
              <a:rPr lang="fr-CA" sz="2200" b="1" u="sng" dirty="0" smtClean="0">
                <a:latin typeface="Arial" charset="0"/>
                <a:cs typeface="Arial" charset="0"/>
              </a:rPr>
              <a:t>RÉGULATION NERVEUSE ET HORMONALE DE LA CONTRACTION DES MUSCLES LISSES</a:t>
            </a:r>
          </a:p>
          <a:p>
            <a:pPr lvl="1">
              <a:spcAft>
                <a:spcPct val="10000"/>
              </a:spcAft>
              <a:buFontTx/>
              <a:buChar char="•"/>
            </a:pPr>
            <a:r>
              <a:rPr lang="fr-CA" sz="1600" dirty="0" smtClean="0">
                <a:latin typeface="Arial" charset="0"/>
                <a:cs typeface="Arial" charset="0"/>
              </a:rPr>
              <a:t>Dans </a:t>
            </a:r>
            <a:r>
              <a:rPr lang="fr-CA" sz="1600" dirty="0">
                <a:latin typeface="Arial" charset="0"/>
                <a:cs typeface="Arial" charset="0"/>
              </a:rPr>
              <a:t>les </a:t>
            </a:r>
            <a:r>
              <a:rPr lang="fr-CA" sz="1600" u="sng" dirty="0">
                <a:latin typeface="Arial" charset="0"/>
                <a:cs typeface="Arial" charset="0"/>
              </a:rPr>
              <a:t>muscles squelettiques</a:t>
            </a:r>
            <a:r>
              <a:rPr lang="fr-CA" sz="1600" dirty="0">
                <a:latin typeface="Arial" charset="0"/>
                <a:cs typeface="Arial" charset="0"/>
              </a:rPr>
              <a:t>: l’ACh est toujours le neurotransmetteur, lequel est </a:t>
            </a:r>
            <a:r>
              <a:rPr lang="fr-CA" sz="1600" dirty="0">
                <a:solidFill>
                  <a:srgbClr val="FF0000"/>
                </a:solidFill>
                <a:latin typeface="Arial" charset="0"/>
                <a:cs typeface="Arial" charset="0"/>
              </a:rPr>
              <a:t>toujours excitateur.</a:t>
            </a:r>
          </a:p>
          <a:p>
            <a:pPr lvl="1">
              <a:spcAft>
                <a:spcPct val="10000"/>
              </a:spcAft>
              <a:buFontTx/>
              <a:buChar char="•"/>
            </a:pPr>
            <a:r>
              <a:rPr lang="fr-CA" sz="1600" dirty="0">
                <a:latin typeface="Arial" charset="0"/>
                <a:cs typeface="Arial" charset="0"/>
              </a:rPr>
              <a:t>Dans les </a:t>
            </a:r>
            <a:r>
              <a:rPr lang="fr-CA" sz="1600" u="sng" dirty="0">
                <a:latin typeface="Arial" charset="0"/>
                <a:cs typeface="Arial" charset="0"/>
              </a:rPr>
              <a:t>muscles lisses</a:t>
            </a:r>
            <a:r>
              <a:rPr lang="fr-CA" sz="1600" dirty="0">
                <a:latin typeface="Arial" charset="0"/>
                <a:cs typeface="Arial" charset="0"/>
              </a:rPr>
              <a:t>:</a:t>
            </a:r>
          </a:p>
          <a:p>
            <a:pPr lvl="2">
              <a:spcAft>
                <a:spcPct val="10000"/>
              </a:spcAft>
              <a:buSzPct val="70000"/>
              <a:buFont typeface="Wingdings" pitchFamily="2" charset="2"/>
              <a:buChar char="§"/>
            </a:pPr>
            <a:r>
              <a:rPr lang="fr-CA" sz="1600" dirty="0">
                <a:solidFill>
                  <a:srgbClr val="FF0000"/>
                </a:solidFill>
                <a:latin typeface="Arial" charset="0"/>
                <a:cs typeface="Arial" charset="0"/>
              </a:rPr>
              <a:t>L’ACh n’est </a:t>
            </a:r>
            <a:r>
              <a:rPr lang="fr-CA" sz="1600" u="sng" dirty="0">
                <a:solidFill>
                  <a:srgbClr val="FF0000"/>
                </a:solidFill>
                <a:latin typeface="Arial" charset="0"/>
                <a:cs typeface="Arial" charset="0"/>
              </a:rPr>
              <a:t>pas</a:t>
            </a:r>
            <a:r>
              <a:rPr lang="fr-CA" sz="1600" dirty="0">
                <a:solidFill>
                  <a:srgbClr val="FF0000"/>
                </a:solidFill>
                <a:latin typeface="Arial" charset="0"/>
                <a:cs typeface="Arial" charset="0"/>
              </a:rPr>
              <a:t> le seul neurotransmetteur</a:t>
            </a:r>
            <a:r>
              <a:rPr lang="fr-CA" sz="1600" dirty="0">
                <a:latin typeface="Arial" charset="0"/>
                <a:cs typeface="Arial" charset="0"/>
              </a:rPr>
              <a:t>,</a:t>
            </a:r>
            <a:r>
              <a:rPr lang="fr-CA" sz="1600" dirty="0">
                <a:solidFill>
                  <a:srgbClr val="FF0000"/>
                </a:solidFill>
                <a:latin typeface="Arial" charset="0"/>
                <a:cs typeface="Arial" charset="0"/>
              </a:rPr>
              <a:t> </a:t>
            </a:r>
            <a:r>
              <a:rPr lang="fr-CA" sz="1600" dirty="0">
                <a:latin typeface="Arial" charset="0"/>
                <a:cs typeface="Arial" charset="0"/>
              </a:rPr>
              <a:t>et son effet peut être excitateur ou inhibiteur, selon le type de récepteurs présents sur les fibres musculaire lisses.</a:t>
            </a:r>
          </a:p>
          <a:p>
            <a:pPr lvl="2">
              <a:spcAft>
                <a:spcPct val="10000"/>
              </a:spcAft>
              <a:buSzPct val="70000"/>
              <a:buFont typeface="Wingdings" pitchFamily="2" charset="2"/>
              <a:buChar char="§"/>
            </a:pPr>
            <a:r>
              <a:rPr lang="fr-CA" sz="1600" dirty="0">
                <a:latin typeface="Arial" charset="0"/>
                <a:cs typeface="Arial" charset="0"/>
              </a:rPr>
              <a:t>Plusieurs autres neurotransmetteurs peuvent aussi déclencher ou inhiber la contraction des muscles lisses.</a:t>
            </a:r>
          </a:p>
          <a:p>
            <a:pPr lvl="3">
              <a:spcAft>
                <a:spcPct val="10000"/>
              </a:spcAft>
            </a:pPr>
            <a:r>
              <a:rPr lang="fr-CA" sz="1600" dirty="0">
                <a:latin typeface="Arial" charset="0"/>
                <a:cs typeface="Arial" charset="0"/>
              </a:rPr>
              <a:t>	Ex. Noradrénaline: excitatrice (cause la contraction) pour la majorité des vaisseaux sanguins, mais inhibitrice (cause la relaxation) dans les voies respiratoires.</a:t>
            </a:r>
          </a:p>
          <a:p>
            <a:pPr lvl="2">
              <a:spcAft>
                <a:spcPct val="10000"/>
              </a:spcAft>
              <a:buSzPct val="70000"/>
              <a:buFont typeface="Wingdings" pitchFamily="2" charset="2"/>
              <a:buChar char="§"/>
            </a:pPr>
            <a:r>
              <a:rPr lang="fr-CA" sz="1600" dirty="0">
                <a:latin typeface="Arial" charset="0"/>
                <a:cs typeface="Arial" charset="0"/>
              </a:rPr>
              <a:t>Plusieurs hormones et facteurs locaux peuvent aussi activer ou inhiber la contraction des muscles lisses.</a:t>
            </a:r>
          </a:p>
        </p:txBody>
      </p:sp>
      <p:sp>
        <p:nvSpPr>
          <p:cNvPr id="30723" name="Text Box 5"/>
          <p:cNvSpPr txBox="1">
            <a:spLocks noChangeArrowheads="1"/>
          </p:cNvSpPr>
          <p:nvPr/>
        </p:nvSpPr>
        <p:spPr bwMode="auto">
          <a:xfrm>
            <a:off x="282575" y="393700"/>
            <a:ext cx="8626475" cy="1271117"/>
          </a:xfrm>
          <a:prstGeom prst="rect">
            <a:avLst/>
          </a:prstGeom>
          <a:noFill/>
          <a:ln w="63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82563" indent="-182563">
              <a:tabLst>
                <a:tab pos="7629525" algn="l"/>
              </a:tabLst>
              <a:defRPr>
                <a:solidFill>
                  <a:schemeClr val="tx1"/>
                </a:solidFill>
                <a:latin typeface="Times New Roman" pitchFamily="18" charset="0"/>
              </a:defRPr>
            </a:lvl1pPr>
            <a:lvl2pPr marL="534988" indent="-173038">
              <a:tabLst>
                <a:tab pos="7629525" algn="l"/>
              </a:tabLst>
              <a:defRPr>
                <a:solidFill>
                  <a:schemeClr val="tx1"/>
                </a:solidFill>
                <a:latin typeface="Times New Roman" pitchFamily="18" charset="0"/>
              </a:defRPr>
            </a:lvl2pPr>
            <a:lvl3pPr marL="1143000" indent="-228600">
              <a:tabLst>
                <a:tab pos="7629525" algn="l"/>
              </a:tabLst>
              <a:defRPr>
                <a:solidFill>
                  <a:schemeClr val="tx1"/>
                </a:solidFill>
                <a:latin typeface="Times New Roman" pitchFamily="18" charset="0"/>
              </a:defRPr>
            </a:lvl3pPr>
            <a:lvl4pPr marL="1600200" indent="-228600">
              <a:tabLst>
                <a:tab pos="7629525" algn="l"/>
              </a:tabLst>
              <a:defRPr>
                <a:solidFill>
                  <a:schemeClr val="tx1"/>
                </a:solidFill>
                <a:latin typeface="Times New Roman" pitchFamily="18" charset="0"/>
              </a:defRPr>
            </a:lvl4pPr>
            <a:lvl5pPr marL="2057400" indent="-228600">
              <a:tabLst>
                <a:tab pos="7629525" algn="l"/>
              </a:tabLst>
              <a:defRPr>
                <a:solidFill>
                  <a:schemeClr val="tx1"/>
                </a:solidFill>
                <a:latin typeface="Times New Roman" pitchFamily="18" charset="0"/>
              </a:defRPr>
            </a:lvl5pPr>
            <a:lvl6pPr marL="2514600" indent="-228600" eaLnBrk="0" fontAlgn="base" hangingPunct="0">
              <a:spcBef>
                <a:spcPct val="0"/>
              </a:spcBef>
              <a:spcAft>
                <a:spcPct val="0"/>
              </a:spcAft>
              <a:tabLst>
                <a:tab pos="7629525" algn="l"/>
              </a:tabLst>
              <a:defRPr>
                <a:solidFill>
                  <a:schemeClr val="tx1"/>
                </a:solidFill>
                <a:latin typeface="Times New Roman" pitchFamily="18" charset="0"/>
              </a:defRPr>
            </a:lvl6pPr>
            <a:lvl7pPr marL="2971800" indent="-228600" eaLnBrk="0" fontAlgn="base" hangingPunct="0">
              <a:spcBef>
                <a:spcPct val="0"/>
              </a:spcBef>
              <a:spcAft>
                <a:spcPct val="0"/>
              </a:spcAft>
              <a:tabLst>
                <a:tab pos="7629525" algn="l"/>
              </a:tabLst>
              <a:defRPr>
                <a:solidFill>
                  <a:schemeClr val="tx1"/>
                </a:solidFill>
                <a:latin typeface="Times New Roman" pitchFamily="18" charset="0"/>
              </a:defRPr>
            </a:lvl7pPr>
            <a:lvl8pPr marL="3429000" indent="-228600" eaLnBrk="0" fontAlgn="base" hangingPunct="0">
              <a:spcBef>
                <a:spcPct val="0"/>
              </a:spcBef>
              <a:spcAft>
                <a:spcPct val="0"/>
              </a:spcAft>
              <a:tabLst>
                <a:tab pos="7629525" algn="l"/>
              </a:tabLst>
              <a:defRPr>
                <a:solidFill>
                  <a:schemeClr val="tx1"/>
                </a:solidFill>
                <a:latin typeface="Times New Roman" pitchFamily="18" charset="0"/>
              </a:defRPr>
            </a:lvl8pPr>
            <a:lvl9pPr marL="3886200" indent="-228600" eaLnBrk="0" fontAlgn="base" hangingPunct="0">
              <a:spcBef>
                <a:spcPct val="0"/>
              </a:spcBef>
              <a:spcAft>
                <a:spcPct val="0"/>
              </a:spcAft>
              <a:tabLst>
                <a:tab pos="7629525" algn="l"/>
              </a:tabLst>
              <a:defRPr>
                <a:solidFill>
                  <a:schemeClr val="tx1"/>
                </a:solidFill>
                <a:latin typeface="Times New Roman" pitchFamily="18" charset="0"/>
              </a:defRPr>
            </a:lvl9pPr>
          </a:lstStyle>
          <a:p>
            <a:pPr marL="357188" indent="-357188">
              <a:spcAft>
                <a:spcPts val="600"/>
              </a:spcAft>
              <a:tabLst/>
            </a:pPr>
            <a:r>
              <a:rPr lang="fr-CA" sz="2200" b="1" dirty="0" smtClean="0">
                <a:latin typeface="Arial" charset="0"/>
                <a:cs typeface="Arial" charset="0"/>
              </a:rPr>
              <a:t>4.	</a:t>
            </a:r>
            <a:r>
              <a:rPr lang="fr-CA" sz="2200" b="1" u="sng" dirty="0" smtClean="0">
                <a:latin typeface="Arial" charset="0"/>
                <a:cs typeface="Arial" charset="0"/>
              </a:rPr>
              <a:t>VITESSE DE CONTRACTION</a:t>
            </a:r>
            <a:endParaRPr lang="fr-CA" sz="2200" b="1" dirty="0" smtClean="0">
              <a:latin typeface="Arial" charset="0"/>
              <a:cs typeface="Arial" charset="0"/>
            </a:endParaRPr>
          </a:p>
          <a:p>
            <a:pPr lvl="1">
              <a:spcAft>
                <a:spcPct val="10000"/>
              </a:spcAft>
              <a:buFontTx/>
              <a:buChar char="•"/>
            </a:pPr>
            <a:r>
              <a:rPr lang="fr-CA" sz="1600" dirty="0" smtClean="0">
                <a:latin typeface="Arial" charset="0"/>
                <a:cs typeface="Arial" charset="0"/>
              </a:rPr>
              <a:t>Dans </a:t>
            </a:r>
            <a:r>
              <a:rPr lang="fr-CA" sz="1600" dirty="0">
                <a:latin typeface="Arial" charset="0"/>
                <a:cs typeface="Arial" charset="0"/>
              </a:rPr>
              <a:t>les </a:t>
            </a:r>
            <a:r>
              <a:rPr lang="fr-CA" sz="1600" u="sng" dirty="0">
                <a:latin typeface="Arial" charset="0"/>
                <a:cs typeface="Arial" charset="0"/>
              </a:rPr>
              <a:t>muscles squelettiques</a:t>
            </a:r>
            <a:r>
              <a:rPr lang="fr-CA" sz="1600" dirty="0">
                <a:latin typeface="Arial" charset="0"/>
                <a:cs typeface="Arial" charset="0"/>
              </a:rPr>
              <a:t>: secousse musculaire très rapide (20 à 200 millisecondes)</a:t>
            </a:r>
          </a:p>
          <a:p>
            <a:pPr lvl="1">
              <a:spcAft>
                <a:spcPct val="10000"/>
              </a:spcAft>
              <a:buFontTx/>
              <a:buChar char="•"/>
            </a:pPr>
            <a:r>
              <a:rPr lang="fr-CA" sz="1600" dirty="0">
                <a:latin typeface="Arial" charset="0"/>
                <a:cs typeface="Arial" charset="0"/>
              </a:rPr>
              <a:t>Dans les </a:t>
            </a:r>
            <a:r>
              <a:rPr lang="fr-CA" sz="1600" u="sng" dirty="0">
                <a:latin typeface="Arial" charset="0"/>
                <a:cs typeface="Arial" charset="0"/>
              </a:rPr>
              <a:t>muscles lisses</a:t>
            </a:r>
            <a:r>
              <a:rPr lang="fr-CA" sz="1600" dirty="0">
                <a:latin typeface="Arial" charset="0"/>
                <a:cs typeface="Arial" charset="0"/>
              </a:rPr>
              <a:t>: secousse musculaire très lente (200 msec à &gt; 1 sec).</a:t>
            </a:r>
          </a:p>
        </p:txBody>
      </p:sp>
    </p:spTree>
    <p:extLst>
      <p:ext uri="{BB962C8B-B14F-4D97-AF65-F5344CB8AC3E}">
        <p14:creationId xmlns:p14="http://schemas.microsoft.com/office/powerpoint/2010/main" val="35135739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4"/>
          <p:cNvSpPr txBox="1">
            <a:spLocks noChangeArrowheads="1"/>
          </p:cNvSpPr>
          <p:nvPr/>
        </p:nvSpPr>
        <p:spPr bwMode="auto">
          <a:xfrm>
            <a:off x="593470" y="881063"/>
            <a:ext cx="8053387" cy="4189412"/>
          </a:xfrm>
          <a:prstGeom prst="rect">
            <a:avLst/>
          </a:prstGeom>
          <a:noFill/>
          <a:ln w="6350">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a:tabLst>
                <a:tab pos="7629525" algn="l"/>
              </a:tabLst>
              <a:defRPr>
                <a:solidFill>
                  <a:schemeClr val="tx1"/>
                </a:solidFill>
                <a:latin typeface="Times New Roman" pitchFamily="18" charset="0"/>
              </a:defRPr>
            </a:lvl1pPr>
            <a:lvl2pPr marL="352425" indent="-173038">
              <a:tabLst>
                <a:tab pos="7629525" algn="l"/>
              </a:tabLst>
              <a:defRPr>
                <a:solidFill>
                  <a:schemeClr val="tx1"/>
                </a:solidFill>
                <a:latin typeface="Times New Roman" pitchFamily="18" charset="0"/>
              </a:defRPr>
            </a:lvl2pPr>
            <a:lvl3pPr marL="719138" indent="-187325">
              <a:tabLst>
                <a:tab pos="7629525" algn="l"/>
              </a:tabLst>
              <a:defRPr>
                <a:solidFill>
                  <a:schemeClr val="tx1"/>
                </a:solidFill>
                <a:latin typeface="Times New Roman" pitchFamily="18" charset="0"/>
              </a:defRPr>
            </a:lvl3pPr>
            <a:lvl4pPr marL="1600200" indent="-228600">
              <a:tabLst>
                <a:tab pos="7629525" algn="l"/>
              </a:tabLst>
              <a:defRPr>
                <a:solidFill>
                  <a:schemeClr val="tx1"/>
                </a:solidFill>
                <a:latin typeface="Times New Roman" pitchFamily="18" charset="0"/>
              </a:defRPr>
            </a:lvl4pPr>
            <a:lvl5pPr marL="2057400" indent="-228600">
              <a:tabLst>
                <a:tab pos="7629525" algn="l"/>
              </a:tabLst>
              <a:defRPr>
                <a:solidFill>
                  <a:schemeClr val="tx1"/>
                </a:solidFill>
                <a:latin typeface="Times New Roman" pitchFamily="18" charset="0"/>
              </a:defRPr>
            </a:lvl5pPr>
            <a:lvl6pPr marL="2514600" indent="-228600" eaLnBrk="0" fontAlgn="base" hangingPunct="0">
              <a:spcBef>
                <a:spcPct val="0"/>
              </a:spcBef>
              <a:spcAft>
                <a:spcPct val="0"/>
              </a:spcAft>
              <a:tabLst>
                <a:tab pos="7629525" algn="l"/>
              </a:tabLst>
              <a:defRPr>
                <a:solidFill>
                  <a:schemeClr val="tx1"/>
                </a:solidFill>
                <a:latin typeface="Times New Roman" pitchFamily="18" charset="0"/>
              </a:defRPr>
            </a:lvl6pPr>
            <a:lvl7pPr marL="2971800" indent="-228600" eaLnBrk="0" fontAlgn="base" hangingPunct="0">
              <a:spcBef>
                <a:spcPct val="0"/>
              </a:spcBef>
              <a:spcAft>
                <a:spcPct val="0"/>
              </a:spcAft>
              <a:tabLst>
                <a:tab pos="7629525" algn="l"/>
              </a:tabLst>
              <a:defRPr>
                <a:solidFill>
                  <a:schemeClr val="tx1"/>
                </a:solidFill>
                <a:latin typeface="Times New Roman" pitchFamily="18" charset="0"/>
              </a:defRPr>
            </a:lvl7pPr>
            <a:lvl8pPr marL="3429000" indent="-228600" eaLnBrk="0" fontAlgn="base" hangingPunct="0">
              <a:spcBef>
                <a:spcPct val="0"/>
              </a:spcBef>
              <a:spcAft>
                <a:spcPct val="0"/>
              </a:spcAft>
              <a:tabLst>
                <a:tab pos="7629525" algn="l"/>
              </a:tabLst>
              <a:defRPr>
                <a:solidFill>
                  <a:schemeClr val="tx1"/>
                </a:solidFill>
                <a:latin typeface="Times New Roman" pitchFamily="18" charset="0"/>
              </a:defRPr>
            </a:lvl8pPr>
            <a:lvl9pPr marL="3886200" indent="-228600" eaLnBrk="0" fontAlgn="base" hangingPunct="0">
              <a:spcBef>
                <a:spcPct val="0"/>
              </a:spcBef>
              <a:spcAft>
                <a:spcPct val="0"/>
              </a:spcAft>
              <a:tabLst>
                <a:tab pos="7629525" algn="l"/>
              </a:tabLst>
              <a:defRPr>
                <a:solidFill>
                  <a:schemeClr val="tx1"/>
                </a:solidFill>
                <a:latin typeface="Times New Roman" pitchFamily="18" charset="0"/>
              </a:defRPr>
            </a:lvl9pPr>
          </a:lstStyle>
          <a:p>
            <a:pPr lvl="1">
              <a:spcBef>
                <a:spcPct val="50000"/>
              </a:spcBef>
              <a:spcAft>
                <a:spcPct val="10000"/>
              </a:spcAft>
              <a:buFontTx/>
              <a:buChar char="•"/>
            </a:pPr>
            <a:r>
              <a:rPr lang="fr-CA" sz="1600" b="1" i="1" dirty="0">
                <a:latin typeface="Arial" charset="0"/>
                <a:cs typeface="Arial" charset="0"/>
              </a:rPr>
              <a:t>Muscles lisses </a:t>
            </a:r>
            <a:r>
              <a:rPr lang="fr-CA" sz="1600" b="1" i="1" dirty="0">
                <a:solidFill>
                  <a:srgbClr val="FF0000"/>
                </a:solidFill>
                <a:latin typeface="Arial" charset="0"/>
                <a:cs typeface="Arial" charset="0"/>
              </a:rPr>
              <a:t>unitaires</a:t>
            </a:r>
            <a:r>
              <a:rPr lang="fr-CA" sz="1600" b="1" dirty="0">
                <a:latin typeface="Arial" charset="0"/>
                <a:cs typeface="Arial" charset="0"/>
              </a:rPr>
              <a:t>:</a:t>
            </a:r>
            <a:endParaRPr lang="fr-CA" sz="1600" dirty="0">
              <a:latin typeface="Arial" charset="0"/>
              <a:cs typeface="Arial" charset="0"/>
            </a:endParaRPr>
          </a:p>
          <a:p>
            <a:pPr lvl="2">
              <a:spcAft>
                <a:spcPct val="10000"/>
              </a:spcAft>
              <a:buFontTx/>
              <a:buChar char="•"/>
            </a:pPr>
            <a:r>
              <a:rPr lang="fr-CA" sz="1600" dirty="0">
                <a:latin typeface="Arial" charset="0"/>
                <a:cs typeface="Arial" charset="0"/>
              </a:rPr>
              <a:t>Représentent la très grande majorité des muscles lisses: dans la plupart des organes viscéraux.</a:t>
            </a:r>
          </a:p>
          <a:p>
            <a:pPr lvl="2">
              <a:spcAft>
                <a:spcPct val="10000"/>
              </a:spcAft>
              <a:buFontTx/>
              <a:buChar char="•"/>
            </a:pPr>
            <a:r>
              <a:rPr lang="fr-CA" sz="1600" dirty="0">
                <a:latin typeface="Arial" charset="0"/>
                <a:cs typeface="Arial" charset="0"/>
              </a:rPr>
              <a:t>Les cellules sont interconnectées par des </a:t>
            </a:r>
            <a:r>
              <a:rPr lang="fr-CA" sz="1600" i="1" u="sng" dirty="0">
                <a:latin typeface="Arial" charset="0"/>
                <a:cs typeface="Arial" charset="0"/>
              </a:rPr>
              <a:t>jonctions ouvertes</a:t>
            </a:r>
            <a:endParaRPr lang="fr-CA" sz="1600" dirty="0">
              <a:latin typeface="Arial" charset="0"/>
              <a:cs typeface="Arial" charset="0"/>
            </a:endParaRPr>
          </a:p>
          <a:p>
            <a:pPr lvl="2">
              <a:spcAft>
                <a:spcPct val="10000"/>
              </a:spcAft>
            </a:pPr>
            <a:r>
              <a:rPr lang="fr-CA" sz="1600" dirty="0">
                <a:latin typeface="Arial" charset="0"/>
                <a:cs typeface="Arial" charset="0"/>
                <a:sym typeface="Symbol" pitchFamily="18" charset="2"/>
              </a:rPr>
              <a:t>	</a:t>
            </a:r>
            <a:r>
              <a:rPr lang="fr-CA" sz="1600" dirty="0">
                <a:latin typeface="Arial" charset="0"/>
                <a:cs typeface="Arial" charset="0"/>
              </a:rPr>
              <a:t> les cellules sont couplées électriquement</a:t>
            </a:r>
          </a:p>
          <a:p>
            <a:pPr lvl="2">
              <a:spcAft>
                <a:spcPct val="10000"/>
              </a:spcAft>
            </a:pPr>
            <a:r>
              <a:rPr lang="fr-CA" sz="1600" dirty="0">
                <a:latin typeface="Arial" charset="0"/>
                <a:cs typeface="Arial" charset="0"/>
              </a:rPr>
              <a:t>	</a:t>
            </a:r>
            <a:r>
              <a:rPr lang="fr-CA" sz="1600" dirty="0">
                <a:latin typeface="Arial" charset="0"/>
                <a:cs typeface="Arial" charset="0"/>
                <a:sym typeface="Symbol" pitchFamily="18" charset="2"/>
              </a:rPr>
              <a:t></a:t>
            </a:r>
            <a:r>
              <a:rPr lang="fr-CA" sz="1600" dirty="0">
                <a:latin typeface="Arial" charset="0"/>
                <a:cs typeface="Arial" charset="0"/>
              </a:rPr>
              <a:t> contraction synchronisée des fibres musculaires</a:t>
            </a:r>
          </a:p>
          <a:p>
            <a:pPr lvl="2">
              <a:spcAft>
                <a:spcPct val="10000"/>
              </a:spcAft>
              <a:buFontTx/>
              <a:buChar char="•"/>
            </a:pPr>
            <a:r>
              <a:rPr lang="fr-CA" sz="1600" dirty="0">
                <a:latin typeface="Arial" charset="0"/>
                <a:cs typeface="Arial" charset="0"/>
              </a:rPr>
              <a:t>Contrairement aux muscles squelettiques, les cellules des muscles lisses unitaires ne requièrent pas de jonctions neuromusculaires individuelles puisque le potentiel d’action peut se propager d’une cellule à l’autre.</a:t>
            </a:r>
            <a:endParaRPr lang="fr-CA" sz="1600" b="1" i="1" dirty="0">
              <a:latin typeface="Arial" charset="0"/>
              <a:cs typeface="Arial" charset="0"/>
            </a:endParaRPr>
          </a:p>
          <a:p>
            <a:pPr lvl="1">
              <a:spcBef>
                <a:spcPct val="50000"/>
              </a:spcBef>
              <a:spcAft>
                <a:spcPct val="10000"/>
              </a:spcAft>
              <a:buFontTx/>
              <a:buChar char="•"/>
            </a:pPr>
            <a:r>
              <a:rPr lang="fr-CA" sz="1600" b="1" i="1" dirty="0">
                <a:latin typeface="Arial" charset="0"/>
                <a:cs typeface="Arial" charset="0"/>
              </a:rPr>
              <a:t>Muscles lisses </a:t>
            </a:r>
            <a:r>
              <a:rPr lang="fr-CA" sz="1600" b="1" i="1" dirty="0" err="1">
                <a:latin typeface="Arial" charset="0"/>
                <a:cs typeface="Arial" charset="0"/>
              </a:rPr>
              <a:t>multiunitaires</a:t>
            </a:r>
            <a:r>
              <a:rPr lang="fr-CA" sz="1600" b="1" dirty="0">
                <a:latin typeface="Arial" charset="0"/>
                <a:cs typeface="Arial" charset="0"/>
              </a:rPr>
              <a:t>:</a:t>
            </a:r>
            <a:endParaRPr lang="fr-CA" sz="1600" dirty="0">
              <a:latin typeface="Arial" charset="0"/>
              <a:cs typeface="Arial" charset="0"/>
            </a:endParaRPr>
          </a:p>
          <a:p>
            <a:pPr lvl="2">
              <a:spcAft>
                <a:spcPct val="10000"/>
              </a:spcAft>
              <a:buFontTx/>
              <a:buChar char="•"/>
            </a:pPr>
            <a:r>
              <a:rPr lang="fr-CA" sz="1600" dirty="0">
                <a:solidFill>
                  <a:srgbClr val="FF0000"/>
                </a:solidFill>
                <a:latin typeface="Arial" charset="0"/>
                <a:cs typeface="Arial" charset="0"/>
              </a:rPr>
              <a:t>Jonctions ouvertes absentes ou rares</a:t>
            </a:r>
            <a:endParaRPr lang="fr-CA" dirty="0">
              <a:solidFill>
                <a:srgbClr val="FF0000"/>
              </a:solidFill>
            </a:endParaRPr>
          </a:p>
          <a:p>
            <a:pPr lvl="2">
              <a:spcAft>
                <a:spcPct val="10000"/>
              </a:spcAft>
            </a:pPr>
            <a:r>
              <a:rPr lang="fr-CA" dirty="0">
                <a:sym typeface="Symbol" pitchFamily="18" charset="2"/>
              </a:rPr>
              <a:t>	</a:t>
            </a:r>
            <a:r>
              <a:rPr lang="fr-CA" sz="1600" dirty="0">
                <a:latin typeface="Arial" charset="0"/>
                <a:sym typeface="Symbol" pitchFamily="18" charset="2"/>
              </a:rPr>
              <a:t></a:t>
            </a:r>
            <a:r>
              <a:rPr lang="fr-CA" dirty="0"/>
              <a:t> </a:t>
            </a:r>
            <a:r>
              <a:rPr lang="fr-CA" sz="1600" dirty="0">
                <a:latin typeface="Arial" charset="0"/>
                <a:cs typeface="Arial" charset="0"/>
              </a:rPr>
              <a:t>requièrent des jonctions neuromusculaires individuelles.</a:t>
            </a:r>
          </a:p>
          <a:p>
            <a:pPr lvl="2">
              <a:spcAft>
                <a:spcPct val="10000"/>
              </a:spcAft>
            </a:pPr>
            <a:r>
              <a:rPr lang="fr-CA" sz="1600" dirty="0">
                <a:latin typeface="Arial" charset="0"/>
                <a:sym typeface="Symbol" pitchFamily="18" charset="2"/>
              </a:rPr>
              <a:t>	</a:t>
            </a:r>
            <a:r>
              <a:rPr lang="fr-CA" sz="1600" dirty="0">
                <a:latin typeface="Arial" charset="0"/>
              </a:rPr>
              <a:t> permettent un contrôle plus précis de la contraction du muscle</a:t>
            </a:r>
            <a:endParaRPr lang="fr-CA" sz="1600" dirty="0">
              <a:latin typeface="Arial" charset="0"/>
              <a:cs typeface="Arial" charset="0"/>
            </a:endParaRPr>
          </a:p>
          <a:p>
            <a:pPr lvl="2">
              <a:spcAft>
                <a:spcPct val="10000"/>
              </a:spcAft>
              <a:buFontTx/>
              <a:buChar char="•"/>
            </a:pPr>
            <a:r>
              <a:rPr lang="fr-CA" sz="1600" dirty="0">
                <a:latin typeface="Arial" charset="0"/>
                <a:cs typeface="Arial" charset="0"/>
              </a:rPr>
              <a:t>Rares: ex. Muscles de </a:t>
            </a:r>
            <a:r>
              <a:rPr lang="fr-CA" sz="1600" dirty="0" smtClean="0">
                <a:latin typeface="Arial" charset="0"/>
                <a:cs typeface="Arial" charset="0"/>
              </a:rPr>
              <a:t>l’œil qui </a:t>
            </a:r>
            <a:r>
              <a:rPr lang="fr-CA" sz="1600" dirty="0">
                <a:latin typeface="Arial" charset="0"/>
                <a:cs typeface="Arial" charset="0"/>
              </a:rPr>
              <a:t>contrôlent l’ouverture de la pupille et la forme du cristallin.</a:t>
            </a:r>
            <a:r>
              <a:rPr lang="fr-CA" dirty="0"/>
              <a:t> </a:t>
            </a:r>
          </a:p>
        </p:txBody>
      </p:sp>
      <p:sp>
        <p:nvSpPr>
          <p:cNvPr id="31747" name="Text Box 5"/>
          <p:cNvSpPr txBox="1">
            <a:spLocks noChangeArrowheads="1"/>
          </p:cNvSpPr>
          <p:nvPr/>
        </p:nvSpPr>
        <p:spPr bwMode="auto">
          <a:xfrm>
            <a:off x="370194" y="488695"/>
            <a:ext cx="56324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spcAft>
                <a:spcPct val="10000"/>
              </a:spcAft>
            </a:pPr>
            <a:r>
              <a:rPr lang="en-CA" sz="2200" b="1" dirty="0">
                <a:latin typeface="Arial" charset="0"/>
              </a:rPr>
              <a:t>6</a:t>
            </a:r>
            <a:r>
              <a:rPr lang="en-CA" sz="2200" b="1" dirty="0" smtClean="0">
                <a:latin typeface="Arial" charset="0"/>
              </a:rPr>
              <a:t>.  </a:t>
            </a:r>
            <a:r>
              <a:rPr lang="en-CA" sz="2200" b="1" u="sng" dirty="0" smtClean="0">
                <a:latin typeface="Arial" charset="0"/>
              </a:rPr>
              <a:t>2 </a:t>
            </a:r>
            <a:r>
              <a:rPr lang="fr-CA" sz="2200" b="1" u="sng" dirty="0" smtClean="0">
                <a:latin typeface="Arial" charset="0"/>
              </a:rPr>
              <a:t>TYPES </a:t>
            </a:r>
            <a:r>
              <a:rPr lang="fr-CA" sz="2200" b="1" u="sng" dirty="0">
                <a:latin typeface="Arial" charset="0"/>
              </a:rPr>
              <a:t>DE MUSCLES LISSES</a:t>
            </a:r>
            <a:endParaRPr lang="fr-CA" sz="2200" dirty="0">
              <a:latin typeface="Arial" charset="0"/>
            </a:endParaRPr>
          </a:p>
        </p:txBody>
      </p:sp>
      <p:sp>
        <p:nvSpPr>
          <p:cNvPr id="4" name="Rectangle 3"/>
          <p:cNvSpPr/>
          <p:nvPr/>
        </p:nvSpPr>
        <p:spPr bwMode="auto">
          <a:xfrm>
            <a:off x="302342" y="420329"/>
            <a:ext cx="8568813" cy="4726858"/>
          </a:xfrm>
          <a:prstGeom prst="rect">
            <a:avLst/>
          </a:prstGeom>
          <a:noFill/>
          <a:ln w="9525" cap="flat" cmpd="sng" algn="ctr">
            <a:solidFill>
              <a:srgbClr val="00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4610089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19400"/>
            <a:ext cx="8229600" cy="1143000"/>
          </a:xfrm>
        </p:spPr>
        <p:txBody>
          <a:bodyPr>
            <a:normAutofit fontScale="90000"/>
          </a:bodyPr>
          <a:lstStyle/>
          <a:p>
            <a:r>
              <a:rPr lang="en-US" dirty="0" smtClean="0">
                <a:effectLst/>
              </a:rPr>
              <a:t/>
            </a:r>
            <a:br>
              <a:rPr lang="en-US" dirty="0" smtClean="0">
                <a:effectLst/>
              </a:rPr>
            </a:br>
            <a:r>
              <a:rPr lang="en-US" dirty="0" err="1"/>
              <a:t>Homéostasie</a:t>
            </a:r>
            <a:r>
              <a:rPr lang="en-US" dirty="0"/>
              <a:t> (section 5): 16 questions</a:t>
            </a:r>
            <a:br>
              <a:rPr lang="en-US" dirty="0"/>
            </a:br>
            <a:endParaRPr lang="en-US" dirty="0"/>
          </a:p>
        </p:txBody>
      </p:sp>
    </p:spTree>
    <p:extLst>
      <p:ext uri="{BB962C8B-B14F-4D97-AF65-F5344CB8AC3E}">
        <p14:creationId xmlns:p14="http://schemas.microsoft.com/office/powerpoint/2010/main" val="3675700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Text Box 2"/>
          <p:cNvSpPr txBox="1">
            <a:spLocks noChangeArrowheads="1"/>
          </p:cNvSpPr>
          <p:nvPr/>
        </p:nvSpPr>
        <p:spPr bwMode="auto">
          <a:xfrm>
            <a:off x="268288" y="521295"/>
            <a:ext cx="8658225" cy="5909310"/>
          </a:xfrm>
          <a:prstGeom prst="rect">
            <a:avLst/>
          </a:prstGeom>
          <a:noFill/>
          <a:ln w="9525">
            <a:noFill/>
            <a:miter lim="800000"/>
            <a:headEnd/>
            <a:tailEnd/>
          </a:ln>
          <a:effectLst/>
          <a:extLst>
            <a:ext uri="{909E8E84-426E-40DD-AFC4-6F175D3DCCD1}">
              <a14:hiddenFill xmlns:a14="http://schemas.microsoft.com/office/drawing/2010/main">
                <a:solidFill>
                  <a:srgbClr val="F8F8F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01688" indent="-619125">
              <a:tabLst>
                <a:tab pos="801688" algn="l"/>
              </a:tabLst>
              <a:defRPr sz="2400">
                <a:solidFill>
                  <a:schemeClr val="tx1"/>
                </a:solidFill>
                <a:latin typeface="Times New Roman" pitchFamily="18" charset="0"/>
              </a:defRPr>
            </a:lvl1pPr>
            <a:lvl2pPr marL="1620838" indent="-457200">
              <a:tabLst>
                <a:tab pos="801688" algn="l"/>
              </a:tabLst>
              <a:defRPr sz="2400">
                <a:solidFill>
                  <a:schemeClr val="tx1"/>
                </a:solidFill>
                <a:latin typeface="Times New Roman" pitchFamily="18" charset="0"/>
              </a:defRPr>
            </a:lvl2pPr>
            <a:lvl3pPr marL="2257425" indent="-457200">
              <a:tabLst>
                <a:tab pos="801688" algn="l"/>
              </a:tabLst>
              <a:defRPr sz="2400">
                <a:solidFill>
                  <a:schemeClr val="tx1"/>
                </a:solidFill>
                <a:latin typeface="Times New Roman" pitchFamily="18" charset="0"/>
              </a:defRPr>
            </a:lvl3pPr>
            <a:lvl4pPr marL="2894013" indent="-457200">
              <a:tabLst>
                <a:tab pos="801688" algn="l"/>
              </a:tabLst>
              <a:defRPr sz="2400">
                <a:solidFill>
                  <a:schemeClr val="tx1"/>
                </a:solidFill>
                <a:latin typeface="Times New Roman" pitchFamily="18" charset="0"/>
              </a:defRPr>
            </a:lvl4pPr>
            <a:lvl5pPr marL="3530600" indent="-457200">
              <a:tabLst>
                <a:tab pos="801688" algn="l"/>
              </a:tabLst>
              <a:defRPr sz="2400">
                <a:solidFill>
                  <a:schemeClr val="tx1"/>
                </a:solidFill>
                <a:latin typeface="Times New Roman" pitchFamily="18" charset="0"/>
              </a:defRPr>
            </a:lvl5pPr>
            <a:lvl6pPr marL="3987800" indent="-457200" eaLnBrk="0" fontAlgn="base" hangingPunct="0">
              <a:spcBef>
                <a:spcPct val="0"/>
              </a:spcBef>
              <a:spcAft>
                <a:spcPct val="0"/>
              </a:spcAft>
              <a:tabLst>
                <a:tab pos="801688" algn="l"/>
              </a:tabLst>
              <a:defRPr sz="2400">
                <a:solidFill>
                  <a:schemeClr val="tx1"/>
                </a:solidFill>
                <a:latin typeface="Times New Roman" pitchFamily="18" charset="0"/>
              </a:defRPr>
            </a:lvl6pPr>
            <a:lvl7pPr marL="4445000" indent="-457200" eaLnBrk="0" fontAlgn="base" hangingPunct="0">
              <a:spcBef>
                <a:spcPct val="0"/>
              </a:spcBef>
              <a:spcAft>
                <a:spcPct val="0"/>
              </a:spcAft>
              <a:tabLst>
                <a:tab pos="801688" algn="l"/>
              </a:tabLst>
              <a:defRPr sz="2400">
                <a:solidFill>
                  <a:schemeClr val="tx1"/>
                </a:solidFill>
                <a:latin typeface="Times New Roman" pitchFamily="18" charset="0"/>
              </a:defRPr>
            </a:lvl7pPr>
            <a:lvl8pPr marL="4902200" indent="-457200" eaLnBrk="0" fontAlgn="base" hangingPunct="0">
              <a:spcBef>
                <a:spcPct val="0"/>
              </a:spcBef>
              <a:spcAft>
                <a:spcPct val="0"/>
              </a:spcAft>
              <a:tabLst>
                <a:tab pos="801688" algn="l"/>
              </a:tabLst>
              <a:defRPr sz="2400">
                <a:solidFill>
                  <a:schemeClr val="tx1"/>
                </a:solidFill>
                <a:latin typeface="Times New Roman" pitchFamily="18" charset="0"/>
              </a:defRPr>
            </a:lvl8pPr>
            <a:lvl9pPr marL="5359400" indent="-457200" eaLnBrk="0" fontAlgn="base" hangingPunct="0">
              <a:spcBef>
                <a:spcPct val="0"/>
              </a:spcBef>
              <a:spcAft>
                <a:spcPct val="0"/>
              </a:spcAft>
              <a:tabLst>
                <a:tab pos="801688" algn="l"/>
              </a:tabLst>
              <a:defRPr sz="2400">
                <a:solidFill>
                  <a:schemeClr val="tx1"/>
                </a:solidFill>
                <a:latin typeface="Times New Roman" pitchFamily="18" charset="0"/>
              </a:defRPr>
            </a:lvl9pPr>
          </a:lstStyle>
          <a:p>
            <a:pPr>
              <a:spcBef>
                <a:spcPct val="50000"/>
              </a:spcBef>
            </a:pPr>
            <a:r>
              <a:rPr lang="fr-CA" sz="2800" b="1" dirty="0">
                <a:solidFill>
                  <a:srgbClr val="0066FF"/>
                </a:solidFill>
                <a:effectLst>
                  <a:outerShdw blurRad="38100" dist="38100" dir="2700000" algn="tl">
                    <a:srgbClr val="C0C0C0"/>
                  </a:outerShdw>
                </a:effectLst>
                <a:latin typeface="Arial" charset="0"/>
              </a:rPr>
              <a:t>5</a:t>
            </a:r>
            <a:r>
              <a:rPr lang="fr-CA" sz="2800" b="1" dirty="0" smtClean="0">
                <a:solidFill>
                  <a:srgbClr val="0066FF"/>
                </a:solidFill>
                <a:effectLst>
                  <a:outerShdw blurRad="38100" dist="38100" dir="2700000" algn="tl">
                    <a:srgbClr val="C0C0C0"/>
                  </a:outerShdw>
                </a:effectLst>
                <a:latin typeface="Arial" charset="0"/>
              </a:rPr>
              <a:t>.</a:t>
            </a:r>
            <a:r>
              <a:rPr lang="fr-CA" sz="2800" b="1" dirty="0">
                <a:solidFill>
                  <a:srgbClr val="0066FF"/>
                </a:solidFill>
                <a:effectLst>
                  <a:outerShdw blurRad="38100" dist="38100" dir="2700000" algn="tl">
                    <a:srgbClr val="C0C0C0"/>
                  </a:outerShdw>
                </a:effectLst>
                <a:latin typeface="Arial" charset="0"/>
              </a:rPr>
              <a:t>	HOMÉOSTASIE, SYSTÈME NERVEUX AUTONOME ET SYSTÈME ENDOCRINIEN</a:t>
            </a:r>
            <a:endParaRPr lang="fr-CA" sz="2800" dirty="0">
              <a:solidFill>
                <a:srgbClr val="0066FF"/>
              </a:solidFill>
              <a:effectLst>
                <a:outerShdw blurRad="38100" dist="38100" dir="2700000" algn="tl">
                  <a:srgbClr val="C0C0C0"/>
                </a:outerShdw>
              </a:effectLst>
              <a:latin typeface="Arial" charset="0"/>
            </a:endParaRPr>
          </a:p>
          <a:p>
            <a:pPr>
              <a:spcBef>
                <a:spcPct val="100000"/>
              </a:spcBef>
            </a:pPr>
            <a:r>
              <a:rPr lang="fr-CA" b="1" dirty="0">
                <a:solidFill>
                  <a:srgbClr val="0066FF"/>
                </a:solidFill>
                <a:latin typeface="Arial" charset="0"/>
              </a:rPr>
              <a:t>5</a:t>
            </a:r>
            <a:r>
              <a:rPr lang="fr-CA" b="1" dirty="0" smtClean="0">
                <a:solidFill>
                  <a:srgbClr val="0066FF"/>
                </a:solidFill>
                <a:latin typeface="Arial" charset="0"/>
              </a:rPr>
              <a:t>.1</a:t>
            </a:r>
            <a:r>
              <a:rPr lang="fr-CA" b="1" dirty="0">
                <a:solidFill>
                  <a:srgbClr val="0066FF"/>
                </a:solidFill>
                <a:latin typeface="Arial" charset="0"/>
              </a:rPr>
              <a:t>	Définir et identifier les principales caractéristiques de l’homéostasie (pp. </a:t>
            </a:r>
            <a:r>
              <a:rPr lang="fr-CA" b="1" dirty="0" smtClean="0">
                <a:solidFill>
                  <a:srgbClr val="0066FF"/>
                </a:solidFill>
                <a:latin typeface="Arial" charset="0"/>
              </a:rPr>
              <a:t>9-12 </a:t>
            </a:r>
            <a:r>
              <a:rPr lang="fr-CA" dirty="0" smtClean="0">
                <a:solidFill>
                  <a:srgbClr val="0066FF"/>
                </a:solidFill>
                <a:latin typeface="Arial" charset="0"/>
              </a:rPr>
              <a:t>[</a:t>
            </a:r>
            <a:r>
              <a:rPr lang="fr-CA" i="1" dirty="0" smtClean="0">
                <a:solidFill>
                  <a:srgbClr val="0066FF"/>
                </a:solidFill>
                <a:latin typeface="Arial" charset="0"/>
              </a:rPr>
              <a:t>8-11</a:t>
            </a:r>
            <a:r>
              <a:rPr lang="fr-CA" dirty="0" smtClean="0">
                <a:solidFill>
                  <a:srgbClr val="0066FF"/>
                </a:solidFill>
                <a:latin typeface="Arial" charset="0"/>
              </a:rPr>
              <a:t>]</a:t>
            </a:r>
            <a:r>
              <a:rPr lang="fr-CA" b="1" dirty="0" smtClean="0">
                <a:solidFill>
                  <a:srgbClr val="0066FF"/>
                </a:solidFill>
                <a:latin typeface="Arial" charset="0"/>
              </a:rPr>
              <a:t>)</a:t>
            </a:r>
            <a:r>
              <a:rPr lang="fr-CA" b="1" dirty="0" smtClean="0">
                <a:solidFill>
                  <a:srgbClr val="FF0000"/>
                </a:solidFill>
                <a:latin typeface="Arial" charset="0"/>
              </a:rPr>
              <a:t>*</a:t>
            </a:r>
            <a:endParaRPr lang="fr-CA" b="1" dirty="0">
              <a:solidFill>
                <a:srgbClr val="FF0000"/>
              </a:solidFill>
              <a:latin typeface="Arial" charset="0"/>
            </a:endParaRPr>
          </a:p>
          <a:p>
            <a:pPr>
              <a:spcBef>
                <a:spcPct val="50000"/>
              </a:spcBef>
            </a:pPr>
            <a:r>
              <a:rPr lang="fr-CA" b="1" dirty="0">
                <a:solidFill>
                  <a:srgbClr val="0066FF"/>
                </a:solidFill>
                <a:latin typeface="Arial" charset="0"/>
              </a:rPr>
              <a:t>5</a:t>
            </a:r>
            <a:r>
              <a:rPr lang="fr-CA" b="1" dirty="0" smtClean="0">
                <a:solidFill>
                  <a:srgbClr val="0066FF"/>
                </a:solidFill>
                <a:latin typeface="Arial" charset="0"/>
              </a:rPr>
              <a:t>.2</a:t>
            </a:r>
            <a:r>
              <a:rPr lang="fr-CA" b="1" dirty="0">
                <a:solidFill>
                  <a:srgbClr val="0066FF"/>
                </a:solidFill>
                <a:latin typeface="Arial" charset="0"/>
              </a:rPr>
              <a:t>	Décrire le système nerveux autonome, et comparer  ses divisions sympathique et parasympathique</a:t>
            </a:r>
          </a:p>
          <a:p>
            <a:pPr>
              <a:spcAft>
                <a:spcPct val="50000"/>
              </a:spcAft>
            </a:pPr>
            <a:r>
              <a:rPr lang="fr-CA" b="1" dirty="0">
                <a:solidFill>
                  <a:srgbClr val="0066FF"/>
                </a:solidFill>
                <a:latin typeface="Arial" charset="0"/>
              </a:rPr>
              <a:t>	(pp. </a:t>
            </a:r>
            <a:r>
              <a:rPr lang="fr-CA" b="1" dirty="0" smtClean="0">
                <a:solidFill>
                  <a:srgbClr val="0066FF"/>
                </a:solidFill>
                <a:latin typeface="Arial" charset="0"/>
              </a:rPr>
              <a:t>604-607 </a:t>
            </a:r>
            <a:r>
              <a:rPr lang="fr-CA" dirty="0" smtClean="0">
                <a:solidFill>
                  <a:srgbClr val="0066FF"/>
                </a:solidFill>
                <a:latin typeface="Arial" charset="0"/>
              </a:rPr>
              <a:t>[</a:t>
            </a:r>
            <a:r>
              <a:rPr lang="fr-CA" i="1" dirty="0" smtClean="0">
                <a:solidFill>
                  <a:srgbClr val="0066FF"/>
                </a:solidFill>
                <a:latin typeface="Arial" charset="0"/>
              </a:rPr>
              <a:t>548-551</a:t>
            </a:r>
            <a:r>
              <a:rPr lang="fr-CA" dirty="0" smtClean="0">
                <a:solidFill>
                  <a:srgbClr val="0066FF"/>
                </a:solidFill>
                <a:latin typeface="Arial" charset="0"/>
              </a:rPr>
              <a:t>]</a:t>
            </a:r>
            <a:r>
              <a:rPr lang="fr-CA" b="1" dirty="0" smtClean="0">
                <a:solidFill>
                  <a:srgbClr val="0066FF"/>
                </a:solidFill>
                <a:latin typeface="Arial" charset="0"/>
              </a:rPr>
              <a:t>, 614-621 </a:t>
            </a:r>
            <a:r>
              <a:rPr lang="fr-CA" dirty="0" smtClean="0">
                <a:solidFill>
                  <a:srgbClr val="0066FF"/>
                </a:solidFill>
                <a:latin typeface="Arial" charset="0"/>
              </a:rPr>
              <a:t>[</a:t>
            </a:r>
            <a:r>
              <a:rPr lang="fr-CA" i="1" dirty="0" smtClean="0">
                <a:solidFill>
                  <a:srgbClr val="0066FF"/>
                </a:solidFill>
                <a:latin typeface="Arial" charset="0"/>
              </a:rPr>
              <a:t>558-564</a:t>
            </a:r>
            <a:r>
              <a:rPr lang="fr-CA" dirty="0" smtClean="0">
                <a:solidFill>
                  <a:srgbClr val="0066FF"/>
                </a:solidFill>
                <a:latin typeface="Arial" charset="0"/>
              </a:rPr>
              <a:t>]</a:t>
            </a:r>
            <a:r>
              <a:rPr lang="fr-CA" b="1" dirty="0" smtClean="0">
                <a:solidFill>
                  <a:srgbClr val="0066FF"/>
                </a:solidFill>
                <a:latin typeface="Arial" charset="0"/>
              </a:rPr>
              <a:t>)</a:t>
            </a:r>
            <a:r>
              <a:rPr lang="fr-CA" b="1" dirty="0" smtClean="0">
                <a:solidFill>
                  <a:srgbClr val="FF0000"/>
                </a:solidFill>
                <a:latin typeface="Arial" charset="0"/>
              </a:rPr>
              <a:t>*</a:t>
            </a:r>
            <a:endParaRPr lang="fr-CA" b="1" dirty="0">
              <a:solidFill>
                <a:srgbClr val="0066FF"/>
              </a:solidFill>
              <a:latin typeface="Arial" charset="0"/>
            </a:endParaRPr>
          </a:p>
          <a:p>
            <a:pPr>
              <a:spcAft>
                <a:spcPts val="0"/>
              </a:spcAft>
            </a:pPr>
            <a:r>
              <a:rPr lang="fr-CA" b="1" dirty="0">
                <a:solidFill>
                  <a:srgbClr val="0066FF"/>
                </a:solidFill>
                <a:latin typeface="Arial" charset="0"/>
              </a:rPr>
              <a:t>5</a:t>
            </a:r>
            <a:r>
              <a:rPr lang="fr-CA" b="1" dirty="0" smtClean="0">
                <a:solidFill>
                  <a:srgbClr val="0066FF"/>
                </a:solidFill>
                <a:latin typeface="Arial" charset="0"/>
              </a:rPr>
              <a:t>.3</a:t>
            </a:r>
            <a:r>
              <a:rPr lang="fr-CA" b="1" dirty="0">
                <a:solidFill>
                  <a:srgbClr val="0066FF"/>
                </a:solidFill>
                <a:latin typeface="Arial" charset="0"/>
              </a:rPr>
              <a:t>	Décrire les caractéristiques générales du système endocrinien et des mécanismes hormonaux, et présenter les principales fonctions de l’axe </a:t>
            </a:r>
            <a:r>
              <a:rPr lang="fr-CA" b="1" dirty="0" err="1" smtClean="0">
                <a:solidFill>
                  <a:srgbClr val="0066FF"/>
                </a:solidFill>
                <a:latin typeface="Arial" charset="0"/>
              </a:rPr>
              <a:t>hypothalamo</a:t>
            </a:r>
            <a:r>
              <a:rPr lang="fr-CA" b="1" dirty="0" smtClean="0">
                <a:solidFill>
                  <a:srgbClr val="0066FF"/>
                </a:solidFill>
                <a:latin typeface="Arial" charset="0"/>
              </a:rPr>
              <a:t>-hypophysaire</a:t>
            </a:r>
          </a:p>
          <a:p>
            <a:pPr>
              <a:spcAft>
                <a:spcPts val="0"/>
              </a:spcAft>
            </a:pPr>
            <a:r>
              <a:rPr lang="fr-CA" b="1" dirty="0">
                <a:solidFill>
                  <a:srgbClr val="0066FF"/>
                </a:solidFill>
                <a:latin typeface="Arial" charset="0"/>
              </a:rPr>
              <a:t>	</a:t>
            </a:r>
            <a:r>
              <a:rPr lang="fr-CA" b="1" dirty="0" smtClean="0">
                <a:solidFill>
                  <a:srgbClr val="0066FF"/>
                </a:solidFill>
                <a:latin typeface="Arial" charset="0"/>
              </a:rPr>
              <a:t>(pp</a:t>
            </a:r>
            <a:r>
              <a:rPr lang="fr-CA" b="1" dirty="0">
                <a:solidFill>
                  <a:srgbClr val="0066FF"/>
                </a:solidFill>
                <a:latin typeface="Arial" charset="0"/>
              </a:rPr>
              <a:t>. </a:t>
            </a:r>
            <a:r>
              <a:rPr lang="fr-CA" b="1" dirty="0" smtClean="0">
                <a:solidFill>
                  <a:srgbClr val="0066FF"/>
                </a:solidFill>
                <a:latin typeface="Arial" charset="0"/>
              </a:rPr>
              <a:t>683-695 </a:t>
            </a:r>
            <a:r>
              <a:rPr lang="fr-CA" dirty="0" smtClean="0">
                <a:solidFill>
                  <a:srgbClr val="0066FF"/>
                </a:solidFill>
                <a:latin typeface="Arial" charset="0"/>
              </a:rPr>
              <a:t>[</a:t>
            </a:r>
            <a:r>
              <a:rPr lang="fr-CA" i="1" dirty="0" smtClean="0">
                <a:solidFill>
                  <a:srgbClr val="0066FF"/>
                </a:solidFill>
                <a:latin typeface="Arial" charset="0"/>
              </a:rPr>
              <a:t>622-632</a:t>
            </a:r>
            <a:r>
              <a:rPr lang="fr-CA" dirty="0" smtClean="0">
                <a:solidFill>
                  <a:srgbClr val="0066FF"/>
                </a:solidFill>
                <a:latin typeface="Arial" charset="0"/>
              </a:rPr>
              <a:t>]</a:t>
            </a:r>
            <a:r>
              <a:rPr lang="fr-CA" b="1" dirty="0" smtClean="0">
                <a:solidFill>
                  <a:srgbClr val="0066FF"/>
                </a:solidFill>
                <a:latin typeface="Arial" charset="0"/>
              </a:rPr>
              <a:t>, 698-699 </a:t>
            </a:r>
            <a:r>
              <a:rPr lang="fr-CA" dirty="0" smtClean="0">
                <a:solidFill>
                  <a:srgbClr val="0066FF"/>
                </a:solidFill>
                <a:latin typeface="Arial" charset="0"/>
              </a:rPr>
              <a:t>[</a:t>
            </a:r>
            <a:r>
              <a:rPr lang="fr-CA" i="1" dirty="0" smtClean="0">
                <a:solidFill>
                  <a:srgbClr val="0066FF"/>
                </a:solidFill>
                <a:latin typeface="Arial" charset="0"/>
              </a:rPr>
              <a:t>635-636</a:t>
            </a:r>
            <a:r>
              <a:rPr lang="fr-CA" dirty="0" smtClean="0">
                <a:solidFill>
                  <a:srgbClr val="0066FF"/>
                </a:solidFill>
                <a:latin typeface="Arial" charset="0"/>
              </a:rPr>
              <a:t>]</a:t>
            </a:r>
            <a:r>
              <a:rPr lang="fr-CA" b="1" dirty="0" smtClean="0">
                <a:solidFill>
                  <a:srgbClr val="0066FF"/>
                </a:solidFill>
                <a:latin typeface="Arial" charset="0"/>
              </a:rPr>
              <a:t>)</a:t>
            </a:r>
            <a:r>
              <a:rPr lang="fr-CA" b="1" dirty="0" smtClean="0">
                <a:solidFill>
                  <a:srgbClr val="FF0000"/>
                </a:solidFill>
                <a:latin typeface="Arial" charset="0"/>
              </a:rPr>
              <a:t>*</a:t>
            </a:r>
          </a:p>
          <a:p>
            <a:pPr>
              <a:spcBef>
                <a:spcPts val="1200"/>
              </a:spcBef>
              <a:spcAft>
                <a:spcPts val="0"/>
              </a:spcAft>
            </a:pPr>
            <a:r>
              <a:rPr lang="fr-CA" b="1" dirty="0" smtClean="0">
                <a:solidFill>
                  <a:srgbClr val="FF0000"/>
                </a:solidFill>
                <a:latin typeface="+mj-lt"/>
              </a:rPr>
              <a:t>*</a:t>
            </a:r>
            <a:r>
              <a:rPr lang="fr-CA" dirty="0" smtClean="0">
                <a:solidFill>
                  <a:srgbClr val="FF0000"/>
                </a:solidFill>
              </a:rPr>
              <a:t> </a:t>
            </a:r>
            <a:r>
              <a:rPr lang="fr-CA" sz="1800" i="1" dirty="0" smtClean="0">
                <a:solidFill>
                  <a:srgbClr val="FF0000"/>
                </a:solidFill>
              </a:rPr>
              <a:t>Les pages entre crochets sont celles de la 3</a:t>
            </a:r>
            <a:r>
              <a:rPr lang="fr-CA" sz="1800" i="1" baseline="30000" dirty="0" smtClean="0">
                <a:solidFill>
                  <a:srgbClr val="FF0000"/>
                </a:solidFill>
              </a:rPr>
              <a:t>ème</a:t>
            </a:r>
            <a:r>
              <a:rPr lang="fr-CA" sz="1800" i="1" dirty="0" smtClean="0">
                <a:solidFill>
                  <a:srgbClr val="FF0000"/>
                </a:solidFill>
              </a:rPr>
              <a:t> édition de </a:t>
            </a:r>
            <a:r>
              <a:rPr lang="fr-CA" sz="1800" i="1" dirty="0" err="1" smtClean="0">
                <a:solidFill>
                  <a:srgbClr val="FF0000"/>
                </a:solidFill>
              </a:rPr>
              <a:t>Marieb</a:t>
            </a:r>
            <a:r>
              <a:rPr lang="fr-CA" sz="1800" i="1" dirty="0" smtClean="0">
                <a:solidFill>
                  <a:srgbClr val="FF0000"/>
                </a:solidFill>
              </a:rPr>
              <a:t>.</a:t>
            </a:r>
          </a:p>
        </p:txBody>
      </p:sp>
    </p:spTree>
    <p:extLst>
      <p:ext uri="{BB962C8B-B14F-4D97-AF65-F5344CB8AC3E}">
        <p14:creationId xmlns:p14="http://schemas.microsoft.com/office/powerpoint/2010/main" val="1232619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ChangeArrowheads="1"/>
          </p:cNvSpPr>
          <p:nvPr>
            <p:ph type="title" idx="4294967295"/>
          </p:nvPr>
        </p:nvSpPr>
        <p:spPr>
          <a:xfrm>
            <a:off x="241300" y="344488"/>
            <a:ext cx="4479925" cy="520700"/>
          </a:xfrm>
          <a:noFill/>
        </p:spPr>
        <p:txBody>
          <a:bodyPr tIns="10800" bIns="10800">
            <a:normAutofit fontScale="90000"/>
          </a:bodyPr>
          <a:lstStyle/>
          <a:p>
            <a:pPr marL="690563" indent="-690563"/>
            <a:r>
              <a:rPr lang="fr-CA" dirty="0">
                <a:solidFill>
                  <a:srgbClr val="0000FF"/>
                </a:solidFill>
              </a:rPr>
              <a:t>5</a:t>
            </a:r>
            <a:r>
              <a:rPr lang="fr-CA" dirty="0" smtClean="0">
                <a:solidFill>
                  <a:srgbClr val="0000FF"/>
                </a:solidFill>
              </a:rPr>
              <a:t>.1</a:t>
            </a:r>
            <a:r>
              <a:rPr lang="fr-CA" dirty="0">
                <a:solidFill>
                  <a:srgbClr val="0000FF"/>
                </a:solidFill>
              </a:rPr>
              <a:t>	L’HOMÉOSTASIE</a:t>
            </a:r>
            <a:endParaRPr lang="en-US" dirty="0">
              <a:solidFill>
                <a:srgbClr val="0000FF"/>
              </a:solidFill>
            </a:endParaRPr>
          </a:p>
        </p:txBody>
      </p:sp>
      <p:sp>
        <p:nvSpPr>
          <p:cNvPr id="530435" name="Rectangle 3"/>
          <p:cNvSpPr>
            <a:spLocks noGrp="1" noChangeArrowheads="1"/>
          </p:cNvSpPr>
          <p:nvPr>
            <p:ph type="body" idx="4294967295"/>
          </p:nvPr>
        </p:nvSpPr>
        <p:spPr>
          <a:xfrm>
            <a:off x="319088" y="1503363"/>
            <a:ext cx="8559800" cy="4910137"/>
          </a:xfrm>
          <a:noFill/>
          <a:ln w="6350">
            <a:noFill/>
            <a:miter lim="800000"/>
            <a:headEnd/>
            <a:tailEnd/>
          </a:ln>
        </p:spPr>
        <p:txBody>
          <a:bodyPr/>
          <a:lstStyle/>
          <a:p>
            <a:pPr marL="182563" lvl="1" indent="-3175">
              <a:spcBef>
                <a:spcPct val="25000"/>
              </a:spcBef>
              <a:spcAft>
                <a:spcPct val="0"/>
              </a:spcAft>
              <a:buClr>
                <a:schemeClr val="tx1"/>
              </a:buClr>
              <a:buSzTx/>
              <a:buFontTx/>
              <a:buNone/>
            </a:pPr>
            <a:r>
              <a:rPr lang="fr-CA" sz="2000" b="1" u="sng" dirty="0">
                <a:latin typeface="Arial" charset="0"/>
                <a:cs typeface="Arial" charset="0"/>
              </a:rPr>
              <a:t>Homéostasie</a:t>
            </a:r>
            <a:r>
              <a:rPr lang="fr-CA" sz="2000" dirty="0">
                <a:latin typeface="Arial" charset="0"/>
                <a:cs typeface="Arial" charset="0"/>
              </a:rPr>
              <a:t> (</a:t>
            </a:r>
            <a:r>
              <a:rPr lang="fr-CA" sz="2000" i="1" dirty="0" err="1">
                <a:latin typeface="Arial" charset="0"/>
                <a:cs typeface="Arial" charset="0"/>
              </a:rPr>
              <a:t>homoios</a:t>
            </a:r>
            <a:r>
              <a:rPr lang="fr-CA" sz="2000" i="1" dirty="0">
                <a:latin typeface="Arial" charset="0"/>
                <a:cs typeface="Arial" charset="0"/>
              </a:rPr>
              <a:t> = </a:t>
            </a:r>
            <a:r>
              <a:rPr lang="fr-CA" sz="2000" dirty="0">
                <a:latin typeface="Arial" charset="0"/>
                <a:cs typeface="Arial" charset="0"/>
              </a:rPr>
              <a:t>semblable; </a:t>
            </a:r>
            <a:r>
              <a:rPr lang="fr-CA" sz="2000" i="1" dirty="0" err="1">
                <a:latin typeface="Arial" charset="0"/>
                <a:cs typeface="Arial" charset="0"/>
              </a:rPr>
              <a:t>stasis</a:t>
            </a:r>
            <a:r>
              <a:rPr lang="fr-CA" sz="2000" i="1" dirty="0">
                <a:latin typeface="Arial" charset="0"/>
                <a:cs typeface="Arial" charset="0"/>
              </a:rPr>
              <a:t> = </a:t>
            </a:r>
            <a:r>
              <a:rPr lang="fr-CA" sz="2000" dirty="0">
                <a:latin typeface="Arial" charset="0"/>
                <a:cs typeface="Arial" charset="0"/>
              </a:rPr>
              <a:t>position)</a:t>
            </a:r>
            <a:r>
              <a:rPr lang="fr-CA" sz="2000" b="1" dirty="0">
                <a:latin typeface="Arial" charset="0"/>
                <a:cs typeface="Arial" charset="0"/>
              </a:rPr>
              <a:t>:</a:t>
            </a:r>
          </a:p>
          <a:p>
            <a:pPr marL="182563" lvl="1" indent="-3175">
              <a:buClr>
                <a:schemeClr val="tx1"/>
              </a:buClr>
              <a:buSzTx/>
              <a:buFontTx/>
              <a:buNone/>
            </a:pPr>
            <a:r>
              <a:rPr lang="fr-CA" sz="2000" dirty="0">
                <a:latin typeface="Arial" charset="0"/>
                <a:cs typeface="Arial" charset="0"/>
              </a:rPr>
              <a:t>Capacité de maintenir le </a:t>
            </a:r>
            <a:r>
              <a:rPr lang="fr-CA" sz="2000" i="1" dirty="0">
                <a:latin typeface="Arial" charset="0"/>
                <a:cs typeface="Arial" charset="0"/>
              </a:rPr>
              <a:t>milieu interne</a:t>
            </a:r>
            <a:r>
              <a:rPr lang="fr-CA" sz="2000" dirty="0">
                <a:latin typeface="Arial" charset="0"/>
                <a:cs typeface="Arial" charset="0"/>
              </a:rPr>
              <a:t> relativement stable en dépit des variations de </a:t>
            </a:r>
            <a:r>
              <a:rPr lang="fr-CA" sz="2000" i="1" dirty="0">
                <a:latin typeface="Arial" charset="0"/>
                <a:cs typeface="Arial" charset="0"/>
              </a:rPr>
              <a:t>l’environnement externe</a:t>
            </a:r>
            <a:r>
              <a:rPr lang="fr-CA" sz="2000" dirty="0">
                <a:latin typeface="Arial" charset="0"/>
                <a:cs typeface="Arial" charset="0"/>
              </a:rPr>
              <a:t> et de l’activité du sujet.</a:t>
            </a:r>
            <a:endParaRPr lang="fr-CA" sz="2000" i="1" dirty="0">
              <a:latin typeface="Arial" charset="0"/>
              <a:cs typeface="Arial" charset="0"/>
            </a:endParaRPr>
          </a:p>
          <a:p>
            <a:pPr marL="534988" lvl="2" indent="-173038">
              <a:buClr>
                <a:schemeClr val="tx1"/>
              </a:buClr>
              <a:buSzPct val="120000"/>
              <a:buFontTx/>
              <a:buChar char="•"/>
            </a:pPr>
            <a:r>
              <a:rPr lang="fr-CA" sz="2000" dirty="0">
                <a:latin typeface="Arial" charset="0"/>
                <a:cs typeface="Arial" charset="0"/>
              </a:rPr>
              <a:t>État d’équilibre dynamique qui fait intervenir des mécanismes complexes de régulation du milieu interne: chimiques, neurologiques, thermiques.</a:t>
            </a:r>
          </a:p>
          <a:p>
            <a:pPr marL="534988" lvl="2" indent="-173038">
              <a:spcAft>
                <a:spcPct val="10000"/>
              </a:spcAft>
              <a:buClr>
                <a:schemeClr val="tx1"/>
              </a:buClr>
              <a:buSzPct val="120000"/>
              <a:buFontTx/>
              <a:buChar char="•"/>
            </a:pPr>
            <a:r>
              <a:rPr lang="fr-CA" sz="2000" dirty="0">
                <a:latin typeface="Arial" charset="0"/>
                <a:cs typeface="Arial" charset="0"/>
              </a:rPr>
              <a:t>Exemples de régulation homéostatique:</a:t>
            </a:r>
          </a:p>
          <a:p>
            <a:pPr marL="901700" lvl="3" indent="-187325">
              <a:spcAft>
                <a:spcPct val="10000"/>
              </a:spcAft>
              <a:buClr>
                <a:schemeClr val="tx1"/>
              </a:buClr>
              <a:buSzPct val="70000"/>
            </a:pPr>
            <a:r>
              <a:rPr lang="fr-CA" sz="2000" dirty="0">
                <a:latin typeface="Arial" charset="0"/>
                <a:cs typeface="Arial" charset="0"/>
              </a:rPr>
              <a:t>Maintien d’une concentration adéquate des nutriments dans le sang</a:t>
            </a:r>
          </a:p>
          <a:p>
            <a:pPr marL="901700" lvl="3" indent="-187325">
              <a:spcAft>
                <a:spcPct val="10000"/>
              </a:spcAft>
              <a:buClr>
                <a:schemeClr val="tx1"/>
              </a:buClr>
              <a:buSzPct val="70000"/>
            </a:pPr>
            <a:r>
              <a:rPr lang="fr-CA" sz="2000" dirty="0">
                <a:latin typeface="Arial" charset="0"/>
                <a:cs typeface="Arial" charset="0"/>
              </a:rPr>
              <a:t>Contrôle de la température corporelle</a:t>
            </a:r>
          </a:p>
          <a:p>
            <a:pPr marL="901700" lvl="3" indent="-187325">
              <a:spcAft>
                <a:spcPct val="10000"/>
              </a:spcAft>
              <a:buClr>
                <a:schemeClr val="tx1"/>
              </a:buClr>
              <a:buSzPct val="70000"/>
            </a:pPr>
            <a:r>
              <a:rPr lang="fr-CA" sz="2000" dirty="0">
                <a:latin typeface="Arial" charset="0"/>
                <a:cs typeface="Arial" charset="0"/>
              </a:rPr>
              <a:t>Contrôle de l’activité cardiaque et de la pression artérielle pour assurer une irrigation adéquation de tous les tissus</a:t>
            </a:r>
          </a:p>
          <a:p>
            <a:pPr marL="901700" lvl="3" indent="-187325">
              <a:spcAft>
                <a:spcPct val="10000"/>
              </a:spcAft>
              <a:buClr>
                <a:schemeClr val="tx1"/>
              </a:buClr>
              <a:buSzPct val="70000"/>
            </a:pPr>
            <a:r>
              <a:rPr lang="fr-CA" sz="2000" dirty="0">
                <a:latin typeface="Arial" charset="0"/>
                <a:cs typeface="Arial" charset="0"/>
              </a:rPr>
              <a:t>Contrôle de la respiration pour assurer une oxygénation adéquate du sang et le maintien du pH sanguin</a:t>
            </a:r>
          </a:p>
        </p:txBody>
      </p:sp>
      <p:sp>
        <p:nvSpPr>
          <p:cNvPr id="530437" name="Rectangle 5"/>
          <p:cNvSpPr>
            <a:spLocks noChangeArrowheads="1"/>
          </p:cNvSpPr>
          <p:nvPr/>
        </p:nvSpPr>
        <p:spPr bwMode="auto">
          <a:xfrm>
            <a:off x="238125" y="933450"/>
            <a:ext cx="8637588" cy="48736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801688" indent="-801688" eaLnBrk="1" hangingPunct="1"/>
            <a:r>
              <a:rPr lang="fr-CA" sz="2400" b="1" dirty="0">
                <a:latin typeface="Arial" charset="0"/>
              </a:rPr>
              <a:t>5</a:t>
            </a:r>
            <a:r>
              <a:rPr lang="fr-CA" sz="2400" b="1" dirty="0" smtClean="0">
                <a:latin typeface="Arial" charset="0"/>
              </a:rPr>
              <a:t>.1.1</a:t>
            </a:r>
            <a:r>
              <a:rPr lang="fr-CA" sz="2400" b="1" dirty="0">
                <a:latin typeface="Arial" charset="0"/>
              </a:rPr>
              <a:t>	</a:t>
            </a:r>
            <a:r>
              <a:rPr lang="fr-CA" sz="2400" b="1" u="sng" dirty="0">
                <a:latin typeface="Arial" charset="0"/>
              </a:rPr>
              <a:t>Définition et exemples</a:t>
            </a:r>
          </a:p>
        </p:txBody>
      </p:sp>
    </p:spTree>
    <p:extLst>
      <p:ext uri="{BB962C8B-B14F-4D97-AF65-F5344CB8AC3E}">
        <p14:creationId xmlns:p14="http://schemas.microsoft.com/office/powerpoint/2010/main" val="1638073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1458" name="Rectangle 2"/>
          <p:cNvSpPr>
            <a:spLocks noGrp="1" noChangeArrowheads="1"/>
          </p:cNvSpPr>
          <p:nvPr>
            <p:ph type="title" idx="4294967295"/>
          </p:nvPr>
        </p:nvSpPr>
        <p:spPr>
          <a:xfrm>
            <a:off x="239713" y="261938"/>
            <a:ext cx="8637587" cy="766762"/>
          </a:xfrm>
        </p:spPr>
        <p:txBody>
          <a:bodyPr>
            <a:normAutofit fontScale="90000"/>
          </a:bodyPr>
          <a:lstStyle/>
          <a:p>
            <a:pPr marL="746125" indent="-746125"/>
            <a:r>
              <a:rPr lang="fr-CA" sz="2400" dirty="0">
                <a:solidFill>
                  <a:schemeClr val="tx1"/>
                </a:solidFill>
              </a:rPr>
              <a:t>5</a:t>
            </a:r>
            <a:r>
              <a:rPr lang="fr-CA" sz="2400" dirty="0" smtClean="0">
                <a:solidFill>
                  <a:schemeClr val="tx1"/>
                </a:solidFill>
              </a:rPr>
              <a:t>.1.2</a:t>
            </a:r>
            <a:r>
              <a:rPr lang="fr-CA" sz="2400" dirty="0">
                <a:solidFill>
                  <a:schemeClr val="tx1"/>
                </a:solidFill>
              </a:rPr>
              <a:t>	</a:t>
            </a:r>
            <a:r>
              <a:rPr lang="fr-CA" sz="2400" u="sng" dirty="0">
                <a:solidFill>
                  <a:schemeClr val="tx1"/>
                </a:solidFill>
              </a:rPr>
              <a:t>Décrire les éléments essentiels qui participent aux mécanismes de régulation homéostatique</a:t>
            </a:r>
          </a:p>
        </p:txBody>
      </p:sp>
      <p:pic>
        <p:nvPicPr>
          <p:cNvPr id="634882" name="Picture 2" descr="http://cw2.erpi.com/cw/marieb/userfiles/05_Fig_1_4_p_10.jpg"/>
          <p:cNvPicPr>
            <a:picLocks noChangeAspect="1" noChangeArrowheads="1"/>
          </p:cNvPicPr>
          <p:nvPr/>
        </p:nvPicPr>
        <p:blipFill>
          <a:blip r:embed="rId3" cstate="print"/>
          <a:srcRect l="1890" t="2859" r="3402" b="8005"/>
          <a:stretch>
            <a:fillRect/>
          </a:stretch>
        </p:blipFill>
        <p:spPr bwMode="auto">
          <a:xfrm>
            <a:off x="560439" y="1371462"/>
            <a:ext cx="8313285" cy="5171520"/>
          </a:xfrm>
          <a:prstGeom prst="rect">
            <a:avLst/>
          </a:prstGeom>
          <a:noFill/>
        </p:spPr>
      </p:pic>
    </p:spTree>
    <p:extLst>
      <p:ext uri="{BB962C8B-B14F-4D97-AF65-F5344CB8AC3E}">
        <p14:creationId xmlns:p14="http://schemas.microsoft.com/office/powerpoint/2010/main" val="2632565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5" name="Rectangle 3"/>
          <p:cNvSpPr>
            <a:spLocks noGrp="1" noChangeArrowheads="1"/>
          </p:cNvSpPr>
          <p:nvPr>
            <p:ph type="body" idx="4294967295"/>
          </p:nvPr>
        </p:nvSpPr>
        <p:spPr>
          <a:xfrm>
            <a:off x="492125" y="482600"/>
            <a:ext cx="8126413" cy="4395788"/>
          </a:xfrm>
          <a:noFill/>
          <a:ln w="6350">
            <a:solidFill>
              <a:srgbClr val="0000FF"/>
            </a:solidFill>
            <a:miter lim="800000"/>
            <a:headEnd/>
            <a:tailEnd/>
          </a:ln>
        </p:spPr>
        <p:txBody>
          <a:bodyPr>
            <a:normAutofit lnSpcReduction="10000"/>
          </a:bodyPr>
          <a:lstStyle/>
          <a:p>
            <a:pPr marL="182563" indent="-182563">
              <a:buClr>
                <a:schemeClr val="tx1"/>
              </a:buClr>
              <a:buSzPct val="120000"/>
              <a:buFontTx/>
              <a:buChar char="•"/>
              <a:tabLst>
                <a:tab pos="809625" algn="l"/>
                <a:tab pos="2246313" algn="l"/>
              </a:tabLst>
            </a:pPr>
            <a:r>
              <a:rPr lang="fr-CA" sz="1800" b="1" i="1" dirty="0">
                <a:latin typeface="Arial" charset="0"/>
                <a:cs typeface="Arial" charset="0"/>
              </a:rPr>
              <a:t>Variable</a:t>
            </a:r>
            <a:r>
              <a:rPr lang="fr-CA" sz="1800" b="1" dirty="0">
                <a:latin typeface="Arial" charset="0"/>
                <a:cs typeface="Arial" charset="0"/>
              </a:rPr>
              <a:t>:</a:t>
            </a:r>
            <a:r>
              <a:rPr lang="fr-CA" sz="1800" dirty="0">
                <a:latin typeface="Arial" charset="0"/>
                <a:cs typeface="Arial" charset="0"/>
              </a:rPr>
              <a:t> facteur à contrôler</a:t>
            </a:r>
          </a:p>
          <a:p>
            <a:pPr marL="182563" indent="-182563">
              <a:spcAft>
                <a:spcPct val="25000"/>
              </a:spcAft>
              <a:buClr>
                <a:schemeClr val="tx1"/>
              </a:buClr>
              <a:buSzPct val="120000"/>
              <a:buFontTx/>
              <a:buChar char="•"/>
              <a:tabLst>
                <a:tab pos="809625" algn="l"/>
                <a:tab pos="2246313" algn="l"/>
              </a:tabLst>
            </a:pPr>
            <a:r>
              <a:rPr lang="fr-CA" sz="1800" dirty="0">
                <a:latin typeface="Arial" charset="0"/>
                <a:cs typeface="Arial" charset="0"/>
              </a:rPr>
              <a:t>Trois éléments interdépendants assurent le contrôle de la variable:</a:t>
            </a:r>
            <a:endParaRPr lang="fr-CA" sz="1800" b="1" dirty="0">
              <a:latin typeface="Arial" charset="0"/>
              <a:cs typeface="Arial" charset="0"/>
            </a:endParaRPr>
          </a:p>
          <a:p>
            <a:pPr marL="809625" lvl="1" indent="-447675">
              <a:spcAft>
                <a:spcPct val="25000"/>
              </a:spcAft>
              <a:buClr>
                <a:schemeClr val="tx1"/>
              </a:buClr>
              <a:buSzTx/>
              <a:buFont typeface="Wingdings" pitchFamily="2" charset="2"/>
              <a:buAutoNum type="romanLcParenBoth"/>
              <a:tabLst>
                <a:tab pos="809625" algn="l"/>
                <a:tab pos="2246313" algn="l"/>
              </a:tabLst>
            </a:pPr>
            <a:r>
              <a:rPr lang="fr-CA" sz="1800" b="1" u="sng" dirty="0">
                <a:latin typeface="Arial" charset="0"/>
                <a:cs typeface="Arial" charset="0"/>
              </a:rPr>
              <a:t>Récepteur</a:t>
            </a:r>
            <a:r>
              <a:rPr lang="fr-CA" sz="1800" b="1" dirty="0">
                <a:latin typeface="Arial" charset="0"/>
                <a:cs typeface="Arial" charset="0"/>
              </a:rPr>
              <a:t>:  </a:t>
            </a:r>
            <a:r>
              <a:rPr lang="fr-CA" sz="1800" dirty="0">
                <a:latin typeface="Arial" charset="0"/>
                <a:cs typeface="Arial" charset="0"/>
              </a:rPr>
              <a:t>répond aux changements </a:t>
            </a:r>
            <a:r>
              <a:rPr lang="fr-CA" sz="1800" b="1" dirty="0">
                <a:latin typeface="Arial" charset="0"/>
                <a:cs typeface="Arial" charset="0"/>
              </a:rPr>
              <a:t>(</a:t>
            </a:r>
            <a:r>
              <a:rPr lang="fr-CA" sz="1800" b="1" i="1" dirty="0">
                <a:latin typeface="Arial" charset="0"/>
                <a:cs typeface="Arial" charset="0"/>
              </a:rPr>
              <a:t>stimulus</a:t>
            </a:r>
            <a:r>
              <a:rPr lang="fr-CA" sz="1800" b="1" dirty="0">
                <a:latin typeface="Arial" charset="0"/>
                <a:cs typeface="Arial" charset="0"/>
              </a:rPr>
              <a:t>)</a:t>
            </a:r>
            <a:r>
              <a:rPr lang="fr-CA" sz="1800" dirty="0">
                <a:latin typeface="Arial" charset="0"/>
                <a:cs typeface="Arial" charset="0"/>
              </a:rPr>
              <a:t> de la variable en envoyant l’information au centre de régulation.</a:t>
            </a:r>
          </a:p>
          <a:p>
            <a:pPr marL="809625" lvl="1" indent="-447675">
              <a:spcAft>
                <a:spcPct val="25000"/>
              </a:spcAft>
              <a:buClr>
                <a:schemeClr val="tx1"/>
              </a:buClr>
              <a:buSzTx/>
              <a:buFont typeface="Wingdings" pitchFamily="2" charset="2"/>
              <a:buAutoNum type="romanLcParenBoth"/>
              <a:tabLst>
                <a:tab pos="809625" algn="l"/>
                <a:tab pos="2246313" algn="l"/>
              </a:tabLst>
            </a:pPr>
            <a:r>
              <a:rPr lang="fr-CA" sz="1800" b="1" u="sng" dirty="0">
                <a:latin typeface="Arial" charset="0"/>
                <a:cs typeface="Arial" charset="0"/>
              </a:rPr>
              <a:t>Centre de régulation</a:t>
            </a:r>
            <a:r>
              <a:rPr lang="fr-CA" sz="1800" b="1" dirty="0">
                <a:latin typeface="Arial" charset="0"/>
                <a:cs typeface="Arial" charset="0"/>
              </a:rPr>
              <a:t>:</a:t>
            </a:r>
          </a:p>
          <a:p>
            <a:pPr marL="1162050" lvl="2" indent="-173038">
              <a:spcAft>
                <a:spcPct val="25000"/>
              </a:spcAft>
              <a:buClr>
                <a:schemeClr val="tx1"/>
              </a:buClr>
              <a:buSzPct val="90000"/>
              <a:buFont typeface="Arial" charset="0"/>
              <a:buChar char="−"/>
              <a:tabLst>
                <a:tab pos="809625" algn="l"/>
                <a:tab pos="2246313" algn="l"/>
              </a:tabLst>
            </a:pPr>
            <a:r>
              <a:rPr lang="fr-CA" sz="1800" dirty="0">
                <a:latin typeface="Arial" charset="0"/>
                <a:cs typeface="Arial" charset="0"/>
              </a:rPr>
              <a:t>Détermine la </a:t>
            </a:r>
            <a:r>
              <a:rPr lang="fr-CA" sz="1800" b="1" i="1" dirty="0">
                <a:latin typeface="Arial" charset="0"/>
                <a:cs typeface="Arial" charset="0"/>
              </a:rPr>
              <a:t>valeur de référence </a:t>
            </a:r>
            <a:r>
              <a:rPr lang="fr-CA" sz="1800" dirty="0">
                <a:latin typeface="Arial" charset="0"/>
                <a:cs typeface="Arial" charset="0"/>
              </a:rPr>
              <a:t>de la variable</a:t>
            </a:r>
            <a:r>
              <a:rPr lang="fr-CA" sz="1800" b="1" dirty="0">
                <a:latin typeface="Arial" charset="0"/>
                <a:cs typeface="Arial" charset="0"/>
              </a:rPr>
              <a:t> </a:t>
            </a:r>
            <a:r>
              <a:rPr lang="fr-CA" sz="1800" dirty="0">
                <a:latin typeface="Arial" charset="0"/>
                <a:cs typeface="Arial" charset="0"/>
              </a:rPr>
              <a:t>contrôlée.</a:t>
            </a:r>
          </a:p>
          <a:p>
            <a:pPr marL="1162050" lvl="2" indent="-173038">
              <a:spcAft>
                <a:spcPct val="25000"/>
              </a:spcAft>
              <a:buClr>
                <a:schemeClr val="tx1"/>
              </a:buClr>
              <a:buSzPct val="90000"/>
              <a:buFont typeface="Arial" charset="0"/>
              <a:buChar char="−"/>
              <a:tabLst>
                <a:tab pos="809625" algn="l"/>
                <a:tab pos="2246313" algn="l"/>
              </a:tabLst>
            </a:pPr>
            <a:r>
              <a:rPr lang="fr-CA" sz="1800" dirty="0">
                <a:latin typeface="Arial" charset="0"/>
                <a:cs typeface="Arial" charset="0"/>
              </a:rPr>
              <a:t>Compare cette valeur à l’information reçue (</a:t>
            </a:r>
            <a:r>
              <a:rPr lang="fr-CA" sz="1800" i="1" dirty="0">
                <a:latin typeface="Arial" charset="0"/>
                <a:cs typeface="Arial" charset="0"/>
              </a:rPr>
              <a:t>entrée = “input”</a:t>
            </a:r>
            <a:r>
              <a:rPr lang="fr-CA" sz="1800" dirty="0">
                <a:latin typeface="Arial" charset="0"/>
                <a:cs typeface="Arial" charset="0"/>
              </a:rPr>
              <a:t>).</a:t>
            </a:r>
          </a:p>
          <a:p>
            <a:pPr marL="1162050" lvl="2" indent="-173038">
              <a:spcAft>
                <a:spcPct val="25000"/>
              </a:spcAft>
              <a:buClr>
                <a:schemeClr val="tx1"/>
              </a:buClr>
              <a:buSzPct val="90000"/>
              <a:buFont typeface="Arial" charset="0"/>
              <a:buChar char="−"/>
              <a:tabLst>
                <a:tab pos="809625" algn="l"/>
                <a:tab pos="2246313" algn="l"/>
              </a:tabLst>
            </a:pPr>
            <a:r>
              <a:rPr lang="fr-CA" sz="1800" dirty="0">
                <a:latin typeface="Arial" charset="0"/>
                <a:cs typeface="Arial" charset="0"/>
              </a:rPr>
              <a:t>Détermine la réaction appropriée en envoyant un signal (</a:t>
            </a:r>
            <a:r>
              <a:rPr lang="fr-CA" sz="1800" i="1" dirty="0">
                <a:latin typeface="Arial" charset="0"/>
                <a:cs typeface="Arial" charset="0"/>
              </a:rPr>
              <a:t>sortie = “output”</a:t>
            </a:r>
            <a:r>
              <a:rPr lang="fr-CA" sz="1800" dirty="0">
                <a:latin typeface="Arial" charset="0"/>
                <a:cs typeface="Arial" charset="0"/>
              </a:rPr>
              <a:t>) à l’effecteur.</a:t>
            </a:r>
          </a:p>
          <a:p>
            <a:pPr marL="809625" lvl="1" indent="-447675">
              <a:buClr>
                <a:schemeClr val="tx1"/>
              </a:buClr>
              <a:buSzTx/>
              <a:buFont typeface="Wingdings" pitchFamily="2" charset="2"/>
              <a:buAutoNum type="romanLcParenBoth"/>
              <a:tabLst>
                <a:tab pos="809625" algn="l"/>
                <a:tab pos="2246313" algn="l"/>
              </a:tabLst>
            </a:pPr>
            <a:r>
              <a:rPr lang="fr-CA" sz="1800" b="1" u="sng" dirty="0">
                <a:latin typeface="Arial" charset="0"/>
                <a:cs typeface="Arial" charset="0"/>
              </a:rPr>
              <a:t>Effecteur</a:t>
            </a:r>
            <a:r>
              <a:rPr lang="fr-CA" sz="1800" b="1" dirty="0">
                <a:latin typeface="Arial" charset="0"/>
                <a:cs typeface="Arial" charset="0"/>
              </a:rPr>
              <a:t>: </a:t>
            </a:r>
            <a:r>
              <a:rPr lang="fr-CA" sz="1800" dirty="0">
                <a:latin typeface="Arial" charset="0"/>
                <a:cs typeface="Arial" charset="0"/>
              </a:rPr>
              <a:t>système qui peut ramener la variable au niveau souhaité.</a:t>
            </a:r>
          </a:p>
          <a:p>
            <a:pPr marL="182563" indent="-182563">
              <a:spcBef>
                <a:spcPct val="50000"/>
              </a:spcBef>
              <a:spcAft>
                <a:spcPct val="25000"/>
              </a:spcAft>
              <a:buClr>
                <a:schemeClr val="tx1"/>
              </a:buClr>
              <a:buSzPct val="120000"/>
              <a:buFontTx/>
              <a:buChar char="•"/>
              <a:tabLst>
                <a:tab pos="809625" algn="l"/>
                <a:tab pos="2246313" algn="l"/>
              </a:tabLst>
            </a:pPr>
            <a:r>
              <a:rPr lang="fr-CA" sz="1800" b="1" i="1" dirty="0">
                <a:latin typeface="Arial" charset="0"/>
                <a:cs typeface="Arial" charset="0"/>
              </a:rPr>
              <a:t>Voie afférente</a:t>
            </a:r>
            <a:r>
              <a:rPr lang="fr-CA" sz="1800" b="1" dirty="0">
                <a:latin typeface="Arial" charset="0"/>
                <a:cs typeface="Arial" charset="0"/>
              </a:rPr>
              <a:t>: </a:t>
            </a:r>
            <a:r>
              <a:rPr lang="fr-CA" sz="1800" dirty="0">
                <a:latin typeface="Arial" charset="0"/>
                <a:cs typeface="Arial" charset="0"/>
              </a:rPr>
              <a:t>voie des informations du récepteur au centre de régulation</a:t>
            </a:r>
            <a:endParaRPr lang="fr-CA" sz="1800" b="1" i="1" dirty="0">
              <a:latin typeface="Arial" charset="0"/>
              <a:cs typeface="Arial" charset="0"/>
            </a:endParaRPr>
          </a:p>
          <a:p>
            <a:pPr marL="182563" indent="-182563">
              <a:spcAft>
                <a:spcPct val="25000"/>
              </a:spcAft>
              <a:buClr>
                <a:schemeClr val="tx1"/>
              </a:buClr>
              <a:buSzPct val="120000"/>
              <a:buFontTx/>
              <a:buChar char="•"/>
              <a:tabLst>
                <a:tab pos="809625" algn="l"/>
                <a:tab pos="2246313" algn="l"/>
              </a:tabLst>
            </a:pPr>
            <a:r>
              <a:rPr lang="fr-CA" sz="1800" b="1" i="1" dirty="0">
                <a:latin typeface="Arial" charset="0"/>
                <a:cs typeface="Arial" charset="0"/>
              </a:rPr>
              <a:t>Voie efférente</a:t>
            </a:r>
            <a:r>
              <a:rPr lang="fr-CA" sz="1800" b="1" dirty="0">
                <a:latin typeface="Arial" charset="0"/>
                <a:cs typeface="Arial" charset="0"/>
              </a:rPr>
              <a:t>:</a:t>
            </a:r>
            <a:r>
              <a:rPr lang="fr-CA" sz="1800" dirty="0">
                <a:latin typeface="Arial" charset="0"/>
                <a:cs typeface="Arial" charset="0"/>
              </a:rPr>
              <a:t> voie des informations du centre de régulation </a:t>
            </a:r>
            <a:r>
              <a:rPr lang="en-US" sz="1800" dirty="0">
                <a:latin typeface="Arial" charset="0"/>
                <a:cs typeface="Arial" charset="0"/>
              </a:rPr>
              <a:t>à </a:t>
            </a:r>
            <a:r>
              <a:rPr lang="en-US" sz="1800" dirty="0" err="1">
                <a:latin typeface="Arial" charset="0"/>
                <a:cs typeface="Arial" charset="0"/>
              </a:rPr>
              <a:t>l’effecteur</a:t>
            </a:r>
            <a:endParaRPr lang="fr-CA" sz="1800" dirty="0">
              <a:latin typeface="Arial" charset="0"/>
              <a:cs typeface="Arial" charset="0"/>
            </a:endParaRPr>
          </a:p>
        </p:txBody>
      </p:sp>
    </p:spTree>
    <p:extLst>
      <p:ext uri="{BB962C8B-B14F-4D97-AF65-F5344CB8AC3E}">
        <p14:creationId xmlns:p14="http://schemas.microsoft.com/office/powerpoint/2010/main" val="28264325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Grp="1" noChangeArrowheads="1"/>
          </p:cNvSpPr>
          <p:nvPr>
            <p:ph type="title" idx="4294967295"/>
          </p:nvPr>
        </p:nvSpPr>
        <p:spPr>
          <a:xfrm>
            <a:off x="304800" y="261938"/>
            <a:ext cx="8610600" cy="596900"/>
          </a:xfrm>
        </p:spPr>
        <p:txBody>
          <a:bodyPr/>
          <a:lstStyle/>
          <a:p>
            <a:pPr marL="539750" indent="-539750">
              <a:tabLst>
                <a:tab pos="539750" algn="l"/>
              </a:tabLst>
            </a:pPr>
            <a:r>
              <a:rPr lang="en-CA" sz="2400" dirty="0">
                <a:solidFill>
                  <a:schemeClr val="tx1"/>
                </a:solidFill>
              </a:rPr>
              <a:t>5</a:t>
            </a:r>
            <a:r>
              <a:rPr lang="en-CA" sz="2400" dirty="0" smtClean="0">
                <a:solidFill>
                  <a:schemeClr val="tx1"/>
                </a:solidFill>
              </a:rPr>
              <a:t>.1.3</a:t>
            </a:r>
            <a:r>
              <a:rPr lang="en-CA" sz="2400" dirty="0">
                <a:solidFill>
                  <a:schemeClr val="tx1"/>
                </a:solidFill>
              </a:rPr>
              <a:t>	</a:t>
            </a:r>
            <a:r>
              <a:rPr lang="fr-CA" sz="2400" u="sng" dirty="0">
                <a:solidFill>
                  <a:schemeClr val="tx1"/>
                </a:solidFill>
              </a:rPr>
              <a:t>Distinguer entre rétro-inhibition et </a:t>
            </a:r>
            <a:r>
              <a:rPr lang="fr-CA" sz="2400" u="sng" dirty="0" err="1">
                <a:solidFill>
                  <a:schemeClr val="tx1"/>
                </a:solidFill>
              </a:rPr>
              <a:t>rétroactivation</a:t>
            </a:r>
            <a:endParaRPr lang="fr-CA" sz="2400" u="sng" dirty="0">
              <a:solidFill>
                <a:schemeClr val="tx1"/>
              </a:solidFill>
            </a:endParaRPr>
          </a:p>
        </p:txBody>
      </p:sp>
      <p:sp>
        <p:nvSpPr>
          <p:cNvPr id="536579" name="Rectangle 3"/>
          <p:cNvSpPr>
            <a:spLocks noGrp="1" noChangeArrowheads="1"/>
          </p:cNvSpPr>
          <p:nvPr>
            <p:ph type="body" sz="half" idx="4294967295"/>
          </p:nvPr>
        </p:nvSpPr>
        <p:spPr>
          <a:xfrm>
            <a:off x="364273" y="831850"/>
            <a:ext cx="8474928" cy="5808663"/>
          </a:xfrm>
          <a:noFill/>
          <a:ln w="6350">
            <a:noFill/>
            <a:miter lim="800000"/>
            <a:headEnd/>
            <a:tailEnd/>
          </a:ln>
        </p:spPr>
        <p:txBody>
          <a:bodyPr/>
          <a:lstStyle/>
          <a:p>
            <a:pPr marL="0" indent="0">
              <a:buClr>
                <a:schemeClr val="tx1"/>
              </a:buClr>
              <a:buSzTx/>
              <a:buFontTx/>
              <a:buNone/>
              <a:tabLst>
                <a:tab pos="746125" algn="l"/>
              </a:tabLst>
            </a:pPr>
            <a:r>
              <a:rPr lang="fr-CA" sz="2000" b="1" dirty="0">
                <a:latin typeface="Arial" charset="0"/>
                <a:cs typeface="Arial" charset="0"/>
              </a:rPr>
              <a:t>RÉTROACTION </a:t>
            </a:r>
            <a:r>
              <a:rPr lang="fr-CA" sz="2000" dirty="0">
                <a:latin typeface="Arial" charset="0"/>
                <a:cs typeface="Arial" charset="0"/>
              </a:rPr>
              <a:t>(“rétrocontrôle”, “feed-back”): système de réactions en boucle dont la réponse modifie le variable contrôlée (i.e. dont la sortie modifie l’entrée). La rétroaction peut être négative (</a:t>
            </a:r>
            <a:r>
              <a:rPr lang="fr-CA" sz="2000" i="1" dirty="0">
                <a:latin typeface="Arial" charset="0"/>
                <a:cs typeface="Arial" charset="0"/>
              </a:rPr>
              <a:t>rétro-inhibition</a:t>
            </a:r>
            <a:r>
              <a:rPr lang="fr-CA" sz="2000" dirty="0">
                <a:latin typeface="Arial" charset="0"/>
                <a:cs typeface="Arial" charset="0"/>
              </a:rPr>
              <a:t>) ou positive (</a:t>
            </a:r>
            <a:r>
              <a:rPr lang="fr-CA" sz="2000" i="1" dirty="0" err="1">
                <a:latin typeface="Arial" charset="0"/>
                <a:cs typeface="Arial" charset="0"/>
              </a:rPr>
              <a:t>rétroactivation</a:t>
            </a:r>
            <a:r>
              <a:rPr lang="fr-CA" sz="2000" dirty="0">
                <a:latin typeface="Arial" charset="0"/>
                <a:cs typeface="Arial" charset="0"/>
              </a:rPr>
              <a:t>). </a:t>
            </a:r>
          </a:p>
          <a:p>
            <a:pPr marL="349250" lvl="1" indent="-169863">
              <a:spcAft>
                <a:spcPct val="25000"/>
              </a:spcAft>
              <a:buClr>
                <a:schemeClr val="tx1"/>
              </a:buClr>
              <a:buSzPct val="110000"/>
              <a:buFontTx/>
              <a:buNone/>
              <a:tabLst>
                <a:tab pos="746125" algn="l"/>
              </a:tabLst>
            </a:pPr>
            <a:r>
              <a:rPr lang="fr-CA" sz="2000" b="1" dirty="0">
                <a:latin typeface="Arial" charset="0"/>
                <a:cs typeface="Arial" charset="0"/>
              </a:rPr>
              <a:t>i)	  </a:t>
            </a:r>
            <a:r>
              <a:rPr lang="fr-CA" sz="2000" b="1" u="sng" dirty="0" smtClean="0">
                <a:latin typeface="Arial" charset="0"/>
                <a:cs typeface="Arial" charset="0"/>
              </a:rPr>
              <a:t>RÉTRO-INHIBITION</a:t>
            </a:r>
            <a:r>
              <a:rPr lang="fr-CA" sz="2000" b="1" dirty="0" smtClean="0">
                <a:latin typeface="Arial" charset="0"/>
                <a:cs typeface="Arial" charset="0"/>
                <a:sym typeface="Wingdings" pitchFamily="2" charset="2"/>
              </a:rPr>
              <a:t>: (</a:t>
            </a:r>
            <a:r>
              <a:rPr lang="fr-CA" sz="2000" b="1" dirty="0" err="1" smtClean="0">
                <a:latin typeface="Arial" charset="0"/>
                <a:cs typeface="Arial" charset="0"/>
                <a:sym typeface="Wingdings" pitchFamily="2" charset="2"/>
              </a:rPr>
              <a:t>feed</a:t>
            </a:r>
            <a:r>
              <a:rPr lang="fr-CA" sz="2000" b="1" dirty="0" smtClean="0">
                <a:latin typeface="Arial" charset="0"/>
                <a:cs typeface="Arial" charset="0"/>
                <a:sym typeface="Wingdings" pitchFamily="2" charset="2"/>
              </a:rPr>
              <a:t> back négatif)</a:t>
            </a:r>
            <a:endParaRPr lang="fr-CA" sz="2000" b="1" dirty="0">
              <a:latin typeface="Arial" charset="0"/>
              <a:cs typeface="Arial" charset="0"/>
            </a:endParaRPr>
          </a:p>
          <a:p>
            <a:pPr marL="719138" lvl="2" indent="-190500">
              <a:spcAft>
                <a:spcPct val="0"/>
              </a:spcAft>
              <a:buClr>
                <a:schemeClr val="tx1"/>
              </a:buClr>
              <a:buSzPct val="70000"/>
              <a:tabLst>
                <a:tab pos="746125" algn="l"/>
              </a:tabLst>
            </a:pPr>
            <a:r>
              <a:rPr lang="fr-CA" sz="2000" dirty="0">
                <a:latin typeface="Arial" charset="0"/>
                <a:cs typeface="Arial" charset="0"/>
              </a:rPr>
              <a:t>Lorsque la réponse tend </a:t>
            </a:r>
            <a:r>
              <a:rPr lang="en-US" sz="2000" dirty="0">
                <a:latin typeface="Arial" charset="0"/>
                <a:cs typeface="Arial" charset="0"/>
              </a:rPr>
              <a:t>à </a:t>
            </a:r>
            <a:r>
              <a:rPr lang="fr-CA" sz="2000" dirty="0">
                <a:latin typeface="Arial" charset="0"/>
                <a:cs typeface="Arial" charset="0"/>
              </a:rPr>
              <a:t>inhiber le stimulus de départ.</a:t>
            </a:r>
          </a:p>
          <a:p>
            <a:pPr marL="719138" lvl="2" indent="-190500">
              <a:spcAft>
                <a:spcPct val="0"/>
              </a:spcAft>
              <a:buClr>
                <a:schemeClr val="tx1"/>
              </a:buClr>
              <a:buSzPct val="70000"/>
              <a:buFont typeface="Wingdings" pitchFamily="2" charset="2"/>
              <a:buNone/>
              <a:tabLst>
                <a:tab pos="746125" algn="l"/>
              </a:tabLst>
            </a:pPr>
            <a:r>
              <a:rPr lang="fr-CA" sz="2000" dirty="0">
                <a:latin typeface="Arial" charset="0"/>
                <a:cs typeface="Arial" charset="0"/>
                <a:sym typeface="Wingdings 3" pitchFamily="18" charset="2"/>
              </a:rPr>
              <a:t>	</a:t>
            </a:r>
            <a:r>
              <a:rPr lang="fr-CA" sz="2000" dirty="0">
                <a:latin typeface="Arial" charset="0"/>
                <a:cs typeface="Arial" charset="0"/>
                <a:sym typeface="Wingdings" pitchFamily="2" charset="2"/>
              </a:rPr>
              <a:t></a:t>
            </a:r>
            <a:r>
              <a:rPr lang="fr-CA" sz="2000" dirty="0">
                <a:latin typeface="Arial" charset="0"/>
                <a:cs typeface="Arial" charset="0"/>
              </a:rPr>
              <a:t> La variable change dans une direction </a:t>
            </a:r>
            <a:r>
              <a:rPr lang="fr-CA" sz="2000" u="sng" dirty="0">
                <a:latin typeface="Arial" charset="0"/>
                <a:cs typeface="Arial" charset="0"/>
              </a:rPr>
              <a:t>opposée</a:t>
            </a:r>
            <a:r>
              <a:rPr lang="fr-CA" sz="2000" dirty="0">
                <a:latin typeface="Arial" charset="0"/>
                <a:cs typeface="Arial" charset="0"/>
              </a:rPr>
              <a:t> </a:t>
            </a:r>
            <a:r>
              <a:rPr lang="en-US" sz="2000" dirty="0">
                <a:latin typeface="Arial" charset="0"/>
                <a:cs typeface="Arial" charset="0"/>
              </a:rPr>
              <a:t>à</a:t>
            </a:r>
            <a:r>
              <a:rPr lang="fr-CA" sz="2000" dirty="0">
                <a:latin typeface="Arial" charset="0"/>
                <a:cs typeface="Arial" charset="0"/>
              </a:rPr>
              <a:t> son</a:t>
            </a:r>
          </a:p>
          <a:p>
            <a:pPr marL="719138" lvl="2" indent="-190500">
              <a:spcAft>
                <a:spcPct val="0"/>
              </a:spcAft>
              <a:buClr>
                <a:schemeClr val="tx1"/>
              </a:buClr>
              <a:buSzPct val="70000"/>
              <a:buFont typeface="Wingdings" pitchFamily="2" charset="2"/>
              <a:buNone/>
              <a:tabLst>
                <a:tab pos="746125" algn="l"/>
              </a:tabLst>
            </a:pPr>
            <a:r>
              <a:rPr lang="fr-CA" sz="2000" dirty="0">
                <a:latin typeface="Arial" charset="0"/>
                <a:cs typeface="Arial" charset="0"/>
              </a:rPr>
              <a:t>			 changement initial.</a:t>
            </a:r>
          </a:p>
          <a:p>
            <a:pPr marL="719138" lvl="2" indent="-190500">
              <a:spcBef>
                <a:spcPct val="50000"/>
              </a:spcBef>
              <a:buClr>
                <a:schemeClr val="tx1"/>
              </a:buClr>
              <a:buSzPct val="70000"/>
              <a:tabLst>
                <a:tab pos="746125" algn="l"/>
              </a:tabLst>
            </a:pPr>
            <a:r>
              <a:rPr lang="fr-CA" sz="2000" dirty="0">
                <a:latin typeface="Arial" charset="0"/>
                <a:cs typeface="Arial" charset="0"/>
              </a:rPr>
              <a:t>Objectif des systèmes de rétro-inhibition:</a:t>
            </a:r>
            <a:r>
              <a:rPr lang="fr-CA" sz="2000" b="1" dirty="0">
                <a:latin typeface="Arial" charset="0"/>
                <a:cs typeface="Arial" charset="0"/>
              </a:rPr>
              <a:t> </a:t>
            </a:r>
            <a:r>
              <a:rPr lang="fr-CA" sz="2000" dirty="0">
                <a:latin typeface="Arial" charset="0"/>
                <a:cs typeface="Arial" charset="0"/>
              </a:rPr>
              <a:t>maintenir le niveau d’une variable dans un intervalle donné; i.e. empêcher les changements majeurs au sein de l’organisme.</a:t>
            </a:r>
          </a:p>
          <a:p>
            <a:pPr marL="719138" lvl="2" indent="-190500">
              <a:buClr>
                <a:schemeClr val="tx1"/>
              </a:buClr>
              <a:buSzPct val="70000"/>
              <a:tabLst>
                <a:tab pos="746125" algn="l"/>
              </a:tabLst>
            </a:pPr>
            <a:r>
              <a:rPr lang="fr-CA" sz="2000" dirty="0">
                <a:latin typeface="Arial" charset="0"/>
                <a:cs typeface="Arial" charset="0"/>
              </a:rPr>
              <a:t>Les systèmes de rétro-inhibition constituent la très grande majorité des systèmes de régulation homéostatique.</a:t>
            </a:r>
          </a:p>
          <a:p>
            <a:pPr marL="719138" lvl="2" indent="-190500">
              <a:spcAft>
                <a:spcPct val="10000"/>
              </a:spcAft>
              <a:buClr>
                <a:schemeClr val="tx1"/>
              </a:buClr>
              <a:buSzPct val="70000"/>
              <a:tabLst>
                <a:tab pos="746125" algn="l"/>
              </a:tabLst>
            </a:pPr>
            <a:r>
              <a:rPr lang="fr-CA" sz="2000" dirty="0">
                <a:latin typeface="Arial" charset="0"/>
                <a:cs typeface="Arial" charset="0"/>
              </a:rPr>
              <a:t>Exemples:</a:t>
            </a:r>
          </a:p>
          <a:p>
            <a:pPr marL="989013" lvl="3" indent="-268288">
              <a:spcAft>
                <a:spcPct val="10000"/>
              </a:spcAft>
              <a:buClr>
                <a:schemeClr val="tx1"/>
              </a:buClr>
              <a:buSzTx/>
              <a:buFont typeface="+mj-lt"/>
              <a:buAutoNum type="arabicPeriod"/>
            </a:pPr>
            <a:r>
              <a:rPr lang="fr-CA" sz="2000" i="1" dirty="0">
                <a:latin typeface="Arial" charset="0"/>
                <a:cs typeface="Arial" charset="0"/>
              </a:rPr>
              <a:t>Thermorégulation</a:t>
            </a:r>
            <a:r>
              <a:rPr lang="fr-CA" sz="2000" dirty="0">
                <a:latin typeface="Arial" charset="0"/>
                <a:cs typeface="Arial" charset="0"/>
              </a:rPr>
              <a:t> (régulation de la température corporelle)</a:t>
            </a:r>
          </a:p>
          <a:p>
            <a:pPr marL="989013" lvl="3" indent="-268288">
              <a:buClr>
                <a:schemeClr val="tx1"/>
              </a:buClr>
              <a:buSzTx/>
              <a:buFont typeface="+mj-lt"/>
              <a:buAutoNum type="arabicPeriod"/>
            </a:pPr>
            <a:r>
              <a:rPr lang="fr-CA" sz="2000" i="1" dirty="0">
                <a:latin typeface="Arial" charset="0"/>
                <a:cs typeface="Arial" charset="0"/>
              </a:rPr>
              <a:t>Régulation de l’érythropoïèse</a:t>
            </a:r>
            <a:r>
              <a:rPr lang="fr-CA" sz="2000" dirty="0">
                <a:latin typeface="Arial" charset="0"/>
                <a:cs typeface="Arial" charset="0"/>
              </a:rPr>
              <a:t> (formation des érythrocytes)</a:t>
            </a:r>
          </a:p>
        </p:txBody>
      </p:sp>
    </p:spTree>
    <p:extLst>
      <p:ext uri="{BB962C8B-B14F-4D97-AF65-F5344CB8AC3E}">
        <p14:creationId xmlns:p14="http://schemas.microsoft.com/office/powerpoint/2010/main" val="33645696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0676" name="Text Box 4"/>
          <p:cNvSpPr txBox="1">
            <a:spLocks noChangeArrowheads="1"/>
          </p:cNvSpPr>
          <p:nvPr/>
        </p:nvSpPr>
        <p:spPr bwMode="auto">
          <a:xfrm>
            <a:off x="2009775" y="38576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fr-CA"/>
          </a:p>
        </p:txBody>
      </p:sp>
      <p:sp>
        <p:nvSpPr>
          <p:cNvPr id="540685" name="Text Box 13"/>
          <p:cNvSpPr txBox="1">
            <a:spLocks noChangeArrowheads="1"/>
          </p:cNvSpPr>
          <p:nvPr/>
        </p:nvSpPr>
        <p:spPr bwMode="auto">
          <a:xfrm>
            <a:off x="237176" y="352365"/>
            <a:ext cx="6181500" cy="400110"/>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2000" dirty="0" smtClean="0">
                <a:latin typeface="Arial" charset="0"/>
                <a:cs typeface="Arial" charset="0"/>
              </a:rPr>
              <a:t>Exemple 1:  </a:t>
            </a:r>
            <a:r>
              <a:rPr lang="fr-CA" sz="2000" u="sng" dirty="0" smtClean="0">
                <a:latin typeface="Arial" charset="0"/>
                <a:cs typeface="Arial" charset="0"/>
              </a:rPr>
              <a:t>Régulation </a:t>
            </a:r>
            <a:r>
              <a:rPr lang="fr-CA" sz="2000" u="sng" dirty="0">
                <a:latin typeface="Arial" charset="0"/>
                <a:cs typeface="Arial" charset="0"/>
              </a:rPr>
              <a:t>de la température corporelle</a:t>
            </a:r>
          </a:p>
        </p:txBody>
      </p:sp>
      <p:pic>
        <p:nvPicPr>
          <p:cNvPr id="540722" name="Picture 50" descr="C:\OLD_PC\backup\DriveD\michel\Marieb\HAP8e_IRDVD\Chapter_01\B_JPEG_Images_and_Tables\b_unlabeled\figure_01_05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92" b="5707"/>
          <a:stretch/>
        </p:blipFill>
        <p:spPr bwMode="auto">
          <a:xfrm>
            <a:off x="870299" y="967872"/>
            <a:ext cx="6133171" cy="5432927"/>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nvSpPr>
        <p:spPr>
          <a:xfrm>
            <a:off x="3275625" y="1048214"/>
            <a:ext cx="1332416" cy="453970"/>
          </a:xfrm>
          <a:prstGeom prst="rect">
            <a:avLst/>
          </a:prstGeom>
          <a:noFill/>
        </p:spPr>
        <p:txBody>
          <a:bodyPr wrap="none" rtlCol="0">
            <a:spAutoFit/>
          </a:bodyPr>
          <a:lstStyle/>
          <a:p>
            <a:r>
              <a:rPr lang="fr-CA" sz="1050" b="1" dirty="0" smtClean="0">
                <a:latin typeface="Calibri" pitchFamily="34" charset="0"/>
                <a:cs typeface="Calibri" pitchFamily="34" charset="0"/>
              </a:rPr>
              <a:t>Centre de régulation</a:t>
            </a:r>
          </a:p>
          <a:p>
            <a:pPr algn="ctr">
              <a:spcBef>
                <a:spcPts val="300"/>
              </a:spcBef>
              <a:spcAft>
                <a:spcPts val="0"/>
              </a:spcAft>
            </a:pPr>
            <a:r>
              <a:rPr lang="fr-CA" sz="1050" b="1" dirty="0" smtClean="0">
                <a:latin typeface="Calibri" pitchFamily="34" charset="0"/>
                <a:cs typeface="Calibri" pitchFamily="34" charset="0"/>
              </a:rPr>
              <a:t>Hypothalamus</a:t>
            </a:r>
            <a:endParaRPr lang="fr-CA" sz="1050" b="1" dirty="0">
              <a:latin typeface="Calibri" pitchFamily="34" charset="0"/>
              <a:cs typeface="Calibri" pitchFamily="34" charset="0"/>
            </a:endParaRPr>
          </a:p>
        </p:txBody>
      </p:sp>
      <p:sp>
        <p:nvSpPr>
          <p:cNvPr id="40" name="ZoneTexte 39"/>
          <p:cNvSpPr txBox="1"/>
          <p:nvPr/>
        </p:nvSpPr>
        <p:spPr>
          <a:xfrm>
            <a:off x="4728119" y="2174487"/>
            <a:ext cx="1115122" cy="377026"/>
          </a:xfrm>
          <a:prstGeom prst="rect">
            <a:avLst/>
          </a:prstGeom>
          <a:noFill/>
        </p:spPr>
        <p:txBody>
          <a:bodyPr wrap="square" rtlCol="0">
            <a:spAutoFit/>
          </a:bodyPr>
          <a:lstStyle/>
          <a:p>
            <a:pPr algn="ctr">
              <a:spcBef>
                <a:spcPts val="0"/>
              </a:spcBef>
              <a:spcAft>
                <a:spcPts val="0"/>
              </a:spcAft>
            </a:pPr>
            <a:r>
              <a:rPr lang="fr-CA" sz="1050" b="1" dirty="0" smtClean="0">
                <a:latin typeface="Calibri" pitchFamily="34" charset="0"/>
                <a:cs typeface="Calibri" pitchFamily="34" charset="0"/>
              </a:rPr>
              <a:t>Effecteurs</a:t>
            </a:r>
          </a:p>
          <a:p>
            <a:pPr algn="ctr">
              <a:spcBef>
                <a:spcPts val="0"/>
              </a:spcBef>
              <a:spcAft>
                <a:spcPts val="0"/>
              </a:spcAft>
            </a:pPr>
            <a:r>
              <a:rPr lang="fr-CA" sz="800" b="1" dirty="0" smtClean="0">
                <a:latin typeface="Calibri" pitchFamily="34" charset="0"/>
                <a:cs typeface="Calibri" pitchFamily="34" charset="0"/>
              </a:rPr>
              <a:t>Glandes sudoripares</a:t>
            </a:r>
            <a:endParaRPr lang="fr-CA" sz="800" b="1" dirty="0">
              <a:latin typeface="Calibri" pitchFamily="34" charset="0"/>
              <a:cs typeface="Calibri" pitchFamily="34" charset="0"/>
            </a:endParaRPr>
          </a:p>
        </p:txBody>
      </p:sp>
      <p:sp>
        <p:nvSpPr>
          <p:cNvPr id="41" name="ZoneTexte 40"/>
          <p:cNvSpPr txBox="1"/>
          <p:nvPr/>
        </p:nvSpPr>
        <p:spPr>
          <a:xfrm>
            <a:off x="3275625" y="5894791"/>
            <a:ext cx="1332416" cy="453970"/>
          </a:xfrm>
          <a:prstGeom prst="rect">
            <a:avLst/>
          </a:prstGeom>
          <a:noFill/>
        </p:spPr>
        <p:txBody>
          <a:bodyPr wrap="none" rtlCol="0">
            <a:spAutoFit/>
          </a:bodyPr>
          <a:lstStyle/>
          <a:p>
            <a:r>
              <a:rPr lang="fr-CA" sz="1050" b="1" dirty="0" smtClean="0">
                <a:latin typeface="Calibri" pitchFamily="34" charset="0"/>
                <a:cs typeface="Calibri" pitchFamily="34" charset="0"/>
              </a:rPr>
              <a:t>Centre de régulation</a:t>
            </a:r>
          </a:p>
          <a:p>
            <a:pPr algn="ctr">
              <a:spcBef>
                <a:spcPts val="300"/>
              </a:spcBef>
              <a:spcAft>
                <a:spcPts val="0"/>
              </a:spcAft>
            </a:pPr>
            <a:r>
              <a:rPr lang="fr-CA" sz="1050" b="1" dirty="0" smtClean="0">
                <a:latin typeface="Calibri" pitchFamily="34" charset="0"/>
                <a:cs typeface="Calibri" pitchFamily="34" charset="0"/>
              </a:rPr>
              <a:t>Hypothalamus</a:t>
            </a:r>
            <a:endParaRPr lang="fr-CA" sz="1050" b="1" dirty="0">
              <a:latin typeface="Calibri" pitchFamily="34" charset="0"/>
              <a:cs typeface="Calibri" pitchFamily="34" charset="0"/>
            </a:endParaRPr>
          </a:p>
        </p:txBody>
      </p:sp>
      <p:sp>
        <p:nvSpPr>
          <p:cNvPr id="42" name="ZoneTexte 41"/>
          <p:cNvSpPr txBox="1"/>
          <p:nvPr/>
        </p:nvSpPr>
        <p:spPr>
          <a:xfrm>
            <a:off x="1972605" y="4676078"/>
            <a:ext cx="1201776" cy="377026"/>
          </a:xfrm>
          <a:prstGeom prst="rect">
            <a:avLst/>
          </a:prstGeom>
          <a:noFill/>
        </p:spPr>
        <p:txBody>
          <a:bodyPr wrap="square" rtlCol="0">
            <a:spAutoFit/>
          </a:bodyPr>
          <a:lstStyle/>
          <a:p>
            <a:pPr algn="ctr">
              <a:spcBef>
                <a:spcPts val="0"/>
              </a:spcBef>
              <a:spcAft>
                <a:spcPts val="0"/>
              </a:spcAft>
            </a:pPr>
            <a:r>
              <a:rPr lang="fr-CA" sz="1050" b="1" dirty="0" smtClean="0">
                <a:latin typeface="Calibri" pitchFamily="34" charset="0"/>
                <a:cs typeface="Calibri" pitchFamily="34" charset="0"/>
              </a:rPr>
              <a:t>Effecteurs</a:t>
            </a:r>
          </a:p>
          <a:p>
            <a:pPr algn="ctr">
              <a:spcBef>
                <a:spcPts val="0"/>
              </a:spcBef>
              <a:spcAft>
                <a:spcPts val="0"/>
              </a:spcAft>
            </a:pPr>
            <a:r>
              <a:rPr lang="fr-CA" sz="800" b="1" dirty="0" smtClean="0">
                <a:latin typeface="Calibri" pitchFamily="34" charset="0"/>
                <a:cs typeface="Calibri" pitchFamily="34" charset="0"/>
              </a:rPr>
              <a:t>Muscles squelettiques</a:t>
            </a:r>
            <a:endParaRPr lang="fr-CA" sz="800" b="1" dirty="0">
              <a:latin typeface="Calibri" pitchFamily="34" charset="0"/>
              <a:cs typeface="Calibri" pitchFamily="34" charset="0"/>
            </a:endParaRPr>
          </a:p>
        </p:txBody>
      </p:sp>
      <p:sp>
        <p:nvSpPr>
          <p:cNvPr id="43" name="ZoneTexte 42"/>
          <p:cNvSpPr txBox="1"/>
          <p:nvPr/>
        </p:nvSpPr>
        <p:spPr>
          <a:xfrm>
            <a:off x="4631476" y="4614490"/>
            <a:ext cx="1300974" cy="500137"/>
          </a:xfrm>
          <a:prstGeom prst="rect">
            <a:avLst/>
          </a:prstGeom>
          <a:noFill/>
        </p:spPr>
        <p:txBody>
          <a:bodyPr wrap="square" rtlCol="0">
            <a:spAutoFit/>
          </a:bodyPr>
          <a:lstStyle/>
          <a:p>
            <a:pPr algn="ctr">
              <a:spcBef>
                <a:spcPts val="0"/>
              </a:spcBef>
              <a:spcAft>
                <a:spcPts val="0"/>
              </a:spcAft>
            </a:pPr>
            <a:r>
              <a:rPr lang="fr-CA" sz="1050" b="1" dirty="0" smtClean="0">
                <a:latin typeface="Calibri" pitchFamily="34" charset="0"/>
                <a:cs typeface="Calibri" pitchFamily="34" charset="0"/>
              </a:rPr>
              <a:t>Récepteurs</a:t>
            </a:r>
          </a:p>
          <a:p>
            <a:pPr algn="ctr">
              <a:spcBef>
                <a:spcPts val="0"/>
              </a:spcBef>
              <a:spcAft>
                <a:spcPts val="0"/>
              </a:spcAft>
            </a:pPr>
            <a:r>
              <a:rPr lang="fr-CA" sz="800" b="1" dirty="0" smtClean="0">
                <a:latin typeface="Calibri" pitchFamily="34" charset="0"/>
                <a:cs typeface="Calibri" pitchFamily="34" charset="0"/>
              </a:rPr>
              <a:t>Thermorécepteurs  de  la peau et de l’encéphale</a:t>
            </a:r>
            <a:endParaRPr lang="fr-CA" sz="800" b="1" dirty="0">
              <a:latin typeface="Calibri" pitchFamily="34" charset="0"/>
              <a:cs typeface="Calibri" pitchFamily="34" charset="0"/>
            </a:endParaRPr>
          </a:p>
        </p:txBody>
      </p:sp>
      <p:sp>
        <p:nvSpPr>
          <p:cNvPr id="44" name="ZoneTexte 43"/>
          <p:cNvSpPr txBox="1"/>
          <p:nvPr/>
        </p:nvSpPr>
        <p:spPr>
          <a:xfrm>
            <a:off x="1930440" y="2052978"/>
            <a:ext cx="1300974" cy="500137"/>
          </a:xfrm>
          <a:prstGeom prst="rect">
            <a:avLst/>
          </a:prstGeom>
          <a:noFill/>
        </p:spPr>
        <p:txBody>
          <a:bodyPr wrap="square" rtlCol="0">
            <a:spAutoFit/>
          </a:bodyPr>
          <a:lstStyle/>
          <a:p>
            <a:pPr algn="ctr">
              <a:spcBef>
                <a:spcPts val="0"/>
              </a:spcBef>
              <a:spcAft>
                <a:spcPts val="0"/>
              </a:spcAft>
            </a:pPr>
            <a:r>
              <a:rPr lang="fr-CA" sz="1050" b="1" dirty="0" smtClean="0">
                <a:latin typeface="Calibri" pitchFamily="34" charset="0"/>
                <a:cs typeface="Calibri" pitchFamily="34" charset="0"/>
              </a:rPr>
              <a:t>Récepteurs</a:t>
            </a:r>
          </a:p>
          <a:p>
            <a:pPr algn="ctr">
              <a:spcBef>
                <a:spcPts val="0"/>
              </a:spcBef>
              <a:spcAft>
                <a:spcPts val="0"/>
              </a:spcAft>
            </a:pPr>
            <a:r>
              <a:rPr lang="fr-CA" sz="800" b="1" dirty="0" smtClean="0">
                <a:latin typeface="Calibri" pitchFamily="34" charset="0"/>
                <a:cs typeface="Calibri" pitchFamily="34" charset="0"/>
              </a:rPr>
              <a:t>Thermorécepteurs  de  la peau et de l’encéphale</a:t>
            </a:r>
            <a:endParaRPr lang="fr-CA" sz="800" b="1" dirty="0">
              <a:latin typeface="Calibri" pitchFamily="34" charset="0"/>
              <a:cs typeface="Calibri" pitchFamily="34" charset="0"/>
            </a:endParaRPr>
          </a:p>
        </p:txBody>
      </p:sp>
      <p:sp>
        <p:nvSpPr>
          <p:cNvPr id="45" name="ZoneTexte 44"/>
          <p:cNvSpPr txBox="1"/>
          <p:nvPr/>
        </p:nvSpPr>
        <p:spPr>
          <a:xfrm>
            <a:off x="3211551" y="3351864"/>
            <a:ext cx="1300974" cy="276999"/>
          </a:xfrm>
          <a:prstGeom prst="rect">
            <a:avLst/>
          </a:prstGeom>
          <a:noFill/>
        </p:spPr>
        <p:txBody>
          <a:bodyPr wrap="square" rtlCol="0">
            <a:spAutoFit/>
          </a:bodyPr>
          <a:lstStyle/>
          <a:p>
            <a:pPr algn="ctr">
              <a:spcBef>
                <a:spcPts val="0"/>
              </a:spcBef>
              <a:spcAft>
                <a:spcPts val="0"/>
              </a:spcAft>
            </a:pPr>
            <a:r>
              <a:rPr lang="fr-CA" sz="1200" b="1" dirty="0" smtClean="0">
                <a:latin typeface="Calibri" pitchFamily="34" charset="0"/>
                <a:cs typeface="Calibri" pitchFamily="34" charset="0"/>
              </a:rPr>
              <a:t>ÉQUILIBRE</a:t>
            </a:r>
          </a:p>
        </p:txBody>
      </p:sp>
      <p:sp>
        <p:nvSpPr>
          <p:cNvPr id="46" name="ZoneTexte 45"/>
          <p:cNvSpPr txBox="1"/>
          <p:nvPr/>
        </p:nvSpPr>
        <p:spPr>
          <a:xfrm rot="1365910">
            <a:off x="2464431" y="2931833"/>
            <a:ext cx="1300974" cy="276999"/>
          </a:xfrm>
          <a:prstGeom prst="rect">
            <a:avLst/>
          </a:prstGeom>
          <a:noFill/>
        </p:spPr>
        <p:txBody>
          <a:bodyPr wrap="square" rtlCol="0">
            <a:spAutoFit/>
          </a:bodyPr>
          <a:lstStyle/>
          <a:p>
            <a:pPr algn="ctr">
              <a:spcBef>
                <a:spcPts val="0"/>
              </a:spcBef>
              <a:spcAft>
                <a:spcPts val="0"/>
              </a:spcAft>
            </a:pPr>
            <a:r>
              <a:rPr lang="fr-CA" sz="1200" dirty="0" smtClean="0">
                <a:latin typeface="Calibri" pitchFamily="34" charset="0"/>
                <a:cs typeface="Calibri" pitchFamily="34" charset="0"/>
              </a:rPr>
              <a:t>DÉSÉQUILIBRE</a:t>
            </a:r>
          </a:p>
        </p:txBody>
      </p:sp>
      <p:sp>
        <p:nvSpPr>
          <p:cNvPr id="48" name="ZoneTexte 47"/>
          <p:cNvSpPr txBox="1"/>
          <p:nvPr/>
        </p:nvSpPr>
        <p:spPr>
          <a:xfrm rot="1365910">
            <a:off x="4096197" y="3931709"/>
            <a:ext cx="1300974" cy="276999"/>
          </a:xfrm>
          <a:prstGeom prst="rect">
            <a:avLst/>
          </a:prstGeom>
          <a:noFill/>
        </p:spPr>
        <p:txBody>
          <a:bodyPr wrap="square" rtlCol="0">
            <a:spAutoFit/>
          </a:bodyPr>
          <a:lstStyle/>
          <a:p>
            <a:pPr algn="ctr">
              <a:spcBef>
                <a:spcPts val="0"/>
              </a:spcBef>
              <a:spcAft>
                <a:spcPts val="0"/>
              </a:spcAft>
            </a:pPr>
            <a:r>
              <a:rPr lang="fr-CA" sz="1200" dirty="0" smtClean="0">
                <a:latin typeface="Calibri" pitchFamily="34" charset="0"/>
                <a:cs typeface="Calibri" pitchFamily="34" charset="0"/>
              </a:rPr>
              <a:t>DÉSÉQUILIBRE</a:t>
            </a:r>
          </a:p>
        </p:txBody>
      </p:sp>
      <p:sp>
        <p:nvSpPr>
          <p:cNvPr id="49" name="ZoneTexte 48"/>
          <p:cNvSpPr txBox="1"/>
          <p:nvPr/>
        </p:nvSpPr>
        <p:spPr>
          <a:xfrm>
            <a:off x="5481865" y="3636297"/>
            <a:ext cx="1439011" cy="5539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Stimulus</a:t>
            </a:r>
          </a:p>
          <a:p>
            <a:pPr>
              <a:spcBef>
                <a:spcPts val="0"/>
              </a:spcBef>
              <a:spcAft>
                <a:spcPts val="0"/>
              </a:spcAft>
            </a:pPr>
            <a:r>
              <a:rPr lang="fr-CA" sz="900" dirty="0" smtClean="0">
                <a:latin typeface="Calibri" pitchFamily="34" charset="0"/>
                <a:cs typeface="Calibri" pitchFamily="34" charset="0"/>
              </a:rPr>
              <a:t>Diminution de </a:t>
            </a:r>
            <a:r>
              <a:rPr lang="fr-CA" sz="900" dirty="0">
                <a:latin typeface="Calibri" pitchFamily="34" charset="0"/>
                <a:cs typeface="Calibri" pitchFamily="34" charset="0"/>
              </a:rPr>
              <a:t>l</a:t>
            </a:r>
            <a:r>
              <a:rPr lang="fr-CA" sz="900" dirty="0" smtClean="0">
                <a:latin typeface="Calibri" pitchFamily="34" charset="0"/>
                <a:cs typeface="Calibri" pitchFamily="34" charset="0"/>
              </a:rPr>
              <a:t>a température corporelle</a:t>
            </a:r>
          </a:p>
        </p:txBody>
      </p:sp>
      <p:sp>
        <p:nvSpPr>
          <p:cNvPr id="50" name="ZoneTexte 49"/>
          <p:cNvSpPr txBox="1"/>
          <p:nvPr/>
        </p:nvSpPr>
        <p:spPr>
          <a:xfrm>
            <a:off x="1194688" y="2985810"/>
            <a:ext cx="1332918" cy="5539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Stimulus</a:t>
            </a:r>
          </a:p>
          <a:p>
            <a:pPr>
              <a:spcBef>
                <a:spcPts val="0"/>
              </a:spcBef>
              <a:spcAft>
                <a:spcPts val="0"/>
              </a:spcAft>
            </a:pPr>
            <a:r>
              <a:rPr lang="fr-CA" sz="900" dirty="0" smtClean="0">
                <a:latin typeface="Calibri" pitchFamily="34" charset="0"/>
                <a:cs typeface="Calibri" pitchFamily="34" charset="0"/>
              </a:rPr>
              <a:t>Augmentation de </a:t>
            </a:r>
            <a:r>
              <a:rPr lang="fr-CA" sz="900" dirty="0">
                <a:latin typeface="Calibri" pitchFamily="34" charset="0"/>
                <a:cs typeface="Calibri" pitchFamily="34" charset="0"/>
              </a:rPr>
              <a:t>l</a:t>
            </a:r>
            <a:r>
              <a:rPr lang="fr-CA" sz="900" dirty="0" smtClean="0">
                <a:latin typeface="Calibri" pitchFamily="34" charset="0"/>
                <a:cs typeface="Calibri" pitchFamily="34" charset="0"/>
              </a:rPr>
              <a:t>a température corporelle</a:t>
            </a:r>
          </a:p>
        </p:txBody>
      </p:sp>
      <p:sp>
        <p:nvSpPr>
          <p:cNvPr id="51" name="ZoneTexte 50"/>
          <p:cNvSpPr txBox="1"/>
          <p:nvPr/>
        </p:nvSpPr>
        <p:spPr>
          <a:xfrm>
            <a:off x="4060779" y="5290394"/>
            <a:ext cx="1187855" cy="4154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Voie afférente</a:t>
            </a:r>
          </a:p>
          <a:p>
            <a:pPr>
              <a:spcBef>
                <a:spcPts val="0"/>
              </a:spcBef>
              <a:spcAft>
                <a:spcPts val="0"/>
              </a:spcAft>
            </a:pPr>
            <a:r>
              <a:rPr lang="fr-CA" sz="900" dirty="0" smtClean="0">
                <a:latin typeface="Calibri" pitchFamily="34" charset="0"/>
                <a:cs typeface="Calibri" pitchFamily="34" charset="0"/>
              </a:rPr>
              <a:t>Neurones sensitifs</a:t>
            </a:r>
          </a:p>
        </p:txBody>
      </p:sp>
      <p:sp>
        <p:nvSpPr>
          <p:cNvPr id="52" name="ZoneTexte 51"/>
          <p:cNvSpPr txBox="1"/>
          <p:nvPr/>
        </p:nvSpPr>
        <p:spPr>
          <a:xfrm>
            <a:off x="2896383" y="1607744"/>
            <a:ext cx="1187855" cy="4154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Voie afférente</a:t>
            </a:r>
          </a:p>
          <a:p>
            <a:pPr>
              <a:spcBef>
                <a:spcPts val="0"/>
              </a:spcBef>
              <a:spcAft>
                <a:spcPts val="0"/>
              </a:spcAft>
            </a:pPr>
            <a:r>
              <a:rPr lang="fr-CA" sz="900" dirty="0" smtClean="0">
                <a:latin typeface="Calibri" pitchFamily="34" charset="0"/>
                <a:cs typeface="Calibri" pitchFamily="34" charset="0"/>
              </a:rPr>
              <a:t>Neurones sensitifs</a:t>
            </a:r>
          </a:p>
        </p:txBody>
      </p:sp>
      <p:sp>
        <p:nvSpPr>
          <p:cNvPr id="53" name="ZoneTexte 52"/>
          <p:cNvSpPr txBox="1"/>
          <p:nvPr/>
        </p:nvSpPr>
        <p:spPr>
          <a:xfrm>
            <a:off x="2801067" y="5304858"/>
            <a:ext cx="1187855" cy="4154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Voie efférente</a:t>
            </a:r>
          </a:p>
          <a:p>
            <a:pPr>
              <a:spcBef>
                <a:spcPts val="0"/>
              </a:spcBef>
              <a:spcAft>
                <a:spcPts val="0"/>
              </a:spcAft>
            </a:pPr>
            <a:r>
              <a:rPr lang="fr-CA" sz="900" dirty="0" smtClean="0">
                <a:latin typeface="Calibri" pitchFamily="34" charset="0"/>
                <a:cs typeface="Calibri" pitchFamily="34" charset="0"/>
              </a:rPr>
              <a:t>Neurones moteurs</a:t>
            </a:r>
          </a:p>
        </p:txBody>
      </p:sp>
      <p:sp>
        <p:nvSpPr>
          <p:cNvPr id="54" name="ZoneTexte 53"/>
          <p:cNvSpPr txBox="1"/>
          <p:nvPr/>
        </p:nvSpPr>
        <p:spPr>
          <a:xfrm>
            <a:off x="4073585" y="1734716"/>
            <a:ext cx="1187855" cy="4154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Voie efférente</a:t>
            </a:r>
          </a:p>
          <a:p>
            <a:pPr>
              <a:spcBef>
                <a:spcPts val="0"/>
              </a:spcBef>
              <a:spcAft>
                <a:spcPts val="0"/>
              </a:spcAft>
            </a:pPr>
            <a:r>
              <a:rPr lang="fr-CA" sz="900" dirty="0" smtClean="0">
                <a:latin typeface="Calibri" pitchFamily="34" charset="0"/>
                <a:cs typeface="Calibri" pitchFamily="34" charset="0"/>
              </a:rPr>
              <a:t>Neurones moteurs</a:t>
            </a:r>
          </a:p>
        </p:txBody>
      </p:sp>
      <p:sp>
        <p:nvSpPr>
          <p:cNvPr id="55" name="ZoneTexte 54"/>
          <p:cNvSpPr txBox="1"/>
          <p:nvPr/>
        </p:nvSpPr>
        <p:spPr>
          <a:xfrm>
            <a:off x="5234446" y="2799432"/>
            <a:ext cx="1508325" cy="5539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Réponse</a:t>
            </a:r>
          </a:p>
          <a:p>
            <a:pPr>
              <a:spcBef>
                <a:spcPts val="0"/>
              </a:spcBef>
              <a:spcAft>
                <a:spcPts val="0"/>
              </a:spcAft>
            </a:pPr>
            <a:r>
              <a:rPr lang="fr-CA" sz="900" dirty="0" smtClean="0">
                <a:latin typeface="Calibri" pitchFamily="34" charset="0"/>
                <a:cs typeface="Calibri" pitchFamily="34" charset="0"/>
              </a:rPr>
              <a:t>La température corporelle diminue; le stimulus cesse</a:t>
            </a:r>
          </a:p>
        </p:txBody>
      </p:sp>
      <p:sp>
        <p:nvSpPr>
          <p:cNvPr id="56" name="ZoneTexte 55"/>
          <p:cNvSpPr txBox="1"/>
          <p:nvPr/>
        </p:nvSpPr>
        <p:spPr>
          <a:xfrm>
            <a:off x="1298670" y="3682119"/>
            <a:ext cx="1552622" cy="553998"/>
          </a:xfrm>
          <a:prstGeom prst="rect">
            <a:avLst/>
          </a:prstGeom>
          <a:noFill/>
        </p:spPr>
        <p:txBody>
          <a:bodyPr wrap="square" rtlCol="0">
            <a:spAutoFit/>
          </a:bodyPr>
          <a:lstStyle/>
          <a:p>
            <a:pPr>
              <a:spcBef>
                <a:spcPts val="0"/>
              </a:spcBef>
              <a:spcAft>
                <a:spcPts val="0"/>
              </a:spcAft>
            </a:pPr>
            <a:r>
              <a:rPr lang="fr-CA" sz="1200" b="1" dirty="0" smtClean="0">
                <a:latin typeface="Calibri" pitchFamily="34" charset="0"/>
                <a:cs typeface="Calibri" pitchFamily="34" charset="0"/>
              </a:rPr>
              <a:t>Réponse</a:t>
            </a:r>
          </a:p>
          <a:p>
            <a:pPr>
              <a:spcBef>
                <a:spcPts val="0"/>
              </a:spcBef>
              <a:spcAft>
                <a:spcPts val="0"/>
              </a:spcAft>
            </a:pPr>
            <a:r>
              <a:rPr lang="fr-CA" sz="900" dirty="0" smtClean="0">
                <a:latin typeface="Calibri" pitchFamily="34" charset="0"/>
                <a:cs typeface="Calibri" pitchFamily="34" charset="0"/>
              </a:rPr>
              <a:t>La température corporelle augmente; le stimulus cesse</a:t>
            </a:r>
          </a:p>
        </p:txBody>
      </p:sp>
      <p:sp>
        <p:nvSpPr>
          <p:cNvPr id="57" name="ZoneTexte 56"/>
          <p:cNvSpPr txBox="1"/>
          <p:nvPr/>
        </p:nvSpPr>
        <p:spPr>
          <a:xfrm>
            <a:off x="1139630" y="5417908"/>
            <a:ext cx="743819" cy="276999"/>
          </a:xfrm>
          <a:prstGeom prst="rect">
            <a:avLst/>
          </a:prstGeom>
          <a:noFill/>
        </p:spPr>
        <p:txBody>
          <a:bodyPr wrap="square" rtlCol="0">
            <a:spAutoFit/>
          </a:bodyPr>
          <a:lstStyle/>
          <a:p>
            <a:pPr>
              <a:spcBef>
                <a:spcPts val="0"/>
              </a:spcBef>
              <a:spcAft>
                <a:spcPts val="0"/>
              </a:spcAft>
            </a:pPr>
            <a:r>
              <a:rPr lang="fr-CA" sz="1200" dirty="0" smtClean="0">
                <a:latin typeface="Calibri" pitchFamily="34" charset="0"/>
                <a:cs typeface="Calibri" pitchFamily="34" charset="0"/>
              </a:rPr>
              <a:t>Frissons</a:t>
            </a:r>
          </a:p>
        </p:txBody>
      </p:sp>
      <p:sp>
        <p:nvSpPr>
          <p:cNvPr id="58" name="ZoneTexte 57"/>
          <p:cNvSpPr txBox="1"/>
          <p:nvPr/>
        </p:nvSpPr>
        <p:spPr>
          <a:xfrm>
            <a:off x="5925016" y="2539458"/>
            <a:ext cx="743819" cy="276999"/>
          </a:xfrm>
          <a:prstGeom prst="rect">
            <a:avLst/>
          </a:prstGeom>
          <a:noFill/>
        </p:spPr>
        <p:txBody>
          <a:bodyPr wrap="square" rtlCol="0">
            <a:spAutoFit/>
          </a:bodyPr>
          <a:lstStyle/>
          <a:p>
            <a:pPr>
              <a:spcBef>
                <a:spcPts val="0"/>
              </a:spcBef>
              <a:spcAft>
                <a:spcPts val="0"/>
              </a:spcAft>
            </a:pPr>
            <a:r>
              <a:rPr lang="fr-CA" sz="1200" dirty="0" smtClean="0">
                <a:latin typeface="Calibri" pitchFamily="34" charset="0"/>
                <a:cs typeface="Calibri" pitchFamily="34" charset="0"/>
              </a:rPr>
              <a:t>Sudation</a:t>
            </a:r>
          </a:p>
        </p:txBody>
      </p:sp>
      <p:sp>
        <p:nvSpPr>
          <p:cNvPr id="540675" name="Text Box 3"/>
          <p:cNvSpPr txBox="1">
            <a:spLocks noChangeArrowheads="1"/>
          </p:cNvSpPr>
          <p:nvPr/>
        </p:nvSpPr>
        <p:spPr bwMode="auto">
          <a:xfrm>
            <a:off x="230715" y="6430535"/>
            <a:ext cx="1236430" cy="3048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1400" dirty="0">
                <a:solidFill>
                  <a:schemeClr val="accent2"/>
                </a:solidFill>
                <a:latin typeface="Arial" charset="0"/>
              </a:rPr>
              <a:t>Figure </a:t>
            </a:r>
            <a:r>
              <a:rPr lang="en-US" sz="1400" dirty="0" smtClean="0">
                <a:solidFill>
                  <a:schemeClr val="accent2"/>
                </a:solidFill>
                <a:latin typeface="Arial" charset="0"/>
              </a:rPr>
              <a:t>1.5</a:t>
            </a:r>
            <a:endParaRPr lang="en-US" sz="1400" dirty="0">
              <a:solidFill>
                <a:schemeClr val="accent2"/>
              </a:solidFill>
              <a:latin typeface="Arial" charset="0"/>
            </a:endParaRPr>
          </a:p>
        </p:txBody>
      </p:sp>
    </p:spTree>
    <p:extLst>
      <p:ext uri="{BB962C8B-B14F-4D97-AF65-F5344CB8AC3E}">
        <p14:creationId xmlns:p14="http://schemas.microsoft.com/office/powerpoint/2010/main" val="8210534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62" name="Picture 2" descr="http://cw2.erpi.com/cw/marieb/userfiles/07_Fig_17_6_p_738.jpg"/>
          <p:cNvPicPr>
            <a:picLocks noChangeAspect="1" noChangeArrowheads="1"/>
          </p:cNvPicPr>
          <p:nvPr/>
        </p:nvPicPr>
        <p:blipFill>
          <a:blip r:embed="rId3" cstate="print"/>
          <a:srcRect l="9071" t="3648" r="3024" b="16782"/>
          <a:stretch>
            <a:fillRect/>
          </a:stretch>
        </p:blipFill>
        <p:spPr bwMode="auto">
          <a:xfrm>
            <a:off x="327946" y="1135986"/>
            <a:ext cx="8602201" cy="4033323"/>
          </a:xfrm>
          <a:prstGeom prst="rect">
            <a:avLst/>
          </a:prstGeom>
          <a:noFill/>
        </p:spPr>
      </p:pic>
      <p:sp>
        <p:nvSpPr>
          <p:cNvPr id="21" name="Rectangle 2"/>
          <p:cNvSpPr>
            <a:spLocks noChangeArrowheads="1"/>
          </p:cNvSpPr>
          <p:nvPr/>
        </p:nvSpPr>
        <p:spPr bwMode="auto">
          <a:xfrm>
            <a:off x="203830" y="378987"/>
            <a:ext cx="5022325" cy="438150"/>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Aft>
                <a:spcPct val="10000"/>
              </a:spcAft>
              <a:buClr>
                <a:schemeClr val="tx1"/>
              </a:buClr>
            </a:pPr>
            <a:r>
              <a:rPr lang="fr-CA" sz="2000" dirty="0" smtClean="0">
                <a:latin typeface="Arial" charset="0"/>
                <a:cs typeface="Arial" charset="0"/>
              </a:rPr>
              <a:t> Exemple 2:  </a:t>
            </a:r>
            <a:r>
              <a:rPr lang="fr-CA" sz="2000" u="sng" dirty="0" smtClean="0">
                <a:latin typeface="Arial" charset="0"/>
                <a:cs typeface="Arial" charset="0"/>
              </a:rPr>
              <a:t>Régulation de l’érythropoïèse</a:t>
            </a:r>
          </a:p>
          <a:p>
            <a:pPr eaLnBrk="1" hangingPunct="1">
              <a:spcAft>
                <a:spcPct val="10000"/>
              </a:spcAft>
              <a:buClr>
                <a:schemeClr val="tx1"/>
              </a:buClr>
              <a:buFontTx/>
              <a:buChar char="•"/>
            </a:pPr>
            <a:endParaRPr lang="fr-CA" sz="2000" u="sng" dirty="0">
              <a:latin typeface="Arial" charset="0"/>
              <a:cs typeface="Arial" charset="0"/>
            </a:endParaRPr>
          </a:p>
        </p:txBody>
      </p:sp>
      <p:sp>
        <p:nvSpPr>
          <p:cNvPr id="22" name="Text Box 3"/>
          <p:cNvSpPr txBox="1">
            <a:spLocks noChangeArrowheads="1"/>
          </p:cNvSpPr>
          <p:nvPr/>
        </p:nvSpPr>
        <p:spPr bwMode="auto">
          <a:xfrm>
            <a:off x="230715" y="6430535"/>
            <a:ext cx="1236430" cy="3048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sz="1400" dirty="0">
                <a:solidFill>
                  <a:schemeClr val="accent2"/>
                </a:solidFill>
                <a:latin typeface="Arial" charset="0"/>
              </a:rPr>
              <a:t>Figure </a:t>
            </a:r>
            <a:r>
              <a:rPr lang="en-US" sz="1400" dirty="0" smtClean="0">
                <a:solidFill>
                  <a:schemeClr val="accent2"/>
                </a:solidFill>
                <a:latin typeface="Arial" charset="0"/>
              </a:rPr>
              <a:t>17.6</a:t>
            </a:r>
            <a:endParaRPr lang="en-US" sz="1400" dirty="0">
              <a:solidFill>
                <a:schemeClr val="accent2"/>
              </a:solidFill>
              <a:latin typeface="Arial" charset="0"/>
            </a:endParaRPr>
          </a:p>
        </p:txBody>
      </p:sp>
    </p:spTree>
    <p:extLst>
      <p:ext uri="{BB962C8B-B14F-4D97-AF65-F5344CB8AC3E}">
        <p14:creationId xmlns:p14="http://schemas.microsoft.com/office/powerpoint/2010/main" val="6516284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1" name="Rectangle 3"/>
          <p:cNvSpPr>
            <a:spLocks noGrp="1" noChangeArrowheads="1"/>
          </p:cNvSpPr>
          <p:nvPr>
            <p:ph type="body" sz="half" idx="4294967295"/>
          </p:nvPr>
        </p:nvSpPr>
        <p:spPr>
          <a:xfrm>
            <a:off x="212936" y="394494"/>
            <a:ext cx="3732258" cy="4649787"/>
          </a:xfrm>
          <a:noFill/>
          <a:ln w="6350">
            <a:noFill/>
            <a:miter lim="800000"/>
            <a:headEnd/>
            <a:tailEnd/>
          </a:ln>
        </p:spPr>
        <p:txBody>
          <a:bodyPr/>
          <a:lstStyle/>
          <a:p>
            <a:pPr marL="361950" indent="-361950">
              <a:buFont typeface="Wingdings" pitchFamily="2" charset="2"/>
              <a:buNone/>
            </a:pPr>
            <a:r>
              <a:rPr lang="fr-CA" sz="2000" b="1" dirty="0" smtClean="0">
                <a:latin typeface="Arial" charset="0"/>
                <a:cs typeface="Arial" charset="0"/>
              </a:rPr>
              <a:t>ii)</a:t>
            </a:r>
            <a:r>
              <a:rPr lang="fr-CA" sz="2000" dirty="0">
                <a:latin typeface="Arial" charset="0"/>
                <a:cs typeface="Arial" charset="0"/>
              </a:rPr>
              <a:t>	</a:t>
            </a:r>
            <a:r>
              <a:rPr lang="fr-CA" sz="2000" b="1" u="sng" dirty="0" smtClean="0">
                <a:latin typeface="Arial" charset="0"/>
                <a:cs typeface="Arial" charset="0"/>
              </a:rPr>
              <a:t>RÉTROACTIVATION</a:t>
            </a:r>
            <a:r>
              <a:rPr lang="fr-CA" sz="2000" b="1" dirty="0">
                <a:latin typeface="Arial" charset="0"/>
                <a:cs typeface="Arial" charset="0"/>
              </a:rPr>
              <a:t>:</a:t>
            </a:r>
            <a:endParaRPr lang="fr-CA" sz="2000" dirty="0">
              <a:latin typeface="Arial" charset="0"/>
              <a:cs typeface="Arial" charset="0"/>
            </a:endParaRPr>
          </a:p>
          <a:p>
            <a:pPr marL="536575" lvl="1" indent="-173038">
              <a:spcAft>
                <a:spcPct val="25000"/>
              </a:spcAft>
              <a:buClr>
                <a:schemeClr val="tx1"/>
              </a:buClr>
              <a:buSzPct val="75000"/>
            </a:pPr>
            <a:r>
              <a:rPr lang="fr-CA" sz="1600" dirty="0">
                <a:latin typeface="Arial" charset="0"/>
                <a:cs typeface="Arial" charset="0"/>
              </a:rPr>
              <a:t>Dans les systèmes de rétro-activation, </a:t>
            </a:r>
            <a:r>
              <a:rPr lang="fr-CA" sz="1600" dirty="0">
                <a:solidFill>
                  <a:srgbClr val="FF0000"/>
                </a:solidFill>
                <a:latin typeface="Arial" charset="0"/>
                <a:cs typeface="Arial" charset="0"/>
              </a:rPr>
              <a:t>la sortie amplifie le stimulus initial</a:t>
            </a:r>
            <a:r>
              <a:rPr lang="fr-CA" sz="1600" dirty="0">
                <a:latin typeface="Arial" charset="0"/>
                <a:cs typeface="Arial" charset="0"/>
              </a:rPr>
              <a:t>.</a:t>
            </a:r>
          </a:p>
          <a:p>
            <a:pPr marL="803275" lvl="2" indent="-265113">
              <a:spcAft>
                <a:spcPct val="25000"/>
              </a:spcAft>
              <a:buClr>
                <a:schemeClr val="tx1"/>
              </a:buClr>
              <a:buSzPct val="75000"/>
              <a:buFont typeface="Wingdings" pitchFamily="2" charset="2"/>
              <a:buNone/>
            </a:pPr>
            <a:r>
              <a:rPr lang="fr-CA" sz="1600" dirty="0">
                <a:latin typeface="Arial" charset="0"/>
                <a:cs typeface="Arial" charset="0"/>
                <a:sym typeface="Wingdings" pitchFamily="2" charset="2"/>
              </a:rPr>
              <a:t></a:t>
            </a:r>
            <a:r>
              <a:rPr lang="fr-CA" sz="1600" dirty="0">
                <a:latin typeface="Arial" charset="0"/>
                <a:cs typeface="Arial" charset="0"/>
              </a:rPr>
              <a:t>	La variable change dans la </a:t>
            </a:r>
            <a:r>
              <a:rPr lang="fr-CA" sz="1600" u="sng" dirty="0">
                <a:solidFill>
                  <a:srgbClr val="FF0000"/>
                </a:solidFill>
                <a:latin typeface="Arial" charset="0"/>
                <a:cs typeface="Arial" charset="0"/>
              </a:rPr>
              <a:t>même</a:t>
            </a:r>
            <a:r>
              <a:rPr lang="fr-CA" sz="1600" dirty="0">
                <a:solidFill>
                  <a:srgbClr val="FF0000"/>
                </a:solidFill>
                <a:latin typeface="Arial" charset="0"/>
                <a:cs typeface="Arial" charset="0"/>
              </a:rPr>
              <a:t> direction </a:t>
            </a:r>
            <a:r>
              <a:rPr lang="fr-CA" sz="1600" dirty="0">
                <a:latin typeface="Arial" charset="0"/>
                <a:cs typeface="Arial" charset="0"/>
              </a:rPr>
              <a:t>que celle du changement initial.</a:t>
            </a:r>
          </a:p>
          <a:p>
            <a:pPr marL="803275" lvl="2" indent="-265113">
              <a:spcAft>
                <a:spcPct val="25000"/>
              </a:spcAft>
              <a:buClr>
                <a:schemeClr val="tx1"/>
              </a:buClr>
              <a:buSzPct val="75000"/>
              <a:buFont typeface="Wingdings" pitchFamily="2" charset="2"/>
              <a:buNone/>
            </a:pPr>
            <a:r>
              <a:rPr lang="fr-CA" sz="1600" dirty="0">
                <a:solidFill>
                  <a:srgbClr val="000000"/>
                </a:solidFill>
                <a:latin typeface="Arial" charset="0"/>
                <a:cs typeface="Arial" charset="0"/>
                <a:sym typeface="Wingdings" pitchFamily="2" charset="2"/>
              </a:rPr>
              <a:t></a:t>
            </a:r>
            <a:r>
              <a:rPr lang="fr-CA" sz="1600" dirty="0">
                <a:solidFill>
                  <a:srgbClr val="000000"/>
                </a:solidFill>
                <a:latin typeface="Arial" charset="0"/>
                <a:cs typeface="Arial" charset="0"/>
              </a:rPr>
              <a:t>	La variable dévie davantage de sa valeur initiale.</a:t>
            </a:r>
          </a:p>
          <a:p>
            <a:pPr marL="536575" lvl="1" indent="-173038">
              <a:buClr>
                <a:schemeClr val="tx1"/>
              </a:buClr>
              <a:buSzPct val="75000"/>
            </a:pPr>
            <a:r>
              <a:rPr lang="fr-CA" sz="1600" dirty="0">
                <a:solidFill>
                  <a:srgbClr val="FF0000"/>
                </a:solidFill>
                <a:latin typeface="Arial" charset="0"/>
                <a:cs typeface="Arial" charset="0"/>
              </a:rPr>
              <a:t>Rarement utilisé parce que fondamentalement instable</a:t>
            </a:r>
            <a:r>
              <a:rPr lang="fr-CA" sz="1600" dirty="0">
                <a:solidFill>
                  <a:srgbClr val="000000"/>
                </a:solidFill>
                <a:latin typeface="Arial" charset="0"/>
                <a:cs typeface="Arial" charset="0"/>
              </a:rPr>
              <a:t>.</a:t>
            </a:r>
          </a:p>
          <a:p>
            <a:pPr marL="536575" lvl="1" indent="-173038">
              <a:buClr>
                <a:schemeClr val="tx1"/>
              </a:buClr>
              <a:buSzPct val="75000"/>
            </a:pPr>
            <a:r>
              <a:rPr lang="fr-CA" sz="1600" dirty="0">
                <a:solidFill>
                  <a:srgbClr val="000000"/>
                </a:solidFill>
                <a:latin typeface="Arial" charset="0"/>
                <a:cs typeface="Arial" charset="0"/>
              </a:rPr>
              <a:t>Contrôle des phénomènes peu fréquents qui ne nécessitent pas d’ajustements continus.</a:t>
            </a:r>
          </a:p>
          <a:p>
            <a:pPr marL="536575" lvl="1" indent="-173038">
              <a:lnSpc>
                <a:spcPct val="80000"/>
              </a:lnSpc>
              <a:spcAft>
                <a:spcPct val="0"/>
              </a:spcAft>
              <a:buClr>
                <a:schemeClr val="tx1"/>
              </a:buClr>
              <a:buSzPct val="75000"/>
            </a:pPr>
            <a:r>
              <a:rPr lang="fr-CA" sz="1600" dirty="0">
                <a:latin typeface="Arial" charset="0"/>
                <a:cs typeface="Arial" charset="0"/>
              </a:rPr>
              <a:t>Exemple:</a:t>
            </a:r>
          </a:p>
          <a:p>
            <a:pPr marL="536575" lvl="1" indent="9525">
              <a:spcAft>
                <a:spcPct val="25000"/>
              </a:spcAft>
              <a:buClr>
                <a:schemeClr val="tx1"/>
              </a:buClr>
              <a:buSzPct val="75000"/>
              <a:buFont typeface="Wingdings" pitchFamily="2" charset="2"/>
              <a:buNone/>
            </a:pPr>
            <a:r>
              <a:rPr lang="fr-CA" sz="1600" i="1" dirty="0" smtClean="0">
                <a:latin typeface="Arial" charset="0"/>
                <a:cs typeface="Arial" charset="0"/>
              </a:rPr>
              <a:t>Coagulation </a:t>
            </a:r>
            <a:r>
              <a:rPr lang="fr-CA" sz="1600" i="1" dirty="0">
                <a:latin typeface="Arial" charset="0"/>
                <a:cs typeface="Arial" charset="0"/>
              </a:rPr>
              <a:t>sanguine</a:t>
            </a:r>
          </a:p>
        </p:txBody>
      </p:sp>
      <p:pic>
        <p:nvPicPr>
          <p:cNvPr id="625666" name="Picture 2" descr="http://cw2.erpi.com/cw/marieb/userfiles/07_Fig_1_6_p_12.jpg"/>
          <p:cNvPicPr>
            <a:picLocks noChangeAspect="1" noChangeArrowheads="1"/>
          </p:cNvPicPr>
          <p:nvPr/>
        </p:nvPicPr>
        <p:blipFill>
          <a:blip r:embed="rId3" cstate="print"/>
          <a:srcRect l="3181" t="3024" r="3181" b="6047"/>
          <a:stretch>
            <a:fillRect/>
          </a:stretch>
        </p:blipFill>
        <p:spPr bwMode="auto">
          <a:xfrm>
            <a:off x="4502290" y="494071"/>
            <a:ext cx="4324062" cy="5889580"/>
          </a:xfrm>
          <a:prstGeom prst="rect">
            <a:avLst/>
          </a:prstGeom>
          <a:noFill/>
        </p:spPr>
      </p:pic>
    </p:spTree>
    <p:extLst>
      <p:ext uri="{BB962C8B-B14F-4D97-AF65-F5344CB8AC3E}">
        <p14:creationId xmlns:p14="http://schemas.microsoft.com/office/powerpoint/2010/main" val="5235116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795" name="Rectangle 3"/>
          <p:cNvSpPr>
            <a:spLocks noGrp="1" noChangeArrowheads="1"/>
          </p:cNvSpPr>
          <p:nvPr>
            <p:ph type="body" idx="4294967295"/>
          </p:nvPr>
        </p:nvSpPr>
        <p:spPr>
          <a:xfrm>
            <a:off x="361060" y="452438"/>
            <a:ext cx="7908925" cy="3001962"/>
          </a:xfrm>
          <a:noFill/>
          <a:ln w="6350">
            <a:noFill/>
            <a:miter lim="800000"/>
            <a:headEnd/>
            <a:tailEnd/>
          </a:ln>
        </p:spPr>
        <p:txBody>
          <a:bodyPr/>
          <a:lstStyle/>
          <a:p>
            <a:pPr marL="0" indent="0">
              <a:lnSpc>
                <a:spcPct val="90000"/>
              </a:lnSpc>
              <a:spcBef>
                <a:spcPct val="50000"/>
              </a:spcBef>
              <a:buFont typeface="Wingdings" pitchFamily="2" charset="2"/>
              <a:buNone/>
            </a:pPr>
            <a:r>
              <a:rPr lang="en-US" sz="2000" b="1">
                <a:latin typeface="Arial" charset="0"/>
                <a:cs typeface="Arial" charset="0"/>
              </a:rPr>
              <a:t>C)  </a:t>
            </a:r>
            <a:r>
              <a:rPr lang="fr-CA" sz="2000" b="1">
                <a:latin typeface="Arial" charset="0"/>
                <a:cs typeface="Arial" charset="0"/>
              </a:rPr>
              <a:t>Déséquilibre homéostatique:</a:t>
            </a:r>
            <a:endParaRPr lang="fr-CA" sz="2000" b="1" u="sng">
              <a:latin typeface="Arial" charset="0"/>
              <a:cs typeface="Arial" charset="0"/>
            </a:endParaRPr>
          </a:p>
          <a:p>
            <a:pPr marL="623888" lvl="1" indent="-247650">
              <a:spcAft>
                <a:spcPct val="0"/>
              </a:spcAft>
              <a:buClr>
                <a:schemeClr val="tx1"/>
              </a:buClr>
              <a:buSzPct val="75000"/>
            </a:pPr>
            <a:r>
              <a:rPr lang="fr-CA" sz="2000">
                <a:latin typeface="Arial" charset="0"/>
                <a:cs typeface="Arial" charset="0"/>
              </a:rPr>
              <a:t>Les maladies peuvent être considérées comme une perturbation de l’homéostasie, c’est-à-dire de l’équilibre normal de l’organisme</a:t>
            </a:r>
          </a:p>
          <a:p>
            <a:pPr marL="623888" lvl="1" indent="-247650">
              <a:buClr>
                <a:schemeClr val="tx1"/>
              </a:buClr>
              <a:buSzPct val="75000"/>
              <a:buFont typeface="Wingdings" pitchFamily="2" charset="2"/>
              <a:buNone/>
            </a:pPr>
            <a:r>
              <a:rPr lang="fr-CA" sz="2000">
                <a:latin typeface="Arial" charset="0"/>
                <a:cs typeface="Arial" charset="0"/>
                <a:sym typeface="Symbol" pitchFamily="18" charset="2"/>
              </a:rPr>
              <a:t>	 </a:t>
            </a:r>
            <a:r>
              <a:rPr lang="fr-CA" sz="2000" b="1">
                <a:latin typeface="Arial" charset="0"/>
                <a:cs typeface="Arial" charset="0"/>
                <a:sym typeface="Symbol" pitchFamily="18" charset="2"/>
              </a:rPr>
              <a:t>Déséquilibre homéostatique</a:t>
            </a:r>
            <a:endParaRPr lang="fr-CA" sz="2000" b="1">
              <a:latin typeface="Arial" charset="0"/>
              <a:cs typeface="Arial" charset="0"/>
            </a:endParaRPr>
          </a:p>
          <a:p>
            <a:pPr marL="623888" lvl="1" indent="-247650">
              <a:spcAft>
                <a:spcPct val="0"/>
              </a:spcAft>
              <a:buClr>
                <a:schemeClr val="tx1"/>
              </a:buClr>
              <a:buSzPct val="75000"/>
            </a:pPr>
            <a:r>
              <a:rPr lang="fr-CA" sz="2000">
                <a:latin typeface="Arial" charset="0"/>
                <a:cs typeface="Arial" charset="0"/>
              </a:rPr>
              <a:t>Le </a:t>
            </a:r>
            <a:r>
              <a:rPr lang="fr-CA" sz="2000" b="1">
                <a:latin typeface="Arial" charset="0"/>
                <a:cs typeface="Arial" charset="0"/>
              </a:rPr>
              <a:t>vieillissement </a:t>
            </a:r>
            <a:r>
              <a:rPr lang="fr-CA" sz="2000">
                <a:latin typeface="Arial" charset="0"/>
                <a:cs typeface="Arial" charset="0"/>
              </a:rPr>
              <a:t>est associé à une diminution progressive de notre capacité à maintenir l’homéostasie</a:t>
            </a:r>
          </a:p>
          <a:p>
            <a:pPr marL="623888" lvl="1" indent="-247650">
              <a:buClr>
                <a:schemeClr val="tx1"/>
              </a:buClr>
              <a:buSzPct val="75000"/>
              <a:buFont typeface="Wingdings" pitchFamily="2" charset="2"/>
              <a:buNone/>
            </a:pPr>
            <a:r>
              <a:rPr lang="fr-CA" sz="2000">
                <a:latin typeface="Arial" charset="0"/>
                <a:cs typeface="Arial" charset="0"/>
                <a:sym typeface="Symbol" pitchFamily="18" charset="2"/>
              </a:rPr>
              <a:t>	</a:t>
            </a:r>
            <a:r>
              <a:rPr lang="fr-CA" sz="2000" b="1">
                <a:latin typeface="Arial" charset="0"/>
                <a:cs typeface="Arial" charset="0"/>
                <a:sym typeface="WP IconicSymbolsA" pitchFamily="2" charset="2"/>
              </a:rPr>
              <a:t> Risque croissant de maladies</a:t>
            </a:r>
          </a:p>
        </p:txBody>
      </p:sp>
    </p:spTree>
    <p:extLst>
      <p:ext uri="{BB962C8B-B14F-4D97-AF65-F5344CB8AC3E}">
        <p14:creationId xmlns:p14="http://schemas.microsoft.com/office/powerpoint/2010/main" val="18615757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18" name="Rectangle 2"/>
          <p:cNvSpPr>
            <a:spLocks noGrp="1" noChangeArrowheads="1"/>
          </p:cNvSpPr>
          <p:nvPr>
            <p:ph type="title" idx="4294967295"/>
          </p:nvPr>
        </p:nvSpPr>
        <p:spPr>
          <a:xfrm>
            <a:off x="225425" y="300038"/>
            <a:ext cx="7780338" cy="565150"/>
          </a:xfrm>
        </p:spPr>
        <p:txBody>
          <a:bodyPr/>
          <a:lstStyle/>
          <a:p>
            <a:pPr marL="539750" indent="-539750"/>
            <a:r>
              <a:rPr lang="fr-CA" dirty="0">
                <a:solidFill>
                  <a:srgbClr val="0000FF"/>
                </a:solidFill>
              </a:rPr>
              <a:t>5</a:t>
            </a:r>
            <a:r>
              <a:rPr lang="fr-CA" dirty="0" smtClean="0">
                <a:solidFill>
                  <a:srgbClr val="0000FF"/>
                </a:solidFill>
              </a:rPr>
              <a:t>.2   </a:t>
            </a:r>
            <a:r>
              <a:rPr lang="fr-CA" dirty="0">
                <a:solidFill>
                  <a:srgbClr val="0000FF"/>
                </a:solidFill>
              </a:rPr>
              <a:t>LE SYSTÈME NERVEUX AUTONOME</a:t>
            </a:r>
            <a:endParaRPr lang="en-US" dirty="0">
              <a:solidFill>
                <a:srgbClr val="0000FF"/>
              </a:solidFill>
            </a:endParaRPr>
          </a:p>
        </p:txBody>
      </p:sp>
      <p:sp>
        <p:nvSpPr>
          <p:cNvPr id="546819" name="Rectangle 3"/>
          <p:cNvSpPr>
            <a:spLocks noGrp="1" noChangeArrowheads="1"/>
          </p:cNvSpPr>
          <p:nvPr>
            <p:ph type="body" sz="half" idx="4294967295"/>
          </p:nvPr>
        </p:nvSpPr>
        <p:spPr>
          <a:xfrm>
            <a:off x="223838" y="2849563"/>
            <a:ext cx="4040187" cy="3781425"/>
          </a:xfrm>
          <a:noFill/>
          <a:ln w="6350">
            <a:solidFill>
              <a:srgbClr val="0000FF"/>
            </a:solidFill>
            <a:miter lim="800000"/>
            <a:headEnd/>
            <a:tailEnd/>
          </a:ln>
        </p:spPr>
        <p:txBody>
          <a:bodyPr/>
          <a:lstStyle/>
          <a:p>
            <a:pPr marL="0" indent="0">
              <a:spcAft>
                <a:spcPct val="10000"/>
              </a:spcAft>
              <a:buClr>
                <a:schemeClr val="tx1"/>
              </a:buClr>
              <a:buSzTx/>
              <a:buFontTx/>
              <a:buNone/>
            </a:pPr>
            <a:r>
              <a:rPr lang="fr-CA" sz="1600" b="1" dirty="0">
                <a:latin typeface="Arial" charset="0"/>
                <a:cs typeface="Arial" charset="0"/>
              </a:rPr>
              <a:t>• </a:t>
            </a:r>
            <a:r>
              <a:rPr lang="fr-CA" sz="1800" b="1" i="1" dirty="0">
                <a:latin typeface="Arial" charset="0"/>
                <a:cs typeface="Arial" charset="0"/>
              </a:rPr>
              <a:t>Système nerveux autonome</a:t>
            </a:r>
          </a:p>
          <a:p>
            <a:pPr marL="277813" lvl="1" indent="-100013">
              <a:spcAft>
                <a:spcPct val="10000"/>
              </a:spcAft>
              <a:buClr>
                <a:schemeClr val="tx1"/>
              </a:buClr>
              <a:buSzTx/>
              <a:buFontTx/>
              <a:buNone/>
            </a:pPr>
            <a:r>
              <a:rPr lang="fr-CA" sz="1700" b="1" dirty="0">
                <a:latin typeface="Arial" charset="0"/>
                <a:cs typeface="Arial" charset="0"/>
              </a:rPr>
              <a:t>(SNA):</a:t>
            </a:r>
          </a:p>
          <a:p>
            <a:pPr marL="0" indent="0">
              <a:spcAft>
                <a:spcPct val="0"/>
              </a:spcAft>
              <a:buClr>
                <a:schemeClr val="tx1"/>
              </a:buClr>
              <a:buSzTx/>
              <a:buFontTx/>
              <a:buNone/>
            </a:pPr>
            <a:r>
              <a:rPr lang="fr-CA" sz="1600" i="1" dirty="0">
                <a:latin typeface="Arial" charset="0"/>
                <a:cs typeface="Arial" charset="0"/>
              </a:rPr>
              <a:t>   </a:t>
            </a:r>
            <a:r>
              <a:rPr lang="fr-CA" sz="1400" i="1" dirty="0">
                <a:latin typeface="Arial" charset="0"/>
                <a:cs typeface="Arial" charset="0"/>
              </a:rPr>
              <a:t>autos</a:t>
            </a:r>
            <a:r>
              <a:rPr lang="fr-CA" sz="1400" dirty="0">
                <a:latin typeface="Arial" charset="0"/>
                <a:cs typeface="Arial" charset="0"/>
              </a:rPr>
              <a:t> = soi-même; </a:t>
            </a:r>
            <a:r>
              <a:rPr lang="fr-CA" sz="1400" i="1" dirty="0" err="1">
                <a:latin typeface="Arial" charset="0"/>
                <a:cs typeface="Arial" charset="0"/>
              </a:rPr>
              <a:t>nomos</a:t>
            </a:r>
            <a:r>
              <a:rPr lang="fr-CA" sz="1400" dirty="0">
                <a:latin typeface="Arial" charset="0"/>
                <a:cs typeface="Arial" charset="0"/>
              </a:rPr>
              <a:t> = loi</a:t>
            </a:r>
          </a:p>
          <a:p>
            <a:pPr marL="0" indent="0">
              <a:spcAft>
                <a:spcPct val="20000"/>
              </a:spcAft>
              <a:buClr>
                <a:schemeClr val="tx1"/>
              </a:buClr>
              <a:buSzTx/>
              <a:buFontTx/>
              <a:buNone/>
            </a:pPr>
            <a:r>
              <a:rPr lang="fr-CA" sz="1400" dirty="0">
                <a:latin typeface="Arial" charset="0"/>
                <a:cs typeface="Arial" charset="0"/>
              </a:rPr>
              <a:t>   (qui se gouverne avec ses propres lois)</a:t>
            </a:r>
          </a:p>
          <a:p>
            <a:pPr marL="277813" lvl="1" indent="-100013">
              <a:spcAft>
                <a:spcPct val="15000"/>
              </a:spcAft>
              <a:buClr>
                <a:schemeClr val="tx1"/>
              </a:buClr>
              <a:buSzPct val="70000"/>
            </a:pPr>
            <a:r>
              <a:rPr lang="fr-CA" sz="1600" dirty="0">
                <a:latin typeface="Arial" charset="0"/>
                <a:cs typeface="Arial" charset="0"/>
              </a:rPr>
              <a:t>Composé de neurones moteurs qui </a:t>
            </a:r>
            <a:r>
              <a:rPr lang="fr-CA" sz="1600" dirty="0">
                <a:solidFill>
                  <a:srgbClr val="000000"/>
                </a:solidFill>
                <a:latin typeface="Arial" charset="0"/>
                <a:cs typeface="Arial" charset="0"/>
              </a:rPr>
              <a:t>régissent principalement l’activité des muscles lisses et cardiaque ainsi que certaines glandes</a:t>
            </a:r>
          </a:p>
          <a:p>
            <a:pPr marL="277813" lvl="1" indent="-100013">
              <a:spcAft>
                <a:spcPct val="15000"/>
              </a:spcAft>
              <a:buClr>
                <a:schemeClr val="tx1"/>
              </a:buClr>
              <a:buSzPct val="70000"/>
            </a:pPr>
            <a:r>
              <a:rPr lang="fr-CA" sz="1600" dirty="0">
                <a:solidFill>
                  <a:srgbClr val="000000"/>
                </a:solidFill>
                <a:latin typeface="Arial" charset="0"/>
                <a:cs typeface="Arial" charset="0"/>
              </a:rPr>
              <a:t>Aussi appelé </a:t>
            </a:r>
            <a:r>
              <a:rPr lang="fr-CA" sz="1600" i="1" dirty="0">
                <a:solidFill>
                  <a:srgbClr val="000000"/>
                </a:solidFill>
                <a:latin typeface="Arial" charset="0"/>
                <a:cs typeface="Arial" charset="0"/>
              </a:rPr>
              <a:t>système nerveux </a:t>
            </a:r>
            <a:r>
              <a:rPr lang="fr-CA" sz="1600" i="1" dirty="0">
                <a:solidFill>
                  <a:srgbClr val="FF0000"/>
                </a:solidFill>
                <a:latin typeface="Arial" charset="0"/>
                <a:cs typeface="Arial" charset="0"/>
              </a:rPr>
              <a:t>involontaire</a:t>
            </a:r>
            <a:r>
              <a:rPr lang="fr-CA" sz="1600" dirty="0">
                <a:solidFill>
                  <a:srgbClr val="000000"/>
                </a:solidFill>
                <a:latin typeface="Arial" charset="0"/>
                <a:cs typeface="Arial" charset="0"/>
              </a:rPr>
              <a:t> (son activité étant généralement inconsciente)</a:t>
            </a:r>
          </a:p>
          <a:p>
            <a:pPr marL="277813" lvl="1" indent="-100013">
              <a:spcAft>
                <a:spcPct val="0"/>
              </a:spcAft>
              <a:buClr>
                <a:schemeClr val="tx1"/>
              </a:buClr>
              <a:buSzPct val="70000"/>
            </a:pPr>
            <a:r>
              <a:rPr lang="fr-CA" sz="1600" dirty="0">
                <a:latin typeface="Arial" charset="0"/>
                <a:cs typeface="Arial" charset="0"/>
              </a:rPr>
              <a:t>Divisé en deux parties:</a:t>
            </a:r>
          </a:p>
          <a:p>
            <a:pPr marL="522288" lvl="2" indent="-130175">
              <a:spcAft>
                <a:spcPct val="0"/>
              </a:spcAft>
              <a:buClr>
                <a:schemeClr val="tx1"/>
              </a:buClr>
              <a:buSzTx/>
              <a:buFontTx/>
              <a:buChar char="•"/>
            </a:pPr>
            <a:r>
              <a:rPr lang="fr-CA" sz="1600" dirty="0">
                <a:latin typeface="Arial" charset="0"/>
                <a:cs typeface="Arial" charset="0"/>
              </a:rPr>
              <a:t>Système nerveux sympathique</a:t>
            </a:r>
          </a:p>
          <a:p>
            <a:pPr marL="522288" lvl="2" indent="-130175">
              <a:spcAft>
                <a:spcPct val="0"/>
              </a:spcAft>
              <a:buClr>
                <a:schemeClr val="tx1"/>
              </a:buClr>
              <a:buSzTx/>
              <a:buFontTx/>
              <a:buChar char="•"/>
            </a:pPr>
            <a:r>
              <a:rPr lang="fr-CA" sz="1600" dirty="0">
                <a:latin typeface="Arial" charset="0"/>
                <a:cs typeface="Arial" charset="0"/>
              </a:rPr>
              <a:t>Système nerveux parasympathique</a:t>
            </a:r>
          </a:p>
        </p:txBody>
      </p:sp>
      <p:sp>
        <p:nvSpPr>
          <p:cNvPr id="546820" name="Text Box 4"/>
          <p:cNvSpPr txBox="1">
            <a:spLocks noChangeArrowheads="1"/>
          </p:cNvSpPr>
          <p:nvPr/>
        </p:nvSpPr>
        <p:spPr bwMode="auto">
          <a:xfrm>
            <a:off x="-17463" y="847725"/>
            <a:ext cx="91614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746125" indent="-746125">
              <a:defRPr sz="2400">
                <a:solidFill>
                  <a:schemeClr val="tx1"/>
                </a:solidFill>
                <a:latin typeface="Times New Roman" pitchFamily="18" charset="0"/>
              </a:defRPr>
            </a:lvl1pPr>
            <a:lvl2pPr marL="989013">
              <a:defRPr sz="2400">
                <a:solidFill>
                  <a:schemeClr val="tx1"/>
                </a:solidFill>
                <a:latin typeface="Times New Roman" pitchFamily="18" charset="0"/>
              </a:defRPr>
            </a:lvl2pPr>
            <a:lvl3pPr marL="1168400">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r>
              <a:rPr lang="en-US" b="1" dirty="0">
                <a:latin typeface="Arial" charset="0"/>
                <a:cs typeface="Arial" charset="0"/>
              </a:rPr>
              <a:t>5</a:t>
            </a:r>
            <a:r>
              <a:rPr lang="en-US" b="1" dirty="0" smtClean="0">
                <a:latin typeface="Arial" charset="0"/>
                <a:cs typeface="Arial" charset="0"/>
              </a:rPr>
              <a:t>.2.1</a:t>
            </a:r>
            <a:r>
              <a:rPr lang="en-US" b="1" dirty="0">
                <a:latin typeface="Arial" charset="0"/>
                <a:cs typeface="Arial" charset="0"/>
              </a:rPr>
              <a:t>	</a:t>
            </a:r>
            <a:r>
              <a:rPr lang="fr-CA" b="1" u="sng" dirty="0">
                <a:latin typeface="Arial" charset="0"/>
                <a:cs typeface="Arial" charset="0"/>
              </a:rPr>
              <a:t>Comparer les systèmes nerveux somatique et autonome</a:t>
            </a:r>
            <a:endParaRPr lang="fr-CA" u="sng" dirty="0">
              <a:latin typeface="Arial" charset="0"/>
              <a:cs typeface="Arial" charset="0"/>
            </a:endParaRPr>
          </a:p>
        </p:txBody>
      </p:sp>
      <p:sp>
        <p:nvSpPr>
          <p:cNvPr id="546823" name="Text Box 7"/>
          <p:cNvSpPr txBox="1">
            <a:spLocks noChangeArrowheads="1"/>
          </p:cNvSpPr>
          <p:nvPr/>
        </p:nvSpPr>
        <p:spPr bwMode="auto">
          <a:xfrm>
            <a:off x="6270625" y="5786438"/>
            <a:ext cx="1390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400" dirty="0">
                <a:solidFill>
                  <a:schemeClr val="accent2"/>
                </a:solidFill>
                <a:latin typeface="Arial" charset="0"/>
              </a:rPr>
              <a:t>Figure 14.1</a:t>
            </a:r>
          </a:p>
        </p:txBody>
      </p:sp>
      <p:pic>
        <p:nvPicPr>
          <p:cNvPr id="546848" name="Picture 3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59450" y="2324100"/>
            <a:ext cx="2584450" cy="2944813"/>
          </a:xfrm>
          <a:prstGeom prst="rect">
            <a:avLst/>
          </a:prstGeom>
          <a:noFill/>
          <a:extLst>
            <a:ext uri="{909E8E84-426E-40DD-AFC4-6F175D3DCCD1}">
              <a14:hiddenFill xmlns:a14="http://schemas.microsoft.com/office/drawing/2010/main">
                <a:solidFill>
                  <a:srgbClr val="FFFFFF"/>
                </a:solidFill>
              </a14:hiddenFill>
            </a:ext>
          </a:extLst>
        </p:spPr>
      </p:pic>
      <p:sp>
        <p:nvSpPr>
          <p:cNvPr id="546850" name="Rectangle 34"/>
          <p:cNvSpPr>
            <a:spLocks noChangeArrowheads="1"/>
          </p:cNvSpPr>
          <p:nvPr/>
        </p:nvSpPr>
        <p:spPr bwMode="auto">
          <a:xfrm>
            <a:off x="5705475" y="1939925"/>
            <a:ext cx="1949450" cy="398463"/>
          </a:xfrm>
          <a:prstGeom prst="rect">
            <a:avLst/>
          </a:prstGeom>
          <a:solidFill>
            <a:srgbClr val="EBEDEB"/>
          </a:solidFill>
          <a:ln w="28575">
            <a:solidFill>
              <a:srgbClr val="99A7A6"/>
            </a:solidFill>
            <a:miter lim="800000"/>
            <a:headEnd/>
            <a:tailEnd/>
          </a:ln>
        </p:spPr>
        <p:txBody>
          <a:bodyPr/>
          <a:lstStyle/>
          <a:p>
            <a:endParaRPr lang="fr-CA">
              <a:latin typeface="Calibri" pitchFamily="34" charset="0"/>
              <a:cs typeface="Calibri" pitchFamily="34" charset="0"/>
            </a:endParaRPr>
          </a:p>
        </p:txBody>
      </p:sp>
      <p:sp>
        <p:nvSpPr>
          <p:cNvPr id="546852" name="Rectangle 36"/>
          <p:cNvSpPr>
            <a:spLocks noChangeArrowheads="1"/>
          </p:cNvSpPr>
          <p:nvPr/>
        </p:nvSpPr>
        <p:spPr bwMode="auto">
          <a:xfrm>
            <a:off x="4814888" y="3635375"/>
            <a:ext cx="1893887" cy="404813"/>
          </a:xfrm>
          <a:prstGeom prst="rect">
            <a:avLst/>
          </a:prstGeom>
          <a:solidFill>
            <a:srgbClr val="FBEFCF"/>
          </a:solidFill>
          <a:ln w="28575">
            <a:solidFill>
              <a:srgbClr val="F6CF79"/>
            </a:solidFill>
            <a:miter lim="800000"/>
            <a:headEnd/>
            <a:tailEnd/>
          </a:ln>
        </p:spPr>
        <p:txBody>
          <a:bodyPr/>
          <a:lstStyle/>
          <a:p>
            <a:endParaRPr lang="fr-CA">
              <a:latin typeface="Calibri" pitchFamily="34" charset="0"/>
              <a:cs typeface="Calibri" pitchFamily="34" charset="0"/>
            </a:endParaRPr>
          </a:p>
        </p:txBody>
      </p:sp>
      <p:sp>
        <p:nvSpPr>
          <p:cNvPr id="546854" name="Rectangle 38"/>
          <p:cNvSpPr>
            <a:spLocks noChangeArrowheads="1"/>
          </p:cNvSpPr>
          <p:nvPr/>
        </p:nvSpPr>
        <p:spPr bwMode="auto">
          <a:xfrm>
            <a:off x="5705475" y="2805113"/>
            <a:ext cx="1949450" cy="401637"/>
          </a:xfrm>
          <a:prstGeom prst="rect">
            <a:avLst/>
          </a:prstGeom>
          <a:solidFill>
            <a:srgbClr val="FBEFCF"/>
          </a:solidFill>
          <a:ln w="28575">
            <a:solidFill>
              <a:srgbClr val="F6CF79"/>
            </a:solidFill>
            <a:miter lim="800000"/>
            <a:headEnd/>
            <a:tailEnd/>
          </a:ln>
        </p:spPr>
        <p:txBody>
          <a:bodyPr/>
          <a:lstStyle/>
          <a:p>
            <a:endParaRPr lang="fr-CA">
              <a:latin typeface="Calibri" pitchFamily="34" charset="0"/>
              <a:cs typeface="Calibri" pitchFamily="34" charset="0"/>
            </a:endParaRPr>
          </a:p>
        </p:txBody>
      </p:sp>
      <p:sp>
        <p:nvSpPr>
          <p:cNvPr id="546856" name="Rectangle 40"/>
          <p:cNvSpPr>
            <a:spLocks noChangeArrowheads="1"/>
          </p:cNvSpPr>
          <p:nvPr/>
        </p:nvSpPr>
        <p:spPr bwMode="auto">
          <a:xfrm>
            <a:off x="6797675" y="3636963"/>
            <a:ext cx="1892300" cy="406400"/>
          </a:xfrm>
          <a:prstGeom prst="rect">
            <a:avLst/>
          </a:prstGeom>
          <a:solidFill>
            <a:srgbClr val="FBEFCF"/>
          </a:solidFill>
          <a:ln w="28575">
            <a:solidFill>
              <a:srgbClr val="F6CF79"/>
            </a:solidFill>
            <a:miter lim="800000"/>
            <a:headEnd/>
            <a:tailEnd/>
          </a:ln>
        </p:spPr>
        <p:txBody>
          <a:bodyPr/>
          <a:lstStyle/>
          <a:p>
            <a:endParaRPr lang="fr-CA">
              <a:latin typeface="Calibri" pitchFamily="34" charset="0"/>
              <a:cs typeface="Calibri" pitchFamily="34" charset="0"/>
            </a:endParaRPr>
          </a:p>
        </p:txBody>
      </p:sp>
      <p:sp>
        <p:nvSpPr>
          <p:cNvPr id="546857" name="Rectangle 41"/>
          <p:cNvSpPr>
            <a:spLocks noChangeArrowheads="1"/>
          </p:cNvSpPr>
          <p:nvPr/>
        </p:nvSpPr>
        <p:spPr bwMode="auto">
          <a:xfrm>
            <a:off x="7753350" y="4470400"/>
            <a:ext cx="1081088" cy="965200"/>
          </a:xfrm>
          <a:prstGeom prst="rect">
            <a:avLst/>
          </a:prstGeom>
          <a:solidFill>
            <a:srgbClr val="FBEFCF"/>
          </a:solidFill>
          <a:ln w="28575">
            <a:solidFill>
              <a:srgbClr val="F6CF79"/>
            </a:solidFill>
            <a:miter lim="800000"/>
            <a:headEnd/>
            <a:tailEnd/>
          </a:ln>
        </p:spPr>
        <p:txBody>
          <a:bodyPr/>
          <a:lstStyle/>
          <a:p>
            <a:endParaRPr lang="fr-CA"/>
          </a:p>
        </p:txBody>
      </p:sp>
      <p:sp>
        <p:nvSpPr>
          <p:cNvPr id="546859" name="Rectangle 43"/>
          <p:cNvSpPr>
            <a:spLocks noChangeArrowheads="1"/>
          </p:cNvSpPr>
          <p:nvPr/>
        </p:nvSpPr>
        <p:spPr bwMode="auto">
          <a:xfrm>
            <a:off x="6473825" y="4470400"/>
            <a:ext cx="1082675" cy="965200"/>
          </a:xfrm>
          <a:prstGeom prst="rect">
            <a:avLst/>
          </a:prstGeom>
          <a:solidFill>
            <a:srgbClr val="FEE060"/>
          </a:solidFill>
          <a:ln w="28575">
            <a:solidFill>
              <a:srgbClr val="F1AF2D"/>
            </a:solidFill>
            <a:miter lim="800000"/>
            <a:headEnd/>
            <a:tailEnd/>
          </a:ln>
        </p:spPr>
        <p:txBody>
          <a:bodyPr/>
          <a:lstStyle/>
          <a:p>
            <a:endParaRPr lang="fr-CA"/>
          </a:p>
        </p:txBody>
      </p:sp>
      <p:sp>
        <p:nvSpPr>
          <p:cNvPr id="546860" name="Rectangle 44"/>
          <p:cNvSpPr>
            <a:spLocks noChangeArrowheads="1"/>
          </p:cNvSpPr>
          <p:nvPr/>
        </p:nvSpPr>
        <p:spPr bwMode="auto">
          <a:xfrm>
            <a:off x="4462463" y="4476750"/>
            <a:ext cx="1471612" cy="396875"/>
          </a:xfrm>
          <a:prstGeom prst="rect">
            <a:avLst/>
          </a:prstGeom>
          <a:solidFill>
            <a:srgbClr val="FEE060"/>
          </a:solidFill>
          <a:ln w="28575">
            <a:solidFill>
              <a:srgbClr val="F1AF2D"/>
            </a:solidFill>
            <a:miter lim="800000"/>
            <a:headEnd/>
            <a:tailEnd/>
          </a:ln>
        </p:spPr>
        <p:txBody>
          <a:bodyPr/>
          <a:lstStyle/>
          <a:p>
            <a:endParaRPr lang="fr-CA"/>
          </a:p>
        </p:txBody>
      </p:sp>
      <p:sp>
        <p:nvSpPr>
          <p:cNvPr id="546861" name="Rectangle 45"/>
          <p:cNvSpPr>
            <a:spLocks noChangeArrowheads="1"/>
          </p:cNvSpPr>
          <p:nvPr/>
        </p:nvSpPr>
        <p:spPr bwMode="auto">
          <a:xfrm>
            <a:off x="4479925" y="5041900"/>
            <a:ext cx="1452563" cy="396875"/>
          </a:xfrm>
          <a:prstGeom prst="rect">
            <a:avLst/>
          </a:prstGeom>
          <a:solidFill>
            <a:srgbClr val="FEE060"/>
          </a:solidFill>
          <a:ln w="28575">
            <a:solidFill>
              <a:srgbClr val="F1AF2D"/>
            </a:solidFill>
            <a:miter lim="800000"/>
            <a:headEnd/>
            <a:tailEnd/>
          </a:ln>
        </p:spPr>
        <p:txBody>
          <a:bodyPr/>
          <a:lstStyle/>
          <a:p>
            <a:endParaRPr lang="fr-CA"/>
          </a:p>
        </p:txBody>
      </p:sp>
      <p:sp>
        <p:nvSpPr>
          <p:cNvPr id="546862" name="Rectangle 46"/>
          <p:cNvSpPr>
            <a:spLocks noChangeArrowheads="1"/>
          </p:cNvSpPr>
          <p:nvPr/>
        </p:nvSpPr>
        <p:spPr bwMode="auto">
          <a:xfrm>
            <a:off x="6432550" y="2025650"/>
            <a:ext cx="515938"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700" b="1">
                <a:solidFill>
                  <a:srgbClr val="666666"/>
                </a:solidFill>
                <a:latin typeface="Arial" charset="0"/>
              </a:rPr>
              <a:t> SNC</a:t>
            </a:r>
            <a:endParaRPr lang="en-US" sz="1200">
              <a:latin typeface="Arial" charset="0"/>
            </a:endParaRPr>
          </a:p>
        </p:txBody>
      </p:sp>
      <p:sp>
        <p:nvSpPr>
          <p:cNvPr id="546863" name="Rectangle 47"/>
          <p:cNvSpPr>
            <a:spLocks noChangeArrowheads="1"/>
          </p:cNvSpPr>
          <p:nvPr/>
        </p:nvSpPr>
        <p:spPr bwMode="auto">
          <a:xfrm>
            <a:off x="4987925" y="3716338"/>
            <a:ext cx="135370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fr-CA" sz="1600" b="1" dirty="0" smtClean="0">
                <a:solidFill>
                  <a:srgbClr val="666666"/>
                </a:solidFill>
                <a:latin typeface="Arial" charset="0"/>
              </a:rPr>
              <a:t>Voie </a:t>
            </a:r>
            <a:r>
              <a:rPr lang="fr-CA" sz="1600" b="1" dirty="0">
                <a:solidFill>
                  <a:srgbClr val="666666"/>
                </a:solidFill>
                <a:latin typeface="Arial" charset="0"/>
              </a:rPr>
              <a:t>sensitive</a:t>
            </a:r>
            <a:endParaRPr lang="fr-CA" sz="1600" dirty="0">
              <a:latin typeface="Arial" charset="0"/>
            </a:endParaRPr>
          </a:p>
        </p:txBody>
      </p:sp>
      <p:sp>
        <p:nvSpPr>
          <p:cNvPr id="546864" name="Rectangle 48"/>
          <p:cNvSpPr>
            <a:spLocks noChangeArrowheads="1"/>
          </p:cNvSpPr>
          <p:nvPr/>
        </p:nvSpPr>
        <p:spPr bwMode="auto">
          <a:xfrm>
            <a:off x="6997700" y="3716338"/>
            <a:ext cx="121744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fr-CA" sz="1600" b="1" dirty="0" smtClean="0">
                <a:solidFill>
                  <a:srgbClr val="666666"/>
                </a:solidFill>
                <a:latin typeface="Arial" charset="0"/>
              </a:rPr>
              <a:t>Voie </a:t>
            </a:r>
            <a:r>
              <a:rPr lang="fr-CA" sz="1600" b="1" dirty="0">
                <a:solidFill>
                  <a:srgbClr val="666666"/>
                </a:solidFill>
                <a:latin typeface="Arial" charset="0"/>
              </a:rPr>
              <a:t>motrice</a:t>
            </a:r>
            <a:endParaRPr lang="fr-CA" sz="1600" dirty="0">
              <a:latin typeface="Arial" charset="0"/>
            </a:endParaRPr>
          </a:p>
        </p:txBody>
      </p:sp>
      <p:sp>
        <p:nvSpPr>
          <p:cNvPr id="546865" name="Rectangle 49"/>
          <p:cNvSpPr>
            <a:spLocks noChangeArrowheads="1"/>
          </p:cNvSpPr>
          <p:nvPr/>
        </p:nvSpPr>
        <p:spPr bwMode="auto">
          <a:xfrm>
            <a:off x="6438900" y="2895600"/>
            <a:ext cx="504825"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sz="1700" b="1" dirty="0">
                <a:solidFill>
                  <a:srgbClr val="666666"/>
                </a:solidFill>
                <a:latin typeface="Arial" charset="0"/>
              </a:rPr>
              <a:t> SNP</a:t>
            </a:r>
            <a:endParaRPr lang="en-US" sz="1200" dirty="0">
              <a:latin typeface="Arial" charset="0"/>
            </a:endParaRPr>
          </a:p>
        </p:txBody>
      </p:sp>
      <p:sp>
        <p:nvSpPr>
          <p:cNvPr id="546866" name="Rectangle 50"/>
          <p:cNvSpPr>
            <a:spLocks noChangeArrowheads="1"/>
          </p:cNvSpPr>
          <p:nvPr/>
        </p:nvSpPr>
        <p:spPr bwMode="auto">
          <a:xfrm>
            <a:off x="6592785" y="4567238"/>
            <a:ext cx="88126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fr-CA" sz="1600" b="1" dirty="0">
                <a:solidFill>
                  <a:srgbClr val="000000"/>
                </a:solidFill>
                <a:latin typeface="Calibri" pitchFamily="34" charset="0"/>
                <a:cs typeface="Calibri" pitchFamily="34" charset="0"/>
              </a:rPr>
              <a:t>Système</a:t>
            </a:r>
          </a:p>
          <a:p>
            <a:pPr algn="ctr" eaLnBrk="1" hangingPunct="1"/>
            <a:r>
              <a:rPr lang="fr-CA" sz="1600" b="1" dirty="0">
                <a:solidFill>
                  <a:srgbClr val="000000"/>
                </a:solidFill>
                <a:latin typeface="Calibri" pitchFamily="34" charset="0"/>
                <a:cs typeface="Calibri" pitchFamily="34" charset="0"/>
              </a:rPr>
              <a:t>nerveux</a:t>
            </a:r>
          </a:p>
          <a:p>
            <a:pPr algn="ctr" eaLnBrk="1" hangingPunct="1"/>
            <a:r>
              <a:rPr lang="fr-CA" sz="1600" b="1" dirty="0">
                <a:solidFill>
                  <a:srgbClr val="000000"/>
                </a:solidFill>
                <a:latin typeface="Calibri" pitchFamily="34" charset="0"/>
                <a:cs typeface="Calibri" pitchFamily="34" charset="0"/>
              </a:rPr>
              <a:t>autonome</a:t>
            </a:r>
            <a:endParaRPr lang="fr-CA" sz="1200" dirty="0">
              <a:latin typeface="Calibri" pitchFamily="34" charset="0"/>
              <a:cs typeface="Calibri" pitchFamily="34" charset="0"/>
            </a:endParaRPr>
          </a:p>
        </p:txBody>
      </p:sp>
      <p:sp>
        <p:nvSpPr>
          <p:cNvPr id="546867" name="Rectangle 51"/>
          <p:cNvSpPr>
            <a:spLocks noChangeArrowheads="1"/>
          </p:cNvSpPr>
          <p:nvPr/>
        </p:nvSpPr>
        <p:spPr bwMode="auto">
          <a:xfrm>
            <a:off x="4666980" y="4560888"/>
            <a:ext cx="981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fr-CA" sz="1400" b="1" dirty="0" smtClean="0">
                <a:solidFill>
                  <a:srgbClr val="000000"/>
                </a:solidFill>
                <a:latin typeface="Calibri" pitchFamily="34" charset="0"/>
                <a:cs typeface="Calibri" pitchFamily="34" charset="0"/>
              </a:rPr>
              <a:t>Sympathique</a:t>
            </a:r>
            <a:endParaRPr lang="fr-CA" sz="1400" dirty="0">
              <a:latin typeface="Calibri" pitchFamily="34" charset="0"/>
              <a:cs typeface="Calibri" pitchFamily="34" charset="0"/>
            </a:endParaRPr>
          </a:p>
        </p:txBody>
      </p:sp>
      <p:sp>
        <p:nvSpPr>
          <p:cNvPr id="546868" name="Rectangle 52"/>
          <p:cNvSpPr>
            <a:spLocks noChangeArrowheads="1"/>
          </p:cNvSpPr>
          <p:nvPr/>
        </p:nvSpPr>
        <p:spPr bwMode="auto">
          <a:xfrm>
            <a:off x="4553343" y="5121275"/>
            <a:ext cx="1297791"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fr-CA" sz="1400" b="1" dirty="0" smtClean="0">
                <a:solidFill>
                  <a:srgbClr val="000000"/>
                </a:solidFill>
                <a:latin typeface="Calibri" pitchFamily="34" charset="0"/>
                <a:cs typeface="Calibri" pitchFamily="34" charset="0"/>
              </a:rPr>
              <a:t>Parasympathique</a:t>
            </a:r>
            <a:endParaRPr lang="fr-CA" sz="1400" dirty="0">
              <a:latin typeface="Calibri" pitchFamily="34" charset="0"/>
              <a:cs typeface="Calibri" pitchFamily="34" charset="0"/>
            </a:endParaRPr>
          </a:p>
        </p:txBody>
      </p:sp>
      <p:sp>
        <p:nvSpPr>
          <p:cNvPr id="546869" name="Rectangle 53"/>
          <p:cNvSpPr>
            <a:spLocks noChangeArrowheads="1"/>
          </p:cNvSpPr>
          <p:nvPr/>
        </p:nvSpPr>
        <p:spPr bwMode="auto">
          <a:xfrm>
            <a:off x="7854715" y="4552950"/>
            <a:ext cx="90217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r>
              <a:rPr lang="fr-CA" sz="1600" b="1" dirty="0">
                <a:solidFill>
                  <a:srgbClr val="666666"/>
                </a:solidFill>
                <a:latin typeface="Calibri" pitchFamily="34" charset="0"/>
                <a:cs typeface="Calibri" pitchFamily="34" charset="0"/>
              </a:rPr>
              <a:t>Système</a:t>
            </a:r>
          </a:p>
          <a:p>
            <a:pPr algn="ctr" eaLnBrk="1" hangingPunct="1"/>
            <a:r>
              <a:rPr lang="fr-CA" sz="1600" b="1" dirty="0">
                <a:solidFill>
                  <a:srgbClr val="666666"/>
                </a:solidFill>
                <a:latin typeface="Calibri" pitchFamily="34" charset="0"/>
                <a:cs typeface="Calibri" pitchFamily="34" charset="0"/>
              </a:rPr>
              <a:t>nerveux</a:t>
            </a:r>
          </a:p>
          <a:p>
            <a:pPr algn="ctr" eaLnBrk="1" hangingPunct="1"/>
            <a:r>
              <a:rPr lang="fr-CA" sz="1600" b="1" dirty="0">
                <a:solidFill>
                  <a:srgbClr val="666666"/>
                </a:solidFill>
                <a:latin typeface="Calibri" pitchFamily="34" charset="0"/>
                <a:cs typeface="Calibri" pitchFamily="34" charset="0"/>
              </a:rPr>
              <a:t>somatique</a:t>
            </a:r>
            <a:endParaRPr lang="fr-CA" sz="1600" dirty="0">
              <a:latin typeface="Calibri" pitchFamily="34" charset="0"/>
              <a:cs typeface="Calibri" pitchFamily="34" charset="0"/>
            </a:endParaRPr>
          </a:p>
        </p:txBody>
      </p:sp>
      <p:sp>
        <p:nvSpPr>
          <p:cNvPr id="546871" name="Rectangle 55"/>
          <p:cNvSpPr>
            <a:spLocks noChangeArrowheads="1"/>
          </p:cNvSpPr>
          <p:nvPr/>
        </p:nvSpPr>
        <p:spPr bwMode="auto">
          <a:xfrm>
            <a:off x="233363" y="1377950"/>
            <a:ext cx="4041775" cy="1366838"/>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Aft>
                <a:spcPct val="10000"/>
              </a:spcAft>
              <a:buClr>
                <a:schemeClr val="tx1"/>
              </a:buClr>
            </a:pPr>
            <a:r>
              <a:rPr lang="fr-CA" sz="1600" b="1" dirty="0">
                <a:latin typeface="Arial" charset="0"/>
                <a:cs typeface="Arial" charset="0"/>
              </a:rPr>
              <a:t>• </a:t>
            </a:r>
            <a:r>
              <a:rPr lang="fr-CA" b="1" i="1" dirty="0">
                <a:latin typeface="Arial" charset="0"/>
                <a:cs typeface="Arial" charset="0"/>
              </a:rPr>
              <a:t>Système nerveux somatique</a:t>
            </a:r>
            <a:r>
              <a:rPr lang="fr-CA" b="1" dirty="0">
                <a:latin typeface="Arial" charset="0"/>
                <a:cs typeface="Arial" charset="0"/>
              </a:rPr>
              <a:t>:</a:t>
            </a:r>
          </a:p>
          <a:p>
            <a:pPr marL="336550" lvl="1" indent="-157163" eaLnBrk="1" hangingPunct="1">
              <a:buClr>
                <a:schemeClr val="tx1"/>
              </a:buClr>
              <a:buFontTx/>
              <a:buChar char="•"/>
            </a:pPr>
            <a:r>
              <a:rPr lang="fr-CA" sz="1600" dirty="0">
                <a:latin typeface="Arial" charset="0"/>
                <a:cs typeface="Arial" charset="0"/>
              </a:rPr>
              <a:t>Composé de neurones moteurs qui régissent l’activité des muscles squelettiques.</a:t>
            </a:r>
          </a:p>
          <a:p>
            <a:pPr marL="336550" lvl="1" indent="-157163" eaLnBrk="1" hangingPunct="1">
              <a:buClr>
                <a:schemeClr val="tx1"/>
              </a:buClr>
              <a:buFontTx/>
              <a:buChar char="•"/>
            </a:pPr>
            <a:r>
              <a:rPr lang="fr-CA" sz="1600" i="1" dirty="0">
                <a:latin typeface="Arial" charset="0"/>
                <a:cs typeface="Arial" charset="0"/>
              </a:rPr>
              <a:t>Système nerveux</a:t>
            </a:r>
            <a:r>
              <a:rPr lang="fr-CA" sz="1600" i="1" dirty="0">
                <a:solidFill>
                  <a:srgbClr val="FF0000"/>
                </a:solidFill>
                <a:latin typeface="Arial" charset="0"/>
                <a:cs typeface="Arial" charset="0"/>
              </a:rPr>
              <a:t> </a:t>
            </a:r>
            <a:r>
              <a:rPr lang="fr-CA" sz="1600" i="1" dirty="0" smtClean="0">
                <a:solidFill>
                  <a:srgbClr val="FF0000"/>
                </a:solidFill>
                <a:latin typeface="Arial" charset="0"/>
                <a:cs typeface="Arial" charset="0"/>
              </a:rPr>
              <a:t>volontaire</a:t>
            </a:r>
            <a:endParaRPr lang="fr-CA" sz="1600" i="1" dirty="0">
              <a:solidFill>
                <a:srgbClr val="FF0000"/>
              </a:solidFill>
              <a:latin typeface="Arial" charset="0"/>
              <a:cs typeface="Arial" charset="0"/>
            </a:endParaRPr>
          </a:p>
          <a:p>
            <a:pPr marL="336550" lvl="1" indent="-157163" eaLnBrk="1" hangingPunct="1">
              <a:buClr>
                <a:schemeClr val="tx1"/>
              </a:buClr>
              <a:buFontTx/>
              <a:buChar char="•"/>
            </a:pPr>
            <a:endParaRPr lang="fr-CA" sz="1600" i="1" dirty="0">
              <a:latin typeface="Arial" charset="0"/>
              <a:cs typeface="Arial" charset="0"/>
            </a:endParaRPr>
          </a:p>
        </p:txBody>
      </p:sp>
    </p:spTree>
    <p:extLst>
      <p:ext uri="{BB962C8B-B14F-4D97-AF65-F5344CB8AC3E}">
        <p14:creationId xmlns:p14="http://schemas.microsoft.com/office/powerpoint/2010/main" val="2007163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8868" name="Text Box 4"/>
          <p:cNvSpPr txBox="1">
            <a:spLocks noChangeArrowheads="1"/>
          </p:cNvSpPr>
          <p:nvPr/>
        </p:nvSpPr>
        <p:spPr bwMode="auto">
          <a:xfrm>
            <a:off x="168275" y="320675"/>
            <a:ext cx="8818563" cy="114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223838">
              <a:defRPr sz="2400">
                <a:solidFill>
                  <a:schemeClr val="tx1"/>
                </a:solidFill>
                <a:latin typeface="Times New Roman" pitchFamily="18" charset="0"/>
              </a:defRPr>
            </a:lvl1pPr>
            <a:lvl2pPr marL="1250950">
              <a:defRPr sz="2400">
                <a:solidFill>
                  <a:schemeClr val="tx1"/>
                </a:solidFill>
                <a:latin typeface="Times New Roman" pitchFamily="18" charset="0"/>
              </a:defRPr>
            </a:lvl2pPr>
            <a:lvl3pPr marL="1430338">
              <a:defRPr sz="2400">
                <a:solidFill>
                  <a:schemeClr val="tx1"/>
                </a:solidFill>
                <a:latin typeface="Times New Roman" pitchFamily="18" charset="0"/>
              </a:defRPr>
            </a:lvl3pPr>
            <a:lvl4pPr marL="1609725">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buSzPct val="110000"/>
              <a:buFontTx/>
              <a:buChar char="•"/>
            </a:pPr>
            <a:r>
              <a:rPr lang="fr-CA" sz="2300" b="1">
                <a:latin typeface="Arial" charset="0"/>
                <a:cs typeface="Arial" charset="0"/>
              </a:rPr>
              <a:t>Comparer les systèmes nerveux autonome et somatique en termes de: i) effecteurs, ii) voies efférentes, iii) effets des neurotransmetteurs</a:t>
            </a:r>
            <a:endParaRPr lang="fr-CA" sz="2300">
              <a:latin typeface="Arial" charset="0"/>
              <a:cs typeface="Arial" charset="0"/>
            </a:endParaRPr>
          </a:p>
        </p:txBody>
      </p:sp>
      <p:pic>
        <p:nvPicPr>
          <p:cNvPr id="548880" name="Picture 16"/>
          <p:cNvPicPr>
            <a:picLocks noChangeAspect="1" noChangeArrowheads="1"/>
          </p:cNvPicPr>
          <p:nvPr/>
        </p:nvPicPr>
        <p:blipFill>
          <a:blip r:embed="rId3" cstate="print">
            <a:extLst>
              <a:ext uri="{28A0092B-C50C-407E-A947-70E740481C1C}">
                <a14:useLocalDpi xmlns:a14="http://schemas.microsoft.com/office/drawing/2010/main" val="0"/>
              </a:ext>
            </a:extLst>
          </a:blip>
          <a:srcRect l="3436" t="16319" r="4582" b="11868"/>
          <a:stretch>
            <a:fillRect/>
          </a:stretch>
        </p:blipFill>
        <p:spPr bwMode="auto">
          <a:xfrm>
            <a:off x="481013" y="1542665"/>
            <a:ext cx="8188325" cy="4938713"/>
          </a:xfrm>
          <a:prstGeom prst="rect">
            <a:avLst/>
          </a:prstGeom>
          <a:noFill/>
          <a:extLst>
            <a:ext uri="{909E8E84-426E-40DD-AFC4-6F175D3DCCD1}">
              <a14:hiddenFill xmlns:a14="http://schemas.microsoft.com/office/drawing/2010/main">
                <a:solidFill>
                  <a:srgbClr val="FFFFFF"/>
                </a:solidFill>
              </a14:hiddenFill>
            </a:ext>
          </a:extLst>
        </p:spPr>
      </p:pic>
      <p:sp>
        <p:nvSpPr>
          <p:cNvPr id="548870" name="Text Box 6"/>
          <p:cNvSpPr txBox="1">
            <a:spLocks noChangeArrowheads="1"/>
          </p:cNvSpPr>
          <p:nvPr/>
        </p:nvSpPr>
        <p:spPr bwMode="auto">
          <a:xfrm>
            <a:off x="66906" y="6500620"/>
            <a:ext cx="1273175" cy="31115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400">
                <a:solidFill>
                  <a:schemeClr val="accent2"/>
                </a:solidFill>
                <a:latin typeface="Arial" charset="0"/>
              </a:rPr>
              <a:t>Figure 14.2</a:t>
            </a:r>
          </a:p>
        </p:txBody>
      </p:sp>
    </p:spTree>
    <p:extLst>
      <p:ext uri="{BB962C8B-B14F-4D97-AF65-F5344CB8AC3E}">
        <p14:creationId xmlns:p14="http://schemas.microsoft.com/office/powerpoint/2010/main" val="32816077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194" name="Text Box 2"/>
          <p:cNvSpPr txBox="1">
            <a:spLocks noChangeArrowheads="1"/>
          </p:cNvSpPr>
          <p:nvPr/>
        </p:nvSpPr>
        <p:spPr bwMode="auto">
          <a:xfrm>
            <a:off x="252567" y="350607"/>
            <a:ext cx="8775700" cy="6337300"/>
          </a:xfrm>
          <a:prstGeom prst="rect">
            <a:avLst/>
          </a:prstGeom>
          <a:noFill/>
          <a:ln w="6350">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2425" indent="-352425" defTabSz="1143000">
              <a:defRPr sz="2400">
                <a:solidFill>
                  <a:schemeClr val="tx1"/>
                </a:solidFill>
                <a:latin typeface="Times New Roman" pitchFamily="18" charset="0"/>
              </a:defRPr>
            </a:lvl1pPr>
            <a:lvl2pPr marL="719138" indent="-187325" defTabSz="1143000">
              <a:defRPr sz="2400">
                <a:solidFill>
                  <a:schemeClr val="tx1"/>
                </a:solidFill>
                <a:latin typeface="Times New Roman" pitchFamily="18" charset="0"/>
              </a:defRPr>
            </a:lvl2pPr>
            <a:lvl3pPr marL="1071563" indent="-169863" defTabSz="1143000">
              <a:defRPr sz="2400">
                <a:solidFill>
                  <a:schemeClr val="tx1"/>
                </a:solidFill>
                <a:latin typeface="Times New Roman" pitchFamily="18" charset="0"/>
              </a:defRPr>
            </a:lvl3pPr>
            <a:lvl4pPr marL="9239250" indent="-495300" defTabSz="1143000">
              <a:defRPr sz="2400">
                <a:solidFill>
                  <a:schemeClr val="tx1"/>
                </a:solidFill>
                <a:latin typeface="Times New Roman" pitchFamily="18" charset="0"/>
              </a:defRPr>
            </a:lvl4pPr>
            <a:lvl5pPr marL="9353550" indent="-495300" defTabSz="1143000">
              <a:defRPr sz="2400">
                <a:solidFill>
                  <a:schemeClr val="tx1"/>
                </a:solidFill>
                <a:latin typeface="Times New Roman" pitchFamily="18" charset="0"/>
              </a:defRPr>
            </a:lvl5pPr>
            <a:lvl6pPr marL="9810750" indent="-495300" defTabSz="1143000" eaLnBrk="0" fontAlgn="base" hangingPunct="0">
              <a:spcBef>
                <a:spcPct val="0"/>
              </a:spcBef>
              <a:spcAft>
                <a:spcPct val="0"/>
              </a:spcAft>
              <a:defRPr sz="2400">
                <a:solidFill>
                  <a:schemeClr val="tx1"/>
                </a:solidFill>
                <a:latin typeface="Times New Roman" pitchFamily="18" charset="0"/>
              </a:defRPr>
            </a:lvl6pPr>
            <a:lvl7pPr marL="10267950" indent="-495300" defTabSz="1143000" eaLnBrk="0" fontAlgn="base" hangingPunct="0">
              <a:spcBef>
                <a:spcPct val="0"/>
              </a:spcBef>
              <a:spcAft>
                <a:spcPct val="0"/>
              </a:spcAft>
              <a:defRPr sz="2400">
                <a:solidFill>
                  <a:schemeClr val="tx1"/>
                </a:solidFill>
                <a:latin typeface="Times New Roman" pitchFamily="18" charset="0"/>
              </a:defRPr>
            </a:lvl7pPr>
            <a:lvl8pPr marL="10725150" indent="-495300" defTabSz="1143000" eaLnBrk="0" fontAlgn="base" hangingPunct="0">
              <a:spcBef>
                <a:spcPct val="0"/>
              </a:spcBef>
              <a:spcAft>
                <a:spcPct val="0"/>
              </a:spcAft>
              <a:defRPr sz="2400">
                <a:solidFill>
                  <a:schemeClr val="tx1"/>
                </a:solidFill>
                <a:latin typeface="Times New Roman" pitchFamily="18" charset="0"/>
              </a:defRPr>
            </a:lvl8pPr>
            <a:lvl9pPr marL="11182350" indent="-495300" defTabSz="1143000" eaLnBrk="0" fontAlgn="base" hangingPunct="0">
              <a:spcBef>
                <a:spcPct val="0"/>
              </a:spcBef>
              <a:spcAft>
                <a:spcPct val="0"/>
              </a:spcAft>
              <a:defRPr sz="2400">
                <a:solidFill>
                  <a:schemeClr val="tx1"/>
                </a:solidFill>
                <a:latin typeface="Times New Roman" pitchFamily="18" charset="0"/>
              </a:defRPr>
            </a:lvl9pPr>
          </a:lstStyle>
          <a:p>
            <a:pPr>
              <a:buSzPct val="110000"/>
              <a:buFontTx/>
              <a:buAutoNum type="romanLcPeriod"/>
            </a:pPr>
            <a:r>
              <a:rPr lang="fr-CA" sz="1600" b="1" i="1" u="sng" dirty="0">
                <a:latin typeface="Arial" charset="0"/>
              </a:rPr>
              <a:t>Effecteurs</a:t>
            </a:r>
            <a:r>
              <a:rPr lang="fr-CA" sz="1600" b="1" i="1" dirty="0">
                <a:latin typeface="Arial" charset="0"/>
              </a:rPr>
              <a:t>:</a:t>
            </a:r>
          </a:p>
          <a:p>
            <a:pPr marL="534988" lvl="1" indent="-177800">
              <a:spcBef>
                <a:spcPct val="25000"/>
              </a:spcBef>
              <a:buFontTx/>
              <a:buChar char="•"/>
            </a:pPr>
            <a:r>
              <a:rPr lang="fr-CA" sz="1600" b="1" i="1" dirty="0">
                <a:latin typeface="Arial" charset="0"/>
              </a:rPr>
              <a:t>Somatique</a:t>
            </a:r>
            <a:r>
              <a:rPr lang="fr-CA" sz="1600" b="1" dirty="0">
                <a:latin typeface="Arial" charset="0"/>
              </a:rPr>
              <a:t>:  </a:t>
            </a:r>
            <a:r>
              <a:rPr lang="fr-CA" sz="1600" dirty="0">
                <a:latin typeface="Arial" charset="0"/>
              </a:rPr>
              <a:t>muscles squelettiques</a:t>
            </a:r>
          </a:p>
          <a:p>
            <a:pPr marL="534988" lvl="1" indent="-177800">
              <a:spcBef>
                <a:spcPct val="25000"/>
              </a:spcBef>
              <a:buFontTx/>
              <a:buChar char="•"/>
            </a:pPr>
            <a:r>
              <a:rPr lang="fr-CA" sz="1600" b="1" i="1" dirty="0">
                <a:latin typeface="Arial" charset="0"/>
              </a:rPr>
              <a:t>SNA</a:t>
            </a:r>
            <a:r>
              <a:rPr lang="fr-CA" sz="1600" b="1" dirty="0">
                <a:latin typeface="Arial" charset="0"/>
              </a:rPr>
              <a:t>:  </a:t>
            </a:r>
            <a:r>
              <a:rPr lang="fr-CA" sz="1600" dirty="0">
                <a:latin typeface="Arial" charset="0"/>
              </a:rPr>
              <a:t>muscles lisses, muscle cardiaque, glandes</a:t>
            </a:r>
          </a:p>
          <a:p>
            <a:pPr>
              <a:spcBef>
                <a:spcPct val="50000"/>
              </a:spcBef>
              <a:buSzPct val="110000"/>
              <a:buFontTx/>
              <a:buAutoNum type="romanLcPeriod"/>
            </a:pPr>
            <a:r>
              <a:rPr lang="fr-CA" sz="1600" b="1" i="1" u="sng" dirty="0">
                <a:latin typeface="Arial" charset="0"/>
              </a:rPr>
              <a:t>Voies efférentes et ganglions</a:t>
            </a:r>
            <a:r>
              <a:rPr lang="fr-CA" sz="1600" b="1" i="1" dirty="0">
                <a:latin typeface="Arial" charset="0"/>
              </a:rPr>
              <a:t>:</a:t>
            </a:r>
            <a:r>
              <a:rPr lang="fr-CA" sz="1600" dirty="0">
                <a:latin typeface="Arial" charset="0"/>
              </a:rPr>
              <a:t> (</a:t>
            </a:r>
            <a:r>
              <a:rPr lang="fr-CA" sz="1600" i="1" dirty="0">
                <a:latin typeface="Arial" charset="0"/>
              </a:rPr>
              <a:t>ganglion = </a:t>
            </a:r>
            <a:r>
              <a:rPr lang="fr-CA" sz="1600" dirty="0">
                <a:latin typeface="Arial" charset="0"/>
              </a:rPr>
              <a:t>regroupement de corps cellulaires dans le SNP)</a:t>
            </a:r>
            <a:endParaRPr lang="fr-CA" sz="1600" b="1" dirty="0">
              <a:latin typeface="Arial" charset="0"/>
            </a:endParaRPr>
          </a:p>
          <a:p>
            <a:pPr marL="534988" lvl="1" indent="-177800">
              <a:spcBef>
                <a:spcPct val="25000"/>
              </a:spcBef>
              <a:buFontTx/>
              <a:buChar char="•"/>
            </a:pPr>
            <a:r>
              <a:rPr lang="fr-CA" sz="1600" b="1" i="1" dirty="0">
                <a:latin typeface="Arial" charset="0"/>
                <a:cs typeface="Arial" charset="0"/>
              </a:rPr>
              <a:t>Somatique</a:t>
            </a:r>
            <a:r>
              <a:rPr lang="fr-CA" sz="1600" b="1" dirty="0">
                <a:latin typeface="Arial" charset="0"/>
                <a:cs typeface="Arial" charset="0"/>
              </a:rPr>
              <a:t>: </a:t>
            </a:r>
            <a:r>
              <a:rPr lang="fr-CA" sz="1600" dirty="0">
                <a:latin typeface="Arial" charset="0"/>
                <a:cs typeface="Arial" charset="0"/>
              </a:rPr>
              <a:t>neurone dont le</a:t>
            </a:r>
            <a:r>
              <a:rPr lang="fr-CA" sz="1600" b="1" dirty="0">
                <a:latin typeface="Arial" charset="0"/>
                <a:cs typeface="Arial" charset="0"/>
              </a:rPr>
              <a:t> </a:t>
            </a:r>
            <a:r>
              <a:rPr lang="fr-CA" sz="1600" dirty="0">
                <a:latin typeface="Arial" charset="0"/>
                <a:cs typeface="Arial" charset="0"/>
              </a:rPr>
              <a:t>corps cellulaire est situé dans le SNC, et l’axone fait synapse avec le muscle squelettique (absence de ganglions). Axones généralement épais et fortement myélinisés → conduction rapide de l’influx nerveux.</a:t>
            </a:r>
          </a:p>
          <a:p>
            <a:pPr marL="534988" lvl="1" indent="-177800">
              <a:spcBef>
                <a:spcPct val="25000"/>
              </a:spcBef>
              <a:buFontTx/>
              <a:buChar char="•"/>
            </a:pPr>
            <a:r>
              <a:rPr lang="fr-CA" sz="1600" b="1" i="1" dirty="0">
                <a:latin typeface="Arial" charset="0"/>
              </a:rPr>
              <a:t>SNA</a:t>
            </a:r>
            <a:r>
              <a:rPr lang="fr-CA" sz="1600" b="1" dirty="0">
                <a:latin typeface="Arial" charset="0"/>
              </a:rPr>
              <a:t>:  </a:t>
            </a:r>
            <a:r>
              <a:rPr lang="fr-CA" sz="1600" dirty="0">
                <a:latin typeface="Arial" charset="0"/>
              </a:rPr>
              <a:t>chaînes de deux neurones </a:t>
            </a:r>
            <a:r>
              <a:rPr lang="fr-CA" sz="1600" dirty="0" smtClean="0">
                <a:latin typeface="Arial" charset="0"/>
              </a:rPr>
              <a:t>moteurs</a:t>
            </a:r>
            <a:endParaRPr lang="fr-CA" sz="1600" b="1" dirty="0">
              <a:latin typeface="Arial" charset="0"/>
            </a:endParaRPr>
          </a:p>
          <a:p>
            <a:pPr marL="720725" lvl="2" indent="-187325">
              <a:buSzPct val="85000"/>
              <a:buFont typeface="Wingdings" pitchFamily="2" charset="2"/>
              <a:buChar char="§"/>
            </a:pPr>
            <a:r>
              <a:rPr lang="fr-CA" sz="1600" b="1" dirty="0">
                <a:latin typeface="Arial" charset="0"/>
              </a:rPr>
              <a:t>Neurone préganglionnaire: </a:t>
            </a:r>
            <a:r>
              <a:rPr lang="fr-CA" sz="1600" dirty="0">
                <a:latin typeface="Arial" charset="0"/>
              </a:rPr>
              <a:t>corps cellulaire situé dans le SNC; axone fait synapse avec le 2ème neurone</a:t>
            </a:r>
            <a:r>
              <a:rPr lang="fr-CA" sz="1600" b="1" dirty="0">
                <a:latin typeface="Arial" charset="0"/>
              </a:rPr>
              <a:t> </a:t>
            </a:r>
            <a:r>
              <a:rPr lang="fr-CA" sz="1600" dirty="0">
                <a:latin typeface="Arial" charset="0"/>
              </a:rPr>
              <a:t>(postganglionnaire)</a:t>
            </a:r>
            <a:r>
              <a:rPr lang="fr-CA" sz="1600" b="1" dirty="0">
                <a:latin typeface="Arial" charset="0"/>
              </a:rPr>
              <a:t> </a:t>
            </a:r>
            <a:r>
              <a:rPr lang="fr-CA" sz="1600" dirty="0">
                <a:latin typeface="Arial" charset="0"/>
              </a:rPr>
              <a:t>dans un ganglion autonome.</a:t>
            </a:r>
          </a:p>
          <a:p>
            <a:pPr marL="720725" lvl="2" indent="-187325">
              <a:buSzPct val="85000"/>
              <a:buFont typeface="Wingdings" pitchFamily="2" charset="2"/>
              <a:buChar char="§"/>
            </a:pPr>
            <a:r>
              <a:rPr lang="fr-CA" sz="1600" b="1" dirty="0">
                <a:latin typeface="Arial" charset="0"/>
              </a:rPr>
              <a:t>Neurone postganglionnaire:</a:t>
            </a:r>
            <a:r>
              <a:rPr lang="fr-CA" sz="1600" dirty="0">
                <a:latin typeface="Arial" charset="0"/>
              </a:rPr>
              <a:t> corps cellulaire situé dans le ganglion; axone fait synapse avec l’organe effecteur.</a:t>
            </a:r>
          </a:p>
          <a:p>
            <a:pPr marL="720725" lvl="2" indent="-185738">
              <a:buSzPct val="90000"/>
              <a:buFont typeface="Arial" pitchFamily="34" charset="0"/>
              <a:buChar char="–"/>
            </a:pPr>
            <a:r>
              <a:rPr lang="fr-CA" sz="1600" dirty="0">
                <a:latin typeface="Arial" charset="0"/>
              </a:rPr>
              <a:t>Conduction lente: axones minces qui ne sont que faiblement myélinisés (axones préganglionnaires) ou amyélinisés (axones postganglionnaires)</a:t>
            </a:r>
          </a:p>
          <a:p>
            <a:pPr>
              <a:spcBef>
                <a:spcPct val="50000"/>
              </a:spcBef>
              <a:buSzPct val="110000"/>
              <a:buFontTx/>
              <a:buAutoNum type="romanLcPeriod"/>
            </a:pPr>
            <a:r>
              <a:rPr lang="fr-CA" sz="1600" b="1" i="1" u="sng" dirty="0">
                <a:latin typeface="Arial" charset="0"/>
              </a:rPr>
              <a:t>Effets des neurotransmetteurs</a:t>
            </a:r>
            <a:r>
              <a:rPr lang="fr-CA" sz="1600" b="1" i="1" dirty="0">
                <a:latin typeface="Arial" charset="0"/>
              </a:rPr>
              <a:t>:</a:t>
            </a:r>
          </a:p>
          <a:p>
            <a:pPr marL="534988" lvl="1" indent="-177800">
              <a:spcBef>
                <a:spcPct val="25000"/>
              </a:spcBef>
              <a:buFontTx/>
              <a:buChar char="•"/>
            </a:pPr>
            <a:r>
              <a:rPr lang="fr-CA" sz="1600" b="1" i="1" dirty="0">
                <a:latin typeface="Arial" charset="0"/>
              </a:rPr>
              <a:t>Somatique</a:t>
            </a:r>
            <a:r>
              <a:rPr lang="fr-CA" sz="1600" b="1" dirty="0">
                <a:latin typeface="Arial" charset="0"/>
              </a:rPr>
              <a:t>:  </a:t>
            </a:r>
            <a:r>
              <a:rPr lang="fr-CA" sz="1600" dirty="0">
                <a:latin typeface="Arial" charset="0"/>
              </a:rPr>
              <a:t>tous les neurones moteurs somatiques libèrent de </a:t>
            </a:r>
            <a:r>
              <a:rPr lang="fr-CA" sz="1600" dirty="0" smtClean="0">
                <a:latin typeface="Arial" charset="0"/>
              </a:rPr>
              <a:t>l’ACh</a:t>
            </a:r>
            <a:r>
              <a:rPr lang="fr-CA" sz="1600" dirty="0">
                <a:latin typeface="Arial" charset="0"/>
              </a:rPr>
              <a:t>, et l’effet est toujours excitateur.</a:t>
            </a:r>
          </a:p>
          <a:p>
            <a:pPr marL="534988" lvl="1" indent="-177800">
              <a:spcBef>
                <a:spcPct val="25000"/>
              </a:spcBef>
              <a:buFontTx/>
              <a:buChar char="•"/>
            </a:pPr>
            <a:r>
              <a:rPr lang="fr-CA" sz="1600" b="1" i="1" dirty="0">
                <a:latin typeface="Arial" charset="0"/>
              </a:rPr>
              <a:t>SNA</a:t>
            </a:r>
            <a:r>
              <a:rPr lang="fr-CA" sz="1600" b="1" dirty="0">
                <a:latin typeface="Arial" charset="0"/>
              </a:rPr>
              <a:t>:</a:t>
            </a:r>
          </a:p>
          <a:p>
            <a:pPr marL="720725" lvl="2" indent="-185738">
              <a:buFontTx/>
              <a:buChar char="•"/>
            </a:pPr>
            <a:r>
              <a:rPr lang="fr-CA" sz="1600" b="1" dirty="0">
                <a:latin typeface="Arial" charset="0"/>
              </a:rPr>
              <a:t>Préganglionnaire:  </a:t>
            </a:r>
            <a:r>
              <a:rPr lang="fr-CA" sz="1600" dirty="0">
                <a:latin typeface="Arial" charset="0"/>
              </a:rPr>
              <a:t>toujours ACh (excitateur)</a:t>
            </a:r>
          </a:p>
          <a:p>
            <a:pPr marL="720725" lvl="2" indent="-185738">
              <a:buFontTx/>
              <a:buChar char="•"/>
            </a:pPr>
            <a:r>
              <a:rPr lang="fr-CA" sz="1600" b="1" dirty="0">
                <a:latin typeface="Arial" charset="0"/>
              </a:rPr>
              <a:t>Postganglionnaire:  </a:t>
            </a:r>
            <a:r>
              <a:rPr lang="fr-CA" sz="1600" dirty="0">
                <a:latin typeface="Arial" charset="0"/>
              </a:rPr>
              <a:t>généralement </a:t>
            </a:r>
            <a:r>
              <a:rPr lang="fr-CA" sz="1600" b="1" dirty="0">
                <a:latin typeface="Arial" charset="0"/>
              </a:rPr>
              <a:t>NA </a:t>
            </a:r>
            <a:r>
              <a:rPr lang="fr-CA" sz="1600" dirty="0">
                <a:latin typeface="Arial" charset="0"/>
              </a:rPr>
              <a:t>par les neurones</a:t>
            </a:r>
            <a:r>
              <a:rPr lang="fr-CA" sz="1600" b="1" dirty="0">
                <a:latin typeface="Arial" charset="0"/>
              </a:rPr>
              <a:t> sympathiques; </a:t>
            </a:r>
            <a:r>
              <a:rPr lang="fr-CA" sz="1600" dirty="0">
                <a:latin typeface="Arial" charset="0"/>
              </a:rPr>
              <a:t>toujours</a:t>
            </a:r>
            <a:r>
              <a:rPr lang="fr-CA" sz="1600" b="1" dirty="0">
                <a:latin typeface="Arial" charset="0"/>
              </a:rPr>
              <a:t> ACh </a:t>
            </a:r>
            <a:r>
              <a:rPr lang="fr-CA" sz="1600" dirty="0">
                <a:latin typeface="Arial" charset="0"/>
              </a:rPr>
              <a:t>par les neurones</a:t>
            </a:r>
            <a:r>
              <a:rPr lang="fr-CA" sz="1600" b="1" dirty="0">
                <a:latin typeface="Arial" charset="0"/>
              </a:rPr>
              <a:t> parasympathiques</a:t>
            </a:r>
            <a:r>
              <a:rPr lang="fr-CA" sz="1600" dirty="0">
                <a:latin typeface="Arial" charset="0"/>
              </a:rPr>
              <a:t>; effets peuvent être excitateurs ou inhibiteurs selon le type de récepteurs sur l’organe cible.</a:t>
            </a:r>
          </a:p>
        </p:txBody>
      </p:sp>
    </p:spTree>
    <p:extLst>
      <p:ext uri="{BB962C8B-B14F-4D97-AF65-F5344CB8AC3E}">
        <p14:creationId xmlns:p14="http://schemas.microsoft.com/office/powerpoint/2010/main" val="35618068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1218" name="Text Box 2"/>
          <p:cNvSpPr txBox="1">
            <a:spLocks noChangeArrowheads="1"/>
          </p:cNvSpPr>
          <p:nvPr/>
        </p:nvSpPr>
        <p:spPr bwMode="auto">
          <a:xfrm>
            <a:off x="605750" y="1369122"/>
            <a:ext cx="7875588" cy="4892675"/>
          </a:xfrm>
          <a:prstGeom prst="rect">
            <a:avLst/>
          </a:prstGeom>
          <a:noFill/>
          <a:ln w="6350">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bIns="228600">
            <a:spAutoFit/>
          </a:bodyPr>
          <a:lstStyle>
            <a:lvl1pPr>
              <a:defRPr sz="2400">
                <a:solidFill>
                  <a:schemeClr val="tx1"/>
                </a:solidFill>
                <a:latin typeface="Times New Roman" pitchFamily="18" charset="0"/>
              </a:defRPr>
            </a:lvl1pPr>
            <a:lvl2pPr marL="352425" indent="-173038">
              <a:defRPr sz="2400">
                <a:solidFill>
                  <a:schemeClr val="tx1"/>
                </a:solidFill>
                <a:latin typeface="Times New Roman" pitchFamily="18" charset="0"/>
              </a:defRPr>
            </a:lvl2pPr>
            <a:lvl3pPr marL="719138" indent="-187325">
              <a:defRPr sz="2400">
                <a:solidFill>
                  <a:schemeClr val="tx1"/>
                </a:solidFill>
                <a:latin typeface="Times New Roman" pitchFamily="18" charset="0"/>
              </a:defRPr>
            </a:lvl3pPr>
            <a:lvl4pPr marL="1071563" indent="-173038">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lvl="1">
              <a:spcBef>
                <a:spcPct val="25000"/>
              </a:spcBef>
            </a:pPr>
            <a:r>
              <a:rPr lang="fr-CA" sz="1800" b="1" dirty="0">
                <a:latin typeface="Arial" charset="0"/>
                <a:cs typeface="Arial" charset="0"/>
              </a:rPr>
              <a:t>• </a:t>
            </a:r>
            <a:r>
              <a:rPr lang="fr-CA" sz="1800" b="1" i="1" u="sng" dirty="0">
                <a:latin typeface="Arial" charset="0"/>
                <a:cs typeface="Arial" charset="0"/>
              </a:rPr>
              <a:t>Système nerveux p</a:t>
            </a:r>
            <a:r>
              <a:rPr lang="fr-CA" sz="1800" b="1" i="1" u="sng" dirty="0">
                <a:latin typeface="Arial" charset="0"/>
              </a:rPr>
              <a:t>arasympathique</a:t>
            </a:r>
            <a:r>
              <a:rPr lang="fr-CA" sz="1800" b="1" dirty="0">
                <a:latin typeface="Arial" charset="0"/>
              </a:rPr>
              <a:t>:</a:t>
            </a:r>
            <a:endParaRPr lang="fr-CA" sz="1600" dirty="0">
              <a:latin typeface="Arial" charset="0"/>
            </a:endParaRPr>
          </a:p>
          <a:p>
            <a:pPr marL="534988" lvl="2" indent="-177800">
              <a:spcBef>
                <a:spcPct val="25000"/>
              </a:spcBef>
              <a:buSzPct val="90000"/>
              <a:buFont typeface="Arial" pitchFamily="34" charset="0"/>
              <a:buChar char="–"/>
            </a:pPr>
            <a:r>
              <a:rPr lang="fr-CA" sz="1600" dirty="0">
                <a:latin typeface="Arial" charset="0"/>
              </a:rPr>
              <a:t>Stimule les fonctions qui économisent et restaurent l’énergie en situation de repos:  favorise la digestion et l’absorption des aliments, ralentit les fonctions physiologiques associés </a:t>
            </a:r>
            <a:r>
              <a:rPr lang="en-US" sz="1600" dirty="0">
                <a:latin typeface="Arial" charset="0"/>
                <a:cs typeface="Arial" charset="0"/>
              </a:rPr>
              <a:t>à l’</a:t>
            </a:r>
            <a:r>
              <a:rPr lang="fr-CA" sz="1600" dirty="0">
                <a:latin typeface="Arial" charset="0"/>
                <a:cs typeface="Arial" charset="0"/>
              </a:rPr>
              <a:t>exercice</a:t>
            </a:r>
            <a:r>
              <a:rPr lang="en-US" sz="1600" dirty="0">
                <a:latin typeface="Arial" charset="0"/>
                <a:cs typeface="Arial" charset="0"/>
              </a:rPr>
              <a:t>.</a:t>
            </a:r>
          </a:p>
          <a:p>
            <a:pPr marL="534988" lvl="2" indent="-177800">
              <a:spcBef>
                <a:spcPct val="25000"/>
              </a:spcBef>
              <a:buSzPct val="90000"/>
              <a:buFont typeface="Arial" pitchFamily="34" charset="0"/>
              <a:buChar char="–"/>
            </a:pPr>
            <a:r>
              <a:rPr lang="fr-CA" sz="1600" dirty="0">
                <a:latin typeface="Arial" charset="0"/>
              </a:rPr>
              <a:t>Favorise l’élimination des déchets (défécation, miction)</a:t>
            </a:r>
          </a:p>
          <a:p>
            <a:pPr marL="534988" lvl="2" indent="-177800">
              <a:spcBef>
                <a:spcPct val="25000"/>
              </a:spcBef>
              <a:buSzPct val="90000"/>
              <a:buFont typeface="Arial" pitchFamily="34" charset="0"/>
              <a:buChar char="–"/>
            </a:pPr>
            <a:r>
              <a:rPr lang="fr-CA" sz="1600" dirty="0">
                <a:solidFill>
                  <a:srgbClr val="000000"/>
                </a:solidFill>
                <a:latin typeface="Arial" charset="0"/>
                <a:cs typeface="Arial" charset="0"/>
              </a:rPr>
              <a:t>Sa fonction est bien illustrée chez une personne qui relaxe après un repas:</a:t>
            </a:r>
          </a:p>
          <a:p>
            <a:pPr marL="900113" lvl="4" indent="-187325">
              <a:buSzPct val="90000"/>
              <a:buFont typeface="Arial" pitchFamily="34" charset="0"/>
              <a:buChar char="•"/>
            </a:pPr>
            <a:r>
              <a:rPr lang="fr-CA" sz="1600" dirty="0">
                <a:solidFill>
                  <a:srgbClr val="000000"/>
                </a:solidFill>
                <a:latin typeface="Arial" charset="0"/>
                <a:cs typeface="Arial" charset="0"/>
              </a:rPr>
              <a:t>Activité gastro-intestinale est élevée</a:t>
            </a:r>
          </a:p>
          <a:p>
            <a:pPr marL="900113" lvl="4" indent="-187325">
              <a:buSzPct val="90000"/>
              <a:buFont typeface="Arial" pitchFamily="34" charset="0"/>
              <a:buChar char="•"/>
            </a:pPr>
            <a:r>
              <a:rPr lang="fr-CA" sz="1600" dirty="0">
                <a:latin typeface="Arial" charset="0"/>
                <a:cs typeface="Arial" charset="0"/>
              </a:rPr>
              <a:t>Fréquences cardiaque et respiratoire lentes, pupilles en constriction</a:t>
            </a:r>
          </a:p>
          <a:p>
            <a:pPr marL="534988" lvl="2" indent="-177800">
              <a:spcBef>
                <a:spcPct val="25000"/>
              </a:spcBef>
              <a:buSzPct val="90000"/>
              <a:buFont typeface="Arial" pitchFamily="34" charset="0"/>
              <a:buChar char="–"/>
            </a:pPr>
            <a:r>
              <a:rPr lang="fr-CA" sz="1600" b="1" dirty="0">
                <a:latin typeface="Arial" charset="0"/>
                <a:cs typeface="Arial" charset="0"/>
              </a:rPr>
              <a:t>«Système D»:  </a:t>
            </a:r>
            <a:r>
              <a:rPr lang="fr-CA" sz="1600" dirty="0">
                <a:solidFill>
                  <a:srgbClr val="FF0000"/>
                </a:solidFill>
                <a:latin typeface="Arial" charset="0"/>
                <a:cs typeface="Arial" charset="0"/>
              </a:rPr>
              <a:t>détente</a:t>
            </a:r>
            <a:r>
              <a:rPr lang="fr-CA" sz="1600" dirty="0">
                <a:latin typeface="Arial" charset="0"/>
                <a:cs typeface="Arial" charset="0"/>
              </a:rPr>
              <a:t>,</a:t>
            </a:r>
            <a:r>
              <a:rPr lang="fr-CA" sz="1600" dirty="0">
                <a:solidFill>
                  <a:srgbClr val="FF0000"/>
                </a:solidFill>
                <a:latin typeface="Arial" charset="0"/>
                <a:cs typeface="Arial" charset="0"/>
              </a:rPr>
              <a:t> </a:t>
            </a:r>
            <a:r>
              <a:rPr lang="fr-CA" sz="1600" dirty="0">
                <a:latin typeface="Arial" charset="0"/>
                <a:cs typeface="Arial" charset="0"/>
              </a:rPr>
              <a:t>digestion, défécation, diurèse</a:t>
            </a:r>
          </a:p>
          <a:p>
            <a:pPr lvl="1">
              <a:spcBef>
                <a:spcPct val="75000"/>
              </a:spcBef>
            </a:pPr>
            <a:r>
              <a:rPr lang="fr-CA" sz="1800" b="1" dirty="0">
                <a:latin typeface="Arial" charset="0"/>
                <a:cs typeface="Arial" charset="0"/>
              </a:rPr>
              <a:t>• </a:t>
            </a:r>
            <a:r>
              <a:rPr lang="fr-CA" sz="1800" b="1" i="1" u="sng" dirty="0">
                <a:latin typeface="Arial" charset="0"/>
              </a:rPr>
              <a:t>Système nerveux sympathique</a:t>
            </a:r>
            <a:r>
              <a:rPr lang="fr-CA" sz="1800" b="1" dirty="0">
                <a:latin typeface="Arial" charset="0"/>
              </a:rPr>
              <a:t>:</a:t>
            </a:r>
          </a:p>
          <a:p>
            <a:pPr marL="534988" lvl="2" indent="-177800">
              <a:spcBef>
                <a:spcPct val="25000"/>
              </a:spcBef>
              <a:buSzPct val="90000"/>
              <a:buFont typeface="Arial" pitchFamily="34" charset="0"/>
              <a:buChar char="–"/>
            </a:pPr>
            <a:r>
              <a:rPr lang="fr-CA" sz="1600" dirty="0">
                <a:latin typeface="Arial" charset="0"/>
              </a:rPr>
              <a:t>Actif en </a:t>
            </a:r>
            <a:r>
              <a:rPr lang="fr-CA" sz="1600" dirty="0">
                <a:solidFill>
                  <a:srgbClr val="FF0000"/>
                </a:solidFill>
                <a:latin typeface="Arial" charset="0"/>
              </a:rPr>
              <a:t>période de stress </a:t>
            </a:r>
            <a:r>
              <a:rPr lang="fr-CA" sz="1600" dirty="0">
                <a:latin typeface="Arial" charset="0"/>
              </a:rPr>
              <a:t>physique ou psychologique; prépare les réactions </a:t>
            </a:r>
            <a:r>
              <a:rPr lang="fr-CA" sz="1600" b="1" dirty="0">
                <a:latin typeface="Arial" charset="0"/>
              </a:rPr>
              <a:t>“de lutte ou de fuite”</a:t>
            </a:r>
            <a:r>
              <a:rPr lang="fr-CA" sz="1600" dirty="0">
                <a:latin typeface="Arial" charset="0"/>
              </a:rPr>
              <a:t>; important aussi durant l’effort physique.</a:t>
            </a:r>
          </a:p>
          <a:p>
            <a:pPr marL="534988" lvl="2" indent="-177800">
              <a:spcBef>
                <a:spcPct val="25000"/>
              </a:spcBef>
              <a:buSzPct val="90000"/>
              <a:buFont typeface="Arial" pitchFamily="34" charset="0"/>
              <a:buChar char="–"/>
            </a:pPr>
            <a:r>
              <a:rPr lang="fr-CA" sz="1600" dirty="0">
                <a:solidFill>
                  <a:srgbClr val="000000"/>
                </a:solidFill>
                <a:latin typeface="Arial" charset="0"/>
                <a:cs typeface="Arial" charset="0"/>
              </a:rPr>
              <a:t>Son activité est bien illustrée chez une personne qui est menacée:</a:t>
            </a:r>
          </a:p>
          <a:p>
            <a:pPr marL="900113" lvl="3" indent="-179388">
              <a:buFontTx/>
              <a:buChar char="•"/>
            </a:pPr>
            <a:r>
              <a:rPr lang="fr-CA" sz="1600" dirty="0">
                <a:solidFill>
                  <a:srgbClr val="000000"/>
                </a:solidFill>
                <a:latin typeface="Arial" charset="0"/>
                <a:cs typeface="Arial" charset="0"/>
              </a:rPr>
              <a:t>Rythme cardiaque augmente, respiration devient rapide et profonde</a:t>
            </a:r>
          </a:p>
          <a:p>
            <a:pPr marL="900113" lvl="3" indent="-179388">
              <a:buFontTx/>
              <a:buChar char="•"/>
            </a:pPr>
            <a:r>
              <a:rPr lang="fr-CA" sz="1600" dirty="0">
                <a:latin typeface="Arial" charset="0"/>
                <a:cs typeface="Arial" charset="0"/>
              </a:rPr>
              <a:t>La peau est froide et moite, les pupilles sont dilatées</a:t>
            </a:r>
          </a:p>
          <a:p>
            <a:pPr marL="534988" lvl="2" indent="-177800">
              <a:spcBef>
                <a:spcPct val="25000"/>
              </a:spcBef>
              <a:buSzPct val="90000"/>
              <a:buFont typeface="Arial" pitchFamily="34" charset="0"/>
              <a:buChar char="–"/>
            </a:pPr>
            <a:r>
              <a:rPr lang="fr-CA" sz="1600" b="1" dirty="0">
                <a:latin typeface="Arial" charset="0"/>
              </a:rPr>
              <a:t>«Système E»:  </a:t>
            </a:r>
            <a:r>
              <a:rPr lang="fr-CA" sz="1600" dirty="0">
                <a:latin typeface="Arial" charset="0"/>
              </a:rPr>
              <a:t>exercice, excitation, embarras</a:t>
            </a:r>
          </a:p>
        </p:txBody>
      </p:sp>
      <p:sp>
        <p:nvSpPr>
          <p:cNvPr id="521221" name="Rectangle 5"/>
          <p:cNvSpPr>
            <a:spLocks noChangeArrowheads="1"/>
          </p:cNvSpPr>
          <p:nvPr/>
        </p:nvSpPr>
        <p:spPr bwMode="auto">
          <a:xfrm>
            <a:off x="90488" y="336550"/>
            <a:ext cx="9144000" cy="44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746125" indent="-746125">
              <a:spcBef>
                <a:spcPct val="50000"/>
              </a:spcBef>
            </a:pPr>
            <a:r>
              <a:rPr lang="fr-CA" sz="2300" b="1" dirty="0">
                <a:latin typeface="Arial" charset="0"/>
                <a:cs typeface="Arial" charset="0"/>
              </a:rPr>
              <a:t>5</a:t>
            </a:r>
            <a:r>
              <a:rPr lang="fr-CA" sz="2300" b="1" dirty="0" smtClean="0">
                <a:latin typeface="Arial" charset="0"/>
                <a:cs typeface="Arial" charset="0"/>
              </a:rPr>
              <a:t>.2.2</a:t>
            </a:r>
            <a:r>
              <a:rPr lang="fr-CA" sz="2300" dirty="0">
                <a:latin typeface="Arial" charset="0"/>
                <a:cs typeface="Arial" charset="0"/>
              </a:rPr>
              <a:t>	</a:t>
            </a:r>
            <a:r>
              <a:rPr lang="fr-CA" sz="2300" b="1" u="sng" dirty="0">
                <a:latin typeface="Arial" charset="0"/>
                <a:cs typeface="Arial" charset="0"/>
              </a:rPr>
              <a:t>Comparer les systèmes parasympathique et sympathique</a:t>
            </a:r>
            <a:endParaRPr lang="fr-CA" sz="2300" b="1" dirty="0">
              <a:latin typeface="Arial" charset="0"/>
              <a:cs typeface="Arial" charset="0"/>
            </a:endParaRPr>
          </a:p>
        </p:txBody>
      </p:sp>
      <p:sp>
        <p:nvSpPr>
          <p:cNvPr id="521222" name="Text Box 6"/>
          <p:cNvSpPr txBox="1">
            <a:spLocks noChangeArrowheads="1"/>
          </p:cNvSpPr>
          <p:nvPr/>
        </p:nvSpPr>
        <p:spPr bwMode="auto">
          <a:xfrm>
            <a:off x="393700" y="877888"/>
            <a:ext cx="1897063"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spcBef>
                <a:spcPct val="50000"/>
              </a:spcBef>
            </a:pPr>
            <a:r>
              <a:rPr lang="en-CA" sz="2200" b="1">
                <a:latin typeface="Arial" charset="0"/>
              </a:rPr>
              <a:t>A) </a:t>
            </a:r>
            <a:r>
              <a:rPr lang="fr-CA" sz="2200" b="1" u="sng">
                <a:latin typeface="Arial" charset="0"/>
              </a:rPr>
              <a:t>Fonctions</a:t>
            </a:r>
            <a:endParaRPr lang="en-US" sz="2200">
              <a:latin typeface="Arial" charset="0"/>
            </a:endParaRPr>
          </a:p>
        </p:txBody>
      </p:sp>
    </p:spTree>
    <p:extLst>
      <p:ext uri="{BB962C8B-B14F-4D97-AF65-F5344CB8AC3E}">
        <p14:creationId xmlns:p14="http://schemas.microsoft.com/office/powerpoint/2010/main" val="17700497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3" name="Rectangle 3"/>
          <p:cNvSpPr>
            <a:spLocks noGrp="1" noChangeArrowheads="1"/>
          </p:cNvSpPr>
          <p:nvPr>
            <p:ph type="body" idx="4294967295"/>
          </p:nvPr>
        </p:nvSpPr>
        <p:spPr>
          <a:xfrm>
            <a:off x="693738" y="492125"/>
            <a:ext cx="7683500" cy="4092575"/>
          </a:xfrm>
          <a:noFill/>
          <a:ln w="6350">
            <a:solidFill>
              <a:srgbClr val="0000FF"/>
            </a:solidFill>
            <a:miter lim="800000"/>
            <a:headEnd/>
            <a:tailEnd/>
          </a:ln>
        </p:spPr>
        <p:txBody>
          <a:bodyPr tIns="82800" bIns="82800"/>
          <a:lstStyle/>
          <a:p>
            <a:pPr marL="182563" indent="-182563">
              <a:spcAft>
                <a:spcPct val="25000"/>
              </a:spcAft>
              <a:buClr>
                <a:schemeClr val="tx1"/>
              </a:buClr>
              <a:buSzPct val="120000"/>
              <a:buFontTx/>
              <a:buChar char="•"/>
            </a:pPr>
            <a:r>
              <a:rPr lang="fr-CA" sz="2200" b="1" dirty="0">
                <a:latin typeface="Arial" charset="0"/>
                <a:cs typeface="Arial" charset="0"/>
              </a:rPr>
              <a:t>Rôles exclusifs du système nerveux sympathique</a:t>
            </a:r>
          </a:p>
          <a:p>
            <a:pPr marL="534988" lvl="1" indent="-173038">
              <a:buClr>
                <a:schemeClr val="tx1"/>
              </a:buClr>
              <a:buSzTx/>
              <a:buFontTx/>
              <a:buChar char="•"/>
            </a:pPr>
            <a:r>
              <a:rPr lang="fr-CA" sz="1600" dirty="0">
                <a:latin typeface="Arial" charset="0"/>
                <a:cs typeface="Arial" charset="0"/>
              </a:rPr>
              <a:t>Plusieurs fonctions ne sont contrôlées que par le système sympathique (plusieurs organes étant dépourvus d’innervation parasympathique).</a:t>
            </a:r>
          </a:p>
          <a:p>
            <a:pPr marL="534988" lvl="1" indent="-173038">
              <a:spcAft>
                <a:spcPct val="0"/>
              </a:spcAft>
              <a:buClr>
                <a:schemeClr val="tx1"/>
              </a:buClr>
              <a:buSzTx/>
              <a:buFontTx/>
              <a:buChar char="•"/>
            </a:pPr>
            <a:r>
              <a:rPr lang="fr-CA" sz="1600" dirty="0">
                <a:latin typeface="Arial" charset="0"/>
                <a:cs typeface="Arial" charset="0"/>
              </a:rPr>
              <a:t>Organes dont l’innervation parasympathique est minimale ou absente:</a:t>
            </a:r>
          </a:p>
          <a:p>
            <a:pPr marL="901700" lvl="2" indent="-187325">
              <a:spcAft>
                <a:spcPct val="0"/>
              </a:spcAft>
              <a:buClr>
                <a:schemeClr val="tx1"/>
              </a:buClr>
              <a:buSzPct val="80000"/>
            </a:pPr>
            <a:r>
              <a:rPr lang="fr-CA" sz="1600" dirty="0">
                <a:latin typeface="Arial" charset="0"/>
                <a:cs typeface="Arial" charset="0"/>
              </a:rPr>
              <a:t>La médulla surrénale (qui libère de l’adrénaline et de la </a:t>
            </a:r>
            <a:r>
              <a:rPr lang="fr-CA" sz="1600" dirty="0" smtClean="0">
                <a:latin typeface="Arial" charset="0"/>
                <a:cs typeface="Arial" charset="0"/>
              </a:rPr>
              <a:t>noradrénaline)</a:t>
            </a:r>
            <a:endParaRPr lang="fr-CA" sz="1600" dirty="0">
              <a:latin typeface="Arial" charset="0"/>
              <a:cs typeface="Arial" charset="0"/>
            </a:endParaRPr>
          </a:p>
          <a:p>
            <a:pPr marL="901700" lvl="2" indent="-187325">
              <a:spcAft>
                <a:spcPct val="0"/>
              </a:spcAft>
              <a:buClr>
                <a:schemeClr val="tx1"/>
              </a:buClr>
              <a:buSzPct val="80000"/>
            </a:pPr>
            <a:r>
              <a:rPr lang="fr-CA" sz="1600" dirty="0">
                <a:latin typeface="Arial" charset="0"/>
                <a:cs typeface="Arial" charset="0"/>
              </a:rPr>
              <a:t>Les glandes sudoripares</a:t>
            </a:r>
          </a:p>
          <a:p>
            <a:pPr marL="901700" lvl="2" indent="-187325">
              <a:spcAft>
                <a:spcPct val="0"/>
              </a:spcAft>
              <a:buClr>
                <a:schemeClr val="tx1"/>
              </a:buClr>
              <a:buSzPct val="80000"/>
            </a:pPr>
            <a:r>
              <a:rPr lang="fr-CA" sz="1600" dirty="0">
                <a:latin typeface="Arial" charset="0"/>
                <a:cs typeface="Arial" charset="0"/>
              </a:rPr>
              <a:t>Les reins, le foie, le tissu adipeux</a:t>
            </a:r>
          </a:p>
          <a:p>
            <a:pPr marL="901700" lvl="2" indent="-187325">
              <a:spcAft>
                <a:spcPct val="25000"/>
              </a:spcAft>
              <a:buClr>
                <a:schemeClr val="tx1"/>
              </a:buClr>
              <a:buSzPct val="80000"/>
            </a:pPr>
            <a:r>
              <a:rPr lang="fr-CA" sz="1600" dirty="0">
                <a:latin typeface="Arial" charset="0"/>
                <a:cs typeface="Arial" charset="0"/>
              </a:rPr>
              <a:t>La plupart des vaisseaux sanguins</a:t>
            </a:r>
          </a:p>
          <a:p>
            <a:pPr marL="534988" lvl="1" indent="-173038">
              <a:spcBef>
                <a:spcPct val="50000"/>
              </a:spcBef>
              <a:spcAft>
                <a:spcPct val="0"/>
              </a:spcAft>
              <a:buClr>
                <a:schemeClr val="tx1"/>
              </a:buClr>
              <a:buSzTx/>
              <a:buFontTx/>
              <a:buChar char="•"/>
            </a:pPr>
            <a:r>
              <a:rPr lang="fr-CA" sz="1600" dirty="0">
                <a:latin typeface="Arial" charset="0"/>
                <a:cs typeface="Arial" charset="0"/>
              </a:rPr>
              <a:t>Fonctions dont l’influence du système nerveux autonome ne se fait que par le système sympathique:</a:t>
            </a:r>
          </a:p>
          <a:p>
            <a:pPr marL="901700" lvl="2" indent="-187325">
              <a:spcAft>
                <a:spcPct val="0"/>
              </a:spcAft>
              <a:buClr>
                <a:schemeClr val="tx1"/>
              </a:buClr>
              <a:buSzPct val="85000"/>
            </a:pPr>
            <a:r>
              <a:rPr lang="fr-CA" sz="1600" dirty="0">
                <a:latin typeface="Arial" charset="0"/>
                <a:cs typeface="Arial" charset="0"/>
              </a:rPr>
              <a:t>La thermorégulation</a:t>
            </a:r>
          </a:p>
          <a:p>
            <a:pPr marL="901700" lvl="2" indent="-187325">
              <a:spcAft>
                <a:spcPct val="0"/>
              </a:spcAft>
              <a:buClr>
                <a:schemeClr val="tx1"/>
              </a:buClr>
              <a:buSzPct val="85000"/>
            </a:pPr>
            <a:r>
              <a:rPr lang="fr-CA" sz="1600" dirty="0">
                <a:latin typeface="Arial" charset="0"/>
                <a:cs typeface="Arial" charset="0"/>
              </a:rPr>
              <a:t>La libération de rénine (une hormone qui élève la pression sanguine) des reins, des catécholamines de la médulla surrénale</a:t>
            </a:r>
          </a:p>
          <a:p>
            <a:pPr marL="901700" lvl="2" indent="-187325">
              <a:spcAft>
                <a:spcPct val="0"/>
              </a:spcAft>
              <a:buClr>
                <a:schemeClr val="tx1"/>
              </a:buClr>
              <a:buSzPct val="85000"/>
            </a:pPr>
            <a:r>
              <a:rPr lang="fr-CA" sz="1600" dirty="0">
                <a:latin typeface="Arial" charset="0"/>
                <a:cs typeface="Arial" charset="0"/>
              </a:rPr>
              <a:t>Divers effets métaboliques</a:t>
            </a:r>
          </a:p>
        </p:txBody>
      </p:sp>
    </p:spTree>
    <p:extLst>
      <p:ext uri="{BB962C8B-B14F-4D97-AF65-F5344CB8AC3E}">
        <p14:creationId xmlns:p14="http://schemas.microsoft.com/office/powerpoint/2010/main" val="2718490111"/>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09" name="Rectangle 5"/>
          <p:cNvSpPr>
            <a:spLocks noChangeArrowheads="1"/>
          </p:cNvSpPr>
          <p:nvPr/>
        </p:nvSpPr>
        <p:spPr bwMode="auto">
          <a:xfrm>
            <a:off x="529373" y="843078"/>
            <a:ext cx="8332131" cy="4325938"/>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38125" lvl="1" indent="-123825" eaLnBrk="1" hangingPunct="1">
              <a:spcAft>
                <a:spcPct val="10000"/>
              </a:spcAft>
              <a:buClr>
                <a:schemeClr val="tx1"/>
              </a:buClr>
              <a:buSzPct val="85000"/>
              <a:buFont typeface="Wingdings" pitchFamily="2" charset="2"/>
              <a:buChar char="§"/>
            </a:pPr>
            <a:r>
              <a:rPr lang="fr-CA" b="1" dirty="0">
                <a:solidFill>
                  <a:srgbClr val="000000"/>
                </a:solidFill>
                <a:latin typeface="Arial" charset="0"/>
                <a:cs typeface="Arial" charset="0"/>
              </a:rPr>
              <a:t>Tonus sympathique:</a:t>
            </a:r>
          </a:p>
          <a:p>
            <a:pPr marL="534988" lvl="2" indent="-182563" eaLnBrk="1" hangingPunct="1">
              <a:buClr>
                <a:schemeClr val="tx1"/>
              </a:buClr>
              <a:buFontTx/>
              <a:buChar char="•"/>
            </a:pPr>
            <a:r>
              <a:rPr lang="fr-CA" sz="1600" dirty="0">
                <a:solidFill>
                  <a:srgbClr val="000000"/>
                </a:solidFill>
                <a:latin typeface="Arial" charset="0"/>
                <a:cs typeface="Arial" charset="0"/>
              </a:rPr>
              <a:t>Activité soutenue de certaines voies sympathiques qui maintiennent les vaisseaux sanguins dans un état de constriction partielle.</a:t>
            </a:r>
          </a:p>
          <a:p>
            <a:pPr marL="820737" lvl="3" indent="-285750" eaLnBrk="1" hangingPunct="1">
              <a:spcAft>
                <a:spcPts val="0"/>
              </a:spcAft>
              <a:buClr>
                <a:schemeClr val="tx1"/>
              </a:buClr>
              <a:buFont typeface="Symbol"/>
              <a:buChar char="®"/>
            </a:pPr>
            <a:r>
              <a:rPr lang="fr-CA" sz="1600" dirty="0" smtClean="0">
                <a:solidFill>
                  <a:srgbClr val="000000"/>
                </a:solidFill>
                <a:latin typeface="Arial" charset="0"/>
                <a:cs typeface="Arial" charset="0"/>
                <a:sym typeface="Symbol" pitchFamily="18" charset="2"/>
              </a:rPr>
              <a:t>Une </a:t>
            </a:r>
            <a:r>
              <a:rPr lang="fr-CA" sz="1600" b="1" i="1" dirty="0">
                <a:solidFill>
                  <a:srgbClr val="000000"/>
                </a:solidFill>
                <a:latin typeface="Arial" charset="0"/>
                <a:cs typeface="Arial" charset="0"/>
                <a:sym typeface="Symbol" pitchFamily="18" charset="2"/>
              </a:rPr>
              <a:t>vasodilatation</a:t>
            </a:r>
            <a:r>
              <a:rPr lang="fr-CA" sz="1600" dirty="0">
                <a:solidFill>
                  <a:srgbClr val="000000"/>
                </a:solidFill>
                <a:latin typeface="Arial" charset="0"/>
                <a:cs typeface="Arial" charset="0"/>
                <a:sym typeface="Symbol" pitchFamily="18" charset="2"/>
              </a:rPr>
              <a:t> est obtenue par une diminution du tonus </a:t>
            </a:r>
            <a:r>
              <a:rPr lang="fr-CA" sz="1600" dirty="0" smtClean="0">
                <a:solidFill>
                  <a:srgbClr val="000000"/>
                </a:solidFill>
                <a:latin typeface="Arial" charset="0"/>
                <a:cs typeface="Arial" charset="0"/>
                <a:sym typeface="Symbol" pitchFamily="18" charset="2"/>
              </a:rPr>
              <a:t>sympathique</a:t>
            </a:r>
          </a:p>
          <a:p>
            <a:pPr marL="820737" lvl="3" indent="-285750" eaLnBrk="1" hangingPunct="1">
              <a:spcAft>
                <a:spcPct val="50000"/>
              </a:spcAft>
              <a:buClr>
                <a:schemeClr val="tx1"/>
              </a:buClr>
              <a:buFont typeface="Symbol"/>
              <a:buChar char="®"/>
            </a:pPr>
            <a:r>
              <a:rPr lang="fr-CA" sz="1600" dirty="0" smtClean="0">
                <a:solidFill>
                  <a:srgbClr val="000000"/>
                </a:solidFill>
                <a:latin typeface="Arial" charset="0"/>
                <a:cs typeface="Arial" charset="0"/>
                <a:sym typeface="Symbol" pitchFamily="18" charset="2"/>
              </a:rPr>
              <a:t>Une </a:t>
            </a:r>
            <a:r>
              <a:rPr lang="fr-CA" sz="1600" b="1" i="1" dirty="0">
                <a:solidFill>
                  <a:srgbClr val="000000"/>
                </a:solidFill>
                <a:latin typeface="Arial" charset="0"/>
                <a:cs typeface="Arial" charset="0"/>
                <a:sym typeface="Symbol" pitchFamily="18" charset="2"/>
              </a:rPr>
              <a:t>vasoconstriction</a:t>
            </a:r>
            <a:r>
              <a:rPr lang="fr-CA" sz="1600" dirty="0">
                <a:solidFill>
                  <a:srgbClr val="000000"/>
                </a:solidFill>
                <a:latin typeface="Arial" charset="0"/>
                <a:cs typeface="Arial" charset="0"/>
                <a:sym typeface="Symbol" pitchFamily="18" charset="2"/>
              </a:rPr>
              <a:t> est obtenue par une augmentation du </a:t>
            </a:r>
            <a:r>
              <a:rPr lang="fr-CA" sz="1600" dirty="0" smtClean="0">
                <a:solidFill>
                  <a:srgbClr val="000000"/>
                </a:solidFill>
                <a:latin typeface="Arial" charset="0"/>
                <a:cs typeface="Arial" charset="0"/>
                <a:sym typeface="Symbol" pitchFamily="18" charset="2"/>
              </a:rPr>
              <a:t>tonus sympathique</a:t>
            </a:r>
            <a:endParaRPr lang="fr-CA" sz="1600" dirty="0">
              <a:solidFill>
                <a:srgbClr val="000000"/>
              </a:solidFill>
              <a:latin typeface="Arial" charset="0"/>
              <a:cs typeface="Arial" charset="0"/>
              <a:sym typeface="Symbol" pitchFamily="18" charset="2"/>
            </a:endParaRPr>
          </a:p>
          <a:p>
            <a:pPr marL="238125" lvl="1" indent="-123825" eaLnBrk="1" hangingPunct="1">
              <a:spcAft>
                <a:spcPct val="10000"/>
              </a:spcAft>
              <a:buClr>
                <a:schemeClr val="tx1"/>
              </a:buClr>
              <a:buSzPct val="85000"/>
              <a:buFont typeface="Wingdings" pitchFamily="2" charset="2"/>
              <a:buChar char="§"/>
            </a:pPr>
            <a:r>
              <a:rPr lang="fr-CA" b="1" dirty="0">
                <a:solidFill>
                  <a:srgbClr val="000000"/>
                </a:solidFill>
                <a:latin typeface="Arial" charset="0"/>
                <a:cs typeface="Arial" charset="0"/>
                <a:sym typeface="Symbol" pitchFamily="18" charset="2"/>
              </a:rPr>
              <a:t>Tonus parasympathique:</a:t>
            </a:r>
          </a:p>
          <a:p>
            <a:pPr marL="534988" lvl="2" indent="-182563" eaLnBrk="1" hangingPunct="1">
              <a:buClr>
                <a:schemeClr val="tx1"/>
              </a:buClr>
              <a:buFontTx/>
              <a:buChar char="•"/>
            </a:pPr>
            <a:r>
              <a:rPr lang="fr-CA" sz="1600" dirty="0">
                <a:solidFill>
                  <a:srgbClr val="000000"/>
                </a:solidFill>
                <a:latin typeface="Arial" charset="0"/>
                <a:cs typeface="Arial" charset="0"/>
                <a:sym typeface="Symbol" pitchFamily="18" charset="2"/>
              </a:rPr>
              <a:t>Activité soutenue de voies parasympathiques qui assurent le maintien de certaines fonctions durant les périodes de repos, telles une faible fréquence cardiaque et l’activité du système digestif.</a:t>
            </a:r>
          </a:p>
          <a:p>
            <a:pPr marL="803275" lvl="3" indent="-268288" eaLnBrk="1" hangingPunct="1">
              <a:buClr>
                <a:schemeClr val="tx1"/>
              </a:buClr>
            </a:pPr>
            <a:r>
              <a:rPr lang="fr-CA" sz="1600" dirty="0">
                <a:solidFill>
                  <a:srgbClr val="000000"/>
                </a:solidFill>
                <a:latin typeface="Arial" charset="0"/>
                <a:cs typeface="Arial" charset="0"/>
                <a:sym typeface="Symbol" pitchFamily="18" charset="2"/>
              </a:rPr>
              <a:t>	En absence de tonus parasympathique, le cœur bat plus rapidement et les fonctions digestives sont ralenties.</a:t>
            </a:r>
          </a:p>
          <a:p>
            <a:pPr marL="803275" lvl="3" indent="-268288" eaLnBrk="1" hangingPunct="1">
              <a:spcAft>
                <a:spcPct val="50000"/>
              </a:spcAft>
              <a:buClr>
                <a:schemeClr val="tx1"/>
              </a:buClr>
            </a:pPr>
            <a:r>
              <a:rPr lang="fr-CA" sz="1600" dirty="0">
                <a:solidFill>
                  <a:srgbClr val="000000"/>
                </a:solidFill>
                <a:latin typeface="Arial" charset="0"/>
                <a:cs typeface="Arial" charset="0"/>
                <a:sym typeface="Symbol" pitchFamily="18" charset="2"/>
              </a:rPr>
              <a:t>	Les effets du tonus parasympathique peuvent être rapidement annulés par le système sympathique en situation d’urgence.</a:t>
            </a:r>
          </a:p>
        </p:txBody>
      </p:sp>
      <p:sp>
        <p:nvSpPr>
          <p:cNvPr id="584710" name="Text Box 6"/>
          <p:cNvSpPr txBox="1">
            <a:spLocks noChangeArrowheads="1"/>
          </p:cNvSpPr>
          <p:nvPr/>
        </p:nvSpPr>
        <p:spPr bwMode="auto">
          <a:xfrm>
            <a:off x="265113" y="385763"/>
            <a:ext cx="6416675"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92113" indent="-392113">
              <a:defRPr sz="2400">
                <a:solidFill>
                  <a:schemeClr val="tx1"/>
                </a:solidFill>
                <a:latin typeface="Times New Roman" pitchFamily="18" charset="0"/>
              </a:defRPr>
            </a:lvl1pPr>
            <a:lvl2pPr marL="506413">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spcAft>
                <a:spcPct val="25000"/>
              </a:spcAft>
              <a:buClr>
                <a:schemeClr val="tx1"/>
              </a:buClr>
              <a:buSzPct val="120000"/>
            </a:pPr>
            <a:r>
              <a:rPr lang="fr-CA" sz="2200" b="1">
                <a:latin typeface="Arial" charset="0"/>
              </a:rPr>
              <a:t>B)	</a:t>
            </a:r>
            <a:r>
              <a:rPr lang="fr-CA" sz="2200" b="1" u="sng">
                <a:latin typeface="Arial" charset="0"/>
              </a:rPr>
              <a:t>Tonus sympathique et parasympathique</a:t>
            </a:r>
            <a:endParaRPr lang="en-US" sz="2200" u="sng"/>
          </a:p>
        </p:txBody>
      </p:sp>
    </p:spTree>
    <p:extLst>
      <p:ext uri="{BB962C8B-B14F-4D97-AF65-F5344CB8AC3E}">
        <p14:creationId xmlns:p14="http://schemas.microsoft.com/office/powerpoint/2010/main" val="1839138587"/>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8399" name="Picture 15" descr="C:\OLD_PC\backup\DriveD\michel\Marieb\HAP8e_IRDVD\Chapter_14\B_JPEG_Images_and_Tables\b_unlabeled\figure_14_09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027" b="4300"/>
          <a:stretch/>
        </p:blipFill>
        <p:spPr bwMode="auto">
          <a:xfrm>
            <a:off x="4750808" y="1514769"/>
            <a:ext cx="4210630" cy="4220195"/>
          </a:xfrm>
          <a:prstGeom prst="rect">
            <a:avLst/>
          </a:prstGeom>
          <a:noFill/>
          <a:extLst>
            <a:ext uri="{909E8E84-426E-40DD-AFC4-6F175D3DCCD1}">
              <a14:hiddenFill xmlns:a14="http://schemas.microsoft.com/office/drawing/2010/main">
                <a:solidFill>
                  <a:srgbClr val="FFFFFF"/>
                </a:solidFill>
              </a14:hiddenFill>
            </a:ext>
          </a:extLst>
        </p:spPr>
      </p:pic>
      <p:sp>
        <p:nvSpPr>
          <p:cNvPr id="528391" name="Text Box 7"/>
          <p:cNvSpPr txBox="1">
            <a:spLocks noChangeArrowheads="1"/>
          </p:cNvSpPr>
          <p:nvPr/>
        </p:nvSpPr>
        <p:spPr bwMode="auto">
          <a:xfrm>
            <a:off x="7828583" y="6058904"/>
            <a:ext cx="1189037" cy="31432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r>
              <a:rPr lang="en-US" sz="1400" dirty="0">
                <a:solidFill>
                  <a:schemeClr val="accent2"/>
                </a:solidFill>
                <a:latin typeface="Arial" charset="0"/>
              </a:rPr>
              <a:t>Figure 14.9</a:t>
            </a:r>
          </a:p>
        </p:txBody>
      </p:sp>
      <p:sp>
        <p:nvSpPr>
          <p:cNvPr id="528392" name="Text Box 8"/>
          <p:cNvSpPr txBox="1">
            <a:spLocks noChangeArrowheads="1"/>
          </p:cNvSpPr>
          <p:nvPr/>
        </p:nvSpPr>
        <p:spPr bwMode="auto">
          <a:xfrm>
            <a:off x="4809157" y="2114690"/>
            <a:ext cx="1413223" cy="276999"/>
          </a:xfrm>
          <a:prstGeom prst="rect">
            <a:avLst/>
          </a:prstGeom>
          <a:noFill/>
          <a:ln>
            <a:noFill/>
          </a:ln>
          <a:effectLst/>
        </p:spPr>
        <p:txBody>
          <a:bodyPr wrap="square">
            <a:spAutoFit/>
          </a:bodyPr>
          <a:lstStyle/>
          <a:p>
            <a:pPr algn="ctr"/>
            <a:r>
              <a:rPr lang="fr-CA" sz="1200" b="1" dirty="0">
                <a:latin typeface="Calibri" pitchFamily="34" charset="0"/>
                <a:cs typeface="Calibri" pitchFamily="34" charset="0"/>
              </a:rPr>
              <a:t>Cortex </a:t>
            </a:r>
            <a:r>
              <a:rPr lang="fr-CA" sz="1200" b="1" dirty="0" smtClean="0">
                <a:latin typeface="Calibri" pitchFamily="34" charset="0"/>
                <a:cs typeface="Calibri" pitchFamily="34" charset="0"/>
              </a:rPr>
              <a:t>cérébral</a:t>
            </a:r>
            <a:endParaRPr lang="fr-CA" sz="1200" b="1" dirty="0">
              <a:latin typeface="Calibri" pitchFamily="34" charset="0"/>
              <a:cs typeface="Calibri" pitchFamily="34" charset="0"/>
            </a:endParaRPr>
          </a:p>
        </p:txBody>
      </p:sp>
      <p:sp>
        <p:nvSpPr>
          <p:cNvPr id="528393" name="Text Box 9"/>
          <p:cNvSpPr txBox="1">
            <a:spLocks noChangeArrowheads="1"/>
          </p:cNvSpPr>
          <p:nvPr/>
        </p:nvSpPr>
        <p:spPr bwMode="auto">
          <a:xfrm>
            <a:off x="5098336" y="2783955"/>
            <a:ext cx="1677988" cy="461665"/>
          </a:xfrm>
          <a:prstGeom prst="rect">
            <a:avLst/>
          </a:prstGeom>
          <a:noFill/>
          <a:ln>
            <a:noFill/>
          </a:ln>
          <a:effectLst/>
        </p:spPr>
        <p:txBody>
          <a:bodyPr>
            <a:spAutoFit/>
          </a:bodyPr>
          <a:lstStyle/>
          <a:p>
            <a:pPr algn="ctr"/>
            <a:r>
              <a:rPr lang="fr-CA" sz="1200" b="1" dirty="0">
                <a:latin typeface="Calibri" pitchFamily="34" charset="0"/>
                <a:cs typeface="Calibri" pitchFamily="34" charset="0"/>
              </a:rPr>
              <a:t>Système limbique</a:t>
            </a:r>
          </a:p>
          <a:p>
            <a:pPr algn="ctr"/>
            <a:r>
              <a:rPr lang="fr-CA" sz="1200" b="1" dirty="0">
                <a:latin typeface="Calibri" pitchFamily="34" charset="0"/>
                <a:cs typeface="Calibri" pitchFamily="34" charset="0"/>
              </a:rPr>
              <a:t>(émotions)</a:t>
            </a:r>
          </a:p>
        </p:txBody>
      </p:sp>
      <p:sp>
        <p:nvSpPr>
          <p:cNvPr id="528394" name="Text Box 10"/>
          <p:cNvSpPr txBox="1">
            <a:spLocks noChangeArrowheads="1"/>
          </p:cNvSpPr>
          <p:nvPr/>
        </p:nvSpPr>
        <p:spPr bwMode="auto">
          <a:xfrm>
            <a:off x="7304088" y="1271674"/>
            <a:ext cx="1657350" cy="523220"/>
          </a:xfrm>
          <a:prstGeom prst="rect">
            <a:avLst/>
          </a:prstGeom>
          <a:noFill/>
          <a:ln>
            <a:noFill/>
          </a:ln>
          <a:effectLst/>
        </p:spPr>
        <p:txBody>
          <a:bodyPr wrap="square">
            <a:spAutoFit/>
          </a:bodyPr>
          <a:lstStyle/>
          <a:p>
            <a:r>
              <a:rPr lang="fr-CA" sz="1400" b="1" dirty="0"/>
              <a:t>Communication au</a:t>
            </a:r>
          </a:p>
          <a:p>
            <a:r>
              <a:rPr lang="fr-CA" sz="1400" b="1" dirty="0"/>
              <a:t>niveau inconscient</a:t>
            </a:r>
          </a:p>
        </p:txBody>
      </p:sp>
      <p:sp>
        <p:nvSpPr>
          <p:cNvPr id="528395" name="Text Box 11"/>
          <p:cNvSpPr txBox="1">
            <a:spLocks noChangeArrowheads="1"/>
          </p:cNvSpPr>
          <p:nvPr/>
        </p:nvSpPr>
        <p:spPr bwMode="auto">
          <a:xfrm>
            <a:off x="6559765" y="3192291"/>
            <a:ext cx="1796216" cy="572464"/>
          </a:xfrm>
          <a:prstGeom prst="rect">
            <a:avLst/>
          </a:prstGeom>
          <a:noFill/>
          <a:ln>
            <a:noFill/>
          </a:ln>
          <a:effectLst/>
        </p:spPr>
        <p:txBody>
          <a:bodyPr wrap="square">
            <a:spAutoFit/>
          </a:bodyPr>
          <a:lstStyle/>
          <a:p>
            <a:pPr algn="ctr">
              <a:lnSpc>
                <a:spcPct val="80000"/>
              </a:lnSpc>
            </a:pPr>
            <a:r>
              <a:rPr lang="fr-CA" sz="1400" b="1" u="sng" dirty="0">
                <a:latin typeface="Calibri" pitchFamily="34" charset="0"/>
                <a:cs typeface="Calibri" pitchFamily="34" charset="0"/>
              </a:rPr>
              <a:t>Hypothalamus</a:t>
            </a:r>
          </a:p>
          <a:p>
            <a:pPr algn="ctr">
              <a:lnSpc>
                <a:spcPts val="1200"/>
              </a:lnSpc>
            </a:pPr>
            <a:r>
              <a:rPr lang="fr-CA" sz="1100" dirty="0">
                <a:latin typeface="Calibri" pitchFamily="34" charset="0"/>
                <a:cs typeface="Calibri" pitchFamily="34" charset="0"/>
              </a:rPr>
              <a:t>Principal centre d’intégration du SNA</a:t>
            </a:r>
          </a:p>
        </p:txBody>
      </p:sp>
      <p:sp>
        <p:nvSpPr>
          <p:cNvPr id="528396" name="Text Box 12"/>
          <p:cNvSpPr txBox="1">
            <a:spLocks noChangeArrowheads="1"/>
          </p:cNvSpPr>
          <p:nvPr/>
        </p:nvSpPr>
        <p:spPr bwMode="auto">
          <a:xfrm>
            <a:off x="6458609" y="3914256"/>
            <a:ext cx="2075791" cy="832536"/>
          </a:xfrm>
          <a:prstGeom prst="rect">
            <a:avLst/>
          </a:prstGeom>
          <a:noFill/>
          <a:ln>
            <a:noFill/>
          </a:ln>
          <a:effectLst/>
        </p:spPr>
        <p:txBody>
          <a:bodyPr wrap="square" lIns="0" rIns="0">
            <a:spAutoFit/>
          </a:bodyPr>
          <a:lstStyle/>
          <a:p>
            <a:pPr algn="ctr">
              <a:lnSpc>
                <a:spcPct val="80000"/>
              </a:lnSpc>
              <a:spcAft>
                <a:spcPts val="0"/>
              </a:spcAft>
            </a:pPr>
            <a:r>
              <a:rPr lang="fr-CA" sz="1400" b="1" u="sng" dirty="0">
                <a:latin typeface="Calibri" pitchFamily="34" charset="0"/>
                <a:cs typeface="Calibri" pitchFamily="34" charset="0"/>
              </a:rPr>
              <a:t>Tronc cérébral</a:t>
            </a:r>
          </a:p>
          <a:p>
            <a:pPr algn="ctr">
              <a:spcBef>
                <a:spcPts val="300"/>
              </a:spcBef>
            </a:pPr>
            <a:r>
              <a:rPr lang="fr-CA" sz="1100" dirty="0" smtClean="0">
                <a:latin typeface="Calibri" pitchFamily="34" charset="0"/>
                <a:cs typeface="Calibri" pitchFamily="34" charset="0"/>
              </a:rPr>
              <a:t>Contrôle: </a:t>
            </a:r>
            <a:r>
              <a:rPr lang="fr-CA" sz="1100" dirty="0">
                <a:latin typeface="Calibri" pitchFamily="34" charset="0"/>
                <a:cs typeface="Calibri" pitchFamily="34" charset="0"/>
              </a:rPr>
              <a:t>pupilles, </a:t>
            </a:r>
            <a:r>
              <a:rPr lang="fr-CA" sz="1100" dirty="0" smtClean="0">
                <a:latin typeface="Calibri" pitchFamily="34" charset="0"/>
                <a:cs typeface="Calibri" pitchFamily="34" charset="0"/>
              </a:rPr>
              <a:t>respiration</a:t>
            </a:r>
            <a:r>
              <a:rPr lang="fr-CA" sz="1100" dirty="0">
                <a:latin typeface="Calibri" pitchFamily="34" charset="0"/>
                <a:cs typeface="Calibri" pitchFamily="34" charset="0"/>
              </a:rPr>
              <a:t>, </a:t>
            </a:r>
            <a:r>
              <a:rPr lang="fr-CA" sz="1100" dirty="0" smtClean="0">
                <a:latin typeface="Calibri" pitchFamily="34" charset="0"/>
                <a:cs typeface="Calibri" pitchFamily="34" charset="0"/>
              </a:rPr>
              <a:t>activité </a:t>
            </a:r>
            <a:r>
              <a:rPr lang="fr-CA" sz="1100" dirty="0">
                <a:latin typeface="Calibri" pitchFamily="34" charset="0"/>
                <a:cs typeface="Calibri" pitchFamily="34" charset="0"/>
              </a:rPr>
              <a:t>cardiaque, </a:t>
            </a:r>
            <a:r>
              <a:rPr lang="fr-CA" sz="1100" dirty="0" smtClean="0">
                <a:latin typeface="Calibri" pitchFamily="34" charset="0"/>
                <a:cs typeface="Calibri" pitchFamily="34" charset="0"/>
              </a:rPr>
              <a:t>pression </a:t>
            </a:r>
            <a:r>
              <a:rPr lang="fr-CA" sz="1100" dirty="0">
                <a:latin typeface="Calibri" pitchFamily="34" charset="0"/>
                <a:cs typeface="Calibri" pitchFamily="34" charset="0"/>
              </a:rPr>
              <a:t>artérielle, </a:t>
            </a:r>
            <a:r>
              <a:rPr lang="fr-CA" sz="1100" dirty="0" smtClean="0">
                <a:latin typeface="Calibri" pitchFamily="34" charset="0"/>
                <a:cs typeface="Calibri" pitchFamily="34" charset="0"/>
              </a:rPr>
              <a:t>déglutition</a:t>
            </a:r>
            <a:r>
              <a:rPr lang="fr-CA" sz="1100" dirty="0">
                <a:latin typeface="Calibri" pitchFamily="34" charset="0"/>
                <a:cs typeface="Calibri" pitchFamily="34" charset="0"/>
              </a:rPr>
              <a:t>, etc.</a:t>
            </a:r>
          </a:p>
        </p:txBody>
      </p:sp>
      <p:sp>
        <p:nvSpPr>
          <p:cNvPr id="528397" name="Text Box 13"/>
          <p:cNvSpPr txBox="1">
            <a:spLocks noChangeArrowheads="1"/>
          </p:cNvSpPr>
          <p:nvPr/>
        </p:nvSpPr>
        <p:spPr bwMode="auto">
          <a:xfrm>
            <a:off x="6495531" y="4991459"/>
            <a:ext cx="1994263" cy="624786"/>
          </a:xfrm>
          <a:prstGeom prst="rect">
            <a:avLst/>
          </a:prstGeom>
          <a:noFill/>
          <a:ln>
            <a:noFill/>
          </a:ln>
          <a:effectLst/>
        </p:spPr>
        <p:txBody>
          <a:bodyPr wrap="square">
            <a:spAutoFit/>
          </a:bodyPr>
          <a:lstStyle/>
          <a:p>
            <a:pPr algn="ctr">
              <a:lnSpc>
                <a:spcPct val="80000"/>
              </a:lnSpc>
              <a:spcAft>
                <a:spcPct val="10000"/>
              </a:spcAft>
            </a:pPr>
            <a:r>
              <a:rPr lang="fr-CA" sz="1400" b="1" u="sng" dirty="0">
                <a:latin typeface="Calibri" pitchFamily="34" charset="0"/>
                <a:cs typeface="Calibri" pitchFamily="34" charset="0"/>
              </a:rPr>
              <a:t>Moelle épinière</a:t>
            </a:r>
          </a:p>
          <a:p>
            <a:pPr algn="ctr"/>
            <a:r>
              <a:rPr lang="fr-CA" sz="1100" dirty="0">
                <a:latin typeface="Calibri" pitchFamily="34" charset="0"/>
                <a:cs typeface="Calibri" pitchFamily="34" charset="0"/>
              </a:rPr>
              <a:t>Réflexes de miction, </a:t>
            </a:r>
            <a:r>
              <a:rPr lang="fr-CA" sz="1100" dirty="0" smtClean="0">
                <a:latin typeface="Calibri" pitchFamily="34" charset="0"/>
                <a:cs typeface="Calibri" pitchFamily="34" charset="0"/>
              </a:rPr>
              <a:t>défé-cation</a:t>
            </a:r>
            <a:r>
              <a:rPr lang="fr-CA" sz="1100" dirty="0">
                <a:latin typeface="Calibri" pitchFamily="34" charset="0"/>
                <a:cs typeface="Calibri" pitchFamily="34" charset="0"/>
              </a:rPr>
              <a:t>, </a:t>
            </a:r>
            <a:r>
              <a:rPr lang="fr-CA" sz="1100" dirty="0" smtClean="0">
                <a:latin typeface="Calibri" pitchFamily="34" charset="0"/>
                <a:cs typeface="Calibri" pitchFamily="34" charset="0"/>
              </a:rPr>
              <a:t>érection, </a:t>
            </a:r>
            <a:r>
              <a:rPr lang="fr-CA" sz="1100" dirty="0">
                <a:latin typeface="Calibri" pitchFamily="34" charset="0"/>
                <a:cs typeface="Calibri" pitchFamily="34" charset="0"/>
              </a:rPr>
              <a:t>éjaculation</a:t>
            </a:r>
          </a:p>
        </p:txBody>
      </p:sp>
      <p:sp>
        <p:nvSpPr>
          <p:cNvPr id="528398" name="Rectangle 14"/>
          <p:cNvSpPr>
            <a:spLocks noChangeArrowheads="1"/>
          </p:cNvSpPr>
          <p:nvPr/>
        </p:nvSpPr>
        <p:spPr bwMode="auto">
          <a:xfrm>
            <a:off x="209550" y="279400"/>
            <a:ext cx="8751888"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spAutoFit/>
          </a:bodyPr>
          <a:lstStyle/>
          <a:p>
            <a:pPr marL="442913" indent="-442913">
              <a:spcBef>
                <a:spcPct val="50000"/>
              </a:spcBef>
            </a:pPr>
            <a:r>
              <a:rPr lang="fr-CA" sz="2200" b="1">
                <a:latin typeface="Arial" charset="0"/>
                <a:cs typeface="Arial" charset="0"/>
              </a:rPr>
              <a:t>C)	</a:t>
            </a:r>
            <a:r>
              <a:rPr lang="fr-CA" sz="2200" b="1" u="sng">
                <a:latin typeface="Arial" charset="0"/>
                <a:cs typeface="Arial" charset="0"/>
              </a:rPr>
              <a:t>Niveaux de régulation du système nerveux autonome dans le SNC</a:t>
            </a:r>
          </a:p>
        </p:txBody>
      </p:sp>
      <p:sp>
        <p:nvSpPr>
          <p:cNvPr id="528388" name="Text Box 4"/>
          <p:cNvSpPr txBox="1">
            <a:spLocks noChangeArrowheads="1"/>
          </p:cNvSpPr>
          <p:nvPr/>
        </p:nvSpPr>
        <p:spPr bwMode="auto">
          <a:xfrm>
            <a:off x="209549" y="1089915"/>
            <a:ext cx="4325579" cy="5484813"/>
          </a:xfrm>
          <a:prstGeom prst="rect">
            <a:avLst/>
          </a:prstGeom>
          <a:noFill/>
          <a:ln w="6350">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0" algn="l"/>
              </a:tabLst>
              <a:defRPr sz="2400">
                <a:solidFill>
                  <a:schemeClr val="tx1"/>
                </a:solidFill>
                <a:latin typeface="Times New Roman" pitchFamily="18" charset="0"/>
              </a:defRPr>
            </a:lvl1pPr>
            <a:lvl2pPr marL="298450" indent="-184150">
              <a:tabLst>
                <a:tab pos="0" algn="l"/>
              </a:tabLst>
              <a:defRPr sz="2400">
                <a:solidFill>
                  <a:schemeClr val="tx1"/>
                </a:solidFill>
                <a:latin typeface="Times New Roman" pitchFamily="18" charset="0"/>
              </a:defRPr>
            </a:lvl2pPr>
            <a:lvl3pPr marL="623888" indent="-146050">
              <a:tabLst>
                <a:tab pos="0" algn="l"/>
              </a:tabLst>
              <a:defRPr sz="2400">
                <a:solidFill>
                  <a:schemeClr val="tx1"/>
                </a:solidFill>
                <a:latin typeface="Times New Roman" pitchFamily="18" charset="0"/>
              </a:defRPr>
            </a:lvl3pPr>
            <a:lvl4pPr marL="2817813" indent="-609600">
              <a:tabLst>
                <a:tab pos="0" algn="l"/>
              </a:tabLst>
              <a:defRPr sz="2400">
                <a:solidFill>
                  <a:schemeClr val="tx1"/>
                </a:solidFill>
                <a:latin typeface="Times New Roman" pitchFamily="18" charset="0"/>
              </a:defRPr>
            </a:lvl4pPr>
            <a:lvl5pPr marL="3606800" indent="-609600">
              <a:tabLst>
                <a:tab pos="0" algn="l"/>
              </a:tabLst>
              <a:defRPr sz="2400">
                <a:solidFill>
                  <a:schemeClr val="tx1"/>
                </a:solidFill>
                <a:latin typeface="Times New Roman" pitchFamily="18" charset="0"/>
              </a:defRPr>
            </a:lvl5pPr>
            <a:lvl6pPr marL="4064000" indent="-609600" eaLnBrk="0" fontAlgn="base" hangingPunct="0">
              <a:spcBef>
                <a:spcPct val="0"/>
              </a:spcBef>
              <a:spcAft>
                <a:spcPct val="0"/>
              </a:spcAft>
              <a:tabLst>
                <a:tab pos="0" algn="l"/>
              </a:tabLst>
              <a:defRPr sz="2400">
                <a:solidFill>
                  <a:schemeClr val="tx1"/>
                </a:solidFill>
                <a:latin typeface="Times New Roman" pitchFamily="18" charset="0"/>
              </a:defRPr>
            </a:lvl6pPr>
            <a:lvl7pPr marL="4521200" indent="-609600" eaLnBrk="0" fontAlgn="base" hangingPunct="0">
              <a:spcBef>
                <a:spcPct val="0"/>
              </a:spcBef>
              <a:spcAft>
                <a:spcPct val="0"/>
              </a:spcAft>
              <a:tabLst>
                <a:tab pos="0" algn="l"/>
              </a:tabLst>
              <a:defRPr sz="2400">
                <a:solidFill>
                  <a:schemeClr val="tx1"/>
                </a:solidFill>
                <a:latin typeface="Times New Roman" pitchFamily="18" charset="0"/>
              </a:defRPr>
            </a:lvl7pPr>
            <a:lvl8pPr marL="4978400" indent="-609600" eaLnBrk="0" fontAlgn="base" hangingPunct="0">
              <a:spcBef>
                <a:spcPct val="0"/>
              </a:spcBef>
              <a:spcAft>
                <a:spcPct val="0"/>
              </a:spcAft>
              <a:tabLst>
                <a:tab pos="0" algn="l"/>
              </a:tabLst>
              <a:defRPr sz="2400">
                <a:solidFill>
                  <a:schemeClr val="tx1"/>
                </a:solidFill>
                <a:latin typeface="Times New Roman" pitchFamily="18" charset="0"/>
              </a:defRPr>
            </a:lvl8pPr>
            <a:lvl9pPr marL="5435600" indent="-609600" eaLnBrk="0" fontAlgn="base" hangingPunct="0">
              <a:spcBef>
                <a:spcPct val="0"/>
              </a:spcBef>
              <a:spcAft>
                <a:spcPct val="0"/>
              </a:spcAft>
              <a:tabLst>
                <a:tab pos="0" algn="l"/>
              </a:tabLst>
              <a:defRPr sz="2400">
                <a:solidFill>
                  <a:schemeClr val="tx1"/>
                </a:solidFill>
                <a:latin typeface="Times New Roman" pitchFamily="18" charset="0"/>
              </a:defRPr>
            </a:lvl9pPr>
          </a:lstStyle>
          <a:p>
            <a:pPr>
              <a:spcAft>
                <a:spcPct val="25000"/>
              </a:spcAft>
            </a:pPr>
            <a:r>
              <a:rPr lang="fr-CA" sz="1600" dirty="0">
                <a:latin typeface="Arial" charset="0"/>
              </a:rPr>
              <a:t>Trois principaux niveaux de régulation:</a:t>
            </a:r>
          </a:p>
          <a:p>
            <a:pPr marL="176213" indent="-176213">
              <a:spcBef>
                <a:spcPct val="10000"/>
              </a:spcBef>
              <a:buFontTx/>
              <a:buAutoNum type="romanLcPeriod"/>
              <a:tabLst>
                <a:tab pos="176213" algn="l"/>
              </a:tabLst>
            </a:pPr>
            <a:r>
              <a:rPr lang="fr-CA" sz="1600" b="1" i="1" u="sng" dirty="0" smtClean="0">
                <a:latin typeface="Arial" charset="0"/>
              </a:rPr>
              <a:t>Tronc </a:t>
            </a:r>
            <a:r>
              <a:rPr lang="fr-CA" sz="1600" b="1" i="1" u="sng" dirty="0">
                <a:latin typeface="Arial" charset="0"/>
              </a:rPr>
              <a:t>cérébral et moelle épinière</a:t>
            </a:r>
          </a:p>
          <a:p>
            <a:pPr marL="180975" lvl="1" indent="0"/>
            <a:r>
              <a:rPr lang="fr-CA" sz="1600" dirty="0">
                <a:latin typeface="Arial" charset="0"/>
              </a:rPr>
              <a:t>Exemples de centres de régulation dans le tronc cérébral:</a:t>
            </a:r>
            <a:r>
              <a:rPr lang="fr-CA" sz="1600" b="1" dirty="0">
                <a:latin typeface="Arial" charset="0"/>
              </a:rPr>
              <a:t> centre cardio-vasculaire</a:t>
            </a:r>
            <a:r>
              <a:rPr lang="fr-CA" sz="1600" dirty="0">
                <a:latin typeface="Arial" charset="0"/>
                <a:sym typeface="WP IconicSymbolsA" pitchFamily="2" charset="2"/>
              </a:rPr>
              <a:t>; </a:t>
            </a:r>
            <a:r>
              <a:rPr lang="fr-CA" sz="1600" b="1" dirty="0">
                <a:latin typeface="Arial" charset="0"/>
                <a:sym typeface="WP IconicSymbolsA" pitchFamily="2" charset="2"/>
              </a:rPr>
              <a:t>centres respiratoires</a:t>
            </a:r>
          </a:p>
          <a:p>
            <a:pPr marL="268288" indent="-268288">
              <a:spcBef>
                <a:spcPct val="50000"/>
              </a:spcBef>
              <a:buFontTx/>
              <a:buAutoNum type="romanLcPeriod"/>
              <a:tabLst>
                <a:tab pos="268288" algn="l"/>
              </a:tabLst>
            </a:pPr>
            <a:r>
              <a:rPr lang="fr-CA" sz="1600" b="1" i="1" u="sng" dirty="0" smtClean="0">
                <a:latin typeface="Arial" charset="0"/>
              </a:rPr>
              <a:t>Hypothalamus</a:t>
            </a:r>
            <a:endParaRPr lang="fr-CA" sz="1600" b="1" dirty="0">
              <a:latin typeface="Arial" charset="0"/>
            </a:endParaRPr>
          </a:p>
          <a:p>
            <a:pPr marL="268288" lvl="1" indent="0">
              <a:spcBef>
                <a:spcPct val="10000"/>
              </a:spcBef>
              <a:tabLst/>
            </a:pPr>
            <a:r>
              <a:rPr lang="fr-CA" sz="1600" b="1" dirty="0" smtClean="0">
                <a:latin typeface="Arial" charset="0"/>
              </a:rPr>
              <a:t>Hypothalamus </a:t>
            </a:r>
            <a:r>
              <a:rPr lang="fr-CA" sz="1600" b="1" dirty="0">
                <a:latin typeface="Arial" charset="0"/>
              </a:rPr>
              <a:t>= principal centre d’intégration du SNA</a:t>
            </a:r>
            <a:endParaRPr lang="fr-CA" sz="1600" dirty="0">
              <a:latin typeface="Arial" charset="0"/>
              <a:sym typeface="WP IconicSymbolsA" pitchFamily="2" charset="2"/>
            </a:endParaRPr>
          </a:p>
          <a:p>
            <a:pPr marL="265113" lvl="1" indent="0">
              <a:spcBef>
                <a:spcPct val="10000"/>
              </a:spcBef>
            </a:pPr>
            <a:r>
              <a:rPr lang="fr-CA" sz="1600" dirty="0">
                <a:latin typeface="Arial" charset="0"/>
                <a:sym typeface="WP IconicSymbolsA" pitchFamily="2" charset="2"/>
              </a:rPr>
              <a:t>Il contient des centres qui coordonnent:</a:t>
            </a:r>
          </a:p>
          <a:p>
            <a:pPr marL="449263" lvl="2" indent="-184150">
              <a:spcBef>
                <a:spcPct val="10000"/>
              </a:spcBef>
              <a:buFontTx/>
              <a:buChar char="•"/>
              <a:tabLst/>
            </a:pPr>
            <a:r>
              <a:rPr lang="fr-CA" sz="1600" dirty="0">
                <a:latin typeface="Arial" charset="0"/>
                <a:cs typeface="Arial" charset="0"/>
                <a:sym typeface="WP IconicSymbolsA" pitchFamily="2" charset="2"/>
              </a:rPr>
              <a:t>Activité cardiaque et pression sanguine</a:t>
            </a:r>
          </a:p>
          <a:p>
            <a:pPr marL="449263" lvl="2" indent="-184150">
              <a:spcBef>
                <a:spcPct val="10000"/>
              </a:spcBef>
              <a:buFontTx/>
              <a:buChar char="•"/>
              <a:tabLst/>
            </a:pPr>
            <a:r>
              <a:rPr lang="fr-CA" sz="1600" dirty="0">
                <a:latin typeface="Arial" charset="0"/>
                <a:cs typeface="Arial" charset="0"/>
                <a:sym typeface="WP IconicSymbolsA" pitchFamily="2" charset="2"/>
              </a:rPr>
              <a:t>Température corporelle, équilibre hydrique, activités endocriniennes</a:t>
            </a:r>
          </a:p>
          <a:p>
            <a:pPr marL="449263" lvl="2" indent="-184150">
              <a:spcBef>
                <a:spcPct val="10000"/>
              </a:spcBef>
              <a:buFontTx/>
              <a:buChar char="•"/>
              <a:tabLst/>
            </a:pPr>
            <a:r>
              <a:rPr lang="fr-CA" sz="1600" dirty="0">
                <a:solidFill>
                  <a:srgbClr val="000000"/>
                </a:solidFill>
                <a:latin typeface="Arial" charset="0"/>
                <a:cs typeface="Arial" charset="0"/>
              </a:rPr>
              <a:t>Émotions (colère, plaisir) et pulsions (faim, soif, sexe)</a:t>
            </a:r>
          </a:p>
          <a:p>
            <a:pPr marL="449263" lvl="2" indent="-184150">
              <a:spcBef>
                <a:spcPct val="10000"/>
              </a:spcBef>
              <a:buFontTx/>
              <a:buChar char="•"/>
              <a:tabLst/>
            </a:pPr>
            <a:r>
              <a:rPr lang="fr-CA" sz="1600" dirty="0">
                <a:latin typeface="Arial" charset="0"/>
                <a:cs typeface="Arial" charset="0"/>
              </a:rPr>
              <a:t>Réactions de “lutte et fuite”</a:t>
            </a:r>
            <a:endParaRPr lang="fr-CA" sz="1600" dirty="0">
              <a:latin typeface="Arial" charset="0"/>
              <a:sym typeface="WP IconicSymbolsA" pitchFamily="2" charset="2"/>
            </a:endParaRPr>
          </a:p>
          <a:p>
            <a:pPr marL="361950" indent="-361950">
              <a:spcBef>
                <a:spcPct val="50000"/>
              </a:spcBef>
              <a:tabLst>
                <a:tab pos="361950" algn="l"/>
              </a:tabLst>
            </a:pPr>
            <a:r>
              <a:rPr lang="fr-CA" sz="1600" b="1" i="1" dirty="0" smtClean="0">
                <a:latin typeface="Arial" charset="0"/>
                <a:sym typeface="WP IconicSymbolsA" pitchFamily="2" charset="2"/>
              </a:rPr>
              <a:t>iii.	</a:t>
            </a:r>
            <a:r>
              <a:rPr lang="fr-CA" sz="1600" b="1" i="1" u="sng" dirty="0" smtClean="0">
                <a:latin typeface="Arial" charset="0"/>
                <a:sym typeface="WP IconicSymbolsA" pitchFamily="2" charset="2"/>
              </a:rPr>
              <a:t>Cortex cérébral</a:t>
            </a:r>
            <a:r>
              <a:rPr lang="fr-CA" sz="1600" b="1" dirty="0" smtClean="0">
                <a:latin typeface="Arial" charset="0"/>
                <a:sym typeface="WP IconicSymbolsA" pitchFamily="2" charset="2"/>
              </a:rPr>
              <a:t>  </a:t>
            </a:r>
            <a:r>
              <a:rPr lang="fr-CA" sz="1600" dirty="0" smtClean="0">
                <a:latin typeface="Arial" charset="0"/>
                <a:sym typeface="WP IconicSymbolsA" pitchFamily="2" charset="2"/>
              </a:rPr>
              <a:t>(</a:t>
            </a:r>
            <a:r>
              <a:rPr lang="fr-CA" sz="1600" dirty="0">
                <a:latin typeface="Arial" charset="0"/>
                <a:sym typeface="WP IconicSymbolsA" pitchFamily="2" charset="2"/>
              </a:rPr>
              <a:t>région de la volonté)</a:t>
            </a:r>
          </a:p>
          <a:p>
            <a:pPr marL="361950" lvl="1" indent="0">
              <a:spcBef>
                <a:spcPct val="10000"/>
              </a:spcBef>
              <a:tabLst/>
            </a:pPr>
            <a:r>
              <a:rPr lang="fr-CA" sz="1600" dirty="0" smtClean="0">
                <a:latin typeface="Arial" charset="0"/>
                <a:sym typeface="WP IconicSymbolsA" pitchFamily="2" charset="2"/>
              </a:rPr>
              <a:t>Ex</a:t>
            </a:r>
            <a:r>
              <a:rPr lang="fr-CA" sz="1600" dirty="0">
                <a:latin typeface="Arial" charset="0"/>
                <a:sym typeface="WP IconicSymbolsA" pitchFamily="2" charset="2"/>
              </a:rPr>
              <a:t>: méditation &amp; méthodes de rétroaction permettent un certain contrôle conscient des activités viscérales</a:t>
            </a:r>
          </a:p>
        </p:txBody>
      </p:sp>
      <p:cxnSp>
        <p:nvCxnSpPr>
          <p:cNvPr id="3" name="Connecteur droit 2"/>
          <p:cNvCxnSpPr/>
          <p:nvPr/>
        </p:nvCxnSpPr>
        <p:spPr bwMode="auto">
          <a:xfrm flipV="1">
            <a:off x="5568176" y="2253189"/>
            <a:ext cx="2237678" cy="380651"/>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Connecteur droit 14"/>
          <p:cNvCxnSpPr/>
          <p:nvPr/>
        </p:nvCxnSpPr>
        <p:spPr bwMode="auto">
          <a:xfrm flipV="1">
            <a:off x="6287645" y="2253189"/>
            <a:ext cx="1518209" cy="1225334"/>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 name="Connecteur droit 5"/>
          <p:cNvCxnSpPr/>
          <p:nvPr/>
        </p:nvCxnSpPr>
        <p:spPr bwMode="auto">
          <a:xfrm flipV="1">
            <a:off x="7805854" y="1794894"/>
            <a:ext cx="0" cy="458295"/>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Rectangle 9"/>
          <p:cNvSpPr/>
          <p:nvPr/>
        </p:nvSpPr>
        <p:spPr bwMode="auto">
          <a:xfrm>
            <a:off x="4653776" y="1169326"/>
            <a:ext cx="4363844" cy="5203903"/>
          </a:xfrm>
          <a:prstGeom prst="rect">
            <a:avLst/>
          </a:prstGeom>
          <a:noFill/>
          <a:ln w="9525" cap="flat" cmpd="sng" algn="ctr">
            <a:solidFill>
              <a:srgbClr val="0000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4971914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778" name="Rectangle 2"/>
          <p:cNvSpPr>
            <a:spLocks noGrp="1" noChangeArrowheads="1"/>
          </p:cNvSpPr>
          <p:nvPr>
            <p:ph type="title" idx="4294967295"/>
          </p:nvPr>
        </p:nvSpPr>
        <p:spPr>
          <a:xfrm>
            <a:off x="188913" y="288925"/>
            <a:ext cx="8955087" cy="519113"/>
          </a:xfrm>
          <a:noFill/>
        </p:spPr>
        <p:txBody>
          <a:bodyPr tIns="10800" bIns="10800"/>
          <a:lstStyle/>
          <a:p>
            <a:pPr marL="539750" indent="-539750"/>
            <a:r>
              <a:rPr lang="fr-CA" dirty="0">
                <a:solidFill>
                  <a:srgbClr val="0000FF"/>
                </a:solidFill>
              </a:rPr>
              <a:t>5</a:t>
            </a:r>
            <a:r>
              <a:rPr lang="fr-CA" dirty="0" smtClean="0">
                <a:solidFill>
                  <a:srgbClr val="0000FF"/>
                </a:solidFill>
              </a:rPr>
              <a:t>.3</a:t>
            </a:r>
            <a:r>
              <a:rPr lang="fr-CA" dirty="0">
                <a:solidFill>
                  <a:srgbClr val="0000FF"/>
                </a:solidFill>
              </a:rPr>
              <a:t>	  LE SYSTÈME ENDOCRINIEN</a:t>
            </a:r>
            <a:endParaRPr lang="en-US" dirty="0">
              <a:solidFill>
                <a:srgbClr val="0000FF"/>
              </a:solidFill>
            </a:endParaRPr>
          </a:p>
        </p:txBody>
      </p:sp>
      <p:grpSp>
        <p:nvGrpSpPr>
          <p:cNvPr id="587815" name="Group 39"/>
          <p:cNvGrpSpPr>
            <a:grpSpLocks/>
          </p:cNvGrpSpPr>
          <p:nvPr/>
        </p:nvGrpSpPr>
        <p:grpSpPr bwMode="auto">
          <a:xfrm>
            <a:off x="4449763" y="1412875"/>
            <a:ext cx="4322762" cy="5167313"/>
            <a:chOff x="299" y="762"/>
            <a:chExt cx="2723" cy="3139"/>
          </a:xfrm>
        </p:grpSpPr>
        <p:grpSp>
          <p:nvGrpSpPr>
            <p:cNvPr id="587797" name="Group 21"/>
            <p:cNvGrpSpPr>
              <a:grpSpLocks/>
            </p:cNvGrpSpPr>
            <p:nvPr/>
          </p:nvGrpSpPr>
          <p:grpSpPr bwMode="auto">
            <a:xfrm>
              <a:off x="783" y="762"/>
              <a:ext cx="2239" cy="3139"/>
              <a:chOff x="2006" y="473"/>
              <a:chExt cx="2963" cy="3960"/>
            </a:xfrm>
          </p:grpSpPr>
          <p:pic>
            <p:nvPicPr>
              <p:cNvPr id="587782"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34" y="473"/>
                <a:ext cx="2135" cy="3960"/>
              </a:xfrm>
              <a:prstGeom prst="rect">
                <a:avLst/>
              </a:prstGeom>
              <a:noFill/>
              <a:extLst>
                <a:ext uri="{909E8E84-426E-40DD-AFC4-6F175D3DCCD1}">
                  <a14:hiddenFill xmlns:a14="http://schemas.microsoft.com/office/drawing/2010/main">
                    <a:solidFill>
                      <a:srgbClr val="FFFFFF"/>
                    </a:solidFill>
                  </a14:hiddenFill>
                </a:ext>
              </a:extLst>
            </p:spPr>
          </p:pic>
          <p:sp>
            <p:nvSpPr>
              <p:cNvPr id="587783" name="Freeform 7"/>
              <p:cNvSpPr>
                <a:spLocks/>
              </p:cNvSpPr>
              <p:nvPr/>
            </p:nvSpPr>
            <p:spPr bwMode="auto">
              <a:xfrm>
                <a:off x="2450" y="701"/>
                <a:ext cx="1587" cy="216"/>
              </a:xfrm>
              <a:custGeom>
                <a:avLst/>
                <a:gdLst>
                  <a:gd name="T0" fmla="*/ 1587 w 1587"/>
                  <a:gd name="T1" fmla="*/ 216 h 216"/>
                  <a:gd name="T2" fmla="*/ 1587 w 1587"/>
                  <a:gd name="T3" fmla="*/ 0 h 216"/>
                  <a:gd name="T4" fmla="*/ 0 w 1587"/>
                  <a:gd name="T5" fmla="*/ 0 h 216"/>
                </a:gdLst>
                <a:ahLst/>
                <a:cxnLst>
                  <a:cxn ang="0">
                    <a:pos x="T0" y="T1"/>
                  </a:cxn>
                  <a:cxn ang="0">
                    <a:pos x="T2" y="T3"/>
                  </a:cxn>
                  <a:cxn ang="0">
                    <a:pos x="T4" y="T5"/>
                  </a:cxn>
                </a:cxnLst>
                <a:rect l="0" t="0" r="r" b="b"/>
                <a:pathLst>
                  <a:path w="1587" h="216">
                    <a:moveTo>
                      <a:pt x="1587" y="216"/>
                    </a:moveTo>
                    <a:lnTo>
                      <a:pt x="1587" y="0"/>
                    </a:lnTo>
                    <a:lnTo>
                      <a:pt x="0" y="0"/>
                    </a:lnTo>
                  </a:path>
                </a:pathLst>
              </a:custGeom>
              <a:noFill/>
              <a:ln w="158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587784" name="Freeform 8"/>
              <p:cNvSpPr>
                <a:spLocks/>
              </p:cNvSpPr>
              <p:nvPr/>
            </p:nvSpPr>
            <p:spPr bwMode="auto">
              <a:xfrm>
                <a:off x="2602" y="983"/>
                <a:ext cx="1285" cy="132"/>
              </a:xfrm>
              <a:custGeom>
                <a:avLst/>
                <a:gdLst>
                  <a:gd name="T0" fmla="*/ 1285 w 1285"/>
                  <a:gd name="T1" fmla="*/ 0 h 132"/>
                  <a:gd name="T2" fmla="*/ 1285 w 1285"/>
                  <a:gd name="T3" fmla="*/ 132 h 132"/>
                  <a:gd name="T4" fmla="*/ 0 w 1285"/>
                  <a:gd name="T5" fmla="*/ 132 h 132"/>
                </a:gdLst>
                <a:ahLst/>
                <a:cxnLst>
                  <a:cxn ang="0">
                    <a:pos x="T0" y="T1"/>
                  </a:cxn>
                  <a:cxn ang="0">
                    <a:pos x="T2" y="T3"/>
                  </a:cxn>
                  <a:cxn ang="0">
                    <a:pos x="T4" y="T5"/>
                  </a:cxn>
                </a:cxnLst>
                <a:rect l="0" t="0" r="r" b="b"/>
                <a:pathLst>
                  <a:path w="1285" h="132">
                    <a:moveTo>
                      <a:pt x="1285" y="0"/>
                    </a:moveTo>
                    <a:lnTo>
                      <a:pt x="1285" y="132"/>
                    </a:lnTo>
                    <a:lnTo>
                      <a:pt x="0" y="132"/>
                    </a:lnTo>
                  </a:path>
                </a:pathLst>
              </a:custGeom>
              <a:noFill/>
              <a:ln w="158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587785" name="Line 9"/>
              <p:cNvSpPr>
                <a:spLocks noChangeShapeType="1"/>
              </p:cNvSpPr>
              <p:nvPr/>
            </p:nvSpPr>
            <p:spPr bwMode="auto">
              <a:xfrm flipH="1">
                <a:off x="2594" y="899"/>
                <a:ext cx="1329"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86" name="Line 10"/>
              <p:cNvSpPr>
                <a:spLocks noChangeShapeType="1"/>
              </p:cNvSpPr>
              <p:nvPr/>
            </p:nvSpPr>
            <p:spPr bwMode="auto">
              <a:xfrm flipH="1" flipV="1">
                <a:off x="2738" y="1361"/>
                <a:ext cx="1215" cy="12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87" name="Line 11"/>
              <p:cNvSpPr>
                <a:spLocks noChangeShapeType="1"/>
              </p:cNvSpPr>
              <p:nvPr/>
            </p:nvSpPr>
            <p:spPr bwMode="auto">
              <a:xfrm flipH="1">
                <a:off x="2876" y="1619"/>
                <a:ext cx="977"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88" name="Line 12"/>
              <p:cNvSpPr>
                <a:spLocks noChangeShapeType="1"/>
              </p:cNvSpPr>
              <p:nvPr/>
            </p:nvSpPr>
            <p:spPr bwMode="auto">
              <a:xfrm flipH="1">
                <a:off x="2784" y="1901"/>
                <a:ext cx="1139" cy="292"/>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89" name="Freeform 13"/>
              <p:cNvSpPr>
                <a:spLocks/>
              </p:cNvSpPr>
              <p:nvPr/>
            </p:nvSpPr>
            <p:spPr bwMode="auto">
              <a:xfrm>
                <a:off x="2652" y="2484"/>
                <a:ext cx="1445" cy="108"/>
              </a:xfrm>
              <a:custGeom>
                <a:avLst/>
                <a:gdLst>
                  <a:gd name="T0" fmla="*/ 1445 w 1445"/>
                  <a:gd name="T1" fmla="*/ 108 h 108"/>
                  <a:gd name="T2" fmla="*/ 1445 w 1445"/>
                  <a:gd name="T3" fmla="*/ 0 h 108"/>
                  <a:gd name="T4" fmla="*/ 0 w 1445"/>
                  <a:gd name="T5" fmla="*/ 0 h 108"/>
                </a:gdLst>
                <a:ahLst/>
                <a:cxnLst>
                  <a:cxn ang="0">
                    <a:pos x="T0" y="T1"/>
                  </a:cxn>
                  <a:cxn ang="0">
                    <a:pos x="T2" y="T3"/>
                  </a:cxn>
                  <a:cxn ang="0">
                    <a:pos x="T4" y="T5"/>
                  </a:cxn>
                </a:cxnLst>
                <a:rect l="0" t="0" r="r" b="b"/>
                <a:pathLst>
                  <a:path w="1445" h="108">
                    <a:moveTo>
                      <a:pt x="1445" y="108"/>
                    </a:moveTo>
                    <a:lnTo>
                      <a:pt x="1445" y="0"/>
                    </a:lnTo>
                    <a:lnTo>
                      <a:pt x="0" y="0"/>
                    </a:lnTo>
                  </a:path>
                </a:pathLst>
              </a:custGeom>
              <a:noFill/>
              <a:ln w="158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587790" name="Line 14"/>
              <p:cNvSpPr>
                <a:spLocks noChangeShapeType="1"/>
              </p:cNvSpPr>
              <p:nvPr/>
            </p:nvSpPr>
            <p:spPr bwMode="auto">
              <a:xfrm flipH="1">
                <a:off x="2250" y="2844"/>
                <a:ext cx="1637"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91" name="Line 15"/>
              <p:cNvSpPr>
                <a:spLocks noChangeShapeType="1"/>
              </p:cNvSpPr>
              <p:nvPr/>
            </p:nvSpPr>
            <p:spPr bwMode="auto">
              <a:xfrm flipH="1">
                <a:off x="2006" y="3480"/>
                <a:ext cx="2181"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92" name="Line 16"/>
              <p:cNvSpPr>
                <a:spLocks noChangeShapeType="1"/>
              </p:cNvSpPr>
              <p:nvPr/>
            </p:nvSpPr>
            <p:spPr bwMode="auto">
              <a:xfrm flipH="1">
                <a:off x="2012" y="3918"/>
                <a:ext cx="1833"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93" name="Line 17"/>
              <p:cNvSpPr>
                <a:spLocks noChangeShapeType="1"/>
              </p:cNvSpPr>
              <p:nvPr/>
            </p:nvSpPr>
            <p:spPr bwMode="auto">
              <a:xfrm>
                <a:off x="2566" y="2193"/>
                <a:ext cx="220"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94" name="Line 18"/>
              <p:cNvSpPr>
                <a:spLocks noChangeShapeType="1"/>
              </p:cNvSpPr>
              <p:nvPr/>
            </p:nvSpPr>
            <p:spPr bwMode="auto">
              <a:xfrm>
                <a:off x="2560" y="1361"/>
                <a:ext cx="182" cy="1"/>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95" name="Line 19"/>
              <p:cNvSpPr>
                <a:spLocks noChangeShapeType="1"/>
              </p:cNvSpPr>
              <p:nvPr/>
            </p:nvSpPr>
            <p:spPr bwMode="auto">
              <a:xfrm flipH="1">
                <a:off x="3599" y="1559"/>
                <a:ext cx="210" cy="60"/>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587796" name="Line 20"/>
              <p:cNvSpPr>
                <a:spLocks noChangeShapeType="1"/>
              </p:cNvSpPr>
              <p:nvPr/>
            </p:nvSpPr>
            <p:spPr bwMode="auto">
              <a:xfrm flipV="1">
                <a:off x="3707" y="2490"/>
                <a:ext cx="1" cy="162"/>
              </a:xfrm>
              <a:prstGeom prst="line">
                <a:avLst/>
              </a:prstGeom>
              <a:noFill/>
              <a:ln w="15875">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grpSp>
        <p:sp>
          <p:nvSpPr>
            <p:cNvPr id="587798" name="Text Box 22"/>
            <p:cNvSpPr txBox="1">
              <a:spLocks noChangeArrowheads="1"/>
            </p:cNvSpPr>
            <p:nvPr/>
          </p:nvSpPr>
          <p:spPr bwMode="auto">
            <a:xfrm>
              <a:off x="467" y="866"/>
              <a:ext cx="598"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Corps pinéal</a:t>
              </a:r>
            </a:p>
          </p:txBody>
        </p:sp>
        <p:sp>
          <p:nvSpPr>
            <p:cNvPr id="587800" name="Text Box 24"/>
            <p:cNvSpPr txBox="1">
              <a:spLocks noChangeArrowheads="1"/>
            </p:cNvSpPr>
            <p:nvPr/>
          </p:nvSpPr>
          <p:spPr bwMode="auto">
            <a:xfrm>
              <a:off x="473" y="1023"/>
              <a:ext cx="692"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Hypothalamus</a:t>
              </a:r>
            </a:p>
          </p:txBody>
        </p:sp>
        <p:sp>
          <p:nvSpPr>
            <p:cNvPr id="587801" name="Text Box 25"/>
            <p:cNvSpPr txBox="1">
              <a:spLocks noChangeArrowheads="1"/>
            </p:cNvSpPr>
            <p:nvPr/>
          </p:nvSpPr>
          <p:spPr bwMode="auto">
            <a:xfrm>
              <a:off x="674" y="1198"/>
              <a:ext cx="532"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Hypophyse</a:t>
              </a:r>
            </a:p>
          </p:txBody>
        </p:sp>
        <p:sp>
          <p:nvSpPr>
            <p:cNvPr id="587802" name="Text Box 26"/>
            <p:cNvSpPr txBox="1">
              <a:spLocks noChangeArrowheads="1"/>
            </p:cNvSpPr>
            <p:nvPr/>
          </p:nvSpPr>
          <p:spPr bwMode="auto">
            <a:xfrm>
              <a:off x="403" y="1398"/>
              <a:ext cx="768"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Glande thyroïde</a:t>
              </a:r>
            </a:p>
          </p:txBody>
        </p:sp>
        <p:sp>
          <p:nvSpPr>
            <p:cNvPr id="587803" name="Text Box 27"/>
            <p:cNvSpPr txBox="1">
              <a:spLocks noChangeArrowheads="1"/>
            </p:cNvSpPr>
            <p:nvPr/>
          </p:nvSpPr>
          <p:spPr bwMode="auto">
            <a:xfrm>
              <a:off x="308" y="1610"/>
              <a:ext cx="1085"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Glandes parathyroïdes</a:t>
              </a:r>
            </a:p>
          </p:txBody>
        </p:sp>
        <p:sp>
          <p:nvSpPr>
            <p:cNvPr id="587804" name="Text Box 28"/>
            <p:cNvSpPr txBox="1">
              <a:spLocks noChangeArrowheads="1"/>
            </p:cNvSpPr>
            <p:nvPr/>
          </p:nvSpPr>
          <p:spPr bwMode="auto">
            <a:xfrm>
              <a:off x="762" y="2053"/>
              <a:ext cx="381"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Thymus</a:t>
              </a:r>
            </a:p>
          </p:txBody>
        </p:sp>
        <p:sp>
          <p:nvSpPr>
            <p:cNvPr id="587805" name="Text Box 29"/>
            <p:cNvSpPr txBox="1">
              <a:spLocks noChangeArrowheads="1"/>
            </p:cNvSpPr>
            <p:nvPr/>
          </p:nvSpPr>
          <p:spPr bwMode="auto">
            <a:xfrm>
              <a:off x="299" y="2279"/>
              <a:ext cx="922"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Glandes surrénales</a:t>
              </a:r>
            </a:p>
          </p:txBody>
        </p:sp>
        <p:sp>
          <p:nvSpPr>
            <p:cNvPr id="587806" name="Text Box 30"/>
            <p:cNvSpPr txBox="1">
              <a:spLocks noChangeArrowheads="1"/>
            </p:cNvSpPr>
            <p:nvPr/>
          </p:nvSpPr>
          <p:spPr bwMode="auto">
            <a:xfrm>
              <a:off x="473" y="2576"/>
              <a:ext cx="433" cy="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Pancréas</a:t>
              </a:r>
            </a:p>
          </p:txBody>
        </p:sp>
        <p:sp>
          <p:nvSpPr>
            <p:cNvPr id="587807" name="Text Box 31"/>
            <p:cNvSpPr txBox="1">
              <a:spLocks noChangeArrowheads="1"/>
            </p:cNvSpPr>
            <p:nvPr/>
          </p:nvSpPr>
          <p:spPr bwMode="auto">
            <a:xfrm>
              <a:off x="409" y="3088"/>
              <a:ext cx="891" cy="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Ovaire</a:t>
              </a:r>
            </a:p>
            <a:p>
              <a:r>
                <a:rPr lang="fr-CA" sz="1200">
                  <a:latin typeface="Verdana" pitchFamily="34" charset="0"/>
                </a:rPr>
                <a:t>(chez les femmes)</a:t>
              </a:r>
            </a:p>
          </p:txBody>
        </p:sp>
        <p:sp>
          <p:nvSpPr>
            <p:cNvPr id="587808" name="Text Box 32"/>
            <p:cNvSpPr txBox="1">
              <a:spLocks noChangeArrowheads="1"/>
            </p:cNvSpPr>
            <p:nvPr/>
          </p:nvSpPr>
          <p:spPr bwMode="auto">
            <a:xfrm>
              <a:off x="305" y="3420"/>
              <a:ext cx="919" cy="2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fr-CA" sz="1200">
                  <a:latin typeface="Verdana" pitchFamily="34" charset="0"/>
                </a:rPr>
                <a:t>Testicule</a:t>
              </a:r>
            </a:p>
            <a:p>
              <a:r>
                <a:rPr lang="fr-CA" sz="1200">
                  <a:latin typeface="Verdana" pitchFamily="34" charset="0"/>
                </a:rPr>
                <a:t>(chez les hommes)</a:t>
              </a:r>
            </a:p>
          </p:txBody>
        </p:sp>
      </p:grpSp>
      <p:sp>
        <p:nvSpPr>
          <p:cNvPr id="587809" name="Text Box 33"/>
          <p:cNvSpPr txBox="1">
            <a:spLocks noChangeArrowheads="1"/>
          </p:cNvSpPr>
          <p:nvPr/>
        </p:nvSpPr>
        <p:spPr bwMode="auto">
          <a:xfrm>
            <a:off x="4314825" y="6370638"/>
            <a:ext cx="11890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400" dirty="0">
                <a:solidFill>
                  <a:schemeClr val="accent2"/>
                </a:solidFill>
                <a:latin typeface="Arial" charset="0"/>
              </a:rPr>
              <a:t>Figure 16.1</a:t>
            </a:r>
          </a:p>
        </p:txBody>
      </p:sp>
      <p:sp>
        <p:nvSpPr>
          <p:cNvPr id="587813" name="Rectangle 37"/>
          <p:cNvSpPr>
            <a:spLocks noChangeArrowheads="1"/>
          </p:cNvSpPr>
          <p:nvPr/>
        </p:nvSpPr>
        <p:spPr bwMode="auto">
          <a:xfrm>
            <a:off x="4202113" y="1130300"/>
            <a:ext cx="4675187" cy="55594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587814" name="Text Box 38"/>
          <p:cNvSpPr txBox="1">
            <a:spLocks noChangeArrowheads="1"/>
          </p:cNvSpPr>
          <p:nvPr/>
        </p:nvSpPr>
        <p:spPr bwMode="auto">
          <a:xfrm>
            <a:off x="90488" y="812800"/>
            <a:ext cx="3808412" cy="604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0800" bIns="0" anchor="ctr">
            <a:spAutoFit/>
          </a:bodyPr>
          <a:lstStyle>
            <a:lvl1pPr>
              <a:defRPr sz="2400">
                <a:solidFill>
                  <a:schemeClr val="tx1"/>
                </a:solidFill>
                <a:latin typeface="Times New Roman" pitchFamily="18" charset="0"/>
              </a:defRPr>
            </a:lvl1pPr>
            <a:lvl2pPr marL="352425" indent="-173038">
              <a:defRPr sz="2400">
                <a:solidFill>
                  <a:schemeClr val="tx1"/>
                </a:solidFill>
                <a:latin typeface="Times New Roman" pitchFamily="18" charset="0"/>
              </a:defRPr>
            </a:lvl2pPr>
            <a:lvl3pPr marL="627063" indent="-95250">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spcAft>
                <a:spcPct val="20000"/>
              </a:spcAft>
              <a:buSzPct val="120000"/>
            </a:pPr>
            <a:r>
              <a:rPr lang="fr-CA" sz="2200" b="1" dirty="0">
                <a:latin typeface="Arial" charset="0"/>
                <a:cs typeface="Arial" charset="0"/>
              </a:rPr>
              <a:t>5</a:t>
            </a:r>
            <a:r>
              <a:rPr lang="fr-CA" sz="2200" b="1" dirty="0" smtClean="0">
                <a:latin typeface="Arial" charset="0"/>
                <a:cs typeface="Arial" charset="0"/>
              </a:rPr>
              <a:t>.3.1 </a:t>
            </a:r>
            <a:r>
              <a:rPr lang="fr-CA" sz="2200" b="1" u="sng" dirty="0">
                <a:latin typeface="Arial" charset="0"/>
                <a:cs typeface="Arial" charset="0"/>
              </a:rPr>
              <a:t>Glandes </a:t>
            </a:r>
            <a:r>
              <a:rPr lang="fr-CA" sz="2200" b="1" u="sng" dirty="0" smtClean="0">
                <a:latin typeface="Arial" charset="0"/>
                <a:cs typeface="Arial" charset="0"/>
              </a:rPr>
              <a:t>endocrines</a:t>
            </a:r>
            <a:endParaRPr lang="fr-CA" sz="2200" b="1" dirty="0">
              <a:latin typeface="Arial" charset="0"/>
              <a:cs typeface="Arial" charset="0"/>
            </a:endParaRPr>
          </a:p>
          <a:p>
            <a:r>
              <a:rPr lang="fr-CA" sz="1600" dirty="0">
                <a:latin typeface="Arial" charset="0"/>
                <a:cs typeface="Arial" charset="0"/>
              </a:rPr>
              <a:t>Produisent et libèrent des </a:t>
            </a:r>
            <a:r>
              <a:rPr lang="fr-CA" sz="1600" i="1" dirty="0">
                <a:latin typeface="Arial" charset="0"/>
                <a:cs typeface="Arial" charset="0"/>
              </a:rPr>
              <a:t>hormones </a:t>
            </a:r>
            <a:r>
              <a:rPr lang="fr-CA" sz="1600" dirty="0">
                <a:latin typeface="Arial" charset="0"/>
                <a:cs typeface="Arial" charset="0"/>
              </a:rPr>
              <a:t>dans la circulation</a:t>
            </a:r>
            <a:r>
              <a:rPr lang="fr-CA" sz="1600" i="1" dirty="0">
                <a:latin typeface="Arial" charset="0"/>
                <a:cs typeface="Arial" charset="0"/>
              </a:rPr>
              <a:t>.</a:t>
            </a:r>
          </a:p>
          <a:p>
            <a:pPr lvl="1">
              <a:spcBef>
                <a:spcPct val="25000"/>
              </a:spcBef>
              <a:buSzPct val="110000"/>
              <a:buFontTx/>
              <a:buChar char="•"/>
            </a:pPr>
            <a:r>
              <a:rPr lang="fr-CA" sz="1600" dirty="0">
                <a:latin typeface="Arial" charset="0"/>
                <a:cs typeface="Arial" charset="0"/>
              </a:rPr>
              <a:t>Glandes strictement endocrines:</a:t>
            </a:r>
          </a:p>
          <a:p>
            <a:pPr lvl="2">
              <a:buSzPct val="80000"/>
              <a:buFont typeface="Wingdings" pitchFamily="2" charset="2"/>
              <a:buChar char="§"/>
            </a:pPr>
            <a:r>
              <a:rPr lang="fr-CA" sz="1500" dirty="0">
                <a:solidFill>
                  <a:srgbClr val="FF0000"/>
                </a:solidFill>
                <a:latin typeface="Arial" charset="0"/>
                <a:cs typeface="Arial" charset="0"/>
              </a:rPr>
              <a:t>Corps pinéal</a:t>
            </a:r>
          </a:p>
          <a:p>
            <a:pPr lvl="2">
              <a:buSzPct val="80000"/>
              <a:buFont typeface="Wingdings" pitchFamily="2" charset="2"/>
              <a:buChar char="§"/>
            </a:pPr>
            <a:r>
              <a:rPr lang="fr-CA" sz="1500" dirty="0">
                <a:solidFill>
                  <a:srgbClr val="FF0000"/>
                </a:solidFill>
                <a:latin typeface="Arial" charset="0"/>
                <a:cs typeface="Arial" charset="0"/>
              </a:rPr>
              <a:t>Hypophyse</a:t>
            </a:r>
          </a:p>
          <a:p>
            <a:pPr lvl="2">
              <a:buSzPct val="80000"/>
              <a:buFont typeface="Wingdings" pitchFamily="2" charset="2"/>
              <a:buChar char="§"/>
            </a:pPr>
            <a:r>
              <a:rPr lang="fr-CA" sz="1500" dirty="0">
                <a:solidFill>
                  <a:srgbClr val="FF0000"/>
                </a:solidFill>
                <a:latin typeface="Arial" charset="0"/>
                <a:cs typeface="Arial" charset="0"/>
              </a:rPr>
              <a:t>Glande thyroïde</a:t>
            </a:r>
          </a:p>
          <a:p>
            <a:pPr lvl="2">
              <a:buSzPct val="80000"/>
              <a:buFont typeface="Wingdings" pitchFamily="2" charset="2"/>
              <a:buChar char="§"/>
            </a:pPr>
            <a:r>
              <a:rPr lang="fr-CA" sz="1500" dirty="0">
                <a:solidFill>
                  <a:srgbClr val="FF0000"/>
                </a:solidFill>
                <a:latin typeface="Arial" charset="0"/>
                <a:cs typeface="Arial" charset="0"/>
              </a:rPr>
              <a:t>Glandes parathyroïdes</a:t>
            </a:r>
          </a:p>
          <a:p>
            <a:pPr lvl="2">
              <a:buSzPct val="80000"/>
              <a:buFont typeface="Wingdings" pitchFamily="2" charset="2"/>
              <a:buChar char="§"/>
            </a:pPr>
            <a:r>
              <a:rPr lang="fr-CA" sz="1500" dirty="0">
                <a:solidFill>
                  <a:srgbClr val="FF0000"/>
                </a:solidFill>
                <a:latin typeface="Arial" charset="0"/>
                <a:cs typeface="Arial" charset="0"/>
              </a:rPr>
              <a:t>Thymus</a:t>
            </a:r>
          </a:p>
          <a:p>
            <a:pPr lvl="2">
              <a:buSzPct val="80000"/>
              <a:buFont typeface="Wingdings" pitchFamily="2" charset="2"/>
              <a:buChar char="§"/>
            </a:pPr>
            <a:r>
              <a:rPr lang="fr-CA" sz="1500" dirty="0">
                <a:solidFill>
                  <a:srgbClr val="FF0000"/>
                </a:solidFill>
                <a:latin typeface="Arial" charset="0"/>
                <a:cs typeface="Arial" charset="0"/>
              </a:rPr>
              <a:t>Glandes surrénales</a:t>
            </a:r>
          </a:p>
          <a:p>
            <a:pPr lvl="1">
              <a:spcBef>
                <a:spcPct val="25000"/>
              </a:spcBef>
              <a:buSzPct val="110000"/>
              <a:buFontTx/>
              <a:buChar char="•"/>
            </a:pPr>
            <a:r>
              <a:rPr lang="fr-CA" sz="1600" dirty="0">
                <a:latin typeface="Arial" charset="0"/>
                <a:cs typeface="Arial" charset="0"/>
              </a:rPr>
              <a:t>Glandes mixtes (endocrines et exocrines):</a:t>
            </a:r>
          </a:p>
          <a:p>
            <a:pPr lvl="2">
              <a:buSzPct val="80000"/>
              <a:buFont typeface="Wingdings" pitchFamily="2" charset="2"/>
              <a:buChar char="§"/>
            </a:pPr>
            <a:r>
              <a:rPr lang="fr-CA" sz="1500" dirty="0" smtClean="0">
                <a:latin typeface="Arial" charset="0"/>
                <a:cs typeface="Arial" charset="0"/>
              </a:rPr>
              <a:t>Pancréas (libère l’insuline)</a:t>
            </a:r>
            <a:endParaRPr lang="fr-CA" sz="1500" dirty="0">
              <a:latin typeface="Arial" charset="0"/>
              <a:cs typeface="Arial" charset="0"/>
            </a:endParaRPr>
          </a:p>
          <a:p>
            <a:pPr lvl="2">
              <a:buSzPct val="80000"/>
              <a:buFont typeface="Wingdings" pitchFamily="2" charset="2"/>
              <a:buChar char="§"/>
            </a:pPr>
            <a:r>
              <a:rPr lang="fr-CA" sz="1500" dirty="0">
                <a:latin typeface="Arial" charset="0"/>
                <a:cs typeface="Arial" charset="0"/>
              </a:rPr>
              <a:t>Gonades (ovaire, testicule)</a:t>
            </a:r>
          </a:p>
          <a:p>
            <a:pPr lvl="1">
              <a:spcBef>
                <a:spcPct val="25000"/>
              </a:spcBef>
              <a:buSzPct val="110000"/>
              <a:buFontTx/>
              <a:buChar char="•"/>
            </a:pPr>
            <a:r>
              <a:rPr lang="fr-CA" sz="1600" dirty="0">
                <a:latin typeface="Arial" charset="0"/>
                <a:cs typeface="Arial" charset="0"/>
              </a:rPr>
              <a:t>Organe </a:t>
            </a:r>
            <a:r>
              <a:rPr lang="fr-CA" sz="1600" dirty="0" err="1">
                <a:latin typeface="Arial" charset="0"/>
                <a:cs typeface="Arial" charset="0"/>
              </a:rPr>
              <a:t>neuro-endocrinien</a:t>
            </a:r>
            <a:r>
              <a:rPr lang="fr-CA" sz="1600" dirty="0">
                <a:latin typeface="Arial" charset="0"/>
                <a:cs typeface="Arial" charset="0"/>
              </a:rPr>
              <a:t>:</a:t>
            </a:r>
          </a:p>
          <a:p>
            <a:pPr lvl="2">
              <a:buSzPct val="80000"/>
              <a:buFont typeface="Wingdings" pitchFamily="2" charset="2"/>
              <a:buChar char="§"/>
            </a:pPr>
            <a:r>
              <a:rPr lang="fr-CA" sz="1500" dirty="0">
                <a:latin typeface="Arial" charset="0"/>
                <a:cs typeface="Arial" charset="0"/>
              </a:rPr>
              <a:t>Hypothalamus</a:t>
            </a:r>
          </a:p>
          <a:p>
            <a:pPr lvl="1">
              <a:spcBef>
                <a:spcPct val="25000"/>
              </a:spcBef>
              <a:buSzPct val="110000"/>
              <a:buFontTx/>
              <a:buChar char="•"/>
            </a:pPr>
            <a:r>
              <a:rPr lang="fr-CA" sz="1600" dirty="0">
                <a:latin typeface="Arial" charset="0"/>
                <a:cs typeface="Arial" charset="0"/>
              </a:rPr>
              <a:t>Plusieurs autres tissus et organes libèrent aussi des hormones.  Ex.:</a:t>
            </a:r>
          </a:p>
          <a:p>
            <a:pPr lvl="2">
              <a:buSzPct val="80000"/>
              <a:buFont typeface="Wingdings" pitchFamily="2" charset="2"/>
              <a:buChar char="§"/>
            </a:pPr>
            <a:r>
              <a:rPr lang="fr-CA" sz="1500" dirty="0">
                <a:latin typeface="Arial" charset="0"/>
                <a:cs typeface="Arial" charset="0"/>
              </a:rPr>
              <a:t>Reins (rénine, érythropoïétine…)</a:t>
            </a:r>
          </a:p>
          <a:p>
            <a:pPr lvl="2">
              <a:buSzPct val="80000"/>
              <a:buFont typeface="Wingdings" pitchFamily="2" charset="2"/>
              <a:buChar char="§"/>
            </a:pPr>
            <a:r>
              <a:rPr lang="fr-CA" sz="1500" dirty="0">
                <a:latin typeface="Arial" charset="0"/>
                <a:cs typeface="Arial" charset="0"/>
              </a:rPr>
              <a:t>Cœur (facteur </a:t>
            </a:r>
            <a:r>
              <a:rPr lang="fr-CA" sz="1500" dirty="0" err="1">
                <a:latin typeface="Arial" charset="0"/>
                <a:cs typeface="Arial" charset="0"/>
              </a:rPr>
              <a:t>natriurétique</a:t>
            </a:r>
            <a:r>
              <a:rPr lang="fr-CA" sz="1500" dirty="0">
                <a:latin typeface="Arial" charset="0"/>
                <a:cs typeface="Arial" charset="0"/>
              </a:rPr>
              <a:t> auriculaire)</a:t>
            </a:r>
          </a:p>
          <a:p>
            <a:pPr lvl="2">
              <a:buSzPct val="80000"/>
              <a:buFont typeface="Wingdings" pitchFamily="2" charset="2"/>
              <a:buChar char="§"/>
            </a:pPr>
            <a:r>
              <a:rPr lang="fr-CA" sz="1500" dirty="0">
                <a:latin typeface="Arial" charset="0"/>
                <a:cs typeface="Arial" charset="0"/>
              </a:rPr>
              <a:t>Estomac, intestin</a:t>
            </a:r>
          </a:p>
          <a:p>
            <a:pPr lvl="2">
              <a:buSzPct val="80000"/>
              <a:buFont typeface="Wingdings" pitchFamily="2" charset="2"/>
              <a:buChar char="§"/>
            </a:pPr>
            <a:r>
              <a:rPr lang="fr-CA" sz="1500" dirty="0">
                <a:latin typeface="Arial" charset="0"/>
                <a:cs typeface="Arial" charset="0"/>
              </a:rPr>
              <a:t>Tissu adipeux, tissu endothélial</a:t>
            </a:r>
          </a:p>
          <a:p>
            <a:pPr lvl="2">
              <a:buSzPct val="80000"/>
              <a:buFont typeface="Wingdings" pitchFamily="2" charset="2"/>
              <a:buChar char="§"/>
            </a:pPr>
            <a:r>
              <a:rPr lang="fr-CA" sz="1500" dirty="0">
                <a:latin typeface="Arial" charset="0"/>
                <a:cs typeface="Arial" charset="0"/>
              </a:rPr>
              <a:t>etc…</a:t>
            </a:r>
          </a:p>
        </p:txBody>
      </p:sp>
    </p:spTree>
    <p:extLst>
      <p:ext uri="{BB962C8B-B14F-4D97-AF65-F5344CB8AC3E}">
        <p14:creationId xmlns:p14="http://schemas.microsoft.com/office/powerpoint/2010/main" val="18774181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0" name="Rectangle 2"/>
          <p:cNvSpPr>
            <a:spLocks noChangeArrowheads="1"/>
          </p:cNvSpPr>
          <p:nvPr/>
        </p:nvSpPr>
        <p:spPr bwMode="auto">
          <a:xfrm>
            <a:off x="1047955" y="974575"/>
            <a:ext cx="7749457" cy="5263994"/>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57200" indent="-457200" eaLnBrk="1" hangingPunct="1">
              <a:spcBef>
                <a:spcPts val="1200"/>
              </a:spcBef>
              <a:buClr>
                <a:schemeClr val="tx1"/>
              </a:buClr>
              <a:buSzPct val="100000"/>
              <a:buAutoNum type="alphaUcParenR"/>
            </a:pPr>
            <a:r>
              <a:rPr lang="fr-CA" sz="2200" b="1" dirty="0" smtClean="0">
                <a:latin typeface="Arial" charset="0"/>
                <a:cs typeface="Arial" charset="0"/>
              </a:rPr>
              <a:t>Définitions</a:t>
            </a:r>
          </a:p>
          <a:p>
            <a:pPr marL="457200" indent="-457200" eaLnBrk="1" hangingPunct="1">
              <a:spcBef>
                <a:spcPts val="1200"/>
              </a:spcBef>
              <a:buClr>
                <a:schemeClr val="tx1"/>
              </a:buClr>
              <a:buSzPct val="100000"/>
              <a:buFontTx/>
              <a:buAutoNum type="alphaUcParenR"/>
            </a:pPr>
            <a:r>
              <a:rPr lang="fr-CA" sz="2200" b="1" dirty="0" smtClean="0">
                <a:latin typeface="Arial" charset="0"/>
                <a:cs typeface="Arial" charset="0"/>
              </a:rPr>
              <a:t>Classification chimique des hormones</a:t>
            </a:r>
          </a:p>
          <a:p>
            <a:pPr marL="457200" indent="-457200" eaLnBrk="1" hangingPunct="1">
              <a:spcBef>
                <a:spcPts val="1200"/>
              </a:spcBef>
              <a:buClr>
                <a:schemeClr val="tx1"/>
              </a:buClr>
              <a:buSzPct val="100000"/>
              <a:buFontTx/>
              <a:buAutoNum type="alphaUcParenR"/>
            </a:pPr>
            <a:r>
              <a:rPr lang="fr-CA" sz="2200" b="1" dirty="0" smtClean="0">
                <a:latin typeface="Arial" charset="0"/>
                <a:cs typeface="Arial" charset="0"/>
              </a:rPr>
              <a:t>Mécanismes de l’action hormonale</a:t>
            </a:r>
          </a:p>
          <a:p>
            <a:pPr marL="900113" lvl="1" indent="-442913" eaLnBrk="1" hangingPunct="1">
              <a:spcBef>
                <a:spcPts val="300"/>
              </a:spcBef>
              <a:buClr>
                <a:schemeClr val="tx1"/>
              </a:buClr>
              <a:buSzPct val="100000"/>
              <a:buFont typeface="+mj-lt"/>
              <a:buAutoNum type="romanLcPeriod"/>
            </a:pPr>
            <a:r>
              <a:rPr lang="fr-CA" sz="2200" dirty="0" smtClean="0">
                <a:latin typeface="Arial" charset="0"/>
                <a:cs typeface="Arial" charset="0"/>
              </a:rPr>
              <a:t>L’action des hormones hydrosolubles</a:t>
            </a:r>
          </a:p>
          <a:p>
            <a:pPr marL="900113" lvl="1" indent="-442913" eaLnBrk="1" hangingPunct="1">
              <a:spcBef>
                <a:spcPts val="300"/>
              </a:spcBef>
              <a:buClr>
                <a:schemeClr val="tx1"/>
              </a:buClr>
              <a:buSzPct val="100000"/>
              <a:buFont typeface="+mj-lt"/>
              <a:buAutoNum type="romanLcPeriod"/>
            </a:pPr>
            <a:r>
              <a:rPr lang="fr-CA" sz="2200" dirty="0" smtClean="0">
                <a:latin typeface="Arial" charset="0"/>
                <a:cs typeface="Arial" charset="0"/>
              </a:rPr>
              <a:t>L’action des hormones liposolubles</a:t>
            </a:r>
          </a:p>
          <a:p>
            <a:pPr marL="457200" indent="-457200" eaLnBrk="1" hangingPunct="1">
              <a:spcBef>
                <a:spcPts val="1200"/>
              </a:spcBef>
              <a:buClr>
                <a:schemeClr val="tx1"/>
              </a:buClr>
              <a:buSzPct val="100000"/>
              <a:buFontTx/>
              <a:buAutoNum type="alphaUcParenR"/>
            </a:pPr>
            <a:r>
              <a:rPr lang="fr-CA" sz="2200" b="1" dirty="0" smtClean="0">
                <a:latin typeface="Arial" charset="0"/>
                <a:cs typeface="Arial" charset="0"/>
              </a:rPr>
              <a:t>Régulation de la libération des hormones</a:t>
            </a:r>
          </a:p>
          <a:p>
            <a:pPr marL="457200" indent="-457200" eaLnBrk="1" hangingPunct="1">
              <a:spcBef>
                <a:spcPts val="1200"/>
              </a:spcBef>
              <a:buClr>
                <a:schemeClr val="tx1"/>
              </a:buClr>
              <a:buSzPct val="100000"/>
              <a:buFontTx/>
              <a:buAutoNum type="alphaUcParenR"/>
            </a:pPr>
            <a:r>
              <a:rPr lang="fr-CA" sz="2200" b="1" dirty="0" smtClean="0">
                <a:latin typeface="Arial" charset="0"/>
                <a:cs typeface="Arial" charset="0"/>
              </a:rPr>
              <a:t>L’axe hypothalamo-hypophysaire</a:t>
            </a:r>
          </a:p>
          <a:p>
            <a:pPr marL="900113" lvl="1" indent="-442913" eaLnBrk="1" hangingPunct="1">
              <a:spcBef>
                <a:spcPts val="300"/>
              </a:spcBef>
              <a:buClr>
                <a:schemeClr val="tx1"/>
              </a:buClr>
              <a:buSzPct val="100000"/>
              <a:buFont typeface="+mj-lt"/>
              <a:buAutoNum type="romanLcPeriod"/>
            </a:pPr>
            <a:r>
              <a:rPr lang="fr-CA" sz="2200" dirty="0" smtClean="0">
                <a:latin typeface="Arial" charset="0"/>
                <a:cs typeface="Arial" charset="0"/>
              </a:rPr>
              <a:t>Anatomie de l’hypophyse</a:t>
            </a:r>
          </a:p>
          <a:p>
            <a:pPr marL="900113" lvl="1" indent="-442913" eaLnBrk="1" hangingPunct="1">
              <a:spcBef>
                <a:spcPts val="300"/>
              </a:spcBef>
              <a:buClr>
                <a:schemeClr val="tx1"/>
              </a:buClr>
              <a:buSzPct val="100000"/>
              <a:buFont typeface="+mj-lt"/>
              <a:buAutoNum type="romanLcPeriod"/>
            </a:pPr>
            <a:r>
              <a:rPr lang="fr-CA" sz="2200" dirty="0" smtClean="0">
                <a:latin typeface="Arial" charset="0"/>
              </a:rPr>
              <a:t>Hormones de la </a:t>
            </a:r>
            <a:r>
              <a:rPr lang="fr-CA" sz="2200" dirty="0" err="1" smtClean="0">
                <a:latin typeface="Arial" charset="0"/>
              </a:rPr>
              <a:t>neurohypophyse</a:t>
            </a:r>
            <a:endParaRPr lang="fr-CA" sz="2200" dirty="0" smtClean="0">
              <a:latin typeface="Arial" charset="0"/>
            </a:endParaRPr>
          </a:p>
          <a:p>
            <a:pPr marL="900113" lvl="1" indent="-442913" eaLnBrk="1" hangingPunct="1">
              <a:spcBef>
                <a:spcPts val="300"/>
              </a:spcBef>
              <a:buClr>
                <a:schemeClr val="tx1"/>
              </a:buClr>
              <a:buSzPct val="100000"/>
              <a:buFont typeface="+mj-lt"/>
              <a:buAutoNum type="romanLcPeriod"/>
            </a:pPr>
            <a:r>
              <a:rPr lang="fr-CA" sz="2200" dirty="0" smtClean="0">
                <a:latin typeface="Arial" charset="0"/>
              </a:rPr>
              <a:t>Hormones de l’</a:t>
            </a:r>
            <a:r>
              <a:rPr lang="fr-CA" sz="2200" dirty="0" err="1" smtClean="0">
                <a:latin typeface="Arial" charset="0"/>
              </a:rPr>
              <a:t>adénohypophyse</a:t>
            </a:r>
            <a:endParaRPr lang="fr-CA" sz="2200" dirty="0" smtClean="0">
              <a:latin typeface="Arial" charset="0"/>
            </a:endParaRPr>
          </a:p>
          <a:p>
            <a:pPr marL="900113" lvl="1" indent="-442913" eaLnBrk="1" hangingPunct="1">
              <a:spcBef>
                <a:spcPts val="300"/>
              </a:spcBef>
              <a:buClr>
                <a:schemeClr val="tx1"/>
              </a:buClr>
              <a:buSzPct val="100000"/>
              <a:buFont typeface="+mj-lt"/>
              <a:buAutoNum type="romanLcPeriod"/>
            </a:pPr>
            <a:r>
              <a:rPr lang="fr-CA" sz="2200" dirty="0" smtClean="0">
                <a:latin typeface="Arial" charset="0"/>
              </a:rPr>
              <a:t>Régulation des hormones de l’</a:t>
            </a:r>
            <a:r>
              <a:rPr lang="fr-CA" sz="2200" dirty="0" err="1" smtClean="0">
                <a:latin typeface="Arial" charset="0"/>
              </a:rPr>
              <a:t>adénohypophyse</a:t>
            </a:r>
            <a:endParaRPr lang="fr-CA" sz="2200" dirty="0" smtClean="0">
              <a:solidFill>
                <a:srgbClr val="000000"/>
              </a:solidFill>
              <a:latin typeface="Arial" charset="0"/>
              <a:cs typeface="Arial" charset="0"/>
            </a:endParaRPr>
          </a:p>
        </p:txBody>
      </p:sp>
      <p:sp>
        <p:nvSpPr>
          <p:cNvPr id="590851" name="Text Box 3"/>
          <p:cNvSpPr txBox="1">
            <a:spLocks noChangeArrowheads="1"/>
          </p:cNvSpPr>
          <p:nvPr/>
        </p:nvSpPr>
        <p:spPr bwMode="auto">
          <a:xfrm>
            <a:off x="244475" y="420383"/>
            <a:ext cx="309892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803275" indent="-803275">
              <a:buSzPct val="120000"/>
            </a:pPr>
            <a:r>
              <a:rPr lang="fr-CA" sz="2400" b="1" dirty="0" smtClean="0">
                <a:latin typeface="Arial" charset="0"/>
                <a:cs typeface="Arial" charset="0"/>
              </a:rPr>
              <a:t>5.3.2	</a:t>
            </a:r>
            <a:r>
              <a:rPr lang="fr-CA" sz="2400" b="1" u="sng" dirty="0" smtClean="0">
                <a:latin typeface="Arial" charset="0"/>
                <a:cs typeface="Arial" charset="0"/>
              </a:rPr>
              <a:t>Les </a:t>
            </a:r>
            <a:r>
              <a:rPr lang="fr-CA" sz="2400" b="1" u="sng" dirty="0">
                <a:latin typeface="Arial" charset="0"/>
                <a:cs typeface="Arial" charset="0"/>
              </a:rPr>
              <a:t>hormones</a:t>
            </a:r>
          </a:p>
        </p:txBody>
      </p:sp>
    </p:spTree>
    <p:extLst>
      <p:ext uri="{BB962C8B-B14F-4D97-AF65-F5344CB8AC3E}">
        <p14:creationId xmlns:p14="http://schemas.microsoft.com/office/powerpoint/2010/main" val="793154610"/>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0" name="Rectangle 2"/>
          <p:cNvSpPr>
            <a:spLocks noChangeArrowheads="1"/>
          </p:cNvSpPr>
          <p:nvPr/>
        </p:nvSpPr>
        <p:spPr bwMode="auto">
          <a:xfrm>
            <a:off x="244172" y="790222"/>
            <a:ext cx="8429625" cy="2292350"/>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buClr>
                <a:schemeClr val="tx1"/>
              </a:buClr>
              <a:buSzPct val="120000"/>
            </a:pPr>
            <a:r>
              <a:rPr lang="fr-CA" sz="2200" b="1" dirty="0">
                <a:latin typeface="Arial" charset="0"/>
                <a:cs typeface="Arial" charset="0"/>
              </a:rPr>
              <a:t>A) </a:t>
            </a:r>
            <a:r>
              <a:rPr lang="fr-CA" sz="2200" b="1" dirty="0" smtClean="0">
                <a:latin typeface="Arial" charset="0"/>
                <a:cs typeface="Arial" charset="0"/>
              </a:rPr>
              <a:t>Définitions</a:t>
            </a:r>
            <a:endParaRPr lang="fr-CA" sz="2200" b="1" dirty="0">
              <a:solidFill>
                <a:srgbClr val="000000"/>
              </a:solidFill>
              <a:latin typeface="Arial" charset="0"/>
              <a:cs typeface="Arial" charset="0"/>
            </a:endParaRPr>
          </a:p>
          <a:p>
            <a:pPr marL="531813" lvl="1" indent="-176213" eaLnBrk="1" hangingPunct="1">
              <a:spcBef>
                <a:spcPts val="300"/>
              </a:spcBef>
              <a:spcAft>
                <a:spcPct val="10000"/>
              </a:spcAft>
              <a:buClr>
                <a:schemeClr val="tx1"/>
              </a:buClr>
              <a:buSzPct val="85000"/>
              <a:buFont typeface="Wingdings" pitchFamily="2" charset="2"/>
              <a:buChar char="§"/>
            </a:pPr>
            <a:r>
              <a:rPr lang="fr-CA" sz="1600" i="1" u="sng" dirty="0">
                <a:solidFill>
                  <a:srgbClr val="000000"/>
                </a:solidFill>
                <a:latin typeface="Arial" charset="0"/>
                <a:cs typeface="Arial" charset="0"/>
              </a:rPr>
              <a:t>Hormones circulantes</a:t>
            </a:r>
            <a:r>
              <a:rPr lang="fr-CA" sz="1600" u="sng" dirty="0">
                <a:solidFill>
                  <a:srgbClr val="000000"/>
                </a:solidFill>
                <a:latin typeface="Arial" charset="0"/>
                <a:cs typeface="Arial" charset="0"/>
              </a:rPr>
              <a:t> (</a:t>
            </a:r>
            <a:r>
              <a:rPr lang="fr-CA" sz="1600" i="1" u="sng" dirty="0">
                <a:solidFill>
                  <a:srgbClr val="000000"/>
                </a:solidFill>
                <a:latin typeface="Arial" charset="0"/>
                <a:cs typeface="Arial" charset="0"/>
              </a:rPr>
              <a:t>endocrines</a:t>
            </a:r>
            <a:r>
              <a:rPr lang="fr-CA" sz="1600" u="sng" dirty="0">
                <a:solidFill>
                  <a:srgbClr val="000000"/>
                </a:solidFill>
                <a:latin typeface="Arial" charset="0"/>
                <a:cs typeface="Arial" charset="0"/>
              </a:rPr>
              <a:t>)</a:t>
            </a:r>
            <a:r>
              <a:rPr lang="fr-CA" sz="1600" dirty="0">
                <a:solidFill>
                  <a:srgbClr val="000000"/>
                </a:solidFill>
                <a:latin typeface="Arial" charset="0"/>
                <a:cs typeface="Arial" charset="0"/>
              </a:rPr>
              <a:t>:</a:t>
            </a:r>
            <a:endParaRPr lang="fr-CA" sz="1600" u="sng" dirty="0">
              <a:solidFill>
                <a:srgbClr val="000000"/>
              </a:solidFill>
              <a:latin typeface="Arial" charset="0"/>
              <a:cs typeface="Arial" charset="0"/>
            </a:endParaRPr>
          </a:p>
          <a:p>
            <a:pPr marL="534988" lvl="2" eaLnBrk="1" hangingPunct="1">
              <a:spcAft>
                <a:spcPct val="10000"/>
              </a:spcAft>
              <a:buClr>
                <a:schemeClr val="tx1"/>
              </a:buClr>
            </a:pPr>
            <a:r>
              <a:rPr lang="fr-CA" sz="1600" dirty="0">
                <a:solidFill>
                  <a:srgbClr val="000000"/>
                </a:solidFill>
                <a:latin typeface="Arial" charset="0"/>
                <a:cs typeface="Arial" charset="0"/>
              </a:rPr>
              <a:t>Messagers chimiques déversés dans le </a:t>
            </a:r>
            <a:r>
              <a:rPr lang="fr-CA" sz="1600" u="sng" dirty="0">
                <a:solidFill>
                  <a:srgbClr val="000000"/>
                </a:solidFill>
                <a:latin typeface="Arial" charset="0"/>
                <a:cs typeface="Arial" charset="0"/>
              </a:rPr>
              <a:t>sang</a:t>
            </a:r>
            <a:r>
              <a:rPr lang="fr-CA" sz="1600" dirty="0">
                <a:solidFill>
                  <a:srgbClr val="000000"/>
                </a:solidFill>
                <a:latin typeface="Arial" charset="0"/>
                <a:cs typeface="Arial" charset="0"/>
              </a:rPr>
              <a:t> et transportés dans </a:t>
            </a:r>
            <a:r>
              <a:rPr lang="fr-CA" sz="1600" u="sng" dirty="0">
                <a:solidFill>
                  <a:srgbClr val="000000"/>
                </a:solidFill>
                <a:latin typeface="Arial" charset="0"/>
                <a:cs typeface="Arial" charset="0"/>
              </a:rPr>
              <a:t>tout</a:t>
            </a:r>
            <a:r>
              <a:rPr lang="fr-CA" sz="1600" dirty="0">
                <a:solidFill>
                  <a:srgbClr val="000000"/>
                </a:solidFill>
                <a:latin typeface="Arial" charset="0"/>
                <a:cs typeface="Arial" charset="0"/>
              </a:rPr>
              <a:t> l’organisme</a:t>
            </a:r>
            <a:r>
              <a:rPr lang="fr-CA" sz="1600" dirty="0" smtClean="0">
                <a:solidFill>
                  <a:srgbClr val="000000"/>
                </a:solidFill>
                <a:latin typeface="Arial" charset="0"/>
                <a:cs typeface="Arial" charset="0"/>
              </a:rPr>
              <a:t>. </a:t>
            </a:r>
            <a:r>
              <a:rPr lang="fr-CA" sz="1400" dirty="0" smtClean="0">
                <a:solidFill>
                  <a:srgbClr val="000000"/>
                </a:solidFill>
                <a:latin typeface="Arial" charset="0"/>
                <a:cs typeface="Arial" charset="0"/>
              </a:rPr>
              <a:t>(permettant à cette hormone d’agir à plusieurs endroits dans le système.)</a:t>
            </a:r>
            <a:endParaRPr lang="fr-CA" sz="1400" dirty="0">
              <a:solidFill>
                <a:srgbClr val="000000"/>
              </a:solidFill>
              <a:latin typeface="Arial" charset="0"/>
              <a:cs typeface="Arial" charset="0"/>
            </a:endParaRPr>
          </a:p>
          <a:p>
            <a:pPr marL="530225" lvl="1" indent="-174625" eaLnBrk="1" hangingPunct="1">
              <a:spcAft>
                <a:spcPct val="10000"/>
              </a:spcAft>
              <a:buClr>
                <a:schemeClr val="tx1"/>
              </a:buClr>
              <a:buSzPct val="85000"/>
              <a:buFont typeface="Wingdings" pitchFamily="2" charset="2"/>
              <a:buChar char="§"/>
            </a:pPr>
            <a:r>
              <a:rPr lang="fr-CA" sz="1600" i="1" u="sng" dirty="0">
                <a:solidFill>
                  <a:srgbClr val="000000"/>
                </a:solidFill>
                <a:latin typeface="Arial" charset="0"/>
                <a:cs typeface="Arial" charset="0"/>
              </a:rPr>
              <a:t>Hormones locales</a:t>
            </a:r>
            <a:r>
              <a:rPr lang="fr-CA" sz="1600" dirty="0">
                <a:solidFill>
                  <a:srgbClr val="000000"/>
                </a:solidFill>
                <a:latin typeface="Arial" charset="0"/>
                <a:cs typeface="Arial" charset="0"/>
              </a:rPr>
              <a:t>:</a:t>
            </a:r>
          </a:p>
          <a:p>
            <a:pPr marL="723900" lvl="2" indent="-192088" eaLnBrk="1" hangingPunct="1">
              <a:spcAft>
                <a:spcPct val="10000"/>
              </a:spcAft>
              <a:buClr>
                <a:schemeClr val="tx1"/>
              </a:buClr>
              <a:buSzPct val="85000"/>
              <a:buFont typeface="Wingdings" pitchFamily="2" charset="2"/>
              <a:buChar char="§"/>
            </a:pPr>
            <a:r>
              <a:rPr lang="fr-CA" sz="1600" i="1" dirty="0">
                <a:solidFill>
                  <a:srgbClr val="000000"/>
                </a:solidFill>
                <a:latin typeface="Arial" charset="0"/>
                <a:cs typeface="Arial" charset="0"/>
                <a:sym typeface="Symbol" pitchFamily="18" charset="2"/>
              </a:rPr>
              <a:t>Hormones paracrines</a:t>
            </a:r>
            <a:r>
              <a:rPr lang="fr-CA" sz="1600" dirty="0">
                <a:solidFill>
                  <a:srgbClr val="000000"/>
                </a:solidFill>
                <a:latin typeface="Arial" charset="0"/>
                <a:cs typeface="Arial" charset="0"/>
                <a:sym typeface="Symbol" pitchFamily="18" charset="2"/>
              </a:rPr>
              <a:t>: agissent </a:t>
            </a:r>
            <a:r>
              <a:rPr lang="fr-CA" sz="1600" u="sng" dirty="0">
                <a:solidFill>
                  <a:srgbClr val="000000"/>
                </a:solidFill>
                <a:latin typeface="Arial" charset="0"/>
                <a:cs typeface="Arial" charset="0"/>
                <a:sym typeface="Symbol" pitchFamily="18" charset="2"/>
              </a:rPr>
              <a:t>localement</a:t>
            </a:r>
            <a:r>
              <a:rPr lang="fr-CA" sz="1600" dirty="0">
                <a:solidFill>
                  <a:srgbClr val="000000"/>
                </a:solidFill>
                <a:latin typeface="Arial" charset="0"/>
                <a:cs typeface="Arial" charset="0"/>
                <a:sym typeface="Symbol" pitchFamily="18" charset="2"/>
              </a:rPr>
              <a:t> sur des cellules situées près des cellules qui libèrent ces messagers. Ex.: le NO libéré par les cellules endothéliales agit sur les muscles lisses des vaisseaux avoisinants.</a:t>
            </a:r>
          </a:p>
          <a:p>
            <a:pPr marL="723900" lvl="2" indent="-192088" eaLnBrk="1" hangingPunct="1">
              <a:spcAft>
                <a:spcPct val="10000"/>
              </a:spcAft>
              <a:buClr>
                <a:schemeClr val="tx1"/>
              </a:buClr>
              <a:buSzPct val="85000"/>
              <a:buFont typeface="Wingdings" pitchFamily="2" charset="2"/>
              <a:buChar char="§"/>
            </a:pPr>
            <a:r>
              <a:rPr lang="fr-CA" sz="1600" i="1" dirty="0">
                <a:solidFill>
                  <a:srgbClr val="000000"/>
                </a:solidFill>
                <a:latin typeface="Arial" charset="0"/>
                <a:cs typeface="Arial" charset="0"/>
                <a:sym typeface="Symbol" pitchFamily="18" charset="2"/>
              </a:rPr>
              <a:t>Hormones autocrines</a:t>
            </a:r>
            <a:r>
              <a:rPr lang="fr-CA" sz="1600" dirty="0">
                <a:solidFill>
                  <a:srgbClr val="000000"/>
                </a:solidFill>
                <a:latin typeface="Arial" charset="0"/>
                <a:cs typeface="Arial" charset="0"/>
                <a:sym typeface="Symbol" pitchFamily="18" charset="2"/>
              </a:rPr>
              <a:t>: ont pour cible la cellule même qui les a sécrétées.</a:t>
            </a:r>
          </a:p>
        </p:txBody>
      </p:sp>
      <p:sp>
        <p:nvSpPr>
          <p:cNvPr id="590851" name="Text Box 3"/>
          <p:cNvSpPr txBox="1">
            <a:spLocks noChangeArrowheads="1"/>
          </p:cNvSpPr>
          <p:nvPr/>
        </p:nvSpPr>
        <p:spPr bwMode="auto">
          <a:xfrm>
            <a:off x="244475" y="317147"/>
            <a:ext cx="305724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SzPct val="120000"/>
            </a:pPr>
            <a:r>
              <a:rPr lang="fr-CA" sz="2400" b="1" dirty="0">
                <a:latin typeface="Arial" charset="0"/>
                <a:cs typeface="Arial" charset="0"/>
              </a:rPr>
              <a:t>5</a:t>
            </a:r>
            <a:r>
              <a:rPr lang="fr-CA" sz="2400" b="1" dirty="0" smtClean="0">
                <a:latin typeface="Arial" charset="0"/>
                <a:cs typeface="Arial" charset="0"/>
              </a:rPr>
              <a:t>.3.2 </a:t>
            </a:r>
            <a:r>
              <a:rPr lang="fr-CA" sz="2400" b="1" u="sng" dirty="0">
                <a:latin typeface="Arial" charset="0"/>
                <a:cs typeface="Arial" charset="0"/>
              </a:rPr>
              <a:t>Les hormones</a:t>
            </a:r>
          </a:p>
        </p:txBody>
      </p:sp>
      <p:sp>
        <p:nvSpPr>
          <p:cNvPr id="590852" name="Rectangle 4"/>
          <p:cNvSpPr>
            <a:spLocks noChangeArrowheads="1"/>
          </p:cNvSpPr>
          <p:nvPr/>
        </p:nvSpPr>
        <p:spPr bwMode="auto">
          <a:xfrm>
            <a:off x="253697" y="3192109"/>
            <a:ext cx="8564302" cy="3567113"/>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18000"/>
          <a:lstStyle/>
          <a:p>
            <a:pPr marL="355600" indent="-355600" eaLnBrk="1" hangingPunct="1">
              <a:buClr>
                <a:schemeClr val="tx1"/>
              </a:buClr>
              <a:buSzPct val="120000"/>
            </a:pPr>
            <a:r>
              <a:rPr lang="fr-CA" sz="2200" b="1" dirty="0" smtClean="0">
                <a:latin typeface="Arial" charset="0"/>
                <a:cs typeface="Arial" charset="0"/>
              </a:rPr>
              <a:t>B)	Classification </a:t>
            </a:r>
            <a:r>
              <a:rPr lang="fr-CA" sz="2200" b="1" dirty="0">
                <a:latin typeface="Arial" charset="0"/>
                <a:cs typeface="Arial" charset="0"/>
              </a:rPr>
              <a:t>chimique des </a:t>
            </a:r>
            <a:r>
              <a:rPr lang="fr-CA" sz="2200" b="1" dirty="0" smtClean="0">
                <a:latin typeface="Arial" charset="0"/>
                <a:cs typeface="Arial" charset="0"/>
              </a:rPr>
              <a:t>hormones</a:t>
            </a:r>
            <a:endParaRPr lang="fr-CA" sz="2200" b="1" dirty="0">
              <a:solidFill>
                <a:srgbClr val="000000"/>
              </a:solidFill>
              <a:latin typeface="Arial" charset="0"/>
              <a:cs typeface="Arial" charset="0"/>
            </a:endParaRPr>
          </a:p>
          <a:p>
            <a:pPr marL="530225" lvl="1" indent="-174625" eaLnBrk="1" hangingPunct="1">
              <a:spcBef>
                <a:spcPts val="300"/>
              </a:spcBef>
              <a:spcAft>
                <a:spcPct val="10000"/>
              </a:spcAft>
              <a:buClr>
                <a:schemeClr val="tx1"/>
              </a:buClr>
              <a:buSzPct val="85000"/>
              <a:buFont typeface="Wingdings" pitchFamily="2" charset="2"/>
              <a:buChar char="§"/>
            </a:pPr>
            <a:r>
              <a:rPr lang="fr-CA" sz="1600" i="1" u="sng" dirty="0">
                <a:solidFill>
                  <a:srgbClr val="000000"/>
                </a:solidFill>
                <a:latin typeface="Arial" charset="0"/>
                <a:cs typeface="Arial" charset="0"/>
              </a:rPr>
              <a:t>Hormones dérivées d’acides </a:t>
            </a:r>
            <a:r>
              <a:rPr lang="fr-CA" sz="1600" i="1" u="sng" dirty="0" smtClean="0">
                <a:solidFill>
                  <a:srgbClr val="000000"/>
                </a:solidFill>
                <a:latin typeface="Arial" charset="0"/>
                <a:cs typeface="Arial" charset="0"/>
              </a:rPr>
              <a:t>aminés</a:t>
            </a:r>
            <a:endParaRPr lang="fr-CA" sz="1600" dirty="0">
              <a:solidFill>
                <a:srgbClr val="000000"/>
              </a:solidFill>
              <a:latin typeface="Arial" charset="0"/>
              <a:cs typeface="Arial" charset="0"/>
            </a:endParaRPr>
          </a:p>
          <a:p>
            <a:pPr marL="723900" lvl="2" indent="-192088" eaLnBrk="1" hangingPunct="1">
              <a:spcAft>
                <a:spcPct val="10000"/>
              </a:spcAft>
              <a:buClr>
                <a:schemeClr val="tx1"/>
              </a:buClr>
              <a:buFontTx/>
              <a:buChar char="•"/>
            </a:pPr>
            <a:r>
              <a:rPr lang="fr-CA" sz="1600" i="1" dirty="0">
                <a:solidFill>
                  <a:srgbClr val="000000"/>
                </a:solidFill>
                <a:latin typeface="Arial" charset="0"/>
                <a:cs typeface="Arial" charset="0"/>
              </a:rPr>
              <a:t>Amines</a:t>
            </a:r>
            <a:r>
              <a:rPr lang="fr-CA" sz="1600" dirty="0">
                <a:solidFill>
                  <a:srgbClr val="000000"/>
                </a:solidFill>
                <a:latin typeface="Arial" charset="0"/>
                <a:cs typeface="Arial" charset="0"/>
              </a:rPr>
              <a:t> (contiennent un groupement –NH</a:t>
            </a:r>
            <a:r>
              <a:rPr lang="fr-CA" sz="1600" baseline="-14000" dirty="0">
                <a:solidFill>
                  <a:srgbClr val="000000"/>
                </a:solidFill>
                <a:latin typeface="Arial" charset="0"/>
                <a:cs typeface="Arial" charset="0"/>
              </a:rPr>
              <a:t>2</a:t>
            </a:r>
            <a:r>
              <a:rPr lang="fr-CA" sz="1600" dirty="0">
                <a:solidFill>
                  <a:srgbClr val="000000"/>
                </a:solidFill>
                <a:latin typeface="Arial" charset="0"/>
                <a:cs typeface="Arial" charset="0"/>
              </a:rPr>
              <a:t>)</a:t>
            </a:r>
          </a:p>
          <a:p>
            <a:pPr marL="723900" lvl="2" indent="-192088" eaLnBrk="1" hangingPunct="1">
              <a:spcAft>
                <a:spcPct val="10000"/>
              </a:spcAft>
              <a:buClr>
                <a:schemeClr val="tx1"/>
              </a:buClr>
              <a:buFont typeface="Arial" charset="0"/>
              <a:buNone/>
            </a:pPr>
            <a:r>
              <a:rPr lang="fr-CA" sz="1600" dirty="0">
                <a:solidFill>
                  <a:srgbClr val="000000"/>
                </a:solidFill>
                <a:latin typeface="Arial" charset="0"/>
                <a:cs typeface="Arial" charset="0"/>
              </a:rPr>
              <a:t>	Ex.: adrénaline, sérotonine, histamine, hormones </a:t>
            </a:r>
            <a:r>
              <a:rPr lang="fr-CA" sz="1600" dirty="0">
                <a:latin typeface="Arial" charset="0"/>
                <a:cs typeface="Arial" charset="0"/>
              </a:rPr>
              <a:t>thyroïdiennes</a:t>
            </a:r>
            <a:r>
              <a:rPr lang="fr-CA" sz="1600" dirty="0">
                <a:solidFill>
                  <a:srgbClr val="000000"/>
                </a:solidFill>
                <a:latin typeface="Arial" charset="0"/>
                <a:cs typeface="Arial" charset="0"/>
              </a:rPr>
              <a:t>.</a:t>
            </a:r>
          </a:p>
          <a:p>
            <a:pPr marL="723900" lvl="2" indent="-192088" eaLnBrk="1" hangingPunct="1">
              <a:spcAft>
                <a:spcPct val="10000"/>
              </a:spcAft>
              <a:buClr>
                <a:schemeClr val="tx1"/>
              </a:buClr>
              <a:buFontTx/>
              <a:buChar char="•"/>
            </a:pPr>
            <a:r>
              <a:rPr lang="fr-CA" sz="1600" i="1" dirty="0">
                <a:solidFill>
                  <a:srgbClr val="000000"/>
                </a:solidFill>
                <a:latin typeface="Arial" charset="0"/>
                <a:cs typeface="Arial" charset="0"/>
              </a:rPr>
              <a:t>Peptides</a:t>
            </a:r>
            <a:r>
              <a:rPr lang="fr-CA" sz="1600" dirty="0">
                <a:solidFill>
                  <a:srgbClr val="000000"/>
                </a:solidFill>
                <a:latin typeface="Arial" charset="0"/>
                <a:cs typeface="Arial" charset="0"/>
              </a:rPr>
              <a:t> (3 à 49 acides aminés) et </a:t>
            </a:r>
            <a:r>
              <a:rPr lang="fr-CA" sz="1600" i="1" dirty="0">
                <a:solidFill>
                  <a:srgbClr val="000000"/>
                </a:solidFill>
                <a:latin typeface="Arial" charset="0"/>
                <a:cs typeface="Arial" charset="0"/>
              </a:rPr>
              <a:t>protéines</a:t>
            </a:r>
            <a:r>
              <a:rPr lang="fr-CA" sz="1600" dirty="0">
                <a:solidFill>
                  <a:srgbClr val="000000"/>
                </a:solidFill>
                <a:latin typeface="Arial" charset="0"/>
                <a:cs typeface="Arial" charset="0"/>
              </a:rPr>
              <a:t> (50 et plus acides aminés)</a:t>
            </a:r>
          </a:p>
          <a:p>
            <a:pPr marL="723900" lvl="2" indent="-192088" eaLnBrk="1" hangingPunct="1">
              <a:spcAft>
                <a:spcPct val="10000"/>
              </a:spcAft>
              <a:buClr>
                <a:schemeClr val="tx1"/>
              </a:buClr>
            </a:pPr>
            <a:r>
              <a:rPr lang="fr-CA" sz="1600" dirty="0">
                <a:solidFill>
                  <a:srgbClr val="000000"/>
                </a:solidFill>
                <a:latin typeface="Arial" charset="0"/>
                <a:cs typeface="Arial" charset="0"/>
              </a:rPr>
              <a:t>	Ex.: Hormone antidiurétique (peptide), insuline, hormone de croissance (protéines).</a:t>
            </a:r>
          </a:p>
          <a:p>
            <a:pPr marL="723900" lvl="2" indent="-192088" eaLnBrk="1" hangingPunct="1">
              <a:spcAft>
                <a:spcPct val="10000"/>
              </a:spcAft>
              <a:buClr>
                <a:schemeClr val="tx1"/>
              </a:buClr>
              <a:buFont typeface="Arial" charset="0"/>
              <a:buChar char="−"/>
            </a:pPr>
            <a:r>
              <a:rPr lang="fr-CA" sz="1600" dirty="0">
                <a:solidFill>
                  <a:srgbClr val="000000"/>
                </a:solidFill>
                <a:latin typeface="Arial" charset="0"/>
                <a:cs typeface="Arial" charset="0"/>
              </a:rPr>
              <a:t>À l’exception des hormones thyr</a:t>
            </a:r>
            <a:r>
              <a:rPr lang="fr-CA" sz="1600" dirty="0">
                <a:latin typeface="Arial" charset="0"/>
                <a:cs typeface="Arial" charset="0"/>
              </a:rPr>
              <a:t>oïdiennes, toutes ces hormones sont </a:t>
            </a:r>
            <a:r>
              <a:rPr lang="fr-CA" sz="1600" u="sng" dirty="0">
                <a:latin typeface="Arial" charset="0"/>
                <a:cs typeface="Arial" charset="0"/>
              </a:rPr>
              <a:t>hydrosolubles</a:t>
            </a:r>
            <a:r>
              <a:rPr lang="fr-CA" sz="1600" dirty="0">
                <a:latin typeface="Arial" charset="0"/>
                <a:cs typeface="Arial" charset="0"/>
              </a:rPr>
              <a:t>.</a:t>
            </a:r>
          </a:p>
          <a:p>
            <a:pPr marL="531813" lvl="1" indent="-176213" eaLnBrk="1" hangingPunct="1">
              <a:spcAft>
                <a:spcPct val="10000"/>
              </a:spcAft>
              <a:buClr>
                <a:schemeClr val="tx1"/>
              </a:buClr>
              <a:buSzPct val="85000"/>
              <a:buFont typeface="Wingdings" pitchFamily="2" charset="2"/>
              <a:buChar char="§"/>
            </a:pPr>
            <a:r>
              <a:rPr lang="fr-CA" sz="1600" i="1" u="sng" dirty="0">
                <a:latin typeface="Arial" charset="0"/>
                <a:cs typeface="Arial" charset="0"/>
              </a:rPr>
              <a:t>Hormones </a:t>
            </a:r>
            <a:r>
              <a:rPr lang="fr-CA" sz="1600" i="1" u="sng" dirty="0" smtClean="0">
                <a:latin typeface="Arial" charset="0"/>
                <a:cs typeface="Arial" charset="0"/>
              </a:rPr>
              <a:t>stéroïdes</a:t>
            </a:r>
            <a:endParaRPr lang="fr-CA" sz="1600" dirty="0">
              <a:latin typeface="Arial" charset="0"/>
              <a:cs typeface="Arial" charset="0"/>
            </a:endParaRPr>
          </a:p>
          <a:p>
            <a:pPr marL="723900" lvl="2" indent="-192088" eaLnBrk="1" hangingPunct="1">
              <a:spcAft>
                <a:spcPct val="10000"/>
              </a:spcAft>
              <a:buClr>
                <a:schemeClr val="tx1"/>
              </a:buClr>
              <a:buFont typeface="Arial" charset="0"/>
              <a:buChar char="−"/>
            </a:pPr>
            <a:r>
              <a:rPr lang="fr-CA" sz="1600" dirty="0">
                <a:latin typeface="Arial" charset="0"/>
                <a:cs typeface="Arial" charset="0"/>
              </a:rPr>
              <a:t>Synthétisées à partir du cholestérol. Toutes ces hormones sont </a:t>
            </a:r>
            <a:r>
              <a:rPr lang="fr-CA" sz="1600" u="sng" dirty="0">
                <a:latin typeface="Arial" charset="0"/>
                <a:cs typeface="Arial" charset="0"/>
              </a:rPr>
              <a:t>liposolubles</a:t>
            </a:r>
            <a:r>
              <a:rPr lang="fr-CA" sz="1600" dirty="0">
                <a:latin typeface="Arial" charset="0"/>
                <a:cs typeface="Arial" charset="0"/>
              </a:rPr>
              <a:t>.</a:t>
            </a:r>
          </a:p>
          <a:p>
            <a:pPr marL="723900" lvl="2" eaLnBrk="1" hangingPunct="1">
              <a:spcAft>
                <a:spcPct val="10000"/>
              </a:spcAft>
              <a:buClr>
                <a:schemeClr val="tx1"/>
              </a:buClr>
              <a:buFont typeface="Arial" charset="0"/>
              <a:buNone/>
            </a:pPr>
            <a:r>
              <a:rPr lang="fr-CA" sz="1600" dirty="0" smtClean="0">
                <a:latin typeface="Arial" charset="0"/>
                <a:cs typeface="Arial" charset="0"/>
              </a:rPr>
              <a:t>Ex</a:t>
            </a:r>
            <a:r>
              <a:rPr lang="fr-CA" sz="1600" dirty="0">
                <a:latin typeface="Arial" charset="0"/>
                <a:cs typeface="Arial" charset="0"/>
              </a:rPr>
              <a:t>.: hormones </a:t>
            </a:r>
            <a:r>
              <a:rPr lang="fr-CA" sz="1600" i="1" dirty="0">
                <a:latin typeface="Arial" charset="0"/>
                <a:cs typeface="Arial" charset="0"/>
              </a:rPr>
              <a:t>gonadiques</a:t>
            </a:r>
            <a:r>
              <a:rPr lang="fr-CA" sz="1600" dirty="0">
                <a:latin typeface="Arial" charset="0"/>
                <a:cs typeface="Arial" charset="0"/>
              </a:rPr>
              <a:t> (testostérone, œstrogènes, …), certaines hormones des </a:t>
            </a:r>
            <a:r>
              <a:rPr lang="fr-CA" sz="1600" dirty="0" smtClean="0">
                <a:latin typeface="Arial" charset="0"/>
                <a:cs typeface="Arial" charset="0"/>
              </a:rPr>
              <a:t> </a:t>
            </a:r>
            <a:r>
              <a:rPr lang="fr-CA" sz="1600" i="1" dirty="0">
                <a:latin typeface="Arial" charset="0"/>
                <a:cs typeface="Arial" charset="0"/>
              </a:rPr>
              <a:t>glandes surrénales </a:t>
            </a:r>
            <a:r>
              <a:rPr lang="fr-CA" sz="1600" dirty="0">
                <a:latin typeface="Arial" charset="0"/>
                <a:cs typeface="Arial" charset="0"/>
              </a:rPr>
              <a:t>(aldostérone, cortisol).</a:t>
            </a:r>
          </a:p>
          <a:p>
            <a:pPr marL="531813" lvl="1" indent="-176213" eaLnBrk="1" hangingPunct="1">
              <a:spcAft>
                <a:spcPct val="10000"/>
              </a:spcAft>
              <a:buClr>
                <a:schemeClr val="tx1"/>
              </a:buClr>
              <a:buSzPct val="85000"/>
              <a:buFont typeface="Wingdings" pitchFamily="2" charset="2"/>
              <a:buChar char="§"/>
            </a:pPr>
            <a:r>
              <a:rPr lang="fr-CA" sz="1600" i="1" u="sng" dirty="0" smtClean="0">
                <a:latin typeface="Arial" charset="0"/>
                <a:cs typeface="Arial" charset="0"/>
              </a:rPr>
              <a:t>Eicosanoïdes</a:t>
            </a:r>
            <a:endParaRPr lang="fr-CA" sz="1600" dirty="0">
              <a:latin typeface="Arial" charset="0"/>
              <a:cs typeface="Arial" charset="0"/>
            </a:endParaRPr>
          </a:p>
          <a:p>
            <a:pPr marL="723900" lvl="2" indent="-192088" eaLnBrk="1" hangingPunct="1">
              <a:spcAft>
                <a:spcPct val="10000"/>
              </a:spcAft>
              <a:buClr>
                <a:schemeClr val="tx1"/>
              </a:buClr>
              <a:buFont typeface="Arial" charset="0"/>
              <a:buChar char="−"/>
            </a:pPr>
            <a:r>
              <a:rPr lang="fr-CA" sz="1600" dirty="0">
                <a:latin typeface="Arial" charset="0"/>
                <a:cs typeface="Arial" charset="0"/>
              </a:rPr>
              <a:t>Hormones locales dérivées de phospholipides.   Ex.: prostaglandines</a:t>
            </a:r>
          </a:p>
        </p:txBody>
      </p:sp>
    </p:spTree>
    <p:extLst>
      <p:ext uri="{BB962C8B-B14F-4D97-AF65-F5344CB8AC3E}">
        <p14:creationId xmlns:p14="http://schemas.microsoft.com/office/powerpoint/2010/main" val="1696326937"/>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898" name="Rectangle 2"/>
          <p:cNvSpPr>
            <a:spLocks noChangeArrowheads="1"/>
          </p:cNvSpPr>
          <p:nvPr/>
        </p:nvSpPr>
        <p:spPr bwMode="auto">
          <a:xfrm>
            <a:off x="189737" y="404813"/>
            <a:ext cx="8490684" cy="5727700"/>
          </a:xfrm>
          <a:prstGeom prst="rect">
            <a:avLst/>
          </a:prstGeom>
          <a:noFill/>
          <a:ln w="6350">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449263" indent="-449263" eaLnBrk="1" hangingPunct="1">
              <a:buClr>
                <a:schemeClr val="tx1"/>
              </a:buClr>
              <a:buSzPct val="120000"/>
            </a:pPr>
            <a:r>
              <a:rPr lang="fr-CA" sz="2200" b="1" dirty="0" smtClean="0">
                <a:latin typeface="Arial" charset="0"/>
                <a:cs typeface="Arial" charset="0"/>
              </a:rPr>
              <a:t>C)	Mécanismes </a:t>
            </a:r>
            <a:r>
              <a:rPr lang="fr-CA" sz="2200" b="1" dirty="0">
                <a:latin typeface="Arial" charset="0"/>
                <a:cs typeface="Arial" charset="0"/>
              </a:rPr>
              <a:t>de l’action </a:t>
            </a:r>
            <a:r>
              <a:rPr lang="fr-CA" sz="2200" b="1" dirty="0" smtClean="0">
                <a:latin typeface="Arial" charset="0"/>
                <a:cs typeface="Arial" charset="0"/>
              </a:rPr>
              <a:t>hormonale</a:t>
            </a:r>
            <a:endParaRPr lang="fr-CA" sz="2200" b="1" dirty="0">
              <a:solidFill>
                <a:srgbClr val="000000"/>
              </a:solidFill>
              <a:latin typeface="Arial" charset="0"/>
              <a:cs typeface="Arial" charset="0"/>
            </a:endParaRPr>
          </a:p>
          <a:p>
            <a:pPr marL="628650" lvl="1" indent="-176213" eaLnBrk="1" hangingPunct="1">
              <a:spcBef>
                <a:spcPct val="50000"/>
              </a:spcBef>
              <a:spcAft>
                <a:spcPct val="10000"/>
              </a:spcAft>
              <a:buClr>
                <a:schemeClr val="tx1"/>
              </a:buClr>
              <a:buSzPct val="90000"/>
              <a:buFont typeface="Arial" pitchFamily="34" charset="0"/>
              <a:buChar char="‒"/>
            </a:pPr>
            <a:r>
              <a:rPr lang="fr-CA" dirty="0">
                <a:solidFill>
                  <a:srgbClr val="000000"/>
                </a:solidFill>
                <a:latin typeface="Arial" charset="0"/>
                <a:cs typeface="Arial" charset="0"/>
                <a:sym typeface="Symbol" pitchFamily="18" charset="2"/>
              </a:rPr>
              <a:t>Une hormone donnée agit spécifiquement sur des </a:t>
            </a:r>
            <a:r>
              <a:rPr lang="fr-CA" i="1" dirty="0">
                <a:solidFill>
                  <a:srgbClr val="000000"/>
                </a:solidFill>
                <a:latin typeface="Arial" charset="0"/>
                <a:cs typeface="Arial" charset="0"/>
                <a:sym typeface="Symbol" pitchFamily="18" charset="2"/>
              </a:rPr>
              <a:t>cellules cibles</a:t>
            </a:r>
            <a:r>
              <a:rPr lang="fr-CA" dirty="0">
                <a:solidFill>
                  <a:srgbClr val="000000"/>
                </a:solidFill>
                <a:latin typeface="Arial" charset="0"/>
                <a:cs typeface="Arial" charset="0"/>
                <a:sym typeface="Symbol" pitchFamily="18" charset="2"/>
              </a:rPr>
              <a:t>.</a:t>
            </a:r>
          </a:p>
          <a:p>
            <a:pPr marL="628650" lvl="1" indent="-176213" eaLnBrk="1" hangingPunct="1">
              <a:spcBef>
                <a:spcPct val="25000"/>
              </a:spcBef>
              <a:spcAft>
                <a:spcPct val="10000"/>
              </a:spcAft>
              <a:buClr>
                <a:schemeClr val="tx1"/>
              </a:buClr>
              <a:buSzPct val="90000"/>
              <a:buFont typeface="Arial" pitchFamily="34" charset="0"/>
              <a:buChar char="‒"/>
            </a:pPr>
            <a:r>
              <a:rPr lang="fr-CA" dirty="0">
                <a:solidFill>
                  <a:srgbClr val="000000"/>
                </a:solidFill>
                <a:latin typeface="Arial" charset="0"/>
                <a:cs typeface="Arial" charset="0"/>
                <a:sym typeface="Symbol" pitchFamily="18" charset="2"/>
              </a:rPr>
              <a:t>Effets possibles d’une hormone sur ses cellules cibles:</a:t>
            </a:r>
          </a:p>
          <a:p>
            <a:pPr marL="803275" lvl="2" indent="-176213" eaLnBrk="1" hangingPunct="1">
              <a:spcAft>
                <a:spcPct val="10000"/>
              </a:spcAft>
              <a:buClr>
                <a:schemeClr val="tx1"/>
              </a:buClr>
              <a:buFontTx/>
              <a:buChar char="•"/>
            </a:pPr>
            <a:r>
              <a:rPr lang="fr-CA" dirty="0">
                <a:solidFill>
                  <a:srgbClr val="000000"/>
                </a:solidFill>
                <a:latin typeface="Arial" charset="0"/>
                <a:cs typeface="Arial" charset="0"/>
                <a:sym typeface="Symbol" pitchFamily="18" charset="2"/>
              </a:rPr>
              <a:t>Modification de la perméabilité membranaire à certains </a:t>
            </a:r>
            <a:r>
              <a:rPr lang="fr-CA" dirty="0" smtClean="0">
                <a:solidFill>
                  <a:srgbClr val="000000"/>
                </a:solidFill>
                <a:latin typeface="Arial" charset="0"/>
                <a:cs typeface="Arial" charset="0"/>
                <a:sym typeface="Symbol" pitchFamily="18" charset="2"/>
              </a:rPr>
              <a:t>solutés (ex</a:t>
            </a:r>
            <a:r>
              <a:rPr lang="fr-CA" dirty="0">
                <a:solidFill>
                  <a:srgbClr val="000000"/>
                </a:solidFill>
                <a:latin typeface="Arial" charset="0"/>
                <a:cs typeface="Arial" charset="0"/>
                <a:sym typeface="Symbol" pitchFamily="18" charset="2"/>
              </a:rPr>
              <a:t>.: glucose, acides aminés, ions, ces derniers entraînant une modification du potentiel de membrane)</a:t>
            </a:r>
          </a:p>
          <a:p>
            <a:pPr marL="803275" lvl="2" indent="-176213" eaLnBrk="1" hangingPunct="1">
              <a:spcAft>
                <a:spcPct val="10000"/>
              </a:spcAft>
              <a:buClr>
                <a:schemeClr val="tx1"/>
              </a:buClr>
              <a:buFontTx/>
              <a:buChar char="•"/>
            </a:pPr>
            <a:r>
              <a:rPr lang="fr-CA" dirty="0">
                <a:solidFill>
                  <a:srgbClr val="000000"/>
                </a:solidFill>
                <a:latin typeface="Arial" charset="0"/>
                <a:cs typeface="Arial" charset="0"/>
                <a:sym typeface="Symbol" pitchFamily="18" charset="2"/>
              </a:rPr>
              <a:t>Activation on inhibition d’enzymes</a:t>
            </a:r>
          </a:p>
          <a:p>
            <a:pPr marL="803275" lvl="2" indent="-176213" eaLnBrk="1" hangingPunct="1">
              <a:spcAft>
                <a:spcPct val="10000"/>
              </a:spcAft>
              <a:buClr>
                <a:schemeClr val="tx1"/>
              </a:buClr>
              <a:buFontTx/>
              <a:buChar char="•"/>
            </a:pPr>
            <a:r>
              <a:rPr lang="fr-CA" dirty="0">
                <a:solidFill>
                  <a:srgbClr val="000000"/>
                </a:solidFill>
                <a:latin typeface="Arial" charset="0"/>
                <a:cs typeface="Arial" charset="0"/>
                <a:sym typeface="Symbol" pitchFamily="18" charset="2"/>
              </a:rPr>
              <a:t>Synthèse de protéines</a:t>
            </a:r>
          </a:p>
          <a:p>
            <a:pPr marL="803275" lvl="2" indent="-176213" eaLnBrk="1" hangingPunct="1">
              <a:spcAft>
                <a:spcPct val="10000"/>
              </a:spcAft>
              <a:buClr>
                <a:schemeClr val="tx1"/>
              </a:buClr>
              <a:buFontTx/>
              <a:buChar char="•"/>
            </a:pPr>
            <a:r>
              <a:rPr lang="fr-CA" dirty="0">
                <a:solidFill>
                  <a:srgbClr val="000000"/>
                </a:solidFill>
                <a:latin typeface="Arial" charset="0"/>
                <a:cs typeface="Arial" charset="0"/>
                <a:sym typeface="Symbol" pitchFamily="18" charset="2"/>
              </a:rPr>
              <a:t>Sécrétion</a:t>
            </a:r>
          </a:p>
          <a:p>
            <a:pPr marL="803275" lvl="2" indent="-176213" eaLnBrk="1" hangingPunct="1">
              <a:spcAft>
                <a:spcPct val="10000"/>
              </a:spcAft>
              <a:buClr>
                <a:schemeClr val="tx1"/>
              </a:buClr>
              <a:buFontTx/>
              <a:buChar char="•"/>
            </a:pPr>
            <a:r>
              <a:rPr lang="fr-CA" dirty="0">
                <a:solidFill>
                  <a:srgbClr val="000000"/>
                </a:solidFill>
                <a:latin typeface="Arial" charset="0"/>
                <a:cs typeface="Arial" charset="0"/>
                <a:sym typeface="Symbol" pitchFamily="18" charset="2"/>
              </a:rPr>
              <a:t>Stimulation de la division cellulaire</a:t>
            </a:r>
          </a:p>
          <a:p>
            <a:pPr marL="628650" lvl="1" indent="-176213" eaLnBrk="1" hangingPunct="1">
              <a:spcBef>
                <a:spcPct val="25000"/>
              </a:spcBef>
              <a:spcAft>
                <a:spcPct val="10000"/>
              </a:spcAft>
              <a:buClr>
                <a:schemeClr val="tx1"/>
              </a:buClr>
              <a:buSzPct val="90000"/>
              <a:buFont typeface="Arial" pitchFamily="34" charset="0"/>
              <a:buChar char="‒"/>
            </a:pPr>
            <a:r>
              <a:rPr lang="fr-CA" dirty="0">
                <a:solidFill>
                  <a:srgbClr val="000000"/>
                </a:solidFill>
                <a:latin typeface="Arial" charset="0"/>
                <a:cs typeface="Arial" charset="0"/>
                <a:sym typeface="Symbol" pitchFamily="18" charset="2"/>
              </a:rPr>
              <a:t>L’action d’une hormone est déclenchée par sa liaison avec des </a:t>
            </a:r>
            <a:r>
              <a:rPr lang="fr-CA" i="1" dirty="0">
                <a:solidFill>
                  <a:srgbClr val="000000"/>
                </a:solidFill>
                <a:latin typeface="Arial" charset="0"/>
                <a:cs typeface="Arial" charset="0"/>
                <a:sym typeface="Symbol" pitchFamily="18" charset="2"/>
              </a:rPr>
              <a:t>récepteurs</a:t>
            </a:r>
            <a:r>
              <a:rPr lang="fr-CA" dirty="0">
                <a:solidFill>
                  <a:srgbClr val="000000"/>
                </a:solidFill>
                <a:latin typeface="Arial" charset="0"/>
                <a:cs typeface="Arial" charset="0"/>
                <a:sym typeface="Symbol" pitchFamily="18" charset="2"/>
              </a:rPr>
              <a:t> de la cellule cibles.</a:t>
            </a:r>
          </a:p>
          <a:p>
            <a:pPr marL="628650" lvl="1" indent="-176213" eaLnBrk="1" hangingPunct="1">
              <a:spcBef>
                <a:spcPct val="25000"/>
              </a:spcBef>
              <a:spcAft>
                <a:spcPct val="10000"/>
              </a:spcAft>
              <a:buClr>
                <a:schemeClr val="tx1"/>
              </a:buClr>
              <a:buSzPct val="90000"/>
              <a:buFont typeface="Arial" pitchFamily="34" charset="0"/>
              <a:buChar char="‒"/>
            </a:pPr>
            <a:r>
              <a:rPr lang="fr-CA" dirty="0">
                <a:solidFill>
                  <a:srgbClr val="000000"/>
                </a:solidFill>
                <a:latin typeface="Arial" charset="0"/>
                <a:cs typeface="Arial" charset="0"/>
                <a:sym typeface="Symbol" pitchFamily="18" charset="2"/>
              </a:rPr>
              <a:t>Deux grands types de mécanismes d’action, selon que l’hormone est hydrosoluble ou liposoluble:</a:t>
            </a:r>
          </a:p>
          <a:p>
            <a:pPr marL="900113" lvl="2" indent="-273050" eaLnBrk="1" hangingPunct="1">
              <a:spcAft>
                <a:spcPct val="10000"/>
              </a:spcAft>
              <a:buClr>
                <a:schemeClr val="tx1"/>
              </a:buClr>
              <a:buFont typeface="Wingdings" pitchFamily="2" charset="2"/>
              <a:buAutoNum type="romanLcPeriod"/>
            </a:pPr>
            <a:r>
              <a:rPr lang="fr-CA" b="1" i="1" dirty="0">
                <a:solidFill>
                  <a:srgbClr val="000000"/>
                </a:solidFill>
                <a:latin typeface="Arial" charset="0"/>
                <a:cs typeface="Arial" charset="0"/>
                <a:sym typeface="Symbol" pitchFamily="18" charset="2"/>
              </a:rPr>
              <a:t>Hormones hydrosolubles</a:t>
            </a:r>
            <a:r>
              <a:rPr lang="fr-CA" b="1" dirty="0">
                <a:solidFill>
                  <a:srgbClr val="000000"/>
                </a:solidFill>
                <a:latin typeface="Arial" charset="0"/>
                <a:cs typeface="Arial" charset="0"/>
                <a:sym typeface="Symbol" pitchFamily="18" charset="2"/>
              </a:rPr>
              <a:t>:</a:t>
            </a:r>
            <a:r>
              <a:rPr lang="fr-CA" dirty="0">
                <a:solidFill>
                  <a:srgbClr val="000000"/>
                </a:solidFill>
                <a:latin typeface="Arial" charset="0"/>
                <a:cs typeface="Arial" charset="0"/>
                <a:sym typeface="Symbol" pitchFamily="18" charset="2"/>
              </a:rPr>
              <a:t> se lient à des </a:t>
            </a:r>
            <a:r>
              <a:rPr lang="fr-CA" u="sng" dirty="0">
                <a:solidFill>
                  <a:srgbClr val="000000"/>
                </a:solidFill>
                <a:latin typeface="Arial" charset="0"/>
                <a:cs typeface="Arial" charset="0"/>
                <a:sym typeface="Symbol" pitchFamily="18" charset="2"/>
              </a:rPr>
              <a:t>récepteurs de la membrane plasmique</a:t>
            </a:r>
            <a:r>
              <a:rPr lang="fr-CA" dirty="0">
                <a:solidFill>
                  <a:srgbClr val="000000"/>
                </a:solidFill>
                <a:latin typeface="Arial" charset="0"/>
                <a:cs typeface="Arial" charset="0"/>
                <a:sym typeface="Symbol" pitchFamily="18" charset="2"/>
              </a:rPr>
              <a:t> des cellules cibles.</a:t>
            </a:r>
          </a:p>
          <a:p>
            <a:pPr marL="900113" lvl="2" indent="-273050" eaLnBrk="1" hangingPunct="1">
              <a:spcAft>
                <a:spcPct val="10000"/>
              </a:spcAft>
              <a:buClr>
                <a:schemeClr val="tx1"/>
              </a:buClr>
              <a:buFont typeface="Wingdings" pitchFamily="2" charset="2"/>
              <a:buAutoNum type="romanLcPeriod"/>
            </a:pPr>
            <a:r>
              <a:rPr lang="fr-CA" b="1" i="1" dirty="0">
                <a:solidFill>
                  <a:srgbClr val="000000"/>
                </a:solidFill>
                <a:latin typeface="Arial" charset="0"/>
                <a:cs typeface="Arial" charset="0"/>
                <a:sym typeface="Symbol" pitchFamily="18" charset="2"/>
              </a:rPr>
              <a:t>Hormones liposolubles</a:t>
            </a:r>
            <a:r>
              <a:rPr lang="fr-CA" b="1" dirty="0">
                <a:solidFill>
                  <a:srgbClr val="000000"/>
                </a:solidFill>
                <a:latin typeface="Arial" charset="0"/>
                <a:cs typeface="Arial" charset="0"/>
                <a:sym typeface="Symbol" pitchFamily="18" charset="2"/>
              </a:rPr>
              <a:t>: </a:t>
            </a:r>
            <a:r>
              <a:rPr lang="fr-CA" dirty="0">
                <a:solidFill>
                  <a:srgbClr val="000000"/>
                </a:solidFill>
                <a:latin typeface="Arial" charset="0"/>
                <a:cs typeface="Arial" charset="0"/>
                <a:sym typeface="Symbol" pitchFamily="18" charset="2"/>
              </a:rPr>
              <a:t>se lient à </a:t>
            </a:r>
            <a:r>
              <a:rPr lang="fr-CA" u="sng" dirty="0">
                <a:solidFill>
                  <a:srgbClr val="000000"/>
                </a:solidFill>
                <a:latin typeface="Arial" charset="0"/>
                <a:cs typeface="Arial" charset="0"/>
                <a:sym typeface="Symbol" pitchFamily="18" charset="2"/>
              </a:rPr>
              <a:t>des récepteurs situés à l’intérieur</a:t>
            </a:r>
            <a:r>
              <a:rPr lang="fr-CA" dirty="0">
                <a:solidFill>
                  <a:srgbClr val="000000"/>
                </a:solidFill>
                <a:latin typeface="Arial" charset="0"/>
                <a:cs typeface="Arial" charset="0"/>
                <a:sym typeface="Symbol" pitchFamily="18" charset="2"/>
              </a:rPr>
              <a:t> des cellules cibles.</a:t>
            </a:r>
          </a:p>
        </p:txBody>
      </p:sp>
    </p:spTree>
    <p:extLst>
      <p:ext uri="{BB962C8B-B14F-4D97-AF65-F5344CB8AC3E}">
        <p14:creationId xmlns:p14="http://schemas.microsoft.com/office/powerpoint/2010/main" val="914288184"/>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4959" name="Picture 15" descr="C:\OLD_PC\backup\DriveD\michel\Marieb\HAP8e_IRDVD\Chapter_16\B_JPEG_Images_and_Tables\b_unlabeled\figure_16_02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134" b="6273"/>
          <a:stretch/>
        </p:blipFill>
        <p:spPr bwMode="auto">
          <a:xfrm>
            <a:off x="119589" y="1593889"/>
            <a:ext cx="8969969" cy="4729666"/>
          </a:xfrm>
          <a:prstGeom prst="rect">
            <a:avLst/>
          </a:prstGeom>
          <a:noFill/>
          <a:extLst>
            <a:ext uri="{909E8E84-426E-40DD-AFC4-6F175D3DCCD1}">
              <a14:hiddenFill xmlns:a14="http://schemas.microsoft.com/office/drawing/2010/main">
                <a:solidFill>
                  <a:srgbClr val="FFFFFF"/>
                </a:solidFill>
              </a14:hiddenFill>
            </a:ext>
          </a:extLst>
        </p:spPr>
      </p:pic>
      <p:sp>
        <p:nvSpPr>
          <p:cNvPr id="12" name="Ellipse 11"/>
          <p:cNvSpPr/>
          <p:nvPr/>
        </p:nvSpPr>
        <p:spPr bwMode="auto">
          <a:xfrm>
            <a:off x="6385934" y="3341027"/>
            <a:ext cx="527822" cy="247573"/>
          </a:xfrm>
          <a:prstGeom prst="ellipse">
            <a:avLst/>
          </a:prstGeom>
          <a:gradFill>
            <a:gsLst>
              <a:gs pos="28000">
                <a:srgbClr val="EAB200"/>
              </a:gs>
              <a:gs pos="100000">
                <a:srgbClr val="E4851C"/>
              </a:gs>
              <a:gs pos="0">
                <a:srgbClr val="E4851C"/>
              </a:gs>
            </a:gsLst>
            <a:lin ang="5400000" scaled="0"/>
          </a:gra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Times New Roman" pitchFamily="18" charset="0"/>
            </a:endParaRPr>
          </a:p>
        </p:txBody>
      </p:sp>
      <p:sp>
        <p:nvSpPr>
          <p:cNvPr id="594950" name="Rectangle 6"/>
          <p:cNvSpPr>
            <a:spLocks noChangeArrowheads="1"/>
          </p:cNvSpPr>
          <p:nvPr/>
        </p:nvSpPr>
        <p:spPr bwMode="auto">
          <a:xfrm>
            <a:off x="221012" y="352076"/>
            <a:ext cx="8340725" cy="1189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0800"/>
          <a:lstStyle/>
          <a:p>
            <a:pPr marL="273050" indent="-273050" eaLnBrk="1" hangingPunct="1">
              <a:buClr>
                <a:schemeClr val="tx1"/>
              </a:buClr>
              <a:buSzPct val="120000"/>
            </a:pPr>
            <a:r>
              <a:rPr lang="fr-CA" b="1" dirty="0" smtClean="0">
                <a:latin typeface="Arial" charset="0"/>
                <a:cs typeface="Arial" charset="0"/>
              </a:rPr>
              <a:t>i.</a:t>
            </a:r>
            <a:r>
              <a:rPr lang="fr-CA" b="1" i="1" dirty="0" smtClean="0">
                <a:latin typeface="Arial" charset="0"/>
                <a:cs typeface="Arial" charset="0"/>
              </a:rPr>
              <a:t>	</a:t>
            </a:r>
            <a:r>
              <a:rPr lang="fr-CA" b="1" u="sng" dirty="0" smtClean="0">
                <a:latin typeface="Arial" charset="0"/>
                <a:cs typeface="Arial" charset="0"/>
              </a:rPr>
              <a:t>L’action </a:t>
            </a:r>
            <a:r>
              <a:rPr lang="fr-CA" b="1" u="sng" dirty="0">
                <a:latin typeface="Arial" charset="0"/>
                <a:cs typeface="Arial" charset="0"/>
              </a:rPr>
              <a:t>des hormones </a:t>
            </a:r>
            <a:r>
              <a:rPr lang="fr-CA" b="1" u="sng" dirty="0" smtClean="0">
                <a:latin typeface="Arial" charset="0"/>
                <a:cs typeface="Arial" charset="0"/>
              </a:rPr>
              <a:t>hydrosolubles</a:t>
            </a:r>
            <a:r>
              <a:rPr lang="fr-CA" sz="1600" b="1" dirty="0" smtClean="0">
                <a:latin typeface="Arial" charset="0"/>
                <a:cs typeface="Arial" charset="0"/>
              </a:rPr>
              <a:t> </a:t>
            </a:r>
            <a:endParaRPr lang="fr-CA" sz="1600" b="1" dirty="0">
              <a:latin typeface="Arial" charset="0"/>
              <a:cs typeface="Arial" charset="0"/>
            </a:endParaRPr>
          </a:p>
          <a:p>
            <a:pPr marL="273050" indent="-273050" eaLnBrk="1" hangingPunct="1">
              <a:buClr>
                <a:schemeClr val="tx1"/>
              </a:buClr>
              <a:buSzPct val="120000"/>
            </a:pPr>
            <a:r>
              <a:rPr lang="fr-CA" sz="1600" dirty="0">
                <a:latin typeface="Arial" charset="0"/>
                <a:cs typeface="Arial" charset="0"/>
              </a:rPr>
              <a:t>	Se fait par l’intermédiaire de </a:t>
            </a:r>
            <a:r>
              <a:rPr lang="fr-CA" sz="1600" b="1" i="1" dirty="0">
                <a:latin typeface="Arial" charset="0"/>
                <a:cs typeface="Arial" charset="0"/>
              </a:rPr>
              <a:t>seconds messagers</a:t>
            </a:r>
            <a:r>
              <a:rPr lang="fr-CA" sz="1600" dirty="0">
                <a:latin typeface="Arial" charset="0"/>
                <a:cs typeface="Arial" charset="0"/>
              </a:rPr>
              <a:t> produits suite à la liaison hormone-récepteur.</a:t>
            </a:r>
          </a:p>
          <a:p>
            <a:pPr marL="273050" indent="-273050" eaLnBrk="1" hangingPunct="1">
              <a:spcBef>
                <a:spcPct val="25000"/>
              </a:spcBef>
              <a:buClr>
                <a:schemeClr val="tx1"/>
              </a:buClr>
              <a:buSzPct val="120000"/>
            </a:pPr>
            <a:r>
              <a:rPr lang="fr-CA" sz="1700" dirty="0">
                <a:latin typeface="Arial" charset="0"/>
                <a:cs typeface="Arial" charset="0"/>
              </a:rPr>
              <a:t>   </a:t>
            </a:r>
            <a:r>
              <a:rPr lang="fr-CA" sz="1700" dirty="0" smtClean="0">
                <a:latin typeface="Arial" charset="0"/>
                <a:cs typeface="Arial" charset="0"/>
              </a:rPr>
              <a:t>	</a:t>
            </a:r>
            <a:r>
              <a:rPr lang="fr-CA" sz="1700" b="1" dirty="0" smtClean="0">
                <a:latin typeface="Arial" charset="0"/>
                <a:cs typeface="Arial" charset="0"/>
              </a:rPr>
              <a:t>Exemple</a:t>
            </a:r>
            <a:r>
              <a:rPr lang="fr-CA" sz="1700" b="1" dirty="0">
                <a:latin typeface="Arial" charset="0"/>
                <a:cs typeface="Arial" charset="0"/>
              </a:rPr>
              <a:t>:</a:t>
            </a:r>
            <a:r>
              <a:rPr lang="fr-CA" sz="1700" dirty="0">
                <a:latin typeface="Arial" charset="0"/>
                <a:cs typeface="Arial" charset="0"/>
              </a:rPr>
              <a:t> </a:t>
            </a:r>
            <a:r>
              <a:rPr lang="fr-CA" sz="1700" b="1" dirty="0">
                <a:latin typeface="Arial" charset="0"/>
                <a:cs typeface="Arial" charset="0"/>
              </a:rPr>
              <a:t>l</a:t>
            </a:r>
            <a:r>
              <a:rPr lang="fr-CA" sz="1700" b="1" dirty="0" smtClean="0">
                <a:latin typeface="Arial" charset="0"/>
                <a:cs typeface="Arial" charset="0"/>
              </a:rPr>
              <a:t>’AMP </a:t>
            </a:r>
            <a:r>
              <a:rPr lang="fr-CA" sz="1700" b="1" dirty="0">
                <a:latin typeface="Arial" charset="0"/>
                <a:cs typeface="Arial" charset="0"/>
              </a:rPr>
              <a:t>cyclique </a:t>
            </a:r>
            <a:r>
              <a:rPr lang="fr-CA" sz="1700" b="1" dirty="0" smtClean="0">
                <a:latin typeface="Arial" charset="0"/>
                <a:cs typeface="Arial" charset="0"/>
              </a:rPr>
              <a:t>(</a:t>
            </a:r>
            <a:r>
              <a:rPr lang="fr-CA" sz="1700" b="1" i="1" dirty="0" smtClean="0">
                <a:latin typeface="Arial" charset="0"/>
                <a:cs typeface="Arial" charset="0"/>
              </a:rPr>
              <a:t>AMPc</a:t>
            </a:r>
            <a:r>
              <a:rPr lang="fr-CA" sz="1700" b="1" dirty="0" smtClean="0">
                <a:latin typeface="Arial" charset="0"/>
                <a:cs typeface="Arial" charset="0"/>
              </a:rPr>
              <a:t>) comme </a:t>
            </a:r>
            <a:r>
              <a:rPr lang="fr-CA" sz="1700" b="1" dirty="0">
                <a:latin typeface="Arial" charset="0"/>
                <a:cs typeface="Arial" charset="0"/>
              </a:rPr>
              <a:t>second </a:t>
            </a:r>
            <a:r>
              <a:rPr lang="fr-CA" sz="1700" b="1" dirty="0" smtClean="0">
                <a:latin typeface="Arial" charset="0"/>
                <a:cs typeface="Arial" charset="0"/>
              </a:rPr>
              <a:t>messager</a:t>
            </a:r>
            <a:endParaRPr lang="fr-CA" sz="1700" b="1" dirty="0">
              <a:solidFill>
                <a:srgbClr val="000000"/>
              </a:solidFill>
              <a:latin typeface="Arial" charset="0"/>
              <a:cs typeface="Arial" charset="0"/>
            </a:endParaRPr>
          </a:p>
        </p:txBody>
      </p:sp>
      <p:sp>
        <p:nvSpPr>
          <p:cNvPr id="594951" name="Text Box 7"/>
          <p:cNvSpPr txBox="1">
            <a:spLocks noChangeArrowheads="1"/>
          </p:cNvSpPr>
          <p:nvPr/>
        </p:nvSpPr>
        <p:spPr bwMode="auto">
          <a:xfrm>
            <a:off x="284163" y="6382834"/>
            <a:ext cx="1230312" cy="3143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400" dirty="0">
                <a:solidFill>
                  <a:schemeClr val="accent2"/>
                </a:solidFill>
                <a:latin typeface="Arial" charset="0"/>
              </a:rPr>
              <a:t>Figure </a:t>
            </a:r>
            <a:r>
              <a:rPr lang="en-US" sz="1400" dirty="0" smtClean="0">
                <a:solidFill>
                  <a:schemeClr val="accent2"/>
                </a:solidFill>
                <a:latin typeface="Arial" charset="0"/>
              </a:rPr>
              <a:t>16.2</a:t>
            </a:r>
            <a:endParaRPr lang="en-US" sz="1400" dirty="0">
              <a:solidFill>
                <a:schemeClr val="accent2"/>
              </a:solidFill>
              <a:latin typeface="Arial" charset="0"/>
            </a:endParaRPr>
          </a:p>
        </p:txBody>
      </p:sp>
      <p:sp>
        <p:nvSpPr>
          <p:cNvPr id="2" name="ZoneTexte 1"/>
          <p:cNvSpPr txBox="1"/>
          <p:nvPr/>
        </p:nvSpPr>
        <p:spPr>
          <a:xfrm>
            <a:off x="394010" y="4683512"/>
            <a:ext cx="2170769" cy="1485022"/>
          </a:xfrm>
          <a:prstGeom prst="rect">
            <a:avLst/>
          </a:prstGeom>
          <a:noFill/>
        </p:spPr>
        <p:txBody>
          <a:bodyPr wrap="square" rtlCol="0">
            <a:spAutoFit/>
          </a:bodyPr>
          <a:lstStyle/>
          <a:p>
            <a:r>
              <a:rPr lang="fr-CA" sz="1400" dirty="0" smtClean="0">
                <a:latin typeface="Calibri" pitchFamily="34" charset="0"/>
                <a:cs typeface="Calibri" pitchFamily="34" charset="0"/>
              </a:rPr>
              <a:t>Exemples d’hormones qui agissent via l’AMPc:</a:t>
            </a:r>
          </a:p>
          <a:p>
            <a:pPr marL="88900" indent="-88900">
              <a:spcBef>
                <a:spcPts val="300"/>
              </a:spcBef>
              <a:buFont typeface="Arial" pitchFamily="34" charset="0"/>
              <a:buChar char="•"/>
            </a:pPr>
            <a:r>
              <a:rPr lang="fr-CA" sz="1200" dirty="0" smtClean="0">
                <a:latin typeface="Calibri" pitchFamily="34" charset="0"/>
                <a:cs typeface="Calibri" pitchFamily="34" charset="0"/>
              </a:rPr>
              <a:t>Adrénaline</a:t>
            </a:r>
          </a:p>
          <a:p>
            <a:pPr marL="88900" indent="-88900">
              <a:buFont typeface="Arial" pitchFamily="34" charset="0"/>
              <a:buChar char="•"/>
            </a:pPr>
            <a:r>
              <a:rPr lang="fr-CA" sz="1200" dirty="0" smtClean="0">
                <a:latin typeface="Calibri" pitchFamily="34" charset="0"/>
                <a:cs typeface="Calibri" pitchFamily="34" charset="0"/>
              </a:rPr>
              <a:t>Angiotensine II</a:t>
            </a:r>
          </a:p>
          <a:p>
            <a:pPr marL="88900" indent="-88900">
              <a:buFont typeface="Arial" pitchFamily="34" charset="0"/>
              <a:buChar char="•"/>
            </a:pPr>
            <a:r>
              <a:rPr lang="fr-CA" sz="1200" dirty="0" smtClean="0">
                <a:latin typeface="Calibri" pitchFamily="34" charset="0"/>
                <a:cs typeface="Calibri" pitchFamily="34" charset="0"/>
              </a:rPr>
              <a:t>PTH</a:t>
            </a:r>
          </a:p>
          <a:p>
            <a:pPr marL="88900" indent="-88900">
              <a:buFont typeface="Arial" pitchFamily="34" charset="0"/>
              <a:buChar char="•"/>
            </a:pPr>
            <a:r>
              <a:rPr lang="fr-CA" sz="1200" dirty="0" smtClean="0">
                <a:latin typeface="Calibri" pitchFamily="34" charset="0"/>
                <a:cs typeface="Calibri" pitchFamily="34" charset="0"/>
              </a:rPr>
              <a:t>TSH, ACTH</a:t>
            </a:r>
          </a:p>
          <a:p>
            <a:pPr marL="88900" indent="-88900">
              <a:buFont typeface="Arial" pitchFamily="34" charset="0"/>
              <a:buChar char="•"/>
            </a:pPr>
            <a:r>
              <a:rPr lang="fr-CA" sz="1200" dirty="0" smtClean="0">
                <a:latin typeface="Calibri" pitchFamily="34" charset="0"/>
                <a:cs typeface="Calibri" pitchFamily="34" charset="0"/>
              </a:rPr>
              <a:t>FSH, LH</a:t>
            </a:r>
          </a:p>
        </p:txBody>
      </p:sp>
      <p:sp>
        <p:nvSpPr>
          <p:cNvPr id="7" name="ZoneTexte 6"/>
          <p:cNvSpPr txBox="1"/>
          <p:nvPr/>
        </p:nvSpPr>
        <p:spPr>
          <a:xfrm>
            <a:off x="1326761" y="4256047"/>
            <a:ext cx="538976" cy="253916"/>
          </a:xfrm>
          <a:prstGeom prst="rect">
            <a:avLst/>
          </a:prstGeom>
          <a:noFill/>
        </p:spPr>
        <p:txBody>
          <a:bodyPr wrap="square" rtlCol="0">
            <a:spAutoFit/>
          </a:bodyPr>
          <a:lstStyle/>
          <a:p>
            <a:r>
              <a:rPr lang="fr-CA" sz="1050" b="1" dirty="0" smtClean="0">
                <a:latin typeface="+mj-lt"/>
                <a:cs typeface="Calibri" pitchFamily="34" charset="0"/>
              </a:rPr>
              <a:t>GDP</a:t>
            </a:r>
          </a:p>
        </p:txBody>
      </p:sp>
      <p:sp>
        <p:nvSpPr>
          <p:cNvPr id="8" name="ZoneTexte 7"/>
          <p:cNvSpPr txBox="1"/>
          <p:nvPr/>
        </p:nvSpPr>
        <p:spPr>
          <a:xfrm>
            <a:off x="284163" y="3531318"/>
            <a:ext cx="899319" cy="261610"/>
          </a:xfrm>
          <a:prstGeom prst="rect">
            <a:avLst/>
          </a:prstGeom>
          <a:noFill/>
        </p:spPr>
        <p:txBody>
          <a:bodyPr wrap="square" rtlCol="0">
            <a:spAutoFit/>
          </a:bodyPr>
          <a:lstStyle/>
          <a:p>
            <a:r>
              <a:rPr lang="fr-CA" sz="1100" b="1" dirty="0" smtClean="0">
                <a:latin typeface="Calibri" pitchFamily="34" charset="0"/>
                <a:cs typeface="Calibri" pitchFamily="34" charset="0"/>
              </a:rPr>
              <a:t>Récepteur</a:t>
            </a:r>
          </a:p>
        </p:txBody>
      </p:sp>
      <p:cxnSp>
        <p:nvCxnSpPr>
          <p:cNvPr id="4" name="Connecteur droit 3"/>
          <p:cNvCxnSpPr/>
          <p:nvPr/>
        </p:nvCxnSpPr>
        <p:spPr bwMode="auto">
          <a:xfrm flipH="1">
            <a:off x="1025913" y="3620429"/>
            <a:ext cx="200722" cy="63996"/>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1" name="ZoneTexte 10"/>
          <p:cNvSpPr txBox="1"/>
          <p:nvPr/>
        </p:nvSpPr>
        <p:spPr>
          <a:xfrm>
            <a:off x="2259985" y="2442215"/>
            <a:ext cx="899319" cy="261610"/>
          </a:xfrm>
          <a:prstGeom prst="rect">
            <a:avLst/>
          </a:prstGeom>
          <a:noFill/>
        </p:spPr>
        <p:txBody>
          <a:bodyPr wrap="square" rtlCol="0">
            <a:spAutoFit/>
          </a:bodyPr>
          <a:lstStyle/>
          <a:p>
            <a:r>
              <a:rPr lang="fr-CA" sz="1100" b="1" dirty="0" smtClean="0">
                <a:latin typeface="Calibri" pitchFamily="34" charset="0"/>
                <a:cs typeface="Calibri" pitchFamily="34" charset="0"/>
              </a:rPr>
              <a:t>Protéine G</a:t>
            </a:r>
          </a:p>
        </p:txBody>
      </p:sp>
      <p:cxnSp>
        <p:nvCxnSpPr>
          <p:cNvPr id="6" name="Connecteur droit 5"/>
          <p:cNvCxnSpPr/>
          <p:nvPr/>
        </p:nvCxnSpPr>
        <p:spPr bwMode="auto">
          <a:xfrm flipV="1">
            <a:off x="2007220" y="2659221"/>
            <a:ext cx="631902" cy="872097"/>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4" name="ZoneTexte 13"/>
          <p:cNvSpPr txBox="1"/>
          <p:nvPr/>
        </p:nvSpPr>
        <p:spPr>
          <a:xfrm>
            <a:off x="4882185" y="1891481"/>
            <a:ext cx="1280724" cy="261610"/>
          </a:xfrm>
          <a:prstGeom prst="rect">
            <a:avLst/>
          </a:prstGeom>
          <a:noFill/>
        </p:spPr>
        <p:txBody>
          <a:bodyPr wrap="square" rtlCol="0">
            <a:spAutoFit/>
          </a:bodyPr>
          <a:lstStyle/>
          <a:p>
            <a:r>
              <a:rPr lang="fr-CA" sz="1100" b="1" dirty="0" smtClean="0">
                <a:latin typeface="Calibri" pitchFamily="34" charset="0"/>
                <a:cs typeface="Calibri" pitchFamily="34" charset="0"/>
              </a:rPr>
              <a:t>Adénylate cyclase</a:t>
            </a:r>
          </a:p>
        </p:txBody>
      </p:sp>
      <p:cxnSp>
        <p:nvCxnSpPr>
          <p:cNvPr id="15" name="Connecteur droit 14"/>
          <p:cNvCxnSpPr/>
          <p:nvPr/>
        </p:nvCxnSpPr>
        <p:spPr bwMode="auto">
          <a:xfrm>
            <a:off x="5522547" y="2121045"/>
            <a:ext cx="0" cy="188665"/>
          </a:xfrm>
          <a:prstGeom prst="line">
            <a:avLst/>
          </a:pr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 name="ZoneTexte 18"/>
          <p:cNvSpPr txBox="1"/>
          <p:nvPr/>
        </p:nvSpPr>
        <p:spPr>
          <a:xfrm>
            <a:off x="6493726" y="4159144"/>
            <a:ext cx="1230349" cy="430887"/>
          </a:xfrm>
          <a:prstGeom prst="rect">
            <a:avLst/>
          </a:prstGeom>
          <a:noFill/>
        </p:spPr>
        <p:txBody>
          <a:bodyPr wrap="square" rtlCol="0">
            <a:spAutoFit/>
          </a:bodyPr>
          <a:lstStyle/>
          <a:p>
            <a:r>
              <a:rPr lang="fr-CA" sz="1100" b="1" dirty="0" smtClean="0">
                <a:latin typeface="Calibri" pitchFamily="34" charset="0"/>
                <a:cs typeface="Calibri" pitchFamily="34" charset="0"/>
              </a:rPr>
              <a:t>Protéine-kinase inactive</a:t>
            </a:r>
          </a:p>
        </p:txBody>
      </p:sp>
      <p:sp>
        <p:nvSpPr>
          <p:cNvPr id="20" name="ZoneTexte 19"/>
          <p:cNvSpPr txBox="1"/>
          <p:nvPr/>
        </p:nvSpPr>
        <p:spPr>
          <a:xfrm>
            <a:off x="8190029" y="3828681"/>
            <a:ext cx="847491" cy="600164"/>
          </a:xfrm>
          <a:prstGeom prst="rect">
            <a:avLst/>
          </a:prstGeom>
          <a:noFill/>
        </p:spPr>
        <p:txBody>
          <a:bodyPr wrap="square" rtlCol="0">
            <a:spAutoFit/>
          </a:bodyPr>
          <a:lstStyle/>
          <a:p>
            <a:r>
              <a:rPr lang="fr-CA" sz="1100" b="1" dirty="0" smtClean="0">
                <a:latin typeface="Calibri" pitchFamily="34" charset="0"/>
                <a:cs typeface="Calibri" pitchFamily="34" charset="0"/>
              </a:rPr>
              <a:t>Protéine- kinase activée</a:t>
            </a:r>
          </a:p>
        </p:txBody>
      </p:sp>
      <p:sp>
        <p:nvSpPr>
          <p:cNvPr id="21" name="ZoneTexte 20"/>
          <p:cNvSpPr txBox="1"/>
          <p:nvPr/>
        </p:nvSpPr>
        <p:spPr>
          <a:xfrm>
            <a:off x="7188826" y="4720423"/>
            <a:ext cx="1759486" cy="915635"/>
          </a:xfrm>
          <a:prstGeom prst="rect">
            <a:avLst/>
          </a:prstGeom>
          <a:noFill/>
        </p:spPr>
        <p:txBody>
          <a:bodyPr wrap="square" rtlCol="0">
            <a:spAutoFit/>
          </a:bodyPr>
          <a:lstStyle/>
          <a:p>
            <a:r>
              <a:rPr lang="fr-CA" sz="1100" b="1" dirty="0" smtClean="0">
                <a:solidFill>
                  <a:schemeClr val="accent1">
                    <a:lumMod val="50000"/>
                  </a:schemeClr>
                </a:solidFill>
                <a:latin typeface="Calibri" pitchFamily="34" charset="0"/>
                <a:cs typeface="Calibri" pitchFamily="34" charset="0"/>
              </a:rPr>
              <a:t>Déclenchement des réponses cellulaires</a:t>
            </a:r>
          </a:p>
          <a:p>
            <a:r>
              <a:rPr lang="fr-CA" sz="1050" dirty="0" smtClean="0">
                <a:solidFill>
                  <a:schemeClr val="accent1">
                    <a:lumMod val="50000"/>
                  </a:schemeClr>
                </a:solidFill>
                <a:latin typeface="Calibri" pitchFamily="34" charset="0"/>
                <a:cs typeface="Calibri" pitchFamily="34" charset="0"/>
              </a:rPr>
              <a:t>(Ex.: activation d’enzymes, changements de perméabilité, sécrétion)</a:t>
            </a:r>
          </a:p>
        </p:txBody>
      </p:sp>
      <p:sp>
        <p:nvSpPr>
          <p:cNvPr id="22" name="ZoneTexte 21"/>
          <p:cNvSpPr txBox="1"/>
          <p:nvPr/>
        </p:nvSpPr>
        <p:spPr>
          <a:xfrm>
            <a:off x="671902" y="1774242"/>
            <a:ext cx="1759486" cy="577081"/>
          </a:xfrm>
          <a:prstGeom prst="rect">
            <a:avLst/>
          </a:prstGeom>
          <a:noFill/>
        </p:spPr>
        <p:txBody>
          <a:bodyPr wrap="square" rtlCol="0">
            <a:spAutoFit/>
          </a:bodyPr>
          <a:lstStyle/>
          <a:p>
            <a:r>
              <a:rPr lang="fr-CA" sz="1050" b="1" dirty="0" smtClean="0">
                <a:solidFill>
                  <a:srgbClr val="068390"/>
                </a:solidFill>
                <a:latin typeface="Calibri" pitchFamily="34" charset="0"/>
                <a:cs typeface="Calibri" pitchFamily="34" charset="0"/>
              </a:rPr>
              <a:t>Liaison de l’hormone (</a:t>
            </a:r>
            <a:r>
              <a:rPr lang="fr-CA" sz="1050" b="1" i="1" dirty="0" smtClean="0">
                <a:solidFill>
                  <a:srgbClr val="068390"/>
                </a:solidFill>
                <a:latin typeface="Calibri" pitchFamily="34" charset="0"/>
                <a:cs typeface="Calibri" pitchFamily="34" charset="0"/>
              </a:rPr>
              <a:t>premier messager</a:t>
            </a:r>
            <a:r>
              <a:rPr lang="fr-CA" sz="1050" b="1" dirty="0" smtClean="0">
                <a:solidFill>
                  <a:srgbClr val="068390"/>
                </a:solidFill>
                <a:latin typeface="Calibri" pitchFamily="34" charset="0"/>
                <a:cs typeface="Calibri" pitchFamily="34" charset="0"/>
              </a:rPr>
              <a:t>) avec le récepteur</a:t>
            </a:r>
            <a:endParaRPr lang="fr-CA" sz="1050" dirty="0" smtClean="0">
              <a:solidFill>
                <a:srgbClr val="068390"/>
              </a:solidFill>
              <a:latin typeface="Calibri" pitchFamily="34" charset="0"/>
              <a:cs typeface="Calibri" pitchFamily="34" charset="0"/>
            </a:endParaRPr>
          </a:p>
        </p:txBody>
      </p:sp>
      <p:sp>
        <p:nvSpPr>
          <p:cNvPr id="23" name="ZoneTexte 22"/>
          <p:cNvSpPr txBox="1"/>
          <p:nvPr/>
        </p:nvSpPr>
        <p:spPr>
          <a:xfrm>
            <a:off x="2883562" y="4428000"/>
            <a:ext cx="1116010" cy="577081"/>
          </a:xfrm>
          <a:prstGeom prst="rect">
            <a:avLst/>
          </a:prstGeom>
          <a:noFill/>
        </p:spPr>
        <p:txBody>
          <a:bodyPr wrap="square" rtlCol="0">
            <a:spAutoFit/>
          </a:bodyPr>
          <a:lstStyle/>
          <a:p>
            <a:r>
              <a:rPr lang="fr-CA" sz="1050" b="1" dirty="0" smtClean="0">
                <a:solidFill>
                  <a:srgbClr val="068390"/>
                </a:solidFill>
                <a:latin typeface="Calibri" pitchFamily="34" charset="0"/>
                <a:cs typeface="Calibri" pitchFamily="34" charset="0"/>
              </a:rPr>
              <a:t>Activation de la protéine G par le récepteur</a:t>
            </a:r>
            <a:endParaRPr lang="fr-CA" sz="1050" dirty="0" smtClean="0">
              <a:solidFill>
                <a:srgbClr val="068390"/>
              </a:solidFill>
              <a:latin typeface="Calibri" pitchFamily="34" charset="0"/>
              <a:cs typeface="Calibri" pitchFamily="34" charset="0"/>
            </a:endParaRPr>
          </a:p>
        </p:txBody>
      </p:sp>
      <p:sp>
        <p:nvSpPr>
          <p:cNvPr id="24" name="ZoneTexte 23"/>
          <p:cNvSpPr txBox="1"/>
          <p:nvPr/>
        </p:nvSpPr>
        <p:spPr>
          <a:xfrm>
            <a:off x="4242406" y="4428000"/>
            <a:ext cx="1116010" cy="756000"/>
          </a:xfrm>
          <a:prstGeom prst="rect">
            <a:avLst/>
          </a:prstGeom>
          <a:noFill/>
        </p:spPr>
        <p:txBody>
          <a:bodyPr wrap="square" rtlCol="0">
            <a:spAutoFit/>
          </a:bodyPr>
          <a:lstStyle/>
          <a:p>
            <a:r>
              <a:rPr lang="fr-CA" sz="1050" b="1" dirty="0" smtClean="0">
                <a:solidFill>
                  <a:srgbClr val="068390"/>
                </a:solidFill>
                <a:latin typeface="Calibri" pitchFamily="34" charset="0"/>
                <a:cs typeface="Calibri" pitchFamily="34" charset="0"/>
              </a:rPr>
              <a:t>Activation de l’adénylate cyclase par la protéine G</a:t>
            </a:r>
            <a:endParaRPr lang="fr-CA" sz="1050" dirty="0" smtClean="0">
              <a:solidFill>
                <a:srgbClr val="068390"/>
              </a:solidFill>
              <a:latin typeface="Calibri" pitchFamily="34" charset="0"/>
              <a:cs typeface="Calibri" pitchFamily="34" charset="0"/>
            </a:endParaRPr>
          </a:p>
        </p:txBody>
      </p:sp>
      <p:sp>
        <p:nvSpPr>
          <p:cNvPr id="26" name="ZoneTexte 25"/>
          <p:cNvSpPr txBox="1"/>
          <p:nvPr/>
        </p:nvSpPr>
        <p:spPr>
          <a:xfrm>
            <a:off x="5537997" y="4428000"/>
            <a:ext cx="1241943" cy="900246"/>
          </a:xfrm>
          <a:prstGeom prst="rect">
            <a:avLst/>
          </a:prstGeom>
          <a:noFill/>
        </p:spPr>
        <p:txBody>
          <a:bodyPr wrap="square" rtlCol="0">
            <a:spAutoFit/>
          </a:bodyPr>
          <a:lstStyle/>
          <a:p>
            <a:r>
              <a:rPr lang="fr-CA" sz="1050" b="1" dirty="0" smtClean="0">
                <a:solidFill>
                  <a:srgbClr val="068390"/>
                </a:solidFill>
                <a:latin typeface="Calibri" pitchFamily="34" charset="0"/>
                <a:cs typeface="Calibri" pitchFamily="34" charset="0"/>
              </a:rPr>
              <a:t>Conversion de l’ATP en AMPc (</a:t>
            </a:r>
            <a:r>
              <a:rPr lang="fr-CA" sz="1050" b="1" i="1" dirty="0" smtClean="0">
                <a:solidFill>
                  <a:srgbClr val="068390"/>
                </a:solidFill>
                <a:latin typeface="Calibri" pitchFamily="34" charset="0"/>
                <a:cs typeface="Calibri" pitchFamily="34" charset="0"/>
              </a:rPr>
              <a:t>second messager</a:t>
            </a:r>
            <a:r>
              <a:rPr lang="fr-CA" sz="1050" b="1" dirty="0" smtClean="0">
                <a:solidFill>
                  <a:srgbClr val="068390"/>
                </a:solidFill>
                <a:latin typeface="Calibri" pitchFamily="34" charset="0"/>
                <a:cs typeface="Calibri" pitchFamily="34" charset="0"/>
              </a:rPr>
              <a:t>) par l’adénylate cyclase</a:t>
            </a:r>
            <a:endParaRPr lang="fr-CA" sz="1050" dirty="0" smtClean="0">
              <a:solidFill>
                <a:srgbClr val="068390"/>
              </a:solidFill>
              <a:latin typeface="Calibri" pitchFamily="34" charset="0"/>
              <a:cs typeface="Calibri" pitchFamily="34" charset="0"/>
            </a:endParaRPr>
          </a:p>
        </p:txBody>
      </p:sp>
      <p:sp>
        <p:nvSpPr>
          <p:cNvPr id="27" name="ZoneTexte 26"/>
          <p:cNvSpPr txBox="1"/>
          <p:nvPr/>
        </p:nvSpPr>
        <p:spPr>
          <a:xfrm>
            <a:off x="7832302" y="3201903"/>
            <a:ext cx="1249822" cy="577081"/>
          </a:xfrm>
          <a:prstGeom prst="rect">
            <a:avLst/>
          </a:prstGeom>
          <a:noFill/>
        </p:spPr>
        <p:txBody>
          <a:bodyPr wrap="square" rtlCol="0">
            <a:spAutoFit/>
          </a:bodyPr>
          <a:lstStyle/>
          <a:p>
            <a:r>
              <a:rPr lang="fr-CA" sz="1050" b="1" dirty="0" smtClean="0">
                <a:solidFill>
                  <a:srgbClr val="068390"/>
                </a:solidFill>
                <a:latin typeface="Calibri" pitchFamily="34" charset="0"/>
                <a:cs typeface="Calibri" pitchFamily="34" charset="0"/>
              </a:rPr>
              <a:t>Activation de protéines-kinases par l’AMPc</a:t>
            </a:r>
            <a:endParaRPr lang="fr-CA" sz="1050" dirty="0" smtClean="0">
              <a:solidFill>
                <a:srgbClr val="068390"/>
              </a:solidFill>
              <a:latin typeface="Calibri" pitchFamily="34" charset="0"/>
              <a:cs typeface="Calibri" pitchFamily="34" charset="0"/>
            </a:endParaRPr>
          </a:p>
        </p:txBody>
      </p:sp>
      <p:sp>
        <p:nvSpPr>
          <p:cNvPr id="28" name="ZoneTexte 27"/>
          <p:cNvSpPr txBox="1"/>
          <p:nvPr/>
        </p:nvSpPr>
        <p:spPr>
          <a:xfrm>
            <a:off x="6452840" y="3384021"/>
            <a:ext cx="423746" cy="161583"/>
          </a:xfrm>
          <a:prstGeom prst="rect">
            <a:avLst/>
          </a:prstGeom>
          <a:noFill/>
        </p:spPr>
        <p:txBody>
          <a:bodyPr wrap="square" lIns="18000" tIns="0" rIns="18000" bIns="0" rtlCol="0">
            <a:spAutoFit/>
          </a:bodyPr>
          <a:lstStyle/>
          <a:p>
            <a:r>
              <a:rPr lang="fr-CA" sz="1050" b="1" dirty="0" smtClean="0">
                <a:latin typeface="+mj-lt"/>
                <a:cs typeface="Calibri" pitchFamily="34" charset="0"/>
              </a:rPr>
              <a:t>AMPc</a:t>
            </a:r>
          </a:p>
        </p:txBody>
      </p:sp>
    </p:spTree>
    <p:extLst>
      <p:ext uri="{BB962C8B-B14F-4D97-AF65-F5344CB8AC3E}">
        <p14:creationId xmlns:p14="http://schemas.microsoft.com/office/powerpoint/2010/main" val="11169507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5" name="Rectangle 3"/>
          <p:cNvSpPr>
            <a:spLocks noChangeArrowheads="1"/>
          </p:cNvSpPr>
          <p:nvPr/>
        </p:nvSpPr>
        <p:spPr bwMode="auto">
          <a:xfrm>
            <a:off x="225832" y="352454"/>
            <a:ext cx="4605338" cy="414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0800"/>
          <a:lstStyle/>
          <a:p>
            <a:pPr marL="265113" indent="-265113" eaLnBrk="1" hangingPunct="1">
              <a:buClr>
                <a:schemeClr val="tx1"/>
              </a:buClr>
              <a:buSzPct val="120000"/>
            </a:pPr>
            <a:r>
              <a:rPr lang="fr-CA" b="1" dirty="0" smtClean="0">
                <a:latin typeface="Arial" charset="0"/>
                <a:cs typeface="Arial" charset="0"/>
              </a:rPr>
              <a:t>ii.	</a:t>
            </a:r>
            <a:r>
              <a:rPr lang="fr-CA" b="1" u="sng" dirty="0" smtClean="0">
                <a:latin typeface="Arial" charset="0"/>
                <a:cs typeface="Arial" charset="0"/>
              </a:rPr>
              <a:t>L’action </a:t>
            </a:r>
            <a:r>
              <a:rPr lang="fr-CA" b="1" u="sng" dirty="0">
                <a:latin typeface="Arial" charset="0"/>
                <a:cs typeface="Arial" charset="0"/>
              </a:rPr>
              <a:t>des hormones </a:t>
            </a:r>
            <a:r>
              <a:rPr lang="fr-CA" b="1" u="sng" dirty="0" smtClean="0">
                <a:latin typeface="Arial" charset="0"/>
                <a:cs typeface="Arial" charset="0"/>
              </a:rPr>
              <a:t>liposolubles</a:t>
            </a:r>
            <a:r>
              <a:rPr lang="fr-CA" sz="1600" dirty="0" smtClean="0">
                <a:latin typeface="Arial" charset="0"/>
                <a:cs typeface="Arial" charset="0"/>
              </a:rPr>
              <a:t> </a:t>
            </a:r>
            <a:endParaRPr lang="fr-CA" sz="1600" dirty="0">
              <a:latin typeface="Arial" charset="0"/>
              <a:cs typeface="Arial" charset="0"/>
            </a:endParaRPr>
          </a:p>
        </p:txBody>
      </p:sp>
      <p:sp>
        <p:nvSpPr>
          <p:cNvPr id="597009" name="Text Box 17"/>
          <p:cNvSpPr txBox="1">
            <a:spLocks noChangeArrowheads="1"/>
          </p:cNvSpPr>
          <p:nvPr/>
        </p:nvSpPr>
        <p:spPr bwMode="auto">
          <a:xfrm>
            <a:off x="1864545" y="6159398"/>
            <a:ext cx="1230313" cy="314325"/>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1400" dirty="0">
                <a:solidFill>
                  <a:schemeClr val="accent2"/>
                </a:solidFill>
                <a:latin typeface="Arial" charset="0"/>
              </a:rPr>
              <a:t>Figure 16.3</a:t>
            </a:r>
          </a:p>
        </p:txBody>
      </p:sp>
      <p:pic>
        <p:nvPicPr>
          <p:cNvPr id="600066" name="Picture 2" descr="http://cw2.erpi.com/cw/marieb/userfiles/03_Fig_16_3_p_689.jpg"/>
          <p:cNvPicPr>
            <a:picLocks noChangeAspect="1" noChangeArrowheads="1"/>
          </p:cNvPicPr>
          <p:nvPr/>
        </p:nvPicPr>
        <p:blipFill>
          <a:blip r:embed="rId3" cstate="print"/>
          <a:srcRect l="2493" t="2268" r="2493" b="13228"/>
          <a:stretch>
            <a:fillRect/>
          </a:stretch>
        </p:blipFill>
        <p:spPr bwMode="auto">
          <a:xfrm>
            <a:off x="3971827" y="746613"/>
            <a:ext cx="5120555" cy="6008147"/>
          </a:xfrm>
          <a:prstGeom prst="rect">
            <a:avLst/>
          </a:prstGeom>
          <a:noFill/>
        </p:spPr>
      </p:pic>
      <p:sp>
        <p:nvSpPr>
          <p:cNvPr id="30" name="Rectangle 3"/>
          <p:cNvSpPr>
            <a:spLocks noChangeArrowheads="1"/>
          </p:cNvSpPr>
          <p:nvPr/>
        </p:nvSpPr>
        <p:spPr bwMode="auto">
          <a:xfrm>
            <a:off x="481471" y="718705"/>
            <a:ext cx="3463722" cy="28282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0800"/>
          <a:lstStyle/>
          <a:p>
            <a:pPr eaLnBrk="1" hangingPunct="1">
              <a:spcBef>
                <a:spcPct val="25000"/>
              </a:spcBef>
              <a:spcAft>
                <a:spcPct val="25000"/>
              </a:spcAft>
              <a:buClr>
                <a:schemeClr val="tx1"/>
              </a:buClr>
              <a:buSzPct val="120000"/>
            </a:pPr>
            <a:r>
              <a:rPr lang="fr-CA" sz="1600" dirty="0" smtClean="0">
                <a:latin typeface="Arial" charset="0"/>
                <a:cs typeface="Arial" charset="0"/>
              </a:rPr>
              <a:t>Ces </a:t>
            </a:r>
            <a:r>
              <a:rPr lang="fr-CA" sz="1600" dirty="0">
                <a:latin typeface="Arial" charset="0"/>
                <a:cs typeface="Arial" charset="0"/>
              </a:rPr>
              <a:t>hormones traversent la membrane plasmique et se lient à des récepteurs situés dans le cytosol ou le noyau.</a:t>
            </a:r>
          </a:p>
          <a:p>
            <a:pPr eaLnBrk="1" hangingPunct="1">
              <a:spcAft>
                <a:spcPct val="25000"/>
              </a:spcAft>
              <a:buClr>
                <a:schemeClr val="tx1"/>
              </a:buClr>
              <a:buSzPct val="120000"/>
            </a:pPr>
            <a:r>
              <a:rPr lang="fr-CA" sz="1600" dirty="0" smtClean="0">
                <a:latin typeface="Arial" charset="0"/>
                <a:cs typeface="Arial" charset="0"/>
              </a:rPr>
              <a:t>Le </a:t>
            </a:r>
            <a:r>
              <a:rPr lang="fr-CA" sz="1600" dirty="0">
                <a:latin typeface="Arial" charset="0"/>
                <a:cs typeface="Arial" charset="0"/>
              </a:rPr>
              <a:t>complexe hormone-récepteur interagit avec l’ADN du noyau et déclenche la synthèse de protéines.</a:t>
            </a:r>
          </a:p>
          <a:p>
            <a:pPr eaLnBrk="1" hangingPunct="1">
              <a:spcBef>
                <a:spcPct val="25000"/>
              </a:spcBef>
              <a:buClr>
                <a:schemeClr val="tx1"/>
              </a:buClr>
              <a:buSzPct val="120000"/>
            </a:pPr>
            <a:r>
              <a:rPr lang="fr-CA" sz="1700" b="1" dirty="0" smtClean="0">
                <a:latin typeface="Arial" charset="0"/>
                <a:cs typeface="Arial" charset="0"/>
              </a:rPr>
              <a:t>Exemple:</a:t>
            </a:r>
            <a:endParaRPr lang="fr-CA" sz="1700" dirty="0">
              <a:latin typeface="Arial" charset="0"/>
              <a:cs typeface="Arial" charset="0"/>
            </a:endParaRPr>
          </a:p>
          <a:p>
            <a:pPr eaLnBrk="1" hangingPunct="1">
              <a:spcBef>
                <a:spcPts val="0"/>
              </a:spcBef>
              <a:buClr>
                <a:schemeClr val="tx1"/>
              </a:buClr>
              <a:buSzPct val="120000"/>
            </a:pPr>
            <a:r>
              <a:rPr lang="fr-CA" sz="1700" b="1" dirty="0" smtClean="0">
                <a:latin typeface="Arial" charset="0"/>
                <a:cs typeface="Arial" charset="0"/>
              </a:rPr>
              <a:t>les hormones stéroïdes</a:t>
            </a:r>
            <a:endParaRPr lang="fr-CA" sz="1700" b="1" dirty="0">
              <a:latin typeface="Arial" charset="0"/>
              <a:cs typeface="Arial" charset="0"/>
            </a:endParaRPr>
          </a:p>
        </p:txBody>
      </p:sp>
    </p:spTree>
    <p:extLst>
      <p:ext uri="{BB962C8B-B14F-4D97-AF65-F5344CB8AC3E}">
        <p14:creationId xmlns:p14="http://schemas.microsoft.com/office/powerpoint/2010/main" val="17654966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2" name="Rectangle 2"/>
          <p:cNvSpPr>
            <a:spLocks noChangeArrowheads="1"/>
          </p:cNvSpPr>
          <p:nvPr/>
        </p:nvSpPr>
        <p:spPr bwMode="auto">
          <a:xfrm>
            <a:off x="158750" y="289695"/>
            <a:ext cx="8809038" cy="669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buClr>
                <a:schemeClr val="tx1"/>
              </a:buClr>
              <a:buSzPct val="120000"/>
            </a:pPr>
            <a:r>
              <a:rPr lang="fr-CA" sz="2200" b="1" dirty="0">
                <a:latin typeface="Arial" charset="0"/>
                <a:cs typeface="Arial" charset="0"/>
              </a:rPr>
              <a:t>D) Régulation de la libération des </a:t>
            </a:r>
            <a:r>
              <a:rPr lang="fr-CA" sz="2200" b="1" dirty="0" smtClean="0">
                <a:latin typeface="Arial" charset="0"/>
                <a:cs typeface="Arial" charset="0"/>
              </a:rPr>
              <a:t>hormones</a:t>
            </a:r>
            <a:endParaRPr lang="fr-CA" sz="2200" b="1" dirty="0">
              <a:solidFill>
                <a:srgbClr val="000000"/>
              </a:solidFill>
              <a:latin typeface="Arial" charset="0"/>
              <a:cs typeface="Arial" charset="0"/>
            </a:endParaRPr>
          </a:p>
          <a:p>
            <a:pPr marL="339725" lvl="1" indent="-225425" eaLnBrk="1" hangingPunct="1">
              <a:spcBef>
                <a:spcPct val="20000"/>
              </a:spcBef>
              <a:spcAft>
                <a:spcPct val="10000"/>
              </a:spcAft>
              <a:buClr>
                <a:schemeClr val="tx1"/>
              </a:buClr>
              <a:buSzPct val="85000"/>
              <a:buFont typeface="Wingdings" pitchFamily="2" charset="2"/>
              <a:buNone/>
            </a:pPr>
            <a:r>
              <a:rPr lang="fr-CA" sz="1500" dirty="0">
                <a:solidFill>
                  <a:srgbClr val="000000"/>
                </a:solidFill>
                <a:latin typeface="Arial" charset="0"/>
                <a:cs typeface="Arial" charset="0"/>
                <a:sym typeface="Symbol" pitchFamily="18" charset="2"/>
              </a:rPr>
              <a:t>Trois types majeurs de stimulus:   Stimulus humoraux    Stimulus nerveux     Stimulus hormonaux</a:t>
            </a:r>
          </a:p>
        </p:txBody>
      </p:sp>
      <p:pic>
        <p:nvPicPr>
          <p:cNvPr id="599066" name="Picture 26" descr="http://cw2.erpi.com/cw/marieb/userfiles/04_Fig_16_4_p_691.jpg"/>
          <p:cNvPicPr>
            <a:picLocks noChangeAspect="1" noChangeArrowheads="1"/>
          </p:cNvPicPr>
          <p:nvPr/>
        </p:nvPicPr>
        <p:blipFill>
          <a:blip r:embed="rId3" cstate="print"/>
          <a:srcRect l="2268" t="3032" r="2268" b="5558"/>
          <a:stretch>
            <a:fillRect/>
          </a:stretch>
        </p:blipFill>
        <p:spPr bwMode="auto">
          <a:xfrm>
            <a:off x="523564" y="1065093"/>
            <a:ext cx="8047111" cy="5763408"/>
          </a:xfrm>
          <a:prstGeom prst="rect">
            <a:avLst/>
          </a:prstGeom>
          <a:noFill/>
        </p:spPr>
      </p:pic>
    </p:spTree>
    <p:extLst>
      <p:ext uri="{BB962C8B-B14F-4D97-AF65-F5344CB8AC3E}">
        <p14:creationId xmlns:p14="http://schemas.microsoft.com/office/powerpoint/2010/main" val="1359527510"/>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Rectangle 2"/>
          <p:cNvSpPr>
            <a:spLocks noChangeArrowheads="1"/>
          </p:cNvSpPr>
          <p:nvPr/>
        </p:nvSpPr>
        <p:spPr bwMode="auto">
          <a:xfrm>
            <a:off x="160469" y="276224"/>
            <a:ext cx="5583238" cy="442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buClr>
                <a:schemeClr val="tx1"/>
              </a:buClr>
              <a:buSzPct val="120000"/>
            </a:pPr>
            <a:r>
              <a:rPr lang="fr-CA" sz="2200" b="1" dirty="0">
                <a:latin typeface="Arial" charset="0"/>
                <a:cs typeface="Arial" charset="0"/>
              </a:rPr>
              <a:t>E) L’axe </a:t>
            </a:r>
            <a:r>
              <a:rPr lang="fr-CA" sz="2200" b="1" dirty="0" smtClean="0">
                <a:latin typeface="Arial" charset="0"/>
                <a:cs typeface="Arial" charset="0"/>
              </a:rPr>
              <a:t>hypothalamo-hypophysaire</a:t>
            </a:r>
            <a:endParaRPr lang="fr-CA" sz="2200" b="1" dirty="0">
              <a:solidFill>
                <a:srgbClr val="000000"/>
              </a:solidFill>
              <a:latin typeface="Arial" charset="0"/>
              <a:cs typeface="Arial" charset="0"/>
            </a:endParaRPr>
          </a:p>
          <a:p>
            <a:pPr marL="339725" lvl="1" indent="-225425" eaLnBrk="1" hangingPunct="1">
              <a:spcAft>
                <a:spcPct val="10000"/>
              </a:spcAft>
              <a:buClr>
                <a:schemeClr val="tx1"/>
              </a:buClr>
              <a:buSzPct val="85000"/>
              <a:buFont typeface="Wingdings" pitchFamily="2" charset="2"/>
              <a:buNone/>
            </a:pPr>
            <a:endParaRPr lang="fr-CA" sz="2200" dirty="0">
              <a:solidFill>
                <a:srgbClr val="000000"/>
              </a:solidFill>
              <a:latin typeface="Arial" charset="0"/>
              <a:cs typeface="Arial" charset="0"/>
              <a:sym typeface="Symbol" pitchFamily="18" charset="2"/>
            </a:endParaRPr>
          </a:p>
        </p:txBody>
      </p:sp>
      <p:sp>
        <p:nvSpPr>
          <p:cNvPr id="602121" name="Text Box 9"/>
          <p:cNvSpPr txBox="1">
            <a:spLocks noChangeArrowheads="1"/>
          </p:cNvSpPr>
          <p:nvPr/>
        </p:nvSpPr>
        <p:spPr bwMode="auto">
          <a:xfrm>
            <a:off x="449824" y="1868748"/>
            <a:ext cx="3841955" cy="4922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92075" indent="-92075">
              <a:defRPr sz="2400">
                <a:solidFill>
                  <a:schemeClr val="tx1"/>
                </a:solidFill>
                <a:latin typeface="Times New Roman" pitchFamily="18" charset="0"/>
              </a:defRPr>
            </a:lvl1pPr>
            <a:lvl2pPr marL="444500" indent="-173038">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0" indent="0"/>
            <a:r>
              <a:rPr lang="fr-CA" sz="1600" dirty="0">
                <a:latin typeface="Arial" charset="0"/>
                <a:cs typeface="Arial" charset="0"/>
              </a:rPr>
              <a:t>Constituée de deux lobes:</a:t>
            </a:r>
          </a:p>
          <a:p>
            <a:pPr>
              <a:spcBef>
                <a:spcPts val="300"/>
              </a:spcBef>
              <a:spcAft>
                <a:spcPct val="10000"/>
              </a:spcAft>
              <a:buSzPct val="85000"/>
              <a:buFont typeface="Wingdings" pitchFamily="2" charset="2"/>
              <a:buChar char="§"/>
            </a:pPr>
            <a:r>
              <a:rPr lang="fr-CA" sz="1400" dirty="0">
                <a:latin typeface="Arial" charset="0"/>
                <a:cs typeface="Arial" charset="0"/>
              </a:rPr>
              <a:t> </a:t>
            </a:r>
            <a:r>
              <a:rPr lang="fr-CA" sz="1400" u="sng" dirty="0">
                <a:latin typeface="Arial" charset="0"/>
                <a:cs typeface="Arial" charset="0"/>
              </a:rPr>
              <a:t>Lobe postérieur</a:t>
            </a:r>
            <a:r>
              <a:rPr lang="fr-CA" sz="1400" dirty="0">
                <a:latin typeface="Arial" charset="0"/>
                <a:cs typeface="Arial" charset="0"/>
              </a:rPr>
              <a:t> (25%):</a:t>
            </a:r>
          </a:p>
          <a:p>
            <a:pPr>
              <a:spcAft>
                <a:spcPct val="10000"/>
              </a:spcAft>
              <a:buSzPct val="110000"/>
            </a:pPr>
            <a:r>
              <a:rPr lang="fr-CA" sz="1400" b="1" i="1" dirty="0">
                <a:latin typeface="Arial" charset="0"/>
                <a:cs typeface="Arial" charset="0"/>
              </a:rPr>
              <a:t>	 = Neurohypophyse</a:t>
            </a:r>
            <a:endParaRPr lang="fr-CA" sz="1400" dirty="0">
              <a:latin typeface="Arial" charset="0"/>
              <a:cs typeface="Arial" charset="0"/>
            </a:endParaRPr>
          </a:p>
          <a:p>
            <a:pPr marL="446088" lvl="1" indent="-177800">
              <a:spcAft>
                <a:spcPct val="10000"/>
              </a:spcAft>
              <a:buSzPct val="90000"/>
              <a:buFont typeface="Arial" pitchFamily="34" charset="0"/>
              <a:buChar char="–"/>
            </a:pPr>
            <a:r>
              <a:rPr lang="fr-CA" sz="1400" dirty="0">
                <a:latin typeface="Arial" charset="0"/>
                <a:cs typeface="Arial" charset="0"/>
              </a:rPr>
              <a:t>Composée principalement de tissu nerveux</a:t>
            </a:r>
          </a:p>
          <a:p>
            <a:pPr marL="446088" lvl="1" indent="-177800">
              <a:buSzPct val="90000"/>
              <a:buFont typeface="Arial" pitchFamily="34" charset="0"/>
              <a:buChar char="–"/>
            </a:pPr>
            <a:r>
              <a:rPr lang="fr-CA" sz="1400" dirty="0">
                <a:latin typeface="Arial" charset="0"/>
                <a:cs typeface="Arial" charset="0"/>
              </a:rPr>
              <a:t>Contient des terminaisons axonales dont les corps cellulaires sont situés dans l’hypothalamus. Leurs axones forment le </a:t>
            </a:r>
            <a:r>
              <a:rPr lang="fr-CA" sz="1400" i="1" dirty="0">
                <a:latin typeface="Arial" charset="0"/>
                <a:cs typeface="Arial" charset="0"/>
              </a:rPr>
              <a:t>tractus </a:t>
            </a:r>
            <a:r>
              <a:rPr lang="fr-CA" sz="1400" i="1" dirty="0" smtClean="0">
                <a:latin typeface="Arial" charset="0"/>
                <a:cs typeface="Arial" charset="0"/>
              </a:rPr>
              <a:t>hypothalamo-hypophysaire </a:t>
            </a:r>
            <a:r>
              <a:rPr lang="fr-CA" sz="1400" dirty="0">
                <a:latin typeface="Arial" charset="0"/>
                <a:cs typeface="Arial" charset="0"/>
              </a:rPr>
              <a:t>de l’infundibulum</a:t>
            </a:r>
            <a:r>
              <a:rPr lang="fr-CA" sz="1400" i="1" dirty="0">
                <a:latin typeface="Arial" charset="0"/>
                <a:cs typeface="Arial" charset="0"/>
              </a:rPr>
              <a:t>.</a:t>
            </a:r>
            <a:endParaRPr lang="fr-CA" sz="1400" b="1" i="1" dirty="0">
              <a:latin typeface="Arial" charset="0"/>
              <a:cs typeface="Arial" charset="0"/>
            </a:endParaRPr>
          </a:p>
          <a:p>
            <a:pPr>
              <a:spcBef>
                <a:spcPct val="50000"/>
              </a:spcBef>
              <a:spcAft>
                <a:spcPct val="10000"/>
              </a:spcAft>
              <a:buSzPct val="85000"/>
              <a:buFont typeface="Wingdings" pitchFamily="2" charset="2"/>
              <a:buChar char="§"/>
            </a:pPr>
            <a:r>
              <a:rPr lang="fr-CA" sz="1400" dirty="0">
                <a:latin typeface="Arial" charset="0"/>
                <a:cs typeface="Arial" charset="0"/>
              </a:rPr>
              <a:t> </a:t>
            </a:r>
            <a:r>
              <a:rPr lang="fr-CA" sz="1400" u="sng" dirty="0">
                <a:latin typeface="Arial" charset="0"/>
                <a:cs typeface="Arial" charset="0"/>
              </a:rPr>
              <a:t>Lobe antérieur</a:t>
            </a:r>
            <a:r>
              <a:rPr lang="fr-CA" sz="1400" dirty="0">
                <a:latin typeface="Arial" charset="0"/>
                <a:cs typeface="Arial" charset="0"/>
              </a:rPr>
              <a:t> (75%):</a:t>
            </a:r>
          </a:p>
          <a:p>
            <a:pPr>
              <a:spcAft>
                <a:spcPct val="10000"/>
              </a:spcAft>
              <a:buSzPct val="110000"/>
            </a:pPr>
            <a:r>
              <a:rPr lang="fr-CA" sz="1400" b="1" i="1" dirty="0">
                <a:latin typeface="Arial" charset="0"/>
                <a:cs typeface="Arial" charset="0"/>
              </a:rPr>
              <a:t>	 = Adénohypophyse</a:t>
            </a:r>
            <a:endParaRPr lang="fr-CA" sz="1400" dirty="0">
              <a:latin typeface="Arial" charset="0"/>
              <a:cs typeface="Arial" charset="0"/>
            </a:endParaRPr>
          </a:p>
          <a:p>
            <a:pPr marL="446088" lvl="1" indent="-176213">
              <a:spcAft>
                <a:spcPct val="10000"/>
              </a:spcAft>
              <a:buSzPct val="90000"/>
              <a:buFont typeface="Arial" pitchFamily="34" charset="0"/>
              <a:buChar char="–"/>
            </a:pPr>
            <a:r>
              <a:rPr lang="fr-CA" sz="1400" dirty="0">
                <a:latin typeface="Arial" charset="0"/>
                <a:cs typeface="Arial" charset="0"/>
              </a:rPr>
              <a:t>Composée principalement de tissu glandulaire qui produit et libère des hormones.</a:t>
            </a:r>
          </a:p>
          <a:p>
            <a:pPr marL="446088" lvl="1" indent="-176213">
              <a:buSzPct val="90000"/>
              <a:buFont typeface="Arial" pitchFamily="34" charset="0"/>
              <a:buChar char="–"/>
            </a:pPr>
            <a:r>
              <a:rPr lang="fr-CA" sz="1400" dirty="0">
                <a:latin typeface="Arial" charset="0"/>
                <a:cs typeface="Arial" charset="0"/>
              </a:rPr>
              <a:t>Reliée à l’hypothalamus par le </a:t>
            </a:r>
            <a:r>
              <a:rPr lang="fr-CA" sz="1400" i="1" dirty="0">
                <a:latin typeface="Arial" charset="0"/>
                <a:cs typeface="Arial" charset="0"/>
              </a:rPr>
              <a:t>système porte </a:t>
            </a:r>
            <a:r>
              <a:rPr lang="fr-CA" sz="1400" i="1" dirty="0" smtClean="0">
                <a:latin typeface="Arial" charset="0"/>
                <a:cs typeface="Arial" charset="0"/>
              </a:rPr>
              <a:t>hypothalamo-hypophysaire</a:t>
            </a:r>
            <a:r>
              <a:rPr lang="fr-CA" sz="1400" dirty="0">
                <a:latin typeface="Arial" charset="0"/>
                <a:cs typeface="Arial" charset="0"/>
              </a:rPr>
              <a:t>, où le sang passe des capillaires de </a:t>
            </a:r>
            <a:r>
              <a:rPr lang="fr-CA" sz="1400" dirty="0" smtClean="0">
                <a:latin typeface="Arial" charset="0"/>
                <a:cs typeface="Arial" charset="0"/>
              </a:rPr>
              <a:t>l’hypo- thalamus </a:t>
            </a:r>
            <a:r>
              <a:rPr lang="fr-CA" sz="1400" dirty="0">
                <a:latin typeface="Arial" charset="0"/>
                <a:cs typeface="Arial" charset="0"/>
              </a:rPr>
              <a:t>dans les veines portes qui le transportent vers les capillaires de l’hypophyse.</a:t>
            </a:r>
          </a:p>
        </p:txBody>
      </p:sp>
      <p:sp>
        <p:nvSpPr>
          <p:cNvPr id="602122" name="Text Box 10"/>
          <p:cNvSpPr txBox="1">
            <a:spLocks noChangeArrowheads="1"/>
          </p:cNvSpPr>
          <p:nvPr/>
        </p:nvSpPr>
        <p:spPr bwMode="auto">
          <a:xfrm>
            <a:off x="184356" y="787812"/>
            <a:ext cx="3746089" cy="1127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8275" indent="-168275">
              <a:defRPr sz="2400">
                <a:solidFill>
                  <a:schemeClr val="tx1"/>
                </a:solidFill>
                <a:latin typeface="Times New Roman" pitchFamily="18" charset="0"/>
              </a:defRPr>
            </a:lvl1pPr>
            <a:lvl2pPr marL="522288" indent="-139700">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265113" indent="-265113">
              <a:buSzPct val="110000"/>
              <a:buFont typeface="+mj-lt"/>
              <a:buAutoNum type="romanLcPeriod"/>
            </a:pPr>
            <a:r>
              <a:rPr lang="fr-CA" sz="1800" b="1" u="sng" dirty="0">
                <a:latin typeface="Arial" charset="0"/>
                <a:cs typeface="Arial" charset="0"/>
              </a:rPr>
              <a:t>Anatomie de </a:t>
            </a:r>
            <a:r>
              <a:rPr lang="fr-CA" sz="1800" b="1" u="sng" dirty="0" smtClean="0">
                <a:latin typeface="Arial" charset="0"/>
                <a:cs typeface="Arial" charset="0"/>
              </a:rPr>
              <a:t>l’hypophyse</a:t>
            </a:r>
            <a:endParaRPr lang="fr-CA" sz="1800" b="1" dirty="0" smtClean="0">
              <a:latin typeface="Arial" charset="0"/>
              <a:cs typeface="Arial" charset="0"/>
            </a:endParaRPr>
          </a:p>
          <a:p>
            <a:pPr marL="268288" lvl="1" indent="0">
              <a:spcBef>
                <a:spcPct val="15000"/>
              </a:spcBef>
              <a:buSzPct val="120000"/>
            </a:pPr>
            <a:r>
              <a:rPr lang="fr-CA" sz="1500" dirty="0" smtClean="0">
                <a:latin typeface="Arial" charset="0"/>
                <a:cs typeface="Arial" charset="0"/>
              </a:rPr>
              <a:t>Petite structure en forme de pois (1-1,5 cm); reliée à l’hypothalamus par une tige, l’</a:t>
            </a:r>
            <a:r>
              <a:rPr lang="fr-CA" sz="1500" i="1" dirty="0" smtClean="0">
                <a:latin typeface="Arial" charset="0"/>
                <a:cs typeface="Arial" charset="0"/>
              </a:rPr>
              <a:t>infundibulum.</a:t>
            </a:r>
            <a:endParaRPr lang="fr-CA" sz="1500" dirty="0">
              <a:latin typeface="Arial" charset="0"/>
              <a:cs typeface="Arial" charset="0"/>
            </a:endParaRPr>
          </a:p>
        </p:txBody>
      </p:sp>
      <p:pic>
        <p:nvPicPr>
          <p:cNvPr id="602143" name="Picture 31" descr="http://cw2.erpi.com/cw/marieb/userfiles/05_Fig_16_5_p_693.jpg"/>
          <p:cNvPicPr>
            <a:picLocks noChangeAspect="1" noChangeArrowheads="1"/>
          </p:cNvPicPr>
          <p:nvPr/>
        </p:nvPicPr>
        <p:blipFill>
          <a:blip r:embed="rId3" cstate="print"/>
          <a:srcRect l="2451" t="1890" r="2451" b="7559"/>
          <a:stretch>
            <a:fillRect/>
          </a:stretch>
        </p:blipFill>
        <p:spPr bwMode="auto">
          <a:xfrm>
            <a:off x="4235275" y="803787"/>
            <a:ext cx="4872277" cy="6017343"/>
          </a:xfrm>
          <a:prstGeom prst="rect">
            <a:avLst/>
          </a:prstGeom>
          <a:noFill/>
        </p:spPr>
      </p:pic>
      <p:sp>
        <p:nvSpPr>
          <p:cNvPr id="602116" name="Text Box 4"/>
          <p:cNvSpPr txBox="1">
            <a:spLocks noChangeArrowheads="1"/>
          </p:cNvSpPr>
          <p:nvPr/>
        </p:nvSpPr>
        <p:spPr bwMode="auto">
          <a:xfrm>
            <a:off x="7881430" y="484236"/>
            <a:ext cx="1063466" cy="288147"/>
          </a:xfrm>
          <a:prstGeom prst="rect">
            <a:avLst/>
          </a:prstGeom>
          <a:noFill/>
          <a:ln>
            <a:solidFill>
              <a:srgbClr val="0000FF"/>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36000">
            <a:spAutoFit/>
          </a:bodyPr>
          <a:lstStyle/>
          <a:p>
            <a:pPr algn="ctr"/>
            <a:r>
              <a:rPr lang="en-US" sz="1400" dirty="0">
                <a:solidFill>
                  <a:schemeClr val="accent2"/>
                </a:solidFill>
                <a:latin typeface="Arial" charset="0"/>
              </a:rPr>
              <a:t>Figure 16.5</a:t>
            </a:r>
          </a:p>
        </p:txBody>
      </p:sp>
    </p:spTree>
    <p:extLst>
      <p:ext uri="{BB962C8B-B14F-4D97-AF65-F5344CB8AC3E}">
        <p14:creationId xmlns:p14="http://schemas.microsoft.com/office/powerpoint/2010/main" val="1859614826"/>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5297" name="Group 113"/>
          <p:cNvGraphicFramePr>
            <a:graphicFrameLocks noGrp="1"/>
          </p:cNvGraphicFramePr>
          <p:nvPr>
            <p:ph idx="4294967295"/>
          </p:nvPr>
        </p:nvGraphicFramePr>
        <p:xfrm>
          <a:off x="241300" y="2667000"/>
          <a:ext cx="8716963" cy="3936683"/>
        </p:xfrm>
        <a:graphic>
          <a:graphicData uri="http://schemas.openxmlformats.org/drawingml/2006/table">
            <a:tbl>
              <a:tblPr/>
              <a:tblGrid>
                <a:gridCol w="1682750"/>
                <a:gridCol w="3517900"/>
                <a:gridCol w="3516313"/>
              </a:tblGrid>
              <a:tr h="461963">
                <a:tc>
                  <a:txBody>
                    <a:bodyPr/>
                    <a:lstStyle/>
                    <a:p>
                      <a:pPr marL="0" marR="0" lvl="0" indent="0" algn="ctr" defTabSz="914400" rtl="0" eaLnBrk="1" fontAlgn="base" latinLnBrk="0" hangingPunct="1">
                        <a:lnSpc>
                          <a:spcPct val="100000"/>
                        </a:lnSpc>
                        <a:spcBef>
                          <a:spcPct val="0"/>
                        </a:spcBef>
                        <a:spcAft>
                          <a:spcPct val="50000"/>
                        </a:spcAft>
                        <a:buClr>
                          <a:srgbClr val="0989C9"/>
                        </a:buClr>
                        <a:buSzPct val="60000"/>
                        <a:buFont typeface="Wingdings" pitchFamily="2" charset="2"/>
                        <a:buNone/>
                        <a:tabLst/>
                      </a:pPr>
                      <a:endParaRPr kumimoji="0" lang="fr-CA" sz="1600" b="1" i="1" u="none" strike="noStrike" cap="none" normalizeH="0" baseline="0" smtClean="0">
                        <a:ln>
                          <a:noFill/>
                        </a:ln>
                        <a:solidFill>
                          <a:schemeClr val="accent2"/>
                        </a:solidFill>
                        <a:effectLst/>
                        <a:latin typeface="Arial" charset="0"/>
                      </a:endParaRPr>
                    </a:p>
                  </a:txBody>
                  <a:tcPr marL="90000" marR="90000" marT="46800" marB="46800" anchor="ctr"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50000"/>
                        </a:spcAft>
                        <a:buClr>
                          <a:srgbClr val="0989C9"/>
                        </a:buClr>
                        <a:buSzPct val="60000"/>
                        <a:buFont typeface="Wingdings" pitchFamily="2" charset="2"/>
                        <a:buNone/>
                        <a:tabLst/>
                      </a:pPr>
                      <a:r>
                        <a:rPr kumimoji="0" lang="fr-CA" sz="1600" b="1" i="0" u="none" strike="noStrike" cap="none" normalizeH="0" baseline="0" smtClean="0">
                          <a:ln>
                            <a:noFill/>
                          </a:ln>
                          <a:solidFill>
                            <a:schemeClr val="accent2"/>
                          </a:solidFill>
                          <a:effectLst/>
                          <a:latin typeface="Arial" charset="0"/>
                        </a:rPr>
                        <a:t>Principaux effets</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50000"/>
                        </a:spcAft>
                        <a:buClr>
                          <a:srgbClr val="0989C9"/>
                        </a:buClr>
                        <a:buSzPct val="60000"/>
                        <a:buFont typeface="Wingdings" pitchFamily="2" charset="2"/>
                        <a:buNone/>
                        <a:tabLst/>
                      </a:pPr>
                      <a:r>
                        <a:rPr kumimoji="0" lang="fr-CA" sz="1600" b="1" i="0" u="none" strike="noStrike" cap="none" normalizeH="0" baseline="0" smtClean="0">
                          <a:ln>
                            <a:noFill/>
                          </a:ln>
                          <a:solidFill>
                            <a:schemeClr val="accent2"/>
                          </a:solidFill>
                          <a:effectLst/>
                          <a:latin typeface="Arial" charset="0"/>
                        </a:rPr>
                        <a:t>Régulation de la sécrétion</a:t>
                      </a:r>
                    </a:p>
                  </a:txBody>
                  <a:tcPr marL="90000" marR="90000" marT="46800" marB="4680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57250">
                <a:tc>
                  <a:txBody>
                    <a:bodyPr/>
                    <a:lstStyle/>
                    <a:p>
                      <a:pPr marL="0" marR="0" lvl="0" indent="0" algn="l" defTabSz="914400" rtl="0" eaLnBrk="1" fontAlgn="base" latinLnBrk="0" hangingPunct="1">
                        <a:lnSpc>
                          <a:spcPct val="100000"/>
                        </a:lnSpc>
                        <a:spcBef>
                          <a:spcPct val="0"/>
                        </a:spcBef>
                        <a:spcAft>
                          <a:spcPct val="50000"/>
                        </a:spcAft>
                        <a:buClr>
                          <a:srgbClr val="0989C9"/>
                        </a:buClr>
                        <a:buSzPct val="60000"/>
                        <a:buFont typeface="Wingdings" pitchFamily="2" charset="2"/>
                        <a:buNone/>
                        <a:tabLst/>
                      </a:pPr>
                      <a:r>
                        <a:rPr kumimoji="0" lang="fr-CA" sz="1600" b="1" i="1" u="none" strike="noStrike" cap="none" normalizeH="0" baseline="0" smtClean="0">
                          <a:ln>
                            <a:noFill/>
                          </a:ln>
                          <a:solidFill>
                            <a:schemeClr val="tx1"/>
                          </a:solidFill>
                          <a:effectLst/>
                          <a:latin typeface="Arial" charset="0"/>
                        </a:rPr>
                        <a:t>Hormone antidiurétique (ADH)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85738" marR="0" lvl="0" indent="-185738" algn="l" defTabSz="914400" rtl="0" eaLnBrk="1" fontAlgn="base" latinLnBrk="0" hangingPunct="1">
                        <a:lnSpc>
                          <a:spcPct val="100000"/>
                        </a:lnSpc>
                        <a:spcBef>
                          <a:spcPct val="0"/>
                        </a:spcBef>
                        <a:spcAft>
                          <a:spcPct val="50000"/>
                        </a:spcAft>
                        <a:buClr>
                          <a:schemeClr val="tx1"/>
                        </a:buClr>
                        <a:buSzPct val="80000"/>
                        <a:buFont typeface="Wingdings" pitchFamily="2" charset="2"/>
                        <a:buChar char="§"/>
                        <a:tabLst/>
                      </a:pPr>
                      <a:r>
                        <a:rPr kumimoji="0" lang="fr-CA" sz="1500" b="0" i="0" u="none" strike="noStrike" cap="none" normalizeH="0" baseline="0" smtClean="0">
                          <a:ln>
                            <a:noFill/>
                          </a:ln>
                          <a:solidFill>
                            <a:schemeClr val="tx1"/>
                          </a:solidFill>
                          <a:effectLst/>
                          <a:latin typeface="Arial" charset="0"/>
                        </a:rPr>
                        <a:t>Reins: conserve l’eau du corps en stimulant la réabsorption de l’eau par les reins</a:t>
                      </a:r>
                    </a:p>
                    <a:p>
                      <a:pPr marL="185738" marR="0" lvl="0" indent="-185738" algn="l" defTabSz="914400" rtl="0" eaLnBrk="1" fontAlgn="base" latinLnBrk="0" hangingPunct="1">
                        <a:lnSpc>
                          <a:spcPct val="100000"/>
                        </a:lnSpc>
                        <a:spcBef>
                          <a:spcPct val="0"/>
                        </a:spcBef>
                        <a:spcAft>
                          <a:spcPct val="50000"/>
                        </a:spcAft>
                        <a:buClr>
                          <a:schemeClr val="tx1"/>
                        </a:buClr>
                        <a:buSzPct val="80000"/>
                        <a:buFont typeface="Wingdings" pitchFamily="2" charset="2"/>
                        <a:buChar char="§"/>
                        <a:tabLst/>
                      </a:pPr>
                      <a:r>
                        <a:rPr kumimoji="0" lang="fr-CA" sz="1500" b="0" i="0" u="none" strike="noStrike" cap="none" normalizeH="0" baseline="0" smtClean="0">
                          <a:ln>
                            <a:noFill/>
                          </a:ln>
                          <a:solidFill>
                            <a:schemeClr val="tx1"/>
                          </a:solidFill>
                          <a:effectLst/>
                          <a:latin typeface="Arial" charset="0"/>
                        </a:rPr>
                        <a:t>Vaisseaux sanguins: augmente la pression sanguine par constriction des vaisseaux sanguins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10000"/>
                        </a:spcAft>
                        <a:buClr>
                          <a:srgbClr val="0989C9"/>
                        </a:buClr>
                        <a:buSzPct val="60000"/>
                        <a:buFont typeface="Wingdings" pitchFamily="2" charset="2"/>
                        <a:buNone/>
                        <a:tabLst/>
                      </a:pPr>
                      <a:r>
                        <a:rPr kumimoji="0" lang="fr-CA" sz="1500" b="0" i="0" u="none" strike="noStrike" cap="none" normalizeH="0" baseline="0" smtClean="0">
                          <a:ln>
                            <a:noFill/>
                          </a:ln>
                          <a:solidFill>
                            <a:schemeClr val="tx1"/>
                          </a:solidFill>
                          <a:effectLst/>
                          <a:latin typeface="Arial" charset="0"/>
                        </a:rPr>
                        <a:t>Contrôlée par des </a:t>
                      </a:r>
                      <a:r>
                        <a:rPr kumimoji="0" lang="fr-CA" sz="1500" b="0" i="1" u="none" strike="noStrike" cap="none" normalizeH="0" baseline="0" smtClean="0">
                          <a:ln>
                            <a:noFill/>
                          </a:ln>
                          <a:solidFill>
                            <a:schemeClr val="tx1"/>
                          </a:solidFill>
                          <a:effectLst/>
                          <a:latin typeface="Arial" charset="0"/>
                        </a:rPr>
                        <a:t>osmorécepteurs</a:t>
                      </a:r>
                      <a:r>
                        <a:rPr kumimoji="0" lang="fr-CA" sz="1500" b="0" i="0" u="none" strike="noStrike" cap="none" normalizeH="0" baseline="0" smtClean="0">
                          <a:ln>
                            <a:noFill/>
                          </a:ln>
                          <a:solidFill>
                            <a:schemeClr val="tx1"/>
                          </a:solidFill>
                          <a:effectLst/>
                          <a:latin typeface="Arial" charset="0"/>
                        </a:rPr>
                        <a:t> dans l’hypothalamus, lesquels font synapse avec les neurones qui sécrètent l’ADH.</a:t>
                      </a:r>
                    </a:p>
                    <a:p>
                      <a:pPr marL="0" marR="0" lvl="0" indent="0" algn="l" defTabSz="914400" rtl="0" eaLnBrk="1" fontAlgn="base" latinLnBrk="0" hangingPunct="1">
                        <a:lnSpc>
                          <a:spcPct val="100000"/>
                        </a:lnSpc>
                        <a:spcBef>
                          <a:spcPct val="0"/>
                        </a:spcBef>
                        <a:spcAft>
                          <a:spcPct val="10000"/>
                        </a:spcAft>
                        <a:buClr>
                          <a:srgbClr val="0989C9"/>
                        </a:buClr>
                        <a:buSzPct val="60000"/>
                        <a:buFont typeface="Wingdings" pitchFamily="2" charset="2"/>
                        <a:buNone/>
                        <a:tabLst/>
                      </a:pPr>
                      <a:r>
                        <a:rPr kumimoji="0" lang="fr-CA" sz="1500" b="0" i="0" u="none" strike="noStrike" cap="none" normalizeH="0" baseline="0" smtClean="0">
                          <a:ln>
                            <a:noFill/>
                          </a:ln>
                          <a:solidFill>
                            <a:schemeClr val="tx1"/>
                          </a:solidFill>
                          <a:effectLst/>
                          <a:latin typeface="Arial" charset="0"/>
                        </a:rPr>
                        <a:t>Libérée lors de l’élévation de l’osmolarité sanguine ou de la diminution de la pression sanguine.</a:t>
                      </a:r>
                    </a:p>
                    <a:p>
                      <a:pPr marL="0" marR="0" lvl="0" indent="0" algn="l" defTabSz="914400" rtl="0" eaLnBrk="1" fontAlgn="base" latinLnBrk="0" hangingPunct="1">
                        <a:lnSpc>
                          <a:spcPct val="100000"/>
                        </a:lnSpc>
                        <a:spcBef>
                          <a:spcPct val="0"/>
                        </a:spcBef>
                        <a:spcAft>
                          <a:spcPct val="10000"/>
                        </a:spcAft>
                        <a:buClr>
                          <a:srgbClr val="0989C9"/>
                        </a:buClr>
                        <a:buSzPct val="60000"/>
                        <a:buFont typeface="Wingdings" pitchFamily="2" charset="2"/>
                        <a:buNone/>
                        <a:tabLst/>
                      </a:pPr>
                      <a:r>
                        <a:rPr kumimoji="0" lang="fr-CA" sz="1500" b="0" i="0" u="none" strike="noStrike" cap="none" normalizeH="0" baseline="0" smtClean="0">
                          <a:ln>
                            <a:noFill/>
                          </a:ln>
                          <a:solidFill>
                            <a:schemeClr val="tx1"/>
                          </a:solidFill>
                          <a:effectLst/>
                          <a:latin typeface="Arial" charset="0"/>
                        </a:rPr>
                        <a:t>Inhibée par des effets opposés.</a:t>
                      </a:r>
                    </a:p>
                    <a:p>
                      <a:pPr marL="0" marR="0" lvl="0" indent="0" algn="l" defTabSz="914400" rtl="0" eaLnBrk="1" fontAlgn="base" latinLnBrk="0" hangingPunct="1">
                        <a:lnSpc>
                          <a:spcPct val="100000"/>
                        </a:lnSpc>
                        <a:spcBef>
                          <a:spcPct val="0"/>
                        </a:spcBef>
                        <a:spcAft>
                          <a:spcPct val="10000"/>
                        </a:spcAft>
                        <a:buClr>
                          <a:srgbClr val="D20000"/>
                        </a:buClr>
                        <a:buSzTx/>
                        <a:buFont typeface="Symbol" pitchFamily="18" charset="2"/>
                        <a:buChar char="®"/>
                        <a:tabLst/>
                      </a:pPr>
                      <a:r>
                        <a:rPr kumimoji="0" lang="fr-CA" sz="1500" b="0" i="0" u="none" strike="noStrike" cap="none" normalizeH="0" baseline="0" smtClean="0">
                          <a:ln>
                            <a:noFill/>
                          </a:ln>
                          <a:solidFill>
                            <a:schemeClr val="tx1"/>
                          </a:solidFill>
                          <a:effectLst/>
                          <a:latin typeface="Arial" charset="0"/>
                        </a:rPr>
                        <a:t> Rétro-inhibition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57250">
                <a:tc>
                  <a:txBody>
                    <a:bodyPr/>
                    <a:lstStyle/>
                    <a:p>
                      <a:pPr marL="0" marR="0" lvl="0" indent="0" algn="l" defTabSz="914400" rtl="0" eaLnBrk="0" fontAlgn="base" latinLnBrk="0" hangingPunct="0">
                        <a:lnSpc>
                          <a:spcPct val="100000"/>
                        </a:lnSpc>
                        <a:spcBef>
                          <a:spcPct val="0"/>
                        </a:spcBef>
                        <a:spcAft>
                          <a:spcPct val="0"/>
                        </a:spcAft>
                        <a:buClrTx/>
                        <a:buSzPct val="85000"/>
                        <a:buFont typeface="Wingdings" pitchFamily="2" charset="2"/>
                        <a:buNone/>
                        <a:tabLst/>
                      </a:pPr>
                      <a:r>
                        <a:rPr kumimoji="0" lang="fr-CA" sz="1700" b="1" i="1" u="none" strike="noStrike" cap="none" normalizeH="0" baseline="0" smtClean="0">
                          <a:ln>
                            <a:noFill/>
                          </a:ln>
                          <a:solidFill>
                            <a:schemeClr val="tx1"/>
                          </a:solidFill>
                          <a:effectLst/>
                          <a:latin typeface="Arial" charset="0"/>
                        </a:rPr>
                        <a:t>Ocytocine</a:t>
                      </a:r>
                    </a:p>
                    <a:p>
                      <a:pPr marL="0" marR="0" lvl="0" indent="0" algn="l" defTabSz="914400" rtl="0" eaLnBrk="1" fontAlgn="base" latinLnBrk="0" hangingPunct="1">
                        <a:lnSpc>
                          <a:spcPct val="100000"/>
                        </a:lnSpc>
                        <a:spcBef>
                          <a:spcPct val="0"/>
                        </a:spcBef>
                        <a:spcAft>
                          <a:spcPct val="50000"/>
                        </a:spcAft>
                        <a:buClr>
                          <a:srgbClr val="0989C9"/>
                        </a:buClr>
                        <a:buSzPct val="60000"/>
                        <a:buFont typeface="Wingdings" pitchFamily="2" charset="2"/>
                        <a:buNone/>
                        <a:tabLst/>
                      </a:pPr>
                      <a:endParaRPr kumimoji="0" lang="fr-CA" sz="16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185738" marR="0" lvl="0" indent="-185738" algn="l" defTabSz="914400" rtl="0" eaLnBrk="1" fontAlgn="base" latinLnBrk="0" hangingPunct="1">
                        <a:lnSpc>
                          <a:spcPct val="100000"/>
                        </a:lnSpc>
                        <a:spcBef>
                          <a:spcPct val="0"/>
                        </a:spcBef>
                        <a:spcAft>
                          <a:spcPct val="50000"/>
                        </a:spcAft>
                        <a:buClr>
                          <a:schemeClr val="tx1"/>
                        </a:buClr>
                        <a:buSzPct val="80000"/>
                        <a:buFont typeface="Wingdings" pitchFamily="2" charset="2"/>
                        <a:buChar char="§"/>
                        <a:tabLst/>
                      </a:pPr>
                      <a:r>
                        <a:rPr kumimoji="0" lang="fr-CA" sz="1500" b="0" i="0" u="none" strike="noStrike" cap="none" normalizeH="0" baseline="0" smtClean="0">
                          <a:ln>
                            <a:noFill/>
                          </a:ln>
                          <a:solidFill>
                            <a:schemeClr val="tx1"/>
                          </a:solidFill>
                          <a:effectLst/>
                          <a:latin typeface="Arial" charset="0"/>
                        </a:rPr>
                        <a:t>Utérus: stimule la contraction des muscles lisses de l’utérus</a:t>
                      </a:r>
                    </a:p>
                    <a:p>
                      <a:pPr marL="185738" marR="0" lvl="0" indent="-185738" algn="l" defTabSz="914400" rtl="0" eaLnBrk="1" fontAlgn="base" latinLnBrk="0" hangingPunct="1">
                        <a:lnSpc>
                          <a:spcPct val="100000"/>
                        </a:lnSpc>
                        <a:spcBef>
                          <a:spcPct val="0"/>
                        </a:spcBef>
                        <a:spcAft>
                          <a:spcPct val="50000"/>
                        </a:spcAft>
                        <a:buClr>
                          <a:schemeClr val="tx1"/>
                        </a:buClr>
                        <a:buSzPct val="80000"/>
                        <a:buFont typeface="Wingdings" pitchFamily="2" charset="2"/>
                        <a:buChar char="§"/>
                        <a:tabLst/>
                      </a:pPr>
                      <a:r>
                        <a:rPr kumimoji="0" lang="fr-CA" sz="1500" b="0" i="0" u="none" strike="noStrike" cap="none" normalizeH="0" baseline="0" smtClean="0">
                          <a:ln>
                            <a:noFill/>
                          </a:ln>
                          <a:solidFill>
                            <a:schemeClr val="tx1"/>
                          </a:solidFill>
                          <a:effectLst/>
                          <a:latin typeface="Arial" charset="0"/>
                        </a:rPr>
                        <a:t>Seins: stimule l’éjection du lait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10000"/>
                        </a:spcAft>
                        <a:buClr>
                          <a:srgbClr val="0989C9"/>
                        </a:buClr>
                        <a:buSzPct val="60000"/>
                        <a:buFont typeface="Wingdings" pitchFamily="2" charset="2"/>
                        <a:buNone/>
                        <a:tabLst/>
                      </a:pPr>
                      <a:r>
                        <a:rPr kumimoji="0" lang="fr-CA" sz="1500" b="0" i="0" u="none" strike="noStrike" cap="none" normalizeH="0" baseline="0" smtClean="0">
                          <a:ln>
                            <a:noFill/>
                          </a:ln>
                          <a:solidFill>
                            <a:schemeClr val="tx1"/>
                          </a:solidFill>
                          <a:effectLst/>
                          <a:latin typeface="Arial" charset="0"/>
                        </a:rPr>
                        <a:t>Libérée en réponse à la stimulation par des influx nerveux générés lors de la distension de l’utérus et lors de la succion</a:t>
                      </a:r>
                    </a:p>
                    <a:p>
                      <a:pPr marL="0" marR="0" lvl="0" indent="0" algn="l" defTabSz="914400" rtl="0" eaLnBrk="1" fontAlgn="base" latinLnBrk="0" hangingPunct="1">
                        <a:lnSpc>
                          <a:spcPct val="100000"/>
                        </a:lnSpc>
                        <a:spcBef>
                          <a:spcPct val="0"/>
                        </a:spcBef>
                        <a:spcAft>
                          <a:spcPct val="10000"/>
                        </a:spcAft>
                        <a:buClr>
                          <a:srgbClr val="D20000"/>
                        </a:buClr>
                        <a:buSzTx/>
                        <a:buFont typeface="Symbol" pitchFamily="18" charset="2"/>
                        <a:buChar char="®"/>
                        <a:tabLst/>
                      </a:pPr>
                      <a:r>
                        <a:rPr kumimoji="0" lang="fr-CA" sz="1500" b="0" i="0" u="none" strike="noStrike" cap="none" normalizeH="0" baseline="0" smtClean="0">
                          <a:ln>
                            <a:noFill/>
                          </a:ln>
                          <a:solidFill>
                            <a:schemeClr val="tx1"/>
                          </a:solidFill>
                          <a:effectLst/>
                          <a:latin typeface="Arial" charset="0"/>
                        </a:rPr>
                        <a:t> Rétroactivation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05204" name="Text Box 20"/>
          <p:cNvSpPr txBox="1">
            <a:spLocks noChangeArrowheads="1"/>
          </p:cNvSpPr>
          <p:nvPr/>
        </p:nvSpPr>
        <p:spPr bwMode="auto">
          <a:xfrm>
            <a:off x="216822" y="287338"/>
            <a:ext cx="8587964" cy="232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357188" indent="-177800">
              <a:defRPr sz="2400">
                <a:solidFill>
                  <a:schemeClr val="tx1"/>
                </a:solidFill>
                <a:latin typeface="Times New Roman" pitchFamily="18" charset="0"/>
              </a:defRPr>
            </a:lvl2pPr>
            <a:lvl3pPr>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265113" indent="-265113">
              <a:buSzPct val="100000"/>
              <a:buFont typeface="+mj-lt"/>
              <a:buAutoNum type="romanLcPeriod" startAt="2"/>
            </a:pPr>
            <a:r>
              <a:rPr lang="fr-CA" sz="1800" b="1" u="sng" dirty="0" smtClean="0">
                <a:latin typeface="Arial" charset="0"/>
              </a:rPr>
              <a:t>Hormones </a:t>
            </a:r>
            <a:r>
              <a:rPr lang="fr-CA" sz="1800" b="1" u="sng" dirty="0">
                <a:latin typeface="Arial" charset="0"/>
              </a:rPr>
              <a:t>de la </a:t>
            </a:r>
            <a:r>
              <a:rPr lang="fr-CA" sz="1800" b="1" u="sng" dirty="0" err="1" smtClean="0">
                <a:latin typeface="Arial" charset="0"/>
              </a:rPr>
              <a:t>neurohypophyse</a:t>
            </a:r>
            <a:endParaRPr lang="fr-CA" sz="1800" b="1" dirty="0">
              <a:latin typeface="Arial" charset="0"/>
            </a:endParaRPr>
          </a:p>
          <a:p>
            <a:pPr marL="452438" lvl="1">
              <a:spcBef>
                <a:spcPct val="20000"/>
              </a:spcBef>
              <a:buSzPct val="90000"/>
              <a:buFont typeface="Arial" pitchFamily="34" charset="0"/>
              <a:buChar char="–"/>
            </a:pPr>
            <a:r>
              <a:rPr lang="fr-CA" sz="1600" dirty="0">
                <a:latin typeface="Arial" charset="0"/>
              </a:rPr>
              <a:t>Produites par des neurones dont les corps cellulaires sont dans l’hypothalamus.</a:t>
            </a:r>
          </a:p>
          <a:p>
            <a:pPr marL="452438" lvl="1">
              <a:spcBef>
                <a:spcPct val="15000"/>
              </a:spcBef>
              <a:buSzPct val="90000"/>
              <a:buFont typeface="Arial" pitchFamily="34" charset="0"/>
              <a:buChar char="–"/>
            </a:pPr>
            <a:r>
              <a:rPr lang="fr-CA" sz="1600" dirty="0">
                <a:latin typeface="Arial" charset="0"/>
              </a:rPr>
              <a:t>Produites dans les corps cellulaires, emballées dans des vésicules et acheminées à l’intérieur des axones du tractus </a:t>
            </a:r>
            <a:r>
              <a:rPr lang="fr-CA" sz="1600" dirty="0" smtClean="0">
                <a:latin typeface="Arial" charset="0"/>
              </a:rPr>
              <a:t>hypothalamo-hypophysaire </a:t>
            </a:r>
            <a:r>
              <a:rPr lang="fr-CA" sz="1600" dirty="0">
                <a:latin typeface="Arial" charset="0"/>
              </a:rPr>
              <a:t>jusqu’à leurs terminaisons situées dans la neurohypophyse.</a:t>
            </a:r>
          </a:p>
          <a:p>
            <a:pPr marL="452438" lvl="1">
              <a:spcBef>
                <a:spcPct val="15000"/>
              </a:spcBef>
              <a:buSzPct val="90000"/>
              <a:buFont typeface="Arial" pitchFamily="34" charset="0"/>
              <a:buChar char="–"/>
            </a:pPr>
            <a:r>
              <a:rPr lang="fr-CA" sz="1600" dirty="0">
                <a:latin typeface="Arial" charset="0"/>
              </a:rPr>
              <a:t>Libérées dans la circulation sanguine par les influx nerveux qui déclenchent l’exocytose.</a:t>
            </a:r>
          </a:p>
          <a:p>
            <a:pPr marL="452438" lvl="1">
              <a:spcBef>
                <a:spcPct val="15000"/>
              </a:spcBef>
              <a:buSzPct val="90000"/>
              <a:buFont typeface="Arial" pitchFamily="34" charset="0"/>
              <a:buChar char="–"/>
            </a:pPr>
            <a:r>
              <a:rPr lang="fr-CA" sz="1600" dirty="0">
                <a:latin typeface="Arial" charset="0"/>
              </a:rPr>
              <a:t>Deux hormones produites par deux types différents de neurones:</a:t>
            </a:r>
          </a:p>
          <a:p>
            <a:pPr marL="452438" lvl="1">
              <a:buSzPct val="85000"/>
              <a:buFont typeface="Wingdings" pitchFamily="2" charset="2"/>
              <a:buNone/>
            </a:pPr>
            <a:r>
              <a:rPr lang="fr-CA" sz="1600" b="1" i="1" dirty="0">
                <a:latin typeface="Arial" charset="0"/>
              </a:rPr>
              <a:t>	hormone antidiurétique</a:t>
            </a:r>
            <a:r>
              <a:rPr lang="fr-CA" sz="1600" dirty="0">
                <a:latin typeface="Arial" charset="0"/>
              </a:rPr>
              <a:t> et </a:t>
            </a:r>
            <a:r>
              <a:rPr lang="fr-CA" sz="1600" b="1" i="1" dirty="0">
                <a:latin typeface="Arial" charset="0"/>
              </a:rPr>
              <a:t>ocytocine</a:t>
            </a:r>
          </a:p>
        </p:txBody>
      </p:sp>
    </p:spTree>
    <p:extLst>
      <p:ext uri="{BB962C8B-B14F-4D97-AF65-F5344CB8AC3E}">
        <p14:creationId xmlns:p14="http://schemas.microsoft.com/office/powerpoint/2010/main" val="206472992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7236" name="Text Box 4"/>
          <p:cNvSpPr txBox="1">
            <a:spLocks noChangeArrowheads="1"/>
          </p:cNvSpPr>
          <p:nvPr/>
        </p:nvSpPr>
        <p:spPr bwMode="auto">
          <a:xfrm>
            <a:off x="216822" y="346811"/>
            <a:ext cx="8381488" cy="462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357188" indent="-177800">
              <a:defRPr sz="2400">
                <a:solidFill>
                  <a:schemeClr val="tx1"/>
                </a:solidFill>
                <a:latin typeface="Times New Roman" pitchFamily="18" charset="0"/>
              </a:defRPr>
            </a:lvl2pPr>
            <a:lvl3pPr marL="714375" indent="-177800">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marL="361950" indent="-361950">
              <a:buSzPct val="100000"/>
              <a:buFont typeface="+mj-lt"/>
              <a:buAutoNum type="romanLcPeriod" startAt="3"/>
            </a:pPr>
            <a:r>
              <a:rPr lang="fr-CA" sz="1800" b="1" u="sng" dirty="0" smtClean="0">
                <a:latin typeface="Arial" charset="0"/>
              </a:rPr>
              <a:t>Hormones </a:t>
            </a:r>
            <a:r>
              <a:rPr lang="fr-CA" sz="1800" b="1" u="sng" dirty="0">
                <a:latin typeface="Arial" charset="0"/>
              </a:rPr>
              <a:t>de </a:t>
            </a:r>
            <a:r>
              <a:rPr lang="fr-CA" sz="1800" b="1" u="sng" dirty="0" smtClean="0">
                <a:latin typeface="Arial" charset="0"/>
              </a:rPr>
              <a:t>l’</a:t>
            </a:r>
            <a:r>
              <a:rPr lang="fr-CA" sz="1800" b="1" u="sng" dirty="0" err="1" smtClean="0">
                <a:latin typeface="Arial" charset="0"/>
              </a:rPr>
              <a:t>adénohypophyse</a:t>
            </a:r>
            <a:endParaRPr lang="fr-CA" sz="1800" b="1" dirty="0">
              <a:latin typeface="Arial" charset="0"/>
            </a:endParaRPr>
          </a:p>
          <a:p>
            <a:pPr marL="541338" lvl="1">
              <a:spcBef>
                <a:spcPct val="25000"/>
              </a:spcBef>
              <a:buSzPct val="90000"/>
              <a:buFont typeface="Arial" pitchFamily="34" charset="0"/>
              <a:buChar char="–"/>
            </a:pPr>
            <a:r>
              <a:rPr lang="fr-CA" sz="1600" dirty="0">
                <a:latin typeface="Arial" charset="0"/>
              </a:rPr>
              <a:t>Produites par des cellules dérivées de </a:t>
            </a:r>
            <a:r>
              <a:rPr lang="fr-CA" sz="1600" u="sng" dirty="0">
                <a:latin typeface="Arial" charset="0"/>
              </a:rPr>
              <a:t>tissus épithéliaux</a:t>
            </a:r>
            <a:r>
              <a:rPr lang="fr-CA" sz="1600" dirty="0">
                <a:latin typeface="Arial" charset="0"/>
              </a:rPr>
              <a:t> (et non des neurones).</a:t>
            </a:r>
          </a:p>
          <a:p>
            <a:pPr marL="541338" lvl="1">
              <a:spcBef>
                <a:spcPct val="25000"/>
              </a:spcBef>
              <a:buSzPct val="90000"/>
              <a:buFont typeface="Arial" pitchFamily="34" charset="0"/>
              <a:buChar char="–"/>
            </a:pPr>
            <a:r>
              <a:rPr lang="fr-CA" sz="1600" dirty="0">
                <a:latin typeface="Arial" charset="0"/>
              </a:rPr>
              <a:t>Libérées suite à un stimulus </a:t>
            </a:r>
            <a:r>
              <a:rPr lang="fr-CA" sz="1600" u="sng" dirty="0">
                <a:latin typeface="Arial" charset="0"/>
              </a:rPr>
              <a:t>hormonal</a:t>
            </a:r>
            <a:r>
              <a:rPr lang="fr-CA" sz="1600" dirty="0">
                <a:latin typeface="Arial" charset="0"/>
              </a:rPr>
              <a:t> (et non nerveux).</a:t>
            </a:r>
          </a:p>
          <a:p>
            <a:pPr marL="712788" lvl="2">
              <a:spcBef>
                <a:spcPct val="25000"/>
              </a:spcBef>
              <a:buSzPct val="85000"/>
              <a:buFont typeface="Wingdings" pitchFamily="2" charset="2"/>
              <a:buChar char="§"/>
            </a:pPr>
            <a:r>
              <a:rPr lang="fr-CA" sz="1600" dirty="0">
                <a:latin typeface="Arial" charset="0"/>
              </a:rPr>
              <a:t>Les </a:t>
            </a:r>
            <a:r>
              <a:rPr lang="fr-CA" sz="1600" b="1" i="1" dirty="0">
                <a:latin typeface="Arial" charset="0"/>
              </a:rPr>
              <a:t>hormones de libération</a:t>
            </a:r>
            <a:r>
              <a:rPr lang="fr-CA" sz="1600" dirty="0">
                <a:latin typeface="Arial" charset="0"/>
              </a:rPr>
              <a:t> proviennent de l’hypothalamus et acheminées jusqu’à l’adénohypophyse via le système porte </a:t>
            </a:r>
            <a:r>
              <a:rPr lang="fr-CA" sz="1600" dirty="0" smtClean="0">
                <a:latin typeface="Arial" charset="0"/>
              </a:rPr>
              <a:t>hypothalamo-hypophysaire</a:t>
            </a:r>
            <a:r>
              <a:rPr lang="fr-CA" sz="1600" dirty="0">
                <a:latin typeface="Arial" charset="0"/>
              </a:rPr>
              <a:t>.</a:t>
            </a:r>
          </a:p>
          <a:p>
            <a:pPr marL="541338" lvl="1">
              <a:spcBef>
                <a:spcPct val="25000"/>
              </a:spcBef>
              <a:buSzPct val="90000"/>
              <a:buFont typeface="Arial" pitchFamily="34" charset="0"/>
              <a:buChar char="–"/>
            </a:pPr>
            <a:r>
              <a:rPr lang="fr-CA" sz="1600" dirty="0">
                <a:latin typeface="Arial" charset="0"/>
              </a:rPr>
              <a:t>Six principales hormones (appelées « stimulines » ou « trophines ») sont libérées par six types de cellules:</a:t>
            </a:r>
          </a:p>
          <a:p>
            <a:pPr marL="712788" lvl="2">
              <a:spcBef>
                <a:spcPct val="25000"/>
              </a:spcBef>
              <a:buSzPct val="85000"/>
              <a:buFont typeface="Wingdings" pitchFamily="2" charset="2"/>
              <a:buChar char="§"/>
            </a:pPr>
            <a:r>
              <a:rPr lang="fr-CA" sz="1600" b="1" i="1" dirty="0" smtClean="0">
                <a:latin typeface="Arial" charset="0"/>
              </a:rPr>
              <a:t>Hormone </a:t>
            </a:r>
            <a:r>
              <a:rPr lang="fr-CA" sz="1600" b="1" i="1" dirty="0">
                <a:latin typeface="Arial" charset="0"/>
              </a:rPr>
              <a:t>de croissance (GH)</a:t>
            </a:r>
            <a:r>
              <a:rPr lang="fr-CA" sz="1600" b="1" dirty="0">
                <a:latin typeface="Arial" charset="0"/>
              </a:rPr>
              <a:t>:</a:t>
            </a:r>
            <a:r>
              <a:rPr lang="fr-CA" sz="1600" dirty="0">
                <a:latin typeface="Arial" charset="0"/>
              </a:rPr>
              <a:t> favorise la croissance des cellules du corps, la synthèse des protéines, la réparation des tissus, la mobilisation des lipides.</a:t>
            </a:r>
          </a:p>
          <a:p>
            <a:pPr marL="712788" lvl="2">
              <a:spcBef>
                <a:spcPct val="25000"/>
              </a:spcBef>
              <a:buSzPct val="85000"/>
              <a:buFont typeface="Wingdings" pitchFamily="2" charset="2"/>
              <a:buChar char="§"/>
            </a:pPr>
            <a:r>
              <a:rPr lang="fr-CA" sz="1600" b="1" i="1" dirty="0">
                <a:latin typeface="Arial" charset="0"/>
              </a:rPr>
              <a:t>Thyréotrophine (TSH)</a:t>
            </a:r>
            <a:r>
              <a:rPr lang="fr-CA" sz="1600" b="1" dirty="0">
                <a:latin typeface="Arial" charset="0"/>
              </a:rPr>
              <a:t>:</a:t>
            </a:r>
            <a:r>
              <a:rPr lang="fr-CA" sz="1600" dirty="0">
                <a:latin typeface="Arial" charset="0"/>
              </a:rPr>
              <a:t> cause la libération des hormones thyroïdiennes par la glande thyroïde</a:t>
            </a:r>
          </a:p>
          <a:p>
            <a:pPr marL="712788" lvl="2">
              <a:spcBef>
                <a:spcPct val="25000"/>
              </a:spcBef>
              <a:buSzPct val="85000"/>
              <a:buFont typeface="Wingdings" pitchFamily="2" charset="2"/>
              <a:buChar char="§"/>
            </a:pPr>
            <a:r>
              <a:rPr lang="fr-CA" sz="1600" b="1" i="1" dirty="0">
                <a:latin typeface="Arial" charset="0"/>
              </a:rPr>
              <a:t>Corticotrophine (ACTH)</a:t>
            </a:r>
            <a:r>
              <a:rPr lang="fr-CA" sz="1600" b="1" dirty="0">
                <a:latin typeface="Arial" charset="0"/>
              </a:rPr>
              <a:t>: </a:t>
            </a:r>
            <a:r>
              <a:rPr lang="fr-CA" sz="1600" dirty="0">
                <a:latin typeface="Arial" charset="0"/>
              </a:rPr>
              <a:t>cause la libération des hormones du cortex surrénal (en particulier le cortisol)</a:t>
            </a:r>
          </a:p>
          <a:p>
            <a:pPr marL="712788" lvl="2">
              <a:spcBef>
                <a:spcPct val="25000"/>
              </a:spcBef>
              <a:buSzPct val="85000"/>
              <a:buFont typeface="Wingdings" pitchFamily="2" charset="2"/>
              <a:buChar char="§"/>
            </a:pPr>
            <a:r>
              <a:rPr lang="fr-CA" sz="1600" b="1" i="1" dirty="0">
                <a:latin typeface="Arial" charset="0"/>
              </a:rPr>
              <a:t>Gonadotrophines (LH </a:t>
            </a:r>
            <a:r>
              <a:rPr lang="fr-CA" sz="1600" b="1" dirty="0">
                <a:latin typeface="Arial" charset="0"/>
              </a:rPr>
              <a:t>et</a:t>
            </a:r>
            <a:r>
              <a:rPr lang="fr-CA" sz="1600" b="1" i="1" dirty="0">
                <a:latin typeface="Arial" charset="0"/>
              </a:rPr>
              <a:t> FSH)</a:t>
            </a:r>
            <a:r>
              <a:rPr lang="fr-CA" sz="1600" b="1" dirty="0">
                <a:latin typeface="Arial" charset="0"/>
              </a:rPr>
              <a:t>: </a:t>
            </a:r>
            <a:r>
              <a:rPr lang="fr-CA" sz="1600" dirty="0">
                <a:latin typeface="Arial" charset="0"/>
              </a:rPr>
              <a:t>régissent le fonctionnement des gonades (ovaires et testicules)</a:t>
            </a:r>
          </a:p>
          <a:p>
            <a:pPr marL="712788" lvl="2">
              <a:spcBef>
                <a:spcPct val="25000"/>
              </a:spcBef>
              <a:buSzPct val="85000"/>
              <a:buFont typeface="Wingdings" pitchFamily="2" charset="2"/>
              <a:buChar char="§"/>
            </a:pPr>
            <a:r>
              <a:rPr lang="fr-CA" sz="1600" b="1" i="1" dirty="0">
                <a:latin typeface="Arial" charset="0"/>
              </a:rPr>
              <a:t>Prolactine (PRL)</a:t>
            </a:r>
            <a:r>
              <a:rPr lang="fr-CA" sz="1600" b="1" dirty="0">
                <a:latin typeface="Arial" charset="0"/>
              </a:rPr>
              <a:t>: </a:t>
            </a:r>
            <a:r>
              <a:rPr lang="fr-CA" sz="1600" dirty="0">
                <a:latin typeface="Arial" charset="0"/>
              </a:rPr>
              <a:t>stimule la fabrication de lait par les glandes mammaires</a:t>
            </a:r>
            <a:endParaRPr lang="fr-CA" sz="1600" b="1" i="1" dirty="0">
              <a:latin typeface="Arial" charset="0"/>
            </a:endParaRPr>
          </a:p>
        </p:txBody>
      </p:sp>
    </p:spTree>
    <p:extLst>
      <p:ext uri="{BB962C8B-B14F-4D97-AF65-F5344CB8AC3E}">
        <p14:creationId xmlns:p14="http://schemas.microsoft.com/office/powerpoint/2010/main" val="34589869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64" name="Rectangle 4"/>
          <p:cNvSpPr>
            <a:spLocks noChangeArrowheads="1"/>
          </p:cNvSpPr>
          <p:nvPr/>
        </p:nvSpPr>
        <p:spPr bwMode="auto">
          <a:xfrm>
            <a:off x="3230666" y="1549406"/>
            <a:ext cx="2649537" cy="74295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sz="1600" b="1" u="sng" dirty="0">
                <a:latin typeface="Verdana" pitchFamily="34" charset="0"/>
              </a:rPr>
              <a:t>Hypothalamus</a:t>
            </a:r>
          </a:p>
          <a:p>
            <a:pPr algn="ctr">
              <a:spcBef>
                <a:spcPts val="300"/>
              </a:spcBef>
            </a:pPr>
            <a:r>
              <a:rPr lang="fr-CA" sz="1400" b="1" dirty="0">
                <a:latin typeface="Verdana" pitchFamily="34" charset="0"/>
                <a:sym typeface="Symbol" pitchFamily="18" charset="2"/>
              </a:rPr>
              <a:t></a:t>
            </a:r>
          </a:p>
          <a:p>
            <a:pPr algn="ctr"/>
            <a:r>
              <a:rPr lang="fr-CA" sz="1400" b="1" i="1" dirty="0">
                <a:latin typeface="Verdana" pitchFamily="34" charset="0"/>
              </a:rPr>
              <a:t>Hormone de libération</a:t>
            </a:r>
          </a:p>
        </p:txBody>
      </p:sp>
      <p:sp>
        <p:nvSpPr>
          <p:cNvPr id="604165" name="Rectangle 5"/>
          <p:cNvSpPr>
            <a:spLocks noChangeArrowheads="1"/>
          </p:cNvSpPr>
          <p:nvPr/>
        </p:nvSpPr>
        <p:spPr bwMode="auto">
          <a:xfrm>
            <a:off x="3313216" y="2781306"/>
            <a:ext cx="2578100" cy="650875"/>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sz="1600" b="1" u="sng" dirty="0" err="1">
                <a:latin typeface="Verdana" pitchFamily="34" charset="0"/>
              </a:rPr>
              <a:t>Adénohypophyse</a:t>
            </a:r>
            <a:endParaRPr lang="fr-CA" sz="1600" b="1" u="sng" dirty="0">
              <a:latin typeface="Verdana" pitchFamily="34" charset="0"/>
            </a:endParaRPr>
          </a:p>
          <a:p>
            <a:pPr algn="ctr"/>
            <a:r>
              <a:rPr lang="fr-CA" sz="1400" b="1" dirty="0">
                <a:latin typeface="Verdana" pitchFamily="34" charset="0"/>
                <a:sym typeface="Symbol" pitchFamily="18" charset="2"/>
              </a:rPr>
              <a:t></a:t>
            </a:r>
          </a:p>
          <a:p>
            <a:pPr algn="ctr">
              <a:lnSpc>
                <a:spcPct val="80000"/>
              </a:lnSpc>
            </a:pPr>
            <a:r>
              <a:rPr lang="fr-CA" sz="1400" b="1" i="1" dirty="0">
                <a:latin typeface="Verdana" pitchFamily="34" charset="0"/>
              </a:rPr>
              <a:t>Sécrétion d’une hormone</a:t>
            </a:r>
          </a:p>
        </p:txBody>
      </p:sp>
      <p:sp>
        <p:nvSpPr>
          <p:cNvPr id="604167" name="Line 7"/>
          <p:cNvSpPr>
            <a:spLocks noChangeShapeType="1"/>
          </p:cNvSpPr>
          <p:nvPr/>
        </p:nvSpPr>
        <p:spPr bwMode="auto">
          <a:xfrm flipH="1">
            <a:off x="4495903" y="2339981"/>
            <a:ext cx="0" cy="361950"/>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68" name="Line 8"/>
          <p:cNvSpPr>
            <a:spLocks noChangeShapeType="1"/>
          </p:cNvSpPr>
          <p:nvPr/>
        </p:nvSpPr>
        <p:spPr bwMode="auto">
          <a:xfrm flipH="1">
            <a:off x="3391003" y="3500444"/>
            <a:ext cx="596900" cy="1476375"/>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69" name="Oval 9"/>
          <p:cNvSpPr>
            <a:spLocks noChangeArrowheads="1"/>
          </p:cNvSpPr>
          <p:nvPr/>
        </p:nvSpPr>
        <p:spPr bwMode="auto">
          <a:xfrm>
            <a:off x="2373416" y="5038731"/>
            <a:ext cx="1497012" cy="735013"/>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sz="1400" b="1">
                <a:latin typeface="Verdana" pitchFamily="34" charset="0"/>
              </a:rPr>
              <a:t>Cellules cibles</a:t>
            </a:r>
          </a:p>
        </p:txBody>
      </p:sp>
      <p:sp>
        <p:nvSpPr>
          <p:cNvPr id="604181" name="AutoShape 21"/>
          <p:cNvSpPr>
            <a:spLocks noChangeArrowheads="1"/>
          </p:cNvSpPr>
          <p:nvPr/>
        </p:nvSpPr>
        <p:spPr bwMode="auto">
          <a:xfrm>
            <a:off x="1297091" y="1100144"/>
            <a:ext cx="1181100" cy="762000"/>
          </a:xfrm>
          <a:prstGeom prst="star8">
            <a:avLst>
              <a:gd name="adj" fmla="val 38250"/>
            </a:avLst>
          </a:pr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sz="1400" b="1">
                <a:latin typeface="Verdana" pitchFamily="34" charset="0"/>
              </a:rPr>
              <a:t>Stimulus</a:t>
            </a:r>
          </a:p>
        </p:txBody>
      </p:sp>
      <p:sp>
        <p:nvSpPr>
          <p:cNvPr id="604182" name="Line 22"/>
          <p:cNvSpPr>
            <a:spLocks noChangeShapeType="1"/>
          </p:cNvSpPr>
          <p:nvPr/>
        </p:nvSpPr>
        <p:spPr bwMode="auto">
          <a:xfrm>
            <a:off x="4616553" y="3525844"/>
            <a:ext cx="112713" cy="309562"/>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84" name="Rectangle 24"/>
          <p:cNvSpPr>
            <a:spLocks noChangeArrowheads="1"/>
          </p:cNvSpPr>
          <p:nvPr/>
        </p:nvSpPr>
        <p:spPr bwMode="auto">
          <a:xfrm>
            <a:off x="4373666" y="3914781"/>
            <a:ext cx="2254250" cy="608013"/>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sz="1400" b="1">
                <a:latin typeface="Verdana" pitchFamily="34" charset="0"/>
              </a:rPr>
              <a:t>Glande endocrine</a:t>
            </a:r>
          </a:p>
          <a:p>
            <a:pPr algn="ctr"/>
            <a:r>
              <a:rPr lang="fr-CA" sz="1400" b="1">
                <a:latin typeface="Verdana" pitchFamily="34" charset="0"/>
                <a:sym typeface="Symbol" pitchFamily="18" charset="2"/>
              </a:rPr>
              <a:t></a:t>
            </a:r>
          </a:p>
          <a:p>
            <a:pPr algn="ctr"/>
            <a:r>
              <a:rPr lang="fr-CA" sz="1200" b="1" i="1">
                <a:latin typeface="Verdana" pitchFamily="34" charset="0"/>
              </a:rPr>
              <a:t>Sécrétion d’une hormone</a:t>
            </a:r>
          </a:p>
        </p:txBody>
      </p:sp>
      <p:sp>
        <p:nvSpPr>
          <p:cNvPr id="604185" name="Oval 25"/>
          <p:cNvSpPr>
            <a:spLocks noChangeArrowheads="1"/>
          </p:cNvSpPr>
          <p:nvPr/>
        </p:nvSpPr>
        <p:spPr bwMode="auto">
          <a:xfrm>
            <a:off x="5243616" y="5091119"/>
            <a:ext cx="1497012" cy="73501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sz="1400" b="1">
                <a:latin typeface="Verdana" pitchFamily="34" charset="0"/>
              </a:rPr>
              <a:t>Cellules cibles</a:t>
            </a:r>
          </a:p>
        </p:txBody>
      </p:sp>
      <p:sp>
        <p:nvSpPr>
          <p:cNvPr id="604186" name="Line 26"/>
          <p:cNvSpPr>
            <a:spLocks noChangeShapeType="1"/>
          </p:cNvSpPr>
          <p:nvPr/>
        </p:nvSpPr>
        <p:spPr bwMode="auto">
          <a:xfrm>
            <a:off x="3573566" y="5751519"/>
            <a:ext cx="349250" cy="184150"/>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87" name="Line 27"/>
          <p:cNvSpPr>
            <a:spLocks noChangeShapeType="1"/>
          </p:cNvSpPr>
          <p:nvPr/>
        </p:nvSpPr>
        <p:spPr bwMode="auto">
          <a:xfrm flipH="1">
            <a:off x="5034066" y="5761044"/>
            <a:ext cx="369887" cy="182562"/>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88" name="AutoShape 28"/>
          <p:cNvSpPr>
            <a:spLocks noChangeArrowheads="1"/>
          </p:cNvSpPr>
          <p:nvPr/>
        </p:nvSpPr>
        <p:spPr bwMode="auto">
          <a:xfrm>
            <a:off x="3892653" y="5894394"/>
            <a:ext cx="1190625" cy="534987"/>
          </a:xfrm>
          <a:prstGeom prst="octagon">
            <a:avLst>
              <a:gd name="adj" fmla="val 29287"/>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A">
                <a:latin typeface="Verdana" pitchFamily="34" charset="0"/>
              </a:rPr>
              <a:t>Réponse</a:t>
            </a:r>
          </a:p>
        </p:txBody>
      </p:sp>
      <p:sp>
        <p:nvSpPr>
          <p:cNvPr id="604189" name="Line 29"/>
          <p:cNvSpPr>
            <a:spLocks noChangeShapeType="1"/>
          </p:cNvSpPr>
          <p:nvPr/>
        </p:nvSpPr>
        <p:spPr bwMode="auto">
          <a:xfrm>
            <a:off x="5453166" y="4611694"/>
            <a:ext cx="171450" cy="447675"/>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92" name="Line 32"/>
          <p:cNvSpPr>
            <a:spLocks noChangeShapeType="1"/>
          </p:cNvSpPr>
          <p:nvPr/>
        </p:nvSpPr>
        <p:spPr bwMode="auto">
          <a:xfrm>
            <a:off x="2549628" y="1495431"/>
            <a:ext cx="595313" cy="293688"/>
          </a:xfrm>
          <a:prstGeom prst="line">
            <a:avLst/>
          </a:prstGeom>
          <a:noFill/>
          <a:ln w="635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194" name="Text Box 34"/>
          <p:cNvSpPr txBox="1">
            <a:spLocks noChangeArrowheads="1"/>
          </p:cNvSpPr>
          <p:nvPr/>
        </p:nvSpPr>
        <p:spPr bwMode="auto">
          <a:xfrm>
            <a:off x="412853" y="2386019"/>
            <a:ext cx="37861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latin typeface="Comic Sans MS" pitchFamily="66" charset="0"/>
              </a:rPr>
              <a:t>(Système porte hypothalamo-hypophysaire)</a:t>
            </a:r>
          </a:p>
        </p:txBody>
      </p:sp>
      <p:sp>
        <p:nvSpPr>
          <p:cNvPr id="604195" name="Text Box 35"/>
          <p:cNvSpPr txBox="1">
            <a:spLocks noChangeArrowheads="1"/>
          </p:cNvSpPr>
          <p:nvPr/>
        </p:nvSpPr>
        <p:spPr bwMode="auto">
          <a:xfrm>
            <a:off x="4699103" y="3502031"/>
            <a:ext cx="20208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b="1"/>
              <a:t> </a:t>
            </a:r>
            <a:r>
              <a:rPr lang="fr-CA" sz="1400">
                <a:latin typeface="Comic Sans MS" pitchFamily="66" charset="0"/>
              </a:rPr>
              <a:t>(Circulation sanguine)</a:t>
            </a:r>
          </a:p>
        </p:txBody>
      </p:sp>
      <p:sp>
        <p:nvSpPr>
          <p:cNvPr id="604196" name="Text Box 36"/>
          <p:cNvSpPr txBox="1">
            <a:spLocks noChangeArrowheads="1"/>
          </p:cNvSpPr>
          <p:nvPr/>
        </p:nvSpPr>
        <p:spPr bwMode="auto">
          <a:xfrm>
            <a:off x="3479903" y="4705356"/>
            <a:ext cx="20018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latin typeface="Comic Sans MS" pitchFamily="66" charset="0"/>
              </a:rPr>
              <a:t> (Circulation sanguine)</a:t>
            </a:r>
          </a:p>
        </p:txBody>
      </p:sp>
      <p:sp>
        <p:nvSpPr>
          <p:cNvPr id="604209" name="Line 49"/>
          <p:cNvSpPr>
            <a:spLocks noChangeShapeType="1"/>
          </p:cNvSpPr>
          <p:nvPr/>
        </p:nvSpPr>
        <p:spPr bwMode="auto">
          <a:xfrm>
            <a:off x="6150078" y="4729169"/>
            <a:ext cx="1400175" cy="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210" name="Line 50"/>
          <p:cNvSpPr>
            <a:spLocks noChangeShapeType="1"/>
          </p:cNvSpPr>
          <p:nvPr/>
        </p:nvSpPr>
        <p:spPr bwMode="auto">
          <a:xfrm flipV="1">
            <a:off x="7535966" y="2871794"/>
            <a:ext cx="0" cy="1857375"/>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211" name="Line 51"/>
          <p:cNvSpPr>
            <a:spLocks noChangeShapeType="1"/>
          </p:cNvSpPr>
          <p:nvPr/>
        </p:nvSpPr>
        <p:spPr bwMode="auto">
          <a:xfrm flipH="1">
            <a:off x="6150078" y="2886081"/>
            <a:ext cx="1385888" cy="0"/>
          </a:xfrm>
          <a:prstGeom prst="line">
            <a:avLst/>
          </a:prstGeom>
          <a:noFill/>
          <a:ln w="25400">
            <a:solidFill>
              <a:srgbClr val="FF00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212" name="Line 52"/>
          <p:cNvSpPr>
            <a:spLocks noChangeShapeType="1"/>
          </p:cNvSpPr>
          <p:nvPr/>
        </p:nvSpPr>
        <p:spPr bwMode="auto">
          <a:xfrm flipH="1" flipV="1">
            <a:off x="7521678" y="1857381"/>
            <a:ext cx="14288" cy="1028700"/>
          </a:xfrm>
          <a:prstGeom prst="line">
            <a:avLst/>
          </a:prstGeom>
          <a:noFill/>
          <a:ln w="254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213" name="Line 53"/>
          <p:cNvSpPr>
            <a:spLocks noChangeShapeType="1"/>
          </p:cNvSpPr>
          <p:nvPr/>
        </p:nvSpPr>
        <p:spPr bwMode="auto">
          <a:xfrm flipH="1">
            <a:off x="6064353" y="1871669"/>
            <a:ext cx="1457325" cy="0"/>
          </a:xfrm>
          <a:prstGeom prst="line">
            <a:avLst/>
          </a:prstGeom>
          <a:noFill/>
          <a:ln w="25400">
            <a:solidFill>
              <a:srgbClr val="FF0000"/>
            </a:solidFill>
            <a:round/>
            <a:headEnd/>
            <a:tailEnd type="arrow"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604214" name="Text Box 54"/>
          <p:cNvSpPr txBox="1">
            <a:spLocks noChangeArrowheads="1"/>
          </p:cNvSpPr>
          <p:nvPr/>
        </p:nvSpPr>
        <p:spPr bwMode="auto">
          <a:xfrm>
            <a:off x="6221516" y="2555881"/>
            <a:ext cx="13430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1600">
                <a:solidFill>
                  <a:srgbClr val="FF0000"/>
                </a:solidFill>
                <a:sym typeface="Symbol" pitchFamily="18" charset="2"/>
              </a:rPr>
              <a:t>(</a:t>
            </a:r>
            <a:r>
              <a:rPr lang="fr-CA" sz="1600">
                <a:solidFill>
                  <a:srgbClr val="FF0000"/>
                </a:solidFill>
                <a:latin typeface="Courier New" pitchFamily="49" charset="0"/>
                <a:cs typeface="Courier New" pitchFamily="49" charset="0"/>
                <a:sym typeface="Symbol" pitchFamily="18" charset="2"/>
              </a:rPr>
              <a:t>─</a:t>
            </a:r>
            <a:r>
              <a:rPr lang="fr-CA" sz="1600">
                <a:solidFill>
                  <a:srgbClr val="FF0000"/>
                </a:solidFill>
                <a:sym typeface="Symbol" pitchFamily="18" charset="2"/>
              </a:rPr>
              <a:t>) Inhibition</a:t>
            </a:r>
          </a:p>
        </p:txBody>
      </p:sp>
      <p:sp>
        <p:nvSpPr>
          <p:cNvPr id="604215" name="Text Box 55"/>
          <p:cNvSpPr txBox="1">
            <a:spLocks noChangeArrowheads="1"/>
          </p:cNvSpPr>
          <p:nvPr/>
        </p:nvSpPr>
        <p:spPr bwMode="auto">
          <a:xfrm>
            <a:off x="6145316" y="1508131"/>
            <a:ext cx="13430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fr-CA" sz="1600">
                <a:solidFill>
                  <a:srgbClr val="FF0000"/>
                </a:solidFill>
                <a:sym typeface="Symbol" pitchFamily="18" charset="2"/>
              </a:rPr>
              <a:t>(</a:t>
            </a:r>
            <a:r>
              <a:rPr lang="fr-CA" sz="1600">
                <a:solidFill>
                  <a:srgbClr val="FF0000"/>
                </a:solidFill>
                <a:latin typeface="Courier New" pitchFamily="49" charset="0"/>
                <a:cs typeface="Courier New" pitchFamily="49" charset="0"/>
                <a:sym typeface="Symbol" pitchFamily="18" charset="2"/>
              </a:rPr>
              <a:t>─</a:t>
            </a:r>
            <a:r>
              <a:rPr lang="fr-CA" sz="1600">
                <a:solidFill>
                  <a:srgbClr val="FF0000"/>
                </a:solidFill>
                <a:sym typeface="Symbol" pitchFamily="18" charset="2"/>
              </a:rPr>
              <a:t>) Inhibition</a:t>
            </a:r>
          </a:p>
        </p:txBody>
      </p:sp>
      <p:sp>
        <p:nvSpPr>
          <p:cNvPr id="604216" name="Text Box 56"/>
          <p:cNvSpPr txBox="1">
            <a:spLocks noChangeArrowheads="1"/>
          </p:cNvSpPr>
          <p:nvPr/>
        </p:nvSpPr>
        <p:spPr bwMode="auto">
          <a:xfrm>
            <a:off x="7643916" y="2819406"/>
            <a:ext cx="13065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a:solidFill>
                  <a:srgbClr val="FF0000"/>
                </a:solidFill>
                <a:latin typeface="Verdana" pitchFamily="34" charset="0"/>
              </a:rPr>
              <a:t>Rétro-inhibition</a:t>
            </a:r>
          </a:p>
        </p:txBody>
      </p:sp>
      <p:sp>
        <p:nvSpPr>
          <p:cNvPr id="604217" name="Text Box 57"/>
          <p:cNvSpPr txBox="1">
            <a:spLocks noChangeArrowheads="1"/>
          </p:cNvSpPr>
          <p:nvPr/>
        </p:nvSpPr>
        <p:spPr bwMode="auto">
          <a:xfrm>
            <a:off x="230775" y="276506"/>
            <a:ext cx="83327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357188" indent="-177800">
              <a:defRPr sz="2400">
                <a:solidFill>
                  <a:schemeClr val="tx1"/>
                </a:solidFill>
                <a:latin typeface="Times New Roman" pitchFamily="18" charset="0"/>
              </a:defRPr>
            </a:lvl2pPr>
            <a:lvl3pPr marL="714375" indent="-177800">
              <a:defRPr sz="2400">
                <a:solidFill>
                  <a:schemeClr val="tx1"/>
                </a:solidFill>
                <a:latin typeface="Times New Roman" pitchFamily="18" charset="0"/>
              </a:defRPr>
            </a:lvl3pPr>
            <a:lvl4pPr>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buSzPct val="110000"/>
            </a:pPr>
            <a:r>
              <a:rPr lang="fr-CA" sz="1800" b="1" dirty="0" smtClean="0">
                <a:latin typeface="Arial" charset="0"/>
              </a:rPr>
              <a:t>iv. </a:t>
            </a:r>
            <a:r>
              <a:rPr lang="fr-CA" sz="1800" b="1" u="sng" dirty="0" smtClean="0">
                <a:latin typeface="Arial" charset="0"/>
              </a:rPr>
              <a:t>Régulation </a:t>
            </a:r>
            <a:r>
              <a:rPr lang="fr-CA" sz="1800" b="1" u="sng" dirty="0">
                <a:latin typeface="Arial" charset="0"/>
              </a:rPr>
              <a:t>des hormones de l’adénohypophyse</a:t>
            </a:r>
          </a:p>
        </p:txBody>
      </p:sp>
      <p:sp>
        <p:nvSpPr>
          <p:cNvPr id="604218" name="Text Box 58"/>
          <p:cNvSpPr txBox="1">
            <a:spLocks noChangeArrowheads="1"/>
          </p:cNvSpPr>
          <p:nvPr/>
        </p:nvSpPr>
        <p:spPr bwMode="auto">
          <a:xfrm>
            <a:off x="2636941" y="1247781"/>
            <a:ext cx="2127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a:sym typeface="Wingdings 2" pitchFamily="18" charset="2"/>
              </a:rPr>
              <a:t></a:t>
            </a:r>
          </a:p>
        </p:txBody>
      </p:sp>
      <p:sp>
        <p:nvSpPr>
          <p:cNvPr id="604219" name="Text Box 59"/>
          <p:cNvSpPr txBox="1">
            <a:spLocks noChangeArrowheads="1"/>
          </p:cNvSpPr>
          <p:nvPr/>
        </p:nvSpPr>
        <p:spPr bwMode="auto">
          <a:xfrm>
            <a:off x="4661003" y="2357444"/>
            <a:ext cx="2127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a:sym typeface="Wingdings 2" pitchFamily="18" charset="2"/>
              </a:rPr>
              <a:t></a:t>
            </a:r>
          </a:p>
        </p:txBody>
      </p:sp>
      <p:sp>
        <p:nvSpPr>
          <p:cNvPr id="604220" name="Text Box 60"/>
          <p:cNvSpPr txBox="1">
            <a:spLocks noChangeArrowheads="1"/>
          </p:cNvSpPr>
          <p:nvPr/>
        </p:nvSpPr>
        <p:spPr bwMode="auto">
          <a:xfrm>
            <a:off x="4189516" y="3486156"/>
            <a:ext cx="2127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a:sym typeface="Wingdings 2" pitchFamily="18" charset="2"/>
              </a:rPr>
              <a:t></a:t>
            </a:r>
          </a:p>
        </p:txBody>
      </p:sp>
      <p:sp>
        <p:nvSpPr>
          <p:cNvPr id="604221" name="Text Box 61"/>
          <p:cNvSpPr txBox="1">
            <a:spLocks noChangeArrowheads="1"/>
          </p:cNvSpPr>
          <p:nvPr/>
        </p:nvSpPr>
        <p:spPr bwMode="auto">
          <a:xfrm>
            <a:off x="5603978" y="4557719"/>
            <a:ext cx="2127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a:sym typeface="Wingdings 2" pitchFamily="18" charset="2"/>
              </a:rPr>
              <a:t></a:t>
            </a:r>
          </a:p>
        </p:txBody>
      </p:sp>
      <p:sp>
        <p:nvSpPr>
          <p:cNvPr id="604222" name="Text Box 62"/>
          <p:cNvSpPr txBox="1">
            <a:spLocks noChangeArrowheads="1"/>
          </p:cNvSpPr>
          <p:nvPr/>
        </p:nvSpPr>
        <p:spPr bwMode="auto">
          <a:xfrm>
            <a:off x="4318103" y="5614994"/>
            <a:ext cx="2127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a:sym typeface="Wingdings 2" pitchFamily="18" charset="2"/>
              </a:rPr>
              <a:t></a:t>
            </a:r>
          </a:p>
        </p:txBody>
      </p:sp>
      <p:sp>
        <p:nvSpPr>
          <p:cNvPr id="604223" name="Text Box 63"/>
          <p:cNvSpPr txBox="1">
            <a:spLocks noChangeArrowheads="1"/>
          </p:cNvSpPr>
          <p:nvPr/>
        </p:nvSpPr>
        <p:spPr bwMode="auto">
          <a:xfrm>
            <a:off x="7147028" y="4400556"/>
            <a:ext cx="2127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a:solidFill>
                  <a:srgbClr val="FF0000"/>
                </a:solidFill>
                <a:sym typeface="Wingdings 2" pitchFamily="18" charset="2"/>
              </a:rPr>
              <a:t></a:t>
            </a:r>
          </a:p>
        </p:txBody>
      </p:sp>
    </p:spTree>
    <p:extLst>
      <p:ext uri="{BB962C8B-B14F-4D97-AF65-F5344CB8AC3E}">
        <p14:creationId xmlns:p14="http://schemas.microsoft.com/office/powerpoint/2010/main" val="14803061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8260" name="Text Box 4"/>
          <p:cNvSpPr txBox="1">
            <a:spLocks noChangeArrowheads="1"/>
          </p:cNvSpPr>
          <p:nvPr/>
        </p:nvSpPr>
        <p:spPr bwMode="auto">
          <a:xfrm>
            <a:off x="383100" y="496990"/>
            <a:ext cx="8374062" cy="544195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228600" bIns="228600">
            <a:spAutoFit/>
          </a:bodyPr>
          <a:lstStyle>
            <a:lvl1pPr marL="336550" indent="-336550">
              <a:defRPr sz="2400">
                <a:solidFill>
                  <a:schemeClr val="tx1"/>
                </a:solidFill>
                <a:latin typeface="Times New Roman" pitchFamily="18" charset="0"/>
              </a:defRPr>
            </a:lvl1pPr>
            <a:lvl2pPr marL="963613" indent="-457200">
              <a:defRPr sz="2400">
                <a:solidFill>
                  <a:schemeClr val="tx1"/>
                </a:solidFill>
                <a:latin typeface="Times New Roman" pitchFamily="18" charset="0"/>
              </a:defRPr>
            </a:lvl2pPr>
            <a:lvl3pPr marL="1535113" indent="-457200">
              <a:defRPr sz="2400">
                <a:solidFill>
                  <a:schemeClr val="tx1"/>
                </a:solidFill>
                <a:latin typeface="Times New Roman" pitchFamily="18" charset="0"/>
              </a:defRPr>
            </a:lvl3pPr>
            <a:lvl4pPr marL="2106613" indent="-457200">
              <a:defRPr sz="2400">
                <a:solidFill>
                  <a:schemeClr val="tx1"/>
                </a:solidFill>
                <a:latin typeface="Times New Roman" pitchFamily="18" charset="0"/>
              </a:defRPr>
            </a:lvl4pPr>
            <a:lvl5pPr marL="2678113" indent="-457200">
              <a:defRPr sz="2400">
                <a:solidFill>
                  <a:schemeClr val="tx1"/>
                </a:solidFill>
                <a:latin typeface="Times New Roman" pitchFamily="18" charset="0"/>
              </a:defRPr>
            </a:lvl5pPr>
            <a:lvl6pPr marL="3135313" indent="-457200" eaLnBrk="0" fontAlgn="base" hangingPunct="0">
              <a:spcBef>
                <a:spcPct val="0"/>
              </a:spcBef>
              <a:spcAft>
                <a:spcPct val="0"/>
              </a:spcAft>
              <a:defRPr sz="2400">
                <a:solidFill>
                  <a:schemeClr val="tx1"/>
                </a:solidFill>
                <a:latin typeface="Times New Roman" pitchFamily="18" charset="0"/>
              </a:defRPr>
            </a:lvl6pPr>
            <a:lvl7pPr marL="3592513" indent="-457200" eaLnBrk="0" fontAlgn="base" hangingPunct="0">
              <a:spcBef>
                <a:spcPct val="0"/>
              </a:spcBef>
              <a:spcAft>
                <a:spcPct val="0"/>
              </a:spcAft>
              <a:defRPr sz="2400">
                <a:solidFill>
                  <a:schemeClr val="tx1"/>
                </a:solidFill>
                <a:latin typeface="Times New Roman" pitchFamily="18" charset="0"/>
              </a:defRPr>
            </a:lvl7pPr>
            <a:lvl8pPr marL="4049713" indent="-457200" eaLnBrk="0" fontAlgn="base" hangingPunct="0">
              <a:spcBef>
                <a:spcPct val="0"/>
              </a:spcBef>
              <a:spcAft>
                <a:spcPct val="0"/>
              </a:spcAft>
              <a:defRPr sz="2400">
                <a:solidFill>
                  <a:schemeClr val="tx1"/>
                </a:solidFill>
                <a:latin typeface="Times New Roman" pitchFamily="18" charset="0"/>
              </a:defRPr>
            </a:lvl8pPr>
            <a:lvl9pPr marL="4506913" indent="-457200" eaLnBrk="0" fontAlgn="base" hangingPunct="0">
              <a:spcBef>
                <a:spcPct val="0"/>
              </a:spcBef>
              <a:spcAft>
                <a:spcPct val="0"/>
              </a:spcAft>
              <a:defRPr sz="2400">
                <a:solidFill>
                  <a:schemeClr val="tx1"/>
                </a:solidFill>
                <a:latin typeface="Times New Roman" pitchFamily="18" charset="0"/>
              </a:defRPr>
            </a:lvl9pPr>
          </a:lstStyle>
          <a:p>
            <a:pPr>
              <a:spcAft>
                <a:spcPct val="35000"/>
              </a:spcAft>
              <a:buFont typeface="Wingdings 2" pitchFamily="18" charset="2"/>
              <a:buNone/>
            </a:pPr>
            <a:r>
              <a:rPr lang="fr-CA" sz="1800">
                <a:sym typeface="Wingdings 2" pitchFamily="18" charset="2"/>
              </a:rPr>
              <a:t> 	</a:t>
            </a:r>
            <a:r>
              <a:rPr lang="fr-CA" sz="1800">
                <a:latin typeface="Arial" charset="0"/>
                <a:sym typeface="Wingdings 2" pitchFamily="18" charset="2"/>
              </a:rPr>
              <a:t>Stimulus: entraîne l’activation des neurones de l’hypothalamus qui sécrètent des hormones de libération (ou selon le cas, des hormones d’inhibition).</a:t>
            </a:r>
          </a:p>
          <a:p>
            <a:pPr>
              <a:spcAft>
                <a:spcPct val="35000"/>
              </a:spcAft>
              <a:buFont typeface="Wingdings 2" pitchFamily="18" charset="2"/>
              <a:buChar char="k"/>
            </a:pPr>
            <a:r>
              <a:rPr lang="fr-CA" sz="1800">
                <a:latin typeface="Arial" charset="0"/>
                <a:sym typeface="Wingdings 2" pitchFamily="18" charset="2"/>
              </a:rPr>
              <a:t>L’hormone sécrétée est transportée dans le système porte hypothalamo-hypophysaire jusqu’à l’adénohypophyse.</a:t>
            </a:r>
          </a:p>
          <a:p>
            <a:pPr>
              <a:spcAft>
                <a:spcPct val="35000"/>
              </a:spcAft>
              <a:buFont typeface="Wingdings 2" pitchFamily="18" charset="2"/>
              <a:buChar char="l"/>
            </a:pPr>
            <a:r>
              <a:rPr lang="fr-CA" sz="1800">
                <a:latin typeface="Arial" charset="0"/>
                <a:sym typeface="Symbol" pitchFamily="18" charset="2"/>
              </a:rPr>
              <a:t>Sécrétion de l’hormone adénohypophysaire dans la circulation sanguine. L’hormone peut agir directement sur des tissus cibles ou, plus souvent, sur une glande endocrine (glande thyroïde, cortex surrénal, gonades)</a:t>
            </a:r>
          </a:p>
          <a:p>
            <a:pPr>
              <a:spcAft>
                <a:spcPct val="35000"/>
              </a:spcAft>
              <a:buFont typeface="Wingdings 2" pitchFamily="18" charset="2"/>
              <a:buChar char="m"/>
            </a:pPr>
            <a:r>
              <a:rPr lang="fr-CA" sz="1800">
                <a:latin typeface="Arial" charset="0"/>
                <a:sym typeface="Wingdings 2" pitchFamily="18" charset="2"/>
              </a:rPr>
              <a:t>La glande endocrine activée par l’hormone adénohypophysaire libère à son tour ses hormones.</a:t>
            </a:r>
          </a:p>
          <a:p>
            <a:pPr>
              <a:spcAft>
                <a:spcPct val="35000"/>
              </a:spcAft>
              <a:buFont typeface="Wingdings 2" pitchFamily="18" charset="2"/>
              <a:buChar char="n"/>
            </a:pPr>
            <a:r>
              <a:rPr lang="fr-CA" sz="1800">
                <a:latin typeface="Arial" charset="0"/>
                <a:sym typeface="Wingdings 2" pitchFamily="18" charset="2"/>
              </a:rPr>
              <a:t>Les hormones, qu’elles proviennent de l’adénohypophyse ou de glandes endocrines, engendrent les réponses de leurs cellules cibles.</a:t>
            </a:r>
          </a:p>
          <a:p>
            <a:pPr>
              <a:spcAft>
                <a:spcPct val="35000"/>
              </a:spcAft>
              <a:buFont typeface="Wingdings 2" pitchFamily="18" charset="2"/>
              <a:buNone/>
            </a:pPr>
            <a:r>
              <a:rPr lang="fr-CA" sz="1800">
                <a:solidFill>
                  <a:srgbClr val="FF0000"/>
                </a:solidFill>
                <a:latin typeface="Arial" charset="0"/>
                <a:sym typeface="Wingdings 2" pitchFamily="18" charset="2"/>
              </a:rPr>
              <a:t></a:t>
            </a:r>
            <a:r>
              <a:rPr lang="fr-CA" sz="1800">
                <a:latin typeface="Arial" charset="0"/>
                <a:sym typeface="Wingdings 2" pitchFamily="18" charset="2"/>
              </a:rPr>
              <a:t>	L’augmentation de la concentration sanguine d’hormone inhibe l’hypothalamus et/ou l’adénohypophyse. (Inversement, une diminution de la concentration sanguine de l’hormone aurait un effet stimulateur)</a:t>
            </a:r>
          </a:p>
          <a:p>
            <a:pPr>
              <a:spcAft>
                <a:spcPct val="35000"/>
              </a:spcAft>
              <a:buFont typeface="Wingdings 2" pitchFamily="18" charset="2"/>
              <a:buNone/>
            </a:pPr>
            <a:r>
              <a:rPr lang="fr-CA" sz="1800">
                <a:latin typeface="Arial" charset="0"/>
                <a:sym typeface="Wingdings 2" pitchFamily="18" charset="2"/>
              </a:rPr>
              <a:t>	C’est un mécanisme de rétro-inhibition qui assure un contrôle du taux sanguin de l’hormone.</a:t>
            </a:r>
          </a:p>
        </p:txBody>
      </p:sp>
    </p:spTree>
    <p:extLst>
      <p:ext uri="{BB962C8B-B14F-4D97-AF65-F5344CB8AC3E}">
        <p14:creationId xmlns:p14="http://schemas.microsoft.com/office/powerpoint/2010/main" val="27237335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0"/>
            <a:ext cx="8229600" cy="1143000"/>
          </a:xfrm>
        </p:spPr>
        <p:txBody>
          <a:bodyPr>
            <a:normAutofit fontScale="90000"/>
          </a:bodyPr>
          <a:lstStyle/>
          <a:p>
            <a:r>
              <a:rPr lang="en-US" dirty="0" smtClean="0">
                <a:effectLst/>
              </a:rPr>
              <a:t/>
            </a:r>
            <a:br>
              <a:rPr lang="en-US" dirty="0" smtClean="0">
                <a:effectLst/>
              </a:rPr>
            </a:br>
            <a:r>
              <a:rPr lang="en-US" dirty="0"/>
              <a:t>Le </a:t>
            </a:r>
            <a:r>
              <a:rPr lang="en-US" dirty="0" err="1"/>
              <a:t>coeur</a:t>
            </a:r>
            <a:r>
              <a:rPr lang="en-US" dirty="0"/>
              <a:t> (section 6.1): 24 questions</a:t>
            </a:r>
            <a:br>
              <a:rPr lang="en-US" dirty="0"/>
            </a:br>
            <a:endParaRPr lang="en-US" dirty="0"/>
          </a:p>
        </p:txBody>
      </p:sp>
    </p:spTree>
    <p:extLst>
      <p:ext uri="{BB962C8B-B14F-4D97-AF65-F5344CB8AC3E}">
        <p14:creationId xmlns:p14="http://schemas.microsoft.com/office/powerpoint/2010/main" val="23124164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762000" y="990600"/>
            <a:ext cx="7924800" cy="218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fr-CA" sz="4400" dirty="0">
                <a:solidFill>
                  <a:srgbClr val="FF0000"/>
                </a:solidFill>
              </a:rPr>
              <a:t>Le système cardiovasculaire</a:t>
            </a:r>
          </a:p>
          <a:p>
            <a:pPr algn="ctr" eaLnBrk="0" hangingPunct="0">
              <a:spcBef>
                <a:spcPct val="50000"/>
              </a:spcBef>
            </a:pPr>
            <a:r>
              <a:rPr lang="fr-CA" sz="4000" dirty="0">
                <a:solidFill>
                  <a:srgbClr val="0000CC"/>
                </a:solidFill>
              </a:rPr>
              <a:t>Section </a:t>
            </a:r>
            <a:r>
              <a:rPr lang="fr-CA" sz="4000" dirty="0" smtClean="0">
                <a:solidFill>
                  <a:srgbClr val="0000CC"/>
                </a:solidFill>
              </a:rPr>
              <a:t>6.1</a:t>
            </a:r>
            <a:r>
              <a:rPr lang="fr-CA" sz="4000" dirty="0">
                <a:solidFill>
                  <a:srgbClr val="0000CC"/>
                </a:solidFill>
              </a:rPr>
              <a:t>:  Le </a:t>
            </a:r>
            <a:r>
              <a:rPr lang="fr-CA" sz="4000" dirty="0" smtClean="0">
                <a:solidFill>
                  <a:srgbClr val="0000CC"/>
                </a:solidFill>
              </a:rPr>
              <a:t>cœur</a:t>
            </a:r>
            <a:endParaRPr lang="fr-CA" sz="4000" dirty="0">
              <a:solidFill>
                <a:srgbClr val="0000CC"/>
              </a:solidFill>
            </a:endParaRPr>
          </a:p>
          <a:p>
            <a:pPr algn="ctr" eaLnBrk="0" hangingPunct="0">
              <a:spcBef>
                <a:spcPct val="20000"/>
              </a:spcBef>
            </a:pPr>
            <a:r>
              <a:rPr lang="fr-CA" sz="2800" dirty="0">
                <a:solidFill>
                  <a:srgbClr val="0000CC"/>
                </a:solidFill>
              </a:rPr>
              <a:t>(Chapitre 18)</a:t>
            </a:r>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0" y="3962400"/>
            <a:ext cx="14478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576112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52400" y="285690"/>
            <a:ext cx="7772400" cy="38779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762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633413" indent="-185738">
              <a:defRPr>
                <a:solidFill>
                  <a:schemeClr val="tx1"/>
                </a:solidFill>
                <a:latin typeface="Arial" charset="0"/>
              </a:defRPr>
            </a:lvl2pPr>
            <a:lvl3pPr marL="8128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lnSpc>
                <a:spcPct val="80000"/>
              </a:lnSpc>
              <a:spcBef>
                <a:spcPct val="50000"/>
              </a:spcBef>
            </a:pPr>
            <a:r>
              <a:rPr lang="en-US" sz="2400" b="1" dirty="0">
                <a:solidFill>
                  <a:srgbClr val="0000FF"/>
                </a:solidFill>
              </a:rPr>
              <a:t>6</a:t>
            </a:r>
            <a:r>
              <a:rPr lang="en-US" sz="2400" b="1" dirty="0" smtClean="0">
                <a:solidFill>
                  <a:srgbClr val="0000FF"/>
                </a:solidFill>
              </a:rPr>
              <a:t>.1.1  </a:t>
            </a:r>
            <a:r>
              <a:rPr lang="fr-FR" sz="2400" b="1" u="sng" dirty="0">
                <a:solidFill>
                  <a:srgbClr val="0000FF"/>
                </a:solidFill>
              </a:rPr>
              <a:t>Décrire</a:t>
            </a:r>
            <a:r>
              <a:rPr lang="en-US" sz="2400" b="1" u="sng" dirty="0">
                <a:solidFill>
                  <a:srgbClr val="0000FF"/>
                </a:solidFill>
              </a:rPr>
              <a:t> </a:t>
            </a:r>
            <a:r>
              <a:rPr lang="fr-FR" sz="2400" b="1" u="sng" dirty="0">
                <a:solidFill>
                  <a:srgbClr val="0000FF"/>
                </a:solidFill>
              </a:rPr>
              <a:t>l’anatomie interne et externe du </a:t>
            </a:r>
            <a:r>
              <a:rPr lang="fr-FR" sz="2400" b="1" u="sng" dirty="0" smtClean="0">
                <a:solidFill>
                  <a:srgbClr val="0000FF"/>
                </a:solidFill>
              </a:rPr>
              <a:t>cœur</a:t>
            </a:r>
            <a:endParaRPr lang="fr-FR" sz="2400" dirty="0">
              <a:solidFill>
                <a:srgbClr val="0000FF"/>
              </a:solidFill>
            </a:endParaRPr>
          </a:p>
        </p:txBody>
      </p:sp>
      <p:pic>
        <p:nvPicPr>
          <p:cNvPr id="4111" name="Picture 15" descr="http://cw2.erpi.com/cw/marieb/userfiles/01_Fig_18_1_p_767.jpg"/>
          <p:cNvPicPr>
            <a:picLocks noChangeAspect="1" noChangeArrowheads="1"/>
          </p:cNvPicPr>
          <p:nvPr/>
        </p:nvPicPr>
        <p:blipFill>
          <a:blip r:embed="rId3" cstate="print"/>
          <a:srcRect t="1512" b="15118"/>
          <a:stretch>
            <a:fillRect/>
          </a:stretch>
        </p:blipFill>
        <p:spPr bwMode="auto">
          <a:xfrm>
            <a:off x="3200400" y="1143000"/>
            <a:ext cx="5943600" cy="5499652"/>
          </a:xfrm>
          <a:prstGeom prst="rect">
            <a:avLst/>
          </a:prstGeom>
          <a:noFill/>
        </p:spPr>
      </p:pic>
      <p:sp>
        <p:nvSpPr>
          <p:cNvPr id="6" name="Text Box 2"/>
          <p:cNvSpPr txBox="1">
            <a:spLocks noChangeArrowheads="1"/>
          </p:cNvSpPr>
          <p:nvPr/>
        </p:nvSpPr>
        <p:spPr bwMode="auto">
          <a:xfrm>
            <a:off x="152400" y="742890"/>
            <a:ext cx="4267200" cy="40011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762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633413" indent="-185738">
              <a:defRPr>
                <a:solidFill>
                  <a:schemeClr val="tx1"/>
                </a:solidFill>
                <a:latin typeface="Arial" charset="0"/>
              </a:defRPr>
            </a:lvl2pPr>
            <a:lvl3pPr marL="8128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40000"/>
              </a:spcBef>
            </a:pPr>
            <a:r>
              <a:rPr lang="fr-FR" sz="2000" dirty="0" smtClean="0">
                <a:solidFill>
                  <a:srgbClr val="0000FF"/>
                </a:solidFill>
              </a:rPr>
              <a:t>6.1.1.1 </a:t>
            </a:r>
            <a:r>
              <a:rPr lang="fr-FR" sz="2000" u="sng" dirty="0">
                <a:solidFill>
                  <a:srgbClr val="0000FF"/>
                </a:solidFill>
              </a:rPr>
              <a:t>Forme et situation du </a:t>
            </a:r>
            <a:r>
              <a:rPr lang="fr-FR" sz="2000" u="sng" dirty="0" smtClean="0">
                <a:solidFill>
                  <a:srgbClr val="0000FF"/>
                </a:solidFill>
              </a:rPr>
              <a:t>cœur</a:t>
            </a:r>
            <a:endParaRPr lang="fr-FR" sz="2000" u="sng" dirty="0">
              <a:solidFill>
                <a:srgbClr val="0000FF"/>
              </a:solidFill>
            </a:endParaRPr>
          </a:p>
        </p:txBody>
      </p:sp>
      <p:sp>
        <p:nvSpPr>
          <p:cNvPr id="7" name="Text Box 2"/>
          <p:cNvSpPr txBox="1">
            <a:spLocks noChangeArrowheads="1"/>
          </p:cNvSpPr>
          <p:nvPr/>
        </p:nvSpPr>
        <p:spPr bwMode="auto">
          <a:xfrm>
            <a:off x="152400" y="1295400"/>
            <a:ext cx="3048000" cy="361637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762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633413" indent="-185738">
              <a:defRPr>
                <a:solidFill>
                  <a:schemeClr val="tx1"/>
                </a:solidFill>
                <a:latin typeface="Arial" charset="0"/>
              </a:defRPr>
            </a:lvl2pPr>
            <a:lvl3pPr marL="8128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271463" lvl="1" indent="-271463" eaLnBrk="0" hangingPunct="0">
              <a:spcBef>
                <a:spcPts val="600"/>
              </a:spcBef>
              <a:buFont typeface="Wingdings" pitchFamily="2" charset="2"/>
              <a:buChar char="ü"/>
            </a:pPr>
            <a:r>
              <a:rPr lang="fr-FR" sz="1700" dirty="0" smtClean="0"/>
              <a:t>Situé </a:t>
            </a:r>
            <a:r>
              <a:rPr lang="fr-FR" sz="1700" dirty="0"/>
              <a:t>dans le </a:t>
            </a:r>
            <a:r>
              <a:rPr lang="fr-FR" sz="1700" b="1" i="1" dirty="0"/>
              <a:t>médiastin</a:t>
            </a:r>
            <a:r>
              <a:rPr lang="fr-FR" sz="1700" b="1" dirty="0">
                <a:solidFill>
                  <a:schemeClr val="accent2"/>
                </a:solidFill>
              </a:rPr>
              <a:t> </a:t>
            </a:r>
            <a:r>
              <a:rPr lang="fr-FR" sz="1700" dirty="0"/>
              <a:t>de</a:t>
            </a:r>
            <a:r>
              <a:rPr lang="fr-FR" sz="1700" dirty="0">
                <a:solidFill>
                  <a:schemeClr val="accent2"/>
                </a:solidFill>
              </a:rPr>
              <a:t> </a:t>
            </a:r>
            <a:r>
              <a:rPr lang="fr-FR" sz="1700" dirty="0"/>
              <a:t>la cavité </a:t>
            </a:r>
            <a:r>
              <a:rPr lang="fr-FR" sz="1700" dirty="0" smtClean="0"/>
              <a:t>thoracique.</a:t>
            </a:r>
          </a:p>
          <a:p>
            <a:pPr marL="271463" lvl="1" indent="-271463" eaLnBrk="0" hangingPunct="0">
              <a:spcBef>
                <a:spcPts val="600"/>
              </a:spcBef>
              <a:buFont typeface="Wingdings" pitchFamily="2" charset="2"/>
              <a:buChar char="ü"/>
            </a:pPr>
            <a:r>
              <a:rPr lang="fr-FR" sz="1700" dirty="0" smtClean="0"/>
              <a:t>Masse </a:t>
            </a:r>
            <a:r>
              <a:rPr lang="fr-FR" sz="1700" dirty="0"/>
              <a:t>chez </a:t>
            </a:r>
            <a:r>
              <a:rPr lang="fr-FR" sz="1700" dirty="0" smtClean="0"/>
              <a:t>l’adulte :</a:t>
            </a:r>
          </a:p>
          <a:p>
            <a:pPr marL="271463" lvl="1" indent="-271463" eaLnBrk="0" hangingPunct="0">
              <a:spcBef>
                <a:spcPts val="0"/>
              </a:spcBef>
            </a:pPr>
            <a:r>
              <a:rPr lang="fr-FR" sz="1700" dirty="0" smtClean="0"/>
              <a:t>	250-350 </a:t>
            </a:r>
            <a:r>
              <a:rPr lang="fr-FR" sz="1700" dirty="0"/>
              <a:t>g</a:t>
            </a:r>
          </a:p>
          <a:p>
            <a:pPr marL="271463" lvl="1" indent="-271463" eaLnBrk="0" hangingPunct="0">
              <a:spcBef>
                <a:spcPts val="1200"/>
              </a:spcBef>
              <a:buFont typeface="Wingdings" pitchFamily="2" charset="2"/>
              <a:buChar char="ü"/>
            </a:pPr>
            <a:r>
              <a:rPr lang="fr-FR" sz="1700" dirty="0" smtClean="0"/>
              <a:t>S’étend </a:t>
            </a:r>
            <a:r>
              <a:rPr lang="fr-FR" sz="1700" dirty="0"/>
              <a:t>obliquement (2/3 du côté gauche); repose sur le diaphragme.</a:t>
            </a:r>
          </a:p>
          <a:p>
            <a:pPr marL="271463" lvl="1" indent="-271463" eaLnBrk="0" hangingPunct="0">
              <a:spcBef>
                <a:spcPts val="1200"/>
              </a:spcBef>
              <a:buFont typeface="Wingdings" pitchFamily="2" charset="2"/>
              <a:buChar char="ü"/>
            </a:pPr>
            <a:r>
              <a:rPr lang="fr-FR" sz="1700" dirty="0" smtClean="0"/>
              <a:t>Forme </a:t>
            </a:r>
            <a:r>
              <a:rPr lang="fr-FR" sz="1700" dirty="0"/>
              <a:t>conique renversée: l’</a:t>
            </a:r>
            <a:r>
              <a:rPr lang="fr-FR" sz="1700" b="1" i="1" dirty="0"/>
              <a:t>apex</a:t>
            </a:r>
            <a:r>
              <a:rPr lang="fr-FR" sz="1700" dirty="0">
                <a:solidFill>
                  <a:srgbClr val="3366FF"/>
                </a:solidFill>
              </a:rPr>
              <a:t> </a:t>
            </a:r>
            <a:r>
              <a:rPr lang="fr-FR" sz="1700" dirty="0"/>
              <a:t>pointe vers la hanche gauche, la </a:t>
            </a:r>
            <a:r>
              <a:rPr lang="fr-FR" sz="1700" b="1" i="1" dirty="0"/>
              <a:t>base</a:t>
            </a:r>
            <a:r>
              <a:rPr lang="fr-FR" sz="1700" dirty="0"/>
              <a:t> est orientée vers l’épaule droite.</a:t>
            </a:r>
          </a:p>
        </p:txBody>
      </p:sp>
      <p:sp>
        <p:nvSpPr>
          <p:cNvPr id="4103" name="Text Box 7"/>
          <p:cNvSpPr txBox="1">
            <a:spLocks noChangeArrowheads="1"/>
          </p:cNvSpPr>
          <p:nvPr/>
        </p:nvSpPr>
        <p:spPr bwMode="auto">
          <a:xfrm>
            <a:off x="8153400" y="64008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solidFill>
                  <a:srgbClr val="0000FF"/>
                </a:solidFill>
              </a:rPr>
              <a:t>Fig. 18.1</a:t>
            </a:r>
          </a:p>
        </p:txBody>
      </p:sp>
    </p:spTree>
    <p:extLst>
      <p:ext uri="{BB962C8B-B14F-4D97-AF65-F5344CB8AC3E}">
        <p14:creationId xmlns:p14="http://schemas.microsoft.com/office/powerpoint/2010/main" val="8148890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Text Box 6"/>
          <p:cNvSpPr txBox="1">
            <a:spLocks noChangeArrowheads="1"/>
          </p:cNvSpPr>
          <p:nvPr/>
        </p:nvSpPr>
        <p:spPr bwMode="auto">
          <a:xfrm>
            <a:off x="228600" y="1143000"/>
            <a:ext cx="3352800" cy="1785104"/>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762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0" algn="l"/>
              </a:tabLst>
              <a:defRPr>
                <a:solidFill>
                  <a:schemeClr val="tx1"/>
                </a:solidFill>
                <a:latin typeface="Arial" charset="0"/>
              </a:defRPr>
            </a:lvl1pPr>
            <a:lvl2pPr marL="365125" indent="-182563">
              <a:tabLst>
                <a:tab pos="0" algn="l"/>
              </a:tabLst>
              <a:defRPr>
                <a:solidFill>
                  <a:schemeClr val="tx1"/>
                </a:solidFill>
                <a:latin typeface="Arial" charset="0"/>
              </a:defRPr>
            </a:lvl2pPr>
            <a:lvl3pPr marL="801688" indent="-171450">
              <a:tabLst>
                <a:tab pos="0" algn="l"/>
              </a:tabLst>
              <a:defRPr>
                <a:solidFill>
                  <a:schemeClr val="tx1"/>
                </a:solidFill>
                <a:latin typeface="Arial" charset="0"/>
              </a:defRPr>
            </a:lvl3pPr>
            <a:lvl4pPr>
              <a:tabLst>
                <a:tab pos="0" algn="l"/>
              </a:tabLst>
              <a:defRPr>
                <a:solidFill>
                  <a:schemeClr val="tx1"/>
                </a:solidFill>
                <a:latin typeface="Arial" charset="0"/>
              </a:defRPr>
            </a:lvl4pPr>
            <a:lvl5pPr>
              <a:tabLst>
                <a:tab pos="0" algn="l"/>
              </a:tabLst>
              <a:defRPr>
                <a:solidFill>
                  <a:schemeClr val="tx1"/>
                </a:solidFill>
                <a:latin typeface="Arial" charset="0"/>
              </a:defRPr>
            </a:lvl5pPr>
            <a:lvl6pPr fontAlgn="base">
              <a:spcBef>
                <a:spcPct val="0"/>
              </a:spcBef>
              <a:spcAft>
                <a:spcPct val="0"/>
              </a:spcAft>
              <a:tabLst>
                <a:tab pos="0" algn="l"/>
              </a:tabLst>
              <a:defRPr>
                <a:solidFill>
                  <a:schemeClr val="tx1"/>
                </a:solidFill>
                <a:latin typeface="Arial" charset="0"/>
              </a:defRPr>
            </a:lvl6pPr>
            <a:lvl7pPr fontAlgn="base">
              <a:spcBef>
                <a:spcPct val="0"/>
              </a:spcBef>
              <a:spcAft>
                <a:spcPct val="0"/>
              </a:spcAft>
              <a:tabLst>
                <a:tab pos="0" algn="l"/>
              </a:tabLst>
              <a:defRPr>
                <a:solidFill>
                  <a:schemeClr val="tx1"/>
                </a:solidFill>
                <a:latin typeface="Arial" charset="0"/>
              </a:defRPr>
            </a:lvl7pPr>
            <a:lvl8pPr fontAlgn="base">
              <a:spcBef>
                <a:spcPct val="0"/>
              </a:spcBef>
              <a:spcAft>
                <a:spcPct val="0"/>
              </a:spcAft>
              <a:tabLst>
                <a:tab pos="0" algn="l"/>
              </a:tabLst>
              <a:defRPr>
                <a:solidFill>
                  <a:schemeClr val="tx1"/>
                </a:solidFill>
                <a:latin typeface="Arial" charset="0"/>
              </a:defRPr>
            </a:lvl8pPr>
            <a:lvl9pPr fontAlgn="base">
              <a:spcBef>
                <a:spcPct val="0"/>
              </a:spcBef>
              <a:spcAft>
                <a:spcPct val="0"/>
              </a:spcAft>
              <a:tabLst>
                <a:tab pos="0" algn="l"/>
              </a:tabLst>
              <a:defRPr>
                <a:solidFill>
                  <a:schemeClr val="tx1"/>
                </a:solidFill>
                <a:latin typeface="Arial" charset="0"/>
              </a:defRPr>
            </a:lvl9pPr>
          </a:lstStyle>
          <a:p>
            <a:pPr eaLnBrk="0" hangingPunct="0"/>
            <a:r>
              <a:rPr lang="fr-FR" sz="2000" dirty="0"/>
              <a:t>i) </a:t>
            </a:r>
            <a:r>
              <a:rPr lang="fr-FR" sz="2000" i="1" u="sng" dirty="0"/>
              <a:t>Péricarde fibreux</a:t>
            </a:r>
          </a:p>
          <a:p>
            <a:pPr lvl="1" eaLnBrk="0" hangingPunct="0">
              <a:spcBef>
                <a:spcPts val="600"/>
              </a:spcBef>
              <a:buFont typeface="Arial" pitchFamily="34" charset="0"/>
              <a:buChar char="−"/>
            </a:pPr>
            <a:r>
              <a:rPr lang="fr-FR" sz="1600" dirty="0"/>
              <a:t>Tissu conjonctif dense irrégulier</a:t>
            </a:r>
          </a:p>
          <a:p>
            <a:pPr lvl="1" eaLnBrk="0" hangingPunct="0">
              <a:spcBef>
                <a:spcPts val="600"/>
              </a:spcBef>
              <a:buFont typeface="Arial" pitchFamily="34" charset="0"/>
              <a:buChar char="−"/>
            </a:pPr>
            <a:r>
              <a:rPr lang="fr-FR" sz="1600" dirty="0"/>
              <a:t>Protège le </a:t>
            </a:r>
            <a:r>
              <a:rPr lang="fr-FR" sz="1600" dirty="0" smtClean="0"/>
              <a:t>cœur, </a:t>
            </a:r>
            <a:r>
              <a:rPr lang="fr-FR" sz="1600" dirty="0"/>
              <a:t>prévient son étirement excessif, l’amarre au diaphragme</a:t>
            </a:r>
            <a:endParaRPr lang="fr-FR" sz="1600" b="1" dirty="0">
              <a:solidFill>
                <a:srgbClr val="A50021"/>
              </a:solidFill>
            </a:endParaRPr>
          </a:p>
        </p:txBody>
      </p:sp>
      <p:sp>
        <p:nvSpPr>
          <p:cNvPr id="44039" name="Text Box 7"/>
          <p:cNvSpPr txBox="1">
            <a:spLocks noChangeArrowheads="1"/>
          </p:cNvSpPr>
          <p:nvPr/>
        </p:nvSpPr>
        <p:spPr bwMode="auto">
          <a:xfrm>
            <a:off x="3581400" y="1143000"/>
            <a:ext cx="5410200" cy="206210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762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365125" algn="l"/>
              </a:tabLst>
              <a:defRPr>
                <a:solidFill>
                  <a:schemeClr val="tx1"/>
                </a:solidFill>
                <a:latin typeface="Arial" charset="0"/>
              </a:defRPr>
            </a:lvl1pPr>
            <a:lvl2pPr marL="361950" indent="-182563">
              <a:tabLst>
                <a:tab pos="365125" algn="l"/>
              </a:tabLst>
              <a:defRPr>
                <a:solidFill>
                  <a:schemeClr val="tx1"/>
                </a:solidFill>
                <a:latin typeface="Arial" charset="0"/>
              </a:defRPr>
            </a:lvl2pPr>
            <a:lvl3pPr marL="717550" indent="-176213">
              <a:tabLst>
                <a:tab pos="365125" algn="l"/>
              </a:tabLst>
              <a:defRPr>
                <a:solidFill>
                  <a:schemeClr val="tx1"/>
                </a:solidFill>
                <a:latin typeface="Arial" charset="0"/>
              </a:defRPr>
            </a:lvl3pPr>
            <a:lvl4pPr>
              <a:tabLst>
                <a:tab pos="365125" algn="l"/>
              </a:tabLst>
              <a:defRPr>
                <a:solidFill>
                  <a:schemeClr val="tx1"/>
                </a:solidFill>
                <a:latin typeface="Arial" charset="0"/>
              </a:defRPr>
            </a:lvl4pPr>
            <a:lvl5pPr>
              <a:tabLst>
                <a:tab pos="365125" algn="l"/>
              </a:tabLst>
              <a:defRPr>
                <a:solidFill>
                  <a:schemeClr val="tx1"/>
                </a:solidFill>
                <a:latin typeface="Arial" charset="0"/>
              </a:defRPr>
            </a:lvl5pPr>
            <a:lvl6pPr fontAlgn="base">
              <a:spcBef>
                <a:spcPct val="0"/>
              </a:spcBef>
              <a:spcAft>
                <a:spcPct val="0"/>
              </a:spcAft>
              <a:tabLst>
                <a:tab pos="365125" algn="l"/>
              </a:tabLst>
              <a:defRPr>
                <a:solidFill>
                  <a:schemeClr val="tx1"/>
                </a:solidFill>
                <a:latin typeface="Arial" charset="0"/>
              </a:defRPr>
            </a:lvl6pPr>
            <a:lvl7pPr fontAlgn="base">
              <a:spcBef>
                <a:spcPct val="0"/>
              </a:spcBef>
              <a:spcAft>
                <a:spcPct val="0"/>
              </a:spcAft>
              <a:tabLst>
                <a:tab pos="365125" algn="l"/>
              </a:tabLst>
              <a:defRPr>
                <a:solidFill>
                  <a:schemeClr val="tx1"/>
                </a:solidFill>
                <a:latin typeface="Arial" charset="0"/>
              </a:defRPr>
            </a:lvl7pPr>
            <a:lvl8pPr fontAlgn="base">
              <a:spcBef>
                <a:spcPct val="0"/>
              </a:spcBef>
              <a:spcAft>
                <a:spcPct val="0"/>
              </a:spcAft>
              <a:tabLst>
                <a:tab pos="365125" algn="l"/>
              </a:tabLst>
              <a:defRPr>
                <a:solidFill>
                  <a:schemeClr val="tx1"/>
                </a:solidFill>
                <a:latin typeface="Arial" charset="0"/>
              </a:defRPr>
            </a:lvl8pPr>
            <a:lvl9pPr fontAlgn="base">
              <a:spcBef>
                <a:spcPct val="0"/>
              </a:spcBef>
              <a:spcAft>
                <a:spcPct val="0"/>
              </a:spcAft>
              <a:tabLst>
                <a:tab pos="365125" algn="l"/>
              </a:tabLst>
              <a:defRPr>
                <a:solidFill>
                  <a:schemeClr val="tx1"/>
                </a:solidFill>
                <a:latin typeface="Arial" charset="0"/>
              </a:defRPr>
            </a:lvl9pPr>
          </a:lstStyle>
          <a:p>
            <a:pPr eaLnBrk="0" hangingPunct="0"/>
            <a:r>
              <a:rPr lang="fr-FR" sz="2000" dirty="0"/>
              <a:t>ii) </a:t>
            </a:r>
            <a:r>
              <a:rPr lang="fr-FR" sz="2000" i="1" u="sng" dirty="0"/>
              <a:t>Péricarde séreux</a:t>
            </a:r>
            <a:endParaRPr lang="fr-FR" sz="2000" dirty="0"/>
          </a:p>
          <a:p>
            <a:pPr marL="449263" lvl="1" indent="-177800" eaLnBrk="0" hangingPunct="0">
              <a:spcBef>
                <a:spcPts val="600"/>
              </a:spcBef>
              <a:buFont typeface="Arial" pitchFamily="34" charset="0"/>
              <a:buChar char="−"/>
              <a:tabLst>
                <a:tab pos="449263" algn="l"/>
              </a:tabLst>
            </a:pPr>
            <a:r>
              <a:rPr lang="fr-FR" sz="1600" dirty="0"/>
              <a:t>Formé de 2 lames (ou feuillets):</a:t>
            </a:r>
          </a:p>
          <a:p>
            <a:pPr marL="627063" lvl="2" indent="-177800" eaLnBrk="0" hangingPunct="0">
              <a:buSzPct val="85000"/>
              <a:buFont typeface="Wingdings" pitchFamily="2" charset="2"/>
              <a:buChar char="§"/>
            </a:pPr>
            <a:r>
              <a:rPr lang="fr-FR" sz="1600" i="1" dirty="0"/>
              <a:t>Lame pariétale</a:t>
            </a:r>
            <a:r>
              <a:rPr lang="fr-FR" sz="1600" dirty="0"/>
              <a:t>: feuillet externe qui fusionne avec le péricarde fibreux</a:t>
            </a:r>
          </a:p>
          <a:p>
            <a:pPr marL="627063" lvl="2" indent="-177800" eaLnBrk="0" hangingPunct="0">
              <a:buSzPct val="85000"/>
              <a:buFont typeface="Wingdings" pitchFamily="2" charset="2"/>
              <a:buChar char="§"/>
            </a:pPr>
            <a:r>
              <a:rPr lang="fr-FR" sz="1600" i="1" dirty="0"/>
              <a:t>Lame viscérale</a:t>
            </a:r>
            <a:r>
              <a:rPr lang="fr-FR" sz="1600" dirty="0"/>
              <a:t> = </a:t>
            </a:r>
            <a:r>
              <a:rPr lang="fr-FR" sz="1600" i="1" dirty="0"/>
              <a:t>épicarde</a:t>
            </a:r>
          </a:p>
          <a:p>
            <a:pPr marL="447675" lvl="1" eaLnBrk="0" hangingPunct="0">
              <a:spcBef>
                <a:spcPts val="600"/>
              </a:spcBef>
              <a:buFont typeface="Arial" pitchFamily="34" charset="0"/>
              <a:buChar char="−"/>
              <a:tabLst>
                <a:tab pos="449263" algn="l"/>
              </a:tabLst>
            </a:pPr>
            <a:r>
              <a:rPr lang="fr-FR" sz="1600" b="1" i="1" dirty="0" smtClean="0"/>
              <a:t>Cavité </a:t>
            </a:r>
            <a:r>
              <a:rPr lang="fr-FR" sz="1600" b="1" i="1" dirty="0"/>
              <a:t>du </a:t>
            </a:r>
            <a:r>
              <a:rPr lang="fr-FR" sz="1600" b="1" i="1" dirty="0" smtClean="0"/>
              <a:t>péricarde </a:t>
            </a:r>
            <a:r>
              <a:rPr lang="fr-FR" sz="1600" b="1" dirty="0" smtClean="0"/>
              <a:t>:</a:t>
            </a:r>
            <a:r>
              <a:rPr lang="fr-FR" b="1" dirty="0" smtClean="0"/>
              <a:t> </a:t>
            </a:r>
            <a:r>
              <a:rPr lang="fr-FR" sz="1600" dirty="0"/>
              <a:t>espace entre les deux lames; contient un liquide lubrifiant </a:t>
            </a:r>
            <a:r>
              <a:rPr lang="fr-FR" sz="1600" i="1" dirty="0"/>
              <a:t>(sérosité péricardique</a:t>
            </a:r>
            <a:r>
              <a:rPr lang="fr-FR" sz="1600" dirty="0" smtClean="0"/>
              <a:t>)</a:t>
            </a:r>
            <a:endParaRPr lang="fr-FR" i="1" dirty="0"/>
          </a:p>
        </p:txBody>
      </p:sp>
      <p:sp>
        <p:nvSpPr>
          <p:cNvPr id="44040" name="Text Box 8"/>
          <p:cNvSpPr txBox="1">
            <a:spLocks noChangeArrowheads="1"/>
          </p:cNvSpPr>
          <p:nvPr/>
        </p:nvSpPr>
        <p:spPr bwMode="auto">
          <a:xfrm>
            <a:off x="228600" y="242888"/>
            <a:ext cx="82296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534988" indent="-271463">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pPr>
            <a:r>
              <a:rPr lang="en-CA" sz="2000" dirty="0">
                <a:solidFill>
                  <a:srgbClr val="0000FF"/>
                </a:solidFill>
              </a:rPr>
              <a:t>6</a:t>
            </a:r>
            <a:r>
              <a:rPr lang="en-CA" sz="2000" dirty="0" smtClean="0">
                <a:solidFill>
                  <a:srgbClr val="0000FF"/>
                </a:solidFill>
              </a:rPr>
              <a:t>.1.1.2 </a:t>
            </a:r>
            <a:r>
              <a:rPr lang="en-CA" sz="2000" dirty="0">
                <a:solidFill>
                  <a:srgbClr val="0000FF"/>
                </a:solidFill>
              </a:rPr>
              <a:t>	</a:t>
            </a:r>
            <a:r>
              <a:rPr lang="fr-FR" sz="2000" u="sng" dirty="0">
                <a:solidFill>
                  <a:srgbClr val="0000FF"/>
                </a:solidFill>
              </a:rPr>
              <a:t>Enveloppe du </a:t>
            </a:r>
            <a:r>
              <a:rPr lang="fr-FR" sz="2000" u="sng" dirty="0" smtClean="0">
                <a:solidFill>
                  <a:srgbClr val="0000FF"/>
                </a:solidFill>
              </a:rPr>
              <a:t>cœur: </a:t>
            </a:r>
            <a:r>
              <a:rPr lang="fr-FR" sz="2000" u="sng" dirty="0">
                <a:solidFill>
                  <a:srgbClr val="0000FF"/>
                </a:solidFill>
              </a:rPr>
              <a:t>le péricarde</a:t>
            </a:r>
          </a:p>
          <a:p>
            <a:pPr lvl="1"/>
            <a:r>
              <a:rPr lang="fr-FR" dirty="0"/>
              <a:t>		Membrane qui entoure et protège le </a:t>
            </a:r>
            <a:r>
              <a:rPr lang="fr-FR" dirty="0" err="1"/>
              <a:t>coeur</a:t>
            </a:r>
            <a:r>
              <a:rPr lang="fr-FR" dirty="0"/>
              <a:t>.  Se divise en 2 couches:</a:t>
            </a:r>
            <a:endParaRPr lang="fr-FR" sz="2400" u="sng" dirty="0"/>
          </a:p>
        </p:txBody>
      </p:sp>
      <p:sp>
        <p:nvSpPr>
          <p:cNvPr id="44049" name="Rectangle 17"/>
          <p:cNvSpPr>
            <a:spLocks noChangeArrowheads="1"/>
          </p:cNvSpPr>
          <p:nvPr/>
        </p:nvSpPr>
        <p:spPr bwMode="auto">
          <a:xfrm>
            <a:off x="228600" y="1143000"/>
            <a:ext cx="8686800" cy="20574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pic>
        <p:nvPicPr>
          <p:cNvPr id="44058" name="Picture 26" descr="http://cw2.erpi.com/cw/marieb/userfiles/02_Fig_18_2_p_768.jpg"/>
          <p:cNvPicPr>
            <a:picLocks noChangeAspect="1" noChangeArrowheads="1"/>
          </p:cNvPicPr>
          <p:nvPr/>
        </p:nvPicPr>
        <p:blipFill>
          <a:blip r:embed="rId3" cstate="print"/>
          <a:srcRect l="1134" t="5051" b="19361"/>
          <a:stretch>
            <a:fillRect/>
          </a:stretch>
        </p:blipFill>
        <p:spPr bwMode="auto">
          <a:xfrm>
            <a:off x="103692" y="3352800"/>
            <a:ext cx="9040308" cy="3103383"/>
          </a:xfrm>
          <a:prstGeom prst="rect">
            <a:avLst/>
          </a:prstGeom>
          <a:noFill/>
        </p:spPr>
      </p:pic>
      <p:sp>
        <p:nvSpPr>
          <p:cNvPr id="44050" name="Text Box 18"/>
          <p:cNvSpPr txBox="1">
            <a:spLocks noChangeArrowheads="1"/>
          </p:cNvSpPr>
          <p:nvPr/>
        </p:nvSpPr>
        <p:spPr bwMode="auto">
          <a:xfrm>
            <a:off x="304800" y="63246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solidFill>
                  <a:srgbClr val="0000FF"/>
                </a:solidFill>
              </a:rPr>
              <a:t>Fig. 18.2</a:t>
            </a:r>
          </a:p>
        </p:txBody>
      </p:sp>
    </p:spTree>
    <p:extLst>
      <p:ext uri="{BB962C8B-B14F-4D97-AF65-F5344CB8AC3E}">
        <p14:creationId xmlns:p14="http://schemas.microsoft.com/office/powerpoint/2010/main" val="22795448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ext Box 3"/>
          <p:cNvSpPr txBox="1">
            <a:spLocks noChangeArrowheads="1"/>
          </p:cNvSpPr>
          <p:nvPr/>
        </p:nvSpPr>
        <p:spPr bwMode="auto">
          <a:xfrm>
            <a:off x="1219200" y="1088529"/>
            <a:ext cx="7467600" cy="3035113"/>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118800" bIns="82800">
            <a:spAutoFit/>
          </a:bodyPr>
          <a:lstStyle>
            <a:lvl1pPr marL="371475" indent="-371475">
              <a:defRPr>
                <a:solidFill>
                  <a:schemeClr val="tx1"/>
                </a:solidFill>
                <a:latin typeface="Arial" charset="0"/>
              </a:defRPr>
            </a:lvl1pPr>
            <a:lvl2pPr marL="717550" indent="-166688">
              <a:defRPr>
                <a:solidFill>
                  <a:schemeClr val="tx1"/>
                </a:solidFill>
                <a:latin typeface="Arial" charset="0"/>
              </a:defRPr>
            </a:lvl2pPr>
            <a:lvl3pPr marL="1285875" indent="-371475">
              <a:defRPr>
                <a:solidFill>
                  <a:schemeClr val="tx1"/>
                </a:solidFill>
                <a:latin typeface="Arial" charset="0"/>
              </a:defRPr>
            </a:lvl3pPr>
            <a:lvl4pPr marL="1819275" indent="-371475">
              <a:defRPr>
                <a:solidFill>
                  <a:schemeClr val="tx1"/>
                </a:solidFill>
                <a:latin typeface="Arial" charset="0"/>
              </a:defRPr>
            </a:lvl4pPr>
            <a:lvl5pPr marL="2370138" indent="-371475">
              <a:defRPr>
                <a:solidFill>
                  <a:schemeClr val="tx1"/>
                </a:solidFill>
                <a:latin typeface="Arial" charset="0"/>
              </a:defRPr>
            </a:lvl5pPr>
            <a:lvl6pPr marL="2827338" indent="-371475" fontAlgn="base">
              <a:spcBef>
                <a:spcPct val="0"/>
              </a:spcBef>
              <a:spcAft>
                <a:spcPct val="0"/>
              </a:spcAft>
              <a:defRPr>
                <a:solidFill>
                  <a:schemeClr val="tx1"/>
                </a:solidFill>
                <a:latin typeface="Arial" charset="0"/>
              </a:defRPr>
            </a:lvl6pPr>
            <a:lvl7pPr marL="3284538" indent="-371475" fontAlgn="base">
              <a:spcBef>
                <a:spcPct val="0"/>
              </a:spcBef>
              <a:spcAft>
                <a:spcPct val="0"/>
              </a:spcAft>
              <a:defRPr>
                <a:solidFill>
                  <a:schemeClr val="tx1"/>
                </a:solidFill>
                <a:latin typeface="Arial" charset="0"/>
              </a:defRPr>
            </a:lvl7pPr>
            <a:lvl8pPr marL="3741738" indent="-371475" fontAlgn="base">
              <a:spcBef>
                <a:spcPct val="0"/>
              </a:spcBef>
              <a:spcAft>
                <a:spcPct val="0"/>
              </a:spcAft>
              <a:defRPr>
                <a:solidFill>
                  <a:schemeClr val="tx1"/>
                </a:solidFill>
                <a:latin typeface="Arial" charset="0"/>
              </a:defRPr>
            </a:lvl8pPr>
            <a:lvl9pPr marL="4198938" indent="-371475" fontAlgn="base">
              <a:spcBef>
                <a:spcPct val="0"/>
              </a:spcBef>
              <a:spcAft>
                <a:spcPct val="0"/>
              </a:spcAft>
              <a:defRPr>
                <a:solidFill>
                  <a:schemeClr val="tx1"/>
                </a:solidFill>
                <a:latin typeface="Arial" charset="0"/>
              </a:defRPr>
            </a:lvl9pPr>
          </a:lstStyle>
          <a:p>
            <a:pPr eaLnBrk="0" hangingPunct="0"/>
            <a:r>
              <a:rPr lang="fr-FR" sz="2000" dirty="0"/>
              <a:t>i)	</a:t>
            </a:r>
            <a:r>
              <a:rPr lang="fr-FR" sz="2000" i="1" u="sng" dirty="0"/>
              <a:t>Épicarde</a:t>
            </a:r>
          </a:p>
          <a:p>
            <a:pPr marL="354013" lvl="1" indent="0" eaLnBrk="0" hangingPunct="0"/>
            <a:r>
              <a:rPr lang="fr-FR" dirty="0"/>
              <a:t>Tunique externe, lame viscérale du péricarde </a:t>
            </a:r>
            <a:r>
              <a:rPr lang="fr-FR" dirty="0" smtClean="0"/>
              <a:t>séreux</a:t>
            </a:r>
            <a:endParaRPr lang="fr-FR" dirty="0"/>
          </a:p>
          <a:p>
            <a:pPr eaLnBrk="0" hangingPunct="0">
              <a:spcBef>
                <a:spcPct val="40000"/>
              </a:spcBef>
            </a:pPr>
            <a:r>
              <a:rPr lang="fr-FR" sz="2000" dirty="0"/>
              <a:t>ii)	</a:t>
            </a:r>
            <a:r>
              <a:rPr lang="fr-FR" sz="2000" i="1" u="sng" dirty="0"/>
              <a:t>Myocarde</a:t>
            </a:r>
            <a:endParaRPr lang="fr-FR" sz="2000" i="1" dirty="0"/>
          </a:p>
          <a:p>
            <a:pPr marL="355600" lvl="1" indent="0" eaLnBrk="0" hangingPunct="0"/>
            <a:r>
              <a:rPr lang="fr-FR" dirty="0" smtClean="0"/>
              <a:t>Tissu </a:t>
            </a:r>
            <a:r>
              <a:rPr lang="fr-FR" dirty="0"/>
              <a:t>musculaire cardiaque; constitue l’essentiel de la masse du </a:t>
            </a:r>
            <a:r>
              <a:rPr lang="fr-FR" dirty="0" smtClean="0"/>
              <a:t>cœur</a:t>
            </a:r>
            <a:endParaRPr lang="fr-FR" dirty="0"/>
          </a:p>
          <a:p>
            <a:pPr eaLnBrk="0" hangingPunct="0">
              <a:spcBef>
                <a:spcPct val="40000"/>
              </a:spcBef>
            </a:pPr>
            <a:r>
              <a:rPr lang="fr-FR" sz="2000" dirty="0"/>
              <a:t>iii)	</a:t>
            </a:r>
            <a:r>
              <a:rPr lang="fr-FR" sz="2000" i="1" u="sng" dirty="0"/>
              <a:t>Endocarde</a:t>
            </a:r>
            <a:endParaRPr lang="fr-FR" sz="2000" i="1" dirty="0"/>
          </a:p>
          <a:p>
            <a:pPr marL="354013" lvl="1" indent="0" eaLnBrk="0" hangingPunct="0"/>
            <a:r>
              <a:rPr lang="fr-FR" dirty="0"/>
              <a:t>Tapisse la face interne du </a:t>
            </a:r>
            <a:r>
              <a:rPr lang="fr-FR" dirty="0" smtClean="0"/>
              <a:t>myocarde</a:t>
            </a:r>
            <a:endParaRPr lang="fr-FR" dirty="0"/>
          </a:p>
          <a:p>
            <a:pPr marL="354013" lvl="1" indent="0" eaLnBrk="0" hangingPunct="0"/>
            <a:r>
              <a:rPr lang="fr-FR" dirty="0"/>
              <a:t>Endothélium (en continuité avec l’endothélium des gros vaisseaux sanguins rattachés au cœur).</a:t>
            </a:r>
          </a:p>
        </p:txBody>
      </p:sp>
      <p:sp>
        <p:nvSpPr>
          <p:cNvPr id="5128" name="Text Box 8"/>
          <p:cNvSpPr txBox="1">
            <a:spLocks noChangeArrowheads="1"/>
          </p:cNvSpPr>
          <p:nvPr/>
        </p:nvSpPr>
        <p:spPr bwMode="auto">
          <a:xfrm>
            <a:off x="228600" y="319088"/>
            <a:ext cx="77724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534988" indent="-271463">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pPr>
            <a:r>
              <a:rPr lang="fr-CA" sz="2000" dirty="0">
                <a:solidFill>
                  <a:srgbClr val="0000FF"/>
                </a:solidFill>
              </a:rPr>
              <a:t>6</a:t>
            </a:r>
            <a:r>
              <a:rPr lang="fr-CA" sz="2000" dirty="0" smtClean="0">
                <a:solidFill>
                  <a:srgbClr val="0000FF"/>
                </a:solidFill>
              </a:rPr>
              <a:t>.1.1.3 </a:t>
            </a:r>
            <a:r>
              <a:rPr lang="fr-CA" sz="2000" dirty="0">
                <a:solidFill>
                  <a:srgbClr val="0000FF"/>
                </a:solidFill>
              </a:rPr>
              <a:t>	</a:t>
            </a:r>
            <a:r>
              <a:rPr lang="fr-CA" sz="2000" u="sng" dirty="0">
                <a:solidFill>
                  <a:srgbClr val="0000FF"/>
                </a:solidFill>
              </a:rPr>
              <a:t>Paroi du cœur</a:t>
            </a:r>
          </a:p>
          <a:p>
            <a:pPr lvl="1"/>
            <a:r>
              <a:rPr lang="fr-CA" dirty="0"/>
              <a:t>		Comprend trois tuniques: </a:t>
            </a:r>
            <a:r>
              <a:rPr lang="fr-CA" i="1" dirty="0"/>
              <a:t>épicarde</a:t>
            </a:r>
            <a:r>
              <a:rPr lang="fr-CA" dirty="0"/>
              <a:t>,</a:t>
            </a:r>
            <a:r>
              <a:rPr lang="fr-CA" i="1" dirty="0"/>
              <a:t> myocarde</a:t>
            </a:r>
            <a:r>
              <a:rPr lang="fr-CA" dirty="0"/>
              <a:t>,</a:t>
            </a:r>
            <a:r>
              <a:rPr lang="fr-CA" i="1" dirty="0"/>
              <a:t> endocarde</a:t>
            </a:r>
            <a:endParaRPr lang="fr-CA" sz="2400" i="1" u="sng" dirty="0"/>
          </a:p>
        </p:txBody>
      </p:sp>
    </p:spTree>
    <p:extLst>
      <p:ext uri="{BB962C8B-B14F-4D97-AF65-F5344CB8AC3E}">
        <p14:creationId xmlns:p14="http://schemas.microsoft.com/office/powerpoint/2010/main" val="40773348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6" name="Text Box 6"/>
          <p:cNvSpPr txBox="1">
            <a:spLocks noChangeArrowheads="1"/>
          </p:cNvSpPr>
          <p:nvPr/>
        </p:nvSpPr>
        <p:spPr bwMode="auto">
          <a:xfrm>
            <a:off x="228600" y="228600"/>
            <a:ext cx="3962400" cy="67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10800">
            <a:spAutoFit/>
          </a:bodyPr>
          <a:lstStyle>
            <a:lvl1pPr>
              <a:defRPr>
                <a:solidFill>
                  <a:schemeClr val="tx1"/>
                </a:solidFill>
                <a:latin typeface="Arial" charset="0"/>
              </a:defRPr>
            </a:lvl1pPr>
            <a:lvl2pPr marL="534988" indent="-271463">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896938" indent="-896938" eaLnBrk="0" hangingPunct="0">
              <a:spcBef>
                <a:spcPct val="25000"/>
              </a:spcBef>
            </a:pPr>
            <a:r>
              <a:rPr lang="fr-CA" sz="2000" dirty="0" smtClean="0">
                <a:solidFill>
                  <a:srgbClr val="0000FF"/>
                </a:solidFill>
              </a:rPr>
              <a:t>6.1.1.4	</a:t>
            </a:r>
            <a:r>
              <a:rPr lang="fr-CA" sz="2000" u="sng" dirty="0" smtClean="0">
                <a:solidFill>
                  <a:srgbClr val="0000FF"/>
                </a:solidFill>
              </a:rPr>
              <a:t>Les </a:t>
            </a:r>
            <a:r>
              <a:rPr lang="fr-CA" sz="2000" u="sng" dirty="0">
                <a:solidFill>
                  <a:srgbClr val="0000FF"/>
                </a:solidFill>
              </a:rPr>
              <a:t>cavités cardiaques: oreillettes et ventricules</a:t>
            </a:r>
            <a:endParaRPr lang="fr-CA" sz="2400" u="sng" dirty="0">
              <a:solidFill>
                <a:srgbClr val="0000FF"/>
              </a:solidFill>
            </a:endParaRPr>
          </a:p>
        </p:txBody>
      </p:sp>
      <p:sp>
        <p:nvSpPr>
          <p:cNvPr id="46087" name="Text Box 7"/>
          <p:cNvSpPr txBox="1">
            <a:spLocks noChangeArrowheads="1"/>
          </p:cNvSpPr>
          <p:nvPr/>
        </p:nvSpPr>
        <p:spPr bwMode="auto">
          <a:xfrm>
            <a:off x="152400" y="914400"/>
            <a:ext cx="3657600" cy="5863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365125" indent="-185738">
              <a:defRPr>
                <a:solidFill>
                  <a:schemeClr val="tx1"/>
                </a:solidFill>
                <a:latin typeface="Arial" charset="0"/>
              </a:defRPr>
            </a:lvl2pPr>
            <a:lvl3pPr marL="717550" indent="-173038">
              <a:defRPr>
                <a:solidFill>
                  <a:schemeClr val="tx1"/>
                </a:solidFill>
                <a:latin typeface="Arial" charset="0"/>
              </a:defRPr>
            </a:lvl3pPr>
            <a:lvl4pPr marL="1082675" indent="-185738">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r>
              <a:rPr lang="fr-CA" u="sng" dirty="0" smtClean="0"/>
              <a:t>Vue </a:t>
            </a:r>
            <a:r>
              <a:rPr lang="fr-CA" u="sng" dirty="0"/>
              <a:t>externe</a:t>
            </a:r>
            <a:r>
              <a:rPr lang="fr-CA" dirty="0"/>
              <a:t>:</a:t>
            </a:r>
          </a:p>
          <a:p>
            <a:pPr marL="177800" lvl="1" indent="-177800">
              <a:spcBef>
                <a:spcPts val="1200"/>
              </a:spcBef>
              <a:buFontTx/>
              <a:buChar char="•"/>
            </a:pPr>
            <a:r>
              <a:rPr lang="fr-CA" b="1" dirty="0"/>
              <a:t>2 oreillettes: droite et </a:t>
            </a:r>
            <a:r>
              <a:rPr lang="fr-CA" b="1" dirty="0" smtClean="0"/>
              <a:t>gauche</a:t>
            </a:r>
          </a:p>
          <a:p>
            <a:pPr marL="177800" lvl="1" indent="-177800">
              <a:spcBef>
                <a:spcPts val="1200"/>
              </a:spcBef>
              <a:buFontTx/>
              <a:buChar char="•"/>
            </a:pPr>
            <a:r>
              <a:rPr lang="fr-CA" b="1" dirty="0" smtClean="0"/>
              <a:t>2 </a:t>
            </a:r>
            <a:r>
              <a:rPr lang="fr-CA" b="1" dirty="0"/>
              <a:t>ventricules: droit et gauche</a:t>
            </a:r>
          </a:p>
          <a:p>
            <a:pPr marL="177800" lvl="2" indent="0"/>
            <a:r>
              <a:rPr lang="fr-CA" sz="1600" dirty="0"/>
              <a:t>Délimités par des </a:t>
            </a:r>
            <a:r>
              <a:rPr lang="fr-CA" sz="1600" i="1" dirty="0"/>
              <a:t>sillons</a:t>
            </a:r>
            <a:r>
              <a:rPr lang="fr-CA" sz="1600" dirty="0"/>
              <a:t> (accueillent les vaisseaux sanguins coronaires):</a:t>
            </a:r>
          </a:p>
          <a:p>
            <a:pPr marL="355600" lvl="3" indent="-177800">
              <a:spcBef>
                <a:spcPts val="300"/>
              </a:spcBef>
              <a:buSzPct val="85000"/>
              <a:buFont typeface="Wingdings" pitchFamily="2" charset="2"/>
              <a:buChar char="§"/>
            </a:pPr>
            <a:r>
              <a:rPr lang="fr-CA" sz="1600" b="1" i="1" dirty="0"/>
              <a:t>Sillon coronaire</a:t>
            </a:r>
            <a:r>
              <a:rPr lang="fr-CA" sz="1600" dirty="0"/>
              <a:t>: entre les oreillettes et ventricules</a:t>
            </a:r>
          </a:p>
          <a:p>
            <a:pPr marL="355600" lvl="3" indent="-177800">
              <a:spcBef>
                <a:spcPts val="300"/>
              </a:spcBef>
              <a:buSzPct val="85000"/>
              <a:buFont typeface="Wingdings" pitchFamily="2" charset="2"/>
              <a:buChar char="§"/>
            </a:pPr>
            <a:r>
              <a:rPr lang="fr-CA" sz="1600" b="1" i="1" dirty="0"/>
              <a:t>Sillons interventriculaires</a:t>
            </a:r>
            <a:r>
              <a:rPr lang="fr-CA" sz="1600" dirty="0"/>
              <a:t>: entre les ventricules droit et gauche</a:t>
            </a:r>
          </a:p>
          <a:p>
            <a:pPr marL="177800" lvl="1" indent="-177800">
              <a:spcBef>
                <a:spcPts val="1200"/>
              </a:spcBef>
              <a:buFontTx/>
              <a:buChar char="•"/>
            </a:pPr>
            <a:r>
              <a:rPr lang="fr-CA" dirty="0"/>
              <a:t>Vaisseaux qui émergent des cavités:</a:t>
            </a:r>
          </a:p>
          <a:p>
            <a:pPr marL="355600" lvl="2" indent="-177800">
              <a:spcBef>
                <a:spcPts val="300"/>
              </a:spcBef>
              <a:buSzPct val="85000"/>
              <a:buFont typeface="Wingdings" pitchFamily="2" charset="2"/>
              <a:buChar char="§"/>
            </a:pPr>
            <a:r>
              <a:rPr lang="fr-CA" sz="1600" dirty="0"/>
              <a:t>De l’oreillette droite: </a:t>
            </a:r>
            <a:r>
              <a:rPr lang="fr-CA" sz="1600" b="1" dirty="0"/>
              <a:t>2</a:t>
            </a:r>
            <a:r>
              <a:rPr lang="fr-CA" sz="1600" dirty="0"/>
              <a:t> </a:t>
            </a:r>
            <a:r>
              <a:rPr lang="fr-CA" sz="1600" b="1" i="1" dirty="0"/>
              <a:t>veines caves </a:t>
            </a:r>
            <a:r>
              <a:rPr lang="fr-CA" sz="1600" b="1" dirty="0"/>
              <a:t>(</a:t>
            </a:r>
            <a:r>
              <a:rPr lang="fr-CA" sz="1600" b="1" i="1" dirty="0"/>
              <a:t>supérieure </a:t>
            </a:r>
            <a:r>
              <a:rPr lang="fr-CA" sz="1600" b="1" dirty="0"/>
              <a:t>et</a:t>
            </a:r>
            <a:r>
              <a:rPr lang="fr-CA" sz="1600" b="1" i="1" dirty="0"/>
              <a:t> inférieure</a:t>
            </a:r>
            <a:r>
              <a:rPr lang="fr-CA" sz="1600" b="1" dirty="0"/>
              <a:t>)</a:t>
            </a:r>
            <a:r>
              <a:rPr lang="fr-CA" sz="1600" dirty="0"/>
              <a:t> </a:t>
            </a:r>
            <a:r>
              <a:rPr lang="fr-CA" sz="1600" b="1" dirty="0"/>
              <a:t>+</a:t>
            </a:r>
            <a:r>
              <a:rPr lang="fr-CA" sz="1600" dirty="0"/>
              <a:t> </a:t>
            </a:r>
            <a:r>
              <a:rPr lang="fr-CA" sz="1600" b="1" i="1" dirty="0"/>
              <a:t>sinus coronaire</a:t>
            </a:r>
          </a:p>
          <a:p>
            <a:pPr marL="355600" lvl="2" indent="-177800">
              <a:spcBef>
                <a:spcPts val="300"/>
              </a:spcBef>
              <a:buSzPct val="85000"/>
              <a:buFont typeface="Wingdings" pitchFamily="2" charset="2"/>
              <a:buChar char="§"/>
            </a:pPr>
            <a:r>
              <a:rPr lang="fr-CA" sz="1600" dirty="0"/>
              <a:t>Du ventricule droit: </a:t>
            </a:r>
            <a:r>
              <a:rPr lang="fr-CA" sz="1600" b="1" i="1" dirty="0"/>
              <a:t>tronc pulmonaire</a:t>
            </a:r>
          </a:p>
          <a:p>
            <a:pPr marL="355600" lvl="2" indent="-177800">
              <a:spcBef>
                <a:spcPts val="300"/>
              </a:spcBef>
              <a:buSzPct val="85000"/>
              <a:buFont typeface="Wingdings" pitchFamily="2" charset="2"/>
              <a:buChar char="§"/>
            </a:pPr>
            <a:r>
              <a:rPr lang="fr-CA" sz="1600" dirty="0"/>
              <a:t>De l’oreillette gauche: </a:t>
            </a:r>
            <a:r>
              <a:rPr lang="fr-CA" sz="1600" b="1" dirty="0"/>
              <a:t>4</a:t>
            </a:r>
            <a:r>
              <a:rPr lang="fr-CA" sz="1600" dirty="0"/>
              <a:t> </a:t>
            </a:r>
            <a:r>
              <a:rPr lang="fr-CA" sz="1600" b="1" i="1" dirty="0"/>
              <a:t>veines pulmonaires</a:t>
            </a:r>
            <a:r>
              <a:rPr lang="fr-CA" sz="1600" dirty="0"/>
              <a:t> </a:t>
            </a:r>
            <a:r>
              <a:rPr lang="fr-CA" sz="1600" b="1" dirty="0"/>
              <a:t>(2</a:t>
            </a:r>
            <a:r>
              <a:rPr lang="fr-CA" sz="1600" b="1" i="1" dirty="0"/>
              <a:t> gauches, </a:t>
            </a:r>
            <a:r>
              <a:rPr lang="fr-CA" sz="1600" b="1" dirty="0"/>
              <a:t>2</a:t>
            </a:r>
            <a:r>
              <a:rPr lang="fr-CA" sz="1600" b="1" i="1" dirty="0"/>
              <a:t> droites</a:t>
            </a:r>
            <a:r>
              <a:rPr lang="fr-CA" sz="1600" b="1" dirty="0"/>
              <a:t>)</a:t>
            </a:r>
          </a:p>
          <a:p>
            <a:pPr marL="355600" lvl="2" indent="-177800">
              <a:spcBef>
                <a:spcPts val="300"/>
              </a:spcBef>
              <a:buSzPct val="85000"/>
              <a:buFont typeface="Wingdings" pitchFamily="2" charset="2"/>
              <a:buChar char="§"/>
            </a:pPr>
            <a:r>
              <a:rPr lang="fr-CA" sz="1600" dirty="0"/>
              <a:t>Du ventricule gauche: </a:t>
            </a:r>
            <a:r>
              <a:rPr lang="fr-CA" sz="1600" b="1" i="1" dirty="0"/>
              <a:t>aorte</a:t>
            </a:r>
          </a:p>
        </p:txBody>
      </p:sp>
      <p:pic>
        <p:nvPicPr>
          <p:cNvPr id="46096" name="Picture 16" descr="http://cw2.erpi.com/cw/marieb/userfiles/04_Fig_18_4_p_769.jpg"/>
          <p:cNvPicPr>
            <a:picLocks noChangeAspect="1" noChangeArrowheads="1"/>
          </p:cNvPicPr>
          <p:nvPr/>
        </p:nvPicPr>
        <p:blipFill>
          <a:blip r:embed="rId3" cstate="print"/>
          <a:srcRect l="1588" t="1512" r="1588" b="10205"/>
          <a:stretch>
            <a:fillRect/>
          </a:stretch>
        </p:blipFill>
        <p:spPr bwMode="auto">
          <a:xfrm>
            <a:off x="3962400" y="304800"/>
            <a:ext cx="5105401" cy="6519831"/>
          </a:xfrm>
          <a:prstGeom prst="rect">
            <a:avLst/>
          </a:prstGeom>
          <a:noFill/>
        </p:spPr>
      </p:pic>
      <p:sp>
        <p:nvSpPr>
          <p:cNvPr id="46088" name="Text Box 8"/>
          <p:cNvSpPr txBox="1">
            <a:spLocks noChangeArrowheads="1"/>
          </p:cNvSpPr>
          <p:nvPr/>
        </p:nvSpPr>
        <p:spPr bwMode="auto">
          <a:xfrm>
            <a:off x="8153400" y="26670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solidFill>
                  <a:srgbClr val="0000FF"/>
                </a:solidFill>
              </a:rPr>
              <a:t>Fig. 18.4</a:t>
            </a:r>
          </a:p>
        </p:txBody>
      </p:sp>
    </p:spTree>
    <p:extLst>
      <p:ext uri="{BB962C8B-B14F-4D97-AF65-F5344CB8AC3E}">
        <p14:creationId xmlns:p14="http://schemas.microsoft.com/office/powerpoint/2010/main" val="245416752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7" name="Text Box 9"/>
          <p:cNvSpPr txBox="1">
            <a:spLocks noChangeArrowheads="1"/>
          </p:cNvSpPr>
          <p:nvPr/>
        </p:nvSpPr>
        <p:spPr bwMode="auto">
          <a:xfrm>
            <a:off x="228600" y="304800"/>
            <a:ext cx="6343650"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defRPr>
            </a:lvl1pPr>
            <a:lvl2pPr marL="365125" indent="-185738">
              <a:defRPr>
                <a:solidFill>
                  <a:schemeClr val="tx1"/>
                </a:solidFill>
                <a:latin typeface="Arial" charset="0"/>
              </a:defRPr>
            </a:lvl2pPr>
            <a:lvl3pPr marL="717550" indent="-173038">
              <a:defRPr>
                <a:solidFill>
                  <a:schemeClr val="tx1"/>
                </a:solidFill>
                <a:latin typeface="Arial" charset="0"/>
              </a:defRPr>
            </a:lvl3pPr>
            <a:lvl4pPr marL="1082675" indent="-185738">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r>
              <a:rPr lang="fr-CA" u="sng" dirty="0" smtClean="0"/>
              <a:t>Vue </a:t>
            </a:r>
            <a:r>
              <a:rPr lang="fr-CA" u="sng" dirty="0"/>
              <a:t>externe </a:t>
            </a:r>
            <a:r>
              <a:rPr lang="fr-CA" u="sng" dirty="0" smtClean="0"/>
              <a:t>postérieure</a:t>
            </a:r>
            <a:r>
              <a:rPr lang="fr-CA" dirty="0" smtClean="0"/>
              <a:t> :</a:t>
            </a:r>
            <a:endParaRPr lang="fr-CA" dirty="0"/>
          </a:p>
          <a:p>
            <a:pPr>
              <a:spcBef>
                <a:spcPct val="25000"/>
              </a:spcBef>
            </a:pPr>
            <a:r>
              <a:rPr lang="fr-CA" dirty="0" smtClean="0"/>
              <a:t>On </a:t>
            </a:r>
            <a:r>
              <a:rPr lang="fr-CA" dirty="0"/>
              <a:t>remarque les 4 veines pulmonaires et le sinus coronaire</a:t>
            </a:r>
          </a:p>
        </p:txBody>
      </p:sp>
      <p:pic>
        <p:nvPicPr>
          <p:cNvPr id="104465" name="Picture 17" descr="http://cw2.erpi.com/cw/marieb/userfiles/05_Fig_18_4_suite_p_770.jpg"/>
          <p:cNvPicPr>
            <a:picLocks noChangeAspect="1" noChangeArrowheads="1"/>
          </p:cNvPicPr>
          <p:nvPr/>
        </p:nvPicPr>
        <p:blipFill>
          <a:blip r:embed="rId3" cstate="print"/>
          <a:srcRect t="42331" b="7937"/>
          <a:stretch>
            <a:fillRect/>
          </a:stretch>
        </p:blipFill>
        <p:spPr bwMode="auto">
          <a:xfrm>
            <a:off x="685800" y="1143000"/>
            <a:ext cx="7665053" cy="5391752"/>
          </a:xfrm>
          <a:prstGeom prst="rect">
            <a:avLst/>
          </a:prstGeom>
          <a:noFill/>
        </p:spPr>
      </p:pic>
      <p:sp>
        <p:nvSpPr>
          <p:cNvPr id="6" name="Text Box 8"/>
          <p:cNvSpPr txBox="1">
            <a:spLocks noChangeArrowheads="1"/>
          </p:cNvSpPr>
          <p:nvPr/>
        </p:nvSpPr>
        <p:spPr bwMode="auto">
          <a:xfrm>
            <a:off x="7848600" y="64008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solidFill>
                  <a:srgbClr val="0000FF"/>
                </a:solidFill>
              </a:rPr>
              <a:t>Fig. 18.4</a:t>
            </a:r>
          </a:p>
        </p:txBody>
      </p:sp>
    </p:spTree>
    <p:extLst>
      <p:ext uri="{BB962C8B-B14F-4D97-AF65-F5344CB8AC3E}">
        <p14:creationId xmlns:p14="http://schemas.microsoft.com/office/powerpoint/2010/main" val="4053511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1" name="Text Box 5"/>
          <p:cNvSpPr txBox="1">
            <a:spLocks noChangeArrowheads="1"/>
          </p:cNvSpPr>
          <p:nvPr/>
        </p:nvSpPr>
        <p:spPr bwMode="auto">
          <a:xfrm>
            <a:off x="228600" y="261938"/>
            <a:ext cx="8686800" cy="6259073"/>
          </a:xfrm>
          <a:prstGeom prst="rect">
            <a:avLst/>
          </a:prstGeom>
          <a:noFill/>
          <a:ln w="9525">
            <a:no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118800" bIns="82800">
            <a:spAutoFit/>
          </a:bodyPr>
          <a:lstStyle>
            <a:lvl1pPr marL="182563" indent="-182563">
              <a:defRPr>
                <a:solidFill>
                  <a:schemeClr val="tx1"/>
                </a:solidFill>
                <a:latin typeface="Arial" charset="0"/>
              </a:defRPr>
            </a:lvl1pPr>
            <a:lvl2pPr marL="530225" indent="-168275">
              <a:defRPr>
                <a:solidFill>
                  <a:schemeClr val="tx1"/>
                </a:solidFill>
                <a:latin typeface="Arial" charset="0"/>
              </a:defRPr>
            </a:lvl2pPr>
            <a:lvl3pPr marL="898525" indent="-188913">
              <a:defRPr>
                <a:solidFill>
                  <a:schemeClr val="tx1"/>
                </a:solidFill>
                <a:latin typeface="Arial" charset="0"/>
              </a:defRPr>
            </a:lvl3pPr>
            <a:lvl4pPr marL="2078038" indent="-371475">
              <a:defRPr>
                <a:solidFill>
                  <a:schemeClr val="tx1"/>
                </a:solidFill>
                <a:latin typeface="Arial" charset="0"/>
              </a:defRPr>
            </a:lvl4pPr>
            <a:lvl5pPr marL="2628900" indent="-371475">
              <a:defRPr>
                <a:solidFill>
                  <a:schemeClr val="tx1"/>
                </a:solidFill>
                <a:latin typeface="Arial" charset="0"/>
              </a:defRPr>
            </a:lvl5pPr>
            <a:lvl6pPr marL="3086100" indent="-371475" fontAlgn="base">
              <a:spcBef>
                <a:spcPct val="0"/>
              </a:spcBef>
              <a:spcAft>
                <a:spcPct val="0"/>
              </a:spcAft>
              <a:defRPr>
                <a:solidFill>
                  <a:schemeClr val="tx1"/>
                </a:solidFill>
                <a:latin typeface="Arial" charset="0"/>
              </a:defRPr>
            </a:lvl6pPr>
            <a:lvl7pPr marL="3543300" indent="-371475" fontAlgn="base">
              <a:spcBef>
                <a:spcPct val="0"/>
              </a:spcBef>
              <a:spcAft>
                <a:spcPct val="0"/>
              </a:spcAft>
              <a:defRPr>
                <a:solidFill>
                  <a:schemeClr val="tx1"/>
                </a:solidFill>
                <a:latin typeface="Arial" charset="0"/>
              </a:defRPr>
            </a:lvl7pPr>
            <a:lvl8pPr marL="4000500" indent="-371475" fontAlgn="base">
              <a:spcBef>
                <a:spcPct val="0"/>
              </a:spcBef>
              <a:spcAft>
                <a:spcPct val="0"/>
              </a:spcAft>
              <a:defRPr>
                <a:solidFill>
                  <a:schemeClr val="tx1"/>
                </a:solidFill>
                <a:latin typeface="Arial" charset="0"/>
              </a:defRPr>
            </a:lvl8pPr>
            <a:lvl9pPr marL="4457700" indent="-371475" fontAlgn="base">
              <a:spcBef>
                <a:spcPct val="0"/>
              </a:spcBef>
              <a:spcAft>
                <a:spcPct val="0"/>
              </a:spcAft>
              <a:defRPr>
                <a:solidFill>
                  <a:schemeClr val="tx1"/>
                </a:solidFill>
                <a:latin typeface="Arial" charset="0"/>
              </a:defRPr>
            </a:lvl9pPr>
          </a:lstStyle>
          <a:p>
            <a:pPr eaLnBrk="0" hangingPunct="0">
              <a:spcBef>
                <a:spcPct val="40000"/>
              </a:spcBef>
              <a:buFontTx/>
              <a:buChar char="•"/>
            </a:pPr>
            <a:r>
              <a:rPr lang="fr-FR" sz="2000" b="1" i="1" u="sng" dirty="0"/>
              <a:t>Oreillettes</a:t>
            </a:r>
            <a:endParaRPr lang="fr-FR" sz="2000" b="1" dirty="0"/>
          </a:p>
          <a:p>
            <a:pPr marL="355600" lvl="1" indent="-177800" eaLnBrk="0" hangingPunct="0">
              <a:buSzPct val="85000"/>
              <a:buFont typeface="Arial" pitchFamily="34" charset="0"/>
              <a:buChar char="‒"/>
            </a:pPr>
            <a:r>
              <a:rPr lang="fr-FR" dirty="0"/>
              <a:t>Constituent les </a:t>
            </a:r>
            <a:r>
              <a:rPr lang="fr-FR" u="sng" dirty="0"/>
              <a:t>points d'arrivée</a:t>
            </a:r>
            <a:r>
              <a:rPr lang="fr-FR" dirty="0"/>
              <a:t> du sang.</a:t>
            </a:r>
          </a:p>
          <a:p>
            <a:pPr marL="355600" lvl="1" indent="-177800" eaLnBrk="0" hangingPunct="0">
              <a:buSzPct val="85000"/>
              <a:buFont typeface="Arial" pitchFamily="34" charset="0"/>
              <a:buChar char="‒"/>
            </a:pPr>
            <a:r>
              <a:rPr lang="fr-FR" dirty="0"/>
              <a:t>Parois relativement minces (comparées à celles des ventricules).</a:t>
            </a:r>
          </a:p>
          <a:p>
            <a:pPr marL="355600" lvl="1" indent="-177800" eaLnBrk="0" hangingPunct="0">
              <a:spcBef>
                <a:spcPts val="300"/>
              </a:spcBef>
              <a:buSzPct val="85000"/>
              <a:buFont typeface="Wingdings" pitchFamily="2" charset="2"/>
              <a:buChar char="§"/>
            </a:pPr>
            <a:r>
              <a:rPr lang="fr-FR" b="1" i="1" dirty="0"/>
              <a:t>Septum </a:t>
            </a:r>
            <a:r>
              <a:rPr lang="fr-FR" b="1" i="1" dirty="0" smtClean="0"/>
              <a:t>interauriculaire</a:t>
            </a:r>
            <a:r>
              <a:rPr lang="fr-FR" b="1" dirty="0" smtClean="0"/>
              <a:t>:</a:t>
            </a:r>
            <a:r>
              <a:rPr lang="fr-FR" dirty="0" smtClean="0"/>
              <a:t> </a:t>
            </a:r>
            <a:r>
              <a:rPr lang="fr-FR" dirty="0"/>
              <a:t>cloison qui sépare les deux oreillettes.</a:t>
            </a:r>
          </a:p>
          <a:p>
            <a:pPr lvl="1" eaLnBrk="0" hangingPunct="0">
              <a:lnSpc>
                <a:spcPct val="50000"/>
              </a:lnSpc>
            </a:pPr>
            <a:endParaRPr lang="fr-FR" dirty="0"/>
          </a:p>
          <a:p>
            <a:pPr eaLnBrk="0" hangingPunct="0">
              <a:buFontTx/>
              <a:buChar char="•"/>
            </a:pPr>
            <a:r>
              <a:rPr lang="fr-FR" sz="2000" b="1" i="1" u="sng" dirty="0"/>
              <a:t>Ventricules</a:t>
            </a:r>
            <a:endParaRPr lang="fr-FR" sz="2000" b="1" i="1" dirty="0"/>
          </a:p>
          <a:p>
            <a:pPr marL="355600" lvl="1" indent="-177800" eaLnBrk="0" hangingPunct="0">
              <a:buSzPct val="85000"/>
              <a:buFont typeface="Arial" pitchFamily="34" charset="0"/>
              <a:buChar char="‒"/>
            </a:pPr>
            <a:r>
              <a:rPr lang="fr-FR" dirty="0"/>
              <a:t>Représentent les </a:t>
            </a:r>
            <a:r>
              <a:rPr lang="fr-FR" u="sng" dirty="0"/>
              <a:t>points de départ</a:t>
            </a:r>
            <a:r>
              <a:rPr lang="fr-FR" dirty="0"/>
              <a:t> du sang.</a:t>
            </a:r>
          </a:p>
          <a:p>
            <a:pPr marL="355600" lvl="1" indent="-177800" eaLnBrk="0" hangingPunct="0">
              <a:buSzPct val="85000"/>
              <a:buFont typeface="Arial" pitchFamily="34" charset="0"/>
              <a:buChar char="‒"/>
            </a:pPr>
            <a:r>
              <a:rPr lang="fr-FR" dirty="0"/>
              <a:t>Parois épaisses; constituent presque toute la masse du </a:t>
            </a:r>
            <a:r>
              <a:rPr lang="fr-FR" dirty="0" smtClean="0"/>
              <a:t>cœur.</a:t>
            </a:r>
            <a:endParaRPr lang="fr-FR" dirty="0"/>
          </a:p>
          <a:p>
            <a:pPr marL="355600" lvl="1" indent="-177800" eaLnBrk="0" hangingPunct="0">
              <a:buSzPct val="85000"/>
              <a:buFont typeface="Arial" pitchFamily="34" charset="0"/>
              <a:buChar char="‒"/>
            </a:pPr>
            <a:r>
              <a:rPr lang="fr-FR" dirty="0"/>
              <a:t>Paroi du ventricule gauche 3 x plus épaisse que celle du ventricule droit.</a:t>
            </a:r>
          </a:p>
          <a:p>
            <a:pPr marL="352425" eaLnBrk="0" hangingPunct="0">
              <a:spcBef>
                <a:spcPts val="300"/>
              </a:spcBef>
              <a:buSzPct val="80000"/>
              <a:buFont typeface="Wingdings" pitchFamily="2" charset="2"/>
              <a:buChar char="§"/>
            </a:pPr>
            <a:r>
              <a:rPr lang="fr-FR" b="1" i="1" dirty="0"/>
              <a:t>Septum </a:t>
            </a:r>
            <a:r>
              <a:rPr lang="fr-FR" b="1" i="1" dirty="0" smtClean="0"/>
              <a:t>interventriculaire</a:t>
            </a:r>
            <a:r>
              <a:rPr lang="fr-FR" b="1" dirty="0" smtClean="0"/>
              <a:t>:</a:t>
            </a:r>
            <a:r>
              <a:rPr lang="fr-FR" dirty="0" smtClean="0"/>
              <a:t> </a:t>
            </a:r>
            <a:r>
              <a:rPr lang="fr-FR" dirty="0"/>
              <a:t>cloison qui sépare les deux ventricules.</a:t>
            </a:r>
          </a:p>
          <a:p>
            <a:pPr marL="352425" eaLnBrk="0" hangingPunct="0">
              <a:buSzPct val="80000"/>
              <a:buFont typeface="Wingdings" pitchFamily="2" charset="2"/>
              <a:buChar char="§"/>
            </a:pPr>
            <a:r>
              <a:rPr lang="fr-FR" b="1" i="1" dirty="0"/>
              <a:t>Muscles papillaires</a:t>
            </a:r>
            <a:r>
              <a:rPr lang="fr-FR" b="1" dirty="0"/>
              <a:t>:</a:t>
            </a:r>
            <a:r>
              <a:rPr lang="fr-FR" dirty="0"/>
              <a:t> à l’intérieur de chaque ventricule; attachés aux valves auriculo-ventriculaires par des </a:t>
            </a:r>
            <a:r>
              <a:rPr lang="fr-FR" i="1" dirty="0"/>
              <a:t>cordages tendineux</a:t>
            </a:r>
            <a:r>
              <a:rPr lang="fr-FR" dirty="0"/>
              <a:t>.</a:t>
            </a:r>
          </a:p>
          <a:p>
            <a:pPr lvl="1" eaLnBrk="0" hangingPunct="0">
              <a:lnSpc>
                <a:spcPct val="50000"/>
              </a:lnSpc>
            </a:pPr>
            <a:endParaRPr lang="fr-FR" dirty="0"/>
          </a:p>
          <a:p>
            <a:pPr eaLnBrk="0" hangingPunct="0">
              <a:buFontTx/>
              <a:buChar char="•"/>
            </a:pPr>
            <a:r>
              <a:rPr lang="fr-FR" sz="2000" b="1" i="1" u="sng" dirty="0"/>
              <a:t>Valves cardiaques</a:t>
            </a:r>
          </a:p>
          <a:p>
            <a:pPr marL="355600" lvl="1" indent="-177800" eaLnBrk="0" hangingPunct="0">
              <a:spcBef>
                <a:spcPts val="300"/>
              </a:spcBef>
              <a:buSzPct val="80000"/>
              <a:buFont typeface="Wingdings" pitchFamily="2" charset="2"/>
              <a:buChar char="§"/>
            </a:pPr>
            <a:r>
              <a:rPr lang="fr-FR" b="1" dirty="0"/>
              <a:t>Valves auriculo-ventriculaires: </a:t>
            </a:r>
            <a:r>
              <a:rPr lang="fr-FR" dirty="0"/>
              <a:t>entre les oreillettes et leurs ventricules correspondants.</a:t>
            </a:r>
            <a:endParaRPr lang="fr-FR" b="1" dirty="0"/>
          </a:p>
          <a:p>
            <a:pPr marL="541338" lvl="2" indent="-185738" eaLnBrk="0" hangingPunct="0">
              <a:buFontTx/>
              <a:buChar char="•"/>
            </a:pPr>
            <a:r>
              <a:rPr lang="fr-FR" i="1" dirty="0">
                <a:solidFill>
                  <a:srgbClr val="FF0000"/>
                </a:solidFill>
              </a:rPr>
              <a:t>Valve auriculo-ventriculaire droite</a:t>
            </a:r>
            <a:r>
              <a:rPr lang="fr-FR" dirty="0">
                <a:solidFill>
                  <a:srgbClr val="FF0000"/>
                </a:solidFill>
              </a:rPr>
              <a:t>:</a:t>
            </a:r>
            <a:r>
              <a:rPr lang="fr-FR" i="1" dirty="0">
                <a:solidFill>
                  <a:srgbClr val="FF0000"/>
                </a:solidFill>
              </a:rPr>
              <a:t> </a:t>
            </a:r>
            <a:r>
              <a:rPr lang="fr-FR" b="1" i="1" dirty="0">
                <a:solidFill>
                  <a:srgbClr val="FF0000"/>
                </a:solidFill>
              </a:rPr>
              <a:t>Tricuspide</a:t>
            </a:r>
            <a:endParaRPr lang="fr-FR" dirty="0">
              <a:solidFill>
                <a:srgbClr val="FF0000"/>
              </a:solidFill>
            </a:endParaRPr>
          </a:p>
          <a:p>
            <a:pPr marL="541338" lvl="2" indent="-185738" eaLnBrk="0" hangingPunct="0">
              <a:buFontTx/>
              <a:buChar char="•"/>
            </a:pPr>
            <a:r>
              <a:rPr lang="fr-FR" i="1" dirty="0">
                <a:solidFill>
                  <a:srgbClr val="FF0000"/>
                </a:solidFill>
              </a:rPr>
              <a:t>Valve auriculo-ventriculaire gauche</a:t>
            </a:r>
            <a:r>
              <a:rPr lang="fr-FR" dirty="0">
                <a:solidFill>
                  <a:srgbClr val="FF0000"/>
                </a:solidFill>
              </a:rPr>
              <a:t>:</a:t>
            </a:r>
            <a:r>
              <a:rPr lang="fr-FR" i="1" dirty="0">
                <a:solidFill>
                  <a:srgbClr val="FF0000"/>
                </a:solidFill>
              </a:rPr>
              <a:t> </a:t>
            </a:r>
            <a:r>
              <a:rPr lang="fr-FR" b="1" i="1" dirty="0">
                <a:solidFill>
                  <a:srgbClr val="FF0000"/>
                </a:solidFill>
              </a:rPr>
              <a:t>Mitrale </a:t>
            </a:r>
            <a:r>
              <a:rPr lang="fr-FR" b="1" dirty="0">
                <a:solidFill>
                  <a:srgbClr val="FF0000"/>
                </a:solidFill>
              </a:rPr>
              <a:t>(</a:t>
            </a:r>
            <a:r>
              <a:rPr lang="fr-FR" b="1" i="1" dirty="0">
                <a:solidFill>
                  <a:srgbClr val="FF0000"/>
                </a:solidFill>
              </a:rPr>
              <a:t>bicuspide</a:t>
            </a:r>
            <a:r>
              <a:rPr lang="fr-FR" b="1" dirty="0">
                <a:solidFill>
                  <a:srgbClr val="FF0000"/>
                </a:solidFill>
              </a:rPr>
              <a:t>)</a:t>
            </a:r>
            <a:endParaRPr lang="fr-FR" b="1" i="1" dirty="0">
              <a:solidFill>
                <a:srgbClr val="FF0000"/>
              </a:solidFill>
            </a:endParaRPr>
          </a:p>
          <a:p>
            <a:pPr marL="355600" lvl="1" indent="-177800" eaLnBrk="0" hangingPunct="0">
              <a:spcBef>
                <a:spcPts val="600"/>
              </a:spcBef>
              <a:buSzPct val="80000"/>
              <a:buFont typeface="Wingdings" pitchFamily="2" charset="2"/>
              <a:buChar char="§"/>
            </a:pPr>
            <a:r>
              <a:rPr lang="fr-FR" b="1" dirty="0"/>
              <a:t>Valves de l’aorte et du tronc pulmonaire: </a:t>
            </a:r>
            <a:r>
              <a:rPr lang="fr-FR" dirty="0"/>
              <a:t>entre les ventricules et leurs vaisseaux correspondants.</a:t>
            </a:r>
          </a:p>
          <a:p>
            <a:pPr marL="541338" lvl="2" indent="-185738" eaLnBrk="0" hangingPunct="0">
              <a:buFontTx/>
              <a:buChar char="•"/>
            </a:pPr>
            <a:r>
              <a:rPr lang="fr-FR" b="1" i="1" dirty="0"/>
              <a:t>Valve du tronc pulmonaire</a:t>
            </a:r>
            <a:r>
              <a:rPr lang="fr-FR" b="1" dirty="0"/>
              <a:t>: </a:t>
            </a:r>
            <a:r>
              <a:rPr lang="fr-FR" dirty="0"/>
              <a:t>entre le ventricule droit et le tronc pulmonaire</a:t>
            </a:r>
          </a:p>
          <a:p>
            <a:pPr marL="541338" lvl="2" indent="-185738" eaLnBrk="0" hangingPunct="0">
              <a:buFontTx/>
              <a:buChar char="•"/>
            </a:pPr>
            <a:r>
              <a:rPr lang="fr-FR" b="1" i="1" dirty="0"/>
              <a:t>Valve de l’aorte</a:t>
            </a:r>
            <a:r>
              <a:rPr lang="fr-FR" b="1" dirty="0"/>
              <a:t>: </a:t>
            </a:r>
            <a:r>
              <a:rPr lang="fr-FR" dirty="0"/>
              <a:t>entre le ventricule gauche et l’aorte</a:t>
            </a:r>
            <a:endParaRPr lang="fr-FR" i="1" dirty="0"/>
          </a:p>
        </p:txBody>
      </p:sp>
    </p:spTree>
    <p:extLst>
      <p:ext uri="{BB962C8B-B14F-4D97-AF65-F5344CB8AC3E}">
        <p14:creationId xmlns:p14="http://schemas.microsoft.com/office/powerpoint/2010/main" val="263265230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8" name="Text Box 14"/>
          <p:cNvSpPr txBox="1">
            <a:spLocks noChangeArrowheads="1"/>
          </p:cNvSpPr>
          <p:nvPr/>
        </p:nvSpPr>
        <p:spPr bwMode="auto">
          <a:xfrm>
            <a:off x="228600" y="304800"/>
            <a:ext cx="384374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defRPr>
            </a:lvl1pPr>
            <a:lvl2pPr marL="365125" indent="-185738">
              <a:defRPr>
                <a:solidFill>
                  <a:schemeClr val="tx1"/>
                </a:solidFill>
                <a:latin typeface="Arial" charset="0"/>
              </a:defRPr>
            </a:lvl2pPr>
            <a:lvl3pPr marL="717550" indent="-173038">
              <a:defRPr>
                <a:solidFill>
                  <a:schemeClr val="tx1"/>
                </a:solidFill>
                <a:latin typeface="Arial" charset="0"/>
              </a:defRPr>
            </a:lvl3pPr>
            <a:lvl4pPr marL="1082675" indent="-185738">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r>
              <a:rPr lang="fr-CA" u="sng" dirty="0" smtClean="0"/>
              <a:t>Vue </a:t>
            </a:r>
            <a:r>
              <a:rPr lang="fr-CA" u="sng" dirty="0"/>
              <a:t>antérieure d’une coupe </a:t>
            </a:r>
            <a:r>
              <a:rPr lang="fr-CA" u="sng" dirty="0" smtClean="0"/>
              <a:t>frontale</a:t>
            </a:r>
            <a:endParaRPr lang="fr-CA" dirty="0"/>
          </a:p>
        </p:txBody>
      </p:sp>
      <p:sp>
        <p:nvSpPr>
          <p:cNvPr id="6159" name="Text Box 15"/>
          <p:cNvSpPr txBox="1">
            <a:spLocks noChangeArrowheads="1"/>
          </p:cNvSpPr>
          <p:nvPr/>
        </p:nvSpPr>
        <p:spPr bwMode="auto">
          <a:xfrm>
            <a:off x="8185150" y="64770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dirty="0">
                <a:solidFill>
                  <a:srgbClr val="0000FF"/>
                </a:solidFill>
              </a:rPr>
              <a:t>Fig. 18.4</a:t>
            </a:r>
          </a:p>
        </p:txBody>
      </p:sp>
      <p:pic>
        <p:nvPicPr>
          <p:cNvPr id="6" name="Picture 24" descr="http://cw2.erpi.com/cw/marieb/userfiles/06_Fig_18_4_suite_p_771.jpg"/>
          <p:cNvPicPr>
            <a:picLocks noChangeAspect="1" noChangeArrowheads="1"/>
          </p:cNvPicPr>
          <p:nvPr/>
        </p:nvPicPr>
        <p:blipFill>
          <a:blip r:embed="rId3" cstate="print"/>
          <a:srcRect l="1641" t="1512" r="2735" b="52535"/>
          <a:stretch>
            <a:fillRect/>
          </a:stretch>
        </p:blipFill>
        <p:spPr bwMode="auto">
          <a:xfrm>
            <a:off x="533400" y="914400"/>
            <a:ext cx="7543800" cy="5246319"/>
          </a:xfrm>
          <a:prstGeom prst="rect">
            <a:avLst/>
          </a:prstGeom>
          <a:noFill/>
        </p:spPr>
      </p:pic>
    </p:spTree>
    <p:extLst>
      <p:ext uri="{BB962C8B-B14F-4D97-AF65-F5344CB8AC3E}">
        <p14:creationId xmlns:p14="http://schemas.microsoft.com/office/powerpoint/2010/main" val="26317847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8" name="Text Box 14"/>
          <p:cNvSpPr txBox="1">
            <a:spLocks noChangeArrowheads="1"/>
          </p:cNvSpPr>
          <p:nvPr/>
        </p:nvSpPr>
        <p:spPr bwMode="auto">
          <a:xfrm>
            <a:off x="228600" y="304800"/>
            <a:ext cx="384374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charset="0"/>
              </a:defRPr>
            </a:lvl1pPr>
            <a:lvl2pPr marL="365125" indent="-185738">
              <a:defRPr>
                <a:solidFill>
                  <a:schemeClr val="tx1"/>
                </a:solidFill>
                <a:latin typeface="Arial" charset="0"/>
              </a:defRPr>
            </a:lvl2pPr>
            <a:lvl3pPr marL="717550" indent="-173038">
              <a:defRPr>
                <a:solidFill>
                  <a:schemeClr val="tx1"/>
                </a:solidFill>
                <a:latin typeface="Arial" charset="0"/>
              </a:defRPr>
            </a:lvl3pPr>
            <a:lvl4pPr marL="1082675" indent="-185738">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r>
              <a:rPr lang="fr-CA" u="sng" dirty="0" smtClean="0"/>
              <a:t>Vue </a:t>
            </a:r>
            <a:r>
              <a:rPr lang="fr-CA" u="sng" dirty="0"/>
              <a:t>antérieure d’une coupe </a:t>
            </a:r>
            <a:r>
              <a:rPr lang="fr-CA" u="sng" dirty="0" smtClean="0"/>
              <a:t>frontale</a:t>
            </a:r>
            <a:endParaRPr lang="fr-CA" dirty="0"/>
          </a:p>
        </p:txBody>
      </p:sp>
      <p:sp>
        <p:nvSpPr>
          <p:cNvPr id="6159" name="Text Box 15"/>
          <p:cNvSpPr txBox="1">
            <a:spLocks noChangeArrowheads="1"/>
          </p:cNvSpPr>
          <p:nvPr/>
        </p:nvSpPr>
        <p:spPr bwMode="auto">
          <a:xfrm>
            <a:off x="8185150" y="64770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dirty="0">
                <a:solidFill>
                  <a:srgbClr val="0000FF"/>
                </a:solidFill>
              </a:rPr>
              <a:t>Fig. 18.4</a:t>
            </a:r>
          </a:p>
        </p:txBody>
      </p:sp>
      <p:pic>
        <p:nvPicPr>
          <p:cNvPr id="6" name="Picture 24" descr="http://cw2.erpi.com/cw/marieb/userfiles/06_Fig_18_4_suite_p_771.jpg"/>
          <p:cNvPicPr>
            <a:picLocks noChangeAspect="1" noChangeArrowheads="1"/>
          </p:cNvPicPr>
          <p:nvPr/>
        </p:nvPicPr>
        <p:blipFill>
          <a:blip r:embed="rId3" cstate="print"/>
          <a:srcRect l="15315" t="49134" r="10392" b="6425"/>
          <a:stretch>
            <a:fillRect/>
          </a:stretch>
        </p:blipFill>
        <p:spPr bwMode="auto">
          <a:xfrm>
            <a:off x="1143000" y="838200"/>
            <a:ext cx="5977562" cy="5175042"/>
          </a:xfrm>
          <a:prstGeom prst="rect">
            <a:avLst/>
          </a:prstGeom>
          <a:noFill/>
        </p:spPr>
      </p:pic>
    </p:spTree>
    <p:extLst>
      <p:ext uri="{BB962C8B-B14F-4D97-AF65-F5344CB8AC3E}">
        <p14:creationId xmlns:p14="http://schemas.microsoft.com/office/powerpoint/2010/main" val="254729323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47" name="Text Box 27"/>
          <p:cNvSpPr txBox="1">
            <a:spLocks noChangeArrowheads="1"/>
          </p:cNvSpPr>
          <p:nvPr/>
        </p:nvSpPr>
        <p:spPr bwMode="auto">
          <a:xfrm>
            <a:off x="304800" y="1047750"/>
            <a:ext cx="4572000" cy="3639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365125" indent="-185738">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r>
              <a:rPr lang="fr-CA" dirty="0"/>
              <a:t>Le cœur pompe le sang vers deux circuits en série:</a:t>
            </a:r>
          </a:p>
          <a:p>
            <a:pPr marL="271463" indent="-271463">
              <a:spcBef>
                <a:spcPts val="600"/>
              </a:spcBef>
            </a:pPr>
            <a:r>
              <a:rPr lang="fr-CA" b="1" dirty="0" smtClean="0"/>
              <a:t>i)	</a:t>
            </a:r>
            <a:r>
              <a:rPr lang="fr-CA" b="1" i="1" dirty="0" smtClean="0"/>
              <a:t>Circulation pulmonaire </a:t>
            </a:r>
            <a:r>
              <a:rPr lang="fr-CA" b="1" dirty="0" smtClean="0"/>
              <a:t>:</a:t>
            </a:r>
            <a:endParaRPr lang="fr-CA" b="1" dirty="0"/>
          </a:p>
          <a:p>
            <a:pPr marL="541338" lvl="1" indent="-269875">
              <a:buFont typeface="Arial" pitchFamily="34" charset="0"/>
              <a:buChar char="−"/>
            </a:pPr>
            <a:r>
              <a:rPr lang="fr-CA" dirty="0"/>
              <a:t>Assurée par le </a:t>
            </a:r>
            <a:r>
              <a:rPr lang="fr-CA" u="sng" dirty="0">
                <a:solidFill>
                  <a:srgbClr val="FF0000"/>
                </a:solidFill>
              </a:rPr>
              <a:t>côté droit</a:t>
            </a:r>
            <a:r>
              <a:rPr lang="fr-CA" dirty="0">
                <a:solidFill>
                  <a:srgbClr val="FF0000"/>
                </a:solidFill>
              </a:rPr>
              <a:t> </a:t>
            </a:r>
            <a:r>
              <a:rPr lang="fr-CA" dirty="0"/>
              <a:t>du cœur</a:t>
            </a:r>
          </a:p>
          <a:p>
            <a:pPr marL="541338" lvl="1" indent="-269875">
              <a:buFont typeface="Arial" pitchFamily="34" charset="0"/>
              <a:buChar char="−"/>
            </a:pPr>
            <a:r>
              <a:rPr lang="fr-CA" dirty="0"/>
              <a:t>Achemine le sang vers les poumons pour oxygénation</a:t>
            </a:r>
          </a:p>
          <a:p>
            <a:pPr marL="541338" lvl="1" indent="-269875">
              <a:buFont typeface="Arial" pitchFamily="34" charset="0"/>
              <a:buChar char="−"/>
            </a:pPr>
            <a:r>
              <a:rPr lang="fr-CA" i="1" dirty="0"/>
              <a:t>Petite circulation</a:t>
            </a:r>
          </a:p>
          <a:p>
            <a:pPr marL="271463" indent="-271463">
              <a:spcBef>
                <a:spcPts val="1200"/>
              </a:spcBef>
            </a:pPr>
            <a:r>
              <a:rPr lang="fr-CA" b="1" dirty="0" smtClean="0"/>
              <a:t>ii)	</a:t>
            </a:r>
            <a:r>
              <a:rPr lang="fr-CA" b="1" i="1" dirty="0" smtClean="0"/>
              <a:t>Circulation systémique </a:t>
            </a:r>
            <a:r>
              <a:rPr lang="fr-CA" b="1" dirty="0" smtClean="0"/>
              <a:t>: </a:t>
            </a:r>
            <a:endParaRPr lang="fr-CA" b="1" dirty="0"/>
          </a:p>
          <a:p>
            <a:pPr marL="541338" lvl="1" indent="-269875">
              <a:buFont typeface="Arial" pitchFamily="34" charset="0"/>
              <a:buChar char="−"/>
            </a:pPr>
            <a:r>
              <a:rPr lang="fr-CA" dirty="0"/>
              <a:t>Assurée par le </a:t>
            </a:r>
            <a:r>
              <a:rPr lang="fr-CA" u="sng" dirty="0">
                <a:solidFill>
                  <a:srgbClr val="FF0000"/>
                </a:solidFill>
              </a:rPr>
              <a:t>côté gauche</a:t>
            </a:r>
            <a:r>
              <a:rPr lang="fr-CA" dirty="0">
                <a:solidFill>
                  <a:srgbClr val="FF0000"/>
                </a:solidFill>
              </a:rPr>
              <a:t> </a:t>
            </a:r>
            <a:r>
              <a:rPr lang="fr-CA" dirty="0"/>
              <a:t>du cœur</a:t>
            </a:r>
          </a:p>
          <a:p>
            <a:pPr marL="541338" lvl="1" indent="-269875">
              <a:buFont typeface="Arial" pitchFamily="34" charset="0"/>
              <a:buChar char="−"/>
            </a:pPr>
            <a:r>
              <a:rPr lang="fr-CA" dirty="0"/>
              <a:t>Achemine le sang oxygéné vers l’ensemble des tissus de l’organisme</a:t>
            </a:r>
          </a:p>
          <a:p>
            <a:pPr marL="541338" lvl="1" indent="-269875">
              <a:buFont typeface="Arial" pitchFamily="34" charset="0"/>
              <a:buChar char="−"/>
            </a:pPr>
            <a:r>
              <a:rPr lang="fr-CA" i="1" dirty="0"/>
              <a:t>Grande circulation</a:t>
            </a:r>
            <a:endParaRPr lang="fr-CA" dirty="0"/>
          </a:p>
        </p:txBody>
      </p:sp>
      <p:sp>
        <p:nvSpPr>
          <p:cNvPr id="107549" name="Text Box 29"/>
          <p:cNvSpPr txBox="1">
            <a:spLocks noChangeArrowheads="1"/>
          </p:cNvSpPr>
          <p:nvPr/>
        </p:nvSpPr>
        <p:spPr bwMode="auto">
          <a:xfrm>
            <a:off x="304800" y="5029200"/>
            <a:ext cx="4419600" cy="1621401"/>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bIns="36000">
            <a:spAutoFit/>
          </a:bodyPr>
          <a:lstStyle>
            <a:lvl1pPr marL="266700" indent="-266700">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177800" indent="-177800">
              <a:spcBef>
                <a:spcPts val="600"/>
              </a:spcBef>
              <a:buFont typeface="Arial" pitchFamily="34" charset="0"/>
              <a:buChar char="•"/>
            </a:pPr>
            <a:r>
              <a:rPr lang="fr-CA" sz="1500" dirty="0" smtClean="0">
                <a:solidFill>
                  <a:srgbClr val="FF0000"/>
                </a:solidFill>
              </a:rPr>
              <a:t>Quel </a:t>
            </a:r>
            <a:r>
              <a:rPr lang="fr-CA" sz="1500" dirty="0">
                <a:solidFill>
                  <a:srgbClr val="FF0000"/>
                </a:solidFill>
              </a:rPr>
              <a:t>est le trajet d’un globule rouge, de l’oreillette droite jusqu’à son </a:t>
            </a:r>
            <a:r>
              <a:rPr lang="fr-CA" sz="1500" dirty="0" smtClean="0">
                <a:solidFill>
                  <a:srgbClr val="FF0000"/>
                </a:solidFill>
              </a:rPr>
              <a:t>retour ?</a:t>
            </a:r>
            <a:endParaRPr lang="fr-CA" sz="1500" dirty="0">
              <a:solidFill>
                <a:srgbClr val="FF0000"/>
              </a:solidFill>
            </a:endParaRPr>
          </a:p>
          <a:p>
            <a:pPr marL="177800" indent="-177800">
              <a:spcBef>
                <a:spcPts val="600"/>
              </a:spcBef>
              <a:buFont typeface="Arial" pitchFamily="34" charset="0"/>
              <a:buChar char="•"/>
            </a:pPr>
            <a:r>
              <a:rPr lang="fr-CA" sz="1500" dirty="0" smtClean="0">
                <a:solidFill>
                  <a:srgbClr val="FF0000"/>
                </a:solidFill>
              </a:rPr>
              <a:t>Des </a:t>
            </a:r>
            <a:r>
              <a:rPr lang="fr-CA" sz="1500" dirty="0">
                <a:solidFill>
                  <a:srgbClr val="FF0000"/>
                </a:solidFill>
              </a:rPr>
              <a:t>quantités </a:t>
            </a:r>
            <a:r>
              <a:rPr lang="fr-CA" sz="1500" u="sng" dirty="0">
                <a:solidFill>
                  <a:srgbClr val="FF0000"/>
                </a:solidFill>
              </a:rPr>
              <a:t>égales</a:t>
            </a:r>
            <a:r>
              <a:rPr lang="fr-CA" sz="1500" dirty="0">
                <a:solidFill>
                  <a:srgbClr val="FF0000"/>
                </a:solidFill>
              </a:rPr>
              <a:t> de sang doivent être poussées par les deux ventricules, </a:t>
            </a:r>
            <a:r>
              <a:rPr lang="fr-CA" sz="1500" dirty="0" smtClean="0">
                <a:solidFill>
                  <a:srgbClr val="FF0000"/>
                </a:solidFill>
              </a:rPr>
              <a:t>pourquoi ?</a:t>
            </a:r>
          </a:p>
          <a:p>
            <a:pPr marL="177800" indent="-177800">
              <a:spcBef>
                <a:spcPts val="600"/>
              </a:spcBef>
              <a:buFont typeface="Arial" pitchFamily="34" charset="0"/>
              <a:buChar char="•"/>
            </a:pPr>
            <a:r>
              <a:rPr lang="fr-CA" sz="1500" dirty="0" smtClean="0">
                <a:solidFill>
                  <a:srgbClr val="FF0000"/>
                </a:solidFill>
              </a:rPr>
              <a:t> Le ventricule gauche doit travailler beaucoup plus fort que le ventricule droit, pourquoi ?</a:t>
            </a:r>
            <a:endParaRPr lang="fr-CA" sz="1500" dirty="0">
              <a:solidFill>
                <a:srgbClr val="FF0000"/>
              </a:solidFill>
            </a:endParaRPr>
          </a:p>
        </p:txBody>
      </p:sp>
      <p:pic>
        <p:nvPicPr>
          <p:cNvPr id="110594" name="Picture 2" descr="http://cw2.erpi.com/cw/marieb/userfiles/07_Fig_18_5_p_773.jpg"/>
          <p:cNvPicPr>
            <a:picLocks noChangeAspect="1" noChangeArrowheads="1"/>
          </p:cNvPicPr>
          <p:nvPr/>
        </p:nvPicPr>
        <p:blipFill>
          <a:blip r:embed="rId3" cstate="print"/>
          <a:srcRect l="4021" t="1890" r="4021" b="19654"/>
          <a:stretch>
            <a:fillRect/>
          </a:stretch>
        </p:blipFill>
        <p:spPr bwMode="auto">
          <a:xfrm>
            <a:off x="5638800" y="609600"/>
            <a:ext cx="3429000" cy="6224903"/>
          </a:xfrm>
          <a:prstGeom prst="rect">
            <a:avLst/>
          </a:prstGeom>
          <a:noFill/>
        </p:spPr>
      </p:pic>
      <p:sp>
        <p:nvSpPr>
          <p:cNvPr id="107524" name="Text Box 4"/>
          <p:cNvSpPr txBox="1">
            <a:spLocks noChangeArrowheads="1"/>
          </p:cNvSpPr>
          <p:nvPr/>
        </p:nvSpPr>
        <p:spPr bwMode="auto">
          <a:xfrm>
            <a:off x="0" y="168275"/>
            <a:ext cx="6705600" cy="83099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76200">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898525" indent="-898525">
              <a:defRPr>
                <a:solidFill>
                  <a:schemeClr val="tx1"/>
                </a:solidFill>
                <a:latin typeface="Arial" charset="0"/>
              </a:defRPr>
            </a:lvl1pPr>
            <a:lvl2pPr marL="1263650" indent="-185738">
              <a:defRPr>
                <a:solidFill>
                  <a:schemeClr val="tx1"/>
                </a:solidFill>
                <a:latin typeface="Arial" charset="0"/>
              </a:defRPr>
            </a:lvl2pPr>
            <a:lvl3pPr marL="1443038">
              <a:defRPr>
                <a:solidFill>
                  <a:schemeClr val="tx1"/>
                </a:solidFill>
                <a:latin typeface="Arial" charset="0"/>
              </a:defRPr>
            </a:lvl3pPr>
            <a:lvl4pPr marL="1622425">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804863" indent="-804863" eaLnBrk="0" hangingPunct="0"/>
            <a:r>
              <a:rPr lang="en-US" sz="2400" b="1" dirty="0">
                <a:solidFill>
                  <a:srgbClr val="0000FF"/>
                </a:solidFill>
              </a:rPr>
              <a:t>6</a:t>
            </a:r>
            <a:r>
              <a:rPr lang="en-US" sz="2400" b="1" dirty="0" smtClean="0">
                <a:solidFill>
                  <a:srgbClr val="0000FF"/>
                </a:solidFill>
              </a:rPr>
              <a:t>.1.2</a:t>
            </a:r>
            <a:r>
              <a:rPr lang="en-US" sz="2400" b="1" dirty="0">
                <a:solidFill>
                  <a:srgbClr val="0000FF"/>
                </a:solidFill>
              </a:rPr>
              <a:t>	</a:t>
            </a:r>
            <a:r>
              <a:rPr lang="fr-FR" sz="2400" b="1" u="sng" dirty="0">
                <a:solidFill>
                  <a:srgbClr val="0000FF"/>
                </a:solidFill>
              </a:rPr>
              <a:t>Le trajet du sang dans les circulations pulmonaire et systémique</a:t>
            </a:r>
            <a:endParaRPr lang="fr-FR" dirty="0">
              <a:solidFill>
                <a:srgbClr val="0000FF"/>
              </a:solidFill>
            </a:endParaRPr>
          </a:p>
        </p:txBody>
      </p:sp>
      <p:sp>
        <p:nvSpPr>
          <p:cNvPr id="107548" name="Text Box 28"/>
          <p:cNvSpPr txBox="1">
            <a:spLocks noChangeArrowheads="1"/>
          </p:cNvSpPr>
          <p:nvPr/>
        </p:nvSpPr>
        <p:spPr bwMode="auto">
          <a:xfrm>
            <a:off x="8185150" y="6477000"/>
            <a:ext cx="88265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dirty="0">
                <a:solidFill>
                  <a:srgbClr val="0000FF"/>
                </a:solidFill>
              </a:rPr>
              <a:t>Fig. 18.5</a:t>
            </a:r>
          </a:p>
        </p:txBody>
      </p:sp>
    </p:spTree>
    <p:extLst>
      <p:ext uri="{BB962C8B-B14F-4D97-AF65-F5344CB8AC3E}">
        <p14:creationId xmlns:p14="http://schemas.microsoft.com/office/powerpoint/2010/main" val="24866349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Text Box 5"/>
          <p:cNvSpPr txBox="1">
            <a:spLocks noChangeArrowheads="1"/>
          </p:cNvSpPr>
          <p:nvPr/>
        </p:nvSpPr>
        <p:spPr bwMode="auto">
          <a:xfrm>
            <a:off x="304800" y="228600"/>
            <a:ext cx="8458200" cy="100171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12700">
                <a:solidFill>
                  <a:srgbClr val="FF505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2563" indent="-182563">
              <a:tabLst>
                <a:tab pos="1020763" algn="l"/>
              </a:tabLst>
              <a:defRPr>
                <a:solidFill>
                  <a:schemeClr val="tx1"/>
                </a:solidFill>
                <a:latin typeface="Arial" charset="0"/>
              </a:defRPr>
            </a:lvl1pPr>
            <a:lvl2pPr marL="596900" indent="-234950">
              <a:tabLst>
                <a:tab pos="1020763" algn="l"/>
              </a:tabLst>
              <a:defRPr>
                <a:solidFill>
                  <a:schemeClr val="tx1"/>
                </a:solidFill>
                <a:latin typeface="Arial" charset="0"/>
              </a:defRPr>
            </a:lvl2pPr>
            <a:lvl3pPr marL="1009650" indent="-233363">
              <a:tabLst>
                <a:tab pos="1020763" algn="l"/>
              </a:tabLst>
              <a:defRPr>
                <a:solidFill>
                  <a:schemeClr val="tx1"/>
                </a:solidFill>
                <a:latin typeface="Arial" charset="0"/>
              </a:defRPr>
            </a:lvl3pPr>
            <a:lvl4pPr marL="1743075" indent="-371475">
              <a:tabLst>
                <a:tab pos="1020763" algn="l"/>
              </a:tabLst>
              <a:defRPr>
                <a:solidFill>
                  <a:schemeClr val="tx1"/>
                </a:solidFill>
                <a:latin typeface="Arial" charset="0"/>
              </a:defRPr>
            </a:lvl4pPr>
            <a:lvl5pPr marL="2200275" indent="-371475">
              <a:tabLst>
                <a:tab pos="1020763" algn="l"/>
              </a:tabLst>
              <a:defRPr>
                <a:solidFill>
                  <a:schemeClr val="tx1"/>
                </a:solidFill>
                <a:latin typeface="Arial" charset="0"/>
              </a:defRPr>
            </a:lvl5pPr>
            <a:lvl6pPr marL="2657475" indent="-371475" fontAlgn="base">
              <a:spcBef>
                <a:spcPct val="0"/>
              </a:spcBef>
              <a:spcAft>
                <a:spcPct val="0"/>
              </a:spcAft>
              <a:tabLst>
                <a:tab pos="1020763" algn="l"/>
              </a:tabLst>
              <a:defRPr>
                <a:solidFill>
                  <a:schemeClr val="tx1"/>
                </a:solidFill>
                <a:latin typeface="Arial" charset="0"/>
              </a:defRPr>
            </a:lvl6pPr>
            <a:lvl7pPr marL="3114675" indent="-371475" fontAlgn="base">
              <a:spcBef>
                <a:spcPct val="0"/>
              </a:spcBef>
              <a:spcAft>
                <a:spcPct val="0"/>
              </a:spcAft>
              <a:tabLst>
                <a:tab pos="1020763" algn="l"/>
              </a:tabLst>
              <a:defRPr>
                <a:solidFill>
                  <a:schemeClr val="tx1"/>
                </a:solidFill>
                <a:latin typeface="Arial" charset="0"/>
              </a:defRPr>
            </a:lvl7pPr>
            <a:lvl8pPr marL="3571875" indent="-371475" fontAlgn="base">
              <a:spcBef>
                <a:spcPct val="0"/>
              </a:spcBef>
              <a:spcAft>
                <a:spcPct val="0"/>
              </a:spcAft>
              <a:tabLst>
                <a:tab pos="1020763" algn="l"/>
              </a:tabLst>
              <a:defRPr>
                <a:solidFill>
                  <a:schemeClr val="tx1"/>
                </a:solidFill>
                <a:latin typeface="Arial" charset="0"/>
              </a:defRPr>
            </a:lvl8pPr>
            <a:lvl9pPr marL="4029075" indent="-371475" fontAlgn="base">
              <a:spcBef>
                <a:spcPct val="0"/>
              </a:spcBef>
              <a:spcAft>
                <a:spcPct val="0"/>
              </a:spcAft>
              <a:tabLst>
                <a:tab pos="1020763" algn="l"/>
              </a:tabLst>
              <a:defRPr>
                <a:solidFill>
                  <a:schemeClr val="tx1"/>
                </a:solidFill>
                <a:latin typeface="Arial" charset="0"/>
              </a:defRPr>
            </a:lvl9pPr>
          </a:lstStyle>
          <a:p>
            <a:pPr eaLnBrk="0" hangingPunct="0">
              <a:spcBef>
                <a:spcPct val="25000"/>
              </a:spcBef>
              <a:buFontTx/>
              <a:buChar char="•"/>
            </a:pPr>
            <a:r>
              <a:rPr lang="fr-CA" sz="2000" b="1" dirty="0"/>
              <a:t>Fonctionnement des valves cardiaques</a:t>
            </a:r>
            <a:endParaRPr lang="fr-CA" sz="2000" dirty="0"/>
          </a:p>
          <a:p>
            <a:pPr eaLnBrk="0" hangingPunct="0">
              <a:spcBef>
                <a:spcPct val="20000"/>
              </a:spcBef>
            </a:pPr>
            <a:r>
              <a:rPr lang="fr-CA" dirty="0"/>
              <a:t>	Les valves sont absolument essentielles pour que le sang ne circule que dans </a:t>
            </a:r>
            <a:r>
              <a:rPr lang="fr-CA" u="sng" dirty="0"/>
              <a:t>une seule direction</a:t>
            </a:r>
            <a:r>
              <a:rPr lang="fr-CA" dirty="0"/>
              <a:t>.</a:t>
            </a:r>
          </a:p>
        </p:txBody>
      </p:sp>
      <p:pic>
        <p:nvPicPr>
          <p:cNvPr id="9237" name="Picture 21" descr="18-08a-bHeartValves_LE.jpg"/>
          <p:cNvPicPr>
            <a:picLocks noChangeAspect="1" noChangeArrowheads="1"/>
          </p:cNvPicPr>
          <p:nvPr/>
        </p:nvPicPr>
        <p:blipFill>
          <a:blip r:embed="rId3" cstate="print">
            <a:extLst>
              <a:ext uri="{28A0092B-C50C-407E-A947-70E740481C1C}">
                <a14:useLocalDpi xmlns:a14="http://schemas.microsoft.com/office/drawing/2010/main" val="0"/>
              </a:ext>
            </a:extLst>
          </a:blip>
          <a:srcRect b="6137"/>
          <a:stretch>
            <a:fillRect/>
          </a:stretch>
        </p:blipFill>
        <p:spPr bwMode="auto">
          <a:xfrm>
            <a:off x="609600" y="1273175"/>
            <a:ext cx="8229600" cy="5291138"/>
          </a:xfrm>
          <a:prstGeom prst="rect">
            <a:avLst/>
          </a:prstGeom>
          <a:noFill/>
          <a:extLst>
            <a:ext uri="{909E8E84-426E-40DD-AFC4-6F175D3DCCD1}">
              <a14:hiddenFill xmlns:a14="http://schemas.microsoft.com/office/drawing/2010/main">
                <a:solidFill>
                  <a:srgbClr val="FFFFFF"/>
                </a:solidFill>
              </a14:hiddenFill>
            </a:ext>
          </a:extLst>
        </p:spPr>
      </p:pic>
      <p:sp>
        <p:nvSpPr>
          <p:cNvPr id="9235" name="Text Box 19"/>
          <p:cNvSpPr txBox="1">
            <a:spLocks noChangeArrowheads="1"/>
          </p:cNvSpPr>
          <p:nvPr/>
        </p:nvSpPr>
        <p:spPr bwMode="auto">
          <a:xfrm>
            <a:off x="7543800" y="6324600"/>
            <a:ext cx="114300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1400">
                <a:solidFill>
                  <a:schemeClr val="accent2"/>
                </a:solidFill>
              </a:rPr>
              <a:t>Figure 18.8</a:t>
            </a:r>
          </a:p>
        </p:txBody>
      </p:sp>
      <p:sp>
        <p:nvSpPr>
          <p:cNvPr id="9238" name="Text Box 22"/>
          <p:cNvSpPr txBox="1">
            <a:spLocks noChangeArrowheads="1"/>
          </p:cNvSpPr>
          <p:nvPr/>
        </p:nvSpPr>
        <p:spPr bwMode="auto">
          <a:xfrm>
            <a:off x="2338388" y="1406525"/>
            <a:ext cx="16002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Valve du tronc pulmonaire</a:t>
            </a:r>
          </a:p>
        </p:txBody>
      </p:sp>
      <p:sp>
        <p:nvSpPr>
          <p:cNvPr id="9239" name="Text Box 23"/>
          <p:cNvSpPr txBox="1">
            <a:spLocks noChangeArrowheads="1"/>
          </p:cNvSpPr>
          <p:nvPr/>
        </p:nvSpPr>
        <p:spPr bwMode="auto">
          <a:xfrm>
            <a:off x="2362200" y="1636713"/>
            <a:ext cx="9144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Valve de l’aorte</a:t>
            </a:r>
          </a:p>
        </p:txBody>
      </p:sp>
      <p:sp>
        <p:nvSpPr>
          <p:cNvPr id="9240" name="Text Box 24"/>
          <p:cNvSpPr txBox="1">
            <a:spLocks noChangeArrowheads="1"/>
          </p:cNvSpPr>
          <p:nvPr/>
        </p:nvSpPr>
        <p:spPr bwMode="auto">
          <a:xfrm>
            <a:off x="2362200" y="1863725"/>
            <a:ext cx="11430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Niveau de la coupe</a:t>
            </a:r>
          </a:p>
        </p:txBody>
      </p:sp>
      <p:sp>
        <p:nvSpPr>
          <p:cNvPr id="9241" name="Text Box 25"/>
          <p:cNvSpPr txBox="1">
            <a:spLocks noChangeArrowheads="1"/>
          </p:cNvSpPr>
          <p:nvPr/>
        </p:nvSpPr>
        <p:spPr bwMode="auto">
          <a:xfrm>
            <a:off x="2362200" y="2170113"/>
            <a:ext cx="15240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Valve mitrale (bicuspide)</a:t>
            </a:r>
          </a:p>
        </p:txBody>
      </p:sp>
      <p:sp>
        <p:nvSpPr>
          <p:cNvPr id="9242" name="Text Box 26"/>
          <p:cNvSpPr txBox="1">
            <a:spLocks noChangeArrowheads="1"/>
          </p:cNvSpPr>
          <p:nvPr/>
        </p:nvSpPr>
        <p:spPr bwMode="auto">
          <a:xfrm>
            <a:off x="2362200" y="2362200"/>
            <a:ext cx="9906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Valve tricuspide</a:t>
            </a:r>
          </a:p>
        </p:txBody>
      </p:sp>
      <p:sp>
        <p:nvSpPr>
          <p:cNvPr id="9243" name="Text Box 27"/>
          <p:cNvSpPr txBox="1">
            <a:spLocks noChangeArrowheads="1"/>
          </p:cNvSpPr>
          <p:nvPr/>
        </p:nvSpPr>
        <p:spPr bwMode="auto">
          <a:xfrm>
            <a:off x="3733800" y="3581400"/>
            <a:ext cx="6858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latin typeface="Verdana" pitchFamily="34" charset="0"/>
              </a:rPr>
              <a:t>Valve tricuspide</a:t>
            </a:r>
          </a:p>
        </p:txBody>
      </p:sp>
      <p:sp>
        <p:nvSpPr>
          <p:cNvPr id="9244" name="Text Box 28"/>
          <p:cNvSpPr txBox="1">
            <a:spLocks noChangeArrowheads="1"/>
          </p:cNvSpPr>
          <p:nvPr/>
        </p:nvSpPr>
        <p:spPr bwMode="auto">
          <a:xfrm>
            <a:off x="3784600" y="4230688"/>
            <a:ext cx="5334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latin typeface="Verdana" pitchFamily="34" charset="0"/>
              </a:rPr>
              <a:t>Valve mitrale</a:t>
            </a:r>
          </a:p>
        </p:txBody>
      </p:sp>
      <p:sp>
        <p:nvSpPr>
          <p:cNvPr id="9245" name="Text Box 29"/>
          <p:cNvSpPr txBox="1">
            <a:spLocks noChangeArrowheads="1"/>
          </p:cNvSpPr>
          <p:nvPr/>
        </p:nvSpPr>
        <p:spPr bwMode="auto">
          <a:xfrm>
            <a:off x="3810000" y="4987925"/>
            <a:ext cx="6858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latin typeface="Verdana" pitchFamily="34" charset="0"/>
              </a:rPr>
              <a:t>Valve</a:t>
            </a:r>
          </a:p>
          <a:p>
            <a:r>
              <a:rPr lang="fr-CA" sz="900" b="1">
                <a:latin typeface="Verdana" pitchFamily="34" charset="0"/>
              </a:rPr>
              <a:t>de l’aorte</a:t>
            </a:r>
          </a:p>
        </p:txBody>
      </p:sp>
      <p:sp>
        <p:nvSpPr>
          <p:cNvPr id="9246" name="Text Box 30"/>
          <p:cNvSpPr txBox="1">
            <a:spLocks noChangeArrowheads="1"/>
          </p:cNvSpPr>
          <p:nvPr/>
        </p:nvSpPr>
        <p:spPr bwMode="auto">
          <a:xfrm>
            <a:off x="3886200" y="5410200"/>
            <a:ext cx="76200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latin typeface="Verdana" pitchFamily="34" charset="0"/>
              </a:rPr>
              <a:t>Valve</a:t>
            </a:r>
          </a:p>
          <a:p>
            <a:r>
              <a:rPr lang="fr-CA" sz="900" b="1">
                <a:latin typeface="Verdana" pitchFamily="34" charset="0"/>
              </a:rPr>
              <a:t>du tronc pulmonaire</a:t>
            </a:r>
          </a:p>
        </p:txBody>
      </p:sp>
      <p:sp>
        <p:nvSpPr>
          <p:cNvPr id="9247" name="Text Box 31"/>
          <p:cNvSpPr txBox="1">
            <a:spLocks noChangeArrowheads="1"/>
          </p:cNvSpPr>
          <p:nvPr/>
        </p:nvSpPr>
        <p:spPr bwMode="auto">
          <a:xfrm>
            <a:off x="3733800" y="3317875"/>
            <a:ext cx="6858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latin typeface="Verdana" pitchFamily="34" charset="0"/>
              </a:rPr>
              <a:t>Myocarde</a:t>
            </a:r>
          </a:p>
        </p:txBody>
      </p:sp>
    </p:spTree>
    <p:extLst>
      <p:ext uri="{BB962C8B-B14F-4D97-AF65-F5344CB8AC3E}">
        <p14:creationId xmlns:p14="http://schemas.microsoft.com/office/powerpoint/2010/main" val="299944831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3" name="Text Box 5"/>
          <p:cNvSpPr txBox="1">
            <a:spLocks noChangeArrowheads="1"/>
          </p:cNvSpPr>
          <p:nvPr/>
        </p:nvSpPr>
        <p:spPr bwMode="auto">
          <a:xfrm>
            <a:off x="228600" y="1818469"/>
            <a:ext cx="2362200" cy="353943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rIns="36000">
            <a:spAutoFit/>
          </a:bodyPr>
          <a:lstStyle/>
          <a:p>
            <a:r>
              <a:rPr lang="fr-FR" sz="1600" dirty="0">
                <a:solidFill>
                  <a:srgbClr val="FF0000"/>
                </a:solidFill>
              </a:rPr>
              <a:t>Quelle est la fonction des muscles papillaires</a:t>
            </a:r>
            <a:r>
              <a:rPr lang="fr-FR" sz="1600" dirty="0" smtClean="0">
                <a:solidFill>
                  <a:srgbClr val="FF0000"/>
                </a:solidFill>
              </a:rPr>
              <a:t>?</a:t>
            </a:r>
          </a:p>
          <a:p>
            <a:r>
              <a:rPr lang="fr-FR" sz="1600" b="1" dirty="0" smtClean="0">
                <a:solidFill>
                  <a:srgbClr val="FF0000"/>
                </a:solidFill>
              </a:rPr>
              <a:t>Il n’y en a pas pour les valves du tronc pulmonaire ainsi que pour l’aorte. Ils sont attachés aux valves auriculoventriculaires et  leur fonction est de s’assurer que le sang ne se rebrousse du mauvais sens. Maintenir les valves fermées. </a:t>
            </a:r>
            <a:endParaRPr lang="fr-FR" sz="1600" b="1" dirty="0"/>
          </a:p>
        </p:txBody>
      </p:sp>
      <p:sp>
        <p:nvSpPr>
          <p:cNvPr id="48135" name="Text Box 7"/>
          <p:cNvSpPr txBox="1">
            <a:spLocks noChangeArrowheads="1"/>
          </p:cNvSpPr>
          <p:nvPr/>
        </p:nvSpPr>
        <p:spPr bwMode="auto">
          <a:xfrm>
            <a:off x="256032" y="5449597"/>
            <a:ext cx="2362200" cy="1323439"/>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rIns="36000">
            <a:spAutoFit/>
          </a:bodyPr>
          <a:lstStyle/>
          <a:p>
            <a:r>
              <a:rPr lang="fr-FR" sz="1600" dirty="0">
                <a:solidFill>
                  <a:srgbClr val="FF0000"/>
                </a:solidFill>
              </a:rPr>
              <a:t>Pourquoi est-ce que les valves du tronc pulmonaire et </a:t>
            </a:r>
            <a:r>
              <a:rPr lang="fr-FR" sz="1600" dirty="0" smtClean="0">
                <a:solidFill>
                  <a:srgbClr val="FF0000"/>
                </a:solidFill>
              </a:rPr>
              <a:t>de </a:t>
            </a:r>
            <a:r>
              <a:rPr lang="fr-FR" sz="1600" dirty="0">
                <a:solidFill>
                  <a:srgbClr val="FF0000"/>
                </a:solidFill>
              </a:rPr>
              <a:t>l’aorte n’ont pas besoin de muscles papillaires?</a:t>
            </a:r>
            <a:endParaRPr lang="fr-FR" sz="1600" b="1" dirty="0"/>
          </a:p>
        </p:txBody>
      </p:sp>
      <p:sp>
        <p:nvSpPr>
          <p:cNvPr id="48136" name="Text Box 8"/>
          <p:cNvSpPr txBox="1">
            <a:spLocks noChangeArrowheads="1"/>
          </p:cNvSpPr>
          <p:nvPr/>
        </p:nvSpPr>
        <p:spPr bwMode="auto">
          <a:xfrm>
            <a:off x="228600" y="304800"/>
            <a:ext cx="2362200" cy="1323439"/>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72000" rIns="36000">
            <a:spAutoFit/>
          </a:bodyPr>
          <a:lstStyle/>
          <a:p>
            <a:r>
              <a:rPr lang="fr-FR" sz="1600" dirty="0">
                <a:solidFill>
                  <a:srgbClr val="FF0000"/>
                </a:solidFill>
              </a:rPr>
              <a:t>Qu’est-ce qui cause l’ouverture et la fermeture des valves</a:t>
            </a:r>
            <a:r>
              <a:rPr lang="fr-FR" sz="1600" dirty="0" smtClean="0">
                <a:solidFill>
                  <a:srgbClr val="FF0000"/>
                </a:solidFill>
              </a:rPr>
              <a:t>?</a:t>
            </a:r>
          </a:p>
          <a:p>
            <a:r>
              <a:rPr lang="fr-FR" sz="1600" b="1" dirty="0" smtClean="0">
                <a:solidFill>
                  <a:srgbClr val="FF0000"/>
                </a:solidFill>
              </a:rPr>
              <a:t>La différence de pression</a:t>
            </a:r>
            <a:endParaRPr lang="fr-FR" sz="1600" b="1" dirty="0"/>
          </a:p>
        </p:txBody>
      </p:sp>
      <p:pic>
        <p:nvPicPr>
          <p:cNvPr id="48144" name="Picture 16" descr="http://cw2.erpi.com/cw/marieb/userfiles/11_Fig_18_9_p_777.jpg"/>
          <p:cNvPicPr>
            <a:picLocks noChangeAspect="1" noChangeArrowheads="1"/>
          </p:cNvPicPr>
          <p:nvPr/>
        </p:nvPicPr>
        <p:blipFill>
          <a:blip r:embed="rId4" cstate="print"/>
          <a:srcRect l="1890" t="2040" r="1890" b="6121"/>
          <a:stretch>
            <a:fillRect/>
          </a:stretch>
        </p:blipFill>
        <p:spPr bwMode="auto">
          <a:xfrm>
            <a:off x="2895600" y="304800"/>
            <a:ext cx="6019800" cy="4257425"/>
          </a:xfrm>
          <a:prstGeom prst="rect">
            <a:avLst/>
          </a:prstGeom>
          <a:noFill/>
          <a:ln>
            <a:solidFill>
              <a:srgbClr val="0000FF"/>
            </a:solidFill>
          </a:ln>
        </p:spPr>
      </p:pic>
      <p:pic>
        <p:nvPicPr>
          <p:cNvPr id="48146" name="Picture 18" descr="http://cw2.erpi.com/cw/marieb/userfiles/12_Fig_18_10_p_777.jpg"/>
          <p:cNvPicPr>
            <a:picLocks noChangeAspect="1" noChangeArrowheads="1"/>
          </p:cNvPicPr>
          <p:nvPr/>
        </p:nvPicPr>
        <p:blipFill>
          <a:blip r:embed="rId5" cstate="print"/>
          <a:srcRect l="1134" t="6375" r="1512" b="10018"/>
          <a:stretch>
            <a:fillRect/>
          </a:stretch>
        </p:blipFill>
        <p:spPr bwMode="auto">
          <a:xfrm>
            <a:off x="2875017" y="4648200"/>
            <a:ext cx="6040383" cy="2152749"/>
          </a:xfrm>
          <a:prstGeom prst="rect">
            <a:avLst/>
          </a:prstGeom>
          <a:noFill/>
          <a:ln>
            <a:solidFill>
              <a:srgbClr val="0000FF"/>
            </a:solidFill>
          </a:ln>
        </p:spPr>
      </p:pic>
    </p:spTree>
    <p:custDataLst>
      <p:tags r:id="rId1"/>
    </p:custDataLst>
    <p:extLst>
      <p:ext uri="{BB962C8B-B14F-4D97-AF65-F5344CB8AC3E}">
        <p14:creationId xmlns:p14="http://schemas.microsoft.com/office/powerpoint/2010/main" val="195787157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237" name="Text Box 101"/>
          <p:cNvSpPr txBox="1">
            <a:spLocks noChangeArrowheads="1"/>
          </p:cNvSpPr>
          <p:nvPr/>
        </p:nvSpPr>
        <p:spPr bwMode="auto">
          <a:xfrm>
            <a:off x="152400" y="685800"/>
            <a:ext cx="5334000" cy="105758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A5002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spAutoFit/>
          </a:bodyPr>
          <a:lstStyle>
            <a:lvl1pPr>
              <a:defRPr>
                <a:solidFill>
                  <a:schemeClr val="tx1"/>
                </a:solidFill>
                <a:latin typeface="Arial" charset="0"/>
              </a:defRPr>
            </a:lvl1pPr>
            <a:lvl2pPr marL="617538" indent="-176213">
              <a:defRPr>
                <a:solidFill>
                  <a:schemeClr val="tx1"/>
                </a:solidFill>
                <a:latin typeface="Arial" charset="0"/>
              </a:defRPr>
            </a:lvl2pPr>
            <a:lvl3pPr marL="984250" indent="-187325">
              <a:defRPr>
                <a:solidFill>
                  <a:schemeClr val="tx1"/>
                </a:solidFill>
                <a:latin typeface="Arial" charset="0"/>
              </a:defRPr>
            </a:lvl3pPr>
            <a:lvl4pPr marL="1441450">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271463" lvl="1" indent="-271463" eaLnBrk="0" hangingPunct="0">
              <a:buFont typeface="Wingdings" pitchFamily="2" charset="2"/>
              <a:buChar char="ü"/>
            </a:pPr>
            <a:r>
              <a:rPr lang="fr-FR" sz="1600" dirty="0" smtClean="0"/>
              <a:t>Le </a:t>
            </a:r>
            <a:r>
              <a:rPr lang="fr-FR" sz="1600" dirty="0"/>
              <a:t>plus court des circuits de la circulation systémique.</a:t>
            </a:r>
          </a:p>
          <a:p>
            <a:pPr marL="271463" lvl="1" indent="-271463" eaLnBrk="0" hangingPunct="0">
              <a:buFont typeface="Wingdings" pitchFamily="2" charset="2"/>
              <a:buChar char="ü"/>
            </a:pPr>
            <a:r>
              <a:rPr lang="fr-FR" sz="1600" dirty="0"/>
              <a:t>L’apport sanguin au </a:t>
            </a:r>
            <a:r>
              <a:rPr lang="fr-FR" sz="1600" dirty="0" smtClean="0"/>
              <a:t>cœur </a:t>
            </a:r>
            <a:r>
              <a:rPr lang="fr-FR" sz="1600" dirty="0"/>
              <a:t>représente environ 5% de la circulation systémique (alors que sa masse n’équivaut que 0,5% du poids corporel!).</a:t>
            </a:r>
          </a:p>
        </p:txBody>
      </p:sp>
      <p:sp>
        <p:nvSpPr>
          <p:cNvPr id="91252" name="Text Box 116"/>
          <p:cNvSpPr txBox="1">
            <a:spLocks noChangeArrowheads="1"/>
          </p:cNvSpPr>
          <p:nvPr/>
        </p:nvSpPr>
        <p:spPr bwMode="auto">
          <a:xfrm>
            <a:off x="457200" y="1905000"/>
            <a:ext cx="4572000" cy="214595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72000" bIns="72000">
            <a:spAutoFit/>
          </a:bodyPr>
          <a:lstStyle>
            <a:lvl1pPr>
              <a:defRPr>
                <a:solidFill>
                  <a:schemeClr val="tx1"/>
                </a:solidFill>
                <a:latin typeface="Arial" charset="0"/>
              </a:defRPr>
            </a:lvl1pPr>
            <a:lvl2pPr marL="355600" indent="-176213">
              <a:defRPr>
                <a:solidFill>
                  <a:schemeClr val="tx1"/>
                </a:solidFill>
                <a:latin typeface="Arial" charset="0"/>
              </a:defRPr>
            </a:lvl2pPr>
            <a:lvl3pPr marL="984250" indent="-187325">
              <a:defRPr>
                <a:solidFill>
                  <a:schemeClr val="tx1"/>
                </a:solidFill>
                <a:latin typeface="Arial" charset="0"/>
              </a:defRPr>
            </a:lvl3pPr>
            <a:lvl4pPr marL="1441450">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177800" indent="-177800" eaLnBrk="0" hangingPunct="0">
              <a:buSzPct val="85000"/>
              <a:buFont typeface="Wingdings" pitchFamily="2" charset="2"/>
              <a:buChar char="§"/>
            </a:pPr>
            <a:r>
              <a:rPr lang="fr-FR" b="1" i="1" dirty="0" smtClean="0"/>
              <a:t>Artères coronaires </a:t>
            </a:r>
            <a:r>
              <a:rPr lang="fr-FR" b="1" dirty="0" smtClean="0"/>
              <a:t>:</a:t>
            </a:r>
            <a:endParaRPr lang="fr-FR" b="1" dirty="0"/>
          </a:p>
          <a:p>
            <a:pPr lvl="1" eaLnBrk="0" hangingPunct="0">
              <a:buFont typeface="Arial" pitchFamily="34" charset="0"/>
              <a:buChar char="−"/>
            </a:pPr>
            <a:r>
              <a:rPr lang="fr-FR" sz="1600" dirty="0"/>
              <a:t>Débutent à la </a:t>
            </a:r>
            <a:r>
              <a:rPr lang="fr-FR" sz="1600" u="sng" dirty="0"/>
              <a:t>base de l’aorte</a:t>
            </a:r>
            <a:r>
              <a:rPr lang="fr-FR" sz="1600" dirty="0"/>
              <a:t> (près de la valve de l’aorte).</a:t>
            </a:r>
          </a:p>
          <a:p>
            <a:pPr lvl="1" eaLnBrk="0" hangingPunct="0">
              <a:buFont typeface="Arial" pitchFamily="34" charset="0"/>
              <a:buChar char="−"/>
            </a:pPr>
            <a:r>
              <a:rPr lang="fr-FR" sz="1600" dirty="0"/>
              <a:t>Deux artères coronaires principales: </a:t>
            </a:r>
            <a:r>
              <a:rPr lang="fr-FR" sz="1600" b="1" i="1" dirty="0"/>
              <a:t>artère coronaire droite </a:t>
            </a:r>
            <a:r>
              <a:rPr lang="fr-FR" sz="1600" dirty="0"/>
              <a:t>et </a:t>
            </a:r>
            <a:r>
              <a:rPr lang="fr-FR" sz="1600" b="1" i="1" dirty="0"/>
              <a:t>artère coronaire gauche</a:t>
            </a:r>
            <a:r>
              <a:rPr lang="fr-FR" sz="1600" dirty="0"/>
              <a:t>.</a:t>
            </a:r>
          </a:p>
          <a:p>
            <a:pPr lvl="1" eaLnBrk="0" hangingPunct="0">
              <a:buFont typeface="Arial" pitchFamily="34" charset="0"/>
              <a:buChar char="−"/>
            </a:pPr>
            <a:r>
              <a:rPr lang="fr-FR" sz="1600" dirty="0"/>
              <a:t>Se divisent en rameaux d’abord superficiels, puis qui pénètrent à l’intérieur du myocarde.</a:t>
            </a:r>
          </a:p>
        </p:txBody>
      </p:sp>
      <p:sp>
        <p:nvSpPr>
          <p:cNvPr id="91253" name="Text Box 117"/>
          <p:cNvSpPr txBox="1">
            <a:spLocks noChangeArrowheads="1"/>
          </p:cNvSpPr>
          <p:nvPr/>
        </p:nvSpPr>
        <p:spPr bwMode="auto">
          <a:xfrm>
            <a:off x="457200" y="4267200"/>
            <a:ext cx="4572000" cy="2145954"/>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72000" bIns="72000">
            <a:spAutoFit/>
          </a:bodyPr>
          <a:lstStyle>
            <a:lvl1pPr>
              <a:defRPr>
                <a:solidFill>
                  <a:schemeClr val="tx1"/>
                </a:solidFill>
                <a:latin typeface="Arial" charset="0"/>
              </a:defRPr>
            </a:lvl1pPr>
            <a:lvl2pPr marL="355600" indent="-176213">
              <a:defRPr>
                <a:solidFill>
                  <a:schemeClr val="tx1"/>
                </a:solidFill>
                <a:latin typeface="Arial" charset="0"/>
              </a:defRPr>
            </a:lvl2pPr>
            <a:lvl3pPr marL="984250" indent="-187325">
              <a:defRPr>
                <a:solidFill>
                  <a:schemeClr val="tx1"/>
                </a:solidFill>
                <a:latin typeface="Arial" charset="0"/>
              </a:defRPr>
            </a:lvl3pPr>
            <a:lvl4pPr marL="1441450">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177800" indent="-177800" eaLnBrk="0" hangingPunct="0">
              <a:buSzPct val="85000"/>
              <a:buFont typeface="Wingdings" pitchFamily="2" charset="2"/>
              <a:buChar char="§"/>
            </a:pPr>
            <a:r>
              <a:rPr lang="fr-FR" b="1" i="1" dirty="0" smtClean="0"/>
              <a:t>Veines </a:t>
            </a:r>
            <a:r>
              <a:rPr lang="fr-FR" b="1" i="1" dirty="0"/>
              <a:t>du </a:t>
            </a:r>
            <a:r>
              <a:rPr lang="fr-FR" b="1" i="1" dirty="0" smtClean="0"/>
              <a:t>cœur </a:t>
            </a:r>
            <a:r>
              <a:rPr lang="fr-FR" b="1" dirty="0" smtClean="0"/>
              <a:t>:</a:t>
            </a:r>
            <a:endParaRPr lang="fr-FR" b="1" dirty="0"/>
          </a:p>
          <a:p>
            <a:pPr lvl="1" eaLnBrk="0" hangingPunct="0">
              <a:buFont typeface="Arial" pitchFamily="34" charset="0"/>
              <a:buChar char="−"/>
            </a:pPr>
            <a:r>
              <a:rPr lang="fr-FR" sz="1600" dirty="0"/>
              <a:t>Recueillent le sang désoxygéné.</a:t>
            </a:r>
          </a:p>
          <a:p>
            <a:pPr lvl="1" eaLnBrk="0" hangingPunct="0">
              <a:buFont typeface="Arial" pitchFamily="34" charset="0"/>
              <a:buChar char="−"/>
            </a:pPr>
            <a:r>
              <a:rPr lang="fr-FR" sz="1600" dirty="0"/>
              <a:t>Forment des vaisseaux de plus en plus gros, lesquels s’unissent pour former le </a:t>
            </a:r>
            <a:r>
              <a:rPr lang="fr-FR" sz="1600" b="1" i="1" dirty="0"/>
              <a:t>sinus coronaire </a:t>
            </a:r>
            <a:r>
              <a:rPr lang="fr-FR" sz="1600" dirty="0"/>
              <a:t>(situé dans le sillon coronaire de la face postérieure du cœur).</a:t>
            </a:r>
          </a:p>
          <a:p>
            <a:pPr lvl="1" eaLnBrk="0" hangingPunct="0">
              <a:buFont typeface="Arial" pitchFamily="34" charset="0"/>
              <a:buChar char="−"/>
            </a:pPr>
            <a:r>
              <a:rPr lang="fr-FR" sz="1600" dirty="0"/>
              <a:t>Le sinus coronaire déverse le sang dans l’</a:t>
            </a:r>
            <a:r>
              <a:rPr lang="fr-FR" sz="1600" u="sng" dirty="0"/>
              <a:t>oreillette droite</a:t>
            </a:r>
            <a:r>
              <a:rPr lang="fr-FR" sz="1600" dirty="0"/>
              <a:t>.</a:t>
            </a:r>
          </a:p>
        </p:txBody>
      </p:sp>
      <p:pic>
        <p:nvPicPr>
          <p:cNvPr id="91281" name="Picture 145" descr="http://cw2.erpi.com/cw/marieb/userfiles/09_Fig_18_7_p_774.jpg"/>
          <p:cNvPicPr>
            <a:picLocks noChangeAspect="1" noChangeArrowheads="1"/>
          </p:cNvPicPr>
          <p:nvPr/>
        </p:nvPicPr>
        <p:blipFill>
          <a:blip r:embed="rId3" cstate="print"/>
          <a:srcRect l="3579" t="1890" r="3579" b="10583"/>
          <a:stretch>
            <a:fillRect/>
          </a:stretch>
        </p:blipFill>
        <p:spPr bwMode="auto">
          <a:xfrm>
            <a:off x="5605277" y="533400"/>
            <a:ext cx="3499494" cy="6248400"/>
          </a:xfrm>
          <a:prstGeom prst="rect">
            <a:avLst/>
          </a:prstGeom>
          <a:noFill/>
        </p:spPr>
      </p:pic>
      <p:sp>
        <p:nvSpPr>
          <p:cNvPr id="25" name="Text Box 101"/>
          <p:cNvSpPr txBox="1">
            <a:spLocks noChangeArrowheads="1"/>
          </p:cNvSpPr>
          <p:nvPr/>
        </p:nvSpPr>
        <p:spPr bwMode="auto">
          <a:xfrm>
            <a:off x="152400" y="228600"/>
            <a:ext cx="6400800" cy="45185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A5002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36000" bIns="36000">
            <a:spAutoFit/>
          </a:bodyPr>
          <a:lstStyle>
            <a:lvl1pPr>
              <a:defRPr>
                <a:solidFill>
                  <a:schemeClr val="tx1"/>
                </a:solidFill>
                <a:latin typeface="Arial" charset="0"/>
              </a:defRPr>
            </a:lvl1pPr>
            <a:lvl2pPr marL="617538" indent="-176213">
              <a:defRPr>
                <a:solidFill>
                  <a:schemeClr val="tx1"/>
                </a:solidFill>
                <a:latin typeface="Arial" charset="0"/>
              </a:defRPr>
            </a:lvl2pPr>
            <a:lvl3pPr marL="984250" indent="-187325">
              <a:defRPr>
                <a:solidFill>
                  <a:schemeClr val="tx1"/>
                </a:solidFill>
                <a:latin typeface="Arial" charset="0"/>
              </a:defRPr>
            </a:lvl3pPr>
            <a:lvl4pPr marL="1441450">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r>
              <a:rPr lang="en-US" sz="2400" b="1" dirty="0">
                <a:solidFill>
                  <a:srgbClr val="0000FF"/>
                </a:solidFill>
              </a:rPr>
              <a:t>6</a:t>
            </a:r>
            <a:r>
              <a:rPr lang="en-US" sz="2400" b="1" dirty="0" smtClean="0">
                <a:solidFill>
                  <a:srgbClr val="0000FF"/>
                </a:solidFill>
              </a:rPr>
              <a:t>.1.3  </a:t>
            </a:r>
            <a:r>
              <a:rPr lang="fr-FR" sz="2400" b="1" u="sng" dirty="0">
                <a:solidFill>
                  <a:srgbClr val="0000FF"/>
                </a:solidFill>
              </a:rPr>
              <a:t>Décrire la circulation </a:t>
            </a:r>
            <a:r>
              <a:rPr lang="fr-FR" sz="2400" b="1" u="sng" dirty="0" smtClean="0">
                <a:solidFill>
                  <a:srgbClr val="0000FF"/>
                </a:solidFill>
              </a:rPr>
              <a:t>coronarienne</a:t>
            </a:r>
            <a:endParaRPr lang="fr-FR" sz="2400" dirty="0">
              <a:solidFill>
                <a:srgbClr val="0000FF"/>
              </a:solidFill>
            </a:endParaRPr>
          </a:p>
        </p:txBody>
      </p:sp>
      <p:sp>
        <p:nvSpPr>
          <p:cNvPr id="26" name="Text Box 28"/>
          <p:cNvSpPr txBox="1">
            <a:spLocks noChangeArrowheads="1"/>
          </p:cNvSpPr>
          <p:nvPr/>
        </p:nvSpPr>
        <p:spPr bwMode="auto">
          <a:xfrm>
            <a:off x="8153400" y="3505200"/>
            <a:ext cx="880369" cy="30777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dirty="0">
                <a:solidFill>
                  <a:srgbClr val="0000FF"/>
                </a:solidFill>
              </a:rPr>
              <a:t>Fig. </a:t>
            </a:r>
            <a:r>
              <a:rPr lang="fr-CA" sz="1400" dirty="0" smtClean="0">
                <a:solidFill>
                  <a:srgbClr val="0000FF"/>
                </a:solidFill>
              </a:rPr>
              <a:t>18.7</a:t>
            </a:r>
            <a:endParaRPr lang="fr-CA" sz="1400" dirty="0">
              <a:solidFill>
                <a:srgbClr val="0000FF"/>
              </a:solidFill>
            </a:endParaRPr>
          </a:p>
        </p:txBody>
      </p:sp>
    </p:spTree>
    <p:extLst>
      <p:ext uri="{BB962C8B-B14F-4D97-AF65-F5344CB8AC3E}">
        <p14:creationId xmlns:p14="http://schemas.microsoft.com/office/powerpoint/2010/main" val="241475950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52400" y="228600"/>
            <a:ext cx="891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20713" indent="-620713">
              <a:defRPr>
                <a:solidFill>
                  <a:schemeClr val="tx1"/>
                </a:solidFill>
                <a:latin typeface="Arial" charset="0"/>
              </a:defRPr>
            </a:lvl1pPr>
            <a:lvl2pPr marL="800100">
              <a:defRPr>
                <a:solidFill>
                  <a:schemeClr val="tx1"/>
                </a:solidFill>
                <a:latin typeface="Arial" charset="0"/>
              </a:defRPr>
            </a:lvl2pPr>
            <a:lvl3pPr marL="979488">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10000"/>
              </a:spcBef>
            </a:pPr>
            <a:r>
              <a:rPr lang="fr-CA" sz="2400" b="1" dirty="0">
                <a:solidFill>
                  <a:srgbClr val="0000FF"/>
                </a:solidFill>
              </a:rPr>
              <a:t>6</a:t>
            </a:r>
            <a:r>
              <a:rPr lang="fr-CA" sz="2400" b="1" dirty="0" smtClean="0">
                <a:solidFill>
                  <a:srgbClr val="0000FF"/>
                </a:solidFill>
              </a:rPr>
              <a:t>.1.4 </a:t>
            </a:r>
            <a:r>
              <a:rPr lang="fr-CA" sz="2400" b="1" u="sng" dirty="0">
                <a:solidFill>
                  <a:srgbClr val="0000FF"/>
                </a:solidFill>
              </a:rPr>
              <a:t>Propriétés des myocytes cardiaques</a:t>
            </a:r>
          </a:p>
        </p:txBody>
      </p:sp>
      <p:sp>
        <p:nvSpPr>
          <p:cNvPr id="15373" name="Text Box 13"/>
          <p:cNvSpPr txBox="1">
            <a:spLocks noChangeArrowheads="1"/>
          </p:cNvSpPr>
          <p:nvPr/>
        </p:nvSpPr>
        <p:spPr bwMode="auto">
          <a:xfrm>
            <a:off x="914400" y="666750"/>
            <a:ext cx="762099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182563" indent="-182563">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177800" indent="-177800">
              <a:buSzPct val="85000"/>
              <a:buFont typeface="Arial" pitchFamily="34" charset="0"/>
              <a:buChar char="‒"/>
            </a:pPr>
            <a:r>
              <a:rPr lang="fr-CA" sz="1600" dirty="0"/>
              <a:t>Fibres musculaires («</a:t>
            </a:r>
            <a:r>
              <a:rPr lang="fr-CA" sz="1600" b="1" i="1" dirty="0"/>
              <a:t>myocytes</a:t>
            </a:r>
            <a:r>
              <a:rPr lang="fr-CA" sz="1600" dirty="0"/>
              <a:t>») striées et courtes (environ 100 </a:t>
            </a:r>
            <a:r>
              <a:rPr lang="el-GR" sz="1600" dirty="0">
                <a:cs typeface="Arial" charset="0"/>
              </a:rPr>
              <a:t>μ</a:t>
            </a:r>
            <a:r>
              <a:rPr lang="en-CA" sz="1600" dirty="0">
                <a:cs typeface="Arial" charset="0"/>
              </a:rPr>
              <a:t>m)</a:t>
            </a:r>
            <a:endParaRPr lang="el-GR" sz="1600" dirty="0">
              <a:cs typeface="Arial" charset="0"/>
            </a:endParaRPr>
          </a:p>
          <a:p>
            <a:pPr marL="177800" indent="-177800">
              <a:buSzPct val="85000"/>
              <a:buFont typeface="Arial" pitchFamily="34" charset="0"/>
              <a:buChar char="‒"/>
            </a:pPr>
            <a:r>
              <a:rPr lang="fr-CA" sz="1600" dirty="0"/>
              <a:t>Unies entres elles par des </a:t>
            </a:r>
            <a:r>
              <a:rPr lang="fr-CA" sz="1600" b="1" i="1" dirty="0"/>
              <a:t>disques intercalaires</a:t>
            </a:r>
            <a:r>
              <a:rPr lang="fr-CA" sz="1600" dirty="0"/>
              <a:t> qui contiennent:</a:t>
            </a:r>
          </a:p>
          <a:p>
            <a:pPr marL="177800" lvl="1">
              <a:buFontTx/>
              <a:buChar char="•"/>
              <a:tabLst>
                <a:tab pos="177800" algn="l"/>
              </a:tabLst>
            </a:pPr>
            <a:r>
              <a:rPr lang="fr-CA" sz="1600" dirty="0"/>
              <a:t> Des </a:t>
            </a:r>
            <a:r>
              <a:rPr lang="fr-CA" sz="1600" b="1" dirty="0"/>
              <a:t>desmosomes </a:t>
            </a:r>
            <a:r>
              <a:rPr lang="fr-CA" sz="1600" dirty="0"/>
              <a:t>(maintiennent les cellules ensemble)</a:t>
            </a:r>
          </a:p>
          <a:p>
            <a:pPr marL="177800" lvl="1">
              <a:buFontTx/>
              <a:buChar char="•"/>
              <a:tabLst>
                <a:tab pos="177800" algn="l"/>
              </a:tabLst>
            </a:pPr>
            <a:r>
              <a:rPr lang="fr-CA" sz="1600" dirty="0"/>
              <a:t> Des </a:t>
            </a:r>
            <a:r>
              <a:rPr lang="fr-CA" sz="1600" b="1" dirty="0"/>
              <a:t>jonctions ouvertes</a:t>
            </a:r>
            <a:r>
              <a:rPr lang="fr-CA" sz="1600" dirty="0"/>
              <a:t> (permettent un couplage électrique entre les cellules)</a:t>
            </a:r>
            <a:endParaRPr lang="fr-CA" sz="1600" b="1" dirty="0"/>
          </a:p>
          <a:p>
            <a:pPr marL="719138" indent="-363538"/>
            <a:r>
              <a:rPr lang="fr-CA" sz="1600" dirty="0" smtClean="0">
                <a:sym typeface="Symbol" pitchFamily="18" charset="2"/>
              </a:rPr>
              <a:t> </a:t>
            </a:r>
            <a:r>
              <a:rPr lang="fr-CA" sz="1600" dirty="0">
                <a:sym typeface="Symbol" pitchFamily="18" charset="2"/>
              </a:rPr>
              <a:t>Permettent au cœur de fonctionner comme un </a:t>
            </a:r>
            <a:r>
              <a:rPr lang="fr-CA" sz="1600" b="1" i="1" dirty="0">
                <a:sym typeface="Symbol" pitchFamily="18" charset="2"/>
              </a:rPr>
              <a:t>syncytium fonctionnel</a:t>
            </a:r>
            <a:endParaRPr lang="fr-CA" sz="1600" dirty="0">
              <a:sym typeface="Symbol" pitchFamily="18" charset="2"/>
            </a:endParaRPr>
          </a:p>
        </p:txBody>
      </p:sp>
      <p:sp>
        <p:nvSpPr>
          <p:cNvPr id="15374" name="Text Box 14"/>
          <p:cNvSpPr txBox="1">
            <a:spLocks noChangeArrowheads="1"/>
          </p:cNvSpPr>
          <p:nvPr/>
        </p:nvSpPr>
        <p:spPr bwMode="auto">
          <a:xfrm>
            <a:off x="228600" y="6400800"/>
            <a:ext cx="990600" cy="314325"/>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CA" sz="1400">
                <a:solidFill>
                  <a:schemeClr val="accent2"/>
                </a:solidFill>
              </a:rPr>
              <a:t>Fig. </a:t>
            </a:r>
            <a:r>
              <a:rPr lang="en-US" sz="1400">
                <a:solidFill>
                  <a:schemeClr val="accent2"/>
                </a:solidFill>
              </a:rPr>
              <a:t>18.11</a:t>
            </a:r>
            <a:endParaRPr lang="en-CA" sz="1400">
              <a:solidFill>
                <a:schemeClr val="accent2"/>
              </a:solidFill>
            </a:endParaRPr>
          </a:p>
        </p:txBody>
      </p:sp>
      <p:grpSp>
        <p:nvGrpSpPr>
          <p:cNvPr id="2" name="Groupe 1"/>
          <p:cNvGrpSpPr/>
          <p:nvPr/>
        </p:nvGrpSpPr>
        <p:grpSpPr>
          <a:xfrm>
            <a:off x="2286000" y="2124075"/>
            <a:ext cx="5859462" cy="4657725"/>
            <a:chOff x="2286000" y="2057400"/>
            <a:chExt cx="5859462" cy="4657725"/>
          </a:xfrm>
        </p:grpSpPr>
        <p:pic>
          <p:nvPicPr>
            <p:cNvPr id="6" name="Picture 2" descr="figure_18_11_unlabel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0" y="2284462"/>
              <a:ext cx="5859462" cy="4430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Line 126"/>
            <p:cNvSpPr>
              <a:spLocks noChangeShapeType="1"/>
            </p:cNvSpPr>
            <p:nvPr/>
          </p:nvSpPr>
          <p:spPr bwMode="auto">
            <a:xfrm flipH="1">
              <a:off x="3124200" y="2362200"/>
              <a:ext cx="228600" cy="3048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8" name="Text Box 127"/>
            <p:cNvSpPr txBox="1">
              <a:spLocks noChangeArrowheads="1"/>
            </p:cNvSpPr>
            <p:nvPr/>
          </p:nvSpPr>
          <p:spPr bwMode="auto">
            <a:xfrm>
              <a:off x="3048000" y="2057400"/>
              <a:ext cx="9144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Disques intercalaires</a:t>
              </a:r>
              <a:endParaRPr lang="fr-CA" sz="900" b="1" dirty="0">
                <a:latin typeface="Verdana" pitchFamily="34" charset="0"/>
              </a:endParaRPr>
            </a:p>
          </p:txBody>
        </p:sp>
        <p:sp>
          <p:nvSpPr>
            <p:cNvPr id="9" name="Line 126"/>
            <p:cNvSpPr>
              <a:spLocks noChangeShapeType="1"/>
            </p:cNvSpPr>
            <p:nvPr/>
          </p:nvSpPr>
          <p:spPr bwMode="auto">
            <a:xfrm>
              <a:off x="3352800" y="2362200"/>
              <a:ext cx="396000" cy="3810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0" name="Line 126"/>
            <p:cNvSpPr>
              <a:spLocks noChangeShapeType="1"/>
            </p:cNvSpPr>
            <p:nvPr/>
          </p:nvSpPr>
          <p:spPr bwMode="auto">
            <a:xfrm flipH="1">
              <a:off x="5486400" y="2362200"/>
              <a:ext cx="228600" cy="9144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1" name="Line 126"/>
            <p:cNvSpPr>
              <a:spLocks noChangeShapeType="1"/>
            </p:cNvSpPr>
            <p:nvPr/>
          </p:nvSpPr>
          <p:spPr bwMode="auto">
            <a:xfrm>
              <a:off x="5715000" y="2362200"/>
              <a:ext cx="396000" cy="4699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 name="Text Box 127"/>
            <p:cNvSpPr txBox="1">
              <a:spLocks noChangeArrowheads="1"/>
            </p:cNvSpPr>
            <p:nvPr/>
          </p:nvSpPr>
          <p:spPr bwMode="auto">
            <a:xfrm>
              <a:off x="5374832" y="2068899"/>
              <a:ext cx="68033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Jonctions ouvertes</a:t>
              </a:r>
              <a:endParaRPr lang="fr-CA" sz="900" b="1" dirty="0">
                <a:latin typeface="Verdana" pitchFamily="34" charset="0"/>
              </a:endParaRPr>
            </a:p>
          </p:txBody>
        </p:sp>
        <p:sp>
          <p:nvSpPr>
            <p:cNvPr id="13" name="Line 126"/>
            <p:cNvSpPr>
              <a:spLocks noChangeShapeType="1"/>
            </p:cNvSpPr>
            <p:nvPr/>
          </p:nvSpPr>
          <p:spPr bwMode="auto">
            <a:xfrm flipH="1">
              <a:off x="7239000" y="2345898"/>
              <a:ext cx="0" cy="7759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4" name="Line 126"/>
            <p:cNvSpPr>
              <a:spLocks noChangeShapeType="1"/>
            </p:cNvSpPr>
            <p:nvPr/>
          </p:nvSpPr>
          <p:spPr bwMode="auto">
            <a:xfrm>
              <a:off x="7239000" y="2334399"/>
              <a:ext cx="114300" cy="399449"/>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5" name="Text Box 127"/>
            <p:cNvSpPr txBox="1">
              <a:spLocks noChangeArrowheads="1"/>
            </p:cNvSpPr>
            <p:nvPr/>
          </p:nvSpPr>
          <p:spPr bwMode="auto">
            <a:xfrm>
              <a:off x="6781800" y="2133600"/>
              <a:ext cx="949768" cy="138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Desmosomes</a:t>
              </a:r>
              <a:endParaRPr lang="fr-CA" sz="900" b="1" dirty="0">
                <a:latin typeface="Verdana" pitchFamily="34" charset="0"/>
              </a:endParaRPr>
            </a:p>
          </p:txBody>
        </p:sp>
        <p:sp>
          <p:nvSpPr>
            <p:cNvPr id="16" name="Text Box 127"/>
            <p:cNvSpPr txBox="1">
              <a:spLocks noChangeArrowheads="1"/>
            </p:cNvSpPr>
            <p:nvPr/>
          </p:nvSpPr>
          <p:spPr bwMode="auto">
            <a:xfrm>
              <a:off x="6620230" y="5438001"/>
              <a:ext cx="115217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Réticulum sarcoplasmique</a:t>
              </a:r>
              <a:endParaRPr lang="fr-CA" sz="900" b="1" dirty="0">
                <a:latin typeface="Verdana" pitchFamily="34" charset="0"/>
              </a:endParaRPr>
            </a:p>
          </p:txBody>
        </p:sp>
        <p:sp>
          <p:nvSpPr>
            <p:cNvPr id="18" name="Line 126"/>
            <p:cNvSpPr>
              <a:spLocks noChangeShapeType="1"/>
            </p:cNvSpPr>
            <p:nvPr/>
          </p:nvSpPr>
          <p:spPr bwMode="auto">
            <a:xfrm flipH="1" flipV="1">
              <a:off x="5725200" y="5598000"/>
              <a:ext cx="828000" cy="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9" name="Text Box 127"/>
            <p:cNvSpPr txBox="1">
              <a:spLocks noChangeArrowheads="1"/>
            </p:cNvSpPr>
            <p:nvPr/>
          </p:nvSpPr>
          <p:spPr bwMode="auto">
            <a:xfrm>
              <a:off x="6399130" y="5029200"/>
              <a:ext cx="83987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Tubule transverse</a:t>
              </a:r>
              <a:endParaRPr lang="fr-CA" sz="900" b="1" dirty="0">
                <a:latin typeface="Verdana" pitchFamily="34" charset="0"/>
              </a:endParaRPr>
            </a:p>
          </p:txBody>
        </p:sp>
        <p:sp>
          <p:nvSpPr>
            <p:cNvPr id="20" name="Line 126"/>
            <p:cNvSpPr>
              <a:spLocks noChangeShapeType="1"/>
            </p:cNvSpPr>
            <p:nvPr/>
          </p:nvSpPr>
          <p:spPr bwMode="auto">
            <a:xfrm flipH="1" flipV="1">
              <a:off x="5486400" y="5167700"/>
              <a:ext cx="912730" cy="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spTree>
    <p:extLst>
      <p:ext uri="{BB962C8B-B14F-4D97-AF65-F5344CB8AC3E}">
        <p14:creationId xmlns:p14="http://schemas.microsoft.com/office/powerpoint/2010/main" val="375887959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20" name="Picture 12" descr="18-12Changes_LE.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3304"/>
          <a:stretch/>
        </p:blipFill>
        <p:spPr bwMode="auto">
          <a:xfrm>
            <a:off x="304800" y="2998787"/>
            <a:ext cx="8610600" cy="3852000"/>
          </a:xfrm>
          <a:prstGeom prst="rect">
            <a:avLst/>
          </a:prstGeom>
          <a:noFill/>
          <a:extLst>
            <a:ext uri="{909E8E84-426E-40DD-AFC4-6F175D3DCCD1}">
              <a14:hiddenFill xmlns:a14="http://schemas.microsoft.com/office/drawing/2010/main">
                <a:solidFill>
                  <a:srgbClr val="FFFFFF"/>
                </a:solidFill>
              </a14:hiddenFill>
            </a:ext>
          </a:extLst>
        </p:spPr>
      </p:pic>
      <p:sp>
        <p:nvSpPr>
          <p:cNvPr id="17413" name="Text Box 5"/>
          <p:cNvSpPr txBox="1">
            <a:spLocks noChangeArrowheads="1"/>
          </p:cNvSpPr>
          <p:nvPr/>
        </p:nvSpPr>
        <p:spPr bwMode="auto">
          <a:xfrm>
            <a:off x="76200" y="3181455"/>
            <a:ext cx="137160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1400">
                <a:solidFill>
                  <a:schemeClr val="accent2"/>
                </a:solidFill>
              </a:rPr>
              <a:t>Figure 18.12</a:t>
            </a:r>
          </a:p>
        </p:txBody>
      </p:sp>
      <p:sp>
        <p:nvSpPr>
          <p:cNvPr id="17410" name="Text Box 2"/>
          <p:cNvSpPr txBox="1">
            <a:spLocks noChangeArrowheads="1"/>
          </p:cNvSpPr>
          <p:nvPr/>
        </p:nvSpPr>
        <p:spPr bwMode="auto">
          <a:xfrm>
            <a:off x="0" y="220663"/>
            <a:ext cx="9144000" cy="263149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6600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1925" indent="-161925">
              <a:defRPr>
                <a:solidFill>
                  <a:schemeClr val="tx1"/>
                </a:solidFill>
                <a:latin typeface="Arial" charset="0"/>
              </a:defRPr>
            </a:lvl1pPr>
            <a:lvl2pPr marL="427038" indent="-150813">
              <a:defRPr>
                <a:solidFill>
                  <a:schemeClr val="tx1"/>
                </a:solidFill>
                <a:latin typeface="Arial" charset="0"/>
              </a:defRPr>
            </a:lvl2pPr>
            <a:lvl3pPr marL="1765300" indent="-342900">
              <a:defRPr>
                <a:solidFill>
                  <a:schemeClr val="tx1"/>
                </a:solidFill>
                <a:latin typeface="Arial" charset="0"/>
              </a:defRPr>
            </a:lvl3pPr>
            <a:lvl4pPr marL="2287588" indent="-342900">
              <a:defRPr>
                <a:solidFill>
                  <a:schemeClr val="tx1"/>
                </a:solidFill>
                <a:latin typeface="Arial" charset="0"/>
              </a:defRPr>
            </a:lvl4pPr>
            <a:lvl5pPr marL="2809875" indent="-342900">
              <a:defRPr>
                <a:solidFill>
                  <a:schemeClr val="tx1"/>
                </a:solidFill>
                <a:latin typeface="Arial" charset="0"/>
              </a:defRPr>
            </a:lvl5pPr>
            <a:lvl6pPr marL="3267075" indent="-342900" fontAlgn="base">
              <a:spcBef>
                <a:spcPct val="0"/>
              </a:spcBef>
              <a:spcAft>
                <a:spcPct val="0"/>
              </a:spcAft>
              <a:defRPr>
                <a:solidFill>
                  <a:schemeClr val="tx1"/>
                </a:solidFill>
                <a:latin typeface="Arial" charset="0"/>
              </a:defRPr>
            </a:lvl6pPr>
            <a:lvl7pPr marL="3724275" indent="-342900" fontAlgn="base">
              <a:spcBef>
                <a:spcPct val="0"/>
              </a:spcBef>
              <a:spcAft>
                <a:spcPct val="0"/>
              </a:spcAft>
              <a:defRPr>
                <a:solidFill>
                  <a:schemeClr val="tx1"/>
                </a:solidFill>
                <a:latin typeface="Arial" charset="0"/>
              </a:defRPr>
            </a:lvl7pPr>
            <a:lvl8pPr marL="4181475" indent="-342900" fontAlgn="base">
              <a:spcBef>
                <a:spcPct val="0"/>
              </a:spcBef>
              <a:spcAft>
                <a:spcPct val="0"/>
              </a:spcAft>
              <a:defRPr>
                <a:solidFill>
                  <a:schemeClr val="tx1"/>
                </a:solidFill>
                <a:latin typeface="Arial" charset="0"/>
              </a:defRPr>
            </a:lvl8pPr>
            <a:lvl9pPr marL="4638675" indent="-342900" fontAlgn="base">
              <a:spcBef>
                <a:spcPct val="0"/>
              </a:spcBef>
              <a:spcAft>
                <a:spcPct val="0"/>
              </a:spcAft>
              <a:defRPr>
                <a:solidFill>
                  <a:schemeClr val="tx1"/>
                </a:solidFill>
                <a:latin typeface="Arial" charset="0"/>
              </a:defRPr>
            </a:lvl9pPr>
          </a:lstStyle>
          <a:p>
            <a:pPr marL="357188" indent="-179388" eaLnBrk="0" hangingPunct="0">
              <a:spcBef>
                <a:spcPct val="25000"/>
              </a:spcBef>
              <a:tabLst>
                <a:tab pos="982663" algn="l"/>
              </a:tabLst>
            </a:pPr>
            <a:r>
              <a:rPr lang="en-US" sz="2400" b="1" dirty="0" smtClean="0">
                <a:solidFill>
                  <a:srgbClr val="0000FF"/>
                </a:solidFill>
              </a:rPr>
              <a:t>6.1.5 </a:t>
            </a:r>
            <a:r>
              <a:rPr lang="en-US" sz="2400" b="1" dirty="0">
                <a:solidFill>
                  <a:srgbClr val="0000FF"/>
                </a:solidFill>
              </a:rPr>
              <a:t>	</a:t>
            </a:r>
            <a:r>
              <a:rPr lang="fr-FR" sz="2400" b="1" u="sng" dirty="0">
                <a:solidFill>
                  <a:srgbClr val="0000FF"/>
                </a:solidFill>
              </a:rPr>
              <a:t>Propriétés électriques et contractiles des myocytes </a:t>
            </a:r>
            <a:r>
              <a:rPr lang="fr-FR" sz="2400" b="1" dirty="0">
                <a:solidFill>
                  <a:srgbClr val="0000FF"/>
                </a:solidFill>
              </a:rPr>
              <a:t>	</a:t>
            </a:r>
            <a:r>
              <a:rPr lang="fr-FR" sz="2400" b="1" u="sng" dirty="0">
                <a:solidFill>
                  <a:srgbClr val="0000FF"/>
                </a:solidFill>
              </a:rPr>
              <a:t>cardiaques</a:t>
            </a:r>
            <a:endParaRPr lang="en-US" sz="2400" b="1" u="sng" dirty="0">
              <a:solidFill>
                <a:srgbClr val="0000FF"/>
              </a:solidFill>
            </a:endParaRPr>
          </a:p>
          <a:p>
            <a:pPr marL="1074738" indent="-177800" eaLnBrk="0" hangingPunct="0">
              <a:spcBef>
                <a:spcPts val="600"/>
              </a:spcBef>
              <a:buSzPct val="80000"/>
              <a:buFont typeface="Arial" pitchFamily="34" charset="0"/>
              <a:buChar char="‒"/>
            </a:pPr>
            <a:r>
              <a:rPr lang="fr-CA" dirty="0" smtClean="0"/>
              <a:t>La </a:t>
            </a:r>
            <a:r>
              <a:rPr lang="fr-CA" dirty="0"/>
              <a:t>contraction cardiaque est déclenchée par les potentiels d’action.</a:t>
            </a:r>
          </a:p>
          <a:p>
            <a:pPr marL="1074738" indent="-177800" eaLnBrk="0" hangingPunct="0">
              <a:spcBef>
                <a:spcPts val="600"/>
              </a:spcBef>
              <a:buSzPct val="80000"/>
              <a:buFont typeface="Arial" pitchFamily="34" charset="0"/>
              <a:buChar char="‒"/>
            </a:pPr>
            <a:r>
              <a:rPr lang="fr-CA" dirty="0" smtClean="0"/>
              <a:t>La </a:t>
            </a:r>
            <a:r>
              <a:rPr lang="fr-CA" dirty="0"/>
              <a:t>fig. 18.12 (a) montre un potentiel d’action d’une cellule ventriculaire ainsi que sa secousse musculaire. Remarquez les deux faits suivants:</a:t>
            </a:r>
          </a:p>
          <a:p>
            <a:pPr marL="1346200" lvl="1" indent="-271463" eaLnBrk="0" hangingPunct="0">
              <a:spcBef>
                <a:spcPts val="300"/>
              </a:spcBef>
            </a:pPr>
            <a:r>
              <a:rPr lang="fr-CA" sz="1600" dirty="0" smtClean="0"/>
              <a:t>i)	Le </a:t>
            </a:r>
            <a:r>
              <a:rPr lang="fr-CA" sz="1600" dirty="0"/>
              <a:t>potentiel d’action est très long (environ 250 ms !!!): </a:t>
            </a:r>
            <a:r>
              <a:rPr lang="fr-CA" sz="1600" dirty="0" smtClean="0"/>
              <a:t>dû </a:t>
            </a:r>
            <a:r>
              <a:rPr lang="fr-CA" sz="1600" dirty="0"/>
              <a:t>à la présence d’un </a:t>
            </a:r>
            <a:r>
              <a:rPr lang="fr-CA" sz="1600" i="1" dirty="0"/>
              <a:t>plateau</a:t>
            </a:r>
            <a:r>
              <a:rPr lang="fr-CA" sz="1600" dirty="0"/>
              <a:t>, lequel est généré par l’ouverture de canaux voltage-dépendants à Ca</a:t>
            </a:r>
            <a:r>
              <a:rPr lang="fr-CA" sz="1600" baseline="26000" dirty="0"/>
              <a:t>2+</a:t>
            </a:r>
            <a:r>
              <a:rPr lang="fr-CA" sz="1600" dirty="0"/>
              <a:t>.</a:t>
            </a:r>
          </a:p>
          <a:p>
            <a:pPr marL="1346200" lvl="1" indent="-271463" eaLnBrk="0" hangingPunct="0">
              <a:spcBef>
                <a:spcPts val="300"/>
              </a:spcBef>
            </a:pPr>
            <a:r>
              <a:rPr lang="fr-CA" sz="1600" dirty="0" smtClean="0"/>
              <a:t>ii)	La </a:t>
            </a:r>
            <a:r>
              <a:rPr lang="fr-CA" sz="1600" dirty="0"/>
              <a:t>secousse musculaire se produit </a:t>
            </a:r>
            <a:r>
              <a:rPr lang="fr-CA" sz="1600" u="sng" dirty="0"/>
              <a:t>durant</a:t>
            </a:r>
            <a:r>
              <a:rPr lang="fr-CA" sz="1600" dirty="0"/>
              <a:t> le potentiel d’action.</a:t>
            </a:r>
          </a:p>
        </p:txBody>
      </p:sp>
      <p:sp>
        <p:nvSpPr>
          <p:cNvPr id="17414" name="Text Box 6"/>
          <p:cNvSpPr txBox="1">
            <a:spLocks noChangeArrowheads="1"/>
          </p:cNvSpPr>
          <p:nvPr/>
        </p:nvSpPr>
        <p:spPr bwMode="auto">
          <a:xfrm>
            <a:off x="1143000" y="4525962"/>
            <a:ext cx="228600" cy="239713"/>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18000" bIns="18000" anchor="ctr">
            <a:spAutoFit/>
          </a:bodyPr>
          <a:lstStyle/>
          <a:p>
            <a:pPr algn="ctr"/>
            <a:r>
              <a:rPr lang="en-CA" sz="1300" b="1" dirty="0" smtClean="0">
                <a:latin typeface="Verdana" pitchFamily="34" charset="0"/>
                <a:sym typeface="Wingdings 2" pitchFamily="18" charset="2"/>
              </a:rPr>
              <a:t>1</a:t>
            </a:r>
            <a:endParaRPr lang="en-CA" sz="1300" b="1" dirty="0">
              <a:latin typeface="Verdana" pitchFamily="34" charset="0"/>
              <a:sym typeface="Wingdings 2" pitchFamily="18" charset="2"/>
            </a:endParaRPr>
          </a:p>
        </p:txBody>
      </p:sp>
      <p:sp>
        <p:nvSpPr>
          <p:cNvPr id="17416" name="Text Box 8"/>
          <p:cNvSpPr txBox="1">
            <a:spLocks noChangeArrowheads="1"/>
          </p:cNvSpPr>
          <p:nvPr/>
        </p:nvSpPr>
        <p:spPr bwMode="auto">
          <a:xfrm>
            <a:off x="1828800" y="4256087"/>
            <a:ext cx="228600" cy="239713"/>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18000" bIns="18000" anchor="ctr">
            <a:spAutoFit/>
          </a:bodyPr>
          <a:lstStyle/>
          <a:p>
            <a:pPr algn="ctr"/>
            <a:r>
              <a:rPr lang="en-CA" sz="1300" b="1" dirty="0">
                <a:latin typeface="Verdana" pitchFamily="34" charset="0"/>
                <a:sym typeface="Wingdings 2" pitchFamily="18" charset="2"/>
              </a:rPr>
              <a:t>2</a:t>
            </a:r>
          </a:p>
        </p:txBody>
      </p:sp>
      <p:sp>
        <p:nvSpPr>
          <p:cNvPr id="17417" name="Text Box 9"/>
          <p:cNvSpPr txBox="1">
            <a:spLocks noChangeArrowheads="1"/>
          </p:cNvSpPr>
          <p:nvPr/>
        </p:nvSpPr>
        <p:spPr bwMode="auto">
          <a:xfrm>
            <a:off x="2362200" y="4865687"/>
            <a:ext cx="228600" cy="239713"/>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18000" bIns="18000" anchor="ctr">
            <a:spAutoFit/>
          </a:bodyPr>
          <a:lstStyle/>
          <a:p>
            <a:pPr algn="ctr"/>
            <a:r>
              <a:rPr lang="en-CA" sz="1300" b="1" dirty="0">
                <a:latin typeface="Verdana" pitchFamily="34" charset="0"/>
                <a:sym typeface="Wingdings 2" pitchFamily="18" charset="2"/>
              </a:rPr>
              <a:t>3</a:t>
            </a:r>
          </a:p>
        </p:txBody>
      </p:sp>
      <p:sp>
        <p:nvSpPr>
          <p:cNvPr id="17418" name="Text Box 10"/>
          <p:cNvSpPr txBox="1">
            <a:spLocks noChangeArrowheads="1"/>
          </p:cNvSpPr>
          <p:nvPr/>
        </p:nvSpPr>
        <p:spPr bwMode="auto">
          <a:xfrm>
            <a:off x="3581400" y="5932487"/>
            <a:ext cx="228600" cy="239713"/>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18000" bIns="18000" anchor="ctr">
            <a:spAutoFit/>
          </a:bodyPr>
          <a:lstStyle/>
          <a:p>
            <a:pPr algn="ctr"/>
            <a:r>
              <a:rPr lang="en-CA" sz="1300" b="1">
                <a:latin typeface="Verdana" pitchFamily="34" charset="0"/>
                <a:sym typeface="Wingdings 2" pitchFamily="18" charset="2"/>
              </a:rPr>
              <a:t>4</a:t>
            </a:r>
          </a:p>
        </p:txBody>
      </p:sp>
      <p:sp>
        <p:nvSpPr>
          <p:cNvPr id="17421" name="Text Box 13"/>
          <p:cNvSpPr txBox="1">
            <a:spLocks noChangeArrowheads="1"/>
          </p:cNvSpPr>
          <p:nvPr/>
        </p:nvSpPr>
        <p:spPr bwMode="auto">
          <a:xfrm rot="16200000">
            <a:off x="-602456" y="4671218"/>
            <a:ext cx="2241550" cy="2746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200" b="1"/>
              <a:t>Potentiel de membrane (mV)</a:t>
            </a:r>
          </a:p>
        </p:txBody>
      </p:sp>
      <p:sp>
        <p:nvSpPr>
          <p:cNvPr id="17422" name="Text Box 14"/>
          <p:cNvSpPr txBox="1">
            <a:spLocks noChangeArrowheads="1"/>
          </p:cNvSpPr>
          <p:nvPr/>
        </p:nvSpPr>
        <p:spPr bwMode="auto">
          <a:xfrm rot="16200000">
            <a:off x="3791744" y="4487068"/>
            <a:ext cx="2908300" cy="2746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200" b="1"/>
              <a:t>Perméabilité relative de la  membrane</a:t>
            </a:r>
          </a:p>
        </p:txBody>
      </p:sp>
      <p:sp>
        <p:nvSpPr>
          <p:cNvPr id="17423" name="Text Box 15"/>
          <p:cNvSpPr txBox="1">
            <a:spLocks noChangeArrowheads="1"/>
          </p:cNvSpPr>
          <p:nvPr/>
        </p:nvSpPr>
        <p:spPr bwMode="auto">
          <a:xfrm>
            <a:off x="1981200" y="6583362"/>
            <a:ext cx="1038225" cy="2746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200" b="1"/>
              <a:t>Temps (ms)</a:t>
            </a:r>
          </a:p>
        </p:txBody>
      </p:sp>
      <p:sp>
        <p:nvSpPr>
          <p:cNvPr id="17424" name="Text Box 16"/>
          <p:cNvSpPr txBox="1">
            <a:spLocks noChangeArrowheads="1"/>
          </p:cNvSpPr>
          <p:nvPr/>
        </p:nvSpPr>
        <p:spPr bwMode="auto">
          <a:xfrm>
            <a:off x="6705600" y="6583362"/>
            <a:ext cx="1038225" cy="2746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200" b="1"/>
              <a:t>Temps (ms)</a:t>
            </a:r>
          </a:p>
        </p:txBody>
      </p:sp>
      <p:sp>
        <p:nvSpPr>
          <p:cNvPr id="17425" name="Text Box 17"/>
          <p:cNvSpPr txBox="1">
            <a:spLocks noChangeArrowheads="1"/>
          </p:cNvSpPr>
          <p:nvPr/>
        </p:nvSpPr>
        <p:spPr bwMode="auto">
          <a:xfrm>
            <a:off x="3124200" y="3687762"/>
            <a:ext cx="685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000" b="1" dirty="0">
                <a:latin typeface="Verdana" pitchFamily="34" charset="0"/>
              </a:rPr>
              <a:t>Potentiel d’action</a:t>
            </a:r>
          </a:p>
        </p:txBody>
      </p:sp>
      <p:sp>
        <p:nvSpPr>
          <p:cNvPr id="17426" name="Text Box 18"/>
          <p:cNvSpPr txBox="1">
            <a:spLocks noChangeArrowheads="1"/>
          </p:cNvSpPr>
          <p:nvPr/>
        </p:nvSpPr>
        <p:spPr bwMode="auto">
          <a:xfrm>
            <a:off x="3124200" y="4144962"/>
            <a:ext cx="6096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000" b="1">
                <a:latin typeface="Verdana" pitchFamily="34" charset="0"/>
              </a:rPr>
              <a:t>Plateau</a:t>
            </a:r>
          </a:p>
        </p:txBody>
      </p:sp>
      <p:sp>
        <p:nvSpPr>
          <p:cNvPr id="17427" name="Text Box 19"/>
          <p:cNvSpPr txBox="1">
            <a:spLocks noChangeArrowheads="1"/>
          </p:cNvSpPr>
          <p:nvPr/>
        </p:nvSpPr>
        <p:spPr bwMode="auto">
          <a:xfrm>
            <a:off x="3124200" y="4403725"/>
            <a:ext cx="8382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000" b="1">
                <a:latin typeface="Verdana" pitchFamily="34" charset="0"/>
              </a:rPr>
              <a:t>Contraction</a:t>
            </a:r>
          </a:p>
        </p:txBody>
      </p:sp>
      <p:sp>
        <p:nvSpPr>
          <p:cNvPr id="17428" name="Text Box 20"/>
          <p:cNvSpPr txBox="1">
            <a:spLocks noChangeArrowheads="1"/>
          </p:cNvSpPr>
          <p:nvPr/>
        </p:nvSpPr>
        <p:spPr bwMode="auto">
          <a:xfrm>
            <a:off x="6705600" y="3346450"/>
            <a:ext cx="21336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000" b="1">
                <a:latin typeface="Verdana" pitchFamily="34" charset="0"/>
              </a:rPr>
              <a:t>Perméabilité au Na</a:t>
            </a:r>
            <a:r>
              <a:rPr lang="fr-CA" sz="1000" b="1" baseline="26000">
                <a:latin typeface="Verdana" pitchFamily="34" charset="0"/>
              </a:rPr>
              <a:t>+</a:t>
            </a:r>
            <a:r>
              <a:rPr lang="fr-CA" sz="1000" b="1">
                <a:latin typeface="Verdana" pitchFamily="34" charset="0"/>
              </a:rPr>
              <a:t> (entrée)</a:t>
            </a:r>
          </a:p>
        </p:txBody>
      </p:sp>
      <p:sp>
        <p:nvSpPr>
          <p:cNvPr id="17429" name="Text Box 21"/>
          <p:cNvSpPr txBox="1">
            <a:spLocks noChangeArrowheads="1"/>
          </p:cNvSpPr>
          <p:nvPr/>
        </p:nvSpPr>
        <p:spPr bwMode="auto">
          <a:xfrm>
            <a:off x="6553200" y="3687762"/>
            <a:ext cx="22860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000" b="1">
                <a:latin typeface="Verdana" pitchFamily="34" charset="0"/>
              </a:rPr>
              <a:t>Perméabilité au Ca</a:t>
            </a:r>
            <a:r>
              <a:rPr lang="fr-CA" sz="1000" b="1" baseline="26000">
                <a:latin typeface="Verdana" pitchFamily="34" charset="0"/>
              </a:rPr>
              <a:t>2+</a:t>
            </a:r>
            <a:r>
              <a:rPr lang="fr-CA" sz="1000" b="1">
                <a:latin typeface="Verdana" pitchFamily="34" charset="0"/>
              </a:rPr>
              <a:t> (entrée)</a:t>
            </a:r>
          </a:p>
        </p:txBody>
      </p:sp>
      <p:sp>
        <p:nvSpPr>
          <p:cNvPr id="17430" name="Text Box 22"/>
          <p:cNvSpPr txBox="1">
            <a:spLocks noChangeArrowheads="1"/>
          </p:cNvSpPr>
          <p:nvPr/>
        </p:nvSpPr>
        <p:spPr bwMode="auto">
          <a:xfrm>
            <a:off x="7543800" y="3916362"/>
            <a:ext cx="1066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000" b="1">
                <a:latin typeface="Verdana" pitchFamily="34" charset="0"/>
              </a:rPr>
              <a:t>Perméabilité au K</a:t>
            </a:r>
            <a:r>
              <a:rPr lang="fr-CA" sz="1000" b="1" baseline="26000">
                <a:latin typeface="Verdana" pitchFamily="34" charset="0"/>
              </a:rPr>
              <a:t>+</a:t>
            </a:r>
            <a:r>
              <a:rPr lang="fr-CA" sz="1000" b="1">
                <a:latin typeface="Verdana" pitchFamily="34" charset="0"/>
              </a:rPr>
              <a:t> (sortie)</a:t>
            </a:r>
          </a:p>
        </p:txBody>
      </p:sp>
      <p:sp>
        <p:nvSpPr>
          <p:cNvPr id="17431" name="Text Box 23"/>
          <p:cNvSpPr txBox="1">
            <a:spLocks noChangeArrowheads="1"/>
          </p:cNvSpPr>
          <p:nvPr/>
        </p:nvSpPr>
        <p:spPr bwMode="auto">
          <a:xfrm>
            <a:off x="1905000" y="5622925"/>
            <a:ext cx="828675" cy="549275"/>
          </a:xfrm>
          <a:prstGeom prst="rect">
            <a:avLst/>
          </a:prstGeom>
          <a:solidFill>
            <a:srgbClr val="A5CDE9"/>
          </a:solidFill>
          <a:ln>
            <a:noFill/>
          </a:ln>
          <a:effectLst/>
        </p:spPr>
        <p:txBody>
          <a:bodyPr wrap="square" lIns="3600" rIns="3600">
            <a:spAutoFit/>
          </a:bodyPr>
          <a:lstStyle/>
          <a:p>
            <a:pPr algn="ctr"/>
            <a:r>
              <a:rPr lang="fr-CA" sz="1000" b="1" dirty="0">
                <a:latin typeface="Verdana" pitchFamily="34" charset="0"/>
              </a:rPr>
              <a:t>Période réfractaire absolue</a:t>
            </a:r>
          </a:p>
        </p:txBody>
      </p:sp>
      <p:sp>
        <p:nvSpPr>
          <p:cNvPr id="2" name="ZoneTexte 1"/>
          <p:cNvSpPr txBox="1"/>
          <p:nvPr/>
        </p:nvSpPr>
        <p:spPr>
          <a:xfrm>
            <a:off x="372150" y="6400800"/>
            <a:ext cx="389850" cy="369332"/>
          </a:xfrm>
          <a:prstGeom prst="rect">
            <a:avLst/>
          </a:prstGeom>
          <a:noFill/>
        </p:spPr>
        <p:txBody>
          <a:bodyPr wrap="none" rtlCol="0">
            <a:spAutoFit/>
          </a:bodyPr>
          <a:lstStyle/>
          <a:p>
            <a:r>
              <a:rPr lang="fr-CA" b="1" dirty="0" smtClean="0"/>
              <a:t>a)</a:t>
            </a:r>
            <a:endParaRPr lang="fr-CA" b="1" dirty="0"/>
          </a:p>
        </p:txBody>
      </p:sp>
      <p:sp>
        <p:nvSpPr>
          <p:cNvPr id="21" name="ZoneTexte 20"/>
          <p:cNvSpPr txBox="1"/>
          <p:nvPr/>
        </p:nvSpPr>
        <p:spPr>
          <a:xfrm>
            <a:off x="5105400" y="6431756"/>
            <a:ext cx="402674" cy="369332"/>
          </a:xfrm>
          <a:prstGeom prst="rect">
            <a:avLst/>
          </a:prstGeom>
          <a:noFill/>
        </p:spPr>
        <p:txBody>
          <a:bodyPr wrap="none" rtlCol="0">
            <a:spAutoFit/>
          </a:bodyPr>
          <a:lstStyle/>
          <a:p>
            <a:r>
              <a:rPr lang="fr-CA" b="1" dirty="0"/>
              <a:t>b</a:t>
            </a:r>
            <a:r>
              <a:rPr lang="fr-CA" b="1" dirty="0" smtClean="0"/>
              <a:t>)</a:t>
            </a:r>
            <a:endParaRPr lang="fr-CA" b="1" dirty="0"/>
          </a:p>
        </p:txBody>
      </p:sp>
    </p:spTree>
    <p:extLst>
      <p:ext uri="{BB962C8B-B14F-4D97-AF65-F5344CB8AC3E}">
        <p14:creationId xmlns:p14="http://schemas.microsoft.com/office/powerpoint/2010/main" val="38778949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7" name="Text Box 15"/>
          <p:cNvSpPr txBox="1">
            <a:spLocks noChangeArrowheads="1"/>
          </p:cNvSpPr>
          <p:nvPr/>
        </p:nvSpPr>
        <p:spPr bwMode="auto">
          <a:xfrm>
            <a:off x="228600" y="228600"/>
            <a:ext cx="8839200" cy="3677930"/>
          </a:xfrm>
          <a:prstGeom prst="rect">
            <a:avLst/>
          </a:prstGeom>
          <a:solidFill>
            <a:schemeClr val="bg1"/>
          </a:solidFill>
          <a:ln w="9525">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228600" bIns="228600">
            <a:spAutoFit/>
          </a:bodyPr>
          <a:lstStyle>
            <a:lvl1pPr marL="223838" indent="-223838">
              <a:defRPr>
                <a:solidFill>
                  <a:schemeClr val="tx1"/>
                </a:solidFill>
                <a:latin typeface="Arial" charset="0"/>
              </a:defRPr>
            </a:lvl1pPr>
            <a:lvl2pPr marL="752475" indent="-406400">
              <a:defRPr>
                <a:solidFill>
                  <a:schemeClr val="tx1"/>
                </a:solidFill>
                <a:latin typeface="Arial" charset="0"/>
              </a:defRPr>
            </a:lvl2pPr>
            <a:lvl3pPr marL="1422400" indent="-342900">
              <a:defRPr>
                <a:solidFill>
                  <a:schemeClr val="tx1"/>
                </a:solidFill>
                <a:latin typeface="Arial" charset="0"/>
              </a:defRPr>
            </a:lvl3pPr>
            <a:lvl4pPr marL="1944688" indent="-342900">
              <a:defRPr>
                <a:solidFill>
                  <a:schemeClr val="tx1"/>
                </a:solidFill>
                <a:latin typeface="Arial" charset="0"/>
              </a:defRPr>
            </a:lvl4pPr>
            <a:lvl5pPr marL="2466975" indent="-342900">
              <a:defRPr>
                <a:solidFill>
                  <a:schemeClr val="tx1"/>
                </a:solidFill>
                <a:latin typeface="Arial" charset="0"/>
              </a:defRPr>
            </a:lvl5pPr>
            <a:lvl6pPr marL="2924175" indent="-342900" fontAlgn="base">
              <a:spcBef>
                <a:spcPct val="0"/>
              </a:spcBef>
              <a:spcAft>
                <a:spcPct val="0"/>
              </a:spcAft>
              <a:defRPr>
                <a:solidFill>
                  <a:schemeClr val="tx1"/>
                </a:solidFill>
                <a:latin typeface="Arial" charset="0"/>
              </a:defRPr>
            </a:lvl6pPr>
            <a:lvl7pPr marL="3381375" indent="-342900" fontAlgn="base">
              <a:spcBef>
                <a:spcPct val="0"/>
              </a:spcBef>
              <a:spcAft>
                <a:spcPct val="0"/>
              </a:spcAft>
              <a:defRPr>
                <a:solidFill>
                  <a:schemeClr val="tx1"/>
                </a:solidFill>
                <a:latin typeface="Arial" charset="0"/>
              </a:defRPr>
            </a:lvl7pPr>
            <a:lvl8pPr marL="3838575" indent="-342900" fontAlgn="base">
              <a:spcBef>
                <a:spcPct val="0"/>
              </a:spcBef>
              <a:spcAft>
                <a:spcPct val="0"/>
              </a:spcAft>
              <a:defRPr>
                <a:solidFill>
                  <a:schemeClr val="tx1"/>
                </a:solidFill>
                <a:latin typeface="Arial" charset="0"/>
              </a:defRPr>
            </a:lvl8pPr>
            <a:lvl9pPr marL="4295775" indent="-342900" fontAlgn="base">
              <a:spcBef>
                <a:spcPct val="0"/>
              </a:spcBef>
              <a:spcAft>
                <a:spcPct val="0"/>
              </a:spcAft>
              <a:defRPr>
                <a:solidFill>
                  <a:schemeClr val="tx1"/>
                </a:solidFill>
                <a:latin typeface="Arial" charset="0"/>
              </a:defRPr>
            </a:lvl9pPr>
          </a:lstStyle>
          <a:p>
            <a:pPr eaLnBrk="0" hangingPunct="0">
              <a:lnSpc>
                <a:spcPct val="75000"/>
              </a:lnSpc>
              <a:spcBef>
                <a:spcPct val="50000"/>
              </a:spcBef>
              <a:buSzPct val="115000"/>
              <a:buFontTx/>
              <a:buChar char="•"/>
            </a:pPr>
            <a:r>
              <a:rPr lang="fr-CA" sz="2000" b="1" dirty="0"/>
              <a:t>Phases du potentiel </a:t>
            </a:r>
            <a:r>
              <a:rPr lang="fr-CA" sz="2000" b="1" dirty="0" smtClean="0"/>
              <a:t>d’action :</a:t>
            </a:r>
            <a:endParaRPr lang="fr-CA" sz="2000" b="1" dirty="0"/>
          </a:p>
          <a:p>
            <a:pPr marL="627063" lvl="1" indent="-373063" eaLnBrk="0" hangingPunct="0">
              <a:spcBef>
                <a:spcPct val="25000"/>
              </a:spcBef>
              <a:buSzPct val="115000"/>
            </a:pPr>
            <a:r>
              <a:rPr lang="fr-CA" sz="1600" b="1" dirty="0" smtClean="0"/>
              <a:t>(1)</a:t>
            </a:r>
            <a:r>
              <a:rPr lang="fr-CA" sz="1600" dirty="0" smtClean="0"/>
              <a:t> 	</a:t>
            </a:r>
            <a:r>
              <a:rPr lang="fr-CA" sz="1600" b="1" dirty="0" smtClean="0"/>
              <a:t>Phase </a:t>
            </a:r>
            <a:r>
              <a:rPr lang="fr-CA" sz="1600" b="1" dirty="0"/>
              <a:t>de dépolarisation </a:t>
            </a:r>
            <a:r>
              <a:rPr lang="fr-CA" sz="1600" b="1" dirty="0" smtClean="0"/>
              <a:t>rapide :</a:t>
            </a:r>
            <a:r>
              <a:rPr lang="fr-CA" sz="1600" dirty="0" smtClean="0"/>
              <a:t> ouverture </a:t>
            </a:r>
            <a:r>
              <a:rPr lang="fr-CA" sz="1600" dirty="0"/>
              <a:t>de canaux </a:t>
            </a:r>
            <a:r>
              <a:rPr lang="fr-CA" sz="1600" dirty="0" smtClean="0"/>
              <a:t>à Na</a:t>
            </a:r>
            <a:r>
              <a:rPr lang="fr-CA" sz="1600" baseline="30000" dirty="0" smtClean="0"/>
              <a:t>+</a:t>
            </a:r>
            <a:r>
              <a:rPr lang="fr-CA" sz="1600" dirty="0" smtClean="0"/>
              <a:t> voltage-dépendants</a:t>
            </a:r>
            <a:endParaRPr lang="fr-CA" sz="1600" dirty="0"/>
          </a:p>
          <a:p>
            <a:pPr marL="627063" lvl="1" indent="-280988" eaLnBrk="0" hangingPunct="0">
              <a:buSzPct val="115000"/>
            </a:pPr>
            <a:r>
              <a:rPr lang="fr-CA" sz="1600" dirty="0"/>
              <a:t>	</a:t>
            </a:r>
            <a:r>
              <a:rPr lang="fr-CA" sz="1600" dirty="0">
                <a:sym typeface="Symbol" pitchFamily="18" charset="2"/>
              </a:rPr>
              <a:t> Entrée d’ions Na</a:t>
            </a:r>
            <a:r>
              <a:rPr lang="fr-CA" sz="1600" baseline="30000" dirty="0">
                <a:sym typeface="Symbol" pitchFamily="18" charset="2"/>
              </a:rPr>
              <a:t>+</a:t>
            </a:r>
            <a:endParaRPr lang="fr-CA" sz="1600" dirty="0">
              <a:sym typeface="Symbol" pitchFamily="18" charset="2"/>
            </a:endParaRPr>
          </a:p>
          <a:p>
            <a:pPr marL="627063" lvl="1" indent="-373063" eaLnBrk="0" hangingPunct="0">
              <a:spcBef>
                <a:spcPts val="1200"/>
              </a:spcBef>
              <a:buSzPct val="115000"/>
            </a:pPr>
            <a:r>
              <a:rPr lang="fr-CA" sz="1600" b="1" dirty="0" smtClean="0">
                <a:sym typeface="Symbol" pitchFamily="18" charset="2"/>
              </a:rPr>
              <a:t>(2) </a:t>
            </a:r>
            <a:r>
              <a:rPr lang="fr-CA" sz="1600" b="1" dirty="0">
                <a:sym typeface="Symbol" pitchFamily="18" charset="2"/>
              </a:rPr>
              <a:t>	</a:t>
            </a:r>
            <a:r>
              <a:rPr lang="fr-CA" sz="1600" b="1" dirty="0" smtClean="0">
                <a:sym typeface="Symbol" pitchFamily="18" charset="2"/>
              </a:rPr>
              <a:t>Plateau:</a:t>
            </a:r>
            <a:r>
              <a:rPr lang="fr-CA" sz="1600" dirty="0" smtClean="0">
                <a:sym typeface="Symbol" pitchFamily="18" charset="2"/>
              </a:rPr>
              <a:t> ouverture de </a:t>
            </a:r>
            <a:r>
              <a:rPr lang="fr-CA" sz="1600" dirty="0">
                <a:sym typeface="Symbol" pitchFamily="18" charset="2"/>
              </a:rPr>
              <a:t>canaux à </a:t>
            </a:r>
            <a:r>
              <a:rPr lang="fr-CA" sz="1600" dirty="0" smtClean="0">
                <a:sym typeface="Symbol" pitchFamily="18" charset="2"/>
              </a:rPr>
              <a:t>Ca</a:t>
            </a:r>
            <a:r>
              <a:rPr lang="fr-CA" sz="1600" baseline="30000" dirty="0" smtClean="0">
                <a:sym typeface="Symbol" pitchFamily="18" charset="2"/>
              </a:rPr>
              <a:t>2+</a:t>
            </a:r>
            <a:r>
              <a:rPr lang="fr-CA" sz="1600" dirty="0">
                <a:sym typeface="Symbol" pitchFamily="18" charset="2"/>
              </a:rPr>
              <a:t> </a:t>
            </a:r>
            <a:r>
              <a:rPr lang="fr-CA" sz="1600" dirty="0" smtClean="0">
                <a:sym typeface="Symbol" pitchFamily="18" charset="2"/>
              </a:rPr>
              <a:t>voltage-dépendants</a:t>
            </a:r>
            <a:endParaRPr lang="fr-CA" sz="1600" dirty="0">
              <a:sym typeface="Symbol" pitchFamily="18" charset="2"/>
            </a:endParaRPr>
          </a:p>
          <a:p>
            <a:pPr marL="627063" lvl="1" indent="-373063" eaLnBrk="0" hangingPunct="0">
              <a:buSzPct val="115000"/>
            </a:pPr>
            <a:r>
              <a:rPr lang="fr-CA" sz="1600" dirty="0">
                <a:sym typeface="Symbol" pitchFamily="18" charset="2"/>
              </a:rPr>
              <a:t>	</a:t>
            </a:r>
            <a:r>
              <a:rPr lang="fr-CA" sz="1600" dirty="0" smtClean="0">
                <a:sym typeface="Symbol" pitchFamily="18" charset="2"/>
              </a:rPr>
              <a:t>La </a:t>
            </a:r>
            <a:r>
              <a:rPr lang="fr-CA" sz="1600" dirty="0">
                <a:sym typeface="Symbol" pitchFamily="18" charset="2"/>
              </a:rPr>
              <a:t>perméabilité membrane aux ions Na</a:t>
            </a:r>
            <a:r>
              <a:rPr lang="fr-CA" sz="1600" baseline="30000" dirty="0">
                <a:sym typeface="Symbol" pitchFamily="18" charset="2"/>
              </a:rPr>
              <a:t>+</a:t>
            </a:r>
            <a:r>
              <a:rPr lang="fr-CA" sz="1600" dirty="0">
                <a:sym typeface="Symbol" pitchFamily="18" charset="2"/>
              </a:rPr>
              <a:t> diminue. Cependant, le potentiel de membrane ne retourne pas à des valeurs négatives à cause de l’ouverture de </a:t>
            </a:r>
            <a:r>
              <a:rPr lang="fr-CA" sz="1600" i="1" dirty="0">
                <a:sym typeface="Symbol" pitchFamily="18" charset="2"/>
              </a:rPr>
              <a:t>canaux lents à</a:t>
            </a:r>
            <a:r>
              <a:rPr lang="fr-CA" sz="1600" i="1" dirty="0"/>
              <a:t> Ca</a:t>
            </a:r>
            <a:r>
              <a:rPr lang="fr-CA" sz="1600" i="1" baseline="30000" dirty="0"/>
              <a:t>2+</a:t>
            </a:r>
            <a:r>
              <a:rPr lang="fr-CA" sz="1600" i="1" dirty="0"/>
              <a:t>.</a:t>
            </a:r>
          </a:p>
          <a:p>
            <a:pPr marL="627063" lvl="1" indent="-280988" eaLnBrk="0" hangingPunct="0">
              <a:buSzPct val="115000"/>
            </a:pPr>
            <a:r>
              <a:rPr lang="fr-CA" sz="1600" dirty="0">
                <a:sym typeface="Symbol" pitchFamily="18" charset="2"/>
              </a:rPr>
              <a:t>	 Entrée d’ions Ca</a:t>
            </a:r>
            <a:r>
              <a:rPr lang="fr-CA" sz="1600" baseline="30000" dirty="0">
                <a:sym typeface="Symbol" pitchFamily="18" charset="2"/>
              </a:rPr>
              <a:t>2+</a:t>
            </a:r>
            <a:endParaRPr lang="fr-CA" sz="1600" dirty="0">
              <a:sym typeface="Symbol" pitchFamily="18" charset="2"/>
            </a:endParaRPr>
          </a:p>
          <a:p>
            <a:pPr marL="627063" lvl="1" indent="-373063" eaLnBrk="0" hangingPunct="0">
              <a:spcBef>
                <a:spcPts val="1200"/>
              </a:spcBef>
              <a:buSzPct val="115000"/>
            </a:pPr>
            <a:r>
              <a:rPr lang="fr-CA" sz="1600" b="1" dirty="0">
                <a:sym typeface="Symbol" pitchFamily="18" charset="2"/>
              </a:rPr>
              <a:t>(3)	Phase de </a:t>
            </a:r>
            <a:r>
              <a:rPr lang="fr-CA" sz="1600" b="1" dirty="0" smtClean="0">
                <a:sym typeface="Symbol" pitchFamily="18" charset="2"/>
              </a:rPr>
              <a:t>repolarisation : </a:t>
            </a:r>
            <a:r>
              <a:rPr lang="fr-CA" sz="1600" dirty="0" smtClean="0">
                <a:sym typeface="Symbol" pitchFamily="18" charset="2"/>
              </a:rPr>
              <a:t>ouverture </a:t>
            </a:r>
            <a:r>
              <a:rPr lang="fr-CA" sz="1600" dirty="0">
                <a:sym typeface="Symbol" pitchFamily="18" charset="2"/>
              </a:rPr>
              <a:t>de canaux à K</a:t>
            </a:r>
            <a:r>
              <a:rPr lang="fr-CA" sz="1600" baseline="30000" dirty="0" smtClean="0">
                <a:sym typeface="Symbol" pitchFamily="18" charset="2"/>
              </a:rPr>
              <a:t>+ </a:t>
            </a:r>
            <a:r>
              <a:rPr lang="fr-CA" sz="1600" dirty="0" smtClean="0">
                <a:sym typeface="Symbol" pitchFamily="18" charset="2"/>
              </a:rPr>
              <a:t>voltage-dépendants</a:t>
            </a:r>
            <a:endParaRPr lang="fr-CA" sz="1600" dirty="0">
              <a:sym typeface="Symbol" pitchFamily="18" charset="2"/>
            </a:endParaRPr>
          </a:p>
          <a:p>
            <a:pPr marL="627063" lvl="1" indent="-280988" eaLnBrk="0" hangingPunct="0">
              <a:buSzPct val="115000"/>
            </a:pPr>
            <a:r>
              <a:rPr lang="fr-CA" sz="1600" dirty="0">
                <a:sym typeface="Symbol" pitchFamily="18" charset="2"/>
              </a:rPr>
              <a:t>	 Sortie d’ions K</a:t>
            </a:r>
            <a:r>
              <a:rPr lang="fr-CA" sz="1600" baseline="30000" dirty="0">
                <a:sym typeface="Symbol" pitchFamily="18" charset="2"/>
              </a:rPr>
              <a:t>+</a:t>
            </a:r>
            <a:endParaRPr lang="fr-CA" sz="1600" dirty="0">
              <a:sym typeface="Symbol" pitchFamily="18" charset="2"/>
            </a:endParaRPr>
          </a:p>
          <a:p>
            <a:pPr marL="627063" lvl="1" indent="-373063" eaLnBrk="0" hangingPunct="0">
              <a:spcBef>
                <a:spcPts val="1200"/>
              </a:spcBef>
              <a:buSzPct val="115000"/>
            </a:pPr>
            <a:r>
              <a:rPr lang="fr-CA" sz="1600" b="1" dirty="0" smtClean="0">
                <a:sym typeface="Symbol" pitchFamily="18" charset="2"/>
              </a:rPr>
              <a:t>(4)	Potentiel </a:t>
            </a:r>
            <a:r>
              <a:rPr lang="fr-CA" sz="1600" b="1" dirty="0">
                <a:sym typeface="Symbol" pitchFamily="18" charset="2"/>
              </a:rPr>
              <a:t>de repos </a:t>
            </a:r>
            <a:r>
              <a:rPr lang="fr-CA" sz="1600" dirty="0">
                <a:sym typeface="Symbol" pitchFamily="18" charset="2"/>
              </a:rPr>
              <a:t>(aussi appelé</a:t>
            </a:r>
            <a:r>
              <a:rPr lang="fr-CA" sz="1600" b="1" dirty="0">
                <a:sym typeface="Symbol" pitchFamily="18" charset="2"/>
              </a:rPr>
              <a:t> </a:t>
            </a:r>
            <a:r>
              <a:rPr lang="fr-CA" sz="1600" b="1" i="1" dirty="0">
                <a:sym typeface="Symbol" pitchFamily="18" charset="2"/>
              </a:rPr>
              <a:t>potentiel diastolique</a:t>
            </a:r>
            <a:r>
              <a:rPr lang="fr-CA" sz="1600" b="1" dirty="0">
                <a:sym typeface="Symbol" pitchFamily="18" charset="2"/>
              </a:rPr>
              <a:t>:</a:t>
            </a:r>
            <a:r>
              <a:rPr lang="fr-CA" sz="1600" dirty="0">
                <a:sym typeface="Symbol" pitchFamily="18" charset="2"/>
              </a:rPr>
              <a:t> = environ -85 mV)</a:t>
            </a:r>
          </a:p>
          <a:p>
            <a:pPr marL="896938" lvl="1" indent="-263525" eaLnBrk="0" hangingPunct="0">
              <a:buSzPct val="115000"/>
            </a:pPr>
            <a:r>
              <a:rPr lang="fr-CA" sz="1600" dirty="0" smtClean="0">
                <a:sym typeface="Symbol" pitchFamily="18" charset="2"/>
              </a:rPr>
              <a:t>	La </a:t>
            </a:r>
            <a:r>
              <a:rPr lang="fr-CA" sz="1600" dirty="0">
                <a:sym typeface="Symbol" pitchFamily="18" charset="2"/>
              </a:rPr>
              <a:t>perméabilité aux ions K</a:t>
            </a:r>
            <a:r>
              <a:rPr lang="fr-CA" sz="1600" baseline="30000" dirty="0">
                <a:sym typeface="Symbol" pitchFamily="18" charset="2"/>
              </a:rPr>
              <a:t>+</a:t>
            </a:r>
            <a:r>
              <a:rPr lang="fr-CA" sz="1600" dirty="0">
                <a:sym typeface="Symbol" pitchFamily="18" charset="2"/>
              </a:rPr>
              <a:t> est beaucoup plus grande que celle aux ions Na</a:t>
            </a:r>
            <a:r>
              <a:rPr lang="fr-CA" sz="1600" baseline="30000" dirty="0">
                <a:sym typeface="Symbol" pitchFamily="18" charset="2"/>
              </a:rPr>
              <a:t>+</a:t>
            </a:r>
            <a:r>
              <a:rPr lang="fr-CA" sz="1600" dirty="0">
                <a:sym typeface="Symbol" pitchFamily="18" charset="2"/>
              </a:rPr>
              <a:t> et Ca</a:t>
            </a:r>
            <a:r>
              <a:rPr lang="fr-CA" sz="1600" baseline="30000" dirty="0">
                <a:sym typeface="Symbol" pitchFamily="18" charset="2"/>
              </a:rPr>
              <a:t>2+</a:t>
            </a:r>
            <a:endParaRPr lang="fr-CA" sz="1600" b="1" dirty="0">
              <a:sym typeface="Symbol" pitchFamily="18" charset="2"/>
            </a:endParaRPr>
          </a:p>
        </p:txBody>
      </p:sp>
    </p:spTree>
    <p:extLst>
      <p:ext uri="{BB962C8B-B14F-4D97-AF65-F5344CB8AC3E}">
        <p14:creationId xmlns:p14="http://schemas.microsoft.com/office/powerpoint/2010/main" val="41321774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Box 2"/>
          <p:cNvSpPr txBox="1">
            <a:spLocks noChangeArrowheads="1"/>
          </p:cNvSpPr>
          <p:nvPr/>
        </p:nvSpPr>
        <p:spPr bwMode="auto">
          <a:xfrm>
            <a:off x="152400" y="288925"/>
            <a:ext cx="8382000" cy="320675"/>
          </a:xfrm>
          <a:prstGeom prst="rect">
            <a:avLst/>
          </a:prstGeom>
          <a:solidFill>
            <a:schemeClr val="bg1"/>
          </a:solidFill>
          <a:ln>
            <a:noFill/>
          </a:ln>
          <a:effectLst/>
          <a:extLs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223838">
              <a:defRPr>
                <a:solidFill>
                  <a:schemeClr val="tx1"/>
                </a:solidFill>
                <a:latin typeface="Arial" charset="0"/>
              </a:defRPr>
            </a:lvl1pPr>
            <a:lvl2pPr marL="809625" indent="-360363">
              <a:defRPr>
                <a:solidFill>
                  <a:schemeClr val="tx1"/>
                </a:solidFill>
                <a:latin typeface="Arial" charset="0"/>
              </a:defRPr>
            </a:lvl2pPr>
            <a:lvl3pPr marL="1422400" indent="-342900">
              <a:defRPr>
                <a:solidFill>
                  <a:schemeClr val="tx1"/>
                </a:solidFill>
                <a:latin typeface="Arial" charset="0"/>
              </a:defRPr>
            </a:lvl3pPr>
            <a:lvl4pPr marL="1944688" indent="-342900">
              <a:defRPr>
                <a:solidFill>
                  <a:schemeClr val="tx1"/>
                </a:solidFill>
                <a:latin typeface="Arial" charset="0"/>
              </a:defRPr>
            </a:lvl4pPr>
            <a:lvl5pPr marL="2466975" indent="-342900">
              <a:defRPr>
                <a:solidFill>
                  <a:schemeClr val="tx1"/>
                </a:solidFill>
                <a:latin typeface="Arial" charset="0"/>
              </a:defRPr>
            </a:lvl5pPr>
            <a:lvl6pPr marL="2924175" indent="-342900" fontAlgn="base">
              <a:spcBef>
                <a:spcPct val="0"/>
              </a:spcBef>
              <a:spcAft>
                <a:spcPct val="0"/>
              </a:spcAft>
              <a:defRPr>
                <a:solidFill>
                  <a:schemeClr val="tx1"/>
                </a:solidFill>
                <a:latin typeface="Arial" charset="0"/>
              </a:defRPr>
            </a:lvl6pPr>
            <a:lvl7pPr marL="3381375" indent="-342900" fontAlgn="base">
              <a:spcBef>
                <a:spcPct val="0"/>
              </a:spcBef>
              <a:spcAft>
                <a:spcPct val="0"/>
              </a:spcAft>
              <a:defRPr>
                <a:solidFill>
                  <a:schemeClr val="tx1"/>
                </a:solidFill>
                <a:latin typeface="Arial" charset="0"/>
              </a:defRPr>
            </a:lvl7pPr>
            <a:lvl8pPr marL="3838575" indent="-342900" fontAlgn="base">
              <a:spcBef>
                <a:spcPct val="0"/>
              </a:spcBef>
              <a:spcAft>
                <a:spcPct val="0"/>
              </a:spcAft>
              <a:defRPr>
                <a:solidFill>
                  <a:schemeClr val="tx1"/>
                </a:solidFill>
                <a:latin typeface="Arial" charset="0"/>
              </a:defRPr>
            </a:lvl8pPr>
            <a:lvl9pPr marL="4295775" indent="-342900" fontAlgn="base">
              <a:spcBef>
                <a:spcPct val="0"/>
              </a:spcBef>
              <a:spcAft>
                <a:spcPct val="0"/>
              </a:spcAft>
              <a:defRPr>
                <a:solidFill>
                  <a:schemeClr val="tx1"/>
                </a:solidFill>
                <a:latin typeface="Arial" charset="0"/>
              </a:defRPr>
            </a:lvl9pPr>
          </a:lstStyle>
          <a:p>
            <a:pPr eaLnBrk="0" hangingPunct="0">
              <a:lnSpc>
                <a:spcPct val="75000"/>
              </a:lnSpc>
              <a:spcBef>
                <a:spcPct val="50000"/>
              </a:spcBef>
              <a:buSzPct val="115000"/>
              <a:buFontTx/>
              <a:buChar char="•"/>
            </a:pPr>
            <a:r>
              <a:rPr lang="fr-CA" sz="2000" b="1" dirty="0"/>
              <a:t>Couplage excitation-contraction dans les myocytes cardiaques</a:t>
            </a:r>
          </a:p>
        </p:txBody>
      </p:sp>
      <p:sp>
        <p:nvSpPr>
          <p:cNvPr id="114691" name="Text Box 3"/>
          <p:cNvSpPr txBox="1">
            <a:spLocks noChangeArrowheads="1"/>
          </p:cNvSpPr>
          <p:nvPr/>
        </p:nvSpPr>
        <p:spPr bwMode="auto">
          <a:xfrm>
            <a:off x="381000" y="562820"/>
            <a:ext cx="4419600" cy="5152180"/>
          </a:xfrm>
          <a:prstGeom prst="rect">
            <a:avLst/>
          </a:prstGeom>
          <a:noFill/>
          <a:ln w="9525">
            <a:noFill/>
            <a:miter lim="800000"/>
            <a:headEnd/>
            <a:tailEnd/>
          </a:ln>
          <a:effectLst/>
          <a:extLst/>
        </p:spPr>
        <p:txBody>
          <a:bodyPr tIns="137160" bIns="137160">
            <a:spAutoFit/>
          </a:bodyPr>
          <a:lstStyle>
            <a:lvl1pPr marL="185738" indent="-185738">
              <a:defRPr>
                <a:solidFill>
                  <a:schemeClr val="tx1"/>
                </a:solidFill>
                <a:latin typeface="Arial" charset="0"/>
              </a:defRPr>
            </a:lvl1pPr>
            <a:lvl2pPr marL="712788" indent="-347663">
              <a:defRPr>
                <a:solidFill>
                  <a:schemeClr val="tx1"/>
                </a:solidFill>
                <a:latin typeface="Arial" charset="0"/>
              </a:defRPr>
            </a:lvl2pPr>
            <a:lvl3pPr marL="1422400" indent="-342900">
              <a:defRPr>
                <a:solidFill>
                  <a:schemeClr val="tx1"/>
                </a:solidFill>
                <a:latin typeface="Arial" charset="0"/>
              </a:defRPr>
            </a:lvl3pPr>
            <a:lvl4pPr marL="1944688" indent="-342900">
              <a:defRPr>
                <a:solidFill>
                  <a:schemeClr val="tx1"/>
                </a:solidFill>
                <a:latin typeface="Arial" charset="0"/>
              </a:defRPr>
            </a:lvl4pPr>
            <a:lvl5pPr marL="2466975" indent="-342900">
              <a:defRPr>
                <a:solidFill>
                  <a:schemeClr val="tx1"/>
                </a:solidFill>
                <a:latin typeface="Arial" charset="0"/>
              </a:defRPr>
            </a:lvl5pPr>
            <a:lvl6pPr marL="2924175" indent="-342900" fontAlgn="base">
              <a:spcBef>
                <a:spcPct val="0"/>
              </a:spcBef>
              <a:spcAft>
                <a:spcPct val="0"/>
              </a:spcAft>
              <a:defRPr>
                <a:solidFill>
                  <a:schemeClr val="tx1"/>
                </a:solidFill>
                <a:latin typeface="Arial" charset="0"/>
              </a:defRPr>
            </a:lvl6pPr>
            <a:lvl7pPr marL="3381375" indent="-342900" fontAlgn="base">
              <a:spcBef>
                <a:spcPct val="0"/>
              </a:spcBef>
              <a:spcAft>
                <a:spcPct val="0"/>
              </a:spcAft>
              <a:defRPr>
                <a:solidFill>
                  <a:schemeClr val="tx1"/>
                </a:solidFill>
                <a:latin typeface="Arial" charset="0"/>
              </a:defRPr>
            </a:lvl7pPr>
            <a:lvl8pPr marL="3838575" indent="-342900" fontAlgn="base">
              <a:spcBef>
                <a:spcPct val="0"/>
              </a:spcBef>
              <a:spcAft>
                <a:spcPct val="0"/>
              </a:spcAft>
              <a:defRPr>
                <a:solidFill>
                  <a:schemeClr val="tx1"/>
                </a:solidFill>
                <a:latin typeface="Arial" charset="0"/>
              </a:defRPr>
            </a:lvl8pPr>
            <a:lvl9pPr marL="4295775" indent="-342900" fontAlgn="base">
              <a:spcBef>
                <a:spcPct val="0"/>
              </a:spcBef>
              <a:spcAft>
                <a:spcPct val="0"/>
              </a:spcAft>
              <a:defRPr>
                <a:solidFill>
                  <a:schemeClr val="tx1"/>
                </a:solidFill>
                <a:latin typeface="Arial" charset="0"/>
              </a:defRPr>
            </a:lvl9pPr>
          </a:lstStyle>
          <a:p>
            <a:pPr marL="177800" indent="-177800" eaLnBrk="0" hangingPunct="0">
              <a:spcBef>
                <a:spcPct val="50000"/>
              </a:spcBef>
              <a:buSzPct val="85000"/>
              <a:buFont typeface="Arial" pitchFamily="34" charset="0"/>
              <a:buChar char="‒"/>
            </a:pPr>
            <a:r>
              <a:rPr lang="fr-CA" sz="1600" dirty="0"/>
              <a:t>Semblable au muscle squelettique.</a:t>
            </a:r>
          </a:p>
          <a:p>
            <a:pPr marL="177800" indent="-177800" eaLnBrk="0" hangingPunct="0">
              <a:spcBef>
                <a:spcPct val="50000"/>
              </a:spcBef>
              <a:buSzPct val="85000"/>
              <a:buFont typeface="Arial" pitchFamily="34" charset="0"/>
              <a:buChar char="‒"/>
            </a:pPr>
            <a:r>
              <a:rPr lang="fr-CA" sz="1600" dirty="0"/>
              <a:t>Cependant, la contraction requiert l’entrée d’ions Ca</a:t>
            </a:r>
            <a:r>
              <a:rPr lang="fr-CA" sz="1600" baseline="30000" dirty="0"/>
              <a:t>2+</a:t>
            </a:r>
            <a:r>
              <a:rPr lang="fr-CA" sz="1600" dirty="0"/>
              <a:t> de l’espace extracellulaire (contrairement au muscle squelettique).</a:t>
            </a:r>
          </a:p>
          <a:p>
            <a:pPr marL="449263" lvl="1" indent="-271463" eaLnBrk="0" hangingPunct="0">
              <a:spcBef>
                <a:spcPct val="20000"/>
              </a:spcBef>
              <a:buSzPct val="115000"/>
              <a:buFont typeface="Wingdings 2" pitchFamily="18" charset="2"/>
              <a:buNone/>
            </a:pPr>
            <a:r>
              <a:rPr lang="fr-CA" sz="1600" dirty="0">
                <a:sym typeface="Wingdings 2" pitchFamily="18" charset="2"/>
              </a:rPr>
              <a:t>1)	Les ions </a:t>
            </a:r>
            <a:r>
              <a:rPr lang="fr-CA" sz="1600" dirty="0">
                <a:sym typeface="Symbol" pitchFamily="18" charset="2"/>
              </a:rPr>
              <a:t>Ca</a:t>
            </a:r>
            <a:r>
              <a:rPr lang="fr-CA" sz="1600" baseline="30000" dirty="0">
                <a:sym typeface="Symbol" pitchFamily="18" charset="2"/>
              </a:rPr>
              <a:t>2+</a:t>
            </a:r>
            <a:r>
              <a:rPr lang="fr-CA" sz="1600" dirty="0">
                <a:sym typeface="Symbol" pitchFamily="18" charset="2"/>
              </a:rPr>
              <a:t> entrent durant le plateau.</a:t>
            </a:r>
          </a:p>
          <a:p>
            <a:pPr marL="719138" lvl="1" indent="-261938" eaLnBrk="0" hangingPunct="0">
              <a:spcBef>
                <a:spcPct val="20000"/>
              </a:spcBef>
              <a:buSzPct val="115000"/>
              <a:buFont typeface="Wingdings 2" pitchFamily="18" charset="2"/>
              <a:buNone/>
            </a:pPr>
            <a:r>
              <a:rPr lang="fr-CA" sz="1600" dirty="0" smtClean="0">
                <a:sym typeface="Symbol" pitchFamily="18" charset="2"/>
              </a:rPr>
              <a:t> </a:t>
            </a:r>
            <a:r>
              <a:rPr lang="fr-CA" sz="1600" dirty="0">
                <a:sym typeface="Symbol" pitchFamily="18" charset="2"/>
              </a:rPr>
              <a:t>Certain </a:t>
            </a:r>
            <a:r>
              <a:rPr lang="fr-CA" sz="1600" dirty="0" smtClean="0">
                <a:sym typeface="Symbol" pitchFamily="18" charset="2"/>
              </a:rPr>
              <a:t>de </a:t>
            </a:r>
            <a:r>
              <a:rPr lang="fr-CA" sz="1600" dirty="0">
                <a:sym typeface="Symbol" pitchFamily="18" charset="2"/>
              </a:rPr>
              <a:t>ces ions se lient à la troponine. </a:t>
            </a:r>
          </a:p>
          <a:p>
            <a:pPr marL="449263" lvl="1" indent="-271463" eaLnBrk="0" hangingPunct="0">
              <a:spcBef>
                <a:spcPct val="20000"/>
              </a:spcBef>
              <a:buSzPct val="115000"/>
              <a:buFont typeface="Wingdings 2" pitchFamily="18" charset="2"/>
              <a:buNone/>
            </a:pPr>
            <a:r>
              <a:rPr lang="fr-CA" sz="1600" dirty="0">
                <a:sym typeface="Wingdings 2" pitchFamily="18" charset="2"/>
              </a:rPr>
              <a:t>2)	</a:t>
            </a:r>
            <a:r>
              <a:rPr lang="fr-CA" sz="1600" dirty="0">
                <a:sym typeface="Symbol" pitchFamily="18" charset="2"/>
              </a:rPr>
              <a:t>Les autres ions Ca</a:t>
            </a:r>
            <a:r>
              <a:rPr lang="fr-CA" sz="1600" baseline="30000" dirty="0">
                <a:sym typeface="Symbol" pitchFamily="18" charset="2"/>
              </a:rPr>
              <a:t>2+</a:t>
            </a:r>
            <a:r>
              <a:rPr lang="fr-CA" sz="1600" dirty="0">
                <a:sym typeface="Symbol" pitchFamily="18" charset="2"/>
              </a:rPr>
              <a:t> se lient à des récepteurs sur la membrane du RS. Cette liaison déclenche la libération par le RS d’ions </a:t>
            </a:r>
            <a:r>
              <a:rPr lang="fr-CA" sz="1600" dirty="0"/>
              <a:t>Ca</a:t>
            </a:r>
            <a:r>
              <a:rPr lang="fr-CA" sz="1600" baseline="30000" dirty="0"/>
              <a:t>2</a:t>
            </a:r>
            <a:r>
              <a:rPr lang="fr-CA" sz="1600" baseline="30000" dirty="0" smtClean="0"/>
              <a:t>+</a:t>
            </a:r>
            <a:r>
              <a:rPr lang="fr-CA" sz="1600" dirty="0" smtClean="0"/>
              <a:t>.</a:t>
            </a:r>
            <a:endParaRPr lang="fr-CA" sz="1600" dirty="0"/>
          </a:p>
          <a:p>
            <a:pPr marL="719138" lvl="1" indent="-260350" eaLnBrk="0" hangingPunct="0">
              <a:spcBef>
                <a:spcPct val="20000"/>
              </a:spcBef>
              <a:buSzPct val="115000"/>
              <a:buFont typeface="Wingdings 2" pitchFamily="18" charset="2"/>
              <a:buNone/>
            </a:pPr>
            <a:r>
              <a:rPr lang="fr-CA" sz="1600" dirty="0" smtClean="0">
                <a:sym typeface="Symbol" pitchFamily="18" charset="2"/>
              </a:rPr>
              <a:t>	Les </a:t>
            </a:r>
            <a:r>
              <a:rPr lang="fr-CA" sz="1600" dirty="0">
                <a:sym typeface="Symbol" pitchFamily="18" charset="2"/>
              </a:rPr>
              <a:t>ions Ca</a:t>
            </a:r>
            <a:r>
              <a:rPr lang="fr-CA" sz="1600" baseline="30000" dirty="0">
                <a:sym typeface="Symbol" pitchFamily="18" charset="2"/>
              </a:rPr>
              <a:t>2+ </a:t>
            </a:r>
            <a:r>
              <a:rPr lang="fr-CA" sz="1600" dirty="0">
                <a:sym typeface="Symbol" pitchFamily="18" charset="2"/>
              </a:rPr>
              <a:t>provenant du RS contribuent pour quelque 80% de la contraction.</a:t>
            </a:r>
          </a:p>
          <a:p>
            <a:pPr marL="177800" indent="-177800" eaLnBrk="0" hangingPunct="0">
              <a:spcBef>
                <a:spcPct val="50000"/>
              </a:spcBef>
              <a:buSzPct val="85000"/>
              <a:buFont typeface="Arial" pitchFamily="34" charset="0"/>
              <a:buChar char="‒"/>
            </a:pPr>
            <a:r>
              <a:rPr lang="fr-CA" sz="1600" dirty="0">
                <a:sym typeface="Symbol" pitchFamily="18" charset="2"/>
              </a:rPr>
              <a:t>Ce processus permet un contrôle précis de la force de contraction par des neuro-transmetteurs (telle la noradrénaline) ou hormones (telle l’adrénaline).</a:t>
            </a:r>
            <a:endParaRPr lang="fr-CA" sz="1600" b="1" dirty="0">
              <a:sym typeface="Symbol" pitchFamily="18" charset="2"/>
            </a:endParaRPr>
          </a:p>
        </p:txBody>
      </p:sp>
      <p:sp>
        <p:nvSpPr>
          <p:cNvPr id="114692" name="Text Box 4"/>
          <p:cNvSpPr txBox="1">
            <a:spLocks noChangeArrowheads="1"/>
          </p:cNvSpPr>
          <p:nvPr/>
        </p:nvSpPr>
        <p:spPr bwMode="auto">
          <a:xfrm>
            <a:off x="3505200" y="6361113"/>
            <a:ext cx="1371600"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r>
              <a:rPr lang="en-US" sz="1400" dirty="0">
                <a:solidFill>
                  <a:schemeClr val="accent2"/>
                </a:solidFill>
              </a:rPr>
              <a:t>Figure </a:t>
            </a:r>
            <a:r>
              <a:rPr lang="en-US" sz="1400" dirty="0" smtClean="0">
                <a:solidFill>
                  <a:schemeClr val="accent2"/>
                </a:solidFill>
              </a:rPr>
              <a:t>18.21</a:t>
            </a:r>
            <a:endParaRPr lang="en-US" sz="1400" dirty="0">
              <a:solidFill>
                <a:schemeClr val="accent2"/>
              </a:solidFill>
            </a:endParaRPr>
          </a:p>
        </p:txBody>
      </p:sp>
      <p:pic>
        <p:nvPicPr>
          <p:cNvPr id="114693" name="Picture 5" descr="18-22Mechanism_LE.jpg"/>
          <p:cNvPicPr>
            <a:picLocks noGrp="1" noChangeAspect="1" noChangeArrowheads="1"/>
          </p:cNvPicPr>
          <p:nvPr>
            <p:ph/>
          </p:nvPr>
        </p:nvPicPr>
        <p:blipFill>
          <a:blip r:embed="rId3" cstate="print">
            <a:extLst>
              <a:ext uri="{28A0092B-C50C-407E-A947-70E740481C1C}">
                <a14:useLocalDpi xmlns:a14="http://schemas.microsoft.com/office/drawing/2010/main" val="0"/>
              </a:ext>
            </a:extLst>
          </a:blip>
          <a:srcRect b="7138"/>
          <a:stretch>
            <a:fillRect/>
          </a:stretch>
        </p:blipFill>
        <p:spPr bwMode="auto">
          <a:xfrm>
            <a:off x="5072063" y="609600"/>
            <a:ext cx="3783012" cy="5967413"/>
          </a:xfrm>
          <a:noFill/>
          <a:extLst>
            <a:ext uri="{909E8E84-426E-40DD-AFC4-6F175D3DCCD1}">
              <a14:hiddenFill xmlns:a14="http://schemas.microsoft.com/office/drawing/2010/main">
                <a:solidFill>
                  <a:srgbClr val="FFFFFF"/>
                </a:solidFill>
              </a14:hiddenFill>
            </a:ext>
          </a:extLst>
        </p:spPr>
      </p:pic>
      <p:sp>
        <p:nvSpPr>
          <p:cNvPr id="114694" name="Text Box 6"/>
          <p:cNvSpPr txBox="1">
            <a:spLocks noChangeArrowheads="1"/>
          </p:cNvSpPr>
          <p:nvPr/>
        </p:nvSpPr>
        <p:spPr bwMode="auto">
          <a:xfrm>
            <a:off x="5943600" y="1295400"/>
            <a:ext cx="16764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Récepteur adrénergique </a:t>
            </a:r>
            <a:r>
              <a:rPr lang="el-GR" sz="900">
                <a:latin typeface="Verdana" pitchFamily="34" charset="0"/>
              </a:rPr>
              <a:t>β</a:t>
            </a:r>
          </a:p>
        </p:txBody>
      </p:sp>
      <p:sp>
        <p:nvSpPr>
          <p:cNvPr id="114695" name="Text Box 7"/>
          <p:cNvSpPr txBox="1">
            <a:spLocks noChangeArrowheads="1"/>
          </p:cNvSpPr>
          <p:nvPr/>
        </p:nvSpPr>
        <p:spPr bwMode="auto">
          <a:xfrm>
            <a:off x="5181600" y="1143000"/>
            <a:ext cx="8382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Noradrénaline</a:t>
            </a:r>
            <a:endParaRPr lang="el-GR" sz="900">
              <a:latin typeface="Verdana" pitchFamily="34" charset="0"/>
            </a:endParaRPr>
          </a:p>
        </p:txBody>
      </p:sp>
      <p:sp>
        <p:nvSpPr>
          <p:cNvPr id="114696" name="Text Box 8"/>
          <p:cNvSpPr txBox="1">
            <a:spLocks noChangeArrowheads="1"/>
          </p:cNvSpPr>
          <p:nvPr/>
        </p:nvSpPr>
        <p:spPr bwMode="auto">
          <a:xfrm>
            <a:off x="6858000" y="1447800"/>
            <a:ext cx="6096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Adénylate cyclase</a:t>
            </a:r>
            <a:endParaRPr lang="el-GR" sz="900">
              <a:latin typeface="Verdana" pitchFamily="34" charset="0"/>
            </a:endParaRPr>
          </a:p>
        </p:txBody>
      </p:sp>
      <p:sp>
        <p:nvSpPr>
          <p:cNvPr id="114697" name="Text Box 9"/>
          <p:cNvSpPr txBox="1">
            <a:spLocks noChangeArrowheads="1"/>
          </p:cNvSpPr>
          <p:nvPr/>
        </p:nvSpPr>
        <p:spPr bwMode="auto">
          <a:xfrm>
            <a:off x="8001000" y="1371600"/>
            <a:ext cx="3810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Ca</a:t>
            </a:r>
            <a:r>
              <a:rPr lang="fr-CA" sz="1000" baseline="24000">
                <a:latin typeface="Verdana" pitchFamily="34" charset="0"/>
              </a:rPr>
              <a:t>2+</a:t>
            </a:r>
            <a:endParaRPr lang="el-GR" sz="900">
              <a:latin typeface="Verdana" pitchFamily="34" charset="0"/>
            </a:endParaRPr>
          </a:p>
        </p:txBody>
      </p:sp>
      <p:sp>
        <p:nvSpPr>
          <p:cNvPr id="114698" name="Text Box 10"/>
          <p:cNvSpPr txBox="1">
            <a:spLocks noChangeArrowheads="1"/>
          </p:cNvSpPr>
          <p:nvPr/>
        </p:nvSpPr>
        <p:spPr bwMode="auto">
          <a:xfrm>
            <a:off x="8229600" y="1524000"/>
            <a:ext cx="685800" cy="2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Canal  lent à Ca</a:t>
            </a:r>
            <a:r>
              <a:rPr lang="fr-CA" sz="1000" baseline="24000">
                <a:latin typeface="Verdana" pitchFamily="34" charset="0"/>
              </a:rPr>
              <a:t>2+</a:t>
            </a:r>
            <a:endParaRPr lang="el-GR" sz="900">
              <a:latin typeface="Verdana" pitchFamily="34" charset="0"/>
            </a:endParaRPr>
          </a:p>
        </p:txBody>
      </p:sp>
      <p:sp>
        <p:nvSpPr>
          <p:cNvPr id="114699" name="Text Box 11"/>
          <p:cNvSpPr txBox="1">
            <a:spLocks noChangeArrowheads="1"/>
          </p:cNvSpPr>
          <p:nvPr/>
        </p:nvSpPr>
        <p:spPr bwMode="auto">
          <a:xfrm>
            <a:off x="8382000" y="3810000"/>
            <a:ext cx="3810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Ca</a:t>
            </a:r>
            <a:r>
              <a:rPr lang="fr-CA" sz="1000" baseline="24000">
                <a:latin typeface="Verdana" pitchFamily="34" charset="0"/>
              </a:rPr>
              <a:t>2+</a:t>
            </a:r>
            <a:endParaRPr lang="el-GR" sz="900">
              <a:latin typeface="Verdana" pitchFamily="34" charset="0"/>
            </a:endParaRPr>
          </a:p>
        </p:txBody>
      </p:sp>
      <p:sp>
        <p:nvSpPr>
          <p:cNvPr id="114700" name="Text Box 12"/>
          <p:cNvSpPr txBox="1">
            <a:spLocks noChangeArrowheads="1"/>
          </p:cNvSpPr>
          <p:nvPr/>
        </p:nvSpPr>
        <p:spPr bwMode="auto">
          <a:xfrm>
            <a:off x="7239000" y="4114800"/>
            <a:ext cx="685800" cy="425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Pompe à Ca</a:t>
            </a:r>
            <a:r>
              <a:rPr lang="fr-CA" sz="1000" baseline="24000">
                <a:latin typeface="Verdana" pitchFamily="34" charset="0"/>
              </a:rPr>
              <a:t>2+ </a:t>
            </a:r>
            <a:r>
              <a:rPr lang="fr-CA" sz="1000">
                <a:latin typeface="Verdana" pitchFamily="34" charset="0"/>
              </a:rPr>
              <a:t>(ATPase)</a:t>
            </a:r>
            <a:endParaRPr lang="el-GR" sz="900">
              <a:latin typeface="Verdana" pitchFamily="34" charset="0"/>
            </a:endParaRPr>
          </a:p>
        </p:txBody>
      </p:sp>
      <p:sp>
        <p:nvSpPr>
          <p:cNvPr id="114701" name="Text Box 13"/>
          <p:cNvSpPr txBox="1">
            <a:spLocks noChangeArrowheads="1"/>
          </p:cNvSpPr>
          <p:nvPr/>
        </p:nvSpPr>
        <p:spPr bwMode="auto">
          <a:xfrm>
            <a:off x="6553200" y="5562600"/>
            <a:ext cx="762000" cy="2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Canal  à Ca</a:t>
            </a:r>
            <a:r>
              <a:rPr lang="fr-CA" sz="1000" baseline="24000">
                <a:latin typeface="Verdana" pitchFamily="34" charset="0"/>
              </a:rPr>
              <a:t>2+</a:t>
            </a:r>
            <a:r>
              <a:rPr lang="fr-CA" sz="1000">
                <a:latin typeface="Verdana" pitchFamily="34" charset="0"/>
              </a:rPr>
              <a:t> du RS</a:t>
            </a:r>
            <a:endParaRPr lang="el-GR" sz="900">
              <a:latin typeface="Verdana" pitchFamily="34" charset="0"/>
            </a:endParaRPr>
          </a:p>
        </p:txBody>
      </p:sp>
      <p:sp>
        <p:nvSpPr>
          <p:cNvPr id="114702" name="Text Box 14"/>
          <p:cNvSpPr txBox="1">
            <a:spLocks noChangeArrowheads="1"/>
          </p:cNvSpPr>
          <p:nvPr/>
        </p:nvSpPr>
        <p:spPr bwMode="auto">
          <a:xfrm>
            <a:off x="6629400" y="5334000"/>
            <a:ext cx="38100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Ca</a:t>
            </a:r>
            <a:r>
              <a:rPr lang="fr-CA" sz="1000" baseline="24000">
                <a:latin typeface="Verdana" pitchFamily="34" charset="0"/>
              </a:rPr>
              <a:t>2+</a:t>
            </a:r>
            <a:endParaRPr lang="el-GR" sz="900">
              <a:latin typeface="Verdana" pitchFamily="34" charset="0"/>
            </a:endParaRPr>
          </a:p>
        </p:txBody>
      </p:sp>
      <p:sp>
        <p:nvSpPr>
          <p:cNvPr id="114703" name="Text Box 15"/>
          <p:cNvSpPr txBox="1">
            <a:spLocks noChangeArrowheads="1"/>
          </p:cNvSpPr>
          <p:nvPr/>
        </p:nvSpPr>
        <p:spPr bwMode="auto">
          <a:xfrm>
            <a:off x="7010400" y="6096000"/>
            <a:ext cx="91440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Réticulum sarcoplasmique (RS)</a:t>
            </a:r>
            <a:endParaRPr lang="el-GR" sz="900">
              <a:latin typeface="Verdana" pitchFamily="34" charset="0"/>
            </a:endParaRPr>
          </a:p>
        </p:txBody>
      </p:sp>
      <p:sp>
        <p:nvSpPr>
          <p:cNvPr id="114704" name="Text Box 16"/>
          <p:cNvSpPr txBox="1">
            <a:spLocks noChangeArrowheads="1"/>
          </p:cNvSpPr>
          <p:nvPr/>
        </p:nvSpPr>
        <p:spPr bwMode="auto">
          <a:xfrm>
            <a:off x="6351588" y="3116263"/>
            <a:ext cx="277812"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t>ATP</a:t>
            </a:r>
            <a:endParaRPr lang="el-GR" sz="900" b="1"/>
          </a:p>
        </p:txBody>
      </p:sp>
      <p:sp>
        <p:nvSpPr>
          <p:cNvPr id="114705" name="Text Box 17"/>
          <p:cNvSpPr txBox="1">
            <a:spLocks noChangeArrowheads="1"/>
          </p:cNvSpPr>
          <p:nvPr/>
        </p:nvSpPr>
        <p:spPr bwMode="auto">
          <a:xfrm>
            <a:off x="6818313" y="3143250"/>
            <a:ext cx="381000"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t>AMPc</a:t>
            </a:r>
            <a:endParaRPr lang="el-GR" sz="900" b="1"/>
          </a:p>
        </p:txBody>
      </p:sp>
      <p:sp>
        <p:nvSpPr>
          <p:cNvPr id="114706" name="Text Box 18"/>
          <p:cNvSpPr txBox="1">
            <a:spLocks noChangeArrowheads="1"/>
          </p:cNvSpPr>
          <p:nvPr/>
        </p:nvSpPr>
        <p:spPr bwMode="auto">
          <a:xfrm>
            <a:off x="5486400" y="2987675"/>
            <a:ext cx="277813"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t>GTP</a:t>
            </a:r>
            <a:endParaRPr lang="el-GR" sz="900" b="1"/>
          </a:p>
        </p:txBody>
      </p:sp>
      <p:sp>
        <p:nvSpPr>
          <p:cNvPr id="114707" name="Text Box 19"/>
          <p:cNvSpPr txBox="1">
            <a:spLocks noChangeArrowheads="1"/>
          </p:cNvSpPr>
          <p:nvPr/>
        </p:nvSpPr>
        <p:spPr bwMode="auto">
          <a:xfrm>
            <a:off x="6307138" y="2622550"/>
            <a:ext cx="277812" cy="13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b="1"/>
              <a:t>GTP</a:t>
            </a:r>
            <a:endParaRPr lang="el-GR" sz="900" b="1"/>
          </a:p>
        </p:txBody>
      </p:sp>
      <p:sp>
        <p:nvSpPr>
          <p:cNvPr id="114708" name="Text Box 20"/>
          <p:cNvSpPr txBox="1">
            <a:spLocks noChangeArrowheads="1"/>
          </p:cNvSpPr>
          <p:nvPr/>
        </p:nvSpPr>
        <p:spPr bwMode="auto">
          <a:xfrm>
            <a:off x="6324600" y="3505200"/>
            <a:ext cx="53340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Protéine kinase inactive</a:t>
            </a:r>
            <a:endParaRPr lang="el-GR" sz="900">
              <a:latin typeface="Verdana" pitchFamily="34" charset="0"/>
            </a:endParaRPr>
          </a:p>
        </p:txBody>
      </p:sp>
      <p:sp>
        <p:nvSpPr>
          <p:cNvPr id="114709" name="Text Box 21"/>
          <p:cNvSpPr txBox="1">
            <a:spLocks noChangeArrowheads="1"/>
          </p:cNvSpPr>
          <p:nvPr/>
        </p:nvSpPr>
        <p:spPr bwMode="auto">
          <a:xfrm>
            <a:off x="8001000" y="3200400"/>
            <a:ext cx="53340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Protéine kinase active</a:t>
            </a:r>
            <a:endParaRPr lang="el-GR" sz="900">
              <a:latin typeface="Verdana" pitchFamily="34" charset="0"/>
            </a:endParaRPr>
          </a:p>
        </p:txBody>
      </p:sp>
      <p:sp>
        <p:nvSpPr>
          <p:cNvPr id="114710" name="Line 22"/>
          <p:cNvSpPr>
            <a:spLocks noChangeShapeType="1"/>
          </p:cNvSpPr>
          <p:nvPr/>
        </p:nvSpPr>
        <p:spPr bwMode="auto">
          <a:xfrm>
            <a:off x="7162800" y="3352800"/>
            <a:ext cx="152400" cy="381000"/>
          </a:xfrm>
          <a:prstGeom prst="line">
            <a:avLst/>
          </a:prstGeom>
          <a:noFill/>
          <a:ln w="63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14711" name="Text Box 23"/>
          <p:cNvSpPr txBox="1">
            <a:spLocks noChangeArrowheads="1"/>
          </p:cNvSpPr>
          <p:nvPr/>
        </p:nvSpPr>
        <p:spPr bwMode="auto">
          <a:xfrm>
            <a:off x="6248400" y="4953000"/>
            <a:ext cx="4572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900">
                <a:latin typeface="Verdana" pitchFamily="34" charset="0"/>
              </a:rPr>
              <a:t>Tropo-nine</a:t>
            </a:r>
            <a:endParaRPr lang="el-GR" sz="900">
              <a:latin typeface="Verdana" pitchFamily="34" charset="0"/>
            </a:endParaRPr>
          </a:p>
        </p:txBody>
      </p:sp>
      <p:sp>
        <p:nvSpPr>
          <p:cNvPr id="114712" name="Text Box 24"/>
          <p:cNvSpPr txBox="1">
            <a:spLocks noChangeArrowheads="1"/>
          </p:cNvSpPr>
          <p:nvPr/>
        </p:nvSpPr>
        <p:spPr bwMode="auto">
          <a:xfrm>
            <a:off x="5029200" y="4876800"/>
            <a:ext cx="990600" cy="31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dirty="0">
                <a:cs typeface="Arial" charset="0"/>
              </a:rPr>
              <a:t>↑</a:t>
            </a:r>
            <a:r>
              <a:rPr lang="fr-CA" sz="900" dirty="0"/>
              <a:t> </a:t>
            </a:r>
            <a:r>
              <a:rPr lang="fr-CA" sz="900" dirty="0">
                <a:latin typeface="Verdana" pitchFamily="34" charset="0"/>
              </a:rPr>
              <a:t>de l’interaction actine-myosine</a:t>
            </a:r>
            <a:endParaRPr lang="el-GR" sz="900" dirty="0">
              <a:latin typeface="Verdana" pitchFamily="34" charset="0"/>
            </a:endParaRPr>
          </a:p>
        </p:txBody>
      </p:sp>
      <p:sp>
        <p:nvSpPr>
          <p:cNvPr id="114713" name="Text Box 25"/>
          <p:cNvSpPr txBox="1">
            <a:spLocks noChangeArrowheads="1"/>
          </p:cNvSpPr>
          <p:nvPr/>
        </p:nvSpPr>
        <p:spPr bwMode="auto">
          <a:xfrm>
            <a:off x="5335588" y="6002338"/>
            <a:ext cx="990600"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b="1">
                <a:latin typeface="Verdana" pitchFamily="34" charset="0"/>
                <a:cs typeface="Arial" charset="0"/>
              </a:rPr>
              <a:t>  </a:t>
            </a:r>
            <a:r>
              <a:rPr lang="fr-CA" sz="1200" b="1">
                <a:latin typeface="Verdana" pitchFamily="34" charset="0"/>
              </a:rPr>
              <a:t>force de contraction</a:t>
            </a:r>
            <a:endParaRPr lang="el-GR" sz="1200" b="1">
              <a:latin typeface="Verdana" pitchFamily="34" charset="0"/>
            </a:endParaRPr>
          </a:p>
        </p:txBody>
      </p:sp>
      <p:sp>
        <p:nvSpPr>
          <p:cNvPr id="114714" name="Text Box 26"/>
          <p:cNvSpPr txBox="1">
            <a:spLocks noChangeArrowheads="1"/>
          </p:cNvSpPr>
          <p:nvPr/>
        </p:nvSpPr>
        <p:spPr bwMode="auto">
          <a:xfrm>
            <a:off x="6858000" y="762000"/>
            <a:ext cx="1752600" cy="182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i="1">
                <a:latin typeface="Verdana" pitchFamily="34" charset="0"/>
              </a:rPr>
              <a:t>Liquide extracellulaire</a:t>
            </a:r>
            <a:endParaRPr lang="el-GR" sz="1200" i="1">
              <a:latin typeface="Verdana" pitchFamily="34" charset="0"/>
            </a:endParaRPr>
          </a:p>
        </p:txBody>
      </p:sp>
    </p:spTree>
    <p:extLst>
      <p:ext uri="{BB962C8B-B14F-4D97-AF65-F5344CB8AC3E}">
        <p14:creationId xmlns:p14="http://schemas.microsoft.com/office/powerpoint/2010/main" val="182412825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ext Box 2"/>
          <p:cNvSpPr txBox="1">
            <a:spLocks noChangeArrowheads="1"/>
          </p:cNvSpPr>
          <p:nvPr/>
        </p:nvSpPr>
        <p:spPr bwMode="auto">
          <a:xfrm>
            <a:off x="457200" y="1016000"/>
            <a:ext cx="8534400" cy="1687513"/>
          </a:xfrm>
          <a:prstGeom prst="rect">
            <a:avLst/>
          </a:prstGeom>
          <a:solidFill>
            <a:schemeClr val="bg1"/>
          </a:solidFill>
          <a:ln>
            <a:noFill/>
          </a:ln>
          <a:effectLst/>
          <a:extLst>
            <a:ext uri="{91240B29-F687-4F45-9708-019B960494DF}">
              <a14:hiddenLine xmlns:a14="http://schemas.microsoft.com/office/drawing/2010/main" w="9525">
                <a:solidFill>
                  <a:srgbClr val="00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eaLnBrk="0" hangingPunct="0">
              <a:spcBef>
                <a:spcPct val="50000"/>
              </a:spcBef>
              <a:buFontTx/>
              <a:buAutoNum type="arabicParenR"/>
            </a:pPr>
            <a:r>
              <a:rPr lang="fr-CA" b="1" dirty="0"/>
              <a:t>Moyens de stimulation:</a:t>
            </a:r>
            <a:r>
              <a:rPr lang="fr-CA" sz="1600" dirty="0"/>
              <a:t>  </a:t>
            </a:r>
          </a:p>
          <a:p>
            <a:pPr eaLnBrk="0" hangingPunct="0"/>
            <a:r>
              <a:rPr lang="fr-CA" sz="1600" b="1" dirty="0">
                <a:solidFill>
                  <a:srgbClr val="006600"/>
                </a:solidFill>
              </a:rPr>
              <a:t>	</a:t>
            </a:r>
            <a:r>
              <a:rPr lang="fr-CA" sz="1600" b="1" dirty="0"/>
              <a:t>Automatisme:</a:t>
            </a:r>
            <a:r>
              <a:rPr lang="fr-CA" sz="1600" dirty="0"/>
              <a:t> le </a:t>
            </a:r>
            <a:r>
              <a:rPr lang="fr-CA" sz="1600" dirty="0" smtClean="0"/>
              <a:t>cœur </a:t>
            </a:r>
            <a:r>
              <a:rPr lang="fr-CA" sz="1600" dirty="0"/>
              <a:t>se contracte spontanément et de façon </a:t>
            </a:r>
            <a:r>
              <a:rPr lang="fr-CA" sz="1600" dirty="0" smtClean="0"/>
              <a:t>rythmique</a:t>
            </a:r>
          </a:p>
          <a:p>
            <a:pPr eaLnBrk="0" hangingPunct="0"/>
            <a:r>
              <a:rPr lang="fr-CA" sz="1600" dirty="0"/>
              <a:t>	</a:t>
            </a:r>
            <a:r>
              <a:rPr lang="fr-CA" sz="1600" dirty="0">
                <a:sym typeface="Symbol" pitchFamily="18" charset="2"/>
              </a:rPr>
              <a:t>  P</a:t>
            </a:r>
            <a:r>
              <a:rPr lang="fr-CA" sz="1600" dirty="0" smtClean="0"/>
              <a:t>résence </a:t>
            </a:r>
            <a:r>
              <a:rPr lang="fr-CA" sz="1600" dirty="0"/>
              <a:t>de cellules auto-excitables (1</a:t>
            </a:r>
            <a:r>
              <a:rPr lang="fr-CA" sz="1600" dirty="0" smtClean="0"/>
              <a:t>%)</a:t>
            </a:r>
            <a:endParaRPr lang="fr-CA" sz="1600" dirty="0"/>
          </a:p>
          <a:p>
            <a:pPr eaLnBrk="0" hangingPunct="0">
              <a:spcBef>
                <a:spcPct val="25000"/>
              </a:spcBef>
              <a:buFontTx/>
              <a:buAutoNum type="arabicParenR" startAt="2"/>
            </a:pPr>
            <a:r>
              <a:rPr lang="fr-CA" b="1" dirty="0"/>
              <a:t>Contraction au niveau de l’organe (plutôt que d’unités motrices):</a:t>
            </a:r>
            <a:endParaRPr lang="fr-CA" dirty="0"/>
          </a:p>
          <a:p>
            <a:pPr eaLnBrk="0" hangingPunct="0"/>
            <a:r>
              <a:rPr lang="fr-CA" sz="1600" dirty="0"/>
              <a:t>	« Dans le muscle cardiaque, l’organe tout entier se contracte d’un bloc ou il ne se contracte pas du tout. »</a:t>
            </a:r>
          </a:p>
        </p:txBody>
      </p:sp>
      <p:sp>
        <p:nvSpPr>
          <p:cNvPr id="113667" name="Text Box 3"/>
          <p:cNvSpPr txBox="1">
            <a:spLocks noChangeArrowheads="1"/>
          </p:cNvSpPr>
          <p:nvPr/>
        </p:nvSpPr>
        <p:spPr bwMode="auto">
          <a:xfrm>
            <a:off x="228600" y="288925"/>
            <a:ext cx="8686800" cy="701675"/>
          </a:xfrm>
          <a:prstGeom prst="rect">
            <a:avLst/>
          </a:prstGeom>
          <a:solidFill>
            <a:schemeClr val="bg1"/>
          </a:solidFill>
          <a:ln>
            <a:noFill/>
          </a:ln>
          <a:effectLst/>
          <a:extLst>
            <a:ext uri="{91240B29-F687-4F45-9708-019B960494DF}">
              <a14:hiddenLine xmlns:a14="http://schemas.microsoft.com/office/drawing/2010/main" w="2857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223838">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eaLnBrk="0" hangingPunct="0">
              <a:buFontTx/>
              <a:buChar char="•"/>
            </a:pPr>
            <a:r>
              <a:rPr lang="fr-CA" sz="2000" b="1" dirty="0"/>
              <a:t>Caractéristiques particulières de la contraction du muscle cardiaque</a:t>
            </a:r>
          </a:p>
          <a:p>
            <a:pPr eaLnBrk="0" hangingPunct="0"/>
            <a:r>
              <a:rPr lang="fr-CA" sz="2000" dirty="0"/>
              <a:t>	(p. </a:t>
            </a:r>
            <a:r>
              <a:rPr lang="fr-CA" sz="2000" dirty="0" smtClean="0"/>
              <a:t>778 [</a:t>
            </a:r>
            <a:r>
              <a:rPr lang="fr-CA" sz="2000" i="1" dirty="0" smtClean="0"/>
              <a:t>708</a:t>
            </a:r>
            <a:r>
              <a:rPr lang="fr-CA" sz="2000" dirty="0" smtClean="0"/>
              <a:t>])</a:t>
            </a:r>
            <a:endParaRPr lang="fr-CA" sz="2000" dirty="0"/>
          </a:p>
        </p:txBody>
      </p:sp>
      <p:graphicFrame>
        <p:nvGraphicFramePr>
          <p:cNvPr id="113683" name="Object 19"/>
          <p:cNvGraphicFramePr>
            <a:graphicFrameLocks noGrp="1" noChangeAspect="1"/>
          </p:cNvGraphicFramePr>
          <p:nvPr>
            <p:ph/>
          </p:nvPr>
        </p:nvGraphicFramePr>
        <p:xfrm>
          <a:off x="3581400" y="2590800"/>
          <a:ext cx="5410200" cy="4020341"/>
        </p:xfrm>
        <a:graphic>
          <a:graphicData uri="http://schemas.openxmlformats.org/presentationml/2006/ole">
            <mc:AlternateContent xmlns:mc="http://schemas.openxmlformats.org/markup-compatibility/2006">
              <mc:Choice xmlns:v="urn:schemas-microsoft-com:vml" Requires="v">
                <p:oleObj spid="_x0000_s1033" name="Bitmap Image" r:id="rId4" imgW="6458852" imgH="5257143" progId="PBrush">
                  <p:embed/>
                </p:oleObj>
              </mc:Choice>
              <mc:Fallback>
                <p:oleObj name="Bitmap Image" r:id="rId4" imgW="6458852" imgH="5257143" progId="PBrush">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b="8696"/>
                      <a:stretch>
                        <a:fillRect/>
                      </a:stretch>
                    </p:blipFill>
                    <p:spPr bwMode="auto">
                      <a:xfrm>
                        <a:off x="3581400" y="2590800"/>
                        <a:ext cx="5410200" cy="4020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685" name="Text Box 21"/>
          <p:cNvSpPr txBox="1">
            <a:spLocks noChangeArrowheads="1"/>
          </p:cNvSpPr>
          <p:nvPr/>
        </p:nvSpPr>
        <p:spPr bwMode="auto">
          <a:xfrm>
            <a:off x="533400" y="2700662"/>
            <a:ext cx="2743200" cy="1669688"/>
          </a:xfrm>
          <a:prstGeom prst="rect">
            <a:avLst/>
          </a:prstGeom>
          <a:solidFill>
            <a:schemeClr val="bg1"/>
          </a:solidFill>
          <a:ln>
            <a:noFill/>
          </a:ln>
          <a:effectLst/>
          <a:extLst>
            <a:ext uri="{91240B29-F687-4F45-9708-019B960494DF}">
              <a14:hiddenLine xmlns:a14="http://schemas.microsoft.com/office/drawing/2010/main" w="9525">
                <a:solidFill>
                  <a:srgbClr val="00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rIns="0">
            <a:spAutoFit/>
          </a:bodyPr>
          <a:lstStyle>
            <a:lvl1pPr marL="342900" indent="-342900">
              <a:defRPr>
                <a:solidFill>
                  <a:schemeClr val="tx1"/>
                </a:solidFill>
                <a:latin typeface="Arial" charset="0"/>
              </a:defRPr>
            </a:lvl1pPr>
            <a:lvl2pPr marL="690563" indent="-233363">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eaLnBrk="0" hangingPunct="0">
              <a:spcBef>
                <a:spcPct val="50000"/>
              </a:spcBef>
              <a:buFontTx/>
              <a:buAutoNum type="arabicParenR" startAt="3"/>
            </a:pPr>
            <a:r>
              <a:rPr lang="fr-CA" b="1" dirty="0"/>
              <a:t>Période réfractaire </a:t>
            </a:r>
            <a:r>
              <a:rPr lang="fr-CA" b="1" dirty="0" smtClean="0"/>
              <a:t>absolue: </a:t>
            </a:r>
            <a:r>
              <a:rPr lang="fr-CA" b="1" dirty="0" smtClean="0">
                <a:latin typeface="Arial"/>
                <a:cs typeface="Arial"/>
              </a:rPr>
              <a:t>~ 250 ms</a:t>
            </a:r>
            <a:endParaRPr lang="fr-CA" sz="1600" dirty="0" smtClean="0"/>
          </a:p>
          <a:p>
            <a:pPr marL="449263" indent="-449263" eaLnBrk="0" hangingPunct="0">
              <a:tabLst>
                <a:tab pos="355600" algn="l"/>
              </a:tabLst>
            </a:pPr>
            <a:r>
              <a:rPr lang="fr-CA" sz="1600" dirty="0"/>
              <a:t>	</a:t>
            </a:r>
            <a:r>
              <a:rPr lang="fr-CA" sz="1600" dirty="0" smtClean="0"/>
              <a:t>(	comparé à </a:t>
            </a:r>
            <a:r>
              <a:rPr lang="fr-CA" sz="1600" dirty="0" smtClean="0">
                <a:latin typeface="Arial"/>
                <a:cs typeface="Arial"/>
              </a:rPr>
              <a:t>~</a:t>
            </a:r>
            <a:r>
              <a:rPr lang="fr-CA" sz="1600" dirty="0" smtClean="0"/>
              <a:t> </a:t>
            </a:r>
            <a:r>
              <a:rPr lang="fr-CA" sz="1600" dirty="0"/>
              <a:t>2 msec pour </a:t>
            </a:r>
            <a:r>
              <a:rPr lang="fr-CA" sz="1600" dirty="0" smtClean="0"/>
              <a:t>les muscles squelettiques)</a:t>
            </a:r>
            <a:endParaRPr lang="fr-CA" sz="1600" dirty="0"/>
          </a:p>
          <a:p>
            <a:pPr eaLnBrk="0" hangingPunct="0">
              <a:spcBef>
                <a:spcPts val="300"/>
              </a:spcBef>
            </a:pPr>
            <a:r>
              <a:rPr lang="fr-CA" sz="1600" dirty="0"/>
              <a:t>	</a:t>
            </a:r>
            <a:r>
              <a:rPr lang="fr-CA" sz="1400" dirty="0">
                <a:solidFill>
                  <a:srgbClr val="FF0000"/>
                </a:solidFill>
              </a:rPr>
              <a:t>** </a:t>
            </a:r>
            <a:r>
              <a:rPr lang="fr-CA" sz="1400" i="1" dirty="0">
                <a:solidFill>
                  <a:srgbClr val="FF0000"/>
                </a:solidFill>
              </a:rPr>
              <a:t>En quoi est-ce </a:t>
            </a:r>
            <a:r>
              <a:rPr lang="fr-CA" sz="1400" i="1" dirty="0" smtClean="0">
                <a:solidFill>
                  <a:srgbClr val="FF0000"/>
                </a:solidFill>
              </a:rPr>
              <a:t>important</a:t>
            </a:r>
            <a:r>
              <a:rPr lang="fr-CA" sz="1400" i="1" dirty="0">
                <a:solidFill>
                  <a:srgbClr val="FF0000"/>
                </a:solidFill>
              </a:rPr>
              <a:t>?</a:t>
            </a:r>
          </a:p>
        </p:txBody>
      </p:sp>
      <p:sp>
        <p:nvSpPr>
          <p:cNvPr id="113686" name="Text Box 22"/>
          <p:cNvSpPr txBox="1">
            <a:spLocks noChangeArrowheads="1"/>
          </p:cNvSpPr>
          <p:nvPr/>
        </p:nvSpPr>
        <p:spPr bwMode="auto">
          <a:xfrm>
            <a:off x="5562600" y="5257800"/>
            <a:ext cx="1066800" cy="663053"/>
          </a:xfrm>
          <a:prstGeom prst="rect">
            <a:avLst/>
          </a:prstGeom>
          <a:solidFill>
            <a:srgbClr val="A2CBD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72000">
            <a:spAutoFit/>
          </a:bodyPr>
          <a:lstStyle/>
          <a:p>
            <a:pPr algn="ctr"/>
            <a:r>
              <a:rPr lang="fr-CA" sz="1200" b="1" dirty="0">
                <a:latin typeface="Verdana" pitchFamily="34" charset="0"/>
              </a:rPr>
              <a:t>Période réfractaire absolue</a:t>
            </a:r>
          </a:p>
        </p:txBody>
      </p:sp>
      <p:sp>
        <p:nvSpPr>
          <p:cNvPr id="113687" name="Text Box 23"/>
          <p:cNvSpPr txBox="1">
            <a:spLocks noChangeArrowheads="1"/>
          </p:cNvSpPr>
          <p:nvPr/>
        </p:nvSpPr>
        <p:spPr bwMode="auto">
          <a:xfrm rot="16200000">
            <a:off x="2251075" y="4262438"/>
            <a:ext cx="2965450" cy="304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dirty="0">
                <a:latin typeface="Arial Black" pitchFamily="34" charset="0"/>
              </a:rPr>
              <a:t>Potentiel de membrane (mV)</a:t>
            </a:r>
          </a:p>
        </p:txBody>
      </p:sp>
      <p:sp>
        <p:nvSpPr>
          <p:cNvPr id="113688" name="Text Box 24"/>
          <p:cNvSpPr txBox="1">
            <a:spLocks noChangeArrowheads="1"/>
          </p:cNvSpPr>
          <p:nvPr/>
        </p:nvSpPr>
        <p:spPr bwMode="auto">
          <a:xfrm>
            <a:off x="8001000" y="6453188"/>
            <a:ext cx="517525" cy="304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5720" rIns="45720">
            <a:spAutoFit/>
          </a:bodyPr>
          <a:lstStyle/>
          <a:p>
            <a:r>
              <a:rPr lang="fr-CA" sz="1400">
                <a:latin typeface="Arial Black" pitchFamily="34" charset="0"/>
              </a:rPr>
              <a:t>(ms)</a:t>
            </a:r>
          </a:p>
        </p:txBody>
      </p:sp>
    </p:spTree>
    <p:extLst>
      <p:ext uri="{BB962C8B-B14F-4D97-AF65-F5344CB8AC3E}">
        <p14:creationId xmlns:p14="http://schemas.microsoft.com/office/powerpoint/2010/main" val="427937789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 Box 2"/>
          <p:cNvSpPr txBox="1">
            <a:spLocks noChangeArrowheads="1"/>
          </p:cNvSpPr>
          <p:nvPr/>
        </p:nvSpPr>
        <p:spPr bwMode="auto">
          <a:xfrm>
            <a:off x="228600" y="228600"/>
            <a:ext cx="5943600" cy="4572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20713" indent="-620713">
              <a:defRPr>
                <a:solidFill>
                  <a:schemeClr val="tx1"/>
                </a:solidFill>
                <a:latin typeface="Arial" charset="0"/>
              </a:defRPr>
            </a:lvl1pPr>
            <a:lvl2pPr marL="800100">
              <a:defRPr>
                <a:solidFill>
                  <a:schemeClr val="tx1"/>
                </a:solidFill>
                <a:latin typeface="Arial" charset="0"/>
              </a:defRPr>
            </a:lvl2pPr>
            <a:lvl3pPr marL="979488">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r>
              <a:rPr lang="fr-CA" sz="2400" b="1" dirty="0">
                <a:solidFill>
                  <a:srgbClr val="0000FF"/>
                </a:solidFill>
              </a:rPr>
              <a:t>6</a:t>
            </a:r>
            <a:r>
              <a:rPr lang="fr-CA" sz="2400" b="1" dirty="0" smtClean="0">
                <a:solidFill>
                  <a:srgbClr val="0000FF"/>
                </a:solidFill>
              </a:rPr>
              <a:t>.1.6 </a:t>
            </a:r>
            <a:r>
              <a:rPr lang="fr-CA" sz="2400" b="1" u="sng" dirty="0">
                <a:solidFill>
                  <a:srgbClr val="0000FF"/>
                </a:solidFill>
              </a:rPr>
              <a:t>Conduction intrinsèque du </a:t>
            </a:r>
            <a:r>
              <a:rPr lang="fr-CA" sz="2400" b="1" u="sng" dirty="0" smtClean="0">
                <a:solidFill>
                  <a:srgbClr val="0000FF"/>
                </a:solidFill>
              </a:rPr>
              <a:t>cœur</a:t>
            </a:r>
            <a:endParaRPr lang="fr-CA" sz="2400" b="1" u="sng" dirty="0">
              <a:solidFill>
                <a:srgbClr val="0000FF"/>
              </a:solidFill>
            </a:endParaRPr>
          </a:p>
        </p:txBody>
      </p:sp>
      <p:sp>
        <p:nvSpPr>
          <p:cNvPr id="116739" name="Rectangle 3"/>
          <p:cNvSpPr>
            <a:spLocks noChangeArrowheads="1"/>
          </p:cNvSpPr>
          <p:nvPr/>
        </p:nvSpPr>
        <p:spPr bwMode="auto">
          <a:xfrm>
            <a:off x="136525" y="654050"/>
            <a:ext cx="8778875" cy="218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p>
            <a:pPr marL="177800" indent="-177800" eaLnBrk="0" hangingPunct="0">
              <a:spcBef>
                <a:spcPct val="10000"/>
              </a:spcBef>
              <a:buFontTx/>
              <a:buChar char="•"/>
            </a:pPr>
            <a:r>
              <a:rPr lang="fr-CA" sz="1600" u="sng" dirty="0" smtClean="0"/>
              <a:t>2 </a:t>
            </a:r>
            <a:r>
              <a:rPr lang="fr-CA" sz="1600" u="sng" dirty="0"/>
              <a:t>types de cellules cardiaques</a:t>
            </a:r>
            <a:r>
              <a:rPr lang="fr-CA" sz="1600" dirty="0"/>
              <a:t>:</a:t>
            </a:r>
          </a:p>
          <a:p>
            <a:pPr marL="284163" lvl="1" indent="-122238" eaLnBrk="0" hangingPunct="0">
              <a:spcBef>
                <a:spcPct val="10000"/>
              </a:spcBef>
              <a:buSzPct val="80000"/>
              <a:buFont typeface="Wingdings" pitchFamily="2" charset="2"/>
              <a:buChar char="§"/>
            </a:pPr>
            <a:r>
              <a:rPr lang="fr-CA" sz="1600" b="1" i="1" dirty="0"/>
              <a:t>Cellules contractiles</a:t>
            </a:r>
            <a:r>
              <a:rPr lang="fr-CA" sz="1600" b="1" dirty="0"/>
              <a:t>:</a:t>
            </a:r>
            <a:r>
              <a:rPr lang="fr-CA" sz="1600" dirty="0"/>
              <a:t> constituent la majeur partie du myocarde; génèrent la contraction des oreillettes (myocytes auriculaires) ou des ventricules (myocytes ventriculaires)</a:t>
            </a:r>
          </a:p>
          <a:p>
            <a:pPr marL="284163" lvl="1" indent="-122238" eaLnBrk="0" hangingPunct="0">
              <a:buSzPct val="80000"/>
              <a:buFont typeface="Wingdings" pitchFamily="2" charset="2"/>
              <a:buChar char="§"/>
            </a:pPr>
            <a:r>
              <a:rPr lang="fr-CA" sz="1600" b="1" i="1" dirty="0"/>
              <a:t>Cellules cardionectrices</a:t>
            </a:r>
            <a:r>
              <a:rPr lang="fr-CA" sz="1600" b="1" dirty="0"/>
              <a:t>:</a:t>
            </a:r>
            <a:r>
              <a:rPr lang="fr-CA" sz="1600" dirty="0"/>
              <a:t> produisent et propagent les potentiels d’action (PA) dans le </a:t>
            </a:r>
            <a:r>
              <a:rPr lang="fr-CA" sz="1600" i="1" dirty="0"/>
              <a:t>système de conduction</a:t>
            </a:r>
            <a:r>
              <a:rPr lang="fr-CA" sz="1600" dirty="0"/>
              <a:t> du </a:t>
            </a:r>
            <a:r>
              <a:rPr lang="fr-CA" sz="1600" dirty="0" smtClean="0"/>
              <a:t>cœur</a:t>
            </a:r>
            <a:endParaRPr lang="fr-CA" dirty="0"/>
          </a:p>
          <a:p>
            <a:pPr marL="177800" indent="-177800" eaLnBrk="0" hangingPunct="0">
              <a:spcBef>
                <a:spcPct val="10000"/>
              </a:spcBef>
              <a:buFontTx/>
              <a:buChar char="•"/>
            </a:pPr>
            <a:r>
              <a:rPr lang="fr-CA" sz="1600" u="sng" dirty="0" smtClean="0"/>
              <a:t>Système </a:t>
            </a:r>
            <a:r>
              <a:rPr lang="fr-CA" sz="1600" u="sng" dirty="0"/>
              <a:t>de conduction du </a:t>
            </a:r>
            <a:r>
              <a:rPr lang="fr-CA" sz="1600" u="sng" dirty="0" smtClean="0"/>
              <a:t>cœur</a:t>
            </a:r>
            <a:r>
              <a:rPr lang="fr-CA" sz="1600" dirty="0" smtClean="0"/>
              <a:t>. </a:t>
            </a:r>
            <a:r>
              <a:rPr lang="fr-CA" sz="1600" dirty="0"/>
              <a:t>Le PA est généré dans le </a:t>
            </a:r>
            <a:r>
              <a:rPr lang="fr-CA" sz="1600" b="1" i="1" dirty="0" smtClean="0">
                <a:solidFill>
                  <a:srgbClr val="0070C0"/>
                </a:solidFill>
              </a:rPr>
              <a:t>nœud </a:t>
            </a:r>
            <a:r>
              <a:rPr lang="fr-CA" sz="1600" b="1" i="1" dirty="0">
                <a:solidFill>
                  <a:srgbClr val="0070C0"/>
                </a:solidFill>
              </a:rPr>
              <a:t>sinusal</a:t>
            </a:r>
            <a:r>
              <a:rPr lang="fr-CA" sz="1600" dirty="0">
                <a:solidFill>
                  <a:srgbClr val="0070C0"/>
                </a:solidFill>
              </a:rPr>
              <a:t> </a:t>
            </a:r>
            <a:r>
              <a:rPr lang="fr-CA" dirty="0">
                <a:solidFill>
                  <a:srgbClr val="0070C0"/>
                </a:solidFill>
                <a:sym typeface="Wingdings 2" pitchFamily="18" charset="2"/>
              </a:rPr>
              <a:t> </a:t>
            </a:r>
            <a:r>
              <a:rPr lang="fr-CA" sz="1600" dirty="0"/>
              <a:t>et se propage à:</a:t>
            </a:r>
          </a:p>
          <a:p>
            <a:pPr marL="284163" lvl="1" indent="-122238" eaLnBrk="0" hangingPunct="0">
              <a:buFont typeface="Wingdings 2" pitchFamily="18" charset="2"/>
              <a:buNone/>
            </a:pPr>
            <a:r>
              <a:rPr lang="fr-CA" sz="1600" b="1" dirty="0">
                <a:solidFill>
                  <a:srgbClr val="FF6600"/>
                </a:solidFill>
                <a:sym typeface="Wingdings 2" pitchFamily="18" charset="2"/>
              </a:rPr>
              <a:t> </a:t>
            </a:r>
            <a:r>
              <a:rPr lang="fr-CA" sz="1600" dirty="0">
                <a:sym typeface="Symbol" pitchFamily="18" charset="2"/>
              </a:rPr>
              <a:t>Myocytes auriculaires </a:t>
            </a:r>
            <a:r>
              <a:rPr lang="fr-CA" sz="1600" b="1" dirty="0">
                <a:sym typeface="Symbol" pitchFamily="18" charset="2"/>
              </a:rPr>
              <a:t></a:t>
            </a:r>
            <a:r>
              <a:rPr lang="fr-CA" dirty="0">
                <a:sym typeface="Symbol" pitchFamily="18" charset="2"/>
              </a:rPr>
              <a:t> </a:t>
            </a:r>
            <a:r>
              <a:rPr lang="fr-CA" dirty="0">
                <a:solidFill>
                  <a:srgbClr val="0070C0"/>
                </a:solidFill>
                <a:sym typeface="Wingdings" pitchFamily="2" charset="2"/>
              </a:rPr>
              <a:t> </a:t>
            </a:r>
            <a:r>
              <a:rPr lang="fr-CA" sz="1600" b="1" i="1" dirty="0" smtClean="0">
                <a:solidFill>
                  <a:srgbClr val="0070C0"/>
                </a:solidFill>
                <a:sym typeface="Wingdings 2" pitchFamily="18" charset="2"/>
              </a:rPr>
              <a:t>Nœud </a:t>
            </a:r>
            <a:r>
              <a:rPr lang="fr-CA" sz="1600" b="1" i="1" dirty="0">
                <a:solidFill>
                  <a:srgbClr val="0070C0"/>
                </a:solidFill>
              </a:rPr>
              <a:t>AV</a:t>
            </a:r>
            <a:r>
              <a:rPr lang="fr-CA" sz="1600" dirty="0">
                <a:solidFill>
                  <a:srgbClr val="0070C0"/>
                </a:solidFill>
              </a:rPr>
              <a:t>  </a:t>
            </a:r>
            <a:r>
              <a:rPr lang="fr-CA" sz="1600" b="1" dirty="0">
                <a:sym typeface="Symbol" pitchFamily="18" charset="2"/>
              </a:rPr>
              <a:t></a:t>
            </a:r>
            <a:r>
              <a:rPr lang="fr-CA" sz="1600" dirty="0">
                <a:sym typeface="Symbol" pitchFamily="18" charset="2"/>
              </a:rPr>
              <a:t> </a:t>
            </a:r>
            <a:r>
              <a:rPr lang="fr-CA" dirty="0">
                <a:solidFill>
                  <a:srgbClr val="0070C0"/>
                </a:solidFill>
                <a:sym typeface="Wingdings 2" pitchFamily="18" charset="2"/>
              </a:rPr>
              <a:t> </a:t>
            </a:r>
            <a:r>
              <a:rPr lang="fr-CA" sz="1600" b="1" i="1" dirty="0">
                <a:solidFill>
                  <a:srgbClr val="0070C0"/>
                </a:solidFill>
              </a:rPr>
              <a:t>Faisceau de His</a:t>
            </a:r>
            <a:r>
              <a:rPr lang="fr-CA" sz="1600" dirty="0">
                <a:solidFill>
                  <a:srgbClr val="0070C0"/>
                </a:solidFill>
              </a:rPr>
              <a:t> </a:t>
            </a:r>
            <a:r>
              <a:rPr lang="fr-CA" sz="1600" b="1" dirty="0">
                <a:sym typeface="Symbol" pitchFamily="18" charset="2"/>
              </a:rPr>
              <a:t></a:t>
            </a:r>
            <a:r>
              <a:rPr lang="fr-CA" sz="1600" dirty="0">
                <a:sym typeface="Symbol" pitchFamily="18" charset="2"/>
              </a:rPr>
              <a:t> </a:t>
            </a:r>
            <a:r>
              <a:rPr lang="fr-CA" dirty="0">
                <a:solidFill>
                  <a:srgbClr val="0070C0"/>
                </a:solidFill>
                <a:sym typeface="Wingdings 2" pitchFamily="18" charset="2"/>
              </a:rPr>
              <a:t></a:t>
            </a:r>
            <a:r>
              <a:rPr lang="fr-CA" dirty="0">
                <a:solidFill>
                  <a:srgbClr val="0070C0"/>
                </a:solidFill>
              </a:rPr>
              <a:t> </a:t>
            </a:r>
            <a:r>
              <a:rPr lang="fr-CA" sz="1600" b="1" i="1" dirty="0">
                <a:solidFill>
                  <a:srgbClr val="0070C0"/>
                </a:solidFill>
              </a:rPr>
              <a:t>Branches</a:t>
            </a:r>
            <a:r>
              <a:rPr lang="fr-CA" sz="1600" i="1" dirty="0">
                <a:solidFill>
                  <a:srgbClr val="0070C0"/>
                </a:solidFill>
              </a:rPr>
              <a:t> </a:t>
            </a:r>
            <a:r>
              <a:rPr lang="fr-CA" sz="1600" b="1" i="1" dirty="0">
                <a:solidFill>
                  <a:srgbClr val="0070C0"/>
                </a:solidFill>
              </a:rPr>
              <a:t>droite et gauche du faisceau</a:t>
            </a:r>
            <a:r>
              <a:rPr lang="fr-CA" sz="1600" dirty="0">
                <a:solidFill>
                  <a:srgbClr val="FF6600"/>
                </a:solidFill>
              </a:rPr>
              <a:t>  </a:t>
            </a:r>
            <a:r>
              <a:rPr lang="fr-CA" sz="1600" b="1" dirty="0">
                <a:sym typeface="Symbol" pitchFamily="18" charset="2"/>
              </a:rPr>
              <a:t></a:t>
            </a:r>
            <a:r>
              <a:rPr lang="fr-CA" sz="1600" dirty="0">
                <a:sym typeface="Symbol" pitchFamily="18" charset="2"/>
              </a:rPr>
              <a:t> </a:t>
            </a:r>
            <a:r>
              <a:rPr lang="fr-CA" dirty="0">
                <a:solidFill>
                  <a:srgbClr val="0070C0"/>
                </a:solidFill>
                <a:sym typeface="Wingdings 2" pitchFamily="18" charset="2"/>
              </a:rPr>
              <a:t></a:t>
            </a:r>
            <a:r>
              <a:rPr lang="fr-CA" sz="1600" dirty="0">
                <a:solidFill>
                  <a:srgbClr val="0070C0"/>
                </a:solidFill>
              </a:rPr>
              <a:t> </a:t>
            </a:r>
            <a:r>
              <a:rPr lang="fr-CA" sz="1600" b="1" i="1" dirty="0">
                <a:solidFill>
                  <a:srgbClr val="0070C0"/>
                </a:solidFill>
              </a:rPr>
              <a:t>Fibres de Purkinje</a:t>
            </a:r>
            <a:r>
              <a:rPr lang="fr-CA" sz="1600" b="1" dirty="0">
                <a:solidFill>
                  <a:srgbClr val="0070C0"/>
                </a:solidFill>
              </a:rPr>
              <a:t> </a:t>
            </a:r>
            <a:r>
              <a:rPr lang="fr-CA" sz="1600" b="1" dirty="0">
                <a:sym typeface="Symbol" pitchFamily="18" charset="2"/>
              </a:rPr>
              <a:t></a:t>
            </a:r>
            <a:r>
              <a:rPr lang="fr-CA" sz="1600" dirty="0">
                <a:sym typeface="Wingdings 2" pitchFamily="18" charset="2"/>
              </a:rPr>
              <a:t> </a:t>
            </a:r>
            <a:r>
              <a:rPr lang="fr-CA" sz="1600" dirty="0"/>
              <a:t>Myocytes ventriculaires </a:t>
            </a:r>
          </a:p>
        </p:txBody>
      </p:sp>
      <p:sp>
        <p:nvSpPr>
          <p:cNvPr id="116741" name="Text Box 5"/>
          <p:cNvSpPr txBox="1">
            <a:spLocks noChangeArrowheads="1"/>
          </p:cNvSpPr>
          <p:nvPr/>
        </p:nvSpPr>
        <p:spPr bwMode="auto">
          <a:xfrm>
            <a:off x="228600" y="3352800"/>
            <a:ext cx="981075"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400">
                <a:solidFill>
                  <a:schemeClr val="accent2"/>
                </a:solidFill>
              </a:rPr>
              <a:t>Fig. 18.14</a:t>
            </a:r>
          </a:p>
        </p:txBody>
      </p:sp>
      <p:pic>
        <p:nvPicPr>
          <p:cNvPr id="116753" name="Picture 17" descr="http://cw2.erpi.com/cw/marieb/userfiles/16_Fig_18_14_p_783.jpg"/>
          <p:cNvPicPr>
            <a:picLocks noChangeAspect="1" noChangeArrowheads="1"/>
          </p:cNvPicPr>
          <p:nvPr/>
        </p:nvPicPr>
        <p:blipFill>
          <a:blip r:embed="rId3" cstate="print"/>
          <a:srcRect l="1890" t="2890" r="1890" b="15604"/>
          <a:stretch>
            <a:fillRect/>
          </a:stretch>
        </p:blipFill>
        <p:spPr bwMode="auto">
          <a:xfrm>
            <a:off x="1828800" y="2895600"/>
            <a:ext cx="7014989" cy="3886297"/>
          </a:xfrm>
          <a:prstGeom prst="rect">
            <a:avLst/>
          </a:prstGeom>
          <a:noFill/>
        </p:spPr>
      </p:pic>
      <p:sp>
        <p:nvSpPr>
          <p:cNvPr id="8" name="Rectangle 7"/>
          <p:cNvSpPr/>
          <p:nvPr/>
        </p:nvSpPr>
        <p:spPr>
          <a:xfrm>
            <a:off x="560824" y="4724400"/>
            <a:ext cx="1303242" cy="288147"/>
          </a:xfrm>
          <a:prstGeom prst="rect">
            <a:avLst/>
          </a:prstGeom>
        </p:spPr>
        <p:txBody>
          <a:bodyPr wrap="none" lIns="0" tIns="36000" rIns="0" bIns="36000">
            <a:spAutoFit/>
          </a:bodyPr>
          <a:lstStyle/>
          <a:p>
            <a:r>
              <a:rPr lang="fr-CA" sz="1400" dirty="0" smtClean="0">
                <a:solidFill>
                  <a:srgbClr val="0070C0"/>
                </a:solidFill>
                <a:sym typeface="Wingdings 2" pitchFamily="18" charset="2"/>
              </a:rPr>
              <a:t></a:t>
            </a:r>
            <a:r>
              <a:rPr lang="fr-CA" sz="1100" dirty="0" smtClean="0">
                <a:solidFill>
                  <a:srgbClr val="0070C0"/>
                </a:solidFill>
                <a:sym typeface="Wingdings 2" pitchFamily="18" charset="2"/>
              </a:rPr>
              <a:t> </a:t>
            </a:r>
            <a:r>
              <a:rPr lang="fr-CA" sz="1100" b="1" i="1" dirty="0" smtClean="0">
                <a:solidFill>
                  <a:srgbClr val="0070C0"/>
                </a:solidFill>
              </a:rPr>
              <a:t>Faisceau de His</a:t>
            </a:r>
            <a:r>
              <a:rPr lang="fr-CA" sz="1100" dirty="0" smtClean="0">
                <a:solidFill>
                  <a:srgbClr val="0070C0"/>
                </a:solidFill>
              </a:rPr>
              <a:t> </a:t>
            </a:r>
            <a:endParaRPr lang="fr-CA" sz="1100" dirty="0"/>
          </a:p>
        </p:txBody>
      </p:sp>
      <p:sp>
        <p:nvSpPr>
          <p:cNvPr id="9" name="Rectangle 8"/>
          <p:cNvSpPr/>
          <p:nvPr/>
        </p:nvSpPr>
        <p:spPr>
          <a:xfrm>
            <a:off x="381000" y="5976610"/>
            <a:ext cx="1447800" cy="288147"/>
          </a:xfrm>
          <a:prstGeom prst="rect">
            <a:avLst/>
          </a:prstGeom>
        </p:spPr>
        <p:txBody>
          <a:bodyPr wrap="square" lIns="0" tIns="36000" rIns="0" bIns="36000">
            <a:spAutoFit/>
          </a:bodyPr>
          <a:lstStyle/>
          <a:p>
            <a:r>
              <a:rPr lang="fr-CA" sz="1400" dirty="0" smtClean="0">
                <a:solidFill>
                  <a:srgbClr val="0070C0"/>
                </a:solidFill>
                <a:sym typeface="Wingdings 2" pitchFamily="18" charset="2"/>
              </a:rPr>
              <a:t></a:t>
            </a:r>
            <a:r>
              <a:rPr lang="fr-CA" sz="1100" dirty="0" smtClean="0">
                <a:solidFill>
                  <a:srgbClr val="0070C0"/>
                </a:solidFill>
              </a:rPr>
              <a:t> </a:t>
            </a:r>
            <a:r>
              <a:rPr lang="fr-CA" sz="1100" b="1" i="1" dirty="0" smtClean="0">
                <a:solidFill>
                  <a:srgbClr val="0070C0"/>
                </a:solidFill>
              </a:rPr>
              <a:t>Fibres de Purkinje</a:t>
            </a:r>
            <a:r>
              <a:rPr lang="fr-CA" sz="1100" b="1" dirty="0" smtClean="0">
                <a:solidFill>
                  <a:srgbClr val="0070C0"/>
                </a:solidFill>
              </a:rPr>
              <a:t> </a:t>
            </a:r>
            <a:endParaRPr lang="fr-CA" sz="1100" dirty="0"/>
          </a:p>
        </p:txBody>
      </p:sp>
    </p:spTree>
    <p:extLst>
      <p:ext uri="{BB962C8B-B14F-4D97-AF65-F5344CB8AC3E}">
        <p14:creationId xmlns:p14="http://schemas.microsoft.com/office/powerpoint/2010/main" val="212153058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p:cNvSpPr txBox="1">
            <a:spLocks noChangeArrowheads="1"/>
          </p:cNvSpPr>
          <p:nvPr/>
        </p:nvSpPr>
        <p:spPr bwMode="auto">
          <a:xfrm>
            <a:off x="0" y="381000"/>
            <a:ext cx="2438400" cy="36671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128588">
              <a:defRPr>
                <a:solidFill>
                  <a:schemeClr val="tx1"/>
                </a:solidFill>
                <a:latin typeface="Arial" charset="0"/>
              </a:defRPr>
            </a:lvl1pPr>
            <a:lvl2pPr marL="989013">
              <a:defRPr>
                <a:solidFill>
                  <a:schemeClr val="tx1"/>
                </a:solidFill>
                <a:latin typeface="Arial" charset="0"/>
              </a:defRPr>
            </a:lvl2pPr>
            <a:lvl3pPr marL="11684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CA" b="1" dirty="0"/>
              <a:t>Le nœud sinusal</a:t>
            </a:r>
            <a:endParaRPr lang="en-US" b="1" dirty="0"/>
          </a:p>
        </p:txBody>
      </p:sp>
      <p:pic>
        <p:nvPicPr>
          <p:cNvPr id="125955" name="Picture 3" descr="18-14_CardConductn_3"/>
          <p:cNvPicPr>
            <a:picLocks noChangeAspect="1" noChangeArrowheads="1"/>
          </p:cNvPicPr>
          <p:nvPr/>
        </p:nvPicPr>
        <p:blipFill>
          <a:blip r:embed="rId3" cstate="print">
            <a:lum bright="-6000" contrast="12000"/>
            <a:extLst>
              <a:ext uri="{28A0092B-C50C-407E-A947-70E740481C1C}">
                <a14:useLocalDpi xmlns:a14="http://schemas.microsoft.com/office/drawing/2010/main" val="0"/>
              </a:ext>
            </a:extLst>
          </a:blip>
          <a:srcRect l="20000" t="8224" r="49001" b="6661"/>
          <a:stretch>
            <a:fillRect/>
          </a:stretch>
        </p:blipFill>
        <p:spPr bwMode="auto">
          <a:xfrm>
            <a:off x="5448300" y="1447800"/>
            <a:ext cx="3695700" cy="4856585"/>
          </a:xfrm>
          <a:prstGeom prst="rect">
            <a:avLst/>
          </a:prstGeom>
          <a:noFill/>
          <a:extLst>
            <a:ext uri="{909E8E84-426E-40DD-AFC4-6F175D3DCCD1}">
              <a14:hiddenFill xmlns:a14="http://schemas.microsoft.com/office/drawing/2010/main">
                <a:solidFill>
                  <a:srgbClr val="FFFFFF"/>
                </a:solidFill>
              </a14:hiddenFill>
            </a:ext>
          </a:extLst>
        </p:spPr>
      </p:pic>
      <p:sp>
        <p:nvSpPr>
          <p:cNvPr id="125957" name="Text Box 5"/>
          <p:cNvSpPr txBox="1">
            <a:spLocks noChangeArrowheads="1"/>
          </p:cNvSpPr>
          <p:nvPr/>
        </p:nvSpPr>
        <p:spPr bwMode="auto">
          <a:xfrm>
            <a:off x="228600" y="685800"/>
            <a:ext cx="5334000" cy="156966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a:solidFill>
                  <a:schemeClr val="tx1"/>
                </a:solidFill>
                <a:latin typeface="Arial" charset="0"/>
              </a:defRPr>
            </a:lvl1pPr>
            <a:lvl2pPr marL="508000" indent="-1619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buSzPct val="100000"/>
              <a:buFont typeface="Arial" pitchFamily="34" charset="0"/>
              <a:buChar char="−"/>
            </a:pPr>
            <a:r>
              <a:rPr lang="fr-CA" sz="1600" dirty="0"/>
              <a:t>Situé dans la paroi de l’oreillette droite</a:t>
            </a:r>
          </a:p>
          <a:p>
            <a:pPr eaLnBrk="0" hangingPunct="0">
              <a:buSzPct val="100000"/>
              <a:buFont typeface="Arial" pitchFamily="34" charset="0"/>
              <a:buChar char="−"/>
            </a:pPr>
            <a:r>
              <a:rPr lang="fr-CA" sz="1600" b="1" i="1" dirty="0"/>
              <a:t>Centre rythmogène</a:t>
            </a:r>
            <a:r>
              <a:rPr lang="fr-CA" sz="1600" b="1" dirty="0"/>
              <a:t> (</a:t>
            </a:r>
            <a:r>
              <a:rPr lang="fr-CA" sz="1600" b="1" i="1" dirty="0"/>
              <a:t>pacemaker</a:t>
            </a:r>
            <a:r>
              <a:rPr lang="fr-CA" sz="1600" b="1" dirty="0"/>
              <a:t>)</a:t>
            </a:r>
            <a:r>
              <a:rPr lang="fr-CA" sz="1600" dirty="0"/>
              <a:t> du </a:t>
            </a:r>
            <a:r>
              <a:rPr lang="fr-CA" sz="1600" dirty="0" smtClean="0"/>
              <a:t>cœur :</a:t>
            </a:r>
            <a:endParaRPr lang="fr-CA" sz="1600" dirty="0"/>
          </a:p>
          <a:p>
            <a:pPr marL="355600" lvl="1" indent="-177800" eaLnBrk="0" hangingPunct="0"/>
            <a:r>
              <a:rPr lang="fr-CA" sz="1600" dirty="0" smtClean="0">
                <a:sym typeface="Symbol"/>
              </a:rPr>
              <a:t> </a:t>
            </a:r>
            <a:r>
              <a:rPr lang="fr-CA" sz="1600" dirty="0" smtClean="0"/>
              <a:t>Détermine </a:t>
            </a:r>
            <a:r>
              <a:rPr lang="fr-CA" sz="1600" dirty="0"/>
              <a:t>la fréquence cardiaque</a:t>
            </a:r>
          </a:p>
          <a:p>
            <a:pPr marL="177800" lvl="1" indent="-177800" eaLnBrk="0" hangingPunct="0">
              <a:buFont typeface="Arial" pitchFamily="34" charset="0"/>
              <a:buChar char="−"/>
            </a:pPr>
            <a:r>
              <a:rPr lang="fr-CA" sz="1600" dirty="0"/>
              <a:t>Constitué de cellules cardionectrices capables de générer </a:t>
            </a:r>
            <a:r>
              <a:rPr lang="fr-CA" sz="1600" u="sng" dirty="0"/>
              <a:t>spontanément</a:t>
            </a:r>
            <a:r>
              <a:rPr lang="fr-CA" sz="1600" dirty="0"/>
              <a:t> des potentiels d’action, lesquels se propagent par la suite dans l’ensemble du cœur.</a:t>
            </a:r>
          </a:p>
        </p:txBody>
      </p:sp>
      <p:sp>
        <p:nvSpPr>
          <p:cNvPr id="125958" name="Text Box 6"/>
          <p:cNvSpPr txBox="1">
            <a:spLocks noChangeArrowheads="1"/>
          </p:cNvSpPr>
          <p:nvPr/>
        </p:nvSpPr>
        <p:spPr bwMode="auto">
          <a:xfrm>
            <a:off x="0" y="2438400"/>
            <a:ext cx="3886200" cy="646331"/>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128588">
              <a:defRPr>
                <a:solidFill>
                  <a:schemeClr val="tx1"/>
                </a:solidFill>
                <a:latin typeface="Arial" charset="0"/>
              </a:defRPr>
            </a:lvl1pPr>
            <a:lvl2pPr marL="989013">
              <a:defRPr>
                <a:solidFill>
                  <a:schemeClr val="tx1"/>
                </a:solidFill>
                <a:latin typeface="Arial" charset="0"/>
              </a:defRPr>
            </a:lvl2pPr>
            <a:lvl3pPr marL="11684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CA" b="1" dirty="0"/>
              <a:t>Le nœud </a:t>
            </a:r>
            <a:r>
              <a:rPr lang="fr-CA" b="1" dirty="0" smtClean="0"/>
              <a:t>auriculoventriculaire (nœud AV)</a:t>
            </a:r>
            <a:endParaRPr lang="en-US" b="1" dirty="0"/>
          </a:p>
        </p:txBody>
      </p:sp>
      <p:sp>
        <p:nvSpPr>
          <p:cNvPr id="125959" name="Text Box 7"/>
          <p:cNvSpPr txBox="1">
            <a:spLocks noChangeArrowheads="1"/>
          </p:cNvSpPr>
          <p:nvPr/>
        </p:nvSpPr>
        <p:spPr bwMode="auto">
          <a:xfrm>
            <a:off x="228600" y="3019961"/>
            <a:ext cx="5486400" cy="1323439"/>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a:solidFill>
                  <a:schemeClr val="tx1"/>
                </a:solidFill>
                <a:latin typeface="Arial" charset="0"/>
              </a:defRPr>
            </a:lvl1pPr>
            <a:lvl2pPr marL="508000" indent="-1619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buSzPct val="100000"/>
              <a:buFont typeface="Arial" pitchFamily="34" charset="0"/>
              <a:buChar char="−"/>
            </a:pPr>
            <a:r>
              <a:rPr lang="fr-CA" sz="1600" dirty="0"/>
              <a:t>Situé dans la partie inférieure du septum </a:t>
            </a:r>
            <a:r>
              <a:rPr lang="fr-CA" sz="1600" dirty="0" err="1"/>
              <a:t>interauriculaire</a:t>
            </a:r>
            <a:endParaRPr lang="fr-CA" sz="1600" dirty="0"/>
          </a:p>
          <a:p>
            <a:pPr eaLnBrk="0" hangingPunct="0">
              <a:buSzPct val="100000"/>
              <a:buFont typeface="Arial" pitchFamily="34" charset="0"/>
              <a:buChar char="−"/>
            </a:pPr>
            <a:r>
              <a:rPr lang="fr-CA" sz="1600" dirty="0"/>
              <a:t>Conduction </a:t>
            </a:r>
            <a:r>
              <a:rPr lang="fr-CA" sz="1600" u="sng" dirty="0"/>
              <a:t>lente</a:t>
            </a:r>
            <a:r>
              <a:rPr lang="fr-CA" sz="1600" dirty="0"/>
              <a:t> du potentiel d’action</a:t>
            </a:r>
          </a:p>
          <a:p>
            <a:pPr marL="177800" lvl="1" indent="0" eaLnBrk="0" hangingPunct="0"/>
            <a:r>
              <a:rPr lang="fr-CA" sz="1600" dirty="0" smtClean="0">
                <a:sym typeface="Symbol"/>
              </a:rPr>
              <a:t> </a:t>
            </a:r>
            <a:r>
              <a:rPr lang="fr-CA" sz="1600" dirty="0" smtClean="0"/>
              <a:t>Entraîne </a:t>
            </a:r>
            <a:r>
              <a:rPr lang="fr-CA" sz="1600" dirty="0"/>
              <a:t>un délai dans la </a:t>
            </a:r>
            <a:r>
              <a:rPr lang="fr-CA" sz="1600" dirty="0" smtClean="0"/>
              <a:t>propagation, ce </a:t>
            </a:r>
            <a:r>
              <a:rPr lang="fr-CA" sz="1600" dirty="0"/>
              <a:t>qui </a:t>
            </a:r>
            <a:r>
              <a:rPr lang="fr-CA" sz="1600" dirty="0" smtClean="0"/>
              <a:t>permet</a:t>
            </a:r>
          </a:p>
          <a:p>
            <a:pPr marL="449263" lvl="1" indent="0" eaLnBrk="0" hangingPunct="0"/>
            <a:r>
              <a:rPr lang="fr-CA" sz="1600" dirty="0" smtClean="0"/>
              <a:t>la </a:t>
            </a:r>
            <a:r>
              <a:rPr lang="fr-CA" sz="1600" dirty="0"/>
              <a:t>fin de la contraction des oreillettes avant la stimulation des ventricules. </a:t>
            </a:r>
          </a:p>
        </p:txBody>
      </p:sp>
      <p:sp>
        <p:nvSpPr>
          <p:cNvPr id="125960" name="Text Box 8"/>
          <p:cNvSpPr txBox="1">
            <a:spLocks noChangeArrowheads="1"/>
          </p:cNvSpPr>
          <p:nvPr/>
        </p:nvSpPr>
        <p:spPr bwMode="auto">
          <a:xfrm>
            <a:off x="0" y="4343400"/>
            <a:ext cx="2438400" cy="36671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128588">
              <a:defRPr>
                <a:solidFill>
                  <a:schemeClr val="tx1"/>
                </a:solidFill>
                <a:latin typeface="Arial" charset="0"/>
              </a:defRPr>
            </a:lvl1pPr>
            <a:lvl2pPr marL="989013">
              <a:defRPr>
                <a:solidFill>
                  <a:schemeClr val="tx1"/>
                </a:solidFill>
                <a:latin typeface="Arial" charset="0"/>
              </a:defRPr>
            </a:lvl2pPr>
            <a:lvl3pPr marL="11684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CA" b="1" dirty="0"/>
              <a:t>Le faisceau de His</a:t>
            </a:r>
            <a:endParaRPr lang="en-US" b="1" dirty="0"/>
          </a:p>
        </p:txBody>
      </p:sp>
      <p:sp>
        <p:nvSpPr>
          <p:cNvPr id="125961" name="Text Box 9"/>
          <p:cNvSpPr txBox="1">
            <a:spLocks noChangeArrowheads="1"/>
          </p:cNvSpPr>
          <p:nvPr/>
        </p:nvSpPr>
        <p:spPr bwMode="auto">
          <a:xfrm>
            <a:off x="228600" y="4648200"/>
            <a:ext cx="5715000" cy="58477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61925" indent="-161925">
              <a:defRPr>
                <a:solidFill>
                  <a:schemeClr val="tx1"/>
                </a:solidFill>
                <a:latin typeface="Arial" charset="0"/>
              </a:defRPr>
            </a:lvl1pPr>
            <a:lvl2pPr marL="508000" indent="-1619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buSzPct val="100000"/>
              <a:buFont typeface="Arial" pitchFamily="34" charset="0"/>
              <a:buChar char="−"/>
            </a:pPr>
            <a:r>
              <a:rPr lang="fr-CA" sz="1600" dirty="0"/>
              <a:t>Situé dans la partie supérieure du septum interventriculaire</a:t>
            </a:r>
          </a:p>
          <a:p>
            <a:pPr eaLnBrk="0" hangingPunct="0">
              <a:buSzPct val="100000"/>
              <a:buFont typeface="Arial" pitchFamily="34" charset="0"/>
              <a:buChar char="−"/>
            </a:pPr>
            <a:r>
              <a:rPr lang="fr-CA" sz="1600" u="sng" dirty="0"/>
              <a:t>Seul lien électrique</a:t>
            </a:r>
            <a:r>
              <a:rPr lang="fr-CA" sz="1600" dirty="0"/>
              <a:t> entre les oreillettes et les ventricules</a:t>
            </a:r>
          </a:p>
        </p:txBody>
      </p:sp>
      <p:sp>
        <p:nvSpPr>
          <p:cNvPr id="125962" name="Text Box 10"/>
          <p:cNvSpPr txBox="1">
            <a:spLocks noChangeArrowheads="1"/>
          </p:cNvSpPr>
          <p:nvPr/>
        </p:nvSpPr>
        <p:spPr bwMode="auto">
          <a:xfrm>
            <a:off x="0" y="5410200"/>
            <a:ext cx="4267200" cy="36671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128588">
              <a:defRPr>
                <a:solidFill>
                  <a:schemeClr val="tx1"/>
                </a:solidFill>
                <a:latin typeface="Arial" charset="0"/>
              </a:defRPr>
            </a:lvl1pPr>
            <a:lvl2pPr marL="989013">
              <a:defRPr>
                <a:solidFill>
                  <a:schemeClr val="tx1"/>
                </a:solidFill>
                <a:latin typeface="Arial" charset="0"/>
              </a:defRPr>
            </a:lvl2pPr>
            <a:lvl3pPr marL="11684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CA" b="1" dirty="0"/>
              <a:t>Les 2 branches du faisceau de His</a:t>
            </a:r>
            <a:endParaRPr lang="en-US" b="1" dirty="0"/>
          </a:p>
        </p:txBody>
      </p:sp>
      <p:sp>
        <p:nvSpPr>
          <p:cNvPr id="125963" name="Text Box 11"/>
          <p:cNvSpPr txBox="1">
            <a:spLocks noChangeArrowheads="1"/>
          </p:cNvSpPr>
          <p:nvPr/>
        </p:nvSpPr>
        <p:spPr bwMode="auto">
          <a:xfrm>
            <a:off x="228600" y="5683250"/>
            <a:ext cx="6553200" cy="338554"/>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1925" indent="-161925">
              <a:defRPr>
                <a:solidFill>
                  <a:schemeClr val="tx1"/>
                </a:solidFill>
                <a:latin typeface="Arial" charset="0"/>
              </a:defRPr>
            </a:lvl1pPr>
            <a:lvl2pPr marL="508000" indent="-1619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buSzPct val="100000"/>
              <a:buFont typeface="Arial" pitchFamily="34" charset="0"/>
              <a:buChar char="−"/>
            </a:pPr>
            <a:r>
              <a:rPr lang="fr-CA" sz="1600" dirty="0"/>
              <a:t>Parcourent le septum interventriculaire (une </a:t>
            </a:r>
            <a:r>
              <a:rPr lang="fr-CA" sz="1600" dirty="0" smtClean="0"/>
              <a:t>branche par </a:t>
            </a:r>
            <a:r>
              <a:rPr lang="fr-CA" sz="1600" dirty="0"/>
              <a:t>ventricule)</a:t>
            </a:r>
            <a:endParaRPr lang="en-US" sz="1600" dirty="0"/>
          </a:p>
        </p:txBody>
      </p:sp>
      <p:sp>
        <p:nvSpPr>
          <p:cNvPr id="125964" name="Text Box 12"/>
          <p:cNvSpPr txBox="1">
            <a:spLocks noChangeArrowheads="1"/>
          </p:cNvSpPr>
          <p:nvPr/>
        </p:nvSpPr>
        <p:spPr bwMode="auto">
          <a:xfrm>
            <a:off x="0" y="6019800"/>
            <a:ext cx="2895600" cy="36671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23838" indent="-128588">
              <a:defRPr>
                <a:solidFill>
                  <a:schemeClr val="tx1"/>
                </a:solidFill>
                <a:latin typeface="Arial" charset="0"/>
              </a:defRPr>
            </a:lvl1pPr>
            <a:lvl2pPr marL="989013">
              <a:defRPr>
                <a:solidFill>
                  <a:schemeClr val="tx1"/>
                </a:solidFill>
                <a:latin typeface="Arial" charset="0"/>
              </a:defRPr>
            </a:lvl2pPr>
            <a:lvl3pPr marL="1168400">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CA" b="1"/>
              <a:t>Les fibres de Purkinje</a:t>
            </a:r>
            <a:endParaRPr lang="en-US" b="1"/>
          </a:p>
        </p:txBody>
      </p:sp>
      <p:sp>
        <p:nvSpPr>
          <p:cNvPr id="125965" name="Text Box 13"/>
          <p:cNvSpPr txBox="1">
            <a:spLocks noChangeArrowheads="1"/>
          </p:cNvSpPr>
          <p:nvPr/>
        </p:nvSpPr>
        <p:spPr bwMode="auto">
          <a:xfrm>
            <a:off x="228600" y="6324600"/>
            <a:ext cx="7924800" cy="33655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66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1925" indent="-161925">
              <a:defRPr>
                <a:solidFill>
                  <a:schemeClr val="tx1"/>
                </a:solidFill>
                <a:latin typeface="Arial" charset="0"/>
              </a:defRPr>
            </a:lvl1pPr>
            <a:lvl2pPr marL="508000" indent="-161925">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buSzPct val="100000"/>
              <a:buFont typeface="Arial" pitchFamily="34" charset="0"/>
              <a:buChar char="−"/>
            </a:pPr>
            <a:r>
              <a:rPr lang="fr-CA" sz="1600" dirty="0"/>
              <a:t>Rejoignent les cellules contractiles des parois ventriculaires, de l’apex vers le haut</a:t>
            </a:r>
            <a:endParaRPr lang="en-US" sz="1600" dirty="0"/>
          </a:p>
        </p:txBody>
      </p:sp>
      <p:sp>
        <p:nvSpPr>
          <p:cNvPr id="125967" name="Line 15"/>
          <p:cNvSpPr>
            <a:spLocks noChangeShapeType="1"/>
          </p:cNvSpPr>
          <p:nvPr/>
        </p:nvSpPr>
        <p:spPr bwMode="auto">
          <a:xfrm>
            <a:off x="2514600" y="609600"/>
            <a:ext cx="2743200" cy="0"/>
          </a:xfrm>
          <a:prstGeom prst="line">
            <a:avLst/>
          </a:prstGeom>
          <a:noFill/>
          <a:ln w="1905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68" name="Line 16"/>
          <p:cNvSpPr>
            <a:spLocks noChangeShapeType="1"/>
          </p:cNvSpPr>
          <p:nvPr/>
        </p:nvSpPr>
        <p:spPr bwMode="auto">
          <a:xfrm>
            <a:off x="5257800" y="609600"/>
            <a:ext cx="685800" cy="22098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69" name="Line 17"/>
          <p:cNvSpPr>
            <a:spLocks noChangeShapeType="1"/>
          </p:cNvSpPr>
          <p:nvPr/>
        </p:nvSpPr>
        <p:spPr bwMode="auto">
          <a:xfrm>
            <a:off x="4724400" y="2667000"/>
            <a:ext cx="1524000" cy="6858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0" name="Line 18"/>
          <p:cNvSpPr>
            <a:spLocks noChangeShapeType="1"/>
          </p:cNvSpPr>
          <p:nvPr/>
        </p:nvSpPr>
        <p:spPr bwMode="auto">
          <a:xfrm>
            <a:off x="3886200" y="2667000"/>
            <a:ext cx="838200" cy="0"/>
          </a:xfrm>
          <a:prstGeom prst="line">
            <a:avLst/>
          </a:prstGeom>
          <a:noFill/>
          <a:ln w="1905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1" name="Line 19"/>
          <p:cNvSpPr>
            <a:spLocks noChangeShapeType="1"/>
          </p:cNvSpPr>
          <p:nvPr/>
        </p:nvSpPr>
        <p:spPr bwMode="auto">
          <a:xfrm>
            <a:off x="2590800" y="4572000"/>
            <a:ext cx="2971800" cy="0"/>
          </a:xfrm>
          <a:prstGeom prst="line">
            <a:avLst/>
          </a:prstGeom>
          <a:noFill/>
          <a:ln w="1905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2" name="Line 20"/>
          <p:cNvSpPr>
            <a:spLocks noChangeShapeType="1"/>
          </p:cNvSpPr>
          <p:nvPr/>
        </p:nvSpPr>
        <p:spPr bwMode="auto">
          <a:xfrm flipV="1">
            <a:off x="5562600" y="3581400"/>
            <a:ext cx="1676400" cy="9906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3" name="Line 21"/>
          <p:cNvSpPr>
            <a:spLocks noChangeShapeType="1"/>
          </p:cNvSpPr>
          <p:nvPr/>
        </p:nvSpPr>
        <p:spPr bwMode="auto">
          <a:xfrm>
            <a:off x="4343400" y="5638800"/>
            <a:ext cx="1676400" cy="0"/>
          </a:xfrm>
          <a:prstGeom prst="line">
            <a:avLst/>
          </a:prstGeom>
          <a:noFill/>
          <a:ln w="1905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4" name="Line 22"/>
          <p:cNvSpPr>
            <a:spLocks noChangeShapeType="1"/>
          </p:cNvSpPr>
          <p:nvPr/>
        </p:nvSpPr>
        <p:spPr bwMode="auto">
          <a:xfrm flipV="1">
            <a:off x="6019800" y="4343400"/>
            <a:ext cx="1371600" cy="12954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5" name="Line 23"/>
          <p:cNvSpPr>
            <a:spLocks noChangeShapeType="1"/>
          </p:cNvSpPr>
          <p:nvPr/>
        </p:nvSpPr>
        <p:spPr bwMode="auto">
          <a:xfrm flipV="1">
            <a:off x="6858000" y="4495800"/>
            <a:ext cx="762000" cy="3810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6" name="Line 24"/>
          <p:cNvSpPr>
            <a:spLocks noChangeShapeType="1"/>
          </p:cNvSpPr>
          <p:nvPr/>
        </p:nvSpPr>
        <p:spPr bwMode="auto">
          <a:xfrm>
            <a:off x="2819400" y="6248400"/>
            <a:ext cx="4572000" cy="0"/>
          </a:xfrm>
          <a:prstGeom prst="line">
            <a:avLst/>
          </a:prstGeom>
          <a:noFill/>
          <a:ln w="1905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7" name="Line 25"/>
          <p:cNvSpPr>
            <a:spLocks noChangeShapeType="1"/>
          </p:cNvSpPr>
          <p:nvPr/>
        </p:nvSpPr>
        <p:spPr bwMode="auto">
          <a:xfrm flipV="1">
            <a:off x="7391400" y="5638800"/>
            <a:ext cx="76200" cy="6096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5978" name="Line 26"/>
          <p:cNvSpPr>
            <a:spLocks noChangeShapeType="1"/>
          </p:cNvSpPr>
          <p:nvPr/>
        </p:nvSpPr>
        <p:spPr bwMode="auto">
          <a:xfrm flipV="1">
            <a:off x="7391400" y="5105400"/>
            <a:ext cx="1295400" cy="1143000"/>
          </a:xfrm>
          <a:prstGeom prst="line">
            <a:avLst/>
          </a:prstGeom>
          <a:noFill/>
          <a:ln w="19050">
            <a:solidFill>
              <a:srgbClr val="3366FF"/>
            </a:solidFill>
            <a:round/>
            <a:headEnd/>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Tree>
    <p:extLst>
      <p:ext uri="{BB962C8B-B14F-4D97-AF65-F5344CB8AC3E}">
        <p14:creationId xmlns:p14="http://schemas.microsoft.com/office/powerpoint/2010/main" val="7360535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3906" name="Picture 2" descr="18-13Pacemaker_LE.jpg"/>
          <p:cNvPicPr>
            <a:picLocks noGrp="1" noChangeAspect="1" noChangeArrowheads="1"/>
          </p:cNvPicPr>
          <p:nvPr>
            <p:ph/>
          </p:nvPr>
        </p:nvPicPr>
        <p:blipFill>
          <a:blip r:embed="rId3" cstate="print">
            <a:extLst>
              <a:ext uri="{28A0092B-C50C-407E-A947-70E740481C1C}">
                <a14:useLocalDpi xmlns:a14="http://schemas.microsoft.com/office/drawing/2010/main" val="0"/>
              </a:ext>
            </a:extLst>
          </a:blip>
          <a:srcRect l="7855" b="17143"/>
          <a:stretch>
            <a:fillRect/>
          </a:stretch>
        </p:blipFill>
        <p:spPr bwMode="auto">
          <a:xfrm>
            <a:off x="685800" y="762000"/>
            <a:ext cx="8153400" cy="5757863"/>
          </a:xfrm>
          <a:noFill/>
          <a:extLst>
            <a:ext uri="{909E8E84-426E-40DD-AFC4-6F175D3DCCD1}">
              <a14:hiddenFill xmlns:a14="http://schemas.microsoft.com/office/drawing/2010/main">
                <a:solidFill>
                  <a:srgbClr val="FFFFFF"/>
                </a:solidFill>
              </a14:hiddenFill>
            </a:ext>
          </a:extLst>
        </p:spPr>
      </p:pic>
      <p:sp>
        <p:nvSpPr>
          <p:cNvPr id="123907" name="Text Box 3"/>
          <p:cNvSpPr txBox="1">
            <a:spLocks noChangeArrowheads="1"/>
          </p:cNvSpPr>
          <p:nvPr/>
        </p:nvSpPr>
        <p:spPr bwMode="auto">
          <a:xfrm>
            <a:off x="304800" y="228600"/>
            <a:ext cx="7324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185738" indent="-185738">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buFontTx/>
              <a:buChar char="•"/>
            </a:pPr>
            <a:r>
              <a:rPr lang="fr-CA" sz="2400" b="1" dirty="0"/>
              <a:t>Activité électrique des cellules du nœud sinusal</a:t>
            </a:r>
          </a:p>
        </p:txBody>
      </p:sp>
      <p:sp>
        <p:nvSpPr>
          <p:cNvPr id="123908" name="Text Box 4"/>
          <p:cNvSpPr txBox="1">
            <a:spLocks noChangeArrowheads="1"/>
          </p:cNvSpPr>
          <p:nvPr/>
        </p:nvSpPr>
        <p:spPr bwMode="auto">
          <a:xfrm>
            <a:off x="533400" y="6324600"/>
            <a:ext cx="981075"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sz="1400">
                <a:solidFill>
                  <a:schemeClr val="accent2"/>
                </a:solidFill>
              </a:rPr>
              <a:t>Fig. 18.13</a:t>
            </a:r>
          </a:p>
        </p:txBody>
      </p:sp>
      <p:sp>
        <p:nvSpPr>
          <p:cNvPr id="123909" name="Text Box 5"/>
          <p:cNvSpPr txBox="1">
            <a:spLocks noChangeArrowheads="1"/>
          </p:cNvSpPr>
          <p:nvPr/>
        </p:nvSpPr>
        <p:spPr bwMode="auto">
          <a:xfrm>
            <a:off x="2438400" y="4057269"/>
            <a:ext cx="1524000" cy="590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90000"/>
              </a:lnSpc>
            </a:pPr>
            <a:r>
              <a:rPr lang="fr-CA" b="1" dirty="0">
                <a:solidFill>
                  <a:schemeClr val="accent2"/>
                </a:solidFill>
              </a:rPr>
              <a:t>Potentiel diastolique</a:t>
            </a:r>
          </a:p>
        </p:txBody>
      </p:sp>
      <p:sp>
        <p:nvSpPr>
          <p:cNvPr id="123910" name="Line 6"/>
          <p:cNvSpPr>
            <a:spLocks noChangeShapeType="1"/>
          </p:cNvSpPr>
          <p:nvPr/>
        </p:nvSpPr>
        <p:spPr bwMode="auto">
          <a:xfrm flipH="1" flipV="1">
            <a:off x="3708000" y="4608000"/>
            <a:ext cx="609600" cy="152400"/>
          </a:xfrm>
          <a:prstGeom prst="line">
            <a:avLst/>
          </a:prstGeom>
          <a:noFill/>
          <a:ln w="15875">
            <a:solidFill>
              <a:srgbClr val="00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3911" name="Text Box 7"/>
          <p:cNvSpPr txBox="1">
            <a:spLocks noChangeArrowheads="1"/>
          </p:cNvSpPr>
          <p:nvPr/>
        </p:nvSpPr>
        <p:spPr bwMode="auto">
          <a:xfrm>
            <a:off x="1752600" y="5029200"/>
            <a:ext cx="25146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sz="1400" b="1">
                <a:latin typeface="Verdana" pitchFamily="34" charset="0"/>
                <a:sym typeface="Wingdings 3" pitchFamily="18" charset="2"/>
              </a:rPr>
              <a:t>Les canaux</a:t>
            </a:r>
            <a:r>
              <a:rPr lang="fr-CA" sz="1400" b="1">
                <a:latin typeface="Verdana" pitchFamily="34" charset="0"/>
              </a:rPr>
              <a:t> à K</a:t>
            </a:r>
            <a:r>
              <a:rPr lang="fr-CA" sz="1600" b="1" baseline="28000">
                <a:latin typeface="Verdana" pitchFamily="34" charset="0"/>
              </a:rPr>
              <a:t>+</a:t>
            </a:r>
            <a:r>
              <a:rPr lang="fr-CA" sz="1400" b="1">
                <a:latin typeface="Verdana" pitchFamily="34" charset="0"/>
              </a:rPr>
              <a:t> se ferment; entrée lente de Na</a:t>
            </a:r>
            <a:r>
              <a:rPr lang="fr-CA" sz="1600" b="1" baseline="28000">
                <a:latin typeface="Verdana" pitchFamily="34" charset="0"/>
              </a:rPr>
              <a:t>+</a:t>
            </a:r>
          </a:p>
        </p:txBody>
      </p:sp>
      <p:sp>
        <p:nvSpPr>
          <p:cNvPr id="123912" name="Text Box 8"/>
          <p:cNvSpPr txBox="1">
            <a:spLocks noChangeArrowheads="1"/>
          </p:cNvSpPr>
          <p:nvPr/>
        </p:nvSpPr>
        <p:spPr bwMode="auto">
          <a:xfrm>
            <a:off x="1233488" y="2559050"/>
            <a:ext cx="16764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sz="1400" b="1">
                <a:latin typeface="Verdana" pitchFamily="34" charset="0"/>
                <a:sym typeface="Wingdings 3" pitchFamily="18" charset="2"/>
              </a:rPr>
              <a:t>Les canaux</a:t>
            </a:r>
            <a:r>
              <a:rPr lang="fr-CA" sz="1400" b="1">
                <a:latin typeface="Verdana" pitchFamily="34" charset="0"/>
              </a:rPr>
              <a:t> à Ca</a:t>
            </a:r>
            <a:r>
              <a:rPr lang="fr-CA" sz="1600" b="1" baseline="30000">
                <a:latin typeface="Verdana" pitchFamily="34" charset="0"/>
              </a:rPr>
              <a:t>2+</a:t>
            </a:r>
            <a:r>
              <a:rPr lang="fr-CA" sz="1400" b="1">
                <a:latin typeface="Verdana" pitchFamily="34" charset="0"/>
              </a:rPr>
              <a:t> s’ouvrent</a:t>
            </a:r>
          </a:p>
        </p:txBody>
      </p:sp>
      <p:sp>
        <p:nvSpPr>
          <p:cNvPr id="123913" name="Text Box 9"/>
          <p:cNvSpPr txBox="1">
            <a:spLocks noChangeArrowheads="1"/>
          </p:cNvSpPr>
          <p:nvPr/>
        </p:nvSpPr>
        <p:spPr bwMode="auto">
          <a:xfrm>
            <a:off x="3581400" y="1066800"/>
            <a:ext cx="25146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sz="1400" b="1">
                <a:latin typeface="Verdana" pitchFamily="34" charset="0"/>
              </a:rPr>
              <a:t>Les canaux à Ca</a:t>
            </a:r>
            <a:r>
              <a:rPr lang="fr-CA" sz="1600" b="1" baseline="30000">
                <a:latin typeface="Verdana" pitchFamily="34" charset="0"/>
              </a:rPr>
              <a:t>2+</a:t>
            </a:r>
            <a:r>
              <a:rPr lang="fr-CA" sz="1400" b="1">
                <a:latin typeface="Verdana" pitchFamily="34" charset="0"/>
              </a:rPr>
              <a:t> se ferment; les canaux à K</a:t>
            </a:r>
            <a:r>
              <a:rPr lang="fr-CA" sz="1600" b="1" baseline="28000">
                <a:latin typeface="Verdana" pitchFamily="34" charset="0"/>
              </a:rPr>
              <a:t>+</a:t>
            </a:r>
            <a:r>
              <a:rPr lang="fr-CA" sz="1400" b="1">
                <a:latin typeface="Verdana" pitchFamily="34" charset="0"/>
              </a:rPr>
              <a:t> s’ouvrent</a:t>
            </a:r>
          </a:p>
        </p:txBody>
      </p:sp>
      <p:sp>
        <p:nvSpPr>
          <p:cNvPr id="123914" name="Text Box 10"/>
          <p:cNvSpPr txBox="1">
            <a:spLocks noChangeArrowheads="1"/>
          </p:cNvSpPr>
          <p:nvPr/>
        </p:nvSpPr>
        <p:spPr bwMode="auto">
          <a:xfrm>
            <a:off x="4114800" y="2438400"/>
            <a:ext cx="17526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sz="1400" b="1">
                <a:latin typeface="Verdana" pitchFamily="34" charset="0"/>
              </a:rPr>
              <a:t>Perméabilité au Ca</a:t>
            </a:r>
            <a:r>
              <a:rPr lang="fr-CA" sz="1600" b="1" baseline="30000">
                <a:latin typeface="Verdana" pitchFamily="34" charset="0"/>
              </a:rPr>
              <a:t>2+</a:t>
            </a:r>
          </a:p>
        </p:txBody>
      </p:sp>
      <p:sp>
        <p:nvSpPr>
          <p:cNvPr id="123915" name="Text Box 11"/>
          <p:cNvSpPr txBox="1">
            <a:spLocks noChangeArrowheads="1"/>
          </p:cNvSpPr>
          <p:nvPr/>
        </p:nvSpPr>
        <p:spPr bwMode="auto">
          <a:xfrm>
            <a:off x="4191000" y="3200400"/>
            <a:ext cx="1752600"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sz="1400" b="1">
                <a:latin typeface="Verdana" pitchFamily="34" charset="0"/>
              </a:rPr>
              <a:t>Perméabilité au K</a:t>
            </a:r>
            <a:r>
              <a:rPr lang="fr-CA" sz="1600" b="1" baseline="28000">
                <a:latin typeface="Verdana" pitchFamily="34" charset="0"/>
              </a:rPr>
              <a:t>+</a:t>
            </a:r>
          </a:p>
        </p:txBody>
      </p:sp>
      <p:sp>
        <p:nvSpPr>
          <p:cNvPr id="123916" name="Text Box 12"/>
          <p:cNvSpPr txBox="1">
            <a:spLocks noChangeArrowheads="1"/>
          </p:cNvSpPr>
          <p:nvPr/>
        </p:nvSpPr>
        <p:spPr bwMode="auto">
          <a:xfrm>
            <a:off x="6096000" y="5611813"/>
            <a:ext cx="1905000"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lnSpc>
                <a:spcPct val="90000"/>
              </a:lnSpc>
            </a:pPr>
            <a:r>
              <a:rPr lang="fr-CA">
                <a:solidFill>
                  <a:schemeClr val="accent2"/>
                </a:solidFill>
              </a:rPr>
              <a:t>Seuil d’excitation</a:t>
            </a:r>
          </a:p>
        </p:txBody>
      </p:sp>
      <p:sp>
        <p:nvSpPr>
          <p:cNvPr id="123917" name="Text Box 13"/>
          <p:cNvSpPr txBox="1">
            <a:spLocks noChangeArrowheads="1"/>
          </p:cNvSpPr>
          <p:nvPr/>
        </p:nvSpPr>
        <p:spPr bwMode="auto">
          <a:xfrm>
            <a:off x="5181600" y="4876800"/>
            <a:ext cx="281940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pPr>
            <a:r>
              <a:rPr lang="fr-CA">
                <a:solidFill>
                  <a:schemeClr val="accent2"/>
                </a:solidFill>
              </a:rPr>
              <a:t>Dépolarisation lente:</a:t>
            </a:r>
          </a:p>
          <a:p>
            <a:pPr>
              <a:lnSpc>
                <a:spcPct val="90000"/>
              </a:lnSpc>
            </a:pPr>
            <a:r>
              <a:rPr lang="fr-CA" b="1" i="1">
                <a:solidFill>
                  <a:schemeClr val="accent2"/>
                </a:solidFill>
              </a:rPr>
              <a:t>Potentiel de pacemaker</a:t>
            </a:r>
            <a:r>
              <a:rPr lang="fr-CA" b="1">
                <a:solidFill>
                  <a:schemeClr val="accent2"/>
                </a:solidFill>
              </a:rPr>
              <a:t> </a:t>
            </a:r>
          </a:p>
        </p:txBody>
      </p:sp>
      <p:sp>
        <p:nvSpPr>
          <p:cNvPr id="123918" name="Text Box 14"/>
          <p:cNvSpPr txBox="1">
            <a:spLocks noChangeArrowheads="1"/>
          </p:cNvSpPr>
          <p:nvPr/>
        </p:nvSpPr>
        <p:spPr bwMode="auto">
          <a:xfrm>
            <a:off x="7162800" y="2667000"/>
            <a:ext cx="137160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pPr>
            <a:r>
              <a:rPr lang="fr-CA">
                <a:solidFill>
                  <a:schemeClr val="accent2"/>
                </a:solidFill>
              </a:rPr>
              <a:t>Potentiel d’action</a:t>
            </a:r>
          </a:p>
        </p:txBody>
      </p:sp>
    </p:spTree>
    <p:extLst>
      <p:ext uri="{BB962C8B-B14F-4D97-AF65-F5344CB8AC3E}">
        <p14:creationId xmlns:p14="http://schemas.microsoft.com/office/powerpoint/2010/main" val="195562204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2" name="Text Box 4"/>
          <p:cNvSpPr txBox="1">
            <a:spLocks noChangeArrowheads="1"/>
          </p:cNvSpPr>
          <p:nvPr/>
        </p:nvSpPr>
        <p:spPr bwMode="auto">
          <a:xfrm>
            <a:off x="304800" y="273050"/>
            <a:ext cx="71389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185738" indent="-185738">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r>
              <a:rPr lang="fr-CA" sz="2400" b="1" dirty="0"/>
              <a:t>Activité électrique des cellules du nœud sinusal</a:t>
            </a:r>
          </a:p>
        </p:txBody>
      </p:sp>
      <p:sp>
        <p:nvSpPr>
          <p:cNvPr id="124933" name="Text Box 5"/>
          <p:cNvSpPr txBox="1">
            <a:spLocks noChangeArrowheads="1"/>
          </p:cNvSpPr>
          <p:nvPr/>
        </p:nvSpPr>
        <p:spPr bwMode="auto">
          <a:xfrm>
            <a:off x="304800" y="703263"/>
            <a:ext cx="8610600" cy="5767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39713" indent="-239713">
              <a:defRPr>
                <a:solidFill>
                  <a:schemeClr val="tx1"/>
                </a:solidFill>
                <a:latin typeface="Arial" charset="0"/>
              </a:defRPr>
            </a:lvl1pPr>
            <a:lvl2pPr marL="566738" indent="-212725">
              <a:defRPr>
                <a:solidFill>
                  <a:schemeClr val="tx1"/>
                </a:solidFill>
                <a:latin typeface="Arial" charset="0"/>
              </a:defRPr>
            </a:lvl2pPr>
            <a:lvl3pPr marL="854075" indent="-173038">
              <a:defRPr>
                <a:solidFill>
                  <a:schemeClr val="tx1"/>
                </a:solidFill>
                <a:latin typeface="Arial" charset="0"/>
              </a:defRPr>
            </a:lvl3pPr>
            <a:lvl4pPr marL="1138238" indent="-169863">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marL="177800" indent="-177800">
              <a:buSzPct val="90000"/>
              <a:buFont typeface="Arial" pitchFamily="34" charset="0"/>
              <a:buChar char="‒"/>
            </a:pPr>
            <a:r>
              <a:rPr lang="fr-CA" dirty="0"/>
              <a:t>La génération spontanée de potentiels d’action est due au fait que le potentiel de repos, plutôt que de demeurer stable, dépolarise lentement. Cette dépolarisation lente est appelée </a:t>
            </a:r>
            <a:r>
              <a:rPr lang="fr-CA" b="1" i="1" dirty="0">
                <a:sym typeface="Symbol" pitchFamily="18" charset="2"/>
              </a:rPr>
              <a:t>potentiel de pacemaker</a:t>
            </a:r>
            <a:r>
              <a:rPr lang="fr-CA" dirty="0">
                <a:sym typeface="Symbol" pitchFamily="18" charset="2"/>
              </a:rPr>
              <a:t>.</a:t>
            </a:r>
            <a:endParaRPr lang="fr-CA" dirty="0"/>
          </a:p>
          <a:p>
            <a:pPr marL="177800" indent="-177800">
              <a:spcBef>
                <a:spcPct val="40000"/>
              </a:spcBef>
              <a:buSzPct val="90000"/>
              <a:buFont typeface="Arial" pitchFamily="34" charset="0"/>
              <a:buChar char="‒"/>
            </a:pPr>
            <a:r>
              <a:rPr lang="fr-CA" dirty="0"/>
              <a:t>L’activité rythmique peut être expliquée par la présence de trois types de canaux:</a:t>
            </a:r>
          </a:p>
          <a:p>
            <a:pPr marL="355600" lvl="1" indent="-177800">
              <a:buFontTx/>
              <a:buChar char="•"/>
            </a:pPr>
            <a:r>
              <a:rPr lang="fr-CA" sz="1600" dirty="0"/>
              <a:t>Canaux voltage-dépendants à Ca</a:t>
            </a:r>
            <a:r>
              <a:rPr lang="fr-CA" sz="1600" baseline="28000" dirty="0"/>
              <a:t>2+</a:t>
            </a:r>
            <a:r>
              <a:rPr lang="fr-CA" sz="1600" dirty="0"/>
              <a:t>: s’ouvrent à -40 mV, puis s’inactivent à 0 mV</a:t>
            </a:r>
          </a:p>
          <a:p>
            <a:pPr marL="355600" lvl="1" indent="-177800">
              <a:buFontTx/>
              <a:buChar char="•"/>
            </a:pPr>
            <a:r>
              <a:rPr lang="fr-CA" sz="1600" dirty="0"/>
              <a:t>Canaux voltage-dépendants à K</a:t>
            </a:r>
            <a:r>
              <a:rPr lang="fr-CA" sz="1600" baseline="30000" dirty="0"/>
              <a:t>+</a:t>
            </a:r>
            <a:r>
              <a:rPr lang="fr-CA" sz="1600" dirty="0"/>
              <a:t>: s’ouvrent à 0 mV, se ferment à -60 mV</a:t>
            </a:r>
          </a:p>
          <a:p>
            <a:pPr marL="355600" lvl="1" indent="-177800">
              <a:buFontTx/>
              <a:buChar char="•"/>
            </a:pPr>
            <a:r>
              <a:rPr lang="fr-CA" sz="1600" dirty="0"/>
              <a:t>Canaux à Na</a:t>
            </a:r>
            <a:r>
              <a:rPr lang="fr-CA" sz="1600" baseline="28000" dirty="0"/>
              <a:t>+</a:t>
            </a:r>
            <a:r>
              <a:rPr lang="fr-CA" sz="1600" dirty="0"/>
              <a:t> toujours ouverts (à fonction passive)</a:t>
            </a:r>
          </a:p>
          <a:p>
            <a:pPr marL="627063" lvl="2" indent="-269875"/>
            <a:r>
              <a:rPr lang="fr-CA" dirty="0">
                <a:sym typeface="Symbol" pitchFamily="18" charset="2"/>
              </a:rPr>
              <a:t> </a:t>
            </a:r>
            <a:r>
              <a:rPr lang="fr-CA" sz="1600" dirty="0" smtClean="0"/>
              <a:t>Causent </a:t>
            </a:r>
            <a:r>
              <a:rPr lang="fr-CA" sz="1600" dirty="0"/>
              <a:t>l’entrée d’ions Na</a:t>
            </a:r>
            <a:r>
              <a:rPr lang="fr-CA" sz="1600" baseline="28000" dirty="0"/>
              <a:t>+</a:t>
            </a:r>
            <a:r>
              <a:rPr lang="fr-CA" sz="1600" dirty="0"/>
              <a:t> qui tendent à dépolariser le potentiel de repos</a:t>
            </a:r>
          </a:p>
          <a:p>
            <a:pPr marL="449263" lvl="1" indent="-271463">
              <a:spcBef>
                <a:spcPts val="600"/>
              </a:spcBef>
            </a:pPr>
            <a:r>
              <a:rPr lang="fr-CA" sz="1600" dirty="0" smtClean="0"/>
              <a:t>1)	Lorsque </a:t>
            </a:r>
            <a:r>
              <a:rPr lang="fr-CA" sz="1600" dirty="0"/>
              <a:t>le seuil est atteint </a:t>
            </a:r>
            <a:r>
              <a:rPr lang="fr-CA" sz="1600" dirty="0" smtClean="0"/>
              <a:t>(-40 </a:t>
            </a:r>
            <a:r>
              <a:rPr lang="fr-CA" sz="1600" dirty="0"/>
              <a:t>mV</a:t>
            </a:r>
            <a:r>
              <a:rPr lang="fr-CA" sz="1600" dirty="0" smtClean="0"/>
              <a:t>) :</a:t>
            </a:r>
            <a:endParaRPr lang="fr-CA" sz="1600" dirty="0"/>
          </a:p>
          <a:p>
            <a:pPr marL="449263" lvl="1" indent="0">
              <a:buFont typeface="Symbol"/>
              <a:buChar char="®"/>
            </a:pPr>
            <a:r>
              <a:rPr lang="fr-CA" sz="1600" dirty="0" smtClean="0">
                <a:sym typeface="Symbol" pitchFamily="18" charset="2"/>
              </a:rPr>
              <a:t> ouverture </a:t>
            </a:r>
            <a:r>
              <a:rPr lang="fr-CA" sz="1600" dirty="0">
                <a:sym typeface="Symbol" pitchFamily="18" charset="2"/>
              </a:rPr>
              <a:t>des canaux à Ca</a:t>
            </a:r>
            <a:r>
              <a:rPr lang="fr-CA" sz="1600" baseline="28000" dirty="0">
                <a:sym typeface="Symbol" pitchFamily="18" charset="2"/>
              </a:rPr>
              <a:t>2+</a:t>
            </a:r>
            <a:endParaRPr lang="fr-CA" sz="1600" dirty="0">
              <a:sym typeface="Symbol" pitchFamily="18" charset="2"/>
            </a:endParaRPr>
          </a:p>
          <a:p>
            <a:pPr marL="449263" lvl="1" indent="0">
              <a:buFont typeface="Symbol"/>
              <a:buChar char="®"/>
            </a:pPr>
            <a:r>
              <a:rPr lang="fr-CA" sz="1600" dirty="0" smtClean="0">
                <a:sym typeface="Symbol" pitchFamily="18" charset="2"/>
              </a:rPr>
              <a:t> </a:t>
            </a:r>
            <a:r>
              <a:rPr lang="fr-CA" sz="1600" dirty="0">
                <a:sym typeface="Symbol" pitchFamily="18" charset="2"/>
              </a:rPr>
              <a:t>entrée des ions Ca</a:t>
            </a:r>
            <a:r>
              <a:rPr lang="fr-CA" sz="1600" baseline="28000" dirty="0">
                <a:sym typeface="Symbol" pitchFamily="18" charset="2"/>
              </a:rPr>
              <a:t>2+</a:t>
            </a:r>
          </a:p>
          <a:p>
            <a:pPr marL="449263" lvl="1" indent="0"/>
            <a:r>
              <a:rPr lang="fr-CA" sz="1600" dirty="0" smtClean="0">
                <a:sym typeface="Symbol" pitchFamily="18" charset="2"/>
              </a:rPr>
              <a:t> </a:t>
            </a:r>
            <a:r>
              <a:rPr lang="fr-CA" sz="1600" dirty="0">
                <a:sym typeface="Symbol" pitchFamily="18" charset="2"/>
              </a:rPr>
              <a:t>dépolarisation</a:t>
            </a:r>
          </a:p>
          <a:p>
            <a:pPr marL="449263" lvl="1" indent="-271463">
              <a:spcBef>
                <a:spcPts val="1200"/>
              </a:spcBef>
            </a:pPr>
            <a:r>
              <a:rPr lang="fr-CA" sz="1600" dirty="0" smtClean="0">
                <a:sym typeface="Symbol" pitchFamily="18" charset="2"/>
              </a:rPr>
              <a:t>2)	À </a:t>
            </a:r>
            <a:r>
              <a:rPr lang="fr-CA" sz="1600" dirty="0">
                <a:sym typeface="Symbol" pitchFamily="18" charset="2"/>
              </a:rPr>
              <a:t>0 </a:t>
            </a:r>
            <a:r>
              <a:rPr lang="fr-CA" sz="1600" dirty="0" smtClean="0">
                <a:sym typeface="Symbol" pitchFamily="18" charset="2"/>
              </a:rPr>
              <a:t>mV :</a:t>
            </a:r>
            <a:endParaRPr lang="fr-CA" sz="1600" dirty="0">
              <a:sym typeface="Symbol" pitchFamily="18" charset="2"/>
            </a:endParaRPr>
          </a:p>
          <a:p>
            <a:pPr marL="449263" lvl="1"/>
            <a:r>
              <a:rPr lang="fr-CA" sz="1600" dirty="0">
                <a:sym typeface="Symbol" pitchFamily="18" charset="2"/>
              </a:rPr>
              <a:t>	 fermeture des canaux à Ca</a:t>
            </a:r>
            <a:r>
              <a:rPr lang="fr-CA" sz="1600" baseline="28000" dirty="0">
                <a:sym typeface="Symbol" pitchFamily="18" charset="2"/>
              </a:rPr>
              <a:t>2+</a:t>
            </a:r>
            <a:r>
              <a:rPr lang="fr-CA" sz="1600" dirty="0">
                <a:sym typeface="Symbol" pitchFamily="18" charset="2"/>
              </a:rPr>
              <a:t>; ouverture des canaux à K</a:t>
            </a:r>
            <a:r>
              <a:rPr lang="fr-CA" sz="1600" baseline="30000" dirty="0">
                <a:sym typeface="Symbol" pitchFamily="18" charset="2"/>
              </a:rPr>
              <a:t>+</a:t>
            </a:r>
          </a:p>
          <a:p>
            <a:pPr marL="449263" lvl="1"/>
            <a:r>
              <a:rPr lang="fr-CA" sz="1600" dirty="0">
                <a:sym typeface="Symbol" pitchFamily="18" charset="2"/>
              </a:rPr>
              <a:t>	 sortie des ions K</a:t>
            </a:r>
            <a:r>
              <a:rPr lang="fr-CA" sz="1600" baseline="30000" dirty="0">
                <a:sym typeface="Symbol" pitchFamily="18" charset="2"/>
              </a:rPr>
              <a:t>+</a:t>
            </a:r>
          </a:p>
          <a:p>
            <a:pPr marL="449263" lvl="1" indent="0"/>
            <a:r>
              <a:rPr lang="fr-CA" sz="1600" dirty="0" smtClean="0">
                <a:sym typeface="Symbol" pitchFamily="18" charset="2"/>
              </a:rPr>
              <a:t> </a:t>
            </a:r>
            <a:r>
              <a:rPr lang="fr-CA" sz="1600" dirty="0">
                <a:sym typeface="Symbol" pitchFamily="18" charset="2"/>
              </a:rPr>
              <a:t>repolarisation</a:t>
            </a:r>
          </a:p>
          <a:p>
            <a:pPr marL="449263" lvl="1" indent="-271463">
              <a:spcBef>
                <a:spcPts val="1200"/>
              </a:spcBef>
            </a:pPr>
            <a:r>
              <a:rPr lang="fr-CA" sz="1600" dirty="0" smtClean="0">
                <a:sym typeface="Symbol" pitchFamily="18" charset="2"/>
              </a:rPr>
              <a:t>3)	À </a:t>
            </a:r>
            <a:r>
              <a:rPr lang="fr-CA" sz="1600" dirty="0">
                <a:sym typeface="Symbol" pitchFamily="18" charset="2"/>
              </a:rPr>
              <a:t>-60 mV:</a:t>
            </a:r>
          </a:p>
          <a:p>
            <a:pPr marL="449263" lvl="1" indent="-271463"/>
            <a:r>
              <a:rPr lang="fr-CA" sz="1600" dirty="0">
                <a:sym typeface="Symbol" pitchFamily="18" charset="2"/>
              </a:rPr>
              <a:t>	 fermeture des canaux à K</a:t>
            </a:r>
            <a:r>
              <a:rPr lang="fr-CA" sz="1600" baseline="30000" dirty="0">
                <a:sym typeface="Symbol" pitchFamily="18" charset="2"/>
              </a:rPr>
              <a:t>+</a:t>
            </a:r>
          </a:p>
          <a:p>
            <a:pPr marL="449263" lvl="1" indent="-271463"/>
            <a:r>
              <a:rPr lang="fr-CA" sz="1600" dirty="0">
                <a:sym typeface="Symbol" pitchFamily="18" charset="2"/>
              </a:rPr>
              <a:t>	 entrée nette d’ions Na</a:t>
            </a:r>
            <a:r>
              <a:rPr lang="fr-CA" sz="1600" baseline="30000" dirty="0">
                <a:sym typeface="Symbol" pitchFamily="18" charset="2"/>
              </a:rPr>
              <a:t>+</a:t>
            </a:r>
          </a:p>
          <a:p>
            <a:pPr marL="449263" lvl="1" indent="-271463"/>
            <a:r>
              <a:rPr lang="fr-CA" sz="1600" dirty="0">
                <a:sym typeface="Symbol" pitchFamily="18" charset="2"/>
              </a:rPr>
              <a:t>	 </a:t>
            </a:r>
            <a:r>
              <a:rPr lang="fr-CA" sz="1600" b="1" dirty="0">
                <a:sym typeface="Symbol" pitchFamily="18" charset="2"/>
              </a:rPr>
              <a:t>Potentiel de pacemaker</a:t>
            </a:r>
            <a:r>
              <a:rPr lang="fr-CA" dirty="0">
                <a:sym typeface="Symbol" pitchFamily="18" charset="2"/>
              </a:rPr>
              <a:t> </a:t>
            </a:r>
            <a:r>
              <a:rPr lang="fr-CA" sz="1600" dirty="0">
                <a:sym typeface="Symbol" pitchFamily="18" charset="2"/>
              </a:rPr>
              <a:t>jusqu’à ce que le seuil soit de nouveau </a:t>
            </a:r>
            <a:r>
              <a:rPr lang="fr-CA" sz="1600" dirty="0" smtClean="0">
                <a:sym typeface="Symbol" pitchFamily="18" charset="2"/>
              </a:rPr>
              <a:t>atteint</a:t>
            </a:r>
            <a:endParaRPr lang="en-US" dirty="0">
              <a:sym typeface="Symbol" pitchFamily="18" charset="2"/>
            </a:endParaRPr>
          </a:p>
        </p:txBody>
      </p:sp>
    </p:spTree>
    <p:extLst>
      <p:ext uri="{BB962C8B-B14F-4D97-AF65-F5344CB8AC3E}">
        <p14:creationId xmlns:p14="http://schemas.microsoft.com/office/powerpoint/2010/main" val="339688530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91" name="Rectangle 15"/>
          <p:cNvSpPr>
            <a:spLocks noChangeArrowheads="1"/>
          </p:cNvSpPr>
          <p:nvPr/>
        </p:nvSpPr>
        <p:spPr bwMode="auto">
          <a:xfrm>
            <a:off x="228600" y="247486"/>
            <a:ext cx="8458200" cy="22006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223838" indent="-223838">
              <a:spcBef>
                <a:spcPct val="25000"/>
              </a:spcBef>
              <a:buFontTx/>
              <a:buChar char="•"/>
            </a:pPr>
            <a:r>
              <a:rPr lang="fr-FR" sz="2000" b="1" i="1" dirty="0"/>
              <a:t>Rythme </a:t>
            </a:r>
            <a:r>
              <a:rPr lang="fr-FR" sz="2000" b="1" i="1" dirty="0" smtClean="0"/>
              <a:t>sinusal </a:t>
            </a:r>
            <a:r>
              <a:rPr lang="fr-FR" sz="2000" b="1" dirty="0" smtClean="0"/>
              <a:t>:</a:t>
            </a:r>
            <a:endParaRPr lang="fr-FR" sz="2000" b="1" dirty="0"/>
          </a:p>
          <a:p>
            <a:pPr marL="541338" lvl="1" indent="-269875">
              <a:spcBef>
                <a:spcPct val="25000"/>
              </a:spcBef>
              <a:buFont typeface="Arial" pitchFamily="34" charset="0"/>
              <a:buChar char="−"/>
            </a:pPr>
            <a:r>
              <a:rPr lang="fr-FR" dirty="0"/>
              <a:t>Fréquence cardiaque déterminée par la fréquence des potentiels d’action générés par les cellules du nœud sinusal</a:t>
            </a:r>
          </a:p>
          <a:p>
            <a:pPr marL="541338" lvl="1" indent="-269875">
              <a:spcBef>
                <a:spcPct val="25000"/>
              </a:spcBef>
              <a:buFont typeface="Arial" pitchFamily="34" charset="0"/>
              <a:buChar char="−"/>
            </a:pPr>
            <a:r>
              <a:rPr lang="fr-FR" dirty="0"/>
              <a:t>Toutes les cellules cardionectrices sont capables de générer spontanément des potentiels d’action, mais c’est le nœud sinusal qui constitue normalement le </a:t>
            </a:r>
            <a:r>
              <a:rPr lang="fr-FR" u="sng" dirty="0"/>
              <a:t>centre rythmogène</a:t>
            </a:r>
            <a:r>
              <a:rPr lang="fr-FR" dirty="0"/>
              <a:t> parce que sa fréquence est la plus élevée.</a:t>
            </a:r>
          </a:p>
        </p:txBody>
      </p:sp>
      <p:sp>
        <p:nvSpPr>
          <p:cNvPr id="101393" name="Rectangle 17"/>
          <p:cNvSpPr>
            <a:spLocks noChangeArrowheads="1"/>
          </p:cNvSpPr>
          <p:nvPr/>
        </p:nvSpPr>
        <p:spPr bwMode="auto">
          <a:xfrm>
            <a:off x="914400" y="2674938"/>
            <a:ext cx="7315200" cy="1592262"/>
          </a:xfrm>
          <a:prstGeom prst="rect">
            <a:avLst/>
          </a:prstGeom>
          <a:noFill/>
          <a:ln w="9525">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137160" bIns="137160" anchor="ctr">
            <a:spAutoFit/>
          </a:bodyPr>
          <a:lstStyle/>
          <a:p>
            <a:pPr>
              <a:spcAft>
                <a:spcPct val="10000"/>
              </a:spcAft>
            </a:pPr>
            <a:r>
              <a:rPr lang="fr-FR" sz="2000" dirty="0"/>
              <a:t>Fréquence intrinsèque de quelques cellules cardionectrices:</a:t>
            </a:r>
          </a:p>
          <a:p>
            <a:pPr marL="282575" lvl="1" indent="-168275">
              <a:spcAft>
                <a:spcPct val="10000"/>
              </a:spcAft>
              <a:buFontTx/>
              <a:buChar char="•"/>
            </a:pPr>
            <a:r>
              <a:rPr lang="fr-FR" sz="2000" dirty="0"/>
              <a:t>Nœud sinusal: 70-80 / min</a:t>
            </a:r>
          </a:p>
          <a:p>
            <a:pPr marL="282575" lvl="1" indent="-168275">
              <a:spcAft>
                <a:spcPct val="10000"/>
              </a:spcAft>
              <a:buFontTx/>
              <a:buChar char="•"/>
            </a:pPr>
            <a:r>
              <a:rPr lang="fr-FR" sz="2000" dirty="0"/>
              <a:t>Nœud AV: 40-60 / min</a:t>
            </a:r>
          </a:p>
          <a:p>
            <a:pPr marL="282575" lvl="1" indent="-168275">
              <a:spcAft>
                <a:spcPct val="10000"/>
              </a:spcAft>
              <a:buFontTx/>
              <a:buChar char="•"/>
            </a:pPr>
            <a:r>
              <a:rPr lang="fr-FR" sz="2000" dirty="0"/>
              <a:t>Fibres de Purkinje: 15-40 /min</a:t>
            </a:r>
          </a:p>
        </p:txBody>
      </p:sp>
    </p:spTree>
    <p:extLst>
      <p:ext uri="{BB962C8B-B14F-4D97-AF65-F5344CB8AC3E}">
        <p14:creationId xmlns:p14="http://schemas.microsoft.com/office/powerpoint/2010/main" val="39686734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9" name="Picture 5" descr="18-13Pacemaker_UN.jpg"/>
          <p:cNvPicPr>
            <a:picLocks noChangeAspect="1" noChangeArrowheads="1"/>
          </p:cNvPicPr>
          <p:nvPr/>
        </p:nvPicPr>
        <p:blipFill>
          <a:blip r:embed="rId3" cstate="print">
            <a:extLst>
              <a:ext uri="{28A0092B-C50C-407E-A947-70E740481C1C}">
                <a14:useLocalDpi xmlns:a14="http://schemas.microsoft.com/office/drawing/2010/main" val="0"/>
              </a:ext>
            </a:extLst>
          </a:blip>
          <a:srcRect b="17998"/>
          <a:stretch>
            <a:fillRect/>
          </a:stretch>
        </p:blipFill>
        <p:spPr bwMode="auto">
          <a:xfrm>
            <a:off x="1219200" y="2954338"/>
            <a:ext cx="7407275" cy="3573462"/>
          </a:xfrm>
          <a:prstGeom prst="rect">
            <a:avLst/>
          </a:prstGeom>
          <a:noFill/>
          <a:extLst>
            <a:ext uri="{909E8E84-426E-40DD-AFC4-6F175D3DCCD1}">
              <a14:hiddenFill xmlns:a14="http://schemas.microsoft.com/office/drawing/2010/main">
                <a:solidFill>
                  <a:srgbClr val="FFFFFF"/>
                </a:solidFill>
              </a14:hiddenFill>
            </a:ext>
          </a:extLst>
        </p:spPr>
      </p:pic>
      <p:sp>
        <p:nvSpPr>
          <p:cNvPr id="129030" name="Freeform 6"/>
          <p:cNvSpPr>
            <a:spLocks/>
          </p:cNvSpPr>
          <p:nvPr/>
        </p:nvSpPr>
        <p:spPr bwMode="auto">
          <a:xfrm>
            <a:off x="2306638" y="3514725"/>
            <a:ext cx="5913437" cy="2078038"/>
          </a:xfrm>
          <a:custGeom>
            <a:avLst/>
            <a:gdLst>
              <a:gd name="T0" fmla="*/ 0 w 4176"/>
              <a:gd name="T1" fmla="*/ 1888 h 1960"/>
              <a:gd name="T2" fmla="*/ 240 w 4176"/>
              <a:gd name="T3" fmla="*/ 1840 h 1960"/>
              <a:gd name="T4" fmla="*/ 1392 w 4176"/>
              <a:gd name="T5" fmla="*/ 1168 h 1960"/>
              <a:gd name="T6" fmla="*/ 1968 w 4176"/>
              <a:gd name="T7" fmla="*/ 16 h 1960"/>
              <a:gd name="T8" fmla="*/ 2304 w 4176"/>
              <a:gd name="T9" fmla="*/ 1264 h 1960"/>
              <a:gd name="T10" fmla="*/ 2688 w 4176"/>
              <a:gd name="T11" fmla="*/ 1936 h 1960"/>
              <a:gd name="T12" fmla="*/ 4176 w 4176"/>
              <a:gd name="T13" fmla="*/ 1168 h 1960"/>
            </a:gdLst>
            <a:ahLst/>
            <a:cxnLst>
              <a:cxn ang="0">
                <a:pos x="T0" y="T1"/>
              </a:cxn>
              <a:cxn ang="0">
                <a:pos x="T2" y="T3"/>
              </a:cxn>
              <a:cxn ang="0">
                <a:pos x="T4" y="T5"/>
              </a:cxn>
              <a:cxn ang="0">
                <a:pos x="T6" y="T7"/>
              </a:cxn>
              <a:cxn ang="0">
                <a:pos x="T8" y="T9"/>
              </a:cxn>
              <a:cxn ang="0">
                <a:pos x="T10" y="T11"/>
              </a:cxn>
              <a:cxn ang="0">
                <a:pos x="T12" y="T13"/>
              </a:cxn>
            </a:cxnLst>
            <a:rect l="0" t="0" r="r" b="b"/>
            <a:pathLst>
              <a:path w="4176" h="1960">
                <a:moveTo>
                  <a:pt x="0" y="1888"/>
                </a:moveTo>
                <a:cubicBezTo>
                  <a:pt x="4" y="1924"/>
                  <a:pt x="8" y="1960"/>
                  <a:pt x="240" y="1840"/>
                </a:cubicBezTo>
                <a:cubicBezTo>
                  <a:pt x="472" y="1720"/>
                  <a:pt x="1104" y="1472"/>
                  <a:pt x="1392" y="1168"/>
                </a:cubicBezTo>
                <a:cubicBezTo>
                  <a:pt x="1680" y="864"/>
                  <a:pt x="1816" y="0"/>
                  <a:pt x="1968" y="16"/>
                </a:cubicBezTo>
                <a:cubicBezTo>
                  <a:pt x="2120" y="32"/>
                  <a:pt x="2184" y="944"/>
                  <a:pt x="2304" y="1264"/>
                </a:cubicBezTo>
                <a:cubicBezTo>
                  <a:pt x="2424" y="1584"/>
                  <a:pt x="2376" y="1952"/>
                  <a:pt x="2688" y="1936"/>
                </a:cubicBezTo>
                <a:cubicBezTo>
                  <a:pt x="3000" y="1920"/>
                  <a:pt x="3896" y="1312"/>
                  <a:pt x="4176" y="1168"/>
                </a:cubicBezTo>
              </a:path>
            </a:pathLst>
          </a:custGeom>
          <a:noFill/>
          <a:ln w="19050" cap="flat">
            <a:solidFill>
              <a:srgbClr val="0000FF"/>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9031" name="Freeform 7"/>
          <p:cNvSpPr>
            <a:spLocks/>
          </p:cNvSpPr>
          <p:nvPr/>
        </p:nvSpPr>
        <p:spPr bwMode="auto">
          <a:xfrm>
            <a:off x="2306638" y="3463925"/>
            <a:ext cx="6456362" cy="2111375"/>
          </a:xfrm>
          <a:custGeom>
            <a:avLst/>
            <a:gdLst>
              <a:gd name="T0" fmla="*/ 0 w 4560"/>
              <a:gd name="T1" fmla="*/ 1792 h 1992"/>
              <a:gd name="T2" fmla="*/ 144 w 4560"/>
              <a:gd name="T3" fmla="*/ 1744 h 1992"/>
              <a:gd name="T4" fmla="*/ 432 w 4560"/>
              <a:gd name="T5" fmla="*/ 1360 h 1992"/>
              <a:gd name="T6" fmla="*/ 624 w 4560"/>
              <a:gd name="T7" fmla="*/ 256 h 1992"/>
              <a:gd name="T8" fmla="*/ 768 w 4560"/>
              <a:gd name="T9" fmla="*/ 256 h 1992"/>
              <a:gd name="T10" fmla="*/ 1008 w 4560"/>
              <a:gd name="T11" fmla="*/ 1792 h 1992"/>
              <a:gd name="T12" fmla="*/ 1392 w 4560"/>
              <a:gd name="T13" fmla="*/ 1312 h 1992"/>
              <a:gd name="T14" fmla="*/ 1632 w 4560"/>
              <a:gd name="T15" fmla="*/ 160 h 1992"/>
              <a:gd name="T16" fmla="*/ 2064 w 4560"/>
              <a:gd name="T17" fmla="*/ 1792 h 1992"/>
              <a:gd name="T18" fmla="*/ 2448 w 4560"/>
              <a:gd name="T19" fmla="*/ 1360 h 1992"/>
              <a:gd name="T20" fmla="*/ 2688 w 4560"/>
              <a:gd name="T21" fmla="*/ 208 h 1992"/>
              <a:gd name="T22" fmla="*/ 3072 w 4560"/>
              <a:gd name="T23" fmla="*/ 1792 h 1992"/>
              <a:gd name="T24" fmla="*/ 3552 w 4560"/>
              <a:gd name="T25" fmla="*/ 1360 h 1992"/>
              <a:gd name="T26" fmla="*/ 3888 w 4560"/>
              <a:gd name="T27" fmla="*/ 208 h 1992"/>
              <a:gd name="T28" fmla="*/ 4176 w 4560"/>
              <a:gd name="T29" fmla="*/ 1792 h 1992"/>
              <a:gd name="T30" fmla="*/ 4560 w 4560"/>
              <a:gd name="T31" fmla="*/ 1312 h 1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60" h="1992">
                <a:moveTo>
                  <a:pt x="0" y="1792"/>
                </a:moveTo>
                <a:cubicBezTo>
                  <a:pt x="36" y="1804"/>
                  <a:pt x="72" y="1816"/>
                  <a:pt x="144" y="1744"/>
                </a:cubicBezTo>
                <a:cubicBezTo>
                  <a:pt x="216" y="1672"/>
                  <a:pt x="352" y="1608"/>
                  <a:pt x="432" y="1360"/>
                </a:cubicBezTo>
                <a:cubicBezTo>
                  <a:pt x="512" y="1112"/>
                  <a:pt x="568" y="440"/>
                  <a:pt x="624" y="256"/>
                </a:cubicBezTo>
                <a:cubicBezTo>
                  <a:pt x="680" y="72"/>
                  <a:pt x="704" y="0"/>
                  <a:pt x="768" y="256"/>
                </a:cubicBezTo>
                <a:cubicBezTo>
                  <a:pt x="832" y="512"/>
                  <a:pt x="904" y="1616"/>
                  <a:pt x="1008" y="1792"/>
                </a:cubicBezTo>
                <a:cubicBezTo>
                  <a:pt x="1112" y="1968"/>
                  <a:pt x="1288" y="1584"/>
                  <a:pt x="1392" y="1312"/>
                </a:cubicBezTo>
                <a:cubicBezTo>
                  <a:pt x="1496" y="1040"/>
                  <a:pt x="1520" y="80"/>
                  <a:pt x="1632" y="160"/>
                </a:cubicBezTo>
                <a:cubicBezTo>
                  <a:pt x="1744" y="240"/>
                  <a:pt x="1928" y="1592"/>
                  <a:pt x="2064" y="1792"/>
                </a:cubicBezTo>
                <a:cubicBezTo>
                  <a:pt x="2200" y="1992"/>
                  <a:pt x="2344" y="1624"/>
                  <a:pt x="2448" y="1360"/>
                </a:cubicBezTo>
                <a:cubicBezTo>
                  <a:pt x="2552" y="1096"/>
                  <a:pt x="2584" y="136"/>
                  <a:pt x="2688" y="208"/>
                </a:cubicBezTo>
                <a:cubicBezTo>
                  <a:pt x="2792" y="280"/>
                  <a:pt x="2928" y="1600"/>
                  <a:pt x="3072" y="1792"/>
                </a:cubicBezTo>
                <a:cubicBezTo>
                  <a:pt x="3216" y="1984"/>
                  <a:pt x="3416" y="1624"/>
                  <a:pt x="3552" y="1360"/>
                </a:cubicBezTo>
                <a:cubicBezTo>
                  <a:pt x="3688" y="1096"/>
                  <a:pt x="3784" y="136"/>
                  <a:pt x="3888" y="208"/>
                </a:cubicBezTo>
                <a:cubicBezTo>
                  <a:pt x="3992" y="280"/>
                  <a:pt x="4064" y="1608"/>
                  <a:pt x="4176" y="1792"/>
                </a:cubicBezTo>
                <a:cubicBezTo>
                  <a:pt x="4288" y="1976"/>
                  <a:pt x="4424" y="1644"/>
                  <a:pt x="4560" y="1312"/>
                </a:cubicBezTo>
              </a:path>
            </a:pathLst>
          </a:cu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9032" name="Rectangle 8"/>
          <p:cNvSpPr>
            <a:spLocks noChangeArrowheads="1"/>
          </p:cNvSpPr>
          <p:nvPr/>
        </p:nvSpPr>
        <p:spPr bwMode="auto">
          <a:xfrm>
            <a:off x="228600" y="249238"/>
            <a:ext cx="8534400" cy="279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buFontTx/>
              <a:buChar char="•"/>
            </a:pPr>
            <a:r>
              <a:rPr lang="fr-FR" sz="2000" b="1" dirty="0"/>
              <a:t> Contrôle du rythme sinusal</a:t>
            </a:r>
          </a:p>
          <a:p>
            <a:pPr marL="355600" lvl="1" indent="-241300">
              <a:spcBef>
                <a:spcPct val="25000"/>
              </a:spcBef>
              <a:buFont typeface="Arial" pitchFamily="34" charset="0"/>
              <a:buChar char="−"/>
            </a:pPr>
            <a:r>
              <a:rPr lang="fr-FR" dirty="0"/>
              <a:t>La fréquence des potentiels d’action des cellules cardionectrices (et donc la fréquence du rythme cardiaque) peut être précisément contrôlée par la régulation de leurs canaux ioniques.</a:t>
            </a:r>
          </a:p>
          <a:p>
            <a:pPr marL="355600" lvl="1" indent="-241300">
              <a:spcBef>
                <a:spcPct val="25000"/>
              </a:spcBef>
              <a:buFont typeface="Arial" pitchFamily="34" charset="0"/>
              <a:buChar char="−"/>
            </a:pPr>
            <a:r>
              <a:rPr lang="fr-FR" dirty="0"/>
              <a:t>Une augmentation de la fréquence peut être engendrée par: </a:t>
            </a:r>
            <a:br>
              <a:rPr lang="fr-FR" dirty="0"/>
            </a:br>
            <a:r>
              <a:rPr lang="fr-FR" dirty="0"/>
              <a:t>i)   Une dépolarisation plus rapide du potentiel de pacemaker. </a:t>
            </a:r>
            <a:br>
              <a:rPr lang="fr-FR" dirty="0"/>
            </a:br>
            <a:r>
              <a:rPr lang="fr-FR" dirty="0"/>
              <a:t>ii)  Un abaissement du seuil d'excitation.</a:t>
            </a:r>
            <a:br>
              <a:rPr lang="fr-FR" dirty="0"/>
            </a:br>
            <a:r>
              <a:rPr lang="fr-FR" dirty="0"/>
              <a:t>iii)  Une dépolarisation du potentiel de repos. </a:t>
            </a:r>
          </a:p>
          <a:p>
            <a:pPr marL="355600" lvl="1" indent="-241300">
              <a:spcBef>
                <a:spcPct val="25000"/>
              </a:spcBef>
              <a:buFont typeface="Arial" pitchFamily="34" charset="0"/>
              <a:buChar char="−"/>
            </a:pPr>
            <a:r>
              <a:rPr lang="fr-FR" dirty="0"/>
              <a:t>Une diminution de la fréquence serait donc engendrée par les effets opposés.</a:t>
            </a:r>
          </a:p>
        </p:txBody>
      </p:sp>
      <p:sp>
        <p:nvSpPr>
          <p:cNvPr id="129033" name="Text Box 9"/>
          <p:cNvSpPr txBox="1">
            <a:spLocks noChangeArrowheads="1"/>
          </p:cNvSpPr>
          <p:nvPr/>
        </p:nvSpPr>
        <p:spPr bwMode="auto">
          <a:xfrm rot="16200000">
            <a:off x="41275" y="4513263"/>
            <a:ext cx="2965450" cy="304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latin typeface="Arial Black" pitchFamily="34" charset="0"/>
              </a:rPr>
              <a:t>Potentiel de membrane (mV)</a:t>
            </a:r>
          </a:p>
        </p:txBody>
      </p:sp>
      <p:sp>
        <p:nvSpPr>
          <p:cNvPr id="129034" name="Text Box 10"/>
          <p:cNvSpPr txBox="1">
            <a:spLocks noChangeArrowheads="1"/>
          </p:cNvSpPr>
          <p:nvPr/>
        </p:nvSpPr>
        <p:spPr bwMode="auto">
          <a:xfrm>
            <a:off x="4733925" y="6553200"/>
            <a:ext cx="1320800" cy="304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sz="1400">
                <a:latin typeface="Arial Black" pitchFamily="34" charset="0"/>
              </a:rPr>
              <a:t>Temps (ms)</a:t>
            </a:r>
          </a:p>
        </p:txBody>
      </p:sp>
      <p:sp>
        <p:nvSpPr>
          <p:cNvPr id="129035" name="Text Box 11"/>
          <p:cNvSpPr txBox="1">
            <a:spLocks noChangeArrowheads="1"/>
          </p:cNvSpPr>
          <p:nvPr/>
        </p:nvSpPr>
        <p:spPr bwMode="auto">
          <a:xfrm>
            <a:off x="2362200" y="3184525"/>
            <a:ext cx="3724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FF6600"/>
                </a:solidFill>
                <a:latin typeface="AvantGarde Md BT" pitchFamily="34" charset="0"/>
              </a:rPr>
              <a:t>Effet sympathique (noradrénaline)</a:t>
            </a:r>
            <a:endParaRPr lang="en-US">
              <a:solidFill>
                <a:srgbClr val="FF6600"/>
              </a:solidFill>
              <a:latin typeface="AvantGarde Md BT" pitchFamily="34" charset="0"/>
            </a:endParaRPr>
          </a:p>
        </p:txBody>
      </p:sp>
      <p:sp>
        <p:nvSpPr>
          <p:cNvPr id="129036" name="Text Box 12"/>
          <p:cNvSpPr txBox="1">
            <a:spLocks noChangeArrowheads="1"/>
          </p:cNvSpPr>
          <p:nvPr/>
        </p:nvSpPr>
        <p:spPr bwMode="auto">
          <a:xfrm>
            <a:off x="2590800" y="5773738"/>
            <a:ext cx="4175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a:solidFill>
                  <a:srgbClr val="3366FF"/>
                </a:solidFill>
                <a:latin typeface="AvantGarde Md BT" pitchFamily="34" charset="0"/>
              </a:rPr>
              <a:t>Effet parasympathique (acétylcholine)</a:t>
            </a:r>
            <a:endParaRPr lang="en-US">
              <a:solidFill>
                <a:srgbClr val="3366FF"/>
              </a:solidFill>
              <a:latin typeface="AvantGarde Md BT" pitchFamily="34" charset="0"/>
            </a:endParaRPr>
          </a:p>
        </p:txBody>
      </p:sp>
    </p:spTree>
    <p:extLst>
      <p:ext uri="{BB962C8B-B14F-4D97-AF65-F5344CB8AC3E}">
        <p14:creationId xmlns:p14="http://schemas.microsoft.com/office/powerpoint/2010/main" val="97696605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90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9035"/>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903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90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30" grpId="0" animBg="1"/>
      <p:bldP spid="129031" grpId="0" animBg="1"/>
      <p:bldP spid="129035" grpId="0"/>
      <p:bldP spid="12903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228600" y="1466499"/>
            <a:ext cx="2438400" cy="5315301"/>
          </a:xfrm>
          <a:prstGeom prst="rect">
            <a:avLst/>
          </a:prstGeom>
          <a:solidFill>
            <a:schemeClr val="bg1"/>
          </a:solidFill>
          <a:ln w="9525">
            <a:solidFill>
              <a:srgbClr val="008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22238" indent="-122238">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lnSpc>
                <a:spcPct val="90000"/>
              </a:lnSpc>
              <a:spcBef>
                <a:spcPct val="50000"/>
              </a:spcBef>
            </a:pPr>
            <a:r>
              <a:rPr lang="fr-CA" b="1" dirty="0">
                <a:solidFill>
                  <a:srgbClr val="006600"/>
                </a:solidFill>
              </a:rPr>
              <a:t>Centre</a:t>
            </a:r>
          </a:p>
          <a:p>
            <a:pPr algn="ctr" eaLnBrk="0" hangingPunct="0">
              <a:lnSpc>
                <a:spcPct val="90000"/>
              </a:lnSpc>
            </a:pPr>
            <a:r>
              <a:rPr lang="fr-CA" b="1" dirty="0">
                <a:solidFill>
                  <a:srgbClr val="006600"/>
                </a:solidFill>
              </a:rPr>
              <a:t>cardioaccélateur (sympathique)</a:t>
            </a:r>
          </a:p>
          <a:p>
            <a:pPr algn="ctr" eaLnBrk="0" hangingPunct="0">
              <a:lnSpc>
                <a:spcPct val="80000"/>
              </a:lnSpc>
              <a:spcBef>
                <a:spcPct val="50000"/>
              </a:spcBef>
            </a:pPr>
            <a:endParaRPr lang="fr-CA" dirty="0">
              <a:solidFill>
                <a:schemeClr val="hlink"/>
              </a:solidFill>
            </a:endParaRPr>
          </a:p>
          <a:p>
            <a:pPr marL="0" indent="0" algn="ctr" eaLnBrk="0" hangingPunct="0">
              <a:lnSpc>
                <a:spcPct val="80000"/>
              </a:lnSpc>
            </a:pPr>
            <a:r>
              <a:rPr lang="fr-CA" sz="1600" dirty="0"/>
              <a:t>Neurones </a:t>
            </a:r>
            <a:r>
              <a:rPr lang="fr-CA" sz="1600" dirty="0" smtClean="0"/>
              <a:t>moteurs préganglionaires</a:t>
            </a:r>
            <a:endParaRPr lang="fr-CA" sz="1600" dirty="0"/>
          </a:p>
          <a:p>
            <a:pPr algn="ctr" eaLnBrk="0" hangingPunct="0">
              <a:spcBef>
                <a:spcPct val="25000"/>
              </a:spcBef>
            </a:pPr>
            <a:endParaRPr lang="fr-CA" sz="1600" dirty="0"/>
          </a:p>
          <a:p>
            <a:pPr marL="0" indent="0" algn="ctr" eaLnBrk="0" hangingPunct="0">
              <a:lnSpc>
                <a:spcPct val="80000"/>
              </a:lnSpc>
              <a:spcBef>
                <a:spcPct val="20000"/>
              </a:spcBef>
            </a:pPr>
            <a:r>
              <a:rPr lang="fr-CA" sz="1600" dirty="0"/>
              <a:t>Neurones moteurs postganglionaires</a:t>
            </a:r>
          </a:p>
          <a:p>
            <a:pPr algn="ctr" eaLnBrk="0" hangingPunct="0">
              <a:spcBef>
                <a:spcPct val="25000"/>
              </a:spcBef>
            </a:pPr>
            <a:endParaRPr lang="fr-CA" sz="1600" dirty="0"/>
          </a:p>
          <a:p>
            <a:pPr algn="ctr" eaLnBrk="0" hangingPunct="0">
              <a:spcBef>
                <a:spcPct val="25000"/>
              </a:spcBef>
            </a:pPr>
            <a:endParaRPr lang="fr-CA" b="1" dirty="0"/>
          </a:p>
          <a:p>
            <a:pPr algn="ctr" eaLnBrk="0" hangingPunct="0">
              <a:spcBef>
                <a:spcPct val="25000"/>
              </a:spcBef>
            </a:pPr>
            <a:r>
              <a:rPr lang="fr-CA" b="1" dirty="0"/>
              <a:t>Cœur</a:t>
            </a:r>
          </a:p>
          <a:p>
            <a:pPr eaLnBrk="0" hangingPunct="0"/>
            <a:r>
              <a:rPr lang="fr-CA" sz="1600" u="sng" dirty="0"/>
              <a:t>Augmentation</a:t>
            </a:r>
            <a:r>
              <a:rPr lang="fr-CA" sz="1600" dirty="0"/>
              <a:t> de:</a:t>
            </a:r>
          </a:p>
          <a:p>
            <a:pPr eaLnBrk="0" hangingPunct="0">
              <a:buFontTx/>
              <a:buChar char="•"/>
            </a:pPr>
            <a:r>
              <a:rPr lang="fr-CA" sz="1600" dirty="0"/>
              <a:t>la fréquence cardiaque (effet sur le nœud sinusal et le système de conduction)</a:t>
            </a:r>
          </a:p>
          <a:p>
            <a:pPr eaLnBrk="0" hangingPunct="0">
              <a:buFontTx/>
              <a:buChar char="•"/>
            </a:pPr>
            <a:r>
              <a:rPr lang="fr-CA" sz="1600" dirty="0"/>
              <a:t>la force de contraction (effet sur les cellules contractiles) </a:t>
            </a:r>
          </a:p>
        </p:txBody>
      </p:sp>
      <p:sp>
        <p:nvSpPr>
          <p:cNvPr id="23556" name="Line 4"/>
          <p:cNvSpPr>
            <a:spLocks noChangeShapeType="1"/>
          </p:cNvSpPr>
          <p:nvPr/>
        </p:nvSpPr>
        <p:spPr bwMode="auto">
          <a:xfrm>
            <a:off x="1447800" y="2266800"/>
            <a:ext cx="0" cy="324000"/>
          </a:xfrm>
          <a:prstGeom prst="line">
            <a:avLst/>
          </a:prstGeom>
          <a:noFill/>
          <a:ln w="508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3558" name="Line 6"/>
          <p:cNvSpPr>
            <a:spLocks noChangeShapeType="1"/>
          </p:cNvSpPr>
          <p:nvPr/>
        </p:nvSpPr>
        <p:spPr bwMode="auto">
          <a:xfrm>
            <a:off x="1447800" y="3048000"/>
            <a:ext cx="0" cy="252000"/>
          </a:xfrm>
          <a:prstGeom prst="line">
            <a:avLst/>
          </a:prstGeom>
          <a:noFill/>
          <a:ln w="508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3562" name="Text Box 10"/>
          <p:cNvSpPr txBox="1">
            <a:spLocks noChangeArrowheads="1"/>
          </p:cNvSpPr>
          <p:nvPr/>
        </p:nvSpPr>
        <p:spPr bwMode="auto">
          <a:xfrm>
            <a:off x="76200" y="203537"/>
            <a:ext cx="5334000" cy="126188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28575">
                <a:solidFill>
                  <a:srgbClr val="99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284163" indent="-109538">
              <a:defRPr>
                <a:solidFill>
                  <a:schemeClr val="tx1"/>
                </a:solidFill>
                <a:latin typeface="Arial" charset="0"/>
              </a:defRPr>
            </a:lvl2pPr>
            <a:lvl3pPr marL="1258888">
              <a:defRPr>
                <a:solidFill>
                  <a:schemeClr val="tx1"/>
                </a:solidFill>
                <a:latin typeface="Arial" charset="0"/>
              </a:defRPr>
            </a:lvl3pPr>
            <a:lvl4pPr marL="1438275">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lnSpc>
                <a:spcPct val="90000"/>
              </a:lnSpc>
              <a:spcBef>
                <a:spcPct val="50000"/>
              </a:spcBef>
              <a:buFontTx/>
              <a:buChar char="•"/>
            </a:pPr>
            <a:r>
              <a:rPr lang="en-US" sz="2400" dirty="0"/>
              <a:t> </a:t>
            </a:r>
            <a:r>
              <a:rPr lang="fr-CA" sz="2400" b="1" u="sng" dirty="0"/>
              <a:t>Innervation autonome du </a:t>
            </a:r>
            <a:r>
              <a:rPr lang="fr-CA" sz="2400" b="1" u="sng" dirty="0" smtClean="0"/>
              <a:t>cœur</a:t>
            </a:r>
            <a:endParaRPr lang="fr-CA" sz="2400" b="1" u="sng" dirty="0"/>
          </a:p>
          <a:p>
            <a:pPr marL="355600" lvl="2" indent="-180975" eaLnBrk="0" hangingPunct="0">
              <a:spcBef>
                <a:spcPct val="20000"/>
              </a:spcBef>
              <a:buFont typeface="Arial" pitchFamily="34" charset="0"/>
              <a:buChar char="−"/>
            </a:pPr>
            <a:r>
              <a:rPr lang="fr-CA" sz="1600" dirty="0" smtClean="0"/>
              <a:t>Centres </a:t>
            </a:r>
            <a:r>
              <a:rPr lang="fr-CA" sz="1600" dirty="0"/>
              <a:t>cardiaques situés dans le</a:t>
            </a:r>
            <a:r>
              <a:rPr lang="fr-CA" sz="1600" i="1" dirty="0"/>
              <a:t> bulbe rachidien </a:t>
            </a:r>
            <a:r>
              <a:rPr lang="fr-CA" sz="1600" dirty="0"/>
              <a:t>du tronc </a:t>
            </a:r>
            <a:r>
              <a:rPr lang="fr-CA" sz="1600" dirty="0" smtClean="0"/>
              <a:t>cérébral</a:t>
            </a:r>
            <a:endParaRPr lang="fr-CA" sz="1600" b="1" dirty="0">
              <a:solidFill>
                <a:srgbClr val="990033"/>
              </a:solidFill>
            </a:endParaRPr>
          </a:p>
          <a:p>
            <a:pPr marL="355600" lvl="2" indent="-180975" eaLnBrk="0" hangingPunct="0">
              <a:spcBef>
                <a:spcPct val="20000"/>
              </a:spcBef>
              <a:buFont typeface="Arial" pitchFamily="34" charset="0"/>
              <a:buChar char="−"/>
            </a:pPr>
            <a:r>
              <a:rPr lang="fr-CA" sz="1600" dirty="0" smtClean="0"/>
              <a:t>Deux </a:t>
            </a:r>
            <a:r>
              <a:rPr lang="fr-CA" sz="1600" dirty="0"/>
              <a:t>centres aux actions opposées:</a:t>
            </a:r>
            <a:endParaRPr lang="fr-CA" sz="1600" b="1" u="sng" dirty="0">
              <a:solidFill>
                <a:srgbClr val="990033"/>
              </a:solidFill>
            </a:endParaRPr>
          </a:p>
        </p:txBody>
      </p:sp>
      <p:sp>
        <p:nvSpPr>
          <p:cNvPr id="23567" name="Text Box 15"/>
          <p:cNvSpPr txBox="1">
            <a:spLocks noChangeArrowheads="1"/>
          </p:cNvSpPr>
          <p:nvPr/>
        </p:nvSpPr>
        <p:spPr bwMode="auto">
          <a:xfrm>
            <a:off x="2819400" y="1520825"/>
            <a:ext cx="2590800" cy="5108575"/>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22238" indent="-122238">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lnSpc>
                <a:spcPct val="90000"/>
              </a:lnSpc>
              <a:spcBef>
                <a:spcPct val="50000"/>
              </a:spcBef>
            </a:pPr>
            <a:r>
              <a:rPr lang="fr-CA" b="1" dirty="0">
                <a:solidFill>
                  <a:schemeClr val="accent2"/>
                </a:solidFill>
              </a:rPr>
              <a:t>Centre</a:t>
            </a:r>
          </a:p>
          <a:p>
            <a:pPr algn="ctr" eaLnBrk="0" hangingPunct="0">
              <a:lnSpc>
                <a:spcPct val="90000"/>
              </a:lnSpc>
            </a:pPr>
            <a:r>
              <a:rPr lang="fr-CA" b="1" dirty="0" err="1">
                <a:solidFill>
                  <a:schemeClr val="accent2"/>
                </a:solidFill>
              </a:rPr>
              <a:t>cardio</a:t>
            </a:r>
            <a:r>
              <a:rPr lang="fr-CA" b="1" dirty="0">
                <a:solidFill>
                  <a:schemeClr val="accent2"/>
                </a:solidFill>
              </a:rPr>
              <a:t>-inhibiteur (parasympathique)</a:t>
            </a:r>
          </a:p>
          <a:p>
            <a:pPr algn="ctr" eaLnBrk="0" hangingPunct="0">
              <a:lnSpc>
                <a:spcPct val="80000"/>
              </a:lnSpc>
              <a:spcBef>
                <a:spcPct val="50000"/>
              </a:spcBef>
            </a:pPr>
            <a:endParaRPr lang="fr-CA" dirty="0"/>
          </a:p>
          <a:p>
            <a:pPr algn="ctr" eaLnBrk="0" hangingPunct="0">
              <a:lnSpc>
                <a:spcPct val="80000"/>
              </a:lnSpc>
              <a:spcBef>
                <a:spcPct val="20000"/>
              </a:spcBef>
            </a:pPr>
            <a:r>
              <a:rPr lang="fr-CA" sz="1600" dirty="0"/>
              <a:t>Neurones moteurs préganglionaires</a:t>
            </a:r>
          </a:p>
          <a:p>
            <a:pPr algn="ctr" eaLnBrk="0" hangingPunct="0">
              <a:lnSpc>
                <a:spcPct val="80000"/>
              </a:lnSpc>
            </a:pPr>
            <a:r>
              <a:rPr lang="fr-CA" sz="1600" dirty="0"/>
              <a:t>(nerf vague)</a:t>
            </a:r>
          </a:p>
          <a:p>
            <a:pPr algn="ctr" eaLnBrk="0" hangingPunct="0">
              <a:spcBef>
                <a:spcPct val="25000"/>
              </a:spcBef>
            </a:pPr>
            <a:endParaRPr lang="fr-CA" dirty="0"/>
          </a:p>
          <a:p>
            <a:pPr algn="ctr" eaLnBrk="0" hangingPunct="0">
              <a:lnSpc>
                <a:spcPct val="80000"/>
              </a:lnSpc>
            </a:pPr>
            <a:endParaRPr lang="fr-CA" dirty="0"/>
          </a:p>
          <a:p>
            <a:pPr algn="ctr" eaLnBrk="0" hangingPunct="0">
              <a:lnSpc>
                <a:spcPct val="80000"/>
              </a:lnSpc>
            </a:pPr>
            <a:endParaRPr lang="fr-CA" dirty="0"/>
          </a:p>
          <a:p>
            <a:pPr marL="0" indent="0" algn="ctr" eaLnBrk="0" hangingPunct="0">
              <a:lnSpc>
                <a:spcPct val="80000"/>
              </a:lnSpc>
              <a:spcBef>
                <a:spcPct val="30000"/>
              </a:spcBef>
            </a:pPr>
            <a:r>
              <a:rPr lang="fr-CA" sz="1600" dirty="0"/>
              <a:t>Neurones moteurs postganglionaires</a:t>
            </a:r>
          </a:p>
          <a:p>
            <a:pPr algn="ctr" eaLnBrk="0" hangingPunct="0">
              <a:spcBef>
                <a:spcPct val="25000"/>
              </a:spcBef>
            </a:pPr>
            <a:endParaRPr lang="fr-CA" dirty="0"/>
          </a:p>
          <a:p>
            <a:pPr algn="ctr" eaLnBrk="0" hangingPunct="0">
              <a:spcBef>
                <a:spcPct val="25000"/>
              </a:spcBef>
            </a:pPr>
            <a:r>
              <a:rPr lang="fr-CA" b="1" dirty="0"/>
              <a:t>Cœur</a:t>
            </a:r>
          </a:p>
          <a:p>
            <a:pPr eaLnBrk="0" hangingPunct="0"/>
            <a:r>
              <a:rPr lang="fr-CA" sz="1600" u="sng" dirty="0"/>
              <a:t>Diminution</a:t>
            </a:r>
            <a:r>
              <a:rPr lang="fr-CA" sz="1600" dirty="0"/>
              <a:t> de:</a:t>
            </a:r>
          </a:p>
          <a:p>
            <a:pPr eaLnBrk="0" hangingPunct="0">
              <a:buFontTx/>
              <a:buChar char="•"/>
            </a:pPr>
            <a:r>
              <a:rPr lang="fr-CA" sz="1600" dirty="0"/>
              <a:t>la fréquence cardiaque (effet inhibiteur sur le nœud sinusal et le système de conduction) </a:t>
            </a:r>
          </a:p>
        </p:txBody>
      </p:sp>
      <p:sp>
        <p:nvSpPr>
          <p:cNvPr id="23568" name="Line 16"/>
          <p:cNvSpPr>
            <a:spLocks noChangeShapeType="1"/>
          </p:cNvSpPr>
          <p:nvPr/>
        </p:nvSpPr>
        <p:spPr bwMode="auto">
          <a:xfrm>
            <a:off x="4114800" y="2307000"/>
            <a:ext cx="0" cy="324000"/>
          </a:xfrm>
          <a:prstGeom prst="line">
            <a:avLst/>
          </a:prstGeom>
          <a:noFill/>
          <a:ln w="508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3569" name="Line 17"/>
          <p:cNvSpPr>
            <a:spLocks noChangeShapeType="1"/>
          </p:cNvSpPr>
          <p:nvPr/>
        </p:nvSpPr>
        <p:spPr bwMode="auto">
          <a:xfrm>
            <a:off x="4114800" y="3352800"/>
            <a:ext cx="0" cy="685800"/>
          </a:xfrm>
          <a:prstGeom prst="line">
            <a:avLst/>
          </a:prstGeom>
          <a:noFill/>
          <a:ln w="508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3570" name="Line 18"/>
          <p:cNvSpPr>
            <a:spLocks noChangeShapeType="1"/>
          </p:cNvSpPr>
          <p:nvPr/>
        </p:nvSpPr>
        <p:spPr bwMode="auto">
          <a:xfrm>
            <a:off x="4114800" y="4648200"/>
            <a:ext cx="0" cy="252000"/>
          </a:xfrm>
          <a:prstGeom prst="line">
            <a:avLst/>
          </a:prstGeom>
          <a:noFill/>
          <a:ln w="508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23571" name="Line 19"/>
          <p:cNvSpPr>
            <a:spLocks noChangeShapeType="1"/>
          </p:cNvSpPr>
          <p:nvPr/>
        </p:nvSpPr>
        <p:spPr bwMode="auto">
          <a:xfrm>
            <a:off x="1447800" y="3810000"/>
            <a:ext cx="0" cy="685800"/>
          </a:xfrm>
          <a:prstGeom prst="line">
            <a:avLst/>
          </a:prstGeom>
          <a:noFill/>
          <a:ln w="50800">
            <a:solidFill>
              <a:srgbClr val="008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pic>
        <p:nvPicPr>
          <p:cNvPr id="23582" name="Picture 30" descr="http://cw2.erpi.com/cw/marieb/userfiles/17_Fig_18_15_p_785.jpg"/>
          <p:cNvPicPr>
            <a:picLocks noChangeAspect="1" noChangeArrowheads="1"/>
          </p:cNvPicPr>
          <p:nvPr/>
        </p:nvPicPr>
        <p:blipFill>
          <a:blip r:embed="rId3" cstate="print"/>
          <a:srcRect l="3539" t="1890" r="3539" b="8315"/>
          <a:stretch>
            <a:fillRect/>
          </a:stretch>
        </p:blipFill>
        <p:spPr bwMode="auto">
          <a:xfrm>
            <a:off x="5562600" y="381000"/>
            <a:ext cx="3450227" cy="6243706"/>
          </a:xfrm>
          <a:prstGeom prst="rect">
            <a:avLst/>
          </a:prstGeom>
          <a:noFill/>
        </p:spPr>
      </p:pic>
      <p:sp>
        <p:nvSpPr>
          <p:cNvPr id="23563" name="Rectangle 11"/>
          <p:cNvSpPr>
            <a:spLocks noChangeArrowheads="1"/>
          </p:cNvSpPr>
          <p:nvPr/>
        </p:nvSpPr>
        <p:spPr bwMode="auto">
          <a:xfrm>
            <a:off x="8153400" y="6553200"/>
            <a:ext cx="914399" cy="288147"/>
          </a:xfrm>
          <a:prstGeom prst="rect">
            <a:avLst/>
          </a:prstGeom>
          <a:noFill/>
          <a:ln>
            <a:solidFill>
              <a:srgbClr val="0070C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36000" rIns="36000" bIns="36000">
            <a:spAutoFit/>
          </a:bodyPr>
          <a:lstStyle/>
          <a:p>
            <a:pPr algn="ctr" eaLnBrk="0" hangingPunct="0"/>
            <a:r>
              <a:rPr lang="en-US" sz="1400" dirty="0">
                <a:solidFill>
                  <a:schemeClr val="accent2"/>
                </a:solidFill>
              </a:rPr>
              <a:t>Fig. 18.15</a:t>
            </a:r>
          </a:p>
        </p:txBody>
      </p:sp>
    </p:spTree>
    <p:extLst>
      <p:ext uri="{BB962C8B-B14F-4D97-AF65-F5344CB8AC3E}">
        <p14:creationId xmlns:p14="http://schemas.microsoft.com/office/powerpoint/2010/main" val="380969324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152400" y="1295400"/>
            <a:ext cx="3429000" cy="188595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2563" indent="-182563">
              <a:defRPr>
                <a:solidFill>
                  <a:schemeClr val="tx1"/>
                </a:solidFill>
                <a:latin typeface="Arial" charset="0"/>
              </a:defRPr>
            </a:lvl1pPr>
            <a:lvl2pPr marL="628650">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FR" b="1" dirty="0">
                <a:solidFill>
                  <a:srgbClr val="FF0000"/>
                </a:solidFill>
              </a:rPr>
              <a:t>Onde P:</a:t>
            </a:r>
            <a:endParaRPr lang="fr-FR" dirty="0">
              <a:solidFill>
                <a:srgbClr val="FF0000"/>
              </a:solidFill>
            </a:endParaRPr>
          </a:p>
          <a:p>
            <a:pPr eaLnBrk="0" hangingPunct="0"/>
            <a:r>
              <a:rPr lang="fr-FR" dirty="0">
                <a:solidFill>
                  <a:srgbClr val="FF0000"/>
                </a:solidFill>
              </a:rPr>
              <a:t>	dépolarisation des oreillettes</a:t>
            </a:r>
          </a:p>
          <a:p>
            <a:pPr eaLnBrk="0" hangingPunct="0">
              <a:spcBef>
                <a:spcPct val="25000"/>
              </a:spcBef>
              <a:buFontTx/>
              <a:buChar char="•"/>
            </a:pPr>
            <a:r>
              <a:rPr lang="fr-FR" b="1" dirty="0">
                <a:solidFill>
                  <a:srgbClr val="FF0000"/>
                </a:solidFill>
              </a:rPr>
              <a:t>Complexe QRS:</a:t>
            </a:r>
            <a:r>
              <a:rPr lang="fr-FR" dirty="0">
                <a:solidFill>
                  <a:srgbClr val="FF0000"/>
                </a:solidFill>
              </a:rPr>
              <a:t> dépolarisation des ventricules </a:t>
            </a:r>
          </a:p>
          <a:p>
            <a:pPr eaLnBrk="0" hangingPunct="0">
              <a:spcBef>
                <a:spcPct val="25000"/>
              </a:spcBef>
              <a:buFontTx/>
              <a:buChar char="•"/>
            </a:pPr>
            <a:r>
              <a:rPr lang="fr-FR" b="1" dirty="0">
                <a:solidFill>
                  <a:srgbClr val="FF0000"/>
                </a:solidFill>
              </a:rPr>
              <a:t>Onde T:</a:t>
            </a:r>
            <a:endParaRPr lang="fr-FR" dirty="0">
              <a:solidFill>
                <a:srgbClr val="FF0000"/>
              </a:solidFill>
            </a:endParaRPr>
          </a:p>
          <a:p>
            <a:pPr eaLnBrk="0" hangingPunct="0"/>
            <a:r>
              <a:rPr lang="fr-FR" dirty="0">
                <a:solidFill>
                  <a:srgbClr val="FF0000"/>
                </a:solidFill>
              </a:rPr>
              <a:t>	repolarisation des ventricules</a:t>
            </a:r>
          </a:p>
        </p:txBody>
      </p:sp>
      <p:sp>
        <p:nvSpPr>
          <p:cNvPr id="24582" name="Rectangle 6"/>
          <p:cNvSpPr>
            <a:spLocks noChangeArrowheads="1"/>
          </p:cNvSpPr>
          <p:nvPr/>
        </p:nvSpPr>
        <p:spPr bwMode="auto">
          <a:xfrm>
            <a:off x="200025" y="228600"/>
            <a:ext cx="8639175"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801688" indent="-801688" eaLnBrk="0" hangingPunct="0">
              <a:spcBef>
                <a:spcPct val="50000"/>
              </a:spcBef>
            </a:pPr>
            <a:r>
              <a:rPr lang="en-US" sz="2400" b="1" dirty="0">
                <a:solidFill>
                  <a:srgbClr val="0000FF"/>
                </a:solidFill>
              </a:rPr>
              <a:t>6</a:t>
            </a:r>
            <a:r>
              <a:rPr lang="en-US" sz="2400" b="1" dirty="0" smtClean="0">
                <a:solidFill>
                  <a:srgbClr val="0000FF"/>
                </a:solidFill>
              </a:rPr>
              <a:t>.1.7</a:t>
            </a:r>
            <a:r>
              <a:rPr lang="en-US" sz="2400" b="1" dirty="0">
                <a:solidFill>
                  <a:srgbClr val="0000FF"/>
                </a:solidFill>
              </a:rPr>
              <a:t>	</a:t>
            </a:r>
            <a:r>
              <a:rPr lang="fr-FR" sz="2400" b="1" u="sng" dirty="0">
                <a:solidFill>
                  <a:srgbClr val="0000FF"/>
                </a:solidFill>
              </a:rPr>
              <a:t>L’électrocardiogramme</a:t>
            </a:r>
          </a:p>
          <a:p>
            <a:pPr marL="801688" indent="-801688" eaLnBrk="0" hangingPunct="0">
              <a:spcBef>
                <a:spcPct val="25000"/>
              </a:spcBef>
            </a:pPr>
            <a:r>
              <a:rPr lang="en-CA" sz="2000" b="1" dirty="0">
                <a:solidFill>
                  <a:srgbClr val="003399"/>
                </a:solidFill>
              </a:rPr>
              <a:t>	</a:t>
            </a:r>
            <a:r>
              <a:rPr lang="fr-FR" sz="2000" dirty="0"/>
              <a:t>Mesure l’activité électrique du cœur par des électrodes de surface.</a:t>
            </a:r>
            <a:endParaRPr lang="fr-FR" sz="2000" b="1" u="sng" dirty="0">
              <a:solidFill>
                <a:srgbClr val="333399"/>
              </a:solidFill>
            </a:endParaRPr>
          </a:p>
        </p:txBody>
      </p:sp>
      <p:pic>
        <p:nvPicPr>
          <p:cNvPr id="132098" name="Picture 2" descr="http://cw2.erpi.com/cw/marieb/userfiles/18_Fig_18_16_p_785.jpg"/>
          <p:cNvPicPr>
            <a:picLocks noChangeAspect="1" noChangeArrowheads="1"/>
          </p:cNvPicPr>
          <p:nvPr/>
        </p:nvPicPr>
        <p:blipFill>
          <a:blip r:embed="rId3" cstate="print"/>
          <a:srcRect l="3282" t="2268" r="2735" b="13984"/>
          <a:stretch>
            <a:fillRect/>
          </a:stretch>
        </p:blipFill>
        <p:spPr bwMode="auto">
          <a:xfrm>
            <a:off x="4331306" y="990600"/>
            <a:ext cx="4431694" cy="5715000"/>
          </a:xfrm>
          <a:prstGeom prst="rect">
            <a:avLst/>
          </a:prstGeom>
          <a:noFill/>
        </p:spPr>
      </p:pic>
      <p:sp>
        <p:nvSpPr>
          <p:cNvPr id="24580" name="Text Box 4"/>
          <p:cNvSpPr txBox="1">
            <a:spLocks noChangeArrowheads="1"/>
          </p:cNvSpPr>
          <p:nvPr/>
        </p:nvSpPr>
        <p:spPr bwMode="auto">
          <a:xfrm>
            <a:off x="3048000" y="6248400"/>
            <a:ext cx="950913" cy="31432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CA" sz="1400">
                <a:solidFill>
                  <a:schemeClr val="accent2"/>
                </a:solidFill>
              </a:rPr>
              <a:t>Fig.18.16</a:t>
            </a:r>
          </a:p>
        </p:txBody>
      </p:sp>
    </p:spTree>
    <p:extLst>
      <p:ext uri="{BB962C8B-B14F-4D97-AF65-F5344CB8AC3E}">
        <p14:creationId xmlns:p14="http://schemas.microsoft.com/office/powerpoint/2010/main" val="330231620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2" name="Text Box 8"/>
          <p:cNvSpPr txBox="1">
            <a:spLocks noChangeArrowheads="1"/>
          </p:cNvSpPr>
          <p:nvPr/>
        </p:nvSpPr>
        <p:spPr bwMode="auto">
          <a:xfrm>
            <a:off x="381000" y="5181600"/>
            <a:ext cx="950913" cy="31432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CA" sz="1400">
                <a:solidFill>
                  <a:schemeClr val="accent2"/>
                </a:solidFill>
              </a:rPr>
              <a:t>Fig.18.17</a:t>
            </a:r>
          </a:p>
        </p:txBody>
      </p:sp>
      <p:pic>
        <p:nvPicPr>
          <p:cNvPr id="5" name="Picture 22" descr="http://cw2.erpi.com/cw/marieb/userfiles/19_Fig_18_17_p_786.jpg"/>
          <p:cNvPicPr>
            <a:picLocks noChangeAspect="1" noChangeArrowheads="1"/>
          </p:cNvPicPr>
          <p:nvPr/>
        </p:nvPicPr>
        <p:blipFill>
          <a:blip r:embed="rId3" cstate="print"/>
          <a:srcRect l="3927" t="756" r="3927" b="52913"/>
          <a:stretch>
            <a:fillRect/>
          </a:stretch>
        </p:blipFill>
        <p:spPr bwMode="auto">
          <a:xfrm>
            <a:off x="762000" y="533400"/>
            <a:ext cx="3379109" cy="4413028"/>
          </a:xfrm>
          <a:prstGeom prst="rect">
            <a:avLst/>
          </a:prstGeom>
          <a:noFill/>
        </p:spPr>
      </p:pic>
      <p:grpSp>
        <p:nvGrpSpPr>
          <p:cNvPr id="7" name="Group 6"/>
          <p:cNvGrpSpPr/>
          <p:nvPr/>
        </p:nvGrpSpPr>
        <p:grpSpPr>
          <a:xfrm>
            <a:off x="5105400" y="609600"/>
            <a:ext cx="3379109" cy="4597564"/>
            <a:chOff x="5105400" y="609600"/>
            <a:chExt cx="3379109" cy="4597564"/>
          </a:xfrm>
        </p:grpSpPr>
        <p:pic>
          <p:nvPicPr>
            <p:cNvPr id="26646" name="Picture 22" descr="http://cw2.erpi.com/cw/marieb/userfiles/19_Fig_18_17_p_786.jpg"/>
            <p:cNvPicPr>
              <a:picLocks noChangeAspect="1" noChangeArrowheads="1"/>
            </p:cNvPicPr>
            <p:nvPr/>
          </p:nvPicPr>
          <p:blipFill>
            <a:blip r:embed="rId3" cstate="print"/>
            <a:srcRect l="3927" t="43843" r="3927" b="8693"/>
            <a:stretch>
              <a:fillRect/>
            </a:stretch>
          </p:blipFill>
          <p:spPr bwMode="auto">
            <a:xfrm>
              <a:off x="5105400" y="685800"/>
              <a:ext cx="3379109" cy="4521364"/>
            </a:xfrm>
            <a:prstGeom prst="rect">
              <a:avLst/>
            </a:prstGeom>
            <a:noFill/>
          </p:spPr>
        </p:pic>
        <p:sp>
          <p:nvSpPr>
            <p:cNvPr id="6" name="Rectangle 5"/>
            <p:cNvSpPr/>
            <p:nvPr/>
          </p:nvSpPr>
          <p:spPr>
            <a:xfrm>
              <a:off x="6477000" y="609600"/>
              <a:ext cx="1828800" cy="381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grpSp>
    </p:spTree>
    <p:extLst>
      <p:ext uri="{BB962C8B-B14F-4D97-AF65-F5344CB8AC3E}">
        <p14:creationId xmlns:p14="http://schemas.microsoft.com/office/powerpoint/2010/main" val="36039172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3" name="Text Box 5"/>
          <p:cNvSpPr txBox="1">
            <a:spLocks noChangeArrowheads="1"/>
          </p:cNvSpPr>
          <p:nvPr/>
        </p:nvSpPr>
        <p:spPr bwMode="auto">
          <a:xfrm>
            <a:off x="1143000" y="762000"/>
            <a:ext cx="5257800" cy="15050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33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a:spAutoFit/>
          </a:bodyPr>
          <a:lstStyle>
            <a:lvl1pPr>
              <a:defRPr>
                <a:solidFill>
                  <a:schemeClr val="tx1"/>
                </a:solidFill>
                <a:latin typeface="Arial" charset="0"/>
              </a:defRPr>
            </a:lvl1pPr>
            <a:lvl2pPr marL="1341438">
              <a:defRPr>
                <a:solidFill>
                  <a:schemeClr val="tx1"/>
                </a:solidFill>
                <a:latin typeface="Arial" charset="0"/>
              </a:defRPr>
            </a:lvl2pPr>
            <a:lvl3pPr marL="1520825">
              <a:defRPr>
                <a:solidFill>
                  <a:schemeClr val="tx1"/>
                </a:solidFill>
                <a:latin typeface="Arial" charset="0"/>
              </a:defRPr>
            </a:lvl3pPr>
            <a:lvl4pPr marL="1700213">
              <a:defRPr>
                <a:solidFill>
                  <a:schemeClr val="tx1"/>
                </a:solidFill>
                <a:latin typeface="Arial" charset="0"/>
              </a:defRPr>
            </a:lvl4pPr>
            <a:lvl5pPr marL="1879600">
              <a:defRPr>
                <a:solidFill>
                  <a:schemeClr val="tx1"/>
                </a:solidFill>
                <a:latin typeface="Arial" charset="0"/>
              </a:defRPr>
            </a:lvl5pPr>
            <a:lvl6pPr marL="2336800" fontAlgn="base">
              <a:spcBef>
                <a:spcPct val="0"/>
              </a:spcBef>
              <a:spcAft>
                <a:spcPct val="0"/>
              </a:spcAft>
              <a:defRPr>
                <a:solidFill>
                  <a:schemeClr val="tx1"/>
                </a:solidFill>
                <a:latin typeface="Arial" charset="0"/>
              </a:defRPr>
            </a:lvl6pPr>
            <a:lvl7pPr marL="2794000" fontAlgn="base">
              <a:spcBef>
                <a:spcPct val="0"/>
              </a:spcBef>
              <a:spcAft>
                <a:spcPct val="0"/>
              </a:spcAft>
              <a:defRPr>
                <a:solidFill>
                  <a:schemeClr val="tx1"/>
                </a:solidFill>
                <a:latin typeface="Arial" charset="0"/>
              </a:defRPr>
            </a:lvl7pPr>
            <a:lvl8pPr marL="3251200" fontAlgn="base">
              <a:spcBef>
                <a:spcPct val="0"/>
              </a:spcBef>
              <a:spcAft>
                <a:spcPct val="0"/>
              </a:spcAft>
              <a:defRPr>
                <a:solidFill>
                  <a:schemeClr val="tx1"/>
                </a:solidFill>
                <a:latin typeface="Arial" charset="0"/>
              </a:defRPr>
            </a:lvl8pPr>
            <a:lvl9pPr marL="3708400" fontAlgn="base">
              <a:spcBef>
                <a:spcPct val="0"/>
              </a:spcBef>
              <a:spcAft>
                <a:spcPct val="0"/>
              </a:spcAft>
              <a:defRPr>
                <a:solidFill>
                  <a:schemeClr val="tx1"/>
                </a:solidFill>
                <a:latin typeface="Arial" charset="0"/>
              </a:defRPr>
            </a:lvl9pPr>
          </a:lstStyle>
          <a:p>
            <a:pPr eaLnBrk="0" hangingPunct="0">
              <a:lnSpc>
                <a:spcPct val="90000"/>
              </a:lnSpc>
              <a:spcBef>
                <a:spcPct val="25000"/>
              </a:spcBef>
            </a:pPr>
            <a:r>
              <a:rPr lang="fr-FR" b="1" dirty="0">
                <a:solidFill>
                  <a:srgbClr val="333399"/>
                </a:solidFill>
              </a:rPr>
              <a:t>Systole:</a:t>
            </a:r>
            <a:r>
              <a:rPr lang="fr-FR" b="1" dirty="0"/>
              <a:t> </a:t>
            </a:r>
            <a:r>
              <a:rPr lang="fr-FR" dirty="0"/>
              <a:t>contraction du </a:t>
            </a:r>
            <a:r>
              <a:rPr lang="fr-FR" dirty="0" smtClean="0"/>
              <a:t>cœur </a:t>
            </a:r>
            <a:r>
              <a:rPr lang="fr-FR" dirty="0" smtClean="0">
                <a:sym typeface="Symbol" pitchFamily="18" charset="2"/>
              </a:rPr>
              <a:t> </a:t>
            </a:r>
            <a:r>
              <a:rPr lang="fr-FR" dirty="0"/>
              <a:t>éjection du sang</a:t>
            </a:r>
            <a:endParaRPr lang="fr-FR" b="1" u="sng" dirty="0"/>
          </a:p>
          <a:p>
            <a:pPr eaLnBrk="0" hangingPunct="0">
              <a:lnSpc>
                <a:spcPct val="90000"/>
              </a:lnSpc>
              <a:spcBef>
                <a:spcPct val="25000"/>
              </a:spcBef>
            </a:pPr>
            <a:r>
              <a:rPr lang="fr-FR" b="1" dirty="0">
                <a:solidFill>
                  <a:srgbClr val="333399"/>
                </a:solidFill>
              </a:rPr>
              <a:t>Diastole:</a:t>
            </a:r>
            <a:r>
              <a:rPr lang="fr-FR" dirty="0"/>
              <a:t> relâchement du </a:t>
            </a:r>
            <a:r>
              <a:rPr lang="fr-FR" dirty="0" smtClean="0"/>
              <a:t>cœur </a:t>
            </a:r>
            <a:r>
              <a:rPr lang="fr-FR" dirty="0" smtClean="0">
                <a:sym typeface="Symbol" pitchFamily="18" charset="2"/>
              </a:rPr>
              <a:t> </a:t>
            </a:r>
            <a:r>
              <a:rPr lang="fr-FR" dirty="0">
                <a:sym typeface="Symbol" pitchFamily="18" charset="2"/>
              </a:rPr>
              <a:t>remplissage</a:t>
            </a:r>
            <a:endParaRPr lang="fr-FR" dirty="0"/>
          </a:p>
          <a:p>
            <a:pPr eaLnBrk="0" hangingPunct="0">
              <a:spcBef>
                <a:spcPct val="25000"/>
              </a:spcBef>
            </a:pPr>
            <a:r>
              <a:rPr lang="fr-FR" b="1" dirty="0">
                <a:solidFill>
                  <a:srgbClr val="333399"/>
                </a:solidFill>
              </a:rPr>
              <a:t>Révolution cardiaque: </a:t>
            </a:r>
          </a:p>
          <a:p>
            <a:pPr marL="342900" indent="-342900" eaLnBrk="0" hangingPunct="0">
              <a:lnSpc>
                <a:spcPct val="90000"/>
              </a:lnSpc>
              <a:buAutoNum type="romanLcParenR"/>
            </a:pPr>
            <a:r>
              <a:rPr lang="fr-FR" dirty="0" smtClean="0">
                <a:sym typeface="Symbol" pitchFamily="18" charset="2"/>
              </a:rPr>
              <a:t>systole </a:t>
            </a:r>
            <a:r>
              <a:rPr lang="fr-FR" dirty="0"/>
              <a:t>+ diastole </a:t>
            </a:r>
            <a:r>
              <a:rPr lang="fr-FR" dirty="0" smtClean="0"/>
              <a:t>auriculaires</a:t>
            </a:r>
          </a:p>
          <a:p>
            <a:pPr marL="342900" indent="-342900" eaLnBrk="0" hangingPunct="0">
              <a:lnSpc>
                <a:spcPct val="90000"/>
              </a:lnSpc>
              <a:buAutoNum type="romanLcParenR"/>
            </a:pPr>
            <a:r>
              <a:rPr lang="fr-FR" dirty="0" smtClean="0"/>
              <a:t>systole </a:t>
            </a:r>
            <a:r>
              <a:rPr lang="fr-FR" dirty="0"/>
              <a:t>+ diastole ventriculaires</a:t>
            </a:r>
          </a:p>
        </p:txBody>
      </p:sp>
      <p:sp>
        <p:nvSpPr>
          <p:cNvPr id="99334" name="Text Box 6"/>
          <p:cNvSpPr txBox="1">
            <a:spLocks noChangeArrowheads="1"/>
          </p:cNvSpPr>
          <p:nvPr/>
        </p:nvSpPr>
        <p:spPr bwMode="auto">
          <a:xfrm>
            <a:off x="1066800" y="2514600"/>
            <a:ext cx="7239000" cy="1151084"/>
          </a:xfrm>
          <a:prstGeom prst="rect">
            <a:avLst/>
          </a:prstGeom>
          <a:noFill/>
          <a:ln w="9525">
            <a:solidFill>
              <a:srgbClr val="990000"/>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charset="0"/>
              </a:defRPr>
            </a:lvl1pPr>
            <a:lvl2pPr marL="1143000" indent="-342900">
              <a:defRPr>
                <a:solidFill>
                  <a:schemeClr val="tx1"/>
                </a:solidFill>
                <a:latin typeface="Arial" charset="0"/>
              </a:defRPr>
            </a:lvl2pPr>
            <a:lvl3pPr marL="1322388"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pPr eaLnBrk="0" hangingPunct="0">
              <a:spcBef>
                <a:spcPct val="10000"/>
              </a:spcBef>
            </a:pPr>
            <a:r>
              <a:rPr lang="fr-FR" sz="1600" u="sng" dirty="0">
                <a:solidFill>
                  <a:srgbClr val="990000"/>
                </a:solidFill>
              </a:rPr>
              <a:t>Quelques points à souligner:</a:t>
            </a:r>
            <a:endParaRPr lang="fr-FR" sz="1600" dirty="0">
              <a:solidFill>
                <a:srgbClr val="990000"/>
              </a:solidFill>
            </a:endParaRPr>
          </a:p>
          <a:p>
            <a:pPr eaLnBrk="0" hangingPunct="0">
              <a:lnSpc>
                <a:spcPct val="90000"/>
              </a:lnSpc>
              <a:spcBef>
                <a:spcPct val="20000"/>
              </a:spcBef>
              <a:buFontTx/>
              <a:buAutoNum type="alphaLcParenBoth"/>
            </a:pPr>
            <a:r>
              <a:rPr lang="fr-FR" sz="1600" dirty="0"/>
              <a:t>La circulation du sang dépend entièrement des changements de pression.</a:t>
            </a:r>
          </a:p>
          <a:p>
            <a:pPr eaLnBrk="0" hangingPunct="0">
              <a:lnSpc>
                <a:spcPct val="90000"/>
              </a:lnSpc>
              <a:spcBef>
                <a:spcPct val="20000"/>
              </a:spcBef>
              <a:buFontTx/>
              <a:buAutoNum type="alphaLcParenBoth"/>
            </a:pPr>
            <a:r>
              <a:rPr lang="fr-FR" sz="1600" dirty="0"/>
              <a:t>Le sang circule de la pression la plus élevée à la pression la plus faible.</a:t>
            </a:r>
          </a:p>
          <a:p>
            <a:pPr eaLnBrk="0" hangingPunct="0">
              <a:lnSpc>
                <a:spcPct val="90000"/>
              </a:lnSpc>
              <a:spcBef>
                <a:spcPct val="20000"/>
              </a:spcBef>
              <a:buFontTx/>
              <a:buAutoNum type="alphaLcParenBoth"/>
            </a:pPr>
            <a:r>
              <a:rPr lang="fr-FR" sz="1600" dirty="0">
                <a:solidFill>
                  <a:srgbClr val="FF0000"/>
                </a:solidFill>
              </a:rPr>
              <a:t>Les côtés droit et gauche du cœur agissent presque simultanément.</a:t>
            </a:r>
            <a:endParaRPr lang="fr-FR" sz="1600" u="sng" dirty="0">
              <a:solidFill>
                <a:srgbClr val="FF0000"/>
              </a:solidFill>
            </a:endParaRPr>
          </a:p>
        </p:txBody>
      </p:sp>
      <p:sp>
        <p:nvSpPr>
          <p:cNvPr id="99339" name="Text Box 11"/>
          <p:cNvSpPr txBox="1">
            <a:spLocks noChangeArrowheads="1"/>
          </p:cNvSpPr>
          <p:nvPr/>
        </p:nvSpPr>
        <p:spPr bwMode="auto">
          <a:xfrm>
            <a:off x="304800" y="301625"/>
            <a:ext cx="5943600" cy="3841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33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a:spAutoFit/>
          </a:bodyPr>
          <a:lstStyle>
            <a:lvl1pPr marL="898525" indent="-898525">
              <a:defRPr>
                <a:solidFill>
                  <a:schemeClr val="tx1"/>
                </a:solidFill>
                <a:latin typeface="Arial" charset="0"/>
              </a:defRPr>
            </a:lvl1pPr>
            <a:lvl2pPr marL="1341438">
              <a:defRPr>
                <a:solidFill>
                  <a:schemeClr val="tx1"/>
                </a:solidFill>
                <a:latin typeface="Arial" charset="0"/>
              </a:defRPr>
            </a:lvl2pPr>
            <a:lvl3pPr marL="1520825">
              <a:defRPr>
                <a:solidFill>
                  <a:schemeClr val="tx1"/>
                </a:solidFill>
                <a:latin typeface="Arial" charset="0"/>
              </a:defRPr>
            </a:lvl3pPr>
            <a:lvl4pPr marL="1700213">
              <a:defRPr>
                <a:solidFill>
                  <a:schemeClr val="tx1"/>
                </a:solidFill>
                <a:latin typeface="Arial" charset="0"/>
              </a:defRPr>
            </a:lvl4pPr>
            <a:lvl5pPr marL="1879600">
              <a:defRPr>
                <a:solidFill>
                  <a:schemeClr val="tx1"/>
                </a:solidFill>
                <a:latin typeface="Arial" charset="0"/>
              </a:defRPr>
            </a:lvl5pPr>
            <a:lvl6pPr marL="2336800" fontAlgn="base">
              <a:spcBef>
                <a:spcPct val="0"/>
              </a:spcBef>
              <a:spcAft>
                <a:spcPct val="0"/>
              </a:spcAft>
              <a:defRPr>
                <a:solidFill>
                  <a:schemeClr val="tx1"/>
                </a:solidFill>
                <a:latin typeface="Arial" charset="0"/>
              </a:defRPr>
            </a:lvl6pPr>
            <a:lvl7pPr marL="2794000" fontAlgn="base">
              <a:spcBef>
                <a:spcPct val="0"/>
              </a:spcBef>
              <a:spcAft>
                <a:spcPct val="0"/>
              </a:spcAft>
              <a:defRPr>
                <a:solidFill>
                  <a:schemeClr val="tx1"/>
                </a:solidFill>
                <a:latin typeface="Arial" charset="0"/>
              </a:defRPr>
            </a:lvl7pPr>
            <a:lvl8pPr marL="3251200" fontAlgn="base">
              <a:spcBef>
                <a:spcPct val="0"/>
              </a:spcBef>
              <a:spcAft>
                <a:spcPct val="0"/>
              </a:spcAft>
              <a:defRPr>
                <a:solidFill>
                  <a:schemeClr val="tx1"/>
                </a:solidFill>
                <a:latin typeface="Arial" charset="0"/>
              </a:defRPr>
            </a:lvl8pPr>
            <a:lvl9pPr marL="3708400" fontAlgn="base">
              <a:spcBef>
                <a:spcPct val="0"/>
              </a:spcBef>
              <a:spcAft>
                <a:spcPct val="0"/>
              </a:spcAft>
              <a:defRPr>
                <a:solidFill>
                  <a:schemeClr val="tx1"/>
                </a:solidFill>
                <a:latin typeface="Arial" charset="0"/>
              </a:defRPr>
            </a:lvl9pPr>
          </a:lstStyle>
          <a:p>
            <a:pPr eaLnBrk="0" hangingPunct="0">
              <a:lnSpc>
                <a:spcPct val="80000"/>
              </a:lnSpc>
              <a:spcBef>
                <a:spcPct val="50000"/>
              </a:spcBef>
            </a:pPr>
            <a:r>
              <a:rPr lang="en-US" sz="2400" b="1" dirty="0">
                <a:solidFill>
                  <a:srgbClr val="0000FF"/>
                </a:solidFill>
              </a:rPr>
              <a:t>6</a:t>
            </a:r>
            <a:r>
              <a:rPr lang="en-US" sz="2400" b="1" dirty="0" smtClean="0">
                <a:solidFill>
                  <a:srgbClr val="0000FF"/>
                </a:solidFill>
              </a:rPr>
              <a:t>.1.8  </a:t>
            </a:r>
            <a:r>
              <a:rPr lang="fr-FR" sz="2400" b="1" u="sng" dirty="0">
                <a:solidFill>
                  <a:srgbClr val="0000FF"/>
                </a:solidFill>
              </a:rPr>
              <a:t>La révolution cardiaque</a:t>
            </a:r>
            <a:r>
              <a:rPr lang="fr-FR" sz="2400" b="1" dirty="0">
                <a:solidFill>
                  <a:srgbClr val="0000FF"/>
                </a:solidFill>
              </a:rPr>
              <a:t>  </a:t>
            </a:r>
            <a:r>
              <a:rPr lang="fr-FR" sz="2000" dirty="0"/>
              <a:t>(Fig. 18.20)</a:t>
            </a:r>
          </a:p>
        </p:txBody>
      </p:sp>
    </p:spTree>
    <p:extLst>
      <p:ext uri="{BB962C8B-B14F-4D97-AF65-F5344CB8AC3E}">
        <p14:creationId xmlns:p14="http://schemas.microsoft.com/office/powerpoint/2010/main" val="199944768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2" name="Picture 4" descr="http://cw2.erpi.com/cw/marieb/userfiles/22_Fig_18_20_p_789.jpg"/>
          <p:cNvPicPr>
            <a:picLocks noChangeAspect="1" noChangeArrowheads="1"/>
          </p:cNvPicPr>
          <p:nvPr/>
        </p:nvPicPr>
        <p:blipFill>
          <a:blip r:embed="rId3" cstate="print"/>
          <a:srcRect l="1274" t="1134" r="1274" b="14362"/>
          <a:stretch>
            <a:fillRect/>
          </a:stretch>
        </p:blipFill>
        <p:spPr bwMode="auto">
          <a:xfrm>
            <a:off x="2362200" y="228600"/>
            <a:ext cx="6754948" cy="6581461"/>
          </a:xfrm>
          <a:prstGeom prst="rect">
            <a:avLst/>
          </a:prstGeom>
          <a:noFill/>
        </p:spPr>
      </p:pic>
      <p:sp>
        <p:nvSpPr>
          <p:cNvPr id="7" name="Text Box 8"/>
          <p:cNvSpPr txBox="1">
            <a:spLocks noChangeArrowheads="1"/>
          </p:cNvSpPr>
          <p:nvPr/>
        </p:nvSpPr>
        <p:spPr bwMode="auto">
          <a:xfrm>
            <a:off x="1143000" y="6324600"/>
            <a:ext cx="950913" cy="31432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CA" sz="1400" dirty="0" smtClean="0">
                <a:solidFill>
                  <a:schemeClr val="accent2"/>
                </a:solidFill>
              </a:rPr>
              <a:t>Fig.18.20</a:t>
            </a:r>
            <a:endParaRPr lang="en-CA" sz="1400" dirty="0">
              <a:solidFill>
                <a:schemeClr val="accent2"/>
              </a:solidFill>
            </a:endParaRPr>
          </a:p>
        </p:txBody>
      </p:sp>
      <p:sp>
        <p:nvSpPr>
          <p:cNvPr id="8" name="Text Box 7"/>
          <p:cNvSpPr txBox="1">
            <a:spLocks noChangeArrowheads="1"/>
          </p:cNvSpPr>
          <p:nvPr/>
        </p:nvSpPr>
        <p:spPr bwMode="auto">
          <a:xfrm>
            <a:off x="152400" y="1143000"/>
            <a:ext cx="2895600" cy="954107"/>
          </a:xfrm>
          <a:prstGeom prst="rect">
            <a:avLst/>
          </a:prstGeom>
          <a:noFill/>
          <a:ln w="9525">
            <a:solidFill>
              <a:srgbClr val="006666"/>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54000" rIns="18000">
            <a:spAutoFit/>
          </a:bodyPr>
          <a:lstStyle>
            <a:lvl1pPr>
              <a:defRPr>
                <a:solidFill>
                  <a:schemeClr val="tx1"/>
                </a:solidFill>
                <a:latin typeface="Arial" charset="0"/>
              </a:defRPr>
            </a:lvl1pPr>
            <a:lvl2pPr marL="263525" indent="-84138">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50000"/>
              </a:spcBef>
            </a:pPr>
            <a:r>
              <a:rPr lang="fr-FR" sz="1400" dirty="0"/>
              <a:t>Pour </a:t>
            </a:r>
            <a:r>
              <a:rPr lang="fr-FR" sz="1400" dirty="0" smtClean="0"/>
              <a:t>75 battements/min :</a:t>
            </a:r>
            <a:endParaRPr lang="fr-FR" sz="1400" dirty="0"/>
          </a:p>
          <a:p>
            <a:pPr eaLnBrk="0" hangingPunct="0"/>
            <a:r>
              <a:rPr lang="fr-FR" sz="1400" dirty="0" smtClean="0">
                <a:sym typeface="Symbol"/>
              </a:rPr>
              <a:t> </a:t>
            </a:r>
            <a:r>
              <a:rPr lang="fr-FR" sz="1400" dirty="0" smtClean="0"/>
              <a:t>révolution </a:t>
            </a:r>
            <a:r>
              <a:rPr lang="fr-FR" sz="1400" dirty="0"/>
              <a:t>cardiaque = </a:t>
            </a:r>
            <a:r>
              <a:rPr lang="fr-FR" sz="1400" dirty="0" smtClean="0"/>
              <a:t>0,8 sec :</a:t>
            </a:r>
            <a:endParaRPr lang="fr-FR" sz="1400" i="1" dirty="0"/>
          </a:p>
          <a:p>
            <a:pPr lvl="1">
              <a:buFontTx/>
              <a:buChar char="•"/>
            </a:pPr>
            <a:r>
              <a:rPr lang="fr-FR" sz="1400" i="1" dirty="0"/>
              <a:t> Systole ventriculaire = </a:t>
            </a:r>
            <a:r>
              <a:rPr lang="fr-FR" sz="1400" i="1" dirty="0" smtClean="0"/>
              <a:t>0,3 </a:t>
            </a:r>
            <a:r>
              <a:rPr lang="fr-FR" sz="1400" i="1" dirty="0"/>
              <a:t>sec</a:t>
            </a:r>
          </a:p>
          <a:p>
            <a:pPr lvl="1">
              <a:buFontTx/>
              <a:buChar char="•"/>
            </a:pPr>
            <a:r>
              <a:rPr lang="fr-FR" sz="1400" i="1" dirty="0"/>
              <a:t> </a:t>
            </a:r>
            <a:r>
              <a:rPr lang="fr-FR" sz="1400" i="1" dirty="0" smtClean="0"/>
              <a:t>Diastole ventriculaire = 0,5 </a:t>
            </a:r>
            <a:r>
              <a:rPr lang="fr-FR" sz="1400" i="1" dirty="0"/>
              <a:t>sec</a:t>
            </a:r>
            <a:endParaRPr lang="fr-FR" sz="1400" dirty="0"/>
          </a:p>
        </p:txBody>
      </p:sp>
      <p:sp>
        <p:nvSpPr>
          <p:cNvPr id="99339" name="Text Box 11"/>
          <p:cNvSpPr txBox="1">
            <a:spLocks noChangeArrowheads="1"/>
          </p:cNvSpPr>
          <p:nvPr/>
        </p:nvSpPr>
        <p:spPr bwMode="auto">
          <a:xfrm>
            <a:off x="152400" y="228600"/>
            <a:ext cx="2362200" cy="83099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33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a:spAutoFit/>
          </a:bodyPr>
          <a:lstStyle>
            <a:lvl1pPr marL="898525" indent="-898525">
              <a:defRPr>
                <a:solidFill>
                  <a:schemeClr val="tx1"/>
                </a:solidFill>
                <a:latin typeface="Arial" charset="0"/>
              </a:defRPr>
            </a:lvl1pPr>
            <a:lvl2pPr marL="1341438">
              <a:defRPr>
                <a:solidFill>
                  <a:schemeClr val="tx1"/>
                </a:solidFill>
                <a:latin typeface="Arial" charset="0"/>
              </a:defRPr>
            </a:lvl2pPr>
            <a:lvl3pPr marL="1520825">
              <a:defRPr>
                <a:solidFill>
                  <a:schemeClr val="tx1"/>
                </a:solidFill>
                <a:latin typeface="Arial" charset="0"/>
              </a:defRPr>
            </a:lvl3pPr>
            <a:lvl4pPr marL="1700213">
              <a:defRPr>
                <a:solidFill>
                  <a:schemeClr val="tx1"/>
                </a:solidFill>
                <a:latin typeface="Arial" charset="0"/>
              </a:defRPr>
            </a:lvl4pPr>
            <a:lvl5pPr marL="1879600">
              <a:defRPr>
                <a:solidFill>
                  <a:schemeClr val="tx1"/>
                </a:solidFill>
                <a:latin typeface="Arial" charset="0"/>
              </a:defRPr>
            </a:lvl5pPr>
            <a:lvl6pPr marL="2336800" fontAlgn="base">
              <a:spcBef>
                <a:spcPct val="0"/>
              </a:spcBef>
              <a:spcAft>
                <a:spcPct val="0"/>
              </a:spcAft>
              <a:defRPr>
                <a:solidFill>
                  <a:schemeClr val="tx1"/>
                </a:solidFill>
                <a:latin typeface="Arial" charset="0"/>
              </a:defRPr>
            </a:lvl6pPr>
            <a:lvl7pPr marL="2794000" fontAlgn="base">
              <a:spcBef>
                <a:spcPct val="0"/>
              </a:spcBef>
              <a:spcAft>
                <a:spcPct val="0"/>
              </a:spcAft>
              <a:defRPr>
                <a:solidFill>
                  <a:schemeClr val="tx1"/>
                </a:solidFill>
                <a:latin typeface="Arial" charset="0"/>
              </a:defRPr>
            </a:lvl7pPr>
            <a:lvl8pPr marL="3251200" fontAlgn="base">
              <a:spcBef>
                <a:spcPct val="0"/>
              </a:spcBef>
              <a:spcAft>
                <a:spcPct val="0"/>
              </a:spcAft>
              <a:defRPr>
                <a:solidFill>
                  <a:schemeClr val="tx1"/>
                </a:solidFill>
                <a:latin typeface="Arial" charset="0"/>
              </a:defRPr>
            </a:lvl8pPr>
            <a:lvl9pPr marL="3708400" fontAlgn="base">
              <a:spcBef>
                <a:spcPct val="0"/>
              </a:spcBef>
              <a:spcAft>
                <a:spcPct val="0"/>
              </a:spcAft>
              <a:defRPr>
                <a:solidFill>
                  <a:schemeClr val="tx1"/>
                </a:solidFill>
                <a:latin typeface="Arial" charset="0"/>
              </a:defRPr>
            </a:lvl9pPr>
          </a:lstStyle>
          <a:p>
            <a:pPr marL="0" indent="0" algn="ctr" eaLnBrk="0" hangingPunct="0">
              <a:spcBef>
                <a:spcPct val="50000"/>
              </a:spcBef>
            </a:pPr>
            <a:r>
              <a:rPr lang="fr-FR" sz="2400" b="1" u="sng" dirty="0" smtClean="0">
                <a:solidFill>
                  <a:srgbClr val="0000FF"/>
                </a:solidFill>
              </a:rPr>
              <a:t>La </a:t>
            </a:r>
            <a:r>
              <a:rPr lang="fr-FR" sz="2400" b="1" u="sng" dirty="0">
                <a:solidFill>
                  <a:srgbClr val="0000FF"/>
                </a:solidFill>
              </a:rPr>
              <a:t>révolution </a:t>
            </a:r>
            <a:r>
              <a:rPr lang="fr-FR" sz="2400" b="1" u="sng" dirty="0" smtClean="0">
                <a:solidFill>
                  <a:srgbClr val="0000FF"/>
                </a:solidFill>
              </a:rPr>
              <a:t>cardiaque</a:t>
            </a:r>
            <a:endParaRPr lang="fr-FR" sz="2000" dirty="0"/>
          </a:p>
        </p:txBody>
      </p:sp>
    </p:spTree>
    <p:extLst>
      <p:ext uri="{BB962C8B-B14F-4D97-AF65-F5344CB8AC3E}">
        <p14:creationId xmlns:p14="http://schemas.microsoft.com/office/powerpoint/2010/main" val="246046789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52400" y="228600"/>
            <a:ext cx="8839200" cy="2717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3333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63538" indent="-184150">
              <a:defRPr>
                <a:solidFill>
                  <a:schemeClr val="tx1"/>
                </a:solidFill>
                <a:latin typeface="Arial" charset="0"/>
              </a:defRPr>
            </a:lvl2pPr>
            <a:lvl3pPr marL="717550" indent="-174625">
              <a:defRPr>
                <a:solidFill>
                  <a:schemeClr val="tx1"/>
                </a:solidFill>
                <a:latin typeface="Arial" charset="0"/>
              </a:defRPr>
            </a:lvl3pPr>
            <a:lvl4pPr marL="1168400" indent="-268288">
              <a:defRPr>
                <a:solidFill>
                  <a:schemeClr val="tx1"/>
                </a:solidFill>
                <a:latin typeface="Arial" charset="0"/>
              </a:defRPr>
            </a:lvl4pPr>
            <a:lvl5pPr marL="2989263" indent="-342900">
              <a:defRPr>
                <a:solidFill>
                  <a:schemeClr val="tx1"/>
                </a:solidFill>
                <a:latin typeface="Arial" charset="0"/>
              </a:defRPr>
            </a:lvl5pPr>
            <a:lvl6pPr marL="3446463" indent="-342900" fontAlgn="base">
              <a:spcBef>
                <a:spcPct val="0"/>
              </a:spcBef>
              <a:spcAft>
                <a:spcPct val="0"/>
              </a:spcAft>
              <a:defRPr>
                <a:solidFill>
                  <a:schemeClr val="tx1"/>
                </a:solidFill>
                <a:latin typeface="Arial" charset="0"/>
              </a:defRPr>
            </a:lvl6pPr>
            <a:lvl7pPr marL="3903663" indent="-342900" fontAlgn="base">
              <a:spcBef>
                <a:spcPct val="0"/>
              </a:spcBef>
              <a:spcAft>
                <a:spcPct val="0"/>
              </a:spcAft>
              <a:defRPr>
                <a:solidFill>
                  <a:schemeClr val="tx1"/>
                </a:solidFill>
                <a:latin typeface="Arial" charset="0"/>
              </a:defRPr>
            </a:lvl7pPr>
            <a:lvl8pPr marL="4360863" indent="-342900" fontAlgn="base">
              <a:spcBef>
                <a:spcPct val="0"/>
              </a:spcBef>
              <a:spcAft>
                <a:spcPct val="0"/>
              </a:spcAft>
              <a:defRPr>
                <a:solidFill>
                  <a:schemeClr val="tx1"/>
                </a:solidFill>
                <a:latin typeface="Arial" charset="0"/>
              </a:defRPr>
            </a:lvl8pPr>
            <a:lvl9pPr marL="4818063" indent="-342900" fontAlgn="base">
              <a:spcBef>
                <a:spcPct val="0"/>
              </a:spcBef>
              <a:spcAft>
                <a:spcPct val="0"/>
              </a:spcAft>
              <a:defRPr>
                <a:solidFill>
                  <a:schemeClr val="tx1"/>
                </a:solidFill>
                <a:latin typeface="Arial" charset="0"/>
              </a:defRPr>
            </a:lvl9pPr>
          </a:lstStyle>
          <a:p>
            <a:pPr eaLnBrk="0" hangingPunct="0">
              <a:spcBef>
                <a:spcPct val="25000"/>
              </a:spcBef>
              <a:buFontTx/>
              <a:buChar char="•"/>
            </a:pPr>
            <a:r>
              <a:rPr lang="fr-FR" sz="2000" b="1" dirty="0"/>
              <a:t> </a:t>
            </a:r>
            <a:r>
              <a:rPr lang="fr-FR" sz="2000" b="1" u="sng" dirty="0"/>
              <a:t>Phases de la révolution cardiaque</a:t>
            </a:r>
            <a:endParaRPr lang="fr-FR" sz="2000" u="sng" dirty="0"/>
          </a:p>
          <a:p>
            <a:pPr lvl="1" eaLnBrk="0" hangingPunct="0">
              <a:spcBef>
                <a:spcPct val="25000"/>
              </a:spcBef>
              <a:buFontTx/>
              <a:buAutoNum type="arabicPeriod"/>
            </a:pPr>
            <a:r>
              <a:rPr lang="fr-FR" b="1" dirty="0">
                <a:solidFill>
                  <a:srgbClr val="0000FF"/>
                </a:solidFill>
              </a:rPr>
              <a:t> Phase de remplissage ventriculaire:</a:t>
            </a:r>
          </a:p>
          <a:p>
            <a:pPr lvl="2" eaLnBrk="0" hangingPunct="0">
              <a:buFontTx/>
              <a:buChar char="•"/>
            </a:pPr>
            <a:r>
              <a:rPr lang="fr-FR" sz="1600" dirty="0"/>
              <a:t>Pressions faibles (mais avec </a:t>
            </a:r>
            <a:r>
              <a:rPr lang="fr-CA" sz="1600" dirty="0"/>
              <a:t>P</a:t>
            </a:r>
            <a:r>
              <a:rPr lang="fr-CA" sz="1600" baseline="-25000" dirty="0"/>
              <a:t>oreillette </a:t>
            </a:r>
            <a:r>
              <a:rPr lang="fr-CA" sz="1600" dirty="0"/>
              <a:t>&gt; P</a:t>
            </a:r>
            <a:r>
              <a:rPr lang="fr-CA" sz="1600" baseline="-25000" dirty="0"/>
              <a:t>ventricule</a:t>
            </a:r>
            <a:r>
              <a:rPr lang="fr-FR" sz="1600" dirty="0"/>
              <a:t>)</a:t>
            </a:r>
          </a:p>
          <a:p>
            <a:pPr lvl="3" eaLnBrk="0" hangingPunct="0">
              <a:buFont typeface="Symbol" pitchFamily="18" charset="2"/>
              <a:buChar char="®"/>
            </a:pPr>
            <a:r>
              <a:rPr lang="fr-FR" sz="1600" dirty="0"/>
              <a:t>Valves auriculo-ventriculaires ouvertes, valves de l’aorte et du tronc pulmonaire fermées</a:t>
            </a:r>
            <a:endParaRPr lang="fr-FR" sz="1600" dirty="0">
              <a:solidFill>
                <a:srgbClr val="333399"/>
              </a:solidFill>
            </a:endParaRPr>
          </a:p>
          <a:p>
            <a:pPr lvl="2" eaLnBrk="0" hangingPunct="0">
              <a:buFontTx/>
              <a:buChar char="•"/>
            </a:pPr>
            <a:r>
              <a:rPr lang="fr-FR" sz="1600" dirty="0"/>
              <a:t>Après environ 70-80% de remplissage: </a:t>
            </a:r>
            <a:r>
              <a:rPr lang="fr-FR" sz="1600" u="sng" dirty="0"/>
              <a:t>Onde P</a:t>
            </a:r>
          </a:p>
          <a:p>
            <a:pPr lvl="3" eaLnBrk="0" hangingPunct="0">
              <a:buFont typeface="Symbol" pitchFamily="18" charset="2"/>
              <a:buChar char="®"/>
            </a:pPr>
            <a:r>
              <a:rPr lang="fr-FR" sz="1600" dirty="0"/>
              <a:t>Systole auriculaire</a:t>
            </a:r>
          </a:p>
          <a:p>
            <a:pPr lvl="3" eaLnBrk="0" hangingPunct="0">
              <a:buFont typeface="Symbol" pitchFamily="18" charset="2"/>
              <a:buChar char="®"/>
            </a:pPr>
            <a:r>
              <a:rPr lang="fr-FR" sz="1600" dirty="0"/>
              <a:t>Pression auriculaire augmente et remplissage des derniers 20-30%</a:t>
            </a:r>
          </a:p>
          <a:p>
            <a:pPr lvl="2" eaLnBrk="0" hangingPunct="0">
              <a:buFontTx/>
              <a:buChar char="•"/>
            </a:pPr>
            <a:r>
              <a:rPr lang="fr-FR" sz="1600" dirty="0"/>
              <a:t>Diastole auriculaire pour le reste de la révolution</a:t>
            </a:r>
          </a:p>
          <a:p>
            <a:pPr lvl="2" eaLnBrk="0" hangingPunct="0">
              <a:spcBef>
                <a:spcPct val="25000"/>
              </a:spcBef>
            </a:pPr>
            <a:r>
              <a:rPr lang="fr-FR" sz="1400" dirty="0">
                <a:solidFill>
                  <a:srgbClr val="FF0000"/>
                </a:solidFill>
              </a:rPr>
              <a:t>(* Les oreillettes ne fournissent que 20 à 30% du remplissage ventriculaire; est-ce vraiment utile?)</a:t>
            </a:r>
          </a:p>
        </p:txBody>
      </p:sp>
      <p:pic>
        <p:nvPicPr>
          <p:cNvPr id="5" name="Picture 4" descr="http://cw2.erpi.com/cw/marieb/userfiles/22_Fig_18_20_p_789.jpg"/>
          <p:cNvPicPr>
            <a:picLocks noChangeAspect="1" noChangeArrowheads="1"/>
          </p:cNvPicPr>
          <p:nvPr/>
        </p:nvPicPr>
        <p:blipFill>
          <a:blip r:embed="rId3" cstate="print"/>
          <a:srcRect l="1274" t="54047" r="1274" b="14362"/>
          <a:stretch>
            <a:fillRect/>
          </a:stretch>
        </p:blipFill>
        <p:spPr bwMode="auto">
          <a:xfrm>
            <a:off x="381000" y="3276600"/>
            <a:ext cx="8452009" cy="3078218"/>
          </a:xfrm>
          <a:prstGeom prst="rect">
            <a:avLst/>
          </a:prstGeom>
          <a:noFill/>
        </p:spPr>
      </p:pic>
    </p:spTree>
    <p:extLst>
      <p:ext uri="{BB962C8B-B14F-4D97-AF65-F5344CB8AC3E}">
        <p14:creationId xmlns:p14="http://schemas.microsoft.com/office/powerpoint/2010/main" val="321982677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p:cNvSpPr txBox="1">
            <a:spLocks noChangeArrowheads="1"/>
          </p:cNvSpPr>
          <p:nvPr/>
        </p:nvSpPr>
        <p:spPr bwMode="auto">
          <a:xfrm>
            <a:off x="228600" y="204788"/>
            <a:ext cx="8763000" cy="3986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rgbClr val="0066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1082675" algn="l"/>
              </a:tabLst>
              <a:defRPr>
                <a:solidFill>
                  <a:schemeClr val="tx1"/>
                </a:solidFill>
                <a:latin typeface="Arial" charset="0"/>
              </a:defRPr>
            </a:lvl1pPr>
            <a:lvl2pPr marL="633413" indent="-355600">
              <a:tabLst>
                <a:tab pos="1082675" algn="l"/>
              </a:tabLst>
              <a:defRPr>
                <a:solidFill>
                  <a:schemeClr val="tx1"/>
                </a:solidFill>
                <a:latin typeface="Arial" charset="0"/>
              </a:defRPr>
            </a:lvl2pPr>
            <a:lvl3pPr marL="1082675" indent="-269875">
              <a:tabLst>
                <a:tab pos="1082675" algn="l"/>
              </a:tabLst>
              <a:defRPr>
                <a:solidFill>
                  <a:schemeClr val="tx1"/>
                </a:solidFill>
                <a:latin typeface="Arial" charset="0"/>
              </a:defRPr>
            </a:lvl3pPr>
            <a:lvl4pPr>
              <a:tabLst>
                <a:tab pos="1082675" algn="l"/>
              </a:tabLst>
              <a:defRPr>
                <a:solidFill>
                  <a:schemeClr val="tx1"/>
                </a:solidFill>
                <a:latin typeface="Arial" charset="0"/>
              </a:defRPr>
            </a:lvl4pPr>
            <a:lvl5pPr>
              <a:tabLst>
                <a:tab pos="1082675" algn="l"/>
              </a:tabLst>
              <a:defRPr>
                <a:solidFill>
                  <a:schemeClr val="tx1"/>
                </a:solidFill>
                <a:latin typeface="Arial" charset="0"/>
              </a:defRPr>
            </a:lvl5pPr>
            <a:lvl6pPr fontAlgn="base">
              <a:spcBef>
                <a:spcPct val="0"/>
              </a:spcBef>
              <a:spcAft>
                <a:spcPct val="0"/>
              </a:spcAft>
              <a:tabLst>
                <a:tab pos="1082675" algn="l"/>
              </a:tabLst>
              <a:defRPr>
                <a:solidFill>
                  <a:schemeClr val="tx1"/>
                </a:solidFill>
                <a:latin typeface="Arial" charset="0"/>
              </a:defRPr>
            </a:lvl6pPr>
            <a:lvl7pPr fontAlgn="base">
              <a:spcBef>
                <a:spcPct val="0"/>
              </a:spcBef>
              <a:spcAft>
                <a:spcPct val="0"/>
              </a:spcAft>
              <a:tabLst>
                <a:tab pos="1082675" algn="l"/>
              </a:tabLst>
              <a:defRPr>
                <a:solidFill>
                  <a:schemeClr val="tx1"/>
                </a:solidFill>
                <a:latin typeface="Arial" charset="0"/>
              </a:defRPr>
            </a:lvl7pPr>
            <a:lvl8pPr fontAlgn="base">
              <a:spcBef>
                <a:spcPct val="0"/>
              </a:spcBef>
              <a:spcAft>
                <a:spcPct val="0"/>
              </a:spcAft>
              <a:tabLst>
                <a:tab pos="1082675" algn="l"/>
              </a:tabLst>
              <a:defRPr>
                <a:solidFill>
                  <a:schemeClr val="tx1"/>
                </a:solidFill>
                <a:latin typeface="Arial" charset="0"/>
              </a:defRPr>
            </a:lvl8pPr>
            <a:lvl9pPr fontAlgn="base">
              <a:spcBef>
                <a:spcPct val="0"/>
              </a:spcBef>
              <a:spcAft>
                <a:spcPct val="0"/>
              </a:spcAft>
              <a:tabLst>
                <a:tab pos="1082675" algn="l"/>
              </a:tabLst>
              <a:defRPr>
                <a:solidFill>
                  <a:schemeClr val="tx1"/>
                </a:solidFill>
                <a:latin typeface="Arial" charset="0"/>
              </a:defRPr>
            </a:lvl9pPr>
          </a:lstStyle>
          <a:p>
            <a:pPr eaLnBrk="0" hangingPunct="0"/>
            <a:r>
              <a:rPr lang="fr-FR" b="1" dirty="0">
                <a:solidFill>
                  <a:srgbClr val="0000FF"/>
                </a:solidFill>
              </a:rPr>
              <a:t>2. Systole ventriculaire (complexe QRS jusqu’à l’onde T):</a:t>
            </a:r>
          </a:p>
          <a:p>
            <a:pPr lvl="1" eaLnBrk="0" hangingPunct="0"/>
            <a:r>
              <a:rPr lang="fr-FR" sz="1600" b="1" dirty="0">
                <a:solidFill>
                  <a:srgbClr val="0000FF"/>
                </a:solidFill>
              </a:rPr>
              <a:t>2a.</a:t>
            </a:r>
            <a:r>
              <a:rPr lang="fr-FR" sz="1600" b="1" dirty="0"/>
              <a:t> </a:t>
            </a:r>
            <a:r>
              <a:rPr lang="fr-FR" sz="1600" dirty="0"/>
              <a:t>Commence avec le complexe QRS</a:t>
            </a:r>
          </a:p>
          <a:p>
            <a:pPr lvl="2" eaLnBrk="0" hangingPunct="0">
              <a:buFont typeface="Symbol" pitchFamily="18" charset="2"/>
              <a:buChar char="®"/>
            </a:pPr>
            <a:r>
              <a:rPr lang="fr-FR" sz="1600" dirty="0"/>
              <a:t>Les ventricules commencent à se contracter </a:t>
            </a:r>
            <a:r>
              <a:rPr lang="fr-FR" sz="1600" dirty="0">
                <a:sym typeface="Symbol" pitchFamily="18" charset="2"/>
              </a:rPr>
              <a:t></a:t>
            </a:r>
            <a:r>
              <a:rPr lang="fr-FR" sz="1600" dirty="0"/>
              <a:t> Augmentation de la pression ventriculaire </a:t>
            </a:r>
            <a:r>
              <a:rPr lang="fr-FR" sz="1600" dirty="0">
                <a:sym typeface="Symbol" pitchFamily="18" charset="2"/>
              </a:rPr>
              <a:t> </a:t>
            </a:r>
            <a:r>
              <a:rPr lang="fr-FR" sz="1600" dirty="0"/>
              <a:t>Fermeture des valves A-V </a:t>
            </a:r>
          </a:p>
          <a:p>
            <a:pPr lvl="2" eaLnBrk="0" hangingPunct="0">
              <a:buFont typeface="Symbol" pitchFamily="18" charset="2"/>
              <a:buChar char="®"/>
            </a:pPr>
            <a:r>
              <a:rPr lang="fr-FR" sz="1600" dirty="0"/>
              <a:t>Phase de </a:t>
            </a:r>
            <a:r>
              <a:rPr lang="fr-FR" sz="1600" b="1" dirty="0">
                <a:solidFill>
                  <a:srgbClr val="0000FF"/>
                </a:solidFill>
              </a:rPr>
              <a:t>contraction isovolumétrique</a:t>
            </a:r>
            <a:r>
              <a:rPr lang="fr-FR" sz="1600" dirty="0">
                <a:solidFill>
                  <a:srgbClr val="006666"/>
                </a:solidFill>
              </a:rPr>
              <a:t> </a:t>
            </a:r>
            <a:r>
              <a:rPr lang="fr-FR" sz="1600" dirty="0"/>
              <a:t>(volume constant)</a:t>
            </a:r>
          </a:p>
          <a:p>
            <a:pPr lvl="1" eaLnBrk="0" hangingPunct="0"/>
            <a:r>
              <a:rPr lang="fr-FR" sz="1600" b="1" dirty="0">
                <a:solidFill>
                  <a:srgbClr val="0000FF"/>
                </a:solidFill>
              </a:rPr>
              <a:t>2b.</a:t>
            </a:r>
            <a:r>
              <a:rPr lang="fr-FR" sz="1600" dirty="0"/>
              <a:t> Pression ventriculaire </a:t>
            </a:r>
            <a:r>
              <a:rPr lang="fr-FR" sz="1600" dirty="0">
                <a:cs typeface="Arial" charset="0"/>
              </a:rPr>
              <a:t>&gt; P</a:t>
            </a:r>
            <a:r>
              <a:rPr lang="fr-FR" sz="1600" dirty="0"/>
              <a:t>ression dans l’aorte (ou tronc pulmonaire)</a:t>
            </a:r>
          </a:p>
          <a:p>
            <a:pPr lvl="2" eaLnBrk="0" hangingPunct="0">
              <a:buFont typeface="Symbol" pitchFamily="18" charset="2"/>
              <a:buChar char="®"/>
            </a:pPr>
            <a:r>
              <a:rPr lang="fr-FR" sz="1600" dirty="0"/>
              <a:t>Ouverture des valves de l’aorte et du tronc pulmonaire</a:t>
            </a:r>
          </a:p>
          <a:p>
            <a:pPr lvl="2" eaLnBrk="0" hangingPunct="0">
              <a:buFont typeface="Symbol" pitchFamily="18" charset="2"/>
              <a:buChar char="®"/>
            </a:pPr>
            <a:r>
              <a:rPr lang="fr-FR" sz="1600" dirty="0"/>
              <a:t>Phase</a:t>
            </a:r>
            <a:r>
              <a:rPr lang="fr-FR" sz="1600" b="1" dirty="0">
                <a:solidFill>
                  <a:srgbClr val="0000FF"/>
                </a:solidFill>
              </a:rPr>
              <a:t> d’éjection ventriculaire</a:t>
            </a:r>
          </a:p>
          <a:p>
            <a:pPr eaLnBrk="0" hangingPunct="0">
              <a:spcBef>
                <a:spcPct val="25000"/>
              </a:spcBef>
            </a:pPr>
            <a:r>
              <a:rPr lang="fr-FR" b="1" dirty="0">
                <a:solidFill>
                  <a:srgbClr val="0000FF"/>
                </a:solidFill>
              </a:rPr>
              <a:t>3. Relaxation isovolumétrique:</a:t>
            </a:r>
            <a:endParaRPr lang="fr-FR" dirty="0"/>
          </a:p>
          <a:p>
            <a:pPr lvl="1" eaLnBrk="0" hangingPunct="0">
              <a:buFont typeface="Symbol" pitchFamily="18" charset="2"/>
              <a:buChar char="®"/>
            </a:pPr>
            <a:r>
              <a:rPr lang="fr-FR" sz="1600" dirty="0"/>
              <a:t>Les ventricules se relâchent </a:t>
            </a:r>
            <a:r>
              <a:rPr lang="fr-FR" sz="1600" dirty="0">
                <a:sym typeface="Symbol" pitchFamily="18" charset="2"/>
              </a:rPr>
              <a:t></a:t>
            </a:r>
            <a:r>
              <a:rPr lang="fr-FR" sz="1600" dirty="0"/>
              <a:t> La pression diminue rapidement </a:t>
            </a:r>
            <a:r>
              <a:rPr lang="fr-FR" sz="1600" dirty="0">
                <a:sym typeface="Symbol" pitchFamily="18" charset="2"/>
              </a:rPr>
              <a:t></a:t>
            </a:r>
            <a:r>
              <a:rPr lang="fr-FR" sz="1600" dirty="0"/>
              <a:t> Reflux du sang  vers les valves de l’aorte et du tronc pulmonaire</a:t>
            </a:r>
          </a:p>
          <a:p>
            <a:pPr lvl="1" eaLnBrk="0" hangingPunct="0">
              <a:buFont typeface="Symbol" pitchFamily="18" charset="2"/>
              <a:buChar char="®"/>
            </a:pPr>
            <a:r>
              <a:rPr lang="fr-FR" sz="1600" dirty="0"/>
              <a:t>Fermeture des valves (</a:t>
            </a:r>
            <a:r>
              <a:rPr lang="fr-FR" sz="1600" b="1" i="1" dirty="0"/>
              <a:t>incisure catacrote</a:t>
            </a:r>
            <a:r>
              <a:rPr lang="fr-FR" sz="1600" b="1" dirty="0"/>
              <a:t> </a:t>
            </a:r>
            <a:r>
              <a:rPr lang="fr-FR" sz="1600" dirty="0"/>
              <a:t>due à un rebond du sang)</a:t>
            </a:r>
          </a:p>
          <a:p>
            <a:pPr lvl="1" eaLnBrk="0" hangingPunct="0">
              <a:buFont typeface="Symbol" pitchFamily="18" charset="2"/>
              <a:buChar char="®"/>
            </a:pPr>
            <a:r>
              <a:rPr lang="fr-FR" sz="1600" dirty="0"/>
              <a:t>Ventricules dans un système fermé</a:t>
            </a:r>
          </a:p>
          <a:p>
            <a:pPr eaLnBrk="0" hangingPunct="0">
              <a:spcBef>
                <a:spcPct val="25000"/>
              </a:spcBef>
            </a:pPr>
            <a:r>
              <a:rPr lang="fr-FR" b="1" dirty="0">
                <a:solidFill>
                  <a:srgbClr val="0000FF"/>
                </a:solidFill>
              </a:rPr>
              <a:t>Retour à 1:</a:t>
            </a:r>
            <a:r>
              <a:rPr lang="fr-FR" dirty="0"/>
              <a:t>  quand la pression auriculaire &gt; pression ventriculaire</a:t>
            </a:r>
          </a:p>
          <a:p>
            <a:pPr lvl="1" eaLnBrk="0" hangingPunct="0"/>
            <a:r>
              <a:rPr lang="fr-FR" sz="1600" dirty="0">
                <a:sym typeface="Symbol" pitchFamily="18" charset="2"/>
              </a:rPr>
              <a:t></a:t>
            </a:r>
            <a:r>
              <a:rPr lang="fr-FR" sz="1600" dirty="0"/>
              <a:t> Ouverture des valves auriculo-ventriculaires </a:t>
            </a:r>
            <a:r>
              <a:rPr lang="fr-FR" sz="1600" dirty="0">
                <a:sym typeface="Symbol" pitchFamily="18" charset="2"/>
              </a:rPr>
              <a:t> début du remplissage ventriculaire</a:t>
            </a:r>
          </a:p>
        </p:txBody>
      </p:sp>
      <p:pic>
        <p:nvPicPr>
          <p:cNvPr id="4" name="Picture 3" descr="http://cw2.erpi.com/cw/marieb/userfiles/22_Fig_18_20_p_789.jpg"/>
          <p:cNvPicPr>
            <a:picLocks noChangeAspect="1" noChangeArrowheads="1"/>
          </p:cNvPicPr>
          <p:nvPr/>
        </p:nvPicPr>
        <p:blipFill>
          <a:blip r:embed="rId3" cstate="print"/>
          <a:srcRect l="1274" t="54047" r="1274" b="14362"/>
          <a:stretch>
            <a:fillRect/>
          </a:stretch>
        </p:blipFill>
        <p:spPr bwMode="auto">
          <a:xfrm>
            <a:off x="990600" y="4196062"/>
            <a:ext cx="7309009" cy="2661938"/>
          </a:xfrm>
          <a:prstGeom prst="rect">
            <a:avLst/>
          </a:prstGeom>
          <a:noFill/>
        </p:spPr>
      </p:pic>
    </p:spTree>
    <p:extLst>
      <p:ext uri="{BB962C8B-B14F-4D97-AF65-F5344CB8AC3E}">
        <p14:creationId xmlns:p14="http://schemas.microsoft.com/office/powerpoint/2010/main" val="126112840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cw2.erpi.com/cw/marieb/userfiles/22_Fig_18_20_p_789.jpg"/>
          <p:cNvPicPr>
            <a:picLocks noChangeAspect="1" noChangeArrowheads="1"/>
          </p:cNvPicPr>
          <p:nvPr/>
        </p:nvPicPr>
        <p:blipFill>
          <a:blip r:embed="rId3" cstate="print"/>
          <a:srcRect l="2123" t="1512" r="16562" b="38929"/>
          <a:stretch>
            <a:fillRect/>
          </a:stretch>
        </p:blipFill>
        <p:spPr bwMode="auto">
          <a:xfrm>
            <a:off x="1798428" y="380999"/>
            <a:ext cx="7254272" cy="5969559"/>
          </a:xfrm>
          <a:prstGeom prst="rect">
            <a:avLst/>
          </a:prstGeom>
          <a:noFill/>
        </p:spPr>
      </p:pic>
      <p:sp>
        <p:nvSpPr>
          <p:cNvPr id="31747" name="Text Box 3" descr="Blue tissue paper"/>
          <p:cNvSpPr txBox="1">
            <a:spLocks noChangeArrowheads="1"/>
          </p:cNvSpPr>
          <p:nvPr/>
        </p:nvSpPr>
        <p:spPr bwMode="auto">
          <a:xfrm>
            <a:off x="152400" y="514350"/>
            <a:ext cx="2286000" cy="3968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38100">
                <a:solidFill>
                  <a:srgbClr val="009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a:solidFill>
                  <a:schemeClr val="tx1"/>
                </a:solidFill>
                <a:latin typeface="Arial" charset="0"/>
              </a:defRPr>
            </a:lvl1pPr>
            <a:lvl2pPr marL="1079500">
              <a:defRPr>
                <a:solidFill>
                  <a:schemeClr val="tx1"/>
                </a:solidFill>
                <a:latin typeface="Arial" charset="0"/>
              </a:defRPr>
            </a:lvl2pPr>
            <a:lvl3pPr marL="1258888">
              <a:defRPr>
                <a:solidFill>
                  <a:schemeClr val="tx1"/>
                </a:solidFill>
                <a:latin typeface="Arial" charset="0"/>
              </a:defRPr>
            </a:lvl3pPr>
            <a:lvl4pPr marL="1438275">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50000"/>
              </a:spcBef>
              <a:buFontTx/>
              <a:buChar char="•"/>
            </a:pPr>
            <a:r>
              <a:rPr lang="fr-FR" sz="2000" b="1" u="sng" dirty="0"/>
              <a:t>Bruits du </a:t>
            </a:r>
            <a:r>
              <a:rPr lang="fr-FR" sz="2000" b="1" u="sng" dirty="0" smtClean="0"/>
              <a:t>cœur</a:t>
            </a:r>
            <a:endParaRPr lang="fr-FR" sz="2000" b="1" i="1" u="sng" dirty="0"/>
          </a:p>
        </p:txBody>
      </p:sp>
      <p:sp>
        <p:nvSpPr>
          <p:cNvPr id="31753" name="Text Box 9"/>
          <p:cNvSpPr txBox="1">
            <a:spLocks noChangeArrowheads="1"/>
          </p:cNvSpPr>
          <p:nvPr/>
        </p:nvSpPr>
        <p:spPr bwMode="auto">
          <a:xfrm>
            <a:off x="304800" y="819150"/>
            <a:ext cx="2514600"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buSzPct val="80000"/>
              <a:buFont typeface="Wingdings" pitchFamily="2" charset="2"/>
              <a:buChar char="§"/>
            </a:pPr>
            <a:r>
              <a:rPr lang="fr-FR" sz="1600" b="1" dirty="0"/>
              <a:t>1er:</a:t>
            </a:r>
            <a:r>
              <a:rPr lang="fr-FR" sz="1600" dirty="0"/>
              <a:t> fermeture des valves A.-V.</a:t>
            </a:r>
          </a:p>
          <a:p>
            <a:pPr>
              <a:buSzPct val="80000"/>
              <a:buFont typeface="Wingdings" pitchFamily="2" charset="2"/>
              <a:buChar char="§"/>
            </a:pPr>
            <a:r>
              <a:rPr lang="fr-FR" sz="1600" b="1" dirty="0"/>
              <a:t>2ème:</a:t>
            </a:r>
            <a:r>
              <a:rPr lang="fr-FR" sz="1600" dirty="0"/>
              <a:t> fermeture des valves de l’aorte et du tronc pulmonaire</a:t>
            </a:r>
          </a:p>
        </p:txBody>
      </p:sp>
      <p:sp>
        <p:nvSpPr>
          <p:cNvPr id="31754" name="Text Box 10" descr="Blue tissue paper"/>
          <p:cNvSpPr txBox="1">
            <a:spLocks noChangeArrowheads="1"/>
          </p:cNvSpPr>
          <p:nvPr/>
        </p:nvSpPr>
        <p:spPr bwMode="auto">
          <a:xfrm>
            <a:off x="152400" y="2438400"/>
            <a:ext cx="3276600" cy="3968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38100">
                <a:solidFill>
                  <a:srgbClr val="009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a:solidFill>
                  <a:schemeClr val="tx1"/>
                </a:solidFill>
                <a:latin typeface="Arial" charset="0"/>
              </a:defRPr>
            </a:lvl1pPr>
            <a:lvl2pPr marL="1079500">
              <a:defRPr>
                <a:solidFill>
                  <a:schemeClr val="tx1"/>
                </a:solidFill>
                <a:latin typeface="Arial" charset="0"/>
              </a:defRPr>
            </a:lvl2pPr>
            <a:lvl3pPr marL="1258888">
              <a:defRPr>
                <a:solidFill>
                  <a:schemeClr val="tx1"/>
                </a:solidFill>
                <a:latin typeface="Arial" charset="0"/>
              </a:defRPr>
            </a:lvl3pPr>
            <a:lvl4pPr marL="1438275">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50000"/>
              </a:spcBef>
              <a:buFontTx/>
              <a:buChar char="•"/>
            </a:pPr>
            <a:r>
              <a:rPr lang="fr-FR" sz="2000" b="1" u="sng" dirty="0"/>
              <a:t>Volumes ventriculaires</a:t>
            </a:r>
            <a:endParaRPr lang="fr-FR" sz="2000" b="1" i="1" u="sng" dirty="0"/>
          </a:p>
        </p:txBody>
      </p:sp>
      <p:sp>
        <p:nvSpPr>
          <p:cNvPr id="31755" name="Text Box 11"/>
          <p:cNvSpPr txBox="1">
            <a:spLocks noChangeArrowheads="1"/>
          </p:cNvSpPr>
          <p:nvPr/>
        </p:nvSpPr>
        <p:spPr bwMode="auto">
          <a:xfrm>
            <a:off x="381000" y="2813050"/>
            <a:ext cx="3276600"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6213" indent="-176213">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buSzPct val="80000"/>
              <a:buFont typeface="Wingdings" pitchFamily="2" charset="2"/>
              <a:buChar char="§"/>
            </a:pPr>
            <a:r>
              <a:rPr lang="fr-FR" sz="1600" b="1" dirty="0"/>
              <a:t>Volume télédiastolique </a:t>
            </a:r>
            <a:r>
              <a:rPr lang="fr-FR" sz="1600" b="1" dirty="0" smtClean="0"/>
              <a:t>(</a:t>
            </a:r>
            <a:r>
              <a:rPr lang="fr-FR" sz="1600" b="1" dirty="0"/>
              <a:t>VTD</a:t>
            </a:r>
            <a:r>
              <a:rPr lang="fr-FR" sz="1600" b="1" dirty="0" smtClean="0"/>
              <a:t>) </a:t>
            </a:r>
            <a:r>
              <a:rPr lang="fr-FR" sz="1600" dirty="0"/>
              <a:t>volume à la fin de la </a:t>
            </a:r>
            <a:r>
              <a:rPr lang="fr-FR" sz="1600" dirty="0" smtClean="0"/>
              <a:t>diastole</a:t>
            </a:r>
          </a:p>
          <a:p>
            <a:pPr>
              <a:buSzPct val="80000"/>
            </a:pPr>
            <a:r>
              <a:rPr lang="fr-FR" sz="1600" dirty="0" smtClean="0"/>
              <a:t>	(</a:t>
            </a:r>
            <a:r>
              <a:rPr lang="fr-FR" sz="1600" dirty="0">
                <a:cs typeface="Arial" charset="0"/>
              </a:rPr>
              <a:t>≈ </a:t>
            </a:r>
            <a:r>
              <a:rPr lang="fr-FR" sz="1600" dirty="0" smtClean="0">
                <a:cs typeface="Arial" charset="0"/>
              </a:rPr>
              <a:t>120 </a:t>
            </a:r>
            <a:r>
              <a:rPr lang="fr-FR" sz="1600" dirty="0">
                <a:cs typeface="Arial" charset="0"/>
              </a:rPr>
              <a:t>ml)</a:t>
            </a:r>
            <a:endParaRPr lang="fr-FR" sz="1600" b="1" dirty="0">
              <a:cs typeface="Arial" charset="0"/>
            </a:endParaRPr>
          </a:p>
          <a:p>
            <a:pPr>
              <a:spcBef>
                <a:spcPct val="40000"/>
              </a:spcBef>
              <a:buSzPct val="80000"/>
              <a:buFont typeface="Wingdings" pitchFamily="2" charset="2"/>
              <a:buChar char="§"/>
            </a:pPr>
            <a:r>
              <a:rPr lang="fr-FR" sz="1600" b="1" dirty="0"/>
              <a:t>Volume télésystolique (VTS</a:t>
            </a:r>
            <a:r>
              <a:rPr lang="fr-FR" sz="1600" b="1" dirty="0" smtClean="0"/>
              <a:t>)</a:t>
            </a:r>
            <a:r>
              <a:rPr lang="fr-FR" b="1" dirty="0" smtClean="0"/>
              <a:t> </a:t>
            </a:r>
            <a:r>
              <a:rPr lang="fr-FR" sz="1600" dirty="0"/>
              <a:t>volume à la fin de la </a:t>
            </a:r>
            <a:r>
              <a:rPr lang="fr-FR" sz="1600" dirty="0" smtClean="0"/>
              <a:t>systole</a:t>
            </a:r>
          </a:p>
          <a:p>
            <a:pPr>
              <a:spcBef>
                <a:spcPts val="0"/>
              </a:spcBef>
              <a:buSzPct val="80000"/>
            </a:pPr>
            <a:r>
              <a:rPr lang="fr-FR" sz="1600" dirty="0" smtClean="0"/>
              <a:t>	(</a:t>
            </a:r>
            <a:r>
              <a:rPr lang="fr-FR" sz="1600" dirty="0"/>
              <a:t>≈ </a:t>
            </a:r>
            <a:r>
              <a:rPr lang="fr-FR" sz="1600" dirty="0" smtClean="0"/>
              <a:t>50 </a:t>
            </a:r>
            <a:r>
              <a:rPr lang="fr-FR" sz="1600" dirty="0"/>
              <a:t>ml)</a:t>
            </a:r>
          </a:p>
          <a:p>
            <a:pPr>
              <a:spcBef>
                <a:spcPct val="40000"/>
              </a:spcBef>
              <a:buSzPct val="80000"/>
              <a:buFont typeface="Wingdings" pitchFamily="2" charset="2"/>
              <a:buChar char="§"/>
            </a:pPr>
            <a:r>
              <a:rPr lang="fr-FR" sz="1600" b="1" dirty="0"/>
              <a:t>Volume </a:t>
            </a:r>
            <a:r>
              <a:rPr lang="fr-FR" sz="1600" b="1" dirty="0" smtClean="0"/>
              <a:t>systolique (VS)</a:t>
            </a:r>
          </a:p>
          <a:p>
            <a:pPr>
              <a:spcBef>
                <a:spcPts val="0"/>
              </a:spcBef>
              <a:buSzPct val="80000"/>
            </a:pPr>
            <a:r>
              <a:rPr lang="fr-FR" sz="1600" b="1" dirty="0" smtClean="0"/>
              <a:t>	</a:t>
            </a:r>
            <a:r>
              <a:rPr lang="fr-FR" sz="1600" dirty="0" smtClean="0"/>
              <a:t>volume </a:t>
            </a:r>
            <a:r>
              <a:rPr lang="fr-FR" sz="1600" dirty="0"/>
              <a:t>de sang éjecté</a:t>
            </a:r>
          </a:p>
          <a:p>
            <a:pPr>
              <a:spcBef>
                <a:spcPct val="25000"/>
              </a:spcBef>
            </a:pPr>
            <a:r>
              <a:rPr lang="fr-FR" sz="1600" dirty="0"/>
              <a:t>	</a:t>
            </a:r>
            <a:r>
              <a:rPr lang="fr-FR" sz="1600" b="1" dirty="0"/>
              <a:t>VS = VTD - VTS</a:t>
            </a:r>
            <a:endParaRPr lang="fr-FR" sz="1600" dirty="0"/>
          </a:p>
          <a:p>
            <a:r>
              <a:rPr lang="fr-FR" sz="1600" dirty="0"/>
              <a:t>	(≈ </a:t>
            </a:r>
            <a:r>
              <a:rPr lang="fr-FR" sz="1600" dirty="0" smtClean="0"/>
              <a:t>120 − 50 </a:t>
            </a:r>
            <a:r>
              <a:rPr lang="fr-FR" sz="1600" dirty="0"/>
              <a:t>= 70 ml)</a:t>
            </a:r>
          </a:p>
        </p:txBody>
      </p:sp>
      <p:sp>
        <p:nvSpPr>
          <p:cNvPr id="7" name="Oval 6"/>
          <p:cNvSpPr/>
          <p:nvPr/>
        </p:nvSpPr>
        <p:spPr>
          <a:xfrm>
            <a:off x="3168000" y="1116000"/>
            <a:ext cx="1008000" cy="228600"/>
          </a:xfrm>
          <a:prstGeom prst="ellipse">
            <a:avLst/>
          </a:prstGeom>
          <a:no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393265914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6" name="Text Box 8"/>
          <p:cNvSpPr txBox="1">
            <a:spLocks noChangeArrowheads="1"/>
          </p:cNvSpPr>
          <p:nvPr/>
        </p:nvSpPr>
        <p:spPr bwMode="auto">
          <a:xfrm>
            <a:off x="228600" y="304800"/>
            <a:ext cx="8763000" cy="124649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33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811213" indent="-811213">
              <a:defRPr>
                <a:solidFill>
                  <a:schemeClr val="tx1"/>
                </a:solidFill>
                <a:latin typeface="Arial" charset="0"/>
              </a:defRPr>
            </a:lvl1pPr>
            <a:lvl2pPr marL="1333500" indent="-342900">
              <a:defRPr>
                <a:solidFill>
                  <a:schemeClr val="tx1"/>
                </a:solidFill>
                <a:latin typeface="Arial" charset="0"/>
              </a:defRPr>
            </a:lvl2pPr>
            <a:lvl3pPr marL="1855788" indent="-342900">
              <a:defRPr>
                <a:solidFill>
                  <a:schemeClr val="tx1"/>
                </a:solidFill>
                <a:latin typeface="Arial" charset="0"/>
              </a:defRPr>
            </a:lvl3pPr>
            <a:lvl4pPr marL="2378075" indent="-342900">
              <a:defRPr>
                <a:solidFill>
                  <a:schemeClr val="tx1"/>
                </a:solidFill>
                <a:latin typeface="Arial" charset="0"/>
              </a:defRPr>
            </a:lvl4pPr>
            <a:lvl5pPr marL="2900363" indent="-342900">
              <a:defRPr>
                <a:solidFill>
                  <a:schemeClr val="tx1"/>
                </a:solidFill>
                <a:latin typeface="Arial" charset="0"/>
              </a:defRPr>
            </a:lvl5pPr>
            <a:lvl6pPr marL="3357563" indent="-342900" fontAlgn="base">
              <a:spcBef>
                <a:spcPct val="0"/>
              </a:spcBef>
              <a:spcAft>
                <a:spcPct val="0"/>
              </a:spcAft>
              <a:defRPr>
                <a:solidFill>
                  <a:schemeClr val="tx1"/>
                </a:solidFill>
                <a:latin typeface="Arial" charset="0"/>
              </a:defRPr>
            </a:lvl6pPr>
            <a:lvl7pPr marL="3814763" indent="-342900" fontAlgn="base">
              <a:spcBef>
                <a:spcPct val="0"/>
              </a:spcBef>
              <a:spcAft>
                <a:spcPct val="0"/>
              </a:spcAft>
              <a:defRPr>
                <a:solidFill>
                  <a:schemeClr val="tx1"/>
                </a:solidFill>
                <a:latin typeface="Arial" charset="0"/>
              </a:defRPr>
            </a:lvl7pPr>
            <a:lvl8pPr marL="4271963" indent="-342900" fontAlgn="base">
              <a:spcBef>
                <a:spcPct val="0"/>
              </a:spcBef>
              <a:spcAft>
                <a:spcPct val="0"/>
              </a:spcAft>
              <a:defRPr>
                <a:solidFill>
                  <a:schemeClr val="tx1"/>
                </a:solidFill>
                <a:latin typeface="Arial" charset="0"/>
              </a:defRPr>
            </a:lvl8pPr>
            <a:lvl9pPr marL="4729163" indent="-342900" fontAlgn="base">
              <a:spcBef>
                <a:spcPct val="0"/>
              </a:spcBef>
              <a:spcAft>
                <a:spcPct val="0"/>
              </a:spcAft>
              <a:defRPr>
                <a:solidFill>
                  <a:schemeClr val="tx1"/>
                </a:solidFill>
                <a:latin typeface="Arial" charset="0"/>
              </a:defRPr>
            </a:lvl9pPr>
          </a:lstStyle>
          <a:p>
            <a:pPr eaLnBrk="0" hangingPunct="0"/>
            <a:r>
              <a:rPr lang="en-US" sz="2400" b="1" dirty="0">
                <a:solidFill>
                  <a:srgbClr val="0000FF"/>
                </a:solidFill>
              </a:rPr>
              <a:t>5.1.9	</a:t>
            </a:r>
            <a:r>
              <a:rPr lang="fr-FR" sz="2400" b="1" u="sng" dirty="0">
                <a:solidFill>
                  <a:srgbClr val="0000FF"/>
                </a:solidFill>
              </a:rPr>
              <a:t>Définir débit cardiaque et sa relation avec la fréquence cardiaque et le volume </a:t>
            </a:r>
            <a:r>
              <a:rPr lang="fr-FR" sz="2400" b="1" u="sng" dirty="0" smtClean="0">
                <a:solidFill>
                  <a:srgbClr val="0000FF"/>
                </a:solidFill>
              </a:rPr>
              <a:t>systolique</a:t>
            </a:r>
            <a:endParaRPr lang="fr-FR" sz="2400" b="1" dirty="0">
              <a:solidFill>
                <a:srgbClr val="0000FF"/>
              </a:solidFill>
            </a:endParaRPr>
          </a:p>
          <a:p>
            <a:pPr marL="0" indent="0" eaLnBrk="0" hangingPunct="0">
              <a:spcBef>
                <a:spcPts val="1200"/>
              </a:spcBef>
            </a:pPr>
            <a:r>
              <a:rPr lang="fr-FR" sz="2000" b="1" i="1" dirty="0"/>
              <a:t>   </a:t>
            </a:r>
            <a:r>
              <a:rPr lang="fr-FR" sz="2000" b="1" i="1" dirty="0" smtClean="0"/>
              <a:t>Débit </a:t>
            </a:r>
            <a:r>
              <a:rPr lang="fr-FR" sz="2000" b="1" i="1" dirty="0"/>
              <a:t>cardiaque = quantité de sang éjecté par </a:t>
            </a:r>
            <a:r>
              <a:rPr lang="fr-FR" sz="2000" b="1" i="1" u="sng" dirty="0"/>
              <a:t>chaque</a:t>
            </a:r>
            <a:r>
              <a:rPr lang="fr-FR" sz="2000" b="1" i="1" dirty="0"/>
              <a:t> ventricule / min</a:t>
            </a:r>
            <a:endParaRPr lang="fr-FR" sz="2000" i="1" dirty="0"/>
          </a:p>
        </p:txBody>
      </p:sp>
      <p:sp>
        <p:nvSpPr>
          <p:cNvPr id="32777" name="Text Box 9" descr="Blue tissue paper"/>
          <p:cNvSpPr txBox="1">
            <a:spLocks noChangeArrowheads="1"/>
          </p:cNvSpPr>
          <p:nvPr/>
        </p:nvSpPr>
        <p:spPr bwMode="auto">
          <a:xfrm>
            <a:off x="914400" y="1762125"/>
            <a:ext cx="7315200" cy="1352550"/>
          </a:xfrm>
          <a:prstGeom prst="rect">
            <a:avLst/>
          </a:prstGeom>
          <a:blipFill dpi="0" rotWithShape="0">
            <a:blip r:embed="rId3" cstate="print"/>
            <a:srcRect/>
            <a:tile tx="0" ty="0" sx="100000" sy="100000" flip="none" algn="tl"/>
          </a:blipFill>
          <a:ln w="127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82800">
            <a:spAutoFit/>
          </a:bodyPr>
          <a:lstStyle/>
          <a:p>
            <a:pPr algn="ctr" eaLnBrk="0" hangingPunct="0">
              <a:spcBef>
                <a:spcPct val="50000"/>
              </a:spcBef>
            </a:pPr>
            <a:r>
              <a:rPr lang="fr-FR" sz="2000" b="1">
                <a:solidFill>
                  <a:srgbClr val="0033CC"/>
                </a:solidFill>
              </a:rPr>
              <a:t>DC = FC X VS</a:t>
            </a:r>
          </a:p>
          <a:p>
            <a:pPr eaLnBrk="0" hangingPunct="0">
              <a:spcBef>
                <a:spcPct val="30000"/>
              </a:spcBef>
            </a:pPr>
            <a:r>
              <a:rPr lang="fr-FR"/>
              <a:t>DC = Débit cardiaque (L/min)</a:t>
            </a:r>
          </a:p>
          <a:p>
            <a:pPr eaLnBrk="0" hangingPunct="0"/>
            <a:r>
              <a:rPr lang="fr-FR"/>
              <a:t>FC = Fréquence cardiaque (battements / min)</a:t>
            </a:r>
          </a:p>
          <a:p>
            <a:pPr eaLnBrk="0" hangingPunct="0"/>
            <a:r>
              <a:rPr lang="fr-FR"/>
              <a:t>VS = Volume systolique (mL/battement)</a:t>
            </a:r>
          </a:p>
        </p:txBody>
      </p:sp>
      <p:sp>
        <p:nvSpPr>
          <p:cNvPr id="32780" name="Text Box 12"/>
          <p:cNvSpPr txBox="1">
            <a:spLocks noChangeArrowheads="1"/>
          </p:cNvSpPr>
          <p:nvPr/>
        </p:nvSpPr>
        <p:spPr bwMode="auto">
          <a:xfrm>
            <a:off x="609600" y="3286125"/>
            <a:ext cx="8026400" cy="1440394"/>
          </a:xfrm>
          <a:prstGeom prst="rect">
            <a:avLst/>
          </a:prstGeom>
          <a:noFill/>
          <a:ln w="127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a:solidFill>
                  <a:schemeClr val="tx1"/>
                </a:solidFill>
                <a:latin typeface="Arial" charset="0"/>
              </a:defRPr>
            </a:lvl1pPr>
            <a:lvl2pPr marL="530225" indent="-174625">
              <a:defRPr>
                <a:solidFill>
                  <a:schemeClr val="tx1"/>
                </a:solidFill>
                <a:latin typeface="Arial" charset="0"/>
              </a:defRPr>
            </a:lvl2pPr>
            <a:lvl3pPr marL="987425" indent="-277813">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10000"/>
              </a:spcBef>
              <a:buFontTx/>
              <a:buChar char="•"/>
            </a:pPr>
            <a:r>
              <a:rPr lang="fr-FR" dirty="0" smtClean="0"/>
              <a:t>Exemple :</a:t>
            </a:r>
            <a:endParaRPr lang="fr-FR" dirty="0"/>
          </a:p>
          <a:p>
            <a:pPr lvl="1" eaLnBrk="0" hangingPunct="0">
              <a:spcBef>
                <a:spcPct val="10000"/>
              </a:spcBef>
            </a:pPr>
            <a:r>
              <a:rPr lang="fr-FR" dirty="0"/>
              <a:t>	FC = 75 battements / min	VS = 70 </a:t>
            </a:r>
            <a:r>
              <a:rPr lang="fr-FR" dirty="0" err="1"/>
              <a:t>mL</a:t>
            </a:r>
            <a:r>
              <a:rPr lang="fr-FR" dirty="0"/>
              <a:t> / battement</a:t>
            </a:r>
          </a:p>
          <a:p>
            <a:pPr lvl="1" eaLnBrk="0" hangingPunct="0">
              <a:spcBef>
                <a:spcPct val="10000"/>
              </a:spcBef>
            </a:pPr>
            <a:r>
              <a:rPr lang="fr-FR" dirty="0">
                <a:sym typeface="Symbol" pitchFamily="18" charset="2"/>
              </a:rPr>
              <a:t>	 </a:t>
            </a:r>
            <a:r>
              <a:rPr lang="fr-FR" dirty="0"/>
              <a:t>DC = 75 x 70 = 5250 </a:t>
            </a:r>
            <a:r>
              <a:rPr lang="fr-FR" dirty="0" err="1"/>
              <a:t>mL</a:t>
            </a:r>
            <a:r>
              <a:rPr lang="fr-FR" dirty="0"/>
              <a:t>/min = 5,25 L/min</a:t>
            </a:r>
          </a:p>
          <a:p>
            <a:pPr eaLnBrk="0" hangingPunct="0">
              <a:spcBef>
                <a:spcPct val="50000"/>
              </a:spcBef>
              <a:buFontTx/>
              <a:buChar char="•"/>
            </a:pPr>
            <a:r>
              <a:rPr lang="fr-FR" dirty="0"/>
              <a:t>Débit cardiaque moyen (pour un adulte au repos) ≈ 5L / min</a:t>
            </a:r>
            <a:endParaRPr lang="fr-FR" sz="2000" dirty="0"/>
          </a:p>
        </p:txBody>
      </p:sp>
      <p:sp>
        <p:nvSpPr>
          <p:cNvPr id="32781" name="Text Box 13"/>
          <p:cNvSpPr txBox="1">
            <a:spLocks noChangeArrowheads="1"/>
          </p:cNvSpPr>
          <p:nvPr/>
        </p:nvSpPr>
        <p:spPr bwMode="auto">
          <a:xfrm>
            <a:off x="609600" y="4886325"/>
            <a:ext cx="8026400" cy="1819275"/>
          </a:xfrm>
          <a:prstGeom prst="rect">
            <a:avLst/>
          </a:prstGeom>
          <a:noFill/>
          <a:ln w="127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a:solidFill>
                  <a:schemeClr val="tx1"/>
                </a:solidFill>
                <a:latin typeface="Arial" charset="0"/>
              </a:defRPr>
            </a:lvl1pPr>
            <a:lvl2pPr marL="530225" indent="-174625">
              <a:defRPr>
                <a:solidFill>
                  <a:schemeClr val="tx1"/>
                </a:solidFill>
                <a:latin typeface="Arial" charset="0"/>
              </a:defRPr>
            </a:lvl2pPr>
            <a:lvl3pPr marL="987425" indent="-277813">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50000"/>
              </a:spcBef>
              <a:buFontTx/>
              <a:buChar char="•"/>
            </a:pPr>
            <a:r>
              <a:rPr lang="fr-FR" sz="1500" u="sng" dirty="0"/>
              <a:t>Faits à </a:t>
            </a:r>
            <a:r>
              <a:rPr lang="fr-FR" sz="1500" u="sng" dirty="0" smtClean="0"/>
              <a:t>noter</a:t>
            </a:r>
            <a:r>
              <a:rPr lang="fr-FR" sz="1500" dirty="0" smtClean="0"/>
              <a:t> :</a:t>
            </a:r>
            <a:endParaRPr lang="fr-FR" sz="1500" dirty="0"/>
          </a:p>
          <a:p>
            <a:pPr marL="355600" lvl="1" indent="-177800" eaLnBrk="0" hangingPunct="0">
              <a:spcBef>
                <a:spcPct val="25000"/>
              </a:spcBef>
              <a:buFont typeface="Arial" pitchFamily="34" charset="0"/>
              <a:buChar char="−"/>
            </a:pPr>
            <a:r>
              <a:rPr lang="fr-FR" sz="1500" dirty="0"/>
              <a:t>Le volume sanguin total est d’environ 5L</a:t>
            </a:r>
          </a:p>
          <a:p>
            <a:pPr marL="627063" lvl="2" indent="-271463" eaLnBrk="0" hangingPunct="0"/>
            <a:r>
              <a:rPr lang="fr-FR" sz="1500" dirty="0">
                <a:sym typeface="Symbol" pitchFamily="18" charset="2"/>
              </a:rPr>
              <a:t></a:t>
            </a:r>
            <a:r>
              <a:rPr lang="fr-FR" sz="1500" dirty="0"/>
              <a:t>	en moyenne, un G.R. prend environ 1 min pour faire le circuit au complet.</a:t>
            </a:r>
          </a:p>
          <a:p>
            <a:pPr marL="355600" lvl="1" indent="-177800" eaLnBrk="0" hangingPunct="0">
              <a:spcBef>
                <a:spcPct val="25000"/>
              </a:spcBef>
              <a:buFont typeface="Arial" pitchFamily="34" charset="0"/>
              <a:buChar char="−"/>
            </a:pPr>
            <a:r>
              <a:rPr lang="fr-FR" sz="1500" b="1" dirty="0">
                <a:solidFill>
                  <a:srgbClr val="FF0000"/>
                </a:solidFill>
              </a:rPr>
              <a:t>DC gauche = </a:t>
            </a:r>
            <a:r>
              <a:rPr lang="fr-FR" sz="1500" b="1" u="sng" dirty="0">
                <a:solidFill>
                  <a:srgbClr val="FF0000"/>
                </a:solidFill>
              </a:rPr>
              <a:t>nécessairement</a:t>
            </a:r>
            <a:r>
              <a:rPr lang="fr-FR" sz="1500" b="1" dirty="0">
                <a:solidFill>
                  <a:srgbClr val="FF0000"/>
                </a:solidFill>
              </a:rPr>
              <a:t> DC droit !</a:t>
            </a:r>
          </a:p>
          <a:p>
            <a:pPr marL="627063" lvl="2" indent="-271463" eaLnBrk="0" hangingPunct="0"/>
            <a:r>
              <a:rPr lang="fr-FR" sz="1500" dirty="0">
                <a:sym typeface="Symbol" pitchFamily="18" charset="2"/>
              </a:rPr>
              <a:t>	Supposons que DC gauche = 5 L / min et que DC droit = 5,1 L/ min</a:t>
            </a:r>
          </a:p>
          <a:p>
            <a:pPr marL="627063" lvl="2" indent="-271463" eaLnBrk="0" hangingPunct="0"/>
            <a:r>
              <a:rPr lang="fr-FR" sz="1500" dirty="0">
                <a:sym typeface="Symbol" pitchFamily="18" charset="2"/>
              </a:rPr>
              <a:t>	Accumulation de sang dans la circulation pulmonaire à un taux de 100 ml/min </a:t>
            </a:r>
          </a:p>
          <a:p>
            <a:pPr marL="627063" lvl="2" indent="-271463" eaLnBrk="0" hangingPunct="0"/>
            <a:r>
              <a:rPr lang="fr-FR" sz="1500" dirty="0">
                <a:sym typeface="Symbol" pitchFamily="18" charset="2"/>
              </a:rPr>
              <a:t>	</a:t>
            </a:r>
            <a:r>
              <a:rPr lang="fr-FR" sz="1500" u="sng" dirty="0">
                <a:sym typeface="Symbol" pitchFamily="18" charset="2"/>
              </a:rPr>
              <a:t>Tout</a:t>
            </a:r>
            <a:r>
              <a:rPr lang="fr-FR" sz="1500" dirty="0">
                <a:sym typeface="Symbol" pitchFamily="18" charset="2"/>
              </a:rPr>
              <a:t> le sang se retrouverait dans la circulation pulmonaire en moins d’une </a:t>
            </a:r>
            <a:r>
              <a:rPr lang="fr-FR" sz="1500" dirty="0" smtClean="0">
                <a:sym typeface="Symbol" pitchFamily="18" charset="2"/>
              </a:rPr>
              <a:t>heure !</a:t>
            </a:r>
            <a:endParaRPr lang="fr-FR" sz="1500" dirty="0">
              <a:sym typeface="Symbol" pitchFamily="18" charset="2"/>
            </a:endParaRPr>
          </a:p>
        </p:txBody>
      </p:sp>
    </p:spTree>
    <p:extLst>
      <p:ext uri="{BB962C8B-B14F-4D97-AF65-F5344CB8AC3E}">
        <p14:creationId xmlns:p14="http://schemas.microsoft.com/office/powerpoint/2010/main" val="25669349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32776"/>
                                        </p:tgtEl>
                                        <p:attrNameLst>
                                          <p:attrName>style.visibility</p:attrName>
                                        </p:attrNameLst>
                                      </p:cBhvr>
                                      <p:to>
                                        <p:strVal val="visible"/>
                                      </p:to>
                                    </p:set>
                                    <p:animEffect transition="in" filter="dissolve">
                                      <p:cBhvr>
                                        <p:cTn id="7" dur="500"/>
                                        <p:tgtEl>
                                          <p:spTgt spid="327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2777"/>
                                        </p:tgtEl>
                                        <p:attrNameLst>
                                          <p:attrName>style.visibility</p:attrName>
                                        </p:attrNameLst>
                                      </p:cBhvr>
                                      <p:to>
                                        <p:strVal val="visible"/>
                                      </p:to>
                                    </p:set>
                                    <p:animEffect transition="in" filter="dissolve">
                                      <p:cBhvr>
                                        <p:cTn id="12" dur="500"/>
                                        <p:tgtEl>
                                          <p:spTgt spid="3277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2780"/>
                                        </p:tgtEl>
                                        <p:attrNameLst>
                                          <p:attrName>style.visibility</p:attrName>
                                        </p:attrNameLst>
                                      </p:cBhvr>
                                      <p:to>
                                        <p:strVal val="visible"/>
                                      </p:to>
                                    </p:set>
                                    <p:animEffect transition="in" filter="dissolve">
                                      <p:cBhvr>
                                        <p:cTn id="17" dur="500"/>
                                        <p:tgtEl>
                                          <p:spTgt spid="3278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2781"/>
                                        </p:tgtEl>
                                        <p:attrNameLst>
                                          <p:attrName>style.visibility</p:attrName>
                                        </p:attrNameLst>
                                      </p:cBhvr>
                                      <p:to>
                                        <p:strVal val="visible"/>
                                      </p:to>
                                    </p:set>
                                    <p:animEffect transition="in" filter="dissolve">
                                      <p:cBhvr>
                                        <p:cTn id="22" dur="500"/>
                                        <p:tgtEl>
                                          <p:spTgt spid="327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p:bldP spid="32777" grpId="0" animBg="1" autoUpdateAnimBg="0"/>
      <p:bldP spid="32780" grpId="0" animBg="1" autoUpdateAnimBg="0"/>
      <p:bldP spid="32781" grpId="0" animBg="1"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9" name="Text Box 7"/>
          <p:cNvSpPr txBox="1">
            <a:spLocks noChangeArrowheads="1"/>
          </p:cNvSpPr>
          <p:nvPr/>
        </p:nvSpPr>
        <p:spPr bwMode="auto">
          <a:xfrm>
            <a:off x="243114" y="609599"/>
            <a:ext cx="8458200" cy="2616101"/>
          </a:xfrm>
          <a:prstGeom prst="rect">
            <a:avLst/>
          </a:prstGeom>
          <a:noFill/>
          <a:ln w="127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6213" indent="-176213">
              <a:defRPr>
                <a:solidFill>
                  <a:schemeClr val="tx1"/>
                </a:solidFill>
                <a:latin typeface="Arial" charset="0"/>
              </a:defRPr>
            </a:lvl1pPr>
            <a:lvl2pPr marL="530225" indent="-174625">
              <a:defRPr>
                <a:solidFill>
                  <a:schemeClr val="tx1"/>
                </a:solidFill>
                <a:latin typeface="Arial" charset="0"/>
              </a:defRPr>
            </a:lvl2pPr>
            <a:lvl3pPr marL="987425" indent="-277813">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10000"/>
              </a:spcBef>
              <a:buFontTx/>
              <a:buChar char="•"/>
            </a:pPr>
            <a:r>
              <a:rPr lang="fr-FR" sz="2000" dirty="0"/>
              <a:t>Débit cardiaque maximal (durant un exercice</a:t>
            </a:r>
            <a:r>
              <a:rPr lang="fr-FR" sz="2000" dirty="0" smtClean="0"/>
              <a:t>) :</a:t>
            </a:r>
            <a:endParaRPr lang="fr-FR" sz="2000" dirty="0"/>
          </a:p>
          <a:p>
            <a:pPr marL="449263" lvl="1" indent="-271463" eaLnBrk="0" hangingPunct="0">
              <a:spcBef>
                <a:spcPct val="10000"/>
              </a:spcBef>
              <a:buFont typeface="Arial" pitchFamily="34" charset="0"/>
              <a:buChar char="−"/>
            </a:pPr>
            <a:r>
              <a:rPr lang="fr-FR" sz="2000" dirty="0"/>
              <a:t>Chez les sédentaires: = 4 à 5 fois le DC au repos (</a:t>
            </a:r>
            <a:r>
              <a:rPr lang="fr-FR" sz="2000" dirty="0">
                <a:cs typeface="Arial" charset="0"/>
              </a:rPr>
              <a:t>≈</a:t>
            </a:r>
            <a:r>
              <a:rPr lang="fr-FR" sz="2000" dirty="0"/>
              <a:t> 20-25 </a:t>
            </a:r>
            <a:r>
              <a:rPr lang="fr-FR" sz="2000" dirty="0" smtClean="0"/>
              <a:t>L/min !)</a:t>
            </a:r>
            <a:endParaRPr lang="fr-FR" sz="2000" dirty="0"/>
          </a:p>
          <a:p>
            <a:pPr marL="449263" lvl="1" indent="-271463" eaLnBrk="0" hangingPunct="0">
              <a:spcBef>
                <a:spcPct val="10000"/>
              </a:spcBef>
              <a:buFont typeface="Arial" pitchFamily="34" charset="0"/>
              <a:buChar char="−"/>
            </a:pPr>
            <a:r>
              <a:rPr lang="fr-FR" sz="2000" dirty="0"/>
              <a:t>Chez les athlètes: = 7 fois le DC au repos (</a:t>
            </a:r>
            <a:r>
              <a:rPr lang="fr-FR" sz="2000" dirty="0">
                <a:cs typeface="Arial" charset="0"/>
              </a:rPr>
              <a:t>≈</a:t>
            </a:r>
            <a:r>
              <a:rPr lang="fr-FR" sz="2000" dirty="0"/>
              <a:t> 35 L/min !)</a:t>
            </a:r>
          </a:p>
          <a:p>
            <a:pPr eaLnBrk="0" hangingPunct="0">
              <a:spcBef>
                <a:spcPct val="50000"/>
              </a:spcBef>
              <a:buFontTx/>
              <a:buChar char="•"/>
            </a:pPr>
            <a:r>
              <a:rPr lang="fr-FR" sz="2000" b="1" i="1" dirty="0">
                <a:solidFill>
                  <a:srgbClr val="FF0000"/>
                </a:solidFill>
              </a:rPr>
              <a:t>Réserve </a:t>
            </a:r>
            <a:r>
              <a:rPr lang="fr-FR" sz="2000" b="1" i="1" dirty="0" smtClean="0">
                <a:solidFill>
                  <a:srgbClr val="FF0000"/>
                </a:solidFill>
              </a:rPr>
              <a:t>cardiaque </a:t>
            </a:r>
            <a:r>
              <a:rPr lang="fr-FR" sz="2000" b="1" dirty="0" smtClean="0"/>
              <a:t>:</a:t>
            </a:r>
            <a:r>
              <a:rPr lang="fr-FR" sz="2000" dirty="0" smtClean="0"/>
              <a:t> </a:t>
            </a:r>
            <a:r>
              <a:rPr lang="fr-FR" sz="2000" dirty="0">
                <a:solidFill>
                  <a:srgbClr val="FF0000"/>
                </a:solidFill>
              </a:rPr>
              <a:t>différence entre le DC maximal et le DC au </a:t>
            </a:r>
            <a:r>
              <a:rPr lang="fr-FR" sz="2000" dirty="0" smtClean="0">
                <a:solidFill>
                  <a:srgbClr val="FF0000"/>
                </a:solidFill>
              </a:rPr>
              <a:t>repos</a:t>
            </a:r>
            <a:endParaRPr lang="fr-FR" sz="2000" dirty="0">
              <a:solidFill>
                <a:srgbClr val="FF0000"/>
              </a:solidFill>
            </a:endParaRPr>
          </a:p>
          <a:p>
            <a:pPr eaLnBrk="0" hangingPunct="0">
              <a:spcBef>
                <a:spcPct val="50000"/>
              </a:spcBef>
              <a:buFontTx/>
              <a:buChar char="•"/>
            </a:pPr>
            <a:r>
              <a:rPr lang="fr-FR" sz="2000" dirty="0"/>
              <a:t>L’augmentation du DC durant un exercice est due à une augmentation combinée de FC et </a:t>
            </a:r>
            <a:r>
              <a:rPr lang="fr-FR" sz="2000" dirty="0" smtClean="0"/>
              <a:t>VS :</a:t>
            </a:r>
            <a:endParaRPr lang="fr-FR" sz="2000" dirty="0"/>
          </a:p>
          <a:p>
            <a:pPr marL="449263" lvl="1" indent="-271463" eaLnBrk="0" hangingPunct="0">
              <a:buFont typeface="Arial" pitchFamily="34" charset="0"/>
              <a:buChar char="−"/>
            </a:pPr>
            <a:r>
              <a:rPr lang="fr-FR" sz="2000" dirty="0"/>
              <a:t>Puisque DC = FC x VS,   </a:t>
            </a:r>
            <a:r>
              <a:rPr lang="fr-FR" sz="2000" dirty="0">
                <a:sym typeface="Symbol" pitchFamily="18" charset="2"/>
              </a:rPr>
              <a:t>  FC et  VS entraînent une  DC</a:t>
            </a:r>
          </a:p>
        </p:txBody>
      </p:sp>
    </p:spTree>
    <p:extLst>
      <p:ext uri="{BB962C8B-B14F-4D97-AF65-F5344CB8AC3E}">
        <p14:creationId xmlns:p14="http://schemas.microsoft.com/office/powerpoint/2010/main" val="149658364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152400" y="228600"/>
            <a:ext cx="7924800" cy="41549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900113" indent="-900113">
              <a:defRPr>
                <a:solidFill>
                  <a:schemeClr val="tx1"/>
                </a:solidFill>
                <a:latin typeface="Arial" charset="0"/>
              </a:defRPr>
            </a:lvl1pPr>
            <a:lvl2pPr marL="1430338" indent="-261938">
              <a:defRPr>
                <a:solidFill>
                  <a:schemeClr val="tx1"/>
                </a:solidFill>
                <a:latin typeface="Arial" charset="0"/>
              </a:defRPr>
            </a:lvl2pPr>
            <a:lvl3pPr marL="1609725">
              <a:defRPr>
                <a:solidFill>
                  <a:schemeClr val="tx1"/>
                </a:solidFill>
                <a:latin typeface="Arial" charset="0"/>
              </a:defRPr>
            </a:lvl3pPr>
            <a:lvl4pPr marL="1789113">
              <a:defRPr>
                <a:solidFill>
                  <a:schemeClr val="tx1"/>
                </a:solidFill>
                <a:latin typeface="Arial" charset="0"/>
              </a:defRPr>
            </a:lvl4pPr>
            <a:lvl5pPr marL="1968500">
              <a:defRPr>
                <a:solidFill>
                  <a:schemeClr val="tx1"/>
                </a:solidFill>
                <a:latin typeface="Arial" charset="0"/>
              </a:defRPr>
            </a:lvl5pPr>
            <a:lvl6pPr marL="2425700" fontAlgn="base">
              <a:spcBef>
                <a:spcPct val="0"/>
              </a:spcBef>
              <a:spcAft>
                <a:spcPct val="0"/>
              </a:spcAft>
              <a:defRPr>
                <a:solidFill>
                  <a:schemeClr val="tx1"/>
                </a:solidFill>
                <a:latin typeface="Arial" charset="0"/>
              </a:defRPr>
            </a:lvl6pPr>
            <a:lvl7pPr marL="2882900" fontAlgn="base">
              <a:spcBef>
                <a:spcPct val="0"/>
              </a:spcBef>
              <a:spcAft>
                <a:spcPct val="0"/>
              </a:spcAft>
              <a:defRPr>
                <a:solidFill>
                  <a:schemeClr val="tx1"/>
                </a:solidFill>
                <a:latin typeface="Arial" charset="0"/>
              </a:defRPr>
            </a:lvl7pPr>
            <a:lvl8pPr marL="3340100" fontAlgn="base">
              <a:spcBef>
                <a:spcPct val="0"/>
              </a:spcBef>
              <a:spcAft>
                <a:spcPct val="0"/>
              </a:spcAft>
              <a:defRPr>
                <a:solidFill>
                  <a:schemeClr val="tx1"/>
                </a:solidFill>
                <a:latin typeface="Arial" charset="0"/>
              </a:defRPr>
            </a:lvl8pPr>
            <a:lvl9pPr marL="3797300" fontAlgn="base">
              <a:spcBef>
                <a:spcPct val="0"/>
              </a:spcBef>
              <a:spcAft>
                <a:spcPct val="0"/>
              </a:spcAft>
              <a:defRPr>
                <a:solidFill>
                  <a:schemeClr val="tx1"/>
                </a:solidFill>
                <a:latin typeface="Arial" charset="0"/>
              </a:defRPr>
            </a:lvl9pPr>
          </a:lstStyle>
          <a:p>
            <a:pPr marL="982663" indent="-982663" eaLnBrk="0" hangingPunct="0">
              <a:spcBef>
                <a:spcPct val="50000"/>
              </a:spcBef>
            </a:pPr>
            <a:r>
              <a:rPr lang="fr-FR" sz="2400" b="1" dirty="0" smtClean="0">
                <a:solidFill>
                  <a:srgbClr val="0000FF"/>
                </a:solidFill>
              </a:rPr>
              <a:t>5.1.10	</a:t>
            </a:r>
            <a:r>
              <a:rPr lang="fr-FR" sz="2400" b="1" u="sng" dirty="0" smtClean="0">
                <a:solidFill>
                  <a:srgbClr val="0000FF"/>
                </a:solidFill>
              </a:rPr>
              <a:t>Mécanismes </a:t>
            </a:r>
            <a:r>
              <a:rPr lang="fr-FR" sz="2400" b="1" u="sng" dirty="0">
                <a:solidFill>
                  <a:srgbClr val="0000FF"/>
                </a:solidFill>
              </a:rPr>
              <a:t>de régulation du débit cardiaque</a:t>
            </a:r>
          </a:p>
        </p:txBody>
      </p:sp>
      <p:sp>
        <p:nvSpPr>
          <p:cNvPr id="35848" name="Text Box 8"/>
          <p:cNvSpPr txBox="1">
            <a:spLocks noChangeArrowheads="1"/>
          </p:cNvSpPr>
          <p:nvPr/>
        </p:nvSpPr>
        <p:spPr bwMode="auto">
          <a:xfrm>
            <a:off x="71438" y="1284288"/>
            <a:ext cx="8534400" cy="5593839"/>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66700" indent="-266700">
              <a:defRPr>
                <a:solidFill>
                  <a:schemeClr val="tx1"/>
                </a:solidFill>
                <a:latin typeface="Arial" charset="0"/>
              </a:defRPr>
            </a:lvl1pPr>
            <a:lvl2pPr marL="717550" indent="-271463">
              <a:defRPr>
                <a:solidFill>
                  <a:schemeClr val="tx1"/>
                </a:solidFill>
                <a:latin typeface="Arial" charset="0"/>
              </a:defRPr>
            </a:lvl2pPr>
            <a:lvl3pPr marL="1082675" indent="-182563">
              <a:defRPr>
                <a:solidFill>
                  <a:schemeClr val="tx1"/>
                </a:solidFill>
                <a:latin typeface="Arial" charset="0"/>
              </a:defRPr>
            </a:lvl3pPr>
            <a:lvl4pPr marL="2546350" indent="-371475">
              <a:defRPr>
                <a:solidFill>
                  <a:schemeClr val="tx1"/>
                </a:solidFill>
                <a:latin typeface="Arial" charset="0"/>
              </a:defRPr>
            </a:lvl4pPr>
            <a:lvl5pPr marL="3097213" indent="-371475">
              <a:defRPr>
                <a:solidFill>
                  <a:schemeClr val="tx1"/>
                </a:solidFill>
                <a:latin typeface="Arial" charset="0"/>
              </a:defRPr>
            </a:lvl5pPr>
            <a:lvl6pPr marL="3554413" indent="-371475" fontAlgn="base">
              <a:spcBef>
                <a:spcPct val="0"/>
              </a:spcBef>
              <a:spcAft>
                <a:spcPct val="0"/>
              </a:spcAft>
              <a:defRPr>
                <a:solidFill>
                  <a:schemeClr val="tx1"/>
                </a:solidFill>
                <a:latin typeface="Arial" charset="0"/>
              </a:defRPr>
            </a:lvl6pPr>
            <a:lvl7pPr marL="4011613" indent="-371475" fontAlgn="base">
              <a:spcBef>
                <a:spcPct val="0"/>
              </a:spcBef>
              <a:spcAft>
                <a:spcPct val="0"/>
              </a:spcAft>
              <a:defRPr>
                <a:solidFill>
                  <a:schemeClr val="tx1"/>
                </a:solidFill>
                <a:latin typeface="Arial" charset="0"/>
              </a:defRPr>
            </a:lvl7pPr>
            <a:lvl8pPr marL="4468813" indent="-371475" fontAlgn="base">
              <a:spcBef>
                <a:spcPct val="0"/>
              </a:spcBef>
              <a:spcAft>
                <a:spcPct val="0"/>
              </a:spcAft>
              <a:defRPr>
                <a:solidFill>
                  <a:schemeClr val="tx1"/>
                </a:solidFill>
                <a:latin typeface="Arial" charset="0"/>
              </a:defRPr>
            </a:lvl8pPr>
            <a:lvl9pPr marL="4926013" indent="-371475" fontAlgn="base">
              <a:spcBef>
                <a:spcPct val="0"/>
              </a:spcBef>
              <a:spcAft>
                <a:spcPct val="0"/>
              </a:spcAft>
              <a:defRPr>
                <a:solidFill>
                  <a:schemeClr val="tx1"/>
                </a:solidFill>
                <a:latin typeface="Arial" charset="0"/>
              </a:defRPr>
            </a:lvl9pPr>
          </a:lstStyle>
          <a:p>
            <a:pPr marL="449263" indent="-449263" eaLnBrk="0" hangingPunct="0">
              <a:spcBef>
                <a:spcPct val="25000"/>
              </a:spcBef>
            </a:pPr>
            <a:r>
              <a:rPr lang="en-US" sz="2200" b="1" dirty="0" smtClean="0">
                <a:solidFill>
                  <a:srgbClr val="0000FF"/>
                </a:solidFill>
              </a:rPr>
              <a:t>A)</a:t>
            </a:r>
            <a:r>
              <a:rPr lang="en-US" sz="2200" b="1" i="1" dirty="0" smtClean="0">
                <a:solidFill>
                  <a:srgbClr val="0000FF"/>
                </a:solidFill>
              </a:rPr>
              <a:t>	</a:t>
            </a:r>
            <a:r>
              <a:rPr lang="fr-FR" sz="2200" b="1" u="sng" dirty="0" smtClean="0">
                <a:solidFill>
                  <a:srgbClr val="0000FF"/>
                </a:solidFill>
              </a:rPr>
              <a:t>Régulation </a:t>
            </a:r>
            <a:r>
              <a:rPr lang="fr-FR" sz="2200" b="1" u="sng" dirty="0">
                <a:solidFill>
                  <a:srgbClr val="0000FF"/>
                </a:solidFill>
              </a:rPr>
              <a:t>de la fréquence </a:t>
            </a:r>
            <a:r>
              <a:rPr lang="fr-FR" sz="2200" b="1" u="sng" dirty="0" smtClean="0">
                <a:solidFill>
                  <a:srgbClr val="0000FF"/>
                </a:solidFill>
              </a:rPr>
              <a:t>cardiaque (FC)</a:t>
            </a:r>
            <a:endParaRPr lang="fr-FR" sz="2200" b="1" dirty="0">
              <a:solidFill>
                <a:srgbClr val="0000FF"/>
              </a:solidFill>
            </a:endParaRPr>
          </a:p>
          <a:p>
            <a:pPr marL="449263" indent="0" eaLnBrk="0" hangingPunct="0"/>
            <a:r>
              <a:rPr lang="fr-FR" dirty="0" smtClean="0"/>
              <a:t>Le </a:t>
            </a:r>
            <a:r>
              <a:rPr lang="fr-FR" dirty="0"/>
              <a:t>rythme cardiaque est déterminé par la fréquence des potentiels d’action du </a:t>
            </a:r>
            <a:r>
              <a:rPr lang="fr-FR" dirty="0" smtClean="0"/>
              <a:t>nœud </a:t>
            </a:r>
            <a:r>
              <a:rPr lang="fr-FR" dirty="0"/>
              <a:t>sinusal. Cette fréquence est influencée par:</a:t>
            </a:r>
          </a:p>
          <a:p>
            <a:pPr marL="896938" lvl="1" indent="-447675" eaLnBrk="0" hangingPunct="0">
              <a:spcBef>
                <a:spcPct val="25000"/>
              </a:spcBef>
              <a:buFontTx/>
              <a:buAutoNum type="romanLcParenBoth"/>
            </a:pPr>
            <a:r>
              <a:rPr lang="fr-FR" b="1" dirty="0"/>
              <a:t>L’activité des neurones postganglionaires autonomes qui innervent le </a:t>
            </a:r>
            <a:r>
              <a:rPr lang="fr-FR" b="1" dirty="0" smtClean="0"/>
              <a:t>nœud </a:t>
            </a:r>
            <a:r>
              <a:rPr lang="fr-FR" b="1" dirty="0"/>
              <a:t>sinusal:</a:t>
            </a:r>
          </a:p>
          <a:p>
            <a:pPr marL="1074738" lvl="2" indent="-177800" eaLnBrk="0" hangingPunct="0">
              <a:spcBef>
                <a:spcPct val="25000"/>
              </a:spcBef>
              <a:buFontTx/>
              <a:buChar char="•"/>
            </a:pPr>
            <a:r>
              <a:rPr lang="fr-FR" dirty="0"/>
              <a:t>Noradrénaline (sympathique):  </a:t>
            </a:r>
            <a:r>
              <a:rPr lang="fr-FR" u="sng" dirty="0"/>
              <a:t>augmente</a:t>
            </a:r>
            <a:r>
              <a:rPr lang="fr-FR" dirty="0"/>
              <a:t> la fréquence des potentiels d’action  </a:t>
            </a:r>
            <a:r>
              <a:rPr lang="fr-FR" dirty="0">
                <a:sym typeface="Symbol" pitchFamily="18" charset="2"/>
              </a:rPr>
              <a:t></a:t>
            </a:r>
            <a:r>
              <a:rPr lang="fr-FR" dirty="0"/>
              <a:t> </a:t>
            </a:r>
            <a:r>
              <a:rPr lang="fr-FR" sz="2400" dirty="0">
                <a:cs typeface="Arial" charset="0"/>
              </a:rPr>
              <a:t>↑</a:t>
            </a:r>
            <a:r>
              <a:rPr lang="fr-FR" sz="2400" dirty="0"/>
              <a:t> </a:t>
            </a:r>
            <a:r>
              <a:rPr lang="fr-FR" dirty="0"/>
              <a:t>fréquence cardiaque</a:t>
            </a:r>
            <a:endParaRPr lang="fr-FR" dirty="0">
              <a:sym typeface="Symbol" pitchFamily="18" charset="2"/>
            </a:endParaRPr>
          </a:p>
          <a:p>
            <a:pPr marL="1074738" lvl="2" indent="-177800" eaLnBrk="0" hangingPunct="0">
              <a:spcBef>
                <a:spcPct val="25000"/>
              </a:spcBef>
              <a:buFontTx/>
              <a:buChar char="•"/>
            </a:pPr>
            <a:r>
              <a:rPr lang="fr-FR" dirty="0"/>
              <a:t>Acétylcholine (parasympathique):  </a:t>
            </a:r>
            <a:r>
              <a:rPr lang="fr-FR" u="sng" dirty="0"/>
              <a:t>diminue</a:t>
            </a:r>
            <a:r>
              <a:rPr lang="fr-FR" dirty="0"/>
              <a:t> la fréquence des potentiels d’action </a:t>
            </a:r>
            <a:r>
              <a:rPr lang="fr-FR" dirty="0">
                <a:sym typeface="Symbol" pitchFamily="18" charset="2"/>
              </a:rPr>
              <a:t></a:t>
            </a:r>
            <a:r>
              <a:rPr lang="fr-FR" dirty="0"/>
              <a:t> </a:t>
            </a:r>
            <a:r>
              <a:rPr lang="fr-FR" sz="2400" b="1" dirty="0">
                <a:cs typeface="Arial" charset="0"/>
              </a:rPr>
              <a:t>↓ </a:t>
            </a:r>
            <a:r>
              <a:rPr lang="fr-FR" dirty="0"/>
              <a:t>fréquence cardiaque</a:t>
            </a:r>
            <a:endParaRPr lang="fr-FR" dirty="0">
              <a:sym typeface="Symbol" pitchFamily="18" charset="2"/>
            </a:endParaRPr>
          </a:p>
          <a:p>
            <a:pPr marL="1074738" lvl="2" indent="-177800" eaLnBrk="0" hangingPunct="0">
              <a:spcBef>
                <a:spcPct val="25000"/>
              </a:spcBef>
              <a:buFontTx/>
              <a:buChar char="•"/>
            </a:pPr>
            <a:r>
              <a:rPr lang="fr-FR" dirty="0"/>
              <a:t>Au repos:  effet parasympathique dominant (“</a:t>
            </a:r>
            <a:r>
              <a:rPr lang="fr-FR" i="1" dirty="0"/>
              <a:t>tonus parasympathique</a:t>
            </a:r>
            <a:r>
              <a:rPr lang="fr-FR" dirty="0"/>
              <a:t>”)</a:t>
            </a:r>
          </a:p>
          <a:p>
            <a:pPr marL="896938" lvl="1" indent="-447675" eaLnBrk="0" hangingPunct="0">
              <a:spcBef>
                <a:spcPct val="25000"/>
              </a:spcBef>
              <a:buFontTx/>
              <a:buAutoNum type="romanLcParenBoth"/>
            </a:pPr>
            <a:r>
              <a:rPr lang="fr-FR" b="1" dirty="0" smtClean="0"/>
              <a:t>Certaines </a:t>
            </a:r>
            <a:r>
              <a:rPr lang="fr-FR" b="1" dirty="0"/>
              <a:t>hormones circulantes</a:t>
            </a:r>
          </a:p>
          <a:p>
            <a:pPr marL="1074738" lvl="2" indent="-177800" eaLnBrk="0" hangingPunct="0">
              <a:buFontTx/>
              <a:buChar char="•"/>
            </a:pPr>
            <a:r>
              <a:rPr lang="fr-FR" dirty="0"/>
              <a:t>Ex.: adrénaline:</a:t>
            </a:r>
            <a:r>
              <a:rPr lang="fr-FR" sz="2000" dirty="0"/>
              <a:t> </a:t>
            </a:r>
            <a:r>
              <a:rPr lang="fr-FR" sz="2400" dirty="0"/>
              <a:t>↑</a:t>
            </a:r>
            <a:r>
              <a:rPr lang="fr-FR" dirty="0"/>
              <a:t> fréquence cardiaque</a:t>
            </a:r>
            <a:endParaRPr lang="fr-FR" sz="2000" dirty="0"/>
          </a:p>
          <a:p>
            <a:pPr marL="896938" lvl="1" indent="-447675" eaLnBrk="0" hangingPunct="0">
              <a:spcBef>
                <a:spcPct val="25000"/>
              </a:spcBef>
              <a:buFontTx/>
              <a:buAutoNum type="romanLcParenBoth"/>
            </a:pPr>
            <a:r>
              <a:rPr lang="fr-FR" b="1" dirty="0" smtClean="0"/>
              <a:t>La </a:t>
            </a:r>
            <a:r>
              <a:rPr lang="fr-FR" b="1" dirty="0"/>
              <a:t>composition ionique du plasma (Ca</a:t>
            </a:r>
            <a:r>
              <a:rPr lang="fr-FR" b="1" baseline="30000" dirty="0"/>
              <a:t>2+</a:t>
            </a:r>
            <a:r>
              <a:rPr lang="fr-FR" b="1" dirty="0"/>
              <a:t>, K</a:t>
            </a:r>
            <a:r>
              <a:rPr lang="fr-FR" b="1" baseline="30000" dirty="0"/>
              <a:t>+</a:t>
            </a:r>
            <a:r>
              <a:rPr lang="fr-FR" b="1" dirty="0"/>
              <a:t>, H</a:t>
            </a:r>
            <a:r>
              <a:rPr lang="fr-FR" b="1" baseline="30000" dirty="0"/>
              <a:t>+</a:t>
            </a:r>
            <a:r>
              <a:rPr lang="fr-FR" b="1" dirty="0"/>
              <a:t>)</a:t>
            </a:r>
          </a:p>
          <a:p>
            <a:pPr marL="1074738" lvl="2" indent="-177800" eaLnBrk="0" hangingPunct="0"/>
            <a:r>
              <a:rPr lang="fr-FR" sz="2400" dirty="0" smtClean="0">
                <a:cs typeface="Arial" charset="0"/>
              </a:rPr>
              <a:t>↓</a:t>
            </a:r>
            <a:r>
              <a:rPr lang="fr-FR" dirty="0" smtClean="0">
                <a:cs typeface="Arial" charset="0"/>
              </a:rPr>
              <a:t> </a:t>
            </a:r>
            <a:r>
              <a:rPr lang="fr-FR" dirty="0">
                <a:cs typeface="Arial" charset="0"/>
              </a:rPr>
              <a:t>[K</a:t>
            </a:r>
            <a:r>
              <a:rPr lang="fr-FR" baseline="30000" dirty="0">
                <a:cs typeface="Arial" charset="0"/>
              </a:rPr>
              <a:t>+</a:t>
            </a:r>
            <a:r>
              <a:rPr lang="fr-FR" dirty="0">
                <a:cs typeface="Arial" charset="0"/>
              </a:rPr>
              <a:t>], </a:t>
            </a:r>
            <a:r>
              <a:rPr lang="fr-FR" sz="2400" dirty="0"/>
              <a:t>↓</a:t>
            </a:r>
            <a:r>
              <a:rPr lang="fr-FR" dirty="0"/>
              <a:t> [Ca</a:t>
            </a:r>
            <a:r>
              <a:rPr lang="fr-FR" baseline="30000" dirty="0"/>
              <a:t>2+</a:t>
            </a:r>
            <a:r>
              <a:rPr lang="fr-FR" dirty="0"/>
              <a:t>], ou</a:t>
            </a:r>
            <a:r>
              <a:rPr lang="fr-FR" dirty="0">
                <a:sym typeface="Symbol" pitchFamily="18" charset="2"/>
              </a:rPr>
              <a:t> </a:t>
            </a:r>
            <a:r>
              <a:rPr lang="fr-FR" sz="2400" dirty="0">
                <a:cs typeface="Arial" charset="0"/>
                <a:sym typeface="Symbol" pitchFamily="18" charset="2"/>
              </a:rPr>
              <a:t>↓</a:t>
            </a:r>
            <a:r>
              <a:rPr lang="fr-FR" dirty="0">
                <a:cs typeface="Arial" charset="0"/>
                <a:sym typeface="Symbol" pitchFamily="18" charset="2"/>
              </a:rPr>
              <a:t>ph  </a:t>
            </a:r>
            <a:r>
              <a:rPr lang="fr-FR" sz="2400" b="1" dirty="0">
                <a:cs typeface="Arial" charset="0"/>
                <a:sym typeface="Symbol" pitchFamily="18" charset="2"/>
              </a:rPr>
              <a:t>↓</a:t>
            </a:r>
            <a:r>
              <a:rPr lang="fr-FR" dirty="0">
                <a:cs typeface="Arial" charset="0"/>
                <a:sym typeface="Symbol" pitchFamily="18" charset="2"/>
              </a:rPr>
              <a:t>fréquence cardiaque</a:t>
            </a:r>
          </a:p>
          <a:p>
            <a:pPr marL="896938" lvl="1" indent="-447675" eaLnBrk="0" hangingPunct="0">
              <a:spcBef>
                <a:spcPct val="25000"/>
              </a:spcBef>
              <a:buFontTx/>
              <a:buAutoNum type="romanLcParenBoth"/>
            </a:pPr>
            <a:r>
              <a:rPr lang="fr-FR" b="1" dirty="0" smtClean="0"/>
              <a:t>La </a:t>
            </a:r>
            <a:r>
              <a:rPr lang="fr-FR" b="1" dirty="0"/>
              <a:t>température</a:t>
            </a:r>
          </a:p>
          <a:p>
            <a:pPr marL="1168400" lvl="2" indent="-263525" eaLnBrk="0" hangingPunct="0"/>
            <a:r>
              <a:rPr lang="fr-FR" sz="2400" dirty="0" smtClean="0">
                <a:sym typeface="Symbol" pitchFamily="18" charset="2"/>
              </a:rPr>
              <a:t>↓</a:t>
            </a:r>
            <a:r>
              <a:rPr lang="fr-FR" dirty="0" smtClean="0">
                <a:sym typeface="Symbol" pitchFamily="18" charset="2"/>
              </a:rPr>
              <a:t>température </a:t>
            </a:r>
            <a:r>
              <a:rPr lang="fr-FR" dirty="0">
                <a:sym typeface="Symbol" pitchFamily="18" charset="2"/>
              </a:rPr>
              <a:t> </a:t>
            </a:r>
            <a:r>
              <a:rPr lang="fr-FR" sz="2400" b="1" dirty="0">
                <a:sym typeface="Symbol" pitchFamily="18" charset="2"/>
              </a:rPr>
              <a:t>↓</a:t>
            </a:r>
            <a:r>
              <a:rPr lang="fr-FR" dirty="0">
                <a:sym typeface="Symbol" pitchFamily="18" charset="2"/>
              </a:rPr>
              <a:t>fréquence cardiaque</a:t>
            </a:r>
            <a:endParaRPr lang="fr-FR" sz="2000" dirty="0"/>
          </a:p>
        </p:txBody>
      </p:sp>
      <p:sp>
        <p:nvSpPr>
          <p:cNvPr id="35849" name="Text Box 9" descr="Blue tissue paper"/>
          <p:cNvSpPr txBox="1">
            <a:spLocks noChangeArrowheads="1"/>
          </p:cNvSpPr>
          <p:nvPr/>
        </p:nvSpPr>
        <p:spPr bwMode="auto">
          <a:xfrm>
            <a:off x="1295400" y="685800"/>
            <a:ext cx="6553200" cy="499107"/>
          </a:xfrm>
          <a:prstGeom prst="rect">
            <a:avLst/>
          </a:prstGeom>
          <a:blipFill dpi="0" rotWithShape="0">
            <a:blip r:embed="rId3" cstate="print"/>
            <a:srcRect/>
            <a:tile tx="0" ty="0" sx="100000" sy="100000" flip="none" algn="tl"/>
          </a:blipFill>
          <a:ln w="127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82800">
            <a:spAutoFit/>
          </a:bodyPr>
          <a:lstStyle/>
          <a:p>
            <a:pPr algn="ctr" eaLnBrk="0" hangingPunct="0">
              <a:spcBef>
                <a:spcPct val="50000"/>
              </a:spcBef>
            </a:pPr>
            <a:r>
              <a:rPr lang="fr-FR" sz="2400" b="1" dirty="0">
                <a:solidFill>
                  <a:srgbClr val="0033CC"/>
                </a:solidFill>
              </a:rPr>
              <a:t>DC = FC X VS</a:t>
            </a:r>
          </a:p>
        </p:txBody>
      </p:sp>
    </p:spTree>
    <p:extLst>
      <p:ext uri="{BB962C8B-B14F-4D97-AF65-F5344CB8AC3E}">
        <p14:creationId xmlns:p14="http://schemas.microsoft.com/office/powerpoint/2010/main" val="349447124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2" name="Text Box 8"/>
          <p:cNvSpPr txBox="1">
            <a:spLocks noChangeArrowheads="1"/>
          </p:cNvSpPr>
          <p:nvPr/>
        </p:nvSpPr>
        <p:spPr bwMode="auto">
          <a:xfrm>
            <a:off x="228600" y="1339840"/>
            <a:ext cx="6400800" cy="4308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2857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69875" indent="-269875">
              <a:defRPr>
                <a:solidFill>
                  <a:schemeClr val="tx1"/>
                </a:solidFill>
                <a:latin typeface="Arial" charset="0"/>
              </a:defRPr>
            </a:lvl1pPr>
            <a:lvl2pPr marL="1511300" indent="-342900">
              <a:defRPr>
                <a:solidFill>
                  <a:schemeClr val="tx1"/>
                </a:solidFill>
                <a:latin typeface="Arial" charset="0"/>
              </a:defRPr>
            </a:lvl2pPr>
            <a:lvl3pPr marL="1944688" indent="-342900">
              <a:defRPr>
                <a:solidFill>
                  <a:schemeClr val="tx1"/>
                </a:solidFill>
                <a:latin typeface="Arial" charset="0"/>
              </a:defRPr>
            </a:lvl3pPr>
            <a:lvl4pPr marL="2466975" indent="-342900">
              <a:defRPr>
                <a:solidFill>
                  <a:schemeClr val="tx1"/>
                </a:solidFill>
                <a:latin typeface="Arial" charset="0"/>
              </a:defRPr>
            </a:lvl4pPr>
            <a:lvl5pPr marL="2989263" indent="-342900">
              <a:defRPr>
                <a:solidFill>
                  <a:schemeClr val="tx1"/>
                </a:solidFill>
                <a:latin typeface="Arial" charset="0"/>
              </a:defRPr>
            </a:lvl5pPr>
            <a:lvl6pPr marL="3446463" indent="-342900" fontAlgn="base">
              <a:spcBef>
                <a:spcPct val="0"/>
              </a:spcBef>
              <a:spcAft>
                <a:spcPct val="0"/>
              </a:spcAft>
              <a:defRPr>
                <a:solidFill>
                  <a:schemeClr val="tx1"/>
                </a:solidFill>
                <a:latin typeface="Arial" charset="0"/>
              </a:defRPr>
            </a:lvl6pPr>
            <a:lvl7pPr marL="3903663" indent="-342900" fontAlgn="base">
              <a:spcBef>
                <a:spcPct val="0"/>
              </a:spcBef>
              <a:spcAft>
                <a:spcPct val="0"/>
              </a:spcAft>
              <a:defRPr>
                <a:solidFill>
                  <a:schemeClr val="tx1"/>
                </a:solidFill>
                <a:latin typeface="Arial" charset="0"/>
              </a:defRPr>
            </a:lvl7pPr>
            <a:lvl8pPr marL="4360863" indent="-342900" fontAlgn="base">
              <a:spcBef>
                <a:spcPct val="0"/>
              </a:spcBef>
              <a:spcAft>
                <a:spcPct val="0"/>
              </a:spcAft>
              <a:defRPr>
                <a:solidFill>
                  <a:schemeClr val="tx1"/>
                </a:solidFill>
                <a:latin typeface="Arial" charset="0"/>
              </a:defRPr>
            </a:lvl8pPr>
            <a:lvl9pPr marL="4818063" indent="-342900" fontAlgn="base">
              <a:spcBef>
                <a:spcPct val="0"/>
              </a:spcBef>
              <a:spcAft>
                <a:spcPct val="0"/>
              </a:spcAft>
              <a:defRPr>
                <a:solidFill>
                  <a:schemeClr val="tx1"/>
                </a:solidFill>
                <a:latin typeface="Arial" charset="0"/>
              </a:defRPr>
            </a:lvl9pPr>
          </a:lstStyle>
          <a:p>
            <a:pPr eaLnBrk="0" hangingPunct="0">
              <a:spcBef>
                <a:spcPct val="25000"/>
              </a:spcBef>
            </a:pPr>
            <a:r>
              <a:rPr lang="en-US" sz="2200" b="1" dirty="0" smtClean="0">
                <a:solidFill>
                  <a:srgbClr val="0000FF"/>
                </a:solidFill>
              </a:rPr>
              <a:t>B) </a:t>
            </a:r>
            <a:r>
              <a:rPr lang="fr-FR" sz="2200" b="1" u="sng" dirty="0">
                <a:solidFill>
                  <a:srgbClr val="0000FF"/>
                </a:solidFill>
              </a:rPr>
              <a:t>Régulation du volume </a:t>
            </a:r>
            <a:r>
              <a:rPr lang="fr-FR" sz="2200" b="1" u="sng" dirty="0" smtClean="0">
                <a:solidFill>
                  <a:srgbClr val="0000FF"/>
                </a:solidFill>
              </a:rPr>
              <a:t>systolique (VS)</a:t>
            </a:r>
            <a:endParaRPr lang="en-US" sz="2200" b="1" dirty="0">
              <a:solidFill>
                <a:srgbClr val="0000FF"/>
              </a:solidFill>
            </a:endParaRPr>
          </a:p>
        </p:txBody>
      </p:sp>
      <p:sp>
        <p:nvSpPr>
          <p:cNvPr id="17" name="Rectangle 16"/>
          <p:cNvSpPr/>
          <p:nvPr/>
        </p:nvSpPr>
        <p:spPr>
          <a:xfrm>
            <a:off x="609600" y="1720840"/>
            <a:ext cx="6477000" cy="1862048"/>
          </a:xfrm>
          <a:prstGeom prst="rect">
            <a:avLst/>
          </a:prstGeom>
        </p:spPr>
        <p:txBody>
          <a:bodyPr wrap="square">
            <a:spAutoFit/>
          </a:bodyPr>
          <a:lstStyle/>
          <a:p>
            <a:pPr eaLnBrk="0" hangingPunct="0">
              <a:spcBef>
                <a:spcPts val="600"/>
              </a:spcBef>
            </a:pPr>
            <a:r>
              <a:rPr lang="fr-FR" sz="2000" dirty="0" smtClean="0"/>
              <a:t>Le volume systolique est affecté par trois facteurs:</a:t>
            </a:r>
          </a:p>
          <a:p>
            <a:pPr marL="449263" indent="-449263" eaLnBrk="0" hangingPunct="0">
              <a:spcBef>
                <a:spcPts val="600"/>
              </a:spcBef>
              <a:buAutoNum type="romanLcParenBoth"/>
            </a:pPr>
            <a:r>
              <a:rPr lang="fr-FR" sz="2000" b="1" dirty="0" smtClean="0"/>
              <a:t>Précharge</a:t>
            </a:r>
          </a:p>
          <a:p>
            <a:pPr marL="449263" indent="-449263" eaLnBrk="0" hangingPunct="0">
              <a:spcBef>
                <a:spcPts val="600"/>
              </a:spcBef>
              <a:buAutoNum type="romanLcParenBoth"/>
            </a:pPr>
            <a:r>
              <a:rPr lang="fr-FR" sz="2000" b="1" dirty="0" smtClean="0"/>
              <a:t>Postcharge</a:t>
            </a:r>
          </a:p>
          <a:p>
            <a:pPr marL="449263" indent="-449263" eaLnBrk="0" hangingPunct="0">
              <a:spcBef>
                <a:spcPts val="600"/>
              </a:spcBef>
              <a:buAutoNum type="romanLcParenBoth"/>
            </a:pPr>
            <a:r>
              <a:rPr lang="fr-FR" sz="2000" b="1" dirty="0" smtClean="0"/>
              <a:t>Contractilité</a:t>
            </a:r>
          </a:p>
          <a:p>
            <a:pPr marL="449263" indent="0" eaLnBrk="0" hangingPunct="0"/>
            <a:endParaRPr lang="fr-FR" sz="2000" dirty="0"/>
          </a:p>
        </p:txBody>
      </p:sp>
      <p:sp>
        <p:nvSpPr>
          <p:cNvPr id="20" name="Text Box 2"/>
          <p:cNvSpPr txBox="1">
            <a:spLocks noChangeArrowheads="1"/>
          </p:cNvSpPr>
          <p:nvPr/>
        </p:nvSpPr>
        <p:spPr bwMode="auto">
          <a:xfrm>
            <a:off x="152400" y="228600"/>
            <a:ext cx="7924800" cy="41549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a:solidFill>
                  <a:srgbClr val="99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900113" indent="-900113">
              <a:defRPr>
                <a:solidFill>
                  <a:schemeClr val="tx1"/>
                </a:solidFill>
                <a:latin typeface="Arial" charset="0"/>
              </a:defRPr>
            </a:lvl1pPr>
            <a:lvl2pPr marL="1430338" indent="-261938">
              <a:defRPr>
                <a:solidFill>
                  <a:schemeClr val="tx1"/>
                </a:solidFill>
                <a:latin typeface="Arial" charset="0"/>
              </a:defRPr>
            </a:lvl2pPr>
            <a:lvl3pPr marL="1609725">
              <a:defRPr>
                <a:solidFill>
                  <a:schemeClr val="tx1"/>
                </a:solidFill>
                <a:latin typeface="Arial" charset="0"/>
              </a:defRPr>
            </a:lvl3pPr>
            <a:lvl4pPr marL="1789113">
              <a:defRPr>
                <a:solidFill>
                  <a:schemeClr val="tx1"/>
                </a:solidFill>
                <a:latin typeface="Arial" charset="0"/>
              </a:defRPr>
            </a:lvl4pPr>
            <a:lvl5pPr marL="1968500">
              <a:defRPr>
                <a:solidFill>
                  <a:schemeClr val="tx1"/>
                </a:solidFill>
                <a:latin typeface="Arial" charset="0"/>
              </a:defRPr>
            </a:lvl5pPr>
            <a:lvl6pPr marL="2425700" fontAlgn="base">
              <a:spcBef>
                <a:spcPct val="0"/>
              </a:spcBef>
              <a:spcAft>
                <a:spcPct val="0"/>
              </a:spcAft>
              <a:defRPr>
                <a:solidFill>
                  <a:schemeClr val="tx1"/>
                </a:solidFill>
                <a:latin typeface="Arial" charset="0"/>
              </a:defRPr>
            </a:lvl6pPr>
            <a:lvl7pPr marL="2882900" fontAlgn="base">
              <a:spcBef>
                <a:spcPct val="0"/>
              </a:spcBef>
              <a:spcAft>
                <a:spcPct val="0"/>
              </a:spcAft>
              <a:defRPr>
                <a:solidFill>
                  <a:schemeClr val="tx1"/>
                </a:solidFill>
                <a:latin typeface="Arial" charset="0"/>
              </a:defRPr>
            </a:lvl7pPr>
            <a:lvl8pPr marL="3340100" fontAlgn="base">
              <a:spcBef>
                <a:spcPct val="0"/>
              </a:spcBef>
              <a:spcAft>
                <a:spcPct val="0"/>
              </a:spcAft>
              <a:defRPr>
                <a:solidFill>
                  <a:schemeClr val="tx1"/>
                </a:solidFill>
                <a:latin typeface="Arial" charset="0"/>
              </a:defRPr>
            </a:lvl8pPr>
            <a:lvl9pPr marL="3797300" fontAlgn="base">
              <a:spcBef>
                <a:spcPct val="0"/>
              </a:spcBef>
              <a:spcAft>
                <a:spcPct val="0"/>
              </a:spcAft>
              <a:defRPr>
                <a:solidFill>
                  <a:schemeClr val="tx1"/>
                </a:solidFill>
                <a:latin typeface="Arial" charset="0"/>
              </a:defRPr>
            </a:lvl9pPr>
          </a:lstStyle>
          <a:p>
            <a:pPr marL="982663" indent="-982663" eaLnBrk="0" hangingPunct="0">
              <a:spcBef>
                <a:spcPct val="50000"/>
              </a:spcBef>
            </a:pPr>
            <a:r>
              <a:rPr lang="fr-FR" sz="2400" b="1" dirty="0" smtClean="0">
                <a:solidFill>
                  <a:srgbClr val="0000FF"/>
                </a:solidFill>
              </a:rPr>
              <a:t>5.1.10	</a:t>
            </a:r>
            <a:r>
              <a:rPr lang="fr-FR" sz="2400" b="1" u="sng" dirty="0" smtClean="0">
                <a:solidFill>
                  <a:srgbClr val="0000FF"/>
                </a:solidFill>
              </a:rPr>
              <a:t>Mécanismes </a:t>
            </a:r>
            <a:r>
              <a:rPr lang="fr-FR" sz="2400" b="1" u="sng" dirty="0">
                <a:solidFill>
                  <a:srgbClr val="0000FF"/>
                </a:solidFill>
              </a:rPr>
              <a:t>de régulation du débit cardiaque</a:t>
            </a:r>
          </a:p>
        </p:txBody>
      </p:sp>
      <p:sp>
        <p:nvSpPr>
          <p:cNvPr id="21" name="Text Box 9" descr="Blue tissue paper"/>
          <p:cNvSpPr txBox="1">
            <a:spLocks noChangeArrowheads="1"/>
          </p:cNvSpPr>
          <p:nvPr/>
        </p:nvSpPr>
        <p:spPr bwMode="auto">
          <a:xfrm>
            <a:off x="1295400" y="685800"/>
            <a:ext cx="6553200" cy="499107"/>
          </a:xfrm>
          <a:prstGeom prst="rect">
            <a:avLst/>
          </a:prstGeom>
          <a:blipFill dpi="0" rotWithShape="0">
            <a:blip r:embed="rId3" cstate="print"/>
            <a:srcRect/>
            <a:tile tx="0" ty="0" sx="100000" sy="100000" flip="none" algn="tl"/>
          </a:blipFill>
          <a:ln w="127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82800">
            <a:spAutoFit/>
          </a:bodyPr>
          <a:lstStyle/>
          <a:p>
            <a:pPr algn="ctr" eaLnBrk="0" hangingPunct="0">
              <a:spcBef>
                <a:spcPct val="50000"/>
              </a:spcBef>
            </a:pPr>
            <a:r>
              <a:rPr lang="fr-FR" sz="2400" b="1">
                <a:solidFill>
                  <a:srgbClr val="0033CC"/>
                </a:solidFill>
              </a:rPr>
              <a:t>DC = FC X VS</a:t>
            </a:r>
          </a:p>
        </p:txBody>
      </p:sp>
    </p:spTree>
    <p:extLst>
      <p:ext uri="{BB962C8B-B14F-4D97-AF65-F5344CB8AC3E}">
        <p14:creationId xmlns:p14="http://schemas.microsoft.com/office/powerpoint/2010/main" val="429212703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9" name="Picture 5" descr="Frank-Starl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3859213"/>
            <a:ext cx="3630613" cy="2836862"/>
          </a:xfrm>
          <a:prstGeom prst="rect">
            <a:avLst/>
          </a:prstGeom>
          <a:noFill/>
          <a:extLst>
            <a:ext uri="{909E8E84-426E-40DD-AFC4-6F175D3DCCD1}">
              <a14:hiddenFill xmlns:a14="http://schemas.microsoft.com/office/drawing/2010/main">
                <a:solidFill>
                  <a:srgbClr val="FFFFFF"/>
                </a:solidFill>
              </a14:hiddenFill>
            </a:ext>
          </a:extLst>
        </p:spPr>
      </p:pic>
      <p:sp>
        <p:nvSpPr>
          <p:cNvPr id="36870" name="Text Box 6"/>
          <p:cNvSpPr txBox="1">
            <a:spLocks noChangeArrowheads="1"/>
          </p:cNvSpPr>
          <p:nvPr/>
        </p:nvSpPr>
        <p:spPr bwMode="auto">
          <a:xfrm>
            <a:off x="5791200" y="6526213"/>
            <a:ext cx="3124200" cy="33178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46800" rIns="54000" bIns="10800">
            <a:spAutoFit/>
          </a:bodyPr>
          <a:lstStyle/>
          <a:p>
            <a:r>
              <a:rPr lang="en-CA" b="1">
                <a:latin typeface="Verdana" pitchFamily="34" charset="0"/>
              </a:rPr>
              <a:t>Volume télédiastolique</a:t>
            </a:r>
          </a:p>
        </p:txBody>
      </p:sp>
      <p:sp>
        <p:nvSpPr>
          <p:cNvPr id="36871" name="Text Box 7"/>
          <p:cNvSpPr txBox="1">
            <a:spLocks noChangeArrowheads="1"/>
          </p:cNvSpPr>
          <p:nvPr/>
        </p:nvSpPr>
        <p:spPr bwMode="auto">
          <a:xfrm rot="16200000">
            <a:off x="4111626" y="5081587"/>
            <a:ext cx="2589212" cy="29686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10800" rIns="54000" bIns="10800">
            <a:spAutoFit/>
          </a:bodyPr>
          <a:lstStyle/>
          <a:p>
            <a:r>
              <a:rPr lang="fr-FR" b="1">
                <a:latin typeface="Verdana" pitchFamily="34" charset="0"/>
              </a:rPr>
              <a:t>Volume systolique</a:t>
            </a:r>
          </a:p>
        </p:txBody>
      </p:sp>
      <p:sp>
        <p:nvSpPr>
          <p:cNvPr id="36873" name="Line 9"/>
          <p:cNvSpPr>
            <a:spLocks noChangeShapeType="1"/>
          </p:cNvSpPr>
          <p:nvPr/>
        </p:nvSpPr>
        <p:spPr bwMode="auto">
          <a:xfrm>
            <a:off x="5791200" y="5181600"/>
            <a:ext cx="685800" cy="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6874" name="Line 10"/>
          <p:cNvSpPr>
            <a:spLocks noChangeShapeType="1"/>
          </p:cNvSpPr>
          <p:nvPr/>
        </p:nvSpPr>
        <p:spPr bwMode="auto">
          <a:xfrm>
            <a:off x="6477000" y="5181600"/>
            <a:ext cx="0" cy="1219200"/>
          </a:xfrm>
          <a:prstGeom prst="line">
            <a:avLst/>
          </a:prstGeom>
          <a:noFill/>
          <a:ln w="1905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6875" name="Text Box 11"/>
          <p:cNvSpPr txBox="1">
            <a:spLocks noChangeArrowheads="1"/>
          </p:cNvSpPr>
          <p:nvPr/>
        </p:nvSpPr>
        <p:spPr bwMode="auto">
          <a:xfrm>
            <a:off x="5867400" y="4900613"/>
            <a:ext cx="457200" cy="204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p>
            <a:pPr>
              <a:spcBef>
                <a:spcPct val="50000"/>
              </a:spcBef>
            </a:pPr>
            <a:r>
              <a:rPr lang="en-CA" sz="1200">
                <a:latin typeface="Verdana" pitchFamily="34" charset="0"/>
              </a:rPr>
              <a:t>70 ml</a:t>
            </a:r>
          </a:p>
        </p:txBody>
      </p:sp>
      <p:sp>
        <p:nvSpPr>
          <p:cNvPr id="36876" name="Line 12"/>
          <p:cNvSpPr>
            <a:spLocks noChangeShapeType="1"/>
          </p:cNvSpPr>
          <p:nvPr/>
        </p:nvSpPr>
        <p:spPr bwMode="auto">
          <a:xfrm flipH="1">
            <a:off x="5638800" y="5181600"/>
            <a:ext cx="152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6877" name="Line 13"/>
          <p:cNvSpPr>
            <a:spLocks noChangeShapeType="1"/>
          </p:cNvSpPr>
          <p:nvPr/>
        </p:nvSpPr>
        <p:spPr bwMode="auto">
          <a:xfrm flipH="1">
            <a:off x="6477000" y="6400800"/>
            <a:ext cx="0" cy="1524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36878" name="Text Box 14"/>
          <p:cNvSpPr txBox="1">
            <a:spLocks noChangeArrowheads="1"/>
          </p:cNvSpPr>
          <p:nvPr/>
        </p:nvSpPr>
        <p:spPr bwMode="auto">
          <a:xfrm>
            <a:off x="6553200" y="5943600"/>
            <a:ext cx="533400" cy="20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p>
            <a:pPr>
              <a:spcBef>
                <a:spcPct val="50000"/>
              </a:spcBef>
            </a:pPr>
            <a:r>
              <a:rPr lang="en-CA" sz="1200" dirty="0" smtClean="0">
                <a:latin typeface="Verdana" pitchFamily="34" charset="0"/>
              </a:rPr>
              <a:t>120 </a:t>
            </a:r>
            <a:r>
              <a:rPr lang="en-CA" sz="1200" dirty="0">
                <a:latin typeface="Verdana" pitchFamily="34" charset="0"/>
              </a:rPr>
              <a:t>ml</a:t>
            </a:r>
          </a:p>
        </p:txBody>
      </p:sp>
      <p:pic>
        <p:nvPicPr>
          <p:cNvPr id="36867" name="Picture 3" descr="19_21ab"/>
          <p:cNvPicPr>
            <a:picLocks noChangeAspect="1" noChangeArrowheads="1"/>
          </p:cNvPicPr>
          <p:nvPr/>
        </p:nvPicPr>
        <p:blipFill>
          <a:blip r:embed="rId4" cstate="print">
            <a:lum bright="-6000" contrast="12000"/>
            <a:extLst>
              <a:ext uri="{28A0092B-C50C-407E-A947-70E740481C1C}">
                <a14:useLocalDpi xmlns:a14="http://schemas.microsoft.com/office/drawing/2010/main" val="0"/>
              </a:ext>
            </a:extLst>
          </a:blip>
          <a:srcRect l="1862" t="3775" r="58702" b="14758"/>
          <a:stretch>
            <a:fillRect/>
          </a:stretch>
        </p:blipFill>
        <p:spPr bwMode="auto">
          <a:xfrm>
            <a:off x="6400800" y="838200"/>
            <a:ext cx="2362200" cy="30457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6600"/>
                </a:solidFill>
                <a:miter lim="800000"/>
                <a:headEnd/>
                <a:tailEnd/>
              </a14:hiddenLine>
            </a:ext>
          </a:extLst>
        </p:spPr>
      </p:pic>
      <p:sp>
        <p:nvSpPr>
          <p:cNvPr id="36879" name="Text Box 15"/>
          <p:cNvSpPr txBox="1">
            <a:spLocks noChangeArrowheads="1"/>
          </p:cNvSpPr>
          <p:nvPr/>
        </p:nvSpPr>
        <p:spPr bwMode="auto">
          <a:xfrm>
            <a:off x="381000" y="4038600"/>
            <a:ext cx="4419600" cy="265457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2857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000">
            <a:spAutoFit/>
          </a:bodyPr>
          <a:lstStyle>
            <a:lvl1pPr>
              <a:defRPr>
                <a:solidFill>
                  <a:schemeClr val="tx1"/>
                </a:solidFill>
                <a:latin typeface="Arial" charset="0"/>
              </a:defRPr>
            </a:lvl1pPr>
            <a:lvl2pPr marL="1511300" indent="-342900">
              <a:defRPr>
                <a:solidFill>
                  <a:schemeClr val="tx1"/>
                </a:solidFill>
                <a:latin typeface="Arial" charset="0"/>
              </a:defRPr>
            </a:lvl2pPr>
            <a:lvl3pPr marL="1944688" indent="-342900">
              <a:defRPr>
                <a:solidFill>
                  <a:schemeClr val="tx1"/>
                </a:solidFill>
                <a:latin typeface="Arial" charset="0"/>
              </a:defRPr>
            </a:lvl3pPr>
            <a:lvl4pPr marL="2466975" indent="-342900">
              <a:defRPr>
                <a:solidFill>
                  <a:schemeClr val="tx1"/>
                </a:solidFill>
                <a:latin typeface="Arial" charset="0"/>
              </a:defRPr>
            </a:lvl4pPr>
            <a:lvl5pPr marL="2989263" indent="-342900">
              <a:defRPr>
                <a:solidFill>
                  <a:schemeClr val="tx1"/>
                </a:solidFill>
                <a:latin typeface="Arial" charset="0"/>
              </a:defRPr>
            </a:lvl5pPr>
            <a:lvl6pPr marL="3446463" indent="-342900" fontAlgn="base">
              <a:spcBef>
                <a:spcPct val="0"/>
              </a:spcBef>
              <a:spcAft>
                <a:spcPct val="0"/>
              </a:spcAft>
              <a:defRPr>
                <a:solidFill>
                  <a:schemeClr val="tx1"/>
                </a:solidFill>
                <a:latin typeface="Arial" charset="0"/>
              </a:defRPr>
            </a:lvl6pPr>
            <a:lvl7pPr marL="3903663" indent="-342900" fontAlgn="base">
              <a:spcBef>
                <a:spcPct val="0"/>
              </a:spcBef>
              <a:spcAft>
                <a:spcPct val="0"/>
              </a:spcAft>
              <a:defRPr>
                <a:solidFill>
                  <a:schemeClr val="tx1"/>
                </a:solidFill>
                <a:latin typeface="Arial" charset="0"/>
              </a:defRPr>
            </a:lvl7pPr>
            <a:lvl8pPr marL="4360863" indent="-342900" fontAlgn="base">
              <a:spcBef>
                <a:spcPct val="0"/>
              </a:spcBef>
              <a:spcAft>
                <a:spcPct val="0"/>
              </a:spcAft>
              <a:defRPr>
                <a:solidFill>
                  <a:schemeClr val="tx1"/>
                </a:solidFill>
                <a:latin typeface="Arial" charset="0"/>
              </a:defRPr>
            </a:lvl8pPr>
            <a:lvl9pPr marL="4818063" indent="-342900" fontAlgn="base">
              <a:spcBef>
                <a:spcPct val="0"/>
              </a:spcBef>
              <a:spcAft>
                <a:spcPct val="0"/>
              </a:spcAft>
              <a:defRPr>
                <a:solidFill>
                  <a:schemeClr val="tx1"/>
                </a:solidFill>
                <a:latin typeface="Arial" charset="0"/>
              </a:defRPr>
            </a:lvl9pPr>
          </a:lstStyle>
          <a:p>
            <a:pPr eaLnBrk="0" hangingPunct="0">
              <a:spcBef>
                <a:spcPct val="25000"/>
              </a:spcBef>
            </a:pPr>
            <a:r>
              <a:rPr lang="fr-FR" dirty="0"/>
              <a:t>L’effet de la précharge provient en grande partie des caractéristiques du rapport longueur-tension observée chez les fibres striées.</a:t>
            </a:r>
          </a:p>
          <a:p>
            <a:pPr eaLnBrk="0" hangingPunct="0">
              <a:spcBef>
                <a:spcPct val="25000"/>
              </a:spcBef>
            </a:pPr>
            <a:r>
              <a:rPr lang="fr-FR" dirty="0"/>
              <a:t>Alors que les fibres squelettiques ont, au repos, un degré d’étirement optimal qui permet de générer une tension maximale, dans le cœur, la longueur au repos est </a:t>
            </a:r>
            <a:r>
              <a:rPr lang="fr-FR" b="1" dirty="0"/>
              <a:t>moindre</a:t>
            </a:r>
            <a:r>
              <a:rPr lang="fr-FR" dirty="0"/>
              <a:t> que la longueur </a:t>
            </a:r>
            <a:r>
              <a:rPr lang="fr-FR" dirty="0" smtClean="0"/>
              <a:t>optimale !</a:t>
            </a:r>
            <a:endParaRPr lang="fr-FR" dirty="0"/>
          </a:p>
        </p:txBody>
      </p:sp>
      <p:sp>
        <p:nvSpPr>
          <p:cNvPr id="36880" name="Text Box 16"/>
          <p:cNvSpPr txBox="1">
            <a:spLocks noChangeArrowheads="1"/>
          </p:cNvSpPr>
          <p:nvPr/>
        </p:nvSpPr>
        <p:spPr bwMode="auto">
          <a:xfrm>
            <a:off x="228600" y="304800"/>
            <a:ext cx="8839200" cy="36933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000">
            <a:spAutoFit/>
          </a:bodyPr>
          <a:lstStyle>
            <a:lvl1pPr marL="365125" indent="-365125">
              <a:defRPr>
                <a:solidFill>
                  <a:schemeClr val="tx1"/>
                </a:solidFill>
                <a:latin typeface="Arial" charset="0"/>
              </a:defRPr>
            </a:lvl1pPr>
            <a:lvl2pPr marL="1511300" indent="-342900">
              <a:defRPr>
                <a:solidFill>
                  <a:schemeClr val="tx1"/>
                </a:solidFill>
                <a:latin typeface="Arial" charset="0"/>
              </a:defRPr>
            </a:lvl2pPr>
            <a:lvl3pPr marL="1944688" indent="-342900">
              <a:defRPr>
                <a:solidFill>
                  <a:schemeClr val="tx1"/>
                </a:solidFill>
                <a:latin typeface="Arial" charset="0"/>
              </a:defRPr>
            </a:lvl3pPr>
            <a:lvl4pPr marL="2466975" indent="-342900">
              <a:defRPr>
                <a:solidFill>
                  <a:schemeClr val="tx1"/>
                </a:solidFill>
                <a:latin typeface="Arial" charset="0"/>
              </a:defRPr>
            </a:lvl4pPr>
            <a:lvl5pPr marL="2989263" indent="-342900">
              <a:defRPr>
                <a:solidFill>
                  <a:schemeClr val="tx1"/>
                </a:solidFill>
                <a:latin typeface="Arial" charset="0"/>
              </a:defRPr>
            </a:lvl5pPr>
            <a:lvl6pPr marL="3446463" indent="-342900" fontAlgn="base">
              <a:spcBef>
                <a:spcPct val="0"/>
              </a:spcBef>
              <a:spcAft>
                <a:spcPct val="0"/>
              </a:spcAft>
              <a:defRPr>
                <a:solidFill>
                  <a:schemeClr val="tx1"/>
                </a:solidFill>
                <a:latin typeface="Arial" charset="0"/>
              </a:defRPr>
            </a:lvl6pPr>
            <a:lvl7pPr marL="3903663" indent="-342900" fontAlgn="base">
              <a:spcBef>
                <a:spcPct val="0"/>
              </a:spcBef>
              <a:spcAft>
                <a:spcPct val="0"/>
              </a:spcAft>
              <a:defRPr>
                <a:solidFill>
                  <a:schemeClr val="tx1"/>
                </a:solidFill>
                <a:latin typeface="Arial" charset="0"/>
              </a:defRPr>
            </a:lvl7pPr>
            <a:lvl8pPr marL="4360863" indent="-342900" fontAlgn="base">
              <a:spcBef>
                <a:spcPct val="0"/>
              </a:spcBef>
              <a:spcAft>
                <a:spcPct val="0"/>
              </a:spcAft>
              <a:defRPr>
                <a:solidFill>
                  <a:schemeClr val="tx1"/>
                </a:solidFill>
                <a:latin typeface="Arial" charset="0"/>
              </a:defRPr>
            </a:lvl8pPr>
            <a:lvl9pPr marL="4818063" indent="-342900" fontAlgn="base">
              <a:spcBef>
                <a:spcPct val="0"/>
              </a:spcBef>
              <a:spcAft>
                <a:spcPct val="0"/>
              </a:spcAft>
              <a:defRPr>
                <a:solidFill>
                  <a:schemeClr val="tx1"/>
                </a:solidFill>
                <a:latin typeface="Arial" charset="0"/>
              </a:defRPr>
            </a:lvl9pPr>
          </a:lstStyle>
          <a:p>
            <a:pPr marL="355600" indent="-355600" eaLnBrk="0" hangingPunct="0">
              <a:lnSpc>
                <a:spcPct val="90000"/>
              </a:lnSpc>
            </a:pPr>
            <a:r>
              <a:rPr lang="fr-FR" sz="2000" b="1" dirty="0" smtClean="0"/>
              <a:t>(i)	</a:t>
            </a:r>
            <a:r>
              <a:rPr lang="fr-FR" sz="2000" b="1" i="1" u="sng" dirty="0" smtClean="0"/>
              <a:t>Précharge</a:t>
            </a:r>
            <a:r>
              <a:rPr lang="fr-FR" sz="2000" b="1" dirty="0" smtClean="0"/>
              <a:t> </a:t>
            </a:r>
            <a:r>
              <a:rPr lang="fr-FR" sz="2000" b="1" dirty="0"/>
              <a:t>:</a:t>
            </a:r>
            <a:r>
              <a:rPr lang="fr-FR" sz="2000" b="1" dirty="0" smtClean="0"/>
              <a:t> degré </a:t>
            </a:r>
            <a:r>
              <a:rPr lang="fr-FR" sz="2000" b="1" dirty="0"/>
              <a:t>d’étirement des parois des ventricules (= VTD)</a:t>
            </a:r>
          </a:p>
        </p:txBody>
      </p:sp>
      <p:sp>
        <p:nvSpPr>
          <p:cNvPr id="36866" name="Text Box 2"/>
          <p:cNvSpPr txBox="1">
            <a:spLocks noChangeArrowheads="1"/>
          </p:cNvSpPr>
          <p:nvPr/>
        </p:nvSpPr>
        <p:spPr bwMode="auto">
          <a:xfrm>
            <a:off x="304800" y="838200"/>
            <a:ext cx="5029200" cy="2936188"/>
          </a:xfrm>
          <a:prstGeom prst="rect">
            <a:avLst/>
          </a:prstGeom>
          <a:solidFill>
            <a:schemeClr val="bg1"/>
          </a:solidFill>
          <a:ln w="9525">
            <a:solidFill>
              <a:srgbClr val="8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000">
            <a:spAutoFit/>
          </a:bodyPr>
          <a:lstStyle>
            <a:lvl1pPr marL="87313">
              <a:defRPr>
                <a:solidFill>
                  <a:schemeClr val="tx1"/>
                </a:solidFill>
                <a:latin typeface="Arial" charset="0"/>
              </a:defRPr>
            </a:lvl1pPr>
            <a:lvl2pPr marL="450850" indent="-184150">
              <a:defRPr>
                <a:solidFill>
                  <a:schemeClr val="tx1"/>
                </a:solidFill>
                <a:latin typeface="Arial" charset="0"/>
              </a:defRPr>
            </a:lvl2pPr>
            <a:lvl3pPr marL="2117725" indent="-342900">
              <a:defRPr>
                <a:solidFill>
                  <a:schemeClr val="tx1"/>
                </a:solidFill>
                <a:latin typeface="Arial" charset="0"/>
              </a:defRPr>
            </a:lvl3pPr>
            <a:lvl4pPr marL="2640013" indent="-342900">
              <a:defRPr>
                <a:solidFill>
                  <a:schemeClr val="tx1"/>
                </a:solidFill>
                <a:latin typeface="Arial" charset="0"/>
              </a:defRPr>
            </a:lvl4pPr>
            <a:lvl5pPr marL="3162300" indent="-342900">
              <a:defRPr>
                <a:solidFill>
                  <a:schemeClr val="tx1"/>
                </a:solidFill>
                <a:latin typeface="Arial" charset="0"/>
              </a:defRPr>
            </a:lvl5pPr>
            <a:lvl6pPr marL="3619500" indent="-342900" fontAlgn="base">
              <a:spcBef>
                <a:spcPct val="0"/>
              </a:spcBef>
              <a:spcAft>
                <a:spcPct val="0"/>
              </a:spcAft>
              <a:defRPr>
                <a:solidFill>
                  <a:schemeClr val="tx1"/>
                </a:solidFill>
                <a:latin typeface="Arial" charset="0"/>
              </a:defRPr>
            </a:lvl6pPr>
            <a:lvl7pPr marL="4076700" indent="-342900" fontAlgn="base">
              <a:spcBef>
                <a:spcPct val="0"/>
              </a:spcBef>
              <a:spcAft>
                <a:spcPct val="0"/>
              </a:spcAft>
              <a:defRPr>
                <a:solidFill>
                  <a:schemeClr val="tx1"/>
                </a:solidFill>
                <a:latin typeface="Arial" charset="0"/>
              </a:defRPr>
            </a:lvl7pPr>
            <a:lvl8pPr marL="4533900" indent="-342900" fontAlgn="base">
              <a:spcBef>
                <a:spcPct val="0"/>
              </a:spcBef>
              <a:spcAft>
                <a:spcPct val="0"/>
              </a:spcAft>
              <a:defRPr>
                <a:solidFill>
                  <a:schemeClr val="tx1"/>
                </a:solidFill>
                <a:latin typeface="Arial" charset="0"/>
              </a:defRPr>
            </a:lvl8pPr>
            <a:lvl9pPr marL="4991100" indent="-342900" fontAlgn="base">
              <a:spcBef>
                <a:spcPct val="0"/>
              </a:spcBef>
              <a:spcAft>
                <a:spcPct val="0"/>
              </a:spcAft>
              <a:defRPr>
                <a:solidFill>
                  <a:schemeClr val="tx1"/>
                </a:solidFill>
                <a:latin typeface="Arial" charset="0"/>
              </a:defRPr>
            </a:lvl9pPr>
          </a:lstStyle>
          <a:p>
            <a:pPr eaLnBrk="0" hangingPunct="0">
              <a:spcBef>
                <a:spcPct val="30000"/>
              </a:spcBef>
            </a:pPr>
            <a:r>
              <a:rPr lang="fr-FR" sz="2000" b="1" u="sng" dirty="0">
                <a:solidFill>
                  <a:srgbClr val="FF0000"/>
                </a:solidFill>
              </a:rPr>
              <a:t>Loi de </a:t>
            </a:r>
            <a:r>
              <a:rPr lang="fr-FR" sz="2000" b="1" u="sng" dirty="0" smtClean="0">
                <a:solidFill>
                  <a:srgbClr val="FF0000"/>
                </a:solidFill>
              </a:rPr>
              <a:t>Starling</a:t>
            </a:r>
            <a:r>
              <a:rPr lang="fr-FR" sz="2000" b="1" dirty="0" smtClean="0">
                <a:solidFill>
                  <a:srgbClr val="800000"/>
                </a:solidFill>
              </a:rPr>
              <a:t> :</a:t>
            </a:r>
            <a:endParaRPr lang="fr-FR" sz="2000" dirty="0">
              <a:solidFill>
                <a:srgbClr val="800000"/>
              </a:solidFill>
            </a:endParaRPr>
          </a:p>
          <a:p>
            <a:pPr eaLnBrk="0" hangingPunct="0">
              <a:spcBef>
                <a:spcPts val="600"/>
              </a:spcBef>
            </a:pPr>
            <a:r>
              <a:rPr lang="fr-FR" dirty="0">
                <a:solidFill>
                  <a:srgbClr val="800000"/>
                </a:solidFill>
              </a:rPr>
              <a:t>À l’intérieur des limites physiologiques, plus la précharge (VTD) est grande, plus la force de contraction sera grande durant la systole.</a:t>
            </a:r>
          </a:p>
          <a:p>
            <a:pPr eaLnBrk="0" hangingPunct="0">
              <a:spcBef>
                <a:spcPts val="600"/>
              </a:spcBef>
            </a:pPr>
            <a:r>
              <a:rPr lang="fr-FR" dirty="0"/>
              <a:t>Il existe une relation directe entre VTD et </a:t>
            </a:r>
            <a:r>
              <a:rPr lang="fr-FR" dirty="0" smtClean="0"/>
              <a:t>VS :</a:t>
            </a:r>
            <a:endParaRPr lang="fr-FR" dirty="0"/>
          </a:p>
          <a:p>
            <a:pPr eaLnBrk="0" hangingPunct="0"/>
            <a:r>
              <a:rPr lang="fr-FR" dirty="0">
                <a:sym typeface="Symbol" pitchFamily="18" charset="2"/>
              </a:rPr>
              <a:t> VTD   VS</a:t>
            </a:r>
          </a:p>
          <a:p>
            <a:pPr marL="271463" lvl="1" indent="-177800" eaLnBrk="0" hangingPunct="0">
              <a:spcBef>
                <a:spcPct val="30000"/>
              </a:spcBef>
              <a:buFontTx/>
              <a:buChar char="•"/>
            </a:pPr>
            <a:r>
              <a:rPr lang="fr-FR" b="1" i="1" dirty="0">
                <a:sym typeface="Symbol" pitchFamily="18" charset="2"/>
              </a:rPr>
              <a:t>Retour </a:t>
            </a:r>
            <a:r>
              <a:rPr lang="fr-FR" b="1" i="1" dirty="0" smtClean="0">
                <a:sym typeface="Symbol" pitchFamily="18" charset="2"/>
              </a:rPr>
              <a:t>veineux </a:t>
            </a:r>
            <a:r>
              <a:rPr lang="fr-FR" b="1" dirty="0" smtClean="0">
                <a:sym typeface="Symbol" pitchFamily="18" charset="2"/>
              </a:rPr>
              <a:t>:</a:t>
            </a:r>
            <a:r>
              <a:rPr lang="fr-FR" dirty="0" smtClean="0">
                <a:sym typeface="Symbol" pitchFamily="18" charset="2"/>
              </a:rPr>
              <a:t> </a:t>
            </a:r>
            <a:r>
              <a:rPr lang="fr-FR" dirty="0">
                <a:sym typeface="Symbol" pitchFamily="18" charset="2"/>
              </a:rPr>
              <a:t>quantité de sang qui retourne au </a:t>
            </a:r>
            <a:r>
              <a:rPr lang="fr-FR" dirty="0" smtClean="0">
                <a:sym typeface="Symbol" pitchFamily="18" charset="2"/>
              </a:rPr>
              <a:t>cœur. </a:t>
            </a:r>
          </a:p>
          <a:p>
            <a:pPr marL="271463" lvl="1" indent="-177800" eaLnBrk="0" hangingPunct="0">
              <a:spcBef>
                <a:spcPts val="0"/>
              </a:spcBef>
            </a:pPr>
            <a:r>
              <a:rPr lang="fr-FR" dirty="0" smtClean="0">
                <a:sym typeface="Symbol" pitchFamily="18" charset="2"/>
              </a:rPr>
              <a:t>	 </a:t>
            </a:r>
            <a:r>
              <a:rPr lang="fr-FR" dirty="0">
                <a:sym typeface="Symbol" pitchFamily="18" charset="2"/>
              </a:rPr>
              <a:t>retour veineux   précharge   VS</a:t>
            </a:r>
            <a:endParaRPr lang="fr-FR" dirty="0"/>
          </a:p>
        </p:txBody>
      </p:sp>
      <p:sp>
        <p:nvSpPr>
          <p:cNvPr id="36882" name="Text Box 18"/>
          <p:cNvSpPr txBox="1">
            <a:spLocks noChangeArrowheads="1"/>
          </p:cNvSpPr>
          <p:nvPr/>
        </p:nvSpPr>
        <p:spPr bwMode="auto">
          <a:xfrm>
            <a:off x="6400800" y="3581400"/>
            <a:ext cx="10525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sz="1400" b="1" u="sng" dirty="0"/>
              <a:t>Précharge</a:t>
            </a:r>
            <a:endParaRPr lang="fr-CA" sz="1400" b="1" u="sng" dirty="0"/>
          </a:p>
        </p:txBody>
      </p:sp>
    </p:spTree>
    <p:extLst>
      <p:ext uri="{BB962C8B-B14F-4D97-AF65-F5344CB8AC3E}">
        <p14:creationId xmlns:p14="http://schemas.microsoft.com/office/powerpoint/2010/main" val="3836243190"/>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 Box 2"/>
          <p:cNvSpPr txBox="1">
            <a:spLocks noChangeArrowheads="1"/>
          </p:cNvSpPr>
          <p:nvPr/>
        </p:nvSpPr>
        <p:spPr bwMode="auto">
          <a:xfrm>
            <a:off x="609600" y="1066800"/>
            <a:ext cx="5562600" cy="344402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65125" indent="-365125">
              <a:defRPr>
                <a:solidFill>
                  <a:schemeClr val="tx1"/>
                </a:solidFill>
                <a:latin typeface="Arial" charset="0"/>
              </a:defRPr>
            </a:lvl1pPr>
            <a:lvl2pPr marL="717550" indent="-173038">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271463" lvl="1" indent="-271463" eaLnBrk="0" hangingPunct="0">
              <a:spcBef>
                <a:spcPct val="25000"/>
              </a:spcBef>
              <a:buFont typeface="Arial" pitchFamily="34" charset="0"/>
              <a:buChar char="−"/>
            </a:pPr>
            <a:r>
              <a:rPr lang="fr-FR" dirty="0" smtClean="0"/>
              <a:t>Une </a:t>
            </a:r>
            <a:r>
              <a:rPr lang="fr-FR" dirty="0"/>
              <a:t>augmentation de la postcharge </a:t>
            </a:r>
            <a:r>
              <a:rPr lang="fr-FR" b="1" dirty="0"/>
              <a:t>diminue </a:t>
            </a:r>
            <a:r>
              <a:rPr lang="fr-FR" dirty="0"/>
              <a:t>le volume systolique (et donc augmente le volume télésystolique).</a:t>
            </a:r>
          </a:p>
          <a:p>
            <a:pPr marL="271463" lvl="1" indent="-271463" eaLnBrk="0" hangingPunct="0">
              <a:spcBef>
                <a:spcPct val="30000"/>
              </a:spcBef>
              <a:buFont typeface="Arial" pitchFamily="34" charset="0"/>
              <a:buChar char="−"/>
            </a:pPr>
            <a:r>
              <a:rPr lang="fr-FR" dirty="0"/>
              <a:t>Chez les personnes en </a:t>
            </a:r>
            <a:r>
              <a:rPr lang="fr-FR" dirty="0" smtClean="0"/>
              <a:t>santé:</a:t>
            </a:r>
          </a:p>
          <a:p>
            <a:pPr marL="271463" lvl="1" indent="-271463" eaLnBrk="0" hangingPunct="0">
              <a:spcBef>
                <a:spcPts val="0"/>
              </a:spcBef>
            </a:pPr>
            <a:r>
              <a:rPr lang="fr-FR" dirty="0" smtClean="0"/>
              <a:t>	Pression ≈ 80 </a:t>
            </a:r>
            <a:r>
              <a:rPr lang="fr-FR" dirty="0"/>
              <a:t>mm Hg dans l’aorte; 8 mm Hg dans le tronc pulmonaire.</a:t>
            </a:r>
          </a:p>
          <a:p>
            <a:pPr marL="271463" lvl="1" indent="0" eaLnBrk="0" hangingPunct="0"/>
            <a:r>
              <a:rPr lang="fr-FR" dirty="0" smtClean="0">
                <a:sym typeface="Symbol" pitchFamily="18" charset="2"/>
              </a:rPr>
              <a:t> </a:t>
            </a:r>
            <a:r>
              <a:rPr lang="fr-FR" dirty="0"/>
              <a:t>pas de problème</a:t>
            </a:r>
          </a:p>
          <a:p>
            <a:pPr marL="271463" lvl="1" indent="-271463" eaLnBrk="0" hangingPunct="0">
              <a:spcBef>
                <a:spcPct val="30000"/>
              </a:spcBef>
              <a:buFont typeface="Arial" pitchFamily="34" charset="0"/>
              <a:buChar char="−"/>
            </a:pPr>
            <a:r>
              <a:rPr lang="fr-FR" dirty="0"/>
              <a:t>Cependant, dans les cas d’hypertension (pression artérielle élevée), la postcharge peut augmenter au point de nuire à l’éjection du </a:t>
            </a:r>
            <a:r>
              <a:rPr lang="fr-FR" dirty="0" smtClean="0"/>
              <a:t>sang :</a:t>
            </a:r>
            <a:endParaRPr lang="fr-FR" dirty="0"/>
          </a:p>
          <a:p>
            <a:pPr marL="271463" lvl="1" indent="0" eaLnBrk="0" hangingPunct="0">
              <a:spcBef>
                <a:spcPct val="20000"/>
              </a:spcBef>
            </a:pPr>
            <a:r>
              <a:rPr lang="fr-FR" dirty="0" smtClean="0">
                <a:cs typeface="Arial" charset="0"/>
                <a:sym typeface="Symbol" pitchFamily="18" charset="2"/>
              </a:rPr>
              <a:t> </a:t>
            </a:r>
            <a:r>
              <a:rPr lang="fr-FR" dirty="0">
                <a:cs typeface="Arial" charset="0"/>
                <a:sym typeface="Symbol" pitchFamily="18" charset="2"/>
              </a:rPr>
              <a:t>postcharge  </a:t>
            </a:r>
            <a:r>
              <a:rPr lang="fr-FR" dirty="0">
                <a:sym typeface="Symbol" pitchFamily="18" charset="2"/>
              </a:rPr>
              <a:t></a:t>
            </a:r>
            <a:r>
              <a:rPr lang="fr-FR" dirty="0">
                <a:cs typeface="Arial" charset="0"/>
                <a:sym typeface="Symbol" pitchFamily="18" charset="2"/>
              </a:rPr>
              <a:t> </a:t>
            </a:r>
            <a:r>
              <a:rPr lang="fr-FR" dirty="0"/>
              <a:t>VTS et </a:t>
            </a:r>
            <a:r>
              <a:rPr lang="fr-FR" dirty="0">
                <a:sym typeface="Symbol" pitchFamily="18" charset="2"/>
              </a:rPr>
              <a:t></a:t>
            </a:r>
            <a:r>
              <a:rPr lang="fr-FR" dirty="0"/>
              <a:t> VS</a:t>
            </a:r>
          </a:p>
        </p:txBody>
      </p:sp>
      <p:sp>
        <p:nvSpPr>
          <p:cNvPr id="135171" name="Text Box 3"/>
          <p:cNvSpPr txBox="1">
            <a:spLocks noChangeArrowheads="1"/>
          </p:cNvSpPr>
          <p:nvPr/>
        </p:nvSpPr>
        <p:spPr bwMode="auto">
          <a:xfrm>
            <a:off x="457200" y="4724400"/>
            <a:ext cx="7924800" cy="1817687"/>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223838" indent="-223838">
              <a:defRPr>
                <a:solidFill>
                  <a:schemeClr val="tx1"/>
                </a:solidFill>
                <a:latin typeface="Arial" charset="0"/>
              </a:defRPr>
            </a:lvl1pPr>
            <a:lvl2pPr marL="630238" indent="-173038">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271463" indent="-271463" eaLnBrk="0" hangingPunct="0">
              <a:spcBef>
                <a:spcPct val="25000"/>
              </a:spcBef>
              <a:buFont typeface="Wingdings" pitchFamily="2" charset="2"/>
              <a:buChar char="ü"/>
            </a:pPr>
            <a:r>
              <a:rPr lang="fr-FR" dirty="0"/>
              <a:t>Bien que la précharge et la postcharge affectent le volume systolique (et donc le débit cardiaque), seule la précharge constitue un </a:t>
            </a:r>
            <a:r>
              <a:rPr lang="fr-FR" i="1" dirty="0"/>
              <a:t>mécanisme de régulation</a:t>
            </a:r>
            <a:r>
              <a:rPr lang="fr-FR" dirty="0"/>
              <a:t> physiologique de ce débit cardiaque.</a:t>
            </a:r>
          </a:p>
          <a:p>
            <a:pPr marL="271463" indent="-271463" eaLnBrk="0" hangingPunct="0">
              <a:spcBef>
                <a:spcPct val="25000"/>
              </a:spcBef>
              <a:buFont typeface="Wingdings" pitchFamily="2" charset="2"/>
              <a:buChar char="ü"/>
            </a:pPr>
            <a:r>
              <a:rPr lang="fr-FR" dirty="0"/>
              <a:t>La précharge est un facteur </a:t>
            </a:r>
            <a:r>
              <a:rPr lang="fr-FR" b="1" i="1" dirty="0"/>
              <a:t>intrinsèque </a:t>
            </a:r>
            <a:r>
              <a:rPr lang="fr-FR" dirty="0"/>
              <a:t>de régulation: elle dépend des caractéristiques inhérentes au  cœur, et non des contrôles nerveux ou hormonaux.</a:t>
            </a:r>
            <a:endParaRPr lang="fr-FR" u="sng" dirty="0"/>
          </a:p>
        </p:txBody>
      </p:sp>
      <p:pic>
        <p:nvPicPr>
          <p:cNvPr id="135172" name="Picture 4" descr="19_21ab"/>
          <p:cNvPicPr>
            <a:picLocks noChangeAspect="1" noChangeArrowheads="1"/>
          </p:cNvPicPr>
          <p:nvPr/>
        </p:nvPicPr>
        <p:blipFill>
          <a:blip r:embed="rId3" cstate="print">
            <a:lum bright="-6000" contrast="12000"/>
            <a:extLst>
              <a:ext uri="{28A0092B-C50C-407E-A947-70E740481C1C}">
                <a14:useLocalDpi xmlns:a14="http://schemas.microsoft.com/office/drawing/2010/main" val="0"/>
              </a:ext>
            </a:extLst>
          </a:blip>
          <a:srcRect l="59354" t="3775" r="2840" b="14758"/>
          <a:stretch>
            <a:fillRect/>
          </a:stretch>
        </p:blipFill>
        <p:spPr bwMode="auto">
          <a:xfrm>
            <a:off x="6477000" y="838200"/>
            <a:ext cx="2338388" cy="319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6600"/>
                </a:solidFill>
                <a:miter lim="800000"/>
                <a:headEnd/>
                <a:tailEnd/>
              </a14:hiddenLine>
            </a:ext>
          </a:extLst>
        </p:spPr>
      </p:pic>
      <p:sp>
        <p:nvSpPr>
          <p:cNvPr id="135174" name="Text Box 6"/>
          <p:cNvSpPr txBox="1">
            <a:spLocks noChangeArrowheads="1"/>
          </p:cNvSpPr>
          <p:nvPr/>
        </p:nvSpPr>
        <p:spPr bwMode="auto">
          <a:xfrm>
            <a:off x="7696200" y="1066800"/>
            <a:ext cx="114935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FR" sz="1400" b="1" u="sng" dirty="0"/>
              <a:t>Postcharge</a:t>
            </a:r>
            <a:endParaRPr lang="fr-CA" sz="1400" b="1" u="sng" dirty="0"/>
          </a:p>
        </p:txBody>
      </p:sp>
      <p:sp>
        <p:nvSpPr>
          <p:cNvPr id="6" name="Text Box 2"/>
          <p:cNvSpPr txBox="1">
            <a:spLocks noChangeArrowheads="1"/>
          </p:cNvSpPr>
          <p:nvPr/>
        </p:nvSpPr>
        <p:spPr bwMode="auto">
          <a:xfrm>
            <a:off x="152400" y="304800"/>
            <a:ext cx="8610600" cy="70788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8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65125" indent="-365125">
              <a:defRPr>
                <a:solidFill>
                  <a:schemeClr val="tx1"/>
                </a:solidFill>
                <a:latin typeface="Arial" charset="0"/>
              </a:defRPr>
            </a:lvl1pPr>
            <a:lvl2pPr marL="717550" indent="-173038">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449263" indent="-449263" eaLnBrk="0" hangingPunct="0">
              <a:spcBef>
                <a:spcPct val="25000"/>
              </a:spcBef>
            </a:pPr>
            <a:r>
              <a:rPr lang="fr-FR" sz="2000" b="1" dirty="0" smtClean="0"/>
              <a:t>(ii)</a:t>
            </a:r>
            <a:r>
              <a:rPr lang="fr-FR" sz="2000" b="1" dirty="0"/>
              <a:t>	</a:t>
            </a:r>
            <a:r>
              <a:rPr lang="fr-FR" sz="2000" b="1" i="1" u="sng" dirty="0"/>
              <a:t>Postcharge</a:t>
            </a:r>
            <a:r>
              <a:rPr lang="fr-FR" sz="2000" b="1" dirty="0"/>
              <a:t> </a:t>
            </a:r>
            <a:r>
              <a:rPr lang="fr-FR" sz="2000" b="1" dirty="0" smtClean="0"/>
              <a:t>: </a:t>
            </a:r>
            <a:r>
              <a:rPr lang="fr-FR" sz="2000" b="1" dirty="0"/>
              <a:t>p</a:t>
            </a:r>
            <a:r>
              <a:rPr lang="fr-FR" sz="2000" b="1" dirty="0" smtClean="0"/>
              <a:t>ression </a:t>
            </a:r>
            <a:r>
              <a:rPr lang="fr-FR" sz="2000" b="1" dirty="0"/>
              <a:t>artérielle qui s’oppose à l’éjection du sang par les </a:t>
            </a:r>
            <a:r>
              <a:rPr lang="fr-FR" sz="2000" b="1" dirty="0" smtClean="0"/>
              <a:t>ventricules </a:t>
            </a:r>
            <a:endParaRPr lang="fr-FR" sz="2000" b="1" dirty="0"/>
          </a:p>
        </p:txBody>
      </p:sp>
    </p:spTree>
    <p:extLst>
      <p:ext uri="{BB962C8B-B14F-4D97-AF65-F5344CB8AC3E}">
        <p14:creationId xmlns:p14="http://schemas.microsoft.com/office/powerpoint/2010/main" val="275869000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txBox="1">
            <a:spLocks noChangeArrowheads="1"/>
          </p:cNvSpPr>
          <p:nvPr/>
        </p:nvSpPr>
        <p:spPr bwMode="auto">
          <a:xfrm>
            <a:off x="152400" y="703927"/>
            <a:ext cx="8610600" cy="127727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9900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450850" indent="-190500">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719138" lvl="1" indent="-280988" eaLnBrk="0" hangingPunct="0">
              <a:spcBef>
                <a:spcPts val="1200"/>
              </a:spcBef>
              <a:buFont typeface="Arial" pitchFamily="34" charset="0"/>
              <a:buChar char="−"/>
              <a:tabLst>
                <a:tab pos="8432800" algn="l"/>
              </a:tabLst>
            </a:pPr>
            <a:r>
              <a:rPr lang="fr-FR" dirty="0" smtClean="0"/>
              <a:t>Contrôlée </a:t>
            </a:r>
            <a:r>
              <a:rPr lang="fr-FR" dirty="0"/>
              <a:t>par des </a:t>
            </a:r>
            <a:r>
              <a:rPr lang="fr-FR" b="1" i="1" dirty="0"/>
              <a:t>facteurs extrinsèques</a:t>
            </a:r>
            <a:r>
              <a:rPr lang="fr-FR" dirty="0"/>
              <a:t> (i.e. facteurs externes qui altèrent la force de contraction</a:t>
            </a:r>
            <a:r>
              <a:rPr lang="fr-FR" dirty="0" smtClean="0"/>
              <a:t>).</a:t>
            </a:r>
            <a:endParaRPr lang="fr-FR" b="1" dirty="0">
              <a:solidFill>
                <a:srgbClr val="003366"/>
              </a:solidFill>
            </a:endParaRPr>
          </a:p>
          <a:p>
            <a:pPr marL="719138" lvl="1" indent="-280988" eaLnBrk="0" hangingPunct="0">
              <a:spcBef>
                <a:spcPts val="600"/>
              </a:spcBef>
              <a:buFont typeface="Arial" pitchFamily="34" charset="0"/>
              <a:buChar char="−"/>
            </a:pPr>
            <a:r>
              <a:rPr lang="fr-FR" dirty="0"/>
              <a:t>Ces facteurs agissent </a:t>
            </a:r>
            <a:r>
              <a:rPr lang="fr-FR" dirty="0" smtClean="0"/>
              <a:t>principalement via </a:t>
            </a:r>
            <a:r>
              <a:rPr lang="fr-FR" dirty="0"/>
              <a:t>la régulation des ions Ca</a:t>
            </a:r>
            <a:r>
              <a:rPr lang="fr-FR" baseline="30000" dirty="0"/>
              <a:t>2+</a:t>
            </a:r>
            <a:r>
              <a:rPr lang="fr-FR" dirty="0"/>
              <a:t> dans les myocytes </a:t>
            </a:r>
            <a:r>
              <a:rPr lang="fr-FR" u="sng" dirty="0"/>
              <a:t>contractiles</a:t>
            </a:r>
            <a:r>
              <a:rPr lang="fr-FR" dirty="0"/>
              <a:t>.</a:t>
            </a:r>
            <a:endParaRPr lang="fr-FR" b="1" i="1" u="sng" dirty="0">
              <a:solidFill>
                <a:srgbClr val="003366"/>
              </a:solidFill>
            </a:endParaRPr>
          </a:p>
        </p:txBody>
      </p:sp>
      <p:sp>
        <p:nvSpPr>
          <p:cNvPr id="38915" name="Text Box 3"/>
          <p:cNvSpPr txBox="1">
            <a:spLocks noChangeArrowheads="1"/>
          </p:cNvSpPr>
          <p:nvPr/>
        </p:nvSpPr>
        <p:spPr bwMode="auto">
          <a:xfrm>
            <a:off x="487362" y="1937043"/>
            <a:ext cx="8428038" cy="377795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33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a:defRPr>
                <a:solidFill>
                  <a:schemeClr val="tx1"/>
                </a:solidFill>
                <a:latin typeface="Arial" charset="0"/>
              </a:defRPr>
            </a:lvl1pPr>
            <a:lvl2pPr marL="801688" indent="-173038">
              <a:defRPr>
                <a:solidFill>
                  <a:schemeClr val="tx1"/>
                </a:solidFill>
                <a:latin typeface="Arial" charset="0"/>
              </a:defRPr>
            </a:lvl2pPr>
            <a:lvl3pPr marL="1641475" indent="-371475">
              <a:defRPr>
                <a:solidFill>
                  <a:schemeClr val="tx1"/>
                </a:solidFill>
                <a:latin typeface="Arial" charset="0"/>
              </a:defRPr>
            </a:lvl3pPr>
            <a:lvl4pPr marL="2192338" indent="-371475">
              <a:defRPr>
                <a:solidFill>
                  <a:schemeClr val="tx1"/>
                </a:solidFill>
                <a:latin typeface="Arial" charset="0"/>
              </a:defRPr>
            </a:lvl4pPr>
            <a:lvl5pPr marL="2743200" indent="-371475">
              <a:defRPr>
                <a:solidFill>
                  <a:schemeClr val="tx1"/>
                </a:solidFill>
                <a:latin typeface="Arial" charset="0"/>
              </a:defRPr>
            </a:lvl5pPr>
            <a:lvl6pPr marL="3200400" indent="-371475" fontAlgn="base">
              <a:spcBef>
                <a:spcPct val="0"/>
              </a:spcBef>
              <a:spcAft>
                <a:spcPct val="0"/>
              </a:spcAft>
              <a:defRPr>
                <a:solidFill>
                  <a:schemeClr val="tx1"/>
                </a:solidFill>
                <a:latin typeface="Arial" charset="0"/>
              </a:defRPr>
            </a:lvl6pPr>
            <a:lvl7pPr marL="3657600" indent="-371475" fontAlgn="base">
              <a:spcBef>
                <a:spcPct val="0"/>
              </a:spcBef>
              <a:spcAft>
                <a:spcPct val="0"/>
              </a:spcAft>
              <a:defRPr>
                <a:solidFill>
                  <a:schemeClr val="tx1"/>
                </a:solidFill>
                <a:latin typeface="Arial" charset="0"/>
              </a:defRPr>
            </a:lvl7pPr>
            <a:lvl8pPr marL="4114800" indent="-371475" fontAlgn="base">
              <a:spcBef>
                <a:spcPct val="0"/>
              </a:spcBef>
              <a:spcAft>
                <a:spcPct val="0"/>
              </a:spcAft>
              <a:defRPr>
                <a:solidFill>
                  <a:schemeClr val="tx1"/>
                </a:solidFill>
                <a:latin typeface="Arial" charset="0"/>
              </a:defRPr>
            </a:lvl8pPr>
            <a:lvl9pPr marL="4572000" indent="-371475" fontAlgn="base">
              <a:spcBef>
                <a:spcPct val="0"/>
              </a:spcBef>
              <a:spcAft>
                <a:spcPct val="0"/>
              </a:spcAft>
              <a:defRPr>
                <a:solidFill>
                  <a:schemeClr val="tx1"/>
                </a:solidFill>
                <a:latin typeface="Arial" charset="0"/>
              </a:defRPr>
            </a:lvl9pPr>
          </a:lstStyle>
          <a:p>
            <a:pPr marL="541338" indent="-185738" eaLnBrk="0" hangingPunct="0">
              <a:spcBef>
                <a:spcPct val="25000"/>
              </a:spcBef>
              <a:buClr>
                <a:schemeClr val="tx1"/>
              </a:buClr>
              <a:buSzPct val="80000"/>
              <a:buFont typeface="Wingdings" pitchFamily="2" charset="2"/>
              <a:buChar char="§"/>
            </a:pPr>
            <a:r>
              <a:rPr lang="fr-FR" b="1" dirty="0"/>
              <a:t>Stimulation sympathique:</a:t>
            </a:r>
            <a:r>
              <a:rPr lang="fr-FR" dirty="0"/>
              <a:t> </a:t>
            </a:r>
            <a:r>
              <a:rPr lang="fr-FR" sz="2000" dirty="0">
                <a:cs typeface="Arial" charset="0"/>
              </a:rPr>
              <a:t>↑</a:t>
            </a:r>
            <a:r>
              <a:rPr lang="fr-FR" dirty="0"/>
              <a:t> contractilité.</a:t>
            </a:r>
          </a:p>
          <a:p>
            <a:pPr marL="541338" indent="0" eaLnBrk="0" hangingPunct="0">
              <a:buClr>
                <a:schemeClr val="tx1"/>
              </a:buClr>
            </a:pPr>
            <a:r>
              <a:rPr lang="fr-FR" dirty="0" smtClean="0"/>
              <a:t>(</a:t>
            </a:r>
            <a:r>
              <a:rPr lang="fr-FR" dirty="0"/>
              <a:t>Tout comme les cellules cardionectrices, les cellules contractiles sont innervées par le système sympathique.) </a:t>
            </a:r>
          </a:p>
          <a:p>
            <a:pPr marL="541338" indent="-185738" eaLnBrk="0" hangingPunct="0">
              <a:spcBef>
                <a:spcPct val="25000"/>
              </a:spcBef>
              <a:buClr>
                <a:schemeClr val="tx1"/>
              </a:buClr>
              <a:buSzPct val="80000"/>
              <a:buFont typeface="Wingdings" pitchFamily="2" charset="2"/>
              <a:buChar char="§"/>
            </a:pPr>
            <a:r>
              <a:rPr lang="fr-FR" b="1" dirty="0"/>
              <a:t>Hormones:</a:t>
            </a:r>
            <a:r>
              <a:rPr lang="fr-FR" dirty="0"/>
              <a:t> </a:t>
            </a:r>
          </a:p>
          <a:p>
            <a:pPr marL="541338" indent="0" eaLnBrk="0" hangingPunct="0">
              <a:buClr>
                <a:schemeClr val="tx1"/>
              </a:buClr>
            </a:pPr>
            <a:r>
              <a:rPr lang="fr-FR" dirty="0" smtClean="0"/>
              <a:t>Adrénaline</a:t>
            </a:r>
            <a:r>
              <a:rPr lang="fr-FR" dirty="0"/>
              <a:t>: </a:t>
            </a:r>
            <a:r>
              <a:rPr lang="fr-FR" sz="2000" dirty="0">
                <a:cs typeface="Arial" charset="0"/>
              </a:rPr>
              <a:t>↑</a:t>
            </a:r>
            <a:r>
              <a:rPr lang="fr-FR" dirty="0"/>
              <a:t> de la contractilité</a:t>
            </a:r>
          </a:p>
          <a:p>
            <a:pPr marL="541338" indent="-185738" eaLnBrk="0" hangingPunct="0">
              <a:spcBef>
                <a:spcPct val="25000"/>
              </a:spcBef>
              <a:buClr>
                <a:schemeClr val="tx1"/>
              </a:buClr>
              <a:buSzPct val="80000"/>
              <a:buFont typeface="Wingdings" pitchFamily="2" charset="2"/>
              <a:buChar char="§"/>
            </a:pPr>
            <a:r>
              <a:rPr lang="fr-FR" b="1" dirty="0"/>
              <a:t>Composition ionique:</a:t>
            </a:r>
          </a:p>
          <a:p>
            <a:pPr eaLnBrk="0" hangingPunct="0">
              <a:buClr>
                <a:schemeClr val="tx1"/>
              </a:buClr>
            </a:pPr>
            <a:r>
              <a:rPr lang="fr-FR" dirty="0"/>
              <a:t>	 </a:t>
            </a:r>
            <a:r>
              <a:rPr lang="fr-FR" sz="2000" dirty="0">
                <a:cs typeface="Arial" charset="0"/>
              </a:rPr>
              <a:t>↑</a:t>
            </a:r>
            <a:r>
              <a:rPr lang="fr-FR" dirty="0">
                <a:cs typeface="Arial" charset="0"/>
              </a:rPr>
              <a:t> [Ca</a:t>
            </a:r>
            <a:r>
              <a:rPr lang="fr-FR" baseline="30000" dirty="0">
                <a:cs typeface="Arial" charset="0"/>
              </a:rPr>
              <a:t>2+</a:t>
            </a:r>
            <a:r>
              <a:rPr lang="fr-FR" dirty="0">
                <a:cs typeface="Arial" charset="0"/>
              </a:rPr>
              <a:t>] </a:t>
            </a:r>
            <a:r>
              <a:rPr lang="fr-FR" dirty="0">
                <a:cs typeface="Arial" charset="0"/>
                <a:sym typeface="Symbol" pitchFamily="18" charset="2"/>
              </a:rPr>
              <a:t> </a:t>
            </a:r>
            <a:r>
              <a:rPr lang="fr-FR" sz="2000" dirty="0">
                <a:cs typeface="Arial" charset="0"/>
                <a:sym typeface="Symbol" pitchFamily="18" charset="2"/>
              </a:rPr>
              <a:t>↑</a:t>
            </a:r>
            <a:r>
              <a:rPr lang="fr-FR" dirty="0">
                <a:cs typeface="Arial" charset="0"/>
                <a:sym typeface="Symbol" pitchFamily="18" charset="2"/>
              </a:rPr>
              <a:t>  contractilité</a:t>
            </a:r>
          </a:p>
          <a:p>
            <a:pPr eaLnBrk="0" hangingPunct="0">
              <a:buClr>
                <a:schemeClr val="tx1"/>
              </a:buClr>
            </a:pPr>
            <a:r>
              <a:rPr lang="fr-FR" dirty="0">
                <a:cs typeface="Arial" charset="0"/>
                <a:sym typeface="Symbol" pitchFamily="18" charset="2"/>
              </a:rPr>
              <a:t>	 </a:t>
            </a:r>
            <a:r>
              <a:rPr lang="fr-FR" sz="2000" dirty="0">
                <a:cs typeface="Arial" charset="0"/>
                <a:sym typeface="Symbol" pitchFamily="18" charset="2"/>
              </a:rPr>
              <a:t>↓ </a:t>
            </a:r>
            <a:r>
              <a:rPr lang="fr-FR" dirty="0">
                <a:cs typeface="Arial" charset="0"/>
                <a:sym typeface="Symbol" pitchFamily="18" charset="2"/>
              </a:rPr>
              <a:t>pH  </a:t>
            </a:r>
            <a:r>
              <a:rPr lang="fr-FR" sz="2000" dirty="0">
                <a:cs typeface="Arial" charset="0"/>
                <a:sym typeface="Symbol" pitchFamily="18" charset="2"/>
              </a:rPr>
              <a:t>↓</a:t>
            </a:r>
            <a:r>
              <a:rPr lang="fr-FR" dirty="0">
                <a:cs typeface="Arial" charset="0"/>
                <a:sym typeface="Symbol" pitchFamily="18" charset="2"/>
              </a:rPr>
              <a:t> contractilité</a:t>
            </a:r>
            <a:endParaRPr lang="fr-FR" sz="2000" dirty="0">
              <a:cs typeface="Arial" charset="0"/>
              <a:sym typeface="Symbol" pitchFamily="18" charset="2"/>
            </a:endParaRPr>
          </a:p>
          <a:p>
            <a:pPr marL="541338" indent="-185738" eaLnBrk="0" hangingPunct="0">
              <a:spcBef>
                <a:spcPct val="25000"/>
              </a:spcBef>
              <a:buClr>
                <a:schemeClr val="tx1"/>
              </a:buClr>
              <a:buSzPct val="80000"/>
              <a:buFont typeface="Wingdings" pitchFamily="2" charset="2"/>
              <a:buChar char="§"/>
            </a:pPr>
            <a:r>
              <a:rPr lang="fr-FR" b="1" dirty="0">
                <a:cs typeface="Arial" charset="0"/>
                <a:sym typeface="Symbol" pitchFamily="18" charset="2"/>
              </a:rPr>
              <a:t>Médicaments:</a:t>
            </a:r>
            <a:r>
              <a:rPr lang="fr-FR" dirty="0">
                <a:cs typeface="Arial" charset="0"/>
                <a:sym typeface="Symbol" pitchFamily="18" charset="2"/>
              </a:rPr>
              <a:t> </a:t>
            </a:r>
          </a:p>
          <a:p>
            <a:pPr marL="719138" lvl="1" indent="-177800" eaLnBrk="0" hangingPunct="0">
              <a:buClr>
                <a:schemeClr val="tx1"/>
              </a:buClr>
              <a:buFontTx/>
              <a:buChar char="•"/>
            </a:pPr>
            <a:r>
              <a:rPr lang="fr-FR" i="1" dirty="0">
                <a:cs typeface="Arial" charset="0"/>
                <a:sym typeface="Symbol" pitchFamily="18" charset="2"/>
              </a:rPr>
              <a:t>Digitaline</a:t>
            </a:r>
            <a:r>
              <a:rPr lang="fr-FR" dirty="0">
                <a:cs typeface="Arial" charset="0"/>
                <a:sym typeface="Symbol" pitchFamily="18" charset="2"/>
              </a:rPr>
              <a:t> (un inhibiteur de la pompe Na-K) cause une augmentation de la contractilité via son effet sur l’antiport Na-Ca:</a:t>
            </a:r>
          </a:p>
          <a:p>
            <a:pPr marL="719138" lvl="1" indent="0" eaLnBrk="0" hangingPunct="0">
              <a:buClr>
                <a:schemeClr val="accent2"/>
              </a:buClr>
            </a:pPr>
            <a:r>
              <a:rPr lang="fr-FR" dirty="0" smtClean="0">
                <a:cs typeface="Arial" charset="0"/>
                <a:sym typeface="Symbol" pitchFamily="18" charset="2"/>
              </a:rPr>
              <a:t>Inhibition </a:t>
            </a:r>
            <a:r>
              <a:rPr lang="fr-FR" dirty="0">
                <a:cs typeface="Arial" charset="0"/>
                <a:sym typeface="Symbol" pitchFamily="18" charset="2"/>
              </a:rPr>
              <a:t>partielle des pompes Na-K </a:t>
            </a:r>
            <a:r>
              <a:rPr lang="fr-FR" sz="2000" dirty="0">
                <a:cs typeface="Arial" charset="0"/>
                <a:sym typeface="Symbol" pitchFamily="18" charset="2"/>
              </a:rPr>
              <a:t>↑</a:t>
            </a:r>
            <a:r>
              <a:rPr lang="fr-FR" dirty="0">
                <a:cs typeface="Arial" charset="0"/>
                <a:sym typeface="Symbol" pitchFamily="18" charset="2"/>
              </a:rPr>
              <a:t> [Ca</a:t>
            </a:r>
            <a:r>
              <a:rPr lang="fr-FR" baseline="30000" dirty="0">
                <a:cs typeface="Arial" charset="0"/>
                <a:sym typeface="Symbol" pitchFamily="18" charset="2"/>
              </a:rPr>
              <a:t>2+</a:t>
            </a:r>
            <a:r>
              <a:rPr lang="fr-FR" dirty="0">
                <a:cs typeface="Arial" charset="0"/>
                <a:sym typeface="Symbol" pitchFamily="18" charset="2"/>
              </a:rPr>
              <a:t>]</a:t>
            </a:r>
            <a:r>
              <a:rPr lang="fr-FR" baseline="-12000" dirty="0">
                <a:cs typeface="Arial" charset="0"/>
                <a:sym typeface="Symbol" pitchFamily="18" charset="2"/>
              </a:rPr>
              <a:t>in </a:t>
            </a:r>
            <a:r>
              <a:rPr lang="fr-FR" dirty="0">
                <a:sym typeface="Symbol" pitchFamily="18" charset="2"/>
              </a:rPr>
              <a:t></a:t>
            </a:r>
            <a:r>
              <a:rPr lang="fr-FR" sz="2000" dirty="0">
                <a:sym typeface="Symbol" pitchFamily="18" charset="2"/>
              </a:rPr>
              <a:t>↑</a:t>
            </a:r>
            <a:r>
              <a:rPr lang="fr-FR" dirty="0">
                <a:sym typeface="Symbol" pitchFamily="18" charset="2"/>
              </a:rPr>
              <a:t> </a:t>
            </a:r>
            <a:r>
              <a:rPr lang="fr-FR" dirty="0" smtClean="0">
                <a:sym typeface="Symbol" pitchFamily="18" charset="2"/>
              </a:rPr>
              <a:t>contractilité</a:t>
            </a:r>
            <a:endParaRPr lang="fr-FR" dirty="0">
              <a:cs typeface="Arial" charset="0"/>
              <a:sym typeface="Symbol" pitchFamily="18" charset="2"/>
            </a:endParaRPr>
          </a:p>
        </p:txBody>
      </p:sp>
      <p:sp>
        <p:nvSpPr>
          <p:cNvPr id="4" name="Text Box 2"/>
          <p:cNvSpPr txBox="1">
            <a:spLocks noChangeArrowheads="1"/>
          </p:cNvSpPr>
          <p:nvPr/>
        </p:nvSpPr>
        <p:spPr bwMode="auto">
          <a:xfrm>
            <a:off x="152400" y="304800"/>
            <a:ext cx="8915400" cy="38472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9900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Arial" charset="0"/>
              </a:defRPr>
            </a:lvl1pPr>
            <a:lvl2pPr marL="450850" indent="-190500">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449263" indent="-449263" eaLnBrk="0" hangingPunct="0">
              <a:spcBef>
                <a:spcPct val="30000"/>
              </a:spcBef>
            </a:pPr>
            <a:r>
              <a:rPr lang="en-US" sz="1900" b="1" dirty="0" smtClean="0"/>
              <a:t>(iii)	</a:t>
            </a:r>
            <a:r>
              <a:rPr lang="fr-FR" sz="1900" b="1" i="1" u="sng" dirty="0" smtClean="0"/>
              <a:t>Contractilité</a:t>
            </a:r>
            <a:r>
              <a:rPr lang="fr-FR" sz="1900" b="1" i="1" dirty="0"/>
              <a:t> </a:t>
            </a:r>
            <a:r>
              <a:rPr lang="fr-FR" sz="1900" b="1" dirty="0" smtClean="0"/>
              <a:t>:</a:t>
            </a:r>
            <a:r>
              <a:rPr lang="fr-FR" sz="1900" b="1" i="1" dirty="0" smtClean="0"/>
              <a:t> </a:t>
            </a:r>
            <a:r>
              <a:rPr lang="fr-FR" sz="1900" b="1" dirty="0" smtClean="0"/>
              <a:t>force </a:t>
            </a:r>
            <a:r>
              <a:rPr lang="fr-FR" sz="1900" b="1" dirty="0"/>
              <a:t>de contraction générée pour une précharge </a:t>
            </a:r>
            <a:r>
              <a:rPr lang="fr-FR" sz="1900" b="1" dirty="0" smtClean="0"/>
              <a:t>donnée</a:t>
            </a:r>
            <a:endParaRPr lang="fr-FR" sz="1900" b="1" dirty="0"/>
          </a:p>
        </p:txBody>
      </p:sp>
    </p:spTree>
    <p:extLst>
      <p:ext uri="{BB962C8B-B14F-4D97-AF65-F5344CB8AC3E}">
        <p14:creationId xmlns:p14="http://schemas.microsoft.com/office/powerpoint/2010/main" val="171718380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e 30"/>
          <p:cNvGrpSpPr/>
          <p:nvPr/>
        </p:nvGrpSpPr>
        <p:grpSpPr>
          <a:xfrm>
            <a:off x="227279" y="923949"/>
            <a:ext cx="8688121" cy="5857851"/>
            <a:chOff x="227279" y="923949"/>
            <a:chExt cx="8688121" cy="5857851"/>
          </a:xfrm>
        </p:grpSpPr>
        <p:grpSp>
          <p:nvGrpSpPr>
            <p:cNvPr id="5" name="Groupe 3"/>
            <p:cNvGrpSpPr/>
            <p:nvPr/>
          </p:nvGrpSpPr>
          <p:grpSpPr>
            <a:xfrm>
              <a:off x="227279" y="923949"/>
              <a:ext cx="8688121" cy="5857851"/>
              <a:chOff x="227279" y="847749"/>
              <a:chExt cx="8688121" cy="5857851"/>
            </a:xfrm>
          </p:grpSpPr>
          <p:pic>
            <p:nvPicPr>
              <p:cNvPr id="6" name="Picture 2" descr="figure_18_22_unlabel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7279" y="847749"/>
                <a:ext cx="8688121" cy="5857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ZoneTexte 1"/>
              <p:cNvSpPr txBox="1"/>
              <p:nvPr/>
            </p:nvSpPr>
            <p:spPr>
              <a:xfrm>
                <a:off x="6553200" y="922923"/>
                <a:ext cx="1302344" cy="307777"/>
              </a:xfrm>
              <a:prstGeom prst="rect">
                <a:avLst/>
              </a:prstGeom>
              <a:noFill/>
            </p:spPr>
            <p:txBody>
              <a:bodyPr wrap="none" rtlCol="0">
                <a:spAutoFit/>
              </a:bodyPr>
              <a:lstStyle/>
              <a:p>
                <a:r>
                  <a:rPr lang="fr-CA" sz="1400" b="1" dirty="0" smtClean="0">
                    <a:latin typeface="Calibri" pitchFamily="34" charset="0"/>
                    <a:cs typeface="Calibri" pitchFamily="34" charset="0"/>
                  </a:rPr>
                  <a:t>Exercice, stress</a:t>
                </a:r>
                <a:endParaRPr lang="fr-CA" sz="1400" b="1" dirty="0">
                  <a:latin typeface="Calibri" pitchFamily="34" charset="0"/>
                  <a:cs typeface="Calibri" pitchFamily="34" charset="0"/>
                </a:endParaRPr>
              </a:p>
            </p:txBody>
          </p:sp>
          <p:sp>
            <p:nvSpPr>
              <p:cNvPr id="7" name="ZoneTexte 6"/>
              <p:cNvSpPr txBox="1"/>
              <p:nvPr/>
            </p:nvSpPr>
            <p:spPr>
              <a:xfrm>
                <a:off x="5715001" y="2440800"/>
                <a:ext cx="1219199" cy="553998"/>
              </a:xfrm>
              <a:prstGeom prst="rect">
                <a:avLst/>
              </a:prstGeom>
              <a:noFill/>
            </p:spPr>
            <p:txBody>
              <a:bodyPr wrap="square" rtlCol="0">
                <a:spAutoFit/>
              </a:bodyPr>
              <a:lstStyle/>
              <a:p>
                <a:pPr algn="ctr"/>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Activité sympathique</a:t>
                </a:r>
                <a:endParaRPr lang="fr-CA" sz="1400" b="1" dirty="0">
                  <a:latin typeface="Calibri" pitchFamily="34" charset="0"/>
                  <a:cs typeface="Calibri" pitchFamily="34" charset="0"/>
                </a:endParaRPr>
              </a:p>
            </p:txBody>
          </p:sp>
          <p:sp>
            <p:nvSpPr>
              <p:cNvPr id="8" name="ZoneTexte 7"/>
              <p:cNvSpPr txBox="1"/>
              <p:nvPr/>
            </p:nvSpPr>
            <p:spPr>
              <a:xfrm>
                <a:off x="7162801" y="2438400"/>
                <a:ext cx="1523999" cy="553998"/>
              </a:xfrm>
              <a:prstGeom prst="rect">
                <a:avLst/>
              </a:prstGeom>
              <a:noFill/>
            </p:spPr>
            <p:txBody>
              <a:bodyPr wrap="square" rtlCol="0">
                <a:spAutoFit/>
              </a:bodyPr>
              <a:lstStyle/>
              <a:p>
                <a:pPr algn="ctr"/>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Activité parasympathique</a:t>
                </a:r>
                <a:endParaRPr lang="fr-CA" sz="1400" b="1" dirty="0">
                  <a:latin typeface="Calibri" pitchFamily="34" charset="0"/>
                  <a:cs typeface="Calibri" pitchFamily="34" charset="0"/>
                </a:endParaRPr>
              </a:p>
            </p:txBody>
          </p:sp>
          <p:sp>
            <p:nvSpPr>
              <p:cNvPr id="9" name="ZoneTexte 8"/>
              <p:cNvSpPr txBox="1"/>
              <p:nvPr/>
            </p:nvSpPr>
            <p:spPr>
              <a:xfrm>
                <a:off x="6591600" y="4528800"/>
                <a:ext cx="1219199" cy="553998"/>
              </a:xfrm>
              <a:prstGeom prst="rect">
                <a:avLst/>
              </a:prstGeom>
              <a:noFill/>
            </p:spPr>
            <p:txBody>
              <a:bodyPr wrap="square" rtlCol="0">
                <a:spAutoFit/>
              </a:bodyPr>
              <a:lstStyle/>
              <a:p>
                <a:pPr algn="ctr"/>
                <a:r>
                  <a:rPr lang="fr-CA" sz="1500" b="1" dirty="0" smtClean="0">
                    <a:latin typeface="Arial"/>
                    <a:cs typeface="Arial"/>
                  </a:rPr>
                  <a:t>↑ </a:t>
                </a:r>
                <a:r>
                  <a:rPr lang="fr-CA" sz="1400" b="1" dirty="0" smtClean="0">
                    <a:latin typeface="Calibri" pitchFamily="34" charset="0"/>
                    <a:cs typeface="Calibri" pitchFamily="34" charset="0"/>
                  </a:rPr>
                  <a:t>Fréquence cardiaque</a:t>
                </a:r>
                <a:endParaRPr lang="fr-CA" sz="1400" b="1" dirty="0">
                  <a:latin typeface="Calibri" pitchFamily="34" charset="0"/>
                  <a:cs typeface="Calibri" pitchFamily="34" charset="0"/>
                </a:endParaRPr>
              </a:p>
            </p:txBody>
          </p:sp>
          <p:sp>
            <p:nvSpPr>
              <p:cNvPr id="10" name="ZoneTexte 9"/>
              <p:cNvSpPr txBox="1"/>
              <p:nvPr/>
            </p:nvSpPr>
            <p:spPr>
              <a:xfrm>
                <a:off x="3124200" y="4534865"/>
                <a:ext cx="990599" cy="553998"/>
              </a:xfrm>
              <a:prstGeom prst="rect">
                <a:avLst/>
              </a:prstGeom>
              <a:noFill/>
            </p:spPr>
            <p:txBody>
              <a:bodyPr wrap="square" rtlCol="0">
                <a:spAutoFit/>
              </a:bodyPr>
              <a:lstStyle/>
              <a:p>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Volume systolique</a:t>
                </a:r>
                <a:endParaRPr lang="fr-CA" sz="1400" b="1" dirty="0">
                  <a:latin typeface="Calibri" pitchFamily="34" charset="0"/>
                  <a:cs typeface="Calibri" pitchFamily="34" charset="0"/>
                </a:endParaRPr>
              </a:p>
            </p:txBody>
          </p:sp>
          <p:sp>
            <p:nvSpPr>
              <p:cNvPr id="11" name="ZoneTexte 10"/>
              <p:cNvSpPr txBox="1"/>
              <p:nvPr/>
            </p:nvSpPr>
            <p:spPr>
              <a:xfrm>
                <a:off x="4953000" y="5103394"/>
                <a:ext cx="990600" cy="553998"/>
              </a:xfrm>
              <a:prstGeom prst="rect">
                <a:avLst/>
              </a:prstGeom>
              <a:noFill/>
            </p:spPr>
            <p:txBody>
              <a:bodyPr wrap="square" rtlCol="0">
                <a:spAutoFit/>
              </a:bodyPr>
              <a:lstStyle/>
              <a:p>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Débit cardiaque</a:t>
                </a:r>
                <a:endParaRPr lang="fr-CA" sz="1400" b="1" dirty="0">
                  <a:latin typeface="Calibri" pitchFamily="34" charset="0"/>
                  <a:cs typeface="Calibri" pitchFamily="34" charset="0"/>
                </a:endParaRPr>
              </a:p>
            </p:txBody>
          </p:sp>
          <p:sp>
            <p:nvSpPr>
              <p:cNvPr id="12" name="ZoneTexte 11"/>
              <p:cNvSpPr txBox="1"/>
              <p:nvPr/>
            </p:nvSpPr>
            <p:spPr>
              <a:xfrm>
                <a:off x="3886200" y="2557046"/>
                <a:ext cx="1295400" cy="338554"/>
              </a:xfrm>
              <a:prstGeom prst="rect">
                <a:avLst/>
              </a:prstGeom>
              <a:noFill/>
            </p:spPr>
            <p:txBody>
              <a:bodyPr wrap="square" rtlCol="0">
                <a:spAutoFit/>
              </a:bodyPr>
              <a:lstStyle/>
              <a:p>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Contractilité</a:t>
                </a:r>
                <a:endParaRPr lang="fr-CA" sz="1400" b="1" dirty="0">
                  <a:latin typeface="Calibri" pitchFamily="34" charset="0"/>
                  <a:cs typeface="Calibri" pitchFamily="34" charset="0"/>
                </a:endParaRPr>
              </a:p>
            </p:txBody>
          </p:sp>
          <p:sp>
            <p:nvSpPr>
              <p:cNvPr id="13" name="ZoneTexte 12"/>
              <p:cNvSpPr txBox="1"/>
              <p:nvPr/>
            </p:nvSpPr>
            <p:spPr>
              <a:xfrm>
                <a:off x="2133600" y="2449324"/>
                <a:ext cx="990599" cy="553998"/>
              </a:xfrm>
              <a:prstGeom prst="rect">
                <a:avLst/>
              </a:prstGeom>
              <a:noFill/>
            </p:spPr>
            <p:txBody>
              <a:bodyPr wrap="square" rtlCol="0">
                <a:spAutoFit/>
              </a:bodyPr>
              <a:lstStyle/>
              <a:p>
                <a:pPr marL="177800" indent="-177800" algn="ctr"/>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Retour veineux</a:t>
                </a:r>
                <a:endParaRPr lang="fr-CA" sz="1400" b="1" dirty="0">
                  <a:latin typeface="Calibri" pitchFamily="34" charset="0"/>
                  <a:cs typeface="Calibri" pitchFamily="34" charset="0"/>
                </a:endParaRPr>
              </a:p>
            </p:txBody>
          </p:sp>
          <p:sp>
            <p:nvSpPr>
              <p:cNvPr id="14" name="ZoneTexte 13"/>
              <p:cNvSpPr txBox="1"/>
              <p:nvPr/>
            </p:nvSpPr>
            <p:spPr>
              <a:xfrm>
                <a:off x="4003200" y="3330000"/>
                <a:ext cx="1066800" cy="523220"/>
              </a:xfrm>
              <a:prstGeom prst="rect">
                <a:avLst/>
              </a:prstGeom>
              <a:noFill/>
            </p:spPr>
            <p:txBody>
              <a:bodyPr wrap="square" rtlCol="0">
                <a:spAutoFit/>
              </a:bodyPr>
              <a:lstStyle/>
              <a:p>
                <a:r>
                  <a:rPr lang="fr-CA" sz="1500" b="1" dirty="0" smtClean="0">
                    <a:latin typeface="Arial"/>
                    <a:cs typeface="Arial"/>
                  </a:rPr>
                  <a:t>↓</a:t>
                </a:r>
                <a:r>
                  <a:rPr lang="fr-CA" sz="1600" b="1" dirty="0" smtClean="0">
                    <a:latin typeface="Arial"/>
                    <a:cs typeface="Arial"/>
                  </a:rPr>
                  <a:t> </a:t>
                </a:r>
                <a:r>
                  <a:rPr lang="fr-CA" sz="1200" b="1" dirty="0" smtClean="0">
                    <a:latin typeface="Calibri" pitchFamily="34" charset="0"/>
                    <a:cs typeface="Calibri" pitchFamily="34" charset="0"/>
                  </a:rPr>
                  <a:t>Volume télésystolique</a:t>
                </a:r>
                <a:endParaRPr lang="fr-CA" sz="1200" b="1" dirty="0">
                  <a:latin typeface="Calibri" pitchFamily="34" charset="0"/>
                  <a:cs typeface="Calibri" pitchFamily="34" charset="0"/>
                </a:endParaRPr>
              </a:p>
            </p:txBody>
          </p:sp>
          <p:sp>
            <p:nvSpPr>
              <p:cNvPr id="15" name="ZoneTexte 14"/>
              <p:cNvSpPr txBox="1"/>
              <p:nvPr/>
            </p:nvSpPr>
            <p:spPr>
              <a:xfrm>
                <a:off x="2142000" y="3330000"/>
                <a:ext cx="1143000" cy="523220"/>
              </a:xfrm>
              <a:prstGeom prst="rect">
                <a:avLst/>
              </a:prstGeom>
              <a:noFill/>
            </p:spPr>
            <p:txBody>
              <a:bodyPr wrap="square" rtlCol="0">
                <a:spAutoFit/>
              </a:bodyPr>
              <a:lstStyle/>
              <a:p>
                <a:r>
                  <a:rPr lang="fr-CA" sz="1500" b="1" dirty="0" smtClean="0">
                    <a:latin typeface="Arial"/>
                    <a:cs typeface="Arial"/>
                  </a:rPr>
                  <a:t>↑</a:t>
                </a:r>
                <a:r>
                  <a:rPr lang="fr-CA" sz="1600" b="1" dirty="0" smtClean="0">
                    <a:latin typeface="Arial"/>
                    <a:cs typeface="Arial"/>
                  </a:rPr>
                  <a:t> </a:t>
                </a:r>
                <a:r>
                  <a:rPr lang="fr-CA" sz="1200" b="1" dirty="0" smtClean="0">
                    <a:latin typeface="Calibri" pitchFamily="34" charset="0"/>
                    <a:cs typeface="Calibri" pitchFamily="34" charset="0"/>
                  </a:rPr>
                  <a:t>Volume télédiastolique</a:t>
                </a:r>
                <a:endParaRPr lang="fr-CA" sz="1200" b="1" dirty="0">
                  <a:latin typeface="Calibri" pitchFamily="34" charset="0"/>
                  <a:cs typeface="Calibri" pitchFamily="34" charset="0"/>
                </a:endParaRPr>
              </a:p>
            </p:txBody>
          </p:sp>
          <p:sp>
            <p:nvSpPr>
              <p:cNvPr id="16" name="ZoneTexte 15"/>
              <p:cNvSpPr txBox="1"/>
              <p:nvPr/>
            </p:nvSpPr>
            <p:spPr>
              <a:xfrm>
                <a:off x="3962400" y="922923"/>
                <a:ext cx="1214439" cy="738664"/>
              </a:xfrm>
              <a:prstGeom prst="rect">
                <a:avLst/>
              </a:prstGeom>
              <a:noFill/>
            </p:spPr>
            <p:txBody>
              <a:bodyPr wrap="square" rtlCol="0">
                <a:spAutoFit/>
              </a:bodyPr>
              <a:lstStyle/>
              <a:p>
                <a:r>
                  <a:rPr lang="fr-CA" sz="1400" b="1" dirty="0" smtClean="0">
                    <a:latin typeface="Calibri" pitchFamily="34" charset="0"/>
                    <a:cs typeface="Calibri" pitchFamily="34" charset="0"/>
                  </a:rPr>
                  <a:t>Adrénaline, hormones thyroïdiennes</a:t>
                </a:r>
                <a:endParaRPr lang="fr-CA" sz="1400" b="1" dirty="0">
                  <a:latin typeface="Calibri" pitchFamily="34" charset="0"/>
                  <a:cs typeface="Calibri" pitchFamily="34" charset="0"/>
                </a:endParaRPr>
              </a:p>
            </p:txBody>
          </p:sp>
          <p:sp>
            <p:nvSpPr>
              <p:cNvPr id="18" name="ZoneTexte 17"/>
              <p:cNvSpPr txBox="1"/>
              <p:nvPr/>
            </p:nvSpPr>
            <p:spPr>
              <a:xfrm>
                <a:off x="2583856" y="970002"/>
                <a:ext cx="1219199" cy="553998"/>
              </a:xfrm>
              <a:prstGeom prst="rect">
                <a:avLst/>
              </a:prstGeom>
              <a:noFill/>
            </p:spPr>
            <p:txBody>
              <a:bodyPr wrap="square" rtlCol="0">
                <a:spAutoFit/>
              </a:bodyPr>
              <a:lstStyle/>
              <a:p>
                <a:pPr algn="ctr"/>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Volume sanguin</a:t>
                </a:r>
                <a:endParaRPr lang="fr-CA" sz="1400" b="1" dirty="0">
                  <a:latin typeface="Calibri" pitchFamily="34" charset="0"/>
                  <a:cs typeface="Calibri" pitchFamily="34" charset="0"/>
                </a:endParaRPr>
              </a:p>
            </p:txBody>
          </p:sp>
          <p:sp>
            <p:nvSpPr>
              <p:cNvPr id="19" name="ZoneTexte 18"/>
              <p:cNvSpPr txBox="1"/>
              <p:nvPr/>
            </p:nvSpPr>
            <p:spPr>
              <a:xfrm>
                <a:off x="533400" y="970002"/>
                <a:ext cx="1828800" cy="569387"/>
              </a:xfrm>
              <a:prstGeom prst="rect">
                <a:avLst/>
              </a:prstGeom>
              <a:noFill/>
            </p:spPr>
            <p:txBody>
              <a:bodyPr wrap="square" rtlCol="0">
                <a:spAutoFit/>
              </a:bodyPr>
              <a:lstStyle/>
              <a:p>
                <a:pPr algn="ctr"/>
                <a:r>
                  <a:rPr lang="fr-CA" sz="1500" b="1" dirty="0" smtClean="0">
                    <a:latin typeface="Arial"/>
                    <a:cs typeface="Arial"/>
                  </a:rPr>
                  <a:t>↑</a:t>
                </a:r>
                <a:r>
                  <a:rPr lang="fr-CA" sz="1600" b="1" dirty="0" smtClean="0">
                    <a:latin typeface="Arial"/>
                    <a:cs typeface="Arial"/>
                  </a:rPr>
                  <a:t> </a:t>
                </a:r>
                <a:r>
                  <a:rPr lang="fr-CA" sz="1400" b="1" dirty="0" smtClean="0">
                    <a:latin typeface="Calibri" pitchFamily="34" charset="0"/>
                    <a:cs typeface="Calibri" pitchFamily="34" charset="0"/>
                  </a:rPr>
                  <a:t>Pompe musculaire</a:t>
                </a:r>
              </a:p>
              <a:p>
                <a:pPr algn="ctr"/>
                <a:r>
                  <a:rPr lang="fr-CA" sz="1500" b="1" dirty="0" smtClean="0">
                    <a:latin typeface="Arial"/>
                    <a:cs typeface="Arial"/>
                  </a:rPr>
                  <a:t>↑</a:t>
                </a:r>
                <a:r>
                  <a:rPr lang="fr-CA" sz="1400" b="1" dirty="0" smtClean="0">
                    <a:latin typeface="Calibri" pitchFamily="34" charset="0"/>
                    <a:cs typeface="Calibri" pitchFamily="34" charset="0"/>
                  </a:rPr>
                  <a:t> Pompe respiratoire</a:t>
                </a:r>
                <a:endParaRPr lang="fr-CA" sz="1400" b="1" dirty="0">
                  <a:latin typeface="Calibri" pitchFamily="34" charset="0"/>
                  <a:cs typeface="Calibri" pitchFamily="34" charset="0"/>
                </a:endParaRPr>
              </a:p>
            </p:txBody>
          </p:sp>
          <p:sp>
            <p:nvSpPr>
              <p:cNvPr id="3" name="Rectangle 2"/>
              <p:cNvSpPr/>
              <p:nvPr/>
            </p:nvSpPr>
            <p:spPr>
              <a:xfrm>
                <a:off x="2142000" y="5791200"/>
                <a:ext cx="3726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grpSp>
        <p:cxnSp>
          <p:nvCxnSpPr>
            <p:cNvPr id="22" name="Connecteur en angle 21"/>
            <p:cNvCxnSpPr/>
            <p:nvPr/>
          </p:nvCxnSpPr>
          <p:spPr>
            <a:xfrm>
              <a:off x="4533900" y="2181600"/>
              <a:ext cx="1790700" cy="1501587"/>
            </a:xfrm>
            <a:prstGeom prst="bentConnector3">
              <a:avLst/>
            </a:prstGeom>
            <a:ln w="34925">
              <a:solidFill>
                <a:schemeClr val="bg1">
                  <a:lumMod val="75000"/>
                </a:schemeClr>
              </a:solidFill>
              <a:tailEnd type="none"/>
            </a:ln>
          </p:spPr>
          <p:style>
            <a:lnRef idx="1">
              <a:schemeClr val="accent1"/>
            </a:lnRef>
            <a:fillRef idx="0">
              <a:schemeClr val="accent1"/>
            </a:fillRef>
            <a:effectRef idx="0">
              <a:schemeClr val="accent1"/>
            </a:effectRef>
            <a:fontRef idx="minor">
              <a:schemeClr val="tx1"/>
            </a:fontRef>
          </p:style>
        </p:cxnSp>
      </p:grpSp>
      <p:sp>
        <p:nvSpPr>
          <p:cNvPr id="100358" name="Text Box 6"/>
          <p:cNvSpPr txBox="1">
            <a:spLocks noChangeArrowheads="1"/>
          </p:cNvSpPr>
          <p:nvPr/>
        </p:nvSpPr>
        <p:spPr bwMode="auto">
          <a:xfrm>
            <a:off x="228599" y="228600"/>
            <a:ext cx="762952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fr-FR" sz="2000" b="1" dirty="0"/>
              <a:t>Résumé des facteurs qui affectent le débit cardiaque</a:t>
            </a:r>
          </a:p>
        </p:txBody>
      </p:sp>
      <p:sp>
        <p:nvSpPr>
          <p:cNvPr id="100359" name="Text Box 7"/>
          <p:cNvSpPr txBox="1">
            <a:spLocks noChangeArrowheads="1"/>
          </p:cNvSpPr>
          <p:nvPr/>
        </p:nvSpPr>
        <p:spPr bwMode="auto">
          <a:xfrm>
            <a:off x="7858125" y="6400800"/>
            <a:ext cx="979755" cy="30777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CA" sz="1400" dirty="0">
                <a:solidFill>
                  <a:schemeClr val="accent2"/>
                </a:solidFill>
              </a:rPr>
              <a:t>Fig. </a:t>
            </a:r>
            <a:r>
              <a:rPr lang="en-CA" sz="1400" dirty="0" smtClean="0">
                <a:solidFill>
                  <a:schemeClr val="accent2"/>
                </a:solidFill>
              </a:rPr>
              <a:t>18.22</a:t>
            </a:r>
            <a:endParaRPr lang="en-CA" sz="1400" dirty="0">
              <a:solidFill>
                <a:schemeClr val="accent2"/>
              </a:solidFill>
            </a:endParaRPr>
          </a:p>
        </p:txBody>
      </p:sp>
    </p:spTree>
    <p:extLst>
      <p:ext uri="{BB962C8B-B14F-4D97-AF65-F5344CB8AC3E}">
        <p14:creationId xmlns:p14="http://schemas.microsoft.com/office/powerpoint/2010/main" val="31498836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667000"/>
            <a:ext cx="8229600" cy="1143000"/>
          </a:xfrm>
        </p:spPr>
        <p:txBody>
          <a:bodyPr>
            <a:normAutofit fontScale="90000"/>
          </a:bodyPr>
          <a:lstStyle/>
          <a:p>
            <a:r>
              <a:rPr lang="en-US" dirty="0" err="1"/>
              <a:t>Hémodynamique</a:t>
            </a:r>
            <a:r>
              <a:rPr lang="en-US" dirty="0"/>
              <a:t> (sections 6.2.1-6.2.6 et 6.2.8-6.2.10): 14 questions</a:t>
            </a:r>
          </a:p>
        </p:txBody>
      </p:sp>
    </p:spTree>
    <p:extLst>
      <p:ext uri="{BB962C8B-B14F-4D97-AF65-F5344CB8AC3E}">
        <p14:creationId xmlns:p14="http://schemas.microsoft.com/office/powerpoint/2010/main" val="278575981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228600" y="350838"/>
            <a:ext cx="8686800" cy="1723549"/>
          </a:xfrm>
          <a:prstGeom prst="rect">
            <a:avLst/>
          </a:prstGeom>
          <a:noFill/>
          <a:ln w="9525">
            <a:noFill/>
            <a:miter lim="800000"/>
            <a:headEnd/>
            <a:tailEnd/>
          </a:ln>
          <a:effectLst/>
        </p:spPr>
        <p:txBody>
          <a:bodyPr tIns="0" bIns="0">
            <a:spAutoFit/>
          </a:bodyPr>
          <a:lstStyle/>
          <a:p>
            <a:pPr marL="360363" indent="-360363" algn="ctr">
              <a:lnSpc>
                <a:spcPct val="100000"/>
              </a:lnSpc>
              <a:spcBef>
                <a:spcPct val="0"/>
              </a:spcBef>
              <a:buFontTx/>
              <a:buNone/>
            </a:pPr>
            <a:r>
              <a:rPr lang="fr-CA" sz="4000" i="0" dirty="0">
                <a:solidFill>
                  <a:srgbClr val="FF0000"/>
                </a:solidFill>
                <a:latin typeface="Arial" charset="0"/>
              </a:rPr>
              <a:t>Le système cardiovasculaire</a:t>
            </a:r>
          </a:p>
          <a:p>
            <a:pPr marL="360363" indent="-360363" algn="ctr">
              <a:lnSpc>
                <a:spcPct val="100000"/>
              </a:lnSpc>
              <a:spcBef>
                <a:spcPct val="25000"/>
              </a:spcBef>
              <a:buFontTx/>
              <a:buNone/>
            </a:pPr>
            <a:r>
              <a:rPr lang="fr-CA" sz="3200" i="0" dirty="0" smtClean="0">
                <a:solidFill>
                  <a:srgbClr val="0000CC"/>
                </a:solidFill>
                <a:latin typeface="Arial" charset="0"/>
              </a:rPr>
              <a:t>6.2  </a:t>
            </a:r>
            <a:r>
              <a:rPr lang="fr-CA" sz="3200" i="0" dirty="0">
                <a:solidFill>
                  <a:srgbClr val="0000CC"/>
                </a:solidFill>
                <a:latin typeface="Arial" charset="0"/>
              </a:rPr>
              <a:t>Vaisseaux sanguins et hémodynamique</a:t>
            </a:r>
            <a:endParaRPr lang="fr-CA" sz="3200" b="0" i="0" dirty="0">
              <a:solidFill>
                <a:srgbClr val="0000CC"/>
              </a:solidFill>
              <a:latin typeface="Arial" charset="0"/>
            </a:endParaRPr>
          </a:p>
          <a:p>
            <a:pPr marL="360363" indent="-360363" algn="ctr">
              <a:lnSpc>
                <a:spcPct val="100000"/>
              </a:lnSpc>
              <a:spcBef>
                <a:spcPct val="0"/>
              </a:spcBef>
              <a:buFontTx/>
              <a:buNone/>
            </a:pPr>
            <a:r>
              <a:rPr lang="fr-CA" sz="3200" b="0" i="0" dirty="0">
                <a:solidFill>
                  <a:srgbClr val="0000CC"/>
                </a:solidFill>
                <a:latin typeface="Arial" charset="0"/>
              </a:rPr>
              <a:t>(Chapitre 19)</a:t>
            </a:r>
          </a:p>
        </p:txBody>
      </p:sp>
      <p:pic>
        <p:nvPicPr>
          <p:cNvPr id="2051" name="Picture 8" descr="19-01bGenStructure_UN.jpg"/>
          <p:cNvPicPr>
            <a:picLocks noChangeAspect="1" noChangeArrowheads="1"/>
          </p:cNvPicPr>
          <p:nvPr/>
        </p:nvPicPr>
        <p:blipFill>
          <a:blip r:embed="rId3" cstate="print"/>
          <a:srcRect b="8832"/>
          <a:stretch>
            <a:fillRect/>
          </a:stretch>
        </p:blipFill>
        <p:spPr bwMode="auto">
          <a:xfrm>
            <a:off x="2209800" y="2667000"/>
            <a:ext cx="4953000" cy="3833813"/>
          </a:xfrm>
          <a:prstGeom prst="rect">
            <a:avLst/>
          </a:prstGeom>
          <a:noFill/>
          <a:ln w="9525">
            <a:noFill/>
            <a:miter lim="800000"/>
            <a:headEnd/>
            <a:tailEnd/>
          </a:ln>
        </p:spPr>
      </p:pic>
    </p:spTree>
    <p:extLst>
      <p:ext uri="{BB962C8B-B14F-4D97-AF65-F5344CB8AC3E}">
        <p14:creationId xmlns:p14="http://schemas.microsoft.com/office/powerpoint/2010/main" val="735628577"/>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e 2"/>
          <p:cNvGrpSpPr>
            <a:grpSpLocks/>
          </p:cNvGrpSpPr>
          <p:nvPr/>
        </p:nvGrpSpPr>
        <p:grpSpPr bwMode="auto">
          <a:xfrm>
            <a:off x="4662488" y="1143000"/>
            <a:ext cx="4200525" cy="5638800"/>
            <a:chOff x="4662000" y="1143000"/>
            <a:chExt cx="4201013" cy="5638800"/>
          </a:xfrm>
        </p:grpSpPr>
        <p:pic>
          <p:nvPicPr>
            <p:cNvPr id="3114" name="Picture 11" descr="19-02Overview_UN.jpg"/>
            <p:cNvPicPr>
              <a:picLocks noChangeAspect="1" noChangeArrowheads="1"/>
            </p:cNvPicPr>
            <p:nvPr/>
          </p:nvPicPr>
          <p:blipFill>
            <a:blip r:embed="rId3" cstate="print"/>
            <a:srcRect l="1872" t="1424" r="5618" b="2847"/>
            <a:stretch>
              <a:fillRect/>
            </a:stretch>
          </p:blipFill>
          <p:spPr bwMode="auto">
            <a:xfrm>
              <a:off x="4732338" y="1143000"/>
              <a:ext cx="4130675" cy="5622925"/>
            </a:xfrm>
            <a:prstGeom prst="rect">
              <a:avLst/>
            </a:prstGeom>
            <a:noFill/>
            <a:ln w="9525">
              <a:noFill/>
              <a:miter lim="800000"/>
              <a:headEnd/>
              <a:tailEnd/>
            </a:ln>
          </p:spPr>
        </p:pic>
        <p:sp>
          <p:nvSpPr>
            <p:cNvPr id="3115" name="Rectangle 1"/>
            <p:cNvSpPr>
              <a:spLocks noChangeArrowheads="1"/>
            </p:cNvSpPr>
            <p:nvPr/>
          </p:nvSpPr>
          <p:spPr bwMode="auto">
            <a:xfrm>
              <a:off x="4662000" y="5220000"/>
              <a:ext cx="266700" cy="228600"/>
            </a:xfrm>
            <a:prstGeom prst="rect">
              <a:avLst/>
            </a:prstGeom>
            <a:solidFill>
              <a:schemeClr val="bg1"/>
            </a:solidFill>
            <a:ln w="9525">
              <a:noFill/>
              <a:miter lim="800000"/>
              <a:headEnd/>
              <a:tailEnd/>
            </a:ln>
          </p:spPr>
          <p:txBody>
            <a:bodyPr/>
            <a:lstStyle/>
            <a:p>
              <a:pPr marL="342900" indent="-342900"/>
              <a:endParaRPr lang="fr-CA"/>
            </a:p>
          </p:txBody>
        </p:sp>
        <p:sp>
          <p:nvSpPr>
            <p:cNvPr id="3116" name="Rectangle 42"/>
            <p:cNvSpPr>
              <a:spLocks noChangeArrowheads="1"/>
            </p:cNvSpPr>
            <p:nvPr/>
          </p:nvSpPr>
          <p:spPr bwMode="auto">
            <a:xfrm>
              <a:off x="6896100" y="6553200"/>
              <a:ext cx="266700" cy="228600"/>
            </a:xfrm>
            <a:prstGeom prst="rect">
              <a:avLst/>
            </a:prstGeom>
            <a:solidFill>
              <a:schemeClr val="bg1"/>
            </a:solidFill>
            <a:ln w="9525">
              <a:noFill/>
              <a:miter lim="800000"/>
              <a:headEnd/>
              <a:tailEnd/>
            </a:ln>
          </p:spPr>
          <p:txBody>
            <a:bodyPr/>
            <a:lstStyle/>
            <a:p>
              <a:pPr marL="342900" indent="-342900"/>
              <a:endParaRPr lang="fr-CA"/>
            </a:p>
          </p:txBody>
        </p:sp>
      </p:grpSp>
      <p:sp>
        <p:nvSpPr>
          <p:cNvPr id="3075" name="Rectangle 6"/>
          <p:cNvSpPr>
            <a:spLocks noGrp="1" noChangeArrowheads="1"/>
          </p:cNvSpPr>
          <p:nvPr>
            <p:ph type="body" sz="half" idx="1"/>
          </p:nvPr>
        </p:nvSpPr>
        <p:spPr bwMode="auto">
          <a:xfrm>
            <a:off x="457200" y="1828800"/>
            <a:ext cx="3810000" cy="3733800"/>
          </a:xfrm>
          <a:noFill/>
          <a:ln>
            <a:miter lim="800000"/>
            <a:headEnd/>
            <a:tailEnd/>
          </a:ln>
        </p:spPr>
        <p:txBody>
          <a:bodyPr vert="horz" wrap="square" lIns="91440" tIns="45720" rIns="91440" bIns="45720" numCol="1" anchor="t" anchorCtr="0" compatLnSpc="1">
            <a:prstTxWarp prst="textNoShape">
              <a:avLst/>
            </a:prstTxWarp>
          </a:bodyPr>
          <a:lstStyle/>
          <a:p>
            <a:pPr marL="185738" indent="-185738">
              <a:spcBef>
                <a:spcPct val="40000"/>
              </a:spcBef>
            </a:pPr>
            <a:r>
              <a:rPr lang="fr-CA" sz="1700" dirty="0" smtClean="0">
                <a:latin typeface="Arial" charset="0"/>
              </a:rPr>
              <a:t>Le sang est transporté dans un circuit fermé de vaisseaux qui commence et se termine au </a:t>
            </a:r>
            <a:r>
              <a:rPr lang="fr-CA" sz="1700" dirty="0" err="1" smtClean="0">
                <a:latin typeface="Arial" charset="0"/>
              </a:rPr>
              <a:t>coeur</a:t>
            </a:r>
            <a:r>
              <a:rPr lang="fr-CA" sz="1700" dirty="0" smtClean="0">
                <a:latin typeface="Arial" charset="0"/>
              </a:rPr>
              <a:t>.</a:t>
            </a:r>
          </a:p>
          <a:p>
            <a:pPr marL="185738" indent="-185738">
              <a:spcBef>
                <a:spcPct val="40000"/>
              </a:spcBef>
            </a:pPr>
            <a:r>
              <a:rPr lang="fr-CA" sz="1700" dirty="0" smtClean="0">
                <a:latin typeface="Arial" charset="0"/>
              </a:rPr>
              <a:t>Les trois types majeurs de vaisseaux: </a:t>
            </a:r>
          </a:p>
          <a:p>
            <a:pPr marL="468313" lvl="1" indent="-168275">
              <a:buSzPct val="80000"/>
              <a:buFont typeface="Wingdings" pitchFamily="2" charset="2"/>
              <a:buChar char="§"/>
            </a:pPr>
            <a:r>
              <a:rPr lang="fr-CA" sz="1700" b="1" dirty="0" smtClean="0">
                <a:solidFill>
                  <a:srgbClr val="FF0000"/>
                </a:solidFill>
                <a:latin typeface="Arial" charset="0"/>
              </a:rPr>
              <a:t>Artères: transportent le sang du </a:t>
            </a:r>
            <a:r>
              <a:rPr lang="fr-CA" sz="1700" b="1" dirty="0" err="1" smtClean="0">
                <a:solidFill>
                  <a:srgbClr val="FF0000"/>
                </a:solidFill>
                <a:latin typeface="Arial" charset="0"/>
              </a:rPr>
              <a:t>coeur</a:t>
            </a:r>
            <a:r>
              <a:rPr lang="fr-CA" sz="1700" b="1" dirty="0" smtClean="0">
                <a:solidFill>
                  <a:srgbClr val="FF0000"/>
                </a:solidFill>
                <a:latin typeface="Arial" charset="0"/>
              </a:rPr>
              <a:t> jusqu’aux tissus </a:t>
            </a:r>
          </a:p>
          <a:p>
            <a:pPr marL="468313" lvl="1" indent="-168275">
              <a:buSzPct val="80000"/>
              <a:buFont typeface="Wingdings" pitchFamily="2" charset="2"/>
              <a:buChar char="§"/>
            </a:pPr>
            <a:r>
              <a:rPr lang="fr-CA" sz="1700" b="1" dirty="0" smtClean="0">
                <a:solidFill>
                  <a:srgbClr val="FF0000"/>
                </a:solidFill>
                <a:latin typeface="Arial" charset="0"/>
              </a:rPr>
              <a:t>Veines: transportent le sang des tissus jusqu’au </a:t>
            </a:r>
            <a:r>
              <a:rPr lang="fr-CA" sz="1700" b="1" dirty="0" err="1" smtClean="0">
                <a:solidFill>
                  <a:srgbClr val="FF0000"/>
                </a:solidFill>
                <a:latin typeface="Arial" charset="0"/>
              </a:rPr>
              <a:t>coeur</a:t>
            </a:r>
            <a:endParaRPr lang="fr-CA" sz="1700" b="1" dirty="0" smtClean="0">
              <a:solidFill>
                <a:srgbClr val="FF0000"/>
              </a:solidFill>
              <a:latin typeface="Arial" charset="0"/>
            </a:endParaRPr>
          </a:p>
          <a:p>
            <a:pPr marL="468313" lvl="1" indent="-168275">
              <a:buSzPct val="80000"/>
              <a:buFont typeface="Wingdings" pitchFamily="2" charset="2"/>
              <a:buChar char="§"/>
            </a:pPr>
            <a:r>
              <a:rPr lang="fr-CA" sz="1700" dirty="0" smtClean="0">
                <a:latin typeface="Arial" charset="0"/>
              </a:rPr>
              <a:t>Capillaires: en contact avec les tissus; permettent les échanges entre le sang et le liquide interstitiel.</a:t>
            </a:r>
          </a:p>
        </p:txBody>
      </p:sp>
      <p:sp>
        <p:nvSpPr>
          <p:cNvPr id="3076" name="Text Box 7"/>
          <p:cNvSpPr txBox="1">
            <a:spLocks noChangeArrowheads="1"/>
          </p:cNvSpPr>
          <p:nvPr/>
        </p:nvSpPr>
        <p:spPr bwMode="auto">
          <a:xfrm>
            <a:off x="8001000" y="838200"/>
            <a:ext cx="914400" cy="314325"/>
          </a:xfrm>
          <a:prstGeom prst="rect">
            <a:avLst/>
          </a:prstGeom>
          <a:solidFill>
            <a:schemeClr val="bg1"/>
          </a:solidFill>
          <a:ln w="9525">
            <a:solidFill>
              <a:srgbClr val="0000FF"/>
            </a:solidFill>
            <a:miter lim="800000"/>
            <a:headEnd/>
            <a:tailEnd/>
          </a:ln>
          <a:effectLst/>
        </p:spPr>
        <p:txBody>
          <a:bodyPr>
            <a:spAutoFit/>
          </a:bodyPr>
          <a:lstStyle/>
          <a:p>
            <a:pPr algn="ctr">
              <a:lnSpc>
                <a:spcPct val="100000"/>
              </a:lnSpc>
              <a:spcBef>
                <a:spcPct val="50000"/>
              </a:spcBef>
              <a:buFontTx/>
              <a:buNone/>
            </a:pPr>
            <a:r>
              <a:rPr lang="en-US" sz="1400" b="0" i="0">
                <a:latin typeface="Arial" charset="0"/>
              </a:rPr>
              <a:t>Fig. 19.2</a:t>
            </a:r>
            <a:endParaRPr lang="en-CA" sz="1400" b="0" i="0">
              <a:latin typeface="Arial" charset="0"/>
            </a:endParaRPr>
          </a:p>
        </p:txBody>
      </p:sp>
      <p:sp>
        <p:nvSpPr>
          <p:cNvPr id="3077" name="Text Box 8"/>
          <p:cNvSpPr txBox="1">
            <a:spLocks noChangeArrowheads="1"/>
          </p:cNvSpPr>
          <p:nvPr/>
        </p:nvSpPr>
        <p:spPr bwMode="auto">
          <a:xfrm>
            <a:off x="228600" y="1143000"/>
            <a:ext cx="4343400" cy="701675"/>
          </a:xfrm>
          <a:prstGeom prst="rect">
            <a:avLst/>
          </a:prstGeom>
          <a:noFill/>
          <a:ln w="9525" algn="ctr">
            <a:noFill/>
            <a:miter lim="800000"/>
            <a:headEnd/>
            <a:tailEnd/>
          </a:ln>
          <a:effectLst/>
        </p:spPr>
        <p:txBody>
          <a:bodyPr>
            <a:spAutoFit/>
          </a:bodyPr>
          <a:lstStyle/>
          <a:p>
            <a:pPr marL="357188" indent="-357188">
              <a:lnSpc>
                <a:spcPct val="100000"/>
              </a:lnSpc>
              <a:spcBef>
                <a:spcPct val="0"/>
              </a:spcBef>
              <a:buFontTx/>
              <a:buNone/>
            </a:pPr>
            <a:r>
              <a:rPr lang="fr-CA" sz="2000" i="0">
                <a:solidFill>
                  <a:schemeClr val="tx1"/>
                </a:solidFill>
                <a:latin typeface="Arial" charset="0"/>
              </a:rPr>
              <a:t>1.	</a:t>
            </a:r>
            <a:r>
              <a:rPr lang="fr-CA" sz="2000" i="0" u="sng">
                <a:solidFill>
                  <a:schemeClr val="tx1"/>
                </a:solidFill>
                <a:latin typeface="Arial" charset="0"/>
              </a:rPr>
              <a:t>Caractéristiques générales du système vasculaire</a:t>
            </a:r>
          </a:p>
        </p:txBody>
      </p:sp>
      <p:sp>
        <p:nvSpPr>
          <p:cNvPr id="3078" name="Rectangle 9"/>
          <p:cNvSpPr>
            <a:spLocks noChangeArrowheads="1"/>
          </p:cNvSpPr>
          <p:nvPr/>
        </p:nvSpPr>
        <p:spPr bwMode="auto">
          <a:xfrm>
            <a:off x="152400" y="240139"/>
            <a:ext cx="8610600" cy="830997"/>
          </a:xfrm>
          <a:prstGeom prst="rect">
            <a:avLst/>
          </a:prstGeom>
          <a:noFill/>
          <a:ln w="9525" algn="ctr">
            <a:noFill/>
            <a:miter lim="800000"/>
            <a:headEnd/>
            <a:tailEnd/>
          </a:ln>
          <a:effectLst/>
        </p:spPr>
        <p:txBody>
          <a:bodyPr anchor="ctr">
            <a:spAutoFit/>
          </a:bodyPr>
          <a:lstStyle/>
          <a:p>
            <a:pPr marL="806450" indent="-806450">
              <a:lnSpc>
                <a:spcPct val="100000"/>
              </a:lnSpc>
              <a:spcBef>
                <a:spcPct val="0"/>
              </a:spcBef>
              <a:buFontTx/>
              <a:buNone/>
            </a:pPr>
            <a:r>
              <a:rPr lang="fr-CA" sz="2400" b="0" i="0" dirty="0" smtClean="0">
                <a:solidFill>
                  <a:srgbClr val="0000FF"/>
                </a:solidFill>
                <a:latin typeface="Arial" charset="0"/>
              </a:rPr>
              <a:t>6.2.1	</a:t>
            </a:r>
            <a:r>
              <a:rPr lang="fr-CA" sz="2400" b="0" i="0" u="sng" dirty="0" smtClean="0">
                <a:solidFill>
                  <a:srgbClr val="0000FF"/>
                </a:solidFill>
                <a:latin typeface="Arial" charset="0"/>
              </a:rPr>
              <a:t>Comparer </a:t>
            </a:r>
            <a:r>
              <a:rPr lang="fr-CA" sz="2400" b="0" i="0" u="sng" dirty="0">
                <a:solidFill>
                  <a:srgbClr val="0000FF"/>
                </a:solidFill>
                <a:latin typeface="Arial" charset="0"/>
              </a:rPr>
              <a:t>la structure des parois des artères, capillaires et  veines</a:t>
            </a:r>
          </a:p>
        </p:txBody>
      </p:sp>
      <p:sp>
        <p:nvSpPr>
          <p:cNvPr id="3079" name="Text Box 14"/>
          <p:cNvSpPr txBox="1">
            <a:spLocks noChangeArrowheads="1"/>
          </p:cNvSpPr>
          <p:nvPr/>
        </p:nvSpPr>
        <p:spPr bwMode="auto">
          <a:xfrm>
            <a:off x="5394325" y="823913"/>
            <a:ext cx="625475" cy="384175"/>
          </a:xfrm>
          <a:prstGeom prst="rect">
            <a:avLst/>
          </a:prstGeom>
          <a:noFill/>
          <a:ln w="9525" algn="ctr">
            <a:noFill/>
            <a:miter lim="800000"/>
            <a:headEnd/>
            <a:tailEnd/>
          </a:ln>
          <a:effectLst/>
        </p:spPr>
        <p:txBody>
          <a:bodyPr lIns="0" rIns="0">
            <a:spAutoFit/>
          </a:bodyPr>
          <a:lstStyle/>
          <a:p>
            <a:pPr>
              <a:buFontTx/>
              <a:buNone/>
            </a:pPr>
            <a:r>
              <a:rPr lang="fr-CA" sz="1200" b="0">
                <a:latin typeface="Verdana" pitchFamily="34" charset="0"/>
              </a:rPr>
              <a:t>Réseau veineux</a:t>
            </a:r>
          </a:p>
        </p:txBody>
      </p:sp>
      <p:sp>
        <p:nvSpPr>
          <p:cNvPr id="3080" name="Text Box 15"/>
          <p:cNvSpPr txBox="1">
            <a:spLocks noChangeArrowheads="1"/>
          </p:cNvSpPr>
          <p:nvPr/>
        </p:nvSpPr>
        <p:spPr bwMode="auto">
          <a:xfrm>
            <a:off x="6934200" y="838200"/>
            <a:ext cx="625475" cy="384175"/>
          </a:xfrm>
          <a:prstGeom prst="rect">
            <a:avLst/>
          </a:prstGeom>
          <a:noFill/>
          <a:ln w="9525" algn="ctr">
            <a:noFill/>
            <a:miter lim="800000"/>
            <a:headEnd/>
            <a:tailEnd/>
          </a:ln>
          <a:effectLst/>
        </p:spPr>
        <p:txBody>
          <a:bodyPr lIns="0" rIns="0">
            <a:spAutoFit/>
          </a:bodyPr>
          <a:lstStyle/>
          <a:p>
            <a:pPr>
              <a:buFontTx/>
              <a:buNone/>
            </a:pPr>
            <a:r>
              <a:rPr lang="fr-CA" sz="1200" b="0">
                <a:solidFill>
                  <a:srgbClr val="FF0000"/>
                </a:solidFill>
                <a:latin typeface="Verdana" pitchFamily="34" charset="0"/>
              </a:rPr>
              <a:t>Réseau artériel</a:t>
            </a:r>
          </a:p>
        </p:txBody>
      </p:sp>
      <p:sp>
        <p:nvSpPr>
          <p:cNvPr id="3081" name="Text Box 16"/>
          <p:cNvSpPr txBox="1">
            <a:spLocks noChangeArrowheads="1"/>
          </p:cNvSpPr>
          <p:nvPr/>
        </p:nvSpPr>
        <p:spPr bwMode="auto">
          <a:xfrm>
            <a:off x="6172200" y="1295400"/>
            <a:ext cx="625475" cy="238125"/>
          </a:xfrm>
          <a:prstGeom prst="rect">
            <a:avLst/>
          </a:prstGeom>
          <a:noFill/>
          <a:ln w="9525" algn="ctr">
            <a:noFill/>
            <a:miter lim="800000"/>
            <a:headEnd/>
            <a:tailEnd/>
          </a:ln>
          <a:effectLst/>
        </p:spPr>
        <p:txBody>
          <a:bodyPr lIns="0" rIns="0">
            <a:spAutoFit/>
          </a:bodyPr>
          <a:lstStyle/>
          <a:p>
            <a:pPr algn="ctr">
              <a:buFontTx/>
              <a:buNone/>
            </a:pPr>
            <a:r>
              <a:rPr lang="fr-CA" sz="1200" b="0">
                <a:solidFill>
                  <a:schemeClr val="tx1"/>
                </a:solidFill>
                <a:latin typeface="Verdana" pitchFamily="34" charset="0"/>
              </a:rPr>
              <a:t>Coeur</a:t>
            </a:r>
          </a:p>
        </p:txBody>
      </p:sp>
      <p:sp>
        <p:nvSpPr>
          <p:cNvPr id="3082" name="Text Box 17"/>
          <p:cNvSpPr txBox="1">
            <a:spLocks noChangeArrowheads="1"/>
          </p:cNvSpPr>
          <p:nvPr/>
        </p:nvSpPr>
        <p:spPr bwMode="auto">
          <a:xfrm>
            <a:off x="6019800" y="2133600"/>
            <a:ext cx="1066800" cy="384175"/>
          </a:xfrm>
          <a:prstGeom prst="rect">
            <a:avLst/>
          </a:prstGeom>
          <a:noFill/>
          <a:ln w="9525" algn="ctr">
            <a:noFill/>
            <a:miter lim="800000"/>
            <a:headEnd/>
            <a:tailEnd/>
          </a:ln>
          <a:effectLst/>
        </p:spPr>
        <p:txBody>
          <a:bodyPr lIns="0" rIns="0">
            <a:spAutoFit/>
          </a:bodyPr>
          <a:lstStyle/>
          <a:p>
            <a:pPr algn="ctr">
              <a:buFontTx/>
              <a:buNone/>
            </a:pPr>
            <a:r>
              <a:rPr lang="fr-CA" sz="1200" b="0">
                <a:solidFill>
                  <a:schemeClr val="tx1"/>
                </a:solidFill>
                <a:latin typeface="Verdana" pitchFamily="34" charset="0"/>
              </a:rPr>
              <a:t>Système lymphatique</a:t>
            </a:r>
          </a:p>
        </p:txBody>
      </p:sp>
      <p:sp>
        <p:nvSpPr>
          <p:cNvPr id="3083" name="Text Box 18"/>
          <p:cNvSpPr txBox="1">
            <a:spLocks noChangeArrowheads="1"/>
          </p:cNvSpPr>
          <p:nvPr/>
        </p:nvSpPr>
        <p:spPr bwMode="auto">
          <a:xfrm>
            <a:off x="7924800" y="1524000"/>
            <a:ext cx="1219200" cy="458788"/>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Artères élastiques (vaisseaux conducteurs)</a:t>
            </a:r>
          </a:p>
        </p:txBody>
      </p:sp>
      <p:sp>
        <p:nvSpPr>
          <p:cNvPr id="3084" name="Text Box 19"/>
          <p:cNvSpPr txBox="1">
            <a:spLocks noChangeArrowheads="1"/>
          </p:cNvSpPr>
          <p:nvPr/>
        </p:nvSpPr>
        <p:spPr bwMode="auto">
          <a:xfrm>
            <a:off x="8153400" y="2743200"/>
            <a:ext cx="990600" cy="581025"/>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Artères musculaires (vaisseaux distributeurs)</a:t>
            </a:r>
          </a:p>
        </p:txBody>
      </p:sp>
      <p:sp>
        <p:nvSpPr>
          <p:cNvPr id="3085" name="Text Box 20"/>
          <p:cNvSpPr txBox="1">
            <a:spLocks noChangeArrowheads="1"/>
          </p:cNvSpPr>
          <p:nvPr/>
        </p:nvSpPr>
        <p:spPr bwMode="auto">
          <a:xfrm>
            <a:off x="8153400" y="4343400"/>
            <a:ext cx="990600" cy="458788"/>
          </a:xfrm>
          <a:prstGeom prst="rect">
            <a:avLst/>
          </a:prstGeom>
          <a:noFill/>
          <a:ln w="9525" algn="ctr">
            <a:noFill/>
            <a:miter lim="800000"/>
            <a:headEnd/>
            <a:tailEnd/>
          </a:ln>
          <a:effectLst/>
        </p:spPr>
        <p:txBody>
          <a:bodyPr lIns="0" rIns="0">
            <a:spAutoFit/>
          </a:bodyPr>
          <a:lstStyle/>
          <a:p>
            <a:pPr>
              <a:buFontTx/>
              <a:buNone/>
            </a:pPr>
            <a:r>
              <a:rPr lang="fr-CA" sz="1000" b="0" i="0" dirty="0">
                <a:solidFill>
                  <a:schemeClr val="tx1"/>
                </a:solidFill>
                <a:latin typeface="Verdana" pitchFamily="34" charset="0"/>
              </a:rPr>
              <a:t>Artérioles (vaisseaux de résistance)</a:t>
            </a:r>
          </a:p>
        </p:txBody>
      </p:sp>
      <p:sp>
        <p:nvSpPr>
          <p:cNvPr id="3086" name="Text Box 21"/>
          <p:cNvSpPr txBox="1">
            <a:spLocks noChangeArrowheads="1"/>
          </p:cNvSpPr>
          <p:nvPr/>
        </p:nvSpPr>
        <p:spPr bwMode="auto">
          <a:xfrm>
            <a:off x="7391400" y="4800600"/>
            <a:ext cx="685800" cy="336550"/>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Artérioles terminale</a:t>
            </a:r>
          </a:p>
        </p:txBody>
      </p:sp>
      <p:sp>
        <p:nvSpPr>
          <p:cNvPr id="3087" name="Text Box 22"/>
          <p:cNvSpPr txBox="1">
            <a:spLocks noChangeArrowheads="1"/>
          </p:cNvSpPr>
          <p:nvPr/>
        </p:nvSpPr>
        <p:spPr bwMode="auto">
          <a:xfrm>
            <a:off x="5410200" y="5105400"/>
            <a:ext cx="838200" cy="458788"/>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Capillaires (vaisseaux d’échanges)</a:t>
            </a:r>
          </a:p>
        </p:txBody>
      </p:sp>
      <p:sp>
        <p:nvSpPr>
          <p:cNvPr id="3088" name="Text Box 23"/>
          <p:cNvSpPr txBox="1">
            <a:spLocks noChangeArrowheads="1"/>
          </p:cNvSpPr>
          <p:nvPr/>
        </p:nvSpPr>
        <p:spPr bwMode="auto">
          <a:xfrm>
            <a:off x="4572000" y="3352800"/>
            <a:ext cx="533400" cy="336550"/>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Petites veines</a:t>
            </a:r>
          </a:p>
        </p:txBody>
      </p:sp>
      <p:sp>
        <p:nvSpPr>
          <p:cNvPr id="3089" name="Text Box 24"/>
          <p:cNvSpPr txBox="1">
            <a:spLocks noChangeArrowheads="1"/>
          </p:cNvSpPr>
          <p:nvPr/>
        </p:nvSpPr>
        <p:spPr bwMode="auto">
          <a:xfrm>
            <a:off x="4648200" y="1295400"/>
            <a:ext cx="533400" cy="336550"/>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Grosses veines</a:t>
            </a:r>
          </a:p>
        </p:txBody>
      </p:sp>
      <p:sp>
        <p:nvSpPr>
          <p:cNvPr id="3090" name="Text Box 25"/>
          <p:cNvSpPr txBox="1">
            <a:spLocks noChangeArrowheads="1"/>
          </p:cNvSpPr>
          <p:nvPr/>
        </p:nvSpPr>
        <p:spPr bwMode="auto">
          <a:xfrm>
            <a:off x="4876800" y="4724400"/>
            <a:ext cx="685800" cy="214313"/>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Veinules</a:t>
            </a:r>
          </a:p>
        </p:txBody>
      </p:sp>
      <p:sp>
        <p:nvSpPr>
          <p:cNvPr id="3091" name="Text Box 26"/>
          <p:cNvSpPr txBox="1">
            <a:spLocks noChangeArrowheads="1"/>
          </p:cNvSpPr>
          <p:nvPr/>
        </p:nvSpPr>
        <p:spPr bwMode="auto">
          <a:xfrm>
            <a:off x="533400" y="5791200"/>
            <a:ext cx="3505200" cy="954107"/>
          </a:xfrm>
          <a:prstGeom prst="rect">
            <a:avLst/>
          </a:prstGeom>
          <a:noFill/>
          <a:ln w="9525" algn="ctr">
            <a:solidFill>
              <a:srgbClr val="FF0000"/>
            </a:solidFill>
            <a:miter lim="800000"/>
            <a:headEnd/>
            <a:tailEnd/>
          </a:ln>
          <a:effectLst/>
        </p:spPr>
        <p:txBody>
          <a:bodyPr>
            <a:spAutoFit/>
          </a:bodyPr>
          <a:lstStyle/>
          <a:p>
            <a:pPr>
              <a:lnSpc>
                <a:spcPct val="100000"/>
              </a:lnSpc>
              <a:spcBef>
                <a:spcPct val="0"/>
              </a:spcBef>
              <a:buFontTx/>
              <a:buNone/>
            </a:pPr>
            <a:r>
              <a:rPr lang="fr-CA" sz="1400" b="0" dirty="0">
                <a:solidFill>
                  <a:srgbClr val="FF0000"/>
                </a:solidFill>
                <a:latin typeface="Arial" charset="0"/>
              </a:rPr>
              <a:t>Dans la circulation pulmonaire, quels vaisseaux transportent le sang oxygéné</a:t>
            </a:r>
            <a:r>
              <a:rPr lang="fr-CA" sz="1400" b="0" dirty="0" smtClean="0">
                <a:solidFill>
                  <a:srgbClr val="FF0000"/>
                </a:solidFill>
                <a:latin typeface="Arial" charset="0"/>
              </a:rPr>
              <a:t>?</a:t>
            </a:r>
          </a:p>
          <a:p>
            <a:pPr>
              <a:lnSpc>
                <a:spcPct val="100000"/>
              </a:lnSpc>
              <a:spcBef>
                <a:spcPct val="0"/>
              </a:spcBef>
              <a:buFontTx/>
              <a:buNone/>
            </a:pPr>
            <a:r>
              <a:rPr lang="fr-CA" sz="1400" b="0" dirty="0" smtClean="0">
                <a:solidFill>
                  <a:srgbClr val="FF0000"/>
                </a:solidFill>
                <a:latin typeface="Arial" charset="0"/>
              </a:rPr>
              <a:t>Veines</a:t>
            </a:r>
          </a:p>
          <a:p>
            <a:pPr>
              <a:lnSpc>
                <a:spcPct val="100000"/>
              </a:lnSpc>
              <a:spcBef>
                <a:spcPct val="0"/>
              </a:spcBef>
              <a:buFontTx/>
              <a:buNone/>
            </a:pPr>
            <a:r>
              <a:rPr lang="fr-CA" sz="1400" b="0" dirty="0" smtClean="0">
                <a:solidFill>
                  <a:srgbClr val="FF0000"/>
                </a:solidFill>
                <a:latin typeface="Arial" charset="0"/>
              </a:rPr>
              <a:t>Systémique : artères</a:t>
            </a:r>
          </a:p>
        </p:txBody>
      </p:sp>
      <p:sp>
        <p:nvSpPr>
          <p:cNvPr id="3092" name="Text Box 27"/>
          <p:cNvSpPr txBox="1">
            <a:spLocks noChangeArrowheads="1"/>
          </p:cNvSpPr>
          <p:nvPr/>
        </p:nvSpPr>
        <p:spPr bwMode="auto">
          <a:xfrm rot="-5400000">
            <a:off x="3994150" y="2330450"/>
            <a:ext cx="1522413" cy="214313"/>
          </a:xfrm>
          <a:prstGeom prst="rect">
            <a:avLst/>
          </a:prstGeom>
          <a:noFill/>
          <a:ln w="9525" algn="ctr">
            <a:noFill/>
            <a:miter lim="800000"/>
            <a:headEnd/>
            <a:tailEnd/>
          </a:ln>
          <a:effectLst/>
        </p:spPr>
        <p:txBody>
          <a:bodyPr lIns="0" rIns="0">
            <a:spAutoFit/>
          </a:bodyPr>
          <a:lstStyle/>
          <a:p>
            <a:pPr>
              <a:buFontTx/>
              <a:buNone/>
            </a:pPr>
            <a:r>
              <a:rPr lang="fr-CA" sz="1000" b="0" i="0">
                <a:solidFill>
                  <a:schemeClr val="tx1"/>
                </a:solidFill>
                <a:latin typeface="Verdana" pitchFamily="34" charset="0"/>
              </a:rPr>
              <a:t>Vaisseaux «réservoirs»</a:t>
            </a:r>
          </a:p>
        </p:txBody>
      </p:sp>
      <p:sp>
        <p:nvSpPr>
          <p:cNvPr id="3093" name="Text Box 28"/>
          <p:cNvSpPr txBox="1">
            <a:spLocks noChangeArrowheads="1"/>
          </p:cNvSpPr>
          <p:nvPr/>
        </p:nvSpPr>
        <p:spPr bwMode="auto">
          <a:xfrm>
            <a:off x="7162800" y="6096000"/>
            <a:ext cx="1219200" cy="311150"/>
          </a:xfrm>
          <a:prstGeom prst="rect">
            <a:avLst/>
          </a:prstGeom>
          <a:noFill/>
          <a:ln w="9525" algn="ctr">
            <a:noFill/>
            <a:miter lim="800000"/>
            <a:headEnd/>
            <a:tailEnd/>
          </a:ln>
          <a:effectLst/>
        </p:spPr>
        <p:txBody>
          <a:bodyPr lIns="0" rIns="0">
            <a:spAutoFit/>
          </a:bodyPr>
          <a:lstStyle/>
          <a:p>
            <a:pPr algn="ctr">
              <a:buFontTx/>
              <a:buNone/>
            </a:pPr>
            <a:r>
              <a:rPr lang="fr-CA" sz="900" b="0">
                <a:solidFill>
                  <a:schemeClr val="tx1"/>
                </a:solidFill>
                <a:latin typeface="Arial" charset="0"/>
              </a:rPr>
              <a:t>Réseau veineux systémique</a:t>
            </a:r>
            <a:r>
              <a:rPr lang="fr-CA" sz="900" b="0">
                <a:solidFill>
                  <a:srgbClr val="0000CC"/>
                </a:solidFill>
                <a:latin typeface="Arial" charset="0"/>
              </a:rPr>
              <a:t>   </a:t>
            </a:r>
            <a:r>
              <a:rPr lang="fr-CA" sz="900" i="0">
                <a:solidFill>
                  <a:schemeClr val="tx1"/>
                </a:solidFill>
                <a:latin typeface="Arial" charset="0"/>
              </a:rPr>
              <a:t>60%</a:t>
            </a:r>
          </a:p>
        </p:txBody>
      </p:sp>
      <p:sp>
        <p:nvSpPr>
          <p:cNvPr id="3094" name="Text Box 29"/>
          <p:cNvSpPr txBox="1">
            <a:spLocks noChangeArrowheads="1"/>
          </p:cNvSpPr>
          <p:nvPr/>
        </p:nvSpPr>
        <p:spPr bwMode="auto">
          <a:xfrm>
            <a:off x="6629400" y="5486400"/>
            <a:ext cx="838200" cy="311150"/>
          </a:xfrm>
          <a:prstGeom prst="rect">
            <a:avLst/>
          </a:prstGeom>
          <a:noFill/>
          <a:ln w="9525" algn="ctr">
            <a:noFill/>
            <a:miter lim="800000"/>
            <a:headEnd/>
            <a:tailEnd/>
          </a:ln>
          <a:effectLst/>
        </p:spPr>
        <p:txBody>
          <a:bodyPr lIns="0" rIns="0">
            <a:spAutoFit/>
          </a:bodyPr>
          <a:lstStyle/>
          <a:p>
            <a:pPr>
              <a:buFontTx/>
              <a:buNone/>
            </a:pPr>
            <a:r>
              <a:rPr lang="fr-CA" sz="900">
                <a:solidFill>
                  <a:srgbClr val="CC3300"/>
                </a:solidFill>
                <a:latin typeface="Arial" charset="0"/>
              </a:rPr>
              <a:t>Réseau artériel systémique</a:t>
            </a:r>
          </a:p>
        </p:txBody>
      </p:sp>
      <p:sp>
        <p:nvSpPr>
          <p:cNvPr id="3095" name="Text Box 30"/>
          <p:cNvSpPr txBox="1">
            <a:spLocks noChangeArrowheads="1"/>
          </p:cNvSpPr>
          <p:nvPr/>
        </p:nvSpPr>
        <p:spPr bwMode="auto">
          <a:xfrm>
            <a:off x="7848600" y="5334000"/>
            <a:ext cx="685800" cy="311150"/>
          </a:xfrm>
          <a:prstGeom prst="rect">
            <a:avLst/>
          </a:prstGeom>
          <a:noFill/>
          <a:ln w="9525" algn="ctr">
            <a:noFill/>
            <a:miter lim="800000"/>
            <a:headEnd/>
            <a:tailEnd/>
          </a:ln>
          <a:effectLst/>
        </p:spPr>
        <p:txBody>
          <a:bodyPr lIns="0" rIns="0">
            <a:spAutoFit/>
          </a:bodyPr>
          <a:lstStyle/>
          <a:p>
            <a:pPr>
              <a:buFontTx/>
              <a:buNone/>
            </a:pPr>
            <a:r>
              <a:rPr lang="fr-CA" sz="900">
                <a:solidFill>
                  <a:srgbClr val="CC66FF"/>
                </a:solidFill>
                <a:latin typeface="Arial" charset="0"/>
              </a:rPr>
              <a:t>Circulation pulmonaire</a:t>
            </a:r>
          </a:p>
        </p:txBody>
      </p:sp>
      <p:sp>
        <p:nvSpPr>
          <p:cNvPr id="3096" name="Text Box 31"/>
          <p:cNvSpPr txBox="1">
            <a:spLocks noChangeArrowheads="1"/>
          </p:cNvSpPr>
          <p:nvPr/>
        </p:nvSpPr>
        <p:spPr bwMode="auto">
          <a:xfrm>
            <a:off x="8458200" y="5638800"/>
            <a:ext cx="381000" cy="201613"/>
          </a:xfrm>
          <a:prstGeom prst="rect">
            <a:avLst/>
          </a:prstGeom>
          <a:noFill/>
          <a:ln w="9525" algn="ctr">
            <a:noFill/>
            <a:miter lim="800000"/>
            <a:headEnd/>
            <a:tailEnd/>
          </a:ln>
          <a:effectLst/>
        </p:spPr>
        <p:txBody>
          <a:bodyPr lIns="0" rIns="0">
            <a:spAutoFit/>
          </a:bodyPr>
          <a:lstStyle/>
          <a:p>
            <a:pPr>
              <a:buFontTx/>
              <a:buNone/>
            </a:pPr>
            <a:r>
              <a:rPr lang="fr-CA" sz="900" i="0">
                <a:solidFill>
                  <a:srgbClr val="FF9900"/>
                </a:solidFill>
                <a:latin typeface="Arial" charset="0"/>
              </a:rPr>
              <a:t>Coeur</a:t>
            </a:r>
          </a:p>
        </p:txBody>
      </p:sp>
      <p:sp>
        <p:nvSpPr>
          <p:cNvPr id="3097" name="Text Box 32"/>
          <p:cNvSpPr txBox="1">
            <a:spLocks noChangeArrowheads="1"/>
          </p:cNvSpPr>
          <p:nvPr/>
        </p:nvSpPr>
        <p:spPr bwMode="auto">
          <a:xfrm>
            <a:off x="8534400" y="6400800"/>
            <a:ext cx="609600" cy="201613"/>
          </a:xfrm>
          <a:prstGeom prst="rect">
            <a:avLst/>
          </a:prstGeom>
          <a:noFill/>
          <a:ln w="9525" algn="ctr">
            <a:noFill/>
            <a:miter lim="800000"/>
            <a:headEnd/>
            <a:tailEnd/>
          </a:ln>
          <a:effectLst/>
        </p:spPr>
        <p:txBody>
          <a:bodyPr lIns="0" rIns="0">
            <a:spAutoFit/>
          </a:bodyPr>
          <a:lstStyle/>
          <a:p>
            <a:pPr>
              <a:buFontTx/>
              <a:buNone/>
            </a:pPr>
            <a:r>
              <a:rPr lang="fr-CA" sz="900">
                <a:solidFill>
                  <a:srgbClr val="CC66FF"/>
                </a:solidFill>
                <a:latin typeface="Arial" charset="0"/>
              </a:rPr>
              <a:t>Capillaires</a:t>
            </a:r>
          </a:p>
        </p:txBody>
      </p:sp>
      <p:sp>
        <p:nvSpPr>
          <p:cNvPr id="3098" name="Text Box 33"/>
          <p:cNvSpPr txBox="1">
            <a:spLocks noChangeArrowheads="1"/>
          </p:cNvSpPr>
          <p:nvPr/>
        </p:nvSpPr>
        <p:spPr bwMode="auto">
          <a:xfrm>
            <a:off x="7467600" y="5715000"/>
            <a:ext cx="304800" cy="214313"/>
          </a:xfrm>
          <a:prstGeom prst="rect">
            <a:avLst/>
          </a:prstGeom>
          <a:noFill/>
          <a:ln w="9525" algn="ctr">
            <a:noFill/>
            <a:miter lim="800000"/>
            <a:headEnd/>
            <a:tailEnd/>
          </a:ln>
          <a:effectLst/>
        </p:spPr>
        <p:txBody>
          <a:bodyPr lIns="0" rIns="0">
            <a:spAutoFit/>
          </a:bodyPr>
          <a:lstStyle/>
          <a:p>
            <a:pPr>
              <a:buFontTx/>
              <a:buNone/>
            </a:pPr>
            <a:r>
              <a:rPr lang="fr-CA" sz="1000" i="0">
                <a:solidFill>
                  <a:schemeClr val="tx1"/>
                </a:solidFill>
                <a:latin typeface="Arial" charset="0"/>
              </a:rPr>
              <a:t>15%</a:t>
            </a:r>
          </a:p>
        </p:txBody>
      </p:sp>
      <p:sp>
        <p:nvSpPr>
          <p:cNvPr id="3099" name="Text Box 34"/>
          <p:cNvSpPr txBox="1">
            <a:spLocks noChangeArrowheads="1"/>
          </p:cNvSpPr>
          <p:nvPr/>
        </p:nvSpPr>
        <p:spPr bwMode="auto">
          <a:xfrm>
            <a:off x="7848600" y="5695950"/>
            <a:ext cx="304800" cy="214313"/>
          </a:xfrm>
          <a:prstGeom prst="rect">
            <a:avLst/>
          </a:prstGeom>
          <a:noFill/>
          <a:ln w="9525" algn="ctr">
            <a:noFill/>
            <a:miter lim="800000"/>
            <a:headEnd/>
            <a:tailEnd/>
          </a:ln>
          <a:effectLst/>
        </p:spPr>
        <p:txBody>
          <a:bodyPr lIns="0" rIns="0">
            <a:spAutoFit/>
          </a:bodyPr>
          <a:lstStyle/>
          <a:p>
            <a:pPr>
              <a:buFontTx/>
              <a:buNone/>
            </a:pPr>
            <a:r>
              <a:rPr lang="fr-CA" sz="1000" i="0">
                <a:solidFill>
                  <a:schemeClr val="tx1"/>
                </a:solidFill>
                <a:latin typeface="Arial" charset="0"/>
              </a:rPr>
              <a:t>12%</a:t>
            </a:r>
          </a:p>
        </p:txBody>
      </p:sp>
      <p:sp>
        <p:nvSpPr>
          <p:cNvPr id="3100" name="Text Box 35"/>
          <p:cNvSpPr txBox="1">
            <a:spLocks noChangeArrowheads="1"/>
          </p:cNvSpPr>
          <p:nvPr/>
        </p:nvSpPr>
        <p:spPr bwMode="auto">
          <a:xfrm>
            <a:off x="8229600" y="5753100"/>
            <a:ext cx="304800" cy="214313"/>
          </a:xfrm>
          <a:prstGeom prst="rect">
            <a:avLst/>
          </a:prstGeom>
          <a:noFill/>
          <a:ln w="9525" algn="ctr">
            <a:noFill/>
            <a:miter lim="800000"/>
            <a:headEnd/>
            <a:tailEnd/>
          </a:ln>
          <a:effectLst/>
        </p:spPr>
        <p:txBody>
          <a:bodyPr lIns="0" rIns="0">
            <a:spAutoFit/>
          </a:bodyPr>
          <a:lstStyle/>
          <a:p>
            <a:pPr>
              <a:buFontTx/>
              <a:buNone/>
            </a:pPr>
            <a:r>
              <a:rPr lang="fr-CA" sz="1000" i="0">
                <a:solidFill>
                  <a:schemeClr val="tx1"/>
                </a:solidFill>
                <a:latin typeface="Arial" charset="0"/>
              </a:rPr>
              <a:t>8%</a:t>
            </a:r>
          </a:p>
        </p:txBody>
      </p:sp>
      <p:sp>
        <p:nvSpPr>
          <p:cNvPr id="3101" name="Text Box 36"/>
          <p:cNvSpPr txBox="1">
            <a:spLocks noChangeArrowheads="1"/>
          </p:cNvSpPr>
          <p:nvPr/>
        </p:nvSpPr>
        <p:spPr bwMode="auto">
          <a:xfrm>
            <a:off x="8453438" y="5883275"/>
            <a:ext cx="228600" cy="214313"/>
          </a:xfrm>
          <a:prstGeom prst="rect">
            <a:avLst/>
          </a:prstGeom>
          <a:noFill/>
          <a:ln w="9525" algn="ctr">
            <a:noFill/>
            <a:miter lim="800000"/>
            <a:headEnd/>
            <a:tailEnd/>
          </a:ln>
          <a:effectLst/>
        </p:spPr>
        <p:txBody>
          <a:bodyPr lIns="0" rIns="0">
            <a:spAutoFit/>
          </a:bodyPr>
          <a:lstStyle/>
          <a:p>
            <a:pPr>
              <a:buFontTx/>
              <a:buNone/>
            </a:pPr>
            <a:r>
              <a:rPr lang="fr-CA" sz="1000" i="0">
                <a:solidFill>
                  <a:schemeClr val="tx1"/>
                </a:solidFill>
                <a:latin typeface="Arial" charset="0"/>
              </a:rPr>
              <a:t>5%</a:t>
            </a:r>
          </a:p>
        </p:txBody>
      </p:sp>
      <p:sp>
        <p:nvSpPr>
          <p:cNvPr id="3102" name="Line 37"/>
          <p:cNvSpPr>
            <a:spLocks noChangeShapeType="1"/>
          </p:cNvSpPr>
          <p:nvPr/>
        </p:nvSpPr>
        <p:spPr bwMode="auto">
          <a:xfrm flipH="1">
            <a:off x="7604125" y="1676400"/>
            <a:ext cx="304800" cy="76200"/>
          </a:xfrm>
          <a:prstGeom prst="line">
            <a:avLst/>
          </a:prstGeom>
          <a:noFill/>
          <a:ln w="9525">
            <a:solidFill>
              <a:schemeClr val="tx1"/>
            </a:solidFill>
            <a:round/>
            <a:headEnd/>
            <a:tailEnd/>
          </a:ln>
          <a:effectLst/>
        </p:spPr>
        <p:txBody>
          <a:bodyPr/>
          <a:lstStyle/>
          <a:p>
            <a:endParaRPr lang="fr-CA"/>
          </a:p>
        </p:txBody>
      </p:sp>
      <p:sp>
        <p:nvSpPr>
          <p:cNvPr id="3103" name="Line 38"/>
          <p:cNvSpPr>
            <a:spLocks noChangeShapeType="1"/>
          </p:cNvSpPr>
          <p:nvPr/>
        </p:nvSpPr>
        <p:spPr bwMode="auto">
          <a:xfrm flipH="1">
            <a:off x="7696200" y="2895600"/>
            <a:ext cx="381000" cy="76200"/>
          </a:xfrm>
          <a:prstGeom prst="line">
            <a:avLst/>
          </a:prstGeom>
          <a:noFill/>
          <a:ln w="9525">
            <a:solidFill>
              <a:schemeClr val="tx1"/>
            </a:solidFill>
            <a:round/>
            <a:headEnd/>
            <a:tailEnd/>
          </a:ln>
          <a:effectLst/>
        </p:spPr>
        <p:txBody>
          <a:bodyPr/>
          <a:lstStyle/>
          <a:p>
            <a:endParaRPr lang="fr-CA"/>
          </a:p>
        </p:txBody>
      </p:sp>
      <p:sp>
        <p:nvSpPr>
          <p:cNvPr id="3104" name="Line 39"/>
          <p:cNvSpPr>
            <a:spLocks noChangeShapeType="1"/>
          </p:cNvSpPr>
          <p:nvPr/>
        </p:nvSpPr>
        <p:spPr bwMode="auto">
          <a:xfrm flipH="1" flipV="1">
            <a:off x="7543800" y="4343400"/>
            <a:ext cx="533400" cy="76200"/>
          </a:xfrm>
          <a:prstGeom prst="line">
            <a:avLst/>
          </a:prstGeom>
          <a:noFill/>
          <a:ln w="9525">
            <a:solidFill>
              <a:schemeClr val="tx1"/>
            </a:solidFill>
            <a:round/>
            <a:headEnd/>
            <a:tailEnd/>
          </a:ln>
          <a:effectLst/>
        </p:spPr>
        <p:txBody>
          <a:bodyPr/>
          <a:lstStyle/>
          <a:p>
            <a:endParaRPr lang="fr-CA"/>
          </a:p>
        </p:txBody>
      </p:sp>
      <p:sp>
        <p:nvSpPr>
          <p:cNvPr id="3105" name="Line 40"/>
          <p:cNvSpPr>
            <a:spLocks noChangeShapeType="1"/>
          </p:cNvSpPr>
          <p:nvPr/>
        </p:nvSpPr>
        <p:spPr bwMode="auto">
          <a:xfrm flipH="1" flipV="1">
            <a:off x="7315200" y="4468813"/>
            <a:ext cx="76200" cy="331787"/>
          </a:xfrm>
          <a:prstGeom prst="line">
            <a:avLst/>
          </a:prstGeom>
          <a:noFill/>
          <a:ln w="9525">
            <a:solidFill>
              <a:schemeClr val="tx1"/>
            </a:solidFill>
            <a:round/>
            <a:headEnd/>
            <a:tailEnd/>
          </a:ln>
          <a:effectLst/>
        </p:spPr>
        <p:txBody>
          <a:bodyPr/>
          <a:lstStyle/>
          <a:p>
            <a:endParaRPr lang="fr-CA"/>
          </a:p>
        </p:txBody>
      </p:sp>
      <p:sp>
        <p:nvSpPr>
          <p:cNvPr id="3106" name="Line 41"/>
          <p:cNvSpPr>
            <a:spLocks noChangeShapeType="1"/>
          </p:cNvSpPr>
          <p:nvPr/>
        </p:nvSpPr>
        <p:spPr bwMode="auto">
          <a:xfrm>
            <a:off x="6172200" y="4800600"/>
            <a:ext cx="609600" cy="0"/>
          </a:xfrm>
          <a:prstGeom prst="line">
            <a:avLst/>
          </a:prstGeom>
          <a:noFill/>
          <a:ln w="9525">
            <a:solidFill>
              <a:schemeClr val="tx1"/>
            </a:solidFill>
            <a:round/>
            <a:headEnd/>
            <a:tailEnd/>
          </a:ln>
          <a:effectLst/>
        </p:spPr>
        <p:txBody>
          <a:bodyPr/>
          <a:lstStyle/>
          <a:p>
            <a:endParaRPr lang="fr-CA"/>
          </a:p>
        </p:txBody>
      </p:sp>
      <p:sp>
        <p:nvSpPr>
          <p:cNvPr id="3107" name="Line 42"/>
          <p:cNvSpPr>
            <a:spLocks noChangeShapeType="1"/>
          </p:cNvSpPr>
          <p:nvPr/>
        </p:nvSpPr>
        <p:spPr bwMode="auto">
          <a:xfrm flipH="1">
            <a:off x="6096000" y="4800600"/>
            <a:ext cx="381000" cy="381000"/>
          </a:xfrm>
          <a:prstGeom prst="line">
            <a:avLst/>
          </a:prstGeom>
          <a:noFill/>
          <a:ln w="9525">
            <a:solidFill>
              <a:schemeClr val="tx1"/>
            </a:solidFill>
            <a:round/>
            <a:headEnd/>
            <a:tailEnd/>
          </a:ln>
          <a:effectLst/>
        </p:spPr>
        <p:txBody>
          <a:bodyPr/>
          <a:lstStyle/>
          <a:p>
            <a:endParaRPr lang="fr-CA"/>
          </a:p>
        </p:txBody>
      </p:sp>
      <p:sp>
        <p:nvSpPr>
          <p:cNvPr id="3108" name="Line 43"/>
          <p:cNvSpPr>
            <a:spLocks noChangeShapeType="1"/>
          </p:cNvSpPr>
          <p:nvPr/>
        </p:nvSpPr>
        <p:spPr bwMode="auto">
          <a:xfrm flipH="1">
            <a:off x="5029200" y="3048000"/>
            <a:ext cx="381000" cy="381000"/>
          </a:xfrm>
          <a:prstGeom prst="line">
            <a:avLst/>
          </a:prstGeom>
          <a:noFill/>
          <a:ln w="9525">
            <a:solidFill>
              <a:schemeClr val="tx1"/>
            </a:solidFill>
            <a:round/>
            <a:headEnd/>
            <a:tailEnd/>
          </a:ln>
          <a:effectLst/>
        </p:spPr>
        <p:txBody>
          <a:bodyPr/>
          <a:lstStyle/>
          <a:p>
            <a:endParaRPr lang="fr-CA"/>
          </a:p>
        </p:txBody>
      </p:sp>
      <p:sp>
        <p:nvSpPr>
          <p:cNvPr id="3109" name="Line 44"/>
          <p:cNvSpPr>
            <a:spLocks noChangeShapeType="1"/>
          </p:cNvSpPr>
          <p:nvPr/>
        </p:nvSpPr>
        <p:spPr bwMode="auto">
          <a:xfrm flipH="1">
            <a:off x="5410200" y="4495800"/>
            <a:ext cx="304800" cy="228600"/>
          </a:xfrm>
          <a:prstGeom prst="line">
            <a:avLst/>
          </a:prstGeom>
          <a:noFill/>
          <a:ln w="9525">
            <a:solidFill>
              <a:schemeClr val="tx1"/>
            </a:solidFill>
            <a:round/>
            <a:headEnd/>
            <a:tailEnd/>
          </a:ln>
          <a:effectLst/>
        </p:spPr>
        <p:txBody>
          <a:bodyPr/>
          <a:lstStyle/>
          <a:p>
            <a:endParaRPr lang="fr-CA"/>
          </a:p>
        </p:txBody>
      </p:sp>
      <p:sp>
        <p:nvSpPr>
          <p:cNvPr id="3110" name="Line 45"/>
          <p:cNvSpPr>
            <a:spLocks noChangeShapeType="1"/>
          </p:cNvSpPr>
          <p:nvPr/>
        </p:nvSpPr>
        <p:spPr bwMode="auto">
          <a:xfrm flipH="1">
            <a:off x="5181600" y="1447800"/>
            <a:ext cx="381000" cy="0"/>
          </a:xfrm>
          <a:prstGeom prst="line">
            <a:avLst/>
          </a:prstGeom>
          <a:noFill/>
          <a:ln w="9525">
            <a:solidFill>
              <a:schemeClr val="tx1"/>
            </a:solidFill>
            <a:round/>
            <a:headEnd/>
            <a:tailEnd/>
          </a:ln>
          <a:effectLst/>
        </p:spPr>
        <p:txBody>
          <a:bodyPr/>
          <a:lstStyle/>
          <a:p>
            <a:endParaRPr lang="fr-CA"/>
          </a:p>
        </p:txBody>
      </p:sp>
      <p:sp>
        <p:nvSpPr>
          <p:cNvPr id="3111" name="Line 46"/>
          <p:cNvSpPr>
            <a:spLocks noChangeShapeType="1"/>
          </p:cNvSpPr>
          <p:nvPr/>
        </p:nvSpPr>
        <p:spPr bwMode="auto">
          <a:xfrm>
            <a:off x="4876800" y="1600200"/>
            <a:ext cx="0" cy="1752600"/>
          </a:xfrm>
          <a:prstGeom prst="line">
            <a:avLst/>
          </a:prstGeom>
          <a:noFill/>
          <a:ln w="9525">
            <a:solidFill>
              <a:schemeClr val="tx1"/>
            </a:solidFill>
            <a:round/>
            <a:headEnd/>
            <a:tailEnd/>
          </a:ln>
          <a:effectLst/>
        </p:spPr>
        <p:txBody>
          <a:bodyPr/>
          <a:lstStyle/>
          <a:p>
            <a:endParaRPr lang="fr-CA"/>
          </a:p>
        </p:txBody>
      </p:sp>
      <p:sp>
        <p:nvSpPr>
          <p:cNvPr id="3112" name="Line 47"/>
          <p:cNvSpPr>
            <a:spLocks noChangeShapeType="1"/>
          </p:cNvSpPr>
          <p:nvPr/>
        </p:nvSpPr>
        <p:spPr bwMode="auto">
          <a:xfrm>
            <a:off x="8610600" y="5943600"/>
            <a:ext cx="228600" cy="457200"/>
          </a:xfrm>
          <a:prstGeom prst="line">
            <a:avLst/>
          </a:prstGeom>
          <a:noFill/>
          <a:ln w="9525">
            <a:solidFill>
              <a:schemeClr val="tx1"/>
            </a:solidFill>
            <a:round/>
            <a:headEnd/>
            <a:tailEnd/>
          </a:ln>
          <a:effectLst/>
        </p:spPr>
        <p:txBody>
          <a:bodyPr/>
          <a:lstStyle/>
          <a:p>
            <a:endParaRPr lang="fr-CA"/>
          </a:p>
        </p:txBody>
      </p:sp>
      <p:sp>
        <p:nvSpPr>
          <p:cNvPr id="3113" name="Text Box 7"/>
          <p:cNvSpPr txBox="1">
            <a:spLocks noChangeArrowheads="1"/>
          </p:cNvSpPr>
          <p:nvPr/>
        </p:nvSpPr>
        <p:spPr bwMode="auto">
          <a:xfrm>
            <a:off x="5867400" y="6391275"/>
            <a:ext cx="914400" cy="314325"/>
          </a:xfrm>
          <a:prstGeom prst="rect">
            <a:avLst/>
          </a:prstGeom>
          <a:solidFill>
            <a:schemeClr val="bg1"/>
          </a:solidFill>
          <a:ln w="9525">
            <a:solidFill>
              <a:srgbClr val="0000FF"/>
            </a:solidFill>
            <a:miter lim="800000"/>
            <a:headEnd/>
            <a:tailEnd/>
          </a:ln>
          <a:effectLst/>
        </p:spPr>
        <p:txBody>
          <a:bodyPr>
            <a:spAutoFit/>
          </a:bodyPr>
          <a:lstStyle/>
          <a:p>
            <a:pPr algn="ctr">
              <a:lnSpc>
                <a:spcPct val="100000"/>
              </a:lnSpc>
              <a:spcBef>
                <a:spcPct val="50000"/>
              </a:spcBef>
              <a:buFontTx/>
              <a:buNone/>
            </a:pPr>
            <a:r>
              <a:rPr lang="en-US" sz="1400" b="0" i="0">
                <a:latin typeface="Arial" charset="0"/>
              </a:rPr>
              <a:t>Fig. 19.5</a:t>
            </a:r>
            <a:endParaRPr lang="en-CA" sz="1400" b="0" i="0">
              <a:latin typeface="Arial" charset="0"/>
            </a:endParaRPr>
          </a:p>
        </p:txBody>
      </p:sp>
    </p:spTree>
    <p:extLst>
      <p:ext uri="{BB962C8B-B14F-4D97-AF65-F5344CB8AC3E}">
        <p14:creationId xmlns:p14="http://schemas.microsoft.com/office/powerpoint/2010/main" val="278142808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6" name="Picture 10" descr="http://cw2.erpi.com/cw/marieb/userfiles/01_Fig_19_1_p_803.jpg"/>
          <p:cNvPicPr>
            <a:picLocks noChangeAspect="1" noChangeArrowheads="1"/>
          </p:cNvPicPr>
          <p:nvPr/>
        </p:nvPicPr>
        <p:blipFill>
          <a:blip r:embed="rId3" cstate="print"/>
          <a:srcRect l="2413" t="1512" r="2413" b="13984"/>
          <a:stretch>
            <a:fillRect/>
          </a:stretch>
        </p:blipFill>
        <p:spPr bwMode="auto">
          <a:xfrm>
            <a:off x="3673309" y="664546"/>
            <a:ext cx="5394491" cy="6117254"/>
          </a:xfrm>
          <a:prstGeom prst="rect">
            <a:avLst/>
          </a:prstGeom>
          <a:noFill/>
        </p:spPr>
      </p:pic>
      <p:sp>
        <p:nvSpPr>
          <p:cNvPr id="4099" name="Text Box 6"/>
          <p:cNvSpPr txBox="1">
            <a:spLocks noChangeArrowheads="1"/>
          </p:cNvSpPr>
          <p:nvPr/>
        </p:nvSpPr>
        <p:spPr bwMode="auto">
          <a:xfrm>
            <a:off x="0" y="304800"/>
            <a:ext cx="4343400" cy="327025"/>
          </a:xfrm>
          <a:prstGeom prst="rect">
            <a:avLst/>
          </a:prstGeom>
          <a:noFill/>
          <a:ln w="9525" algn="ctr">
            <a:noFill/>
            <a:miter lim="800000"/>
            <a:headEnd/>
            <a:tailEnd/>
          </a:ln>
          <a:effectLst/>
        </p:spPr>
        <p:txBody>
          <a:bodyPr tIns="10800" bIns="10800">
            <a:spAutoFit/>
          </a:bodyPr>
          <a:lstStyle/>
          <a:p>
            <a:pPr marL="357188" indent="-357188">
              <a:lnSpc>
                <a:spcPct val="100000"/>
              </a:lnSpc>
              <a:spcBef>
                <a:spcPct val="0"/>
              </a:spcBef>
              <a:buFontTx/>
              <a:buNone/>
            </a:pPr>
            <a:r>
              <a:rPr lang="fr-FR" sz="2000" i="0">
                <a:solidFill>
                  <a:schemeClr val="tx1"/>
                </a:solidFill>
                <a:latin typeface="Arial" charset="0"/>
              </a:rPr>
              <a:t>2.	</a:t>
            </a:r>
            <a:r>
              <a:rPr lang="fr-FR" sz="2000" i="0" u="sng">
                <a:solidFill>
                  <a:schemeClr val="tx1"/>
                </a:solidFill>
                <a:latin typeface="Arial" charset="0"/>
              </a:rPr>
              <a:t>Parois des vaisseaux sanguins</a:t>
            </a:r>
          </a:p>
        </p:txBody>
      </p:sp>
      <p:sp>
        <p:nvSpPr>
          <p:cNvPr id="4100" name="Text Box 7"/>
          <p:cNvSpPr txBox="1">
            <a:spLocks noChangeArrowheads="1"/>
          </p:cNvSpPr>
          <p:nvPr/>
        </p:nvSpPr>
        <p:spPr bwMode="auto">
          <a:xfrm>
            <a:off x="8001000" y="6400800"/>
            <a:ext cx="914400" cy="257175"/>
          </a:xfrm>
          <a:prstGeom prst="rect">
            <a:avLst/>
          </a:prstGeom>
          <a:solidFill>
            <a:schemeClr val="bg1"/>
          </a:solidFill>
          <a:ln w="9525">
            <a:solidFill>
              <a:srgbClr val="0000FF"/>
            </a:solidFill>
            <a:miter lim="800000"/>
            <a:headEnd/>
            <a:tailEnd/>
          </a:ln>
          <a:effectLst/>
        </p:spPr>
        <p:txBody>
          <a:bodyPr tIns="18000" bIns="18000">
            <a:spAutoFit/>
          </a:bodyPr>
          <a:lstStyle/>
          <a:p>
            <a:pPr algn="ctr">
              <a:lnSpc>
                <a:spcPct val="100000"/>
              </a:lnSpc>
              <a:spcBef>
                <a:spcPct val="50000"/>
              </a:spcBef>
              <a:buFontTx/>
              <a:buNone/>
            </a:pPr>
            <a:r>
              <a:rPr lang="en-US" sz="1400" b="0" i="0">
                <a:latin typeface="Arial" charset="0"/>
              </a:rPr>
              <a:t>Fig. 19.1</a:t>
            </a:r>
            <a:endParaRPr lang="en-CA" sz="1400" b="0" i="0">
              <a:latin typeface="Arial" charset="0"/>
            </a:endParaRPr>
          </a:p>
        </p:txBody>
      </p:sp>
      <p:sp>
        <p:nvSpPr>
          <p:cNvPr id="4101" name="Rectangle 9"/>
          <p:cNvSpPr>
            <a:spLocks noChangeArrowheads="1"/>
          </p:cNvSpPr>
          <p:nvPr/>
        </p:nvSpPr>
        <p:spPr bwMode="auto">
          <a:xfrm>
            <a:off x="457200" y="685800"/>
            <a:ext cx="4191000" cy="533400"/>
          </a:xfrm>
          <a:prstGeom prst="rect">
            <a:avLst/>
          </a:prstGeom>
          <a:noFill/>
          <a:ln w="9525">
            <a:noFill/>
            <a:miter lim="800000"/>
            <a:headEnd/>
            <a:tailEnd/>
          </a:ln>
          <a:effectLst/>
        </p:spPr>
        <p:txBody>
          <a:bodyPr lIns="18000" tIns="10800" rIns="18000" bIns="10800"/>
          <a:lstStyle/>
          <a:p>
            <a:pPr marL="179388" indent="-179388">
              <a:lnSpc>
                <a:spcPct val="100000"/>
              </a:lnSpc>
            </a:pPr>
            <a:r>
              <a:rPr lang="fr-FR" sz="1600" b="0" dirty="0">
                <a:solidFill>
                  <a:schemeClr val="tx1"/>
                </a:solidFill>
                <a:latin typeface="Arial" charset="0"/>
              </a:rPr>
              <a:t>Lumière</a:t>
            </a:r>
            <a:r>
              <a:rPr lang="fr-FR" sz="1600" b="0" i="0" dirty="0">
                <a:solidFill>
                  <a:schemeClr val="tx1"/>
                </a:solidFill>
                <a:latin typeface="Arial" charset="0"/>
              </a:rPr>
              <a:t>: espace central des vaisseaux, rempli de sang</a:t>
            </a:r>
          </a:p>
        </p:txBody>
      </p:sp>
      <p:sp>
        <p:nvSpPr>
          <p:cNvPr id="4102" name="Rectangle 11"/>
          <p:cNvSpPr>
            <a:spLocks noChangeArrowheads="1"/>
          </p:cNvSpPr>
          <p:nvPr/>
        </p:nvSpPr>
        <p:spPr bwMode="auto">
          <a:xfrm>
            <a:off x="228600" y="2590800"/>
            <a:ext cx="3200400" cy="4114800"/>
          </a:xfrm>
          <a:prstGeom prst="rect">
            <a:avLst/>
          </a:prstGeom>
          <a:noFill/>
          <a:ln w="9525">
            <a:solidFill>
              <a:srgbClr val="0000FF"/>
            </a:solidFill>
            <a:miter lim="800000"/>
            <a:headEnd/>
            <a:tailEnd/>
          </a:ln>
          <a:effectLst/>
        </p:spPr>
        <p:txBody>
          <a:bodyPr bIns="82800"/>
          <a:lstStyle/>
          <a:p>
            <a:pPr marL="185738" indent="-185738">
              <a:lnSpc>
                <a:spcPct val="100000"/>
              </a:lnSpc>
              <a:buSzPct val="80000"/>
              <a:buFont typeface="Wingdings" pitchFamily="2" charset="2"/>
              <a:buChar char="§"/>
            </a:pPr>
            <a:r>
              <a:rPr lang="fr-FR" sz="1600" i="0" dirty="0">
                <a:solidFill>
                  <a:schemeClr val="tx1"/>
                </a:solidFill>
                <a:latin typeface="Arial" charset="0"/>
              </a:rPr>
              <a:t>Tunique interne</a:t>
            </a:r>
            <a:r>
              <a:rPr lang="fr-FR" sz="1600" b="0" i="0" dirty="0">
                <a:solidFill>
                  <a:schemeClr val="tx1"/>
                </a:solidFill>
                <a:latin typeface="Arial" charset="0"/>
              </a:rPr>
              <a:t> (</a:t>
            </a:r>
            <a:r>
              <a:rPr lang="fr-FR" sz="1600" dirty="0">
                <a:solidFill>
                  <a:schemeClr val="tx1"/>
                </a:solidFill>
                <a:latin typeface="Arial" charset="0"/>
              </a:rPr>
              <a:t>intima</a:t>
            </a:r>
            <a:r>
              <a:rPr lang="fr-FR" sz="1600" b="0" i="0" dirty="0">
                <a:solidFill>
                  <a:schemeClr val="tx1"/>
                </a:solidFill>
                <a:latin typeface="Arial" charset="0"/>
              </a:rPr>
              <a:t>)</a:t>
            </a:r>
          </a:p>
          <a:p>
            <a:pPr marL="358775" lvl="1" indent="-179388">
              <a:lnSpc>
                <a:spcPct val="100000"/>
              </a:lnSpc>
              <a:spcBef>
                <a:spcPct val="10000"/>
              </a:spcBef>
              <a:buFont typeface="Arial" pitchFamily="34" charset="0"/>
              <a:buChar char="−"/>
            </a:pPr>
            <a:r>
              <a:rPr lang="fr-FR" sz="1400" b="0" i="0" dirty="0">
                <a:solidFill>
                  <a:schemeClr val="tx1"/>
                </a:solidFill>
                <a:latin typeface="Arial" charset="0"/>
              </a:rPr>
              <a:t>Couche endothéliale qui tapisse la lumière de </a:t>
            </a:r>
            <a:r>
              <a:rPr lang="fr-FR" sz="1400" b="0" i="0" u="sng" dirty="0">
                <a:solidFill>
                  <a:schemeClr val="tx1"/>
                </a:solidFill>
                <a:latin typeface="Arial" charset="0"/>
              </a:rPr>
              <a:t>tous</a:t>
            </a:r>
            <a:r>
              <a:rPr lang="fr-FR" sz="1400" b="0" i="0" dirty="0">
                <a:solidFill>
                  <a:schemeClr val="tx1"/>
                </a:solidFill>
                <a:latin typeface="Arial" charset="0"/>
              </a:rPr>
              <a:t> les vaisseaux</a:t>
            </a:r>
          </a:p>
          <a:p>
            <a:pPr marL="185738" indent="-185738">
              <a:lnSpc>
                <a:spcPct val="100000"/>
              </a:lnSpc>
              <a:buSzPct val="80000"/>
              <a:buFont typeface="Wingdings" pitchFamily="2" charset="2"/>
              <a:buChar char="§"/>
            </a:pPr>
            <a:r>
              <a:rPr lang="fr-FR" sz="1600" i="0" dirty="0">
                <a:solidFill>
                  <a:schemeClr val="tx1"/>
                </a:solidFill>
                <a:latin typeface="Arial" charset="0"/>
              </a:rPr>
              <a:t>Tunique moyenne </a:t>
            </a:r>
            <a:r>
              <a:rPr lang="fr-FR" sz="1600" b="0" i="0" dirty="0">
                <a:solidFill>
                  <a:schemeClr val="tx1"/>
                </a:solidFill>
                <a:latin typeface="Arial" charset="0"/>
              </a:rPr>
              <a:t>(</a:t>
            </a:r>
            <a:r>
              <a:rPr lang="fr-FR" sz="1600" dirty="0">
                <a:solidFill>
                  <a:schemeClr val="tx1"/>
                </a:solidFill>
                <a:latin typeface="Arial" charset="0"/>
              </a:rPr>
              <a:t>média</a:t>
            </a:r>
            <a:r>
              <a:rPr lang="fr-FR" sz="1600" b="0" i="0" dirty="0">
                <a:solidFill>
                  <a:schemeClr val="tx1"/>
                </a:solidFill>
                <a:latin typeface="Arial" charset="0"/>
              </a:rPr>
              <a:t>)</a:t>
            </a:r>
          </a:p>
          <a:p>
            <a:pPr marL="358775" lvl="1" indent="-179388">
              <a:lnSpc>
                <a:spcPct val="100000"/>
              </a:lnSpc>
              <a:spcBef>
                <a:spcPct val="10000"/>
              </a:spcBef>
              <a:buFont typeface="Arial" pitchFamily="34" charset="0"/>
              <a:buChar char="−"/>
            </a:pPr>
            <a:r>
              <a:rPr lang="fr-FR" sz="1400" b="0" i="0" dirty="0">
                <a:solidFill>
                  <a:schemeClr val="tx1"/>
                </a:solidFill>
                <a:latin typeface="Arial" charset="0"/>
              </a:rPr>
              <a:t>Couches de cellules musculaires lisses avec des quantités variables de collagène et d’élastine</a:t>
            </a:r>
          </a:p>
          <a:p>
            <a:pPr marL="358775" lvl="1" indent="-179388">
              <a:lnSpc>
                <a:spcPct val="100000"/>
              </a:lnSpc>
              <a:spcBef>
                <a:spcPct val="10000"/>
              </a:spcBef>
              <a:buFont typeface="Arial" pitchFamily="34" charset="0"/>
              <a:buChar char="−"/>
            </a:pPr>
            <a:r>
              <a:rPr lang="fr-FR" sz="1400" b="0" i="0" dirty="0">
                <a:solidFill>
                  <a:schemeClr val="tx1"/>
                </a:solidFill>
                <a:latin typeface="Arial" charset="0"/>
              </a:rPr>
              <a:t>Innervée par le système nerveux sympathique</a:t>
            </a:r>
          </a:p>
          <a:p>
            <a:pPr marL="358775" lvl="1" indent="-179388">
              <a:lnSpc>
                <a:spcPct val="100000"/>
              </a:lnSpc>
              <a:spcBef>
                <a:spcPct val="10000"/>
              </a:spcBef>
              <a:buFont typeface="Arial" pitchFamily="34" charset="0"/>
              <a:buChar char="−"/>
            </a:pPr>
            <a:r>
              <a:rPr lang="fr-FR" sz="1400" b="0" i="0" dirty="0">
                <a:solidFill>
                  <a:schemeClr val="tx1"/>
                </a:solidFill>
                <a:latin typeface="Arial" charset="0"/>
              </a:rPr>
              <a:t>Génère la </a:t>
            </a:r>
            <a:r>
              <a:rPr lang="fr-FR" sz="1400" b="0" dirty="0">
                <a:solidFill>
                  <a:schemeClr val="tx1"/>
                </a:solidFill>
                <a:latin typeface="Arial" charset="0"/>
              </a:rPr>
              <a:t>vasoconstriction</a:t>
            </a:r>
            <a:r>
              <a:rPr lang="fr-FR" sz="1400" b="0" i="0" dirty="0">
                <a:solidFill>
                  <a:schemeClr val="tx1"/>
                </a:solidFill>
                <a:latin typeface="Arial" charset="0"/>
              </a:rPr>
              <a:t> / </a:t>
            </a:r>
            <a:r>
              <a:rPr lang="fr-FR" sz="1400" b="0" dirty="0">
                <a:solidFill>
                  <a:schemeClr val="tx1"/>
                </a:solidFill>
                <a:latin typeface="Arial" charset="0"/>
              </a:rPr>
              <a:t>vasodilatation</a:t>
            </a:r>
            <a:r>
              <a:rPr lang="fr-FR" sz="1400" b="0" i="0" dirty="0">
                <a:solidFill>
                  <a:schemeClr val="tx1"/>
                </a:solidFill>
                <a:latin typeface="Arial" charset="0"/>
              </a:rPr>
              <a:t> </a:t>
            </a:r>
          </a:p>
          <a:p>
            <a:pPr marL="185738" indent="-185738">
              <a:lnSpc>
                <a:spcPct val="100000"/>
              </a:lnSpc>
              <a:spcBef>
                <a:spcPct val="10000"/>
              </a:spcBef>
              <a:buSzPct val="80000"/>
              <a:buFont typeface="Wingdings" pitchFamily="2" charset="2"/>
              <a:buChar char="§"/>
            </a:pPr>
            <a:r>
              <a:rPr lang="fr-FR" sz="1600" i="0" dirty="0">
                <a:solidFill>
                  <a:schemeClr val="tx1"/>
                </a:solidFill>
                <a:latin typeface="Arial" charset="0"/>
              </a:rPr>
              <a:t>Tunique externe</a:t>
            </a:r>
            <a:r>
              <a:rPr lang="fr-FR" sz="1600" b="0" i="0" dirty="0">
                <a:solidFill>
                  <a:schemeClr val="tx1"/>
                </a:solidFill>
                <a:latin typeface="Arial" charset="0"/>
              </a:rPr>
              <a:t> (</a:t>
            </a:r>
            <a:r>
              <a:rPr lang="fr-FR" sz="1600" dirty="0" err="1">
                <a:solidFill>
                  <a:schemeClr val="tx1"/>
                </a:solidFill>
                <a:latin typeface="Arial" charset="0"/>
              </a:rPr>
              <a:t>externa</a:t>
            </a:r>
            <a:r>
              <a:rPr lang="fr-FR" sz="1600" b="0" i="0" dirty="0">
                <a:solidFill>
                  <a:schemeClr val="tx1"/>
                </a:solidFill>
                <a:latin typeface="Arial" charset="0"/>
              </a:rPr>
              <a:t>)</a:t>
            </a:r>
          </a:p>
          <a:p>
            <a:pPr marL="358775" lvl="1" indent="-179388">
              <a:lnSpc>
                <a:spcPct val="100000"/>
              </a:lnSpc>
              <a:spcBef>
                <a:spcPct val="10000"/>
              </a:spcBef>
              <a:buFont typeface="Arial" pitchFamily="34" charset="0"/>
              <a:buChar char="−"/>
            </a:pPr>
            <a:r>
              <a:rPr lang="fr-FR" sz="1400" b="0" i="0" dirty="0">
                <a:solidFill>
                  <a:schemeClr val="tx1"/>
                </a:solidFill>
                <a:latin typeface="Arial" charset="0"/>
              </a:rPr>
              <a:t>Couche protectrice constituée principalement de collagène</a:t>
            </a:r>
          </a:p>
          <a:p>
            <a:pPr marL="358775" lvl="1" indent="-179388">
              <a:lnSpc>
                <a:spcPct val="100000"/>
              </a:lnSpc>
              <a:spcBef>
                <a:spcPct val="10000"/>
              </a:spcBef>
              <a:buFont typeface="Arial" pitchFamily="34" charset="0"/>
              <a:buChar char="−"/>
            </a:pPr>
            <a:r>
              <a:rPr lang="fr-FR" sz="1400" b="0" i="0" dirty="0">
                <a:solidFill>
                  <a:schemeClr val="tx1"/>
                </a:solidFill>
                <a:latin typeface="Arial" charset="0"/>
              </a:rPr>
              <a:t>Présence de </a:t>
            </a:r>
            <a:r>
              <a:rPr lang="fr-FR" sz="1400" b="0" dirty="0">
                <a:solidFill>
                  <a:schemeClr val="tx1"/>
                </a:solidFill>
                <a:latin typeface="Arial" charset="0"/>
              </a:rPr>
              <a:t>vasa </a:t>
            </a:r>
            <a:r>
              <a:rPr lang="fr-FR" sz="1400" b="0" dirty="0" err="1">
                <a:solidFill>
                  <a:schemeClr val="tx1"/>
                </a:solidFill>
                <a:latin typeface="Arial" charset="0"/>
              </a:rPr>
              <a:t>vasorum</a:t>
            </a:r>
            <a:r>
              <a:rPr lang="fr-FR" sz="1400" b="0" dirty="0">
                <a:solidFill>
                  <a:schemeClr val="tx1"/>
                </a:solidFill>
                <a:latin typeface="Arial" charset="0"/>
              </a:rPr>
              <a:t> </a:t>
            </a:r>
            <a:r>
              <a:rPr lang="fr-FR" sz="1400" b="0" i="0" dirty="0">
                <a:solidFill>
                  <a:schemeClr val="tx1"/>
                </a:solidFill>
                <a:latin typeface="Arial" charset="0"/>
              </a:rPr>
              <a:t>dans les plus gros vaisseaux</a:t>
            </a:r>
            <a:endParaRPr lang="fr-FR" sz="1200" b="0" i="0" dirty="0">
              <a:solidFill>
                <a:schemeClr val="tx1"/>
              </a:solidFill>
              <a:latin typeface="Arial" charset="0"/>
            </a:endParaRPr>
          </a:p>
        </p:txBody>
      </p:sp>
      <p:sp>
        <p:nvSpPr>
          <p:cNvPr id="4103" name="Rectangle 10"/>
          <p:cNvSpPr>
            <a:spLocks noChangeArrowheads="1"/>
          </p:cNvSpPr>
          <p:nvPr/>
        </p:nvSpPr>
        <p:spPr bwMode="auto">
          <a:xfrm>
            <a:off x="457200" y="1981200"/>
            <a:ext cx="4191000" cy="381000"/>
          </a:xfrm>
          <a:prstGeom prst="rect">
            <a:avLst/>
          </a:prstGeom>
          <a:solidFill>
            <a:schemeClr val="bg1"/>
          </a:solidFill>
          <a:ln w="9525">
            <a:noFill/>
            <a:miter lim="800000"/>
            <a:headEnd/>
            <a:tailEnd/>
          </a:ln>
          <a:effectLst/>
        </p:spPr>
        <p:txBody>
          <a:bodyPr lIns="18000" tIns="10800" rIns="18000" bIns="10800"/>
          <a:lstStyle/>
          <a:p>
            <a:pPr marL="179388" indent="-179388">
              <a:lnSpc>
                <a:spcPct val="100000"/>
              </a:lnSpc>
            </a:pPr>
            <a:r>
              <a:rPr lang="fr-FR" sz="1600" b="0" i="0" dirty="0">
                <a:solidFill>
                  <a:schemeClr val="tx1"/>
                </a:solidFill>
                <a:latin typeface="Arial" charset="0"/>
              </a:rPr>
              <a:t>La paroi des capillaires n’est constituée que de la tunique interne.</a:t>
            </a:r>
          </a:p>
        </p:txBody>
      </p:sp>
      <p:sp>
        <p:nvSpPr>
          <p:cNvPr id="4104" name="Rectangle 18"/>
          <p:cNvSpPr>
            <a:spLocks noGrp="1" noChangeArrowheads="1"/>
          </p:cNvSpPr>
          <p:nvPr>
            <p:ph type="body" idx="1"/>
          </p:nvPr>
        </p:nvSpPr>
        <p:spPr bwMode="auto">
          <a:xfrm>
            <a:off x="457200" y="1143000"/>
            <a:ext cx="4043362" cy="838200"/>
          </a:xfrm>
          <a:noFill/>
          <a:ln>
            <a:miter lim="800000"/>
            <a:headEnd/>
            <a:tailEnd/>
          </a:ln>
        </p:spPr>
        <p:txBody>
          <a:bodyPr vert="horz" wrap="square" lIns="0" tIns="45720" rIns="18000" bIns="45720" numCol="1" anchor="t" anchorCtr="0" compatLnSpc="1">
            <a:prstTxWarp prst="textNoShape">
              <a:avLst/>
            </a:prstTxWarp>
          </a:bodyPr>
          <a:lstStyle/>
          <a:p>
            <a:pPr marL="179388" indent="-179388">
              <a:spcBef>
                <a:spcPct val="0"/>
              </a:spcBef>
            </a:pPr>
            <a:r>
              <a:rPr lang="fr-FR" sz="1600" dirty="0" smtClean="0">
                <a:latin typeface="Arial" charset="0"/>
              </a:rPr>
              <a:t>Les parois des artères </a:t>
            </a:r>
            <a:r>
              <a:rPr lang="fr-FR" sz="1600" u="sng" dirty="0" smtClean="0">
                <a:latin typeface="Arial" charset="0"/>
              </a:rPr>
              <a:t>et</a:t>
            </a:r>
            <a:r>
              <a:rPr lang="fr-FR" sz="1600" dirty="0" smtClean="0">
                <a:latin typeface="Arial" charset="0"/>
              </a:rPr>
              <a:t> des veines sont composées de  trois tuniques: </a:t>
            </a:r>
            <a:r>
              <a:rPr lang="fr-FR" sz="1600" i="1" dirty="0" smtClean="0">
                <a:latin typeface="Arial" charset="0"/>
              </a:rPr>
              <a:t>interne</a:t>
            </a:r>
            <a:r>
              <a:rPr lang="fr-FR" sz="1600" dirty="0" smtClean="0">
                <a:latin typeface="Arial" charset="0"/>
              </a:rPr>
              <a:t>, </a:t>
            </a:r>
            <a:r>
              <a:rPr lang="fr-FR" sz="1600" i="1" dirty="0" smtClean="0">
                <a:latin typeface="Arial" charset="0"/>
              </a:rPr>
              <a:t>moyenne et</a:t>
            </a:r>
            <a:r>
              <a:rPr lang="fr-FR" sz="1600" dirty="0" smtClean="0">
                <a:latin typeface="Arial" charset="0"/>
              </a:rPr>
              <a:t> </a:t>
            </a:r>
            <a:r>
              <a:rPr lang="fr-FR" sz="1600" i="1" dirty="0" smtClean="0">
                <a:latin typeface="Arial" charset="0"/>
              </a:rPr>
              <a:t>externe</a:t>
            </a:r>
          </a:p>
        </p:txBody>
      </p:sp>
    </p:spTree>
    <p:extLst>
      <p:ext uri="{BB962C8B-B14F-4D97-AF65-F5344CB8AC3E}">
        <p14:creationId xmlns:p14="http://schemas.microsoft.com/office/powerpoint/2010/main" val="276017980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457200" y="901700"/>
            <a:ext cx="4876800" cy="5803900"/>
          </a:xfrm>
          <a:prstGeom prst="rect">
            <a:avLst/>
          </a:prstGeom>
          <a:noFill/>
          <a:ln w="9525">
            <a:solidFill>
              <a:srgbClr val="FF0000"/>
            </a:solidFill>
            <a:miter lim="800000"/>
            <a:headEnd/>
            <a:tailEnd/>
          </a:ln>
          <a:effectLst/>
        </p:spPr>
        <p:txBody>
          <a:bodyPr tIns="82800" bIns="82800">
            <a:spAutoFit/>
          </a:bodyPr>
          <a:lstStyle/>
          <a:p>
            <a:pPr marL="185738" indent="-185738">
              <a:lnSpc>
                <a:spcPct val="100000"/>
              </a:lnSpc>
              <a:spcBef>
                <a:spcPct val="25000"/>
              </a:spcBef>
            </a:pPr>
            <a:r>
              <a:rPr lang="fr-FR" u="sng">
                <a:solidFill>
                  <a:srgbClr val="990000"/>
                </a:solidFill>
                <a:latin typeface="Arial" charset="0"/>
              </a:rPr>
              <a:t>Artères élastiques (conductrices)</a:t>
            </a:r>
            <a:r>
              <a:rPr lang="fr-FR" i="0">
                <a:solidFill>
                  <a:srgbClr val="990000"/>
                </a:solidFill>
                <a:latin typeface="Arial" charset="0"/>
              </a:rPr>
              <a:t>:</a:t>
            </a:r>
            <a:endParaRPr lang="fr-FR" i="0">
              <a:solidFill>
                <a:schemeClr val="tx1"/>
              </a:solidFill>
              <a:latin typeface="Arial" charset="0"/>
            </a:endParaRPr>
          </a:p>
          <a:p>
            <a:pPr marL="542925" lvl="1" indent="-177800">
              <a:lnSpc>
                <a:spcPct val="100000"/>
              </a:lnSpc>
              <a:spcBef>
                <a:spcPct val="15000"/>
              </a:spcBef>
            </a:pPr>
            <a:r>
              <a:rPr lang="fr-FR" b="0" i="0">
                <a:solidFill>
                  <a:schemeClr val="tx1"/>
                </a:solidFill>
                <a:latin typeface="Arial" charset="0"/>
              </a:rPr>
              <a:t>Artères de gros calibre; l’aorta et ses principales branches (diamètre de la lumière: 2.5 à 1 cm).</a:t>
            </a:r>
          </a:p>
          <a:p>
            <a:pPr marL="542925" lvl="1" indent="-177800">
              <a:lnSpc>
                <a:spcPct val="100000"/>
              </a:lnSpc>
              <a:spcBef>
                <a:spcPct val="15000"/>
              </a:spcBef>
            </a:pPr>
            <a:r>
              <a:rPr lang="fr-FR" b="0" i="0">
                <a:solidFill>
                  <a:schemeClr val="tx1"/>
                </a:solidFill>
                <a:latin typeface="Arial" charset="0"/>
              </a:rPr>
              <a:t>Grande proportion d’élastine dans leurs parois </a:t>
            </a:r>
            <a:r>
              <a:rPr lang="fr-FR" b="0" i="0">
                <a:solidFill>
                  <a:schemeClr val="tx1"/>
                </a:solidFill>
                <a:latin typeface="Arial" charset="0"/>
                <a:sym typeface="Symbol" pitchFamily="18" charset="2"/>
              </a:rPr>
              <a:t> parois élastiques</a:t>
            </a:r>
          </a:p>
          <a:p>
            <a:pPr marL="185738" indent="-185738">
              <a:lnSpc>
                <a:spcPct val="100000"/>
              </a:lnSpc>
              <a:spcBef>
                <a:spcPct val="25000"/>
              </a:spcBef>
            </a:pPr>
            <a:r>
              <a:rPr lang="fr-FR" u="sng">
                <a:solidFill>
                  <a:srgbClr val="990000"/>
                </a:solidFill>
                <a:latin typeface="Arial" charset="0"/>
              </a:rPr>
              <a:t>Artères musculaires (distributrices)</a:t>
            </a:r>
            <a:r>
              <a:rPr lang="fr-FR" i="0">
                <a:solidFill>
                  <a:srgbClr val="990000"/>
                </a:solidFill>
                <a:latin typeface="Arial" charset="0"/>
              </a:rPr>
              <a:t>:</a:t>
            </a:r>
            <a:endParaRPr lang="fr-FR" i="0">
              <a:solidFill>
                <a:schemeClr val="tx1"/>
              </a:solidFill>
              <a:latin typeface="Arial" charset="0"/>
            </a:endParaRPr>
          </a:p>
          <a:p>
            <a:pPr marL="542925" lvl="1" indent="-177800">
              <a:lnSpc>
                <a:spcPct val="100000"/>
              </a:lnSpc>
              <a:spcBef>
                <a:spcPct val="15000"/>
              </a:spcBef>
            </a:pPr>
            <a:r>
              <a:rPr lang="fr-FR" b="0" i="0">
                <a:solidFill>
                  <a:schemeClr val="tx1"/>
                </a:solidFill>
                <a:latin typeface="Arial" charset="0"/>
              </a:rPr>
              <a:t>Distribuent le sang aux divers organes (diam. de la lumière: 1 cm to 0.3 mm)</a:t>
            </a:r>
          </a:p>
          <a:p>
            <a:pPr marL="542925" lvl="1" indent="-177800">
              <a:lnSpc>
                <a:spcPct val="100000"/>
              </a:lnSpc>
              <a:spcBef>
                <a:spcPct val="15000"/>
              </a:spcBef>
            </a:pPr>
            <a:r>
              <a:rPr lang="fr-FR" b="0" i="0">
                <a:solidFill>
                  <a:schemeClr val="tx1"/>
                </a:solidFill>
                <a:latin typeface="Arial" charset="0"/>
              </a:rPr>
              <a:t>Tunique moyenne proportionnellement plus importante.</a:t>
            </a:r>
          </a:p>
          <a:p>
            <a:pPr marL="542925" lvl="1" indent="-177800">
              <a:lnSpc>
                <a:spcPct val="100000"/>
              </a:lnSpc>
              <a:spcBef>
                <a:spcPct val="10000"/>
              </a:spcBef>
              <a:buFontTx/>
              <a:buNone/>
            </a:pPr>
            <a:r>
              <a:rPr lang="fr-FR" b="0" i="0">
                <a:solidFill>
                  <a:schemeClr val="tx1"/>
                </a:solidFill>
                <a:latin typeface="Arial" charset="0"/>
                <a:sym typeface="Symbol" pitchFamily="18" charset="2"/>
              </a:rPr>
              <a:t>	  </a:t>
            </a:r>
            <a:r>
              <a:rPr lang="fr-FR" b="0" i="0">
                <a:solidFill>
                  <a:schemeClr val="tx1"/>
                </a:solidFill>
                <a:latin typeface="Arial" charset="0"/>
              </a:rPr>
              <a:t>moins extensibles que les artères élastiques mais plus actives dans la vasoconstriction</a:t>
            </a:r>
          </a:p>
          <a:p>
            <a:pPr marL="185738" indent="-185738">
              <a:lnSpc>
                <a:spcPct val="100000"/>
              </a:lnSpc>
              <a:spcBef>
                <a:spcPct val="25000"/>
              </a:spcBef>
            </a:pPr>
            <a:r>
              <a:rPr lang="fr-FR" u="sng">
                <a:solidFill>
                  <a:srgbClr val="990000"/>
                </a:solidFill>
                <a:latin typeface="Arial" charset="0"/>
              </a:rPr>
              <a:t>Artérioles</a:t>
            </a:r>
            <a:r>
              <a:rPr lang="fr-FR" i="0">
                <a:solidFill>
                  <a:srgbClr val="990000"/>
                </a:solidFill>
                <a:latin typeface="Arial" charset="0"/>
              </a:rPr>
              <a:t>:</a:t>
            </a:r>
            <a:endParaRPr lang="fr-FR" i="0">
              <a:solidFill>
                <a:schemeClr val="tx1"/>
              </a:solidFill>
              <a:latin typeface="Arial" charset="0"/>
            </a:endParaRPr>
          </a:p>
          <a:p>
            <a:pPr marL="542925" lvl="1" indent="-177800">
              <a:lnSpc>
                <a:spcPct val="100000"/>
              </a:lnSpc>
              <a:spcBef>
                <a:spcPct val="15000"/>
              </a:spcBef>
            </a:pPr>
            <a:r>
              <a:rPr lang="fr-FR" b="0" i="0">
                <a:solidFill>
                  <a:schemeClr val="tx1"/>
                </a:solidFill>
                <a:latin typeface="Arial" charset="0"/>
              </a:rPr>
              <a:t>Diamètre: 0.3 mm to 10 </a:t>
            </a:r>
            <a:r>
              <a:rPr lang="fr-FR" b="0" i="0">
                <a:solidFill>
                  <a:schemeClr val="tx1"/>
                </a:solidFill>
                <a:latin typeface="Arial" charset="0"/>
                <a:cs typeface="Arial" charset="0"/>
              </a:rPr>
              <a:t>μ</a:t>
            </a:r>
            <a:r>
              <a:rPr lang="fr-FR" b="0" i="0">
                <a:solidFill>
                  <a:schemeClr val="tx1"/>
                </a:solidFill>
                <a:latin typeface="Arial" charset="0"/>
              </a:rPr>
              <a:t>m</a:t>
            </a:r>
          </a:p>
          <a:p>
            <a:pPr marL="542925" lvl="1" indent="-177800">
              <a:lnSpc>
                <a:spcPct val="100000"/>
              </a:lnSpc>
              <a:spcBef>
                <a:spcPct val="15000"/>
              </a:spcBef>
            </a:pPr>
            <a:r>
              <a:rPr lang="fr-FR" b="0" i="0">
                <a:solidFill>
                  <a:schemeClr val="tx1"/>
                </a:solidFill>
                <a:latin typeface="Arial" charset="0"/>
              </a:rPr>
              <a:t>Tunique moyenne constituée d’une seule coule de cellules musculaires lisses pour les plus petites artérioles</a:t>
            </a:r>
          </a:p>
        </p:txBody>
      </p:sp>
      <p:pic>
        <p:nvPicPr>
          <p:cNvPr id="5123" name="Picture 6"/>
          <p:cNvPicPr>
            <a:picLocks noChangeAspect="1" noChangeArrowheads="1"/>
          </p:cNvPicPr>
          <p:nvPr/>
        </p:nvPicPr>
        <p:blipFill>
          <a:blip r:embed="rId3" cstate="print"/>
          <a:srcRect b="13458"/>
          <a:stretch>
            <a:fillRect/>
          </a:stretch>
        </p:blipFill>
        <p:spPr bwMode="auto">
          <a:xfrm>
            <a:off x="6096000" y="609600"/>
            <a:ext cx="2143125" cy="5788025"/>
          </a:xfrm>
          <a:prstGeom prst="rect">
            <a:avLst/>
          </a:prstGeom>
          <a:noFill/>
          <a:ln w="9525">
            <a:noFill/>
            <a:miter lim="800000"/>
            <a:headEnd/>
            <a:tailEnd/>
          </a:ln>
        </p:spPr>
      </p:pic>
      <p:sp>
        <p:nvSpPr>
          <p:cNvPr id="5124" name="Rectangle 7"/>
          <p:cNvSpPr>
            <a:spLocks noChangeArrowheads="1"/>
          </p:cNvSpPr>
          <p:nvPr/>
        </p:nvSpPr>
        <p:spPr bwMode="auto">
          <a:xfrm>
            <a:off x="152400" y="302801"/>
            <a:ext cx="5791200" cy="380237"/>
          </a:xfrm>
          <a:prstGeom prst="rect">
            <a:avLst/>
          </a:prstGeom>
          <a:noFill/>
          <a:ln w="9525" algn="ctr">
            <a:noFill/>
            <a:miter lim="800000"/>
            <a:headEnd/>
            <a:tailEnd/>
          </a:ln>
          <a:effectLst/>
        </p:spPr>
        <p:txBody>
          <a:bodyPr tIns="0" bIns="10800" anchor="ctr">
            <a:spAutoFit/>
          </a:bodyPr>
          <a:lstStyle/>
          <a:p>
            <a:pPr marL="806450" indent="-806450">
              <a:lnSpc>
                <a:spcPct val="100000"/>
              </a:lnSpc>
              <a:spcBef>
                <a:spcPct val="0"/>
              </a:spcBef>
              <a:buFontTx/>
              <a:buNone/>
            </a:pPr>
            <a:r>
              <a:rPr lang="fr-FR" sz="2400" b="0" i="0" dirty="0">
                <a:solidFill>
                  <a:srgbClr val="0000FF"/>
                </a:solidFill>
                <a:latin typeface="Arial" charset="0"/>
              </a:rPr>
              <a:t>6</a:t>
            </a:r>
            <a:r>
              <a:rPr lang="fr-FR" sz="2400" b="0" i="0" dirty="0" smtClean="0">
                <a:solidFill>
                  <a:srgbClr val="0000FF"/>
                </a:solidFill>
                <a:latin typeface="Arial" charset="0"/>
              </a:rPr>
              <a:t>.2.2 </a:t>
            </a:r>
            <a:r>
              <a:rPr lang="fr-FR" sz="2400" b="0" i="0" u="sng" dirty="0">
                <a:solidFill>
                  <a:srgbClr val="0000FF"/>
                </a:solidFill>
                <a:latin typeface="Arial" charset="0"/>
              </a:rPr>
              <a:t>Comparer les trois types d’artères</a:t>
            </a:r>
          </a:p>
        </p:txBody>
      </p:sp>
      <p:sp>
        <p:nvSpPr>
          <p:cNvPr id="5125" name="Text Box 8"/>
          <p:cNvSpPr txBox="1">
            <a:spLocks noChangeArrowheads="1"/>
          </p:cNvSpPr>
          <p:nvPr/>
        </p:nvSpPr>
        <p:spPr bwMode="auto">
          <a:xfrm>
            <a:off x="7848600" y="6400800"/>
            <a:ext cx="1295400" cy="247650"/>
          </a:xfrm>
          <a:prstGeom prst="rect">
            <a:avLst/>
          </a:prstGeom>
          <a:noFill/>
          <a:ln w="9525">
            <a:noFill/>
            <a:miter lim="800000"/>
            <a:headEnd/>
            <a:tailEnd/>
          </a:ln>
          <a:effectLst/>
        </p:spPr>
        <p:txBody>
          <a:bodyPr tIns="18000" bIns="18000">
            <a:spAutoFit/>
          </a:bodyPr>
          <a:lstStyle/>
          <a:p>
            <a:pPr algn="ctr">
              <a:lnSpc>
                <a:spcPct val="100000"/>
              </a:lnSpc>
              <a:spcBef>
                <a:spcPct val="50000"/>
              </a:spcBef>
              <a:buFontTx/>
              <a:buNone/>
            </a:pPr>
            <a:r>
              <a:rPr lang="en-US" sz="1400" b="0" i="0">
                <a:latin typeface="Arial" charset="0"/>
              </a:rPr>
              <a:t>Tableau 19.1</a:t>
            </a:r>
            <a:endParaRPr lang="en-CA" sz="1400" b="0" i="0">
              <a:latin typeface="Arial" charset="0"/>
            </a:endParaRPr>
          </a:p>
        </p:txBody>
      </p:sp>
      <p:sp>
        <p:nvSpPr>
          <p:cNvPr id="5126" name="Text Box 9"/>
          <p:cNvSpPr txBox="1">
            <a:spLocks noChangeArrowheads="1"/>
          </p:cNvSpPr>
          <p:nvPr/>
        </p:nvSpPr>
        <p:spPr bwMode="auto">
          <a:xfrm>
            <a:off x="6324600" y="1981200"/>
            <a:ext cx="1371600" cy="238125"/>
          </a:xfrm>
          <a:prstGeom prst="rect">
            <a:avLst/>
          </a:prstGeom>
          <a:solidFill>
            <a:schemeClr val="bg1"/>
          </a:solidFill>
          <a:ln w="9525" algn="ctr">
            <a:noFill/>
            <a:miter lim="800000"/>
            <a:headEnd/>
            <a:tailEnd/>
          </a:ln>
          <a:effectLst/>
        </p:spPr>
        <p:txBody>
          <a:bodyPr lIns="54000" rIns="54000">
            <a:spAutoFit/>
          </a:bodyPr>
          <a:lstStyle/>
          <a:p>
            <a:pPr algn="ctr">
              <a:spcBef>
                <a:spcPct val="50000"/>
              </a:spcBef>
              <a:buFontTx/>
              <a:buNone/>
            </a:pPr>
            <a:r>
              <a:rPr lang="fr-FR" sz="1200" i="0">
                <a:solidFill>
                  <a:schemeClr val="tx1"/>
                </a:solidFill>
                <a:latin typeface="Georgia" pitchFamily="18" charset="0"/>
              </a:rPr>
              <a:t>Artère élastique</a:t>
            </a:r>
          </a:p>
        </p:txBody>
      </p:sp>
      <p:sp>
        <p:nvSpPr>
          <p:cNvPr id="5127" name="Text Box 10"/>
          <p:cNvSpPr txBox="1">
            <a:spLocks noChangeArrowheads="1"/>
          </p:cNvSpPr>
          <p:nvPr/>
        </p:nvSpPr>
        <p:spPr bwMode="auto">
          <a:xfrm>
            <a:off x="6248400" y="3733800"/>
            <a:ext cx="1600200" cy="238125"/>
          </a:xfrm>
          <a:prstGeom prst="rect">
            <a:avLst/>
          </a:prstGeom>
          <a:solidFill>
            <a:schemeClr val="bg1"/>
          </a:solidFill>
          <a:ln w="9525" algn="ctr">
            <a:noFill/>
            <a:miter lim="800000"/>
            <a:headEnd/>
            <a:tailEnd/>
          </a:ln>
          <a:effectLst/>
        </p:spPr>
        <p:txBody>
          <a:bodyPr lIns="54000" rIns="54000">
            <a:spAutoFit/>
          </a:bodyPr>
          <a:lstStyle/>
          <a:p>
            <a:pPr algn="ctr">
              <a:spcBef>
                <a:spcPct val="50000"/>
              </a:spcBef>
              <a:buFontTx/>
              <a:buNone/>
            </a:pPr>
            <a:r>
              <a:rPr lang="fr-FR" sz="1200" i="0">
                <a:solidFill>
                  <a:schemeClr val="tx1"/>
                </a:solidFill>
                <a:latin typeface="Georgia" pitchFamily="18" charset="0"/>
              </a:rPr>
              <a:t>Artère musculaire</a:t>
            </a:r>
          </a:p>
        </p:txBody>
      </p:sp>
      <p:sp>
        <p:nvSpPr>
          <p:cNvPr id="5128" name="Text Box 11"/>
          <p:cNvSpPr txBox="1">
            <a:spLocks noChangeArrowheads="1"/>
          </p:cNvSpPr>
          <p:nvPr/>
        </p:nvSpPr>
        <p:spPr bwMode="auto">
          <a:xfrm>
            <a:off x="6324600" y="5105400"/>
            <a:ext cx="914400" cy="238125"/>
          </a:xfrm>
          <a:prstGeom prst="rect">
            <a:avLst/>
          </a:prstGeom>
          <a:solidFill>
            <a:schemeClr val="bg1"/>
          </a:solidFill>
          <a:ln w="9525" algn="ctr">
            <a:noFill/>
            <a:miter lim="800000"/>
            <a:headEnd/>
            <a:tailEnd/>
          </a:ln>
          <a:effectLst/>
        </p:spPr>
        <p:txBody>
          <a:bodyPr lIns="54000" rIns="54000">
            <a:spAutoFit/>
          </a:bodyPr>
          <a:lstStyle/>
          <a:p>
            <a:pPr algn="ctr">
              <a:spcBef>
                <a:spcPct val="50000"/>
              </a:spcBef>
              <a:buFontTx/>
              <a:buNone/>
            </a:pPr>
            <a:r>
              <a:rPr lang="fr-FR" sz="1200" i="0">
                <a:solidFill>
                  <a:schemeClr val="tx1"/>
                </a:solidFill>
                <a:latin typeface="Georgia" pitchFamily="18" charset="0"/>
              </a:rPr>
              <a:t>Artériole</a:t>
            </a:r>
          </a:p>
        </p:txBody>
      </p:sp>
      <p:sp>
        <p:nvSpPr>
          <p:cNvPr id="5129" name="Text Box 12"/>
          <p:cNvSpPr txBox="1">
            <a:spLocks noChangeArrowheads="1"/>
          </p:cNvSpPr>
          <p:nvPr/>
        </p:nvSpPr>
        <p:spPr bwMode="auto">
          <a:xfrm>
            <a:off x="6324600" y="6172200"/>
            <a:ext cx="914400" cy="238125"/>
          </a:xfrm>
          <a:prstGeom prst="rect">
            <a:avLst/>
          </a:prstGeom>
          <a:solidFill>
            <a:schemeClr val="bg1"/>
          </a:solidFill>
          <a:ln w="9525" algn="ctr">
            <a:noFill/>
            <a:miter lim="800000"/>
            <a:headEnd/>
            <a:tailEnd/>
          </a:ln>
          <a:effectLst/>
        </p:spPr>
        <p:txBody>
          <a:bodyPr lIns="54000" rIns="54000">
            <a:spAutoFit/>
          </a:bodyPr>
          <a:lstStyle/>
          <a:p>
            <a:pPr algn="ctr">
              <a:spcBef>
                <a:spcPct val="50000"/>
              </a:spcBef>
              <a:buFontTx/>
              <a:buNone/>
            </a:pPr>
            <a:r>
              <a:rPr lang="fr-FR" sz="1200" i="0">
                <a:solidFill>
                  <a:schemeClr val="tx1"/>
                </a:solidFill>
                <a:latin typeface="Georgia" pitchFamily="18" charset="0"/>
              </a:rPr>
              <a:t>Capillaire</a:t>
            </a:r>
          </a:p>
        </p:txBody>
      </p:sp>
    </p:spTree>
    <p:extLst>
      <p:ext uri="{BB962C8B-B14F-4D97-AF65-F5344CB8AC3E}">
        <p14:creationId xmlns:p14="http://schemas.microsoft.com/office/powerpoint/2010/main" val="371522720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1" descr="19-04AnatCapBed_LE.jpg"/>
          <p:cNvPicPr>
            <a:picLocks noChangeAspect="1" noChangeArrowheads="1"/>
          </p:cNvPicPr>
          <p:nvPr/>
        </p:nvPicPr>
        <p:blipFill>
          <a:blip r:embed="rId3" cstate="print"/>
          <a:srcRect b="8725"/>
          <a:stretch>
            <a:fillRect/>
          </a:stretch>
        </p:blipFill>
        <p:spPr bwMode="auto">
          <a:xfrm>
            <a:off x="228600" y="3389313"/>
            <a:ext cx="8534400" cy="3378200"/>
          </a:xfrm>
          <a:prstGeom prst="rect">
            <a:avLst/>
          </a:prstGeom>
          <a:noFill/>
          <a:ln w="9525">
            <a:noFill/>
            <a:miter lim="800000"/>
            <a:headEnd/>
            <a:tailEnd/>
          </a:ln>
        </p:spPr>
      </p:pic>
      <p:sp>
        <p:nvSpPr>
          <p:cNvPr id="6147" name="Rectangle 2"/>
          <p:cNvSpPr>
            <a:spLocks noChangeArrowheads="1"/>
          </p:cNvSpPr>
          <p:nvPr/>
        </p:nvSpPr>
        <p:spPr bwMode="auto">
          <a:xfrm>
            <a:off x="215900" y="161925"/>
            <a:ext cx="8077200" cy="457200"/>
          </a:xfrm>
          <a:prstGeom prst="rect">
            <a:avLst/>
          </a:prstGeom>
          <a:noFill/>
          <a:ln w="9525" algn="ctr">
            <a:noFill/>
            <a:miter lim="800000"/>
            <a:headEnd/>
            <a:tailEnd/>
          </a:ln>
          <a:effectLst/>
        </p:spPr>
        <p:txBody>
          <a:bodyPr>
            <a:spAutoFit/>
          </a:bodyPr>
          <a:lstStyle/>
          <a:p>
            <a:pPr marL="806450" indent="-806450">
              <a:lnSpc>
                <a:spcPct val="100000"/>
              </a:lnSpc>
              <a:spcBef>
                <a:spcPct val="0"/>
              </a:spcBef>
              <a:buFontTx/>
              <a:buNone/>
            </a:pPr>
            <a:r>
              <a:rPr lang="fr-FR" sz="2400" b="0" i="0" dirty="0">
                <a:solidFill>
                  <a:srgbClr val="0000FF"/>
                </a:solidFill>
                <a:latin typeface="Arial" charset="0"/>
              </a:rPr>
              <a:t>6</a:t>
            </a:r>
            <a:r>
              <a:rPr lang="fr-FR" sz="2400" b="0" i="0" dirty="0" smtClean="0">
                <a:solidFill>
                  <a:srgbClr val="0000FF"/>
                </a:solidFill>
                <a:latin typeface="Arial" charset="0"/>
              </a:rPr>
              <a:t>.2.3</a:t>
            </a:r>
            <a:r>
              <a:rPr lang="fr-FR" sz="2400" b="0" i="0" dirty="0">
                <a:solidFill>
                  <a:srgbClr val="0000FF"/>
                </a:solidFill>
                <a:latin typeface="Arial" charset="0"/>
              </a:rPr>
              <a:t>	</a:t>
            </a:r>
            <a:r>
              <a:rPr lang="fr-FR" sz="2400" b="0" i="0" u="sng" dirty="0">
                <a:solidFill>
                  <a:srgbClr val="0000FF"/>
                </a:solidFill>
                <a:latin typeface="Arial" charset="0"/>
              </a:rPr>
              <a:t>Décrire les capillaires et la microcirculation</a:t>
            </a:r>
          </a:p>
        </p:txBody>
      </p:sp>
      <p:sp>
        <p:nvSpPr>
          <p:cNvPr id="6148" name="Text Box 3"/>
          <p:cNvSpPr txBox="1">
            <a:spLocks noChangeArrowheads="1"/>
          </p:cNvSpPr>
          <p:nvPr/>
        </p:nvSpPr>
        <p:spPr bwMode="auto">
          <a:xfrm>
            <a:off x="228600" y="611188"/>
            <a:ext cx="8915400" cy="2819233"/>
          </a:xfrm>
          <a:prstGeom prst="rect">
            <a:avLst/>
          </a:prstGeom>
          <a:noFill/>
          <a:ln w="9525">
            <a:noFill/>
            <a:miter lim="800000"/>
            <a:headEnd/>
            <a:tailEnd/>
          </a:ln>
          <a:effectLst/>
        </p:spPr>
        <p:txBody>
          <a:bodyPr>
            <a:spAutoFit/>
          </a:bodyPr>
          <a:lstStyle/>
          <a:p>
            <a:pPr marL="179388" indent="-179388">
              <a:lnSpc>
                <a:spcPct val="100000"/>
              </a:lnSpc>
            </a:pPr>
            <a:r>
              <a:rPr lang="fr-CA" i="0" u="sng" dirty="0">
                <a:solidFill>
                  <a:schemeClr val="tx1"/>
                </a:solidFill>
                <a:latin typeface="Arial" charset="0"/>
              </a:rPr>
              <a:t>Capillaires</a:t>
            </a:r>
          </a:p>
          <a:p>
            <a:pPr marL="358775" lvl="1" indent="-179388">
              <a:lnSpc>
                <a:spcPct val="100000"/>
              </a:lnSpc>
              <a:spcBef>
                <a:spcPct val="0"/>
              </a:spcBef>
              <a:buFont typeface="Arial" pitchFamily="34" charset="0"/>
              <a:buChar char="−"/>
            </a:pPr>
            <a:r>
              <a:rPr lang="fr-CA" sz="1600" b="0" i="0" dirty="0" smtClean="0">
                <a:solidFill>
                  <a:schemeClr val="tx1"/>
                </a:solidFill>
                <a:latin typeface="Arial" charset="0"/>
              </a:rPr>
              <a:t>Paroi constituée d’un endothélium uniquement</a:t>
            </a:r>
            <a:endParaRPr lang="fr-CA" sz="1600" b="0" dirty="0">
              <a:solidFill>
                <a:schemeClr val="tx1"/>
              </a:solidFill>
              <a:latin typeface="Arial" charset="0"/>
            </a:endParaRPr>
          </a:p>
          <a:p>
            <a:pPr marL="358775" lvl="1" indent="-179388">
              <a:lnSpc>
                <a:spcPct val="100000"/>
              </a:lnSpc>
              <a:spcBef>
                <a:spcPct val="0"/>
              </a:spcBef>
              <a:buFont typeface="Arial" pitchFamily="34" charset="0"/>
              <a:buChar char="−"/>
            </a:pPr>
            <a:r>
              <a:rPr lang="fr-CA" sz="1600" b="0" i="0" dirty="0">
                <a:solidFill>
                  <a:schemeClr val="tx1"/>
                </a:solidFill>
                <a:latin typeface="Arial" charset="0"/>
              </a:rPr>
              <a:t>Longueur moyenne = 1 mm; diamètre de la lumière = 5-10 </a:t>
            </a:r>
            <a:r>
              <a:rPr lang="fr-CA" sz="1600" b="0" i="0" dirty="0" err="1">
                <a:solidFill>
                  <a:schemeClr val="tx1"/>
                </a:solidFill>
                <a:latin typeface="Arial" charset="0"/>
              </a:rPr>
              <a:t>μm</a:t>
            </a:r>
            <a:endParaRPr lang="fr-CA" sz="1600" b="0" i="0" dirty="0">
              <a:solidFill>
                <a:schemeClr val="tx1"/>
              </a:solidFill>
              <a:latin typeface="Arial" charset="0"/>
            </a:endParaRPr>
          </a:p>
          <a:p>
            <a:pPr marL="358775" lvl="1" indent="-179388">
              <a:lnSpc>
                <a:spcPct val="100000"/>
              </a:lnSpc>
              <a:spcBef>
                <a:spcPct val="0"/>
              </a:spcBef>
              <a:buFont typeface="Arial" pitchFamily="34" charset="0"/>
              <a:buChar char="−"/>
            </a:pPr>
            <a:r>
              <a:rPr lang="fr-CA" sz="1600" b="0" i="0" dirty="0">
                <a:solidFill>
                  <a:schemeClr val="tx1"/>
                </a:solidFill>
                <a:latin typeface="Arial" charset="0"/>
              </a:rPr>
              <a:t>Sites d’échange (gaz, nutriments, hormones, déchets métaboliques)</a:t>
            </a:r>
          </a:p>
          <a:p>
            <a:pPr marL="179388" indent="-179388">
              <a:lnSpc>
                <a:spcPct val="100000"/>
              </a:lnSpc>
            </a:pPr>
            <a:r>
              <a:rPr lang="fr-CA" i="0" u="sng" dirty="0">
                <a:solidFill>
                  <a:schemeClr val="tx1"/>
                </a:solidFill>
                <a:latin typeface="Arial" charset="0"/>
              </a:rPr>
              <a:t>Microcirculation</a:t>
            </a:r>
          </a:p>
          <a:p>
            <a:pPr marL="179388">
              <a:lnSpc>
                <a:spcPct val="100000"/>
              </a:lnSpc>
              <a:spcBef>
                <a:spcPct val="0"/>
              </a:spcBef>
              <a:buFontTx/>
              <a:buNone/>
            </a:pPr>
            <a:r>
              <a:rPr lang="fr-CA" sz="1600" b="0" i="0" dirty="0" smtClean="0">
                <a:solidFill>
                  <a:schemeClr val="tx1"/>
                </a:solidFill>
                <a:latin typeface="Arial" charset="0"/>
              </a:rPr>
              <a:t>Circulation </a:t>
            </a:r>
            <a:r>
              <a:rPr lang="fr-CA" sz="1600" b="0" i="0" dirty="0">
                <a:solidFill>
                  <a:schemeClr val="tx1"/>
                </a:solidFill>
                <a:latin typeface="Arial" charset="0"/>
              </a:rPr>
              <a:t>du sang d’une artériole à une veinule à travers un </a:t>
            </a:r>
            <a:r>
              <a:rPr lang="fr-CA" sz="1600" dirty="0">
                <a:solidFill>
                  <a:schemeClr val="tx1"/>
                </a:solidFill>
                <a:latin typeface="Arial" charset="0"/>
              </a:rPr>
              <a:t>lit capillaire</a:t>
            </a:r>
            <a:r>
              <a:rPr lang="fr-CA" sz="1600" b="0" i="0" dirty="0">
                <a:solidFill>
                  <a:schemeClr val="tx1"/>
                </a:solidFill>
                <a:latin typeface="Arial" charset="0"/>
              </a:rPr>
              <a:t>, lequel consiste </a:t>
            </a:r>
            <a:r>
              <a:rPr lang="fr-CA" sz="1600" b="0" i="0" dirty="0" smtClean="0">
                <a:solidFill>
                  <a:schemeClr val="tx1"/>
                </a:solidFill>
                <a:latin typeface="Arial" charset="0"/>
              </a:rPr>
              <a:t>en :</a:t>
            </a:r>
            <a:endParaRPr lang="fr-CA" sz="1600" dirty="0">
              <a:solidFill>
                <a:schemeClr val="tx1"/>
              </a:solidFill>
              <a:latin typeface="Arial" charset="0"/>
            </a:endParaRPr>
          </a:p>
          <a:p>
            <a:pPr marL="446088" lvl="1" indent="-266700">
              <a:lnSpc>
                <a:spcPct val="100000"/>
              </a:lnSpc>
              <a:spcBef>
                <a:spcPct val="10000"/>
              </a:spcBef>
              <a:buFontTx/>
              <a:buNone/>
            </a:pPr>
            <a:r>
              <a:rPr lang="fr-CA" sz="1600" b="0" i="0" dirty="0" smtClean="0">
                <a:solidFill>
                  <a:schemeClr val="tx1"/>
                </a:solidFill>
                <a:latin typeface="Arial" charset="0"/>
              </a:rPr>
              <a:t>i)	</a:t>
            </a:r>
            <a:r>
              <a:rPr lang="fr-CA" sz="1600" dirty="0" smtClean="0">
                <a:solidFill>
                  <a:schemeClr val="tx1"/>
                </a:solidFill>
                <a:latin typeface="Arial" charset="0"/>
              </a:rPr>
              <a:t>Dérivation </a:t>
            </a:r>
            <a:r>
              <a:rPr lang="fr-CA" sz="1600" dirty="0">
                <a:solidFill>
                  <a:schemeClr val="tx1"/>
                </a:solidFill>
                <a:latin typeface="Arial" charset="0"/>
              </a:rPr>
              <a:t>vasculaire</a:t>
            </a:r>
            <a:r>
              <a:rPr lang="fr-CA" sz="1600" i="0" dirty="0">
                <a:solidFill>
                  <a:srgbClr val="990099"/>
                </a:solidFill>
                <a:latin typeface="Arial" charset="0"/>
              </a:rPr>
              <a:t>  </a:t>
            </a:r>
            <a:r>
              <a:rPr lang="fr-CA" sz="1600" b="0" i="0" dirty="0">
                <a:solidFill>
                  <a:schemeClr val="tx1"/>
                </a:solidFill>
                <a:latin typeface="Arial" charset="0"/>
              </a:rPr>
              <a:t>= </a:t>
            </a:r>
            <a:r>
              <a:rPr lang="fr-CA" sz="1600" b="0" dirty="0">
                <a:solidFill>
                  <a:schemeClr val="tx1"/>
                </a:solidFill>
                <a:latin typeface="Arial" charset="0"/>
              </a:rPr>
              <a:t>métartériole </a:t>
            </a:r>
            <a:r>
              <a:rPr lang="fr-CA" sz="1600" b="0" i="0" dirty="0">
                <a:solidFill>
                  <a:schemeClr val="tx1"/>
                </a:solidFill>
                <a:latin typeface="Arial" charset="0"/>
              </a:rPr>
              <a:t>+</a:t>
            </a:r>
            <a:r>
              <a:rPr lang="fr-CA" sz="1600" b="0" dirty="0">
                <a:solidFill>
                  <a:schemeClr val="tx1"/>
                </a:solidFill>
                <a:latin typeface="Arial" charset="0"/>
              </a:rPr>
              <a:t> canal de passage</a:t>
            </a:r>
          </a:p>
          <a:p>
            <a:pPr marL="446088" lvl="1" indent="-266700">
              <a:lnSpc>
                <a:spcPct val="100000"/>
              </a:lnSpc>
              <a:spcBef>
                <a:spcPct val="10000"/>
              </a:spcBef>
              <a:buFontTx/>
              <a:buNone/>
            </a:pPr>
            <a:r>
              <a:rPr lang="fr-CA" sz="1600" b="0" i="0" dirty="0">
                <a:solidFill>
                  <a:schemeClr val="tx1"/>
                </a:solidFill>
                <a:latin typeface="Arial" charset="0"/>
              </a:rPr>
              <a:t>ii) </a:t>
            </a:r>
            <a:r>
              <a:rPr lang="fr-CA" sz="1600" b="0" i="0" dirty="0" smtClean="0">
                <a:solidFill>
                  <a:schemeClr val="tx1"/>
                </a:solidFill>
                <a:latin typeface="Arial" charset="0"/>
              </a:rPr>
              <a:t>	</a:t>
            </a:r>
            <a:r>
              <a:rPr lang="fr-CA" sz="1600" dirty="0" smtClean="0">
                <a:solidFill>
                  <a:schemeClr val="tx1"/>
                </a:solidFill>
                <a:latin typeface="Arial" charset="0"/>
              </a:rPr>
              <a:t>Capillaires</a:t>
            </a:r>
            <a:r>
              <a:rPr lang="fr-CA" sz="1600" i="0" dirty="0" smtClean="0">
                <a:solidFill>
                  <a:srgbClr val="990099"/>
                </a:solidFill>
                <a:latin typeface="Arial" charset="0"/>
              </a:rPr>
              <a:t> </a:t>
            </a:r>
            <a:r>
              <a:rPr lang="fr-CA" sz="1600" dirty="0">
                <a:solidFill>
                  <a:schemeClr val="tx1"/>
                </a:solidFill>
                <a:latin typeface="Arial" charset="0"/>
              </a:rPr>
              <a:t>vrais </a:t>
            </a:r>
            <a:r>
              <a:rPr lang="fr-CA" sz="1600" b="0" i="0" dirty="0">
                <a:solidFill>
                  <a:schemeClr val="tx1"/>
                </a:solidFill>
                <a:latin typeface="Arial" charset="0"/>
              </a:rPr>
              <a:t>= vaisseaux d’échange (10-100 / lit)</a:t>
            </a:r>
          </a:p>
          <a:p>
            <a:pPr marL="620713" lvl="1" indent="-177800">
              <a:lnSpc>
                <a:spcPct val="100000"/>
              </a:lnSpc>
              <a:spcBef>
                <a:spcPts val="300"/>
              </a:spcBef>
            </a:pPr>
            <a:r>
              <a:rPr lang="fr-CA" sz="1600" dirty="0">
                <a:solidFill>
                  <a:schemeClr val="tx1"/>
                </a:solidFill>
                <a:latin typeface="Arial" charset="0"/>
              </a:rPr>
              <a:t>Sphincters </a:t>
            </a:r>
            <a:r>
              <a:rPr lang="fr-CA" sz="1600" dirty="0" smtClean="0">
                <a:solidFill>
                  <a:schemeClr val="tx1"/>
                </a:solidFill>
                <a:latin typeface="Arial" charset="0"/>
              </a:rPr>
              <a:t>précapillaires </a:t>
            </a:r>
            <a:r>
              <a:rPr lang="fr-CA" sz="1600" b="0" i="0" dirty="0" smtClean="0">
                <a:solidFill>
                  <a:schemeClr val="tx1"/>
                </a:solidFill>
                <a:latin typeface="Arial" charset="0"/>
              </a:rPr>
              <a:t>: cellules </a:t>
            </a:r>
            <a:r>
              <a:rPr lang="fr-CA" sz="1600" b="0" i="0" dirty="0">
                <a:solidFill>
                  <a:schemeClr val="tx1"/>
                </a:solidFill>
                <a:latin typeface="Arial" charset="0"/>
              </a:rPr>
              <a:t>musculaires lisses qui entourent la racine de chaque capillaire vrai; contrôlent le passage du sang dans ces  capillaires.</a:t>
            </a:r>
          </a:p>
        </p:txBody>
      </p:sp>
      <p:sp>
        <p:nvSpPr>
          <p:cNvPr id="6149" name="Text Box 9"/>
          <p:cNvSpPr txBox="1">
            <a:spLocks noChangeArrowheads="1"/>
          </p:cNvSpPr>
          <p:nvPr/>
        </p:nvSpPr>
        <p:spPr bwMode="auto">
          <a:xfrm>
            <a:off x="8153400" y="6524625"/>
            <a:ext cx="914400" cy="257175"/>
          </a:xfrm>
          <a:prstGeom prst="rect">
            <a:avLst/>
          </a:prstGeom>
          <a:solidFill>
            <a:schemeClr val="bg1"/>
          </a:solidFill>
          <a:ln w="9525">
            <a:solidFill>
              <a:srgbClr val="0000FF"/>
            </a:solidFill>
            <a:miter lim="800000"/>
            <a:headEnd/>
            <a:tailEnd/>
          </a:ln>
          <a:effectLst/>
        </p:spPr>
        <p:txBody>
          <a:bodyPr tIns="18000" bIns="18000">
            <a:spAutoFit/>
          </a:bodyPr>
          <a:lstStyle/>
          <a:p>
            <a:pPr algn="ctr">
              <a:lnSpc>
                <a:spcPct val="100000"/>
              </a:lnSpc>
              <a:spcBef>
                <a:spcPct val="50000"/>
              </a:spcBef>
              <a:buFontTx/>
              <a:buNone/>
            </a:pPr>
            <a:r>
              <a:rPr lang="en-US" sz="1400" b="0" i="0">
                <a:latin typeface="Arial" charset="0"/>
              </a:rPr>
              <a:t>Fig. 19.4</a:t>
            </a:r>
            <a:endParaRPr lang="en-CA" sz="1400" b="0" i="0">
              <a:latin typeface="Arial" charset="0"/>
            </a:endParaRPr>
          </a:p>
        </p:txBody>
      </p:sp>
      <p:sp>
        <p:nvSpPr>
          <p:cNvPr id="6150" name="Text Box 12"/>
          <p:cNvSpPr txBox="1">
            <a:spLocks noChangeArrowheads="1"/>
          </p:cNvSpPr>
          <p:nvPr/>
        </p:nvSpPr>
        <p:spPr bwMode="auto">
          <a:xfrm>
            <a:off x="609600" y="3660775"/>
            <a:ext cx="1066800" cy="266700"/>
          </a:xfrm>
          <a:prstGeom prst="rect">
            <a:avLst/>
          </a:prstGeom>
          <a:noFill/>
          <a:ln w="9525" algn="ctr">
            <a:noFill/>
            <a:miter lim="800000"/>
            <a:headEnd/>
            <a:tailEnd/>
          </a:ln>
          <a:effectLst/>
        </p:spPr>
        <p:txBody>
          <a:bodyPr lIns="18000" tIns="10800" rIns="18000" bIns="10800">
            <a:spAutoFit/>
          </a:bodyPr>
          <a:lstStyle/>
          <a:p>
            <a:pPr>
              <a:buFontTx/>
              <a:buNone/>
            </a:pPr>
            <a:r>
              <a:rPr lang="fr-FR" sz="1000" i="0">
                <a:solidFill>
                  <a:schemeClr val="tx1"/>
                </a:solidFill>
                <a:latin typeface="Verdana" pitchFamily="34" charset="0"/>
              </a:rPr>
              <a:t>Sphincters précapillaires</a:t>
            </a:r>
          </a:p>
        </p:txBody>
      </p:sp>
      <p:sp>
        <p:nvSpPr>
          <p:cNvPr id="6151" name="Text Box 13"/>
          <p:cNvSpPr txBox="1">
            <a:spLocks noChangeArrowheads="1"/>
          </p:cNvSpPr>
          <p:nvPr/>
        </p:nvSpPr>
        <p:spPr bwMode="auto">
          <a:xfrm>
            <a:off x="2133600" y="3508375"/>
            <a:ext cx="1600200" cy="144463"/>
          </a:xfrm>
          <a:prstGeom prst="rect">
            <a:avLst/>
          </a:prstGeom>
          <a:noFill/>
          <a:ln w="9525" algn="ctr">
            <a:noFill/>
            <a:miter lim="800000"/>
            <a:headEnd/>
            <a:tailEnd/>
          </a:ln>
          <a:effectLst/>
        </p:spPr>
        <p:txBody>
          <a:bodyPr lIns="18000" tIns="10800" rIns="18000" bIns="10800">
            <a:spAutoFit/>
          </a:bodyPr>
          <a:lstStyle/>
          <a:p>
            <a:pPr>
              <a:buFontTx/>
              <a:buNone/>
            </a:pPr>
            <a:r>
              <a:rPr lang="fr-FR" sz="1000" i="0">
                <a:solidFill>
                  <a:schemeClr val="tx1"/>
                </a:solidFill>
                <a:latin typeface="Verdana" pitchFamily="34" charset="0"/>
              </a:rPr>
              <a:t>Dérivation vasculaire</a:t>
            </a:r>
          </a:p>
        </p:txBody>
      </p:sp>
      <p:sp>
        <p:nvSpPr>
          <p:cNvPr id="6152" name="Text Box 14"/>
          <p:cNvSpPr txBox="1">
            <a:spLocks noChangeArrowheads="1"/>
          </p:cNvSpPr>
          <p:nvPr/>
        </p:nvSpPr>
        <p:spPr bwMode="auto">
          <a:xfrm>
            <a:off x="2209800" y="3889375"/>
            <a:ext cx="914400" cy="144463"/>
          </a:xfrm>
          <a:prstGeom prst="rect">
            <a:avLst/>
          </a:prstGeom>
          <a:noFill/>
          <a:ln w="9525" algn="ctr">
            <a:noFill/>
            <a:miter lim="800000"/>
            <a:headEnd/>
            <a:tailEnd/>
          </a:ln>
          <a:effectLst/>
        </p:spPr>
        <p:txBody>
          <a:bodyPr lIns="18000" tIns="10800" rIns="18000" bIns="10800">
            <a:spAutoFit/>
          </a:bodyPr>
          <a:lstStyle/>
          <a:p>
            <a:pPr>
              <a:buFontTx/>
              <a:buNone/>
            </a:pPr>
            <a:r>
              <a:rPr lang="fr-FR" sz="1000" i="0">
                <a:solidFill>
                  <a:schemeClr val="tx1"/>
                </a:solidFill>
                <a:latin typeface="Verdana" pitchFamily="34" charset="0"/>
              </a:rPr>
              <a:t>Métartériole</a:t>
            </a:r>
          </a:p>
        </p:txBody>
      </p:sp>
      <p:sp>
        <p:nvSpPr>
          <p:cNvPr id="6153" name="Text Box 15"/>
          <p:cNvSpPr txBox="1">
            <a:spLocks noChangeArrowheads="1"/>
          </p:cNvSpPr>
          <p:nvPr/>
        </p:nvSpPr>
        <p:spPr bwMode="auto">
          <a:xfrm>
            <a:off x="2895600" y="4117975"/>
            <a:ext cx="685800" cy="266700"/>
          </a:xfrm>
          <a:prstGeom prst="rect">
            <a:avLst/>
          </a:prstGeom>
          <a:noFill/>
          <a:ln w="9525" algn="ctr">
            <a:noFill/>
            <a:miter lim="800000"/>
            <a:headEnd/>
            <a:tailEnd/>
          </a:ln>
          <a:effectLst/>
        </p:spPr>
        <p:txBody>
          <a:bodyPr lIns="18000" tIns="10800" rIns="18000" bIns="10800">
            <a:spAutoFit/>
          </a:bodyPr>
          <a:lstStyle/>
          <a:p>
            <a:pPr>
              <a:buFontTx/>
              <a:buNone/>
            </a:pPr>
            <a:r>
              <a:rPr lang="fr-FR" sz="1000" i="0">
                <a:solidFill>
                  <a:schemeClr val="tx1"/>
                </a:solidFill>
                <a:latin typeface="Verdana" pitchFamily="34" charset="0"/>
              </a:rPr>
              <a:t>Canal de passage</a:t>
            </a:r>
          </a:p>
        </p:txBody>
      </p:sp>
      <p:sp>
        <p:nvSpPr>
          <p:cNvPr id="6154" name="Text Box 16"/>
          <p:cNvSpPr txBox="1">
            <a:spLocks noChangeArrowheads="1"/>
          </p:cNvSpPr>
          <p:nvPr/>
        </p:nvSpPr>
        <p:spPr bwMode="auto">
          <a:xfrm>
            <a:off x="3033713" y="5870575"/>
            <a:ext cx="838200" cy="266700"/>
          </a:xfrm>
          <a:prstGeom prst="rect">
            <a:avLst/>
          </a:prstGeom>
          <a:noFill/>
          <a:ln w="9525" algn="ctr">
            <a:noFill/>
            <a:miter lim="800000"/>
            <a:headEnd/>
            <a:tailEnd/>
          </a:ln>
          <a:effectLst/>
        </p:spPr>
        <p:txBody>
          <a:bodyPr lIns="18000" tIns="10800" rIns="18000" bIns="10800">
            <a:spAutoFit/>
          </a:bodyPr>
          <a:lstStyle/>
          <a:p>
            <a:pPr>
              <a:buFontTx/>
              <a:buNone/>
            </a:pPr>
            <a:r>
              <a:rPr lang="fr-FR" sz="1000" i="0">
                <a:solidFill>
                  <a:schemeClr val="tx1"/>
                </a:solidFill>
                <a:latin typeface="Verdana" pitchFamily="34" charset="0"/>
              </a:rPr>
              <a:t>Capillaires vrais</a:t>
            </a:r>
          </a:p>
        </p:txBody>
      </p:sp>
      <p:sp>
        <p:nvSpPr>
          <p:cNvPr id="6155" name="Text Box 17"/>
          <p:cNvSpPr txBox="1">
            <a:spLocks noChangeArrowheads="1"/>
          </p:cNvSpPr>
          <p:nvPr/>
        </p:nvSpPr>
        <p:spPr bwMode="auto">
          <a:xfrm>
            <a:off x="457200" y="6175375"/>
            <a:ext cx="838200" cy="266700"/>
          </a:xfrm>
          <a:prstGeom prst="rect">
            <a:avLst/>
          </a:prstGeom>
          <a:noFill/>
          <a:ln w="9525" algn="ctr">
            <a:noFill/>
            <a:miter lim="800000"/>
            <a:headEnd/>
            <a:tailEnd/>
          </a:ln>
          <a:effectLst/>
        </p:spPr>
        <p:txBody>
          <a:bodyPr lIns="18000" tIns="10800" rIns="18000" bIns="10800">
            <a:spAutoFit/>
          </a:bodyPr>
          <a:lstStyle/>
          <a:p>
            <a:pPr>
              <a:buFontTx/>
              <a:buNone/>
            </a:pPr>
            <a:r>
              <a:rPr lang="fr-FR" sz="1000">
                <a:solidFill>
                  <a:schemeClr val="tx1"/>
                </a:solidFill>
                <a:latin typeface="Verdana" pitchFamily="34" charset="0"/>
              </a:rPr>
              <a:t>Artériole terminale</a:t>
            </a:r>
          </a:p>
        </p:txBody>
      </p:sp>
      <p:sp>
        <p:nvSpPr>
          <p:cNvPr id="6156" name="Text Box 18"/>
          <p:cNvSpPr txBox="1">
            <a:spLocks noChangeArrowheads="1"/>
          </p:cNvSpPr>
          <p:nvPr/>
        </p:nvSpPr>
        <p:spPr bwMode="auto">
          <a:xfrm>
            <a:off x="3657600" y="6175375"/>
            <a:ext cx="1066800" cy="266700"/>
          </a:xfrm>
          <a:prstGeom prst="rect">
            <a:avLst/>
          </a:prstGeom>
          <a:noFill/>
          <a:ln w="9525" algn="ctr">
            <a:noFill/>
            <a:miter lim="800000"/>
            <a:headEnd/>
            <a:tailEnd/>
          </a:ln>
          <a:effectLst/>
        </p:spPr>
        <p:txBody>
          <a:bodyPr lIns="18000" tIns="10800" rIns="18000" bIns="10800">
            <a:spAutoFit/>
          </a:bodyPr>
          <a:lstStyle/>
          <a:p>
            <a:pPr>
              <a:buFontTx/>
              <a:buNone/>
            </a:pPr>
            <a:r>
              <a:rPr lang="fr-FR" sz="1000">
                <a:solidFill>
                  <a:schemeClr val="tx1"/>
                </a:solidFill>
                <a:latin typeface="Verdana" pitchFamily="34" charset="0"/>
              </a:rPr>
              <a:t>Veinule postcapillaire</a:t>
            </a:r>
          </a:p>
        </p:txBody>
      </p:sp>
      <p:sp>
        <p:nvSpPr>
          <p:cNvPr id="6157" name="Text Box 19"/>
          <p:cNvSpPr txBox="1">
            <a:spLocks noChangeArrowheads="1"/>
          </p:cNvSpPr>
          <p:nvPr/>
        </p:nvSpPr>
        <p:spPr bwMode="auto">
          <a:xfrm>
            <a:off x="685800" y="6589713"/>
            <a:ext cx="1752600" cy="192087"/>
          </a:xfrm>
          <a:prstGeom prst="rect">
            <a:avLst/>
          </a:prstGeom>
          <a:noFill/>
          <a:ln w="9525" algn="ctr">
            <a:noFill/>
            <a:miter lim="800000"/>
            <a:headEnd/>
            <a:tailEnd/>
          </a:ln>
          <a:effectLst/>
        </p:spPr>
        <p:txBody>
          <a:bodyPr lIns="18000" tIns="10800" rIns="18000" bIns="10800">
            <a:spAutoFit/>
          </a:bodyPr>
          <a:lstStyle/>
          <a:p>
            <a:pPr>
              <a:buFontTx/>
              <a:buNone/>
            </a:pPr>
            <a:r>
              <a:rPr lang="fr-FR" sz="1400" i="0" u="sng">
                <a:solidFill>
                  <a:schemeClr val="tx1"/>
                </a:solidFill>
                <a:latin typeface="Arial" charset="0"/>
              </a:rPr>
              <a:t>Sphincters ouverts</a:t>
            </a:r>
          </a:p>
        </p:txBody>
      </p:sp>
      <p:sp>
        <p:nvSpPr>
          <p:cNvPr id="6158" name="Text Box 20"/>
          <p:cNvSpPr txBox="1">
            <a:spLocks noChangeArrowheads="1"/>
          </p:cNvSpPr>
          <p:nvPr/>
        </p:nvSpPr>
        <p:spPr bwMode="auto">
          <a:xfrm>
            <a:off x="5022850" y="6589713"/>
            <a:ext cx="1752600" cy="192087"/>
          </a:xfrm>
          <a:prstGeom prst="rect">
            <a:avLst/>
          </a:prstGeom>
          <a:noFill/>
          <a:ln w="9525" algn="ctr">
            <a:noFill/>
            <a:miter lim="800000"/>
            <a:headEnd/>
            <a:tailEnd/>
          </a:ln>
          <a:effectLst/>
        </p:spPr>
        <p:txBody>
          <a:bodyPr lIns="18000" tIns="10800" rIns="18000" bIns="10800">
            <a:spAutoFit/>
          </a:bodyPr>
          <a:lstStyle/>
          <a:p>
            <a:pPr>
              <a:buFontTx/>
              <a:buNone/>
            </a:pPr>
            <a:r>
              <a:rPr lang="fr-FR" sz="1400" i="0" u="sng">
                <a:solidFill>
                  <a:schemeClr val="tx1"/>
                </a:solidFill>
                <a:latin typeface="Arial" charset="0"/>
              </a:rPr>
              <a:t>Sphincters fermés</a:t>
            </a:r>
          </a:p>
        </p:txBody>
      </p:sp>
    </p:spTree>
    <p:extLst>
      <p:ext uri="{BB962C8B-B14F-4D97-AF65-F5344CB8AC3E}">
        <p14:creationId xmlns:p14="http://schemas.microsoft.com/office/powerpoint/2010/main" val="175542154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152400" y="838200"/>
            <a:ext cx="6629400" cy="2630488"/>
          </a:xfrm>
          <a:prstGeom prst="rect">
            <a:avLst/>
          </a:prstGeom>
          <a:noFill/>
          <a:ln w="22225">
            <a:noFill/>
            <a:miter lim="800000"/>
            <a:headEnd/>
            <a:tailEnd/>
          </a:ln>
          <a:effectLst/>
        </p:spPr>
        <p:txBody>
          <a:bodyPr>
            <a:spAutoFit/>
          </a:bodyPr>
          <a:lstStyle/>
          <a:p>
            <a:pPr marL="185738" indent="-185738">
              <a:lnSpc>
                <a:spcPct val="100000"/>
              </a:lnSpc>
              <a:spcBef>
                <a:spcPct val="50000"/>
              </a:spcBef>
              <a:tabLst>
                <a:tab pos="539750" algn="l"/>
              </a:tabLst>
            </a:pPr>
            <a:r>
              <a:rPr lang="fr-FR" sz="2000" u="sng">
                <a:solidFill>
                  <a:srgbClr val="0000CC"/>
                </a:solidFill>
                <a:latin typeface="Arial" charset="0"/>
              </a:rPr>
              <a:t>Veinules</a:t>
            </a:r>
            <a:r>
              <a:rPr lang="fr-FR" sz="2000" i="0">
                <a:solidFill>
                  <a:srgbClr val="0000CC"/>
                </a:solidFill>
                <a:latin typeface="Arial" charset="0"/>
              </a:rPr>
              <a:t>:</a:t>
            </a:r>
            <a:r>
              <a:rPr lang="fr-FR" i="0">
                <a:solidFill>
                  <a:srgbClr val="666699"/>
                </a:solidFill>
                <a:latin typeface="Arial" charset="0"/>
              </a:rPr>
              <a:t> </a:t>
            </a:r>
            <a:r>
              <a:rPr lang="fr-FR" b="0" i="0">
                <a:solidFill>
                  <a:schemeClr val="tx1"/>
                </a:solidFill>
                <a:latin typeface="Arial" charset="0"/>
              </a:rPr>
              <a:t>lumière 8-100 um</a:t>
            </a:r>
          </a:p>
          <a:p>
            <a:pPr marL="539750" lvl="1" indent="-174625">
              <a:lnSpc>
                <a:spcPct val="100000"/>
              </a:lnSpc>
              <a:spcBef>
                <a:spcPct val="10000"/>
              </a:spcBef>
              <a:tabLst>
                <a:tab pos="539750" algn="l"/>
              </a:tabLst>
            </a:pPr>
            <a:r>
              <a:rPr lang="fr-FR" sz="1600" b="0">
                <a:solidFill>
                  <a:schemeClr val="tx1"/>
                </a:solidFill>
                <a:latin typeface="Arial" charset="0"/>
              </a:rPr>
              <a:t>Veinules postcapillaires</a:t>
            </a:r>
            <a:r>
              <a:rPr lang="fr-FR" sz="1600" b="0" i="0">
                <a:solidFill>
                  <a:schemeClr val="tx1"/>
                </a:solidFill>
                <a:latin typeface="Arial" charset="0"/>
              </a:rPr>
              <a:t> </a:t>
            </a:r>
            <a:r>
              <a:rPr lang="fr-FR" sz="1600" b="0" i="0">
                <a:solidFill>
                  <a:schemeClr val="tx1"/>
                </a:solidFill>
                <a:latin typeface="Arial" charset="0"/>
                <a:cs typeface="Arial" charset="0"/>
              </a:rPr>
              <a:t>≈ capillaires</a:t>
            </a:r>
            <a:r>
              <a:rPr lang="fr-FR" sz="1600" b="0" i="0">
                <a:solidFill>
                  <a:schemeClr val="tx1"/>
                </a:solidFill>
                <a:latin typeface="Arial" charset="0"/>
              </a:rPr>
              <a:t> (seulement l’endothélium)</a:t>
            </a:r>
          </a:p>
          <a:p>
            <a:pPr marL="539750" lvl="1" indent="-174625">
              <a:lnSpc>
                <a:spcPct val="100000"/>
              </a:lnSpc>
              <a:spcBef>
                <a:spcPct val="10000"/>
              </a:spcBef>
              <a:tabLst>
                <a:tab pos="539750" algn="l"/>
              </a:tabLst>
            </a:pPr>
            <a:r>
              <a:rPr lang="fr-FR" sz="1600" b="0" i="0">
                <a:solidFill>
                  <a:schemeClr val="tx1"/>
                </a:solidFill>
                <a:latin typeface="Arial" charset="0"/>
              </a:rPr>
              <a:t>Les veinules plus larges contiennent aussi les tuniques moyennes et externes</a:t>
            </a:r>
          </a:p>
          <a:p>
            <a:pPr marL="185738" indent="-185738">
              <a:lnSpc>
                <a:spcPct val="100000"/>
              </a:lnSpc>
              <a:spcBef>
                <a:spcPct val="40000"/>
              </a:spcBef>
              <a:tabLst>
                <a:tab pos="539750" algn="l"/>
              </a:tabLst>
            </a:pPr>
            <a:r>
              <a:rPr lang="fr-FR" sz="2000" u="sng">
                <a:solidFill>
                  <a:srgbClr val="0000CC"/>
                </a:solidFill>
                <a:latin typeface="Arial" charset="0"/>
              </a:rPr>
              <a:t>Veines</a:t>
            </a:r>
            <a:r>
              <a:rPr lang="fr-FR" sz="2000" i="0">
                <a:solidFill>
                  <a:srgbClr val="0000CC"/>
                </a:solidFill>
                <a:latin typeface="Arial" charset="0"/>
              </a:rPr>
              <a:t>:</a:t>
            </a:r>
            <a:r>
              <a:rPr lang="fr-FR" i="0">
                <a:solidFill>
                  <a:schemeClr val="accent2"/>
                </a:solidFill>
                <a:latin typeface="Arial" charset="0"/>
              </a:rPr>
              <a:t> </a:t>
            </a:r>
            <a:r>
              <a:rPr lang="fr-FR" b="0" i="0">
                <a:solidFill>
                  <a:schemeClr val="tx1"/>
                </a:solidFill>
                <a:latin typeface="Arial" charset="0"/>
              </a:rPr>
              <a:t>jusqu’à environ 3.5 cm (veines caves)</a:t>
            </a:r>
            <a:endParaRPr lang="fr-FR" i="0">
              <a:solidFill>
                <a:schemeClr val="accent2"/>
              </a:solidFill>
              <a:latin typeface="Arial" charset="0"/>
            </a:endParaRPr>
          </a:p>
          <a:p>
            <a:pPr marL="539750" lvl="1" indent="-174625">
              <a:lnSpc>
                <a:spcPct val="100000"/>
              </a:lnSpc>
              <a:spcBef>
                <a:spcPct val="10000"/>
              </a:spcBef>
              <a:tabLst>
                <a:tab pos="539750" algn="l"/>
              </a:tabLst>
            </a:pPr>
            <a:r>
              <a:rPr lang="fr-FR" sz="1600" b="0" i="0">
                <a:solidFill>
                  <a:schemeClr val="tx1"/>
                </a:solidFill>
                <a:latin typeface="Arial" charset="0"/>
              </a:rPr>
              <a:t>3 tuniques, mais leur paroi est plus mince et leur lumière plus grande que chez les artères</a:t>
            </a:r>
          </a:p>
          <a:p>
            <a:pPr marL="539750" lvl="1" indent="-174625">
              <a:lnSpc>
                <a:spcPct val="100000"/>
              </a:lnSpc>
              <a:spcBef>
                <a:spcPct val="10000"/>
              </a:spcBef>
              <a:tabLst>
                <a:tab pos="539750" algn="l"/>
              </a:tabLst>
            </a:pPr>
            <a:r>
              <a:rPr lang="fr-FR" sz="1600" b="0" i="0">
                <a:solidFill>
                  <a:schemeClr val="tx1"/>
                </a:solidFill>
                <a:latin typeface="Arial" charset="0"/>
              </a:rPr>
              <a:t>Quelque 65% du volume sanguin dans les veines</a:t>
            </a:r>
          </a:p>
          <a:p>
            <a:pPr marL="539750" lvl="1" indent="-174625">
              <a:lnSpc>
                <a:spcPct val="100000"/>
              </a:lnSpc>
              <a:spcBef>
                <a:spcPct val="0"/>
              </a:spcBef>
              <a:buFontTx/>
              <a:buNone/>
              <a:tabLst>
                <a:tab pos="539750" algn="l"/>
              </a:tabLst>
            </a:pPr>
            <a:r>
              <a:rPr lang="fr-FR" sz="1600" b="0" i="0">
                <a:solidFill>
                  <a:schemeClr val="tx1"/>
                </a:solidFill>
                <a:latin typeface="Arial" charset="0"/>
                <a:sym typeface="Symbol" pitchFamily="18" charset="2"/>
              </a:rPr>
              <a:t>	</a:t>
            </a:r>
            <a:r>
              <a:rPr lang="fr-FR" sz="1600" b="0" i="0">
                <a:solidFill>
                  <a:schemeClr val="tx1"/>
                </a:solidFill>
                <a:latin typeface="Arial" charset="0"/>
              </a:rPr>
              <a:t> </a:t>
            </a:r>
            <a:r>
              <a:rPr lang="fr-FR" sz="1600" i="0">
                <a:solidFill>
                  <a:srgbClr val="0000CC"/>
                </a:solidFill>
                <a:latin typeface="Arial" charset="0"/>
              </a:rPr>
              <a:t>réservoir de sang</a:t>
            </a:r>
          </a:p>
        </p:txBody>
      </p:sp>
      <p:pic>
        <p:nvPicPr>
          <p:cNvPr id="7171" name="Picture 4" descr="20"/>
          <p:cNvPicPr>
            <a:picLocks noChangeAspect="1" noChangeArrowheads="1"/>
          </p:cNvPicPr>
          <p:nvPr/>
        </p:nvPicPr>
        <p:blipFill>
          <a:blip r:embed="rId2" cstate="print"/>
          <a:srcRect l="10077" t="48640" r="61406" b="36012"/>
          <a:stretch>
            <a:fillRect/>
          </a:stretch>
        </p:blipFill>
        <p:spPr bwMode="auto">
          <a:xfrm>
            <a:off x="7010400" y="914400"/>
            <a:ext cx="1465263" cy="887413"/>
          </a:xfrm>
          <a:prstGeom prst="rect">
            <a:avLst/>
          </a:prstGeom>
          <a:noFill/>
          <a:ln w="9525">
            <a:noFill/>
            <a:miter lim="800000"/>
            <a:headEnd/>
            <a:tailEnd/>
          </a:ln>
        </p:spPr>
      </p:pic>
      <p:pic>
        <p:nvPicPr>
          <p:cNvPr id="7172" name="Picture 5" descr="20"/>
          <p:cNvPicPr>
            <a:picLocks noChangeAspect="1" noChangeArrowheads="1"/>
          </p:cNvPicPr>
          <p:nvPr/>
        </p:nvPicPr>
        <p:blipFill>
          <a:blip r:embed="rId2" cstate="print"/>
          <a:srcRect l="10802" t="67194" r="59883" b="7730"/>
          <a:stretch>
            <a:fillRect/>
          </a:stretch>
        </p:blipFill>
        <p:spPr bwMode="auto">
          <a:xfrm>
            <a:off x="7010400" y="1828800"/>
            <a:ext cx="1663700" cy="1601788"/>
          </a:xfrm>
          <a:prstGeom prst="rect">
            <a:avLst/>
          </a:prstGeom>
          <a:noFill/>
          <a:ln w="9525">
            <a:noFill/>
            <a:miter lim="800000"/>
            <a:headEnd/>
            <a:tailEnd/>
          </a:ln>
        </p:spPr>
      </p:pic>
      <p:sp>
        <p:nvSpPr>
          <p:cNvPr id="7173" name="Rectangle 7"/>
          <p:cNvSpPr>
            <a:spLocks noChangeArrowheads="1"/>
          </p:cNvSpPr>
          <p:nvPr/>
        </p:nvSpPr>
        <p:spPr bwMode="auto">
          <a:xfrm>
            <a:off x="152400" y="228600"/>
            <a:ext cx="6248400" cy="457200"/>
          </a:xfrm>
          <a:prstGeom prst="rect">
            <a:avLst/>
          </a:prstGeom>
          <a:noFill/>
          <a:ln w="9525" algn="ctr">
            <a:noFill/>
            <a:miter lim="800000"/>
            <a:headEnd/>
            <a:tailEnd/>
          </a:ln>
          <a:effectLst/>
        </p:spPr>
        <p:txBody>
          <a:bodyPr>
            <a:spAutoFit/>
          </a:bodyPr>
          <a:lstStyle/>
          <a:p>
            <a:pPr marL="806450" indent="-806450">
              <a:lnSpc>
                <a:spcPct val="100000"/>
              </a:lnSpc>
              <a:spcBef>
                <a:spcPct val="0"/>
              </a:spcBef>
              <a:buFontTx/>
              <a:buNone/>
            </a:pPr>
            <a:r>
              <a:rPr lang="fr-FR" sz="2400" b="0" i="0" dirty="0">
                <a:solidFill>
                  <a:srgbClr val="0000FF"/>
                </a:solidFill>
                <a:latin typeface="Arial" charset="0"/>
              </a:rPr>
              <a:t>6</a:t>
            </a:r>
            <a:r>
              <a:rPr lang="fr-FR" sz="2400" b="0" i="0" dirty="0" smtClean="0">
                <a:solidFill>
                  <a:srgbClr val="0000FF"/>
                </a:solidFill>
                <a:latin typeface="Arial" charset="0"/>
              </a:rPr>
              <a:t>.2.4</a:t>
            </a:r>
            <a:r>
              <a:rPr lang="fr-FR" sz="2400" b="0" i="0" dirty="0">
                <a:solidFill>
                  <a:srgbClr val="0000FF"/>
                </a:solidFill>
                <a:latin typeface="Arial" charset="0"/>
              </a:rPr>
              <a:t>	</a:t>
            </a:r>
            <a:r>
              <a:rPr lang="fr-FR" sz="2400" b="0" i="0" u="sng" dirty="0">
                <a:solidFill>
                  <a:srgbClr val="0000FF"/>
                </a:solidFill>
                <a:latin typeface="Arial" charset="0"/>
              </a:rPr>
              <a:t>Décrire les veinules et veines</a:t>
            </a:r>
          </a:p>
        </p:txBody>
      </p:sp>
      <p:sp>
        <p:nvSpPr>
          <p:cNvPr id="7174" name="Text Box 10"/>
          <p:cNvSpPr txBox="1">
            <a:spLocks noChangeArrowheads="1"/>
          </p:cNvSpPr>
          <p:nvPr/>
        </p:nvSpPr>
        <p:spPr bwMode="auto">
          <a:xfrm>
            <a:off x="228600" y="3886200"/>
            <a:ext cx="6553200" cy="2414588"/>
          </a:xfrm>
          <a:prstGeom prst="rect">
            <a:avLst/>
          </a:prstGeom>
          <a:noFill/>
          <a:ln w="9525">
            <a:noFill/>
            <a:miter lim="800000"/>
            <a:headEnd/>
            <a:tailEnd/>
          </a:ln>
          <a:effectLst/>
        </p:spPr>
        <p:txBody>
          <a:bodyPr>
            <a:spAutoFit/>
          </a:bodyPr>
          <a:lstStyle/>
          <a:p>
            <a:pPr marL="185738" indent="-185738">
              <a:lnSpc>
                <a:spcPct val="100000"/>
              </a:lnSpc>
              <a:spcBef>
                <a:spcPct val="50000"/>
              </a:spcBef>
            </a:pPr>
            <a:r>
              <a:rPr lang="fr-FR" sz="2000" b="0">
                <a:solidFill>
                  <a:srgbClr val="0000CC"/>
                </a:solidFill>
                <a:latin typeface="Arial" charset="0"/>
              </a:rPr>
              <a:t>Valvules veineuses</a:t>
            </a:r>
            <a:r>
              <a:rPr lang="fr-FR" sz="2000" b="0" i="0">
                <a:solidFill>
                  <a:schemeClr val="tx1"/>
                </a:solidFill>
                <a:latin typeface="Arial" charset="0"/>
              </a:rPr>
              <a:t>:</a:t>
            </a:r>
            <a:endParaRPr lang="fr-FR" b="0" i="0">
              <a:solidFill>
                <a:schemeClr val="tx1"/>
              </a:solidFill>
              <a:latin typeface="Arial" charset="0"/>
            </a:endParaRPr>
          </a:p>
          <a:p>
            <a:pPr marL="539750" lvl="1" indent="-174625">
              <a:lnSpc>
                <a:spcPct val="100000"/>
              </a:lnSpc>
              <a:spcBef>
                <a:spcPct val="0"/>
              </a:spcBef>
            </a:pPr>
            <a:r>
              <a:rPr lang="fr-FR" sz="1600" b="0" i="0">
                <a:solidFill>
                  <a:schemeClr val="tx1"/>
                </a:solidFill>
                <a:latin typeface="Arial" charset="0"/>
              </a:rPr>
              <a:t>Replis de la tunique interne dont la structure et le fonctionnement ressemblent à ceux de la valve de l’aorte ou du tronc pulmonaire.</a:t>
            </a:r>
          </a:p>
          <a:p>
            <a:pPr marL="539750" lvl="1" indent="-174625">
              <a:lnSpc>
                <a:spcPct val="100000"/>
              </a:lnSpc>
              <a:spcBef>
                <a:spcPct val="0"/>
              </a:spcBef>
            </a:pPr>
            <a:r>
              <a:rPr lang="fr-FR" sz="1600" b="0" i="0">
                <a:solidFill>
                  <a:schemeClr val="tx1"/>
                </a:solidFill>
                <a:latin typeface="Arial" charset="0"/>
              </a:rPr>
              <a:t>Présentes dans les veines ayant un diamètre &gt; 2mm</a:t>
            </a:r>
          </a:p>
          <a:p>
            <a:pPr marL="539750" lvl="1" indent="-174625">
              <a:lnSpc>
                <a:spcPct val="100000"/>
              </a:lnSpc>
              <a:spcBef>
                <a:spcPct val="0"/>
              </a:spcBef>
            </a:pPr>
            <a:r>
              <a:rPr lang="fr-FR" sz="1600" b="0" i="0">
                <a:solidFill>
                  <a:schemeClr val="tx1"/>
                </a:solidFill>
                <a:latin typeface="Arial" charset="0"/>
              </a:rPr>
              <a:t>Particulièrement abondantes dans les veines des membres</a:t>
            </a:r>
          </a:p>
          <a:p>
            <a:pPr marL="539750" lvl="1" indent="-174625">
              <a:lnSpc>
                <a:spcPct val="100000"/>
              </a:lnSpc>
              <a:spcBef>
                <a:spcPct val="0"/>
              </a:spcBef>
            </a:pPr>
            <a:r>
              <a:rPr lang="fr-FR" sz="1600" b="0" i="0">
                <a:solidFill>
                  <a:schemeClr val="tx1"/>
                </a:solidFill>
                <a:latin typeface="Arial" charset="0"/>
              </a:rPr>
              <a:t>Fonction: facilitent le retour veineux</a:t>
            </a:r>
          </a:p>
          <a:p>
            <a:pPr marL="539750" lvl="1" indent="-174625">
              <a:lnSpc>
                <a:spcPct val="100000"/>
              </a:lnSpc>
              <a:spcBef>
                <a:spcPct val="25000"/>
              </a:spcBef>
              <a:buFontTx/>
              <a:buNone/>
            </a:pPr>
            <a:r>
              <a:rPr lang="fr-FR" sz="1600" b="0">
                <a:solidFill>
                  <a:srgbClr val="0000CC"/>
                </a:solidFill>
                <a:latin typeface="Arial" charset="0"/>
              </a:rPr>
              <a:t>** Varices</a:t>
            </a:r>
            <a:r>
              <a:rPr lang="fr-FR" sz="1600" b="0" i="0">
                <a:solidFill>
                  <a:srgbClr val="0000CC"/>
                </a:solidFill>
                <a:latin typeface="Arial" charset="0"/>
              </a:rPr>
              <a:t>:</a:t>
            </a:r>
            <a:r>
              <a:rPr lang="fr-FR" sz="1600" i="0">
                <a:solidFill>
                  <a:srgbClr val="336699"/>
                </a:solidFill>
                <a:latin typeface="Arial" charset="0"/>
              </a:rPr>
              <a:t> </a:t>
            </a:r>
            <a:r>
              <a:rPr lang="fr-FR" sz="1600" b="0" i="0">
                <a:solidFill>
                  <a:schemeClr val="tx1"/>
                </a:solidFill>
                <a:latin typeface="Arial" charset="0"/>
              </a:rPr>
              <a:t>Veines dilatées et tortueuses causées par des valvules incompétentes.</a:t>
            </a:r>
            <a:endParaRPr lang="fr-FR" sz="1600" b="0" i="0" u="sng">
              <a:solidFill>
                <a:schemeClr val="tx1"/>
              </a:solidFill>
              <a:latin typeface="Arial" charset="0"/>
            </a:endParaRPr>
          </a:p>
        </p:txBody>
      </p:sp>
      <p:pic>
        <p:nvPicPr>
          <p:cNvPr id="7175" name="Picture 11"/>
          <p:cNvPicPr>
            <a:picLocks noChangeAspect="1" noChangeArrowheads="1"/>
          </p:cNvPicPr>
          <p:nvPr/>
        </p:nvPicPr>
        <p:blipFill>
          <a:blip r:embed="rId3" cstate="print"/>
          <a:srcRect b="2676"/>
          <a:stretch>
            <a:fillRect/>
          </a:stretch>
        </p:blipFill>
        <p:spPr bwMode="auto">
          <a:xfrm>
            <a:off x="7162800" y="3886200"/>
            <a:ext cx="1316038" cy="2817813"/>
          </a:xfrm>
          <a:prstGeom prst="rect">
            <a:avLst/>
          </a:prstGeom>
          <a:noFill/>
          <a:ln w="9525">
            <a:noFill/>
            <a:miter lim="800000"/>
            <a:headEnd/>
            <a:tailEnd/>
          </a:ln>
        </p:spPr>
      </p:pic>
      <p:sp>
        <p:nvSpPr>
          <p:cNvPr id="7176" name="Rectangle 13"/>
          <p:cNvSpPr>
            <a:spLocks noChangeArrowheads="1"/>
          </p:cNvSpPr>
          <p:nvPr/>
        </p:nvSpPr>
        <p:spPr bwMode="auto">
          <a:xfrm>
            <a:off x="152400" y="3733800"/>
            <a:ext cx="8686800" cy="2971800"/>
          </a:xfrm>
          <a:prstGeom prst="rect">
            <a:avLst/>
          </a:prstGeom>
          <a:noFill/>
          <a:ln w="9525" algn="ctr">
            <a:solidFill>
              <a:srgbClr val="0000FF"/>
            </a:solidFill>
            <a:miter lim="800000"/>
            <a:headEnd/>
            <a:tailEnd/>
          </a:ln>
          <a:effectLst/>
        </p:spPr>
        <p:txBody>
          <a:bodyPr wrap="none" anchor="ctr"/>
          <a:lstStyle/>
          <a:p>
            <a:endParaRPr lang="fr-CA"/>
          </a:p>
        </p:txBody>
      </p:sp>
      <p:sp>
        <p:nvSpPr>
          <p:cNvPr id="7177" name="Rectangle 15"/>
          <p:cNvSpPr>
            <a:spLocks noChangeArrowheads="1"/>
          </p:cNvSpPr>
          <p:nvPr/>
        </p:nvSpPr>
        <p:spPr bwMode="auto">
          <a:xfrm>
            <a:off x="152400" y="838200"/>
            <a:ext cx="8686800" cy="2743200"/>
          </a:xfrm>
          <a:prstGeom prst="rect">
            <a:avLst/>
          </a:prstGeom>
          <a:noFill/>
          <a:ln w="9525" algn="ctr">
            <a:solidFill>
              <a:srgbClr val="0000FF"/>
            </a:solidFill>
            <a:miter lim="800000"/>
            <a:headEnd/>
            <a:tailEnd/>
          </a:ln>
          <a:effectLst/>
        </p:spPr>
        <p:txBody>
          <a:bodyPr wrap="none" anchor="ctr"/>
          <a:lstStyle/>
          <a:p>
            <a:endParaRPr lang="fr-CA"/>
          </a:p>
        </p:txBody>
      </p:sp>
      <p:sp>
        <p:nvSpPr>
          <p:cNvPr id="7178" name="Text Box 16"/>
          <p:cNvSpPr txBox="1">
            <a:spLocks noChangeArrowheads="1"/>
          </p:cNvSpPr>
          <p:nvPr/>
        </p:nvSpPr>
        <p:spPr bwMode="auto">
          <a:xfrm>
            <a:off x="7010400" y="1600200"/>
            <a:ext cx="914400" cy="238125"/>
          </a:xfrm>
          <a:prstGeom prst="rect">
            <a:avLst/>
          </a:prstGeom>
          <a:solidFill>
            <a:schemeClr val="bg1"/>
          </a:solidFill>
          <a:ln w="9525" algn="ctr">
            <a:noFill/>
            <a:miter lim="800000"/>
            <a:headEnd/>
            <a:tailEnd/>
          </a:ln>
          <a:effectLst/>
        </p:spPr>
        <p:txBody>
          <a:bodyPr lIns="54000" rIns="54000">
            <a:spAutoFit/>
          </a:bodyPr>
          <a:lstStyle/>
          <a:p>
            <a:pPr algn="ctr">
              <a:spcBef>
                <a:spcPct val="50000"/>
              </a:spcBef>
              <a:buFontTx/>
              <a:buNone/>
            </a:pPr>
            <a:r>
              <a:rPr lang="fr-FR" sz="1200" i="0">
                <a:solidFill>
                  <a:schemeClr val="tx1"/>
                </a:solidFill>
                <a:latin typeface="Georgia" pitchFamily="18" charset="0"/>
              </a:rPr>
              <a:t>Veinule</a:t>
            </a:r>
          </a:p>
        </p:txBody>
      </p:sp>
      <p:sp>
        <p:nvSpPr>
          <p:cNvPr id="7179" name="Text Box 17"/>
          <p:cNvSpPr txBox="1">
            <a:spLocks noChangeArrowheads="1"/>
          </p:cNvSpPr>
          <p:nvPr/>
        </p:nvSpPr>
        <p:spPr bwMode="auto">
          <a:xfrm>
            <a:off x="7010400" y="3200400"/>
            <a:ext cx="609600" cy="238125"/>
          </a:xfrm>
          <a:prstGeom prst="rect">
            <a:avLst/>
          </a:prstGeom>
          <a:solidFill>
            <a:schemeClr val="bg1"/>
          </a:solidFill>
          <a:ln w="9525" algn="ctr">
            <a:noFill/>
            <a:miter lim="800000"/>
            <a:headEnd/>
            <a:tailEnd/>
          </a:ln>
          <a:effectLst/>
        </p:spPr>
        <p:txBody>
          <a:bodyPr lIns="54000" rIns="54000">
            <a:spAutoFit/>
          </a:bodyPr>
          <a:lstStyle/>
          <a:p>
            <a:pPr algn="ctr">
              <a:spcBef>
                <a:spcPct val="50000"/>
              </a:spcBef>
              <a:buFontTx/>
              <a:buNone/>
            </a:pPr>
            <a:r>
              <a:rPr lang="fr-FR" sz="1200" i="0">
                <a:solidFill>
                  <a:schemeClr val="tx1"/>
                </a:solidFill>
                <a:latin typeface="Georgia" pitchFamily="18" charset="0"/>
              </a:rPr>
              <a:t>Veine</a:t>
            </a:r>
          </a:p>
        </p:txBody>
      </p:sp>
      <p:sp>
        <p:nvSpPr>
          <p:cNvPr id="7180" name="Text Box 18"/>
          <p:cNvSpPr txBox="1">
            <a:spLocks noChangeArrowheads="1"/>
          </p:cNvSpPr>
          <p:nvPr/>
        </p:nvSpPr>
        <p:spPr bwMode="auto">
          <a:xfrm>
            <a:off x="8143875" y="3886200"/>
            <a:ext cx="609600" cy="144463"/>
          </a:xfrm>
          <a:prstGeom prst="rect">
            <a:avLst/>
          </a:prstGeom>
          <a:solidFill>
            <a:schemeClr val="bg1"/>
          </a:solidFill>
          <a:ln w="9525" algn="ctr">
            <a:noFill/>
            <a:miter lim="800000"/>
            <a:headEnd/>
            <a:tailEnd/>
          </a:ln>
          <a:effectLst/>
        </p:spPr>
        <p:txBody>
          <a:bodyPr lIns="18000" tIns="10800" rIns="18000" bIns="10800">
            <a:spAutoFit/>
          </a:bodyPr>
          <a:lstStyle/>
          <a:p>
            <a:pPr>
              <a:buFontTx/>
              <a:buNone/>
            </a:pPr>
            <a:r>
              <a:rPr lang="fr-FR" sz="1000" i="0">
                <a:solidFill>
                  <a:schemeClr val="tx1"/>
                </a:solidFill>
                <a:latin typeface="Verdana" pitchFamily="34" charset="0"/>
              </a:rPr>
              <a:t>Valvule</a:t>
            </a:r>
          </a:p>
        </p:txBody>
      </p:sp>
      <p:sp>
        <p:nvSpPr>
          <p:cNvPr id="7181" name="Text Box 19"/>
          <p:cNvSpPr txBox="1">
            <a:spLocks noChangeArrowheads="1"/>
          </p:cNvSpPr>
          <p:nvPr/>
        </p:nvSpPr>
        <p:spPr bwMode="auto">
          <a:xfrm>
            <a:off x="7467600" y="6302375"/>
            <a:ext cx="762000" cy="327025"/>
          </a:xfrm>
          <a:prstGeom prst="rect">
            <a:avLst/>
          </a:prstGeom>
          <a:solidFill>
            <a:schemeClr val="bg1"/>
          </a:solidFill>
          <a:ln w="9525" algn="ctr">
            <a:noFill/>
            <a:miter lim="800000"/>
            <a:headEnd/>
            <a:tailEnd/>
          </a:ln>
          <a:effectLst/>
        </p:spPr>
        <p:txBody>
          <a:bodyPr lIns="18000" tIns="10800" rIns="18000" bIns="10800">
            <a:spAutoFit/>
          </a:bodyPr>
          <a:lstStyle/>
          <a:p>
            <a:pPr algn="ctr">
              <a:buFontTx/>
              <a:buNone/>
            </a:pPr>
            <a:r>
              <a:rPr lang="fr-FR" sz="1000" b="0" i="0">
                <a:solidFill>
                  <a:schemeClr val="tx1"/>
                </a:solidFill>
                <a:latin typeface="Verdana" pitchFamily="34" charset="0"/>
              </a:rPr>
              <a:t>Lumière</a:t>
            </a:r>
          </a:p>
          <a:p>
            <a:pPr algn="ctr">
              <a:buFontTx/>
              <a:buNone/>
            </a:pPr>
            <a:r>
              <a:rPr lang="fr-FR" sz="1200" i="0">
                <a:solidFill>
                  <a:schemeClr val="tx1"/>
                </a:solidFill>
                <a:latin typeface="Verdana" pitchFamily="34" charset="0"/>
              </a:rPr>
              <a:t>Veine</a:t>
            </a:r>
          </a:p>
        </p:txBody>
      </p:sp>
    </p:spTree>
    <p:extLst>
      <p:ext uri="{BB962C8B-B14F-4D97-AF65-F5344CB8AC3E}">
        <p14:creationId xmlns:p14="http://schemas.microsoft.com/office/powerpoint/2010/main" val="242081568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28600" y="1006475"/>
            <a:ext cx="8686800" cy="1965325"/>
          </a:xfrm>
          <a:prstGeom prst="rect">
            <a:avLst/>
          </a:prstGeom>
          <a:noFill/>
          <a:ln w="9525">
            <a:solidFill>
              <a:schemeClr val="tx1"/>
            </a:solidFill>
            <a:miter lim="800000"/>
            <a:headEnd/>
            <a:tailEnd/>
          </a:ln>
          <a:effectLst/>
        </p:spPr>
        <p:txBody>
          <a:bodyPr>
            <a:spAutoFit/>
          </a:bodyPr>
          <a:lstStyle/>
          <a:p>
            <a:pPr marL="360363" lvl="1" indent="-180975" defTabSz="719138">
              <a:lnSpc>
                <a:spcPct val="100000"/>
              </a:lnSpc>
              <a:spcBef>
                <a:spcPct val="50000"/>
              </a:spcBef>
            </a:pPr>
            <a:r>
              <a:rPr lang="fr-FR" i="0">
                <a:solidFill>
                  <a:schemeClr val="tx1"/>
                </a:solidFill>
                <a:latin typeface="Arial" charset="0"/>
              </a:rPr>
              <a:t>Débit sanguin (D):</a:t>
            </a:r>
            <a:endParaRPr lang="fr-FR" b="0" i="0">
              <a:solidFill>
                <a:schemeClr val="tx1"/>
              </a:solidFill>
              <a:latin typeface="Arial" charset="0"/>
            </a:endParaRPr>
          </a:p>
          <a:p>
            <a:pPr marL="719138" lvl="2" indent="-179388" defTabSz="719138">
              <a:lnSpc>
                <a:spcPct val="100000"/>
              </a:lnSpc>
              <a:spcBef>
                <a:spcPct val="10000"/>
              </a:spcBef>
              <a:buSzPct val="80000"/>
              <a:buFont typeface="Wingdings" pitchFamily="2" charset="2"/>
              <a:buChar char="§"/>
            </a:pPr>
            <a:r>
              <a:rPr lang="fr-FR" sz="1600" b="0" i="0">
                <a:solidFill>
                  <a:schemeClr val="tx1"/>
                </a:solidFill>
                <a:latin typeface="Arial" charset="0"/>
              </a:rPr>
              <a:t>Volume de sang qui s’écoule dans un vaisseau en une période donnée (ml/min)</a:t>
            </a:r>
          </a:p>
          <a:p>
            <a:pPr marL="719138" lvl="2" indent="-179388" defTabSz="719138">
              <a:lnSpc>
                <a:spcPct val="100000"/>
              </a:lnSpc>
              <a:spcBef>
                <a:spcPct val="0"/>
              </a:spcBef>
              <a:buFontTx/>
              <a:buNone/>
            </a:pPr>
            <a:r>
              <a:rPr lang="fr-FR" sz="1600" b="0" i="0">
                <a:solidFill>
                  <a:schemeClr val="tx1"/>
                </a:solidFill>
                <a:latin typeface="Arial" charset="0"/>
              </a:rPr>
              <a:t>	D = DC (débit cardiaque) pour le système vasculaire en entier</a:t>
            </a:r>
          </a:p>
          <a:p>
            <a:pPr marL="360363" lvl="1" indent="-180975" defTabSz="719138">
              <a:lnSpc>
                <a:spcPct val="100000"/>
              </a:lnSpc>
              <a:spcBef>
                <a:spcPct val="25000"/>
              </a:spcBef>
            </a:pPr>
            <a:r>
              <a:rPr lang="fr-FR" i="0">
                <a:solidFill>
                  <a:schemeClr val="tx1"/>
                </a:solidFill>
                <a:latin typeface="Arial" charset="0"/>
              </a:rPr>
              <a:t>Pression sanguine (P):</a:t>
            </a:r>
            <a:endParaRPr lang="fr-FR" b="0" i="0">
              <a:solidFill>
                <a:schemeClr val="tx1"/>
              </a:solidFill>
              <a:latin typeface="Arial" charset="0"/>
            </a:endParaRPr>
          </a:p>
          <a:p>
            <a:pPr marL="719138" lvl="2" indent="-179388" defTabSz="719138">
              <a:lnSpc>
                <a:spcPct val="100000"/>
              </a:lnSpc>
              <a:spcBef>
                <a:spcPct val="0"/>
              </a:spcBef>
              <a:buSzPct val="80000"/>
              <a:buFont typeface="Wingdings" pitchFamily="2" charset="2"/>
              <a:buChar char="§"/>
            </a:pPr>
            <a:r>
              <a:rPr lang="fr-FR" sz="1600" b="0" i="0">
                <a:solidFill>
                  <a:schemeClr val="tx1"/>
                </a:solidFill>
                <a:latin typeface="Arial" charset="0"/>
              </a:rPr>
              <a:t>Force par unité de surface que le sang exerce sur la paroi d’un vaisseau (mm Hg)</a:t>
            </a:r>
          </a:p>
          <a:p>
            <a:pPr marL="719138" lvl="2" indent="-179388" defTabSz="719138">
              <a:lnSpc>
                <a:spcPct val="100000"/>
              </a:lnSpc>
              <a:spcBef>
                <a:spcPct val="0"/>
              </a:spcBef>
              <a:buSzPct val="80000"/>
              <a:buFont typeface="Wingdings" pitchFamily="2" charset="2"/>
              <a:buChar char="§"/>
            </a:pPr>
            <a:r>
              <a:rPr lang="fr-FR" sz="1600" b="0">
                <a:solidFill>
                  <a:schemeClr val="tx1"/>
                </a:solidFill>
                <a:latin typeface="Arial" charset="0"/>
              </a:rPr>
              <a:t>Pression artérielle</a:t>
            </a:r>
            <a:r>
              <a:rPr lang="fr-FR" sz="1600" b="0" i="0">
                <a:solidFill>
                  <a:schemeClr val="tx1"/>
                </a:solidFill>
                <a:latin typeface="Arial" charset="0"/>
              </a:rPr>
              <a:t>: pression sanguine dans les plus grosses artères de la circulation systémique.</a:t>
            </a:r>
            <a:endParaRPr lang="fr-FR" i="0">
              <a:solidFill>
                <a:schemeClr val="tx1"/>
              </a:solidFill>
              <a:latin typeface="Arial" charset="0"/>
            </a:endParaRPr>
          </a:p>
        </p:txBody>
      </p:sp>
      <p:sp>
        <p:nvSpPr>
          <p:cNvPr id="8195" name="AutoShape 3"/>
          <p:cNvSpPr>
            <a:spLocks noChangeArrowheads="1"/>
          </p:cNvSpPr>
          <p:nvPr/>
        </p:nvSpPr>
        <p:spPr bwMode="auto">
          <a:xfrm rot="5415520">
            <a:off x="4266406" y="1296194"/>
            <a:ext cx="1068388" cy="7010400"/>
          </a:xfrm>
          <a:prstGeom prst="can">
            <a:avLst>
              <a:gd name="adj" fmla="val 25669"/>
            </a:avLst>
          </a:prstGeom>
          <a:solidFill>
            <a:srgbClr val="FFFFCC"/>
          </a:solidFill>
          <a:ln w="28575">
            <a:solidFill>
              <a:srgbClr val="3366CC"/>
            </a:solidFill>
            <a:round/>
            <a:headEnd/>
            <a:tailEnd/>
          </a:ln>
          <a:effectLst/>
        </p:spPr>
        <p:txBody>
          <a:bodyPr rot="10800000" vert="eaVert" wrap="none" anchor="ctr"/>
          <a:lstStyle/>
          <a:p>
            <a:pPr algn="ctr">
              <a:lnSpc>
                <a:spcPct val="100000"/>
              </a:lnSpc>
              <a:spcBef>
                <a:spcPct val="0"/>
              </a:spcBef>
              <a:buFontTx/>
              <a:buNone/>
            </a:pPr>
            <a:endParaRPr lang="en-US" i="0" u="sng">
              <a:solidFill>
                <a:srgbClr val="CC0000"/>
              </a:solidFill>
            </a:endParaRPr>
          </a:p>
        </p:txBody>
      </p:sp>
      <p:sp>
        <p:nvSpPr>
          <p:cNvPr id="8196" name="Text Box 4"/>
          <p:cNvSpPr txBox="1">
            <a:spLocks noChangeArrowheads="1"/>
          </p:cNvSpPr>
          <p:nvPr/>
        </p:nvSpPr>
        <p:spPr bwMode="auto">
          <a:xfrm>
            <a:off x="1427163" y="4608513"/>
            <a:ext cx="914400" cy="377825"/>
          </a:xfrm>
          <a:prstGeom prst="rect">
            <a:avLst/>
          </a:prstGeom>
          <a:noFill/>
          <a:ln w="9525">
            <a:solidFill>
              <a:srgbClr val="C00000"/>
            </a:solidFill>
            <a:miter lim="800000"/>
            <a:headEnd/>
            <a:tailEnd/>
          </a:ln>
          <a:effectLst/>
        </p:spPr>
        <p:txBody>
          <a:bodyPr>
            <a:spAutoFit/>
          </a:bodyPr>
          <a:lstStyle/>
          <a:p>
            <a:pPr>
              <a:lnSpc>
                <a:spcPct val="100000"/>
              </a:lnSpc>
              <a:spcBef>
                <a:spcPct val="50000"/>
              </a:spcBef>
              <a:buFontTx/>
              <a:buNone/>
            </a:pPr>
            <a:r>
              <a:rPr lang="en-US" i="0">
                <a:solidFill>
                  <a:srgbClr val="A50021"/>
                </a:solidFill>
              </a:rPr>
              <a:t>P</a:t>
            </a:r>
            <a:r>
              <a:rPr lang="en-US" i="0" baseline="-25000">
                <a:solidFill>
                  <a:srgbClr val="A50021"/>
                </a:solidFill>
              </a:rPr>
              <a:t>1</a:t>
            </a:r>
            <a:r>
              <a:rPr lang="en-US">
                <a:solidFill>
                  <a:srgbClr val="A50021"/>
                </a:solidFill>
              </a:rPr>
              <a:t> = </a:t>
            </a:r>
            <a:r>
              <a:rPr lang="en-US" i="0">
                <a:solidFill>
                  <a:srgbClr val="A50021"/>
                </a:solidFill>
              </a:rPr>
              <a:t>90</a:t>
            </a:r>
          </a:p>
        </p:txBody>
      </p:sp>
      <p:sp>
        <p:nvSpPr>
          <p:cNvPr id="8197" name="Text Box 5"/>
          <p:cNvSpPr txBox="1">
            <a:spLocks noChangeArrowheads="1"/>
          </p:cNvSpPr>
          <p:nvPr/>
        </p:nvSpPr>
        <p:spPr bwMode="auto">
          <a:xfrm>
            <a:off x="7007225" y="4608513"/>
            <a:ext cx="914400" cy="368300"/>
          </a:xfrm>
          <a:prstGeom prst="rect">
            <a:avLst/>
          </a:prstGeom>
          <a:noFill/>
          <a:ln w="9525">
            <a:solidFill>
              <a:srgbClr val="C00000"/>
            </a:solidFill>
            <a:miter lim="800000"/>
            <a:headEnd/>
            <a:tailEnd/>
          </a:ln>
          <a:effectLst/>
        </p:spPr>
        <p:txBody>
          <a:bodyPr>
            <a:spAutoFit/>
          </a:bodyPr>
          <a:lstStyle/>
          <a:p>
            <a:pPr>
              <a:lnSpc>
                <a:spcPct val="100000"/>
              </a:lnSpc>
              <a:spcBef>
                <a:spcPct val="50000"/>
              </a:spcBef>
              <a:buFontTx/>
              <a:buNone/>
            </a:pPr>
            <a:r>
              <a:rPr lang="en-US" i="0">
                <a:solidFill>
                  <a:srgbClr val="A50021"/>
                </a:solidFill>
              </a:rPr>
              <a:t>P</a:t>
            </a:r>
            <a:r>
              <a:rPr lang="en-US" i="0" baseline="-25000">
                <a:solidFill>
                  <a:srgbClr val="A50021"/>
                </a:solidFill>
              </a:rPr>
              <a:t>2</a:t>
            </a:r>
            <a:r>
              <a:rPr lang="en-US" i="0">
                <a:solidFill>
                  <a:srgbClr val="A50021"/>
                </a:solidFill>
              </a:rPr>
              <a:t> = 90</a:t>
            </a:r>
            <a:endParaRPr lang="en-US" i="0" u="sng">
              <a:solidFill>
                <a:srgbClr val="A50021"/>
              </a:solidFill>
            </a:endParaRPr>
          </a:p>
        </p:txBody>
      </p:sp>
      <p:sp>
        <p:nvSpPr>
          <p:cNvPr id="8198" name="Text Box 6"/>
          <p:cNvSpPr txBox="1">
            <a:spLocks noChangeArrowheads="1"/>
          </p:cNvSpPr>
          <p:nvPr/>
        </p:nvSpPr>
        <p:spPr bwMode="auto">
          <a:xfrm>
            <a:off x="2819400" y="4351338"/>
            <a:ext cx="3581400" cy="830262"/>
          </a:xfrm>
          <a:prstGeom prst="rect">
            <a:avLst/>
          </a:prstGeom>
          <a:noFill/>
          <a:ln w="9525">
            <a:noFill/>
            <a:miter lim="800000"/>
            <a:headEnd/>
            <a:tailEnd/>
          </a:ln>
          <a:effectLst/>
        </p:spPr>
        <p:txBody>
          <a:bodyPr>
            <a:spAutoFit/>
          </a:bodyPr>
          <a:lstStyle/>
          <a:p>
            <a:pPr algn="ctr">
              <a:lnSpc>
                <a:spcPct val="100000"/>
              </a:lnSpc>
              <a:spcBef>
                <a:spcPct val="0"/>
              </a:spcBef>
              <a:buFontTx/>
              <a:buNone/>
            </a:pPr>
            <a:r>
              <a:rPr lang="en-US" sz="2000" i="0">
                <a:solidFill>
                  <a:srgbClr val="C00000"/>
                </a:solidFill>
              </a:rPr>
              <a:t>P</a:t>
            </a:r>
            <a:r>
              <a:rPr lang="en-US" sz="2000" i="0" baseline="-10000">
                <a:solidFill>
                  <a:srgbClr val="C00000"/>
                </a:solidFill>
              </a:rPr>
              <a:t>1</a:t>
            </a:r>
            <a:r>
              <a:rPr lang="en-US" sz="2000" i="0">
                <a:solidFill>
                  <a:srgbClr val="C00000"/>
                </a:solidFill>
              </a:rPr>
              <a:t> – P</a:t>
            </a:r>
            <a:r>
              <a:rPr lang="en-US" sz="2000" i="0" baseline="-10000">
                <a:solidFill>
                  <a:srgbClr val="C00000"/>
                </a:solidFill>
              </a:rPr>
              <a:t>2</a:t>
            </a:r>
            <a:r>
              <a:rPr lang="en-US" sz="2000" i="0">
                <a:solidFill>
                  <a:srgbClr val="C00000"/>
                </a:solidFill>
              </a:rPr>
              <a:t> = 0</a:t>
            </a:r>
          </a:p>
          <a:p>
            <a:pPr algn="ctr">
              <a:lnSpc>
                <a:spcPct val="100000"/>
              </a:lnSpc>
              <a:spcBef>
                <a:spcPct val="0"/>
              </a:spcBef>
              <a:buFontTx/>
              <a:buNone/>
            </a:pPr>
            <a:endParaRPr lang="en-US" sz="800" i="0">
              <a:solidFill>
                <a:srgbClr val="C00000"/>
              </a:solidFill>
            </a:endParaRPr>
          </a:p>
          <a:p>
            <a:pPr algn="ctr">
              <a:lnSpc>
                <a:spcPct val="100000"/>
              </a:lnSpc>
              <a:spcBef>
                <a:spcPct val="0"/>
              </a:spcBef>
              <a:buFontTx/>
              <a:buNone/>
            </a:pPr>
            <a:r>
              <a:rPr lang="en-US" sz="2000" i="0">
                <a:solidFill>
                  <a:srgbClr val="C00000"/>
                </a:solidFill>
              </a:rPr>
              <a:t>Pas d’écoulement !</a:t>
            </a:r>
          </a:p>
        </p:txBody>
      </p:sp>
      <p:sp>
        <p:nvSpPr>
          <p:cNvPr id="8199" name="AutoShape 7"/>
          <p:cNvSpPr>
            <a:spLocks noChangeArrowheads="1"/>
          </p:cNvSpPr>
          <p:nvPr/>
        </p:nvSpPr>
        <p:spPr bwMode="auto">
          <a:xfrm rot="5415520">
            <a:off x="4227513" y="2625725"/>
            <a:ext cx="1143000" cy="7016750"/>
          </a:xfrm>
          <a:prstGeom prst="can">
            <a:avLst>
              <a:gd name="adj" fmla="val 23305"/>
            </a:avLst>
          </a:prstGeom>
          <a:solidFill>
            <a:srgbClr val="FFFFCC"/>
          </a:solidFill>
          <a:ln w="28575">
            <a:solidFill>
              <a:srgbClr val="3366CC"/>
            </a:solidFill>
            <a:round/>
            <a:headEnd/>
            <a:tailEnd/>
          </a:ln>
          <a:effectLst/>
        </p:spPr>
        <p:txBody>
          <a:bodyPr rot="10800000" vert="eaVert" wrap="none" anchor="ctr"/>
          <a:lstStyle/>
          <a:p>
            <a:pPr algn="ctr">
              <a:lnSpc>
                <a:spcPct val="100000"/>
              </a:lnSpc>
              <a:spcBef>
                <a:spcPct val="0"/>
              </a:spcBef>
              <a:buFontTx/>
              <a:buNone/>
            </a:pPr>
            <a:endParaRPr lang="en-US" b="0" i="0">
              <a:solidFill>
                <a:schemeClr val="tx1"/>
              </a:solidFill>
            </a:endParaRPr>
          </a:p>
        </p:txBody>
      </p:sp>
      <p:sp>
        <p:nvSpPr>
          <p:cNvPr id="8200" name="Text Box 8"/>
          <p:cNvSpPr txBox="1">
            <a:spLocks noChangeArrowheads="1"/>
          </p:cNvSpPr>
          <p:nvPr/>
        </p:nvSpPr>
        <p:spPr bwMode="auto">
          <a:xfrm>
            <a:off x="1427163" y="5913438"/>
            <a:ext cx="914400" cy="377825"/>
          </a:xfrm>
          <a:prstGeom prst="rect">
            <a:avLst/>
          </a:prstGeom>
          <a:noFill/>
          <a:ln w="9525">
            <a:solidFill>
              <a:srgbClr val="C00000"/>
            </a:solidFill>
            <a:miter lim="800000"/>
            <a:headEnd/>
            <a:tailEnd/>
          </a:ln>
          <a:effectLst/>
        </p:spPr>
        <p:txBody>
          <a:bodyPr>
            <a:spAutoFit/>
          </a:bodyPr>
          <a:lstStyle/>
          <a:p>
            <a:pPr>
              <a:lnSpc>
                <a:spcPct val="100000"/>
              </a:lnSpc>
              <a:spcBef>
                <a:spcPct val="50000"/>
              </a:spcBef>
              <a:buFontTx/>
              <a:buNone/>
            </a:pPr>
            <a:r>
              <a:rPr lang="en-US" i="0">
                <a:solidFill>
                  <a:srgbClr val="A50021"/>
                </a:solidFill>
              </a:rPr>
              <a:t>P</a:t>
            </a:r>
            <a:r>
              <a:rPr lang="en-US" i="0" baseline="-25000">
                <a:solidFill>
                  <a:srgbClr val="A50021"/>
                </a:solidFill>
              </a:rPr>
              <a:t>1</a:t>
            </a:r>
            <a:r>
              <a:rPr lang="en-US" i="0">
                <a:solidFill>
                  <a:srgbClr val="A50021"/>
                </a:solidFill>
              </a:rPr>
              <a:t> = 90</a:t>
            </a:r>
            <a:endParaRPr lang="en-US" b="0" i="0">
              <a:solidFill>
                <a:srgbClr val="A50021"/>
              </a:solidFill>
            </a:endParaRPr>
          </a:p>
        </p:txBody>
      </p:sp>
      <p:sp>
        <p:nvSpPr>
          <p:cNvPr id="8201" name="Text Box 9"/>
          <p:cNvSpPr txBox="1">
            <a:spLocks noChangeArrowheads="1"/>
          </p:cNvSpPr>
          <p:nvPr/>
        </p:nvSpPr>
        <p:spPr bwMode="auto">
          <a:xfrm>
            <a:off x="7013575" y="5915025"/>
            <a:ext cx="911225" cy="376238"/>
          </a:xfrm>
          <a:prstGeom prst="rect">
            <a:avLst/>
          </a:prstGeom>
          <a:noFill/>
          <a:ln w="9525">
            <a:solidFill>
              <a:srgbClr val="C00000"/>
            </a:solidFill>
            <a:miter lim="800000"/>
            <a:headEnd/>
            <a:tailEnd/>
          </a:ln>
          <a:effectLst/>
        </p:spPr>
        <p:txBody>
          <a:bodyPr>
            <a:spAutoFit/>
          </a:bodyPr>
          <a:lstStyle/>
          <a:p>
            <a:pPr>
              <a:lnSpc>
                <a:spcPct val="100000"/>
              </a:lnSpc>
              <a:spcBef>
                <a:spcPct val="50000"/>
              </a:spcBef>
              <a:buFontTx/>
              <a:buNone/>
            </a:pPr>
            <a:r>
              <a:rPr lang="en-US" i="0">
                <a:solidFill>
                  <a:srgbClr val="A50021"/>
                </a:solidFill>
              </a:rPr>
              <a:t>P</a:t>
            </a:r>
            <a:r>
              <a:rPr lang="en-US" i="0" baseline="-25000">
                <a:solidFill>
                  <a:srgbClr val="A50021"/>
                </a:solidFill>
              </a:rPr>
              <a:t>2 </a:t>
            </a:r>
            <a:r>
              <a:rPr lang="en-US" i="0">
                <a:solidFill>
                  <a:srgbClr val="A50021"/>
                </a:solidFill>
              </a:rPr>
              <a:t>= 50</a:t>
            </a:r>
            <a:endParaRPr lang="en-US" b="0" i="0">
              <a:solidFill>
                <a:srgbClr val="A50021"/>
              </a:solidFill>
            </a:endParaRPr>
          </a:p>
        </p:txBody>
      </p:sp>
      <p:sp>
        <p:nvSpPr>
          <p:cNvPr id="8202" name="Text Box 10"/>
          <p:cNvSpPr txBox="1">
            <a:spLocks noChangeArrowheads="1"/>
          </p:cNvSpPr>
          <p:nvPr/>
        </p:nvSpPr>
        <p:spPr bwMode="auto">
          <a:xfrm>
            <a:off x="2895600" y="5638800"/>
            <a:ext cx="3581400" cy="923925"/>
          </a:xfrm>
          <a:prstGeom prst="rect">
            <a:avLst/>
          </a:prstGeom>
          <a:noFill/>
          <a:ln w="9525">
            <a:noFill/>
            <a:miter lim="800000"/>
            <a:headEnd/>
            <a:tailEnd/>
          </a:ln>
          <a:effectLst/>
        </p:spPr>
        <p:txBody>
          <a:bodyPr>
            <a:spAutoFit/>
          </a:bodyPr>
          <a:lstStyle/>
          <a:p>
            <a:pPr algn="ctr">
              <a:lnSpc>
                <a:spcPct val="100000"/>
              </a:lnSpc>
              <a:spcBef>
                <a:spcPct val="0"/>
              </a:spcBef>
              <a:buFontTx/>
              <a:buNone/>
            </a:pPr>
            <a:r>
              <a:rPr lang="en-US" sz="2000" i="0">
                <a:solidFill>
                  <a:srgbClr val="C00000"/>
                </a:solidFill>
              </a:rPr>
              <a:t>P</a:t>
            </a:r>
            <a:r>
              <a:rPr lang="en-US" sz="2000" i="0" baseline="-10000">
                <a:solidFill>
                  <a:srgbClr val="C00000"/>
                </a:solidFill>
              </a:rPr>
              <a:t>1</a:t>
            </a:r>
            <a:r>
              <a:rPr lang="en-US" sz="2000" i="0">
                <a:solidFill>
                  <a:srgbClr val="C00000"/>
                </a:solidFill>
              </a:rPr>
              <a:t> – P</a:t>
            </a:r>
            <a:r>
              <a:rPr lang="en-US" sz="2000" i="0" baseline="-10000">
                <a:solidFill>
                  <a:srgbClr val="C00000"/>
                </a:solidFill>
              </a:rPr>
              <a:t>2</a:t>
            </a:r>
            <a:r>
              <a:rPr lang="en-US" sz="2000" i="0">
                <a:solidFill>
                  <a:srgbClr val="C00000"/>
                </a:solidFill>
              </a:rPr>
              <a:t> = 40</a:t>
            </a:r>
          </a:p>
          <a:p>
            <a:pPr algn="ctr">
              <a:lnSpc>
                <a:spcPct val="100000"/>
              </a:lnSpc>
              <a:spcBef>
                <a:spcPct val="0"/>
              </a:spcBef>
              <a:buFontTx/>
              <a:buNone/>
            </a:pPr>
            <a:endParaRPr lang="en-US" sz="1400" i="0">
              <a:solidFill>
                <a:srgbClr val="C00000"/>
              </a:solidFill>
            </a:endParaRPr>
          </a:p>
          <a:p>
            <a:pPr algn="ctr">
              <a:lnSpc>
                <a:spcPct val="100000"/>
              </a:lnSpc>
              <a:spcBef>
                <a:spcPct val="0"/>
              </a:spcBef>
              <a:buFontTx/>
              <a:buNone/>
            </a:pPr>
            <a:r>
              <a:rPr lang="en-US" sz="2000" i="0">
                <a:solidFill>
                  <a:srgbClr val="C00000"/>
                </a:solidFill>
              </a:rPr>
              <a:t>Écoulement!</a:t>
            </a:r>
            <a:endParaRPr lang="en-US" sz="2000" i="0">
              <a:solidFill>
                <a:srgbClr val="C00000"/>
              </a:solidFill>
              <a:sym typeface="Symbol" pitchFamily="18" charset="2"/>
            </a:endParaRPr>
          </a:p>
        </p:txBody>
      </p:sp>
      <p:sp>
        <p:nvSpPr>
          <p:cNvPr id="8203" name="Text Box 11"/>
          <p:cNvSpPr txBox="1">
            <a:spLocks noChangeArrowheads="1"/>
          </p:cNvSpPr>
          <p:nvPr/>
        </p:nvSpPr>
        <p:spPr bwMode="auto">
          <a:xfrm>
            <a:off x="3810000" y="3446463"/>
            <a:ext cx="1371600" cy="638175"/>
          </a:xfrm>
          <a:prstGeom prst="rect">
            <a:avLst/>
          </a:prstGeom>
          <a:solidFill>
            <a:srgbClr val="FFFFCC"/>
          </a:solidFill>
          <a:ln w="12700">
            <a:solidFill>
              <a:schemeClr val="tx1"/>
            </a:solidFill>
            <a:miter lim="800000"/>
            <a:headEnd/>
            <a:tailEnd/>
          </a:ln>
          <a:effectLst/>
        </p:spPr>
        <p:txBody>
          <a:bodyPr>
            <a:spAutoFit/>
          </a:bodyPr>
          <a:lstStyle/>
          <a:p>
            <a:pPr>
              <a:lnSpc>
                <a:spcPct val="100000"/>
              </a:lnSpc>
              <a:spcBef>
                <a:spcPct val="50000"/>
              </a:spcBef>
              <a:buFontTx/>
              <a:buNone/>
            </a:pPr>
            <a:r>
              <a:rPr lang="en-US" sz="2000" i="0">
                <a:solidFill>
                  <a:schemeClr val="tx1"/>
                </a:solidFill>
              </a:rPr>
              <a:t>D = </a:t>
            </a:r>
            <a:r>
              <a:rPr lang="en-US" sz="2000" i="0" u="sng">
                <a:solidFill>
                  <a:schemeClr val="tx1"/>
                </a:solidFill>
              </a:rPr>
              <a:t>P</a:t>
            </a:r>
            <a:r>
              <a:rPr lang="en-US" sz="2000" i="0" u="sng" baseline="-2000">
                <a:solidFill>
                  <a:schemeClr val="tx1"/>
                </a:solidFill>
              </a:rPr>
              <a:t>1</a:t>
            </a:r>
            <a:r>
              <a:rPr lang="en-US" sz="2000" i="0" u="sng">
                <a:solidFill>
                  <a:schemeClr val="tx1"/>
                </a:solidFill>
              </a:rPr>
              <a:t> - P</a:t>
            </a:r>
            <a:r>
              <a:rPr lang="en-US" sz="2000" i="0" u="sng" baseline="-2000">
                <a:solidFill>
                  <a:schemeClr val="tx1"/>
                </a:solidFill>
              </a:rPr>
              <a:t>2</a:t>
            </a:r>
          </a:p>
          <a:p>
            <a:pPr algn="ctr">
              <a:lnSpc>
                <a:spcPct val="75000"/>
              </a:lnSpc>
              <a:spcBef>
                <a:spcPct val="0"/>
              </a:spcBef>
              <a:buFontTx/>
              <a:buNone/>
            </a:pPr>
            <a:r>
              <a:rPr lang="en-US" sz="2000" i="0" baseline="-25000">
                <a:solidFill>
                  <a:schemeClr val="tx1"/>
                </a:solidFill>
              </a:rPr>
              <a:t>          </a:t>
            </a:r>
            <a:r>
              <a:rPr lang="en-US" sz="2000" i="0">
                <a:solidFill>
                  <a:schemeClr val="tx1"/>
                </a:solidFill>
              </a:rPr>
              <a:t>R</a:t>
            </a:r>
            <a:endParaRPr lang="en-US" sz="2000" i="0" u="sng">
              <a:solidFill>
                <a:schemeClr val="tx1"/>
              </a:solidFill>
            </a:endParaRPr>
          </a:p>
        </p:txBody>
      </p:sp>
      <p:sp>
        <p:nvSpPr>
          <p:cNvPr id="8204" name="Rectangle 13"/>
          <p:cNvSpPr>
            <a:spLocks noChangeArrowheads="1"/>
          </p:cNvSpPr>
          <p:nvPr/>
        </p:nvSpPr>
        <p:spPr bwMode="auto">
          <a:xfrm>
            <a:off x="152400" y="233470"/>
            <a:ext cx="8229600" cy="757130"/>
          </a:xfrm>
          <a:prstGeom prst="rect">
            <a:avLst/>
          </a:prstGeom>
          <a:noFill/>
          <a:ln w="9525" algn="ctr">
            <a:noFill/>
            <a:miter lim="800000"/>
            <a:headEnd/>
            <a:tailEnd/>
          </a:ln>
          <a:effectLst/>
        </p:spPr>
        <p:txBody>
          <a:bodyPr>
            <a:spAutoFit/>
          </a:bodyPr>
          <a:lstStyle/>
          <a:p>
            <a:pPr marL="809625" indent="-809625">
              <a:lnSpc>
                <a:spcPct val="90000"/>
              </a:lnSpc>
              <a:spcBef>
                <a:spcPct val="0"/>
              </a:spcBef>
              <a:buFontTx/>
              <a:buNone/>
            </a:pPr>
            <a:r>
              <a:rPr lang="en-US" sz="2400" b="0" i="0" dirty="0">
                <a:solidFill>
                  <a:srgbClr val="0000FF"/>
                </a:solidFill>
                <a:latin typeface="Arial" charset="0"/>
              </a:rPr>
              <a:t>6</a:t>
            </a:r>
            <a:r>
              <a:rPr lang="en-US" sz="2400" b="0" i="0" dirty="0" smtClean="0">
                <a:solidFill>
                  <a:srgbClr val="0000FF"/>
                </a:solidFill>
                <a:latin typeface="Arial" charset="0"/>
              </a:rPr>
              <a:t>.2.5</a:t>
            </a:r>
            <a:r>
              <a:rPr lang="en-US" sz="2400" b="0" i="0" dirty="0">
                <a:solidFill>
                  <a:srgbClr val="0000FF"/>
                </a:solidFill>
                <a:latin typeface="Arial" charset="0"/>
              </a:rPr>
              <a:t>	</a:t>
            </a:r>
            <a:r>
              <a:rPr lang="fr-FR" sz="2400" b="0" i="0" u="sng" dirty="0">
                <a:solidFill>
                  <a:srgbClr val="0000FF"/>
                </a:solidFill>
                <a:latin typeface="Arial" charset="0"/>
              </a:rPr>
              <a:t>Expliquer les relations entre débit sanguin, pression sanguine et résistance</a:t>
            </a:r>
            <a:endParaRPr lang="fr-FR" sz="2400" u="sng" dirty="0">
              <a:solidFill>
                <a:srgbClr val="0000FF"/>
              </a:solidFill>
              <a:latin typeface="Arial" charset="0"/>
            </a:endParaRPr>
          </a:p>
        </p:txBody>
      </p:sp>
      <p:grpSp>
        <p:nvGrpSpPr>
          <p:cNvPr id="8205" name="Group 40"/>
          <p:cNvGrpSpPr>
            <a:grpSpLocks/>
          </p:cNvGrpSpPr>
          <p:nvPr/>
        </p:nvGrpSpPr>
        <p:grpSpPr bwMode="auto">
          <a:xfrm>
            <a:off x="2514600" y="4343400"/>
            <a:ext cx="914400" cy="885825"/>
            <a:chOff x="912" y="2880"/>
            <a:chExt cx="576" cy="558"/>
          </a:xfrm>
        </p:grpSpPr>
        <p:sp>
          <p:nvSpPr>
            <p:cNvPr id="8238" name="Line 26"/>
            <p:cNvSpPr>
              <a:spLocks noChangeShapeType="1"/>
            </p:cNvSpPr>
            <p:nvPr/>
          </p:nvSpPr>
          <p:spPr bwMode="auto">
            <a:xfrm rot="13500000" flipV="1">
              <a:off x="1065" y="3166"/>
              <a:ext cx="0" cy="229"/>
            </a:xfrm>
            <a:prstGeom prst="line">
              <a:avLst/>
            </a:prstGeom>
            <a:noFill/>
            <a:ln w="9525">
              <a:solidFill>
                <a:schemeClr val="tx1"/>
              </a:solidFill>
              <a:round/>
              <a:headEnd/>
              <a:tailEnd type="triangle" w="sm" len="med"/>
            </a:ln>
            <a:effectLst/>
          </p:spPr>
          <p:txBody>
            <a:bodyPr/>
            <a:lstStyle/>
            <a:p>
              <a:endParaRPr lang="fr-CA"/>
            </a:p>
          </p:txBody>
        </p:sp>
        <p:grpSp>
          <p:nvGrpSpPr>
            <p:cNvPr id="8239" name="Group 29"/>
            <p:cNvGrpSpPr>
              <a:grpSpLocks/>
            </p:cNvGrpSpPr>
            <p:nvPr/>
          </p:nvGrpSpPr>
          <p:grpSpPr bwMode="auto">
            <a:xfrm>
              <a:off x="912" y="2880"/>
              <a:ext cx="576" cy="558"/>
              <a:chOff x="912" y="2880"/>
              <a:chExt cx="576" cy="558"/>
            </a:xfrm>
          </p:grpSpPr>
          <p:sp>
            <p:nvSpPr>
              <p:cNvPr id="8240" name="Text Box 16"/>
              <p:cNvSpPr txBox="1">
                <a:spLocks noChangeArrowheads="1"/>
              </p:cNvSpPr>
              <p:nvPr/>
            </p:nvSpPr>
            <p:spPr bwMode="auto">
              <a:xfrm>
                <a:off x="1097" y="3074"/>
                <a:ext cx="202" cy="196"/>
              </a:xfrm>
              <a:prstGeom prst="rect">
                <a:avLst/>
              </a:prstGeom>
              <a:noFill/>
              <a:ln w="9525" algn="ctr">
                <a:noFill/>
                <a:miter lim="800000"/>
                <a:headEnd/>
                <a:tailEnd/>
              </a:ln>
              <a:effectLst/>
            </p:spPr>
            <p:txBody>
              <a:bodyPr>
                <a:spAutoFit/>
              </a:bodyPr>
              <a:lstStyle/>
              <a:p>
                <a:pPr algn="ctr">
                  <a:buFontTx/>
                  <a:buNone/>
                </a:pPr>
                <a:r>
                  <a:rPr lang="en-CA">
                    <a:solidFill>
                      <a:srgbClr val="C00000"/>
                    </a:solidFill>
                    <a:cs typeface="Times New Roman" pitchFamily="18" charset="0"/>
                  </a:rPr>
                  <a:t>•</a:t>
                </a:r>
              </a:p>
            </p:txBody>
          </p:sp>
          <p:sp>
            <p:nvSpPr>
              <p:cNvPr id="8241" name="Line 18"/>
              <p:cNvSpPr>
                <a:spLocks noChangeShapeType="1"/>
              </p:cNvSpPr>
              <p:nvPr/>
            </p:nvSpPr>
            <p:spPr bwMode="auto">
              <a:xfrm flipV="1">
                <a:off x="1200" y="2880"/>
                <a:ext cx="0" cy="240"/>
              </a:xfrm>
              <a:prstGeom prst="line">
                <a:avLst/>
              </a:prstGeom>
              <a:noFill/>
              <a:ln w="9525">
                <a:solidFill>
                  <a:schemeClr val="tx1"/>
                </a:solidFill>
                <a:round/>
                <a:headEnd/>
                <a:tailEnd type="triangle" w="sm" len="med"/>
              </a:ln>
              <a:effectLst/>
            </p:spPr>
            <p:txBody>
              <a:bodyPr/>
              <a:lstStyle/>
              <a:p>
                <a:endParaRPr lang="fr-CA"/>
              </a:p>
            </p:txBody>
          </p:sp>
          <p:sp>
            <p:nvSpPr>
              <p:cNvPr id="8242" name="Line 21"/>
              <p:cNvSpPr>
                <a:spLocks noChangeShapeType="1"/>
              </p:cNvSpPr>
              <p:nvPr/>
            </p:nvSpPr>
            <p:spPr bwMode="auto">
              <a:xfrm rot="2700000" flipV="1">
                <a:off x="1328" y="2928"/>
                <a:ext cx="0" cy="240"/>
              </a:xfrm>
              <a:prstGeom prst="line">
                <a:avLst/>
              </a:prstGeom>
              <a:noFill/>
              <a:ln w="9525">
                <a:solidFill>
                  <a:schemeClr val="tx1"/>
                </a:solidFill>
                <a:round/>
                <a:headEnd/>
                <a:tailEnd type="triangle" w="sm" len="med"/>
              </a:ln>
              <a:effectLst/>
            </p:spPr>
            <p:txBody>
              <a:bodyPr/>
              <a:lstStyle/>
              <a:p>
                <a:endParaRPr lang="fr-CA"/>
              </a:p>
            </p:txBody>
          </p:sp>
          <p:sp>
            <p:nvSpPr>
              <p:cNvPr id="8243" name="Line 22"/>
              <p:cNvSpPr>
                <a:spLocks noChangeShapeType="1"/>
              </p:cNvSpPr>
              <p:nvPr/>
            </p:nvSpPr>
            <p:spPr bwMode="auto">
              <a:xfrm rot="5400000" flipV="1">
                <a:off x="1368" y="3048"/>
                <a:ext cx="0" cy="240"/>
              </a:xfrm>
              <a:prstGeom prst="line">
                <a:avLst/>
              </a:prstGeom>
              <a:noFill/>
              <a:ln w="9525">
                <a:solidFill>
                  <a:schemeClr val="tx1"/>
                </a:solidFill>
                <a:round/>
                <a:headEnd/>
                <a:tailEnd type="triangle" w="sm" len="med"/>
              </a:ln>
              <a:effectLst/>
            </p:spPr>
            <p:txBody>
              <a:bodyPr/>
              <a:lstStyle/>
              <a:p>
                <a:endParaRPr lang="fr-CA"/>
              </a:p>
            </p:txBody>
          </p:sp>
          <p:sp>
            <p:nvSpPr>
              <p:cNvPr id="8244" name="Line 23"/>
              <p:cNvSpPr>
                <a:spLocks noChangeShapeType="1"/>
              </p:cNvSpPr>
              <p:nvPr/>
            </p:nvSpPr>
            <p:spPr bwMode="auto">
              <a:xfrm rot="8100000" flipV="1">
                <a:off x="1320" y="3151"/>
                <a:ext cx="0" cy="240"/>
              </a:xfrm>
              <a:prstGeom prst="line">
                <a:avLst/>
              </a:prstGeom>
              <a:noFill/>
              <a:ln w="9525">
                <a:solidFill>
                  <a:schemeClr val="tx1"/>
                </a:solidFill>
                <a:round/>
                <a:headEnd/>
                <a:tailEnd type="triangle" w="sm" len="med"/>
              </a:ln>
              <a:effectLst/>
            </p:spPr>
            <p:txBody>
              <a:bodyPr/>
              <a:lstStyle/>
              <a:p>
                <a:endParaRPr lang="fr-CA"/>
              </a:p>
            </p:txBody>
          </p:sp>
          <p:sp>
            <p:nvSpPr>
              <p:cNvPr id="8245" name="Line 24"/>
              <p:cNvSpPr>
                <a:spLocks noChangeShapeType="1"/>
              </p:cNvSpPr>
              <p:nvPr/>
            </p:nvSpPr>
            <p:spPr bwMode="auto">
              <a:xfrm rot="10800000" flipV="1">
                <a:off x="1192" y="3198"/>
                <a:ext cx="0" cy="240"/>
              </a:xfrm>
              <a:prstGeom prst="line">
                <a:avLst/>
              </a:prstGeom>
              <a:noFill/>
              <a:ln w="9525">
                <a:solidFill>
                  <a:schemeClr val="tx1"/>
                </a:solidFill>
                <a:round/>
                <a:headEnd/>
                <a:tailEnd type="triangle" w="sm" len="med"/>
              </a:ln>
              <a:effectLst/>
            </p:spPr>
            <p:txBody>
              <a:bodyPr/>
              <a:lstStyle/>
              <a:p>
                <a:endParaRPr lang="fr-CA"/>
              </a:p>
            </p:txBody>
          </p:sp>
          <p:sp>
            <p:nvSpPr>
              <p:cNvPr id="8246" name="Line 27"/>
              <p:cNvSpPr>
                <a:spLocks noChangeShapeType="1"/>
              </p:cNvSpPr>
              <p:nvPr/>
            </p:nvSpPr>
            <p:spPr bwMode="auto">
              <a:xfrm rot="16200000" flipV="1">
                <a:off x="1032" y="3048"/>
                <a:ext cx="0" cy="240"/>
              </a:xfrm>
              <a:prstGeom prst="line">
                <a:avLst/>
              </a:prstGeom>
              <a:noFill/>
              <a:ln w="9525">
                <a:solidFill>
                  <a:schemeClr val="tx1"/>
                </a:solidFill>
                <a:round/>
                <a:headEnd/>
                <a:tailEnd type="triangle" w="sm" len="med"/>
              </a:ln>
              <a:effectLst/>
            </p:spPr>
            <p:txBody>
              <a:bodyPr/>
              <a:lstStyle/>
              <a:p>
                <a:endParaRPr lang="fr-CA"/>
              </a:p>
            </p:txBody>
          </p:sp>
          <p:sp>
            <p:nvSpPr>
              <p:cNvPr id="8247" name="Line 28"/>
              <p:cNvSpPr>
                <a:spLocks noChangeShapeType="1"/>
              </p:cNvSpPr>
              <p:nvPr/>
            </p:nvSpPr>
            <p:spPr bwMode="auto">
              <a:xfrm rot="18900000" flipV="1">
                <a:off x="1080" y="2913"/>
                <a:ext cx="0" cy="240"/>
              </a:xfrm>
              <a:prstGeom prst="line">
                <a:avLst/>
              </a:prstGeom>
              <a:noFill/>
              <a:ln w="9525">
                <a:solidFill>
                  <a:schemeClr val="tx1"/>
                </a:solidFill>
                <a:round/>
                <a:headEnd/>
                <a:tailEnd type="triangle" w="sm" len="med"/>
              </a:ln>
              <a:effectLst/>
            </p:spPr>
            <p:txBody>
              <a:bodyPr/>
              <a:lstStyle/>
              <a:p>
                <a:endParaRPr lang="fr-CA"/>
              </a:p>
            </p:txBody>
          </p:sp>
        </p:grpSp>
      </p:grpSp>
      <p:grpSp>
        <p:nvGrpSpPr>
          <p:cNvPr id="8206" name="Group 41"/>
          <p:cNvGrpSpPr>
            <a:grpSpLocks/>
          </p:cNvGrpSpPr>
          <p:nvPr/>
        </p:nvGrpSpPr>
        <p:grpSpPr bwMode="auto">
          <a:xfrm>
            <a:off x="5872163" y="4343400"/>
            <a:ext cx="914400" cy="885825"/>
            <a:chOff x="912" y="2880"/>
            <a:chExt cx="576" cy="558"/>
          </a:xfrm>
        </p:grpSpPr>
        <p:sp>
          <p:nvSpPr>
            <p:cNvPr id="8228" name="Line 42"/>
            <p:cNvSpPr>
              <a:spLocks noChangeShapeType="1"/>
            </p:cNvSpPr>
            <p:nvPr/>
          </p:nvSpPr>
          <p:spPr bwMode="auto">
            <a:xfrm rot="13500000" flipV="1">
              <a:off x="1065" y="3166"/>
              <a:ext cx="0" cy="229"/>
            </a:xfrm>
            <a:prstGeom prst="line">
              <a:avLst/>
            </a:prstGeom>
            <a:noFill/>
            <a:ln w="9525">
              <a:solidFill>
                <a:schemeClr val="tx1"/>
              </a:solidFill>
              <a:round/>
              <a:headEnd/>
              <a:tailEnd type="triangle" w="sm" len="med"/>
            </a:ln>
            <a:effectLst/>
          </p:spPr>
          <p:txBody>
            <a:bodyPr/>
            <a:lstStyle/>
            <a:p>
              <a:endParaRPr lang="fr-CA"/>
            </a:p>
          </p:txBody>
        </p:sp>
        <p:grpSp>
          <p:nvGrpSpPr>
            <p:cNvPr id="8229" name="Group 43"/>
            <p:cNvGrpSpPr>
              <a:grpSpLocks/>
            </p:cNvGrpSpPr>
            <p:nvPr/>
          </p:nvGrpSpPr>
          <p:grpSpPr bwMode="auto">
            <a:xfrm>
              <a:off x="912" y="2880"/>
              <a:ext cx="576" cy="558"/>
              <a:chOff x="912" y="2880"/>
              <a:chExt cx="576" cy="558"/>
            </a:xfrm>
          </p:grpSpPr>
          <p:sp>
            <p:nvSpPr>
              <p:cNvPr id="8230" name="Text Box 44"/>
              <p:cNvSpPr txBox="1">
                <a:spLocks noChangeArrowheads="1"/>
              </p:cNvSpPr>
              <p:nvPr/>
            </p:nvSpPr>
            <p:spPr bwMode="auto">
              <a:xfrm>
                <a:off x="1097" y="3074"/>
                <a:ext cx="202" cy="196"/>
              </a:xfrm>
              <a:prstGeom prst="rect">
                <a:avLst/>
              </a:prstGeom>
              <a:noFill/>
              <a:ln w="9525" algn="ctr">
                <a:noFill/>
                <a:miter lim="800000"/>
                <a:headEnd/>
                <a:tailEnd/>
              </a:ln>
              <a:effectLst/>
            </p:spPr>
            <p:txBody>
              <a:bodyPr>
                <a:spAutoFit/>
              </a:bodyPr>
              <a:lstStyle/>
              <a:p>
                <a:pPr algn="ctr">
                  <a:buFontTx/>
                  <a:buNone/>
                </a:pPr>
                <a:r>
                  <a:rPr lang="en-CA">
                    <a:solidFill>
                      <a:srgbClr val="C00000"/>
                    </a:solidFill>
                    <a:cs typeface="Times New Roman" pitchFamily="18" charset="0"/>
                  </a:rPr>
                  <a:t>•</a:t>
                </a:r>
              </a:p>
            </p:txBody>
          </p:sp>
          <p:sp>
            <p:nvSpPr>
              <p:cNvPr id="8231" name="Line 45"/>
              <p:cNvSpPr>
                <a:spLocks noChangeShapeType="1"/>
              </p:cNvSpPr>
              <p:nvPr/>
            </p:nvSpPr>
            <p:spPr bwMode="auto">
              <a:xfrm flipV="1">
                <a:off x="1200" y="2880"/>
                <a:ext cx="0" cy="240"/>
              </a:xfrm>
              <a:prstGeom prst="line">
                <a:avLst/>
              </a:prstGeom>
              <a:noFill/>
              <a:ln w="9525">
                <a:solidFill>
                  <a:schemeClr val="tx1"/>
                </a:solidFill>
                <a:round/>
                <a:headEnd/>
                <a:tailEnd type="triangle" w="sm" len="med"/>
              </a:ln>
              <a:effectLst/>
            </p:spPr>
            <p:txBody>
              <a:bodyPr/>
              <a:lstStyle/>
              <a:p>
                <a:endParaRPr lang="fr-CA"/>
              </a:p>
            </p:txBody>
          </p:sp>
          <p:sp>
            <p:nvSpPr>
              <p:cNvPr id="8232" name="Line 46"/>
              <p:cNvSpPr>
                <a:spLocks noChangeShapeType="1"/>
              </p:cNvSpPr>
              <p:nvPr/>
            </p:nvSpPr>
            <p:spPr bwMode="auto">
              <a:xfrm rot="2700000" flipV="1">
                <a:off x="1328" y="2928"/>
                <a:ext cx="0" cy="240"/>
              </a:xfrm>
              <a:prstGeom prst="line">
                <a:avLst/>
              </a:prstGeom>
              <a:noFill/>
              <a:ln w="9525">
                <a:solidFill>
                  <a:schemeClr val="tx1"/>
                </a:solidFill>
                <a:round/>
                <a:headEnd/>
                <a:tailEnd type="triangle" w="sm" len="med"/>
              </a:ln>
              <a:effectLst/>
            </p:spPr>
            <p:txBody>
              <a:bodyPr/>
              <a:lstStyle/>
              <a:p>
                <a:endParaRPr lang="fr-CA"/>
              </a:p>
            </p:txBody>
          </p:sp>
          <p:sp>
            <p:nvSpPr>
              <p:cNvPr id="8233" name="Line 47"/>
              <p:cNvSpPr>
                <a:spLocks noChangeShapeType="1"/>
              </p:cNvSpPr>
              <p:nvPr/>
            </p:nvSpPr>
            <p:spPr bwMode="auto">
              <a:xfrm rot="5400000" flipV="1">
                <a:off x="1368" y="3048"/>
                <a:ext cx="0" cy="240"/>
              </a:xfrm>
              <a:prstGeom prst="line">
                <a:avLst/>
              </a:prstGeom>
              <a:noFill/>
              <a:ln w="9525">
                <a:solidFill>
                  <a:schemeClr val="tx1"/>
                </a:solidFill>
                <a:round/>
                <a:headEnd/>
                <a:tailEnd type="triangle" w="sm" len="med"/>
              </a:ln>
              <a:effectLst/>
            </p:spPr>
            <p:txBody>
              <a:bodyPr/>
              <a:lstStyle/>
              <a:p>
                <a:endParaRPr lang="fr-CA"/>
              </a:p>
            </p:txBody>
          </p:sp>
          <p:sp>
            <p:nvSpPr>
              <p:cNvPr id="8234" name="Line 48"/>
              <p:cNvSpPr>
                <a:spLocks noChangeShapeType="1"/>
              </p:cNvSpPr>
              <p:nvPr/>
            </p:nvSpPr>
            <p:spPr bwMode="auto">
              <a:xfrm rot="8100000" flipV="1">
                <a:off x="1320" y="3151"/>
                <a:ext cx="0" cy="240"/>
              </a:xfrm>
              <a:prstGeom prst="line">
                <a:avLst/>
              </a:prstGeom>
              <a:noFill/>
              <a:ln w="9525">
                <a:solidFill>
                  <a:schemeClr val="tx1"/>
                </a:solidFill>
                <a:round/>
                <a:headEnd/>
                <a:tailEnd type="triangle" w="sm" len="med"/>
              </a:ln>
              <a:effectLst/>
            </p:spPr>
            <p:txBody>
              <a:bodyPr/>
              <a:lstStyle/>
              <a:p>
                <a:endParaRPr lang="fr-CA"/>
              </a:p>
            </p:txBody>
          </p:sp>
          <p:sp>
            <p:nvSpPr>
              <p:cNvPr id="8235" name="Line 49"/>
              <p:cNvSpPr>
                <a:spLocks noChangeShapeType="1"/>
              </p:cNvSpPr>
              <p:nvPr/>
            </p:nvSpPr>
            <p:spPr bwMode="auto">
              <a:xfrm rot="10800000" flipV="1">
                <a:off x="1192" y="3198"/>
                <a:ext cx="0" cy="240"/>
              </a:xfrm>
              <a:prstGeom prst="line">
                <a:avLst/>
              </a:prstGeom>
              <a:noFill/>
              <a:ln w="9525">
                <a:solidFill>
                  <a:schemeClr val="tx1"/>
                </a:solidFill>
                <a:round/>
                <a:headEnd/>
                <a:tailEnd type="triangle" w="sm" len="med"/>
              </a:ln>
              <a:effectLst/>
            </p:spPr>
            <p:txBody>
              <a:bodyPr/>
              <a:lstStyle/>
              <a:p>
                <a:endParaRPr lang="fr-CA"/>
              </a:p>
            </p:txBody>
          </p:sp>
          <p:sp>
            <p:nvSpPr>
              <p:cNvPr id="8236" name="Line 50"/>
              <p:cNvSpPr>
                <a:spLocks noChangeShapeType="1"/>
              </p:cNvSpPr>
              <p:nvPr/>
            </p:nvSpPr>
            <p:spPr bwMode="auto">
              <a:xfrm rot="16200000" flipV="1">
                <a:off x="1032" y="3048"/>
                <a:ext cx="0" cy="240"/>
              </a:xfrm>
              <a:prstGeom prst="line">
                <a:avLst/>
              </a:prstGeom>
              <a:noFill/>
              <a:ln w="9525">
                <a:solidFill>
                  <a:schemeClr val="tx1"/>
                </a:solidFill>
                <a:round/>
                <a:headEnd/>
                <a:tailEnd type="triangle" w="sm" len="med"/>
              </a:ln>
              <a:effectLst/>
            </p:spPr>
            <p:txBody>
              <a:bodyPr/>
              <a:lstStyle/>
              <a:p>
                <a:endParaRPr lang="fr-CA"/>
              </a:p>
            </p:txBody>
          </p:sp>
          <p:sp>
            <p:nvSpPr>
              <p:cNvPr id="8237" name="Line 51"/>
              <p:cNvSpPr>
                <a:spLocks noChangeShapeType="1"/>
              </p:cNvSpPr>
              <p:nvPr/>
            </p:nvSpPr>
            <p:spPr bwMode="auto">
              <a:xfrm rot="18900000" flipV="1">
                <a:off x="1080" y="2913"/>
                <a:ext cx="0" cy="240"/>
              </a:xfrm>
              <a:prstGeom prst="line">
                <a:avLst/>
              </a:prstGeom>
              <a:noFill/>
              <a:ln w="9525">
                <a:solidFill>
                  <a:schemeClr val="tx1"/>
                </a:solidFill>
                <a:round/>
                <a:headEnd/>
                <a:tailEnd type="triangle" w="sm" len="med"/>
              </a:ln>
              <a:effectLst/>
            </p:spPr>
            <p:txBody>
              <a:bodyPr/>
              <a:lstStyle/>
              <a:p>
                <a:endParaRPr lang="fr-CA"/>
              </a:p>
            </p:txBody>
          </p:sp>
        </p:grpSp>
      </p:grpSp>
      <p:sp>
        <p:nvSpPr>
          <p:cNvPr id="8207" name="Line 53"/>
          <p:cNvSpPr>
            <a:spLocks noChangeShapeType="1"/>
          </p:cNvSpPr>
          <p:nvPr/>
        </p:nvSpPr>
        <p:spPr bwMode="auto">
          <a:xfrm rot="13500000" flipV="1">
            <a:off x="2760663" y="6088063"/>
            <a:ext cx="0" cy="381000"/>
          </a:xfrm>
          <a:prstGeom prst="line">
            <a:avLst/>
          </a:prstGeom>
          <a:noFill/>
          <a:ln w="9525">
            <a:solidFill>
              <a:schemeClr val="tx1"/>
            </a:solidFill>
            <a:round/>
            <a:headEnd/>
            <a:tailEnd type="triangle" w="sm" len="med"/>
          </a:ln>
          <a:effectLst/>
        </p:spPr>
        <p:txBody>
          <a:bodyPr/>
          <a:lstStyle/>
          <a:p>
            <a:endParaRPr lang="fr-CA"/>
          </a:p>
        </p:txBody>
      </p:sp>
      <p:grpSp>
        <p:nvGrpSpPr>
          <p:cNvPr id="8208" name="Group 54"/>
          <p:cNvGrpSpPr>
            <a:grpSpLocks/>
          </p:cNvGrpSpPr>
          <p:nvPr/>
        </p:nvGrpSpPr>
        <p:grpSpPr bwMode="auto">
          <a:xfrm>
            <a:off x="2514600" y="5638800"/>
            <a:ext cx="914400" cy="885825"/>
            <a:chOff x="912" y="2880"/>
            <a:chExt cx="576" cy="558"/>
          </a:xfrm>
        </p:grpSpPr>
        <p:sp>
          <p:nvSpPr>
            <p:cNvPr id="8220" name="Text Box 55"/>
            <p:cNvSpPr txBox="1">
              <a:spLocks noChangeArrowheads="1"/>
            </p:cNvSpPr>
            <p:nvPr/>
          </p:nvSpPr>
          <p:spPr bwMode="auto">
            <a:xfrm>
              <a:off x="1097" y="3074"/>
              <a:ext cx="202" cy="196"/>
            </a:xfrm>
            <a:prstGeom prst="rect">
              <a:avLst/>
            </a:prstGeom>
            <a:noFill/>
            <a:ln w="9525" algn="ctr">
              <a:noFill/>
              <a:miter lim="800000"/>
              <a:headEnd/>
              <a:tailEnd/>
            </a:ln>
            <a:effectLst/>
          </p:spPr>
          <p:txBody>
            <a:bodyPr>
              <a:spAutoFit/>
            </a:bodyPr>
            <a:lstStyle/>
            <a:p>
              <a:pPr algn="ctr">
                <a:buFontTx/>
                <a:buNone/>
              </a:pPr>
              <a:r>
                <a:rPr lang="en-CA">
                  <a:solidFill>
                    <a:srgbClr val="C00000"/>
                  </a:solidFill>
                  <a:cs typeface="Times New Roman" pitchFamily="18" charset="0"/>
                </a:rPr>
                <a:t>•</a:t>
              </a:r>
            </a:p>
          </p:txBody>
        </p:sp>
        <p:sp>
          <p:nvSpPr>
            <p:cNvPr id="8221" name="Line 56"/>
            <p:cNvSpPr>
              <a:spLocks noChangeShapeType="1"/>
            </p:cNvSpPr>
            <p:nvPr/>
          </p:nvSpPr>
          <p:spPr bwMode="auto">
            <a:xfrm flipV="1">
              <a:off x="1200" y="2880"/>
              <a:ext cx="0" cy="240"/>
            </a:xfrm>
            <a:prstGeom prst="line">
              <a:avLst/>
            </a:prstGeom>
            <a:noFill/>
            <a:ln w="9525">
              <a:solidFill>
                <a:schemeClr val="tx1"/>
              </a:solidFill>
              <a:round/>
              <a:headEnd/>
              <a:tailEnd type="triangle" w="sm" len="med"/>
            </a:ln>
            <a:effectLst/>
          </p:spPr>
          <p:txBody>
            <a:bodyPr/>
            <a:lstStyle/>
            <a:p>
              <a:endParaRPr lang="fr-CA"/>
            </a:p>
          </p:txBody>
        </p:sp>
        <p:sp>
          <p:nvSpPr>
            <p:cNvPr id="8222" name="Line 57"/>
            <p:cNvSpPr>
              <a:spLocks noChangeShapeType="1"/>
            </p:cNvSpPr>
            <p:nvPr/>
          </p:nvSpPr>
          <p:spPr bwMode="auto">
            <a:xfrm rot="2700000" flipV="1">
              <a:off x="1328" y="2928"/>
              <a:ext cx="0" cy="240"/>
            </a:xfrm>
            <a:prstGeom prst="line">
              <a:avLst/>
            </a:prstGeom>
            <a:noFill/>
            <a:ln w="9525">
              <a:solidFill>
                <a:schemeClr val="tx1"/>
              </a:solidFill>
              <a:round/>
              <a:headEnd/>
              <a:tailEnd type="triangle" w="sm" len="med"/>
            </a:ln>
            <a:effectLst/>
          </p:spPr>
          <p:txBody>
            <a:bodyPr/>
            <a:lstStyle/>
            <a:p>
              <a:endParaRPr lang="fr-CA"/>
            </a:p>
          </p:txBody>
        </p:sp>
        <p:sp>
          <p:nvSpPr>
            <p:cNvPr id="8223" name="Line 58"/>
            <p:cNvSpPr>
              <a:spLocks noChangeShapeType="1"/>
            </p:cNvSpPr>
            <p:nvPr/>
          </p:nvSpPr>
          <p:spPr bwMode="auto">
            <a:xfrm rot="5400000" flipV="1">
              <a:off x="1368" y="3048"/>
              <a:ext cx="0" cy="240"/>
            </a:xfrm>
            <a:prstGeom prst="line">
              <a:avLst/>
            </a:prstGeom>
            <a:noFill/>
            <a:ln w="9525">
              <a:solidFill>
                <a:schemeClr val="tx1"/>
              </a:solidFill>
              <a:round/>
              <a:headEnd/>
              <a:tailEnd type="triangle" w="sm" len="med"/>
            </a:ln>
            <a:effectLst/>
          </p:spPr>
          <p:txBody>
            <a:bodyPr/>
            <a:lstStyle/>
            <a:p>
              <a:endParaRPr lang="fr-CA"/>
            </a:p>
          </p:txBody>
        </p:sp>
        <p:sp>
          <p:nvSpPr>
            <p:cNvPr id="8224" name="Line 59"/>
            <p:cNvSpPr>
              <a:spLocks noChangeShapeType="1"/>
            </p:cNvSpPr>
            <p:nvPr/>
          </p:nvSpPr>
          <p:spPr bwMode="auto">
            <a:xfrm rot="8100000" flipV="1">
              <a:off x="1320" y="3151"/>
              <a:ext cx="0" cy="240"/>
            </a:xfrm>
            <a:prstGeom prst="line">
              <a:avLst/>
            </a:prstGeom>
            <a:noFill/>
            <a:ln w="9525">
              <a:solidFill>
                <a:schemeClr val="tx1"/>
              </a:solidFill>
              <a:round/>
              <a:headEnd/>
              <a:tailEnd type="triangle" w="sm" len="med"/>
            </a:ln>
            <a:effectLst/>
          </p:spPr>
          <p:txBody>
            <a:bodyPr/>
            <a:lstStyle/>
            <a:p>
              <a:endParaRPr lang="fr-CA"/>
            </a:p>
          </p:txBody>
        </p:sp>
        <p:sp>
          <p:nvSpPr>
            <p:cNvPr id="8225" name="Line 60"/>
            <p:cNvSpPr>
              <a:spLocks noChangeShapeType="1"/>
            </p:cNvSpPr>
            <p:nvPr/>
          </p:nvSpPr>
          <p:spPr bwMode="auto">
            <a:xfrm rot="10800000" flipV="1">
              <a:off x="1192" y="3198"/>
              <a:ext cx="0" cy="240"/>
            </a:xfrm>
            <a:prstGeom prst="line">
              <a:avLst/>
            </a:prstGeom>
            <a:noFill/>
            <a:ln w="9525">
              <a:solidFill>
                <a:schemeClr val="tx1"/>
              </a:solidFill>
              <a:round/>
              <a:headEnd/>
              <a:tailEnd type="triangle" w="sm" len="med"/>
            </a:ln>
            <a:effectLst/>
          </p:spPr>
          <p:txBody>
            <a:bodyPr/>
            <a:lstStyle/>
            <a:p>
              <a:endParaRPr lang="fr-CA"/>
            </a:p>
          </p:txBody>
        </p:sp>
        <p:sp>
          <p:nvSpPr>
            <p:cNvPr id="8226" name="Line 61"/>
            <p:cNvSpPr>
              <a:spLocks noChangeShapeType="1"/>
            </p:cNvSpPr>
            <p:nvPr/>
          </p:nvSpPr>
          <p:spPr bwMode="auto">
            <a:xfrm rot="16200000" flipV="1">
              <a:off x="1032" y="3048"/>
              <a:ext cx="0" cy="240"/>
            </a:xfrm>
            <a:prstGeom prst="line">
              <a:avLst/>
            </a:prstGeom>
            <a:noFill/>
            <a:ln w="9525">
              <a:solidFill>
                <a:schemeClr val="tx1"/>
              </a:solidFill>
              <a:round/>
              <a:headEnd/>
              <a:tailEnd type="triangle" w="sm" len="med"/>
            </a:ln>
            <a:effectLst/>
          </p:spPr>
          <p:txBody>
            <a:bodyPr/>
            <a:lstStyle/>
            <a:p>
              <a:endParaRPr lang="fr-CA"/>
            </a:p>
          </p:txBody>
        </p:sp>
        <p:sp>
          <p:nvSpPr>
            <p:cNvPr id="8227" name="Line 62"/>
            <p:cNvSpPr>
              <a:spLocks noChangeShapeType="1"/>
            </p:cNvSpPr>
            <p:nvPr/>
          </p:nvSpPr>
          <p:spPr bwMode="auto">
            <a:xfrm rot="18900000" flipV="1">
              <a:off x="1080" y="2913"/>
              <a:ext cx="0" cy="240"/>
            </a:xfrm>
            <a:prstGeom prst="line">
              <a:avLst/>
            </a:prstGeom>
            <a:noFill/>
            <a:ln w="9525">
              <a:solidFill>
                <a:schemeClr val="tx1"/>
              </a:solidFill>
              <a:round/>
              <a:headEnd/>
              <a:tailEnd type="triangle" w="sm" len="med"/>
            </a:ln>
            <a:effectLst/>
          </p:spPr>
          <p:txBody>
            <a:bodyPr/>
            <a:lstStyle/>
            <a:p>
              <a:endParaRPr lang="fr-CA"/>
            </a:p>
          </p:txBody>
        </p:sp>
      </p:grpSp>
      <p:sp>
        <p:nvSpPr>
          <p:cNvPr id="8209" name="Line 76"/>
          <p:cNvSpPr>
            <a:spLocks noChangeShapeType="1"/>
          </p:cNvSpPr>
          <p:nvPr/>
        </p:nvSpPr>
        <p:spPr bwMode="auto">
          <a:xfrm rot="13500000" flipV="1">
            <a:off x="6235700" y="6108700"/>
            <a:ext cx="0" cy="179388"/>
          </a:xfrm>
          <a:prstGeom prst="line">
            <a:avLst/>
          </a:prstGeom>
          <a:noFill/>
          <a:ln w="9525">
            <a:solidFill>
              <a:schemeClr val="tx1"/>
            </a:solidFill>
            <a:round/>
            <a:headEnd/>
            <a:tailEnd type="triangle" w="sm" len="med"/>
          </a:ln>
          <a:effectLst/>
        </p:spPr>
        <p:txBody>
          <a:bodyPr/>
          <a:lstStyle/>
          <a:p>
            <a:endParaRPr lang="fr-CA"/>
          </a:p>
        </p:txBody>
      </p:sp>
      <p:sp>
        <p:nvSpPr>
          <p:cNvPr id="8210" name="Text Box 78"/>
          <p:cNvSpPr txBox="1">
            <a:spLocks noChangeArrowheads="1"/>
          </p:cNvSpPr>
          <p:nvPr/>
        </p:nvSpPr>
        <p:spPr bwMode="auto">
          <a:xfrm>
            <a:off x="6215063" y="5929313"/>
            <a:ext cx="320675" cy="311150"/>
          </a:xfrm>
          <a:prstGeom prst="rect">
            <a:avLst/>
          </a:prstGeom>
          <a:noFill/>
          <a:ln w="9525" algn="ctr">
            <a:noFill/>
            <a:miter lim="800000"/>
            <a:headEnd/>
            <a:tailEnd/>
          </a:ln>
          <a:effectLst/>
        </p:spPr>
        <p:txBody>
          <a:bodyPr>
            <a:spAutoFit/>
          </a:bodyPr>
          <a:lstStyle/>
          <a:p>
            <a:pPr algn="ctr">
              <a:buFontTx/>
              <a:buNone/>
            </a:pPr>
            <a:r>
              <a:rPr lang="en-CA">
                <a:solidFill>
                  <a:srgbClr val="C00000"/>
                </a:solidFill>
                <a:cs typeface="Times New Roman" pitchFamily="18" charset="0"/>
              </a:rPr>
              <a:t>•</a:t>
            </a:r>
          </a:p>
        </p:txBody>
      </p:sp>
      <p:sp>
        <p:nvSpPr>
          <p:cNvPr id="8211" name="Line 79"/>
          <p:cNvSpPr>
            <a:spLocks noChangeShapeType="1"/>
          </p:cNvSpPr>
          <p:nvPr/>
        </p:nvSpPr>
        <p:spPr bwMode="auto">
          <a:xfrm flipV="1">
            <a:off x="6375400" y="5802313"/>
            <a:ext cx="0" cy="180975"/>
          </a:xfrm>
          <a:prstGeom prst="line">
            <a:avLst/>
          </a:prstGeom>
          <a:noFill/>
          <a:ln w="9525">
            <a:solidFill>
              <a:schemeClr val="tx1"/>
            </a:solidFill>
            <a:round/>
            <a:headEnd/>
            <a:tailEnd type="triangle" w="sm" len="med"/>
          </a:ln>
          <a:effectLst/>
        </p:spPr>
        <p:txBody>
          <a:bodyPr/>
          <a:lstStyle/>
          <a:p>
            <a:endParaRPr lang="fr-CA"/>
          </a:p>
        </p:txBody>
      </p:sp>
      <p:sp>
        <p:nvSpPr>
          <p:cNvPr id="8212" name="Line 80"/>
          <p:cNvSpPr>
            <a:spLocks noChangeShapeType="1"/>
          </p:cNvSpPr>
          <p:nvPr/>
        </p:nvSpPr>
        <p:spPr bwMode="auto">
          <a:xfrm rot="2700000" flipV="1">
            <a:off x="6503988" y="5864225"/>
            <a:ext cx="0" cy="179388"/>
          </a:xfrm>
          <a:prstGeom prst="line">
            <a:avLst/>
          </a:prstGeom>
          <a:noFill/>
          <a:ln w="9525">
            <a:solidFill>
              <a:schemeClr val="tx1"/>
            </a:solidFill>
            <a:round/>
            <a:headEnd/>
            <a:tailEnd type="triangle" w="sm" len="med"/>
          </a:ln>
          <a:effectLst/>
        </p:spPr>
        <p:txBody>
          <a:bodyPr/>
          <a:lstStyle/>
          <a:p>
            <a:endParaRPr lang="fr-CA"/>
          </a:p>
        </p:txBody>
      </p:sp>
      <p:sp>
        <p:nvSpPr>
          <p:cNvPr id="8213" name="Line 81"/>
          <p:cNvSpPr>
            <a:spLocks noChangeShapeType="1"/>
          </p:cNvSpPr>
          <p:nvPr/>
        </p:nvSpPr>
        <p:spPr bwMode="auto">
          <a:xfrm rot="5400000" flipV="1">
            <a:off x="6539707" y="5982494"/>
            <a:ext cx="0" cy="179387"/>
          </a:xfrm>
          <a:prstGeom prst="line">
            <a:avLst/>
          </a:prstGeom>
          <a:noFill/>
          <a:ln w="9525">
            <a:solidFill>
              <a:schemeClr val="tx1"/>
            </a:solidFill>
            <a:round/>
            <a:headEnd/>
            <a:tailEnd type="triangle" w="sm" len="med"/>
          </a:ln>
          <a:effectLst/>
        </p:spPr>
        <p:txBody>
          <a:bodyPr/>
          <a:lstStyle/>
          <a:p>
            <a:endParaRPr lang="fr-CA"/>
          </a:p>
        </p:txBody>
      </p:sp>
      <p:sp>
        <p:nvSpPr>
          <p:cNvPr id="8214" name="Line 82"/>
          <p:cNvSpPr>
            <a:spLocks noChangeShapeType="1"/>
          </p:cNvSpPr>
          <p:nvPr/>
        </p:nvSpPr>
        <p:spPr bwMode="auto">
          <a:xfrm rot="8100000" flipV="1">
            <a:off x="6503194" y="6109494"/>
            <a:ext cx="0" cy="179388"/>
          </a:xfrm>
          <a:prstGeom prst="line">
            <a:avLst/>
          </a:prstGeom>
          <a:noFill/>
          <a:ln w="9525">
            <a:solidFill>
              <a:schemeClr val="tx1"/>
            </a:solidFill>
            <a:round/>
            <a:headEnd/>
            <a:tailEnd type="triangle" w="sm" len="med"/>
          </a:ln>
          <a:effectLst/>
        </p:spPr>
        <p:txBody>
          <a:bodyPr/>
          <a:lstStyle/>
          <a:p>
            <a:endParaRPr lang="fr-CA"/>
          </a:p>
        </p:txBody>
      </p:sp>
      <p:sp>
        <p:nvSpPr>
          <p:cNvPr id="8215" name="Line 83"/>
          <p:cNvSpPr>
            <a:spLocks noChangeShapeType="1"/>
          </p:cNvSpPr>
          <p:nvPr/>
        </p:nvSpPr>
        <p:spPr bwMode="auto">
          <a:xfrm rot="10800000" flipV="1">
            <a:off x="6375400" y="6145213"/>
            <a:ext cx="0" cy="179387"/>
          </a:xfrm>
          <a:prstGeom prst="line">
            <a:avLst/>
          </a:prstGeom>
          <a:noFill/>
          <a:ln w="9525">
            <a:solidFill>
              <a:schemeClr val="tx1"/>
            </a:solidFill>
            <a:round/>
            <a:headEnd/>
            <a:tailEnd type="triangle" w="sm" len="med"/>
          </a:ln>
          <a:effectLst/>
        </p:spPr>
        <p:txBody>
          <a:bodyPr/>
          <a:lstStyle/>
          <a:p>
            <a:endParaRPr lang="fr-CA"/>
          </a:p>
        </p:txBody>
      </p:sp>
      <p:sp>
        <p:nvSpPr>
          <p:cNvPr id="8216" name="Line 84"/>
          <p:cNvSpPr>
            <a:spLocks noChangeShapeType="1"/>
          </p:cNvSpPr>
          <p:nvPr/>
        </p:nvSpPr>
        <p:spPr bwMode="auto">
          <a:xfrm rot="16200000" flipV="1">
            <a:off x="6204744" y="5982494"/>
            <a:ext cx="0" cy="179388"/>
          </a:xfrm>
          <a:prstGeom prst="line">
            <a:avLst/>
          </a:prstGeom>
          <a:noFill/>
          <a:ln w="9525">
            <a:solidFill>
              <a:schemeClr val="tx1"/>
            </a:solidFill>
            <a:round/>
            <a:headEnd/>
            <a:tailEnd type="triangle" w="sm" len="med"/>
          </a:ln>
          <a:effectLst/>
        </p:spPr>
        <p:txBody>
          <a:bodyPr/>
          <a:lstStyle/>
          <a:p>
            <a:endParaRPr lang="fr-CA"/>
          </a:p>
        </p:txBody>
      </p:sp>
      <p:sp>
        <p:nvSpPr>
          <p:cNvPr id="8217" name="Line 85"/>
          <p:cNvSpPr>
            <a:spLocks noChangeShapeType="1"/>
          </p:cNvSpPr>
          <p:nvPr/>
        </p:nvSpPr>
        <p:spPr bwMode="auto">
          <a:xfrm rot="18900000" flipV="1">
            <a:off x="6251576" y="5856287"/>
            <a:ext cx="0" cy="180975"/>
          </a:xfrm>
          <a:prstGeom prst="line">
            <a:avLst/>
          </a:prstGeom>
          <a:noFill/>
          <a:ln w="9525">
            <a:solidFill>
              <a:schemeClr val="tx1"/>
            </a:solidFill>
            <a:round/>
            <a:headEnd/>
            <a:tailEnd type="triangle" w="sm" len="med"/>
          </a:ln>
          <a:effectLst/>
        </p:spPr>
        <p:txBody>
          <a:bodyPr/>
          <a:lstStyle/>
          <a:p>
            <a:endParaRPr lang="fr-CA"/>
          </a:p>
        </p:txBody>
      </p:sp>
      <p:sp>
        <p:nvSpPr>
          <p:cNvPr id="8218" name="Text Box 86"/>
          <p:cNvSpPr txBox="1">
            <a:spLocks noChangeArrowheads="1"/>
          </p:cNvSpPr>
          <p:nvPr/>
        </p:nvSpPr>
        <p:spPr bwMode="auto">
          <a:xfrm>
            <a:off x="228600" y="3062288"/>
            <a:ext cx="8686800" cy="366712"/>
          </a:xfrm>
          <a:prstGeom prst="rect">
            <a:avLst/>
          </a:prstGeom>
          <a:noFill/>
          <a:ln w="9525">
            <a:noFill/>
            <a:miter lim="800000"/>
            <a:headEnd/>
            <a:tailEnd/>
          </a:ln>
          <a:effectLst/>
        </p:spPr>
        <p:txBody>
          <a:bodyPr>
            <a:spAutoFit/>
          </a:bodyPr>
          <a:lstStyle/>
          <a:p>
            <a:pPr algn="ctr" defTabSz="719138">
              <a:lnSpc>
                <a:spcPct val="100000"/>
              </a:lnSpc>
              <a:spcBef>
                <a:spcPct val="25000"/>
              </a:spcBef>
              <a:buFontTx/>
              <a:buNone/>
            </a:pPr>
            <a:r>
              <a:rPr lang="fr-FR">
                <a:solidFill>
                  <a:schemeClr val="tx1"/>
                </a:solidFill>
                <a:latin typeface="Arial" charset="0"/>
              </a:rPr>
              <a:t>Le débit sanguin est la conséquence d’un </a:t>
            </a:r>
            <a:r>
              <a:rPr lang="fr-FR" u="sng">
                <a:solidFill>
                  <a:schemeClr val="tx1"/>
                </a:solidFill>
                <a:latin typeface="Arial" charset="0"/>
              </a:rPr>
              <a:t>gradient</a:t>
            </a:r>
            <a:r>
              <a:rPr lang="fr-FR" i="0">
                <a:solidFill>
                  <a:schemeClr val="tx1"/>
                </a:solidFill>
                <a:latin typeface="Arial" charset="0"/>
              </a:rPr>
              <a:t> </a:t>
            </a:r>
            <a:r>
              <a:rPr lang="fr-FR">
                <a:solidFill>
                  <a:schemeClr val="tx1"/>
                </a:solidFill>
                <a:latin typeface="Arial" charset="0"/>
              </a:rPr>
              <a:t>de pression</a:t>
            </a:r>
            <a:r>
              <a:rPr lang="fr-FR" i="0">
                <a:solidFill>
                  <a:schemeClr val="tx1"/>
                </a:solidFill>
                <a:latin typeface="Arial" charset="0"/>
              </a:rPr>
              <a:t>:</a:t>
            </a:r>
          </a:p>
        </p:txBody>
      </p:sp>
      <p:sp>
        <p:nvSpPr>
          <p:cNvPr id="8219" name="Line 87"/>
          <p:cNvSpPr>
            <a:spLocks noChangeShapeType="1"/>
          </p:cNvSpPr>
          <p:nvPr/>
        </p:nvSpPr>
        <p:spPr bwMode="auto">
          <a:xfrm>
            <a:off x="3886200" y="6096000"/>
            <a:ext cx="1752600" cy="0"/>
          </a:xfrm>
          <a:prstGeom prst="line">
            <a:avLst/>
          </a:prstGeom>
          <a:noFill/>
          <a:ln w="50800">
            <a:solidFill>
              <a:srgbClr val="C00000"/>
            </a:solidFill>
            <a:round/>
            <a:headEnd/>
            <a:tailEnd type="stealth" w="lg" len="lg"/>
          </a:ln>
          <a:effectLst/>
        </p:spPr>
        <p:txBody>
          <a:bodyPr/>
          <a:lstStyle/>
          <a:p>
            <a:endParaRPr lang="fr-CA"/>
          </a:p>
        </p:txBody>
      </p:sp>
    </p:spTree>
    <p:extLst>
      <p:ext uri="{BB962C8B-B14F-4D97-AF65-F5344CB8AC3E}">
        <p14:creationId xmlns:p14="http://schemas.microsoft.com/office/powerpoint/2010/main" val="367235374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304800" y="319088"/>
            <a:ext cx="8458200" cy="6752618"/>
          </a:xfrm>
          <a:prstGeom prst="rect">
            <a:avLst/>
          </a:prstGeom>
          <a:noFill/>
          <a:ln w="9525" algn="ctr">
            <a:solidFill>
              <a:schemeClr val="tx1"/>
            </a:solidFill>
            <a:miter lim="800000"/>
            <a:headEnd/>
            <a:tailEnd/>
          </a:ln>
          <a:effectLst/>
        </p:spPr>
        <p:txBody>
          <a:bodyPr>
            <a:spAutoFit/>
          </a:bodyPr>
          <a:lstStyle/>
          <a:p>
            <a:pPr marL="185738" indent="-185738">
              <a:lnSpc>
                <a:spcPct val="100000"/>
              </a:lnSpc>
            </a:pPr>
            <a:r>
              <a:rPr lang="fr-FR" i="0" dirty="0">
                <a:solidFill>
                  <a:schemeClr val="tx1"/>
                </a:solidFill>
                <a:latin typeface="Arial" charset="0"/>
              </a:rPr>
              <a:t>Résistance (R):</a:t>
            </a:r>
          </a:p>
          <a:p>
            <a:pPr marL="542925" lvl="1" indent="-177800">
              <a:lnSpc>
                <a:spcPct val="100000"/>
              </a:lnSpc>
              <a:spcBef>
                <a:spcPct val="10000"/>
              </a:spcBef>
            </a:pPr>
            <a:r>
              <a:rPr lang="fr-FR" b="0" i="0" dirty="0">
                <a:solidFill>
                  <a:schemeClr val="tx1"/>
                </a:solidFill>
                <a:latin typeface="Arial" charset="0"/>
              </a:rPr>
              <a:t>Mesure les forces de friction qui  </a:t>
            </a:r>
            <a:r>
              <a:rPr lang="fr-FR" i="0" dirty="0">
                <a:solidFill>
                  <a:schemeClr val="tx1"/>
                </a:solidFill>
                <a:latin typeface="Arial" charset="0"/>
              </a:rPr>
              <a:t>s’opposent </a:t>
            </a:r>
            <a:r>
              <a:rPr lang="fr-FR" b="0" i="0" dirty="0">
                <a:solidFill>
                  <a:schemeClr val="tx1"/>
                </a:solidFill>
                <a:latin typeface="Arial" charset="0"/>
              </a:rPr>
              <a:t>à l’écoulement;</a:t>
            </a:r>
          </a:p>
          <a:p>
            <a:pPr marL="542925" lvl="1" indent="-177800">
              <a:lnSpc>
                <a:spcPct val="100000"/>
              </a:lnSpc>
              <a:spcBef>
                <a:spcPct val="10000"/>
              </a:spcBef>
            </a:pPr>
            <a:r>
              <a:rPr lang="fr-FR" b="0" i="0" dirty="0">
                <a:solidFill>
                  <a:schemeClr val="tx1"/>
                </a:solidFill>
                <a:latin typeface="Arial" charset="0"/>
              </a:rPr>
              <a:t>Débit et résistance sont </a:t>
            </a:r>
            <a:r>
              <a:rPr lang="fr-FR" i="0" dirty="0">
                <a:solidFill>
                  <a:schemeClr val="tx1"/>
                </a:solidFill>
                <a:latin typeface="Arial" charset="0"/>
              </a:rPr>
              <a:t>inversement</a:t>
            </a:r>
            <a:r>
              <a:rPr lang="fr-FR" b="0" i="0" dirty="0">
                <a:solidFill>
                  <a:srgbClr val="CC0000"/>
                </a:solidFill>
                <a:latin typeface="Arial" charset="0"/>
              </a:rPr>
              <a:t> </a:t>
            </a:r>
            <a:r>
              <a:rPr lang="fr-FR" b="0" i="0" dirty="0">
                <a:solidFill>
                  <a:schemeClr val="tx1"/>
                </a:solidFill>
                <a:latin typeface="Arial" charset="0"/>
              </a:rPr>
              <a:t>reliés:  D = (P</a:t>
            </a:r>
            <a:r>
              <a:rPr lang="fr-FR" b="0" i="0" baseline="-10000" dirty="0">
                <a:solidFill>
                  <a:schemeClr val="tx1"/>
                </a:solidFill>
                <a:latin typeface="Arial" charset="0"/>
              </a:rPr>
              <a:t>1</a:t>
            </a:r>
            <a:r>
              <a:rPr lang="fr-FR" b="0" i="0" dirty="0">
                <a:solidFill>
                  <a:schemeClr val="tx1"/>
                </a:solidFill>
                <a:latin typeface="Arial" charset="0"/>
              </a:rPr>
              <a:t> – P</a:t>
            </a:r>
            <a:r>
              <a:rPr lang="fr-FR" b="0" i="0" baseline="-10000" dirty="0">
                <a:solidFill>
                  <a:schemeClr val="tx1"/>
                </a:solidFill>
                <a:latin typeface="Arial" charset="0"/>
              </a:rPr>
              <a:t>2</a:t>
            </a:r>
            <a:r>
              <a:rPr lang="fr-FR" b="0" i="0" dirty="0">
                <a:solidFill>
                  <a:schemeClr val="tx1"/>
                </a:solidFill>
                <a:latin typeface="Arial" charset="0"/>
              </a:rPr>
              <a:t>) / R</a:t>
            </a:r>
          </a:p>
          <a:p>
            <a:pPr marL="542925" lvl="1" indent="-177800">
              <a:lnSpc>
                <a:spcPct val="100000"/>
              </a:lnSpc>
              <a:spcBef>
                <a:spcPct val="10000"/>
              </a:spcBef>
              <a:buFontTx/>
              <a:buNone/>
            </a:pPr>
            <a:r>
              <a:rPr lang="fr-FR" b="0" i="0" dirty="0">
                <a:solidFill>
                  <a:schemeClr val="tx1"/>
                </a:solidFill>
                <a:latin typeface="Arial" charset="0"/>
              </a:rPr>
              <a:t>•  </a:t>
            </a:r>
            <a:r>
              <a:rPr lang="fr-FR" i="0" u="sng" dirty="0">
                <a:solidFill>
                  <a:srgbClr val="0000CC"/>
                </a:solidFill>
                <a:latin typeface="Arial" charset="0"/>
              </a:rPr>
              <a:t>La résistance est  influencée par trois facteurs majeurs</a:t>
            </a:r>
            <a:r>
              <a:rPr lang="fr-FR" i="0" dirty="0">
                <a:solidFill>
                  <a:srgbClr val="0000CC"/>
                </a:solidFill>
                <a:latin typeface="Arial" charset="0"/>
              </a:rPr>
              <a:t>:</a:t>
            </a:r>
            <a:r>
              <a:rPr lang="fr-FR" b="0" i="0" dirty="0">
                <a:solidFill>
                  <a:schemeClr val="tx1"/>
                </a:solidFill>
                <a:latin typeface="Arial" charset="0"/>
              </a:rPr>
              <a:t> </a:t>
            </a:r>
          </a:p>
          <a:p>
            <a:pPr marL="992188" lvl="2" indent="-269875">
              <a:lnSpc>
                <a:spcPct val="100000"/>
              </a:lnSpc>
              <a:buFontTx/>
              <a:buNone/>
            </a:pPr>
            <a:r>
              <a:rPr lang="fr-FR" i="0" dirty="0">
                <a:solidFill>
                  <a:srgbClr val="0000CC"/>
                </a:solidFill>
                <a:latin typeface="Arial" charset="0"/>
              </a:rPr>
              <a:t>i)</a:t>
            </a:r>
            <a:r>
              <a:rPr lang="fr-FR" dirty="0">
                <a:solidFill>
                  <a:srgbClr val="0000CC"/>
                </a:solidFill>
                <a:latin typeface="Arial" charset="0"/>
              </a:rPr>
              <a:t>   Viscosité du sang</a:t>
            </a:r>
            <a:r>
              <a:rPr lang="fr-FR" i="0" dirty="0">
                <a:solidFill>
                  <a:srgbClr val="0000CC"/>
                </a:solidFill>
                <a:latin typeface="Arial" charset="0"/>
              </a:rPr>
              <a:t>:</a:t>
            </a:r>
            <a:endParaRPr lang="fr-FR" b="0" i="0" dirty="0">
              <a:solidFill>
                <a:srgbClr val="0000CC"/>
              </a:solidFill>
              <a:latin typeface="Arial" charset="0"/>
            </a:endParaRPr>
          </a:p>
          <a:p>
            <a:pPr marL="1347788" lvl="3" indent="-176213">
              <a:lnSpc>
                <a:spcPct val="100000"/>
              </a:lnSpc>
              <a:spcBef>
                <a:spcPct val="0"/>
              </a:spcBef>
              <a:buSzPct val="85000"/>
              <a:buFont typeface="Wingdings" pitchFamily="2" charset="2"/>
              <a:buChar char="§"/>
            </a:pPr>
            <a:r>
              <a:rPr lang="fr-FR" b="0" i="0" dirty="0">
                <a:solidFill>
                  <a:schemeClr val="tx1"/>
                </a:solidFill>
                <a:latin typeface="Arial" charset="0"/>
                <a:cs typeface="Arial" charset="0"/>
              </a:rPr>
              <a:t>R est proportionnelle à la viscosité: </a:t>
            </a:r>
            <a:r>
              <a:rPr lang="fr-FR" b="0" i="0" dirty="0">
                <a:solidFill>
                  <a:schemeClr val="tx1"/>
                </a:solidFill>
                <a:latin typeface="Arial" charset="0"/>
                <a:cs typeface="Arial" charset="0"/>
                <a:sym typeface="Symbol" pitchFamily="18" charset="2"/>
              </a:rPr>
              <a:t> viscosité   R</a:t>
            </a:r>
          </a:p>
          <a:p>
            <a:pPr marL="1347788" lvl="3" indent="-176213">
              <a:lnSpc>
                <a:spcPct val="100000"/>
              </a:lnSpc>
              <a:spcBef>
                <a:spcPct val="0"/>
              </a:spcBef>
              <a:buSzPct val="85000"/>
              <a:buFont typeface="Wingdings" pitchFamily="2" charset="2"/>
              <a:buChar char="§"/>
            </a:pPr>
            <a:r>
              <a:rPr lang="fr-FR" b="0" i="0" dirty="0">
                <a:solidFill>
                  <a:schemeClr val="tx1"/>
                </a:solidFill>
                <a:latin typeface="Arial" charset="0"/>
              </a:rPr>
              <a:t>La viscosité du sang est due aux éléments figurés et aux protéines plasmatiques:</a:t>
            </a:r>
          </a:p>
          <a:p>
            <a:pPr marL="1704975" lvl="4" indent="-177800">
              <a:lnSpc>
                <a:spcPct val="100000"/>
              </a:lnSpc>
              <a:spcBef>
                <a:spcPct val="0"/>
              </a:spcBef>
            </a:pPr>
            <a:r>
              <a:rPr lang="fr-FR" sz="1600" b="0" i="0" dirty="0">
                <a:solidFill>
                  <a:schemeClr val="tx1"/>
                </a:solidFill>
                <a:latin typeface="Arial" charset="0"/>
                <a:cs typeface="Arial" charset="0"/>
                <a:sym typeface="Symbol" pitchFamily="18" charset="2"/>
              </a:rPr>
              <a:t>Avec une hématocrite de 40%, viscosité du sang </a:t>
            </a:r>
            <a:r>
              <a:rPr lang="fr-FR" sz="1600" b="0" i="0" dirty="0">
                <a:solidFill>
                  <a:schemeClr val="tx1"/>
                </a:solidFill>
                <a:latin typeface="Arial" charset="0"/>
                <a:sym typeface="Symbol" pitchFamily="18" charset="2"/>
              </a:rPr>
              <a:t> 3 x viscosité de l’eau</a:t>
            </a:r>
          </a:p>
          <a:p>
            <a:pPr marL="1704975" lvl="4" indent="-177800">
              <a:lnSpc>
                <a:spcPct val="100000"/>
              </a:lnSpc>
              <a:spcBef>
                <a:spcPct val="0"/>
              </a:spcBef>
            </a:pPr>
            <a:r>
              <a:rPr lang="fr-FR" sz="1600" b="0" i="0" dirty="0">
                <a:solidFill>
                  <a:schemeClr val="tx1"/>
                </a:solidFill>
                <a:latin typeface="Arial" charset="0"/>
                <a:sym typeface="Symbol" pitchFamily="18" charset="2"/>
              </a:rPr>
              <a:t>Avec une hématocrite de 55%, viscosité du sang  5 x viscosité de l’eau!</a:t>
            </a:r>
            <a:endParaRPr lang="fr-FR" sz="1600" b="0" i="0" dirty="0">
              <a:solidFill>
                <a:schemeClr val="tx1"/>
              </a:solidFill>
              <a:latin typeface="Arial" charset="0"/>
              <a:cs typeface="Arial" charset="0"/>
              <a:sym typeface="Symbol" pitchFamily="18" charset="2"/>
            </a:endParaRPr>
          </a:p>
          <a:p>
            <a:pPr marL="992188" lvl="2" indent="-269875">
              <a:lnSpc>
                <a:spcPct val="100000"/>
              </a:lnSpc>
              <a:buFontTx/>
              <a:buNone/>
            </a:pPr>
            <a:r>
              <a:rPr lang="fr-FR" i="0" dirty="0">
                <a:solidFill>
                  <a:srgbClr val="0000CC"/>
                </a:solidFill>
                <a:latin typeface="Arial" charset="0"/>
              </a:rPr>
              <a:t>ii)</a:t>
            </a:r>
            <a:r>
              <a:rPr lang="fr-FR" dirty="0">
                <a:solidFill>
                  <a:srgbClr val="0000CC"/>
                </a:solidFill>
                <a:latin typeface="Arial" charset="0"/>
              </a:rPr>
              <a:t>  Longueur totale du vaisseau</a:t>
            </a:r>
            <a:r>
              <a:rPr lang="fr-FR" i="0" dirty="0">
                <a:solidFill>
                  <a:srgbClr val="0000CC"/>
                </a:solidFill>
                <a:latin typeface="Arial" charset="0"/>
              </a:rPr>
              <a:t>:</a:t>
            </a:r>
            <a:r>
              <a:rPr lang="fr-FR" i="0" dirty="0">
                <a:solidFill>
                  <a:schemeClr val="tx1"/>
                </a:solidFill>
                <a:latin typeface="Arial" charset="0"/>
              </a:rPr>
              <a:t>  </a:t>
            </a:r>
          </a:p>
          <a:p>
            <a:pPr marL="1347788" lvl="3" indent="-176213">
              <a:lnSpc>
                <a:spcPct val="100000"/>
              </a:lnSpc>
              <a:spcBef>
                <a:spcPct val="0"/>
              </a:spcBef>
              <a:buSzPct val="85000"/>
              <a:buFont typeface="Wingdings" pitchFamily="2" charset="2"/>
              <a:buChar char="§"/>
            </a:pPr>
            <a:r>
              <a:rPr lang="fr-FR" b="0" i="0" dirty="0">
                <a:solidFill>
                  <a:schemeClr val="tx1"/>
                </a:solidFill>
                <a:latin typeface="Arial" charset="0"/>
              </a:rPr>
              <a:t>R proportionnelle à la longueur du vaisseau: </a:t>
            </a:r>
            <a:r>
              <a:rPr lang="fr-FR" b="0" i="0" dirty="0">
                <a:solidFill>
                  <a:schemeClr val="tx1"/>
                </a:solidFill>
                <a:latin typeface="Arial" charset="0"/>
                <a:sym typeface="Symbol" pitchFamily="18" charset="2"/>
              </a:rPr>
              <a:t> longueur   R</a:t>
            </a:r>
            <a:endParaRPr lang="fr-FR" b="0" i="0" dirty="0">
              <a:solidFill>
                <a:schemeClr val="tx1"/>
              </a:solidFill>
              <a:latin typeface="Arial" charset="0"/>
            </a:endParaRPr>
          </a:p>
          <a:p>
            <a:pPr marL="992188" lvl="2" indent="-269875">
              <a:lnSpc>
                <a:spcPct val="100000"/>
              </a:lnSpc>
              <a:buFontTx/>
              <a:buNone/>
            </a:pPr>
            <a:r>
              <a:rPr lang="fr-FR" i="0" dirty="0">
                <a:solidFill>
                  <a:srgbClr val="0000CC"/>
                </a:solidFill>
                <a:latin typeface="Arial" charset="0"/>
              </a:rPr>
              <a:t>iii)</a:t>
            </a:r>
            <a:r>
              <a:rPr lang="fr-FR" dirty="0">
                <a:solidFill>
                  <a:srgbClr val="0000CC"/>
                </a:solidFill>
                <a:latin typeface="Arial" charset="0"/>
              </a:rPr>
              <a:t> Diamètre du vaisseau</a:t>
            </a:r>
            <a:r>
              <a:rPr lang="fr-FR" i="0" dirty="0">
                <a:solidFill>
                  <a:srgbClr val="0000CC"/>
                </a:solidFill>
                <a:latin typeface="Arial" charset="0"/>
              </a:rPr>
              <a:t>:</a:t>
            </a:r>
            <a:endParaRPr lang="fr-FR" b="0" i="0" dirty="0">
              <a:solidFill>
                <a:srgbClr val="0000CC"/>
              </a:solidFill>
              <a:latin typeface="Arial" charset="0"/>
            </a:endParaRPr>
          </a:p>
          <a:p>
            <a:pPr marL="1347788" lvl="3" indent="-176213">
              <a:lnSpc>
                <a:spcPct val="100000"/>
              </a:lnSpc>
              <a:spcBef>
                <a:spcPct val="0"/>
              </a:spcBef>
              <a:buSzPct val="85000"/>
              <a:buFont typeface="Wingdings" pitchFamily="2" charset="2"/>
              <a:buChar char="§"/>
            </a:pPr>
            <a:r>
              <a:rPr lang="fr-FR" b="0" i="0" dirty="0">
                <a:solidFill>
                  <a:schemeClr val="tx1"/>
                </a:solidFill>
                <a:latin typeface="Arial" charset="0"/>
              </a:rPr>
              <a:t>Peut être contrôlée</a:t>
            </a:r>
          </a:p>
          <a:p>
            <a:pPr marL="1347788" lvl="3" indent="-176213">
              <a:lnSpc>
                <a:spcPct val="100000"/>
              </a:lnSpc>
              <a:spcBef>
                <a:spcPct val="0"/>
              </a:spcBef>
              <a:buSzPct val="85000"/>
              <a:buFont typeface="Wingdings" pitchFamily="2" charset="2"/>
              <a:buChar char="§"/>
            </a:pPr>
            <a:r>
              <a:rPr lang="fr-FR" b="0" i="0" dirty="0">
                <a:solidFill>
                  <a:schemeClr val="tx1"/>
                </a:solidFill>
                <a:latin typeface="Arial" charset="0"/>
              </a:rPr>
              <a:t>R proportionnelle à [1 / (diamètre)</a:t>
            </a:r>
            <a:r>
              <a:rPr lang="fr-FR" sz="2000" b="0" i="0" baseline="30000" dirty="0">
                <a:solidFill>
                  <a:schemeClr val="tx1"/>
                </a:solidFill>
                <a:latin typeface="Arial" charset="0"/>
              </a:rPr>
              <a:t>4 </a:t>
            </a:r>
            <a:r>
              <a:rPr lang="fr-FR" b="0" i="0" dirty="0">
                <a:solidFill>
                  <a:schemeClr val="tx1"/>
                </a:solidFill>
                <a:latin typeface="Arial" charset="0"/>
              </a:rPr>
              <a:t>]</a:t>
            </a:r>
            <a:endParaRPr lang="fr-FR" sz="2000" b="0" i="0" baseline="30000" dirty="0">
              <a:solidFill>
                <a:schemeClr val="tx1"/>
              </a:solidFill>
              <a:latin typeface="Arial" charset="0"/>
            </a:endParaRPr>
          </a:p>
          <a:p>
            <a:pPr marL="1347788" lvl="3" indent="-176213">
              <a:lnSpc>
                <a:spcPct val="100000"/>
              </a:lnSpc>
              <a:spcBef>
                <a:spcPct val="0"/>
              </a:spcBef>
              <a:buSzPct val="85000"/>
              <a:buFont typeface="Wingdings" pitchFamily="2" charset="2"/>
              <a:buChar char="§"/>
            </a:pPr>
            <a:r>
              <a:rPr lang="fr-FR" b="0" i="0" dirty="0">
                <a:solidFill>
                  <a:schemeClr val="tx1"/>
                </a:solidFill>
                <a:latin typeface="Arial" charset="0"/>
              </a:rPr>
              <a:t>i.e. La résistance varie </a:t>
            </a:r>
            <a:r>
              <a:rPr lang="fr-FR" b="0" i="0" u="sng" dirty="0">
                <a:solidFill>
                  <a:schemeClr val="tx1"/>
                </a:solidFill>
                <a:latin typeface="Arial" charset="0"/>
              </a:rPr>
              <a:t>inversement</a:t>
            </a:r>
            <a:r>
              <a:rPr lang="fr-FR" b="0" i="0" dirty="0">
                <a:solidFill>
                  <a:schemeClr val="tx1"/>
                </a:solidFill>
                <a:latin typeface="Arial" charset="0"/>
              </a:rPr>
              <a:t> avec (diamètre)</a:t>
            </a:r>
            <a:r>
              <a:rPr lang="fr-FR" sz="2000" i="0" baseline="30000" dirty="0">
                <a:solidFill>
                  <a:schemeClr val="tx1"/>
                </a:solidFill>
                <a:latin typeface="Arial" charset="0"/>
              </a:rPr>
              <a:t>4</a:t>
            </a:r>
            <a:r>
              <a:rPr lang="fr-FR" sz="2400" b="0" i="0" baseline="20000" dirty="0">
                <a:solidFill>
                  <a:schemeClr val="tx1"/>
                </a:solidFill>
                <a:latin typeface="Arial" charset="0"/>
              </a:rPr>
              <a:t> </a:t>
            </a:r>
            <a:r>
              <a:rPr lang="fr-FR" b="0" i="0" dirty="0">
                <a:solidFill>
                  <a:schemeClr val="tx1"/>
                </a:solidFill>
                <a:latin typeface="Arial" charset="0"/>
              </a:rPr>
              <a:t>!!</a:t>
            </a:r>
            <a:endParaRPr lang="fr-FR" b="0" i="0" dirty="0">
              <a:solidFill>
                <a:schemeClr val="tx1"/>
              </a:solidFill>
              <a:latin typeface="Arial" charset="0"/>
              <a:sym typeface="Symbol" pitchFamily="18" charset="2"/>
            </a:endParaRPr>
          </a:p>
          <a:p>
            <a:pPr marL="1704975" lvl="4" indent="-177800">
              <a:lnSpc>
                <a:spcPct val="100000"/>
              </a:lnSpc>
              <a:spcBef>
                <a:spcPct val="0"/>
              </a:spcBef>
            </a:pPr>
            <a:r>
              <a:rPr lang="fr-FR" sz="1600" b="0" i="0" dirty="0">
                <a:solidFill>
                  <a:schemeClr val="tx1"/>
                </a:solidFill>
                <a:latin typeface="Arial" charset="0"/>
                <a:sym typeface="Symbol" pitchFamily="18" charset="2"/>
              </a:rPr>
              <a:t>Exemple: si le diamètre double  R diminue par un facteur de 16 !!</a:t>
            </a:r>
          </a:p>
          <a:p>
            <a:pPr marL="1704975" lvl="4" indent="-177800">
              <a:lnSpc>
                <a:spcPct val="100000"/>
              </a:lnSpc>
              <a:spcBef>
                <a:spcPct val="0"/>
              </a:spcBef>
              <a:buFontTx/>
              <a:buNone/>
            </a:pPr>
            <a:r>
              <a:rPr lang="fr-FR" sz="1600" b="0" i="0" dirty="0">
                <a:solidFill>
                  <a:schemeClr val="tx1"/>
                </a:solidFill>
                <a:latin typeface="Arial" charset="0"/>
              </a:rPr>
              <a:t>	</a:t>
            </a:r>
            <a:r>
              <a:rPr lang="fr-FR" sz="1600" b="0" i="0" dirty="0">
                <a:solidFill>
                  <a:srgbClr val="CC3300"/>
                </a:solidFill>
                <a:latin typeface="Arial" charset="0"/>
              </a:rPr>
              <a:t>(** Dans ce cas, comment changerait le débit sanguin</a:t>
            </a:r>
            <a:r>
              <a:rPr lang="fr-FR" sz="1600" b="0" i="0" dirty="0" smtClean="0">
                <a:solidFill>
                  <a:srgbClr val="CC3300"/>
                </a:solidFill>
                <a:latin typeface="Arial" charset="0"/>
              </a:rPr>
              <a:t>? )</a:t>
            </a:r>
            <a:endParaRPr lang="fr-FR" sz="1600" b="0" i="0" dirty="0">
              <a:solidFill>
                <a:srgbClr val="CC3300"/>
              </a:solidFill>
              <a:latin typeface="Arial" charset="0"/>
            </a:endParaRPr>
          </a:p>
          <a:p>
            <a:pPr marL="185738" indent="-185738">
              <a:lnSpc>
                <a:spcPct val="100000"/>
              </a:lnSpc>
              <a:spcBef>
                <a:spcPct val="50000"/>
              </a:spcBef>
            </a:pPr>
            <a:r>
              <a:rPr lang="fr-FR" i="0" dirty="0">
                <a:solidFill>
                  <a:schemeClr val="tx1"/>
                </a:solidFill>
                <a:latin typeface="Arial" charset="0"/>
              </a:rPr>
              <a:t>Résistance périphérique:</a:t>
            </a:r>
            <a:r>
              <a:rPr lang="fr-FR" b="0" i="0" dirty="0">
                <a:solidFill>
                  <a:schemeClr val="tx1"/>
                </a:solidFill>
                <a:latin typeface="Arial" charset="0"/>
              </a:rPr>
              <a:t> </a:t>
            </a:r>
          </a:p>
          <a:p>
            <a:pPr marL="542925" lvl="1" indent="-177800">
              <a:lnSpc>
                <a:spcPct val="100000"/>
              </a:lnSpc>
              <a:spcBef>
                <a:spcPct val="10000"/>
              </a:spcBef>
            </a:pPr>
            <a:r>
              <a:rPr lang="fr-FR" b="0" i="0" dirty="0">
                <a:solidFill>
                  <a:schemeClr val="tx1"/>
                </a:solidFill>
                <a:latin typeface="Arial" charset="0"/>
              </a:rPr>
              <a:t>Résistance de tout le réseau artériel dans la circulation systémique.</a:t>
            </a:r>
          </a:p>
          <a:p>
            <a:pPr marL="542925" lvl="1" indent="-177800">
              <a:lnSpc>
                <a:spcPct val="100000"/>
              </a:lnSpc>
              <a:spcBef>
                <a:spcPct val="10000"/>
              </a:spcBef>
            </a:pPr>
            <a:r>
              <a:rPr lang="fr-FR" b="0" dirty="0">
                <a:solidFill>
                  <a:schemeClr val="tx1"/>
                </a:solidFill>
                <a:latin typeface="Arial" charset="0"/>
              </a:rPr>
              <a:t>Résistance périphérique totale </a:t>
            </a:r>
            <a:r>
              <a:rPr lang="fr-FR" b="0" i="0" dirty="0">
                <a:solidFill>
                  <a:schemeClr val="tx1"/>
                </a:solidFill>
                <a:latin typeface="Arial" charset="0"/>
              </a:rPr>
              <a:t>= Résistance au débit sanguin dans toute la circulation systémique (</a:t>
            </a:r>
            <a:r>
              <a:rPr lang="fr-FR" b="0" i="0" dirty="0">
                <a:solidFill>
                  <a:schemeClr val="tx1"/>
                </a:solidFill>
                <a:latin typeface="Arial" charset="0"/>
                <a:sym typeface="Symbol" pitchFamily="18" charset="2"/>
              </a:rPr>
              <a:t> résistance périphérique)</a:t>
            </a:r>
            <a:r>
              <a:rPr lang="fr-FR" b="0" i="0" dirty="0">
                <a:solidFill>
                  <a:schemeClr val="tx1"/>
                </a:solidFill>
                <a:latin typeface="Arial" charset="0"/>
              </a:rPr>
              <a:t>.</a:t>
            </a:r>
          </a:p>
        </p:txBody>
      </p:sp>
    </p:spTree>
    <p:extLst>
      <p:ext uri="{BB962C8B-B14F-4D97-AF65-F5344CB8AC3E}">
        <p14:creationId xmlns:p14="http://schemas.microsoft.com/office/powerpoint/2010/main" val="2939102614"/>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4" descr="19-05BloodPress_LE.jpg"/>
          <p:cNvPicPr>
            <a:picLocks noChangeAspect="1" noChangeArrowheads="1"/>
          </p:cNvPicPr>
          <p:nvPr/>
        </p:nvPicPr>
        <p:blipFill>
          <a:blip r:embed="rId3" cstate="print"/>
          <a:srcRect l="6711" b="29628"/>
          <a:stretch>
            <a:fillRect/>
          </a:stretch>
        </p:blipFill>
        <p:spPr bwMode="auto">
          <a:xfrm>
            <a:off x="3962400" y="868363"/>
            <a:ext cx="5181600" cy="3351212"/>
          </a:xfrm>
          <a:prstGeom prst="rect">
            <a:avLst/>
          </a:prstGeom>
          <a:noFill/>
          <a:ln w="9525">
            <a:noFill/>
            <a:miter lim="800000"/>
            <a:headEnd/>
            <a:tailEnd/>
          </a:ln>
        </p:spPr>
      </p:pic>
      <p:sp>
        <p:nvSpPr>
          <p:cNvPr id="10243" name="Text Box 2"/>
          <p:cNvSpPr txBox="1">
            <a:spLocks noChangeArrowheads="1"/>
          </p:cNvSpPr>
          <p:nvPr/>
        </p:nvSpPr>
        <p:spPr bwMode="auto">
          <a:xfrm>
            <a:off x="228600" y="168275"/>
            <a:ext cx="8915400" cy="830997"/>
          </a:xfrm>
          <a:prstGeom prst="rect">
            <a:avLst/>
          </a:prstGeom>
          <a:noFill/>
          <a:ln w="38100">
            <a:noFill/>
            <a:miter lim="800000"/>
            <a:headEnd/>
            <a:tailEnd/>
          </a:ln>
          <a:effectLst/>
        </p:spPr>
        <p:txBody>
          <a:bodyPr>
            <a:spAutoFit/>
          </a:bodyPr>
          <a:lstStyle/>
          <a:p>
            <a:pPr marL="809625" indent="-809625">
              <a:lnSpc>
                <a:spcPct val="100000"/>
              </a:lnSpc>
              <a:spcBef>
                <a:spcPct val="50000"/>
              </a:spcBef>
              <a:buFontTx/>
              <a:buNone/>
            </a:pPr>
            <a:r>
              <a:rPr lang="fr-FR" sz="2400" b="0" i="0" dirty="0">
                <a:solidFill>
                  <a:srgbClr val="0000FF"/>
                </a:solidFill>
                <a:latin typeface="Arial" charset="0"/>
              </a:rPr>
              <a:t>6</a:t>
            </a:r>
            <a:r>
              <a:rPr lang="fr-FR" sz="2400" b="0" i="0" dirty="0" smtClean="0">
                <a:solidFill>
                  <a:srgbClr val="0000FF"/>
                </a:solidFill>
                <a:latin typeface="Arial" charset="0"/>
              </a:rPr>
              <a:t>.2.6</a:t>
            </a:r>
            <a:r>
              <a:rPr lang="fr-FR" sz="2400" b="0" i="0" dirty="0">
                <a:solidFill>
                  <a:srgbClr val="0000FF"/>
                </a:solidFill>
                <a:latin typeface="Arial" charset="0"/>
              </a:rPr>
              <a:t>	</a:t>
            </a:r>
            <a:r>
              <a:rPr lang="fr-FR" sz="2400" b="0" i="0" u="sng" dirty="0">
                <a:solidFill>
                  <a:srgbClr val="0000FF"/>
                </a:solidFill>
                <a:latin typeface="Arial" charset="0"/>
              </a:rPr>
              <a:t>Expliquer les changements de la pression sanguine dans les divers vaisseaux de la circulation systémique</a:t>
            </a:r>
            <a:r>
              <a:rPr lang="fr-FR" sz="2400" b="0" i="0" dirty="0">
                <a:solidFill>
                  <a:srgbClr val="0000FF"/>
                </a:solidFill>
                <a:latin typeface="Arial" charset="0"/>
              </a:rPr>
              <a:t>.</a:t>
            </a:r>
          </a:p>
        </p:txBody>
      </p:sp>
      <p:sp>
        <p:nvSpPr>
          <p:cNvPr id="10244" name="Text Box 10"/>
          <p:cNvSpPr txBox="1">
            <a:spLocks noChangeArrowheads="1"/>
          </p:cNvSpPr>
          <p:nvPr/>
        </p:nvSpPr>
        <p:spPr bwMode="auto">
          <a:xfrm>
            <a:off x="8001000" y="5105400"/>
            <a:ext cx="914400" cy="257175"/>
          </a:xfrm>
          <a:prstGeom prst="rect">
            <a:avLst/>
          </a:prstGeom>
          <a:solidFill>
            <a:schemeClr val="bg1"/>
          </a:solidFill>
          <a:ln w="9525">
            <a:solidFill>
              <a:srgbClr val="0000FF"/>
            </a:solidFill>
            <a:miter lim="800000"/>
            <a:headEnd/>
            <a:tailEnd/>
          </a:ln>
          <a:effectLst/>
        </p:spPr>
        <p:txBody>
          <a:bodyPr tIns="18000" bIns="18000">
            <a:spAutoFit/>
          </a:bodyPr>
          <a:lstStyle/>
          <a:p>
            <a:pPr algn="ctr">
              <a:lnSpc>
                <a:spcPct val="100000"/>
              </a:lnSpc>
              <a:spcBef>
                <a:spcPct val="50000"/>
              </a:spcBef>
              <a:buFontTx/>
              <a:buNone/>
            </a:pPr>
            <a:r>
              <a:rPr lang="en-US" sz="1400" b="0" i="0">
                <a:latin typeface="Arial" charset="0"/>
              </a:rPr>
              <a:t>Fig. 19.6</a:t>
            </a:r>
            <a:endParaRPr lang="en-CA" sz="1400" b="0" i="0">
              <a:latin typeface="Arial" charset="0"/>
            </a:endParaRPr>
          </a:p>
        </p:txBody>
      </p:sp>
      <p:sp>
        <p:nvSpPr>
          <p:cNvPr id="10245" name="Text Box 5"/>
          <p:cNvSpPr txBox="1">
            <a:spLocks noChangeArrowheads="1"/>
          </p:cNvSpPr>
          <p:nvPr/>
        </p:nvSpPr>
        <p:spPr bwMode="auto">
          <a:xfrm>
            <a:off x="228600" y="1039813"/>
            <a:ext cx="3276600" cy="3455987"/>
          </a:xfrm>
          <a:prstGeom prst="rect">
            <a:avLst/>
          </a:prstGeom>
          <a:noFill/>
          <a:ln w="9525">
            <a:solidFill>
              <a:srgbClr val="0000FF"/>
            </a:solidFill>
            <a:miter lim="800000"/>
            <a:headEnd/>
            <a:tailEnd/>
          </a:ln>
          <a:effectLst/>
        </p:spPr>
        <p:txBody>
          <a:bodyPr tIns="82800" bIns="82800">
            <a:spAutoFit/>
          </a:bodyPr>
          <a:lstStyle/>
          <a:p>
            <a:pPr>
              <a:lnSpc>
                <a:spcPct val="100000"/>
              </a:lnSpc>
              <a:buFontTx/>
              <a:buNone/>
              <a:tabLst>
                <a:tab pos="539750" algn="l"/>
              </a:tabLst>
            </a:pPr>
            <a:r>
              <a:rPr lang="fr-FR" b="0" i="0">
                <a:solidFill>
                  <a:schemeClr val="tx1"/>
                </a:solidFill>
                <a:latin typeface="Arial" charset="0"/>
              </a:rPr>
              <a:t>Écoulement </a:t>
            </a:r>
            <a:r>
              <a:rPr lang="fr-FR" b="0" i="0" u="sng">
                <a:solidFill>
                  <a:schemeClr val="tx1"/>
                </a:solidFill>
                <a:latin typeface="Arial" charset="0"/>
              </a:rPr>
              <a:t>pulsatile</a:t>
            </a:r>
            <a:r>
              <a:rPr lang="fr-FR" b="0" i="0">
                <a:solidFill>
                  <a:schemeClr val="tx1"/>
                </a:solidFill>
                <a:latin typeface="Arial" charset="0"/>
              </a:rPr>
              <a:t> dans les artères près du coeur:</a:t>
            </a:r>
            <a:r>
              <a:rPr lang="fr-FR" b="0" i="0">
                <a:solidFill>
                  <a:schemeClr val="tx1"/>
                </a:solidFill>
              </a:rPr>
              <a:t> </a:t>
            </a:r>
          </a:p>
          <a:p>
            <a:pPr marL="360363" lvl="1" indent="-180975">
              <a:lnSpc>
                <a:spcPct val="100000"/>
              </a:lnSpc>
              <a:tabLst>
                <a:tab pos="539750" algn="l"/>
              </a:tabLst>
            </a:pPr>
            <a:r>
              <a:rPr lang="fr-FR">
                <a:solidFill>
                  <a:schemeClr val="tx1"/>
                </a:solidFill>
                <a:latin typeface="Arial" charset="0"/>
              </a:rPr>
              <a:t>Pression systolique</a:t>
            </a:r>
            <a:r>
              <a:rPr lang="fr-FR" i="0">
                <a:solidFill>
                  <a:schemeClr val="tx1"/>
                </a:solidFill>
                <a:latin typeface="Arial" charset="0"/>
              </a:rPr>
              <a:t>:</a:t>
            </a:r>
          </a:p>
          <a:p>
            <a:pPr marL="360363" lvl="1" indent="-180975">
              <a:lnSpc>
                <a:spcPct val="100000"/>
              </a:lnSpc>
              <a:spcBef>
                <a:spcPct val="0"/>
              </a:spcBef>
              <a:buFontTx/>
              <a:buNone/>
              <a:tabLst>
                <a:tab pos="539750" algn="l"/>
              </a:tabLst>
            </a:pPr>
            <a:r>
              <a:rPr lang="fr-FR" sz="1600" b="0" i="0">
                <a:solidFill>
                  <a:schemeClr val="tx1"/>
                </a:solidFill>
                <a:latin typeface="Arial" charset="0"/>
              </a:rPr>
              <a:t>	= Pression maximale</a:t>
            </a:r>
          </a:p>
          <a:p>
            <a:pPr marL="360363" lvl="1" indent="-180975">
              <a:lnSpc>
                <a:spcPct val="100000"/>
              </a:lnSpc>
              <a:spcBef>
                <a:spcPct val="0"/>
              </a:spcBef>
              <a:buFontTx/>
              <a:buNone/>
              <a:tabLst>
                <a:tab pos="539750" algn="l"/>
              </a:tabLst>
            </a:pPr>
            <a:r>
              <a:rPr lang="fr-FR" sz="1600" b="0" i="0">
                <a:solidFill>
                  <a:schemeClr val="tx1"/>
                </a:solidFill>
                <a:latin typeface="Arial" charset="0"/>
              </a:rPr>
              <a:t>	</a:t>
            </a:r>
            <a:r>
              <a:rPr lang="fr-FR" sz="1600" b="0" i="0">
                <a:solidFill>
                  <a:schemeClr val="tx1"/>
                </a:solidFill>
                <a:latin typeface="Arial" charset="0"/>
                <a:cs typeface="Arial" charset="0"/>
              </a:rPr>
              <a:t>≈ 120 mm Hg</a:t>
            </a:r>
          </a:p>
          <a:p>
            <a:pPr marL="360363" lvl="1" indent="-180975">
              <a:lnSpc>
                <a:spcPct val="100000"/>
              </a:lnSpc>
              <a:tabLst>
                <a:tab pos="539750" algn="l"/>
              </a:tabLst>
            </a:pPr>
            <a:r>
              <a:rPr lang="fr-FR">
                <a:solidFill>
                  <a:schemeClr val="tx1"/>
                </a:solidFill>
                <a:latin typeface="Arial" charset="0"/>
              </a:rPr>
              <a:t>Pression diastolique</a:t>
            </a:r>
            <a:r>
              <a:rPr lang="fr-FR" i="0">
                <a:solidFill>
                  <a:schemeClr val="tx1"/>
                </a:solidFill>
                <a:latin typeface="Arial" charset="0"/>
              </a:rPr>
              <a:t>:</a:t>
            </a:r>
          </a:p>
          <a:p>
            <a:pPr marL="360363" lvl="1" indent="-180975">
              <a:lnSpc>
                <a:spcPct val="100000"/>
              </a:lnSpc>
              <a:spcBef>
                <a:spcPct val="0"/>
              </a:spcBef>
              <a:buFontTx/>
              <a:buNone/>
              <a:tabLst>
                <a:tab pos="539750" algn="l"/>
              </a:tabLst>
            </a:pPr>
            <a:r>
              <a:rPr lang="fr-FR" sz="1600" b="0" i="0">
                <a:solidFill>
                  <a:schemeClr val="tx1"/>
                </a:solidFill>
                <a:latin typeface="Arial" charset="0"/>
              </a:rPr>
              <a:t>	= Pression minimale</a:t>
            </a:r>
          </a:p>
          <a:p>
            <a:pPr marL="360363" lvl="1" indent="-180975">
              <a:lnSpc>
                <a:spcPct val="100000"/>
              </a:lnSpc>
              <a:spcBef>
                <a:spcPct val="0"/>
              </a:spcBef>
              <a:buFontTx/>
              <a:buNone/>
              <a:tabLst>
                <a:tab pos="539750" algn="l"/>
              </a:tabLst>
            </a:pPr>
            <a:r>
              <a:rPr lang="fr-FR" sz="1600" b="0" i="0">
                <a:solidFill>
                  <a:schemeClr val="tx1"/>
                </a:solidFill>
                <a:latin typeface="Arial" charset="0"/>
              </a:rPr>
              <a:t>	</a:t>
            </a:r>
            <a:r>
              <a:rPr lang="fr-FR" sz="1600" b="0" i="0">
                <a:solidFill>
                  <a:schemeClr val="tx1"/>
                </a:solidFill>
                <a:latin typeface="Arial" charset="0"/>
                <a:cs typeface="Arial" charset="0"/>
              </a:rPr>
              <a:t>≈ 80 mm Hg</a:t>
            </a:r>
          </a:p>
          <a:p>
            <a:pPr marL="360363" lvl="1" indent="-180975">
              <a:lnSpc>
                <a:spcPct val="100000"/>
              </a:lnSpc>
              <a:tabLst>
                <a:tab pos="539750" algn="l"/>
              </a:tabLst>
            </a:pPr>
            <a:r>
              <a:rPr lang="fr-FR">
                <a:solidFill>
                  <a:schemeClr val="tx1"/>
                </a:solidFill>
                <a:latin typeface="Arial" charset="0"/>
                <a:cs typeface="Arial" charset="0"/>
              </a:rPr>
              <a:t>Pression différentielle</a:t>
            </a:r>
            <a:r>
              <a:rPr lang="fr-FR" i="0">
                <a:solidFill>
                  <a:schemeClr val="tx1"/>
                </a:solidFill>
                <a:latin typeface="Arial" charset="0"/>
                <a:cs typeface="Arial" charset="0"/>
              </a:rPr>
              <a:t>:</a:t>
            </a:r>
          </a:p>
          <a:p>
            <a:pPr marL="360363" lvl="1" indent="-180975">
              <a:lnSpc>
                <a:spcPct val="100000"/>
              </a:lnSpc>
              <a:spcBef>
                <a:spcPct val="0"/>
              </a:spcBef>
              <a:buFontTx/>
              <a:buNone/>
              <a:tabLst>
                <a:tab pos="539750" algn="l"/>
              </a:tabLst>
            </a:pPr>
            <a:r>
              <a:rPr lang="fr-FR" b="0" i="0">
                <a:solidFill>
                  <a:schemeClr val="tx1"/>
                </a:solidFill>
                <a:latin typeface="Arial" charset="0"/>
                <a:cs typeface="Arial" charset="0"/>
              </a:rPr>
              <a:t>	</a:t>
            </a:r>
            <a:r>
              <a:rPr lang="fr-FR" sz="1600" b="0" i="0">
                <a:solidFill>
                  <a:schemeClr val="tx1"/>
                </a:solidFill>
                <a:latin typeface="Arial" charset="0"/>
                <a:cs typeface="Arial" charset="0"/>
              </a:rPr>
              <a:t>= Différence entre 	pressions systolique et 	diastolique ≈ 40 mm Hg</a:t>
            </a:r>
            <a:endParaRPr lang="fr-FR" sz="1600" b="0" u="sng">
              <a:solidFill>
                <a:schemeClr val="tx1"/>
              </a:solidFill>
              <a:latin typeface="Arial" charset="0"/>
              <a:cs typeface="Arial" charset="0"/>
            </a:endParaRPr>
          </a:p>
        </p:txBody>
      </p:sp>
      <p:sp>
        <p:nvSpPr>
          <p:cNvPr id="10246" name="Text Box 15"/>
          <p:cNvSpPr txBox="1">
            <a:spLocks noChangeArrowheads="1"/>
          </p:cNvSpPr>
          <p:nvPr/>
        </p:nvSpPr>
        <p:spPr bwMode="auto">
          <a:xfrm>
            <a:off x="6934200" y="1663700"/>
            <a:ext cx="1752600" cy="168275"/>
          </a:xfrm>
          <a:prstGeom prst="rect">
            <a:avLst/>
          </a:prstGeom>
          <a:noFill/>
          <a:ln w="9525" algn="ctr">
            <a:noFill/>
            <a:miter lim="800000"/>
            <a:headEnd/>
            <a:tailEnd/>
          </a:ln>
          <a:effectLst/>
        </p:spPr>
        <p:txBody>
          <a:bodyPr lIns="18000" tIns="10800" rIns="18000" bIns="10800">
            <a:spAutoFit/>
          </a:bodyPr>
          <a:lstStyle/>
          <a:p>
            <a:pPr>
              <a:buFontTx/>
              <a:buNone/>
            </a:pPr>
            <a:r>
              <a:rPr lang="fr-FR" sz="1200" i="0">
                <a:solidFill>
                  <a:schemeClr val="tx1"/>
                </a:solidFill>
                <a:latin typeface="Verdana" pitchFamily="34" charset="0"/>
              </a:rPr>
              <a:t>Pression systolique</a:t>
            </a:r>
          </a:p>
        </p:txBody>
      </p:sp>
      <p:sp>
        <p:nvSpPr>
          <p:cNvPr id="10247" name="Text Box 16"/>
          <p:cNvSpPr txBox="1">
            <a:spLocks noChangeArrowheads="1"/>
          </p:cNvSpPr>
          <p:nvPr/>
        </p:nvSpPr>
        <p:spPr bwMode="auto">
          <a:xfrm>
            <a:off x="4495800" y="3041650"/>
            <a:ext cx="990600" cy="3873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200" i="0">
                <a:solidFill>
                  <a:schemeClr val="tx1"/>
                </a:solidFill>
                <a:latin typeface="Verdana" pitchFamily="34" charset="0"/>
              </a:rPr>
              <a:t>Pression diastolique</a:t>
            </a:r>
          </a:p>
        </p:txBody>
      </p:sp>
      <p:sp>
        <p:nvSpPr>
          <p:cNvPr id="10248" name="Text Box 17"/>
          <p:cNvSpPr txBox="1">
            <a:spLocks noChangeArrowheads="1"/>
          </p:cNvSpPr>
          <p:nvPr/>
        </p:nvSpPr>
        <p:spPr bwMode="auto">
          <a:xfrm>
            <a:off x="6934200" y="2011363"/>
            <a:ext cx="1752600" cy="3873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200" i="0">
                <a:solidFill>
                  <a:schemeClr val="tx1"/>
                </a:solidFill>
                <a:latin typeface="Verdana" pitchFamily="34" charset="0"/>
              </a:rPr>
              <a:t>Pression artérielle moyenne</a:t>
            </a:r>
          </a:p>
        </p:txBody>
      </p:sp>
      <p:sp>
        <p:nvSpPr>
          <p:cNvPr id="10249" name="Text Box 18"/>
          <p:cNvSpPr txBox="1">
            <a:spLocks noChangeArrowheads="1"/>
          </p:cNvSpPr>
          <p:nvPr/>
        </p:nvSpPr>
        <p:spPr bwMode="auto">
          <a:xfrm rot="-2700000">
            <a:off x="4343400" y="4221163"/>
            <a:ext cx="609600"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Aorte</a:t>
            </a:r>
          </a:p>
        </p:txBody>
      </p:sp>
      <p:sp>
        <p:nvSpPr>
          <p:cNvPr id="10250" name="Text Box 19"/>
          <p:cNvSpPr txBox="1">
            <a:spLocks noChangeArrowheads="1"/>
          </p:cNvSpPr>
          <p:nvPr/>
        </p:nvSpPr>
        <p:spPr bwMode="auto">
          <a:xfrm rot="-2700000">
            <a:off x="4953000" y="4297363"/>
            <a:ext cx="609600"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Artères</a:t>
            </a:r>
          </a:p>
        </p:txBody>
      </p:sp>
      <p:sp>
        <p:nvSpPr>
          <p:cNvPr id="10251" name="Text Box 20"/>
          <p:cNvSpPr txBox="1">
            <a:spLocks noChangeArrowheads="1"/>
          </p:cNvSpPr>
          <p:nvPr/>
        </p:nvSpPr>
        <p:spPr bwMode="auto">
          <a:xfrm rot="-2700000">
            <a:off x="5486400" y="4297363"/>
            <a:ext cx="917575"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Artérioles</a:t>
            </a:r>
          </a:p>
        </p:txBody>
      </p:sp>
      <p:sp>
        <p:nvSpPr>
          <p:cNvPr id="10252" name="Text Box 21"/>
          <p:cNvSpPr txBox="1">
            <a:spLocks noChangeArrowheads="1"/>
          </p:cNvSpPr>
          <p:nvPr/>
        </p:nvSpPr>
        <p:spPr bwMode="auto">
          <a:xfrm rot="-2700000">
            <a:off x="6019800" y="4373563"/>
            <a:ext cx="917575"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Capillaires</a:t>
            </a:r>
          </a:p>
        </p:txBody>
      </p:sp>
      <p:sp>
        <p:nvSpPr>
          <p:cNvPr id="10253" name="Text Box 22"/>
          <p:cNvSpPr txBox="1">
            <a:spLocks noChangeArrowheads="1"/>
          </p:cNvSpPr>
          <p:nvPr/>
        </p:nvSpPr>
        <p:spPr bwMode="auto">
          <a:xfrm rot="-2700000">
            <a:off x="6740525" y="4262438"/>
            <a:ext cx="917575"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Veinules</a:t>
            </a:r>
          </a:p>
        </p:txBody>
      </p:sp>
      <p:sp>
        <p:nvSpPr>
          <p:cNvPr id="10254" name="Text Box 23"/>
          <p:cNvSpPr txBox="1">
            <a:spLocks noChangeArrowheads="1"/>
          </p:cNvSpPr>
          <p:nvPr/>
        </p:nvSpPr>
        <p:spPr bwMode="auto">
          <a:xfrm rot="-2700000">
            <a:off x="7467600" y="4262438"/>
            <a:ext cx="609600"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Veines</a:t>
            </a:r>
          </a:p>
        </p:txBody>
      </p:sp>
      <p:sp>
        <p:nvSpPr>
          <p:cNvPr id="10255" name="Text Box 24"/>
          <p:cNvSpPr txBox="1">
            <a:spLocks noChangeArrowheads="1"/>
          </p:cNvSpPr>
          <p:nvPr/>
        </p:nvSpPr>
        <p:spPr bwMode="auto">
          <a:xfrm rot="-2700000">
            <a:off x="7769225" y="4413250"/>
            <a:ext cx="1217613" cy="23495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Veines caves</a:t>
            </a:r>
          </a:p>
        </p:txBody>
      </p:sp>
      <p:sp>
        <p:nvSpPr>
          <p:cNvPr id="10256" name="Text Box 25"/>
          <p:cNvSpPr txBox="1">
            <a:spLocks noChangeArrowheads="1"/>
          </p:cNvSpPr>
          <p:nvPr/>
        </p:nvSpPr>
        <p:spPr bwMode="auto">
          <a:xfrm rot="-5400000">
            <a:off x="2419350" y="2640013"/>
            <a:ext cx="2743200" cy="266700"/>
          </a:xfrm>
          <a:prstGeom prst="rect">
            <a:avLst/>
          </a:prstGeom>
          <a:no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600" b="0" i="0">
                <a:solidFill>
                  <a:schemeClr val="tx1"/>
                </a:solidFill>
                <a:latin typeface="Arial" charset="0"/>
              </a:rPr>
              <a:t>Pression sanguine (mm Hg)</a:t>
            </a:r>
          </a:p>
        </p:txBody>
      </p:sp>
      <p:sp>
        <p:nvSpPr>
          <p:cNvPr id="10257" name="Text Box 26"/>
          <p:cNvSpPr txBox="1">
            <a:spLocks noChangeArrowheads="1"/>
          </p:cNvSpPr>
          <p:nvPr/>
        </p:nvSpPr>
        <p:spPr bwMode="auto">
          <a:xfrm>
            <a:off x="228600" y="4892675"/>
            <a:ext cx="7010400" cy="1889125"/>
          </a:xfrm>
          <a:prstGeom prst="rect">
            <a:avLst/>
          </a:prstGeom>
          <a:noFill/>
          <a:ln w="9525">
            <a:solidFill>
              <a:srgbClr val="0000FF"/>
            </a:solidFill>
            <a:miter lim="800000"/>
            <a:headEnd/>
            <a:tailEnd/>
          </a:ln>
          <a:effectLst/>
        </p:spPr>
        <p:txBody>
          <a:bodyPr lIns="90000" tIns="36000" rIns="90000" bIns="72000">
            <a:spAutoFit/>
          </a:bodyPr>
          <a:lstStyle/>
          <a:p>
            <a:pPr marL="179388" indent="-179388">
              <a:lnSpc>
                <a:spcPct val="100000"/>
              </a:lnSpc>
              <a:spcBef>
                <a:spcPct val="0"/>
              </a:spcBef>
            </a:pPr>
            <a:r>
              <a:rPr lang="fr-FR" dirty="0">
                <a:solidFill>
                  <a:schemeClr val="tx1"/>
                </a:solidFill>
                <a:latin typeface="Arial" charset="0"/>
              </a:rPr>
              <a:t>Pression artérielle moyenne (PAM)</a:t>
            </a:r>
            <a:r>
              <a:rPr lang="fr-FR" i="0" dirty="0">
                <a:solidFill>
                  <a:schemeClr val="tx1"/>
                </a:solidFill>
                <a:latin typeface="Arial" charset="0"/>
              </a:rPr>
              <a:t>:</a:t>
            </a:r>
            <a:endParaRPr lang="fr-FR" dirty="0">
              <a:solidFill>
                <a:schemeClr val="tx1"/>
              </a:solidFill>
              <a:latin typeface="Arial" charset="0"/>
            </a:endParaRPr>
          </a:p>
          <a:p>
            <a:pPr marL="179388" indent="-179388">
              <a:lnSpc>
                <a:spcPct val="100000"/>
              </a:lnSpc>
              <a:spcBef>
                <a:spcPct val="0"/>
              </a:spcBef>
              <a:buFontTx/>
              <a:buNone/>
            </a:pPr>
            <a:r>
              <a:rPr lang="fr-FR" i="0" dirty="0">
                <a:solidFill>
                  <a:schemeClr val="tx1"/>
                </a:solidFill>
                <a:latin typeface="Arial" charset="0"/>
              </a:rPr>
              <a:t>	</a:t>
            </a:r>
            <a:r>
              <a:rPr lang="fr-FR" i="0" dirty="0">
                <a:solidFill>
                  <a:schemeClr val="tx1"/>
                </a:solidFill>
                <a:latin typeface="Arial" charset="0"/>
                <a:cs typeface="Arial" charset="0"/>
              </a:rPr>
              <a:t>≈</a:t>
            </a:r>
            <a:r>
              <a:rPr lang="fr-FR" i="0" dirty="0">
                <a:solidFill>
                  <a:schemeClr val="tx1"/>
                </a:solidFill>
                <a:latin typeface="Arial" charset="0"/>
              </a:rPr>
              <a:t> </a:t>
            </a:r>
            <a:r>
              <a:rPr lang="fr-FR" i="0" dirty="0">
                <a:solidFill>
                  <a:srgbClr val="FF0000"/>
                </a:solidFill>
                <a:latin typeface="Arial" charset="0"/>
              </a:rPr>
              <a:t>(pression diastolique) + 1/3 (pression différentielle)</a:t>
            </a:r>
          </a:p>
          <a:p>
            <a:pPr marL="630238" lvl="1" indent="-265113">
              <a:lnSpc>
                <a:spcPct val="100000"/>
              </a:lnSpc>
              <a:spcBef>
                <a:spcPct val="0"/>
              </a:spcBef>
              <a:buFont typeface="Symbol" pitchFamily="18" charset="2"/>
              <a:buChar char="®"/>
            </a:pPr>
            <a:r>
              <a:rPr lang="fr-FR" sz="1600" b="0" i="0" dirty="0">
                <a:solidFill>
                  <a:schemeClr val="tx1"/>
                </a:solidFill>
                <a:latin typeface="Arial" charset="0"/>
              </a:rPr>
              <a:t>Paramètre important parce que c’est lui qui est ultimement contrôlé.</a:t>
            </a:r>
          </a:p>
          <a:p>
            <a:pPr marL="630238" lvl="1" indent="-265113">
              <a:lnSpc>
                <a:spcPct val="100000"/>
              </a:lnSpc>
              <a:spcBef>
                <a:spcPct val="0"/>
              </a:spcBef>
              <a:buFont typeface="Symbol" pitchFamily="18" charset="2"/>
              <a:buChar char="®"/>
            </a:pPr>
            <a:r>
              <a:rPr lang="fr-FR" sz="1600" b="0" i="0" dirty="0">
                <a:solidFill>
                  <a:schemeClr val="tx1"/>
                </a:solidFill>
                <a:latin typeface="Arial" charset="0"/>
              </a:rPr>
              <a:t>N’est </a:t>
            </a:r>
            <a:r>
              <a:rPr lang="fr-FR" sz="1600" b="0" i="0" u="sng" dirty="0">
                <a:solidFill>
                  <a:schemeClr val="tx1"/>
                </a:solidFill>
                <a:latin typeface="Arial" charset="0"/>
              </a:rPr>
              <a:t>pas</a:t>
            </a:r>
            <a:r>
              <a:rPr lang="fr-FR" sz="1600" b="0" i="0" dirty="0">
                <a:solidFill>
                  <a:schemeClr val="tx1"/>
                </a:solidFill>
                <a:latin typeface="Arial" charset="0"/>
              </a:rPr>
              <a:t> égale à la valeur mitoyenne entre pressions systolique et diastolique parce que la diastole dure plus longtemps que la systole.</a:t>
            </a:r>
          </a:p>
          <a:p>
            <a:pPr marL="630238" lvl="1" indent="-265113">
              <a:lnSpc>
                <a:spcPct val="100000"/>
              </a:lnSpc>
              <a:spcBef>
                <a:spcPct val="0"/>
              </a:spcBef>
              <a:buFont typeface="Symbol" pitchFamily="18" charset="2"/>
              <a:buNone/>
            </a:pPr>
            <a:r>
              <a:rPr lang="fr-FR" sz="1600" b="0" i="0" dirty="0">
                <a:solidFill>
                  <a:schemeClr val="tx1"/>
                </a:solidFill>
                <a:latin typeface="Arial" charset="0"/>
              </a:rPr>
              <a:t>	Calcul pour une pression artérielle de 120/80 mm Hg:</a:t>
            </a:r>
          </a:p>
          <a:p>
            <a:pPr marL="630238" lvl="1" indent="-265113">
              <a:lnSpc>
                <a:spcPct val="100000"/>
              </a:lnSpc>
              <a:spcBef>
                <a:spcPct val="0"/>
              </a:spcBef>
              <a:spcAft>
                <a:spcPct val="25000"/>
              </a:spcAft>
              <a:buFont typeface="Symbol" pitchFamily="18" charset="2"/>
              <a:buNone/>
            </a:pPr>
            <a:r>
              <a:rPr lang="fr-FR" sz="1600" b="0" i="0" dirty="0">
                <a:solidFill>
                  <a:schemeClr val="tx1"/>
                </a:solidFill>
                <a:latin typeface="Arial" charset="0"/>
              </a:rPr>
              <a:t>	</a:t>
            </a:r>
            <a:r>
              <a:rPr lang="fr-FR" sz="1600" b="0" i="0" dirty="0">
                <a:solidFill>
                  <a:schemeClr val="tx1"/>
                </a:solidFill>
                <a:latin typeface="Arial" charset="0"/>
                <a:sym typeface="Symbol" pitchFamily="18" charset="2"/>
              </a:rPr>
              <a:t></a:t>
            </a:r>
            <a:r>
              <a:rPr lang="fr-FR" sz="1600" b="0" i="0" dirty="0">
                <a:solidFill>
                  <a:schemeClr val="tx1"/>
                </a:solidFill>
                <a:latin typeface="Arial" charset="0"/>
              </a:rPr>
              <a:t> PAM = 80 + 40/3 = 93 mm Hg</a:t>
            </a:r>
          </a:p>
        </p:txBody>
      </p:sp>
    </p:spTree>
    <p:extLst>
      <p:ext uri="{BB962C8B-B14F-4D97-AF65-F5344CB8AC3E}">
        <p14:creationId xmlns:p14="http://schemas.microsoft.com/office/powerpoint/2010/main" val="340178393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685800" y="381000"/>
            <a:ext cx="7924800" cy="4948238"/>
          </a:xfrm>
          <a:prstGeom prst="rect">
            <a:avLst/>
          </a:prstGeom>
          <a:noFill/>
          <a:ln w="9525" algn="ctr">
            <a:solidFill>
              <a:srgbClr val="0000FF"/>
            </a:solidFill>
            <a:miter lim="800000"/>
            <a:headEnd/>
            <a:tailEnd/>
          </a:ln>
          <a:effectLst/>
        </p:spPr>
        <p:txBody>
          <a:bodyPr lIns="126000" rIns="126000" bIns="82800">
            <a:spAutoFit/>
          </a:bodyPr>
          <a:lstStyle/>
          <a:p>
            <a:pPr marL="449263" indent="-360363">
              <a:lnSpc>
                <a:spcPct val="100000"/>
              </a:lnSpc>
              <a:buFontTx/>
              <a:buNone/>
            </a:pPr>
            <a:r>
              <a:rPr lang="fr-FR" sz="2000" i="0" u="sng">
                <a:solidFill>
                  <a:schemeClr val="tx1"/>
                </a:solidFill>
                <a:latin typeface="Arial" charset="0"/>
              </a:rPr>
              <a:t>Changements des pressions dans les vaisseaux</a:t>
            </a:r>
          </a:p>
          <a:p>
            <a:pPr marL="449263" indent="-360363">
              <a:lnSpc>
                <a:spcPct val="100000"/>
              </a:lnSpc>
              <a:spcBef>
                <a:spcPct val="50000"/>
              </a:spcBef>
              <a:buFontTx/>
              <a:buAutoNum type="romanLcParenR"/>
            </a:pPr>
            <a:r>
              <a:rPr lang="fr-FR" b="0" i="0">
                <a:solidFill>
                  <a:schemeClr val="tx1"/>
                </a:solidFill>
                <a:latin typeface="Arial" charset="0"/>
              </a:rPr>
              <a:t>La pression systémique décroît graduellement de l’aorte jusqu’aux veines caves (où elle approche la valeur de zéro)</a:t>
            </a:r>
          </a:p>
          <a:p>
            <a:pPr marL="989013" lvl="1" indent="-360363">
              <a:lnSpc>
                <a:spcPct val="100000"/>
              </a:lnSpc>
              <a:spcBef>
                <a:spcPct val="0"/>
              </a:spcBef>
              <a:buFontTx/>
              <a:buNone/>
            </a:pPr>
            <a:r>
              <a:rPr lang="fr-FR" b="0" i="0">
                <a:solidFill>
                  <a:schemeClr val="tx1"/>
                </a:solidFill>
                <a:latin typeface="Arial" charset="0"/>
                <a:sym typeface="Symbol" pitchFamily="18" charset="2"/>
              </a:rPr>
              <a:t> gradient de pression qui assure l’écoulement sanguin.</a:t>
            </a:r>
          </a:p>
          <a:p>
            <a:pPr marL="449263" indent="-360363">
              <a:lnSpc>
                <a:spcPct val="100000"/>
              </a:lnSpc>
              <a:spcBef>
                <a:spcPct val="30000"/>
              </a:spcBef>
              <a:buFontTx/>
              <a:buAutoNum type="romanLcParenR"/>
            </a:pPr>
            <a:r>
              <a:rPr lang="fr-FR" b="0" i="0">
                <a:solidFill>
                  <a:schemeClr val="tx1"/>
                </a:solidFill>
                <a:latin typeface="Arial" charset="0"/>
                <a:sym typeface="Symbol" pitchFamily="18" charset="2"/>
              </a:rPr>
              <a:t>La baisse la plus abrupte de la pression artérielle se produit dans les artérioles.</a:t>
            </a:r>
          </a:p>
          <a:p>
            <a:pPr marL="989013" lvl="1" indent="-360363">
              <a:lnSpc>
                <a:spcPct val="100000"/>
              </a:lnSpc>
              <a:spcBef>
                <a:spcPct val="0"/>
              </a:spcBef>
              <a:buFontTx/>
              <a:buNone/>
            </a:pPr>
            <a:r>
              <a:rPr lang="fr-FR" b="0" i="0">
                <a:solidFill>
                  <a:schemeClr val="tx1"/>
                </a:solidFill>
                <a:latin typeface="Arial" charset="0"/>
                <a:sym typeface="Symbol" pitchFamily="18" charset="2"/>
              </a:rPr>
              <a:t>	</a:t>
            </a:r>
            <a:r>
              <a:rPr lang="fr-FR" b="0" i="0">
                <a:solidFill>
                  <a:schemeClr val="tx1"/>
                </a:solidFill>
                <a:latin typeface="Arial" charset="0"/>
              </a:rPr>
              <a:t>Raison:</a:t>
            </a:r>
            <a:r>
              <a:rPr lang="fr-FR" b="0">
                <a:solidFill>
                  <a:schemeClr val="tx1"/>
                </a:solidFill>
                <a:latin typeface="Arial" charset="0"/>
              </a:rPr>
              <a:t> </a:t>
            </a:r>
            <a:r>
              <a:rPr lang="fr-FR" b="0" i="0">
                <a:solidFill>
                  <a:schemeClr val="tx1"/>
                </a:solidFill>
                <a:latin typeface="Arial" charset="0"/>
              </a:rPr>
              <a:t>Chute de pression = (P</a:t>
            </a:r>
            <a:r>
              <a:rPr lang="fr-FR" b="0" i="0" baseline="-10000">
                <a:solidFill>
                  <a:schemeClr val="tx1"/>
                </a:solidFill>
                <a:latin typeface="Arial" charset="0"/>
              </a:rPr>
              <a:t>1</a:t>
            </a:r>
            <a:r>
              <a:rPr lang="fr-FR" b="0" i="0">
                <a:solidFill>
                  <a:schemeClr val="tx1"/>
                </a:solidFill>
                <a:latin typeface="Arial" charset="0"/>
              </a:rPr>
              <a:t> – P</a:t>
            </a:r>
            <a:r>
              <a:rPr lang="fr-FR" b="0" i="0" baseline="-10000">
                <a:solidFill>
                  <a:schemeClr val="tx1"/>
                </a:solidFill>
                <a:latin typeface="Arial" charset="0"/>
              </a:rPr>
              <a:t>2</a:t>
            </a:r>
            <a:r>
              <a:rPr lang="fr-FR" b="0" i="0">
                <a:solidFill>
                  <a:schemeClr val="tx1"/>
                </a:solidFill>
                <a:latin typeface="Arial" charset="0"/>
              </a:rPr>
              <a:t>) = D x R</a:t>
            </a:r>
          </a:p>
          <a:p>
            <a:pPr marL="449263" indent="-360363">
              <a:lnSpc>
                <a:spcPct val="100000"/>
              </a:lnSpc>
              <a:spcBef>
                <a:spcPct val="0"/>
              </a:spcBef>
              <a:buFontTx/>
              <a:buNone/>
            </a:pPr>
            <a:r>
              <a:rPr lang="fr-FR" b="0" i="0">
                <a:solidFill>
                  <a:schemeClr val="tx1"/>
                </a:solidFill>
                <a:latin typeface="Arial" charset="0"/>
              </a:rPr>
              <a:t>		Or, les artérioles constituent la plus grande résistance.</a:t>
            </a:r>
          </a:p>
          <a:p>
            <a:pPr marL="449263" indent="-360363">
              <a:lnSpc>
                <a:spcPct val="100000"/>
              </a:lnSpc>
              <a:spcBef>
                <a:spcPct val="30000"/>
              </a:spcBef>
              <a:buFontTx/>
              <a:buAutoNum type="romanLcParenR" startAt="3"/>
            </a:pPr>
            <a:r>
              <a:rPr lang="fr-FR" b="0" i="0">
                <a:solidFill>
                  <a:schemeClr val="tx1"/>
                </a:solidFill>
                <a:latin typeface="Arial" charset="0"/>
                <a:sym typeface="Symbol" pitchFamily="18" charset="2"/>
              </a:rPr>
              <a:t>La pression différentielle se dissipe graduellement le long des vaisseaux pour devenir nulle à partir des capillaires.</a:t>
            </a:r>
          </a:p>
          <a:p>
            <a:pPr marL="989013" lvl="1" indent="-360363">
              <a:lnSpc>
                <a:spcPct val="100000"/>
              </a:lnSpc>
              <a:spcBef>
                <a:spcPct val="0"/>
              </a:spcBef>
              <a:buFont typeface="Symbol" pitchFamily="18" charset="2"/>
              <a:buChar char="®"/>
            </a:pPr>
            <a:r>
              <a:rPr lang="fr-FR" b="0" i="0">
                <a:solidFill>
                  <a:schemeClr val="tx1"/>
                </a:solidFill>
                <a:latin typeface="Arial" charset="0"/>
                <a:sym typeface="Symbol" pitchFamily="18" charset="2"/>
              </a:rPr>
              <a:t>Le mouvement du sang dans les artères est pulsatile alors que celui dans les veines est continu</a:t>
            </a:r>
          </a:p>
          <a:p>
            <a:pPr marL="449263" indent="-360363">
              <a:lnSpc>
                <a:spcPct val="100000"/>
              </a:lnSpc>
              <a:spcBef>
                <a:spcPct val="30000"/>
              </a:spcBef>
              <a:buFont typeface="Symbol" pitchFamily="18" charset="2"/>
              <a:buAutoNum type="romanLcParenR" startAt="3"/>
            </a:pPr>
            <a:r>
              <a:rPr lang="fr-FR" b="0" i="0">
                <a:solidFill>
                  <a:schemeClr val="tx1"/>
                </a:solidFill>
                <a:latin typeface="Arial" charset="0"/>
                <a:sym typeface="Symbol" pitchFamily="18" charset="2"/>
              </a:rPr>
              <a:t>Pression dans les capillaires: environ 35 mm Hg à l’entrée, 15 à la sortie.</a:t>
            </a:r>
          </a:p>
          <a:p>
            <a:pPr marL="989013" lvl="1" indent="-360363">
              <a:lnSpc>
                <a:spcPct val="100000"/>
              </a:lnSpc>
              <a:spcBef>
                <a:spcPct val="0"/>
              </a:spcBef>
              <a:buFont typeface="Symbol" pitchFamily="18" charset="2"/>
              <a:buChar char="®"/>
            </a:pPr>
            <a:r>
              <a:rPr lang="fr-FR" b="0" i="0">
                <a:solidFill>
                  <a:schemeClr val="tx1"/>
                </a:solidFill>
                <a:latin typeface="Arial" charset="0"/>
                <a:sym typeface="Symbol" pitchFamily="18" charset="2"/>
              </a:rPr>
              <a:t>Cette faible pression préserve l’intégrité des fragiles parois des capillaires.</a:t>
            </a:r>
          </a:p>
        </p:txBody>
      </p:sp>
      <p:sp>
        <p:nvSpPr>
          <p:cNvPr id="11267" name="Text Box 5"/>
          <p:cNvSpPr txBox="1">
            <a:spLocks noChangeArrowheads="1"/>
          </p:cNvSpPr>
          <p:nvPr/>
        </p:nvSpPr>
        <p:spPr bwMode="auto">
          <a:xfrm>
            <a:off x="685800" y="5943600"/>
            <a:ext cx="8001000" cy="590550"/>
          </a:xfrm>
          <a:prstGeom prst="rect">
            <a:avLst/>
          </a:prstGeom>
          <a:noFill/>
          <a:ln w="9525" algn="ctr">
            <a:solidFill>
              <a:srgbClr val="FF0000"/>
            </a:solidFill>
            <a:miter lim="800000"/>
            <a:headEnd/>
            <a:tailEnd/>
          </a:ln>
          <a:effectLst/>
        </p:spPr>
        <p:txBody>
          <a:bodyPr>
            <a:spAutoFit/>
          </a:bodyPr>
          <a:lstStyle/>
          <a:p>
            <a:pPr marL="269875" indent="-269875">
              <a:lnSpc>
                <a:spcPct val="100000"/>
              </a:lnSpc>
              <a:spcBef>
                <a:spcPct val="0"/>
              </a:spcBef>
              <a:buFontTx/>
              <a:buNone/>
            </a:pPr>
            <a:r>
              <a:rPr lang="en-CA" sz="1600" b="0" i="0">
                <a:solidFill>
                  <a:srgbClr val="FF0000"/>
                </a:solidFill>
                <a:latin typeface="Arial" charset="0"/>
              </a:rPr>
              <a:t>**  </a:t>
            </a:r>
            <a:r>
              <a:rPr lang="fr-FR" sz="1600" b="0" i="0">
                <a:solidFill>
                  <a:srgbClr val="FF0000"/>
                </a:solidFill>
                <a:latin typeface="Arial" charset="0"/>
              </a:rPr>
              <a:t>Quel serait l’effet d’une diminution de l’élasticité des parois artérielles (comme dans une artériosclérose) sur la pression différentielle et la pression artérielle moyenne? </a:t>
            </a:r>
          </a:p>
        </p:txBody>
      </p:sp>
    </p:spTree>
    <p:extLst>
      <p:ext uri="{BB962C8B-B14F-4D97-AF65-F5344CB8AC3E}">
        <p14:creationId xmlns:p14="http://schemas.microsoft.com/office/powerpoint/2010/main" val="209014374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2" descr="19-06MuscPump_LE.jpg"/>
          <p:cNvPicPr>
            <a:picLocks noChangeAspect="1" noChangeArrowheads="1"/>
          </p:cNvPicPr>
          <p:nvPr/>
        </p:nvPicPr>
        <p:blipFill>
          <a:blip r:embed="rId3" cstate="print"/>
          <a:srcRect l="17068" b="5614"/>
          <a:stretch>
            <a:fillRect/>
          </a:stretch>
        </p:blipFill>
        <p:spPr bwMode="auto">
          <a:xfrm>
            <a:off x="5638800" y="685800"/>
            <a:ext cx="3200400" cy="5538788"/>
          </a:xfrm>
          <a:prstGeom prst="rect">
            <a:avLst/>
          </a:prstGeom>
          <a:noFill/>
          <a:ln w="9525">
            <a:noFill/>
            <a:miter lim="800000"/>
            <a:headEnd/>
            <a:tailEnd/>
          </a:ln>
        </p:spPr>
      </p:pic>
      <p:sp>
        <p:nvSpPr>
          <p:cNvPr id="12291" name="Text Box 7"/>
          <p:cNvSpPr txBox="1">
            <a:spLocks noChangeArrowheads="1"/>
          </p:cNvSpPr>
          <p:nvPr/>
        </p:nvSpPr>
        <p:spPr bwMode="auto">
          <a:xfrm>
            <a:off x="533400" y="381000"/>
            <a:ext cx="4343400" cy="5067300"/>
          </a:xfrm>
          <a:prstGeom prst="rect">
            <a:avLst/>
          </a:prstGeom>
          <a:noFill/>
          <a:ln w="9525">
            <a:solidFill>
              <a:srgbClr val="0000FF"/>
            </a:solidFill>
            <a:miter lim="800000"/>
            <a:headEnd/>
            <a:tailEnd/>
          </a:ln>
          <a:effectLst/>
        </p:spPr>
        <p:txBody>
          <a:bodyPr tIns="82800" bIns="82800">
            <a:spAutoFit/>
          </a:bodyPr>
          <a:lstStyle/>
          <a:p>
            <a:pPr>
              <a:lnSpc>
                <a:spcPct val="100000"/>
              </a:lnSpc>
              <a:spcBef>
                <a:spcPct val="50000"/>
              </a:spcBef>
              <a:buFontTx/>
              <a:buNone/>
            </a:pPr>
            <a:r>
              <a:rPr lang="fr-FR" sz="2000" i="0" u="sng">
                <a:solidFill>
                  <a:schemeClr val="tx1"/>
                </a:solidFill>
                <a:latin typeface="Arial" charset="0"/>
              </a:rPr>
              <a:t>Pression veineuse</a:t>
            </a:r>
            <a:endParaRPr lang="fr-FR" sz="2000" b="0" i="0">
              <a:solidFill>
                <a:schemeClr val="tx1"/>
              </a:solidFill>
              <a:latin typeface="Arial" charset="0"/>
            </a:endParaRPr>
          </a:p>
          <a:p>
            <a:pPr>
              <a:lnSpc>
                <a:spcPct val="100000"/>
              </a:lnSpc>
              <a:spcBef>
                <a:spcPct val="0"/>
              </a:spcBef>
              <a:buFontTx/>
              <a:buNone/>
            </a:pPr>
            <a:r>
              <a:rPr lang="fr-FR" b="0" i="0">
                <a:solidFill>
                  <a:schemeClr val="tx1"/>
                </a:solidFill>
                <a:latin typeface="Arial" charset="0"/>
              </a:rPr>
              <a:t>Faible (&lt; 20 mm Hg) et continue (pression différentielle = 0)</a:t>
            </a:r>
          </a:p>
          <a:p>
            <a:pPr>
              <a:lnSpc>
                <a:spcPct val="100000"/>
              </a:lnSpc>
              <a:spcBef>
                <a:spcPct val="0"/>
              </a:spcBef>
              <a:buFontTx/>
              <a:buNone/>
            </a:pPr>
            <a:endParaRPr lang="fr-FR" u="sng">
              <a:solidFill>
                <a:srgbClr val="0000CC"/>
              </a:solidFill>
              <a:latin typeface="Arial" charset="0"/>
            </a:endParaRPr>
          </a:p>
          <a:p>
            <a:pPr>
              <a:lnSpc>
                <a:spcPct val="100000"/>
              </a:lnSpc>
              <a:spcBef>
                <a:spcPct val="0"/>
              </a:spcBef>
              <a:buFontTx/>
              <a:buNone/>
            </a:pPr>
            <a:r>
              <a:rPr lang="fr-FR" i="0" u="sng">
                <a:solidFill>
                  <a:srgbClr val="0000CC"/>
                </a:solidFill>
                <a:latin typeface="Arial" charset="0"/>
              </a:rPr>
              <a:t>Facteurs qui contribuent au </a:t>
            </a:r>
            <a:r>
              <a:rPr lang="fr-FR" u="sng">
                <a:solidFill>
                  <a:srgbClr val="0000CC"/>
                </a:solidFill>
                <a:latin typeface="Arial" charset="0"/>
              </a:rPr>
              <a:t>retour veineux</a:t>
            </a:r>
            <a:r>
              <a:rPr lang="fr-FR" i="0" u="sng">
                <a:solidFill>
                  <a:srgbClr val="0000CC"/>
                </a:solidFill>
                <a:latin typeface="Arial" charset="0"/>
              </a:rPr>
              <a:t> (vers l’oreillette)</a:t>
            </a:r>
            <a:r>
              <a:rPr lang="fr-FR" i="0">
                <a:solidFill>
                  <a:srgbClr val="0000CC"/>
                </a:solidFill>
                <a:latin typeface="Arial" charset="0"/>
              </a:rPr>
              <a:t>:</a:t>
            </a:r>
            <a:endParaRPr lang="fr-FR" b="0" i="0">
              <a:solidFill>
                <a:srgbClr val="0000CC"/>
              </a:solidFill>
              <a:latin typeface="Arial" charset="0"/>
            </a:endParaRPr>
          </a:p>
          <a:p>
            <a:pPr marL="539750" lvl="1" indent="-360363">
              <a:lnSpc>
                <a:spcPct val="100000"/>
              </a:lnSpc>
              <a:spcBef>
                <a:spcPct val="35000"/>
              </a:spcBef>
              <a:buFontTx/>
              <a:buAutoNum type="romanLcParenBoth"/>
            </a:pPr>
            <a:r>
              <a:rPr lang="fr-FR" i="0">
                <a:solidFill>
                  <a:srgbClr val="0000CC"/>
                </a:solidFill>
                <a:latin typeface="Arial" charset="0"/>
              </a:rPr>
              <a:t>Pompe respiratoire:</a:t>
            </a:r>
            <a:endParaRPr lang="fr-FR" b="0" i="0">
              <a:solidFill>
                <a:schemeClr val="tx1"/>
              </a:solidFill>
              <a:latin typeface="Arial" charset="0"/>
            </a:endParaRPr>
          </a:p>
          <a:p>
            <a:pPr marL="539750" lvl="1" indent="-360363">
              <a:lnSpc>
                <a:spcPct val="100000"/>
              </a:lnSpc>
              <a:spcBef>
                <a:spcPct val="0"/>
              </a:spcBef>
              <a:buFontTx/>
              <a:buNone/>
            </a:pPr>
            <a:r>
              <a:rPr lang="fr-FR" b="0" i="0">
                <a:solidFill>
                  <a:schemeClr val="tx1"/>
                </a:solidFill>
                <a:latin typeface="Arial" charset="0"/>
              </a:rPr>
              <a:t>	Durant l’inspiration, la pression intra-thoracique augmente et la pression abdominale diminue</a:t>
            </a:r>
          </a:p>
          <a:p>
            <a:pPr marL="989013" lvl="2" indent="-269875">
              <a:lnSpc>
                <a:spcPct val="100000"/>
              </a:lnSpc>
              <a:spcBef>
                <a:spcPct val="0"/>
              </a:spcBef>
              <a:buFont typeface="Symbol" pitchFamily="18" charset="2"/>
              <a:buChar char="®"/>
            </a:pPr>
            <a:r>
              <a:rPr lang="fr-FR" b="0" i="0">
                <a:solidFill>
                  <a:schemeClr val="tx1"/>
                </a:solidFill>
                <a:latin typeface="Arial" charset="0"/>
              </a:rPr>
              <a:t> Accélère le retour veineux</a:t>
            </a:r>
          </a:p>
          <a:p>
            <a:pPr marL="539750" lvl="1" indent="-360363">
              <a:lnSpc>
                <a:spcPct val="100000"/>
              </a:lnSpc>
              <a:spcBef>
                <a:spcPct val="35000"/>
              </a:spcBef>
              <a:buFontTx/>
              <a:buNone/>
            </a:pPr>
            <a:r>
              <a:rPr lang="fr-FR" i="0">
                <a:solidFill>
                  <a:srgbClr val="0000CC"/>
                </a:solidFill>
                <a:latin typeface="Arial" charset="0"/>
              </a:rPr>
              <a:t>(ii)	Pompe musculaire:</a:t>
            </a:r>
            <a:endParaRPr lang="fr-FR" b="0" i="0">
              <a:solidFill>
                <a:schemeClr val="tx1"/>
              </a:solidFill>
              <a:latin typeface="Arial" charset="0"/>
            </a:endParaRPr>
          </a:p>
          <a:p>
            <a:pPr marL="539750" lvl="1" indent="-360363">
              <a:lnSpc>
                <a:spcPct val="100000"/>
              </a:lnSpc>
              <a:spcBef>
                <a:spcPct val="0"/>
              </a:spcBef>
              <a:buFontTx/>
              <a:buNone/>
            </a:pPr>
            <a:r>
              <a:rPr lang="fr-FR" b="0" i="0">
                <a:solidFill>
                  <a:schemeClr val="tx1"/>
                </a:solidFill>
                <a:latin typeface="Arial" charset="0"/>
              </a:rPr>
              <a:t>	La contraction des muscles squelettiques qui entourent les veines profondes propulse le sang en direction du cœur (grâce à la présence des valvules)</a:t>
            </a:r>
            <a:endParaRPr lang="fr-FR" i="0" u="sng">
              <a:solidFill>
                <a:schemeClr val="tx1"/>
              </a:solidFill>
              <a:latin typeface="Arial" charset="0"/>
            </a:endParaRPr>
          </a:p>
        </p:txBody>
      </p:sp>
      <p:sp>
        <p:nvSpPr>
          <p:cNvPr id="12292" name="Text Box 10"/>
          <p:cNvSpPr txBox="1">
            <a:spLocks noChangeArrowheads="1"/>
          </p:cNvSpPr>
          <p:nvPr/>
        </p:nvSpPr>
        <p:spPr bwMode="auto">
          <a:xfrm>
            <a:off x="5791200" y="6400800"/>
            <a:ext cx="914400" cy="257175"/>
          </a:xfrm>
          <a:prstGeom prst="rect">
            <a:avLst/>
          </a:prstGeom>
          <a:solidFill>
            <a:schemeClr val="bg1"/>
          </a:solidFill>
          <a:ln w="9525">
            <a:solidFill>
              <a:srgbClr val="0000FF"/>
            </a:solidFill>
            <a:miter lim="800000"/>
            <a:headEnd/>
            <a:tailEnd/>
          </a:ln>
          <a:effectLst/>
        </p:spPr>
        <p:txBody>
          <a:bodyPr tIns="18000" bIns="18000">
            <a:spAutoFit/>
          </a:bodyPr>
          <a:lstStyle/>
          <a:p>
            <a:pPr algn="ctr">
              <a:lnSpc>
                <a:spcPct val="100000"/>
              </a:lnSpc>
              <a:spcBef>
                <a:spcPct val="50000"/>
              </a:spcBef>
              <a:buFontTx/>
              <a:buNone/>
            </a:pPr>
            <a:r>
              <a:rPr lang="en-US" sz="1400" b="0" i="0">
                <a:latin typeface="Arial" charset="0"/>
              </a:rPr>
              <a:t>Fig. 19.7</a:t>
            </a:r>
            <a:endParaRPr lang="en-CA" sz="1400" b="0" i="0">
              <a:latin typeface="Arial" charset="0"/>
            </a:endParaRPr>
          </a:p>
        </p:txBody>
      </p:sp>
      <p:sp>
        <p:nvSpPr>
          <p:cNvPr id="12293" name="Text Box 13"/>
          <p:cNvSpPr txBox="1">
            <a:spLocks noChangeArrowheads="1"/>
          </p:cNvSpPr>
          <p:nvPr/>
        </p:nvSpPr>
        <p:spPr bwMode="auto">
          <a:xfrm>
            <a:off x="7391400" y="1406525"/>
            <a:ext cx="1524000" cy="234950"/>
          </a:xfrm>
          <a:prstGeom prst="rect">
            <a:avLst/>
          </a:prstGeom>
          <a:solidFill>
            <a:schemeClr val="bg1"/>
          </a:solid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Valvule (ouverte)</a:t>
            </a:r>
          </a:p>
        </p:txBody>
      </p:sp>
      <p:sp>
        <p:nvSpPr>
          <p:cNvPr id="12294" name="Text Box 14"/>
          <p:cNvSpPr txBox="1">
            <a:spLocks noChangeArrowheads="1"/>
          </p:cNvSpPr>
          <p:nvPr/>
        </p:nvSpPr>
        <p:spPr bwMode="auto">
          <a:xfrm>
            <a:off x="7391400" y="3429000"/>
            <a:ext cx="1524000" cy="234950"/>
          </a:xfrm>
          <a:prstGeom prst="rect">
            <a:avLst/>
          </a:prstGeom>
          <a:solidFill>
            <a:schemeClr val="bg1"/>
          </a:solid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Valvule (fermée)</a:t>
            </a:r>
          </a:p>
        </p:txBody>
      </p:sp>
      <p:sp>
        <p:nvSpPr>
          <p:cNvPr id="12295" name="Text Box 15"/>
          <p:cNvSpPr txBox="1">
            <a:spLocks noChangeArrowheads="1"/>
          </p:cNvSpPr>
          <p:nvPr/>
        </p:nvSpPr>
        <p:spPr bwMode="auto">
          <a:xfrm>
            <a:off x="7391400" y="2133600"/>
            <a:ext cx="1066800" cy="447675"/>
          </a:xfrm>
          <a:prstGeom prst="rect">
            <a:avLst/>
          </a:prstGeom>
          <a:solidFill>
            <a:schemeClr val="bg1"/>
          </a:solid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Muscle squelettique</a:t>
            </a:r>
          </a:p>
        </p:txBody>
      </p:sp>
      <p:sp>
        <p:nvSpPr>
          <p:cNvPr id="12296" name="Text Box 16"/>
          <p:cNvSpPr txBox="1">
            <a:spLocks noChangeArrowheads="1"/>
          </p:cNvSpPr>
          <p:nvPr/>
        </p:nvSpPr>
        <p:spPr bwMode="auto">
          <a:xfrm>
            <a:off x="7391400" y="4495800"/>
            <a:ext cx="533400" cy="234950"/>
          </a:xfrm>
          <a:prstGeom prst="rect">
            <a:avLst/>
          </a:prstGeom>
          <a:solidFill>
            <a:schemeClr val="bg1"/>
          </a:solid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Veine</a:t>
            </a:r>
          </a:p>
        </p:txBody>
      </p:sp>
      <p:sp>
        <p:nvSpPr>
          <p:cNvPr id="12297" name="Text Box 17"/>
          <p:cNvSpPr txBox="1">
            <a:spLocks noChangeArrowheads="1"/>
          </p:cNvSpPr>
          <p:nvPr/>
        </p:nvSpPr>
        <p:spPr bwMode="auto">
          <a:xfrm>
            <a:off x="6934200" y="5410200"/>
            <a:ext cx="1066800" cy="660400"/>
          </a:xfrm>
          <a:prstGeom prst="rect">
            <a:avLst/>
          </a:prstGeom>
          <a:solidFill>
            <a:schemeClr val="bg1"/>
          </a:solidFill>
          <a:ln w="9525" algn="ctr">
            <a:noFill/>
            <a:miter lim="800000"/>
            <a:headEnd/>
            <a:tailEnd/>
          </a:ln>
          <a:effectLst/>
        </p:spPr>
        <p:txBody>
          <a:bodyPr lIns="18000" tIns="10800" rIns="18000" bIns="10800">
            <a:spAutoFit/>
          </a:bodyPr>
          <a:lstStyle/>
          <a:p>
            <a:pPr>
              <a:lnSpc>
                <a:spcPct val="100000"/>
              </a:lnSpc>
              <a:spcBef>
                <a:spcPct val="0"/>
              </a:spcBef>
              <a:buFontTx/>
              <a:buNone/>
            </a:pPr>
            <a:r>
              <a:rPr lang="fr-FR" sz="1400" b="0" i="0">
                <a:solidFill>
                  <a:schemeClr val="tx1"/>
                </a:solidFill>
                <a:latin typeface="Arial" charset="0"/>
              </a:rPr>
              <a:t>Direction de l’écoulement du sang</a:t>
            </a:r>
          </a:p>
        </p:txBody>
      </p:sp>
    </p:spTree>
    <p:extLst>
      <p:ext uri="{BB962C8B-B14F-4D97-AF65-F5344CB8AC3E}">
        <p14:creationId xmlns:p14="http://schemas.microsoft.com/office/powerpoint/2010/main" val="918919839"/>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7"/>
          <p:cNvSpPr>
            <a:spLocks noChangeArrowheads="1"/>
          </p:cNvSpPr>
          <p:nvPr/>
        </p:nvSpPr>
        <p:spPr bwMode="auto">
          <a:xfrm>
            <a:off x="228600" y="266700"/>
            <a:ext cx="8382000" cy="72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p>
            <a:pPr marL="900113" indent="-900113">
              <a:lnSpc>
                <a:spcPct val="90000"/>
              </a:lnSpc>
              <a:spcBef>
                <a:spcPct val="0"/>
              </a:spcBef>
              <a:buFontTx/>
              <a:buNone/>
            </a:pPr>
            <a:r>
              <a:rPr lang="fr-FR" sz="2300" b="0" i="0" dirty="0">
                <a:solidFill>
                  <a:srgbClr val="0000FF"/>
                </a:solidFill>
                <a:latin typeface="Arial" charset="0"/>
              </a:rPr>
              <a:t> </a:t>
            </a:r>
            <a:r>
              <a:rPr lang="fr-FR" sz="2300" b="0" i="0" dirty="0" smtClean="0">
                <a:solidFill>
                  <a:srgbClr val="0000FF"/>
                </a:solidFill>
                <a:latin typeface="Arial" charset="0"/>
              </a:rPr>
              <a:t>6.2.8</a:t>
            </a:r>
            <a:r>
              <a:rPr lang="fr-FR" sz="2300" b="0" i="0" dirty="0">
                <a:solidFill>
                  <a:srgbClr val="0000FF"/>
                </a:solidFill>
                <a:latin typeface="Arial" charset="0"/>
              </a:rPr>
              <a:t>	</a:t>
            </a:r>
            <a:r>
              <a:rPr lang="fr-FR" sz="2300" b="0" i="0" u="sng" dirty="0">
                <a:solidFill>
                  <a:srgbClr val="0000FF"/>
                </a:solidFill>
                <a:latin typeface="Arial" charset="0"/>
              </a:rPr>
              <a:t>Décrire les mécanismes de régulation de la pression artérielle</a:t>
            </a:r>
          </a:p>
        </p:txBody>
      </p:sp>
      <p:sp>
        <p:nvSpPr>
          <p:cNvPr id="2052" name="Text Box 12"/>
          <p:cNvSpPr txBox="1">
            <a:spLocks noChangeArrowheads="1"/>
          </p:cNvSpPr>
          <p:nvPr/>
        </p:nvSpPr>
        <p:spPr bwMode="auto">
          <a:xfrm>
            <a:off x="187643" y="5867400"/>
            <a:ext cx="8686800" cy="777875"/>
          </a:xfrm>
          <a:prstGeom prst="rect">
            <a:avLst/>
          </a:prstGeom>
          <a:solidFill>
            <a:srgbClr val="FFFFCC"/>
          </a:solidFill>
          <a:ln w="9525" algn="ctr">
            <a:solidFill>
              <a:srgbClr val="0000FF"/>
            </a:solidFill>
            <a:miter lim="800000"/>
            <a:headEnd/>
            <a:tailEnd/>
          </a:ln>
          <a:effectLst/>
        </p:spPr>
        <p:txBody>
          <a:bodyPr tIns="82800" bIns="82800">
            <a:spAutoFit/>
          </a:bodyPr>
          <a:lstStyle>
            <a:lvl1pPr marL="342900" indent="-3429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buFontTx/>
              <a:buNone/>
            </a:pPr>
            <a:r>
              <a:rPr lang="fr-CA" sz="2200" dirty="0">
                <a:solidFill>
                  <a:srgbClr val="0000CC"/>
                </a:solidFill>
                <a:latin typeface="Arial" charset="0"/>
              </a:rPr>
              <a:t>Pression artérielle = Débit cardiaque x Résistance périphérique</a:t>
            </a:r>
          </a:p>
          <a:p>
            <a:pPr algn="ctr">
              <a:buFontTx/>
              <a:buNone/>
            </a:pPr>
            <a:r>
              <a:rPr lang="fr-CA" sz="2200" dirty="0">
                <a:solidFill>
                  <a:srgbClr val="0000CC"/>
                </a:solidFill>
                <a:latin typeface="Arial" charset="0"/>
              </a:rPr>
              <a:t> PA = DC x RP</a:t>
            </a:r>
          </a:p>
        </p:txBody>
      </p:sp>
      <p:sp>
        <p:nvSpPr>
          <p:cNvPr id="2053" name="Text Box 11"/>
          <p:cNvSpPr txBox="1">
            <a:spLocks noChangeArrowheads="1"/>
          </p:cNvSpPr>
          <p:nvPr/>
        </p:nvSpPr>
        <p:spPr bwMode="auto">
          <a:xfrm>
            <a:off x="685800" y="1676400"/>
            <a:ext cx="4495800" cy="2746906"/>
          </a:xfrm>
          <a:prstGeom prst="rect">
            <a:avLst/>
          </a:prstGeom>
          <a:noFill/>
          <a:ln w="12700">
            <a:solidFill>
              <a:schemeClr val="tx1"/>
            </a:solidFill>
            <a:miter lim="800000"/>
            <a:headEnd/>
            <a:tailEnd/>
          </a:ln>
          <a:effectLst/>
        </p:spPr>
        <p:txBody>
          <a:bodyPr wrap="square">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50000"/>
              </a:spcBef>
              <a:buFontTx/>
              <a:buNone/>
            </a:pPr>
            <a:r>
              <a:rPr lang="fr-CA" sz="2000" b="0" i="0" u="sng" dirty="0">
                <a:solidFill>
                  <a:schemeClr val="tx1"/>
                </a:solidFill>
                <a:latin typeface="Calibri" pitchFamily="34" charset="0"/>
                <a:cs typeface="Calibri" pitchFamily="34" charset="0"/>
              </a:rPr>
              <a:t>Pour un seul </a:t>
            </a:r>
            <a:r>
              <a:rPr lang="fr-CA" sz="2000" b="0" i="0" u="sng" dirty="0" smtClean="0">
                <a:solidFill>
                  <a:schemeClr val="tx1"/>
                </a:solidFill>
                <a:latin typeface="Calibri" pitchFamily="34" charset="0"/>
                <a:cs typeface="Calibri" pitchFamily="34" charset="0"/>
              </a:rPr>
              <a:t>vaisseau</a:t>
            </a:r>
            <a:r>
              <a:rPr lang="fr-CA" sz="2000" b="0" i="0" dirty="0" smtClean="0">
                <a:solidFill>
                  <a:schemeClr val="tx1"/>
                </a:solidFill>
                <a:latin typeface="Calibri" pitchFamily="34" charset="0"/>
                <a:cs typeface="Calibri" pitchFamily="34" charset="0"/>
              </a:rPr>
              <a:t>:</a:t>
            </a:r>
          </a:p>
          <a:p>
            <a:pPr>
              <a:lnSpc>
                <a:spcPct val="100000"/>
              </a:lnSpc>
              <a:spcBef>
                <a:spcPts val="0"/>
              </a:spcBef>
              <a:buFontTx/>
              <a:buNone/>
            </a:pPr>
            <a:r>
              <a:rPr lang="fr-CA" sz="2000" b="0" i="0" dirty="0" smtClean="0">
                <a:solidFill>
                  <a:schemeClr val="tx1"/>
                </a:solidFill>
                <a:latin typeface="Calibri" pitchFamily="34" charset="0"/>
                <a:cs typeface="Calibri" pitchFamily="34" charset="0"/>
              </a:rPr>
              <a:t>D = (P</a:t>
            </a:r>
            <a:r>
              <a:rPr lang="fr-CA" sz="2000" b="0" i="0" baseline="-2000" dirty="0" smtClean="0">
                <a:solidFill>
                  <a:schemeClr val="tx1"/>
                </a:solidFill>
                <a:latin typeface="Calibri" pitchFamily="34" charset="0"/>
                <a:cs typeface="Calibri" pitchFamily="34" charset="0"/>
              </a:rPr>
              <a:t>1</a:t>
            </a:r>
            <a:r>
              <a:rPr lang="fr-CA" sz="2000" b="0" i="0" dirty="0" smtClean="0">
                <a:solidFill>
                  <a:schemeClr val="tx1"/>
                </a:solidFill>
                <a:latin typeface="Calibri" pitchFamily="34" charset="0"/>
                <a:cs typeface="Calibri" pitchFamily="34" charset="0"/>
              </a:rPr>
              <a:t> - P</a:t>
            </a:r>
            <a:r>
              <a:rPr lang="fr-CA" sz="2000" b="0" i="0" baseline="-2000" dirty="0" smtClean="0">
                <a:solidFill>
                  <a:schemeClr val="tx1"/>
                </a:solidFill>
                <a:latin typeface="Calibri" pitchFamily="34" charset="0"/>
                <a:cs typeface="Calibri" pitchFamily="34" charset="0"/>
              </a:rPr>
              <a:t>2</a:t>
            </a:r>
            <a:r>
              <a:rPr lang="fr-CA" sz="2000" b="0" i="0" dirty="0" smtClean="0">
                <a:solidFill>
                  <a:schemeClr val="tx1"/>
                </a:solidFill>
                <a:latin typeface="Calibri" pitchFamily="34" charset="0"/>
                <a:cs typeface="Calibri" pitchFamily="34" charset="0"/>
              </a:rPr>
              <a:t>)/R   </a:t>
            </a:r>
            <a:r>
              <a:rPr lang="fr-CA" sz="2000" b="0" i="0" dirty="0" smtClean="0">
                <a:solidFill>
                  <a:schemeClr val="tx1"/>
                </a:solidFill>
                <a:latin typeface="Calibri" pitchFamily="34" charset="0"/>
                <a:cs typeface="Calibri" pitchFamily="34" charset="0"/>
                <a:sym typeface="Wingdings 3" pitchFamily="18" charset="2"/>
              </a:rPr>
              <a:t>  </a:t>
            </a:r>
            <a:r>
              <a:rPr lang="fr-CA" sz="2000" i="0" dirty="0" smtClean="0">
                <a:solidFill>
                  <a:schemeClr val="tx1"/>
                </a:solidFill>
                <a:latin typeface="Calibri" pitchFamily="34" charset="0"/>
                <a:cs typeface="Calibri" pitchFamily="34" charset="0"/>
                <a:sym typeface="Wingdings 3" pitchFamily="18" charset="2"/>
              </a:rPr>
              <a:t>(</a:t>
            </a:r>
            <a:r>
              <a:rPr lang="fr-CA" sz="2000" i="0" dirty="0" smtClean="0">
                <a:solidFill>
                  <a:schemeClr val="tx1"/>
                </a:solidFill>
                <a:latin typeface="Calibri" pitchFamily="34" charset="0"/>
                <a:cs typeface="Calibri" pitchFamily="34" charset="0"/>
              </a:rPr>
              <a:t>P</a:t>
            </a:r>
            <a:r>
              <a:rPr lang="fr-CA" sz="2000" i="0" baseline="-2000" dirty="0" smtClean="0">
                <a:solidFill>
                  <a:schemeClr val="tx1"/>
                </a:solidFill>
                <a:latin typeface="Calibri" pitchFamily="34" charset="0"/>
                <a:cs typeface="Calibri" pitchFamily="34" charset="0"/>
              </a:rPr>
              <a:t>1</a:t>
            </a:r>
            <a:r>
              <a:rPr lang="fr-CA" sz="2000" i="0" dirty="0" smtClean="0">
                <a:solidFill>
                  <a:schemeClr val="tx1"/>
                </a:solidFill>
                <a:latin typeface="Calibri" pitchFamily="34" charset="0"/>
                <a:cs typeface="Calibri" pitchFamily="34" charset="0"/>
              </a:rPr>
              <a:t> - P</a:t>
            </a:r>
            <a:r>
              <a:rPr lang="fr-CA" sz="2000" i="0" baseline="-2000" dirty="0" smtClean="0">
                <a:solidFill>
                  <a:schemeClr val="tx1"/>
                </a:solidFill>
                <a:latin typeface="Calibri" pitchFamily="34" charset="0"/>
                <a:cs typeface="Calibri" pitchFamily="34" charset="0"/>
              </a:rPr>
              <a:t>2</a:t>
            </a:r>
            <a:r>
              <a:rPr lang="fr-CA" sz="2000" i="0" dirty="0" smtClean="0">
                <a:solidFill>
                  <a:schemeClr val="tx1"/>
                </a:solidFill>
                <a:latin typeface="Calibri" pitchFamily="34" charset="0"/>
                <a:cs typeface="Calibri" pitchFamily="34" charset="0"/>
              </a:rPr>
              <a:t>)</a:t>
            </a:r>
            <a:r>
              <a:rPr lang="fr-CA" sz="2000" i="0" baseline="-2000" dirty="0" smtClean="0">
                <a:solidFill>
                  <a:schemeClr val="tx1"/>
                </a:solidFill>
                <a:latin typeface="Calibri" pitchFamily="34" charset="0"/>
                <a:cs typeface="Calibri" pitchFamily="34" charset="0"/>
              </a:rPr>
              <a:t> </a:t>
            </a:r>
            <a:r>
              <a:rPr lang="fr-CA" sz="2000" i="0" dirty="0" smtClean="0">
                <a:solidFill>
                  <a:schemeClr val="tx1"/>
                </a:solidFill>
                <a:latin typeface="Calibri" pitchFamily="34" charset="0"/>
                <a:cs typeface="Calibri" pitchFamily="34" charset="0"/>
              </a:rPr>
              <a:t> = D x R</a:t>
            </a:r>
          </a:p>
          <a:p>
            <a:pPr>
              <a:lnSpc>
                <a:spcPct val="100000"/>
              </a:lnSpc>
              <a:spcBef>
                <a:spcPct val="50000"/>
              </a:spcBef>
              <a:buFontTx/>
              <a:buNone/>
            </a:pPr>
            <a:r>
              <a:rPr lang="fr-CA" sz="2000" b="0" i="0" u="sng" dirty="0" smtClean="0">
                <a:solidFill>
                  <a:schemeClr val="tx1"/>
                </a:solidFill>
                <a:latin typeface="Calibri" pitchFamily="34" charset="0"/>
                <a:cs typeface="Calibri" pitchFamily="34" charset="0"/>
              </a:rPr>
              <a:t>Pour toute la circulation</a:t>
            </a:r>
            <a:r>
              <a:rPr lang="fr-CA" sz="2000" b="0" i="0" dirty="0" smtClean="0">
                <a:solidFill>
                  <a:schemeClr val="tx1"/>
                </a:solidFill>
                <a:latin typeface="Calibri" pitchFamily="34" charset="0"/>
                <a:cs typeface="Calibri" pitchFamily="34" charset="0"/>
              </a:rPr>
              <a:t>:</a:t>
            </a:r>
          </a:p>
          <a:p>
            <a:pPr>
              <a:lnSpc>
                <a:spcPct val="100000"/>
              </a:lnSpc>
              <a:spcBef>
                <a:spcPts val="0"/>
              </a:spcBef>
              <a:buNone/>
            </a:pPr>
            <a:r>
              <a:rPr lang="fr-CA" sz="2000" b="0" i="0" dirty="0" smtClean="0">
                <a:solidFill>
                  <a:schemeClr val="tx1"/>
                </a:solidFill>
                <a:latin typeface="Calibri" pitchFamily="34" charset="0"/>
                <a:cs typeface="Calibri" pitchFamily="34" charset="0"/>
              </a:rPr>
              <a:t>D = Débit cardiaque (DC)</a:t>
            </a:r>
          </a:p>
          <a:p>
            <a:pPr>
              <a:lnSpc>
                <a:spcPct val="100000"/>
              </a:lnSpc>
              <a:spcBef>
                <a:spcPts val="0"/>
              </a:spcBef>
              <a:buNone/>
            </a:pPr>
            <a:r>
              <a:rPr lang="fr-CA" sz="2000" b="0" i="0" dirty="0" smtClean="0">
                <a:solidFill>
                  <a:schemeClr val="tx1"/>
                </a:solidFill>
                <a:latin typeface="Calibri" pitchFamily="34" charset="0"/>
                <a:cs typeface="Calibri" pitchFamily="34" charset="0"/>
              </a:rPr>
              <a:t>R = Résistance périphérique (RP)</a:t>
            </a:r>
          </a:p>
          <a:p>
            <a:pPr>
              <a:lnSpc>
                <a:spcPct val="100000"/>
              </a:lnSpc>
              <a:spcBef>
                <a:spcPts val="0"/>
              </a:spcBef>
              <a:buNone/>
            </a:pPr>
            <a:r>
              <a:rPr lang="fr-CA" sz="2000" b="0" i="0" dirty="0" smtClean="0">
                <a:solidFill>
                  <a:schemeClr val="tx1"/>
                </a:solidFill>
                <a:latin typeface="Calibri" pitchFamily="34" charset="0"/>
                <a:cs typeface="Calibri" pitchFamily="34" charset="0"/>
              </a:rPr>
              <a:t>P</a:t>
            </a:r>
            <a:r>
              <a:rPr lang="fr-CA" sz="2000" b="0" i="0" baseline="-25000" dirty="0" smtClean="0">
                <a:solidFill>
                  <a:schemeClr val="tx1"/>
                </a:solidFill>
                <a:latin typeface="Calibri" pitchFamily="34" charset="0"/>
                <a:cs typeface="Calibri" pitchFamily="34" charset="0"/>
              </a:rPr>
              <a:t>1</a:t>
            </a:r>
            <a:r>
              <a:rPr lang="fr-CA" sz="2000" b="0" i="0" dirty="0" smtClean="0">
                <a:solidFill>
                  <a:schemeClr val="tx1"/>
                </a:solidFill>
                <a:latin typeface="Calibri" pitchFamily="34" charset="0"/>
                <a:cs typeface="Calibri" pitchFamily="34" charset="0"/>
              </a:rPr>
              <a:t> = Pression dans l’aorte</a:t>
            </a:r>
            <a:r>
              <a:rPr lang="fr-CA" sz="2000" b="0" i="0" dirty="0">
                <a:solidFill>
                  <a:schemeClr val="tx1"/>
                </a:solidFill>
                <a:latin typeface="Calibri" pitchFamily="34" charset="0"/>
                <a:cs typeface="Calibri" pitchFamily="34" charset="0"/>
              </a:rPr>
              <a:t> </a:t>
            </a:r>
            <a:r>
              <a:rPr lang="fr-CA" sz="2000" b="0" i="0" dirty="0" smtClean="0">
                <a:solidFill>
                  <a:schemeClr val="tx1"/>
                </a:solidFill>
                <a:latin typeface="Calibri" pitchFamily="34" charset="0"/>
                <a:cs typeface="Calibri" pitchFamily="34" charset="0"/>
                <a:sym typeface="Symbol"/>
              </a:rPr>
              <a:t> PA</a:t>
            </a:r>
            <a:endParaRPr lang="fr-CA" sz="2000" b="0" i="0" dirty="0">
              <a:solidFill>
                <a:schemeClr val="tx1"/>
              </a:solidFill>
              <a:latin typeface="Calibri" pitchFamily="34" charset="0"/>
              <a:cs typeface="Calibri" pitchFamily="34" charset="0"/>
              <a:sym typeface="Symbol"/>
            </a:endParaRPr>
          </a:p>
          <a:p>
            <a:pPr>
              <a:lnSpc>
                <a:spcPct val="100000"/>
              </a:lnSpc>
              <a:spcBef>
                <a:spcPts val="0"/>
              </a:spcBef>
              <a:buNone/>
            </a:pPr>
            <a:r>
              <a:rPr lang="fr-CA" sz="2000" b="0" i="0" dirty="0" smtClean="0">
                <a:solidFill>
                  <a:schemeClr val="tx1"/>
                </a:solidFill>
                <a:latin typeface="Calibri" pitchFamily="34" charset="0"/>
                <a:cs typeface="Calibri" pitchFamily="34" charset="0"/>
              </a:rPr>
              <a:t>P</a:t>
            </a:r>
            <a:r>
              <a:rPr lang="fr-CA" sz="2000" b="0" i="0" baseline="-25000" dirty="0" smtClean="0">
                <a:solidFill>
                  <a:schemeClr val="tx1"/>
                </a:solidFill>
                <a:latin typeface="Calibri" pitchFamily="34" charset="0"/>
                <a:cs typeface="Calibri" pitchFamily="34" charset="0"/>
              </a:rPr>
              <a:t>2</a:t>
            </a:r>
            <a:r>
              <a:rPr lang="fr-CA" sz="2000" b="0" i="0" dirty="0" smtClean="0">
                <a:solidFill>
                  <a:schemeClr val="tx1"/>
                </a:solidFill>
                <a:latin typeface="Calibri" pitchFamily="34" charset="0"/>
                <a:cs typeface="Calibri" pitchFamily="34" charset="0"/>
              </a:rPr>
              <a:t> = Pression veineuse (veines caves) </a:t>
            </a:r>
            <a:r>
              <a:rPr lang="fr-CA" sz="2000" b="0" i="0" dirty="0" smtClean="0">
                <a:solidFill>
                  <a:schemeClr val="tx1"/>
                </a:solidFill>
                <a:latin typeface="Calibri" pitchFamily="34" charset="0"/>
                <a:cs typeface="Calibri" pitchFamily="34" charset="0"/>
                <a:sym typeface="Symbol"/>
              </a:rPr>
              <a:t> 0</a:t>
            </a:r>
          </a:p>
          <a:p>
            <a:pPr>
              <a:lnSpc>
                <a:spcPct val="100000"/>
              </a:lnSpc>
              <a:spcBef>
                <a:spcPts val="300"/>
              </a:spcBef>
              <a:buNone/>
            </a:pPr>
            <a:r>
              <a:rPr lang="fr-CA" sz="2000" b="0" i="0" dirty="0" smtClean="0">
                <a:solidFill>
                  <a:schemeClr val="tx1"/>
                </a:solidFill>
                <a:latin typeface="Calibri" pitchFamily="34" charset="0"/>
                <a:cs typeface="Calibri" pitchFamily="34" charset="0"/>
                <a:sym typeface="Wingdings 3" pitchFamily="18" charset="2"/>
              </a:rPr>
              <a:t>  </a:t>
            </a:r>
            <a:r>
              <a:rPr lang="fr-CA" sz="2000" i="0" dirty="0" smtClean="0">
                <a:solidFill>
                  <a:schemeClr val="tx1"/>
                </a:solidFill>
                <a:latin typeface="Calibri" pitchFamily="34" charset="0"/>
                <a:cs typeface="Calibri" pitchFamily="34" charset="0"/>
                <a:sym typeface="Wingdings 3" pitchFamily="18" charset="2"/>
              </a:rPr>
              <a:t>(</a:t>
            </a:r>
            <a:r>
              <a:rPr lang="fr-CA" sz="2000" i="0" dirty="0" smtClean="0">
                <a:solidFill>
                  <a:schemeClr val="tx1"/>
                </a:solidFill>
                <a:latin typeface="Calibri" pitchFamily="34" charset="0"/>
                <a:cs typeface="Calibri" pitchFamily="34" charset="0"/>
              </a:rPr>
              <a:t>P</a:t>
            </a:r>
            <a:r>
              <a:rPr lang="fr-CA" sz="2000" i="0" baseline="-2000" dirty="0" smtClean="0">
                <a:solidFill>
                  <a:schemeClr val="tx1"/>
                </a:solidFill>
                <a:latin typeface="Calibri" pitchFamily="34" charset="0"/>
                <a:cs typeface="Calibri" pitchFamily="34" charset="0"/>
              </a:rPr>
              <a:t>1</a:t>
            </a:r>
            <a:r>
              <a:rPr lang="fr-CA" sz="2000" i="0" dirty="0" smtClean="0">
                <a:solidFill>
                  <a:schemeClr val="tx1"/>
                </a:solidFill>
                <a:latin typeface="Calibri" pitchFamily="34" charset="0"/>
                <a:cs typeface="Calibri" pitchFamily="34" charset="0"/>
              </a:rPr>
              <a:t> - P</a:t>
            </a:r>
            <a:r>
              <a:rPr lang="fr-CA" sz="2000" i="0" baseline="-2000" dirty="0" smtClean="0">
                <a:solidFill>
                  <a:schemeClr val="tx1"/>
                </a:solidFill>
                <a:latin typeface="Calibri" pitchFamily="34" charset="0"/>
                <a:cs typeface="Calibri" pitchFamily="34" charset="0"/>
              </a:rPr>
              <a:t>2</a:t>
            </a:r>
            <a:r>
              <a:rPr lang="fr-CA" sz="2000" i="0" dirty="0" smtClean="0">
                <a:solidFill>
                  <a:schemeClr val="tx1"/>
                </a:solidFill>
                <a:latin typeface="Calibri" pitchFamily="34" charset="0"/>
                <a:cs typeface="Calibri" pitchFamily="34" charset="0"/>
              </a:rPr>
              <a:t>)</a:t>
            </a:r>
            <a:r>
              <a:rPr lang="fr-CA" sz="2000" i="0" baseline="-2000" dirty="0" smtClean="0">
                <a:solidFill>
                  <a:schemeClr val="tx1"/>
                </a:solidFill>
                <a:latin typeface="Calibri" pitchFamily="34" charset="0"/>
                <a:cs typeface="Calibri" pitchFamily="34" charset="0"/>
              </a:rPr>
              <a:t> </a:t>
            </a:r>
            <a:r>
              <a:rPr lang="fr-CA" sz="2000" i="0" dirty="0" smtClean="0">
                <a:solidFill>
                  <a:schemeClr val="tx1"/>
                </a:solidFill>
                <a:latin typeface="Calibri" pitchFamily="34" charset="0"/>
                <a:cs typeface="Calibri" pitchFamily="34" charset="0"/>
              </a:rPr>
              <a:t> = PA = DC x RP</a:t>
            </a:r>
          </a:p>
        </p:txBody>
      </p:sp>
      <p:pic>
        <p:nvPicPr>
          <p:cNvPr id="2054" name="Picture 6" descr="C:\OLD_PC\backup\DriveD\michel\Marieb\HAP8e_IRDVD\Chapter_18\B_JPEG_Images_and_Tables\b_unlabeled\figure_18_05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111" t="1491" r="29177" b="5145"/>
          <a:stretch/>
        </p:blipFill>
        <p:spPr bwMode="auto">
          <a:xfrm>
            <a:off x="6248399" y="773167"/>
            <a:ext cx="2359229" cy="4776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5638800" y="2304669"/>
            <a:ext cx="699230" cy="590931"/>
          </a:xfrm>
          <a:prstGeom prst="rect">
            <a:avLst/>
          </a:prstGeom>
          <a:noFill/>
        </p:spPr>
        <p:txBody>
          <a:bodyPr wrap="none" rtlCol="0">
            <a:spAutoFit/>
          </a:bodyPr>
          <a:lstStyle/>
          <a:p>
            <a:pPr>
              <a:buNone/>
            </a:pPr>
            <a:r>
              <a:rPr lang="fr-CA" dirty="0" err="1" smtClean="0"/>
              <a:t>P</a:t>
            </a:r>
            <a:r>
              <a:rPr lang="fr-CA" baseline="-25000" dirty="0" err="1" smtClean="0"/>
              <a:t>veine</a:t>
            </a:r>
            <a:r>
              <a:rPr lang="fr-CA" baseline="-25000" dirty="0" smtClean="0"/>
              <a:t> </a:t>
            </a:r>
          </a:p>
          <a:p>
            <a:pPr>
              <a:buNone/>
            </a:pPr>
            <a:r>
              <a:rPr lang="fr-CA" i="0" dirty="0" smtClean="0">
                <a:sym typeface="Symbol"/>
              </a:rPr>
              <a:t>( o)</a:t>
            </a:r>
            <a:endParaRPr lang="fr-CA" i="0" dirty="0"/>
          </a:p>
        </p:txBody>
      </p:sp>
      <p:sp>
        <p:nvSpPr>
          <p:cNvPr id="9" name="ZoneTexte 8"/>
          <p:cNvSpPr txBox="1"/>
          <p:nvPr/>
        </p:nvSpPr>
        <p:spPr>
          <a:xfrm>
            <a:off x="8440077" y="2200668"/>
            <a:ext cx="475323" cy="313932"/>
          </a:xfrm>
          <a:prstGeom prst="rect">
            <a:avLst/>
          </a:prstGeom>
          <a:noFill/>
        </p:spPr>
        <p:txBody>
          <a:bodyPr wrap="none" rtlCol="0">
            <a:spAutoFit/>
          </a:bodyPr>
          <a:lstStyle/>
          <a:p>
            <a:pPr>
              <a:buNone/>
            </a:pPr>
            <a:r>
              <a:rPr lang="fr-CA" i="0" dirty="0" smtClean="0">
                <a:sym typeface="Symbol"/>
              </a:rPr>
              <a:t>PA</a:t>
            </a:r>
            <a:endParaRPr lang="fr-CA" i="0" dirty="0"/>
          </a:p>
        </p:txBody>
      </p:sp>
      <p:sp>
        <p:nvSpPr>
          <p:cNvPr id="10" name="ZoneTexte 9"/>
          <p:cNvSpPr txBox="1"/>
          <p:nvPr/>
        </p:nvSpPr>
        <p:spPr>
          <a:xfrm>
            <a:off x="7315200" y="1754883"/>
            <a:ext cx="505267" cy="313932"/>
          </a:xfrm>
          <a:prstGeom prst="rect">
            <a:avLst/>
          </a:prstGeom>
          <a:noFill/>
        </p:spPr>
        <p:txBody>
          <a:bodyPr wrap="none" rtlCol="0">
            <a:spAutoFit/>
          </a:bodyPr>
          <a:lstStyle/>
          <a:p>
            <a:pPr>
              <a:buNone/>
            </a:pPr>
            <a:r>
              <a:rPr lang="fr-CA" dirty="0" smtClean="0"/>
              <a:t>DC</a:t>
            </a:r>
            <a:endParaRPr lang="fr-CA" i="0" dirty="0"/>
          </a:p>
        </p:txBody>
      </p:sp>
      <p:cxnSp>
        <p:nvCxnSpPr>
          <p:cNvPr id="4" name="Connecteur droit 3"/>
          <p:cNvCxnSpPr/>
          <p:nvPr/>
        </p:nvCxnSpPr>
        <p:spPr bwMode="auto">
          <a:xfrm flipV="1">
            <a:off x="7443566" y="1981200"/>
            <a:ext cx="100234" cy="219468"/>
          </a:xfrm>
          <a:prstGeom prst="line">
            <a:avLst/>
          </a:prstGeom>
          <a:noFill/>
          <a:ln w="1905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Arc 12"/>
          <p:cNvSpPr/>
          <p:nvPr/>
        </p:nvSpPr>
        <p:spPr bwMode="auto">
          <a:xfrm rot="21380435" flipH="1" flipV="1">
            <a:off x="8085223" y="2589784"/>
            <a:ext cx="301231" cy="114629"/>
          </a:xfrm>
          <a:prstGeom prst="arc">
            <a:avLst>
              <a:gd name="adj1" fmla="val 7245098"/>
              <a:gd name="adj2" fmla="val 1106056"/>
            </a:avLst>
          </a:prstGeom>
          <a:noFill/>
          <a:ln w="19050">
            <a:solidFill>
              <a:schemeClr val="accent2"/>
            </a:solidFill>
          </a:ln>
          <a:effectLst/>
          <a:extLst/>
        </p:spPr>
        <p:txBody>
          <a:bodyPr vert="horz" wrap="square" lIns="91440" tIns="45720" rIns="91440" bIns="45720" numCol="1" rtlCol="0" anchor="t" anchorCtr="0" compatLnSpc="1">
            <a:prstTxWarp prst="textNoShape">
              <a:avLst/>
            </a:prstTxWarp>
          </a:bodyPr>
          <a:lstStyle/>
          <a:p>
            <a:pPr marL="342900" marR="0" indent="-342900" algn="l" defTabSz="914400" rtl="0" eaLnBrk="0" fontAlgn="base" latinLnBrk="0" hangingPunct="0">
              <a:lnSpc>
                <a:spcPct val="80000"/>
              </a:lnSpc>
              <a:spcBef>
                <a:spcPct val="20000"/>
              </a:spcBef>
              <a:spcAft>
                <a:spcPct val="0"/>
              </a:spcAft>
              <a:buClrTx/>
              <a:buSzTx/>
              <a:buFontTx/>
              <a:buChar char="•"/>
              <a:tabLst/>
            </a:pPr>
            <a:endParaRPr kumimoji="0" lang="fr-CA" sz="1800" b="1" i="1" u="none" strike="noStrike" cap="none" normalizeH="0" baseline="0" smtClean="0">
              <a:ln>
                <a:noFill/>
              </a:ln>
              <a:solidFill>
                <a:srgbClr val="333399"/>
              </a:solidFill>
              <a:effectLst/>
              <a:latin typeface="Times New Roman" pitchFamily="18" charset="0"/>
            </a:endParaRPr>
          </a:p>
        </p:txBody>
      </p:sp>
      <p:sp>
        <p:nvSpPr>
          <p:cNvPr id="19" name="Arc 18"/>
          <p:cNvSpPr/>
          <p:nvPr/>
        </p:nvSpPr>
        <p:spPr bwMode="auto">
          <a:xfrm rot="11022811" flipH="1">
            <a:off x="6451411" y="2598897"/>
            <a:ext cx="252236" cy="68458"/>
          </a:xfrm>
          <a:prstGeom prst="arc">
            <a:avLst>
              <a:gd name="adj1" fmla="val 6100724"/>
              <a:gd name="adj2" fmla="val 766346"/>
            </a:avLst>
          </a:prstGeom>
          <a:noFill/>
          <a:ln w="19050">
            <a:solidFill>
              <a:schemeClr val="accent2"/>
            </a:solidFill>
          </a:ln>
          <a:effectLst/>
          <a:extLst/>
        </p:spPr>
        <p:txBody>
          <a:bodyPr vert="horz" wrap="square" lIns="91440" tIns="45720" rIns="91440" bIns="45720" numCol="1" rtlCol="0" anchor="t" anchorCtr="0" compatLnSpc="1">
            <a:prstTxWarp prst="textNoShape">
              <a:avLst/>
            </a:prstTxWarp>
          </a:bodyPr>
          <a:lstStyle/>
          <a:p>
            <a:pPr marL="342900" marR="0" indent="-342900" algn="l" defTabSz="914400" rtl="0" eaLnBrk="0" fontAlgn="base" latinLnBrk="0" hangingPunct="0">
              <a:lnSpc>
                <a:spcPct val="80000"/>
              </a:lnSpc>
              <a:spcBef>
                <a:spcPct val="20000"/>
              </a:spcBef>
              <a:spcAft>
                <a:spcPct val="0"/>
              </a:spcAft>
              <a:buClrTx/>
              <a:buSzTx/>
              <a:buFontTx/>
              <a:buChar char="•"/>
              <a:tabLst/>
            </a:pPr>
            <a:endParaRPr kumimoji="0" lang="fr-CA" sz="1800" b="1" i="1" u="none" strike="noStrike" cap="none" normalizeH="0" baseline="0" smtClean="0">
              <a:ln>
                <a:noFill/>
              </a:ln>
              <a:solidFill>
                <a:srgbClr val="333399"/>
              </a:solidFill>
              <a:effectLst/>
              <a:latin typeface="Times New Roman" pitchFamily="18" charset="0"/>
            </a:endParaRPr>
          </a:p>
        </p:txBody>
      </p:sp>
      <p:cxnSp>
        <p:nvCxnSpPr>
          <p:cNvPr id="20" name="Connecteur droit 19"/>
          <p:cNvCxnSpPr/>
          <p:nvPr/>
        </p:nvCxnSpPr>
        <p:spPr bwMode="auto">
          <a:xfrm flipV="1">
            <a:off x="8389806" y="2429066"/>
            <a:ext cx="131110" cy="193550"/>
          </a:xfrm>
          <a:prstGeom prst="line">
            <a:avLst/>
          </a:prstGeom>
          <a:noFill/>
          <a:ln w="1905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Connecteur droit 21"/>
          <p:cNvCxnSpPr/>
          <p:nvPr/>
        </p:nvCxnSpPr>
        <p:spPr bwMode="auto">
          <a:xfrm>
            <a:off x="6205228" y="2622616"/>
            <a:ext cx="244230" cy="10198"/>
          </a:xfrm>
          <a:prstGeom prst="line">
            <a:avLst/>
          </a:prstGeom>
          <a:noFill/>
          <a:ln w="1905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4" name="Accolade ouvrante 23"/>
          <p:cNvSpPr/>
          <p:nvPr/>
        </p:nvSpPr>
        <p:spPr bwMode="auto">
          <a:xfrm flipH="1" flipV="1">
            <a:off x="8311939" y="4267200"/>
            <a:ext cx="128137" cy="1066800"/>
          </a:xfrm>
          <a:prstGeom prst="leftBrace">
            <a:avLst>
              <a:gd name="adj1" fmla="val 88190"/>
              <a:gd name="adj2" fmla="val 50796"/>
            </a:avLst>
          </a:prstGeom>
          <a:noFill/>
          <a:ln w="19050" cap="flat" cmpd="sng" algn="ctr">
            <a:solidFill>
              <a:schemeClr val="accent2"/>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342900" marR="0" indent="-342900" algn="l" defTabSz="914400" rtl="0" eaLnBrk="0" fontAlgn="base" latinLnBrk="0" hangingPunct="0">
              <a:lnSpc>
                <a:spcPct val="80000"/>
              </a:lnSpc>
              <a:spcBef>
                <a:spcPct val="20000"/>
              </a:spcBef>
              <a:spcAft>
                <a:spcPct val="0"/>
              </a:spcAft>
              <a:buClrTx/>
              <a:buSzTx/>
              <a:buFontTx/>
              <a:buChar char="•"/>
              <a:tabLst/>
            </a:pPr>
            <a:endParaRPr kumimoji="0" lang="fr-CA" sz="1800" b="1" i="1" u="none" strike="noStrike" cap="none" normalizeH="0" baseline="0" smtClean="0">
              <a:ln>
                <a:noFill/>
              </a:ln>
              <a:solidFill>
                <a:srgbClr val="333399"/>
              </a:solidFill>
              <a:effectLst/>
              <a:latin typeface="Times New Roman" pitchFamily="18" charset="0"/>
            </a:endParaRPr>
          </a:p>
        </p:txBody>
      </p:sp>
      <p:sp>
        <p:nvSpPr>
          <p:cNvPr id="30" name="ZoneTexte 29"/>
          <p:cNvSpPr txBox="1"/>
          <p:nvPr/>
        </p:nvSpPr>
        <p:spPr>
          <a:xfrm>
            <a:off x="8382000" y="4643634"/>
            <a:ext cx="492443" cy="313932"/>
          </a:xfrm>
          <a:prstGeom prst="rect">
            <a:avLst/>
          </a:prstGeom>
          <a:noFill/>
        </p:spPr>
        <p:txBody>
          <a:bodyPr wrap="none" rtlCol="0">
            <a:spAutoFit/>
          </a:bodyPr>
          <a:lstStyle/>
          <a:p>
            <a:pPr>
              <a:buNone/>
            </a:pPr>
            <a:r>
              <a:rPr lang="fr-CA" i="0" dirty="0" smtClean="0">
                <a:sym typeface="Symbol"/>
              </a:rPr>
              <a:t>RP</a:t>
            </a:r>
            <a:endParaRPr lang="fr-CA" i="0" dirty="0"/>
          </a:p>
        </p:txBody>
      </p:sp>
    </p:spTree>
    <p:extLst>
      <p:ext uri="{BB962C8B-B14F-4D97-AF65-F5344CB8AC3E}">
        <p14:creationId xmlns:p14="http://schemas.microsoft.com/office/powerpoint/2010/main" val="2731040580"/>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 Box 2"/>
          <p:cNvSpPr txBox="1">
            <a:spLocks noChangeArrowheads="1"/>
          </p:cNvSpPr>
          <p:nvPr/>
        </p:nvSpPr>
        <p:spPr bwMode="auto">
          <a:xfrm>
            <a:off x="279838" y="1600200"/>
            <a:ext cx="8610600" cy="4578176"/>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266700" indent="-266700">
              <a:defRPr b="1" i="1">
                <a:solidFill>
                  <a:srgbClr val="333399"/>
                </a:solidFill>
                <a:latin typeface="Times New Roman" pitchFamily="18" charset="0"/>
              </a:defRPr>
            </a:lvl1pPr>
            <a:lvl2pPr marL="623888" indent="-177800">
              <a:defRPr b="1" i="1">
                <a:solidFill>
                  <a:srgbClr val="333399"/>
                </a:solidFill>
                <a:latin typeface="Times New Roman" pitchFamily="18" charset="0"/>
              </a:defRPr>
            </a:lvl2pPr>
            <a:lvl3pPr marL="987425" indent="-18415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50000"/>
              </a:spcBef>
            </a:pPr>
            <a:r>
              <a:rPr lang="fr-FR" b="0" i="0" dirty="0">
                <a:solidFill>
                  <a:schemeClr val="tx1"/>
                </a:solidFill>
                <a:latin typeface="Arial" charset="0"/>
              </a:rPr>
              <a:t>Plusieurs mécanismes contrôlent la pression artérielle pour assurer en tout temps une irrigation adéquate des </a:t>
            </a:r>
            <a:r>
              <a:rPr lang="fr-FR" b="0" i="0" dirty="0" smtClean="0">
                <a:solidFill>
                  <a:schemeClr val="tx1"/>
                </a:solidFill>
                <a:latin typeface="Arial" charset="0"/>
              </a:rPr>
              <a:t>tissus.</a:t>
            </a:r>
            <a:endParaRPr lang="fr-FR" b="0" i="0" dirty="0">
              <a:solidFill>
                <a:schemeClr val="tx1"/>
              </a:solidFill>
              <a:latin typeface="Arial" charset="0"/>
            </a:endParaRPr>
          </a:p>
          <a:p>
            <a:pPr>
              <a:lnSpc>
                <a:spcPct val="100000"/>
              </a:lnSpc>
              <a:spcBef>
                <a:spcPct val="25000"/>
              </a:spcBef>
            </a:pPr>
            <a:r>
              <a:rPr lang="fr-FR" b="0" i="0" dirty="0">
                <a:solidFill>
                  <a:schemeClr val="tx1"/>
                </a:solidFill>
                <a:latin typeface="Arial" charset="0"/>
              </a:rPr>
              <a:t>Principaux facteurs qui influencent la </a:t>
            </a:r>
            <a:r>
              <a:rPr lang="fr-FR" i="0" dirty="0">
                <a:solidFill>
                  <a:schemeClr val="tx1"/>
                </a:solidFill>
                <a:latin typeface="Arial" charset="0"/>
              </a:rPr>
              <a:t>pression </a:t>
            </a:r>
            <a:r>
              <a:rPr lang="fr-FR" i="0" dirty="0" smtClean="0">
                <a:solidFill>
                  <a:schemeClr val="tx1"/>
                </a:solidFill>
                <a:latin typeface="Arial" charset="0"/>
              </a:rPr>
              <a:t>artérielle </a:t>
            </a:r>
            <a:r>
              <a:rPr lang="fr-FR" b="0" i="0" dirty="0" smtClean="0">
                <a:solidFill>
                  <a:schemeClr val="tx1"/>
                </a:solidFill>
                <a:latin typeface="Arial" charset="0"/>
              </a:rPr>
              <a:t>:</a:t>
            </a:r>
            <a:endParaRPr lang="fr-FR" b="0" i="0" dirty="0">
              <a:solidFill>
                <a:schemeClr val="tx1"/>
              </a:solidFill>
              <a:latin typeface="Arial" charset="0"/>
            </a:endParaRPr>
          </a:p>
          <a:p>
            <a:pPr marL="625475" lvl="1" indent="-360363">
              <a:lnSpc>
                <a:spcPct val="100000"/>
              </a:lnSpc>
              <a:spcBef>
                <a:spcPct val="0"/>
              </a:spcBef>
              <a:buFontTx/>
              <a:buAutoNum type="romanLcParenR"/>
            </a:pPr>
            <a:r>
              <a:rPr lang="fr-FR" i="0" dirty="0" smtClean="0">
                <a:solidFill>
                  <a:schemeClr val="tx1"/>
                </a:solidFill>
                <a:latin typeface="Arial" charset="0"/>
              </a:rPr>
              <a:t>Débit cardiaque (DC)</a:t>
            </a:r>
            <a:endParaRPr lang="fr-FR" i="0" dirty="0">
              <a:solidFill>
                <a:schemeClr val="tx1"/>
              </a:solidFill>
              <a:latin typeface="Arial" charset="0"/>
            </a:endParaRPr>
          </a:p>
          <a:p>
            <a:pPr marL="625475" lvl="1" indent="-360363">
              <a:lnSpc>
                <a:spcPct val="100000"/>
              </a:lnSpc>
              <a:spcBef>
                <a:spcPct val="0"/>
              </a:spcBef>
              <a:buFontTx/>
              <a:buAutoNum type="romanLcParenR"/>
            </a:pPr>
            <a:r>
              <a:rPr lang="fr-FR" i="0" dirty="0" smtClean="0">
                <a:solidFill>
                  <a:schemeClr val="tx1"/>
                </a:solidFill>
                <a:latin typeface="Arial" charset="0"/>
              </a:rPr>
              <a:t>Résistance périphérique (RP)</a:t>
            </a:r>
            <a:endParaRPr lang="fr-FR" i="0" dirty="0">
              <a:solidFill>
                <a:schemeClr val="tx1"/>
              </a:solidFill>
              <a:latin typeface="Arial" charset="0"/>
            </a:endParaRPr>
          </a:p>
          <a:p>
            <a:pPr marL="625475" lvl="1" indent="-360363">
              <a:lnSpc>
                <a:spcPct val="100000"/>
              </a:lnSpc>
              <a:spcBef>
                <a:spcPct val="0"/>
              </a:spcBef>
              <a:buFontTx/>
              <a:buAutoNum type="romanLcParenR"/>
            </a:pPr>
            <a:r>
              <a:rPr lang="fr-FR" i="0" dirty="0" smtClean="0">
                <a:solidFill>
                  <a:schemeClr val="tx1"/>
                </a:solidFill>
                <a:latin typeface="Arial" charset="0"/>
              </a:rPr>
              <a:t>Volume </a:t>
            </a:r>
            <a:r>
              <a:rPr lang="fr-FR" i="0" dirty="0">
                <a:solidFill>
                  <a:schemeClr val="tx1"/>
                </a:solidFill>
                <a:latin typeface="Arial" charset="0"/>
              </a:rPr>
              <a:t>sanguin</a:t>
            </a:r>
            <a:endParaRPr lang="fr-FR" dirty="0">
              <a:solidFill>
                <a:schemeClr val="tx1"/>
              </a:solidFill>
              <a:latin typeface="Arial" charset="0"/>
            </a:endParaRPr>
          </a:p>
          <a:p>
            <a:pPr marL="358775" indent="-358775">
              <a:lnSpc>
                <a:spcPct val="100000"/>
              </a:lnSpc>
              <a:spcBef>
                <a:spcPts val="1800"/>
              </a:spcBef>
              <a:buFontTx/>
              <a:buNone/>
            </a:pPr>
            <a:r>
              <a:rPr lang="fr-FR" b="0" i="0" dirty="0" smtClean="0">
                <a:solidFill>
                  <a:schemeClr val="tx1"/>
                </a:solidFill>
                <a:latin typeface="Arial" charset="0"/>
              </a:rPr>
              <a:t>i)	Facteurs </a:t>
            </a:r>
            <a:r>
              <a:rPr lang="fr-FR" b="0" i="0" dirty="0">
                <a:solidFill>
                  <a:schemeClr val="tx1"/>
                </a:solidFill>
                <a:latin typeface="Arial" charset="0"/>
              </a:rPr>
              <a:t>de contrôle du DC</a:t>
            </a:r>
            <a:r>
              <a:rPr lang="fr-FR" i="0" dirty="0">
                <a:solidFill>
                  <a:srgbClr val="008080"/>
                </a:solidFill>
                <a:latin typeface="Arial" charset="0"/>
              </a:rPr>
              <a:t> </a:t>
            </a:r>
            <a:r>
              <a:rPr lang="fr-FR" b="0" i="0" dirty="0">
                <a:solidFill>
                  <a:schemeClr val="tx1"/>
                </a:solidFill>
                <a:latin typeface="Arial" charset="0"/>
              </a:rPr>
              <a:t>?</a:t>
            </a:r>
          </a:p>
          <a:p>
            <a:pPr marL="539750" lvl="2" indent="-180975">
              <a:lnSpc>
                <a:spcPct val="100000"/>
              </a:lnSpc>
              <a:spcBef>
                <a:spcPct val="0"/>
              </a:spcBef>
              <a:buFont typeface="Arial" pitchFamily="34" charset="0"/>
              <a:buChar char="−"/>
            </a:pPr>
            <a:r>
              <a:rPr lang="fr-FR" i="0" dirty="0">
                <a:solidFill>
                  <a:schemeClr val="tx1"/>
                </a:solidFill>
                <a:latin typeface="Arial" charset="0"/>
              </a:rPr>
              <a:t>FC</a:t>
            </a:r>
            <a:r>
              <a:rPr lang="fr-FR" b="0" i="0" dirty="0">
                <a:solidFill>
                  <a:schemeClr val="tx1"/>
                </a:solidFill>
                <a:latin typeface="Arial" charset="0"/>
              </a:rPr>
              <a:t> (facteurs nerveux &amp; hormonaux)</a:t>
            </a:r>
          </a:p>
          <a:p>
            <a:pPr marL="539750" lvl="2" indent="-180975">
              <a:lnSpc>
                <a:spcPct val="100000"/>
              </a:lnSpc>
              <a:spcBef>
                <a:spcPct val="0"/>
              </a:spcBef>
              <a:buFont typeface="Arial" pitchFamily="34" charset="0"/>
              <a:buChar char="−"/>
            </a:pPr>
            <a:r>
              <a:rPr lang="fr-FR" i="0" dirty="0">
                <a:solidFill>
                  <a:schemeClr val="tx1"/>
                </a:solidFill>
                <a:latin typeface="Arial" charset="0"/>
              </a:rPr>
              <a:t>VS</a:t>
            </a:r>
            <a:r>
              <a:rPr lang="fr-FR" b="0" i="0" dirty="0">
                <a:solidFill>
                  <a:schemeClr val="tx1"/>
                </a:solidFill>
                <a:latin typeface="Arial" charset="0"/>
              </a:rPr>
              <a:t> (</a:t>
            </a:r>
            <a:r>
              <a:rPr lang="fr-FR" b="0" dirty="0">
                <a:solidFill>
                  <a:schemeClr val="tx1"/>
                </a:solidFill>
                <a:latin typeface="Arial" charset="0"/>
              </a:rPr>
              <a:t>retour veineux</a:t>
            </a:r>
            <a:r>
              <a:rPr lang="fr-FR" b="0" i="0" dirty="0">
                <a:solidFill>
                  <a:schemeClr val="tx1"/>
                </a:solidFill>
                <a:latin typeface="Arial" charset="0"/>
              </a:rPr>
              <a:t>, facteurs nerveux &amp; hormonaux) </a:t>
            </a:r>
          </a:p>
          <a:p>
            <a:pPr marL="358775" indent="-358775">
              <a:lnSpc>
                <a:spcPct val="100000"/>
              </a:lnSpc>
              <a:spcBef>
                <a:spcPts val="1200"/>
              </a:spcBef>
              <a:buFontTx/>
              <a:buNone/>
            </a:pPr>
            <a:r>
              <a:rPr lang="fr-FR" b="0" i="0" dirty="0" smtClean="0">
                <a:solidFill>
                  <a:schemeClr val="tx1"/>
                </a:solidFill>
                <a:latin typeface="Arial" charset="0"/>
              </a:rPr>
              <a:t>ii)	Contrôle </a:t>
            </a:r>
            <a:r>
              <a:rPr lang="fr-FR" b="0" i="0" dirty="0">
                <a:solidFill>
                  <a:schemeClr val="tx1"/>
                </a:solidFill>
                <a:latin typeface="Arial" charset="0"/>
              </a:rPr>
              <a:t>de la</a:t>
            </a:r>
            <a:r>
              <a:rPr lang="fr-FR" i="0" dirty="0">
                <a:solidFill>
                  <a:schemeClr val="tx1"/>
                </a:solidFill>
                <a:latin typeface="Arial" charset="0"/>
              </a:rPr>
              <a:t> </a:t>
            </a:r>
            <a:r>
              <a:rPr lang="fr-FR" b="0" i="0" dirty="0" smtClean="0">
                <a:solidFill>
                  <a:schemeClr val="tx1"/>
                </a:solidFill>
                <a:latin typeface="Arial" charset="0"/>
              </a:rPr>
              <a:t>RP</a:t>
            </a:r>
            <a:r>
              <a:rPr lang="fr-FR" i="0" dirty="0" smtClean="0">
                <a:solidFill>
                  <a:schemeClr val="tx1"/>
                </a:solidFill>
                <a:latin typeface="Arial" charset="0"/>
              </a:rPr>
              <a:t> </a:t>
            </a:r>
            <a:r>
              <a:rPr lang="fr-FR" b="0" i="0" dirty="0">
                <a:solidFill>
                  <a:schemeClr val="tx1"/>
                </a:solidFill>
                <a:latin typeface="Arial" charset="0"/>
              </a:rPr>
              <a:t>?</a:t>
            </a:r>
          </a:p>
          <a:p>
            <a:pPr marL="539750" lvl="2" indent="-180975">
              <a:lnSpc>
                <a:spcPct val="100000"/>
              </a:lnSpc>
              <a:spcBef>
                <a:spcPct val="0"/>
              </a:spcBef>
              <a:buNone/>
            </a:pPr>
            <a:r>
              <a:rPr lang="fr-FR" b="0" i="0" dirty="0">
                <a:solidFill>
                  <a:schemeClr val="tx1"/>
                </a:solidFill>
                <a:latin typeface="Arial" charset="0"/>
              </a:rPr>
              <a:t>Via le </a:t>
            </a:r>
            <a:r>
              <a:rPr lang="fr-FR" i="0" dirty="0">
                <a:solidFill>
                  <a:schemeClr val="tx1"/>
                </a:solidFill>
                <a:latin typeface="Arial" charset="0"/>
              </a:rPr>
              <a:t>diamètre des vaisseaux </a:t>
            </a:r>
            <a:r>
              <a:rPr lang="fr-FR" b="0" i="0" dirty="0">
                <a:solidFill>
                  <a:schemeClr val="tx1"/>
                </a:solidFill>
                <a:latin typeface="Arial" charset="0"/>
              </a:rPr>
              <a:t>(facteurs nerveux &amp; hormonaux)</a:t>
            </a:r>
            <a:endParaRPr lang="fr-FR" i="0" dirty="0">
              <a:solidFill>
                <a:schemeClr val="tx1"/>
              </a:solidFill>
              <a:latin typeface="Arial" charset="0"/>
            </a:endParaRPr>
          </a:p>
          <a:p>
            <a:pPr marL="358775" indent="-358775">
              <a:lnSpc>
                <a:spcPct val="100000"/>
              </a:lnSpc>
              <a:spcBef>
                <a:spcPts val="1200"/>
              </a:spcBef>
              <a:buFontTx/>
              <a:buNone/>
            </a:pPr>
            <a:r>
              <a:rPr lang="fr-FR" b="0" i="0" dirty="0" smtClean="0">
                <a:solidFill>
                  <a:schemeClr val="tx1"/>
                </a:solidFill>
                <a:latin typeface="Arial" charset="0"/>
              </a:rPr>
              <a:t>iii)	En </a:t>
            </a:r>
            <a:r>
              <a:rPr lang="fr-FR" b="0" i="0" dirty="0">
                <a:solidFill>
                  <a:schemeClr val="tx1"/>
                </a:solidFill>
                <a:latin typeface="Arial" charset="0"/>
              </a:rPr>
              <a:t>quoi le </a:t>
            </a:r>
            <a:r>
              <a:rPr lang="fr-FR" i="0" dirty="0">
                <a:solidFill>
                  <a:schemeClr val="tx1"/>
                </a:solidFill>
                <a:latin typeface="Arial" charset="0"/>
              </a:rPr>
              <a:t>volume sanguin </a:t>
            </a:r>
            <a:r>
              <a:rPr lang="fr-FR" b="0" i="0" dirty="0">
                <a:solidFill>
                  <a:schemeClr val="tx1"/>
                </a:solidFill>
                <a:latin typeface="Arial" charset="0"/>
              </a:rPr>
              <a:t>influence-t-il la pression artérielle ?</a:t>
            </a:r>
          </a:p>
          <a:p>
            <a:pPr marL="539750" lvl="2" indent="-180975">
              <a:lnSpc>
                <a:spcPct val="100000"/>
              </a:lnSpc>
              <a:spcBef>
                <a:spcPct val="0"/>
              </a:spcBef>
              <a:buNone/>
            </a:pPr>
            <a:r>
              <a:rPr lang="fr-FR" b="0" i="0" dirty="0">
                <a:solidFill>
                  <a:schemeClr val="tx1"/>
                </a:solidFill>
                <a:latin typeface="Arial" charset="0"/>
              </a:rPr>
              <a:t>En affectant le </a:t>
            </a:r>
            <a:r>
              <a:rPr lang="fr-FR" dirty="0">
                <a:solidFill>
                  <a:schemeClr val="tx1"/>
                </a:solidFill>
                <a:latin typeface="Arial" charset="0"/>
              </a:rPr>
              <a:t>retour</a:t>
            </a:r>
            <a:r>
              <a:rPr lang="fr-FR" i="0" dirty="0">
                <a:solidFill>
                  <a:schemeClr val="tx1"/>
                </a:solidFill>
                <a:latin typeface="Arial" charset="0"/>
              </a:rPr>
              <a:t> veineux </a:t>
            </a:r>
            <a:r>
              <a:rPr lang="fr-FR" b="0" i="0" dirty="0">
                <a:solidFill>
                  <a:schemeClr val="tx1"/>
                </a:solidFill>
                <a:latin typeface="Arial" charset="0"/>
              </a:rPr>
              <a:t>(i.e. quantité de sang qui retourne au </a:t>
            </a:r>
            <a:r>
              <a:rPr lang="fr-FR" b="0" i="0" dirty="0" smtClean="0">
                <a:solidFill>
                  <a:schemeClr val="tx1"/>
                </a:solidFill>
                <a:latin typeface="Arial" charset="0"/>
              </a:rPr>
              <a:t>cœur):</a:t>
            </a:r>
            <a:endParaRPr lang="fr-FR" b="0" i="0" dirty="0">
              <a:solidFill>
                <a:schemeClr val="tx1"/>
              </a:solidFill>
              <a:latin typeface="Arial" charset="0"/>
            </a:endParaRPr>
          </a:p>
          <a:p>
            <a:pPr marL="358775" lvl="2" indent="0">
              <a:lnSpc>
                <a:spcPct val="100000"/>
              </a:lnSpc>
              <a:spcBef>
                <a:spcPct val="0"/>
              </a:spcBef>
              <a:buFont typeface="Arial" charset="0"/>
              <a:buNone/>
            </a:pPr>
            <a:r>
              <a:rPr lang="fr-FR" b="0" i="0" dirty="0" smtClean="0">
                <a:solidFill>
                  <a:schemeClr val="tx1"/>
                </a:solidFill>
                <a:latin typeface="Arial" charset="0"/>
                <a:sym typeface="Symbol" pitchFamily="18" charset="2"/>
              </a:rPr>
              <a:t> </a:t>
            </a:r>
            <a:r>
              <a:rPr lang="fr-FR" b="0" i="0" dirty="0">
                <a:solidFill>
                  <a:schemeClr val="tx1"/>
                </a:solidFill>
                <a:latin typeface="Arial" charset="0"/>
                <a:sym typeface="Symbol" pitchFamily="18" charset="2"/>
              </a:rPr>
              <a:t>Volume sanguin   Retour veineux   précharge   VS</a:t>
            </a:r>
          </a:p>
        </p:txBody>
      </p:sp>
      <p:sp>
        <p:nvSpPr>
          <p:cNvPr id="2052" name="Text Box 12"/>
          <p:cNvSpPr txBox="1">
            <a:spLocks noChangeArrowheads="1"/>
          </p:cNvSpPr>
          <p:nvPr/>
        </p:nvSpPr>
        <p:spPr bwMode="auto">
          <a:xfrm>
            <a:off x="241738" y="528785"/>
            <a:ext cx="8686800" cy="785848"/>
          </a:xfrm>
          <a:prstGeom prst="rect">
            <a:avLst/>
          </a:prstGeom>
          <a:solidFill>
            <a:srgbClr val="FFFFCC"/>
          </a:solidFill>
          <a:ln w="9525" algn="ctr">
            <a:solidFill>
              <a:srgbClr val="0000FF"/>
            </a:solidFill>
            <a:miter lim="800000"/>
            <a:headEnd/>
            <a:tailEnd/>
          </a:ln>
          <a:effectLst/>
        </p:spPr>
        <p:txBody>
          <a:bodyPr wrap="square" tIns="82800" bIns="82800" anchor="ctr" anchorCtr="0">
            <a:spAutoFit/>
          </a:bodyPr>
          <a:lstStyle>
            <a:lvl1pPr marL="342900" indent="-3429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spcBef>
                <a:spcPts val="600"/>
              </a:spcBef>
              <a:buFontTx/>
              <a:buNone/>
            </a:pPr>
            <a:r>
              <a:rPr lang="fr-CA" sz="2200" dirty="0">
                <a:solidFill>
                  <a:srgbClr val="0000CC"/>
                </a:solidFill>
                <a:latin typeface="Arial" charset="0"/>
              </a:rPr>
              <a:t>Pression artérielle = Débit cardiaque x Résistance périphérique</a:t>
            </a:r>
          </a:p>
          <a:p>
            <a:pPr algn="ctr">
              <a:spcBef>
                <a:spcPts val="600"/>
              </a:spcBef>
              <a:buFontTx/>
              <a:buNone/>
            </a:pPr>
            <a:r>
              <a:rPr lang="fr-CA" sz="2200" dirty="0">
                <a:solidFill>
                  <a:srgbClr val="0000CC"/>
                </a:solidFill>
                <a:latin typeface="Arial" charset="0"/>
              </a:rPr>
              <a:t> PA = DC x RP</a:t>
            </a:r>
          </a:p>
        </p:txBody>
      </p:sp>
    </p:spTree>
    <p:extLst>
      <p:ext uri="{BB962C8B-B14F-4D97-AF65-F5344CB8AC3E}">
        <p14:creationId xmlns:p14="http://schemas.microsoft.com/office/powerpoint/2010/main" val="293358486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19-07MajorCardiac_UN.jpg"/>
          <p:cNvPicPr>
            <a:picLocks noChangeAspect="1" noChangeArrowheads="1"/>
          </p:cNvPicPr>
          <p:nvPr/>
        </p:nvPicPr>
        <p:blipFill>
          <a:blip r:embed="rId3" cstate="print">
            <a:extLst>
              <a:ext uri="{28A0092B-C50C-407E-A947-70E740481C1C}">
                <a14:useLocalDpi xmlns:a14="http://schemas.microsoft.com/office/drawing/2010/main" val="0"/>
              </a:ext>
            </a:extLst>
          </a:blip>
          <a:srcRect b="5049"/>
          <a:stretch>
            <a:fillRect/>
          </a:stretch>
        </p:blipFill>
        <p:spPr bwMode="auto">
          <a:xfrm>
            <a:off x="2514600" y="228600"/>
            <a:ext cx="4487863"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 Box 5"/>
          <p:cNvSpPr txBox="1">
            <a:spLocks noChangeArrowheads="1"/>
          </p:cNvSpPr>
          <p:nvPr/>
        </p:nvSpPr>
        <p:spPr bwMode="auto">
          <a:xfrm>
            <a:off x="304800" y="361950"/>
            <a:ext cx="2001838" cy="442913"/>
          </a:xfrm>
          <a:prstGeom prst="rect">
            <a:avLst/>
          </a:prstGeom>
          <a:noFill/>
          <a:ln w="9525" algn="ctr">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82800" bIns="82800">
            <a:spAutoFit/>
          </a:bodyPr>
          <a:lstStyle>
            <a:lvl1pPr marL="342900" indent="-3429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CA" sz="2200">
                <a:solidFill>
                  <a:srgbClr val="0000CC"/>
                </a:solidFill>
                <a:latin typeface="Arial" charset="0"/>
              </a:rPr>
              <a:t>PA = DC x RP</a:t>
            </a:r>
          </a:p>
        </p:txBody>
      </p:sp>
      <p:sp>
        <p:nvSpPr>
          <p:cNvPr id="3076" name="Text Box 6"/>
          <p:cNvSpPr txBox="1">
            <a:spLocks noChangeArrowheads="1"/>
          </p:cNvSpPr>
          <p:nvPr/>
        </p:nvSpPr>
        <p:spPr bwMode="auto">
          <a:xfrm>
            <a:off x="7913688" y="6545263"/>
            <a:ext cx="1066800" cy="25717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18000" bIns="180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50000"/>
              </a:spcBef>
              <a:buFontTx/>
              <a:buNone/>
            </a:pPr>
            <a:r>
              <a:rPr lang="en-US" sz="1400" b="0" i="0">
                <a:latin typeface="Arial" charset="0"/>
              </a:rPr>
              <a:t>Fig. 19.8</a:t>
            </a:r>
            <a:endParaRPr lang="en-CA" sz="1400" b="0" i="0">
              <a:latin typeface="Arial" charset="0"/>
            </a:endParaRPr>
          </a:p>
        </p:txBody>
      </p:sp>
      <p:sp>
        <p:nvSpPr>
          <p:cNvPr id="3077" name="Text Box 8"/>
          <p:cNvSpPr txBox="1">
            <a:spLocks noChangeArrowheads="1"/>
          </p:cNvSpPr>
          <p:nvPr/>
        </p:nvSpPr>
        <p:spPr bwMode="auto">
          <a:xfrm>
            <a:off x="5029200" y="395288"/>
            <a:ext cx="1276350" cy="38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marL="179388" indent="-179388">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Pression artérielle</a:t>
            </a:r>
          </a:p>
          <a:p>
            <a:pPr>
              <a:lnSpc>
                <a:spcPct val="90000"/>
              </a:lnSpc>
              <a:spcBef>
                <a:spcPct val="0"/>
              </a:spcBef>
              <a:buFontTx/>
              <a:buNone/>
            </a:pPr>
            <a:r>
              <a:rPr lang="fr-CA" sz="900" i="0">
                <a:solidFill>
                  <a:schemeClr val="tx1"/>
                </a:solidFill>
                <a:latin typeface="Arial" charset="0"/>
                <a:cs typeface="Arial" charset="0"/>
                <a:sym typeface="Symbol" pitchFamily="18" charset="2"/>
              </a:rPr>
              <a:t>	Activation des centres cardiaques</a:t>
            </a:r>
          </a:p>
        </p:txBody>
      </p:sp>
      <p:sp>
        <p:nvSpPr>
          <p:cNvPr id="3078" name="Text Box 9"/>
          <p:cNvSpPr txBox="1">
            <a:spLocks noChangeArrowheads="1"/>
          </p:cNvSpPr>
          <p:nvPr/>
        </p:nvSpPr>
        <p:spPr bwMode="auto">
          <a:xfrm>
            <a:off x="5670550" y="1074738"/>
            <a:ext cx="13493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Activité parasympathique</a:t>
            </a:r>
            <a:endParaRPr lang="fr-CA" sz="900" i="0">
              <a:solidFill>
                <a:schemeClr val="tx1"/>
              </a:solidFill>
              <a:latin typeface="Arial" charset="0"/>
              <a:cs typeface="Arial" charset="0"/>
              <a:sym typeface="Symbol" pitchFamily="18" charset="2"/>
            </a:endParaRPr>
          </a:p>
        </p:txBody>
      </p:sp>
      <p:sp>
        <p:nvSpPr>
          <p:cNvPr id="3079" name="Text Box 10"/>
          <p:cNvSpPr txBox="1">
            <a:spLocks noChangeArrowheads="1"/>
          </p:cNvSpPr>
          <p:nvPr/>
        </p:nvSpPr>
        <p:spPr bwMode="auto">
          <a:xfrm>
            <a:off x="4632325" y="1330325"/>
            <a:ext cx="99853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Activité sympathique</a:t>
            </a:r>
            <a:endParaRPr lang="fr-CA" sz="900" i="0">
              <a:solidFill>
                <a:schemeClr val="tx1"/>
              </a:solidFill>
              <a:latin typeface="Arial" charset="0"/>
              <a:cs typeface="Arial" charset="0"/>
              <a:sym typeface="Symbol" pitchFamily="18" charset="2"/>
            </a:endParaRPr>
          </a:p>
        </p:txBody>
      </p:sp>
      <p:sp>
        <p:nvSpPr>
          <p:cNvPr id="3080" name="Text Box 11"/>
          <p:cNvSpPr txBox="1">
            <a:spLocks noChangeArrowheads="1"/>
          </p:cNvSpPr>
          <p:nvPr/>
        </p:nvSpPr>
        <p:spPr bwMode="auto">
          <a:xfrm>
            <a:off x="4921250" y="2555875"/>
            <a:ext cx="10001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Adrénaline dans le sang</a:t>
            </a:r>
            <a:endParaRPr lang="fr-CA" sz="900" i="0">
              <a:solidFill>
                <a:schemeClr val="tx1"/>
              </a:solidFill>
              <a:latin typeface="Arial" charset="0"/>
              <a:cs typeface="Arial" charset="0"/>
              <a:sym typeface="Symbol" pitchFamily="18" charset="2"/>
            </a:endParaRPr>
          </a:p>
        </p:txBody>
      </p:sp>
      <p:sp>
        <p:nvSpPr>
          <p:cNvPr id="3081" name="Text Box 12"/>
          <p:cNvSpPr txBox="1">
            <a:spLocks noChangeArrowheads="1"/>
          </p:cNvSpPr>
          <p:nvPr/>
        </p:nvSpPr>
        <p:spPr bwMode="auto">
          <a:xfrm>
            <a:off x="4430713" y="3244850"/>
            <a:ext cx="9794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Contractilité du myocarde</a:t>
            </a:r>
            <a:endParaRPr lang="fr-CA" sz="900" i="0">
              <a:solidFill>
                <a:schemeClr val="tx1"/>
              </a:solidFill>
              <a:latin typeface="Arial" charset="0"/>
              <a:cs typeface="Arial" charset="0"/>
              <a:sym typeface="Symbol" pitchFamily="18" charset="2"/>
            </a:endParaRPr>
          </a:p>
        </p:txBody>
      </p:sp>
      <p:sp>
        <p:nvSpPr>
          <p:cNvPr id="3082" name="Text Box 13"/>
          <p:cNvSpPr txBox="1">
            <a:spLocks noChangeArrowheads="1"/>
          </p:cNvSpPr>
          <p:nvPr/>
        </p:nvSpPr>
        <p:spPr bwMode="auto">
          <a:xfrm>
            <a:off x="4724400" y="4008438"/>
            <a:ext cx="490538"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sym typeface="Symbol" pitchFamily="18" charset="2"/>
              </a:rPr>
              <a:t>VTS</a:t>
            </a:r>
          </a:p>
        </p:txBody>
      </p:sp>
      <p:sp>
        <p:nvSpPr>
          <p:cNvPr id="3083" name="Text Box 14"/>
          <p:cNvSpPr txBox="1">
            <a:spLocks noChangeArrowheads="1"/>
          </p:cNvSpPr>
          <p:nvPr/>
        </p:nvSpPr>
        <p:spPr bwMode="auto">
          <a:xfrm>
            <a:off x="3624263" y="4008438"/>
            <a:ext cx="490537" cy="214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sym typeface="Symbol" pitchFamily="18" charset="2"/>
              </a:rPr>
              <a:t>VTD</a:t>
            </a:r>
          </a:p>
        </p:txBody>
      </p:sp>
      <p:sp>
        <p:nvSpPr>
          <p:cNvPr id="3084" name="Text Box 15"/>
          <p:cNvSpPr txBox="1">
            <a:spLocks noChangeArrowheads="1"/>
          </p:cNvSpPr>
          <p:nvPr/>
        </p:nvSpPr>
        <p:spPr bwMode="auto">
          <a:xfrm>
            <a:off x="3538538" y="3244850"/>
            <a:ext cx="6524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Retour veineux</a:t>
            </a:r>
            <a:endParaRPr lang="fr-CA" sz="900" i="0">
              <a:solidFill>
                <a:schemeClr val="tx1"/>
              </a:solidFill>
              <a:latin typeface="Arial" charset="0"/>
              <a:cs typeface="Arial" charset="0"/>
              <a:sym typeface="Symbol" pitchFamily="18" charset="2"/>
            </a:endParaRPr>
          </a:p>
        </p:txBody>
      </p:sp>
      <p:sp>
        <p:nvSpPr>
          <p:cNvPr id="3085" name="Text Box 16"/>
          <p:cNvSpPr txBox="1">
            <a:spLocks noChangeArrowheads="1"/>
          </p:cNvSpPr>
          <p:nvPr/>
        </p:nvSpPr>
        <p:spPr bwMode="auto">
          <a:xfrm>
            <a:off x="2773363" y="1752600"/>
            <a:ext cx="15509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Activité de la pompe respiratoire</a:t>
            </a:r>
            <a:endParaRPr lang="fr-CA" sz="900" i="0">
              <a:solidFill>
                <a:schemeClr val="tx1"/>
              </a:solidFill>
              <a:latin typeface="Arial" charset="0"/>
              <a:cs typeface="Arial" charset="0"/>
              <a:sym typeface="Symbol" pitchFamily="18" charset="2"/>
            </a:endParaRPr>
          </a:p>
        </p:txBody>
      </p:sp>
      <p:sp>
        <p:nvSpPr>
          <p:cNvPr id="3086" name="Text Box 17"/>
          <p:cNvSpPr txBox="1">
            <a:spLocks noChangeArrowheads="1"/>
          </p:cNvSpPr>
          <p:nvPr/>
        </p:nvSpPr>
        <p:spPr bwMode="auto">
          <a:xfrm>
            <a:off x="2773363" y="2160588"/>
            <a:ext cx="1550987" cy="334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Activité de la pompe musculaire</a:t>
            </a:r>
            <a:endParaRPr lang="fr-CA" sz="900" i="0">
              <a:solidFill>
                <a:schemeClr val="tx1"/>
              </a:solidFill>
              <a:latin typeface="Arial" charset="0"/>
              <a:cs typeface="Arial" charset="0"/>
              <a:sym typeface="Symbol" pitchFamily="18" charset="2"/>
            </a:endParaRPr>
          </a:p>
        </p:txBody>
      </p:sp>
      <p:sp>
        <p:nvSpPr>
          <p:cNvPr id="3087" name="Text Box 18"/>
          <p:cNvSpPr txBox="1">
            <a:spLocks noChangeArrowheads="1"/>
          </p:cNvSpPr>
          <p:nvPr/>
        </p:nvSpPr>
        <p:spPr bwMode="auto">
          <a:xfrm>
            <a:off x="2773363" y="2514600"/>
            <a:ext cx="179863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Vasoconstriction des veines par le système sympathique</a:t>
            </a:r>
            <a:endParaRPr lang="fr-CA" sz="900" i="0">
              <a:solidFill>
                <a:schemeClr val="tx1"/>
              </a:solidFill>
              <a:latin typeface="Arial" charset="0"/>
              <a:cs typeface="Arial" charset="0"/>
              <a:sym typeface="Symbol" pitchFamily="18" charset="2"/>
            </a:endParaRPr>
          </a:p>
        </p:txBody>
      </p:sp>
      <p:sp>
        <p:nvSpPr>
          <p:cNvPr id="3088" name="Text Box 19"/>
          <p:cNvSpPr txBox="1">
            <a:spLocks noChangeArrowheads="1"/>
          </p:cNvSpPr>
          <p:nvPr/>
        </p:nvSpPr>
        <p:spPr bwMode="auto">
          <a:xfrm>
            <a:off x="3749675" y="4572000"/>
            <a:ext cx="1584325" cy="24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Volume systolique (VS</a:t>
            </a:r>
            <a:r>
              <a:rPr lang="fr-CA" sz="1100" i="0">
                <a:solidFill>
                  <a:schemeClr val="tx1"/>
                </a:solidFill>
                <a:latin typeface="Arial Narrow" pitchFamily="34" charset="0"/>
                <a:cs typeface="Arial" charset="0"/>
              </a:rPr>
              <a:t>)</a:t>
            </a:r>
            <a:endParaRPr lang="fr-CA" sz="1100" i="0">
              <a:solidFill>
                <a:schemeClr val="tx1"/>
              </a:solidFill>
              <a:latin typeface="Arial Narrow" pitchFamily="34" charset="0"/>
              <a:cs typeface="Arial" charset="0"/>
              <a:sym typeface="Symbol" pitchFamily="18" charset="2"/>
            </a:endParaRPr>
          </a:p>
        </p:txBody>
      </p:sp>
      <p:sp>
        <p:nvSpPr>
          <p:cNvPr id="3089" name="Text Box 20"/>
          <p:cNvSpPr txBox="1">
            <a:spLocks noChangeArrowheads="1"/>
          </p:cNvSpPr>
          <p:nvPr/>
        </p:nvSpPr>
        <p:spPr bwMode="auto">
          <a:xfrm>
            <a:off x="5457825" y="4540250"/>
            <a:ext cx="10953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900" i="0">
                <a:solidFill>
                  <a:schemeClr val="tx1"/>
                </a:solidFill>
                <a:latin typeface="Arial" charset="0"/>
                <a:cs typeface="Arial" charset="0"/>
              </a:rPr>
              <a:t>Fréquence</a:t>
            </a:r>
          </a:p>
          <a:p>
            <a:pPr>
              <a:lnSpc>
                <a:spcPct val="90000"/>
              </a:lnSpc>
              <a:spcBef>
                <a:spcPct val="0"/>
              </a:spcBef>
              <a:buFontTx/>
              <a:buNone/>
            </a:pPr>
            <a:r>
              <a:rPr lang="fr-CA" sz="900" i="0">
                <a:solidFill>
                  <a:schemeClr val="tx1"/>
                </a:solidFill>
                <a:latin typeface="Arial" charset="0"/>
                <a:cs typeface="Arial" charset="0"/>
              </a:rPr>
              <a:t>cardiaque (FC)</a:t>
            </a:r>
            <a:endParaRPr lang="fr-CA" sz="900" i="0">
              <a:solidFill>
                <a:schemeClr val="tx1"/>
              </a:solidFill>
              <a:latin typeface="Arial" charset="0"/>
              <a:cs typeface="Arial" charset="0"/>
              <a:sym typeface="Symbol" pitchFamily="18" charset="2"/>
            </a:endParaRPr>
          </a:p>
        </p:txBody>
      </p:sp>
      <p:sp>
        <p:nvSpPr>
          <p:cNvPr id="3090" name="Text Box 21"/>
          <p:cNvSpPr txBox="1">
            <a:spLocks noChangeArrowheads="1"/>
          </p:cNvSpPr>
          <p:nvPr/>
        </p:nvSpPr>
        <p:spPr bwMode="auto">
          <a:xfrm>
            <a:off x="4724400" y="5715000"/>
            <a:ext cx="1389063"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1100" i="0">
                <a:solidFill>
                  <a:schemeClr val="tx1"/>
                </a:solidFill>
                <a:latin typeface="Arial" charset="0"/>
                <a:cs typeface="Arial" charset="0"/>
              </a:rPr>
              <a:t>Débit cardiaque</a:t>
            </a:r>
          </a:p>
          <a:p>
            <a:pPr>
              <a:lnSpc>
                <a:spcPct val="90000"/>
              </a:lnSpc>
              <a:buFontTx/>
              <a:buNone/>
            </a:pPr>
            <a:r>
              <a:rPr lang="fr-CA" sz="1100" i="0">
                <a:solidFill>
                  <a:schemeClr val="tx1"/>
                </a:solidFill>
                <a:latin typeface="Arial" charset="0"/>
                <a:cs typeface="Arial" charset="0"/>
              </a:rPr>
              <a:t>(DC = VS x FC)</a:t>
            </a:r>
            <a:endParaRPr lang="fr-CA" sz="1100" i="0">
              <a:solidFill>
                <a:schemeClr val="tx1"/>
              </a:solidFill>
              <a:latin typeface="Arial" charset="0"/>
              <a:cs typeface="Arial" charset="0"/>
              <a:sym typeface="Symbol" pitchFamily="18" charset="2"/>
            </a:endParaRPr>
          </a:p>
        </p:txBody>
      </p:sp>
      <p:sp>
        <p:nvSpPr>
          <p:cNvPr id="3091" name="Text Box 22"/>
          <p:cNvSpPr txBox="1">
            <a:spLocks noChangeArrowheads="1"/>
          </p:cNvSpPr>
          <p:nvPr/>
        </p:nvSpPr>
        <p:spPr bwMode="auto">
          <a:xfrm>
            <a:off x="2730500" y="5218113"/>
            <a:ext cx="12255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1000" i="0">
                <a:solidFill>
                  <a:schemeClr val="tx1"/>
                </a:solidFill>
                <a:latin typeface="Arial" charset="0"/>
                <a:cs typeface="Arial" charset="0"/>
              </a:rPr>
              <a:t>Augmentation</a:t>
            </a:r>
            <a:endParaRPr lang="fr-CA" sz="1000" i="0">
              <a:solidFill>
                <a:schemeClr val="tx1"/>
              </a:solidFill>
              <a:latin typeface="Arial" charset="0"/>
              <a:cs typeface="Arial" charset="0"/>
              <a:sym typeface="Symbol" pitchFamily="18" charset="2"/>
            </a:endParaRPr>
          </a:p>
        </p:txBody>
      </p:sp>
      <p:sp>
        <p:nvSpPr>
          <p:cNvPr id="3092" name="Text Box 23"/>
          <p:cNvSpPr txBox="1">
            <a:spLocks noChangeArrowheads="1"/>
          </p:cNvSpPr>
          <p:nvPr/>
        </p:nvSpPr>
        <p:spPr bwMode="auto">
          <a:xfrm>
            <a:off x="2730500" y="5513388"/>
            <a:ext cx="122555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1000" i="0">
                <a:solidFill>
                  <a:schemeClr val="tx1"/>
                </a:solidFill>
                <a:latin typeface="Arial" charset="0"/>
                <a:cs typeface="Arial" charset="0"/>
              </a:rPr>
              <a:t>Diminution</a:t>
            </a:r>
            <a:endParaRPr lang="fr-CA" sz="1000" i="0">
              <a:solidFill>
                <a:schemeClr val="tx1"/>
              </a:solidFill>
              <a:latin typeface="Arial" charset="0"/>
              <a:cs typeface="Arial" charset="0"/>
              <a:sym typeface="Symbol" pitchFamily="18" charset="2"/>
            </a:endParaRPr>
          </a:p>
        </p:txBody>
      </p:sp>
      <p:sp>
        <p:nvSpPr>
          <p:cNvPr id="3093" name="Text Box 24"/>
          <p:cNvSpPr txBox="1">
            <a:spLocks noChangeArrowheads="1"/>
          </p:cNvSpPr>
          <p:nvPr/>
        </p:nvSpPr>
        <p:spPr bwMode="auto">
          <a:xfrm>
            <a:off x="2792413" y="5867400"/>
            <a:ext cx="122396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1000" i="0">
                <a:solidFill>
                  <a:schemeClr val="tx1"/>
                </a:solidFill>
                <a:latin typeface="Arial" charset="0"/>
                <a:cs typeface="Arial" charset="0"/>
              </a:rPr>
              <a:t>Stimulus initial</a:t>
            </a:r>
            <a:endParaRPr lang="fr-CA" sz="1000" i="0">
              <a:solidFill>
                <a:schemeClr val="tx1"/>
              </a:solidFill>
              <a:latin typeface="Arial" charset="0"/>
              <a:cs typeface="Arial" charset="0"/>
              <a:sym typeface="Symbol" pitchFamily="18" charset="2"/>
            </a:endParaRPr>
          </a:p>
        </p:txBody>
      </p:sp>
      <p:sp>
        <p:nvSpPr>
          <p:cNvPr id="3094" name="Text Box 25"/>
          <p:cNvSpPr txBox="1">
            <a:spLocks noChangeArrowheads="1"/>
          </p:cNvSpPr>
          <p:nvPr/>
        </p:nvSpPr>
        <p:spPr bwMode="auto">
          <a:xfrm>
            <a:off x="2792413" y="6116638"/>
            <a:ext cx="179546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1000" i="0">
                <a:solidFill>
                  <a:schemeClr val="tx1"/>
                </a:solidFill>
                <a:latin typeface="Arial" charset="0"/>
                <a:cs typeface="Arial" charset="0"/>
              </a:rPr>
              <a:t>Réponse physiologique</a:t>
            </a:r>
            <a:endParaRPr lang="fr-CA" sz="1000" i="0">
              <a:solidFill>
                <a:schemeClr val="tx1"/>
              </a:solidFill>
              <a:latin typeface="Arial" charset="0"/>
              <a:cs typeface="Arial" charset="0"/>
              <a:sym typeface="Symbol" pitchFamily="18" charset="2"/>
            </a:endParaRPr>
          </a:p>
        </p:txBody>
      </p:sp>
      <p:sp>
        <p:nvSpPr>
          <p:cNvPr id="3095" name="Text Box 26"/>
          <p:cNvSpPr txBox="1">
            <a:spLocks noChangeArrowheads="1"/>
          </p:cNvSpPr>
          <p:nvPr/>
        </p:nvSpPr>
        <p:spPr bwMode="auto">
          <a:xfrm>
            <a:off x="2792413" y="6369050"/>
            <a:ext cx="815975" cy="230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0"/>
              </a:spcBef>
              <a:buFontTx/>
              <a:buNone/>
            </a:pPr>
            <a:r>
              <a:rPr lang="fr-CA" sz="1000" i="0">
                <a:solidFill>
                  <a:schemeClr val="tx1"/>
                </a:solidFill>
                <a:latin typeface="Arial" charset="0"/>
                <a:cs typeface="Arial" charset="0"/>
              </a:rPr>
              <a:t>Résultat</a:t>
            </a:r>
            <a:endParaRPr lang="fr-CA" sz="1000" i="0">
              <a:solidFill>
                <a:schemeClr val="tx1"/>
              </a:solidFill>
              <a:latin typeface="Arial" charset="0"/>
              <a:cs typeface="Arial" charset="0"/>
              <a:sym typeface="Symbol" pitchFamily="18" charset="2"/>
            </a:endParaRPr>
          </a:p>
        </p:txBody>
      </p:sp>
    </p:spTree>
    <p:extLst>
      <p:ext uri="{BB962C8B-B14F-4D97-AF65-F5344CB8AC3E}">
        <p14:creationId xmlns:p14="http://schemas.microsoft.com/office/powerpoint/2010/main" val="1628132313"/>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7" name="Picture 11" descr="http://cw2.erpi.com/cw/marieb/userfiles/10_Fig_19_9_p_818.jpg"/>
          <p:cNvPicPr>
            <a:picLocks noChangeAspect="1" noChangeArrowheads="1"/>
          </p:cNvPicPr>
          <p:nvPr/>
        </p:nvPicPr>
        <p:blipFill>
          <a:blip r:embed="rId3" cstate="print"/>
          <a:srcRect l="2392" t="1890" r="2392" b="13228"/>
          <a:stretch>
            <a:fillRect/>
          </a:stretch>
        </p:blipFill>
        <p:spPr bwMode="auto">
          <a:xfrm>
            <a:off x="3581400" y="609600"/>
            <a:ext cx="5486400" cy="6191218"/>
          </a:xfrm>
          <a:prstGeom prst="rect">
            <a:avLst/>
          </a:prstGeom>
          <a:noFill/>
        </p:spPr>
      </p:pic>
      <p:sp>
        <p:nvSpPr>
          <p:cNvPr id="4099" name="Text Box 6"/>
          <p:cNvSpPr txBox="1">
            <a:spLocks noChangeArrowheads="1"/>
          </p:cNvSpPr>
          <p:nvPr/>
        </p:nvSpPr>
        <p:spPr bwMode="auto">
          <a:xfrm>
            <a:off x="304800" y="922103"/>
            <a:ext cx="3200400" cy="540249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54000" tIns="82800" rIns="18000" bIns="82800">
            <a:spAutoFit/>
          </a:bodyPr>
          <a:lstStyle>
            <a:lvl1pPr marL="179388" indent="-179388">
              <a:tabLst>
                <a:tab pos="179388" algn="l"/>
              </a:tabLst>
              <a:defRPr b="1" i="1">
                <a:solidFill>
                  <a:srgbClr val="333399"/>
                </a:solidFill>
                <a:latin typeface="Times New Roman" pitchFamily="18" charset="0"/>
              </a:defRPr>
            </a:lvl1pPr>
            <a:lvl2pPr marL="719138" indent="-360363">
              <a:tabLst>
                <a:tab pos="179388" algn="l"/>
              </a:tabLst>
              <a:defRPr b="1" i="1">
                <a:solidFill>
                  <a:srgbClr val="333399"/>
                </a:solidFill>
                <a:latin typeface="Times New Roman" pitchFamily="18" charset="0"/>
              </a:defRPr>
            </a:lvl2pPr>
            <a:lvl3pPr marL="1079500" indent="-180975">
              <a:tabLst>
                <a:tab pos="179388" algn="l"/>
              </a:tabLst>
              <a:defRPr b="1" i="1">
                <a:solidFill>
                  <a:srgbClr val="333399"/>
                </a:solidFill>
                <a:latin typeface="Times New Roman" pitchFamily="18" charset="0"/>
              </a:defRPr>
            </a:lvl3pPr>
            <a:lvl4pPr marL="1600200" indent="-228600">
              <a:tabLst>
                <a:tab pos="179388" algn="l"/>
              </a:tabLst>
              <a:defRPr b="1" i="1">
                <a:solidFill>
                  <a:srgbClr val="333399"/>
                </a:solidFill>
                <a:latin typeface="Times New Roman" pitchFamily="18" charset="0"/>
              </a:defRPr>
            </a:lvl4pPr>
            <a:lvl5pPr marL="2057400" indent="-228600">
              <a:tabLst>
                <a:tab pos="179388" algn="l"/>
              </a:tabLst>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tabLst>
                <a:tab pos="179388" algn="l"/>
              </a:tabLst>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tabLst>
                <a:tab pos="179388" algn="l"/>
              </a:tabLst>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tabLst>
                <a:tab pos="179388" algn="l"/>
              </a:tabLst>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tabLst>
                <a:tab pos="179388" algn="l"/>
              </a:tabLst>
              <a:defRPr b="1" i="1">
                <a:solidFill>
                  <a:srgbClr val="333399"/>
                </a:solidFill>
                <a:latin typeface="Times New Roman" pitchFamily="18" charset="0"/>
              </a:defRPr>
            </a:lvl9pPr>
          </a:lstStyle>
          <a:p>
            <a:pPr marL="265113" indent="-265113">
              <a:lnSpc>
                <a:spcPct val="100000"/>
              </a:lnSpc>
              <a:spcBef>
                <a:spcPct val="0"/>
              </a:spcBef>
              <a:buFont typeface="Wingdings" pitchFamily="2" charset="2"/>
              <a:buChar char="ü"/>
              <a:tabLst>
                <a:tab pos="265113" algn="l"/>
              </a:tabLst>
            </a:pPr>
            <a:r>
              <a:rPr lang="fr-FR" b="0" i="0" dirty="0" smtClean="0">
                <a:solidFill>
                  <a:schemeClr val="tx1"/>
                </a:solidFill>
                <a:latin typeface="Arial" charset="0"/>
              </a:rPr>
              <a:t>Deux </a:t>
            </a:r>
            <a:r>
              <a:rPr lang="fr-FR" b="0" i="0" dirty="0">
                <a:solidFill>
                  <a:schemeClr val="tx1"/>
                </a:solidFill>
                <a:latin typeface="Arial" charset="0"/>
              </a:rPr>
              <a:t>objectifs principaux:  </a:t>
            </a:r>
          </a:p>
          <a:p>
            <a:pPr marL="625475" lvl="1">
              <a:lnSpc>
                <a:spcPct val="100000"/>
              </a:lnSpc>
              <a:spcBef>
                <a:spcPct val="10000"/>
              </a:spcBef>
              <a:buFontTx/>
              <a:buAutoNum type="romanLcParenBoth"/>
              <a:tabLst/>
            </a:pPr>
            <a:r>
              <a:rPr lang="fr-FR" b="0" i="0" dirty="0">
                <a:solidFill>
                  <a:schemeClr val="tx1"/>
                </a:solidFill>
                <a:latin typeface="Arial" charset="0"/>
              </a:rPr>
              <a:t>Maintenir une PAM adéquate</a:t>
            </a:r>
            <a:endParaRPr lang="fr-FR" dirty="0">
              <a:latin typeface="Arial" charset="0"/>
            </a:endParaRPr>
          </a:p>
          <a:p>
            <a:pPr marL="625475" lvl="1">
              <a:lnSpc>
                <a:spcPct val="100000"/>
              </a:lnSpc>
              <a:spcBef>
                <a:spcPct val="10000"/>
              </a:spcBef>
              <a:buFontTx/>
              <a:buAutoNum type="romanLcParenBoth"/>
              <a:tabLst/>
            </a:pPr>
            <a:r>
              <a:rPr lang="fr-FR" b="0" i="0" dirty="0">
                <a:solidFill>
                  <a:schemeClr val="tx1"/>
                </a:solidFill>
                <a:latin typeface="Arial" charset="0"/>
              </a:rPr>
              <a:t>Distribuer le sang en réponse à des besoins spécifiques</a:t>
            </a:r>
          </a:p>
          <a:p>
            <a:pPr marL="265113" indent="-265113">
              <a:lnSpc>
                <a:spcPct val="100000"/>
              </a:lnSpc>
              <a:spcBef>
                <a:spcPct val="40000"/>
              </a:spcBef>
              <a:buFont typeface="Wingdings" pitchFamily="2" charset="2"/>
              <a:buChar char="ü"/>
              <a:tabLst>
                <a:tab pos="265113" algn="l"/>
              </a:tabLst>
            </a:pPr>
            <a:r>
              <a:rPr lang="fr-FR" b="0" i="0" dirty="0">
                <a:solidFill>
                  <a:schemeClr val="tx1"/>
                </a:solidFill>
                <a:latin typeface="Arial" charset="0"/>
              </a:rPr>
              <a:t>Font intervenir des arcs réflexes qui comprennent:</a:t>
            </a:r>
          </a:p>
          <a:p>
            <a:pPr marL="625475" lvl="1">
              <a:lnSpc>
                <a:spcPct val="100000"/>
              </a:lnSpc>
              <a:spcBef>
                <a:spcPct val="10000"/>
              </a:spcBef>
              <a:buFontTx/>
              <a:buNone/>
            </a:pPr>
            <a:r>
              <a:rPr lang="fr-FR" b="0" i="0" dirty="0" smtClean="0">
                <a:solidFill>
                  <a:schemeClr val="tx1"/>
                </a:solidFill>
                <a:latin typeface="Arial" charset="0"/>
              </a:rPr>
              <a:t>(i</a:t>
            </a:r>
            <a:r>
              <a:rPr lang="fr-FR" b="0" i="0" dirty="0">
                <a:solidFill>
                  <a:schemeClr val="tx1"/>
                </a:solidFill>
                <a:latin typeface="Arial" charset="0"/>
              </a:rPr>
              <a:t>)</a:t>
            </a:r>
            <a:r>
              <a:rPr lang="fr-FR" b="0" i="0" dirty="0">
                <a:solidFill>
                  <a:srgbClr val="FF0000"/>
                </a:solidFill>
                <a:latin typeface="Arial" charset="0"/>
              </a:rPr>
              <a:t>	Des </a:t>
            </a:r>
            <a:r>
              <a:rPr lang="fr-FR" i="0" dirty="0">
                <a:solidFill>
                  <a:srgbClr val="FF0000"/>
                </a:solidFill>
                <a:latin typeface="Arial" charset="0"/>
              </a:rPr>
              <a:t>barorécepteurs</a:t>
            </a:r>
            <a:endParaRPr lang="fr-FR" b="0" i="0" dirty="0">
              <a:solidFill>
                <a:srgbClr val="FF0000"/>
              </a:solidFill>
              <a:latin typeface="Arial" charset="0"/>
            </a:endParaRPr>
          </a:p>
          <a:p>
            <a:pPr marL="625475" lvl="1">
              <a:lnSpc>
                <a:spcPct val="100000"/>
              </a:lnSpc>
              <a:spcBef>
                <a:spcPct val="10000"/>
              </a:spcBef>
              <a:buFontTx/>
              <a:buNone/>
            </a:pPr>
            <a:r>
              <a:rPr lang="fr-FR" b="0" i="0" dirty="0" smtClean="0">
                <a:solidFill>
                  <a:schemeClr val="tx1"/>
                </a:solidFill>
                <a:latin typeface="Arial" charset="0"/>
              </a:rPr>
              <a:t>(ii</a:t>
            </a:r>
            <a:r>
              <a:rPr lang="fr-FR" b="0" i="0" dirty="0">
                <a:solidFill>
                  <a:schemeClr val="tx1"/>
                </a:solidFill>
                <a:latin typeface="Arial" charset="0"/>
              </a:rPr>
              <a:t>)	Le </a:t>
            </a:r>
            <a:r>
              <a:rPr lang="fr-FR" i="0" dirty="0">
                <a:solidFill>
                  <a:srgbClr val="0000CC"/>
                </a:solidFill>
                <a:latin typeface="Arial" charset="0"/>
              </a:rPr>
              <a:t>centre vasomoteur</a:t>
            </a:r>
            <a:r>
              <a:rPr lang="fr-FR" b="0" i="0" dirty="0">
                <a:solidFill>
                  <a:schemeClr val="tx1"/>
                </a:solidFill>
                <a:latin typeface="Arial" charset="0"/>
              </a:rPr>
              <a:t> dans le bulbe rachidien</a:t>
            </a:r>
          </a:p>
          <a:p>
            <a:pPr marL="625475" lvl="1">
              <a:lnSpc>
                <a:spcPct val="100000"/>
              </a:lnSpc>
              <a:spcBef>
                <a:spcPct val="10000"/>
              </a:spcBef>
              <a:buFontTx/>
              <a:buNone/>
            </a:pPr>
            <a:r>
              <a:rPr lang="fr-FR" b="0" i="0" dirty="0" smtClean="0">
                <a:solidFill>
                  <a:schemeClr val="tx1"/>
                </a:solidFill>
                <a:latin typeface="Arial" charset="0"/>
              </a:rPr>
              <a:t>(iii</a:t>
            </a:r>
            <a:r>
              <a:rPr lang="fr-FR" b="0" i="0" dirty="0">
                <a:solidFill>
                  <a:schemeClr val="tx1"/>
                </a:solidFill>
                <a:latin typeface="Arial" charset="0"/>
              </a:rPr>
              <a:t>)	Les effecteurs:</a:t>
            </a:r>
          </a:p>
          <a:p>
            <a:pPr marL="804863" lvl="2" indent="-179388">
              <a:lnSpc>
                <a:spcPct val="100000"/>
              </a:lnSpc>
              <a:spcBef>
                <a:spcPct val="0"/>
              </a:spcBef>
            </a:pPr>
            <a:r>
              <a:rPr lang="fr-FR" i="0" dirty="0">
                <a:solidFill>
                  <a:srgbClr val="0000CC"/>
                </a:solidFill>
                <a:latin typeface="Arial" charset="0"/>
              </a:rPr>
              <a:t>Muscles lisses des vaisseaux</a:t>
            </a:r>
            <a:r>
              <a:rPr lang="fr-FR" i="0" dirty="0">
                <a:solidFill>
                  <a:srgbClr val="006699"/>
                </a:solidFill>
                <a:latin typeface="Arial" charset="0"/>
              </a:rPr>
              <a:t> </a:t>
            </a:r>
            <a:r>
              <a:rPr lang="fr-FR" b="0" i="0" dirty="0">
                <a:solidFill>
                  <a:schemeClr val="tx1"/>
                </a:solidFill>
                <a:latin typeface="Arial" charset="0"/>
              </a:rPr>
              <a:t>(contrôle de la résistance périphérique)</a:t>
            </a:r>
          </a:p>
          <a:p>
            <a:pPr marL="804863" lvl="2" indent="-179388">
              <a:lnSpc>
                <a:spcPct val="100000"/>
              </a:lnSpc>
              <a:spcBef>
                <a:spcPct val="0"/>
              </a:spcBef>
            </a:pPr>
            <a:r>
              <a:rPr lang="fr-FR" i="0" dirty="0">
                <a:solidFill>
                  <a:srgbClr val="0000CC"/>
                </a:solidFill>
                <a:latin typeface="Arial" charset="0"/>
              </a:rPr>
              <a:t>Cœur</a:t>
            </a:r>
            <a:r>
              <a:rPr lang="fr-FR" b="0" i="0" dirty="0">
                <a:solidFill>
                  <a:schemeClr val="tx1"/>
                </a:solidFill>
                <a:latin typeface="Arial" charset="0"/>
              </a:rPr>
              <a:t> (contrôle du débit cardiaque)</a:t>
            </a:r>
            <a:endParaRPr lang="fr-FR" b="0" i="0" dirty="0">
              <a:solidFill>
                <a:srgbClr val="006699"/>
              </a:solidFill>
              <a:latin typeface="Arial" charset="0"/>
            </a:endParaRPr>
          </a:p>
        </p:txBody>
      </p:sp>
      <p:sp>
        <p:nvSpPr>
          <p:cNvPr id="4100" name="Text Box 7"/>
          <p:cNvSpPr txBox="1">
            <a:spLocks noChangeArrowheads="1"/>
          </p:cNvSpPr>
          <p:nvPr/>
        </p:nvSpPr>
        <p:spPr bwMode="auto">
          <a:xfrm>
            <a:off x="7913688" y="6545263"/>
            <a:ext cx="1066800" cy="25717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18000" bIns="180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50000"/>
              </a:spcBef>
              <a:buFontTx/>
              <a:buNone/>
            </a:pPr>
            <a:r>
              <a:rPr lang="en-US" sz="1400" b="0" i="0">
                <a:latin typeface="Arial" charset="0"/>
              </a:rPr>
              <a:t>Fig. 19.9</a:t>
            </a:r>
            <a:endParaRPr lang="en-CA" sz="1400" b="0" i="0">
              <a:latin typeface="Arial" charset="0"/>
            </a:endParaRPr>
          </a:p>
        </p:txBody>
      </p:sp>
      <p:sp>
        <p:nvSpPr>
          <p:cNvPr id="4101" name="Text Box 8"/>
          <p:cNvSpPr txBox="1">
            <a:spLocks noChangeArrowheads="1"/>
          </p:cNvSpPr>
          <p:nvPr/>
        </p:nvSpPr>
        <p:spPr bwMode="auto">
          <a:xfrm>
            <a:off x="228600" y="212725"/>
            <a:ext cx="8763000" cy="39687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6699"/>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rIns="18000">
            <a:spAutoFit/>
          </a:bodyPr>
          <a:lstStyle>
            <a:lvl1pPr marL="360363" indent="-360363">
              <a:tabLst>
                <a:tab pos="360363" algn="l"/>
                <a:tab pos="719138" algn="l"/>
              </a:tabLst>
              <a:defRPr b="1" i="1">
                <a:solidFill>
                  <a:srgbClr val="333399"/>
                </a:solidFill>
                <a:latin typeface="Times New Roman" pitchFamily="18" charset="0"/>
              </a:defRPr>
            </a:lvl1pPr>
            <a:lvl2pPr marL="742950" indent="-285750">
              <a:tabLst>
                <a:tab pos="360363" algn="l"/>
                <a:tab pos="719138" algn="l"/>
              </a:tabLst>
              <a:defRPr b="1" i="1">
                <a:solidFill>
                  <a:srgbClr val="333399"/>
                </a:solidFill>
                <a:latin typeface="Times New Roman" pitchFamily="18" charset="0"/>
              </a:defRPr>
            </a:lvl2pPr>
            <a:lvl3pPr marL="1143000" indent="-228600">
              <a:tabLst>
                <a:tab pos="360363" algn="l"/>
                <a:tab pos="719138" algn="l"/>
              </a:tabLst>
              <a:defRPr b="1" i="1">
                <a:solidFill>
                  <a:srgbClr val="333399"/>
                </a:solidFill>
                <a:latin typeface="Times New Roman" pitchFamily="18" charset="0"/>
              </a:defRPr>
            </a:lvl3pPr>
            <a:lvl4pPr marL="1600200" indent="-228600">
              <a:tabLst>
                <a:tab pos="360363" algn="l"/>
                <a:tab pos="719138" algn="l"/>
              </a:tabLst>
              <a:defRPr b="1" i="1">
                <a:solidFill>
                  <a:srgbClr val="333399"/>
                </a:solidFill>
                <a:latin typeface="Times New Roman" pitchFamily="18" charset="0"/>
              </a:defRPr>
            </a:lvl4pPr>
            <a:lvl5pPr marL="2057400" indent="-228600">
              <a:tabLst>
                <a:tab pos="360363" algn="l"/>
                <a:tab pos="719138" algn="l"/>
              </a:tabLst>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tabLst>
                <a:tab pos="360363" algn="l"/>
                <a:tab pos="719138" algn="l"/>
              </a:tabLst>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tabLst>
                <a:tab pos="360363" algn="l"/>
                <a:tab pos="719138" algn="l"/>
              </a:tabLst>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tabLst>
                <a:tab pos="360363" algn="l"/>
                <a:tab pos="719138" algn="l"/>
              </a:tabLst>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tabLst>
                <a:tab pos="360363" algn="l"/>
                <a:tab pos="719138" algn="l"/>
              </a:tabLst>
              <a:defRPr b="1" i="1">
                <a:solidFill>
                  <a:srgbClr val="333399"/>
                </a:solidFill>
                <a:latin typeface="Times New Roman" pitchFamily="18" charset="0"/>
              </a:defRPr>
            </a:lvl9pPr>
          </a:lstStyle>
          <a:p>
            <a:pPr>
              <a:lnSpc>
                <a:spcPct val="100000"/>
              </a:lnSpc>
              <a:spcBef>
                <a:spcPct val="50000"/>
              </a:spcBef>
              <a:buFontTx/>
              <a:buNone/>
            </a:pPr>
            <a:r>
              <a:rPr lang="en-US" sz="2000" i="0">
                <a:solidFill>
                  <a:schemeClr val="tx1"/>
                </a:solidFill>
                <a:latin typeface="Arial" charset="0"/>
              </a:rPr>
              <a:t>1.	</a:t>
            </a:r>
            <a:r>
              <a:rPr lang="fr-FR" sz="2000" i="0">
                <a:solidFill>
                  <a:schemeClr val="tx1"/>
                </a:solidFill>
                <a:latin typeface="Arial" charset="0"/>
              </a:rPr>
              <a:t>Mécanismes de régulation </a:t>
            </a:r>
            <a:r>
              <a:rPr lang="fr-FR" sz="2000" i="0" u="sng">
                <a:solidFill>
                  <a:schemeClr val="tx1"/>
                </a:solidFill>
                <a:latin typeface="Arial" charset="0"/>
              </a:rPr>
              <a:t>à court terme</a:t>
            </a:r>
            <a:r>
              <a:rPr lang="fr-FR" sz="2000" i="0">
                <a:solidFill>
                  <a:schemeClr val="tx1"/>
                </a:solidFill>
                <a:latin typeface="Arial" charset="0"/>
              </a:rPr>
              <a:t>: mécanismes </a:t>
            </a:r>
            <a:r>
              <a:rPr lang="fr-FR" sz="2000" i="0" u="sng">
                <a:solidFill>
                  <a:schemeClr val="tx1"/>
                </a:solidFill>
                <a:latin typeface="Arial" charset="0"/>
              </a:rPr>
              <a:t>nerveux</a:t>
            </a:r>
          </a:p>
        </p:txBody>
      </p:sp>
    </p:spTree>
    <p:extLst>
      <p:ext uri="{BB962C8B-B14F-4D97-AF65-F5344CB8AC3E}">
        <p14:creationId xmlns:p14="http://schemas.microsoft.com/office/powerpoint/2010/main" val="3631224330"/>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52400" y="228600"/>
            <a:ext cx="8839200" cy="643572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b="1" i="1">
                <a:solidFill>
                  <a:srgbClr val="333399"/>
                </a:solidFill>
                <a:latin typeface="Times New Roman" pitchFamily="18" charset="0"/>
              </a:defRPr>
            </a:lvl1pPr>
            <a:lvl2pPr marL="534988" indent="-176213">
              <a:defRPr b="1" i="1">
                <a:solidFill>
                  <a:srgbClr val="333399"/>
                </a:solidFill>
                <a:latin typeface="Times New Roman" pitchFamily="18" charset="0"/>
              </a:defRPr>
            </a:lvl2pPr>
            <a:lvl3pPr marL="1082675" indent="-3683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25000"/>
              </a:spcBef>
              <a:buFontTx/>
              <a:buNone/>
            </a:pPr>
            <a:r>
              <a:rPr lang="fr-FR" b="0" i="0" dirty="0">
                <a:solidFill>
                  <a:schemeClr val="tx1"/>
                </a:solidFill>
                <a:latin typeface="Arial" charset="0"/>
              </a:rPr>
              <a:t>•  </a:t>
            </a:r>
            <a:r>
              <a:rPr lang="fr-FR" i="0" dirty="0">
                <a:solidFill>
                  <a:schemeClr val="tx1"/>
                </a:solidFill>
                <a:latin typeface="Arial" charset="0"/>
              </a:rPr>
              <a:t>Barorécepteurs</a:t>
            </a:r>
            <a:r>
              <a:rPr lang="fr-FR" b="0" i="0" dirty="0">
                <a:solidFill>
                  <a:schemeClr val="tx1"/>
                </a:solidFill>
                <a:latin typeface="Arial" charset="0"/>
              </a:rPr>
              <a:t>:</a:t>
            </a:r>
          </a:p>
          <a:p>
            <a:pPr marL="358775" lvl="1" indent="-179388">
              <a:lnSpc>
                <a:spcPct val="100000"/>
              </a:lnSpc>
              <a:spcBef>
                <a:spcPct val="0"/>
              </a:spcBef>
              <a:buFont typeface="Arial" pitchFamily="34" charset="0"/>
              <a:buChar char="−"/>
            </a:pPr>
            <a:r>
              <a:rPr lang="fr-FR" sz="1600" b="0" i="0" dirty="0">
                <a:solidFill>
                  <a:schemeClr val="tx1"/>
                </a:solidFill>
                <a:latin typeface="Arial" charset="0"/>
              </a:rPr>
              <a:t>Dans les </a:t>
            </a:r>
            <a:r>
              <a:rPr lang="fr-FR" sz="1600" dirty="0">
                <a:solidFill>
                  <a:schemeClr val="tx1"/>
                </a:solidFill>
                <a:latin typeface="Arial" charset="0"/>
              </a:rPr>
              <a:t>sinus carotidiens </a:t>
            </a:r>
            <a:r>
              <a:rPr lang="fr-FR" sz="1600" b="0" i="0" dirty="0">
                <a:solidFill>
                  <a:schemeClr val="tx1"/>
                </a:solidFill>
                <a:latin typeface="Arial" charset="0"/>
              </a:rPr>
              <a:t>(des artères carotides internes) et dans la</a:t>
            </a:r>
            <a:r>
              <a:rPr lang="fr-FR" sz="1600" dirty="0">
                <a:solidFill>
                  <a:schemeClr val="tx1"/>
                </a:solidFill>
                <a:latin typeface="Arial" charset="0"/>
              </a:rPr>
              <a:t> crosse de l’aorte </a:t>
            </a:r>
            <a:r>
              <a:rPr lang="fr-FR" sz="1600" b="0" i="0" dirty="0">
                <a:solidFill>
                  <a:schemeClr val="tx1"/>
                </a:solidFill>
                <a:latin typeface="Arial" charset="0"/>
              </a:rPr>
              <a:t> (aussi dans les parois des artères élastiques du cou et de la poitrine)</a:t>
            </a:r>
          </a:p>
          <a:p>
            <a:pPr marL="358775" lvl="1" indent="-179388">
              <a:lnSpc>
                <a:spcPct val="100000"/>
              </a:lnSpc>
              <a:spcBef>
                <a:spcPct val="0"/>
              </a:spcBef>
              <a:buFont typeface="Arial" pitchFamily="34" charset="0"/>
              <a:buChar char="−"/>
            </a:pPr>
            <a:r>
              <a:rPr lang="fr-FR" sz="1600" b="0" i="0" dirty="0">
                <a:solidFill>
                  <a:schemeClr val="tx1"/>
                </a:solidFill>
                <a:latin typeface="Arial" charset="0"/>
              </a:rPr>
              <a:t>Activés par un étirement de la paroi de leurs vaisseaux (i.e. par une augmentation de la pression sanguine dans ces vaisseaux)</a:t>
            </a:r>
          </a:p>
          <a:p>
            <a:pPr>
              <a:lnSpc>
                <a:spcPct val="100000"/>
              </a:lnSpc>
            </a:pPr>
            <a:r>
              <a:rPr lang="fr-FR" i="0" dirty="0">
                <a:solidFill>
                  <a:schemeClr val="tx1"/>
                </a:solidFill>
                <a:latin typeface="Arial" charset="0"/>
              </a:rPr>
              <a:t>Centre vasomoteur:</a:t>
            </a:r>
            <a:r>
              <a:rPr lang="fr-FR" b="0" i="0" dirty="0">
                <a:solidFill>
                  <a:schemeClr val="tx1"/>
                </a:solidFill>
                <a:latin typeface="Arial" charset="0"/>
              </a:rPr>
              <a:t>  </a:t>
            </a:r>
            <a:r>
              <a:rPr lang="fr-FR" sz="1600" b="0" i="0" dirty="0">
                <a:solidFill>
                  <a:schemeClr val="tx1"/>
                </a:solidFill>
                <a:latin typeface="Arial" charset="0"/>
              </a:rPr>
              <a:t>Dans le bulbe rachidien, il fait partie du </a:t>
            </a:r>
            <a:r>
              <a:rPr lang="fr-FR" sz="1600" dirty="0">
                <a:solidFill>
                  <a:schemeClr val="tx1"/>
                </a:solidFill>
                <a:latin typeface="Arial" charset="0"/>
              </a:rPr>
              <a:t>centre cardiovasculaire</a:t>
            </a:r>
          </a:p>
          <a:p>
            <a:pPr marL="358775" lvl="1" indent="-179388">
              <a:lnSpc>
                <a:spcPct val="100000"/>
              </a:lnSpc>
              <a:spcBef>
                <a:spcPct val="0"/>
              </a:spcBef>
              <a:buFont typeface="Arial" pitchFamily="34" charset="0"/>
              <a:buChar char="−"/>
            </a:pPr>
            <a:r>
              <a:rPr lang="fr-FR" sz="1600" b="0" i="0" dirty="0">
                <a:solidFill>
                  <a:schemeClr val="tx1"/>
                </a:solidFill>
                <a:latin typeface="Arial" charset="0"/>
              </a:rPr>
              <a:t>Constitué de neurones </a:t>
            </a:r>
            <a:r>
              <a:rPr lang="fr-FR" sz="1600" b="0" i="0" u="sng" dirty="0">
                <a:solidFill>
                  <a:schemeClr val="tx1"/>
                </a:solidFill>
                <a:latin typeface="Arial" charset="0"/>
              </a:rPr>
              <a:t>sympathiques</a:t>
            </a:r>
          </a:p>
          <a:p>
            <a:pPr marL="358775" lvl="1" indent="-179388">
              <a:lnSpc>
                <a:spcPct val="100000"/>
              </a:lnSpc>
              <a:spcBef>
                <a:spcPct val="0"/>
              </a:spcBef>
              <a:buFont typeface="Arial" pitchFamily="34" charset="0"/>
              <a:buChar char="−"/>
            </a:pPr>
            <a:r>
              <a:rPr lang="fr-FR" sz="1600" b="0" i="0" u="sng" dirty="0">
                <a:solidFill>
                  <a:schemeClr val="tx1"/>
                </a:solidFill>
                <a:latin typeface="Arial" charset="0"/>
              </a:rPr>
              <a:t>Inhibé</a:t>
            </a:r>
            <a:r>
              <a:rPr lang="fr-FR" sz="1600" b="0" i="0" dirty="0">
                <a:solidFill>
                  <a:schemeClr val="tx1"/>
                </a:solidFill>
                <a:latin typeface="Arial" charset="0"/>
              </a:rPr>
              <a:t> par les influx sensitifs provenant des barorécepteurs</a:t>
            </a:r>
          </a:p>
          <a:p>
            <a:pPr>
              <a:lnSpc>
                <a:spcPct val="100000"/>
              </a:lnSpc>
            </a:pPr>
            <a:r>
              <a:rPr lang="fr-FR" i="0" dirty="0">
                <a:solidFill>
                  <a:schemeClr val="tx1"/>
                </a:solidFill>
                <a:latin typeface="Arial" charset="0"/>
              </a:rPr>
              <a:t>Tonus vasomoteur:</a:t>
            </a:r>
            <a:endParaRPr lang="fr-FR" b="0" i="0" dirty="0">
              <a:solidFill>
                <a:schemeClr val="tx1"/>
              </a:solidFill>
              <a:latin typeface="Arial" charset="0"/>
            </a:endParaRPr>
          </a:p>
          <a:p>
            <a:pPr marL="358775" lvl="1" indent="-179388">
              <a:lnSpc>
                <a:spcPct val="100000"/>
              </a:lnSpc>
              <a:spcBef>
                <a:spcPct val="0"/>
              </a:spcBef>
              <a:buFont typeface="Arial" pitchFamily="34" charset="0"/>
              <a:buChar char="−"/>
            </a:pPr>
            <a:r>
              <a:rPr lang="fr-FR" sz="1600" b="0" i="0" dirty="0">
                <a:solidFill>
                  <a:schemeClr val="tx1"/>
                </a:solidFill>
                <a:latin typeface="Arial" charset="0"/>
              </a:rPr>
              <a:t>État d’une vasoconstriction (en particulier des artérioles) partielle mais soutenue causée par des influx sympathiques constants</a:t>
            </a:r>
          </a:p>
          <a:p>
            <a:pPr marL="358775" lvl="1" indent="-179388">
              <a:lnSpc>
                <a:spcPct val="100000"/>
              </a:lnSpc>
              <a:spcBef>
                <a:spcPct val="0"/>
              </a:spcBef>
              <a:buFont typeface="Arial" pitchFamily="34" charset="0"/>
              <a:buChar char="−"/>
            </a:pPr>
            <a:r>
              <a:rPr lang="fr-FR" sz="1600" b="0" i="0" dirty="0">
                <a:solidFill>
                  <a:schemeClr val="tx1"/>
                </a:solidFill>
                <a:latin typeface="Arial" charset="0"/>
              </a:rPr>
              <a:t>Toute diminution de l’activité sympathique </a:t>
            </a:r>
            <a:r>
              <a:rPr lang="fr-FR" sz="1600" b="0" i="0" dirty="0">
                <a:solidFill>
                  <a:schemeClr val="tx1"/>
                </a:solidFill>
                <a:latin typeface="Arial" charset="0"/>
                <a:sym typeface="Symbol" pitchFamily="18" charset="2"/>
              </a:rPr>
              <a:t></a:t>
            </a:r>
            <a:r>
              <a:rPr lang="fr-FR" sz="1600" b="0" i="0" dirty="0">
                <a:solidFill>
                  <a:schemeClr val="tx1"/>
                </a:solidFill>
                <a:latin typeface="Arial" charset="0"/>
              </a:rPr>
              <a:t> vasodilatation.</a:t>
            </a:r>
          </a:p>
          <a:p>
            <a:pPr marL="358775" lvl="1" indent="-179388">
              <a:lnSpc>
                <a:spcPct val="100000"/>
              </a:lnSpc>
              <a:spcBef>
                <a:spcPct val="0"/>
              </a:spcBef>
              <a:buFont typeface="Arial" pitchFamily="34" charset="0"/>
              <a:buChar char="−"/>
            </a:pPr>
            <a:r>
              <a:rPr lang="fr-FR" sz="1600" b="0" i="0" dirty="0">
                <a:solidFill>
                  <a:schemeClr val="tx1"/>
                </a:solidFill>
                <a:latin typeface="Arial" charset="0"/>
              </a:rPr>
              <a:t>Toute augmentation a l’effet inverse</a:t>
            </a:r>
          </a:p>
          <a:p>
            <a:pPr>
              <a:lnSpc>
                <a:spcPct val="100000"/>
              </a:lnSpc>
              <a:buFontTx/>
              <a:buNone/>
            </a:pPr>
            <a:r>
              <a:rPr lang="fr-FR" b="0" i="0" dirty="0">
                <a:solidFill>
                  <a:schemeClr val="tx1"/>
                </a:solidFill>
                <a:latin typeface="Arial" charset="0"/>
              </a:rPr>
              <a:t>•  </a:t>
            </a:r>
            <a:r>
              <a:rPr lang="fr-FR" b="0" i="0" u="sng" dirty="0">
                <a:solidFill>
                  <a:schemeClr val="tx1"/>
                </a:solidFill>
                <a:latin typeface="Arial" charset="0"/>
              </a:rPr>
              <a:t>Réflexe déclenché par une augmentation de la pression artérielle</a:t>
            </a:r>
            <a:r>
              <a:rPr lang="fr-FR" b="0" i="0" dirty="0">
                <a:solidFill>
                  <a:schemeClr val="tx1"/>
                </a:solidFill>
                <a:latin typeface="Arial" charset="0"/>
              </a:rPr>
              <a:t>:</a:t>
            </a:r>
          </a:p>
          <a:p>
            <a:pPr marL="446088" lvl="1" indent="-266700">
              <a:lnSpc>
                <a:spcPct val="100000"/>
              </a:lnSpc>
              <a:spcBef>
                <a:spcPct val="0"/>
              </a:spcBef>
              <a:buFont typeface="Symbol" pitchFamily="18" charset="2"/>
              <a:buChar char="®"/>
            </a:pPr>
            <a:r>
              <a:rPr lang="fr-FR" sz="1500" b="0" i="0" u="sng" dirty="0" smtClean="0">
                <a:solidFill>
                  <a:schemeClr val="tx1"/>
                </a:solidFill>
                <a:latin typeface="Arial" charset="0"/>
              </a:rPr>
              <a:t>Augmentation </a:t>
            </a:r>
            <a:r>
              <a:rPr lang="fr-FR" sz="1500" b="0" i="0" u="sng" dirty="0">
                <a:solidFill>
                  <a:schemeClr val="tx1"/>
                </a:solidFill>
                <a:latin typeface="Arial" charset="0"/>
              </a:rPr>
              <a:t>de la pression</a:t>
            </a:r>
            <a:r>
              <a:rPr lang="fr-FR" sz="1500" b="0" i="0" dirty="0">
                <a:solidFill>
                  <a:schemeClr val="tx1"/>
                </a:solidFill>
                <a:latin typeface="Arial" charset="0"/>
              </a:rPr>
              <a:t> cause un étirement des barorécepteurs</a:t>
            </a:r>
          </a:p>
          <a:p>
            <a:pPr marL="446088" lvl="1" indent="-266700">
              <a:lnSpc>
                <a:spcPct val="100000"/>
              </a:lnSpc>
              <a:spcBef>
                <a:spcPct val="0"/>
              </a:spcBef>
              <a:buFont typeface="Symbol" pitchFamily="18" charset="2"/>
              <a:buChar char="®"/>
            </a:pPr>
            <a:r>
              <a:rPr lang="fr-FR" sz="1500" b="0" i="0" dirty="0" smtClean="0">
                <a:solidFill>
                  <a:schemeClr val="tx1"/>
                </a:solidFill>
                <a:latin typeface="Arial" charset="0"/>
                <a:sym typeface="Symbol" pitchFamily="18" charset="2"/>
              </a:rPr>
              <a:t>Influx </a:t>
            </a:r>
            <a:r>
              <a:rPr lang="fr-FR" sz="1500" b="0" i="0" dirty="0">
                <a:solidFill>
                  <a:schemeClr val="tx1"/>
                </a:solidFill>
                <a:latin typeface="Arial" charset="0"/>
                <a:sym typeface="Symbol" pitchFamily="18" charset="2"/>
              </a:rPr>
              <a:t>afférents au centre cardiovasculaire</a:t>
            </a:r>
          </a:p>
          <a:p>
            <a:pPr marL="446088" lvl="1" indent="-266700">
              <a:lnSpc>
                <a:spcPct val="100000"/>
              </a:lnSpc>
              <a:spcBef>
                <a:spcPct val="0"/>
              </a:spcBef>
              <a:buFont typeface="Symbol" pitchFamily="18" charset="2"/>
              <a:buChar char="®"/>
            </a:pPr>
            <a:r>
              <a:rPr lang="fr-FR" sz="1500" i="0" dirty="0" smtClean="0">
                <a:solidFill>
                  <a:schemeClr val="tx1"/>
                </a:solidFill>
                <a:latin typeface="Arial" charset="0"/>
                <a:sym typeface="Symbol" pitchFamily="18" charset="2"/>
              </a:rPr>
              <a:t>Inhibition</a:t>
            </a:r>
            <a:r>
              <a:rPr lang="fr-FR" sz="1500" b="0" i="0" dirty="0" smtClean="0">
                <a:solidFill>
                  <a:schemeClr val="tx1"/>
                </a:solidFill>
                <a:latin typeface="Arial" charset="0"/>
              </a:rPr>
              <a:t> </a:t>
            </a:r>
            <a:r>
              <a:rPr lang="fr-FR" sz="1500" b="0" i="0" dirty="0">
                <a:solidFill>
                  <a:schemeClr val="tx1"/>
                </a:solidFill>
                <a:latin typeface="Arial" charset="0"/>
              </a:rPr>
              <a:t>des centres vasomoteur et </a:t>
            </a:r>
            <a:r>
              <a:rPr lang="fr-FR" sz="1500" b="0" i="0" dirty="0" err="1">
                <a:solidFill>
                  <a:schemeClr val="tx1"/>
                </a:solidFill>
                <a:latin typeface="Arial" charset="0"/>
              </a:rPr>
              <a:t>cardioaccélérateur</a:t>
            </a:r>
            <a:r>
              <a:rPr lang="fr-FR" sz="1500" b="0" i="0" dirty="0">
                <a:solidFill>
                  <a:schemeClr val="tx1"/>
                </a:solidFill>
                <a:latin typeface="Arial" charset="0"/>
              </a:rPr>
              <a:t>; </a:t>
            </a:r>
            <a:r>
              <a:rPr lang="fr-FR" sz="1500" i="0" dirty="0">
                <a:solidFill>
                  <a:schemeClr val="tx1"/>
                </a:solidFill>
                <a:latin typeface="Arial" charset="0"/>
              </a:rPr>
              <a:t>activation</a:t>
            </a:r>
            <a:r>
              <a:rPr lang="fr-FR" sz="1500" b="0" i="0" dirty="0">
                <a:solidFill>
                  <a:schemeClr val="tx1"/>
                </a:solidFill>
                <a:latin typeface="Arial" charset="0"/>
              </a:rPr>
              <a:t> du centre </a:t>
            </a:r>
            <a:r>
              <a:rPr lang="fr-FR" sz="1500" b="0" i="0" dirty="0" err="1">
                <a:solidFill>
                  <a:schemeClr val="tx1"/>
                </a:solidFill>
                <a:latin typeface="Arial" charset="0"/>
              </a:rPr>
              <a:t>cardio</a:t>
            </a:r>
            <a:r>
              <a:rPr lang="fr-FR" sz="1500" b="0" i="0" dirty="0">
                <a:solidFill>
                  <a:schemeClr val="tx1"/>
                </a:solidFill>
                <a:latin typeface="Arial" charset="0"/>
              </a:rPr>
              <a:t>-inhibiteur</a:t>
            </a:r>
          </a:p>
          <a:p>
            <a:pPr marL="446088" lvl="1" indent="-266700">
              <a:lnSpc>
                <a:spcPct val="100000"/>
              </a:lnSpc>
              <a:spcBef>
                <a:spcPct val="0"/>
              </a:spcBef>
              <a:buFont typeface="Symbol" pitchFamily="18" charset="2"/>
              <a:buChar char="®"/>
            </a:pPr>
            <a:r>
              <a:rPr lang="fr-FR" sz="1500" b="0" i="0" dirty="0" smtClean="0">
                <a:solidFill>
                  <a:schemeClr val="tx1"/>
                </a:solidFill>
                <a:latin typeface="Arial" charset="0"/>
              </a:rPr>
              <a:t>Diminution </a:t>
            </a:r>
            <a:r>
              <a:rPr lang="fr-FR" sz="1500" b="0" i="0" dirty="0">
                <a:solidFill>
                  <a:schemeClr val="tx1"/>
                </a:solidFill>
                <a:latin typeface="Arial" charset="0"/>
              </a:rPr>
              <a:t>de la pression artérielle, causée par 3 mécanismes principaux:</a:t>
            </a:r>
          </a:p>
          <a:p>
            <a:pPr marL="804863" lvl="2" indent="-358775">
              <a:lnSpc>
                <a:spcPct val="100000"/>
              </a:lnSpc>
              <a:spcBef>
                <a:spcPct val="0"/>
              </a:spcBef>
              <a:buFontTx/>
              <a:buNone/>
            </a:pPr>
            <a:r>
              <a:rPr lang="fr-FR" sz="1500" b="0" i="0" dirty="0">
                <a:solidFill>
                  <a:schemeClr val="tx1"/>
                </a:solidFill>
                <a:latin typeface="Arial" charset="0"/>
              </a:rPr>
              <a:t>(i)	Dilatation des artérioles, et donc diminution de la résistance périphérique</a:t>
            </a:r>
          </a:p>
          <a:p>
            <a:pPr marL="804863" lvl="2" indent="-358775">
              <a:lnSpc>
                <a:spcPct val="100000"/>
              </a:lnSpc>
              <a:spcBef>
                <a:spcPct val="0"/>
              </a:spcBef>
              <a:buFontTx/>
              <a:buNone/>
            </a:pPr>
            <a:r>
              <a:rPr lang="fr-FR" sz="1500" b="0" i="0" dirty="0">
                <a:solidFill>
                  <a:schemeClr val="tx1"/>
                </a:solidFill>
                <a:latin typeface="Arial" charset="0"/>
              </a:rPr>
              <a:t>(ii)	Dilatation des veines, et donc diminution du retour veineux</a:t>
            </a:r>
          </a:p>
          <a:p>
            <a:pPr marL="804863" lvl="2" indent="-358775">
              <a:lnSpc>
                <a:spcPct val="100000"/>
              </a:lnSpc>
              <a:spcBef>
                <a:spcPct val="0"/>
              </a:spcBef>
              <a:buFontTx/>
              <a:buNone/>
            </a:pPr>
            <a:r>
              <a:rPr lang="fr-FR" sz="1500" b="0" i="0" dirty="0">
                <a:solidFill>
                  <a:schemeClr val="tx1"/>
                </a:solidFill>
                <a:latin typeface="Arial" charset="0"/>
              </a:rPr>
              <a:t>(iii)	Diminution de la fréquence cardiaque et de la contractilité par les centres cardiaques</a:t>
            </a:r>
          </a:p>
          <a:p>
            <a:pPr>
              <a:lnSpc>
                <a:spcPct val="100000"/>
              </a:lnSpc>
              <a:buFontTx/>
              <a:buNone/>
            </a:pPr>
            <a:r>
              <a:rPr lang="fr-FR" b="0" i="0" dirty="0">
                <a:solidFill>
                  <a:schemeClr val="tx1"/>
                </a:solidFill>
                <a:latin typeface="Arial" charset="0"/>
              </a:rPr>
              <a:t>•  Une diminution de la pression artérielle déclencherait des réponses opposées (y compris une </a:t>
            </a:r>
            <a:r>
              <a:rPr lang="fr-FR" b="0" i="0" u="sng" dirty="0">
                <a:solidFill>
                  <a:schemeClr val="tx1"/>
                </a:solidFill>
                <a:latin typeface="Arial" charset="0"/>
              </a:rPr>
              <a:t>vasoconstriction</a:t>
            </a:r>
            <a:r>
              <a:rPr lang="fr-FR" b="0" i="0" dirty="0">
                <a:solidFill>
                  <a:schemeClr val="tx1"/>
                </a:solidFill>
                <a:latin typeface="Arial" charset="0"/>
              </a:rPr>
              <a:t>) et donc une augmentation de la pression artérielle</a:t>
            </a:r>
          </a:p>
          <a:p>
            <a:pPr>
              <a:lnSpc>
                <a:spcPct val="100000"/>
              </a:lnSpc>
              <a:spcBef>
                <a:spcPct val="50000"/>
              </a:spcBef>
              <a:buFontTx/>
              <a:buNone/>
            </a:pPr>
            <a:r>
              <a:rPr lang="fr-FR" i="0" dirty="0">
                <a:solidFill>
                  <a:srgbClr val="0000CC"/>
                </a:solidFill>
                <a:latin typeface="Arial" charset="0"/>
              </a:rPr>
              <a:t>BUT:</a:t>
            </a:r>
            <a:r>
              <a:rPr lang="fr-FR" b="0" i="0" dirty="0">
                <a:solidFill>
                  <a:schemeClr val="tx1"/>
                </a:solidFill>
                <a:latin typeface="Arial" charset="0"/>
              </a:rPr>
              <a:t>  protège contre les changements à </a:t>
            </a:r>
            <a:r>
              <a:rPr lang="fr-FR" i="0" dirty="0">
                <a:solidFill>
                  <a:srgbClr val="0000CC"/>
                </a:solidFill>
                <a:latin typeface="Arial" charset="0"/>
              </a:rPr>
              <a:t>court terme</a:t>
            </a:r>
            <a:r>
              <a:rPr lang="fr-FR" b="0" i="0" dirty="0">
                <a:solidFill>
                  <a:schemeClr val="tx1"/>
                </a:solidFill>
                <a:latin typeface="Arial" charset="0"/>
              </a:rPr>
              <a:t> de la pression artérielle</a:t>
            </a:r>
          </a:p>
        </p:txBody>
      </p:sp>
    </p:spTree>
    <p:extLst>
      <p:ext uri="{BB962C8B-B14F-4D97-AF65-F5344CB8AC3E}">
        <p14:creationId xmlns:p14="http://schemas.microsoft.com/office/powerpoint/2010/main" val="1324329226"/>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457200" y="1524000"/>
            <a:ext cx="8229600" cy="337343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2563" indent="-182563">
              <a:defRPr b="1" i="1">
                <a:solidFill>
                  <a:srgbClr val="333399"/>
                </a:solidFill>
                <a:latin typeface="Times New Roman" pitchFamily="18" charset="0"/>
              </a:defRPr>
            </a:lvl1pPr>
            <a:lvl2pPr marL="530225" indent="-168275">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50000"/>
              </a:spcBef>
              <a:buFontTx/>
              <a:buNone/>
            </a:pPr>
            <a:r>
              <a:rPr lang="fr-FR" sz="2000" u="sng" dirty="0">
                <a:solidFill>
                  <a:schemeClr val="tx1"/>
                </a:solidFill>
                <a:latin typeface="Arial" charset="0"/>
              </a:rPr>
              <a:t>Réflexes déclenchés par les chimiorécepteurs</a:t>
            </a:r>
            <a:r>
              <a:rPr lang="fr-FR" sz="2000" i="0" dirty="0">
                <a:solidFill>
                  <a:schemeClr val="tx1"/>
                </a:solidFill>
                <a:latin typeface="Arial" charset="0"/>
              </a:rPr>
              <a:t>:</a:t>
            </a:r>
            <a:endParaRPr lang="fr-FR" u="sng" dirty="0">
              <a:solidFill>
                <a:srgbClr val="A50021"/>
              </a:solidFill>
              <a:latin typeface="Arial" charset="0"/>
            </a:endParaRPr>
          </a:p>
          <a:p>
            <a:pPr>
              <a:lnSpc>
                <a:spcPct val="100000"/>
              </a:lnSpc>
              <a:spcBef>
                <a:spcPct val="50000"/>
              </a:spcBef>
            </a:pPr>
            <a:r>
              <a:rPr lang="fr-FR" u="sng" dirty="0">
                <a:solidFill>
                  <a:schemeClr val="tx1"/>
                </a:solidFill>
                <a:latin typeface="Arial" charset="0"/>
              </a:rPr>
              <a:t>Chimiorécepteurs</a:t>
            </a:r>
            <a:r>
              <a:rPr lang="fr-FR" i="0" dirty="0">
                <a:solidFill>
                  <a:schemeClr val="tx1"/>
                </a:solidFill>
                <a:latin typeface="Arial" charset="0"/>
              </a:rPr>
              <a:t>:</a:t>
            </a:r>
            <a:endParaRPr lang="fr-FR" b="0" i="0" dirty="0">
              <a:solidFill>
                <a:schemeClr val="tx1"/>
              </a:solidFill>
              <a:latin typeface="Arial" charset="0"/>
            </a:endParaRPr>
          </a:p>
          <a:p>
            <a:pPr marL="358775" lvl="1" indent="-179388">
              <a:lnSpc>
                <a:spcPct val="100000"/>
              </a:lnSpc>
              <a:spcBef>
                <a:spcPct val="0"/>
              </a:spcBef>
              <a:buFont typeface="Arial" pitchFamily="34" charset="0"/>
              <a:buChar char="−"/>
            </a:pPr>
            <a:r>
              <a:rPr lang="fr-FR" b="0" i="0" dirty="0">
                <a:solidFill>
                  <a:schemeClr val="tx1"/>
                </a:solidFill>
                <a:latin typeface="Arial" charset="0"/>
              </a:rPr>
              <a:t>Dans la crosse de l’aorte et les artères carotides (tout près des barorécepteurs), et dans le bulbe rachidien (sensible au pH).</a:t>
            </a:r>
          </a:p>
          <a:p>
            <a:pPr marL="358775" lvl="1" indent="-179388">
              <a:buFont typeface="Arial" pitchFamily="34" charset="0"/>
              <a:buChar char="−"/>
            </a:pPr>
            <a:r>
              <a:rPr lang="fr-FR" b="0" i="0" dirty="0">
                <a:solidFill>
                  <a:schemeClr val="tx1"/>
                </a:solidFill>
                <a:latin typeface="Arial" charset="0"/>
              </a:rPr>
              <a:t>Sensibles au CO</a:t>
            </a:r>
            <a:r>
              <a:rPr lang="fr-FR" b="0" i="0" baseline="-10000" dirty="0">
                <a:solidFill>
                  <a:schemeClr val="tx1"/>
                </a:solidFill>
                <a:latin typeface="Arial" charset="0"/>
              </a:rPr>
              <a:t>2</a:t>
            </a:r>
            <a:r>
              <a:rPr lang="fr-FR" b="0" i="0" dirty="0">
                <a:solidFill>
                  <a:schemeClr val="tx1"/>
                </a:solidFill>
                <a:latin typeface="Arial" charset="0"/>
              </a:rPr>
              <a:t>, O</a:t>
            </a:r>
            <a:r>
              <a:rPr lang="fr-FR" b="0" i="0" baseline="-10000" dirty="0">
                <a:solidFill>
                  <a:schemeClr val="tx1"/>
                </a:solidFill>
                <a:latin typeface="Arial" charset="0"/>
              </a:rPr>
              <a:t>2</a:t>
            </a:r>
            <a:r>
              <a:rPr lang="fr-FR" b="0" i="0" dirty="0">
                <a:solidFill>
                  <a:schemeClr val="tx1"/>
                </a:solidFill>
                <a:latin typeface="Arial" charset="0"/>
              </a:rPr>
              <a:t>, H</a:t>
            </a:r>
            <a:r>
              <a:rPr lang="fr-FR" b="0" i="0" baseline="38000" dirty="0">
                <a:solidFill>
                  <a:schemeClr val="tx1"/>
                </a:solidFill>
                <a:latin typeface="Arial" charset="0"/>
              </a:rPr>
              <a:t>+</a:t>
            </a:r>
            <a:endParaRPr lang="fr-FR" b="0" i="0" dirty="0">
              <a:solidFill>
                <a:schemeClr val="tx1"/>
              </a:solidFill>
              <a:latin typeface="Arial" charset="0"/>
            </a:endParaRPr>
          </a:p>
          <a:p>
            <a:pPr>
              <a:lnSpc>
                <a:spcPct val="100000"/>
              </a:lnSpc>
              <a:spcBef>
                <a:spcPct val="50000"/>
              </a:spcBef>
            </a:pPr>
            <a:r>
              <a:rPr lang="fr-FR" i="0" dirty="0">
                <a:solidFill>
                  <a:schemeClr val="tx1"/>
                </a:solidFill>
                <a:latin typeface="Arial" charset="0"/>
              </a:rPr>
              <a:t>Diminution</a:t>
            </a:r>
            <a:r>
              <a:rPr lang="fr-FR" b="0" i="0" dirty="0">
                <a:solidFill>
                  <a:schemeClr val="tx1"/>
                </a:solidFill>
                <a:latin typeface="Arial" charset="0"/>
              </a:rPr>
              <a:t> en O</a:t>
            </a:r>
            <a:r>
              <a:rPr lang="fr-FR" b="0" i="0" baseline="-25000" dirty="0">
                <a:solidFill>
                  <a:schemeClr val="tx1"/>
                </a:solidFill>
                <a:latin typeface="Arial" charset="0"/>
              </a:rPr>
              <a:t>2</a:t>
            </a:r>
            <a:r>
              <a:rPr lang="fr-FR" b="0" i="0" dirty="0">
                <a:solidFill>
                  <a:schemeClr val="tx1"/>
                </a:solidFill>
                <a:latin typeface="Arial" charset="0"/>
              </a:rPr>
              <a:t>, </a:t>
            </a:r>
            <a:r>
              <a:rPr lang="fr-FR" i="0" dirty="0">
                <a:solidFill>
                  <a:schemeClr val="tx1"/>
                </a:solidFill>
                <a:latin typeface="Arial" charset="0"/>
              </a:rPr>
              <a:t>diminution </a:t>
            </a:r>
            <a:r>
              <a:rPr lang="fr-FR" b="0" i="0" dirty="0">
                <a:solidFill>
                  <a:schemeClr val="tx1"/>
                </a:solidFill>
                <a:latin typeface="Arial" charset="0"/>
              </a:rPr>
              <a:t>du pH, ou </a:t>
            </a:r>
            <a:r>
              <a:rPr lang="fr-FR" i="0" dirty="0">
                <a:solidFill>
                  <a:schemeClr val="tx1"/>
                </a:solidFill>
                <a:latin typeface="Arial" charset="0"/>
              </a:rPr>
              <a:t>augmentation</a:t>
            </a:r>
            <a:r>
              <a:rPr lang="fr-FR" b="0" i="0" dirty="0">
                <a:solidFill>
                  <a:schemeClr val="tx1"/>
                </a:solidFill>
                <a:latin typeface="Arial" charset="0"/>
              </a:rPr>
              <a:t> en CO</a:t>
            </a:r>
            <a:r>
              <a:rPr lang="fr-FR" b="0" i="0" baseline="-25000" dirty="0">
                <a:solidFill>
                  <a:schemeClr val="tx1"/>
                </a:solidFill>
                <a:latin typeface="Arial" charset="0"/>
              </a:rPr>
              <a:t>2</a:t>
            </a:r>
            <a:r>
              <a:rPr lang="fr-FR" b="0" i="0" dirty="0">
                <a:solidFill>
                  <a:schemeClr val="tx1"/>
                </a:solidFill>
                <a:latin typeface="Arial" charset="0"/>
              </a:rPr>
              <a:t> causent une augmentation de la pression artérielle:</a:t>
            </a:r>
          </a:p>
          <a:p>
            <a:pPr marL="446088" lvl="1" indent="-266700">
              <a:lnSpc>
                <a:spcPct val="100000"/>
              </a:lnSpc>
              <a:spcBef>
                <a:spcPct val="0"/>
              </a:spcBef>
              <a:buFontTx/>
              <a:buNone/>
            </a:pPr>
            <a:r>
              <a:rPr lang="fr-FR" b="0" i="0" dirty="0">
                <a:solidFill>
                  <a:schemeClr val="tx1"/>
                </a:solidFill>
                <a:sym typeface="Symbol" pitchFamily="18" charset="2"/>
              </a:rPr>
              <a:t></a:t>
            </a:r>
            <a:r>
              <a:rPr lang="fr-FR" dirty="0"/>
              <a:t> </a:t>
            </a:r>
            <a:r>
              <a:rPr lang="fr-FR" b="0" i="0" dirty="0" smtClean="0">
                <a:solidFill>
                  <a:schemeClr val="tx1"/>
                </a:solidFill>
                <a:latin typeface="Arial" charset="0"/>
              </a:rPr>
              <a:t>Chimiorécepteurs </a:t>
            </a:r>
            <a:r>
              <a:rPr lang="fr-FR" b="0" i="0" dirty="0">
                <a:solidFill>
                  <a:schemeClr val="tx1"/>
                </a:solidFill>
                <a:latin typeface="Arial" charset="0"/>
              </a:rPr>
              <a:t>aux centres </a:t>
            </a:r>
            <a:r>
              <a:rPr lang="fr-FR" b="0" i="0" dirty="0" err="1">
                <a:solidFill>
                  <a:schemeClr val="tx1"/>
                </a:solidFill>
                <a:latin typeface="Arial" charset="0"/>
              </a:rPr>
              <a:t>cardioaccélérateur</a:t>
            </a:r>
            <a:r>
              <a:rPr lang="fr-FR" b="0" i="0" dirty="0">
                <a:solidFill>
                  <a:schemeClr val="tx1"/>
                </a:solidFill>
                <a:latin typeface="Arial" charset="0"/>
              </a:rPr>
              <a:t> et vasomoteur</a:t>
            </a:r>
          </a:p>
          <a:p>
            <a:pPr marL="446088" lvl="1" indent="-266700">
              <a:lnSpc>
                <a:spcPct val="100000"/>
              </a:lnSpc>
              <a:spcBef>
                <a:spcPct val="0"/>
              </a:spcBef>
              <a:buFontTx/>
              <a:buNone/>
            </a:pPr>
            <a:r>
              <a:rPr lang="fr-FR" b="0" i="0" dirty="0" smtClean="0">
                <a:solidFill>
                  <a:schemeClr val="tx1"/>
                </a:solidFill>
                <a:latin typeface="Arial" charset="0"/>
                <a:sym typeface="Symbol" pitchFamily="18" charset="2"/>
              </a:rPr>
              <a:t>	Augmentation </a:t>
            </a:r>
            <a:r>
              <a:rPr lang="fr-FR" b="0" i="0" dirty="0">
                <a:solidFill>
                  <a:schemeClr val="tx1"/>
                </a:solidFill>
                <a:latin typeface="Arial" charset="0"/>
                <a:sym typeface="Symbol" pitchFamily="18" charset="2"/>
              </a:rPr>
              <a:t>du débit cardiaque et</a:t>
            </a:r>
            <a:r>
              <a:rPr lang="fr-FR" b="0" i="0" dirty="0">
                <a:solidFill>
                  <a:schemeClr val="tx1"/>
                </a:solidFill>
                <a:latin typeface="Arial" charset="0"/>
              </a:rPr>
              <a:t> vasoconstriction</a:t>
            </a:r>
          </a:p>
          <a:p>
            <a:pPr marL="446088" lvl="1" indent="-266700">
              <a:lnSpc>
                <a:spcPct val="75000"/>
              </a:lnSpc>
              <a:buFontTx/>
              <a:buNone/>
            </a:pPr>
            <a:r>
              <a:rPr lang="fr-FR" b="0" i="0" dirty="0" smtClean="0">
                <a:solidFill>
                  <a:schemeClr val="tx1"/>
                </a:solidFill>
                <a:latin typeface="Arial" charset="0"/>
                <a:sym typeface="Symbol" pitchFamily="18" charset="2"/>
              </a:rPr>
              <a:t>	Augmentation </a:t>
            </a:r>
            <a:r>
              <a:rPr lang="fr-FR" b="0" i="0" dirty="0">
                <a:solidFill>
                  <a:schemeClr val="tx1"/>
                </a:solidFill>
                <a:latin typeface="Arial" charset="0"/>
                <a:sym typeface="Symbol" pitchFamily="18" charset="2"/>
              </a:rPr>
              <a:t>de la pression artérielle</a:t>
            </a:r>
          </a:p>
          <a:p>
            <a:pPr marL="446088" lvl="1" indent="-266700">
              <a:lnSpc>
                <a:spcPct val="75000"/>
              </a:lnSpc>
              <a:buFontTx/>
              <a:buNone/>
            </a:pPr>
            <a:r>
              <a:rPr lang="fr-FR" b="0" i="0" dirty="0" smtClean="0">
                <a:solidFill>
                  <a:schemeClr val="tx1"/>
                </a:solidFill>
                <a:latin typeface="Arial" charset="0"/>
                <a:sym typeface="Symbol" pitchFamily="18" charset="2"/>
              </a:rPr>
              <a:t></a:t>
            </a:r>
            <a:r>
              <a:rPr lang="fr-FR" b="0" i="0" dirty="0">
                <a:solidFill>
                  <a:schemeClr val="tx1"/>
                </a:solidFill>
                <a:latin typeface="Arial" charset="0"/>
                <a:sym typeface="Symbol" pitchFamily="18" charset="2"/>
              </a:rPr>
              <a:t>	</a:t>
            </a:r>
            <a:r>
              <a:rPr lang="fr-FR" b="0" i="0" dirty="0" smtClean="0">
                <a:solidFill>
                  <a:schemeClr val="tx1"/>
                </a:solidFill>
                <a:latin typeface="Arial" charset="0"/>
              </a:rPr>
              <a:t>Accélère </a:t>
            </a:r>
            <a:r>
              <a:rPr lang="fr-FR" b="0" i="0" dirty="0">
                <a:solidFill>
                  <a:schemeClr val="tx1"/>
                </a:solidFill>
                <a:latin typeface="Arial" charset="0"/>
              </a:rPr>
              <a:t>la circulation sanguine vers le </a:t>
            </a:r>
            <a:r>
              <a:rPr lang="fr-FR" b="0" i="0" dirty="0" err="1">
                <a:solidFill>
                  <a:schemeClr val="tx1"/>
                </a:solidFill>
                <a:latin typeface="Arial" charset="0"/>
              </a:rPr>
              <a:t>coeur</a:t>
            </a:r>
            <a:r>
              <a:rPr lang="fr-FR" b="0" i="0" dirty="0">
                <a:solidFill>
                  <a:schemeClr val="tx1"/>
                </a:solidFill>
                <a:latin typeface="Arial" charset="0"/>
              </a:rPr>
              <a:t> et les poumons</a:t>
            </a:r>
          </a:p>
        </p:txBody>
      </p:sp>
      <p:sp>
        <p:nvSpPr>
          <p:cNvPr id="6147" name="Text Box 6"/>
          <p:cNvSpPr txBox="1">
            <a:spLocks noChangeArrowheads="1"/>
          </p:cNvSpPr>
          <p:nvPr/>
        </p:nvSpPr>
        <p:spPr bwMode="auto">
          <a:xfrm>
            <a:off x="228600" y="304800"/>
            <a:ext cx="8763000" cy="113665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6213" indent="-176213">
              <a:defRPr b="1" i="1">
                <a:solidFill>
                  <a:srgbClr val="333399"/>
                </a:solidFill>
                <a:latin typeface="Times New Roman" pitchFamily="18" charset="0"/>
              </a:defRPr>
            </a:lvl1pPr>
            <a:lvl2pPr marL="530225" indent="-168275">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90000"/>
              </a:lnSpc>
              <a:spcBef>
                <a:spcPct val="50000"/>
              </a:spcBef>
            </a:pPr>
            <a:r>
              <a:rPr lang="fr-FR" b="0" i="0">
                <a:solidFill>
                  <a:schemeClr val="tx1"/>
                </a:solidFill>
                <a:latin typeface="Arial" charset="0"/>
              </a:rPr>
              <a:t>En plus des barorécepteurs, le centre cardiovasculaire (cardiaque + vasomoteur) répond à:</a:t>
            </a:r>
          </a:p>
          <a:p>
            <a:pPr lvl="1"/>
            <a:r>
              <a:rPr lang="fr-FR" b="0">
                <a:solidFill>
                  <a:schemeClr val="tx1"/>
                </a:solidFill>
                <a:latin typeface="Arial" charset="0"/>
              </a:rPr>
              <a:t> Chimiorécepteurs</a:t>
            </a:r>
            <a:r>
              <a:rPr lang="fr-FR" b="0" i="0">
                <a:solidFill>
                  <a:schemeClr val="tx1"/>
                </a:solidFill>
                <a:latin typeface="Arial" charset="0"/>
              </a:rPr>
              <a:t> (CO</a:t>
            </a:r>
            <a:r>
              <a:rPr lang="fr-FR" b="0" i="0" baseline="-14000">
                <a:solidFill>
                  <a:schemeClr val="tx1"/>
                </a:solidFill>
                <a:latin typeface="Arial" charset="0"/>
              </a:rPr>
              <a:t>2</a:t>
            </a:r>
            <a:r>
              <a:rPr lang="fr-FR" b="0" i="0">
                <a:solidFill>
                  <a:schemeClr val="tx1"/>
                </a:solidFill>
                <a:latin typeface="Arial" charset="0"/>
              </a:rPr>
              <a:t>, O</a:t>
            </a:r>
            <a:r>
              <a:rPr lang="fr-FR" b="0" i="0" baseline="-12000">
                <a:solidFill>
                  <a:schemeClr val="tx1"/>
                </a:solidFill>
                <a:latin typeface="Arial" charset="0"/>
              </a:rPr>
              <a:t>2</a:t>
            </a:r>
            <a:r>
              <a:rPr lang="fr-FR" b="0" i="0">
                <a:solidFill>
                  <a:schemeClr val="tx1"/>
                </a:solidFill>
                <a:latin typeface="Arial" charset="0"/>
              </a:rPr>
              <a:t>, H</a:t>
            </a:r>
            <a:r>
              <a:rPr lang="fr-FR" b="0" i="0" baseline="40000">
                <a:solidFill>
                  <a:schemeClr val="tx1"/>
                </a:solidFill>
                <a:latin typeface="Arial" charset="0"/>
              </a:rPr>
              <a:t>+</a:t>
            </a:r>
            <a:r>
              <a:rPr lang="fr-FR" b="0" i="0">
                <a:solidFill>
                  <a:schemeClr val="tx1"/>
                </a:solidFill>
                <a:latin typeface="Arial" charset="0"/>
              </a:rPr>
              <a:t>)</a:t>
            </a:r>
          </a:p>
          <a:p>
            <a:pPr lvl="1"/>
            <a:r>
              <a:rPr lang="fr-FR" b="0">
                <a:solidFill>
                  <a:schemeClr val="tx1"/>
                </a:solidFill>
                <a:latin typeface="Arial" charset="0"/>
              </a:rPr>
              <a:t> Centres cérébraux supérieurs</a:t>
            </a:r>
            <a:endParaRPr lang="fr-FR" u="sng">
              <a:solidFill>
                <a:schemeClr val="tx1"/>
              </a:solidFill>
              <a:latin typeface="Arial" charset="0"/>
            </a:endParaRPr>
          </a:p>
        </p:txBody>
      </p:sp>
      <p:sp>
        <p:nvSpPr>
          <p:cNvPr id="6148" name="Text Box 7"/>
          <p:cNvSpPr txBox="1">
            <a:spLocks noChangeArrowheads="1"/>
          </p:cNvSpPr>
          <p:nvPr/>
        </p:nvSpPr>
        <p:spPr bwMode="auto">
          <a:xfrm>
            <a:off x="457200" y="5257800"/>
            <a:ext cx="8229600" cy="925513"/>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2563" indent="-182563">
              <a:defRPr b="1" i="1">
                <a:solidFill>
                  <a:srgbClr val="333399"/>
                </a:solidFill>
                <a:latin typeface="Times New Roman" pitchFamily="18" charset="0"/>
              </a:defRPr>
            </a:lvl1pPr>
            <a:lvl2pPr marL="368300" indent="-63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50000"/>
              </a:spcBef>
            </a:pPr>
            <a:r>
              <a:rPr lang="fr-FR" u="sng">
                <a:solidFill>
                  <a:schemeClr val="tx1"/>
                </a:solidFill>
                <a:latin typeface="Arial" charset="0"/>
              </a:rPr>
              <a:t>Centres cérébraux supérieurs</a:t>
            </a:r>
            <a:r>
              <a:rPr lang="fr-FR" i="0">
                <a:solidFill>
                  <a:schemeClr val="tx1"/>
                </a:solidFill>
                <a:latin typeface="Arial" charset="0"/>
              </a:rPr>
              <a:t>:</a:t>
            </a:r>
            <a:endParaRPr lang="fr-FR" b="0" i="0">
              <a:solidFill>
                <a:schemeClr val="tx1"/>
              </a:solidFill>
              <a:latin typeface="Arial" charset="0"/>
            </a:endParaRPr>
          </a:p>
          <a:p>
            <a:pPr lvl="1">
              <a:lnSpc>
                <a:spcPct val="100000"/>
              </a:lnSpc>
              <a:spcBef>
                <a:spcPct val="0"/>
              </a:spcBef>
              <a:buFontTx/>
              <a:buNone/>
            </a:pPr>
            <a:r>
              <a:rPr lang="fr-FR" b="0" i="0">
                <a:solidFill>
                  <a:schemeClr val="tx1"/>
                </a:solidFill>
                <a:latin typeface="Arial" charset="0"/>
              </a:rPr>
              <a:t>Réaction de “lutte ou de fuite”, stress, exercice, . .</a:t>
            </a:r>
          </a:p>
          <a:p>
            <a:pPr lvl="1">
              <a:lnSpc>
                <a:spcPct val="100000"/>
              </a:lnSpc>
              <a:spcBef>
                <a:spcPct val="0"/>
              </a:spcBef>
              <a:buFontTx/>
              <a:buNone/>
            </a:pPr>
            <a:r>
              <a:rPr lang="fr-FR" b="0" i="0">
                <a:solidFill>
                  <a:schemeClr val="tx1"/>
                </a:solidFill>
                <a:latin typeface="Arial" charset="0"/>
              </a:rPr>
              <a:t> </a:t>
            </a:r>
            <a:r>
              <a:rPr lang="fr-FR" b="0" i="0">
                <a:solidFill>
                  <a:schemeClr val="tx1"/>
                </a:solidFill>
                <a:latin typeface="Arial" charset="0"/>
                <a:sym typeface="Symbol" pitchFamily="18" charset="2"/>
              </a:rPr>
              <a:t></a:t>
            </a:r>
            <a:r>
              <a:rPr lang="fr-FR" b="0" i="0">
                <a:solidFill>
                  <a:schemeClr val="tx1"/>
                </a:solidFill>
                <a:latin typeface="Arial" charset="0"/>
              </a:rPr>
              <a:t> Hypothalamus </a:t>
            </a:r>
            <a:r>
              <a:rPr lang="fr-FR" b="0" i="0">
                <a:solidFill>
                  <a:schemeClr val="tx1"/>
                </a:solidFill>
                <a:latin typeface="Arial" charset="0"/>
                <a:sym typeface="Symbol" pitchFamily="18" charset="2"/>
              </a:rPr>
              <a:t> centre cardiovasculaire</a:t>
            </a:r>
            <a:r>
              <a:rPr lang="fr-FR" b="0" i="0">
                <a:solidFill>
                  <a:schemeClr val="tx1"/>
                </a:solidFill>
                <a:latin typeface="Arial" charset="0"/>
              </a:rPr>
              <a:t> </a:t>
            </a:r>
          </a:p>
        </p:txBody>
      </p:sp>
    </p:spTree>
    <p:extLst>
      <p:ext uri="{BB962C8B-B14F-4D97-AF65-F5344CB8AC3E}">
        <p14:creationId xmlns:p14="http://schemas.microsoft.com/office/powerpoint/2010/main" val="3601734283"/>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76200" y="409575"/>
            <a:ext cx="9144000" cy="61976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99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0" rIns="18000" bIns="0">
            <a:spAutoFit/>
          </a:bodyPr>
          <a:lstStyle>
            <a:lvl1pPr marL="265113" indent="-265113">
              <a:defRPr b="1" i="1">
                <a:solidFill>
                  <a:srgbClr val="333399"/>
                </a:solidFill>
                <a:latin typeface="Times New Roman" pitchFamily="18" charset="0"/>
              </a:defRPr>
            </a:lvl1pPr>
            <a:lvl2pPr marL="722313" indent="-277813">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55000"/>
              </a:lnSpc>
              <a:spcBef>
                <a:spcPct val="50000"/>
              </a:spcBef>
              <a:spcAft>
                <a:spcPct val="30000"/>
              </a:spcAft>
              <a:buFontTx/>
              <a:buNone/>
            </a:pPr>
            <a:r>
              <a:rPr lang="fr-FR" sz="2000" i="0">
                <a:solidFill>
                  <a:schemeClr val="tx1"/>
                </a:solidFill>
                <a:latin typeface="Arial" charset="0"/>
                <a:cs typeface="Arial" charset="0"/>
              </a:rPr>
              <a:t>   2. Mécanismes de régulation à </a:t>
            </a:r>
            <a:r>
              <a:rPr lang="fr-FR" sz="2000" i="0" u="sng">
                <a:solidFill>
                  <a:schemeClr val="tx1"/>
                </a:solidFill>
                <a:latin typeface="Arial" charset="0"/>
                <a:cs typeface="Arial" charset="0"/>
              </a:rPr>
              <a:t>court terme</a:t>
            </a:r>
            <a:r>
              <a:rPr lang="fr-FR" sz="2000" i="0">
                <a:solidFill>
                  <a:schemeClr val="tx1"/>
                </a:solidFill>
                <a:latin typeface="Arial" charset="0"/>
                <a:cs typeface="Arial" charset="0"/>
              </a:rPr>
              <a:t>: mécanismes </a:t>
            </a:r>
            <a:r>
              <a:rPr lang="fr-FR" sz="2000" i="0" u="sng">
                <a:solidFill>
                  <a:schemeClr val="tx1"/>
                </a:solidFill>
                <a:latin typeface="Arial" charset="0"/>
                <a:cs typeface="Arial" charset="0"/>
              </a:rPr>
              <a:t>hormonaux</a:t>
            </a:r>
          </a:p>
          <a:p>
            <a:pPr>
              <a:lnSpc>
                <a:spcPct val="100000"/>
              </a:lnSpc>
              <a:spcBef>
                <a:spcPct val="25000"/>
              </a:spcBef>
              <a:buFontTx/>
              <a:buNone/>
            </a:pPr>
            <a:r>
              <a:rPr lang="fr-FR" sz="1600" i="0">
                <a:solidFill>
                  <a:srgbClr val="990000"/>
                </a:solidFill>
                <a:latin typeface="Arial" charset="0"/>
              </a:rPr>
              <a:t>	</a:t>
            </a:r>
            <a:r>
              <a:rPr lang="fr-FR" i="0" u="sng">
                <a:solidFill>
                  <a:srgbClr val="0000CC"/>
                </a:solidFill>
                <a:latin typeface="Arial" charset="0"/>
              </a:rPr>
              <a:t>Hormones circulantes</a:t>
            </a:r>
          </a:p>
          <a:p>
            <a:pPr lvl="1">
              <a:lnSpc>
                <a:spcPct val="100000"/>
              </a:lnSpc>
              <a:spcBef>
                <a:spcPct val="10000"/>
              </a:spcBef>
              <a:buFontTx/>
              <a:buAutoNum type="arabicPeriod"/>
            </a:pPr>
            <a:r>
              <a:rPr lang="fr-FR" sz="1600" i="0">
                <a:solidFill>
                  <a:srgbClr val="0000CC"/>
                </a:solidFill>
                <a:latin typeface="Arial" charset="0"/>
              </a:rPr>
              <a:t>Hormones de la médulla surrénale:</a:t>
            </a:r>
            <a:r>
              <a:rPr lang="fr-FR" sz="1600" b="0" i="0">
                <a:solidFill>
                  <a:schemeClr val="tx1"/>
                </a:solidFill>
                <a:latin typeface="Arial" charset="0"/>
              </a:rPr>
              <a:t>  Adrénaline/Noradrénaline</a:t>
            </a:r>
          </a:p>
          <a:p>
            <a:pPr lvl="1">
              <a:lnSpc>
                <a:spcPct val="100000"/>
              </a:lnSpc>
              <a:spcBef>
                <a:spcPct val="0"/>
              </a:spcBef>
              <a:buFontTx/>
              <a:buNone/>
            </a:pPr>
            <a:r>
              <a:rPr lang="fr-FR" sz="1500" b="0" i="0">
                <a:solidFill>
                  <a:schemeClr val="tx1"/>
                </a:solidFill>
                <a:latin typeface="Arial" charset="0"/>
              </a:rPr>
              <a:t>	(a)  Causent une vasoconstriction (sauf pour les muscles squelettiques/cardiaque: </a:t>
            </a:r>
            <a:r>
              <a:rPr lang="fr-FR" sz="1500" b="0" i="0" u="sng">
                <a:solidFill>
                  <a:schemeClr val="tx1"/>
                </a:solidFill>
                <a:latin typeface="Arial" charset="0"/>
              </a:rPr>
              <a:t>vasodilatation</a:t>
            </a:r>
            <a:r>
              <a:rPr lang="fr-FR" sz="1500" b="0" i="0">
                <a:solidFill>
                  <a:schemeClr val="tx1"/>
                </a:solidFill>
                <a:latin typeface="Arial" charset="0"/>
              </a:rPr>
              <a:t>)</a:t>
            </a:r>
          </a:p>
          <a:p>
            <a:pPr lvl="1">
              <a:lnSpc>
                <a:spcPct val="100000"/>
              </a:lnSpc>
              <a:spcBef>
                <a:spcPct val="0"/>
              </a:spcBef>
              <a:buFontTx/>
              <a:buNone/>
            </a:pPr>
            <a:r>
              <a:rPr lang="fr-FR" sz="1500" b="0" i="0">
                <a:solidFill>
                  <a:schemeClr val="tx1"/>
                </a:solidFill>
                <a:latin typeface="Arial" charset="0"/>
              </a:rPr>
              <a:t>	(b)  Augmentent le DC</a:t>
            </a:r>
          </a:p>
          <a:p>
            <a:pPr lvl="1">
              <a:lnSpc>
                <a:spcPct val="100000"/>
              </a:lnSpc>
              <a:spcBef>
                <a:spcPct val="0"/>
              </a:spcBef>
              <a:buFontTx/>
              <a:buNone/>
            </a:pPr>
            <a:r>
              <a:rPr lang="fr-FR" sz="1600" i="0">
                <a:solidFill>
                  <a:srgbClr val="0000CC"/>
                </a:solidFill>
                <a:latin typeface="Arial" charset="0"/>
              </a:rPr>
              <a:t>2.	Facteur natriurétique auriculaire (FNA):</a:t>
            </a:r>
            <a:r>
              <a:rPr lang="fr-FR" sz="1600" i="0">
                <a:solidFill>
                  <a:schemeClr val="tx1"/>
                </a:solidFill>
                <a:latin typeface="Arial" charset="0"/>
              </a:rPr>
              <a:t>  </a:t>
            </a:r>
            <a:r>
              <a:rPr lang="fr-FR" sz="1600" b="0" i="0">
                <a:solidFill>
                  <a:schemeClr val="tx1"/>
                </a:solidFill>
                <a:latin typeface="Arial" charset="0"/>
              </a:rPr>
              <a:t>produit et libéré par les oreillettes lorsqu’elles sont distendues</a:t>
            </a:r>
          </a:p>
          <a:p>
            <a:pPr lvl="1">
              <a:lnSpc>
                <a:spcPct val="100000"/>
              </a:lnSpc>
              <a:spcBef>
                <a:spcPct val="0"/>
              </a:spcBef>
              <a:buFontTx/>
              <a:buNone/>
            </a:pPr>
            <a:r>
              <a:rPr lang="fr-FR" sz="1600" b="0" i="0">
                <a:solidFill>
                  <a:schemeClr val="tx1"/>
                </a:solidFill>
                <a:latin typeface="Arial" charset="0"/>
              </a:rPr>
              <a:t>	</a:t>
            </a:r>
            <a:r>
              <a:rPr lang="fr-FR" sz="1500" b="0" i="0">
                <a:solidFill>
                  <a:schemeClr val="tx1"/>
                </a:solidFill>
                <a:latin typeface="Arial" charset="0"/>
              </a:rPr>
              <a:t>(a)  Cause une vasodilatation</a:t>
            </a:r>
            <a:r>
              <a:rPr lang="fr-FR" sz="1500">
                <a:latin typeface="Arial" charset="0"/>
              </a:rPr>
              <a:t> </a:t>
            </a:r>
            <a:r>
              <a:rPr lang="fr-FR" sz="1500" b="0" i="0">
                <a:solidFill>
                  <a:schemeClr val="tx1"/>
                </a:solidFill>
                <a:latin typeface="Arial" charset="0"/>
              </a:rPr>
              <a:t>généralisée</a:t>
            </a:r>
            <a:r>
              <a:rPr lang="fr-FR" sz="1500">
                <a:solidFill>
                  <a:schemeClr val="tx1"/>
                </a:solidFill>
                <a:latin typeface="Arial" charset="0"/>
              </a:rPr>
              <a:t> </a:t>
            </a:r>
            <a:r>
              <a:rPr lang="fr-FR" sz="1500" b="0" i="0">
                <a:solidFill>
                  <a:schemeClr val="tx1"/>
                </a:solidFill>
                <a:latin typeface="Arial" charset="0"/>
                <a:sym typeface="Symbol" pitchFamily="18" charset="2"/>
              </a:rPr>
              <a:t></a:t>
            </a:r>
            <a:r>
              <a:rPr lang="fr-FR" sz="1500">
                <a:solidFill>
                  <a:schemeClr val="tx1"/>
                </a:solidFill>
                <a:latin typeface="Arial" charset="0"/>
                <a:sym typeface="Symbol" pitchFamily="18" charset="2"/>
              </a:rPr>
              <a:t> </a:t>
            </a:r>
            <a:r>
              <a:rPr lang="fr-FR" sz="1500" i="0">
                <a:solidFill>
                  <a:schemeClr val="tx1"/>
                </a:solidFill>
                <a:latin typeface="Arial" charset="0"/>
                <a:sym typeface="Symbol" pitchFamily="18" charset="2"/>
              </a:rPr>
              <a:t> </a:t>
            </a:r>
            <a:r>
              <a:rPr lang="fr-FR" sz="1500" b="0" i="0">
                <a:solidFill>
                  <a:schemeClr val="tx1"/>
                </a:solidFill>
                <a:latin typeface="Arial" charset="0"/>
              </a:rPr>
              <a:t>pression artérielle</a:t>
            </a:r>
          </a:p>
          <a:p>
            <a:pPr lvl="1">
              <a:lnSpc>
                <a:spcPct val="100000"/>
              </a:lnSpc>
              <a:spcBef>
                <a:spcPct val="0"/>
              </a:spcBef>
              <a:buFontTx/>
              <a:buNone/>
            </a:pPr>
            <a:r>
              <a:rPr lang="fr-FR" sz="1500" b="0" i="0">
                <a:solidFill>
                  <a:schemeClr val="tx1"/>
                </a:solidFill>
                <a:latin typeface="Arial" charset="0"/>
              </a:rPr>
              <a:t>	(b)  Cause l’excrétion d’eau par les reins </a:t>
            </a:r>
            <a:r>
              <a:rPr lang="fr-FR" sz="1500" b="0" i="0">
                <a:solidFill>
                  <a:schemeClr val="tx1"/>
                </a:solidFill>
                <a:latin typeface="Arial" charset="0"/>
                <a:sym typeface="Symbol" pitchFamily="18" charset="2"/>
              </a:rPr>
              <a:t></a:t>
            </a:r>
            <a:r>
              <a:rPr lang="fr-FR" sz="1500" b="0">
                <a:latin typeface="Arial" charset="0"/>
              </a:rPr>
              <a:t>  </a:t>
            </a:r>
            <a:r>
              <a:rPr lang="fr-FR" sz="1500" i="0">
                <a:solidFill>
                  <a:schemeClr val="tx1"/>
                </a:solidFill>
                <a:latin typeface="Arial" charset="0"/>
                <a:sym typeface="Symbol" pitchFamily="18" charset="2"/>
              </a:rPr>
              <a:t></a:t>
            </a:r>
            <a:r>
              <a:rPr lang="fr-FR" sz="1500" i="0">
                <a:latin typeface="Arial" charset="0"/>
                <a:sym typeface="Symbol" pitchFamily="18" charset="2"/>
              </a:rPr>
              <a:t> </a:t>
            </a:r>
            <a:r>
              <a:rPr lang="fr-FR" sz="1500" b="0" i="0">
                <a:solidFill>
                  <a:schemeClr val="tx1"/>
                </a:solidFill>
                <a:latin typeface="Arial" charset="0"/>
              </a:rPr>
              <a:t>volume sanguin </a:t>
            </a:r>
            <a:r>
              <a:rPr lang="fr-FR" sz="1500" b="0" i="0">
                <a:solidFill>
                  <a:schemeClr val="tx1"/>
                </a:solidFill>
                <a:latin typeface="Arial" charset="0"/>
                <a:sym typeface="Symbol" pitchFamily="18" charset="2"/>
              </a:rPr>
              <a:t> </a:t>
            </a:r>
            <a:r>
              <a:rPr lang="fr-FR" sz="1500" i="0">
                <a:solidFill>
                  <a:schemeClr val="tx1"/>
                </a:solidFill>
                <a:latin typeface="Arial" charset="0"/>
                <a:sym typeface="Symbol" pitchFamily="18" charset="2"/>
              </a:rPr>
              <a:t> </a:t>
            </a:r>
            <a:r>
              <a:rPr lang="fr-FR" sz="1500" b="0" i="0">
                <a:solidFill>
                  <a:schemeClr val="tx1"/>
                </a:solidFill>
                <a:latin typeface="Arial" charset="0"/>
              </a:rPr>
              <a:t>pression artérielle</a:t>
            </a:r>
            <a:endParaRPr lang="fr-FR" sz="1500" b="0" i="0">
              <a:solidFill>
                <a:schemeClr val="tx1"/>
              </a:solidFill>
              <a:latin typeface="Arial" charset="0"/>
              <a:sym typeface="Symbol" pitchFamily="18" charset="2"/>
            </a:endParaRPr>
          </a:p>
          <a:p>
            <a:pPr lvl="1">
              <a:lnSpc>
                <a:spcPct val="100000"/>
              </a:lnSpc>
              <a:spcBef>
                <a:spcPct val="10000"/>
              </a:spcBef>
              <a:buFontTx/>
              <a:buAutoNum type="arabicPeriod" startAt="3"/>
            </a:pPr>
            <a:r>
              <a:rPr lang="fr-FR" sz="1600" i="0">
                <a:solidFill>
                  <a:srgbClr val="0000CC"/>
                </a:solidFill>
                <a:latin typeface="Arial" charset="0"/>
              </a:rPr>
              <a:t>Hormone antidiurétique (ADH):</a:t>
            </a:r>
            <a:r>
              <a:rPr lang="fr-FR" sz="1600" i="0">
                <a:solidFill>
                  <a:schemeClr val="tx1"/>
                </a:solidFill>
                <a:latin typeface="Arial" charset="0"/>
              </a:rPr>
              <a:t>  </a:t>
            </a:r>
            <a:r>
              <a:rPr lang="fr-FR" sz="1600" b="0" i="0">
                <a:solidFill>
                  <a:schemeClr val="tx1"/>
                </a:solidFill>
                <a:latin typeface="Arial" charset="0"/>
              </a:rPr>
              <a:t>libérée par la neurohypophyse</a:t>
            </a:r>
          </a:p>
          <a:p>
            <a:pPr lvl="1">
              <a:lnSpc>
                <a:spcPct val="100000"/>
              </a:lnSpc>
              <a:spcBef>
                <a:spcPct val="0"/>
              </a:spcBef>
              <a:buFontTx/>
              <a:buNone/>
            </a:pPr>
            <a:r>
              <a:rPr lang="fr-FR" sz="1600" b="0" i="0">
                <a:solidFill>
                  <a:schemeClr val="tx1"/>
                </a:solidFill>
                <a:latin typeface="Arial" charset="0"/>
              </a:rPr>
              <a:t>	</a:t>
            </a:r>
            <a:r>
              <a:rPr lang="fr-FR" sz="1500" b="0" i="0">
                <a:solidFill>
                  <a:schemeClr val="tx1"/>
                </a:solidFill>
                <a:latin typeface="Arial" charset="0"/>
              </a:rPr>
              <a:t>(a)  Stimule la conservation de l’eau par les reins (effet à long terme)</a:t>
            </a:r>
          </a:p>
          <a:p>
            <a:pPr lvl="1">
              <a:lnSpc>
                <a:spcPct val="100000"/>
              </a:lnSpc>
              <a:spcBef>
                <a:spcPct val="0"/>
              </a:spcBef>
              <a:buFontTx/>
              <a:buNone/>
            </a:pPr>
            <a:r>
              <a:rPr lang="fr-FR" sz="1500" b="0" i="0">
                <a:solidFill>
                  <a:schemeClr val="tx1"/>
                </a:solidFill>
                <a:latin typeface="Arial" charset="0"/>
              </a:rPr>
              <a:t>	(b)  À concentration élevée: vasoconstriction (effet à court terme)</a:t>
            </a:r>
          </a:p>
          <a:p>
            <a:pPr lvl="1">
              <a:lnSpc>
                <a:spcPct val="100000"/>
              </a:lnSpc>
              <a:spcBef>
                <a:spcPct val="10000"/>
              </a:spcBef>
              <a:buFontTx/>
              <a:buNone/>
            </a:pPr>
            <a:r>
              <a:rPr lang="fr-FR" sz="1600" i="0">
                <a:solidFill>
                  <a:srgbClr val="0000CC"/>
                </a:solidFill>
                <a:latin typeface="Arial" charset="0"/>
              </a:rPr>
              <a:t>4.	Angiotensine II:</a:t>
            </a:r>
            <a:r>
              <a:rPr lang="fr-FR" sz="1600" b="0" i="0">
                <a:solidFill>
                  <a:schemeClr val="tx1"/>
                </a:solidFill>
                <a:latin typeface="Arial" charset="0"/>
              </a:rPr>
              <a:t>  produite par l’action de la </a:t>
            </a:r>
            <a:r>
              <a:rPr lang="fr-FR" sz="1600">
                <a:solidFill>
                  <a:schemeClr val="tx1"/>
                </a:solidFill>
                <a:latin typeface="Arial" charset="0"/>
              </a:rPr>
              <a:t>rénine</a:t>
            </a:r>
            <a:r>
              <a:rPr lang="fr-FR" sz="1600" b="0" i="0">
                <a:solidFill>
                  <a:schemeClr val="tx1"/>
                </a:solidFill>
                <a:latin typeface="Arial" charset="0"/>
              </a:rPr>
              <a:t>:</a:t>
            </a:r>
          </a:p>
          <a:p>
            <a:pPr lvl="1">
              <a:lnSpc>
                <a:spcPct val="100000"/>
              </a:lnSpc>
              <a:spcBef>
                <a:spcPct val="0"/>
              </a:spcBef>
              <a:buFontTx/>
              <a:buNone/>
            </a:pPr>
            <a:r>
              <a:rPr lang="fr-FR" sz="1500" b="0" i="0">
                <a:solidFill>
                  <a:schemeClr val="tx1"/>
                </a:solidFill>
                <a:latin typeface="Arial" charset="0"/>
              </a:rPr>
              <a:t>	(a)  Cause une intense vasoconstriction</a:t>
            </a:r>
            <a:endParaRPr lang="fr-FR" sz="1500" b="0" i="0">
              <a:solidFill>
                <a:schemeClr val="tx1"/>
              </a:solidFill>
              <a:latin typeface="Arial" charset="0"/>
              <a:sym typeface="Symbol" pitchFamily="18" charset="2"/>
            </a:endParaRPr>
          </a:p>
          <a:p>
            <a:pPr lvl="1">
              <a:lnSpc>
                <a:spcPct val="100000"/>
              </a:lnSpc>
              <a:spcBef>
                <a:spcPct val="0"/>
              </a:spcBef>
              <a:buFontTx/>
              <a:buNone/>
            </a:pPr>
            <a:r>
              <a:rPr lang="fr-FR" sz="1500" b="0" i="0">
                <a:solidFill>
                  <a:schemeClr val="tx1"/>
                </a:solidFill>
                <a:latin typeface="Arial" charset="0"/>
              </a:rPr>
              <a:t> 	(b)  Cause la libération d’aldostérone (par le cortex surrénal) et d’ADH (par la neurohypophyse)</a:t>
            </a:r>
            <a:endParaRPr lang="fr-FR" i="0">
              <a:solidFill>
                <a:srgbClr val="990000"/>
              </a:solidFill>
            </a:endParaRPr>
          </a:p>
          <a:p>
            <a:pPr>
              <a:lnSpc>
                <a:spcPct val="100000"/>
              </a:lnSpc>
              <a:spcBef>
                <a:spcPct val="50000"/>
              </a:spcBef>
              <a:buFontTx/>
              <a:buNone/>
            </a:pPr>
            <a:r>
              <a:rPr lang="fr-FR" i="0">
                <a:solidFill>
                  <a:srgbClr val="0000CC"/>
                </a:solidFill>
                <a:latin typeface="Arial" charset="0"/>
              </a:rPr>
              <a:t>	</a:t>
            </a:r>
            <a:r>
              <a:rPr lang="fr-FR" i="0" u="sng">
                <a:solidFill>
                  <a:srgbClr val="0000CC"/>
                </a:solidFill>
                <a:latin typeface="Arial" charset="0"/>
              </a:rPr>
              <a:t>Hormones paracrines (effets locaux)</a:t>
            </a:r>
          </a:p>
          <a:p>
            <a:pPr lvl="1">
              <a:lnSpc>
                <a:spcPct val="100000"/>
              </a:lnSpc>
              <a:spcBef>
                <a:spcPct val="10000"/>
              </a:spcBef>
              <a:buFontTx/>
              <a:buAutoNum type="arabicPeriod"/>
            </a:pPr>
            <a:r>
              <a:rPr lang="fr-FR" sz="1600" i="0">
                <a:solidFill>
                  <a:srgbClr val="0000CC"/>
                </a:solidFill>
                <a:latin typeface="Arial" charset="0"/>
              </a:rPr>
              <a:t>Facteurs endothéliaux:</a:t>
            </a:r>
            <a:r>
              <a:rPr lang="fr-FR" sz="1600" b="0" i="0">
                <a:solidFill>
                  <a:srgbClr val="990000"/>
                </a:solidFill>
                <a:latin typeface="Arial" charset="0"/>
              </a:rPr>
              <a:t>  </a:t>
            </a:r>
          </a:p>
          <a:p>
            <a:pPr lvl="1">
              <a:lnSpc>
                <a:spcPct val="100000"/>
              </a:lnSpc>
              <a:spcBef>
                <a:spcPct val="0"/>
              </a:spcBef>
              <a:buFontTx/>
              <a:buNone/>
            </a:pPr>
            <a:r>
              <a:rPr lang="fr-FR" sz="1600" b="0" i="0">
                <a:solidFill>
                  <a:srgbClr val="0000CC"/>
                </a:solidFill>
                <a:latin typeface="Arial" charset="0"/>
              </a:rPr>
              <a:t>	</a:t>
            </a:r>
            <a:r>
              <a:rPr lang="fr-FR" sz="1600" i="0">
                <a:solidFill>
                  <a:srgbClr val="0000CC"/>
                </a:solidFill>
                <a:latin typeface="Arial" charset="0"/>
              </a:rPr>
              <a:t>a)</a:t>
            </a:r>
            <a:r>
              <a:rPr lang="fr-FR" sz="1600" b="0" i="0">
                <a:solidFill>
                  <a:schemeClr val="tx1"/>
                </a:solidFill>
                <a:latin typeface="Arial" charset="0"/>
              </a:rPr>
              <a:t>  </a:t>
            </a:r>
            <a:r>
              <a:rPr lang="fr-FR" sz="1600">
                <a:solidFill>
                  <a:srgbClr val="0000CC"/>
                </a:solidFill>
                <a:latin typeface="Arial" charset="0"/>
              </a:rPr>
              <a:t>Endothéline</a:t>
            </a:r>
            <a:r>
              <a:rPr lang="fr-FR" sz="1600" i="0">
                <a:solidFill>
                  <a:srgbClr val="0000CC"/>
                </a:solidFill>
                <a:latin typeface="Arial" charset="0"/>
              </a:rPr>
              <a:t>:</a:t>
            </a:r>
            <a:r>
              <a:rPr lang="fr-FR" sz="1600" b="0" i="0">
                <a:solidFill>
                  <a:schemeClr val="tx1"/>
                </a:solidFill>
                <a:latin typeface="Arial" charset="0"/>
              </a:rPr>
              <a:t>  puissant vasoconstricteur</a:t>
            </a:r>
          </a:p>
          <a:p>
            <a:pPr lvl="1">
              <a:lnSpc>
                <a:spcPct val="100000"/>
              </a:lnSpc>
              <a:spcBef>
                <a:spcPct val="0"/>
              </a:spcBef>
              <a:buFontTx/>
              <a:buNone/>
            </a:pPr>
            <a:r>
              <a:rPr lang="fr-FR" sz="1600" b="0" i="0">
                <a:solidFill>
                  <a:schemeClr val="tx1"/>
                </a:solidFill>
                <a:latin typeface="Arial" charset="0"/>
              </a:rPr>
              <a:t>	</a:t>
            </a:r>
            <a:r>
              <a:rPr lang="fr-FR" sz="1600" i="0">
                <a:solidFill>
                  <a:srgbClr val="0000CC"/>
                </a:solidFill>
                <a:latin typeface="Arial" charset="0"/>
              </a:rPr>
              <a:t>b)</a:t>
            </a:r>
            <a:r>
              <a:rPr lang="fr-FR" sz="1600" b="0" i="0">
                <a:solidFill>
                  <a:srgbClr val="0000CC"/>
                </a:solidFill>
                <a:latin typeface="Arial" charset="0"/>
              </a:rPr>
              <a:t>  </a:t>
            </a:r>
            <a:r>
              <a:rPr lang="fr-FR" sz="1600">
                <a:solidFill>
                  <a:srgbClr val="0000CC"/>
                </a:solidFill>
                <a:latin typeface="Arial" charset="0"/>
              </a:rPr>
              <a:t>PDGF (facteur de croissance dérivé des plaquettes)</a:t>
            </a:r>
            <a:r>
              <a:rPr lang="fr-FR" sz="1600" i="0">
                <a:solidFill>
                  <a:srgbClr val="0000CC"/>
                </a:solidFill>
                <a:latin typeface="Arial" charset="0"/>
              </a:rPr>
              <a:t>:</a:t>
            </a:r>
            <a:r>
              <a:rPr lang="fr-FR" sz="1600" b="0" i="0">
                <a:solidFill>
                  <a:schemeClr val="tx1"/>
                </a:solidFill>
                <a:latin typeface="Arial" charset="0"/>
              </a:rPr>
              <a:t> vasoconstricteur</a:t>
            </a:r>
          </a:p>
          <a:p>
            <a:pPr lvl="1">
              <a:lnSpc>
                <a:spcPct val="100000"/>
              </a:lnSpc>
              <a:spcBef>
                <a:spcPct val="0"/>
              </a:spcBef>
              <a:buFontTx/>
              <a:buNone/>
            </a:pPr>
            <a:r>
              <a:rPr lang="fr-FR" sz="1600" b="0" i="0">
                <a:solidFill>
                  <a:schemeClr val="tx1"/>
                </a:solidFill>
                <a:latin typeface="Arial" charset="0"/>
              </a:rPr>
              <a:t>	</a:t>
            </a:r>
            <a:r>
              <a:rPr lang="fr-FR" sz="1600" i="0">
                <a:solidFill>
                  <a:srgbClr val="0000CC"/>
                </a:solidFill>
                <a:latin typeface="Arial" charset="0"/>
              </a:rPr>
              <a:t>c)</a:t>
            </a:r>
            <a:r>
              <a:rPr lang="fr-FR" sz="1600" b="0" i="0">
                <a:solidFill>
                  <a:srgbClr val="0000CC"/>
                </a:solidFill>
                <a:latin typeface="Arial" charset="0"/>
              </a:rPr>
              <a:t>  </a:t>
            </a:r>
            <a:r>
              <a:rPr lang="fr-FR" sz="1600">
                <a:solidFill>
                  <a:srgbClr val="0000CC"/>
                </a:solidFill>
                <a:latin typeface="Arial" charset="0"/>
              </a:rPr>
              <a:t>Monoxyde d’azote (NO)</a:t>
            </a:r>
            <a:r>
              <a:rPr lang="fr-FR" sz="1600" i="0">
                <a:solidFill>
                  <a:srgbClr val="0000CC"/>
                </a:solidFill>
                <a:latin typeface="Arial" charset="0"/>
              </a:rPr>
              <a:t>:</a:t>
            </a:r>
            <a:r>
              <a:rPr lang="fr-FR" sz="1600" b="0" i="0">
                <a:solidFill>
                  <a:schemeClr val="tx1"/>
                </a:solidFill>
                <a:latin typeface="Arial" charset="0"/>
              </a:rPr>
              <a:t> principal facteur de </a:t>
            </a:r>
            <a:r>
              <a:rPr lang="fr-FR" sz="1600" b="0" i="0" u="sng">
                <a:solidFill>
                  <a:schemeClr val="tx1"/>
                </a:solidFill>
                <a:latin typeface="Arial" charset="0"/>
              </a:rPr>
              <a:t>vasodilatation</a:t>
            </a:r>
          </a:p>
          <a:p>
            <a:pPr lvl="1">
              <a:lnSpc>
                <a:spcPct val="100000"/>
              </a:lnSpc>
              <a:spcBef>
                <a:spcPct val="10000"/>
              </a:spcBef>
              <a:buFontTx/>
              <a:buNone/>
            </a:pPr>
            <a:r>
              <a:rPr lang="fr-FR" sz="1600" i="0">
                <a:solidFill>
                  <a:srgbClr val="0000CC"/>
                </a:solidFill>
                <a:latin typeface="Arial" charset="0"/>
              </a:rPr>
              <a:t>2.	Substances inflammatoires:</a:t>
            </a:r>
          </a:p>
          <a:p>
            <a:pPr lvl="1">
              <a:lnSpc>
                <a:spcPct val="100000"/>
              </a:lnSpc>
              <a:spcBef>
                <a:spcPct val="0"/>
              </a:spcBef>
              <a:buFontTx/>
              <a:buNone/>
            </a:pPr>
            <a:r>
              <a:rPr lang="fr-FR" sz="1600" b="0" i="0">
                <a:solidFill>
                  <a:schemeClr val="tx1"/>
                </a:solidFill>
                <a:latin typeface="Arial" charset="0"/>
              </a:rPr>
              <a:t>	Ex.: histamine, prostacycline: puissants vasodilatateurs</a:t>
            </a:r>
          </a:p>
          <a:p>
            <a:pPr lvl="1">
              <a:lnSpc>
                <a:spcPct val="100000"/>
              </a:lnSpc>
              <a:spcBef>
                <a:spcPct val="10000"/>
              </a:spcBef>
              <a:buFontTx/>
              <a:buNone/>
            </a:pPr>
            <a:r>
              <a:rPr lang="fr-FR" sz="1600" i="0">
                <a:solidFill>
                  <a:srgbClr val="0000CC"/>
                </a:solidFill>
                <a:latin typeface="Arial" charset="0"/>
              </a:rPr>
              <a:t>3. 	Métabolites:</a:t>
            </a:r>
          </a:p>
          <a:p>
            <a:pPr lvl="1">
              <a:lnSpc>
                <a:spcPct val="100000"/>
              </a:lnSpc>
              <a:spcBef>
                <a:spcPct val="0"/>
              </a:spcBef>
              <a:buFontTx/>
              <a:buNone/>
            </a:pPr>
            <a:r>
              <a:rPr lang="fr-FR" sz="1600" b="0" i="0">
                <a:solidFill>
                  <a:srgbClr val="A50021"/>
                </a:solidFill>
                <a:latin typeface="Arial" charset="0"/>
              </a:rPr>
              <a:t>	</a:t>
            </a:r>
            <a:r>
              <a:rPr lang="fr-FR" sz="1600" b="0" i="0">
                <a:solidFill>
                  <a:schemeClr val="tx1"/>
                </a:solidFill>
                <a:latin typeface="Arial" charset="0"/>
              </a:rPr>
              <a:t>Ex.:</a:t>
            </a:r>
            <a:r>
              <a:rPr lang="fr-FR" sz="1600" b="0" i="0">
                <a:solidFill>
                  <a:srgbClr val="A50021"/>
                </a:solidFill>
                <a:latin typeface="Arial" charset="0"/>
              </a:rPr>
              <a:t> </a:t>
            </a:r>
            <a:r>
              <a:rPr lang="fr-FR" sz="1600" b="0" i="0">
                <a:solidFill>
                  <a:schemeClr val="tx1"/>
                </a:solidFill>
                <a:latin typeface="Arial" charset="0"/>
              </a:rPr>
              <a:t>adénosine (puissant vasodilatateur)</a:t>
            </a:r>
          </a:p>
        </p:txBody>
      </p:sp>
    </p:spTree>
    <p:extLst>
      <p:ext uri="{BB962C8B-B14F-4D97-AF65-F5344CB8AC3E}">
        <p14:creationId xmlns:p14="http://schemas.microsoft.com/office/powerpoint/2010/main" val="97806409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143000" y="1066800"/>
            <a:ext cx="7772400" cy="2723823"/>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9933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9388" indent="-179388">
              <a:defRPr b="1" i="1">
                <a:solidFill>
                  <a:srgbClr val="333399"/>
                </a:solidFill>
                <a:latin typeface="Times New Roman" pitchFamily="18" charset="0"/>
              </a:defRPr>
            </a:lvl1pPr>
            <a:lvl2pPr marL="358775">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10000"/>
              </a:spcBef>
              <a:buFontTx/>
              <a:buNone/>
            </a:pPr>
            <a:r>
              <a:rPr lang="fr-FR" b="0" i="0" dirty="0">
                <a:solidFill>
                  <a:schemeClr val="tx1"/>
                </a:solidFill>
                <a:latin typeface="Arial" charset="0"/>
              </a:rPr>
              <a:t>•  Les barorécepteurs </a:t>
            </a:r>
            <a:r>
              <a:rPr lang="fr-FR" i="0" dirty="0">
                <a:solidFill>
                  <a:schemeClr val="tx1"/>
                </a:solidFill>
                <a:latin typeface="Arial" charset="0"/>
              </a:rPr>
              <a:t>s’adaptent</a:t>
            </a:r>
            <a:r>
              <a:rPr lang="fr-FR" b="0" i="0" dirty="0">
                <a:solidFill>
                  <a:schemeClr val="tx1"/>
                </a:solidFill>
                <a:latin typeface="Arial" charset="0"/>
              </a:rPr>
              <a:t> à des états prolongés de changement de pression</a:t>
            </a:r>
          </a:p>
          <a:p>
            <a:pPr>
              <a:lnSpc>
                <a:spcPct val="100000"/>
              </a:lnSpc>
              <a:spcBef>
                <a:spcPct val="10000"/>
              </a:spcBef>
              <a:spcAft>
                <a:spcPct val="50000"/>
              </a:spcAft>
              <a:buFontTx/>
              <a:buNone/>
            </a:pPr>
            <a:r>
              <a:rPr lang="fr-FR" b="0" i="0" dirty="0">
                <a:solidFill>
                  <a:schemeClr val="tx1"/>
                </a:solidFill>
                <a:latin typeface="Arial" charset="0"/>
              </a:rPr>
              <a:t>•  Les reins restaurent la pression artérielle en ajustant le </a:t>
            </a:r>
            <a:r>
              <a:rPr lang="fr-FR" b="0" i="0" u="sng" dirty="0">
                <a:solidFill>
                  <a:schemeClr val="tx1"/>
                </a:solidFill>
                <a:latin typeface="Arial" charset="0"/>
              </a:rPr>
              <a:t>volume </a:t>
            </a:r>
            <a:r>
              <a:rPr lang="fr-FR" b="0" i="0" u="sng" dirty="0" smtClean="0">
                <a:solidFill>
                  <a:schemeClr val="tx1"/>
                </a:solidFill>
                <a:latin typeface="Arial" charset="0"/>
              </a:rPr>
              <a:t>sanguin</a:t>
            </a:r>
            <a:endParaRPr lang="fr-FR" b="0" i="0" dirty="0">
              <a:solidFill>
                <a:schemeClr val="tx1"/>
              </a:solidFill>
              <a:latin typeface="Arial" charset="0"/>
            </a:endParaRPr>
          </a:p>
          <a:p>
            <a:pPr lvl="1">
              <a:lnSpc>
                <a:spcPct val="100000"/>
              </a:lnSpc>
              <a:spcBef>
                <a:spcPct val="10000"/>
              </a:spcBef>
              <a:spcAft>
                <a:spcPct val="40000"/>
              </a:spcAft>
              <a:buFont typeface="Symbol" pitchFamily="18" charset="2"/>
              <a:buNone/>
            </a:pPr>
            <a:r>
              <a:rPr lang="fr-FR" i="0" dirty="0">
                <a:solidFill>
                  <a:schemeClr val="tx1"/>
                </a:solidFill>
                <a:latin typeface="Arial" charset="0"/>
                <a:sym typeface="Symbol" pitchFamily="18" charset="2"/>
              </a:rPr>
              <a:t> pression artérielle:</a:t>
            </a:r>
          </a:p>
          <a:p>
            <a:pPr lvl="1">
              <a:lnSpc>
                <a:spcPct val="100000"/>
              </a:lnSpc>
              <a:spcBef>
                <a:spcPct val="10000"/>
              </a:spcBef>
              <a:buFont typeface="Symbol" pitchFamily="18" charset="2"/>
              <a:buChar char="®"/>
            </a:pPr>
            <a:r>
              <a:rPr lang="fr-FR" i="0" dirty="0">
                <a:solidFill>
                  <a:schemeClr val="tx1"/>
                </a:solidFill>
                <a:latin typeface="Arial" charset="0"/>
                <a:sym typeface="Symbol" pitchFamily="18" charset="2"/>
              </a:rPr>
              <a:t>  réabsorption de </a:t>
            </a:r>
            <a:r>
              <a:rPr lang="fr-FR" i="0" dirty="0" smtClean="0">
                <a:solidFill>
                  <a:schemeClr val="tx1"/>
                </a:solidFill>
                <a:latin typeface="Arial" charset="0"/>
                <a:sym typeface="Symbol" pitchFamily="18" charset="2"/>
              </a:rPr>
              <a:t>l’eau</a:t>
            </a:r>
          </a:p>
          <a:p>
            <a:pPr lvl="1">
              <a:lnSpc>
                <a:spcPct val="100000"/>
              </a:lnSpc>
              <a:spcBef>
                <a:spcPct val="10000"/>
              </a:spcBef>
              <a:buFont typeface="Symbol" pitchFamily="18" charset="2"/>
              <a:buChar char="®"/>
            </a:pPr>
            <a:r>
              <a:rPr lang="fr-FR" i="0" dirty="0" smtClean="0">
                <a:solidFill>
                  <a:schemeClr val="tx1"/>
                </a:solidFill>
                <a:latin typeface="Arial" charset="0"/>
              </a:rPr>
              <a:t> </a:t>
            </a:r>
            <a:r>
              <a:rPr lang="fr-FR" i="0" dirty="0">
                <a:solidFill>
                  <a:schemeClr val="tx1"/>
                </a:solidFill>
                <a:latin typeface="Arial" charset="0"/>
                <a:sym typeface="Symbol" pitchFamily="18" charset="2"/>
              </a:rPr>
              <a:t> volume </a:t>
            </a:r>
            <a:r>
              <a:rPr lang="fr-FR" i="0" dirty="0" smtClean="0">
                <a:solidFill>
                  <a:schemeClr val="tx1"/>
                </a:solidFill>
                <a:latin typeface="Arial" charset="0"/>
                <a:sym typeface="Symbol" pitchFamily="18" charset="2"/>
              </a:rPr>
              <a:t>sanguin</a:t>
            </a:r>
          </a:p>
          <a:p>
            <a:pPr lvl="1">
              <a:lnSpc>
                <a:spcPct val="100000"/>
              </a:lnSpc>
              <a:spcBef>
                <a:spcPct val="10000"/>
              </a:spcBef>
              <a:buFont typeface="Symbol" pitchFamily="18" charset="2"/>
              <a:buChar char="®"/>
            </a:pPr>
            <a:r>
              <a:rPr lang="fr-FR" i="0" dirty="0" smtClean="0">
                <a:solidFill>
                  <a:schemeClr val="tx1"/>
                </a:solidFill>
                <a:latin typeface="Arial" charset="0"/>
                <a:sym typeface="Symbol" pitchFamily="18" charset="2"/>
              </a:rPr>
              <a:t> </a:t>
            </a:r>
            <a:r>
              <a:rPr lang="fr-FR" i="0" dirty="0">
                <a:solidFill>
                  <a:schemeClr val="tx1"/>
                </a:solidFill>
                <a:latin typeface="Arial" charset="0"/>
                <a:sym typeface="Symbol" pitchFamily="18" charset="2"/>
              </a:rPr>
              <a:t> VTD   VS</a:t>
            </a:r>
          </a:p>
          <a:p>
            <a:pPr lvl="1">
              <a:lnSpc>
                <a:spcPct val="100000"/>
              </a:lnSpc>
              <a:spcBef>
                <a:spcPct val="10000"/>
              </a:spcBef>
              <a:buFont typeface="Symbol" pitchFamily="18" charset="2"/>
              <a:buChar char="®"/>
            </a:pPr>
            <a:r>
              <a:rPr lang="fr-FR" i="0" dirty="0">
                <a:solidFill>
                  <a:schemeClr val="tx1"/>
                </a:solidFill>
                <a:latin typeface="Arial" charset="0"/>
                <a:sym typeface="Symbol" pitchFamily="18" charset="2"/>
              </a:rPr>
              <a:t>  DC</a:t>
            </a:r>
          </a:p>
        </p:txBody>
      </p:sp>
      <p:sp>
        <p:nvSpPr>
          <p:cNvPr id="8195" name="Text Box 5"/>
          <p:cNvSpPr txBox="1">
            <a:spLocks noChangeArrowheads="1"/>
          </p:cNvSpPr>
          <p:nvPr/>
        </p:nvSpPr>
        <p:spPr bwMode="auto">
          <a:xfrm>
            <a:off x="152400" y="276225"/>
            <a:ext cx="8763000" cy="714375"/>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9933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900113" indent="-900113">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85000"/>
              </a:lnSpc>
              <a:spcBef>
                <a:spcPct val="50000"/>
              </a:spcBef>
              <a:buFontTx/>
              <a:buNone/>
            </a:pPr>
            <a:r>
              <a:rPr lang="en-US" sz="2400" b="0" i="0" dirty="0">
                <a:solidFill>
                  <a:srgbClr val="0000FF"/>
                </a:solidFill>
                <a:latin typeface="Arial" charset="0"/>
              </a:rPr>
              <a:t>6</a:t>
            </a:r>
            <a:r>
              <a:rPr lang="en-US" sz="2400" b="0" i="0" dirty="0" smtClean="0">
                <a:solidFill>
                  <a:srgbClr val="0000FF"/>
                </a:solidFill>
                <a:latin typeface="Arial" charset="0"/>
              </a:rPr>
              <a:t>.2.9</a:t>
            </a:r>
            <a:r>
              <a:rPr lang="en-US" sz="2400" b="0" i="0" dirty="0">
                <a:solidFill>
                  <a:srgbClr val="0000FF"/>
                </a:solidFill>
                <a:latin typeface="Arial" charset="0"/>
              </a:rPr>
              <a:t>	</a:t>
            </a:r>
            <a:r>
              <a:rPr lang="fr-FR" sz="2400" b="0" i="0" u="sng" dirty="0">
                <a:solidFill>
                  <a:srgbClr val="0000FF"/>
                </a:solidFill>
                <a:latin typeface="Arial" charset="0"/>
              </a:rPr>
              <a:t>Décrire le rôle des reins dans la régulation de la pression artérielle</a:t>
            </a:r>
            <a:endParaRPr lang="fr-FR" b="0" i="0" u="sng" dirty="0">
              <a:solidFill>
                <a:srgbClr val="0000FF"/>
              </a:solidFill>
              <a:latin typeface="Arial" charset="0"/>
            </a:endParaRPr>
          </a:p>
        </p:txBody>
      </p:sp>
    </p:spTree>
    <p:extLst>
      <p:ext uri="{BB962C8B-B14F-4D97-AF65-F5344CB8AC3E}">
        <p14:creationId xmlns:p14="http://schemas.microsoft.com/office/powerpoint/2010/main" val="78397732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381000" y="838200"/>
            <a:ext cx="4114800" cy="497007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rgbClr val="FFFFCC"/>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82800" bIns="82800">
            <a:spAutoFit/>
          </a:bodyPr>
          <a:lstStyle>
            <a:lvl1pPr marL="265113" indent="-265113">
              <a:defRPr b="1" i="1">
                <a:solidFill>
                  <a:srgbClr val="333399"/>
                </a:solidFill>
                <a:latin typeface="Times New Roman" pitchFamily="18" charset="0"/>
              </a:defRPr>
            </a:lvl1pPr>
            <a:lvl2pPr marL="722313" indent="-277813">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25000"/>
              </a:spcBef>
              <a:spcAft>
                <a:spcPct val="25000"/>
              </a:spcAft>
              <a:buFontTx/>
              <a:buNone/>
            </a:pPr>
            <a:r>
              <a:rPr lang="fr-FR" i="0" u="sng" dirty="0">
                <a:solidFill>
                  <a:srgbClr val="0000CC"/>
                </a:solidFill>
                <a:latin typeface="Arial" charset="0"/>
              </a:rPr>
              <a:t>Le système rénine-angiotensine</a:t>
            </a:r>
            <a:endParaRPr lang="fr-FR" dirty="0">
              <a:solidFill>
                <a:srgbClr val="0000CC"/>
              </a:solidFill>
              <a:latin typeface="Arial" charset="0"/>
            </a:endParaRPr>
          </a:p>
          <a:p>
            <a:pPr>
              <a:lnSpc>
                <a:spcPct val="100000"/>
              </a:lnSpc>
              <a:spcBef>
                <a:spcPct val="0"/>
              </a:spcBef>
              <a:buFont typeface="Symbol" pitchFamily="18" charset="2"/>
              <a:buNone/>
            </a:pPr>
            <a:r>
              <a:rPr lang="fr-FR" sz="1600" i="0" dirty="0">
                <a:solidFill>
                  <a:schemeClr val="tx1"/>
                </a:solidFill>
                <a:latin typeface="Arial" charset="0"/>
                <a:sym typeface="Symbol" pitchFamily="18" charset="2"/>
              </a:rPr>
              <a:t></a:t>
            </a:r>
            <a:r>
              <a:rPr lang="fr-FR" sz="1600" b="0" i="0" dirty="0">
                <a:solidFill>
                  <a:schemeClr val="tx1"/>
                </a:solidFill>
                <a:latin typeface="Arial" charset="0"/>
                <a:sym typeface="Symbol" pitchFamily="18" charset="2"/>
              </a:rPr>
              <a:t> Pression artérielle moyenne:</a:t>
            </a:r>
          </a:p>
          <a:p>
            <a:pPr>
              <a:lnSpc>
                <a:spcPct val="100000"/>
              </a:lnSpc>
              <a:spcBef>
                <a:spcPct val="25000"/>
              </a:spcBef>
              <a:buFont typeface="Symbol" pitchFamily="18" charset="2"/>
              <a:buChar char="®"/>
            </a:pPr>
            <a:r>
              <a:rPr lang="fr-FR" sz="1600" b="0" i="0" dirty="0">
                <a:solidFill>
                  <a:schemeClr val="tx1"/>
                </a:solidFill>
                <a:latin typeface="Arial" charset="0"/>
                <a:sym typeface="Symbol" pitchFamily="18" charset="2"/>
              </a:rPr>
              <a:t>Libération de </a:t>
            </a:r>
            <a:r>
              <a:rPr lang="fr-FR" sz="1600" dirty="0">
                <a:solidFill>
                  <a:srgbClr val="0000CC"/>
                </a:solidFill>
                <a:latin typeface="Arial" charset="0"/>
              </a:rPr>
              <a:t>rénine</a:t>
            </a:r>
            <a:r>
              <a:rPr lang="fr-FR" sz="1600" b="0" i="0" dirty="0">
                <a:solidFill>
                  <a:srgbClr val="0000CC"/>
                </a:solidFill>
                <a:latin typeface="Arial" charset="0"/>
              </a:rPr>
              <a:t> </a:t>
            </a:r>
            <a:r>
              <a:rPr lang="fr-FR" sz="1600" b="0" i="0" dirty="0">
                <a:solidFill>
                  <a:schemeClr val="tx1"/>
                </a:solidFill>
                <a:latin typeface="Arial" charset="0"/>
              </a:rPr>
              <a:t>par les reins</a:t>
            </a:r>
          </a:p>
          <a:p>
            <a:pPr marL="539750" lvl="1" indent="-274638">
              <a:lnSpc>
                <a:spcPct val="100000"/>
              </a:lnSpc>
              <a:spcBef>
                <a:spcPct val="10000"/>
              </a:spcBef>
              <a:buFont typeface="Symbol" pitchFamily="18" charset="2"/>
              <a:buChar char="®"/>
            </a:pPr>
            <a:r>
              <a:rPr lang="fr-FR" sz="1600" b="0" i="0" dirty="0">
                <a:solidFill>
                  <a:schemeClr val="tx1"/>
                </a:solidFill>
                <a:latin typeface="Arial" charset="0"/>
                <a:sym typeface="Symbol" pitchFamily="18" charset="2"/>
              </a:rPr>
              <a:t>Réactions en c</a:t>
            </a:r>
            <a:r>
              <a:rPr lang="fr-FR" sz="1600" b="0" i="0" dirty="0">
                <a:solidFill>
                  <a:schemeClr val="tx1"/>
                </a:solidFill>
                <a:latin typeface="Arial" charset="0"/>
              </a:rPr>
              <a:t>ascade qui mènent à la production d’</a:t>
            </a:r>
            <a:r>
              <a:rPr lang="fr-FR" sz="1600" dirty="0">
                <a:solidFill>
                  <a:srgbClr val="0000CC"/>
                </a:solidFill>
                <a:latin typeface="Arial" charset="0"/>
              </a:rPr>
              <a:t>angiotensine</a:t>
            </a:r>
            <a:r>
              <a:rPr lang="fr-FR" sz="1600" i="0" dirty="0">
                <a:solidFill>
                  <a:srgbClr val="0000CC"/>
                </a:solidFill>
                <a:latin typeface="Arial" charset="0"/>
              </a:rPr>
              <a:t> </a:t>
            </a:r>
            <a:r>
              <a:rPr lang="fr-FR" sz="1600" dirty="0">
                <a:solidFill>
                  <a:srgbClr val="0000CC"/>
                </a:solidFill>
                <a:latin typeface="Arial" charset="0"/>
              </a:rPr>
              <a:t>II</a:t>
            </a:r>
            <a:r>
              <a:rPr lang="fr-FR" sz="1600" b="0" dirty="0">
                <a:solidFill>
                  <a:srgbClr val="0000CC"/>
                </a:solidFill>
                <a:latin typeface="Arial" charset="0"/>
              </a:rPr>
              <a:t> </a:t>
            </a:r>
            <a:r>
              <a:rPr lang="fr-FR" sz="1600" b="0" i="0" dirty="0">
                <a:solidFill>
                  <a:schemeClr val="tx1"/>
                </a:solidFill>
                <a:latin typeface="Arial" charset="0"/>
              </a:rPr>
              <a:t>(puissant vasoconstricteur) à partir de l’</a:t>
            </a:r>
            <a:r>
              <a:rPr lang="fr-FR" sz="1600" dirty="0" err="1">
                <a:solidFill>
                  <a:srgbClr val="0000CC"/>
                </a:solidFill>
                <a:latin typeface="Arial" charset="0"/>
              </a:rPr>
              <a:t>angiotensinogène</a:t>
            </a:r>
            <a:r>
              <a:rPr lang="fr-FR" sz="1600" b="0" i="0" dirty="0">
                <a:solidFill>
                  <a:schemeClr val="tx1"/>
                </a:solidFill>
                <a:latin typeface="Arial" charset="0"/>
              </a:rPr>
              <a:t> (inactif)</a:t>
            </a:r>
          </a:p>
          <a:p>
            <a:pPr marL="539750" lvl="1" indent="-274638">
              <a:lnSpc>
                <a:spcPct val="100000"/>
              </a:lnSpc>
              <a:spcBef>
                <a:spcPct val="10000"/>
              </a:spcBef>
              <a:buFont typeface="Symbol" pitchFamily="18" charset="2"/>
              <a:buChar char="®"/>
            </a:pPr>
            <a:r>
              <a:rPr lang="fr-FR" sz="1600" i="0" dirty="0">
                <a:solidFill>
                  <a:schemeClr val="tx1"/>
                </a:solidFill>
                <a:latin typeface="Arial" charset="0"/>
                <a:cs typeface="Arial" charset="0"/>
                <a:sym typeface="Symbol" pitchFamily="18" charset="2"/>
              </a:rPr>
              <a:t></a:t>
            </a:r>
            <a:r>
              <a:rPr lang="fr-FR" sz="1600" b="0" i="0" dirty="0">
                <a:solidFill>
                  <a:schemeClr val="tx1"/>
                </a:solidFill>
                <a:latin typeface="Arial" charset="0"/>
                <a:cs typeface="Arial" charset="0"/>
              </a:rPr>
              <a:t> pression artérielle (effet hormonal à </a:t>
            </a:r>
            <a:r>
              <a:rPr lang="fr-FR" sz="1600" b="0" i="0" u="sng" dirty="0">
                <a:solidFill>
                  <a:schemeClr val="tx1"/>
                </a:solidFill>
                <a:latin typeface="Arial" charset="0"/>
                <a:cs typeface="Arial" charset="0"/>
              </a:rPr>
              <a:t>court terme</a:t>
            </a:r>
            <a:r>
              <a:rPr lang="fr-FR" sz="1600" b="0" i="0" dirty="0">
                <a:solidFill>
                  <a:schemeClr val="tx1"/>
                </a:solidFill>
                <a:latin typeface="Arial" charset="0"/>
                <a:cs typeface="Arial" charset="0"/>
              </a:rPr>
              <a:t>)</a:t>
            </a:r>
          </a:p>
          <a:p>
            <a:pPr>
              <a:lnSpc>
                <a:spcPct val="100000"/>
              </a:lnSpc>
              <a:spcBef>
                <a:spcPct val="25000"/>
              </a:spcBef>
              <a:buFontTx/>
              <a:buNone/>
            </a:pPr>
            <a:r>
              <a:rPr lang="fr-FR" sz="1600" b="0" i="0" dirty="0">
                <a:solidFill>
                  <a:schemeClr val="tx1"/>
                </a:solidFill>
                <a:latin typeface="Arial" charset="0"/>
                <a:sym typeface="Symbol" pitchFamily="18" charset="2"/>
              </a:rPr>
              <a:t> </a:t>
            </a:r>
            <a:r>
              <a:rPr lang="fr-FR" sz="1600" b="0" i="0" dirty="0">
                <a:solidFill>
                  <a:schemeClr val="tx1"/>
                </a:solidFill>
                <a:latin typeface="Arial" charset="0"/>
              </a:rPr>
              <a:t>Angiotensine II stimule aussi:</a:t>
            </a:r>
          </a:p>
          <a:p>
            <a:pPr marL="446088" lvl="1" indent="-180975">
              <a:lnSpc>
                <a:spcPct val="100000"/>
              </a:lnSpc>
              <a:spcBef>
                <a:spcPct val="10000"/>
              </a:spcBef>
            </a:pPr>
            <a:r>
              <a:rPr lang="fr-FR" sz="1600" b="0" i="0" dirty="0">
                <a:solidFill>
                  <a:schemeClr val="tx1"/>
                </a:solidFill>
                <a:latin typeface="Arial" charset="0"/>
              </a:rPr>
              <a:t>Sécrétion d’</a:t>
            </a:r>
            <a:r>
              <a:rPr lang="fr-FR" sz="1600" dirty="0">
                <a:solidFill>
                  <a:srgbClr val="0000CC"/>
                </a:solidFill>
                <a:latin typeface="Arial" charset="0"/>
              </a:rPr>
              <a:t>aldostérone</a:t>
            </a:r>
            <a:r>
              <a:rPr lang="fr-FR" sz="1600" b="0" i="0" dirty="0">
                <a:solidFill>
                  <a:schemeClr val="tx1"/>
                </a:solidFill>
                <a:latin typeface="Arial" charset="0"/>
              </a:rPr>
              <a:t> (cortex surrénal)</a:t>
            </a:r>
          </a:p>
          <a:p>
            <a:pPr marL="446088" lvl="1" indent="-180975">
              <a:lnSpc>
                <a:spcPct val="100000"/>
              </a:lnSpc>
              <a:spcBef>
                <a:spcPct val="0"/>
              </a:spcBef>
              <a:buFontTx/>
              <a:buNone/>
            </a:pPr>
            <a:r>
              <a:rPr lang="fr-FR" sz="1600" b="0" i="0" dirty="0">
                <a:solidFill>
                  <a:schemeClr val="tx1"/>
                </a:solidFill>
                <a:latin typeface="Arial" charset="0"/>
              </a:rPr>
              <a:t>	</a:t>
            </a:r>
            <a:r>
              <a:rPr lang="fr-FR" sz="1600" b="0" i="0" dirty="0">
                <a:solidFill>
                  <a:schemeClr val="tx1"/>
                </a:solidFill>
                <a:latin typeface="Arial" charset="0"/>
                <a:sym typeface="Symbol" pitchFamily="18" charset="2"/>
              </a:rPr>
              <a:t></a:t>
            </a:r>
            <a:r>
              <a:rPr lang="fr-FR" sz="1600" b="0" i="0" dirty="0">
                <a:solidFill>
                  <a:schemeClr val="tx1"/>
                </a:solidFill>
                <a:latin typeface="Arial" charset="0"/>
              </a:rPr>
              <a:t> </a:t>
            </a:r>
            <a:r>
              <a:rPr lang="fr-FR" sz="1600" i="0" dirty="0">
                <a:solidFill>
                  <a:schemeClr val="tx1"/>
                </a:solidFill>
                <a:latin typeface="Arial" charset="0"/>
                <a:sym typeface="Symbol" pitchFamily="18" charset="2"/>
              </a:rPr>
              <a:t></a:t>
            </a:r>
            <a:r>
              <a:rPr lang="fr-FR" sz="1600" b="0" i="0" dirty="0">
                <a:solidFill>
                  <a:schemeClr val="tx1"/>
                </a:solidFill>
                <a:latin typeface="Arial" charset="0"/>
                <a:sym typeface="Symbol" pitchFamily="18" charset="2"/>
              </a:rPr>
              <a:t> </a:t>
            </a:r>
            <a:r>
              <a:rPr lang="fr-FR" sz="1600" b="0" i="0" dirty="0">
                <a:solidFill>
                  <a:schemeClr val="tx1"/>
                </a:solidFill>
                <a:latin typeface="Arial" charset="0"/>
              </a:rPr>
              <a:t>réabsorption de Na</a:t>
            </a:r>
            <a:r>
              <a:rPr lang="fr-FR" sz="1600" b="0" i="0" baseline="30000" dirty="0">
                <a:solidFill>
                  <a:schemeClr val="tx1"/>
                </a:solidFill>
                <a:latin typeface="Arial" charset="0"/>
              </a:rPr>
              <a:t>+</a:t>
            </a:r>
            <a:r>
              <a:rPr lang="fr-FR" sz="1600" b="0" i="0" dirty="0">
                <a:solidFill>
                  <a:schemeClr val="tx1"/>
                </a:solidFill>
                <a:latin typeface="Arial" charset="0"/>
              </a:rPr>
              <a:t> et d’eau</a:t>
            </a:r>
          </a:p>
          <a:p>
            <a:pPr marL="446088" lvl="1" indent="-180975">
              <a:lnSpc>
                <a:spcPct val="100000"/>
              </a:lnSpc>
              <a:spcBef>
                <a:spcPct val="10000"/>
              </a:spcBef>
            </a:pPr>
            <a:r>
              <a:rPr lang="fr-FR" sz="1600" b="0" i="0" dirty="0">
                <a:solidFill>
                  <a:schemeClr val="tx1"/>
                </a:solidFill>
                <a:latin typeface="Arial" charset="0"/>
              </a:rPr>
              <a:t>Sécrétion d’</a:t>
            </a:r>
            <a:r>
              <a:rPr lang="fr-FR" sz="1600" dirty="0">
                <a:solidFill>
                  <a:srgbClr val="0000CC"/>
                </a:solidFill>
                <a:latin typeface="Arial" charset="0"/>
              </a:rPr>
              <a:t>ADH</a:t>
            </a:r>
            <a:r>
              <a:rPr lang="fr-FR" sz="1600" b="0" i="0" dirty="0">
                <a:solidFill>
                  <a:schemeClr val="tx1"/>
                </a:solidFill>
                <a:latin typeface="Arial" charset="0"/>
              </a:rPr>
              <a:t> (</a:t>
            </a:r>
            <a:r>
              <a:rPr lang="fr-FR" sz="1600" b="0" i="0" dirty="0" err="1">
                <a:solidFill>
                  <a:schemeClr val="tx1"/>
                </a:solidFill>
                <a:latin typeface="Arial" charset="0"/>
              </a:rPr>
              <a:t>neurohypophyse</a:t>
            </a:r>
            <a:r>
              <a:rPr lang="fr-FR" sz="1600" b="0" i="0" dirty="0">
                <a:solidFill>
                  <a:schemeClr val="tx1"/>
                </a:solidFill>
                <a:latin typeface="Arial" charset="0"/>
              </a:rPr>
              <a:t>)</a:t>
            </a:r>
          </a:p>
          <a:p>
            <a:pPr lvl="1" indent="-276225">
              <a:lnSpc>
                <a:spcPct val="100000"/>
              </a:lnSpc>
              <a:spcBef>
                <a:spcPct val="0"/>
              </a:spcBef>
              <a:buFontTx/>
              <a:buNone/>
            </a:pPr>
            <a:r>
              <a:rPr lang="fr-FR" sz="1600" b="0" i="0" dirty="0" smtClean="0">
                <a:solidFill>
                  <a:schemeClr val="tx1"/>
                </a:solidFill>
                <a:latin typeface="Arial" charset="0"/>
                <a:sym typeface="Symbol" pitchFamily="18" charset="2"/>
              </a:rPr>
              <a:t> </a:t>
            </a:r>
            <a:r>
              <a:rPr lang="fr-FR" sz="1600" i="0" dirty="0">
                <a:solidFill>
                  <a:schemeClr val="tx1"/>
                </a:solidFill>
                <a:latin typeface="Arial" charset="0"/>
                <a:sym typeface="Symbol" pitchFamily="18" charset="2"/>
              </a:rPr>
              <a:t></a:t>
            </a:r>
            <a:r>
              <a:rPr lang="fr-FR" sz="1600" b="0" i="0" dirty="0">
                <a:solidFill>
                  <a:schemeClr val="tx1"/>
                </a:solidFill>
                <a:latin typeface="Arial" charset="0"/>
              </a:rPr>
              <a:t> réabsorption d’eau</a:t>
            </a:r>
          </a:p>
          <a:p>
            <a:pPr lvl="1">
              <a:lnSpc>
                <a:spcPct val="100000"/>
              </a:lnSpc>
              <a:spcBef>
                <a:spcPct val="10000"/>
              </a:spcBef>
              <a:buFontTx/>
              <a:buNone/>
            </a:pPr>
            <a:r>
              <a:rPr lang="fr-FR" sz="1600" b="0" i="0" dirty="0">
                <a:solidFill>
                  <a:schemeClr val="tx1"/>
                </a:solidFill>
                <a:latin typeface="Arial" charset="0"/>
                <a:sym typeface="Symbol" pitchFamily="18" charset="2"/>
              </a:rPr>
              <a:t> </a:t>
            </a:r>
            <a:r>
              <a:rPr lang="fr-FR" sz="1600" i="0" dirty="0">
                <a:solidFill>
                  <a:schemeClr val="tx1"/>
                </a:solidFill>
                <a:latin typeface="Arial" charset="0"/>
                <a:sym typeface="Symbol" pitchFamily="18" charset="2"/>
              </a:rPr>
              <a:t></a:t>
            </a:r>
            <a:r>
              <a:rPr lang="fr-FR" sz="1600" b="0" i="0" dirty="0">
                <a:solidFill>
                  <a:schemeClr val="tx1"/>
                </a:solidFill>
                <a:latin typeface="Arial" charset="0"/>
                <a:sym typeface="Symbol" pitchFamily="18" charset="2"/>
              </a:rPr>
              <a:t> volume sanguin</a:t>
            </a:r>
          </a:p>
          <a:p>
            <a:pPr lvl="1">
              <a:lnSpc>
                <a:spcPct val="100000"/>
              </a:lnSpc>
              <a:spcBef>
                <a:spcPct val="10000"/>
              </a:spcBef>
              <a:buFont typeface="Symbol" pitchFamily="18" charset="2"/>
              <a:buChar char="®"/>
            </a:pPr>
            <a:r>
              <a:rPr lang="fr-FR" sz="1600" i="0" dirty="0">
                <a:solidFill>
                  <a:schemeClr val="tx1"/>
                </a:solidFill>
                <a:latin typeface="Arial" charset="0"/>
                <a:sym typeface="Symbol" pitchFamily="18" charset="2"/>
              </a:rPr>
              <a:t></a:t>
            </a:r>
            <a:r>
              <a:rPr lang="fr-FR" sz="1600" b="0" i="0" dirty="0">
                <a:solidFill>
                  <a:schemeClr val="tx1"/>
                </a:solidFill>
                <a:latin typeface="Arial" charset="0"/>
              </a:rPr>
              <a:t> pression artérielle (effet à </a:t>
            </a:r>
            <a:r>
              <a:rPr lang="fr-FR" sz="1600" b="0" i="0" u="sng" dirty="0">
                <a:solidFill>
                  <a:schemeClr val="tx1"/>
                </a:solidFill>
                <a:latin typeface="Arial" charset="0"/>
              </a:rPr>
              <a:t>long terme</a:t>
            </a:r>
            <a:r>
              <a:rPr lang="fr-FR" sz="1600" b="0" i="0" dirty="0">
                <a:solidFill>
                  <a:schemeClr val="tx1"/>
                </a:solidFill>
                <a:latin typeface="Arial" charset="0"/>
              </a:rPr>
              <a:t>)</a:t>
            </a:r>
          </a:p>
        </p:txBody>
      </p:sp>
      <p:pic>
        <p:nvPicPr>
          <p:cNvPr id="9219" name="Picture 5" descr="19-09DirectRenal_LE.jpg"/>
          <p:cNvPicPr>
            <a:picLocks noChangeAspect="1" noChangeArrowheads="1"/>
          </p:cNvPicPr>
          <p:nvPr/>
        </p:nvPicPr>
        <p:blipFill>
          <a:blip r:embed="rId3" cstate="print">
            <a:extLst>
              <a:ext uri="{28A0092B-C50C-407E-A947-70E740481C1C}">
                <a14:useLocalDpi xmlns:a14="http://schemas.microsoft.com/office/drawing/2010/main" val="0"/>
              </a:ext>
            </a:extLst>
          </a:blip>
          <a:srcRect b="3931"/>
          <a:stretch>
            <a:fillRect/>
          </a:stretch>
        </p:blipFill>
        <p:spPr bwMode="auto">
          <a:xfrm>
            <a:off x="4981575" y="415925"/>
            <a:ext cx="4162425" cy="644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 Box 6"/>
          <p:cNvSpPr txBox="1">
            <a:spLocks noChangeArrowheads="1"/>
          </p:cNvSpPr>
          <p:nvPr/>
        </p:nvSpPr>
        <p:spPr bwMode="auto">
          <a:xfrm>
            <a:off x="7913688" y="6545263"/>
            <a:ext cx="1066800" cy="25717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18000" bIns="180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50000"/>
              </a:spcBef>
              <a:buFontTx/>
              <a:buNone/>
            </a:pPr>
            <a:r>
              <a:rPr lang="en-US" sz="1400" b="0" i="0">
                <a:latin typeface="Arial" charset="0"/>
              </a:rPr>
              <a:t>Fig. 19.10</a:t>
            </a:r>
            <a:endParaRPr lang="en-CA" sz="1400" b="0" i="0">
              <a:latin typeface="Arial" charset="0"/>
            </a:endParaRPr>
          </a:p>
        </p:txBody>
      </p:sp>
      <p:sp>
        <p:nvSpPr>
          <p:cNvPr id="9221" name="Text Box 7"/>
          <p:cNvSpPr txBox="1">
            <a:spLocks noChangeArrowheads="1"/>
          </p:cNvSpPr>
          <p:nvPr/>
        </p:nvSpPr>
        <p:spPr bwMode="auto">
          <a:xfrm>
            <a:off x="6224588" y="614363"/>
            <a:ext cx="2057400" cy="18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300" i="0">
                <a:solidFill>
                  <a:schemeClr val="tx1"/>
                </a:solidFill>
                <a:latin typeface="Arial" charset="0"/>
                <a:sym typeface="Symbol" pitchFamily="18" charset="2"/>
              </a:rPr>
              <a:t> </a:t>
            </a:r>
            <a:r>
              <a:rPr lang="fr-FR" sz="1300" i="0">
                <a:solidFill>
                  <a:schemeClr val="tx1"/>
                </a:solidFill>
                <a:latin typeface="Arial" charset="0"/>
              </a:rPr>
              <a:t>de la pression artérielle</a:t>
            </a:r>
          </a:p>
        </p:txBody>
      </p:sp>
      <p:sp>
        <p:nvSpPr>
          <p:cNvPr id="9222" name="Text Box 8"/>
          <p:cNvSpPr txBox="1">
            <a:spLocks noChangeArrowheads="1"/>
          </p:cNvSpPr>
          <p:nvPr/>
        </p:nvSpPr>
        <p:spPr bwMode="auto">
          <a:xfrm>
            <a:off x="7543800" y="1182688"/>
            <a:ext cx="12954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Arial" charset="0"/>
                <a:sym typeface="Symbol" pitchFamily="18" charset="2"/>
              </a:rPr>
              <a:t>Barorécepteurs</a:t>
            </a:r>
            <a:endParaRPr lang="fr-FR" sz="1200" i="0">
              <a:solidFill>
                <a:schemeClr val="tx1"/>
              </a:solidFill>
              <a:latin typeface="Arial" charset="0"/>
            </a:endParaRPr>
          </a:p>
        </p:txBody>
      </p:sp>
      <p:sp>
        <p:nvSpPr>
          <p:cNvPr id="9223" name="Text Box 9"/>
          <p:cNvSpPr txBox="1">
            <a:spLocks noChangeArrowheads="1"/>
          </p:cNvSpPr>
          <p:nvPr/>
        </p:nvSpPr>
        <p:spPr bwMode="auto">
          <a:xfrm>
            <a:off x="7620000" y="1676400"/>
            <a:ext cx="1066800" cy="31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Arial" charset="0"/>
                <a:sym typeface="Symbol" pitchFamily="18" charset="2"/>
              </a:rPr>
              <a:t>Stimulation sympathique</a:t>
            </a:r>
            <a:endParaRPr lang="fr-FR" sz="1200" i="0">
              <a:solidFill>
                <a:schemeClr val="tx1"/>
              </a:solidFill>
              <a:latin typeface="Arial" charset="0"/>
            </a:endParaRPr>
          </a:p>
        </p:txBody>
      </p:sp>
      <p:sp>
        <p:nvSpPr>
          <p:cNvPr id="9224" name="Text Box 10"/>
          <p:cNvSpPr txBox="1">
            <a:spLocks noChangeArrowheads="1"/>
          </p:cNvSpPr>
          <p:nvPr/>
        </p:nvSpPr>
        <p:spPr bwMode="auto">
          <a:xfrm>
            <a:off x="5410200" y="1752600"/>
            <a:ext cx="1066800" cy="1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buFontTx/>
              <a:buNone/>
            </a:pPr>
            <a:r>
              <a:rPr lang="fr-FR" sz="1400" b="0" i="0">
                <a:solidFill>
                  <a:schemeClr val="tx1"/>
                </a:solidFill>
                <a:latin typeface="Arial" charset="0"/>
                <a:sym typeface="Symbol" pitchFamily="18" charset="2"/>
              </a:rPr>
              <a:t>Rein</a:t>
            </a:r>
            <a:endParaRPr lang="fr-FR" sz="1400" b="0" i="0">
              <a:solidFill>
                <a:schemeClr val="tx1"/>
              </a:solidFill>
              <a:latin typeface="Arial" charset="0"/>
            </a:endParaRPr>
          </a:p>
        </p:txBody>
      </p:sp>
      <p:sp>
        <p:nvSpPr>
          <p:cNvPr id="9225" name="Text Box 11"/>
          <p:cNvSpPr txBox="1">
            <a:spLocks noChangeArrowheads="1"/>
          </p:cNvSpPr>
          <p:nvPr/>
        </p:nvSpPr>
        <p:spPr bwMode="auto">
          <a:xfrm>
            <a:off x="5562600" y="2362200"/>
            <a:ext cx="15240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Arial" charset="0"/>
                <a:sym typeface="Symbol" pitchFamily="18" charset="2"/>
              </a:rPr>
              <a:t>Libération de rénine</a:t>
            </a:r>
            <a:endParaRPr lang="fr-FR" sz="1200" i="0">
              <a:solidFill>
                <a:schemeClr val="tx1"/>
              </a:solidFill>
              <a:latin typeface="Arial" charset="0"/>
            </a:endParaRPr>
          </a:p>
        </p:txBody>
      </p:sp>
      <p:sp>
        <p:nvSpPr>
          <p:cNvPr id="9226" name="Text Box 12"/>
          <p:cNvSpPr txBox="1">
            <a:spLocks noChangeArrowheads="1"/>
          </p:cNvSpPr>
          <p:nvPr/>
        </p:nvSpPr>
        <p:spPr bwMode="auto">
          <a:xfrm>
            <a:off x="7543800" y="2085975"/>
            <a:ext cx="8382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100" b="0" i="0">
                <a:solidFill>
                  <a:schemeClr val="tx1"/>
                </a:solidFill>
                <a:latin typeface="Arial" charset="0"/>
                <a:sym typeface="Symbol" pitchFamily="18" charset="2"/>
              </a:rPr>
              <a:t>Cascade de réactions</a:t>
            </a:r>
            <a:endParaRPr lang="fr-FR" sz="1100" b="0" i="0">
              <a:solidFill>
                <a:schemeClr val="tx1"/>
              </a:solidFill>
              <a:latin typeface="Arial" charset="0"/>
            </a:endParaRPr>
          </a:p>
        </p:txBody>
      </p:sp>
      <p:sp>
        <p:nvSpPr>
          <p:cNvPr id="9227" name="Text Box 13"/>
          <p:cNvSpPr txBox="1">
            <a:spLocks noChangeArrowheads="1"/>
          </p:cNvSpPr>
          <p:nvPr/>
        </p:nvSpPr>
        <p:spPr bwMode="auto">
          <a:xfrm>
            <a:off x="7837488" y="2906713"/>
            <a:ext cx="11430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Arial" charset="0"/>
              </a:rPr>
              <a:t>Angiotensine II</a:t>
            </a:r>
          </a:p>
        </p:txBody>
      </p:sp>
      <p:sp>
        <p:nvSpPr>
          <p:cNvPr id="9228" name="Text Box 14"/>
          <p:cNvSpPr txBox="1">
            <a:spLocks noChangeArrowheads="1"/>
          </p:cNvSpPr>
          <p:nvPr/>
        </p:nvSpPr>
        <p:spPr bwMode="auto">
          <a:xfrm>
            <a:off x="5181600" y="2895600"/>
            <a:ext cx="16764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Arial" charset="0"/>
                <a:sym typeface="Symbol" pitchFamily="18" charset="2"/>
              </a:rPr>
              <a:t>Baisse de la filtration</a:t>
            </a:r>
            <a:endParaRPr lang="fr-FR" sz="1200" i="0">
              <a:solidFill>
                <a:schemeClr val="tx1"/>
              </a:solidFill>
              <a:latin typeface="Arial" charset="0"/>
            </a:endParaRPr>
          </a:p>
        </p:txBody>
      </p:sp>
      <p:sp>
        <p:nvSpPr>
          <p:cNvPr id="9229" name="Text Box 15"/>
          <p:cNvSpPr txBox="1">
            <a:spLocks noChangeArrowheads="1"/>
          </p:cNvSpPr>
          <p:nvPr/>
        </p:nvSpPr>
        <p:spPr bwMode="auto">
          <a:xfrm>
            <a:off x="5562600" y="3508375"/>
            <a:ext cx="1828800" cy="35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90000"/>
              </a:lnSpc>
              <a:spcBef>
                <a:spcPct val="0"/>
              </a:spcBef>
              <a:buFontTx/>
              <a:buNone/>
            </a:pPr>
            <a:r>
              <a:rPr lang="fr-FR" sz="1200" i="0">
                <a:solidFill>
                  <a:schemeClr val="tx1"/>
                </a:solidFill>
                <a:latin typeface="Arial" charset="0"/>
                <a:sym typeface="Symbol" pitchFamily="18" charset="2"/>
              </a:rPr>
              <a:t>Cortex surrénal:</a:t>
            </a:r>
          </a:p>
          <a:p>
            <a:pPr>
              <a:lnSpc>
                <a:spcPct val="90000"/>
              </a:lnSpc>
              <a:spcBef>
                <a:spcPct val="0"/>
              </a:spcBef>
              <a:buFontTx/>
              <a:buNone/>
            </a:pPr>
            <a:r>
              <a:rPr lang="fr-FR" sz="1200" i="0">
                <a:solidFill>
                  <a:schemeClr val="tx1"/>
                </a:solidFill>
                <a:latin typeface="Arial" charset="0"/>
                <a:sym typeface="Symbol" pitchFamily="18" charset="2"/>
              </a:rPr>
              <a:t>Sécrétion d’aldostérone</a:t>
            </a:r>
            <a:endParaRPr lang="fr-FR" sz="1200" i="0">
              <a:solidFill>
                <a:schemeClr val="tx1"/>
              </a:solidFill>
              <a:latin typeface="Arial" charset="0"/>
            </a:endParaRPr>
          </a:p>
        </p:txBody>
      </p:sp>
      <p:sp>
        <p:nvSpPr>
          <p:cNvPr id="9230" name="Text Box 16"/>
          <p:cNvSpPr txBox="1">
            <a:spLocks noChangeArrowheads="1"/>
          </p:cNvSpPr>
          <p:nvPr/>
        </p:nvSpPr>
        <p:spPr bwMode="auto">
          <a:xfrm>
            <a:off x="7521575" y="3489325"/>
            <a:ext cx="1241425" cy="35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90000"/>
              </a:lnSpc>
              <a:spcBef>
                <a:spcPct val="0"/>
              </a:spcBef>
              <a:buFontTx/>
              <a:buNone/>
            </a:pPr>
            <a:r>
              <a:rPr lang="fr-FR" sz="1200" i="0">
                <a:solidFill>
                  <a:schemeClr val="tx1"/>
                </a:solidFill>
                <a:latin typeface="Arial" charset="0"/>
                <a:sym typeface="Symbol" pitchFamily="18" charset="2"/>
              </a:rPr>
              <a:t>Hypophyse:</a:t>
            </a:r>
          </a:p>
          <a:p>
            <a:pPr>
              <a:lnSpc>
                <a:spcPct val="90000"/>
              </a:lnSpc>
              <a:spcBef>
                <a:spcPct val="0"/>
              </a:spcBef>
              <a:buFontTx/>
              <a:buNone/>
            </a:pPr>
            <a:r>
              <a:rPr lang="fr-FR" sz="1200" i="0">
                <a:solidFill>
                  <a:schemeClr val="tx1"/>
                </a:solidFill>
                <a:latin typeface="Arial" charset="0"/>
                <a:sym typeface="Symbol" pitchFamily="18" charset="2"/>
              </a:rPr>
              <a:t>Sécrétion d’ADH</a:t>
            </a:r>
            <a:endParaRPr lang="fr-FR" sz="1200" i="0">
              <a:solidFill>
                <a:schemeClr val="tx1"/>
              </a:solidFill>
              <a:latin typeface="Arial" charset="0"/>
            </a:endParaRPr>
          </a:p>
        </p:txBody>
      </p:sp>
      <p:sp>
        <p:nvSpPr>
          <p:cNvPr id="9231" name="Text Box 17"/>
          <p:cNvSpPr txBox="1">
            <a:spLocks noChangeArrowheads="1"/>
          </p:cNvSpPr>
          <p:nvPr/>
        </p:nvSpPr>
        <p:spPr bwMode="auto">
          <a:xfrm>
            <a:off x="5576888" y="4210050"/>
            <a:ext cx="935037"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100" i="0">
                <a:solidFill>
                  <a:schemeClr val="tx1"/>
                </a:solidFill>
                <a:latin typeface="Arial" charset="0"/>
                <a:sym typeface="Symbol" pitchFamily="18" charset="2"/>
              </a:rPr>
              <a:t> </a:t>
            </a:r>
            <a:r>
              <a:rPr lang="fr-FR" sz="1100" b="0" i="0">
                <a:solidFill>
                  <a:schemeClr val="tx1"/>
                </a:solidFill>
                <a:latin typeface="Arial" charset="0"/>
                <a:sym typeface="Symbol" pitchFamily="18" charset="2"/>
              </a:rPr>
              <a:t>réabsorp-tion de Na</a:t>
            </a:r>
            <a:r>
              <a:rPr lang="fr-FR" sz="1100" b="0" i="0" baseline="30000">
                <a:solidFill>
                  <a:schemeClr val="tx1"/>
                </a:solidFill>
                <a:latin typeface="Arial" charset="0"/>
                <a:sym typeface="Symbol" pitchFamily="18" charset="2"/>
              </a:rPr>
              <a:t>+</a:t>
            </a:r>
            <a:r>
              <a:rPr lang="fr-FR" sz="1100" b="0" i="0">
                <a:solidFill>
                  <a:schemeClr val="tx1"/>
                </a:solidFill>
                <a:latin typeface="Arial" charset="0"/>
                <a:sym typeface="Symbol" pitchFamily="18" charset="2"/>
              </a:rPr>
              <a:t> par les reins</a:t>
            </a:r>
            <a:endParaRPr lang="fr-FR" sz="1100" b="0" i="0">
              <a:solidFill>
                <a:schemeClr val="tx1"/>
              </a:solidFill>
              <a:latin typeface="Arial" charset="0"/>
            </a:endParaRPr>
          </a:p>
        </p:txBody>
      </p:sp>
      <p:sp>
        <p:nvSpPr>
          <p:cNvPr id="9232" name="Text Box 18"/>
          <p:cNvSpPr txBox="1">
            <a:spLocks noChangeArrowheads="1"/>
          </p:cNvSpPr>
          <p:nvPr/>
        </p:nvSpPr>
        <p:spPr bwMode="auto">
          <a:xfrm>
            <a:off x="6584950" y="4210050"/>
            <a:ext cx="838200"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100" i="0">
                <a:solidFill>
                  <a:schemeClr val="tx1"/>
                </a:solidFill>
                <a:latin typeface="Arial" charset="0"/>
                <a:sym typeface="Symbol" pitchFamily="18" charset="2"/>
              </a:rPr>
              <a:t> </a:t>
            </a:r>
            <a:r>
              <a:rPr lang="fr-FR" sz="1100" b="0" i="0">
                <a:solidFill>
                  <a:schemeClr val="tx1"/>
                </a:solidFill>
                <a:latin typeface="Arial" charset="0"/>
                <a:sym typeface="Symbol" pitchFamily="18" charset="2"/>
              </a:rPr>
              <a:t>réabsorp-tion d’eau par les reins</a:t>
            </a:r>
            <a:endParaRPr lang="fr-FR" sz="1100" b="0" i="0">
              <a:solidFill>
                <a:schemeClr val="tx1"/>
              </a:solidFill>
              <a:latin typeface="Arial" charset="0"/>
            </a:endParaRPr>
          </a:p>
        </p:txBody>
      </p:sp>
      <p:sp>
        <p:nvSpPr>
          <p:cNvPr id="9233" name="Text Box 19"/>
          <p:cNvSpPr txBox="1">
            <a:spLocks noChangeArrowheads="1"/>
          </p:cNvSpPr>
          <p:nvPr/>
        </p:nvSpPr>
        <p:spPr bwMode="auto">
          <a:xfrm>
            <a:off x="5684838" y="5105400"/>
            <a:ext cx="16764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Arial" charset="0"/>
                <a:sym typeface="Symbol" pitchFamily="18" charset="2"/>
              </a:rPr>
              <a:t> du volume sanguin</a:t>
            </a:r>
            <a:endParaRPr lang="fr-FR" sz="1200" i="0">
              <a:solidFill>
                <a:schemeClr val="tx1"/>
              </a:solidFill>
              <a:latin typeface="Arial" charset="0"/>
            </a:endParaRPr>
          </a:p>
        </p:txBody>
      </p:sp>
      <p:sp>
        <p:nvSpPr>
          <p:cNvPr id="9234" name="Text Box 20"/>
          <p:cNvSpPr txBox="1">
            <a:spLocks noChangeArrowheads="1"/>
          </p:cNvSpPr>
          <p:nvPr/>
        </p:nvSpPr>
        <p:spPr bwMode="auto">
          <a:xfrm>
            <a:off x="8001000" y="4724400"/>
            <a:ext cx="1143000" cy="387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buFontTx/>
              <a:buNone/>
            </a:pPr>
            <a:r>
              <a:rPr lang="fr-FR" sz="1200" i="0">
                <a:solidFill>
                  <a:schemeClr val="tx1"/>
                </a:solidFill>
                <a:latin typeface="Arial" charset="0"/>
                <a:sym typeface="Symbol" pitchFamily="18" charset="2"/>
              </a:rPr>
              <a:t>Vasocons-triction</a:t>
            </a:r>
            <a:endParaRPr lang="fr-FR" sz="1200" i="0">
              <a:solidFill>
                <a:schemeClr val="tx1"/>
              </a:solidFill>
              <a:latin typeface="Arial" charset="0"/>
            </a:endParaRPr>
          </a:p>
        </p:txBody>
      </p:sp>
      <p:sp>
        <p:nvSpPr>
          <p:cNvPr id="9235" name="Text Box 21"/>
          <p:cNvSpPr txBox="1">
            <a:spLocks noChangeArrowheads="1"/>
          </p:cNvSpPr>
          <p:nvPr/>
        </p:nvSpPr>
        <p:spPr bwMode="auto">
          <a:xfrm>
            <a:off x="6629400" y="5753100"/>
            <a:ext cx="1371600" cy="18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300" i="0">
                <a:solidFill>
                  <a:schemeClr val="tx1"/>
                </a:solidFill>
                <a:latin typeface="Arial" charset="0"/>
                <a:sym typeface="Symbol" pitchFamily="18" charset="2"/>
              </a:rPr>
              <a:t> </a:t>
            </a:r>
            <a:r>
              <a:rPr lang="fr-FR" sz="1300" i="0">
                <a:solidFill>
                  <a:schemeClr val="tx1"/>
                </a:solidFill>
                <a:latin typeface="Arial" charset="0"/>
              </a:rPr>
              <a:t>de la pression</a:t>
            </a:r>
          </a:p>
        </p:txBody>
      </p:sp>
      <p:sp>
        <p:nvSpPr>
          <p:cNvPr id="9236" name="Text Box 22"/>
          <p:cNvSpPr txBox="1">
            <a:spLocks noChangeArrowheads="1"/>
          </p:cNvSpPr>
          <p:nvPr/>
        </p:nvSpPr>
        <p:spPr bwMode="auto">
          <a:xfrm>
            <a:off x="5397500" y="6440488"/>
            <a:ext cx="1752600" cy="157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100" b="0" i="0">
                <a:solidFill>
                  <a:schemeClr val="tx1"/>
                </a:solidFill>
                <a:latin typeface="Arial" charset="0"/>
                <a:sym typeface="Symbol" pitchFamily="18" charset="2"/>
              </a:rPr>
              <a:t>Réponse physiologique</a:t>
            </a:r>
            <a:endParaRPr lang="fr-FR" sz="1100" b="0" i="0">
              <a:solidFill>
                <a:schemeClr val="tx1"/>
              </a:solidFill>
              <a:latin typeface="Arial" charset="0"/>
            </a:endParaRPr>
          </a:p>
        </p:txBody>
      </p:sp>
      <p:sp>
        <p:nvSpPr>
          <p:cNvPr id="9237" name="Text Box 23"/>
          <p:cNvSpPr txBox="1">
            <a:spLocks noChangeArrowheads="1"/>
          </p:cNvSpPr>
          <p:nvPr/>
        </p:nvSpPr>
        <p:spPr bwMode="auto">
          <a:xfrm>
            <a:off x="5397500" y="6664325"/>
            <a:ext cx="1752600" cy="15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100" b="0" i="0">
                <a:solidFill>
                  <a:schemeClr val="tx1"/>
                </a:solidFill>
                <a:latin typeface="Arial" charset="0"/>
                <a:sym typeface="Symbol" pitchFamily="18" charset="2"/>
              </a:rPr>
              <a:t>Résultat</a:t>
            </a:r>
            <a:endParaRPr lang="fr-FR" sz="1100" b="0" i="0">
              <a:solidFill>
                <a:schemeClr val="tx1"/>
              </a:solidFill>
              <a:latin typeface="Arial" charset="0"/>
            </a:endParaRPr>
          </a:p>
        </p:txBody>
      </p:sp>
      <p:sp>
        <p:nvSpPr>
          <p:cNvPr id="9238" name="Text Box 24"/>
          <p:cNvSpPr txBox="1">
            <a:spLocks noChangeArrowheads="1"/>
          </p:cNvSpPr>
          <p:nvPr/>
        </p:nvSpPr>
        <p:spPr bwMode="auto">
          <a:xfrm>
            <a:off x="5397500" y="6210300"/>
            <a:ext cx="1143000" cy="15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100" b="0" i="0">
                <a:solidFill>
                  <a:schemeClr val="tx1"/>
                </a:solidFill>
                <a:latin typeface="Arial" charset="0"/>
                <a:sym typeface="Symbol" pitchFamily="18" charset="2"/>
              </a:rPr>
              <a:t>Stimulus initial</a:t>
            </a:r>
            <a:endParaRPr lang="fr-FR" sz="1100" b="0" i="0">
              <a:solidFill>
                <a:schemeClr val="tx1"/>
              </a:solidFill>
              <a:latin typeface="Arial" charset="0"/>
            </a:endParaRPr>
          </a:p>
        </p:txBody>
      </p:sp>
      <p:sp>
        <p:nvSpPr>
          <p:cNvPr id="9239" name="Text Box 25"/>
          <p:cNvSpPr txBox="1">
            <a:spLocks noChangeArrowheads="1"/>
          </p:cNvSpPr>
          <p:nvPr/>
        </p:nvSpPr>
        <p:spPr bwMode="auto">
          <a:xfrm>
            <a:off x="304800" y="228600"/>
            <a:ext cx="4267200" cy="4397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82800" bIns="82800">
            <a:spAutoFit/>
          </a:bodyPr>
          <a:lstStyle>
            <a:lvl1pPr marL="265113" indent="-265113">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25000"/>
              </a:spcBef>
              <a:buFontTx/>
              <a:buNone/>
            </a:pPr>
            <a:r>
              <a:rPr lang="fr-FR" b="0" i="0" u="sng">
                <a:solidFill>
                  <a:schemeClr val="tx1"/>
                </a:solidFill>
                <a:latin typeface="Arial" charset="0"/>
              </a:rPr>
              <a:t>Principal mécanisme d’action des reins</a:t>
            </a:r>
            <a:r>
              <a:rPr lang="fr-FR" b="0" i="0">
                <a:solidFill>
                  <a:schemeClr val="tx1"/>
                </a:solidFill>
                <a:latin typeface="Arial" charset="0"/>
              </a:rPr>
              <a:t>:</a:t>
            </a:r>
            <a:endParaRPr lang="fr-FR" b="0" i="0" u="sng">
              <a:solidFill>
                <a:schemeClr val="tx1"/>
              </a:solidFill>
              <a:latin typeface="Arial" charset="0"/>
            </a:endParaRPr>
          </a:p>
        </p:txBody>
      </p:sp>
    </p:spTree>
    <p:extLst>
      <p:ext uri="{BB962C8B-B14F-4D97-AF65-F5344CB8AC3E}">
        <p14:creationId xmlns:p14="http://schemas.microsoft.com/office/powerpoint/2010/main" val="2518743120"/>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609600" y="533400"/>
            <a:ext cx="7848600" cy="2362200"/>
          </a:xfrm>
          <a:prstGeom prst="rect">
            <a:avLst/>
          </a:prstGeom>
          <a:solidFill>
            <a:srgbClr val="FFCCFF">
              <a:alpha val="36862"/>
            </a:srgbClr>
          </a:solidFill>
          <a:ln w="9525" algn="ctr">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r-CA"/>
          </a:p>
        </p:txBody>
      </p:sp>
      <p:sp>
        <p:nvSpPr>
          <p:cNvPr id="10243" name="Text Box 2"/>
          <p:cNvSpPr txBox="1">
            <a:spLocks noChangeArrowheads="1"/>
          </p:cNvSpPr>
          <p:nvPr/>
        </p:nvSpPr>
        <p:spPr bwMode="auto">
          <a:xfrm>
            <a:off x="762000" y="533400"/>
            <a:ext cx="78867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pPr>
            <a:r>
              <a:rPr lang="fr-FR" sz="2000" b="0" i="0">
                <a:solidFill>
                  <a:schemeClr val="tx1"/>
                </a:solidFill>
                <a:latin typeface="Arial" charset="0"/>
                <a:cs typeface="Arial" charset="0"/>
              </a:rPr>
              <a:t>Temps de réponses de certains mécanismes de régulation après une perturbation de la pression sanguine</a:t>
            </a:r>
            <a:r>
              <a:rPr lang="en-CA" sz="2000" b="0" i="0">
                <a:solidFill>
                  <a:schemeClr val="tx1"/>
                </a:solidFill>
                <a:latin typeface="Arial" charset="0"/>
                <a:cs typeface="Arial" charset="0"/>
              </a:rPr>
              <a:t>:</a:t>
            </a:r>
          </a:p>
        </p:txBody>
      </p:sp>
      <p:sp>
        <p:nvSpPr>
          <p:cNvPr id="10244" name="Text Box 3"/>
          <p:cNvSpPr txBox="1">
            <a:spLocks noChangeArrowheads="1"/>
          </p:cNvSpPr>
          <p:nvPr/>
        </p:nvSpPr>
        <p:spPr bwMode="auto">
          <a:xfrm>
            <a:off x="914400" y="1295400"/>
            <a:ext cx="5840413" cy="149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179388" indent="-179388">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buSzPct val="80000"/>
              <a:buFont typeface="Wingdings" pitchFamily="2" charset="2"/>
              <a:buChar char="§"/>
            </a:pPr>
            <a:r>
              <a:rPr lang="fr-FR" sz="2000" b="0" i="0">
                <a:solidFill>
                  <a:schemeClr val="tx1"/>
                </a:solidFill>
                <a:latin typeface="Arial" charset="0"/>
                <a:cs typeface="Arial" charset="0"/>
              </a:rPr>
              <a:t>Barorécepteurs: &lt; 5 sec.</a:t>
            </a:r>
          </a:p>
          <a:p>
            <a:pPr>
              <a:lnSpc>
                <a:spcPct val="100000"/>
              </a:lnSpc>
              <a:buSzPct val="80000"/>
              <a:buFont typeface="Wingdings" pitchFamily="2" charset="2"/>
              <a:buChar char="§"/>
            </a:pPr>
            <a:r>
              <a:rPr lang="fr-FR" sz="2000" b="0" i="0">
                <a:solidFill>
                  <a:schemeClr val="tx1"/>
                </a:solidFill>
                <a:latin typeface="Arial" charset="0"/>
                <a:cs typeface="Arial" charset="0"/>
              </a:rPr>
              <a:t>Chimiorécepteurs: 10 sec.</a:t>
            </a:r>
          </a:p>
          <a:p>
            <a:pPr>
              <a:lnSpc>
                <a:spcPct val="100000"/>
              </a:lnSpc>
              <a:buSzPct val="80000"/>
              <a:buFont typeface="Wingdings" pitchFamily="2" charset="2"/>
              <a:buChar char="§"/>
            </a:pPr>
            <a:r>
              <a:rPr lang="fr-FR" sz="2000" b="0" i="0">
                <a:solidFill>
                  <a:schemeClr val="tx1"/>
                </a:solidFill>
                <a:latin typeface="Arial" charset="0"/>
                <a:cs typeface="Arial" charset="0"/>
              </a:rPr>
              <a:t>Rénine-angiotensine (vasoconstriction): 4 min.</a:t>
            </a:r>
          </a:p>
          <a:p>
            <a:pPr>
              <a:lnSpc>
                <a:spcPct val="100000"/>
              </a:lnSpc>
              <a:buSzPct val="80000"/>
              <a:buFont typeface="Wingdings" pitchFamily="2" charset="2"/>
              <a:buChar char="§"/>
            </a:pPr>
            <a:r>
              <a:rPr lang="fr-FR" sz="2000" b="0" i="0">
                <a:solidFill>
                  <a:schemeClr val="tx1"/>
                </a:solidFill>
                <a:latin typeface="Arial" charset="0"/>
                <a:cs typeface="Arial" charset="0"/>
              </a:rPr>
              <a:t>Rénine-angiotensine (volume sanguin): 8 heures</a:t>
            </a:r>
          </a:p>
        </p:txBody>
      </p:sp>
    </p:spTree>
    <p:extLst>
      <p:ext uri="{BB962C8B-B14F-4D97-AF65-F5344CB8AC3E}">
        <p14:creationId xmlns:p14="http://schemas.microsoft.com/office/powerpoint/2010/main" val="339308434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228600" y="228600"/>
            <a:ext cx="8610600" cy="83099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33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989013" indent="-989013">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50000"/>
              </a:spcBef>
              <a:buFontTx/>
              <a:buNone/>
            </a:pPr>
            <a:r>
              <a:rPr lang="en-US" sz="2400" b="0" i="0" dirty="0">
                <a:solidFill>
                  <a:srgbClr val="0000FF"/>
                </a:solidFill>
                <a:latin typeface="Arial" charset="0"/>
              </a:rPr>
              <a:t>6</a:t>
            </a:r>
            <a:r>
              <a:rPr lang="en-US" sz="2400" b="0" i="0" dirty="0" smtClean="0">
                <a:solidFill>
                  <a:srgbClr val="0000FF"/>
                </a:solidFill>
                <a:latin typeface="Arial" charset="0"/>
              </a:rPr>
              <a:t>.2.10</a:t>
            </a:r>
            <a:r>
              <a:rPr lang="en-US" sz="2400" b="0" i="0" dirty="0">
                <a:solidFill>
                  <a:srgbClr val="0000FF"/>
                </a:solidFill>
                <a:latin typeface="Arial" charset="0"/>
              </a:rPr>
              <a:t>	</a:t>
            </a:r>
            <a:r>
              <a:rPr lang="fr-FR" sz="2400" b="0" i="0" u="sng" dirty="0">
                <a:solidFill>
                  <a:srgbClr val="0000FF"/>
                </a:solidFill>
                <a:latin typeface="Arial" charset="0"/>
              </a:rPr>
              <a:t>Expliquer les mécanismes d’autorégulation du débit sanguin</a:t>
            </a:r>
            <a:r>
              <a:rPr lang="fr-FR" sz="2400" b="0" dirty="0">
                <a:solidFill>
                  <a:srgbClr val="0000FF"/>
                </a:solidFill>
                <a:latin typeface="Arial" charset="0"/>
              </a:rPr>
              <a:t> </a:t>
            </a:r>
            <a:endParaRPr lang="en-US" sz="2400" b="0" dirty="0">
              <a:solidFill>
                <a:srgbClr val="0000FF"/>
              </a:solidFill>
              <a:latin typeface="Arial" charset="0"/>
            </a:endParaRPr>
          </a:p>
        </p:txBody>
      </p:sp>
      <p:sp>
        <p:nvSpPr>
          <p:cNvPr id="11267" name="Rectangle 5"/>
          <p:cNvSpPr>
            <a:spLocks noChangeArrowheads="1"/>
          </p:cNvSpPr>
          <p:nvPr/>
        </p:nvSpPr>
        <p:spPr bwMode="auto">
          <a:xfrm>
            <a:off x="838200" y="1295400"/>
            <a:ext cx="7772400" cy="4495800"/>
          </a:xfrm>
          <a:prstGeom prst="rect">
            <a:avLst/>
          </a:prstGeom>
          <a:solidFill>
            <a:srgbClr val="FFFF99">
              <a:alpha val="47842"/>
            </a:srgbClr>
          </a:solidFill>
          <a:ln w="127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82800" bIns="118800"/>
          <a:lstStyle/>
          <a:p>
            <a:pPr>
              <a:lnSpc>
                <a:spcPct val="100000"/>
              </a:lnSpc>
              <a:buFontTx/>
              <a:buNone/>
            </a:pPr>
            <a:r>
              <a:rPr lang="fr-FR">
                <a:solidFill>
                  <a:schemeClr val="tx1"/>
                </a:solidFill>
                <a:latin typeface="Arial" charset="0"/>
              </a:rPr>
              <a:t>Irrigation </a:t>
            </a:r>
            <a:r>
              <a:rPr lang="fr-FR" i="0">
                <a:solidFill>
                  <a:schemeClr val="tx1"/>
                </a:solidFill>
                <a:latin typeface="Arial" charset="0"/>
              </a:rPr>
              <a:t>(</a:t>
            </a:r>
            <a:r>
              <a:rPr lang="fr-FR">
                <a:solidFill>
                  <a:schemeClr val="tx1"/>
                </a:solidFill>
                <a:latin typeface="Arial" charset="0"/>
              </a:rPr>
              <a:t>perfusion</a:t>
            </a:r>
            <a:r>
              <a:rPr lang="fr-FR" i="0">
                <a:solidFill>
                  <a:schemeClr val="tx1"/>
                </a:solidFill>
                <a:latin typeface="Arial" charset="0"/>
              </a:rPr>
              <a:t>) des tissus:</a:t>
            </a:r>
            <a:r>
              <a:rPr lang="fr-FR" b="0" i="0">
                <a:solidFill>
                  <a:schemeClr val="tx1"/>
                </a:solidFill>
                <a:latin typeface="Arial" charset="0"/>
              </a:rPr>
              <a:t> débit sanguin dans les tissus; ajusté  selon les besoins par des mécanismes d’</a:t>
            </a:r>
            <a:r>
              <a:rPr lang="fr-FR" b="0">
                <a:solidFill>
                  <a:schemeClr val="tx1"/>
                </a:solidFill>
                <a:latin typeface="Arial" charset="0"/>
              </a:rPr>
              <a:t>autorégulation.</a:t>
            </a:r>
          </a:p>
          <a:p>
            <a:pPr>
              <a:lnSpc>
                <a:spcPct val="100000"/>
              </a:lnSpc>
              <a:buFontTx/>
              <a:buNone/>
            </a:pPr>
            <a:r>
              <a:rPr lang="fr-FR">
                <a:solidFill>
                  <a:schemeClr val="tx1"/>
                </a:solidFill>
                <a:latin typeface="Arial" charset="0"/>
              </a:rPr>
              <a:t>Autorégulation</a:t>
            </a:r>
            <a:r>
              <a:rPr lang="fr-FR" b="0" i="0">
                <a:solidFill>
                  <a:schemeClr val="tx1"/>
                </a:solidFill>
                <a:latin typeface="Arial" charset="0"/>
              </a:rPr>
              <a:t>: adaptation automatique du débit sanguin dans chaque tissu</a:t>
            </a:r>
          </a:p>
          <a:p>
            <a:pPr marL="442913" lvl="1" indent="-263525">
              <a:lnSpc>
                <a:spcPct val="100000"/>
              </a:lnSpc>
              <a:buFontTx/>
              <a:buChar char="–"/>
            </a:pPr>
            <a:r>
              <a:rPr lang="fr-FR" b="0" i="0">
                <a:solidFill>
                  <a:schemeClr val="tx1"/>
                </a:solidFill>
                <a:latin typeface="Arial" charset="0"/>
              </a:rPr>
              <a:t>Se fait par des contrôles </a:t>
            </a:r>
            <a:r>
              <a:rPr lang="fr-FR" b="0">
                <a:solidFill>
                  <a:schemeClr val="tx1"/>
                </a:solidFill>
                <a:latin typeface="Arial" charset="0"/>
              </a:rPr>
              <a:t>intrinsèques</a:t>
            </a:r>
            <a:r>
              <a:rPr lang="fr-FR" b="0" i="0">
                <a:solidFill>
                  <a:schemeClr val="tx1"/>
                </a:solidFill>
                <a:latin typeface="Arial" charset="0"/>
              </a:rPr>
              <a:t> du diamètre des artérioles (et sphincters précapillaires).</a:t>
            </a:r>
          </a:p>
          <a:p>
            <a:pPr marL="442913" lvl="1" indent="-263525">
              <a:lnSpc>
                <a:spcPct val="100000"/>
              </a:lnSpc>
              <a:buFontTx/>
              <a:buChar char="–"/>
            </a:pPr>
            <a:r>
              <a:rPr lang="fr-FR" b="0" u="sng">
                <a:solidFill>
                  <a:schemeClr val="tx1"/>
                </a:solidFill>
                <a:latin typeface="Arial" charset="0"/>
              </a:rPr>
              <a:t>Mécanismes de régulation métaboliques:</a:t>
            </a:r>
            <a:r>
              <a:rPr lang="fr-FR" b="0" i="0">
                <a:solidFill>
                  <a:srgbClr val="990099"/>
                </a:solidFill>
                <a:latin typeface="Arial" charset="0"/>
              </a:rPr>
              <a:t> </a:t>
            </a:r>
            <a:r>
              <a:rPr lang="fr-FR" b="0" i="0">
                <a:solidFill>
                  <a:schemeClr val="tx1"/>
                </a:solidFill>
                <a:latin typeface="Arial" charset="0"/>
              </a:rPr>
              <a:t>(les plus importants)</a:t>
            </a:r>
            <a:endParaRPr lang="fr-FR" b="0" u="sng">
              <a:solidFill>
                <a:schemeClr val="tx1"/>
              </a:solidFill>
              <a:latin typeface="Arial" charset="0"/>
            </a:endParaRPr>
          </a:p>
          <a:p>
            <a:pPr marL="811213" lvl="2" indent="-188913">
              <a:lnSpc>
                <a:spcPct val="100000"/>
              </a:lnSpc>
            </a:pPr>
            <a:r>
              <a:rPr lang="fr-FR" b="0" i="0">
                <a:solidFill>
                  <a:schemeClr val="tx1"/>
                </a:solidFill>
                <a:latin typeface="Arial" charset="0"/>
              </a:rPr>
              <a:t>Principaux facteurs locaux qui déclenchent une vasodilatation:</a:t>
            </a:r>
          </a:p>
          <a:p>
            <a:pPr marL="1165225" lvl="3" indent="-174625">
              <a:lnSpc>
                <a:spcPct val="100000"/>
              </a:lnSpc>
              <a:buSzPct val="85000"/>
              <a:buFont typeface="Wingdings" pitchFamily="2" charset="2"/>
              <a:buChar char="§"/>
            </a:pPr>
            <a:r>
              <a:rPr lang="fr-FR" b="0" i="0">
                <a:solidFill>
                  <a:schemeClr val="tx1"/>
                </a:solidFill>
                <a:latin typeface="Arial" charset="0"/>
                <a:sym typeface="Symbol" pitchFamily="18" charset="2"/>
              </a:rPr>
              <a:t> O</a:t>
            </a:r>
            <a:r>
              <a:rPr lang="fr-FR" b="0" i="0" baseline="-10000">
                <a:solidFill>
                  <a:schemeClr val="tx1"/>
                </a:solidFill>
                <a:latin typeface="Arial" charset="0"/>
                <a:sym typeface="Symbol" pitchFamily="18" charset="2"/>
              </a:rPr>
              <a:t>2</a:t>
            </a:r>
            <a:endParaRPr lang="fr-FR" b="0" i="0">
              <a:solidFill>
                <a:schemeClr val="tx1"/>
              </a:solidFill>
              <a:latin typeface="Arial" charset="0"/>
              <a:sym typeface="Symbol" pitchFamily="18" charset="2"/>
            </a:endParaRPr>
          </a:p>
          <a:p>
            <a:pPr marL="1165225" lvl="3" indent="-174625">
              <a:lnSpc>
                <a:spcPct val="100000"/>
              </a:lnSpc>
              <a:buSzPct val="85000"/>
              <a:buFont typeface="Wingdings" pitchFamily="2" charset="2"/>
              <a:buChar char="§"/>
            </a:pPr>
            <a:r>
              <a:rPr lang="fr-FR" b="0" i="0">
                <a:solidFill>
                  <a:schemeClr val="tx1"/>
                </a:solidFill>
                <a:latin typeface="Arial" charset="0"/>
                <a:sym typeface="Symbol" pitchFamily="18" charset="2"/>
              </a:rPr>
              <a:t> </a:t>
            </a:r>
            <a:r>
              <a:rPr lang="fr-FR" b="0" i="0">
                <a:solidFill>
                  <a:schemeClr val="tx1"/>
                </a:solidFill>
                <a:latin typeface="Arial" charset="0"/>
              </a:rPr>
              <a:t>CO</a:t>
            </a:r>
            <a:r>
              <a:rPr lang="fr-FR" b="0" i="0" baseline="-25000">
                <a:solidFill>
                  <a:schemeClr val="tx1"/>
                </a:solidFill>
                <a:latin typeface="Arial" charset="0"/>
              </a:rPr>
              <a:t>2</a:t>
            </a:r>
            <a:r>
              <a:rPr lang="fr-FR" b="0" i="0">
                <a:solidFill>
                  <a:schemeClr val="tx1"/>
                </a:solidFill>
                <a:latin typeface="Arial" charset="0"/>
              </a:rPr>
              <a:t>,  </a:t>
            </a:r>
            <a:r>
              <a:rPr lang="fr-FR" b="0" i="0">
                <a:solidFill>
                  <a:schemeClr val="tx1"/>
                </a:solidFill>
                <a:latin typeface="Arial" charset="0"/>
                <a:sym typeface="Symbol" pitchFamily="18" charset="2"/>
              </a:rPr>
              <a:t> p</a:t>
            </a:r>
            <a:r>
              <a:rPr lang="fr-FR" b="0" i="0">
                <a:solidFill>
                  <a:schemeClr val="tx1"/>
                </a:solidFill>
                <a:latin typeface="Arial" charset="0"/>
              </a:rPr>
              <a:t>H, </a:t>
            </a:r>
          </a:p>
          <a:p>
            <a:pPr marL="1165225" lvl="3" indent="-174625">
              <a:lnSpc>
                <a:spcPct val="100000"/>
              </a:lnSpc>
              <a:buSzPct val="85000"/>
              <a:buFont typeface="Wingdings" pitchFamily="2" charset="2"/>
              <a:buChar char="§"/>
            </a:pPr>
            <a:r>
              <a:rPr lang="fr-FR" b="0" i="0">
                <a:solidFill>
                  <a:schemeClr val="tx1"/>
                </a:solidFill>
                <a:latin typeface="Arial" charset="0"/>
                <a:sym typeface="Symbol" pitchFamily="18" charset="2"/>
              </a:rPr>
              <a:t> </a:t>
            </a:r>
            <a:r>
              <a:rPr lang="fr-FR" b="0" i="0">
                <a:solidFill>
                  <a:schemeClr val="tx1"/>
                </a:solidFill>
                <a:latin typeface="Arial" charset="0"/>
              </a:rPr>
              <a:t>K</a:t>
            </a:r>
            <a:r>
              <a:rPr lang="fr-FR" b="0" i="0" baseline="30000">
                <a:solidFill>
                  <a:schemeClr val="tx1"/>
                </a:solidFill>
                <a:latin typeface="Arial" charset="0"/>
              </a:rPr>
              <a:t>+</a:t>
            </a:r>
            <a:r>
              <a:rPr lang="fr-FR" b="0" i="0">
                <a:solidFill>
                  <a:schemeClr val="tx1"/>
                </a:solidFill>
                <a:latin typeface="Arial" charset="0"/>
              </a:rPr>
              <a:t>, </a:t>
            </a:r>
          </a:p>
          <a:p>
            <a:pPr marL="1165225" lvl="3" indent="-174625">
              <a:lnSpc>
                <a:spcPct val="100000"/>
              </a:lnSpc>
              <a:buSzPct val="85000"/>
              <a:buFont typeface="Wingdings" pitchFamily="2" charset="2"/>
              <a:buChar char="§"/>
            </a:pPr>
            <a:r>
              <a:rPr lang="fr-FR" b="0" i="0">
                <a:solidFill>
                  <a:schemeClr val="tx1"/>
                </a:solidFill>
                <a:latin typeface="Arial" charset="0"/>
              </a:rPr>
              <a:t>Métabolites (ex.: adénosine)</a:t>
            </a:r>
          </a:p>
          <a:p>
            <a:pPr marL="811213" lvl="2" indent="-188913">
              <a:lnSpc>
                <a:spcPct val="100000"/>
              </a:lnSpc>
              <a:buSzPct val="85000"/>
              <a:buFont typeface="Wingdings" pitchFamily="2" charset="2"/>
              <a:buChar char="§"/>
            </a:pPr>
            <a:r>
              <a:rPr lang="fr-FR" b="0" i="0">
                <a:solidFill>
                  <a:schemeClr val="tx1"/>
                </a:solidFill>
                <a:latin typeface="Arial" charset="0"/>
              </a:rPr>
              <a:t>Résultat: </a:t>
            </a:r>
            <a:r>
              <a:rPr lang="fr-FR" i="0">
                <a:solidFill>
                  <a:srgbClr val="0000CC"/>
                </a:solidFill>
                <a:latin typeface="Arial" charset="0"/>
              </a:rPr>
              <a:t>vasodilatation</a:t>
            </a:r>
            <a:r>
              <a:rPr lang="fr-FR" b="0" i="0">
                <a:solidFill>
                  <a:schemeClr val="tx1"/>
                </a:solidFill>
                <a:latin typeface="Arial" charset="0"/>
              </a:rPr>
              <a:t> dans les tissus qui ont besoin d’un apport sanguin plus grand</a:t>
            </a:r>
          </a:p>
        </p:txBody>
      </p:sp>
    </p:spTree>
    <p:extLst>
      <p:ext uri="{BB962C8B-B14F-4D97-AF65-F5344CB8AC3E}">
        <p14:creationId xmlns:p14="http://schemas.microsoft.com/office/powerpoint/2010/main" val="191228624"/>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9" descr="19-14Summary_UN.jpg"/>
          <p:cNvPicPr>
            <a:picLocks noChangeAspect="1" noChangeArrowheads="1"/>
          </p:cNvPicPr>
          <p:nvPr/>
        </p:nvPicPr>
        <p:blipFill>
          <a:blip r:embed="rId3" cstate="print">
            <a:extLst>
              <a:ext uri="{28A0092B-C50C-407E-A947-70E740481C1C}">
                <a14:useLocalDpi xmlns:a14="http://schemas.microsoft.com/office/drawing/2010/main" val="0"/>
              </a:ext>
            </a:extLst>
          </a:blip>
          <a:srcRect b="4478"/>
          <a:stretch>
            <a:fillRect/>
          </a:stretch>
        </p:blipFill>
        <p:spPr bwMode="auto">
          <a:xfrm>
            <a:off x="228600" y="990600"/>
            <a:ext cx="8534400" cy="534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 Box 4"/>
          <p:cNvSpPr txBox="1">
            <a:spLocks noChangeArrowheads="1"/>
          </p:cNvSpPr>
          <p:nvPr/>
        </p:nvSpPr>
        <p:spPr bwMode="auto">
          <a:xfrm>
            <a:off x="228600" y="212725"/>
            <a:ext cx="8763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10000"/>
              </a:spcBef>
            </a:pPr>
            <a:r>
              <a:rPr lang="fr-FR" sz="2000" i="0">
                <a:solidFill>
                  <a:schemeClr val="tx1"/>
                </a:solidFill>
                <a:latin typeface="Arial" charset="0"/>
                <a:cs typeface="Arial" charset="0"/>
              </a:rPr>
              <a:t>Résumé des mécanismes de régulation des artérioles dans la circulation systémique</a:t>
            </a:r>
          </a:p>
        </p:txBody>
      </p:sp>
      <p:sp>
        <p:nvSpPr>
          <p:cNvPr id="12292" name="Text Box 5"/>
          <p:cNvSpPr txBox="1">
            <a:spLocks noChangeArrowheads="1"/>
          </p:cNvSpPr>
          <p:nvPr/>
        </p:nvSpPr>
        <p:spPr bwMode="auto">
          <a:xfrm>
            <a:off x="2362200" y="1219200"/>
            <a:ext cx="4124325"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2200" u="sng"/>
              <a:t>Mécanismes intrinsèques (locaux)</a:t>
            </a:r>
          </a:p>
        </p:txBody>
      </p:sp>
      <p:sp>
        <p:nvSpPr>
          <p:cNvPr id="12293" name="Text Box 6"/>
          <p:cNvSpPr txBox="1">
            <a:spLocks noChangeArrowheads="1"/>
          </p:cNvSpPr>
          <p:nvPr/>
        </p:nvSpPr>
        <p:spPr bwMode="auto">
          <a:xfrm>
            <a:off x="2133600" y="5562600"/>
            <a:ext cx="6000750"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2200" u="sng"/>
              <a:t>Mécanismes extrinsèques (nerveux et hormonaux)</a:t>
            </a:r>
          </a:p>
        </p:txBody>
      </p:sp>
      <p:sp>
        <p:nvSpPr>
          <p:cNvPr id="12294" name="Text Box 7"/>
          <p:cNvSpPr txBox="1">
            <a:spLocks noChangeArrowheads="1"/>
          </p:cNvSpPr>
          <p:nvPr/>
        </p:nvSpPr>
        <p:spPr bwMode="auto">
          <a:xfrm>
            <a:off x="914400" y="5791200"/>
            <a:ext cx="1219200"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342900" indent="-3429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buFontTx/>
              <a:buNone/>
            </a:pPr>
            <a:r>
              <a:rPr lang="fr-FR" sz="1200" i="0">
                <a:solidFill>
                  <a:schemeClr val="tx1"/>
                </a:solidFill>
                <a:latin typeface="Verdana" pitchFamily="34" charset="0"/>
              </a:rPr>
              <a:t>Dilatation</a:t>
            </a:r>
          </a:p>
          <a:p>
            <a:pPr>
              <a:lnSpc>
                <a:spcPct val="100000"/>
              </a:lnSpc>
              <a:buFontTx/>
              <a:buNone/>
            </a:pPr>
            <a:r>
              <a:rPr lang="fr-FR" sz="1200" i="0">
                <a:solidFill>
                  <a:schemeClr val="tx1"/>
                </a:solidFill>
                <a:latin typeface="Verdana" pitchFamily="34" charset="0"/>
              </a:rPr>
              <a:t>Constriction</a:t>
            </a:r>
          </a:p>
        </p:txBody>
      </p:sp>
      <p:sp>
        <p:nvSpPr>
          <p:cNvPr id="12295" name="Text Box 11"/>
          <p:cNvSpPr txBox="1">
            <a:spLocks noChangeArrowheads="1"/>
          </p:cNvSpPr>
          <p:nvPr/>
        </p:nvSpPr>
        <p:spPr bwMode="auto">
          <a:xfrm>
            <a:off x="381000" y="5105400"/>
            <a:ext cx="1295400" cy="447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rPr>
              <a:t>Activité sympathique</a:t>
            </a:r>
          </a:p>
        </p:txBody>
      </p:sp>
      <p:sp>
        <p:nvSpPr>
          <p:cNvPr id="12296" name="Text Box 12"/>
          <p:cNvSpPr txBox="1">
            <a:spLocks noChangeArrowheads="1"/>
          </p:cNvSpPr>
          <p:nvPr/>
        </p:nvSpPr>
        <p:spPr bwMode="auto">
          <a:xfrm>
            <a:off x="1676400" y="4953000"/>
            <a:ext cx="1295400" cy="447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rPr>
              <a:t>Adrénaline, Noradrénaline</a:t>
            </a:r>
          </a:p>
        </p:txBody>
      </p:sp>
      <p:sp>
        <p:nvSpPr>
          <p:cNvPr id="12297" name="Text Box 13"/>
          <p:cNvSpPr txBox="1">
            <a:spLocks noChangeArrowheads="1"/>
          </p:cNvSpPr>
          <p:nvPr/>
        </p:nvSpPr>
        <p:spPr bwMode="auto">
          <a:xfrm rot="-5400000">
            <a:off x="1344613" y="4294187"/>
            <a:ext cx="1143000" cy="1746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000" b="0" i="0">
                <a:solidFill>
                  <a:schemeClr val="tx1"/>
                </a:solidFill>
                <a:latin typeface="Arial" charset="0"/>
                <a:sym typeface="Symbol" pitchFamily="18" charset="2"/>
              </a:rPr>
              <a:t>-adrénergique</a:t>
            </a:r>
          </a:p>
        </p:txBody>
      </p:sp>
      <p:sp>
        <p:nvSpPr>
          <p:cNvPr id="12298" name="Text Box 14"/>
          <p:cNvSpPr txBox="1">
            <a:spLocks noChangeArrowheads="1"/>
          </p:cNvSpPr>
          <p:nvPr/>
        </p:nvSpPr>
        <p:spPr bwMode="auto">
          <a:xfrm rot="-5400000">
            <a:off x="1766888" y="4294187"/>
            <a:ext cx="1143000" cy="1746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el-GR" sz="1000" b="0" i="0">
                <a:solidFill>
                  <a:schemeClr val="tx1"/>
                </a:solidFill>
                <a:latin typeface="Arial" charset="0"/>
                <a:cs typeface="Arial" charset="0"/>
                <a:sym typeface="Symbol" pitchFamily="18" charset="2"/>
              </a:rPr>
              <a:t>β</a:t>
            </a:r>
            <a:r>
              <a:rPr lang="fr-FR" sz="1000" b="0" i="0">
                <a:solidFill>
                  <a:schemeClr val="tx1"/>
                </a:solidFill>
                <a:latin typeface="Arial" charset="0"/>
                <a:sym typeface="Symbol" pitchFamily="18" charset="2"/>
              </a:rPr>
              <a:t>-adrénergique</a:t>
            </a:r>
          </a:p>
        </p:txBody>
      </p:sp>
      <p:sp>
        <p:nvSpPr>
          <p:cNvPr id="12299" name="Text Box 15"/>
          <p:cNvSpPr txBox="1">
            <a:spLocks noChangeArrowheads="1"/>
          </p:cNvSpPr>
          <p:nvPr/>
        </p:nvSpPr>
        <p:spPr bwMode="auto">
          <a:xfrm>
            <a:off x="3276600" y="4953000"/>
            <a:ext cx="12954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rPr>
              <a:t>ADH</a:t>
            </a:r>
          </a:p>
        </p:txBody>
      </p:sp>
      <p:sp>
        <p:nvSpPr>
          <p:cNvPr id="12300" name="Text Box 16"/>
          <p:cNvSpPr txBox="1">
            <a:spLocks noChangeArrowheads="1"/>
          </p:cNvSpPr>
          <p:nvPr/>
        </p:nvSpPr>
        <p:spPr bwMode="auto">
          <a:xfrm>
            <a:off x="5257800" y="4953000"/>
            <a:ext cx="1295400" cy="2365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rPr>
              <a:t>FNA</a:t>
            </a:r>
          </a:p>
        </p:txBody>
      </p:sp>
      <p:sp>
        <p:nvSpPr>
          <p:cNvPr id="12301" name="Text Box 17"/>
          <p:cNvSpPr txBox="1">
            <a:spLocks noChangeArrowheads="1"/>
          </p:cNvSpPr>
          <p:nvPr/>
        </p:nvSpPr>
        <p:spPr bwMode="auto">
          <a:xfrm>
            <a:off x="6934200" y="5181600"/>
            <a:ext cx="12954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rPr>
              <a:t>Angiotensine II</a:t>
            </a:r>
          </a:p>
        </p:txBody>
      </p:sp>
      <p:sp>
        <p:nvSpPr>
          <p:cNvPr id="12302" name="Text Box 18"/>
          <p:cNvSpPr txBox="1">
            <a:spLocks noChangeArrowheads="1"/>
          </p:cNvSpPr>
          <p:nvPr/>
        </p:nvSpPr>
        <p:spPr bwMode="auto">
          <a:xfrm>
            <a:off x="304800" y="1828800"/>
            <a:ext cx="5334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rPr>
              <a:t>O</a:t>
            </a:r>
            <a:r>
              <a:rPr lang="fr-FR" sz="1400" b="0" i="0" baseline="-10000">
                <a:solidFill>
                  <a:schemeClr val="tx1"/>
                </a:solidFill>
                <a:latin typeface="Arial" charset="0"/>
              </a:rPr>
              <a:t>2</a:t>
            </a:r>
            <a:endParaRPr lang="fr-FR" sz="1400" b="0" i="0">
              <a:solidFill>
                <a:schemeClr val="tx1"/>
              </a:solidFill>
              <a:latin typeface="Arial" charset="0"/>
            </a:endParaRPr>
          </a:p>
        </p:txBody>
      </p:sp>
      <p:sp>
        <p:nvSpPr>
          <p:cNvPr id="12303" name="Text Box 19"/>
          <p:cNvSpPr txBox="1">
            <a:spLocks noChangeArrowheads="1"/>
          </p:cNvSpPr>
          <p:nvPr/>
        </p:nvSpPr>
        <p:spPr bwMode="auto">
          <a:xfrm>
            <a:off x="838200" y="1828800"/>
            <a:ext cx="5334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C</a:t>
            </a:r>
            <a:r>
              <a:rPr lang="fr-FR" sz="1400" b="0" i="0">
                <a:solidFill>
                  <a:schemeClr val="tx1"/>
                </a:solidFill>
                <a:latin typeface="Arial" charset="0"/>
              </a:rPr>
              <a:t>O</a:t>
            </a:r>
            <a:r>
              <a:rPr lang="fr-FR" sz="1400" b="0" i="0" baseline="-10000">
                <a:solidFill>
                  <a:schemeClr val="tx1"/>
                </a:solidFill>
                <a:latin typeface="Arial" charset="0"/>
              </a:rPr>
              <a:t>2</a:t>
            </a:r>
            <a:endParaRPr lang="fr-FR" sz="1400" b="0" i="0">
              <a:solidFill>
                <a:schemeClr val="tx1"/>
              </a:solidFill>
              <a:latin typeface="Arial" charset="0"/>
            </a:endParaRPr>
          </a:p>
        </p:txBody>
      </p:sp>
      <p:sp>
        <p:nvSpPr>
          <p:cNvPr id="12304" name="Text Box 20"/>
          <p:cNvSpPr txBox="1">
            <a:spLocks noChangeArrowheads="1"/>
          </p:cNvSpPr>
          <p:nvPr/>
        </p:nvSpPr>
        <p:spPr bwMode="auto">
          <a:xfrm>
            <a:off x="1447800" y="1828800"/>
            <a:ext cx="5334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pH</a:t>
            </a:r>
            <a:endParaRPr lang="fr-FR" sz="1400" b="0" i="0">
              <a:solidFill>
                <a:schemeClr val="tx1"/>
              </a:solidFill>
              <a:latin typeface="Arial" charset="0"/>
            </a:endParaRPr>
          </a:p>
        </p:txBody>
      </p:sp>
      <p:sp>
        <p:nvSpPr>
          <p:cNvPr id="12305" name="Text Box 21"/>
          <p:cNvSpPr txBox="1">
            <a:spLocks noChangeArrowheads="1"/>
          </p:cNvSpPr>
          <p:nvPr/>
        </p:nvSpPr>
        <p:spPr bwMode="auto">
          <a:xfrm>
            <a:off x="2133600" y="1828800"/>
            <a:ext cx="5334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K</a:t>
            </a:r>
            <a:r>
              <a:rPr lang="fr-FR" sz="1400" b="0" i="0" baseline="30000">
                <a:solidFill>
                  <a:schemeClr val="tx1"/>
                </a:solidFill>
                <a:latin typeface="Arial" charset="0"/>
                <a:sym typeface="Symbol" pitchFamily="18" charset="2"/>
              </a:rPr>
              <a:t>+</a:t>
            </a:r>
            <a:endParaRPr lang="fr-FR" sz="1400" b="0" i="0">
              <a:solidFill>
                <a:schemeClr val="tx1"/>
              </a:solidFill>
              <a:latin typeface="Arial" charset="0"/>
            </a:endParaRPr>
          </a:p>
        </p:txBody>
      </p:sp>
      <p:sp>
        <p:nvSpPr>
          <p:cNvPr id="12306" name="Text Box 22"/>
          <p:cNvSpPr txBox="1">
            <a:spLocks noChangeArrowheads="1"/>
          </p:cNvSpPr>
          <p:nvPr/>
        </p:nvSpPr>
        <p:spPr bwMode="auto">
          <a:xfrm>
            <a:off x="2743200" y="1828800"/>
            <a:ext cx="10668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Adénosine</a:t>
            </a:r>
            <a:endParaRPr lang="fr-FR" sz="1400" b="0" i="0">
              <a:solidFill>
                <a:schemeClr val="tx1"/>
              </a:solidFill>
              <a:latin typeface="Arial" charset="0"/>
            </a:endParaRPr>
          </a:p>
        </p:txBody>
      </p:sp>
      <p:sp>
        <p:nvSpPr>
          <p:cNvPr id="12307" name="Text Box 23"/>
          <p:cNvSpPr txBox="1">
            <a:spLocks noChangeArrowheads="1"/>
          </p:cNvSpPr>
          <p:nvPr/>
        </p:nvSpPr>
        <p:spPr bwMode="auto">
          <a:xfrm>
            <a:off x="3810000" y="1828800"/>
            <a:ext cx="6858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NO</a:t>
            </a:r>
            <a:endParaRPr lang="fr-FR" sz="1400" b="0" i="0">
              <a:solidFill>
                <a:schemeClr val="tx1"/>
              </a:solidFill>
              <a:latin typeface="Arial" charset="0"/>
            </a:endParaRPr>
          </a:p>
        </p:txBody>
      </p:sp>
      <p:sp>
        <p:nvSpPr>
          <p:cNvPr id="12308" name="Text Box 24"/>
          <p:cNvSpPr txBox="1">
            <a:spLocks noChangeArrowheads="1"/>
          </p:cNvSpPr>
          <p:nvPr/>
        </p:nvSpPr>
        <p:spPr bwMode="auto">
          <a:xfrm>
            <a:off x="4648200" y="1828800"/>
            <a:ext cx="10668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Histamine</a:t>
            </a:r>
            <a:endParaRPr lang="fr-FR" sz="1400" b="0" i="0">
              <a:solidFill>
                <a:schemeClr val="tx1"/>
              </a:solidFill>
              <a:latin typeface="Arial" charset="0"/>
            </a:endParaRPr>
          </a:p>
        </p:txBody>
      </p:sp>
      <p:sp>
        <p:nvSpPr>
          <p:cNvPr id="12309" name="Text Box 25"/>
          <p:cNvSpPr txBox="1">
            <a:spLocks noChangeArrowheads="1"/>
          </p:cNvSpPr>
          <p:nvPr/>
        </p:nvSpPr>
        <p:spPr bwMode="auto">
          <a:xfrm>
            <a:off x="5638800" y="1828800"/>
            <a:ext cx="10668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sym typeface="Symbol" pitchFamily="18" charset="2"/>
              </a:rPr>
              <a:t>(autres)</a:t>
            </a:r>
          </a:p>
        </p:txBody>
      </p:sp>
      <p:sp>
        <p:nvSpPr>
          <p:cNvPr id="12310" name="Text Box 27"/>
          <p:cNvSpPr txBox="1">
            <a:spLocks noChangeArrowheads="1"/>
          </p:cNvSpPr>
          <p:nvPr/>
        </p:nvSpPr>
        <p:spPr bwMode="auto">
          <a:xfrm>
            <a:off x="7467600" y="1828800"/>
            <a:ext cx="12192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sym typeface="Symbol" pitchFamily="18" charset="2"/>
              </a:rPr>
              <a:t>(autres)</a:t>
            </a:r>
          </a:p>
        </p:txBody>
      </p:sp>
      <p:sp>
        <p:nvSpPr>
          <p:cNvPr id="12311" name="Text Box 26"/>
          <p:cNvSpPr txBox="1">
            <a:spLocks noChangeArrowheads="1"/>
          </p:cNvSpPr>
          <p:nvPr/>
        </p:nvSpPr>
        <p:spPr bwMode="auto">
          <a:xfrm>
            <a:off x="6553200" y="1828800"/>
            <a:ext cx="1219200" cy="234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i="0">
                <a:solidFill>
                  <a:schemeClr val="tx1"/>
                </a:solidFill>
                <a:latin typeface="Arial" charset="0"/>
                <a:sym typeface="Symbol" pitchFamily="18" charset="2"/>
              </a:rPr>
              <a:t> </a:t>
            </a:r>
            <a:r>
              <a:rPr lang="fr-FR" sz="1400" b="0" i="0">
                <a:solidFill>
                  <a:schemeClr val="tx1"/>
                </a:solidFill>
                <a:latin typeface="Arial" charset="0"/>
                <a:sym typeface="Symbol" pitchFamily="18" charset="2"/>
              </a:rPr>
              <a:t>Endothéline</a:t>
            </a:r>
            <a:endParaRPr lang="fr-FR" sz="1400" b="0" i="0">
              <a:solidFill>
                <a:schemeClr val="tx1"/>
              </a:solidFill>
              <a:latin typeface="Arial" charset="0"/>
            </a:endParaRPr>
          </a:p>
        </p:txBody>
      </p:sp>
      <p:sp>
        <p:nvSpPr>
          <p:cNvPr id="12312" name="Text Box 5"/>
          <p:cNvSpPr txBox="1">
            <a:spLocks noChangeArrowheads="1"/>
          </p:cNvSpPr>
          <p:nvPr/>
        </p:nvSpPr>
        <p:spPr bwMode="auto">
          <a:xfrm>
            <a:off x="8010525" y="6354763"/>
            <a:ext cx="979488" cy="30797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0"/>
              </a:spcBef>
              <a:buFontTx/>
              <a:buNone/>
            </a:pPr>
            <a:r>
              <a:rPr lang="en-US" sz="1400" b="0" i="0">
                <a:solidFill>
                  <a:srgbClr val="0000CC"/>
                </a:solidFill>
                <a:latin typeface="Arial" charset="0"/>
              </a:rPr>
              <a:t>Fig. 19.15</a:t>
            </a:r>
          </a:p>
        </p:txBody>
      </p:sp>
    </p:spTree>
    <p:extLst>
      <p:ext uri="{BB962C8B-B14F-4D97-AF65-F5344CB8AC3E}">
        <p14:creationId xmlns:p14="http://schemas.microsoft.com/office/powerpoint/2010/main" val="436217021"/>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228600" y="361950"/>
            <a:ext cx="4724400" cy="4743450"/>
          </a:xfrm>
          <a:prstGeom prst="rect">
            <a:avLst/>
          </a:prstGeom>
          <a:solidFill>
            <a:srgbClr val="FFFFCC"/>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rIns="54000">
            <a:spAutoFit/>
          </a:bodyPr>
          <a:lstStyle>
            <a:lvl1pPr defTabSz="1079500">
              <a:defRPr b="1" i="1">
                <a:solidFill>
                  <a:srgbClr val="333399"/>
                </a:solidFill>
                <a:latin typeface="Times New Roman" pitchFamily="18" charset="0"/>
              </a:defRPr>
            </a:lvl1pPr>
            <a:lvl2pPr marL="360363" indent="-180975" defTabSz="1079500">
              <a:defRPr b="1" i="1">
                <a:solidFill>
                  <a:srgbClr val="333399"/>
                </a:solidFill>
                <a:latin typeface="Times New Roman" pitchFamily="18" charset="0"/>
              </a:defRPr>
            </a:lvl2pPr>
            <a:lvl3pPr marL="719138" indent="-179388" defTabSz="1079500">
              <a:defRPr b="1" i="1">
                <a:solidFill>
                  <a:srgbClr val="333399"/>
                </a:solidFill>
                <a:latin typeface="Times New Roman" pitchFamily="18" charset="0"/>
              </a:defRPr>
            </a:lvl3pPr>
            <a:lvl4pPr marL="1079500" indent="-180975" defTabSz="1079500">
              <a:defRPr b="1" i="1">
                <a:solidFill>
                  <a:srgbClr val="333399"/>
                </a:solidFill>
                <a:latin typeface="Times New Roman" pitchFamily="18" charset="0"/>
              </a:defRPr>
            </a:lvl4pPr>
            <a:lvl5pPr marL="2057400" indent="-228600" defTabSz="1079500">
              <a:defRPr b="1" i="1">
                <a:solidFill>
                  <a:srgbClr val="333399"/>
                </a:solidFill>
                <a:latin typeface="Times New Roman" pitchFamily="18" charset="0"/>
              </a:defRPr>
            </a:lvl5pPr>
            <a:lvl6pPr marL="2514600" indent="-228600" defTabSz="10795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defTabSz="10795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defTabSz="10795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defTabSz="10795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50000"/>
              </a:spcBef>
              <a:buFontTx/>
              <a:buNone/>
            </a:pPr>
            <a:r>
              <a:rPr lang="fr-FR" sz="2000" i="0" u="sng" dirty="0">
                <a:solidFill>
                  <a:schemeClr val="tx1"/>
                </a:solidFill>
                <a:latin typeface="Arial" charset="0"/>
              </a:rPr>
              <a:t>Distribution du débit sanguin durant un exercice</a:t>
            </a:r>
          </a:p>
          <a:p>
            <a:pPr marL="265113" indent="-265113">
              <a:lnSpc>
                <a:spcPct val="100000"/>
              </a:lnSpc>
              <a:spcBef>
                <a:spcPct val="50000"/>
              </a:spcBef>
              <a:buFontTx/>
              <a:buNone/>
            </a:pPr>
            <a:r>
              <a:rPr lang="fr-FR" sz="1600" dirty="0" smtClean="0">
                <a:solidFill>
                  <a:srgbClr val="0000CC"/>
                </a:solidFill>
                <a:latin typeface="Arial" charset="0"/>
              </a:rPr>
              <a:t>1.	Muscles </a:t>
            </a:r>
            <a:r>
              <a:rPr lang="fr-FR" sz="1600" dirty="0">
                <a:solidFill>
                  <a:srgbClr val="0000CC"/>
                </a:solidFill>
                <a:latin typeface="Arial" charset="0"/>
              </a:rPr>
              <a:t>squelettiques.</a:t>
            </a:r>
            <a:r>
              <a:rPr lang="fr-FR" sz="1600" dirty="0">
                <a:solidFill>
                  <a:srgbClr val="A50021"/>
                </a:solidFill>
                <a:latin typeface="Arial" charset="0"/>
              </a:rPr>
              <a:t> </a:t>
            </a:r>
            <a:r>
              <a:rPr lang="fr-FR" sz="1600" b="0" i="0" u="sng" dirty="0">
                <a:solidFill>
                  <a:schemeClr val="tx1"/>
                </a:solidFill>
                <a:latin typeface="Arial" charset="0"/>
              </a:rPr>
              <a:t>Au repos</a:t>
            </a:r>
            <a:r>
              <a:rPr lang="fr-FR" sz="1600" b="0" i="0" dirty="0">
                <a:solidFill>
                  <a:schemeClr val="tx1"/>
                </a:solidFill>
                <a:latin typeface="Arial" charset="0"/>
              </a:rPr>
              <a:t>: </a:t>
            </a:r>
            <a:r>
              <a:rPr lang="fr-FR" sz="1600" b="0" i="0" dirty="0">
                <a:solidFill>
                  <a:schemeClr val="tx1"/>
                </a:solidFill>
                <a:latin typeface="Arial" charset="0"/>
                <a:cs typeface="Arial" charset="0"/>
              </a:rPr>
              <a:t>≈ </a:t>
            </a:r>
            <a:r>
              <a:rPr lang="fr-FR" sz="1600" b="0" i="0" dirty="0">
                <a:solidFill>
                  <a:schemeClr val="tx1"/>
                </a:solidFill>
                <a:latin typeface="Arial" charset="0"/>
              </a:rPr>
              <a:t>1L/min</a:t>
            </a:r>
          </a:p>
          <a:p>
            <a:pPr marL="265113" lvl="1" indent="0">
              <a:lnSpc>
                <a:spcPct val="100000"/>
              </a:lnSpc>
              <a:spcBef>
                <a:spcPct val="0"/>
              </a:spcBef>
              <a:buNone/>
            </a:pPr>
            <a:r>
              <a:rPr lang="fr-FR" sz="1600" b="0" i="0" u="sng" dirty="0">
                <a:solidFill>
                  <a:schemeClr val="tx1"/>
                </a:solidFill>
                <a:latin typeface="Arial" charset="0"/>
              </a:rPr>
              <a:t>Durant un exercice</a:t>
            </a:r>
            <a:r>
              <a:rPr lang="fr-FR" sz="1600" b="0" i="0" dirty="0">
                <a:solidFill>
                  <a:schemeClr val="tx1"/>
                </a:solidFill>
                <a:latin typeface="Arial" charset="0"/>
              </a:rPr>
              <a:t>: 10x ou </a:t>
            </a:r>
            <a:r>
              <a:rPr lang="fr-FR" sz="1600" b="0" i="0" dirty="0" smtClean="0">
                <a:solidFill>
                  <a:schemeClr val="tx1"/>
                </a:solidFill>
                <a:latin typeface="Arial" charset="0"/>
              </a:rPr>
              <a:t>plus !</a:t>
            </a:r>
          </a:p>
          <a:p>
            <a:pPr marL="265113" lvl="1" indent="0">
              <a:lnSpc>
                <a:spcPct val="100000"/>
              </a:lnSpc>
              <a:spcBef>
                <a:spcPct val="0"/>
              </a:spcBef>
              <a:buNone/>
            </a:pPr>
            <a:r>
              <a:rPr lang="fr-FR" sz="1600" b="0" i="0" dirty="0" smtClean="0">
                <a:solidFill>
                  <a:schemeClr val="tx1"/>
                </a:solidFill>
                <a:latin typeface="Arial" charset="0"/>
              </a:rPr>
              <a:t>Augmentation </a:t>
            </a:r>
            <a:r>
              <a:rPr lang="fr-FR" sz="1600" b="0" i="0" dirty="0">
                <a:solidFill>
                  <a:schemeClr val="tx1"/>
                </a:solidFill>
                <a:latin typeface="Arial" charset="0"/>
              </a:rPr>
              <a:t>causée par:</a:t>
            </a:r>
          </a:p>
          <a:p>
            <a:pPr marL="625475" lvl="3" indent="-266700">
              <a:lnSpc>
                <a:spcPct val="100000"/>
              </a:lnSpc>
              <a:spcBef>
                <a:spcPct val="0"/>
              </a:spcBef>
              <a:buFont typeface="Symbol" pitchFamily="18" charset="2"/>
              <a:buChar char="®"/>
            </a:pPr>
            <a:r>
              <a:rPr lang="fr-FR" sz="1600" b="0" i="0" dirty="0">
                <a:solidFill>
                  <a:schemeClr val="tx1"/>
                </a:solidFill>
                <a:latin typeface="Arial" charset="0"/>
              </a:rPr>
              <a:t>Régulation métabolique</a:t>
            </a:r>
          </a:p>
          <a:p>
            <a:pPr marL="625475" lvl="3" indent="-266700">
              <a:lnSpc>
                <a:spcPct val="100000"/>
              </a:lnSpc>
              <a:spcBef>
                <a:spcPct val="0"/>
              </a:spcBef>
              <a:buFont typeface="Symbol" pitchFamily="18" charset="2"/>
              <a:buChar char="®"/>
            </a:pPr>
            <a:r>
              <a:rPr lang="fr-FR" sz="1600" b="0" i="0" dirty="0">
                <a:solidFill>
                  <a:schemeClr val="tx1"/>
                </a:solidFill>
                <a:latin typeface="Arial" charset="0"/>
              </a:rPr>
              <a:t>Système sympathique</a:t>
            </a:r>
          </a:p>
          <a:p>
            <a:pPr marL="625475" lvl="3" indent="-266700">
              <a:lnSpc>
                <a:spcPct val="100000"/>
              </a:lnSpc>
              <a:spcBef>
                <a:spcPct val="0"/>
              </a:spcBef>
              <a:buFontTx/>
              <a:buNone/>
            </a:pPr>
            <a:r>
              <a:rPr lang="fr-FR" sz="1600" b="0" i="0" dirty="0">
                <a:solidFill>
                  <a:schemeClr val="tx1"/>
                </a:solidFill>
                <a:latin typeface="Arial" charset="0"/>
              </a:rPr>
              <a:t>	(récepteurs </a:t>
            </a:r>
            <a:r>
              <a:rPr lang="fr-FR" sz="1600" b="0" i="0" dirty="0" smtClean="0">
                <a:solidFill>
                  <a:schemeClr val="tx1"/>
                </a:solidFill>
                <a:latin typeface="Arial" charset="0"/>
                <a:cs typeface="Arial" charset="0"/>
              </a:rPr>
              <a:t>β-</a:t>
            </a:r>
            <a:r>
              <a:rPr lang="fr-FR" sz="1600" b="0" i="0" dirty="0" smtClean="0">
                <a:solidFill>
                  <a:schemeClr val="tx1"/>
                </a:solidFill>
                <a:latin typeface="Arial" charset="0"/>
              </a:rPr>
              <a:t>adrénergiques</a:t>
            </a:r>
            <a:r>
              <a:rPr lang="fr-FR" sz="1600" b="0" i="0" dirty="0">
                <a:solidFill>
                  <a:schemeClr val="tx1"/>
                </a:solidFill>
                <a:latin typeface="Arial" charset="0"/>
              </a:rPr>
              <a:t>)</a:t>
            </a:r>
          </a:p>
          <a:p>
            <a:pPr marL="265113" indent="-265113">
              <a:lnSpc>
                <a:spcPct val="100000"/>
              </a:lnSpc>
              <a:spcBef>
                <a:spcPct val="30000"/>
              </a:spcBef>
              <a:buFontTx/>
              <a:buNone/>
            </a:pPr>
            <a:r>
              <a:rPr lang="fr-FR" sz="1600" dirty="0" smtClean="0">
                <a:solidFill>
                  <a:srgbClr val="0000CC"/>
                </a:solidFill>
                <a:latin typeface="Arial" charset="0"/>
              </a:rPr>
              <a:t>2.	Cerveau</a:t>
            </a:r>
            <a:r>
              <a:rPr lang="fr-FR" sz="1600" dirty="0">
                <a:solidFill>
                  <a:srgbClr val="0000CC"/>
                </a:solidFill>
                <a:latin typeface="Arial" charset="0"/>
              </a:rPr>
              <a:t>.</a:t>
            </a:r>
            <a:r>
              <a:rPr lang="fr-FR" sz="1600" dirty="0">
                <a:solidFill>
                  <a:srgbClr val="A50021"/>
                </a:solidFill>
                <a:latin typeface="Arial" charset="0"/>
              </a:rPr>
              <a:t> </a:t>
            </a:r>
            <a:r>
              <a:rPr lang="fr-FR" sz="1600" b="0" i="0" dirty="0">
                <a:solidFill>
                  <a:schemeClr val="tx1"/>
                </a:solidFill>
                <a:latin typeface="Arial" charset="0"/>
              </a:rPr>
              <a:t>Relativement constant</a:t>
            </a:r>
          </a:p>
          <a:p>
            <a:pPr marL="358775">
              <a:lnSpc>
                <a:spcPct val="100000"/>
              </a:lnSpc>
              <a:spcBef>
                <a:spcPct val="0"/>
              </a:spcBef>
              <a:buFontTx/>
              <a:buNone/>
            </a:pPr>
            <a:r>
              <a:rPr lang="fr-FR" sz="1600" b="0" i="0" dirty="0" smtClean="0">
                <a:solidFill>
                  <a:schemeClr val="tx1"/>
                </a:solidFill>
                <a:latin typeface="Arial" charset="0"/>
                <a:sym typeface="Symbol" pitchFamily="18" charset="2"/>
              </a:rPr>
              <a:t> </a:t>
            </a:r>
            <a:r>
              <a:rPr lang="fr-FR" sz="1600" b="0" i="0" dirty="0">
                <a:solidFill>
                  <a:schemeClr val="tx1"/>
                </a:solidFill>
                <a:latin typeface="Arial" charset="0"/>
                <a:sym typeface="Symbol" pitchFamily="18" charset="2"/>
              </a:rPr>
              <a:t>Régulation </a:t>
            </a:r>
            <a:r>
              <a:rPr lang="fr-FR" sz="1600" i="0" dirty="0">
                <a:solidFill>
                  <a:schemeClr val="tx1"/>
                </a:solidFill>
                <a:latin typeface="Arial" charset="0"/>
              </a:rPr>
              <a:t>métabolique</a:t>
            </a:r>
            <a:endParaRPr lang="fr-FR" sz="1600" b="0" i="0" dirty="0">
              <a:solidFill>
                <a:schemeClr val="tx1"/>
              </a:solidFill>
              <a:latin typeface="Arial" charset="0"/>
            </a:endParaRPr>
          </a:p>
          <a:p>
            <a:pPr marL="265113" indent="-265113">
              <a:lnSpc>
                <a:spcPct val="100000"/>
              </a:lnSpc>
              <a:spcBef>
                <a:spcPct val="30000"/>
              </a:spcBef>
              <a:buFontTx/>
              <a:buNone/>
            </a:pPr>
            <a:r>
              <a:rPr lang="fr-FR" sz="1600" dirty="0" smtClean="0">
                <a:solidFill>
                  <a:srgbClr val="0000CC"/>
                </a:solidFill>
                <a:latin typeface="Arial" charset="0"/>
              </a:rPr>
              <a:t>3.	Cœur.</a:t>
            </a:r>
            <a:r>
              <a:rPr lang="fr-FR" sz="1600" dirty="0" smtClean="0">
                <a:solidFill>
                  <a:srgbClr val="A50021"/>
                </a:solidFill>
                <a:latin typeface="Arial" charset="0"/>
              </a:rPr>
              <a:t> </a:t>
            </a:r>
            <a:r>
              <a:rPr lang="fr-FR" sz="1600" b="0" i="0" dirty="0">
                <a:solidFill>
                  <a:schemeClr val="tx1"/>
                </a:solidFill>
                <a:latin typeface="Arial" charset="0"/>
              </a:rPr>
              <a:t>Pendant un exercice, vasodilatation des artérioles coronaires</a:t>
            </a:r>
            <a:r>
              <a:rPr lang="fr-FR" sz="1600" b="0" i="0" dirty="0" smtClean="0">
                <a:solidFill>
                  <a:schemeClr val="tx1"/>
                </a:solidFill>
                <a:latin typeface="Arial" charset="0"/>
              </a:rPr>
              <a:t>.</a:t>
            </a:r>
          </a:p>
          <a:p>
            <a:pPr marL="625475" indent="-266700">
              <a:lnSpc>
                <a:spcPct val="100000"/>
              </a:lnSpc>
              <a:spcBef>
                <a:spcPct val="0"/>
              </a:spcBef>
              <a:buFontTx/>
              <a:buNone/>
            </a:pPr>
            <a:r>
              <a:rPr lang="fr-FR" sz="1600" b="0" i="0" dirty="0" smtClean="0">
                <a:solidFill>
                  <a:schemeClr val="tx1"/>
                </a:solidFill>
                <a:latin typeface="Arial" charset="0"/>
                <a:sym typeface="Symbol" pitchFamily="18" charset="2"/>
              </a:rPr>
              <a:t> Régulation </a:t>
            </a:r>
            <a:r>
              <a:rPr lang="fr-FR" sz="1600" i="0" dirty="0" smtClean="0">
                <a:solidFill>
                  <a:schemeClr val="tx1"/>
                </a:solidFill>
                <a:latin typeface="Arial" charset="0"/>
              </a:rPr>
              <a:t>métabolique</a:t>
            </a:r>
            <a:r>
              <a:rPr lang="fr-FR" sz="1600" dirty="0" smtClean="0">
                <a:latin typeface="Arial" charset="0"/>
              </a:rPr>
              <a:t> </a:t>
            </a:r>
            <a:r>
              <a:rPr lang="fr-FR" sz="1600" b="0" i="0" dirty="0" smtClean="0">
                <a:solidFill>
                  <a:schemeClr val="tx1"/>
                </a:solidFill>
                <a:latin typeface="Arial" charset="0"/>
              </a:rPr>
              <a:t>(CO</a:t>
            </a:r>
            <a:r>
              <a:rPr lang="fr-FR" sz="1600" b="0" i="0" baseline="-10000" dirty="0" smtClean="0">
                <a:solidFill>
                  <a:schemeClr val="tx1"/>
                </a:solidFill>
                <a:latin typeface="Arial" charset="0"/>
              </a:rPr>
              <a:t>2</a:t>
            </a:r>
            <a:r>
              <a:rPr lang="fr-FR" sz="1600" b="0" i="0" dirty="0" smtClean="0">
                <a:solidFill>
                  <a:schemeClr val="tx1"/>
                </a:solidFill>
                <a:latin typeface="Arial" charset="0"/>
              </a:rPr>
              <a:t>, pH, O</a:t>
            </a:r>
            <a:r>
              <a:rPr lang="fr-FR" sz="1600" b="0" i="0" baseline="-10000" dirty="0" smtClean="0">
                <a:solidFill>
                  <a:schemeClr val="tx1"/>
                </a:solidFill>
                <a:latin typeface="Arial" charset="0"/>
              </a:rPr>
              <a:t>2</a:t>
            </a:r>
            <a:r>
              <a:rPr lang="fr-FR" sz="1600" b="0" i="0" dirty="0" smtClean="0">
                <a:solidFill>
                  <a:schemeClr val="tx1"/>
                </a:solidFill>
                <a:latin typeface="Arial" charset="0"/>
              </a:rPr>
              <a:t>, adénosine)</a:t>
            </a:r>
          </a:p>
          <a:p>
            <a:pPr marL="265113" indent="-265113">
              <a:lnSpc>
                <a:spcPct val="100000"/>
              </a:lnSpc>
              <a:spcBef>
                <a:spcPct val="30000"/>
              </a:spcBef>
              <a:buFontTx/>
              <a:buNone/>
            </a:pPr>
            <a:r>
              <a:rPr lang="fr-FR" sz="1600" dirty="0" smtClean="0">
                <a:solidFill>
                  <a:srgbClr val="0000CC"/>
                </a:solidFill>
                <a:latin typeface="Arial" charset="0"/>
              </a:rPr>
              <a:t>4.	Peau</a:t>
            </a:r>
            <a:r>
              <a:rPr lang="fr-FR" sz="1600" dirty="0">
                <a:solidFill>
                  <a:srgbClr val="0000CC"/>
                </a:solidFill>
                <a:latin typeface="Arial" charset="0"/>
              </a:rPr>
              <a:t>.</a:t>
            </a:r>
            <a:r>
              <a:rPr lang="fr-FR" sz="1600" dirty="0">
                <a:solidFill>
                  <a:srgbClr val="A50021"/>
                </a:solidFill>
                <a:latin typeface="Arial" charset="0"/>
              </a:rPr>
              <a:t> </a:t>
            </a:r>
            <a:r>
              <a:rPr lang="fr-FR" sz="1600" b="0" i="0" dirty="0">
                <a:solidFill>
                  <a:schemeClr val="tx1"/>
                </a:solidFill>
                <a:latin typeface="Arial" charset="0"/>
              </a:rPr>
              <a:t>Très variable (en particulier à cause de son rôle dans la thermorégulation)</a:t>
            </a:r>
          </a:p>
          <a:p>
            <a:pPr marL="358775">
              <a:lnSpc>
                <a:spcPct val="100000"/>
              </a:lnSpc>
              <a:spcBef>
                <a:spcPct val="0"/>
              </a:spcBef>
              <a:buFontTx/>
              <a:buNone/>
            </a:pPr>
            <a:r>
              <a:rPr lang="fr-FR" sz="1600" b="0" i="0" dirty="0" smtClean="0">
                <a:solidFill>
                  <a:schemeClr val="tx1"/>
                </a:solidFill>
                <a:latin typeface="Arial" charset="0"/>
                <a:sym typeface="Symbol" pitchFamily="18" charset="2"/>
              </a:rPr>
              <a:t> </a:t>
            </a:r>
            <a:r>
              <a:rPr lang="fr-FR" sz="1600" b="0" i="0" dirty="0">
                <a:solidFill>
                  <a:schemeClr val="tx1"/>
                </a:solidFill>
                <a:latin typeface="Arial" charset="0"/>
                <a:sym typeface="Symbol" pitchFamily="18" charset="2"/>
              </a:rPr>
              <a:t>Régulation sympathique importante.</a:t>
            </a:r>
            <a:endParaRPr lang="fr-FR" sz="1600" b="0" i="0" dirty="0">
              <a:solidFill>
                <a:schemeClr val="tx1"/>
              </a:solidFill>
              <a:latin typeface="Arial" charset="0"/>
            </a:endParaRPr>
          </a:p>
        </p:txBody>
      </p:sp>
      <p:pic>
        <p:nvPicPr>
          <p:cNvPr id="13315" name="Picture 9" descr="19-12Distribution_UN.jpg"/>
          <p:cNvPicPr>
            <a:picLocks noChangeAspect="1" noChangeArrowheads="1"/>
          </p:cNvPicPr>
          <p:nvPr/>
        </p:nvPicPr>
        <p:blipFill>
          <a:blip r:embed="rId3" cstate="print">
            <a:extLst>
              <a:ext uri="{28A0092B-C50C-407E-A947-70E740481C1C}">
                <a14:useLocalDpi xmlns:a14="http://schemas.microsoft.com/office/drawing/2010/main" val="0"/>
              </a:ext>
            </a:extLst>
          </a:blip>
          <a:srcRect l="7935" b="13983"/>
          <a:stretch>
            <a:fillRect/>
          </a:stretch>
        </p:blipFill>
        <p:spPr bwMode="auto">
          <a:xfrm>
            <a:off x="5294313" y="260350"/>
            <a:ext cx="3849687"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11"/>
          <p:cNvSpPr txBox="1">
            <a:spLocks noChangeArrowheads="1"/>
          </p:cNvSpPr>
          <p:nvPr/>
        </p:nvSpPr>
        <p:spPr bwMode="auto">
          <a:xfrm>
            <a:off x="5257800" y="4679950"/>
            <a:ext cx="12287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457200" indent="-457200">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ctr">
              <a:lnSpc>
                <a:spcPct val="100000"/>
              </a:lnSpc>
              <a:spcBef>
                <a:spcPct val="0"/>
              </a:spcBef>
              <a:buFontTx/>
              <a:buNone/>
            </a:pPr>
            <a:r>
              <a:rPr lang="fr-FR" sz="1400" b="0" i="0">
                <a:solidFill>
                  <a:schemeClr val="tx1"/>
                </a:solidFill>
                <a:latin typeface="Arial" charset="0"/>
              </a:rPr>
              <a:t>DC au repos:</a:t>
            </a:r>
          </a:p>
          <a:p>
            <a:pPr algn="ctr">
              <a:lnSpc>
                <a:spcPct val="100000"/>
              </a:lnSpc>
              <a:spcBef>
                <a:spcPct val="0"/>
              </a:spcBef>
              <a:buFontTx/>
              <a:buNone/>
            </a:pPr>
            <a:r>
              <a:rPr lang="fr-FR" sz="1400" b="0" i="0">
                <a:solidFill>
                  <a:schemeClr val="tx1"/>
                </a:solidFill>
                <a:latin typeface="Arial" charset="0"/>
              </a:rPr>
              <a:t>5,8 L/min</a:t>
            </a:r>
          </a:p>
        </p:txBody>
      </p:sp>
      <p:sp>
        <p:nvSpPr>
          <p:cNvPr id="13317" name="Text Box 12"/>
          <p:cNvSpPr txBox="1">
            <a:spLocks noChangeArrowheads="1"/>
          </p:cNvSpPr>
          <p:nvPr/>
        </p:nvSpPr>
        <p:spPr bwMode="auto">
          <a:xfrm>
            <a:off x="7086600" y="5441950"/>
            <a:ext cx="15240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0"/>
              </a:spcBef>
              <a:buFontTx/>
              <a:buNone/>
            </a:pPr>
            <a:r>
              <a:rPr lang="fr-FR" sz="1400" b="0" i="0">
                <a:solidFill>
                  <a:schemeClr val="tx1"/>
                </a:solidFill>
                <a:latin typeface="Arial" charset="0"/>
              </a:rPr>
              <a:t>DC durant un exercice intense:   17,5 L/min</a:t>
            </a:r>
          </a:p>
        </p:txBody>
      </p:sp>
      <p:sp>
        <p:nvSpPr>
          <p:cNvPr id="13318" name="Text Box 13"/>
          <p:cNvSpPr txBox="1">
            <a:spLocks noChangeArrowheads="1"/>
          </p:cNvSpPr>
          <p:nvPr/>
        </p:nvSpPr>
        <p:spPr bwMode="auto">
          <a:xfrm>
            <a:off x="4876800" y="1327150"/>
            <a:ext cx="9715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r">
              <a:lnSpc>
                <a:spcPct val="100000"/>
              </a:lnSpc>
              <a:spcBef>
                <a:spcPct val="0"/>
              </a:spcBef>
              <a:buFontTx/>
              <a:buNone/>
            </a:pPr>
            <a:r>
              <a:rPr lang="fr-FR" sz="1200" i="0">
                <a:solidFill>
                  <a:schemeClr val="tx1"/>
                </a:solidFill>
                <a:latin typeface="Arial" charset="0"/>
              </a:rPr>
              <a:t>Cerveau</a:t>
            </a:r>
          </a:p>
        </p:txBody>
      </p:sp>
      <p:sp>
        <p:nvSpPr>
          <p:cNvPr id="13319" name="Text Box 14"/>
          <p:cNvSpPr txBox="1">
            <a:spLocks noChangeArrowheads="1"/>
          </p:cNvSpPr>
          <p:nvPr/>
        </p:nvSpPr>
        <p:spPr bwMode="auto">
          <a:xfrm>
            <a:off x="5105400" y="1631950"/>
            <a:ext cx="555625" cy="20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r">
              <a:lnSpc>
                <a:spcPct val="100000"/>
              </a:lnSpc>
              <a:spcBef>
                <a:spcPct val="0"/>
              </a:spcBef>
              <a:buFontTx/>
              <a:buNone/>
            </a:pPr>
            <a:r>
              <a:rPr lang="fr-FR" sz="1200" i="0">
                <a:solidFill>
                  <a:schemeClr val="tx1"/>
                </a:solidFill>
                <a:latin typeface="Arial" charset="0"/>
              </a:rPr>
              <a:t>Coeur</a:t>
            </a:r>
          </a:p>
        </p:txBody>
      </p:sp>
      <p:sp>
        <p:nvSpPr>
          <p:cNvPr id="13320" name="Text Box 15"/>
          <p:cNvSpPr txBox="1">
            <a:spLocks noChangeArrowheads="1"/>
          </p:cNvSpPr>
          <p:nvPr/>
        </p:nvSpPr>
        <p:spPr bwMode="auto">
          <a:xfrm>
            <a:off x="5105400" y="1868488"/>
            <a:ext cx="725488" cy="569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0"/>
              </a:spcBef>
              <a:buFontTx/>
              <a:buNone/>
            </a:pPr>
            <a:r>
              <a:rPr lang="fr-FR" sz="1200" i="0">
                <a:solidFill>
                  <a:schemeClr val="tx1"/>
                </a:solidFill>
                <a:latin typeface="Arial" charset="0"/>
              </a:rPr>
              <a:t>Muscles squelet-tiques</a:t>
            </a:r>
          </a:p>
        </p:txBody>
      </p:sp>
      <p:sp>
        <p:nvSpPr>
          <p:cNvPr id="13321" name="Text Box 16"/>
          <p:cNvSpPr txBox="1">
            <a:spLocks noChangeArrowheads="1"/>
          </p:cNvSpPr>
          <p:nvPr/>
        </p:nvSpPr>
        <p:spPr bwMode="auto">
          <a:xfrm>
            <a:off x="5257800" y="2546350"/>
            <a:ext cx="479425" cy="20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r">
              <a:lnSpc>
                <a:spcPct val="100000"/>
              </a:lnSpc>
              <a:spcBef>
                <a:spcPct val="0"/>
              </a:spcBef>
              <a:buFontTx/>
              <a:buNone/>
            </a:pPr>
            <a:r>
              <a:rPr lang="fr-FR" sz="1200" i="0">
                <a:solidFill>
                  <a:schemeClr val="tx1"/>
                </a:solidFill>
                <a:latin typeface="Arial" charset="0"/>
              </a:rPr>
              <a:t>Peau</a:t>
            </a:r>
          </a:p>
        </p:txBody>
      </p:sp>
      <p:sp>
        <p:nvSpPr>
          <p:cNvPr id="13322" name="Text Box 17"/>
          <p:cNvSpPr txBox="1">
            <a:spLocks noChangeArrowheads="1"/>
          </p:cNvSpPr>
          <p:nvPr/>
        </p:nvSpPr>
        <p:spPr bwMode="auto">
          <a:xfrm>
            <a:off x="5257800" y="3003550"/>
            <a:ext cx="479425" cy="20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r">
              <a:lnSpc>
                <a:spcPct val="100000"/>
              </a:lnSpc>
              <a:spcBef>
                <a:spcPct val="0"/>
              </a:spcBef>
              <a:buFontTx/>
              <a:buNone/>
            </a:pPr>
            <a:r>
              <a:rPr lang="fr-FR" sz="1200" i="0">
                <a:solidFill>
                  <a:schemeClr val="tx1"/>
                </a:solidFill>
                <a:latin typeface="Arial" charset="0"/>
              </a:rPr>
              <a:t>Reins </a:t>
            </a:r>
          </a:p>
        </p:txBody>
      </p:sp>
      <p:sp>
        <p:nvSpPr>
          <p:cNvPr id="13323" name="Text Box 18"/>
          <p:cNvSpPr txBox="1">
            <a:spLocks noChangeArrowheads="1"/>
          </p:cNvSpPr>
          <p:nvPr/>
        </p:nvSpPr>
        <p:spPr bwMode="auto">
          <a:xfrm>
            <a:off x="4800600" y="3613150"/>
            <a:ext cx="925513" cy="20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r">
              <a:lnSpc>
                <a:spcPct val="100000"/>
              </a:lnSpc>
              <a:spcBef>
                <a:spcPct val="0"/>
              </a:spcBef>
              <a:buFontTx/>
              <a:buNone/>
            </a:pPr>
            <a:r>
              <a:rPr lang="fr-FR" sz="1200" i="0">
                <a:solidFill>
                  <a:schemeClr val="tx1"/>
                </a:solidFill>
                <a:latin typeface="Arial" charset="0"/>
              </a:rPr>
              <a:t>Abdomen </a:t>
            </a:r>
          </a:p>
        </p:txBody>
      </p:sp>
      <p:sp>
        <p:nvSpPr>
          <p:cNvPr id="13324" name="Text Box 19"/>
          <p:cNvSpPr txBox="1">
            <a:spLocks noChangeArrowheads="1"/>
          </p:cNvSpPr>
          <p:nvPr/>
        </p:nvSpPr>
        <p:spPr bwMode="auto">
          <a:xfrm>
            <a:off x="5105400" y="4222750"/>
            <a:ext cx="620713" cy="204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gn="r">
              <a:lnSpc>
                <a:spcPct val="100000"/>
              </a:lnSpc>
              <a:spcBef>
                <a:spcPct val="0"/>
              </a:spcBef>
              <a:buFontTx/>
              <a:buNone/>
            </a:pPr>
            <a:r>
              <a:rPr lang="fr-FR" sz="1200" i="0">
                <a:solidFill>
                  <a:schemeClr val="tx1"/>
                </a:solidFill>
                <a:latin typeface="Arial" charset="0"/>
              </a:rPr>
              <a:t>Autres </a:t>
            </a:r>
          </a:p>
        </p:txBody>
      </p:sp>
      <p:sp>
        <p:nvSpPr>
          <p:cNvPr id="13325" name="Text Box 5"/>
          <p:cNvSpPr txBox="1">
            <a:spLocks noChangeArrowheads="1"/>
          </p:cNvSpPr>
          <p:nvPr/>
        </p:nvSpPr>
        <p:spPr bwMode="auto">
          <a:xfrm>
            <a:off x="8001000" y="6400800"/>
            <a:ext cx="979488" cy="307975"/>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i="1">
                <a:solidFill>
                  <a:srgbClr val="333399"/>
                </a:solidFill>
                <a:latin typeface="Times New Roman" pitchFamily="18" charset="0"/>
              </a:defRPr>
            </a:lvl1pPr>
            <a:lvl2pPr marL="742950" indent="-285750">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spcBef>
                <a:spcPct val="0"/>
              </a:spcBef>
              <a:buFontTx/>
              <a:buNone/>
            </a:pPr>
            <a:r>
              <a:rPr lang="en-US" sz="1400" b="0" i="0">
                <a:solidFill>
                  <a:srgbClr val="0000CC"/>
                </a:solidFill>
                <a:latin typeface="Arial" charset="0"/>
              </a:rPr>
              <a:t>Fig. 19.13</a:t>
            </a:r>
          </a:p>
        </p:txBody>
      </p:sp>
      <p:sp>
        <p:nvSpPr>
          <p:cNvPr id="13326" name="Text Box 21"/>
          <p:cNvSpPr txBox="1">
            <a:spLocks noChangeArrowheads="1"/>
          </p:cNvSpPr>
          <p:nvPr/>
        </p:nvSpPr>
        <p:spPr bwMode="auto">
          <a:xfrm>
            <a:off x="228600" y="5289550"/>
            <a:ext cx="6477000" cy="1492250"/>
          </a:xfrm>
          <a:prstGeom prst="rect">
            <a:avLst/>
          </a:prstGeom>
          <a:solidFill>
            <a:srgbClr val="FFFFCC"/>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82800" bIns="82800">
            <a:spAutoFit/>
          </a:bodyPr>
          <a:lstStyle>
            <a:lvl1pPr>
              <a:defRPr b="1" i="1">
                <a:solidFill>
                  <a:srgbClr val="333399"/>
                </a:solidFill>
                <a:latin typeface="Times New Roman" pitchFamily="18" charset="0"/>
              </a:defRPr>
            </a:lvl1pPr>
            <a:lvl2pPr marL="354013" indent="-174625">
              <a:defRPr b="1" i="1">
                <a:solidFill>
                  <a:srgbClr val="333399"/>
                </a:solidFill>
                <a:latin typeface="Times New Roman" pitchFamily="18" charset="0"/>
              </a:defRPr>
            </a:lvl2pPr>
            <a:lvl3pPr marL="1143000" indent="-228600">
              <a:defRPr b="1" i="1">
                <a:solidFill>
                  <a:srgbClr val="333399"/>
                </a:solidFill>
                <a:latin typeface="Times New Roman" pitchFamily="18" charset="0"/>
              </a:defRPr>
            </a:lvl3pPr>
            <a:lvl4pPr marL="1600200" indent="-228600">
              <a:defRPr b="1" i="1">
                <a:solidFill>
                  <a:srgbClr val="333399"/>
                </a:solidFill>
                <a:latin typeface="Times New Roman" pitchFamily="18" charset="0"/>
              </a:defRPr>
            </a:lvl4pPr>
            <a:lvl5pPr marL="2057400" indent="-228600">
              <a:defRPr b="1" i="1">
                <a:solidFill>
                  <a:srgbClr val="333399"/>
                </a:solidFill>
                <a:latin typeface="Times New Roman" pitchFamily="18" charset="0"/>
              </a:defRPr>
            </a:lvl5pPr>
            <a:lvl6pPr marL="2514600" indent="-228600" eaLnBrk="0" fontAlgn="base" hangingPunct="0">
              <a:lnSpc>
                <a:spcPct val="80000"/>
              </a:lnSpc>
              <a:spcBef>
                <a:spcPct val="20000"/>
              </a:spcBef>
              <a:spcAft>
                <a:spcPct val="0"/>
              </a:spcAft>
              <a:buChar char="•"/>
              <a:defRPr b="1" i="1">
                <a:solidFill>
                  <a:srgbClr val="333399"/>
                </a:solidFill>
                <a:latin typeface="Times New Roman" pitchFamily="18" charset="0"/>
              </a:defRPr>
            </a:lvl6pPr>
            <a:lvl7pPr marL="2971800" indent="-228600" eaLnBrk="0" fontAlgn="base" hangingPunct="0">
              <a:lnSpc>
                <a:spcPct val="80000"/>
              </a:lnSpc>
              <a:spcBef>
                <a:spcPct val="20000"/>
              </a:spcBef>
              <a:spcAft>
                <a:spcPct val="0"/>
              </a:spcAft>
              <a:buChar char="•"/>
              <a:defRPr b="1" i="1">
                <a:solidFill>
                  <a:srgbClr val="333399"/>
                </a:solidFill>
                <a:latin typeface="Times New Roman" pitchFamily="18" charset="0"/>
              </a:defRPr>
            </a:lvl7pPr>
            <a:lvl8pPr marL="3429000" indent="-228600" eaLnBrk="0" fontAlgn="base" hangingPunct="0">
              <a:lnSpc>
                <a:spcPct val="80000"/>
              </a:lnSpc>
              <a:spcBef>
                <a:spcPct val="20000"/>
              </a:spcBef>
              <a:spcAft>
                <a:spcPct val="0"/>
              </a:spcAft>
              <a:buChar char="•"/>
              <a:defRPr b="1" i="1">
                <a:solidFill>
                  <a:srgbClr val="333399"/>
                </a:solidFill>
                <a:latin typeface="Times New Roman" pitchFamily="18" charset="0"/>
              </a:defRPr>
            </a:lvl8pPr>
            <a:lvl9pPr marL="3886200" indent="-228600" eaLnBrk="0" fontAlgn="base" hangingPunct="0">
              <a:lnSpc>
                <a:spcPct val="80000"/>
              </a:lnSpc>
              <a:spcBef>
                <a:spcPct val="20000"/>
              </a:spcBef>
              <a:spcAft>
                <a:spcPct val="0"/>
              </a:spcAft>
              <a:buChar char="•"/>
              <a:defRPr b="1" i="1">
                <a:solidFill>
                  <a:srgbClr val="333399"/>
                </a:solidFill>
                <a:latin typeface="Times New Roman" pitchFamily="18" charset="0"/>
              </a:defRPr>
            </a:lvl9pPr>
          </a:lstStyle>
          <a:p>
            <a:pPr>
              <a:lnSpc>
                <a:spcPct val="100000"/>
              </a:lnSpc>
              <a:buFontTx/>
              <a:buNone/>
            </a:pPr>
            <a:r>
              <a:rPr lang="fr-FR" sz="1600">
                <a:solidFill>
                  <a:srgbClr val="0000CC"/>
                </a:solidFill>
                <a:latin typeface="Arial" charset="0"/>
              </a:rPr>
              <a:t>5. Poumons</a:t>
            </a:r>
            <a:r>
              <a:rPr lang="fr-FR" sz="1600" i="0">
                <a:solidFill>
                  <a:srgbClr val="0000CC"/>
                </a:solidFill>
                <a:latin typeface="Arial" charset="0"/>
              </a:rPr>
              <a:t>.</a:t>
            </a:r>
          </a:p>
          <a:p>
            <a:pPr lvl="1">
              <a:lnSpc>
                <a:spcPct val="100000"/>
              </a:lnSpc>
              <a:spcBef>
                <a:spcPct val="10000"/>
              </a:spcBef>
            </a:pPr>
            <a:r>
              <a:rPr lang="fr-FR" sz="1600" b="0" i="0">
                <a:solidFill>
                  <a:schemeClr val="tx1"/>
                </a:solidFill>
                <a:latin typeface="Arial" charset="0"/>
              </a:rPr>
              <a:t>Pression artérielle de la circulation pulmonaire ~25/10 (vs 120/80)</a:t>
            </a:r>
          </a:p>
          <a:p>
            <a:pPr lvl="1">
              <a:lnSpc>
                <a:spcPct val="100000"/>
              </a:lnSpc>
              <a:spcBef>
                <a:spcPct val="10000"/>
              </a:spcBef>
            </a:pPr>
            <a:r>
              <a:rPr lang="fr-FR" sz="1600" b="0" i="0">
                <a:solidFill>
                  <a:schemeClr val="tx1"/>
                </a:solidFill>
                <a:latin typeface="Arial" charset="0"/>
              </a:rPr>
              <a:t>Régulation </a:t>
            </a:r>
            <a:r>
              <a:rPr lang="fr-FR" sz="1600" i="0">
                <a:solidFill>
                  <a:schemeClr val="tx1"/>
                </a:solidFill>
                <a:latin typeface="Arial" charset="0"/>
              </a:rPr>
              <a:t>opposée</a:t>
            </a:r>
            <a:r>
              <a:rPr lang="fr-FR" sz="1600" b="0" i="0">
                <a:solidFill>
                  <a:schemeClr val="tx1"/>
                </a:solidFill>
                <a:latin typeface="Arial" charset="0"/>
              </a:rPr>
              <a:t> à celle de la circulation systémique:  </a:t>
            </a:r>
          </a:p>
          <a:p>
            <a:pPr lvl="1">
              <a:lnSpc>
                <a:spcPct val="100000"/>
              </a:lnSpc>
              <a:spcBef>
                <a:spcPct val="10000"/>
              </a:spcBef>
              <a:buFontTx/>
              <a:buNone/>
            </a:pPr>
            <a:r>
              <a:rPr lang="fr-FR" sz="1600" b="0" i="0">
                <a:solidFill>
                  <a:schemeClr val="tx1"/>
                </a:solidFill>
                <a:latin typeface="Arial" charset="0"/>
              </a:rPr>
              <a:t>	</a:t>
            </a:r>
            <a:r>
              <a:rPr lang="fr-FR" sz="1600" b="0" i="0">
                <a:solidFill>
                  <a:schemeClr val="tx1"/>
                </a:solidFill>
                <a:latin typeface="Arial" charset="0"/>
                <a:sym typeface="Symbol" pitchFamily="18" charset="2"/>
              </a:rPr>
              <a:t> O</a:t>
            </a:r>
            <a:r>
              <a:rPr lang="fr-FR" sz="1600" b="0" i="0" baseline="-10000">
                <a:solidFill>
                  <a:schemeClr val="tx1"/>
                </a:solidFill>
                <a:latin typeface="Arial" charset="0"/>
                <a:sym typeface="Symbol" pitchFamily="18" charset="2"/>
              </a:rPr>
              <a:t>2</a:t>
            </a:r>
            <a:r>
              <a:rPr lang="fr-FR" sz="1600" b="0" i="0">
                <a:solidFill>
                  <a:schemeClr val="tx1"/>
                </a:solidFill>
                <a:latin typeface="Arial" charset="0"/>
              </a:rPr>
              <a:t> </a:t>
            </a:r>
            <a:r>
              <a:rPr lang="fr-FR" sz="1600" i="0">
                <a:solidFill>
                  <a:schemeClr val="tx1"/>
                </a:solidFill>
                <a:latin typeface="Arial" charset="0"/>
                <a:sym typeface="Symbol" pitchFamily="18" charset="2"/>
              </a:rPr>
              <a:t></a:t>
            </a:r>
            <a:r>
              <a:rPr lang="fr-FR" sz="1600" b="0" i="0">
                <a:solidFill>
                  <a:schemeClr val="tx1"/>
                </a:solidFill>
                <a:latin typeface="Arial" charset="0"/>
              </a:rPr>
              <a:t> </a:t>
            </a:r>
            <a:r>
              <a:rPr lang="fr-FR" sz="1600" i="0">
                <a:solidFill>
                  <a:schemeClr val="tx1"/>
                </a:solidFill>
                <a:latin typeface="Arial" charset="0"/>
              </a:rPr>
              <a:t>vasoconstriction</a:t>
            </a:r>
            <a:r>
              <a:rPr lang="fr-FR" sz="1600" b="0" i="0">
                <a:solidFill>
                  <a:schemeClr val="tx1"/>
                </a:solidFill>
                <a:latin typeface="Arial" charset="0"/>
              </a:rPr>
              <a:t>;</a:t>
            </a:r>
          </a:p>
          <a:p>
            <a:pPr lvl="1">
              <a:lnSpc>
                <a:spcPct val="100000"/>
              </a:lnSpc>
              <a:spcBef>
                <a:spcPct val="10000"/>
              </a:spcBef>
              <a:buFontTx/>
              <a:buNone/>
            </a:pPr>
            <a:r>
              <a:rPr lang="fr-FR" sz="1600" b="0" i="0">
                <a:solidFill>
                  <a:schemeClr val="tx1"/>
                </a:solidFill>
                <a:latin typeface="Arial" charset="0"/>
              </a:rPr>
              <a:t> 	</a:t>
            </a:r>
            <a:r>
              <a:rPr lang="fr-FR" sz="1600" b="0" i="0">
                <a:solidFill>
                  <a:schemeClr val="tx1"/>
                </a:solidFill>
                <a:latin typeface="Arial" charset="0"/>
                <a:sym typeface="Symbol" pitchFamily="18" charset="2"/>
              </a:rPr>
              <a:t> O</a:t>
            </a:r>
            <a:r>
              <a:rPr lang="fr-FR" sz="1600" b="0" i="0" baseline="-10000">
                <a:solidFill>
                  <a:schemeClr val="tx1"/>
                </a:solidFill>
                <a:latin typeface="Arial" charset="0"/>
                <a:sym typeface="Symbol" pitchFamily="18" charset="2"/>
              </a:rPr>
              <a:t>2</a:t>
            </a:r>
            <a:r>
              <a:rPr lang="fr-FR" sz="1600" b="0" i="0">
                <a:solidFill>
                  <a:schemeClr val="tx1"/>
                </a:solidFill>
                <a:latin typeface="Arial" charset="0"/>
              </a:rPr>
              <a:t> </a:t>
            </a:r>
            <a:r>
              <a:rPr lang="fr-FR" sz="1600" i="0">
                <a:solidFill>
                  <a:schemeClr val="tx1"/>
                </a:solidFill>
                <a:latin typeface="Arial" charset="0"/>
                <a:sym typeface="Symbol" pitchFamily="18" charset="2"/>
              </a:rPr>
              <a:t></a:t>
            </a:r>
            <a:r>
              <a:rPr lang="fr-FR" sz="1600" b="0" i="0">
                <a:solidFill>
                  <a:schemeClr val="tx1"/>
                </a:solidFill>
                <a:latin typeface="Arial" charset="0"/>
              </a:rPr>
              <a:t> </a:t>
            </a:r>
            <a:r>
              <a:rPr lang="fr-FR" sz="1600" i="0">
                <a:solidFill>
                  <a:schemeClr val="tx1"/>
                </a:solidFill>
                <a:latin typeface="Arial" charset="0"/>
              </a:rPr>
              <a:t>vasodilatation</a:t>
            </a:r>
          </a:p>
        </p:txBody>
      </p:sp>
    </p:spTree>
    <p:extLst>
      <p:ext uri="{BB962C8B-B14F-4D97-AF65-F5344CB8AC3E}">
        <p14:creationId xmlns:p14="http://schemas.microsoft.com/office/powerpoint/2010/main" val="4801001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514600"/>
            <a:ext cx="8229600" cy="1143000"/>
          </a:xfrm>
        </p:spPr>
        <p:txBody>
          <a:bodyPr>
            <a:normAutofit fontScale="90000"/>
          </a:bodyPr>
          <a:lstStyle/>
          <a:p>
            <a:r>
              <a:rPr lang="en-US" dirty="0" smtClean="0">
                <a:effectLst/>
              </a:rPr>
              <a:t/>
            </a:r>
            <a:br>
              <a:rPr lang="en-US" dirty="0" smtClean="0">
                <a:effectLst/>
              </a:rPr>
            </a:br>
            <a:r>
              <a:rPr lang="fr-CA" dirty="0"/>
              <a:t>Anatomie des vaisseaux sanguins (section 6.3): 4 questions</a:t>
            </a:r>
            <a:r>
              <a:rPr lang="en-US" dirty="0"/>
              <a:t/>
            </a:r>
            <a:br>
              <a:rPr lang="en-US" dirty="0"/>
            </a:br>
            <a:endParaRPr lang="en-US" dirty="0"/>
          </a:p>
        </p:txBody>
      </p:sp>
    </p:spTree>
    <p:extLst>
      <p:ext uri="{BB962C8B-B14F-4D97-AF65-F5344CB8AC3E}">
        <p14:creationId xmlns:p14="http://schemas.microsoft.com/office/powerpoint/2010/main" val="3696109245"/>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
            <a:ext cx="8686800" cy="4801314"/>
          </a:xfrm>
          <a:prstGeom prst="rect">
            <a:avLst/>
          </a:prstGeom>
          <a:noFill/>
        </p:spPr>
        <p:txBody>
          <a:bodyPr wrap="square" rtlCol="0">
            <a:spAutoFit/>
          </a:bodyPr>
          <a:lstStyle/>
          <a:p>
            <a:r>
              <a:rPr lang="en-US" b="1" dirty="0" err="1"/>
              <a:t>Anatomie</a:t>
            </a:r>
            <a:r>
              <a:rPr lang="en-US" b="1" dirty="0"/>
              <a:t> du </a:t>
            </a:r>
            <a:r>
              <a:rPr lang="en-US" b="1" dirty="0" err="1"/>
              <a:t>système</a:t>
            </a:r>
            <a:r>
              <a:rPr lang="en-US" b="1" dirty="0"/>
              <a:t> </a:t>
            </a:r>
            <a:r>
              <a:rPr lang="en-US" b="1" dirty="0" err="1" smtClean="0"/>
              <a:t>cardiovasculaire</a:t>
            </a:r>
            <a:endParaRPr lang="en-US" b="1" dirty="0" smtClean="0"/>
          </a:p>
          <a:p>
            <a:endParaRPr lang="en-US" dirty="0"/>
          </a:p>
          <a:p>
            <a:r>
              <a:rPr lang="fr-CA" b="1" dirty="0"/>
              <a:t>6.3 Identifier les </a:t>
            </a:r>
            <a:r>
              <a:rPr lang="fr-CA" b="1" dirty="0" err="1"/>
              <a:t>principals</a:t>
            </a:r>
            <a:r>
              <a:rPr lang="fr-CA" b="1" dirty="0"/>
              <a:t> artères et veines du système cardiovasculaire. </a:t>
            </a:r>
            <a:endParaRPr lang="fr-CA" b="1" dirty="0" smtClean="0"/>
          </a:p>
          <a:p>
            <a:endParaRPr lang="en-US" dirty="0"/>
          </a:p>
          <a:p>
            <a:r>
              <a:rPr lang="fr-CA" u="sng" dirty="0"/>
              <a:t>6.3.1 Circulation </a:t>
            </a:r>
            <a:r>
              <a:rPr lang="fr-CA" u="sng" dirty="0" smtClean="0"/>
              <a:t>pulmonaire</a:t>
            </a:r>
          </a:p>
          <a:p>
            <a:endParaRPr lang="en-US" dirty="0"/>
          </a:p>
          <a:p>
            <a:r>
              <a:rPr lang="fr-CA" dirty="0"/>
              <a:t>6.3.1.1 Décrire le rôle de la circulation pulmonaire (p.834</a:t>
            </a:r>
            <a:r>
              <a:rPr lang="fr-CA" dirty="0" smtClean="0"/>
              <a:t>)</a:t>
            </a:r>
          </a:p>
          <a:p>
            <a:endParaRPr lang="en-US" dirty="0"/>
          </a:p>
          <a:p>
            <a:r>
              <a:rPr lang="fr-CA" dirty="0"/>
              <a:t>6.3.1.2 Décrire les principaux vaisseaux de la circulation pulmonaire (Fig.19.19b) et leur situation respective en traçant le cheminement sanguin à partir du ventricule droit jusqu’à l’oreillette gauche. Reconnaître ainsi la présence de : tronc pulmonaire, artères pulmonaires (droite et gauche), artère lobaires 3 au poumon droit, 2 au poumon gauche), capillaires pulmonaires, veines pulmonaires (2 de chaque poumon). </a:t>
            </a:r>
            <a:endParaRPr lang="fr-CA" dirty="0" smtClean="0"/>
          </a:p>
          <a:p>
            <a:endParaRPr lang="fr-CA" dirty="0"/>
          </a:p>
          <a:p>
            <a:r>
              <a:rPr lang="fr-CA" b="1" u="sng" dirty="0"/>
              <a:t>6.3.2 Circulation systémique</a:t>
            </a:r>
            <a:endParaRPr lang="en-US" dirty="0"/>
          </a:p>
          <a:p>
            <a:endParaRPr lang="en-US" dirty="0"/>
          </a:p>
          <a:p>
            <a:endParaRPr lang="en-US" dirty="0"/>
          </a:p>
        </p:txBody>
      </p:sp>
    </p:spTree>
    <p:extLst>
      <p:ext uri="{BB962C8B-B14F-4D97-AF65-F5344CB8AC3E}">
        <p14:creationId xmlns:p14="http://schemas.microsoft.com/office/powerpoint/2010/main" val="2535269774"/>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p:cNvPicPr>
          <p:nvPr>
            <p:ph/>
          </p:nvPr>
        </p:nvPicPr>
        <p:blipFill>
          <a:blip r:embed="rId2">
            <a:extLst>
              <a:ext uri="{28A0092B-C50C-407E-A947-70E740481C1C}">
                <a14:useLocalDpi xmlns:a14="http://schemas.microsoft.com/office/drawing/2010/main" val="0"/>
              </a:ext>
            </a:extLst>
          </a:blip>
          <a:srcRect/>
          <a:stretch>
            <a:fillRect/>
          </a:stretch>
        </p:blipFill>
        <p:spPr bwMode="auto">
          <a:xfrm>
            <a:off x="0" y="533400"/>
            <a:ext cx="9144000" cy="5867400"/>
          </a:xfrm>
          <a:prstGeom prst="rect">
            <a:avLst/>
          </a:prstGeom>
          <a:noFill/>
          <a:ln>
            <a:noFill/>
          </a:ln>
        </p:spPr>
      </p:pic>
    </p:spTree>
    <p:extLst>
      <p:ext uri="{BB962C8B-B14F-4D97-AF65-F5344CB8AC3E}">
        <p14:creationId xmlns:p14="http://schemas.microsoft.com/office/powerpoint/2010/main" val="3201588655"/>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839200" cy="6771084"/>
          </a:xfrm>
          <a:prstGeom prst="rect">
            <a:avLst/>
          </a:prstGeom>
          <a:noFill/>
        </p:spPr>
        <p:txBody>
          <a:bodyPr wrap="square" rtlCol="0">
            <a:spAutoFit/>
          </a:bodyPr>
          <a:lstStyle/>
          <a:p>
            <a:r>
              <a:rPr lang="fr-CA" sz="1600" dirty="0"/>
              <a:t>6.3.2.1 Décrire le rôle de la circulation systémique (p.835) et reconnaître que : </a:t>
            </a:r>
            <a:endParaRPr lang="en-US" sz="1600" dirty="0"/>
          </a:p>
          <a:p>
            <a:r>
              <a:rPr lang="fr-CA" sz="1600" dirty="0"/>
              <a:t>i) « Le sang ne passe des veines systémiques aux artères systémiques qu’après avoir traversé la circulation pulmonaire »</a:t>
            </a:r>
            <a:endParaRPr lang="en-US" sz="1600" dirty="0"/>
          </a:p>
          <a:p>
            <a:r>
              <a:rPr lang="fr-CA" sz="1600" dirty="0"/>
              <a:t>ii) « On peut comparer la circulation systémique à un réseau de conduits parallèles distribuant le sang dans tous les organes </a:t>
            </a:r>
            <a:r>
              <a:rPr lang="fr-CA" sz="1600" dirty="0" smtClean="0"/>
              <a:t>»</a:t>
            </a:r>
          </a:p>
          <a:p>
            <a:endParaRPr lang="en-US" sz="1600" dirty="0"/>
          </a:p>
          <a:p>
            <a:r>
              <a:rPr lang="fr-CA" sz="1600" b="1" u="sng" dirty="0"/>
              <a:t>6.3.2.2 Principales artères de la circulation systémique</a:t>
            </a:r>
            <a:endParaRPr lang="en-US" sz="1600" dirty="0"/>
          </a:p>
          <a:p>
            <a:r>
              <a:rPr lang="fr-CA" sz="1600" dirty="0"/>
              <a:t>Reconnaître toutes les artères identifiées sur la figure 19.21b :</a:t>
            </a:r>
            <a:endParaRPr lang="en-US" sz="1600" dirty="0"/>
          </a:p>
          <a:p>
            <a:pPr lvl="0"/>
            <a:r>
              <a:rPr lang="fr-CA" sz="1600" b="1" u="sng" dirty="0"/>
              <a:t>L’aorte</a:t>
            </a:r>
            <a:r>
              <a:rPr lang="fr-CA" sz="1600" b="1" dirty="0"/>
              <a:t>.</a:t>
            </a:r>
            <a:r>
              <a:rPr lang="fr-CA" sz="1600" dirty="0"/>
              <a:t> Donner son calibre moyen et décrire ses différentes portions en reconnaissant les faits suivants :</a:t>
            </a:r>
            <a:endParaRPr lang="en-US" sz="1600" dirty="0"/>
          </a:p>
          <a:p>
            <a:pPr lvl="0"/>
            <a:r>
              <a:rPr lang="fr-CA" sz="1600" dirty="0"/>
              <a:t>L’aorte est la plus grosse artère. Calibre : 2.5 cm. Parois 2 </a:t>
            </a:r>
            <a:r>
              <a:rPr lang="fr-CA" sz="1600" dirty="0" err="1"/>
              <a:t>mm.</a:t>
            </a:r>
            <a:r>
              <a:rPr lang="fr-CA" sz="1600" dirty="0"/>
              <a:t> Elle sort du ventricule gauche. Ses valves empêchent le reflux du sang pendant la diastole.</a:t>
            </a:r>
            <a:endParaRPr lang="en-US" sz="1600" dirty="0"/>
          </a:p>
          <a:p>
            <a:r>
              <a:rPr lang="fr-CA" sz="1600" dirty="0"/>
              <a:t>-Chemine à l’arrière et droite du tronc pulmonaire. </a:t>
            </a:r>
            <a:endParaRPr lang="en-US" sz="1600" dirty="0"/>
          </a:p>
          <a:p>
            <a:pPr lvl="0"/>
            <a:r>
              <a:rPr lang="fr-CA" sz="1600" b="1" i="1" dirty="0"/>
              <a:t>Aorte ascendante</a:t>
            </a:r>
            <a:r>
              <a:rPr lang="fr-CA" sz="1600" dirty="0"/>
              <a:t>; contient le sinus de l’aorte, site de barorécepteurs. </a:t>
            </a:r>
            <a:endParaRPr lang="en-US" sz="1600" dirty="0"/>
          </a:p>
          <a:p>
            <a:r>
              <a:rPr lang="fr-CA" sz="1600" dirty="0"/>
              <a:t>-Seules ramifications : artères coronaires droite et gauche qui irriguent le cœur / le myocarde. </a:t>
            </a:r>
            <a:endParaRPr lang="en-US" sz="1600" dirty="0"/>
          </a:p>
          <a:p>
            <a:r>
              <a:rPr lang="fr-CA" sz="1600" dirty="0"/>
              <a:t>- Sous le sternum</a:t>
            </a:r>
            <a:endParaRPr lang="en-US" sz="1600" dirty="0"/>
          </a:p>
          <a:p>
            <a:pPr lvl="0"/>
            <a:r>
              <a:rPr lang="fr-CA" sz="1600" b="1" i="1" dirty="0"/>
              <a:t>Crosse de l’aorte;</a:t>
            </a:r>
            <a:r>
              <a:rPr lang="fr-CA" sz="1600" dirty="0"/>
              <a:t> de laquelle émergent 3 branches principales (irriguent la tête, le cou, les membres supérieurs et une partie de la paroi thoracique) qui sont :</a:t>
            </a:r>
            <a:endParaRPr lang="en-US" sz="1600" dirty="0"/>
          </a:p>
          <a:p>
            <a:r>
              <a:rPr lang="fr-CA" sz="1600" b="1" i="1" dirty="0"/>
              <a:t>-Tronc brachio-céphalique (dessert le côté du corps)</a:t>
            </a:r>
            <a:endParaRPr lang="en-US" sz="1600" dirty="0"/>
          </a:p>
          <a:p>
            <a:r>
              <a:rPr lang="fr-CA" sz="1600" b="1" i="1" dirty="0"/>
              <a:t>-Artère carotide commune gauche</a:t>
            </a:r>
            <a:endParaRPr lang="en-US" sz="1600" dirty="0"/>
          </a:p>
          <a:p>
            <a:r>
              <a:rPr lang="fr-CA" sz="1600" b="1" i="1" dirty="0"/>
              <a:t>-Artère </a:t>
            </a:r>
            <a:r>
              <a:rPr lang="fr-CA" sz="1600" b="1" i="1" dirty="0" err="1"/>
              <a:t>subclavière</a:t>
            </a:r>
            <a:r>
              <a:rPr lang="fr-CA" sz="1600" b="1" i="1" dirty="0"/>
              <a:t> gauche</a:t>
            </a:r>
            <a:endParaRPr lang="en-US" sz="1600" dirty="0"/>
          </a:p>
          <a:p>
            <a:r>
              <a:rPr lang="fr-CA" sz="1600" dirty="0"/>
              <a:t>-Reconnaître que l’artère </a:t>
            </a:r>
            <a:r>
              <a:rPr lang="fr-CA" sz="1600" dirty="0" err="1"/>
              <a:t>subclavière</a:t>
            </a:r>
            <a:r>
              <a:rPr lang="fr-CA" sz="1600" dirty="0"/>
              <a:t> droite émerge du tronc brachio-céphalique. </a:t>
            </a:r>
            <a:endParaRPr lang="en-US" sz="1600" dirty="0"/>
          </a:p>
          <a:p>
            <a:pPr lvl="0"/>
            <a:r>
              <a:rPr lang="fr-CA" sz="1600" dirty="0"/>
              <a:t>Sinus de l’aorte : Barorécepteurs (régulation reflexe de pression artérielle).</a:t>
            </a:r>
            <a:endParaRPr lang="en-US" sz="1600" dirty="0"/>
          </a:p>
          <a:p>
            <a:pPr lvl="0"/>
            <a:r>
              <a:rPr lang="fr-CA" sz="1600" b="1" i="1" dirty="0"/>
              <a:t>Aorte descendante ;</a:t>
            </a:r>
            <a:r>
              <a:rPr lang="fr-CA" sz="1600" dirty="0"/>
              <a:t> constituée de deux segments :</a:t>
            </a:r>
            <a:endParaRPr lang="en-US" sz="1600" dirty="0"/>
          </a:p>
          <a:p>
            <a:r>
              <a:rPr lang="fr-CA" sz="1600" b="1" i="1" dirty="0"/>
              <a:t>- Aorte thoracique :</a:t>
            </a:r>
            <a:r>
              <a:rPr lang="fr-CA" sz="1600" dirty="0"/>
              <a:t> partie supérieure qui s’étend de la crosse jusqu’au diaphragme. </a:t>
            </a:r>
            <a:endParaRPr lang="en-US" sz="1600" dirty="0"/>
          </a:p>
          <a:p>
            <a:r>
              <a:rPr lang="fr-CA" sz="1600" b="1" i="1" dirty="0"/>
              <a:t>- Aorte abdominale :</a:t>
            </a:r>
            <a:r>
              <a:rPr lang="fr-CA" sz="1600" dirty="0"/>
              <a:t> dans la cavité abdominale; se termine en donnant naissance </a:t>
            </a:r>
            <a:r>
              <a:rPr lang="fr-CA" sz="1600" b="1" dirty="0"/>
              <a:t>aux artères iliaques communes</a:t>
            </a:r>
            <a:r>
              <a:rPr lang="fr-CA" sz="1600" dirty="0"/>
              <a:t> droite et gauche. </a:t>
            </a:r>
            <a:endParaRPr lang="en-US" sz="1600" dirty="0"/>
          </a:p>
          <a:p>
            <a:endParaRPr lang="en-US" dirty="0"/>
          </a:p>
        </p:txBody>
      </p:sp>
    </p:spTree>
    <p:extLst>
      <p:ext uri="{BB962C8B-B14F-4D97-AF65-F5344CB8AC3E}">
        <p14:creationId xmlns:p14="http://schemas.microsoft.com/office/powerpoint/2010/main" val="253317297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460649" cy="6186309"/>
          </a:xfrm>
          <a:prstGeom prst="rect">
            <a:avLst/>
          </a:prstGeom>
          <a:noFill/>
        </p:spPr>
        <p:txBody>
          <a:bodyPr wrap="none" rtlCol="0">
            <a:spAutoFit/>
          </a:bodyPr>
          <a:lstStyle/>
          <a:p>
            <a:pPr lvl="0"/>
            <a:r>
              <a:rPr lang="fr-CA" b="1" u="sng" dirty="0"/>
              <a:t>Artères de la tête au </a:t>
            </a:r>
            <a:r>
              <a:rPr lang="fr-CA" b="1" u="sng" dirty="0" smtClean="0"/>
              <a:t>cou</a:t>
            </a:r>
          </a:p>
          <a:p>
            <a:pPr lvl="0"/>
            <a:endParaRPr lang="en-US" dirty="0"/>
          </a:p>
          <a:p>
            <a:pPr lvl="0"/>
            <a:r>
              <a:rPr lang="fr-CA" b="1" i="1" dirty="0"/>
              <a:t>Artères carotides communes droite et gauche :</a:t>
            </a:r>
            <a:endParaRPr lang="en-US" dirty="0"/>
          </a:p>
          <a:p>
            <a:r>
              <a:rPr lang="fr-CA" dirty="0"/>
              <a:t>-Donner leur origine distincte : </a:t>
            </a:r>
            <a:r>
              <a:rPr lang="fr-CA" b="1" i="1" dirty="0"/>
              <a:t>droite </a:t>
            </a:r>
            <a:r>
              <a:rPr lang="fr-CA" dirty="0"/>
              <a:t>: tronc brachiocéphalique. </a:t>
            </a:r>
            <a:r>
              <a:rPr lang="fr-CA" b="1" i="1" dirty="0"/>
              <a:t>Gauche</a:t>
            </a:r>
            <a:r>
              <a:rPr lang="fr-CA" dirty="0"/>
              <a:t> : 2</a:t>
            </a:r>
            <a:r>
              <a:rPr lang="fr-CA" baseline="30000" dirty="0"/>
              <a:t>e</a:t>
            </a:r>
            <a:r>
              <a:rPr lang="fr-CA" dirty="0"/>
              <a:t> branche </a:t>
            </a:r>
            <a:endParaRPr lang="fr-CA" dirty="0" smtClean="0"/>
          </a:p>
          <a:p>
            <a:r>
              <a:rPr lang="fr-CA" dirty="0" smtClean="0"/>
              <a:t>de </a:t>
            </a:r>
            <a:r>
              <a:rPr lang="fr-CA" dirty="0"/>
              <a:t>la crosse de l’aorte. </a:t>
            </a:r>
            <a:endParaRPr lang="en-US" dirty="0"/>
          </a:p>
          <a:p>
            <a:r>
              <a:rPr lang="fr-CA" dirty="0"/>
              <a:t>-Reconnaître qu’elles se divisent rapidement en deux branches : </a:t>
            </a:r>
            <a:r>
              <a:rPr lang="fr-CA" b="1" dirty="0"/>
              <a:t>carotides internes et </a:t>
            </a:r>
            <a:endParaRPr lang="fr-CA" b="1" dirty="0" smtClean="0"/>
          </a:p>
          <a:p>
            <a:r>
              <a:rPr lang="fr-CA" b="1" dirty="0" smtClean="0"/>
              <a:t>externes</a:t>
            </a:r>
            <a:r>
              <a:rPr lang="fr-CA" dirty="0"/>
              <a:t>. Donner l’emplacement des sinus carotidiens et reconnaître que les artères </a:t>
            </a:r>
            <a:endParaRPr lang="fr-CA" dirty="0" smtClean="0"/>
          </a:p>
          <a:p>
            <a:r>
              <a:rPr lang="fr-CA" dirty="0" smtClean="0"/>
              <a:t>carotides </a:t>
            </a:r>
            <a:r>
              <a:rPr lang="fr-CA" dirty="0"/>
              <a:t>internes irriguent la majeure partie du cerveau (80%). </a:t>
            </a:r>
            <a:endParaRPr lang="en-US" dirty="0"/>
          </a:p>
          <a:p>
            <a:pPr lvl="0"/>
            <a:r>
              <a:rPr lang="fr-CA" dirty="0"/>
              <a:t>4 Artères irriguent la tête au cou :</a:t>
            </a:r>
            <a:endParaRPr lang="en-US" dirty="0"/>
          </a:p>
          <a:p>
            <a:r>
              <a:rPr lang="fr-CA" dirty="0"/>
              <a:t>-Les artères carotides et les ramifications d’artères </a:t>
            </a:r>
            <a:r>
              <a:rPr lang="fr-CA" dirty="0" err="1"/>
              <a:t>subclavières</a:t>
            </a:r>
            <a:r>
              <a:rPr lang="fr-CA" dirty="0"/>
              <a:t> </a:t>
            </a:r>
            <a:endParaRPr lang="fr-CA" dirty="0" smtClean="0"/>
          </a:p>
          <a:p>
            <a:r>
              <a:rPr lang="fr-CA" dirty="0" smtClean="0"/>
              <a:t>(</a:t>
            </a:r>
            <a:r>
              <a:rPr lang="fr-CA" dirty="0"/>
              <a:t>1. Artères vertébrales 2. Tronc </a:t>
            </a:r>
            <a:r>
              <a:rPr lang="fr-CA" dirty="0" err="1"/>
              <a:t>thyrocervical</a:t>
            </a:r>
            <a:r>
              <a:rPr lang="fr-CA" dirty="0"/>
              <a:t> 3. Tronc </a:t>
            </a:r>
            <a:r>
              <a:rPr lang="fr-CA" dirty="0" err="1"/>
              <a:t>costocervical</a:t>
            </a:r>
            <a:r>
              <a:rPr lang="fr-CA" dirty="0"/>
              <a:t>. </a:t>
            </a:r>
            <a:r>
              <a:rPr lang="fr-CA" dirty="0" smtClean="0"/>
              <a:t>)</a:t>
            </a:r>
          </a:p>
          <a:p>
            <a:endParaRPr lang="en-US" dirty="0"/>
          </a:p>
          <a:p>
            <a:r>
              <a:rPr lang="fr-CA" b="1" i="1" dirty="0"/>
              <a:t>CAROTIDE INTERNE :</a:t>
            </a:r>
            <a:r>
              <a:rPr lang="fr-CA" dirty="0"/>
              <a:t> </a:t>
            </a:r>
            <a:endParaRPr lang="en-US" dirty="0"/>
          </a:p>
          <a:p>
            <a:pPr lvl="0"/>
            <a:r>
              <a:rPr lang="fr-CA" dirty="0"/>
              <a:t>Plus grosse</a:t>
            </a:r>
            <a:endParaRPr lang="en-US" dirty="0"/>
          </a:p>
          <a:p>
            <a:pPr lvl="0"/>
            <a:r>
              <a:rPr lang="fr-CA" dirty="0"/>
              <a:t>Irriguent les orbites et 80% du cerveau</a:t>
            </a:r>
            <a:endParaRPr lang="en-US" dirty="0"/>
          </a:p>
          <a:p>
            <a:pPr lvl="0"/>
            <a:r>
              <a:rPr lang="fr-CA" dirty="0"/>
              <a:t>Pénètre dans le crâne par les canaux carotidiens des os temporaux. </a:t>
            </a:r>
            <a:endParaRPr lang="en-US" dirty="0"/>
          </a:p>
          <a:p>
            <a:pPr lvl="0"/>
            <a:r>
              <a:rPr lang="fr-CA" dirty="0"/>
              <a:t>Les artères </a:t>
            </a:r>
            <a:r>
              <a:rPr lang="fr-CA" b="1" dirty="0" err="1"/>
              <a:t>olphtamiques</a:t>
            </a:r>
            <a:r>
              <a:rPr lang="fr-CA" dirty="0"/>
              <a:t> déversent les yeux, les orbites, le front et le nez. </a:t>
            </a:r>
            <a:endParaRPr lang="en-US" dirty="0"/>
          </a:p>
          <a:p>
            <a:pPr lvl="0"/>
            <a:r>
              <a:rPr lang="fr-CA" dirty="0"/>
              <a:t>Les artères </a:t>
            </a:r>
            <a:r>
              <a:rPr lang="fr-CA" b="1" dirty="0"/>
              <a:t>cérébrales antérieur</a:t>
            </a:r>
            <a:r>
              <a:rPr lang="fr-CA" dirty="0"/>
              <a:t> irriguent la face interne du lobe frontal et lobe </a:t>
            </a:r>
            <a:r>
              <a:rPr lang="fr-CA" dirty="0" err="1"/>
              <a:t>pariétial</a:t>
            </a:r>
            <a:r>
              <a:rPr lang="fr-CA" dirty="0"/>
              <a:t> </a:t>
            </a:r>
            <a:endParaRPr lang="fr-CA" dirty="0" smtClean="0"/>
          </a:p>
          <a:p>
            <a:pPr lvl="0"/>
            <a:r>
              <a:rPr lang="fr-CA" dirty="0" smtClean="0"/>
              <a:t>(</a:t>
            </a:r>
            <a:r>
              <a:rPr lang="fr-CA" dirty="0"/>
              <a:t>artère communicante antérieur)</a:t>
            </a:r>
            <a:endParaRPr lang="en-US" dirty="0"/>
          </a:p>
          <a:p>
            <a:pPr lvl="0"/>
            <a:r>
              <a:rPr lang="fr-CA" dirty="0"/>
              <a:t>Les artères </a:t>
            </a:r>
            <a:r>
              <a:rPr lang="fr-CA" b="1" dirty="0"/>
              <a:t>cérébrales moyennes</a:t>
            </a:r>
            <a:r>
              <a:rPr lang="fr-CA" dirty="0"/>
              <a:t> cheminent dans le </a:t>
            </a:r>
            <a:r>
              <a:rPr lang="fr-CA" dirty="0" err="1"/>
              <a:t>sillion</a:t>
            </a:r>
            <a:r>
              <a:rPr lang="fr-CA" dirty="0"/>
              <a:t> latéral de leur </a:t>
            </a:r>
            <a:r>
              <a:rPr lang="fr-CA" dirty="0" smtClean="0"/>
              <a:t>hémisphère</a:t>
            </a:r>
          </a:p>
          <a:p>
            <a:pPr lvl="0"/>
            <a:r>
              <a:rPr lang="fr-CA" dirty="0" smtClean="0"/>
              <a:t> </a:t>
            </a:r>
            <a:r>
              <a:rPr lang="fr-CA" dirty="0"/>
              <a:t>respectif et irriguent les côtés des lobes temporal, pariétal et frontal. </a:t>
            </a:r>
            <a:endParaRPr lang="en-US" dirty="0"/>
          </a:p>
          <a:p>
            <a:endParaRPr lang="en-US" dirty="0"/>
          </a:p>
        </p:txBody>
      </p:sp>
    </p:spTree>
    <p:extLst>
      <p:ext uri="{BB962C8B-B14F-4D97-AF65-F5344CB8AC3E}">
        <p14:creationId xmlns:p14="http://schemas.microsoft.com/office/powerpoint/2010/main" val="133989408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2631" y="152400"/>
            <a:ext cx="8981369" cy="7017306"/>
          </a:xfrm>
          <a:prstGeom prst="rect">
            <a:avLst/>
          </a:prstGeom>
          <a:noFill/>
        </p:spPr>
        <p:txBody>
          <a:bodyPr wrap="none" rtlCol="0">
            <a:spAutoFit/>
          </a:bodyPr>
          <a:lstStyle/>
          <a:p>
            <a:r>
              <a:rPr lang="fr-CA" b="1" i="1" dirty="0"/>
              <a:t>CAROTIDE EXTERNE :</a:t>
            </a:r>
            <a:endParaRPr lang="en-US" dirty="0"/>
          </a:p>
          <a:p>
            <a:pPr lvl="0"/>
            <a:r>
              <a:rPr lang="fr-CA" dirty="0"/>
              <a:t>déversent le majeur des tissus de la tête. (sauf l’encéphale et les orbites)</a:t>
            </a:r>
            <a:endParaRPr lang="en-US" dirty="0"/>
          </a:p>
          <a:p>
            <a:pPr lvl="0"/>
            <a:r>
              <a:rPr lang="fr-CA" dirty="0"/>
              <a:t>ramifications vers la glande thyroïde et le larynx. (artère thyroïdienne supérieure) </a:t>
            </a:r>
            <a:endParaRPr lang="fr-CA" dirty="0" smtClean="0"/>
          </a:p>
          <a:p>
            <a:pPr lvl="0"/>
            <a:r>
              <a:rPr lang="fr-CA" dirty="0" smtClean="0"/>
              <a:t>(</a:t>
            </a:r>
            <a:r>
              <a:rPr lang="fr-CA" dirty="0"/>
              <a:t>artère faciale) (artère occipitale). </a:t>
            </a:r>
            <a:endParaRPr lang="en-US" dirty="0"/>
          </a:p>
          <a:p>
            <a:pPr lvl="0"/>
            <a:r>
              <a:rPr lang="fr-CA" dirty="0"/>
              <a:t>Termine en artère temporale superficielle (glande parotide et cuir chevelu) et </a:t>
            </a:r>
            <a:r>
              <a:rPr lang="fr-CA" dirty="0" smtClean="0"/>
              <a:t>artère</a:t>
            </a:r>
          </a:p>
          <a:p>
            <a:pPr lvl="0"/>
            <a:r>
              <a:rPr lang="fr-CA" dirty="0" smtClean="0"/>
              <a:t> </a:t>
            </a:r>
            <a:r>
              <a:rPr lang="fr-CA" dirty="0"/>
              <a:t>maxillaire, (irrigue la mâchoire et cavité </a:t>
            </a:r>
            <a:r>
              <a:rPr lang="fr-CA" dirty="0" err="1"/>
              <a:t>rasale</a:t>
            </a:r>
            <a:r>
              <a:rPr lang="fr-CA" dirty="0"/>
              <a:t>). </a:t>
            </a:r>
            <a:endParaRPr lang="fr-CA" dirty="0" smtClean="0"/>
          </a:p>
          <a:p>
            <a:pPr lvl="0"/>
            <a:endParaRPr lang="en-US" dirty="0"/>
          </a:p>
          <a:p>
            <a:pPr lvl="0"/>
            <a:r>
              <a:rPr lang="fr-CA" b="1" i="1" dirty="0"/>
              <a:t>Artères vertébrales : </a:t>
            </a:r>
            <a:endParaRPr lang="en-US" dirty="0"/>
          </a:p>
          <a:p>
            <a:pPr marL="285750" indent="-285750">
              <a:buFontTx/>
              <a:buChar char="-"/>
            </a:pPr>
            <a:r>
              <a:rPr lang="fr-CA" dirty="0" smtClean="0"/>
              <a:t>Reconnaître </a:t>
            </a:r>
            <a:r>
              <a:rPr lang="fr-CA" dirty="0"/>
              <a:t>que leur origine (artères </a:t>
            </a:r>
            <a:r>
              <a:rPr lang="fr-CA" dirty="0" err="1"/>
              <a:t>subclavières</a:t>
            </a:r>
            <a:r>
              <a:rPr lang="fr-CA" dirty="0"/>
              <a:t>) et le fait qu’elles montent vers le </a:t>
            </a:r>
            <a:endParaRPr lang="fr-CA" dirty="0" smtClean="0"/>
          </a:p>
          <a:p>
            <a:pPr marL="285750" indent="-285750">
              <a:buFontTx/>
              <a:buChar char="-"/>
            </a:pPr>
            <a:r>
              <a:rPr lang="fr-CA" dirty="0" smtClean="0"/>
              <a:t>cerveau </a:t>
            </a:r>
            <a:r>
              <a:rPr lang="fr-CA" dirty="0"/>
              <a:t>à travers les vertèbres cervicales. </a:t>
            </a:r>
            <a:endParaRPr lang="en-US" dirty="0"/>
          </a:p>
          <a:p>
            <a:pPr marL="285750" indent="-285750">
              <a:buFontTx/>
              <a:buChar char="-"/>
            </a:pPr>
            <a:r>
              <a:rPr lang="fr-CA" dirty="0" smtClean="0"/>
              <a:t>Donner </a:t>
            </a:r>
            <a:r>
              <a:rPr lang="fr-CA" dirty="0"/>
              <a:t>les principales parties qu’elles desservent : partie supérieure de la moelle épinière</a:t>
            </a:r>
            <a:r>
              <a:rPr lang="fr-CA" dirty="0" smtClean="0"/>
              <a:t>,</a:t>
            </a:r>
          </a:p>
          <a:p>
            <a:pPr marL="285750" indent="-285750">
              <a:buFontTx/>
              <a:buChar char="-"/>
            </a:pPr>
            <a:r>
              <a:rPr lang="fr-CA" dirty="0" smtClean="0"/>
              <a:t> </a:t>
            </a:r>
            <a:r>
              <a:rPr lang="fr-CA" dirty="0"/>
              <a:t>parties profondes du cou, cerveau. </a:t>
            </a:r>
            <a:endParaRPr lang="en-US" dirty="0"/>
          </a:p>
          <a:p>
            <a:r>
              <a:rPr lang="fr-CA" dirty="0"/>
              <a:t>- Naissent des artères </a:t>
            </a:r>
            <a:r>
              <a:rPr lang="fr-CA" dirty="0" err="1"/>
              <a:t>subclavières</a:t>
            </a:r>
            <a:r>
              <a:rPr lang="fr-CA" dirty="0"/>
              <a:t> à la racine du cou</a:t>
            </a:r>
            <a:endParaRPr lang="en-US" dirty="0"/>
          </a:p>
          <a:p>
            <a:pPr marL="285750" indent="-285750">
              <a:buFontTx/>
              <a:buChar char="-"/>
            </a:pPr>
            <a:r>
              <a:rPr lang="fr-CA" dirty="0" smtClean="0"/>
              <a:t>montent </a:t>
            </a:r>
            <a:r>
              <a:rPr lang="fr-CA" dirty="0"/>
              <a:t>à travers les trous transverses des vertèbres cervicales et entrent </a:t>
            </a:r>
            <a:r>
              <a:rPr lang="fr-CA" dirty="0" smtClean="0"/>
              <a:t>dans</a:t>
            </a:r>
          </a:p>
          <a:p>
            <a:pPr marL="285750" indent="-285750">
              <a:buFontTx/>
              <a:buChar char="-"/>
            </a:pPr>
            <a:r>
              <a:rPr lang="fr-CA" dirty="0" smtClean="0"/>
              <a:t> </a:t>
            </a:r>
            <a:r>
              <a:rPr lang="fr-CA" dirty="0"/>
              <a:t>le crâne (</a:t>
            </a:r>
            <a:r>
              <a:rPr lang="fr-CA" dirty="0" err="1"/>
              <a:t>foranon</a:t>
            </a:r>
            <a:r>
              <a:rPr lang="fr-CA" dirty="0"/>
              <a:t> magnum) </a:t>
            </a:r>
            <a:endParaRPr lang="en-US" dirty="0"/>
          </a:p>
          <a:p>
            <a:pPr marL="285750" indent="-285750">
              <a:buFontTx/>
              <a:buChar char="-"/>
            </a:pPr>
            <a:r>
              <a:rPr lang="fr-CA" dirty="0" smtClean="0"/>
              <a:t>Ramification </a:t>
            </a:r>
            <a:r>
              <a:rPr lang="fr-CA" dirty="0"/>
              <a:t>vers les vertèbres et parties cervicales de la moelle épinière et </a:t>
            </a:r>
            <a:r>
              <a:rPr lang="fr-CA" dirty="0" smtClean="0"/>
              <a:t>structures</a:t>
            </a:r>
          </a:p>
          <a:p>
            <a:pPr marL="285750" indent="-285750">
              <a:buFontTx/>
              <a:buChar char="-"/>
            </a:pPr>
            <a:r>
              <a:rPr lang="fr-CA" dirty="0" smtClean="0"/>
              <a:t> </a:t>
            </a:r>
            <a:r>
              <a:rPr lang="fr-CA" dirty="0"/>
              <a:t>profonde du cou. </a:t>
            </a:r>
            <a:endParaRPr lang="en-US" dirty="0"/>
          </a:p>
          <a:p>
            <a:pPr marL="285750" indent="-285750">
              <a:buFontTx/>
              <a:buChar char="-"/>
            </a:pPr>
            <a:r>
              <a:rPr lang="fr-CA" dirty="0" smtClean="0"/>
              <a:t>Les </a:t>
            </a:r>
            <a:r>
              <a:rPr lang="fr-CA" dirty="0"/>
              <a:t>artères vertébrales s’unissent : l’artère basilaire : Elle monte le long du tronc cérébral. </a:t>
            </a:r>
            <a:endParaRPr lang="fr-CA" dirty="0" smtClean="0"/>
          </a:p>
          <a:p>
            <a:pPr marL="285750" indent="-285750">
              <a:buFontTx/>
              <a:buChar char="-"/>
            </a:pPr>
            <a:r>
              <a:rPr lang="fr-CA" dirty="0" smtClean="0"/>
              <a:t>Elle </a:t>
            </a:r>
            <a:r>
              <a:rPr lang="fr-CA" dirty="0"/>
              <a:t>donne les 2 artères cérébrales postérieures. Desservent les lobes occipitaux et lobes </a:t>
            </a:r>
            <a:endParaRPr lang="fr-CA" dirty="0" smtClean="0"/>
          </a:p>
          <a:p>
            <a:r>
              <a:rPr lang="fr-CA" dirty="0" smtClean="0"/>
              <a:t>temporaux</a:t>
            </a:r>
            <a:r>
              <a:rPr lang="fr-CA" dirty="0"/>
              <a:t>. </a:t>
            </a:r>
            <a:endParaRPr lang="en-US" dirty="0"/>
          </a:p>
          <a:p>
            <a:pPr lvl="0"/>
            <a:r>
              <a:rPr lang="fr-CA" dirty="0"/>
              <a:t>Tronc </a:t>
            </a:r>
            <a:r>
              <a:rPr lang="fr-CA" dirty="0" err="1"/>
              <a:t>thyrocervical</a:t>
            </a:r>
            <a:r>
              <a:rPr lang="fr-CA" dirty="0"/>
              <a:t> et </a:t>
            </a:r>
            <a:r>
              <a:rPr lang="fr-CA" dirty="0" err="1"/>
              <a:t>costocervical</a:t>
            </a:r>
            <a:r>
              <a:rPr lang="fr-CA" dirty="0"/>
              <a:t> :</a:t>
            </a:r>
            <a:endParaRPr lang="en-US" dirty="0"/>
          </a:p>
          <a:p>
            <a:pPr lvl="0"/>
            <a:r>
              <a:rPr lang="fr-CA" dirty="0"/>
              <a:t>Naissent des artères </a:t>
            </a:r>
            <a:r>
              <a:rPr lang="fr-CA" dirty="0" err="1"/>
              <a:t>subclavières</a:t>
            </a:r>
            <a:endParaRPr lang="en-US" dirty="0"/>
          </a:p>
          <a:p>
            <a:pPr lvl="0"/>
            <a:r>
              <a:rPr lang="fr-CA" dirty="0"/>
              <a:t>Dessert la glande thyroïde, vertèbres de la moelle épinière et muscle </a:t>
            </a:r>
            <a:r>
              <a:rPr lang="fr-CA" dirty="0" err="1"/>
              <a:t>capulaires</a:t>
            </a:r>
            <a:r>
              <a:rPr lang="fr-CA" dirty="0"/>
              <a:t>. </a:t>
            </a:r>
            <a:endParaRPr lang="en-US" dirty="0"/>
          </a:p>
          <a:p>
            <a:r>
              <a:rPr lang="fr-CA" dirty="0"/>
              <a:t> </a:t>
            </a:r>
            <a:endParaRPr lang="en-US" dirty="0"/>
          </a:p>
          <a:p>
            <a:endParaRPr lang="en-US" dirty="0"/>
          </a:p>
        </p:txBody>
      </p:sp>
    </p:spTree>
    <p:extLst>
      <p:ext uri="{BB962C8B-B14F-4D97-AF65-F5344CB8AC3E}">
        <p14:creationId xmlns:p14="http://schemas.microsoft.com/office/powerpoint/2010/main" val="65144654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915400" cy="5909310"/>
          </a:xfrm>
          <a:prstGeom prst="rect">
            <a:avLst/>
          </a:prstGeom>
          <a:noFill/>
        </p:spPr>
        <p:txBody>
          <a:bodyPr wrap="square" rtlCol="0">
            <a:spAutoFit/>
          </a:bodyPr>
          <a:lstStyle/>
          <a:p>
            <a:pPr lvl="0"/>
            <a:r>
              <a:rPr lang="fr-CA" b="1" dirty="0"/>
              <a:t>Artères des membres supérieurs et du </a:t>
            </a:r>
            <a:r>
              <a:rPr lang="fr-CA" b="1" dirty="0" smtClean="0"/>
              <a:t>thorax</a:t>
            </a:r>
          </a:p>
          <a:p>
            <a:pPr lvl="0"/>
            <a:endParaRPr lang="en-US" dirty="0"/>
          </a:p>
          <a:p>
            <a:pPr lvl="0"/>
            <a:r>
              <a:rPr lang="fr-CA" dirty="0"/>
              <a:t>Reconnaître que les membres supérieurs sont entièrement irrigués par des artères issues des artères </a:t>
            </a:r>
            <a:r>
              <a:rPr lang="fr-CA" dirty="0" err="1"/>
              <a:t>subclavières</a:t>
            </a:r>
            <a:r>
              <a:rPr lang="fr-CA" dirty="0"/>
              <a:t>. </a:t>
            </a:r>
            <a:endParaRPr lang="en-US" dirty="0"/>
          </a:p>
          <a:p>
            <a:pPr lvl="0"/>
            <a:r>
              <a:rPr lang="fr-CA" dirty="0"/>
              <a:t>Donner les principales artères qui irriguent les bras et les mains tout en décrivant leur lieu d’origine : </a:t>
            </a:r>
            <a:r>
              <a:rPr lang="fr-CA" b="1" dirty="0"/>
              <a:t>artère axillaire</a:t>
            </a:r>
            <a:r>
              <a:rPr lang="fr-CA" dirty="0"/>
              <a:t> (dans l’aisselle), </a:t>
            </a:r>
            <a:r>
              <a:rPr lang="fr-CA" b="1" dirty="0"/>
              <a:t>artère brachiale</a:t>
            </a:r>
            <a:r>
              <a:rPr lang="fr-CA" dirty="0"/>
              <a:t> (à la sortie de l’aisselle jusqu’au coude, de laquelle on peut palper le pouls brachial) et qui donne naissance aux </a:t>
            </a:r>
            <a:r>
              <a:rPr lang="fr-CA" b="1" dirty="0"/>
              <a:t>artères ulnaires et radiale</a:t>
            </a:r>
            <a:r>
              <a:rPr lang="fr-CA" dirty="0"/>
              <a:t> (de laquelle on peut palper le pouls radial à la racine du pouce). </a:t>
            </a:r>
            <a:endParaRPr lang="fr-CA" dirty="0" smtClean="0"/>
          </a:p>
          <a:p>
            <a:pPr lvl="0"/>
            <a:endParaRPr lang="en-US" dirty="0"/>
          </a:p>
          <a:p>
            <a:pPr lvl="0"/>
            <a:r>
              <a:rPr lang="fr-CA" b="1" dirty="0"/>
              <a:t>Artère axillaire</a:t>
            </a:r>
            <a:r>
              <a:rPr lang="fr-CA" dirty="0"/>
              <a:t> : branche vers structure des aisselles</a:t>
            </a:r>
            <a:endParaRPr lang="en-US" dirty="0"/>
          </a:p>
          <a:p>
            <a:pPr lvl="0"/>
            <a:r>
              <a:rPr lang="fr-CA" dirty="0"/>
              <a:t>Les branches sont : </a:t>
            </a:r>
            <a:r>
              <a:rPr lang="fr-CA" b="1" dirty="0"/>
              <a:t>l’artère </a:t>
            </a:r>
            <a:r>
              <a:rPr lang="fr-CA" b="1" dirty="0" err="1"/>
              <a:t>thoracoacromiale</a:t>
            </a:r>
            <a:r>
              <a:rPr lang="fr-CA" dirty="0"/>
              <a:t> (muscle deltoïde</a:t>
            </a:r>
            <a:r>
              <a:rPr lang="fr-CA" b="1" dirty="0"/>
              <a:t>), l’artère thoracique latérale</a:t>
            </a:r>
            <a:r>
              <a:rPr lang="fr-CA" dirty="0"/>
              <a:t> (irrigue la paroi thoracique de la poitrine), </a:t>
            </a:r>
            <a:r>
              <a:rPr lang="fr-CA" b="1" dirty="0"/>
              <a:t>l’artère </a:t>
            </a:r>
            <a:r>
              <a:rPr lang="fr-CA" b="1" dirty="0" err="1"/>
              <a:t>subscapulaire</a:t>
            </a:r>
            <a:r>
              <a:rPr lang="fr-CA" dirty="0"/>
              <a:t> (dorsale paroi thoracique), </a:t>
            </a:r>
            <a:r>
              <a:rPr lang="fr-CA" b="1" dirty="0"/>
              <a:t>artère circonflexe antérieur/postérieur</a:t>
            </a:r>
            <a:r>
              <a:rPr lang="fr-CA" dirty="0"/>
              <a:t>. (</a:t>
            </a:r>
            <a:r>
              <a:rPr lang="fr-CA" dirty="0" err="1"/>
              <a:t>irriguation</a:t>
            </a:r>
            <a:r>
              <a:rPr lang="fr-CA" dirty="0"/>
              <a:t> de l’articulation de l’épaule et muscle deltoïde). </a:t>
            </a:r>
            <a:endParaRPr lang="fr-CA" dirty="0" smtClean="0"/>
          </a:p>
          <a:p>
            <a:pPr lvl="0"/>
            <a:endParaRPr lang="en-US" dirty="0"/>
          </a:p>
          <a:p>
            <a:pPr lvl="0"/>
            <a:r>
              <a:rPr lang="fr-CA" dirty="0"/>
              <a:t>Artère brachiale : descend l’humérus</a:t>
            </a:r>
            <a:endParaRPr lang="en-US" dirty="0"/>
          </a:p>
          <a:p>
            <a:pPr lvl="0"/>
            <a:r>
              <a:rPr lang="fr-CA" dirty="0"/>
              <a:t>Irrigue les muscles du bras. </a:t>
            </a:r>
            <a:endParaRPr lang="en-US" dirty="0"/>
          </a:p>
          <a:p>
            <a:pPr lvl="0"/>
            <a:r>
              <a:rPr lang="fr-CA" dirty="0"/>
              <a:t>Branche : l’artère profonde du bras (dessert triceps </a:t>
            </a:r>
            <a:r>
              <a:rPr lang="fr-CA" dirty="0" err="1"/>
              <a:t>brachials</a:t>
            </a:r>
            <a:r>
              <a:rPr lang="fr-CA" dirty="0"/>
              <a:t>)</a:t>
            </a:r>
            <a:endParaRPr lang="en-US" dirty="0"/>
          </a:p>
          <a:p>
            <a:pPr lvl="0"/>
            <a:r>
              <a:rPr lang="fr-CA" dirty="0"/>
              <a:t>Cette artère profonde se divise en deux : radiaire et ulnaire. </a:t>
            </a:r>
            <a:endParaRPr lang="en-US" dirty="0"/>
          </a:p>
          <a:p>
            <a:pPr lvl="0"/>
            <a:r>
              <a:rPr lang="fr-CA" dirty="0"/>
              <a:t>Radiale : Irrigue muscle latéraux avant-bras/ poignet / pouce / index</a:t>
            </a:r>
            <a:endParaRPr lang="en-US" dirty="0"/>
          </a:p>
          <a:p>
            <a:r>
              <a:rPr lang="fr-CA" dirty="0"/>
              <a:t>Ulnaire : Émet une branche : l’artère interosseuse commune. </a:t>
            </a:r>
            <a:endParaRPr lang="en-US" dirty="0"/>
          </a:p>
        </p:txBody>
      </p:sp>
    </p:spTree>
    <p:extLst>
      <p:ext uri="{BB962C8B-B14F-4D97-AF65-F5344CB8AC3E}">
        <p14:creationId xmlns:p14="http://schemas.microsoft.com/office/powerpoint/2010/main" val="308712528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8991600" cy="5355312"/>
          </a:xfrm>
          <a:prstGeom prst="rect">
            <a:avLst/>
          </a:prstGeom>
          <a:noFill/>
        </p:spPr>
        <p:txBody>
          <a:bodyPr wrap="square" rtlCol="0">
            <a:spAutoFit/>
          </a:bodyPr>
          <a:lstStyle/>
          <a:p>
            <a:pPr lvl="0"/>
            <a:r>
              <a:rPr lang="fr-CA" b="1" dirty="0"/>
              <a:t>Artères de </a:t>
            </a:r>
            <a:r>
              <a:rPr lang="fr-CA" b="1" dirty="0" smtClean="0"/>
              <a:t>l’abdomen</a:t>
            </a:r>
          </a:p>
          <a:p>
            <a:pPr lvl="0"/>
            <a:endParaRPr lang="en-US" dirty="0"/>
          </a:p>
          <a:p>
            <a:pPr lvl="0"/>
            <a:r>
              <a:rPr lang="fr-CA" dirty="0"/>
              <a:t>Naissent l’aorte abdominale</a:t>
            </a:r>
            <a:endParaRPr lang="en-US" dirty="0"/>
          </a:p>
          <a:p>
            <a:pPr lvl="0"/>
            <a:r>
              <a:rPr lang="fr-CA" dirty="0"/>
              <a:t>Décrire les principales artères issues de l’aorte abdominale, leur position relative et les principaux organes qu’elles irriguent. Reconnaître parmi ces artères celles qui ne sont pas appariées (tronc cœliaque, artères mésentériques supérieures et inférieures) </a:t>
            </a:r>
            <a:r>
              <a:rPr lang="fr-CA" dirty="0" smtClean="0"/>
              <a:t>:</a:t>
            </a:r>
          </a:p>
          <a:p>
            <a:pPr lvl="0"/>
            <a:endParaRPr lang="en-US" dirty="0"/>
          </a:p>
          <a:p>
            <a:pPr lvl="0"/>
            <a:r>
              <a:rPr lang="fr-CA" b="1" i="1" dirty="0"/>
              <a:t>Tronc </a:t>
            </a:r>
            <a:r>
              <a:rPr lang="fr-CA" b="1" i="1" dirty="0" err="1"/>
              <a:t>coeliaque</a:t>
            </a:r>
            <a:r>
              <a:rPr lang="fr-CA" b="1" i="1" dirty="0"/>
              <a:t> :</a:t>
            </a:r>
            <a:r>
              <a:rPr lang="fr-CA" dirty="0"/>
              <a:t> qui se divise en ses trois branches : </a:t>
            </a:r>
            <a:r>
              <a:rPr lang="fr-CA" b="1" i="1" dirty="0"/>
              <a:t>artère hépatique commune</a:t>
            </a:r>
            <a:r>
              <a:rPr lang="fr-CA" dirty="0"/>
              <a:t> (estomac, </a:t>
            </a:r>
            <a:r>
              <a:rPr lang="fr-CA" dirty="0" err="1"/>
              <a:t>duodenum</a:t>
            </a:r>
            <a:r>
              <a:rPr lang="fr-CA" dirty="0"/>
              <a:t>, pancréas) (qui se termine en artère hépatique propre allant irriguer le foie), </a:t>
            </a:r>
            <a:r>
              <a:rPr lang="fr-CA" b="1" i="1" dirty="0"/>
              <a:t>artère splénique</a:t>
            </a:r>
            <a:r>
              <a:rPr lang="fr-CA" dirty="0"/>
              <a:t> (ramifications estomac, pancréas terminent la rate) et </a:t>
            </a:r>
            <a:r>
              <a:rPr lang="fr-CA" b="1" i="1" dirty="0"/>
              <a:t>artère gastrique gauche</a:t>
            </a:r>
            <a:r>
              <a:rPr lang="fr-CA" dirty="0"/>
              <a:t> (qui dessert entre autres une partie de l’estomac). </a:t>
            </a:r>
            <a:endParaRPr lang="en-US" dirty="0"/>
          </a:p>
          <a:p>
            <a:pPr lvl="0"/>
            <a:r>
              <a:rPr lang="fr-CA" b="1" i="1" dirty="0"/>
              <a:t>Artère mésentérique supérieure </a:t>
            </a:r>
            <a:r>
              <a:rPr lang="fr-CA" dirty="0"/>
              <a:t>(intestin grêle et une partie du gros intestin)</a:t>
            </a:r>
            <a:endParaRPr lang="en-US" dirty="0"/>
          </a:p>
          <a:p>
            <a:pPr lvl="0"/>
            <a:r>
              <a:rPr lang="fr-CA" b="1" i="1" dirty="0"/>
              <a:t>Artères rénales</a:t>
            </a:r>
            <a:r>
              <a:rPr lang="fr-CA" dirty="0"/>
              <a:t> (reins, émerge des côtés de l’aorte)</a:t>
            </a:r>
            <a:endParaRPr lang="en-US" dirty="0"/>
          </a:p>
          <a:p>
            <a:pPr lvl="0"/>
            <a:r>
              <a:rPr lang="fr-CA" b="1" i="1" dirty="0"/>
              <a:t>Artères </a:t>
            </a:r>
            <a:r>
              <a:rPr lang="fr-CA" b="1" i="1" dirty="0" err="1"/>
              <a:t>ovariques</a:t>
            </a:r>
            <a:r>
              <a:rPr lang="fr-CA" b="1" i="1" dirty="0"/>
              <a:t> ou testiculaires </a:t>
            </a:r>
            <a:r>
              <a:rPr lang="fr-CA" dirty="0"/>
              <a:t>(gonades : bassin (irrigue ovaire) : bassin (canal inguinal (scrotum))</a:t>
            </a:r>
            <a:endParaRPr lang="en-US" dirty="0"/>
          </a:p>
          <a:p>
            <a:pPr lvl="0"/>
            <a:r>
              <a:rPr lang="fr-CA" b="1" i="1" dirty="0"/>
              <a:t>Artères </a:t>
            </a:r>
            <a:r>
              <a:rPr lang="fr-CA" b="1" i="1" dirty="0" err="1"/>
              <a:t>mésentrique</a:t>
            </a:r>
            <a:r>
              <a:rPr lang="fr-CA" b="1" i="1" dirty="0"/>
              <a:t> inférieure</a:t>
            </a:r>
            <a:r>
              <a:rPr lang="fr-CA" dirty="0"/>
              <a:t> (gros intestin)</a:t>
            </a:r>
            <a:endParaRPr lang="en-US" dirty="0"/>
          </a:p>
          <a:p>
            <a:pPr lvl="0"/>
            <a:r>
              <a:rPr lang="fr-CA" b="1" i="1" dirty="0"/>
              <a:t>Artères iliaques communes</a:t>
            </a:r>
            <a:r>
              <a:rPr lang="fr-CA" dirty="0"/>
              <a:t> (partie inférieure de la paroi abdominale, organes du bassin, membres inférieurs)</a:t>
            </a:r>
            <a:endParaRPr lang="en-US" dirty="0"/>
          </a:p>
          <a:p>
            <a:endParaRPr lang="en-US" dirty="0"/>
          </a:p>
        </p:txBody>
      </p:sp>
    </p:spTree>
    <p:extLst>
      <p:ext uri="{BB962C8B-B14F-4D97-AF65-F5344CB8AC3E}">
        <p14:creationId xmlns:p14="http://schemas.microsoft.com/office/powerpoint/2010/main" val="148694848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228600"/>
            <a:ext cx="9067800" cy="5355312"/>
          </a:xfrm>
          <a:prstGeom prst="rect">
            <a:avLst/>
          </a:prstGeom>
          <a:noFill/>
        </p:spPr>
        <p:txBody>
          <a:bodyPr wrap="square" rtlCol="0">
            <a:spAutoFit/>
          </a:bodyPr>
          <a:lstStyle/>
          <a:p>
            <a:pPr lvl="0"/>
            <a:r>
              <a:rPr lang="fr-CA" b="1" dirty="0"/>
              <a:t>Artères du bassin et des membres </a:t>
            </a:r>
            <a:r>
              <a:rPr lang="fr-CA" b="1" dirty="0" smtClean="0"/>
              <a:t>inférieurs</a:t>
            </a:r>
          </a:p>
          <a:p>
            <a:pPr lvl="0"/>
            <a:endParaRPr lang="en-US" dirty="0"/>
          </a:p>
          <a:p>
            <a:pPr marL="285750" indent="-285750">
              <a:buFontTx/>
              <a:buChar char="-"/>
            </a:pPr>
            <a:r>
              <a:rPr lang="fr-CA" dirty="0" smtClean="0"/>
              <a:t>Reconnaître </a:t>
            </a:r>
            <a:r>
              <a:rPr lang="fr-CA" dirty="0"/>
              <a:t>que les artères iliaques communes se divisent en deux grandes branches : </a:t>
            </a:r>
            <a:r>
              <a:rPr lang="fr-CA" b="1" dirty="0"/>
              <a:t>l’artère iliaque interne</a:t>
            </a:r>
            <a:r>
              <a:rPr lang="fr-CA" dirty="0"/>
              <a:t> qui dessert le bassin et </a:t>
            </a:r>
            <a:r>
              <a:rPr lang="fr-CA" b="1" dirty="0"/>
              <a:t>l’artère iliaque externe</a:t>
            </a:r>
            <a:r>
              <a:rPr lang="fr-CA" dirty="0"/>
              <a:t> qui dessert principalement le membre inférieur. </a:t>
            </a:r>
            <a:endParaRPr lang="fr-CA" dirty="0" smtClean="0"/>
          </a:p>
          <a:p>
            <a:pPr marL="285750" indent="-285750">
              <a:buFontTx/>
              <a:buChar char="-"/>
            </a:pPr>
            <a:endParaRPr lang="en-US" dirty="0"/>
          </a:p>
          <a:p>
            <a:pPr marL="285750" indent="-285750">
              <a:buFontTx/>
              <a:buChar char="-"/>
            </a:pPr>
            <a:r>
              <a:rPr lang="fr-CA" dirty="0" smtClean="0"/>
              <a:t>Donner </a:t>
            </a:r>
            <a:r>
              <a:rPr lang="fr-CA" dirty="0"/>
              <a:t>les principales artères qui irriguent les jambes et les pieds tout en décrivant leur lieu d’origine : </a:t>
            </a:r>
            <a:r>
              <a:rPr lang="fr-CA" b="1" dirty="0"/>
              <a:t>artère iliaque externe</a:t>
            </a:r>
            <a:r>
              <a:rPr lang="fr-CA" dirty="0"/>
              <a:t> (dans le bassin), </a:t>
            </a:r>
            <a:r>
              <a:rPr lang="fr-CA" b="1" dirty="0"/>
              <a:t>artère fémorale</a:t>
            </a:r>
            <a:r>
              <a:rPr lang="fr-CA" dirty="0"/>
              <a:t> (dans la cuisse) qui donne naissance à l’artère poplitée (au niveau du genou) laquelle se divise en </a:t>
            </a:r>
            <a:r>
              <a:rPr lang="fr-CA" b="1" dirty="0"/>
              <a:t>artères tibiales antérieures et postérieures</a:t>
            </a:r>
            <a:r>
              <a:rPr lang="fr-CA" dirty="0"/>
              <a:t> (qui desservent les régions du pied). </a:t>
            </a:r>
            <a:endParaRPr lang="fr-CA" dirty="0" smtClean="0"/>
          </a:p>
          <a:p>
            <a:pPr marL="285750" indent="-285750">
              <a:buFontTx/>
              <a:buChar char="-"/>
            </a:pPr>
            <a:endParaRPr lang="en-US" dirty="0"/>
          </a:p>
          <a:p>
            <a:r>
              <a:rPr lang="fr-CA" dirty="0"/>
              <a:t>6.3.2.3 Reconnaître les différences suivantes au niveau de l’organisation des veines comparée à celle des artères :</a:t>
            </a:r>
            <a:endParaRPr lang="en-US" dirty="0"/>
          </a:p>
          <a:p>
            <a:r>
              <a:rPr lang="fr-CA" dirty="0"/>
              <a:t>i) Une seule artère provient du cœur (l’aorte) alors que deux veines principales rentrent dans le cœur (veines caves supérieure et inférieure) en plus du sinus coronaire. </a:t>
            </a:r>
            <a:endParaRPr lang="en-US" dirty="0"/>
          </a:p>
          <a:p>
            <a:r>
              <a:rPr lang="fr-CA" dirty="0"/>
              <a:t>ii) Toutes les artères sont profondes, alors que les veines peuvent êtres profondes (elles portent alors généralement le nom de leur artère correspondante) ou superficielles. </a:t>
            </a:r>
            <a:endParaRPr lang="en-US" dirty="0"/>
          </a:p>
          <a:p>
            <a:r>
              <a:rPr lang="fr-CA" dirty="0"/>
              <a:t>iii) Pour un organe donné, le drainage veineux correspond bien à l’irrigation artérielle à l’exception du système porte hépatique et du sinus de la dure-mère.</a:t>
            </a:r>
            <a:endParaRPr lang="en-US" dirty="0"/>
          </a:p>
        </p:txBody>
      </p:sp>
    </p:spTree>
    <p:extLst>
      <p:ext uri="{BB962C8B-B14F-4D97-AF65-F5344CB8AC3E}">
        <p14:creationId xmlns:p14="http://schemas.microsoft.com/office/powerpoint/2010/main" val="40918171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839200" cy="4247317"/>
          </a:xfrm>
          <a:prstGeom prst="rect">
            <a:avLst/>
          </a:prstGeom>
          <a:noFill/>
        </p:spPr>
        <p:txBody>
          <a:bodyPr wrap="square" rtlCol="0">
            <a:spAutoFit/>
          </a:bodyPr>
          <a:lstStyle/>
          <a:p>
            <a:r>
              <a:rPr lang="fr-CA" dirty="0"/>
              <a:t>6.3.2.4 </a:t>
            </a:r>
            <a:r>
              <a:rPr lang="fr-CA" b="1" u="sng" dirty="0"/>
              <a:t>PRINCIPALES VEINES DE LA CIRCULATION </a:t>
            </a:r>
            <a:r>
              <a:rPr lang="fr-CA" b="1" u="sng" dirty="0" smtClean="0"/>
              <a:t>SYSTÉMIQUE</a:t>
            </a:r>
          </a:p>
          <a:p>
            <a:endParaRPr lang="en-US" dirty="0"/>
          </a:p>
          <a:p>
            <a:r>
              <a:rPr lang="fr-CA" dirty="0"/>
              <a:t>Reconnaître toutes les veines identifiées sur la figure 19.26b </a:t>
            </a:r>
            <a:r>
              <a:rPr lang="fr-CA" dirty="0" smtClean="0"/>
              <a:t>:</a:t>
            </a:r>
          </a:p>
          <a:p>
            <a:endParaRPr lang="en-US" dirty="0"/>
          </a:p>
          <a:p>
            <a:pPr lvl="0"/>
            <a:r>
              <a:rPr lang="fr-CA" b="1" u="sng" dirty="0"/>
              <a:t>Veine cave </a:t>
            </a:r>
            <a:r>
              <a:rPr lang="fr-CA" b="1" u="sng" dirty="0" smtClean="0"/>
              <a:t>supérieure</a:t>
            </a:r>
          </a:p>
          <a:p>
            <a:pPr lvl="0"/>
            <a:endParaRPr lang="en-US" dirty="0"/>
          </a:p>
          <a:p>
            <a:r>
              <a:rPr lang="fr-CA" dirty="0"/>
              <a:t>- donner les régions corporelles desservies par la veine cave supérieure. </a:t>
            </a:r>
            <a:endParaRPr lang="en-US" dirty="0"/>
          </a:p>
          <a:p>
            <a:r>
              <a:rPr lang="fr-CA" dirty="0"/>
              <a:t>- Reconnaître qu’elle rejoint la partie supérieure de l’oreillette droite.</a:t>
            </a:r>
            <a:endParaRPr lang="en-US" dirty="0"/>
          </a:p>
          <a:p>
            <a:r>
              <a:rPr lang="fr-CA" dirty="0"/>
              <a:t>- Reconnaître que son extrémité distale provient de la fusion des veines brachiocéphaliques droite et gauche</a:t>
            </a:r>
            <a:endParaRPr lang="en-US" dirty="0"/>
          </a:p>
          <a:p>
            <a:r>
              <a:rPr lang="fr-CA" dirty="0"/>
              <a:t>-Reçoit le sang du dessus du diaphragme excepté de la paroi du cœur</a:t>
            </a:r>
            <a:endParaRPr lang="en-US" dirty="0"/>
          </a:p>
          <a:p>
            <a:r>
              <a:rPr lang="fr-CA" dirty="0"/>
              <a:t>- formé par l’union des veines brachiocéphaliques droite et gauche</a:t>
            </a:r>
            <a:endParaRPr lang="en-US" dirty="0"/>
          </a:p>
          <a:p>
            <a:r>
              <a:rPr lang="fr-CA" dirty="0"/>
              <a:t>- Abouti oreillette droite</a:t>
            </a:r>
            <a:endParaRPr lang="en-US" dirty="0"/>
          </a:p>
          <a:p>
            <a:r>
              <a:rPr lang="fr-CA" dirty="0"/>
              <a:t>- Veine </a:t>
            </a:r>
            <a:r>
              <a:rPr lang="fr-CA" dirty="0" err="1"/>
              <a:t>brachio</a:t>
            </a:r>
            <a:r>
              <a:rPr lang="fr-CA" dirty="0"/>
              <a:t> : jugulaire interne : </a:t>
            </a:r>
            <a:r>
              <a:rPr lang="fr-CA" dirty="0" err="1"/>
              <a:t>subclavière</a:t>
            </a:r>
            <a:r>
              <a:rPr lang="fr-CA" dirty="0"/>
              <a:t>. </a:t>
            </a:r>
            <a:endParaRPr lang="en-US" dirty="0"/>
          </a:p>
          <a:p>
            <a:endParaRPr lang="en-US" dirty="0"/>
          </a:p>
        </p:txBody>
      </p:sp>
    </p:spTree>
    <p:extLst>
      <p:ext uri="{BB962C8B-B14F-4D97-AF65-F5344CB8AC3E}">
        <p14:creationId xmlns:p14="http://schemas.microsoft.com/office/powerpoint/2010/main" val="91612143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28600"/>
            <a:ext cx="8991600" cy="6771084"/>
          </a:xfrm>
          <a:prstGeom prst="rect">
            <a:avLst/>
          </a:prstGeom>
          <a:noFill/>
        </p:spPr>
        <p:txBody>
          <a:bodyPr wrap="square" rtlCol="0">
            <a:spAutoFit/>
          </a:bodyPr>
          <a:lstStyle/>
          <a:p>
            <a:pPr marL="342900" indent="-342900">
              <a:buAutoNum type="alphaLcParenR" startAt="2"/>
            </a:pPr>
            <a:r>
              <a:rPr lang="fr-CA" sz="1600" b="1" u="sng" dirty="0" smtClean="0"/>
              <a:t>Veine </a:t>
            </a:r>
            <a:r>
              <a:rPr lang="fr-CA" sz="1600" b="1" u="sng" dirty="0"/>
              <a:t>cave </a:t>
            </a:r>
            <a:r>
              <a:rPr lang="fr-CA" sz="1600" b="1" u="sng" dirty="0" smtClean="0"/>
              <a:t>inférieure</a:t>
            </a:r>
          </a:p>
          <a:p>
            <a:pPr marL="342900" indent="-342900">
              <a:buAutoNum type="alphaLcParenR" startAt="2"/>
            </a:pPr>
            <a:endParaRPr lang="en-US" sz="1600" dirty="0"/>
          </a:p>
          <a:p>
            <a:r>
              <a:rPr lang="fr-CA" sz="1600" dirty="0"/>
              <a:t>- Donner les régions corporelles desservies par la veine cave inférieure. </a:t>
            </a:r>
            <a:endParaRPr lang="en-US" sz="1600" dirty="0"/>
          </a:p>
          <a:p>
            <a:r>
              <a:rPr lang="fr-CA" sz="1600" dirty="0"/>
              <a:t>- Reconnaître que c’est le plus gros vaisseau sanguin de l’organisme et qu’elle entre dans la partie inférieure de l’oreillette droite. </a:t>
            </a:r>
            <a:endParaRPr lang="en-US" sz="1600" dirty="0"/>
          </a:p>
          <a:p>
            <a:r>
              <a:rPr lang="fr-CA" sz="1600" dirty="0"/>
              <a:t>- Reconnaître qu’elle est étroitement liée à l’aorte abdominale et donc qu’elle se termine au niveau du diaphragme, alors qu’elle débute avec la jonction des deux veines iliaques communes. </a:t>
            </a:r>
            <a:endParaRPr lang="en-US" sz="1600" dirty="0"/>
          </a:p>
          <a:p>
            <a:r>
              <a:rPr lang="fr-CA" sz="1600" dirty="0"/>
              <a:t>- Monte le long de la colonne vertébrale</a:t>
            </a:r>
            <a:endParaRPr lang="en-US" sz="1600" dirty="0"/>
          </a:p>
          <a:p>
            <a:r>
              <a:rPr lang="fr-CA" sz="1600" dirty="0"/>
              <a:t>-Reçoit le sang de la paroi abdominale, gonades, reins</a:t>
            </a:r>
            <a:endParaRPr lang="en-US" sz="1600" dirty="0"/>
          </a:p>
          <a:p>
            <a:r>
              <a:rPr lang="fr-CA" sz="1600" dirty="0"/>
              <a:t>-Termine dans l’oreillette droite</a:t>
            </a:r>
            <a:endParaRPr lang="en-US" sz="1600" dirty="0"/>
          </a:p>
          <a:p>
            <a:r>
              <a:rPr lang="fr-CA" sz="1600" dirty="0"/>
              <a:t>-Rapporte au cœur le sang sous le diaphragme</a:t>
            </a:r>
            <a:endParaRPr lang="en-US" sz="1600" dirty="0"/>
          </a:p>
          <a:p>
            <a:r>
              <a:rPr lang="fr-CA" sz="1600" dirty="0"/>
              <a:t>-Formée de la jonction des 2 veines iliaques communes. </a:t>
            </a:r>
            <a:endParaRPr lang="fr-CA" sz="1600" dirty="0" smtClean="0"/>
          </a:p>
          <a:p>
            <a:endParaRPr lang="en-US" sz="1600" dirty="0"/>
          </a:p>
          <a:p>
            <a:r>
              <a:rPr lang="fr-CA" sz="1600" b="1" dirty="0"/>
              <a:t>c) </a:t>
            </a:r>
            <a:r>
              <a:rPr lang="fr-CA" sz="1600" b="1" u="sng" dirty="0"/>
              <a:t>Veine de la tête du </a:t>
            </a:r>
            <a:r>
              <a:rPr lang="fr-CA" sz="1600" b="1" u="sng" dirty="0" smtClean="0"/>
              <a:t>cou</a:t>
            </a:r>
          </a:p>
          <a:p>
            <a:endParaRPr lang="en-US" sz="1600" dirty="0"/>
          </a:p>
          <a:p>
            <a:r>
              <a:rPr lang="fr-CA" sz="1600" dirty="0"/>
              <a:t>-Reconnaître que chacune des deux </a:t>
            </a:r>
            <a:r>
              <a:rPr lang="fr-CA" sz="1600" b="1" i="1" dirty="0"/>
              <a:t>veines brachio-céphaliques</a:t>
            </a:r>
            <a:r>
              <a:rPr lang="fr-CA" sz="1600" dirty="0"/>
              <a:t> est formée de la jonction des veines jugulaire interne et </a:t>
            </a:r>
            <a:r>
              <a:rPr lang="fr-CA" sz="1600" dirty="0" err="1"/>
              <a:t>subclavière</a:t>
            </a:r>
            <a:r>
              <a:rPr lang="fr-CA" sz="1600" dirty="0"/>
              <a:t>. </a:t>
            </a:r>
            <a:endParaRPr lang="en-US" sz="1600" dirty="0"/>
          </a:p>
          <a:p>
            <a:r>
              <a:rPr lang="fr-CA" sz="1600" dirty="0"/>
              <a:t>-Décrire les parties drainées par les veines suivantes ainsi que les veines qui reçoivent leur sang :</a:t>
            </a:r>
            <a:endParaRPr lang="en-US" sz="1600" dirty="0"/>
          </a:p>
          <a:p>
            <a:r>
              <a:rPr lang="fr-CA" sz="1600" b="1" i="1" dirty="0"/>
              <a:t>Veines jugulaires externes</a:t>
            </a:r>
            <a:r>
              <a:rPr lang="fr-CA" sz="1600" dirty="0"/>
              <a:t> (régions desservies par les artères carotides externes)</a:t>
            </a:r>
            <a:endParaRPr lang="en-US" sz="1600" dirty="0"/>
          </a:p>
          <a:p>
            <a:r>
              <a:rPr lang="fr-CA" sz="1600" dirty="0"/>
              <a:t>-Vident </a:t>
            </a:r>
            <a:r>
              <a:rPr lang="fr-CA" sz="1600" dirty="0" err="1"/>
              <a:t>subclavière</a:t>
            </a:r>
            <a:endParaRPr lang="en-US" sz="1600" dirty="0"/>
          </a:p>
          <a:p>
            <a:r>
              <a:rPr lang="fr-CA" sz="1600" dirty="0"/>
              <a:t>-drainent les structures du cuir chevelu et visage</a:t>
            </a:r>
            <a:endParaRPr lang="en-US" sz="1600" dirty="0"/>
          </a:p>
          <a:p>
            <a:r>
              <a:rPr lang="fr-CA" sz="1600" b="1" i="1" dirty="0"/>
              <a:t>Veines vertébrales </a:t>
            </a:r>
            <a:endParaRPr lang="en-US" sz="1600" dirty="0"/>
          </a:p>
          <a:p>
            <a:r>
              <a:rPr lang="fr-CA" sz="1600" dirty="0"/>
              <a:t>-drainent les vertèbres cervicales, moelle épinière et muscle du cou</a:t>
            </a:r>
            <a:endParaRPr lang="en-US" sz="1600" dirty="0"/>
          </a:p>
          <a:p>
            <a:r>
              <a:rPr lang="fr-CA" sz="1600" dirty="0"/>
              <a:t>-vident brachiocéphalique</a:t>
            </a:r>
            <a:endParaRPr lang="en-US" sz="1600" dirty="0"/>
          </a:p>
          <a:p>
            <a:r>
              <a:rPr lang="fr-CA" sz="1600" b="1" dirty="0"/>
              <a:t>Veines jugulaires internes</a:t>
            </a:r>
            <a:r>
              <a:rPr lang="fr-CA" sz="1600" dirty="0"/>
              <a:t> qui naissent des sinus de la dure-mère</a:t>
            </a:r>
            <a:endParaRPr lang="en-US" sz="1600" dirty="0"/>
          </a:p>
          <a:p>
            <a:r>
              <a:rPr lang="fr-CA" sz="1600" dirty="0"/>
              <a:t>-vident brachiocéphalique</a:t>
            </a:r>
            <a:endParaRPr lang="en-US" sz="1600" dirty="0"/>
          </a:p>
          <a:p>
            <a:endParaRPr lang="en-US" dirty="0"/>
          </a:p>
        </p:txBody>
      </p:sp>
    </p:spTree>
    <p:extLst>
      <p:ext uri="{BB962C8B-B14F-4D97-AF65-F5344CB8AC3E}">
        <p14:creationId xmlns:p14="http://schemas.microsoft.com/office/powerpoint/2010/main" val="219279423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915400" cy="6186309"/>
          </a:xfrm>
          <a:prstGeom prst="rect">
            <a:avLst/>
          </a:prstGeom>
          <a:noFill/>
        </p:spPr>
        <p:txBody>
          <a:bodyPr wrap="square" rtlCol="0">
            <a:spAutoFit/>
          </a:bodyPr>
          <a:lstStyle/>
          <a:p>
            <a:r>
              <a:rPr lang="fr-CA" b="1" dirty="0"/>
              <a:t>d) </a:t>
            </a:r>
            <a:r>
              <a:rPr lang="fr-CA" b="1" u="sng" dirty="0"/>
              <a:t>Veines des membres </a:t>
            </a:r>
            <a:r>
              <a:rPr lang="fr-CA" b="1" u="sng" dirty="0" smtClean="0"/>
              <a:t>supérieurs</a:t>
            </a:r>
          </a:p>
          <a:p>
            <a:endParaRPr lang="en-US" dirty="0"/>
          </a:p>
          <a:p>
            <a:r>
              <a:rPr lang="fr-CA" dirty="0"/>
              <a:t>-Reconnaître que les veines profondes (ulnaires et radiales) sont étroitement associées aux artères du même nom : </a:t>
            </a:r>
            <a:r>
              <a:rPr lang="fr-CA" b="1" dirty="0"/>
              <a:t>veine </a:t>
            </a:r>
            <a:r>
              <a:rPr lang="fr-CA" b="1" dirty="0" err="1"/>
              <a:t>subclavière</a:t>
            </a:r>
            <a:r>
              <a:rPr lang="fr-CA" b="1" dirty="0"/>
              <a:t>, axillaire, brachiale, radiale et ulnaire.</a:t>
            </a:r>
            <a:r>
              <a:rPr lang="fr-CA" dirty="0"/>
              <a:t> </a:t>
            </a:r>
            <a:endParaRPr lang="en-US" dirty="0"/>
          </a:p>
          <a:p>
            <a:r>
              <a:rPr lang="fr-CA" dirty="0"/>
              <a:t>- Localiser les deux plus importantes veines superficielles du membre supérieur :</a:t>
            </a:r>
            <a:endParaRPr lang="en-US" dirty="0"/>
          </a:p>
          <a:p>
            <a:r>
              <a:rPr lang="fr-CA" b="1" dirty="0"/>
              <a:t>Veine céphalique</a:t>
            </a:r>
            <a:r>
              <a:rPr lang="fr-CA" dirty="0"/>
              <a:t> (qui rejoint la veine axillaire) et </a:t>
            </a:r>
            <a:r>
              <a:rPr lang="fr-CA" b="1" dirty="0"/>
              <a:t>veine basilique</a:t>
            </a:r>
            <a:r>
              <a:rPr lang="fr-CA" dirty="0"/>
              <a:t> (qui s’unit à la veine brachiale pour former la veine axillaire). </a:t>
            </a:r>
            <a:endParaRPr lang="en-US" dirty="0"/>
          </a:p>
          <a:p>
            <a:r>
              <a:rPr lang="fr-CA" b="1" dirty="0"/>
              <a:t>Veine céphalique : </a:t>
            </a:r>
            <a:r>
              <a:rPr lang="fr-CA" dirty="0"/>
              <a:t>autour du radius</a:t>
            </a:r>
            <a:endParaRPr lang="en-US" dirty="0"/>
          </a:p>
          <a:p>
            <a:r>
              <a:rPr lang="fr-CA" dirty="0"/>
              <a:t>-face interne du bras, épaule, rejoint veine auxiliaire. </a:t>
            </a:r>
            <a:endParaRPr lang="en-US" dirty="0"/>
          </a:p>
          <a:p>
            <a:r>
              <a:rPr lang="fr-CA" b="1" dirty="0"/>
              <a:t>Veine basilique :</a:t>
            </a:r>
            <a:r>
              <a:rPr lang="fr-CA" dirty="0"/>
              <a:t> face postérieur – interne, coude, veine</a:t>
            </a:r>
            <a:endParaRPr lang="en-US" dirty="0"/>
          </a:p>
          <a:p>
            <a:r>
              <a:rPr lang="fr-CA" dirty="0"/>
              <a:t>Brachiale : devient veine auxiliaire</a:t>
            </a:r>
            <a:endParaRPr lang="en-US" dirty="0"/>
          </a:p>
          <a:p>
            <a:r>
              <a:rPr lang="fr-CA" dirty="0"/>
              <a:t>Localiser la veine médiane du coude, souvent utilisée pour les prélèvements de sang, en reconnaissant qu’elle unit les veines basilique et céphalique sur sa face antérieur. </a:t>
            </a:r>
            <a:endParaRPr lang="fr-CA" dirty="0" smtClean="0"/>
          </a:p>
          <a:p>
            <a:endParaRPr lang="en-US" dirty="0"/>
          </a:p>
          <a:p>
            <a:pPr lvl="0"/>
            <a:r>
              <a:rPr lang="fr-CA" b="1" u="sng" dirty="0"/>
              <a:t>Veines de l’abdomen</a:t>
            </a:r>
            <a:endParaRPr lang="en-US" dirty="0"/>
          </a:p>
          <a:p>
            <a:pPr lvl="0"/>
            <a:r>
              <a:rPr lang="fr-CA" dirty="0"/>
              <a:t>Comparer les veines qui rejoignent la veine cave inférieure aux artères qui émanent de l’aorte abdominale. Reconnaître ainsi les paires de veines rénales, </a:t>
            </a:r>
            <a:r>
              <a:rPr lang="fr-CA" dirty="0" err="1"/>
              <a:t>ovariques</a:t>
            </a:r>
            <a:r>
              <a:rPr lang="fr-CA" dirty="0"/>
              <a:t> ou testiculaires, et iliaques communes. </a:t>
            </a:r>
            <a:endParaRPr lang="en-US" dirty="0"/>
          </a:p>
          <a:p>
            <a:pPr lvl="0"/>
            <a:r>
              <a:rPr lang="fr-CA" dirty="0"/>
              <a:t>Expliquer ce qu’est un système porte et décrire la fonction du système porte hépatique. </a:t>
            </a:r>
            <a:endParaRPr lang="en-US" dirty="0"/>
          </a:p>
          <a:p>
            <a:pPr lvl="0"/>
            <a:r>
              <a:rPr lang="fr-CA" dirty="0"/>
              <a:t>Formé d’une série de vaisseaux reliés par 2 lits capillaires situés entre la circulation artérielle et la circulation veineuse. </a:t>
            </a:r>
            <a:endParaRPr lang="en-US" dirty="0"/>
          </a:p>
          <a:p>
            <a:endParaRPr lang="en-US" dirty="0"/>
          </a:p>
        </p:txBody>
      </p:sp>
    </p:spTree>
    <p:extLst>
      <p:ext uri="{BB962C8B-B14F-4D97-AF65-F5344CB8AC3E}">
        <p14:creationId xmlns:p14="http://schemas.microsoft.com/office/powerpoint/2010/main" val="150666298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839200" cy="5355312"/>
          </a:xfrm>
          <a:prstGeom prst="rect">
            <a:avLst/>
          </a:prstGeom>
          <a:noFill/>
        </p:spPr>
        <p:txBody>
          <a:bodyPr wrap="square" rtlCol="0">
            <a:spAutoFit/>
          </a:bodyPr>
          <a:lstStyle/>
          <a:p>
            <a:pPr lvl="0"/>
            <a:r>
              <a:rPr lang="fr-CA" dirty="0"/>
              <a:t>Localiser les principales veines du système porte hépatique </a:t>
            </a:r>
            <a:r>
              <a:rPr lang="fr-CA" dirty="0" smtClean="0"/>
              <a:t>:</a:t>
            </a:r>
          </a:p>
          <a:p>
            <a:pPr lvl="0"/>
            <a:endParaRPr lang="en-US" dirty="0"/>
          </a:p>
          <a:p>
            <a:pPr lvl="0"/>
            <a:r>
              <a:rPr lang="fr-CA" b="1" dirty="0"/>
              <a:t>Veine porte hépatique</a:t>
            </a:r>
            <a:r>
              <a:rPr lang="fr-CA" dirty="0"/>
              <a:t> qui reçoit le sang principalement des </a:t>
            </a:r>
            <a:r>
              <a:rPr lang="fr-CA" b="1" i="1" dirty="0"/>
              <a:t>veines </a:t>
            </a:r>
            <a:r>
              <a:rPr lang="fr-CA" b="1" i="1" dirty="0" err="1"/>
              <a:t>mésentriques</a:t>
            </a:r>
            <a:r>
              <a:rPr lang="fr-CA" b="1" i="1" dirty="0"/>
              <a:t> supérieure</a:t>
            </a:r>
            <a:r>
              <a:rPr lang="fr-CA" dirty="0"/>
              <a:t> (draine l’intestin grêle, gros intestin) </a:t>
            </a:r>
            <a:r>
              <a:rPr lang="fr-CA" b="1" i="1" dirty="0"/>
              <a:t>et inférieure</a:t>
            </a:r>
            <a:r>
              <a:rPr lang="fr-CA" dirty="0"/>
              <a:t> (draine segment distaux gros intestin et rectum) ainsi que de la</a:t>
            </a:r>
            <a:r>
              <a:rPr lang="fr-CA" b="1" i="1" dirty="0"/>
              <a:t> veine splénique </a:t>
            </a:r>
            <a:r>
              <a:rPr lang="fr-CA" dirty="0"/>
              <a:t>(recueille le sang de la rate/ estomac/ pancréas)</a:t>
            </a:r>
            <a:endParaRPr lang="en-US" dirty="0"/>
          </a:p>
          <a:p>
            <a:pPr lvl="0"/>
            <a:r>
              <a:rPr lang="fr-CA" b="1" dirty="0"/>
              <a:t>Veines hépatiques droite et gauche</a:t>
            </a:r>
            <a:r>
              <a:rPr lang="fr-CA" dirty="0"/>
              <a:t> qui transportent le sang du foie jusqu’à la veine cave inférieur. (Transporte le sang veineux du foie à la veine cave inférieure</a:t>
            </a:r>
            <a:r>
              <a:rPr lang="fr-CA" dirty="0" smtClean="0"/>
              <a:t>)</a:t>
            </a:r>
          </a:p>
          <a:p>
            <a:pPr lvl="0"/>
            <a:endParaRPr lang="en-US" dirty="0"/>
          </a:p>
          <a:p>
            <a:r>
              <a:rPr lang="fr-CA" b="1" dirty="0"/>
              <a:t>f) </a:t>
            </a:r>
            <a:r>
              <a:rPr lang="fr-CA" b="1" u="sng" dirty="0"/>
              <a:t>Veine du bassin et des membres inférieurs</a:t>
            </a:r>
            <a:endParaRPr lang="en-US" dirty="0"/>
          </a:p>
          <a:p>
            <a:r>
              <a:rPr lang="fr-CA" dirty="0"/>
              <a:t>- Comme pour les artères correspondantes, reconnaître l’organisation des veines profondes suivantes : </a:t>
            </a:r>
            <a:r>
              <a:rPr lang="fr-CA" b="1" dirty="0"/>
              <a:t>veines iliaques communes</a:t>
            </a:r>
            <a:r>
              <a:rPr lang="fr-CA" dirty="0"/>
              <a:t>, </a:t>
            </a:r>
            <a:r>
              <a:rPr lang="fr-CA" b="1" dirty="0"/>
              <a:t>internes</a:t>
            </a:r>
            <a:r>
              <a:rPr lang="fr-CA" dirty="0"/>
              <a:t> (joint à externe = commune) et </a:t>
            </a:r>
            <a:r>
              <a:rPr lang="fr-CA" b="1" dirty="0"/>
              <a:t>externes</a:t>
            </a:r>
            <a:r>
              <a:rPr lang="fr-CA" dirty="0"/>
              <a:t> (veine fémorale entre dans le bassin); </a:t>
            </a:r>
            <a:r>
              <a:rPr lang="fr-CA" b="1" dirty="0"/>
              <a:t>veine fémorale</a:t>
            </a:r>
            <a:r>
              <a:rPr lang="fr-CA" dirty="0"/>
              <a:t> (draine la cuisse) ; </a:t>
            </a:r>
            <a:r>
              <a:rPr lang="fr-CA" b="1" dirty="0"/>
              <a:t>veine poplitée</a:t>
            </a:r>
            <a:r>
              <a:rPr lang="fr-CA" dirty="0"/>
              <a:t> (au genou) ; </a:t>
            </a:r>
            <a:r>
              <a:rPr lang="fr-CA" b="1" dirty="0"/>
              <a:t>veines tibiales postérieure</a:t>
            </a:r>
            <a:r>
              <a:rPr lang="fr-CA" dirty="0"/>
              <a:t> (veines latérales et médiales) et </a:t>
            </a:r>
            <a:r>
              <a:rPr lang="fr-CA" b="1" dirty="0"/>
              <a:t>antérieure</a:t>
            </a:r>
            <a:r>
              <a:rPr lang="fr-CA" dirty="0"/>
              <a:t> (prolongement arcade veineuse dorsale). </a:t>
            </a:r>
            <a:endParaRPr lang="en-US" dirty="0"/>
          </a:p>
          <a:p>
            <a:r>
              <a:rPr lang="fr-CA" dirty="0"/>
              <a:t>- Reconnaître que </a:t>
            </a:r>
            <a:r>
              <a:rPr lang="fr-CA" b="1" dirty="0"/>
              <a:t>la grande veine saphène</a:t>
            </a:r>
            <a:r>
              <a:rPr lang="fr-CA" dirty="0"/>
              <a:t> : </a:t>
            </a:r>
            <a:endParaRPr lang="en-US" dirty="0"/>
          </a:p>
          <a:p>
            <a:r>
              <a:rPr lang="fr-CA" dirty="0"/>
              <a:t>i) est une veine superficielle du membre inférieur</a:t>
            </a:r>
            <a:endParaRPr lang="en-US" dirty="0"/>
          </a:p>
          <a:p>
            <a:r>
              <a:rPr lang="fr-CA" dirty="0"/>
              <a:t>ii) prend naissance dans le pied pour rejoindre la veine fémorale dans le bassin</a:t>
            </a:r>
            <a:endParaRPr lang="en-US" dirty="0"/>
          </a:p>
          <a:p>
            <a:r>
              <a:rPr lang="fr-CA" dirty="0"/>
              <a:t>iii) est la plus grand veine de l’organisme</a:t>
            </a:r>
            <a:endParaRPr lang="en-US" dirty="0"/>
          </a:p>
          <a:p>
            <a:endParaRPr lang="en-US" dirty="0"/>
          </a:p>
        </p:txBody>
      </p:sp>
    </p:spTree>
    <p:extLst>
      <p:ext uri="{BB962C8B-B14F-4D97-AF65-F5344CB8AC3E}">
        <p14:creationId xmlns:p14="http://schemas.microsoft.com/office/powerpoint/2010/main" val="381803557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915400" cy="6186309"/>
          </a:xfrm>
          <a:prstGeom prst="rect">
            <a:avLst/>
          </a:prstGeom>
          <a:noFill/>
        </p:spPr>
        <p:txBody>
          <a:bodyPr wrap="square" rtlCol="0">
            <a:spAutoFit/>
          </a:bodyPr>
          <a:lstStyle/>
          <a:p>
            <a:r>
              <a:rPr lang="fr-CA" b="1" dirty="0"/>
              <a:t>CIRCULATION SYSTÉMIQUE</a:t>
            </a:r>
            <a:endParaRPr lang="en-US" dirty="0"/>
          </a:p>
          <a:p>
            <a:r>
              <a:rPr lang="fr-CA" dirty="0"/>
              <a:t>Rôle : elle fournit à tous les tissus du corps leurs irrigation fonctionnelle : elle leur apporte l’oxygène, des nutriments </a:t>
            </a:r>
            <a:r>
              <a:rPr lang="fr-CA" dirty="0" err="1"/>
              <a:t>etc</a:t>
            </a:r>
            <a:r>
              <a:rPr lang="fr-CA" dirty="0"/>
              <a:t> et les débarrasse des gaz carboniques et autres déchets. </a:t>
            </a:r>
            <a:endParaRPr lang="en-US" dirty="0"/>
          </a:p>
          <a:p>
            <a:pPr lvl="0"/>
            <a:r>
              <a:rPr lang="fr-CA" dirty="0"/>
              <a:t>Après sortie des poumons, (sang oxygéné) il est propulsé dans l’aorte par le ventricule gauche. </a:t>
            </a:r>
            <a:endParaRPr lang="en-US" dirty="0"/>
          </a:p>
          <a:p>
            <a:pPr lvl="0"/>
            <a:r>
              <a:rPr lang="fr-CA" dirty="0"/>
              <a:t>L’aorte se divise en 2 grosses artères puis artérioles puis capillaires qui parcourent les organes. </a:t>
            </a:r>
            <a:endParaRPr lang="en-US" dirty="0"/>
          </a:p>
          <a:p>
            <a:pPr lvl="0"/>
            <a:r>
              <a:rPr lang="fr-CA" dirty="0"/>
              <a:t>Le sang veineux (sous le diaphragme) pénètre la veine cave inférieure. </a:t>
            </a:r>
            <a:endParaRPr lang="en-US" dirty="0"/>
          </a:p>
          <a:p>
            <a:pPr lvl="0"/>
            <a:r>
              <a:rPr lang="fr-CA" dirty="0"/>
              <a:t>Le sang veineux du thorax et de l’artère coronaire (veine azygos) et des régions au-dessus du diaphragme pénètre la veine cave supérieure. </a:t>
            </a:r>
            <a:endParaRPr lang="en-US" dirty="0"/>
          </a:p>
          <a:p>
            <a:pPr lvl="0"/>
            <a:r>
              <a:rPr lang="fr-CA" dirty="0"/>
              <a:t>Les veines caves déversent leur sang riche en gaz carbonique dans l’oreillette droite</a:t>
            </a:r>
            <a:endParaRPr lang="en-US" dirty="0"/>
          </a:p>
          <a:p>
            <a:pPr lvl="0"/>
            <a:r>
              <a:rPr lang="fr-CA" dirty="0"/>
              <a:t>On compare cette circulation à un réseau de conduits parallèles distribuant le sang à tous les organes. </a:t>
            </a:r>
            <a:endParaRPr lang="fr-CA" dirty="0" smtClean="0"/>
          </a:p>
          <a:p>
            <a:pPr lvl="0"/>
            <a:endParaRPr lang="en-US" dirty="0"/>
          </a:p>
          <a:p>
            <a:r>
              <a:rPr lang="fr-CA" b="1" dirty="0"/>
              <a:t>CIRCULATION PULMONAIRE</a:t>
            </a:r>
            <a:endParaRPr lang="en-US" dirty="0"/>
          </a:p>
          <a:p>
            <a:r>
              <a:rPr lang="fr-CA" dirty="0"/>
              <a:t>-Dans le poumon, les artères pulmonaires émettent les artères lobaires ( 3 poumon droit, 2 poumon gauche) Ces derniers se ramifient pour former les capillaires pulmonaires. (entoure les alvéoles) C’est là que l’oxygène devient de l’air pulmonaire et que le gaz carbonique quitte le sang.</a:t>
            </a:r>
            <a:endParaRPr lang="en-US" dirty="0"/>
          </a:p>
          <a:p>
            <a:r>
              <a:rPr lang="fr-CA" dirty="0"/>
              <a:t>- quand la concentration d’oxygène augmente le sang devient rouge</a:t>
            </a:r>
            <a:endParaRPr lang="en-US" dirty="0"/>
          </a:p>
          <a:p>
            <a:r>
              <a:rPr lang="fr-CA" dirty="0"/>
              <a:t>- les capillaires s’écoulent dans les veinules</a:t>
            </a:r>
            <a:endParaRPr lang="en-US" dirty="0"/>
          </a:p>
          <a:p>
            <a:r>
              <a:rPr lang="fr-CA" dirty="0"/>
              <a:t>- Devient les veines pulmonaires (2) de chaque poumon. </a:t>
            </a:r>
            <a:endParaRPr lang="en-US" dirty="0"/>
          </a:p>
          <a:p>
            <a:endParaRPr lang="en-US" dirty="0"/>
          </a:p>
        </p:txBody>
      </p:sp>
    </p:spTree>
    <p:extLst>
      <p:ext uri="{BB962C8B-B14F-4D97-AF65-F5344CB8AC3E}">
        <p14:creationId xmlns:p14="http://schemas.microsoft.com/office/powerpoint/2010/main" val="61231051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76200"/>
            <a:ext cx="8915400" cy="4801314"/>
          </a:xfrm>
          <a:prstGeom prst="rect">
            <a:avLst/>
          </a:prstGeom>
          <a:noFill/>
        </p:spPr>
        <p:txBody>
          <a:bodyPr wrap="square" rtlCol="0">
            <a:spAutoFit/>
          </a:bodyPr>
          <a:lstStyle/>
          <a:p>
            <a:r>
              <a:rPr lang="fr-CA" b="1" dirty="0"/>
              <a:t>POINTS IMPORTANTS :</a:t>
            </a:r>
            <a:endParaRPr lang="en-US" dirty="0"/>
          </a:p>
          <a:p>
            <a:r>
              <a:rPr lang="fr-CA" dirty="0"/>
              <a:t>Le sang ne passe des veines systématiques aux artères systématiques qu’après avoir traversé la circulation pulmonaire. </a:t>
            </a:r>
            <a:endParaRPr lang="fr-CA" dirty="0" smtClean="0"/>
          </a:p>
          <a:p>
            <a:endParaRPr lang="en-US" dirty="0"/>
          </a:p>
          <a:p>
            <a:r>
              <a:rPr lang="fr-CA" b="1" dirty="0"/>
              <a:t>Ventricule GAUCHE : </a:t>
            </a:r>
            <a:endParaRPr lang="en-US" dirty="0"/>
          </a:p>
          <a:p>
            <a:r>
              <a:rPr lang="fr-CA" dirty="0"/>
              <a:t>Dans le système de circulation systémique il propulse le sang dans l’aorte pour qu’il puisse s’engager dans différentes voies. </a:t>
            </a:r>
            <a:endParaRPr lang="fr-CA" dirty="0" smtClean="0"/>
          </a:p>
          <a:p>
            <a:endParaRPr lang="en-US" dirty="0"/>
          </a:p>
          <a:p>
            <a:r>
              <a:rPr lang="fr-CA" b="1" dirty="0"/>
              <a:t>Ventricule DROIT :</a:t>
            </a:r>
            <a:endParaRPr lang="en-US" dirty="0"/>
          </a:p>
          <a:p>
            <a:r>
              <a:rPr lang="fr-CA" dirty="0"/>
              <a:t>Rôle : propulse le sang pauvre en oxygène (bleu/d’un rouge sombre) dans le tronc pulmonaire (8cm) puis il donne les artères pulmonaires droites et gauches. </a:t>
            </a:r>
            <a:endParaRPr lang="en-US" dirty="0"/>
          </a:p>
          <a:p>
            <a:r>
              <a:rPr lang="fr-CA" dirty="0"/>
              <a:t>-Tout le débit du ventricule droit passe dans la circulation pulmonaire, une petite fraction seulement du débit du ventricule gauche s’écoule à travers un organe déterminé. </a:t>
            </a:r>
            <a:endParaRPr lang="fr-CA" dirty="0" smtClean="0"/>
          </a:p>
          <a:p>
            <a:endParaRPr lang="en-US" dirty="0"/>
          </a:p>
          <a:p>
            <a:r>
              <a:rPr lang="fr-CA" b="1" dirty="0"/>
              <a:t>Oreillette DROIT :</a:t>
            </a:r>
            <a:endParaRPr lang="en-US" dirty="0"/>
          </a:p>
          <a:p>
            <a:r>
              <a:rPr lang="fr-CA" dirty="0"/>
              <a:t>Les veines caves déversent leur sang riche en gaz carbonique dans l’oreillette droit. </a:t>
            </a:r>
            <a:endParaRPr lang="en-US" dirty="0"/>
          </a:p>
          <a:p>
            <a:endParaRPr lang="en-US" dirty="0"/>
          </a:p>
        </p:txBody>
      </p:sp>
    </p:spTree>
    <p:extLst>
      <p:ext uri="{BB962C8B-B14F-4D97-AF65-F5344CB8AC3E}">
        <p14:creationId xmlns:p14="http://schemas.microsoft.com/office/powerpoint/2010/main" val="6561989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0"/>
            <a:ext cx="8229600" cy="1143000"/>
          </a:xfrm>
        </p:spPr>
        <p:txBody>
          <a:bodyPr>
            <a:normAutofit fontScale="90000"/>
          </a:bodyPr>
          <a:lstStyle/>
          <a:p>
            <a:r>
              <a:rPr lang="en-US" dirty="0" smtClean="0">
                <a:effectLst/>
              </a:rPr>
              <a:t/>
            </a:r>
            <a:br>
              <a:rPr lang="en-US" dirty="0" smtClean="0">
                <a:effectLst/>
              </a:rPr>
            </a:br>
            <a:r>
              <a:rPr lang="fr-CA" dirty="0"/>
              <a:t>Système respiratoire (section 7, diapos 2 à 9): 3 questions</a:t>
            </a:r>
            <a:r>
              <a:rPr lang="en-US" dirty="0"/>
              <a:t/>
            </a:r>
            <a:br>
              <a:rPr lang="en-US" dirty="0"/>
            </a:br>
            <a:endParaRPr lang="en-US" dirty="0"/>
          </a:p>
        </p:txBody>
      </p:sp>
    </p:spTree>
    <p:extLst>
      <p:ext uri="{BB962C8B-B14F-4D97-AF65-F5344CB8AC3E}">
        <p14:creationId xmlns:p14="http://schemas.microsoft.com/office/powerpoint/2010/main" val="364155680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ChangeArrowheads="1"/>
          </p:cNvSpPr>
          <p:nvPr/>
        </p:nvSpPr>
        <p:spPr bwMode="auto">
          <a:xfrm>
            <a:off x="341313" y="503238"/>
            <a:ext cx="8551862" cy="45847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723900" indent="-544513">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algn="ctr" eaLnBrk="0" hangingPunct="0">
              <a:spcBef>
                <a:spcPct val="30000"/>
              </a:spcBef>
            </a:pPr>
            <a:r>
              <a:rPr lang="en-US" b="1"/>
              <a:t>INTRODUCTION</a:t>
            </a:r>
          </a:p>
          <a:p>
            <a:pPr eaLnBrk="0" hangingPunct="0">
              <a:spcBef>
                <a:spcPct val="50000"/>
              </a:spcBef>
            </a:pPr>
            <a:r>
              <a:rPr lang="en-US"/>
              <a:t>•  </a:t>
            </a:r>
            <a:r>
              <a:rPr lang="fr-CA"/>
              <a:t>Principale fonction du système respiratoire: fournir l’O</a:t>
            </a:r>
            <a:r>
              <a:rPr lang="fr-CA" baseline="-25000"/>
              <a:t>2</a:t>
            </a:r>
            <a:r>
              <a:rPr lang="fr-CA"/>
              <a:t> et enlever le CO</a:t>
            </a:r>
            <a:r>
              <a:rPr lang="fr-CA" baseline="-25000"/>
              <a:t>2</a:t>
            </a:r>
            <a:endParaRPr lang="fr-CA"/>
          </a:p>
          <a:p>
            <a:pPr eaLnBrk="0" hangingPunct="0">
              <a:spcBef>
                <a:spcPct val="50000"/>
              </a:spcBef>
            </a:pPr>
            <a:r>
              <a:rPr lang="fr-CA"/>
              <a:t>•  4 processus distincts:</a:t>
            </a:r>
          </a:p>
          <a:p>
            <a:pPr lvl="1" eaLnBrk="0" hangingPunct="0">
              <a:spcBef>
                <a:spcPct val="30000"/>
              </a:spcBef>
            </a:pPr>
            <a:r>
              <a:rPr lang="fr-CA"/>
              <a:t>  1)	</a:t>
            </a:r>
            <a:r>
              <a:rPr lang="fr-CA" b="1"/>
              <a:t>Ventilation pulmonaire:</a:t>
            </a:r>
            <a:r>
              <a:rPr lang="fr-CA"/>
              <a:t>  circulation de l’air dans les poumons</a:t>
            </a:r>
          </a:p>
          <a:p>
            <a:pPr lvl="1" eaLnBrk="0" hangingPunct="0">
              <a:spcBef>
                <a:spcPct val="30000"/>
              </a:spcBef>
            </a:pPr>
            <a:r>
              <a:rPr lang="fr-CA"/>
              <a:t>  2)	</a:t>
            </a:r>
            <a:r>
              <a:rPr lang="fr-CA" b="1"/>
              <a:t>Respiration externe:</a:t>
            </a:r>
            <a:r>
              <a:rPr lang="fr-CA"/>
              <a:t>  échange des gaz entre l’air des alvéoles et le sang</a:t>
            </a:r>
          </a:p>
          <a:p>
            <a:pPr lvl="1" eaLnBrk="0" hangingPunct="0">
              <a:spcBef>
                <a:spcPct val="30000"/>
              </a:spcBef>
            </a:pPr>
            <a:r>
              <a:rPr lang="fr-CA"/>
              <a:t>  3)	</a:t>
            </a:r>
            <a:r>
              <a:rPr lang="fr-CA" b="1"/>
              <a:t>Transport des gaz respiratoires:</a:t>
            </a:r>
            <a:r>
              <a:rPr lang="fr-CA"/>
              <a:t>  pour l’O</a:t>
            </a:r>
            <a:r>
              <a:rPr lang="fr-CA" baseline="-25000"/>
              <a:t>2</a:t>
            </a:r>
            <a:r>
              <a:rPr lang="fr-CA"/>
              <a:t>, des poumons aux tissus; pour le CO</a:t>
            </a:r>
            <a:r>
              <a:rPr lang="fr-CA" baseline="-25000"/>
              <a:t>2</a:t>
            </a:r>
            <a:r>
              <a:rPr lang="fr-CA"/>
              <a:t>, des tissus aux poumons. Rôle assuré par le sang et le système cardiovasculaire</a:t>
            </a:r>
          </a:p>
          <a:p>
            <a:pPr lvl="1" eaLnBrk="0" hangingPunct="0">
              <a:spcBef>
                <a:spcPct val="30000"/>
              </a:spcBef>
            </a:pPr>
            <a:r>
              <a:rPr lang="fr-CA"/>
              <a:t>  4)	</a:t>
            </a:r>
            <a:r>
              <a:rPr lang="fr-CA" b="1"/>
              <a:t>Respiration interne:</a:t>
            </a:r>
            <a:r>
              <a:rPr lang="fr-CA"/>
              <a:t>  échange des gaz entre le sang et les tissus</a:t>
            </a:r>
          </a:p>
          <a:p>
            <a:pPr eaLnBrk="0" hangingPunct="0">
              <a:spcBef>
                <a:spcPct val="50000"/>
              </a:spcBef>
            </a:pPr>
            <a:r>
              <a:rPr lang="fr-CA"/>
              <a:t>•  Deux premières fonctions assurées par les système respiratoire; les</a:t>
            </a:r>
          </a:p>
          <a:p>
            <a:pPr eaLnBrk="0" hangingPunct="0"/>
            <a:r>
              <a:rPr lang="fr-CA"/>
              <a:t>   deux autres par le sang et le système cardiovasculaire</a:t>
            </a:r>
            <a:endParaRPr lang="fr-CA" b="1"/>
          </a:p>
        </p:txBody>
      </p:sp>
    </p:spTree>
    <p:extLst>
      <p:ext uri="{BB962C8B-B14F-4D97-AF65-F5344CB8AC3E}">
        <p14:creationId xmlns:p14="http://schemas.microsoft.com/office/powerpoint/2010/main" val="704768211"/>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D:\Chapter_22\B_JPEG_Images_and_Tables\b_unlabeled\figure_22_01_unlabeled.jpg"/>
          <p:cNvPicPr>
            <a:picLocks noChangeAspect="1" noChangeArrowheads="1"/>
          </p:cNvPicPr>
          <p:nvPr/>
        </p:nvPicPr>
        <p:blipFill rotWithShape="1">
          <a:blip r:embed="rId2">
            <a:extLst>
              <a:ext uri="{28A0092B-C50C-407E-A947-70E740481C1C}">
                <a14:useLocalDpi xmlns:a14="http://schemas.microsoft.com/office/drawing/2010/main" val="0"/>
              </a:ext>
            </a:extLst>
          </a:blip>
          <a:srcRect l="15196" t="-1" r="16243" b="4933"/>
          <a:stretch/>
        </p:blipFill>
        <p:spPr bwMode="auto">
          <a:xfrm>
            <a:off x="4060825" y="942975"/>
            <a:ext cx="4905375" cy="5381625"/>
          </a:xfrm>
          <a:prstGeom prst="rect">
            <a:avLst/>
          </a:prstGeom>
          <a:noFill/>
          <a:extLst>
            <a:ext uri="{909E8E84-426E-40DD-AFC4-6F175D3DCCD1}">
              <a14:hiddenFill xmlns:a14="http://schemas.microsoft.com/office/drawing/2010/main">
                <a:solidFill>
                  <a:srgbClr val="FFFFFF"/>
                </a:solidFill>
              </a14:hiddenFill>
            </a:ext>
          </a:extLst>
        </p:spPr>
      </p:pic>
      <p:sp>
        <p:nvSpPr>
          <p:cNvPr id="77826" name="Text Box 2"/>
          <p:cNvSpPr txBox="1">
            <a:spLocks noChangeArrowheads="1"/>
          </p:cNvSpPr>
          <p:nvPr/>
        </p:nvSpPr>
        <p:spPr bwMode="auto">
          <a:xfrm>
            <a:off x="204788" y="261938"/>
            <a:ext cx="7881937"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808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23888" indent="-623888">
              <a:defRPr>
                <a:solidFill>
                  <a:schemeClr val="tx1"/>
                </a:solidFill>
                <a:latin typeface="Arial" charset="0"/>
              </a:defRPr>
            </a:lvl1pPr>
            <a:lvl2pPr marL="1412875" indent="-609600">
              <a:defRPr>
                <a:solidFill>
                  <a:schemeClr val="tx1"/>
                </a:solidFill>
                <a:latin typeface="Arial" charset="0"/>
              </a:defRPr>
            </a:lvl2pPr>
            <a:lvl3pPr marL="2201863" indent="-609600">
              <a:defRPr>
                <a:solidFill>
                  <a:schemeClr val="tx1"/>
                </a:solidFill>
                <a:latin typeface="Arial" charset="0"/>
              </a:defRPr>
            </a:lvl3pPr>
            <a:lvl4pPr marL="2990850" indent="-609600">
              <a:defRPr>
                <a:solidFill>
                  <a:schemeClr val="tx1"/>
                </a:solidFill>
                <a:latin typeface="Arial" charset="0"/>
              </a:defRPr>
            </a:lvl4pPr>
            <a:lvl5pPr marL="3779838" indent="-609600">
              <a:defRPr>
                <a:solidFill>
                  <a:schemeClr val="tx1"/>
                </a:solidFill>
                <a:latin typeface="Arial" charset="0"/>
              </a:defRPr>
            </a:lvl5pPr>
            <a:lvl6pPr marL="4237038" indent="-609600" fontAlgn="base">
              <a:spcBef>
                <a:spcPct val="0"/>
              </a:spcBef>
              <a:spcAft>
                <a:spcPct val="0"/>
              </a:spcAft>
              <a:defRPr>
                <a:solidFill>
                  <a:schemeClr val="tx1"/>
                </a:solidFill>
                <a:latin typeface="Arial" charset="0"/>
              </a:defRPr>
            </a:lvl6pPr>
            <a:lvl7pPr marL="4694238" indent="-609600" fontAlgn="base">
              <a:spcBef>
                <a:spcPct val="0"/>
              </a:spcBef>
              <a:spcAft>
                <a:spcPct val="0"/>
              </a:spcAft>
              <a:defRPr>
                <a:solidFill>
                  <a:schemeClr val="tx1"/>
                </a:solidFill>
                <a:latin typeface="Arial" charset="0"/>
              </a:defRPr>
            </a:lvl7pPr>
            <a:lvl8pPr marL="5151438" indent="-609600" fontAlgn="base">
              <a:spcBef>
                <a:spcPct val="0"/>
              </a:spcBef>
              <a:spcAft>
                <a:spcPct val="0"/>
              </a:spcAft>
              <a:defRPr>
                <a:solidFill>
                  <a:schemeClr val="tx1"/>
                </a:solidFill>
                <a:latin typeface="Arial" charset="0"/>
              </a:defRPr>
            </a:lvl8pPr>
            <a:lvl9pPr marL="5608638" indent="-609600" fontAlgn="base">
              <a:spcBef>
                <a:spcPct val="0"/>
              </a:spcBef>
              <a:spcAft>
                <a:spcPct val="0"/>
              </a:spcAft>
              <a:defRPr>
                <a:solidFill>
                  <a:schemeClr val="tx1"/>
                </a:solidFill>
                <a:latin typeface="Arial" charset="0"/>
              </a:defRPr>
            </a:lvl9pPr>
          </a:lstStyle>
          <a:p>
            <a:pPr eaLnBrk="0" hangingPunct="0"/>
            <a:r>
              <a:rPr lang="en-US" sz="2400" b="1"/>
              <a:t>7.1  </a:t>
            </a:r>
            <a:r>
              <a:rPr lang="fr-CA" sz="2400" b="1" u="sng"/>
              <a:t>Décrire les structures de la zone de conduction</a:t>
            </a:r>
            <a:endParaRPr lang="fr-CA" sz="2400" b="1"/>
          </a:p>
        </p:txBody>
      </p:sp>
      <p:sp>
        <p:nvSpPr>
          <p:cNvPr id="77827" name="Rectangle 3"/>
          <p:cNvSpPr>
            <a:spLocks noChangeArrowheads="1"/>
          </p:cNvSpPr>
          <p:nvPr/>
        </p:nvSpPr>
        <p:spPr bwMode="auto">
          <a:xfrm>
            <a:off x="268288" y="973138"/>
            <a:ext cx="3446462"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30000"/>
              </a:spcBef>
            </a:pPr>
            <a:r>
              <a:rPr lang="en-US" dirty="0">
                <a:solidFill>
                  <a:srgbClr val="0000FF"/>
                </a:solidFill>
              </a:rPr>
              <a:t>• </a:t>
            </a:r>
            <a:r>
              <a:rPr lang="fr-CA" b="1" dirty="0">
                <a:solidFill>
                  <a:srgbClr val="0000FF"/>
                </a:solidFill>
              </a:rPr>
              <a:t>Zone de conduction:</a:t>
            </a:r>
          </a:p>
          <a:p>
            <a:pPr marL="355600" lvl="1" indent="-176213">
              <a:buFontTx/>
              <a:buChar char="•"/>
            </a:pPr>
            <a:r>
              <a:rPr lang="fr-CA" sz="1800" dirty="0"/>
              <a:t>Voies respiratoires; </a:t>
            </a:r>
            <a:r>
              <a:rPr lang="fr-CA" sz="1800" u="sng" dirty="0"/>
              <a:t>purifient</a:t>
            </a:r>
            <a:r>
              <a:rPr lang="fr-CA" sz="1800" dirty="0"/>
              <a:t>, </a:t>
            </a:r>
            <a:r>
              <a:rPr lang="fr-CA" sz="1800" u="sng" dirty="0"/>
              <a:t>humidifient</a:t>
            </a:r>
            <a:r>
              <a:rPr lang="fr-CA" sz="1800" dirty="0"/>
              <a:t> et réchauffent l’air inspiré.</a:t>
            </a:r>
          </a:p>
          <a:p>
            <a:pPr marL="355600" lvl="1" indent="-176213">
              <a:buFontTx/>
              <a:buChar char="•"/>
            </a:pPr>
            <a:r>
              <a:rPr lang="fr-CA" sz="1800" dirty="0"/>
              <a:t>Constituée de:</a:t>
            </a:r>
          </a:p>
          <a:p>
            <a:pPr marL="723900" lvl="2" indent="-188913">
              <a:buSzPct val="80000"/>
              <a:buFont typeface="Wingdings" pitchFamily="2" charset="2"/>
              <a:buChar char="§"/>
            </a:pPr>
            <a:r>
              <a:rPr lang="fr-CA" sz="1800" i="1" dirty="0"/>
              <a:t>Nez </a:t>
            </a:r>
            <a:r>
              <a:rPr lang="fr-CA" sz="1800" dirty="0"/>
              <a:t>et </a:t>
            </a:r>
            <a:r>
              <a:rPr lang="fr-CA" sz="1800" i="1" dirty="0"/>
              <a:t>cavités nasales</a:t>
            </a:r>
          </a:p>
          <a:p>
            <a:pPr marL="723900" lvl="2" indent="-188913">
              <a:buSzPct val="80000"/>
              <a:buFont typeface="Wingdings" pitchFamily="2" charset="2"/>
              <a:buChar char="§"/>
            </a:pPr>
            <a:r>
              <a:rPr lang="fr-CA" sz="1800" i="1" dirty="0"/>
              <a:t>Pharynx</a:t>
            </a:r>
          </a:p>
          <a:p>
            <a:pPr marL="723900" lvl="2" indent="-188913">
              <a:buSzPct val="80000"/>
              <a:buFont typeface="Wingdings" pitchFamily="2" charset="2"/>
              <a:buChar char="§"/>
            </a:pPr>
            <a:r>
              <a:rPr lang="fr-CA" sz="1800" i="1" dirty="0"/>
              <a:t>Larynx</a:t>
            </a:r>
          </a:p>
          <a:p>
            <a:pPr marL="723900" lvl="2" indent="-188913">
              <a:buSzPct val="80000"/>
              <a:buFont typeface="Wingdings" pitchFamily="2" charset="2"/>
              <a:buChar char="§"/>
            </a:pPr>
            <a:r>
              <a:rPr lang="fr-CA" sz="1800" i="1" dirty="0"/>
              <a:t>Trachée</a:t>
            </a:r>
          </a:p>
          <a:p>
            <a:pPr marL="723900" lvl="2" indent="-188913">
              <a:buSzPct val="80000"/>
              <a:buFont typeface="Wingdings" pitchFamily="2" charset="2"/>
              <a:buChar char="§"/>
            </a:pPr>
            <a:r>
              <a:rPr lang="fr-CA" sz="1800" i="1" dirty="0"/>
              <a:t>Bronches</a:t>
            </a:r>
          </a:p>
          <a:p>
            <a:pPr marL="723900" lvl="2" indent="-188913">
              <a:buSzPct val="80000"/>
              <a:buFont typeface="Wingdings" pitchFamily="2" charset="2"/>
              <a:buChar char="§"/>
            </a:pPr>
            <a:r>
              <a:rPr lang="fr-CA" sz="1800" i="1" dirty="0"/>
              <a:t>Bronchioles</a:t>
            </a:r>
          </a:p>
          <a:p>
            <a:pPr marL="723900" lvl="2" indent="-188913">
              <a:buSzPct val="80000"/>
              <a:buFont typeface="Wingdings" pitchFamily="2" charset="2"/>
              <a:buChar char="§"/>
            </a:pPr>
            <a:r>
              <a:rPr lang="fr-CA" sz="1800" i="1" dirty="0"/>
              <a:t>Bronchioles terminales</a:t>
            </a:r>
          </a:p>
          <a:p>
            <a:pPr>
              <a:spcBef>
                <a:spcPct val="50000"/>
              </a:spcBef>
              <a:buSzPct val="80000"/>
              <a:buFont typeface="Wingdings" pitchFamily="2" charset="2"/>
              <a:buNone/>
            </a:pPr>
            <a:r>
              <a:rPr lang="fr-CA" dirty="0">
                <a:solidFill>
                  <a:srgbClr val="0000FF"/>
                </a:solidFill>
              </a:rPr>
              <a:t>• </a:t>
            </a:r>
            <a:r>
              <a:rPr lang="fr-CA" b="1" dirty="0">
                <a:solidFill>
                  <a:srgbClr val="0000FF"/>
                </a:solidFill>
              </a:rPr>
              <a:t>Zone respiratoire:</a:t>
            </a:r>
          </a:p>
          <a:p>
            <a:pPr marL="355600" lvl="1" indent="-176213">
              <a:buSzPct val="80000"/>
              <a:buFont typeface="Wingdings" pitchFamily="2" charset="2"/>
              <a:buChar char="§"/>
            </a:pPr>
            <a:r>
              <a:rPr lang="fr-CA" sz="1800" dirty="0"/>
              <a:t>Site des échanges gazeux</a:t>
            </a:r>
          </a:p>
          <a:p>
            <a:pPr marL="355600" lvl="1" indent="-176213">
              <a:buSzPct val="80000"/>
              <a:buFont typeface="Wingdings" pitchFamily="2" charset="2"/>
              <a:buChar char="§"/>
            </a:pPr>
            <a:r>
              <a:rPr lang="fr-CA" sz="1800" dirty="0"/>
              <a:t>Constituée de:</a:t>
            </a:r>
          </a:p>
          <a:p>
            <a:pPr marL="723900" lvl="2" indent="-188913">
              <a:buSzPct val="80000"/>
              <a:buFont typeface="Wingdings" pitchFamily="2" charset="2"/>
              <a:buChar char="§"/>
            </a:pPr>
            <a:r>
              <a:rPr lang="fr-CA" sz="1800" i="1" dirty="0"/>
              <a:t>Bronchioles respiratoires</a:t>
            </a:r>
            <a:endParaRPr lang="fr-CA" sz="1800" dirty="0"/>
          </a:p>
          <a:p>
            <a:pPr marL="723900" lvl="2" indent="-188913">
              <a:buSzPct val="80000"/>
              <a:buFont typeface="Wingdings" pitchFamily="2" charset="2"/>
              <a:buChar char="§"/>
            </a:pPr>
            <a:r>
              <a:rPr lang="fr-CA" sz="1800" i="1" dirty="0"/>
              <a:t>Conduits alvéolaires</a:t>
            </a:r>
            <a:endParaRPr lang="fr-CA" sz="1800" dirty="0"/>
          </a:p>
          <a:p>
            <a:pPr marL="723900" lvl="2" indent="-188913">
              <a:buSzPct val="80000"/>
              <a:buFont typeface="Wingdings" pitchFamily="2" charset="2"/>
              <a:buChar char="§"/>
            </a:pPr>
            <a:r>
              <a:rPr lang="fr-CA" sz="1800" i="1" dirty="0"/>
              <a:t>Alvéoles</a:t>
            </a:r>
          </a:p>
        </p:txBody>
      </p:sp>
      <p:sp>
        <p:nvSpPr>
          <p:cNvPr id="77829" name="Text Box 5"/>
          <p:cNvSpPr txBox="1">
            <a:spLocks noChangeArrowheads="1"/>
          </p:cNvSpPr>
          <p:nvPr/>
        </p:nvSpPr>
        <p:spPr bwMode="auto">
          <a:xfrm>
            <a:off x="8026400" y="6324600"/>
            <a:ext cx="806450" cy="28098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36000" rIns="54000" bIns="36000">
            <a:spAutoFit/>
          </a:bodyPr>
          <a:lstStyle/>
          <a:p>
            <a:pPr algn="ctr"/>
            <a:r>
              <a:rPr lang="fr-CA" sz="1300" dirty="0">
                <a:solidFill>
                  <a:schemeClr val="accent2"/>
                </a:solidFill>
              </a:rPr>
              <a:t>Fig. 22.1</a:t>
            </a:r>
          </a:p>
        </p:txBody>
      </p:sp>
      <p:sp>
        <p:nvSpPr>
          <p:cNvPr id="77832" name="Text Box 8"/>
          <p:cNvSpPr txBox="1">
            <a:spLocks noChangeArrowheads="1"/>
          </p:cNvSpPr>
          <p:nvPr/>
        </p:nvSpPr>
        <p:spPr bwMode="auto">
          <a:xfrm>
            <a:off x="4279768" y="2205775"/>
            <a:ext cx="839140"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fr-CA" sz="1200" b="1" dirty="0">
                <a:latin typeface="Calibri" pitchFamily="34" charset="0"/>
                <a:cs typeface="Calibri" pitchFamily="34" charset="0"/>
              </a:rPr>
              <a:t>Cavité nasale</a:t>
            </a:r>
            <a:endParaRPr lang="en-US" sz="1200" b="1" dirty="0">
              <a:latin typeface="Calibri" pitchFamily="34" charset="0"/>
              <a:cs typeface="Calibri" pitchFamily="34" charset="0"/>
            </a:endParaRPr>
          </a:p>
        </p:txBody>
      </p:sp>
      <p:sp>
        <p:nvSpPr>
          <p:cNvPr id="77834" name="Text Box 10"/>
          <p:cNvSpPr txBox="1">
            <a:spLocks noChangeArrowheads="1"/>
          </p:cNvSpPr>
          <p:nvPr/>
        </p:nvSpPr>
        <p:spPr bwMode="auto">
          <a:xfrm>
            <a:off x="4292647" y="2411871"/>
            <a:ext cx="753989"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fr-CA" sz="1200" b="1" dirty="0">
                <a:latin typeface="Calibri" pitchFamily="34" charset="0"/>
                <a:cs typeface="Calibri" pitchFamily="34" charset="0"/>
              </a:rPr>
              <a:t>Cavité orale</a:t>
            </a:r>
            <a:endParaRPr lang="en-US" sz="1200" b="1" dirty="0">
              <a:latin typeface="Calibri" pitchFamily="34" charset="0"/>
              <a:cs typeface="Calibri" pitchFamily="34" charset="0"/>
            </a:endParaRPr>
          </a:p>
        </p:txBody>
      </p:sp>
      <p:sp>
        <p:nvSpPr>
          <p:cNvPr id="77835" name="Text Box 11"/>
          <p:cNvSpPr txBox="1">
            <a:spLocks noChangeArrowheads="1"/>
          </p:cNvSpPr>
          <p:nvPr/>
        </p:nvSpPr>
        <p:spPr bwMode="auto">
          <a:xfrm>
            <a:off x="4618125" y="3044209"/>
            <a:ext cx="420884"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r>
              <a:rPr lang="fr-CA" sz="1200" b="1" dirty="0">
                <a:latin typeface="Calibri" pitchFamily="34" charset="0"/>
                <a:cs typeface="Calibri" pitchFamily="34" charset="0"/>
              </a:rPr>
              <a:t>Larynx</a:t>
            </a:r>
            <a:endParaRPr lang="en-US" sz="1200" b="1" dirty="0">
              <a:latin typeface="Calibri" pitchFamily="34" charset="0"/>
              <a:cs typeface="Calibri" pitchFamily="34" charset="0"/>
            </a:endParaRPr>
          </a:p>
        </p:txBody>
      </p:sp>
      <p:sp>
        <p:nvSpPr>
          <p:cNvPr id="77836" name="Text Box 12"/>
          <p:cNvSpPr txBox="1">
            <a:spLocks noChangeArrowheads="1"/>
          </p:cNvSpPr>
          <p:nvPr/>
        </p:nvSpPr>
        <p:spPr bwMode="auto">
          <a:xfrm>
            <a:off x="4009311" y="3326692"/>
            <a:ext cx="698967"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pPr algn="ctr"/>
            <a:r>
              <a:rPr lang="fr-CA" sz="1200" b="1" dirty="0">
                <a:latin typeface="Calibri" pitchFamily="34" charset="0"/>
                <a:cs typeface="Calibri" pitchFamily="34" charset="0"/>
              </a:rPr>
              <a:t>Bronche principale droite</a:t>
            </a:r>
            <a:endParaRPr lang="en-US" sz="1200" b="1" dirty="0">
              <a:latin typeface="Calibri" pitchFamily="34" charset="0"/>
              <a:cs typeface="Calibri" pitchFamily="34" charset="0"/>
            </a:endParaRPr>
          </a:p>
        </p:txBody>
      </p:sp>
      <p:sp>
        <p:nvSpPr>
          <p:cNvPr id="77837" name="Text Box 13"/>
          <p:cNvSpPr txBox="1">
            <a:spLocks noChangeArrowheads="1"/>
          </p:cNvSpPr>
          <p:nvPr/>
        </p:nvSpPr>
        <p:spPr bwMode="auto">
          <a:xfrm>
            <a:off x="5688176" y="4320000"/>
            <a:ext cx="59213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b="1" dirty="0">
                <a:latin typeface="Calibri" pitchFamily="34" charset="0"/>
                <a:cs typeface="Calibri" pitchFamily="34" charset="0"/>
              </a:rPr>
              <a:t>Poumon droit</a:t>
            </a:r>
            <a:endParaRPr lang="en-US" sz="1200" b="1" dirty="0">
              <a:latin typeface="Calibri" pitchFamily="34" charset="0"/>
              <a:cs typeface="Calibri" pitchFamily="34" charset="0"/>
            </a:endParaRPr>
          </a:p>
        </p:txBody>
      </p:sp>
      <p:sp>
        <p:nvSpPr>
          <p:cNvPr id="77838" name="Text Box 14"/>
          <p:cNvSpPr txBox="1">
            <a:spLocks noChangeArrowheads="1"/>
          </p:cNvSpPr>
          <p:nvPr/>
        </p:nvSpPr>
        <p:spPr bwMode="auto">
          <a:xfrm>
            <a:off x="7223840" y="2617138"/>
            <a:ext cx="63182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b="1" dirty="0">
                <a:latin typeface="Calibri" pitchFamily="34" charset="0"/>
                <a:cs typeface="Calibri" pitchFamily="34" charset="0"/>
              </a:rPr>
              <a:t>Pharynx</a:t>
            </a:r>
            <a:endParaRPr lang="en-US" sz="1200" b="1" dirty="0">
              <a:latin typeface="Calibri" pitchFamily="34" charset="0"/>
              <a:cs typeface="Calibri" pitchFamily="34" charset="0"/>
            </a:endParaRPr>
          </a:p>
        </p:txBody>
      </p:sp>
      <p:sp>
        <p:nvSpPr>
          <p:cNvPr id="77839" name="Text Box 15"/>
          <p:cNvSpPr txBox="1">
            <a:spLocks noChangeArrowheads="1"/>
          </p:cNvSpPr>
          <p:nvPr/>
        </p:nvSpPr>
        <p:spPr bwMode="auto">
          <a:xfrm>
            <a:off x="7407454" y="3057088"/>
            <a:ext cx="631825"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b="1" dirty="0">
                <a:latin typeface="Calibri" pitchFamily="34" charset="0"/>
                <a:cs typeface="Calibri" pitchFamily="34" charset="0"/>
              </a:rPr>
              <a:t>Trachée</a:t>
            </a:r>
            <a:endParaRPr lang="en-US" sz="1200" b="1" dirty="0">
              <a:latin typeface="Calibri" pitchFamily="34" charset="0"/>
              <a:cs typeface="Calibri" pitchFamily="34" charset="0"/>
            </a:endParaRPr>
          </a:p>
        </p:txBody>
      </p:sp>
      <p:sp>
        <p:nvSpPr>
          <p:cNvPr id="77841" name="Text Box 17"/>
          <p:cNvSpPr txBox="1">
            <a:spLocks noChangeArrowheads="1"/>
          </p:cNvSpPr>
          <p:nvPr/>
        </p:nvSpPr>
        <p:spPr bwMode="auto">
          <a:xfrm>
            <a:off x="8327691" y="3294394"/>
            <a:ext cx="72866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r>
              <a:rPr lang="fr-CA" sz="1200" b="1" dirty="0">
                <a:latin typeface="Calibri" pitchFamily="34" charset="0"/>
                <a:cs typeface="Calibri" pitchFamily="34" charset="0"/>
              </a:rPr>
              <a:t>Bronche principale gauche</a:t>
            </a:r>
            <a:endParaRPr lang="en-US" sz="1200" b="1" dirty="0">
              <a:latin typeface="Calibri" pitchFamily="34" charset="0"/>
              <a:cs typeface="Calibri" pitchFamily="34" charset="0"/>
            </a:endParaRPr>
          </a:p>
        </p:txBody>
      </p:sp>
      <p:sp>
        <p:nvSpPr>
          <p:cNvPr id="77842" name="Text Box 18"/>
          <p:cNvSpPr txBox="1">
            <a:spLocks noChangeArrowheads="1"/>
          </p:cNvSpPr>
          <p:nvPr/>
        </p:nvSpPr>
        <p:spPr bwMode="auto">
          <a:xfrm>
            <a:off x="6850498" y="4318237"/>
            <a:ext cx="59213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b="1" dirty="0">
                <a:latin typeface="Calibri" pitchFamily="34" charset="0"/>
                <a:cs typeface="Calibri" pitchFamily="34" charset="0"/>
              </a:rPr>
              <a:t>Poumon gauche</a:t>
            </a:r>
            <a:endParaRPr lang="en-US" sz="1200" b="1" dirty="0">
              <a:latin typeface="Calibri" pitchFamily="34" charset="0"/>
              <a:cs typeface="Calibri" pitchFamily="34" charset="0"/>
            </a:endParaRPr>
          </a:p>
        </p:txBody>
      </p:sp>
      <p:sp>
        <p:nvSpPr>
          <p:cNvPr id="77843" name="Text Box 19"/>
          <p:cNvSpPr txBox="1">
            <a:spLocks noChangeArrowheads="1"/>
          </p:cNvSpPr>
          <p:nvPr/>
        </p:nvSpPr>
        <p:spPr bwMode="auto">
          <a:xfrm>
            <a:off x="6190644" y="6465093"/>
            <a:ext cx="884238"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r>
              <a:rPr lang="fr-CA" sz="1200" b="1" dirty="0">
                <a:latin typeface="Calibri" pitchFamily="34" charset="0"/>
                <a:cs typeface="Calibri" pitchFamily="34" charset="0"/>
              </a:rPr>
              <a:t>Diaphragme</a:t>
            </a:r>
            <a:endParaRPr lang="en-US" sz="1200" b="1" dirty="0">
              <a:latin typeface="Calibri" pitchFamily="34" charset="0"/>
              <a:cs typeface="Calibri" pitchFamily="34" charset="0"/>
            </a:endParaRPr>
          </a:p>
        </p:txBody>
      </p:sp>
      <p:cxnSp>
        <p:nvCxnSpPr>
          <p:cNvPr id="3" name="Connecteur droit 2"/>
          <p:cNvCxnSpPr/>
          <p:nvPr/>
        </p:nvCxnSpPr>
        <p:spPr>
          <a:xfrm flipH="1">
            <a:off x="5133360" y="2300288"/>
            <a:ext cx="37879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Connecteur droit 21"/>
          <p:cNvCxnSpPr/>
          <p:nvPr/>
        </p:nvCxnSpPr>
        <p:spPr>
          <a:xfrm flipH="1">
            <a:off x="5080271" y="2517083"/>
            <a:ext cx="58429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p:cNvCxnSpPr/>
          <p:nvPr/>
        </p:nvCxnSpPr>
        <p:spPr>
          <a:xfrm flipH="1">
            <a:off x="5080271" y="3149421"/>
            <a:ext cx="1073687"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Connecteur droit 26"/>
          <p:cNvCxnSpPr/>
          <p:nvPr/>
        </p:nvCxnSpPr>
        <p:spPr>
          <a:xfrm flipH="1">
            <a:off x="6221081" y="2723144"/>
            <a:ext cx="95283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Connecteur droit 28"/>
          <p:cNvCxnSpPr/>
          <p:nvPr/>
        </p:nvCxnSpPr>
        <p:spPr>
          <a:xfrm flipH="1">
            <a:off x="6411734" y="3162300"/>
            <a:ext cx="982842" cy="4714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Connecteur droit 32"/>
          <p:cNvCxnSpPr/>
          <p:nvPr/>
        </p:nvCxnSpPr>
        <p:spPr>
          <a:xfrm>
            <a:off x="6542753" y="5203065"/>
            <a:ext cx="0" cy="126202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Connecteur droit 38"/>
          <p:cNvCxnSpPr/>
          <p:nvPr/>
        </p:nvCxnSpPr>
        <p:spPr>
          <a:xfrm flipH="1" flipV="1">
            <a:off x="4686460" y="3608030"/>
            <a:ext cx="1725274" cy="60789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Connecteur droit 42"/>
          <p:cNvCxnSpPr/>
          <p:nvPr/>
        </p:nvCxnSpPr>
        <p:spPr>
          <a:xfrm flipH="1">
            <a:off x="6542754" y="3597275"/>
            <a:ext cx="1797816" cy="61865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5034883"/>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ext Box 4"/>
          <p:cNvSpPr txBox="1">
            <a:spLocks noChangeArrowheads="1"/>
          </p:cNvSpPr>
          <p:nvPr/>
        </p:nvSpPr>
        <p:spPr bwMode="auto">
          <a:xfrm>
            <a:off x="3959225" y="4778375"/>
            <a:ext cx="4759325" cy="15732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17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55600" indent="-176213">
              <a:defRPr>
                <a:solidFill>
                  <a:schemeClr val="tx1"/>
                </a:solidFill>
                <a:latin typeface="Arial" charset="0"/>
              </a:defRPr>
            </a:lvl2pPr>
            <a:lvl3pPr marL="723900" indent="-188913">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r>
              <a:rPr lang="fr-CA" sz="1800" u="sng"/>
              <a:t>Fonctions des cavités nasales</a:t>
            </a:r>
            <a:r>
              <a:rPr lang="fr-CA" sz="1800"/>
              <a:t>:</a:t>
            </a:r>
          </a:p>
          <a:p>
            <a:pPr lvl="1" eaLnBrk="0" hangingPunct="0">
              <a:spcBef>
                <a:spcPct val="10000"/>
              </a:spcBef>
              <a:buFontTx/>
              <a:buChar char="•"/>
            </a:pPr>
            <a:r>
              <a:rPr lang="fr-CA" sz="1800"/>
              <a:t>Conduit pour l’air</a:t>
            </a:r>
          </a:p>
          <a:p>
            <a:pPr lvl="1" eaLnBrk="0" hangingPunct="0">
              <a:spcBef>
                <a:spcPct val="10000"/>
              </a:spcBef>
              <a:buFontTx/>
              <a:buChar char="•"/>
            </a:pPr>
            <a:r>
              <a:rPr lang="fr-CA" sz="1800"/>
              <a:t>Filtre, humidifie et réchauffe l’air</a:t>
            </a:r>
          </a:p>
          <a:p>
            <a:pPr lvl="1" eaLnBrk="0" hangingPunct="0">
              <a:spcBef>
                <a:spcPct val="10000"/>
              </a:spcBef>
              <a:buFontTx/>
              <a:buChar char="•"/>
            </a:pPr>
            <a:r>
              <a:rPr lang="fr-CA" sz="1800"/>
              <a:t>Olfaction</a:t>
            </a:r>
          </a:p>
          <a:p>
            <a:pPr lvl="1" eaLnBrk="0" hangingPunct="0">
              <a:spcBef>
                <a:spcPct val="10000"/>
              </a:spcBef>
              <a:buFontTx/>
              <a:buChar char="•"/>
            </a:pPr>
            <a:r>
              <a:rPr lang="fr-CA" sz="1800"/>
              <a:t>Caisse de résonance pour la voix</a:t>
            </a:r>
            <a:endParaRPr lang="fr-CA" sz="1600" b="1"/>
          </a:p>
        </p:txBody>
      </p:sp>
      <p:sp>
        <p:nvSpPr>
          <p:cNvPr id="78853" name="Text Box 5"/>
          <p:cNvSpPr txBox="1">
            <a:spLocks noChangeArrowheads="1"/>
          </p:cNvSpPr>
          <p:nvPr/>
        </p:nvSpPr>
        <p:spPr bwMode="auto">
          <a:xfrm>
            <a:off x="8123238" y="4638675"/>
            <a:ext cx="806450" cy="28098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36000" rIns="54000" bIns="36000">
            <a:spAutoFit/>
          </a:bodyPr>
          <a:lstStyle/>
          <a:p>
            <a:pPr algn="ctr"/>
            <a:r>
              <a:rPr lang="fr-CA" sz="1300">
                <a:solidFill>
                  <a:schemeClr val="accent2"/>
                </a:solidFill>
              </a:rPr>
              <a:t>Fig. 22.3</a:t>
            </a:r>
          </a:p>
        </p:txBody>
      </p:sp>
      <p:graphicFrame>
        <p:nvGraphicFramePr>
          <p:cNvPr id="78855" name="Object 7"/>
          <p:cNvGraphicFramePr>
            <a:graphicFrameLocks noChangeAspect="1"/>
          </p:cNvGraphicFramePr>
          <p:nvPr/>
        </p:nvGraphicFramePr>
        <p:xfrm>
          <a:off x="3100388" y="250825"/>
          <a:ext cx="6043612" cy="4089400"/>
        </p:xfrm>
        <a:graphic>
          <a:graphicData uri="http://schemas.openxmlformats.org/presentationml/2006/ole">
            <mc:AlternateContent xmlns:mc="http://schemas.openxmlformats.org/markup-compatibility/2006">
              <mc:Choice xmlns:v="urn:schemas-microsoft-com:vml" Requires="v">
                <p:oleObj spid="_x0000_s3079" name="Bitmap Image" r:id="rId3" imgW="15714286" imgH="12133333" progId="Paint.Picture">
                  <p:embed/>
                </p:oleObj>
              </mc:Choice>
              <mc:Fallback>
                <p:oleObj name="Bitmap Image" r:id="rId3" imgW="15714286" imgH="1213333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4655" t="11304" r="6982" b="11304"/>
                      <a:stretch>
                        <a:fillRect/>
                      </a:stretch>
                    </p:blipFill>
                    <p:spPr bwMode="auto">
                      <a:xfrm>
                        <a:off x="3100388" y="250825"/>
                        <a:ext cx="6043612" cy="408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8850" name="Text Box 2"/>
          <p:cNvSpPr txBox="1">
            <a:spLocks noChangeArrowheads="1"/>
          </p:cNvSpPr>
          <p:nvPr/>
        </p:nvSpPr>
        <p:spPr bwMode="auto">
          <a:xfrm>
            <a:off x="42863" y="271463"/>
            <a:ext cx="3327400" cy="620553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17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55600" indent="-176213">
              <a:defRPr>
                <a:solidFill>
                  <a:schemeClr val="tx1"/>
                </a:solidFill>
                <a:latin typeface="Arial" charset="0"/>
              </a:defRPr>
            </a:lvl2pPr>
            <a:lvl3pPr marL="723900" indent="-188913">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r>
              <a:rPr lang="en-CA" b="1">
                <a:solidFill>
                  <a:srgbClr val="0000FF"/>
                </a:solidFill>
              </a:rPr>
              <a:t>• </a:t>
            </a:r>
            <a:r>
              <a:rPr lang="fr-CA" b="1">
                <a:solidFill>
                  <a:srgbClr val="0000FF"/>
                </a:solidFill>
              </a:rPr>
              <a:t>Cavités nasales:</a:t>
            </a:r>
            <a:endParaRPr lang="fr-CA">
              <a:solidFill>
                <a:srgbClr val="0000FF"/>
              </a:solidFill>
            </a:endParaRPr>
          </a:p>
          <a:p>
            <a:pPr lvl="1" eaLnBrk="0" hangingPunct="0">
              <a:spcBef>
                <a:spcPct val="30000"/>
              </a:spcBef>
            </a:pPr>
            <a:r>
              <a:rPr lang="fr-CA" sz="1800" u="sng"/>
              <a:t>Principales parties</a:t>
            </a:r>
            <a:r>
              <a:rPr lang="fr-CA" sz="1800"/>
              <a:t>:</a:t>
            </a:r>
          </a:p>
          <a:p>
            <a:pPr lvl="1" eaLnBrk="0" hangingPunct="0">
              <a:spcBef>
                <a:spcPct val="10000"/>
              </a:spcBef>
              <a:buFontTx/>
              <a:buChar char="•"/>
            </a:pPr>
            <a:r>
              <a:rPr lang="fr-CA" sz="1600" b="1" i="1"/>
              <a:t>Septum nasal</a:t>
            </a:r>
            <a:r>
              <a:rPr lang="fr-CA" sz="1600"/>
              <a:t>:</a:t>
            </a:r>
          </a:p>
          <a:p>
            <a:pPr lvl="1" eaLnBrk="0" hangingPunct="0"/>
            <a:r>
              <a:rPr lang="fr-CA" sz="1600"/>
              <a:t>	Sépare les deux cavités</a:t>
            </a:r>
            <a:endParaRPr lang="fr-CA" sz="1600" i="1"/>
          </a:p>
          <a:p>
            <a:pPr lvl="1" eaLnBrk="0" hangingPunct="0">
              <a:spcBef>
                <a:spcPct val="20000"/>
              </a:spcBef>
              <a:buFontTx/>
              <a:buChar char="•"/>
            </a:pPr>
            <a:r>
              <a:rPr lang="fr-CA" sz="1600" u="sng"/>
              <a:t>Ouvertures</a:t>
            </a:r>
            <a:r>
              <a:rPr lang="fr-CA" sz="1600"/>
              <a:t>:</a:t>
            </a:r>
          </a:p>
          <a:p>
            <a:pPr lvl="1" eaLnBrk="0" hangingPunct="0"/>
            <a:r>
              <a:rPr lang="fr-CA" sz="1600"/>
              <a:t>	</a:t>
            </a:r>
            <a:r>
              <a:rPr lang="fr-CA" sz="1600" b="1" i="1"/>
              <a:t>Narines</a:t>
            </a:r>
            <a:r>
              <a:rPr lang="fr-CA" sz="1600"/>
              <a:t>: vers l’extérieur</a:t>
            </a:r>
          </a:p>
          <a:p>
            <a:pPr lvl="1" eaLnBrk="0" hangingPunct="0"/>
            <a:r>
              <a:rPr lang="fr-CA" sz="1600"/>
              <a:t>	</a:t>
            </a:r>
            <a:r>
              <a:rPr lang="fr-CA" sz="1600" b="1" i="1"/>
              <a:t>Choanes</a:t>
            </a:r>
            <a:r>
              <a:rPr lang="fr-CA" sz="1600"/>
              <a:t>: communiquent avec le nasopharynx.</a:t>
            </a:r>
          </a:p>
          <a:p>
            <a:pPr lvl="1" eaLnBrk="0" hangingPunct="0"/>
            <a:r>
              <a:rPr lang="fr-CA" sz="1600"/>
              <a:t>	</a:t>
            </a:r>
            <a:r>
              <a:rPr lang="fr-CA" sz="1600" i="1"/>
              <a:t>Sinus </a:t>
            </a:r>
            <a:r>
              <a:rPr lang="fr-CA" sz="1600" b="1" i="1"/>
              <a:t>paranasaux </a:t>
            </a:r>
            <a:r>
              <a:rPr lang="fr-CA" sz="1600" b="1"/>
              <a:t>déversent leur mucus dans les </a:t>
            </a:r>
            <a:r>
              <a:rPr lang="fr-CA" sz="1600"/>
              <a:t>cavités nasales.</a:t>
            </a:r>
          </a:p>
          <a:p>
            <a:pPr lvl="1" eaLnBrk="0" hangingPunct="0">
              <a:buFontTx/>
              <a:buChar char="•"/>
            </a:pPr>
            <a:r>
              <a:rPr lang="fr-CA" sz="1600"/>
              <a:t>Les cavités nasales sont tapissées de deux types de muqueuse:</a:t>
            </a:r>
          </a:p>
          <a:p>
            <a:pPr lvl="2" eaLnBrk="0" hangingPunct="0"/>
            <a:r>
              <a:rPr lang="fr-CA" sz="1600"/>
              <a:t>i) </a:t>
            </a:r>
            <a:r>
              <a:rPr lang="fr-CA" sz="1600" b="1"/>
              <a:t>Région olfactive:</a:t>
            </a:r>
            <a:r>
              <a:rPr lang="fr-CA" sz="1600"/>
              <a:t> contient les récepteurs olfactifs</a:t>
            </a:r>
          </a:p>
          <a:p>
            <a:pPr lvl="2" eaLnBrk="0" hangingPunct="0"/>
            <a:r>
              <a:rPr lang="fr-CA" sz="1600"/>
              <a:t>ii) </a:t>
            </a:r>
            <a:r>
              <a:rPr lang="fr-CA" sz="1600" b="1"/>
              <a:t>Muqueuse respiratoire:</a:t>
            </a:r>
            <a:r>
              <a:rPr lang="fr-CA" sz="1600"/>
              <a:t> épithélium pseudostratifié prismatique cilié; sécrète du mucus collant qui capte les particules en suspension dans l’air et les achemine à l’oropharynx</a:t>
            </a:r>
            <a:endParaRPr lang="fr-CA" sz="1600" b="1"/>
          </a:p>
        </p:txBody>
      </p:sp>
    </p:spTree>
    <p:extLst>
      <p:ext uri="{BB962C8B-B14F-4D97-AF65-F5344CB8AC3E}">
        <p14:creationId xmlns:p14="http://schemas.microsoft.com/office/powerpoint/2010/main" val="1293206749"/>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 Box 2"/>
          <p:cNvSpPr txBox="1">
            <a:spLocks noChangeArrowheads="1"/>
          </p:cNvSpPr>
          <p:nvPr/>
        </p:nvSpPr>
        <p:spPr bwMode="auto">
          <a:xfrm>
            <a:off x="322263" y="311150"/>
            <a:ext cx="8445500" cy="5080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66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55600" indent="-176213">
              <a:defRPr>
                <a:solidFill>
                  <a:schemeClr val="tx1"/>
                </a:solidFill>
                <a:latin typeface="Arial" charset="0"/>
              </a:defRPr>
            </a:lvl2pPr>
            <a:lvl3pPr marL="723900" indent="-188913">
              <a:defRPr>
                <a:solidFill>
                  <a:schemeClr val="tx1"/>
                </a:solidFill>
                <a:latin typeface="Arial" charset="0"/>
              </a:defRPr>
            </a:lvl3pPr>
            <a:lvl4pPr marL="1077913" indent="-174625">
              <a:defRPr>
                <a:solidFill>
                  <a:schemeClr val="tx1"/>
                </a:solidFill>
                <a:latin typeface="Arial" charset="0"/>
              </a:defRPr>
            </a:lvl4pPr>
            <a:lvl5pPr marL="2559050" indent="-371475">
              <a:defRPr>
                <a:solidFill>
                  <a:schemeClr val="tx1"/>
                </a:solidFill>
                <a:latin typeface="Arial" charset="0"/>
              </a:defRPr>
            </a:lvl5pPr>
            <a:lvl6pPr marL="3016250" indent="-371475" fontAlgn="base">
              <a:spcBef>
                <a:spcPct val="0"/>
              </a:spcBef>
              <a:spcAft>
                <a:spcPct val="0"/>
              </a:spcAft>
              <a:defRPr>
                <a:solidFill>
                  <a:schemeClr val="tx1"/>
                </a:solidFill>
                <a:latin typeface="Arial" charset="0"/>
              </a:defRPr>
            </a:lvl6pPr>
            <a:lvl7pPr marL="3473450" indent="-371475" fontAlgn="base">
              <a:spcBef>
                <a:spcPct val="0"/>
              </a:spcBef>
              <a:spcAft>
                <a:spcPct val="0"/>
              </a:spcAft>
              <a:defRPr>
                <a:solidFill>
                  <a:schemeClr val="tx1"/>
                </a:solidFill>
                <a:latin typeface="Arial" charset="0"/>
              </a:defRPr>
            </a:lvl7pPr>
            <a:lvl8pPr marL="3930650" indent="-371475" fontAlgn="base">
              <a:spcBef>
                <a:spcPct val="0"/>
              </a:spcBef>
              <a:spcAft>
                <a:spcPct val="0"/>
              </a:spcAft>
              <a:defRPr>
                <a:solidFill>
                  <a:schemeClr val="tx1"/>
                </a:solidFill>
                <a:latin typeface="Arial" charset="0"/>
              </a:defRPr>
            </a:lvl8pPr>
            <a:lvl9pPr marL="4387850" indent="-371475" fontAlgn="base">
              <a:spcBef>
                <a:spcPct val="0"/>
              </a:spcBef>
              <a:spcAft>
                <a:spcPct val="0"/>
              </a:spcAft>
              <a:defRPr>
                <a:solidFill>
                  <a:schemeClr val="tx1"/>
                </a:solidFill>
                <a:latin typeface="Arial" charset="0"/>
              </a:defRPr>
            </a:lvl9pPr>
          </a:lstStyle>
          <a:p>
            <a:pPr eaLnBrk="0" hangingPunct="0">
              <a:buFontTx/>
              <a:buChar char="•"/>
            </a:pPr>
            <a:r>
              <a:rPr lang="fr-CA" b="1">
                <a:solidFill>
                  <a:srgbClr val="0000FF"/>
                </a:solidFill>
              </a:rPr>
              <a:t> </a:t>
            </a:r>
            <a:r>
              <a:rPr lang="fr-CA" b="1" u="sng">
                <a:solidFill>
                  <a:srgbClr val="0000FF"/>
                </a:solidFill>
              </a:rPr>
              <a:t>Pharynx</a:t>
            </a:r>
          </a:p>
          <a:p>
            <a:pPr lvl="1" eaLnBrk="0" hangingPunct="0">
              <a:spcBef>
                <a:spcPct val="30000"/>
              </a:spcBef>
              <a:buFontTx/>
              <a:buChar char="•"/>
            </a:pPr>
            <a:r>
              <a:rPr lang="fr-CA" sz="1800"/>
              <a:t>Conduit pour l’air </a:t>
            </a:r>
            <a:r>
              <a:rPr lang="fr-CA" sz="1800" u="sng"/>
              <a:t>et</a:t>
            </a:r>
            <a:r>
              <a:rPr lang="fr-CA" sz="1800" b="1"/>
              <a:t> </a:t>
            </a:r>
            <a:r>
              <a:rPr lang="fr-CA" sz="1800"/>
              <a:t>les aliments</a:t>
            </a:r>
          </a:p>
          <a:p>
            <a:pPr lvl="1" eaLnBrk="0" hangingPunct="0"/>
            <a:r>
              <a:rPr lang="fr-CA" sz="1800"/>
              <a:t>•  ~13 cm de longueur; les muqueuses varient selon les régions</a:t>
            </a:r>
          </a:p>
          <a:p>
            <a:pPr lvl="1" eaLnBrk="0" hangingPunct="0">
              <a:buFontTx/>
              <a:buChar char="•"/>
            </a:pPr>
            <a:r>
              <a:rPr lang="fr-CA" sz="1800"/>
              <a:t>Divisé en trois régions:</a:t>
            </a:r>
          </a:p>
          <a:p>
            <a:pPr lvl="2" eaLnBrk="0" hangingPunct="0">
              <a:spcBef>
                <a:spcPct val="15000"/>
              </a:spcBef>
            </a:pPr>
            <a:r>
              <a:rPr lang="fr-CA" sz="1800" b="1">
                <a:solidFill>
                  <a:srgbClr val="0000FF"/>
                </a:solidFill>
              </a:rPr>
              <a:t>i) </a:t>
            </a:r>
            <a:r>
              <a:rPr lang="fr-CA" sz="1800" b="1" i="1">
                <a:solidFill>
                  <a:srgbClr val="0000FF"/>
                </a:solidFill>
              </a:rPr>
              <a:t>Nasopharynx</a:t>
            </a:r>
          </a:p>
          <a:p>
            <a:pPr lvl="3" eaLnBrk="0" hangingPunct="0">
              <a:buFontTx/>
              <a:buChar char="•"/>
            </a:pPr>
            <a:r>
              <a:rPr lang="fr-CA" sz="1800"/>
              <a:t>À l’arrière des cavités nasales</a:t>
            </a:r>
          </a:p>
          <a:p>
            <a:pPr lvl="3" eaLnBrk="0" hangingPunct="0">
              <a:buFontTx/>
              <a:buChar char="•"/>
            </a:pPr>
            <a:r>
              <a:rPr lang="fr-CA" sz="1800"/>
              <a:t>Conduit pour l’air </a:t>
            </a:r>
            <a:r>
              <a:rPr lang="fr-CA" sz="1800" u="sng"/>
              <a:t>uniquement</a:t>
            </a:r>
            <a:r>
              <a:rPr lang="fr-CA" sz="1800"/>
              <a:t> (fermé par l’</a:t>
            </a:r>
            <a:r>
              <a:rPr lang="fr-CA" sz="1800" i="1"/>
              <a:t>uvule palatine</a:t>
            </a:r>
            <a:r>
              <a:rPr lang="fr-CA" sz="1800"/>
              <a:t> pendant la déglutition)</a:t>
            </a:r>
          </a:p>
          <a:p>
            <a:pPr lvl="3" eaLnBrk="0" hangingPunct="0">
              <a:buFontTx/>
              <a:buChar char="•"/>
            </a:pPr>
            <a:r>
              <a:rPr lang="fr-CA" sz="1800"/>
              <a:t>Épithélium pseudostratifié cilié pour la propulsion du mucus</a:t>
            </a:r>
          </a:p>
          <a:p>
            <a:pPr lvl="2" eaLnBrk="0" hangingPunct="0">
              <a:spcBef>
                <a:spcPct val="30000"/>
              </a:spcBef>
            </a:pPr>
            <a:r>
              <a:rPr lang="fr-CA" sz="1800" b="1">
                <a:solidFill>
                  <a:srgbClr val="0000FF"/>
                </a:solidFill>
              </a:rPr>
              <a:t>ii) </a:t>
            </a:r>
            <a:r>
              <a:rPr lang="fr-CA" sz="1800" b="1" i="1">
                <a:solidFill>
                  <a:srgbClr val="0000FF"/>
                </a:solidFill>
              </a:rPr>
              <a:t>Oropharynx</a:t>
            </a:r>
          </a:p>
          <a:p>
            <a:pPr lvl="3" eaLnBrk="0" hangingPunct="0">
              <a:buFontTx/>
              <a:buChar char="•"/>
            </a:pPr>
            <a:r>
              <a:rPr lang="fr-CA" sz="1800"/>
              <a:t>À l’arrière de la cavité orale</a:t>
            </a:r>
          </a:p>
          <a:p>
            <a:pPr lvl="3" eaLnBrk="0" hangingPunct="0">
              <a:buFontTx/>
              <a:buChar char="•"/>
            </a:pPr>
            <a:r>
              <a:rPr lang="fr-CA" sz="1800"/>
              <a:t>Conduit pour l’air </a:t>
            </a:r>
            <a:r>
              <a:rPr lang="fr-CA" sz="1800" u="sng"/>
              <a:t>et</a:t>
            </a:r>
            <a:r>
              <a:rPr lang="fr-CA" sz="1800"/>
              <a:t> les aliments</a:t>
            </a:r>
          </a:p>
          <a:p>
            <a:pPr lvl="3" eaLnBrk="0" hangingPunct="0"/>
            <a:r>
              <a:rPr lang="fr-CA" sz="1800">
                <a:sym typeface="Symbol" pitchFamily="18" charset="2"/>
              </a:rPr>
              <a:t>	 </a:t>
            </a:r>
            <a:r>
              <a:rPr lang="fr-CA" sz="1800"/>
              <a:t>Épithélium devient stratifié squameux</a:t>
            </a:r>
            <a:endParaRPr lang="fr-CA" sz="1800" i="1"/>
          </a:p>
          <a:p>
            <a:pPr lvl="2" eaLnBrk="0" hangingPunct="0">
              <a:spcBef>
                <a:spcPct val="30000"/>
              </a:spcBef>
            </a:pPr>
            <a:r>
              <a:rPr lang="fr-CA" sz="1800" b="1">
                <a:solidFill>
                  <a:srgbClr val="0000FF"/>
                </a:solidFill>
              </a:rPr>
              <a:t>iii) </a:t>
            </a:r>
            <a:r>
              <a:rPr lang="fr-CA" sz="1800" b="1" i="1">
                <a:solidFill>
                  <a:srgbClr val="0000FF"/>
                </a:solidFill>
              </a:rPr>
              <a:t>Laryngopharynx</a:t>
            </a:r>
          </a:p>
          <a:p>
            <a:pPr lvl="3" eaLnBrk="0" hangingPunct="0">
              <a:buFontTx/>
              <a:buChar char="•"/>
            </a:pPr>
            <a:r>
              <a:rPr lang="fr-CA" sz="1800"/>
              <a:t>Conduit pour  l’air </a:t>
            </a:r>
            <a:r>
              <a:rPr lang="fr-CA" sz="1800" u="sng"/>
              <a:t>et</a:t>
            </a:r>
            <a:r>
              <a:rPr lang="fr-CA" sz="1800"/>
              <a:t> aliments</a:t>
            </a:r>
          </a:p>
          <a:p>
            <a:pPr lvl="3" eaLnBrk="0" hangingPunct="0">
              <a:buFontTx/>
              <a:buChar char="•"/>
            </a:pPr>
            <a:r>
              <a:rPr lang="fr-CA" sz="1800"/>
              <a:t>Épithélium stratifié squameux</a:t>
            </a:r>
          </a:p>
          <a:p>
            <a:pPr lvl="3" eaLnBrk="0" hangingPunct="0">
              <a:buFontTx/>
              <a:buChar char="•"/>
            </a:pPr>
            <a:r>
              <a:rPr lang="fr-CA" sz="1800"/>
              <a:t>Derrière l’épiglotte, </a:t>
            </a:r>
            <a:endParaRPr lang="fr-CA" sz="1800" i="1"/>
          </a:p>
        </p:txBody>
      </p:sp>
    </p:spTree>
    <p:extLst>
      <p:ext uri="{BB962C8B-B14F-4D97-AF65-F5344CB8AC3E}">
        <p14:creationId xmlns:p14="http://schemas.microsoft.com/office/powerpoint/2010/main" val="1061775052"/>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901" name="Object 5"/>
          <p:cNvGraphicFramePr>
            <a:graphicFrameLocks noChangeAspect="1"/>
          </p:cNvGraphicFramePr>
          <p:nvPr/>
        </p:nvGraphicFramePr>
        <p:xfrm>
          <a:off x="0" y="2619375"/>
          <a:ext cx="9144000" cy="4238625"/>
        </p:xfrm>
        <a:graphic>
          <a:graphicData uri="http://schemas.openxmlformats.org/presentationml/2006/ole">
            <mc:AlternateContent xmlns:mc="http://schemas.openxmlformats.org/markup-compatibility/2006">
              <mc:Choice xmlns:v="urn:schemas-microsoft-com:vml" Requires="v">
                <p:oleObj spid="_x0000_s4103" name="Bitmap Image" r:id="rId3" imgW="15714286" imgH="12133333" progId="Paint.Picture">
                  <p:embed/>
                </p:oleObj>
              </mc:Choice>
              <mc:Fallback>
                <p:oleObj name="Bitmap Image" r:id="rId3" imgW="15714286" imgH="1213333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21530" t="11304" r="18620" b="52754"/>
                      <a:stretch>
                        <a:fillRect/>
                      </a:stretch>
                    </p:blipFill>
                    <p:spPr bwMode="auto">
                      <a:xfrm>
                        <a:off x="0" y="2619375"/>
                        <a:ext cx="9144000" cy="423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899" name="Text Box 3"/>
          <p:cNvSpPr txBox="1">
            <a:spLocks noChangeArrowheads="1"/>
          </p:cNvSpPr>
          <p:nvPr/>
        </p:nvSpPr>
        <p:spPr bwMode="auto">
          <a:xfrm>
            <a:off x="288925" y="6330950"/>
            <a:ext cx="806450" cy="28098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36000" rIns="54000" bIns="36000">
            <a:spAutoFit/>
          </a:bodyPr>
          <a:lstStyle/>
          <a:p>
            <a:pPr algn="ctr"/>
            <a:r>
              <a:rPr lang="fr-CA" sz="1300" dirty="0">
                <a:solidFill>
                  <a:schemeClr val="accent2"/>
                </a:solidFill>
              </a:rPr>
              <a:t>Fig. </a:t>
            </a:r>
            <a:r>
              <a:rPr lang="fr-CA" sz="1300" dirty="0" smtClean="0">
                <a:solidFill>
                  <a:schemeClr val="accent2"/>
                </a:solidFill>
              </a:rPr>
              <a:t>22.4</a:t>
            </a:r>
            <a:endParaRPr lang="fr-CA" sz="1300" dirty="0">
              <a:solidFill>
                <a:schemeClr val="accent2"/>
              </a:solidFill>
            </a:endParaRPr>
          </a:p>
        </p:txBody>
      </p:sp>
      <p:sp>
        <p:nvSpPr>
          <p:cNvPr id="80900" name="Text Box 4"/>
          <p:cNvSpPr txBox="1">
            <a:spLocks noChangeArrowheads="1"/>
          </p:cNvSpPr>
          <p:nvPr/>
        </p:nvSpPr>
        <p:spPr bwMode="auto">
          <a:xfrm>
            <a:off x="0" y="328613"/>
            <a:ext cx="9144000" cy="26320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28575">
                <a:solidFill>
                  <a:srgbClr val="FF66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55600" indent="-176213">
              <a:defRPr>
                <a:solidFill>
                  <a:schemeClr val="tx1"/>
                </a:solidFill>
                <a:latin typeface="Arial" charset="0"/>
              </a:defRPr>
            </a:lvl2pPr>
            <a:lvl3pPr marL="723900" indent="-188913">
              <a:defRPr>
                <a:solidFill>
                  <a:schemeClr val="tx1"/>
                </a:solidFill>
                <a:latin typeface="Arial" charset="0"/>
              </a:defRPr>
            </a:lvl3pPr>
            <a:lvl4pPr marL="1922463" indent="-342900">
              <a:defRPr>
                <a:solidFill>
                  <a:schemeClr val="tx1"/>
                </a:solidFill>
                <a:latin typeface="Arial" charset="0"/>
              </a:defRPr>
            </a:lvl4pPr>
            <a:lvl5pPr marL="2444750" indent="-342900">
              <a:defRPr>
                <a:solidFill>
                  <a:schemeClr val="tx1"/>
                </a:solidFill>
                <a:latin typeface="Arial" charset="0"/>
              </a:defRPr>
            </a:lvl5pPr>
            <a:lvl6pPr marL="2901950" indent="-342900" fontAlgn="base">
              <a:spcBef>
                <a:spcPct val="0"/>
              </a:spcBef>
              <a:spcAft>
                <a:spcPct val="0"/>
              </a:spcAft>
              <a:defRPr>
                <a:solidFill>
                  <a:schemeClr val="tx1"/>
                </a:solidFill>
                <a:latin typeface="Arial" charset="0"/>
              </a:defRPr>
            </a:lvl6pPr>
            <a:lvl7pPr marL="3359150" indent="-342900" fontAlgn="base">
              <a:spcBef>
                <a:spcPct val="0"/>
              </a:spcBef>
              <a:spcAft>
                <a:spcPct val="0"/>
              </a:spcAft>
              <a:defRPr>
                <a:solidFill>
                  <a:schemeClr val="tx1"/>
                </a:solidFill>
                <a:latin typeface="Arial" charset="0"/>
              </a:defRPr>
            </a:lvl7pPr>
            <a:lvl8pPr marL="3816350" indent="-342900" fontAlgn="base">
              <a:spcBef>
                <a:spcPct val="0"/>
              </a:spcBef>
              <a:spcAft>
                <a:spcPct val="0"/>
              </a:spcAft>
              <a:defRPr>
                <a:solidFill>
                  <a:schemeClr val="tx1"/>
                </a:solidFill>
                <a:latin typeface="Arial" charset="0"/>
              </a:defRPr>
            </a:lvl8pPr>
            <a:lvl9pPr marL="4273550" indent="-342900" fontAlgn="base">
              <a:spcBef>
                <a:spcPct val="0"/>
              </a:spcBef>
              <a:spcAft>
                <a:spcPct val="0"/>
              </a:spcAft>
              <a:defRPr>
                <a:solidFill>
                  <a:schemeClr val="tx1"/>
                </a:solidFill>
                <a:latin typeface="Arial" charset="0"/>
              </a:defRPr>
            </a:lvl9pPr>
          </a:lstStyle>
          <a:p>
            <a:pPr eaLnBrk="0" hangingPunct="0">
              <a:lnSpc>
                <a:spcPct val="70000"/>
              </a:lnSpc>
              <a:spcBef>
                <a:spcPct val="50000"/>
              </a:spcBef>
              <a:buFontTx/>
              <a:buChar char="•"/>
            </a:pPr>
            <a:r>
              <a:rPr lang="fr-CA" b="1">
                <a:solidFill>
                  <a:srgbClr val="0000FF"/>
                </a:solidFill>
              </a:rPr>
              <a:t> </a:t>
            </a:r>
            <a:r>
              <a:rPr lang="fr-CA" b="1" u="sng">
                <a:solidFill>
                  <a:srgbClr val="0000FF"/>
                </a:solidFill>
              </a:rPr>
              <a:t>Larynx</a:t>
            </a:r>
            <a:endParaRPr lang="fr-CA" u="sng">
              <a:solidFill>
                <a:srgbClr val="0000FF"/>
              </a:solidFill>
            </a:endParaRPr>
          </a:p>
          <a:p>
            <a:pPr lvl="1" eaLnBrk="0" hangingPunct="0">
              <a:spcBef>
                <a:spcPct val="25000"/>
              </a:spcBef>
            </a:pPr>
            <a:r>
              <a:rPr lang="fr-CA" sz="1800"/>
              <a:t>• </a:t>
            </a:r>
            <a:r>
              <a:rPr lang="fr-CA" sz="1800" u="sng"/>
              <a:t>3 fonctions</a:t>
            </a:r>
            <a:r>
              <a:rPr lang="fr-CA" sz="1800"/>
              <a:t>:</a:t>
            </a:r>
            <a:r>
              <a:rPr lang="fr-CA" sz="1800">
                <a:solidFill>
                  <a:srgbClr val="FF6600"/>
                </a:solidFill>
              </a:rPr>
              <a:t> </a:t>
            </a:r>
            <a:r>
              <a:rPr lang="fr-CA" sz="1800"/>
              <a:t>(i) conduit aérien, (ii) dirige l’air et les aliments, (iii) production de la voix</a:t>
            </a:r>
          </a:p>
          <a:p>
            <a:pPr lvl="1" eaLnBrk="0" hangingPunct="0">
              <a:spcBef>
                <a:spcPct val="10000"/>
              </a:spcBef>
              <a:buFontTx/>
              <a:buChar char="•"/>
            </a:pPr>
            <a:r>
              <a:rPr lang="fr-CA" sz="1800" u="sng"/>
              <a:t>9 cartilages</a:t>
            </a:r>
            <a:r>
              <a:rPr lang="fr-CA" sz="1800"/>
              <a:t>, dont les principaux sont:</a:t>
            </a:r>
          </a:p>
          <a:p>
            <a:pPr lvl="2" eaLnBrk="0" hangingPunct="0">
              <a:spcBef>
                <a:spcPct val="10000"/>
              </a:spcBef>
              <a:buFontTx/>
              <a:buChar char="•"/>
            </a:pPr>
            <a:r>
              <a:rPr lang="fr-CA" sz="1600"/>
              <a:t>Les cartilages </a:t>
            </a:r>
            <a:r>
              <a:rPr lang="fr-CA" sz="1600" b="1" i="1"/>
              <a:t>thyro</a:t>
            </a:r>
            <a:r>
              <a:rPr lang="fr-CA" sz="1600" b="1" i="1">
                <a:cs typeface="Arial" charset="0"/>
              </a:rPr>
              <a:t>ïde</a:t>
            </a:r>
            <a:r>
              <a:rPr lang="fr-CA" sz="1600"/>
              <a:t> (pomme d’Adam) et </a:t>
            </a:r>
            <a:r>
              <a:rPr lang="fr-CA" sz="1600" b="1" i="1"/>
              <a:t>crico</a:t>
            </a:r>
            <a:r>
              <a:rPr lang="fr-CA" sz="1600" b="1" i="1">
                <a:cs typeface="Arial" charset="0"/>
              </a:rPr>
              <a:t>ïde</a:t>
            </a:r>
            <a:r>
              <a:rPr lang="fr-CA" sz="1600"/>
              <a:t> forment la majeure partie.</a:t>
            </a:r>
          </a:p>
          <a:p>
            <a:pPr lvl="2" eaLnBrk="0" hangingPunct="0">
              <a:spcBef>
                <a:spcPct val="10000"/>
              </a:spcBef>
              <a:buFontTx/>
              <a:buChar char="•"/>
            </a:pPr>
            <a:r>
              <a:rPr lang="fr-CA" sz="1600"/>
              <a:t>Les 2 cartilages </a:t>
            </a:r>
            <a:r>
              <a:rPr lang="fr-CA" sz="1600" b="1" i="1"/>
              <a:t>aryténo</a:t>
            </a:r>
            <a:r>
              <a:rPr lang="fr-CA" sz="1600" b="1" i="1">
                <a:cs typeface="Arial" charset="0"/>
              </a:rPr>
              <a:t>ïdes</a:t>
            </a:r>
            <a:r>
              <a:rPr lang="fr-CA" sz="1600"/>
              <a:t> qui ancrent les cordes vocales</a:t>
            </a:r>
          </a:p>
          <a:p>
            <a:pPr lvl="2" eaLnBrk="0" hangingPunct="0">
              <a:spcBef>
                <a:spcPct val="10000"/>
              </a:spcBef>
              <a:buFontTx/>
              <a:buChar char="•"/>
            </a:pPr>
            <a:r>
              <a:rPr lang="fr-CA" sz="1600"/>
              <a:t>L’</a:t>
            </a:r>
            <a:r>
              <a:rPr lang="fr-CA" sz="1600" b="1" i="1"/>
              <a:t>épiglotte</a:t>
            </a:r>
            <a:r>
              <a:rPr lang="fr-CA" sz="1600"/>
              <a:t>: cartilage élastique qui couvre l’ouverture du larynx durant la déglutition</a:t>
            </a:r>
          </a:p>
          <a:p>
            <a:pPr lvl="1" eaLnBrk="0" hangingPunct="0">
              <a:spcBef>
                <a:spcPct val="10000"/>
              </a:spcBef>
              <a:buFontTx/>
              <a:buChar char="•"/>
            </a:pPr>
            <a:r>
              <a:rPr lang="fr-CA" sz="1800" b="1" i="1"/>
              <a:t>Cordes vocales</a:t>
            </a:r>
            <a:r>
              <a:rPr lang="fr-CA" sz="1800" b="1"/>
              <a:t>:</a:t>
            </a:r>
            <a:r>
              <a:rPr lang="fr-CA" sz="1800"/>
              <a:t>  replis muqueux soutenus par des ligaments élastiques; vibrent sous l’effet du mouvement de l’air</a:t>
            </a:r>
          </a:p>
          <a:p>
            <a:pPr lvl="1" eaLnBrk="0" hangingPunct="0">
              <a:spcBef>
                <a:spcPct val="10000"/>
              </a:spcBef>
              <a:buFontTx/>
              <a:buChar char="•"/>
            </a:pPr>
            <a:r>
              <a:rPr lang="fr-CA" sz="1800" b="1" i="1"/>
              <a:t>Glotte</a:t>
            </a:r>
            <a:r>
              <a:rPr lang="fr-CA" sz="1800" b="1"/>
              <a:t>:</a:t>
            </a:r>
            <a:r>
              <a:rPr lang="fr-CA" sz="1800"/>
              <a:t> Cordes vocales et l’ouverture entre elles; se ferme lors de la déglutition</a:t>
            </a:r>
          </a:p>
        </p:txBody>
      </p:sp>
    </p:spTree>
    <p:extLst>
      <p:ext uri="{BB962C8B-B14F-4D97-AF65-F5344CB8AC3E}">
        <p14:creationId xmlns:p14="http://schemas.microsoft.com/office/powerpoint/2010/main" val="1806587233"/>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Text Box 3"/>
          <p:cNvSpPr txBox="1">
            <a:spLocks noChangeArrowheads="1"/>
          </p:cNvSpPr>
          <p:nvPr/>
        </p:nvSpPr>
        <p:spPr bwMode="auto">
          <a:xfrm>
            <a:off x="228600" y="228600"/>
            <a:ext cx="8620125" cy="1905000"/>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38100">
                <a:solidFill>
                  <a:srgbClr val="3399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55600" indent="-176213">
              <a:defRPr>
                <a:solidFill>
                  <a:schemeClr val="tx1"/>
                </a:solidFill>
                <a:latin typeface="Arial" charset="0"/>
              </a:defRPr>
            </a:lvl2pPr>
            <a:lvl3pPr marL="1400175" indent="-342900">
              <a:defRPr>
                <a:solidFill>
                  <a:schemeClr val="tx1"/>
                </a:solidFill>
                <a:latin typeface="Arial" charset="0"/>
              </a:defRPr>
            </a:lvl3pPr>
            <a:lvl4pPr marL="1922463" indent="-342900">
              <a:defRPr>
                <a:solidFill>
                  <a:schemeClr val="tx1"/>
                </a:solidFill>
                <a:latin typeface="Arial" charset="0"/>
              </a:defRPr>
            </a:lvl4pPr>
            <a:lvl5pPr marL="2444750" indent="-342900">
              <a:defRPr>
                <a:solidFill>
                  <a:schemeClr val="tx1"/>
                </a:solidFill>
                <a:latin typeface="Arial" charset="0"/>
              </a:defRPr>
            </a:lvl5pPr>
            <a:lvl6pPr marL="2901950" indent="-342900" fontAlgn="base">
              <a:spcBef>
                <a:spcPct val="0"/>
              </a:spcBef>
              <a:spcAft>
                <a:spcPct val="0"/>
              </a:spcAft>
              <a:defRPr>
                <a:solidFill>
                  <a:schemeClr val="tx1"/>
                </a:solidFill>
                <a:latin typeface="Arial" charset="0"/>
              </a:defRPr>
            </a:lvl6pPr>
            <a:lvl7pPr marL="3359150" indent="-342900" fontAlgn="base">
              <a:spcBef>
                <a:spcPct val="0"/>
              </a:spcBef>
              <a:spcAft>
                <a:spcPct val="0"/>
              </a:spcAft>
              <a:defRPr>
                <a:solidFill>
                  <a:schemeClr val="tx1"/>
                </a:solidFill>
                <a:latin typeface="Arial" charset="0"/>
              </a:defRPr>
            </a:lvl7pPr>
            <a:lvl8pPr marL="3816350" indent="-342900" fontAlgn="base">
              <a:spcBef>
                <a:spcPct val="0"/>
              </a:spcBef>
              <a:spcAft>
                <a:spcPct val="0"/>
              </a:spcAft>
              <a:defRPr>
                <a:solidFill>
                  <a:schemeClr val="tx1"/>
                </a:solidFill>
                <a:latin typeface="Arial" charset="0"/>
              </a:defRPr>
            </a:lvl8pPr>
            <a:lvl9pPr marL="4273550" indent="-342900" fontAlgn="base">
              <a:spcBef>
                <a:spcPct val="0"/>
              </a:spcBef>
              <a:spcAft>
                <a:spcPct val="0"/>
              </a:spcAft>
              <a:defRPr>
                <a:solidFill>
                  <a:schemeClr val="tx1"/>
                </a:solidFill>
                <a:latin typeface="Arial" charset="0"/>
              </a:defRPr>
            </a:lvl9pPr>
          </a:lstStyle>
          <a:p>
            <a:pPr eaLnBrk="0" hangingPunct="0">
              <a:buFontTx/>
              <a:buChar char="•"/>
            </a:pPr>
            <a:r>
              <a:rPr lang="en-US" b="1">
                <a:solidFill>
                  <a:srgbClr val="0000FF"/>
                </a:solidFill>
              </a:rPr>
              <a:t> </a:t>
            </a:r>
            <a:r>
              <a:rPr lang="fr-CA" b="1" u="sng">
                <a:solidFill>
                  <a:srgbClr val="0000FF"/>
                </a:solidFill>
              </a:rPr>
              <a:t>Trachée</a:t>
            </a:r>
            <a:endParaRPr lang="fr-CA">
              <a:solidFill>
                <a:srgbClr val="0000FF"/>
              </a:solidFill>
            </a:endParaRPr>
          </a:p>
          <a:p>
            <a:pPr lvl="1" eaLnBrk="0" hangingPunct="0">
              <a:spcBef>
                <a:spcPct val="10000"/>
              </a:spcBef>
              <a:buFontTx/>
              <a:buChar char="•"/>
            </a:pPr>
            <a:r>
              <a:rPr lang="fr-CA" sz="1800"/>
              <a:t>Connecte le larynx aux bronches principales</a:t>
            </a:r>
          </a:p>
          <a:p>
            <a:pPr lvl="1" eaLnBrk="0" hangingPunct="0">
              <a:spcBef>
                <a:spcPct val="10000"/>
              </a:spcBef>
              <a:buFontTx/>
              <a:buChar char="•"/>
            </a:pPr>
            <a:r>
              <a:rPr lang="fr-CA" sz="1800"/>
              <a:t>10-12 cm de long; ~2.5 cm de diamètre; flexible</a:t>
            </a:r>
          </a:p>
          <a:p>
            <a:pPr lvl="1" eaLnBrk="0" hangingPunct="0">
              <a:spcBef>
                <a:spcPct val="10000"/>
              </a:spcBef>
              <a:buFontTx/>
              <a:buChar char="•"/>
            </a:pPr>
            <a:r>
              <a:rPr lang="fr-CA" sz="1800"/>
              <a:t>Épithélium pseudostratifié cilié; cils déplacent le mucus en direction du </a:t>
            </a:r>
            <a:r>
              <a:rPr lang="fr-CA" sz="1800" u="sng"/>
              <a:t>pharynx</a:t>
            </a:r>
          </a:p>
          <a:p>
            <a:pPr lvl="1" eaLnBrk="0" hangingPunct="0">
              <a:spcBef>
                <a:spcPct val="10000"/>
              </a:spcBef>
              <a:buFontTx/>
              <a:buChar char="•"/>
            </a:pPr>
            <a:r>
              <a:rPr lang="fr-CA" sz="1800"/>
              <a:t>Renforcée par 16 à 20 anneaux de cartilage en forme de C</a:t>
            </a:r>
          </a:p>
          <a:p>
            <a:pPr lvl="1" eaLnBrk="0" hangingPunct="0">
              <a:spcBef>
                <a:spcPct val="10000"/>
              </a:spcBef>
              <a:buFontTx/>
              <a:buChar char="•"/>
            </a:pPr>
            <a:r>
              <a:rPr lang="fr-CA" sz="1800"/>
              <a:t>Le </a:t>
            </a:r>
            <a:r>
              <a:rPr lang="fr-CA" sz="1800" i="1"/>
              <a:t>muscle trachéal</a:t>
            </a:r>
            <a:r>
              <a:rPr lang="fr-CA" sz="1800"/>
              <a:t> contrôle le diamètre de la trachée.</a:t>
            </a:r>
            <a:endParaRPr lang="fr-CA" sz="1800" b="1" u="sng"/>
          </a:p>
        </p:txBody>
      </p:sp>
      <p:sp>
        <p:nvSpPr>
          <p:cNvPr id="82948" name="Text Box 4"/>
          <p:cNvSpPr txBox="1">
            <a:spLocks noChangeArrowheads="1"/>
          </p:cNvSpPr>
          <p:nvPr/>
        </p:nvSpPr>
        <p:spPr bwMode="auto">
          <a:xfrm>
            <a:off x="163513" y="6413500"/>
            <a:ext cx="806450" cy="28098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36000" rIns="54000" bIns="36000">
            <a:spAutoFit/>
          </a:bodyPr>
          <a:lstStyle/>
          <a:p>
            <a:pPr algn="ctr"/>
            <a:r>
              <a:rPr lang="fr-CA" sz="1300">
                <a:solidFill>
                  <a:schemeClr val="accent2"/>
                </a:solidFill>
              </a:rPr>
              <a:t>Fig. 22.6</a:t>
            </a:r>
          </a:p>
        </p:txBody>
      </p:sp>
      <p:graphicFrame>
        <p:nvGraphicFramePr>
          <p:cNvPr id="82949" name="Object 5"/>
          <p:cNvGraphicFramePr>
            <a:graphicFrameLocks noChangeAspect="1"/>
          </p:cNvGraphicFramePr>
          <p:nvPr/>
        </p:nvGraphicFramePr>
        <p:xfrm>
          <a:off x="1276350" y="2562225"/>
          <a:ext cx="7059613" cy="4295775"/>
        </p:xfrm>
        <a:graphic>
          <a:graphicData uri="http://schemas.openxmlformats.org/presentationml/2006/ole">
            <mc:AlternateContent xmlns:mc="http://schemas.openxmlformats.org/markup-compatibility/2006">
              <mc:Choice xmlns:v="urn:schemas-microsoft-com:vml" Requires="v">
                <p:oleObj spid="_x0000_s5127" name="Bitmap Image" r:id="rId3" imgW="7059010" imgH="4296375" progId="Paint.Picture">
                  <p:embed/>
                </p:oleObj>
              </mc:Choice>
              <mc:Fallback>
                <p:oleObj name="Bitmap Image" r:id="rId3" imgW="7059010" imgH="4296375"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6350" y="2562225"/>
                        <a:ext cx="7059613"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742298641"/>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3975" name="Object 7"/>
          <p:cNvGraphicFramePr>
            <a:graphicFrameLocks noChangeAspect="1"/>
          </p:cNvGraphicFramePr>
          <p:nvPr/>
        </p:nvGraphicFramePr>
        <p:xfrm>
          <a:off x="3805238" y="546100"/>
          <a:ext cx="5338762" cy="3863975"/>
        </p:xfrm>
        <a:graphic>
          <a:graphicData uri="http://schemas.openxmlformats.org/presentationml/2006/ole">
            <mc:AlternateContent xmlns:mc="http://schemas.openxmlformats.org/markup-compatibility/2006">
              <mc:Choice xmlns:v="urn:schemas-microsoft-com:vml" Requires="v">
                <p:oleObj spid="_x0000_s6151" name="Bitmap Image" r:id="rId3" imgW="15714286" imgH="12133333" progId="Paint.Picture">
                  <p:embed/>
                </p:oleObj>
              </mc:Choice>
              <mc:Fallback>
                <p:oleObj name="Bitmap Image" r:id="rId3" imgW="15714286" imgH="1213333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11638" t="15073" r="5818" b="7536"/>
                      <a:stretch>
                        <a:fillRect/>
                      </a:stretch>
                    </p:blipFill>
                    <p:spPr bwMode="auto">
                      <a:xfrm>
                        <a:off x="3805238" y="546100"/>
                        <a:ext cx="5338762" cy="386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3970" name="Text Box 2"/>
          <p:cNvSpPr txBox="1">
            <a:spLocks noChangeArrowheads="1"/>
          </p:cNvSpPr>
          <p:nvPr/>
        </p:nvSpPr>
        <p:spPr bwMode="auto">
          <a:xfrm>
            <a:off x="196850" y="4527550"/>
            <a:ext cx="8324850" cy="183038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522288" indent="-342900">
              <a:defRPr>
                <a:solidFill>
                  <a:schemeClr val="tx1"/>
                </a:solidFill>
                <a:latin typeface="Arial" charset="0"/>
              </a:defRPr>
            </a:lvl2pPr>
            <a:lvl3pPr marL="1400175" indent="-342900">
              <a:defRPr>
                <a:solidFill>
                  <a:schemeClr val="tx1"/>
                </a:solidFill>
                <a:latin typeface="Arial" charset="0"/>
              </a:defRPr>
            </a:lvl3pPr>
            <a:lvl4pPr marL="1922463" indent="-342900">
              <a:defRPr>
                <a:solidFill>
                  <a:schemeClr val="tx1"/>
                </a:solidFill>
                <a:latin typeface="Arial" charset="0"/>
              </a:defRPr>
            </a:lvl4pPr>
            <a:lvl5pPr marL="2444750" indent="-342900">
              <a:defRPr>
                <a:solidFill>
                  <a:schemeClr val="tx1"/>
                </a:solidFill>
                <a:latin typeface="Arial" charset="0"/>
              </a:defRPr>
            </a:lvl5pPr>
            <a:lvl6pPr marL="2901950" indent="-342900" fontAlgn="base">
              <a:spcBef>
                <a:spcPct val="0"/>
              </a:spcBef>
              <a:spcAft>
                <a:spcPct val="0"/>
              </a:spcAft>
              <a:defRPr>
                <a:solidFill>
                  <a:schemeClr val="tx1"/>
                </a:solidFill>
                <a:latin typeface="Arial" charset="0"/>
              </a:defRPr>
            </a:lvl6pPr>
            <a:lvl7pPr marL="3359150" indent="-342900" fontAlgn="base">
              <a:spcBef>
                <a:spcPct val="0"/>
              </a:spcBef>
              <a:spcAft>
                <a:spcPct val="0"/>
              </a:spcAft>
              <a:defRPr>
                <a:solidFill>
                  <a:schemeClr val="tx1"/>
                </a:solidFill>
                <a:latin typeface="Arial" charset="0"/>
              </a:defRPr>
            </a:lvl7pPr>
            <a:lvl8pPr marL="3816350" indent="-342900" fontAlgn="base">
              <a:spcBef>
                <a:spcPct val="0"/>
              </a:spcBef>
              <a:spcAft>
                <a:spcPct val="0"/>
              </a:spcAft>
              <a:defRPr>
                <a:solidFill>
                  <a:schemeClr val="tx1"/>
                </a:solidFill>
                <a:latin typeface="Arial" charset="0"/>
              </a:defRPr>
            </a:lvl8pPr>
            <a:lvl9pPr marL="4273550" indent="-342900" fontAlgn="base">
              <a:spcBef>
                <a:spcPct val="0"/>
              </a:spcBef>
              <a:spcAft>
                <a:spcPct val="0"/>
              </a:spcAft>
              <a:defRPr>
                <a:solidFill>
                  <a:schemeClr val="tx1"/>
                </a:solidFill>
                <a:latin typeface="Arial" charset="0"/>
              </a:defRPr>
            </a:lvl9pPr>
          </a:lstStyle>
          <a:p>
            <a:pPr eaLnBrk="0" hangingPunct="0">
              <a:spcBef>
                <a:spcPct val="10000"/>
              </a:spcBef>
            </a:pPr>
            <a:r>
              <a:rPr lang="fr-CA" sz="1800" u="sng"/>
              <a:t>Changements dans la composition des parois le long de l’arbre bronchique</a:t>
            </a:r>
            <a:r>
              <a:rPr lang="fr-CA" sz="1800"/>
              <a:t>:</a:t>
            </a:r>
          </a:p>
          <a:p>
            <a:pPr lvl="1" eaLnBrk="0" hangingPunct="0">
              <a:spcBef>
                <a:spcPct val="10000"/>
              </a:spcBef>
              <a:buFontTx/>
              <a:buAutoNum type="alphaLcParenR"/>
            </a:pPr>
            <a:r>
              <a:rPr lang="fr-CA" sz="1800" b="1"/>
              <a:t>Cartilage:</a:t>
            </a:r>
            <a:r>
              <a:rPr lang="fr-CA" sz="1800"/>
              <a:t> anneaux </a:t>
            </a:r>
            <a:r>
              <a:rPr lang="fr-CA" sz="1800">
                <a:sym typeface="Symbol" pitchFamily="18" charset="2"/>
              </a:rPr>
              <a:t></a:t>
            </a:r>
            <a:r>
              <a:rPr lang="fr-CA" sz="1800"/>
              <a:t> plaques </a:t>
            </a:r>
            <a:r>
              <a:rPr lang="fr-CA" sz="1800">
                <a:sym typeface="Symbol" pitchFamily="18" charset="2"/>
              </a:rPr>
              <a:t>  </a:t>
            </a:r>
            <a:r>
              <a:rPr lang="fr-CA" sz="1800"/>
              <a:t>absence complète dans les bronchioles</a:t>
            </a:r>
          </a:p>
          <a:p>
            <a:pPr lvl="1" eaLnBrk="0" hangingPunct="0">
              <a:spcBef>
                <a:spcPct val="10000"/>
              </a:spcBef>
              <a:buFontTx/>
              <a:buAutoNum type="alphaLcParenR"/>
            </a:pPr>
            <a:r>
              <a:rPr lang="fr-CA" sz="1800" b="1"/>
              <a:t>Épithélium:</a:t>
            </a:r>
            <a:r>
              <a:rPr lang="fr-CA" sz="1800"/>
              <a:t> pseudostratifié prismatique </a:t>
            </a:r>
            <a:r>
              <a:rPr lang="fr-CA" sz="1800">
                <a:sym typeface="Symbol" pitchFamily="18" charset="2"/>
              </a:rPr>
              <a:t></a:t>
            </a:r>
            <a:r>
              <a:rPr lang="fr-CA" sz="1800"/>
              <a:t> prismatique  </a:t>
            </a:r>
            <a:r>
              <a:rPr lang="fr-CA" sz="1800">
                <a:sym typeface="Symbol" pitchFamily="18" charset="2"/>
              </a:rPr>
              <a:t> </a:t>
            </a:r>
            <a:r>
              <a:rPr lang="fr-CA" sz="1800"/>
              <a:t>cubo</a:t>
            </a:r>
            <a:r>
              <a:rPr lang="fr-CA" sz="1800">
                <a:cs typeface="Arial" charset="0"/>
              </a:rPr>
              <a:t>ïde</a:t>
            </a:r>
            <a:r>
              <a:rPr lang="fr-CA" sz="1800"/>
              <a:t> dans les bronchioles; absence de mucus et de cellules ciliées dans les bronchioles.</a:t>
            </a:r>
          </a:p>
          <a:p>
            <a:pPr lvl="1" eaLnBrk="0" hangingPunct="0">
              <a:spcBef>
                <a:spcPct val="10000"/>
              </a:spcBef>
              <a:buFontTx/>
              <a:buAutoNum type="alphaLcParenR"/>
            </a:pPr>
            <a:r>
              <a:rPr lang="fr-CA" sz="1800" b="1"/>
              <a:t>Muscle lisse:</a:t>
            </a:r>
            <a:r>
              <a:rPr lang="fr-CA" sz="1800"/>
              <a:t>  proportion relative augmente dans les plus petits conduits</a:t>
            </a:r>
          </a:p>
        </p:txBody>
      </p:sp>
      <p:sp>
        <p:nvSpPr>
          <p:cNvPr id="83972" name="Text Box 4"/>
          <p:cNvSpPr txBox="1">
            <a:spLocks noChangeArrowheads="1"/>
          </p:cNvSpPr>
          <p:nvPr/>
        </p:nvSpPr>
        <p:spPr bwMode="auto">
          <a:xfrm>
            <a:off x="100013" y="257175"/>
            <a:ext cx="4371975" cy="34305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33CC3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charset="0"/>
              </a:defRPr>
            </a:lvl1pPr>
            <a:lvl2pPr marL="355600" indent="-176213">
              <a:defRPr>
                <a:solidFill>
                  <a:schemeClr val="tx1"/>
                </a:solidFill>
                <a:latin typeface="Arial" charset="0"/>
              </a:defRPr>
            </a:lvl2pPr>
            <a:lvl3pPr marL="630238">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buFontTx/>
              <a:buChar char="•"/>
            </a:pPr>
            <a:r>
              <a:rPr lang="en-US" b="1">
                <a:solidFill>
                  <a:srgbClr val="0000FF"/>
                </a:solidFill>
              </a:rPr>
              <a:t> </a:t>
            </a:r>
            <a:r>
              <a:rPr lang="fr-CA" b="1" u="sng">
                <a:solidFill>
                  <a:srgbClr val="0000FF"/>
                </a:solidFill>
              </a:rPr>
              <a:t>L’arbre bronchique</a:t>
            </a:r>
            <a:endParaRPr lang="fr-CA" sz="1800" u="sng">
              <a:solidFill>
                <a:srgbClr val="0000FF"/>
              </a:solidFill>
            </a:endParaRPr>
          </a:p>
          <a:p>
            <a:pPr lvl="1" eaLnBrk="0" hangingPunct="0">
              <a:spcBef>
                <a:spcPct val="20000"/>
              </a:spcBef>
              <a:buFontTx/>
              <a:buChar char="•"/>
            </a:pPr>
            <a:r>
              <a:rPr lang="fr-CA" sz="1800"/>
              <a:t>La trachée se divise pour former les deux </a:t>
            </a:r>
            <a:r>
              <a:rPr lang="fr-CA" sz="1800" b="1" i="1"/>
              <a:t>bronches principales</a:t>
            </a:r>
            <a:r>
              <a:rPr lang="fr-CA" sz="1800"/>
              <a:t> qui pénètrent dans les poumons.</a:t>
            </a:r>
            <a:endParaRPr lang="fr-CA" sz="1800" i="1"/>
          </a:p>
          <a:p>
            <a:pPr lvl="1" eaLnBrk="0" hangingPunct="0">
              <a:spcBef>
                <a:spcPct val="50000"/>
              </a:spcBef>
              <a:buFontTx/>
              <a:buChar char="•"/>
            </a:pPr>
            <a:r>
              <a:rPr lang="fr-CA" sz="1800"/>
              <a:t>Quelque 20 à 25 ordres de divisions:</a:t>
            </a:r>
            <a:endParaRPr lang="fr-CA" sz="1800">
              <a:solidFill>
                <a:srgbClr val="008000"/>
              </a:solidFill>
            </a:endParaRPr>
          </a:p>
          <a:p>
            <a:pPr lvl="1" eaLnBrk="0" hangingPunct="0"/>
            <a:r>
              <a:rPr lang="fr-CA" sz="1800" i="1"/>
              <a:t>	</a:t>
            </a:r>
            <a:r>
              <a:rPr lang="fr-CA" sz="1800">
                <a:sym typeface="Symbol" pitchFamily="18" charset="2"/>
              </a:rPr>
              <a:t> </a:t>
            </a:r>
            <a:r>
              <a:rPr lang="fr-CA" sz="1600" b="1" i="1"/>
              <a:t>Bronches principales</a:t>
            </a:r>
          </a:p>
          <a:p>
            <a:pPr lvl="1" eaLnBrk="0" hangingPunct="0"/>
            <a:r>
              <a:rPr lang="fr-CA" sz="1600" i="1"/>
              <a:t>	</a:t>
            </a:r>
            <a:r>
              <a:rPr lang="fr-CA" sz="1600">
                <a:sym typeface="Symbol" pitchFamily="18" charset="2"/>
              </a:rPr>
              <a:t></a:t>
            </a:r>
            <a:r>
              <a:rPr lang="fr-CA" sz="1600" i="1">
                <a:sym typeface="Symbol" pitchFamily="18" charset="2"/>
              </a:rPr>
              <a:t> </a:t>
            </a:r>
            <a:r>
              <a:rPr lang="fr-CA" sz="1600" b="1" i="1">
                <a:sym typeface="Symbol" pitchFamily="18" charset="2"/>
              </a:rPr>
              <a:t>Bronches lobaires </a:t>
            </a:r>
            <a:r>
              <a:rPr lang="fr-CA" sz="1600" b="1">
                <a:sym typeface="Symbol" pitchFamily="18" charset="2"/>
              </a:rPr>
              <a:t>(</a:t>
            </a:r>
            <a:r>
              <a:rPr lang="fr-CA" sz="1600" b="1" i="1"/>
              <a:t>secondaires</a:t>
            </a:r>
            <a:r>
              <a:rPr lang="fr-CA" sz="1600" b="1"/>
              <a:t>)</a:t>
            </a:r>
            <a:r>
              <a:rPr lang="fr-CA" sz="1600" i="1"/>
              <a:t> </a:t>
            </a:r>
          </a:p>
          <a:p>
            <a:pPr lvl="1" eaLnBrk="0" hangingPunct="0"/>
            <a:r>
              <a:rPr lang="fr-CA" sz="1600" i="1"/>
              <a:t>	</a:t>
            </a:r>
            <a:r>
              <a:rPr lang="fr-CA" sz="1600">
                <a:sym typeface="Symbol" pitchFamily="18" charset="2"/>
              </a:rPr>
              <a:t></a:t>
            </a:r>
            <a:r>
              <a:rPr lang="fr-CA" sz="1600" i="1">
                <a:sym typeface="Symbol" pitchFamily="18" charset="2"/>
              </a:rPr>
              <a:t> </a:t>
            </a:r>
            <a:r>
              <a:rPr lang="fr-CA" sz="1600" b="1" i="1">
                <a:sym typeface="Symbol" pitchFamily="18" charset="2"/>
              </a:rPr>
              <a:t>Bronches segmentaires </a:t>
            </a:r>
            <a:r>
              <a:rPr lang="fr-CA" sz="1600" b="1">
                <a:sym typeface="Symbol" pitchFamily="18" charset="2"/>
              </a:rPr>
              <a:t>(</a:t>
            </a:r>
            <a:r>
              <a:rPr lang="fr-CA" sz="1600" b="1" i="1">
                <a:sym typeface="Symbol" pitchFamily="18" charset="2"/>
              </a:rPr>
              <a:t>tertiaires</a:t>
            </a:r>
            <a:r>
              <a:rPr lang="fr-CA" sz="1600" b="1">
                <a:sym typeface="Symbol" pitchFamily="18" charset="2"/>
              </a:rPr>
              <a:t>)</a:t>
            </a:r>
          </a:p>
          <a:p>
            <a:pPr lvl="1" eaLnBrk="0" hangingPunct="0"/>
            <a:r>
              <a:rPr lang="fr-CA" sz="1600" i="1">
                <a:sym typeface="Symbol" pitchFamily="18" charset="2"/>
              </a:rPr>
              <a:t>	</a:t>
            </a:r>
            <a:r>
              <a:rPr lang="fr-CA" sz="1600">
                <a:sym typeface="Symbol" pitchFamily="18" charset="2"/>
              </a:rPr>
              <a:t></a:t>
            </a:r>
            <a:r>
              <a:rPr lang="fr-CA" sz="1600" i="1">
                <a:sym typeface="Symbol" pitchFamily="18" charset="2"/>
              </a:rPr>
              <a:t> … </a:t>
            </a:r>
            <a:endParaRPr lang="fr-CA" sz="1600" i="1"/>
          </a:p>
          <a:p>
            <a:pPr lvl="1" eaLnBrk="0" hangingPunct="0"/>
            <a:r>
              <a:rPr lang="fr-CA" sz="1600" i="1"/>
              <a:t>	</a:t>
            </a:r>
            <a:r>
              <a:rPr lang="fr-CA" sz="1600">
                <a:sym typeface="Symbol" pitchFamily="18" charset="2"/>
              </a:rPr>
              <a:t></a:t>
            </a:r>
            <a:r>
              <a:rPr lang="fr-CA" sz="1600" i="1">
                <a:sym typeface="Symbol" pitchFamily="18" charset="2"/>
              </a:rPr>
              <a:t> </a:t>
            </a:r>
            <a:r>
              <a:rPr lang="fr-CA" sz="1600" b="1" i="1"/>
              <a:t>Bronchioles</a:t>
            </a:r>
            <a:r>
              <a:rPr lang="fr-CA" sz="1600" i="1"/>
              <a:t> </a:t>
            </a:r>
            <a:r>
              <a:rPr lang="fr-CA" sz="1600"/>
              <a:t>(&lt; 1 mm de diamètre)</a:t>
            </a:r>
          </a:p>
          <a:p>
            <a:pPr lvl="1" eaLnBrk="0" hangingPunct="0"/>
            <a:r>
              <a:rPr lang="fr-CA" sz="1600" i="1"/>
              <a:t>	</a:t>
            </a:r>
            <a:r>
              <a:rPr lang="fr-CA" sz="1600">
                <a:sym typeface="Symbol" pitchFamily="18" charset="2"/>
              </a:rPr>
              <a:t></a:t>
            </a:r>
            <a:r>
              <a:rPr lang="fr-CA" sz="1600" i="1">
                <a:sym typeface="Symbol" pitchFamily="18" charset="2"/>
              </a:rPr>
              <a:t> </a:t>
            </a:r>
            <a:r>
              <a:rPr lang="fr-CA" sz="1600" b="1" i="1"/>
              <a:t>Bronchioles terminales</a:t>
            </a:r>
          </a:p>
          <a:p>
            <a:pPr lvl="1" eaLnBrk="0" hangingPunct="0"/>
            <a:r>
              <a:rPr lang="fr-CA" sz="1600"/>
              <a:t>	      (&lt; 0.5 mm de diamètre)</a:t>
            </a:r>
          </a:p>
        </p:txBody>
      </p:sp>
      <p:sp>
        <p:nvSpPr>
          <p:cNvPr id="83973" name="Text Box 5"/>
          <p:cNvSpPr txBox="1">
            <a:spLocks noChangeArrowheads="1"/>
          </p:cNvSpPr>
          <p:nvPr/>
        </p:nvSpPr>
        <p:spPr bwMode="auto">
          <a:xfrm>
            <a:off x="8034338" y="241300"/>
            <a:ext cx="806450" cy="28098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36000" rIns="54000" bIns="36000">
            <a:spAutoFit/>
          </a:bodyPr>
          <a:lstStyle/>
          <a:p>
            <a:pPr algn="ctr"/>
            <a:r>
              <a:rPr lang="fr-CA" sz="1300">
                <a:solidFill>
                  <a:schemeClr val="accent2"/>
                </a:solidFill>
              </a:rPr>
              <a:t>Fig. 22.7</a:t>
            </a:r>
          </a:p>
        </p:txBody>
      </p:sp>
    </p:spTree>
    <p:extLst>
      <p:ext uri="{BB962C8B-B14F-4D97-AF65-F5344CB8AC3E}">
        <p14:creationId xmlns:p14="http://schemas.microsoft.com/office/powerpoint/2010/main" val="2140949357"/>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4999" name="Object 7"/>
          <p:cNvGraphicFramePr>
            <a:graphicFrameLocks noChangeAspect="1"/>
          </p:cNvGraphicFramePr>
          <p:nvPr>
            <p:extLst>
              <p:ext uri="{D42A27DB-BD31-4B8C-83A1-F6EECF244321}">
                <p14:modId xmlns:p14="http://schemas.microsoft.com/office/powerpoint/2010/main" val="116389430"/>
              </p:ext>
            </p:extLst>
          </p:nvPr>
        </p:nvGraphicFramePr>
        <p:xfrm>
          <a:off x="2820670" y="767925"/>
          <a:ext cx="6323330" cy="5285145"/>
        </p:xfrm>
        <a:graphic>
          <a:graphicData uri="http://schemas.openxmlformats.org/presentationml/2006/ole">
            <mc:AlternateContent xmlns:mc="http://schemas.openxmlformats.org/markup-compatibility/2006">
              <mc:Choice xmlns:v="urn:schemas-microsoft-com:vml" Requires="v">
                <p:oleObj spid="_x0000_s7175" name="Bitmap Image" r:id="rId3" imgW="15714286" imgH="12133333" progId="Paint.Picture">
                  <p:embed/>
                </p:oleObj>
              </mc:Choice>
              <mc:Fallback>
                <p:oleObj name="Bitmap Image" r:id="rId3" imgW="15714286" imgH="12133333" progId="Paint.Picture">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11638" t="12057" r="16875" b="10551"/>
                      <a:stretch>
                        <a:fillRect/>
                      </a:stretch>
                    </p:blipFill>
                    <p:spPr bwMode="auto">
                      <a:xfrm>
                        <a:off x="2820670" y="767925"/>
                        <a:ext cx="6323330" cy="5285145"/>
                      </a:xfrm>
                      <a:prstGeom prst="rect">
                        <a:avLst/>
                      </a:prstGeom>
                      <a:noFill/>
                      <a:ln>
                        <a:noFill/>
                      </a:ln>
                      <a:effectLst/>
                      <a:extLst/>
                    </p:spPr>
                  </p:pic>
                </p:oleObj>
              </mc:Fallback>
            </mc:AlternateContent>
          </a:graphicData>
        </a:graphic>
      </p:graphicFrame>
      <p:sp>
        <p:nvSpPr>
          <p:cNvPr id="84994" name="Text Box 2"/>
          <p:cNvSpPr txBox="1">
            <a:spLocks noChangeArrowheads="1"/>
          </p:cNvSpPr>
          <p:nvPr/>
        </p:nvSpPr>
        <p:spPr bwMode="auto">
          <a:xfrm>
            <a:off x="219075" y="1047069"/>
            <a:ext cx="2765559" cy="339552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72000" rIns="36000" bIns="72000">
            <a:spAutoFit/>
          </a:bodyPr>
          <a:lstStyle>
            <a:lvl1pPr marL="174625" indent="-174625">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10000"/>
              </a:spcBef>
              <a:buFontTx/>
              <a:buChar char="•"/>
            </a:pPr>
            <a:r>
              <a:rPr lang="fr-CA" sz="1600" dirty="0"/>
              <a:t>Les bronchioles terminales donnent naissance aux  </a:t>
            </a:r>
            <a:r>
              <a:rPr lang="fr-CA" sz="1600" b="1" i="1" dirty="0"/>
              <a:t>bronchioles respiratoires</a:t>
            </a:r>
            <a:r>
              <a:rPr lang="fr-CA" sz="1600" dirty="0"/>
              <a:t>.</a:t>
            </a:r>
          </a:p>
          <a:p>
            <a:pPr eaLnBrk="0" hangingPunct="0">
              <a:spcBef>
                <a:spcPct val="10000"/>
              </a:spcBef>
              <a:buFontTx/>
              <a:buChar char="•"/>
            </a:pPr>
            <a:r>
              <a:rPr lang="fr-CA" sz="1600" dirty="0"/>
              <a:t>Les bronchioles respiratoires donnent naissance aux </a:t>
            </a:r>
            <a:r>
              <a:rPr lang="fr-CA" sz="1600" b="1" i="1" dirty="0"/>
              <a:t>conduits alvéolaires</a:t>
            </a:r>
            <a:r>
              <a:rPr lang="fr-CA" sz="1600" dirty="0"/>
              <a:t>.</a:t>
            </a:r>
          </a:p>
          <a:p>
            <a:pPr eaLnBrk="0" hangingPunct="0">
              <a:spcBef>
                <a:spcPct val="10000"/>
              </a:spcBef>
              <a:buFontTx/>
              <a:buChar char="•"/>
            </a:pPr>
            <a:r>
              <a:rPr lang="fr-CA" sz="1600" dirty="0"/>
              <a:t>Les </a:t>
            </a:r>
            <a:r>
              <a:rPr lang="fr-CA" sz="1600" b="1" i="1" dirty="0"/>
              <a:t>alvéoles</a:t>
            </a:r>
            <a:r>
              <a:rPr lang="fr-CA" sz="1600" dirty="0"/>
              <a:t> sont de très petites cavités (diamètre </a:t>
            </a:r>
            <a:r>
              <a:rPr lang="fr-CA" sz="1600" dirty="0">
                <a:cs typeface="Arial" charset="0"/>
              </a:rPr>
              <a:t>≈ 0.2 mm) remplies d’air et retrouvées le long des </a:t>
            </a:r>
            <a:r>
              <a:rPr lang="fr-CA" sz="1600" dirty="0"/>
              <a:t>bronchioles respiratoires et conduits alvéolaires.</a:t>
            </a:r>
          </a:p>
        </p:txBody>
      </p:sp>
      <p:sp>
        <p:nvSpPr>
          <p:cNvPr id="84995" name="Text Box 3"/>
          <p:cNvSpPr txBox="1">
            <a:spLocks noChangeArrowheads="1"/>
          </p:cNvSpPr>
          <p:nvPr/>
        </p:nvSpPr>
        <p:spPr bwMode="auto">
          <a:xfrm>
            <a:off x="219075" y="247650"/>
            <a:ext cx="7546975"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38100">
                <a:solidFill>
                  <a:srgbClr val="00808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09600" indent="-609600">
              <a:defRPr>
                <a:solidFill>
                  <a:schemeClr val="tx1"/>
                </a:solidFill>
                <a:latin typeface="Arial" charset="0"/>
              </a:defRPr>
            </a:lvl1pPr>
            <a:lvl2pPr marL="1066800" indent="-609600">
              <a:defRPr>
                <a:solidFill>
                  <a:schemeClr val="tx1"/>
                </a:solidFill>
                <a:latin typeface="Arial" charset="0"/>
              </a:defRPr>
            </a:lvl2pPr>
            <a:lvl3pPr marL="1524000" indent="-609600">
              <a:defRPr>
                <a:solidFill>
                  <a:schemeClr val="tx1"/>
                </a:solidFill>
                <a:latin typeface="Arial" charset="0"/>
              </a:defRPr>
            </a:lvl3pPr>
            <a:lvl4pPr marL="1981200" indent="-609600">
              <a:defRPr>
                <a:solidFill>
                  <a:schemeClr val="tx1"/>
                </a:solidFill>
                <a:latin typeface="Arial" charset="0"/>
              </a:defRPr>
            </a:lvl4pPr>
            <a:lvl5pPr marL="2438400" indent="-609600">
              <a:defRPr>
                <a:solidFill>
                  <a:schemeClr val="tx1"/>
                </a:solidFill>
                <a:latin typeface="Arial" charset="0"/>
              </a:defRPr>
            </a:lvl5pPr>
            <a:lvl6pPr marL="2895600" indent="-609600" fontAlgn="base">
              <a:spcBef>
                <a:spcPct val="0"/>
              </a:spcBef>
              <a:spcAft>
                <a:spcPct val="0"/>
              </a:spcAft>
              <a:defRPr>
                <a:solidFill>
                  <a:schemeClr val="tx1"/>
                </a:solidFill>
                <a:latin typeface="Arial" charset="0"/>
              </a:defRPr>
            </a:lvl6pPr>
            <a:lvl7pPr marL="3352800" indent="-609600" fontAlgn="base">
              <a:spcBef>
                <a:spcPct val="0"/>
              </a:spcBef>
              <a:spcAft>
                <a:spcPct val="0"/>
              </a:spcAft>
              <a:defRPr>
                <a:solidFill>
                  <a:schemeClr val="tx1"/>
                </a:solidFill>
                <a:latin typeface="Arial" charset="0"/>
              </a:defRPr>
            </a:lvl7pPr>
            <a:lvl8pPr marL="3810000" indent="-609600" fontAlgn="base">
              <a:spcBef>
                <a:spcPct val="0"/>
              </a:spcBef>
              <a:spcAft>
                <a:spcPct val="0"/>
              </a:spcAft>
              <a:defRPr>
                <a:solidFill>
                  <a:schemeClr val="tx1"/>
                </a:solidFill>
                <a:latin typeface="Arial" charset="0"/>
              </a:defRPr>
            </a:lvl8pPr>
            <a:lvl9pPr marL="4267200" indent="-609600" fontAlgn="base">
              <a:spcBef>
                <a:spcPct val="0"/>
              </a:spcBef>
              <a:spcAft>
                <a:spcPct val="0"/>
              </a:spcAft>
              <a:defRPr>
                <a:solidFill>
                  <a:schemeClr val="tx1"/>
                </a:solidFill>
                <a:latin typeface="Arial" charset="0"/>
              </a:defRPr>
            </a:lvl9pPr>
          </a:lstStyle>
          <a:p>
            <a:pPr eaLnBrk="0" hangingPunct="0"/>
            <a:r>
              <a:rPr lang="en-US" sz="2400" b="1"/>
              <a:t>7.2  </a:t>
            </a:r>
            <a:r>
              <a:rPr lang="fr-CA" sz="2400" b="1" u="sng"/>
              <a:t>Décrire les structures de la zone respiratoire</a:t>
            </a:r>
            <a:endParaRPr lang="fr-CA" sz="2400" b="1"/>
          </a:p>
        </p:txBody>
      </p:sp>
      <p:sp>
        <p:nvSpPr>
          <p:cNvPr id="84997" name="Text Box 5"/>
          <p:cNvSpPr txBox="1">
            <a:spLocks noChangeArrowheads="1"/>
          </p:cNvSpPr>
          <p:nvPr/>
        </p:nvSpPr>
        <p:spPr bwMode="auto">
          <a:xfrm>
            <a:off x="8138553" y="6392114"/>
            <a:ext cx="877888" cy="28098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36000" rIns="54000" bIns="36000">
            <a:spAutoFit/>
          </a:bodyPr>
          <a:lstStyle/>
          <a:p>
            <a:pPr algn="ctr"/>
            <a:r>
              <a:rPr lang="fr-CA" sz="1300" dirty="0">
                <a:solidFill>
                  <a:schemeClr val="accent2"/>
                </a:solidFill>
              </a:rPr>
              <a:t>Fig. 22.8</a:t>
            </a:r>
          </a:p>
        </p:txBody>
      </p:sp>
      <p:sp>
        <p:nvSpPr>
          <p:cNvPr id="85000" name="Text Box 8"/>
          <p:cNvSpPr txBox="1">
            <a:spLocks noChangeArrowheads="1"/>
          </p:cNvSpPr>
          <p:nvPr/>
        </p:nvSpPr>
        <p:spPr bwMode="auto">
          <a:xfrm>
            <a:off x="219074" y="4865018"/>
            <a:ext cx="2765559" cy="1323439"/>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10000"/>
              </a:spcBef>
              <a:buFontTx/>
              <a:buChar char="•"/>
            </a:pPr>
            <a:r>
              <a:rPr lang="fr-CA" sz="1600" b="1" i="1" dirty="0"/>
              <a:t>Saccules alvéolaires</a:t>
            </a:r>
            <a:r>
              <a:rPr lang="fr-CA" sz="1600" dirty="0"/>
              <a:t>: </a:t>
            </a:r>
            <a:r>
              <a:rPr lang="fr-CA" sz="1600" dirty="0" smtClean="0"/>
              <a:t>regroupements </a:t>
            </a:r>
            <a:r>
              <a:rPr lang="fr-CA" sz="1600" dirty="0"/>
              <a:t>de deux alvéoles ou </a:t>
            </a:r>
            <a:r>
              <a:rPr lang="fr-CA" sz="1600" dirty="0" smtClean="0"/>
              <a:t>plus, à l’extrémité des conduits alvéolaires</a:t>
            </a:r>
            <a:endParaRPr lang="fr-CA" sz="1600" dirty="0"/>
          </a:p>
        </p:txBody>
      </p:sp>
    </p:spTree>
    <p:extLst>
      <p:ext uri="{BB962C8B-B14F-4D97-AF65-F5344CB8AC3E}">
        <p14:creationId xmlns:p14="http://schemas.microsoft.com/office/powerpoint/2010/main" val="4165148045"/>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667000"/>
            <a:ext cx="8229600" cy="1143000"/>
          </a:xfrm>
        </p:spPr>
        <p:txBody>
          <a:bodyPr>
            <a:normAutofit fontScale="90000"/>
          </a:bodyPr>
          <a:lstStyle/>
          <a:p>
            <a:r>
              <a:rPr lang="en-US" dirty="0" smtClean="0">
                <a:effectLst/>
              </a:rPr>
              <a:t/>
            </a:r>
            <a:br>
              <a:rPr lang="en-US" dirty="0" smtClean="0">
                <a:effectLst/>
              </a:rPr>
            </a:br>
            <a:r>
              <a:rPr lang="fr-CA" dirty="0"/>
              <a:t>8 questions provenant des deux premiers examens *</a:t>
            </a:r>
            <a:r>
              <a:rPr lang="en-US" dirty="0"/>
              <a:t/>
            </a:r>
            <a:br>
              <a:rPr lang="en-US" dirty="0"/>
            </a:br>
            <a:endParaRPr lang="en-US" dirty="0"/>
          </a:p>
        </p:txBody>
      </p:sp>
    </p:spTree>
    <p:extLst>
      <p:ext uri="{BB962C8B-B14F-4D97-AF65-F5344CB8AC3E}">
        <p14:creationId xmlns:p14="http://schemas.microsoft.com/office/powerpoint/2010/main" val="45770953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19314"/>
            <a:ext cx="9144000" cy="2374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231565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434" name="Object 4"/>
          <p:cNvGraphicFramePr>
            <a:graphicFrameLocks noChangeAspect="1"/>
          </p:cNvGraphicFramePr>
          <p:nvPr/>
        </p:nvGraphicFramePr>
        <p:xfrm>
          <a:off x="1295400" y="1922463"/>
          <a:ext cx="6096000" cy="4706937"/>
        </p:xfrm>
        <a:graphic>
          <a:graphicData uri="http://schemas.openxmlformats.org/presentationml/2006/ole">
            <mc:AlternateContent xmlns:mc="http://schemas.openxmlformats.org/markup-compatibility/2006">
              <mc:Choice xmlns:v="urn:schemas-microsoft-com:vml" Requires="v">
                <p:oleObj spid="_x0000_s8199" name="Bitmap Image" r:id="rId4" imgW="15714286" imgH="12133333" progId="Paint.Picture">
                  <p:embed/>
                </p:oleObj>
              </mc:Choice>
              <mc:Fallback>
                <p:oleObj name="Bitmap Image" r:id="rId4" imgW="15714286" imgH="12133333"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l="14548" t="13565" r="14548" b="12057"/>
                      <a:stretch>
                        <a:fillRect/>
                      </a:stretch>
                    </p:blipFill>
                    <p:spPr bwMode="auto">
                      <a:xfrm>
                        <a:off x="1295400" y="1922463"/>
                        <a:ext cx="6096000" cy="4706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8435" name="Rectangle 5"/>
          <p:cNvSpPr>
            <a:spLocks noChangeArrowheads="1"/>
          </p:cNvSpPr>
          <p:nvPr/>
        </p:nvSpPr>
        <p:spPr bwMode="auto">
          <a:xfrm>
            <a:off x="0" y="1130300"/>
            <a:ext cx="5638800"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168275" indent="-168275" eaLnBrk="0" hangingPunct="0">
              <a:buFontTx/>
              <a:buChar char="•"/>
            </a:pPr>
            <a:r>
              <a:rPr lang="fr-CA" sz="2000" b="1" u="sng"/>
              <a:t>Spécialisations de la membrane plasmique</a:t>
            </a:r>
            <a:r>
              <a:rPr lang="fr-CA" sz="2000" b="1"/>
              <a:t>:</a:t>
            </a:r>
          </a:p>
          <a:p>
            <a:pPr marL="447675" lvl="1" indent="-165100" eaLnBrk="0" hangingPunct="0">
              <a:spcBef>
                <a:spcPct val="10000"/>
              </a:spcBef>
            </a:pPr>
            <a:endParaRPr lang="fr-CA"/>
          </a:p>
        </p:txBody>
      </p:sp>
      <p:sp>
        <p:nvSpPr>
          <p:cNvPr id="18436" name="Text Box 6"/>
          <p:cNvSpPr txBox="1">
            <a:spLocks noChangeArrowheads="1"/>
          </p:cNvSpPr>
          <p:nvPr/>
        </p:nvSpPr>
        <p:spPr bwMode="auto">
          <a:xfrm>
            <a:off x="2003425" y="449263"/>
            <a:ext cx="500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pPr>
            <a:r>
              <a:rPr lang="fr-CA" sz="2000" b="1" u="sng" dirty="0"/>
              <a:t>JONCTIONS INTERCELLULAIRES</a:t>
            </a:r>
            <a:endParaRPr lang="en-US" sz="2000" b="1" u="sng" dirty="0"/>
          </a:p>
        </p:txBody>
      </p:sp>
      <p:sp>
        <p:nvSpPr>
          <p:cNvPr id="18437" name="Text Box 7"/>
          <p:cNvSpPr txBox="1">
            <a:spLocks noChangeArrowheads="1"/>
          </p:cNvSpPr>
          <p:nvPr/>
        </p:nvSpPr>
        <p:spPr bwMode="auto">
          <a:xfrm>
            <a:off x="6613525" y="1712913"/>
            <a:ext cx="2139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b="1"/>
              <a:t>Jonctions serr</a:t>
            </a:r>
            <a:r>
              <a:rPr lang="fr-CA" b="1"/>
              <a:t>ées</a:t>
            </a:r>
            <a:endParaRPr lang="en-US" b="1"/>
          </a:p>
        </p:txBody>
      </p:sp>
      <p:sp>
        <p:nvSpPr>
          <p:cNvPr id="18438" name="Line 8"/>
          <p:cNvSpPr>
            <a:spLocks noChangeShapeType="1"/>
          </p:cNvSpPr>
          <p:nvPr/>
        </p:nvSpPr>
        <p:spPr bwMode="auto">
          <a:xfrm flipH="1">
            <a:off x="6172200" y="2133600"/>
            <a:ext cx="533400" cy="304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9" name="Text Box 9"/>
          <p:cNvSpPr txBox="1">
            <a:spLocks noChangeArrowheads="1"/>
          </p:cNvSpPr>
          <p:nvPr/>
        </p:nvSpPr>
        <p:spPr bwMode="auto">
          <a:xfrm>
            <a:off x="7299325" y="4151313"/>
            <a:ext cx="1644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b="1" dirty="0" err="1"/>
              <a:t>desmosomes</a:t>
            </a:r>
            <a:endParaRPr lang="en-US" b="1" dirty="0"/>
          </a:p>
        </p:txBody>
      </p:sp>
      <p:sp>
        <p:nvSpPr>
          <p:cNvPr id="18440" name="Line 10"/>
          <p:cNvSpPr>
            <a:spLocks noChangeShapeType="1"/>
          </p:cNvSpPr>
          <p:nvPr/>
        </p:nvSpPr>
        <p:spPr bwMode="auto">
          <a:xfrm flipH="1">
            <a:off x="7010400" y="4648200"/>
            <a:ext cx="38100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41" name="Text Box 11"/>
          <p:cNvSpPr txBox="1">
            <a:spLocks noChangeArrowheads="1"/>
          </p:cNvSpPr>
          <p:nvPr/>
        </p:nvSpPr>
        <p:spPr bwMode="auto">
          <a:xfrm>
            <a:off x="457200" y="5751513"/>
            <a:ext cx="2279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b="1"/>
              <a:t>Jonctions ouvertes</a:t>
            </a:r>
            <a:endParaRPr lang="en-US" b="1"/>
          </a:p>
        </p:txBody>
      </p:sp>
      <p:sp>
        <p:nvSpPr>
          <p:cNvPr id="18442" name="Line 12"/>
          <p:cNvSpPr>
            <a:spLocks noChangeShapeType="1"/>
          </p:cNvSpPr>
          <p:nvPr/>
        </p:nvSpPr>
        <p:spPr bwMode="auto">
          <a:xfrm>
            <a:off x="2971800" y="5943600"/>
            <a:ext cx="6096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290438852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4"/>
          <p:cNvGraphicFramePr>
            <a:graphicFrameLocks noGrp="1" noChangeAspect="1"/>
          </p:cNvGraphicFramePr>
          <p:nvPr>
            <p:ph/>
          </p:nvPr>
        </p:nvGraphicFramePr>
        <p:xfrm>
          <a:off x="0" y="777875"/>
          <a:ext cx="7578725" cy="5851525"/>
        </p:xfrm>
        <a:graphic>
          <a:graphicData uri="http://schemas.openxmlformats.org/presentationml/2006/ole">
            <mc:AlternateContent xmlns:mc="http://schemas.openxmlformats.org/markup-compatibility/2006">
              <mc:Choice xmlns:v="urn:schemas-microsoft-com:vml" Requires="v">
                <p:oleObj spid="_x0000_s9223" name="Bitmap Image" r:id="rId4" imgW="15714286" imgH="12133333" progId="Paint.Picture">
                  <p:embed/>
                </p:oleObj>
              </mc:Choice>
              <mc:Fallback>
                <p:oleObj name="Bitmap Image" r:id="rId4" imgW="15714286" imgH="12133333"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l="14548" t="13565" r="14548" b="12057"/>
                      <a:stretch>
                        <a:fillRect/>
                      </a:stretch>
                    </p:blipFill>
                    <p:spPr bwMode="auto">
                      <a:xfrm>
                        <a:off x="0" y="777875"/>
                        <a:ext cx="7578725" cy="585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47" name="Rectangle 6"/>
          <p:cNvSpPr>
            <a:spLocks noChangeArrowheads="1"/>
          </p:cNvSpPr>
          <p:nvPr/>
        </p:nvSpPr>
        <p:spPr bwMode="auto">
          <a:xfrm>
            <a:off x="4724400" y="914400"/>
            <a:ext cx="3276600" cy="24384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8" name="Rectangle 7"/>
          <p:cNvSpPr>
            <a:spLocks noChangeArrowheads="1"/>
          </p:cNvSpPr>
          <p:nvPr/>
        </p:nvSpPr>
        <p:spPr bwMode="auto">
          <a:xfrm>
            <a:off x="4648200" y="3352800"/>
            <a:ext cx="2590800" cy="31242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9" name="Rectangle 8"/>
          <p:cNvSpPr>
            <a:spLocks noChangeArrowheads="1"/>
          </p:cNvSpPr>
          <p:nvPr/>
        </p:nvSpPr>
        <p:spPr bwMode="auto">
          <a:xfrm>
            <a:off x="3352800" y="4419600"/>
            <a:ext cx="1295400" cy="22860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0" name="Rectangle 9"/>
          <p:cNvSpPr>
            <a:spLocks noChangeArrowheads="1"/>
          </p:cNvSpPr>
          <p:nvPr/>
        </p:nvSpPr>
        <p:spPr bwMode="auto">
          <a:xfrm>
            <a:off x="2438400" y="5105400"/>
            <a:ext cx="990600" cy="15240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1" name="Rectangle 10"/>
          <p:cNvSpPr>
            <a:spLocks noChangeArrowheads="1"/>
          </p:cNvSpPr>
          <p:nvPr/>
        </p:nvSpPr>
        <p:spPr bwMode="auto">
          <a:xfrm>
            <a:off x="136525" y="76200"/>
            <a:ext cx="8920163"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22288" indent="-522288">
              <a:lnSpc>
                <a:spcPct val="80000"/>
              </a:lnSpc>
              <a:spcBef>
                <a:spcPct val="20000"/>
              </a:spcBef>
              <a:spcAft>
                <a:spcPct val="25000"/>
              </a:spcAft>
              <a:buClr>
                <a:schemeClr val="tx1"/>
              </a:buClr>
              <a:buSzPct val="135000"/>
            </a:pPr>
            <a:r>
              <a:rPr lang="fr-CA" sz="2400" b="1"/>
              <a:t>    </a:t>
            </a:r>
            <a:r>
              <a:rPr lang="fr-CA" sz="2400" b="1" u="sng"/>
              <a:t>CARACTÉRISTIQUES GÉNÉRALES DES ÉPITHÉLIUMS</a:t>
            </a:r>
            <a:endParaRPr lang="en-CA" sz="2400" b="1" u="sng"/>
          </a:p>
        </p:txBody>
      </p:sp>
      <p:sp>
        <p:nvSpPr>
          <p:cNvPr id="6152" name="Text Box 11"/>
          <p:cNvSpPr txBox="1">
            <a:spLocks noChangeArrowheads="1"/>
          </p:cNvSpPr>
          <p:nvPr/>
        </p:nvSpPr>
        <p:spPr bwMode="auto">
          <a:xfrm>
            <a:off x="4876800" y="568325"/>
            <a:ext cx="3886200"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68275" indent="-168275" eaLnBrk="0" hangingPunct="0">
              <a:defRPr>
                <a:solidFill>
                  <a:schemeClr val="tx1"/>
                </a:solidFill>
                <a:latin typeface="Arial" pitchFamily="34" charset="0"/>
              </a:defRPr>
            </a:lvl1pPr>
            <a:lvl2pPr marL="442913" indent="-160338" eaLnBrk="0" hangingPunct="0">
              <a:defRPr>
                <a:solidFill>
                  <a:schemeClr val="tx1"/>
                </a:solidFill>
                <a:latin typeface="Arial" pitchFamily="34" charset="0"/>
              </a:defRPr>
            </a:lvl2pPr>
            <a:lvl3pPr marL="690563" indent="-13335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buFont typeface="Times New Roman" pitchFamily="18" charset="0"/>
              <a:buChar char="−"/>
            </a:pPr>
            <a:r>
              <a:rPr lang="fr-CA" sz="1700" dirty="0">
                <a:latin typeface="Times New Roman" pitchFamily="18" charset="0"/>
              </a:rPr>
              <a:t>Tissu riche en cellules; très peu d’espace extracellulaire.</a:t>
            </a:r>
            <a:endParaRPr lang="en-US" sz="1700" dirty="0">
              <a:latin typeface="Times New Roman" pitchFamily="18" charset="0"/>
            </a:endParaRPr>
          </a:p>
          <a:p>
            <a:pPr>
              <a:spcBef>
                <a:spcPct val="20000"/>
              </a:spcBef>
              <a:buFont typeface="Times New Roman" pitchFamily="18" charset="0"/>
              <a:buChar char="−"/>
            </a:pPr>
            <a:r>
              <a:rPr lang="fr-CA" sz="1700" dirty="0">
                <a:latin typeface="Times New Roman" pitchFamily="18" charset="0"/>
              </a:rPr>
              <a:t>Jonctions spécialisées entre les cellules: </a:t>
            </a:r>
            <a:endParaRPr lang="en-US" sz="1700" dirty="0">
              <a:latin typeface="Times New Roman" pitchFamily="18" charset="0"/>
            </a:endParaRPr>
          </a:p>
          <a:p>
            <a:pPr lvl="1">
              <a:buFontTx/>
              <a:buChar char="•"/>
            </a:pPr>
            <a:r>
              <a:rPr lang="fr-CA" sz="1700" i="1" dirty="0">
                <a:latin typeface="Times New Roman" pitchFamily="18" charset="0"/>
              </a:rPr>
              <a:t>Jonctions serrées </a:t>
            </a:r>
            <a:r>
              <a:rPr lang="fr-CA" sz="1400" i="1" dirty="0">
                <a:latin typeface="Times New Roman" pitchFamily="18" charset="0"/>
              </a:rPr>
              <a:t>( Aident à maintenir les protéines dans la région apicale de la membrane plasmique et à les empêcher de diffuser vers la région basale, ce qui permet de conserver la polarité de l’épithélium.)</a:t>
            </a:r>
            <a:endParaRPr lang="en-US" sz="1400" dirty="0">
              <a:latin typeface="Times New Roman" pitchFamily="18" charset="0"/>
            </a:endParaRPr>
          </a:p>
          <a:p>
            <a:pPr lvl="1">
              <a:buFontTx/>
              <a:buChar char="•"/>
            </a:pPr>
            <a:r>
              <a:rPr lang="fr-CA" sz="1700" i="1" dirty="0" err="1">
                <a:latin typeface="Times New Roman" pitchFamily="18" charset="0"/>
              </a:rPr>
              <a:t>Desmosomes</a:t>
            </a:r>
            <a:endParaRPr lang="en-US" sz="1700" dirty="0">
              <a:latin typeface="Times New Roman" pitchFamily="18" charset="0"/>
            </a:endParaRPr>
          </a:p>
          <a:p>
            <a:pPr lvl="1">
              <a:buFontTx/>
              <a:buChar char="•"/>
            </a:pPr>
            <a:r>
              <a:rPr lang="fr-CA" sz="1700" i="1" dirty="0">
                <a:latin typeface="Times New Roman" pitchFamily="18" charset="0"/>
              </a:rPr>
              <a:t>Jonctions ouvertes</a:t>
            </a:r>
            <a:endParaRPr lang="en-US" sz="1700" dirty="0">
              <a:latin typeface="Times New Roman" pitchFamily="18" charset="0"/>
            </a:endParaRPr>
          </a:p>
          <a:p>
            <a:pPr>
              <a:spcBef>
                <a:spcPct val="20000"/>
              </a:spcBef>
              <a:buFont typeface="Times New Roman" pitchFamily="18" charset="0"/>
              <a:buChar char="−"/>
            </a:pPr>
            <a:r>
              <a:rPr lang="fr-CA" sz="1700" dirty="0">
                <a:latin typeface="Times New Roman" pitchFamily="18" charset="0"/>
              </a:rPr>
              <a:t>Chaque cellule est </a:t>
            </a:r>
            <a:r>
              <a:rPr lang="fr-CA" sz="1700" b="1" i="1" dirty="0">
                <a:latin typeface="Times New Roman" pitchFamily="18" charset="0"/>
              </a:rPr>
              <a:t>polarisée</a:t>
            </a:r>
            <a:r>
              <a:rPr lang="fr-CA" sz="1700" dirty="0">
                <a:latin typeface="Times New Roman" pitchFamily="18" charset="0"/>
              </a:rPr>
              <a:t>:</a:t>
            </a:r>
            <a:endParaRPr lang="en-US" sz="1700" dirty="0">
              <a:latin typeface="Times New Roman" pitchFamily="18" charset="0"/>
            </a:endParaRPr>
          </a:p>
          <a:p>
            <a:pPr lvl="1">
              <a:buFontTx/>
              <a:buChar char="•"/>
            </a:pPr>
            <a:r>
              <a:rPr lang="fr-CA" sz="1700" b="1" i="1" dirty="0">
                <a:latin typeface="Times New Roman" pitchFamily="18" charset="0"/>
              </a:rPr>
              <a:t>Surface apicale</a:t>
            </a:r>
            <a:r>
              <a:rPr lang="fr-CA" sz="1700" b="1" dirty="0">
                <a:latin typeface="Times New Roman" pitchFamily="18" charset="0"/>
              </a:rPr>
              <a:t>:</a:t>
            </a:r>
            <a:r>
              <a:rPr lang="fr-CA" sz="1700" dirty="0">
                <a:latin typeface="Times New Roman" pitchFamily="18" charset="0"/>
              </a:rPr>
              <a:t> surface </a:t>
            </a:r>
            <a:r>
              <a:rPr lang="fr-CA" sz="1700" u="sng" dirty="0">
                <a:latin typeface="Times New Roman" pitchFamily="18" charset="0"/>
              </a:rPr>
              <a:t>libre</a:t>
            </a:r>
            <a:r>
              <a:rPr lang="fr-CA" sz="1700" dirty="0">
                <a:latin typeface="Times New Roman" pitchFamily="18" charset="0"/>
              </a:rPr>
              <a:t>, souvent recouverte de </a:t>
            </a:r>
            <a:r>
              <a:rPr lang="fr-CA" sz="1700" u="sng" dirty="0">
                <a:latin typeface="Times New Roman" pitchFamily="18" charset="0"/>
              </a:rPr>
              <a:t>microvillosités</a:t>
            </a:r>
            <a:r>
              <a:rPr lang="fr-CA" sz="1700" dirty="0">
                <a:latin typeface="Times New Roman" pitchFamily="18" charset="0"/>
              </a:rPr>
              <a:t>, pouvant contenir des </a:t>
            </a:r>
            <a:r>
              <a:rPr lang="fr-CA" sz="1700" u="sng" dirty="0">
                <a:latin typeface="Times New Roman" pitchFamily="18" charset="0"/>
              </a:rPr>
              <a:t>cils</a:t>
            </a:r>
            <a:r>
              <a:rPr lang="fr-CA" sz="1700" dirty="0">
                <a:latin typeface="Times New Roman" pitchFamily="18" charset="0"/>
              </a:rPr>
              <a:t>.</a:t>
            </a:r>
            <a:endParaRPr lang="en-US" sz="1700" dirty="0">
              <a:latin typeface="Times New Roman" pitchFamily="18" charset="0"/>
            </a:endParaRPr>
          </a:p>
          <a:p>
            <a:pPr lvl="1">
              <a:buFontTx/>
              <a:buChar char="•"/>
            </a:pPr>
            <a:r>
              <a:rPr lang="fr-CA" sz="1700" b="1" i="1" dirty="0">
                <a:latin typeface="Times New Roman" pitchFamily="18" charset="0"/>
              </a:rPr>
              <a:t>Surface basale</a:t>
            </a:r>
            <a:r>
              <a:rPr lang="fr-CA" sz="1700" b="1" dirty="0">
                <a:latin typeface="Times New Roman" pitchFamily="18" charset="0"/>
              </a:rPr>
              <a:t>:</a:t>
            </a:r>
            <a:r>
              <a:rPr lang="fr-CA" sz="1700" dirty="0">
                <a:latin typeface="Times New Roman" pitchFamily="18" charset="0"/>
              </a:rPr>
              <a:t> en contact avec les tissus sous-jacents</a:t>
            </a:r>
          </a:p>
          <a:p>
            <a:pPr lvl="1">
              <a:buFontTx/>
              <a:buChar char="•"/>
            </a:pPr>
            <a:r>
              <a:rPr lang="fr-CA" sz="1700" b="1" i="1" dirty="0">
                <a:latin typeface="Times New Roman" pitchFamily="18" charset="0"/>
              </a:rPr>
              <a:t>Membrane basale:</a:t>
            </a:r>
          </a:p>
          <a:p>
            <a:pPr lvl="1"/>
            <a:r>
              <a:rPr lang="fr-CA" sz="1700" b="1" i="1" dirty="0">
                <a:latin typeface="Times New Roman" pitchFamily="18" charset="0"/>
              </a:rPr>
              <a:t>   </a:t>
            </a:r>
            <a:r>
              <a:rPr lang="fr-CA" sz="1700" i="1" dirty="0">
                <a:latin typeface="Times New Roman" pitchFamily="18" charset="0"/>
              </a:rPr>
              <a:t>lame basale + lame réticulaire</a:t>
            </a:r>
            <a:endParaRPr lang="en-US" sz="1700" b="1" i="1" dirty="0">
              <a:latin typeface="Times New Roman" pitchFamily="18" charset="0"/>
            </a:endParaRPr>
          </a:p>
          <a:p>
            <a:pPr lvl="2"/>
            <a:endParaRPr lang="fr-CA" sz="1700" i="1" dirty="0">
              <a:latin typeface="Times New Roman" pitchFamily="18" charset="0"/>
            </a:endParaRPr>
          </a:p>
          <a:p>
            <a:pPr>
              <a:spcBef>
                <a:spcPct val="20000"/>
              </a:spcBef>
              <a:buFont typeface="Times New Roman" pitchFamily="18" charset="0"/>
              <a:buChar char="−"/>
            </a:pPr>
            <a:r>
              <a:rPr lang="fr-CA" sz="1700" dirty="0">
                <a:latin typeface="Times New Roman" pitchFamily="18" charset="0"/>
              </a:rPr>
              <a:t>Innervés mais </a:t>
            </a:r>
            <a:r>
              <a:rPr lang="fr-CA" sz="1700" dirty="0" err="1">
                <a:latin typeface="Times New Roman" pitchFamily="18" charset="0"/>
              </a:rPr>
              <a:t>avasculaires</a:t>
            </a:r>
            <a:r>
              <a:rPr lang="fr-CA" sz="1700" i="1" dirty="0">
                <a:latin typeface="Times New Roman" pitchFamily="18" charset="0"/>
              </a:rPr>
              <a:t>.</a:t>
            </a:r>
          </a:p>
          <a:p>
            <a:pPr>
              <a:spcBef>
                <a:spcPct val="20000"/>
              </a:spcBef>
              <a:buFont typeface="Times New Roman" pitchFamily="18" charset="0"/>
              <a:buChar char="−"/>
            </a:pPr>
            <a:r>
              <a:rPr lang="fr-CA" sz="1700" b="1" dirty="0">
                <a:latin typeface="Times New Roman" pitchFamily="18" charset="0"/>
              </a:rPr>
              <a:t>Grande capacité de régénération.</a:t>
            </a:r>
          </a:p>
          <a:p>
            <a:endParaRPr lang="en-US" sz="1700" b="1" dirty="0">
              <a:latin typeface="Times New Roman" pitchFamily="18" charset="0"/>
            </a:endParaRPr>
          </a:p>
        </p:txBody>
      </p:sp>
      <p:sp>
        <p:nvSpPr>
          <p:cNvPr id="6153" name="Rectangle 12"/>
          <p:cNvSpPr>
            <a:spLocks noChangeArrowheads="1"/>
          </p:cNvSpPr>
          <p:nvPr/>
        </p:nvSpPr>
        <p:spPr bwMode="auto">
          <a:xfrm>
            <a:off x="762000" y="685800"/>
            <a:ext cx="1860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i="1"/>
              <a:t>Surface apicale</a:t>
            </a:r>
            <a:endParaRPr lang="en-US" b="1" i="1"/>
          </a:p>
        </p:txBody>
      </p:sp>
      <p:sp>
        <p:nvSpPr>
          <p:cNvPr id="6154" name="Rectangle 13"/>
          <p:cNvSpPr>
            <a:spLocks noChangeArrowheads="1"/>
          </p:cNvSpPr>
          <p:nvPr/>
        </p:nvSpPr>
        <p:spPr bwMode="auto">
          <a:xfrm>
            <a:off x="685800" y="5119688"/>
            <a:ext cx="1797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fr-CA" b="1" i="1"/>
              <a:t>Surface basale</a:t>
            </a:r>
            <a:endParaRPr lang="en-US" b="1" i="1"/>
          </a:p>
        </p:txBody>
      </p:sp>
      <p:sp>
        <p:nvSpPr>
          <p:cNvPr id="6155" name="Text Box 14"/>
          <p:cNvSpPr txBox="1">
            <a:spLocks noChangeArrowheads="1"/>
          </p:cNvSpPr>
          <p:nvPr/>
        </p:nvSpPr>
        <p:spPr bwMode="auto">
          <a:xfrm>
            <a:off x="1011238" y="5981700"/>
            <a:ext cx="817562" cy="3429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600">
                <a:solidFill>
                  <a:srgbClr val="3333FF"/>
                </a:solidFill>
                <a:latin typeface="Times New Roman" pitchFamily="18" charset="0"/>
              </a:rPr>
              <a:t>Fig. 3.5</a:t>
            </a:r>
            <a:endParaRPr lang="en-US" sz="1600">
              <a:solidFill>
                <a:srgbClr val="3333FF"/>
              </a:solidFill>
              <a:latin typeface="Times New Roman" pitchFamily="18" charset="0"/>
            </a:endParaRPr>
          </a:p>
        </p:txBody>
      </p:sp>
      <p:sp>
        <p:nvSpPr>
          <p:cNvPr id="6156" name="AutoShape 15"/>
          <p:cNvSpPr>
            <a:spLocks/>
          </p:cNvSpPr>
          <p:nvPr/>
        </p:nvSpPr>
        <p:spPr bwMode="auto">
          <a:xfrm>
            <a:off x="4735513" y="5559425"/>
            <a:ext cx="152400" cy="914400"/>
          </a:xfrm>
          <a:prstGeom prst="leftBrace">
            <a:avLst>
              <a:gd name="adj1" fmla="val 50000"/>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7" name="Text Box 16"/>
          <p:cNvSpPr txBox="1">
            <a:spLocks noChangeArrowheads="1"/>
          </p:cNvSpPr>
          <p:nvPr/>
        </p:nvSpPr>
        <p:spPr bwMode="auto">
          <a:xfrm>
            <a:off x="4381500" y="5695950"/>
            <a:ext cx="361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3600" b="1">
                <a:solidFill>
                  <a:srgbClr val="FF0000"/>
                </a:solidFill>
              </a:rPr>
              <a:t>*</a:t>
            </a:r>
          </a:p>
        </p:txBody>
      </p:sp>
      <p:sp>
        <p:nvSpPr>
          <p:cNvPr id="6158" name="AutoShape 18"/>
          <p:cNvSpPr>
            <a:spLocks noChangeArrowheads="1"/>
          </p:cNvSpPr>
          <p:nvPr/>
        </p:nvSpPr>
        <p:spPr bwMode="auto">
          <a:xfrm>
            <a:off x="3886200" y="5743575"/>
            <a:ext cx="457200" cy="333375"/>
          </a:xfrm>
          <a:prstGeom prst="rightArrow">
            <a:avLst>
              <a:gd name="adj1" fmla="val 50000"/>
              <a:gd name="adj2" fmla="val 34286"/>
            </a:avLst>
          </a:prstGeom>
          <a:solidFill>
            <a:srgbClr val="0000FF"/>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59" name="Line 19"/>
          <p:cNvSpPr>
            <a:spLocks noChangeShapeType="1"/>
          </p:cNvSpPr>
          <p:nvPr/>
        </p:nvSpPr>
        <p:spPr bwMode="auto">
          <a:xfrm>
            <a:off x="3810000" y="457200"/>
            <a:ext cx="198120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27728663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52400" y="228600"/>
            <a:ext cx="891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620713" indent="-620713">
              <a:defRPr>
                <a:solidFill>
                  <a:schemeClr val="tx1"/>
                </a:solidFill>
                <a:latin typeface="Arial" charset="0"/>
              </a:defRPr>
            </a:lvl1pPr>
            <a:lvl2pPr marL="800100">
              <a:defRPr>
                <a:solidFill>
                  <a:schemeClr val="tx1"/>
                </a:solidFill>
                <a:latin typeface="Arial" charset="0"/>
              </a:defRPr>
            </a:lvl2pPr>
            <a:lvl3pPr marL="979488">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eaLnBrk="0" hangingPunct="0">
              <a:spcBef>
                <a:spcPct val="10000"/>
              </a:spcBef>
            </a:pPr>
            <a:r>
              <a:rPr lang="fr-CA" sz="2400" b="1" dirty="0">
                <a:solidFill>
                  <a:srgbClr val="0000FF"/>
                </a:solidFill>
              </a:rPr>
              <a:t>6</a:t>
            </a:r>
            <a:r>
              <a:rPr lang="fr-CA" sz="2400" b="1" dirty="0" smtClean="0">
                <a:solidFill>
                  <a:srgbClr val="0000FF"/>
                </a:solidFill>
              </a:rPr>
              <a:t>.1.4 </a:t>
            </a:r>
            <a:r>
              <a:rPr lang="fr-CA" sz="2400" b="1" u="sng" dirty="0">
                <a:solidFill>
                  <a:srgbClr val="0000FF"/>
                </a:solidFill>
              </a:rPr>
              <a:t>Propriétés des myocytes cardiaques</a:t>
            </a:r>
          </a:p>
        </p:txBody>
      </p:sp>
      <p:sp>
        <p:nvSpPr>
          <p:cNvPr id="15373" name="Text Box 13"/>
          <p:cNvSpPr txBox="1">
            <a:spLocks noChangeArrowheads="1"/>
          </p:cNvSpPr>
          <p:nvPr/>
        </p:nvSpPr>
        <p:spPr bwMode="auto">
          <a:xfrm>
            <a:off x="914400" y="666750"/>
            <a:ext cx="7620997"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marL="182563" indent="-182563">
              <a:defRPr>
                <a:solidFill>
                  <a:schemeClr val="tx1"/>
                </a:solidFill>
                <a:latin typeface="Arial" charset="0"/>
              </a:defRPr>
            </a:lvl1pPr>
            <a:lvl2pPr>
              <a:defRPr>
                <a:solidFill>
                  <a:schemeClr val="tx1"/>
                </a:solidFill>
                <a:latin typeface="Arial" charset="0"/>
              </a:defRPr>
            </a:lvl2pPr>
            <a:lvl3pPr>
              <a:defRPr>
                <a:solidFill>
                  <a:schemeClr val="tx1"/>
                </a:solidFill>
                <a:latin typeface="Arial" charset="0"/>
              </a:defRPr>
            </a:lvl3pPr>
            <a:lvl4pPr>
              <a:defRPr>
                <a:solidFill>
                  <a:schemeClr val="tx1"/>
                </a:solidFill>
                <a:latin typeface="Arial" charset="0"/>
              </a:defRPr>
            </a:lvl4pPr>
            <a:lvl5pPr>
              <a:defRPr>
                <a:solidFill>
                  <a:schemeClr val="tx1"/>
                </a:solidFill>
                <a:latin typeface="Arial" charset="0"/>
              </a:defRPr>
            </a:lvl5pPr>
            <a:lvl6pPr fontAlgn="base">
              <a:spcBef>
                <a:spcPct val="0"/>
              </a:spcBef>
              <a:spcAft>
                <a:spcPct val="0"/>
              </a:spcAft>
              <a:defRPr>
                <a:solidFill>
                  <a:schemeClr val="tx1"/>
                </a:solidFill>
                <a:latin typeface="Arial" charset="0"/>
              </a:defRPr>
            </a:lvl6pPr>
            <a:lvl7pPr fontAlgn="base">
              <a:spcBef>
                <a:spcPct val="0"/>
              </a:spcBef>
              <a:spcAft>
                <a:spcPct val="0"/>
              </a:spcAft>
              <a:defRPr>
                <a:solidFill>
                  <a:schemeClr val="tx1"/>
                </a:solidFill>
                <a:latin typeface="Arial" charset="0"/>
              </a:defRPr>
            </a:lvl7pPr>
            <a:lvl8pPr fontAlgn="base">
              <a:spcBef>
                <a:spcPct val="0"/>
              </a:spcBef>
              <a:spcAft>
                <a:spcPct val="0"/>
              </a:spcAft>
              <a:defRPr>
                <a:solidFill>
                  <a:schemeClr val="tx1"/>
                </a:solidFill>
                <a:latin typeface="Arial" charset="0"/>
              </a:defRPr>
            </a:lvl8pPr>
            <a:lvl9pPr fontAlgn="base">
              <a:spcBef>
                <a:spcPct val="0"/>
              </a:spcBef>
              <a:spcAft>
                <a:spcPct val="0"/>
              </a:spcAft>
              <a:defRPr>
                <a:solidFill>
                  <a:schemeClr val="tx1"/>
                </a:solidFill>
                <a:latin typeface="Arial" charset="0"/>
              </a:defRPr>
            </a:lvl9pPr>
          </a:lstStyle>
          <a:p>
            <a:pPr marL="177800" indent="-177800">
              <a:buSzPct val="85000"/>
              <a:buFont typeface="Arial" pitchFamily="34" charset="0"/>
              <a:buChar char="‒"/>
            </a:pPr>
            <a:r>
              <a:rPr lang="fr-CA" sz="1600" dirty="0"/>
              <a:t>Fibres musculaires («</a:t>
            </a:r>
            <a:r>
              <a:rPr lang="fr-CA" sz="1600" b="1" i="1" dirty="0"/>
              <a:t>myocytes</a:t>
            </a:r>
            <a:r>
              <a:rPr lang="fr-CA" sz="1600" dirty="0"/>
              <a:t>») striées et courtes (environ 100 </a:t>
            </a:r>
            <a:r>
              <a:rPr lang="el-GR" sz="1600" dirty="0">
                <a:cs typeface="Arial" charset="0"/>
              </a:rPr>
              <a:t>μ</a:t>
            </a:r>
            <a:r>
              <a:rPr lang="en-CA" sz="1600" dirty="0">
                <a:cs typeface="Arial" charset="0"/>
              </a:rPr>
              <a:t>m)</a:t>
            </a:r>
            <a:endParaRPr lang="el-GR" sz="1600" dirty="0">
              <a:cs typeface="Arial" charset="0"/>
            </a:endParaRPr>
          </a:p>
          <a:p>
            <a:pPr marL="177800" indent="-177800">
              <a:buSzPct val="85000"/>
              <a:buFont typeface="Arial" pitchFamily="34" charset="0"/>
              <a:buChar char="‒"/>
            </a:pPr>
            <a:r>
              <a:rPr lang="fr-CA" sz="1600" dirty="0"/>
              <a:t>Unies entres elles par des </a:t>
            </a:r>
            <a:r>
              <a:rPr lang="fr-CA" sz="1600" b="1" i="1" dirty="0"/>
              <a:t>disques intercalaires</a:t>
            </a:r>
            <a:r>
              <a:rPr lang="fr-CA" sz="1600" dirty="0"/>
              <a:t> qui contiennent:</a:t>
            </a:r>
          </a:p>
          <a:p>
            <a:pPr marL="177800" lvl="1">
              <a:buFontTx/>
              <a:buChar char="•"/>
              <a:tabLst>
                <a:tab pos="177800" algn="l"/>
              </a:tabLst>
            </a:pPr>
            <a:r>
              <a:rPr lang="fr-CA" sz="1600" dirty="0"/>
              <a:t> Des </a:t>
            </a:r>
            <a:r>
              <a:rPr lang="fr-CA" sz="1600" b="1" dirty="0"/>
              <a:t>desmosomes </a:t>
            </a:r>
            <a:r>
              <a:rPr lang="fr-CA" sz="1600" dirty="0"/>
              <a:t>(maintiennent les cellules ensemble)</a:t>
            </a:r>
          </a:p>
          <a:p>
            <a:pPr marL="177800" lvl="1">
              <a:buFontTx/>
              <a:buChar char="•"/>
              <a:tabLst>
                <a:tab pos="177800" algn="l"/>
              </a:tabLst>
            </a:pPr>
            <a:r>
              <a:rPr lang="fr-CA" sz="1600" dirty="0"/>
              <a:t> Des </a:t>
            </a:r>
            <a:r>
              <a:rPr lang="fr-CA" sz="1600" b="1" dirty="0"/>
              <a:t>jonctions ouvertes</a:t>
            </a:r>
            <a:r>
              <a:rPr lang="fr-CA" sz="1600" dirty="0"/>
              <a:t> (permettent un couplage électrique entre les cellules)</a:t>
            </a:r>
            <a:endParaRPr lang="fr-CA" sz="1600" b="1" dirty="0"/>
          </a:p>
          <a:p>
            <a:pPr marL="719138" indent="-363538"/>
            <a:r>
              <a:rPr lang="fr-CA" sz="1600" dirty="0" smtClean="0">
                <a:sym typeface="Symbol" pitchFamily="18" charset="2"/>
              </a:rPr>
              <a:t> </a:t>
            </a:r>
            <a:r>
              <a:rPr lang="fr-CA" sz="1600" dirty="0">
                <a:sym typeface="Symbol" pitchFamily="18" charset="2"/>
              </a:rPr>
              <a:t>Permettent au cœur de fonctionner comme un </a:t>
            </a:r>
            <a:r>
              <a:rPr lang="fr-CA" sz="1600" b="1" i="1" dirty="0">
                <a:sym typeface="Symbol" pitchFamily="18" charset="2"/>
              </a:rPr>
              <a:t>syncytium fonctionnel</a:t>
            </a:r>
            <a:endParaRPr lang="fr-CA" sz="1600" dirty="0">
              <a:sym typeface="Symbol" pitchFamily="18" charset="2"/>
            </a:endParaRPr>
          </a:p>
        </p:txBody>
      </p:sp>
      <p:sp>
        <p:nvSpPr>
          <p:cNvPr id="15374" name="Text Box 14"/>
          <p:cNvSpPr txBox="1">
            <a:spLocks noChangeArrowheads="1"/>
          </p:cNvSpPr>
          <p:nvPr/>
        </p:nvSpPr>
        <p:spPr bwMode="auto">
          <a:xfrm>
            <a:off x="228600" y="6400800"/>
            <a:ext cx="990600" cy="314325"/>
          </a:xfrm>
          <a:prstGeom prst="rect">
            <a:avLst/>
          </a:prstGeom>
          <a:solidFill>
            <a:schemeClr val="bg1"/>
          </a:soli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CA" sz="1400">
                <a:solidFill>
                  <a:schemeClr val="accent2"/>
                </a:solidFill>
              </a:rPr>
              <a:t>Fig. </a:t>
            </a:r>
            <a:r>
              <a:rPr lang="en-US" sz="1400">
                <a:solidFill>
                  <a:schemeClr val="accent2"/>
                </a:solidFill>
              </a:rPr>
              <a:t>18.11</a:t>
            </a:r>
            <a:endParaRPr lang="en-CA" sz="1400">
              <a:solidFill>
                <a:schemeClr val="accent2"/>
              </a:solidFill>
            </a:endParaRPr>
          </a:p>
        </p:txBody>
      </p:sp>
      <p:grpSp>
        <p:nvGrpSpPr>
          <p:cNvPr id="2" name="Groupe 1"/>
          <p:cNvGrpSpPr/>
          <p:nvPr/>
        </p:nvGrpSpPr>
        <p:grpSpPr>
          <a:xfrm>
            <a:off x="2286000" y="2124075"/>
            <a:ext cx="5859462" cy="4657725"/>
            <a:chOff x="2286000" y="2057400"/>
            <a:chExt cx="5859462" cy="4657725"/>
          </a:xfrm>
        </p:grpSpPr>
        <p:pic>
          <p:nvPicPr>
            <p:cNvPr id="6" name="Picture 2" descr="figure_18_11_unlabel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86000" y="2284462"/>
              <a:ext cx="5859462" cy="4430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Line 126"/>
            <p:cNvSpPr>
              <a:spLocks noChangeShapeType="1"/>
            </p:cNvSpPr>
            <p:nvPr/>
          </p:nvSpPr>
          <p:spPr bwMode="auto">
            <a:xfrm flipH="1">
              <a:off x="3124200" y="2362200"/>
              <a:ext cx="228600" cy="3048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8" name="Text Box 127"/>
            <p:cNvSpPr txBox="1">
              <a:spLocks noChangeArrowheads="1"/>
            </p:cNvSpPr>
            <p:nvPr/>
          </p:nvSpPr>
          <p:spPr bwMode="auto">
            <a:xfrm>
              <a:off x="3048000" y="2057400"/>
              <a:ext cx="9144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Disques intercalaires</a:t>
              </a:r>
              <a:endParaRPr lang="fr-CA" sz="900" b="1" dirty="0">
                <a:latin typeface="Verdana" pitchFamily="34" charset="0"/>
              </a:endParaRPr>
            </a:p>
          </p:txBody>
        </p:sp>
        <p:sp>
          <p:nvSpPr>
            <p:cNvPr id="9" name="Line 126"/>
            <p:cNvSpPr>
              <a:spLocks noChangeShapeType="1"/>
            </p:cNvSpPr>
            <p:nvPr/>
          </p:nvSpPr>
          <p:spPr bwMode="auto">
            <a:xfrm>
              <a:off x="3352800" y="2362200"/>
              <a:ext cx="396000" cy="3810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0" name="Line 126"/>
            <p:cNvSpPr>
              <a:spLocks noChangeShapeType="1"/>
            </p:cNvSpPr>
            <p:nvPr/>
          </p:nvSpPr>
          <p:spPr bwMode="auto">
            <a:xfrm flipH="1">
              <a:off x="5486400" y="2362200"/>
              <a:ext cx="228600" cy="9144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1" name="Line 126"/>
            <p:cNvSpPr>
              <a:spLocks noChangeShapeType="1"/>
            </p:cNvSpPr>
            <p:nvPr/>
          </p:nvSpPr>
          <p:spPr bwMode="auto">
            <a:xfrm>
              <a:off x="5715000" y="2362200"/>
              <a:ext cx="396000" cy="4699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2" name="Text Box 127"/>
            <p:cNvSpPr txBox="1">
              <a:spLocks noChangeArrowheads="1"/>
            </p:cNvSpPr>
            <p:nvPr/>
          </p:nvSpPr>
          <p:spPr bwMode="auto">
            <a:xfrm>
              <a:off x="5374832" y="2068899"/>
              <a:ext cx="68033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Jonctions ouvertes</a:t>
              </a:r>
              <a:endParaRPr lang="fr-CA" sz="900" b="1" dirty="0">
                <a:latin typeface="Verdana" pitchFamily="34" charset="0"/>
              </a:endParaRPr>
            </a:p>
          </p:txBody>
        </p:sp>
        <p:sp>
          <p:nvSpPr>
            <p:cNvPr id="13" name="Line 126"/>
            <p:cNvSpPr>
              <a:spLocks noChangeShapeType="1"/>
            </p:cNvSpPr>
            <p:nvPr/>
          </p:nvSpPr>
          <p:spPr bwMode="auto">
            <a:xfrm flipH="1">
              <a:off x="7239000" y="2345898"/>
              <a:ext cx="0" cy="77590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4" name="Line 126"/>
            <p:cNvSpPr>
              <a:spLocks noChangeShapeType="1"/>
            </p:cNvSpPr>
            <p:nvPr/>
          </p:nvSpPr>
          <p:spPr bwMode="auto">
            <a:xfrm>
              <a:off x="7239000" y="2334399"/>
              <a:ext cx="114300" cy="399449"/>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5" name="Text Box 127"/>
            <p:cNvSpPr txBox="1">
              <a:spLocks noChangeArrowheads="1"/>
            </p:cNvSpPr>
            <p:nvPr/>
          </p:nvSpPr>
          <p:spPr bwMode="auto">
            <a:xfrm>
              <a:off x="6781800" y="2133600"/>
              <a:ext cx="949768" cy="138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Desmosomes</a:t>
              </a:r>
              <a:endParaRPr lang="fr-CA" sz="900" b="1" dirty="0">
                <a:latin typeface="Verdana" pitchFamily="34" charset="0"/>
              </a:endParaRPr>
            </a:p>
          </p:txBody>
        </p:sp>
        <p:sp>
          <p:nvSpPr>
            <p:cNvPr id="16" name="Text Box 127"/>
            <p:cNvSpPr txBox="1">
              <a:spLocks noChangeArrowheads="1"/>
            </p:cNvSpPr>
            <p:nvPr/>
          </p:nvSpPr>
          <p:spPr bwMode="auto">
            <a:xfrm>
              <a:off x="6620230" y="5438001"/>
              <a:ext cx="115217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Réticulum sarcoplasmique</a:t>
              </a:r>
              <a:endParaRPr lang="fr-CA" sz="900" b="1" dirty="0">
                <a:latin typeface="Verdana" pitchFamily="34" charset="0"/>
              </a:endParaRPr>
            </a:p>
          </p:txBody>
        </p:sp>
        <p:sp>
          <p:nvSpPr>
            <p:cNvPr id="18" name="Line 126"/>
            <p:cNvSpPr>
              <a:spLocks noChangeShapeType="1"/>
            </p:cNvSpPr>
            <p:nvPr/>
          </p:nvSpPr>
          <p:spPr bwMode="auto">
            <a:xfrm flipH="1" flipV="1">
              <a:off x="5725200" y="5598000"/>
              <a:ext cx="828000" cy="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sp>
          <p:nvSpPr>
            <p:cNvPr id="19" name="Text Box 127"/>
            <p:cNvSpPr txBox="1">
              <a:spLocks noChangeArrowheads="1"/>
            </p:cNvSpPr>
            <p:nvPr/>
          </p:nvSpPr>
          <p:spPr bwMode="auto">
            <a:xfrm>
              <a:off x="6399130" y="5029200"/>
              <a:ext cx="83987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spAutoFit/>
            </a:bodyPr>
            <a:lstStyle/>
            <a:p>
              <a:r>
                <a:rPr lang="fr-CA" sz="900" b="1" dirty="0" smtClean="0">
                  <a:latin typeface="Verdana" pitchFamily="34" charset="0"/>
                </a:rPr>
                <a:t>Tubule transverse</a:t>
              </a:r>
              <a:endParaRPr lang="fr-CA" sz="900" b="1" dirty="0">
                <a:latin typeface="Verdana" pitchFamily="34" charset="0"/>
              </a:endParaRPr>
            </a:p>
          </p:txBody>
        </p:sp>
        <p:sp>
          <p:nvSpPr>
            <p:cNvPr id="20" name="Line 126"/>
            <p:cNvSpPr>
              <a:spLocks noChangeShapeType="1"/>
            </p:cNvSpPr>
            <p:nvPr/>
          </p:nvSpPr>
          <p:spPr bwMode="auto">
            <a:xfrm flipH="1" flipV="1">
              <a:off x="5486400" y="5167700"/>
              <a:ext cx="912730" cy="0"/>
            </a:xfrm>
            <a:prstGeom prst="line">
              <a:avLst/>
            </a:prstGeom>
            <a:noFill/>
            <a:ln w="158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a:p>
          </p:txBody>
        </p:sp>
      </p:grpSp>
    </p:spTree>
    <p:extLst>
      <p:ext uri="{BB962C8B-B14F-4D97-AF65-F5344CB8AC3E}">
        <p14:creationId xmlns:p14="http://schemas.microsoft.com/office/powerpoint/2010/main" val="1228239295"/>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76464"/>
            <a:ext cx="9144000" cy="2247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114376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42" name="Object 4"/>
          <p:cNvGraphicFramePr>
            <a:graphicFrameLocks noChangeAspect="1"/>
          </p:cNvGraphicFramePr>
          <p:nvPr/>
        </p:nvGraphicFramePr>
        <p:xfrm>
          <a:off x="280988" y="1196975"/>
          <a:ext cx="8255000" cy="5510213"/>
        </p:xfrm>
        <a:graphic>
          <a:graphicData uri="http://schemas.openxmlformats.org/presentationml/2006/ole">
            <mc:AlternateContent xmlns:mc="http://schemas.openxmlformats.org/markup-compatibility/2006">
              <mc:Choice xmlns:v="urn:schemas-microsoft-com:vml" Requires="v">
                <p:oleObj spid="_x0000_s12295" name="Bitmap Image" r:id="rId4" imgW="0" imgH="0" progId="Paint.Picture">
                  <p:embed/>
                </p:oleObj>
              </mc:Choice>
              <mc:Fallback>
                <p:oleObj name="Bitmap Image" r:id="rId4" imgW="0" imgH="0" progId="Paint.Picture">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l="7565" t="15073" r="6401" b="10551"/>
                      <a:stretch>
                        <a:fillRect/>
                      </a:stretch>
                    </p:blipFill>
                    <p:spPr bwMode="auto">
                      <a:xfrm>
                        <a:off x="280988" y="1196975"/>
                        <a:ext cx="8255000" cy="551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43" name="Rectangle 5"/>
          <p:cNvSpPr>
            <a:spLocks noGrp="1" noChangeArrowheads="1"/>
          </p:cNvSpPr>
          <p:nvPr>
            <p:ph type="body" sz="half" idx="1"/>
          </p:nvPr>
        </p:nvSpPr>
        <p:spPr>
          <a:xfrm>
            <a:off x="1508125" y="323850"/>
            <a:ext cx="6111875" cy="427038"/>
          </a:xfrm>
          <a:noFill/>
        </p:spPr>
        <p:txBody>
          <a:bodyPr/>
          <a:lstStyle/>
          <a:p>
            <a:pPr marL="522288" indent="-522288" eaLnBrk="1" hangingPunct="1">
              <a:lnSpc>
                <a:spcPct val="80000"/>
              </a:lnSpc>
              <a:spcAft>
                <a:spcPct val="25000"/>
              </a:spcAft>
              <a:buClr>
                <a:schemeClr val="tx1"/>
              </a:buClr>
              <a:buSzPct val="135000"/>
              <a:buFontTx/>
              <a:buNone/>
            </a:pPr>
            <a:r>
              <a:rPr lang="fr-FR" sz="2400" b="1" dirty="0" smtClean="0"/>
              <a:t> </a:t>
            </a:r>
            <a:r>
              <a:rPr lang="fr-CA" sz="2400" b="1" u="sng" dirty="0" smtClean="0"/>
              <a:t>CLASSIFICATION DES ÉPITHÉLIUMS</a:t>
            </a:r>
            <a:endParaRPr lang="en-CA" sz="2400" b="1" u="sng" dirty="0" smtClean="0"/>
          </a:p>
        </p:txBody>
      </p:sp>
      <p:sp>
        <p:nvSpPr>
          <p:cNvPr id="10244" name="Text Box 6"/>
          <p:cNvSpPr txBox="1">
            <a:spLocks noChangeArrowheads="1"/>
          </p:cNvSpPr>
          <p:nvPr/>
        </p:nvSpPr>
        <p:spPr bwMode="auto">
          <a:xfrm>
            <a:off x="688975" y="1130300"/>
            <a:ext cx="817563" cy="3429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600">
                <a:solidFill>
                  <a:srgbClr val="3333FF"/>
                </a:solidFill>
                <a:latin typeface="Times New Roman" pitchFamily="18" charset="0"/>
              </a:rPr>
              <a:t>Fig. 4.1</a:t>
            </a:r>
            <a:endParaRPr lang="en-US" sz="1600">
              <a:solidFill>
                <a:srgbClr val="3333FF"/>
              </a:solidFill>
              <a:latin typeface="Times New Roman" pitchFamily="18" charset="0"/>
            </a:endParaRPr>
          </a:p>
        </p:txBody>
      </p:sp>
      <p:sp>
        <p:nvSpPr>
          <p:cNvPr id="10245" name="Text Box 9"/>
          <p:cNvSpPr txBox="1">
            <a:spLocks noChangeArrowheads="1"/>
          </p:cNvSpPr>
          <p:nvPr/>
        </p:nvSpPr>
        <p:spPr bwMode="auto">
          <a:xfrm>
            <a:off x="6867525" y="1371600"/>
            <a:ext cx="1339850" cy="26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100" b="1"/>
              <a:t>(ou pavimenteux)</a:t>
            </a:r>
            <a:endParaRPr lang="en-US" sz="1100" b="1"/>
          </a:p>
        </p:txBody>
      </p:sp>
      <p:sp>
        <p:nvSpPr>
          <p:cNvPr id="10246" name="Text Box 10"/>
          <p:cNvSpPr txBox="1">
            <a:spLocks noChangeArrowheads="1"/>
          </p:cNvSpPr>
          <p:nvPr/>
        </p:nvSpPr>
        <p:spPr bwMode="auto">
          <a:xfrm>
            <a:off x="1393825" y="1973263"/>
            <a:ext cx="2797175" cy="779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t>Le nombre de couches</a:t>
            </a:r>
          </a:p>
          <a:p>
            <a:pPr eaLnBrk="1" hangingPunct="1">
              <a:spcBef>
                <a:spcPct val="50000"/>
              </a:spcBef>
              <a:buFontTx/>
              <a:buChar char="-"/>
            </a:pPr>
            <a:r>
              <a:rPr lang="en-US"/>
              <a:t>La forme</a:t>
            </a:r>
          </a:p>
        </p:txBody>
      </p:sp>
    </p:spTree>
    <p:extLst>
      <p:ext uri="{BB962C8B-B14F-4D97-AF65-F5344CB8AC3E}">
        <p14:creationId xmlns:p14="http://schemas.microsoft.com/office/powerpoint/2010/main" val="389848027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609600" y="1066800"/>
            <a:ext cx="7391400" cy="495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2400" b="1" dirty="0">
                <a:cs typeface="Arial" pitchFamily="34" charset="0"/>
              </a:rPr>
              <a:t>•  É</a:t>
            </a:r>
            <a:r>
              <a:rPr lang="fr-CA" sz="2400" b="1" u="sng" dirty="0"/>
              <a:t>pithéliums simples</a:t>
            </a:r>
          </a:p>
          <a:p>
            <a:pPr eaLnBrk="1" hangingPunct="1"/>
            <a:r>
              <a:rPr lang="fr-CA" sz="2400" b="1" dirty="0"/>
              <a:t>    </a:t>
            </a:r>
            <a:r>
              <a:rPr lang="fr-CA" sz="2000" dirty="0"/>
              <a:t>- très minces ( une seule couche de cellules )</a:t>
            </a:r>
          </a:p>
          <a:p>
            <a:pPr eaLnBrk="1" hangingPunct="1"/>
            <a:r>
              <a:rPr lang="fr-CA" sz="2000" dirty="0"/>
              <a:t>     - fonctions: absorption, sécrétion, filtration</a:t>
            </a:r>
          </a:p>
          <a:p>
            <a:pPr eaLnBrk="1" hangingPunct="1"/>
            <a:endParaRPr lang="fr-CA" sz="2000" dirty="0"/>
          </a:p>
          <a:p>
            <a:pPr eaLnBrk="1" hangingPunct="1"/>
            <a:r>
              <a:rPr lang="fr-CA" sz="2400" b="1" dirty="0">
                <a:cs typeface="Arial" pitchFamily="34" charset="0"/>
              </a:rPr>
              <a:t>• </a:t>
            </a:r>
            <a:r>
              <a:rPr lang="fr-CA" sz="2000" dirty="0"/>
              <a:t>  </a:t>
            </a:r>
            <a:r>
              <a:rPr lang="fr-CA" sz="2400" b="1" u="sng" dirty="0"/>
              <a:t>Épithéliums stratifiés</a:t>
            </a:r>
            <a:r>
              <a:rPr lang="fr-CA" sz="2400" b="1" dirty="0"/>
              <a:t> </a:t>
            </a:r>
            <a:r>
              <a:rPr lang="fr-CA" sz="2000" b="1" dirty="0"/>
              <a:t> </a:t>
            </a:r>
            <a:endParaRPr lang="fr-CA" sz="2000" dirty="0"/>
          </a:p>
          <a:p>
            <a:pPr eaLnBrk="1" hangingPunct="1"/>
            <a:r>
              <a:rPr lang="fr-CA" sz="2000" dirty="0"/>
              <a:t>     - composés de plusieurs couches de cellules (superposition)</a:t>
            </a:r>
          </a:p>
          <a:p>
            <a:pPr eaLnBrk="1" hangingPunct="1"/>
            <a:r>
              <a:rPr lang="fr-CA" sz="2000" dirty="0"/>
              <a:t>     - se régénèrent de bas en haut</a:t>
            </a:r>
          </a:p>
          <a:p>
            <a:pPr eaLnBrk="1" hangingPunct="1"/>
            <a:r>
              <a:rPr lang="fr-CA" sz="2000" dirty="0"/>
              <a:t>     - plus durables</a:t>
            </a:r>
          </a:p>
          <a:p>
            <a:pPr eaLnBrk="1" hangingPunct="1"/>
            <a:r>
              <a:rPr lang="fr-CA" sz="2000" dirty="0"/>
              <a:t>     - fonction: protection </a:t>
            </a:r>
          </a:p>
          <a:p>
            <a:pPr eaLnBrk="1" hangingPunct="1"/>
            <a:r>
              <a:rPr lang="fr-CA" sz="2000" dirty="0"/>
              <a:t>-Cellules possédant 6 côtés</a:t>
            </a:r>
          </a:p>
          <a:p>
            <a:pPr eaLnBrk="1" hangingPunct="1"/>
            <a:endParaRPr lang="fr-CA" sz="2000" dirty="0"/>
          </a:p>
          <a:p>
            <a:pPr eaLnBrk="1" hangingPunct="1"/>
            <a:r>
              <a:rPr lang="fr-CA" sz="2400" b="1" dirty="0">
                <a:cs typeface="Arial" pitchFamily="34" charset="0"/>
              </a:rPr>
              <a:t>•   </a:t>
            </a:r>
            <a:r>
              <a:rPr lang="fr-CA" sz="2400" b="1" u="sng" dirty="0">
                <a:cs typeface="Arial" pitchFamily="34" charset="0"/>
              </a:rPr>
              <a:t>É</a:t>
            </a:r>
            <a:r>
              <a:rPr lang="fr-CA" sz="2400" b="1" u="sng" dirty="0"/>
              <a:t>pithéliums glandulaires</a:t>
            </a:r>
            <a:r>
              <a:rPr lang="fr-CA" sz="2000" dirty="0"/>
              <a:t> </a:t>
            </a:r>
          </a:p>
          <a:p>
            <a:pPr eaLnBrk="1" hangingPunct="1"/>
            <a:r>
              <a:rPr lang="fr-CA" sz="2000" dirty="0"/>
              <a:t>     - simples ou ramifiés débouchant sur un conduit</a:t>
            </a:r>
          </a:p>
          <a:p>
            <a:pPr eaLnBrk="1" hangingPunct="1"/>
            <a:r>
              <a:rPr lang="fr-CA" sz="2000" dirty="0"/>
              <a:t>     - fonction: sécrétion</a:t>
            </a:r>
            <a:endParaRPr lang="fr-CA" sz="2400" b="1" u="sng" dirty="0"/>
          </a:p>
          <a:p>
            <a:pPr eaLnBrk="1" hangingPunct="1"/>
            <a:endParaRPr lang="fr-CA" sz="2000" b="1" u="sng" dirty="0"/>
          </a:p>
        </p:txBody>
      </p:sp>
      <p:sp>
        <p:nvSpPr>
          <p:cNvPr id="11267" name="Rectangle 5"/>
          <p:cNvSpPr>
            <a:spLocks noGrp="1" noChangeArrowheads="1"/>
          </p:cNvSpPr>
          <p:nvPr>
            <p:ph type="body" sz="half" idx="1"/>
          </p:nvPr>
        </p:nvSpPr>
        <p:spPr>
          <a:xfrm>
            <a:off x="223838" y="304800"/>
            <a:ext cx="8920162" cy="427038"/>
          </a:xfrm>
          <a:noFill/>
        </p:spPr>
        <p:txBody>
          <a:bodyPr>
            <a:normAutofit lnSpcReduction="10000"/>
          </a:bodyPr>
          <a:lstStyle/>
          <a:p>
            <a:pPr marL="522288" indent="-522288" eaLnBrk="1" hangingPunct="1">
              <a:lnSpc>
                <a:spcPct val="80000"/>
              </a:lnSpc>
              <a:spcAft>
                <a:spcPct val="25000"/>
              </a:spcAft>
              <a:buClr>
                <a:schemeClr val="tx1"/>
              </a:buClr>
              <a:buSzPct val="135000"/>
              <a:buFontTx/>
              <a:buNone/>
            </a:pPr>
            <a:r>
              <a:rPr lang="fr-CA" sz="2800" b="1" u="sng" smtClean="0"/>
              <a:t>CARACTÉRISTIQUES DES ÉPITHÉLIUMS</a:t>
            </a:r>
            <a:endParaRPr lang="en-CA" sz="2800" b="1" u="sng" smtClean="0"/>
          </a:p>
        </p:txBody>
      </p:sp>
    </p:spTree>
    <p:extLst>
      <p:ext uri="{BB962C8B-B14F-4D97-AF65-F5344CB8AC3E}">
        <p14:creationId xmlns:p14="http://schemas.microsoft.com/office/powerpoint/2010/main" val="34164150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1"/>
          <p:cNvSpPr>
            <a:spLocks noGrp="1" noChangeArrowheads="1"/>
          </p:cNvSpPr>
          <p:nvPr>
            <p:ph type="body" sz="half" idx="1"/>
          </p:nvPr>
        </p:nvSpPr>
        <p:spPr>
          <a:xfrm>
            <a:off x="136525" y="323850"/>
            <a:ext cx="8920163" cy="427038"/>
          </a:xfrm>
          <a:noFill/>
        </p:spPr>
        <p:txBody>
          <a:bodyPr>
            <a:normAutofit lnSpcReduction="10000"/>
          </a:bodyPr>
          <a:lstStyle/>
          <a:p>
            <a:pPr marL="522288" indent="-522288" eaLnBrk="1" hangingPunct="1">
              <a:lnSpc>
                <a:spcPct val="80000"/>
              </a:lnSpc>
              <a:spcAft>
                <a:spcPct val="25000"/>
              </a:spcAft>
              <a:buClr>
                <a:schemeClr val="tx1"/>
              </a:buClr>
              <a:buSzPct val="135000"/>
              <a:buFontTx/>
              <a:buNone/>
            </a:pPr>
            <a:r>
              <a:rPr lang="fr-FR" sz="2800" b="1" smtClean="0"/>
              <a:t> </a:t>
            </a:r>
            <a:r>
              <a:rPr lang="fr-CA" sz="2800" b="1" u="sng" smtClean="0"/>
              <a:t>ÉPITHÉLIUMS SIMPLES</a:t>
            </a:r>
            <a:endParaRPr lang="en-CA" sz="2800" b="1" u="sng" smtClean="0"/>
          </a:p>
        </p:txBody>
      </p:sp>
      <p:sp>
        <p:nvSpPr>
          <p:cNvPr id="12291" name="Text Box 12"/>
          <p:cNvSpPr txBox="1">
            <a:spLocks noChangeArrowheads="1"/>
          </p:cNvSpPr>
          <p:nvPr/>
        </p:nvSpPr>
        <p:spPr bwMode="auto">
          <a:xfrm>
            <a:off x="260350" y="6280150"/>
            <a:ext cx="908050" cy="3429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600">
                <a:solidFill>
                  <a:srgbClr val="3333FF"/>
                </a:solidFill>
                <a:latin typeface="Times New Roman" pitchFamily="18" charset="0"/>
              </a:rPr>
              <a:t>Fig. 4.2a</a:t>
            </a:r>
            <a:endParaRPr lang="en-US" sz="1600">
              <a:solidFill>
                <a:srgbClr val="3333FF"/>
              </a:solidFill>
              <a:latin typeface="Times New Roman" pitchFamily="18" charset="0"/>
            </a:endParaRPr>
          </a:p>
        </p:txBody>
      </p:sp>
      <p:pic>
        <p:nvPicPr>
          <p:cNvPr id="12292" name="Picture 13" descr="04-02aEpithTissues_LE.jpg"/>
          <p:cNvPicPr>
            <a:picLocks noChangeAspect="1" noChangeArrowheads="1"/>
          </p:cNvPicPr>
          <p:nvPr/>
        </p:nvPicPr>
        <p:blipFill>
          <a:blip r:embed="rId3">
            <a:extLst>
              <a:ext uri="{28A0092B-C50C-407E-A947-70E740481C1C}">
                <a14:useLocalDpi xmlns:a14="http://schemas.microsoft.com/office/drawing/2010/main" val="0"/>
              </a:ext>
            </a:extLst>
          </a:blip>
          <a:srcRect t="7440" b="4959"/>
          <a:stretch>
            <a:fillRect/>
          </a:stretch>
        </p:blipFill>
        <p:spPr bwMode="auto">
          <a:xfrm>
            <a:off x="0" y="1085850"/>
            <a:ext cx="9144000" cy="516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14"/>
          <p:cNvSpPr>
            <a:spLocks noChangeArrowheads="1"/>
          </p:cNvSpPr>
          <p:nvPr/>
        </p:nvSpPr>
        <p:spPr bwMode="auto">
          <a:xfrm>
            <a:off x="228600" y="1177925"/>
            <a:ext cx="3205163"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spAutoFit/>
          </a:bodyPr>
          <a:lstStyle/>
          <a:p>
            <a:pPr marL="112713" indent="-112713" eaLnBrk="0" hangingPunct="0">
              <a:buSzPct val="100000"/>
              <a:buFontTx/>
              <a:buChar char="•"/>
              <a:tabLst>
                <a:tab pos="1028700" algn="l"/>
              </a:tabLst>
            </a:pPr>
            <a:r>
              <a:rPr lang="fr-CA" sz="1900" b="1" i="1" u="sng">
                <a:latin typeface="Times New Roman" pitchFamily="18" charset="0"/>
              </a:rPr>
              <a:t>Épithélium simple squameux</a:t>
            </a:r>
          </a:p>
        </p:txBody>
      </p:sp>
      <p:sp>
        <p:nvSpPr>
          <p:cNvPr id="12294" name="Rectangle 15"/>
          <p:cNvSpPr>
            <a:spLocks noChangeArrowheads="1"/>
          </p:cNvSpPr>
          <p:nvPr/>
        </p:nvSpPr>
        <p:spPr bwMode="auto">
          <a:xfrm>
            <a:off x="323850" y="2649538"/>
            <a:ext cx="3109913"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r>
              <a:rPr lang="fr-CA" sz="1400" u="sng"/>
              <a:t>Fonctions</a:t>
            </a:r>
            <a:r>
              <a:rPr lang="fr-CA" sz="1400"/>
              <a:t>:	permet la filtration ou la diffusion rapides.</a:t>
            </a:r>
            <a:endParaRPr lang="en-US" sz="1400"/>
          </a:p>
          <a:p>
            <a:pPr eaLnBrk="0" hangingPunct="0">
              <a:spcBef>
                <a:spcPct val="30000"/>
              </a:spcBef>
            </a:pPr>
            <a:r>
              <a:rPr lang="fr-CA" sz="1400" u="sng"/>
              <a:t>Localisation</a:t>
            </a:r>
            <a:r>
              <a:rPr lang="fr-CA" sz="1400"/>
              <a:t>: alvéoles des poumons; membrane de filtration dans les reins; intérieur des vaisseaux.</a:t>
            </a:r>
            <a:endParaRPr lang="en-US" sz="1400"/>
          </a:p>
          <a:p>
            <a:pPr eaLnBrk="0" hangingPunct="0">
              <a:spcBef>
                <a:spcPct val="30000"/>
              </a:spcBef>
            </a:pPr>
            <a:r>
              <a:rPr lang="fr-CA" sz="1400" b="1" i="1"/>
              <a:t>Endothélium</a:t>
            </a:r>
            <a:r>
              <a:rPr lang="fr-CA" sz="1400" b="1"/>
              <a:t>:</a:t>
            </a:r>
            <a:r>
              <a:rPr lang="fr-CA" sz="1400"/>
              <a:t> intérieur des vaisseaux sanguins et lymphatiques, des cavités du cœur</a:t>
            </a:r>
          </a:p>
        </p:txBody>
      </p:sp>
      <p:sp>
        <p:nvSpPr>
          <p:cNvPr id="12295" name="Text Box 16"/>
          <p:cNvSpPr txBox="1">
            <a:spLocks noChangeArrowheads="1"/>
          </p:cNvSpPr>
          <p:nvPr/>
        </p:nvSpPr>
        <p:spPr bwMode="auto">
          <a:xfrm>
            <a:off x="7769225" y="2565400"/>
            <a:ext cx="1098550" cy="40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Alvéoles pulmonaires</a:t>
            </a:r>
            <a:endParaRPr lang="en-US" sz="1200" b="1"/>
          </a:p>
        </p:txBody>
      </p:sp>
      <p:sp>
        <p:nvSpPr>
          <p:cNvPr id="12296" name="Text Box 17"/>
          <p:cNvSpPr txBox="1">
            <a:spLocks noChangeArrowheads="1"/>
          </p:cNvSpPr>
          <p:nvPr/>
        </p:nvSpPr>
        <p:spPr bwMode="auto">
          <a:xfrm>
            <a:off x="7783513" y="3092450"/>
            <a:ext cx="1098550" cy="86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Noyaux des cellules de l’épithélium simple squameux</a:t>
            </a:r>
            <a:endParaRPr lang="en-US" sz="1200" b="1"/>
          </a:p>
        </p:txBody>
      </p:sp>
    </p:spTree>
    <p:extLst>
      <p:ext uri="{BB962C8B-B14F-4D97-AF65-F5344CB8AC3E}">
        <p14:creationId xmlns:p14="http://schemas.microsoft.com/office/powerpoint/2010/main" val="3187253989"/>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04-02eEpithTissues_LE.jpg"/>
          <p:cNvPicPr>
            <a:picLocks noChangeAspect="1" noChangeArrowheads="1"/>
          </p:cNvPicPr>
          <p:nvPr/>
        </p:nvPicPr>
        <p:blipFill>
          <a:blip r:embed="rId2">
            <a:extLst>
              <a:ext uri="{28A0092B-C50C-407E-A947-70E740481C1C}">
                <a14:useLocalDpi xmlns:a14="http://schemas.microsoft.com/office/drawing/2010/main" val="0"/>
              </a:ext>
            </a:extLst>
          </a:blip>
          <a:srcRect t="6639" b="6639"/>
          <a:stretch>
            <a:fillRect/>
          </a:stretch>
        </p:blipFill>
        <p:spPr bwMode="auto">
          <a:xfrm>
            <a:off x="0" y="1000125"/>
            <a:ext cx="9144000" cy="509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5"/>
          <p:cNvSpPr>
            <a:spLocks noGrp="1" noChangeArrowheads="1"/>
          </p:cNvSpPr>
          <p:nvPr>
            <p:ph type="body" sz="half" idx="1"/>
          </p:nvPr>
        </p:nvSpPr>
        <p:spPr>
          <a:xfrm>
            <a:off x="136525" y="323850"/>
            <a:ext cx="8920163" cy="427038"/>
          </a:xfrm>
          <a:noFill/>
        </p:spPr>
        <p:txBody>
          <a:bodyPr>
            <a:normAutofit lnSpcReduction="10000"/>
          </a:bodyPr>
          <a:lstStyle/>
          <a:p>
            <a:pPr marL="522288" indent="-522288" eaLnBrk="1" hangingPunct="1">
              <a:lnSpc>
                <a:spcPct val="80000"/>
              </a:lnSpc>
              <a:spcAft>
                <a:spcPct val="25000"/>
              </a:spcAft>
              <a:buClr>
                <a:schemeClr val="tx1"/>
              </a:buClr>
              <a:buSzPct val="135000"/>
              <a:buFontTx/>
              <a:buNone/>
            </a:pPr>
            <a:r>
              <a:rPr lang="fr-FR" sz="2800" b="1" smtClean="0"/>
              <a:t> </a:t>
            </a:r>
            <a:r>
              <a:rPr lang="fr-CA" sz="2800" b="1" u="sng" smtClean="0"/>
              <a:t>ÉPITHÉLIUMS STRATIFIÉS</a:t>
            </a:r>
            <a:endParaRPr lang="en-CA" sz="2800" b="1" u="sng" smtClean="0"/>
          </a:p>
        </p:txBody>
      </p:sp>
      <p:sp>
        <p:nvSpPr>
          <p:cNvPr id="13316" name="Text Box 6"/>
          <p:cNvSpPr txBox="1">
            <a:spLocks noChangeArrowheads="1"/>
          </p:cNvSpPr>
          <p:nvPr/>
        </p:nvSpPr>
        <p:spPr bwMode="auto">
          <a:xfrm>
            <a:off x="260350" y="6280150"/>
            <a:ext cx="908050" cy="3429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600">
                <a:solidFill>
                  <a:srgbClr val="3333FF"/>
                </a:solidFill>
                <a:latin typeface="Times New Roman" pitchFamily="18" charset="0"/>
              </a:rPr>
              <a:t>Fig. 4.2e</a:t>
            </a:r>
            <a:endParaRPr lang="en-US" sz="1600">
              <a:solidFill>
                <a:srgbClr val="3333FF"/>
              </a:solidFill>
              <a:latin typeface="Times New Roman" pitchFamily="18" charset="0"/>
            </a:endParaRPr>
          </a:p>
        </p:txBody>
      </p:sp>
      <p:sp>
        <p:nvSpPr>
          <p:cNvPr id="13317" name="Rectangle 7"/>
          <p:cNvSpPr>
            <a:spLocks noChangeArrowheads="1"/>
          </p:cNvSpPr>
          <p:nvPr/>
        </p:nvSpPr>
        <p:spPr bwMode="auto">
          <a:xfrm>
            <a:off x="249238" y="1065213"/>
            <a:ext cx="31877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nchor="ctr">
            <a:spAutoFit/>
          </a:bodyPr>
          <a:lstStyle/>
          <a:p>
            <a:pPr marL="112713" indent="-112713" eaLnBrk="0" hangingPunct="0">
              <a:buSzPct val="100000"/>
              <a:buFontTx/>
              <a:buChar char="•"/>
              <a:tabLst>
                <a:tab pos="1028700" algn="l"/>
              </a:tabLst>
            </a:pPr>
            <a:r>
              <a:rPr lang="fr-CA" sz="1900" b="1" i="1" u="sng">
                <a:latin typeface="Times New Roman" pitchFamily="18" charset="0"/>
              </a:rPr>
              <a:t>Épithélium stratifié squameux</a:t>
            </a:r>
          </a:p>
        </p:txBody>
      </p:sp>
      <p:sp>
        <p:nvSpPr>
          <p:cNvPr id="13318" name="Rectangle 8"/>
          <p:cNvSpPr>
            <a:spLocks noChangeArrowheads="1"/>
          </p:cNvSpPr>
          <p:nvPr/>
        </p:nvSpPr>
        <p:spPr bwMode="auto">
          <a:xfrm>
            <a:off x="263525" y="3810000"/>
            <a:ext cx="3109913"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tabLst>
                <a:tab pos="1257300" algn="l"/>
              </a:tabLst>
            </a:pPr>
            <a:r>
              <a:rPr lang="fr-CA" sz="1400" u="sng"/>
              <a:t>Localisation</a:t>
            </a:r>
            <a:r>
              <a:rPr lang="fr-CA" sz="1400"/>
              <a:t>: surface externe de la peau (épiderme) et de plusieurs muqueuses (bouche, œsophage, etc.).</a:t>
            </a:r>
            <a:r>
              <a:rPr lang="en-US" sz="1400"/>
              <a:t> </a:t>
            </a:r>
          </a:p>
        </p:txBody>
      </p:sp>
      <p:sp>
        <p:nvSpPr>
          <p:cNvPr id="13319" name="Text Box 9"/>
          <p:cNvSpPr txBox="1">
            <a:spLocks noChangeArrowheads="1"/>
          </p:cNvSpPr>
          <p:nvPr/>
        </p:nvSpPr>
        <p:spPr bwMode="auto">
          <a:xfrm>
            <a:off x="7861300" y="2420938"/>
            <a:ext cx="1060450" cy="55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Épithélium stratifié squameux</a:t>
            </a:r>
            <a:endParaRPr lang="en-US" sz="1200" b="1"/>
          </a:p>
        </p:txBody>
      </p:sp>
      <p:sp>
        <p:nvSpPr>
          <p:cNvPr id="13320" name="Text Box 10"/>
          <p:cNvSpPr txBox="1">
            <a:spLocks noChangeArrowheads="1"/>
          </p:cNvSpPr>
          <p:nvPr/>
        </p:nvSpPr>
        <p:spPr bwMode="auto">
          <a:xfrm>
            <a:off x="4537075" y="5238750"/>
            <a:ext cx="2635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a:latin typeface="Times New Roman" pitchFamily="18" charset="0"/>
              </a:rPr>
              <a:t>Épithélium de l’oesophage</a:t>
            </a:r>
            <a:endParaRPr lang="en-US">
              <a:latin typeface="Times New Roman" pitchFamily="18" charset="0"/>
            </a:endParaRPr>
          </a:p>
        </p:txBody>
      </p:sp>
      <p:sp>
        <p:nvSpPr>
          <p:cNvPr id="13321" name="Rectangle 11"/>
          <p:cNvSpPr>
            <a:spLocks noChangeArrowheads="1"/>
          </p:cNvSpPr>
          <p:nvPr/>
        </p:nvSpPr>
        <p:spPr bwMode="auto">
          <a:xfrm>
            <a:off x="265113" y="1543050"/>
            <a:ext cx="2998787"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tabLst>
                <a:tab pos="0" algn="l"/>
              </a:tabLst>
            </a:pPr>
            <a:r>
              <a:rPr lang="fr-CA" sz="1400" u="sng"/>
              <a:t>Fonctions</a:t>
            </a:r>
            <a:r>
              <a:rPr lang="fr-CA" sz="1400"/>
              <a:t>:	protection des endroits sujets à l’usure; le plus abondant des épithéliums stratifiés.</a:t>
            </a:r>
            <a:endParaRPr lang="en-US" sz="4000">
              <a:latin typeface="Times New Roman" pitchFamily="18" charset="0"/>
            </a:endParaRPr>
          </a:p>
        </p:txBody>
      </p:sp>
      <p:sp>
        <p:nvSpPr>
          <p:cNvPr id="13322" name="Text Box 12"/>
          <p:cNvSpPr txBox="1">
            <a:spLocks noChangeArrowheads="1"/>
          </p:cNvSpPr>
          <p:nvPr/>
        </p:nvSpPr>
        <p:spPr bwMode="auto">
          <a:xfrm>
            <a:off x="7859713" y="4659313"/>
            <a:ext cx="949325" cy="40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Tissu conjonctif</a:t>
            </a:r>
            <a:endParaRPr lang="en-US" sz="1200" b="1"/>
          </a:p>
        </p:txBody>
      </p:sp>
      <p:sp>
        <p:nvSpPr>
          <p:cNvPr id="13323" name="Text Box 13"/>
          <p:cNvSpPr txBox="1">
            <a:spLocks noChangeArrowheads="1"/>
          </p:cNvSpPr>
          <p:nvPr/>
        </p:nvSpPr>
        <p:spPr bwMode="auto">
          <a:xfrm>
            <a:off x="7878763" y="4225925"/>
            <a:ext cx="949325" cy="40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Membrane basale</a:t>
            </a:r>
            <a:endParaRPr lang="en-US" sz="1200" b="1"/>
          </a:p>
        </p:txBody>
      </p:sp>
      <p:sp>
        <p:nvSpPr>
          <p:cNvPr id="13324" name="Text Box 14"/>
          <p:cNvSpPr txBox="1">
            <a:spLocks noChangeArrowheads="1"/>
          </p:cNvSpPr>
          <p:nvPr/>
        </p:nvSpPr>
        <p:spPr bwMode="auto">
          <a:xfrm>
            <a:off x="7881938" y="3965575"/>
            <a:ext cx="949325" cy="24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Noyaux</a:t>
            </a:r>
            <a:endParaRPr lang="en-US" sz="1200" b="1"/>
          </a:p>
        </p:txBody>
      </p:sp>
    </p:spTree>
    <p:extLst>
      <p:ext uri="{BB962C8B-B14F-4D97-AF65-F5344CB8AC3E}">
        <p14:creationId xmlns:p14="http://schemas.microsoft.com/office/powerpoint/2010/main" val="339736832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body" sz="half" idx="1"/>
          </p:nvPr>
        </p:nvSpPr>
        <p:spPr>
          <a:xfrm>
            <a:off x="223838" y="361950"/>
            <a:ext cx="8920162" cy="427038"/>
          </a:xfrm>
          <a:noFill/>
        </p:spPr>
        <p:txBody>
          <a:bodyPr>
            <a:normAutofit lnSpcReduction="10000"/>
          </a:bodyPr>
          <a:lstStyle/>
          <a:p>
            <a:pPr marL="522288" indent="-522288" eaLnBrk="1" hangingPunct="1">
              <a:lnSpc>
                <a:spcPct val="80000"/>
              </a:lnSpc>
              <a:spcAft>
                <a:spcPct val="25000"/>
              </a:spcAft>
              <a:buClr>
                <a:schemeClr val="tx1"/>
              </a:buClr>
              <a:buSzPct val="135000"/>
              <a:buFontTx/>
              <a:buNone/>
            </a:pPr>
            <a:r>
              <a:rPr lang="fr-FR" sz="2800" b="1" smtClean="0"/>
              <a:t> </a:t>
            </a:r>
            <a:r>
              <a:rPr lang="fr-CA" sz="2800" b="1" u="sng" smtClean="0"/>
              <a:t>ÉPITHÉLIUMS GLANDULAIRES</a:t>
            </a:r>
            <a:endParaRPr lang="en-CA" sz="2800" b="1" u="sng" smtClean="0"/>
          </a:p>
        </p:txBody>
      </p:sp>
      <p:sp>
        <p:nvSpPr>
          <p:cNvPr id="14339" name="Rectangle 5"/>
          <p:cNvSpPr>
            <a:spLocks noChangeArrowheads="1"/>
          </p:cNvSpPr>
          <p:nvPr/>
        </p:nvSpPr>
        <p:spPr bwMode="auto">
          <a:xfrm>
            <a:off x="528638" y="1193800"/>
            <a:ext cx="8013700" cy="4673600"/>
          </a:xfrm>
          <a:prstGeom prst="rect">
            <a:avLst/>
          </a:prstGeom>
          <a:noFill/>
          <a:ln w="9525">
            <a:solidFill>
              <a:srgbClr val="33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223838" indent="-223838" eaLnBrk="0" hangingPunct="0">
              <a:buFont typeface="Times New Roman" pitchFamily="18" charset="0"/>
              <a:buChar char="−"/>
            </a:pPr>
            <a:r>
              <a:rPr lang="fr-CA" sz="2000" b="1"/>
              <a:t>Glandes:</a:t>
            </a:r>
            <a:r>
              <a:rPr lang="fr-CA" sz="2000"/>
              <a:t> une ou plusieurs cellules épithéliales qui produisent et secrète un liquide aqueux (appelé «sécrétion»).</a:t>
            </a:r>
            <a:endParaRPr lang="en-US" sz="2000"/>
          </a:p>
          <a:p>
            <a:pPr marL="223838" indent="-223838" eaLnBrk="0" hangingPunct="0">
              <a:spcBef>
                <a:spcPct val="50000"/>
              </a:spcBef>
              <a:buFont typeface="Times New Roman" pitchFamily="18" charset="0"/>
              <a:buChar char="−"/>
            </a:pPr>
            <a:r>
              <a:rPr lang="fr-CA" sz="2000" b="1"/>
              <a:t>Types de glandes:</a:t>
            </a:r>
          </a:p>
          <a:p>
            <a:pPr marL="522288" lvl="1" indent="-184150" eaLnBrk="0" hangingPunct="0">
              <a:spcBef>
                <a:spcPct val="25000"/>
              </a:spcBef>
              <a:buFontTx/>
              <a:buChar char="•"/>
            </a:pPr>
            <a:r>
              <a:rPr lang="fr-CA" sz="2000" b="1" i="1"/>
              <a:t>Glande endocrine</a:t>
            </a:r>
            <a:r>
              <a:rPr lang="fr-CA" sz="2000" b="1"/>
              <a:t>:</a:t>
            </a:r>
            <a:r>
              <a:rPr lang="fr-CA" sz="2000"/>
              <a:t> sécrète son produit (</a:t>
            </a:r>
            <a:r>
              <a:rPr lang="fr-CA" sz="2000" i="1"/>
              <a:t>hormones</a:t>
            </a:r>
            <a:r>
              <a:rPr lang="fr-CA" sz="2000"/>
              <a:t>) dans le sang; ne possède pas de conduit (exocytose).</a:t>
            </a:r>
            <a:endParaRPr lang="en-US" sz="2000"/>
          </a:p>
          <a:p>
            <a:pPr marL="522288" lvl="1" indent="-184150" eaLnBrk="0" hangingPunct="0">
              <a:spcBef>
                <a:spcPct val="25000"/>
              </a:spcBef>
              <a:buFontTx/>
              <a:buChar char="•"/>
            </a:pPr>
            <a:r>
              <a:rPr lang="fr-CA" sz="2000" b="1" i="1" u="sng">
                <a:solidFill>
                  <a:srgbClr val="FF0000"/>
                </a:solidFill>
              </a:rPr>
              <a:t>Glande exocrine</a:t>
            </a:r>
            <a:r>
              <a:rPr lang="fr-CA" sz="2000" b="1" u="sng">
                <a:solidFill>
                  <a:srgbClr val="FF0000"/>
                </a:solidFill>
              </a:rPr>
              <a:t>:</a:t>
            </a:r>
            <a:r>
              <a:rPr lang="fr-CA" sz="2000"/>
              <a:t> libère la sécrétion soit directement sur une surface libre, soit par l'entremise d'un conduit.</a:t>
            </a:r>
          </a:p>
          <a:p>
            <a:pPr marL="857250" lvl="2" indent="-220663" eaLnBrk="0" hangingPunct="0">
              <a:buFont typeface="Times New Roman" pitchFamily="18" charset="0"/>
              <a:buChar char="−"/>
            </a:pPr>
            <a:r>
              <a:rPr lang="fr-CA" sz="2000" b="1"/>
              <a:t>Types de glandes exocrines:</a:t>
            </a:r>
            <a:endParaRPr lang="fr-CA" sz="2000" i="1"/>
          </a:p>
          <a:p>
            <a:pPr marL="1139825" lvl="3" indent="-168275" eaLnBrk="0" hangingPunct="0">
              <a:buFontTx/>
              <a:buChar char="•"/>
            </a:pPr>
            <a:r>
              <a:rPr lang="fr-CA" sz="2000" b="1" i="1"/>
              <a:t>Glandes unicellulaires</a:t>
            </a:r>
            <a:r>
              <a:rPr lang="fr-CA" sz="2000"/>
              <a:t>. Glandes composées d’une seule cellule; pourvues d</a:t>
            </a:r>
            <a:r>
              <a:rPr lang="en-US" sz="2000"/>
              <a:t>’une </a:t>
            </a:r>
            <a:r>
              <a:rPr lang="en-US" sz="2000" i="1"/>
              <a:t>unit</a:t>
            </a:r>
            <a:r>
              <a:rPr lang="fr-CA" sz="2000" i="1"/>
              <a:t>é sécrétrice</a:t>
            </a:r>
            <a:r>
              <a:rPr lang="fr-CA" sz="2000"/>
              <a:t> mais dépourvues de </a:t>
            </a:r>
            <a:r>
              <a:rPr lang="fr-CA" sz="2000" i="1"/>
              <a:t>conduits</a:t>
            </a:r>
            <a:r>
              <a:rPr lang="fr-CA" sz="2000"/>
              <a:t>. </a:t>
            </a:r>
            <a:r>
              <a:rPr lang="fr-CA" sz="2000" u="sng"/>
              <a:t>Cellules caliciformes</a:t>
            </a:r>
            <a:r>
              <a:rPr lang="fr-CA" sz="2000"/>
              <a:t> (des voies respiratoires et du tube digestif) qui produisent le mucus.</a:t>
            </a:r>
            <a:endParaRPr lang="fr-CA" sz="2000" i="1"/>
          </a:p>
          <a:p>
            <a:pPr marL="1139825" lvl="3" indent="-168275" eaLnBrk="0" hangingPunct="0">
              <a:buFontTx/>
              <a:buChar char="•"/>
            </a:pPr>
            <a:r>
              <a:rPr lang="fr-CA" sz="2000" b="1" i="1"/>
              <a:t>Glandes multicellulaires</a:t>
            </a:r>
            <a:r>
              <a:rPr lang="fr-CA" sz="2000"/>
              <a:t>. Glandes qui possèdent deux éléments: un </a:t>
            </a:r>
            <a:r>
              <a:rPr lang="fr-CA" sz="2000" i="1"/>
              <a:t>conduit</a:t>
            </a:r>
            <a:r>
              <a:rPr lang="fr-CA" sz="2000"/>
              <a:t> et une </a:t>
            </a:r>
            <a:r>
              <a:rPr lang="fr-CA" sz="2000" i="1"/>
              <a:t>unité sécrétrice</a:t>
            </a:r>
            <a:r>
              <a:rPr lang="fr-CA" sz="2000"/>
              <a:t>. </a:t>
            </a:r>
            <a:endParaRPr lang="en-US" sz="2000"/>
          </a:p>
        </p:txBody>
      </p:sp>
    </p:spTree>
    <p:extLst>
      <p:ext uri="{BB962C8B-B14F-4D97-AF65-F5344CB8AC3E}">
        <p14:creationId xmlns:p14="http://schemas.microsoft.com/office/powerpoint/2010/main" val="2478823696"/>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body" sz="half" idx="1"/>
          </p:nvPr>
        </p:nvSpPr>
        <p:spPr>
          <a:xfrm>
            <a:off x="223838" y="361950"/>
            <a:ext cx="8920162" cy="427038"/>
          </a:xfrm>
          <a:noFill/>
        </p:spPr>
        <p:txBody>
          <a:bodyPr>
            <a:normAutofit lnSpcReduction="10000"/>
          </a:bodyPr>
          <a:lstStyle/>
          <a:p>
            <a:pPr marL="522288" indent="-522288" eaLnBrk="1" hangingPunct="1">
              <a:lnSpc>
                <a:spcPct val="80000"/>
              </a:lnSpc>
              <a:spcAft>
                <a:spcPct val="25000"/>
              </a:spcAft>
              <a:buClr>
                <a:schemeClr val="tx1"/>
              </a:buClr>
              <a:buSzPct val="135000"/>
              <a:buFontTx/>
              <a:buNone/>
            </a:pPr>
            <a:r>
              <a:rPr lang="fr-FR" sz="2800" b="1" smtClean="0"/>
              <a:t> </a:t>
            </a:r>
            <a:r>
              <a:rPr lang="fr-CA" sz="2800" b="1" u="sng" smtClean="0"/>
              <a:t>ÉPITHÉLIUMS GLANDULAIRES    </a:t>
            </a:r>
            <a:endParaRPr lang="en-CA" sz="2800" b="1" u="sng" smtClean="0"/>
          </a:p>
        </p:txBody>
      </p:sp>
      <p:pic>
        <p:nvPicPr>
          <p:cNvPr id="15363" name="Picture 5" descr="04-03GobletCells_LE.jpg"/>
          <p:cNvPicPr>
            <a:picLocks noChangeAspect="1" noChangeArrowheads="1"/>
          </p:cNvPicPr>
          <p:nvPr/>
        </p:nvPicPr>
        <p:blipFill>
          <a:blip r:embed="rId3">
            <a:extLst>
              <a:ext uri="{28A0092B-C50C-407E-A947-70E740481C1C}">
                <a14:useLocalDpi xmlns:a14="http://schemas.microsoft.com/office/drawing/2010/main" val="0"/>
              </a:ext>
            </a:extLst>
          </a:blip>
          <a:srcRect b="5704"/>
          <a:stretch>
            <a:fillRect/>
          </a:stretch>
        </p:blipFill>
        <p:spPr bwMode="auto">
          <a:xfrm>
            <a:off x="706438" y="977900"/>
            <a:ext cx="7456487" cy="588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 Box 6"/>
          <p:cNvSpPr txBox="1">
            <a:spLocks noChangeArrowheads="1"/>
          </p:cNvSpPr>
          <p:nvPr/>
        </p:nvSpPr>
        <p:spPr bwMode="auto">
          <a:xfrm>
            <a:off x="3287713" y="1809750"/>
            <a:ext cx="1970087" cy="29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Vésicules de sécrétion</a:t>
            </a:r>
            <a:endParaRPr lang="en-US" sz="1300" b="1"/>
          </a:p>
        </p:txBody>
      </p:sp>
      <p:sp>
        <p:nvSpPr>
          <p:cNvPr id="15365" name="Text Box 7"/>
          <p:cNvSpPr txBox="1">
            <a:spLocks noChangeArrowheads="1"/>
          </p:cNvSpPr>
          <p:nvPr/>
        </p:nvSpPr>
        <p:spPr bwMode="auto">
          <a:xfrm>
            <a:off x="3327400" y="3194050"/>
            <a:ext cx="690563" cy="29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Noyau</a:t>
            </a:r>
            <a:endParaRPr lang="en-US" sz="1300" b="1"/>
          </a:p>
        </p:txBody>
      </p:sp>
      <p:sp>
        <p:nvSpPr>
          <p:cNvPr id="15366" name="Text Box 8"/>
          <p:cNvSpPr txBox="1">
            <a:spLocks noChangeArrowheads="1"/>
          </p:cNvSpPr>
          <p:nvPr/>
        </p:nvSpPr>
        <p:spPr bwMode="auto">
          <a:xfrm>
            <a:off x="3608388" y="2338388"/>
            <a:ext cx="1335087" cy="29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Microvillosités</a:t>
            </a:r>
            <a:endParaRPr lang="en-US" sz="1300" b="1"/>
          </a:p>
        </p:txBody>
      </p:sp>
      <p:sp>
        <p:nvSpPr>
          <p:cNvPr id="15367" name="Text Box 9"/>
          <p:cNvSpPr txBox="1">
            <a:spLocks noChangeArrowheads="1"/>
          </p:cNvSpPr>
          <p:nvPr/>
        </p:nvSpPr>
        <p:spPr bwMode="auto">
          <a:xfrm>
            <a:off x="7227888" y="3017838"/>
            <a:ext cx="1211262"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Vésicules de sécrétion</a:t>
            </a:r>
            <a:endParaRPr lang="en-US" sz="1300" b="1"/>
          </a:p>
        </p:txBody>
      </p:sp>
      <p:sp>
        <p:nvSpPr>
          <p:cNvPr id="15368" name="Text Box 10"/>
          <p:cNvSpPr txBox="1">
            <a:spLocks noChangeArrowheads="1"/>
          </p:cNvSpPr>
          <p:nvPr/>
        </p:nvSpPr>
        <p:spPr bwMode="auto">
          <a:xfrm>
            <a:off x="7227888" y="4659313"/>
            <a:ext cx="10414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Complexe golgien</a:t>
            </a:r>
            <a:endParaRPr lang="en-US" sz="1300" b="1"/>
          </a:p>
        </p:txBody>
      </p:sp>
      <p:sp>
        <p:nvSpPr>
          <p:cNvPr id="15369" name="Text Box 11"/>
          <p:cNvSpPr txBox="1">
            <a:spLocks noChangeArrowheads="1"/>
          </p:cNvSpPr>
          <p:nvPr/>
        </p:nvSpPr>
        <p:spPr bwMode="auto">
          <a:xfrm>
            <a:off x="7212013" y="5407025"/>
            <a:ext cx="1171575" cy="29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RE rugueux</a:t>
            </a:r>
            <a:endParaRPr lang="en-US" sz="1300" b="1"/>
          </a:p>
        </p:txBody>
      </p:sp>
      <p:sp>
        <p:nvSpPr>
          <p:cNvPr id="15370" name="Text Box 12"/>
          <p:cNvSpPr txBox="1">
            <a:spLocks noChangeArrowheads="1"/>
          </p:cNvSpPr>
          <p:nvPr/>
        </p:nvSpPr>
        <p:spPr bwMode="auto">
          <a:xfrm>
            <a:off x="4243388" y="5399088"/>
            <a:ext cx="690562" cy="29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Noyau</a:t>
            </a:r>
            <a:endParaRPr lang="en-US" sz="1300" b="1"/>
          </a:p>
        </p:txBody>
      </p:sp>
      <p:sp>
        <p:nvSpPr>
          <p:cNvPr id="15371" name="Text Box 13"/>
          <p:cNvSpPr txBox="1">
            <a:spLocks noChangeArrowheads="1"/>
          </p:cNvSpPr>
          <p:nvPr/>
        </p:nvSpPr>
        <p:spPr bwMode="auto">
          <a:xfrm>
            <a:off x="857250" y="4532313"/>
            <a:ext cx="2224088" cy="403225"/>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2000" b="1">
                <a:solidFill>
                  <a:srgbClr val="3333FF"/>
                </a:solidFill>
                <a:latin typeface="Times New Roman" pitchFamily="18" charset="0"/>
              </a:rPr>
              <a:t>Cellule caliciforme</a:t>
            </a:r>
            <a:endParaRPr lang="en-US" sz="2000" b="1">
              <a:solidFill>
                <a:srgbClr val="3333FF"/>
              </a:solidFill>
              <a:latin typeface="Times New Roman" pitchFamily="18" charset="0"/>
            </a:endParaRPr>
          </a:p>
        </p:txBody>
      </p:sp>
    </p:spTree>
    <p:extLst>
      <p:ext uri="{BB962C8B-B14F-4D97-AF65-F5344CB8AC3E}">
        <p14:creationId xmlns:p14="http://schemas.microsoft.com/office/powerpoint/2010/main" val="2968315489"/>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04-02cEpithTissues_LE.jpg"/>
          <p:cNvPicPr>
            <a:picLocks noChangeAspect="1" noChangeArrowheads="1"/>
          </p:cNvPicPr>
          <p:nvPr/>
        </p:nvPicPr>
        <p:blipFill>
          <a:blip r:embed="rId3">
            <a:extLst>
              <a:ext uri="{28A0092B-C50C-407E-A947-70E740481C1C}">
                <a14:useLocalDpi xmlns:a14="http://schemas.microsoft.com/office/drawing/2010/main" val="0"/>
              </a:ext>
            </a:extLst>
          </a:blip>
          <a:srcRect t="6667" b="6667"/>
          <a:stretch>
            <a:fillRect/>
          </a:stretch>
        </p:blipFill>
        <p:spPr bwMode="auto">
          <a:xfrm>
            <a:off x="0" y="1071563"/>
            <a:ext cx="9144000" cy="509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3"/>
          <p:cNvSpPr>
            <a:spLocks noChangeArrowheads="1"/>
          </p:cNvSpPr>
          <p:nvPr/>
        </p:nvSpPr>
        <p:spPr bwMode="auto">
          <a:xfrm>
            <a:off x="136525" y="323850"/>
            <a:ext cx="89201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22288" indent="-522288">
              <a:lnSpc>
                <a:spcPct val="80000"/>
              </a:lnSpc>
              <a:spcBef>
                <a:spcPct val="20000"/>
              </a:spcBef>
              <a:spcAft>
                <a:spcPct val="25000"/>
              </a:spcAft>
              <a:buClr>
                <a:schemeClr val="tx1"/>
              </a:buClr>
              <a:buSzPct val="135000"/>
            </a:pPr>
            <a:r>
              <a:rPr lang="fr-CA" sz="2200" u="sng">
                <a:solidFill>
                  <a:srgbClr val="3333FF"/>
                </a:solidFill>
                <a:cs typeface="Arial" pitchFamily="34" charset="0"/>
              </a:rPr>
              <a:t>ÉPITHÉLIUMS SIMPLES</a:t>
            </a:r>
            <a:endParaRPr lang="en-CA" sz="2200" u="sng">
              <a:solidFill>
                <a:srgbClr val="3333FF"/>
              </a:solidFill>
              <a:cs typeface="Arial" pitchFamily="34" charset="0"/>
            </a:endParaRPr>
          </a:p>
        </p:txBody>
      </p:sp>
      <p:sp>
        <p:nvSpPr>
          <p:cNvPr id="16388" name="Text Box 4"/>
          <p:cNvSpPr txBox="1">
            <a:spLocks noChangeArrowheads="1"/>
          </p:cNvSpPr>
          <p:nvPr/>
        </p:nvSpPr>
        <p:spPr bwMode="auto">
          <a:xfrm>
            <a:off x="260350" y="6280150"/>
            <a:ext cx="909638" cy="338138"/>
          </a:xfrm>
          <a:prstGeom prst="rect">
            <a:avLst/>
          </a:prstGeom>
          <a:noFill/>
          <a:ln w="63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600">
                <a:solidFill>
                  <a:srgbClr val="3333FF"/>
                </a:solidFill>
                <a:latin typeface="Times New Roman" pitchFamily="18" charset="0"/>
              </a:rPr>
              <a:t>Fig. 4.3c</a:t>
            </a:r>
            <a:endParaRPr lang="en-US" sz="1600">
              <a:solidFill>
                <a:srgbClr val="3333FF"/>
              </a:solidFill>
              <a:latin typeface="Times New Roman" pitchFamily="18" charset="0"/>
            </a:endParaRPr>
          </a:p>
        </p:txBody>
      </p:sp>
      <p:sp>
        <p:nvSpPr>
          <p:cNvPr id="16389" name="Rectangle 5"/>
          <p:cNvSpPr>
            <a:spLocks noChangeArrowheads="1"/>
          </p:cNvSpPr>
          <p:nvPr/>
        </p:nvSpPr>
        <p:spPr bwMode="auto">
          <a:xfrm>
            <a:off x="228600" y="1177925"/>
            <a:ext cx="33940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nchor="ctr">
            <a:spAutoFit/>
          </a:bodyPr>
          <a:lstStyle/>
          <a:p>
            <a:pPr marL="112713" indent="-112713" eaLnBrk="0" hangingPunct="0">
              <a:buSzPct val="100000"/>
              <a:buFontTx/>
              <a:buChar char="•"/>
              <a:tabLst>
                <a:tab pos="1028700" algn="l"/>
              </a:tabLst>
            </a:pPr>
            <a:r>
              <a:rPr lang="fr-CA" sz="1900" b="1" i="1" u="sng">
                <a:latin typeface="Times New Roman" pitchFamily="18" charset="0"/>
              </a:rPr>
              <a:t>Épithélium simple prismatique</a:t>
            </a:r>
          </a:p>
        </p:txBody>
      </p:sp>
      <p:sp>
        <p:nvSpPr>
          <p:cNvPr id="16390" name="Rectangle 6"/>
          <p:cNvSpPr>
            <a:spLocks noChangeArrowheads="1"/>
          </p:cNvSpPr>
          <p:nvPr/>
        </p:nvSpPr>
        <p:spPr bwMode="auto">
          <a:xfrm>
            <a:off x="269875" y="3227388"/>
            <a:ext cx="3109913"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tabLst>
                <a:tab pos="1257300" algn="l"/>
              </a:tabLst>
            </a:pPr>
            <a:r>
              <a:rPr lang="fr-CA" sz="1400"/>
              <a:t>(cellules prismatiques modifiées qui sécrètent du mucus).</a:t>
            </a:r>
            <a:r>
              <a:rPr lang="en-US" sz="1400"/>
              <a:t> </a:t>
            </a:r>
          </a:p>
          <a:p>
            <a:pPr eaLnBrk="0" hangingPunct="0">
              <a:spcBef>
                <a:spcPct val="30000"/>
              </a:spcBef>
              <a:tabLst>
                <a:tab pos="1257300" algn="l"/>
              </a:tabLst>
            </a:pPr>
            <a:r>
              <a:rPr lang="fr-CA" sz="1400" u="sng"/>
              <a:t>Localisation</a:t>
            </a:r>
            <a:r>
              <a:rPr lang="fr-CA" sz="1400"/>
              <a:t>: tapisse l’intérieur du tube digestif (de l’estomac à l’anus); petites bronches; trompes utérines, utérus.</a:t>
            </a:r>
            <a:r>
              <a:rPr lang="en-US" sz="1400"/>
              <a:t> </a:t>
            </a:r>
          </a:p>
        </p:txBody>
      </p:sp>
      <p:sp>
        <p:nvSpPr>
          <p:cNvPr id="16391" name="Text Box 7"/>
          <p:cNvSpPr txBox="1">
            <a:spLocks noChangeArrowheads="1"/>
          </p:cNvSpPr>
          <p:nvPr/>
        </p:nvSpPr>
        <p:spPr bwMode="auto">
          <a:xfrm>
            <a:off x="7905750" y="2493963"/>
            <a:ext cx="109855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Cellule de l’épithélium simple prismatique</a:t>
            </a:r>
            <a:endParaRPr lang="en-US" sz="1200" b="1"/>
          </a:p>
        </p:txBody>
      </p:sp>
      <p:sp>
        <p:nvSpPr>
          <p:cNvPr id="16392" name="Text Box 8"/>
          <p:cNvSpPr txBox="1">
            <a:spLocks noChangeArrowheads="1"/>
          </p:cNvSpPr>
          <p:nvPr/>
        </p:nvSpPr>
        <p:spPr bwMode="auto">
          <a:xfrm>
            <a:off x="7905750" y="4619625"/>
            <a:ext cx="1098550"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85000"/>
              </a:lnSpc>
            </a:pPr>
            <a:r>
              <a:rPr lang="fr-CA" sz="1200" b="1"/>
              <a:t>Membrane basale</a:t>
            </a:r>
            <a:endParaRPr lang="en-US" sz="1200" b="1"/>
          </a:p>
        </p:txBody>
      </p:sp>
      <p:sp>
        <p:nvSpPr>
          <p:cNvPr id="16393" name="Text Box 9"/>
          <p:cNvSpPr txBox="1">
            <a:spLocks noChangeArrowheads="1"/>
          </p:cNvSpPr>
          <p:nvPr/>
        </p:nvSpPr>
        <p:spPr bwMode="auto">
          <a:xfrm>
            <a:off x="4760913" y="5295900"/>
            <a:ext cx="203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a:latin typeface="Times New Roman" pitchFamily="18" charset="0"/>
              </a:rPr>
              <a:t>Muqueuse gastrique</a:t>
            </a:r>
            <a:endParaRPr lang="en-US">
              <a:latin typeface="Times New Roman" pitchFamily="18" charset="0"/>
            </a:endParaRPr>
          </a:p>
        </p:txBody>
      </p:sp>
      <p:sp>
        <p:nvSpPr>
          <p:cNvPr id="16394" name="Rectangle 10"/>
          <p:cNvSpPr>
            <a:spLocks noChangeArrowheads="1"/>
          </p:cNvSpPr>
          <p:nvPr/>
        </p:nvSpPr>
        <p:spPr bwMode="auto">
          <a:xfrm>
            <a:off x="249238" y="1716088"/>
            <a:ext cx="2159000"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r>
              <a:rPr lang="fr-CA" sz="1400" u="sng"/>
              <a:t>Fonctions</a:t>
            </a:r>
            <a:r>
              <a:rPr lang="fr-CA" sz="1400"/>
              <a:t>:	sécrétion et absorption;  cellules souvent pourvues de microvillosités; peut contenir des cellules ciliées ou encore des </a:t>
            </a:r>
            <a:r>
              <a:rPr lang="fr-CA" sz="1400" i="1"/>
              <a:t>cellules caliciformes</a:t>
            </a:r>
            <a:endParaRPr lang="en-US" sz="1400"/>
          </a:p>
        </p:txBody>
      </p:sp>
    </p:spTree>
    <p:extLst>
      <p:ext uri="{BB962C8B-B14F-4D97-AF65-F5344CB8AC3E}">
        <p14:creationId xmlns:p14="http://schemas.microsoft.com/office/powerpoint/2010/main" val="3864643246"/>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04-05Secretion_LE.jpg"/>
          <p:cNvPicPr>
            <a:picLocks noChangeAspect="1" noChangeArrowheads="1"/>
          </p:cNvPicPr>
          <p:nvPr/>
        </p:nvPicPr>
        <p:blipFill>
          <a:blip r:embed="rId3">
            <a:extLst>
              <a:ext uri="{28A0092B-C50C-407E-A947-70E740481C1C}">
                <a14:useLocalDpi xmlns:a14="http://schemas.microsoft.com/office/drawing/2010/main" val="0"/>
              </a:ext>
            </a:extLst>
          </a:blip>
          <a:srcRect b="8438"/>
          <a:stretch>
            <a:fillRect/>
          </a:stretch>
        </p:blipFill>
        <p:spPr bwMode="auto">
          <a:xfrm>
            <a:off x="223838" y="1776413"/>
            <a:ext cx="8677275" cy="424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5"/>
          <p:cNvSpPr txBox="1">
            <a:spLocks noChangeArrowheads="1"/>
          </p:cNvSpPr>
          <p:nvPr/>
        </p:nvSpPr>
        <p:spPr bwMode="auto">
          <a:xfrm>
            <a:off x="393700" y="6219825"/>
            <a:ext cx="817563" cy="3429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600">
                <a:solidFill>
                  <a:srgbClr val="3333FF"/>
                </a:solidFill>
                <a:latin typeface="Times New Roman" pitchFamily="18" charset="0"/>
              </a:rPr>
              <a:t>Fig. 4.4</a:t>
            </a:r>
            <a:endParaRPr lang="en-US" sz="1600">
              <a:solidFill>
                <a:srgbClr val="3333FF"/>
              </a:solidFill>
              <a:latin typeface="Times New Roman" pitchFamily="18" charset="0"/>
            </a:endParaRPr>
          </a:p>
        </p:txBody>
      </p:sp>
      <p:sp>
        <p:nvSpPr>
          <p:cNvPr id="17412" name="Rectangle 6"/>
          <p:cNvSpPr>
            <a:spLocks noGrp="1" noChangeArrowheads="1"/>
          </p:cNvSpPr>
          <p:nvPr>
            <p:ph type="body" sz="half" idx="1"/>
          </p:nvPr>
        </p:nvSpPr>
        <p:spPr>
          <a:xfrm>
            <a:off x="223838" y="304800"/>
            <a:ext cx="8920162" cy="427038"/>
          </a:xfrm>
          <a:noFill/>
        </p:spPr>
        <p:txBody>
          <a:bodyPr>
            <a:normAutofit lnSpcReduction="10000"/>
          </a:bodyPr>
          <a:lstStyle/>
          <a:p>
            <a:pPr marL="522288" indent="-522288" eaLnBrk="1" hangingPunct="1">
              <a:lnSpc>
                <a:spcPct val="80000"/>
              </a:lnSpc>
              <a:spcAft>
                <a:spcPct val="25000"/>
              </a:spcAft>
              <a:buClr>
                <a:schemeClr val="tx1"/>
              </a:buClr>
              <a:buSzPct val="135000"/>
              <a:buFontTx/>
              <a:buNone/>
            </a:pPr>
            <a:r>
              <a:rPr lang="fr-FR" sz="2800" b="1" smtClean="0"/>
              <a:t> </a:t>
            </a:r>
            <a:r>
              <a:rPr lang="fr-CA" sz="2800" b="1" u="sng" smtClean="0"/>
              <a:t>ÉPITHÉLIUMS GLANDULAIRES</a:t>
            </a:r>
            <a:endParaRPr lang="en-CA" sz="2800" b="1" u="sng" smtClean="0"/>
          </a:p>
        </p:txBody>
      </p:sp>
      <p:sp>
        <p:nvSpPr>
          <p:cNvPr id="17413" name="Rectangle 7"/>
          <p:cNvSpPr>
            <a:spLocks noChangeArrowheads="1"/>
          </p:cNvSpPr>
          <p:nvPr/>
        </p:nvSpPr>
        <p:spPr bwMode="auto">
          <a:xfrm>
            <a:off x="285750" y="746125"/>
            <a:ext cx="8445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buFont typeface="Symbol" pitchFamily="18" charset="2"/>
              <a:buNone/>
              <a:tabLst>
                <a:tab pos="914400" algn="l"/>
                <a:tab pos="1536700" algn="l"/>
              </a:tabLst>
            </a:pPr>
            <a:r>
              <a:rPr lang="fr-CA" sz="1600" b="1">
                <a:sym typeface="Wingdings 2" pitchFamily="18" charset="2"/>
              </a:rPr>
              <a:t> </a:t>
            </a:r>
            <a:r>
              <a:rPr lang="fr-CA" sz="2000" b="1"/>
              <a:t>Classification fonctionnelle des glandes exocrines multicellulaires:</a:t>
            </a:r>
          </a:p>
        </p:txBody>
      </p:sp>
      <p:sp>
        <p:nvSpPr>
          <p:cNvPr id="17414" name="Text Box 8"/>
          <p:cNvSpPr txBox="1">
            <a:spLocks noChangeArrowheads="1"/>
          </p:cNvSpPr>
          <p:nvPr/>
        </p:nvSpPr>
        <p:spPr bwMode="auto">
          <a:xfrm>
            <a:off x="633413" y="5653088"/>
            <a:ext cx="2127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b="1"/>
              <a:t>Glande mérocrine</a:t>
            </a:r>
            <a:endParaRPr lang="en-US" b="1"/>
          </a:p>
        </p:txBody>
      </p:sp>
      <p:sp>
        <p:nvSpPr>
          <p:cNvPr id="17415" name="Text Box 9"/>
          <p:cNvSpPr txBox="1">
            <a:spLocks noChangeArrowheads="1"/>
          </p:cNvSpPr>
          <p:nvPr/>
        </p:nvSpPr>
        <p:spPr bwMode="auto">
          <a:xfrm>
            <a:off x="5073650" y="5653088"/>
            <a:ext cx="2051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b="1"/>
              <a:t>Glande holocrine</a:t>
            </a:r>
            <a:endParaRPr lang="en-US" b="1"/>
          </a:p>
        </p:txBody>
      </p:sp>
      <p:sp>
        <p:nvSpPr>
          <p:cNvPr id="17416" name="Text Box 10"/>
          <p:cNvSpPr txBox="1">
            <a:spLocks noChangeArrowheads="1"/>
          </p:cNvSpPr>
          <p:nvPr/>
        </p:nvSpPr>
        <p:spPr bwMode="auto">
          <a:xfrm>
            <a:off x="2932113" y="4489450"/>
            <a:ext cx="155575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Vésicules de sécrétions</a:t>
            </a:r>
            <a:endParaRPr lang="en-US" sz="1300" b="1"/>
          </a:p>
        </p:txBody>
      </p:sp>
      <p:sp>
        <p:nvSpPr>
          <p:cNvPr id="17417" name="Text Box 11"/>
          <p:cNvSpPr txBox="1">
            <a:spLocks noChangeArrowheads="1"/>
          </p:cNvSpPr>
          <p:nvPr/>
        </p:nvSpPr>
        <p:spPr bwMode="auto">
          <a:xfrm>
            <a:off x="7413625" y="2139950"/>
            <a:ext cx="1144588" cy="68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300" b="1"/>
              <a:t>Fragments de cellules sécrétrices</a:t>
            </a:r>
            <a:endParaRPr lang="en-US" sz="1300" b="1"/>
          </a:p>
        </p:txBody>
      </p:sp>
      <p:sp>
        <p:nvSpPr>
          <p:cNvPr id="17418" name="Text Box 12"/>
          <p:cNvSpPr txBox="1">
            <a:spLocks noChangeArrowheads="1"/>
          </p:cNvSpPr>
          <p:nvPr/>
        </p:nvSpPr>
        <p:spPr bwMode="auto">
          <a:xfrm>
            <a:off x="2914650" y="1295400"/>
            <a:ext cx="21907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b="1" u="sng"/>
              <a:t>Mode de </a:t>
            </a:r>
            <a:r>
              <a:rPr lang="fr-CA" b="1" u="sng"/>
              <a:t>sécrétion</a:t>
            </a:r>
            <a:endParaRPr lang="en-US" b="1" u="sng"/>
          </a:p>
        </p:txBody>
      </p:sp>
    </p:spTree>
    <p:extLst>
      <p:ext uri="{BB962C8B-B14F-4D97-AF65-F5344CB8AC3E}">
        <p14:creationId xmlns:p14="http://schemas.microsoft.com/office/powerpoint/2010/main" val="26452500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57450"/>
            <a:ext cx="9144000" cy="1771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95900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body" sz="half" idx="1"/>
          </p:nvPr>
        </p:nvSpPr>
        <p:spPr>
          <a:xfrm>
            <a:off x="157163" y="76200"/>
            <a:ext cx="8986837" cy="471488"/>
          </a:xfrm>
          <a:noFill/>
        </p:spPr>
        <p:txBody>
          <a:bodyPr>
            <a:normAutofit lnSpcReduction="10000"/>
          </a:bodyPr>
          <a:lstStyle/>
          <a:p>
            <a:pPr marL="392113" indent="-392113">
              <a:lnSpc>
                <a:spcPct val="90000"/>
              </a:lnSpc>
              <a:buFontTx/>
              <a:buNone/>
            </a:pPr>
            <a:r>
              <a:rPr lang="en-CA" sz="2800" b="1" smtClean="0"/>
              <a:t>	</a:t>
            </a:r>
            <a:r>
              <a:rPr lang="en-CA" sz="2800" b="1" u="sng" smtClean="0"/>
              <a:t>PRODUCTION DES ÉLÉMENTS FIGURÉS</a:t>
            </a:r>
          </a:p>
        </p:txBody>
      </p:sp>
      <p:sp>
        <p:nvSpPr>
          <p:cNvPr id="4099" name="Rectangle 3"/>
          <p:cNvSpPr>
            <a:spLocks noChangeArrowheads="1"/>
          </p:cNvSpPr>
          <p:nvPr/>
        </p:nvSpPr>
        <p:spPr bwMode="auto">
          <a:xfrm>
            <a:off x="206375" y="5029200"/>
            <a:ext cx="8751888" cy="1419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lstStyle/>
          <a:p>
            <a:pPr marL="182563" indent="-182563">
              <a:spcBef>
                <a:spcPct val="20000"/>
              </a:spcBef>
              <a:buClr>
                <a:schemeClr val="tx1"/>
              </a:buClr>
              <a:buFontTx/>
              <a:buChar char="•"/>
            </a:pPr>
            <a:r>
              <a:rPr lang="fr-CA" sz="1700" b="1" i="1" dirty="0">
                <a:solidFill>
                  <a:schemeClr val="tx1"/>
                </a:solidFill>
                <a:cs typeface="Arial" pitchFamily="34" charset="0"/>
              </a:rPr>
              <a:t>Réticulocytes</a:t>
            </a:r>
            <a:r>
              <a:rPr lang="fr-CA" sz="1700" b="1" dirty="0">
                <a:solidFill>
                  <a:schemeClr val="tx1"/>
                </a:solidFill>
                <a:cs typeface="Arial" pitchFamily="34" charset="0"/>
              </a:rPr>
              <a:t>: </a:t>
            </a:r>
            <a:r>
              <a:rPr lang="fr-CA" sz="1700" dirty="0">
                <a:solidFill>
                  <a:schemeClr val="tx1"/>
                </a:solidFill>
                <a:cs typeface="Arial" pitchFamily="34" charset="0"/>
              </a:rPr>
              <a:t>jeunes érythrocytes qui entrent dans la circulation sanguine;</a:t>
            </a:r>
            <a:r>
              <a:rPr lang="fr-CA" sz="1700" b="1" dirty="0">
                <a:solidFill>
                  <a:schemeClr val="tx1"/>
                </a:solidFill>
                <a:cs typeface="Arial" pitchFamily="34" charset="0"/>
              </a:rPr>
              <a:t> </a:t>
            </a:r>
            <a:r>
              <a:rPr lang="fr-CA" sz="1700" dirty="0">
                <a:solidFill>
                  <a:schemeClr val="tx1"/>
                </a:solidFill>
                <a:cs typeface="Arial" pitchFamily="34" charset="0"/>
              </a:rPr>
              <a:t>cellules anucléées qui contiennent encore certains organites (ribosomes, RE rugueux).</a:t>
            </a:r>
          </a:p>
          <a:p>
            <a:pPr marL="534988" lvl="1" indent="-173038">
              <a:spcBef>
                <a:spcPct val="20000"/>
              </a:spcBef>
              <a:spcAft>
                <a:spcPct val="25000"/>
              </a:spcAft>
              <a:buClr>
                <a:schemeClr val="tx1"/>
              </a:buClr>
              <a:buSzPct val="70000"/>
              <a:buFontTx/>
              <a:buChar char="–"/>
            </a:pPr>
            <a:r>
              <a:rPr lang="fr-CA" sz="1600" dirty="0">
                <a:solidFill>
                  <a:schemeClr val="tx1"/>
                </a:solidFill>
                <a:cs typeface="Arial" pitchFamily="34" charset="0"/>
              </a:rPr>
              <a:t>Atteignent leur pleine maturité (i.e. deviennent des érythrocytes) après 1 à 2 jours.</a:t>
            </a:r>
          </a:p>
          <a:p>
            <a:pPr marL="182563" indent="-182563">
              <a:spcBef>
                <a:spcPct val="20000"/>
              </a:spcBef>
              <a:spcAft>
                <a:spcPct val="25000"/>
              </a:spcAft>
              <a:buClr>
                <a:schemeClr val="tx1"/>
              </a:buClr>
              <a:buFontTx/>
              <a:buChar char="•"/>
            </a:pPr>
            <a:r>
              <a:rPr lang="fr-CA" sz="1700" dirty="0">
                <a:solidFill>
                  <a:schemeClr val="tx1"/>
                </a:solidFill>
                <a:cs typeface="Arial" pitchFamily="34" charset="0"/>
              </a:rPr>
              <a:t>Durée de l’érythropoïèse (du proérythroblaste au réticulocyte): 5 à 7 jours</a:t>
            </a:r>
          </a:p>
          <a:p>
            <a:pPr marL="182563" indent="-182563">
              <a:spcBef>
                <a:spcPct val="20000"/>
              </a:spcBef>
              <a:buClr>
                <a:schemeClr val="tx1"/>
              </a:buClr>
              <a:buFontTx/>
              <a:buChar char="•"/>
            </a:pPr>
            <a:r>
              <a:rPr lang="fr-CA" sz="1700" dirty="0">
                <a:solidFill>
                  <a:schemeClr val="tx1"/>
                </a:solidFill>
                <a:cs typeface="Arial" pitchFamily="34" charset="0"/>
              </a:rPr>
              <a:t>Vitesse de la production d’érythrocytes: environ 200x10</a:t>
            </a:r>
            <a:r>
              <a:rPr lang="fr-CA" sz="1700" baseline="30000" dirty="0">
                <a:solidFill>
                  <a:schemeClr val="tx1"/>
                </a:solidFill>
                <a:cs typeface="Arial" pitchFamily="34" charset="0"/>
              </a:rPr>
              <a:t>9</a:t>
            </a:r>
            <a:r>
              <a:rPr lang="fr-CA" sz="1700" dirty="0">
                <a:solidFill>
                  <a:schemeClr val="tx1"/>
                </a:solidFill>
                <a:cs typeface="Arial" pitchFamily="34" charset="0"/>
              </a:rPr>
              <a:t> par jour; = 2,5 millions par seconde!</a:t>
            </a:r>
          </a:p>
        </p:txBody>
      </p:sp>
      <p:grpSp>
        <p:nvGrpSpPr>
          <p:cNvPr id="4100" name="Group 4"/>
          <p:cNvGrpSpPr>
            <a:grpSpLocks/>
          </p:cNvGrpSpPr>
          <p:nvPr/>
        </p:nvGrpSpPr>
        <p:grpSpPr bwMode="auto">
          <a:xfrm>
            <a:off x="0" y="2551113"/>
            <a:ext cx="9144000" cy="2457450"/>
            <a:chOff x="0" y="1607"/>
            <a:chExt cx="5760" cy="1548"/>
          </a:xfrm>
        </p:grpSpPr>
        <p:pic>
          <p:nvPicPr>
            <p:cNvPr id="4102" name="Picture 5" descr="17-05Erythropoiesis_UN.jpg"/>
            <p:cNvPicPr>
              <a:picLocks noChangeAspect="1" noChangeArrowheads="1"/>
            </p:cNvPicPr>
            <p:nvPr/>
          </p:nvPicPr>
          <p:blipFill>
            <a:blip r:embed="rId3">
              <a:extLst>
                <a:ext uri="{28A0092B-C50C-407E-A947-70E740481C1C}">
                  <a14:useLocalDpi xmlns:a14="http://schemas.microsoft.com/office/drawing/2010/main" val="0"/>
                </a:ext>
              </a:extLst>
            </a:blip>
            <a:srcRect b="9868"/>
            <a:stretch>
              <a:fillRect/>
            </a:stretch>
          </p:blipFill>
          <p:spPr bwMode="auto">
            <a:xfrm>
              <a:off x="0" y="1607"/>
              <a:ext cx="5760" cy="1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Text Box 6"/>
            <p:cNvSpPr txBox="1">
              <a:spLocks noChangeArrowheads="1"/>
            </p:cNvSpPr>
            <p:nvPr/>
          </p:nvSpPr>
          <p:spPr bwMode="auto">
            <a:xfrm>
              <a:off x="1985" y="1880"/>
              <a:ext cx="1019" cy="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900" b="1">
                  <a:solidFill>
                    <a:schemeClr val="tx1"/>
                  </a:solidFill>
                  <a:latin typeface="Verdana" pitchFamily="34" charset="0"/>
                </a:rPr>
                <a:t>Phase 1</a:t>
              </a:r>
            </a:p>
            <a:p>
              <a:r>
                <a:rPr lang="fr-CA" sz="900">
                  <a:solidFill>
                    <a:schemeClr val="tx1"/>
                  </a:solidFill>
                  <a:latin typeface="Verdana" pitchFamily="34" charset="0"/>
                </a:rPr>
                <a:t>Synthèse des ribosomes</a:t>
              </a:r>
            </a:p>
          </p:txBody>
        </p:sp>
        <p:sp>
          <p:nvSpPr>
            <p:cNvPr id="4104" name="Text Box 7"/>
            <p:cNvSpPr txBox="1">
              <a:spLocks noChangeArrowheads="1"/>
            </p:cNvSpPr>
            <p:nvPr/>
          </p:nvSpPr>
          <p:spPr bwMode="auto">
            <a:xfrm>
              <a:off x="3044" y="1904"/>
              <a:ext cx="1064"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900" b="1">
                  <a:solidFill>
                    <a:schemeClr val="tx1"/>
                  </a:solidFill>
                  <a:latin typeface="Verdana" pitchFamily="34" charset="0"/>
                </a:rPr>
                <a:t>Phase 2</a:t>
              </a:r>
            </a:p>
            <a:p>
              <a:r>
                <a:rPr lang="fr-CA" sz="900">
                  <a:solidFill>
                    <a:schemeClr val="tx1"/>
                  </a:solidFill>
                  <a:latin typeface="Verdana" pitchFamily="34" charset="0"/>
                </a:rPr>
                <a:t>Accumulation d’hémoglobine</a:t>
              </a:r>
            </a:p>
          </p:txBody>
        </p:sp>
        <p:sp>
          <p:nvSpPr>
            <p:cNvPr id="4105" name="Text Box 8"/>
            <p:cNvSpPr txBox="1">
              <a:spLocks noChangeArrowheads="1"/>
            </p:cNvSpPr>
            <p:nvPr/>
          </p:nvSpPr>
          <p:spPr bwMode="auto">
            <a:xfrm>
              <a:off x="4292" y="1901"/>
              <a:ext cx="677" cy="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900" b="1">
                  <a:solidFill>
                    <a:schemeClr val="tx1"/>
                  </a:solidFill>
                  <a:latin typeface="Verdana" pitchFamily="34" charset="0"/>
                </a:rPr>
                <a:t>Phase 3</a:t>
              </a:r>
            </a:p>
            <a:p>
              <a:r>
                <a:rPr lang="fr-CA" sz="900">
                  <a:solidFill>
                    <a:schemeClr val="tx1"/>
                  </a:solidFill>
                  <a:latin typeface="Verdana" pitchFamily="34" charset="0"/>
                </a:rPr>
                <a:t>Éjection du noyau</a:t>
              </a:r>
            </a:p>
          </p:txBody>
        </p:sp>
        <p:sp>
          <p:nvSpPr>
            <p:cNvPr id="4106" name="Text Box 9"/>
            <p:cNvSpPr txBox="1">
              <a:spLocks noChangeArrowheads="1"/>
            </p:cNvSpPr>
            <p:nvPr/>
          </p:nvSpPr>
          <p:spPr bwMode="auto">
            <a:xfrm>
              <a:off x="212" y="1781"/>
              <a:ext cx="677" cy="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Cellule souche</a:t>
              </a:r>
            </a:p>
          </p:txBody>
        </p:sp>
        <p:sp>
          <p:nvSpPr>
            <p:cNvPr id="4107" name="Text Box 10"/>
            <p:cNvSpPr txBox="1">
              <a:spLocks noChangeArrowheads="1"/>
            </p:cNvSpPr>
            <p:nvPr/>
          </p:nvSpPr>
          <p:spPr bwMode="auto">
            <a:xfrm>
              <a:off x="1127" y="1778"/>
              <a:ext cx="677" cy="2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Précurseur des érythrocytes</a:t>
              </a:r>
            </a:p>
          </p:txBody>
        </p:sp>
        <p:sp>
          <p:nvSpPr>
            <p:cNvPr id="4108" name="Text Box 11"/>
            <p:cNvSpPr txBox="1">
              <a:spLocks noChangeArrowheads="1"/>
            </p:cNvSpPr>
            <p:nvPr/>
          </p:nvSpPr>
          <p:spPr bwMode="auto">
            <a:xfrm>
              <a:off x="2060" y="1739"/>
              <a:ext cx="1136" cy="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Différenciation cellulaire</a:t>
              </a:r>
            </a:p>
          </p:txBody>
        </p:sp>
        <p:sp>
          <p:nvSpPr>
            <p:cNvPr id="4109" name="Text Box 12"/>
            <p:cNvSpPr txBox="1">
              <a:spLocks noChangeArrowheads="1"/>
            </p:cNvSpPr>
            <p:nvPr/>
          </p:nvSpPr>
          <p:spPr bwMode="auto">
            <a:xfrm>
              <a:off x="206" y="2918"/>
              <a:ext cx="713"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Hémocytoblaste</a:t>
              </a:r>
            </a:p>
          </p:txBody>
        </p:sp>
        <p:sp>
          <p:nvSpPr>
            <p:cNvPr id="4110" name="Text Box 13"/>
            <p:cNvSpPr txBox="1">
              <a:spLocks noChangeArrowheads="1"/>
            </p:cNvSpPr>
            <p:nvPr/>
          </p:nvSpPr>
          <p:spPr bwMode="auto">
            <a:xfrm>
              <a:off x="1094" y="2924"/>
              <a:ext cx="785"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Proérythtroblaste</a:t>
              </a:r>
            </a:p>
          </p:txBody>
        </p:sp>
        <p:sp>
          <p:nvSpPr>
            <p:cNvPr id="4111" name="Text Box 14"/>
            <p:cNvSpPr txBox="1">
              <a:spLocks noChangeArrowheads="1"/>
            </p:cNvSpPr>
            <p:nvPr/>
          </p:nvSpPr>
          <p:spPr bwMode="auto">
            <a:xfrm>
              <a:off x="2864" y="2930"/>
              <a:ext cx="713"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Érythtroblastes</a:t>
              </a:r>
            </a:p>
          </p:txBody>
        </p:sp>
        <p:sp>
          <p:nvSpPr>
            <p:cNvPr id="4112" name="Text Box 15"/>
            <p:cNvSpPr txBox="1">
              <a:spLocks noChangeArrowheads="1"/>
            </p:cNvSpPr>
            <p:nvPr/>
          </p:nvSpPr>
          <p:spPr bwMode="auto">
            <a:xfrm>
              <a:off x="4607" y="2909"/>
              <a:ext cx="569" cy="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Réticulocyte</a:t>
              </a:r>
            </a:p>
          </p:txBody>
        </p:sp>
        <p:sp>
          <p:nvSpPr>
            <p:cNvPr id="4113" name="Text Box 16"/>
            <p:cNvSpPr txBox="1">
              <a:spLocks noChangeArrowheads="1"/>
            </p:cNvSpPr>
            <p:nvPr/>
          </p:nvSpPr>
          <p:spPr bwMode="auto">
            <a:xfrm>
              <a:off x="5252" y="2861"/>
              <a:ext cx="380" cy="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Érythro-cyte</a:t>
              </a:r>
            </a:p>
          </p:txBody>
        </p:sp>
      </p:grpSp>
      <p:sp>
        <p:nvSpPr>
          <p:cNvPr id="4101" name="Rectangle 17"/>
          <p:cNvSpPr>
            <a:spLocks noChangeArrowheads="1"/>
          </p:cNvSpPr>
          <p:nvPr/>
        </p:nvSpPr>
        <p:spPr bwMode="auto">
          <a:xfrm>
            <a:off x="347663" y="609600"/>
            <a:ext cx="8494712" cy="1884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spcBef>
                <a:spcPct val="20000"/>
              </a:spcBef>
              <a:buClr>
                <a:schemeClr val="tx1"/>
              </a:buClr>
              <a:buFontTx/>
              <a:buChar char="•"/>
            </a:pPr>
            <a:r>
              <a:rPr lang="fr-CA" sz="1400" b="1" i="1">
                <a:solidFill>
                  <a:schemeClr val="tx1"/>
                </a:solidFill>
                <a:cs typeface="Arial" pitchFamily="34" charset="0"/>
              </a:rPr>
              <a:t>Hématopoïèse</a:t>
            </a:r>
            <a:r>
              <a:rPr lang="fr-CA" sz="1400" b="1">
                <a:solidFill>
                  <a:schemeClr val="tx1"/>
                </a:solidFill>
                <a:cs typeface="Arial" pitchFamily="34" charset="0"/>
              </a:rPr>
              <a:t>: </a:t>
            </a:r>
            <a:r>
              <a:rPr lang="fr-CA" sz="1400">
                <a:solidFill>
                  <a:schemeClr val="tx1"/>
                </a:solidFill>
                <a:cs typeface="Arial" pitchFamily="34" charset="0"/>
              </a:rPr>
              <a:t>production des cellules sanguines; dans la </a:t>
            </a:r>
            <a:r>
              <a:rPr lang="fr-CA" sz="1400" u="sng">
                <a:solidFill>
                  <a:schemeClr val="tx1"/>
                </a:solidFill>
                <a:cs typeface="Arial" pitchFamily="34" charset="0"/>
              </a:rPr>
              <a:t>moelle osseuse rouge des os</a:t>
            </a:r>
          </a:p>
          <a:p>
            <a:pPr marL="182563" indent="-182563">
              <a:spcBef>
                <a:spcPct val="20000"/>
              </a:spcBef>
              <a:buClr>
                <a:schemeClr val="tx1"/>
              </a:buClr>
              <a:buFontTx/>
              <a:buChar char="•"/>
            </a:pPr>
            <a:r>
              <a:rPr lang="fr-CA" sz="1400" b="1" i="1">
                <a:solidFill>
                  <a:schemeClr val="tx1"/>
                </a:solidFill>
                <a:cs typeface="Arial" pitchFamily="34" charset="0"/>
              </a:rPr>
              <a:t>Cellule souche hématopo</a:t>
            </a:r>
            <a:r>
              <a:rPr lang="en-US" sz="1400" b="1" i="1">
                <a:solidFill>
                  <a:schemeClr val="tx1"/>
                </a:solidFill>
                <a:cs typeface="Arial" pitchFamily="34" charset="0"/>
              </a:rPr>
              <a:t>ïétique (h</a:t>
            </a:r>
            <a:r>
              <a:rPr lang="fr-CA" sz="1400" b="1" i="1">
                <a:solidFill>
                  <a:schemeClr val="tx1"/>
                </a:solidFill>
                <a:cs typeface="Arial" pitchFamily="34" charset="0"/>
              </a:rPr>
              <a:t>émocytoblaste)</a:t>
            </a:r>
            <a:r>
              <a:rPr lang="fr-CA" sz="1400" b="1">
                <a:solidFill>
                  <a:schemeClr val="tx1"/>
                </a:solidFill>
                <a:cs typeface="Arial" pitchFamily="34" charset="0"/>
              </a:rPr>
              <a:t>: </a:t>
            </a:r>
            <a:r>
              <a:rPr lang="fr-CA" sz="1400">
                <a:solidFill>
                  <a:schemeClr val="tx1"/>
                </a:solidFill>
                <a:cs typeface="Arial" pitchFamily="34" charset="0"/>
              </a:rPr>
              <a:t>cellule souche de </a:t>
            </a:r>
            <a:r>
              <a:rPr lang="fr-CA" sz="1400" u="sng">
                <a:solidFill>
                  <a:schemeClr val="tx1"/>
                </a:solidFill>
                <a:cs typeface="Arial" pitchFamily="34" charset="0"/>
              </a:rPr>
              <a:t>tous</a:t>
            </a:r>
            <a:r>
              <a:rPr lang="fr-CA" sz="1400">
                <a:solidFill>
                  <a:schemeClr val="tx1"/>
                </a:solidFill>
                <a:cs typeface="Arial" pitchFamily="34" charset="0"/>
              </a:rPr>
              <a:t> les éléments figurés (G.R., G.B., plaquettes)</a:t>
            </a:r>
            <a:endParaRPr lang="fr-CA" sz="1400" b="1" i="1">
              <a:solidFill>
                <a:schemeClr val="tx1"/>
              </a:solidFill>
              <a:cs typeface="Arial" pitchFamily="34" charset="0"/>
            </a:endParaRPr>
          </a:p>
          <a:p>
            <a:pPr marL="182563" indent="-182563">
              <a:spcBef>
                <a:spcPct val="20000"/>
              </a:spcBef>
              <a:buClr>
                <a:schemeClr val="tx1"/>
              </a:buClr>
              <a:buFontTx/>
              <a:buChar char="•"/>
            </a:pPr>
            <a:r>
              <a:rPr lang="fr-CA" sz="1400" b="1" i="1">
                <a:solidFill>
                  <a:schemeClr val="tx1"/>
                </a:solidFill>
                <a:cs typeface="Arial" pitchFamily="34" charset="0"/>
              </a:rPr>
              <a:t>Érythropoïèse</a:t>
            </a:r>
            <a:r>
              <a:rPr lang="fr-CA" sz="1400" b="1">
                <a:solidFill>
                  <a:schemeClr val="tx1"/>
                </a:solidFill>
                <a:cs typeface="Arial" pitchFamily="34" charset="0"/>
              </a:rPr>
              <a:t>: </a:t>
            </a:r>
            <a:r>
              <a:rPr lang="fr-CA" sz="1400">
                <a:solidFill>
                  <a:schemeClr val="tx1"/>
                </a:solidFill>
                <a:cs typeface="Arial" pitchFamily="34" charset="0"/>
              </a:rPr>
              <a:t>production des globules rouges</a:t>
            </a:r>
            <a:endParaRPr lang="fr-CA" sz="1400" u="sng">
              <a:solidFill>
                <a:schemeClr val="tx1"/>
              </a:solidFill>
              <a:cs typeface="Arial" pitchFamily="34" charset="0"/>
            </a:endParaRPr>
          </a:p>
          <a:p>
            <a:pPr marL="182563" indent="-182563">
              <a:spcBef>
                <a:spcPct val="20000"/>
              </a:spcBef>
              <a:spcAft>
                <a:spcPct val="10000"/>
              </a:spcAft>
              <a:buClr>
                <a:schemeClr val="tx1"/>
              </a:buClr>
              <a:buFontTx/>
              <a:buChar char="•"/>
            </a:pPr>
            <a:r>
              <a:rPr lang="fr-CA" sz="1400" b="1" u="sng">
                <a:solidFill>
                  <a:schemeClr val="tx1"/>
                </a:solidFill>
                <a:cs typeface="Arial" pitchFamily="34" charset="0"/>
              </a:rPr>
              <a:t>Étapes de l’érythropoïèse</a:t>
            </a:r>
            <a:r>
              <a:rPr lang="fr-CA" sz="1400" b="1">
                <a:solidFill>
                  <a:schemeClr val="tx1"/>
                </a:solidFill>
                <a:cs typeface="Arial" pitchFamily="34" charset="0"/>
              </a:rPr>
              <a:t>:</a:t>
            </a:r>
          </a:p>
          <a:p>
            <a:pPr marL="534988" lvl="1" indent="-173038">
              <a:spcBef>
                <a:spcPct val="20000"/>
              </a:spcBef>
              <a:spcAft>
                <a:spcPct val="10000"/>
              </a:spcAft>
              <a:buClr>
                <a:schemeClr val="tx1"/>
              </a:buClr>
              <a:buSzPct val="70000"/>
              <a:buFontTx/>
              <a:buChar char="–"/>
            </a:pPr>
            <a:r>
              <a:rPr lang="fr-CA" sz="1400">
                <a:solidFill>
                  <a:schemeClr val="tx1"/>
                </a:solidFill>
                <a:cs typeface="Arial" pitchFamily="34" charset="0"/>
              </a:rPr>
              <a:t>Hémocytoblaste </a:t>
            </a:r>
            <a:r>
              <a:rPr lang="fr-CA" sz="1400">
                <a:solidFill>
                  <a:schemeClr val="tx1"/>
                </a:solidFill>
                <a:cs typeface="Arial" pitchFamily="34" charset="0"/>
                <a:sym typeface="Symbol" pitchFamily="18" charset="2"/>
              </a:rPr>
              <a:t></a:t>
            </a:r>
            <a:r>
              <a:rPr lang="fr-CA" sz="1400">
                <a:solidFill>
                  <a:schemeClr val="tx1"/>
                </a:solidFill>
                <a:cs typeface="Arial" pitchFamily="34" charset="0"/>
              </a:rPr>
              <a:t> </a:t>
            </a:r>
            <a:r>
              <a:rPr lang="fr-CA" sz="1400" i="1">
                <a:solidFill>
                  <a:schemeClr val="tx1"/>
                </a:solidFill>
                <a:cs typeface="Arial" pitchFamily="34" charset="0"/>
              </a:rPr>
              <a:t>cellule souche myéloïde </a:t>
            </a:r>
            <a:r>
              <a:rPr lang="fr-CA" sz="1400">
                <a:solidFill>
                  <a:schemeClr val="tx1"/>
                </a:solidFill>
                <a:cs typeface="Arial" pitchFamily="34" charset="0"/>
                <a:sym typeface="Symbol" pitchFamily="18" charset="2"/>
              </a:rPr>
              <a:t></a:t>
            </a:r>
            <a:r>
              <a:rPr lang="fr-CA" sz="1400">
                <a:solidFill>
                  <a:schemeClr val="tx1"/>
                </a:solidFill>
                <a:cs typeface="Arial" pitchFamily="34" charset="0"/>
              </a:rPr>
              <a:t> </a:t>
            </a:r>
            <a:r>
              <a:rPr lang="fr-CA" sz="1400" i="1">
                <a:solidFill>
                  <a:schemeClr val="tx1"/>
                </a:solidFill>
                <a:cs typeface="Arial" pitchFamily="34" charset="0"/>
              </a:rPr>
              <a:t> proérythroblaste</a:t>
            </a:r>
            <a:r>
              <a:rPr lang="fr-CA" sz="1400">
                <a:solidFill>
                  <a:schemeClr val="tx1"/>
                </a:solidFill>
                <a:cs typeface="Arial" pitchFamily="34" charset="0"/>
              </a:rPr>
              <a:t> </a:t>
            </a:r>
            <a:r>
              <a:rPr lang="fr-CA" sz="1400">
                <a:solidFill>
                  <a:schemeClr val="tx1"/>
                </a:solidFill>
                <a:cs typeface="Arial" pitchFamily="34" charset="0"/>
                <a:sym typeface="Symbol" pitchFamily="18" charset="2"/>
              </a:rPr>
              <a:t></a:t>
            </a:r>
            <a:r>
              <a:rPr lang="fr-CA" sz="1400">
                <a:solidFill>
                  <a:schemeClr val="tx1"/>
                </a:solidFill>
                <a:cs typeface="Arial" pitchFamily="34" charset="0"/>
              </a:rPr>
              <a:t> </a:t>
            </a:r>
            <a:r>
              <a:rPr lang="fr-CA" sz="1400" i="1">
                <a:solidFill>
                  <a:schemeClr val="tx1"/>
                </a:solidFill>
                <a:cs typeface="Arial" pitchFamily="34" charset="0"/>
              </a:rPr>
              <a:t>érythroblaste</a:t>
            </a:r>
          </a:p>
          <a:p>
            <a:pPr marL="534988" lvl="1" indent="-173038">
              <a:spcBef>
                <a:spcPct val="20000"/>
              </a:spcBef>
              <a:buClr>
                <a:schemeClr val="tx1"/>
              </a:buClr>
              <a:buSzPct val="70000"/>
              <a:buFontTx/>
              <a:buChar char="–"/>
            </a:pPr>
            <a:r>
              <a:rPr lang="fr-CA" sz="1400">
                <a:solidFill>
                  <a:schemeClr val="tx1"/>
                </a:solidFill>
                <a:cs typeface="Arial" pitchFamily="34" charset="0"/>
              </a:rPr>
              <a:t>Érythroblaste </a:t>
            </a:r>
            <a:r>
              <a:rPr lang="fr-CA" sz="1400">
                <a:solidFill>
                  <a:schemeClr val="tx1"/>
                </a:solidFill>
                <a:cs typeface="Arial" pitchFamily="34" charset="0"/>
                <a:sym typeface="Symbol" pitchFamily="18" charset="2"/>
              </a:rPr>
              <a:t></a:t>
            </a:r>
            <a:r>
              <a:rPr lang="fr-CA" sz="1400">
                <a:solidFill>
                  <a:schemeClr val="tx1"/>
                </a:solidFill>
                <a:cs typeface="Arial" pitchFamily="34" charset="0"/>
              </a:rPr>
              <a:t> </a:t>
            </a:r>
            <a:r>
              <a:rPr lang="fr-CA" sz="1400" i="1">
                <a:solidFill>
                  <a:schemeClr val="tx1"/>
                </a:solidFill>
                <a:cs typeface="Arial" pitchFamily="34" charset="0"/>
              </a:rPr>
              <a:t>réticulocyte</a:t>
            </a:r>
            <a:r>
              <a:rPr lang="fr-CA" sz="1400">
                <a:solidFill>
                  <a:schemeClr val="tx1"/>
                </a:solidFill>
                <a:cs typeface="Arial" pitchFamily="34" charset="0"/>
                <a:sym typeface="Symbol" pitchFamily="18" charset="2"/>
              </a:rPr>
              <a:t>.</a:t>
            </a:r>
            <a:endParaRPr lang="fr-CA" sz="1400" i="1">
              <a:solidFill>
                <a:schemeClr val="tx1"/>
              </a:solidFill>
              <a:cs typeface="Arial" pitchFamily="34" charset="0"/>
            </a:endParaRPr>
          </a:p>
          <a:p>
            <a:pPr marL="534988" lvl="1" indent="-173038">
              <a:spcBef>
                <a:spcPct val="20000"/>
              </a:spcBef>
              <a:buClr>
                <a:schemeClr val="tx1"/>
              </a:buClr>
              <a:buSzPct val="70000"/>
            </a:pPr>
            <a:r>
              <a:rPr lang="fr-CA" sz="1400">
                <a:solidFill>
                  <a:schemeClr val="tx1"/>
                </a:solidFill>
                <a:cs typeface="Arial" pitchFamily="34" charset="0"/>
              </a:rPr>
              <a:t>	Cette étape consiste en trois phases principales, avec des cellules distinctes:</a:t>
            </a:r>
          </a:p>
        </p:txBody>
      </p:sp>
    </p:spTree>
    <p:extLst>
      <p:ext uri="{BB962C8B-B14F-4D97-AF65-F5344CB8AC3E}">
        <p14:creationId xmlns:p14="http://schemas.microsoft.com/office/powerpoint/2010/main" val="151522342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17-06ErythrRegulat_UN.jpg"/>
          <p:cNvPicPr>
            <a:picLocks noChangeAspect="1" noChangeArrowheads="1"/>
          </p:cNvPicPr>
          <p:nvPr/>
        </p:nvPicPr>
        <p:blipFill>
          <a:blip r:embed="rId2">
            <a:extLst>
              <a:ext uri="{28A0092B-C50C-407E-A947-70E740481C1C}">
                <a14:useLocalDpi xmlns:a14="http://schemas.microsoft.com/office/drawing/2010/main" val="0"/>
              </a:ext>
            </a:extLst>
          </a:blip>
          <a:srcRect l="1259" r="4195" b="5226"/>
          <a:stretch>
            <a:fillRect/>
          </a:stretch>
        </p:blipFill>
        <p:spPr bwMode="auto">
          <a:xfrm>
            <a:off x="1208088" y="2314575"/>
            <a:ext cx="7059612" cy="454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 Box 3"/>
          <p:cNvSpPr txBox="1">
            <a:spLocks noChangeArrowheads="1"/>
          </p:cNvSpPr>
          <p:nvPr/>
        </p:nvSpPr>
        <p:spPr bwMode="auto">
          <a:xfrm>
            <a:off x="8189913" y="6470650"/>
            <a:ext cx="858837" cy="295275"/>
          </a:xfrm>
          <a:prstGeom prst="rect">
            <a:avLst/>
          </a:prstGeom>
          <a:noFill/>
          <a:ln w="9525">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36000" rIns="18000" bIns="360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lgn="ctr"/>
            <a:r>
              <a:rPr lang="en-US" sz="1400" b="1">
                <a:solidFill>
                  <a:schemeClr val="accent2"/>
                </a:solidFill>
              </a:rPr>
              <a:t>Fig. 17.6</a:t>
            </a:r>
          </a:p>
        </p:txBody>
      </p:sp>
      <p:sp>
        <p:nvSpPr>
          <p:cNvPr id="7172" name="Text Box 4"/>
          <p:cNvSpPr txBox="1">
            <a:spLocks noChangeArrowheads="1"/>
          </p:cNvSpPr>
          <p:nvPr/>
        </p:nvSpPr>
        <p:spPr bwMode="auto">
          <a:xfrm>
            <a:off x="3352800" y="3209925"/>
            <a:ext cx="2470150" cy="171450"/>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18000" bIns="18000" anchor="ct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900" b="1">
                <a:solidFill>
                  <a:schemeClr val="tx1"/>
                </a:solidFill>
                <a:latin typeface="Verdana" pitchFamily="34" charset="0"/>
              </a:rPr>
              <a:t>Concentration sanguine normale d’O</a:t>
            </a:r>
            <a:r>
              <a:rPr lang="fr-CA" sz="900" b="1" baseline="-10000">
                <a:solidFill>
                  <a:schemeClr val="tx1"/>
                </a:solidFill>
                <a:latin typeface="Verdana" pitchFamily="34" charset="0"/>
              </a:rPr>
              <a:t>2</a:t>
            </a:r>
            <a:endParaRPr lang="fr-CA" sz="900" b="1">
              <a:solidFill>
                <a:schemeClr val="tx1"/>
              </a:solidFill>
              <a:latin typeface="Verdana" pitchFamily="34" charset="0"/>
            </a:endParaRPr>
          </a:p>
        </p:txBody>
      </p:sp>
      <p:sp>
        <p:nvSpPr>
          <p:cNvPr id="7173" name="Text Box 5"/>
          <p:cNvSpPr txBox="1">
            <a:spLocks noChangeArrowheads="1"/>
          </p:cNvSpPr>
          <p:nvPr/>
        </p:nvSpPr>
        <p:spPr bwMode="auto">
          <a:xfrm rot="1483276">
            <a:off x="2995613" y="2674938"/>
            <a:ext cx="992187" cy="209550"/>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36000" bIns="360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900" b="1">
                <a:solidFill>
                  <a:schemeClr val="tx1"/>
                </a:solidFill>
                <a:latin typeface="Verdana" pitchFamily="34" charset="0"/>
              </a:rPr>
              <a:t>Déséquilibre</a:t>
            </a:r>
          </a:p>
        </p:txBody>
      </p:sp>
      <p:sp>
        <p:nvSpPr>
          <p:cNvPr id="7174" name="Text Box 6"/>
          <p:cNvSpPr txBox="1">
            <a:spLocks noChangeArrowheads="1"/>
          </p:cNvSpPr>
          <p:nvPr/>
        </p:nvSpPr>
        <p:spPr bwMode="auto">
          <a:xfrm rot="1483276">
            <a:off x="5032375" y="3630613"/>
            <a:ext cx="992188" cy="209550"/>
          </a:xfrm>
          <a:prstGeom prst="rect">
            <a:avLst/>
          </a:prstGeom>
          <a:noFill/>
          <a:ln>
            <a:noFill/>
          </a:ln>
          <a:effectLst/>
          <a:extLst>
            <a:ext uri="{909E8E84-426E-40DD-AFC4-6F175D3DCCD1}">
              <a14:hiddenFill xmlns:a14="http://schemas.microsoft.com/office/drawing/2010/main">
                <a:solidFill>
                  <a:srgbClr val="FFCC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36000" bIns="360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900" b="1">
                <a:solidFill>
                  <a:schemeClr val="tx1"/>
                </a:solidFill>
                <a:latin typeface="Verdana" pitchFamily="34" charset="0"/>
              </a:rPr>
              <a:t>Déséquilibre</a:t>
            </a:r>
          </a:p>
        </p:txBody>
      </p:sp>
      <p:sp>
        <p:nvSpPr>
          <p:cNvPr id="7175" name="Text Box 7"/>
          <p:cNvSpPr txBox="1">
            <a:spLocks noChangeArrowheads="1"/>
          </p:cNvSpPr>
          <p:nvPr/>
        </p:nvSpPr>
        <p:spPr bwMode="auto">
          <a:xfrm>
            <a:off x="6356350" y="3328988"/>
            <a:ext cx="1584325" cy="592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spcAft>
                <a:spcPct val="20000"/>
              </a:spcAft>
            </a:pPr>
            <a:r>
              <a:rPr lang="fr-CA" sz="1000" b="1">
                <a:solidFill>
                  <a:schemeClr val="tx1"/>
                </a:solidFill>
                <a:latin typeface="Verdana" pitchFamily="34" charset="0"/>
              </a:rPr>
              <a:t>Stimulus:</a:t>
            </a:r>
          </a:p>
          <a:p>
            <a:pPr>
              <a:spcAft>
                <a:spcPct val="20000"/>
              </a:spcAft>
            </a:pPr>
            <a:r>
              <a:rPr lang="fr-CA" sz="900" b="1">
                <a:solidFill>
                  <a:schemeClr val="tx1"/>
                </a:solidFill>
                <a:latin typeface="Verdana" pitchFamily="34" charset="0"/>
              </a:rPr>
              <a:t>Hypoxémie (diminution de la concentration sanguine d’O</a:t>
            </a:r>
            <a:r>
              <a:rPr lang="fr-CA" sz="900" b="1" baseline="-10000">
                <a:solidFill>
                  <a:schemeClr val="tx1"/>
                </a:solidFill>
                <a:latin typeface="Verdana" pitchFamily="34" charset="0"/>
              </a:rPr>
              <a:t>2</a:t>
            </a:r>
            <a:r>
              <a:rPr lang="fr-CA" sz="900" b="1">
                <a:solidFill>
                  <a:schemeClr val="tx1"/>
                </a:solidFill>
                <a:latin typeface="Verdana" pitchFamily="34" charset="0"/>
              </a:rPr>
              <a:t>)</a:t>
            </a:r>
          </a:p>
        </p:txBody>
      </p:sp>
      <p:sp>
        <p:nvSpPr>
          <p:cNvPr id="7176" name="Text Box 8"/>
          <p:cNvSpPr txBox="1">
            <a:spLocks noChangeArrowheads="1"/>
          </p:cNvSpPr>
          <p:nvPr/>
        </p:nvSpPr>
        <p:spPr bwMode="auto">
          <a:xfrm>
            <a:off x="6523038" y="5624513"/>
            <a:ext cx="2012950" cy="5651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26000" tIns="54000" rIns="126000" bIns="54000" anchor="ct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spcAft>
                <a:spcPct val="20000"/>
              </a:spcAft>
            </a:pPr>
            <a:r>
              <a:rPr lang="fr-CA" sz="1000" b="1">
                <a:solidFill>
                  <a:schemeClr val="tx1"/>
                </a:solidFill>
                <a:latin typeface="Verdana" pitchFamily="34" charset="0"/>
              </a:rPr>
              <a:t>Libération de l’hormone érythropoïétine par les reins (principalement)</a:t>
            </a:r>
          </a:p>
        </p:txBody>
      </p:sp>
      <p:sp>
        <p:nvSpPr>
          <p:cNvPr id="7177" name="Text Box 9"/>
          <p:cNvSpPr txBox="1">
            <a:spLocks noChangeArrowheads="1"/>
          </p:cNvSpPr>
          <p:nvPr/>
        </p:nvSpPr>
        <p:spPr bwMode="auto">
          <a:xfrm>
            <a:off x="4168775" y="4754563"/>
            <a:ext cx="2220913" cy="3397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0" bIns="180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spcAft>
                <a:spcPct val="20000"/>
              </a:spcAft>
            </a:pPr>
            <a:r>
              <a:rPr lang="fr-CA" sz="1000" b="1">
                <a:solidFill>
                  <a:schemeClr val="tx1"/>
                </a:solidFill>
                <a:latin typeface="Verdana" pitchFamily="34" charset="0"/>
              </a:rPr>
              <a:t>Diminution de la concentration sanguine d’O</a:t>
            </a:r>
            <a:r>
              <a:rPr lang="fr-CA" sz="1000" b="1" baseline="-10000">
                <a:solidFill>
                  <a:schemeClr val="tx1"/>
                </a:solidFill>
                <a:latin typeface="Verdana" pitchFamily="34" charset="0"/>
              </a:rPr>
              <a:t>2</a:t>
            </a:r>
            <a:endParaRPr lang="fr-CA" sz="1000" b="1">
              <a:solidFill>
                <a:schemeClr val="tx1"/>
              </a:solidFill>
              <a:latin typeface="Verdana" pitchFamily="34" charset="0"/>
            </a:endParaRPr>
          </a:p>
        </p:txBody>
      </p:sp>
      <p:sp>
        <p:nvSpPr>
          <p:cNvPr id="7178" name="Text Box 10"/>
          <p:cNvSpPr txBox="1">
            <a:spLocks noChangeArrowheads="1"/>
          </p:cNvSpPr>
          <p:nvPr/>
        </p:nvSpPr>
        <p:spPr bwMode="auto">
          <a:xfrm>
            <a:off x="3611563" y="5789613"/>
            <a:ext cx="1304925" cy="7175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54000" rIns="36000" bIns="54000" anchor="ct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spcAft>
                <a:spcPct val="20000"/>
              </a:spcAft>
            </a:pPr>
            <a:r>
              <a:rPr lang="fr-CA" sz="1000" b="1">
                <a:solidFill>
                  <a:schemeClr val="tx1"/>
                </a:solidFill>
                <a:latin typeface="Verdana" pitchFamily="34" charset="0"/>
              </a:rPr>
              <a:t>Stimulation de la moelle osseuse rouge par l’érythropoïétine</a:t>
            </a:r>
          </a:p>
        </p:txBody>
      </p:sp>
      <p:sp>
        <p:nvSpPr>
          <p:cNvPr id="7179" name="Text Box 11"/>
          <p:cNvSpPr txBox="1">
            <a:spLocks noChangeArrowheads="1"/>
          </p:cNvSpPr>
          <p:nvPr/>
        </p:nvSpPr>
        <p:spPr bwMode="auto">
          <a:xfrm>
            <a:off x="2217738" y="4019550"/>
            <a:ext cx="1720850" cy="4921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8000" rIns="0" bIns="180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spcAft>
                <a:spcPct val="20000"/>
              </a:spcAft>
            </a:pPr>
            <a:r>
              <a:rPr lang="fr-CA" sz="1000" b="1">
                <a:solidFill>
                  <a:schemeClr val="tx1"/>
                </a:solidFill>
                <a:latin typeface="Verdana" pitchFamily="34" charset="0"/>
              </a:rPr>
              <a:t>Augmentation de la concentration sanguine d’O</a:t>
            </a:r>
            <a:r>
              <a:rPr lang="fr-CA" sz="1000" b="1" baseline="-10000">
                <a:solidFill>
                  <a:schemeClr val="tx1"/>
                </a:solidFill>
                <a:latin typeface="Verdana" pitchFamily="34" charset="0"/>
              </a:rPr>
              <a:t>2</a:t>
            </a:r>
            <a:endParaRPr lang="fr-CA" sz="1000" b="1">
              <a:solidFill>
                <a:schemeClr val="tx1"/>
              </a:solidFill>
              <a:latin typeface="Verdana" pitchFamily="34" charset="0"/>
            </a:endParaRPr>
          </a:p>
        </p:txBody>
      </p:sp>
      <p:sp>
        <p:nvSpPr>
          <p:cNvPr id="7180" name="Text Box 12"/>
          <p:cNvSpPr txBox="1">
            <a:spLocks noChangeArrowheads="1"/>
          </p:cNvSpPr>
          <p:nvPr/>
        </p:nvSpPr>
        <p:spPr bwMode="auto">
          <a:xfrm>
            <a:off x="769938" y="5794375"/>
            <a:ext cx="1303337" cy="8699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54000" rIns="36000" bIns="54000" anchor="ct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spcAft>
                <a:spcPct val="20000"/>
              </a:spcAft>
            </a:pPr>
            <a:r>
              <a:rPr lang="fr-CA" sz="1000" b="1" dirty="0">
                <a:solidFill>
                  <a:schemeClr val="tx1"/>
                </a:solidFill>
                <a:latin typeface="Verdana" pitchFamily="34" charset="0"/>
              </a:rPr>
              <a:t>Augmentation de l’érythropoïèse </a:t>
            </a:r>
            <a:r>
              <a:rPr lang="fr-CA" sz="1000" b="1" dirty="0">
                <a:solidFill>
                  <a:schemeClr val="tx1"/>
                </a:solidFill>
                <a:latin typeface="Verdana" pitchFamily="34" charset="0"/>
                <a:sym typeface="Symbol" pitchFamily="18" charset="2"/>
              </a:rPr>
              <a:t> </a:t>
            </a:r>
            <a:r>
              <a:rPr lang="fr-CA" sz="1000" b="1" dirty="0">
                <a:solidFill>
                  <a:schemeClr val="tx1"/>
                </a:solidFill>
                <a:latin typeface="Verdana" pitchFamily="34" charset="0"/>
              </a:rPr>
              <a:t>Augmentation du nombre d’érythrocytes</a:t>
            </a:r>
          </a:p>
        </p:txBody>
      </p:sp>
      <p:sp>
        <p:nvSpPr>
          <p:cNvPr id="7181" name="Rectangle 13"/>
          <p:cNvSpPr>
            <a:spLocks noChangeArrowheads="1"/>
          </p:cNvSpPr>
          <p:nvPr/>
        </p:nvSpPr>
        <p:spPr bwMode="auto">
          <a:xfrm>
            <a:off x="0" y="76200"/>
            <a:ext cx="9144000" cy="2344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spcAft>
                <a:spcPct val="10000"/>
              </a:spcAft>
              <a:buClr>
                <a:schemeClr val="tx1"/>
              </a:buClr>
            </a:pPr>
            <a:r>
              <a:rPr lang="fr-CA" sz="2600" b="1" dirty="0">
                <a:solidFill>
                  <a:schemeClr val="tx1"/>
                </a:solidFill>
                <a:cs typeface="Arial" pitchFamily="34" charset="0"/>
              </a:rPr>
              <a:t> 3. </a:t>
            </a:r>
            <a:r>
              <a:rPr lang="fr-CA" sz="2400" b="1" u="sng" dirty="0">
                <a:solidFill>
                  <a:schemeClr val="tx1"/>
                </a:solidFill>
                <a:cs typeface="Arial" pitchFamily="34" charset="0"/>
              </a:rPr>
              <a:t>RÉGULATION DE L’ÉRYTHROPOÏÈSE</a:t>
            </a:r>
            <a:endParaRPr lang="fr-CA" sz="2400" dirty="0">
              <a:solidFill>
                <a:schemeClr val="tx1"/>
              </a:solidFill>
              <a:cs typeface="Arial" pitchFamily="34" charset="0"/>
            </a:endParaRPr>
          </a:p>
          <a:p>
            <a:pPr marL="520700" lvl="1" indent="-173038">
              <a:spcBef>
                <a:spcPct val="20000"/>
              </a:spcBef>
              <a:spcAft>
                <a:spcPct val="10000"/>
              </a:spcAft>
              <a:buClr>
                <a:schemeClr val="tx1"/>
              </a:buClr>
              <a:buFontTx/>
              <a:buChar char="•"/>
            </a:pPr>
            <a:r>
              <a:rPr lang="fr-CA" sz="1600" dirty="0">
                <a:solidFill>
                  <a:schemeClr val="tx1"/>
                </a:solidFill>
                <a:cs typeface="Arial" pitchFamily="34" charset="0"/>
              </a:rPr>
              <a:t>Le nombre de G.R. dans le sang demeure remarquablement constant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équilibre entre leur production et leur destruction.</a:t>
            </a:r>
          </a:p>
          <a:p>
            <a:pPr marL="520700" lvl="1" indent="-173038">
              <a:spcBef>
                <a:spcPct val="20000"/>
              </a:spcBef>
              <a:spcAft>
                <a:spcPct val="10000"/>
              </a:spcAft>
              <a:buClr>
                <a:schemeClr val="tx1"/>
              </a:buClr>
              <a:buFontTx/>
              <a:buChar char="•"/>
            </a:pPr>
            <a:r>
              <a:rPr lang="fr-CA" sz="1600" dirty="0">
                <a:solidFill>
                  <a:schemeClr val="tx1"/>
                </a:solidFill>
                <a:cs typeface="Arial" pitchFamily="34" charset="0"/>
              </a:rPr>
              <a:t>Si quantité insuffisante de G.R.: </a:t>
            </a:r>
            <a:r>
              <a:rPr lang="fr-CA" sz="1600" i="1" dirty="0">
                <a:solidFill>
                  <a:schemeClr val="tx1"/>
                </a:solidFill>
                <a:cs typeface="Arial" pitchFamily="34" charset="0"/>
              </a:rPr>
              <a:t>hypoxémie</a:t>
            </a:r>
            <a:r>
              <a:rPr lang="fr-CA" sz="1600" dirty="0">
                <a:solidFill>
                  <a:schemeClr val="tx1"/>
                </a:solidFill>
                <a:cs typeface="Arial" pitchFamily="34" charset="0"/>
              </a:rPr>
              <a:t> (manque d’O</a:t>
            </a:r>
            <a:r>
              <a:rPr lang="fr-CA" sz="1600" baseline="-10000" dirty="0">
                <a:solidFill>
                  <a:schemeClr val="tx1"/>
                </a:solidFill>
                <a:cs typeface="Arial" pitchFamily="34" charset="0"/>
              </a:rPr>
              <a:t>2</a:t>
            </a:r>
            <a:r>
              <a:rPr lang="fr-CA" sz="1600" dirty="0">
                <a:solidFill>
                  <a:schemeClr val="tx1"/>
                </a:solidFill>
                <a:cs typeface="Arial" pitchFamily="34" charset="0"/>
              </a:rPr>
              <a:t>); </a:t>
            </a:r>
          </a:p>
          <a:p>
            <a:pPr marL="520700" lvl="1" indent="-173038">
              <a:spcBef>
                <a:spcPct val="20000"/>
              </a:spcBef>
              <a:spcAft>
                <a:spcPct val="10000"/>
              </a:spcAft>
              <a:buClr>
                <a:schemeClr val="tx1"/>
              </a:buClr>
            </a:pPr>
            <a:r>
              <a:rPr lang="fr-CA" sz="1600" dirty="0">
                <a:solidFill>
                  <a:schemeClr val="tx1"/>
                </a:solidFill>
                <a:cs typeface="Arial" pitchFamily="34" charset="0"/>
              </a:rPr>
              <a:t>	Si trop de G.R: le sang devient très visqueux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mauvaise circulation.</a:t>
            </a:r>
          </a:p>
          <a:p>
            <a:pPr marL="520700" lvl="1" indent="-173038">
              <a:spcBef>
                <a:spcPct val="20000"/>
              </a:spcBef>
              <a:spcAft>
                <a:spcPct val="10000"/>
              </a:spcAft>
              <a:buClr>
                <a:schemeClr val="tx1"/>
              </a:buClr>
              <a:buFontTx/>
              <a:buChar char="•"/>
            </a:pPr>
            <a:r>
              <a:rPr lang="fr-CA" sz="1600" dirty="0">
                <a:solidFill>
                  <a:schemeClr val="tx1"/>
                </a:solidFill>
                <a:cs typeface="Arial" pitchFamily="34" charset="0"/>
              </a:rPr>
              <a:t>Le contrôle de l’érythropoïèse se fait par l’entremise d’une hormone: l’</a:t>
            </a:r>
            <a:r>
              <a:rPr lang="fr-CA" sz="1600" b="1" i="1" dirty="0">
                <a:solidFill>
                  <a:schemeClr val="tx1"/>
                </a:solidFill>
                <a:cs typeface="Arial" pitchFamily="34" charset="0"/>
              </a:rPr>
              <a:t>érythropoïétine</a:t>
            </a:r>
            <a:r>
              <a:rPr lang="fr-CA" sz="1600" i="1" dirty="0">
                <a:solidFill>
                  <a:schemeClr val="tx1"/>
                </a:solidFill>
                <a:cs typeface="Arial" pitchFamily="34" charset="0"/>
              </a:rPr>
              <a:t> </a:t>
            </a:r>
            <a:r>
              <a:rPr lang="fr-CA" sz="1600" dirty="0">
                <a:solidFill>
                  <a:schemeClr val="tx1"/>
                </a:solidFill>
                <a:cs typeface="Arial" pitchFamily="34" charset="0"/>
              </a:rPr>
              <a:t>(</a:t>
            </a:r>
            <a:r>
              <a:rPr lang="fr-CA" sz="1600" i="1" dirty="0">
                <a:solidFill>
                  <a:schemeClr val="tx1"/>
                </a:solidFill>
                <a:cs typeface="Arial" pitchFamily="34" charset="0"/>
              </a:rPr>
              <a:t>EPO</a:t>
            </a:r>
            <a:r>
              <a:rPr lang="fr-CA" sz="1600" dirty="0">
                <a:solidFill>
                  <a:schemeClr val="tx1"/>
                </a:solidFill>
                <a:cs typeface="Arial" pitchFamily="34" charset="0"/>
              </a:rPr>
              <a:t>)</a:t>
            </a:r>
            <a:r>
              <a:rPr lang="fr-CA" sz="1600" i="1" dirty="0">
                <a:solidFill>
                  <a:schemeClr val="tx1"/>
                </a:solidFill>
                <a:cs typeface="Arial" pitchFamily="34" charset="0"/>
              </a:rPr>
              <a:t>.</a:t>
            </a:r>
          </a:p>
          <a:p>
            <a:pPr marL="520700" lvl="1" indent="-173038">
              <a:spcBef>
                <a:spcPct val="20000"/>
              </a:spcBef>
              <a:spcAft>
                <a:spcPct val="10000"/>
              </a:spcAft>
              <a:buClr>
                <a:schemeClr val="tx1"/>
              </a:buClr>
            </a:pPr>
            <a:r>
              <a:rPr lang="fr-CA" sz="1600" dirty="0">
                <a:solidFill>
                  <a:schemeClr val="tx1"/>
                </a:solidFill>
                <a:cs typeface="Arial" pitchFamily="34" charset="0"/>
                <a:sym typeface="Symbol" pitchFamily="18" charset="2"/>
              </a:rPr>
              <a:t>	</a:t>
            </a:r>
            <a:r>
              <a:rPr lang="fr-CA" sz="1600" dirty="0">
                <a:solidFill>
                  <a:schemeClr val="tx1"/>
                </a:solidFill>
                <a:cs typeface="Arial" pitchFamily="34" charset="0"/>
              </a:rPr>
              <a:t> Hypoxémie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reins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EPO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érythropoïèse dans la moelle osseuse rouge</a:t>
            </a:r>
          </a:p>
          <a:p>
            <a:pPr marL="520700" lvl="1" indent="-173038">
              <a:spcBef>
                <a:spcPct val="20000"/>
              </a:spcBef>
              <a:spcAft>
                <a:spcPct val="10000"/>
              </a:spcAft>
              <a:buClr>
                <a:schemeClr val="tx1"/>
              </a:buClr>
            </a:pPr>
            <a:r>
              <a:rPr lang="fr-CA" sz="1600" dirty="0">
                <a:solidFill>
                  <a:schemeClr val="tx1"/>
                </a:solidFill>
                <a:cs typeface="Arial" pitchFamily="34" charset="0"/>
              </a:rPr>
              <a:t>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a:t>
            </a:r>
            <a:r>
              <a:rPr lang="fr-CA" sz="1600" dirty="0">
                <a:solidFill>
                  <a:schemeClr val="tx1"/>
                </a:solidFill>
                <a:cs typeface="Arial" pitchFamily="34" charset="0"/>
                <a:sym typeface="Symbol" pitchFamily="18" charset="2"/>
              </a:rPr>
              <a:t></a:t>
            </a:r>
            <a:r>
              <a:rPr lang="fr-CA" sz="1600" dirty="0">
                <a:solidFill>
                  <a:schemeClr val="tx1"/>
                </a:solidFill>
                <a:cs typeface="Arial" pitchFamily="34" charset="0"/>
              </a:rPr>
              <a:t> hématocrite.</a:t>
            </a:r>
            <a:r>
              <a:rPr lang="fr-FR" sz="1600" dirty="0">
                <a:solidFill>
                  <a:schemeClr val="tx1"/>
                </a:solidFill>
                <a:cs typeface="Arial" pitchFamily="34" charset="0"/>
              </a:rPr>
              <a:t> </a:t>
            </a:r>
            <a:endParaRPr lang="en-CA" sz="1500" dirty="0">
              <a:solidFill>
                <a:schemeClr val="tx1"/>
              </a:solidFill>
              <a:cs typeface="Arial" pitchFamily="34" charset="0"/>
            </a:endParaRPr>
          </a:p>
        </p:txBody>
      </p:sp>
    </p:spTree>
    <p:extLst>
      <p:ext uri="{BB962C8B-B14F-4D97-AF65-F5344CB8AC3E}">
        <p14:creationId xmlns:p14="http://schemas.microsoft.com/office/powerpoint/2010/main" val="917765180"/>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304800" y="427038"/>
            <a:ext cx="8551863" cy="518795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spcAft>
                <a:spcPct val="25000"/>
              </a:spcAft>
              <a:buClr>
                <a:schemeClr val="tx1"/>
              </a:buClr>
              <a:buFontTx/>
              <a:buChar char="•"/>
              <a:tabLst>
                <a:tab pos="0" algn="l"/>
              </a:tabLst>
            </a:pPr>
            <a:r>
              <a:rPr lang="en-CA" sz="1900" b="1" i="1" dirty="0">
                <a:solidFill>
                  <a:schemeClr val="tx1"/>
                </a:solidFill>
                <a:cs typeface="Arial" pitchFamily="34" charset="0"/>
              </a:rPr>
              <a:t> </a:t>
            </a:r>
            <a:r>
              <a:rPr lang="fr-CA" sz="1900" b="1" i="1" dirty="0">
                <a:solidFill>
                  <a:schemeClr val="tx1"/>
                </a:solidFill>
                <a:cs typeface="Arial" pitchFamily="34" charset="0"/>
              </a:rPr>
              <a:t>Érythropoïétine </a:t>
            </a:r>
            <a:r>
              <a:rPr lang="fr-CA" sz="1900" b="1" dirty="0">
                <a:solidFill>
                  <a:schemeClr val="tx1"/>
                </a:solidFill>
                <a:cs typeface="Arial" pitchFamily="34" charset="0"/>
              </a:rPr>
              <a:t>(</a:t>
            </a:r>
            <a:r>
              <a:rPr lang="fr-CA" sz="1900" b="1" i="1" dirty="0">
                <a:solidFill>
                  <a:schemeClr val="tx1"/>
                </a:solidFill>
                <a:cs typeface="Arial" pitchFamily="34" charset="0"/>
              </a:rPr>
              <a:t>EPO</a:t>
            </a:r>
            <a:r>
              <a:rPr lang="fr-CA" sz="1900" b="1" dirty="0">
                <a:solidFill>
                  <a:schemeClr val="tx1"/>
                </a:solidFill>
                <a:cs typeface="Arial" pitchFamily="34" charset="0"/>
              </a:rPr>
              <a:t>):</a:t>
            </a:r>
          </a:p>
          <a:p>
            <a:pPr marL="361950" lvl="1" indent="-182563">
              <a:spcBef>
                <a:spcPct val="20000"/>
              </a:spcBef>
              <a:buClr>
                <a:schemeClr val="tx1"/>
              </a:buClr>
              <a:buFontTx/>
              <a:buChar char="•"/>
              <a:tabLst>
                <a:tab pos="0" algn="l"/>
              </a:tabLst>
            </a:pPr>
            <a:r>
              <a:rPr lang="fr-CA" sz="1600" dirty="0">
                <a:solidFill>
                  <a:schemeClr val="tx1"/>
                </a:solidFill>
                <a:cs typeface="Arial" pitchFamily="34" charset="0"/>
              </a:rPr>
              <a:t>Glycoprotéine produite principalement (&gt;90%) par les reins (le reste par le foie)</a:t>
            </a:r>
          </a:p>
          <a:p>
            <a:pPr marL="361950" lvl="1" indent="-182563">
              <a:spcBef>
                <a:spcPct val="20000"/>
              </a:spcBef>
              <a:spcAft>
                <a:spcPct val="10000"/>
              </a:spcAft>
              <a:buClr>
                <a:schemeClr val="tx1"/>
              </a:buClr>
              <a:buFontTx/>
              <a:buChar char="•"/>
              <a:tabLst>
                <a:tab pos="0" algn="l"/>
              </a:tabLst>
            </a:pPr>
            <a:r>
              <a:rPr lang="fr-CA" sz="1600" dirty="0">
                <a:solidFill>
                  <a:schemeClr val="tx1"/>
                </a:solidFill>
                <a:cs typeface="Arial" pitchFamily="34" charset="0"/>
              </a:rPr>
              <a:t>Stimulus de la production de l’EPO: </a:t>
            </a:r>
            <a:r>
              <a:rPr lang="fr-CA" sz="1600" u="sng" dirty="0">
                <a:solidFill>
                  <a:schemeClr val="tx1"/>
                </a:solidFill>
                <a:cs typeface="Arial" pitchFamily="34" charset="0"/>
              </a:rPr>
              <a:t>hypoxémie</a:t>
            </a:r>
            <a:r>
              <a:rPr lang="fr-CA" sz="1600" dirty="0">
                <a:solidFill>
                  <a:schemeClr val="tx1"/>
                </a:solidFill>
                <a:cs typeface="Arial" pitchFamily="34" charset="0"/>
              </a:rPr>
              <a:t>, qui peut être causée par:</a:t>
            </a:r>
          </a:p>
          <a:p>
            <a:pPr marL="723900" lvl="2" indent="-182563">
              <a:spcBef>
                <a:spcPct val="20000"/>
              </a:spcBef>
              <a:spcAft>
                <a:spcPct val="10000"/>
              </a:spcAft>
              <a:buClr>
                <a:schemeClr val="tx1"/>
              </a:buClr>
              <a:buSzPct val="70000"/>
              <a:buFontTx/>
              <a:buChar char="•"/>
              <a:tabLst>
                <a:tab pos="0" algn="l"/>
              </a:tabLst>
            </a:pPr>
            <a:r>
              <a:rPr lang="fr-CA" sz="1400" dirty="0">
                <a:solidFill>
                  <a:schemeClr val="tx1"/>
                </a:solidFill>
                <a:cs typeface="Arial" pitchFamily="34" charset="0"/>
              </a:rPr>
              <a:t>Diminution du taux de G.R. (ex.: suite à une hémorragie)</a:t>
            </a:r>
          </a:p>
          <a:p>
            <a:pPr marL="723900" lvl="2" indent="-182563">
              <a:spcBef>
                <a:spcPct val="20000"/>
              </a:spcBef>
              <a:spcAft>
                <a:spcPct val="10000"/>
              </a:spcAft>
              <a:buClr>
                <a:schemeClr val="tx1"/>
              </a:buClr>
              <a:buSzPct val="70000"/>
              <a:buFontTx/>
              <a:buChar char="•"/>
              <a:tabLst>
                <a:tab pos="0" algn="l"/>
              </a:tabLst>
            </a:pPr>
            <a:r>
              <a:rPr lang="fr-CA" sz="1400" dirty="0">
                <a:solidFill>
                  <a:schemeClr val="tx1"/>
                </a:solidFill>
                <a:cs typeface="Arial" pitchFamily="34" charset="0"/>
              </a:rPr>
              <a:t>Diminution de l’accès à de l’O</a:t>
            </a:r>
            <a:r>
              <a:rPr lang="fr-CA" sz="1400" baseline="-25000" dirty="0">
                <a:solidFill>
                  <a:schemeClr val="tx1"/>
                </a:solidFill>
                <a:cs typeface="Arial" pitchFamily="34" charset="0"/>
              </a:rPr>
              <a:t>2</a:t>
            </a:r>
            <a:r>
              <a:rPr lang="fr-CA" sz="1400" dirty="0">
                <a:solidFill>
                  <a:schemeClr val="tx1"/>
                </a:solidFill>
                <a:cs typeface="Arial" pitchFamily="34" charset="0"/>
              </a:rPr>
              <a:t> (ex.: en haute altitude, suite à des maladies pulmonaires) </a:t>
            </a:r>
          </a:p>
          <a:p>
            <a:pPr marL="723900" lvl="2" indent="-182563">
              <a:spcBef>
                <a:spcPct val="20000"/>
              </a:spcBef>
              <a:buClr>
                <a:schemeClr val="tx1"/>
              </a:buClr>
              <a:buSzPct val="70000"/>
              <a:buFontTx/>
              <a:buChar char="•"/>
              <a:tabLst>
                <a:tab pos="0" algn="l"/>
              </a:tabLst>
            </a:pPr>
            <a:r>
              <a:rPr lang="fr-CA" sz="1400" dirty="0">
                <a:solidFill>
                  <a:schemeClr val="tx1"/>
                </a:solidFill>
                <a:cs typeface="Arial" pitchFamily="34" charset="0"/>
              </a:rPr>
              <a:t>Augmentation de la demande en O</a:t>
            </a:r>
            <a:r>
              <a:rPr lang="fr-CA" sz="1400" baseline="-25000" dirty="0">
                <a:solidFill>
                  <a:schemeClr val="tx1"/>
                </a:solidFill>
                <a:cs typeface="Arial" pitchFamily="34" charset="0"/>
              </a:rPr>
              <a:t>2</a:t>
            </a:r>
            <a:r>
              <a:rPr lang="fr-CA" sz="1400" dirty="0">
                <a:solidFill>
                  <a:schemeClr val="tx1"/>
                </a:solidFill>
                <a:cs typeface="Arial" pitchFamily="34" charset="0"/>
              </a:rPr>
              <a:t> par les tissus (ex. exercices </a:t>
            </a:r>
            <a:r>
              <a:rPr lang="fr-CA" sz="1400" dirty="0" err="1">
                <a:solidFill>
                  <a:schemeClr val="tx1"/>
                </a:solidFill>
                <a:cs typeface="Arial" pitchFamily="34" charset="0"/>
              </a:rPr>
              <a:t>aérobiques</a:t>
            </a:r>
            <a:r>
              <a:rPr lang="fr-CA" sz="1400" dirty="0">
                <a:solidFill>
                  <a:schemeClr val="tx1"/>
                </a:solidFill>
                <a:cs typeface="Arial" pitchFamily="34" charset="0"/>
              </a:rPr>
              <a:t> répétés).</a:t>
            </a:r>
          </a:p>
          <a:p>
            <a:pPr marL="361950" lvl="1" indent="-182563">
              <a:spcBef>
                <a:spcPct val="20000"/>
              </a:spcBef>
              <a:buClr>
                <a:schemeClr val="tx1"/>
              </a:buClr>
              <a:buFontTx/>
              <a:buChar char="•"/>
              <a:tabLst>
                <a:tab pos="0" algn="l"/>
              </a:tabLst>
            </a:pPr>
            <a:r>
              <a:rPr lang="fr-CA" sz="1600" dirty="0">
                <a:solidFill>
                  <a:schemeClr val="tx1"/>
                </a:solidFill>
                <a:cs typeface="Arial" pitchFamily="34" charset="0"/>
              </a:rPr>
              <a:t>Inversement, un excès du taux d’érythrocytes causerait une diminution de la production d’EPO.</a:t>
            </a:r>
          </a:p>
          <a:p>
            <a:pPr marL="361950" lvl="1" indent="-182563">
              <a:spcBef>
                <a:spcPct val="20000"/>
              </a:spcBef>
              <a:spcAft>
                <a:spcPct val="10000"/>
              </a:spcAft>
              <a:buClr>
                <a:schemeClr val="tx1"/>
              </a:buClr>
              <a:buFontTx/>
              <a:buChar char="•"/>
              <a:tabLst>
                <a:tab pos="0" algn="l"/>
              </a:tabLst>
            </a:pPr>
            <a:r>
              <a:rPr lang="fr-CA" sz="1600" dirty="0">
                <a:solidFill>
                  <a:schemeClr val="tx1"/>
                </a:solidFill>
                <a:cs typeface="Arial" pitchFamily="34" charset="0"/>
              </a:rPr>
              <a:t>Mécanismes d’action de l’EPO:</a:t>
            </a:r>
          </a:p>
          <a:p>
            <a:pPr marL="723900" lvl="2" indent="-182563">
              <a:spcBef>
                <a:spcPct val="20000"/>
              </a:spcBef>
              <a:spcAft>
                <a:spcPct val="10000"/>
              </a:spcAft>
              <a:buClr>
                <a:schemeClr val="tx1"/>
              </a:buClr>
              <a:buSzPct val="70000"/>
              <a:buFontTx/>
              <a:buChar char="•"/>
              <a:tabLst>
                <a:tab pos="0" algn="l"/>
              </a:tabLst>
            </a:pPr>
            <a:r>
              <a:rPr lang="fr-CA" sz="1400" dirty="0">
                <a:solidFill>
                  <a:schemeClr val="tx1"/>
                </a:solidFill>
                <a:cs typeface="Arial" pitchFamily="34" charset="0"/>
              </a:rPr>
              <a:t>Se lie à  des récepteurs sur les précurseurs des érythrocytes (proérythroblastes, érythroblastes)</a:t>
            </a:r>
          </a:p>
          <a:p>
            <a:pPr marL="723900" lvl="2" indent="-182563">
              <a:spcBef>
                <a:spcPct val="20000"/>
              </a:spcBef>
              <a:spcAft>
                <a:spcPct val="25000"/>
              </a:spcAft>
              <a:buClr>
                <a:schemeClr val="tx1"/>
              </a:buClr>
              <a:buSzPct val="70000"/>
              <a:buFontTx/>
              <a:buChar char="•"/>
              <a:tabLst>
                <a:tab pos="0" algn="l"/>
              </a:tabLst>
            </a:pPr>
            <a:r>
              <a:rPr lang="fr-CA" sz="1400" dirty="0">
                <a:solidFill>
                  <a:schemeClr val="tx1"/>
                </a:solidFill>
                <a:cs typeface="Arial" pitchFamily="34" charset="0"/>
              </a:rPr>
              <a:t>Cette interaction EPO-récepteur entraîne une accélération de la différentiation et multiplication des cellules,  de la synthèse de l’hémoglobine, de la formation des réticulocytes.</a:t>
            </a:r>
          </a:p>
          <a:p>
            <a:pPr marL="723900" lvl="2" indent="-182563">
              <a:spcBef>
                <a:spcPct val="20000"/>
              </a:spcBef>
              <a:spcAft>
                <a:spcPct val="25000"/>
              </a:spcAft>
              <a:buClr>
                <a:schemeClr val="tx1"/>
              </a:buClr>
              <a:tabLst>
                <a:tab pos="0" algn="l"/>
              </a:tabLst>
            </a:pPr>
            <a:r>
              <a:rPr lang="fr-CA" sz="1400" dirty="0">
                <a:solidFill>
                  <a:schemeClr val="tx1"/>
                </a:solidFill>
                <a:cs typeface="Arial" pitchFamily="34" charset="0"/>
                <a:sym typeface="Symbol" pitchFamily="18" charset="2"/>
              </a:rPr>
              <a:t>	</a:t>
            </a:r>
            <a:r>
              <a:rPr lang="fr-CA" sz="1400" dirty="0">
                <a:solidFill>
                  <a:schemeClr val="tx1"/>
                </a:solidFill>
                <a:cs typeface="Arial" pitchFamily="34" charset="0"/>
              </a:rPr>
              <a:t> L’EPO peut diminuer de moitié la durée de l’érythropoïèse (de 5-7 jours à seulement 3 jours).</a:t>
            </a:r>
          </a:p>
        </p:txBody>
      </p:sp>
    </p:spTree>
    <p:extLst>
      <p:ext uri="{BB962C8B-B14F-4D97-AF65-F5344CB8AC3E}">
        <p14:creationId xmlns:p14="http://schemas.microsoft.com/office/powerpoint/2010/main" val="3356438957"/>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228600" y="982663"/>
            <a:ext cx="4038600" cy="3665537"/>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8275" indent="-168275">
              <a:spcBef>
                <a:spcPct val="20000"/>
              </a:spcBef>
              <a:spcAft>
                <a:spcPct val="10000"/>
              </a:spcAft>
              <a:buClr>
                <a:schemeClr val="tx1"/>
              </a:buClr>
              <a:buSzPct val="85000"/>
              <a:buFont typeface="Symbol" pitchFamily="18" charset="2"/>
              <a:buChar char="-"/>
            </a:pPr>
            <a:r>
              <a:rPr lang="fr-CA" sz="1600">
                <a:solidFill>
                  <a:schemeClr val="tx1"/>
                </a:solidFill>
                <a:cs typeface="Arial" pitchFamily="34" charset="0"/>
              </a:rPr>
              <a:t>Durée de vie limitée des G.R.: </a:t>
            </a:r>
            <a:r>
              <a:rPr lang="fr-CA" sz="1600">
                <a:solidFill>
                  <a:schemeClr val="tx1"/>
                </a:solidFill>
                <a:cs typeface="Arial" pitchFamily="34" charset="0"/>
                <a:sym typeface="Symbol" pitchFamily="18" charset="2"/>
              </a:rPr>
              <a:t></a:t>
            </a:r>
            <a:r>
              <a:rPr lang="fr-CA" sz="1600">
                <a:solidFill>
                  <a:schemeClr val="tx1"/>
                </a:solidFill>
                <a:cs typeface="Arial" pitchFamily="34" charset="0"/>
              </a:rPr>
              <a:t> 120 jours. (100 et 120)</a:t>
            </a:r>
          </a:p>
          <a:p>
            <a:pPr marL="455613" lvl="1" indent="-173038">
              <a:spcBef>
                <a:spcPct val="20000"/>
              </a:spcBef>
              <a:buClr>
                <a:schemeClr val="tx1"/>
              </a:buClr>
              <a:buSzPct val="80000"/>
              <a:buFontTx/>
              <a:buChar char="–"/>
            </a:pPr>
            <a:r>
              <a:rPr lang="fr-CA" sz="1600" u="sng">
                <a:solidFill>
                  <a:srgbClr val="FF0000"/>
                </a:solidFill>
                <a:cs typeface="Arial" pitchFamily="34" charset="0"/>
              </a:rPr>
              <a:t>Limitée </a:t>
            </a:r>
            <a:r>
              <a:rPr lang="fr-CA" sz="1600">
                <a:solidFill>
                  <a:schemeClr val="tx1"/>
                </a:solidFill>
                <a:cs typeface="Arial" pitchFamily="34" charset="0"/>
              </a:rPr>
              <a:t>parce que les G.R. ne peuvent pas synthétiser de nouvelles protéines.</a:t>
            </a:r>
          </a:p>
          <a:p>
            <a:pPr marL="455613" lvl="1" indent="-173038">
              <a:spcBef>
                <a:spcPct val="20000"/>
              </a:spcBef>
              <a:buClr>
                <a:schemeClr val="tx1"/>
              </a:buClr>
              <a:buSzPct val="80000"/>
              <a:buFontTx/>
              <a:buChar char="–"/>
            </a:pPr>
            <a:endParaRPr lang="fr-CA" sz="1600">
              <a:solidFill>
                <a:schemeClr val="tx1"/>
              </a:solidFill>
              <a:cs typeface="Arial" pitchFamily="34" charset="0"/>
            </a:endParaRPr>
          </a:p>
          <a:p>
            <a:pPr marL="168275" indent="-168275">
              <a:spcBef>
                <a:spcPct val="20000"/>
              </a:spcBef>
              <a:buClr>
                <a:schemeClr val="tx1"/>
              </a:buClr>
              <a:buSzPct val="85000"/>
              <a:buFont typeface="Symbol" pitchFamily="18" charset="2"/>
              <a:buChar char="-"/>
            </a:pPr>
            <a:r>
              <a:rPr lang="fr-CA" sz="1600">
                <a:solidFill>
                  <a:schemeClr val="tx1"/>
                </a:solidFill>
                <a:cs typeface="Arial" pitchFamily="34" charset="0"/>
              </a:rPr>
              <a:t>Les vieux érythrocytes non fonctionnels sont reconnus et détruits par les macrophages présents dans:</a:t>
            </a:r>
          </a:p>
          <a:p>
            <a:pPr marL="455613" lvl="1" indent="-173038">
              <a:spcBef>
                <a:spcPct val="20000"/>
              </a:spcBef>
              <a:buClr>
                <a:schemeClr val="tx1"/>
              </a:buClr>
              <a:buSzPct val="80000"/>
              <a:buFontTx/>
              <a:buChar char="–"/>
            </a:pPr>
            <a:r>
              <a:rPr lang="fr-CA" sz="1600">
                <a:solidFill>
                  <a:srgbClr val="FF0000"/>
                </a:solidFill>
                <a:cs typeface="Arial" pitchFamily="34" charset="0"/>
              </a:rPr>
              <a:t>Rate</a:t>
            </a:r>
          </a:p>
          <a:p>
            <a:pPr marL="455613" lvl="1" indent="-173038">
              <a:spcBef>
                <a:spcPct val="20000"/>
              </a:spcBef>
              <a:buClr>
                <a:schemeClr val="tx1"/>
              </a:buClr>
              <a:buSzPct val="80000"/>
              <a:buFontTx/>
              <a:buChar char="–"/>
            </a:pPr>
            <a:r>
              <a:rPr lang="fr-CA" sz="1600">
                <a:solidFill>
                  <a:srgbClr val="FF0000"/>
                </a:solidFill>
                <a:cs typeface="Arial" pitchFamily="34" charset="0"/>
              </a:rPr>
              <a:t>Foie</a:t>
            </a:r>
          </a:p>
          <a:p>
            <a:pPr marL="455613" lvl="1" indent="-173038">
              <a:spcBef>
                <a:spcPct val="20000"/>
              </a:spcBef>
              <a:buClr>
                <a:schemeClr val="tx1"/>
              </a:buClr>
              <a:buSzPct val="80000"/>
              <a:buFontTx/>
              <a:buChar char="–"/>
            </a:pPr>
            <a:r>
              <a:rPr lang="fr-CA" sz="1600">
                <a:solidFill>
                  <a:srgbClr val="FF0000"/>
                </a:solidFill>
                <a:cs typeface="Arial" pitchFamily="34" charset="0"/>
              </a:rPr>
              <a:t>Moelle osseuse rouge</a:t>
            </a:r>
          </a:p>
        </p:txBody>
      </p:sp>
      <p:sp>
        <p:nvSpPr>
          <p:cNvPr id="9219" name="Rectangle 3"/>
          <p:cNvSpPr>
            <a:spLocks noChangeArrowheads="1"/>
          </p:cNvSpPr>
          <p:nvPr/>
        </p:nvSpPr>
        <p:spPr bwMode="auto">
          <a:xfrm>
            <a:off x="152400" y="4876800"/>
            <a:ext cx="8305800" cy="19812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spcAft>
                <a:spcPct val="10000"/>
              </a:spcAft>
              <a:buClr>
                <a:schemeClr val="tx1"/>
              </a:buClr>
              <a:buFontTx/>
              <a:buChar char="•"/>
            </a:pPr>
            <a:r>
              <a:rPr lang="fr-CA" sz="1900" b="1" dirty="0">
                <a:solidFill>
                  <a:srgbClr val="FF0000"/>
                </a:solidFill>
                <a:cs typeface="Arial" pitchFamily="34" charset="0"/>
              </a:rPr>
              <a:t>  </a:t>
            </a:r>
            <a:r>
              <a:rPr lang="fr-CA" sz="1900" b="1" dirty="0">
                <a:solidFill>
                  <a:schemeClr val="tx1"/>
                </a:solidFill>
                <a:cs typeface="Arial" pitchFamily="34" charset="0"/>
              </a:rPr>
              <a:t>Besoins nutritionnels pour l’érythropoïèse:</a:t>
            </a:r>
          </a:p>
          <a:p>
            <a:pPr marL="352425" lvl="1" indent="-173038">
              <a:spcBef>
                <a:spcPct val="20000"/>
              </a:spcBef>
              <a:buClr>
                <a:schemeClr val="tx1"/>
              </a:buClr>
              <a:buSzPct val="85000"/>
              <a:buFont typeface="Symbol" pitchFamily="18" charset="2"/>
              <a:buChar char="-"/>
            </a:pPr>
            <a:r>
              <a:rPr lang="fr-CA" sz="1400" dirty="0">
                <a:solidFill>
                  <a:schemeClr val="tx1"/>
                </a:solidFill>
                <a:cs typeface="Arial" pitchFamily="34" charset="0"/>
              </a:rPr>
              <a:t>Matériaux nécessaires à leur production comprennent:</a:t>
            </a:r>
          </a:p>
          <a:p>
            <a:pPr marL="719138" lvl="2" indent="-187325">
              <a:spcBef>
                <a:spcPct val="20000"/>
              </a:spcBef>
              <a:buClr>
                <a:schemeClr val="tx1"/>
              </a:buClr>
              <a:buFontTx/>
              <a:buChar char="•"/>
            </a:pPr>
            <a:r>
              <a:rPr lang="fr-CA" sz="1400" dirty="0">
                <a:solidFill>
                  <a:schemeClr val="tx1"/>
                </a:solidFill>
                <a:cs typeface="Arial" pitchFamily="34" charset="0"/>
              </a:rPr>
              <a:t>Acides aminés, lipides, glucides</a:t>
            </a:r>
            <a:endParaRPr lang="fr-CA" sz="1200" dirty="0">
              <a:solidFill>
                <a:schemeClr val="tx1"/>
              </a:solidFill>
              <a:cs typeface="Arial" pitchFamily="34" charset="0"/>
            </a:endParaRPr>
          </a:p>
          <a:p>
            <a:pPr marL="719138" lvl="2" indent="-187325">
              <a:spcBef>
                <a:spcPct val="20000"/>
              </a:spcBef>
              <a:buClr>
                <a:schemeClr val="tx1"/>
              </a:buClr>
              <a:buFontTx/>
              <a:buChar char="•"/>
            </a:pPr>
            <a:r>
              <a:rPr lang="fr-CA" sz="1400" dirty="0">
                <a:solidFill>
                  <a:schemeClr val="tx1"/>
                </a:solidFill>
                <a:cs typeface="Arial" pitchFamily="34" charset="0"/>
              </a:rPr>
              <a:t>Fer</a:t>
            </a:r>
          </a:p>
          <a:p>
            <a:pPr marL="719138" lvl="2" indent="-187325">
              <a:spcBef>
                <a:spcPct val="20000"/>
              </a:spcBef>
              <a:buClr>
                <a:schemeClr val="tx1"/>
              </a:buClr>
              <a:buFontTx/>
              <a:buChar char="•"/>
            </a:pPr>
            <a:r>
              <a:rPr lang="fr-CA" sz="1400" dirty="0">
                <a:solidFill>
                  <a:schemeClr val="tx1"/>
                </a:solidFill>
                <a:cs typeface="Arial" pitchFamily="34" charset="0"/>
              </a:rPr>
              <a:t>Vitamines, en particulier B</a:t>
            </a:r>
            <a:r>
              <a:rPr lang="fr-CA" sz="1400" baseline="-25000" dirty="0">
                <a:solidFill>
                  <a:schemeClr val="tx1"/>
                </a:solidFill>
                <a:cs typeface="Arial" pitchFamily="34" charset="0"/>
              </a:rPr>
              <a:t>12</a:t>
            </a:r>
            <a:r>
              <a:rPr lang="fr-CA" sz="1400" dirty="0">
                <a:solidFill>
                  <a:schemeClr val="tx1"/>
                </a:solidFill>
                <a:cs typeface="Arial" pitchFamily="34" charset="0"/>
              </a:rPr>
              <a:t> et acide folique (</a:t>
            </a:r>
            <a:r>
              <a:rPr lang="fr-CA" sz="1400" dirty="0" err="1">
                <a:solidFill>
                  <a:schemeClr val="tx1"/>
                </a:solidFill>
                <a:cs typeface="Arial" pitchFamily="34" charset="0"/>
              </a:rPr>
              <a:t>folate</a:t>
            </a:r>
            <a:r>
              <a:rPr lang="fr-CA" sz="1400" dirty="0">
                <a:solidFill>
                  <a:schemeClr val="tx1"/>
                </a:solidFill>
                <a:cs typeface="Arial" pitchFamily="34" charset="0"/>
              </a:rPr>
              <a:t>)</a:t>
            </a:r>
          </a:p>
          <a:p>
            <a:pPr marL="719138" lvl="2" indent="-187325">
              <a:spcBef>
                <a:spcPct val="20000"/>
              </a:spcBef>
              <a:buClr>
                <a:schemeClr val="tx1"/>
              </a:buClr>
            </a:pPr>
            <a:r>
              <a:rPr lang="fr-CA" sz="1400" dirty="0">
                <a:solidFill>
                  <a:srgbClr val="FF0000"/>
                </a:solidFill>
                <a:cs typeface="Arial" pitchFamily="34" charset="0"/>
                <a:sym typeface="Symbol" pitchFamily="18" charset="2"/>
              </a:rPr>
              <a:t>	</a:t>
            </a:r>
            <a:endParaRPr lang="fr-CA" sz="1400" dirty="0">
              <a:solidFill>
                <a:srgbClr val="FF0000"/>
              </a:solidFill>
              <a:cs typeface="Arial" pitchFamily="34" charset="0"/>
            </a:endParaRPr>
          </a:p>
        </p:txBody>
      </p:sp>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l="4655"/>
          <a:stretch>
            <a:fillRect/>
          </a:stretch>
        </p:blipFill>
        <p:spPr bwMode="auto">
          <a:xfrm>
            <a:off x="4351338" y="581025"/>
            <a:ext cx="4532312" cy="414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Text Box 5"/>
          <p:cNvSpPr txBox="1">
            <a:spLocks noChangeArrowheads="1"/>
          </p:cNvSpPr>
          <p:nvPr/>
        </p:nvSpPr>
        <p:spPr bwMode="auto">
          <a:xfrm>
            <a:off x="7985125" y="436563"/>
            <a:ext cx="919163" cy="311150"/>
          </a:xfrm>
          <a:prstGeom prst="rect">
            <a:avLst/>
          </a:prstGeom>
          <a:noFill/>
          <a:ln w="635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lgn="ctr"/>
            <a:r>
              <a:rPr lang="en-US" sz="1400" b="1">
                <a:solidFill>
                  <a:schemeClr val="accent2"/>
                </a:solidFill>
              </a:rPr>
              <a:t>Fig. 17.7</a:t>
            </a:r>
          </a:p>
        </p:txBody>
      </p:sp>
      <p:sp>
        <p:nvSpPr>
          <p:cNvPr id="9222" name="Rectangle 6"/>
          <p:cNvSpPr>
            <a:spLocks noChangeArrowheads="1"/>
          </p:cNvSpPr>
          <p:nvPr/>
        </p:nvSpPr>
        <p:spPr bwMode="auto">
          <a:xfrm>
            <a:off x="157163" y="298450"/>
            <a:ext cx="8986837" cy="471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92113" indent="-392113">
              <a:lnSpc>
                <a:spcPct val="90000"/>
              </a:lnSpc>
              <a:spcBef>
                <a:spcPct val="20000"/>
              </a:spcBef>
            </a:pPr>
            <a:r>
              <a:rPr lang="en-CA" sz="2600" b="1">
                <a:solidFill>
                  <a:schemeClr val="tx1"/>
                </a:solidFill>
                <a:cs typeface="Arial" pitchFamily="34" charset="0"/>
              </a:rPr>
              <a:t>5.	</a:t>
            </a:r>
            <a:r>
              <a:rPr lang="en-CA" sz="2600" b="1" u="sng">
                <a:solidFill>
                  <a:schemeClr val="tx1"/>
                </a:solidFill>
                <a:cs typeface="Arial" pitchFamily="34" charset="0"/>
              </a:rPr>
              <a:t>CYCLE DE VIE DES ÉRYTHROCYTES</a:t>
            </a:r>
            <a:endParaRPr lang="en-CA" sz="2600" u="sng">
              <a:solidFill>
                <a:schemeClr val="tx1"/>
              </a:solidFill>
              <a:cs typeface="Arial" pitchFamily="34" charset="0"/>
            </a:endParaRPr>
          </a:p>
        </p:txBody>
      </p:sp>
      <p:sp>
        <p:nvSpPr>
          <p:cNvPr id="9223" name="Line 7"/>
          <p:cNvSpPr>
            <a:spLocks noChangeShapeType="1"/>
          </p:cNvSpPr>
          <p:nvPr/>
        </p:nvSpPr>
        <p:spPr bwMode="auto">
          <a:xfrm>
            <a:off x="7772400" y="3733800"/>
            <a:ext cx="53340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24" name="Line 8"/>
          <p:cNvSpPr>
            <a:spLocks noChangeShapeType="1"/>
          </p:cNvSpPr>
          <p:nvPr/>
        </p:nvSpPr>
        <p:spPr bwMode="auto">
          <a:xfrm>
            <a:off x="7391400" y="3886200"/>
            <a:ext cx="457200" cy="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25" name="Rectangle 9"/>
          <p:cNvSpPr>
            <a:spLocks noChangeArrowheads="1"/>
          </p:cNvSpPr>
          <p:nvPr/>
        </p:nvSpPr>
        <p:spPr bwMode="auto">
          <a:xfrm>
            <a:off x="4648200" y="3810000"/>
            <a:ext cx="2209800" cy="99060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033791491"/>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Text Box 4"/>
          <p:cNvSpPr txBox="1">
            <a:spLocks noChangeArrowheads="1"/>
          </p:cNvSpPr>
          <p:nvPr/>
        </p:nvSpPr>
        <p:spPr bwMode="auto">
          <a:xfrm>
            <a:off x="274638" y="336550"/>
            <a:ext cx="8656637" cy="3533275"/>
          </a:xfrm>
          <a:prstGeom prst="rect">
            <a:avLst/>
          </a:prstGeom>
          <a:noFill/>
          <a:ln w="9525">
            <a:solidFill>
              <a:srgbClr val="008000"/>
            </a:solidFill>
            <a:miter lim="800000"/>
            <a:headEnd/>
            <a:tailEnd/>
          </a:ln>
        </p:spPr>
        <p:txBody>
          <a:bodyPr tIns="91440" bIns="91440">
            <a:spAutoFit/>
          </a:bodyPr>
          <a:lstStyle/>
          <a:p>
            <a:pPr eaLnBrk="0" hangingPunct="0">
              <a:lnSpc>
                <a:spcPct val="80000"/>
              </a:lnSpc>
            </a:pPr>
            <a:r>
              <a:rPr lang="en-US" sz="2200" i="1" dirty="0"/>
              <a:t>2.  </a:t>
            </a:r>
            <a:r>
              <a:rPr lang="en-US" sz="2200" i="1" u="sng" dirty="0"/>
              <a:t>Rate</a:t>
            </a:r>
          </a:p>
          <a:p>
            <a:pPr marL="560388" lvl="1" indent="-182563" eaLnBrk="0" hangingPunct="0">
              <a:spcBef>
                <a:spcPct val="10000"/>
              </a:spcBef>
              <a:buFontTx/>
              <a:buChar char="•"/>
            </a:pPr>
            <a:r>
              <a:rPr lang="fr-CA" sz="1600" b="0" dirty="0"/>
              <a:t>Le plus gros des organes lymphatiques (140-180 g); sous le diaphragme.</a:t>
            </a:r>
          </a:p>
          <a:p>
            <a:pPr marL="560388" lvl="1" indent="-182563" eaLnBrk="0" hangingPunct="0">
              <a:spcBef>
                <a:spcPct val="20000"/>
              </a:spcBef>
              <a:buFontTx/>
              <a:buChar char="•"/>
            </a:pPr>
            <a:r>
              <a:rPr lang="fr-CA" sz="1600" b="0" dirty="0"/>
              <a:t>Deux régions:</a:t>
            </a:r>
          </a:p>
          <a:p>
            <a:pPr marL="854075" lvl="2" indent="-153988" eaLnBrk="0" hangingPunct="0">
              <a:buFontTx/>
              <a:buChar char="•"/>
            </a:pPr>
            <a:r>
              <a:rPr lang="fr-CA" sz="1600" b="0" dirty="0"/>
              <a:t>Pulpe blanche (25 %): tissu lymphatique; fonction </a:t>
            </a:r>
            <a:r>
              <a:rPr lang="fr-CA" sz="1600" b="0" dirty="0" smtClean="0"/>
              <a:t>immunitaire (contient lymphocytes)</a:t>
            </a:r>
            <a:endParaRPr lang="fr-CA" sz="1600" b="0" dirty="0"/>
          </a:p>
          <a:p>
            <a:pPr marL="854075" lvl="2" indent="-153988" eaLnBrk="0" hangingPunct="0">
              <a:buFontTx/>
              <a:buChar char="•"/>
            </a:pPr>
            <a:r>
              <a:rPr lang="fr-CA" sz="1600" b="0" dirty="0"/>
              <a:t>Pulpe rouge (75%): associée aux veines;  remplie de macrophages et globules rouges.</a:t>
            </a:r>
          </a:p>
          <a:p>
            <a:pPr marL="560388" lvl="1" indent="-182563" eaLnBrk="0" hangingPunct="0">
              <a:spcBef>
                <a:spcPct val="20000"/>
              </a:spcBef>
              <a:buFontTx/>
              <a:buChar char="•"/>
            </a:pPr>
            <a:r>
              <a:rPr lang="fr-CA" sz="1600" b="0" dirty="0"/>
              <a:t>Fonctions:</a:t>
            </a:r>
          </a:p>
          <a:p>
            <a:pPr marL="560388" lvl="1" indent="-182563" eaLnBrk="0" hangingPunct="0"/>
            <a:r>
              <a:rPr lang="fr-CA" sz="1600" b="0" dirty="0"/>
              <a:t>	1)  Site de prolifération des lymphocytes; surveillance et réponse immunitaire</a:t>
            </a:r>
          </a:p>
          <a:p>
            <a:pPr marL="560388" lvl="1" indent="-182563" eaLnBrk="0" hangingPunct="0"/>
            <a:r>
              <a:rPr lang="fr-CA" sz="1600" b="0" dirty="0"/>
              <a:t>	2)  Purifie le sang</a:t>
            </a:r>
          </a:p>
          <a:p>
            <a:pPr marL="560388" lvl="1" indent="-182563" eaLnBrk="0" hangingPunct="0"/>
            <a:r>
              <a:rPr lang="fr-CA" sz="1600" b="0" dirty="0"/>
              <a:t>	3)  Emmagasine une partie des produits de dégradation des G.R. </a:t>
            </a:r>
          </a:p>
          <a:p>
            <a:pPr marL="560388" lvl="1" indent="-182563" eaLnBrk="0" hangingPunct="0"/>
            <a:r>
              <a:rPr lang="fr-CA" sz="1600" b="0" dirty="0"/>
              <a:t>	4)  Site de l’érythropo</a:t>
            </a:r>
            <a:r>
              <a:rPr lang="fr-CA" sz="1600" b="0" dirty="0">
                <a:cs typeface="Arial" charset="0"/>
              </a:rPr>
              <a:t>ïèse</a:t>
            </a:r>
            <a:r>
              <a:rPr lang="fr-CA" sz="1600" b="0" dirty="0"/>
              <a:t> chez le </a:t>
            </a:r>
            <a:r>
              <a:rPr lang="fr-CA" sz="1600" b="0" dirty="0" err="1"/>
              <a:t>foetus</a:t>
            </a:r>
            <a:endParaRPr lang="fr-CA" sz="1600" b="0" dirty="0"/>
          </a:p>
          <a:p>
            <a:pPr marL="560388" lvl="1" indent="-182563" eaLnBrk="0" hangingPunct="0"/>
            <a:r>
              <a:rPr lang="fr-CA" sz="1600" b="0" dirty="0"/>
              <a:t>	</a:t>
            </a:r>
          </a:p>
        </p:txBody>
      </p:sp>
      <p:pic>
        <p:nvPicPr>
          <p:cNvPr id="152578" name="Picture 5" descr="20-06_Spleen_3"/>
          <p:cNvPicPr>
            <a:picLocks noChangeAspect="1" noChangeArrowheads="1"/>
          </p:cNvPicPr>
          <p:nvPr/>
        </p:nvPicPr>
        <p:blipFill>
          <a:blip r:embed="rId3"/>
          <a:srcRect l="999" t="1657" r="39000" b="53119"/>
          <a:stretch>
            <a:fillRect/>
          </a:stretch>
        </p:blipFill>
        <p:spPr bwMode="auto">
          <a:xfrm>
            <a:off x="0" y="3744913"/>
            <a:ext cx="5943600" cy="3036887"/>
          </a:xfrm>
          <a:prstGeom prst="rect">
            <a:avLst/>
          </a:prstGeom>
          <a:noFill/>
          <a:ln w="9525">
            <a:noFill/>
            <a:miter lim="800000"/>
            <a:headEnd/>
            <a:tailEnd/>
          </a:ln>
        </p:spPr>
      </p:pic>
      <p:pic>
        <p:nvPicPr>
          <p:cNvPr id="152579" name="Picture 6" descr="20-06_Spleen_3"/>
          <p:cNvPicPr>
            <a:picLocks noChangeAspect="1" noChangeArrowheads="1"/>
          </p:cNvPicPr>
          <p:nvPr/>
        </p:nvPicPr>
        <p:blipFill>
          <a:blip r:embed="rId3"/>
          <a:srcRect l="19000" t="59357" r="56999" b="9454"/>
          <a:stretch>
            <a:fillRect/>
          </a:stretch>
        </p:blipFill>
        <p:spPr bwMode="auto">
          <a:xfrm>
            <a:off x="6096000" y="3851275"/>
            <a:ext cx="3048000" cy="2701925"/>
          </a:xfrm>
          <a:prstGeom prst="rect">
            <a:avLst/>
          </a:prstGeom>
          <a:noFill/>
          <a:ln w="9525">
            <a:noFill/>
            <a:miter lim="800000"/>
            <a:headEnd/>
            <a:tailEnd/>
          </a:ln>
        </p:spPr>
      </p:pic>
      <p:sp>
        <p:nvSpPr>
          <p:cNvPr id="152580" name="Text Box 8"/>
          <p:cNvSpPr txBox="1">
            <a:spLocks noChangeArrowheads="1"/>
          </p:cNvSpPr>
          <p:nvPr/>
        </p:nvSpPr>
        <p:spPr bwMode="auto">
          <a:xfrm>
            <a:off x="501650" y="6319838"/>
            <a:ext cx="889000" cy="314325"/>
          </a:xfrm>
          <a:prstGeom prst="rect">
            <a:avLst/>
          </a:prstGeom>
          <a:noFill/>
          <a:ln w="9525">
            <a:solidFill>
              <a:srgbClr val="000080"/>
            </a:solidFill>
            <a:miter lim="800000"/>
            <a:headEnd/>
            <a:tailEnd/>
          </a:ln>
        </p:spPr>
        <p:txBody>
          <a:bodyPr>
            <a:spAutoFit/>
          </a:bodyPr>
          <a:lstStyle/>
          <a:p>
            <a:pPr algn="ctr" eaLnBrk="0" hangingPunct="0"/>
            <a:r>
              <a:rPr lang="fr-CA" b="0"/>
              <a:t>Fig. 20.6</a:t>
            </a:r>
          </a:p>
        </p:txBody>
      </p:sp>
    </p:spTree>
    <p:extLst>
      <p:ext uri="{BB962C8B-B14F-4D97-AF65-F5344CB8AC3E}">
        <p14:creationId xmlns:p14="http://schemas.microsoft.com/office/powerpoint/2010/main" val="981345083"/>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09800"/>
            <a:ext cx="9144000" cy="1602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56364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body" sz="half" idx="1"/>
          </p:nvPr>
        </p:nvSpPr>
        <p:spPr>
          <a:xfrm>
            <a:off x="261938" y="1577975"/>
            <a:ext cx="8882062" cy="465138"/>
          </a:xfrm>
        </p:spPr>
        <p:txBody>
          <a:bodyPr>
            <a:normAutofit lnSpcReduction="10000"/>
          </a:bodyPr>
          <a:lstStyle/>
          <a:p>
            <a:pPr marL="442913" indent="-442913" eaLnBrk="1" hangingPunct="1">
              <a:buFontTx/>
              <a:buNone/>
            </a:pPr>
            <a:r>
              <a:rPr lang="en-CA" sz="2600" b="1" smtClean="0">
                <a:cs typeface="Arial" pitchFamily="34" charset="0"/>
              </a:rPr>
              <a:t>1.	</a:t>
            </a:r>
            <a:r>
              <a:rPr lang="en-CA" sz="2400" b="1" u="sng" smtClean="0">
                <a:cs typeface="Arial" pitchFamily="34" charset="0"/>
              </a:rPr>
              <a:t>CARACTÉRISTIQUES ET TYPES D’ÉLÉMENTS FIGURÉS</a:t>
            </a:r>
            <a:r>
              <a:rPr lang="en-CA" sz="2600" smtClean="0">
                <a:cs typeface="Arial" pitchFamily="34" charset="0"/>
              </a:rPr>
              <a:t> </a:t>
            </a:r>
          </a:p>
        </p:txBody>
      </p:sp>
      <p:sp>
        <p:nvSpPr>
          <p:cNvPr id="24579" name="Rectangle 3"/>
          <p:cNvSpPr>
            <a:spLocks noChangeArrowheads="1"/>
          </p:cNvSpPr>
          <p:nvPr/>
        </p:nvSpPr>
        <p:spPr bwMode="auto">
          <a:xfrm>
            <a:off x="206375" y="762000"/>
            <a:ext cx="8634413" cy="515938"/>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5000"/>
              </a:spcBef>
              <a:spcAft>
                <a:spcPct val="50000"/>
              </a:spcAft>
            </a:pPr>
            <a:r>
              <a:rPr lang="fr-CA" sz="2800" i="1"/>
              <a:t>La composition du sang   </a:t>
            </a:r>
          </a:p>
        </p:txBody>
      </p:sp>
      <p:sp>
        <p:nvSpPr>
          <p:cNvPr id="24580" name="Rectangle 4"/>
          <p:cNvSpPr>
            <a:spLocks noChangeArrowheads="1"/>
          </p:cNvSpPr>
          <p:nvPr/>
        </p:nvSpPr>
        <p:spPr bwMode="auto">
          <a:xfrm>
            <a:off x="422275" y="2203450"/>
            <a:ext cx="3616325" cy="404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spcBef>
                <a:spcPct val="20000"/>
              </a:spcBef>
              <a:spcAft>
                <a:spcPct val="25000"/>
              </a:spcAft>
              <a:buClr>
                <a:schemeClr val="tx1"/>
              </a:buClr>
              <a:buFontTx/>
              <a:buChar char="•"/>
            </a:pPr>
            <a:r>
              <a:rPr lang="fr-CA" sz="1600" dirty="0">
                <a:cs typeface="Arial" pitchFamily="34" charset="0"/>
              </a:rPr>
              <a:t>8% du poids corporel (adultes: 4-5 L chez la femme; 5-6 L chez l’homme).</a:t>
            </a:r>
          </a:p>
          <a:p>
            <a:pPr marL="182563" indent="-182563">
              <a:spcBef>
                <a:spcPct val="20000"/>
              </a:spcBef>
              <a:spcAft>
                <a:spcPct val="25000"/>
              </a:spcAft>
              <a:buClr>
                <a:schemeClr val="tx1"/>
              </a:buClr>
              <a:buFontTx/>
              <a:buChar char="•"/>
            </a:pPr>
            <a:r>
              <a:rPr lang="fr-CA" sz="1600" dirty="0">
                <a:cs typeface="Arial" pitchFamily="34" charset="0"/>
              </a:rPr>
              <a:t>Forme de tissu conjonctif dont la matrice extracellulaire est le plasma</a:t>
            </a:r>
          </a:p>
          <a:p>
            <a:pPr marL="182563" indent="-182563">
              <a:spcBef>
                <a:spcPct val="20000"/>
              </a:spcBef>
              <a:buClr>
                <a:schemeClr val="tx1"/>
              </a:buClr>
              <a:buFontTx/>
              <a:buChar char="•"/>
            </a:pPr>
            <a:r>
              <a:rPr lang="fr-CA" sz="1600" dirty="0">
                <a:cs typeface="Arial" pitchFamily="34" charset="0"/>
              </a:rPr>
              <a:t>Composé d’</a:t>
            </a:r>
            <a:r>
              <a:rPr lang="fr-CA" sz="1600" b="1" i="1" dirty="0">
                <a:cs typeface="Arial" pitchFamily="34" charset="0"/>
              </a:rPr>
              <a:t>éléments figurés</a:t>
            </a:r>
            <a:r>
              <a:rPr lang="fr-CA" sz="1600" dirty="0">
                <a:cs typeface="Arial" pitchFamily="34" charset="0"/>
              </a:rPr>
              <a:t> (cellules sanguines) en suspension dans le </a:t>
            </a:r>
            <a:r>
              <a:rPr lang="fr-CA" sz="1600" b="1" i="1" dirty="0">
                <a:cs typeface="Arial" pitchFamily="34" charset="0"/>
              </a:rPr>
              <a:t>plasma</a:t>
            </a:r>
            <a:r>
              <a:rPr lang="fr-CA" sz="1600" i="1" dirty="0">
                <a:cs typeface="Arial" pitchFamily="34" charset="0"/>
              </a:rPr>
              <a:t>.</a:t>
            </a:r>
          </a:p>
          <a:p>
            <a:pPr marL="534988" lvl="1" indent="-173038">
              <a:spcBef>
                <a:spcPct val="20000"/>
              </a:spcBef>
              <a:buClr>
                <a:schemeClr val="tx1"/>
              </a:buClr>
              <a:buFontTx/>
              <a:buChar char="•"/>
            </a:pPr>
            <a:r>
              <a:rPr lang="fr-CA" sz="1500" i="1" dirty="0">
                <a:cs typeface="Arial" pitchFamily="34" charset="0"/>
              </a:rPr>
              <a:t>Éléments figurés:</a:t>
            </a:r>
          </a:p>
          <a:p>
            <a:pPr marL="900113" lvl="2" indent="-185738">
              <a:spcBef>
                <a:spcPct val="20000"/>
              </a:spcBef>
              <a:buClr>
                <a:schemeClr val="tx1"/>
              </a:buClr>
              <a:buFontTx/>
              <a:buChar char="•"/>
            </a:pPr>
            <a:r>
              <a:rPr lang="fr-CA" sz="1300" i="1" dirty="0">
                <a:cs typeface="Arial" pitchFamily="34" charset="0"/>
              </a:rPr>
              <a:t>Érythrocytes (globules rouges)</a:t>
            </a:r>
          </a:p>
          <a:p>
            <a:pPr marL="900113" lvl="2" indent="-185738">
              <a:spcBef>
                <a:spcPct val="20000"/>
              </a:spcBef>
              <a:buClr>
                <a:schemeClr val="tx1"/>
              </a:buClr>
              <a:buFontTx/>
              <a:buChar char="•"/>
            </a:pPr>
            <a:r>
              <a:rPr lang="fr-CA" sz="1300" i="1" dirty="0">
                <a:cs typeface="Arial" pitchFamily="34" charset="0"/>
              </a:rPr>
              <a:t>Leucocytes (globules blancs)</a:t>
            </a:r>
          </a:p>
          <a:p>
            <a:pPr marL="900113" lvl="2" indent="-185738">
              <a:spcBef>
                <a:spcPct val="20000"/>
              </a:spcBef>
              <a:buClr>
                <a:schemeClr val="tx1"/>
              </a:buClr>
              <a:buFontTx/>
              <a:buChar char="•"/>
            </a:pPr>
            <a:r>
              <a:rPr lang="fr-CA" sz="1300" i="1" dirty="0">
                <a:cs typeface="Arial" pitchFamily="34" charset="0"/>
              </a:rPr>
              <a:t>Plaquettes</a:t>
            </a:r>
          </a:p>
        </p:txBody>
      </p:sp>
      <p:sp>
        <p:nvSpPr>
          <p:cNvPr id="24581" name="Text Box 5"/>
          <p:cNvSpPr txBox="1">
            <a:spLocks noChangeArrowheads="1"/>
          </p:cNvSpPr>
          <p:nvPr/>
        </p:nvSpPr>
        <p:spPr bwMode="auto">
          <a:xfrm>
            <a:off x="1247775" y="0"/>
            <a:ext cx="81248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CA" sz="4000" b="1">
                <a:solidFill>
                  <a:srgbClr val="FF0000"/>
                </a:solidFill>
                <a:latin typeface="Times New Roman" pitchFamily="18" charset="0"/>
              </a:rPr>
              <a:t>   </a:t>
            </a:r>
            <a:r>
              <a:rPr lang="fr-CA" sz="4000" b="1">
                <a:solidFill>
                  <a:srgbClr val="FF0000"/>
                </a:solidFill>
                <a:latin typeface="Times New Roman" pitchFamily="18" charset="0"/>
              </a:rPr>
              <a:t>LE SANG</a:t>
            </a:r>
            <a:r>
              <a:rPr lang="fr-CA" sz="3200" b="1">
                <a:solidFill>
                  <a:srgbClr val="FF0000"/>
                </a:solidFill>
                <a:latin typeface="Times New Roman" pitchFamily="18" charset="0"/>
              </a:rPr>
              <a:t>   </a:t>
            </a:r>
            <a:r>
              <a:rPr lang="fr-CA" sz="3200" b="1" i="1">
                <a:solidFill>
                  <a:srgbClr val="FF0000"/>
                </a:solidFill>
                <a:latin typeface="Times New Roman" pitchFamily="18" charset="0"/>
              </a:rPr>
              <a:t> </a:t>
            </a:r>
            <a:r>
              <a:rPr lang="fr-CA" sz="3200" b="1">
                <a:solidFill>
                  <a:srgbClr val="FF0000"/>
                </a:solidFill>
                <a:latin typeface="Times New Roman" pitchFamily="18" charset="0"/>
              </a:rPr>
              <a:t>(Chapitre 17)</a:t>
            </a:r>
            <a:endParaRPr lang="fr-CA" sz="3200" b="1" i="1">
              <a:solidFill>
                <a:srgbClr val="FF0000"/>
              </a:solidFill>
              <a:latin typeface="Times New Roman" pitchFamily="18" charset="0"/>
            </a:endParaRPr>
          </a:p>
        </p:txBody>
      </p:sp>
      <p:grpSp>
        <p:nvGrpSpPr>
          <p:cNvPr id="24582" name="Group 6"/>
          <p:cNvGrpSpPr>
            <a:grpSpLocks/>
          </p:cNvGrpSpPr>
          <p:nvPr/>
        </p:nvGrpSpPr>
        <p:grpSpPr bwMode="auto">
          <a:xfrm>
            <a:off x="4105275" y="2173288"/>
            <a:ext cx="5038725" cy="4332287"/>
            <a:chOff x="2586" y="1468"/>
            <a:chExt cx="3174" cy="2729"/>
          </a:xfrm>
        </p:grpSpPr>
        <p:pic>
          <p:nvPicPr>
            <p:cNvPr id="24584" name="Picture 7" descr="17-02WrightStain_LE.jpg"/>
            <p:cNvPicPr>
              <a:picLocks noChangeAspect="1" noChangeArrowheads="1"/>
            </p:cNvPicPr>
            <p:nvPr/>
          </p:nvPicPr>
          <p:blipFill>
            <a:blip r:embed="rId2">
              <a:extLst>
                <a:ext uri="{28A0092B-C50C-407E-A947-70E740481C1C}">
                  <a14:useLocalDpi xmlns:a14="http://schemas.microsoft.com/office/drawing/2010/main" val="0"/>
                </a:ext>
              </a:extLst>
            </a:blip>
            <a:srcRect t="2812" b="5624"/>
            <a:stretch>
              <a:fillRect/>
            </a:stretch>
          </p:blipFill>
          <p:spPr bwMode="auto">
            <a:xfrm>
              <a:off x="2586" y="1485"/>
              <a:ext cx="3174" cy="2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5" name="Text Box 8"/>
            <p:cNvSpPr txBox="1">
              <a:spLocks noChangeArrowheads="1"/>
            </p:cNvSpPr>
            <p:nvPr/>
          </p:nvSpPr>
          <p:spPr bwMode="auto">
            <a:xfrm>
              <a:off x="3011" y="1471"/>
              <a:ext cx="610" cy="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200" b="1" dirty="0">
                  <a:latin typeface="Verdana" pitchFamily="34" charset="0"/>
                </a:rPr>
                <a:t>Plaquettes</a:t>
              </a:r>
            </a:p>
          </p:txBody>
        </p:sp>
        <p:sp>
          <p:nvSpPr>
            <p:cNvPr id="24586" name="Text Box 9"/>
            <p:cNvSpPr txBox="1">
              <a:spLocks noChangeArrowheads="1"/>
            </p:cNvSpPr>
            <p:nvPr/>
          </p:nvSpPr>
          <p:spPr bwMode="auto">
            <a:xfrm>
              <a:off x="3692" y="1468"/>
              <a:ext cx="718" cy="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a:r>
                <a:rPr lang="fr-CA" sz="1200" b="1">
                  <a:latin typeface="Verdana" pitchFamily="34" charset="0"/>
                </a:rPr>
                <a:t>Érythrocytes</a:t>
              </a:r>
            </a:p>
          </p:txBody>
        </p:sp>
        <p:sp>
          <p:nvSpPr>
            <p:cNvPr id="24587" name="Text Box 10"/>
            <p:cNvSpPr txBox="1">
              <a:spLocks noChangeArrowheads="1"/>
            </p:cNvSpPr>
            <p:nvPr/>
          </p:nvSpPr>
          <p:spPr bwMode="auto">
            <a:xfrm>
              <a:off x="4688" y="1474"/>
              <a:ext cx="556" cy="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a:r>
                <a:rPr lang="fr-CA" sz="1200" b="1">
                  <a:latin typeface="Verdana" pitchFamily="34" charset="0"/>
                </a:rPr>
                <a:t>Monocyte</a:t>
              </a:r>
            </a:p>
          </p:txBody>
        </p:sp>
        <p:sp>
          <p:nvSpPr>
            <p:cNvPr id="24588" name="Text Box 11"/>
            <p:cNvSpPr txBox="1">
              <a:spLocks noChangeArrowheads="1"/>
            </p:cNvSpPr>
            <p:nvPr/>
          </p:nvSpPr>
          <p:spPr bwMode="auto">
            <a:xfrm>
              <a:off x="4154" y="3991"/>
              <a:ext cx="691" cy="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200" b="1">
                  <a:latin typeface="Verdana" pitchFamily="34" charset="0"/>
                </a:rPr>
                <a:t>Lymphocyte</a:t>
              </a:r>
            </a:p>
          </p:txBody>
        </p:sp>
        <p:sp>
          <p:nvSpPr>
            <p:cNvPr id="24589" name="Text Box 12"/>
            <p:cNvSpPr txBox="1">
              <a:spLocks noChangeArrowheads="1"/>
            </p:cNvSpPr>
            <p:nvPr/>
          </p:nvSpPr>
          <p:spPr bwMode="auto">
            <a:xfrm>
              <a:off x="2849" y="3928"/>
              <a:ext cx="772" cy="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a:r>
                <a:rPr lang="fr-CA" sz="1200" b="1">
                  <a:latin typeface="Verdana" pitchFamily="34" charset="0"/>
                </a:rPr>
                <a:t>Granulocytes neutrophiles</a:t>
              </a:r>
            </a:p>
          </p:txBody>
        </p:sp>
      </p:grpSp>
      <p:sp>
        <p:nvSpPr>
          <p:cNvPr id="24583" name="Text Box 13"/>
          <p:cNvSpPr txBox="1">
            <a:spLocks noChangeArrowheads="1"/>
          </p:cNvSpPr>
          <p:nvPr/>
        </p:nvSpPr>
        <p:spPr bwMode="auto">
          <a:xfrm>
            <a:off x="8145463" y="6423025"/>
            <a:ext cx="841375" cy="295275"/>
          </a:xfrm>
          <a:prstGeom prst="rect">
            <a:avLst/>
          </a:prstGeom>
          <a:noFill/>
          <a:ln w="9525">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36000" rIns="18000" bIns="360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sz="1400" b="1">
                <a:solidFill>
                  <a:schemeClr val="accent2"/>
                </a:solidFill>
              </a:rPr>
              <a:t>Fig. 17.2</a:t>
            </a:r>
          </a:p>
        </p:txBody>
      </p:sp>
    </p:spTree>
    <p:extLst>
      <p:ext uri="{BB962C8B-B14F-4D97-AF65-F5344CB8AC3E}">
        <p14:creationId xmlns:p14="http://schemas.microsoft.com/office/powerpoint/2010/main" val="2456204108"/>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sz="half" idx="1"/>
          </p:nvPr>
        </p:nvSpPr>
        <p:spPr>
          <a:xfrm>
            <a:off x="250825" y="228600"/>
            <a:ext cx="5073650" cy="350838"/>
          </a:xfrm>
          <a:noFill/>
        </p:spPr>
        <p:txBody>
          <a:bodyPr lIns="54000" tIns="10800" rIns="54000"/>
          <a:lstStyle/>
          <a:p>
            <a:pPr marL="182563" indent="-182563" eaLnBrk="1" hangingPunct="1">
              <a:buClr>
                <a:schemeClr val="tx1"/>
              </a:buClr>
            </a:pPr>
            <a:r>
              <a:rPr lang="fr-CA" sz="1600" smtClean="0">
                <a:cs typeface="Arial" pitchFamily="34" charset="0"/>
              </a:rPr>
              <a:t>Par centrifugation du sang, on obtient 3 couches:</a:t>
            </a:r>
            <a:endParaRPr lang="fr-CA" sz="1600" smtClean="0"/>
          </a:p>
        </p:txBody>
      </p:sp>
      <p:sp>
        <p:nvSpPr>
          <p:cNvPr id="25603" name="Rectangle 3"/>
          <p:cNvSpPr>
            <a:spLocks noChangeArrowheads="1"/>
          </p:cNvSpPr>
          <p:nvPr/>
        </p:nvSpPr>
        <p:spPr bwMode="auto">
          <a:xfrm>
            <a:off x="0" y="3505200"/>
            <a:ext cx="91440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lgn="ctr">
              <a:spcBef>
                <a:spcPct val="20000"/>
              </a:spcBef>
              <a:spcAft>
                <a:spcPct val="25000"/>
              </a:spcAft>
              <a:buClr>
                <a:schemeClr val="tx1"/>
              </a:buClr>
            </a:pPr>
            <a:r>
              <a:rPr lang="fr-CA" sz="1700" b="1">
                <a:cs typeface="Arial" pitchFamily="34" charset="0"/>
              </a:rPr>
              <a:t>Hématocrite:</a:t>
            </a:r>
            <a:r>
              <a:rPr lang="fr-CA" sz="1700">
                <a:cs typeface="Arial" pitchFamily="34" charset="0"/>
              </a:rPr>
              <a:t>  </a:t>
            </a:r>
            <a:r>
              <a:rPr lang="fr-CA" sz="1400">
                <a:cs typeface="Arial" pitchFamily="34" charset="0"/>
              </a:rPr>
              <a:t>% en volume occupé par les érythrocytes = (volume des GR) / (volume total) x  100</a:t>
            </a:r>
          </a:p>
        </p:txBody>
      </p:sp>
      <p:sp>
        <p:nvSpPr>
          <p:cNvPr id="25604" name="Rectangle 4"/>
          <p:cNvSpPr>
            <a:spLocks noChangeArrowheads="1"/>
          </p:cNvSpPr>
          <p:nvPr/>
        </p:nvSpPr>
        <p:spPr bwMode="auto">
          <a:xfrm>
            <a:off x="193675" y="3905250"/>
            <a:ext cx="8721725" cy="280035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72000" tIns="36000" rIns="36000" bIns="36000"/>
          <a:lstStyle/>
          <a:p>
            <a:pPr>
              <a:spcBef>
                <a:spcPct val="20000"/>
              </a:spcBef>
              <a:spcAft>
                <a:spcPct val="10000"/>
              </a:spcAft>
              <a:buClr>
                <a:schemeClr val="tx1"/>
              </a:buClr>
            </a:pPr>
            <a:r>
              <a:rPr lang="fr-CA" sz="2000" b="1">
                <a:cs typeface="Arial" pitchFamily="34" charset="0"/>
              </a:rPr>
              <a:t>2.  </a:t>
            </a:r>
            <a:r>
              <a:rPr lang="fr-CA" sz="2000" b="1" u="sng">
                <a:cs typeface="Arial" pitchFamily="34" charset="0"/>
              </a:rPr>
              <a:t>FONCTIONS DU SANG</a:t>
            </a:r>
            <a:endParaRPr lang="fr-CA" sz="2000" u="sng">
              <a:cs typeface="Arial" pitchFamily="34" charset="0"/>
            </a:endParaRPr>
          </a:p>
          <a:p>
            <a:pPr marL="365125" lvl="1" indent="-185738">
              <a:spcBef>
                <a:spcPct val="20000"/>
              </a:spcBef>
              <a:spcAft>
                <a:spcPct val="10000"/>
              </a:spcAft>
              <a:buClr>
                <a:schemeClr val="tx1"/>
              </a:buClr>
              <a:buFontTx/>
              <a:buChar char="•"/>
            </a:pPr>
            <a:r>
              <a:rPr lang="fr-CA" sz="1600">
                <a:cs typeface="Arial" pitchFamily="34" charset="0"/>
              </a:rPr>
              <a:t>Distribution (transport):  ex.: gaz respiratoires, nutriments, déchets métaboliques, hormones</a:t>
            </a:r>
          </a:p>
          <a:p>
            <a:pPr marL="365125" lvl="1" indent="-185738">
              <a:spcBef>
                <a:spcPct val="20000"/>
              </a:spcBef>
              <a:spcAft>
                <a:spcPct val="10000"/>
              </a:spcAft>
              <a:buClr>
                <a:schemeClr val="tx1"/>
              </a:buClr>
              <a:buFontTx/>
              <a:buChar char="•"/>
            </a:pPr>
            <a:r>
              <a:rPr lang="fr-CA" sz="1600">
                <a:cs typeface="Arial" pitchFamily="34" charset="0"/>
              </a:rPr>
              <a:t>Régulation</a:t>
            </a:r>
          </a:p>
          <a:p>
            <a:pPr marL="714375" lvl="2" indent="-169863">
              <a:spcBef>
                <a:spcPct val="20000"/>
              </a:spcBef>
              <a:spcAft>
                <a:spcPct val="10000"/>
              </a:spcAft>
              <a:buClr>
                <a:schemeClr val="tx1"/>
              </a:buClr>
              <a:buSzPct val="70000"/>
              <a:buFontTx/>
              <a:buChar char="•"/>
            </a:pPr>
            <a:r>
              <a:rPr lang="fr-CA" sz="1400">
                <a:cs typeface="Arial" pitchFamily="34" charset="0"/>
              </a:rPr>
              <a:t>Température corporelle (distribution, conservation et dissipation de la chaleur)</a:t>
            </a:r>
          </a:p>
          <a:p>
            <a:pPr marL="714375" lvl="2" indent="-169863">
              <a:spcBef>
                <a:spcPct val="20000"/>
              </a:spcBef>
              <a:spcAft>
                <a:spcPct val="10000"/>
              </a:spcAft>
              <a:buClr>
                <a:schemeClr val="tx1"/>
              </a:buClr>
              <a:buSzPct val="70000"/>
              <a:buFontTx/>
              <a:buChar char="•"/>
            </a:pPr>
            <a:r>
              <a:rPr lang="fr-CA" sz="1400">
                <a:cs typeface="Arial" pitchFamily="34" charset="0"/>
              </a:rPr>
              <a:t>pH (tampons du plasma: protéines, bicarbonate, phosphate)</a:t>
            </a:r>
          </a:p>
          <a:p>
            <a:pPr marL="714375" lvl="2" indent="-169863">
              <a:spcBef>
                <a:spcPct val="20000"/>
              </a:spcBef>
              <a:spcAft>
                <a:spcPct val="10000"/>
              </a:spcAft>
              <a:buClr>
                <a:schemeClr val="tx1"/>
              </a:buClr>
              <a:buSzPct val="70000"/>
              <a:buFontTx/>
              <a:buChar char="•"/>
            </a:pPr>
            <a:r>
              <a:rPr lang="fr-CA" sz="1400">
                <a:cs typeface="Arial" pitchFamily="34" charset="0"/>
              </a:rPr>
              <a:t>Maintien du volume liquidien</a:t>
            </a:r>
          </a:p>
          <a:p>
            <a:pPr marL="365125" lvl="1" indent="-185738">
              <a:spcBef>
                <a:spcPct val="20000"/>
              </a:spcBef>
              <a:spcAft>
                <a:spcPct val="10000"/>
              </a:spcAft>
              <a:buClr>
                <a:schemeClr val="tx1"/>
              </a:buClr>
              <a:buFontTx/>
              <a:buChar char="•"/>
            </a:pPr>
            <a:r>
              <a:rPr lang="fr-CA" sz="1600">
                <a:cs typeface="Arial" pitchFamily="34" charset="0"/>
              </a:rPr>
              <a:t>Protection</a:t>
            </a:r>
          </a:p>
          <a:p>
            <a:pPr marL="714375" lvl="2" indent="-169863">
              <a:spcBef>
                <a:spcPct val="20000"/>
              </a:spcBef>
              <a:spcAft>
                <a:spcPct val="10000"/>
              </a:spcAft>
              <a:buClr>
                <a:schemeClr val="tx1"/>
              </a:buClr>
              <a:buSzPct val="70000"/>
              <a:buFontTx/>
              <a:buChar char="•"/>
            </a:pPr>
            <a:r>
              <a:rPr lang="fr-CA" sz="1400">
                <a:cs typeface="Arial" pitchFamily="34" charset="0"/>
              </a:rPr>
              <a:t>Prévention de l’hémorragie (</a:t>
            </a:r>
            <a:r>
              <a:rPr lang="fr-CA" sz="1400" i="1">
                <a:cs typeface="Arial" pitchFamily="34" charset="0"/>
              </a:rPr>
              <a:t>hémostase</a:t>
            </a:r>
            <a:r>
              <a:rPr lang="fr-CA" sz="1400">
                <a:cs typeface="Arial" pitchFamily="34" charset="0"/>
              </a:rPr>
              <a:t>)</a:t>
            </a:r>
          </a:p>
          <a:p>
            <a:pPr marL="714375" lvl="2" indent="-169863">
              <a:spcBef>
                <a:spcPct val="20000"/>
              </a:spcBef>
              <a:spcAft>
                <a:spcPct val="10000"/>
              </a:spcAft>
              <a:buClr>
                <a:schemeClr val="tx1"/>
              </a:buClr>
              <a:buSzPct val="70000"/>
              <a:buFontTx/>
              <a:buChar char="•"/>
            </a:pPr>
            <a:r>
              <a:rPr lang="fr-CA" sz="1400">
                <a:cs typeface="Arial" pitchFamily="34" charset="0"/>
              </a:rPr>
              <a:t>Prévention des infections (par les leucocytes, anticorps, protéines du complément)</a:t>
            </a:r>
          </a:p>
        </p:txBody>
      </p:sp>
      <p:pic>
        <p:nvPicPr>
          <p:cNvPr id="25605" name="Picture 5" descr="17-01MajorBlood_LE.jpg"/>
          <p:cNvPicPr>
            <a:picLocks noChangeAspect="1" noChangeArrowheads="1"/>
          </p:cNvPicPr>
          <p:nvPr/>
        </p:nvPicPr>
        <p:blipFill>
          <a:blip r:embed="rId2">
            <a:extLst>
              <a:ext uri="{28A0092B-C50C-407E-A947-70E740481C1C}">
                <a14:useLocalDpi xmlns:a14="http://schemas.microsoft.com/office/drawing/2010/main" val="0"/>
              </a:ext>
            </a:extLst>
          </a:blip>
          <a:srcRect b="8852"/>
          <a:stretch>
            <a:fillRect/>
          </a:stretch>
        </p:blipFill>
        <p:spPr bwMode="auto">
          <a:xfrm>
            <a:off x="228600" y="609600"/>
            <a:ext cx="8686800"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Text Box 6"/>
          <p:cNvSpPr txBox="1">
            <a:spLocks noChangeArrowheads="1"/>
          </p:cNvSpPr>
          <p:nvPr/>
        </p:nvSpPr>
        <p:spPr bwMode="auto">
          <a:xfrm>
            <a:off x="7845425" y="661988"/>
            <a:ext cx="938213" cy="31115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sz="1400" b="1">
                <a:solidFill>
                  <a:schemeClr val="accent2"/>
                </a:solidFill>
              </a:rPr>
              <a:t>Fig. 17.1</a:t>
            </a:r>
          </a:p>
        </p:txBody>
      </p:sp>
      <p:sp>
        <p:nvSpPr>
          <p:cNvPr id="25607" name="Text Box 7"/>
          <p:cNvSpPr txBox="1">
            <a:spLocks noChangeArrowheads="1"/>
          </p:cNvSpPr>
          <p:nvPr/>
        </p:nvSpPr>
        <p:spPr bwMode="auto">
          <a:xfrm>
            <a:off x="6523038" y="1757363"/>
            <a:ext cx="1004887" cy="17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000" b="1">
                <a:latin typeface="Verdana" pitchFamily="34" charset="0"/>
              </a:rPr>
              <a:t>Plasma </a:t>
            </a:r>
            <a:r>
              <a:rPr lang="fr-CA" sz="1000">
                <a:latin typeface="Verdana" pitchFamily="34" charset="0"/>
              </a:rPr>
              <a:t>(55%)</a:t>
            </a:r>
            <a:endParaRPr lang="fr-CA" sz="1000" b="1">
              <a:latin typeface="Verdana" pitchFamily="34" charset="0"/>
            </a:endParaRPr>
          </a:p>
        </p:txBody>
      </p:sp>
      <p:sp>
        <p:nvSpPr>
          <p:cNvPr id="25608" name="Text Box 8"/>
          <p:cNvSpPr txBox="1">
            <a:spLocks noChangeArrowheads="1"/>
          </p:cNvSpPr>
          <p:nvPr/>
        </p:nvSpPr>
        <p:spPr bwMode="auto">
          <a:xfrm>
            <a:off x="6518275" y="2316163"/>
            <a:ext cx="1974850"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000" b="1" dirty="0">
                <a:latin typeface="Verdana" pitchFamily="34" charset="0"/>
              </a:rPr>
              <a:t>Couche leucocytaire </a:t>
            </a:r>
            <a:r>
              <a:rPr lang="fr-CA" sz="1000" dirty="0">
                <a:latin typeface="Verdana" pitchFamily="34" charset="0"/>
              </a:rPr>
              <a:t>leucocytes+ plaquettes</a:t>
            </a:r>
          </a:p>
          <a:p>
            <a:r>
              <a:rPr lang="fr-CA" sz="1000" dirty="0">
                <a:latin typeface="Verdana" pitchFamily="34" charset="0"/>
              </a:rPr>
              <a:t>(&lt; 1%)</a:t>
            </a:r>
            <a:endParaRPr lang="fr-CA" sz="1000" b="1" dirty="0">
              <a:latin typeface="Verdana" pitchFamily="34" charset="0"/>
            </a:endParaRPr>
          </a:p>
        </p:txBody>
      </p:sp>
      <p:sp>
        <p:nvSpPr>
          <p:cNvPr id="25609" name="Text Box 9"/>
          <p:cNvSpPr txBox="1">
            <a:spLocks noChangeArrowheads="1"/>
          </p:cNvSpPr>
          <p:nvPr/>
        </p:nvSpPr>
        <p:spPr bwMode="auto">
          <a:xfrm>
            <a:off x="6561138" y="2924175"/>
            <a:ext cx="1395412" cy="17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000" b="1">
                <a:latin typeface="Verdana" pitchFamily="34" charset="0"/>
              </a:rPr>
              <a:t>Érythrocytes </a:t>
            </a:r>
            <a:r>
              <a:rPr lang="fr-CA" sz="1000">
                <a:latin typeface="Verdana" pitchFamily="34" charset="0"/>
              </a:rPr>
              <a:t>(45%)</a:t>
            </a:r>
            <a:endParaRPr lang="fr-CA" sz="1000" b="1">
              <a:latin typeface="Verdana" pitchFamily="34" charset="0"/>
            </a:endParaRPr>
          </a:p>
        </p:txBody>
      </p:sp>
      <p:sp>
        <p:nvSpPr>
          <p:cNvPr id="25610" name="Text Box 10"/>
          <p:cNvSpPr txBox="1">
            <a:spLocks noChangeArrowheads="1"/>
          </p:cNvSpPr>
          <p:nvPr/>
        </p:nvSpPr>
        <p:spPr bwMode="auto">
          <a:xfrm>
            <a:off x="8388350" y="2776538"/>
            <a:ext cx="755650"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tIns="10800" rIns="18000" bIns="10800">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fr-CA" sz="1100" b="1">
                <a:latin typeface="Verdana" pitchFamily="34" charset="0"/>
              </a:rPr>
              <a:t>Éléments</a:t>
            </a:r>
          </a:p>
          <a:p>
            <a:r>
              <a:rPr lang="fr-CA" sz="1100" b="1">
                <a:latin typeface="Verdana" pitchFamily="34" charset="0"/>
              </a:rPr>
              <a:t>figurés</a:t>
            </a:r>
          </a:p>
        </p:txBody>
      </p:sp>
    </p:spTree>
    <p:extLst>
      <p:ext uri="{BB962C8B-B14F-4D97-AF65-F5344CB8AC3E}">
        <p14:creationId xmlns:p14="http://schemas.microsoft.com/office/powerpoint/2010/main" val="1325502883"/>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92225" y="527050"/>
            <a:ext cx="6115050" cy="499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5"/>
          <p:cNvSpPr>
            <a:spLocks noChangeArrowheads="1"/>
          </p:cNvSpPr>
          <p:nvPr/>
        </p:nvSpPr>
        <p:spPr bwMode="auto">
          <a:xfrm>
            <a:off x="4876800" y="774700"/>
            <a:ext cx="990600" cy="304800"/>
          </a:xfrm>
          <a:prstGeom prst="rect">
            <a:avLst/>
          </a:prstGeom>
          <a:solidFill>
            <a:schemeClr val="bg1"/>
          </a:solidFill>
          <a:ln w="9525">
            <a:solidFill>
              <a:schemeClr val="tx1"/>
            </a:solidFill>
            <a:miter lim="800000"/>
            <a:headEnd/>
            <a:tailEnd/>
          </a:ln>
        </p:spPr>
        <p:txBody>
          <a:bodyPr wrap="none" anchor="ctr"/>
          <a:lstStyle/>
          <a:p>
            <a:pPr algn="ctr"/>
            <a:r>
              <a:rPr lang="en-US" sz="1000" b="1"/>
              <a:t>Cellule souche</a:t>
            </a:r>
          </a:p>
        </p:txBody>
      </p:sp>
      <p:sp>
        <p:nvSpPr>
          <p:cNvPr id="27652" name="Rectangle 6"/>
          <p:cNvSpPr>
            <a:spLocks noChangeArrowheads="1"/>
          </p:cNvSpPr>
          <p:nvPr/>
        </p:nvSpPr>
        <p:spPr bwMode="auto">
          <a:xfrm>
            <a:off x="3200400" y="1587500"/>
            <a:ext cx="838200" cy="304800"/>
          </a:xfrm>
          <a:prstGeom prst="rect">
            <a:avLst/>
          </a:prstGeom>
          <a:solidFill>
            <a:schemeClr val="bg1"/>
          </a:solidFill>
          <a:ln w="9525">
            <a:solidFill>
              <a:schemeClr val="tx1"/>
            </a:solidFill>
            <a:miter lim="800000"/>
            <a:headEnd/>
            <a:tailEnd/>
          </a:ln>
        </p:spPr>
        <p:txBody>
          <a:bodyPr wrap="none" anchor="ctr"/>
          <a:lstStyle/>
          <a:p>
            <a:pPr algn="ctr"/>
            <a:r>
              <a:rPr lang="fr-CA" sz="1000" b="1"/>
              <a:t>Promyéloide</a:t>
            </a:r>
            <a:endParaRPr lang="en-US" sz="1000" b="1"/>
          </a:p>
        </p:txBody>
      </p:sp>
      <p:sp>
        <p:nvSpPr>
          <p:cNvPr id="27653" name="Rectangle 7"/>
          <p:cNvSpPr>
            <a:spLocks noChangeArrowheads="1"/>
          </p:cNvSpPr>
          <p:nvPr/>
        </p:nvSpPr>
        <p:spPr bwMode="auto">
          <a:xfrm>
            <a:off x="5257800" y="1562100"/>
            <a:ext cx="838200" cy="304800"/>
          </a:xfrm>
          <a:prstGeom prst="rect">
            <a:avLst/>
          </a:prstGeom>
          <a:solidFill>
            <a:schemeClr val="bg1"/>
          </a:solidFill>
          <a:ln w="9525">
            <a:solidFill>
              <a:schemeClr val="tx1"/>
            </a:solidFill>
            <a:miter lim="800000"/>
            <a:headEnd/>
            <a:tailEnd/>
          </a:ln>
        </p:spPr>
        <p:txBody>
          <a:bodyPr wrap="none" anchor="ctr"/>
          <a:lstStyle/>
          <a:p>
            <a:pPr algn="ctr"/>
            <a:r>
              <a:rPr lang="fr-CA" sz="1000" b="1"/>
              <a:t>Prolymphoide</a:t>
            </a:r>
            <a:endParaRPr lang="en-US" sz="1000" b="1"/>
          </a:p>
        </p:txBody>
      </p:sp>
      <p:sp>
        <p:nvSpPr>
          <p:cNvPr id="27654" name="Rectangle 8"/>
          <p:cNvSpPr>
            <a:spLocks noChangeArrowheads="1"/>
          </p:cNvSpPr>
          <p:nvPr/>
        </p:nvSpPr>
        <p:spPr bwMode="auto">
          <a:xfrm>
            <a:off x="4114800" y="2082800"/>
            <a:ext cx="990600" cy="304800"/>
          </a:xfrm>
          <a:prstGeom prst="rect">
            <a:avLst/>
          </a:prstGeom>
          <a:solidFill>
            <a:schemeClr val="bg1"/>
          </a:solidFill>
          <a:ln w="9525">
            <a:solidFill>
              <a:schemeClr val="tx1"/>
            </a:solidFill>
            <a:miter lim="800000"/>
            <a:headEnd/>
            <a:tailEnd/>
          </a:ln>
        </p:spPr>
        <p:txBody>
          <a:bodyPr wrap="none" anchor="ctr"/>
          <a:lstStyle/>
          <a:p>
            <a:pPr algn="ctr"/>
            <a:r>
              <a:rPr lang="fr-CA" sz="1000" b="1"/>
              <a:t>C.S.</a:t>
            </a:r>
          </a:p>
          <a:p>
            <a:pPr algn="ctr"/>
            <a:r>
              <a:rPr lang="fr-CA" sz="1000" b="1"/>
              <a:t> hématopoiétique</a:t>
            </a:r>
            <a:endParaRPr lang="en-US" sz="1000" b="1"/>
          </a:p>
        </p:txBody>
      </p:sp>
      <p:sp>
        <p:nvSpPr>
          <p:cNvPr id="27655" name="Rectangle 9"/>
          <p:cNvSpPr>
            <a:spLocks noChangeArrowheads="1"/>
          </p:cNvSpPr>
          <p:nvPr/>
        </p:nvSpPr>
        <p:spPr bwMode="auto">
          <a:xfrm>
            <a:off x="1524000" y="4724400"/>
            <a:ext cx="5791200" cy="228600"/>
          </a:xfrm>
          <a:prstGeom prst="rect">
            <a:avLst/>
          </a:prstGeom>
          <a:solidFill>
            <a:schemeClr val="bg1"/>
          </a:solidFill>
          <a:ln w="9525">
            <a:solidFill>
              <a:schemeClr val="tx1"/>
            </a:solidFill>
            <a:miter lim="800000"/>
            <a:headEnd/>
            <a:tailEnd/>
          </a:ln>
        </p:spPr>
        <p:txBody>
          <a:bodyPr wrap="none" anchor="ctr"/>
          <a:lstStyle/>
          <a:p>
            <a:pPr algn="ctr"/>
            <a:endParaRPr lang="en-US" sz="1000" b="1"/>
          </a:p>
        </p:txBody>
      </p:sp>
      <p:sp>
        <p:nvSpPr>
          <p:cNvPr id="27656" name="Rectangle 10"/>
          <p:cNvSpPr>
            <a:spLocks noChangeArrowheads="1"/>
          </p:cNvSpPr>
          <p:nvPr/>
        </p:nvSpPr>
        <p:spPr bwMode="auto">
          <a:xfrm>
            <a:off x="4876800" y="3200400"/>
            <a:ext cx="1066800" cy="152400"/>
          </a:xfrm>
          <a:prstGeom prst="rect">
            <a:avLst/>
          </a:prstGeom>
          <a:solidFill>
            <a:schemeClr val="bg1"/>
          </a:solidFill>
          <a:ln w="9525">
            <a:solidFill>
              <a:schemeClr val="tx1"/>
            </a:solidFill>
            <a:miter lim="800000"/>
            <a:headEnd/>
            <a:tailEnd/>
          </a:ln>
        </p:spPr>
        <p:txBody>
          <a:bodyPr wrap="none" anchor="ctr"/>
          <a:lstStyle/>
          <a:p>
            <a:pPr algn="ctr"/>
            <a:r>
              <a:rPr lang="fr-CA" sz="1000" b="1"/>
              <a:t>Lymphocyte B</a:t>
            </a:r>
            <a:endParaRPr lang="en-US" sz="1000" b="1"/>
          </a:p>
        </p:txBody>
      </p:sp>
      <p:sp>
        <p:nvSpPr>
          <p:cNvPr id="27657" name="Rectangle 11"/>
          <p:cNvSpPr>
            <a:spLocks noChangeArrowheads="1"/>
          </p:cNvSpPr>
          <p:nvPr/>
        </p:nvSpPr>
        <p:spPr bwMode="auto">
          <a:xfrm>
            <a:off x="5638800" y="3352800"/>
            <a:ext cx="1066800" cy="152400"/>
          </a:xfrm>
          <a:prstGeom prst="rect">
            <a:avLst/>
          </a:prstGeom>
          <a:solidFill>
            <a:schemeClr val="bg1"/>
          </a:solidFill>
          <a:ln w="9525">
            <a:solidFill>
              <a:schemeClr val="tx1"/>
            </a:solidFill>
            <a:miter lim="800000"/>
            <a:headEnd/>
            <a:tailEnd/>
          </a:ln>
        </p:spPr>
        <p:txBody>
          <a:bodyPr wrap="none" anchor="ctr"/>
          <a:lstStyle/>
          <a:p>
            <a:pPr algn="ctr"/>
            <a:r>
              <a:rPr lang="fr-CA" sz="1000" b="1"/>
              <a:t>Lympocyte T</a:t>
            </a:r>
            <a:endParaRPr lang="en-US" sz="1000" b="1"/>
          </a:p>
        </p:txBody>
      </p:sp>
      <p:sp>
        <p:nvSpPr>
          <p:cNvPr id="27658" name="Rectangle 12"/>
          <p:cNvSpPr>
            <a:spLocks noChangeArrowheads="1"/>
          </p:cNvSpPr>
          <p:nvPr/>
        </p:nvSpPr>
        <p:spPr bwMode="auto">
          <a:xfrm>
            <a:off x="6553200" y="2882900"/>
            <a:ext cx="838200" cy="304800"/>
          </a:xfrm>
          <a:prstGeom prst="rect">
            <a:avLst/>
          </a:prstGeom>
          <a:solidFill>
            <a:schemeClr val="bg1"/>
          </a:solidFill>
          <a:ln w="9525">
            <a:solidFill>
              <a:schemeClr val="tx1"/>
            </a:solidFill>
            <a:miter lim="800000"/>
            <a:headEnd/>
            <a:tailEnd/>
          </a:ln>
        </p:spPr>
        <p:txBody>
          <a:bodyPr wrap="none" anchor="ctr"/>
          <a:lstStyle/>
          <a:p>
            <a:pPr algn="ctr"/>
            <a:r>
              <a:rPr lang="fr-CA" sz="1000" b="1"/>
              <a:t>Cellule NK</a:t>
            </a:r>
            <a:endParaRPr lang="en-US" sz="1000" b="1"/>
          </a:p>
        </p:txBody>
      </p:sp>
      <p:sp>
        <p:nvSpPr>
          <p:cNvPr id="27659" name="Rectangle 13"/>
          <p:cNvSpPr>
            <a:spLocks noChangeArrowheads="1"/>
          </p:cNvSpPr>
          <p:nvPr/>
        </p:nvSpPr>
        <p:spPr bwMode="auto">
          <a:xfrm>
            <a:off x="1524000" y="5232400"/>
            <a:ext cx="5867400" cy="228600"/>
          </a:xfrm>
          <a:prstGeom prst="rect">
            <a:avLst/>
          </a:prstGeom>
          <a:solidFill>
            <a:schemeClr val="bg1"/>
          </a:solidFill>
          <a:ln w="9525">
            <a:solidFill>
              <a:schemeClr val="tx1"/>
            </a:solidFill>
            <a:miter lim="800000"/>
            <a:headEnd/>
            <a:tailEnd/>
          </a:ln>
        </p:spPr>
        <p:txBody>
          <a:bodyPr wrap="none" anchor="ctr"/>
          <a:lstStyle/>
          <a:p>
            <a:pPr algn="ctr"/>
            <a:endParaRPr lang="en-US"/>
          </a:p>
        </p:txBody>
      </p:sp>
      <p:sp>
        <p:nvSpPr>
          <p:cNvPr id="27660" name="Text Box 14"/>
          <p:cNvSpPr txBox="1">
            <a:spLocks noChangeArrowheads="1"/>
          </p:cNvSpPr>
          <p:nvPr/>
        </p:nvSpPr>
        <p:spPr bwMode="auto">
          <a:xfrm>
            <a:off x="1447800" y="4706938"/>
            <a:ext cx="1000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Érythroblaste</a:t>
            </a:r>
            <a:endParaRPr lang="en-US" sz="1000" b="1"/>
          </a:p>
        </p:txBody>
      </p:sp>
      <p:sp>
        <p:nvSpPr>
          <p:cNvPr id="27661" name="Text Box 15"/>
          <p:cNvSpPr txBox="1">
            <a:spLocks noChangeArrowheads="1"/>
          </p:cNvSpPr>
          <p:nvPr/>
        </p:nvSpPr>
        <p:spPr bwMode="auto">
          <a:xfrm>
            <a:off x="2332038" y="4706938"/>
            <a:ext cx="1096962"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Mégacaryocyte</a:t>
            </a:r>
            <a:endParaRPr lang="en-US" sz="1000" b="1"/>
          </a:p>
        </p:txBody>
      </p:sp>
      <p:sp>
        <p:nvSpPr>
          <p:cNvPr id="27662" name="Text Box 16"/>
          <p:cNvSpPr txBox="1">
            <a:spLocks noChangeArrowheads="1"/>
          </p:cNvSpPr>
          <p:nvPr/>
        </p:nvSpPr>
        <p:spPr bwMode="auto">
          <a:xfrm>
            <a:off x="4129088" y="4706938"/>
            <a:ext cx="1204912"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Myéloblaste CFU</a:t>
            </a:r>
            <a:endParaRPr lang="en-US" sz="1000" b="1"/>
          </a:p>
        </p:txBody>
      </p:sp>
      <p:sp>
        <p:nvSpPr>
          <p:cNvPr id="27663" name="Text Box 17"/>
          <p:cNvSpPr txBox="1">
            <a:spLocks noChangeArrowheads="1"/>
          </p:cNvSpPr>
          <p:nvPr/>
        </p:nvSpPr>
        <p:spPr bwMode="auto">
          <a:xfrm>
            <a:off x="6273800" y="4706938"/>
            <a:ext cx="8890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Monoblaste</a:t>
            </a:r>
            <a:endParaRPr lang="en-US" sz="1000" b="1"/>
          </a:p>
        </p:txBody>
      </p:sp>
      <p:sp>
        <p:nvSpPr>
          <p:cNvPr id="27664" name="Line 18"/>
          <p:cNvSpPr>
            <a:spLocks noChangeShapeType="1"/>
          </p:cNvSpPr>
          <p:nvPr/>
        </p:nvSpPr>
        <p:spPr bwMode="auto">
          <a:xfrm>
            <a:off x="3810000" y="4800600"/>
            <a:ext cx="38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665" name="Line 19"/>
          <p:cNvSpPr>
            <a:spLocks noChangeShapeType="1"/>
          </p:cNvSpPr>
          <p:nvPr/>
        </p:nvSpPr>
        <p:spPr bwMode="auto">
          <a:xfrm>
            <a:off x="5334000" y="4800600"/>
            <a:ext cx="457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666" name="Text Box 20"/>
          <p:cNvSpPr txBox="1">
            <a:spLocks noChangeArrowheads="1"/>
          </p:cNvSpPr>
          <p:nvPr/>
        </p:nvSpPr>
        <p:spPr bwMode="auto">
          <a:xfrm>
            <a:off x="1544638" y="5227638"/>
            <a:ext cx="887412"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solidFill>
                  <a:srgbClr val="FF0000"/>
                </a:solidFill>
              </a:rPr>
              <a:t>Érythroctes</a:t>
            </a:r>
            <a:endParaRPr lang="en-US" sz="1000" b="1">
              <a:solidFill>
                <a:srgbClr val="FF0000"/>
              </a:solidFill>
            </a:endParaRPr>
          </a:p>
        </p:txBody>
      </p:sp>
      <p:sp>
        <p:nvSpPr>
          <p:cNvPr id="27667" name="Text Box 21"/>
          <p:cNvSpPr txBox="1">
            <a:spLocks noChangeArrowheads="1"/>
          </p:cNvSpPr>
          <p:nvPr/>
        </p:nvSpPr>
        <p:spPr bwMode="auto">
          <a:xfrm>
            <a:off x="2574925" y="5227638"/>
            <a:ext cx="823913"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dirty="0"/>
              <a:t>Plaquettes</a:t>
            </a:r>
            <a:endParaRPr lang="en-US" sz="1000" b="1" dirty="0"/>
          </a:p>
        </p:txBody>
      </p:sp>
      <p:sp>
        <p:nvSpPr>
          <p:cNvPr id="27668" name="Text Box 22"/>
          <p:cNvSpPr txBox="1">
            <a:spLocks noChangeArrowheads="1"/>
          </p:cNvSpPr>
          <p:nvPr/>
        </p:nvSpPr>
        <p:spPr bwMode="auto">
          <a:xfrm>
            <a:off x="3489325" y="5240338"/>
            <a:ext cx="8588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Basophiles</a:t>
            </a:r>
            <a:endParaRPr lang="en-US" sz="1000" b="1"/>
          </a:p>
        </p:txBody>
      </p:sp>
      <p:sp>
        <p:nvSpPr>
          <p:cNvPr id="27669" name="Text Box 23"/>
          <p:cNvSpPr txBox="1">
            <a:spLocks noChangeArrowheads="1"/>
          </p:cNvSpPr>
          <p:nvPr/>
        </p:nvSpPr>
        <p:spPr bwMode="auto">
          <a:xfrm>
            <a:off x="4267200" y="5227638"/>
            <a:ext cx="9715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Éosinophiles</a:t>
            </a:r>
            <a:endParaRPr lang="en-US" sz="1000" b="1"/>
          </a:p>
        </p:txBody>
      </p:sp>
      <p:sp>
        <p:nvSpPr>
          <p:cNvPr id="27670" name="Text Box 24"/>
          <p:cNvSpPr txBox="1">
            <a:spLocks noChangeArrowheads="1"/>
          </p:cNvSpPr>
          <p:nvPr/>
        </p:nvSpPr>
        <p:spPr bwMode="auto">
          <a:xfrm>
            <a:off x="5334000" y="5227638"/>
            <a:ext cx="9588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Neutrophiles</a:t>
            </a:r>
            <a:endParaRPr lang="en-US" sz="1000" b="1"/>
          </a:p>
        </p:txBody>
      </p:sp>
      <p:sp>
        <p:nvSpPr>
          <p:cNvPr id="27671" name="Text Box 25"/>
          <p:cNvSpPr txBox="1">
            <a:spLocks noChangeArrowheads="1"/>
          </p:cNvSpPr>
          <p:nvPr/>
        </p:nvSpPr>
        <p:spPr bwMode="auto">
          <a:xfrm>
            <a:off x="6324600" y="5202238"/>
            <a:ext cx="8461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fr-CA" sz="1000" b="1"/>
              <a:t>Monocytes</a:t>
            </a:r>
            <a:endParaRPr lang="en-US" sz="1000" b="1"/>
          </a:p>
        </p:txBody>
      </p:sp>
      <p:sp>
        <p:nvSpPr>
          <p:cNvPr id="27672" name="Line 27"/>
          <p:cNvSpPr>
            <a:spLocks noChangeShapeType="1"/>
          </p:cNvSpPr>
          <p:nvPr/>
        </p:nvSpPr>
        <p:spPr bwMode="auto">
          <a:xfrm flipV="1">
            <a:off x="1646238" y="5564188"/>
            <a:ext cx="5486400" cy="26987"/>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673" name="Text Box 28"/>
          <p:cNvSpPr txBox="1">
            <a:spLocks noChangeArrowheads="1"/>
          </p:cNvSpPr>
          <p:nvPr/>
        </p:nvSpPr>
        <p:spPr bwMode="auto">
          <a:xfrm>
            <a:off x="3698875" y="5595938"/>
            <a:ext cx="5969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1400" b="1"/>
              <a:t>sang</a:t>
            </a:r>
          </a:p>
        </p:txBody>
      </p:sp>
      <p:sp>
        <p:nvSpPr>
          <p:cNvPr id="27674" name="AutoShape 29"/>
          <p:cNvSpPr>
            <a:spLocks noChangeArrowheads="1"/>
          </p:cNvSpPr>
          <p:nvPr/>
        </p:nvSpPr>
        <p:spPr bwMode="auto">
          <a:xfrm>
            <a:off x="6665913" y="5662613"/>
            <a:ext cx="303212" cy="363537"/>
          </a:xfrm>
          <a:prstGeom prst="downArrow">
            <a:avLst>
              <a:gd name="adj1" fmla="val 50000"/>
              <a:gd name="adj2" fmla="val 29974"/>
            </a:avLst>
          </a:prstGeom>
          <a:solidFill>
            <a:schemeClr val="accent1"/>
          </a:solidFill>
          <a:ln w="9525">
            <a:solidFill>
              <a:schemeClr val="tx1"/>
            </a:solidFill>
            <a:miter lim="800000"/>
            <a:headEnd/>
            <a:tailEnd/>
          </a:ln>
        </p:spPr>
        <p:txBody>
          <a:bodyPr wrap="none" anchor="ctr"/>
          <a:lstStyle/>
          <a:p>
            <a:endParaRPr lang="en-US"/>
          </a:p>
        </p:txBody>
      </p:sp>
      <p:sp>
        <p:nvSpPr>
          <p:cNvPr id="27675" name="Text Box 30"/>
          <p:cNvSpPr txBox="1">
            <a:spLocks noChangeArrowheads="1"/>
          </p:cNvSpPr>
          <p:nvPr/>
        </p:nvSpPr>
        <p:spPr bwMode="auto">
          <a:xfrm>
            <a:off x="6161088" y="6048375"/>
            <a:ext cx="1103312"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1200"/>
              <a:t>macrophages</a:t>
            </a:r>
          </a:p>
        </p:txBody>
      </p:sp>
      <p:sp>
        <p:nvSpPr>
          <p:cNvPr id="27676" name="Text Box 30"/>
          <p:cNvSpPr txBox="1">
            <a:spLocks noChangeArrowheads="1"/>
          </p:cNvSpPr>
          <p:nvPr/>
        </p:nvSpPr>
        <p:spPr bwMode="auto">
          <a:xfrm>
            <a:off x="5241925" y="6030913"/>
            <a:ext cx="6953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en-US" sz="1400" b="1"/>
              <a:t>tissus</a:t>
            </a:r>
          </a:p>
        </p:txBody>
      </p:sp>
      <p:sp>
        <p:nvSpPr>
          <p:cNvPr id="27677" name="Line 31"/>
          <p:cNvSpPr>
            <a:spLocks noChangeShapeType="1"/>
          </p:cNvSpPr>
          <p:nvPr/>
        </p:nvSpPr>
        <p:spPr bwMode="auto">
          <a:xfrm>
            <a:off x="5943600" y="6172200"/>
            <a:ext cx="228600"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345845605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17-12GenesisPlate_UN.jpg"/>
          <p:cNvPicPr>
            <a:picLocks noChangeAspect="1" noChangeArrowheads="1"/>
          </p:cNvPicPr>
          <p:nvPr/>
        </p:nvPicPr>
        <p:blipFill>
          <a:blip r:embed="rId3">
            <a:extLst>
              <a:ext uri="{28A0092B-C50C-407E-A947-70E740481C1C}">
                <a14:useLocalDpi xmlns:a14="http://schemas.microsoft.com/office/drawing/2010/main" val="0"/>
              </a:ext>
            </a:extLst>
          </a:blip>
          <a:srcRect b="6129"/>
          <a:stretch>
            <a:fillRect/>
          </a:stretch>
        </p:blipFill>
        <p:spPr bwMode="auto">
          <a:xfrm>
            <a:off x="514350" y="3509963"/>
            <a:ext cx="8115300" cy="313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5"/>
          <p:cNvSpPr>
            <a:spLocks noChangeArrowheads="1"/>
          </p:cNvSpPr>
          <p:nvPr/>
        </p:nvSpPr>
        <p:spPr bwMode="auto">
          <a:xfrm>
            <a:off x="228600" y="1023938"/>
            <a:ext cx="8747125" cy="3090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spcAft>
                <a:spcPct val="10000"/>
              </a:spcAft>
              <a:buClr>
                <a:schemeClr val="tx1"/>
              </a:buClr>
              <a:buFontTx/>
              <a:buChar char="•"/>
            </a:pPr>
            <a:r>
              <a:rPr lang="fr-CA" sz="1900" b="1" dirty="0">
                <a:solidFill>
                  <a:schemeClr val="tx1"/>
                </a:solidFill>
                <a:cs typeface="Arial" pitchFamily="34" charset="0"/>
              </a:rPr>
              <a:t> Formation des plaquettes:</a:t>
            </a:r>
          </a:p>
          <a:p>
            <a:pPr marL="279400" lvl="1" indent="-165100">
              <a:spcBef>
                <a:spcPct val="20000"/>
              </a:spcBef>
              <a:spcAft>
                <a:spcPct val="10000"/>
              </a:spcAft>
              <a:buClr>
                <a:schemeClr val="tx1"/>
              </a:buClr>
              <a:buFontTx/>
              <a:buChar char="•"/>
            </a:pPr>
            <a:r>
              <a:rPr lang="fr-CA" sz="1600" b="1" dirty="0">
                <a:solidFill>
                  <a:schemeClr val="tx1"/>
                </a:solidFill>
                <a:cs typeface="Arial" pitchFamily="34" charset="0"/>
              </a:rPr>
              <a:t>Mégacaryocytes:</a:t>
            </a:r>
            <a:r>
              <a:rPr lang="fr-CA" sz="1600" dirty="0">
                <a:solidFill>
                  <a:schemeClr val="tx1"/>
                </a:solidFill>
                <a:cs typeface="Arial" pitchFamily="34" charset="0"/>
              </a:rPr>
              <a:t> cellules très grosses qui se fragmentent en milliers de plaquettes, lesquelles entrent dans la circulation sanguine.</a:t>
            </a:r>
          </a:p>
          <a:p>
            <a:pPr marL="279400" lvl="1" indent="-165100">
              <a:spcBef>
                <a:spcPct val="20000"/>
              </a:spcBef>
              <a:spcAft>
                <a:spcPct val="10000"/>
              </a:spcAft>
              <a:buClr>
                <a:schemeClr val="tx1"/>
              </a:buClr>
              <a:buFontTx/>
              <a:buChar char="•"/>
            </a:pPr>
            <a:r>
              <a:rPr lang="fr-CA" sz="1600" dirty="0">
                <a:solidFill>
                  <a:schemeClr val="tx1"/>
                </a:solidFill>
                <a:cs typeface="Arial" pitchFamily="34" charset="0"/>
              </a:rPr>
              <a:t>Taux de production: 1-2 millions de plaquettes par seconde.</a:t>
            </a:r>
          </a:p>
          <a:p>
            <a:pPr marL="279400" lvl="1" indent="-165100">
              <a:spcBef>
                <a:spcPct val="20000"/>
              </a:spcBef>
              <a:spcAft>
                <a:spcPct val="10000"/>
              </a:spcAft>
              <a:buClr>
                <a:schemeClr val="tx1"/>
              </a:buClr>
              <a:buFontTx/>
              <a:buChar char="•"/>
            </a:pPr>
            <a:r>
              <a:rPr lang="fr-CA" sz="1600" u="sng" dirty="0">
                <a:solidFill>
                  <a:schemeClr val="tx1"/>
                </a:solidFill>
                <a:cs typeface="Arial" pitchFamily="34" charset="0"/>
              </a:rPr>
              <a:t>Régulation de la production</a:t>
            </a:r>
            <a:r>
              <a:rPr lang="fr-CA" sz="1600" dirty="0">
                <a:solidFill>
                  <a:schemeClr val="tx1"/>
                </a:solidFill>
                <a:cs typeface="Arial" pitchFamily="34" charset="0"/>
              </a:rPr>
              <a:t>:</a:t>
            </a:r>
          </a:p>
          <a:p>
            <a:pPr marL="522288" lvl="2" indent="-128588">
              <a:spcBef>
                <a:spcPct val="20000"/>
              </a:spcBef>
              <a:buClr>
                <a:schemeClr val="tx1"/>
              </a:buClr>
              <a:buSzPct val="70000"/>
              <a:buFontTx/>
              <a:buChar char="•"/>
            </a:pPr>
            <a:r>
              <a:rPr lang="fr-CA" sz="1400" dirty="0">
                <a:solidFill>
                  <a:schemeClr val="tx1"/>
                </a:solidFill>
                <a:cs typeface="Arial" pitchFamily="34" charset="0"/>
              </a:rPr>
              <a:t>Principalement par la </a:t>
            </a:r>
            <a:r>
              <a:rPr lang="fr-CA" sz="1400" b="1" i="1" dirty="0" err="1">
                <a:solidFill>
                  <a:schemeClr val="tx1"/>
                </a:solidFill>
                <a:cs typeface="Arial" pitchFamily="34" charset="0"/>
              </a:rPr>
              <a:t>thrombopoïétine</a:t>
            </a:r>
            <a:r>
              <a:rPr lang="fr-CA" sz="1400" b="1" dirty="0">
                <a:solidFill>
                  <a:schemeClr val="tx1"/>
                </a:solidFill>
                <a:cs typeface="Arial" pitchFamily="34" charset="0"/>
              </a:rPr>
              <a:t> (</a:t>
            </a:r>
            <a:r>
              <a:rPr lang="fr-CA" sz="1400" b="1" i="1" dirty="0">
                <a:solidFill>
                  <a:schemeClr val="tx1"/>
                </a:solidFill>
                <a:cs typeface="Arial" pitchFamily="34" charset="0"/>
              </a:rPr>
              <a:t>TPO</a:t>
            </a:r>
            <a:r>
              <a:rPr lang="fr-CA" sz="1400" b="1" dirty="0">
                <a:solidFill>
                  <a:schemeClr val="tx1"/>
                </a:solidFill>
                <a:cs typeface="Arial" pitchFamily="34" charset="0"/>
              </a:rPr>
              <a:t>):</a:t>
            </a:r>
            <a:r>
              <a:rPr lang="fr-CA" sz="1400" dirty="0">
                <a:solidFill>
                  <a:schemeClr val="tx1"/>
                </a:solidFill>
                <a:cs typeface="Arial" pitchFamily="34" charset="0"/>
              </a:rPr>
              <a:t> hormone produite par plusieurs organes, y compris le foie.</a:t>
            </a:r>
          </a:p>
          <a:p>
            <a:pPr marL="522288" lvl="2" indent="-128588">
              <a:spcBef>
                <a:spcPct val="20000"/>
              </a:spcBef>
              <a:buClr>
                <a:schemeClr val="tx1"/>
              </a:buClr>
              <a:buSzPct val="70000"/>
              <a:buFontTx/>
              <a:buChar char="•"/>
            </a:pPr>
            <a:r>
              <a:rPr lang="fr-CA" sz="1400" dirty="0">
                <a:solidFill>
                  <a:schemeClr val="tx1"/>
                </a:solidFill>
                <a:cs typeface="Arial" pitchFamily="34" charset="0"/>
              </a:rPr>
              <a:t>Une diminution du taux de plaquette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TPO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formation de plaquettes</a:t>
            </a:r>
          </a:p>
          <a:p>
            <a:pPr marL="522288" lvl="2" indent="-128588">
              <a:spcBef>
                <a:spcPct val="20000"/>
              </a:spcBef>
              <a:buClr>
                <a:schemeClr val="tx1"/>
              </a:buClr>
              <a:buSzPct val="70000"/>
              <a:buFontTx/>
              <a:buChar char="•"/>
            </a:pPr>
            <a:r>
              <a:rPr lang="fr-CA" sz="1400" dirty="0">
                <a:solidFill>
                  <a:schemeClr val="tx1"/>
                </a:solidFill>
                <a:cs typeface="Arial" pitchFamily="34" charset="0"/>
              </a:rPr>
              <a:t>Inversement: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du taux de plaquettes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TPO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a:t>
            </a:r>
            <a:r>
              <a:rPr lang="fr-CA" sz="1400" dirty="0">
                <a:solidFill>
                  <a:schemeClr val="tx1"/>
                </a:solidFill>
                <a:cs typeface="Arial" pitchFamily="34" charset="0"/>
                <a:sym typeface="Symbol" pitchFamily="18" charset="2"/>
              </a:rPr>
              <a:t></a:t>
            </a:r>
            <a:r>
              <a:rPr lang="fr-CA" sz="1400" dirty="0">
                <a:solidFill>
                  <a:schemeClr val="tx1"/>
                </a:solidFill>
                <a:cs typeface="Arial" pitchFamily="34" charset="0"/>
              </a:rPr>
              <a:t> formation des plaquettes</a:t>
            </a:r>
          </a:p>
        </p:txBody>
      </p:sp>
      <p:sp>
        <p:nvSpPr>
          <p:cNvPr id="12292" name="Text Box 6"/>
          <p:cNvSpPr txBox="1">
            <a:spLocks noChangeArrowheads="1"/>
          </p:cNvSpPr>
          <p:nvPr/>
        </p:nvSpPr>
        <p:spPr bwMode="auto">
          <a:xfrm>
            <a:off x="8123238" y="6553200"/>
            <a:ext cx="928687" cy="257175"/>
          </a:xfrm>
          <a:prstGeom prst="rect">
            <a:avLst/>
          </a:prstGeom>
          <a:noFill/>
          <a:ln w="635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tIns="18288" rIns="45720" bIns="18288">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lgn="ctr"/>
            <a:r>
              <a:rPr lang="en-US" sz="1400" b="1">
                <a:solidFill>
                  <a:schemeClr val="accent2"/>
                </a:solidFill>
              </a:rPr>
              <a:t>Fig. 17.12</a:t>
            </a:r>
          </a:p>
        </p:txBody>
      </p:sp>
      <p:sp>
        <p:nvSpPr>
          <p:cNvPr id="12293" name="Text Box 7"/>
          <p:cNvSpPr txBox="1">
            <a:spLocks noChangeArrowheads="1"/>
          </p:cNvSpPr>
          <p:nvPr/>
        </p:nvSpPr>
        <p:spPr bwMode="auto">
          <a:xfrm>
            <a:off x="833438" y="3813175"/>
            <a:ext cx="1074737" cy="17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Cellule souche</a:t>
            </a:r>
          </a:p>
        </p:txBody>
      </p:sp>
      <p:sp>
        <p:nvSpPr>
          <p:cNvPr id="12294" name="Text Box 8"/>
          <p:cNvSpPr txBox="1">
            <a:spLocks noChangeArrowheads="1"/>
          </p:cNvSpPr>
          <p:nvPr/>
        </p:nvSpPr>
        <p:spPr bwMode="auto">
          <a:xfrm>
            <a:off x="2382838" y="3757613"/>
            <a:ext cx="1803400" cy="17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Différenciation cellulaire</a:t>
            </a:r>
          </a:p>
        </p:txBody>
      </p:sp>
      <p:sp>
        <p:nvSpPr>
          <p:cNvPr id="12295" name="Text Box 9"/>
          <p:cNvSpPr txBox="1">
            <a:spLocks noChangeArrowheads="1"/>
          </p:cNvSpPr>
          <p:nvPr/>
        </p:nvSpPr>
        <p:spPr bwMode="auto">
          <a:xfrm>
            <a:off x="784225" y="6156325"/>
            <a:ext cx="1131888" cy="19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Hémocytoblaste</a:t>
            </a:r>
          </a:p>
        </p:txBody>
      </p:sp>
      <p:sp>
        <p:nvSpPr>
          <p:cNvPr id="12296" name="Text Box 10"/>
          <p:cNvSpPr txBox="1">
            <a:spLocks noChangeArrowheads="1"/>
          </p:cNvSpPr>
          <p:nvPr/>
        </p:nvSpPr>
        <p:spPr bwMode="auto">
          <a:xfrm>
            <a:off x="2332038" y="6165850"/>
            <a:ext cx="1246187" cy="19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Mégacaryoblaste</a:t>
            </a:r>
          </a:p>
        </p:txBody>
      </p:sp>
      <p:sp>
        <p:nvSpPr>
          <p:cNvPr id="12297" name="Text Box 11"/>
          <p:cNvSpPr txBox="1">
            <a:spLocks noChangeArrowheads="1"/>
          </p:cNvSpPr>
          <p:nvPr/>
        </p:nvSpPr>
        <p:spPr bwMode="auto">
          <a:xfrm>
            <a:off x="5816600" y="6142038"/>
            <a:ext cx="1125538" cy="19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Mégacaryocyte</a:t>
            </a:r>
          </a:p>
        </p:txBody>
      </p:sp>
      <p:sp>
        <p:nvSpPr>
          <p:cNvPr id="12298" name="Text Box 12"/>
          <p:cNvSpPr txBox="1">
            <a:spLocks noChangeArrowheads="1"/>
          </p:cNvSpPr>
          <p:nvPr/>
        </p:nvSpPr>
        <p:spPr bwMode="auto">
          <a:xfrm>
            <a:off x="7561263" y="6135688"/>
            <a:ext cx="755650" cy="19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0800" rIns="0" bIns="1080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a:solidFill>
                  <a:schemeClr val="tx1"/>
                </a:solidFill>
                <a:latin typeface="Verdana" pitchFamily="34" charset="0"/>
              </a:rPr>
              <a:t>Plaquettes</a:t>
            </a:r>
          </a:p>
        </p:txBody>
      </p:sp>
      <p:sp>
        <p:nvSpPr>
          <p:cNvPr id="12299" name="Rectangle 13"/>
          <p:cNvSpPr>
            <a:spLocks noChangeArrowheads="1"/>
          </p:cNvSpPr>
          <p:nvPr/>
        </p:nvSpPr>
        <p:spPr bwMode="auto">
          <a:xfrm>
            <a:off x="182563" y="228600"/>
            <a:ext cx="8634412" cy="55721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81088" indent="-1081088" algn="ctr">
              <a:spcBef>
                <a:spcPct val="100000"/>
              </a:spcBef>
              <a:spcAft>
                <a:spcPct val="100000"/>
              </a:spcAft>
            </a:pPr>
            <a:r>
              <a:rPr lang="fr-CA" sz="3200" b="1" i="1">
                <a:solidFill>
                  <a:schemeClr val="tx1"/>
                </a:solidFill>
              </a:rPr>
              <a:t>Plaquettes et Hémostase</a:t>
            </a:r>
            <a:r>
              <a:rPr lang="fr-CA" sz="3200" i="1">
                <a:solidFill>
                  <a:schemeClr val="tx1"/>
                </a:solidFill>
              </a:rPr>
              <a:t> </a:t>
            </a:r>
            <a:r>
              <a:rPr lang="fr-CA" sz="3200" b="1">
                <a:solidFill>
                  <a:schemeClr val="tx1"/>
                </a:solidFill>
              </a:rPr>
              <a:t> (pp. 679-685)</a:t>
            </a:r>
            <a:endParaRPr lang="fr-CA" sz="3200" i="1">
              <a:solidFill>
                <a:schemeClr val="tx1"/>
              </a:solidFill>
            </a:endParaRPr>
          </a:p>
        </p:txBody>
      </p:sp>
    </p:spTree>
    <p:extLst>
      <p:ext uri="{BB962C8B-B14F-4D97-AF65-F5344CB8AC3E}">
        <p14:creationId xmlns:p14="http://schemas.microsoft.com/office/powerpoint/2010/main" val="3562096434"/>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body" sz="half" idx="1"/>
          </p:nvPr>
        </p:nvSpPr>
        <p:spPr>
          <a:xfrm>
            <a:off x="352425" y="533400"/>
            <a:ext cx="4076700" cy="511175"/>
          </a:xfrm>
          <a:noFill/>
        </p:spPr>
        <p:txBody>
          <a:bodyPr>
            <a:normAutofit lnSpcReduction="10000"/>
          </a:bodyPr>
          <a:lstStyle/>
          <a:p>
            <a:pPr marL="352425" indent="-352425" eaLnBrk="1" hangingPunct="1">
              <a:buFontTx/>
              <a:buNone/>
            </a:pPr>
            <a:r>
              <a:rPr lang="en-CA" sz="2800" b="1" dirty="0" smtClean="0"/>
              <a:t>1.	</a:t>
            </a:r>
            <a:r>
              <a:rPr lang="en-CA" sz="2800" b="1" u="sng" dirty="0" smtClean="0"/>
              <a:t>PLAQUETTES</a:t>
            </a:r>
          </a:p>
        </p:txBody>
      </p:sp>
      <p:sp>
        <p:nvSpPr>
          <p:cNvPr id="13315" name="Rectangle 5"/>
          <p:cNvSpPr>
            <a:spLocks noChangeArrowheads="1"/>
          </p:cNvSpPr>
          <p:nvPr/>
        </p:nvSpPr>
        <p:spPr bwMode="auto">
          <a:xfrm>
            <a:off x="722313" y="1295400"/>
            <a:ext cx="7888287" cy="48768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spcBef>
                <a:spcPct val="20000"/>
              </a:spcBef>
              <a:buClr>
                <a:schemeClr val="tx1"/>
              </a:buClr>
              <a:buFontTx/>
              <a:buChar char="•"/>
            </a:pPr>
            <a:r>
              <a:rPr lang="fr-CA" sz="1900">
                <a:solidFill>
                  <a:schemeClr val="tx1"/>
                </a:solidFill>
                <a:cs typeface="Arial" pitchFamily="34" charset="0"/>
              </a:rPr>
              <a:t>Fragments cytoplasmiques de </a:t>
            </a:r>
            <a:r>
              <a:rPr lang="fr-CA" sz="1900" i="1">
                <a:solidFill>
                  <a:schemeClr val="tx1"/>
                </a:solidFill>
                <a:cs typeface="Arial" pitchFamily="34" charset="0"/>
              </a:rPr>
              <a:t>mégacaryocytes</a:t>
            </a:r>
            <a:r>
              <a:rPr lang="fr-CA" sz="1900">
                <a:solidFill>
                  <a:schemeClr val="tx1"/>
                </a:solidFill>
                <a:cs typeface="Arial" pitchFamily="34" charset="0"/>
              </a:rPr>
              <a:t>.</a:t>
            </a:r>
          </a:p>
          <a:p>
            <a:pPr marL="182563" indent="-182563">
              <a:spcBef>
                <a:spcPct val="20000"/>
              </a:spcBef>
              <a:buClr>
                <a:schemeClr val="tx1"/>
              </a:buClr>
              <a:buFontTx/>
              <a:buChar char="•"/>
            </a:pPr>
            <a:endParaRPr lang="fr-CA" sz="1900">
              <a:solidFill>
                <a:schemeClr val="tx1"/>
              </a:solidFill>
              <a:cs typeface="Arial" pitchFamily="34" charset="0"/>
            </a:endParaRPr>
          </a:p>
          <a:p>
            <a:pPr marL="182563" indent="-182563">
              <a:spcBef>
                <a:spcPct val="20000"/>
              </a:spcBef>
              <a:buClr>
                <a:schemeClr val="tx1"/>
              </a:buClr>
              <a:buFontTx/>
              <a:buChar char="•"/>
            </a:pPr>
            <a:r>
              <a:rPr lang="fr-CA" sz="1900">
                <a:solidFill>
                  <a:schemeClr val="tx1"/>
                </a:solidFill>
                <a:cs typeface="Arial" pitchFamily="34" charset="0"/>
              </a:rPr>
              <a:t>Toutes petites, en forme de disque (2-4 </a:t>
            </a:r>
            <a:r>
              <a:rPr lang="fr-CA" sz="1900">
                <a:solidFill>
                  <a:schemeClr val="tx1"/>
                </a:solidFill>
                <a:cs typeface="Arial" pitchFamily="34" charset="0"/>
                <a:sym typeface="Symbol" pitchFamily="18" charset="2"/>
              </a:rPr>
              <a:t></a:t>
            </a:r>
            <a:r>
              <a:rPr lang="fr-CA" sz="1900">
                <a:solidFill>
                  <a:schemeClr val="tx1"/>
                </a:solidFill>
                <a:cs typeface="Arial" pitchFamily="34" charset="0"/>
              </a:rPr>
              <a:t>m de diamètre; volume = environ 1/10 de celui d’un érythrocyte)</a:t>
            </a:r>
          </a:p>
          <a:p>
            <a:pPr marL="182563" indent="-182563">
              <a:spcBef>
                <a:spcPct val="20000"/>
              </a:spcBef>
              <a:buClr>
                <a:schemeClr val="tx1"/>
              </a:buClr>
              <a:buFontTx/>
              <a:buChar char="•"/>
            </a:pPr>
            <a:endParaRPr lang="fr-CA" sz="1900" u="sng">
              <a:solidFill>
                <a:schemeClr val="tx1"/>
              </a:solidFill>
              <a:cs typeface="Arial" pitchFamily="34" charset="0"/>
            </a:endParaRPr>
          </a:p>
          <a:p>
            <a:pPr marL="182563" indent="-182563">
              <a:spcBef>
                <a:spcPct val="20000"/>
              </a:spcBef>
              <a:buClr>
                <a:schemeClr val="tx1"/>
              </a:buClr>
              <a:buFontTx/>
              <a:buChar char="•"/>
            </a:pPr>
            <a:r>
              <a:rPr lang="fr-CA" sz="1900" u="sng">
                <a:solidFill>
                  <a:schemeClr val="tx1"/>
                </a:solidFill>
                <a:cs typeface="Arial" pitchFamily="34" charset="0"/>
              </a:rPr>
              <a:t>Anucléées</a:t>
            </a:r>
            <a:r>
              <a:rPr lang="fr-CA" sz="1900">
                <a:solidFill>
                  <a:schemeClr val="tx1"/>
                </a:solidFill>
                <a:cs typeface="Arial" pitchFamily="34" charset="0"/>
              </a:rPr>
              <a:t> (durée de vie = 5 à 10 jours)</a:t>
            </a:r>
          </a:p>
          <a:p>
            <a:pPr marL="182563" indent="-182563">
              <a:spcBef>
                <a:spcPct val="20000"/>
              </a:spcBef>
              <a:buClr>
                <a:schemeClr val="tx1"/>
              </a:buClr>
              <a:buFontTx/>
              <a:buChar char="•"/>
            </a:pPr>
            <a:endParaRPr lang="fr-CA" sz="1900">
              <a:solidFill>
                <a:schemeClr val="tx1"/>
              </a:solidFill>
              <a:cs typeface="Arial" pitchFamily="34" charset="0"/>
            </a:endParaRPr>
          </a:p>
          <a:p>
            <a:pPr marL="182563" indent="-182563">
              <a:spcBef>
                <a:spcPct val="20000"/>
              </a:spcBef>
              <a:buClr>
                <a:schemeClr val="tx1"/>
              </a:buClr>
              <a:buFontTx/>
              <a:buChar char="•"/>
            </a:pPr>
            <a:r>
              <a:rPr lang="fr-CA" sz="1900">
                <a:solidFill>
                  <a:schemeClr val="tx1"/>
                </a:solidFill>
                <a:cs typeface="Arial" pitchFamily="34" charset="0"/>
              </a:rPr>
              <a:t>Contiennent des mitochondries, RE, lysosomes, glycogène, filaments d’actine et de myosine.</a:t>
            </a:r>
          </a:p>
          <a:p>
            <a:pPr marL="182563" indent="-182563">
              <a:spcBef>
                <a:spcPct val="20000"/>
              </a:spcBef>
              <a:buClr>
                <a:schemeClr val="tx1"/>
              </a:buClr>
              <a:buFontTx/>
              <a:buChar char="•"/>
            </a:pPr>
            <a:endParaRPr lang="fr-CA" sz="1900">
              <a:solidFill>
                <a:schemeClr val="tx1"/>
              </a:solidFill>
              <a:cs typeface="Arial" pitchFamily="34" charset="0"/>
            </a:endParaRPr>
          </a:p>
          <a:p>
            <a:pPr marL="182563" indent="-182563">
              <a:spcBef>
                <a:spcPct val="20000"/>
              </a:spcBef>
              <a:buClr>
                <a:schemeClr val="tx1"/>
              </a:buClr>
              <a:buFontTx/>
              <a:buChar char="•"/>
            </a:pPr>
            <a:r>
              <a:rPr lang="fr-CA" sz="1900">
                <a:solidFill>
                  <a:schemeClr val="tx1"/>
                </a:solidFill>
                <a:cs typeface="Arial" pitchFamily="34" charset="0"/>
              </a:rPr>
              <a:t>Contiennent plusieurs types de granulations qui renferment une grande variété de substances impliquées dans la coagulation et la réparation des tissus (sérotonine, enzymes, ions calcium, ADP,</a:t>
            </a:r>
          </a:p>
          <a:p>
            <a:pPr marL="182563" indent="-182563">
              <a:spcBef>
                <a:spcPct val="20000"/>
              </a:spcBef>
              <a:buClr>
                <a:schemeClr val="tx1"/>
              </a:buClr>
            </a:pPr>
            <a:r>
              <a:rPr lang="fr-CA" sz="1900" b="1">
                <a:solidFill>
                  <a:schemeClr val="tx1"/>
                </a:solidFill>
                <a:cs typeface="Arial" pitchFamily="34" charset="0"/>
              </a:rPr>
              <a:t>   </a:t>
            </a:r>
            <a:r>
              <a:rPr lang="fr-CA" sz="1900">
                <a:solidFill>
                  <a:schemeClr val="tx1"/>
                </a:solidFill>
                <a:cs typeface="Arial" pitchFamily="34" charset="0"/>
              </a:rPr>
              <a:t>facteur de croissance dérivé des plaquettes (PDGF)</a:t>
            </a:r>
          </a:p>
        </p:txBody>
      </p:sp>
    </p:spTree>
    <p:extLst>
      <p:ext uri="{BB962C8B-B14F-4D97-AF65-F5344CB8AC3E}">
        <p14:creationId xmlns:p14="http://schemas.microsoft.com/office/powerpoint/2010/main" val="346326103"/>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220663" y="798513"/>
            <a:ext cx="4803775" cy="579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12713" indent="-112713">
              <a:spcBef>
                <a:spcPct val="20000"/>
              </a:spcBef>
              <a:spcAft>
                <a:spcPct val="10000"/>
              </a:spcAft>
              <a:buClr>
                <a:schemeClr val="tx1"/>
              </a:buClr>
              <a:buFontTx/>
              <a:buChar char="•"/>
            </a:pPr>
            <a:r>
              <a:rPr lang="fr-CA" sz="1600" dirty="0">
                <a:solidFill>
                  <a:schemeClr val="tx1"/>
                </a:solidFill>
                <a:cs typeface="Arial" pitchFamily="34" charset="0"/>
              </a:rPr>
              <a:t>Accumulation des plaquettes au site endommagé</a:t>
            </a:r>
          </a:p>
          <a:p>
            <a:pPr marL="112713" indent="-112713">
              <a:spcBef>
                <a:spcPct val="20000"/>
              </a:spcBef>
              <a:spcAft>
                <a:spcPct val="10000"/>
              </a:spcAft>
              <a:buClr>
                <a:schemeClr val="tx1"/>
              </a:buClr>
              <a:buFontTx/>
              <a:buChar char="•"/>
            </a:pPr>
            <a:r>
              <a:rPr lang="fr-CA" sz="1600" dirty="0">
                <a:solidFill>
                  <a:schemeClr val="tx1"/>
                </a:solidFill>
                <a:cs typeface="Arial" pitchFamily="34" charset="0"/>
              </a:rPr>
              <a:t>Déclenchée lorsque les plaquettes viennent en contact avec les fibres collagènes du tissu conjonctif</a:t>
            </a:r>
          </a:p>
          <a:p>
            <a:pPr marL="112713" indent="-112713">
              <a:spcBef>
                <a:spcPct val="20000"/>
              </a:spcBef>
              <a:spcAft>
                <a:spcPct val="10000"/>
              </a:spcAft>
              <a:buClr>
                <a:schemeClr val="tx1"/>
              </a:buClr>
              <a:buFontTx/>
              <a:buChar char="•"/>
            </a:pPr>
            <a:r>
              <a:rPr lang="fr-CA" sz="1600" dirty="0">
                <a:solidFill>
                  <a:schemeClr val="tx1"/>
                </a:solidFill>
                <a:cs typeface="Arial" pitchFamily="34" charset="0"/>
              </a:rPr>
              <a:t>Consiste en deux phases majeures:</a:t>
            </a:r>
          </a:p>
          <a:p>
            <a:pPr marL="466725" lvl="1" indent="-239713">
              <a:spcBef>
                <a:spcPct val="20000"/>
              </a:spcBef>
              <a:buClr>
                <a:schemeClr val="tx1"/>
              </a:buClr>
              <a:buFontTx/>
              <a:buAutoNum type="arabicPeriod"/>
            </a:pPr>
            <a:r>
              <a:rPr lang="fr-CA" sz="1500" b="1" dirty="0">
                <a:solidFill>
                  <a:schemeClr val="tx1"/>
                </a:solidFill>
                <a:cs typeface="Arial" pitchFamily="34" charset="0"/>
              </a:rPr>
              <a:t>Adhésion des plaquettes</a:t>
            </a:r>
            <a:endParaRPr lang="fr-CA" sz="1500" dirty="0">
              <a:solidFill>
                <a:schemeClr val="tx1"/>
              </a:solidFill>
              <a:cs typeface="Arial" pitchFamily="34" charset="0"/>
            </a:endParaRPr>
          </a:p>
          <a:p>
            <a:pPr marL="690563" lvl="2" indent="-109538">
              <a:spcBef>
                <a:spcPct val="20000"/>
              </a:spcBef>
              <a:spcAft>
                <a:spcPct val="25000"/>
              </a:spcAft>
              <a:buClr>
                <a:schemeClr val="tx1"/>
              </a:buClr>
              <a:buSzPct val="70000"/>
              <a:buFontTx/>
              <a:buChar char="•"/>
            </a:pPr>
            <a:r>
              <a:rPr lang="fr-CA" sz="1300" dirty="0">
                <a:solidFill>
                  <a:schemeClr val="tx1"/>
                </a:solidFill>
                <a:cs typeface="Arial" pitchFamily="34" charset="0"/>
              </a:rPr>
              <a:t>Les plaquettes entrent en contact avec les fibres collagènes et s’y collent. (Va provoquer la libération des plaquettes)</a:t>
            </a:r>
          </a:p>
          <a:p>
            <a:pPr marL="466725" lvl="1" indent="-239713">
              <a:spcBef>
                <a:spcPct val="20000"/>
              </a:spcBef>
              <a:buClr>
                <a:schemeClr val="tx1"/>
              </a:buClr>
              <a:buFontTx/>
              <a:buAutoNum type="arabicPeriod"/>
            </a:pPr>
            <a:r>
              <a:rPr lang="fr-CA" sz="1500" b="1" dirty="0">
                <a:solidFill>
                  <a:schemeClr val="tx1"/>
                </a:solidFill>
                <a:cs typeface="Arial" pitchFamily="34" charset="0"/>
              </a:rPr>
              <a:t>Activation des plaquettes et agrégation</a:t>
            </a:r>
            <a:r>
              <a:rPr lang="fr-CA" sz="1500" dirty="0">
                <a:solidFill>
                  <a:schemeClr val="tx1"/>
                </a:solidFill>
                <a:cs typeface="Arial" pitchFamily="34" charset="0"/>
              </a:rPr>
              <a:t>.</a:t>
            </a:r>
          </a:p>
          <a:p>
            <a:pPr marL="690563" lvl="2" indent="-109538">
              <a:spcBef>
                <a:spcPct val="20000"/>
              </a:spcBef>
              <a:buClr>
                <a:schemeClr val="tx1"/>
              </a:buClr>
              <a:buSzPct val="70000"/>
              <a:buFontTx/>
              <a:buChar char="•"/>
            </a:pPr>
            <a:r>
              <a:rPr lang="fr-CA" sz="1300" b="1" dirty="0">
                <a:solidFill>
                  <a:schemeClr val="tx1"/>
                </a:solidFill>
                <a:cs typeface="Arial" pitchFamily="34" charset="0"/>
              </a:rPr>
              <a:t>Activation:</a:t>
            </a:r>
          </a:p>
          <a:p>
            <a:pPr marL="690563" lvl="2" indent="-109538">
              <a:spcBef>
                <a:spcPct val="20000"/>
              </a:spcBef>
              <a:buClr>
                <a:schemeClr val="tx1"/>
              </a:buClr>
            </a:pPr>
            <a:r>
              <a:rPr lang="fr-CA" sz="1300" dirty="0">
                <a:solidFill>
                  <a:schemeClr val="tx1"/>
                </a:solidFill>
                <a:cs typeface="Arial" pitchFamily="34" charset="0"/>
              </a:rPr>
              <a:t>	L’adhésion transforme les plaquettes,  et provoque la libération du contenu de leurs granulations:</a:t>
            </a:r>
            <a:endParaRPr lang="fr-CA" sz="1300" i="1" dirty="0">
              <a:solidFill>
                <a:schemeClr val="tx1"/>
              </a:solidFill>
              <a:cs typeface="Arial" pitchFamily="34" charset="0"/>
            </a:endParaRPr>
          </a:p>
          <a:p>
            <a:pPr marL="969963" lvl="3" indent="-165100">
              <a:spcBef>
                <a:spcPct val="20000"/>
              </a:spcBef>
              <a:buClr>
                <a:schemeClr val="tx1"/>
              </a:buClr>
              <a:buFontTx/>
              <a:buChar char="•"/>
            </a:pPr>
            <a:r>
              <a:rPr lang="fr-CA" sz="1100" i="1" dirty="0">
                <a:solidFill>
                  <a:schemeClr val="tx1"/>
                </a:solidFill>
                <a:cs typeface="Arial" pitchFamily="34" charset="0"/>
              </a:rPr>
              <a:t>Sérotonine</a:t>
            </a:r>
            <a:r>
              <a:rPr lang="fr-CA" sz="1100" dirty="0">
                <a:solidFill>
                  <a:schemeClr val="tx1"/>
                </a:solidFill>
                <a:cs typeface="Arial" pitchFamily="34" charset="0"/>
              </a:rPr>
              <a:t>: augmente les spasmes vasculaires.</a:t>
            </a:r>
            <a:endParaRPr lang="fr-CA" sz="1100" i="1" dirty="0">
              <a:solidFill>
                <a:schemeClr val="tx1"/>
              </a:solidFill>
              <a:cs typeface="Arial" pitchFamily="34" charset="0"/>
            </a:endParaRPr>
          </a:p>
          <a:p>
            <a:pPr marL="969963" lvl="3" indent="-165100">
              <a:spcBef>
                <a:spcPct val="20000"/>
              </a:spcBef>
              <a:buClr>
                <a:schemeClr val="tx1"/>
              </a:buClr>
              <a:buFontTx/>
              <a:buChar char="•"/>
            </a:pPr>
            <a:r>
              <a:rPr lang="fr-CA" sz="1100" i="1" dirty="0">
                <a:solidFill>
                  <a:schemeClr val="tx1"/>
                </a:solidFill>
                <a:cs typeface="Arial" pitchFamily="34" charset="0"/>
              </a:rPr>
              <a:t>ADP</a:t>
            </a:r>
            <a:r>
              <a:rPr lang="fr-CA" sz="1100" dirty="0">
                <a:solidFill>
                  <a:schemeClr val="tx1"/>
                </a:solidFill>
                <a:cs typeface="Arial" pitchFamily="34" charset="0"/>
              </a:rPr>
              <a:t>: déclenche l’agrégation.</a:t>
            </a:r>
            <a:endParaRPr lang="fr-CA" sz="1100" i="1" dirty="0">
              <a:solidFill>
                <a:schemeClr val="tx1"/>
              </a:solidFill>
              <a:cs typeface="Arial" pitchFamily="34" charset="0"/>
            </a:endParaRPr>
          </a:p>
          <a:p>
            <a:pPr marL="969963" lvl="3" indent="-165100">
              <a:spcBef>
                <a:spcPct val="20000"/>
              </a:spcBef>
              <a:buClr>
                <a:schemeClr val="tx1"/>
              </a:buClr>
              <a:buFontTx/>
              <a:buChar char="•"/>
            </a:pPr>
            <a:r>
              <a:rPr lang="fr-CA" sz="1100" i="1" dirty="0" err="1">
                <a:solidFill>
                  <a:schemeClr val="tx1"/>
                </a:solidFill>
                <a:cs typeface="Arial" pitchFamily="34" charset="0"/>
              </a:rPr>
              <a:t>Thromboxane</a:t>
            </a:r>
            <a:r>
              <a:rPr lang="fr-CA" sz="1100" i="1" dirty="0">
                <a:solidFill>
                  <a:schemeClr val="tx1"/>
                </a:solidFill>
                <a:cs typeface="Arial" pitchFamily="34" charset="0"/>
              </a:rPr>
              <a:t> A</a:t>
            </a:r>
            <a:r>
              <a:rPr lang="fr-CA" sz="1100" baseline="-25000" dirty="0">
                <a:solidFill>
                  <a:schemeClr val="tx1"/>
                </a:solidFill>
                <a:cs typeface="Arial" pitchFamily="34" charset="0"/>
              </a:rPr>
              <a:t>2</a:t>
            </a:r>
            <a:r>
              <a:rPr lang="fr-CA" sz="1100" dirty="0">
                <a:solidFill>
                  <a:schemeClr val="tx1"/>
                </a:solidFill>
                <a:cs typeface="Arial" pitchFamily="34" charset="0"/>
              </a:rPr>
              <a:t> (</a:t>
            </a:r>
            <a:r>
              <a:rPr lang="fr-CA" sz="1100" i="1" dirty="0">
                <a:solidFill>
                  <a:schemeClr val="tx1"/>
                </a:solidFill>
                <a:cs typeface="Arial" pitchFamily="34" charset="0"/>
              </a:rPr>
              <a:t>TXA</a:t>
            </a:r>
            <a:r>
              <a:rPr lang="fr-CA" sz="1100" i="1" baseline="-25000" dirty="0">
                <a:solidFill>
                  <a:schemeClr val="tx1"/>
                </a:solidFill>
                <a:cs typeface="Arial" pitchFamily="34" charset="0"/>
              </a:rPr>
              <a:t>2</a:t>
            </a:r>
            <a:r>
              <a:rPr lang="fr-CA" sz="1100" baseline="-25000" dirty="0">
                <a:solidFill>
                  <a:schemeClr val="tx1"/>
                </a:solidFill>
                <a:cs typeface="Arial" pitchFamily="34" charset="0"/>
              </a:rPr>
              <a:t>,</a:t>
            </a:r>
            <a:r>
              <a:rPr lang="fr-CA" sz="1100" b="1" i="1" dirty="0">
                <a:solidFill>
                  <a:schemeClr val="tx1"/>
                </a:solidFill>
                <a:cs typeface="Arial" pitchFamily="34" charset="0"/>
              </a:rPr>
              <a:t> </a:t>
            </a:r>
            <a:r>
              <a:rPr lang="fr-CA" sz="1100" dirty="0">
                <a:solidFill>
                  <a:schemeClr val="tx1"/>
                </a:solidFill>
                <a:cs typeface="Arial" pitchFamily="34" charset="0"/>
              </a:rPr>
              <a:t>une prostaglandine): stimule à la fois la </a:t>
            </a:r>
            <a:r>
              <a:rPr lang="fr-CA" sz="1100" dirty="0" err="1">
                <a:solidFill>
                  <a:schemeClr val="tx1"/>
                </a:solidFill>
                <a:cs typeface="Arial" pitchFamily="34" charset="0"/>
              </a:rPr>
              <a:t>vaso-constriction</a:t>
            </a:r>
            <a:r>
              <a:rPr lang="fr-CA" sz="1100" dirty="0">
                <a:solidFill>
                  <a:schemeClr val="tx1"/>
                </a:solidFill>
                <a:cs typeface="Arial" pitchFamily="34" charset="0"/>
              </a:rPr>
              <a:t> et l’agrégation des plaquettes.</a:t>
            </a:r>
          </a:p>
          <a:p>
            <a:pPr marL="690563" lvl="2" indent="-109538">
              <a:spcBef>
                <a:spcPct val="20000"/>
              </a:spcBef>
              <a:buClr>
                <a:schemeClr val="tx1"/>
              </a:buClr>
              <a:buSzPct val="70000"/>
              <a:buFontTx/>
              <a:buChar char="•"/>
            </a:pPr>
            <a:r>
              <a:rPr lang="fr-CA" sz="1300" b="1" dirty="0">
                <a:solidFill>
                  <a:schemeClr val="tx1"/>
                </a:solidFill>
                <a:cs typeface="Arial" pitchFamily="34" charset="0"/>
              </a:rPr>
              <a:t>Agrégation:</a:t>
            </a:r>
          </a:p>
          <a:p>
            <a:pPr marL="690563" lvl="2" indent="-109538">
              <a:spcBef>
                <a:spcPct val="20000"/>
              </a:spcBef>
              <a:buClr>
                <a:schemeClr val="tx1"/>
              </a:buClr>
            </a:pPr>
            <a:r>
              <a:rPr lang="fr-CA" sz="1300" dirty="0">
                <a:solidFill>
                  <a:schemeClr val="tx1"/>
                </a:solidFill>
                <a:cs typeface="Arial" pitchFamily="34" charset="0"/>
              </a:rPr>
              <a:t>	ADP et TXA</a:t>
            </a:r>
            <a:r>
              <a:rPr lang="fr-CA" sz="1300" baseline="-25000" dirty="0">
                <a:solidFill>
                  <a:schemeClr val="tx1"/>
                </a:solidFill>
                <a:cs typeface="Arial" pitchFamily="34" charset="0"/>
              </a:rPr>
              <a:t>2 </a:t>
            </a:r>
            <a:r>
              <a:rPr lang="fr-CA" sz="1300" dirty="0">
                <a:solidFill>
                  <a:schemeClr val="tx1"/>
                </a:solidFill>
                <a:cs typeface="Arial" pitchFamily="34" charset="0"/>
              </a:rPr>
              <a:t>activent les plaquettes avoisinantes, ce qui provoque leur adhésion sur les plaquettes déjà activées.</a:t>
            </a:r>
          </a:p>
          <a:p>
            <a:pPr marL="466725" lvl="1" indent="-239713">
              <a:spcBef>
                <a:spcPct val="25000"/>
              </a:spcBef>
              <a:buClr>
                <a:schemeClr val="tx1"/>
              </a:buClr>
              <a:buFont typeface="Symbol" pitchFamily="18" charset="2"/>
              <a:buChar char="®"/>
            </a:pPr>
            <a:r>
              <a:rPr lang="fr-CA" sz="1500" dirty="0">
                <a:solidFill>
                  <a:schemeClr val="tx1"/>
                </a:solidFill>
                <a:cs typeface="Arial" pitchFamily="34" charset="0"/>
              </a:rPr>
              <a:t>Phénomène de </a:t>
            </a:r>
            <a:r>
              <a:rPr lang="fr-CA" sz="1500" dirty="0" err="1">
                <a:solidFill>
                  <a:schemeClr val="tx1"/>
                </a:solidFill>
                <a:cs typeface="Arial" pitchFamily="34" charset="0"/>
              </a:rPr>
              <a:t>rétroactivation</a:t>
            </a:r>
            <a:endParaRPr lang="fr-CA" sz="1500" dirty="0">
              <a:solidFill>
                <a:schemeClr val="tx1"/>
              </a:solidFill>
              <a:cs typeface="Arial" pitchFamily="34" charset="0"/>
            </a:endParaRPr>
          </a:p>
          <a:p>
            <a:pPr marL="466725" lvl="1" indent="-239713">
              <a:spcBef>
                <a:spcPct val="20000"/>
              </a:spcBef>
              <a:buClr>
                <a:schemeClr val="tx1"/>
              </a:buClr>
              <a:buFont typeface="Symbol" pitchFamily="18" charset="2"/>
              <a:buChar char="®"/>
            </a:pPr>
            <a:r>
              <a:rPr lang="fr-CA" sz="1500" dirty="0">
                <a:solidFill>
                  <a:schemeClr val="tx1"/>
                </a:solidFill>
                <a:cs typeface="Arial" pitchFamily="34" charset="0"/>
              </a:rPr>
              <a:t>Formation du </a:t>
            </a:r>
            <a:r>
              <a:rPr lang="fr-CA" sz="1500" b="1" i="1" dirty="0">
                <a:solidFill>
                  <a:schemeClr val="tx1"/>
                </a:solidFill>
                <a:cs typeface="Arial" pitchFamily="34" charset="0"/>
              </a:rPr>
              <a:t>clou plaquettaire</a:t>
            </a:r>
            <a:r>
              <a:rPr lang="fr-CA" sz="1500" dirty="0">
                <a:solidFill>
                  <a:schemeClr val="tx1"/>
                </a:solidFill>
                <a:cs typeface="Arial" pitchFamily="34" charset="0"/>
              </a:rPr>
              <a:t>. </a:t>
            </a:r>
          </a:p>
        </p:txBody>
      </p:sp>
      <p:sp>
        <p:nvSpPr>
          <p:cNvPr id="15363" name="Rectangle 5"/>
          <p:cNvSpPr>
            <a:spLocks noChangeArrowheads="1"/>
          </p:cNvSpPr>
          <p:nvPr/>
        </p:nvSpPr>
        <p:spPr bwMode="auto">
          <a:xfrm>
            <a:off x="5334000" y="3352800"/>
            <a:ext cx="3657600" cy="33528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spcBef>
                <a:spcPct val="20000"/>
              </a:spcBef>
              <a:spcAft>
                <a:spcPct val="25000"/>
              </a:spcAft>
              <a:buClr>
                <a:schemeClr val="tx1"/>
              </a:buClr>
              <a:buFontTx/>
              <a:buChar char="•"/>
            </a:pPr>
            <a:r>
              <a:rPr lang="fr-CA" sz="1600">
                <a:solidFill>
                  <a:schemeClr val="tx1"/>
                </a:solidFill>
                <a:cs typeface="Arial" pitchFamily="34" charset="0"/>
              </a:rPr>
              <a:t>Le clou plaquettaire est circonscrit au site endommagé à cause de la présence d’inhibiteurs, telle la </a:t>
            </a:r>
            <a:r>
              <a:rPr lang="fr-CA" sz="1600" i="1">
                <a:solidFill>
                  <a:schemeClr val="tx1"/>
                </a:solidFill>
                <a:cs typeface="Arial" pitchFamily="34" charset="0"/>
              </a:rPr>
              <a:t>prostacycline</a:t>
            </a:r>
            <a:r>
              <a:rPr lang="fr-CA" sz="1600" b="1">
                <a:solidFill>
                  <a:schemeClr val="tx1"/>
                </a:solidFill>
                <a:cs typeface="Arial" pitchFamily="34" charset="0"/>
              </a:rPr>
              <a:t> </a:t>
            </a:r>
            <a:r>
              <a:rPr lang="fr-CA" sz="1600">
                <a:solidFill>
                  <a:schemeClr val="tx1"/>
                </a:solidFill>
                <a:cs typeface="Arial" pitchFamily="34" charset="0"/>
              </a:rPr>
              <a:t>(</a:t>
            </a:r>
            <a:r>
              <a:rPr lang="fr-CA" sz="1600" i="1">
                <a:solidFill>
                  <a:schemeClr val="tx1"/>
                </a:solidFill>
                <a:cs typeface="Arial" pitchFamily="34" charset="0"/>
              </a:rPr>
              <a:t>PGI</a:t>
            </a:r>
            <a:r>
              <a:rPr lang="fr-CA" sz="1600" i="1" baseline="-25000">
                <a:solidFill>
                  <a:schemeClr val="tx1"/>
                </a:solidFill>
                <a:cs typeface="Arial" pitchFamily="34" charset="0"/>
              </a:rPr>
              <a:t>2</a:t>
            </a:r>
            <a:r>
              <a:rPr lang="fr-CA" sz="1600">
                <a:solidFill>
                  <a:schemeClr val="tx1"/>
                </a:solidFill>
                <a:cs typeface="Arial" pitchFamily="34" charset="0"/>
              </a:rPr>
              <a:t>), libérés par les cellules endothéliales saines. </a:t>
            </a:r>
          </a:p>
          <a:p>
            <a:pPr marL="182563" indent="-182563">
              <a:spcBef>
                <a:spcPct val="20000"/>
              </a:spcBef>
              <a:spcAft>
                <a:spcPct val="25000"/>
              </a:spcAft>
              <a:buClr>
                <a:schemeClr val="tx1"/>
              </a:buClr>
              <a:buFontTx/>
              <a:buChar char="•"/>
            </a:pPr>
            <a:r>
              <a:rPr lang="fr-CA" sz="1600">
                <a:solidFill>
                  <a:schemeClr val="tx1"/>
                </a:solidFill>
                <a:cs typeface="Arial" pitchFamily="34" charset="0"/>
              </a:rPr>
              <a:t>La formation du clou plaquettaire est rapide (&lt; 5 min) et efficace. </a:t>
            </a:r>
          </a:p>
          <a:p>
            <a:pPr marL="182563" indent="-182563">
              <a:spcBef>
                <a:spcPct val="20000"/>
              </a:spcBef>
              <a:buClr>
                <a:schemeClr val="tx1"/>
              </a:buClr>
              <a:buFontTx/>
              <a:buChar char="•"/>
            </a:pPr>
            <a:r>
              <a:rPr lang="fr-CA" sz="1600">
                <a:solidFill>
                  <a:schemeClr val="tx1"/>
                </a:solidFill>
                <a:cs typeface="Arial" pitchFamily="34" charset="0"/>
              </a:rPr>
              <a:t>Le clou est relativement instable, cependant. En plus du clou plaquettaire, la </a:t>
            </a:r>
            <a:r>
              <a:rPr lang="fr-CA" sz="1600" b="1" i="1">
                <a:solidFill>
                  <a:schemeClr val="tx1"/>
                </a:solidFill>
                <a:cs typeface="Arial" pitchFamily="34" charset="0"/>
              </a:rPr>
              <a:t>coagulation </a:t>
            </a:r>
            <a:r>
              <a:rPr lang="fr-CA" sz="1600">
                <a:solidFill>
                  <a:schemeClr val="tx1"/>
                </a:solidFill>
                <a:cs typeface="Arial" pitchFamily="34" charset="0"/>
              </a:rPr>
              <a:t>est requise pour empêcher l’hémorragie de façon permanente.</a:t>
            </a:r>
          </a:p>
        </p:txBody>
      </p:sp>
      <p:sp>
        <p:nvSpPr>
          <p:cNvPr id="15364" name="Text Box 6"/>
          <p:cNvSpPr txBox="1">
            <a:spLocks noChangeArrowheads="1"/>
          </p:cNvSpPr>
          <p:nvPr/>
        </p:nvSpPr>
        <p:spPr bwMode="auto">
          <a:xfrm>
            <a:off x="233363" y="420688"/>
            <a:ext cx="44545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eaLnBrk="1" hangingPunct="1">
              <a:spcAft>
                <a:spcPct val="45000"/>
              </a:spcAft>
              <a:buClr>
                <a:schemeClr val="tx1"/>
              </a:buClr>
            </a:pPr>
            <a:r>
              <a:rPr lang="fr-CA" b="1" i="1">
                <a:solidFill>
                  <a:schemeClr val="tx1"/>
                </a:solidFill>
                <a:cs typeface="Arial" pitchFamily="34" charset="0"/>
              </a:rPr>
              <a:t>ii.  </a:t>
            </a:r>
            <a:r>
              <a:rPr lang="fr-CA" b="1" i="1" u="sng">
                <a:solidFill>
                  <a:schemeClr val="tx1"/>
                </a:solidFill>
                <a:cs typeface="Arial" pitchFamily="34" charset="0"/>
              </a:rPr>
              <a:t>Formation du clou plaquettaire</a:t>
            </a:r>
            <a:r>
              <a:rPr lang="fr-CA" b="1">
                <a:solidFill>
                  <a:schemeClr val="tx1"/>
                </a:solidFill>
                <a:cs typeface="Arial" pitchFamily="34" charset="0"/>
              </a:rPr>
              <a:t>:</a:t>
            </a:r>
            <a:endParaRPr lang="fr-CA">
              <a:solidFill>
                <a:schemeClr val="tx1"/>
              </a:solidFill>
              <a:cs typeface="Arial" pitchFamily="34" charset="0"/>
            </a:endParaRPr>
          </a:p>
        </p:txBody>
      </p:sp>
      <p:pic>
        <p:nvPicPr>
          <p:cNvPr id="1536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313" y="762000"/>
            <a:ext cx="3768725"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 Box 8"/>
          <p:cNvSpPr txBox="1">
            <a:spLocks noChangeArrowheads="1"/>
          </p:cNvSpPr>
          <p:nvPr/>
        </p:nvSpPr>
        <p:spPr bwMode="auto">
          <a:xfrm>
            <a:off x="7723188" y="2754313"/>
            <a:ext cx="78105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Plaquettes</a:t>
            </a:r>
          </a:p>
        </p:txBody>
      </p:sp>
      <p:sp>
        <p:nvSpPr>
          <p:cNvPr id="15367" name="Text Box 9"/>
          <p:cNvSpPr txBox="1">
            <a:spLocks noChangeArrowheads="1"/>
          </p:cNvSpPr>
          <p:nvPr/>
        </p:nvSpPr>
        <p:spPr bwMode="auto">
          <a:xfrm>
            <a:off x="6697663" y="2700338"/>
            <a:ext cx="7794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Fibres collagènes</a:t>
            </a:r>
          </a:p>
        </p:txBody>
      </p:sp>
      <p:sp>
        <p:nvSpPr>
          <p:cNvPr id="15368" name="Text Box 10"/>
          <p:cNvSpPr txBox="1">
            <a:spLocks noChangeArrowheads="1"/>
          </p:cNvSpPr>
          <p:nvPr/>
        </p:nvSpPr>
        <p:spPr bwMode="auto">
          <a:xfrm>
            <a:off x="5200650" y="228600"/>
            <a:ext cx="1984375" cy="67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b="1">
                <a:solidFill>
                  <a:schemeClr val="tx1"/>
                </a:solidFill>
                <a:latin typeface="Verdana" pitchFamily="34" charset="0"/>
              </a:rPr>
              <a:t>Lésion de l’endothélium et mise à nue des fibres collagènes; adhésion des plaquettes</a:t>
            </a:r>
          </a:p>
        </p:txBody>
      </p:sp>
      <p:sp>
        <p:nvSpPr>
          <p:cNvPr id="15369" name="Text Box 11"/>
          <p:cNvSpPr txBox="1">
            <a:spLocks noChangeArrowheads="1"/>
          </p:cNvSpPr>
          <p:nvPr/>
        </p:nvSpPr>
        <p:spPr bwMode="auto">
          <a:xfrm>
            <a:off x="7380288" y="349250"/>
            <a:ext cx="15414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b="1">
                <a:solidFill>
                  <a:schemeClr val="tx1"/>
                </a:solidFill>
                <a:latin typeface="Verdana" pitchFamily="34" charset="0"/>
              </a:rPr>
              <a:t>Formation du clou plaquettaire</a:t>
            </a:r>
          </a:p>
        </p:txBody>
      </p:sp>
      <p:sp>
        <p:nvSpPr>
          <p:cNvPr id="15370" name="Text Box 12"/>
          <p:cNvSpPr txBox="1">
            <a:spLocks noChangeArrowheads="1"/>
          </p:cNvSpPr>
          <p:nvPr/>
        </p:nvSpPr>
        <p:spPr bwMode="auto">
          <a:xfrm>
            <a:off x="8086725" y="2971800"/>
            <a:ext cx="965200" cy="257175"/>
          </a:xfrm>
          <a:prstGeom prst="rect">
            <a:avLst/>
          </a:prstGeom>
          <a:noFill/>
          <a:ln w="635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tIns="18288" rIns="45720" bIns="18288">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lgn="ctr"/>
            <a:r>
              <a:rPr lang="en-US" sz="1400" b="1">
                <a:solidFill>
                  <a:schemeClr val="accent2"/>
                </a:solidFill>
              </a:rPr>
              <a:t>Fig. 17.13</a:t>
            </a:r>
          </a:p>
        </p:txBody>
      </p:sp>
      <p:sp>
        <p:nvSpPr>
          <p:cNvPr id="15371" name="Rectangle 13"/>
          <p:cNvSpPr>
            <a:spLocks noChangeArrowheads="1"/>
          </p:cNvSpPr>
          <p:nvPr/>
        </p:nvSpPr>
        <p:spPr bwMode="auto">
          <a:xfrm>
            <a:off x="260350" y="430213"/>
            <a:ext cx="4776788" cy="62230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089886821"/>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38414"/>
            <a:ext cx="9144000" cy="1645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959135"/>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body" sz="half" idx="1"/>
          </p:nvPr>
        </p:nvSpPr>
        <p:spPr>
          <a:xfrm>
            <a:off x="247650" y="76200"/>
            <a:ext cx="4076700" cy="511175"/>
          </a:xfrm>
          <a:noFill/>
        </p:spPr>
        <p:txBody>
          <a:bodyPr>
            <a:normAutofit lnSpcReduction="10000"/>
          </a:bodyPr>
          <a:lstStyle/>
          <a:p>
            <a:pPr marL="352425" indent="-352425" eaLnBrk="1" hangingPunct="1">
              <a:buFontTx/>
              <a:buNone/>
            </a:pPr>
            <a:r>
              <a:rPr lang="fr-CA" sz="2800" b="1" smtClean="0"/>
              <a:t>2.	</a:t>
            </a:r>
            <a:r>
              <a:rPr lang="fr-CA" sz="2800" b="1" u="sng" smtClean="0"/>
              <a:t>HÉMOSTASE</a:t>
            </a:r>
          </a:p>
        </p:txBody>
      </p:sp>
      <p:sp>
        <p:nvSpPr>
          <p:cNvPr id="14339" name="Rectangle 5"/>
          <p:cNvSpPr>
            <a:spLocks noChangeArrowheads="1"/>
          </p:cNvSpPr>
          <p:nvPr/>
        </p:nvSpPr>
        <p:spPr bwMode="auto">
          <a:xfrm>
            <a:off x="581025" y="533400"/>
            <a:ext cx="8226425" cy="238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spcBef>
                <a:spcPct val="20000"/>
              </a:spcBef>
              <a:spcAft>
                <a:spcPct val="25000"/>
              </a:spcAft>
              <a:buClr>
                <a:schemeClr val="tx1"/>
              </a:buClr>
              <a:buFontTx/>
              <a:buChar char="•"/>
            </a:pPr>
            <a:r>
              <a:rPr lang="fr-CA" sz="1900" dirty="0">
                <a:solidFill>
                  <a:schemeClr val="tx1"/>
                </a:solidFill>
                <a:cs typeface="Arial" pitchFamily="34" charset="0"/>
              </a:rPr>
              <a:t>L’hémostase est la séquence de réactions qui arrêtent le saignement suite à la rupture d’un vaisseau sanguin. (Prévient l’hémorragie)</a:t>
            </a:r>
          </a:p>
          <a:p>
            <a:pPr marL="182563" indent="-182563">
              <a:spcBef>
                <a:spcPct val="20000"/>
              </a:spcBef>
              <a:spcAft>
                <a:spcPct val="25000"/>
              </a:spcAft>
              <a:buClr>
                <a:schemeClr val="tx1"/>
              </a:buClr>
              <a:buFontTx/>
              <a:buChar char="•"/>
            </a:pPr>
            <a:r>
              <a:rPr lang="fr-CA" sz="1900" dirty="0">
                <a:solidFill>
                  <a:schemeClr val="tx1"/>
                </a:solidFill>
                <a:cs typeface="Arial" pitchFamily="34" charset="0"/>
              </a:rPr>
              <a:t>Fait intervenir principalement 3 grandes composantes: les </a:t>
            </a:r>
            <a:r>
              <a:rPr lang="fr-CA" sz="1900" u="sng" dirty="0">
                <a:solidFill>
                  <a:schemeClr val="tx1"/>
                </a:solidFill>
                <a:cs typeface="Arial" pitchFamily="34" charset="0"/>
              </a:rPr>
              <a:t>vaisseaux sanguins</a:t>
            </a:r>
            <a:r>
              <a:rPr lang="fr-CA" sz="1900" dirty="0">
                <a:solidFill>
                  <a:schemeClr val="tx1"/>
                </a:solidFill>
                <a:cs typeface="Arial" pitchFamily="34" charset="0"/>
              </a:rPr>
              <a:t>, les </a:t>
            </a:r>
            <a:r>
              <a:rPr lang="fr-CA" sz="1900" u="sng" dirty="0">
                <a:solidFill>
                  <a:schemeClr val="tx1"/>
                </a:solidFill>
                <a:cs typeface="Arial" pitchFamily="34" charset="0"/>
              </a:rPr>
              <a:t>plaquettes</a:t>
            </a:r>
            <a:r>
              <a:rPr lang="fr-CA" sz="1900" dirty="0">
                <a:solidFill>
                  <a:schemeClr val="tx1"/>
                </a:solidFill>
                <a:cs typeface="Arial" pitchFamily="34" charset="0"/>
              </a:rPr>
              <a:t>, et les </a:t>
            </a:r>
            <a:r>
              <a:rPr lang="fr-CA" sz="1900" u="sng" dirty="0">
                <a:solidFill>
                  <a:schemeClr val="tx1"/>
                </a:solidFill>
                <a:cs typeface="Arial" pitchFamily="34" charset="0"/>
              </a:rPr>
              <a:t>facteurs de coagulation</a:t>
            </a:r>
            <a:r>
              <a:rPr lang="fr-CA" sz="1900" dirty="0">
                <a:solidFill>
                  <a:schemeClr val="tx1"/>
                </a:solidFill>
                <a:cs typeface="Arial" pitchFamily="34" charset="0"/>
              </a:rPr>
              <a:t>.</a:t>
            </a:r>
          </a:p>
          <a:p>
            <a:pPr marL="182563" indent="-182563">
              <a:spcBef>
                <a:spcPct val="20000"/>
              </a:spcBef>
              <a:buClr>
                <a:schemeClr val="tx1"/>
              </a:buClr>
              <a:buFontTx/>
              <a:buChar char="•"/>
            </a:pPr>
            <a:r>
              <a:rPr lang="fr-CA" sz="1900" dirty="0">
                <a:solidFill>
                  <a:schemeClr val="tx1"/>
                </a:solidFill>
                <a:cs typeface="Arial" pitchFamily="34" charset="0"/>
              </a:rPr>
              <a:t>Consiste en trois phases:</a:t>
            </a:r>
          </a:p>
          <a:p>
            <a:pPr marL="719138" lvl="1" indent="-357188">
              <a:spcBef>
                <a:spcPct val="20000"/>
              </a:spcBef>
              <a:buClr>
                <a:schemeClr val="tx1"/>
              </a:buClr>
              <a:buFontTx/>
              <a:buAutoNum type="romanLcPeriod"/>
            </a:pPr>
            <a:r>
              <a:rPr lang="fr-CA" b="1" i="1" dirty="0">
                <a:solidFill>
                  <a:schemeClr val="tx1"/>
                </a:solidFill>
                <a:cs typeface="Arial" pitchFamily="34" charset="0"/>
              </a:rPr>
              <a:t>Spasmes vasculaires (réaction rapide)</a:t>
            </a:r>
            <a:endParaRPr lang="fr-CA" b="1" dirty="0">
              <a:solidFill>
                <a:schemeClr val="tx1"/>
              </a:solidFill>
              <a:cs typeface="Arial" pitchFamily="34" charset="0"/>
            </a:endParaRPr>
          </a:p>
          <a:p>
            <a:pPr marL="719138" lvl="1" indent="-357188">
              <a:spcBef>
                <a:spcPct val="20000"/>
              </a:spcBef>
              <a:buClr>
                <a:schemeClr val="tx1"/>
              </a:buClr>
              <a:buFontTx/>
              <a:buAutoNum type="romanLcPeriod"/>
            </a:pPr>
            <a:r>
              <a:rPr lang="fr-CA" b="1" i="1" dirty="0">
                <a:solidFill>
                  <a:schemeClr val="tx1"/>
                </a:solidFill>
                <a:cs typeface="Arial" pitchFamily="34" charset="0"/>
              </a:rPr>
              <a:t>Formation du clou plaquettaire</a:t>
            </a:r>
            <a:endParaRPr lang="fr-CA" b="1" dirty="0">
              <a:solidFill>
                <a:schemeClr val="tx1"/>
              </a:solidFill>
              <a:cs typeface="Arial" pitchFamily="34" charset="0"/>
            </a:endParaRPr>
          </a:p>
          <a:p>
            <a:pPr marL="719138" lvl="1" indent="-357188">
              <a:spcBef>
                <a:spcPct val="20000"/>
              </a:spcBef>
              <a:buClr>
                <a:schemeClr val="tx1"/>
              </a:buClr>
              <a:buFontTx/>
              <a:buAutoNum type="romanLcPeriod"/>
            </a:pPr>
            <a:r>
              <a:rPr lang="fr-CA" b="1" i="1" dirty="0">
                <a:solidFill>
                  <a:schemeClr val="tx1"/>
                </a:solidFill>
                <a:cs typeface="Arial" pitchFamily="34" charset="0"/>
              </a:rPr>
              <a:t>Coagulation</a:t>
            </a:r>
            <a:endParaRPr lang="fr-CA" b="1" dirty="0">
              <a:solidFill>
                <a:schemeClr val="tx1"/>
              </a:solidFill>
              <a:cs typeface="Arial" pitchFamily="34" charset="0"/>
            </a:endParaRPr>
          </a:p>
        </p:txBody>
      </p:sp>
      <p:sp>
        <p:nvSpPr>
          <p:cNvPr id="47110" name="Rectangle 6"/>
          <p:cNvSpPr>
            <a:spLocks noChangeArrowheads="1"/>
          </p:cNvSpPr>
          <p:nvPr/>
        </p:nvSpPr>
        <p:spPr bwMode="auto">
          <a:xfrm>
            <a:off x="331788" y="3402013"/>
            <a:ext cx="5688012" cy="3379787"/>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79388" lvl="1">
              <a:spcBef>
                <a:spcPct val="20000"/>
              </a:spcBef>
              <a:spcAft>
                <a:spcPct val="25000"/>
              </a:spcAft>
              <a:buClr>
                <a:schemeClr val="tx1"/>
              </a:buClr>
              <a:buSzPct val="85000"/>
              <a:defRPr/>
            </a:pPr>
            <a:r>
              <a:rPr lang="fr-CA" sz="1500" b="1" u="sng" dirty="0">
                <a:solidFill>
                  <a:schemeClr val="tx1"/>
                </a:solidFill>
                <a:latin typeface="Arial" charset="0"/>
                <a:cs typeface="Arial" charset="0"/>
              </a:rPr>
              <a:t>Spasmes vasculaires :</a:t>
            </a:r>
          </a:p>
          <a:p>
            <a:pPr marL="360363" lvl="1" indent="-180975">
              <a:spcBef>
                <a:spcPct val="20000"/>
              </a:spcBef>
              <a:spcAft>
                <a:spcPct val="25000"/>
              </a:spcAft>
              <a:buClr>
                <a:schemeClr val="tx1"/>
              </a:buClr>
              <a:buSzPct val="85000"/>
              <a:buFont typeface="Symbol" pitchFamily="18" charset="2"/>
              <a:buChar char="-"/>
              <a:defRPr/>
            </a:pPr>
            <a:r>
              <a:rPr lang="fr-CA" sz="1500" dirty="0">
                <a:solidFill>
                  <a:schemeClr val="tx1"/>
                </a:solidFill>
                <a:latin typeface="Arial" charset="0"/>
                <a:cs typeface="Arial" charset="0"/>
              </a:rPr>
              <a:t>Constriction du vaisseau (« </a:t>
            </a:r>
            <a:r>
              <a:rPr lang="fr-CA" sz="1500" b="1" dirty="0">
                <a:solidFill>
                  <a:schemeClr val="tx1"/>
                </a:solidFill>
                <a:latin typeface="Arial" charset="0"/>
                <a:cs typeface="Arial" charset="0"/>
              </a:rPr>
              <a:t>vasoconstriction</a:t>
            </a:r>
            <a:r>
              <a:rPr lang="fr-CA" sz="1500" dirty="0">
                <a:solidFill>
                  <a:schemeClr val="tx1"/>
                </a:solidFill>
                <a:latin typeface="Arial" charset="0"/>
                <a:cs typeface="Arial" charset="0"/>
              </a:rPr>
              <a:t> ») en réponse à sa lésion.</a:t>
            </a:r>
          </a:p>
          <a:p>
            <a:pPr marL="360363" lvl="1" indent="-180975">
              <a:spcBef>
                <a:spcPct val="20000"/>
              </a:spcBef>
              <a:spcAft>
                <a:spcPct val="10000"/>
              </a:spcAft>
              <a:buClr>
                <a:schemeClr val="tx1"/>
              </a:buClr>
              <a:buSzPct val="85000"/>
              <a:buFont typeface="Symbol" pitchFamily="18" charset="2"/>
              <a:buChar char="-"/>
              <a:defRPr/>
            </a:pPr>
            <a:r>
              <a:rPr lang="fr-CA" sz="1500" dirty="0">
                <a:solidFill>
                  <a:schemeClr val="tx1"/>
                </a:solidFill>
                <a:latin typeface="Arial" charset="0"/>
                <a:cs typeface="Arial" charset="0"/>
              </a:rPr>
              <a:t>Immédiat (0-1 minute) mais transitoire (plusieurs minutes jusqu’à une heure environ)</a:t>
            </a:r>
          </a:p>
          <a:p>
            <a:pPr marL="720725" lvl="2" indent="-180975">
              <a:spcBef>
                <a:spcPct val="20000"/>
              </a:spcBef>
              <a:spcAft>
                <a:spcPct val="25000"/>
              </a:spcAft>
              <a:buClr>
                <a:schemeClr val="tx1"/>
              </a:buClr>
              <a:defRPr/>
            </a:pPr>
            <a:r>
              <a:rPr lang="fr-CA" sz="1300" dirty="0">
                <a:solidFill>
                  <a:schemeClr val="tx1"/>
                </a:solidFill>
                <a:latin typeface="Arial" charset="0"/>
                <a:cs typeface="Arial" charset="0"/>
                <a:sym typeface="Symbol" pitchFamily="18" charset="2"/>
              </a:rPr>
              <a:t></a:t>
            </a:r>
            <a:r>
              <a:rPr lang="fr-CA" sz="1300" dirty="0">
                <a:solidFill>
                  <a:schemeClr val="tx1"/>
                </a:solidFill>
                <a:latin typeface="Arial" charset="0"/>
                <a:cs typeface="Arial" charset="0"/>
              </a:rPr>
              <a:t> donne le temps nécessaire à la formation du clou plaquettaire et à la coagulation.</a:t>
            </a:r>
          </a:p>
          <a:p>
            <a:pPr marL="360363" lvl="1" indent="-180975">
              <a:spcBef>
                <a:spcPct val="20000"/>
              </a:spcBef>
              <a:buClr>
                <a:schemeClr val="tx1"/>
              </a:buClr>
              <a:buSzPct val="85000"/>
              <a:buFont typeface="Symbol" pitchFamily="18" charset="2"/>
              <a:buChar char="-"/>
              <a:defRPr/>
            </a:pPr>
            <a:r>
              <a:rPr lang="fr-CA" sz="1500" dirty="0">
                <a:solidFill>
                  <a:schemeClr val="tx1"/>
                </a:solidFill>
                <a:latin typeface="Arial" charset="0"/>
                <a:cs typeface="Arial" charset="0"/>
              </a:rPr>
              <a:t>Déclenché par:</a:t>
            </a:r>
          </a:p>
          <a:p>
            <a:pPr marL="720725" lvl="2" indent="-180975">
              <a:spcBef>
                <a:spcPct val="20000"/>
              </a:spcBef>
              <a:buClr>
                <a:schemeClr val="tx1"/>
              </a:buClr>
              <a:buSzPct val="70000"/>
              <a:buFontTx/>
              <a:buChar char="•"/>
              <a:defRPr/>
            </a:pPr>
            <a:r>
              <a:rPr lang="fr-CA" sz="1300" dirty="0">
                <a:solidFill>
                  <a:schemeClr val="tx1"/>
                </a:solidFill>
                <a:latin typeface="Arial" charset="0"/>
                <a:cs typeface="Arial" charset="0"/>
              </a:rPr>
              <a:t>Des médiateurs chimiques libérés par les cellules endothéliales et les plaquettes</a:t>
            </a:r>
          </a:p>
          <a:p>
            <a:pPr marL="720725" lvl="2" indent="-180975">
              <a:spcBef>
                <a:spcPct val="20000"/>
              </a:spcBef>
              <a:spcAft>
                <a:spcPct val="10000"/>
              </a:spcAft>
              <a:buClr>
                <a:schemeClr val="tx1"/>
              </a:buClr>
              <a:buSzPct val="70000"/>
              <a:defRPr/>
            </a:pPr>
            <a:r>
              <a:rPr lang="fr-CA" sz="1300" dirty="0">
                <a:solidFill>
                  <a:schemeClr val="tx1"/>
                </a:solidFill>
                <a:latin typeface="Arial" charset="0"/>
                <a:cs typeface="Arial" charset="0"/>
              </a:rPr>
              <a:t>	(ex.: </a:t>
            </a:r>
            <a:r>
              <a:rPr lang="fr-CA" sz="1300" i="1" dirty="0">
                <a:solidFill>
                  <a:schemeClr val="tx1"/>
                </a:solidFill>
                <a:latin typeface="Arial" charset="0"/>
                <a:cs typeface="Arial" charset="0"/>
              </a:rPr>
              <a:t>sérotonine</a:t>
            </a:r>
            <a:r>
              <a:rPr lang="fr-CA" sz="1300" dirty="0">
                <a:solidFill>
                  <a:schemeClr val="tx1"/>
                </a:solidFill>
                <a:latin typeface="Arial" charset="0"/>
                <a:cs typeface="Arial" charset="0"/>
              </a:rPr>
              <a:t>, </a:t>
            </a:r>
            <a:r>
              <a:rPr lang="fr-CA" sz="1300" i="1" dirty="0" err="1">
                <a:solidFill>
                  <a:schemeClr val="tx1"/>
                </a:solidFill>
                <a:latin typeface="Arial" charset="0"/>
                <a:cs typeface="Arial" charset="0"/>
              </a:rPr>
              <a:t>thromboxane</a:t>
            </a:r>
            <a:r>
              <a:rPr lang="fr-CA" sz="1300" i="1" dirty="0">
                <a:solidFill>
                  <a:schemeClr val="tx1"/>
                </a:solidFill>
                <a:latin typeface="Arial" charset="0"/>
                <a:cs typeface="Arial" charset="0"/>
              </a:rPr>
              <a:t> A</a:t>
            </a:r>
            <a:r>
              <a:rPr lang="fr-CA" sz="1300" dirty="0">
                <a:solidFill>
                  <a:schemeClr val="tx1"/>
                </a:solidFill>
                <a:latin typeface="Arial" charset="0"/>
                <a:cs typeface="Arial" charset="0"/>
              </a:rPr>
              <a:t>2)</a:t>
            </a:r>
          </a:p>
          <a:p>
            <a:pPr marL="720725" lvl="2" indent="-180975">
              <a:spcBef>
                <a:spcPct val="20000"/>
              </a:spcBef>
              <a:spcAft>
                <a:spcPct val="10000"/>
              </a:spcAft>
              <a:buClr>
                <a:schemeClr val="tx1"/>
              </a:buClr>
              <a:buSzPct val="70000"/>
              <a:buFontTx/>
              <a:buChar char="•"/>
              <a:defRPr/>
            </a:pPr>
            <a:r>
              <a:rPr lang="fr-CA" sz="1300" dirty="0">
                <a:solidFill>
                  <a:schemeClr val="tx1"/>
                </a:solidFill>
                <a:latin typeface="Arial" charset="0"/>
                <a:cs typeface="Arial" charset="0"/>
              </a:rPr>
              <a:t>Des réflexes nerveux initiés par les récepteurs à la douleur.</a:t>
            </a:r>
          </a:p>
        </p:txBody>
      </p:sp>
      <p:pic>
        <p:nvPicPr>
          <p:cNvPr id="1434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3650" y="3911600"/>
            <a:ext cx="2581275"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 Box 8"/>
          <p:cNvSpPr txBox="1">
            <a:spLocks noChangeArrowheads="1"/>
          </p:cNvSpPr>
          <p:nvPr/>
        </p:nvSpPr>
        <p:spPr bwMode="auto">
          <a:xfrm>
            <a:off x="6323013" y="3409950"/>
            <a:ext cx="23129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en-CA" sz="1600" b="1">
                <a:solidFill>
                  <a:schemeClr val="tx1"/>
                </a:solidFill>
                <a:latin typeface="Verdana" pitchFamily="34" charset="0"/>
              </a:rPr>
              <a:t>Spasme vasculaire</a:t>
            </a:r>
          </a:p>
        </p:txBody>
      </p:sp>
    </p:spTree>
    <p:extLst>
      <p:ext uri="{BB962C8B-B14F-4D97-AF65-F5344CB8AC3E}">
        <p14:creationId xmlns:p14="http://schemas.microsoft.com/office/powerpoint/2010/main" val="2556572311"/>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ChangeArrowheads="1"/>
          </p:cNvSpPr>
          <p:nvPr/>
        </p:nvSpPr>
        <p:spPr bwMode="auto">
          <a:xfrm>
            <a:off x="220663" y="798513"/>
            <a:ext cx="4803775" cy="579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12713" indent="-112713">
              <a:spcBef>
                <a:spcPct val="20000"/>
              </a:spcBef>
              <a:spcAft>
                <a:spcPct val="10000"/>
              </a:spcAft>
              <a:buClr>
                <a:schemeClr val="tx1"/>
              </a:buClr>
              <a:buFontTx/>
              <a:buChar char="•"/>
            </a:pPr>
            <a:r>
              <a:rPr lang="fr-CA" sz="1600" dirty="0">
                <a:solidFill>
                  <a:schemeClr val="tx1"/>
                </a:solidFill>
                <a:cs typeface="Arial" pitchFamily="34" charset="0"/>
              </a:rPr>
              <a:t>Accumulation des plaquettes au site endommagé</a:t>
            </a:r>
          </a:p>
          <a:p>
            <a:pPr marL="112713" indent="-112713">
              <a:spcBef>
                <a:spcPct val="20000"/>
              </a:spcBef>
              <a:spcAft>
                <a:spcPct val="10000"/>
              </a:spcAft>
              <a:buClr>
                <a:schemeClr val="tx1"/>
              </a:buClr>
              <a:buFontTx/>
              <a:buChar char="•"/>
            </a:pPr>
            <a:r>
              <a:rPr lang="fr-CA" sz="1600" dirty="0">
                <a:solidFill>
                  <a:schemeClr val="tx1"/>
                </a:solidFill>
                <a:cs typeface="Arial" pitchFamily="34" charset="0"/>
              </a:rPr>
              <a:t>Déclenchée lorsque les plaquettes viennent en contact avec les fibres collagènes du tissu conjonctif</a:t>
            </a:r>
          </a:p>
          <a:p>
            <a:pPr marL="112713" indent="-112713">
              <a:spcBef>
                <a:spcPct val="20000"/>
              </a:spcBef>
              <a:spcAft>
                <a:spcPct val="10000"/>
              </a:spcAft>
              <a:buClr>
                <a:schemeClr val="tx1"/>
              </a:buClr>
              <a:buFontTx/>
              <a:buChar char="•"/>
            </a:pPr>
            <a:r>
              <a:rPr lang="fr-CA" sz="1600" dirty="0">
                <a:solidFill>
                  <a:schemeClr val="tx1"/>
                </a:solidFill>
                <a:cs typeface="Arial" pitchFamily="34" charset="0"/>
              </a:rPr>
              <a:t>Consiste en deux phases majeures:</a:t>
            </a:r>
          </a:p>
          <a:p>
            <a:pPr marL="466725" lvl="1" indent="-239713">
              <a:spcBef>
                <a:spcPct val="20000"/>
              </a:spcBef>
              <a:buClr>
                <a:schemeClr val="tx1"/>
              </a:buClr>
              <a:buFontTx/>
              <a:buAutoNum type="arabicPeriod"/>
            </a:pPr>
            <a:r>
              <a:rPr lang="fr-CA" sz="1500" b="1" dirty="0">
                <a:solidFill>
                  <a:schemeClr val="tx1"/>
                </a:solidFill>
                <a:cs typeface="Arial" pitchFamily="34" charset="0"/>
              </a:rPr>
              <a:t>Adhésion des plaquettes</a:t>
            </a:r>
            <a:endParaRPr lang="fr-CA" sz="1500" dirty="0">
              <a:solidFill>
                <a:schemeClr val="tx1"/>
              </a:solidFill>
              <a:cs typeface="Arial" pitchFamily="34" charset="0"/>
            </a:endParaRPr>
          </a:p>
          <a:p>
            <a:pPr marL="690563" lvl="2" indent="-109538">
              <a:spcBef>
                <a:spcPct val="20000"/>
              </a:spcBef>
              <a:spcAft>
                <a:spcPct val="25000"/>
              </a:spcAft>
              <a:buClr>
                <a:schemeClr val="tx1"/>
              </a:buClr>
              <a:buSzPct val="70000"/>
              <a:buFontTx/>
              <a:buChar char="•"/>
            </a:pPr>
            <a:r>
              <a:rPr lang="fr-CA" sz="1300" dirty="0">
                <a:solidFill>
                  <a:schemeClr val="tx1"/>
                </a:solidFill>
                <a:cs typeface="Arial" pitchFamily="34" charset="0"/>
              </a:rPr>
              <a:t>Les plaquettes entrent en contact avec les fibres collagènes et s’y collent. (Va provoquer la libération des plaquettes)</a:t>
            </a:r>
          </a:p>
          <a:p>
            <a:pPr marL="466725" lvl="1" indent="-239713">
              <a:spcBef>
                <a:spcPct val="20000"/>
              </a:spcBef>
              <a:buClr>
                <a:schemeClr val="tx1"/>
              </a:buClr>
              <a:buFontTx/>
              <a:buAutoNum type="arabicPeriod"/>
            </a:pPr>
            <a:r>
              <a:rPr lang="fr-CA" sz="1500" b="1" dirty="0">
                <a:solidFill>
                  <a:schemeClr val="tx1"/>
                </a:solidFill>
                <a:cs typeface="Arial" pitchFamily="34" charset="0"/>
              </a:rPr>
              <a:t>Activation des plaquettes et agrégation</a:t>
            </a:r>
            <a:r>
              <a:rPr lang="fr-CA" sz="1500" dirty="0">
                <a:solidFill>
                  <a:schemeClr val="tx1"/>
                </a:solidFill>
                <a:cs typeface="Arial" pitchFamily="34" charset="0"/>
              </a:rPr>
              <a:t>.</a:t>
            </a:r>
          </a:p>
          <a:p>
            <a:pPr marL="690563" lvl="2" indent="-109538">
              <a:spcBef>
                <a:spcPct val="20000"/>
              </a:spcBef>
              <a:buClr>
                <a:schemeClr val="tx1"/>
              </a:buClr>
              <a:buSzPct val="70000"/>
              <a:buFontTx/>
              <a:buChar char="•"/>
            </a:pPr>
            <a:r>
              <a:rPr lang="fr-CA" sz="1300" b="1" dirty="0">
                <a:solidFill>
                  <a:schemeClr val="tx1"/>
                </a:solidFill>
                <a:cs typeface="Arial" pitchFamily="34" charset="0"/>
              </a:rPr>
              <a:t>Activation:</a:t>
            </a:r>
          </a:p>
          <a:p>
            <a:pPr marL="690563" lvl="2" indent="-109538">
              <a:spcBef>
                <a:spcPct val="20000"/>
              </a:spcBef>
              <a:buClr>
                <a:schemeClr val="tx1"/>
              </a:buClr>
            </a:pPr>
            <a:r>
              <a:rPr lang="fr-CA" sz="1300" dirty="0">
                <a:solidFill>
                  <a:schemeClr val="tx1"/>
                </a:solidFill>
                <a:cs typeface="Arial" pitchFamily="34" charset="0"/>
              </a:rPr>
              <a:t>	L’adhésion transforme les plaquettes,  et provoque la libération du contenu de leurs granulations:</a:t>
            </a:r>
            <a:endParaRPr lang="fr-CA" sz="1300" i="1" dirty="0">
              <a:solidFill>
                <a:schemeClr val="tx1"/>
              </a:solidFill>
              <a:cs typeface="Arial" pitchFamily="34" charset="0"/>
            </a:endParaRPr>
          </a:p>
          <a:p>
            <a:pPr marL="969963" lvl="3" indent="-165100">
              <a:spcBef>
                <a:spcPct val="20000"/>
              </a:spcBef>
              <a:buClr>
                <a:schemeClr val="tx1"/>
              </a:buClr>
              <a:buFontTx/>
              <a:buChar char="•"/>
            </a:pPr>
            <a:r>
              <a:rPr lang="fr-CA" sz="1100" i="1" dirty="0">
                <a:solidFill>
                  <a:schemeClr val="tx1"/>
                </a:solidFill>
                <a:cs typeface="Arial" pitchFamily="34" charset="0"/>
              </a:rPr>
              <a:t>Sérotonine</a:t>
            </a:r>
            <a:r>
              <a:rPr lang="fr-CA" sz="1100" dirty="0">
                <a:solidFill>
                  <a:schemeClr val="tx1"/>
                </a:solidFill>
                <a:cs typeface="Arial" pitchFamily="34" charset="0"/>
              </a:rPr>
              <a:t>: augmente les spasmes vasculaires.</a:t>
            </a:r>
            <a:endParaRPr lang="fr-CA" sz="1100" i="1" dirty="0">
              <a:solidFill>
                <a:schemeClr val="tx1"/>
              </a:solidFill>
              <a:cs typeface="Arial" pitchFamily="34" charset="0"/>
            </a:endParaRPr>
          </a:p>
          <a:p>
            <a:pPr marL="969963" lvl="3" indent="-165100">
              <a:spcBef>
                <a:spcPct val="20000"/>
              </a:spcBef>
              <a:buClr>
                <a:schemeClr val="tx1"/>
              </a:buClr>
              <a:buFontTx/>
              <a:buChar char="•"/>
            </a:pPr>
            <a:r>
              <a:rPr lang="fr-CA" sz="1100" i="1" dirty="0">
                <a:solidFill>
                  <a:schemeClr val="tx1"/>
                </a:solidFill>
                <a:cs typeface="Arial" pitchFamily="34" charset="0"/>
              </a:rPr>
              <a:t>ADP</a:t>
            </a:r>
            <a:r>
              <a:rPr lang="fr-CA" sz="1100" dirty="0">
                <a:solidFill>
                  <a:schemeClr val="tx1"/>
                </a:solidFill>
                <a:cs typeface="Arial" pitchFamily="34" charset="0"/>
              </a:rPr>
              <a:t>: déclenche l’agrégation.</a:t>
            </a:r>
            <a:endParaRPr lang="fr-CA" sz="1100" i="1" dirty="0">
              <a:solidFill>
                <a:schemeClr val="tx1"/>
              </a:solidFill>
              <a:cs typeface="Arial" pitchFamily="34" charset="0"/>
            </a:endParaRPr>
          </a:p>
          <a:p>
            <a:pPr marL="969963" lvl="3" indent="-165100">
              <a:spcBef>
                <a:spcPct val="20000"/>
              </a:spcBef>
              <a:buClr>
                <a:schemeClr val="tx1"/>
              </a:buClr>
              <a:buFontTx/>
              <a:buChar char="•"/>
            </a:pPr>
            <a:r>
              <a:rPr lang="fr-CA" sz="1100" i="1" dirty="0" err="1">
                <a:solidFill>
                  <a:schemeClr val="tx1"/>
                </a:solidFill>
                <a:cs typeface="Arial" pitchFamily="34" charset="0"/>
              </a:rPr>
              <a:t>Thromboxane</a:t>
            </a:r>
            <a:r>
              <a:rPr lang="fr-CA" sz="1100" i="1" dirty="0">
                <a:solidFill>
                  <a:schemeClr val="tx1"/>
                </a:solidFill>
                <a:cs typeface="Arial" pitchFamily="34" charset="0"/>
              </a:rPr>
              <a:t> A</a:t>
            </a:r>
            <a:r>
              <a:rPr lang="fr-CA" sz="1100" baseline="-25000" dirty="0">
                <a:solidFill>
                  <a:schemeClr val="tx1"/>
                </a:solidFill>
                <a:cs typeface="Arial" pitchFamily="34" charset="0"/>
              </a:rPr>
              <a:t>2</a:t>
            </a:r>
            <a:r>
              <a:rPr lang="fr-CA" sz="1100" dirty="0">
                <a:solidFill>
                  <a:schemeClr val="tx1"/>
                </a:solidFill>
                <a:cs typeface="Arial" pitchFamily="34" charset="0"/>
              </a:rPr>
              <a:t> (</a:t>
            </a:r>
            <a:r>
              <a:rPr lang="fr-CA" sz="1100" i="1" dirty="0">
                <a:solidFill>
                  <a:schemeClr val="tx1"/>
                </a:solidFill>
                <a:cs typeface="Arial" pitchFamily="34" charset="0"/>
              </a:rPr>
              <a:t>TXA</a:t>
            </a:r>
            <a:r>
              <a:rPr lang="fr-CA" sz="1100" i="1" baseline="-25000" dirty="0">
                <a:solidFill>
                  <a:schemeClr val="tx1"/>
                </a:solidFill>
                <a:cs typeface="Arial" pitchFamily="34" charset="0"/>
              </a:rPr>
              <a:t>2</a:t>
            </a:r>
            <a:r>
              <a:rPr lang="fr-CA" sz="1100" baseline="-25000" dirty="0">
                <a:solidFill>
                  <a:schemeClr val="tx1"/>
                </a:solidFill>
                <a:cs typeface="Arial" pitchFamily="34" charset="0"/>
              </a:rPr>
              <a:t>,</a:t>
            </a:r>
            <a:r>
              <a:rPr lang="fr-CA" sz="1100" b="1" i="1" dirty="0">
                <a:solidFill>
                  <a:schemeClr val="tx1"/>
                </a:solidFill>
                <a:cs typeface="Arial" pitchFamily="34" charset="0"/>
              </a:rPr>
              <a:t> </a:t>
            </a:r>
            <a:r>
              <a:rPr lang="fr-CA" sz="1100" dirty="0">
                <a:solidFill>
                  <a:schemeClr val="tx1"/>
                </a:solidFill>
                <a:cs typeface="Arial" pitchFamily="34" charset="0"/>
              </a:rPr>
              <a:t>une prostaglandine): stimule à la fois la </a:t>
            </a:r>
            <a:r>
              <a:rPr lang="fr-CA" sz="1100" dirty="0" err="1">
                <a:solidFill>
                  <a:schemeClr val="tx1"/>
                </a:solidFill>
                <a:cs typeface="Arial" pitchFamily="34" charset="0"/>
              </a:rPr>
              <a:t>vaso-constriction</a:t>
            </a:r>
            <a:r>
              <a:rPr lang="fr-CA" sz="1100" dirty="0">
                <a:solidFill>
                  <a:schemeClr val="tx1"/>
                </a:solidFill>
                <a:cs typeface="Arial" pitchFamily="34" charset="0"/>
              </a:rPr>
              <a:t> et l’agrégation des plaquettes.</a:t>
            </a:r>
          </a:p>
          <a:p>
            <a:pPr marL="690563" lvl="2" indent="-109538">
              <a:spcBef>
                <a:spcPct val="20000"/>
              </a:spcBef>
              <a:buClr>
                <a:schemeClr val="tx1"/>
              </a:buClr>
              <a:buSzPct val="70000"/>
              <a:buFontTx/>
              <a:buChar char="•"/>
            </a:pPr>
            <a:r>
              <a:rPr lang="fr-CA" sz="1300" b="1" dirty="0">
                <a:solidFill>
                  <a:schemeClr val="tx1"/>
                </a:solidFill>
                <a:cs typeface="Arial" pitchFamily="34" charset="0"/>
              </a:rPr>
              <a:t>Agrégation:</a:t>
            </a:r>
          </a:p>
          <a:p>
            <a:pPr marL="690563" lvl="2" indent="-109538">
              <a:spcBef>
                <a:spcPct val="20000"/>
              </a:spcBef>
              <a:buClr>
                <a:schemeClr val="tx1"/>
              </a:buClr>
            </a:pPr>
            <a:r>
              <a:rPr lang="fr-CA" sz="1300" dirty="0">
                <a:solidFill>
                  <a:schemeClr val="tx1"/>
                </a:solidFill>
                <a:cs typeface="Arial" pitchFamily="34" charset="0"/>
              </a:rPr>
              <a:t>	ADP et TXA</a:t>
            </a:r>
            <a:r>
              <a:rPr lang="fr-CA" sz="1300" baseline="-25000" dirty="0">
                <a:solidFill>
                  <a:schemeClr val="tx1"/>
                </a:solidFill>
                <a:cs typeface="Arial" pitchFamily="34" charset="0"/>
              </a:rPr>
              <a:t>2 </a:t>
            </a:r>
            <a:r>
              <a:rPr lang="fr-CA" sz="1300" dirty="0">
                <a:solidFill>
                  <a:schemeClr val="tx1"/>
                </a:solidFill>
                <a:cs typeface="Arial" pitchFamily="34" charset="0"/>
              </a:rPr>
              <a:t>activent les plaquettes avoisinantes, ce qui provoque leur adhésion sur les plaquettes déjà activées.</a:t>
            </a:r>
          </a:p>
          <a:p>
            <a:pPr marL="466725" lvl="1" indent="-239713">
              <a:spcBef>
                <a:spcPct val="25000"/>
              </a:spcBef>
              <a:buClr>
                <a:schemeClr val="tx1"/>
              </a:buClr>
              <a:buFont typeface="Symbol" pitchFamily="18" charset="2"/>
              <a:buChar char="®"/>
            </a:pPr>
            <a:r>
              <a:rPr lang="fr-CA" sz="1500" dirty="0">
                <a:solidFill>
                  <a:schemeClr val="tx1"/>
                </a:solidFill>
                <a:cs typeface="Arial" pitchFamily="34" charset="0"/>
              </a:rPr>
              <a:t>Phénomène de </a:t>
            </a:r>
            <a:r>
              <a:rPr lang="fr-CA" sz="1500" dirty="0" err="1">
                <a:solidFill>
                  <a:schemeClr val="tx1"/>
                </a:solidFill>
                <a:cs typeface="Arial" pitchFamily="34" charset="0"/>
              </a:rPr>
              <a:t>rétroactivation</a:t>
            </a:r>
            <a:endParaRPr lang="fr-CA" sz="1500" dirty="0">
              <a:solidFill>
                <a:schemeClr val="tx1"/>
              </a:solidFill>
              <a:cs typeface="Arial" pitchFamily="34" charset="0"/>
            </a:endParaRPr>
          </a:p>
          <a:p>
            <a:pPr marL="466725" lvl="1" indent="-239713">
              <a:spcBef>
                <a:spcPct val="20000"/>
              </a:spcBef>
              <a:buClr>
                <a:schemeClr val="tx1"/>
              </a:buClr>
              <a:buFont typeface="Symbol" pitchFamily="18" charset="2"/>
              <a:buChar char="®"/>
            </a:pPr>
            <a:r>
              <a:rPr lang="fr-CA" sz="1500" dirty="0">
                <a:solidFill>
                  <a:schemeClr val="tx1"/>
                </a:solidFill>
                <a:cs typeface="Arial" pitchFamily="34" charset="0"/>
              </a:rPr>
              <a:t>Formation du </a:t>
            </a:r>
            <a:r>
              <a:rPr lang="fr-CA" sz="1500" b="1" i="1" dirty="0">
                <a:solidFill>
                  <a:schemeClr val="tx1"/>
                </a:solidFill>
                <a:cs typeface="Arial" pitchFamily="34" charset="0"/>
              </a:rPr>
              <a:t>clou plaquettaire</a:t>
            </a:r>
            <a:r>
              <a:rPr lang="fr-CA" sz="1500" dirty="0">
                <a:solidFill>
                  <a:schemeClr val="tx1"/>
                </a:solidFill>
                <a:cs typeface="Arial" pitchFamily="34" charset="0"/>
              </a:rPr>
              <a:t>. </a:t>
            </a:r>
            <a:endParaRPr lang="fr-CA" sz="1500" dirty="0">
              <a:cs typeface="Arial" pitchFamily="34" charset="0"/>
            </a:endParaRPr>
          </a:p>
          <a:p>
            <a:pPr marL="227012" lvl="1">
              <a:spcBef>
                <a:spcPct val="20000"/>
              </a:spcBef>
              <a:buClr>
                <a:schemeClr val="tx1"/>
              </a:buClr>
            </a:pPr>
            <a:r>
              <a:rPr lang="fr-CA" sz="1500" dirty="0" smtClean="0">
                <a:cs typeface="Arial" pitchFamily="34" charset="0"/>
              </a:rPr>
              <a:t>Anticoagulant: </a:t>
            </a:r>
            <a:r>
              <a:rPr lang="fr-CA" sz="1600" b="1" i="1" dirty="0" smtClean="0">
                <a:solidFill>
                  <a:schemeClr val="tx1"/>
                </a:solidFill>
                <a:cs typeface="Arial" pitchFamily="34" charset="0"/>
              </a:rPr>
              <a:t>PGI</a:t>
            </a:r>
            <a:r>
              <a:rPr lang="fr-CA" sz="1600" b="1" baseline="-25000" dirty="0" smtClean="0">
                <a:solidFill>
                  <a:schemeClr val="tx1"/>
                </a:solidFill>
                <a:cs typeface="Arial" pitchFamily="34" charset="0"/>
              </a:rPr>
              <a:t>2</a:t>
            </a:r>
            <a:r>
              <a:rPr lang="fr-CA" sz="1600" b="1" dirty="0" smtClean="0">
                <a:solidFill>
                  <a:schemeClr val="tx1"/>
                </a:solidFill>
                <a:cs typeface="Arial" pitchFamily="34" charset="0"/>
              </a:rPr>
              <a:t>:</a:t>
            </a:r>
            <a:r>
              <a:rPr lang="fr-CA" sz="1600" dirty="0" smtClean="0">
                <a:solidFill>
                  <a:schemeClr val="tx1"/>
                </a:solidFill>
                <a:cs typeface="Arial" pitchFamily="34" charset="0"/>
              </a:rPr>
              <a:t>  libérée par les cellules endothéliales; </a:t>
            </a:r>
            <a:r>
              <a:rPr lang="fr-CA" sz="1600" dirty="0" smtClean="0">
                <a:solidFill>
                  <a:srgbClr val="FF0000"/>
                </a:solidFill>
                <a:cs typeface="Arial" pitchFamily="34" charset="0"/>
              </a:rPr>
              <a:t>inhibe la formation du clou plaquettaire.</a:t>
            </a:r>
            <a:r>
              <a:rPr lang="fr-CA" sz="1600" dirty="0" smtClean="0">
                <a:solidFill>
                  <a:schemeClr val="tx1"/>
                </a:solidFill>
                <a:cs typeface="Arial" pitchFamily="34" charset="0"/>
              </a:rPr>
              <a:t> </a:t>
            </a:r>
            <a:endParaRPr lang="fr-CA" sz="1600" b="1" i="1" dirty="0" smtClean="0">
              <a:solidFill>
                <a:schemeClr val="tx1"/>
              </a:solidFill>
              <a:cs typeface="Arial" pitchFamily="34" charset="0"/>
            </a:endParaRPr>
          </a:p>
          <a:p>
            <a:pPr marL="466725" lvl="1" indent="-239713">
              <a:spcBef>
                <a:spcPct val="20000"/>
              </a:spcBef>
              <a:buClr>
                <a:schemeClr val="tx1"/>
              </a:buClr>
              <a:buFont typeface="Symbol" pitchFamily="18" charset="2"/>
              <a:buChar char="®"/>
            </a:pPr>
            <a:endParaRPr lang="fr-CA" sz="1500" dirty="0">
              <a:cs typeface="Arial" pitchFamily="34" charset="0"/>
            </a:endParaRPr>
          </a:p>
        </p:txBody>
      </p:sp>
      <p:sp>
        <p:nvSpPr>
          <p:cNvPr id="15363" name="Rectangle 5"/>
          <p:cNvSpPr>
            <a:spLocks noChangeArrowheads="1"/>
          </p:cNvSpPr>
          <p:nvPr/>
        </p:nvSpPr>
        <p:spPr bwMode="auto">
          <a:xfrm>
            <a:off x="5334000" y="3352800"/>
            <a:ext cx="3657600" cy="3352800"/>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82563" indent="-182563">
              <a:spcBef>
                <a:spcPct val="20000"/>
              </a:spcBef>
              <a:spcAft>
                <a:spcPct val="25000"/>
              </a:spcAft>
              <a:buClr>
                <a:schemeClr val="tx1"/>
              </a:buClr>
              <a:buFontTx/>
              <a:buChar char="•"/>
            </a:pPr>
            <a:r>
              <a:rPr lang="fr-CA" sz="1600">
                <a:solidFill>
                  <a:schemeClr val="tx1"/>
                </a:solidFill>
                <a:cs typeface="Arial" pitchFamily="34" charset="0"/>
              </a:rPr>
              <a:t>Le clou plaquettaire est circonscrit au site endommagé à cause de la présence d’inhibiteurs, telle la </a:t>
            </a:r>
            <a:r>
              <a:rPr lang="fr-CA" sz="1600" i="1">
                <a:solidFill>
                  <a:schemeClr val="tx1"/>
                </a:solidFill>
                <a:cs typeface="Arial" pitchFamily="34" charset="0"/>
              </a:rPr>
              <a:t>prostacycline</a:t>
            </a:r>
            <a:r>
              <a:rPr lang="fr-CA" sz="1600" b="1">
                <a:solidFill>
                  <a:schemeClr val="tx1"/>
                </a:solidFill>
                <a:cs typeface="Arial" pitchFamily="34" charset="0"/>
              </a:rPr>
              <a:t> </a:t>
            </a:r>
            <a:r>
              <a:rPr lang="fr-CA" sz="1600">
                <a:solidFill>
                  <a:schemeClr val="tx1"/>
                </a:solidFill>
                <a:cs typeface="Arial" pitchFamily="34" charset="0"/>
              </a:rPr>
              <a:t>(</a:t>
            </a:r>
            <a:r>
              <a:rPr lang="fr-CA" sz="1600" i="1">
                <a:solidFill>
                  <a:schemeClr val="tx1"/>
                </a:solidFill>
                <a:cs typeface="Arial" pitchFamily="34" charset="0"/>
              </a:rPr>
              <a:t>PGI</a:t>
            </a:r>
            <a:r>
              <a:rPr lang="fr-CA" sz="1600" i="1" baseline="-25000">
                <a:solidFill>
                  <a:schemeClr val="tx1"/>
                </a:solidFill>
                <a:cs typeface="Arial" pitchFamily="34" charset="0"/>
              </a:rPr>
              <a:t>2</a:t>
            </a:r>
            <a:r>
              <a:rPr lang="fr-CA" sz="1600">
                <a:solidFill>
                  <a:schemeClr val="tx1"/>
                </a:solidFill>
                <a:cs typeface="Arial" pitchFamily="34" charset="0"/>
              </a:rPr>
              <a:t>), libérés par les cellules endothéliales saines. </a:t>
            </a:r>
          </a:p>
          <a:p>
            <a:pPr marL="182563" indent="-182563">
              <a:spcBef>
                <a:spcPct val="20000"/>
              </a:spcBef>
              <a:spcAft>
                <a:spcPct val="25000"/>
              </a:spcAft>
              <a:buClr>
                <a:schemeClr val="tx1"/>
              </a:buClr>
              <a:buFontTx/>
              <a:buChar char="•"/>
            </a:pPr>
            <a:r>
              <a:rPr lang="fr-CA" sz="1600">
                <a:solidFill>
                  <a:schemeClr val="tx1"/>
                </a:solidFill>
                <a:cs typeface="Arial" pitchFamily="34" charset="0"/>
              </a:rPr>
              <a:t>La formation du clou plaquettaire est rapide (&lt; 5 min) et efficace. </a:t>
            </a:r>
          </a:p>
          <a:p>
            <a:pPr marL="182563" indent="-182563">
              <a:spcBef>
                <a:spcPct val="20000"/>
              </a:spcBef>
              <a:buClr>
                <a:schemeClr val="tx1"/>
              </a:buClr>
              <a:buFontTx/>
              <a:buChar char="•"/>
            </a:pPr>
            <a:r>
              <a:rPr lang="fr-CA" sz="1600">
                <a:solidFill>
                  <a:schemeClr val="tx1"/>
                </a:solidFill>
                <a:cs typeface="Arial" pitchFamily="34" charset="0"/>
              </a:rPr>
              <a:t>Le clou est relativement instable, cependant. En plus du clou plaquettaire, la </a:t>
            </a:r>
            <a:r>
              <a:rPr lang="fr-CA" sz="1600" b="1" i="1">
                <a:solidFill>
                  <a:schemeClr val="tx1"/>
                </a:solidFill>
                <a:cs typeface="Arial" pitchFamily="34" charset="0"/>
              </a:rPr>
              <a:t>coagulation </a:t>
            </a:r>
            <a:r>
              <a:rPr lang="fr-CA" sz="1600">
                <a:solidFill>
                  <a:schemeClr val="tx1"/>
                </a:solidFill>
                <a:cs typeface="Arial" pitchFamily="34" charset="0"/>
              </a:rPr>
              <a:t>est requise pour empêcher l’hémorragie de façon permanente.</a:t>
            </a:r>
          </a:p>
        </p:txBody>
      </p:sp>
      <p:sp>
        <p:nvSpPr>
          <p:cNvPr id="15364" name="Text Box 6"/>
          <p:cNvSpPr txBox="1">
            <a:spLocks noChangeArrowheads="1"/>
          </p:cNvSpPr>
          <p:nvPr/>
        </p:nvSpPr>
        <p:spPr bwMode="auto">
          <a:xfrm>
            <a:off x="233363" y="420688"/>
            <a:ext cx="44545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eaLnBrk="1" hangingPunct="1">
              <a:spcAft>
                <a:spcPct val="45000"/>
              </a:spcAft>
              <a:buClr>
                <a:schemeClr val="tx1"/>
              </a:buClr>
            </a:pPr>
            <a:r>
              <a:rPr lang="fr-CA" b="1" i="1">
                <a:solidFill>
                  <a:schemeClr val="tx1"/>
                </a:solidFill>
                <a:cs typeface="Arial" pitchFamily="34" charset="0"/>
              </a:rPr>
              <a:t>ii.  </a:t>
            </a:r>
            <a:r>
              <a:rPr lang="fr-CA" b="1" i="1" u="sng">
                <a:solidFill>
                  <a:schemeClr val="tx1"/>
                </a:solidFill>
                <a:cs typeface="Arial" pitchFamily="34" charset="0"/>
              </a:rPr>
              <a:t>Formation du clou plaquettaire</a:t>
            </a:r>
            <a:r>
              <a:rPr lang="fr-CA" b="1">
                <a:solidFill>
                  <a:schemeClr val="tx1"/>
                </a:solidFill>
                <a:cs typeface="Arial" pitchFamily="34" charset="0"/>
              </a:rPr>
              <a:t>:</a:t>
            </a:r>
            <a:endParaRPr lang="fr-CA">
              <a:solidFill>
                <a:schemeClr val="tx1"/>
              </a:solidFill>
              <a:cs typeface="Arial" pitchFamily="34" charset="0"/>
            </a:endParaRPr>
          </a:p>
        </p:txBody>
      </p:sp>
      <p:pic>
        <p:nvPicPr>
          <p:cNvPr id="1536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313" y="762000"/>
            <a:ext cx="3768725"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 Box 8"/>
          <p:cNvSpPr txBox="1">
            <a:spLocks noChangeArrowheads="1"/>
          </p:cNvSpPr>
          <p:nvPr/>
        </p:nvSpPr>
        <p:spPr bwMode="auto">
          <a:xfrm>
            <a:off x="7723188" y="2754313"/>
            <a:ext cx="781050"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Plaquettes</a:t>
            </a:r>
          </a:p>
        </p:txBody>
      </p:sp>
      <p:sp>
        <p:nvSpPr>
          <p:cNvPr id="15367" name="Text Box 9"/>
          <p:cNvSpPr txBox="1">
            <a:spLocks noChangeArrowheads="1"/>
          </p:cNvSpPr>
          <p:nvPr/>
        </p:nvSpPr>
        <p:spPr bwMode="auto">
          <a:xfrm>
            <a:off x="6697663" y="2700338"/>
            <a:ext cx="77946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000" b="1">
                <a:solidFill>
                  <a:schemeClr val="tx1"/>
                </a:solidFill>
                <a:latin typeface="Verdana" pitchFamily="34" charset="0"/>
              </a:rPr>
              <a:t>Fibres collagènes</a:t>
            </a:r>
          </a:p>
        </p:txBody>
      </p:sp>
      <p:sp>
        <p:nvSpPr>
          <p:cNvPr id="15368" name="Text Box 10"/>
          <p:cNvSpPr txBox="1">
            <a:spLocks noChangeArrowheads="1"/>
          </p:cNvSpPr>
          <p:nvPr/>
        </p:nvSpPr>
        <p:spPr bwMode="auto">
          <a:xfrm>
            <a:off x="5200650" y="228600"/>
            <a:ext cx="1984375" cy="67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b="1">
                <a:solidFill>
                  <a:schemeClr val="tx1"/>
                </a:solidFill>
                <a:latin typeface="Verdana" pitchFamily="34" charset="0"/>
              </a:rPr>
              <a:t>Lésion de l’endothélium et mise à nue des fibres collagènes; adhésion des plaquettes</a:t>
            </a:r>
          </a:p>
        </p:txBody>
      </p:sp>
      <p:sp>
        <p:nvSpPr>
          <p:cNvPr id="15369" name="Text Box 11"/>
          <p:cNvSpPr txBox="1">
            <a:spLocks noChangeArrowheads="1"/>
          </p:cNvSpPr>
          <p:nvPr/>
        </p:nvSpPr>
        <p:spPr bwMode="auto">
          <a:xfrm>
            <a:off x="7380288" y="349250"/>
            <a:ext cx="154146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r>
              <a:rPr lang="fr-CA" sz="1100" b="1">
                <a:solidFill>
                  <a:schemeClr val="tx1"/>
                </a:solidFill>
                <a:latin typeface="Verdana" pitchFamily="34" charset="0"/>
              </a:rPr>
              <a:t>Formation du clou plaquettaire</a:t>
            </a:r>
          </a:p>
        </p:txBody>
      </p:sp>
      <p:sp>
        <p:nvSpPr>
          <p:cNvPr id="15370" name="Text Box 12"/>
          <p:cNvSpPr txBox="1">
            <a:spLocks noChangeArrowheads="1"/>
          </p:cNvSpPr>
          <p:nvPr/>
        </p:nvSpPr>
        <p:spPr bwMode="auto">
          <a:xfrm>
            <a:off x="8086725" y="2971800"/>
            <a:ext cx="965200" cy="257175"/>
          </a:xfrm>
          <a:prstGeom prst="rect">
            <a:avLst/>
          </a:prstGeom>
          <a:noFill/>
          <a:ln w="635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 tIns="18288" rIns="45720" bIns="18288">
            <a:spAutoFit/>
          </a:bodyPr>
          <a:lstStyle>
            <a:lvl1pPr eaLnBrk="0" hangingPunct="0">
              <a:defRPr>
                <a:solidFill>
                  <a:schemeClr val="bg1"/>
                </a:solidFill>
                <a:latin typeface="Arial" pitchFamily="34" charset="0"/>
              </a:defRPr>
            </a:lvl1pPr>
            <a:lvl2pPr marL="742950" indent="-285750" eaLnBrk="0" hangingPunct="0">
              <a:defRPr>
                <a:solidFill>
                  <a:schemeClr val="bg1"/>
                </a:solidFill>
                <a:latin typeface="Arial" pitchFamily="34" charset="0"/>
              </a:defRPr>
            </a:lvl2pPr>
            <a:lvl3pPr marL="1143000" indent="-228600" eaLnBrk="0" hangingPunct="0">
              <a:defRPr>
                <a:solidFill>
                  <a:schemeClr val="bg1"/>
                </a:solidFill>
                <a:latin typeface="Arial" pitchFamily="34" charset="0"/>
              </a:defRPr>
            </a:lvl3pPr>
            <a:lvl4pPr marL="1600200" indent="-228600" eaLnBrk="0" hangingPunct="0">
              <a:defRPr>
                <a:solidFill>
                  <a:schemeClr val="bg1"/>
                </a:solidFill>
                <a:latin typeface="Arial" pitchFamily="34" charset="0"/>
              </a:defRPr>
            </a:lvl4pPr>
            <a:lvl5pPr marL="2057400" indent="-228600" eaLnBrk="0" hangingPunct="0">
              <a:defRPr>
                <a:solidFill>
                  <a:schemeClr val="bg1"/>
                </a:solidFill>
                <a:latin typeface="Arial" pitchFamily="34" charset="0"/>
              </a:defRPr>
            </a:lvl5pPr>
            <a:lvl6pPr marL="2514600" indent="-228600" eaLnBrk="0" fontAlgn="base" hangingPunct="0">
              <a:spcBef>
                <a:spcPct val="0"/>
              </a:spcBef>
              <a:spcAft>
                <a:spcPct val="0"/>
              </a:spcAft>
              <a:defRPr>
                <a:solidFill>
                  <a:schemeClr val="bg1"/>
                </a:solidFill>
                <a:latin typeface="Arial" pitchFamily="34" charset="0"/>
              </a:defRPr>
            </a:lvl6pPr>
            <a:lvl7pPr marL="2971800" indent="-228600" eaLnBrk="0" fontAlgn="base" hangingPunct="0">
              <a:spcBef>
                <a:spcPct val="0"/>
              </a:spcBef>
              <a:spcAft>
                <a:spcPct val="0"/>
              </a:spcAft>
              <a:defRPr>
                <a:solidFill>
                  <a:schemeClr val="bg1"/>
                </a:solidFill>
                <a:latin typeface="Arial" pitchFamily="34" charset="0"/>
              </a:defRPr>
            </a:lvl7pPr>
            <a:lvl8pPr marL="3429000" indent="-228600" eaLnBrk="0" fontAlgn="base" hangingPunct="0">
              <a:spcBef>
                <a:spcPct val="0"/>
              </a:spcBef>
              <a:spcAft>
                <a:spcPct val="0"/>
              </a:spcAft>
              <a:defRPr>
                <a:solidFill>
                  <a:schemeClr val="bg1"/>
                </a:solidFill>
                <a:latin typeface="Arial" pitchFamily="34" charset="0"/>
              </a:defRPr>
            </a:lvl8pPr>
            <a:lvl9pPr marL="3886200" indent="-228600" eaLnBrk="0" fontAlgn="base" hangingPunct="0">
              <a:spcBef>
                <a:spcPct val="0"/>
              </a:spcBef>
              <a:spcAft>
                <a:spcPct val="0"/>
              </a:spcAft>
              <a:defRPr>
                <a:solidFill>
                  <a:schemeClr val="bg1"/>
                </a:solidFill>
                <a:latin typeface="Arial" pitchFamily="34" charset="0"/>
              </a:defRPr>
            </a:lvl9pPr>
          </a:lstStyle>
          <a:p>
            <a:pPr algn="ctr"/>
            <a:r>
              <a:rPr lang="en-US" sz="1400" b="1">
                <a:solidFill>
                  <a:schemeClr val="accent2"/>
                </a:solidFill>
              </a:rPr>
              <a:t>Fig. 17.13</a:t>
            </a:r>
          </a:p>
        </p:txBody>
      </p:sp>
      <p:sp>
        <p:nvSpPr>
          <p:cNvPr id="15371" name="Rectangle 13"/>
          <p:cNvSpPr>
            <a:spLocks noChangeArrowheads="1"/>
          </p:cNvSpPr>
          <p:nvPr/>
        </p:nvSpPr>
        <p:spPr bwMode="auto">
          <a:xfrm>
            <a:off x="260350" y="430213"/>
            <a:ext cx="4776788" cy="6223000"/>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464113754"/>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81275"/>
            <a:ext cx="9144000" cy="1566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729892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E:\LMarieb\Chapter_03\B_JPEG_Images_and_Tables\b_unlabeled\figure_03_09_unlabeled.jpg"/>
          <p:cNvPicPr>
            <a:picLocks noChangeAspect="1" noChangeArrowheads="1"/>
          </p:cNvPicPr>
          <p:nvPr/>
        </p:nvPicPr>
        <p:blipFill>
          <a:blip r:embed="rId3" cstate="print"/>
          <a:srcRect t="3317" b="8195"/>
          <a:stretch>
            <a:fillRect/>
          </a:stretch>
        </p:blipFill>
        <p:spPr bwMode="auto">
          <a:xfrm>
            <a:off x="304800" y="1843088"/>
            <a:ext cx="8534400" cy="4248150"/>
          </a:xfrm>
          <a:prstGeom prst="rect">
            <a:avLst/>
          </a:prstGeom>
          <a:noFill/>
          <a:ln w="9525">
            <a:noFill/>
            <a:miter lim="800000"/>
            <a:headEnd/>
            <a:tailEnd/>
          </a:ln>
        </p:spPr>
      </p:pic>
      <p:sp>
        <p:nvSpPr>
          <p:cNvPr id="26627" name="Text Box 18"/>
          <p:cNvSpPr txBox="1">
            <a:spLocks noChangeArrowheads="1"/>
          </p:cNvSpPr>
          <p:nvPr/>
        </p:nvSpPr>
        <p:spPr bwMode="auto">
          <a:xfrm>
            <a:off x="457200" y="6224588"/>
            <a:ext cx="896938" cy="369887"/>
          </a:xfrm>
          <a:prstGeom prst="rect">
            <a:avLst/>
          </a:prstGeom>
          <a:noFill/>
          <a:ln w="6350">
            <a:solidFill>
              <a:srgbClr val="0000FF"/>
            </a:solidFill>
            <a:miter lim="800000"/>
            <a:headEnd/>
            <a:tailEnd/>
          </a:ln>
        </p:spPr>
        <p:txBody>
          <a:bodyPr wrap="none">
            <a:spAutoFit/>
          </a:bodyPr>
          <a:lstStyle/>
          <a:p>
            <a:pPr eaLnBrk="0" hangingPunct="0"/>
            <a:r>
              <a:rPr lang="fr-CA">
                <a:solidFill>
                  <a:srgbClr val="3333FF"/>
                </a:solidFill>
              </a:rPr>
              <a:t>Fig. 3.9</a:t>
            </a:r>
            <a:endParaRPr lang="en-US">
              <a:solidFill>
                <a:srgbClr val="3333FF"/>
              </a:solidFill>
            </a:endParaRPr>
          </a:p>
        </p:txBody>
      </p:sp>
      <p:sp>
        <p:nvSpPr>
          <p:cNvPr id="26628" name="ZoneTexte 4"/>
          <p:cNvSpPr txBox="1">
            <a:spLocks noChangeArrowheads="1"/>
          </p:cNvSpPr>
          <p:nvPr/>
        </p:nvSpPr>
        <p:spPr bwMode="auto">
          <a:xfrm>
            <a:off x="539750" y="2160588"/>
            <a:ext cx="2260600" cy="400050"/>
          </a:xfrm>
          <a:prstGeom prst="rect">
            <a:avLst/>
          </a:prstGeom>
          <a:noFill/>
          <a:ln w="9525">
            <a:noFill/>
            <a:miter lim="800000"/>
            <a:headEnd/>
            <a:tailEnd/>
          </a:ln>
        </p:spPr>
        <p:txBody>
          <a:bodyPr wrap="none">
            <a:spAutoFit/>
          </a:bodyPr>
          <a:lstStyle/>
          <a:p>
            <a:r>
              <a:rPr lang="fr-CA" sz="2000" b="1">
                <a:latin typeface="Calibri" pitchFamily="34" charset="0"/>
                <a:cs typeface="Calibri" pitchFamily="34" charset="0"/>
              </a:rPr>
              <a:t>Solution isotonique</a:t>
            </a:r>
          </a:p>
        </p:txBody>
      </p:sp>
      <p:sp>
        <p:nvSpPr>
          <p:cNvPr id="26629" name="ZoneTexte 5"/>
          <p:cNvSpPr txBox="1">
            <a:spLocks noChangeArrowheads="1"/>
          </p:cNvSpPr>
          <p:nvPr/>
        </p:nvSpPr>
        <p:spPr bwMode="auto">
          <a:xfrm>
            <a:off x="3290888" y="2160588"/>
            <a:ext cx="2573337" cy="400050"/>
          </a:xfrm>
          <a:prstGeom prst="rect">
            <a:avLst/>
          </a:prstGeom>
          <a:noFill/>
          <a:ln w="9525">
            <a:noFill/>
            <a:miter lim="800000"/>
            <a:headEnd/>
            <a:tailEnd/>
          </a:ln>
        </p:spPr>
        <p:txBody>
          <a:bodyPr wrap="none">
            <a:spAutoFit/>
          </a:bodyPr>
          <a:lstStyle/>
          <a:p>
            <a:r>
              <a:rPr lang="fr-CA" sz="2000" b="1">
                <a:latin typeface="Calibri" pitchFamily="34" charset="0"/>
                <a:cs typeface="Calibri" pitchFamily="34" charset="0"/>
              </a:rPr>
              <a:t>Solution hypertonique</a:t>
            </a:r>
          </a:p>
        </p:txBody>
      </p:sp>
      <p:sp>
        <p:nvSpPr>
          <p:cNvPr id="26630" name="ZoneTexte 6"/>
          <p:cNvSpPr txBox="1">
            <a:spLocks noChangeArrowheads="1"/>
          </p:cNvSpPr>
          <p:nvPr/>
        </p:nvSpPr>
        <p:spPr bwMode="auto">
          <a:xfrm>
            <a:off x="6016625" y="2160588"/>
            <a:ext cx="2489200" cy="400050"/>
          </a:xfrm>
          <a:prstGeom prst="rect">
            <a:avLst/>
          </a:prstGeom>
          <a:noFill/>
          <a:ln w="9525">
            <a:noFill/>
            <a:miter lim="800000"/>
            <a:headEnd/>
            <a:tailEnd/>
          </a:ln>
        </p:spPr>
        <p:txBody>
          <a:bodyPr wrap="none">
            <a:spAutoFit/>
          </a:bodyPr>
          <a:lstStyle/>
          <a:p>
            <a:r>
              <a:rPr lang="fr-CA" sz="2000" b="1" dirty="0">
                <a:latin typeface="Calibri" pitchFamily="34" charset="0"/>
                <a:cs typeface="Calibri" pitchFamily="34" charset="0"/>
              </a:rPr>
              <a:t>Solution hypotonique</a:t>
            </a:r>
          </a:p>
        </p:txBody>
      </p:sp>
      <p:sp>
        <p:nvSpPr>
          <p:cNvPr id="3" name="Rectangle 2"/>
          <p:cNvSpPr/>
          <p:nvPr/>
        </p:nvSpPr>
        <p:spPr>
          <a:xfrm>
            <a:off x="304800" y="346075"/>
            <a:ext cx="8648700" cy="1262063"/>
          </a:xfrm>
          <a:prstGeom prst="rect">
            <a:avLst/>
          </a:prstGeom>
        </p:spPr>
        <p:txBody>
          <a:bodyPr>
            <a:spAutoFit/>
          </a:bodyPr>
          <a:lstStyle/>
          <a:p>
            <a:pPr marL="1255713" indent="-1255713">
              <a:defRPr/>
            </a:pPr>
            <a:r>
              <a:rPr lang="fr-FR" sz="2800" b="1" i="1" dirty="0">
                <a:latin typeface="Calibri" pitchFamily="34" charset="0"/>
                <a:cs typeface="Calibri" pitchFamily="34" charset="0"/>
              </a:rPr>
              <a:t>Tonicité</a:t>
            </a:r>
            <a:endParaRPr lang="fr-FR" sz="2800" b="1" dirty="0">
              <a:latin typeface="Calibri" pitchFamily="34" charset="0"/>
              <a:cs typeface="Calibri" pitchFamily="34" charset="0"/>
            </a:endParaRPr>
          </a:p>
          <a:p>
            <a:pPr>
              <a:defRPr/>
            </a:pPr>
            <a:r>
              <a:rPr lang="fr-FR" sz="2400" dirty="0">
                <a:latin typeface="Calibri" pitchFamily="34" charset="0"/>
                <a:cs typeface="Calibri" pitchFamily="34" charset="0"/>
              </a:rPr>
              <a:t>Capacité d’une solution de modifier la forme des cellules en agissant sur leur volume d’eau interne.</a:t>
            </a:r>
            <a:endParaRPr lang="fr-CA" sz="2400" dirty="0">
              <a:latin typeface="Calibri" pitchFamily="34" charset="0"/>
              <a:cs typeface="Calibri" pitchFamily="34" charset="0"/>
            </a:endParaRPr>
          </a:p>
        </p:txBody>
      </p:sp>
    </p:spTree>
    <p:extLst>
      <p:ext uri="{BB962C8B-B14F-4D97-AF65-F5344CB8AC3E}">
        <p14:creationId xmlns:p14="http://schemas.microsoft.com/office/powerpoint/2010/main" val="1401386889"/>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Box 1"/>
          <p:cNvSpPr txBox="1">
            <a:spLocks noChangeArrowheads="1"/>
          </p:cNvSpPr>
          <p:nvPr/>
        </p:nvSpPr>
        <p:spPr bwMode="auto">
          <a:xfrm>
            <a:off x="325438" y="339725"/>
            <a:ext cx="16033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defRPr/>
            </a:pPr>
            <a:r>
              <a:rPr lang="fr-CA" sz="2800" b="1" u="sng" dirty="0" smtClean="0">
                <a:latin typeface="+mj-lt"/>
              </a:rPr>
              <a:t>Osmose</a:t>
            </a:r>
          </a:p>
        </p:txBody>
      </p:sp>
      <p:sp>
        <p:nvSpPr>
          <p:cNvPr id="27651" name="TextBox 2"/>
          <p:cNvSpPr txBox="1">
            <a:spLocks noChangeArrowheads="1"/>
          </p:cNvSpPr>
          <p:nvPr/>
        </p:nvSpPr>
        <p:spPr bwMode="auto">
          <a:xfrm>
            <a:off x="614363" y="1123950"/>
            <a:ext cx="7905750" cy="5416868"/>
          </a:xfrm>
          <a:prstGeom prst="rect">
            <a:avLst/>
          </a:prstGeom>
          <a:noFill/>
          <a:ln w="12700">
            <a:solidFill>
              <a:srgbClr val="FF0000"/>
            </a:solidFill>
            <a:miter lim="800000"/>
            <a:headEnd/>
            <a:tailEnd/>
          </a:ln>
        </p:spPr>
        <p:txBody>
          <a:bodyPr>
            <a:spAutoFit/>
          </a:bodyPr>
          <a:lstStyle/>
          <a:p>
            <a:pPr marL="231775" lvl="1" indent="-225425" eaLnBrk="0" hangingPunct="0">
              <a:spcBef>
                <a:spcPts val="1200"/>
              </a:spcBef>
              <a:buFont typeface="Arial" charset="0"/>
              <a:buChar char="•"/>
            </a:pPr>
            <a:r>
              <a:rPr lang="fr-CA" dirty="0">
                <a:latin typeface="Calibri" pitchFamily="34" charset="0"/>
              </a:rPr>
              <a:t>Une solution </a:t>
            </a:r>
            <a:r>
              <a:rPr lang="fr-CA" dirty="0" err="1">
                <a:latin typeface="Calibri" pitchFamily="34" charset="0"/>
              </a:rPr>
              <a:t>NaCl</a:t>
            </a:r>
            <a:r>
              <a:rPr lang="fr-CA" dirty="0">
                <a:latin typeface="Calibri" pitchFamily="34" charset="0"/>
              </a:rPr>
              <a:t> 0,9% est isotonique, pourquoi?</a:t>
            </a:r>
          </a:p>
          <a:p>
            <a:pPr marL="231775" lvl="1" indent="-225425" eaLnBrk="0" hangingPunct="0">
              <a:spcBef>
                <a:spcPts val="1200"/>
              </a:spcBef>
              <a:buFont typeface="Arial" charset="0"/>
              <a:buChar char="•"/>
            </a:pPr>
            <a:r>
              <a:rPr lang="fr-CA" dirty="0">
                <a:latin typeface="Calibri" pitchFamily="34" charset="0"/>
              </a:rPr>
              <a:t>Une solution de 300 </a:t>
            </a:r>
            <a:r>
              <a:rPr lang="fr-CA" dirty="0" err="1">
                <a:latin typeface="Calibri" pitchFamily="34" charset="0"/>
              </a:rPr>
              <a:t>mM</a:t>
            </a:r>
            <a:r>
              <a:rPr lang="fr-CA" dirty="0">
                <a:latin typeface="Calibri" pitchFamily="34" charset="0"/>
              </a:rPr>
              <a:t> </a:t>
            </a:r>
            <a:r>
              <a:rPr lang="fr-CA" dirty="0" err="1">
                <a:latin typeface="Calibri" pitchFamily="34" charset="0"/>
              </a:rPr>
              <a:t>NaCl</a:t>
            </a:r>
            <a:r>
              <a:rPr lang="fr-CA" dirty="0">
                <a:latin typeface="Calibri" pitchFamily="34" charset="0"/>
              </a:rPr>
              <a:t> est hypertonique, pourquoi?</a:t>
            </a:r>
          </a:p>
          <a:p>
            <a:pPr marL="231775" lvl="1" indent="-225425" eaLnBrk="0" hangingPunct="0">
              <a:spcBef>
                <a:spcPts val="1200"/>
              </a:spcBef>
              <a:buFont typeface="Arial" charset="0"/>
              <a:buChar char="•"/>
            </a:pPr>
            <a:r>
              <a:rPr lang="fr-CA" dirty="0">
                <a:latin typeface="Calibri" pitchFamily="34" charset="0"/>
              </a:rPr>
              <a:t>L’eau douce est hypotonique, qu’est-ce à dire?</a:t>
            </a:r>
          </a:p>
          <a:p>
            <a:pPr marL="231775" lvl="1" indent="-225425" eaLnBrk="0" hangingPunct="0">
              <a:spcBef>
                <a:spcPts val="1200"/>
              </a:spcBef>
              <a:buFont typeface="Arial" charset="0"/>
              <a:buChar char="•"/>
            </a:pPr>
            <a:r>
              <a:rPr lang="fr-CA" dirty="0">
                <a:latin typeface="Calibri" pitchFamily="34" charset="0"/>
              </a:rPr>
              <a:t>La sueur peut-être hypotonique, qu’est-ce à dire?</a:t>
            </a:r>
          </a:p>
          <a:p>
            <a:pPr marL="231775" lvl="1" indent="-225425" eaLnBrk="0" hangingPunct="0">
              <a:spcBef>
                <a:spcPts val="1200"/>
              </a:spcBef>
              <a:buFont typeface="Arial" charset="0"/>
              <a:buChar char="•"/>
            </a:pPr>
            <a:r>
              <a:rPr lang="fr-CA" dirty="0">
                <a:latin typeface="Calibri" pitchFamily="34" charset="0"/>
              </a:rPr>
              <a:t>Une déshydratation déclenche la soif? Comment?</a:t>
            </a:r>
          </a:p>
          <a:p>
            <a:pPr marL="231775" lvl="1" indent="-225425" eaLnBrk="0" hangingPunct="0">
              <a:spcBef>
                <a:spcPts val="1200"/>
              </a:spcBef>
              <a:buFont typeface="Arial" charset="0"/>
              <a:buChar char="•"/>
            </a:pPr>
            <a:r>
              <a:rPr lang="fr-CA" dirty="0">
                <a:latin typeface="Calibri" pitchFamily="34" charset="0"/>
              </a:rPr>
              <a:t>Une inhibition de la pompe Na-K causerait un gonflement des cellules, pourquoi</a:t>
            </a:r>
            <a:r>
              <a:rPr lang="fr-CA" dirty="0" smtClean="0">
                <a:latin typeface="Calibri" pitchFamily="34" charset="0"/>
              </a:rPr>
              <a:t>?</a:t>
            </a:r>
          </a:p>
          <a:p>
            <a:pPr marL="231775" lvl="1" indent="-225425" eaLnBrk="0" hangingPunct="0">
              <a:spcBef>
                <a:spcPts val="1200"/>
              </a:spcBef>
              <a:buFont typeface="Arial" charset="0"/>
              <a:buChar char="•"/>
            </a:pPr>
            <a:r>
              <a:rPr lang="fr-FR" sz="1600" dirty="0" smtClean="0"/>
              <a:t>On a vu comment les muscles peuvent créer la soif, mais comment font les cellules ? Et bien elle est en fait étroitement reliée à notre concentration de sodium. Lorsque la teneur en sodium (appelée osmolarité), est trop élevée, et comprendre ici non la quantité mais le taux de concentration, alors le corps régule automatiquement par des phénomènes comme la sudation, pour établir un semi équilibre temporaire, en réclamant alors de l’eau pour diluer, à des proportions correctes, le sodium (c’est pourquoi la sensation de soif en elle-même est déjà un signe de déshydratation). C’est également la raison pour laquelle notre sueur a un goût salé - elle est composée d’environ 1200 mg/l de sodium, 300 de potassium, 160 de calcium, 36 de magnésium, 50 de vitamine C, et un peu de fer et de zinc.</a:t>
            </a:r>
            <a:endParaRPr lang="fr-CA" sz="1600" dirty="0">
              <a:latin typeface="Calibri" pitchFamily="34" charset="0"/>
            </a:endParaRPr>
          </a:p>
        </p:txBody>
      </p:sp>
    </p:spTree>
    <p:extLst>
      <p:ext uri="{BB962C8B-B14F-4D97-AF65-F5344CB8AC3E}">
        <p14:creationId xmlns:p14="http://schemas.microsoft.com/office/powerpoint/2010/main" val="171963273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62200"/>
            <a:ext cx="9144000" cy="1624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814227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239713" y="349250"/>
            <a:ext cx="7180262" cy="930275"/>
          </a:xfrm>
          <a:prstGeom prst="rect">
            <a:avLst/>
          </a:prstGeom>
          <a:noFill/>
          <a:ln w="9525">
            <a:noFill/>
            <a:miter lim="800000"/>
            <a:headEnd/>
            <a:tailEnd/>
          </a:ln>
        </p:spPr>
        <p:txBody>
          <a:bodyPr anchor="ctr">
            <a:spAutoFit/>
          </a:bodyPr>
          <a:lstStyle/>
          <a:p>
            <a:pPr marL="168275" indent="-168275" eaLnBrk="0" hangingPunct="0">
              <a:buFontTx/>
              <a:buChar char="•"/>
            </a:pPr>
            <a:r>
              <a:rPr lang="fr-CA" sz="2200" b="1" u="sng" dirty="0">
                <a:latin typeface="Arial" charset="0"/>
              </a:rPr>
              <a:t>Conséquences d’une </a:t>
            </a:r>
            <a:r>
              <a:rPr lang="fr-CA" sz="2200" b="1" u="sng" dirty="0">
                <a:solidFill>
                  <a:srgbClr val="FF0000"/>
                </a:solidFill>
                <a:latin typeface="Arial" charset="0"/>
              </a:rPr>
              <a:t>inhibition</a:t>
            </a:r>
            <a:r>
              <a:rPr lang="fr-CA" sz="2200" b="1" u="sng" dirty="0">
                <a:latin typeface="Arial" charset="0"/>
              </a:rPr>
              <a:t> de la pompe Na-K</a:t>
            </a:r>
          </a:p>
          <a:p>
            <a:pPr marL="168275" indent="-168275" eaLnBrk="0" hangingPunct="0">
              <a:spcBef>
                <a:spcPct val="50000"/>
              </a:spcBef>
            </a:pPr>
            <a:r>
              <a:rPr lang="en-US" sz="2200" b="1" dirty="0">
                <a:latin typeface="Arial" charset="0"/>
              </a:rPr>
              <a:t>  a) Sur les gradients [Na</a:t>
            </a:r>
            <a:r>
              <a:rPr lang="en-US" sz="2200" b="1" baseline="30000" dirty="0">
                <a:latin typeface="Arial" charset="0"/>
              </a:rPr>
              <a:t>+</a:t>
            </a:r>
            <a:r>
              <a:rPr lang="en-US" sz="2200" b="1" dirty="0">
                <a:latin typeface="Arial" charset="0"/>
              </a:rPr>
              <a:t>] et [K</a:t>
            </a:r>
            <a:r>
              <a:rPr lang="en-US" sz="2200" b="1" baseline="30000" dirty="0">
                <a:latin typeface="Arial" charset="0"/>
              </a:rPr>
              <a:t>+</a:t>
            </a:r>
            <a:r>
              <a:rPr lang="en-US" sz="2200" b="1" dirty="0">
                <a:latin typeface="Arial" charset="0"/>
              </a:rPr>
              <a:t>]:</a:t>
            </a:r>
          </a:p>
        </p:txBody>
      </p:sp>
      <p:sp>
        <p:nvSpPr>
          <p:cNvPr id="523293" name="Text Box 29"/>
          <p:cNvSpPr txBox="1">
            <a:spLocks noChangeArrowheads="1"/>
          </p:cNvSpPr>
          <p:nvPr/>
        </p:nvSpPr>
        <p:spPr bwMode="auto">
          <a:xfrm>
            <a:off x="57150" y="3738110"/>
            <a:ext cx="4400550" cy="427037"/>
          </a:xfrm>
          <a:prstGeom prst="rect">
            <a:avLst/>
          </a:prstGeom>
          <a:noFill/>
          <a:ln w="9525">
            <a:noFill/>
            <a:miter lim="800000"/>
            <a:headEnd/>
            <a:tailEnd/>
          </a:ln>
        </p:spPr>
        <p:txBody>
          <a:bodyPr wrap="none">
            <a:spAutoFit/>
          </a:bodyPr>
          <a:lstStyle/>
          <a:p>
            <a:pPr eaLnBrk="0" hangingPunct="0"/>
            <a:r>
              <a:rPr lang="fr-CA" sz="2200" b="1" dirty="0">
                <a:solidFill>
                  <a:srgbClr val="FF0000"/>
                </a:solidFill>
                <a:latin typeface="Arial" charset="0"/>
              </a:rPr>
              <a:t>Si inhibition de la pompe Na-K?</a:t>
            </a:r>
          </a:p>
        </p:txBody>
      </p:sp>
      <p:grpSp>
        <p:nvGrpSpPr>
          <p:cNvPr id="2" name="Group 56"/>
          <p:cNvGrpSpPr>
            <a:grpSpLocks/>
          </p:cNvGrpSpPr>
          <p:nvPr/>
        </p:nvGrpSpPr>
        <p:grpSpPr bwMode="auto">
          <a:xfrm>
            <a:off x="1401763" y="4533900"/>
            <a:ext cx="5467350" cy="1566863"/>
            <a:chOff x="837" y="2856"/>
            <a:chExt cx="3444" cy="987"/>
          </a:xfrm>
        </p:grpSpPr>
        <p:sp>
          <p:nvSpPr>
            <p:cNvPr id="14371" name="Rectangle 4"/>
            <p:cNvSpPr>
              <a:spLocks noChangeArrowheads="1"/>
            </p:cNvSpPr>
            <p:nvPr/>
          </p:nvSpPr>
          <p:spPr bwMode="auto">
            <a:xfrm>
              <a:off x="1460" y="2856"/>
              <a:ext cx="2821" cy="987"/>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14372" name="Text Box 14"/>
            <p:cNvSpPr txBox="1">
              <a:spLocks noChangeArrowheads="1"/>
            </p:cNvSpPr>
            <p:nvPr/>
          </p:nvSpPr>
          <p:spPr bwMode="auto">
            <a:xfrm>
              <a:off x="1847" y="2973"/>
              <a:ext cx="338" cy="231"/>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4373" name="Line 13"/>
            <p:cNvSpPr>
              <a:spLocks noChangeShapeType="1"/>
            </p:cNvSpPr>
            <p:nvPr/>
          </p:nvSpPr>
          <p:spPr bwMode="auto">
            <a:xfrm flipV="1">
              <a:off x="1091" y="3674"/>
              <a:ext cx="782" cy="0"/>
            </a:xfrm>
            <a:prstGeom prst="line">
              <a:avLst/>
            </a:prstGeom>
            <a:noFill/>
            <a:ln w="25400">
              <a:solidFill>
                <a:srgbClr val="0000FF"/>
              </a:solidFill>
              <a:round/>
              <a:headEnd type="none" w="lg" len="lg"/>
              <a:tailEnd type="stealth" w="lg" len="lg"/>
            </a:ln>
          </p:spPr>
          <p:txBody>
            <a:bodyPr/>
            <a:lstStyle/>
            <a:p>
              <a:endParaRPr lang="fr-CA"/>
            </a:p>
          </p:txBody>
        </p:sp>
        <p:sp>
          <p:nvSpPr>
            <p:cNvPr id="14374" name="Oval 6"/>
            <p:cNvSpPr>
              <a:spLocks noChangeArrowheads="1"/>
            </p:cNvSpPr>
            <p:nvPr/>
          </p:nvSpPr>
          <p:spPr bwMode="auto">
            <a:xfrm>
              <a:off x="1169" y="3093"/>
              <a:ext cx="576" cy="576"/>
            </a:xfrm>
            <a:prstGeom prst="ellipse">
              <a:avLst/>
            </a:prstGeom>
            <a:noFill/>
            <a:ln w="25400">
              <a:solidFill>
                <a:srgbClr val="0000FF"/>
              </a:solidFill>
              <a:round/>
              <a:headEnd/>
              <a:tailEnd/>
            </a:ln>
          </p:spPr>
          <p:txBody>
            <a:bodyPr wrap="none" anchor="ctr"/>
            <a:lstStyle/>
            <a:p>
              <a:pPr eaLnBrk="0" hangingPunct="0"/>
              <a:endParaRPr lang="fr-FR"/>
            </a:p>
          </p:txBody>
        </p:sp>
        <p:sp>
          <p:nvSpPr>
            <p:cNvPr id="14375" name="AutoShape 10"/>
            <p:cNvSpPr>
              <a:spLocks noChangeArrowheads="1"/>
            </p:cNvSpPr>
            <p:nvPr/>
          </p:nvSpPr>
          <p:spPr bwMode="auto">
            <a:xfrm>
              <a:off x="1753" y="3259"/>
              <a:ext cx="378" cy="22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3 w 21600"/>
                <a:gd name="T19" fmla="*/ 3196 h 21600"/>
                <a:gd name="T20" fmla="*/ 18457 w 21600"/>
                <a:gd name="T21" fmla="*/ 1840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0042" y="26"/>
                  </a:moveTo>
                  <a:cubicBezTo>
                    <a:pt x="4385" y="424"/>
                    <a:pt x="0" y="5129"/>
                    <a:pt x="0" y="10799"/>
                  </a:cubicBezTo>
                  <a:cubicBezTo>
                    <a:pt x="0" y="16764"/>
                    <a:pt x="4835" y="21600"/>
                    <a:pt x="10800" y="21600"/>
                  </a:cubicBezTo>
                  <a:cubicBezTo>
                    <a:pt x="10895" y="21600"/>
                    <a:pt x="10990" y="21598"/>
                    <a:pt x="11085" y="21596"/>
                  </a:cubicBezTo>
                  <a:cubicBezTo>
                    <a:pt x="10990" y="21598"/>
                    <a:pt x="10895" y="21599"/>
                    <a:pt x="10800" y="21600"/>
                  </a:cubicBezTo>
                  <a:cubicBezTo>
                    <a:pt x="4835" y="21600"/>
                    <a:pt x="0" y="16764"/>
                    <a:pt x="0" y="10800"/>
                  </a:cubicBezTo>
                  <a:cubicBezTo>
                    <a:pt x="-1" y="5129"/>
                    <a:pt x="4385" y="424"/>
                    <a:pt x="10042" y="26"/>
                  </a:cubicBezTo>
                  <a:lnTo>
                    <a:pt x="9853" y="-2667"/>
                  </a:lnTo>
                  <a:lnTo>
                    <a:pt x="12735" y="-164"/>
                  </a:lnTo>
                  <a:lnTo>
                    <a:pt x="10232" y="2719"/>
                  </a:lnTo>
                  <a:lnTo>
                    <a:pt x="10042" y="26"/>
                  </a:lnTo>
                  <a:close/>
                </a:path>
              </a:pathLst>
            </a:custGeom>
            <a:solidFill>
              <a:schemeClr val="accent1"/>
            </a:solidFill>
            <a:ln w="25400">
              <a:solidFill>
                <a:srgbClr val="0000FF"/>
              </a:solidFill>
              <a:miter lim="800000"/>
              <a:headEnd/>
              <a:tailEnd/>
            </a:ln>
          </p:spPr>
          <p:txBody>
            <a:bodyPr wrap="none" anchor="ctr"/>
            <a:lstStyle/>
            <a:p>
              <a:endParaRPr lang="fr-CA"/>
            </a:p>
          </p:txBody>
        </p:sp>
        <p:sp>
          <p:nvSpPr>
            <p:cNvPr id="14376" name="Line 12"/>
            <p:cNvSpPr>
              <a:spLocks noChangeShapeType="1"/>
            </p:cNvSpPr>
            <p:nvPr/>
          </p:nvSpPr>
          <p:spPr bwMode="auto">
            <a:xfrm flipV="1">
              <a:off x="1070" y="3084"/>
              <a:ext cx="782" cy="0"/>
            </a:xfrm>
            <a:prstGeom prst="line">
              <a:avLst/>
            </a:prstGeom>
            <a:noFill/>
            <a:ln w="25400">
              <a:solidFill>
                <a:srgbClr val="0000FF"/>
              </a:solidFill>
              <a:round/>
              <a:headEnd type="stealth" w="lg" len="lg"/>
              <a:tailEnd/>
            </a:ln>
          </p:spPr>
          <p:txBody>
            <a:bodyPr/>
            <a:lstStyle/>
            <a:p>
              <a:endParaRPr lang="fr-CA"/>
            </a:p>
          </p:txBody>
        </p:sp>
        <p:sp>
          <p:nvSpPr>
            <p:cNvPr id="14377" name="Text Box 15"/>
            <p:cNvSpPr txBox="1">
              <a:spLocks noChangeArrowheads="1"/>
            </p:cNvSpPr>
            <p:nvPr/>
          </p:nvSpPr>
          <p:spPr bwMode="auto">
            <a:xfrm>
              <a:off x="837" y="3526"/>
              <a:ext cx="274" cy="231"/>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14378" name="Text Box 16"/>
            <p:cNvSpPr txBox="1">
              <a:spLocks noChangeArrowheads="1"/>
            </p:cNvSpPr>
            <p:nvPr/>
          </p:nvSpPr>
          <p:spPr bwMode="auto">
            <a:xfrm>
              <a:off x="1975" y="3139"/>
              <a:ext cx="677" cy="231"/>
            </a:xfrm>
            <a:prstGeom prst="rect">
              <a:avLst/>
            </a:prstGeom>
            <a:noFill/>
            <a:ln w="9525">
              <a:noFill/>
              <a:miter lim="800000"/>
              <a:headEnd/>
              <a:tailEnd/>
            </a:ln>
          </p:spPr>
          <p:txBody>
            <a:bodyPr wrap="none">
              <a:spAutoFit/>
            </a:bodyPr>
            <a:lstStyle/>
            <a:p>
              <a:pPr eaLnBrk="0" hangingPunct="0"/>
              <a:r>
                <a:rPr lang="fr-CA"/>
                <a:t>ADP + Pi</a:t>
              </a:r>
            </a:p>
          </p:txBody>
        </p:sp>
        <p:sp>
          <p:nvSpPr>
            <p:cNvPr id="14379" name="Text Box 17"/>
            <p:cNvSpPr txBox="1">
              <a:spLocks noChangeArrowheads="1"/>
            </p:cNvSpPr>
            <p:nvPr/>
          </p:nvSpPr>
          <p:spPr bwMode="auto">
            <a:xfrm>
              <a:off x="1923" y="3366"/>
              <a:ext cx="388" cy="231"/>
            </a:xfrm>
            <a:prstGeom prst="rect">
              <a:avLst/>
            </a:prstGeom>
            <a:noFill/>
            <a:ln w="9525">
              <a:noFill/>
              <a:miter lim="800000"/>
              <a:headEnd/>
              <a:tailEnd/>
            </a:ln>
          </p:spPr>
          <p:txBody>
            <a:bodyPr wrap="none">
              <a:spAutoFit/>
            </a:bodyPr>
            <a:lstStyle/>
            <a:p>
              <a:pPr eaLnBrk="0" hangingPunct="0"/>
              <a:r>
                <a:rPr lang="fr-CA"/>
                <a:t>ATP</a:t>
              </a:r>
            </a:p>
          </p:txBody>
        </p:sp>
        <p:sp>
          <p:nvSpPr>
            <p:cNvPr id="14380" name="Line 42"/>
            <p:cNvSpPr>
              <a:spLocks noChangeShapeType="1"/>
            </p:cNvSpPr>
            <p:nvPr/>
          </p:nvSpPr>
          <p:spPr bwMode="auto">
            <a:xfrm flipV="1">
              <a:off x="1201" y="3005"/>
              <a:ext cx="502" cy="774"/>
            </a:xfrm>
            <a:prstGeom prst="line">
              <a:avLst/>
            </a:prstGeom>
            <a:noFill/>
            <a:ln w="31750">
              <a:solidFill>
                <a:srgbClr val="FF0000"/>
              </a:solidFill>
              <a:round/>
              <a:headEnd/>
              <a:tailEnd/>
            </a:ln>
          </p:spPr>
          <p:txBody>
            <a:bodyPr/>
            <a:lstStyle/>
            <a:p>
              <a:endParaRPr lang="fr-CA"/>
            </a:p>
          </p:txBody>
        </p:sp>
        <p:sp>
          <p:nvSpPr>
            <p:cNvPr id="14381" name="Line 43"/>
            <p:cNvSpPr>
              <a:spLocks noChangeShapeType="1"/>
            </p:cNvSpPr>
            <p:nvPr/>
          </p:nvSpPr>
          <p:spPr bwMode="auto">
            <a:xfrm>
              <a:off x="1251" y="2995"/>
              <a:ext cx="428" cy="757"/>
            </a:xfrm>
            <a:prstGeom prst="line">
              <a:avLst/>
            </a:prstGeom>
            <a:noFill/>
            <a:ln w="31750">
              <a:solidFill>
                <a:srgbClr val="FF0000"/>
              </a:solidFill>
              <a:round/>
              <a:headEnd/>
              <a:tailEnd/>
            </a:ln>
          </p:spPr>
          <p:txBody>
            <a:bodyPr/>
            <a:lstStyle/>
            <a:p>
              <a:endParaRPr lang="fr-CA"/>
            </a:p>
          </p:txBody>
        </p:sp>
      </p:grpSp>
      <p:sp>
        <p:nvSpPr>
          <p:cNvPr id="523313" name="Text Box 49"/>
          <p:cNvSpPr txBox="1">
            <a:spLocks noChangeArrowheads="1"/>
          </p:cNvSpPr>
          <p:nvPr/>
        </p:nvSpPr>
        <p:spPr bwMode="auto">
          <a:xfrm>
            <a:off x="4260850" y="3764459"/>
            <a:ext cx="4864100" cy="769441"/>
          </a:xfrm>
          <a:prstGeom prst="rect">
            <a:avLst/>
          </a:prstGeom>
          <a:noFill/>
          <a:ln w="9525">
            <a:noFill/>
            <a:miter lim="800000"/>
            <a:headEnd/>
            <a:tailEnd/>
          </a:ln>
        </p:spPr>
        <p:txBody>
          <a:bodyPr>
            <a:spAutoFit/>
          </a:bodyPr>
          <a:lstStyle/>
          <a:p>
            <a:pPr eaLnBrk="0" hangingPunct="0"/>
            <a:r>
              <a:rPr lang="fr-CA" sz="2200" b="1" dirty="0">
                <a:solidFill>
                  <a:srgbClr val="FF0000"/>
                </a:solidFill>
                <a:latin typeface="Arial" charset="0"/>
                <a:sym typeface="Wingdings" pitchFamily="2" charset="2"/>
              </a:rPr>
              <a:t>  </a:t>
            </a:r>
            <a:r>
              <a:rPr lang="fr-CA" sz="2200" b="1" dirty="0">
                <a:solidFill>
                  <a:srgbClr val="FF0000"/>
                </a:solidFill>
                <a:latin typeface="Arial" charset="0"/>
              </a:rPr>
              <a:t>Perte des gradients [Na</a:t>
            </a:r>
            <a:r>
              <a:rPr lang="fr-CA" sz="2200" b="1" baseline="30000" dirty="0">
                <a:solidFill>
                  <a:srgbClr val="FF0000"/>
                </a:solidFill>
                <a:latin typeface="Arial" charset="0"/>
              </a:rPr>
              <a:t>+</a:t>
            </a:r>
            <a:r>
              <a:rPr lang="fr-CA" sz="2200" b="1" dirty="0">
                <a:solidFill>
                  <a:srgbClr val="FF0000"/>
                </a:solidFill>
                <a:latin typeface="Arial" charset="0"/>
              </a:rPr>
              <a:t>] et [K</a:t>
            </a:r>
            <a:r>
              <a:rPr lang="fr-CA" sz="2200" b="1" baseline="30000" dirty="0" smtClean="0">
                <a:solidFill>
                  <a:srgbClr val="FF0000"/>
                </a:solidFill>
                <a:latin typeface="Arial" charset="0"/>
              </a:rPr>
              <a:t>+</a:t>
            </a:r>
            <a:r>
              <a:rPr lang="fr-CA" sz="2200" b="1" dirty="0" smtClean="0">
                <a:solidFill>
                  <a:srgbClr val="FF0000"/>
                </a:solidFill>
                <a:latin typeface="Arial" charset="0"/>
              </a:rPr>
              <a:t>]</a:t>
            </a:r>
          </a:p>
          <a:p>
            <a:pPr eaLnBrk="0" hangingPunct="0"/>
            <a:r>
              <a:rPr lang="fr-CA" sz="2200" b="1" dirty="0" smtClean="0">
                <a:solidFill>
                  <a:srgbClr val="FF0000"/>
                </a:solidFill>
                <a:latin typeface="Arial" charset="0"/>
              </a:rPr>
              <a:t>Na </a:t>
            </a:r>
            <a:r>
              <a:rPr lang="fr-CA" sz="1600" b="1" dirty="0" smtClean="0">
                <a:solidFill>
                  <a:srgbClr val="FF0000"/>
                </a:solidFill>
                <a:latin typeface="Arial" charset="0"/>
              </a:rPr>
              <a:t>in</a:t>
            </a:r>
            <a:r>
              <a:rPr lang="fr-CA" sz="2200" b="1" dirty="0" smtClean="0">
                <a:solidFill>
                  <a:srgbClr val="FF0000"/>
                </a:solidFill>
                <a:latin typeface="Arial" charset="0"/>
              </a:rPr>
              <a:t> AUGMENTE et K </a:t>
            </a:r>
            <a:r>
              <a:rPr lang="fr-CA" sz="1600" b="1" dirty="0" smtClean="0">
                <a:solidFill>
                  <a:srgbClr val="FF0000"/>
                </a:solidFill>
                <a:latin typeface="Arial" charset="0"/>
              </a:rPr>
              <a:t>in</a:t>
            </a:r>
            <a:r>
              <a:rPr lang="fr-CA" sz="2200" b="1" dirty="0" smtClean="0">
                <a:solidFill>
                  <a:srgbClr val="FF0000"/>
                </a:solidFill>
                <a:latin typeface="Arial" charset="0"/>
              </a:rPr>
              <a:t> DIMINUE</a:t>
            </a:r>
            <a:endParaRPr lang="fr-CA" sz="2200" b="1" dirty="0">
              <a:solidFill>
                <a:srgbClr val="FF0000"/>
              </a:solidFill>
              <a:latin typeface="Arial" charset="0"/>
            </a:endParaRPr>
          </a:p>
        </p:txBody>
      </p:sp>
      <p:sp>
        <p:nvSpPr>
          <p:cNvPr id="523315" name="Text Box 51"/>
          <p:cNvSpPr txBox="1">
            <a:spLocks noChangeArrowheads="1"/>
          </p:cNvSpPr>
          <p:nvPr/>
        </p:nvSpPr>
        <p:spPr bwMode="auto">
          <a:xfrm>
            <a:off x="101600" y="6211669"/>
            <a:ext cx="6043613" cy="646331"/>
          </a:xfrm>
          <a:prstGeom prst="rect">
            <a:avLst/>
          </a:prstGeom>
          <a:noFill/>
          <a:ln w="9525">
            <a:solidFill>
              <a:srgbClr val="FF0000"/>
            </a:solidFill>
            <a:miter lim="800000"/>
            <a:headEnd/>
            <a:tailEnd/>
          </a:ln>
        </p:spPr>
        <p:txBody>
          <a:bodyPr lIns="45720" rIns="45720">
            <a:spAutoFit/>
          </a:bodyPr>
          <a:lstStyle/>
          <a:p>
            <a:pPr algn="ctr" eaLnBrk="0" hangingPunct="0"/>
            <a:r>
              <a:rPr lang="fr-CA" dirty="0">
                <a:solidFill>
                  <a:srgbClr val="FF0000"/>
                </a:solidFill>
              </a:rPr>
              <a:t>Qu’est-ce qui pourrait causer une inhibition de la pompe Na-K</a:t>
            </a:r>
            <a:r>
              <a:rPr lang="fr-CA" dirty="0" smtClean="0">
                <a:solidFill>
                  <a:srgbClr val="FF0000"/>
                </a:solidFill>
              </a:rPr>
              <a:t>? L’absence d’oxygène</a:t>
            </a:r>
            <a:endParaRPr lang="en-US" dirty="0">
              <a:solidFill>
                <a:srgbClr val="FF0000"/>
              </a:solidFill>
            </a:endParaRPr>
          </a:p>
        </p:txBody>
      </p:sp>
      <p:grpSp>
        <p:nvGrpSpPr>
          <p:cNvPr id="3" name="Group 58"/>
          <p:cNvGrpSpPr>
            <a:grpSpLocks/>
          </p:cNvGrpSpPr>
          <p:nvPr/>
        </p:nvGrpSpPr>
        <p:grpSpPr bwMode="auto">
          <a:xfrm>
            <a:off x="5011738" y="5405438"/>
            <a:ext cx="3243262" cy="641350"/>
            <a:chOff x="3146" y="3405"/>
            <a:chExt cx="2043" cy="404"/>
          </a:xfrm>
        </p:grpSpPr>
        <p:sp>
          <p:nvSpPr>
            <p:cNvPr id="14367" name="Text Box 45"/>
            <p:cNvSpPr txBox="1">
              <a:spLocks noChangeArrowheads="1"/>
            </p:cNvSpPr>
            <p:nvPr/>
          </p:nvSpPr>
          <p:spPr bwMode="auto">
            <a:xfrm>
              <a:off x="3146" y="3405"/>
              <a:ext cx="373" cy="404"/>
            </a:xfrm>
            <a:prstGeom prst="rect">
              <a:avLst/>
            </a:prstGeom>
            <a:noFill/>
            <a:ln w="9525">
              <a:noFill/>
              <a:miter lim="800000"/>
              <a:headEnd/>
              <a:tailEnd/>
            </a:ln>
          </p:spPr>
          <p:txBody>
            <a:bodyPr wrap="none">
              <a:spAutoFit/>
            </a:bodyPr>
            <a:lstStyle/>
            <a:p>
              <a:pPr eaLnBrk="0" hangingPunct="0"/>
              <a:r>
                <a:rPr lang="en-US" sz="3600">
                  <a:solidFill>
                    <a:srgbClr val="FF0000"/>
                  </a:solidFill>
                  <a:latin typeface="Arial" charset="0"/>
                  <a:sym typeface="Wingdings" pitchFamily="2" charset="2"/>
                </a:rPr>
                <a:t></a:t>
              </a:r>
              <a:endParaRPr lang="en-US">
                <a:solidFill>
                  <a:srgbClr val="3333FF"/>
                </a:solidFill>
                <a:latin typeface="Arial" charset="0"/>
              </a:endParaRPr>
            </a:p>
          </p:txBody>
        </p:sp>
        <p:sp>
          <p:nvSpPr>
            <p:cNvPr id="14368" name="Text Box 47"/>
            <p:cNvSpPr txBox="1">
              <a:spLocks noChangeArrowheads="1"/>
            </p:cNvSpPr>
            <p:nvPr/>
          </p:nvSpPr>
          <p:spPr bwMode="auto">
            <a:xfrm>
              <a:off x="4701" y="3459"/>
              <a:ext cx="488" cy="231"/>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K</a:t>
              </a:r>
              <a:r>
                <a:rPr lang="fr-CA" baseline="30000">
                  <a:solidFill>
                    <a:srgbClr val="3333FF"/>
                  </a:solidFill>
                </a:rPr>
                <a:t>+</a:t>
              </a:r>
              <a:r>
                <a:rPr lang="en-US">
                  <a:solidFill>
                    <a:srgbClr val="3333FF"/>
                  </a:solidFill>
                </a:rPr>
                <a:t>]</a:t>
              </a:r>
              <a:r>
                <a:rPr lang="en-US" baseline="-20000">
                  <a:solidFill>
                    <a:srgbClr val="3333FF"/>
                  </a:solidFill>
                </a:rPr>
                <a:t>ext</a:t>
              </a:r>
            </a:p>
          </p:txBody>
        </p:sp>
        <p:sp>
          <p:nvSpPr>
            <p:cNvPr id="14369" name="Text Box 48"/>
            <p:cNvSpPr txBox="1">
              <a:spLocks noChangeArrowheads="1"/>
            </p:cNvSpPr>
            <p:nvPr/>
          </p:nvSpPr>
          <p:spPr bwMode="auto">
            <a:xfrm>
              <a:off x="3494" y="3438"/>
              <a:ext cx="445" cy="231"/>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K</a:t>
              </a:r>
              <a:r>
                <a:rPr lang="fr-CA" baseline="30000">
                  <a:solidFill>
                    <a:srgbClr val="3333FF"/>
                  </a:solidFill>
                </a:rPr>
                <a:t>+</a:t>
              </a:r>
              <a:r>
                <a:rPr lang="en-US">
                  <a:solidFill>
                    <a:srgbClr val="3333FF"/>
                  </a:solidFill>
                </a:rPr>
                <a:t>]</a:t>
              </a:r>
              <a:r>
                <a:rPr lang="en-US" baseline="-20000">
                  <a:solidFill>
                    <a:srgbClr val="3333FF"/>
                  </a:solidFill>
                </a:rPr>
                <a:t>in</a:t>
              </a:r>
            </a:p>
          </p:txBody>
        </p:sp>
        <p:sp>
          <p:nvSpPr>
            <p:cNvPr id="14370" name="Line 18"/>
            <p:cNvSpPr>
              <a:spLocks noChangeShapeType="1"/>
            </p:cNvSpPr>
            <p:nvPr/>
          </p:nvSpPr>
          <p:spPr bwMode="auto">
            <a:xfrm flipV="1">
              <a:off x="3931" y="3570"/>
              <a:ext cx="782" cy="0"/>
            </a:xfrm>
            <a:prstGeom prst="line">
              <a:avLst/>
            </a:prstGeom>
            <a:noFill/>
            <a:ln w="25400">
              <a:solidFill>
                <a:srgbClr val="0000FF"/>
              </a:solidFill>
              <a:round/>
              <a:headEnd type="stealth" w="lg" len="lg"/>
              <a:tailEnd type="stealth" w="lg" len="lg"/>
            </a:ln>
          </p:spPr>
          <p:txBody>
            <a:bodyPr/>
            <a:lstStyle/>
            <a:p>
              <a:endParaRPr lang="fr-CA"/>
            </a:p>
          </p:txBody>
        </p:sp>
      </p:grpSp>
      <p:grpSp>
        <p:nvGrpSpPr>
          <p:cNvPr id="4" name="Group 57"/>
          <p:cNvGrpSpPr>
            <a:grpSpLocks/>
          </p:cNvGrpSpPr>
          <p:nvPr/>
        </p:nvGrpSpPr>
        <p:grpSpPr bwMode="auto">
          <a:xfrm>
            <a:off x="4429125" y="4648200"/>
            <a:ext cx="4562475" cy="646113"/>
            <a:chOff x="2786" y="2928"/>
            <a:chExt cx="2874" cy="407"/>
          </a:xfrm>
        </p:grpSpPr>
        <p:sp>
          <p:nvSpPr>
            <p:cNvPr id="14364" name="Text Box 44"/>
            <p:cNvSpPr txBox="1">
              <a:spLocks noChangeArrowheads="1"/>
            </p:cNvSpPr>
            <p:nvPr/>
          </p:nvSpPr>
          <p:spPr bwMode="auto">
            <a:xfrm>
              <a:off x="2786" y="2931"/>
              <a:ext cx="1194" cy="404"/>
            </a:xfrm>
            <a:prstGeom prst="rect">
              <a:avLst/>
            </a:prstGeom>
            <a:noFill/>
            <a:ln w="9525">
              <a:noFill/>
              <a:miter lim="800000"/>
              <a:headEnd/>
              <a:tailEnd/>
            </a:ln>
          </p:spPr>
          <p:txBody>
            <a:bodyPr wrap="none">
              <a:spAutoFit/>
            </a:bodyPr>
            <a:lstStyle/>
            <a:p>
              <a:pPr eaLnBrk="0" hangingPunct="0"/>
              <a:r>
                <a:rPr lang="en-US" sz="3600">
                  <a:solidFill>
                    <a:srgbClr val="FF0000"/>
                  </a:solidFill>
                  <a:sym typeface="Wingdings" pitchFamily="2" charset="2"/>
                </a:rPr>
                <a:t></a:t>
              </a:r>
              <a:r>
                <a:rPr lang="en-US">
                  <a:solidFill>
                    <a:srgbClr val="3333FF"/>
                  </a:solidFill>
                  <a:sym typeface="Wingdings" pitchFamily="2" charset="2"/>
                </a:rPr>
                <a:t> </a:t>
              </a:r>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in</a:t>
              </a:r>
            </a:p>
          </p:txBody>
        </p:sp>
        <p:sp>
          <p:nvSpPr>
            <p:cNvPr id="14365" name="Text Box 46"/>
            <p:cNvSpPr txBox="1">
              <a:spLocks noChangeArrowheads="1"/>
            </p:cNvSpPr>
            <p:nvPr/>
          </p:nvSpPr>
          <p:spPr bwMode="auto">
            <a:xfrm>
              <a:off x="4674" y="2928"/>
              <a:ext cx="986" cy="404"/>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14366" name="Line 19"/>
            <p:cNvSpPr>
              <a:spLocks noChangeShapeType="1"/>
            </p:cNvSpPr>
            <p:nvPr/>
          </p:nvSpPr>
          <p:spPr bwMode="auto">
            <a:xfrm flipV="1">
              <a:off x="3915" y="3166"/>
              <a:ext cx="782" cy="0"/>
            </a:xfrm>
            <a:prstGeom prst="line">
              <a:avLst/>
            </a:prstGeom>
            <a:noFill/>
            <a:ln w="25400">
              <a:solidFill>
                <a:srgbClr val="0000FF"/>
              </a:solidFill>
              <a:round/>
              <a:headEnd type="stealth" w="lg" len="lg"/>
              <a:tailEnd type="stealth" w="lg" len="lg"/>
            </a:ln>
          </p:spPr>
          <p:txBody>
            <a:bodyPr/>
            <a:lstStyle/>
            <a:p>
              <a:endParaRPr lang="fr-CA"/>
            </a:p>
          </p:txBody>
        </p:sp>
      </p:grpSp>
      <p:grpSp>
        <p:nvGrpSpPr>
          <p:cNvPr id="14345" name="Group 59"/>
          <p:cNvGrpSpPr>
            <a:grpSpLocks/>
          </p:cNvGrpSpPr>
          <p:nvPr/>
        </p:nvGrpSpPr>
        <p:grpSpPr bwMode="auto">
          <a:xfrm>
            <a:off x="1179513" y="1473200"/>
            <a:ext cx="7726362" cy="2162175"/>
            <a:chOff x="743" y="928"/>
            <a:chExt cx="4867" cy="1362"/>
          </a:xfrm>
        </p:grpSpPr>
        <p:grpSp>
          <p:nvGrpSpPr>
            <p:cNvPr id="14346" name="Group 52"/>
            <p:cNvGrpSpPr>
              <a:grpSpLocks/>
            </p:cNvGrpSpPr>
            <p:nvPr/>
          </p:nvGrpSpPr>
          <p:grpSpPr bwMode="auto">
            <a:xfrm>
              <a:off x="743" y="928"/>
              <a:ext cx="4867" cy="1362"/>
              <a:chOff x="743" y="905"/>
              <a:chExt cx="4867" cy="1362"/>
            </a:xfrm>
          </p:grpSpPr>
          <p:sp>
            <p:nvSpPr>
              <p:cNvPr id="14348" name="Rectangle 31"/>
              <p:cNvSpPr>
                <a:spLocks noChangeArrowheads="1"/>
              </p:cNvSpPr>
              <p:nvPr/>
            </p:nvSpPr>
            <p:spPr bwMode="auto">
              <a:xfrm>
                <a:off x="1451" y="905"/>
                <a:ext cx="2856" cy="987"/>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14349" name="Oval 32"/>
              <p:cNvSpPr>
                <a:spLocks noChangeArrowheads="1"/>
              </p:cNvSpPr>
              <p:nvPr/>
            </p:nvSpPr>
            <p:spPr bwMode="auto">
              <a:xfrm>
                <a:off x="1159" y="1142"/>
                <a:ext cx="576" cy="576"/>
              </a:xfrm>
              <a:prstGeom prst="ellipse">
                <a:avLst/>
              </a:prstGeom>
              <a:noFill/>
              <a:ln w="25400">
                <a:solidFill>
                  <a:srgbClr val="0000FF"/>
                </a:solidFill>
                <a:round/>
                <a:headEnd/>
                <a:tailEnd/>
              </a:ln>
            </p:spPr>
            <p:txBody>
              <a:bodyPr wrap="none" anchor="ctr"/>
              <a:lstStyle/>
              <a:p>
                <a:pPr eaLnBrk="0" hangingPunct="0"/>
                <a:endParaRPr lang="fr-FR"/>
              </a:p>
            </p:txBody>
          </p:sp>
          <p:sp>
            <p:nvSpPr>
              <p:cNvPr id="14350" name="AutoShape 33"/>
              <p:cNvSpPr>
                <a:spLocks noChangeArrowheads="1"/>
              </p:cNvSpPr>
              <p:nvPr/>
            </p:nvSpPr>
            <p:spPr bwMode="auto">
              <a:xfrm>
                <a:off x="1740" y="1309"/>
                <a:ext cx="378" cy="22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3 w 21600"/>
                  <a:gd name="T19" fmla="*/ 3196 h 21600"/>
                  <a:gd name="T20" fmla="*/ 18457 w 21600"/>
                  <a:gd name="T21" fmla="*/ 1840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0042" y="26"/>
                    </a:moveTo>
                    <a:cubicBezTo>
                      <a:pt x="4385" y="424"/>
                      <a:pt x="0" y="5129"/>
                      <a:pt x="0" y="10799"/>
                    </a:cubicBezTo>
                    <a:cubicBezTo>
                      <a:pt x="0" y="16764"/>
                      <a:pt x="4835" y="21600"/>
                      <a:pt x="10800" y="21600"/>
                    </a:cubicBezTo>
                    <a:cubicBezTo>
                      <a:pt x="10895" y="21600"/>
                      <a:pt x="10990" y="21598"/>
                      <a:pt x="11085" y="21596"/>
                    </a:cubicBezTo>
                    <a:cubicBezTo>
                      <a:pt x="10990" y="21598"/>
                      <a:pt x="10895" y="21599"/>
                      <a:pt x="10800" y="21600"/>
                    </a:cubicBezTo>
                    <a:cubicBezTo>
                      <a:pt x="4835" y="21600"/>
                      <a:pt x="0" y="16764"/>
                      <a:pt x="0" y="10800"/>
                    </a:cubicBezTo>
                    <a:cubicBezTo>
                      <a:pt x="-1" y="5129"/>
                      <a:pt x="4385" y="424"/>
                      <a:pt x="10042" y="26"/>
                    </a:cubicBezTo>
                    <a:lnTo>
                      <a:pt x="9853" y="-2667"/>
                    </a:lnTo>
                    <a:lnTo>
                      <a:pt x="12735" y="-164"/>
                    </a:lnTo>
                    <a:lnTo>
                      <a:pt x="10232" y="2719"/>
                    </a:lnTo>
                    <a:lnTo>
                      <a:pt x="10042" y="26"/>
                    </a:lnTo>
                    <a:close/>
                  </a:path>
                </a:pathLst>
              </a:custGeom>
              <a:solidFill>
                <a:schemeClr val="accent1"/>
              </a:solidFill>
              <a:ln w="25400">
                <a:solidFill>
                  <a:srgbClr val="0000FF"/>
                </a:solidFill>
                <a:miter lim="800000"/>
                <a:headEnd/>
                <a:tailEnd/>
              </a:ln>
            </p:spPr>
            <p:txBody>
              <a:bodyPr wrap="none" anchor="ctr"/>
              <a:lstStyle/>
              <a:p>
                <a:endParaRPr lang="fr-CA"/>
              </a:p>
            </p:txBody>
          </p:sp>
          <p:sp>
            <p:nvSpPr>
              <p:cNvPr id="14351" name="Line 34"/>
              <p:cNvSpPr>
                <a:spLocks noChangeShapeType="1"/>
              </p:cNvSpPr>
              <p:nvPr/>
            </p:nvSpPr>
            <p:spPr bwMode="auto">
              <a:xfrm flipV="1">
                <a:off x="1009" y="1134"/>
                <a:ext cx="782" cy="0"/>
              </a:xfrm>
              <a:prstGeom prst="line">
                <a:avLst/>
              </a:prstGeom>
              <a:noFill/>
              <a:ln w="25400">
                <a:solidFill>
                  <a:srgbClr val="0000FF"/>
                </a:solidFill>
                <a:round/>
                <a:headEnd type="stealth" w="lg" len="lg"/>
                <a:tailEnd/>
              </a:ln>
            </p:spPr>
            <p:txBody>
              <a:bodyPr/>
              <a:lstStyle/>
              <a:p>
                <a:endParaRPr lang="fr-CA"/>
              </a:p>
            </p:txBody>
          </p:sp>
          <p:sp>
            <p:nvSpPr>
              <p:cNvPr id="14352" name="Text Box 36"/>
              <p:cNvSpPr txBox="1">
                <a:spLocks noChangeArrowheads="1"/>
              </p:cNvSpPr>
              <p:nvPr/>
            </p:nvSpPr>
            <p:spPr bwMode="auto">
              <a:xfrm>
                <a:off x="1791" y="1022"/>
                <a:ext cx="338" cy="231"/>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4353" name="Text Box 37"/>
              <p:cNvSpPr txBox="1">
                <a:spLocks noChangeArrowheads="1"/>
              </p:cNvSpPr>
              <p:nvPr/>
            </p:nvSpPr>
            <p:spPr bwMode="auto">
              <a:xfrm>
                <a:off x="743" y="1587"/>
                <a:ext cx="274" cy="231"/>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14354" name="Text Box 38"/>
              <p:cNvSpPr txBox="1">
                <a:spLocks noChangeArrowheads="1"/>
              </p:cNvSpPr>
              <p:nvPr/>
            </p:nvSpPr>
            <p:spPr bwMode="auto">
              <a:xfrm>
                <a:off x="1941" y="1200"/>
                <a:ext cx="677" cy="231"/>
              </a:xfrm>
              <a:prstGeom prst="rect">
                <a:avLst/>
              </a:prstGeom>
              <a:noFill/>
              <a:ln w="9525">
                <a:noFill/>
                <a:miter lim="800000"/>
                <a:headEnd/>
                <a:tailEnd/>
              </a:ln>
            </p:spPr>
            <p:txBody>
              <a:bodyPr wrap="none">
                <a:spAutoFit/>
              </a:bodyPr>
              <a:lstStyle/>
              <a:p>
                <a:pPr eaLnBrk="0" hangingPunct="0"/>
                <a:r>
                  <a:rPr lang="fr-CA"/>
                  <a:t>ADP + Pi</a:t>
                </a:r>
              </a:p>
            </p:txBody>
          </p:sp>
          <p:sp>
            <p:nvSpPr>
              <p:cNvPr id="14355" name="Text Box 39"/>
              <p:cNvSpPr txBox="1">
                <a:spLocks noChangeArrowheads="1"/>
              </p:cNvSpPr>
              <p:nvPr/>
            </p:nvSpPr>
            <p:spPr bwMode="auto">
              <a:xfrm>
                <a:off x="1901" y="1427"/>
                <a:ext cx="388" cy="231"/>
              </a:xfrm>
              <a:prstGeom prst="rect">
                <a:avLst/>
              </a:prstGeom>
              <a:noFill/>
              <a:ln w="9525">
                <a:noFill/>
                <a:miter lim="800000"/>
                <a:headEnd/>
                <a:tailEnd/>
              </a:ln>
            </p:spPr>
            <p:txBody>
              <a:bodyPr wrap="none">
                <a:spAutoFit/>
              </a:bodyPr>
              <a:lstStyle/>
              <a:p>
                <a:pPr eaLnBrk="0" hangingPunct="0"/>
                <a:r>
                  <a:rPr lang="fr-CA"/>
                  <a:t>ATP</a:t>
                </a:r>
              </a:p>
            </p:txBody>
          </p:sp>
          <p:sp>
            <p:nvSpPr>
              <p:cNvPr id="14356" name="Line 40"/>
              <p:cNvSpPr>
                <a:spLocks noChangeShapeType="1"/>
              </p:cNvSpPr>
              <p:nvPr/>
            </p:nvSpPr>
            <p:spPr bwMode="auto">
              <a:xfrm flipV="1">
                <a:off x="3920" y="1608"/>
                <a:ext cx="782" cy="0"/>
              </a:xfrm>
              <a:prstGeom prst="line">
                <a:avLst/>
              </a:prstGeom>
              <a:noFill/>
              <a:ln w="25400">
                <a:solidFill>
                  <a:srgbClr val="0000FF"/>
                </a:solidFill>
                <a:round/>
                <a:headEnd type="none" w="lg" len="lg"/>
                <a:tailEnd type="stealth" w="lg" len="lg"/>
              </a:ln>
            </p:spPr>
            <p:txBody>
              <a:bodyPr/>
              <a:lstStyle/>
              <a:p>
                <a:endParaRPr lang="fr-CA"/>
              </a:p>
            </p:txBody>
          </p:sp>
          <p:sp>
            <p:nvSpPr>
              <p:cNvPr id="14357" name="Line 41"/>
              <p:cNvSpPr>
                <a:spLocks noChangeShapeType="1"/>
              </p:cNvSpPr>
              <p:nvPr/>
            </p:nvSpPr>
            <p:spPr bwMode="auto">
              <a:xfrm flipV="1">
                <a:off x="3883" y="1204"/>
                <a:ext cx="782" cy="0"/>
              </a:xfrm>
              <a:prstGeom prst="line">
                <a:avLst/>
              </a:prstGeom>
              <a:noFill/>
              <a:ln w="25400">
                <a:solidFill>
                  <a:srgbClr val="0000FF"/>
                </a:solidFill>
                <a:round/>
                <a:headEnd type="stealth" w="lg" len="lg"/>
                <a:tailEnd/>
              </a:ln>
            </p:spPr>
            <p:txBody>
              <a:bodyPr/>
              <a:lstStyle/>
              <a:p>
                <a:endParaRPr lang="fr-CA"/>
              </a:p>
            </p:txBody>
          </p:sp>
          <p:sp>
            <p:nvSpPr>
              <p:cNvPr id="14358" name="Text Box 22"/>
              <p:cNvSpPr txBox="1">
                <a:spLocks noChangeArrowheads="1"/>
              </p:cNvSpPr>
              <p:nvPr/>
            </p:nvSpPr>
            <p:spPr bwMode="auto">
              <a:xfrm>
                <a:off x="1124" y="1881"/>
                <a:ext cx="872" cy="231"/>
              </a:xfrm>
              <a:prstGeom prst="rect">
                <a:avLst/>
              </a:prstGeom>
              <a:noFill/>
              <a:ln w="9525">
                <a:noFill/>
                <a:miter lim="800000"/>
                <a:headEnd/>
                <a:tailEnd/>
              </a:ln>
            </p:spPr>
            <p:txBody>
              <a:bodyPr wrap="none">
                <a:spAutoFit/>
              </a:bodyPr>
              <a:lstStyle/>
              <a:p>
                <a:pPr eaLnBrk="0" hangingPunct="0"/>
                <a:r>
                  <a:rPr lang="fr-CA"/>
                  <a:t>Pompe Na-K</a:t>
                </a:r>
              </a:p>
            </p:txBody>
          </p:sp>
          <p:sp>
            <p:nvSpPr>
              <p:cNvPr id="14359" name="Text Box 23"/>
              <p:cNvSpPr txBox="1">
                <a:spLocks noChangeArrowheads="1"/>
              </p:cNvSpPr>
              <p:nvPr/>
            </p:nvSpPr>
            <p:spPr bwMode="auto">
              <a:xfrm>
                <a:off x="3788" y="1863"/>
                <a:ext cx="1056" cy="404"/>
              </a:xfrm>
              <a:prstGeom prst="rect">
                <a:avLst/>
              </a:prstGeom>
              <a:noFill/>
              <a:ln w="9525">
                <a:noFill/>
                <a:miter lim="800000"/>
                <a:headEnd/>
                <a:tailEnd/>
              </a:ln>
            </p:spPr>
            <p:txBody>
              <a:bodyPr>
                <a:spAutoFit/>
              </a:bodyPr>
              <a:lstStyle/>
              <a:p>
                <a:pPr eaLnBrk="0" hangingPunct="0"/>
                <a:r>
                  <a:rPr lang="fr-CA"/>
                  <a:t>Diffusion des ions Na</a:t>
                </a:r>
                <a:r>
                  <a:rPr lang="fr-CA" baseline="30000"/>
                  <a:t>+</a:t>
                </a:r>
                <a:r>
                  <a:rPr lang="fr-CA"/>
                  <a:t> et K</a:t>
                </a:r>
                <a:r>
                  <a:rPr lang="fr-CA" baseline="30000"/>
                  <a:t>+</a:t>
                </a:r>
                <a:endParaRPr lang="fr-CA"/>
              </a:p>
            </p:txBody>
          </p:sp>
          <p:sp>
            <p:nvSpPr>
              <p:cNvPr id="14360" name="Text Box 24"/>
              <p:cNvSpPr txBox="1">
                <a:spLocks noChangeArrowheads="1"/>
              </p:cNvSpPr>
              <p:nvPr/>
            </p:nvSpPr>
            <p:spPr bwMode="auto">
              <a:xfrm>
                <a:off x="3374" y="1052"/>
                <a:ext cx="509" cy="231"/>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Na</a:t>
                </a:r>
                <a:r>
                  <a:rPr lang="fr-CA" baseline="30000">
                    <a:solidFill>
                      <a:srgbClr val="3333FF"/>
                    </a:solidFill>
                  </a:rPr>
                  <a:t>+</a:t>
                </a:r>
                <a:r>
                  <a:rPr lang="en-US">
                    <a:solidFill>
                      <a:srgbClr val="3333FF"/>
                    </a:solidFill>
                  </a:rPr>
                  <a:t>]</a:t>
                </a:r>
                <a:r>
                  <a:rPr lang="en-US" baseline="-20000">
                    <a:solidFill>
                      <a:srgbClr val="3333FF"/>
                    </a:solidFill>
                  </a:rPr>
                  <a:t>in</a:t>
                </a:r>
              </a:p>
            </p:txBody>
          </p:sp>
          <p:sp>
            <p:nvSpPr>
              <p:cNvPr id="14361" name="Text Box 25"/>
              <p:cNvSpPr txBox="1">
                <a:spLocks noChangeArrowheads="1"/>
              </p:cNvSpPr>
              <p:nvPr/>
            </p:nvSpPr>
            <p:spPr bwMode="auto">
              <a:xfrm>
                <a:off x="4624" y="975"/>
                <a:ext cx="986" cy="404"/>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14362" name="Text Box 26"/>
              <p:cNvSpPr txBox="1">
                <a:spLocks noChangeArrowheads="1"/>
              </p:cNvSpPr>
              <p:nvPr/>
            </p:nvSpPr>
            <p:spPr bwMode="auto">
              <a:xfrm>
                <a:off x="4668" y="1491"/>
                <a:ext cx="488" cy="231"/>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K</a:t>
                </a:r>
                <a:r>
                  <a:rPr lang="fr-CA" baseline="30000">
                    <a:solidFill>
                      <a:srgbClr val="3333FF"/>
                    </a:solidFill>
                  </a:rPr>
                  <a:t>+</a:t>
                </a:r>
                <a:r>
                  <a:rPr lang="en-US">
                    <a:solidFill>
                      <a:srgbClr val="3333FF"/>
                    </a:solidFill>
                  </a:rPr>
                  <a:t>]</a:t>
                </a:r>
                <a:r>
                  <a:rPr lang="en-US" baseline="-20000">
                    <a:solidFill>
                      <a:srgbClr val="3333FF"/>
                    </a:solidFill>
                  </a:rPr>
                  <a:t>ext</a:t>
                </a:r>
              </a:p>
            </p:txBody>
          </p:sp>
          <p:sp>
            <p:nvSpPr>
              <p:cNvPr id="14363" name="Text Box 27"/>
              <p:cNvSpPr txBox="1">
                <a:spLocks noChangeArrowheads="1"/>
              </p:cNvSpPr>
              <p:nvPr/>
            </p:nvSpPr>
            <p:spPr bwMode="auto">
              <a:xfrm>
                <a:off x="3226" y="1379"/>
                <a:ext cx="773" cy="404"/>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K</a:t>
                </a:r>
                <a:r>
                  <a:rPr lang="fr-CA" sz="3600" baseline="30000">
                    <a:solidFill>
                      <a:srgbClr val="3333FF"/>
                    </a:solidFill>
                  </a:rPr>
                  <a:t>+</a:t>
                </a:r>
                <a:r>
                  <a:rPr lang="en-US" sz="3600">
                    <a:solidFill>
                      <a:srgbClr val="3333FF"/>
                    </a:solidFill>
                  </a:rPr>
                  <a:t>]</a:t>
                </a:r>
                <a:r>
                  <a:rPr lang="en-US" sz="3600" baseline="-20000">
                    <a:solidFill>
                      <a:srgbClr val="3333FF"/>
                    </a:solidFill>
                  </a:rPr>
                  <a:t>in</a:t>
                </a:r>
              </a:p>
            </p:txBody>
          </p:sp>
        </p:grpSp>
        <p:sp>
          <p:nvSpPr>
            <p:cNvPr id="14347" name="Line 35"/>
            <p:cNvSpPr>
              <a:spLocks noChangeShapeType="1"/>
            </p:cNvSpPr>
            <p:nvPr/>
          </p:nvSpPr>
          <p:spPr bwMode="auto">
            <a:xfrm flipV="1">
              <a:off x="1044" y="1748"/>
              <a:ext cx="782" cy="0"/>
            </a:xfrm>
            <a:prstGeom prst="line">
              <a:avLst/>
            </a:prstGeom>
            <a:noFill/>
            <a:ln w="25400">
              <a:solidFill>
                <a:srgbClr val="0000FF"/>
              </a:solidFill>
              <a:round/>
              <a:headEnd type="none" w="lg" len="lg"/>
              <a:tailEnd type="stealth" w="lg" len="lg"/>
            </a:ln>
          </p:spPr>
          <p:txBody>
            <a:bodyPr/>
            <a:lstStyle/>
            <a:p>
              <a:endParaRPr lang="fr-CA"/>
            </a:p>
          </p:txBody>
        </p:sp>
      </p:grpSp>
    </p:spTree>
    <p:extLst>
      <p:ext uri="{BB962C8B-B14F-4D97-AF65-F5344CB8AC3E}">
        <p14:creationId xmlns:p14="http://schemas.microsoft.com/office/powerpoint/2010/main" val="14596521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329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2331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23315"/>
                                        </p:tgtEl>
                                        <p:attrNameLst>
                                          <p:attrName>style.visibility</p:attrName>
                                        </p:attrNameLst>
                                      </p:cBhvr>
                                      <p:to>
                                        <p:strVal val="visible"/>
                                      </p:to>
                                    </p:set>
                                    <p:anim calcmode="lin" valueType="num">
                                      <p:cBhvr additive="base">
                                        <p:cTn id="25" dur="500" fill="hold"/>
                                        <p:tgtEl>
                                          <p:spTgt spid="523315"/>
                                        </p:tgtEl>
                                        <p:attrNameLst>
                                          <p:attrName>ppt_x</p:attrName>
                                        </p:attrNameLst>
                                      </p:cBhvr>
                                      <p:tavLst>
                                        <p:tav tm="0">
                                          <p:val>
                                            <p:strVal val="#ppt_x"/>
                                          </p:val>
                                        </p:tav>
                                        <p:tav tm="100000">
                                          <p:val>
                                            <p:strVal val="#ppt_x"/>
                                          </p:val>
                                        </p:tav>
                                      </p:tavLst>
                                    </p:anim>
                                    <p:anim calcmode="lin" valueType="num">
                                      <p:cBhvr additive="base">
                                        <p:cTn id="26" dur="500" fill="hold"/>
                                        <p:tgtEl>
                                          <p:spTgt spid="52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293" grpId="0"/>
      <p:bldP spid="523313" grpId="0"/>
      <p:bldP spid="523315" grpId="0" animBg="1"/>
    </p:bld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9"/>
          <p:cNvSpPr txBox="1">
            <a:spLocks noChangeArrowheads="1"/>
          </p:cNvSpPr>
          <p:nvPr/>
        </p:nvSpPr>
        <p:spPr bwMode="auto">
          <a:xfrm>
            <a:off x="1030288" y="2519363"/>
            <a:ext cx="434975" cy="366712"/>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grpSp>
        <p:nvGrpSpPr>
          <p:cNvPr id="15363" name="Group 68"/>
          <p:cNvGrpSpPr>
            <a:grpSpLocks/>
          </p:cNvGrpSpPr>
          <p:nvPr/>
        </p:nvGrpSpPr>
        <p:grpSpPr bwMode="auto">
          <a:xfrm>
            <a:off x="1362075" y="1512888"/>
            <a:ext cx="5457825" cy="1566862"/>
            <a:chOff x="858" y="953"/>
            <a:chExt cx="3438" cy="987"/>
          </a:xfrm>
        </p:grpSpPr>
        <p:sp>
          <p:nvSpPr>
            <p:cNvPr id="15399" name="Rectangle 3"/>
            <p:cNvSpPr>
              <a:spLocks noChangeArrowheads="1"/>
            </p:cNvSpPr>
            <p:nvPr/>
          </p:nvSpPr>
          <p:spPr bwMode="auto">
            <a:xfrm>
              <a:off x="1310" y="953"/>
              <a:ext cx="2986" cy="987"/>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15400" name="AutoShape 5"/>
            <p:cNvSpPr>
              <a:spLocks noChangeArrowheads="1"/>
            </p:cNvSpPr>
            <p:nvPr/>
          </p:nvSpPr>
          <p:spPr bwMode="auto">
            <a:xfrm>
              <a:off x="1601" y="1357"/>
              <a:ext cx="412" cy="22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6 w 21600"/>
                <a:gd name="T19" fmla="*/ 3196 h 21600"/>
                <a:gd name="T20" fmla="*/ 18454 w 21600"/>
                <a:gd name="T21" fmla="*/ 1840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0042" y="26"/>
                  </a:moveTo>
                  <a:cubicBezTo>
                    <a:pt x="4385" y="424"/>
                    <a:pt x="0" y="5129"/>
                    <a:pt x="0" y="10799"/>
                  </a:cubicBezTo>
                  <a:cubicBezTo>
                    <a:pt x="0" y="16764"/>
                    <a:pt x="4835" y="21600"/>
                    <a:pt x="10800" y="21600"/>
                  </a:cubicBezTo>
                  <a:cubicBezTo>
                    <a:pt x="10895" y="21600"/>
                    <a:pt x="10990" y="21598"/>
                    <a:pt x="11085" y="21596"/>
                  </a:cubicBezTo>
                  <a:cubicBezTo>
                    <a:pt x="10990" y="21598"/>
                    <a:pt x="10895" y="21599"/>
                    <a:pt x="10800" y="21600"/>
                  </a:cubicBezTo>
                  <a:cubicBezTo>
                    <a:pt x="4835" y="21600"/>
                    <a:pt x="0" y="16764"/>
                    <a:pt x="0" y="10800"/>
                  </a:cubicBezTo>
                  <a:cubicBezTo>
                    <a:pt x="-1" y="5129"/>
                    <a:pt x="4385" y="424"/>
                    <a:pt x="10042" y="26"/>
                  </a:cubicBezTo>
                  <a:lnTo>
                    <a:pt x="9853" y="-2667"/>
                  </a:lnTo>
                  <a:lnTo>
                    <a:pt x="12735" y="-164"/>
                  </a:lnTo>
                  <a:lnTo>
                    <a:pt x="10232" y="2719"/>
                  </a:lnTo>
                  <a:lnTo>
                    <a:pt x="10042" y="26"/>
                  </a:lnTo>
                  <a:close/>
                </a:path>
              </a:pathLst>
            </a:custGeom>
            <a:solidFill>
              <a:schemeClr val="accent1"/>
            </a:solidFill>
            <a:ln w="25400">
              <a:solidFill>
                <a:srgbClr val="0000FF"/>
              </a:solidFill>
              <a:miter lim="800000"/>
              <a:headEnd/>
              <a:tailEnd/>
            </a:ln>
          </p:spPr>
          <p:txBody>
            <a:bodyPr wrap="none" anchor="ctr"/>
            <a:lstStyle/>
            <a:p>
              <a:endParaRPr lang="fr-CA"/>
            </a:p>
          </p:txBody>
        </p:sp>
        <p:sp>
          <p:nvSpPr>
            <p:cNvPr id="15401" name="Oval 4"/>
            <p:cNvSpPr>
              <a:spLocks noChangeArrowheads="1"/>
            </p:cNvSpPr>
            <p:nvPr/>
          </p:nvSpPr>
          <p:spPr bwMode="auto">
            <a:xfrm>
              <a:off x="1017" y="1167"/>
              <a:ext cx="581" cy="563"/>
            </a:xfrm>
            <a:prstGeom prst="ellipse">
              <a:avLst/>
            </a:prstGeom>
            <a:noFill/>
            <a:ln w="25400">
              <a:solidFill>
                <a:srgbClr val="0000FF"/>
              </a:solidFill>
              <a:round/>
              <a:headEnd/>
              <a:tailEnd/>
            </a:ln>
          </p:spPr>
          <p:txBody>
            <a:bodyPr wrap="none" anchor="ctr"/>
            <a:lstStyle/>
            <a:p>
              <a:pPr eaLnBrk="0" hangingPunct="0"/>
              <a:endParaRPr lang="fr-FR"/>
            </a:p>
          </p:txBody>
        </p:sp>
        <p:sp>
          <p:nvSpPr>
            <p:cNvPr id="15402" name="Line 6"/>
            <p:cNvSpPr>
              <a:spLocks noChangeShapeType="1"/>
            </p:cNvSpPr>
            <p:nvPr/>
          </p:nvSpPr>
          <p:spPr bwMode="auto">
            <a:xfrm flipV="1">
              <a:off x="858" y="1169"/>
              <a:ext cx="853" cy="1"/>
            </a:xfrm>
            <a:prstGeom prst="line">
              <a:avLst/>
            </a:prstGeom>
            <a:noFill/>
            <a:ln w="25400">
              <a:solidFill>
                <a:srgbClr val="0000FF"/>
              </a:solidFill>
              <a:round/>
              <a:headEnd type="stealth" w="lg" len="lg"/>
              <a:tailEnd/>
            </a:ln>
          </p:spPr>
          <p:txBody>
            <a:bodyPr/>
            <a:lstStyle/>
            <a:p>
              <a:endParaRPr lang="fr-CA"/>
            </a:p>
          </p:txBody>
        </p:sp>
        <p:sp>
          <p:nvSpPr>
            <p:cNvPr id="15403" name="Line 7"/>
            <p:cNvSpPr>
              <a:spLocks noChangeShapeType="1"/>
            </p:cNvSpPr>
            <p:nvPr/>
          </p:nvSpPr>
          <p:spPr bwMode="auto">
            <a:xfrm flipV="1">
              <a:off x="880" y="1723"/>
              <a:ext cx="853" cy="1"/>
            </a:xfrm>
            <a:prstGeom prst="line">
              <a:avLst/>
            </a:prstGeom>
            <a:noFill/>
            <a:ln w="25400">
              <a:solidFill>
                <a:srgbClr val="0000FF"/>
              </a:solidFill>
              <a:round/>
              <a:headEnd type="none" w="lg" len="lg"/>
              <a:tailEnd type="stealth" w="lg" len="lg"/>
            </a:ln>
          </p:spPr>
          <p:txBody>
            <a:bodyPr/>
            <a:lstStyle/>
            <a:p>
              <a:endParaRPr lang="fr-CA"/>
            </a:p>
          </p:txBody>
        </p:sp>
        <p:sp>
          <p:nvSpPr>
            <p:cNvPr id="15404" name="Text Box 8"/>
            <p:cNvSpPr txBox="1">
              <a:spLocks noChangeArrowheads="1"/>
            </p:cNvSpPr>
            <p:nvPr/>
          </p:nvSpPr>
          <p:spPr bwMode="auto">
            <a:xfrm>
              <a:off x="1673" y="1061"/>
              <a:ext cx="338" cy="231"/>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5405" name="Text Box 10"/>
            <p:cNvSpPr txBox="1">
              <a:spLocks noChangeArrowheads="1"/>
            </p:cNvSpPr>
            <p:nvPr/>
          </p:nvSpPr>
          <p:spPr bwMode="auto">
            <a:xfrm>
              <a:off x="1811" y="1236"/>
              <a:ext cx="677" cy="231"/>
            </a:xfrm>
            <a:prstGeom prst="rect">
              <a:avLst/>
            </a:prstGeom>
            <a:noFill/>
            <a:ln w="9525">
              <a:noFill/>
              <a:miter lim="800000"/>
              <a:headEnd/>
              <a:tailEnd/>
            </a:ln>
          </p:spPr>
          <p:txBody>
            <a:bodyPr wrap="none">
              <a:spAutoFit/>
            </a:bodyPr>
            <a:lstStyle/>
            <a:p>
              <a:pPr eaLnBrk="0" hangingPunct="0"/>
              <a:r>
                <a:rPr lang="fr-CA"/>
                <a:t>ADP + Pi</a:t>
              </a:r>
            </a:p>
          </p:txBody>
        </p:sp>
        <p:sp>
          <p:nvSpPr>
            <p:cNvPr id="15406" name="Text Box 11"/>
            <p:cNvSpPr txBox="1">
              <a:spLocks noChangeArrowheads="1"/>
            </p:cNvSpPr>
            <p:nvPr/>
          </p:nvSpPr>
          <p:spPr bwMode="auto">
            <a:xfrm>
              <a:off x="1783" y="1475"/>
              <a:ext cx="388" cy="231"/>
            </a:xfrm>
            <a:prstGeom prst="rect">
              <a:avLst/>
            </a:prstGeom>
            <a:noFill/>
            <a:ln w="9525">
              <a:noFill/>
              <a:miter lim="800000"/>
              <a:headEnd/>
              <a:tailEnd/>
            </a:ln>
          </p:spPr>
          <p:txBody>
            <a:bodyPr wrap="none">
              <a:spAutoFit/>
            </a:bodyPr>
            <a:lstStyle/>
            <a:p>
              <a:pPr eaLnBrk="0" hangingPunct="0"/>
              <a:r>
                <a:rPr lang="fr-CA"/>
                <a:t>ATP</a:t>
              </a:r>
            </a:p>
          </p:txBody>
        </p:sp>
      </p:grpSp>
      <p:sp>
        <p:nvSpPr>
          <p:cNvPr id="15364" name="Rectangle 14"/>
          <p:cNvSpPr>
            <a:spLocks noChangeArrowheads="1"/>
          </p:cNvSpPr>
          <p:nvPr/>
        </p:nvSpPr>
        <p:spPr bwMode="auto">
          <a:xfrm>
            <a:off x="239713" y="349250"/>
            <a:ext cx="8904287" cy="930275"/>
          </a:xfrm>
          <a:prstGeom prst="rect">
            <a:avLst/>
          </a:prstGeom>
          <a:noFill/>
          <a:ln w="9525">
            <a:noFill/>
            <a:miter lim="800000"/>
            <a:headEnd/>
            <a:tailEnd/>
          </a:ln>
        </p:spPr>
        <p:txBody>
          <a:bodyPr anchor="ctr">
            <a:spAutoFit/>
          </a:bodyPr>
          <a:lstStyle/>
          <a:p>
            <a:pPr marL="168275" indent="-168275" eaLnBrk="0" hangingPunct="0">
              <a:buFontTx/>
              <a:buChar char="•"/>
            </a:pPr>
            <a:r>
              <a:rPr lang="fr-CA" sz="2200" b="1" u="sng" dirty="0">
                <a:latin typeface="Arial" charset="0"/>
              </a:rPr>
              <a:t>Conséquences d’une </a:t>
            </a:r>
            <a:r>
              <a:rPr lang="fr-CA" sz="2200" b="1" u="sng" dirty="0">
                <a:solidFill>
                  <a:srgbClr val="FF0000"/>
                </a:solidFill>
                <a:latin typeface="Arial" charset="0"/>
              </a:rPr>
              <a:t>inhibition</a:t>
            </a:r>
            <a:r>
              <a:rPr lang="fr-CA" sz="2200" b="1" u="sng" dirty="0">
                <a:latin typeface="Arial" charset="0"/>
              </a:rPr>
              <a:t> de la pompe Na-K</a:t>
            </a:r>
          </a:p>
          <a:p>
            <a:pPr marL="168275" indent="-168275" eaLnBrk="0" hangingPunct="0">
              <a:spcBef>
                <a:spcPct val="50000"/>
              </a:spcBef>
            </a:pPr>
            <a:r>
              <a:rPr lang="en-US" sz="2200" b="1" dirty="0">
                <a:latin typeface="Arial" charset="0"/>
              </a:rPr>
              <a:t>  b) Sur les transports </a:t>
            </a:r>
            <a:r>
              <a:rPr lang="en-US" sz="2200" b="1" dirty="0" err="1">
                <a:latin typeface="Arial" charset="0"/>
              </a:rPr>
              <a:t>actifs</a:t>
            </a:r>
            <a:r>
              <a:rPr lang="en-US" sz="2200" b="1" dirty="0">
                <a:latin typeface="Arial" charset="0"/>
              </a:rPr>
              <a:t> </a:t>
            </a:r>
            <a:r>
              <a:rPr lang="en-US" sz="2200" b="1" dirty="0" err="1">
                <a:latin typeface="Arial" charset="0"/>
              </a:rPr>
              <a:t>secondaires</a:t>
            </a:r>
            <a:r>
              <a:rPr lang="en-US" sz="2200" b="1" dirty="0">
                <a:latin typeface="Arial" charset="0"/>
              </a:rPr>
              <a:t>: </a:t>
            </a:r>
            <a:r>
              <a:rPr lang="en-US" sz="2200" b="1" u="sng" dirty="0">
                <a:latin typeface="Arial" charset="0"/>
              </a:rPr>
              <a:t>SYMPORT Na-glucose</a:t>
            </a:r>
          </a:p>
        </p:txBody>
      </p:sp>
      <p:sp>
        <p:nvSpPr>
          <p:cNvPr id="15365" name="Rectangle 16"/>
          <p:cNvSpPr>
            <a:spLocks noChangeArrowheads="1"/>
          </p:cNvSpPr>
          <p:nvPr/>
        </p:nvSpPr>
        <p:spPr bwMode="auto">
          <a:xfrm>
            <a:off x="2095500" y="4065588"/>
            <a:ext cx="4795838" cy="1566862"/>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524305" name="Oval 17"/>
          <p:cNvSpPr>
            <a:spLocks noChangeArrowheads="1"/>
          </p:cNvSpPr>
          <p:nvPr/>
        </p:nvSpPr>
        <p:spPr bwMode="auto">
          <a:xfrm>
            <a:off x="1668463" y="4483100"/>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524307" name="Line 19"/>
          <p:cNvSpPr>
            <a:spLocks noChangeShapeType="1"/>
          </p:cNvSpPr>
          <p:nvPr/>
        </p:nvSpPr>
        <p:spPr bwMode="auto">
          <a:xfrm flipV="1">
            <a:off x="1511300" y="4487863"/>
            <a:ext cx="1241425" cy="0"/>
          </a:xfrm>
          <a:prstGeom prst="line">
            <a:avLst/>
          </a:prstGeom>
          <a:noFill/>
          <a:ln w="25400">
            <a:solidFill>
              <a:srgbClr val="0000FF"/>
            </a:solidFill>
            <a:round/>
            <a:headEnd type="stealth" w="lg" len="lg"/>
            <a:tailEnd/>
          </a:ln>
        </p:spPr>
        <p:txBody>
          <a:bodyPr/>
          <a:lstStyle/>
          <a:p>
            <a:endParaRPr lang="fr-CA"/>
          </a:p>
        </p:txBody>
      </p:sp>
      <p:sp>
        <p:nvSpPr>
          <p:cNvPr id="524308" name="Line 20"/>
          <p:cNvSpPr>
            <a:spLocks noChangeShapeType="1"/>
          </p:cNvSpPr>
          <p:nvPr/>
        </p:nvSpPr>
        <p:spPr bwMode="auto">
          <a:xfrm flipV="1">
            <a:off x="1489075" y="5407025"/>
            <a:ext cx="1241425" cy="0"/>
          </a:xfrm>
          <a:prstGeom prst="line">
            <a:avLst/>
          </a:prstGeom>
          <a:noFill/>
          <a:ln w="25400">
            <a:solidFill>
              <a:srgbClr val="0000FF"/>
            </a:solidFill>
            <a:round/>
            <a:headEnd type="none" w="lg" len="lg"/>
            <a:tailEnd type="stealth" w="lg" len="lg"/>
          </a:ln>
        </p:spPr>
        <p:txBody>
          <a:bodyPr/>
          <a:lstStyle/>
          <a:p>
            <a:endParaRPr lang="fr-CA"/>
          </a:p>
        </p:txBody>
      </p:sp>
      <p:sp>
        <p:nvSpPr>
          <p:cNvPr id="524309" name="Text Box 21"/>
          <p:cNvSpPr txBox="1">
            <a:spLocks noChangeArrowheads="1"/>
          </p:cNvSpPr>
          <p:nvPr/>
        </p:nvSpPr>
        <p:spPr bwMode="auto">
          <a:xfrm>
            <a:off x="2727325" y="4311650"/>
            <a:ext cx="536575" cy="366713"/>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524310" name="Text Box 22"/>
          <p:cNvSpPr txBox="1">
            <a:spLocks noChangeArrowheads="1"/>
          </p:cNvSpPr>
          <p:nvPr/>
        </p:nvSpPr>
        <p:spPr bwMode="auto">
          <a:xfrm>
            <a:off x="1103313" y="5167313"/>
            <a:ext cx="434975" cy="366712"/>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524311" name="Text Box 23"/>
          <p:cNvSpPr txBox="1">
            <a:spLocks noChangeArrowheads="1"/>
          </p:cNvSpPr>
          <p:nvPr/>
        </p:nvSpPr>
        <p:spPr bwMode="auto">
          <a:xfrm>
            <a:off x="2903538" y="4621213"/>
            <a:ext cx="1074737" cy="366712"/>
          </a:xfrm>
          <a:prstGeom prst="rect">
            <a:avLst/>
          </a:prstGeom>
          <a:noFill/>
          <a:ln w="9525">
            <a:noFill/>
            <a:miter lim="800000"/>
            <a:headEnd/>
            <a:tailEnd/>
          </a:ln>
        </p:spPr>
        <p:txBody>
          <a:bodyPr wrap="none">
            <a:spAutoFit/>
          </a:bodyPr>
          <a:lstStyle/>
          <a:p>
            <a:pPr eaLnBrk="0" hangingPunct="0"/>
            <a:r>
              <a:rPr lang="fr-CA"/>
              <a:t>ADP + Pi</a:t>
            </a:r>
          </a:p>
        </p:txBody>
      </p:sp>
      <p:sp>
        <p:nvSpPr>
          <p:cNvPr id="524312" name="Text Box 24"/>
          <p:cNvSpPr txBox="1">
            <a:spLocks noChangeArrowheads="1"/>
          </p:cNvSpPr>
          <p:nvPr/>
        </p:nvSpPr>
        <p:spPr bwMode="auto">
          <a:xfrm>
            <a:off x="2878138" y="4981575"/>
            <a:ext cx="615950" cy="366713"/>
          </a:xfrm>
          <a:prstGeom prst="rect">
            <a:avLst/>
          </a:prstGeom>
          <a:noFill/>
          <a:ln w="9525">
            <a:noFill/>
            <a:miter lim="800000"/>
            <a:headEnd/>
            <a:tailEnd/>
          </a:ln>
        </p:spPr>
        <p:txBody>
          <a:bodyPr wrap="none">
            <a:spAutoFit/>
          </a:bodyPr>
          <a:lstStyle/>
          <a:p>
            <a:pPr eaLnBrk="0" hangingPunct="0"/>
            <a:r>
              <a:rPr lang="fr-CA"/>
              <a:t>ATP</a:t>
            </a:r>
          </a:p>
        </p:txBody>
      </p:sp>
      <p:sp>
        <p:nvSpPr>
          <p:cNvPr id="15374" name="Text Box 27"/>
          <p:cNvSpPr txBox="1">
            <a:spLocks noChangeArrowheads="1"/>
          </p:cNvSpPr>
          <p:nvPr/>
        </p:nvSpPr>
        <p:spPr bwMode="auto">
          <a:xfrm>
            <a:off x="1390650" y="3063875"/>
            <a:ext cx="1384300" cy="366713"/>
          </a:xfrm>
          <a:prstGeom prst="rect">
            <a:avLst/>
          </a:prstGeom>
          <a:noFill/>
          <a:ln w="9525">
            <a:noFill/>
            <a:miter lim="800000"/>
            <a:headEnd/>
            <a:tailEnd/>
          </a:ln>
        </p:spPr>
        <p:txBody>
          <a:bodyPr wrap="none">
            <a:spAutoFit/>
          </a:bodyPr>
          <a:lstStyle/>
          <a:p>
            <a:pPr eaLnBrk="0" hangingPunct="0"/>
            <a:r>
              <a:rPr lang="fr-CA"/>
              <a:t>Pompe Na-K</a:t>
            </a:r>
          </a:p>
        </p:txBody>
      </p:sp>
      <p:sp>
        <p:nvSpPr>
          <p:cNvPr id="15375" name="Text Box 28"/>
          <p:cNvSpPr txBox="1">
            <a:spLocks noChangeArrowheads="1"/>
          </p:cNvSpPr>
          <p:nvPr/>
        </p:nvSpPr>
        <p:spPr bwMode="auto">
          <a:xfrm>
            <a:off x="5842000" y="3038475"/>
            <a:ext cx="2366963" cy="366713"/>
          </a:xfrm>
          <a:prstGeom prst="rect">
            <a:avLst/>
          </a:prstGeom>
          <a:noFill/>
          <a:ln w="9525">
            <a:noFill/>
            <a:miter lim="800000"/>
            <a:headEnd/>
            <a:tailEnd/>
          </a:ln>
        </p:spPr>
        <p:txBody>
          <a:bodyPr>
            <a:spAutoFit/>
          </a:bodyPr>
          <a:lstStyle/>
          <a:p>
            <a:pPr eaLnBrk="0" hangingPunct="0"/>
            <a:r>
              <a:rPr lang="fr-CA"/>
              <a:t>Symport Na-glucose</a:t>
            </a:r>
          </a:p>
        </p:txBody>
      </p:sp>
      <p:sp>
        <p:nvSpPr>
          <p:cNvPr id="15376" name="Text Box 29"/>
          <p:cNvSpPr txBox="1">
            <a:spLocks noChangeArrowheads="1"/>
          </p:cNvSpPr>
          <p:nvPr/>
        </p:nvSpPr>
        <p:spPr bwMode="auto">
          <a:xfrm>
            <a:off x="5356225" y="1616075"/>
            <a:ext cx="781050" cy="366713"/>
          </a:xfrm>
          <a:prstGeom prst="rect">
            <a:avLst/>
          </a:prstGeom>
          <a:noFill/>
          <a:ln w="9525">
            <a:noFill/>
            <a:miter lim="800000"/>
            <a:headEnd/>
            <a:tailEnd/>
          </a:ln>
        </p:spPr>
        <p:txBody>
          <a:bodyPr wrap="none">
            <a:spAutoFit/>
          </a:bodyPr>
          <a:lstStyle/>
          <a:p>
            <a:pPr eaLnBrk="0" hangingPunct="0"/>
            <a:r>
              <a:rPr lang="en-US">
                <a:solidFill>
                  <a:srgbClr val="3333FF"/>
                </a:solidFill>
                <a:latin typeface="Arial" charset="0"/>
              </a:rPr>
              <a:t>[</a:t>
            </a:r>
            <a:r>
              <a:rPr lang="fr-CA">
                <a:solidFill>
                  <a:srgbClr val="3333FF"/>
                </a:solidFill>
              </a:rPr>
              <a:t>Na</a:t>
            </a:r>
            <a:r>
              <a:rPr lang="fr-CA" baseline="30000">
                <a:solidFill>
                  <a:srgbClr val="3333FF"/>
                </a:solidFill>
              </a:rPr>
              <a:t>+</a:t>
            </a:r>
            <a:r>
              <a:rPr lang="en-US">
                <a:solidFill>
                  <a:srgbClr val="3333FF"/>
                </a:solidFill>
                <a:latin typeface="Arial" charset="0"/>
              </a:rPr>
              <a:t>]</a:t>
            </a:r>
            <a:r>
              <a:rPr lang="en-US" baseline="-20000">
                <a:solidFill>
                  <a:srgbClr val="3333FF"/>
                </a:solidFill>
                <a:latin typeface="Arial" charset="0"/>
              </a:rPr>
              <a:t>in</a:t>
            </a:r>
          </a:p>
        </p:txBody>
      </p:sp>
      <p:sp>
        <p:nvSpPr>
          <p:cNvPr id="524321" name="Text Box 33"/>
          <p:cNvSpPr txBox="1">
            <a:spLocks noChangeArrowheads="1"/>
          </p:cNvSpPr>
          <p:nvPr/>
        </p:nvSpPr>
        <p:spPr bwMode="auto">
          <a:xfrm>
            <a:off x="4600575" y="3560763"/>
            <a:ext cx="4051300" cy="427037"/>
          </a:xfrm>
          <a:prstGeom prst="rect">
            <a:avLst/>
          </a:prstGeom>
          <a:noFill/>
          <a:ln w="9525">
            <a:noFill/>
            <a:miter lim="800000"/>
            <a:headEnd/>
            <a:tailEnd/>
          </a:ln>
        </p:spPr>
        <p:txBody>
          <a:bodyPr>
            <a:spAutoFit/>
          </a:bodyPr>
          <a:lstStyle/>
          <a:p>
            <a:pPr eaLnBrk="0" hangingPunct="0"/>
            <a:r>
              <a:rPr lang="fr-CA" sz="2200" b="1">
                <a:solidFill>
                  <a:srgbClr val="FF0000"/>
                </a:solidFill>
                <a:latin typeface="Arial" charset="0"/>
                <a:sym typeface="Wingdings" pitchFamily="2" charset="2"/>
              </a:rPr>
              <a:t>  [glucose] intracellulaire</a:t>
            </a:r>
          </a:p>
        </p:txBody>
      </p:sp>
      <p:sp>
        <p:nvSpPr>
          <p:cNvPr id="524322" name="Line 34"/>
          <p:cNvSpPr>
            <a:spLocks noChangeShapeType="1"/>
          </p:cNvSpPr>
          <p:nvPr/>
        </p:nvSpPr>
        <p:spPr bwMode="auto">
          <a:xfrm flipV="1">
            <a:off x="1662113" y="4327525"/>
            <a:ext cx="796925" cy="1228725"/>
          </a:xfrm>
          <a:prstGeom prst="line">
            <a:avLst/>
          </a:prstGeom>
          <a:noFill/>
          <a:ln w="31750">
            <a:solidFill>
              <a:srgbClr val="FF0000"/>
            </a:solidFill>
            <a:round/>
            <a:headEnd/>
            <a:tailEnd/>
          </a:ln>
        </p:spPr>
        <p:txBody>
          <a:bodyPr/>
          <a:lstStyle/>
          <a:p>
            <a:endParaRPr lang="fr-CA"/>
          </a:p>
        </p:txBody>
      </p:sp>
      <p:sp>
        <p:nvSpPr>
          <p:cNvPr id="524323" name="Line 35"/>
          <p:cNvSpPr>
            <a:spLocks noChangeShapeType="1"/>
          </p:cNvSpPr>
          <p:nvPr/>
        </p:nvSpPr>
        <p:spPr bwMode="auto">
          <a:xfrm>
            <a:off x="1779588" y="4330700"/>
            <a:ext cx="679450" cy="1201738"/>
          </a:xfrm>
          <a:prstGeom prst="line">
            <a:avLst/>
          </a:prstGeom>
          <a:noFill/>
          <a:ln w="31750">
            <a:solidFill>
              <a:srgbClr val="FF0000"/>
            </a:solidFill>
            <a:round/>
            <a:headEnd/>
            <a:tailEnd/>
          </a:ln>
        </p:spPr>
        <p:txBody>
          <a:bodyPr/>
          <a:lstStyle/>
          <a:p>
            <a:endParaRPr lang="fr-CA"/>
          </a:p>
        </p:txBody>
      </p:sp>
      <p:sp>
        <p:nvSpPr>
          <p:cNvPr id="524324" name="Text Box 36"/>
          <p:cNvSpPr txBox="1">
            <a:spLocks noChangeArrowheads="1"/>
          </p:cNvSpPr>
          <p:nvPr/>
        </p:nvSpPr>
        <p:spPr bwMode="auto">
          <a:xfrm>
            <a:off x="4416425" y="4068763"/>
            <a:ext cx="1895475" cy="641350"/>
          </a:xfrm>
          <a:prstGeom prst="rect">
            <a:avLst/>
          </a:prstGeom>
          <a:noFill/>
          <a:ln w="9525">
            <a:noFill/>
            <a:miter lim="800000"/>
            <a:headEnd/>
            <a:tailEnd/>
          </a:ln>
        </p:spPr>
        <p:txBody>
          <a:bodyPr wrap="none">
            <a:spAutoFit/>
          </a:bodyPr>
          <a:lstStyle/>
          <a:p>
            <a:pPr eaLnBrk="0" hangingPunct="0"/>
            <a:r>
              <a:rPr lang="en-US" sz="3600">
                <a:solidFill>
                  <a:srgbClr val="FF0000"/>
                </a:solidFill>
                <a:sym typeface="Wingdings" pitchFamily="2" charset="2"/>
              </a:rPr>
              <a:t></a:t>
            </a:r>
            <a:r>
              <a:rPr lang="en-US">
                <a:solidFill>
                  <a:srgbClr val="3333FF"/>
                </a:solidFill>
                <a:sym typeface="Wingdings" pitchFamily="2" charset="2"/>
              </a:rPr>
              <a:t> </a:t>
            </a:r>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in</a:t>
            </a:r>
          </a:p>
        </p:txBody>
      </p:sp>
      <p:sp>
        <p:nvSpPr>
          <p:cNvPr id="524326" name="Text Box 38"/>
          <p:cNvSpPr txBox="1">
            <a:spLocks noChangeArrowheads="1"/>
          </p:cNvSpPr>
          <p:nvPr/>
        </p:nvSpPr>
        <p:spPr bwMode="auto">
          <a:xfrm>
            <a:off x="7426325" y="4008438"/>
            <a:ext cx="1565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grpSp>
        <p:nvGrpSpPr>
          <p:cNvPr id="15382" name="Group 66"/>
          <p:cNvGrpSpPr>
            <a:grpSpLocks/>
          </p:cNvGrpSpPr>
          <p:nvPr/>
        </p:nvGrpSpPr>
        <p:grpSpPr bwMode="auto">
          <a:xfrm>
            <a:off x="6140450" y="1495425"/>
            <a:ext cx="2760663" cy="1463675"/>
            <a:chOff x="4021" y="942"/>
            <a:chExt cx="1739" cy="922"/>
          </a:xfrm>
        </p:grpSpPr>
        <p:sp>
          <p:nvSpPr>
            <p:cNvPr id="15394" name="Text Box 30"/>
            <p:cNvSpPr txBox="1">
              <a:spLocks noChangeArrowheads="1"/>
            </p:cNvSpPr>
            <p:nvPr/>
          </p:nvSpPr>
          <p:spPr bwMode="auto">
            <a:xfrm>
              <a:off x="4774" y="942"/>
              <a:ext cx="986" cy="404"/>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15395" name="Oval 52"/>
            <p:cNvSpPr>
              <a:spLocks noChangeArrowheads="1"/>
            </p:cNvSpPr>
            <p:nvPr/>
          </p:nvSpPr>
          <p:spPr bwMode="auto">
            <a:xfrm>
              <a:off x="4146" y="1168"/>
              <a:ext cx="576" cy="576"/>
            </a:xfrm>
            <a:prstGeom prst="ellipse">
              <a:avLst/>
            </a:prstGeom>
            <a:noFill/>
            <a:ln w="25400">
              <a:solidFill>
                <a:srgbClr val="0000FF"/>
              </a:solidFill>
              <a:round/>
              <a:headEnd/>
              <a:tailEnd/>
            </a:ln>
          </p:spPr>
          <p:txBody>
            <a:bodyPr wrap="none" anchor="ctr"/>
            <a:lstStyle/>
            <a:p>
              <a:pPr eaLnBrk="0" hangingPunct="0"/>
              <a:endParaRPr lang="fr-FR"/>
            </a:p>
          </p:txBody>
        </p:sp>
        <p:sp>
          <p:nvSpPr>
            <p:cNvPr id="15396" name="Line 53"/>
            <p:cNvSpPr>
              <a:spLocks noChangeShapeType="1"/>
            </p:cNvSpPr>
            <p:nvPr/>
          </p:nvSpPr>
          <p:spPr bwMode="auto">
            <a:xfrm flipV="1">
              <a:off x="4023" y="1159"/>
              <a:ext cx="782" cy="0"/>
            </a:xfrm>
            <a:prstGeom prst="line">
              <a:avLst/>
            </a:prstGeom>
            <a:noFill/>
            <a:ln w="25400">
              <a:solidFill>
                <a:srgbClr val="0000FF"/>
              </a:solidFill>
              <a:round/>
              <a:headEnd type="stealth" w="lg" len="lg"/>
              <a:tailEnd/>
            </a:ln>
          </p:spPr>
          <p:txBody>
            <a:bodyPr/>
            <a:lstStyle/>
            <a:p>
              <a:endParaRPr lang="fr-CA"/>
            </a:p>
          </p:txBody>
        </p:sp>
        <p:sp>
          <p:nvSpPr>
            <p:cNvPr id="15397" name="Line 54"/>
            <p:cNvSpPr>
              <a:spLocks noChangeShapeType="1"/>
            </p:cNvSpPr>
            <p:nvPr/>
          </p:nvSpPr>
          <p:spPr bwMode="auto">
            <a:xfrm flipV="1">
              <a:off x="4021" y="1749"/>
              <a:ext cx="782" cy="0"/>
            </a:xfrm>
            <a:prstGeom prst="line">
              <a:avLst/>
            </a:prstGeom>
            <a:noFill/>
            <a:ln w="25400">
              <a:solidFill>
                <a:srgbClr val="0000FF"/>
              </a:solidFill>
              <a:round/>
              <a:headEnd type="stealth" w="lg" len="lg"/>
              <a:tailEnd type="none" w="lg" len="lg"/>
            </a:ln>
          </p:spPr>
          <p:txBody>
            <a:bodyPr/>
            <a:lstStyle/>
            <a:p>
              <a:endParaRPr lang="fr-CA"/>
            </a:p>
          </p:txBody>
        </p:sp>
        <p:sp>
          <p:nvSpPr>
            <p:cNvPr id="15398" name="Text Box 55"/>
            <p:cNvSpPr txBox="1">
              <a:spLocks noChangeArrowheads="1"/>
            </p:cNvSpPr>
            <p:nvPr/>
          </p:nvSpPr>
          <p:spPr bwMode="auto">
            <a:xfrm>
              <a:off x="4780" y="1633"/>
              <a:ext cx="802" cy="231"/>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Glucose</a:t>
              </a:r>
              <a:r>
                <a:rPr lang="en-US">
                  <a:solidFill>
                    <a:srgbClr val="3333FF"/>
                  </a:solidFill>
                </a:rPr>
                <a:t>]</a:t>
              </a:r>
              <a:r>
                <a:rPr lang="en-US" baseline="-20000">
                  <a:solidFill>
                    <a:srgbClr val="3333FF"/>
                  </a:solidFill>
                </a:rPr>
                <a:t>ext</a:t>
              </a:r>
            </a:p>
          </p:txBody>
        </p:sp>
      </p:grpSp>
      <p:sp>
        <p:nvSpPr>
          <p:cNvPr id="524344" name="Oval 56"/>
          <p:cNvSpPr>
            <a:spLocks noChangeArrowheads="1"/>
          </p:cNvSpPr>
          <p:nvPr/>
        </p:nvSpPr>
        <p:spPr bwMode="auto">
          <a:xfrm>
            <a:off x="6435725" y="4414838"/>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524345" name="Line 57"/>
          <p:cNvSpPr>
            <a:spLocks noChangeShapeType="1"/>
          </p:cNvSpPr>
          <p:nvPr/>
        </p:nvSpPr>
        <p:spPr bwMode="auto">
          <a:xfrm flipV="1">
            <a:off x="6259513" y="4400550"/>
            <a:ext cx="1241425" cy="0"/>
          </a:xfrm>
          <a:prstGeom prst="line">
            <a:avLst/>
          </a:prstGeom>
          <a:noFill/>
          <a:ln w="25400">
            <a:solidFill>
              <a:srgbClr val="0000FF"/>
            </a:solidFill>
            <a:round/>
            <a:headEnd type="stealth" w="lg" len="lg"/>
            <a:tailEnd/>
          </a:ln>
        </p:spPr>
        <p:txBody>
          <a:bodyPr/>
          <a:lstStyle/>
          <a:p>
            <a:endParaRPr lang="fr-CA"/>
          </a:p>
        </p:txBody>
      </p:sp>
      <p:sp>
        <p:nvSpPr>
          <p:cNvPr id="524346" name="Line 58"/>
          <p:cNvSpPr>
            <a:spLocks noChangeShapeType="1"/>
          </p:cNvSpPr>
          <p:nvPr/>
        </p:nvSpPr>
        <p:spPr bwMode="auto">
          <a:xfrm flipV="1">
            <a:off x="6256338" y="5337175"/>
            <a:ext cx="1241425" cy="0"/>
          </a:xfrm>
          <a:prstGeom prst="line">
            <a:avLst/>
          </a:prstGeom>
          <a:noFill/>
          <a:ln w="25400">
            <a:solidFill>
              <a:srgbClr val="0000FF"/>
            </a:solidFill>
            <a:round/>
            <a:headEnd type="stealth" w="lg" len="lg"/>
            <a:tailEnd type="none" w="lg" len="lg"/>
          </a:ln>
        </p:spPr>
        <p:txBody>
          <a:bodyPr/>
          <a:lstStyle/>
          <a:p>
            <a:endParaRPr lang="fr-CA"/>
          </a:p>
        </p:txBody>
      </p:sp>
      <p:sp>
        <p:nvSpPr>
          <p:cNvPr id="524347" name="Line 59"/>
          <p:cNvSpPr>
            <a:spLocks noChangeShapeType="1"/>
          </p:cNvSpPr>
          <p:nvPr/>
        </p:nvSpPr>
        <p:spPr bwMode="auto">
          <a:xfrm flipV="1">
            <a:off x="6480175" y="4273550"/>
            <a:ext cx="796925" cy="1228725"/>
          </a:xfrm>
          <a:prstGeom prst="line">
            <a:avLst/>
          </a:prstGeom>
          <a:noFill/>
          <a:ln w="31750">
            <a:solidFill>
              <a:srgbClr val="FF0000"/>
            </a:solidFill>
            <a:round/>
            <a:headEnd/>
            <a:tailEnd/>
          </a:ln>
        </p:spPr>
        <p:txBody>
          <a:bodyPr/>
          <a:lstStyle/>
          <a:p>
            <a:endParaRPr lang="fr-CA"/>
          </a:p>
        </p:txBody>
      </p:sp>
      <p:sp>
        <p:nvSpPr>
          <p:cNvPr id="524348" name="Line 60"/>
          <p:cNvSpPr>
            <a:spLocks noChangeShapeType="1"/>
          </p:cNvSpPr>
          <p:nvPr/>
        </p:nvSpPr>
        <p:spPr bwMode="auto">
          <a:xfrm>
            <a:off x="6559550" y="4292600"/>
            <a:ext cx="679450" cy="1201738"/>
          </a:xfrm>
          <a:prstGeom prst="line">
            <a:avLst/>
          </a:prstGeom>
          <a:noFill/>
          <a:ln w="31750">
            <a:solidFill>
              <a:srgbClr val="FF0000"/>
            </a:solidFill>
            <a:round/>
            <a:headEnd/>
            <a:tailEnd/>
          </a:ln>
        </p:spPr>
        <p:txBody>
          <a:bodyPr/>
          <a:lstStyle/>
          <a:p>
            <a:endParaRPr lang="fr-CA"/>
          </a:p>
        </p:txBody>
      </p:sp>
      <p:sp>
        <p:nvSpPr>
          <p:cNvPr id="15388" name="Text Box 61"/>
          <p:cNvSpPr txBox="1">
            <a:spLocks noChangeArrowheads="1"/>
          </p:cNvSpPr>
          <p:nvPr/>
        </p:nvSpPr>
        <p:spPr bwMode="auto">
          <a:xfrm>
            <a:off x="3981450" y="2393950"/>
            <a:ext cx="2224088"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Glucose</a:t>
            </a:r>
            <a:r>
              <a:rPr lang="en-US" sz="3600">
                <a:solidFill>
                  <a:srgbClr val="3333FF"/>
                </a:solidFill>
              </a:rPr>
              <a:t>]</a:t>
            </a:r>
            <a:r>
              <a:rPr lang="en-US" sz="3600" baseline="-20000">
                <a:solidFill>
                  <a:srgbClr val="3333FF"/>
                </a:solidFill>
              </a:rPr>
              <a:t>in</a:t>
            </a:r>
          </a:p>
        </p:txBody>
      </p:sp>
      <p:sp>
        <p:nvSpPr>
          <p:cNvPr id="524350" name="Text Box 62"/>
          <p:cNvSpPr txBox="1">
            <a:spLocks noChangeArrowheads="1"/>
          </p:cNvSpPr>
          <p:nvPr/>
        </p:nvSpPr>
        <p:spPr bwMode="auto">
          <a:xfrm>
            <a:off x="7461250" y="5153025"/>
            <a:ext cx="1273175" cy="366713"/>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Glucose</a:t>
            </a:r>
            <a:r>
              <a:rPr lang="en-US">
                <a:solidFill>
                  <a:srgbClr val="3333FF"/>
                </a:solidFill>
              </a:rPr>
              <a:t>]</a:t>
            </a:r>
            <a:r>
              <a:rPr lang="en-US" baseline="-20000">
                <a:solidFill>
                  <a:srgbClr val="3333FF"/>
                </a:solidFill>
              </a:rPr>
              <a:t>ext</a:t>
            </a:r>
          </a:p>
        </p:txBody>
      </p:sp>
      <p:sp>
        <p:nvSpPr>
          <p:cNvPr id="524351" name="Text Box 63"/>
          <p:cNvSpPr txBox="1">
            <a:spLocks noChangeArrowheads="1"/>
          </p:cNvSpPr>
          <p:nvPr/>
        </p:nvSpPr>
        <p:spPr bwMode="auto">
          <a:xfrm>
            <a:off x="4567238" y="4997450"/>
            <a:ext cx="592137" cy="641350"/>
          </a:xfrm>
          <a:prstGeom prst="rect">
            <a:avLst/>
          </a:prstGeom>
          <a:noFill/>
          <a:ln w="9525">
            <a:noFill/>
            <a:miter lim="800000"/>
            <a:headEnd/>
            <a:tailEnd/>
          </a:ln>
        </p:spPr>
        <p:txBody>
          <a:bodyPr wrap="none">
            <a:spAutoFit/>
          </a:bodyPr>
          <a:lstStyle/>
          <a:p>
            <a:pPr eaLnBrk="0" hangingPunct="0"/>
            <a:r>
              <a:rPr lang="en-US" sz="3600">
                <a:solidFill>
                  <a:srgbClr val="FF0000"/>
                </a:solidFill>
                <a:latin typeface="Arial" charset="0"/>
                <a:sym typeface="Wingdings" pitchFamily="2" charset="2"/>
              </a:rPr>
              <a:t></a:t>
            </a:r>
            <a:endParaRPr lang="en-US">
              <a:solidFill>
                <a:srgbClr val="3333FF"/>
              </a:solidFill>
              <a:latin typeface="Arial" charset="0"/>
            </a:endParaRPr>
          </a:p>
        </p:txBody>
      </p:sp>
      <p:sp>
        <p:nvSpPr>
          <p:cNvPr id="524352" name="Text Box 64"/>
          <p:cNvSpPr txBox="1">
            <a:spLocks noChangeArrowheads="1"/>
          </p:cNvSpPr>
          <p:nvPr/>
        </p:nvSpPr>
        <p:spPr bwMode="auto">
          <a:xfrm>
            <a:off x="5041900" y="5119688"/>
            <a:ext cx="1204913" cy="366712"/>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Glucose</a:t>
            </a:r>
            <a:r>
              <a:rPr lang="en-US">
                <a:solidFill>
                  <a:srgbClr val="3333FF"/>
                </a:solidFill>
              </a:rPr>
              <a:t>]</a:t>
            </a:r>
            <a:r>
              <a:rPr lang="en-US" baseline="-20000">
                <a:solidFill>
                  <a:srgbClr val="3333FF"/>
                </a:solidFill>
              </a:rPr>
              <a:t>in</a:t>
            </a:r>
          </a:p>
        </p:txBody>
      </p:sp>
      <p:sp>
        <p:nvSpPr>
          <p:cNvPr id="524353" name="Text Box 65"/>
          <p:cNvSpPr txBox="1">
            <a:spLocks noChangeArrowheads="1"/>
          </p:cNvSpPr>
          <p:nvPr/>
        </p:nvSpPr>
        <p:spPr bwMode="auto">
          <a:xfrm>
            <a:off x="85725" y="6096000"/>
            <a:ext cx="8823325" cy="650875"/>
          </a:xfrm>
          <a:prstGeom prst="rect">
            <a:avLst/>
          </a:prstGeom>
          <a:noFill/>
          <a:ln w="9525">
            <a:solidFill>
              <a:srgbClr val="FF0000"/>
            </a:solidFill>
            <a:miter lim="800000"/>
            <a:headEnd/>
            <a:tailEnd/>
          </a:ln>
        </p:spPr>
        <p:txBody>
          <a:bodyPr lIns="137160" rIns="137160">
            <a:spAutoFit/>
          </a:bodyPr>
          <a:lstStyle/>
          <a:p>
            <a:pPr eaLnBrk="0" hangingPunct="0"/>
            <a:r>
              <a:rPr lang="fr-CA" dirty="0">
                <a:solidFill>
                  <a:srgbClr val="FF0000"/>
                </a:solidFill>
              </a:rPr>
              <a:t>Cette diminution du glucose intracellulaire serait observée dans les cellules épithéliales des intestins, mais non pas dans les cellules musculaires; pourquoi ?</a:t>
            </a:r>
            <a:endParaRPr lang="en-US" dirty="0">
              <a:solidFill>
                <a:srgbClr val="FF0000"/>
              </a:solidFill>
            </a:endParaRPr>
          </a:p>
        </p:txBody>
      </p:sp>
      <p:sp>
        <p:nvSpPr>
          <p:cNvPr id="524357" name="Text Box 69"/>
          <p:cNvSpPr txBox="1">
            <a:spLocks noChangeArrowheads="1"/>
          </p:cNvSpPr>
          <p:nvPr/>
        </p:nvSpPr>
        <p:spPr bwMode="auto">
          <a:xfrm>
            <a:off x="284163" y="3575050"/>
            <a:ext cx="4400550" cy="427038"/>
          </a:xfrm>
          <a:prstGeom prst="rect">
            <a:avLst/>
          </a:prstGeom>
          <a:noFill/>
          <a:ln w="9525">
            <a:noFill/>
            <a:miter lim="800000"/>
            <a:headEnd/>
            <a:tailEnd/>
          </a:ln>
        </p:spPr>
        <p:txBody>
          <a:bodyPr>
            <a:spAutoFit/>
          </a:bodyPr>
          <a:lstStyle/>
          <a:p>
            <a:pPr eaLnBrk="0" hangingPunct="0"/>
            <a:r>
              <a:rPr lang="fr-CA" sz="2200" b="1">
                <a:solidFill>
                  <a:srgbClr val="FF0000"/>
                </a:solidFill>
                <a:latin typeface="Arial" charset="0"/>
              </a:rPr>
              <a:t>Si inhibition de la pompe Na-K?</a:t>
            </a:r>
            <a:endParaRPr lang="fr-CA" sz="2200" b="1">
              <a:solidFill>
                <a:srgbClr val="FF0000"/>
              </a:solidFill>
              <a:latin typeface="Arial" charset="0"/>
              <a:sym typeface="Wingdings" pitchFamily="2" charset="2"/>
            </a:endParaRPr>
          </a:p>
        </p:txBody>
      </p:sp>
    </p:spTree>
    <p:extLst>
      <p:ext uri="{BB962C8B-B14F-4D97-AF65-F5344CB8AC3E}">
        <p14:creationId xmlns:p14="http://schemas.microsoft.com/office/powerpoint/2010/main" val="3380841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435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430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430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430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243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243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430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243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43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243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2432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2432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2434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2434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2434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2434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2435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24346"/>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2435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2435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24321"/>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24353"/>
                                        </p:tgtEl>
                                        <p:attrNameLst>
                                          <p:attrName>style.visibility</p:attrName>
                                        </p:attrNameLst>
                                      </p:cBhvr>
                                      <p:to>
                                        <p:strVal val="visible"/>
                                      </p:to>
                                    </p:set>
                                    <p:anim calcmode="lin" valueType="num">
                                      <p:cBhvr additive="base">
                                        <p:cTn id="55" dur="500" fill="hold"/>
                                        <p:tgtEl>
                                          <p:spTgt spid="524353"/>
                                        </p:tgtEl>
                                        <p:attrNameLst>
                                          <p:attrName>ppt_x</p:attrName>
                                        </p:attrNameLst>
                                      </p:cBhvr>
                                      <p:tavLst>
                                        <p:tav tm="0">
                                          <p:val>
                                            <p:strVal val="#ppt_x"/>
                                          </p:val>
                                        </p:tav>
                                        <p:tav tm="100000">
                                          <p:val>
                                            <p:strVal val="#ppt_x"/>
                                          </p:val>
                                        </p:tav>
                                      </p:tavLst>
                                    </p:anim>
                                    <p:anim calcmode="lin" valueType="num">
                                      <p:cBhvr additive="base">
                                        <p:cTn id="56" dur="500" fill="hold"/>
                                        <p:tgtEl>
                                          <p:spTgt spid="5243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305" grpId="0" animBg="1"/>
      <p:bldP spid="524307" grpId="0" animBg="1"/>
      <p:bldP spid="524308" grpId="0" animBg="1"/>
      <p:bldP spid="524309" grpId="0"/>
      <p:bldP spid="524310" grpId="0"/>
      <p:bldP spid="524311" grpId="0"/>
      <p:bldP spid="524312" grpId="0"/>
      <p:bldP spid="524321" grpId="0"/>
      <p:bldP spid="524322" grpId="0" animBg="1"/>
      <p:bldP spid="524323" grpId="0" animBg="1"/>
      <p:bldP spid="524324" grpId="0"/>
      <p:bldP spid="524326" grpId="0"/>
      <p:bldP spid="524344" grpId="0" animBg="1"/>
      <p:bldP spid="524345" grpId="0" animBg="1"/>
      <p:bldP spid="524346" grpId="0" animBg="1"/>
      <p:bldP spid="524347" grpId="0" animBg="1"/>
      <p:bldP spid="524348" grpId="0" animBg="1"/>
      <p:bldP spid="524350" grpId="0"/>
      <p:bldP spid="524351" grpId="0"/>
      <p:bldP spid="524352" grpId="0"/>
      <p:bldP spid="524353" grpId="0" animBg="1"/>
      <p:bldP spid="524357" grpId="0"/>
    </p:bld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2414588" y="1455738"/>
            <a:ext cx="4348162" cy="1604962"/>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16387" name="Oval 3"/>
          <p:cNvSpPr>
            <a:spLocks noChangeArrowheads="1"/>
          </p:cNvSpPr>
          <p:nvPr/>
        </p:nvSpPr>
        <p:spPr bwMode="auto">
          <a:xfrm>
            <a:off x="1951038" y="1870075"/>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16389" name="Line 5"/>
          <p:cNvSpPr>
            <a:spLocks noChangeShapeType="1"/>
          </p:cNvSpPr>
          <p:nvPr/>
        </p:nvSpPr>
        <p:spPr bwMode="auto">
          <a:xfrm flipV="1">
            <a:off x="1774825" y="1855788"/>
            <a:ext cx="1241425" cy="0"/>
          </a:xfrm>
          <a:prstGeom prst="line">
            <a:avLst/>
          </a:prstGeom>
          <a:noFill/>
          <a:ln w="25400">
            <a:solidFill>
              <a:srgbClr val="0000FF"/>
            </a:solidFill>
            <a:round/>
            <a:headEnd type="stealth" w="lg" len="lg"/>
            <a:tailEnd/>
          </a:ln>
        </p:spPr>
        <p:txBody>
          <a:bodyPr/>
          <a:lstStyle/>
          <a:p>
            <a:endParaRPr lang="fr-CA"/>
          </a:p>
        </p:txBody>
      </p:sp>
      <p:sp>
        <p:nvSpPr>
          <p:cNvPr id="16390" name="Line 6"/>
          <p:cNvSpPr>
            <a:spLocks noChangeShapeType="1"/>
          </p:cNvSpPr>
          <p:nvPr/>
        </p:nvSpPr>
        <p:spPr bwMode="auto">
          <a:xfrm flipV="1">
            <a:off x="1790700" y="2809875"/>
            <a:ext cx="1241425" cy="0"/>
          </a:xfrm>
          <a:prstGeom prst="line">
            <a:avLst/>
          </a:prstGeom>
          <a:noFill/>
          <a:ln w="25400">
            <a:solidFill>
              <a:srgbClr val="0000FF"/>
            </a:solidFill>
            <a:round/>
            <a:headEnd type="none" w="lg" len="lg"/>
            <a:tailEnd type="stealth" w="lg" len="lg"/>
          </a:ln>
        </p:spPr>
        <p:txBody>
          <a:bodyPr/>
          <a:lstStyle/>
          <a:p>
            <a:endParaRPr lang="fr-CA"/>
          </a:p>
        </p:txBody>
      </p:sp>
      <p:sp>
        <p:nvSpPr>
          <p:cNvPr id="16391" name="Text Box 7"/>
          <p:cNvSpPr txBox="1">
            <a:spLocks noChangeArrowheads="1"/>
          </p:cNvSpPr>
          <p:nvPr/>
        </p:nvSpPr>
        <p:spPr bwMode="auto">
          <a:xfrm>
            <a:off x="2954338" y="1660525"/>
            <a:ext cx="536575" cy="366713"/>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6392" name="Text Box 8"/>
          <p:cNvSpPr txBox="1">
            <a:spLocks noChangeArrowheads="1"/>
          </p:cNvSpPr>
          <p:nvPr/>
        </p:nvSpPr>
        <p:spPr bwMode="auto">
          <a:xfrm>
            <a:off x="1420813" y="2593975"/>
            <a:ext cx="434975" cy="366713"/>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16393" name="Text Box 9"/>
          <p:cNvSpPr txBox="1">
            <a:spLocks noChangeArrowheads="1"/>
          </p:cNvSpPr>
          <p:nvPr/>
        </p:nvSpPr>
        <p:spPr bwMode="auto">
          <a:xfrm>
            <a:off x="3211513" y="1943100"/>
            <a:ext cx="1074737" cy="366713"/>
          </a:xfrm>
          <a:prstGeom prst="rect">
            <a:avLst/>
          </a:prstGeom>
          <a:noFill/>
          <a:ln w="9525">
            <a:noFill/>
            <a:miter lim="800000"/>
            <a:headEnd/>
            <a:tailEnd/>
          </a:ln>
        </p:spPr>
        <p:txBody>
          <a:bodyPr wrap="none">
            <a:spAutoFit/>
          </a:bodyPr>
          <a:lstStyle/>
          <a:p>
            <a:pPr eaLnBrk="0" hangingPunct="0"/>
            <a:r>
              <a:rPr lang="fr-CA"/>
              <a:t>ADP + Pi</a:t>
            </a:r>
          </a:p>
        </p:txBody>
      </p:sp>
      <p:sp>
        <p:nvSpPr>
          <p:cNvPr id="16394" name="Text Box 10"/>
          <p:cNvSpPr txBox="1">
            <a:spLocks noChangeArrowheads="1"/>
          </p:cNvSpPr>
          <p:nvPr/>
        </p:nvSpPr>
        <p:spPr bwMode="auto">
          <a:xfrm>
            <a:off x="3128963" y="2303463"/>
            <a:ext cx="615950" cy="366712"/>
          </a:xfrm>
          <a:prstGeom prst="rect">
            <a:avLst/>
          </a:prstGeom>
          <a:noFill/>
          <a:ln w="9525">
            <a:noFill/>
            <a:miter lim="800000"/>
            <a:headEnd/>
            <a:tailEnd/>
          </a:ln>
        </p:spPr>
        <p:txBody>
          <a:bodyPr wrap="none">
            <a:spAutoFit/>
          </a:bodyPr>
          <a:lstStyle/>
          <a:p>
            <a:pPr eaLnBrk="0" hangingPunct="0"/>
            <a:r>
              <a:rPr lang="fr-CA"/>
              <a:t>ATP</a:t>
            </a:r>
          </a:p>
        </p:txBody>
      </p:sp>
      <p:sp>
        <p:nvSpPr>
          <p:cNvPr id="16395" name="Rectangle 11"/>
          <p:cNvSpPr>
            <a:spLocks noChangeArrowheads="1"/>
          </p:cNvSpPr>
          <p:nvPr/>
        </p:nvSpPr>
        <p:spPr bwMode="auto">
          <a:xfrm>
            <a:off x="239713" y="349250"/>
            <a:ext cx="8904287" cy="930275"/>
          </a:xfrm>
          <a:prstGeom prst="rect">
            <a:avLst/>
          </a:prstGeom>
          <a:noFill/>
          <a:ln w="9525">
            <a:noFill/>
            <a:miter lim="800000"/>
            <a:headEnd/>
            <a:tailEnd/>
          </a:ln>
        </p:spPr>
        <p:txBody>
          <a:bodyPr anchor="ctr">
            <a:spAutoFit/>
          </a:bodyPr>
          <a:lstStyle/>
          <a:p>
            <a:pPr marL="168275" indent="-168275" eaLnBrk="0" hangingPunct="0">
              <a:buFontTx/>
              <a:buChar char="•"/>
            </a:pPr>
            <a:r>
              <a:rPr lang="fr-CA" sz="2200" b="1" u="sng">
                <a:latin typeface="Arial" charset="0"/>
              </a:rPr>
              <a:t>Conséquences d’une </a:t>
            </a:r>
            <a:r>
              <a:rPr lang="fr-CA" sz="2200" b="1" u="sng">
                <a:solidFill>
                  <a:srgbClr val="FF0000"/>
                </a:solidFill>
                <a:latin typeface="Arial" charset="0"/>
              </a:rPr>
              <a:t>inhibition</a:t>
            </a:r>
            <a:r>
              <a:rPr lang="fr-CA" sz="2200" b="1" u="sng">
                <a:latin typeface="Arial" charset="0"/>
              </a:rPr>
              <a:t> de la pompe Na-K</a:t>
            </a:r>
          </a:p>
          <a:p>
            <a:pPr marL="168275" indent="-168275" eaLnBrk="0" hangingPunct="0">
              <a:spcBef>
                <a:spcPct val="50000"/>
              </a:spcBef>
            </a:pPr>
            <a:r>
              <a:rPr lang="en-US" sz="2200" b="1">
                <a:latin typeface="Arial" charset="0"/>
              </a:rPr>
              <a:t>  b) Sur les transports actifs secondaires: </a:t>
            </a:r>
            <a:r>
              <a:rPr lang="en-US" sz="2200" b="1" u="sng">
                <a:latin typeface="Arial" charset="0"/>
              </a:rPr>
              <a:t>ANTIPORT Na-Ca</a:t>
            </a:r>
          </a:p>
        </p:txBody>
      </p:sp>
      <p:sp>
        <p:nvSpPr>
          <p:cNvPr id="16396" name="Rectangle 12"/>
          <p:cNvSpPr>
            <a:spLocks noChangeArrowheads="1"/>
          </p:cNvSpPr>
          <p:nvPr/>
        </p:nvSpPr>
        <p:spPr bwMode="auto">
          <a:xfrm>
            <a:off x="2430463" y="4459288"/>
            <a:ext cx="4348162" cy="1587500"/>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525329" name="Text Box 17"/>
          <p:cNvSpPr txBox="1">
            <a:spLocks noChangeArrowheads="1"/>
          </p:cNvSpPr>
          <p:nvPr/>
        </p:nvSpPr>
        <p:spPr bwMode="auto">
          <a:xfrm>
            <a:off x="3025775" y="4535488"/>
            <a:ext cx="536575" cy="366712"/>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6398" name="Text Box 21"/>
          <p:cNvSpPr txBox="1">
            <a:spLocks noChangeArrowheads="1"/>
          </p:cNvSpPr>
          <p:nvPr/>
        </p:nvSpPr>
        <p:spPr bwMode="auto">
          <a:xfrm>
            <a:off x="1708150" y="3106738"/>
            <a:ext cx="1384300" cy="366712"/>
          </a:xfrm>
          <a:prstGeom prst="rect">
            <a:avLst/>
          </a:prstGeom>
          <a:noFill/>
          <a:ln w="9525">
            <a:noFill/>
            <a:miter lim="800000"/>
            <a:headEnd/>
            <a:tailEnd/>
          </a:ln>
        </p:spPr>
        <p:txBody>
          <a:bodyPr wrap="none">
            <a:spAutoFit/>
          </a:bodyPr>
          <a:lstStyle/>
          <a:p>
            <a:pPr eaLnBrk="0" hangingPunct="0"/>
            <a:r>
              <a:rPr lang="fr-CA"/>
              <a:t>Pompe Na-K</a:t>
            </a:r>
          </a:p>
        </p:txBody>
      </p:sp>
      <p:sp>
        <p:nvSpPr>
          <p:cNvPr id="16399" name="Text Box 22"/>
          <p:cNvSpPr txBox="1">
            <a:spLocks noChangeArrowheads="1"/>
          </p:cNvSpPr>
          <p:nvPr/>
        </p:nvSpPr>
        <p:spPr bwMode="auto">
          <a:xfrm>
            <a:off x="5822950" y="3133725"/>
            <a:ext cx="2366963" cy="366713"/>
          </a:xfrm>
          <a:prstGeom prst="rect">
            <a:avLst/>
          </a:prstGeom>
          <a:noFill/>
          <a:ln w="9525">
            <a:noFill/>
            <a:miter lim="800000"/>
            <a:headEnd/>
            <a:tailEnd/>
          </a:ln>
        </p:spPr>
        <p:txBody>
          <a:bodyPr>
            <a:spAutoFit/>
          </a:bodyPr>
          <a:lstStyle/>
          <a:p>
            <a:pPr eaLnBrk="0" hangingPunct="0"/>
            <a:r>
              <a:rPr lang="fr-CA"/>
              <a:t>Antiport Na-Ca</a:t>
            </a:r>
          </a:p>
        </p:txBody>
      </p:sp>
      <p:sp>
        <p:nvSpPr>
          <p:cNvPr id="16400" name="Text Box 23"/>
          <p:cNvSpPr txBox="1">
            <a:spLocks noChangeArrowheads="1"/>
          </p:cNvSpPr>
          <p:nvPr/>
        </p:nvSpPr>
        <p:spPr bwMode="auto">
          <a:xfrm>
            <a:off x="5343525" y="1593850"/>
            <a:ext cx="781050" cy="366713"/>
          </a:xfrm>
          <a:prstGeom prst="rect">
            <a:avLst/>
          </a:prstGeom>
          <a:noFill/>
          <a:ln w="9525">
            <a:noFill/>
            <a:miter lim="800000"/>
            <a:headEnd/>
            <a:tailEnd/>
          </a:ln>
        </p:spPr>
        <p:txBody>
          <a:bodyPr wrap="none">
            <a:spAutoFit/>
          </a:bodyPr>
          <a:lstStyle/>
          <a:p>
            <a:pPr eaLnBrk="0" hangingPunct="0"/>
            <a:r>
              <a:rPr lang="en-US">
                <a:solidFill>
                  <a:srgbClr val="3333FF"/>
                </a:solidFill>
                <a:latin typeface="Arial" charset="0"/>
              </a:rPr>
              <a:t>[</a:t>
            </a:r>
            <a:r>
              <a:rPr lang="fr-CA">
                <a:solidFill>
                  <a:srgbClr val="3333FF"/>
                </a:solidFill>
              </a:rPr>
              <a:t>Na</a:t>
            </a:r>
            <a:r>
              <a:rPr lang="fr-CA" baseline="30000">
                <a:solidFill>
                  <a:srgbClr val="3333FF"/>
                </a:solidFill>
              </a:rPr>
              <a:t>+</a:t>
            </a:r>
            <a:r>
              <a:rPr lang="en-US">
                <a:solidFill>
                  <a:srgbClr val="3333FF"/>
                </a:solidFill>
                <a:latin typeface="Arial" charset="0"/>
              </a:rPr>
              <a:t>]</a:t>
            </a:r>
            <a:r>
              <a:rPr lang="en-US" baseline="-20000">
                <a:solidFill>
                  <a:srgbClr val="3333FF"/>
                </a:solidFill>
                <a:latin typeface="Arial" charset="0"/>
              </a:rPr>
              <a:t>in</a:t>
            </a:r>
          </a:p>
        </p:txBody>
      </p:sp>
      <p:sp>
        <p:nvSpPr>
          <p:cNvPr id="16401" name="Text Box 24"/>
          <p:cNvSpPr txBox="1">
            <a:spLocks noChangeArrowheads="1"/>
          </p:cNvSpPr>
          <p:nvPr/>
        </p:nvSpPr>
        <p:spPr bwMode="auto">
          <a:xfrm>
            <a:off x="7289800" y="1473200"/>
            <a:ext cx="1565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525337" name="Text Box 25"/>
          <p:cNvSpPr txBox="1">
            <a:spLocks noChangeArrowheads="1"/>
          </p:cNvSpPr>
          <p:nvPr/>
        </p:nvSpPr>
        <p:spPr bwMode="auto">
          <a:xfrm>
            <a:off x="153988" y="3875088"/>
            <a:ext cx="4595812" cy="427037"/>
          </a:xfrm>
          <a:prstGeom prst="rect">
            <a:avLst/>
          </a:prstGeom>
          <a:noFill/>
          <a:ln w="9525">
            <a:noFill/>
            <a:miter lim="800000"/>
            <a:headEnd/>
            <a:tailEnd/>
          </a:ln>
        </p:spPr>
        <p:txBody>
          <a:bodyPr>
            <a:spAutoFit/>
          </a:bodyPr>
          <a:lstStyle/>
          <a:p>
            <a:pPr eaLnBrk="0" hangingPunct="0"/>
            <a:r>
              <a:rPr lang="fr-CA" sz="2200" b="1">
                <a:solidFill>
                  <a:srgbClr val="FF0000"/>
                </a:solidFill>
                <a:latin typeface="Arial" charset="0"/>
              </a:rPr>
              <a:t>Si inhibition de la pompe Na-K?</a:t>
            </a:r>
            <a:endParaRPr lang="fr-CA" sz="2200" b="1">
              <a:solidFill>
                <a:srgbClr val="FF0000"/>
              </a:solidFill>
              <a:latin typeface="Arial" charset="0"/>
              <a:sym typeface="Wingdings" pitchFamily="2" charset="2"/>
            </a:endParaRPr>
          </a:p>
        </p:txBody>
      </p:sp>
      <p:grpSp>
        <p:nvGrpSpPr>
          <p:cNvPr id="2" name="Group 46"/>
          <p:cNvGrpSpPr>
            <a:grpSpLocks/>
          </p:cNvGrpSpPr>
          <p:nvPr/>
        </p:nvGrpSpPr>
        <p:grpSpPr bwMode="auto">
          <a:xfrm>
            <a:off x="1477963" y="4584700"/>
            <a:ext cx="2824162" cy="1228725"/>
            <a:chOff x="931" y="2888"/>
            <a:chExt cx="1779" cy="774"/>
          </a:xfrm>
        </p:grpSpPr>
        <p:sp>
          <p:nvSpPr>
            <p:cNvPr id="16422" name="Oval 13"/>
            <p:cNvSpPr>
              <a:spLocks noChangeArrowheads="1"/>
            </p:cNvSpPr>
            <p:nvPr/>
          </p:nvSpPr>
          <p:spPr bwMode="auto">
            <a:xfrm>
              <a:off x="1251" y="2966"/>
              <a:ext cx="576" cy="576"/>
            </a:xfrm>
            <a:prstGeom prst="ellipse">
              <a:avLst/>
            </a:prstGeom>
            <a:noFill/>
            <a:ln w="25400">
              <a:solidFill>
                <a:srgbClr val="0000FF"/>
              </a:solidFill>
              <a:round/>
              <a:headEnd/>
              <a:tailEnd/>
            </a:ln>
          </p:spPr>
          <p:txBody>
            <a:bodyPr wrap="none" anchor="ctr"/>
            <a:lstStyle/>
            <a:p>
              <a:pPr eaLnBrk="0" hangingPunct="0"/>
              <a:endParaRPr lang="fr-FR"/>
            </a:p>
          </p:txBody>
        </p:sp>
        <p:sp>
          <p:nvSpPr>
            <p:cNvPr id="16423" name="AutoShape 14"/>
            <p:cNvSpPr>
              <a:spLocks noChangeArrowheads="1"/>
            </p:cNvSpPr>
            <p:nvPr/>
          </p:nvSpPr>
          <p:spPr bwMode="auto">
            <a:xfrm>
              <a:off x="1835" y="3151"/>
              <a:ext cx="378" cy="22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3 w 21600"/>
                <a:gd name="T19" fmla="*/ 3196 h 21600"/>
                <a:gd name="T20" fmla="*/ 18457 w 21600"/>
                <a:gd name="T21" fmla="*/ 1840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0042" y="26"/>
                  </a:moveTo>
                  <a:cubicBezTo>
                    <a:pt x="4385" y="424"/>
                    <a:pt x="0" y="5129"/>
                    <a:pt x="0" y="10799"/>
                  </a:cubicBezTo>
                  <a:cubicBezTo>
                    <a:pt x="0" y="16764"/>
                    <a:pt x="4835" y="21600"/>
                    <a:pt x="10800" y="21600"/>
                  </a:cubicBezTo>
                  <a:cubicBezTo>
                    <a:pt x="10895" y="21600"/>
                    <a:pt x="10990" y="21598"/>
                    <a:pt x="11085" y="21596"/>
                  </a:cubicBezTo>
                  <a:cubicBezTo>
                    <a:pt x="10990" y="21598"/>
                    <a:pt x="10895" y="21599"/>
                    <a:pt x="10800" y="21600"/>
                  </a:cubicBezTo>
                  <a:cubicBezTo>
                    <a:pt x="4835" y="21600"/>
                    <a:pt x="0" y="16764"/>
                    <a:pt x="0" y="10800"/>
                  </a:cubicBezTo>
                  <a:cubicBezTo>
                    <a:pt x="-1" y="5129"/>
                    <a:pt x="4385" y="424"/>
                    <a:pt x="10042" y="26"/>
                  </a:cubicBezTo>
                  <a:lnTo>
                    <a:pt x="9853" y="-2667"/>
                  </a:lnTo>
                  <a:lnTo>
                    <a:pt x="12735" y="-164"/>
                  </a:lnTo>
                  <a:lnTo>
                    <a:pt x="10232" y="2719"/>
                  </a:lnTo>
                  <a:lnTo>
                    <a:pt x="10042" y="26"/>
                  </a:lnTo>
                  <a:close/>
                </a:path>
              </a:pathLst>
            </a:custGeom>
            <a:solidFill>
              <a:schemeClr val="accent1"/>
            </a:solidFill>
            <a:ln w="25400">
              <a:solidFill>
                <a:srgbClr val="0000FF"/>
              </a:solidFill>
              <a:miter lim="800000"/>
              <a:headEnd/>
              <a:tailEnd/>
            </a:ln>
          </p:spPr>
          <p:txBody>
            <a:bodyPr wrap="none" anchor="ctr"/>
            <a:lstStyle/>
            <a:p>
              <a:endParaRPr lang="fr-CA"/>
            </a:p>
          </p:txBody>
        </p:sp>
        <p:sp>
          <p:nvSpPr>
            <p:cNvPr id="16424" name="Line 15"/>
            <p:cNvSpPr>
              <a:spLocks noChangeShapeType="1"/>
            </p:cNvSpPr>
            <p:nvPr/>
          </p:nvSpPr>
          <p:spPr bwMode="auto">
            <a:xfrm flipV="1">
              <a:off x="1152" y="2968"/>
              <a:ext cx="782" cy="0"/>
            </a:xfrm>
            <a:prstGeom prst="line">
              <a:avLst/>
            </a:prstGeom>
            <a:noFill/>
            <a:ln w="25400">
              <a:solidFill>
                <a:srgbClr val="0000FF"/>
              </a:solidFill>
              <a:round/>
              <a:headEnd type="stealth" w="lg" len="lg"/>
              <a:tailEnd/>
            </a:ln>
          </p:spPr>
          <p:txBody>
            <a:bodyPr/>
            <a:lstStyle/>
            <a:p>
              <a:endParaRPr lang="fr-CA"/>
            </a:p>
          </p:txBody>
        </p:sp>
        <p:sp>
          <p:nvSpPr>
            <p:cNvPr id="16425" name="Line 16"/>
            <p:cNvSpPr>
              <a:spLocks noChangeShapeType="1"/>
            </p:cNvSpPr>
            <p:nvPr/>
          </p:nvSpPr>
          <p:spPr bwMode="auto">
            <a:xfrm flipV="1">
              <a:off x="1161" y="3546"/>
              <a:ext cx="782" cy="0"/>
            </a:xfrm>
            <a:prstGeom prst="line">
              <a:avLst/>
            </a:prstGeom>
            <a:noFill/>
            <a:ln w="25400">
              <a:solidFill>
                <a:srgbClr val="0000FF"/>
              </a:solidFill>
              <a:round/>
              <a:headEnd type="none" w="lg" len="lg"/>
              <a:tailEnd type="stealth" w="lg" len="lg"/>
            </a:ln>
          </p:spPr>
          <p:txBody>
            <a:bodyPr/>
            <a:lstStyle/>
            <a:p>
              <a:endParaRPr lang="fr-CA"/>
            </a:p>
          </p:txBody>
        </p:sp>
        <p:sp>
          <p:nvSpPr>
            <p:cNvPr id="16426" name="Text Box 18"/>
            <p:cNvSpPr txBox="1">
              <a:spLocks noChangeArrowheads="1"/>
            </p:cNvSpPr>
            <p:nvPr/>
          </p:nvSpPr>
          <p:spPr bwMode="auto">
            <a:xfrm>
              <a:off x="931" y="3394"/>
              <a:ext cx="274" cy="231"/>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16427" name="Text Box 19"/>
            <p:cNvSpPr txBox="1">
              <a:spLocks noChangeArrowheads="1"/>
            </p:cNvSpPr>
            <p:nvPr/>
          </p:nvSpPr>
          <p:spPr bwMode="auto">
            <a:xfrm>
              <a:off x="2033" y="3034"/>
              <a:ext cx="677" cy="231"/>
            </a:xfrm>
            <a:prstGeom prst="rect">
              <a:avLst/>
            </a:prstGeom>
            <a:noFill/>
            <a:ln w="9525">
              <a:noFill/>
              <a:miter lim="800000"/>
              <a:headEnd/>
              <a:tailEnd/>
            </a:ln>
          </p:spPr>
          <p:txBody>
            <a:bodyPr wrap="none">
              <a:spAutoFit/>
            </a:bodyPr>
            <a:lstStyle/>
            <a:p>
              <a:pPr eaLnBrk="0" hangingPunct="0"/>
              <a:r>
                <a:rPr lang="fr-CA"/>
                <a:t>ADP + Pi</a:t>
              </a:r>
            </a:p>
          </p:txBody>
        </p:sp>
        <p:sp>
          <p:nvSpPr>
            <p:cNvPr id="16428" name="Text Box 20"/>
            <p:cNvSpPr txBox="1">
              <a:spLocks noChangeArrowheads="1"/>
            </p:cNvSpPr>
            <p:nvPr/>
          </p:nvSpPr>
          <p:spPr bwMode="auto">
            <a:xfrm>
              <a:off x="1993" y="3270"/>
              <a:ext cx="388" cy="231"/>
            </a:xfrm>
            <a:prstGeom prst="rect">
              <a:avLst/>
            </a:prstGeom>
            <a:noFill/>
            <a:ln w="9525">
              <a:noFill/>
              <a:miter lim="800000"/>
              <a:headEnd/>
              <a:tailEnd/>
            </a:ln>
          </p:spPr>
          <p:txBody>
            <a:bodyPr wrap="none">
              <a:spAutoFit/>
            </a:bodyPr>
            <a:lstStyle/>
            <a:p>
              <a:pPr eaLnBrk="0" hangingPunct="0"/>
              <a:r>
                <a:rPr lang="fr-CA"/>
                <a:t>ATP</a:t>
              </a:r>
            </a:p>
          </p:txBody>
        </p:sp>
        <p:sp>
          <p:nvSpPr>
            <p:cNvPr id="16429" name="Line 26"/>
            <p:cNvSpPr>
              <a:spLocks noChangeShapeType="1"/>
            </p:cNvSpPr>
            <p:nvPr/>
          </p:nvSpPr>
          <p:spPr bwMode="auto">
            <a:xfrm flipV="1">
              <a:off x="1271" y="2888"/>
              <a:ext cx="502" cy="774"/>
            </a:xfrm>
            <a:prstGeom prst="line">
              <a:avLst/>
            </a:prstGeom>
            <a:noFill/>
            <a:ln w="31750">
              <a:solidFill>
                <a:srgbClr val="FF0000"/>
              </a:solidFill>
              <a:round/>
              <a:headEnd/>
              <a:tailEnd/>
            </a:ln>
          </p:spPr>
          <p:txBody>
            <a:bodyPr/>
            <a:lstStyle/>
            <a:p>
              <a:endParaRPr lang="fr-CA"/>
            </a:p>
          </p:txBody>
        </p:sp>
        <p:sp>
          <p:nvSpPr>
            <p:cNvPr id="16430" name="Line 27"/>
            <p:cNvSpPr>
              <a:spLocks noChangeShapeType="1"/>
            </p:cNvSpPr>
            <p:nvPr/>
          </p:nvSpPr>
          <p:spPr bwMode="auto">
            <a:xfrm>
              <a:off x="1321" y="2890"/>
              <a:ext cx="428" cy="757"/>
            </a:xfrm>
            <a:prstGeom prst="line">
              <a:avLst/>
            </a:prstGeom>
            <a:noFill/>
            <a:ln w="31750">
              <a:solidFill>
                <a:srgbClr val="FF0000"/>
              </a:solidFill>
              <a:round/>
              <a:headEnd/>
              <a:tailEnd/>
            </a:ln>
          </p:spPr>
          <p:txBody>
            <a:bodyPr/>
            <a:lstStyle/>
            <a:p>
              <a:endParaRPr lang="fr-CA"/>
            </a:p>
          </p:txBody>
        </p:sp>
      </p:grpSp>
      <p:sp>
        <p:nvSpPr>
          <p:cNvPr id="16404" name="Oval 30"/>
          <p:cNvSpPr>
            <a:spLocks noChangeArrowheads="1"/>
          </p:cNvSpPr>
          <p:nvPr/>
        </p:nvSpPr>
        <p:spPr bwMode="auto">
          <a:xfrm>
            <a:off x="6292850" y="1831975"/>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16405" name="Line 31"/>
          <p:cNvSpPr>
            <a:spLocks noChangeShapeType="1"/>
          </p:cNvSpPr>
          <p:nvPr/>
        </p:nvSpPr>
        <p:spPr bwMode="auto">
          <a:xfrm flipV="1">
            <a:off x="6097588" y="1817688"/>
            <a:ext cx="1241425" cy="0"/>
          </a:xfrm>
          <a:prstGeom prst="line">
            <a:avLst/>
          </a:prstGeom>
          <a:noFill/>
          <a:ln w="25400">
            <a:solidFill>
              <a:srgbClr val="0000FF"/>
            </a:solidFill>
            <a:round/>
            <a:headEnd type="stealth" w="lg" len="lg"/>
            <a:tailEnd/>
          </a:ln>
        </p:spPr>
        <p:txBody>
          <a:bodyPr/>
          <a:lstStyle/>
          <a:p>
            <a:endParaRPr lang="fr-CA"/>
          </a:p>
        </p:txBody>
      </p:sp>
      <p:sp>
        <p:nvSpPr>
          <p:cNvPr id="16406" name="Line 32"/>
          <p:cNvSpPr>
            <a:spLocks noChangeShapeType="1"/>
          </p:cNvSpPr>
          <p:nvPr/>
        </p:nvSpPr>
        <p:spPr bwMode="auto">
          <a:xfrm flipV="1">
            <a:off x="6094413" y="2754313"/>
            <a:ext cx="1241425" cy="0"/>
          </a:xfrm>
          <a:prstGeom prst="line">
            <a:avLst/>
          </a:prstGeom>
          <a:noFill/>
          <a:ln w="25400">
            <a:solidFill>
              <a:srgbClr val="0000FF"/>
            </a:solidFill>
            <a:round/>
            <a:headEnd type="none" w="lg" len="lg"/>
            <a:tailEnd type="stealth" w="lg" len="lg"/>
          </a:ln>
        </p:spPr>
        <p:txBody>
          <a:bodyPr/>
          <a:lstStyle/>
          <a:p>
            <a:endParaRPr lang="fr-CA"/>
          </a:p>
        </p:txBody>
      </p:sp>
      <p:sp>
        <p:nvSpPr>
          <p:cNvPr id="16407" name="Text Box 33"/>
          <p:cNvSpPr txBox="1">
            <a:spLocks noChangeArrowheads="1"/>
          </p:cNvSpPr>
          <p:nvPr/>
        </p:nvSpPr>
        <p:spPr bwMode="auto">
          <a:xfrm>
            <a:off x="7261225" y="2347913"/>
            <a:ext cx="1692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Ca</a:t>
            </a:r>
            <a:r>
              <a:rPr lang="fr-CA" sz="3600" baseline="30000">
                <a:solidFill>
                  <a:srgbClr val="3333FF"/>
                </a:solidFill>
              </a:rPr>
              <a:t>2+</a:t>
            </a:r>
            <a:r>
              <a:rPr lang="en-US" sz="3600">
                <a:solidFill>
                  <a:srgbClr val="3333FF"/>
                </a:solidFill>
              </a:rPr>
              <a:t>]</a:t>
            </a:r>
            <a:r>
              <a:rPr lang="en-US" sz="3600" baseline="-20000">
                <a:solidFill>
                  <a:srgbClr val="3333FF"/>
                </a:solidFill>
              </a:rPr>
              <a:t>ext</a:t>
            </a:r>
          </a:p>
        </p:txBody>
      </p:sp>
      <p:grpSp>
        <p:nvGrpSpPr>
          <p:cNvPr id="3" name="Group 48"/>
          <p:cNvGrpSpPr>
            <a:grpSpLocks/>
          </p:cNvGrpSpPr>
          <p:nvPr/>
        </p:nvGrpSpPr>
        <p:grpSpPr bwMode="auto">
          <a:xfrm>
            <a:off x="6167438" y="4648200"/>
            <a:ext cx="1274762" cy="1228725"/>
            <a:chOff x="3885" y="2928"/>
            <a:chExt cx="803" cy="774"/>
          </a:xfrm>
        </p:grpSpPr>
        <p:sp>
          <p:nvSpPr>
            <p:cNvPr id="16417" name="Oval 34"/>
            <p:cNvSpPr>
              <a:spLocks noChangeArrowheads="1"/>
            </p:cNvSpPr>
            <p:nvPr/>
          </p:nvSpPr>
          <p:spPr bwMode="auto">
            <a:xfrm>
              <a:off x="3984" y="3016"/>
              <a:ext cx="576" cy="576"/>
            </a:xfrm>
            <a:prstGeom prst="ellipse">
              <a:avLst/>
            </a:prstGeom>
            <a:noFill/>
            <a:ln w="25400">
              <a:solidFill>
                <a:srgbClr val="0000FF"/>
              </a:solidFill>
              <a:round/>
              <a:headEnd/>
              <a:tailEnd/>
            </a:ln>
          </p:spPr>
          <p:txBody>
            <a:bodyPr wrap="none" anchor="ctr"/>
            <a:lstStyle/>
            <a:p>
              <a:pPr eaLnBrk="0" hangingPunct="0"/>
              <a:endParaRPr lang="fr-FR"/>
            </a:p>
          </p:txBody>
        </p:sp>
        <p:sp>
          <p:nvSpPr>
            <p:cNvPr id="16418" name="Line 35"/>
            <p:cNvSpPr>
              <a:spLocks noChangeShapeType="1"/>
            </p:cNvSpPr>
            <p:nvPr/>
          </p:nvSpPr>
          <p:spPr bwMode="auto">
            <a:xfrm flipV="1">
              <a:off x="3885" y="3008"/>
              <a:ext cx="782" cy="0"/>
            </a:xfrm>
            <a:prstGeom prst="line">
              <a:avLst/>
            </a:prstGeom>
            <a:noFill/>
            <a:ln w="25400">
              <a:solidFill>
                <a:srgbClr val="0000FF"/>
              </a:solidFill>
              <a:round/>
              <a:headEnd type="stealth" w="lg" len="lg"/>
              <a:tailEnd/>
            </a:ln>
          </p:spPr>
          <p:txBody>
            <a:bodyPr/>
            <a:lstStyle/>
            <a:p>
              <a:endParaRPr lang="fr-CA"/>
            </a:p>
          </p:txBody>
        </p:sp>
        <p:sp>
          <p:nvSpPr>
            <p:cNvPr id="16419" name="Line 36"/>
            <p:cNvSpPr>
              <a:spLocks noChangeShapeType="1"/>
            </p:cNvSpPr>
            <p:nvPr/>
          </p:nvSpPr>
          <p:spPr bwMode="auto">
            <a:xfrm flipV="1">
              <a:off x="3906" y="3597"/>
              <a:ext cx="782" cy="0"/>
            </a:xfrm>
            <a:prstGeom prst="line">
              <a:avLst/>
            </a:prstGeom>
            <a:noFill/>
            <a:ln w="25400">
              <a:solidFill>
                <a:srgbClr val="0000FF"/>
              </a:solidFill>
              <a:round/>
              <a:headEnd type="none" w="lg" len="lg"/>
              <a:tailEnd type="stealth" w="lg" len="lg"/>
            </a:ln>
          </p:spPr>
          <p:txBody>
            <a:bodyPr/>
            <a:lstStyle/>
            <a:p>
              <a:endParaRPr lang="fr-CA"/>
            </a:p>
          </p:txBody>
        </p:sp>
        <p:sp>
          <p:nvSpPr>
            <p:cNvPr id="16420" name="Line 37"/>
            <p:cNvSpPr>
              <a:spLocks noChangeShapeType="1"/>
            </p:cNvSpPr>
            <p:nvPr/>
          </p:nvSpPr>
          <p:spPr bwMode="auto">
            <a:xfrm flipV="1">
              <a:off x="4024" y="2928"/>
              <a:ext cx="502" cy="774"/>
            </a:xfrm>
            <a:prstGeom prst="line">
              <a:avLst/>
            </a:prstGeom>
            <a:noFill/>
            <a:ln w="31750">
              <a:solidFill>
                <a:srgbClr val="FF0000"/>
              </a:solidFill>
              <a:round/>
              <a:headEnd/>
              <a:tailEnd/>
            </a:ln>
          </p:spPr>
          <p:txBody>
            <a:bodyPr/>
            <a:lstStyle/>
            <a:p>
              <a:endParaRPr lang="fr-CA"/>
            </a:p>
          </p:txBody>
        </p:sp>
        <p:sp>
          <p:nvSpPr>
            <p:cNvPr id="16421" name="Line 38"/>
            <p:cNvSpPr>
              <a:spLocks noChangeShapeType="1"/>
            </p:cNvSpPr>
            <p:nvPr/>
          </p:nvSpPr>
          <p:spPr bwMode="auto">
            <a:xfrm>
              <a:off x="4074" y="2940"/>
              <a:ext cx="428" cy="757"/>
            </a:xfrm>
            <a:prstGeom prst="line">
              <a:avLst/>
            </a:prstGeom>
            <a:noFill/>
            <a:ln w="31750">
              <a:solidFill>
                <a:srgbClr val="FF0000"/>
              </a:solidFill>
              <a:round/>
              <a:headEnd/>
              <a:tailEnd/>
            </a:ln>
          </p:spPr>
          <p:txBody>
            <a:bodyPr/>
            <a:lstStyle/>
            <a:p>
              <a:endParaRPr lang="fr-CA"/>
            </a:p>
          </p:txBody>
        </p:sp>
      </p:grpSp>
      <p:sp>
        <p:nvSpPr>
          <p:cNvPr id="16409" name="Text Box 39"/>
          <p:cNvSpPr txBox="1">
            <a:spLocks noChangeArrowheads="1"/>
          </p:cNvSpPr>
          <p:nvPr/>
        </p:nvSpPr>
        <p:spPr bwMode="auto">
          <a:xfrm>
            <a:off x="5276850" y="2519363"/>
            <a:ext cx="871538" cy="366712"/>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Ca</a:t>
            </a:r>
            <a:r>
              <a:rPr lang="fr-CA" baseline="30000">
                <a:solidFill>
                  <a:srgbClr val="3333FF"/>
                </a:solidFill>
              </a:rPr>
              <a:t>2+</a:t>
            </a:r>
            <a:r>
              <a:rPr lang="en-US">
                <a:solidFill>
                  <a:srgbClr val="3333FF"/>
                </a:solidFill>
              </a:rPr>
              <a:t>]</a:t>
            </a:r>
            <a:r>
              <a:rPr lang="en-US" baseline="-20000">
                <a:solidFill>
                  <a:srgbClr val="3333FF"/>
                </a:solidFill>
              </a:rPr>
              <a:t>in</a:t>
            </a:r>
          </a:p>
        </p:txBody>
      </p:sp>
      <p:sp>
        <p:nvSpPr>
          <p:cNvPr id="525353" name="Text Box 41"/>
          <p:cNvSpPr txBox="1">
            <a:spLocks noChangeArrowheads="1"/>
          </p:cNvSpPr>
          <p:nvPr/>
        </p:nvSpPr>
        <p:spPr bwMode="auto">
          <a:xfrm>
            <a:off x="4273550" y="5372100"/>
            <a:ext cx="592138" cy="641350"/>
          </a:xfrm>
          <a:prstGeom prst="rect">
            <a:avLst/>
          </a:prstGeom>
          <a:noFill/>
          <a:ln w="9525">
            <a:noFill/>
            <a:miter lim="800000"/>
            <a:headEnd/>
            <a:tailEnd/>
          </a:ln>
        </p:spPr>
        <p:txBody>
          <a:bodyPr wrap="none">
            <a:spAutoFit/>
          </a:bodyPr>
          <a:lstStyle/>
          <a:p>
            <a:pPr eaLnBrk="0" hangingPunct="0"/>
            <a:r>
              <a:rPr lang="en-US" sz="3600">
                <a:solidFill>
                  <a:srgbClr val="FF0000"/>
                </a:solidFill>
                <a:sym typeface="Wingdings" pitchFamily="2" charset="2"/>
              </a:rPr>
              <a:t></a:t>
            </a:r>
            <a:endParaRPr lang="en-US">
              <a:solidFill>
                <a:srgbClr val="3333FF"/>
              </a:solidFill>
              <a:sym typeface="Wingdings" pitchFamily="2" charset="2"/>
            </a:endParaRPr>
          </a:p>
        </p:txBody>
      </p:sp>
      <p:sp>
        <p:nvSpPr>
          <p:cNvPr id="525355" name="Text Box 43"/>
          <p:cNvSpPr txBox="1">
            <a:spLocks noChangeArrowheads="1"/>
          </p:cNvSpPr>
          <p:nvPr/>
        </p:nvSpPr>
        <p:spPr bwMode="auto">
          <a:xfrm>
            <a:off x="7375525" y="5321300"/>
            <a:ext cx="1692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Ca</a:t>
            </a:r>
            <a:r>
              <a:rPr lang="fr-CA" sz="3600" baseline="30000">
                <a:solidFill>
                  <a:srgbClr val="3333FF"/>
                </a:solidFill>
              </a:rPr>
              <a:t>2+</a:t>
            </a:r>
            <a:r>
              <a:rPr lang="en-US" sz="3600">
                <a:solidFill>
                  <a:srgbClr val="3333FF"/>
                </a:solidFill>
              </a:rPr>
              <a:t>]</a:t>
            </a:r>
            <a:r>
              <a:rPr lang="en-US" sz="3600" baseline="-20000">
                <a:solidFill>
                  <a:srgbClr val="3333FF"/>
                </a:solidFill>
              </a:rPr>
              <a:t>ext</a:t>
            </a:r>
          </a:p>
        </p:txBody>
      </p:sp>
      <p:sp>
        <p:nvSpPr>
          <p:cNvPr id="525356" name="Text Box 44"/>
          <p:cNvSpPr txBox="1">
            <a:spLocks noChangeArrowheads="1"/>
          </p:cNvSpPr>
          <p:nvPr/>
        </p:nvSpPr>
        <p:spPr bwMode="auto">
          <a:xfrm>
            <a:off x="4786313" y="5362575"/>
            <a:ext cx="1557337"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Ca</a:t>
            </a:r>
            <a:r>
              <a:rPr lang="fr-CA" sz="3600" baseline="30000">
                <a:solidFill>
                  <a:srgbClr val="3333FF"/>
                </a:solidFill>
              </a:rPr>
              <a:t>2+</a:t>
            </a:r>
            <a:r>
              <a:rPr lang="en-US" sz="3600">
                <a:solidFill>
                  <a:srgbClr val="3333FF"/>
                </a:solidFill>
              </a:rPr>
              <a:t>]</a:t>
            </a:r>
            <a:r>
              <a:rPr lang="en-US" sz="3600" baseline="-20000">
                <a:solidFill>
                  <a:srgbClr val="3333FF"/>
                </a:solidFill>
              </a:rPr>
              <a:t>in</a:t>
            </a:r>
          </a:p>
        </p:txBody>
      </p:sp>
      <p:sp>
        <p:nvSpPr>
          <p:cNvPr id="525357" name="Text Box 45"/>
          <p:cNvSpPr txBox="1">
            <a:spLocks noChangeArrowheads="1"/>
          </p:cNvSpPr>
          <p:nvPr/>
        </p:nvSpPr>
        <p:spPr bwMode="auto">
          <a:xfrm>
            <a:off x="92869" y="6192044"/>
            <a:ext cx="5614988" cy="646331"/>
          </a:xfrm>
          <a:prstGeom prst="rect">
            <a:avLst/>
          </a:prstGeom>
          <a:noFill/>
          <a:ln w="9525">
            <a:solidFill>
              <a:srgbClr val="FF0000"/>
            </a:solidFill>
            <a:miter lim="800000"/>
            <a:headEnd/>
            <a:tailEnd/>
          </a:ln>
        </p:spPr>
        <p:txBody>
          <a:bodyPr lIns="45720" rIns="45720">
            <a:spAutoFit/>
          </a:bodyPr>
          <a:lstStyle/>
          <a:p>
            <a:pPr algn="ctr" eaLnBrk="0" hangingPunct="0"/>
            <a:r>
              <a:rPr lang="fr-CA" dirty="0">
                <a:solidFill>
                  <a:srgbClr val="FF0000"/>
                </a:solidFill>
              </a:rPr>
              <a:t>Que serait l’effet d’une diminution de [Na</a:t>
            </a:r>
            <a:r>
              <a:rPr lang="fr-CA" baseline="30000" dirty="0">
                <a:solidFill>
                  <a:srgbClr val="FF0000"/>
                </a:solidFill>
              </a:rPr>
              <a:t>+</a:t>
            </a:r>
            <a:r>
              <a:rPr lang="fr-CA" dirty="0">
                <a:solidFill>
                  <a:srgbClr val="FF0000"/>
                </a:solidFill>
              </a:rPr>
              <a:t>]</a:t>
            </a:r>
            <a:r>
              <a:rPr lang="fr-CA" baseline="-20000" dirty="0" err="1">
                <a:solidFill>
                  <a:srgbClr val="FF0000"/>
                </a:solidFill>
              </a:rPr>
              <a:t>ext</a:t>
            </a:r>
            <a:r>
              <a:rPr lang="fr-CA" dirty="0">
                <a:solidFill>
                  <a:srgbClr val="FF0000"/>
                </a:solidFill>
              </a:rPr>
              <a:t> sur [Ca</a:t>
            </a:r>
            <a:r>
              <a:rPr lang="fr-CA" baseline="30000" dirty="0">
                <a:solidFill>
                  <a:srgbClr val="FF0000"/>
                </a:solidFill>
              </a:rPr>
              <a:t>2+</a:t>
            </a:r>
            <a:r>
              <a:rPr lang="fr-CA" dirty="0">
                <a:solidFill>
                  <a:srgbClr val="FF0000"/>
                </a:solidFill>
              </a:rPr>
              <a:t>]</a:t>
            </a:r>
            <a:r>
              <a:rPr lang="fr-CA" baseline="-20000" dirty="0">
                <a:solidFill>
                  <a:srgbClr val="FF0000"/>
                </a:solidFill>
              </a:rPr>
              <a:t>in </a:t>
            </a:r>
            <a:r>
              <a:rPr lang="fr-CA" dirty="0" smtClean="0">
                <a:solidFill>
                  <a:srgbClr val="FF0000"/>
                </a:solidFill>
              </a:rPr>
              <a:t>?</a:t>
            </a:r>
          </a:p>
          <a:p>
            <a:pPr algn="ctr" eaLnBrk="0" hangingPunct="0"/>
            <a:r>
              <a:rPr lang="fr-CA" baseline="-20000" dirty="0" smtClean="0">
                <a:solidFill>
                  <a:srgbClr val="FF0000"/>
                </a:solidFill>
              </a:rPr>
              <a:t>Augmentation</a:t>
            </a:r>
            <a:r>
              <a:rPr lang="fr-CA" dirty="0" smtClean="0">
                <a:solidFill>
                  <a:srgbClr val="FF0000"/>
                </a:solidFill>
              </a:rPr>
              <a:t> </a:t>
            </a:r>
            <a:r>
              <a:rPr lang="fr-CA" baseline="-20000" dirty="0" smtClean="0">
                <a:solidFill>
                  <a:srgbClr val="FF0000"/>
                </a:solidFill>
              </a:rPr>
              <a:t>de Ca2+ in. </a:t>
            </a:r>
            <a:endParaRPr lang="en-US" baseline="-20000" dirty="0">
              <a:solidFill>
                <a:srgbClr val="FF0000"/>
              </a:solidFill>
            </a:endParaRPr>
          </a:p>
        </p:txBody>
      </p:sp>
      <p:sp>
        <p:nvSpPr>
          <p:cNvPr id="525340" name="Text Box 28"/>
          <p:cNvSpPr txBox="1">
            <a:spLocks noChangeArrowheads="1"/>
          </p:cNvSpPr>
          <p:nvPr/>
        </p:nvSpPr>
        <p:spPr bwMode="auto">
          <a:xfrm>
            <a:off x="4321175" y="4481513"/>
            <a:ext cx="1895475" cy="641350"/>
          </a:xfrm>
          <a:prstGeom prst="rect">
            <a:avLst/>
          </a:prstGeom>
          <a:noFill/>
          <a:ln w="9525">
            <a:noFill/>
            <a:miter lim="800000"/>
            <a:headEnd/>
            <a:tailEnd/>
          </a:ln>
        </p:spPr>
        <p:txBody>
          <a:bodyPr wrap="none">
            <a:spAutoFit/>
          </a:bodyPr>
          <a:lstStyle/>
          <a:p>
            <a:pPr eaLnBrk="0" hangingPunct="0"/>
            <a:r>
              <a:rPr lang="en-US" sz="3600">
                <a:solidFill>
                  <a:srgbClr val="FF0000"/>
                </a:solidFill>
                <a:sym typeface="Wingdings" pitchFamily="2" charset="2"/>
              </a:rPr>
              <a:t></a:t>
            </a:r>
            <a:r>
              <a:rPr lang="en-US">
                <a:solidFill>
                  <a:srgbClr val="3333FF"/>
                </a:solidFill>
                <a:sym typeface="Wingdings" pitchFamily="2" charset="2"/>
              </a:rPr>
              <a:t> </a:t>
            </a:r>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in</a:t>
            </a:r>
          </a:p>
        </p:txBody>
      </p:sp>
      <p:sp>
        <p:nvSpPr>
          <p:cNvPr id="525341" name="Text Box 29"/>
          <p:cNvSpPr txBox="1">
            <a:spLocks noChangeArrowheads="1"/>
          </p:cNvSpPr>
          <p:nvPr/>
        </p:nvSpPr>
        <p:spPr bwMode="auto">
          <a:xfrm>
            <a:off x="7342188" y="4440238"/>
            <a:ext cx="1565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525359" name="Text Box 47"/>
          <p:cNvSpPr txBox="1">
            <a:spLocks noChangeArrowheads="1"/>
          </p:cNvSpPr>
          <p:nvPr/>
        </p:nvSpPr>
        <p:spPr bwMode="auto">
          <a:xfrm>
            <a:off x="4584700" y="3871913"/>
            <a:ext cx="3544888" cy="427037"/>
          </a:xfrm>
          <a:prstGeom prst="rect">
            <a:avLst/>
          </a:prstGeom>
          <a:noFill/>
          <a:ln w="9525">
            <a:noFill/>
            <a:miter lim="800000"/>
            <a:headEnd/>
            <a:tailEnd/>
          </a:ln>
        </p:spPr>
        <p:txBody>
          <a:bodyPr>
            <a:spAutoFit/>
          </a:bodyPr>
          <a:lstStyle/>
          <a:p>
            <a:pPr eaLnBrk="0" hangingPunct="0"/>
            <a:r>
              <a:rPr lang="fr-CA" sz="2200" b="1">
                <a:solidFill>
                  <a:srgbClr val="FF0000"/>
                </a:solidFill>
                <a:latin typeface="Arial" charset="0"/>
                <a:sym typeface="Wingdings" pitchFamily="2" charset="2"/>
              </a:rPr>
              <a:t>  [Ca</a:t>
            </a:r>
            <a:r>
              <a:rPr lang="fr-CA" sz="2200" b="1" baseline="30000">
                <a:solidFill>
                  <a:srgbClr val="FF0000"/>
                </a:solidFill>
                <a:latin typeface="Arial" charset="0"/>
                <a:sym typeface="Wingdings" pitchFamily="2" charset="2"/>
              </a:rPr>
              <a:t>2+</a:t>
            </a:r>
            <a:r>
              <a:rPr lang="fr-CA" sz="2200" b="1">
                <a:solidFill>
                  <a:srgbClr val="FF0000"/>
                </a:solidFill>
                <a:latin typeface="Arial" charset="0"/>
                <a:sym typeface="Wingdings" pitchFamily="2" charset="2"/>
              </a:rPr>
              <a:t>] intracellulaire </a:t>
            </a:r>
          </a:p>
        </p:txBody>
      </p:sp>
    </p:spTree>
    <p:extLst>
      <p:ext uri="{BB962C8B-B14F-4D97-AF65-F5344CB8AC3E}">
        <p14:creationId xmlns:p14="http://schemas.microsoft.com/office/powerpoint/2010/main" val="18602769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533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534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532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534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2535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2535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2535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25359"/>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25357"/>
                                        </p:tgtEl>
                                        <p:attrNameLst>
                                          <p:attrName>style.visibility</p:attrName>
                                        </p:attrNameLst>
                                      </p:cBhvr>
                                      <p:to>
                                        <p:strVal val="visible"/>
                                      </p:to>
                                    </p:set>
                                    <p:anim calcmode="lin" valueType="num">
                                      <p:cBhvr additive="base">
                                        <p:cTn id="33" dur="500" fill="hold"/>
                                        <p:tgtEl>
                                          <p:spTgt spid="525357"/>
                                        </p:tgtEl>
                                        <p:attrNameLst>
                                          <p:attrName>ppt_x</p:attrName>
                                        </p:attrNameLst>
                                      </p:cBhvr>
                                      <p:tavLst>
                                        <p:tav tm="0">
                                          <p:val>
                                            <p:strVal val="#ppt_x"/>
                                          </p:val>
                                        </p:tav>
                                        <p:tav tm="100000">
                                          <p:val>
                                            <p:strVal val="#ppt_x"/>
                                          </p:val>
                                        </p:tav>
                                      </p:tavLst>
                                    </p:anim>
                                    <p:anim calcmode="lin" valueType="num">
                                      <p:cBhvr additive="base">
                                        <p:cTn id="34" dur="500" fill="hold"/>
                                        <p:tgtEl>
                                          <p:spTgt spid="5253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5329" grpId="0"/>
      <p:bldP spid="525337" grpId="0"/>
      <p:bldP spid="525353" grpId="0"/>
      <p:bldP spid="525355" grpId="0"/>
      <p:bldP spid="525356" grpId="0"/>
      <p:bldP spid="525357" grpId="0" animBg="1"/>
      <p:bldP spid="525340" grpId="0"/>
      <p:bldP spid="525341" grpId="0"/>
      <p:bldP spid="525359" grpId="0"/>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2395538" y="1458913"/>
            <a:ext cx="4348162" cy="1508125"/>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17411" name="Oval 3"/>
          <p:cNvSpPr>
            <a:spLocks noChangeArrowheads="1"/>
          </p:cNvSpPr>
          <p:nvPr/>
        </p:nvSpPr>
        <p:spPr bwMode="auto">
          <a:xfrm>
            <a:off x="1989138" y="1814513"/>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17413" name="Line 5"/>
          <p:cNvSpPr>
            <a:spLocks noChangeShapeType="1"/>
          </p:cNvSpPr>
          <p:nvPr/>
        </p:nvSpPr>
        <p:spPr bwMode="auto">
          <a:xfrm flipV="1">
            <a:off x="1812925" y="1800225"/>
            <a:ext cx="1241425" cy="0"/>
          </a:xfrm>
          <a:prstGeom prst="line">
            <a:avLst/>
          </a:prstGeom>
          <a:noFill/>
          <a:ln w="25400">
            <a:solidFill>
              <a:srgbClr val="0000FF"/>
            </a:solidFill>
            <a:round/>
            <a:headEnd type="stealth" w="lg" len="lg"/>
            <a:tailEnd/>
          </a:ln>
        </p:spPr>
        <p:txBody>
          <a:bodyPr/>
          <a:lstStyle/>
          <a:p>
            <a:endParaRPr lang="fr-CA"/>
          </a:p>
        </p:txBody>
      </p:sp>
      <p:sp>
        <p:nvSpPr>
          <p:cNvPr id="17414" name="Line 6"/>
          <p:cNvSpPr>
            <a:spLocks noChangeShapeType="1"/>
          </p:cNvSpPr>
          <p:nvPr/>
        </p:nvSpPr>
        <p:spPr bwMode="auto">
          <a:xfrm flipV="1">
            <a:off x="1809750" y="2736850"/>
            <a:ext cx="1241425" cy="0"/>
          </a:xfrm>
          <a:prstGeom prst="line">
            <a:avLst/>
          </a:prstGeom>
          <a:noFill/>
          <a:ln w="25400">
            <a:solidFill>
              <a:srgbClr val="0000FF"/>
            </a:solidFill>
            <a:round/>
            <a:headEnd type="none" w="lg" len="lg"/>
            <a:tailEnd type="stealth" w="lg" len="lg"/>
          </a:ln>
        </p:spPr>
        <p:txBody>
          <a:bodyPr/>
          <a:lstStyle/>
          <a:p>
            <a:endParaRPr lang="fr-CA"/>
          </a:p>
        </p:txBody>
      </p:sp>
      <p:sp>
        <p:nvSpPr>
          <p:cNvPr id="17415" name="Text Box 7"/>
          <p:cNvSpPr txBox="1">
            <a:spLocks noChangeArrowheads="1"/>
          </p:cNvSpPr>
          <p:nvPr/>
        </p:nvSpPr>
        <p:spPr bwMode="auto">
          <a:xfrm>
            <a:off x="2992438" y="1604963"/>
            <a:ext cx="536575" cy="366712"/>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7416" name="Text Box 8"/>
          <p:cNvSpPr txBox="1">
            <a:spLocks noChangeArrowheads="1"/>
          </p:cNvSpPr>
          <p:nvPr/>
        </p:nvSpPr>
        <p:spPr bwMode="auto">
          <a:xfrm>
            <a:off x="1423988" y="2501900"/>
            <a:ext cx="434975" cy="366713"/>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17417" name="Text Box 9"/>
          <p:cNvSpPr txBox="1">
            <a:spLocks noChangeArrowheads="1"/>
          </p:cNvSpPr>
          <p:nvPr/>
        </p:nvSpPr>
        <p:spPr bwMode="auto">
          <a:xfrm>
            <a:off x="3249613" y="1887538"/>
            <a:ext cx="1074737" cy="366712"/>
          </a:xfrm>
          <a:prstGeom prst="rect">
            <a:avLst/>
          </a:prstGeom>
          <a:noFill/>
          <a:ln w="9525">
            <a:noFill/>
            <a:miter lim="800000"/>
            <a:headEnd/>
            <a:tailEnd/>
          </a:ln>
        </p:spPr>
        <p:txBody>
          <a:bodyPr wrap="none">
            <a:spAutoFit/>
          </a:bodyPr>
          <a:lstStyle/>
          <a:p>
            <a:pPr eaLnBrk="0" hangingPunct="0"/>
            <a:r>
              <a:rPr lang="fr-CA"/>
              <a:t>ADP + Pi</a:t>
            </a:r>
          </a:p>
        </p:txBody>
      </p:sp>
      <p:sp>
        <p:nvSpPr>
          <p:cNvPr id="17418" name="Text Box 10"/>
          <p:cNvSpPr txBox="1">
            <a:spLocks noChangeArrowheads="1"/>
          </p:cNvSpPr>
          <p:nvPr/>
        </p:nvSpPr>
        <p:spPr bwMode="auto">
          <a:xfrm>
            <a:off x="3167063" y="2247900"/>
            <a:ext cx="615950" cy="366713"/>
          </a:xfrm>
          <a:prstGeom prst="rect">
            <a:avLst/>
          </a:prstGeom>
          <a:noFill/>
          <a:ln w="9525">
            <a:noFill/>
            <a:miter lim="800000"/>
            <a:headEnd/>
            <a:tailEnd/>
          </a:ln>
        </p:spPr>
        <p:txBody>
          <a:bodyPr wrap="none">
            <a:spAutoFit/>
          </a:bodyPr>
          <a:lstStyle/>
          <a:p>
            <a:pPr eaLnBrk="0" hangingPunct="0"/>
            <a:r>
              <a:rPr lang="fr-CA"/>
              <a:t>ATP</a:t>
            </a:r>
          </a:p>
        </p:txBody>
      </p:sp>
      <p:sp>
        <p:nvSpPr>
          <p:cNvPr id="17419" name="Rectangle 11"/>
          <p:cNvSpPr>
            <a:spLocks noChangeArrowheads="1"/>
          </p:cNvSpPr>
          <p:nvPr/>
        </p:nvSpPr>
        <p:spPr bwMode="auto">
          <a:xfrm>
            <a:off x="239713" y="349250"/>
            <a:ext cx="8904287" cy="930275"/>
          </a:xfrm>
          <a:prstGeom prst="rect">
            <a:avLst/>
          </a:prstGeom>
          <a:noFill/>
          <a:ln w="9525">
            <a:noFill/>
            <a:miter lim="800000"/>
            <a:headEnd/>
            <a:tailEnd/>
          </a:ln>
        </p:spPr>
        <p:txBody>
          <a:bodyPr anchor="ctr">
            <a:spAutoFit/>
          </a:bodyPr>
          <a:lstStyle/>
          <a:p>
            <a:pPr marL="168275" indent="-168275" eaLnBrk="0" hangingPunct="0">
              <a:buFontTx/>
              <a:buChar char="•"/>
            </a:pPr>
            <a:r>
              <a:rPr lang="fr-CA" sz="2200" b="1" u="sng" dirty="0">
                <a:latin typeface="Arial" charset="0"/>
              </a:rPr>
              <a:t>Conséquences d’une </a:t>
            </a:r>
            <a:r>
              <a:rPr lang="fr-CA" sz="2200" b="1" u="sng" dirty="0">
                <a:solidFill>
                  <a:srgbClr val="FF0000"/>
                </a:solidFill>
                <a:latin typeface="Arial" charset="0"/>
              </a:rPr>
              <a:t>inhibition</a:t>
            </a:r>
            <a:r>
              <a:rPr lang="fr-CA" sz="2200" b="1" u="sng" dirty="0">
                <a:latin typeface="Arial" charset="0"/>
              </a:rPr>
              <a:t> de la pompe Na-K</a:t>
            </a:r>
          </a:p>
          <a:p>
            <a:pPr marL="168275" indent="-168275" eaLnBrk="0" hangingPunct="0">
              <a:spcBef>
                <a:spcPct val="50000"/>
              </a:spcBef>
            </a:pPr>
            <a:r>
              <a:rPr lang="en-US" sz="2200" b="1" dirty="0">
                <a:latin typeface="Arial" charset="0"/>
              </a:rPr>
              <a:t>  b) Sur les transports </a:t>
            </a:r>
            <a:r>
              <a:rPr lang="en-US" sz="2200" b="1" dirty="0" err="1">
                <a:latin typeface="Arial" charset="0"/>
              </a:rPr>
              <a:t>actifs</a:t>
            </a:r>
            <a:r>
              <a:rPr lang="en-US" sz="2200" b="1" dirty="0">
                <a:latin typeface="Arial" charset="0"/>
              </a:rPr>
              <a:t> </a:t>
            </a:r>
            <a:r>
              <a:rPr lang="en-US" sz="2200" b="1" dirty="0" err="1">
                <a:latin typeface="Arial" charset="0"/>
              </a:rPr>
              <a:t>secondaires</a:t>
            </a:r>
            <a:r>
              <a:rPr lang="en-US" sz="2200" b="1" dirty="0">
                <a:latin typeface="Arial" charset="0"/>
              </a:rPr>
              <a:t>: </a:t>
            </a:r>
            <a:r>
              <a:rPr lang="en-US" sz="2200" b="1" u="sng" dirty="0">
                <a:latin typeface="Arial" charset="0"/>
              </a:rPr>
              <a:t>ANTIPORT Na-H</a:t>
            </a:r>
          </a:p>
        </p:txBody>
      </p:sp>
      <p:sp>
        <p:nvSpPr>
          <p:cNvPr id="17420" name="Rectangle 12"/>
          <p:cNvSpPr>
            <a:spLocks noChangeArrowheads="1"/>
          </p:cNvSpPr>
          <p:nvPr/>
        </p:nvSpPr>
        <p:spPr bwMode="auto">
          <a:xfrm>
            <a:off x="2449513" y="4200525"/>
            <a:ext cx="4348162" cy="1658938"/>
          </a:xfrm>
          <a:prstGeom prst="rect">
            <a:avLst/>
          </a:prstGeom>
          <a:solidFill>
            <a:srgbClr val="FFCC99">
              <a:alpha val="50195"/>
            </a:srgbClr>
          </a:solidFill>
          <a:ln w="9525">
            <a:solidFill>
              <a:schemeClr val="tx1"/>
            </a:solidFill>
            <a:miter lim="800000"/>
            <a:headEnd/>
            <a:tailEnd/>
          </a:ln>
        </p:spPr>
        <p:txBody>
          <a:bodyPr wrap="none" anchor="ctr"/>
          <a:lstStyle/>
          <a:p>
            <a:pPr eaLnBrk="0" hangingPunct="0"/>
            <a:endParaRPr lang="fr-FR"/>
          </a:p>
        </p:txBody>
      </p:sp>
      <p:sp>
        <p:nvSpPr>
          <p:cNvPr id="526349" name="Oval 13"/>
          <p:cNvSpPr>
            <a:spLocks noChangeArrowheads="1"/>
          </p:cNvSpPr>
          <p:nvPr/>
        </p:nvSpPr>
        <p:spPr bwMode="auto">
          <a:xfrm>
            <a:off x="1985963" y="4652963"/>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526354" name="Text Box 18"/>
          <p:cNvSpPr txBox="1">
            <a:spLocks noChangeArrowheads="1"/>
          </p:cNvSpPr>
          <p:nvPr/>
        </p:nvSpPr>
        <p:spPr bwMode="auto">
          <a:xfrm>
            <a:off x="1420813" y="5340350"/>
            <a:ext cx="434975" cy="366713"/>
          </a:xfrm>
          <a:prstGeom prst="rect">
            <a:avLst/>
          </a:prstGeom>
          <a:noFill/>
          <a:ln w="9525">
            <a:noFill/>
            <a:miter lim="800000"/>
            <a:headEnd/>
            <a:tailEnd/>
          </a:ln>
        </p:spPr>
        <p:txBody>
          <a:bodyPr wrap="none">
            <a:spAutoFit/>
          </a:bodyPr>
          <a:lstStyle/>
          <a:p>
            <a:pPr eaLnBrk="0" hangingPunct="0"/>
            <a:r>
              <a:rPr lang="fr-CA"/>
              <a:t>K</a:t>
            </a:r>
            <a:r>
              <a:rPr lang="fr-CA" baseline="30000"/>
              <a:t>+</a:t>
            </a:r>
            <a:endParaRPr lang="fr-CA"/>
          </a:p>
        </p:txBody>
      </p:sp>
      <p:sp>
        <p:nvSpPr>
          <p:cNvPr id="17423" name="Text Box 21"/>
          <p:cNvSpPr txBox="1">
            <a:spLocks noChangeArrowheads="1"/>
          </p:cNvSpPr>
          <p:nvPr/>
        </p:nvSpPr>
        <p:spPr bwMode="auto">
          <a:xfrm>
            <a:off x="1690688" y="2994025"/>
            <a:ext cx="1384300" cy="366713"/>
          </a:xfrm>
          <a:prstGeom prst="rect">
            <a:avLst/>
          </a:prstGeom>
          <a:noFill/>
          <a:ln w="9525">
            <a:noFill/>
            <a:miter lim="800000"/>
            <a:headEnd/>
            <a:tailEnd/>
          </a:ln>
        </p:spPr>
        <p:txBody>
          <a:bodyPr wrap="none">
            <a:spAutoFit/>
          </a:bodyPr>
          <a:lstStyle/>
          <a:p>
            <a:pPr eaLnBrk="0" hangingPunct="0"/>
            <a:r>
              <a:rPr lang="fr-CA" dirty="0"/>
              <a:t>Pompe Na-K</a:t>
            </a:r>
          </a:p>
        </p:txBody>
      </p:sp>
      <p:sp>
        <p:nvSpPr>
          <p:cNvPr id="17424" name="Text Box 22"/>
          <p:cNvSpPr txBox="1">
            <a:spLocks noChangeArrowheads="1"/>
          </p:cNvSpPr>
          <p:nvPr/>
        </p:nvSpPr>
        <p:spPr bwMode="auto">
          <a:xfrm>
            <a:off x="5972175" y="2947988"/>
            <a:ext cx="1563688" cy="366712"/>
          </a:xfrm>
          <a:prstGeom prst="rect">
            <a:avLst/>
          </a:prstGeom>
          <a:noFill/>
          <a:ln w="9525">
            <a:noFill/>
            <a:miter lim="800000"/>
            <a:headEnd/>
            <a:tailEnd/>
          </a:ln>
        </p:spPr>
        <p:txBody>
          <a:bodyPr>
            <a:spAutoFit/>
          </a:bodyPr>
          <a:lstStyle/>
          <a:p>
            <a:pPr eaLnBrk="0" hangingPunct="0"/>
            <a:r>
              <a:rPr lang="fr-CA"/>
              <a:t>Antiport Na-H</a:t>
            </a:r>
          </a:p>
        </p:txBody>
      </p:sp>
      <p:sp>
        <p:nvSpPr>
          <p:cNvPr id="17425" name="Text Box 23"/>
          <p:cNvSpPr txBox="1">
            <a:spLocks noChangeArrowheads="1"/>
          </p:cNvSpPr>
          <p:nvPr/>
        </p:nvSpPr>
        <p:spPr bwMode="auto">
          <a:xfrm>
            <a:off x="5356225" y="1541463"/>
            <a:ext cx="781050" cy="366712"/>
          </a:xfrm>
          <a:prstGeom prst="rect">
            <a:avLst/>
          </a:prstGeom>
          <a:noFill/>
          <a:ln w="9525">
            <a:noFill/>
            <a:miter lim="800000"/>
            <a:headEnd/>
            <a:tailEnd/>
          </a:ln>
        </p:spPr>
        <p:txBody>
          <a:bodyPr wrap="none">
            <a:spAutoFit/>
          </a:bodyPr>
          <a:lstStyle/>
          <a:p>
            <a:pPr eaLnBrk="0" hangingPunct="0"/>
            <a:r>
              <a:rPr lang="en-US">
                <a:solidFill>
                  <a:srgbClr val="3333FF"/>
                </a:solidFill>
                <a:latin typeface="Arial" charset="0"/>
              </a:rPr>
              <a:t>[</a:t>
            </a:r>
            <a:r>
              <a:rPr lang="fr-CA">
                <a:solidFill>
                  <a:srgbClr val="3333FF"/>
                </a:solidFill>
              </a:rPr>
              <a:t>Na</a:t>
            </a:r>
            <a:r>
              <a:rPr lang="fr-CA" baseline="30000">
                <a:solidFill>
                  <a:srgbClr val="3333FF"/>
                </a:solidFill>
              </a:rPr>
              <a:t>+</a:t>
            </a:r>
            <a:r>
              <a:rPr lang="en-US">
                <a:solidFill>
                  <a:srgbClr val="3333FF"/>
                </a:solidFill>
                <a:latin typeface="Arial" charset="0"/>
              </a:rPr>
              <a:t>]</a:t>
            </a:r>
            <a:r>
              <a:rPr lang="en-US" baseline="-20000">
                <a:solidFill>
                  <a:srgbClr val="3333FF"/>
                </a:solidFill>
                <a:latin typeface="Arial" charset="0"/>
              </a:rPr>
              <a:t>in</a:t>
            </a:r>
          </a:p>
        </p:txBody>
      </p:sp>
      <p:sp>
        <p:nvSpPr>
          <p:cNvPr id="17426" name="Text Box 24"/>
          <p:cNvSpPr txBox="1">
            <a:spLocks noChangeArrowheads="1"/>
          </p:cNvSpPr>
          <p:nvPr/>
        </p:nvSpPr>
        <p:spPr bwMode="auto">
          <a:xfrm>
            <a:off x="7302500" y="1420813"/>
            <a:ext cx="1565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526361" name="Text Box 25"/>
          <p:cNvSpPr txBox="1">
            <a:spLocks noChangeArrowheads="1"/>
          </p:cNvSpPr>
          <p:nvPr/>
        </p:nvSpPr>
        <p:spPr bwMode="auto">
          <a:xfrm>
            <a:off x="249238" y="3671888"/>
            <a:ext cx="4518025" cy="427037"/>
          </a:xfrm>
          <a:prstGeom prst="rect">
            <a:avLst/>
          </a:prstGeom>
          <a:noFill/>
          <a:ln w="9525">
            <a:noFill/>
            <a:miter lim="800000"/>
            <a:headEnd/>
            <a:tailEnd/>
          </a:ln>
        </p:spPr>
        <p:txBody>
          <a:bodyPr>
            <a:spAutoFit/>
          </a:bodyPr>
          <a:lstStyle/>
          <a:p>
            <a:pPr eaLnBrk="0" hangingPunct="0"/>
            <a:r>
              <a:rPr lang="fr-CA" sz="2200" b="1" dirty="0">
                <a:solidFill>
                  <a:srgbClr val="FF0000"/>
                </a:solidFill>
                <a:latin typeface="Arial" charset="0"/>
              </a:rPr>
              <a:t>Si inhibition de la pompe Na-K?</a:t>
            </a:r>
            <a:endParaRPr lang="fr-CA" sz="2200" b="1" dirty="0">
              <a:solidFill>
                <a:srgbClr val="FF0000"/>
              </a:solidFill>
              <a:latin typeface="Arial" charset="0"/>
              <a:sym typeface="Wingdings" pitchFamily="2" charset="2"/>
            </a:endParaRPr>
          </a:p>
        </p:txBody>
      </p:sp>
      <p:grpSp>
        <p:nvGrpSpPr>
          <p:cNvPr id="2" name="Group 44"/>
          <p:cNvGrpSpPr>
            <a:grpSpLocks/>
          </p:cNvGrpSpPr>
          <p:nvPr/>
        </p:nvGrpSpPr>
        <p:grpSpPr bwMode="auto">
          <a:xfrm>
            <a:off x="1806575" y="4440238"/>
            <a:ext cx="2514600" cy="1300162"/>
            <a:chOff x="1138" y="2797"/>
            <a:chExt cx="1584" cy="819"/>
          </a:xfrm>
        </p:grpSpPr>
        <p:sp>
          <p:nvSpPr>
            <p:cNvPr id="17447" name="AutoShape 14"/>
            <p:cNvSpPr>
              <a:spLocks noChangeArrowheads="1"/>
            </p:cNvSpPr>
            <p:nvPr/>
          </p:nvSpPr>
          <p:spPr bwMode="auto">
            <a:xfrm>
              <a:off x="1835" y="3097"/>
              <a:ext cx="378" cy="22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3 w 21600"/>
                <a:gd name="T19" fmla="*/ 3196 h 21600"/>
                <a:gd name="T20" fmla="*/ 18457 w 21600"/>
                <a:gd name="T21" fmla="*/ 1840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0042" y="26"/>
                  </a:moveTo>
                  <a:cubicBezTo>
                    <a:pt x="4385" y="424"/>
                    <a:pt x="0" y="5129"/>
                    <a:pt x="0" y="10799"/>
                  </a:cubicBezTo>
                  <a:cubicBezTo>
                    <a:pt x="0" y="16764"/>
                    <a:pt x="4835" y="21600"/>
                    <a:pt x="10800" y="21600"/>
                  </a:cubicBezTo>
                  <a:cubicBezTo>
                    <a:pt x="10895" y="21600"/>
                    <a:pt x="10990" y="21598"/>
                    <a:pt x="11085" y="21596"/>
                  </a:cubicBezTo>
                  <a:cubicBezTo>
                    <a:pt x="10990" y="21598"/>
                    <a:pt x="10895" y="21599"/>
                    <a:pt x="10800" y="21600"/>
                  </a:cubicBezTo>
                  <a:cubicBezTo>
                    <a:pt x="4835" y="21600"/>
                    <a:pt x="0" y="16764"/>
                    <a:pt x="0" y="10800"/>
                  </a:cubicBezTo>
                  <a:cubicBezTo>
                    <a:pt x="-1" y="5129"/>
                    <a:pt x="4385" y="424"/>
                    <a:pt x="10042" y="26"/>
                  </a:cubicBezTo>
                  <a:lnTo>
                    <a:pt x="9853" y="-2667"/>
                  </a:lnTo>
                  <a:lnTo>
                    <a:pt x="12735" y="-164"/>
                  </a:lnTo>
                  <a:lnTo>
                    <a:pt x="10232" y="2719"/>
                  </a:lnTo>
                  <a:lnTo>
                    <a:pt x="10042" y="26"/>
                  </a:lnTo>
                  <a:close/>
                </a:path>
              </a:pathLst>
            </a:custGeom>
            <a:solidFill>
              <a:schemeClr val="accent1"/>
            </a:solidFill>
            <a:ln w="25400">
              <a:solidFill>
                <a:srgbClr val="0000FF"/>
              </a:solidFill>
              <a:miter lim="800000"/>
              <a:headEnd/>
              <a:tailEnd/>
            </a:ln>
          </p:spPr>
          <p:txBody>
            <a:bodyPr wrap="none" anchor="ctr"/>
            <a:lstStyle/>
            <a:p>
              <a:endParaRPr lang="fr-CA"/>
            </a:p>
          </p:txBody>
        </p:sp>
        <p:sp>
          <p:nvSpPr>
            <p:cNvPr id="17448" name="Line 15"/>
            <p:cNvSpPr>
              <a:spLocks noChangeShapeType="1"/>
            </p:cNvSpPr>
            <p:nvPr/>
          </p:nvSpPr>
          <p:spPr bwMode="auto">
            <a:xfrm flipV="1">
              <a:off x="1140" y="2922"/>
              <a:ext cx="782" cy="0"/>
            </a:xfrm>
            <a:prstGeom prst="line">
              <a:avLst/>
            </a:prstGeom>
            <a:noFill/>
            <a:ln w="25400">
              <a:solidFill>
                <a:srgbClr val="0000FF"/>
              </a:solidFill>
              <a:round/>
              <a:headEnd type="stealth" w="lg" len="lg"/>
              <a:tailEnd/>
            </a:ln>
          </p:spPr>
          <p:txBody>
            <a:bodyPr/>
            <a:lstStyle/>
            <a:p>
              <a:endParaRPr lang="fr-CA"/>
            </a:p>
          </p:txBody>
        </p:sp>
        <p:sp>
          <p:nvSpPr>
            <p:cNvPr id="17449" name="Line 16"/>
            <p:cNvSpPr>
              <a:spLocks noChangeShapeType="1"/>
            </p:cNvSpPr>
            <p:nvPr/>
          </p:nvSpPr>
          <p:spPr bwMode="auto">
            <a:xfrm flipV="1">
              <a:off x="1138" y="3512"/>
              <a:ext cx="782" cy="0"/>
            </a:xfrm>
            <a:prstGeom prst="line">
              <a:avLst/>
            </a:prstGeom>
            <a:noFill/>
            <a:ln w="25400">
              <a:solidFill>
                <a:srgbClr val="0000FF"/>
              </a:solidFill>
              <a:round/>
              <a:headEnd type="none" w="lg" len="lg"/>
              <a:tailEnd type="stealth" w="lg" len="lg"/>
            </a:ln>
          </p:spPr>
          <p:txBody>
            <a:bodyPr/>
            <a:lstStyle/>
            <a:p>
              <a:endParaRPr lang="fr-CA"/>
            </a:p>
          </p:txBody>
        </p:sp>
        <p:sp>
          <p:nvSpPr>
            <p:cNvPr id="17450" name="Text Box 17"/>
            <p:cNvSpPr txBox="1">
              <a:spLocks noChangeArrowheads="1"/>
            </p:cNvSpPr>
            <p:nvPr/>
          </p:nvSpPr>
          <p:spPr bwMode="auto">
            <a:xfrm>
              <a:off x="1882" y="2797"/>
              <a:ext cx="338" cy="231"/>
            </a:xfrm>
            <a:prstGeom prst="rect">
              <a:avLst/>
            </a:prstGeom>
            <a:noFill/>
            <a:ln w="9525">
              <a:noFill/>
              <a:miter lim="800000"/>
              <a:headEnd/>
              <a:tailEnd/>
            </a:ln>
          </p:spPr>
          <p:txBody>
            <a:bodyPr wrap="none">
              <a:spAutoFit/>
            </a:bodyPr>
            <a:lstStyle/>
            <a:p>
              <a:pPr eaLnBrk="0" hangingPunct="0"/>
              <a:r>
                <a:rPr lang="fr-CA"/>
                <a:t>Na</a:t>
              </a:r>
              <a:r>
                <a:rPr lang="fr-CA" baseline="30000"/>
                <a:t>+</a:t>
              </a:r>
              <a:endParaRPr lang="fr-CA"/>
            </a:p>
          </p:txBody>
        </p:sp>
        <p:sp>
          <p:nvSpPr>
            <p:cNvPr id="17451" name="Text Box 19"/>
            <p:cNvSpPr txBox="1">
              <a:spLocks noChangeArrowheads="1"/>
            </p:cNvSpPr>
            <p:nvPr/>
          </p:nvSpPr>
          <p:spPr bwMode="auto">
            <a:xfrm>
              <a:off x="2045" y="2977"/>
              <a:ext cx="677" cy="231"/>
            </a:xfrm>
            <a:prstGeom prst="rect">
              <a:avLst/>
            </a:prstGeom>
            <a:noFill/>
            <a:ln w="9525">
              <a:noFill/>
              <a:miter lim="800000"/>
              <a:headEnd/>
              <a:tailEnd/>
            </a:ln>
          </p:spPr>
          <p:txBody>
            <a:bodyPr wrap="none">
              <a:spAutoFit/>
            </a:bodyPr>
            <a:lstStyle/>
            <a:p>
              <a:pPr eaLnBrk="0" hangingPunct="0"/>
              <a:r>
                <a:rPr lang="fr-CA"/>
                <a:t>ADP + Pi</a:t>
              </a:r>
            </a:p>
          </p:txBody>
        </p:sp>
        <p:sp>
          <p:nvSpPr>
            <p:cNvPr id="17452" name="Text Box 20"/>
            <p:cNvSpPr txBox="1">
              <a:spLocks noChangeArrowheads="1"/>
            </p:cNvSpPr>
            <p:nvPr/>
          </p:nvSpPr>
          <p:spPr bwMode="auto">
            <a:xfrm>
              <a:off x="1993" y="3204"/>
              <a:ext cx="388" cy="231"/>
            </a:xfrm>
            <a:prstGeom prst="rect">
              <a:avLst/>
            </a:prstGeom>
            <a:noFill/>
            <a:ln w="9525">
              <a:noFill/>
              <a:miter lim="800000"/>
              <a:headEnd/>
              <a:tailEnd/>
            </a:ln>
          </p:spPr>
          <p:txBody>
            <a:bodyPr wrap="none">
              <a:spAutoFit/>
            </a:bodyPr>
            <a:lstStyle/>
            <a:p>
              <a:pPr eaLnBrk="0" hangingPunct="0"/>
              <a:r>
                <a:rPr lang="fr-CA"/>
                <a:t>ATP</a:t>
              </a:r>
            </a:p>
          </p:txBody>
        </p:sp>
        <p:sp>
          <p:nvSpPr>
            <p:cNvPr id="17453" name="Line 26"/>
            <p:cNvSpPr>
              <a:spLocks noChangeShapeType="1"/>
            </p:cNvSpPr>
            <p:nvPr/>
          </p:nvSpPr>
          <p:spPr bwMode="auto">
            <a:xfrm flipV="1">
              <a:off x="1283" y="2842"/>
              <a:ext cx="502" cy="774"/>
            </a:xfrm>
            <a:prstGeom prst="line">
              <a:avLst/>
            </a:prstGeom>
            <a:noFill/>
            <a:ln w="31750">
              <a:solidFill>
                <a:srgbClr val="FF0000"/>
              </a:solidFill>
              <a:round/>
              <a:headEnd/>
              <a:tailEnd/>
            </a:ln>
          </p:spPr>
          <p:txBody>
            <a:bodyPr/>
            <a:lstStyle/>
            <a:p>
              <a:endParaRPr lang="fr-CA"/>
            </a:p>
          </p:txBody>
        </p:sp>
        <p:sp>
          <p:nvSpPr>
            <p:cNvPr id="17454" name="Line 27"/>
            <p:cNvSpPr>
              <a:spLocks noChangeShapeType="1"/>
            </p:cNvSpPr>
            <p:nvPr/>
          </p:nvSpPr>
          <p:spPr bwMode="auto">
            <a:xfrm>
              <a:off x="1333" y="2844"/>
              <a:ext cx="428" cy="757"/>
            </a:xfrm>
            <a:prstGeom prst="line">
              <a:avLst/>
            </a:prstGeom>
            <a:noFill/>
            <a:ln w="31750">
              <a:solidFill>
                <a:srgbClr val="FF0000"/>
              </a:solidFill>
              <a:round/>
              <a:headEnd/>
              <a:tailEnd/>
            </a:ln>
          </p:spPr>
          <p:txBody>
            <a:bodyPr/>
            <a:lstStyle/>
            <a:p>
              <a:endParaRPr lang="fr-CA"/>
            </a:p>
          </p:txBody>
        </p:sp>
      </p:grpSp>
      <p:sp>
        <p:nvSpPr>
          <p:cNvPr id="526364" name="Text Box 28"/>
          <p:cNvSpPr txBox="1">
            <a:spLocks noChangeArrowheads="1"/>
          </p:cNvSpPr>
          <p:nvPr/>
        </p:nvSpPr>
        <p:spPr bwMode="auto">
          <a:xfrm>
            <a:off x="4397375" y="4211638"/>
            <a:ext cx="1895475" cy="641350"/>
          </a:xfrm>
          <a:prstGeom prst="rect">
            <a:avLst/>
          </a:prstGeom>
          <a:noFill/>
          <a:ln w="9525">
            <a:noFill/>
            <a:miter lim="800000"/>
            <a:headEnd/>
            <a:tailEnd/>
          </a:ln>
        </p:spPr>
        <p:txBody>
          <a:bodyPr wrap="none">
            <a:spAutoFit/>
          </a:bodyPr>
          <a:lstStyle/>
          <a:p>
            <a:pPr eaLnBrk="0" hangingPunct="0"/>
            <a:r>
              <a:rPr lang="en-US" sz="3600">
                <a:solidFill>
                  <a:srgbClr val="FF0000"/>
                </a:solidFill>
                <a:sym typeface="Wingdings" pitchFamily="2" charset="2"/>
              </a:rPr>
              <a:t></a:t>
            </a:r>
            <a:r>
              <a:rPr lang="en-US">
                <a:solidFill>
                  <a:srgbClr val="3333FF"/>
                </a:solidFill>
                <a:sym typeface="Wingdings" pitchFamily="2" charset="2"/>
              </a:rPr>
              <a:t> </a:t>
            </a:r>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in</a:t>
            </a:r>
          </a:p>
        </p:txBody>
      </p:sp>
      <p:sp>
        <p:nvSpPr>
          <p:cNvPr id="526365" name="Text Box 29"/>
          <p:cNvSpPr txBox="1">
            <a:spLocks noChangeArrowheads="1"/>
          </p:cNvSpPr>
          <p:nvPr/>
        </p:nvSpPr>
        <p:spPr bwMode="auto">
          <a:xfrm>
            <a:off x="7343775" y="4229100"/>
            <a:ext cx="1565275"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Na</a:t>
            </a:r>
            <a:r>
              <a:rPr lang="fr-CA" sz="3600" baseline="30000">
                <a:solidFill>
                  <a:srgbClr val="3333FF"/>
                </a:solidFill>
              </a:rPr>
              <a:t>+</a:t>
            </a:r>
            <a:r>
              <a:rPr lang="en-US" sz="3600">
                <a:solidFill>
                  <a:srgbClr val="3333FF"/>
                </a:solidFill>
              </a:rPr>
              <a:t>]</a:t>
            </a:r>
            <a:r>
              <a:rPr lang="en-US" sz="3600" baseline="-20000">
                <a:solidFill>
                  <a:srgbClr val="3333FF"/>
                </a:solidFill>
              </a:rPr>
              <a:t>ext</a:t>
            </a:r>
          </a:p>
        </p:txBody>
      </p:sp>
      <p:sp>
        <p:nvSpPr>
          <p:cNvPr id="17431" name="Oval 30"/>
          <p:cNvSpPr>
            <a:spLocks noChangeArrowheads="1"/>
          </p:cNvSpPr>
          <p:nvPr/>
        </p:nvSpPr>
        <p:spPr bwMode="auto">
          <a:xfrm>
            <a:off x="6305550" y="1779588"/>
            <a:ext cx="914400" cy="914400"/>
          </a:xfrm>
          <a:prstGeom prst="ellipse">
            <a:avLst/>
          </a:prstGeom>
          <a:noFill/>
          <a:ln w="25400">
            <a:solidFill>
              <a:srgbClr val="0000FF"/>
            </a:solidFill>
            <a:round/>
            <a:headEnd/>
            <a:tailEnd/>
          </a:ln>
        </p:spPr>
        <p:txBody>
          <a:bodyPr wrap="none" anchor="ctr"/>
          <a:lstStyle/>
          <a:p>
            <a:pPr eaLnBrk="0" hangingPunct="0"/>
            <a:endParaRPr lang="fr-FR"/>
          </a:p>
        </p:txBody>
      </p:sp>
      <p:sp>
        <p:nvSpPr>
          <p:cNvPr id="17432" name="Line 31"/>
          <p:cNvSpPr>
            <a:spLocks noChangeShapeType="1"/>
          </p:cNvSpPr>
          <p:nvPr/>
        </p:nvSpPr>
        <p:spPr bwMode="auto">
          <a:xfrm flipV="1">
            <a:off x="6110288" y="1765300"/>
            <a:ext cx="1241425" cy="0"/>
          </a:xfrm>
          <a:prstGeom prst="line">
            <a:avLst/>
          </a:prstGeom>
          <a:noFill/>
          <a:ln w="25400">
            <a:solidFill>
              <a:srgbClr val="0000FF"/>
            </a:solidFill>
            <a:round/>
            <a:headEnd type="stealth" w="lg" len="lg"/>
            <a:tailEnd/>
          </a:ln>
        </p:spPr>
        <p:txBody>
          <a:bodyPr/>
          <a:lstStyle/>
          <a:p>
            <a:endParaRPr lang="fr-CA"/>
          </a:p>
        </p:txBody>
      </p:sp>
      <p:sp>
        <p:nvSpPr>
          <p:cNvPr id="17433" name="Line 32"/>
          <p:cNvSpPr>
            <a:spLocks noChangeShapeType="1"/>
          </p:cNvSpPr>
          <p:nvPr/>
        </p:nvSpPr>
        <p:spPr bwMode="auto">
          <a:xfrm flipV="1">
            <a:off x="6107113" y="2701925"/>
            <a:ext cx="1241425" cy="0"/>
          </a:xfrm>
          <a:prstGeom prst="line">
            <a:avLst/>
          </a:prstGeom>
          <a:noFill/>
          <a:ln w="25400">
            <a:solidFill>
              <a:srgbClr val="0000FF"/>
            </a:solidFill>
            <a:round/>
            <a:headEnd type="none" w="lg" len="lg"/>
            <a:tailEnd type="stealth" w="lg" len="lg"/>
          </a:ln>
        </p:spPr>
        <p:txBody>
          <a:bodyPr/>
          <a:lstStyle/>
          <a:p>
            <a:endParaRPr lang="fr-CA"/>
          </a:p>
        </p:txBody>
      </p:sp>
      <p:sp>
        <p:nvSpPr>
          <p:cNvPr id="17434" name="Text Box 33"/>
          <p:cNvSpPr txBox="1">
            <a:spLocks noChangeArrowheads="1"/>
          </p:cNvSpPr>
          <p:nvPr/>
        </p:nvSpPr>
        <p:spPr bwMode="auto">
          <a:xfrm>
            <a:off x="7312025" y="2498725"/>
            <a:ext cx="774700" cy="366713"/>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H</a:t>
            </a:r>
            <a:r>
              <a:rPr lang="fr-CA" baseline="30000">
                <a:solidFill>
                  <a:srgbClr val="3333FF"/>
                </a:solidFill>
              </a:rPr>
              <a:t>+</a:t>
            </a:r>
            <a:r>
              <a:rPr lang="en-US">
                <a:solidFill>
                  <a:srgbClr val="3333FF"/>
                </a:solidFill>
              </a:rPr>
              <a:t>]</a:t>
            </a:r>
            <a:r>
              <a:rPr lang="en-US" baseline="-20000">
                <a:solidFill>
                  <a:srgbClr val="3333FF"/>
                </a:solidFill>
              </a:rPr>
              <a:t>ext</a:t>
            </a:r>
          </a:p>
        </p:txBody>
      </p:sp>
      <p:grpSp>
        <p:nvGrpSpPr>
          <p:cNvPr id="3" name="Group 45"/>
          <p:cNvGrpSpPr>
            <a:grpSpLocks/>
          </p:cNvGrpSpPr>
          <p:nvPr/>
        </p:nvGrpSpPr>
        <p:grpSpPr bwMode="auto">
          <a:xfrm>
            <a:off x="6164263" y="4421188"/>
            <a:ext cx="1244600" cy="1228725"/>
            <a:chOff x="3883" y="2785"/>
            <a:chExt cx="784" cy="774"/>
          </a:xfrm>
        </p:grpSpPr>
        <p:sp>
          <p:nvSpPr>
            <p:cNvPr id="17442" name="Oval 34"/>
            <p:cNvSpPr>
              <a:spLocks noChangeArrowheads="1"/>
            </p:cNvSpPr>
            <p:nvPr/>
          </p:nvSpPr>
          <p:spPr bwMode="auto">
            <a:xfrm>
              <a:off x="3996" y="2887"/>
              <a:ext cx="576" cy="576"/>
            </a:xfrm>
            <a:prstGeom prst="ellipse">
              <a:avLst/>
            </a:prstGeom>
            <a:noFill/>
            <a:ln w="25400">
              <a:solidFill>
                <a:srgbClr val="0000FF"/>
              </a:solidFill>
              <a:round/>
              <a:headEnd/>
              <a:tailEnd/>
            </a:ln>
          </p:spPr>
          <p:txBody>
            <a:bodyPr wrap="none" anchor="ctr"/>
            <a:lstStyle/>
            <a:p>
              <a:pPr eaLnBrk="0" hangingPunct="0"/>
              <a:endParaRPr lang="fr-FR"/>
            </a:p>
          </p:txBody>
        </p:sp>
        <p:sp>
          <p:nvSpPr>
            <p:cNvPr id="17443" name="Line 35"/>
            <p:cNvSpPr>
              <a:spLocks noChangeShapeType="1"/>
            </p:cNvSpPr>
            <p:nvPr/>
          </p:nvSpPr>
          <p:spPr bwMode="auto">
            <a:xfrm flipV="1">
              <a:off x="3885" y="2878"/>
              <a:ext cx="782" cy="0"/>
            </a:xfrm>
            <a:prstGeom prst="line">
              <a:avLst/>
            </a:prstGeom>
            <a:noFill/>
            <a:ln w="25400">
              <a:solidFill>
                <a:srgbClr val="0000FF"/>
              </a:solidFill>
              <a:round/>
              <a:headEnd type="stealth" w="lg" len="lg"/>
              <a:tailEnd/>
            </a:ln>
          </p:spPr>
          <p:txBody>
            <a:bodyPr/>
            <a:lstStyle/>
            <a:p>
              <a:endParaRPr lang="fr-CA"/>
            </a:p>
          </p:txBody>
        </p:sp>
        <p:sp>
          <p:nvSpPr>
            <p:cNvPr id="17444" name="Line 36"/>
            <p:cNvSpPr>
              <a:spLocks noChangeShapeType="1"/>
            </p:cNvSpPr>
            <p:nvPr/>
          </p:nvSpPr>
          <p:spPr bwMode="auto">
            <a:xfrm flipV="1">
              <a:off x="3883" y="3468"/>
              <a:ext cx="782" cy="0"/>
            </a:xfrm>
            <a:prstGeom prst="line">
              <a:avLst/>
            </a:prstGeom>
            <a:noFill/>
            <a:ln w="25400">
              <a:solidFill>
                <a:srgbClr val="0000FF"/>
              </a:solidFill>
              <a:round/>
              <a:headEnd type="none" w="lg" len="lg"/>
              <a:tailEnd type="stealth" w="lg" len="lg"/>
            </a:ln>
          </p:spPr>
          <p:txBody>
            <a:bodyPr/>
            <a:lstStyle/>
            <a:p>
              <a:endParaRPr lang="fr-CA"/>
            </a:p>
          </p:txBody>
        </p:sp>
        <p:sp>
          <p:nvSpPr>
            <p:cNvPr id="17445" name="Line 37"/>
            <p:cNvSpPr>
              <a:spLocks noChangeShapeType="1"/>
            </p:cNvSpPr>
            <p:nvPr/>
          </p:nvSpPr>
          <p:spPr bwMode="auto">
            <a:xfrm flipV="1">
              <a:off x="4024" y="2785"/>
              <a:ext cx="502" cy="774"/>
            </a:xfrm>
            <a:prstGeom prst="line">
              <a:avLst/>
            </a:prstGeom>
            <a:noFill/>
            <a:ln w="31750">
              <a:solidFill>
                <a:srgbClr val="FF0000"/>
              </a:solidFill>
              <a:round/>
              <a:headEnd/>
              <a:tailEnd/>
            </a:ln>
          </p:spPr>
          <p:txBody>
            <a:bodyPr/>
            <a:lstStyle/>
            <a:p>
              <a:endParaRPr lang="fr-CA"/>
            </a:p>
          </p:txBody>
        </p:sp>
        <p:sp>
          <p:nvSpPr>
            <p:cNvPr id="17446" name="Line 38"/>
            <p:cNvSpPr>
              <a:spLocks noChangeShapeType="1"/>
            </p:cNvSpPr>
            <p:nvPr/>
          </p:nvSpPr>
          <p:spPr bwMode="auto">
            <a:xfrm>
              <a:off x="4074" y="2797"/>
              <a:ext cx="428" cy="757"/>
            </a:xfrm>
            <a:prstGeom prst="line">
              <a:avLst/>
            </a:prstGeom>
            <a:noFill/>
            <a:ln w="31750">
              <a:solidFill>
                <a:srgbClr val="FF0000"/>
              </a:solidFill>
              <a:round/>
              <a:headEnd/>
              <a:tailEnd/>
            </a:ln>
          </p:spPr>
          <p:txBody>
            <a:bodyPr/>
            <a:lstStyle/>
            <a:p>
              <a:endParaRPr lang="fr-CA"/>
            </a:p>
          </p:txBody>
        </p:sp>
      </p:grpSp>
      <p:sp>
        <p:nvSpPr>
          <p:cNvPr id="17436" name="Text Box 39"/>
          <p:cNvSpPr txBox="1">
            <a:spLocks noChangeArrowheads="1"/>
          </p:cNvSpPr>
          <p:nvPr/>
        </p:nvSpPr>
        <p:spPr bwMode="auto">
          <a:xfrm>
            <a:off x="5403850" y="2486025"/>
            <a:ext cx="706438" cy="366713"/>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H</a:t>
            </a:r>
            <a:r>
              <a:rPr lang="fr-CA" baseline="30000">
                <a:solidFill>
                  <a:srgbClr val="3333FF"/>
                </a:solidFill>
              </a:rPr>
              <a:t>+</a:t>
            </a:r>
            <a:r>
              <a:rPr lang="en-US">
                <a:solidFill>
                  <a:srgbClr val="3333FF"/>
                </a:solidFill>
              </a:rPr>
              <a:t>]</a:t>
            </a:r>
            <a:r>
              <a:rPr lang="en-US" baseline="-20000">
                <a:solidFill>
                  <a:srgbClr val="3333FF"/>
                </a:solidFill>
              </a:rPr>
              <a:t>in</a:t>
            </a:r>
          </a:p>
        </p:txBody>
      </p:sp>
      <p:sp>
        <p:nvSpPr>
          <p:cNvPr id="526376" name="Text Box 40"/>
          <p:cNvSpPr txBox="1">
            <a:spLocks noChangeArrowheads="1"/>
          </p:cNvSpPr>
          <p:nvPr/>
        </p:nvSpPr>
        <p:spPr bwMode="auto">
          <a:xfrm>
            <a:off x="4597400" y="5176838"/>
            <a:ext cx="592138" cy="641350"/>
          </a:xfrm>
          <a:prstGeom prst="rect">
            <a:avLst/>
          </a:prstGeom>
          <a:noFill/>
          <a:ln w="9525">
            <a:noFill/>
            <a:miter lim="800000"/>
            <a:headEnd/>
            <a:tailEnd/>
          </a:ln>
        </p:spPr>
        <p:txBody>
          <a:bodyPr wrap="none">
            <a:spAutoFit/>
          </a:bodyPr>
          <a:lstStyle/>
          <a:p>
            <a:pPr eaLnBrk="0" hangingPunct="0"/>
            <a:r>
              <a:rPr lang="en-US" sz="3600">
                <a:solidFill>
                  <a:srgbClr val="FF0000"/>
                </a:solidFill>
                <a:sym typeface="Wingdings" pitchFamily="2" charset="2"/>
              </a:rPr>
              <a:t></a:t>
            </a:r>
            <a:endParaRPr lang="en-US">
              <a:solidFill>
                <a:srgbClr val="3333FF"/>
              </a:solidFill>
              <a:sym typeface="Wingdings" pitchFamily="2" charset="2"/>
            </a:endParaRPr>
          </a:p>
        </p:txBody>
      </p:sp>
      <p:sp>
        <p:nvSpPr>
          <p:cNvPr id="526377" name="Text Box 41"/>
          <p:cNvSpPr txBox="1">
            <a:spLocks noChangeArrowheads="1"/>
          </p:cNvSpPr>
          <p:nvPr/>
        </p:nvSpPr>
        <p:spPr bwMode="auto">
          <a:xfrm>
            <a:off x="7337425" y="5310188"/>
            <a:ext cx="774700" cy="366712"/>
          </a:xfrm>
          <a:prstGeom prst="rect">
            <a:avLst/>
          </a:prstGeom>
          <a:noFill/>
          <a:ln w="9525">
            <a:noFill/>
            <a:miter lim="800000"/>
            <a:headEnd/>
            <a:tailEnd/>
          </a:ln>
        </p:spPr>
        <p:txBody>
          <a:bodyPr wrap="none">
            <a:spAutoFit/>
          </a:bodyPr>
          <a:lstStyle/>
          <a:p>
            <a:pPr eaLnBrk="0" hangingPunct="0"/>
            <a:r>
              <a:rPr lang="en-US">
                <a:solidFill>
                  <a:srgbClr val="3333FF"/>
                </a:solidFill>
              </a:rPr>
              <a:t>[</a:t>
            </a:r>
            <a:r>
              <a:rPr lang="fr-CA">
                <a:solidFill>
                  <a:srgbClr val="3333FF"/>
                </a:solidFill>
              </a:rPr>
              <a:t>H</a:t>
            </a:r>
            <a:r>
              <a:rPr lang="fr-CA" baseline="30000">
                <a:solidFill>
                  <a:srgbClr val="3333FF"/>
                </a:solidFill>
              </a:rPr>
              <a:t>+</a:t>
            </a:r>
            <a:r>
              <a:rPr lang="en-US">
                <a:solidFill>
                  <a:srgbClr val="3333FF"/>
                </a:solidFill>
              </a:rPr>
              <a:t>]</a:t>
            </a:r>
            <a:r>
              <a:rPr lang="en-US" baseline="-20000">
                <a:solidFill>
                  <a:srgbClr val="3333FF"/>
                </a:solidFill>
              </a:rPr>
              <a:t>ext</a:t>
            </a:r>
          </a:p>
        </p:txBody>
      </p:sp>
      <p:sp>
        <p:nvSpPr>
          <p:cNvPr id="526378" name="Text Box 42"/>
          <p:cNvSpPr txBox="1">
            <a:spLocks noChangeArrowheads="1"/>
          </p:cNvSpPr>
          <p:nvPr/>
        </p:nvSpPr>
        <p:spPr bwMode="auto">
          <a:xfrm>
            <a:off x="5068888" y="5167313"/>
            <a:ext cx="1227137" cy="641350"/>
          </a:xfrm>
          <a:prstGeom prst="rect">
            <a:avLst/>
          </a:prstGeom>
          <a:noFill/>
          <a:ln w="9525">
            <a:noFill/>
            <a:miter lim="800000"/>
            <a:headEnd/>
            <a:tailEnd/>
          </a:ln>
        </p:spPr>
        <p:txBody>
          <a:bodyPr wrap="none">
            <a:spAutoFit/>
          </a:bodyPr>
          <a:lstStyle/>
          <a:p>
            <a:pPr eaLnBrk="0" hangingPunct="0"/>
            <a:r>
              <a:rPr lang="en-US" sz="3600">
                <a:solidFill>
                  <a:srgbClr val="3333FF"/>
                </a:solidFill>
              </a:rPr>
              <a:t>[</a:t>
            </a:r>
            <a:r>
              <a:rPr lang="fr-CA" sz="3600">
                <a:solidFill>
                  <a:srgbClr val="3333FF"/>
                </a:solidFill>
              </a:rPr>
              <a:t>H</a:t>
            </a:r>
            <a:r>
              <a:rPr lang="fr-CA" sz="3600" baseline="30000">
                <a:solidFill>
                  <a:srgbClr val="3333FF"/>
                </a:solidFill>
              </a:rPr>
              <a:t>+</a:t>
            </a:r>
            <a:r>
              <a:rPr lang="en-US" sz="3600">
                <a:solidFill>
                  <a:srgbClr val="3333FF"/>
                </a:solidFill>
              </a:rPr>
              <a:t>]</a:t>
            </a:r>
            <a:r>
              <a:rPr lang="en-US" sz="3600" baseline="-20000">
                <a:solidFill>
                  <a:srgbClr val="3333FF"/>
                </a:solidFill>
              </a:rPr>
              <a:t>in</a:t>
            </a:r>
          </a:p>
        </p:txBody>
      </p:sp>
      <p:sp>
        <p:nvSpPr>
          <p:cNvPr id="526379" name="Text Box 43"/>
          <p:cNvSpPr txBox="1">
            <a:spLocks noChangeArrowheads="1"/>
          </p:cNvSpPr>
          <p:nvPr/>
        </p:nvSpPr>
        <p:spPr bwMode="auto">
          <a:xfrm>
            <a:off x="101600" y="6380163"/>
            <a:ext cx="7426325" cy="376237"/>
          </a:xfrm>
          <a:prstGeom prst="rect">
            <a:avLst/>
          </a:prstGeom>
          <a:noFill/>
          <a:ln w="9525">
            <a:solidFill>
              <a:srgbClr val="FF0000"/>
            </a:solidFill>
            <a:miter lim="800000"/>
            <a:headEnd/>
            <a:tailEnd/>
          </a:ln>
        </p:spPr>
        <p:txBody>
          <a:bodyPr lIns="45720" rIns="45720">
            <a:spAutoFit/>
          </a:bodyPr>
          <a:lstStyle/>
          <a:p>
            <a:pPr algn="ctr" eaLnBrk="0" hangingPunct="0"/>
            <a:r>
              <a:rPr lang="fr-CA" dirty="0">
                <a:solidFill>
                  <a:srgbClr val="FF0000"/>
                </a:solidFill>
              </a:rPr>
              <a:t>Que deviendrait le pH intracellulaire suite à une inhibition de la pompe Na-K ?</a:t>
            </a:r>
            <a:endParaRPr lang="en-US" baseline="-20000" dirty="0">
              <a:solidFill>
                <a:srgbClr val="FF0000"/>
              </a:solidFill>
            </a:endParaRPr>
          </a:p>
        </p:txBody>
      </p:sp>
      <p:sp>
        <p:nvSpPr>
          <p:cNvPr id="526382" name="Text Box 46"/>
          <p:cNvSpPr txBox="1">
            <a:spLocks noChangeArrowheads="1"/>
          </p:cNvSpPr>
          <p:nvPr/>
        </p:nvSpPr>
        <p:spPr bwMode="auto">
          <a:xfrm>
            <a:off x="4625975" y="3668713"/>
            <a:ext cx="1560513" cy="427037"/>
          </a:xfrm>
          <a:prstGeom prst="rect">
            <a:avLst/>
          </a:prstGeom>
          <a:noFill/>
          <a:ln w="9525">
            <a:noFill/>
            <a:miter lim="800000"/>
            <a:headEnd/>
            <a:tailEnd/>
          </a:ln>
        </p:spPr>
        <p:txBody>
          <a:bodyPr>
            <a:spAutoFit/>
          </a:bodyPr>
          <a:lstStyle/>
          <a:p>
            <a:pPr eaLnBrk="0" hangingPunct="0"/>
            <a:r>
              <a:rPr lang="fr-CA" sz="2200" b="1">
                <a:solidFill>
                  <a:srgbClr val="FF0000"/>
                </a:solidFill>
                <a:latin typeface="Arial" charset="0"/>
                <a:sym typeface="Wingdings" pitchFamily="2" charset="2"/>
              </a:rPr>
              <a:t>  [H</a:t>
            </a:r>
            <a:r>
              <a:rPr lang="fr-CA" sz="2200" b="1" baseline="30000">
                <a:solidFill>
                  <a:srgbClr val="FF0000"/>
                </a:solidFill>
                <a:latin typeface="Arial" charset="0"/>
                <a:sym typeface="Wingdings" pitchFamily="2" charset="2"/>
              </a:rPr>
              <a:t>+</a:t>
            </a:r>
            <a:r>
              <a:rPr lang="fr-CA" sz="2200" b="1">
                <a:solidFill>
                  <a:srgbClr val="FF0000"/>
                </a:solidFill>
                <a:latin typeface="Arial" charset="0"/>
                <a:sym typeface="Wingdings" pitchFamily="2" charset="2"/>
              </a:rPr>
              <a:t>]</a:t>
            </a:r>
            <a:r>
              <a:rPr lang="fr-CA" sz="2200" b="1" baseline="-20000">
                <a:solidFill>
                  <a:srgbClr val="FF0000"/>
                </a:solidFill>
                <a:latin typeface="Arial" charset="0"/>
                <a:sym typeface="Wingdings" pitchFamily="2" charset="2"/>
              </a:rPr>
              <a:t>in</a:t>
            </a:r>
            <a:endParaRPr lang="fr-CA" sz="2200" b="1">
              <a:solidFill>
                <a:srgbClr val="FF0000"/>
              </a:solidFill>
              <a:latin typeface="Arial" charset="0"/>
              <a:sym typeface="Wingdings" pitchFamily="2" charset="2"/>
            </a:endParaRPr>
          </a:p>
        </p:txBody>
      </p:sp>
    </p:spTree>
    <p:extLst>
      <p:ext uri="{BB962C8B-B14F-4D97-AF65-F5344CB8AC3E}">
        <p14:creationId xmlns:p14="http://schemas.microsoft.com/office/powerpoint/2010/main" val="7368620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636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636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635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2634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2636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637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637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2637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2638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526379"/>
                                        </p:tgtEl>
                                        <p:attrNameLst>
                                          <p:attrName>style.visibility</p:attrName>
                                        </p:attrNameLst>
                                      </p:cBhvr>
                                      <p:to>
                                        <p:strVal val="visible"/>
                                      </p:to>
                                    </p:set>
                                    <p:anim calcmode="lin" valueType="num">
                                      <p:cBhvr additive="base">
                                        <p:cTn id="35" dur="500" fill="hold"/>
                                        <p:tgtEl>
                                          <p:spTgt spid="526379"/>
                                        </p:tgtEl>
                                        <p:attrNameLst>
                                          <p:attrName>ppt_x</p:attrName>
                                        </p:attrNameLst>
                                      </p:cBhvr>
                                      <p:tavLst>
                                        <p:tav tm="0">
                                          <p:val>
                                            <p:strVal val="#ppt_x"/>
                                          </p:val>
                                        </p:tav>
                                        <p:tav tm="100000">
                                          <p:val>
                                            <p:strVal val="#ppt_x"/>
                                          </p:val>
                                        </p:tav>
                                      </p:tavLst>
                                    </p:anim>
                                    <p:anim calcmode="lin" valueType="num">
                                      <p:cBhvr additive="base">
                                        <p:cTn id="36" dur="500" fill="hold"/>
                                        <p:tgtEl>
                                          <p:spTgt spid="5263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6349" grpId="0" animBg="1"/>
      <p:bldP spid="526354" grpId="0"/>
      <p:bldP spid="526361" grpId="0"/>
      <p:bldP spid="526364" grpId="0"/>
      <p:bldP spid="526365" grpId="0"/>
      <p:bldP spid="526376" grpId="0"/>
      <p:bldP spid="526377" grpId="0"/>
      <p:bldP spid="526378" grpId="0"/>
      <p:bldP spid="526379" grpId="0" animBg="1"/>
      <p:bldP spid="526382" grpId="0"/>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99098" y="275304"/>
            <a:ext cx="8900654"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987425" indent="-987425">
              <a:spcAft>
                <a:spcPct val="25000"/>
              </a:spcAft>
            </a:pPr>
            <a:r>
              <a:rPr lang="en-CA" sz="2100" b="1" dirty="0" smtClean="0">
                <a:latin typeface="Arial" charset="0"/>
              </a:rPr>
              <a:t>4.2.3.2</a:t>
            </a:r>
            <a:r>
              <a:rPr lang="en-CA" sz="2100" b="1" dirty="0">
                <a:latin typeface="Arial" charset="0"/>
              </a:rPr>
              <a:t>	</a:t>
            </a:r>
            <a:r>
              <a:rPr lang="fr-CA" sz="2100" b="1" u="sng" dirty="0">
                <a:latin typeface="Arial" charset="0"/>
              </a:rPr>
              <a:t>Rôle de la </a:t>
            </a:r>
            <a:r>
              <a:rPr lang="fr-CA" sz="2100" b="1" u="sng" dirty="0" smtClean="0">
                <a:latin typeface="Arial" charset="0"/>
              </a:rPr>
              <a:t>pompe Na-K dans </a:t>
            </a:r>
            <a:r>
              <a:rPr lang="fr-CA" sz="2100" b="1" u="sng" dirty="0">
                <a:latin typeface="Arial" charset="0"/>
              </a:rPr>
              <a:t>le maintien du potentiel de repos</a:t>
            </a:r>
            <a:endParaRPr lang="fr-CA" sz="2100" dirty="0">
              <a:latin typeface="Arial" charset="0"/>
              <a:cs typeface="Arial" charset="0"/>
            </a:endParaRPr>
          </a:p>
        </p:txBody>
      </p:sp>
      <p:sp>
        <p:nvSpPr>
          <p:cNvPr id="15363" name="Rectangle 5"/>
          <p:cNvSpPr>
            <a:spLocks noChangeArrowheads="1"/>
          </p:cNvSpPr>
          <p:nvPr/>
        </p:nvSpPr>
        <p:spPr bwMode="auto">
          <a:xfrm>
            <a:off x="487466" y="3346524"/>
            <a:ext cx="7727386" cy="1823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spcAft>
                <a:spcPct val="25000"/>
              </a:spcAft>
            </a:pPr>
            <a:r>
              <a:rPr lang="fr-CA" sz="1800" dirty="0">
                <a:solidFill>
                  <a:srgbClr val="FF0000"/>
                </a:solidFill>
                <a:latin typeface="Arial" charset="0"/>
              </a:rPr>
              <a:t>Le maintien du potentiel de repos dépend du bon fonctionnement de la pompe Na</a:t>
            </a:r>
            <a:r>
              <a:rPr lang="fr-CA" sz="1800" baseline="30000" dirty="0">
                <a:solidFill>
                  <a:srgbClr val="FF0000"/>
                </a:solidFill>
                <a:latin typeface="Arial" charset="0"/>
              </a:rPr>
              <a:t>+</a:t>
            </a:r>
            <a:r>
              <a:rPr lang="fr-CA" sz="1800" dirty="0">
                <a:solidFill>
                  <a:srgbClr val="FF0000"/>
                </a:solidFill>
                <a:latin typeface="Arial" charset="0"/>
              </a:rPr>
              <a:t>-K</a:t>
            </a:r>
            <a:r>
              <a:rPr lang="fr-CA" sz="1800" baseline="30000" dirty="0">
                <a:solidFill>
                  <a:srgbClr val="FF0000"/>
                </a:solidFill>
                <a:latin typeface="Arial" charset="0"/>
              </a:rPr>
              <a:t>+</a:t>
            </a:r>
            <a:r>
              <a:rPr lang="fr-CA" sz="1800" dirty="0">
                <a:solidFill>
                  <a:srgbClr val="FF0000"/>
                </a:solidFill>
                <a:latin typeface="Arial" charset="0"/>
              </a:rPr>
              <a:t>:</a:t>
            </a:r>
          </a:p>
          <a:p>
            <a:pPr marL="176213" lvl="1" indent="-176213">
              <a:spcAft>
                <a:spcPct val="25000"/>
              </a:spcAft>
              <a:buFontTx/>
              <a:buChar char="•"/>
            </a:pPr>
            <a:r>
              <a:rPr lang="fr-CA" sz="1800" dirty="0">
                <a:latin typeface="Arial" charset="0"/>
              </a:rPr>
              <a:t>La </a:t>
            </a:r>
            <a:r>
              <a:rPr lang="fr-CA" sz="1800" dirty="0" smtClean="0">
                <a:latin typeface="Arial" charset="0"/>
              </a:rPr>
              <a:t>pompe Na-K </a:t>
            </a:r>
            <a:r>
              <a:rPr lang="fr-CA" sz="1800" dirty="0">
                <a:latin typeface="Arial" charset="0"/>
              </a:rPr>
              <a:t>maintient les gradients de concentration des ions K</a:t>
            </a:r>
            <a:r>
              <a:rPr lang="fr-CA" sz="1800" baseline="30000" dirty="0">
                <a:latin typeface="Arial" charset="0"/>
              </a:rPr>
              <a:t>+</a:t>
            </a:r>
            <a:r>
              <a:rPr lang="fr-CA" sz="1800" dirty="0">
                <a:latin typeface="Arial" charset="0"/>
              </a:rPr>
              <a:t> et Na</a:t>
            </a:r>
            <a:r>
              <a:rPr lang="fr-CA" sz="1800" baseline="30000" dirty="0">
                <a:latin typeface="Arial" charset="0"/>
              </a:rPr>
              <a:t>+</a:t>
            </a:r>
            <a:r>
              <a:rPr lang="fr-CA" sz="1800" dirty="0">
                <a:latin typeface="Arial" charset="0"/>
              </a:rPr>
              <a:t> en transportant activement les ions K</a:t>
            </a:r>
            <a:r>
              <a:rPr lang="fr-CA" sz="1800" baseline="30000" dirty="0">
                <a:latin typeface="Arial" charset="0"/>
              </a:rPr>
              <a:t>+ </a:t>
            </a:r>
            <a:r>
              <a:rPr lang="fr-CA" sz="1800" dirty="0">
                <a:latin typeface="Arial" charset="0"/>
              </a:rPr>
              <a:t>à l’intérieur et les ions Na</a:t>
            </a:r>
            <a:r>
              <a:rPr lang="fr-CA" sz="1800" baseline="30000" dirty="0">
                <a:latin typeface="Arial" charset="0"/>
              </a:rPr>
              <a:t>+</a:t>
            </a:r>
            <a:r>
              <a:rPr lang="fr-CA" sz="1800" dirty="0">
                <a:latin typeface="Arial" charset="0"/>
              </a:rPr>
              <a:t> à l’extérieur </a:t>
            </a:r>
            <a:r>
              <a:rPr lang="fr-CA" sz="1800" dirty="0" smtClean="0">
                <a:solidFill>
                  <a:srgbClr val="FF0000"/>
                </a:solidFill>
                <a:latin typeface="Arial" charset="0"/>
              </a:rPr>
              <a:t>Une </a:t>
            </a:r>
            <a:r>
              <a:rPr lang="fr-CA" sz="1800" dirty="0">
                <a:solidFill>
                  <a:srgbClr val="FF0000"/>
                </a:solidFill>
                <a:latin typeface="Arial" charset="0"/>
              </a:rPr>
              <a:t>Inhibition de la pompe causerait une dissipation des deux gradients: la cellule perdrait des ions K</a:t>
            </a:r>
            <a:r>
              <a:rPr lang="fr-CA" sz="1800" baseline="30000" dirty="0">
                <a:solidFill>
                  <a:srgbClr val="FF0000"/>
                </a:solidFill>
                <a:latin typeface="Arial" charset="0"/>
              </a:rPr>
              <a:t>+</a:t>
            </a:r>
            <a:r>
              <a:rPr lang="fr-CA" sz="1800" dirty="0">
                <a:solidFill>
                  <a:srgbClr val="FF0000"/>
                </a:solidFill>
                <a:latin typeface="Arial" charset="0"/>
              </a:rPr>
              <a:t> et accumulerait des ions Na</a:t>
            </a:r>
            <a:r>
              <a:rPr lang="fr-CA" sz="1800" baseline="30000" dirty="0">
                <a:solidFill>
                  <a:srgbClr val="FF0000"/>
                </a:solidFill>
                <a:latin typeface="Arial" charset="0"/>
              </a:rPr>
              <a:t>+</a:t>
            </a:r>
            <a:r>
              <a:rPr lang="fr-CA" sz="1800" dirty="0">
                <a:solidFill>
                  <a:srgbClr val="FF0000"/>
                </a:solidFill>
                <a:latin typeface="Arial" charset="0"/>
              </a:rPr>
              <a:t>.</a:t>
            </a:r>
          </a:p>
        </p:txBody>
      </p:sp>
      <p:sp>
        <p:nvSpPr>
          <p:cNvPr id="15365" name="Text Box 8"/>
          <p:cNvSpPr txBox="1">
            <a:spLocks noChangeArrowheads="1"/>
          </p:cNvSpPr>
          <p:nvPr/>
        </p:nvSpPr>
        <p:spPr bwMode="auto">
          <a:xfrm>
            <a:off x="400821" y="5391557"/>
            <a:ext cx="7624762" cy="1220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36550" indent="-168275">
              <a:defRPr sz="2400">
                <a:solidFill>
                  <a:schemeClr val="tx1"/>
                </a:solidFill>
                <a:latin typeface="Times New Roman" pitchFamily="18" charset="0"/>
              </a:defRPr>
            </a:lvl1pPr>
            <a:lvl2pPr marL="914400" indent="-3365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265113" indent="-176213">
              <a:buFontTx/>
              <a:buChar char="•"/>
            </a:pPr>
            <a:r>
              <a:rPr lang="fr-CA" sz="1800" dirty="0">
                <a:latin typeface="Arial" charset="0"/>
              </a:rPr>
              <a:t>Une perte de ces gradients causerait une perte du potentiel de repos. </a:t>
            </a:r>
            <a:r>
              <a:rPr lang="fr-CA" sz="1800" dirty="0">
                <a:latin typeface="Arial" charset="0"/>
                <a:sym typeface="Symbol" pitchFamily="18" charset="2"/>
              </a:rPr>
              <a:t> </a:t>
            </a:r>
            <a:r>
              <a:rPr lang="fr-CA" sz="1800" dirty="0">
                <a:latin typeface="Arial" charset="0"/>
              </a:rPr>
              <a:t>Pourquoi?</a:t>
            </a:r>
          </a:p>
          <a:p>
            <a:pPr lvl="1">
              <a:buFontTx/>
              <a:buAutoNum type="arabicParenR"/>
            </a:pPr>
            <a:r>
              <a:rPr lang="fr-CA" sz="1800" dirty="0">
                <a:latin typeface="Arial" charset="0"/>
              </a:rPr>
              <a:t>Le potentiel de repos dépend principalement de E</a:t>
            </a:r>
            <a:r>
              <a:rPr lang="fr-CA" sz="2000" baseline="-10000" dirty="0">
                <a:latin typeface="Arial" charset="0"/>
              </a:rPr>
              <a:t>K</a:t>
            </a:r>
            <a:r>
              <a:rPr lang="fr-CA" sz="1800" dirty="0">
                <a:latin typeface="Arial" charset="0"/>
              </a:rPr>
              <a:t> </a:t>
            </a:r>
          </a:p>
          <a:p>
            <a:pPr lvl="1">
              <a:buFontTx/>
              <a:buAutoNum type="arabicParenR"/>
            </a:pPr>
            <a:r>
              <a:rPr lang="fr-CA" sz="1800" dirty="0">
                <a:latin typeface="Arial" charset="0"/>
              </a:rPr>
              <a:t>Si [K</a:t>
            </a:r>
            <a:r>
              <a:rPr lang="fr-CA" sz="1800" baseline="30000" dirty="0">
                <a:latin typeface="Arial" charset="0"/>
              </a:rPr>
              <a:t>+</a:t>
            </a:r>
            <a:r>
              <a:rPr lang="fr-CA" sz="1800" dirty="0">
                <a:latin typeface="Arial" charset="0"/>
              </a:rPr>
              <a:t>]</a:t>
            </a:r>
            <a:r>
              <a:rPr lang="fr-CA" baseline="-25000" dirty="0">
                <a:latin typeface="Arial" charset="0"/>
              </a:rPr>
              <a:t>in</a:t>
            </a:r>
            <a:r>
              <a:rPr lang="fr-CA" sz="1800" dirty="0">
                <a:latin typeface="Arial" charset="0"/>
              </a:rPr>
              <a:t> = [K</a:t>
            </a:r>
            <a:r>
              <a:rPr lang="fr-CA" sz="1800" baseline="30000" dirty="0">
                <a:latin typeface="Arial" charset="0"/>
              </a:rPr>
              <a:t>+</a:t>
            </a:r>
            <a:r>
              <a:rPr lang="fr-CA" sz="1800" dirty="0">
                <a:latin typeface="Arial" charset="0"/>
              </a:rPr>
              <a:t>]</a:t>
            </a:r>
            <a:r>
              <a:rPr lang="fr-CA" baseline="-10000" dirty="0" err="1">
                <a:latin typeface="Arial" charset="0"/>
              </a:rPr>
              <a:t>ext</a:t>
            </a:r>
            <a:r>
              <a:rPr lang="fr-CA" sz="1800" dirty="0">
                <a:latin typeface="Arial" charset="0"/>
              </a:rPr>
              <a:t> </a:t>
            </a:r>
            <a:r>
              <a:rPr lang="fr-CA" sz="1800" dirty="0">
                <a:latin typeface="Arial" charset="0"/>
                <a:sym typeface="Symbol" pitchFamily="18" charset="2"/>
              </a:rPr>
              <a:t> E</a:t>
            </a:r>
            <a:r>
              <a:rPr lang="fr-CA" sz="2000" baseline="-10000" dirty="0">
                <a:latin typeface="Arial" charset="0"/>
                <a:sym typeface="Symbol" pitchFamily="18" charset="2"/>
              </a:rPr>
              <a:t>K</a:t>
            </a:r>
            <a:r>
              <a:rPr lang="fr-CA" sz="1800" dirty="0">
                <a:latin typeface="Arial" charset="0"/>
                <a:sym typeface="Symbol" pitchFamily="18" charset="2"/>
              </a:rPr>
              <a:t> = 0 = </a:t>
            </a:r>
            <a:r>
              <a:rPr lang="fr-CA" sz="1800" dirty="0" err="1">
                <a:latin typeface="Arial" charset="0"/>
                <a:sym typeface="Symbol" pitchFamily="18" charset="2"/>
              </a:rPr>
              <a:t>V</a:t>
            </a:r>
            <a:r>
              <a:rPr lang="fr-CA" sz="2000" baseline="-10000" dirty="0" err="1">
                <a:latin typeface="Arial" charset="0"/>
                <a:sym typeface="Symbol" pitchFamily="18" charset="2"/>
              </a:rPr>
              <a:t>r</a:t>
            </a:r>
            <a:endParaRPr lang="fr-CA" sz="1800" dirty="0">
              <a:latin typeface="Arial" charset="0"/>
            </a:endParaRPr>
          </a:p>
        </p:txBody>
      </p:sp>
      <p:pic>
        <p:nvPicPr>
          <p:cNvPr id="9" name="Picture 8" descr="Marieb_11.8d.jpg"/>
          <p:cNvPicPr>
            <a:picLocks noChangeAspect="1"/>
          </p:cNvPicPr>
          <p:nvPr/>
        </p:nvPicPr>
        <p:blipFill>
          <a:blip r:embed="rId3" cstate="print"/>
          <a:stretch>
            <a:fillRect/>
          </a:stretch>
        </p:blipFill>
        <p:spPr>
          <a:xfrm>
            <a:off x="1763024" y="840659"/>
            <a:ext cx="4808759" cy="2100070"/>
          </a:xfrm>
          <a:prstGeom prst="rect">
            <a:avLst/>
          </a:prstGeom>
        </p:spPr>
      </p:pic>
      <p:sp>
        <p:nvSpPr>
          <p:cNvPr id="6" name="Text Box 13"/>
          <p:cNvSpPr txBox="1">
            <a:spLocks noChangeArrowheads="1"/>
          </p:cNvSpPr>
          <p:nvPr/>
        </p:nvSpPr>
        <p:spPr bwMode="auto">
          <a:xfrm>
            <a:off x="6880891" y="2579944"/>
            <a:ext cx="1157287"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r>
              <a:rPr lang="en-US" sz="1400" b="1" dirty="0">
                <a:solidFill>
                  <a:schemeClr val="accent2"/>
                </a:solidFill>
                <a:latin typeface="Arial" charset="0"/>
              </a:rPr>
              <a:t>Figure </a:t>
            </a:r>
            <a:r>
              <a:rPr lang="en-US" sz="1400" b="1" dirty="0" smtClean="0">
                <a:solidFill>
                  <a:schemeClr val="accent2"/>
                </a:solidFill>
                <a:latin typeface="Arial" charset="0"/>
              </a:rPr>
              <a:t>11.8</a:t>
            </a:r>
            <a:endParaRPr lang="en-US" sz="1400" b="1" dirty="0">
              <a:solidFill>
                <a:schemeClr val="accent2"/>
              </a:solidFill>
              <a:latin typeface="Arial" charset="0"/>
            </a:endParaRPr>
          </a:p>
        </p:txBody>
      </p:sp>
    </p:spTree>
    <p:extLst>
      <p:ext uri="{BB962C8B-B14F-4D97-AF65-F5344CB8AC3E}">
        <p14:creationId xmlns:p14="http://schemas.microsoft.com/office/powerpoint/2010/main" val="3666732972"/>
      </p:ext>
    </p:extLst>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417513" y="431800"/>
            <a:ext cx="8391525" cy="3767138"/>
          </a:xfrm>
          <a:noFill/>
          <a:ln>
            <a:solidFill>
              <a:srgbClr val="FF0000"/>
            </a:solidFill>
            <a:miter lim="800000"/>
            <a:headEnd/>
            <a:tailEnd/>
          </a:ln>
        </p:spPr>
        <p:txBody>
          <a:bodyPr/>
          <a:lstStyle/>
          <a:p>
            <a:pPr eaLnBrk="1" hangingPunct="1">
              <a:buFont typeface="Wingdings" pitchFamily="2" charset="2"/>
              <a:buNone/>
            </a:pPr>
            <a:r>
              <a:rPr lang="fr-CA" sz="2800" dirty="0" smtClean="0">
                <a:solidFill>
                  <a:srgbClr val="FF0000"/>
                </a:solidFill>
                <a:latin typeface="Arial" charset="0"/>
              </a:rPr>
              <a:t>Potentiel de repos (</a:t>
            </a:r>
            <a:r>
              <a:rPr lang="fr-CA" sz="2800" dirty="0" err="1" smtClean="0">
                <a:solidFill>
                  <a:srgbClr val="FF0000"/>
                </a:solidFill>
                <a:latin typeface="Arial" charset="0"/>
              </a:rPr>
              <a:t>V</a:t>
            </a:r>
            <a:r>
              <a:rPr lang="fr-CA" sz="2800" baseline="-10000" dirty="0" err="1" smtClean="0">
                <a:solidFill>
                  <a:srgbClr val="FF0000"/>
                </a:solidFill>
                <a:latin typeface="Arial" charset="0"/>
              </a:rPr>
              <a:t>r</a:t>
            </a:r>
            <a:r>
              <a:rPr lang="fr-CA" sz="2800" dirty="0" smtClean="0">
                <a:solidFill>
                  <a:srgbClr val="FF0000"/>
                </a:solidFill>
                <a:latin typeface="Arial" charset="0"/>
              </a:rPr>
              <a:t>), questions récapitulatives:</a:t>
            </a:r>
          </a:p>
          <a:p>
            <a:pPr lvl="1" eaLnBrk="1" hangingPunct="1">
              <a:spcAft>
                <a:spcPct val="10000"/>
              </a:spcAft>
              <a:buClr>
                <a:srgbClr val="FF0000"/>
              </a:buClr>
              <a:buSzTx/>
            </a:pPr>
            <a:r>
              <a:rPr lang="fr-CA" sz="2200" dirty="0" smtClean="0">
                <a:latin typeface="Arial" charset="0"/>
              </a:rPr>
              <a:t>De quelle façon changerait </a:t>
            </a:r>
            <a:r>
              <a:rPr lang="fr-CA" sz="2200" dirty="0" err="1" smtClean="0">
                <a:latin typeface="Arial" charset="0"/>
              </a:rPr>
              <a:t>V</a:t>
            </a:r>
            <a:r>
              <a:rPr lang="fr-CA" sz="2200" baseline="-10000" dirty="0" err="1" smtClean="0">
                <a:latin typeface="Arial" charset="0"/>
              </a:rPr>
              <a:t>r</a:t>
            </a:r>
            <a:r>
              <a:rPr lang="fr-CA" sz="2200" dirty="0" smtClean="0">
                <a:latin typeface="Arial" charset="0"/>
              </a:rPr>
              <a:t> suite à une augmentation de:</a:t>
            </a:r>
          </a:p>
          <a:p>
            <a:pPr lvl="2" eaLnBrk="1" hangingPunct="1">
              <a:buClr>
                <a:srgbClr val="FF0000"/>
              </a:buClr>
              <a:buSzTx/>
              <a:buFont typeface="Wingdings" pitchFamily="2" charset="2"/>
              <a:buNone/>
            </a:pPr>
            <a:r>
              <a:rPr lang="fr-CA" sz="2200" dirty="0" smtClean="0">
                <a:latin typeface="Arial" charset="0"/>
              </a:rPr>
              <a:t> P</a:t>
            </a:r>
            <a:r>
              <a:rPr lang="fr-CA" sz="2200" baseline="-10000" dirty="0" smtClean="0">
                <a:latin typeface="Arial" charset="0"/>
              </a:rPr>
              <a:t>K</a:t>
            </a:r>
            <a:r>
              <a:rPr lang="fr-CA" sz="2200" dirty="0" smtClean="0">
                <a:latin typeface="Arial" charset="0"/>
              </a:rPr>
              <a:t>?  P</a:t>
            </a:r>
            <a:r>
              <a:rPr lang="fr-CA" sz="2200" baseline="-10000" dirty="0" smtClean="0">
                <a:latin typeface="Arial" charset="0"/>
              </a:rPr>
              <a:t>Na</a:t>
            </a:r>
            <a:r>
              <a:rPr lang="fr-CA" sz="2200" dirty="0" smtClean="0">
                <a:latin typeface="Arial" charset="0"/>
              </a:rPr>
              <a:t>? </a:t>
            </a:r>
          </a:p>
          <a:p>
            <a:pPr lvl="1" eaLnBrk="1" hangingPunct="1">
              <a:spcAft>
                <a:spcPct val="10000"/>
              </a:spcAft>
              <a:buClr>
                <a:srgbClr val="FF0000"/>
              </a:buClr>
              <a:buSzTx/>
            </a:pPr>
            <a:r>
              <a:rPr lang="fr-CA" sz="2200" dirty="0" smtClean="0">
                <a:latin typeface="Arial" charset="0"/>
              </a:rPr>
              <a:t>De quelle façon changerait </a:t>
            </a:r>
            <a:r>
              <a:rPr lang="fr-CA" sz="2200" dirty="0" err="1" smtClean="0">
                <a:latin typeface="Arial" charset="0"/>
              </a:rPr>
              <a:t>V</a:t>
            </a:r>
            <a:r>
              <a:rPr lang="fr-CA" sz="2200" baseline="-10000" dirty="0" err="1" smtClean="0">
                <a:latin typeface="Arial" charset="0"/>
              </a:rPr>
              <a:t>r</a:t>
            </a:r>
            <a:r>
              <a:rPr lang="fr-CA" sz="2200" dirty="0" smtClean="0">
                <a:latin typeface="Arial" charset="0"/>
              </a:rPr>
              <a:t> si l’on doublait:</a:t>
            </a:r>
          </a:p>
          <a:p>
            <a:pPr lvl="1" eaLnBrk="1" hangingPunct="1">
              <a:buClr>
                <a:srgbClr val="FF0000"/>
              </a:buClr>
              <a:buSzTx/>
              <a:buFont typeface="Wingdings" pitchFamily="2" charset="2"/>
              <a:buNone/>
            </a:pPr>
            <a:r>
              <a:rPr lang="fr-CA" sz="2200" dirty="0" smtClean="0">
                <a:latin typeface="Arial" charset="0"/>
              </a:rPr>
              <a:t> 		[K]</a:t>
            </a:r>
            <a:r>
              <a:rPr lang="fr-CA" sz="2200" baseline="-10000" dirty="0" err="1" smtClean="0">
                <a:latin typeface="Arial" charset="0"/>
              </a:rPr>
              <a:t>ext</a:t>
            </a:r>
            <a:r>
              <a:rPr lang="fr-CA" sz="2200" dirty="0" smtClean="0">
                <a:latin typeface="Arial" charset="0"/>
              </a:rPr>
              <a:t>?  [Na]</a:t>
            </a:r>
            <a:r>
              <a:rPr lang="fr-CA" sz="2200" baseline="-10000" dirty="0" err="1" smtClean="0">
                <a:latin typeface="Arial" charset="0"/>
              </a:rPr>
              <a:t>ext</a:t>
            </a:r>
            <a:r>
              <a:rPr lang="fr-CA" sz="2200" dirty="0" smtClean="0">
                <a:latin typeface="Arial" charset="0"/>
              </a:rPr>
              <a:t>?</a:t>
            </a:r>
          </a:p>
          <a:p>
            <a:pPr lvl="1" eaLnBrk="1" hangingPunct="1">
              <a:spcAft>
                <a:spcPct val="10000"/>
              </a:spcAft>
              <a:buClr>
                <a:srgbClr val="FF0000"/>
              </a:buClr>
              <a:buSzTx/>
            </a:pPr>
            <a:r>
              <a:rPr lang="fr-CA" sz="2200" dirty="0" smtClean="0">
                <a:latin typeface="Arial" charset="0"/>
              </a:rPr>
              <a:t>De quelle façon est-ce qu’une inhibition de la pompe Na-K affecterait: </a:t>
            </a:r>
          </a:p>
          <a:p>
            <a:pPr lvl="1" eaLnBrk="1" hangingPunct="1">
              <a:buFont typeface="Wingdings" pitchFamily="2" charset="2"/>
              <a:buNone/>
            </a:pPr>
            <a:r>
              <a:rPr lang="fr-CA" sz="2200" dirty="0" smtClean="0">
                <a:latin typeface="Arial" charset="0"/>
              </a:rPr>
              <a:t>   	 [K]</a:t>
            </a:r>
            <a:r>
              <a:rPr lang="fr-CA" sz="2200" baseline="-10000" dirty="0" smtClean="0">
                <a:latin typeface="Arial" charset="0"/>
              </a:rPr>
              <a:t>in</a:t>
            </a:r>
            <a:r>
              <a:rPr lang="fr-CA" sz="2200" dirty="0" smtClean="0">
                <a:latin typeface="Arial" charset="0"/>
              </a:rPr>
              <a:t>?  [Na]</a:t>
            </a:r>
            <a:r>
              <a:rPr lang="fr-CA" sz="2200" baseline="-10000" dirty="0" smtClean="0">
                <a:latin typeface="Arial" charset="0"/>
              </a:rPr>
              <a:t>in</a:t>
            </a:r>
            <a:r>
              <a:rPr lang="fr-CA" sz="2200" dirty="0" smtClean="0">
                <a:latin typeface="Arial" charset="0"/>
              </a:rPr>
              <a:t>? </a:t>
            </a:r>
            <a:r>
              <a:rPr lang="fr-CA" sz="2200" dirty="0" err="1" smtClean="0">
                <a:latin typeface="Arial" charset="0"/>
              </a:rPr>
              <a:t>V</a:t>
            </a:r>
            <a:r>
              <a:rPr lang="fr-CA" sz="2200" baseline="-10000" dirty="0" err="1" smtClean="0">
                <a:latin typeface="Arial" charset="0"/>
              </a:rPr>
              <a:t>r</a:t>
            </a:r>
            <a:r>
              <a:rPr lang="fr-CA" sz="2200" dirty="0" smtClean="0">
                <a:latin typeface="Arial" charset="0"/>
              </a:rPr>
              <a:t>? </a:t>
            </a:r>
          </a:p>
        </p:txBody>
      </p:sp>
    </p:spTree>
    <p:extLst>
      <p:ext uri="{BB962C8B-B14F-4D97-AF65-F5344CB8AC3E}">
        <p14:creationId xmlns:p14="http://schemas.microsoft.com/office/powerpoint/2010/main" val="3553137150"/>
      </p:ext>
    </p:extLst>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417513" y="431800"/>
            <a:ext cx="8270875" cy="4175125"/>
          </a:xfrm>
          <a:ln>
            <a:solidFill>
              <a:srgbClr val="FF0000"/>
            </a:solidFill>
            <a:miter lim="800000"/>
            <a:headEnd/>
            <a:tailEnd/>
          </a:ln>
        </p:spPr>
        <p:txBody>
          <a:bodyPr>
            <a:normAutofit fontScale="92500" lnSpcReduction="10000"/>
          </a:bodyPr>
          <a:lstStyle/>
          <a:p>
            <a:pPr marL="0" indent="0" eaLnBrk="1" hangingPunct="1">
              <a:lnSpc>
                <a:spcPct val="90000"/>
              </a:lnSpc>
              <a:spcAft>
                <a:spcPct val="30000"/>
              </a:spcAft>
              <a:buFont typeface="Wingdings" pitchFamily="2" charset="2"/>
              <a:buNone/>
            </a:pPr>
            <a:r>
              <a:rPr lang="fr-CA" sz="2700" dirty="0" smtClean="0">
                <a:solidFill>
                  <a:srgbClr val="FF0000"/>
                </a:solidFill>
                <a:latin typeface="Arial" charset="0"/>
              </a:rPr>
              <a:t>Potentiel d’action (P.A.), questions récapitulatives:</a:t>
            </a:r>
            <a:endParaRPr lang="fr-CA" sz="2700" dirty="0" smtClean="0">
              <a:latin typeface="Arial" charset="0"/>
            </a:endParaRPr>
          </a:p>
          <a:p>
            <a:pPr marL="179388" lvl="1" indent="0" eaLnBrk="1" hangingPunct="1">
              <a:lnSpc>
                <a:spcPct val="90000"/>
              </a:lnSpc>
              <a:spcAft>
                <a:spcPct val="15000"/>
              </a:spcAft>
              <a:buClr>
                <a:srgbClr val="FF0000"/>
              </a:buClr>
              <a:buSzTx/>
              <a:buFont typeface="Wingdings" pitchFamily="2" charset="2"/>
              <a:buNone/>
            </a:pPr>
            <a:r>
              <a:rPr lang="fr-CA" sz="2200" dirty="0" smtClean="0">
                <a:latin typeface="Arial" charset="0"/>
              </a:rPr>
              <a:t>Prédisez les effets des changements suivants sur:</a:t>
            </a:r>
          </a:p>
          <a:p>
            <a:pPr marL="179388" lvl="1" indent="0" eaLnBrk="1" hangingPunct="1">
              <a:lnSpc>
                <a:spcPct val="90000"/>
              </a:lnSpc>
              <a:spcAft>
                <a:spcPct val="15000"/>
              </a:spcAft>
              <a:buClr>
                <a:srgbClr val="FF0000"/>
              </a:buClr>
              <a:buSzTx/>
              <a:buFont typeface="Wingdings" pitchFamily="2" charset="2"/>
              <a:buNone/>
            </a:pPr>
            <a:r>
              <a:rPr lang="fr-CA" sz="2200" dirty="0" smtClean="0">
                <a:latin typeface="Arial" charset="0"/>
              </a:rPr>
              <a:t>i) </a:t>
            </a:r>
            <a:r>
              <a:rPr lang="fr-CA" sz="2200" u="sng" dirty="0" smtClean="0">
                <a:latin typeface="Arial" charset="0"/>
              </a:rPr>
              <a:t>l’amplitude du P.A.</a:t>
            </a:r>
            <a:endParaRPr lang="fr-CA" sz="2200" dirty="0" smtClean="0">
              <a:latin typeface="Arial" charset="0"/>
            </a:endParaRPr>
          </a:p>
          <a:p>
            <a:pPr marL="179388" lvl="1" indent="0" eaLnBrk="1" hangingPunct="1">
              <a:lnSpc>
                <a:spcPct val="90000"/>
              </a:lnSpc>
              <a:spcAft>
                <a:spcPct val="15000"/>
              </a:spcAft>
              <a:buClr>
                <a:srgbClr val="FF0000"/>
              </a:buClr>
              <a:buSzTx/>
              <a:buFont typeface="Wingdings" pitchFamily="2" charset="2"/>
              <a:buNone/>
            </a:pPr>
            <a:r>
              <a:rPr lang="fr-CA" sz="2200" dirty="0" smtClean="0">
                <a:latin typeface="Arial" charset="0"/>
              </a:rPr>
              <a:t>ii) </a:t>
            </a:r>
            <a:r>
              <a:rPr lang="fr-CA" sz="2200" u="sng" dirty="0" smtClean="0">
                <a:latin typeface="Arial" charset="0"/>
              </a:rPr>
              <a:t>ses périodes réfractaires </a:t>
            </a:r>
            <a:r>
              <a:rPr lang="fr-CA" sz="2200" dirty="0" smtClean="0">
                <a:latin typeface="Arial" charset="0"/>
              </a:rPr>
              <a:t> </a:t>
            </a:r>
          </a:p>
          <a:p>
            <a:pPr marL="179388" lvl="1" indent="0" eaLnBrk="1" hangingPunct="1">
              <a:lnSpc>
                <a:spcPct val="90000"/>
              </a:lnSpc>
              <a:spcAft>
                <a:spcPct val="15000"/>
              </a:spcAft>
              <a:buClr>
                <a:srgbClr val="FF0000"/>
              </a:buClr>
              <a:buSzTx/>
              <a:buFont typeface="Wingdings" pitchFamily="2" charset="2"/>
              <a:buNone/>
            </a:pPr>
            <a:r>
              <a:rPr lang="fr-CA" sz="2200" dirty="0" smtClean="0">
                <a:solidFill>
                  <a:srgbClr val="FF0000"/>
                </a:solidFill>
                <a:latin typeface="Arial" charset="0"/>
              </a:rPr>
              <a:t>iii) </a:t>
            </a:r>
            <a:r>
              <a:rPr lang="fr-CA" sz="2200" u="sng" dirty="0" smtClean="0">
                <a:solidFill>
                  <a:srgbClr val="FF0000"/>
                </a:solidFill>
                <a:latin typeface="Arial" charset="0"/>
              </a:rPr>
              <a:t>son seuil d’excitation </a:t>
            </a:r>
            <a:endParaRPr lang="fr-CA" sz="2200" dirty="0" smtClean="0">
              <a:solidFill>
                <a:srgbClr val="FF0000"/>
              </a:solidFill>
              <a:latin typeface="Arial" charset="0"/>
            </a:endParaRPr>
          </a:p>
          <a:p>
            <a:pPr marL="179388" lvl="1" indent="0" eaLnBrk="1" hangingPunct="1">
              <a:lnSpc>
                <a:spcPct val="90000"/>
              </a:lnSpc>
              <a:spcBef>
                <a:spcPct val="50000"/>
              </a:spcBef>
              <a:spcAft>
                <a:spcPct val="15000"/>
              </a:spcAft>
              <a:buClr>
                <a:srgbClr val="FF0000"/>
              </a:buClr>
              <a:buSzTx/>
            </a:pPr>
            <a:r>
              <a:rPr lang="fr-CA" sz="2200" dirty="0" smtClean="0">
                <a:latin typeface="Arial" charset="0"/>
              </a:rPr>
              <a:t>  une augmentation de [K]</a:t>
            </a:r>
            <a:r>
              <a:rPr lang="fr-CA" sz="2200" baseline="-10000" dirty="0" err="1" smtClean="0">
                <a:latin typeface="Arial" charset="0"/>
              </a:rPr>
              <a:t>ext</a:t>
            </a:r>
            <a:r>
              <a:rPr lang="fr-CA" sz="2200" dirty="0" smtClean="0">
                <a:latin typeface="Arial" charset="0"/>
              </a:rPr>
              <a:t> ou [Na]</a:t>
            </a:r>
            <a:r>
              <a:rPr lang="fr-CA" sz="2200" baseline="-10000" dirty="0" err="1" smtClean="0">
                <a:latin typeface="Arial" charset="0"/>
              </a:rPr>
              <a:t>ext</a:t>
            </a:r>
            <a:endParaRPr lang="fr-CA" sz="2200" baseline="-10000" dirty="0" smtClean="0">
              <a:latin typeface="Arial" charset="0"/>
            </a:endParaRPr>
          </a:p>
          <a:p>
            <a:pPr marL="179388" lvl="1" indent="0" eaLnBrk="1" hangingPunct="1">
              <a:lnSpc>
                <a:spcPct val="90000"/>
              </a:lnSpc>
              <a:spcAft>
                <a:spcPct val="15000"/>
              </a:spcAft>
              <a:buClr>
                <a:srgbClr val="FF0000"/>
              </a:buClr>
              <a:buSzTx/>
            </a:pPr>
            <a:r>
              <a:rPr lang="fr-CA" sz="2200" dirty="0" smtClean="0">
                <a:latin typeface="Arial" charset="0"/>
              </a:rPr>
              <a:t>  une diminution de [K]</a:t>
            </a:r>
            <a:r>
              <a:rPr lang="fr-CA" sz="2200" baseline="-10000" dirty="0" err="1" smtClean="0">
                <a:latin typeface="Arial" charset="0"/>
              </a:rPr>
              <a:t>ext</a:t>
            </a:r>
            <a:r>
              <a:rPr lang="fr-CA" sz="2200" dirty="0" smtClean="0">
                <a:latin typeface="Arial" charset="0"/>
              </a:rPr>
              <a:t> ou [Na]</a:t>
            </a:r>
            <a:r>
              <a:rPr lang="fr-CA" sz="2200" baseline="-10000" dirty="0" err="1" smtClean="0">
                <a:latin typeface="Arial" charset="0"/>
              </a:rPr>
              <a:t>ext</a:t>
            </a:r>
            <a:endParaRPr lang="fr-CA" sz="2200" baseline="-10000" dirty="0" smtClean="0">
              <a:latin typeface="Arial" charset="0"/>
            </a:endParaRPr>
          </a:p>
          <a:p>
            <a:pPr marL="179388" lvl="1" indent="0" eaLnBrk="1" hangingPunct="1">
              <a:lnSpc>
                <a:spcPct val="90000"/>
              </a:lnSpc>
              <a:spcAft>
                <a:spcPct val="15000"/>
              </a:spcAft>
              <a:buClr>
                <a:srgbClr val="FF0000"/>
              </a:buClr>
              <a:buSzTx/>
            </a:pPr>
            <a:r>
              <a:rPr lang="fr-CA" sz="2200" dirty="0" smtClean="0">
                <a:latin typeface="Arial" charset="0"/>
              </a:rPr>
              <a:t>  une inhibition de la pompe Na-K</a:t>
            </a:r>
          </a:p>
          <a:p>
            <a:pPr marL="179388" lvl="1" indent="0" eaLnBrk="1" hangingPunct="1">
              <a:lnSpc>
                <a:spcPct val="90000"/>
              </a:lnSpc>
              <a:spcAft>
                <a:spcPct val="15000"/>
              </a:spcAft>
              <a:buClr>
                <a:srgbClr val="FF0000"/>
              </a:buClr>
              <a:buSzTx/>
            </a:pPr>
            <a:r>
              <a:rPr lang="fr-CA" sz="2200" dirty="0" smtClean="0">
                <a:latin typeface="Arial" charset="0"/>
              </a:rPr>
              <a:t>  </a:t>
            </a:r>
            <a:r>
              <a:rPr lang="fr-CA" sz="2200" dirty="0" smtClean="0">
                <a:solidFill>
                  <a:srgbClr val="FF0000"/>
                </a:solidFill>
                <a:latin typeface="Arial" charset="0"/>
              </a:rPr>
              <a:t>** </a:t>
            </a:r>
            <a:r>
              <a:rPr lang="fr-CA" sz="2200" dirty="0" smtClean="0">
                <a:latin typeface="Arial" charset="0"/>
              </a:rPr>
              <a:t>une inhibition des canaux Na</a:t>
            </a:r>
            <a:r>
              <a:rPr lang="fr-CA" sz="2200" baseline="30000" dirty="0" smtClean="0">
                <a:latin typeface="Arial" charset="0"/>
              </a:rPr>
              <a:t>+</a:t>
            </a:r>
            <a:r>
              <a:rPr lang="fr-CA" sz="2200" dirty="0" smtClean="0">
                <a:latin typeface="Arial" charset="0"/>
              </a:rPr>
              <a:t> voltage-dépendants</a:t>
            </a:r>
            <a:r>
              <a:rPr lang="fr-CA" sz="2200" dirty="0" smtClean="0">
                <a:solidFill>
                  <a:srgbClr val="FF0000"/>
                </a:solidFill>
                <a:latin typeface="Arial" charset="0"/>
              </a:rPr>
              <a:t> </a:t>
            </a:r>
            <a:endParaRPr lang="fr-CA" sz="2200" dirty="0" smtClean="0">
              <a:latin typeface="Arial" charset="0"/>
            </a:endParaRPr>
          </a:p>
          <a:p>
            <a:pPr marL="179388" lvl="1" indent="0" eaLnBrk="1" hangingPunct="1">
              <a:lnSpc>
                <a:spcPct val="90000"/>
              </a:lnSpc>
              <a:spcAft>
                <a:spcPct val="15000"/>
              </a:spcAft>
              <a:buClr>
                <a:srgbClr val="FF0000"/>
              </a:buClr>
              <a:buSzTx/>
            </a:pPr>
            <a:r>
              <a:rPr lang="fr-CA" sz="2200" dirty="0" smtClean="0">
                <a:latin typeface="Arial" charset="0"/>
              </a:rPr>
              <a:t>  </a:t>
            </a:r>
            <a:r>
              <a:rPr lang="fr-CA" sz="2200" dirty="0" smtClean="0">
                <a:solidFill>
                  <a:srgbClr val="FF0000"/>
                </a:solidFill>
                <a:latin typeface="Arial" charset="0"/>
              </a:rPr>
              <a:t>** </a:t>
            </a:r>
            <a:r>
              <a:rPr lang="fr-CA" sz="2200" dirty="0" smtClean="0">
                <a:latin typeface="Arial" charset="0"/>
              </a:rPr>
              <a:t>une inhibition des canaux K</a:t>
            </a:r>
            <a:r>
              <a:rPr lang="fr-CA" sz="2200" baseline="30000" dirty="0" smtClean="0">
                <a:latin typeface="Arial" charset="0"/>
              </a:rPr>
              <a:t>+</a:t>
            </a:r>
            <a:r>
              <a:rPr lang="fr-CA" sz="2200" dirty="0" smtClean="0">
                <a:latin typeface="Arial" charset="0"/>
              </a:rPr>
              <a:t> voltage-dépendants</a:t>
            </a:r>
          </a:p>
          <a:p>
            <a:pPr marL="179388" lvl="1" indent="0" eaLnBrk="1" hangingPunct="1">
              <a:lnSpc>
                <a:spcPct val="90000"/>
              </a:lnSpc>
              <a:spcAft>
                <a:spcPct val="15000"/>
              </a:spcAft>
              <a:buClr>
                <a:srgbClr val="FF0000"/>
              </a:buClr>
              <a:buSzTx/>
            </a:pPr>
            <a:r>
              <a:rPr lang="fr-CA" sz="2200" dirty="0" smtClean="0">
                <a:latin typeface="Arial" charset="0"/>
              </a:rPr>
              <a:t>Diminution de K = diminution d’excitabilité</a:t>
            </a:r>
          </a:p>
        </p:txBody>
      </p:sp>
      <p:sp>
        <p:nvSpPr>
          <p:cNvPr id="58371" name="Text Box 3"/>
          <p:cNvSpPr txBox="1">
            <a:spLocks noChangeArrowheads="1"/>
          </p:cNvSpPr>
          <p:nvPr/>
        </p:nvSpPr>
        <p:spPr bwMode="auto">
          <a:xfrm>
            <a:off x="388938" y="4664075"/>
            <a:ext cx="878958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800" dirty="0" smtClean="0">
                <a:solidFill>
                  <a:srgbClr val="FF0000"/>
                </a:solidFill>
                <a:latin typeface="Arial" charset="0"/>
              </a:rPr>
              <a:t>1)** </a:t>
            </a:r>
            <a:r>
              <a:rPr lang="fr-CA" sz="1800" dirty="0">
                <a:solidFill>
                  <a:srgbClr val="FF0000"/>
                </a:solidFill>
                <a:latin typeface="Arial" charset="0"/>
              </a:rPr>
              <a:t>Qu’est-ce qui pourrait causer une inhibition de ces canaux voltage-dépendants</a:t>
            </a:r>
            <a:r>
              <a:rPr lang="fr-CA" sz="1800" dirty="0" smtClean="0">
                <a:solidFill>
                  <a:srgbClr val="FF0000"/>
                </a:solidFill>
                <a:latin typeface="Arial" charset="0"/>
              </a:rPr>
              <a:t>?</a:t>
            </a:r>
          </a:p>
          <a:p>
            <a:endParaRPr lang="fr-CA" sz="1800" dirty="0">
              <a:solidFill>
                <a:srgbClr val="FF0000"/>
              </a:solidFill>
              <a:latin typeface="Arial" charset="0"/>
            </a:endParaRPr>
          </a:p>
          <a:p>
            <a:r>
              <a:rPr lang="fr-CA" sz="1800" dirty="0" smtClean="0">
                <a:solidFill>
                  <a:srgbClr val="FF0000"/>
                </a:solidFill>
                <a:latin typeface="Arial" charset="0"/>
              </a:rPr>
              <a:t>2)** </a:t>
            </a:r>
            <a:r>
              <a:rPr lang="fr-CA" sz="1800" dirty="0">
                <a:solidFill>
                  <a:srgbClr val="FF0000"/>
                </a:solidFill>
                <a:latin typeface="Arial" charset="0"/>
              </a:rPr>
              <a:t>Quel effet cette inhibition aurait-elle sur la propagation des potentiels d’action?</a:t>
            </a:r>
          </a:p>
          <a:p>
            <a:r>
              <a:rPr lang="fr-CA" sz="1800" dirty="0" smtClean="0">
                <a:solidFill>
                  <a:srgbClr val="FF0000"/>
                </a:solidFill>
                <a:latin typeface="Arial" charset="0"/>
              </a:rPr>
              <a:t>3)** </a:t>
            </a:r>
            <a:r>
              <a:rPr lang="fr-CA" sz="1800" dirty="0">
                <a:solidFill>
                  <a:srgbClr val="FF0000"/>
                </a:solidFill>
                <a:latin typeface="Arial" charset="0"/>
              </a:rPr>
              <a:t>Quel effet cette inhibition aurait-elle sur la propagation des potentiels gradués?</a:t>
            </a:r>
          </a:p>
        </p:txBody>
      </p:sp>
    </p:spTree>
    <p:extLst>
      <p:ext uri="{BB962C8B-B14F-4D97-AF65-F5344CB8AC3E}">
        <p14:creationId xmlns:p14="http://schemas.microsoft.com/office/powerpoint/2010/main" val="1791117708"/>
      </p:ext>
    </p:extLst>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90738"/>
            <a:ext cx="9144000" cy="2447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48690413"/>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1381" y="360426"/>
            <a:ext cx="9009887" cy="5990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a:defRPr sz="2400">
                <a:solidFill>
                  <a:schemeClr val="tx1"/>
                </a:solidFill>
                <a:latin typeface="Times New Roman" pitchFamily="18" charset="0"/>
              </a:defRPr>
            </a:lvl1pPr>
            <a:lvl2pPr marL="571500" indent="-277813">
              <a:defRPr sz="2400">
                <a:solidFill>
                  <a:schemeClr val="tx1"/>
                </a:solidFill>
                <a:latin typeface="Times New Roman" pitchFamily="18" charset="0"/>
              </a:defRPr>
            </a:lvl2pPr>
            <a:lvl3pPr marL="969963" indent="-277813">
              <a:defRPr sz="2400">
                <a:solidFill>
                  <a:schemeClr val="tx1"/>
                </a:solidFill>
                <a:latin typeface="Times New Roman" pitchFamily="18" charset="0"/>
              </a:defRPr>
            </a:lvl3pPr>
            <a:lvl4pPr marL="1365250" indent="-280988">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073150" indent="-1073150">
              <a:spcAft>
                <a:spcPct val="50000"/>
              </a:spcAft>
              <a:buSzPct val="70000"/>
              <a:buFont typeface="Symbol" pitchFamily="18" charset="2"/>
              <a:buNone/>
            </a:pPr>
            <a:r>
              <a:rPr lang="en-CA" sz="2200" b="1" dirty="0" smtClean="0">
                <a:latin typeface="Arial" charset="0"/>
                <a:sym typeface="Symbol" pitchFamily="18" charset="2"/>
              </a:rPr>
              <a:t>4.2.5.3	</a:t>
            </a:r>
            <a:r>
              <a:rPr lang="fr-CA" sz="2200" b="1" u="sng" dirty="0" smtClean="0">
                <a:latin typeface="Arial" charset="0"/>
              </a:rPr>
              <a:t>TRANSMISSION </a:t>
            </a:r>
            <a:r>
              <a:rPr lang="fr-CA" sz="2200" b="1" u="sng" dirty="0">
                <a:latin typeface="Arial" charset="0"/>
              </a:rPr>
              <a:t>DU SIGNAL AUX SYNAPSES </a:t>
            </a:r>
            <a:r>
              <a:rPr lang="fr-CA" sz="2200" b="1" u="sng" dirty="0" smtClean="0">
                <a:latin typeface="Arial" charset="0"/>
              </a:rPr>
              <a:t>CHIMIQUES</a:t>
            </a:r>
          </a:p>
          <a:p>
            <a:pPr marL="627063" indent="-265113">
              <a:spcAft>
                <a:spcPts val="1200"/>
              </a:spcAft>
              <a:buSzPct val="70000"/>
              <a:tabLst>
                <a:tab pos="8789988" algn="l"/>
              </a:tabLst>
            </a:pPr>
            <a:r>
              <a:rPr lang="fr-CA" sz="1800" dirty="0" smtClean="0">
                <a:latin typeface="Arial" charset="0"/>
                <a:sym typeface="Wingdings 2" pitchFamily="18" charset="2"/>
              </a:rPr>
              <a:t>	</a:t>
            </a:r>
            <a:r>
              <a:rPr lang="fr-CA" sz="1800" dirty="0" smtClean="0">
                <a:latin typeface="Arial" charset="0"/>
              </a:rPr>
              <a:t>Le </a:t>
            </a:r>
            <a:r>
              <a:rPr lang="fr-CA" sz="1800" dirty="0">
                <a:latin typeface="Arial" charset="0"/>
              </a:rPr>
              <a:t>potentiel d’action arrive au bouton </a:t>
            </a:r>
            <a:r>
              <a:rPr lang="fr-CA" sz="1800" dirty="0" smtClean="0">
                <a:latin typeface="Arial" charset="0"/>
              </a:rPr>
              <a:t>terminal.</a:t>
            </a:r>
          </a:p>
          <a:p>
            <a:pPr marL="627063" indent="-265113">
              <a:spcAft>
                <a:spcPts val="0"/>
              </a:spcAft>
              <a:buSzPct val="70000"/>
              <a:tabLst>
                <a:tab pos="8789988" algn="l"/>
              </a:tabLst>
            </a:pPr>
            <a:r>
              <a:rPr lang="fr-CA" sz="1800" dirty="0" smtClean="0">
                <a:latin typeface="Arial" charset="0"/>
                <a:sym typeface="Wingdings 2" pitchFamily="18" charset="2"/>
              </a:rPr>
              <a:t>	</a:t>
            </a:r>
            <a:r>
              <a:rPr lang="fr-CA" sz="1800" dirty="0" smtClean="0">
                <a:solidFill>
                  <a:srgbClr val="FF0000"/>
                </a:solidFill>
                <a:latin typeface="Arial" charset="0"/>
              </a:rPr>
              <a:t>La </a:t>
            </a:r>
            <a:r>
              <a:rPr lang="fr-CA" sz="1800" dirty="0">
                <a:solidFill>
                  <a:srgbClr val="FF0000"/>
                </a:solidFill>
                <a:latin typeface="Arial" charset="0"/>
              </a:rPr>
              <a:t>dépolarisation cause l’ouverture de </a:t>
            </a:r>
            <a:r>
              <a:rPr lang="fr-CA" sz="1800" i="1" u="sng" dirty="0">
                <a:solidFill>
                  <a:srgbClr val="FF0000"/>
                </a:solidFill>
                <a:latin typeface="Arial" charset="0"/>
              </a:rPr>
              <a:t>canaux à Ca</a:t>
            </a:r>
            <a:r>
              <a:rPr lang="fr-CA" sz="1800" i="1" u="sng" baseline="30000" dirty="0">
                <a:solidFill>
                  <a:srgbClr val="FF0000"/>
                </a:solidFill>
                <a:latin typeface="Arial" charset="0"/>
              </a:rPr>
              <a:t>2+</a:t>
            </a:r>
            <a:r>
              <a:rPr lang="fr-CA" sz="1800" i="1" u="sng" dirty="0">
                <a:solidFill>
                  <a:srgbClr val="FF0000"/>
                </a:solidFill>
                <a:latin typeface="Arial" charset="0"/>
              </a:rPr>
              <a:t> voltage-dépendants</a:t>
            </a:r>
            <a:r>
              <a:rPr lang="fr-CA" sz="1800" dirty="0">
                <a:solidFill>
                  <a:srgbClr val="FF0000"/>
                </a:solidFill>
                <a:latin typeface="Arial" charset="0"/>
              </a:rPr>
              <a:t>.</a:t>
            </a:r>
          </a:p>
          <a:p>
            <a:pPr marL="900113" lvl="3" indent="-265113">
              <a:spcAft>
                <a:spcPts val="1200"/>
              </a:spcAft>
              <a:buSzPct val="80000"/>
              <a:buFont typeface="Symbol" pitchFamily="18" charset="2"/>
              <a:buChar char="®"/>
              <a:tabLst>
                <a:tab pos="8789988" algn="l"/>
              </a:tabLst>
            </a:pPr>
            <a:r>
              <a:rPr lang="fr-CA" sz="1800" dirty="0">
                <a:latin typeface="Arial" charset="0"/>
              </a:rPr>
              <a:t>Entrée des ions Ca</a:t>
            </a:r>
            <a:r>
              <a:rPr lang="fr-CA" sz="1800" baseline="30000" dirty="0">
                <a:latin typeface="Arial" charset="0"/>
              </a:rPr>
              <a:t>2+</a:t>
            </a:r>
            <a:r>
              <a:rPr lang="fr-CA" sz="1800" dirty="0">
                <a:latin typeface="Arial" charset="0"/>
              </a:rPr>
              <a:t> dans le bouton </a:t>
            </a:r>
            <a:r>
              <a:rPr lang="fr-CA" sz="1800" dirty="0" smtClean="0">
                <a:latin typeface="Arial" charset="0"/>
              </a:rPr>
              <a:t>terminal.</a:t>
            </a:r>
          </a:p>
          <a:p>
            <a:pPr marL="627063" indent="-265113">
              <a:spcAft>
                <a:spcPts val="0"/>
              </a:spcAft>
              <a:buSzPct val="80000"/>
              <a:tabLst>
                <a:tab pos="8789988" algn="l"/>
              </a:tabLst>
            </a:pPr>
            <a:r>
              <a:rPr lang="fr-CA" sz="1800" dirty="0" smtClean="0">
                <a:latin typeface="Arial" charset="0"/>
                <a:sym typeface="Wingdings 2" pitchFamily="18" charset="2"/>
              </a:rPr>
              <a:t> </a:t>
            </a:r>
            <a:r>
              <a:rPr lang="fr-CA" sz="1800" dirty="0" smtClean="0">
                <a:latin typeface="Arial" charset="0"/>
              </a:rPr>
              <a:t>L’augmentation </a:t>
            </a:r>
            <a:r>
              <a:rPr lang="fr-CA" sz="1800" dirty="0">
                <a:latin typeface="Arial" charset="0"/>
              </a:rPr>
              <a:t>de la concentration intracellulaire en Ca</a:t>
            </a:r>
            <a:r>
              <a:rPr lang="fr-CA" sz="1800" baseline="30000" dirty="0">
                <a:latin typeface="Arial" charset="0"/>
              </a:rPr>
              <a:t>2+</a:t>
            </a:r>
            <a:r>
              <a:rPr lang="fr-CA" sz="1800" dirty="0">
                <a:latin typeface="Arial" charset="0"/>
              </a:rPr>
              <a:t> entraîne la fusion des vésicules synaptiques avec la membrane </a:t>
            </a:r>
            <a:r>
              <a:rPr lang="fr-CA" sz="1800" dirty="0" err="1">
                <a:latin typeface="Arial" charset="0"/>
              </a:rPr>
              <a:t>présynaptique</a:t>
            </a:r>
            <a:r>
              <a:rPr lang="fr-CA" sz="1800" dirty="0">
                <a:latin typeface="Arial" charset="0"/>
              </a:rPr>
              <a:t>.</a:t>
            </a:r>
          </a:p>
          <a:p>
            <a:pPr marL="900113" lvl="3" indent="-265113">
              <a:spcAft>
                <a:spcPct val="25000"/>
              </a:spcAft>
              <a:buSzPct val="80000"/>
              <a:buFont typeface="Symbol" pitchFamily="18" charset="2"/>
              <a:buChar char="®"/>
              <a:tabLst>
                <a:tab pos="8789988" algn="l"/>
              </a:tabLst>
            </a:pPr>
            <a:r>
              <a:rPr lang="fr-CA" sz="1800" dirty="0">
                <a:latin typeface="Arial" charset="0"/>
              </a:rPr>
              <a:t>Libération de neurotransmetteurs par </a:t>
            </a:r>
            <a:r>
              <a:rPr lang="fr-CA" sz="1800" dirty="0" err="1" smtClean="0">
                <a:latin typeface="Arial" charset="0"/>
              </a:rPr>
              <a:t>exocytose</a:t>
            </a:r>
            <a:r>
              <a:rPr lang="fr-CA" sz="1800" dirty="0" smtClean="0">
                <a:latin typeface="Arial" charset="0"/>
              </a:rPr>
              <a:t>.</a:t>
            </a:r>
          </a:p>
          <a:p>
            <a:pPr marL="627063" indent="-265113">
              <a:spcAft>
                <a:spcPts val="1200"/>
              </a:spcAft>
              <a:buSzPct val="80000"/>
              <a:tabLst>
                <a:tab pos="8789988" algn="l"/>
              </a:tabLst>
            </a:pPr>
            <a:r>
              <a:rPr lang="fr-CA" sz="1800" dirty="0" smtClean="0">
                <a:latin typeface="Arial" charset="0"/>
                <a:sym typeface="Wingdings 2" pitchFamily="18" charset="2"/>
              </a:rPr>
              <a:t> Les </a:t>
            </a:r>
            <a:r>
              <a:rPr lang="fr-CA" sz="1800" dirty="0">
                <a:latin typeface="Arial" charset="0"/>
              </a:rPr>
              <a:t>neurotransmetteurs diffusent à travers la fente synaptique et se lient (réversiblement) aux récepteurs </a:t>
            </a:r>
            <a:r>
              <a:rPr lang="fr-CA" sz="1800" dirty="0" err="1">
                <a:latin typeface="Arial" charset="0"/>
              </a:rPr>
              <a:t>postsynaptiques</a:t>
            </a:r>
            <a:r>
              <a:rPr lang="fr-CA" sz="1800" dirty="0">
                <a:latin typeface="Arial" charset="0"/>
              </a:rPr>
              <a:t>.</a:t>
            </a:r>
          </a:p>
          <a:p>
            <a:pPr marL="627063" indent="-265113">
              <a:spcAft>
                <a:spcPct val="10000"/>
              </a:spcAft>
              <a:buSzPct val="70000"/>
              <a:buFont typeface="Symbol" pitchFamily="18" charset="2"/>
              <a:buNone/>
              <a:tabLst>
                <a:tab pos="8789988" algn="l"/>
              </a:tabLst>
            </a:pPr>
            <a:r>
              <a:rPr lang="fr-CA" sz="1800" dirty="0" smtClean="0">
                <a:latin typeface="Arial" charset="0"/>
                <a:sym typeface="Wingdings 2" pitchFamily="18" charset="2"/>
              </a:rPr>
              <a:t> </a:t>
            </a:r>
            <a:r>
              <a:rPr lang="fr-CA" sz="1800" dirty="0" smtClean="0">
                <a:latin typeface="Arial" charset="0"/>
              </a:rPr>
              <a:t>La </a:t>
            </a:r>
            <a:r>
              <a:rPr lang="fr-CA" sz="1800" dirty="0">
                <a:latin typeface="Arial" charset="0"/>
              </a:rPr>
              <a:t>liaison neurotransmetteur-récepteur cause l’ouverture (ou la fermeture) de canaux ioniques ligand-dépendants sur la membrane </a:t>
            </a:r>
            <a:r>
              <a:rPr lang="fr-CA" sz="1800" dirty="0" err="1">
                <a:latin typeface="Arial" charset="0"/>
              </a:rPr>
              <a:t>postsynaptique</a:t>
            </a:r>
            <a:r>
              <a:rPr lang="fr-CA" sz="1800" dirty="0">
                <a:latin typeface="Arial" charset="0"/>
              </a:rPr>
              <a:t>.</a:t>
            </a:r>
          </a:p>
          <a:p>
            <a:pPr marL="900113" lvl="3" indent="-273050" defTabSz="900113">
              <a:spcAft>
                <a:spcPct val="50000"/>
              </a:spcAft>
              <a:buSzPct val="80000"/>
              <a:buFont typeface="Symbol" pitchFamily="18" charset="2"/>
              <a:buChar char="®"/>
              <a:tabLst>
                <a:tab pos="8789988" algn="l"/>
              </a:tabLst>
            </a:pPr>
            <a:r>
              <a:rPr lang="fr-CA" sz="1800" dirty="0">
                <a:solidFill>
                  <a:srgbClr val="FF0000"/>
                </a:solidFill>
                <a:latin typeface="Arial" charset="0"/>
              </a:rPr>
              <a:t>Changement du potentiel de membrane de la cellule </a:t>
            </a:r>
            <a:r>
              <a:rPr lang="fr-CA" sz="1800" dirty="0" err="1" smtClean="0">
                <a:solidFill>
                  <a:srgbClr val="FF0000"/>
                </a:solidFill>
                <a:latin typeface="Arial" charset="0"/>
              </a:rPr>
              <a:t>postsynaptique</a:t>
            </a:r>
            <a:r>
              <a:rPr lang="fr-CA" sz="1800" dirty="0" smtClean="0">
                <a:solidFill>
                  <a:srgbClr val="FF0000"/>
                </a:solidFill>
                <a:latin typeface="Arial" charset="0"/>
              </a:rPr>
              <a:t>: potentiel gradué </a:t>
            </a:r>
            <a:r>
              <a:rPr lang="fr-CA" sz="1800" dirty="0">
                <a:solidFill>
                  <a:srgbClr val="FF0000"/>
                </a:solidFill>
                <a:latin typeface="Arial" charset="0"/>
              </a:rPr>
              <a:t>nommé </a:t>
            </a:r>
            <a:r>
              <a:rPr lang="fr-CA" sz="1800" i="1" u="sng" dirty="0">
                <a:solidFill>
                  <a:srgbClr val="FF0000"/>
                </a:solidFill>
                <a:latin typeface="Arial" charset="0"/>
              </a:rPr>
              <a:t>potentiel </a:t>
            </a:r>
            <a:r>
              <a:rPr lang="fr-CA" sz="1800" i="1" u="sng" dirty="0" err="1" smtClean="0">
                <a:solidFill>
                  <a:srgbClr val="FF0000"/>
                </a:solidFill>
                <a:latin typeface="Arial" charset="0"/>
              </a:rPr>
              <a:t>postsynaptique</a:t>
            </a:r>
            <a:r>
              <a:rPr lang="fr-CA" sz="1800" i="1" dirty="0" smtClean="0">
                <a:solidFill>
                  <a:srgbClr val="FF0000"/>
                </a:solidFill>
                <a:latin typeface="Arial" charset="0"/>
              </a:rPr>
              <a:t>.</a:t>
            </a:r>
          </a:p>
          <a:p>
            <a:pPr lvl="1" indent="-306388">
              <a:spcBef>
                <a:spcPts val="0"/>
              </a:spcBef>
              <a:buSzPct val="70000"/>
              <a:buFont typeface="Symbol" pitchFamily="18" charset="2"/>
              <a:buNone/>
            </a:pPr>
            <a:r>
              <a:rPr lang="fr-CA" sz="2000" dirty="0" smtClean="0">
                <a:latin typeface="Arial" charset="0"/>
                <a:sym typeface="Wingdings 2" pitchFamily="18" charset="2"/>
              </a:rPr>
              <a:t> </a:t>
            </a:r>
            <a:r>
              <a:rPr lang="fr-CA" sz="1800" b="1" i="1" dirty="0">
                <a:latin typeface="Arial" charset="0"/>
              </a:rPr>
              <a:t>Délai d’action synaptique</a:t>
            </a:r>
            <a:r>
              <a:rPr lang="fr-CA" sz="1800" b="1" dirty="0">
                <a:latin typeface="Arial" charset="0"/>
              </a:rPr>
              <a:t>:</a:t>
            </a:r>
          </a:p>
          <a:p>
            <a:pPr marL="449263" lvl="1" indent="0">
              <a:buSzPct val="70000"/>
              <a:buFont typeface="Symbol" pitchFamily="18" charset="2"/>
              <a:buNone/>
            </a:pPr>
            <a:r>
              <a:rPr lang="fr-CA" sz="1800" dirty="0" smtClean="0">
                <a:latin typeface="Arial" charset="0"/>
              </a:rPr>
              <a:t>Temps </a:t>
            </a:r>
            <a:r>
              <a:rPr lang="fr-CA" sz="1800" dirty="0">
                <a:latin typeface="Arial" charset="0"/>
              </a:rPr>
              <a:t>requis pour la transmission du signal entre le neurone </a:t>
            </a:r>
            <a:r>
              <a:rPr lang="fr-CA" sz="1800" dirty="0" err="1">
                <a:latin typeface="Arial" charset="0"/>
              </a:rPr>
              <a:t>présynaptique</a:t>
            </a:r>
            <a:r>
              <a:rPr lang="fr-CA" sz="1800" dirty="0">
                <a:latin typeface="Arial" charset="0"/>
              </a:rPr>
              <a:t> et la cellule </a:t>
            </a:r>
            <a:r>
              <a:rPr lang="fr-CA" sz="1800" dirty="0" err="1">
                <a:latin typeface="Arial" charset="0"/>
              </a:rPr>
              <a:t>postsynaptique</a:t>
            </a:r>
            <a:r>
              <a:rPr lang="fr-CA" sz="1800" dirty="0">
                <a:latin typeface="Arial" charset="0"/>
              </a:rPr>
              <a:t>.</a:t>
            </a:r>
          </a:p>
          <a:p>
            <a:pPr marL="449263" lvl="1" indent="0">
              <a:buSzPct val="70000"/>
              <a:buFont typeface="Symbol" pitchFamily="18" charset="2"/>
              <a:buNone/>
            </a:pPr>
            <a:r>
              <a:rPr lang="fr-CA" sz="1800" dirty="0" smtClean="0">
                <a:latin typeface="Arial" charset="0"/>
              </a:rPr>
              <a:t>Dure </a:t>
            </a:r>
            <a:r>
              <a:rPr lang="fr-CA" sz="1800" dirty="0">
                <a:latin typeface="Arial" charset="0"/>
              </a:rPr>
              <a:t>typiquement quelques millisecondes</a:t>
            </a:r>
            <a:r>
              <a:rPr lang="fr-CA" sz="1800" dirty="0" smtClean="0">
                <a:latin typeface="Arial" charset="0"/>
              </a:rPr>
              <a:t>.</a:t>
            </a:r>
          </a:p>
          <a:p>
            <a:pPr marL="449263" lvl="1" indent="0">
              <a:buSzPct val="70000"/>
              <a:buFont typeface="Symbol" pitchFamily="18" charset="2"/>
              <a:buNone/>
            </a:pPr>
            <a:r>
              <a:rPr lang="fr-CA" sz="1800" dirty="0" smtClean="0">
                <a:latin typeface="Arial" charset="0"/>
                <a:sym typeface="Symbol" pitchFamily="18" charset="2"/>
              </a:rPr>
              <a:t></a:t>
            </a:r>
            <a:r>
              <a:rPr lang="fr-CA" sz="1800" dirty="0" smtClean="0">
                <a:latin typeface="Arial" charset="0"/>
              </a:rPr>
              <a:t> </a:t>
            </a:r>
            <a:r>
              <a:rPr lang="fr-CA" sz="1800" dirty="0">
                <a:latin typeface="Arial" charset="0"/>
              </a:rPr>
              <a:t>Facteur limitant.</a:t>
            </a:r>
          </a:p>
        </p:txBody>
      </p:sp>
    </p:spTree>
    <p:extLst>
      <p:ext uri="{BB962C8B-B14F-4D97-AF65-F5344CB8AC3E}">
        <p14:creationId xmlns:p14="http://schemas.microsoft.com/office/powerpoint/2010/main" val="2836068193"/>
      </p:ext>
    </p:extLst>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400" y="965200"/>
            <a:ext cx="8331200" cy="492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Rectangle 3"/>
          <p:cNvSpPr>
            <a:spLocks noChangeArrowheads="1"/>
          </p:cNvSpPr>
          <p:nvPr/>
        </p:nvSpPr>
        <p:spPr bwMode="auto">
          <a:xfrm>
            <a:off x="5975350" y="4579938"/>
            <a:ext cx="714375" cy="384175"/>
          </a:xfrm>
          <a:prstGeom prst="rect">
            <a:avLst/>
          </a:prstGeom>
          <a:solidFill>
            <a:srgbClr val="FFD62F"/>
          </a:solidFill>
          <a:ln w="19050">
            <a:solidFill>
              <a:srgbClr val="CC7304"/>
            </a:solidFill>
            <a:miter lim="800000"/>
            <a:headEnd/>
            <a:tailEnd/>
          </a:ln>
        </p:spPr>
        <p:txBody>
          <a:bodyPr/>
          <a:lstStyle/>
          <a:p>
            <a:endParaRPr lang="fr-CA"/>
          </a:p>
        </p:txBody>
      </p:sp>
      <p:sp>
        <p:nvSpPr>
          <p:cNvPr id="43012" name="Rectangle 4"/>
          <p:cNvSpPr>
            <a:spLocks noChangeArrowheads="1"/>
          </p:cNvSpPr>
          <p:nvPr/>
        </p:nvSpPr>
        <p:spPr bwMode="auto">
          <a:xfrm>
            <a:off x="7924800" y="4557713"/>
            <a:ext cx="714375" cy="406400"/>
          </a:xfrm>
          <a:prstGeom prst="rect">
            <a:avLst/>
          </a:prstGeom>
          <a:solidFill>
            <a:srgbClr val="FFD62F"/>
          </a:solidFill>
          <a:ln w="19050">
            <a:solidFill>
              <a:srgbClr val="CC7304"/>
            </a:solidFill>
            <a:miter lim="800000"/>
            <a:headEnd/>
            <a:tailEnd/>
          </a:ln>
        </p:spPr>
        <p:txBody>
          <a:bodyPr/>
          <a:lstStyle/>
          <a:p>
            <a:endParaRPr lang="fr-CA"/>
          </a:p>
        </p:txBody>
      </p:sp>
      <p:sp>
        <p:nvSpPr>
          <p:cNvPr id="43013" name="Rectangle 5"/>
          <p:cNvSpPr>
            <a:spLocks noChangeArrowheads="1"/>
          </p:cNvSpPr>
          <p:nvPr/>
        </p:nvSpPr>
        <p:spPr bwMode="auto">
          <a:xfrm>
            <a:off x="6804025" y="3600450"/>
            <a:ext cx="1033463" cy="703263"/>
          </a:xfrm>
          <a:prstGeom prst="rect">
            <a:avLst/>
          </a:prstGeom>
          <a:solidFill>
            <a:srgbClr val="FFD62F"/>
          </a:solidFill>
          <a:ln w="19050">
            <a:solidFill>
              <a:srgbClr val="CC7304"/>
            </a:solidFill>
            <a:miter lim="800000"/>
            <a:headEnd/>
            <a:tailEnd/>
          </a:ln>
        </p:spPr>
        <p:txBody>
          <a:bodyPr/>
          <a:lstStyle/>
          <a:p>
            <a:endParaRPr lang="fr-CA"/>
          </a:p>
        </p:txBody>
      </p:sp>
      <p:sp>
        <p:nvSpPr>
          <p:cNvPr id="43014" name="Rectangle 6"/>
          <p:cNvSpPr>
            <a:spLocks noChangeArrowheads="1"/>
          </p:cNvSpPr>
          <p:nvPr/>
        </p:nvSpPr>
        <p:spPr bwMode="auto">
          <a:xfrm>
            <a:off x="6843713" y="5392738"/>
            <a:ext cx="1060450" cy="406400"/>
          </a:xfrm>
          <a:prstGeom prst="rect">
            <a:avLst/>
          </a:prstGeom>
          <a:solidFill>
            <a:srgbClr val="FFD62F"/>
          </a:solidFill>
          <a:ln w="19050">
            <a:solidFill>
              <a:srgbClr val="CC7304"/>
            </a:solidFill>
            <a:miter lim="800000"/>
            <a:headEnd/>
            <a:tailEnd/>
          </a:ln>
        </p:spPr>
        <p:txBody>
          <a:bodyPr/>
          <a:lstStyle/>
          <a:p>
            <a:endParaRPr lang="fr-CA"/>
          </a:p>
        </p:txBody>
      </p:sp>
      <p:sp>
        <p:nvSpPr>
          <p:cNvPr id="43015" name="Freeform 7"/>
          <p:cNvSpPr>
            <a:spLocks/>
          </p:cNvSpPr>
          <p:nvPr/>
        </p:nvSpPr>
        <p:spPr bwMode="auto">
          <a:xfrm>
            <a:off x="6294438" y="4422775"/>
            <a:ext cx="77787" cy="119063"/>
          </a:xfrm>
          <a:custGeom>
            <a:avLst/>
            <a:gdLst>
              <a:gd name="T0" fmla="*/ 38894 w 56"/>
              <a:gd name="T1" fmla="*/ 17009 h 84"/>
              <a:gd name="T2" fmla="*/ 22225 w 56"/>
              <a:gd name="T3" fmla="*/ 14174 h 84"/>
              <a:gd name="T4" fmla="*/ 8334 w 56"/>
              <a:gd name="T5" fmla="*/ 8505 h 84"/>
              <a:gd name="T6" fmla="*/ 0 w 56"/>
              <a:gd name="T7" fmla="*/ 0 h 84"/>
              <a:gd name="T8" fmla="*/ 38894 w 56"/>
              <a:gd name="T9" fmla="*/ 119063 h 84"/>
              <a:gd name="T10" fmla="*/ 77787 w 56"/>
              <a:gd name="T11" fmla="*/ 0 h 84"/>
              <a:gd name="T12" fmla="*/ 66675 w 56"/>
              <a:gd name="T13" fmla="*/ 8505 h 84"/>
              <a:gd name="T14" fmla="*/ 55562 w 56"/>
              <a:gd name="T15" fmla="*/ 14174 h 84"/>
              <a:gd name="T16" fmla="*/ 41672 w 56"/>
              <a:gd name="T17" fmla="*/ 17009 h 84"/>
              <a:gd name="T18" fmla="*/ 38894 w 56"/>
              <a:gd name="T19" fmla="*/ 17009 h 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6" h="84">
                <a:moveTo>
                  <a:pt x="28" y="12"/>
                </a:moveTo>
                <a:lnTo>
                  <a:pt x="16" y="10"/>
                </a:lnTo>
                <a:lnTo>
                  <a:pt x="6" y="6"/>
                </a:lnTo>
                <a:lnTo>
                  <a:pt x="0" y="0"/>
                </a:lnTo>
                <a:lnTo>
                  <a:pt x="28" y="84"/>
                </a:lnTo>
                <a:lnTo>
                  <a:pt x="56" y="0"/>
                </a:lnTo>
                <a:lnTo>
                  <a:pt x="48" y="6"/>
                </a:lnTo>
                <a:lnTo>
                  <a:pt x="40" y="10"/>
                </a:lnTo>
                <a:lnTo>
                  <a:pt x="30" y="12"/>
                </a:lnTo>
                <a:lnTo>
                  <a:pt x="28"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43016" name="Freeform 8"/>
          <p:cNvSpPr>
            <a:spLocks/>
          </p:cNvSpPr>
          <p:nvPr/>
        </p:nvSpPr>
        <p:spPr bwMode="auto">
          <a:xfrm>
            <a:off x="7972425" y="4994275"/>
            <a:ext cx="103188" cy="115888"/>
          </a:xfrm>
          <a:custGeom>
            <a:avLst/>
            <a:gdLst>
              <a:gd name="T0" fmla="*/ 39044 w 74"/>
              <a:gd name="T1" fmla="*/ 76316 h 82"/>
              <a:gd name="T2" fmla="*/ 47411 w 74"/>
              <a:gd name="T3" fmla="*/ 90449 h 82"/>
              <a:gd name="T4" fmla="*/ 52988 w 74"/>
              <a:gd name="T5" fmla="*/ 101755 h 82"/>
              <a:gd name="T6" fmla="*/ 55777 w 74"/>
              <a:gd name="T7" fmla="*/ 115888 h 82"/>
              <a:gd name="T8" fmla="*/ 103188 w 74"/>
              <a:gd name="T9" fmla="*/ 0 h 82"/>
              <a:gd name="T10" fmla="*/ 0 w 74"/>
              <a:gd name="T11" fmla="*/ 62184 h 82"/>
              <a:gd name="T12" fmla="*/ 11155 w 74"/>
              <a:gd name="T13" fmla="*/ 62184 h 82"/>
              <a:gd name="T14" fmla="*/ 25100 w 74"/>
              <a:gd name="T15" fmla="*/ 65010 h 82"/>
              <a:gd name="T16" fmla="*/ 36255 w 74"/>
              <a:gd name="T17" fmla="*/ 76316 h 82"/>
              <a:gd name="T18" fmla="*/ 39044 w 74"/>
              <a:gd name="T19" fmla="*/ 76316 h 8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4" h="82">
                <a:moveTo>
                  <a:pt x="28" y="54"/>
                </a:moveTo>
                <a:lnTo>
                  <a:pt x="34" y="64"/>
                </a:lnTo>
                <a:lnTo>
                  <a:pt x="38" y="72"/>
                </a:lnTo>
                <a:lnTo>
                  <a:pt x="40" y="82"/>
                </a:lnTo>
                <a:lnTo>
                  <a:pt x="74" y="0"/>
                </a:lnTo>
                <a:lnTo>
                  <a:pt x="0" y="44"/>
                </a:lnTo>
                <a:lnTo>
                  <a:pt x="8" y="44"/>
                </a:lnTo>
                <a:lnTo>
                  <a:pt x="18" y="46"/>
                </a:lnTo>
                <a:lnTo>
                  <a:pt x="26" y="54"/>
                </a:lnTo>
                <a:lnTo>
                  <a:pt x="28" y="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43017" name="Freeform 9"/>
          <p:cNvSpPr>
            <a:spLocks/>
          </p:cNvSpPr>
          <p:nvPr/>
        </p:nvSpPr>
        <p:spPr bwMode="auto">
          <a:xfrm>
            <a:off x="6654800" y="3886200"/>
            <a:ext cx="115888" cy="77788"/>
          </a:xfrm>
          <a:custGeom>
            <a:avLst/>
            <a:gdLst>
              <a:gd name="T0" fmla="*/ 16959 w 82"/>
              <a:gd name="T1" fmla="*/ 38894 h 56"/>
              <a:gd name="T2" fmla="*/ 14133 w 82"/>
              <a:gd name="T3" fmla="*/ 55563 h 56"/>
              <a:gd name="T4" fmla="*/ 8480 w 82"/>
              <a:gd name="T5" fmla="*/ 69454 h 56"/>
              <a:gd name="T6" fmla="*/ 0 w 82"/>
              <a:gd name="T7" fmla="*/ 77788 h 56"/>
              <a:gd name="T8" fmla="*/ 115888 w 82"/>
              <a:gd name="T9" fmla="*/ 38894 h 56"/>
              <a:gd name="T10" fmla="*/ 0 w 82"/>
              <a:gd name="T11" fmla="*/ 0 h 56"/>
              <a:gd name="T12" fmla="*/ 8480 w 82"/>
              <a:gd name="T13" fmla="*/ 11113 h 56"/>
              <a:gd name="T14" fmla="*/ 14133 w 82"/>
              <a:gd name="T15" fmla="*/ 22225 h 56"/>
              <a:gd name="T16" fmla="*/ 14133 w 82"/>
              <a:gd name="T17" fmla="*/ 38894 h 56"/>
              <a:gd name="T18" fmla="*/ 16959 w 82"/>
              <a:gd name="T19" fmla="*/ 38894 h 5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2" h="56">
                <a:moveTo>
                  <a:pt x="12" y="28"/>
                </a:moveTo>
                <a:lnTo>
                  <a:pt x="10" y="40"/>
                </a:lnTo>
                <a:lnTo>
                  <a:pt x="6" y="50"/>
                </a:lnTo>
                <a:lnTo>
                  <a:pt x="0" y="56"/>
                </a:lnTo>
                <a:lnTo>
                  <a:pt x="82" y="28"/>
                </a:lnTo>
                <a:lnTo>
                  <a:pt x="0" y="0"/>
                </a:lnTo>
                <a:lnTo>
                  <a:pt x="6" y="8"/>
                </a:lnTo>
                <a:lnTo>
                  <a:pt x="10" y="16"/>
                </a:lnTo>
                <a:lnTo>
                  <a:pt x="10" y="28"/>
                </a:lnTo>
                <a:lnTo>
                  <a:pt x="1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43018" name="Line 10"/>
          <p:cNvSpPr>
            <a:spLocks noChangeShapeType="1"/>
          </p:cNvSpPr>
          <p:nvPr/>
        </p:nvSpPr>
        <p:spPr bwMode="auto">
          <a:xfrm flipV="1">
            <a:off x="6332538" y="4048125"/>
            <a:ext cx="1587" cy="42545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19" name="Line 11"/>
          <p:cNvSpPr>
            <a:spLocks noChangeShapeType="1"/>
          </p:cNvSpPr>
          <p:nvPr/>
        </p:nvSpPr>
        <p:spPr bwMode="auto">
          <a:xfrm flipH="1">
            <a:off x="6551613" y="3924300"/>
            <a:ext cx="153987" cy="158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20" name="Freeform 12"/>
          <p:cNvSpPr>
            <a:spLocks/>
          </p:cNvSpPr>
          <p:nvPr/>
        </p:nvSpPr>
        <p:spPr bwMode="auto">
          <a:xfrm>
            <a:off x="6738938" y="4327525"/>
            <a:ext cx="106362" cy="115888"/>
          </a:xfrm>
          <a:custGeom>
            <a:avLst/>
            <a:gdLst>
              <a:gd name="T0" fmla="*/ 39186 w 76"/>
              <a:gd name="T1" fmla="*/ 76316 h 82"/>
              <a:gd name="T2" fmla="*/ 50382 w 76"/>
              <a:gd name="T3" fmla="*/ 87623 h 82"/>
              <a:gd name="T4" fmla="*/ 55980 w 76"/>
              <a:gd name="T5" fmla="*/ 101755 h 82"/>
              <a:gd name="T6" fmla="*/ 55980 w 76"/>
              <a:gd name="T7" fmla="*/ 115888 h 82"/>
              <a:gd name="T8" fmla="*/ 106362 w 76"/>
              <a:gd name="T9" fmla="*/ 0 h 82"/>
              <a:gd name="T10" fmla="*/ 0 w 76"/>
              <a:gd name="T11" fmla="*/ 59357 h 82"/>
              <a:gd name="T12" fmla="*/ 13995 w 76"/>
              <a:gd name="T13" fmla="*/ 62184 h 82"/>
              <a:gd name="T14" fmla="*/ 25191 w 76"/>
              <a:gd name="T15" fmla="*/ 65010 h 82"/>
              <a:gd name="T16" fmla="*/ 36387 w 76"/>
              <a:gd name="T17" fmla="*/ 76316 h 82"/>
              <a:gd name="T18" fmla="*/ 39186 w 76"/>
              <a:gd name="T19" fmla="*/ 76316 h 8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6" h="82">
                <a:moveTo>
                  <a:pt x="28" y="54"/>
                </a:moveTo>
                <a:lnTo>
                  <a:pt x="36" y="62"/>
                </a:lnTo>
                <a:lnTo>
                  <a:pt x="40" y="72"/>
                </a:lnTo>
                <a:lnTo>
                  <a:pt x="40" y="82"/>
                </a:lnTo>
                <a:lnTo>
                  <a:pt x="76" y="0"/>
                </a:lnTo>
                <a:lnTo>
                  <a:pt x="0" y="42"/>
                </a:lnTo>
                <a:lnTo>
                  <a:pt x="10" y="44"/>
                </a:lnTo>
                <a:lnTo>
                  <a:pt x="18" y="46"/>
                </a:lnTo>
                <a:lnTo>
                  <a:pt x="26" y="54"/>
                </a:lnTo>
                <a:lnTo>
                  <a:pt x="28" y="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43021" name="Line 13"/>
          <p:cNvSpPr>
            <a:spLocks noChangeShapeType="1"/>
          </p:cNvSpPr>
          <p:nvPr/>
        </p:nvSpPr>
        <p:spPr bwMode="auto">
          <a:xfrm flipH="1">
            <a:off x="7700963" y="5056188"/>
            <a:ext cx="322262" cy="33337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22" name="Line 14"/>
          <p:cNvSpPr>
            <a:spLocks noChangeShapeType="1"/>
          </p:cNvSpPr>
          <p:nvPr/>
        </p:nvSpPr>
        <p:spPr bwMode="auto">
          <a:xfrm flipH="1">
            <a:off x="6630988" y="4389438"/>
            <a:ext cx="158750" cy="1651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23" name="Freeform 15"/>
          <p:cNvSpPr>
            <a:spLocks/>
          </p:cNvSpPr>
          <p:nvPr/>
        </p:nvSpPr>
        <p:spPr bwMode="auto">
          <a:xfrm>
            <a:off x="6907213" y="5275263"/>
            <a:ext cx="106362" cy="114300"/>
          </a:xfrm>
          <a:custGeom>
            <a:avLst/>
            <a:gdLst>
              <a:gd name="T0" fmla="*/ 39186 w 76"/>
              <a:gd name="T1" fmla="*/ 39029 h 82"/>
              <a:gd name="T2" fmla="*/ 50382 w 76"/>
              <a:gd name="T3" fmla="*/ 27878 h 82"/>
              <a:gd name="T4" fmla="*/ 55980 w 76"/>
              <a:gd name="T5" fmla="*/ 13939 h 82"/>
              <a:gd name="T6" fmla="*/ 55980 w 76"/>
              <a:gd name="T7" fmla="*/ 0 h 82"/>
              <a:gd name="T8" fmla="*/ 106362 w 76"/>
              <a:gd name="T9" fmla="*/ 114300 h 82"/>
              <a:gd name="T10" fmla="*/ 0 w 76"/>
              <a:gd name="T11" fmla="*/ 55756 h 82"/>
              <a:gd name="T12" fmla="*/ 13995 w 76"/>
              <a:gd name="T13" fmla="*/ 52968 h 82"/>
              <a:gd name="T14" fmla="*/ 25191 w 76"/>
              <a:gd name="T15" fmla="*/ 50180 h 82"/>
              <a:gd name="T16" fmla="*/ 36387 w 76"/>
              <a:gd name="T17" fmla="*/ 39029 h 82"/>
              <a:gd name="T18" fmla="*/ 39186 w 76"/>
              <a:gd name="T19" fmla="*/ 39029 h 8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6" h="82">
                <a:moveTo>
                  <a:pt x="28" y="28"/>
                </a:moveTo>
                <a:lnTo>
                  <a:pt x="36" y="20"/>
                </a:lnTo>
                <a:lnTo>
                  <a:pt x="40" y="10"/>
                </a:lnTo>
                <a:lnTo>
                  <a:pt x="40" y="0"/>
                </a:lnTo>
                <a:lnTo>
                  <a:pt x="76" y="82"/>
                </a:lnTo>
                <a:lnTo>
                  <a:pt x="0" y="40"/>
                </a:lnTo>
                <a:lnTo>
                  <a:pt x="10" y="38"/>
                </a:lnTo>
                <a:lnTo>
                  <a:pt x="18" y="36"/>
                </a:lnTo>
                <a:lnTo>
                  <a:pt x="26" y="28"/>
                </a:lnTo>
                <a:lnTo>
                  <a:pt x="28"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43024" name="Freeform 16"/>
          <p:cNvSpPr>
            <a:spLocks/>
          </p:cNvSpPr>
          <p:nvPr/>
        </p:nvSpPr>
        <p:spPr bwMode="auto">
          <a:xfrm>
            <a:off x="7777163" y="4322763"/>
            <a:ext cx="106362" cy="112712"/>
          </a:xfrm>
          <a:custGeom>
            <a:avLst/>
            <a:gdLst>
              <a:gd name="T0" fmla="*/ 67176 w 76"/>
              <a:gd name="T1" fmla="*/ 76081 h 80"/>
              <a:gd name="T2" fmla="*/ 55980 w 76"/>
              <a:gd name="T3" fmla="*/ 87352 h 80"/>
              <a:gd name="T4" fmla="*/ 50382 w 76"/>
              <a:gd name="T5" fmla="*/ 101441 h 80"/>
              <a:gd name="T6" fmla="*/ 50382 w 76"/>
              <a:gd name="T7" fmla="*/ 112712 h 80"/>
              <a:gd name="T8" fmla="*/ 0 w 76"/>
              <a:gd name="T9" fmla="*/ 0 h 80"/>
              <a:gd name="T10" fmla="*/ 106362 w 76"/>
              <a:gd name="T11" fmla="*/ 59174 h 80"/>
              <a:gd name="T12" fmla="*/ 95166 w 76"/>
              <a:gd name="T13" fmla="*/ 61992 h 80"/>
              <a:gd name="T14" fmla="*/ 81171 w 76"/>
              <a:gd name="T15" fmla="*/ 64809 h 80"/>
              <a:gd name="T16" fmla="*/ 69975 w 76"/>
              <a:gd name="T17" fmla="*/ 76081 h 80"/>
              <a:gd name="T18" fmla="*/ 67176 w 76"/>
              <a:gd name="T19" fmla="*/ 76081 h 8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6" h="80">
                <a:moveTo>
                  <a:pt x="48" y="54"/>
                </a:moveTo>
                <a:lnTo>
                  <a:pt x="40" y="62"/>
                </a:lnTo>
                <a:lnTo>
                  <a:pt x="36" y="72"/>
                </a:lnTo>
                <a:lnTo>
                  <a:pt x="36" y="80"/>
                </a:lnTo>
                <a:lnTo>
                  <a:pt x="0" y="0"/>
                </a:lnTo>
                <a:lnTo>
                  <a:pt x="76" y="42"/>
                </a:lnTo>
                <a:lnTo>
                  <a:pt x="68" y="44"/>
                </a:lnTo>
                <a:lnTo>
                  <a:pt x="58" y="46"/>
                </a:lnTo>
                <a:lnTo>
                  <a:pt x="50" y="54"/>
                </a:lnTo>
                <a:lnTo>
                  <a:pt x="48" y="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CA"/>
          </a:p>
        </p:txBody>
      </p:sp>
      <p:sp>
        <p:nvSpPr>
          <p:cNvPr id="43025" name="Line 17"/>
          <p:cNvSpPr>
            <a:spLocks noChangeShapeType="1"/>
          </p:cNvSpPr>
          <p:nvPr/>
        </p:nvSpPr>
        <p:spPr bwMode="auto">
          <a:xfrm flipH="1" flipV="1">
            <a:off x="6638925" y="4994275"/>
            <a:ext cx="319088" cy="333375"/>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26" name="Line 18"/>
          <p:cNvSpPr>
            <a:spLocks noChangeShapeType="1"/>
          </p:cNvSpPr>
          <p:nvPr/>
        </p:nvSpPr>
        <p:spPr bwMode="auto">
          <a:xfrm>
            <a:off x="7832725" y="4384675"/>
            <a:ext cx="150813" cy="153988"/>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27" name="Rectangle 19"/>
          <p:cNvSpPr>
            <a:spLocks noChangeArrowheads="1"/>
          </p:cNvSpPr>
          <p:nvPr/>
        </p:nvSpPr>
        <p:spPr bwMode="auto">
          <a:xfrm>
            <a:off x="498475" y="2611438"/>
            <a:ext cx="16986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(a)</a:t>
            </a:r>
            <a:endParaRPr lang="en-US" sz="2100" b="1">
              <a:latin typeface="Arial" charset="0"/>
            </a:endParaRPr>
          </a:p>
        </p:txBody>
      </p:sp>
      <p:sp>
        <p:nvSpPr>
          <p:cNvPr id="43028" name="Rectangle 20"/>
          <p:cNvSpPr>
            <a:spLocks noChangeArrowheads="1"/>
          </p:cNvSpPr>
          <p:nvPr/>
        </p:nvSpPr>
        <p:spPr bwMode="auto">
          <a:xfrm>
            <a:off x="501650" y="5673725"/>
            <a:ext cx="1778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(b)</a:t>
            </a:r>
            <a:endParaRPr lang="en-US" sz="2100" b="1">
              <a:latin typeface="Arial" charset="0"/>
            </a:endParaRPr>
          </a:p>
        </p:txBody>
      </p:sp>
      <p:sp>
        <p:nvSpPr>
          <p:cNvPr id="43029" name="Line 21"/>
          <p:cNvSpPr>
            <a:spLocks noChangeShapeType="1"/>
          </p:cNvSpPr>
          <p:nvPr/>
        </p:nvSpPr>
        <p:spPr bwMode="auto">
          <a:xfrm>
            <a:off x="1444625" y="5092700"/>
            <a:ext cx="1588" cy="40640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30" name="Line 22"/>
          <p:cNvSpPr>
            <a:spLocks noChangeShapeType="1"/>
          </p:cNvSpPr>
          <p:nvPr/>
        </p:nvSpPr>
        <p:spPr bwMode="auto">
          <a:xfrm>
            <a:off x="877888" y="5059363"/>
            <a:ext cx="1587" cy="20955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31" name="Freeform 23"/>
          <p:cNvSpPr>
            <a:spLocks/>
          </p:cNvSpPr>
          <p:nvPr/>
        </p:nvSpPr>
        <p:spPr bwMode="auto">
          <a:xfrm>
            <a:off x="7364413" y="2351088"/>
            <a:ext cx="260350" cy="115887"/>
          </a:xfrm>
          <a:custGeom>
            <a:avLst/>
            <a:gdLst>
              <a:gd name="T0" fmla="*/ 260350 w 186"/>
              <a:gd name="T1" fmla="*/ 0 h 82"/>
              <a:gd name="T2" fmla="*/ 95182 w 186"/>
              <a:gd name="T3" fmla="*/ 0 h 82"/>
              <a:gd name="T4" fmla="*/ 0 w 186"/>
              <a:gd name="T5" fmla="*/ 115887 h 82"/>
              <a:gd name="T6" fmla="*/ 0 60000 65536"/>
              <a:gd name="T7" fmla="*/ 0 60000 65536"/>
              <a:gd name="T8" fmla="*/ 0 60000 65536"/>
            </a:gdLst>
            <a:ahLst/>
            <a:cxnLst>
              <a:cxn ang="T6">
                <a:pos x="T0" y="T1"/>
              </a:cxn>
              <a:cxn ang="T7">
                <a:pos x="T2" y="T3"/>
              </a:cxn>
              <a:cxn ang="T8">
                <a:pos x="T4" y="T5"/>
              </a:cxn>
            </a:cxnLst>
            <a:rect l="0" t="0" r="r" b="b"/>
            <a:pathLst>
              <a:path w="186" h="82">
                <a:moveTo>
                  <a:pt x="186" y="0"/>
                </a:moveTo>
                <a:lnTo>
                  <a:pt x="68" y="0"/>
                </a:lnTo>
                <a:lnTo>
                  <a:pt x="0" y="82"/>
                </a:lnTo>
              </a:path>
            </a:pathLst>
          </a:custGeom>
          <a:noFill/>
          <a:ln w="127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43032" name="Freeform 24"/>
          <p:cNvSpPr>
            <a:spLocks/>
          </p:cNvSpPr>
          <p:nvPr/>
        </p:nvSpPr>
        <p:spPr bwMode="auto">
          <a:xfrm>
            <a:off x="4305300" y="2430463"/>
            <a:ext cx="315913" cy="604837"/>
          </a:xfrm>
          <a:custGeom>
            <a:avLst/>
            <a:gdLst>
              <a:gd name="T0" fmla="*/ 315913 w 225"/>
              <a:gd name="T1" fmla="*/ 0 h 432"/>
              <a:gd name="T2" fmla="*/ 213417 w 225"/>
              <a:gd name="T3" fmla="*/ 0 h 432"/>
              <a:gd name="T4" fmla="*/ 0 w 225"/>
              <a:gd name="T5" fmla="*/ 604837 h 432"/>
              <a:gd name="T6" fmla="*/ 0 60000 65536"/>
              <a:gd name="T7" fmla="*/ 0 60000 65536"/>
              <a:gd name="T8" fmla="*/ 0 60000 65536"/>
            </a:gdLst>
            <a:ahLst/>
            <a:cxnLst>
              <a:cxn ang="T6">
                <a:pos x="T0" y="T1"/>
              </a:cxn>
              <a:cxn ang="T7">
                <a:pos x="T2" y="T3"/>
              </a:cxn>
              <a:cxn ang="T8">
                <a:pos x="T4" y="T5"/>
              </a:cxn>
            </a:cxnLst>
            <a:rect l="0" t="0" r="r" b="b"/>
            <a:pathLst>
              <a:path w="225" h="432">
                <a:moveTo>
                  <a:pt x="225" y="0"/>
                </a:moveTo>
                <a:lnTo>
                  <a:pt x="152" y="0"/>
                </a:lnTo>
                <a:lnTo>
                  <a:pt x="0" y="432"/>
                </a:lnTo>
              </a:path>
            </a:pathLst>
          </a:custGeom>
          <a:noFill/>
          <a:ln w="127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43033" name="Freeform 25"/>
          <p:cNvSpPr>
            <a:spLocks/>
          </p:cNvSpPr>
          <p:nvPr/>
        </p:nvSpPr>
        <p:spPr bwMode="auto">
          <a:xfrm>
            <a:off x="5294313" y="2435225"/>
            <a:ext cx="190500" cy="82550"/>
          </a:xfrm>
          <a:custGeom>
            <a:avLst/>
            <a:gdLst>
              <a:gd name="T0" fmla="*/ 0 w 136"/>
              <a:gd name="T1" fmla="*/ 0 h 58"/>
              <a:gd name="T2" fmla="*/ 95250 w 136"/>
              <a:gd name="T3" fmla="*/ 0 h 58"/>
              <a:gd name="T4" fmla="*/ 190500 w 136"/>
              <a:gd name="T5" fmla="*/ 82550 h 58"/>
              <a:gd name="T6" fmla="*/ 0 60000 65536"/>
              <a:gd name="T7" fmla="*/ 0 60000 65536"/>
              <a:gd name="T8" fmla="*/ 0 60000 65536"/>
            </a:gdLst>
            <a:ahLst/>
            <a:cxnLst>
              <a:cxn ang="T6">
                <a:pos x="T0" y="T1"/>
              </a:cxn>
              <a:cxn ang="T7">
                <a:pos x="T2" y="T3"/>
              </a:cxn>
              <a:cxn ang="T8">
                <a:pos x="T4" y="T5"/>
              </a:cxn>
            </a:cxnLst>
            <a:rect l="0" t="0" r="r" b="b"/>
            <a:pathLst>
              <a:path w="136" h="58">
                <a:moveTo>
                  <a:pt x="0" y="0"/>
                </a:moveTo>
                <a:lnTo>
                  <a:pt x="68" y="0"/>
                </a:lnTo>
                <a:lnTo>
                  <a:pt x="136" y="58"/>
                </a:lnTo>
              </a:path>
            </a:pathLst>
          </a:custGeom>
          <a:noFill/>
          <a:ln w="127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43034" name="Line 26"/>
          <p:cNvSpPr>
            <a:spLocks noChangeShapeType="1"/>
          </p:cNvSpPr>
          <p:nvPr/>
        </p:nvSpPr>
        <p:spPr bwMode="auto">
          <a:xfrm flipH="1">
            <a:off x="796925" y="3281363"/>
            <a:ext cx="347663" cy="1587"/>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a:lstStyle/>
          <a:p>
            <a:endParaRPr lang="fr-CA"/>
          </a:p>
        </p:txBody>
      </p:sp>
      <p:sp>
        <p:nvSpPr>
          <p:cNvPr id="43035" name="Rectangle 27"/>
          <p:cNvSpPr>
            <a:spLocks noChangeArrowheads="1"/>
          </p:cNvSpPr>
          <p:nvPr/>
        </p:nvSpPr>
        <p:spPr bwMode="auto">
          <a:xfrm>
            <a:off x="5942013" y="4562475"/>
            <a:ext cx="790575" cy="447675"/>
          </a:xfrm>
          <a:prstGeom prst="rect">
            <a:avLst/>
          </a:prstGeom>
          <a:solidFill>
            <a:srgbClr val="FFCC00"/>
          </a:solidFill>
          <a:ln w="19050">
            <a:solidFill>
              <a:srgbClr val="FF6600"/>
            </a:solidFill>
            <a:miter lim="800000"/>
            <a:headEnd/>
            <a:tailEnd/>
          </a:ln>
        </p:spPr>
        <p:txBody>
          <a:bodyPr lIns="45720" rIns="0">
            <a:spAutoFit/>
          </a:bodyPr>
          <a:lstStyle/>
          <a:p>
            <a:pPr defTabSz="806450"/>
            <a:r>
              <a:rPr lang="fr-CA" sz="1100" b="1">
                <a:solidFill>
                  <a:srgbClr val="000000"/>
                </a:solidFill>
                <a:latin typeface="Arial" charset="0"/>
              </a:rPr>
              <a:t>Activation</a:t>
            </a:r>
          </a:p>
          <a:p>
            <a:pPr defTabSz="806450"/>
            <a:r>
              <a:rPr lang="fr-CA" sz="1100" b="1">
                <a:solidFill>
                  <a:srgbClr val="000000"/>
                </a:solidFill>
                <a:latin typeface="Arial" charset="0"/>
              </a:rPr>
              <a:t>d’enzymes</a:t>
            </a:r>
          </a:p>
        </p:txBody>
      </p:sp>
      <p:sp>
        <p:nvSpPr>
          <p:cNvPr id="43036" name="Rectangle 28"/>
          <p:cNvSpPr>
            <a:spLocks noChangeArrowheads="1"/>
          </p:cNvSpPr>
          <p:nvPr/>
        </p:nvSpPr>
        <p:spPr bwMode="auto">
          <a:xfrm>
            <a:off x="2597150" y="5070475"/>
            <a:ext cx="2349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900" b="1">
                <a:solidFill>
                  <a:srgbClr val="000000"/>
                </a:solidFill>
                <a:latin typeface="Arial" charset="0"/>
              </a:rPr>
              <a:t>GTP</a:t>
            </a:r>
            <a:endParaRPr lang="en-US" sz="2100" b="1">
              <a:latin typeface="Arial" charset="0"/>
            </a:endParaRPr>
          </a:p>
        </p:txBody>
      </p:sp>
      <p:sp>
        <p:nvSpPr>
          <p:cNvPr id="43037" name="Rectangle 29"/>
          <p:cNvSpPr>
            <a:spLocks noChangeArrowheads="1"/>
          </p:cNvSpPr>
          <p:nvPr/>
        </p:nvSpPr>
        <p:spPr bwMode="auto">
          <a:xfrm>
            <a:off x="3046413" y="4891088"/>
            <a:ext cx="303212"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GDP</a:t>
            </a:r>
            <a:endParaRPr lang="en-US" sz="2100" b="1">
              <a:latin typeface="Arial" charset="0"/>
            </a:endParaRPr>
          </a:p>
        </p:txBody>
      </p:sp>
      <p:sp>
        <p:nvSpPr>
          <p:cNvPr id="43038" name="Rectangle 30"/>
          <p:cNvSpPr>
            <a:spLocks noChangeArrowheads="1"/>
          </p:cNvSpPr>
          <p:nvPr/>
        </p:nvSpPr>
        <p:spPr bwMode="auto">
          <a:xfrm>
            <a:off x="7989888" y="4586288"/>
            <a:ext cx="644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Protein</a:t>
            </a:r>
          </a:p>
          <a:p>
            <a:pPr defTabSz="806450"/>
            <a:r>
              <a:rPr lang="en-US" sz="1100" b="1">
                <a:solidFill>
                  <a:srgbClr val="000000"/>
                </a:solidFill>
                <a:latin typeface="Arial" charset="0"/>
              </a:rPr>
              <a:t>synthesis</a:t>
            </a:r>
          </a:p>
        </p:txBody>
      </p:sp>
      <p:sp>
        <p:nvSpPr>
          <p:cNvPr id="43039" name="Rectangle 31"/>
          <p:cNvSpPr>
            <a:spLocks noChangeArrowheads="1"/>
          </p:cNvSpPr>
          <p:nvPr/>
        </p:nvSpPr>
        <p:spPr bwMode="auto">
          <a:xfrm>
            <a:off x="6788150" y="3446463"/>
            <a:ext cx="1144588" cy="860425"/>
          </a:xfrm>
          <a:prstGeom prst="rect">
            <a:avLst/>
          </a:prstGeom>
          <a:solidFill>
            <a:srgbClr val="FFCC00"/>
          </a:solidFill>
          <a:ln w="19050">
            <a:solidFill>
              <a:srgbClr val="FF6600"/>
            </a:solidFill>
            <a:miter lim="800000"/>
            <a:headEnd/>
            <a:tailEnd/>
          </a:ln>
        </p:spPr>
        <p:txBody>
          <a:bodyPr lIns="45720" tIns="0" rIns="0" bIns="0">
            <a:spAutoFit/>
          </a:bodyPr>
          <a:lstStyle/>
          <a:p>
            <a:pPr defTabSz="806450"/>
            <a:r>
              <a:rPr lang="fr-CA" sz="1100" b="1">
                <a:solidFill>
                  <a:srgbClr val="000000"/>
                </a:solidFill>
                <a:latin typeface="Arial" charset="0"/>
              </a:rPr>
              <a:t>Changement de la perméabilité de la membrane et du potentiel de membrane</a:t>
            </a:r>
            <a:endParaRPr lang="fr-CA" sz="2100" b="1">
              <a:latin typeface="Arial" charset="0"/>
            </a:endParaRPr>
          </a:p>
        </p:txBody>
      </p:sp>
      <p:sp>
        <p:nvSpPr>
          <p:cNvPr id="43040" name="Rectangle 32"/>
          <p:cNvSpPr>
            <a:spLocks noChangeArrowheads="1"/>
          </p:cNvSpPr>
          <p:nvPr/>
        </p:nvSpPr>
        <p:spPr bwMode="auto">
          <a:xfrm>
            <a:off x="6145213" y="3832225"/>
            <a:ext cx="388937"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AMPc</a:t>
            </a:r>
            <a:endParaRPr lang="en-US" sz="2100" b="1">
              <a:latin typeface="Arial" charset="0"/>
            </a:endParaRPr>
          </a:p>
        </p:txBody>
      </p:sp>
      <p:sp>
        <p:nvSpPr>
          <p:cNvPr id="43041" name="Rectangle 33"/>
          <p:cNvSpPr>
            <a:spLocks noChangeArrowheads="1"/>
          </p:cNvSpPr>
          <p:nvPr/>
        </p:nvSpPr>
        <p:spPr bwMode="auto">
          <a:xfrm>
            <a:off x="6489700" y="3381375"/>
            <a:ext cx="212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PP</a:t>
            </a:r>
            <a:r>
              <a:rPr lang="en-US" sz="1100" b="1" baseline="-25000">
                <a:solidFill>
                  <a:srgbClr val="000000"/>
                </a:solidFill>
                <a:latin typeface="Arial" charset="0"/>
              </a:rPr>
              <a:t>i</a:t>
            </a:r>
            <a:endParaRPr lang="en-US" sz="2100" b="1">
              <a:latin typeface="Arial" charset="0"/>
            </a:endParaRPr>
          </a:p>
        </p:txBody>
      </p:sp>
      <p:sp>
        <p:nvSpPr>
          <p:cNvPr id="43042" name="Rectangle 34"/>
          <p:cNvSpPr>
            <a:spLocks noChangeArrowheads="1"/>
          </p:cNvSpPr>
          <p:nvPr/>
        </p:nvSpPr>
        <p:spPr bwMode="auto">
          <a:xfrm>
            <a:off x="5705475" y="3975100"/>
            <a:ext cx="2286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900" b="1">
                <a:solidFill>
                  <a:srgbClr val="000000"/>
                </a:solidFill>
                <a:latin typeface="Arial" charset="0"/>
              </a:rPr>
              <a:t>ATP</a:t>
            </a:r>
            <a:endParaRPr lang="en-US" sz="2100" b="1">
              <a:latin typeface="Arial" charset="0"/>
            </a:endParaRPr>
          </a:p>
        </p:txBody>
      </p:sp>
      <p:sp>
        <p:nvSpPr>
          <p:cNvPr id="43043" name="Rectangle 35"/>
          <p:cNvSpPr>
            <a:spLocks noChangeArrowheads="1"/>
          </p:cNvSpPr>
          <p:nvPr/>
        </p:nvSpPr>
        <p:spPr bwMode="auto">
          <a:xfrm>
            <a:off x="949325" y="1106488"/>
            <a:ext cx="14843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Aucun passage d’ions</a:t>
            </a:r>
            <a:endParaRPr lang="fr-CA" sz="2100" b="1">
              <a:latin typeface="Arial" charset="0"/>
            </a:endParaRPr>
          </a:p>
        </p:txBody>
      </p:sp>
      <p:sp>
        <p:nvSpPr>
          <p:cNvPr id="43044" name="Rectangle 36"/>
          <p:cNvSpPr>
            <a:spLocks noChangeArrowheads="1"/>
          </p:cNvSpPr>
          <p:nvPr/>
        </p:nvSpPr>
        <p:spPr bwMode="auto">
          <a:xfrm>
            <a:off x="838200" y="2505075"/>
            <a:ext cx="7985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Canal fermé</a:t>
            </a:r>
            <a:endParaRPr lang="fr-CA" sz="2100" b="1">
              <a:latin typeface="Arial" charset="0"/>
            </a:endParaRPr>
          </a:p>
        </p:txBody>
      </p:sp>
      <p:sp>
        <p:nvSpPr>
          <p:cNvPr id="43045" name="Rectangle 37"/>
          <p:cNvSpPr>
            <a:spLocks noChangeArrowheads="1"/>
          </p:cNvSpPr>
          <p:nvPr/>
        </p:nvSpPr>
        <p:spPr bwMode="auto">
          <a:xfrm>
            <a:off x="2709863" y="2505075"/>
            <a:ext cx="846137"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Canal ouvert</a:t>
            </a:r>
            <a:endParaRPr lang="fr-CA" sz="2100" b="1">
              <a:latin typeface="Arial" charset="0"/>
            </a:endParaRPr>
          </a:p>
        </p:txBody>
      </p:sp>
      <p:sp>
        <p:nvSpPr>
          <p:cNvPr id="43046" name="Rectangle 38"/>
          <p:cNvSpPr>
            <a:spLocks noChangeArrowheads="1"/>
          </p:cNvSpPr>
          <p:nvPr/>
        </p:nvSpPr>
        <p:spPr bwMode="auto">
          <a:xfrm>
            <a:off x="2943225" y="982663"/>
            <a:ext cx="1017588"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Passage d’Ions</a:t>
            </a:r>
            <a:endParaRPr lang="fr-CA" sz="2100" b="1">
              <a:latin typeface="Arial" charset="0"/>
            </a:endParaRPr>
          </a:p>
        </p:txBody>
      </p:sp>
      <p:sp>
        <p:nvSpPr>
          <p:cNvPr id="43047" name="Rectangle 39"/>
          <p:cNvSpPr>
            <a:spLocks noChangeArrowheads="1"/>
          </p:cNvSpPr>
          <p:nvPr/>
        </p:nvSpPr>
        <p:spPr bwMode="auto">
          <a:xfrm>
            <a:off x="603250" y="5264150"/>
            <a:ext cx="68421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Récepteur</a:t>
            </a:r>
            <a:endParaRPr lang="fr-CA" sz="2100" b="1">
              <a:latin typeface="Arial" charset="0"/>
            </a:endParaRPr>
          </a:p>
        </p:txBody>
      </p:sp>
      <p:sp>
        <p:nvSpPr>
          <p:cNvPr id="43048" name="Rectangle 40"/>
          <p:cNvSpPr>
            <a:spLocks noChangeArrowheads="1"/>
          </p:cNvSpPr>
          <p:nvPr/>
        </p:nvSpPr>
        <p:spPr bwMode="auto">
          <a:xfrm>
            <a:off x="1174750" y="5495925"/>
            <a:ext cx="7048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Protéine G</a:t>
            </a:r>
            <a:endParaRPr lang="fr-CA" sz="2100" b="1">
              <a:latin typeface="Arial" charset="0"/>
            </a:endParaRPr>
          </a:p>
        </p:txBody>
      </p:sp>
      <p:sp>
        <p:nvSpPr>
          <p:cNvPr id="43049" name="Rectangle 41"/>
          <p:cNvSpPr>
            <a:spLocks noChangeArrowheads="1"/>
          </p:cNvSpPr>
          <p:nvPr/>
        </p:nvSpPr>
        <p:spPr bwMode="auto">
          <a:xfrm>
            <a:off x="7650163" y="2274888"/>
            <a:ext cx="915987"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Canal ionique</a:t>
            </a:r>
            <a:endParaRPr lang="fr-CA" sz="2100" b="1">
              <a:latin typeface="Arial" charset="0"/>
            </a:endParaRPr>
          </a:p>
        </p:txBody>
      </p:sp>
      <p:sp>
        <p:nvSpPr>
          <p:cNvPr id="43050" name="Rectangle 42"/>
          <p:cNvSpPr>
            <a:spLocks noChangeArrowheads="1"/>
          </p:cNvSpPr>
          <p:nvPr/>
        </p:nvSpPr>
        <p:spPr bwMode="auto">
          <a:xfrm>
            <a:off x="4629150" y="2282825"/>
            <a:ext cx="66833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Adénylate</a:t>
            </a:r>
          </a:p>
          <a:p>
            <a:pPr defTabSz="806450"/>
            <a:r>
              <a:rPr lang="fr-CA" sz="1100" b="1">
                <a:solidFill>
                  <a:srgbClr val="000000"/>
                </a:solidFill>
                <a:latin typeface="Arial" charset="0"/>
              </a:rPr>
              <a:t>cyclase</a:t>
            </a:r>
            <a:endParaRPr lang="fr-CA" sz="2100" b="1">
              <a:latin typeface="Arial" charset="0"/>
            </a:endParaRPr>
          </a:p>
        </p:txBody>
      </p:sp>
      <p:sp>
        <p:nvSpPr>
          <p:cNvPr id="43051" name="Rectangle 43"/>
          <p:cNvSpPr>
            <a:spLocks noChangeArrowheads="1"/>
          </p:cNvSpPr>
          <p:nvPr/>
        </p:nvSpPr>
        <p:spPr bwMode="auto">
          <a:xfrm>
            <a:off x="5940425" y="5692775"/>
            <a:ext cx="4286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Noyau</a:t>
            </a:r>
            <a:endParaRPr lang="fr-CA" sz="2100" b="1">
              <a:latin typeface="Arial" charset="0"/>
            </a:endParaRPr>
          </a:p>
        </p:txBody>
      </p:sp>
      <p:sp>
        <p:nvSpPr>
          <p:cNvPr id="43052" name="Rectangle 44"/>
          <p:cNvSpPr>
            <a:spLocks noChangeArrowheads="1"/>
          </p:cNvSpPr>
          <p:nvPr/>
        </p:nvSpPr>
        <p:spPr bwMode="auto">
          <a:xfrm>
            <a:off x="1168400" y="3198813"/>
            <a:ext cx="179863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dirty="0">
                <a:solidFill>
                  <a:srgbClr val="000000"/>
                </a:solidFill>
                <a:latin typeface="Arial" charset="0"/>
              </a:rPr>
              <a:t>Neurotransmetteur (ligand)</a:t>
            </a:r>
          </a:p>
          <a:p>
            <a:pPr defTabSz="806450"/>
            <a:r>
              <a:rPr lang="fr-CA" sz="1100" b="1" dirty="0">
                <a:solidFill>
                  <a:srgbClr val="000000"/>
                </a:solidFill>
                <a:latin typeface="Arial" charset="0"/>
              </a:rPr>
              <a:t>libéré du bouton terminal</a:t>
            </a:r>
          </a:p>
          <a:p>
            <a:pPr defTabSz="806450"/>
            <a:r>
              <a:rPr lang="fr-CA" sz="1100" b="1" dirty="0">
                <a:solidFill>
                  <a:srgbClr val="000000"/>
                </a:solidFill>
                <a:latin typeface="Arial" charset="0"/>
              </a:rPr>
              <a:t>du neurone </a:t>
            </a:r>
            <a:r>
              <a:rPr lang="fr-CA" sz="1100" b="1" dirty="0" err="1">
                <a:solidFill>
                  <a:srgbClr val="000000"/>
                </a:solidFill>
                <a:latin typeface="Arial" charset="0"/>
              </a:rPr>
              <a:t>présynaptique</a:t>
            </a:r>
            <a:endParaRPr lang="fr-CA" sz="2100" b="1" dirty="0">
              <a:latin typeface="Arial" charset="0"/>
            </a:endParaRPr>
          </a:p>
        </p:txBody>
      </p:sp>
      <p:sp>
        <p:nvSpPr>
          <p:cNvPr id="43053" name="Rectangle 45"/>
          <p:cNvSpPr>
            <a:spLocks noChangeArrowheads="1"/>
          </p:cNvSpPr>
          <p:nvPr/>
        </p:nvSpPr>
        <p:spPr bwMode="auto">
          <a:xfrm>
            <a:off x="6913563" y="5429250"/>
            <a:ext cx="9620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1100" b="1">
                <a:solidFill>
                  <a:srgbClr val="000000"/>
                </a:solidFill>
                <a:latin typeface="Arial" charset="0"/>
              </a:rPr>
              <a:t>Activation of</a:t>
            </a:r>
          </a:p>
          <a:p>
            <a:pPr defTabSz="806450"/>
            <a:r>
              <a:rPr lang="en-US" sz="1100" b="1">
                <a:solidFill>
                  <a:srgbClr val="000000"/>
                </a:solidFill>
                <a:latin typeface="Arial" charset="0"/>
              </a:rPr>
              <a:t>specific genes</a:t>
            </a:r>
            <a:endParaRPr lang="en-US" sz="2100" b="1">
              <a:latin typeface="Arial" charset="0"/>
            </a:endParaRPr>
          </a:p>
        </p:txBody>
      </p:sp>
      <p:sp>
        <p:nvSpPr>
          <p:cNvPr id="43054" name="Rectangle 46"/>
          <p:cNvSpPr>
            <a:spLocks noChangeArrowheads="1"/>
          </p:cNvSpPr>
          <p:nvPr/>
        </p:nvSpPr>
        <p:spPr bwMode="auto">
          <a:xfrm>
            <a:off x="3533775" y="4457700"/>
            <a:ext cx="2349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900" b="1">
                <a:solidFill>
                  <a:srgbClr val="000000"/>
                </a:solidFill>
                <a:latin typeface="Arial" charset="0"/>
              </a:rPr>
              <a:t>GTP</a:t>
            </a:r>
            <a:endParaRPr lang="en-US" sz="2100" b="1">
              <a:latin typeface="Arial" charset="0"/>
            </a:endParaRPr>
          </a:p>
        </p:txBody>
      </p:sp>
      <p:sp>
        <p:nvSpPr>
          <p:cNvPr id="43055" name="Rectangle 47"/>
          <p:cNvSpPr>
            <a:spLocks noChangeArrowheads="1"/>
          </p:cNvSpPr>
          <p:nvPr/>
        </p:nvSpPr>
        <p:spPr bwMode="auto">
          <a:xfrm>
            <a:off x="5411788" y="3563938"/>
            <a:ext cx="2349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en-US" sz="900" b="1">
                <a:solidFill>
                  <a:srgbClr val="000000"/>
                </a:solidFill>
                <a:latin typeface="Arial" charset="0"/>
              </a:rPr>
              <a:t>GTP</a:t>
            </a:r>
            <a:endParaRPr lang="en-US" sz="2100" b="1">
              <a:latin typeface="Arial" charset="0"/>
            </a:endParaRPr>
          </a:p>
        </p:txBody>
      </p:sp>
      <p:sp>
        <p:nvSpPr>
          <p:cNvPr id="43056" name="Oval 48"/>
          <p:cNvSpPr>
            <a:spLocks noChangeArrowheads="1"/>
          </p:cNvSpPr>
          <p:nvPr/>
        </p:nvSpPr>
        <p:spPr bwMode="auto">
          <a:xfrm>
            <a:off x="1581150" y="3854450"/>
            <a:ext cx="177800" cy="177800"/>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1</a:t>
            </a:r>
          </a:p>
        </p:txBody>
      </p:sp>
      <p:sp>
        <p:nvSpPr>
          <p:cNvPr id="43057" name="Oval 49"/>
          <p:cNvSpPr>
            <a:spLocks noChangeArrowheads="1"/>
          </p:cNvSpPr>
          <p:nvPr/>
        </p:nvSpPr>
        <p:spPr bwMode="auto">
          <a:xfrm>
            <a:off x="3144838" y="4645025"/>
            <a:ext cx="177800" cy="177800"/>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2</a:t>
            </a:r>
          </a:p>
        </p:txBody>
      </p:sp>
      <p:sp>
        <p:nvSpPr>
          <p:cNvPr id="43058" name="Oval 50"/>
          <p:cNvSpPr>
            <a:spLocks noChangeArrowheads="1"/>
          </p:cNvSpPr>
          <p:nvPr/>
        </p:nvSpPr>
        <p:spPr bwMode="auto">
          <a:xfrm>
            <a:off x="4102100" y="4208463"/>
            <a:ext cx="177800" cy="177800"/>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3</a:t>
            </a:r>
          </a:p>
        </p:txBody>
      </p:sp>
      <p:sp>
        <p:nvSpPr>
          <p:cNvPr id="43059" name="Oval 51"/>
          <p:cNvSpPr>
            <a:spLocks noChangeArrowheads="1"/>
          </p:cNvSpPr>
          <p:nvPr/>
        </p:nvSpPr>
        <p:spPr bwMode="auto">
          <a:xfrm>
            <a:off x="5043488" y="3736975"/>
            <a:ext cx="179387" cy="177800"/>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3</a:t>
            </a:r>
          </a:p>
        </p:txBody>
      </p:sp>
      <p:sp>
        <p:nvSpPr>
          <p:cNvPr id="43060" name="Oval 52"/>
          <p:cNvSpPr>
            <a:spLocks noChangeArrowheads="1"/>
          </p:cNvSpPr>
          <p:nvPr/>
        </p:nvSpPr>
        <p:spPr bwMode="auto">
          <a:xfrm>
            <a:off x="5913438" y="3517900"/>
            <a:ext cx="177800" cy="179388"/>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4</a:t>
            </a:r>
          </a:p>
        </p:txBody>
      </p:sp>
      <p:sp>
        <p:nvSpPr>
          <p:cNvPr id="43061" name="Oval 53"/>
          <p:cNvSpPr>
            <a:spLocks noChangeArrowheads="1"/>
          </p:cNvSpPr>
          <p:nvPr/>
        </p:nvSpPr>
        <p:spPr bwMode="auto">
          <a:xfrm>
            <a:off x="6535738" y="3641725"/>
            <a:ext cx="177800" cy="177800"/>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5</a:t>
            </a:r>
          </a:p>
        </p:txBody>
      </p:sp>
      <p:sp>
        <p:nvSpPr>
          <p:cNvPr id="43062" name="Oval 54"/>
          <p:cNvSpPr>
            <a:spLocks noChangeArrowheads="1"/>
          </p:cNvSpPr>
          <p:nvPr/>
        </p:nvSpPr>
        <p:spPr bwMode="auto">
          <a:xfrm>
            <a:off x="6451600" y="4146550"/>
            <a:ext cx="177800" cy="177800"/>
          </a:xfrm>
          <a:prstGeom prst="ellipse">
            <a:avLst/>
          </a:prstGeom>
          <a:solidFill>
            <a:schemeClr val="bg1"/>
          </a:solidFill>
          <a:ln w="190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40348" tIns="40348" rIns="40348" bIns="40348" anchor="ctr"/>
          <a:lstStyle/>
          <a:p>
            <a:pPr algn="ctr" defTabSz="806450" eaLnBrk="1" hangingPunct="1"/>
            <a:r>
              <a:rPr lang="en-US" sz="1100" b="1">
                <a:latin typeface="Arial" charset="0"/>
              </a:rPr>
              <a:t>5</a:t>
            </a:r>
          </a:p>
        </p:txBody>
      </p:sp>
      <p:sp>
        <p:nvSpPr>
          <p:cNvPr id="43063" name="Text Box 55"/>
          <p:cNvSpPr txBox="1">
            <a:spLocks noChangeArrowheads="1"/>
          </p:cNvSpPr>
          <p:nvPr/>
        </p:nvSpPr>
        <p:spPr bwMode="auto">
          <a:xfrm>
            <a:off x="7596188" y="6180138"/>
            <a:ext cx="1227137" cy="314325"/>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a:solidFill>
                  <a:schemeClr val="accent2"/>
                </a:solidFill>
                <a:latin typeface="Arial" charset="0"/>
              </a:rPr>
              <a:t>Figure 11.20</a:t>
            </a:r>
          </a:p>
        </p:txBody>
      </p:sp>
      <p:sp>
        <p:nvSpPr>
          <p:cNvPr id="43064" name="Text Box 56"/>
          <p:cNvSpPr txBox="1">
            <a:spLocks noChangeArrowheads="1"/>
          </p:cNvSpPr>
          <p:nvPr/>
        </p:nvSpPr>
        <p:spPr bwMode="auto">
          <a:xfrm>
            <a:off x="300038" y="477838"/>
            <a:ext cx="2762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sz="1800" b="1">
                <a:latin typeface="Arial" charset="0"/>
                <a:cs typeface="Arial" charset="0"/>
              </a:rPr>
              <a:t>(a) </a:t>
            </a:r>
            <a:r>
              <a:rPr lang="fr-CA" sz="1800" b="1" i="1">
                <a:latin typeface="Arial" charset="0"/>
                <a:cs typeface="Arial" charset="0"/>
              </a:rPr>
              <a:t>Récepteur ionotrope</a:t>
            </a:r>
          </a:p>
        </p:txBody>
      </p:sp>
      <p:sp>
        <p:nvSpPr>
          <p:cNvPr id="43065" name="Text Box 57"/>
          <p:cNvSpPr txBox="1">
            <a:spLocks noChangeArrowheads="1"/>
          </p:cNvSpPr>
          <p:nvPr/>
        </p:nvSpPr>
        <p:spPr bwMode="auto">
          <a:xfrm>
            <a:off x="333375" y="6076950"/>
            <a:ext cx="31861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CA" sz="1800" b="1">
                <a:latin typeface="Arial" charset="0"/>
                <a:cs typeface="Arial" charset="0"/>
              </a:rPr>
              <a:t>(b) </a:t>
            </a:r>
            <a:r>
              <a:rPr lang="fr-CA" sz="1800" b="1" i="1">
                <a:latin typeface="Arial" charset="0"/>
                <a:cs typeface="Arial" charset="0"/>
              </a:rPr>
              <a:t>Récepteur métabotrope</a:t>
            </a:r>
          </a:p>
        </p:txBody>
      </p:sp>
      <p:sp>
        <p:nvSpPr>
          <p:cNvPr id="43066" name="Rectangle 58"/>
          <p:cNvSpPr>
            <a:spLocks noChangeArrowheads="1"/>
          </p:cNvSpPr>
          <p:nvPr/>
        </p:nvSpPr>
        <p:spPr bwMode="auto">
          <a:xfrm>
            <a:off x="7808913" y="4546600"/>
            <a:ext cx="901700" cy="447675"/>
          </a:xfrm>
          <a:prstGeom prst="rect">
            <a:avLst/>
          </a:prstGeom>
          <a:solidFill>
            <a:srgbClr val="FFCC00"/>
          </a:solidFill>
          <a:ln w="19050">
            <a:solidFill>
              <a:srgbClr val="FF6600"/>
            </a:solidFill>
            <a:miter lim="800000"/>
            <a:headEnd/>
            <a:tailEnd/>
          </a:ln>
        </p:spPr>
        <p:txBody>
          <a:bodyPr lIns="45720" rIns="0">
            <a:spAutoFit/>
          </a:bodyPr>
          <a:lstStyle/>
          <a:p>
            <a:pPr defTabSz="806450"/>
            <a:r>
              <a:rPr lang="fr-CA" sz="1100" b="1">
                <a:solidFill>
                  <a:srgbClr val="000000"/>
                </a:solidFill>
                <a:latin typeface="Arial" charset="0"/>
              </a:rPr>
              <a:t>Synthèse</a:t>
            </a:r>
          </a:p>
          <a:p>
            <a:pPr defTabSz="806450"/>
            <a:r>
              <a:rPr lang="fr-CA" sz="1100" b="1">
                <a:solidFill>
                  <a:srgbClr val="000000"/>
                </a:solidFill>
                <a:latin typeface="Arial" charset="0"/>
              </a:rPr>
              <a:t>de protéines</a:t>
            </a:r>
          </a:p>
        </p:txBody>
      </p:sp>
      <p:sp>
        <p:nvSpPr>
          <p:cNvPr id="43067" name="Rectangle 59"/>
          <p:cNvSpPr>
            <a:spLocks noChangeArrowheads="1"/>
          </p:cNvSpPr>
          <p:nvPr/>
        </p:nvSpPr>
        <p:spPr bwMode="auto">
          <a:xfrm>
            <a:off x="6804025" y="5387975"/>
            <a:ext cx="1312863" cy="447675"/>
          </a:xfrm>
          <a:prstGeom prst="rect">
            <a:avLst/>
          </a:prstGeom>
          <a:solidFill>
            <a:srgbClr val="FFCC00"/>
          </a:solidFill>
          <a:ln w="19050">
            <a:solidFill>
              <a:srgbClr val="FF6600"/>
            </a:solidFill>
            <a:miter lim="800000"/>
            <a:headEnd/>
            <a:tailEnd/>
          </a:ln>
        </p:spPr>
        <p:txBody>
          <a:bodyPr lIns="45720" rIns="0">
            <a:spAutoFit/>
          </a:bodyPr>
          <a:lstStyle/>
          <a:p>
            <a:pPr defTabSz="806450"/>
            <a:r>
              <a:rPr lang="fr-CA" sz="1100" b="1">
                <a:solidFill>
                  <a:srgbClr val="000000"/>
                </a:solidFill>
                <a:latin typeface="Arial" charset="0"/>
              </a:rPr>
              <a:t>Activation de </a:t>
            </a:r>
          </a:p>
          <a:p>
            <a:pPr defTabSz="806450"/>
            <a:r>
              <a:rPr lang="fr-CA" sz="1100" b="1">
                <a:solidFill>
                  <a:srgbClr val="000000"/>
                </a:solidFill>
                <a:latin typeface="Arial" charset="0"/>
              </a:rPr>
              <a:t>gènes spécifiques </a:t>
            </a:r>
          </a:p>
        </p:txBody>
      </p:sp>
      <p:sp>
        <p:nvSpPr>
          <p:cNvPr id="43068" name="Freeform 60"/>
          <p:cNvSpPr>
            <a:spLocks/>
          </p:cNvSpPr>
          <p:nvPr/>
        </p:nvSpPr>
        <p:spPr bwMode="auto">
          <a:xfrm>
            <a:off x="6399213" y="1911350"/>
            <a:ext cx="315912" cy="604838"/>
          </a:xfrm>
          <a:custGeom>
            <a:avLst/>
            <a:gdLst>
              <a:gd name="T0" fmla="*/ 315912 w 225"/>
              <a:gd name="T1" fmla="*/ 0 h 432"/>
              <a:gd name="T2" fmla="*/ 213416 w 225"/>
              <a:gd name="T3" fmla="*/ 0 h 432"/>
              <a:gd name="T4" fmla="*/ 0 w 225"/>
              <a:gd name="T5" fmla="*/ 604838 h 432"/>
              <a:gd name="T6" fmla="*/ 0 60000 65536"/>
              <a:gd name="T7" fmla="*/ 0 60000 65536"/>
              <a:gd name="T8" fmla="*/ 0 60000 65536"/>
            </a:gdLst>
            <a:ahLst/>
            <a:cxnLst>
              <a:cxn ang="T6">
                <a:pos x="T0" y="T1"/>
              </a:cxn>
              <a:cxn ang="T7">
                <a:pos x="T2" y="T3"/>
              </a:cxn>
              <a:cxn ang="T8">
                <a:pos x="T4" y="T5"/>
              </a:cxn>
            </a:cxnLst>
            <a:rect l="0" t="0" r="r" b="b"/>
            <a:pathLst>
              <a:path w="225" h="432">
                <a:moveTo>
                  <a:pt x="225" y="0"/>
                </a:moveTo>
                <a:lnTo>
                  <a:pt x="152" y="0"/>
                </a:lnTo>
                <a:lnTo>
                  <a:pt x="0" y="432"/>
                </a:lnTo>
              </a:path>
            </a:pathLst>
          </a:custGeom>
          <a:noFill/>
          <a:ln w="127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fr-CA"/>
          </a:p>
        </p:txBody>
      </p:sp>
      <p:sp>
        <p:nvSpPr>
          <p:cNvPr id="43069" name="Rectangle 61"/>
          <p:cNvSpPr>
            <a:spLocks noChangeArrowheads="1"/>
          </p:cNvSpPr>
          <p:nvPr/>
        </p:nvSpPr>
        <p:spPr bwMode="auto">
          <a:xfrm>
            <a:off x="6759575" y="1827213"/>
            <a:ext cx="177006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defTabSz="806450"/>
            <a:r>
              <a:rPr lang="fr-CA" sz="1100" b="1">
                <a:solidFill>
                  <a:srgbClr val="000000"/>
                </a:solidFill>
                <a:latin typeface="Arial" charset="0"/>
              </a:rPr>
              <a:t>Membrane postsynaptique</a:t>
            </a:r>
            <a:endParaRPr lang="fr-CA" sz="2100" b="1">
              <a:latin typeface="Arial" charset="0"/>
            </a:endParaRPr>
          </a:p>
        </p:txBody>
      </p:sp>
    </p:spTree>
    <p:extLst>
      <p:ext uri="{BB962C8B-B14F-4D97-AF65-F5344CB8AC3E}">
        <p14:creationId xmlns:p14="http://schemas.microsoft.com/office/powerpoint/2010/main" val="1411729159"/>
      </p:ext>
    </p:extLst>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169863" y="293842"/>
            <a:ext cx="5524693" cy="414337"/>
          </a:xfrm>
        </p:spPr>
        <p:txBody>
          <a:bodyPr>
            <a:normAutofit fontScale="90000"/>
          </a:bodyPr>
          <a:lstStyle/>
          <a:p>
            <a:pPr marL="357188" indent="-357188" eaLnBrk="1" hangingPunct="1"/>
            <a:r>
              <a:rPr lang="fr-CA" sz="2200" dirty="0" smtClean="0">
                <a:solidFill>
                  <a:schemeClr val="tx1"/>
                </a:solidFill>
              </a:rPr>
              <a:t>1.	</a:t>
            </a:r>
            <a:r>
              <a:rPr lang="fr-CA" sz="2200" u="sng" dirty="0" smtClean="0">
                <a:solidFill>
                  <a:schemeClr val="tx1"/>
                </a:solidFill>
              </a:rPr>
              <a:t>LA JONCTION NEUROMUSCULAIRE</a:t>
            </a:r>
          </a:p>
        </p:txBody>
      </p:sp>
      <p:sp>
        <p:nvSpPr>
          <p:cNvPr id="2053" name="Text Box 4"/>
          <p:cNvSpPr txBox="1">
            <a:spLocks noChangeArrowheads="1"/>
          </p:cNvSpPr>
          <p:nvPr/>
        </p:nvSpPr>
        <p:spPr bwMode="auto">
          <a:xfrm>
            <a:off x="969459" y="6295725"/>
            <a:ext cx="1219200" cy="311150"/>
          </a:xfrm>
          <a:prstGeom prst="rect">
            <a:avLst/>
          </a:prstGeom>
          <a:noFill/>
          <a:ln w="63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sz="1400" b="1" dirty="0">
                <a:solidFill>
                  <a:schemeClr val="accent2"/>
                </a:solidFill>
                <a:latin typeface="Arial" charset="0"/>
              </a:rPr>
              <a:t>Figure </a:t>
            </a:r>
            <a:r>
              <a:rPr lang="en-US" sz="1400" b="1" dirty="0" smtClean="0">
                <a:solidFill>
                  <a:schemeClr val="accent2"/>
                </a:solidFill>
                <a:latin typeface="Arial" charset="0"/>
              </a:rPr>
              <a:t>9.8</a:t>
            </a:r>
            <a:endParaRPr lang="en-US" sz="1400" b="1" dirty="0">
              <a:solidFill>
                <a:schemeClr val="accent2"/>
              </a:solidFill>
              <a:latin typeface="Arial" charset="0"/>
            </a:endParaRPr>
          </a:p>
        </p:txBody>
      </p:sp>
      <p:pic>
        <p:nvPicPr>
          <p:cNvPr id="48131" name="Picture 3" descr="C:\OLD_PC\backup\DriveD\michel\Marieb\HAP8e_IRDVD\Chapter_09\B_JPEG_Images_and_Tables\b_unlabeled\figure_09_08_0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7298" t="4103" r="2962" b="9282"/>
          <a:stretch/>
        </p:blipFill>
        <p:spPr bwMode="auto">
          <a:xfrm>
            <a:off x="3024679" y="1157862"/>
            <a:ext cx="5220000" cy="5544000"/>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Groupe 39"/>
          <p:cNvGrpSpPr/>
          <p:nvPr/>
        </p:nvGrpSpPr>
        <p:grpSpPr>
          <a:xfrm>
            <a:off x="2125695" y="1305724"/>
            <a:ext cx="6345991" cy="4990001"/>
            <a:chOff x="935760" y="992621"/>
            <a:chExt cx="6345991" cy="4990001"/>
          </a:xfrm>
        </p:grpSpPr>
        <p:sp>
          <p:nvSpPr>
            <p:cNvPr id="8" name="ZoneTexte 7"/>
            <p:cNvSpPr txBox="1"/>
            <p:nvPr/>
          </p:nvSpPr>
          <p:spPr>
            <a:xfrm>
              <a:off x="4698378" y="992621"/>
              <a:ext cx="2520177" cy="227755"/>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Axone myélinisé d’un neurone moteur</a:t>
              </a:r>
              <a:endParaRPr lang="fr-CA" sz="1100" b="1" dirty="0">
                <a:latin typeface="Calibri" pitchFamily="34" charset="0"/>
                <a:cs typeface="Calibri" pitchFamily="34" charset="0"/>
              </a:endParaRPr>
            </a:p>
          </p:txBody>
        </p:sp>
        <p:cxnSp>
          <p:nvCxnSpPr>
            <p:cNvPr id="4" name="Connecteur droit 3"/>
            <p:cNvCxnSpPr/>
            <p:nvPr/>
          </p:nvCxnSpPr>
          <p:spPr bwMode="auto">
            <a:xfrm flipV="1">
              <a:off x="4534447" y="1149350"/>
              <a:ext cx="230839" cy="62416"/>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13" name="ZoneTexte 12"/>
            <p:cNvSpPr txBox="1"/>
            <p:nvPr/>
          </p:nvSpPr>
          <p:spPr>
            <a:xfrm>
              <a:off x="3278072" y="1320652"/>
              <a:ext cx="1282393" cy="227755"/>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Potentiel d’action</a:t>
              </a:r>
              <a:endParaRPr lang="fr-CA" sz="1100" b="1" dirty="0">
                <a:latin typeface="Calibri" pitchFamily="34" charset="0"/>
                <a:cs typeface="Calibri" pitchFamily="34" charset="0"/>
              </a:endParaRPr>
            </a:p>
          </p:txBody>
        </p:sp>
        <p:cxnSp>
          <p:nvCxnSpPr>
            <p:cNvPr id="14" name="Connecteur droit 13"/>
            <p:cNvCxnSpPr/>
            <p:nvPr/>
          </p:nvCxnSpPr>
          <p:spPr bwMode="auto">
            <a:xfrm flipV="1">
              <a:off x="4441521" y="1369209"/>
              <a:ext cx="230839" cy="62416"/>
            </a:xfrm>
            <a:prstGeom prst="line">
              <a:avLst/>
            </a:prstGeom>
            <a:solidFill>
              <a:schemeClr val="accent1"/>
            </a:solidFill>
            <a:ln w="15875" cap="flat" cmpd="sng" algn="ctr">
              <a:solidFill>
                <a:schemeClr val="tx1"/>
              </a:solidFill>
              <a:prstDash val="solid"/>
              <a:round/>
              <a:headEnd type="none" w="med" len="med"/>
              <a:tailEnd type="none" w="med" len="med"/>
            </a:ln>
            <a:effectLst/>
          </p:spPr>
        </p:cxnSp>
        <p:cxnSp>
          <p:nvCxnSpPr>
            <p:cNvPr id="15" name="Connecteur droit 14"/>
            <p:cNvCxnSpPr/>
            <p:nvPr/>
          </p:nvCxnSpPr>
          <p:spPr bwMode="auto">
            <a:xfrm flipV="1">
              <a:off x="5482301" y="1903915"/>
              <a:ext cx="230839" cy="62416"/>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16" name="ZoneTexte 15"/>
            <p:cNvSpPr txBox="1"/>
            <p:nvPr/>
          </p:nvSpPr>
          <p:spPr>
            <a:xfrm>
              <a:off x="5630670" y="1760878"/>
              <a:ext cx="1245918" cy="227755"/>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Bouton terminal</a:t>
              </a:r>
              <a:endParaRPr lang="fr-CA" sz="1100" b="1" dirty="0">
                <a:latin typeface="Calibri" pitchFamily="34" charset="0"/>
                <a:cs typeface="Calibri" pitchFamily="34" charset="0"/>
              </a:endParaRPr>
            </a:p>
          </p:txBody>
        </p:sp>
        <p:sp>
          <p:nvSpPr>
            <p:cNvPr id="17" name="ZoneTexte 16"/>
            <p:cNvSpPr txBox="1"/>
            <p:nvPr/>
          </p:nvSpPr>
          <p:spPr>
            <a:xfrm>
              <a:off x="5356301" y="2787967"/>
              <a:ext cx="315759"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a:t>
              </a:r>
              <a:r>
                <a:rPr lang="fr-CA" sz="1100" b="1" baseline="30000" dirty="0" smtClean="0">
                  <a:latin typeface="Calibri" pitchFamily="34" charset="0"/>
                  <a:cs typeface="Calibri" pitchFamily="34" charset="0"/>
                </a:rPr>
                <a:t>2+</a:t>
              </a:r>
              <a:endParaRPr lang="fr-CA" sz="1100" b="1" dirty="0">
                <a:latin typeface="Calibri" pitchFamily="34" charset="0"/>
                <a:cs typeface="Calibri" pitchFamily="34" charset="0"/>
              </a:endParaRPr>
            </a:p>
          </p:txBody>
        </p:sp>
        <p:sp>
          <p:nvSpPr>
            <p:cNvPr id="18" name="ZoneTexte 17"/>
            <p:cNvSpPr txBox="1"/>
            <p:nvPr/>
          </p:nvSpPr>
          <p:spPr>
            <a:xfrm>
              <a:off x="4122043" y="2880895"/>
              <a:ext cx="315759"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a:t>
              </a:r>
              <a:r>
                <a:rPr lang="fr-CA" sz="1100" b="1" baseline="30000" dirty="0" smtClean="0">
                  <a:latin typeface="Calibri" pitchFamily="34" charset="0"/>
                  <a:cs typeface="Calibri" pitchFamily="34" charset="0"/>
                </a:rPr>
                <a:t>2+</a:t>
              </a:r>
              <a:endParaRPr lang="fr-CA" sz="1100" b="1" dirty="0">
                <a:latin typeface="Calibri" pitchFamily="34" charset="0"/>
                <a:cs typeface="Calibri" pitchFamily="34" charset="0"/>
              </a:endParaRPr>
            </a:p>
          </p:txBody>
        </p:sp>
        <p:sp>
          <p:nvSpPr>
            <p:cNvPr id="19" name="ZoneTexte 18"/>
            <p:cNvSpPr txBox="1"/>
            <p:nvPr/>
          </p:nvSpPr>
          <p:spPr>
            <a:xfrm>
              <a:off x="5588267" y="2837900"/>
              <a:ext cx="1421661" cy="363176"/>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Vésicule synaptique contenant de l’ACh</a:t>
              </a:r>
              <a:endParaRPr lang="fr-CA" sz="1100" b="1" dirty="0">
                <a:latin typeface="Calibri" pitchFamily="34" charset="0"/>
                <a:cs typeface="Calibri" pitchFamily="34" charset="0"/>
              </a:endParaRPr>
            </a:p>
          </p:txBody>
        </p:sp>
        <p:cxnSp>
          <p:nvCxnSpPr>
            <p:cNvPr id="20" name="Connecteur droit 19"/>
            <p:cNvCxnSpPr/>
            <p:nvPr/>
          </p:nvCxnSpPr>
          <p:spPr bwMode="auto">
            <a:xfrm flipV="1">
              <a:off x="5314459" y="3016317"/>
              <a:ext cx="357601" cy="159952"/>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9" name="Accolade fermante 8"/>
            <p:cNvSpPr/>
            <p:nvPr/>
          </p:nvSpPr>
          <p:spPr bwMode="auto">
            <a:xfrm rot="15540958">
              <a:off x="3893811" y="3328933"/>
              <a:ext cx="46650" cy="189460"/>
            </a:xfrm>
            <a:prstGeom prst="rightBrace">
              <a:avLst>
                <a:gd name="adj1" fmla="val 24934"/>
                <a:gd name="adj2" fmla="val 48781"/>
              </a:avLst>
            </a:prstGeom>
            <a:noFill/>
            <a:ln w="158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Times New Roman" pitchFamily="18" charset="0"/>
              </a:endParaRPr>
            </a:p>
          </p:txBody>
        </p:sp>
        <p:sp>
          <p:nvSpPr>
            <p:cNvPr id="23" name="ZoneTexte 22"/>
            <p:cNvSpPr txBox="1"/>
            <p:nvPr/>
          </p:nvSpPr>
          <p:spPr>
            <a:xfrm>
              <a:off x="3299305" y="3119306"/>
              <a:ext cx="767183" cy="270843"/>
            </a:xfrm>
            <a:prstGeom prst="rect">
              <a:avLst/>
            </a:prstGeom>
            <a:noFill/>
          </p:spPr>
          <p:txBody>
            <a:bodyPr wrap="square" lIns="0" tIns="0" rIns="0" bIns="0" rtlCol="0">
              <a:spAutoFit/>
            </a:bodyPr>
            <a:lstStyle/>
            <a:p>
              <a:pPr algn="ctr">
                <a:lnSpc>
                  <a:spcPct val="80000"/>
                </a:lnSpc>
              </a:pPr>
              <a:r>
                <a:rPr lang="fr-CA" sz="1100" b="1" dirty="0" smtClean="0">
                  <a:latin typeface="Calibri" pitchFamily="34" charset="0"/>
                  <a:cs typeface="Calibri" pitchFamily="34" charset="0"/>
                </a:rPr>
                <a:t>Fente synaptique</a:t>
              </a:r>
              <a:endParaRPr lang="fr-CA" sz="1100" b="1" dirty="0">
                <a:latin typeface="Calibri" pitchFamily="34" charset="0"/>
                <a:cs typeface="Calibri" pitchFamily="34" charset="0"/>
              </a:endParaRPr>
            </a:p>
          </p:txBody>
        </p:sp>
        <p:sp>
          <p:nvSpPr>
            <p:cNvPr id="24" name="ZoneTexte 23"/>
            <p:cNvSpPr txBox="1"/>
            <p:nvPr/>
          </p:nvSpPr>
          <p:spPr>
            <a:xfrm>
              <a:off x="2465986" y="3892355"/>
              <a:ext cx="1436281" cy="363176"/>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Replis jonctionnels de la plaque motrice</a:t>
              </a:r>
              <a:endParaRPr lang="fr-CA" sz="1100" b="1" dirty="0">
                <a:latin typeface="Calibri" pitchFamily="34" charset="0"/>
                <a:cs typeface="Calibri" pitchFamily="34" charset="0"/>
              </a:endParaRPr>
            </a:p>
          </p:txBody>
        </p:sp>
        <p:cxnSp>
          <p:nvCxnSpPr>
            <p:cNvPr id="25" name="Connecteur droit 24"/>
            <p:cNvCxnSpPr/>
            <p:nvPr/>
          </p:nvCxnSpPr>
          <p:spPr bwMode="auto">
            <a:xfrm>
              <a:off x="3705254" y="4046671"/>
              <a:ext cx="357601" cy="123248"/>
            </a:xfrm>
            <a:prstGeom prst="line">
              <a:avLst/>
            </a:prstGeom>
            <a:solidFill>
              <a:schemeClr val="accent1"/>
            </a:solidFill>
            <a:ln w="15875" cap="flat" cmpd="sng" algn="ctr">
              <a:solidFill>
                <a:schemeClr val="tx1"/>
              </a:solidFill>
              <a:prstDash val="solid"/>
              <a:round/>
              <a:headEnd type="none" w="med" len="med"/>
              <a:tailEnd type="none" w="med" len="med"/>
            </a:ln>
            <a:effectLst/>
          </p:spPr>
        </p:cxnSp>
        <p:cxnSp>
          <p:nvCxnSpPr>
            <p:cNvPr id="27" name="Connecteur droit 26"/>
            <p:cNvCxnSpPr/>
            <p:nvPr/>
          </p:nvCxnSpPr>
          <p:spPr bwMode="auto">
            <a:xfrm flipV="1">
              <a:off x="3705254" y="3886719"/>
              <a:ext cx="114443" cy="159952"/>
            </a:xfrm>
            <a:prstGeom prst="line">
              <a:avLst/>
            </a:prstGeom>
            <a:solidFill>
              <a:schemeClr val="accent1"/>
            </a:solidFill>
            <a:ln w="15875" cap="flat" cmpd="sng" algn="ctr">
              <a:solidFill>
                <a:schemeClr val="tx1"/>
              </a:solidFill>
              <a:prstDash val="solid"/>
              <a:round/>
              <a:headEnd type="none" w="med" len="med"/>
              <a:tailEnd type="none" w="med" len="med"/>
            </a:ln>
            <a:effectLst/>
          </p:spPr>
        </p:cxnSp>
        <p:cxnSp>
          <p:nvCxnSpPr>
            <p:cNvPr id="30" name="Connecteur droit 29"/>
            <p:cNvCxnSpPr/>
            <p:nvPr/>
          </p:nvCxnSpPr>
          <p:spPr bwMode="auto">
            <a:xfrm flipV="1">
              <a:off x="4894429" y="4732957"/>
              <a:ext cx="777631" cy="290697"/>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32" name="ZoneTexte 31"/>
            <p:cNvSpPr txBox="1"/>
            <p:nvPr/>
          </p:nvSpPr>
          <p:spPr>
            <a:xfrm>
              <a:off x="5586762" y="4573671"/>
              <a:ext cx="1694989" cy="363176"/>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Canal ligand-dépendant nicotinique</a:t>
              </a:r>
              <a:endParaRPr lang="fr-CA" sz="1100" b="1" dirty="0">
                <a:latin typeface="Calibri" pitchFamily="34" charset="0"/>
                <a:cs typeface="Calibri" pitchFamily="34" charset="0"/>
              </a:endParaRPr>
            </a:p>
          </p:txBody>
        </p:sp>
        <p:sp>
          <p:nvSpPr>
            <p:cNvPr id="33" name="ZoneTexte 32"/>
            <p:cNvSpPr txBox="1"/>
            <p:nvPr/>
          </p:nvSpPr>
          <p:spPr>
            <a:xfrm>
              <a:off x="4872127" y="5167535"/>
              <a:ext cx="157879" cy="138821"/>
            </a:xfrm>
            <a:prstGeom prst="rect">
              <a:avLst/>
            </a:prstGeom>
            <a:noFill/>
          </p:spPr>
          <p:txBody>
            <a:bodyPr wrap="square" lIns="0" tIns="0" rIns="0" bIns="0" rtlCol="0">
              <a:spAutoFit/>
            </a:bodyPr>
            <a:lstStyle/>
            <a:p>
              <a:pPr>
                <a:lnSpc>
                  <a:spcPct val="80000"/>
                </a:lnSpc>
              </a:pPr>
              <a:r>
                <a:rPr lang="fr-CA" sz="1100" b="1" dirty="0">
                  <a:latin typeface="Calibri" pitchFamily="34" charset="0"/>
                  <a:cs typeface="Calibri" pitchFamily="34" charset="0"/>
                </a:rPr>
                <a:t>K</a:t>
              </a:r>
              <a:r>
                <a:rPr lang="fr-CA" sz="1100" b="1" baseline="30000" dirty="0" smtClean="0">
                  <a:latin typeface="Calibri" pitchFamily="34" charset="0"/>
                  <a:cs typeface="Calibri" pitchFamily="34" charset="0"/>
                </a:rPr>
                <a:t>+</a:t>
              </a:r>
              <a:endParaRPr lang="fr-CA" sz="1100" b="1" dirty="0">
                <a:latin typeface="Calibri" pitchFamily="34" charset="0"/>
                <a:cs typeface="Calibri" pitchFamily="34" charset="0"/>
              </a:endParaRPr>
            </a:p>
          </p:txBody>
        </p:sp>
        <p:sp>
          <p:nvSpPr>
            <p:cNvPr id="34" name="ZoneTexte 33"/>
            <p:cNvSpPr txBox="1"/>
            <p:nvPr/>
          </p:nvSpPr>
          <p:spPr>
            <a:xfrm>
              <a:off x="4653392" y="4665246"/>
              <a:ext cx="245704"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Na</a:t>
              </a:r>
              <a:r>
                <a:rPr lang="fr-CA" sz="1100" b="1" baseline="30000" dirty="0" smtClean="0">
                  <a:latin typeface="Calibri" pitchFamily="34" charset="0"/>
                  <a:cs typeface="Calibri" pitchFamily="34" charset="0"/>
                </a:rPr>
                <a:t>+</a:t>
              </a:r>
              <a:endParaRPr lang="fr-CA" sz="1100" b="1" dirty="0">
                <a:latin typeface="Calibri" pitchFamily="34" charset="0"/>
                <a:cs typeface="Calibri" pitchFamily="34" charset="0"/>
              </a:endParaRPr>
            </a:p>
          </p:txBody>
        </p:sp>
        <p:sp>
          <p:nvSpPr>
            <p:cNvPr id="36" name="ZoneTexte 35"/>
            <p:cNvSpPr txBox="1"/>
            <p:nvPr/>
          </p:nvSpPr>
          <p:spPr>
            <a:xfrm>
              <a:off x="4287356" y="4723732"/>
              <a:ext cx="277018" cy="138821"/>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ACh</a:t>
              </a:r>
              <a:endParaRPr lang="fr-CA" sz="1100" b="1" dirty="0">
                <a:latin typeface="Calibri" pitchFamily="34" charset="0"/>
                <a:cs typeface="Calibri" pitchFamily="34" charset="0"/>
              </a:endParaRPr>
            </a:p>
          </p:txBody>
        </p:sp>
        <p:cxnSp>
          <p:nvCxnSpPr>
            <p:cNvPr id="37" name="Connecteur droit 36"/>
            <p:cNvCxnSpPr/>
            <p:nvPr/>
          </p:nvCxnSpPr>
          <p:spPr bwMode="auto">
            <a:xfrm>
              <a:off x="4534447" y="4800668"/>
              <a:ext cx="123045" cy="70203"/>
            </a:xfrm>
            <a:prstGeom prst="line">
              <a:avLst/>
            </a:prstGeom>
            <a:solidFill>
              <a:schemeClr val="accent1"/>
            </a:solidFill>
            <a:ln w="15875" cap="flat" cmpd="sng" algn="ctr">
              <a:solidFill>
                <a:schemeClr val="tx1"/>
              </a:solidFill>
              <a:prstDash val="solid"/>
              <a:round/>
              <a:headEnd type="none" w="med" len="med"/>
              <a:tailEnd type="none" w="med" len="med"/>
            </a:ln>
            <a:effectLst/>
          </p:spPr>
        </p:cxnSp>
        <p:cxnSp>
          <p:nvCxnSpPr>
            <p:cNvPr id="41" name="Connecteur droit 40"/>
            <p:cNvCxnSpPr/>
            <p:nvPr/>
          </p:nvCxnSpPr>
          <p:spPr bwMode="auto">
            <a:xfrm flipV="1">
              <a:off x="3887088" y="5626122"/>
              <a:ext cx="469909" cy="212887"/>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43" name="ZoneTexte 42"/>
            <p:cNvSpPr txBox="1"/>
            <p:nvPr/>
          </p:nvSpPr>
          <p:spPr>
            <a:xfrm>
              <a:off x="2571430" y="5754867"/>
              <a:ext cx="1398416" cy="227755"/>
            </a:xfrm>
            <a:prstGeom prst="rect">
              <a:avLst/>
            </a:prstGeom>
            <a:noFill/>
          </p:spPr>
          <p:txBody>
            <a:bodyPr wrap="square" rtlCol="0">
              <a:spAutoFit/>
            </a:bodyPr>
            <a:lstStyle/>
            <a:p>
              <a:pPr>
                <a:lnSpc>
                  <a:spcPct val="80000"/>
                </a:lnSpc>
              </a:pPr>
              <a:r>
                <a:rPr lang="fr-CA" sz="1100" b="1" dirty="0" smtClean="0">
                  <a:latin typeface="Calibri" pitchFamily="34" charset="0"/>
                  <a:cs typeface="Calibri" pitchFamily="34" charset="0"/>
                </a:rPr>
                <a:t>Acétylcholinestérase</a:t>
              </a:r>
              <a:endParaRPr lang="fr-CA" sz="1100" b="1" dirty="0">
                <a:latin typeface="Calibri" pitchFamily="34" charset="0"/>
                <a:cs typeface="Calibri" pitchFamily="34" charset="0"/>
              </a:endParaRPr>
            </a:p>
          </p:txBody>
        </p:sp>
        <p:sp>
          <p:nvSpPr>
            <p:cNvPr id="2048" name="ZoneTexte 2047"/>
            <p:cNvSpPr txBox="1"/>
            <p:nvPr/>
          </p:nvSpPr>
          <p:spPr>
            <a:xfrm>
              <a:off x="1170877" y="2580999"/>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46" name="ZoneTexte 45"/>
            <p:cNvSpPr txBox="1"/>
            <p:nvPr/>
          </p:nvSpPr>
          <p:spPr>
            <a:xfrm>
              <a:off x="1170877" y="4102365"/>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47" name="ZoneTexte 46"/>
            <p:cNvSpPr txBox="1"/>
            <p:nvPr/>
          </p:nvSpPr>
          <p:spPr>
            <a:xfrm>
              <a:off x="1170877" y="2860953"/>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cxnSp>
          <p:nvCxnSpPr>
            <p:cNvPr id="2054" name="Connecteur droit 2053"/>
            <p:cNvCxnSpPr/>
            <p:nvPr/>
          </p:nvCxnSpPr>
          <p:spPr bwMode="auto">
            <a:xfrm flipH="1" flipV="1">
              <a:off x="1548000" y="2773099"/>
              <a:ext cx="3124360" cy="7434"/>
            </a:xfrm>
            <a:prstGeom prst="line">
              <a:avLst/>
            </a:prstGeom>
            <a:solidFill>
              <a:schemeClr val="accent1"/>
            </a:solidFill>
            <a:ln w="12700" cap="flat" cmpd="sng" algn="ctr">
              <a:solidFill>
                <a:srgbClr val="99CCFF"/>
              </a:solidFill>
              <a:prstDash val="dash"/>
              <a:round/>
              <a:headEnd type="none" w="med" len="med"/>
              <a:tailEnd type="none" w="med" len="med"/>
            </a:ln>
            <a:effectLst/>
          </p:spPr>
        </p:cxnSp>
        <p:cxnSp>
          <p:nvCxnSpPr>
            <p:cNvPr id="51" name="Connecteur droit 50"/>
            <p:cNvCxnSpPr/>
            <p:nvPr/>
          </p:nvCxnSpPr>
          <p:spPr bwMode="auto">
            <a:xfrm flipH="1">
              <a:off x="1548000" y="3044443"/>
              <a:ext cx="2663514" cy="1176"/>
            </a:xfrm>
            <a:prstGeom prst="line">
              <a:avLst/>
            </a:prstGeom>
            <a:solidFill>
              <a:schemeClr val="accent1"/>
            </a:solidFill>
            <a:ln w="12700" cap="flat" cmpd="sng" algn="ctr">
              <a:solidFill>
                <a:srgbClr val="99CCFF"/>
              </a:solidFill>
              <a:prstDash val="dash"/>
              <a:round/>
              <a:headEnd type="none" w="med" len="med"/>
              <a:tailEnd type="none" w="med" len="med"/>
            </a:ln>
            <a:effectLst/>
          </p:spPr>
        </p:cxnSp>
        <p:sp>
          <p:nvSpPr>
            <p:cNvPr id="55" name="ZoneTexte 54"/>
            <p:cNvSpPr txBox="1"/>
            <p:nvPr/>
          </p:nvSpPr>
          <p:spPr>
            <a:xfrm>
              <a:off x="1170877" y="3530629"/>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cxnSp>
          <p:nvCxnSpPr>
            <p:cNvPr id="56" name="Connecteur droit 55"/>
            <p:cNvCxnSpPr/>
            <p:nvPr/>
          </p:nvCxnSpPr>
          <p:spPr bwMode="auto">
            <a:xfrm flipH="1">
              <a:off x="1548000" y="3715295"/>
              <a:ext cx="2808997" cy="2905"/>
            </a:xfrm>
            <a:prstGeom prst="line">
              <a:avLst/>
            </a:prstGeom>
            <a:solidFill>
              <a:schemeClr val="accent1"/>
            </a:solidFill>
            <a:ln w="12700" cap="flat" cmpd="sng" algn="ctr">
              <a:solidFill>
                <a:srgbClr val="99CCFF"/>
              </a:solidFill>
              <a:prstDash val="dash"/>
              <a:round/>
              <a:headEnd type="none" w="med" len="med"/>
              <a:tailEnd type="none" w="med" len="med"/>
            </a:ln>
            <a:effectLst/>
          </p:spPr>
        </p:cxnSp>
        <p:sp>
          <p:nvSpPr>
            <p:cNvPr id="59" name="ZoneTexte 58"/>
            <p:cNvSpPr txBox="1"/>
            <p:nvPr/>
          </p:nvSpPr>
          <p:spPr>
            <a:xfrm>
              <a:off x="1170877" y="4863495"/>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cxnSp>
          <p:nvCxnSpPr>
            <p:cNvPr id="60" name="Connecteur droit 59"/>
            <p:cNvCxnSpPr/>
            <p:nvPr/>
          </p:nvCxnSpPr>
          <p:spPr bwMode="auto">
            <a:xfrm flipH="1">
              <a:off x="1548000" y="4288398"/>
              <a:ext cx="3180176" cy="0"/>
            </a:xfrm>
            <a:prstGeom prst="line">
              <a:avLst/>
            </a:prstGeom>
            <a:solidFill>
              <a:schemeClr val="accent1"/>
            </a:solidFill>
            <a:ln w="12700" cap="flat" cmpd="sng" algn="ctr">
              <a:solidFill>
                <a:srgbClr val="99CCFF"/>
              </a:solidFill>
              <a:prstDash val="dash"/>
              <a:round/>
              <a:headEnd type="none" w="med" len="med"/>
              <a:tailEnd type="none" w="med" len="med"/>
            </a:ln>
            <a:effectLst/>
          </p:spPr>
        </p:cxnSp>
        <p:cxnSp>
          <p:nvCxnSpPr>
            <p:cNvPr id="62" name="Connecteur droit 61"/>
            <p:cNvCxnSpPr/>
            <p:nvPr/>
          </p:nvCxnSpPr>
          <p:spPr bwMode="auto">
            <a:xfrm flipH="1">
              <a:off x="1548000" y="5050773"/>
              <a:ext cx="3090969" cy="0"/>
            </a:xfrm>
            <a:prstGeom prst="line">
              <a:avLst/>
            </a:prstGeom>
            <a:solidFill>
              <a:schemeClr val="accent1"/>
            </a:solidFill>
            <a:ln w="12700" cap="flat" cmpd="sng" algn="ctr">
              <a:solidFill>
                <a:srgbClr val="99CCFF"/>
              </a:solidFill>
              <a:prstDash val="dash"/>
              <a:round/>
              <a:headEnd type="none" w="med" len="med"/>
              <a:tailEnd type="none" w="med" len="med"/>
            </a:ln>
            <a:effectLst/>
          </p:spPr>
        </p:cxnSp>
        <p:sp>
          <p:nvSpPr>
            <p:cNvPr id="71" name="ZoneTexte 70"/>
            <p:cNvSpPr txBox="1"/>
            <p:nvPr/>
          </p:nvSpPr>
          <p:spPr>
            <a:xfrm>
              <a:off x="1170877" y="5394352"/>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cxnSp>
          <p:nvCxnSpPr>
            <p:cNvPr id="72" name="Connecteur droit 71"/>
            <p:cNvCxnSpPr/>
            <p:nvPr/>
          </p:nvCxnSpPr>
          <p:spPr bwMode="auto">
            <a:xfrm flipH="1">
              <a:off x="1548000" y="5598107"/>
              <a:ext cx="2720910" cy="0"/>
            </a:xfrm>
            <a:prstGeom prst="line">
              <a:avLst/>
            </a:prstGeom>
            <a:solidFill>
              <a:schemeClr val="accent1"/>
            </a:solidFill>
            <a:ln w="12700" cap="flat" cmpd="sng" algn="ctr">
              <a:solidFill>
                <a:srgbClr val="99CCFF"/>
              </a:solidFill>
              <a:prstDash val="dash"/>
              <a:round/>
              <a:headEnd type="none" w="med" len="med"/>
              <a:tailEnd type="none" w="med" len="med"/>
            </a:ln>
            <a:effectLst/>
          </p:spPr>
        </p:cxnSp>
        <p:sp>
          <p:nvSpPr>
            <p:cNvPr id="39" name="ZoneTexte 38"/>
            <p:cNvSpPr txBox="1"/>
            <p:nvPr/>
          </p:nvSpPr>
          <p:spPr>
            <a:xfrm>
              <a:off x="935760" y="2267415"/>
              <a:ext cx="902811" cy="369332"/>
            </a:xfrm>
            <a:prstGeom prst="rect">
              <a:avLst/>
            </a:prstGeom>
            <a:noFill/>
          </p:spPr>
          <p:txBody>
            <a:bodyPr wrap="none" rtlCol="0">
              <a:spAutoFit/>
            </a:bodyPr>
            <a:lstStyle/>
            <a:p>
              <a:r>
                <a:rPr lang="fr-CA" u="sng" dirty="0" smtClean="0">
                  <a:solidFill>
                    <a:srgbClr val="0099FF"/>
                  </a:solidFill>
                  <a:latin typeface="+mj-lt"/>
                </a:rPr>
                <a:t>Étapes</a:t>
              </a:r>
              <a:endParaRPr lang="fr-CA" dirty="0">
                <a:solidFill>
                  <a:srgbClr val="0099FF"/>
                </a:solidFill>
                <a:latin typeface="+mj-lt"/>
              </a:endParaRPr>
            </a:p>
          </p:txBody>
        </p:sp>
      </p:grpSp>
      <p:sp>
        <p:nvSpPr>
          <p:cNvPr id="86" name="Text Box 10"/>
          <p:cNvSpPr txBox="1">
            <a:spLocks noChangeArrowheads="1"/>
          </p:cNvSpPr>
          <p:nvPr/>
        </p:nvSpPr>
        <p:spPr bwMode="auto">
          <a:xfrm>
            <a:off x="140564" y="849829"/>
            <a:ext cx="267235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sz="1400" dirty="0">
                <a:latin typeface="Arial" charset="0"/>
                <a:cs typeface="Arial" charset="0"/>
              </a:rPr>
              <a:t>Les muscles squelettiques sont stimulés par les </a:t>
            </a:r>
            <a:r>
              <a:rPr lang="fr-CA" sz="1400" b="1" i="1" dirty="0">
                <a:latin typeface="Arial" charset="0"/>
                <a:cs typeface="Arial" charset="0"/>
              </a:rPr>
              <a:t>neurones</a:t>
            </a:r>
            <a:r>
              <a:rPr lang="fr-CA" sz="1400" b="1" dirty="0">
                <a:latin typeface="Arial" charset="0"/>
                <a:cs typeface="Arial" charset="0"/>
              </a:rPr>
              <a:t> </a:t>
            </a:r>
            <a:r>
              <a:rPr lang="fr-CA" sz="1400" b="1" i="1" dirty="0">
                <a:latin typeface="Arial" charset="0"/>
                <a:cs typeface="Arial" charset="0"/>
              </a:rPr>
              <a:t>moteurs</a:t>
            </a:r>
            <a:r>
              <a:rPr lang="fr-CA" sz="1400" i="1" dirty="0">
                <a:latin typeface="Arial" charset="0"/>
                <a:cs typeface="Arial" charset="0"/>
              </a:rPr>
              <a:t> </a:t>
            </a:r>
            <a:r>
              <a:rPr lang="fr-CA" sz="1400" dirty="0">
                <a:latin typeface="Arial" charset="0"/>
                <a:cs typeface="Arial" charset="0"/>
              </a:rPr>
              <a:t>du système nerveux </a:t>
            </a:r>
            <a:r>
              <a:rPr lang="fr-CA" sz="1400" b="1" i="1" dirty="0">
                <a:latin typeface="Arial" charset="0"/>
                <a:cs typeface="Arial" charset="0"/>
              </a:rPr>
              <a:t>somatique</a:t>
            </a:r>
            <a:r>
              <a:rPr lang="fr-CA" sz="1400" i="1" dirty="0">
                <a:latin typeface="Arial" charset="0"/>
                <a:cs typeface="Arial" charset="0"/>
              </a:rPr>
              <a:t> </a:t>
            </a:r>
            <a:r>
              <a:rPr lang="fr-CA" sz="1400" dirty="0">
                <a:latin typeface="Arial" charset="0"/>
                <a:cs typeface="Arial" charset="0"/>
              </a:rPr>
              <a:t>(volontaire).</a:t>
            </a:r>
          </a:p>
        </p:txBody>
      </p:sp>
    </p:spTree>
    <p:extLst>
      <p:ext uri="{BB962C8B-B14F-4D97-AF65-F5344CB8AC3E}">
        <p14:creationId xmlns:p14="http://schemas.microsoft.com/office/powerpoint/2010/main" val="1320248016"/>
      </p:ext>
    </p:extLst>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14588"/>
            <a:ext cx="9144000" cy="18305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6297714"/>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p:cNvSpPr txBox="1">
            <a:spLocks noChangeArrowheads="1"/>
          </p:cNvSpPr>
          <p:nvPr/>
        </p:nvSpPr>
        <p:spPr bwMode="auto">
          <a:xfrm>
            <a:off x="101097" y="828087"/>
            <a:ext cx="352700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82550" indent="-82550">
              <a:tabLst>
                <a:tab pos="6361113" algn="l"/>
              </a:tabLst>
              <a:defRPr>
                <a:solidFill>
                  <a:schemeClr val="tx1"/>
                </a:solidFill>
                <a:latin typeface="Times New Roman" pitchFamily="18" charset="0"/>
              </a:defRPr>
            </a:lvl1pPr>
            <a:lvl2pPr marL="442913" indent="-180975">
              <a:tabLst>
                <a:tab pos="6361113" algn="l"/>
              </a:tabLst>
              <a:defRPr>
                <a:solidFill>
                  <a:schemeClr val="tx1"/>
                </a:solidFill>
                <a:latin typeface="Times New Roman" pitchFamily="18" charset="0"/>
              </a:defRPr>
            </a:lvl2pPr>
            <a:lvl3pPr marL="1143000" indent="-228600">
              <a:tabLst>
                <a:tab pos="6361113" algn="l"/>
              </a:tabLst>
              <a:defRPr>
                <a:solidFill>
                  <a:schemeClr val="tx1"/>
                </a:solidFill>
                <a:latin typeface="Times New Roman" pitchFamily="18" charset="0"/>
              </a:defRPr>
            </a:lvl3pPr>
            <a:lvl4pPr marL="1600200" indent="-228600">
              <a:tabLst>
                <a:tab pos="6361113" algn="l"/>
              </a:tabLst>
              <a:defRPr>
                <a:solidFill>
                  <a:schemeClr val="tx1"/>
                </a:solidFill>
                <a:latin typeface="Times New Roman" pitchFamily="18" charset="0"/>
              </a:defRPr>
            </a:lvl4pPr>
            <a:lvl5pPr marL="2057400" indent="-228600">
              <a:tabLst>
                <a:tab pos="6361113" algn="l"/>
              </a:tabLst>
              <a:defRPr>
                <a:solidFill>
                  <a:schemeClr val="tx1"/>
                </a:solidFill>
                <a:latin typeface="Times New Roman" pitchFamily="18" charset="0"/>
              </a:defRPr>
            </a:lvl5pPr>
            <a:lvl6pPr marL="2514600" indent="-228600" eaLnBrk="0" fontAlgn="base" hangingPunct="0">
              <a:spcBef>
                <a:spcPct val="0"/>
              </a:spcBef>
              <a:spcAft>
                <a:spcPct val="0"/>
              </a:spcAft>
              <a:tabLst>
                <a:tab pos="6361113" algn="l"/>
              </a:tabLst>
              <a:defRPr>
                <a:solidFill>
                  <a:schemeClr val="tx1"/>
                </a:solidFill>
                <a:latin typeface="Times New Roman" pitchFamily="18" charset="0"/>
              </a:defRPr>
            </a:lvl6pPr>
            <a:lvl7pPr marL="2971800" indent="-228600" eaLnBrk="0" fontAlgn="base" hangingPunct="0">
              <a:spcBef>
                <a:spcPct val="0"/>
              </a:spcBef>
              <a:spcAft>
                <a:spcPct val="0"/>
              </a:spcAft>
              <a:tabLst>
                <a:tab pos="6361113" algn="l"/>
              </a:tabLst>
              <a:defRPr>
                <a:solidFill>
                  <a:schemeClr val="tx1"/>
                </a:solidFill>
                <a:latin typeface="Times New Roman" pitchFamily="18" charset="0"/>
              </a:defRPr>
            </a:lvl7pPr>
            <a:lvl8pPr marL="3429000" indent="-228600" eaLnBrk="0" fontAlgn="base" hangingPunct="0">
              <a:spcBef>
                <a:spcPct val="0"/>
              </a:spcBef>
              <a:spcAft>
                <a:spcPct val="0"/>
              </a:spcAft>
              <a:tabLst>
                <a:tab pos="6361113" algn="l"/>
              </a:tabLst>
              <a:defRPr>
                <a:solidFill>
                  <a:schemeClr val="tx1"/>
                </a:solidFill>
                <a:latin typeface="Times New Roman" pitchFamily="18" charset="0"/>
              </a:defRPr>
            </a:lvl8pPr>
            <a:lvl9pPr marL="3886200" indent="-228600" eaLnBrk="0" fontAlgn="base" hangingPunct="0">
              <a:spcBef>
                <a:spcPct val="0"/>
              </a:spcBef>
              <a:spcAft>
                <a:spcPct val="0"/>
              </a:spcAft>
              <a:tabLst>
                <a:tab pos="6361113" algn="l"/>
              </a:tabLst>
              <a:defRPr>
                <a:solidFill>
                  <a:schemeClr val="tx1"/>
                </a:solidFill>
                <a:latin typeface="Times New Roman" pitchFamily="18" charset="0"/>
              </a:defRPr>
            </a:lvl9pPr>
          </a:lstStyle>
          <a:p>
            <a:pPr marL="176213" lvl="1" indent="-176213">
              <a:buSzPct val="85000"/>
              <a:buFont typeface="Wingdings" pitchFamily="2" charset="2"/>
              <a:buChar char="§"/>
            </a:pPr>
            <a:r>
              <a:rPr lang="fr-CA" sz="1600" dirty="0" smtClean="0">
                <a:latin typeface="Arial" charset="0"/>
                <a:cs typeface="Arial" charset="0"/>
              </a:rPr>
              <a:t>Le </a:t>
            </a:r>
            <a:r>
              <a:rPr lang="fr-CA" sz="1600" dirty="0">
                <a:latin typeface="Arial" charset="0"/>
                <a:cs typeface="Arial" charset="0"/>
              </a:rPr>
              <a:t>glissement des filaments </a:t>
            </a:r>
            <a:r>
              <a:rPr lang="fr-CA" sz="1600" dirty="0" smtClean="0">
                <a:latin typeface="Arial" charset="0"/>
                <a:cs typeface="Arial" charset="0"/>
              </a:rPr>
              <a:t>minces </a:t>
            </a:r>
            <a:r>
              <a:rPr lang="fr-CA" sz="1600" dirty="0">
                <a:latin typeface="Arial" charset="0"/>
                <a:cs typeface="Arial" charset="0"/>
              </a:rPr>
              <a:t>est causé par la traction des têtes de myosine sur les filaments d’actine.</a:t>
            </a:r>
          </a:p>
          <a:p>
            <a:pPr marL="176213" lvl="1" indent="-176213">
              <a:buSzPct val="85000"/>
              <a:buFont typeface="Wingdings" pitchFamily="2" charset="2"/>
              <a:buChar char="§"/>
            </a:pPr>
            <a:r>
              <a:rPr lang="fr-CA" sz="1600" dirty="0">
                <a:latin typeface="Arial" charset="0"/>
                <a:cs typeface="Arial" charset="0"/>
              </a:rPr>
              <a:t>L’interaction entre l’actine et la tête de myosine implique un cycle de 4 étapes successives: </a:t>
            </a:r>
          </a:p>
        </p:txBody>
      </p:sp>
      <p:sp>
        <p:nvSpPr>
          <p:cNvPr id="15365" name="Text Box 6"/>
          <p:cNvSpPr txBox="1">
            <a:spLocks noChangeArrowheads="1"/>
          </p:cNvSpPr>
          <p:nvPr/>
        </p:nvSpPr>
        <p:spPr bwMode="auto">
          <a:xfrm>
            <a:off x="258097" y="2593601"/>
            <a:ext cx="3068637"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74638" indent="-274638">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marL="285750" indent="-285750">
              <a:spcAft>
                <a:spcPct val="25000"/>
              </a:spcAft>
              <a:buClr>
                <a:srgbClr val="00B0F0"/>
              </a:buClr>
              <a:buSzPct val="120000"/>
              <a:buFont typeface="Wingdings 2" pitchFamily="18" charset="2"/>
              <a:buChar char=""/>
            </a:pPr>
            <a:r>
              <a:rPr lang="fr-CA" sz="1600" b="1" i="1" dirty="0">
                <a:latin typeface="Arial" charset="0"/>
                <a:cs typeface="Arial" charset="0"/>
              </a:rPr>
              <a:t>Formation du pont d’union</a:t>
            </a:r>
          </a:p>
          <a:p>
            <a:pPr marL="285750" indent="-285750">
              <a:spcAft>
                <a:spcPct val="25000"/>
              </a:spcAft>
              <a:buClr>
                <a:srgbClr val="00B0F0"/>
              </a:buClr>
              <a:buSzPct val="120000"/>
              <a:buFont typeface="Wingdings 2" pitchFamily="18" charset="2"/>
              <a:buChar char=""/>
            </a:pPr>
            <a:r>
              <a:rPr lang="fr-CA" sz="1600" b="1" i="1" dirty="0">
                <a:latin typeface="Arial" charset="0"/>
                <a:cs typeface="Arial" charset="0"/>
              </a:rPr>
              <a:t>Phase active</a:t>
            </a:r>
            <a:endParaRPr lang="fr-CA" sz="1600" b="1" dirty="0">
              <a:latin typeface="Arial" charset="0"/>
              <a:cs typeface="Arial" charset="0"/>
            </a:endParaRPr>
          </a:p>
          <a:p>
            <a:pPr marL="285750" indent="-285750">
              <a:spcAft>
                <a:spcPct val="25000"/>
              </a:spcAft>
              <a:buClr>
                <a:srgbClr val="00B0F0"/>
              </a:buClr>
              <a:buSzPct val="120000"/>
              <a:buFont typeface="Wingdings 2" pitchFamily="18" charset="2"/>
              <a:buChar char=""/>
            </a:pPr>
            <a:r>
              <a:rPr lang="fr-CA" sz="1600" b="1" i="1" dirty="0">
                <a:latin typeface="Arial" charset="0"/>
                <a:cs typeface="Arial" charset="0"/>
              </a:rPr>
              <a:t>Détachement de la tête de myosine</a:t>
            </a:r>
          </a:p>
          <a:p>
            <a:pPr marL="285750" indent="-285750">
              <a:spcAft>
                <a:spcPct val="25000"/>
              </a:spcAft>
              <a:buClr>
                <a:srgbClr val="00B0F0"/>
              </a:buClr>
              <a:buSzPct val="120000"/>
              <a:buFont typeface="Wingdings 2" pitchFamily="18" charset="2"/>
              <a:buChar char=""/>
            </a:pPr>
            <a:r>
              <a:rPr lang="fr-CA" sz="1600" b="1" i="1" dirty="0">
                <a:latin typeface="Arial" charset="0"/>
                <a:cs typeface="Arial" charset="0"/>
                <a:sym typeface="Wingdings 2" pitchFamily="18" charset="2"/>
              </a:rPr>
              <a:t>Mise sous tension de la tête de myosine</a:t>
            </a:r>
            <a:endParaRPr lang="fr-CA" sz="1600" b="1" dirty="0">
              <a:latin typeface="Arial" charset="0"/>
              <a:cs typeface="Arial" charset="0"/>
            </a:endParaRPr>
          </a:p>
        </p:txBody>
      </p:sp>
      <p:sp>
        <p:nvSpPr>
          <p:cNvPr id="15366" name="Text Box 11"/>
          <p:cNvSpPr txBox="1">
            <a:spLocks noChangeArrowheads="1"/>
          </p:cNvSpPr>
          <p:nvPr/>
        </p:nvSpPr>
        <p:spPr bwMode="auto">
          <a:xfrm>
            <a:off x="277871" y="6078567"/>
            <a:ext cx="2960372" cy="584775"/>
          </a:xfrm>
          <a:prstGeom prst="rect">
            <a:avLst/>
          </a:prstGeom>
          <a:noFill/>
          <a:ln w="63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tabLst>
                <a:tab pos="182563" algn="l"/>
              </a:tabLst>
              <a:defRPr>
                <a:solidFill>
                  <a:schemeClr val="tx1"/>
                </a:solidFill>
                <a:latin typeface="Times New Roman" pitchFamily="18" charset="0"/>
              </a:defRPr>
            </a:lvl1pPr>
            <a:lvl2pPr marL="742950" indent="-285750">
              <a:tabLst>
                <a:tab pos="182563" algn="l"/>
              </a:tabLst>
              <a:defRPr>
                <a:solidFill>
                  <a:schemeClr val="tx1"/>
                </a:solidFill>
                <a:latin typeface="Times New Roman" pitchFamily="18" charset="0"/>
              </a:defRPr>
            </a:lvl2pPr>
            <a:lvl3pPr marL="1143000" indent="-228600">
              <a:tabLst>
                <a:tab pos="182563" algn="l"/>
              </a:tabLst>
              <a:defRPr>
                <a:solidFill>
                  <a:schemeClr val="tx1"/>
                </a:solidFill>
                <a:latin typeface="Times New Roman" pitchFamily="18" charset="0"/>
              </a:defRPr>
            </a:lvl3pPr>
            <a:lvl4pPr marL="1600200" indent="-228600">
              <a:tabLst>
                <a:tab pos="182563" algn="l"/>
              </a:tabLst>
              <a:defRPr>
                <a:solidFill>
                  <a:schemeClr val="tx1"/>
                </a:solidFill>
                <a:latin typeface="Times New Roman" pitchFamily="18" charset="0"/>
              </a:defRPr>
            </a:lvl4pPr>
            <a:lvl5pPr marL="2057400" indent="-228600">
              <a:tabLst>
                <a:tab pos="182563" algn="l"/>
              </a:tabLst>
              <a:defRPr>
                <a:solidFill>
                  <a:schemeClr val="tx1"/>
                </a:solidFill>
                <a:latin typeface="Times New Roman" pitchFamily="18" charset="0"/>
              </a:defRPr>
            </a:lvl5pPr>
            <a:lvl6pPr marL="2514600" indent="-228600" eaLnBrk="0" fontAlgn="base" hangingPunct="0">
              <a:spcBef>
                <a:spcPct val="0"/>
              </a:spcBef>
              <a:spcAft>
                <a:spcPct val="0"/>
              </a:spcAft>
              <a:tabLst>
                <a:tab pos="182563" algn="l"/>
              </a:tabLst>
              <a:defRPr>
                <a:solidFill>
                  <a:schemeClr val="tx1"/>
                </a:solidFill>
                <a:latin typeface="Times New Roman" pitchFamily="18" charset="0"/>
              </a:defRPr>
            </a:lvl6pPr>
            <a:lvl7pPr marL="2971800" indent="-228600" eaLnBrk="0" fontAlgn="base" hangingPunct="0">
              <a:spcBef>
                <a:spcPct val="0"/>
              </a:spcBef>
              <a:spcAft>
                <a:spcPct val="0"/>
              </a:spcAft>
              <a:tabLst>
                <a:tab pos="182563" algn="l"/>
              </a:tabLst>
              <a:defRPr>
                <a:solidFill>
                  <a:schemeClr val="tx1"/>
                </a:solidFill>
                <a:latin typeface="Times New Roman" pitchFamily="18" charset="0"/>
              </a:defRPr>
            </a:lvl7pPr>
            <a:lvl8pPr marL="3429000" indent="-228600" eaLnBrk="0" fontAlgn="base" hangingPunct="0">
              <a:spcBef>
                <a:spcPct val="0"/>
              </a:spcBef>
              <a:spcAft>
                <a:spcPct val="0"/>
              </a:spcAft>
              <a:tabLst>
                <a:tab pos="182563" algn="l"/>
              </a:tabLst>
              <a:defRPr>
                <a:solidFill>
                  <a:schemeClr val="tx1"/>
                </a:solidFill>
                <a:latin typeface="Times New Roman" pitchFamily="18" charset="0"/>
              </a:defRPr>
            </a:lvl8pPr>
            <a:lvl9pPr marL="3886200" indent="-228600" eaLnBrk="0" fontAlgn="base" hangingPunct="0">
              <a:spcBef>
                <a:spcPct val="0"/>
              </a:spcBef>
              <a:spcAft>
                <a:spcPct val="0"/>
              </a:spcAft>
              <a:tabLst>
                <a:tab pos="182563" algn="l"/>
              </a:tabLst>
              <a:defRPr>
                <a:solidFill>
                  <a:schemeClr val="tx1"/>
                </a:solidFill>
                <a:latin typeface="Times New Roman" pitchFamily="18" charset="0"/>
              </a:defRPr>
            </a:lvl9pPr>
          </a:lstStyle>
          <a:p>
            <a:r>
              <a:rPr lang="fr-CA" sz="1600" i="1">
                <a:solidFill>
                  <a:srgbClr val="FF0000"/>
                </a:solidFill>
                <a:latin typeface="Arial" charset="0"/>
                <a:cs typeface="Arial" charset="0"/>
              </a:rPr>
              <a:t>** </a:t>
            </a:r>
            <a:r>
              <a:rPr lang="fr-CA" sz="1600">
                <a:solidFill>
                  <a:srgbClr val="FF0000"/>
                </a:solidFill>
                <a:latin typeface="Arial" charset="0"/>
                <a:cs typeface="Arial" charset="0"/>
              </a:rPr>
              <a:t>Expliquez le phénomène</a:t>
            </a:r>
          </a:p>
          <a:p>
            <a:r>
              <a:rPr lang="fr-CA" sz="1600">
                <a:solidFill>
                  <a:srgbClr val="FF0000"/>
                </a:solidFill>
                <a:latin typeface="Arial" charset="0"/>
                <a:cs typeface="Arial" charset="0"/>
              </a:rPr>
              <a:t>	de </a:t>
            </a:r>
            <a:r>
              <a:rPr lang="fr-CA" sz="1600" i="1">
                <a:solidFill>
                  <a:srgbClr val="FF0000"/>
                </a:solidFill>
                <a:latin typeface="Arial" charset="0"/>
                <a:cs typeface="Arial" charset="0"/>
              </a:rPr>
              <a:t>rigidité cadavérique.</a:t>
            </a:r>
            <a:endParaRPr lang="fr-CA" sz="1600">
              <a:solidFill>
                <a:srgbClr val="FF0000"/>
              </a:solidFill>
              <a:latin typeface="Arial" charset="0"/>
              <a:cs typeface="Arial" charset="0"/>
            </a:endParaRPr>
          </a:p>
        </p:txBody>
      </p:sp>
      <p:sp>
        <p:nvSpPr>
          <p:cNvPr id="15367" name="Text Box 14"/>
          <p:cNvSpPr txBox="1">
            <a:spLocks noChangeArrowheads="1"/>
          </p:cNvSpPr>
          <p:nvPr/>
        </p:nvSpPr>
        <p:spPr bwMode="auto">
          <a:xfrm>
            <a:off x="256207" y="4382041"/>
            <a:ext cx="2974661" cy="1200329"/>
          </a:xfrm>
          <a:prstGeom prst="rect">
            <a:avLst/>
          </a:prstGeom>
          <a:noFill/>
          <a:ln w="6350">
            <a:solidFill>
              <a:srgbClr val="00B0F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tabLst>
                <a:tab pos="182563" algn="l"/>
              </a:tabLst>
              <a:defRPr>
                <a:solidFill>
                  <a:schemeClr val="tx1"/>
                </a:solidFill>
                <a:latin typeface="Times New Roman" pitchFamily="18" charset="0"/>
              </a:defRPr>
            </a:lvl1pPr>
            <a:lvl2pPr marL="352425" indent="-173038">
              <a:tabLst>
                <a:tab pos="182563" algn="l"/>
              </a:tabLst>
              <a:defRPr>
                <a:solidFill>
                  <a:schemeClr val="tx1"/>
                </a:solidFill>
                <a:latin typeface="Times New Roman" pitchFamily="18" charset="0"/>
              </a:defRPr>
            </a:lvl2pPr>
            <a:lvl3pPr marL="1143000" indent="-228600">
              <a:tabLst>
                <a:tab pos="182563" algn="l"/>
              </a:tabLst>
              <a:defRPr>
                <a:solidFill>
                  <a:schemeClr val="tx1"/>
                </a:solidFill>
                <a:latin typeface="Times New Roman" pitchFamily="18" charset="0"/>
              </a:defRPr>
            </a:lvl3pPr>
            <a:lvl4pPr marL="1600200" indent="-228600">
              <a:tabLst>
                <a:tab pos="182563" algn="l"/>
              </a:tabLst>
              <a:defRPr>
                <a:solidFill>
                  <a:schemeClr val="tx1"/>
                </a:solidFill>
                <a:latin typeface="Times New Roman" pitchFamily="18" charset="0"/>
              </a:defRPr>
            </a:lvl4pPr>
            <a:lvl5pPr marL="2057400" indent="-228600">
              <a:tabLst>
                <a:tab pos="182563" algn="l"/>
              </a:tabLst>
              <a:defRPr>
                <a:solidFill>
                  <a:schemeClr val="tx1"/>
                </a:solidFill>
                <a:latin typeface="Times New Roman" pitchFamily="18" charset="0"/>
              </a:defRPr>
            </a:lvl5pPr>
            <a:lvl6pPr marL="2514600" indent="-228600" eaLnBrk="0" fontAlgn="base" hangingPunct="0">
              <a:spcBef>
                <a:spcPct val="0"/>
              </a:spcBef>
              <a:spcAft>
                <a:spcPct val="0"/>
              </a:spcAft>
              <a:tabLst>
                <a:tab pos="182563" algn="l"/>
              </a:tabLst>
              <a:defRPr>
                <a:solidFill>
                  <a:schemeClr val="tx1"/>
                </a:solidFill>
                <a:latin typeface="Times New Roman" pitchFamily="18" charset="0"/>
              </a:defRPr>
            </a:lvl6pPr>
            <a:lvl7pPr marL="2971800" indent="-228600" eaLnBrk="0" fontAlgn="base" hangingPunct="0">
              <a:spcBef>
                <a:spcPct val="0"/>
              </a:spcBef>
              <a:spcAft>
                <a:spcPct val="0"/>
              </a:spcAft>
              <a:tabLst>
                <a:tab pos="182563" algn="l"/>
              </a:tabLst>
              <a:defRPr>
                <a:solidFill>
                  <a:schemeClr val="tx1"/>
                </a:solidFill>
                <a:latin typeface="Times New Roman" pitchFamily="18" charset="0"/>
              </a:defRPr>
            </a:lvl7pPr>
            <a:lvl8pPr marL="3429000" indent="-228600" eaLnBrk="0" fontAlgn="base" hangingPunct="0">
              <a:spcBef>
                <a:spcPct val="0"/>
              </a:spcBef>
              <a:spcAft>
                <a:spcPct val="0"/>
              </a:spcAft>
              <a:tabLst>
                <a:tab pos="182563" algn="l"/>
              </a:tabLst>
              <a:defRPr>
                <a:solidFill>
                  <a:schemeClr val="tx1"/>
                </a:solidFill>
                <a:latin typeface="Times New Roman" pitchFamily="18" charset="0"/>
              </a:defRPr>
            </a:lvl8pPr>
            <a:lvl9pPr marL="3886200" indent="-228600" eaLnBrk="0" fontAlgn="base" hangingPunct="0">
              <a:spcBef>
                <a:spcPct val="0"/>
              </a:spcBef>
              <a:spcAft>
                <a:spcPct val="0"/>
              </a:spcAft>
              <a:tabLst>
                <a:tab pos="182563" algn="l"/>
              </a:tabLst>
              <a:defRPr>
                <a:solidFill>
                  <a:schemeClr val="tx1"/>
                </a:solidFill>
                <a:latin typeface="Times New Roman" pitchFamily="18" charset="0"/>
              </a:defRPr>
            </a:lvl9pPr>
          </a:lstStyle>
          <a:p>
            <a:pPr>
              <a:spcAft>
                <a:spcPct val="25000"/>
              </a:spcAft>
            </a:pPr>
            <a:r>
              <a:rPr lang="fr-CA" sz="1600" u="sng" dirty="0">
                <a:solidFill>
                  <a:srgbClr val="FF0000"/>
                </a:solidFill>
                <a:latin typeface="Arial" charset="0"/>
                <a:cs typeface="Arial" charset="0"/>
              </a:rPr>
              <a:t>Deux rôles de  l’ATP</a:t>
            </a:r>
            <a:r>
              <a:rPr lang="fr-CA" sz="1600" dirty="0">
                <a:solidFill>
                  <a:srgbClr val="FF0000"/>
                </a:solidFill>
                <a:latin typeface="Arial" charset="0"/>
                <a:cs typeface="Arial" charset="0"/>
              </a:rPr>
              <a:t>:</a:t>
            </a:r>
          </a:p>
          <a:p>
            <a:pPr marL="268288" lvl="1" indent="-268288">
              <a:spcAft>
                <a:spcPct val="25000"/>
              </a:spcAft>
              <a:buFont typeface="+mj-lt"/>
              <a:buAutoNum type="romanLcPeriod"/>
              <a:tabLst>
                <a:tab pos="268288" algn="l"/>
              </a:tabLst>
            </a:pPr>
            <a:r>
              <a:rPr lang="fr-CA" sz="1600" dirty="0">
                <a:solidFill>
                  <a:srgbClr val="FF0000"/>
                </a:solidFill>
                <a:latin typeface="Arial" charset="0"/>
                <a:cs typeface="Arial" charset="0"/>
              </a:rPr>
              <a:t>Active les têtes de </a:t>
            </a:r>
            <a:r>
              <a:rPr lang="fr-CA" sz="1600" dirty="0" smtClean="0">
                <a:solidFill>
                  <a:srgbClr val="FF0000"/>
                </a:solidFill>
                <a:latin typeface="Arial" charset="0"/>
                <a:cs typeface="Arial" charset="0"/>
              </a:rPr>
              <a:t>myosine.</a:t>
            </a:r>
          </a:p>
          <a:p>
            <a:pPr marL="268288" lvl="1" indent="-268288">
              <a:spcAft>
                <a:spcPct val="25000"/>
              </a:spcAft>
              <a:buFont typeface="+mj-lt"/>
              <a:buAutoNum type="romanLcPeriod"/>
              <a:tabLst>
                <a:tab pos="268288" algn="l"/>
              </a:tabLst>
            </a:pPr>
            <a:r>
              <a:rPr lang="fr-CA" sz="1600" dirty="0" smtClean="0">
                <a:solidFill>
                  <a:srgbClr val="FF0000"/>
                </a:solidFill>
                <a:latin typeface="Arial" charset="0"/>
                <a:cs typeface="Arial" charset="0"/>
              </a:rPr>
              <a:t>Cause </a:t>
            </a:r>
            <a:r>
              <a:rPr lang="fr-CA" sz="1600" dirty="0">
                <a:solidFill>
                  <a:srgbClr val="FF0000"/>
                </a:solidFill>
                <a:latin typeface="Arial" charset="0"/>
                <a:cs typeface="Arial" charset="0"/>
              </a:rPr>
              <a:t>la dissociation des ponts d’union.</a:t>
            </a:r>
          </a:p>
        </p:txBody>
      </p:sp>
      <p:pic>
        <p:nvPicPr>
          <p:cNvPr id="53250" name="Picture 2" descr="http://cw2.erpi.com/cw/marieb/userfiles/14_Fig_9_12_p_333.jpg"/>
          <p:cNvPicPr>
            <a:picLocks noChangeAspect="1" noChangeArrowheads="1"/>
          </p:cNvPicPr>
          <p:nvPr/>
        </p:nvPicPr>
        <p:blipFill>
          <a:blip r:embed="rId3" cstate="print"/>
          <a:srcRect t="13984" b="2268"/>
          <a:stretch>
            <a:fillRect/>
          </a:stretch>
        </p:blipFill>
        <p:spPr bwMode="auto">
          <a:xfrm>
            <a:off x="3605979" y="779568"/>
            <a:ext cx="5471652" cy="6048936"/>
          </a:xfrm>
          <a:prstGeom prst="rect">
            <a:avLst/>
          </a:prstGeom>
          <a:noFill/>
        </p:spPr>
      </p:pic>
      <p:sp>
        <p:nvSpPr>
          <p:cNvPr id="15364" name="Text Box 4"/>
          <p:cNvSpPr txBox="1">
            <a:spLocks noChangeArrowheads="1"/>
          </p:cNvSpPr>
          <p:nvPr/>
        </p:nvSpPr>
        <p:spPr bwMode="auto">
          <a:xfrm>
            <a:off x="7857691" y="390399"/>
            <a:ext cx="1135062" cy="314325"/>
          </a:xfrm>
          <a:prstGeom prst="rect">
            <a:avLst/>
          </a:prstGeom>
          <a:noFill/>
          <a:ln w="9525">
            <a:solidFill>
              <a:srgbClr val="0066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a:r>
              <a:rPr lang="en-US" sz="1400" b="1" dirty="0">
                <a:solidFill>
                  <a:schemeClr val="accent2"/>
                </a:solidFill>
                <a:latin typeface="Arial" charset="0"/>
              </a:rPr>
              <a:t>Figure </a:t>
            </a:r>
            <a:r>
              <a:rPr lang="en-US" sz="1400" b="1" dirty="0" smtClean="0">
                <a:solidFill>
                  <a:schemeClr val="accent2"/>
                </a:solidFill>
                <a:latin typeface="Arial" charset="0"/>
              </a:rPr>
              <a:t>9.12</a:t>
            </a:r>
            <a:endParaRPr lang="en-US" sz="1400" b="1" dirty="0">
              <a:solidFill>
                <a:schemeClr val="accent2"/>
              </a:solidFill>
              <a:latin typeface="Arial" charset="0"/>
            </a:endParaRPr>
          </a:p>
        </p:txBody>
      </p:sp>
      <p:sp>
        <p:nvSpPr>
          <p:cNvPr id="10" name="Text Box 5"/>
          <p:cNvSpPr txBox="1">
            <a:spLocks noChangeArrowheads="1"/>
          </p:cNvSpPr>
          <p:nvPr/>
        </p:nvSpPr>
        <p:spPr bwMode="auto">
          <a:xfrm>
            <a:off x="216627" y="279940"/>
            <a:ext cx="50411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82550" indent="-82550">
              <a:tabLst>
                <a:tab pos="6361113" algn="l"/>
              </a:tabLst>
              <a:defRPr>
                <a:solidFill>
                  <a:schemeClr val="tx1"/>
                </a:solidFill>
                <a:latin typeface="Times New Roman" pitchFamily="18" charset="0"/>
              </a:defRPr>
            </a:lvl1pPr>
            <a:lvl2pPr marL="442913" indent="-180975">
              <a:tabLst>
                <a:tab pos="6361113" algn="l"/>
              </a:tabLst>
              <a:defRPr>
                <a:solidFill>
                  <a:schemeClr val="tx1"/>
                </a:solidFill>
                <a:latin typeface="Times New Roman" pitchFamily="18" charset="0"/>
              </a:defRPr>
            </a:lvl2pPr>
            <a:lvl3pPr marL="1143000" indent="-228600">
              <a:tabLst>
                <a:tab pos="6361113" algn="l"/>
              </a:tabLst>
              <a:defRPr>
                <a:solidFill>
                  <a:schemeClr val="tx1"/>
                </a:solidFill>
                <a:latin typeface="Times New Roman" pitchFamily="18" charset="0"/>
              </a:defRPr>
            </a:lvl3pPr>
            <a:lvl4pPr marL="1600200" indent="-228600">
              <a:tabLst>
                <a:tab pos="6361113" algn="l"/>
              </a:tabLst>
              <a:defRPr>
                <a:solidFill>
                  <a:schemeClr val="tx1"/>
                </a:solidFill>
                <a:latin typeface="Times New Roman" pitchFamily="18" charset="0"/>
              </a:defRPr>
            </a:lvl4pPr>
            <a:lvl5pPr marL="2057400" indent="-228600">
              <a:tabLst>
                <a:tab pos="6361113" algn="l"/>
              </a:tabLst>
              <a:defRPr>
                <a:solidFill>
                  <a:schemeClr val="tx1"/>
                </a:solidFill>
                <a:latin typeface="Times New Roman" pitchFamily="18" charset="0"/>
              </a:defRPr>
            </a:lvl5pPr>
            <a:lvl6pPr marL="2514600" indent="-228600" eaLnBrk="0" fontAlgn="base" hangingPunct="0">
              <a:spcBef>
                <a:spcPct val="0"/>
              </a:spcBef>
              <a:spcAft>
                <a:spcPct val="0"/>
              </a:spcAft>
              <a:tabLst>
                <a:tab pos="6361113" algn="l"/>
              </a:tabLst>
              <a:defRPr>
                <a:solidFill>
                  <a:schemeClr val="tx1"/>
                </a:solidFill>
                <a:latin typeface="Times New Roman" pitchFamily="18" charset="0"/>
              </a:defRPr>
            </a:lvl6pPr>
            <a:lvl7pPr marL="2971800" indent="-228600" eaLnBrk="0" fontAlgn="base" hangingPunct="0">
              <a:spcBef>
                <a:spcPct val="0"/>
              </a:spcBef>
              <a:spcAft>
                <a:spcPct val="0"/>
              </a:spcAft>
              <a:tabLst>
                <a:tab pos="6361113" algn="l"/>
              </a:tabLst>
              <a:defRPr>
                <a:solidFill>
                  <a:schemeClr val="tx1"/>
                </a:solidFill>
                <a:latin typeface="Times New Roman" pitchFamily="18" charset="0"/>
              </a:defRPr>
            </a:lvl7pPr>
            <a:lvl8pPr marL="3429000" indent="-228600" eaLnBrk="0" fontAlgn="base" hangingPunct="0">
              <a:spcBef>
                <a:spcPct val="0"/>
              </a:spcBef>
              <a:spcAft>
                <a:spcPct val="0"/>
              </a:spcAft>
              <a:tabLst>
                <a:tab pos="6361113" algn="l"/>
              </a:tabLst>
              <a:defRPr>
                <a:solidFill>
                  <a:schemeClr val="tx1"/>
                </a:solidFill>
                <a:latin typeface="Times New Roman" pitchFamily="18" charset="0"/>
              </a:defRPr>
            </a:lvl8pPr>
            <a:lvl9pPr marL="3886200" indent="-228600" eaLnBrk="0" fontAlgn="base" hangingPunct="0">
              <a:spcBef>
                <a:spcPct val="0"/>
              </a:spcBef>
              <a:spcAft>
                <a:spcPct val="0"/>
              </a:spcAft>
              <a:tabLst>
                <a:tab pos="6361113" algn="l"/>
              </a:tabLst>
              <a:defRPr>
                <a:solidFill>
                  <a:schemeClr val="tx1"/>
                </a:solidFill>
                <a:latin typeface="Times New Roman" pitchFamily="18" charset="0"/>
              </a:defRPr>
            </a:lvl9pPr>
          </a:lstStyle>
          <a:p>
            <a:pPr marL="357188" indent="-357188">
              <a:spcAft>
                <a:spcPct val="25000"/>
              </a:spcAft>
              <a:buSzPct val="120000"/>
            </a:pPr>
            <a:r>
              <a:rPr lang="fr-CA" sz="2000" b="1" dirty="0" smtClean="0">
                <a:latin typeface="Arial" charset="0"/>
                <a:cs typeface="Arial" charset="0"/>
              </a:rPr>
              <a:t>6.	</a:t>
            </a:r>
            <a:r>
              <a:rPr lang="fr-CA" sz="2000" b="1" u="sng" dirty="0" smtClean="0">
                <a:latin typeface="Arial" charset="0"/>
                <a:cs typeface="Arial" charset="0"/>
              </a:rPr>
              <a:t>CYCLE DES PONTS D’UNION</a:t>
            </a:r>
            <a:endParaRPr lang="fr-CA" sz="2000" b="1" dirty="0" smtClean="0">
              <a:latin typeface="Arial" charset="0"/>
              <a:cs typeface="Arial" charset="0"/>
            </a:endParaRPr>
          </a:p>
        </p:txBody>
      </p:sp>
    </p:spTree>
    <p:extLst>
      <p:ext uri="{BB962C8B-B14F-4D97-AF65-F5344CB8AC3E}">
        <p14:creationId xmlns:p14="http://schemas.microsoft.com/office/powerpoint/2010/main" val="1374769948"/>
      </p:ext>
    </p:extLst>
  </p:cSld>
  <p:clrMapOvr>
    <a:masterClrMapping/>
  </p:clrMapOvr>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4975"/>
            <a:ext cx="9144000" cy="3152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9781339"/>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
          <p:cNvSpPr txBox="1">
            <a:spLocks noChangeArrowheads="1"/>
          </p:cNvSpPr>
          <p:nvPr/>
        </p:nvSpPr>
        <p:spPr bwMode="auto">
          <a:xfrm>
            <a:off x="231269" y="279905"/>
            <a:ext cx="8645102" cy="969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a:lstStyle>
          <a:p>
            <a:pPr marL="989013" indent="-989013" eaLnBrk="1" hangingPunct="1">
              <a:buNone/>
            </a:pPr>
            <a:r>
              <a:rPr lang="en-CA" sz="2800" b="1" dirty="0">
                <a:solidFill>
                  <a:srgbClr val="FF0000"/>
                </a:solidFill>
                <a:latin typeface="+mj-lt"/>
              </a:rPr>
              <a:t>4</a:t>
            </a:r>
            <a:r>
              <a:rPr lang="en-CA" sz="2800" b="1" dirty="0" smtClean="0">
                <a:solidFill>
                  <a:srgbClr val="FF0000"/>
                </a:solidFill>
                <a:latin typeface="+mj-lt"/>
              </a:rPr>
              <a:t>.3.3  LA JONCTION NEUROMUSCULAIRE ET LE COUPLAGE EXCITATION-CONTRACTION</a:t>
            </a:r>
            <a:endParaRPr lang="en-US" sz="2200" b="1" u="sng" dirty="0" smtClean="0">
              <a:latin typeface="+mj-lt"/>
            </a:endParaRPr>
          </a:p>
        </p:txBody>
      </p:sp>
      <p:pic>
        <p:nvPicPr>
          <p:cNvPr id="1040" name="Picture 16" descr="C:\OLD_PC\backup\DriveD\michel\Marieb\HAP8e_IRDVD\Chapter_09\B_JPEG_Images_and_Tables\b_unlabeled\figure_09_11_1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499" t="1913" r="2497" b="5287"/>
          <a:stretch/>
        </p:blipFill>
        <p:spPr bwMode="auto">
          <a:xfrm>
            <a:off x="2259979" y="1255256"/>
            <a:ext cx="5077521" cy="5475758"/>
          </a:xfrm>
          <a:prstGeom prst="rect">
            <a:avLst/>
          </a:prstGeom>
          <a:noFill/>
          <a:extLst>
            <a:ext uri="{909E8E84-426E-40DD-AFC4-6F175D3DCCD1}">
              <a14:hiddenFill xmlns:a14="http://schemas.microsoft.com/office/drawing/2010/main">
                <a:solidFill>
                  <a:srgbClr val="FFFFFF"/>
                </a:solidFill>
              </a14:hiddenFill>
            </a:ext>
          </a:extLst>
        </p:spPr>
      </p:pic>
      <p:sp>
        <p:nvSpPr>
          <p:cNvPr id="1029" name="Text Box 3"/>
          <p:cNvSpPr txBox="1">
            <a:spLocks noChangeArrowheads="1"/>
          </p:cNvSpPr>
          <p:nvPr/>
        </p:nvSpPr>
        <p:spPr bwMode="auto">
          <a:xfrm>
            <a:off x="7921974" y="6477339"/>
            <a:ext cx="1125382" cy="307777"/>
          </a:xfrm>
          <a:prstGeom prst="rect">
            <a:avLst/>
          </a:prstGeom>
          <a:noFill/>
          <a:ln w="9525" cmpd="sng">
            <a:solidFill>
              <a:srgbClr val="0066FF"/>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sz="1400" b="1" dirty="0">
                <a:solidFill>
                  <a:schemeClr val="accent2"/>
                </a:solidFill>
                <a:latin typeface="Arial" charset="0"/>
              </a:rPr>
              <a:t>Figure </a:t>
            </a:r>
            <a:r>
              <a:rPr lang="en-US" sz="1400" b="1" dirty="0" smtClean="0">
                <a:solidFill>
                  <a:schemeClr val="accent2"/>
                </a:solidFill>
                <a:latin typeface="Arial" charset="0"/>
              </a:rPr>
              <a:t>9.11</a:t>
            </a:r>
            <a:endParaRPr lang="en-US" sz="1400" b="1" dirty="0">
              <a:solidFill>
                <a:schemeClr val="accent2"/>
              </a:solidFill>
              <a:latin typeface="Arial" charset="0"/>
            </a:endParaRPr>
          </a:p>
        </p:txBody>
      </p:sp>
      <p:sp>
        <p:nvSpPr>
          <p:cNvPr id="3" name="ZoneTexte 2"/>
          <p:cNvSpPr txBox="1"/>
          <p:nvPr/>
        </p:nvSpPr>
        <p:spPr>
          <a:xfrm>
            <a:off x="2524503" y="2684538"/>
            <a:ext cx="1764238" cy="461665"/>
          </a:xfrm>
          <a:prstGeom prst="rect">
            <a:avLst/>
          </a:prstGeom>
          <a:noFill/>
        </p:spPr>
        <p:txBody>
          <a:bodyPr wrap="square" rtlCol="0">
            <a:spAutoFit/>
          </a:bodyPr>
          <a:lstStyle/>
          <a:p>
            <a:pPr algn="ctr"/>
            <a:r>
              <a:rPr lang="fr-CA" sz="1200" b="1" dirty="0" smtClean="0">
                <a:latin typeface="Calibri" pitchFamily="34" charset="0"/>
                <a:cs typeface="Calibri" pitchFamily="34" charset="0"/>
              </a:rPr>
              <a:t>JONCTION NEUROMUSCULAIRE</a:t>
            </a:r>
            <a:endParaRPr lang="fr-CA" sz="1200" b="1" dirty="0">
              <a:latin typeface="Calibri" pitchFamily="34" charset="0"/>
              <a:cs typeface="Calibri" pitchFamily="34" charset="0"/>
            </a:endParaRPr>
          </a:p>
        </p:txBody>
      </p:sp>
      <p:sp>
        <p:nvSpPr>
          <p:cNvPr id="4" name="Accolade ouvrante 3"/>
          <p:cNvSpPr/>
          <p:nvPr/>
        </p:nvSpPr>
        <p:spPr bwMode="auto">
          <a:xfrm>
            <a:off x="4073155" y="2711968"/>
            <a:ext cx="85492" cy="364285"/>
          </a:xfrm>
          <a:prstGeom prst="leftBrace">
            <a:avLst>
              <a:gd name="adj1" fmla="val 27252"/>
              <a:gd name="adj2" fmla="val 50000"/>
            </a:avLst>
          </a:prstGeom>
          <a:noFill/>
          <a:ln w="19050" cap="sq"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Times New Roman" pitchFamily="18" charset="0"/>
            </a:endParaRPr>
          </a:p>
        </p:txBody>
      </p:sp>
      <p:sp>
        <p:nvSpPr>
          <p:cNvPr id="12" name="Accolade ouvrante 11"/>
          <p:cNvSpPr/>
          <p:nvPr/>
        </p:nvSpPr>
        <p:spPr bwMode="auto">
          <a:xfrm rot="17160000" flipH="1">
            <a:off x="5701232" y="3452865"/>
            <a:ext cx="125614" cy="436009"/>
          </a:xfrm>
          <a:prstGeom prst="leftBrace">
            <a:avLst>
              <a:gd name="adj1" fmla="val 27252"/>
              <a:gd name="adj2" fmla="val 50000"/>
            </a:avLst>
          </a:prstGeom>
          <a:noFill/>
          <a:ln w="19050" cap="sq"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1800" b="0" i="0" u="none" strike="noStrike" cap="none" normalizeH="0" baseline="0" smtClean="0">
              <a:ln>
                <a:noFill/>
              </a:ln>
              <a:solidFill>
                <a:schemeClr val="tx1"/>
              </a:solidFill>
              <a:effectLst/>
              <a:latin typeface="Times New Roman" pitchFamily="18" charset="0"/>
            </a:endParaRPr>
          </a:p>
        </p:txBody>
      </p:sp>
      <p:sp>
        <p:nvSpPr>
          <p:cNvPr id="13" name="ZoneTexte 12"/>
          <p:cNvSpPr txBox="1"/>
          <p:nvPr/>
        </p:nvSpPr>
        <p:spPr>
          <a:xfrm>
            <a:off x="5749014" y="3456900"/>
            <a:ext cx="655949" cy="276999"/>
          </a:xfrm>
          <a:prstGeom prst="rect">
            <a:avLst/>
          </a:prstGeom>
          <a:noFill/>
        </p:spPr>
        <p:txBody>
          <a:bodyPr wrap="none" rtlCol="0">
            <a:spAutoFit/>
          </a:bodyPr>
          <a:lstStyle/>
          <a:p>
            <a:r>
              <a:rPr lang="fr-CA" sz="1200" b="1" dirty="0" smtClean="0">
                <a:latin typeface="Calibri" pitchFamily="34" charset="0"/>
                <a:cs typeface="Calibri" pitchFamily="34" charset="0"/>
              </a:rPr>
              <a:t>TRIADE</a:t>
            </a:r>
            <a:endParaRPr lang="fr-CA" sz="1200" b="1" dirty="0">
              <a:latin typeface="Calibri" pitchFamily="34" charset="0"/>
              <a:cs typeface="Calibri" pitchFamily="34" charset="0"/>
            </a:endParaRPr>
          </a:p>
        </p:txBody>
      </p:sp>
      <p:sp>
        <p:nvSpPr>
          <p:cNvPr id="14" name="ZoneTexte 13"/>
          <p:cNvSpPr txBox="1"/>
          <p:nvPr/>
        </p:nvSpPr>
        <p:spPr>
          <a:xfrm>
            <a:off x="5365850" y="2771440"/>
            <a:ext cx="2774540" cy="387798"/>
          </a:xfrm>
          <a:prstGeom prst="rect">
            <a:avLst/>
          </a:prstGeom>
          <a:noFill/>
        </p:spPr>
        <p:txBody>
          <a:bodyPr wrap="square" rtlCol="0">
            <a:spAutoFit/>
          </a:bodyPr>
          <a:lstStyle/>
          <a:p>
            <a:pPr>
              <a:lnSpc>
                <a:spcPct val="80000"/>
              </a:lnSpc>
            </a:pPr>
            <a:r>
              <a:rPr lang="fr-CA" sz="1200" b="1" dirty="0" smtClean="0">
                <a:latin typeface="Calibri" pitchFamily="34" charset="0"/>
                <a:cs typeface="Calibri" pitchFamily="34" charset="0"/>
              </a:rPr>
              <a:t>Génération d’un potentiel d’action qui se propage alors le long du sarcolemme</a:t>
            </a:r>
            <a:endParaRPr lang="fr-CA" sz="1200" b="1" dirty="0">
              <a:latin typeface="Calibri" pitchFamily="34" charset="0"/>
              <a:cs typeface="Calibri" pitchFamily="34" charset="0"/>
            </a:endParaRPr>
          </a:p>
        </p:txBody>
      </p:sp>
      <p:cxnSp>
        <p:nvCxnSpPr>
          <p:cNvPr id="6" name="Connecteur droit 5"/>
          <p:cNvCxnSpPr/>
          <p:nvPr/>
        </p:nvCxnSpPr>
        <p:spPr bwMode="auto">
          <a:xfrm>
            <a:off x="5749014" y="3902814"/>
            <a:ext cx="254361" cy="222080"/>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17" name="ZoneTexte 16"/>
          <p:cNvSpPr txBox="1"/>
          <p:nvPr/>
        </p:nvSpPr>
        <p:spPr>
          <a:xfrm>
            <a:off x="5943904" y="4015437"/>
            <a:ext cx="2084976" cy="257369"/>
          </a:xfrm>
          <a:prstGeom prst="rect">
            <a:avLst/>
          </a:prstGeom>
          <a:noFill/>
        </p:spPr>
        <p:txBody>
          <a:bodyPr wrap="square" lIns="0" tIns="36000" rIns="0" bIns="36000" rtlCol="0">
            <a:spAutoFit/>
          </a:bodyPr>
          <a:lstStyle/>
          <a:p>
            <a:pPr algn="ctr"/>
            <a:r>
              <a:rPr lang="fr-CA" sz="1200" b="1" dirty="0" smtClean="0">
                <a:latin typeface="Calibri" pitchFamily="34" charset="0"/>
                <a:cs typeface="Calibri" pitchFamily="34" charset="0"/>
              </a:rPr>
              <a:t>Libération d’ions Ca</a:t>
            </a:r>
            <a:r>
              <a:rPr lang="fr-CA" sz="1200" b="1" baseline="30000" dirty="0" smtClean="0">
                <a:latin typeface="Calibri" pitchFamily="34" charset="0"/>
                <a:cs typeface="Calibri" pitchFamily="34" charset="0"/>
              </a:rPr>
              <a:t>2+</a:t>
            </a:r>
            <a:r>
              <a:rPr lang="fr-CA" sz="1200" b="1" dirty="0" smtClean="0">
                <a:latin typeface="Calibri" pitchFamily="34" charset="0"/>
                <a:cs typeface="Calibri" pitchFamily="34" charset="0"/>
              </a:rPr>
              <a:t> par le RS</a:t>
            </a:r>
            <a:endParaRPr lang="fr-CA" sz="1200" b="1" dirty="0">
              <a:latin typeface="Calibri" pitchFamily="34" charset="0"/>
              <a:cs typeface="Calibri" pitchFamily="34" charset="0"/>
            </a:endParaRPr>
          </a:p>
        </p:txBody>
      </p:sp>
      <p:cxnSp>
        <p:nvCxnSpPr>
          <p:cNvPr id="19" name="Connecteur droit 18"/>
          <p:cNvCxnSpPr/>
          <p:nvPr/>
        </p:nvCxnSpPr>
        <p:spPr bwMode="auto">
          <a:xfrm flipH="1">
            <a:off x="5122127" y="2965213"/>
            <a:ext cx="312234" cy="111040"/>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23" name="ZoneTexte 22"/>
          <p:cNvSpPr txBox="1"/>
          <p:nvPr/>
        </p:nvSpPr>
        <p:spPr>
          <a:xfrm>
            <a:off x="6809536" y="3278324"/>
            <a:ext cx="1176944" cy="276999"/>
          </a:xfrm>
          <a:prstGeom prst="rect">
            <a:avLst/>
          </a:prstGeom>
          <a:noFill/>
        </p:spPr>
        <p:txBody>
          <a:bodyPr wrap="square" rtlCol="0">
            <a:spAutoFit/>
          </a:bodyPr>
          <a:lstStyle/>
          <a:p>
            <a:pPr algn="ctr"/>
            <a:r>
              <a:rPr lang="fr-CA" sz="1200" b="1" dirty="0" smtClean="0">
                <a:latin typeface="Calibri" pitchFamily="34" charset="0"/>
                <a:cs typeface="Calibri" pitchFamily="34" charset="0"/>
              </a:rPr>
              <a:t>SARCOLEMME</a:t>
            </a:r>
            <a:endParaRPr lang="fr-CA" sz="1200" b="1" dirty="0">
              <a:latin typeface="Calibri" pitchFamily="34" charset="0"/>
              <a:cs typeface="Calibri" pitchFamily="34" charset="0"/>
            </a:endParaRPr>
          </a:p>
        </p:txBody>
      </p:sp>
      <p:cxnSp>
        <p:nvCxnSpPr>
          <p:cNvPr id="24" name="Connecteur droit 23"/>
          <p:cNvCxnSpPr/>
          <p:nvPr/>
        </p:nvCxnSpPr>
        <p:spPr bwMode="auto">
          <a:xfrm flipV="1">
            <a:off x="6732031" y="3447818"/>
            <a:ext cx="189159" cy="147581"/>
          </a:xfrm>
          <a:prstGeom prst="line">
            <a:avLst/>
          </a:prstGeom>
          <a:solidFill>
            <a:schemeClr val="accent1"/>
          </a:solidFill>
          <a:ln w="19050"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482477609"/>
      </p:ext>
    </p:extLst>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ext Box 5"/>
          <p:cNvSpPr txBox="1">
            <a:spLocks noChangeArrowheads="1"/>
          </p:cNvSpPr>
          <p:nvPr/>
        </p:nvSpPr>
        <p:spPr bwMode="auto">
          <a:xfrm>
            <a:off x="148683" y="4471601"/>
            <a:ext cx="2393796" cy="831850"/>
          </a:xfrm>
          <a:prstGeom prst="rect">
            <a:avLst/>
          </a:prstGeom>
          <a:noFill/>
          <a:ln w="63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182563" indent="-182563">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r>
              <a:rPr lang="fr-CA" sz="1600" dirty="0">
                <a:solidFill>
                  <a:srgbClr val="FF0000"/>
                </a:solidFill>
                <a:latin typeface="Arial" charset="0"/>
                <a:cs typeface="Arial" charset="0"/>
              </a:rPr>
              <a:t>** Le signal Ca</a:t>
            </a:r>
            <a:r>
              <a:rPr lang="fr-CA" sz="1600" baseline="30000" dirty="0">
                <a:solidFill>
                  <a:srgbClr val="FF0000"/>
                </a:solidFill>
                <a:latin typeface="Arial" charset="0"/>
                <a:cs typeface="Arial" charset="0"/>
              </a:rPr>
              <a:t>2+</a:t>
            </a:r>
            <a:r>
              <a:rPr lang="fr-CA" sz="1600" dirty="0">
                <a:solidFill>
                  <a:srgbClr val="FF0000"/>
                </a:solidFill>
                <a:latin typeface="Arial" charset="0"/>
                <a:cs typeface="Arial" charset="0"/>
              </a:rPr>
              <a:t> est très bref (&lt; 50 msec); pourquoi?</a:t>
            </a:r>
          </a:p>
        </p:txBody>
      </p:sp>
      <p:graphicFrame>
        <p:nvGraphicFramePr>
          <p:cNvPr id="1026" name="Object 10"/>
          <p:cNvGraphicFramePr>
            <a:graphicFrameLocks noGrp="1" noChangeAspect="1"/>
          </p:cNvGraphicFramePr>
          <p:nvPr>
            <p:ph/>
            <p:extLst>
              <p:ext uri="{D42A27DB-BD31-4B8C-83A1-F6EECF244321}">
                <p14:modId xmlns:p14="http://schemas.microsoft.com/office/powerpoint/2010/main" val="2505688880"/>
              </p:ext>
            </p:extLst>
          </p:nvPr>
        </p:nvGraphicFramePr>
        <p:xfrm>
          <a:off x="2891883" y="932548"/>
          <a:ext cx="5915723" cy="5813940"/>
        </p:xfrm>
        <a:graphic>
          <a:graphicData uri="http://schemas.openxmlformats.org/presentationml/2006/ole">
            <mc:AlternateContent xmlns:mc="http://schemas.openxmlformats.org/markup-compatibility/2006">
              <mc:Choice xmlns:v="urn:schemas-microsoft-com:vml" Requires="v">
                <p:oleObj spid="_x0000_s20485" name="Image bitmap" r:id="rId4" imgW="15714286" imgH="12133333" progId="PBrush">
                  <p:embed/>
                </p:oleObj>
              </mc:Choice>
              <mc:Fallback>
                <p:oleObj name="Image bitmap" r:id="rId4" imgW="15714286" imgH="12133333" progId="PBrush">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l="20618" t="14835" r="20618" b="10385"/>
                      <a:stretch>
                        <a:fillRect/>
                      </a:stretch>
                    </p:blipFill>
                    <p:spPr bwMode="auto">
                      <a:xfrm>
                        <a:off x="2891883" y="932548"/>
                        <a:ext cx="5915723" cy="581394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0" name="Text Box 12"/>
          <p:cNvSpPr txBox="1">
            <a:spLocks noChangeArrowheads="1"/>
          </p:cNvSpPr>
          <p:nvPr/>
        </p:nvSpPr>
        <p:spPr bwMode="auto">
          <a:xfrm>
            <a:off x="148683" y="1028216"/>
            <a:ext cx="2639122" cy="1384995"/>
          </a:xfrm>
          <a:prstGeom prst="rect">
            <a:avLst/>
          </a:prstGeom>
          <a:noFill/>
          <a:ln w="9525">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112713" indent="-112713">
              <a:tabLst>
                <a:tab pos="6361113" algn="l"/>
              </a:tabLst>
              <a:defRPr>
                <a:solidFill>
                  <a:schemeClr val="tx1"/>
                </a:solidFill>
                <a:latin typeface="Times New Roman" pitchFamily="18" charset="0"/>
              </a:defRPr>
            </a:lvl1pPr>
            <a:lvl2pPr marL="742950" indent="-285750">
              <a:tabLst>
                <a:tab pos="6361113" algn="l"/>
              </a:tabLst>
              <a:defRPr>
                <a:solidFill>
                  <a:schemeClr val="tx1"/>
                </a:solidFill>
                <a:latin typeface="Times New Roman" pitchFamily="18" charset="0"/>
              </a:defRPr>
            </a:lvl2pPr>
            <a:lvl3pPr marL="1143000" indent="-228600">
              <a:tabLst>
                <a:tab pos="6361113" algn="l"/>
              </a:tabLst>
              <a:defRPr>
                <a:solidFill>
                  <a:schemeClr val="tx1"/>
                </a:solidFill>
                <a:latin typeface="Times New Roman" pitchFamily="18" charset="0"/>
              </a:defRPr>
            </a:lvl3pPr>
            <a:lvl4pPr marL="1600200" indent="-228600">
              <a:tabLst>
                <a:tab pos="6361113" algn="l"/>
              </a:tabLst>
              <a:defRPr>
                <a:solidFill>
                  <a:schemeClr val="tx1"/>
                </a:solidFill>
                <a:latin typeface="Times New Roman" pitchFamily="18" charset="0"/>
              </a:defRPr>
            </a:lvl4pPr>
            <a:lvl5pPr marL="2057400" indent="-228600">
              <a:tabLst>
                <a:tab pos="6361113" algn="l"/>
              </a:tabLst>
              <a:defRPr>
                <a:solidFill>
                  <a:schemeClr val="tx1"/>
                </a:solidFill>
                <a:latin typeface="Times New Roman" pitchFamily="18" charset="0"/>
              </a:defRPr>
            </a:lvl5pPr>
            <a:lvl6pPr marL="2514600" indent="-228600" eaLnBrk="0" fontAlgn="base" hangingPunct="0">
              <a:spcBef>
                <a:spcPct val="0"/>
              </a:spcBef>
              <a:spcAft>
                <a:spcPct val="0"/>
              </a:spcAft>
              <a:tabLst>
                <a:tab pos="6361113" algn="l"/>
              </a:tabLst>
              <a:defRPr>
                <a:solidFill>
                  <a:schemeClr val="tx1"/>
                </a:solidFill>
                <a:latin typeface="Times New Roman" pitchFamily="18" charset="0"/>
              </a:defRPr>
            </a:lvl6pPr>
            <a:lvl7pPr marL="2971800" indent="-228600" eaLnBrk="0" fontAlgn="base" hangingPunct="0">
              <a:spcBef>
                <a:spcPct val="0"/>
              </a:spcBef>
              <a:spcAft>
                <a:spcPct val="0"/>
              </a:spcAft>
              <a:tabLst>
                <a:tab pos="6361113" algn="l"/>
              </a:tabLst>
              <a:defRPr>
                <a:solidFill>
                  <a:schemeClr val="tx1"/>
                </a:solidFill>
                <a:latin typeface="Times New Roman" pitchFamily="18" charset="0"/>
              </a:defRPr>
            </a:lvl7pPr>
            <a:lvl8pPr marL="3429000" indent="-228600" eaLnBrk="0" fontAlgn="base" hangingPunct="0">
              <a:spcBef>
                <a:spcPct val="0"/>
              </a:spcBef>
              <a:spcAft>
                <a:spcPct val="0"/>
              </a:spcAft>
              <a:tabLst>
                <a:tab pos="6361113" algn="l"/>
              </a:tabLst>
              <a:defRPr>
                <a:solidFill>
                  <a:schemeClr val="tx1"/>
                </a:solidFill>
                <a:latin typeface="Times New Roman" pitchFamily="18" charset="0"/>
              </a:defRPr>
            </a:lvl8pPr>
            <a:lvl9pPr marL="3886200" indent="-228600" eaLnBrk="0" fontAlgn="base" hangingPunct="0">
              <a:spcBef>
                <a:spcPct val="0"/>
              </a:spcBef>
              <a:spcAft>
                <a:spcPct val="0"/>
              </a:spcAft>
              <a:tabLst>
                <a:tab pos="6361113" algn="l"/>
              </a:tabLst>
              <a:defRPr>
                <a:solidFill>
                  <a:schemeClr val="tx1"/>
                </a:solidFill>
                <a:latin typeface="Times New Roman" pitchFamily="18" charset="0"/>
              </a:defRPr>
            </a:lvl9pPr>
          </a:lstStyle>
          <a:p>
            <a:pPr marL="0" indent="0">
              <a:spcAft>
                <a:spcPct val="25000"/>
              </a:spcAft>
            </a:pPr>
            <a:r>
              <a:rPr lang="fr-CA" sz="1600" b="1" i="1" dirty="0">
                <a:solidFill>
                  <a:srgbClr val="0000FF"/>
                </a:solidFill>
                <a:latin typeface="Arial" charset="0"/>
                <a:cs typeface="Arial" charset="0"/>
              </a:rPr>
              <a:t>Couplage </a:t>
            </a:r>
            <a:r>
              <a:rPr lang="fr-CA" sz="1600" b="1" i="1" dirty="0" smtClean="0">
                <a:solidFill>
                  <a:srgbClr val="0000FF"/>
                </a:solidFill>
                <a:latin typeface="Arial" charset="0"/>
                <a:cs typeface="Arial" charset="0"/>
              </a:rPr>
              <a:t>excitation-contraction</a:t>
            </a:r>
            <a:r>
              <a:rPr lang="fr-CA" sz="1600" b="1" dirty="0" smtClean="0">
                <a:solidFill>
                  <a:srgbClr val="0000FF"/>
                </a:solidFill>
                <a:latin typeface="Arial" charset="0"/>
                <a:cs typeface="Arial" charset="0"/>
              </a:rPr>
              <a:t>:</a:t>
            </a:r>
            <a:endParaRPr lang="fr-CA" sz="1600" dirty="0">
              <a:solidFill>
                <a:srgbClr val="0000FF"/>
              </a:solidFill>
              <a:latin typeface="Arial" charset="0"/>
              <a:cs typeface="Arial" charset="0"/>
            </a:endParaRPr>
          </a:p>
          <a:p>
            <a:pPr marL="0" indent="0">
              <a:spcAft>
                <a:spcPct val="25000"/>
              </a:spcAft>
            </a:pPr>
            <a:r>
              <a:rPr lang="fr-CA" sz="1600" dirty="0" smtClean="0">
                <a:solidFill>
                  <a:srgbClr val="0000FF"/>
                </a:solidFill>
                <a:latin typeface="Arial" charset="0"/>
                <a:cs typeface="Arial" charset="0"/>
              </a:rPr>
              <a:t>Couplage </a:t>
            </a:r>
            <a:r>
              <a:rPr lang="fr-CA" sz="1600" dirty="0">
                <a:solidFill>
                  <a:srgbClr val="0000FF"/>
                </a:solidFill>
                <a:latin typeface="Arial" charset="0"/>
                <a:cs typeface="Arial" charset="0"/>
              </a:rPr>
              <a:t>entre le stimulus électrique (potentiel d’action) et la contraction </a:t>
            </a:r>
          </a:p>
        </p:txBody>
      </p:sp>
      <p:sp>
        <p:nvSpPr>
          <p:cNvPr id="5" name="Rectangle 2"/>
          <p:cNvSpPr txBox="1">
            <a:spLocks noChangeArrowheads="1"/>
          </p:cNvSpPr>
          <p:nvPr/>
        </p:nvSpPr>
        <p:spPr bwMode="auto">
          <a:xfrm>
            <a:off x="221900" y="264106"/>
            <a:ext cx="7256849"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a:lstStyle>
          <a:p>
            <a:pPr marL="357188" indent="-357188" eaLnBrk="1" hangingPunct="1">
              <a:buNone/>
            </a:pPr>
            <a:r>
              <a:rPr lang="fr-CA" sz="2200" b="1" dirty="0" smtClean="0">
                <a:latin typeface="+mj-lt"/>
              </a:rPr>
              <a:t>2.	</a:t>
            </a:r>
            <a:r>
              <a:rPr lang="fr-CA" sz="2200" b="1" u="sng" dirty="0" smtClean="0">
                <a:latin typeface="+mj-lt"/>
              </a:rPr>
              <a:t>LE COUPLAGE EXCITATION-CONTRACTION</a:t>
            </a:r>
          </a:p>
        </p:txBody>
      </p:sp>
      <p:sp>
        <p:nvSpPr>
          <p:cNvPr id="6" name="Text Box 4"/>
          <p:cNvSpPr txBox="1">
            <a:spLocks noChangeArrowheads="1"/>
          </p:cNvSpPr>
          <p:nvPr/>
        </p:nvSpPr>
        <p:spPr bwMode="auto">
          <a:xfrm>
            <a:off x="1654394" y="6396658"/>
            <a:ext cx="1219200" cy="311150"/>
          </a:xfrm>
          <a:prstGeom prst="rect">
            <a:avLst/>
          </a:prstGeom>
          <a:noFill/>
          <a:ln w="6350">
            <a:solidFill>
              <a:srgbClr val="00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ctr"/>
            <a:r>
              <a:rPr lang="en-US" sz="1400" b="1" dirty="0">
                <a:solidFill>
                  <a:schemeClr val="accent2"/>
                </a:solidFill>
                <a:latin typeface="Arial" charset="0"/>
              </a:rPr>
              <a:t>Figure </a:t>
            </a:r>
            <a:r>
              <a:rPr lang="en-US" sz="1400" b="1" dirty="0" smtClean="0">
                <a:solidFill>
                  <a:schemeClr val="accent2"/>
                </a:solidFill>
                <a:latin typeface="Arial" charset="0"/>
              </a:rPr>
              <a:t>9.11</a:t>
            </a:r>
            <a:endParaRPr lang="en-US" sz="1400" b="1" dirty="0">
              <a:solidFill>
                <a:schemeClr val="accent2"/>
              </a:solidFill>
              <a:latin typeface="Arial" charset="0"/>
            </a:endParaRPr>
          </a:p>
        </p:txBody>
      </p:sp>
    </p:spTree>
    <p:extLst>
      <p:ext uri="{BB962C8B-B14F-4D97-AF65-F5344CB8AC3E}">
        <p14:creationId xmlns:p14="http://schemas.microsoft.com/office/powerpoint/2010/main" val="525879593"/>
      </p:ext>
    </p:extLst>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sz="half" idx="1"/>
          </p:nvPr>
        </p:nvSpPr>
        <p:spPr>
          <a:xfrm>
            <a:off x="223026" y="313126"/>
            <a:ext cx="6200078" cy="407987"/>
          </a:xfrm>
        </p:spPr>
        <p:txBody>
          <a:bodyPr/>
          <a:lstStyle/>
          <a:p>
            <a:pPr marL="357188" indent="-357188" eaLnBrk="1" hangingPunct="1">
              <a:lnSpc>
                <a:spcPct val="90000"/>
              </a:lnSpc>
              <a:spcAft>
                <a:spcPct val="25000"/>
              </a:spcAft>
              <a:buClr>
                <a:schemeClr val="tx1"/>
              </a:buClr>
              <a:buSzTx/>
              <a:buNone/>
            </a:pPr>
            <a:r>
              <a:rPr lang="fr-CA" sz="2200" b="1" dirty="0" smtClean="0">
                <a:latin typeface="Arial" charset="0"/>
                <a:cs typeface="Arial" charset="0"/>
              </a:rPr>
              <a:t>3.	</a:t>
            </a:r>
            <a:r>
              <a:rPr lang="fr-CA" sz="2200" b="1" u="sng" dirty="0" smtClean="0">
                <a:latin typeface="Arial" charset="0"/>
                <a:cs typeface="Arial" charset="0"/>
              </a:rPr>
              <a:t>COUPLAGE EXCITATION-CONTRACTION</a:t>
            </a:r>
            <a:endParaRPr lang="fr-CA" sz="2200" u="sng" dirty="0" smtClean="0"/>
          </a:p>
        </p:txBody>
      </p:sp>
      <p:sp>
        <p:nvSpPr>
          <p:cNvPr id="470019" name="Rectangle 3"/>
          <p:cNvSpPr>
            <a:spLocks noChangeArrowheads="1"/>
          </p:cNvSpPr>
          <p:nvPr/>
        </p:nvSpPr>
        <p:spPr bwMode="auto">
          <a:xfrm>
            <a:off x="617381" y="770463"/>
            <a:ext cx="5054871" cy="5399877"/>
          </a:xfrm>
          <a:prstGeom prst="rect">
            <a:avLst/>
          </a:prstGeom>
          <a:noFill/>
          <a:ln w="9525">
            <a:noFill/>
            <a:miter lim="800000"/>
            <a:headEnd/>
            <a:tailEnd/>
          </a:ln>
          <a:effectLst/>
        </p:spPr>
        <p:txBody>
          <a:bodyPr/>
          <a:lstStyle/>
          <a:p>
            <a:pPr marL="177800" indent="-177800" eaLnBrk="1" hangingPunct="1">
              <a:buClr>
                <a:schemeClr val="tx1"/>
              </a:buClr>
              <a:buFontTx/>
              <a:buChar char="•"/>
              <a:defRPr/>
            </a:pPr>
            <a:r>
              <a:rPr lang="fr-CA" sz="1600" u="sng" dirty="0">
                <a:latin typeface="Arial" charset="0"/>
                <a:cs typeface="Arial" charset="0"/>
              </a:rPr>
              <a:t>Absence de tubules-T</a:t>
            </a:r>
            <a:r>
              <a:rPr lang="fr-CA" sz="1600" dirty="0">
                <a:latin typeface="Arial" charset="0"/>
                <a:cs typeface="Arial" charset="0"/>
              </a:rPr>
              <a:t>; </a:t>
            </a:r>
            <a:r>
              <a:rPr lang="fr-CA" sz="1600" dirty="0" smtClean="0">
                <a:latin typeface="Arial" charset="0"/>
                <a:cs typeface="Arial" charset="0"/>
              </a:rPr>
              <a:t>RS (</a:t>
            </a:r>
            <a:r>
              <a:rPr lang="fr-CA" sz="1600" smtClean="0">
                <a:latin typeface="Arial" charset="0"/>
                <a:cs typeface="Arial" charset="0"/>
              </a:rPr>
              <a:t>réticulum sarcoplasmique)  </a:t>
            </a:r>
            <a:r>
              <a:rPr lang="fr-CA" sz="1600" dirty="0">
                <a:latin typeface="Arial" charset="0"/>
                <a:cs typeface="Arial" charset="0"/>
              </a:rPr>
              <a:t>peu développé.</a:t>
            </a:r>
          </a:p>
          <a:p>
            <a:pPr marL="177800" indent="-177800" eaLnBrk="1" hangingPunct="1">
              <a:buClr>
                <a:schemeClr val="tx1"/>
              </a:buClr>
              <a:buFontTx/>
              <a:buChar char="•"/>
              <a:defRPr/>
            </a:pPr>
            <a:r>
              <a:rPr lang="fr-CA" sz="1600" u="sng" dirty="0">
                <a:latin typeface="Arial" charset="0"/>
                <a:cs typeface="Arial" charset="0"/>
              </a:rPr>
              <a:t>Absence de troponine</a:t>
            </a:r>
          </a:p>
          <a:p>
            <a:pPr marL="446088" lvl="1" indent="-268288" eaLnBrk="1" hangingPunct="1">
              <a:spcAft>
                <a:spcPct val="50000"/>
              </a:spcAft>
              <a:buClr>
                <a:schemeClr val="tx1"/>
              </a:buClr>
              <a:defRPr/>
            </a:pPr>
            <a:r>
              <a:rPr lang="fr-CA" sz="1600" dirty="0">
                <a:latin typeface="Arial" charset="0"/>
                <a:cs typeface="Arial" charset="0"/>
                <a:sym typeface="Symbol" pitchFamily="18" charset="2"/>
              </a:rPr>
              <a:t></a:t>
            </a:r>
            <a:r>
              <a:rPr lang="fr-CA" sz="1600" dirty="0">
                <a:latin typeface="Arial" charset="0"/>
                <a:cs typeface="Arial" charset="0"/>
              </a:rPr>
              <a:t> </a:t>
            </a:r>
            <a:r>
              <a:rPr lang="fr-CA" sz="1500" dirty="0" smtClean="0">
                <a:latin typeface="Arial" charset="0"/>
                <a:cs typeface="Arial" charset="0"/>
              </a:rPr>
              <a:t>La </a:t>
            </a:r>
            <a:r>
              <a:rPr lang="fr-CA" sz="1500" dirty="0">
                <a:latin typeface="Arial" charset="0"/>
                <a:cs typeface="Arial" charset="0"/>
              </a:rPr>
              <a:t>régulation de la contraction par le Ca</a:t>
            </a:r>
            <a:r>
              <a:rPr lang="fr-CA" sz="1500" baseline="30000" dirty="0">
                <a:latin typeface="Arial" charset="0"/>
                <a:cs typeface="Arial" charset="0"/>
              </a:rPr>
              <a:t>2+</a:t>
            </a:r>
            <a:r>
              <a:rPr lang="fr-CA" sz="1500" dirty="0">
                <a:latin typeface="Arial" charset="0"/>
                <a:cs typeface="Arial" charset="0"/>
              </a:rPr>
              <a:t> se produit par la liaison des ions Ca</a:t>
            </a:r>
            <a:r>
              <a:rPr lang="fr-CA" sz="1500" baseline="30000" dirty="0">
                <a:latin typeface="Arial" charset="0"/>
                <a:cs typeface="Arial" charset="0"/>
              </a:rPr>
              <a:t>2+</a:t>
            </a:r>
            <a:r>
              <a:rPr lang="fr-CA" sz="1500" dirty="0">
                <a:latin typeface="Arial" charset="0"/>
                <a:cs typeface="Arial" charset="0"/>
              </a:rPr>
              <a:t> à la </a:t>
            </a:r>
            <a:r>
              <a:rPr lang="fr-CA" sz="1500" b="1" i="1" dirty="0">
                <a:latin typeface="Arial" charset="0"/>
                <a:cs typeface="Arial" charset="0"/>
              </a:rPr>
              <a:t>calmoduline</a:t>
            </a:r>
            <a:r>
              <a:rPr lang="fr-CA" sz="1500" dirty="0">
                <a:latin typeface="Arial" charset="0"/>
                <a:cs typeface="Arial" charset="0"/>
              </a:rPr>
              <a:t>.</a:t>
            </a:r>
          </a:p>
          <a:p>
            <a:pPr marL="263525" indent="-263525" eaLnBrk="1" hangingPunct="1">
              <a:spcAft>
                <a:spcPts val="300"/>
              </a:spcAft>
              <a:buClr>
                <a:srgbClr val="00B0F0"/>
              </a:buClr>
              <a:buSzPct val="120000"/>
              <a:buFont typeface="Wingdings 2" pitchFamily="18" charset="2"/>
              <a:buChar char=""/>
              <a:defRPr/>
            </a:pPr>
            <a:r>
              <a:rPr lang="fr-CA" sz="1400" dirty="0">
                <a:latin typeface="Arial" charset="0"/>
                <a:cs typeface="Arial" charset="0"/>
                <a:sym typeface="Wingdings 2" pitchFamily="18" charset="2"/>
              </a:rPr>
              <a:t>Potentiel d’action</a:t>
            </a:r>
            <a:r>
              <a:rPr lang="fr-CA" sz="1400" dirty="0">
                <a:latin typeface="Arial" charset="0"/>
                <a:cs typeface="Arial" charset="0"/>
              </a:rPr>
              <a:t> </a:t>
            </a:r>
            <a:r>
              <a:rPr lang="fr-CA" sz="1400" dirty="0">
                <a:latin typeface="Arial" charset="0"/>
                <a:cs typeface="Arial" charset="0"/>
                <a:sym typeface="Symbol" pitchFamily="18" charset="2"/>
              </a:rPr>
              <a:t></a:t>
            </a:r>
            <a:r>
              <a:rPr lang="fr-CA" sz="1400" dirty="0">
                <a:latin typeface="Arial" charset="0"/>
                <a:cs typeface="Arial" charset="0"/>
              </a:rPr>
              <a:t> Ouverture de canaux à Ca</a:t>
            </a:r>
            <a:r>
              <a:rPr lang="fr-CA" sz="1400" baseline="30000" dirty="0">
                <a:latin typeface="Arial" charset="0"/>
                <a:cs typeface="Arial" charset="0"/>
              </a:rPr>
              <a:t>2+</a:t>
            </a:r>
            <a:r>
              <a:rPr lang="fr-CA" sz="1400" dirty="0">
                <a:latin typeface="Arial" charset="0"/>
                <a:cs typeface="Arial" charset="0"/>
              </a:rPr>
              <a:t> voltage-dépendants dans le sarcolemme </a:t>
            </a:r>
            <a:r>
              <a:rPr lang="fr-CA" sz="1400" dirty="0">
                <a:latin typeface="Arial" charset="0"/>
                <a:cs typeface="Arial" charset="0"/>
                <a:sym typeface="Symbol" pitchFamily="18" charset="2"/>
              </a:rPr>
              <a:t></a:t>
            </a:r>
            <a:r>
              <a:rPr lang="fr-CA" sz="1400" dirty="0">
                <a:latin typeface="Arial" charset="0"/>
                <a:cs typeface="Arial" charset="0"/>
              </a:rPr>
              <a:t> Entrée de Ca</a:t>
            </a:r>
            <a:r>
              <a:rPr lang="fr-CA" sz="1400" baseline="30000" dirty="0">
                <a:latin typeface="Arial" charset="0"/>
                <a:cs typeface="Arial" charset="0"/>
              </a:rPr>
              <a:t>2+</a:t>
            </a:r>
            <a:endParaRPr lang="fr-CA" sz="1400" dirty="0">
              <a:latin typeface="Arial" charset="0"/>
              <a:cs typeface="Arial" charset="0"/>
            </a:endParaRPr>
          </a:p>
          <a:p>
            <a:pPr marL="263525" indent="-263525" eaLnBrk="1" hangingPunct="1">
              <a:spcAft>
                <a:spcPts val="600"/>
              </a:spcAft>
              <a:buClr>
                <a:schemeClr val="tx1"/>
              </a:buClr>
              <a:defRPr/>
            </a:pPr>
            <a:r>
              <a:rPr lang="fr-CA" sz="1400" dirty="0">
                <a:latin typeface="Arial" charset="0"/>
                <a:cs typeface="Arial" charset="0"/>
              </a:rPr>
              <a:t>	(** Contrairement aux muscles </a:t>
            </a:r>
            <a:r>
              <a:rPr lang="fr-CA" sz="1400" dirty="0" smtClean="0">
                <a:latin typeface="Arial" charset="0"/>
                <a:cs typeface="Arial" charset="0"/>
              </a:rPr>
              <a:t>squelettiques</a:t>
            </a:r>
            <a:r>
              <a:rPr lang="fr-CA" sz="1400" dirty="0">
                <a:latin typeface="Arial" charset="0"/>
                <a:cs typeface="Arial" charset="0"/>
              </a:rPr>
              <a:t>, la contraction des muscles lisses dépend du Ca</a:t>
            </a:r>
            <a:r>
              <a:rPr lang="fr-CA" sz="1400" baseline="30000" dirty="0">
                <a:latin typeface="Arial" charset="0"/>
                <a:cs typeface="Arial" charset="0"/>
              </a:rPr>
              <a:t>2+ </a:t>
            </a:r>
            <a:r>
              <a:rPr lang="fr-CA" sz="1400" u="sng" dirty="0">
                <a:latin typeface="Arial" charset="0"/>
                <a:cs typeface="Arial" charset="0"/>
              </a:rPr>
              <a:t>extracellulaire</a:t>
            </a:r>
            <a:r>
              <a:rPr lang="fr-CA" sz="1400" dirty="0">
                <a:latin typeface="Arial" charset="0"/>
                <a:cs typeface="Arial" charset="0"/>
              </a:rPr>
              <a:t>)</a:t>
            </a:r>
            <a:endParaRPr lang="fr-CA" sz="1400" u="sng" dirty="0">
              <a:latin typeface="Arial" charset="0"/>
              <a:cs typeface="Arial" charset="0"/>
            </a:endParaRPr>
          </a:p>
          <a:p>
            <a:pPr marL="263525" indent="-263525" eaLnBrk="1" hangingPunct="1">
              <a:spcAft>
                <a:spcPts val="600"/>
              </a:spcAft>
              <a:buClr>
                <a:srgbClr val="00B0F0"/>
              </a:buClr>
              <a:buSzPct val="120000"/>
              <a:buFont typeface="Wingdings 2" pitchFamily="18" charset="2"/>
              <a:buChar char="v"/>
              <a:defRPr/>
            </a:pPr>
            <a:r>
              <a:rPr lang="fr-CA" sz="1400" dirty="0">
                <a:latin typeface="Arial" charset="0"/>
                <a:cs typeface="Arial" charset="0"/>
              </a:rPr>
              <a:t>Ca</a:t>
            </a:r>
            <a:r>
              <a:rPr lang="fr-CA" sz="1400" baseline="30000" dirty="0">
                <a:latin typeface="Arial" charset="0"/>
                <a:cs typeface="Arial" charset="0"/>
              </a:rPr>
              <a:t>2+</a:t>
            </a:r>
            <a:r>
              <a:rPr lang="fr-CA" sz="1400" dirty="0">
                <a:latin typeface="Arial" charset="0"/>
                <a:cs typeface="Arial" charset="0"/>
              </a:rPr>
              <a:t> + calmoduline </a:t>
            </a:r>
            <a:r>
              <a:rPr lang="fr-CA" sz="1400" dirty="0">
                <a:latin typeface="Arial" charset="0"/>
                <a:cs typeface="Arial" charset="0"/>
                <a:sym typeface="Symbol" pitchFamily="18" charset="2"/>
              </a:rPr>
              <a:t></a:t>
            </a:r>
            <a:r>
              <a:rPr lang="fr-CA" sz="1400" dirty="0">
                <a:latin typeface="Arial" charset="0"/>
                <a:cs typeface="Arial" charset="0"/>
              </a:rPr>
              <a:t> Complexe Ca-calmoduline</a:t>
            </a:r>
          </a:p>
          <a:p>
            <a:pPr marL="263525" indent="-263525" eaLnBrk="1" hangingPunct="1">
              <a:spcAft>
                <a:spcPts val="600"/>
              </a:spcAft>
              <a:buClr>
                <a:srgbClr val="00B0F0"/>
              </a:buClr>
              <a:buSzPct val="120000"/>
              <a:buFont typeface="Wingdings" pitchFamily="2" charset="2"/>
              <a:buChar char=""/>
              <a:defRPr/>
            </a:pPr>
            <a:r>
              <a:rPr lang="fr-CA" sz="1400" dirty="0">
                <a:latin typeface="Arial" charset="0"/>
                <a:cs typeface="Arial" charset="0"/>
              </a:rPr>
              <a:t>Le complexe Ca-calmoduline active la </a:t>
            </a:r>
            <a:r>
              <a:rPr lang="fr-CA" sz="1400" i="1" dirty="0" smtClean="0">
                <a:latin typeface="Arial" charset="0"/>
                <a:cs typeface="Arial" charset="0"/>
              </a:rPr>
              <a:t>kinase des chaînes légères de myosine </a:t>
            </a:r>
            <a:r>
              <a:rPr lang="fr-CA" sz="1400" dirty="0" smtClean="0">
                <a:latin typeface="Arial" charset="0"/>
                <a:cs typeface="Arial" charset="0"/>
              </a:rPr>
              <a:t>(</a:t>
            </a:r>
            <a:r>
              <a:rPr lang="fr-CA" sz="1400" i="1" dirty="0" smtClean="0">
                <a:latin typeface="Arial" charset="0"/>
                <a:cs typeface="Arial" charset="0"/>
              </a:rPr>
              <a:t>myosin </a:t>
            </a:r>
            <a:r>
              <a:rPr lang="fr-CA" sz="1400" i="1" dirty="0">
                <a:latin typeface="Arial" charset="0"/>
                <a:cs typeface="Arial" charset="0"/>
              </a:rPr>
              <a:t>light chain </a:t>
            </a:r>
            <a:r>
              <a:rPr lang="fr-CA" sz="1400" i="1" dirty="0" smtClean="0">
                <a:latin typeface="Arial" charset="0"/>
                <a:cs typeface="Arial" charset="0"/>
              </a:rPr>
              <a:t>kinase), </a:t>
            </a:r>
            <a:r>
              <a:rPr lang="fr-CA" sz="1400" b="1" i="1" dirty="0" smtClean="0">
                <a:latin typeface="Arial" charset="0"/>
                <a:cs typeface="Arial" charset="0"/>
              </a:rPr>
              <a:t>MLCK</a:t>
            </a:r>
            <a:endParaRPr lang="fr-CA" sz="1400" b="1" dirty="0">
              <a:latin typeface="Arial" charset="0"/>
              <a:cs typeface="Arial" charset="0"/>
            </a:endParaRPr>
          </a:p>
          <a:p>
            <a:pPr marL="263525" indent="-263525" eaLnBrk="1" hangingPunct="1">
              <a:spcAft>
                <a:spcPts val="600"/>
              </a:spcAft>
              <a:buClr>
                <a:srgbClr val="00B0F0"/>
              </a:buClr>
              <a:buSzPct val="120000"/>
              <a:buFont typeface="Wingdings" pitchFamily="2" charset="2"/>
              <a:buChar char=""/>
              <a:defRPr/>
            </a:pPr>
            <a:r>
              <a:rPr lang="fr-CA" sz="1400" dirty="0">
                <a:latin typeface="Arial" charset="0"/>
                <a:cs typeface="Arial" charset="0"/>
              </a:rPr>
              <a:t>La MLCK activée stimule à son tour les têtes de </a:t>
            </a:r>
            <a:r>
              <a:rPr lang="fr-CA" sz="1400" dirty="0" smtClean="0">
                <a:latin typeface="Arial" charset="0"/>
                <a:cs typeface="Arial" charset="0"/>
              </a:rPr>
              <a:t>myosine (en leur transférant des groupements phosphates).</a:t>
            </a:r>
            <a:endParaRPr lang="fr-CA" sz="1400" dirty="0">
              <a:latin typeface="Arial" charset="0"/>
              <a:cs typeface="Arial" charset="0"/>
            </a:endParaRPr>
          </a:p>
          <a:p>
            <a:pPr marL="263525" indent="-263525" eaLnBrk="1" hangingPunct="1">
              <a:spcAft>
                <a:spcPts val="300"/>
              </a:spcAft>
              <a:buClr>
                <a:srgbClr val="00B0F0"/>
              </a:buClr>
              <a:buSzPct val="120000"/>
              <a:buFont typeface="Wingdings" pitchFamily="2" charset="2"/>
              <a:buChar char=""/>
              <a:defRPr/>
            </a:pPr>
            <a:r>
              <a:rPr lang="fr-CA" sz="1400" dirty="0">
                <a:latin typeface="Arial" charset="0"/>
                <a:cs typeface="Arial" charset="0"/>
              </a:rPr>
              <a:t>Les têtes de myosine activées interagissent avec les filaments d’actine</a:t>
            </a:r>
          </a:p>
          <a:p>
            <a:pPr marL="534988" lvl="1" indent="-266700" eaLnBrk="1" hangingPunct="1">
              <a:spcAft>
                <a:spcPts val="300"/>
              </a:spcAft>
              <a:buClr>
                <a:schemeClr val="tx1"/>
              </a:buClr>
              <a:buSzPct val="120000"/>
              <a:buFont typeface="Symbol" pitchFamily="18" charset="2"/>
              <a:buChar char="®"/>
              <a:defRPr/>
            </a:pPr>
            <a:r>
              <a:rPr lang="fr-CA" sz="1400" dirty="0">
                <a:latin typeface="Arial" charset="0"/>
                <a:cs typeface="Arial" charset="0"/>
              </a:rPr>
              <a:t>Cycle de formation et dissociation des ponts d’union (qui requiert de l’ATP, comme pour les muscles striés)</a:t>
            </a:r>
          </a:p>
          <a:p>
            <a:pPr marL="534988" lvl="1" indent="-266700" eaLnBrk="1" hangingPunct="1">
              <a:buClr>
                <a:schemeClr val="tx1"/>
              </a:buClr>
              <a:buSzPct val="120000"/>
              <a:buFont typeface="Symbol" pitchFamily="18" charset="2"/>
              <a:buChar char="®"/>
              <a:defRPr/>
            </a:pPr>
            <a:r>
              <a:rPr lang="fr-CA" sz="1400" dirty="0">
                <a:latin typeface="Arial" charset="0"/>
                <a:cs typeface="Arial" charset="0"/>
              </a:rPr>
              <a:t>Contraction</a:t>
            </a:r>
          </a:p>
          <a:p>
            <a:pPr eaLnBrk="1" hangingPunct="1">
              <a:buClr>
                <a:schemeClr val="tx1"/>
              </a:buClr>
              <a:buSzPct val="125000"/>
              <a:defRPr/>
            </a:pPr>
            <a:endParaRPr lang="fr-CA" sz="1600" dirty="0">
              <a:latin typeface="Arial" charset="0"/>
              <a:cs typeface="Arial" charset="0"/>
              <a:sym typeface="Wingdings 2" pitchFamily="18" charset="2"/>
            </a:endParaRPr>
          </a:p>
          <a:p>
            <a:pPr eaLnBrk="1" hangingPunct="1">
              <a:buClr>
                <a:schemeClr val="tx1"/>
              </a:buClr>
              <a:buSzPct val="125000"/>
              <a:defRPr/>
            </a:pPr>
            <a:r>
              <a:rPr lang="fr-CA" sz="1400" dirty="0" smtClean="0">
                <a:latin typeface="Arial" charset="0"/>
                <a:cs typeface="Arial" charset="0"/>
                <a:sym typeface="Wingdings 2" pitchFamily="18" charset="2"/>
              </a:rPr>
              <a:t>La </a:t>
            </a:r>
            <a:r>
              <a:rPr lang="fr-CA" sz="1400" dirty="0">
                <a:latin typeface="Arial" charset="0"/>
                <a:cs typeface="Arial" charset="0"/>
              </a:rPr>
              <a:t>relaxation se produit lorsque le niveau de Ca</a:t>
            </a:r>
            <a:r>
              <a:rPr lang="fr-CA" sz="1400" baseline="30000" dirty="0">
                <a:latin typeface="Arial" charset="0"/>
                <a:cs typeface="Arial" charset="0"/>
              </a:rPr>
              <a:t>2+</a:t>
            </a:r>
            <a:r>
              <a:rPr lang="fr-CA" sz="1400" dirty="0">
                <a:latin typeface="Arial" charset="0"/>
                <a:cs typeface="Arial" charset="0"/>
              </a:rPr>
              <a:t> </a:t>
            </a:r>
            <a:r>
              <a:rPr lang="fr-CA" sz="1400" dirty="0" smtClean="0">
                <a:latin typeface="Arial" charset="0"/>
                <a:cs typeface="Arial" charset="0"/>
              </a:rPr>
              <a:t>intra-cellulaire </a:t>
            </a:r>
            <a:r>
              <a:rPr lang="fr-CA" sz="1400" dirty="0">
                <a:latin typeface="Arial" charset="0"/>
                <a:cs typeface="Arial" charset="0"/>
              </a:rPr>
              <a:t>diminue.</a:t>
            </a:r>
          </a:p>
        </p:txBody>
      </p:sp>
      <p:sp>
        <p:nvSpPr>
          <p:cNvPr id="13" name="ZoneTexte 12"/>
          <p:cNvSpPr txBox="1"/>
          <p:nvPr/>
        </p:nvSpPr>
        <p:spPr>
          <a:xfrm>
            <a:off x="7236380" y="5077055"/>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27" name="Text Box 5"/>
          <p:cNvSpPr txBox="1">
            <a:spLocks noChangeArrowheads="1"/>
          </p:cNvSpPr>
          <p:nvPr/>
        </p:nvSpPr>
        <p:spPr bwMode="auto">
          <a:xfrm>
            <a:off x="5001439" y="6325200"/>
            <a:ext cx="1195387" cy="304800"/>
          </a:xfrm>
          <a:prstGeom prst="rect">
            <a:avLst/>
          </a:prstGeom>
          <a:noFill/>
          <a:ln>
            <a:solidFill>
              <a:srgbClr val="0000FF"/>
            </a:solidFill>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a:r>
              <a:rPr lang="en-US" sz="1400" b="1" dirty="0">
                <a:solidFill>
                  <a:schemeClr val="accent2"/>
                </a:solidFill>
                <a:latin typeface="Arial" charset="0"/>
              </a:rPr>
              <a:t>Figure </a:t>
            </a:r>
            <a:r>
              <a:rPr lang="en-US" sz="1400" b="1" dirty="0" smtClean="0">
                <a:solidFill>
                  <a:schemeClr val="accent2"/>
                </a:solidFill>
                <a:latin typeface="Arial" charset="0"/>
              </a:rPr>
              <a:t>9.29</a:t>
            </a:r>
            <a:endParaRPr lang="en-US" sz="1400" b="1" dirty="0">
              <a:solidFill>
                <a:schemeClr val="accent2"/>
              </a:solidFill>
              <a:latin typeface="Arial" charset="0"/>
            </a:endParaRPr>
          </a:p>
        </p:txBody>
      </p:sp>
      <p:grpSp>
        <p:nvGrpSpPr>
          <p:cNvPr id="15" name="Groupe 14"/>
          <p:cNvGrpSpPr/>
          <p:nvPr/>
        </p:nvGrpSpPr>
        <p:grpSpPr>
          <a:xfrm>
            <a:off x="6334004" y="762000"/>
            <a:ext cx="2531582" cy="5868000"/>
            <a:chOff x="6334004" y="762000"/>
            <a:chExt cx="2531582" cy="5868000"/>
          </a:xfrm>
        </p:grpSpPr>
        <p:grpSp>
          <p:nvGrpSpPr>
            <p:cNvPr id="5" name="Groupe 4"/>
            <p:cNvGrpSpPr/>
            <p:nvPr/>
          </p:nvGrpSpPr>
          <p:grpSpPr>
            <a:xfrm>
              <a:off x="6334004" y="762000"/>
              <a:ext cx="2531582" cy="5868000"/>
              <a:chOff x="6036644" y="762000"/>
              <a:chExt cx="2531582" cy="5868000"/>
            </a:xfrm>
          </p:grpSpPr>
          <p:pic>
            <p:nvPicPr>
              <p:cNvPr id="49154" name="Picture 2" descr="C:\OLD_PC\backup\DriveD\michel\Marieb\HAP8e_IRDVD\Chapter_09\B_JPEG_Images_and_Tables\b_unlabeled\figure_09_29_0_unlabel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685" t="2280" r="6577" b="6043"/>
              <a:stretch/>
            </p:blipFill>
            <p:spPr bwMode="auto">
              <a:xfrm>
                <a:off x="6036644" y="762000"/>
                <a:ext cx="2340000" cy="586800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6673782" y="1433860"/>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8" name="ZoneTexte 7"/>
              <p:cNvSpPr txBox="1"/>
              <p:nvPr/>
            </p:nvSpPr>
            <p:spPr>
              <a:xfrm>
                <a:off x="6905753" y="915430"/>
                <a:ext cx="315759"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a:t>
                </a:r>
                <a:r>
                  <a:rPr lang="fr-CA" sz="1100" b="1" baseline="30000" dirty="0" smtClean="0">
                    <a:latin typeface="Calibri" pitchFamily="34" charset="0"/>
                    <a:cs typeface="Calibri" pitchFamily="34" charset="0"/>
                  </a:rPr>
                  <a:t>2+</a:t>
                </a:r>
                <a:endParaRPr lang="fr-CA" sz="1100" b="1" dirty="0">
                  <a:latin typeface="Calibri" pitchFamily="34" charset="0"/>
                  <a:cs typeface="Calibri" pitchFamily="34" charset="0"/>
                </a:endParaRPr>
              </a:p>
            </p:txBody>
          </p:sp>
          <p:sp>
            <p:nvSpPr>
              <p:cNvPr id="9" name="ZoneTexte 8"/>
              <p:cNvSpPr txBox="1"/>
              <p:nvPr/>
            </p:nvSpPr>
            <p:spPr>
              <a:xfrm>
                <a:off x="8122275" y="1911606"/>
                <a:ext cx="315759" cy="13542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a:t>
                </a:r>
                <a:r>
                  <a:rPr lang="fr-CA" sz="1100" b="1" baseline="30000" dirty="0" smtClean="0">
                    <a:latin typeface="Calibri" pitchFamily="34" charset="0"/>
                    <a:cs typeface="Calibri" pitchFamily="34" charset="0"/>
                  </a:rPr>
                  <a:t>2+</a:t>
                </a:r>
                <a:endParaRPr lang="fr-CA" sz="1100" b="1" dirty="0">
                  <a:latin typeface="Calibri" pitchFamily="34" charset="0"/>
                  <a:cs typeface="Calibri" pitchFamily="34" charset="0"/>
                </a:endParaRPr>
              </a:p>
            </p:txBody>
          </p:sp>
          <p:sp>
            <p:nvSpPr>
              <p:cNvPr id="10" name="ZoneTexte 9"/>
              <p:cNvSpPr txBox="1"/>
              <p:nvPr/>
            </p:nvSpPr>
            <p:spPr>
              <a:xfrm>
                <a:off x="6916421" y="2563124"/>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11" name="ZoneTexte 10"/>
              <p:cNvSpPr txBox="1"/>
              <p:nvPr/>
            </p:nvSpPr>
            <p:spPr>
              <a:xfrm>
                <a:off x="7280682" y="3276338"/>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12" name="ZoneTexte 11"/>
              <p:cNvSpPr txBox="1"/>
              <p:nvPr/>
            </p:nvSpPr>
            <p:spPr>
              <a:xfrm>
                <a:off x="7365704" y="4233276"/>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sp>
            <p:nvSpPr>
              <p:cNvPr id="14" name="ZoneTexte 13"/>
              <p:cNvSpPr txBox="1"/>
              <p:nvPr/>
            </p:nvSpPr>
            <p:spPr>
              <a:xfrm>
                <a:off x="8228642" y="2463978"/>
                <a:ext cx="205769" cy="138821"/>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RS</a:t>
                </a:r>
                <a:endParaRPr lang="fr-CA" sz="1100" b="1" dirty="0">
                  <a:latin typeface="Calibri" pitchFamily="34" charset="0"/>
                  <a:cs typeface="Calibri" pitchFamily="34" charset="0"/>
                </a:endParaRPr>
              </a:p>
            </p:txBody>
          </p:sp>
          <p:cxnSp>
            <p:nvCxnSpPr>
              <p:cNvPr id="4" name="Connecteur droit 3"/>
              <p:cNvCxnSpPr/>
              <p:nvPr/>
            </p:nvCxnSpPr>
            <p:spPr bwMode="auto">
              <a:xfrm>
                <a:off x="8170875" y="2133600"/>
                <a:ext cx="109279" cy="304800"/>
              </a:xfrm>
              <a:prstGeom prst="line">
                <a:avLst/>
              </a:prstGeom>
              <a:solidFill>
                <a:schemeClr val="accent1"/>
              </a:solidFill>
              <a:ln w="15875" cap="flat" cmpd="sng" algn="ctr">
                <a:solidFill>
                  <a:schemeClr val="tx1"/>
                </a:solidFill>
                <a:prstDash val="solid"/>
                <a:round/>
                <a:headEnd type="none" w="med" len="med"/>
                <a:tailEnd type="none" w="med" len="med"/>
              </a:ln>
              <a:effectLst/>
            </p:spPr>
          </p:cxnSp>
          <p:sp>
            <p:nvSpPr>
              <p:cNvPr id="17" name="ZoneTexte 16"/>
              <p:cNvSpPr txBox="1"/>
              <p:nvPr/>
            </p:nvSpPr>
            <p:spPr>
              <a:xfrm>
                <a:off x="6286811" y="2961357"/>
                <a:ext cx="949569" cy="270843"/>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Calmoduline inactive</a:t>
                </a:r>
                <a:endParaRPr lang="fr-CA" sz="1100" b="1" dirty="0">
                  <a:latin typeface="Calibri" pitchFamily="34" charset="0"/>
                  <a:cs typeface="Calibri" pitchFamily="34" charset="0"/>
                </a:endParaRPr>
              </a:p>
            </p:txBody>
          </p:sp>
          <p:sp>
            <p:nvSpPr>
              <p:cNvPr id="18" name="ZoneTexte 17"/>
              <p:cNvSpPr txBox="1"/>
              <p:nvPr/>
            </p:nvSpPr>
            <p:spPr>
              <a:xfrm>
                <a:off x="7632335" y="2964150"/>
                <a:ext cx="812858" cy="27424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Calmoduline active</a:t>
                </a:r>
                <a:endParaRPr lang="fr-CA" sz="1100" b="1" dirty="0">
                  <a:latin typeface="Calibri" pitchFamily="34" charset="0"/>
                  <a:cs typeface="Calibri" pitchFamily="34" charset="0"/>
                </a:endParaRPr>
              </a:p>
            </p:txBody>
          </p:sp>
          <p:sp>
            <p:nvSpPr>
              <p:cNvPr id="19" name="ZoneTexte 18"/>
              <p:cNvSpPr txBox="1"/>
              <p:nvPr/>
            </p:nvSpPr>
            <p:spPr>
              <a:xfrm>
                <a:off x="6514515" y="3388490"/>
                <a:ext cx="540045" cy="274242"/>
              </a:xfrm>
              <a:prstGeom prst="rect">
                <a:avLst/>
              </a:prstGeom>
              <a:noFill/>
            </p:spPr>
            <p:txBody>
              <a:bodyPr wrap="square" lIns="0" tIns="0" rIns="0" bIns="0" rtlCol="0">
                <a:spAutoFit/>
              </a:bodyPr>
              <a:lstStyle/>
              <a:p>
                <a:pPr algn="ctr">
                  <a:lnSpc>
                    <a:spcPct val="80000"/>
                  </a:lnSpc>
                </a:pPr>
                <a:r>
                  <a:rPr lang="fr-CA" sz="1100" b="1" dirty="0" smtClean="0">
                    <a:latin typeface="Calibri" pitchFamily="34" charset="0"/>
                    <a:cs typeface="Calibri" pitchFamily="34" charset="0"/>
                  </a:rPr>
                  <a:t>MLCK inactive</a:t>
                </a:r>
                <a:endParaRPr lang="fr-CA" sz="1100" b="1" dirty="0">
                  <a:latin typeface="Calibri" pitchFamily="34" charset="0"/>
                  <a:cs typeface="Calibri" pitchFamily="34" charset="0"/>
                </a:endParaRPr>
              </a:p>
            </p:txBody>
          </p:sp>
          <p:sp>
            <p:nvSpPr>
              <p:cNvPr id="20" name="ZoneTexte 19"/>
              <p:cNvSpPr txBox="1"/>
              <p:nvPr/>
            </p:nvSpPr>
            <p:spPr>
              <a:xfrm>
                <a:off x="7955816" y="3381622"/>
                <a:ext cx="396821" cy="270843"/>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MLCK active</a:t>
                </a:r>
                <a:endParaRPr lang="fr-CA" sz="1100" b="1" dirty="0">
                  <a:latin typeface="Calibri" pitchFamily="34" charset="0"/>
                  <a:cs typeface="Calibri" pitchFamily="34" charset="0"/>
                </a:endParaRPr>
              </a:p>
            </p:txBody>
          </p:sp>
          <p:sp>
            <p:nvSpPr>
              <p:cNvPr id="21" name="ZoneTexte 20"/>
              <p:cNvSpPr txBox="1"/>
              <p:nvPr/>
            </p:nvSpPr>
            <p:spPr>
              <a:xfrm>
                <a:off x="7662900" y="3844018"/>
                <a:ext cx="315759" cy="123111"/>
              </a:xfrm>
              <a:prstGeom prst="rect">
                <a:avLst/>
              </a:prstGeom>
              <a:noFill/>
            </p:spPr>
            <p:txBody>
              <a:bodyPr wrap="square" lIns="0" tIns="0" rIns="0" bIns="0" rtlCol="0">
                <a:spAutoFit/>
              </a:bodyPr>
              <a:lstStyle/>
              <a:p>
                <a:pPr>
                  <a:lnSpc>
                    <a:spcPct val="80000"/>
                  </a:lnSpc>
                </a:pPr>
                <a:r>
                  <a:rPr lang="fr-CA" sz="1000" b="1" dirty="0" smtClean="0">
                    <a:latin typeface="Calibri" pitchFamily="34" charset="0"/>
                    <a:cs typeface="Calibri" pitchFamily="34" charset="0"/>
                  </a:rPr>
                  <a:t>ATP</a:t>
                </a:r>
                <a:endParaRPr lang="fr-CA" sz="1000" b="1" dirty="0">
                  <a:latin typeface="Calibri" pitchFamily="34" charset="0"/>
                  <a:cs typeface="Calibri" pitchFamily="34" charset="0"/>
                </a:endParaRPr>
              </a:p>
            </p:txBody>
          </p:sp>
          <p:sp>
            <p:nvSpPr>
              <p:cNvPr id="22" name="ZoneTexte 21"/>
              <p:cNvSpPr txBox="1"/>
              <p:nvPr/>
            </p:nvSpPr>
            <p:spPr>
              <a:xfrm>
                <a:off x="7685702" y="4091036"/>
                <a:ext cx="315759" cy="126188"/>
              </a:xfrm>
              <a:prstGeom prst="rect">
                <a:avLst/>
              </a:prstGeom>
              <a:noFill/>
            </p:spPr>
            <p:txBody>
              <a:bodyPr wrap="square" lIns="0" tIns="0" rIns="0" bIns="0" rtlCol="0">
                <a:spAutoFit/>
              </a:bodyPr>
              <a:lstStyle/>
              <a:p>
                <a:pPr>
                  <a:lnSpc>
                    <a:spcPct val="80000"/>
                  </a:lnSpc>
                </a:pPr>
                <a:r>
                  <a:rPr lang="fr-CA" sz="1000" b="1" dirty="0" smtClean="0">
                    <a:latin typeface="Calibri" pitchFamily="34" charset="0"/>
                    <a:cs typeface="Calibri" pitchFamily="34" charset="0"/>
                  </a:rPr>
                  <a:t>ADP</a:t>
                </a:r>
                <a:endParaRPr lang="fr-CA" sz="1000" b="1" dirty="0">
                  <a:latin typeface="Calibri" pitchFamily="34" charset="0"/>
                  <a:cs typeface="Calibri" pitchFamily="34" charset="0"/>
                </a:endParaRPr>
              </a:p>
            </p:txBody>
          </p:sp>
          <p:sp>
            <p:nvSpPr>
              <p:cNvPr id="23" name="ZoneTexte 22"/>
              <p:cNvSpPr txBox="1"/>
              <p:nvPr/>
            </p:nvSpPr>
            <p:spPr>
              <a:xfrm>
                <a:off x="6422220" y="4689796"/>
                <a:ext cx="559806" cy="27424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Myosine inactive</a:t>
                </a:r>
                <a:endParaRPr lang="fr-CA" sz="1100" b="1" dirty="0">
                  <a:latin typeface="Calibri" pitchFamily="34" charset="0"/>
                  <a:cs typeface="Calibri" pitchFamily="34" charset="0"/>
                </a:endParaRPr>
              </a:p>
            </p:txBody>
          </p:sp>
          <p:sp>
            <p:nvSpPr>
              <p:cNvPr id="24" name="ZoneTexte 23"/>
              <p:cNvSpPr txBox="1"/>
              <p:nvPr/>
            </p:nvSpPr>
            <p:spPr>
              <a:xfrm>
                <a:off x="7662899" y="4689796"/>
                <a:ext cx="905327" cy="274242"/>
              </a:xfrm>
              <a:prstGeom prst="rect">
                <a:avLst/>
              </a:prstGeom>
              <a:noFill/>
            </p:spPr>
            <p:txBody>
              <a:bodyPr wrap="square" lIns="0" tIns="0" rIns="0" bIns="0" rtlCol="0">
                <a:spAutoFit/>
              </a:bodyPr>
              <a:lstStyle/>
              <a:p>
                <a:pPr>
                  <a:lnSpc>
                    <a:spcPct val="80000"/>
                  </a:lnSpc>
                </a:pPr>
                <a:r>
                  <a:rPr lang="fr-CA" sz="1100" b="1" dirty="0" smtClean="0">
                    <a:latin typeface="Calibri" pitchFamily="34" charset="0"/>
                    <a:cs typeface="Calibri" pitchFamily="34" charset="0"/>
                  </a:rPr>
                  <a:t>Myosine active (phosphorylée)</a:t>
                </a:r>
                <a:endParaRPr lang="fr-CA" sz="1100" b="1" dirty="0">
                  <a:latin typeface="Calibri" pitchFamily="34" charset="0"/>
                  <a:cs typeface="Calibri" pitchFamily="34" charset="0"/>
                </a:endParaRPr>
              </a:p>
            </p:txBody>
          </p:sp>
        </p:grpSp>
        <p:sp>
          <p:nvSpPr>
            <p:cNvPr id="28" name="ZoneTexte 27"/>
            <p:cNvSpPr txBox="1"/>
            <p:nvPr/>
          </p:nvSpPr>
          <p:spPr>
            <a:xfrm>
              <a:off x="7825431" y="5276589"/>
              <a:ext cx="389850" cy="369332"/>
            </a:xfrm>
            <a:prstGeom prst="rect">
              <a:avLst/>
            </a:prstGeom>
            <a:noFill/>
          </p:spPr>
          <p:txBody>
            <a:bodyPr wrap="none" rtlCol="0">
              <a:spAutoFit/>
            </a:bodyPr>
            <a:lstStyle/>
            <a:p>
              <a:r>
                <a:rPr lang="fr-CA" dirty="0" smtClean="0">
                  <a:solidFill>
                    <a:srgbClr val="0099FF"/>
                  </a:solidFill>
                  <a:sym typeface="Wingdings 2"/>
                </a:rPr>
                <a:t></a:t>
              </a:r>
              <a:endParaRPr lang="fr-CA" dirty="0">
                <a:solidFill>
                  <a:srgbClr val="0099FF"/>
                </a:solidFill>
              </a:endParaRPr>
            </a:p>
          </p:txBody>
        </p:sp>
      </p:grpSp>
    </p:spTree>
    <p:extLst>
      <p:ext uri="{BB962C8B-B14F-4D97-AF65-F5344CB8AC3E}">
        <p14:creationId xmlns:p14="http://schemas.microsoft.com/office/powerpoint/2010/main" val="266874547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IW_IMAGE_TITLE" val="c:\my documents\gtk_ppt\hap7_jpegs\18_artpresentation\18-09atrioventricul_l.jpg"/>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TotalTime>
  <Words>14645</Words>
  <Application>Microsoft Office PowerPoint</Application>
  <PresentationFormat>On-screen Show (4:3)</PresentationFormat>
  <Paragraphs>2634</Paragraphs>
  <Slides>177</Slides>
  <Notes>121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177</vt:i4>
      </vt:variant>
    </vt:vector>
  </HeadingPairs>
  <TitlesOfParts>
    <vt:vector size="180" baseType="lpstr">
      <vt:lpstr>Office Theme</vt:lpstr>
      <vt:lpstr>Bitmap Image</vt:lpstr>
      <vt:lpstr>Image bitmap</vt:lpstr>
      <vt:lpstr>Revue ANP 1505 C</vt:lpstr>
      <vt:lpstr>Muscles lisses (4.3.6): 2 questions</vt:lpstr>
      <vt:lpstr>4.3.6  LES MUSCLES LISSES</vt:lpstr>
      <vt:lpstr>PowerPoint Presentation</vt:lpstr>
      <vt:lpstr>PowerPoint Presentation</vt:lpstr>
      <vt:lpstr>PowerPoint Presentation</vt:lpstr>
      <vt:lpstr>PowerPoint Presentation</vt:lpstr>
      <vt:lpstr> Homéostasie (section 5): 16 questions </vt:lpstr>
      <vt:lpstr>PowerPoint Presentation</vt:lpstr>
      <vt:lpstr>5.1 L’HOMÉOSTASIE</vt:lpstr>
      <vt:lpstr>5.1.2 Décrire les éléments essentiels qui participent aux mécanismes de régulation homéostatique</vt:lpstr>
      <vt:lpstr>PowerPoint Presentation</vt:lpstr>
      <vt:lpstr>5.1.3 Distinguer entre rétro-inhibition et rétroactivation</vt:lpstr>
      <vt:lpstr>PowerPoint Presentation</vt:lpstr>
      <vt:lpstr>PowerPoint Presentation</vt:lpstr>
      <vt:lpstr>PowerPoint Presentation</vt:lpstr>
      <vt:lpstr>PowerPoint Presentation</vt:lpstr>
      <vt:lpstr>5.2   LE SYSTÈME NERVEUX AUTONOME</vt:lpstr>
      <vt:lpstr>PowerPoint Presentation</vt:lpstr>
      <vt:lpstr>PowerPoint Presentation</vt:lpstr>
      <vt:lpstr>PowerPoint Presentation</vt:lpstr>
      <vt:lpstr>PowerPoint Presentation</vt:lpstr>
      <vt:lpstr>PowerPoint Presentation</vt:lpstr>
      <vt:lpstr>PowerPoint Presentation</vt:lpstr>
      <vt:lpstr>5.3   LE SYSTÈME ENDOCRINIEN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Le coeur (section 6.1): 24 questions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Hémodynamique (sections 6.2.1-6.2.6 et 6.2.8-6.2.10): 14 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Anatomie des vaisseaux sanguins (section 6.3): 4 questions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Système respiratoire (section 7, diapos 2 à 9): 3 questions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8 questions provenant des deux premiers examens *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 LA JONCTION NEUROMUSCULAIRE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Revue ANP 1505 C</dc:title>
  <dc:creator>GardnerM</dc:creator>
  <cp:lastModifiedBy>GardnerM</cp:lastModifiedBy>
  <cp:revision>13</cp:revision>
  <dcterms:created xsi:type="dcterms:W3CDTF">2012-04-15T20:04:20Z</dcterms:created>
  <dcterms:modified xsi:type="dcterms:W3CDTF">2012-04-15T22:18:26Z</dcterms:modified>
</cp:coreProperties>
</file>