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57" r:id="rId3"/>
    <p:sldId id="258" r:id="rId4"/>
    <p:sldId id="259" r:id="rId5"/>
    <p:sldId id="260" r:id="rId6"/>
    <p:sldId id="26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159E9C-F73C-403A-923E-23865D3882C6}" type="datetimeFigureOut">
              <a:rPr lang="en-US" smtClean="0"/>
              <a:pPr/>
              <a:t>10/13/2012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10/13/2012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10/13/2012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10/13/2012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10/13/2012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10/13/2012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10/13/2012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10/13/2012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159E9C-F73C-403A-923E-23865D3882C6}" type="datetimeFigureOut">
              <a:rPr lang="en-US" smtClean="0"/>
              <a:pPr/>
              <a:t>10/13/2012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10/13/2012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159E9C-F73C-403A-923E-23865D3882C6}" type="datetimeFigureOut">
              <a:rPr lang="en-US" smtClean="0"/>
              <a:pPr/>
              <a:t>10/13/2012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6159E9C-F73C-403A-923E-23865D3882C6}" type="datetimeFigureOut">
              <a:rPr lang="en-US" smtClean="0"/>
              <a:pPr/>
              <a:t>10/13/2012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02CC5A5-AAB3-4B32-BF17-335B3E0232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752601"/>
            <a:ext cx="7772400" cy="1829761"/>
          </a:xfrm>
        </p:spPr>
        <p:txBody>
          <a:bodyPr/>
          <a:lstStyle/>
          <a:p>
            <a:r>
              <a:rPr lang="en-US" dirty="0" smtClean="0"/>
              <a:t>Karl Marx (1818-1883)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Economic and Philosophic Manuscripts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an account of historical progress</a:t>
            </a:r>
          </a:p>
          <a:p>
            <a:endParaRPr lang="en-US" dirty="0" smtClean="0"/>
          </a:p>
          <a:p>
            <a:r>
              <a:rPr lang="en-US" dirty="0" smtClean="0"/>
              <a:t>2. a critique of capitalism and an account of human well-being</a:t>
            </a:r>
          </a:p>
          <a:p>
            <a:endParaRPr lang="en-US" dirty="0" smtClean="0"/>
          </a:p>
          <a:p>
            <a:r>
              <a:rPr lang="en-US" dirty="0" smtClean="0"/>
              <a:t>3. a program for revolution (this is for Mon.)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Marx offers us: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Economic structures </a:t>
            </a:r>
            <a:r>
              <a:rPr lang="en-US" i="1" dirty="0" smtClean="0"/>
              <a:t>determine</a:t>
            </a:r>
            <a:r>
              <a:rPr lang="en-US" dirty="0" smtClean="0"/>
              <a:t> our ideas about the world.</a:t>
            </a:r>
          </a:p>
          <a:p>
            <a:endParaRPr lang="en-US" dirty="0" smtClean="0"/>
          </a:p>
          <a:p>
            <a:r>
              <a:rPr lang="en-US" dirty="0" smtClean="0"/>
              <a:t>Tensions in one economic structure gives rise to a new economic structure.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Historical materialism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Workers are exploited when they labour for the profit of the capitalist.</a:t>
            </a:r>
          </a:p>
          <a:p>
            <a:endParaRPr lang="en-US" dirty="0" smtClean="0"/>
          </a:p>
          <a:p>
            <a:r>
              <a:rPr lang="en-US" dirty="0" smtClean="0"/>
              <a:t>Exploitation is </a:t>
            </a:r>
            <a:r>
              <a:rPr lang="en-US" i="1" dirty="0" smtClean="0"/>
              <a:t>descriptive</a:t>
            </a:r>
            <a:r>
              <a:rPr lang="en-US" dirty="0" smtClean="0"/>
              <a:t>, not </a:t>
            </a:r>
            <a:r>
              <a:rPr lang="en-US" i="1" dirty="0" smtClean="0"/>
              <a:t>moral (</a:t>
            </a:r>
            <a:r>
              <a:rPr lang="en-US" dirty="0" smtClean="0"/>
              <a:t>it generates “surplus-value”).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A key </a:t>
            </a:r>
            <a:r>
              <a:rPr lang="en-US" dirty="0" err="1" smtClean="0"/>
              <a:t>marxist</a:t>
            </a:r>
            <a:r>
              <a:rPr lang="en-US" dirty="0" smtClean="0"/>
              <a:t> term: exploitation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workers (the proletariat) are </a:t>
            </a:r>
            <a:r>
              <a:rPr lang="en-US" i="1" dirty="0" smtClean="0"/>
              <a:t>alienated</a:t>
            </a:r>
            <a:r>
              <a:rPr lang="en-US" dirty="0" smtClean="0"/>
              <a:t> by their labour in capitalism.</a:t>
            </a:r>
          </a:p>
          <a:p>
            <a:endParaRPr lang="en-US" dirty="0" smtClean="0"/>
          </a:p>
          <a:p>
            <a:r>
              <a:rPr lang="en-US" dirty="0" smtClean="0"/>
              <a:t>Alienation is the </a:t>
            </a:r>
            <a:r>
              <a:rPr lang="en-US" i="1" dirty="0" smtClean="0"/>
              <a:t>moral</a:t>
            </a:r>
            <a:r>
              <a:rPr lang="en-US" dirty="0" smtClean="0"/>
              <a:t> problem in need of remedy: </a:t>
            </a:r>
            <a:r>
              <a:rPr lang="en-US" b="1" dirty="0" smtClean="0"/>
              <a:t>workers become commodities </a:t>
            </a:r>
            <a:r>
              <a:rPr lang="en-US" dirty="0" smtClean="0"/>
              <a:t>who can effectively be bought and sold.</a:t>
            </a:r>
            <a:endParaRPr lang="en-US" b="1" dirty="0" smtClean="0"/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(Moral) critique of capitalism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In what sense are workers in capitalism free?</a:t>
            </a:r>
          </a:p>
          <a:p>
            <a:endParaRPr lang="en-US" dirty="0" smtClean="0"/>
          </a:p>
          <a:p>
            <a:r>
              <a:rPr lang="en-US" dirty="0" smtClean="0"/>
              <a:t>In what sense does capitalism protect equality?</a:t>
            </a:r>
          </a:p>
          <a:p>
            <a:endParaRPr lang="en-US" dirty="0" smtClean="0"/>
          </a:p>
          <a:p>
            <a:r>
              <a:rPr lang="en-US" dirty="0" smtClean="0"/>
              <a:t>(These are merely shams in capitalism!)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Freedom and equality</a:t>
            </a:r>
            <a:endParaRPr lang="en-C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Alienation from products of labour.</a:t>
            </a:r>
          </a:p>
          <a:p>
            <a:endParaRPr lang="en-US" dirty="0" smtClean="0"/>
          </a:p>
          <a:p>
            <a:r>
              <a:rPr lang="en-US" dirty="0" smtClean="0"/>
              <a:t>Commodities are “objectification” of labour.</a:t>
            </a:r>
          </a:p>
          <a:p>
            <a:endParaRPr lang="en-US" dirty="0" smtClean="0"/>
          </a:p>
          <a:p>
            <a:r>
              <a:rPr lang="en-US" dirty="0" smtClean="0"/>
              <a:t>“The worker puts his life into the object; but now his life no longer belongs to him.”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Alienation 1/4: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“It is true that labour produces for the rich wonderful things – but for the worker it produces privation.  It produces palaces – but for the worker, hovels.  It produces beauty – but for the worker, deformity…it produces intelligence – but for the worker idiocy, cretinism.”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Alienation 1/4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Alienation from the activity of </a:t>
            </a:r>
            <a:r>
              <a:rPr lang="en-US" dirty="0" err="1" smtClean="0"/>
              <a:t>labouring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Men must treat their </a:t>
            </a:r>
            <a:r>
              <a:rPr lang="en-US" dirty="0" err="1" smtClean="0"/>
              <a:t>labour</a:t>
            </a:r>
            <a:r>
              <a:rPr lang="en-US" dirty="0" smtClean="0"/>
              <a:t> as a commodity.</a:t>
            </a:r>
          </a:p>
          <a:p>
            <a:endParaRPr lang="en-US" dirty="0" smtClean="0"/>
          </a:p>
          <a:p>
            <a:r>
              <a:rPr lang="en-US" dirty="0" smtClean="0"/>
              <a:t>“In his work, therefore, he does not affirm himself but denies himself…in his work [he] feels outside himself.”</a:t>
            </a:r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Alienation 2/4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“He is at home when he is not working, and when he is working he is not at home.  His labour is therefore not voluntary, but coerced; it is </a:t>
            </a:r>
            <a:r>
              <a:rPr lang="en-US" i="1" dirty="0" smtClean="0"/>
              <a:t>forced</a:t>
            </a:r>
            <a:r>
              <a:rPr lang="en-US" dirty="0" smtClean="0"/>
              <a:t> </a:t>
            </a:r>
            <a:r>
              <a:rPr lang="en-US" dirty="0" err="1" smtClean="0"/>
              <a:t>labour</a:t>
            </a:r>
            <a:r>
              <a:rPr lang="en-US" dirty="0" smtClean="0"/>
              <a:t>.”</a:t>
            </a:r>
          </a:p>
          <a:p>
            <a:endParaRPr lang="en-US" dirty="0" smtClean="0"/>
          </a:p>
          <a:p>
            <a:r>
              <a:rPr lang="en-US" dirty="0" smtClean="0"/>
              <a:t>(</a:t>
            </a:r>
            <a:r>
              <a:rPr lang="en-US" smtClean="0"/>
              <a:t>labour</a:t>
            </a:r>
            <a:r>
              <a:rPr lang="en-US" dirty="0" smtClean="0"/>
              <a:t> is a “torrent” not a “delight”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Alienation 2/4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 as distinct from animal, through </a:t>
            </a:r>
            <a:r>
              <a:rPr lang="en-US" i="1" dirty="0" smtClean="0"/>
              <a:t>labour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“Free, conscious activity is man’s species character.”</a:t>
            </a:r>
          </a:p>
          <a:p>
            <a:endParaRPr lang="en-US" dirty="0" smtClean="0"/>
          </a:p>
          <a:p>
            <a:r>
              <a:rPr lang="en-US" dirty="0" smtClean="0"/>
              <a:t>“Man makes his life activity itself the object of his will and of his consciousness.”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Alienation 3/4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An animal “produces only under the dominion of immediate physical need, whilst man produces even when he is free from physical need and only truly produces in freedom </a:t>
            </a:r>
            <a:r>
              <a:rPr lang="en-US" dirty="0" err="1" smtClean="0"/>
              <a:t>therefrom</a:t>
            </a:r>
            <a:r>
              <a:rPr lang="en-US" dirty="0" smtClean="0"/>
              <a:t>.”</a:t>
            </a:r>
          </a:p>
          <a:p>
            <a:endParaRPr lang="en-US" dirty="0" smtClean="0"/>
          </a:p>
          <a:p>
            <a:r>
              <a:rPr lang="en-US" dirty="0" smtClean="0"/>
              <a:t>In capitalism, man is thus (3) alienated from himself.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Alienation 3/4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 is alienated from other men.</a:t>
            </a:r>
          </a:p>
          <a:p>
            <a:endParaRPr lang="en-US" dirty="0" smtClean="0"/>
          </a:p>
          <a:p>
            <a:r>
              <a:rPr lang="en-US" dirty="0" smtClean="0"/>
              <a:t>Men believe they are in </a:t>
            </a:r>
            <a:r>
              <a:rPr lang="en-US" i="1" dirty="0" smtClean="0"/>
              <a:t>competition</a:t>
            </a:r>
            <a:r>
              <a:rPr lang="en-US" dirty="0" smtClean="0"/>
              <a:t> with others.</a:t>
            </a:r>
          </a:p>
          <a:p>
            <a:endParaRPr lang="en-US" dirty="0" smtClean="0"/>
          </a:p>
          <a:p>
            <a:r>
              <a:rPr lang="en-US" dirty="0" smtClean="0"/>
              <a:t>The revolution </a:t>
            </a:r>
            <a:r>
              <a:rPr lang="en-US" i="1" dirty="0" smtClean="0"/>
              <a:t>depends</a:t>
            </a:r>
            <a:r>
              <a:rPr lang="en-US" dirty="0" smtClean="0"/>
              <a:t> on overcoming this form of alienation.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Alienation 4/4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“Light, air, etc. – the simplest animal cleanliness – ceases to be a need for man.  The Irishman no longer knows any need now but the need to eat, and indeed only the need to eat potatoes – and scabby potatoes at that, the worst kind of potatoes…”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Therefore, in capitalism: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117</TotalTime>
  <Words>527</Words>
  <Application>Microsoft Office PowerPoint</Application>
  <PresentationFormat>On-screen Show (4:3)</PresentationFormat>
  <Paragraphs>68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Concourse</vt:lpstr>
      <vt:lpstr>Karl Marx (1818-1883)</vt:lpstr>
      <vt:lpstr>Marx offers us:</vt:lpstr>
      <vt:lpstr>Historical materialism</vt:lpstr>
      <vt:lpstr>A key marxist term: exploitation</vt:lpstr>
      <vt:lpstr>(Moral) critique of capitalism</vt:lpstr>
      <vt:lpstr>Freedom and equality</vt:lpstr>
      <vt:lpstr>Alienation 1/4:</vt:lpstr>
      <vt:lpstr>Alienation 1/4</vt:lpstr>
      <vt:lpstr>Alienation 2/4</vt:lpstr>
      <vt:lpstr>Alienation 2/4</vt:lpstr>
      <vt:lpstr>Alienation 3/4</vt:lpstr>
      <vt:lpstr>Alienation 3/4</vt:lpstr>
      <vt:lpstr>Alienation 4/4</vt:lpstr>
      <vt:lpstr>Therefore, in capitalism: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Adam Smith:</dc:title>
  <dc:creator>Patti T Lenard</dc:creator>
  <cp:lastModifiedBy>HP</cp:lastModifiedBy>
  <cp:revision>55</cp:revision>
  <dcterms:created xsi:type="dcterms:W3CDTF">2010-09-11T17:46:26Z</dcterms:created>
  <dcterms:modified xsi:type="dcterms:W3CDTF">2012-10-13T17:37:16Z</dcterms:modified>
</cp:coreProperties>
</file>