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7" r:id="rId1"/>
  </p:sldMasterIdLst>
  <p:sldIdLst>
    <p:sldId id="256" r:id="rId2"/>
    <p:sldId id="257" r:id="rId3"/>
    <p:sldId id="258" r:id="rId4"/>
    <p:sldId id="259" r:id="rId5"/>
    <p:sldId id="263" r:id="rId6"/>
    <p:sldId id="308" r:id="rId7"/>
    <p:sldId id="265" r:id="rId8"/>
    <p:sldId id="313" r:id="rId9"/>
    <p:sldId id="267" r:id="rId10"/>
    <p:sldId id="310" r:id="rId11"/>
    <p:sldId id="268" r:id="rId12"/>
    <p:sldId id="271" r:id="rId13"/>
    <p:sldId id="269" r:id="rId14"/>
    <p:sldId id="312" r:id="rId15"/>
    <p:sldId id="311" r:id="rId16"/>
    <p:sldId id="272" r:id="rId17"/>
    <p:sldId id="270" r:id="rId18"/>
    <p:sldId id="273" r:id="rId19"/>
    <p:sldId id="274" r:id="rId20"/>
    <p:sldId id="295" r:id="rId21"/>
    <p:sldId id="296" r:id="rId22"/>
    <p:sldId id="306" r:id="rId23"/>
    <p:sldId id="307" r:id="rId24"/>
    <p:sldId id="286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7" r:id="rId33"/>
    <p:sldId id="298" r:id="rId34"/>
    <p:sldId id="299" r:id="rId35"/>
    <p:sldId id="300" r:id="rId36"/>
    <p:sldId id="305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08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DA51639-B2D6-4652-B8C3-1B4C224A7BAF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018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688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8846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085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464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402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159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043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068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8867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BC48EC7-AF6A-48D3-8284-14BACBEBDD84}" type="datetimeFigureOut">
              <a:rPr lang="en-US" smtClean="0"/>
              <a:t>2/28/2013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892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s://www.google.ca/search?hl=en&amp;rlz=1C1ASUT_enCA500CA500&amp;q=physical+properties+of+water+density&amp;sa=X&amp;ei=s_4sUeq2Eayl8gGt8YC4Ag&amp;ved=0CJEBEOgTKAE" TargetMode="External"/><Relationship Id="rId7" Type="http://schemas.openxmlformats.org/officeDocument/2006/relationships/hyperlink" Target="https://www.google.ca/search?hl=en&amp;rlz=1C1ASUT_enCA500CA500&amp;q=physical+properties+of+water+melting+point&amp;sa=X&amp;ei=s_4sUeq2Eayl8gGt8YC4Ag&amp;ved=0CJ0BEOgTKAE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a/search?hl=en&amp;rlz=1C1ASUT_enCA500CA500&amp;q=physical+properties+of+water+formula&amp;sa=X&amp;ei=s_4sUeq2Eayl8gGt8YC4Ag&amp;ved=0CJoBEOgTKAE" TargetMode="External"/><Relationship Id="rId5" Type="http://schemas.openxmlformats.org/officeDocument/2006/relationships/hyperlink" Target="https://www.google.ca/search?hl=en&amp;rlz=1C1ASUT_enCA500CA500&amp;q=physical+properties+of+water+molar+mass&amp;sa=X&amp;ei=s_4sUeq2Eayl8gGt8YC4Ag&amp;ved=0CJcBEOgTKAE" TargetMode="External"/><Relationship Id="rId4" Type="http://schemas.openxmlformats.org/officeDocument/2006/relationships/hyperlink" Target="https://www.google.ca/search?hl=en&amp;rlz=1C1ASUT_enCA500CA500&amp;q=physical+properties+of+water+boiling+point&amp;sa=X&amp;ei=s_4sUeq2Eayl8gGt8YC4Ag&amp;ved=0CJQBEOgTKA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7729" y="4581063"/>
            <a:ext cx="6311623" cy="1646302"/>
          </a:xfrm>
        </p:spPr>
        <p:txBody>
          <a:bodyPr/>
          <a:lstStyle/>
          <a:p>
            <a:r>
              <a:rPr lang="en-CA" sz="5400" dirty="0" smtClean="0"/>
              <a:t>Midterm review</a:t>
            </a:r>
            <a:endParaRPr lang="en-CA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3771" y="5711609"/>
            <a:ext cx="5441430" cy="966508"/>
          </a:xfrm>
        </p:spPr>
        <p:txBody>
          <a:bodyPr>
            <a:normAutofit lnSpcReduction="10000"/>
          </a:bodyPr>
          <a:lstStyle/>
          <a:p>
            <a:pPr algn="ctr"/>
            <a:r>
              <a:rPr lang="en-CA" sz="2800" dirty="0" smtClean="0"/>
              <a:t>Agnes </a:t>
            </a:r>
            <a:r>
              <a:rPr lang="en-CA" sz="2800" dirty="0" err="1" smtClean="0"/>
              <a:t>Crnic</a:t>
            </a:r>
            <a:endParaRPr lang="en-CA" sz="2800" dirty="0" smtClean="0"/>
          </a:p>
          <a:p>
            <a:pPr algn="ctr"/>
            <a:r>
              <a:rPr lang="en-CA" sz="2800" dirty="0" smtClean="0"/>
              <a:t>agnes.crnic@gmail.com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22497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Midterm: the basics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b="1" dirty="0"/>
              <a:t>Saturday March 2, 2013 1-4 </a:t>
            </a:r>
            <a:r>
              <a:rPr lang="en-CA" b="1" dirty="0" smtClean="0"/>
              <a:t>PM</a:t>
            </a:r>
          </a:p>
          <a:p>
            <a:r>
              <a:rPr lang="en-CA" dirty="0" smtClean="0"/>
              <a:t>42 Multiple choice questions</a:t>
            </a:r>
          </a:p>
          <a:p>
            <a:pPr lvl="1"/>
            <a:r>
              <a:rPr lang="en-CA" dirty="0" smtClean="0"/>
              <a:t>26 </a:t>
            </a:r>
            <a:r>
              <a:rPr lang="en-CA" dirty="0" err="1" smtClean="0"/>
              <a:t>Mezl</a:t>
            </a:r>
            <a:endParaRPr lang="en-CA" dirty="0" smtClean="0"/>
          </a:p>
          <a:p>
            <a:pPr lvl="1"/>
            <a:r>
              <a:rPr lang="en-CA" dirty="0" smtClean="0"/>
              <a:t>16 </a:t>
            </a:r>
            <a:r>
              <a:rPr lang="en-CA" dirty="0" err="1" smtClean="0"/>
              <a:t>Figeys</a:t>
            </a:r>
            <a:r>
              <a:rPr lang="en-CA" dirty="0" smtClean="0"/>
              <a:t>/</a:t>
            </a:r>
            <a:r>
              <a:rPr lang="en-CA" dirty="0" err="1" smtClean="0"/>
              <a:t>Xu</a:t>
            </a:r>
            <a:endParaRPr lang="en-CA" dirty="0" smtClean="0"/>
          </a:p>
          <a:p>
            <a:r>
              <a:rPr lang="en-CA" dirty="0" smtClean="0"/>
              <a:t>Essay questions: answer 3 out of 4</a:t>
            </a:r>
          </a:p>
          <a:p>
            <a:pPr lvl="1"/>
            <a:r>
              <a:rPr lang="en-CA" dirty="0" smtClean="0"/>
              <a:t>2 </a:t>
            </a:r>
            <a:r>
              <a:rPr lang="en-CA" dirty="0" err="1" smtClean="0"/>
              <a:t>Mezl</a:t>
            </a:r>
            <a:endParaRPr lang="en-CA" dirty="0" smtClean="0"/>
          </a:p>
          <a:p>
            <a:pPr lvl="1"/>
            <a:r>
              <a:rPr lang="en-CA" dirty="0" smtClean="0"/>
              <a:t>2 </a:t>
            </a:r>
            <a:r>
              <a:rPr lang="en-CA" dirty="0" err="1" smtClean="0"/>
              <a:t>Figeys</a:t>
            </a:r>
            <a:r>
              <a:rPr lang="en-CA" dirty="0" smtClean="0"/>
              <a:t>/</a:t>
            </a:r>
            <a:r>
              <a:rPr lang="en-CA" dirty="0" err="1" smtClean="0"/>
              <a:t>Xu</a:t>
            </a:r>
            <a:endParaRPr lang="en-CA" dirty="0" smtClean="0"/>
          </a:p>
          <a:p>
            <a:r>
              <a:rPr lang="en-CA" dirty="0" smtClean="0"/>
              <a:t>Content</a:t>
            </a:r>
          </a:p>
          <a:p>
            <a:pPr lvl="1"/>
            <a:r>
              <a:rPr lang="en-CA" dirty="0" err="1" smtClean="0"/>
              <a:t>Mezl</a:t>
            </a:r>
            <a:r>
              <a:rPr lang="en-CA" dirty="0" smtClean="0"/>
              <a:t>: start of lecture notes to end of sugars, Chapter 1 readings</a:t>
            </a:r>
          </a:p>
          <a:p>
            <a:pPr lvl="1"/>
            <a:r>
              <a:rPr lang="en-CA" dirty="0" err="1" smtClean="0"/>
              <a:t>Figeys</a:t>
            </a:r>
            <a:r>
              <a:rPr lang="en-CA" dirty="0" smtClean="0"/>
              <a:t>: start to end of proteins (NO KINETICS), Chapter 6 readings</a:t>
            </a:r>
          </a:p>
          <a:p>
            <a:r>
              <a:rPr lang="en-CA" dirty="0" smtClean="0"/>
              <a:t>3 hours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3467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Todays review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CA" dirty="0" smtClean="0"/>
              <a:t>Quick concept review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 smtClean="0"/>
              <a:t>Dr. </a:t>
            </a:r>
            <a:r>
              <a:rPr lang="en-CA" dirty="0" err="1" smtClean="0"/>
              <a:t>Mezl</a:t>
            </a:r>
            <a:endParaRPr lang="en-CA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Water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Carbohydrates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 smtClean="0"/>
              <a:t>Dr. </a:t>
            </a:r>
            <a:r>
              <a:rPr lang="en-CA" dirty="0" err="1" smtClean="0"/>
              <a:t>Figeys</a:t>
            </a:r>
            <a:r>
              <a:rPr lang="en-CA" dirty="0" smtClean="0"/>
              <a:t>/Dr. </a:t>
            </a:r>
            <a:r>
              <a:rPr lang="en-CA" dirty="0" err="1" smtClean="0"/>
              <a:t>Xu</a:t>
            </a:r>
            <a:r>
              <a:rPr lang="en-CA" dirty="0" smtClean="0"/>
              <a:t>	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Amino acids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Primary structure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Secondary structure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Tertiary </a:t>
            </a:r>
            <a:r>
              <a:rPr lang="en-CA" dirty="0" smtClean="0"/>
              <a:t>structure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Quaternary structure</a:t>
            </a:r>
            <a:endParaRPr lang="en-CA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Denaturation	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5621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416" y="1553166"/>
            <a:ext cx="2207301" cy="26545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water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9098" y="257578"/>
            <a:ext cx="7385101" cy="1655352"/>
          </a:xfrm>
        </p:spPr>
        <p:txBody>
          <a:bodyPr>
            <a:normAutofit/>
          </a:bodyPr>
          <a:lstStyle/>
          <a:p>
            <a:r>
              <a:rPr lang="en-CA" dirty="0" smtClean="0"/>
              <a:t>Water is polar: differences in electronegativity between H and O. Very electronegative O attracts electrons, making region around it more negative than region around H. Slightly negative charge around O and slightly positive charge around H</a:t>
            </a:r>
          </a:p>
          <a:p>
            <a:endParaRPr lang="en-CA" dirty="0" smtClean="0"/>
          </a:p>
          <a:p>
            <a:endParaRPr lang="en-CA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131062"/>
              </p:ext>
            </p:extLst>
          </p:nvPr>
        </p:nvGraphicFramePr>
        <p:xfrm>
          <a:off x="426490" y="4379061"/>
          <a:ext cx="3808496" cy="1466902"/>
        </p:xfrm>
        <a:graphic>
          <a:graphicData uri="http://schemas.openxmlformats.org/drawingml/2006/table">
            <a:tbl>
              <a:tblPr/>
              <a:tblGrid>
                <a:gridCol w="3808496"/>
              </a:tblGrid>
              <a:tr h="1466902">
                <a:tc>
                  <a:txBody>
                    <a:bodyPr/>
                    <a:lstStyle/>
                    <a:p>
                      <a:pPr fontAlgn="t"/>
                      <a:r>
                        <a:rPr lang="en-CA" b="1" u="none" strike="noStrike" dirty="0">
                          <a:solidFill>
                            <a:srgbClr val="222222"/>
                          </a:solidFill>
                          <a:effectLst/>
                          <a:hlinkClick r:id="rId3"/>
                        </a:rPr>
                        <a:t>Density</a:t>
                      </a:r>
                      <a:r>
                        <a:rPr lang="en-CA" b="1" dirty="0">
                          <a:solidFill>
                            <a:srgbClr val="222222"/>
                          </a:solidFill>
                          <a:effectLst/>
                        </a:rPr>
                        <a:t>: </a:t>
                      </a:r>
                      <a:r>
                        <a:rPr lang="en-CA" dirty="0">
                          <a:effectLst/>
                        </a:rPr>
                        <a:t>1,000.00 kg/m³</a:t>
                      </a:r>
                    </a:p>
                    <a:p>
                      <a:pPr fontAlgn="t"/>
                      <a:r>
                        <a:rPr lang="en-CA" b="1" u="none" strike="noStrike" dirty="0">
                          <a:solidFill>
                            <a:srgbClr val="222222"/>
                          </a:solidFill>
                          <a:effectLst/>
                          <a:hlinkClick r:id="rId4"/>
                        </a:rPr>
                        <a:t>Boiling point</a:t>
                      </a:r>
                      <a:r>
                        <a:rPr lang="en-CA" b="1" dirty="0">
                          <a:solidFill>
                            <a:srgbClr val="222222"/>
                          </a:solidFill>
                          <a:effectLst/>
                        </a:rPr>
                        <a:t>: </a:t>
                      </a:r>
                      <a:r>
                        <a:rPr lang="en-CA" dirty="0">
                          <a:effectLst/>
                        </a:rPr>
                        <a:t>99.98 °C</a:t>
                      </a:r>
                    </a:p>
                    <a:p>
                      <a:pPr fontAlgn="t"/>
                      <a:r>
                        <a:rPr lang="en-CA" b="1" u="none" strike="noStrike" dirty="0">
                          <a:solidFill>
                            <a:srgbClr val="222222"/>
                          </a:solidFill>
                          <a:effectLst/>
                          <a:hlinkClick r:id="rId5"/>
                        </a:rPr>
                        <a:t>Molar mass</a:t>
                      </a:r>
                      <a:r>
                        <a:rPr lang="en-CA" b="1" dirty="0">
                          <a:solidFill>
                            <a:srgbClr val="222222"/>
                          </a:solidFill>
                          <a:effectLst/>
                        </a:rPr>
                        <a:t>: </a:t>
                      </a:r>
                      <a:r>
                        <a:rPr lang="en-CA" dirty="0">
                          <a:effectLst/>
                        </a:rPr>
                        <a:t>18.0153 g/</a:t>
                      </a:r>
                      <a:r>
                        <a:rPr lang="en-CA" dirty="0" err="1">
                          <a:effectLst/>
                        </a:rPr>
                        <a:t>mol</a:t>
                      </a:r>
                      <a:endParaRPr lang="en-CA" dirty="0">
                        <a:effectLst/>
                      </a:endParaRPr>
                    </a:p>
                    <a:p>
                      <a:pPr fontAlgn="t"/>
                      <a:r>
                        <a:rPr lang="en-CA" b="1" u="none" strike="noStrike" dirty="0">
                          <a:solidFill>
                            <a:srgbClr val="222222"/>
                          </a:solidFill>
                          <a:effectLst/>
                          <a:hlinkClick r:id="rId6"/>
                        </a:rPr>
                        <a:t>Formula</a:t>
                      </a:r>
                      <a:r>
                        <a:rPr lang="en-CA" b="1" dirty="0">
                          <a:solidFill>
                            <a:srgbClr val="222222"/>
                          </a:solidFill>
                          <a:effectLst/>
                        </a:rPr>
                        <a:t>: </a:t>
                      </a:r>
                      <a:r>
                        <a:rPr lang="en-CA" dirty="0">
                          <a:effectLst/>
                        </a:rPr>
                        <a:t>H2O</a:t>
                      </a:r>
                    </a:p>
                    <a:p>
                      <a:pPr fontAlgn="t"/>
                      <a:r>
                        <a:rPr lang="en-CA" b="1" u="none" strike="noStrike" dirty="0">
                          <a:solidFill>
                            <a:srgbClr val="222222"/>
                          </a:solidFill>
                          <a:effectLst/>
                          <a:hlinkClick r:id="rId7"/>
                        </a:rPr>
                        <a:t>Melting point</a:t>
                      </a:r>
                      <a:r>
                        <a:rPr lang="en-CA" b="1" dirty="0">
                          <a:solidFill>
                            <a:srgbClr val="222222"/>
                          </a:solidFill>
                          <a:effectLst/>
                        </a:rPr>
                        <a:t>: </a:t>
                      </a:r>
                      <a:r>
                        <a:rPr lang="en-CA" dirty="0">
                          <a:effectLst/>
                        </a:rPr>
                        <a:t>0.0 °C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3549998" y="2552804"/>
            <a:ext cx="4230452" cy="1435994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 smtClean="0"/>
              <a:t>Electrostatic attraction between partial positive charge at H and partial negative charge at O creates </a:t>
            </a:r>
            <a:r>
              <a:rPr lang="en-CA" b="1" dirty="0" smtClean="0"/>
              <a:t>hydrogen bonds</a:t>
            </a:r>
          </a:p>
          <a:p>
            <a:endParaRPr lang="en-CA" dirty="0" smtClean="0"/>
          </a:p>
          <a:p>
            <a:endParaRPr lang="en-CA" dirty="0"/>
          </a:p>
        </p:txBody>
      </p:sp>
      <p:pic>
        <p:nvPicPr>
          <p:cNvPr id="1026" name="Picture 2" descr="http://upload.wikimedia.org/wikipedia/commons/thumb/b/b5/Hydrogen-bonding-in-water-2D.png/800px-Hydrogen-bonding-in-water-2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286" y="1971893"/>
            <a:ext cx="3630104" cy="221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4159876" y="4800575"/>
            <a:ext cx="8032124" cy="1522951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 smtClean="0"/>
              <a:t>Hydrophobic: nonpolar substances, no H-bonds, insoluble in water</a:t>
            </a:r>
          </a:p>
          <a:p>
            <a:r>
              <a:rPr lang="en-CA" dirty="0" smtClean="0"/>
              <a:t>Hydrophilic: polar substances, form H-bonds, soluble in water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061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Osmosis and diffusion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14944"/>
            <a:ext cx="8427527" cy="4023360"/>
          </a:xfrm>
        </p:spPr>
        <p:txBody>
          <a:bodyPr/>
          <a:lstStyle/>
          <a:p>
            <a:r>
              <a:rPr lang="en-CA" dirty="0" smtClean="0"/>
              <a:t>Osmosis:</a:t>
            </a:r>
            <a:r>
              <a:rPr lang="en-CA" dirty="0"/>
              <a:t> net movement of </a:t>
            </a:r>
            <a:r>
              <a:rPr lang="en-CA" b="1" dirty="0" smtClean="0"/>
              <a:t>solvent</a:t>
            </a:r>
            <a:r>
              <a:rPr lang="en-CA" dirty="0" smtClean="0"/>
              <a:t> molecules through semi-permeable</a:t>
            </a:r>
            <a:r>
              <a:rPr lang="en-CA" dirty="0"/>
              <a:t> membrane </a:t>
            </a:r>
            <a:r>
              <a:rPr lang="en-CA" dirty="0" smtClean="0"/>
              <a:t>into region </a:t>
            </a:r>
            <a:r>
              <a:rPr lang="en-CA" dirty="0"/>
              <a:t>of higher </a:t>
            </a:r>
            <a:r>
              <a:rPr lang="en-CA" dirty="0" smtClean="0"/>
              <a:t>solute</a:t>
            </a:r>
            <a:r>
              <a:rPr lang="en-CA" dirty="0"/>
              <a:t> </a:t>
            </a:r>
            <a:r>
              <a:rPr lang="en-CA" dirty="0" smtClean="0"/>
              <a:t>concentration</a:t>
            </a:r>
          </a:p>
          <a:p>
            <a:endParaRPr lang="en-CA" dirty="0"/>
          </a:p>
          <a:p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423280" y="2896578"/>
            <a:ext cx="109217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Osmotic pressure (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lang="en-C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CA" dirty="0" smtClean="0"/>
              <a:t>: pressure required to prevent the movement of solvent molecules across the semi-permeable membrane</a:t>
            </a:r>
          </a:p>
          <a:p>
            <a:endParaRPr lang="en-CA" dirty="0"/>
          </a:p>
          <a:p>
            <a:pPr algn="ctr"/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lang="en-C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c (molar concentration) R (gas constant,) T (temperature, Kelvins)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1944710" y="41856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5950039" y="4472558"/>
            <a:ext cx="595708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In the cell: osmotic pressure inside must balance osmotic pressure outside</a:t>
            </a:r>
          </a:p>
          <a:p>
            <a:endParaRPr lang="en-CA" dirty="0"/>
          </a:p>
          <a:p>
            <a:r>
              <a:rPr lang="en-CA" dirty="0" smtClean="0"/>
              <a:t>Isotonic solution: [solute] in = [solute] out</a:t>
            </a:r>
          </a:p>
          <a:p>
            <a:endParaRPr lang="en-CA" dirty="0"/>
          </a:p>
          <a:p>
            <a:r>
              <a:rPr lang="en-CA" dirty="0" smtClean="0"/>
              <a:t>Hypertonic: </a:t>
            </a:r>
            <a:r>
              <a:rPr lang="en-CA" dirty="0"/>
              <a:t>[solute] in </a:t>
            </a:r>
            <a:r>
              <a:rPr lang="en-CA" dirty="0" smtClean="0"/>
              <a:t>&lt; </a:t>
            </a:r>
            <a:r>
              <a:rPr lang="en-CA" dirty="0"/>
              <a:t>[solute] out</a:t>
            </a:r>
          </a:p>
          <a:p>
            <a:endParaRPr lang="en-CA" dirty="0" smtClean="0"/>
          </a:p>
          <a:p>
            <a:r>
              <a:rPr lang="en-CA" dirty="0" smtClean="0"/>
              <a:t>Hypotonic: </a:t>
            </a:r>
            <a:r>
              <a:rPr lang="en-CA" dirty="0"/>
              <a:t>[solute] in </a:t>
            </a:r>
            <a:r>
              <a:rPr lang="en-CA" dirty="0" smtClean="0"/>
              <a:t>&gt; </a:t>
            </a:r>
            <a:r>
              <a:rPr lang="en-CA" dirty="0"/>
              <a:t>[solute] out</a:t>
            </a:r>
          </a:p>
          <a:p>
            <a:endParaRPr lang="en-CA" dirty="0"/>
          </a:p>
          <a:p>
            <a:endParaRPr lang="en-CA" dirty="0" smtClean="0"/>
          </a:p>
          <a:p>
            <a:endParaRPr lang="en-CA" dirty="0"/>
          </a:p>
        </p:txBody>
      </p:sp>
      <p:pic>
        <p:nvPicPr>
          <p:cNvPr id="2054" name="Picture 6" descr="http://acccn.net/Bio/book/Bio50/LecNotes/LNPics/ln09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527" y="397460"/>
            <a:ext cx="3479595" cy="229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024128" y="4181393"/>
            <a:ext cx="4673947" cy="2474954"/>
            <a:chOff x="1062006" y="4150502"/>
            <a:chExt cx="4673947" cy="2474954"/>
          </a:xfrm>
        </p:grpSpPr>
        <p:pic>
          <p:nvPicPr>
            <p:cNvPr id="2052" name="Picture 4" descr="http://upload.wikimedia.org/wikipedia/commons/thumb/e/e3/Erythrozyten_und_Osmotischer_Druck.svg/450px-Erythrozyten_und_Osmotischer_Druck.svg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2006" y="4174229"/>
              <a:ext cx="4673947" cy="24512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62006" y="4150502"/>
              <a:ext cx="4673947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CA" dirty="0" smtClean="0"/>
                <a:t>Hypertonic      Isotonic        Hypotonic</a:t>
              </a:r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419079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Dissociation of water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Ionization of water (rare! 1 in 10</a:t>
            </a:r>
            <a:r>
              <a:rPr lang="en-CA" baseline="30000" dirty="0"/>
              <a:t>9</a:t>
            </a:r>
            <a:r>
              <a:rPr lang="en-CA" dirty="0"/>
              <a:t>)</a:t>
            </a:r>
          </a:p>
          <a:p>
            <a:r>
              <a:rPr lang="en-CA" dirty="0" smtClean="0"/>
              <a:t>H</a:t>
            </a:r>
            <a:r>
              <a:rPr lang="en-CA" baseline="-25000" dirty="0" smtClean="0"/>
              <a:t>2</a:t>
            </a:r>
            <a:r>
              <a:rPr lang="en-CA" dirty="0" smtClean="0"/>
              <a:t>O </a:t>
            </a:r>
            <a:r>
              <a:rPr lang="en-CA" dirty="0" smtClean="0">
                <a:sym typeface="Wingdings" panose="05000000000000000000" pitchFamily="2" charset="2"/>
              </a:rPr>
              <a:t> H</a:t>
            </a:r>
            <a:r>
              <a:rPr lang="en-CA" baseline="30000" dirty="0" smtClean="0">
                <a:sym typeface="Wingdings" panose="05000000000000000000" pitchFamily="2" charset="2"/>
              </a:rPr>
              <a:t>+</a:t>
            </a:r>
            <a:r>
              <a:rPr lang="en-CA" dirty="0" smtClean="0">
                <a:sym typeface="Wingdings" panose="05000000000000000000" pitchFamily="2" charset="2"/>
              </a:rPr>
              <a:t> + OH</a:t>
            </a:r>
            <a:r>
              <a:rPr lang="en-CA" baseline="30000" dirty="0" smtClean="0">
                <a:sym typeface="Wingdings" panose="05000000000000000000" pitchFamily="2" charset="2"/>
              </a:rPr>
              <a:t>-</a:t>
            </a:r>
            <a:endParaRPr lang="en-CA" baseline="30000" dirty="0" smtClean="0"/>
          </a:p>
          <a:p>
            <a:r>
              <a:rPr lang="en-CA" dirty="0" smtClean="0"/>
              <a:t>K = [</a:t>
            </a:r>
            <a:r>
              <a:rPr lang="en-CA" dirty="0">
                <a:sym typeface="Wingdings" panose="05000000000000000000" pitchFamily="2" charset="2"/>
              </a:rPr>
              <a:t>H</a:t>
            </a:r>
            <a:r>
              <a:rPr lang="en-CA" baseline="30000" dirty="0" smtClean="0">
                <a:sym typeface="Wingdings" panose="05000000000000000000" pitchFamily="2" charset="2"/>
              </a:rPr>
              <a:t>+</a:t>
            </a:r>
            <a:r>
              <a:rPr lang="en-CA" dirty="0" smtClean="0">
                <a:sym typeface="Wingdings" panose="05000000000000000000" pitchFamily="2" charset="2"/>
              </a:rPr>
              <a:t>][OH</a:t>
            </a:r>
            <a:r>
              <a:rPr lang="en-CA" baseline="30000" dirty="0" smtClean="0">
                <a:sym typeface="Wingdings" panose="05000000000000000000" pitchFamily="2" charset="2"/>
              </a:rPr>
              <a:t>-</a:t>
            </a:r>
            <a:r>
              <a:rPr lang="en-CA" dirty="0" smtClean="0">
                <a:sym typeface="Wingdings" panose="05000000000000000000" pitchFamily="2" charset="2"/>
              </a:rPr>
              <a:t>]/[</a:t>
            </a:r>
            <a:r>
              <a:rPr lang="en-CA" dirty="0"/>
              <a:t>H</a:t>
            </a:r>
            <a:r>
              <a:rPr lang="en-CA" baseline="-25000" dirty="0"/>
              <a:t>2</a:t>
            </a:r>
            <a:r>
              <a:rPr lang="en-CA" dirty="0"/>
              <a:t>O</a:t>
            </a:r>
            <a:r>
              <a:rPr lang="en-CA" dirty="0" smtClean="0">
                <a:sym typeface="Wingdings" panose="05000000000000000000" pitchFamily="2" charset="2"/>
              </a:rPr>
              <a:t>]</a:t>
            </a:r>
          </a:p>
          <a:p>
            <a:r>
              <a:rPr lang="en-CA" dirty="0" smtClean="0">
                <a:sym typeface="Wingdings" panose="05000000000000000000" pitchFamily="2" charset="2"/>
              </a:rPr>
              <a:t>Relatively high [water]</a:t>
            </a:r>
          </a:p>
          <a:p>
            <a:r>
              <a:rPr lang="en-CA" dirty="0" smtClean="0"/>
              <a:t>K</a:t>
            </a:r>
            <a:r>
              <a:rPr lang="en-CA" baseline="-25000" dirty="0" smtClean="0"/>
              <a:t>w </a:t>
            </a:r>
            <a:r>
              <a:rPr lang="en-CA" dirty="0"/>
              <a:t>= [</a:t>
            </a:r>
            <a:r>
              <a:rPr lang="en-CA" dirty="0">
                <a:sym typeface="Wingdings" panose="05000000000000000000" pitchFamily="2" charset="2"/>
              </a:rPr>
              <a:t>H</a:t>
            </a:r>
            <a:r>
              <a:rPr lang="en-CA" baseline="30000" dirty="0">
                <a:sym typeface="Wingdings" panose="05000000000000000000" pitchFamily="2" charset="2"/>
              </a:rPr>
              <a:t>+</a:t>
            </a:r>
            <a:r>
              <a:rPr lang="en-CA" dirty="0">
                <a:sym typeface="Wingdings" panose="05000000000000000000" pitchFamily="2" charset="2"/>
              </a:rPr>
              <a:t>][</a:t>
            </a:r>
            <a:r>
              <a:rPr lang="en-CA" dirty="0" smtClean="0">
                <a:sym typeface="Wingdings" panose="05000000000000000000" pitchFamily="2" charset="2"/>
              </a:rPr>
              <a:t>OH</a:t>
            </a:r>
            <a:r>
              <a:rPr lang="en-CA" baseline="30000" dirty="0" smtClean="0">
                <a:sym typeface="Wingdings" panose="05000000000000000000" pitchFamily="2" charset="2"/>
              </a:rPr>
              <a:t>-</a:t>
            </a:r>
            <a:r>
              <a:rPr lang="en-CA" dirty="0">
                <a:sym typeface="Wingdings" panose="05000000000000000000" pitchFamily="2" charset="2"/>
              </a:rPr>
              <a:t>]</a:t>
            </a:r>
          </a:p>
          <a:p>
            <a:r>
              <a:rPr lang="en-CA" dirty="0" smtClean="0"/>
              <a:t>Dissociation constant K</a:t>
            </a:r>
            <a:r>
              <a:rPr lang="en-CA" baseline="-25000" dirty="0" smtClean="0"/>
              <a:t>w</a:t>
            </a:r>
            <a:r>
              <a:rPr lang="en-CA" dirty="0" smtClean="0"/>
              <a:t> (how much does water want to separate into H</a:t>
            </a:r>
            <a:r>
              <a:rPr lang="en-CA" baseline="30000" dirty="0" smtClean="0"/>
              <a:t>+</a:t>
            </a:r>
            <a:r>
              <a:rPr lang="en-CA" dirty="0" smtClean="0"/>
              <a:t> and OH</a:t>
            </a:r>
            <a:r>
              <a:rPr lang="en-CA" baseline="30000" dirty="0" smtClean="0"/>
              <a:t>-</a:t>
            </a:r>
            <a:r>
              <a:rPr lang="en-CA" dirty="0" smtClean="0"/>
              <a:t>) = 10</a:t>
            </a:r>
            <a:r>
              <a:rPr lang="en-CA" baseline="30000" dirty="0" smtClean="0"/>
              <a:t>-14</a:t>
            </a:r>
            <a:endParaRPr lang="en-CA" baseline="30000" dirty="0"/>
          </a:p>
        </p:txBody>
      </p:sp>
    </p:spTree>
    <p:extLst>
      <p:ext uri="{BB962C8B-B14F-4D97-AF65-F5344CB8AC3E}">
        <p14:creationId xmlns:p14="http://schemas.microsoft.com/office/powerpoint/2010/main" val="318289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Acids and bases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2581" y="1968399"/>
            <a:ext cx="7044743" cy="4023360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Acid: wants to donate protons and increase solution </a:t>
            </a:r>
            <a:r>
              <a:rPr lang="en-CA" dirty="0" smtClean="0">
                <a:sym typeface="Wingdings" panose="05000000000000000000" pitchFamily="2" charset="2"/>
              </a:rPr>
              <a:t>H</a:t>
            </a:r>
            <a:r>
              <a:rPr lang="en-CA" baseline="30000" dirty="0" smtClean="0">
                <a:sym typeface="Wingdings" panose="05000000000000000000" pitchFamily="2" charset="2"/>
              </a:rPr>
              <a:t>+</a:t>
            </a:r>
            <a:r>
              <a:rPr lang="en-CA" dirty="0" smtClean="0">
                <a:sym typeface="Wingdings" panose="05000000000000000000" pitchFamily="2" charset="2"/>
              </a:rPr>
              <a:t>, pH &lt; 7</a:t>
            </a:r>
          </a:p>
          <a:p>
            <a:r>
              <a:rPr lang="en-CA" dirty="0" smtClean="0">
                <a:sym typeface="Wingdings" panose="05000000000000000000" pitchFamily="2" charset="2"/>
              </a:rPr>
              <a:t>Base: wants to accept protons and decrease solution </a:t>
            </a:r>
            <a:r>
              <a:rPr lang="en-CA" dirty="0">
                <a:sym typeface="Wingdings" panose="05000000000000000000" pitchFamily="2" charset="2"/>
              </a:rPr>
              <a:t>H</a:t>
            </a:r>
            <a:r>
              <a:rPr lang="en-CA" baseline="30000" dirty="0">
                <a:sym typeface="Wingdings" panose="05000000000000000000" pitchFamily="2" charset="2"/>
              </a:rPr>
              <a:t>+</a:t>
            </a:r>
            <a:r>
              <a:rPr lang="en-CA" dirty="0">
                <a:sym typeface="Wingdings" panose="05000000000000000000" pitchFamily="2" charset="2"/>
              </a:rPr>
              <a:t>, pH </a:t>
            </a:r>
            <a:r>
              <a:rPr lang="en-CA" dirty="0" smtClean="0">
                <a:sym typeface="Wingdings" panose="05000000000000000000" pitchFamily="2" charset="2"/>
              </a:rPr>
              <a:t>&gt; 7</a:t>
            </a:r>
          </a:p>
          <a:p>
            <a:r>
              <a:rPr lang="en-CA" dirty="0" smtClean="0">
                <a:sym typeface="Wingdings" panose="05000000000000000000" pitchFamily="2" charset="2"/>
              </a:rPr>
              <a:t>Acid dissociation:</a:t>
            </a:r>
          </a:p>
          <a:p>
            <a:r>
              <a:rPr lang="en-CA" dirty="0" smtClean="0">
                <a:sym typeface="Wingdings" panose="05000000000000000000" pitchFamily="2" charset="2"/>
              </a:rPr>
              <a:t>HA </a:t>
            </a:r>
            <a:r>
              <a:rPr lang="en-CA" dirty="0" smtClean="0"/>
              <a:t>= </a:t>
            </a:r>
            <a:r>
              <a:rPr lang="en-CA" dirty="0">
                <a:sym typeface="Wingdings" panose="05000000000000000000" pitchFamily="2" charset="2"/>
              </a:rPr>
              <a:t>H</a:t>
            </a:r>
            <a:r>
              <a:rPr lang="en-CA" baseline="30000" dirty="0" smtClean="0">
                <a:sym typeface="Wingdings" panose="05000000000000000000" pitchFamily="2" charset="2"/>
              </a:rPr>
              <a:t>+</a:t>
            </a:r>
            <a:r>
              <a:rPr lang="en-CA" dirty="0">
                <a:sym typeface="Wingdings" panose="05000000000000000000" pitchFamily="2" charset="2"/>
              </a:rPr>
              <a:t> </a:t>
            </a:r>
            <a:r>
              <a:rPr lang="en-CA" dirty="0" smtClean="0">
                <a:sym typeface="Wingdings" panose="05000000000000000000" pitchFamily="2" charset="2"/>
              </a:rPr>
              <a:t>+ A</a:t>
            </a:r>
            <a:r>
              <a:rPr lang="en-CA" baseline="30000" dirty="0" smtClean="0">
                <a:sym typeface="Wingdings" panose="05000000000000000000" pitchFamily="2" charset="2"/>
              </a:rPr>
              <a:t>-</a:t>
            </a:r>
          </a:p>
          <a:p>
            <a:endParaRPr lang="en-CA" baseline="30000" dirty="0" smtClean="0">
              <a:sym typeface="Wingdings" panose="05000000000000000000" pitchFamily="2" charset="2"/>
            </a:endParaRPr>
          </a:p>
          <a:p>
            <a:r>
              <a:rPr lang="en-CA" dirty="0" smtClean="0">
                <a:sym typeface="Wingdings" panose="05000000000000000000" pitchFamily="2" charset="2"/>
              </a:rPr>
              <a:t>Henderson-</a:t>
            </a:r>
            <a:r>
              <a:rPr lang="en-CA" dirty="0" err="1" smtClean="0">
                <a:sym typeface="Wingdings" panose="05000000000000000000" pitchFamily="2" charset="2"/>
              </a:rPr>
              <a:t>Hasselbach</a:t>
            </a:r>
            <a:r>
              <a:rPr lang="en-CA" dirty="0" smtClean="0">
                <a:sym typeface="Wingdings" panose="05000000000000000000" pitchFamily="2" charset="2"/>
              </a:rPr>
              <a:t> equation: pH is function of ratio of base to acid in a solution</a:t>
            </a:r>
          </a:p>
          <a:p>
            <a:r>
              <a:rPr lang="en-US" dirty="0"/>
              <a:t>pH = </a:t>
            </a:r>
            <a:r>
              <a:rPr lang="en-US" dirty="0" err="1"/>
              <a:t>pK</a:t>
            </a:r>
            <a:r>
              <a:rPr lang="en-US" dirty="0"/>
              <a:t> + log </a:t>
            </a:r>
            <a:r>
              <a:rPr lang="en-US" dirty="0" smtClean="0"/>
              <a:t>([base]/[acid])</a:t>
            </a:r>
            <a:endParaRPr lang="en-US" dirty="0"/>
          </a:p>
          <a:p>
            <a:endParaRPr lang="en-CA" dirty="0" smtClean="0">
              <a:sym typeface="Wingdings" panose="05000000000000000000" pitchFamily="2" charset="2"/>
            </a:endParaRPr>
          </a:p>
          <a:p>
            <a:endParaRPr lang="en-CA" dirty="0">
              <a:sym typeface="Wingdings" panose="05000000000000000000" pitchFamily="2" charset="2"/>
            </a:endParaRPr>
          </a:p>
          <a:p>
            <a:endParaRPr lang="en-CA" dirty="0">
              <a:sym typeface="Wingdings" panose="05000000000000000000" pitchFamily="2" charset="2"/>
            </a:endParaRPr>
          </a:p>
          <a:p>
            <a:endParaRPr lang="en-CA" dirty="0"/>
          </a:p>
        </p:txBody>
      </p:sp>
      <p:pic>
        <p:nvPicPr>
          <p:cNvPr id="14340" name="Picture 4" descr="http://2.bp.blogspot.com/-6oMjKCtCE5U/TiZ3y6owQoI/AAAAAAAAJxM/dbom-D0NuQM/s1600/acid+base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243" y="1453395"/>
            <a:ext cx="3952757" cy="304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422784" y="5122361"/>
            <a:ext cx="2859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pH = - log [</a:t>
            </a:r>
            <a:r>
              <a:rPr lang="en-CA" dirty="0">
                <a:sym typeface="Wingdings" panose="05000000000000000000" pitchFamily="2" charset="2"/>
              </a:rPr>
              <a:t>H</a:t>
            </a:r>
            <a:r>
              <a:rPr lang="en-CA" baseline="30000" dirty="0" smtClean="0">
                <a:sym typeface="Wingdings" panose="05000000000000000000" pitchFamily="2" charset="2"/>
              </a:rPr>
              <a:t>+</a:t>
            </a:r>
            <a:r>
              <a:rPr lang="en-CA" dirty="0" smtClean="0"/>
              <a:t>]</a:t>
            </a:r>
          </a:p>
          <a:p>
            <a:r>
              <a:rPr lang="en-CA" dirty="0" err="1" smtClean="0"/>
              <a:t>pOH</a:t>
            </a:r>
            <a:r>
              <a:rPr lang="en-CA" dirty="0" smtClean="0"/>
              <a:t> = - log [</a:t>
            </a:r>
            <a:r>
              <a:rPr lang="en-CA" dirty="0" smtClean="0">
                <a:sym typeface="Wingdings" panose="05000000000000000000" pitchFamily="2" charset="2"/>
              </a:rPr>
              <a:t>OH</a:t>
            </a:r>
            <a:r>
              <a:rPr lang="en-CA" baseline="30000" dirty="0" smtClean="0">
                <a:sym typeface="Wingdings" panose="05000000000000000000" pitchFamily="2" charset="2"/>
              </a:rPr>
              <a:t>-</a:t>
            </a:r>
            <a:r>
              <a:rPr lang="en-CA" dirty="0" smtClean="0"/>
              <a:t>]</a:t>
            </a:r>
          </a:p>
          <a:p>
            <a:r>
              <a:rPr lang="en-CA" dirty="0" smtClean="0"/>
              <a:t>pH = 14 - </a:t>
            </a:r>
            <a:r>
              <a:rPr lang="en-CA" dirty="0" err="1" smtClean="0"/>
              <a:t>pOH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6483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Biological buffers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676" y="2286000"/>
            <a:ext cx="5471410" cy="4572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Allow for pH control: pH in biological systems very important</a:t>
            </a:r>
          </a:p>
          <a:p>
            <a:r>
              <a:rPr lang="en-US" dirty="0" smtClean="0"/>
              <a:t>Acts as hidden acid and hidden base: neutralizes any acid or base added</a:t>
            </a:r>
          </a:p>
          <a:p>
            <a:r>
              <a:rPr lang="en-US" dirty="0" smtClean="0"/>
              <a:t>Has </a:t>
            </a:r>
            <a:r>
              <a:rPr lang="en-US" dirty="0" err="1" smtClean="0"/>
              <a:t>pK</a:t>
            </a:r>
            <a:r>
              <a:rPr lang="en-US" dirty="0" smtClean="0"/>
              <a:t> close to pH you want to work at</a:t>
            </a:r>
          </a:p>
          <a:p>
            <a:r>
              <a:rPr lang="en-US" dirty="0" smtClean="0"/>
              <a:t>Ex: Have 2 solutions</a:t>
            </a:r>
          </a:p>
          <a:p>
            <a:r>
              <a:rPr lang="en-US" dirty="0" smtClean="0"/>
              <a:t> </a:t>
            </a:r>
            <a:r>
              <a:rPr lang="en-US" b="1" dirty="0" smtClean="0"/>
              <a:t>#1) </a:t>
            </a:r>
            <a:r>
              <a:rPr lang="en-US" dirty="0" smtClean="0"/>
              <a:t>1L pure water                               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b="1" dirty="0" smtClean="0"/>
              <a:t>#2) </a:t>
            </a:r>
            <a:r>
              <a:rPr lang="en-US" dirty="0" smtClean="0"/>
              <a:t>1L water + 40 </a:t>
            </a:r>
            <a:r>
              <a:rPr lang="en-US" dirty="0" err="1" smtClean="0"/>
              <a:t>mM</a:t>
            </a:r>
            <a:r>
              <a:rPr lang="en-US" dirty="0" smtClean="0"/>
              <a:t> weak acid HZ (</a:t>
            </a:r>
            <a:r>
              <a:rPr lang="en-US" dirty="0" err="1" smtClean="0"/>
              <a:t>pK</a:t>
            </a:r>
            <a:r>
              <a:rPr lang="en-US" dirty="0" smtClean="0"/>
              <a:t> = 7)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                                                      HZ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/>
              <a:t> H</a:t>
            </a:r>
            <a:r>
              <a:rPr lang="en-US" baseline="30000" dirty="0" smtClean="0"/>
              <a:t>+ </a:t>
            </a:r>
            <a:r>
              <a:rPr lang="en-US" dirty="0" smtClean="0"/>
              <a:t>+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smtClean="0"/>
              <a:t> </a:t>
            </a:r>
            <a:r>
              <a:rPr lang="en-US" dirty="0"/>
              <a:t>Z</a:t>
            </a:r>
            <a:r>
              <a:rPr lang="en-US" baseline="30000" dirty="0"/>
              <a:t>-</a:t>
            </a:r>
            <a:r>
              <a:rPr lang="en-US" dirty="0"/>
              <a:t> </a:t>
            </a:r>
            <a:r>
              <a:rPr lang="en-US" dirty="0" smtClean="0"/>
              <a:t>                                                </a:t>
            </a:r>
          </a:p>
          <a:p>
            <a:r>
              <a:rPr lang="en-US" dirty="0" smtClean="0"/>
              <a:t>40 </a:t>
            </a:r>
            <a:r>
              <a:rPr lang="en-US" dirty="0" err="1" smtClean="0"/>
              <a:t>mM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20 </a:t>
            </a:r>
            <a:r>
              <a:rPr lang="en-US" dirty="0" err="1" smtClean="0">
                <a:sym typeface="Wingdings" pitchFamily="2" charset="2"/>
              </a:rPr>
              <a:t>mM</a:t>
            </a:r>
            <a:r>
              <a:rPr lang="en-US" dirty="0" smtClean="0">
                <a:sym typeface="Wingdings" pitchFamily="2" charset="2"/>
              </a:rPr>
              <a:t> + 20 </a:t>
            </a:r>
            <a:r>
              <a:rPr lang="en-US" dirty="0" err="1" smtClean="0">
                <a:sym typeface="Wingdings" pitchFamily="2" charset="2"/>
              </a:rPr>
              <a:t>mM</a:t>
            </a:r>
            <a:r>
              <a:rPr lang="en-US" dirty="0" smtClean="0"/>
              <a:t>	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51095" y="1150100"/>
            <a:ext cx="592111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Add 1mmol of H</a:t>
            </a:r>
            <a:r>
              <a:rPr lang="en-US" baseline="30000" dirty="0"/>
              <a:t>+  </a:t>
            </a:r>
            <a:r>
              <a:rPr lang="en-US" dirty="0"/>
              <a:t>to each beaker  </a:t>
            </a:r>
          </a:p>
          <a:p>
            <a:r>
              <a:rPr lang="en-US" b="1" dirty="0"/>
              <a:t>#1) </a:t>
            </a:r>
            <a:r>
              <a:rPr lang="en-US" dirty="0"/>
              <a:t>1 </a:t>
            </a:r>
            <a:r>
              <a:rPr lang="en-US" dirty="0" err="1"/>
              <a:t>mmol</a:t>
            </a:r>
            <a:r>
              <a:rPr lang="en-US" dirty="0"/>
              <a:t> = 10</a:t>
            </a:r>
            <a:r>
              <a:rPr lang="en-US" baseline="30000" dirty="0"/>
              <a:t>-3 </a:t>
            </a:r>
            <a:r>
              <a:rPr lang="en-US" dirty="0" err="1"/>
              <a:t>mol</a:t>
            </a:r>
            <a:r>
              <a:rPr lang="en-US" dirty="0"/>
              <a:t>  </a:t>
            </a:r>
            <a:endParaRPr lang="en-US" dirty="0" smtClean="0"/>
          </a:p>
          <a:p>
            <a:r>
              <a:rPr lang="en-US" dirty="0"/>
              <a:t>	</a:t>
            </a:r>
            <a:r>
              <a:rPr lang="en-US" dirty="0" smtClean="0"/>
              <a:t> </a:t>
            </a:r>
            <a:r>
              <a:rPr lang="en-US" dirty="0"/>
              <a:t>pH </a:t>
            </a:r>
            <a:r>
              <a:rPr lang="en-US" dirty="0" smtClean="0"/>
              <a:t>		= </a:t>
            </a:r>
            <a:r>
              <a:rPr lang="en-US" dirty="0"/>
              <a:t>-log [10</a:t>
            </a:r>
            <a:r>
              <a:rPr lang="en-US" baseline="30000" dirty="0"/>
              <a:t>-3 </a:t>
            </a:r>
            <a:r>
              <a:rPr lang="en-US" dirty="0" err="1"/>
              <a:t>mol</a:t>
            </a:r>
            <a:r>
              <a:rPr lang="en-US" dirty="0"/>
              <a:t>]</a:t>
            </a:r>
          </a:p>
          <a:p>
            <a:r>
              <a:rPr lang="en-US" dirty="0"/>
              <a:t>         </a:t>
            </a:r>
            <a:r>
              <a:rPr lang="en-US" dirty="0" smtClean="0"/>
              <a:t>  	  	=  </a:t>
            </a:r>
            <a:r>
              <a:rPr lang="en-US" dirty="0"/>
              <a:t>3</a:t>
            </a:r>
          </a:p>
          <a:p>
            <a:r>
              <a:rPr lang="en-US" dirty="0"/>
              <a:t>Big change!</a:t>
            </a:r>
          </a:p>
          <a:p>
            <a:r>
              <a:rPr lang="en-US" dirty="0" smtClean="0"/>
              <a:t>                            </a:t>
            </a:r>
            <a:endParaRPr lang="en-US" dirty="0"/>
          </a:p>
          <a:p>
            <a:r>
              <a:rPr lang="en-US" dirty="0"/>
              <a:t> </a:t>
            </a:r>
            <a:r>
              <a:rPr lang="en-US" b="1" dirty="0"/>
              <a:t>#2) </a:t>
            </a:r>
            <a:r>
              <a:rPr lang="en-US" dirty="0"/>
              <a:t>HZ is weak acid: Z</a:t>
            </a:r>
            <a:r>
              <a:rPr lang="en-US" baseline="30000" dirty="0"/>
              <a:t>-</a:t>
            </a:r>
            <a:r>
              <a:rPr lang="en-US" dirty="0"/>
              <a:t> will bind H</a:t>
            </a:r>
            <a:r>
              <a:rPr lang="en-US" baseline="30000" dirty="0"/>
              <a:t>+ </a:t>
            </a:r>
            <a:r>
              <a:rPr lang="en-US" dirty="0"/>
              <a:t>to create HZ</a:t>
            </a:r>
          </a:p>
          <a:p>
            <a:r>
              <a:rPr lang="en-US" baseline="30000" dirty="0"/>
              <a:t>       </a:t>
            </a:r>
            <a:r>
              <a:rPr lang="en-US" dirty="0"/>
              <a:t>As a result, will lost 1mM of Z</a:t>
            </a:r>
            <a:r>
              <a:rPr lang="en-US" baseline="30000" dirty="0"/>
              <a:t>- </a:t>
            </a:r>
            <a:r>
              <a:rPr lang="en-US" dirty="0"/>
              <a:t>and gain 1mM of </a:t>
            </a:r>
            <a:r>
              <a:rPr lang="en-US" dirty="0" smtClean="0"/>
              <a:t>HZ</a:t>
            </a:r>
          </a:p>
          <a:p>
            <a:endParaRPr lang="en-US" dirty="0"/>
          </a:p>
          <a:p>
            <a:r>
              <a:rPr lang="en-US" dirty="0" smtClean="0"/>
              <a:t>Z</a:t>
            </a:r>
            <a:r>
              <a:rPr lang="en-US" baseline="30000" dirty="0" smtClean="0"/>
              <a:t>- </a:t>
            </a:r>
            <a:r>
              <a:rPr lang="en-US" dirty="0" smtClean="0"/>
              <a:t>= 20 </a:t>
            </a:r>
            <a:r>
              <a:rPr lang="en-US" dirty="0" err="1" smtClean="0"/>
              <a:t>mM</a:t>
            </a:r>
            <a:r>
              <a:rPr lang="en-US" dirty="0" smtClean="0"/>
              <a:t> – 1 </a:t>
            </a:r>
            <a:r>
              <a:rPr lang="en-US" dirty="0" err="1" smtClean="0"/>
              <a:t>mM</a:t>
            </a:r>
            <a:r>
              <a:rPr lang="en-US" dirty="0" smtClean="0"/>
              <a:t> = 19 </a:t>
            </a:r>
            <a:r>
              <a:rPr lang="en-US" dirty="0" err="1" smtClean="0"/>
              <a:t>mM</a:t>
            </a:r>
            <a:endParaRPr lang="en-US" dirty="0" smtClean="0"/>
          </a:p>
          <a:p>
            <a:r>
              <a:rPr lang="en-US" dirty="0" smtClean="0"/>
              <a:t>HZ = 20 </a:t>
            </a:r>
            <a:r>
              <a:rPr lang="en-US" dirty="0" err="1" smtClean="0"/>
              <a:t>mM</a:t>
            </a:r>
            <a:r>
              <a:rPr lang="en-US" dirty="0" smtClean="0"/>
              <a:t> + 1 </a:t>
            </a:r>
            <a:r>
              <a:rPr lang="en-US" dirty="0" err="1" smtClean="0"/>
              <a:t>mM</a:t>
            </a:r>
            <a:r>
              <a:rPr lang="en-US" dirty="0" smtClean="0"/>
              <a:t> = 21 </a:t>
            </a:r>
            <a:r>
              <a:rPr lang="en-US" dirty="0" err="1" smtClean="0"/>
              <a:t>mM</a:t>
            </a:r>
            <a:endParaRPr lang="en-US" dirty="0" smtClean="0"/>
          </a:p>
          <a:p>
            <a:r>
              <a:rPr lang="en-US" dirty="0" smtClean="0"/>
              <a:t>pH = </a:t>
            </a:r>
            <a:r>
              <a:rPr lang="en-US" dirty="0" err="1" smtClean="0"/>
              <a:t>pK</a:t>
            </a:r>
            <a:r>
              <a:rPr lang="en-US" dirty="0" smtClean="0"/>
              <a:t> + log (19/21)</a:t>
            </a:r>
          </a:p>
          <a:p>
            <a:r>
              <a:rPr lang="en-US" dirty="0"/>
              <a:t> </a:t>
            </a:r>
            <a:r>
              <a:rPr lang="en-US" dirty="0" smtClean="0"/>
              <a:t>    = 6.96</a:t>
            </a:r>
          </a:p>
          <a:p>
            <a:endParaRPr lang="en-US" dirty="0"/>
          </a:p>
          <a:p>
            <a:r>
              <a:rPr lang="en-US" dirty="0" smtClean="0"/>
              <a:t>Small change!</a:t>
            </a:r>
            <a:endParaRPr lang="en-US" dirty="0"/>
          </a:p>
          <a:p>
            <a:r>
              <a:rPr lang="en-US" dirty="0"/>
              <a:t>                                        </a:t>
            </a:r>
          </a:p>
          <a:p>
            <a:r>
              <a:rPr lang="en-US" dirty="0"/>
              <a:t>     </a:t>
            </a:r>
            <a:r>
              <a:rPr lang="en-US" dirty="0" smtClean="0"/>
              <a:t> 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4454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Organic molecules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474" y="2148194"/>
            <a:ext cx="6527409" cy="4548027"/>
          </a:xfrm>
        </p:spPr>
        <p:txBody>
          <a:bodyPr>
            <a:normAutofit/>
          </a:bodyPr>
          <a:lstStyle/>
          <a:p>
            <a:r>
              <a:rPr lang="en-CA" dirty="0"/>
              <a:t>Stereoisomers: molecules with same molecular formula but different 3D </a:t>
            </a:r>
            <a:r>
              <a:rPr lang="en-CA" dirty="0" smtClean="0"/>
              <a:t>orientations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D and L forms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Named on how they turn light (D turns light to the right and L to the left)</a:t>
            </a:r>
          </a:p>
          <a:p>
            <a:r>
              <a:rPr lang="en-CA" dirty="0"/>
              <a:t>Enantiomers: non-superimposable mirror images with one or more chiral centre, opposite chirality </a:t>
            </a:r>
          </a:p>
          <a:p>
            <a:r>
              <a:rPr lang="en-CA" dirty="0" err="1"/>
              <a:t>Diastereosimoers</a:t>
            </a:r>
            <a:r>
              <a:rPr lang="en-CA" dirty="0"/>
              <a:t>: stereoisomers that are not enantiomers, not all chiral centres of opposite </a:t>
            </a:r>
            <a:r>
              <a:rPr lang="en-CA" dirty="0" smtClean="0"/>
              <a:t>chirality</a:t>
            </a:r>
          </a:p>
          <a:p>
            <a:pPr marL="0" indent="0">
              <a:buNone/>
            </a:pPr>
            <a:r>
              <a:rPr lang="en-CA" dirty="0" smtClean="0"/>
              <a:t>Important: life is stereospecific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Certain proteins only work on certain stereoisomers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Some stereoisomers poisonous in one form but not other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CA" dirty="0"/>
          </a:p>
          <a:p>
            <a:endParaRPr lang="en-CA" dirty="0"/>
          </a:p>
        </p:txBody>
      </p:sp>
      <p:pic>
        <p:nvPicPr>
          <p:cNvPr id="15366" name="Picture 6" descr="http://www.nature.com/nature/journal/v403/n6770/images/403614ba.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341" y="2084832"/>
            <a:ext cx="5264833" cy="387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19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Carbohydrates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073578"/>
            <a:ext cx="5528604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 smtClean="0"/>
              <a:t>Small organic chain, has OH group on most carbons and aldehyde/ketone on one carbon</a:t>
            </a:r>
          </a:p>
          <a:p>
            <a:pPr marL="0" indent="0">
              <a:buNone/>
            </a:pPr>
            <a:r>
              <a:rPr lang="en-CA" dirty="0" smtClean="0"/>
              <a:t>Act as energy source, structural building blocks, </a:t>
            </a:r>
            <a:r>
              <a:rPr lang="en-CA" dirty="0" err="1" smtClean="0"/>
              <a:t>etc</a:t>
            </a:r>
            <a:endParaRPr lang="en-CA" dirty="0" smtClean="0"/>
          </a:p>
          <a:p>
            <a:pPr marL="0" indent="0">
              <a:buNone/>
            </a:pPr>
            <a:r>
              <a:rPr lang="en-CA" dirty="0" err="1" smtClean="0"/>
              <a:t>Monosaccharides</a:t>
            </a:r>
            <a:r>
              <a:rPr lang="en-CA" dirty="0" smtClean="0"/>
              <a:t>/disaccharides = 1-2 units, simple sugars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Aldose: aldehyde functional group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err="1" smtClean="0"/>
              <a:t>Ketose</a:t>
            </a:r>
            <a:r>
              <a:rPr lang="en-CA" dirty="0" smtClean="0"/>
              <a:t>: ketone functional group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 smtClean="0"/>
          </a:p>
          <a:p>
            <a:endParaRPr lang="en-CA" dirty="0"/>
          </a:p>
        </p:txBody>
      </p:sp>
      <p:pic>
        <p:nvPicPr>
          <p:cNvPr id="16386" name="Picture 2" descr="http://www.mikeblaber.org/oldwine/BCH4053/Lecture12/aldoke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369" y="1941342"/>
            <a:ext cx="4325058" cy="296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42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Carbohydrates-structure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912" y="2286000"/>
            <a:ext cx="5275384" cy="4023360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/>
              <a:t>Form stereoisomers: L and D configurations</a:t>
            </a:r>
          </a:p>
          <a:p>
            <a:pPr marL="0" indent="0">
              <a:buNone/>
            </a:pPr>
            <a:r>
              <a:rPr lang="en-CA" dirty="0" smtClean="0"/>
              <a:t>Find </a:t>
            </a:r>
            <a:r>
              <a:rPr lang="en-CA" dirty="0"/>
              <a:t>chiral carbon furthest away from </a:t>
            </a:r>
            <a:r>
              <a:rPr lang="en-CA" dirty="0" smtClean="0"/>
              <a:t>carbonyl </a:t>
            </a:r>
            <a:r>
              <a:rPr lang="en-CA" dirty="0"/>
              <a:t>group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D = functional group (OH) pointing right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L  = functional group (OH) pointing </a:t>
            </a:r>
            <a:r>
              <a:rPr lang="en-CA" dirty="0" smtClean="0"/>
              <a:t>left</a:t>
            </a:r>
          </a:p>
          <a:p>
            <a:pPr marL="0" indent="0">
              <a:buNone/>
            </a:pPr>
            <a:r>
              <a:rPr lang="en-CA" dirty="0" smtClean="0"/>
              <a:t>Called “reference carbon”</a:t>
            </a:r>
            <a:endParaRPr lang="en-CA" dirty="0"/>
          </a:p>
          <a:p>
            <a:endParaRPr lang="en-CA" dirty="0"/>
          </a:p>
        </p:txBody>
      </p:sp>
      <p:grpSp>
        <p:nvGrpSpPr>
          <p:cNvPr id="4" name="Group 3"/>
          <p:cNvGrpSpPr/>
          <p:nvPr/>
        </p:nvGrpSpPr>
        <p:grpSpPr>
          <a:xfrm>
            <a:off x="7146389" y="2084832"/>
            <a:ext cx="4375052" cy="3724422"/>
            <a:chOff x="7933386" y="1972383"/>
            <a:chExt cx="3538541" cy="3023149"/>
          </a:xfrm>
        </p:grpSpPr>
        <p:pic>
          <p:nvPicPr>
            <p:cNvPr id="5" name="Picture 2" descr="http://homepage.smc.edu/schwyter_deborah/problemsets/C31S08groupdiscussion2_files/image001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47454" y="1972383"/>
              <a:ext cx="3524473" cy="3023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7933386" y="3644720"/>
              <a:ext cx="1378039" cy="515155"/>
            </a:xfrm>
            <a:prstGeom prst="rect">
              <a:avLst/>
            </a:prstGeom>
            <a:noFill/>
            <a:ln w="698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0055180" y="3644720"/>
              <a:ext cx="1378039" cy="515155"/>
            </a:xfrm>
            <a:prstGeom prst="rect">
              <a:avLst/>
            </a:prstGeom>
            <a:noFill/>
            <a:ln w="698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</p:spTree>
    <p:extLst>
      <p:ext uri="{BB962C8B-B14F-4D97-AF65-F5344CB8AC3E}">
        <p14:creationId xmlns:p14="http://schemas.microsoft.com/office/powerpoint/2010/main" val="332154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Carbohydrates-</a:t>
            </a:r>
            <a:r>
              <a:rPr lang="en-CA" dirty="0" err="1" smtClean="0"/>
              <a:t>Aldohexoses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032" y="2286000"/>
            <a:ext cx="6907236" cy="4023360"/>
          </a:xfrm>
        </p:spPr>
        <p:txBody>
          <a:bodyPr/>
          <a:lstStyle/>
          <a:p>
            <a:r>
              <a:rPr lang="en-CA" dirty="0" smtClean="0"/>
              <a:t>Stable form: </a:t>
            </a:r>
            <a:r>
              <a:rPr lang="en-CA" dirty="0" err="1" smtClean="0"/>
              <a:t>Aldohexoses</a:t>
            </a:r>
            <a:r>
              <a:rPr lang="en-CA" dirty="0" smtClean="0"/>
              <a:t> form cyclic </a:t>
            </a:r>
            <a:r>
              <a:rPr lang="en-CA" dirty="0" err="1" smtClean="0"/>
              <a:t>hemiacetal</a:t>
            </a:r>
            <a:endParaRPr lang="en-CA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6 atom </a:t>
            </a:r>
            <a:r>
              <a:rPr lang="en-CA" dirty="0" err="1" smtClean="0"/>
              <a:t>pyranose</a:t>
            </a:r>
            <a:r>
              <a:rPr lang="en-CA" dirty="0" smtClean="0"/>
              <a:t> ring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err="1" smtClean="0"/>
              <a:t>Hemiacetal</a:t>
            </a:r>
            <a:r>
              <a:rPr lang="en-CA" dirty="0" smtClean="0"/>
              <a:t>: addition of alcohol to carbonyl group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Ring = Haworth projection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grpSp>
        <p:nvGrpSpPr>
          <p:cNvPr id="5" name="Group 4"/>
          <p:cNvGrpSpPr/>
          <p:nvPr/>
        </p:nvGrpSpPr>
        <p:grpSpPr>
          <a:xfrm>
            <a:off x="6925456" y="1630497"/>
            <a:ext cx="4621967" cy="2956494"/>
            <a:chOff x="6321921" y="2756775"/>
            <a:chExt cx="5743469" cy="3924887"/>
          </a:xfrm>
        </p:grpSpPr>
        <p:pic>
          <p:nvPicPr>
            <p:cNvPr id="18434" name="Picture 2" descr="fischer_to_haworth_1.gif (2270 bytes)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6492" y="2756775"/>
              <a:ext cx="5674326" cy="2188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436" name="Picture 4" descr="fischer_to_haworth_2.gif (2536 bytes)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1921" y="5033678"/>
              <a:ext cx="5743469" cy="16479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384" y="4252766"/>
            <a:ext cx="4604004" cy="26052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76341" y="5036694"/>
            <a:ext cx="54564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cs typeface="Times New Roman"/>
              </a:rPr>
              <a:t>Alpha </a:t>
            </a:r>
            <a:r>
              <a:rPr lang="en-US" dirty="0" smtClean="0"/>
              <a:t>Isomer: C1 OH group has same orientation as reference carbon</a:t>
            </a:r>
          </a:p>
          <a:p>
            <a:endParaRPr lang="en-US" dirty="0"/>
          </a:p>
          <a:p>
            <a:r>
              <a:rPr lang="en-US" dirty="0" smtClean="0">
                <a:cs typeface="Times New Roman" pitchFamily="18" charset="0"/>
              </a:rPr>
              <a:t>Beta </a:t>
            </a:r>
            <a:r>
              <a:rPr lang="en-US" dirty="0" smtClean="0"/>
              <a:t>Isomer: C1 OH group has opposite orientation as reference carbon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9973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Carbohydrates-</a:t>
            </a:r>
            <a:r>
              <a:rPr lang="en-CA" dirty="0" err="1" smtClean="0"/>
              <a:t>aldopentoses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7" y="2084832"/>
            <a:ext cx="9720073" cy="555674"/>
          </a:xfrm>
        </p:spPr>
        <p:txBody>
          <a:bodyPr/>
          <a:lstStyle/>
          <a:p>
            <a:r>
              <a:rPr lang="en-CA" dirty="0" smtClean="0"/>
              <a:t>Stable 5 atom ring: </a:t>
            </a:r>
            <a:r>
              <a:rPr lang="en-CA" dirty="0" err="1" smtClean="0"/>
              <a:t>furanose</a:t>
            </a: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7754" y="1628944"/>
            <a:ext cx="6220776" cy="519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24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9885" y="456427"/>
            <a:ext cx="9720072" cy="1499616"/>
          </a:xfrm>
        </p:spPr>
        <p:txBody>
          <a:bodyPr/>
          <a:lstStyle/>
          <a:p>
            <a:r>
              <a:rPr lang="en-CA" dirty="0"/>
              <a:t>Carbohydrates- d or l cyclic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0071" y="635469"/>
            <a:ext cx="4681927" cy="24506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216" y="1773985"/>
            <a:ext cx="6791103" cy="894264"/>
          </a:xfrm>
          <a:prstGeom prst="rect">
            <a:avLst/>
          </a:prstGeom>
        </p:spPr>
      </p:pic>
      <p:pic>
        <p:nvPicPr>
          <p:cNvPr id="7" name="Content Placeholder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87216" y="2668249"/>
            <a:ext cx="6633045" cy="39409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7730" y="2902435"/>
            <a:ext cx="3510259" cy="382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74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Carbohydrates- d or l cyclic</a:t>
            </a:r>
            <a:endParaRPr lang="en-CA" dirty="0"/>
          </a:p>
        </p:txBody>
      </p:sp>
      <p:sp>
        <p:nvSpPr>
          <p:cNvPr id="7" name="AutoShape 2" descr="Inline image 3"/>
          <p:cNvSpPr>
            <a:spLocks noChangeAspect="1" noChangeArrowheads="1"/>
          </p:cNvSpPr>
          <p:nvPr/>
        </p:nvSpPr>
        <p:spPr bwMode="auto">
          <a:xfrm>
            <a:off x="6812924" y="1188732"/>
            <a:ext cx="2714177" cy="271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447" y="2120669"/>
            <a:ext cx="8980560" cy="473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89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monosaccharides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Colourless in solution: no resonance (no double bonds) so decrease light absorption</a:t>
            </a:r>
          </a:p>
          <a:p>
            <a:r>
              <a:rPr lang="en-CA" dirty="0" smtClean="0"/>
              <a:t>Very soluble, form H-bonds</a:t>
            </a:r>
          </a:p>
          <a:p>
            <a:r>
              <a:rPr lang="en-CA" dirty="0" smtClean="0"/>
              <a:t>Can undergo mild oxidation and reduction: chemical or enzymatic</a:t>
            </a:r>
          </a:p>
          <a:p>
            <a:pPr lvl="1"/>
            <a:r>
              <a:rPr lang="en-CA" dirty="0" smtClean="0"/>
              <a:t>Chemical results in both isomers but enzymatic is stereospecific</a:t>
            </a:r>
          </a:p>
          <a:p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5936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Bonds between sugars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5999"/>
            <a:ext cx="6656831" cy="2117187"/>
          </a:xfrm>
        </p:spPr>
        <p:txBody>
          <a:bodyPr>
            <a:normAutofit/>
          </a:bodyPr>
          <a:lstStyle/>
          <a:p>
            <a:r>
              <a:rPr lang="en-CA" dirty="0" err="1" smtClean="0"/>
              <a:t>Glycosidic</a:t>
            </a:r>
            <a:r>
              <a:rPr lang="en-CA" dirty="0" smtClean="0"/>
              <a:t> bond: formed between </a:t>
            </a:r>
            <a:r>
              <a:rPr lang="en-CA" dirty="0" err="1" smtClean="0"/>
              <a:t>hemiacetal</a:t>
            </a:r>
            <a:r>
              <a:rPr lang="en-CA" dirty="0" smtClean="0"/>
              <a:t> of one sugar and hydroxyl group of another</a:t>
            </a:r>
            <a:endParaRPr lang="en-CA" dirty="0"/>
          </a:p>
        </p:txBody>
      </p:sp>
      <p:grpSp>
        <p:nvGrpSpPr>
          <p:cNvPr id="5" name="Group 4"/>
          <p:cNvGrpSpPr/>
          <p:nvPr/>
        </p:nvGrpSpPr>
        <p:grpSpPr>
          <a:xfrm>
            <a:off x="798558" y="4403187"/>
            <a:ext cx="9945642" cy="1769575"/>
            <a:chOff x="1266922" y="3008410"/>
            <a:chExt cx="10507520" cy="1771651"/>
          </a:xfrm>
        </p:grpSpPr>
        <p:pic>
          <p:nvPicPr>
            <p:cNvPr id="20482" name="Picture 2" descr="File:Ethyl-glucoside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6922" y="3008410"/>
              <a:ext cx="7620000" cy="1771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9129716" y="3571069"/>
              <a:ext cx="26447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3600" dirty="0" smtClean="0">
                  <a:solidFill>
                    <a:srgbClr val="FF0000"/>
                  </a:solidFill>
                </a:rPr>
                <a:t>} glycoside</a:t>
              </a:r>
              <a:endParaRPr lang="en-CA" sz="36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2563" y="507080"/>
            <a:ext cx="3484636" cy="3896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28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Polysaccharides-energy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539" y="2271932"/>
            <a:ext cx="7135135" cy="4023360"/>
          </a:xfrm>
        </p:spPr>
        <p:txBody>
          <a:bodyPr>
            <a:normAutofit/>
          </a:bodyPr>
          <a:lstStyle/>
          <a:p>
            <a:r>
              <a:rPr lang="en-CA" dirty="0" smtClean="0"/>
              <a:t>&gt; 10 sugar units, energy stores</a:t>
            </a:r>
          </a:p>
          <a:p>
            <a:r>
              <a:rPr lang="en-CA" dirty="0" smtClean="0"/>
              <a:t>Starch (plants): </a:t>
            </a:r>
          </a:p>
          <a:p>
            <a:pPr lvl="1"/>
            <a:r>
              <a:rPr lang="en-CA" dirty="0" smtClean="0"/>
              <a:t>Amylose: 100-1000 glucose units linked with 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CA" dirty="0" smtClean="0">
                <a:cs typeface="Times New Roman" panose="02020603050405020304" pitchFamily="18" charset="0"/>
              </a:rPr>
              <a:t>-1,4 bonds</a:t>
            </a:r>
            <a:r>
              <a:rPr lang="en-CA" dirty="0" smtClean="0"/>
              <a:t>, helical</a:t>
            </a:r>
          </a:p>
          <a:p>
            <a:pPr lvl="1"/>
            <a:r>
              <a:rPr lang="en-CA" dirty="0" smtClean="0"/>
              <a:t>Amylopectin: chains of </a:t>
            </a:r>
            <a:r>
              <a:rPr lang="en-CA" dirty="0"/>
              <a:t>glucose units linked with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CA" dirty="0">
                <a:cs typeface="Times New Roman" panose="02020603050405020304" pitchFamily="18" charset="0"/>
              </a:rPr>
              <a:t>-1,4 </a:t>
            </a:r>
            <a:r>
              <a:rPr lang="en-CA" dirty="0" smtClean="0">
                <a:cs typeface="Times New Roman" panose="02020603050405020304" pitchFamily="18" charset="0"/>
              </a:rPr>
              <a:t>bonds with branching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CA" dirty="0" smtClean="0">
                <a:cs typeface="Times New Roman" panose="02020603050405020304" pitchFamily="18" charset="0"/>
              </a:rPr>
              <a:t>-1,6 bonds</a:t>
            </a:r>
            <a:r>
              <a:rPr lang="en-CA" dirty="0"/>
              <a:t> </a:t>
            </a:r>
            <a:r>
              <a:rPr lang="en-CA" dirty="0" smtClean="0"/>
              <a:t>every 24-30 residues</a:t>
            </a:r>
          </a:p>
          <a:p>
            <a:r>
              <a:rPr lang="en-CA" dirty="0" smtClean="0"/>
              <a:t>Glycogen (animals):</a:t>
            </a:r>
          </a:p>
          <a:p>
            <a:pPr lvl="1"/>
            <a:r>
              <a:rPr lang="en-CA" dirty="0" smtClean="0"/>
              <a:t>Chains </a:t>
            </a:r>
            <a:r>
              <a:rPr lang="en-CA" dirty="0"/>
              <a:t>of glucose units linked with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CA" dirty="0">
                <a:cs typeface="Times New Roman" panose="02020603050405020304" pitchFamily="18" charset="0"/>
              </a:rPr>
              <a:t>-1,4 bonds with branching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CA" dirty="0">
                <a:cs typeface="Times New Roman" panose="02020603050405020304" pitchFamily="18" charset="0"/>
              </a:rPr>
              <a:t>-1,6 bonds</a:t>
            </a:r>
            <a:r>
              <a:rPr lang="en-CA" dirty="0"/>
              <a:t> every </a:t>
            </a:r>
            <a:r>
              <a:rPr lang="en-CA" dirty="0" smtClean="0"/>
              <a:t>8-12 residues</a:t>
            </a:r>
          </a:p>
          <a:p>
            <a:pPr lvl="1"/>
            <a:r>
              <a:rPr lang="en-CA" dirty="0" smtClean="0"/>
              <a:t>Compact and very large </a:t>
            </a:r>
          </a:p>
          <a:p>
            <a:r>
              <a:rPr lang="en-CA" dirty="0" smtClean="0"/>
              <a:t>To use these energy molecules: need enzymes to cleave </a:t>
            </a:r>
            <a:r>
              <a:rPr lang="en-CA" dirty="0" err="1" smtClean="0"/>
              <a:t>glycosidic</a:t>
            </a:r>
            <a:r>
              <a:rPr lang="en-CA" dirty="0" smtClean="0"/>
              <a:t> bonds and release individual units</a:t>
            </a:r>
            <a:endParaRPr lang="en-CA" dirty="0"/>
          </a:p>
          <a:p>
            <a:endParaRPr lang="en-CA" dirty="0"/>
          </a:p>
          <a:p>
            <a:pPr lvl="1"/>
            <a:endParaRPr lang="en-CA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CA" dirty="0" smtClean="0"/>
          </a:p>
          <a:p>
            <a:pPr lvl="1"/>
            <a:endParaRPr lang="en-CA" dirty="0"/>
          </a:p>
          <a:p>
            <a:pPr lvl="1"/>
            <a:endParaRPr lang="en-CA" dirty="0" smtClean="0"/>
          </a:p>
          <a:p>
            <a:endParaRPr lang="en-CA" dirty="0"/>
          </a:p>
        </p:txBody>
      </p:sp>
      <p:pic>
        <p:nvPicPr>
          <p:cNvPr id="21506" name="Picture 2" descr="http://umanitoba.ca/Biology/BIOL1020/lab2/images/Star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74" y="1743986"/>
            <a:ext cx="4778326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://themedicalbiochemistrypage.org/images/glycog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975" y="4504536"/>
            <a:ext cx="3798521" cy="217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15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Polysaccharides-structure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4504475" cy="4023360"/>
          </a:xfrm>
        </p:spPr>
        <p:txBody>
          <a:bodyPr/>
          <a:lstStyle/>
          <a:p>
            <a:r>
              <a:rPr lang="en-CA" dirty="0" smtClean="0"/>
              <a:t>Cellulose (plant cell wall)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Linear </a:t>
            </a:r>
            <a:r>
              <a:rPr lang="en-CA" dirty="0"/>
              <a:t>glucose units linked with 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n-CA" dirty="0" smtClean="0">
                <a:cs typeface="Times New Roman" panose="02020603050405020304" pitchFamily="18" charset="0"/>
              </a:rPr>
              <a:t>-1,4 bonds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anose="02020603050405020304" pitchFamily="18" charset="0"/>
              </a:rPr>
              <a:t>Rotation of one glucose residue around </a:t>
            </a:r>
            <a:r>
              <a:rPr lang="en-CA" dirty="0" err="1" smtClean="0">
                <a:cs typeface="Times New Roman" panose="02020603050405020304" pitchFamily="18" charset="0"/>
              </a:rPr>
              <a:t>glycodisic</a:t>
            </a:r>
            <a:r>
              <a:rPr lang="en-CA" dirty="0" smtClean="0">
                <a:cs typeface="Times New Roman" panose="02020603050405020304" pitchFamily="18" charset="0"/>
              </a:rPr>
              <a:t> bond puts two rings in same plane: creates long straight chain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anose="02020603050405020304" pitchFamily="18" charset="0"/>
              </a:rPr>
              <a:t>H-bonds between structure provides strength</a:t>
            </a:r>
          </a:p>
          <a:p>
            <a:pPr marL="0" indent="0">
              <a:buNone/>
            </a:pPr>
            <a:r>
              <a:rPr lang="en-CA" dirty="0" smtClean="0">
                <a:cs typeface="Times New Roman" panose="02020603050405020304" pitchFamily="18" charset="0"/>
              </a:rPr>
              <a:t>Chitin (invertebrate shell)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>
                <a:cs typeface="Times New Roman" panose="02020603050405020304" pitchFamily="18" charset="0"/>
              </a:rPr>
              <a:t>Linear N-</a:t>
            </a:r>
            <a:r>
              <a:rPr lang="en-CA" dirty="0" err="1" smtClean="0">
                <a:cs typeface="Times New Roman" panose="02020603050405020304" pitchFamily="18" charset="0"/>
              </a:rPr>
              <a:t>acety</a:t>
            </a:r>
            <a:r>
              <a:rPr lang="en-CA" dirty="0" smtClean="0">
                <a:cs typeface="Times New Roman" panose="02020603050405020304" pitchFamily="18" charset="0"/>
              </a:rPr>
              <a:t>-glucosamine polymer </a:t>
            </a:r>
            <a:r>
              <a:rPr lang="en-CA" dirty="0"/>
              <a:t>with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n-CA" dirty="0">
                <a:cs typeface="Times New Roman" panose="02020603050405020304" pitchFamily="18" charset="0"/>
              </a:rPr>
              <a:t>-1,4 bonds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CA" dirty="0" smtClean="0">
              <a:cs typeface="Times New Roman" panose="02020603050405020304" pitchFamily="18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endParaRPr lang="en-CA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4164" y="2084832"/>
            <a:ext cx="6208355" cy="3853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37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5799" y="499443"/>
            <a:ext cx="9720072" cy="1499616"/>
          </a:xfrm>
        </p:spPr>
        <p:txBody>
          <a:bodyPr/>
          <a:lstStyle/>
          <a:p>
            <a:r>
              <a:rPr lang="en-CA" dirty="0" smtClean="0"/>
              <a:t>Amino acids</a:t>
            </a:r>
            <a:endParaRPr lang="en-CA" dirty="0"/>
          </a:p>
        </p:txBody>
      </p:sp>
      <p:grpSp>
        <p:nvGrpSpPr>
          <p:cNvPr id="10" name="Group 9"/>
          <p:cNvGrpSpPr/>
          <p:nvPr/>
        </p:nvGrpSpPr>
        <p:grpSpPr>
          <a:xfrm>
            <a:off x="5434885" y="243219"/>
            <a:ext cx="6516709" cy="2223791"/>
            <a:chOff x="5855835" y="1999059"/>
            <a:chExt cx="5310148" cy="2223791"/>
          </a:xfrm>
        </p:grpSpPr>
        <p:grpSp>
          <p:nvGrpSpPr>
            <p:cNvPr id="8" name="Group 7"/>
            <p:cNvGrpSpPr/>
            <p:nvPr/>
          </p:nvGrpSpPr>
          <p:grpSpPr>
            <a:xfrm>
              <a:off x="5855835" y="1999059"/>
              <a:ext cx="4991100" cy="1946792"/>
              <a:chOff x="5855835" y="1999059"/>
              <a:chExt cx="4991100" cy="1946792"/>
            </a:xfrm>
          </p:grpSpPr>
          <p:pic>
            <p:nvPicPr>
              <p:cNvPr id="3078" name="Picture 6" descr="http://biochem.co/wp-content/uploads/2008/08/zwitterions-iso-electronic-points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55835" y="1999059"/>
                <a:ext cx="4991100" cy="17621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TextBox 6"/>
              <p:cNvSpPr txBox="1"/>
              <p:nvPr/>
            </p:nvSpPr>
            <p:spPr>
              <a:xfrm>
                <a:off x="7714445" y="3576519"/>
                <a:ext cx="15068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>
                    <a:solidFill>
                      <a:srgbClr val="FF0000"/>
                    </a:solidFill>
                  </a:rPr>
                  <a:t>zwitterion</a:t>
                </a:r>
                <a:endParaRPr lang="en-CA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5988676" y="3576519"/>
              <a:ext cx="162273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dirty="0" err="1">
                  <a:solidFill>
                    <a:srgbClr val="FF0000"/>
                  </a:solidFill>
                </a:rPr>
                <a:t>c</a:t>
              </a:r>
              <a:r>
                <a:rPr lang="en-CA" dirty="0" err="1" smtClean="0">
                  <a:solidFill>
                    <a:srgbClr val="FF0000"/>
                  </a:solidFill>
                </a:rPr>
                <a:t>ation</a:t>
              </a:r>
              <a:r>
                <a:rPr lang="en-CA" dirty="0" smtClean="0">
                  <a:solidFill>
                    <a:srgbClr val="FF0000"/>
                  </a:solidFill>
                </a:rPr>
                <a:t> (fully protonated)</a:t>
              </a:r>
              <a:endParaRPr lang="en-CA" dirty="0">
                <a:solidFill>
                  <a:srgbClr val="FF000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366205" y="3530353"/>
              <a:ext cx="17997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dirty="0" smtClean="0">
                  <a:solidFill>
                    <a:srgbClr val="FF0000"/>
                  </a:solidFill>
                </a:rPr>
                <a:t>anion (fully deprotonated)</a:t>
              </a:r>
              <a:endParaRPr lang="en-CA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89632" y="2158238"/>
            <a:ext cx="4362672" cy="3481388"/>
            <a:chOff x="389632" y="2158238"/>
            <a:chExt cx="4362672" cy="3481388"/>
          </a:xfrm>
        </p:grpSpPr>
        <p:grpSp>
          <p:nvGrpSpPr>
            <p:cNvPr id="6" name="Group 5"/>
            <p:cNvGrpSpPr/>
            <p:nvPr/>
          </p:nvGrpSpPr>
          <p:grpSpPr>
            <a:xfrm>
              <a:off x="583675" y="2158238"/>
              <a:ext cx="3650210" cy="3481388"/>
              <a:chOff x="7357962" y="2084832"/>
              <a:chExt cx="3650210" cy="3481388"/>
            </a:xfrm>
          </p:grpSpPr>
          <p:pic>
            <p:nvPicPr>
              <p:cNvPr id="3076" name="Picture 4" descr="http://www.whitetigernaturalmedicine.com/wp-content/uploads/2012/02/amino-acid-structure.jp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57962" y="2084832"/>
                <a:ext cx="3650210" cy="34813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8873544" y="3612753"/>
                <a:ext cx="425003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sz="4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endParaRPr lang="en-CA" sz="4000" dirty="0">
                  <a:solidFill>
                    <a:srgbClr val="FF0000"/>
                  </a:solidFill>
                </a:endParaRPr>
              </a:p>
              <a:p>
                <a:endParaRPr lang="en-CA" sz="4000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3348507" y="4687910"/>
              <a:ext cx="14037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dirty="0" err="1" smtClean="0">
                  <a:solidFill>
                    <a:srgbClr val="FF0000"/>
                  </a:solidFill>
                </a:rPr>
                <a:t>pKa</a:t>
              </a:r>
              <a:r>
                <a:rPr lang="en-CA" dirty="0" smtClean="0">
                  <a:solidFill>
                    <a:srgbClr val="FF0000"/>
                  </a:solidFill>
                </a:rPr>
                <a:t> = ~ 2</a:t>
              </a:r>
              <a:endParaRPr lang="en-CA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89632" y="4687910"/>
              <a:ext cx="15164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dirty="0" err="1" smtClean="0">
                  <a:solidFill>
                    <a:srgbClr val="FF0000"/>
                  </a:solidFill>
                </a:rPr>
                <a:t>pKa</a:t>
              </a:r>
              <a:r>
                <a:rPr lang="en-CA" dirty="0" smtClean="0">
                  <a:solidFill>
                    <a:srgbClr val="FF0000"/>
                  </a:solidFill>
                </a:rPr>
                <a:t> = ~ 10</a:t>
              </a:r>
              <a:endParaRPr lang="en-CA" dirty="0">
                <a:solidFill>
                  <a:srgbClr val="FF0000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173255" y="2535465"/>
            <a:ext cx="57737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/>
              <a:t>Isoelectric point (</a:t>
            </a:r>
            <a:r>
              <a:rPr lang="en-CA" b="1" dirty="0" err="1" smtClean="0"/>
              <a:t>pI</a:t>
            </a:r>
            <a:r>
              <a:rPr lang="en-CA" b="1" dirty="0" smtClean="0"/>
              <a:t>): </a:t>
            </a:r>
            <a:r>
              <a:rPr lang="en-CA" dirty="0" smtClean="0"/>
              <a:t>pH at which the molecule will be neutral</a:t>
            </a:r>
          </a:p>
          <a:p>
            <a:endParaRPr lang="en-CA" dirty="0"/>
          </a:p>
          <a:p>
            <a:r>
              <a:rPr lang="en-CA" b="1" dirty="0" err="1" smtClean="0"/>
              <a:t>pKa</a:t>
            </a:r>
            <a:r>
              <a:rPr lang="en-CA" b="1" dirty="0" smtClean="0"/>
              <a:t>: </a:t>
            </a:r>
            <a:r>
              <a:rPr lang="en-CA" dirty="0" smtClean="0"/>
              <a:t>dissociation constant, larger # = smaller likelihood of </a:t>
            </a:r>
            <a:r>
              <a:rPr lang="en-CA" dirty="0" err="1" smtClean="0"/>
              <a:t>deprotonation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746975" y="5769735"/>
            <a:ext cx="4172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k</a:t>
            </a:r>
            <a:r>
              <a:rPr lang="en-CA" dirty="0" smtClean="0">
                <a:solidFill>
                  <a:srgbClr val="FF0000"/>
                </a:solidFill>
              </a:rPr>
              <a:t>now </a:t>
            </a:r>
            <a:r>
              <a:rPr lang="en-CA" dirty="0" err="1" smtClean="0">
                <a:solidFill>
                  <a:srgbClr val="FF0000"/>
                </a:solidFill>
              </a:rPr>
              <a:t>pka</a:t>
            </a:r>
            <a:r>
              <a:rPr lang="en-CA" dirty="0" smtClean="0">
                <a:solidFill>
                  <a:srgbClr val="FF0000"/>
                </a:solidFill>
              </a:rPr>
              <a:t> of ionisable side groups</a:t>
            </a:r>
            <a:endParaRPr lang="en-CA" dirty="0">
              <a:solidFill>
                <a:srgbClr val="FF0000"/>
              </a:solidFill>
            </a:endParaRPr>
          </a:p>
        </p:txBody>
      </p:sp>
      <p:pic>
        <p:nvPicPr>
          <p:cNvPr id="17" name="Picture 2" descr="http://upload.wikimedia.org/wikipedia/commons/thumb/6/6d/Peptidformationball.svg/400px-Peptidformationball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5918" y="4082148"/>
            <a:ext cx="3315524" cy="271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ontent Placeholder 2"/>
          <p:cNvSpPr>
            <a:spLocks noGrp="1"/>
          </p:cNvSpPr>
          <p:nvPr>
            <p:ph idx="1"/>
          </p:nvPr>
        </p:nvSpPr>
        <p:spPr>
          <a:xfrm>
            <a:off x="5532261" y="4887532"/>
            <a:ext cx="2823127" cy="1564783"/>
          </a:xfrm>
        </p:spPr>
        <p:txBody>
          <a:bodyPr>
            <a:normAutofit/>
          </a:bodyPr>
          <a:lstStyle/>
          <a:p>
            <a:r>
              <a:rPr lang="en-CA" b="1" dirty="0" smtClean="0"/>
              <a:t>Peptide bond: </a:t>
            </a:r>
            <a:r>
              <a:rPr lang="en-CA" dirty="0" smtClean="0"/>
              <a:t>Covalent bond formed through condensation reaction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215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amit1b.files.wordpress.com/2012/09/20-amino-acids1.png?w=515&amp;h=4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037" y="155396"/>
            <a:ext cx="10470523" cy="6702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5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9" y="430669"/>
            <a:ext cx="9720072" cy="1499616"/>
          </a:xfrm>
        </p:spPr>
        <p:txBody>
          <a:bodyPr/>
          <a:lstStyle/>
          <a:p>
            <a:r>
              <a:rPr lang="en-CA" dirty="0" smtClean="0"/>
              <a:t>Amino acid Stereochemistry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9" y="2286000"/>
            <a:ext cx="5376672" cy="4023360"/>
          </a:xfrm>
        </p:spPr>
        <p:txBody>
          <a:bodyPr/>
          <a:lstStyle/>
          <a:p>
            <a:r>
              <a:rPr lang="en-CA" dirty="0" smtClean="0"/>
              <a:t>Stereoisomers: molecules with same molecular formula but different 3D orientations</a:t>
            </a:r>
            <a:endParaRPr lang="en-CA" dirty="0"/>
          </a:p>
          <a:p>
            <a:r>
              <a:rPr lang="en-CA" dirty="0" smtClean="0"/>
              <a:t>Enantiomers: non-superimposable mirror images</a:t>
            </a:r>
          </a:p>
          <a:p>
            <a:r>
              <a:rPr lang="en-CA" dirty="0" smtClean="0"/>
              <a:t>All amino acids (except glycine) optically active: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Have 2 stereoisomers if have one chiral carbon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Have 4 stereoisomers if have two chiral carbons (threonine and isoleucine)</a:t>
            </a:r>
            <a:endParaRPr lang="en-CA" dirty="0"/>
          </a:p>
        </p:txBody>
      </p:sp>
      <p:pic>
        <p:nvPicPr>
          <p:cNvPr id="12290" name="Picture 2" descr="http://www.mun.ca/biology/scarr/Karp_2_25_alanine_stereoisomer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319" y="2286000"/>
            <a:ext cx="5403572" cy="3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233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218" y="1925391"/>
            <a:ext cx="5660007" cy="4578440"/>
          </a:xfrm>
        </p:spPr>
        <p:txBody>
          <a:bodyPr/>
          <a:lstStyle/>
          <a:p>
            <a:r>
              <a:rPr lang="en-CA" dirty="0" smtClean="0"/>
              <a:t>All amino acids have L </a:t>
            </a:r>
            <a:r>
              <a:rPr lang="en-CA" dirty="0" err="1" smtClean="0"/>
              <a:t>stereochemical</a:t>
            </a:r>
            <a:r>
              <a:rPr lang="en-CA" dirty="0" smtClean="0"/>
              <a:t> configuration</a:t>
            </a:r>
          </a:p>
          <a:p>
            <a:r>
              <a:rPr lang="en-CA" dirty="0" smtClean="0"/>
              <a:t>“CORN” rule:</a:t>
            </a:r>
          </a:p>
          <a:p>
            <a:r>
              <a:rPr lang="en-CA" dirty="0" smtClean="0"/>
              <a:t>Looking at C-alpha with H pointing out at you, will read “corn”</a:t>
            </a:r>
          </a:p>
          <a:p>
            <a:r>
              <a:rPr lang="en-CA" dirty="0" smtClean="0"/>
              <a:t>Indicates L-amino acid</a:t>
            </a:r>
          </a:p>
          <a:p>
            <a:endParaRPr lang="en-CA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24129" y="430669"/>
            <a:ext cx="9720072" cy="1499616"/>
          </a:xfrm>
        </p:spPr>
        <p:txBody>
          <a:bodyPr/>
          <a:lstStyle/>
          <a:p>
            <a:r>
              <a:rPr lang="en-CA" dirty="0" smtClean="0"/>
              <a:t>Amino acid Stereochemistry</a:t>
            </a:r>
            <a:endParaRPr lang="en-CA" dirty="0"/>
          </a:p>
        </p:txBody>
      </p:sp>
      <p:pic>
        <p:nvPicPr>
          <p:cNvPr id="13316" name="Picture 4" descr="http://dwb4.unl.edu/Chem/CHEM869K/CHEM869KLinks/www.ccp14.ac.uk/ccp/web-mirrors/llnlrupp/Xray/tutorial/COR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385" y="1678864"/>
            <a:ext cx="2179751" cy="232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://www.cryst.bbk.ac.uk/PPS95/course/3_geometry/cor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68" y="4002652"/>
            <a:ext cx="3106383" cy="2752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17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Amino acid Titration Curve</a:t>
            </a:r>
            <a:endParaRPr lang="en-CA" dirty="0"/>
          </a:p>
        </p:txBody>
      </p:sp>
      <p:pic>
        <p:nvPicPr>
          <p:cNvPr id="5122" name="Picture 2" descr="http://faculty.une.edu/com/courses/bionut/distbio/obj-512/Chap6-titration-aspartat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830" y="1666194"/>
            <a:ext cx="6773260" cy="501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56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Primary structure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972" y="2286000"/>
            <a:ext cx="8203842" cy="4153437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50+ amino acids joined together by peptide bonds = polypeptide</a:t>
            </a:r>
          </a:p>
          <a:p>
            <a:endParaRPr lang="en-CA" dirty="0"/>
          </a:p>
          <a:p>
            <a:r>
              <a:rPr lang="en-CA" dirty="0" smtClean="0"/>
              <a:t>Specific sequence of amino acids contained in a peptide/protein and their linkages</a:t>
            </a:r>
          </a:p>
          <a:p>
            <a:endParaRPr lang="en-CA" dirty="0"/>
          </a:p>
          <a:p>
            <a:r>
              <a:rPr lang="en-CA" dirty="0" smtClean="0"/>
              <a:t>Read starting at N-terminus (free amino group) and ending at C-terminus (free carboxyl group)</a:t>
            </a:r>
          </a:p>
          <a:p>
            <a:endParaRPr lang="en-CA" dirty="0" smtClean="0"/>
          </a:p>
          <a:p>
            <a:r>
              <a:rPr lang="en-CA" dirty="0" smtClean="0"/>
              <a:t>Disulfide bond: formed between cysteine molecules, contributes to structure</a:t>
            </a:r>
          </a:p>
          <a:p>
            <a:endParaRPr lang="en-CA" dirty="0"/>
          </a:p>
          <a:p>
            <a:endParaRPr lang="en-CA" dirty="0"/>
          </a:p>
        </p:txBody>
      </p:sp>
      <p:pic>
        <p:nvPicPr>
          <p:cNvPr id="2052" name="Picture 4" descr="http://guweb2.gonzaga.edu/faculty/cronk/biochem/images/disulfide_bond_formatio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480" y="3582473"/>
            <a:ext cx="3569460" cy="314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3.bp.blogspot.com/-9xn-MrfU_jc/UOwrYwQGyPI/AAAAAAAAAAw/0OdvW9giteA/s1600/Protein_-_Primary_Struct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689" y="118410"/>
            <a:ext cx="2470387" cy="328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464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975" y="572337"/>
            <a:ext cx="11616744" cy="1499616"/>
          </a:xfrm>
        </p:spPr>
        <p:txBody>
          <a:bodyPr/>
          <a:lstStyle/>
          <a:p>
            <a:r>
              <a:rPr lang="en-CA" dirty="0" smtClean="0"/>
              <a:t>Secondary structure: peptide bond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Peptide bond: partial double bond character, renders it planar</a:t>
            </a:r>
          </a:p>
          <a:p>
            <a:r>
              <a:rPr lang="en-CA" dirty="0" smtClean="0"/>
              <a:t>Trans configuration favoured, except when Pro present (</a:t>
            </a:r>
            <a:r>
              <a:rPr lang="en-CA" dirty="0" err="1" smtClean="0"/>
              <a:t>cis</a:t>
            </a:r>
            <a:r>
              <a:rPr lang="en-CA" dirty="0" smtClean="0"/>
              <a:t> favoured)</a:t>
            </a:r>
            <a:endParaRPr lang="en-CA" dirty="0"/>
          </a:p>
        </p:txBody>
      </p:sp>
      <p:pic>
        <p:nvPicPr>
          <p:cNvPr id="4098" name="Picture 2" descr="http://faculty.smu.edu/svik/6312/lectures/pro_cistran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752" y="3155324"/>
            <a:ext cx="5228823" cy="352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16676" y="3515932"/>
            <a:ext cx="1853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Less steric hindrance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8694850" y="3515932"/>
            <a:ext cx="1853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More steric hindrance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8694849" y="5524032"/>
            <a:ext cx="3205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No difference in either configuration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5087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152" y="585216"/>
            <a:ext cx="11489847" cy="1499616"/>
          </a:xfrm>
        </p:spPr>
        <p:txBody>
          <a:bodyPr/>
          <a:lstStyle/>
          <a:p>
            <a:r>
              <a:rPr lang="en-CA" dirty="0"/>
              <a:t>Secondary structure: peptide bond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643" y="2084832"/>
            <a:ext cx="9720073" cy="967271"/>
          </a:xfrm>
        </p:spPr>
        <p:txBody>
          <a:bodyPr/>
          <a:lstStyle/>
          <a:p>
            <a:pPr algn="ctr"/>
            <a:r>
              <a:rPr lang="en-CA" dirty="0" smtClean="0"/>
              <a:t>Angles of rotation:</a:t>
            </a:r>
          </a:p>
          <a:p>
            <a:pPr algn="ctr"/>
            <a:r>
              <a:rPr lang="en-CA" dirty="0" err="1" smtClean="0">
                <a:cs typeface="Times New Roman" panose="02020603050405020304" pitchFamily="18" charset="0"/>
              </a:rPr>
              <a:t>Psy</a:t>
            </a:r>
            <a:r>
              <a:rPr lang="en-CA" dirty="0" smtClean="0">
                <a:cs typeface="Times New Roman" panose="02020603050405020304" pitchFamily="18" charset="0"/>
              </a:rPr>
              <a:t> </a:t>
            </a:r>
            <a:r>
              <a:rPr lang="en-CA" dirty="0" smtClean="0">
                <a:cs typeface="Times New Roman" panose="02020603050405020304" pitchFamily="18" charset="0"/>
              </a:rPr>
              <a:t>(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ψ</a:t>
            </a:r>
            <a:r>
              <a:rPr lang="el-GR" dirty="0" smtClean="0">
                <a:cs typeface="Times New Roman" panose="02020603050405020304" pitchFamily="18" charset="0"/>
              </a:rPr>
              <a:t>)</a:t>
            </a:r>
            <a:r>
              <a:rPr lang="en-CA" dirty="0" smtClean="0">
                <a:cs typeface="Times New Roman" panose="02020603050405020304" pitchFamily="18" charset="0"/>
              </a:rPr>
              <a:t>: C</a:t>
            </a:r>
            <a:r>
              <a:rPr lang="el-GR" dirty="0" smtClean="0">
                <a:cs typeface="Times New Roman" panose="02020603050405020304" pitchFamily="18" charset="0"/>
              </a:rPr>
              <a:t>α</a:t>
            </a:r>
            <a:r>
              <a:rPr lang="en-CA" dirty="0" smtClean="0">
                <a:cs typeface="Times New Roman" panose="02020603050405020304" pitchFamily="18" charset="0"/>
              </a:rPr>
              <a:t>-C </a:t>
            </a:r>
            <a:r>
              <a:rPr lang="en-CA" dirty="0" smtClean="0">
                <a:cs typeface="Times New Roman" panose="02020603050405020304" pitchFamily="18" charset="0"/>
              </a:rPr>
              <a:t>bond             </a:t>
            </a:r>
            <a:r>
              <a:rPr lang="en-CA" dirty="0"/>
              <a:t>Phi (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ϕ</a:t>
            </a:r>
            <a:r>
              <a:rPr lang="en-CA" dirty="0">
                <a:cs typeface="Times New Roman" panose="02020603050405020304" pitchFamily="18" charset="0"/>
              </a:rPr>
              <a:t>): N-C</a:t>
            </a:r>
            <a:r>
              <a:rPr lang="el-GR" dirty="0">
                <a:cs typeface="Times New Roman" panose="02020603050405020304" pitchFamily="18" charset="0"/>
              </a:rPr>
              <a:t>α</a:t>
            </a:r>
            <a:r>
              <a:rPr lang="en-CA" dirty="0">
                <a:cs typeface="Times New Roman" panose="02020603050405020304" pitchFamily="18" charset="0"/>
              </a:rPr>
              <a:t> bond </a:t>
            </a: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9946" y="3150240"/>
            <a:ext cx="6428906" cy="36047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57623" y="3150240"/>
            <a:ext cx="2421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Rigid peptide bond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72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8" y="2686050"/>
            <a:ext cx="3686175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863072" cy="1499616"/>
          </a:xfrm>
        </p:spPr>
        <p:txBody>
          <a:bodyPr/>
          <a:lstStyle/>
          <a:p>
            <a:r>
              <a:rPr lang="en-CA" dirty="0" smtClean="0"/>
              <a:t>Ramachandran plot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28789" y="2312670"/>
            <a:ext cx="3696796" cy="4392930"/>
          </a:xfrm>
        </p:spPr>
        <p:txBody>
          <a:bodyPr>
            <a:normAutofit lnSpcReduction="10000"/>
          </a:bodyPr>
          <a:lstStyle/>
          <a:p>
            <a:r>
              <a:rPr lang="en-CA" dirty="0" smtClean="0"/>
              <a:t>Plots permitted 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ϕ</a:t>
            </a:r>
            <a:r>
              <a:rPr lang="en-CA" dirty="0" smtClean="0"/>
              <a:t> and 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ψ</a:t>
            </a:r>
            <a:r>
              <a:rPr lang="en-CA" dirty="0" smtClean="0">
                <a:cs typeface="Times New Roman" panose="02020603050405020304" pitchFamily="18" charset="0"/>
              </a:rPr>
              <a:t> angles that do not cause steric hindrance within the polypeptide</a:t>
            </a:r>
          </a:p>
          <a:p>
            <a:r>
              <a:rPr lang="en-CA" dirty="0" smtClean="0">
                <a:cs typeface="Times New Roman" panose="02020603050405020304" pitchFamily="18" charset="0"/>
              </a:rPr>
              <a:t>Red: ideal angles, side chains further apart, least amount of hindrance, create 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CA" dirty="0" smtClean="0">
                <a:cs typeface="Times New Roman" panose="02020603050405020304" pitchFamily="18" charset="0"/>
              </a:rPr>
              <a:t>-helices and </a:t>
            </a:r>
            <a:r>
              <a:rPr lang="el-G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n-CA" dirty="0" smtClean="0">
                <a:cs typeface="Times New Roman" panose="02020603050405020304" pitchFamily="18" charset="0"/>
              </a:rPr>
              <a:t>-sheets</a:t>
            </a:r>
          </a:p>
          <a:p>
            <a:r>
              <a:rPr lang="en-CA" dirty="0" smtClean="0">
                <a:cs typeface="Times New Roman" panose="02020603050405020304" pitchFamily="18" charset="0"/>
              </a:rPr>
              <a:t>Yellow: side chains slightly closer together, but no steric hindrance</a:t>
            </a:r>
          </a:p>
          <a:p>
            <a:r>
              <a:rPr lang="en-CA" dirty="0" smtClean="0">
                <a:cs typeface="Times New Roman" panose="02020603050405020304" pitchFamily="18" charset="0"/>
              </a:rPr>
              <a:t>White: angles at which side chains too close together, steric hindrance</a:t>
            </a:r>
            <a:endParaRPr lang="en-CA" dirty="0"/>
          </a:p>
        </p:txBody>
      </p:sp>
      <p:pic>
        <p:nvPicPr>
          <p:cNvPr id="5" name="Picture 5" descr="ram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02575" y="2362200"/>
            <a:ext cx="4289425" cy="4343400"/>
          </a:xfrm>
          <a:prstGeom prst="rect">
            <a:avLst/>
          </a:prstGeom>
          <a:noFill/>
        </p:spPr>
      </p:pic>
      <p:cxnSp>
        <p:nvCxnSpPr>
          <p:cNvPr id="7" name="Straight Arrow Connector 6"/>
          <p:cNvCxnSpPr>
            <a:stCxn id="6" idx="3"/>
          </p:cNvCxnSpPr>
          <p:nvPr/>
        </p:nvCxnSpPr>
        <p:spPr>
          <a:xfrm>
            <a:off x="7243763" y="3505200"/>
            <a:ext cx="1443037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9963" y="0"/>
            <a:ext cx="291465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 flipH="1">
            <a:off x="9339263" y="1828800"/>
            <a:ext cx="1066800" cy="1990725"/>
          </a:xfrm>
          <a:prstGeom prst="straightConnector1">
            <a:avLst/>
          </a:prstGeom>
          <a:ln w="476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713" y="4195763"/>
            <a:ext cx="2897187" cy="266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>
            <a:off x="7180263" y="5867400"/>
            <a:ext cx="1443037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404269" y="6233375"/>
            <a:ext cx="1318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s</a:t>
            </a:r>
            <a:r>
              <a:rPr lang="en-CA" dirty="0" smtClean="0"/>
              <a:t>teric </a:t>
            </a:r>
          </a:p>
          <a:p>
            <a:r>
              <a:rPr lang="en-CA" dirty="0" smtClean="0"/>
              <a:t>hindrance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91305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7" y="585216"/>
            <a:ext cx="11030497" cy="1499616"/>
          </a:xfrm>
        </p:spPr>
        <p:txBody>
          <a:bodyPr/>
          <a:lstStyle/>
          <a:p>
            <a:r>
              <a:rPr lang="en-CA" dirty="0" smtClean="0"/>
              <a:t>Secondary Structure: alpha Helix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9581" y="2376153"/>
            <a:ext cx="4913033" cy="4023360"/>
          </a:xfrm>
        </p:spPr>
        <p:txBody>
          <a:bodyPr/>
          <a:lstStyle/>
          <a:p>
            <a:r>
              <a:rPr lang="en-CA" dirty="0" smtClean="0"/>
              <a:t>Right handed coiled structure, from 4-40 </a:t>
            </a:r>
            <a:r>
              <a:rPr lang="en-CA" dirty="0" err="1" smtClean="0"/>
              <a:t>a.a</a:t>
            </a:r>
            <a:r>
              <a:rPr lang="en-CA" dirty="0" smtClean="0"/>
              <a:t>.</a:t>
            </a:r>
          </a:p>
          <a:p>
            <a:r>
              <a:rPr lang="en-CA" dirty="0" smtClean="0"/>
              <a:t>Formed by H-bonds between C=O and N-H between turns</a:t>
            </a:r>
          </a:p>
          <a:p>
            <a:r>
              <a:rPr lang="en-CA" dirty="0" smtClean="0"/>
              <a:t>Each turn = 3.6 amino acids</a:t>
            </a:r>
          </a:p>
          <a:p>
            <a:r>
              <a:rPr lang="en-CA" dirty="0" err="1" smtClean="0"/>
              <a:t>Proline</a:t>
            </a:r>
            <a:r>
              <a:rPr lang="en-CA" dirty="0" smtClean="0"/>
              <a:t> creates bend</a:t>
            </a:r>
          </a:p>
          <a:p>
            <a:r>
              <a:rPr lang="en-CA" dirty="0" smtClean="0"/>
              <a:t>H-bonds all oriented in same direction, create strong dipole</a:t>
            </a:r>
          </a:p>
          <a:p>
            <a:endParaRPr lang="en-CA" dirty="0" smtClean="0"/>
          </a:p>
          <a:p>
            <a:endParaRPr lang="en-CA" dirty="0"/>
          </a:p>
        </p:txBody>
      </p:sp>
      <p:pic>
        <p:nvPicPr>
          <p:cNvPr id="5122" name="Picture 2" descr="http://content.answcdn.com/main/content/img/oxford/Oxford_Chemistry/0192801015.alpha-helix.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580" y="2273859"/>
            <a:ext cx="4737767" cy="412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02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611" y="585216"/>
            <a:ext cx="11230377" cy="1499616"/>
          </a:xfrm>
        </p:spPr>
        <p:txBody>
          <a:bodyPr/>
          <a:lstStyle/>
          <a:p>
            <a:r>
              <a:rPr lang="en-CA" dirty="0"/>
              <a:t>Secondary Structure: </a:t>
            </a:r>
            <a:r>
              <a:rPr lang="en-CA" dirty="0" smtClean="0"/>
              <a:t>Beta Sheets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5" y="2672367"/>
            <a:ext cx="6001554" cy="3329189"/>
          </a:xfrm>
        </p:spPr>
        <p:txBody>
          <a:bodyPr/>
          <a:lstStyle/>
          <a:p>
            <a:r>
              <a:rPr lang="en-CA" dirty="0" smtClean="0"/>
              <a:t>Polypeptide chains (2+) aligned next to each other</a:t>
            </a:r>
          </a:p>
          <a:p>
            <a:r>
              <a:rPr lang="en-CA" dirty="0" smtClean="0"/>
              <a:t>Stabilized via H-bonds between chains</a:t>
            </a:r>
          </a:p>
          <a:p>
            <a:r>
              <a:rPr lang="en-CA" dirty="0" smtClean="0"/>
              <a:t>Antiparallel and parallel configurations</a:t>
            </a:r>
          </a:p>
          <a:p>
            <a:r>
              <a:rPr lang="en-CA" dirty="0" smtClean="0"/>
              <a:t>Antiparallel sheets connected via hairpin loop</a:t>
            </a:r>
          </a:p>
          <a:p>
            <a:r>
              <a:rPr lang="en-CA" dirty="0" smtClean="0"/>
              <a:t>Parallel sheets connected via right-handed (more common) or left-handed loop</a:t>
            </a:r>
            <a:endParaRPr lang="en-CA" dirty="0"/>
          </a:p>
        </p:txBody>
      </p:sp>
      <p:pic>
        <p:nvPicPr>
          <p:cNvPr id="7170" name="Picture 2" descr="http://wiki.chemprime.chemeddl.org/images/1/1a/Parallell_antiparallel_beta_shee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671" y="2084832"/>
            <a:ext cx="4853579" cy="453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17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Tertiary Structure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122" y="2273121"/>
            <a:ext cx="7334261" cy="4023360"/>
          </a:xfrm>
        </p:spPr>
        <p:txBody>
          <a:bodyPr>
            <a:normAutofit/>
          </a:bodyPr>
          <a:lstStyle/>
          <a:p>
            <a:r>
              <a:rPr lang="en-CA" dirty="0" smtClean="0"/>
              <a:t>Final </a:t>
            </a:r>
            <a:r>
              <a:rPr lang="en-CA" dirty="0"/>
              <a:t>specific geometric shape that a protein </a:t>
            </a:r>
            <a:r>
              <a:rPr lang="en-CA" dirty="0" smtClean="0"/>
              <a:t>assumes</a:t>
            </a:r>
          </a:p>
          <a:p>
            <a:r>
              <a:rPr lang="en-CA" dirty="0" smtClean="0"/>
              <a:t>Determined by bonding between amino acid side chains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Disulfide bonds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Hydrogen bonds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Hydrophobic interactions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Electrostatic interactions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Van der Waals interactions</a:t>
            </a:r>
          </a:p>
          <a:p>
            <a:pPr marL="128016" lvl="1" indent="0">
              <a:buNone/>
            </a:pPr>
            <a:endParaRPr lang="en-CA" sz="2200" dirty="0" smtClean="0"/>
          </a:p>
          <a:p>
            <a:pPr marL="128016" lvl="1" indent="0">
              <a:buNone/>
            </a:pPr>
            <a:r>
              <a:rPr lang="en-CA" sz="2200" dirty="0" smtClean="0"/>
              <a:t>Individually, all weak interactions but combined have greater effect</a:t>
            </a:r>
          </a:p>
          <a:p>
            <a:endParaRPr lang="en-CA" dirty="0"/>
          </a:p>
        </p:txBody>
      </p:sp>
      <p:pic>
        <p:nvPicPr>
          <p:cNvPr id="8194" name="Picture 2" descr="http://alevelnotes.com/content_images/i5_Image8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594" y="1878679"/>
            <a:ext cx="4561223" cy="412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888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Quaternary Structure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86000"/>
            <a:ext cx="5273641" cy="4023360"/>
          </a:xfrm>
        </p:spPr>
        <p:txBody>
          <a:bodyPr/>
          <a:lstStyle/>
          <a:p>
            <a:r>
              <a:rPr lang="en-CA" dirty="0" smtClean="0"/>
              <a:t>Combination of several individual peptides into final protein structure</a:t>
            </a:r>
          </a:p>
          <a:p>
            <a:r>
              <a:rPr lang="en-CA" dirty="0" smtClean="0"/>
              <a:t>Represents interconnections between multiple polypeptide chains</a:t>
            </a:r>
          </a:p>
          <a:p>
            <a:r>
              <a:rPr lang="en-CA" dirty="0" smtClean="0"/>
              <a:t>All held together via intermolecular forces: H-bonds, hydrophobic interactions, disulfide bonds and salt bridges</a:t>
            </a:r>
            <a:endParaRPr lang="en-CA" dirty="0"/>
          </a:p>
        </p:txBody>
      </p:sp>
      <p:pic>
        <p:nvPicPr>
          <p:cNvPr id="9218" name="Picture 2" descr="http://www.jbc.org/content/281/43/32516/F3.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560" y="1884264"/>
            <a:ext cx="4392725" cy="426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09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798678" cy="1499616"/>
          </a:xfrm>
        </p:spPr>
        <p:txBody>
          <a:bodyPr/>
          <a:lstStyle/>
          <a:p>
            <a:r>
              <a:rPr lang="en-CA" dirty="0"/>
              <a:t>Quaternary </a:t>
            </a:r>
            <a:r>
              <a:rPr lang="en-CA" dirty="0" smtClean="0"/>
              <a:t>Structure: Domains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275" y="2376152"/>
            <a:ext cx="5157732" cy="4023360"/>
          </a:xfrm>
        </p:spPr>
        <p:txBody>
          <a:bodyPr/>
          <a:lstStyle/>
          <a:p>
            <a:r>
              <a:rPr lang="en-CA" dirty="0" smtClean="0"/>
              <a:t>Tightly folded conserved </a:t>
            </a:r>
            <a:r>
              <a:rPr lang="en-CA" dirty="0" err="1" smtClean="0"/>
              <a:t>subregions</a:t>
            </a:r>
            <a:r>
              <a:rPr lang="en-CA" dirty="0" smtClean="0"/>
              <a:t> of a single polypeptide</a:t>
            </a:r>
          </a:p>
          <a:p>
            <a:r>
              <a:rPr lang="en-CA" dirty="0" smtClean="0"/>
              <a:t>Independent unit of function: one domain can appear in many proteins</a:t>
            </a:r>
          </a:p>
          <a:p>
            <a:r>
              <a:rPr lang="en-CA" dirty="0" smtClean="0"/>
              <a:t>Defined by structure not only sequence</a:t>
            </a:r>
          </a:p>
          <a:p>
            <a:r>
              <a:rPr lang="en-CA" dirty="0" smtClean="0"/>
              <a:t>23-500 amino acids</a:t>
            </a:r>
            <a:endParaRPr lang="en-CA" dirty="0"/>
          </a:p>
        </p:txBody>
      </p:sp>
      <p:pic>
        <p:nvPicPr>
          <p:cNvPr id="10242" name="Picture 2" descr="File:Domain Homolog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678" y="2870702"/>
            <a:ext cx="4916465" cy="230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57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Protein stabilization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4108" y="1761344"/>
            <a:ext cx="9720073" cy="4023360"/>
          </a:xfrm>
        </p:spPr>
        <p:txBody>
          <a:bodyPr>
            <a:noAutofit/>
          </a:bodyPr>
          <a:lstStyle/>
          <a:p>
            <a:r>
              <a:rPr lang="en-CA" sz="2000" dirty="0" smtClean="0"/>
              <a:t>Determined by tertiary structure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000" dirty="0" smtClean="0"/>
              <a:t>Non-polar hydrophobic interactions: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CA" sz="2000" dirty="0" smtClean="0"/>
              <a:t>Non-polar, hydrophobic R side chains hidden in interior when folding protein to prevent destabilization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CA" sz="2000" dirty="0" smtClean="0"/>
              <a:t>Polar, hydrophilic side chains positioned to be able to interact with water as more energetically favourable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CA" sz="2000" dirty="0" smtClean="0"/>
              <a:t>Polypeptide backbone positioned such during folding to allow H-bond interactions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000" dirty="0" smtClean="0"/>
              <a:t>Hydrogen bonds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CA" sz="2000" dirty="0" smtClean="0"/>
              <a:t>Enhance stability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000" dirty="0" smtClean="0"/>
              <a:t>Ionic interactions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CA" sz="2000" dirty="0" smtClean="0"/>
              <a:t>Modulate protein structure but contribute little to stability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000" dirty="0" smtClean="0"/>
              <a:t>Dipole-dipole interactions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CA" sz="2000" dirty="0" smtClean="0"/>
              <a:t>Weak but numerous </a:t>
            </a:r>
          </a:p>
          <a:p>
            <a:pPr lvl="2">
              <a:buFont typeface="Arial" panose="020B0604020202020204" pitchFamily="34" charset="0"/>
              <a:buChar char="•"/>
            </a:pPr>
            <a:endParaRPr lang="en-CA" sz="2000" dirty="0" smtClean="0"/>
          </a:p>
          <a:p>
            <a:pPr lvl="2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310896" lvl="2" indent="0">
              <a:buNone/>
            </a:pPr>
            <a:endParaRPr lang="en-CA" sz="20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CA" sz="2000" dirty="0"/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39306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Protein denaturation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9" y="2286000"/>
            <a:ext cx="4230452" cy="4023360"/>
          </a:xfrm>
        </p:spPr>
        <p:txBody>
          <a:bodyPr/>
          <a:lstStyle/>
          <a:p>
            <a:r>
              <a:rPr lang="en-CA" dirty="0" smtClean="0"/>
              <a:t>Disruption/destruction of secondary and tertiary structure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Heat: </a:t>
            </a:r>
            <a:r>
              <a:rPr lang="en-CA" dirty="0"/>
              <a:t> </a:t>
            </a:r>
            <a:r>
              <a:rPr lang="en-CA" dirty="0" smtClean="0"/>
              <a:t>disrupts hydrogen </a:t>
            </a:r>
            <a:r>
              <a:rPr lang="en-CA" dirty="0"/>
              <a:t>bonds and non-polar hydrophobic </a:t>
            </a:r>
            <a:r>
              <a:rPr lang="en-CA" dirty="0" smtClean="0"/>
              <a:t>interactions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CA" dirty="0" smtClean="0"/>
              <a:t>Increased kinetic energy = increased molecular vibration, bonds broken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Salt: alters melting point and alters electrostatic interactions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 smtClean="0"/>
              <a:t>Urea: alters </a:t>
            </a:r>
            <a:r>
              <a:rPr lang="en-CA" dirty="0" smtClean="0"/>
              <a:t>H-bonds, hydrophobic interactions</a:t>
            </a:r>
            <a:endParaRPr lang="en-CA" dirty="0" smtClean="0"/>
          </a:p>
        </p:txBody>
      </p:sp>
      <p:pic>
        <p:nvPicPr>
          <p:cNvPr id="11266" name="Picture 2" descr="http://www.rsc.org/images/FEATURE-protein-denaturation-340_tcm18-1681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391" y="1833409"/>
            <a:ext cx="4596730" cy="419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405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Midterm: the basics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b="1" dirty="0"/>
              <a:t>Saturday March 2, 2013 1-4 </a:t>
            </a:r>
            <a:r>
              <a:rPr lang="en-CA" b="1" dirty="0" smtClean="0"/>
              <a:t>PM</a:t>
            </a:r>
          </a:p>
          <a:p>
            <a:r>
              <a:rPr lang="en-CA" dirty="0" smtClean="0"/>
              <a:t>42 Multiple choice questions</a:t>
            </a:r>
          </a:p>
          <a:p>
            <a:pPr lvl="1"/>
            <a:r>
              <a:rPr lang="en-CA" dirty="0" smtClean="0"/>
              <a:t>26 </a:t>
            </a:r>
            <a:r>
              <a:rPr lang="en-CA" dirty="0" err="1" smtClean="0"/>
              <a:t>Mezl</a:t>
            </a:r>
            <a:endParaRPr lang="en-CA" dirty="0" smtClean="0"/>
          </a:p>
          <a:p>
            <a:pPr lvl="1"/>
            <a:r>
              <a:rPr lang="en-CA" dirty="0" smtClean="0"/>
              <a:t>16 </a:t>
            </a:r>
            <a:r>
              <a:rPr lang="en-CA" dirty="0" err="1" smtClean="0"/>
              <a:t>Figeys</a:t>
            </a:r>
            <a:r>
              <a:rPr lang="en-CA" dirty="0" smtClean="0"/>
              <a:t>/</a:t>
            </a:r>
            <a:r>
              <a:rPr lang="en-CA" dirty="0" err="1" smtClean="0"/>
              <a:t>Xu</a:t>
            </a:r>
            <a:endParaRPr lang="en-CA" dirty="0" smtClean="0"/>
          </a:p>
          <a:p>
            <a:r>
              <a:rPr lang="en-CA" dirty="0" smtClean="0"/>
              <a:t>Essay questions: answer 3 out of 4</a:t>
            </a:r>
          </a:p>
          <a:p>
            <a:pPr lvl="1"/>
            <a:r>
              <a:rPr lang="en-CA" dirty="0" smtClean="0"/>
              <a:t>2 </a:t>
            </a:r>
            <a:r>
              <a:rPr lang="en-CA" dirty="0" err="1" smtClean="0"/>
              <a:t>Mezl</a:t>
            </a:r>
            <a:endParaRPr lang="en-CA" dirty="0" smtClean="0"/>
          </a:p>
          <a:p>
            <a:pPr lvl="1"/>
            <a:r>
              <a:rPr lang="en-CA" dirty="0" smtClean="0"/>
              <a:t>2 </a:t>
            </a:r>
            <a:r>
              <a:rPr lang="en-CA" dirty="0" err="1" smtClean="0"/>
              <a:t>Figeys</a:t>
            </a:r>
            <a:r>
              <a:rPr lang="en-CA" dirty="0" smtClean="0"/>
              <a:t>/</a:t>
            </a:r>
            <a:r>
              <a:rPr lang="en-CA" dirty="0" err="1" smtClean="0"/>
              <a:t>Xu</a:t>
            </a:r>
            <a:endParaRPr lang="en-CA" dirty="0" smtClean="0"/>
          </a:p>
          <a:p>
            <a:r>
              <a:rPr lang="en-CA" dirty="0" smtClean="0"/>
              <a:t>Content</a:t>
            </a:r>
          </a:p>
          <a:p>
            <a:pPr lvl="1"/>
            <a:r>
              <a:rPr lang="en-CA" dirty="0" err="1" smtClean="0"/>
              <a:t>Mezl</a:t>
            </a:r>
            <a:r>
              <a:rPr lang="en-CA" dirty="0" smtClean="0"/>
              <a:t>: start of lecture notes to end of sugars, Chapter 1 readings</a:t>
            </a:r>
          </a:p>
          <a:p>
            <a:pPr lvl="1"/>
            <a:r>
              <a:rPr lang="en-CA" dirty="0" err="1" smtClean="0"/>
              <a:t>Figeys</a:t>
            </a:r>
            <a:r>
              <a:rPr lang="en-CA" dirty="0" smtClean="0"/>
              <a:t>: start to end of proteins (NO KINETICS), Chapter 6 readings</a:t>
            </a:r>
          </a:p>
          <a:p>
            <a:r>
              <a:rPr lang="en-CA" dirty="0" smtClean="0"/>
              <a:t>3 hours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0325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1006</TotalTime>
  <Words>1476</Words>
  <Application>Microsoft Office PowerPoint</Application>
  <PresentationFormat>Custom</PresentationFormat>
  <Paragraphs>277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Integral</vt:lpstr>
      <vt:lpstr>Midterm review</vt:lpstr>
      <vt:lpstr>Midterm: the basics</vt:lpstr>
      <vt:lpstr>Todays review</vt:lpstr>
      <vt:lpstr>water</vt:lpstr>
      <vt:lpstr>Osmosis and diffusion</vt:lpstr>
      <vt:lpstr>Dissociation of water</vt:lpstr>
      <vt:lpstr>Acids and bases</vt:lpstr>
      <vt:lpstr>Biological buffers</vt:lpstr>
      <vt:lpstr>Organic molecules</vt:lpstr>
      <vt:lpstr>Carbohydrates</vt:lpstr>
      <vt:lpstr>Carbohydrates-structure</vt:lpstr>
      <vt:lpstr>Carbohydrates-Aldohexoses</vt:lpstr>
      <vt:lpstr>Carbohydrates-aldopentoses</vt:lpstr>
      <vt:lpstr>Carbohydrates- d or l cyclic</vt:lpstr>
      <vt:lpstr>Carbohydrates- d or l cyclic</vt:lpstr>
      <vt:lpstr>monosaccharides</vt:lpstr>
      <vt:lpstr>Bonds between sugars</vt:lpstr>
      <vt:lpstr>Polysaccharides-energy</vt:lpstr>
      <vt:lpstr>Polysaccharides-structure</vt:lpstr>
      <vt:lpstr>Amino acids</vt:lpstr>
      <vt:lpstr>PowerPoint Presentation</vt:lpstr>
      <vt:lpstr>Amino acid Stereochemistry</vt:lpstr>
      <vt:lpstr>Amino acid Stereochemistry</vt:lpstr>
      <vt:lpstr>Amino acid Titration Curve</vt:lpstr>
      <vt:lpstr>Primary structure</vt:lpstr>
      <vt:lpstr>Secondary structure: peptide bond</vt:lpstr>
      <vt:lpstr>Secondary structure: peptide bond</vt:lpstr>
      <vt:lpstr>Ramachandran plot</vt:lpstr>
      <vt:lpstr>Secondary Structure: alpha Helix</vt:lpstr>
      <vt:lpstr>Secondary Structure: Beta Sheets</vt:lpstr>
      <vt:lpstr>Tertiary Structure</vt:lpstr>
      <vt:lpstr>Quaternary Structure</vt:lpstr>
      <vt:lpstr>Quaternary Structure: Domains</vt:lpstr>
      <vt:lpstr>Protein stabilization</vt:lpstr>
      <vt:lpstr>Protein denaturation</vt:lpstr>
      <vt:lpstr>Midterm: the basics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Midterm review</dc:title>
  <dc:creator>Agnes</dc:creator>
  <cp:lastModifiedBy>BIO</cp:lastModifiedBy>
  <cp:revision>49</cp:revision>
  <dcterms:created xsi:type="dcterms:W3CDTF">2013-02-26T20:59:40Z</dcterms:created>
  <dcterms:modified xsi:type="dcterms:W3CDTF">2013-02-28T21:53:58Z</dcterms:modified>
</cp:coreProperties>
</file>