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869D8-840A-41BE-8F7B-3C7E945E3EA4}" type="datetimeFigureOut">
              <a:rPr lang="en-CA" smtClean="0"/>
              <a:t>15/05/2013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16D32-297C-40C5-95DD-72A83BC3E5B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069132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869D8-840A-41BE-8F7B-3C7E945E3EA4}" type="datetimeFigureOut">
              <a:rPr lang="en-CA" smtClean="0"/>
              <a:t>15/05/2013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16D32-297C-40C5-95DD-72A83BC3E5B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34972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869D8-840A-41BE-8F7B-3C7E945E3EA4}" type="datetimeFigureOut">
              <a:rPr lang="en-CA" smtClean="0"/>
              <a:t>15/05/2013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16D32-297C-40C5-95DD-72A83BC3E5B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260069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869D8-840A-41BE-8F7B-3C7E945E3EA4}" type="datetimeFigureOut">
              <a:rPr lang="en-CA" smtClean="0"/>
              <a:t>15/05/2013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16D32-297C-40C5-95DD-72A83BC3E5B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566300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869D8-840A-41BE-8F7B-3C7E945E3EA4}" type="datetimeFigureOut">
              <a:rPr lang="en-CA" smtClean="0"/>
              <a:t>15/05/2013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16D32-297C-40C5-95DD-72A83BC3E5B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417055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869D8-840A-41BE-8F7B-3C7E945E3EA4}" type="datetimeFigureOut">
              <a:rPr lang="en-CA" smtClean="0"/>
              <a:t>15/05/2013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16D32-297C-40C5-95DD-72A83BC3E5B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337446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869D8-840A-41BE-8F7B-3C7E945E3EA4}" type="datetimeFigureOut">
              <a:rPr lang="en-CA" smtClean="0"/>
              <a:t>15/05/2013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16D32-297C-40C5-95DD-72A83BC3E5B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392675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869D8-840A-41BE-8F7B-3C7E945E3EA4}" type="datetimeFigureOut">
              <a:rPr lang="en-CA" smtClean="0"/>
              <a:t>15/05/2013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16D32-297C-40C5-95DD-72A83BC3E5B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133966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869D8-840A-41BE-8F7B-3C7E945E3EA4}" type="datetimeFigureOut">
              <a:rPr lang="en-CA" smtClean="0"/>
              <a:t>15/05/2013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16D32-297C-40C5-95DD-72A83BC3E5B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385967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869D8-840A-41BE-8F7B-3C7E945E3EA4}" type="datetimeFigureOut">
              <a:rPr lang="en-CA" smtClean="0"/>
              <a:t>15/05/2013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16D32-297C-40C5-95DD-72A83BC3E5B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54503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869D8-840A-41BE-8F7B-3C7E945E3EA4}" type="datetimeFigureOut">
              <a:rPr lang="en-CA" smtClean="0"/>
              <a:t>15/05/2013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16D32-297C-40C5-95DD-72A83BC3E5B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585626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B869D8-840A-41BE-8F7B-3C7E945E3EA4}" type="datetimeFigureOut">
              <a:rPr lang="en-CA" smtClean="0"/>
              <a:t>15/05/2013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B16D32-297C-40C5-95DD-72A83BC3E5B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92050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Learning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relatively permanent change in behavior potential as a result of practice or experience</a:t>
            </a:r>
          </a:p>
          <a:p>
            <a:r>
              <a:rPr lang="en-US" dirty="0" smtClean="0"/>
              <a:t>Learn practical skills, intrapersonal, interpersonal skills and cultural awareness</a:t>
            </a:r>
          </a:p>
          <a:p>
            <a:r>
              <a:rPr lang="en-US" dirty="0" smtClean="0"/>
              <a:t>The practice or experience that prompts learning stems from an environment that provides feedback concerning the consequences of </a:t>
            </a:r>
            <a:r>
              <a:rPr lang="en-US" dirty="0" err="1" smtClean="0"/>
              <a:t>behaviour</a:t>
            </a:r>
            <a:r>
              <a:rPr lang="en-US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715272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Discovered by BF Skinner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2693988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Learning effects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Exhibit 2.4 summary of learning effects.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13179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Objective 1, Increase or maintain a desired behavior</a:t>
            </a:r>
            <a:endParaRPr lang="en-CA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7500" lnSpcReduction="20000"/>
          </a:bodyPr>
          <a:lstStyle/>
          <a:p>
            <a:endParaRPr lang="en-US" dirty="0" smtClean="0"/>
          </a:p>
          <a:p>
            <a:r>
              <a:rPr lang="en-US" dirty="0" smtClean="0"/>
              <a:t>Strategy1: POSITIVE REINFORCEMENT</a:t>
            </a:r>
          </a:p>
          <a:p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Step 1 what is the desired </a:t>
            </a:r>
            <a:r>
              <a:rPr lang="en-US" dirty="0" err="1" smtClean="0"/>
              <a:t>behaviour</a:t>
            </a:r>
            <a:r>
              <a:rPr lang="en-US" dirty="0" smtClean="0"/>
              <a:t>?</a:t>
            </a:r>
          </a:p>
          <a:p>
            <a:pPr marL="0" indent="0">
              <a:buNone/>
            </a:pPr>
            <a:r>
              <a:rPr lang="en-US" dirty="0" smtClean="0"/>
              <a:t>Step 2, what positive outcome does the employee value?</a:t>
            </a:r>
          </a:p>
          <a:p>
            <a:pPr marL="0" indent="0">
              <a:buNone/>
            </a:pPr>
            <a:r>
              <a:rPr lang="en-US" dirty="0" smtClean="0"/>
              <a:t>Step 3</a:t>
            </a:r>
            <a:r>
              <a:rPr lang="en-US" dirty="0"/>
              <a:t>,</a:t>
            </a:r>
            <a:r>
              <a:rPr lang="en-US" dirty="0" smtClean="0"/>
              <a:t> Provide the positive outcome when the employee engages in the desired </a:t>
            </a:r>
            <a:r>
              <a:rPr lang="en-US" dirty="0" err="1" smtClean="0"/>
              <a:t>behaviour</a:t>
            </a:r>
            <a:endParaRPr lang="en-US" dirty="0" smtClean="0"/>
          </a:p>
          <a:p>
            <a:pPr marL="0" indent="0">
              <a:buNone/>
            </a:pPr>
            <a:endParaRPr lang="en-CA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77500" lnSpcReduction="20000"/>
          </a:bodyPr>
          <a:lstStyle/>
          <a:p>
            <a:endParaRPr lang="en-US" dirty="0" smtClean="0"/>
          </a:p>
          <a:p>
            <a:r>
              <a:rPr lang="en-US" dirty="0" smtClean="0"/>
              <a:t>Strategy 2: negative reinforcement</a:t>
            </a:r>
          </a:p>
          <a:p>
            <a:endParaRPr lang="en-CA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Step 1, what is the desired </a:t>
            </a:r>
            <a:r>
              <a:rPr lang="en-US" dirty="0" err="1" smtClean="0"/>
              <a:t>behaviour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Step 2 what negative outcome occurs when the desired </a:t>
            </a:r>
            <a:r>
              <a:rPr lang="en-US" dirty="0" err="1" smtClean="0"/>
              <a:t>behaviour</a:t>
            </a:r>
            <a:r>
              <a:rPr lang="en-US" dirty="0" smtClean="0"/>
              <a:t> does not occur</a:t>
            </a:r>
          </a:p>
          <a:p>
            <a:pPr marL="0" indent="0">
              <a:buNone/>
            </a:pPr>
            <a:r>
              <a:rPr lang="en-US" dirty="0" smtClean="0"/>
              <a:t>Step 3, remove the negative outcome whenever the desired </a:t>
            </a:r>
            <a:r>
              <a:rPr lang="en-US" dirty="0" err="1" smtClean="0"/>
              <a:t>behaviour</a:t>
            </a:r>
            <a:r>
              <a:rPr lang="en-US" dirty="0" smtClean="0"/>
              <a:t> occurs</a:t>
            </a:r>
            <a:endParaRPr lang="en-CA" dirty="0" smtClean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9758876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Increase employee’s initiative in solving problems</a:t>
            </a:r>
            <a:br>
              <a:rPr lang="en-US" dirty="0" smtClean="0"/>
            </a:b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Strategy 1,  POSITIVE REINFORCEMENT</a:t>
            </a:r>
          </a:p>
          <a:p>
            <a:r>
              <a:rPr lang="en-US" dirty="0" smtClean="0"/>
              <a:t>Initiative</a:t>
            </a:r>
          </a:p>
          <a:p>
            <a:r>
              <a:rPr lang="en-US" dirty="0" smtClean="0"/>
              <a:t>Praise</a:t>
            </a:r>
          </a:p>
          <a:p>
            <a:r>
              <a:rPr lang="en-US" dirty="0" smtClean="0"/>
              <a:t>Praise the employee when he/she shows initiative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331728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Increasing employee’s initiative in solving problems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dirty="0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Strategy2, negative reinforcement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1. Initiative</a:t>
            </a:r>
          </a:p>
          <a:p>
            <a:pPr marL="0" indent="0">
              <a:buNone/>
            </a:pPr>
            <a:r>
              <a:rPr lang="en-US" dirty="0" smtClean="0"/>
              <a:t>2. Employees is reminded when he/she ignores a problem</a:t>
            </a:r>
          </a:p>
          <a:p>
            <a:pPr marL="0" indent="0">
              <a:buNone/>
            </a:pPr>
            <a:r>
              <a:rPr lang="en-US" dirty="0" smtClean="0"/>
              <a:t>3. Do not remind the employee when he/she shows initiative.</a:t>
            </a:r>
            <a:endParaRPr lang="en-CA" dirty="0" smtClean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62726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Objective2, decrease an undesired behavior</a:t>
            </a:r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Strategy 1, Punishment</a:t>
            </a:r>
            <a:endParaRPr lang="en-C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1. what is the undesired behavior?</a:t>
            </a:r>
          </a:p>
          <a:p>
            <a:r>
              <a:rPr lang="en-US" dirty="0" smtClean="0"/>
              <a:t>2, what negative outcome does the employee find distasteful?</a:t>
            </a:r>
          </a:p>
          <a:p>
            <a:r>
              <a:rPr lang="en-US" dirty="0" smtClean="0"/>
              <a:t>3, apply the negative outcome when the employee engages in the undesired </a:t>
            </a:r>
            <a:r>
              <a:rPr lang="en-US" dirty="0" err="1" smtClean="0"/>
              <a:t>behaviour</a:t>
            </a:r>
            <a:endParaRPr lang="en-CA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Strategy 2, Extinction</a:t>
            </a:r>
            <a:endParaRPr lang="en-CA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 smtClean="0"/>
              <a:t>1, what is the undesired behavior</a:t>
            </a:r>
          </a:p>
          <a:p>
            <a:r>
              <a:rPr lang="en-US" dirty="0" smtClean="0"/>
              <a:t>2, what positive outcome is currently linked with the undesired behavior?</a:t>
            </a:r>
          </a:p>
          <a:p>
            <a:r>
              <a:rPr lang="en-US" dirty="0" smtClean="0"/>
              <a:t>3. remove the positive outcome whenever the undesired behavior occur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4661030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Objective2, decrease the employee’s ignoring of problems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smtClean="0"/>
              <a:t>Strategy 1, Punishment</a:t>
            </a:r>
            <a:endParaRPr lang="en-CA" dirty="0" smtClean="0"/>
          </a:p>
          <a:p>
            <a:endParaRPr lang="en-C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1, ignoring problems</a:t>
            </a:r>
          </a:p>
          <a:p>
            <a:pPr marL="0" indent="0">
              <a:buNone/>
            </a:pPr>
            <a:r>
              <a:rPr lang="en-US" dirty="0" smtClean="0"/>
              <a:t>2, working on the weekend</a:t>
            </a:r>
          </a:p>
          <a:p>
            <a:pPr marL="0" indent="0">
              <a:buNone/>
            </a:pPr>
            <a:r>
              <a:rPr lang="en-US" dirty="0" smtClean="0"/>
              <a:t>3, make the employee work on the weekend when he/she ignores a problem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4842944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Objective2, decrease the employee’s ignoring of problems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smtClean="0"/>
              <a:t>Strategy 2, Extinction</a:t>
            </a:r>
            <a:endParaRPr lang="en-C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1, ignoring problems</a:t>
            </a:r>
          </a:p>
          <a:p>
            <a:r>
              <a:rPr lang="en-US" dirty="0" smtClean="0"/>
              <a:t>2, somebody else looks after it</a:t>
            </a:r>
          </a:p>
          <a:p>
            <a:r>
              <a:rPr lang="en-US" dirty="0" smtClean="0"/>
              <a:t>Don’t let anyone else fix the problem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6105466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Other considerations: Reinforcement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Schedule</a:t>
            </a:r>
            <a:r>
              <a:rPr lang="en-US" dirty="0" smtClean="0"/>
              <a:t> of reinforcement matter-</a:t>
            </a:r>
            <a:r>
              <a:rPr lang="en-US" dirty="0" smtClean="0">
                <a:solidFill>
                  <a:srgbClr val="00B050"/>
                </a:solidFill>
              </a:rPr>
              <a:t>continuous</a:t>
            </a:r>
            <a:r>
              <a:rPr lang="en-US" dirty="0" smtClean="0"/>
              <a:t> or </a:t>
            </a:r>
            <a:r>
              <a:rPr lang="en-US" dirty="0" smtClean="0">
                <a:solidFill>
                  <a:srgbClr val="FFC000"/>
                </a:solidFill>
              </a:rPr>
              <a:t>partial</a:t>
            </a:r>
            <a:r>
              <a:rPr lang="en-US" dirty="0" smtClean="0"/>
              <a:t> (intermittent)?</a:t>
            </a:r>
          </a:p>
          <a:p>
            <a:r>
              <a:rPr lang="en-US" b="1" dirty="0" smtClean="0"/>
              <a:t>Type</a:t>
            </a:r>
            <a:r>
              <a:rPr lang="en-US" dirty="0" smtClean="0"/>
              <a:t> of reinforcements matter and how they are administered</a:t>
            </a:r>
          </a:p>
          <a:p>
            <a:r>
              <a:rPr lang="en-US" b="1" dirty="0" smtClean="0"/>
              <a:t>Need </a:t>
            </a:r>
            <a:r>
              <a:rPr lang="en-US" dirty="0" smtClean="0"/>
              <a:t>to be contingent on some specific desired </a:t>
            </a:r>
            <a:r>
              <a:rPr lang="en-US" dirty="0" err="1" smtClean="0"/>
              <a:t>behaviour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00B050"/>
                </a:solidFill>
              </a:rPr>
              <a:t>– Rewards vs. </a:t>
            </a:r>
            <a:r>
              <a:rPr lang="en-US" dirty="0" err="1" smtClean="0">
                <a:solidFill>
                  <a:srgbClr val="00B050"/>
                </a:solidFill>
              </a:rPr>
              <a:t>Reinforcers</a:t>
            </a:r>
            <a:endParaRPr lang="en-US" dirty="0" smtClean="0">
              <a:solidFill>
                <a:srgbClr val="00B050"/>
              </a:solidFill>
            </a:endParaRPr>
          </a:p>
          <a:p>
            <a:r>
              <a:rPr lang="en-US" b="1" dirty="0" smtClean="0"/>
              <a:t>Beware</a:t>
            </a:r>
            <a:r>
              <a:rPr lang="en-US" dirty="0" smtClean="0"/>
              <a:t> of punishment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664067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Social Cognitive Theory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Emphasizes the role of </a:t>
            </a:r>
            <a:r>
              <a:rPr lang="en-US" dirty="0" smtClean="0">
                <a:solidFill>
                  <a:srgbClr val="00B050"/>
                </a:solidFill>
              </a:rPr>
              <a:t>cognitive processes </a:t>
            </a:r>
            <a:r>
              <a:rPr lang="en-US" dirty="0" smtClean="0"/>
              <a:t>in regulating people’s </a:t>
            </a:r>
            <a:r>
              <a:rPr lang="en-US" dirty="0" err="1" smtClean="0"/>
              <a:t>behaviour</a:t>
            </a:r>
            <a:endParaRPr lang="en-US" dirty="0" smtClean="0"/>
          </a:p>
          <a:p>
            <a:r>
              <a:rPr lang="en-US" dirty="0" smtClean="0"/>
              <a:t>People learn by observing the </a:t>
            </a:r>
            <a:r>
              <a:rPr lang="en-US" dirty="0" err="1" smtClean="0"/>
              <a:t>behaviour</a:t>
            </a:r>
            <a:r>
              <a:rPr lang="en-US" dirty="0" smtClean="0"/>
              <a:t> of others and can </a:t>
            </a:r>
            <a:r>
              <a:rPr lang="en-US" dirty="0" smtClean="0">
                <a:solidFill>
                  <a:srgbClr val="00B050"/>
                </a:solidFill>
              </a:rPr>
              <a:t>regulat</a:t>
            </a:r>
            <a:r>
              <a:rPr lang="en-US" dirty="0" smtClean="0"/>
              <a:t>e their own </a:t>
            </a:r>
            <a:r>
              <a:rPr lang="en-US" dirty="0" err="1" smtClean="0"/>
              <a:t>behaviour</a:t>
            </a:r>
            <a:r>
              <a:rPr lang="en-US" dirty="0" smtClean="0"/>
              <a:t> by thinking about the consequences of their actions, setting goals, monitoring performance, and rewarding themselves</a:t>
            </a:r>
          </a:p>
          <a:p>
            <a:r>
              <a:rPr lang="en-US" dirty="0" smtClean="0"/>
              <a:t>Albert Bandura is best known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9957303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Components of Social Cognitive Theory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Observational Learning (</a:t>
            </a:r>
            <a:r>
              <a:rPr lang="en-US" dirty="0" err="1" smtClean="0"/>
              <a:t>Modelling</a:t>
            </a:r>
            <a:r>
              <a:rPr lang="en-US" dirty="0" smtClean="0"/>
              <a:t>)</a:t>
            </a:r>
          </a:p>
          <a:p>
            <a:pPr>
              <a:buFontTx/>
              <a:buChar char="-"/>
            </a:pPr>
            <a:r>
              <a:rPr lang="en-US" dirty="0" smtClean="0"/>
              <a:t>The process of imitating the behavior of others</a:t>
            </a:r>
          </a:p>
          <a:p>
            <a:r>
              <a:rPr lang="en-US" dirty="0" smtClean="0"/>
              <a:t>Self-efficacy</a:t>
            </a:r>
          </a:p>
          <a:p>
            <a:pPr marL="0" indent="0">
              <a:buNone/>
            </a:pPr>
            <a:r>
              <a:rPr lang="en-US" dirty="0" smtClean="0"/>
              <a:t>- beliefs people have about their ability to successfully preform a specific task</a:t>
            </a:r>
          </a:p>
          <a:p>
            <a:r>
              <a:rPr lang="en-US" dirty="0" smtClean="0"/>
              <a:t>Self –regulation</a:t>
            </a:r>
          </a:p>
          <a:p>
            <a:pPr marL="0" indent="0">
              <a:buNone/>
            </a:pPr>
            <a:r>
              <a:rPr lang="en-US" dirty="0" smtClean="0"/>
              <a:t>- pursuit of </a:t>
            </a:r>
            <a:r>
              <a:rPr lang="en-US" dirty="0"/>
              <a:t>s</a:t>
            </a:r>
            <a:r>
              <a:rPr lang="en-US" dirty="0" smtClean="0"/>
              <a:t>elf-set goals that guide </a:t>
            </a:r>
            <a:r>
              <a:rPr lang="en-US" dirty="0" err="1" smtClean="0"/>
              <a:t>behaviour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7577613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Organizational learning practices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Organizational learning practices include:</a:t>
            </a:r>
          </a:p>
          <a:p>
            <a:pPr>
              <a:buFontTx/>
              <a:buChar char="-"/>
            </a:pPr>
            <a:r>
              <a:rPr lang="en-US" dirty="0" smtClean="0"/>
              <a:t>Organizational </a:t>
            </a:r>
            <a:r>
              <a:rPr lang="en-US" dirty="0" err="1" smtClean="0"/>
              <a:t>behaviour</a:t>
            </a:r>
            <a:r>
              <a:rPr lang="en-US" dirty="0" smtClean="0"/>
              <a:t> modification</a:t>
            </a:r>
          </a:p>
          <a:p>
            <a:pPr>
              <a:buFontTx/>
              <a:buChar char="-"/>
            </a:pPr>
            <a:r>
              <a:rPr lang="en-US" dirty="0" smtClean="0"/>
              <a:t>Employee recognition programs</a:t>
            </a:r>
          </a:p>
          <a:p>
            <a:pPr>
              <a:buFontTx/>
              <a:buChar char="-"/>
            </a:pPr>
            <a:r>
              <a:rPr lang="en-US" dirty="0" smtClean="0"/>
              <a:t>Training programs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one of the most widely used and effective methods of training is </a:t>
            </a:r>
            <a:r>
              <a:rPr lang="en-US" dirty="0" err="1" smtClean="0"/>
              <a:t>behaviour</a:t>
            </a:r>
            <a:r>
              <a:rPr lang="en-US" dirty="0" smtClean="0"/>
              <a:t> </a:t>
            </a:r>
            <a:r>
              <a:rPr lang="en-US" dirty="0" err="1" smtClean="0"/>
              <a:t>modelling</a:t>
            </a:r>
            <a:r>
              <a:rPr lang="en-US" dirty="0" smtClean="0"/>
              <a:t> training (BMT) which is based on social cognitive theory</a:t>
            </a:r>
          </a:p>
          <a:p>
            <a:pPr>
              <a:buFontTx/>
              <a:buChar char="-"/>
            </a:pPr>
            <a:r>
              <a:rPr lang="en-US" dirty="0" smtClean="0"/>
              <a:t>Career development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919922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519</Words>
  <Application>Microsoft Office PowerPoint</Application>
  <PresentationFormat>On-screen Show (4:3)</PresentationFormat>
  <Paragraphs>71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Learning</vt:lpstr>
      <vt:lpstr>PowerPoint Presentation</vt:lpstr>
      <vt:lpstr>Learning effects</vt:lpstr>
      <vt:lpstr>Objective 1, Increase or maintain a desired behavior</vt:lpstr>
      <vt:lpstr>Increase employee’s initiative in solving problems </vt:lpstr>
      <vt:lpstr>Increasing employee’s initiative in solving problems</vt:lpstr>
      <vt:lpstr>Objective2, decrease an undesired behavior</vt:lpstr>
      <vt:lpstr>Objective2, decrease the employee’s ignoring of problems</vt:lpstr>
      <vt:lpstr>Objective2, decrease the employee’s ignoring of problems</vt:lpstr>
      <vt:lpstr>Other considerations: Reinforcement</vt:lpstr>
      <vt:lpstr>Social Cognitive Theory</vt:lpstr>
      <vt:lpstr>Components of Social Cognitive Theory</vt:lpstr>
      <vt:lpstr>Organizational learning practices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Fangzhi</dc:creator>
  <cp:lastModifiedBy>fangzhi</cp:lastModifiedBy>
  <cp:revision>26</cp:revision>
  <dcterms:created xsi:type="dcterms:W3CDTF">2013-05-14T23:02:47Z</dcterms:created>
  <dcterms:modified xsi:type="dcterms:W3CDTF">2013-05-15T17:58:31Z</dcterms:modified>
</cp:coreProperties>
</file>