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j-lt"/>
        <a:ea typeface="+mj-ea"/>
        <a:cs typeface="+mj-cs"/>
        <a:sym typeface="Arial"/>
      </a:defRPr>
    </a:lvl1pPr>
    <a:lvl2pPr indent="228600" defTabSz="492223" latinLnBrk="0">
      <a:defRPr sz="1300">
        <a:latin typeface="+mj-lt"/>
        <a:ea typeface="+mj-ea"/>
        <a:cs typeface="+mj-cs"/>
        <a:sym typeface="Arial"/>
      </a:defRPr>
    </a:lvl2pPr>
    <a:lvl3pPr indent="457200" defTabSz="492223" latinLnBrk="0">
      <a:defRPr sz="1300">
        <a:latin typeface="+mj-lt"/>
        <a:ea typeface="+mj-ea"/>
        <a:cs typeface="+mj-cs"/>
        <a:sym typeface="Arial"/>
      </a:defRPr>
    </a:lvl3pPr>
    <a:lvl4pPr indent="685800" defTabSz="492223" latinLnBrk="0">
      <a:defRPr sz="1300">
        <a:latin typeface="+mj-lt"/>
        <a:ea typeface="+mj-ea"/>
        <a:cs typeface="+mj-cs"/>
        <a:sym typeface="Arial"/>
      </a:defRPr>
    </a:lvl4pPr>
    <a:lvl5pPr indent="914400" defTabSz="492223" latinLnBrk="0">
      <a:defRPr sz="1300">
        <a:latin typeface="+mj-lt"/>
        <a:ea typeface="+mj-ea"/>
        <a:cs typeface="+mj-cs"/>
        <a:sym typeface="Arial"/>
      </a:defRPr>
    </a:lvl5pPr>
    <a:lvl6pPr indent="1143000" defTabSz="492223" latinLnBrk="0">
      <a:defRPr sz="1300">
        <a:latin typeface="+mj-lt"/>
        <a:ea typeface="+mj-ea"/>
        <a:cs typeface="+mj-cs"/>
        <a:sym typeface="Arial"/>
      </a:defRPr>
    </a:lvl6pPr>
    <a:lvl7pPr indent="1371600" defTabSz="492223" latinLnBrk="0">
      <a:defRPr sz="1300">
        <a:latin typeface="+mj-lt"/>
        <a:ea typeface="+mj-ea"/>
        <a:cs typeface="+mj-cs"/>
        <a:sym typeface="Arial"/>
      </a:defRPr>
    </a:lvl7pPr>
    <a:lvl8pPr indent="1600200" defTabSz="492223" latinLnBrk="0">
      <a:defRPr sz="1300">
        <a:latin typeface="+mj-lt"/>
        <a:ea typeface="+mj-ea"/>
        <a:cs typeface="+mj-cs"/>
        <a:sym typeface="Arial"/>
      </a:defRPr>
    </a:lvl8pPr>
    <a:lvl9pPr indent="1828800" defTabSz="492223" latinLnBrk="0">
      <a:defRPr sz="13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elhalam@algonquincollege.com" TargetMode="External"/><Relationship Id="rId3" Type="http://schemas.openxmlformats.org/officeDocument/2006/relationships/hyperlink" Target="mailto:ownh@algonquincollege.com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1a - Introduction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About the course: Why ‘C’ ?</a:t>
            </a:r>
          </a:p>
        </p:txBody>
      </p:sp>
      <p:sp>
        <p:nvSpPr>
          <p:cNvPr id="481" name="Text Placeholder 10"/>
          <p:cNvSpPr txBox="1"/>
          <p:nvPr>
            <p:ph type="body" idx="1"/>
          </p:nvPr>
        </p:nvSpPr>
        <p:spPr>
          <a:xfrm>
            <a:off x="468775" y="1205803"/>
            <a:ext cx="6788551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Developed 1969 – 1973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Possibly before some of your </a:t>
            </a:r>
            <a:r>
              <a:rPr i="1"/>
              <a:t>parents</a:t>
            </a:r>
            <a:r>
              <a:t> were born!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We’re talking ancient technology, right?</a:t>
            </a:r>
          </a:p>
        </p:txBody>
      </p:sp>
      <p:sp>
        <p:nvSpPr>
          <p:cNvPr id="48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483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1228" y="2742251"/>
            <a:ext cx="4037309" cy="30219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Why ‘C’ ?</a:t>
            </a:r>
          </a:p>
        </p:txBody>
      </p:sp>
      <p:sp>
        <p:nvSpPr>
          <p:cNvPr id="486" name="Text Placeholder 10"/>
          <p:cNvSpPr txBox="1"/>
          <p:nvPr>
            <p:ph type="body" idx="1"/>
          </p:nvPr>
        </p:nvSpPr>
        <p:spPr>
          <a:xfrm>
            <a:off x="468774" y="1205803"/>
            <a:ext cx="7951746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It’s a marvel of “small”, “fast”, “simple” and “good-enough”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How good is “good enough”?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Operating Systems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Windows kernel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Unix kernel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Linux kernel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Mobile (e.g., Android, iOS)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Databases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PostgreSQL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MySQL, SQLServer, Oracle (C, with some C++)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Embedded Systems</a:t>
            </a:r>
          </a:p>
        </p:txBody>
      </p:sp>
      <p:sp>
        <p:nvSpPr>
          <p:cNvPr id="487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Text Placeholder 10"/>
          <p:cNvSpPr txBox="1"/>
          <p:nvPr>
            <p:ph type="body" idx="1"/>
          </p:nvPr>
        </p:nvSpPr>
        <p:spPr>
          <a:xfrm>
            <a:off x="468774" y="1205803"/>
            <a:ext cx="8072326" cy="4823208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Estimated about 90% of software running today is written in C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 want a job in software?  Your odds are enhanced by knowing C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Rank of programming languages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/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1600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2400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  <a:defRPr sz="2400"/>
            </a:pPr>
          </a:p>
          <a:p>
            <a:pPr lvl="1" marL="0" indent="280988">
              <a:spcBef>
                <a:spcPts val="400"/>
              </a:spcBef>
              <a:buSzTx/>
              <a:buNone/>
              <a:defRPr sz="1400"/>
            </a:pPr>
          </a:p>
          <a:p>
            <a:pPr lvl="1" marL="0" indent="280988">
              <a:spcBef>
                <a:spcPts val="300"/>
              </a:spcBef>
              <a:buSzTx/>
              <a:buNone/>
              <a:defRPr sz="1400"/>
            </a:pPr>
            <a:r>
              <a:t>Source: TIOBE Programming Community Index – http://www.tiobe.com</a:t>
            </a:r>
          </a:p>
        </p:txBody>
      </p:sp>
      <p:graphicFrame>
        <p:nvGraphicFramePr>
          <p:cNvPr id="490" name="Table 1"/>
          <p:cNvGraphicFramePr/>
          <p:nvPr/>
        </p:nvGraphicFramePr>
        <p:xfrm>
          <a:off x="733521" y="2301197"/>
          <a:ext cx="7546321" cy="3306784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2522145"/>
                <a:gridCol w="763674"/>
                <a:gridCol w="683288"/>
                <a:gridCol w="713433"/>
                <a:gridCol w="703385"/>
                <a:gridCol w="693336"/>
                <a:gridCol w="723482"/>
                <a:gridCol w="743577"/>
              </a:tblGrid>
              <a:tr h="411856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Language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2015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2010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2005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2000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1995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1990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1985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Java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C++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Objective-C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11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C#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9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PHP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</a:tr>
              <a:tr h="413561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Python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7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6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20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sp>
        <p:nvSpPr>
          <p:cNvPr id="491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Why ‘C’ ?</a:t>
            </a:r>
          </a:p>
        </p:txBody>
      </p:sp>
      <p:sp>
        <p:nvSpPr>
          <p:cNvPr id="49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Why ‘C’ ?</a:t>
            </a:r>
          </a:p>
        </p:txBody>
      </p:sp>
      <p:sp>
        <p:nvSpPr>
          <p:cNvPr id="495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Other characteristics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Small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Compact translation from high-level language to machine code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Portable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Can be recompiled on pretty much any system, and it’ll run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Standards-based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ANSI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Predictable behaviour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No garbage collection that kicks in when you least want it to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Simple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Clean syntax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Low-level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Beautiful for doing hardware interfaces</a:t>
            </a:r>
          </a:p>
        </p:txBody>
      </p:sp>
      <p:sp>
        <p:nvSpPr>
          <p:cNvPr id="49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Why ‘C’ ?</a:t>
            </a:r>
          </a:p>
        </p:txBody>
      </p:sp>
      <p:sp>
        <p:nvSpPr>
          <p:cNvPr id="499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will become a better developer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 forces you to understand data structures and arrays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 forces you to pay attention to memory usage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 forces you to better appreciate scoping and encapsulation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 forces you to be a smarter debugger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 when you go back to Java or Python (or whatever), you’ll find you approach those languages differently, and are more rigorous</a:t>
            </a:r>
          </a:p>
        </p:txBody>
      </p:sp>
      <p:sp>
        <p:nvSpPr>
          <p:cNvPr id="50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Challenges in this Course</a:t>
            </a:r>
          </a:p>
        </p:txBody>
      </p:sp>
      <p:sp>
        <p:nvSpPr>
          <p:cNvPr id="503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In addition to the large amount of work and new topics you’ll see here, this term you’re also being introduced to a number of new languages / concepts in other courses 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This may be one of your hardest terms!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 work in this course will get increasing hard throughout the term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Same thing will happen in other courses!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Sometimes students get lax, and fall behind at the beginning of the term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 becomes almost impossible to stay afloat when you’re both trying to adjust to an increasingly difficult work-load AND catch up from the stuff you neglected</a:t>
            </a:r>
          </a:p>
        </p:txBody>
      </p:sp>
      <p:sp>
        <p:nvSpPr>
          <p:cNvPr id="50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Challenges in this Course</a:t>
            </a:r>
          </a:p>
        </p:txBody>
      </p:sp>
      <p:sp>
        <p:nvSpPr>
          <p:cNvPr id="507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Unfortunately, some people may fail this course, primarily because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They reject the demands we put on your to push yourselves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that’s what you’re here to learn!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They don’t manage their time, and let themselves fall behind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… and can’t recover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Academic Integrity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Grades of zero on labs and assignments are hard to overcome!</a:t>
            </a:r>
          </a:p>
        </p:txBody>
      </p:sp>
      <p:sp>
        <p:nvSpPr>
          <p:cNvPr id="50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Academic Integrity</a:t>
            </a:r>
          </a:p>
        </p:txBody>
      </p:sp>
      <p:sp>
        <p:nvSpPr>
          <p:cNvPr id="511" name="Text Placeholder 10"/>
          <p:cNvSpPr txBox="1"/>
          <p:nvPr>
            <p:ph type="body" idx="1"/>
          </p:nvPr>
        </p:nvSpPr>
        <p:spPr>
          <a:xfrm>
            <a:off x="468775" y="1205803"/>
            <a:ext cx="8142662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Some of you will be tempted to copy, because…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Easier than learning the material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Faster than doing the work yourself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preference for “gaming’ the system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 smarter perspective is to think long term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It’s not actually easier… because you’ll face the truth in the final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Even if you pass, you’ll have a harder time in subsequent courses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Even if you do graduate, you’ll have a harder time getting a job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Even if you do get a job, your pay raises will be smaller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It’s not actually faster … if you don’t want to get caught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“Gaming” the system is not a good ethic in the work force</a:t>
            </a:r>
          </a:p>
        </p:txBody>
      </p:sp>
      <p:sp>
        <p:nvSpPr>
          <p:cNvPr id="51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itle 8"/>
          <p:cNvSpPr txBox="1"/>
          <p:nvPr>
            <p:ph type="title"/>
          </p:nvPr>
        </p:nvSpPr>
        <p:spPr>
          <a:xfrm>
            <a:off x="468775" y="479819"/>
            <a:ext cx="5871736" cy="1001982"/>
          </a:xfrm>
          <a:prstGeom prst="rect">
            <a:avLst/>
          </a:prstGeom>
        </p:spPr>
        <p:txBody>
          <a:bodyPr/>
          <a:lstStyle/>
          <a:p>
            <a:pPr/>
            <a:r>
              <a:t>Academic Integrity Consequences</a:t>
            </a:r>
          </a:p>
        </p:txBody>
      </p:sp>
      <p:sp>
        <p:nvSpPr>
          <p:cNvPr id="515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</a:t>
            </a:r>
            <a:r>
              <a:rPr u="sng"/>
              <a:t>and the person you copied from </a:t>
            </a:r>
            <a:r>
              <a:t>will both get zero on the lab/test/assignment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You’ll be reported to the chair as per college policy AA20 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Permanent record, and possibly have to take a 45-hour course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There’s a very high correlation between cheating, and failing a course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And then you have to repeat the course, anyway!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And then you have to pay for another term of school!</a:t>
            </a:r>
          </a:p>
        </p:txBody>
      </p:sp>
      <p:sp>
        <p:nvSpPr>
          <p:cNvPr id="51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Course Pass Requirements</a:t>
            </a:r>
          </a:p>
        </p:txBody>
      </p:sp>
      <p:sp>
        <p:nvSpPr>
          <p:cNvPr id="519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Theory and Practical work are both worth 50%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must pass BOTH the theory and practical work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Theory = Quizzes + midterm + final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Practical = Labs + Assignments</a:t>
            </a:r>
          </a:p>
        </p:txBody>
      </p:sp>
      <p:sp>
        <p:nvSpPr>
          <p:cNvPr id="52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Labs</a:t>
            </a:r>
          </a:p>
        </p:txBody>
      </p:sp>
      <p:sp>
        <p:nvSpPr>
          <p:cNvPr id="523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Details on Brightspace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Labs are done pair of 2.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Labs are assessed/demo’d during the lab session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Attendance is mandatory.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Can only attend your assigned lab section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You must demo all labs (even if it does not work properly)</a:t>
            </a:r>
          </a:p>
        </p:txBody>
      </p:sp>
      <p:sp>
        <p:nvSpPr>
          <p:cNvPr id="52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Assignments</a:t>
            </a:r>
          </a:p>
        </p:txBody>
      </p:sp>
      <p:sp>
        <p:nvSpPr>
          <p:cNvPr id="527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Details on Brightspace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Assignments are done in pairs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Assignments are bigger projects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Start working on them ASAP</a:t>
            </a:r>
          </a:p>
        </p:txBody>
      </p:sp>
      <p:sp>
        <p:nvSpPr>
          <p:cNvPr id="52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MUST be done in a group of 2 only. No individual work is accepted. Find your partner by end of lab 1 and submit their info with lab 1 submission.…"/>
          <p:cNvSpPr txBox="1"/>
          <p:nvPr>
            <p:ph type="body" idx="1"/>
          </p:nvPr>
        </p:nvSpPr>
        <p:spPr>
          <a:xfrm>
            <a:off x="468775" y="1803400"/>
            <a:ext cx="8206451" cy="3960792"/>
          </a:xfrm>
          <a:prstGeom prst="rect">
            <a:avLst/>
          </a:prstGeom>
        </p:spPr>
        <p:txBody>
          <a:bodyPr/>
          <a:lstStyle/>
          <a:p>
            <a:pPr marL="228600" indent="-228600">
              <a:buClr>
                <a:schemeClr val="accent5"/>
              </a:buClr>
              <a:buSzPct val="100000"/>
              <a:buChar char="•"/>
            </a:pPr>
            <a:r>
              <a:rPr>
                <a:solidFill>
                  <a:srgbClr val="FF2600"/>
                </a:solidFill>
              </a:rPr>
              <a:t>MUST</a:t>
            </a:r>
            <a:r>
              <a:t> be done in a group of 2 only. No individual work is accepted. Find your partner by end of lab 1 and submit their info with lab 1 submission.</a:t>
            </a:r>
          </a:p>
          <a:p>
            <a:pPr marL="228600" indent="-228600">
              <a:buClr>
                <a:schemeClr val="accent5"/>
              </a:buClr>
              <a:buSzPct val="100000"/>
              <a:buChar char="•"/>
            </a:pPr>
            <a:r>
              <a:rPr>
                <a:solidFill>
                  <a:srgbClr val="FF2600"/>
                </a:solidFill>
              </a:rPr>
              <a:t>BOTH</a:t>
            </a:r>
            <a:r>
              <a:t> partners must work on the labs and assignments together. You will be individually tested during the demo.</a:t>
            </a:r>
          </a:p>
          <a:p>
            <a:pPr marL="228600" indent="-228600">
              <a:buClr>
                <a:schemeClr val="accent5"/>
              </a:buClr>
              <a:buSzPct val="100000"/>
              <a:buChar char="•"/>
            </a:pPr>
            <a:r>
              <a:rPr>
                <a:solidFill>
                  <a:srgbClr val="FF2600"/>
                </a:solidFill>
              </a:rPr>
              <a:t>NO</a:t>
            </a:r>
            <a:r>
              <a:t> late submission is accepted without an approval by the faculty.</a:t>
            </a:r>
          </a:p>
          <a:p>
            <a:pPr marL="228600" indent="-228600">
              <a:buClr>
                <a:schemeClr val="accent5"/>
              </a:buClr>
              <a:buSzPct val="100000"/>
              <a:buChar char="•"/>
            </a:pPr>
            <a:r>
              <a:t>Your work </a:t>
            </a:r>
            <a:r>
              <a:rPr>
                <a:solidFill>
                  <a:srgbClr val="FF2600"/>
                </a:solidFill>
              </a:rPr>
              <a:t>MUST</a:t>
            </a:r>
            <a:r>
              <a:t> compile and run on the professor machine.</a:t>
            </a:r>
          </a:p>
          <a:p>
            <a:pPr lvl="1" marL="668113" indent="-228600">
              <a:buClr>
                <a:schemeClr val="accent5"/>
              </a:buClr>
              <a:buSzPct val="100000"/>
            </a:pPr>
            <a:r>
              <a:rPr>
                <a:solidFill>
                  <a:srgbClr val="FF2600"/>
                </a:solidFill>
              </a:rPr>
              <a:t>0</a:t>
            </a:r>
            <a:r>
              <a:t> otherwise, </a:t>
            </a:r>
            <a:r>
              <a:rPr b="1"/>
              <a:t>even if it works on your machine</a:t>
            </a:r>
            <a:r>
              <a:t>. That would mean you didn’t follow lab 1 instructions correctly and did set up your environment differently. Therefore, you will fail the lab or the assignment.</a:t>
            </a:r>
          </a:p>
          <a:p>
            <a:pPr marL="228600" indent="-228600">
              <a:buClr>
                <a:schemeClr val="accent5"/>
              </a:buClr>
              <a:buSzPct val="100000"/>
              <a:buChar char="•"/>
            </a:pPr>
            <a:r>
              <a:t>You </a:t>
            </a:r>
            <a:r>
              <a:rPr>
                <a:solidFill>
                  <a:srgbClr val="FF2600"/>
                </a:solidFill>
              </a:rPr>
              <a:t>MUST</a:t>
            </a:r>
            <a:r>
              <a:t> submit your work with in a Zipped folder that is named correctly. </a:t>
            </a:r>
            <a:r>
              <a:rPr>
                <a:solidFill>
                  <a:srgbClr val="FF2600"/>
                </a:solidFill>
              </a:rPr>
              <a:t>-2</a:t>
            </a:r>
            <a:r>
              <a:t> points otherwise.</a:t>
            </a:r>
          </a:p>
        </p:txBody>
      </p:sp>
      <p:sp>
        <p:nvSpPr>
          <p:cNvPr id="5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32" name="Labs and Assignments Rules"/>
          <p:cNvSpPr txBox="1"/>
          <p:nvPr>
            <p:ph type="title"/>
          </p:nvPr>
        </p:nvSpPr>
        <p:spPr>
          <a:xfrm>
            <a:off x="481522" y="488622"/>
            <a:ext cx="8180956" cy="1001982"/>
          </a:xfrm>
          <a:prstGeom prst="rect">
            <a:avLst/>
          </a:prstGeom>
        </p:spPr>
        <p:txBody>
          <a:bodyPr/>
          <a:lstStyle/>
          <a:p>
            <a:pPr/>
            <a:r>
              <a:t>Labs and Assignments Rules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Quizzes/Midterm/Final</a:t>
            </a:r>
          </a:p>
        </p:txBody>
      </p:sp>
      <p:sp>
        <p:nvSpPr>
          <p:cNvPr id="535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All done in class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Quizzes are typically short, and done on-line (bring your computer)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Midterm and final are both paper based and would take the entire lecture/final of regular length.</a:t>
            </a:r>
          </a:p>
        </p:txBody>
      </p:sp>
      <p:sp>
        <p:nvSpPr>
          <p:cNvPr id="53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Accommodation Letters</a:t>
            </a:r>
          </a:p>
        </p:txBody>
      </p:sp>
      <p:sp>
        <p:nvSpPr>
          <p:cNvPr id="539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accent2"/>
              </a:buClr>
              <a:buSzPct val="100000"/>
              <a:buFont typeface="Arial"/>
              <a:buChar char="•"/>
            </a:lvl1pPr>
            <a:lvl2pPr marL="999962" indent="-285750">
              <a:spcBef>
                <a:spcPts val="400"/>
              </a:spcBef>
              <a:buClr>
                <a:schemeClr val="accent2"/>
              </a:buClr>
              <a:buFont typeface="Arial"/>
            </a:lvl2pPr>
          </a:lstStyle>
          <a:p>
            <a:pPr/>
            <a:r>
              <a:t>Must be brought to me, soon</a:t>
            </a:r>
          </a:p>
          <a:p>
            <a:pPr lvl="1"/>
            <a:r>
              <a:t>Leaving it to after the midterm is too late!</a:t>
            </a:r>
          </a:p>
        </p:txBody>
      </p:sp>
      <p:sp>
        <p:nvSpPr>
          <p:cNvPr id="54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Attendance is MANDATORY…"/>
          <p:cNvSpPr txBox="1"/>
          <p:nvPr>
            <p:ph type="body" idx="1"/>
          </p:nvPr>
        </p:nvSpPr>
        <p:spPr>
          <a:xfrm>
            <a:off x="468775" y="1803400"/>
            <a:ext cx="8180956" cy="3960792"/>
          </a:xfrm>
          <a:prstGeom prst="rect">
            <a:avLst/>
          </a:prstGeom>
        </p:spPr>
        <p:txBody>
          <a:bodyPr/>
          <a:lstStyle/>
          <a:p>
            <a:pPr marL="203454" indent="-203454" defTabSz="391169">
              <a:spcBef>
                <a:spcPts val="800"/>
              </a:spcBef>
              <a:buSzPct val="100000"/>
              <a:buChar char="•"/>
              <a:defRPr sz="1602"/>
            </a:pPr>
            <a:r>
              <a:t>Attendance is </a:t>
            </a:r>
            <a:r>
              <a:rPr>
                <a:solidFill>
                  <a:srgbClr val="FF2600"/>
                </a:solidFill>
              </a:rPr>
              <a:t>MANDATORY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At the beginning of every class I will take attendance myself. 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You can only miss </a:t>
            </a:r>
            <a:r>
              <a:rPr>
                <a:solidFill>
                  <a:srgbClr val="FF2600"/>
                </a:solidFill>
              </a:rPr>
              <a:t>15%</a:t>
            </a:r>
            <a:r>
              <a:t> of classes during the semester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Missing more than 15% will give you </a:t>
            </a:r>
            <a:r>
              <a:rPr>
                <a:solidFill>
                  <a:srgbClr val="FF2600"/>
                </a:solidFill>
              </a:rPr>
              <a:t>0 </a:t>
            </a:r>
            <a:r>
              <a:t>for the attendance marks. </a:t>
            </a:r>
            <a:r>
              <a:rPr>
                <a:solidFill>
                  <a:srgbClr val="FF2600"/>
                </a:solidFill>
              </a:rPr>
              <a:t>NO EXCEPTION</a:t>
            </a:r>
            <a:r>
              <a:t>.</a:t>
            </a:r>
          </a:p>
          <a:p>
            <a:pPr marL="203454" indent="-203454" defTabSz="391169">
              <a:spcBef>
                <a:spcPts val="800"/>
              </a:spcBef>
              <a:buSzPct val="100000"/>
              <a:buChar char="•"/>
              <a:defRPr sz="1602"/>
            </a:pPr>
            <a:r>
              <a:t>You </a:t>
            </a:r>
            <a:r>
              <a:rPr>
                <a:solidFill>
                  <a:srgbClr val="FF2600"/>
                </a:solidFill>
              </a:rPr>
              <a:t>MUST</a:t>
            </a:r>
            <a:r>
              <a:t> be quiet during the class.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Everyone in the class room deserve the respect to learn without distraction.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You are welcome to leave the room to talk outside as you wish, and come back when you are done.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If you speak during the class, I will ask you to be quiet and expect you to stop talking.</a:t>
            </a:r>
          </a:p>
          <a:p>
            <a:pPr lvl="1" marL="594621" indent="-203454" defTabSz="391169">
              <a:spcBef>
                <a:spcPts val="800"/>
              </a:spcBef>
              <a:buSzPct val="100000"/>
              <a:defRPr sz="1602"/>
            </a:pPr>
            <a:r>
              <a:t>You </a:t>
            </a:r>
            <a:r>
              <a:rPr>
                <a:solidFill>
                  <a:srgbClr val="FF2600"/>
                </a:solidFill>
              </a:rPr>
              <a:t>ONLY</a:t>
            </a:r>
            <a:r>
              <a:t> get three warning during the class. I will ask you </a:t>
            </a:r>
            <a:r>
              <a:rPr b="1"/>
              <a:t>to leave the class after the third time.</a:t>
            </a:r>
          </a:p>
        </p:txBody>
      </p:sp>
      <p:sp>
        <p:nvSpPr>
          <p:cNvPr id="54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44" name="Class room rules"/>
          <p:cNvSpPr txBox="1"/>
          <p:nvPr>
            <p:ph type="title"/>
          </p:nvPr>
        </p:nvSpPr>
        <p:spPr>
          <a:xfrm>
            <a:off x="481522" y="488622"/>
            <a:ext cx="8180956" cy="1001982"/>
          </a:xfrm>
          <a:prstGeom prst="rect">
            <a:avLst/>
          </a:prstGeom>
        </p:spPr>
        <p:txBody>
          <a:bodyPr/>
          <a:lstStyle/>
          <a:p>
            <a:pPr/>
            <a:r>
              <a:t>Class room rules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Title 8"/>
          <p:cNvSpPr txBox="1"/>
          <p:nvPr>
            <p:ph type="title"/>
          </p:nvPr>
        </p:nvSpPr>
        <p:spPr>
          <a:xfrm>
            <a:off x="468775" y="479819"/>
            <a:ext cx="5411165" cy="1001982"/>
          </a:xfrm>
          <a:prstGeom prst="rect">
            <a:avLst/>
          </a:prstGeom>
        </p:spPr>
        <p:txBody>
          <a:bodyPr/>
          <a:lstStyle/>
          <a:p>
            <a:pPr/>
            <a:r>
              <a:t>Contacting your Instructors</a:t>
            </a:r>
          </a:p>
        </p:txBody>
      </p:sp>
      <p:sp>
        <p:nvSpPr>
          <p:cNvPr id="547" name="Text Placeholder 10"/>
          <p:cNvSpPr txBox="1"/>
          <p:nvPr>
            <p:ph type="body" idx="1"/>
          </p:nvPr>
        </p:nvSpPr>
        <p:spPr>
          <a:xfrm>
            <a:off x="468774" y="1205803"/>
            <a:ext cx="7961794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Via email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rPr u="sng">
                <a:solidFill>
                  <a:srgbClr val="43B02A"/>
                </a:solidFill>
                <a:uFill>
                  <a:solidFill>
                    <a:srgbClr val="43B02A"/>
                  </a:solidFill>
                </a:uFill>
                <a:hlinkClick r:id="rId2" invalidUrl="" action="" tgtFrame="" tooltip="" history="1" highlightClick="0" endSnd="0"/>
              </a:rPr>
              <a:t>elhalam@algonquincollege.com</a:t>
            </a:r>
            <a:r>
              <a:t> 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rPr u="sng">
                <a:solidFill>
                  <a:srgbClr val="43B02A"/>
                </a:solidFill>
                <a:uFill>
                  <a:solidFill>
                    <a:srgbClr val="43B02A"/>
                  </a:solidFill>
                </a:uFill>
                <a:hlinkClick r:id="rId3" invalidUrl="" action="" tgtFrame="" tooltip="" history="1" highlightClick="0" endSnd="0"/>
              </a:rPr>
              <a:t>ownh@algonquincollege.com</a:t>
            </a:r>
            <a:r>
              <a:t>  (Hala Own)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If you need a face-to-face, send us an email, and we’ll try to set up a mutually-convenient time</a:t>
            </a:r>
          </a:p>
        </p:txBody>
      </p:sp>
      <p:sp>
        <p:nvSpPr>
          <p:cNvPr id="54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