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6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95FAC8F-E9E4-428F-91AB-50CBDB9B4350}" type="datetimeFigureOut">
              <a:rPr lang="en-CA" smtClean="0"/>
              <a:t>01/03/2013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Midterm 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7791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Multiple Choice Questions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Version 1		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/>
              <a:t>1.   A	   11. B	      21. D</a:t>
            </a:r>
          </a:p>
          <a:p>
            <a:pPr marL="0" indent="0">
              <a:buNone/>
            </a:pPr>
            <a:r>
              <a:rPr lang="en-CA" dirty="0" smtClean="0"/>
              <a:t>2.   D	   12. B	      22. E</a:t>
            </a:r>
          </a:p>
          <a:p>
            <a:pPr marL="0" indent="0">
              <a:buNone/>
            </a:pPr>
            <a:r>
              <a:rPr lang="en-CA" dirty="0" smtClean="0"/>
              <a:t>3.   E	   13. C	      23. A</a:t>
            </a:r>
          </a:p>
          <a:p>
            <a:pPr marL="0" indent="0">
              <a:buNone/>
            </a:pPr>
            <a:r>
              <a:rPr lang="en-CA" dirty="0" smtClean="0"/>
              <a:t>4.   C	   14. E	      24. A</a:t>
            </a:r>
          </a:p>
          <a:p>
            <a:pPr marL="0" indent="0">
              <a:buNone/>
            </a:pPr>
            <a:r>
              <a:rPr lang="en-CA" dirty="0" smtClean="0"/>
              <a:t>5.   D	   15. A	      25. D</a:t>
            </a:r>
          </a:p>
          <a:p>
            <a:pPr marL="0" indent="0">
              <a:buNone/>
            </a:pPr>
            <a:r>
              <a:rPr lang="en-CA" dirty="0" smtClean="0"/>
              <a:t>6.   C	   16. C	      26. E</a:t>
            </a:r>
          </a:p>
          <a:p>
            <a:pPr marL="0" indent="0">
              <a:buNone/>
            </a:pPr>
            <a:r>
              <a:rPr lang="en-CA" dirty="0" smtClean="0"/>
              <a:t>7.   D	   17. D	      27. B</a:t>
            </a:r>
          </a:p>
          <a:p>
            <a:pPr marL="0" indent="0">
              <a:buNone/>
            </a:pPr>
            <a:r>
              <a:rPr lang="en-CA" dirty="0" smtClean="0"/>
              <a:t>8.   D	   18. C	      28. C</a:t>
            </a:r>
          </a:p>
          <a:p>
            <a:pPr marL="0" indent="0">
              <a:buNone/>
            </a:pPr>
            <a:r>
              <a:rPr lang="en-CA" dirty="0" smtClean="0"/>
              <a:t>9.   B	   19. A	      29. E</a:t>
            </a:r>
          </a:p>
          <a:p>
            <a:pPr marL="0" indent="0">
              <a:buNone/>
            </a:pPr>
            <a:r>
              <a:rPr lang="en-CA" dirty="0" smtClean="0"/>
              <a:t>10. D	   20. E	      30. A</a:t>
            </a:r>
            <a:endParaRPr lang="en-CA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VERSION 2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/>
              <a:t>1.   </a:t>
            </a:r>
            <a:r>
              <a:rPr lang="en-CA" dirty="0" smtClean="0"/>
              <a:t>C</a:t>
            </a:r>
            <a:r>
              <a:rPr lang="en-CA" dirty="0"/>
              <a:t>	   11. B	      21. D</a:t>
            </a:r>
          </a:p>
          <a:p>
            <a:pPr marL="0" indent="0">
              <a:buNone/>
            </a:pPr>
            <a:r>
              <a:rPr lang="en-CA" dirty="0"/>
              <a:t>2.   E	   12. </a:t>
            </a:r>
            <a:r>
              <a:rPr lang="en-CA" dirty="0" smtClean="0"/>
              <a:t>D</a:t>
            </a:r>
            <a:r>
              <a:rPr lang="en-CA" dirty="0"/>
              <a:t>	      22. </a:t>
            </a:r>
            <a:r>
              <a:rPr lang="en-CA" dirty="0" smtClean="0"/>
              <a:t>A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3.   </a:t>
            </a:r>
            <a:r>
              <a:rPr lang="en-CA" dirty="0" smtClean="0"/>
              <a:t>D</a:t>
            </a:r>
            <a:r>
              <a:rPr lang="en-CA" dirty="0"/>
              <a:t>	   13. </a:t>
            </a:r>
            <a:r>
              <a:rPr lang="en-CA" dirty="0" smtClean="0"/>
              <a:t>B</a:t>
            </a:r>
            <a:r>
              <a:rPr lang="en-CA" dirty="0"/>
              <a:t>	      23.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4.   C	   14. </a:t>
            </a:r>
            <a:r>
              <a:rPr lang="en-CA" dirty="0" smtClean="0"/>
              <a:t>A</a:t>
            </a:r>
            <a:r>
              <a:rPr lang="en-CA" dirty="0"/>
              <a:t>	      24. A</a:t>
            </a:r>
          </a:p>
          <a:p>
            <a:pPr marL="0" indent="0">
              <a:buNone/>
            </a:pPr>
            <a:r>
              <a:rPr lang="en-CA" dirty="0"/>
              <a:t>5.   A	   15. </a:t>
            </a:r>
            <a:r>
              <a:rPr lang="en-CA" dirty="0" smtClean="0"/>
              <a:t>B	      25</a:t>
            </a:r>
            <a:r>
              <a:rPr lang="en-CA" dirty="0"/>
              <a:t>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6.   </a:t>
            </a:r>
            <a:r>
              <a:rPr lang="en-CA" dirty="0" smtClean="0"/>
              <a:t>A</a:t>
            </a:r>
            <a:r>
              <a:rPr lang="en-CA" dirty="0"/>
              <a:t>	   16. </a:t>
            </a:r>
            <a:r>
              <a:rPr lang="en-CA" dirty="0" smtClean="0"/>
              <a:t>E</a:t>
            </a:r>
            <a:r>
              <a:rPr lang="en-CA" dirty="0"/>
              <a:t>	      26.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7.   </a:t>
            </a:r>
            <a:r>
              <a:rPr lang="en-CA" dirty="0" smtClean="0"/>
              <a:t>E</a:t>
            </a:r>
            <a:r>
              <a:rPr lang="en-CA" dirty="0"/>
              <a:t>	   17. </a:t>
            </a:r>
            <a:r>
              <a:rPr lang="en-CA" dirty="0" smtClean="0"/>
              <a:t>C</a:t>
            </a:r>
            <a:r>
              <a:rPr lang="en-CA" dirty="0"/>
              <a:t>	      27. </a:t>
            </a:r>
            <a:r>
              <a:rPr lang="en-CA" dirty="0" smtClean="0"/>
              <a:t>A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8.   </a:t>
            </a:r>
            <a:r>
              <a:rPr lang="en-CA" dirty="0" smtClean="0"/>
              <a:t>C</a:t>
            </a:r>
            <a:r>
              <a:rPr lang="en-CA" dirty="0"/>
              <a:t>	   18. </a:t>
            </a:r>
            <a:r>
              <a:rPr lang="en-CA" dirty="0" smtClean="0"/>
              <a:t>E</a:t>
            </a:r>
            <a:r>
              <a:rPr lang="en-CA" dirty="0"/>
              <a:t>	      28.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9.   B	   19. </a:t>
            </a:r>
            <a:r>
              <a:rPr lang="en-CA" dirty="0" smtClean="0"/>
              <a:t>E</a:t>
            </a:r>
            <a:r>
              <a:rPr lang="en-CA" dirty="0"/>
              <a:t>	      29. </a:t>
            </a:r>
            <a:r>
              <a:rPr lang="en-CA" dirty="0" smtClean="0"/>
              <a:t>C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10. </a:t>
            </a:r>
            <a:r>
              <a:rPr lang="en-CA" dirty="0" smtClean="0"/>
              <a:t>E</a:t>
            </a:r>
            <a:r>
              <a:rPr lang="en-CA" dirty="0"/>
              <a:t>	   20. E	      30. </a:t>
            </a:r>
            <a:r>
              <a:rPr lang="en-CA" dirty="0" smtClean="0"/>
              <a:t>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110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b="1" dirty="0"/>
              <a:t>Discuss the theories that have contributed to the evolution of HRM and the challenges faced.</a:t>
            </a:r>
            <a:endParaRPr lang="en-CA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CA" dirty="0" smtClean="0">
                <a:solidFill>
                  <a:srgbClr val="00B050"/>
                </a:solidFill>
              </a:rPr>
              <a:t>Scientific </a:t>
            </a:r>
            <a:r>
              <a:rPr lang="en-CA" dirty="0">
                <a:solidFill>
                  <a:srgbClr val="00B050"/>
                </a:solidFill>
              </a:rPr>
              <a:t>Management: Concern for production </a:t>
            </a:r>
            <a:r>
              <a:rPr lang="en-CA" dirty="0" smtClean="0">
                <a:solidFill>
                  <a:srgbClr val="00B050"/>
                </a:solidFill>
              </a:rPr>
              <a:t>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The process of “scientifically” analyzing manufacturing processes, reducing production costs, and compensating employees based on their performance levels. </a:t>
            </a:r>
            <a:r>
              <a:rPr lang="en-CA" dirty="0" smtClean="0"/>
              <a:t>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Human Relations Movement: Concern for People </a:t>
            </a:r>
            <a:r>
              <a:rPr lang="en-CA" dirty="0" smtClean="0">
                <a:solidFill>
                  <a:srgbClr val="00B050"/>
                </a:solidFill>
              </a:rPr>
              <a:t>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A management philosophy based on the belief that the attitudes and feelings of workers are important and deserves more attention.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The Human Resource Movement: Concern for People and Productivity(.5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A management philosophy focusing on concern for people and productivity.(2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Growing Professionalism in HRM 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Certified Human Resources Professional (CHRP).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1394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b="1" dirty="0"/>
              <a:t>Discuss sexual harassment and its impact on employees and the work environment. </a:t>
            </a:r>
            <a:endParaRPr lang="en-CA" sz="2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Sexual </a:t>
            </a:r>
            <a:r>
              <a:rPr lang="en-CA" dirty="0"/>
              <a:t>harassment is defined as offensive or humiliating behaviour that is related to the person’s sex as well as behaviour of a sexual nature that creates an intimidating, unwelcome, hostile or offensive work environment.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Sexual harassment has a negative impact: e.g., employee morale and productivity decreases, absenteeism increases, trust in management decreases, legal action for condoning these behaviours increases. (2.5 </a:t>
            </a:r>
            <a:r>
              <a:rPr lang="en-CA" dirty="0" err="1"/>
              <a:t>pt</a:t>
            </a:r>
            <a:r>
              <a:rPr lang="en-CA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1832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100" b="1" dirty="0"/>
              <a:t>Job analysis is the cornerstone of HRM. Discuss.</a:t>
            </a:r>
            <a:r>
              <a:rPr lang="en-CA" dirty="0"/>
              <a:t/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Job </a:t>
            </a:r>
            <a:r>
              <a:rPr lang="en-CA" dirty="0"/>
              <a:t>analysis is the procedure for determining the tasks, duties and responsibilities of each job and the human attributes required to perform the job.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Job analysis information is used to develop job descriptions (1 </a:t>
            </a:r>
            <a:r>
              <a:rPr lang="en-CA" dirty="0" err="1"/>
              <a:t>pt</a:t>
            </a:r>
            <a:r>
              <a:rPr lang="en-CA" dirty="0"/>
              <a:t>) and job specifications.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It is used for a number of interrelated activities such as HR planning, recruitment and selection, training and development, career management, compensation and performance appraisals.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Any example:  Job descriptions and specifications are used to determine what sort of person to recruit and hire. (2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 per example up to a maximum of 6).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455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990600"/>
          </a:xfrm>
        </p:spPr>
        <p:txBody>
          <a:bodyPr>
            <a:noAutofit/>
          </a:bodyPr>
          <a:lstStyle/>
          <a:p>
            <a:r>
              <a:rPr lang="en-CA" sz="2000" b="1" dirty="0"/>
              <a:t>You are the VP Human Resources at a major Canadian automaker which has been significantly impacted by the recent recession. Briefly describe the major strategies available to you to deal with the labour surplus at the firm.</a:t>
            </a:r>
            <a:r>
              <a:rPr lang="en-CA" sz="2000" dirty="0"/>
              <a:t/>
            </a:r>
            <a:br>
              <a:rPr lang="en-CA" sz="2000" dirty="0"/>
            </a:br>
            <a:endParaRPr lang="en-C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53636"/>
            <a:ext cx="8229600" cy="48768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CA" dirty="0" smtClean="0"/>
              <a:t>Initially </a:t>
            </a:r>
            <a:r>
              <a:rPr lang="en-CA" dirty="0"/>
              <a:t>respond with a hiring freeze, which means openings are filled by reassigning current employees and no outsiders are hired.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surplus is slowly reduced by attrition, which is the normal separation of employees from an organization due to resignations, retirements or death.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Attempt to accelerate attrition by providing incentives for employees to leave (e.g., buyouts, early retirement plans).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Reduce the total number of hours using job-sharing (a single position shared by more than one individual), reducing full-time work to part-time work, work-sharing (part-time work plus EI), and reduced work week (shorter week). (1 </a:t>
            </a:r>
            <a:r>
              <a:rPr lang="en-CA" dirty="0" err="1"/>
              <a:t>pt</a:t>
            </a:r>
            <a:r>
              <a:rPr lang="en-CA" dirty="0"/>
              <a:t> per strategy up to a max of 3 </a:t>
            </a:r>
            <a:r>
              <a:rPr lang="en-CA" dirty="0" err="1"/>
              <a:t>pt</a:t>
            </a:r>
            <a:r>
              <a:rPr lang="en-CA" dirty="0"/>
              <a:t>).</a:t>
            </a:r>
          </a:p>
          <a:p>
            <a:pPr lvl="0"/>
            <a:r>
              <a:rPr lang="en-CA" dirty="0"/>
              <a:t>Layoff employees (temporary withdrawal of employment for economic or business reasons)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When employees are no longer required then terminate employees.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39467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What are the advantages and disadvantages of filling open positions with internal candidates?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CA" dirty="0" smtClean="0"/>
              <a:t>Internal </a:t>
            </a:r>
            <a:r>
              <a:rPr lang="en-CA" dirty="0"/>
              <a:t>candidates are employees currently working for the organization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Advantages (1.5 </a:t>
            </a:r>
            <a:r>
              <a:rPr lang="en-CA" dirty="0" err="1"/>
              <a:t>pt</a:t>
            </a:r>
            <a:r>
              <a:rPr lang="en-CA" dirty="0"/>
              <a:t> per 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see that competence is rewarded, thus enhancing commitment, motivation and performance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are less likely to leave.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Managers are provided with a longer-term perspective when making business decisions.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Safer to promote employees, as the firm is likely to have a more accurate assessment of the person’s skills.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require less orientation.</a:t>
            </a:r>
          </a:p>
          <a:p>
            <a:pPr lvl="0"/>
            <a:r>
              <a:rPr lang="en-CA" dirty="0"/>
              <a:t>Disadvantages (1.5 </a:t>
            </a:r>
            <a:r>
              <a:rPr lang="en-CA" dirty="0" err="1"/>
              <a:t>pt</a:t>
            </a:r>
            <a:r>
              <a:rPr lang="en-CA" dirty="0"/>
              <a:t> per disadvantage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who don’t get the job may become unhappy.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Need to post all job openings and interview all candidates when they know who they want to hire, thus wasting time and creating false hope.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may be less satisfied with accepting a new boss appointed from within their own ranks.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Difficult for a newly chosen leader to adjust to no longer being ‘one of the gang’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Inbreeding.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0025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Describe the legal issues involved in obtaining and providing reference information.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Failure </a:t>
            </a:r>
            <a:r>
              <a:rPr lang="en-CA" dirty="0"/>
              <a:t>to check references can lead to negligent or wrongful hiring suits.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reference provider is protected by ‘qualified privilege’ – that is even if negative information is provide, as long as it is honest, fair and candid, the reference giver is protected.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Despite ‘qualified privilege’ Canadian companies are adopting a ‘no reference’ policy for the fear of civil litigation.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Companies are only willing to confirm the position held and dates of employment, especially in the case of discharged employees.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8570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Moving Forward…..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Option 1:</a:t>
            </a:r>
          </a:p>
          <a:p>
            <a:pPr marL="0" indent="0"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On a separate sheet of paper, provide reasons why you believe that your answer is right (3-4 sentences) and should receive a higher grade.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Option 2: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Add 2 to your final grade. (e.g., if you had a 14/20, your new grade is 16/20).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26369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23</TotalTime>
  <Words>883</Words>
  <Application>Microsoft Office PowerPoint</Application>
  <PresentationFormat>On-screen Show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Clarity</vt:lpstr>
      <vt:lpstr>Midterm 1</vt:lpstr>
      <vt:lpstr>Multiple Choice Questions</vt:lpstr>
      <vt:lpstr>Discuss the theories that have contributed to the evolution of HRM and the challenges faced.</vt:lpstr>
      <vt:lpstr>Discuss sexual harassment and its impact on employees and the work environment. </vt:lpstr>
      <vt:lpstr>Job analysis is the cornerstone of HRM. Discuss. </vt:lpstr>
      <vt:lpstr>You are the VP Human Resources at a major Canadian automaker which has been significantly impacted by the recent recession. Briefly describe the major strategies available to you to deal with the labour surplus at the firm. </vt:lpstr>
      <vt:lpstr>What are the advantages and disadvantages of filling open positions with internal candidates? </vt:lpstr>
      <vt:lpstr>Describe the legal issues involved in obtaining and providing reference information. </vt:lpstr>
      <vt:lpstr>Moving Forward…..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1</dc:title>
  <dc:creator>COE Support</dc:creator>
  <cp:lastModifiedBy>University of Ottawa</cp:lastModifiedBy>
  <cp:revision>5</cp:revision>
  <dcterms:created xsi:type="dcterms:W3CDTF">2013-02-28T16:51:38Z</dcterms:created>
  <dcterms:modified xsi:type="dcterms:W3CDTF">2013-03-01T20:55:56Z</dcterms:modified>
</cp:coreProperties>
</file>