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5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6.xml" ContentType="application/vnd.openxmlformats-officedocument.presentationml.notesSlide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7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8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notesSlides/notesSlide9.xml" ContentType="application/vnd.openxmlformats-officedocument.presentationml.notesSlide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10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4" r:id="rId1"/>
  </p:sldMasterIdLst>
  <p:notesMasterIdLst>
    <p:notesMasterId r:id="rId13"/>
  </p:notesMasterIdLst>
  <p:handoutMasterIdLst>
    <p:handoutMasterId r:id="rId14"/>
  </p:handoutMasterIdLst>
  <p:sldIdLst>
    <p:sldId id="419" r:id="rId2"/>
    <p:sldId id="499" r:id="rId3"/>
    <p:sldId id="674" r:id="rId4"/>
    <p:sldId id="675" r:id="rId5"/>
    <p:sldId id="676" r:id="rId6"/>
    <p:sldId id="677" r:id="rId7"/>
    <p:sldId id="670" r:id="rId8"/>
    <p:sldId id="671" r:id="rId9"/>
    <p:sldId id="678" r:id="rId10"/>
    <p:sldId id="679" r:id="rId11"/>
    <p:sldId id="67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843E843-576C-4BF6-9361-E68E64B6A129}">
          <p14:sldIdLst>
            <p14:sldId id="419"/>
            <p14:sldId id="499"/>
            <p14:sldId id="674"/>
            <p14:sldId id="675"/>
            <p14:sldId id="676"/>
            <p14:sldId id="677"/>
            <p14:sldId id="670"/>
            <p14:sldId id="671"/>
            <p14:sldId id="678"/>
            <p14:sldId id="679"/>
            <p14:sldId id="672"/>
          </p14:sldIdLst>
        </p14:section>
        <p14:section name="Untitled Section" id="{4C56BC15-1ED6-4E03-AFB5-BEBA59A1CD81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09" autoAdjust="0"/>
    <p:restoredTop sz="94705" autoAdjust="0"/>
  </p:normalViewPr>
  <p:slideViewPr>
    <p:cSldViewPr>
      <p:cViewPr varScale="1">
        <p:scale>
          <a:sx n="108" d="100"/>
          <a:sy n="108" d="100"/>
        </p:scale>
        <p:origin x="1632" y="-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56465D-A617-4B85-8913-0ADE6616A566}" type="doc">
      <dgm:prSet loTypeId="urn:microsoft.com/office/officeart/2009/layout/ReverseList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D60A75A4-47F5-4368-81E4-6C9EBD627398}">
      <dgm:prSet phldrT="[Text]" custT="1"/>
      <dgm:spPr>
        <a:solidFill>
          <a:srgbClr val="002060"/>
        </a:solidFill>
        <a:ln w="76200">
          <a:solidFill>
            <a:srgbClr val="FFFF00"/>
          </a:solidFill>
        </a:ln>
      </dgm:spPr>
      <dgm:t>
        <a:bodyPr/>
        <a:lstStyle/>
        <a:p>
          <a:pPr algn="ctr"/>
          <a:endParaRPr lang="en-CA" sz="2400" b="1" dirty="0" smtClean="0">
            <a:solidFill>
              <a:srgbClr val="FFFF00"/>
            </a:solidFill>
          </a:endParaRPr>
        </a:p>
        <a:p>
          <a:pPr algn="ctr"/>
          <a:r>
            <a:rPr lang="en-CA" sz="3200" b="1" dirty="0" smtClean="0">
              <a:solidFill>
                <a:srgbClr val="FFFF00"/>
              </a:solidFill>
            </a:rPr>
            <a:t>La relation </a:t>
          </a:r>
        </a:p>
        <a:p>
          <a:pPr algn="ctr"/>
          <a:r>
            <a:rPr lang="en-CA" sz="3200" b="1" dirty="0" smtClean="0">
              <a:solidFill>
                <a:srgbClr val="FFFF00"/>
              </a:solidFill>
            </a:rPr>
            <a:t>pédagogique</a:t>
          </a:r>
        </a:p>
        <a:p>
          <a:pPr algn="ctr"/>
          <a:r>
            <a:rPr lang="en-CA" sz="3200" b="1" dirty="0" smtClean="0">
              <a:solidFill>
                <a:srgbClr val="FFFF00"/>
              </a:solidFill>
            </a:rPr>
            <a:t>COURS  10</a:t>
          </a:r>
        </a:p>
        <a:p>
          <a:pPr algn="ctr"/>
          <a:r>
            <a:rPr lang="en-CA" sz="3200" b="1" dirty="0" smtClean="0">
              <a:solidFill>
                <a:srgbClr val="FFFF00"/>
              </a:solidFill>
            </a:rPr>
            <a:t>23 </a:t>
          </a:r>
          <a:r>
            <a:rPr lang="en-CA" sz="3200" b="1" dirty="0" err="1" smtClean="0">
              <a:solidFill>
                <a:srgbClr val="FFFF00"/>
              </a:solidFill>
            </a:rPr>
            <a:t>novombre</a:t>
          </a:r>
          <a:r>
            <a:rPr lang="en-CA" sz="3200" b="1" dirty="0" smtClean="0">
              <a:solidFill>
                <a:srgbClr val="FFFF00"/>
              </a:solidFill>
            </a:rPr>
            <a:t> 2016 </a:t>
          </a:r>
        </a:p>
      </dgm:t>
    </dgm:pt>
    <dgm:pt modelId="{148A720D-F348-4C70-ADC1-6866250AAD1A}" type="parTrans" cxnId="{6E5DA4F7-13F0-4364-A0DD-7A0B2C92B1AF}">
      <dgm:prSet/>
      <dgm:spPr/>
      <dgm:t>
        <a:bodyPr/>
        <a:lstStyle/>
        <a:p>
          <a:endParaRPr lang="en-CA"/>
        </a:p>
      </dgm:t>
    </dgm:pt>
    <dgm:pt modelId="{F9487A5F-E698-4D7D-919E-F41633FB0052}" type="sibTrans" cxnId="{6E5DA4F7-13F0-4364-A0DD-7A0B2C92B1AF}">
      <dgm:prSet/>
      <dgm:spPr/>
      <dgm:t>
        <a:bodyPr/>
        <a:lstStyle/>
        <a:p>
          <a:endParaRPr lang="en-CA"/>
        </a:p>
      </dgm:t>
    </dgm:pt>
    <dgm:pt modelId="{ECD60900-56F9-4DBF-9518-53EC02BC407F}">
      <dgm:prSet phldrT="[Text]" custT="1"/>
      <dgm:spPr>
        <a:solidFill>
          <a:srgbClr val="FFFF00"/>
        </a:solidFill>
        <a:ln w="76200">
          <a:solidFill>
            <a:srgbClr val="002060"/>
          </a:solidFill>
        </a:ln>
      </dgm:spPr>
      <dgm:t>
        <a:bodyPr/>
        <a:lstStyle/>
        <a:p>
          <a:endParaRPr lang="en-CA" sz="2850" b="1" dirty="0">
            <a:solidFill>
              <a:srgbClr val="002060"/>
            </a:solidFill>
          </a:endParaRPr>
        </a:p>
      </dgm:t>
    </dgm:pt>
    <dgm:pt modelId="{D12267CE-6890-415F-B054-0E0CC2D4BE6C}" type="parTrans" cxnId="{CC30D7EA-E484-4C00-813A-FF7E7DC929BA}">
      <dgm:prSet/>
      <dgm:spPr/>
      <dgm:t>
        <a:bodyPr/>
        <a:lstStyle/>
        <a:p>
          <a:endParaRPr lang="en-CA"/>
        </a:p>
      </dgm:t>
    </dgm:pt>
    <dgm:pt modelId="{FB489D18-C182-43EB-9175-A6C5AFDE742B}" type="sibTrans" cxnId="{CC30D7EA-E484-4C00-813A-FF7E7DC929BA}">
      <dgm:prSet/>
      <dgm:spPr/>
      <dgm:t>
        <a:bodyPr/>
        <a:lstStyle/>
        <a:p>
          <a:endParaRPr lang="en-CA"/>
        </a:p>
      </dgm:t>
    </dgm:pt>
    <dgm:pt modelId="{5F543A97-9D49-410D-A28D-FEDBEEBA7E96}">
      <dgm:prSet phldrT="[Text]" custT="1"/>
      <dgm:spPr>
        <a:solidFill>
          <a:srgbClr val="002060"/>
        </a:solidFill>
        <a:ln w="76200">
          <a:solidFill>
            <a:srgbClr val="FFFF00"/>
          </a:solidFill>
        </a:ln>
      </dgm:spPr>
      <dgm:t>
        <a:bodyPr/>
        <a:lstStyle/>
        <a:p>
          <a:pPr algn="l"/>
          <a:endParaRPr lang="fr-CA" sz="1000" b="1" dirty="0" smtClean="0">
            <a:solidFill>
              <a:srgbClr val="FFFF00"/>
            </a:solidFill>
          </a:endParaRPr>
        </a:p>
        <a:p>
          <a:pPr algn="ctr"/>
          <a:endParaRPr lang="en-CA" sz="800" b="0" dirty="0" smtClean="0">
            <a:solidFill>
              <a:srgbClr val="FFFF00"/>
            </a:solidFill>
          </a:endParaRPr>
        </a:p>
        <a:p>
          <a:pPr algn="ctr"/>
          <a:endParaRPr lang="en-CA" sz="800" b="0" dirty="0" smtClean="0">
            <a:solidFill>
              <a:srgbClr val="FFFF00"/>
            </a:solidFill>
          </a:endParaRPr>
        </a:p>
        <a:p>
          <a:pPr algn="ctr"/>
          <a:endParaRPr lang="en-CA" sz="800" b="0" dirty="0" smtClean="0">
            <a:solidFill>
              <a:srgbClr val="FFFF00"/>
            </a:solidFill>
          </a:endParaRPr>
        </a:p>
        <a:p>
          <a:pPr algn="ctr"/>
          <a:r>
            <a:rPr lang="en-CA" sz="4400" b="0" dirty="0" smtClean="0">
              <a:solidFill>
                <a:srgbClr val="FFFF00"/>
              </a:solidFill>
            </a:rPr>
            <a:t>SYNTH</a:t>
          </a:r>
          <a:r>
            <a:rPr lang="fr-CA" sz="4400" b="0" dirty="0" smtClean="0">
              <a:solidFill>
                <a:srgbClr val="FFFF00"/>
              </a:solidFill>
            </a:rPr>
            <a:t>ÈSE </a:t>
          </a:r>
        </a:p>
        <a:p>
          <a:pPr algn="ctr"/>
          <a:r>
            <a:rPr lang="fr-CA" sz="4400" b="0" dirty="0" smtClean="0">
              <a:solidFill>
                <a:srgbClr val="FFFF00"/>
              </a:solidFill>
            </a:rPr>
            <a:t>DU COURS</a:t>
          </a:r>
        </a:p>
      </dgm:t>
    </dgm:pt>
    <dgm:pt modelId="{22C68831-FCCF-4E56-AF90-6D8EAE1CA4CF}" type="parTrans" cxnId="{AF0B61BF-1A1E-4B49-8579-C26889FC6062}">
      <dgm:prSet/>
      <dgm:spPr/>
      <dgm:t>
        <a:bodyPr/>
        <a:lstStyle/>
        <a:p>
          <a:endParaRPr lang="fr-CA"/>
        </a:p>
      </dgm:t>
    </dgm:pt>
    <dgm:pt modelId="{8E4D2327-3ABC-4025-BDEF-94A6A4EE7A6D}" type="sibTrans" cxnId="{AF0B61BF-1A1E-4B49-8579-C26889FC6062}">
      <dgm:prSet/>
      <dgm:spPr/>
      <dgm:t>
        <a:bodyPr/>
        <a:lstStyle/>
        <a:p>
          <a:endParaRPr lang="fr-CA"/>
        </a:p>
      </dgm:t>
    </dgm:pt>
    <dgm:pt modelId="{6C6750E9-7793-47EB-8C85-EC2358CA6A10}" type="pres">
      <dgm:prSet presAssocID="{F856465D-A617-4B85-8913-0ADE6616A566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en-CA"/>
        </a:p>
      </dgm:t>
    </dgm:pt>
    <dgm:pt modelId="{490E3B63-12E4-4048-840A-B5ECA127E588}" type="pres">
      <dgm:prSet presAssocID="{F856465D-A617-4B85-8913-0ADE6616A566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6F84FAF3-9FAC-43F7-8F92-F70FBCC94898}" type="pres">
      <dgm:prSet presAssocID="{F856465D-A617-4B85-8913-0ADE6616A566}" presName="LeftNode" presStyleLbl="bgImgPlace1" presStyleIdx="0" presStyleCnt="2" custScaleX="175517" custLinFactNeighborX="-51942" custLinFactNeighborY="-1822">
        <dgm:presLayoutVars>
          <dgm:chMax val="2"/>
          <dgm:chPref val="2"/>
        </dgm:presLayoutVars>
      </dgm:prSet>
      <dgm:spPr/>
      <dgm:t>
        <a:bodyPr/>
        <a:lstStyle/>
        <a:p>
          <a:endParaRPr lang="en-CA"/>
        </a:p>
      </dgm:t>
    </dgm:pt>
    <dgm:pt modelId="{62F2C90F-AD17-4C4E-8D30-6399C174ACCD}" type="pres">
      <dgm:prSet presAssocID="{F856465D-A617-4B85-8913-0ADE6616A566}" presName="RightText" presStyleLbl="revTx" presStyleIdx="0" presStyleCnt="0">
        <dgm:presLayoutVars>
          <dgm:bulletEnabled val="1"/>
        </dgm:presLayoutVars>
      </dgm:prSet>
      <dgm:spPr>
        <a:solidFill>
          <a:srgbClr val="002060"/>
        </a:solidFill>
        <a:ln w="76200">
          <a:solidFill>
            <a:srgbClr val="FFFF00"/>
          </a:solidFill>
        </a:ln>
      </dgm:spPr>
      <dgm:t>
        <a:bodyPr/>
        <a:lstStyle/>
        <a:p>
          <a:endParaRPr lang="en-CA"/>
        </a:p>
      </dgm:t>
    </dgm:pt>
    <dgm:pt modelId="{11EAB9E6-C39E-4D8F-9354-072DB7E9E1B0}" type="pres">
      <dgm:prSet presAssocID="{F856465D-A617-4B85-8913-0ADE6616A566}" presName="RightNode" presStyleLbl="bgImgPlace1" presStyleIdx="1" presStyleCnt="2" custScaleX="177274" custLinFactNeighborX="20426" custLinFactNeighborY="-1822">
        <dgm:presLayoutVars>
          <dgm:chMax val="0"/>
          <dgm:chPref val="0"/>
        </dgm:presLayoutVars>
      </dgm:prSet>
      <dgm:spPr/>
      <dgm:t>
        <a:bodyPr/>
        <a:lstStyle/>
        <a:p>
          <a:endParaRPr lang="en-CA"/>
        </a:p>
      </dgm:t>
    </dgm:pt>
    <dgm:pt modelId="{409AB33B-27E1-4167-B6CE-775836CF45BF}" type="pres">
      <dgm:prSet presAssocID="{F856465D-A617-4B85-8913-0ADE6616A566}" presName="TopArrow" presStyleLbl="node1" presStyleIdx="0" presStyleCnt="2" custScaleX="140219"/>
      <dgm:spPr/>
    </dgm:pt>
    <dgm:pt modelId="{2F81A9B6-B5C7-4EFB-9E2E-CF7FA497BF92}" type="pres">
      <dgm:prSet presAssocID="{F856465D-A617-4B85-8913-0ADE6616A566}" presName="BottomArrow" presStyleLbl="node1" presStyleIdx="1" presStyleCnt="2" custScaleX="131797"/>
      <dgm:spPr/>
    </dgm:pt>
  </dgm:ptLst>
  <dgm:cxnLst>
    <dgm:cxn modelId="{AF0B61BF-1A1E-4B49-8579-C26889FC6062}" srcId="{F856465D-A617-4B85-8913-0ADE6616A566}" destId="{5F543A97-9D49-410D-A28D-FEDBEEBA7E96}" srcOrd="1" destOrd="0" parTransId="{22C68831-FCCF-4E56-AF90-6D8EAE1CA4CF}" sibTransId="{8E4D2327-3ABC-4025-BDEF-94A6A4EE7A6D}"/>
    <dgm:cxn modelId="{CC30D7EA-E484-4C00-813A-FF7E7DC929BA}" srcId="{F856465D-A617-4B85-8913-0ADE6616A566}" destId="{ECD60900-56F9-4DBF-9518-53EC02BC407F}" srcOrd="2" destOrd="0" parTransId="{D12267CE-6890-415F-B054-0E0CC2D4BE6C}" sibTransId="{FB489D18-C182-43EB-9175-A6C5AFDE742B}"/>
    <dgm:cxn modelId="{2FFD2160-1925-4CE2-B05B-93EFB4ADED50}" type="presOf" srcId="{D60A75A4-47F5-4368-81E4-6C9EBD627398}" destId="{6F84FAF3-9FAC-43F7-8F92-F70FBCC94898}" srcOrd="1" destOrd="0" presId="urn:microsoft.com/office/officeart/2009/layout/ReverseList"/>
    <dgm:cxn modelId="{C1645C6E-FDE3-41A6-A45E-FD60F04AAA76}" type="presOf" srcId="{5F543A97-9D49-410D-A28D-FEDBEEBA7E96}" destId="{11EAB9E6-C39E-4D8F-9354-072DB7E9E1B0}" srcOrd="1" destOrd="0" presId="urn:microsoft.com/office/officeart/2009/layout/ReverseList"/>
    <dgm:cxn modelId="{6E5DA4F7-13F0-4364-A0DD-7A0B2C92B1AF}" srcId="{F856465D-A617-4B85-8913-0ADE6616A566}" destId="{D60A75A4-47F5-4368-81E4-6C9EBD627398}" srcOrd="0" destOrd="0" parTransId="{148A720D-F348-4C70-ADC1-6866250AAD1A}" sibTransId="{F9487A5F-E698-4D7D-919E-F41633FB0052}"/>
    <dgm:cxn modelId="{F6D43A8E-43EB-4650-8480-424B86B4A654}" type="presOf" srcId="{5F543A97-9D49-410D-A28D-FEDBEEBA7E96}" destId="{62F2C90F-AD17-4C4E-8D30-6399C174ACCD}" srcOrd="0" destOrd="0" presId="urn:microsoft.com/office/officeart/2009/layout/ReverseList"/>
    <dgm:cxn modelId="{F8B8A392-CD72-4B75-AA4B-51A8AE165945}" type="presOf" srcId="{D60A75A4-47F5-4368-81E4-6C9EBD627398}" destId="{490E3B63-12E4-4048-840A-B5ECA127E588}" srcOrd="0" destOrd="0" presId="urn:microsoft.com/office/officeart/2009/layout/ReverseList"/>
    <dgm:cxn modelId="{6B8069E4-6671-4F06-B59E-B90DF020CA0E}" type="presOf" srcId="{F856465D-A617-4B85-8913-0ADE6616A566}" destId="{6C6750E9-7793-47EB-8C85-EC2358CA6A10}" srcOrd="0" destOrd="0" presId="urn:microsoft.com/office/officeart/2009/layout/ReverseList"/>
    <dgm:cxn modelId="{D093F10B-87CF-448E-B1C8-6A371220C58C}" type="presParOf" srcId="{6C6750E9-7793-47EB-8C85-EC2358CA6A10}" destId="{490E3B63-12E4-4048-840A-B5ECA127E588}" srcOrd="0" destOrd="0" presId="urn:microsoft.com/office/officeart/2009/layout/ReverseList"/>
    <dgm:cxn modelId="{6C7286ED-CE60-4296-8081-3760606C6C44}" type="presParOf" srcId="{6C6750E9-7793-47EB-8C85-EC2358CA6A10}" destId="{6F84FAF3-9FAC-43F7-8F92-F70FBCC94898}" srcOrd="1" destOrd="0" presId="urn:microsoft.com/office/officeart/2009/layout/ReverseList"/>
    <dgm:cxn modelId="{C8DA6643-CE2D-4BBE-AF8C-2D78E1DC6E01}" type="presParOf" srcId="{6C6750E9-7793-47EB-8C85-EC2358CA6A10}" destId="{62F2C90F-AD17-4C4E-8D30-6399C174ACCD}" srcOrd="2" destOrd="0" presId="urn:microsoft.com/office/officeart/2009/layout/ReverseList"/>
    <dgm:cxn modelId="{B47574A6-33A3-4E13-B504-23896F53DD50}" type="presParOf" srcId="{6C6750E9-7793-47EB-8C85-EC2358CA6A10}" destId="{11EAB9E6-C39E-4D8F-9354-072DB7E9E1B0}" srcOrd="3" destOrd="0" presId="urn:microsoft.com/office/officeart/2009/layout/ReverseList"/>
    <dgm:cxn modelId="{BA903445-845B-4AF4-81A6-0894B0EA45F9}" type="presParOf" srcId="{6C6750E9-7793-47EB-8C85-EC2358CA6A10}" destId="{409AB33B-27E1-4167-B6CE-775836CF45BF}" srcOrd="4" destOrd="0" presId="urn:microsoft.com/office/officeart/2009/layout/ReverseList"/>
    <dgm:cxn modelId="{3D3D5158-D68B-4C40-A789-87FF8FB5FB8C}" type="presParOf" srcId="{6C6750E9-7793-47EB-8C85-EC2358CA6A10}" destId="{2F81A9B6-B5C7-4EFB-9E2E-CF7FA497BF92}" srcOrd="5" destOrd="0" presId="urn:microsoft.com/office/officeart/2009/layout/ReverseList"/>
  </dgm:cxnLst>
  <dgm:bg/>
  <dgm:whole>
    <a:ln w="57150"/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84FAF3-9FAC-43F7-8F92-F70FBCC94898}">
      <dsp:nvSpPr>
        <dsp:cNvPr id="0" name=""/>
        <dsp:cNvSpPr/>
      </dsp:nvSpPr>
      <dsp:spPr>
        <a:xfrm rot="16200000">
          <a:off x="138736" y="853435"/>
          <a:ext cx="3822160" cy="4099630"/>
        </a:xfrm>
        <a:prstGeom prst="round2SameRect">
          <a:avLst>
            <a:gd name="adj1" fmla="val 16670"/>
            <a:gd name="adj2" fmla="val 0"/>
          </a:avLst>
        </a:prstGeom>
        <a:solidFill>
          <a:srgbClr val="002060"/>
        </a:solidFill>
        <a:ln w="762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152400" rIns="137160" bIns="152400" numCol="1" spcCol="1270" anchor="t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2400" b="1" kern="1200" dirty="0" smtClean="0">
            <a:solidFill>
              <a:srgbClr val="FFFF00"/>
            </a:solidFill>
          </a:endParaRP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200" b="1" kern="1200" dirty="0" smtClean="0">
              <a:solidFill>
                <a:srgbClr val="FFFF00"/>
              </a:solidFill>
            </a:rPr>
            <a:t>La relation 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200" b="1" kern="1200" dirty="0" smtClean="0">
              <a:solidFill>
                <a:srgbClr val="FFFF00"/>
              </a:solidFill>
            </a:rPr>
            <a:t>pédagogique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200" b="1" kern="1200" dirty="0" smtClean="0">
              <a:solidFill>
                <a:srgbClr val="FFFF00"/>
              </a:solidFill>
            </a:rPr>
            <a:t>COURS  10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3200" b="1" kern="1200" dirty="0" smtClean="0">
              <a:solidFill>
                <a:srgbClr val="FFFF00"/>
              </a:solidFill>
            </a:rPr>
            <a:t>23 </a:t>
          </a:r>
          <a:r>
            <a:rPr lang="en-CA" sz="3200" b="1" kern="1200" dirty="0" err="1" smtClean="0">
              <a:solidFill>
                <a:srgbClr val="FFFF00"/>
              </a:solidFill>
            </a:rPr>
            <a:t>novombre</a:t>
          </a:r>
          <a:r>
            <a:rPr lang="en-CA" sz="3200" b="1" kern="1200" dirty="0" smtClean="0">
              <a:solidFill>
                <a:srgbClr val="FFFF00"/>
              </a:solidFill>
            </a:rPr>
            <a:t> 2016 </a:t>
          </a:r>
        </a:p>
      </dsp:txBody>
      <dsp:txXfrm rot="5400000">
        <a:off x="186617" y="1178786"/>
        <a:ext cx="3913014" cy="3448928"/>
      </dsp:txXfrm>
    </dsp:sp>
    <dsp:sp modelId="{11EAB9E6-C39E-4D8F-9354-072DB7E9E1B0}">
      <dsp:nvSpPr>
        <dsp:cNvPr id="0" name=""/>
        <dsp:cNvSpPr/>
      </dsp:nvSpPr>
      <dsp:spPr>
        <a:xfrm rot="5400000">
          <a:off x="4270875" y="832916"/>
          <a:ext cx="3822160" cy="4140669"/>
        </a:xfrm>
        <a:prstGeom prst="round2SameRect">
          <a:avLst>
            <a:gd name="adj1" fmla="val 16670"/>
            <a:gd name="adj2" fmla="val 0"/>
          </a:avLst>
        </a:prstGeom>
        <a:solidFill>
          <a:srgbClr val="002060"/>
        </a:solidFill>
        <a:ln w="7620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63500" rIns="38100" bIns="63500" numCol="1" spcCol="1270" anchor="t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A" sz="1000" b="1" kern="1200" dirty="0" smtClean="0">
            <a:solidFill>
              <a:srgbClr val="FFFF00"/>
            </a:solidFill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800" b="0" kern="1200" dirty="0" smtClean="0">
            <a:solidFill>
              <a:srgbClr val="FFFF00"/>
            </a:solidFill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800" b="0" kern="1200" dirty="0" smtClean="0">
            <a:solidFill>
              <a:srgbClr val="FFFF00"/>
            </a:solidFill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CA" sz="800" b="0" kern="1200" dirty="0" smtClean="0">
            <a:solidFill>
              <a:srgbClr val="FFFF00"/>
            </a:solidFill>
          </a:endParaRP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4400" b="0" kern="1200" dirty="0" smtClean="0">
              <a:solidFill>
                <a:srgbClr val="FFFF00"/>
              </a:solidFill>
            </a:rPr>
            <a:t>SYNTH</a:t>
          </a:r>
          <a:r>
            <a:rPr lang="fr-CA" sz="4400" b="0" kern="1200" dirty="0" smtClean="0">
              <a:solidFill>
                <a:srgbClr val="FFFF00"/>
              </a:solidFill>
            </a:rPr>
            <a:t>ÈSE </a:t>
          </a:r>
        </a:p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4400" b="0" kern="1200" dirty="0" smtClean="0">
              <a:solidFill>
                <a:srgbClr val="FFFF00"/>
              </a:solidFill>
            </a:rPr>
            <a:t>DU COURS</a:t>
          </a:r>
        </a:p>
      </dsp:txBody>
      <dsp:txXfrm rot="-5400000">
        <a:off x="4111621" y="1178786"/>
        <a:ext cx="3954053" cy="3448928"/>
      </dsp:txXfrm>
    </dsp:sp>
    <dsp:sp modelId="{409AB33B-27E1-4167-B6CE-775836CF45BF}">
      <dsp:nvSpPr>
        <dsp:cNvPr id="0" name=""/>
        <dsp:cNvSpPr/>
      </dsp:nvSpPr>
      <dsp:spPr>
        <a:xfrm>
          <a:off x="2771775" y="0"/>
          <a:ext cx="3423877" cy="2441688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81A9B6-B5C7-4EFB-9E2E-CF7FA497BF92}">
      <dsp:nvSpPr>
        <dsp:cNvPr id="0" name=""/>
        <dsp:cNvSpPr/>
      </dsp:nvSpPr>
      <dsp:spPr>
        <a:xfrm rot="10800000">
          <a:off x="2874599" y="3503498"/>
          <a:ext cx="3218228" cy="2441688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EFB599-76DB-4802-86E1-A09814DA95DD}" type="datetimeFigureOut">
              <a:rPr lang="fr-CA" smtClean="0"/>
              <a:t>17-01-24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F92079-B475-4A11-BC74-7E2F8055396F}" type="slidenum">
              <a:rPr lang="fr-CA" smtClean="0"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156210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DE46BC-0F74-455A-9B2B-CA309E04B026}" type="datetimeFigureOut">
              <a:rPr lang="en-US" smtClean="0"/>
              <a:pPr/>
              <a:t>1/24/17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809FC4-1350-4442-80AD-2C1E551DEFB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0694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8804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8778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16652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9508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495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400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637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6371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6371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6371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809FC4-1350-4442-80AD-2C1E551DEFB7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6371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DB8D6-54AB-4945-80BF-208BACE8FCA4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039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C19620-F6C8-4ABC-A885-3014D7028A7C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946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8C288-C1A2-4D6E-83C7-6EB2C297B282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341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65D8D-C956-4126-AD57-14E339AA86F8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0306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2EAC2-0A6C-41FF-9F63-B1B1D8EF1A06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2604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797AE-E6DF-4AB6-A5CC-5C2DE50EC34A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3310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B881C-ED27-42F2-895F-B1BB17A38B59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6112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E1F4-BADB-4004-B879-F3CA74DCE447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018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32ECD-00C4-4226-ADC1-F053DC5FD65D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561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A32B87-D60A-4F5B-9DA6-CD022A7D03C7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888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D3190-DE89-4949-9DC9-C1DB1509DB90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1032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CD3415-A7DF-43D0-846B-127ED4EBB5AA}" type="datetime1">
              <a:rPr lang="en-US" smtClean="0"/>
              <a:t>1/24/17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D1954C-0CE5-4062-9D93-4B5A6F9BC0F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52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4" Type="http://schemas.openxmlformats.org/officeDocument/2006/relationships/tags" Target="../tags/tag4.xml"/><Relationship Id="rId5" Type="http://schemas.openxmlformats.org/officeDocument/2006/relationships/tags" Target="../tags/tag5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3.xml"/><Relationship Id="rId1" Type="http://schemas.openxmlformats.org/officeDocument/2006/relationships/tags" Target="../tags/tag1.xml"/><Relationship Id="rId2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4" Type="http://schemas.openxmlformats.org/officeDocument/2006/relationships/tags" Target="../tags/tag9.xml"/><Relationship Id="rId5" Type="http://schemas.openxmlformats.org/officeDocument/2006/relationships/tags" Target="../tags/tag10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4.xml"/><Relationship Id="rId1" Type="http://schemas.openxmlformats.org/officeDocument/2006/relationships/tags" Target="../tags/tag6.xml"/><Relationship Id="rId2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4" Type="http://schemas.openxmlformats.org/officeDocument/2006/relationships/tags" Target="../tags/tag14.xml"/><Relationship Id="rId5" Type="http://schemas.openxmlformats.org/officeDocument/2006/relationships/tags" Target="../tags/tag15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5.xml"/><Relationship Id="rId1" Type="http://schemas.openxmlformats.org/officeDocument/2006/relationships/tags" Target="../tags/tag11.xml"/><Relationship Id="rId2" Type="http://schemas.openxmlformats.org/officeDocument/2006/relationships/tags" Target="../tags/tag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4" Type="http://schemas.openxmlformats.org/officeDocument/2006/relationships/tags" Target="../tags/tag19.xml"/><Relationship Id="rId5" Type="http://schemas.openxmlformats.org/officeDocument/2006/relationships/tags" Target="../tags/tag20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6.xml"/><Relationship Id="rId1" Type="http://schemas.openxmlformats.org/officeDocument/2006/relationships/tags" Target="../tags/tag16.xml"/><Relationship Id="rId2" Type="http://schemas.openxmlformats.org/officeDocument/2006/relationships/tags" Target="../tags/tag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4" Type="http://schemas.openxmlformats.org/officeDocument/2006/relationships/tags" Target="../tags/tag24.xml"/><Relationship Id="rId5" Type="http://schemas.openxmlformats.org/officeDocument/2006/relationships/tags" Target="../tags/tag25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7.xml"/><Relationship Id="rId1" Type="http://schemas.openxmlformats.org/officeDocument/2006/relationships/tags" Target="../tags/tag21.xml"/><Relationship Id="rId2" Type="http://schemas.openxmlformats.org/officeDocument/2006/relationships/tags" Target="../tags/tag2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4" Type="http://schemas.openxmlformats.org/officeDocument/2006/relationships/tags" Target="../tags/tag29.xml"/><Relationship Id="rId5" Type="http://schemas.openxmlformats.org/officeDocument/2006/relationships/tags" Target="../tags/tag30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8.xml"/><Relationship Id="rId1" Type="http://schemas.openxmlformats.org/officeDocument/2006/relationships/tags" Target="../tags/tag26.xml"/><Relationship Id="rId2" Type="http://schemas.openxmlformats.org/officeDocument/2006/relationships/tags" Target="../tags/tag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4" Type="http://schemas.openxmlformats.org/officeDocument/2006/relationships/tags" Target="../tags/tag34.xml"/><Relationship Id="rId5" Type="http://schemas.openxmlformats.org/officeDocument/2006/relationships/tags" Target="../tags/tag35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9.xml"/><Relationship Id="rId1" Type="http://schemas.openxmlformats.org/officeDocument/2006/relationships/tags" Target="../tags/tag31.xml"/><Relationship Id="rId2" Type="http://schemas.openxmlformats.org/officeDocument/2006/relationships/tags" Target="../tags/tag3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4" Type="http://schemas.openxmlformats.org/officeDocument/2006/relationships/tags" Target="../tags/tag39.xml"/><Relationship Id="rId5" Type="http://schemas.openxmlformats.org/officeDocument/2006/relationships/tags" Target="../tags/tag40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10.xml"/><Relationship Id="rId1" Type="http://schemas.openxmlformats.org/officeDocument/2006/relationships/tags" Target="../tags/tag36.xml"/><Relationship Id="rId2" Type="http://schemas.openxmlformats.org/officeDocument/2006/relationships/tags" Target="../tags/tag3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4" Type="http://schemas.openxmlformats.org/officeDocument/2006/relationships/tags" Target="../tags/tag44.xml"/><Relationship Id="rId5" Type="http://schemas.openxmlformats.org/officeDocument/2006/relationships/tags" Target="../tags/tag45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11.xml"/><Relationship Id="rId1" Type="http://schemas.openxmlformats.org/officeDocument/2006/relationships/tags" Target="../tags/tag41.xml"/><Relationship Id="rId2" Type="http://schemas.openxmlformats.org/officeDocument/2006/relationships/tags" Target="../tags/tag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CA" sz="6600" b="1" i="1" dirty="0">
              <a:solidFill>
                <a:srgbClr val="FFFF00"/>
              </a:solidFill>
            </a:endParaRP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/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 dirty="0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/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 dirty="0"/>
          </a:p>
        </p:txBody>
      </p:sp>
      <p:sp>
        <p:nvSpPr>
          <p:cNvPr id="6" name="TextBox 5"/>
          <p:cNvSpPr txBox="1"/>
          <p:nvPr/>
        </p:nvSpPr>
        <p:spPr>
          <a:xfrm>
            <a:off x="155575" y="1143000"/>
            <a:ext cx="8700735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CA" sz="8800" b="1" i="1" dirty="0">
                <a:solidFill>
                  <a:srgbClr val="FFFF00"/>
                </a:solidFill>
              </a:rPr>
              <a:t> </a:t>
            </a:r>
            <a:r>
              <a:rPr lang="en-CA" sz="8800" b="1" i="1" dirty="0" smtClean="0">
                <a:solidFill>
                  <a:srgbClr val="0070C0"/>
                </a:solidFill>
              </a:rPr>
              <a:t>PED2508</a:t>
            </a:r>
            <a:endParaRPr lang="en-US" sz="88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CA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8-Point Star 7"/>
          <p:cNvSpPr/>
          <p:nvPr/>
        </p:nvSpPr>
        <p:spPr>
          <a:xfrm>
            <a:off x="231774" y="3352800"/>
            <a:ext cx="8548335" cy="2738497"/>
          </a:xfrm>
          <a:prstGeom prst="star8">
            <a:avLst/>
          </a:prstGeom>
          <a:solidFill>
            <a:srgbClr val="FFFF00"/>
          </a:solidFill>
          <a:ln w="76200">
            <a:solidFill>
              <a:srgbClr val="00206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003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CA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LA RELATION P</a:t>
            </a:r>
            <a:r>
              <a:rPr lang="fr-CA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r>
              <a:rPr lang="en-CA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DAGOGIQUE</a:t>
            </a:r>
          </a:p>
          <a:p>
            <a:pPr algn="ctr"/>
            <a:r>
              <a:rPr lang="en-CA" sz="4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CA" sz="4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00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0779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fr-CA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Vienneau, R. (2011). </a:t>
            </a:r>
            <a:r>
              <a:rPr lang="fr-CA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Apprentissage et enseignement</a:t>
            </a:r>
            <a:r>
              <a:rPr lang="fr-CA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Montréal, Gaetan Morin éditeur. </a:t>
            </a: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/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 dirty="0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/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150571465"/>
              </p:ext>
            </p:extLst>
          </p:nvPr>
        </p:nvGraphicFramePr>
        <p:xfrm>
          <a:off x="155574" y="912813"/>
          <a:ext cx="8988425" cy="5945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0586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F81A9B6-B5C7-4EFB-9E2E-CF7FA497BF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graphicEl>
                                              <a:dgm id="{2F81A9B6-B5C7-4EFB-9E2E-CF7FA497BF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graphicEl>
                                              <a:dgm id="{2F81A9B6-B5C7-4EFB-9E2E-CF7FA497BF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graphicEl>
                                              <a:dgm id="{2F81A9B6-B5C7-4EFB-9E2E-CF7FA497BF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09AB33B-27E1-4167-B6CE-775836CF45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graphicEl>
                                              <a:dgm id="{409AB33B-27E1-4167-B6CE-775836CF45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graphicEl>
                                              <a:dgm id="{409AB33B-27E1-4167-B6CE-775836CF45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graphicEl>
                                              <a:dgm id="{409AB33B-27E1-4167-B6CE-775836CF45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F84FAF3-9FAC-43F7-8F92-F70FBCC948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graphicEl>
                                              <a:dgm id="{6F84FAF3-9FAC-43F7-8F92-F70FBCC9489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graphicEl>
                                              <a:dgm id="{6F84FAF3-9FAC-43F7-8F92-F70FBCC948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graphicEl>
                                              <a:dgm id="{6F84FAF3-9FAC-43F7-8F92-F70FBCC948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11EAB9E6-C39E-4D8F-9354-072DB7E9E1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>
                                            <p:graphicEl>
                                              <a:dgm id="{11EAB9E6-C39E-4D8F-9354-072DB7E9E1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>
                                            <p:graphicEl>
                                              <a:dgm id="{11EAB9E6-C39E-4D8F-9354-072DB7E9E1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graphicEl>
                                              <a:dgm id="{11EAB9E6-C39E-4D8F-9354-072DB7E9E1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>
            <p:custDataLst>
              <p:tags r:id="rId1"/>
            </p:custDataLst>
          </p:nvPr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4400" b="1" i="1" dirty="0" smtClean="0">
                <a:solidFill>
                  <a:srgbClr val="FFFF00"/>
                </a:solidFill>
              </a:rPr>
              <a:t>LA RELATION PÉDAGOGIQUE</a:t>
            </a:r>
            <a:endParaRPr lang="en-CA" sz="4400" b="1" i="1" dirty="0">
              <a:solidFill>
                <a:srgbClr val="FFFF00"/>
              </a:solidFill>
            </a:endParaRP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2"/>
            </p:custDataLst>
          </p:nvPr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10" name="Rectangle 9"/>
          <p:cNvSpPr/>
          <p:nvPr>
            <p:custDataLst>
              <p:tags r:id="rId5"/>
            </p:custDataLst>
          </p:nvPr>
        </p:nvSpPr>
        <p:spPr>
          <a:xfrm>
            <a:off x="0" y="1187668"/>
            <a:ext cx="8988426" cy="73404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r>
              <a:rPr lang="en-US" sz="2000" b="1" i="1" dirty="0" smtClean="0"/>
              <a:t>Concept </a:t>
            </a:r>
            <a:r>
              <a:rPr lang="en-US" sz="2000" b="1" i="1" dirty="0"/>
              <a:t>de base en </a:t>
            </a:r>
            <a:r>
              <a:rPr lang="en-US" sz="2000" b="1" i="1" dirty="0" smtClean="0"/>
              <a:t>enseignement :</a:t>
            </a:r>
            <a:endParaRPr lang="fr-CA" sz="800" b="1" dirty="0" smtClean="0"/>
          </a:p>
          <a:p>
            <a:pPr lvl="2"/>
            <a:endParaRPr lang="en-CA" sz="800" b="1" dirty="0"/>
          </a:p>
          <a:p>
            <a:pPr lvl="0"/>
            <a:endParaRPr lang="fr-CA" sz="800" b="1" dirty="0"/>
          </a:p>
          <a:p>
            <a:r>
              <a:rPr lang="fr-CA" sz="1600" b="1" dirty="0" smtClean="0"/>
              <a:t>		1-  Classifications </a:t>
            </a:r>
            <a:r>
              <a:rPr lang="fr-CA" sz="1600" b="1" dirty="0"/>
              <a:t>associées aux domaines de l’apprentissage scolaire </a:t>
            </a:r>
            <a:endParaRPr lang="fr-CA" sz="1600" b="1" dirty="0" smtClean="0"/>
          </a:p>
          <a:p>
            <a:endParaRPr lang="fr-CA" sz="500" b="1" dirty="0" smtClean="0"/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en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Domaine </a:t>
            </a:r>
            <a:r>
              <a:rPr lang="fr-CA" sz="1600" b="1" dirty="0" smtClean="0"/>
              <a:t>Cognitif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en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Domaine </a:t>
            </a:r>
            <a:r>
              <a:rPr lang="fr-CA" sz="1600" b="1" dirty="0" smtClean="0"/>
              <a:t>Social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en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Domaine</a:t>
            </a:r>
            <a:r>
              <a:rPr lang="fr-CA" sz="1600" b="1" dirty="0" smtClean="0"/>
              <a:t> Psychomoteur</a:t>
            </a:r>
          </a:p>
          <a:p>
            <a:pPr lvl="5"/>
            <a:endParaRPr lang="fr-CA" sz="500" b="1" dirty="0" smtClean="0"/>
          </a:p>
          <a:p>
            <a:r>
              <a:rPr lang="fr-CA" sz="1600" b="1" dirty="0" smtClean="0"/>
              <a:t>		2-  </a:t>
            </a: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classification des </a:t>
            </a: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catégories (formes) </a:t>
            </a: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connaissances</a:t>
            </a:r>
          </a:p>
          <a:p>
            <a:endParaRPr lang="fr-CA" sz="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Antérieures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Déclaratives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Procédurales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Conditionnelles</a:t>
            </a:r>
          </a:p>
          <a:p>
            <a:pPr lvl="0"/>
            <a:endParaRPr lang="fr-CA" sz="500" b="1" dirty="0"/>
          </a:p>
          <a:p>
            <a:r>
              <a:rPr lang="fr-CA" sz="1600" b="1" dirty="0" smtClean="0"/>
              <a:t>		3-  </a:t>
            </a:r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types </a:t>
            </a:r>
            <a:r>
              <a:rPr lang="en-CA" sz="16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d’apprentissage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CA" sz="1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CA" sz="5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Informations verbales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Habiletés intellectuelles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Habiletés motrices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Attitudes 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Stratégies </a:t>
            </a:r>
            <a:r>
              <a:rPr lang="fr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cognitives </a:t>
            </a:r>
          </a:p>
          <a:p>
            <a:pPr lvl="5"/>
            <a:r>
              <a:rPr lang="fr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endParaRPr lang="en-C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CA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  <a:p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/>
            <a:r>
              <a:rPr lang="fr-CA" sz="1600" b="1" dirty="0" smtClean="0"/>
              <a:t>	 </a:t>
            </a:r>
            <a:endParaRPr lang="fr-CA" sz="1600" dirty="0"/>
          </a:p>
          <a:p>
            <a:endParaRPr lang="fr-CA" sz="1600" dirty="0"/>
          </a:p>
          <a:p>
            <a:pPr lvl="1"/>
            <a:endParaRPr lang="en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sz="1600" b="1" dirty="0">
              <a:uFill>
                <a:solidFill/>
              </a:uFill>
              <a:latin typeface="Cambria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60045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>
            <p:custDataLst>
              <p:tags r:id="rId1"/>
            </p:custDataLst>
          </p:nvPr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4400" b="1" i="1" dirty="0" smtClean="0">
                <a:solidFill>
                  <a:srgbClr val="FFFF00"/>
                </a:solidFill>
              </a:rPr>
              <a:t>LA RELATION PÉDAGOGIQUE</a:t>
            </a:r>
            <a:endParaRPr lang="en-CA" sz="4400" b="1" i="1" dirty="0">
              <a:solidFill>
                <a:srgbClr val="FFFF00"/>
              </a:solidFill>
            </a:endParaRP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2"/>
            </p:custDataLst>
          </p:nvPr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10" name="Rectangle 9"/>
          <p:cNvSpPr/>
          <p:nvPr>
            <p:custDataLst>
              <p:tags r:id="rId5"/>
            </p:custDataLst>
          </p:nvPr>
        </p:nvSpPr>
        <p:spPr>
          <a:xfrm>
            <a:off x="0" y="1187668"/>
            <a:ext cx="8988426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endParaRPr lang="en-CA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fr-CA" sz="1600" b="1" dirty="0"/>
              <a:t>4-  Facteurs qui influencent l’apprentissage </a:t>
            </a:r>
            <a:r>
              <a:rPr lang="fr-CA" sz="1600" b="1" dirty="0" smtClean="0"/>
              <a:t>:</a:t>
            </a:r>
          </a:p>
          <a:p>
            <a:endParaRPr lang="fr-CA" sz="1600" dirty="0"/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niveau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socioéconomique </a:t>
            </a:r>
            <a:endParaRPr lang="fr-CA" sz="1600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connaissances antérieures</a:t>
            </a: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intérêt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pour la matière </a:t>
            </a:r>
            <a:endParaRPr lang="fr-CA" sz="1600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santé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mentale </a:t>
            </a:r>
            <a:endParaRPr lang="fr-CA" sz="1600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relations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avec </a:t>
            </a: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l’enseignant</a:t>
            </a: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influence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des </a:t>
            </a: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pairs</a:t>
            </a: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capacité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d’attention </a:t>
            </a:r>
            <a:endParaRPr lang="fr-CA" sz="1600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expériences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hors de </a:t>
            </a: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l’école</a:t>
            </a: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qualité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de l’enseignement </a:t>
            </a:r>
            <a:endParaRPr lang="fr-CA" sz="1600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amis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à </a:t>
            </a: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l’école</a:t>
            </a: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besoins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non comblés </a:t>
            </a:r>
            <a:endParaRPr lang="fr-CA" sz="1600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aide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des parents </a:t>
            </a:r>
            <a:endParaRPr lang="fr-CA" sz="1600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motivation </a:t>
            </a: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style d’apprentissage </a:t>
            </a:r>
            <a:r>
              <a:rPr lang="fr-CA" sz="1600" dirty="0" smtClean="0">
                <a:solidFill>
                  <a:srgbClr val="FF0000"/>
                </a:solidFill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(auditif, </a:t>
            </a:r>
            <a:r>
              <a:rPr lang="fr-CA" sz="1600" dirty="0" smtClean="0">
                <a:solidFill>
                  <a:srgbClr val="FF0000"/>
                </a:solidFill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kinesthésique, </a:t>
            </a:r>
            <a:r>
              <a:rPr lang="fr-CA" sz="1600" dirty="0" smtClean="0">
                <a:solidFill>
                  <a:srgbClr val="FF0000"/>
                </a:solidFill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visuelle)</a:t>
            </a:r>
            <a:endParaRPr lang="fr-CA" sz="1600" dirty="0">
              <a:solidFill>
                <a:srgbClr val="FF0000"/>
              </a:solidFill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endParaRPr lang="en-C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/>
            <a:r>
              <a:rPr lang="fr-CA" sz="1600" b="1" dirty="0" smtClean="0"/>
              <a:t>	 </a:t>
            </a:r>
            <a:endParaRPr lang="fr-CA" sz="1600" dirty="0"/>
          </a:p>
          <a:p>
            <a:endParaRPr lang="fr-CA" sz="1600" dirty="0"/>
          </a:p>
          <a:p>
            <a:pPr lvl="1"/>
            <a:endParaRPr lang="en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sz="1600" b="1" dirty="0">
              <a:uFill>
                <a:solidFill/>
              </a:uFill>
              <a:latin typeface="Cambria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69607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>
            <p:custDataLst>
              <p:tags r:id="rId1"/>
            </p:custDataLst>
          </p:nvPr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4400" b="1" i="1" dirty="0" smtClean="0">
                <a:solidFill>
                  <a:srgbClr val="FFFF00"/>
                </a:solidFill>
              </a:rPr>
              <a:t>LA RELATION PÉDAGOGIQUE</a:t>
            </a:r>
            <a:endParaRPr lang="en-CA" sz="4400" b="1" i="1" dirty="0">
              <a:solidFill>
                <a:srgbClr val="FFFF00"/>
              </a:solidFill>
            </a:endParaRP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2"/>
            </p:custDataLst>
          </p:nvPr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10" name="Rectangle 9"/>
          <p:cNvSpPr/>
          <p:nvPr>
            <p:custDataLst>
              <p:tags r:id="rId5"/>
            </p:custDataLst>
          </p:nvPr>
        </p:nvSpPr>
        <p:spPr>
          <a:xfrm>
            <a:off x="0" y="1187668"/>
            <a:ext cx="8988426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fr-CA" sz="1600" b="1" dirty="0"/>
              <a:t>5- </a:t>
            </a:r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Taxonomie du domaine cognitif 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fr-CA" sz="5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Se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rappeler</a:t>
            </a:r>
            <a:endParaRPr lang="fr-CA" sz="1600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Comprendre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Appliquer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Analyser</a:t>
            </a:r>
            <a:endParaRPr lang="fr-CA" sz="1600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Évaluer</a:t>
            </a: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Créer</a:t>
            </a:r>
          </a:p>
          <a:p>
            <a:pPr lvl="5"/>
            <a:endParaRPr lang="en-CA" sz="5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6-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Les huit formes d’intelligences de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Gardner </a:t>
            </a:r>
            <a:endParaRPr lang="fr-CA" sz="1600" b="1" dirty="0" smtClean="0">
              <a:solidFill>
                <a:srgbClr val="FF0000"/>
              </a:solidFill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Langagière</a:t>
            </a:r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Spatiale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Intrapersonnelle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Interpersonnelle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Naturaliste </a:t>
            </a:r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Musicale 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Logicomathématique 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Kinesthésique </a:t>
            </a:r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endParaRPr lang="fr-CA" sz="1600" b="1" dirty="0">
              <a:solidFill>
                <a:srgbClr val="002060"/>
              </a:solidFill>
              <a:uFill>
                <a:solidFill/>
              </a:uFill>
              <a:latin typeface="Times New Roman" panose="02020603050405020304" pitchFamily="18" charset="0"/>
              <a:cs typeface="Times New Roman" panose="02020603050405020304" pitchFamily="18" charset="0"/>
              <a:sym typeface="Cambria"/>
            </a:endParaRPr>
          </a:p>
          <a:p>
            <a:r>
              <a:rPr lang="fr-CA" sz="1600" b="1" dirty="0" smtClean="0">
                <a:solidFill>
                  <a:srgbClr val="002060"/>
                </a:solidFill>
                <a:uFill>
                  <a:solidFill/>
                </a:uFill>
                <a:latin typeface="Times New Roman" panose="02020603050405020304" pitchFamily="18" charset="0"/>
                <a:cs typeface="Times New Roman" panose="02020603050405020304" pitchFamily="18" charset="0"/>
                <a:sym typeface="Cambria"/>
              </a:rPr>
              <a:t>		</a:t>
            </a:r>
            <a:endParaRPr lang="en-C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/>
            <a:r>
              <a:rPr lang="fr-CA" sz="1600" b="1" dirty="0" smtClean="0"/>
              <a:t>	 </a:t>
            </a:r>
            <a:endParaRPr lang="fr-CA" sz="1600" dirty="0"/>
          </a:p>
          <a:p>
            <a:endParaRPr lang="fr-CA" sz="1600" dirty="0"/>
          </a:p>
          <a:p>
            <a:pPr lvl="1"/>
            <a:endParaRPr lang="en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sz="1600" b="1" dirty="0">
              <a:uFill>
                <a:solidFill/>
              </a:uFill>
              <a:latin typeface="Cambria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458384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>
            <p:custDataLst>
              <p:tags r:id="rId1"/>
            </p:custDataLst>
          </p:nvPr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4400" b="1" i="1" dirty="0" smtClean="0">
                <a:solidFill>
                  <a:srgbClr val="FFFF00"/>
                </a:solidFill>
              </a:rPr>
              <a:t>LA RELATION PÉDAGOGIQUE</a:t>
            </a:r>
            <a:endParaRPr lang="en-CA" sz="4400" b="1" i="1" dirty="0">
              <a:solidFill>
                <a:srgbClr val="FFFF00"/>
              </a:solidFill>
            </a:endParaRP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2"/>
            </p:custDataLst>
          </p:nvPr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0" name="Rectangle 9"/>
          <p:cNvSpPr/>
          <p:nvPr>
            <p:custDataLst>
              <p:tags r:id="rId5"/>
            </p:custDataLst>
          </p:nvPr>
        </p:nvSpPr>
        <p:spPr>
          <a:xfrm>
            <a:off x="0" y="1187668"/>
            <a:ext cx="8988426" cy="79406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fr-CA" sz="1600" b="1" dirty="0">
              <a:solidFill>
                <a:srgbClr val="002060"/>
              </a:solidFill>
              <a:uFill>
                <a:solidFill/>
              </a:uFill>
              <a:latin typeface="Times New Roman" panose="02020603050405020304" pitchFamily="18" charset="0"/>
              <a:cs typeface="Times New Roman" panose="02020603050405020304" pitchFamily="18" charset="0"/>
              <a:sym typeface="Cambria"/>
            </a:endParaRPr>
          </a:p>
          <a:p>
            <a:r>
              <a:rPr lang="fr-CA" sz="1600" b="1" dirty="0" smtClean="0">
                <a:solidFill>
                  <a:srgbClr val="002060"/>
                </a:solidFill>
                <a:uFill>
                  <a:solidFill/>
                </a:uFill>
                <a:latin typeface="Times New Roman" panose="02020603050405020304" pitchFamily="18" charset="0"/>
                <a:cs typeface="Times New Roman" panose="02020603050405020304" pitchFamily="18" charset="0"/>
                <a:sym typeface="Cambria"/>
              </a:rPr>
              <a:t>		7-  Définition de </a:t>
            </a: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Cambria"/>
              </a:rPr>
              <a:t>l</a:t>
            </a: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’apprentissage scolaire et les saviors</a:t>
            </a:r>
          </a:p>
          <a:p>
            <a:endParaRPr lang="fr-CA" sz="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Savoir</a:t>
            </a:r>
            <a:endParaRPr lang="en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en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Savoir- faire </a:t>
            </a:r>
            <a:endParaRPr lang="en-C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Savoir- </a:t>
            </a:r>
            <a:r>
              <a:rPr lang="en-CA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être</a:t>
            </a: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C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Savoir- </a:t>
            </a:r>
            <a:r>
              <a:rPr lang="en-CA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devenir</a:t>
            </a: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Savoir- </a:t>
            </a:r>
            <a:r>
              <a:rPr lang="en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vivre </a:t>
            </a: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ensemble </a:t>
            </a:r>
            <a:endParaRPr lang="en-CA" sz="1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Savoir- </a:t>
            </a:r>
            <a:r>
              <a:rPr lang="en-CA" sz="1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agir</a:t>
            </a: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fr-CA" sz="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8-  Les </a:t>
            </a: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conceptions de l’apprentissage selon divers courants </a:t>
            </a: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pédagogiques</a:t>
            </a:r>
          </a:p>
          <a:p>
            <a:pPr marL="0" lvl="4"/>
            <a:endParaRPr lang="fr-CA" sz="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Description des chaque courant </a:t>
            </a:r>
            <a:r>
              <a:rPr lang="fr-CA" sz="1600" b="1" dirty="0" smtClean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Les </a:t>
            </a:r>
            <a:r>
              <a:rPr lang="fr-CA" sz="1600" b="1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fondements théoriques de chaque courant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  <a:sym typeface="Cambria"/>
              </a:rPr>
              <a:t>Les auteurs importants et leur </a:t>
            </a: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Cambria"/>
              </a:rPr>
              <a:t>contribution </a:t>
            </a:r>
            <a:endParaRPr lang="fr-CA" sz="1600" b="1" dirty="0" smtClean="0">
              <a:latin typeface="Times New Roman" panose="02020603050405020304" pitchFamily="18" charset="0"/>
              <a:cs typeface="Times New Roman" panose="02020603050405020304" pitchFamily="18" charset="0"/>
              <a:sym typeface="Cambria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Les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principales contributions de chaque courant</a:t>
            </a:r>
          </a:p>
          <a:p>
            <a:pPr marL="0" lvl="4"/>
            <a:endParaRPr lang="fr-CA" sz="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r>
              <a:rPr lang="fr-CA" sz="1600" b="1" dirty="0" smtClean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	9-  </a:t>
            </a: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métacognition</a:t>
            </a:r>
            <a:endParaRPr lang="fr-CA" sz="500" b="1" dirty="0" smtClean="0">
              <a:latin typeface="Times New Roman" panose="02020603050405020304" pitchFamily="18" charset="0"/>
              <a:cs typeface="Times New Roman" panose="02020603050405020304" pitchFamily="18" charset="0"/>
              <a:sym typeface="Cambria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en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Cambria"/>
              </a:rPr>
              <a:t>Définition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Connaissances métacognitives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Jugements </a:t>
            </a: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et Monitoring </a:t>
            </a: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Métacognitif</a:t>
            </a: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Auto-régulation et contrôle</a:t>
            </a:r>
            <a:r>
              <a:rPr lang="fr-C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fr-CA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0" lvl="5" indent="-285750">
              <a:buFont typeface="Wingdings" panose="05000000000000000000" pitchFamily="2" charset="2"/>
              <a:buChar char="Ø"/>
            </a:pPr>
            <a:r>
              <a:rPr lang="fr-CA" sz="1600" b="1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Modèle des « trois mémoires </a:t>
            </a:r>
            <a:r>
              <a:rPr lang="fr-CA" sz="1600" b="1" dirty="0" smtClean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»</a:t>
            </a:r>
          </a:p>
          <a:p>
            <a:pPr marL="0" lvl="4"/>
            <a:endParaRPr lang="fr-CA" sz="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r>
              <a:rPr lang="fr-CA" sz="1600" b="1" dirty="0" smtClean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	</a:t>
            </a:r>
            <a:endParaRPr lang="fr-CA" sz="1600" b="1" dirty="0"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endParaRPr lang="fr-CA" sz="1600" b="1" dirty="0" smtClean="0"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lvl="5"/>
            <a:endParaRPr lang="en-C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5"/>
            <a:endParaRPr lang="en-CA" sz="5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en-CA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/>
            <a:r>
              <a:rPr lang="fr-CA" sz="1600" b="1" dirty="0" smtClean="0"/>
              <a:t>	 </a:t>
            </a:r>
            <a:endParaRPr lang="fr-CA" sz="1600" dirty="0"/>
          </a:p>
          <a:p>
            <a:endParaRPr lang="fr-CA" sz="1600" dirty="0"/>
          </a:p>
          <a:p>
            <a:pPr lvl="1"/>
            <a:endParaRPr lang="en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sz="1600" b="1" dirty="0">
              <a:uFill>
                <a:solidFill/>
              </a:uFill>
              <a:latin typeface="Cambria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86530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>
            <p:custDataLst>
              <p:tags r:id="rId1"/>
            </p:custDataLst>
          </p:nvPr>
        </p:nvSpPr>
        <p:spPr>
          <a:xfrm>
            <a:off x="0" y="41275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4400" b="1" i="1" dirty="0" smtClean="0">
                <a:solidFill>
                  <a:srgbClr val="FFFF00"/>
                </a:solidFill>
              </a:rPr>
              <a:t>LA RELATION PÉDAGOGIQUE</a:t>
            </a:r>
            <a:endParaRPr lang="en-CA" sz="4400" b="1" i="1" dirty="0">
              <a:solidFill>
                <a:srgbClr val="FFFF00"/>
              </a:solidFill>
            </a:endParaRP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2"/>
            </p:custDataLst>
          </p:nvPr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10" name="Rectangle 9"/>
          <p:cNvSpPr/>
          <p:nvPr>
            <p:custDataLst>
              <p:tags r:id="rId5"/>
            </p:custDataLst>
          </p:nvPr>
        </p:nvSpPr>
        <p:spPr>
          <a:xfrm>
            <a:off x="0" y="1187668"/>
            <a:ext cx="8988426" cy="7325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endParaRPr lang="en-US" sz="500" b="1" i="1" dirty="0" smtClean="0"/>
          </a:p>
          <a:p>
            <a:pPr lvl="2"/>
            <a:endParaRPr lang="en-US" sz="500" b="1" i="1" dirty="0" smtClean="0"/>
          </a:p>
          <a:p>
            <a:pPr marL="0" lvl="4"/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10-  </a:t>
            </a: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Apprentissage en terme de </a:t>
            </a: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connaissances</a:t>
            </a:r>
          </a:p>
          <a:p>
            <a:pPr marL="0" lvl="4"/>
            <a:endParaRPr lang="fr-CA" sz="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Connaissances acquises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Connaissances </a:t>
            </a: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déclaratives  « </a:t>
            </a:r>
            <a:r>
              <a:rPr lang="fr-CA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QUOI </a:t>
            </a:r>
            <a:r>
              <a:rPr lang="fr-CA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fr-C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Connaissances </a:t>
            </a: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procédurale « </a:t>
            </a:r>
            <a:r>
              <a:rPr lang="fr-CA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COMMENT </a:t>
            </a:r>
            <a:r>
              <a:rPr lang="fr-CA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fr-C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Connaissances </a:t>
            </a: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conditionnelles « </a:t>
            </a:r>
            <a:r>
              <a:rPr lang="fr-CA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 QUAND ET LE POURQUOI »</a:t>
            </a:r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11-  Le </a:t>
            </a:r>
            <a:r>
              <a:rPr lang="fr-C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développement de l’enfant selon </a:t>
            </a:r>
            <a:r>
              <a:rPr lang="fr-CA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Piaget</a:t>
            </a:r>
          </a:p>
          <a:p>
            <a:pPr marL="0" lvl="4"/>
            <a:endParaRPr lang="fr-CA" sz="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Stade</a:t>
            </a:r>
            <a:r>
              <a:rPr lang="fr-CA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sensorimoteur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	0-2 ans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Stade </a:t>
            </a:r>
            <a:r>
              <a:rPr lang="fr-CA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préopératoire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	2-6/7 ans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Stade des </a:t>
            </a:r>
            <a:r>
              <a:rPr lang="fr-CA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opérations concrètes	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6/7-11/12 ans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Stade des </a:t>
            </a:r>
            <a:r>
              <a:rPr lang="fr-CA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opérations formelles	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11/12-15 </a:t>
            </a: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ans</a:t>
            </a:r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lvl="5"/>
            <a:endParaRPr lang="en-US" sz="500" b="1" i="1" dirty="0"/>
          </a:p>
          <a:p>
            <a:pPr lvl="2"/>
            <a:r>
              <a:rPr lang="en-CA" sz="2000" b="1" dirty="0" smtClean="0">
                <a:sym typeface="Cambria"/>
              </a:rPr>
              <a:t>          </a:t>
            </a:r>
            <a:r>
              <a:rPr lang="en-CA" sz="1600" b="1" dirty="0" smtClean="0">
                <a:sym typeface="Cambria"/>
              </a:rPr>
              <a:t>12- 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cs typeface="Times New Roman" panose="02020603050405020304" pitchFamily="18" charset="0"/>
                <a:sym typeface="Cambria"/>
              </a:rPr>
              <a:t>Z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one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proximale de développement (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ZPD) (</a:t>
            </a:r>
            <a:r>
              <a:rPr lang="fr-CA" sz="1600" b="1" dirty="0" err="1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Vigotski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)</a:t>
            </a:r>
          </a:p>
          <a:p>
            <a:pPr lvl="2"/>
            <a:endParaRPr lang="fr-CA" sz="5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lvl="2"/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          13-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Pédagogie par la découverte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(Brunner)</a:t>
            </a:r>
          </a:p>
          <a:p>
            <a:pPr lvl="2"/>
            <a:endParaRPr lang="fr-CA" sz="500" b="1" dirty="0">
              <a:uFill>
                <a:solidFill/>
              </a:uFill>
              <a:latin typeface="Times New Roman" panose="02020603050405020304" pitchFamily="18" charset="0"/>
              <a:cs typeface="Times New Roman" panose="02020603050405020304" pitchFamily="18" charset="0"/>
              <a:sym typeface="Cambria"/>
            </a:endParaRPr>
          </a:p>
          <a:p>
            <a:pPr lvl="2"/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cs typeface="Times New Roman" panose="02020603050405020304" pitchFamily="18" charset="0"/>
                <a:sym typeface="Cambria"/>
              </a:rPr>
              <a:t>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cs typeface="Times New Roman" panose="02020603050405020304" pitchFamily="18" charset="0"/>
                <a:sym typeface="Cambria"/>
              </a:rPr>
              <a:t>          14-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Les  styles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d’apprentissage</a:t>
            </a:r>
            <a:endParaRPr lang="fr-CA" sz="5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tyle auditif</a:t>
            </a: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Style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visuel </a:t>
            </a:r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4" indent="-28575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Style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kinesthésique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</a:p>
          <a:p>
            <a:pPr lvl="2"/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C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/>
            <a:r>
              <a:rPr lang="fr-CA" sz="1600" b="1" dirty="0" smtClean="0"/>
              <a:t>	 </a:t>
            </a:r>
            <a:endParaRPr lang="fr-CA" sz="1600" dirty="0"/>
          </a:p>
          <a:p>
            <a:endParaRPr lang="fr-CA" sz="1600" dirty="0"/>
          </a:p>
          <a:p>
            <a:pPr lvl="1"/>
            <a:endParaRPr lang="en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sz="1600" b="1" dirty="0">
              <a:uFill>
                <a:solidFill/>
              </a:uFill>
              <a:latin typeface="Cambria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369671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>
            <p:custDataLst>
              <p:tags r:id="rId1"/>
            </p:custDataLst>
          </p:nvPr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4400" b="1" i="1" dirty="0" smtClean="0">
                <a:solidFill>
                  <a:srgbClr val="FFFF00"/>
                </a:solidFill>
              </a:rPr>
              <a:t>LA RELATION PÉDAGOGIQUE</a:t>
            </a:r>
            <a:endParaRPr lang="en-CA" sz="4400" b="1" i="1" dirty="0">
              <a:solidFill>
                <a:srgbClr val="FFFF00"/>
              </a:solidFill>
            </a:endParaRP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2"/>
            </p:custDataLst>
          </p:nvPr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0" name="Rectangle 9"/>
          <p:cNvSpPr/>
          <p:nvPr>
            <p:custDataLst>
              <p:tags r:id="rId5"/>
            </p:custDataLst>
          </p:nvPr>
        </p:nvSpPr>
        <p:spPr>
          <a:xfrm>
            <a:off x="0" y="1187668"/>
            <a:ext cx="8988426" cy="8371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endParaRPr lang="en-CA" sz="800" b="1" dirty="0"/>
          </a:p>
          <a:p>
            <a:pPr marL="0" lvl="4"/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       18-  Le triangle pédagogique </a:t>
            </a:r>
          </a:p>
          <a:p>
            <a:pPr marL="0" lvl="4"/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La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relation </a:t>
            </a: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enseignant </a:t>
            </a: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/</a:t>
            </a: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savoir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- 	enseigner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La relation apprenant/savoir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-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 	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apprendre</a:t>
            </a:r>
            <a:endParaRPr lang="fr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La relation enseignant/apprenant - 	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former</a:t>
            </a:r>
          </a:p>
          <a:p>
            <a:pPr marL="0" lvl="4"/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			</a:t>
            </a:r>
          </a:p>
          <a:p>
            <a:pPr marL="0" lvl="4"/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       19-  Pédagogies- six principes pédagogiques et implications éducatives 	       20-  Faire croître le succès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Principes directeurs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Mandat 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particulier des écoles de langue </a:t>
            </a: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française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Développement 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des habiletés d’apprentissage et des habitudes de </a:t>
            </a: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travail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Énoncés 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de politiques ayant trait aux normes de </a:t>
            </a: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performance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Compréhension 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des différences entre </a:t>
            </a: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l’évaluation 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au service de </a:t>
            </a: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l’apprentissage (formatif), l’évaluation 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en tant </a:t>
            </a: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qu’apprentissage (sommatif) 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et l’évaluation de </a:t>
            </a: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l’apprentissage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L’évaluation </a:t>
            </a:r>
            <a:r>
              <a:rPr lang="fr-CA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de l’apprentissage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</a:t>
            </a:r>
          </a:p>
          <a:p>
            <a:pPr marL="0" lvl="4"/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  </a:t>
            </a:r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C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/>
            <a:r>
              <a:rPr lang="fr-CA" sz="1600" b="1" dirty="0" smtClean="0"/>
              <a:t>	 </a:t>
            </a:r>
            <a:endParaRPr lang="fr-CA" sz="1600" dirty="0"/>
          </a:p>
          <a:p>
            <a:endParaRPr lang="fr-CA" sz="1600" dirty="0"/>
          </a:p>
          <a:p>
            <a:pPr lvl="1"/>
            <a:endParaRPr lang="en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sz="1600" b="1" dirty="0">
              <a:uFill>
                <a:solidFill/>
              </a:uFill>
              <a:latin typeface="Cambria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3502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>
            <p:custDataLst>
              <p:tags r:id="rId1"/>
            </p:custDataLst>
          </p:nvPr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4400" b="1" i="1" dirty="0" smtClean="0">
                <a:solidFill>
                  <a:srgbClr val="FFFF00"/>
                </a:solidFill>
              </a:rPr>
              <a:t>LA RELATION PÉDAGOGIQUE</a:t>
            </a:r>
            <a:endParaRPr lang="en-CA" sz="4400" b="1" i="1" dirty="0">
              <a:solidFill>
                <a:srgbClr val="FFFF00"/>
              </a:solidFill>
            </a:endParaRP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2"/>
            </p:custDataLst>
          </p:nvPr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0" name="Rectangle 9"/>
          <p:cNvSpPr/>
          <p:nvPr>
            <p:custDataLst>
              <p:tags r:id="rId5"/>
            </p:custDataLst>
          </p:nvPr>
        </p:nvSpPr>
        <p:spPr>
          <a:xfrm>
            <a:off x="0" y="1187668"/>
            <a:ext cx="8988426" cy="911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endParaRPr lang="en-CA" sz="800" b="1" dirty="0"/>
          </a:p>
          <a:p>
            <a:pPr marL="0" lvl="4"/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       15-  Le triangle pédagogique </a:t>
            </a:r>
          </a:p>
          <a:p>
            <a:pPr marL="0" lvl="4"/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La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relation enseignant/savoir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- 	enseigner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La relation apprenant/savoir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-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 	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apprendre</a:t>
            </a:r>
            <a:endParaRPr lang="fr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La relation enseignant/apprenant - 	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former</a:t>
            </a:r>
          </a:p>
          <a:p>
            <a:pPr marL="0" lvl="4"/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	</a:t>
            </a:r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	</a:t>
            </a:r>
          </a:p>
          <a:p>
            <a:pPr marL="0" lvl="4"/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       16-  Pédagogies- six principes pédagogiques et implications éducatives</a:t>
            </a:r>
          </a:p>
          <a:p>
            <a:pPr marL="0" lvl="4"/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PRINCIPE 1 : les situations d’apprentissage doivent viser le développement global et intégrer de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l’enfant</a:t>
            </a:r>
          </a:p>
          <a:p>
            <a:pPr marL="1828800" lvl="8"/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PRINCIPE 2 :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 tout élève peut et veut apprendre; chacun apprend à son rythme et selon des modalités qui lui sont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propres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PRINCIPE 3 : l’habileté à communiquer est à la base de l’apprentissage et est essentielle pour vivre en société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</a:t>
            </a:r>
          </a:p>
          <a:p>
            <a:pPr marL="0" lvl="4"/>
            <a:endParaRPr lang="fr-CA" sz="1600" b="1" dirty="0" smtClean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</a:t>
            </a:r>
          </a:p>
          <a:p>
            <a:pPr marL="0" lvl="4"/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  </a:t>
            </a:r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C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/>
            <a:r>
              <a:rPr lang="fr-CA" sz="1600" b="1" dirty="0" smtClean="0"/>
              <a:t>	 </a:t>
            </a:r>
            <a:endParaRPr lang="fr-CA" sz="1600" dirty="0"/>
          </a:p>
          <a:p>
            <a:endParaRPr lang="fr-CA" sz="1600" dirty="0"/>
          </a:p>
          <a:p>
            <a:pPr lvl="1"/>
            <a:endParaRPr lang="en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sz="1600" b="1" dirty="0">
              <a:uFill>
                <a:solidFill/>
              </a:uFill>
              <a:latin typeface="Cambria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65189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>
            <p:custDataLst>
              <p:tags r:id="rId1"/>
            </p:custDataLst>
          </p:nvPr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4400" b="1" i="1" dirty="0" smtClean="0">
                <a:solidFill>
                  <a:srgbClr val="FFFF00"/>
                </a:solidFill>
              </a:rPr>
              <a:t>LA RELATION PÉDAGOGIQUE</a:t>
            </a:r>
            <a:endParaRPr lang="en-CA" sz="4400" b="1" i="1" dirty="0">
              <a:solidFill>
                <a:srgbClr val="FFFF00"/>
              </a:solidFill>
            </a:endParaRP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2"/>
            </p:custDataLst>
          </p:nvPr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10" name="Rectangle 9"/>
          <p:cNvSpPr/>
          <p:nvPr>
            <p:custDataLst>
              <p:tags r:id="rId5"/>
            </p:custDataLst>
          </p:nvPr>
        </p:nvSpPr>
        <p:spPr>
          <a:xfrm>
            <a:off x="0" y="1187668"/>
            <a:ext cx="8988426" cy="77713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2"/>
            <a:endParaRPr lang="en-US" sz="500" b="1" i="1" dirty="0" smtClean="0"/>
          </a:p>
          <a:p>
            <a:pPr marL="2171700" lvl="4" indent="-342900">
              <a:buFont typeface="Wingdings" panose="05000000000000000000" pitchFamily="2" charset="2"/>
              <a:buChar char="Ø"/>
            </a:pP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PRINCIPE 4 : le développement s’effectue au contact des autres : les interactions sociales au sein de la classe jouent un rôle de premier plan dans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l’apprentissage</a:t>
            </a:r>
          </a:p>
          <a:p>
            <a:pPr marL="2171700" lvl="4" indent="-342900">
              <a:buFont typeface="Wingdings" panose="05000000000000000000" pitchFamily="2" charset="2"/>
              <a:buChar char="Ø"/>
            </a:pPr>
            <a:endParaRPr lang="fr-CA" sz="5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71700" lvl="4" indent="-342900">
              <a:buFont typeface="Wingdings" panose="05000000000000000000" pitchFamily="2" charset="2"/>
              <a:buChar char="Ø"/>
            </a:pP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PRINCIPE </a:t>
            </a: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5 : la démarche de résolution de problèmes favorise le développement d’habiletés de niveau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supérieure</a:t>
            </a:r>
          </a:p>
          <a:p>
            <a:pPr marL="2171700" lvl="4" indent="-342900">
              <a:buFont typeface="Wingdings" panose="05000000000000000000" pitchFamily="2" charset="2"/>
              <a:buChar char="Ø"/>
            </a:pPr>
            <a:endParaRPr lang="fr-CA" sz="5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2171700" lvl="4" indent="-342900">
              <a:buFont typeface="Wingdings" panose="05000000000000000000" pitchFamily="2" charset="2"/>
              <a:buChar char="Ø"/>
            </a:pPr>
            <a:r>
              <a:rPr lang="fr-CA" sz="1600" b="1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PRINCIPE 6 : l’élève doit être amené à se responsabiliser face à ses </a:t>
            </a:r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apprentissages</a:t>
            </a:r>
            <a:endParaRPr lang="en-US" sz="1600" b="1" i="1" dirty="0" smtClean="0"/>
          </a:p>
          <a:p>
            <a:pPr lvl="2"/>
            <a:endParaRPr lang="en-US" sz="500" b="1" i="1" dirty="0"/>
          </a:p>
          <a:p>
            <a:pPr marL="0" lvl="4"/>
            <a:r>
              <a:rPr lang="fr-CA" sz="1600" b="1" dirty="0" smtClean="0"/>
              <a:t>	17-  </a:t>
            </a:r>
            <a:r>
              <a:rPr lang="fr-CA" sz="1600" b="1" dirty="0"/>
              <a:t>Développement de l’autonomie </a:t>
            </a:r>
            <a:r>
              <a:rPr lang="fr-CA" sz="1600" b="1" dirty="0" smtClean="0"/>
              <a:t>:</a:t>
            </a:r>
          </a:p>
          <a:p>
            <a:pPr marL="0" lvl="4"/>
            <a:endParaRPr lang="fr-CA" sz="500" b="1" dirty="0"/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Définition </a:t>
            </a: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de l’autonomie et les six facettes de l’autonomie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Importance du développement de l’autonomie </a:t>
            </a:r>
            <a:endParaRPr lang="en-US" sz="2000" b="1" i="1" dirty="0"/>
          </a:p>
          <a:p>
            <a:pPr lvl="2"/>
            <a:endParaRPr lang="en-CA" sz="800" b="1" dirty="0"/>
          </a:p>
          <a:p>
            <a:pPr marL="2628900" lvl="5" indent="-342900">
              <a:buFont typeface="Arial" panose="020B0604020202020204" pitchFamily="34" charset="0"/>
              <a:buChar char="•"/>
            </a:pPr>
            <a:r>
              <a:rPr lang="fr-CA" sz="1600" dirty="0"/>
              <a:t>Construction du futur citoyen</a:t>
            </a:r>
          </a:p>
          <a:p>
            <a:pPr marL="2628900" lvl="5" indent="-342900">
              <a:buFont typeface="Arial" panose="020B0604020202020204" pitchFamily="34" charset="0"/>
              <a:buChar char="•"/>
            </a:pPr>
            <a:r>
              <a:rPr lang="fr-CA" sz="1600" dirty="0"/>
              <a:t>Individualité et </a:t>
            </a:r>
            <a:r>
              <a:rPr lang="fr-CA" sz="1600" dirty="0" smtClean="0"/>
              <a:t>universalité </a:t>
            </a:r>
            <a:endParaRPr lang="fr-CA" sz="1600" dirty="0" smtClean="0"/>
          </a:p>
          <a:p>
            <a:pPr marL="2628900" lvl="5" indent="-342900">
              <a:buFont typeface="Arial" panose="020B0604020202020204" pitchFamily="34" charset="0"/>
              <a:buChar char="•"/>
            </a:pPr>
            <a:r>
              <a:rPr lang="fr-CA" sz="1600" dirty="0" smtClean="0"/>
              <a:t>L’autonomie </a:t>
            </a:r>
            <a:r>
              <a:rPr lang="fr-CA" sz="1600" dirty="0"/>
              <a:t>au service des apprentissages</a:t>
            </a:r>
          </a:p>
          <a:p>
            <a:pPr marL="2628900" lvl="5" indent="-342900">
              <a:buFont typeface="Arial" panose="020B0604020202020204" pitchFamily="34" charset="0"/>
              <a:buChar char="•"/>
            </a:pPr>
            <a:r>
              <a:rPr lang="fr-CA" sz="1600" dirty="0"/>
              <a:t>Trois dimensions à l’enseignement de l’autonomie</a:t>
            </a:r>
          </a:p>
          <a:p>
            <a:pPr marL="2628900" lvl="5" indent="-342900">
              <a:buFont typeface="Arial" panose="020B0604020202020204" pitchFamily="34" charset="0"/>
              <a:buChar char="•"/>
            </a:pPr>
            <a:r>
              <a:rPr lang="fr-CA" sz="1600" dirty="0"/>
              <a:t>Organisation de la salle de </a:t>
            </a:r>
            <a:r>
              <a:rPr lang="fr-CA" sz="1600" dirty="0" smtClean="0"/>
              <a:t>classe (excessivement important, endroit pour maximiser l’apprentissage et les connaissances des élèves) </a:t>
            </a:r>
            <a:endParaRPr lang="fr-CA" sz="1600" dirty="0"/>
          </a:p>
          <a:p>
            <a:pPr marL="1828800" lvl="8"/>
            <a:endParaRPr lang="fr-CA" sz="1600" b="1" dirty="0"/>
          </a:p>
          <a:p>
            <a:pPr marL="1828800" lvl="8"/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  </a:t>
            </a:r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C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/>
            <a:r>
              <a:rPr lang="fr-CA" sz="1600" b="1" dirty="0" smtClean="0"/>
              <a:t>	 </a:t>
            </a:r>
            <a:endParaRPr lang="fr-CA" sz="1600" dirty="0"/>
          </a:p>
          <a:p>
            <a:endParaRPr lang="fr-CA" sz="1600" dirty="0"/>
          </a:p>
          <a:p>
            <a:pPr lvl="1"/>
            <a:endParaRPr lang="en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sz="1600" b="1" dirty="0">
              <a:uFill>
                <a:solidFill/>
              </a:uFill>
              <a:latin typeface="Cambria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4073906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>
            <p:custDataLst>
              <p:tags r:id="rId1"/>
            </p:custDataLst>
          </p:nvPr>
        </p:nvSpPr>
        <p:spPr>
          <a:xfrm>
            <a:off x="0" y="0"/>
            <a:ext cx="9144000" cy="908720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CA" sz="4400" b="1" i="1" dirty="0" smtClean="0">
                <a:solidFill>
                  <a:srgbClr val="FFFF00"/>
                </a:solidFill>
              </a:rPr>
              <a:t>LA RELATION PÉDAGOGIQUE</a:t>
            </a:r>
            <a:endParaRPr lang="en-CA" sz="4400" b="1" i="1" dirty="0">
              <a:solidFill>
                <a:srgbClr val="FFFF00"/>
              </a:solidFill>
            </a:endParaRPr>
          </a:p>
        </p:txBody>
      </p:sp>
      <p:sp>
        <p:nvSpPr>
          <p:cNvPr id="4" name="AutoShape 2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2"/>
            </p:custDataLst>
          </p:nvPr>
        </p:nvSpPr>
        <p:spPr bwMode="auto">
          <a:xfrm>
            <a:off x="155575" y="-8302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5" name="AutoShape 4" descr="data:image/jpeg;base64,/9j/4AAQSkZJRgABAQAAAQABAAD/2wCEAAkGBxQSEhUUEhMUFhUWFhUYFxUYFhofHhYUGBUXGhgWFxUaHCggGCQlHBYWIT0iJSksLi4yFyA1ODMsNyotLisBCgoKDg0OGhAQGiwkHyQsLCwsLCwsLCwvLCwsLCwsLCwsLCwsLCwsLCwsLDQsLCwsNCwsLCwsLCwsLDQsLCwsLP/AABEIALcBEwMBIgACEQEDEQH/xAAbAAEAAwEBAQEAAAAAAAAAAAAAAwUGBAIBB//EAEAQAAEDAgQDBQUFBgUFAQAAAAEAAhEDIQQSMUEFUWEGInGBkRMyobHBQlJy0fAjYoKS4fEUM0NT0hUWNKLCB//EABgBAQEBAQEAAAAAAAAAAAAAAAABAgME/8QAHxEBAQACAwEBAQEBAAAAAAAAAAECERIhMUFRYUID/9oADAMBAAIRAxEAPwD9xREQEREBERAREQEREBERAREQEREBERAREQEREBERAREQEREBERAREQEREBERAREQEREBERAREQEREBERAREQEREBERAREQEREBERAREQEREBERAREQEREBERAREQEREBERAREQEXFxXitLDtzVXRPutF3OPJrd/kN1h8Z2wq1X5BShhnug3yiZc8jw8PHVWS1LZG9qY2m33qjB4uA+q5qvHMO3Wq3yk/IFYHD4hpBzAElxJdlBseXe5CF2PwrTh31KWaQdXSLD3oAjn10KvFOTVHtRhv9w/yP+oUjeP0iMwzkcwwrDcFaXuy1GtcJGoGl99VZ47B0gZbSpkG03seUTZW4wlaJ3aWkNW1f5CPmoj2socqno3/AJLOmkz/AGx4Zn/8lLla6AKTPAA3P4gc3xU1F7Xbe19CdKg65R9HKZvaegdyP5fo5UlLgIeQXNDBPugkyOVyY9VNieFNaP2dKkZ5hxPkXOI9ITUO1ue0lGYGc+AB+AMqNvavDkxmcPEf1WbOHYDDqTRz9/5ZgF9q0GMiKdG/IT5XNj4pqJutN/3Ph/vnyaT8pU9Pj1A6VPVrh8wszh6VEf5rG9QBlgHQS2DO+tvl5wXDKTwagByEnK0l3uyYJm/xTiba5vFaJ0rU/wCcfUrqp1A4S0gjmDK/P+K4Okx2VjXEloOZsEam0E7aeV1yUcViaT5pktiBcDvcg4SZ/rsnE5P01FneDdqmVDkrxSqiLEwHTMFs3Ghsel1olLNLLsREUUREQEREBERAREQEREBERARFDi8UykwvqODWjUn5AbnoEEyo+J8eDWn2MOImX6tEEAgAe8bj130VJxPj7q8sANOmSBM3dOzgOl4BtvOi5K4FOTIa0mSP34AIA65Wu87qyM2vnFKgJ7zy9zokkC3K/r3RHguCsBmL2tDTYgAaG2nTp5JVdmMgHLtI1P0/orGmGimfaXltucwMsHo0f+zRut+MqZuFBEw0A9TbothgsG2jSyOLZLCcut3GTPKZI81U0qDqcBzYDgD4gj+66H4lrRme6Om58BqVLdrI4GUvZuMzacsb8p/WysXYOqACWmKg0/MbHdR0sRnczJTLnagBpJYCLF4FgNDf80xmPqktJLRlPedBzG9hJMAdICUdVHAR78eH9VLRaA5oAiSEoY9tVpykSNbRP7wm8KMVIcCdjoirsBQYwQAev6+S5RjlBXxmYFTSvVWHaiR1XPiOHNguDgMtzm0AFzJ5L5RqyVDxDEtqU3MnMw2cQTcyRl6zb1VvSPPDQKhiXBwJmWzIBh3e2M2g3Eq5xDg1ptoP7Kgf7Qj9k5oy6gkagXg7xO35q8/wlV9ET38zQSQdOWXcgGDfVTZGQ43iGMc0up5g4G8wQR8NIUeErYd5ENqgnQAAyfGQu3iGDDx7NxGYEEAgi/Vpg7qTD8MOFlrgC50d7kPug7D6hq7csePfrlZly68V9A0nCH0wC1xJmz2HSS47aX8j11PBm1qYBpVg9t5o1LtH4H+9TtGuYdAs3x6sx5NZpy1WAB4j3iLG3UEH121+4LjIqmRAMAFuUXgRaAM3z6KZY2zcXHLV1X6NgOIMrDunvDVp1H5+K61gKBLcr2Oa12aGm8kRJkbgfVaXs/xz27QKjQyoRMTZ4kjM0+UwbwfNcbHWVdIiKKIiICIiAiIgIiICIubiNZzKTnNiQLToL6nw18kEHFuLsoDvGXbNGp/JY2vWqYgmtXMMbPs6cwJ5x/c/I8ePqhzu88vJmb28Tz+AXiviy4wGl2wG3K2w+JW5ixalwoNQujLmjuh0ge8LA3jnzK7q9MObcgOEN1E9PqFBw3CuAGdokyT+7sAQ75iTfZWGLrhjbuZS2zBslxIBi0uGxhs+SfUVgw8Wymeq9NgVJruygEyHbMadIG7nCbchsFx4rjZ0a4kjqDHjt5X6wqGtUdUeS5xcTJ8yukx/WbfxpuKcfFauwUA5xALWsAkvJ3jaPNX3COzTzD8UZOopNNh+NwjN4C3Uqj7I8RZhWumnTc77zZzG+hJmBbpp5rY4LtDRqAXLJ+8OsaiQPNYyuuo1jN92rJlINEAADkBCquM8I9qMzCG1JmdnRsf1/S2ac1wQQdCPzVfxTjtKhYnM77rdvE6N+axG2Jp0H06mha4TLd9pnmDPgrKtVzNzRGgPj4rk4lxo1qjXPHs2iQIEkg7Exf1hanB06VfCltEgiPMVNe8Nr/Bbu4zNM7msoTX6KUiy+4HC+1qNZcSbkagASSPJRWd4jxoh5o0jLg1+Zw2LWkkDwAP6lcfA8c5rm91zmOBpnWBmMAztDiL9SrJv/wCd4ttWabqeVjnZS9xGdsmDlaDEgwQSvvDamLOFZhwxopNcTlLe879p7QZ8xiMx0gTF+vp3hMenn1lb21vZvhoeHOdTAo5h7K5l4AHeIO2bQ7jprqIVFwrilaA2vTGY6ZSJI/DJ68tFesdImCOhXkt3Xok6QYrDU6oy1Ghw5EKm4lwR+XuHO0aNdrG7Q7cfKNCrvFVWsGZxAFrnmTZU/GOOupkNpAEkEgumDGoAHiL9dCmyxlKeRrnGo0h1mXtIv707iBrBghQ1eANe5vsiWB13EQ5uugbqT8FJUqf4lznNc5tewdTfcP6ciLQJ5jmFBg8dAyju3gtsfH2bnWnoeYvsu0t/zXOz9XNHAMp1hWfWgtzBrSZy92B3QItJsSVwYkS4ZX5gz3XAAOA2kDlzHoF2U8IyuDYPA1bcGRcggX/hGq4a+EmXOLWtsGFg90SAL2JNx8Fmf1b/ABp+BdoZinXIDvs1NnjbzWkX5wKbvZHMWvLCCbGSCbkDczfSdYWp7KY51RpBktbGV2vOWzry10WMppvHLa+REWWhERAREQEREBfCJX1EGb4n2XYXe0pgA7tiR5D6Ko4nw4tZLHOa4OEkgZTeIPTwut2oMRhmuBkC4i4mfFWVm4shiuKZAW0hVMD3/ZBwaAPsAuETzk+Cz1LD1cUXZ6jAQcpzPEgakW+Tbc1e8X4e6gbTk1GpaOki4H56Fc9Opb/NdTcbgOd3T+F47p5XhdZ1OnO93t4pdlmZHH21NzheAe7rvEn0+KyrMIXufTBIH+pUH2Kc2a2ftOMROnhMbWi5z5ZVpu5yXuII6yem3op8H2YoO7sPbmkxmMgn7UH3vxbcgpM7jey47Z4cKDcjJyNAkNAkZRazpM23udJ1vY4ahTqVAwCGtAdAJ3duepB9CrLEdmBSLXNfUcGzE3AJ1MCL9fBcuFwBoue8AuzkXkQIEQCNNzGtysXV+tTc+NDSrMa0hrpqXhjT3ot9kdL3Co8XQ7sNw9QH7xzH4ZIXrs/FKs+pVJLnCAI0BMkwb7Aeq05xLHDuy78ME+kz8FJdNesfg8S6kZOGrkjkXAHxbl08ZUtXtU6m7/xcjjubEjr3BZW+Pqtc0inVNN27nU8xHkSAs83s0X1AX4j2jSZdADXOHLvP+K6S431nV+J3cQp1yXNsXXcyfddvfcTeeqteAU6dHNUqVGC2UFzgORdE/wAPqpH08K2IwrJaIBDWSBEe80kqg4hwv2zgbgMaRSZqJJJc57o8BYGzQp1Vu40nGOJksPsO837VRpBjoCNPFZ7AcWYA8lpJYLAaEzEHlfn1VM/hONY7Oys2mRplc8eRGW/mrmpWbk/aezDnEOqOY2A9+UNkj1P8RU0bW/BqBg1XvzvqQbRDB9xsclaCsRoSsjw7C1WOL6D25NXNMxHPLsrsY62nx/osWVYpeKvc2v7Oo4upPs2T7mbQDpNvTquPjwqiky8inE1TM5gIbO0m8k29Vb46kyvJqBwDWm8xbXWLcvNSYvitF7TSptdUzDKQW5W3+873vQSrjjUysYf/AKjLmvjvgi21iD9PEKxrEVZrMkAkCqPuu2qj5O9Vc0eFseclOhTc4QC7KSG9O8TmPSfErQYTgdOkzNUDYAJIAHxIAmeQt9Xhpl6NQuqQGgESPaDkLEGLGHbHaCLFWr6Yd3KUOcZLnOAEk7gAiP1qvNGi6q42AM6AWvfurR8O4U2mJIuf1c/oK0kVnBOzxbSyVXlwJJ1M3Ozp7oiBAWho0WsaGtAAGwXtFLdtSSCIiiiIiAiIgIiICIiAiIg8vYCIIkLJ8V7NubPsgH0zM0yYgn7TXbHrpa8rXIrMrEslflmIZicHcZnUjs4SAORg93WJaYKYviDKoD6WZlWRnY4yDYAOY8C0REGNehX6Ji+HAyWAA7iLO5ghZHifZqm8nI00n37gNj+HbyXWZ431zuFniv4Z2nrMOU1iR92pEfzG/wAV3u7VsbcDK7csJg/wkXWZxXCHNMTfqCrDB4U02972Zn7N52gjM0A+RlauOFZlyXDe1LHCDTBvrAEnq3Q+i7eHVqVY7MO05hPO/ujbRZBuLZRqOzU2Pi5aSQ4fTy1Wiq45uX9m1w7rXAQ0d1zcwIkx5LOX/PXxcc9rrF0nDuuvuCSSY8VwVobq9o81msJxp7Lse4t1yPMgTyG3krRnHajh7gnlZZ4aa5pnY+mP9WfCSrxlbLTZDSS9sg9Df6rP067qrmtdSp3IGnM62Vxx3HPoBhp2kkGw5CEyxnkJUww9Z+oty284X1/Bnm5DSfAf0VI3tRiP0ApG9qq/3J8gpwq8otmcKLJc9zWNvJm/wt8VzN9mXQ021L3aR0ESVw1Ma+teowjxcfkjRHd2JgucRA6OnT5KaXbxxfGisW0qPuC5PXm46Ex815p4YNGUSJ1I1PQHYfFdBu0uaJaHFuYbu5NAXVg6WdpkNDrxImOXd0Hi6dNN1rl1pnXe0uGxhp0sjLX1GwtYemq78JQe5mU6Tvo38/DZfeH8IDYLtdfE/TyVs0RYLDaHC4VtMQ0eanRFFEREBERAREQEREBERAREQEREBERAUVegHi/kdx5qVEGR49gnNHea5+sVGtnwzAX+XQ7KuwOOqtAYH03MOgeA9vUAyHNP7rgAOa3xE6rPca4FP7SkO9uBqf8Al4Lcs+s2M/xziAZkIwLKgE+7ILS0iC0tkQdfJfHNoVnGqypUD6je80va8AkDVjspsQNHBTirTYcxa87EiQRH3qcxr0Xs4jA1mkvDDGmdkOnYB1ICB5T4rcyY0zfGaeTuOe9smZGbK421ZMf2UX+Lyh0PGwsdrba7LQso4FzQ0tyR9yrWcL8y8NJXqnQwLDApl43LnugeQEn4q8onGoOyfFq1QljspYAYqObfNIAaHAjMbk7my0lXGRAJpkzEQZHUza31XBisQx/s20g0MboLgZib+9HIeqYHidEVIdTyuBu4BxkgxFwRHn4SVzvfkbnS5pU3vgGixoEgkixM6gRdesdh8OwD2paOgsSf4b7L5R49TfOUt3950T5RI9FX1adF7iRZzplwe5wnm4uaCQstdPVXNUIbhmMY2LvcAHeUkuFo2lSYfhtNn+bWk7gHU9ZkleMPXwoESXEawHx4QYC9MwIrHusa2nu4tEn8MiR6/kg6qOEoSRTYHHU8vTT0XdhcEGGbTyFgPAaeamoUWsAa0QApFFEREBERAREQEREBERAREQEREBERAREQEREBERAREQV/EuFNq3u133hv481jOJdn4cQ4ZX3IdJh3/wA+dtV+hqLEUGvbleAR+rjkrKlj8vPDqrb5WR1Jv0kaqJ9Gt/tCOjh9XStnxHs+4XaczeR1HnuqivgmgAxlMmziSHcojzW9s6TYXAPLBlLgWtBIIc1xdHea0yDrbN1UfEWOLHD2JDnDuhrWASCD3nWjyC6DxGwAAtOYd6DpBk32O+65MViQ51zF7NbMHxvJ81OzpT/9NqnUNHi6V0s4I4RmNzoAD8Oa0HD+HVHe6S3ncwOV4BNunqtDgOHNpX9527j9OSm10q+Cdnm0wC8R+7Mk/iP0WgAX1FloREQEREBERAREQEREBERAREQEREBERAREQEREBERAREQEREBcmJ4ex8y2515HxGh9F1ogx+M4S8VMrW911wQLAb6frorjh/CAAM4bbk0CeUkCQrhFdpp5YwAQBAXpEUUREQEREBERAREQEREBERAREQEREBERAREQEREBERAREQEREBERAREQEREBERAREQEREBERAREQEREBERAREQEREBERAREQEREBERAREQEREBERAREQEREBERAREQEREBERAREQEREBERAREQEREH//2Q==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307975" y="-6778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CA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39D1954C-0CE5-4062-9D93-4B5A6F9BC0F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10" name="Rectangle 9"/>
          <p:cNvSpPr/>
          <p:nvPr>
            <p:custDataLst>
              <p:tags r:id="rId5"/>
            </p:custDataLst>
          </p:nvPr>
        </p:nvSpPr>
        <p:spPr>
          <a:xfrm>
            <a:off x="0" y="1187668"/>
            <a:ext cx="8988426" cy="8063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4"/>
            <a:r>
              <a:rPr lang="en-US" sz="2000" b="1" i="1" dirty="0"/>
              <a:t>	</a:t>
            </a:r>
            <a:r>
              <a:rPr lang="en-US" sz="2000" b="1" i="1" dirty="0" smtClean="0"/>
              <a:t> </a:t>
            </a:r>
            <a:r>
              <a:rPr lang="fr-CA" sz="1600" b="1" dirty="0" smtClean="0"/>
              <a:t>18-  Transfert des </a:t>
            </a:r>
            <a:r>
              <a:rPr lang="fr-CA" sz="1600" b="1" dirty="0" smtClean="0"/>
              <a:t>connaissances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b="1" dirty="0" smtClean="0"/>
              <a:t> </a:t>
            </a:r>
            <a:r>
              <a:rPr lang="fr-CA" sz="1600" dirty="0" smtClean="0"/>
              <a:t>Quand et comment se produit le transfert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 smtClean="0"/>
              <a:t>Le </a:t>
            </a:r>
            <a:r>
              <a:rPr lang="fr-CA" sz="1600" dirty="0"/>
              <a:t>transfert en situation de résolutions de problèmes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/>
              <a:t>Comment l’enseignant peut faciliter le transfert 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/>
              <a:t>Les 5 conditions favorisant le transfert de connaissances</a:t>
            </a:r>
          </a:p>
          <a:p>
            <a:pPr marL="0" lvl="4"/>
            <a:endParaRPr lang="fr-CA" sz="1600" b="1" dirty="0" smtClean="0"/>
          </a:p>
          <a:p>
            <a:pPr marL="0" lvl="4"/>
            <a:r>
              <a:rPr lang="fr-CA" sz="1600" b="1" dirty="0" smtClean="0"/>
              <a:t>	  19-  </a:t>
            </a:r>
            <a:r>
              <a:rPr lang="fr-CA" sz="1600" b="1" dirty="0"/>
              <a:t>Intégration du </a:t>
            </a:r>
            <a:r>
              <a:rPr lang="fr-CA" sz="1600" b="1" dirty="0" smtClean="0"/>
              <a:t>savoir</a:t>
            </a:r>
            <a:endParaRPr lang="fr-CA" sz="1600" b="1" dirty="0"/>
          </a:p>
          <a:p>
            <a:pPr marL="1657350" lvl="7" indent="-285750">
              <a:buFont typeface="Wingdings" panose="05000000000000000000" pitchFamily="2" charset="2"/>
              <a:buChar char="Ø"/>
            </a:pPr>
            <a:r>
              <a:rPr lang="fr-CA" sz="1600" dirty="0"/>
              <a:t>Le processus</a:t>
            </a:r>
          </a:p>
          <a:p>
            <a:pPr marL="1657350" lvl="7" indent="-285750">
              <a:buFont typeface="Wingdings" panose="05000000000000000000" pitchFamily="2" charset="2"/>
              <a:buChar char="Ø"/>
            </a:pPr>
            <a:r>
              <a:rPr lang="fr-CA" sz="1600" dirty="0"/>
              <a:t>Les trois étapes du processus</a:t>
            </a:r>
          </a:p>
          <a:p>
            <a:pPr marL="1371600" lvl="7"/>
            <a:r>
              <a:rPr lang="fr-CA" sz="1600" b="1" dirty="0"/>
              <a:t>	</a:t>
            </a:r>
          </a:p>
          <a:p>
            <a:pPr marL="0" lvl="4"/>
            <a:r>
              <a:rPr lang="fr-CA" sz="1600" b="1" dirty="0"/>
              <a:t>	</a:t>
            </a:r>
            <a:r>
              <a:rPr lang="fr-CA" sz="1600" b="1" dirty="0" smtClean="0"/>
              <a:t>  20-  </a:t>
            </a:r>
            <a:r>
              <a:rPr lang="fr-CA" sz="1600" b="1" dirty="0"/>
              <a:t>Le rôle de </a:t>
            </a:r>
            <a:r>
              <a:rPr lang="fr-CA" sz="1600" b="1" dirty="0" smtClean="0"/>
              <a:t>l’enseignant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/>
              <a:t>Éléments importants sur lesquels l’enseignant doit s’interroger</a:t>
            </a: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/>
              <a:t>Responsabilité élargie des </a:t>
            </a:r>
            <a:r>
              <a:rPr lang="fr-CA" sz="1600" dirty="0" smtClean="0"/>
              <a:t>enseignants </a:t>
            </a:r>
            <a:endParaRPr lang="fr-CA" sz="1600" dirty="0" smtClean="0">
              <a:solidFill>
                <a:srgbClr val="FF0000"/>
              </a:solidFill>
            </a:endParaRPr>
          </a:p>
          <a:p>
            <a:pPr marL="2114550" lvl="8" indent="-285750">
              <a:buFont typeface="Wingdings" panose="05000000000000000000" pitchFamily="2" charset="2"/>
              <a:buChar char="Ø"/>
            </a:pPr>
            <a:r>
              <a:rPr lang="fr-CA" sz="1600" dirty="0" smtClean="0"/>
              <a:t>Au </a:t>
            </a:r>
            <a:r>
              <a:rPr lang="fr-CA" sz="1600" dirty="0"/>
              <a:t>niveau de </a:t>
            </a:r>
            <a:r>
              <a:rPr lang="fr-CA" sz="1600" dirty="0" smtClean="0"/>
              <a:t>l’élève </a:t>
            </a:r>
            <a:endParaRPr lang="fr-CA" sz="1600" dirty="0"/>
          </a:p>
          <a:p>
            <a:pPr marL="2114550" lvl="8" indent="-285750">
              <a:buFont typeface="Wingdings" panose="05000000000000000000" pitchFamily="2" charset="2"/>
              <a:buChar char="ü"/>
            </a:pPr>
            <a:r>
              <a:rPr lang="fr-CA" sz="1600" dirty="0"/>
              <a:t>Au niveau  de la classe</a:t>
            </a:r>
          </a:p>
          <a:p>
            <a:pPr marL="2114550" lvl="8" indent="-285750">
              <a:buFont typeface="Wingdings" panose="05000000000000000000" pitchFamily="2" charset="2"/>
              <a:buChar char="ü"/>
            </a:pPr>
            <a:r>
              <a:rPr lang="fr-CA" sz="1600" dirty="0"/>
              <a:t>Au niveau  de </a:t>
            </a:r>
            <a:r>
              <a:rPr lang="fr-CA" sz="1600" dirty="0" smtClean="0"/>
              <a:t>l’école </a:t>
            </a:r>
            <a:endParaRPr lang="fr-CA" sz="1600" dirty="0"/>
          </a:p>
          <a:p>
            <a:pPr marL="2114550" lvl="8" indent="-285750">
              <a:buFont typeface="Wingdings" panose="05000000000000000000" pitchFamily="2" charset="2"/>
              <a:buChar char="ü"/>
            </a:pPr>
            <a:r>
              <a:rPr lang="fr-CA" sz="1600" dirty="0"/>
              <a:t>Au niveau  des parents et de la </a:t>
            </a:r>
            <a:r>
              <a:rPr lang="fr-CA" sz="1600" dirty="0" smtClean="0"/>
              <a:t>collectivité élargie</a:t>
            </a:r>
            <a:endParaRPr lang="fr-CA" sz="1600" b="1" dirty="0"/>
          </a:p>
          <a:p>
            <a:pPr marL="1371600" lvl="7"/>
            <a:r>
              <a:rPr lang="fr-CA" sz="1600" dirty="0" smtClean="0"/>
              <a:t> </a:t>
            </a:r>
            <a:endParaRPr lang="fr-CA" sz="1600" dirty="0"/>
          </a:p>
          <a:p>
            <a:pPr marL="0" lvl="4"/>
            <a:endParaRPr lang="fr-CA" sz="1600" b="1" dirty="0"/>
          </a:p>
          <a:p>
            <a:pPr marL="2114550" lvl="8" indent="-285750">
              <a:buFont typeface="Wingdings" panose="05000000000000000000" pitchFamily="2" charset="2"/>
              <a:buChar char="Ø"/>
            </a:pPr>
            <a:endParaRPr lang="fr-CA" sz="1600" b="1" dirty="0"/>
          </a:p>
          <a:p>
            <a:pPr marL="1828800" lvl="8"/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r>
              <a:rPr lang="fr-CA" sz="1600" b="1" dirty="0" smtClean="0">
                <a:uFill>
                  <a:solidFill/>
                </a:uFill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  <a:sym typeface="Cambria"/>
              </a:rPr>
              <a:t>	  </a:t>
            </a:r>
            <a:endParaRPr lang="fr-CA" sz="1600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0" lvl="4"/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4"/>
            <a:endParaRPr lang="fr-C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C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CA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CA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lvl="0"/>
            <a:r>
              <a:rPr lang="fr-CA" sz="1600" b="1" dirty="0" smtClean="0"/>
              <a:t>	 </a:t>
            </a:r>
            <a:endParaRPr lang="fr-CA" sz="1600" dirty="0"/>
          </a:p>
          <a:p>
            <a:endParaRPr lang="fr-CA" sz="1600" dirty="0"/>
          </a:p>
          <a:p>
            <a:pPr lvl="1"/>
            <a:endParaRPr lang="en-CA" sz="1600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sz="1600" b="1" dirty="0">
              <a:uFill>
                <a:solidFill/>
              </a:uFill>
              <a:latin typeface="Cambria"/>
              <a:ea typeface="Cambria"/>
              <a:cs typeface="Times New Roman" panose="02020603050405020304" pitchFamily="18" charset="0"/>
              <a:sym typeface="Cambria"/>
            </a:endParaRPr>
          </a:p>
          <a:p>
            <a:pPr marL="914400" lvl="6"/>
            <a:endParaRPr lang="fr-CA" b="1" dirty="0">
              <a:uFill>
                <a:solidFill/>
              </a:uFill>
              <a:latin typeface="Times New Roman" panose="02020603050405020304" pitchFamily="18" charset="0"/>
              <a:ea typeface="Cambria"/>
              <a:cs typeface="Times New Roman" panose="02020603050405020304" pitchFamily="18" charset="0"/>
              <a:sym typeface="Cambria"/>
            </a:endParaRPr>
          </a:p>
        </p:txBody>
      </p:sp>
    </p:spTree>
    <p:extLst>
      <p:ext uri="{BB962C8B-B14F-4D97-AF65-F5344CB8AC3E}">
        <p14:creationId xmlns:p14="http://schemas.microsoft.com/office/powerpoint/2010/main" val="2515519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0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0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0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27997</TotalTime>
  <Words>150</Words>
  <Application>Microsoft Macintosh PowerPoint</Application>
  <PresentationFormat>On-screen Show (4:3)</PresentationFormat>
  <Paragraphs>309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Cambria</vt:lpstr>
      <vt:lpstr>Times New Roman</vt:lpstr>
      <vt:lpstr>Arial</vt:lpstr>
      <vt:lpstr>Calibri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15.0025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Succeed in Lister’s Class</dc:title>
  <dc:creator>Steve Lister</dc:creator>
  <cp:lastModifiedBy>Samantha  Eisnor</cp:lastModifiedBy>
  <cp:revision>974</cp:revision>
  <cp:lastPrinted>2016-11-02T03:56:46Z</cp:lastPrinted>
  <dcterms:created xsi:type="dcterms:W3CDTF">2009-08-30T11:17:03Z</dcterms:created>
  <dcterms:modified xsi:type="dcterms:W3CDTF">2017-01-24T15:07:27Z</dcterms:modified>
</cp:coreProperties>
</file>