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notesSlides/notesSlide1.xml" ContentType="application/vnd.openxmlformats-officedocument.presentationml.notesSlide+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notesSlides/notesSlide2.xml" ContentType="application/vnd.openxmlformats-officedocument.presentationml.notesSlide+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notesSlides/notesSlide3.xml" ContentType="application/vnd.openxmlformats-officedocument.presentationml.notesSlide+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notesSlides/notesSlide4.xml" ContentType="application/vnd.openxmlformats-officedocument.presentationml.notesSlide+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notesSlides/notesSlide5.xml" ContentType="application/vnd.openxmlformats-officedocument.presentationml.notesSlide+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handoutMasterIdLst>
    <p:handoutMasterId r:id="rId60"/>
  </p:handoutMasterIdLst>
  <p:sldIdLst>
    <p:sldId id="256" r:id="rId2"/>
    <p:sldId id="257" r:id="rId3"/>
    <p:sldId id="258" r:id="rId4"/>
    <p:sldId id="259" r:id="rId5"/>
    <p:sldId id="266" r:id="rId6"/>
    <p:sldId id="260" r:id="rId7"/>
    <p:sldId id="261" r:id="rId8"/>
    <p:sldId id="262" r:id="rId9"/>
    <p:sldId id="268" r:id="rId10"/>
    <p:sldId id="264" r:id="rId11"/>
    <p:sldId id="265" r:id="rId12"/>
    <p:sldId id="267" r:id="rId13"/>
    <p:sldId id="269" r:id="rId14"/>
    <p:sldId id="352" r:id="rId15"/>
    <p:sldId id="359" r:id="rId16"/>
    <p:sldId id="348" r:id="rId17"/>
    <p:sldId id="271" r:id="rId18"/>
    <p:sldId id="355" r:id="rId19"/>
    <p:sldId id="272" r:id="rId20"/>
    <p:sldId id="273" r:id="rId21"/>
    <p:sldId id="274" r:id="rId22"/>
    <p:sldId id="356" r:id="rId23"/>
    <p:sldId id="282" r:id="rId24"/>
    <p:sldId id="351" r:id="rId25"/>
    <p:sldId id="286" r:id="rId26"/>
    <p:sldId id="284" r:id="rId27"/>
    <p:sldId id="285" r:id="rId28"/>
    <p:sldId id="275" r:id="rId29"/>
    <p:sldId id="276" r:id="rId30"/>
    <p:sldId id="277" r:id="rId31"/>
    <p:sldId id="278" r:id="rId32"/>
    <p:sldId id="280" r:id="rId33"/>
    <p:sldId id="279" r:id="rId34"/>
    <p:sldId id="354" r:id="rId35"/>
    <p:sldId id="360" r:id="rId36"/>
    <p:sldId id="294" r:id="rId37"/>
    <p:sldId id="295" r:id="rId38"/>
    <p:sldId id="296" r:id="rId39"/>
    <p:sldId id="291" r:id="rId40"/>
    <p:sldId id="293" r:id="rId41"/>
    <p:sldId id="297" r:id="rId42"/>
    <p:sldId id="298" r:id="rId43"/>
    <p:sldId id="299" r:id="rId44"/>
    <p:sldId id="300" r:id="rId45"/>
    <p:sldId id="301" r:id="rId46"/>
    <p:sldId id="361" r:id="rId47"/>
    <p:sldId id="302" r:id="rId48"/>
    <p:sldId id="357" r:id="rId49"/>
    <p:sldId id="358" r:id="rId50"/>
    <p:sldId id="303" r:id="rId51"/>
    <p:sldId id="305" r:id="rId52"/>
    <p:sldId id="306" r:id="rId53"/>
    <p:sldId id="307" r:id="rId54"/>
    <p:sldId id="308" r:id="rId55"/>
    <p:sldId id="309" r:id="rId56"/>
    <p:sldId id="310" r:id="rId57"/>
    <p:sldId id="311" r:id="rId5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4EFE9CD-03D9-4805-8B97-5286B61DBA0B}">
          <p14:sldIdLst>
            <p14:sldId id="256"/>
            <p14:sldId id="257"/>
            <p14:sldId id="258"/>
            <p14:sldId id="259"/>
            <p14:sldId id="266"/>
            <p14:sldId id="260"/>
            <p14:sldId id="261"/>
            <p14:sldId id="262"/>
            <p14:sldId id="268"/>
            <p14:sldId id="264"/>
            <p14:sldId id="265"/>
            <p14:sldId id="267"/>
            <p14:sldId id="269"/>
            <p14:sldId id="352"/>
            <p14:sldId id="359"/>
            <p14:sldId id="348"/>
            <p14:sldId id="271"/>
            <p14:sldId id="355"/>
            <p14:sldId id="272"/>
            <p14:sldId id="273"/>
            <p14:sldId id="274"/>
            <p14:sldId id="356"/>
            <p14:sldId id="282"/>
            <p14:sldId id="351"/>
            <p14:sldId id="286"/>
            <p14:sldId id="284"/>
            <p14:sldId id="285"/>
            <p14:sldId id="275"/>
            <p14:sldId id="276"/>
            <p14:sldId id="277"/>
            <p14:sldId id="278"/>
            <p14:sldId id="280"/>
            <p14:sldId id="279"/>
            <p14:sldId id="354"/>
            <p14:sldId id="360"/>
            <p14:sldId id="294"/>
            <p14:sldId id="295"/>
            <p14:sldId id="296"/>
            <p14:sldId id="291"/>
            <p14:sldId id="293"/>
            <p14:sldId id="297"/>
            <p14:sldId id="298"/>
            <p14:sldId id="299"/>
            <p14:sldId id="300"/>
            <p14:sldId id="301"/>
            <p14:sldId id="361"/>
            <p14:sldId id="302"/>
            <p14:sldId id="357"/>
            <p14:sldId id="358"/>
            <p14:sldId id="303"/>
            <p14:sldId id="305"/>
            <p14:sldId id="306"/>
            <p14:sldId id="307"/>
            <p14:sldId id="308"/>
            <p14:sldId id="309"/>
            <p14:sldId id="310"/>
            <p14:sldId id="31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D3CD"/>
    <a:srgbClr val="D6DCDC"/>
    <a:srgbClr val="D2E0E0"/>
    <a:srgbClr val="FFFF99"/>
    <a:srgbClr val="FF7C80"/>
    <a:srgbClr val="BAC2C4"/>
    <a:srgbClr val="B6C4C8"/>
    <a:srgbClr val="FFFF66"/>
    <a:srgbClr val="B1D462"/>
    <a:srgbClr val="B1DC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632" autoAdjust="0"/>
  </p:normalViewPr>
  <p:slideViewPr>
    <p:cSldViewPr snapToGrid="0">
      <p:cViewPr>
        <p:scale>
          <a:sx n="64" d="100"/>
          <a:sy n="64" d="100"/>
        </p:scale>
        <p:origin x="1566" y="60"/>
      </p:cViewPr>
      <p:guideLst>
        <p:guide orient="horz" pos="2160"/>
        <p:guide pos="2880"/>
      </p:guideLst>
    </p:cSldViewPr>
  </p:slideViewPr>
  <p:notesTextViewPr>
    <p:cViewPr>
      <p:scale>
        <a:sx n="1" d="1"/>
        <a:sy n="1" d="1"/>
      </p:scale>
      <p:origin x="0" y="0"/>
    </p:cViewPr>
  </p:notesTextViewPr>
  <p:notesViewPr>
    <p:cSldViewPr snapToGrid="0">
      <p:cViewPr varScale="1">
        <p:scale>
          <a:sx n="84" d="100"/>
          <a:sy n="84" d="100"/>
        </p:scale>
        <p:origin x="-364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A353E7D-2A14-4928-AA74-8C7111889712}" type="datetimeFigureOut">
              <a:rPr lang="fr-FR" smtClean="0"/>
              <a:t>08/10/2016</a:t>
            </a:fld>
            <a:endParaRPr lang="fr-F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2F2C4F1-2E88-490F-909B-851D884972A6}" type="slidenum">
              <a:rPr lang="fr-FR" smtClean="0"/>
              <a:t>‹#›</a:t>
            </a:fld>
            <a:endParaRPr lang="fr-FR"/>
          </a:p>
        </p:txBody>
      </p:sp>
    </p:spTree>
    <p:extLst>
      <p:ext uri="{BB962C8B-B14F-4D97-AF65-F5344CB8AC3E}">
        <p14:creationId xmlns:p14="http://schemas.microsoft.com/office/powerpoint/2010/main" val="30724150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8F7F1-51A6-421A-A1CB-18617B94A691}" type="datetimeFigureOut">
              <a:rPr lang="fr-FR" smtClean="0"/>
              <a:t>08/10/2016</a:t>
            </a:fld>
            <a:endParaRPr lang="fr-F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C95B30-6364-41D3-BFED-2D52B403FC97}" type="slidenum">
              <a:rPr lang="fr-FR" smtClean="0"/>
              <a:t>‹#›</a:t>
            </a:fld>
            <a:endParaRPr lang="fr-FR"/>
          </a:p>
        </p:txBody>
      </p:sp>
    </p:spTree>
    <p:extLst>
      <p:ext uri="{BB962C8B-B14F-4D97-AF65-F5344CB8AC3E}">
        <p14:creationId xmlns:p14="http://schemas.microsoft.com/office/powerpoint/2010/main" val="390647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smtClean="0"/>
              <a:t>Les tumeurs sont </a:t>
            </a:r>
            <a:r>
              <a:rPr lang="fr-FR" b="1" dirty="0" smtClean="0"/>
              <a:t>bénignes</a:t>
            </a:r>
            <a:r>
              <a:rPr lang="fr-FR" dirty="0" smtClean="0"/>
              <a:t> </a:t>
            </a:r>
            <a:r>
              <a:rPr lang="fr-FR" u="sng" dirty="0" smtClean="0"/>
              <a:t>si</a:t>
            </a:r>
            <a:r>
              <a:rPr lang="fr-FR" dirty="0" smtClean="0"/>
              <a:t> elles 	n’envahissent pas d’autres territoires</a:t>
            </a:r>
          </a:p>
          <a:p>
            <a:r>
              <a:rPr lang="fr-FR" dirty="0" smtClean="0"/>
              <a:t>      Les tumeurs sont </a:t>
            </a:r>
            <a:r>
              <a:rPr lang="fr-FR" b="1" dirty="0" smtClean="0"/>
              <a:t>malignes</a:t>
            </a:r>
            <a:r>
              <a:rPr lang="fr-FR" dirty="0" smtClean="0"/>
              <a:t> </a:t>
            </a:r>
            <a:r>
              <a:rPr lang="fr-FR" u="sng" dirty="0" smtClean="0"/>
              <a:t>si</a:t>
            </a:r>
            <a:r>
              <a:rPr lang="fr-FR" dirty="0" smtClean="0"/>
              <a:t> elles 	envahissent d’autres territoires</a:t>
            </a:r>
          </a:p>
          <a:p>
            <a:endParaRPr lang="fr-FR" dirty="0"/>
          </a:p>
        </p:txBody>
      </p:sp>
      <p:sp>
        <p:nvSpPr>
          <p:cNvPr id="4" name="Slide Number Placeholder 3"/>
          <p:cNvSpPr>
            <a:spLocks noGrp="1"/>
          </p:cNvSpPr>
          <p:nvPr>
            <p:ph type="sldNum" sz="quarter" idx="10"/>
          </p:nvPr>
        </p:nvSpPr>
        <p:spPr/>
        <p:txBody>
          <a:bodyPr/>
          <a:lstStyle/>
          <a:p>
            <a:fld id="{33C95B30-6364-41D3-BFED-2D52B403FC97}" type="slidenum">
              <a:rPr lang="fr-FR" smtClean="0"/>
              <a:t>9</a:t>
            </a:fld>
            <a:endParaRPr lang="fr-FR"/>
          </a:p>
        </p:txBody>
      </p:sp>
    </p:spTree>
    <p:extLst>
      <p:ext uri="{BB962C8B-B14F-4D97-AF65-F5344CB8AC3E}">
        <p14:creationId xmlns:p14="http://schemas.microsoft.com/office/powerpoint/2010/main" val="2910566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33C95B30-6364-41D3-BFED-2D52B403FC97}" type="slidenum">
              <a:rPr lang="fr-FR" smtClean="0"/>
              <a:t>18</a:t>
            </a:fld>
            <a:endParaRPr lang="fr-FR"/>
          </a:p>
        </p:txBody>
      </p:sp>
    </p:spTree>
    <p:extLst>
      <p:ext uri="{BB962C8B-B14F-4D97-AF65-F5344CB8AC3E}">
        <p14:creationId xmlns:p14="http://schemas.microsoft.com/office/powerpoint/2010/main" val="5881821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smtClean="0"/>
              <a:t>10</a:t>
            </a:r>
            <a:r>
              <a:rPr lang="fr-FR" baseline="30000" dirty="0" smtClean="0"/>
              <a:t>16 </a:t>
            </a:r>
            <a:r>
              <a:rPr lang="fr-FR" dirty="0" smtClean="0"/>
              <a:t>divisions cellulaires se passent dans un corps humain normal et le taux de mutations est 10</a:t>
            </a:r>
            <a:r>
              <a:rPr lang="fr-FR" baseline="30000" dirty="0" smtClean="0"/>
              <a:t>-6</a:t>
            </a:r>
            <a:r>
              <a:rPr lang="fr-FR" dirty="0" smtClean="0"/>
              <a:t> mutations par gènes et par divisions cellulaire.  </a:t>
            </a:r>
          </a:p>
          <a:p>
            <a:pPr lvl="1"/>
            <a:r>
              <a:rPr lang="fr-FR" dirty="0" smtClean="0"/>
              <a:t>Donc, un gène a 10</a:t>
            </a:r>
            <a:r>
              <a:rPr lang="fr-FR" baseline="30000" dirty="0" smtClean="0"/>
              <a:t>10</a:t>
            </a:r>
            <a:r>
              <a:rPr lang="fr-FR" dirty="0" smtClean="0"/>
              <a:t> opportunités de subir une mutation</a:t>
            </a:r>
          </a:p>
          <a:p>
            <a:r>
              <a:rPr lang="fr-FR" dirty="0" smtClean="0"/>
              <a:t>La fréquence des cancers augmente avec l'âge suggérant que le cancer n’est pas causé par une mutation mais par une accumulation de mutations.</a:t>
            </a:r>
          </a:p>
          <a:p>
            <a:endParaRPr lang="fr-FR" dirty="0"/>
          </a:p>
        </p:txBody>
      </p:sp>
      <p:sp>
        <p:nvSpPr>
          <p:cNvPr id="4" name="Slide Number Placeholder 3"/>
          <p:cNvSpPr>
            <a:spLocks noGrp="1"/>
          </p:cNvSpPr>
          <p:nvPr>
            <p:ph type="sldNum" sz="quarter" idx="10"/>
          </p:nvPr>
        </p:nvSpPr>
        <p:spPr/>
        <p:txBody>
          <a:bodyPr/>
          <a:lstStyle/>
          <a:p>
            <a:fld id="{33C95B30-6364-41D3-BFED-2D52B403FC97}" type="slidenum">
              <a:rPr lang="fr-FR" smtClean="0"/>
              <a:t>28</a:t>
            </a:fld>
            <a:endParaRPr lang="fr-FR"/>
          </a:p>
        </p:txBody>
      </p:sp>
    </p:spTree>
    <p:extLst>
      <p:ext uri="{BB962C8B-B14F-4D97-AF65-F5344CB8AC3E}">
        <p14:creationId xmlns:p14="http://schemas.microsoft.com/office/powerpoint/2010/main" val="499351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33C95B30-6364-41D3-BFED-2D52B403FC97}" type="slidenum">
              <a:rPr lang="fr-FR" smtClean="0"/>
              <a:t>30</a:t>
            </a:fld>
            <a:endParaRPr lang="fr-FR"/>
          </a:p>
        </p:txBody>
      </p:sp>
    </p:spTree>
    <p:extLst>
      <p:ext uri="{BB962C8B-B14F-4D97-AF65-F5344CB8AC3E}">
        <p14:creationId xmlns:p14="http://schemas.microsoft.com/office/powerpoint/2010/main" val="2797617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33C95B30-6364-41D3-BFED-2D52B403FC97}" type="slidenum">
              <a:rPr lang="fr-FR" smtClean="0"/>
              <a:t>31</a:t>
            </a:fld>
            <a:endParaRPr lang="fr-FR"/>
          </a:p>
        </p:txBody>
      </p:sp>
    </p:spTree>
    <p:extLst>
      <p:ext uri="{BB962C8B-B14F-4D97-AF65-F5344CB8AC3E}">
        <p14:creationId xmlns:p14="http://schemas.microsoft.com/office/powerpoint/2010/main" val="2797617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F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FR"/>
          </a:p>
        </p:txBody>
      </p:sp>
      <p:sp>
        <p:nvSpPr>
          <p:cNvPr id="4" name="Date Placeholder 3"/>
          <p:cNvSpPr>
            <a:spLocks noGrp="1"/>
          </p:cNvSpPr>
          <p:nvPr>
            <p:ph type="dt" sz="half" idx="10"/>
          </p:nvPr>
        </p:nvSpPr>
        <p:spPr/>
        <p:txBody>
          <a:bodyPr/>
          <a:lstStyle/>
          <a:p>
            <a:fld id="{4DCB1C06-3C50-4992-A480-B3513F4AA481}" type="datetimeFigureOut">
              <a:rPr lang="fr-FR" smtClean="0"/>
              <a:t>08/10/2016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27987657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effectLst>
            <a:outerShdw blurRad="50800" dist="38100" dir="8100000" algn="tr" rotWithShape="0">
              <a:prstClr val="black">
                <a:alpha val="40000"/>
              </a:prstClr>
            </a:outerShdw>
          </a:effectLst>
        </p:spPr>
        <p:txBody>
          <a:bodyPr/>
          <a:lstStyle>
            <a:lvl1pPr>
              <a:defRPr cap="small" baseline="0"/>
            </a:lvl1pPr>
          </a:lstStyle>
          <a:p>
            <a:r>
              <a:rPr lang="en-US" smtClean="0"/>
              <a:t>Click to edit Master title style</a:t>
            </a:r>
            <a:endParaRPr lang="fr-FR"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
        <p:nvSpPr>
          <p:cNvPr id="4" name="Date Placeholder 3"/>
          <p:cNvSpPr>
            <a:spLocks noGrp="1"/>
          </p:cNvSpPr>
          <p:nvPr>
            <p:ph type="dt" sz="half" idx="10"/>
          </p:nvPr>
        </p:nvSpPr>
        <p:spPr/>
        <p:txBody>
          <a:bodyPr/>
          <a:lstStyle/>
          <a:p>
            <a:fld id="{4DCB1C06-3C50-4992-A480-B3513F4AA481}" type="datetimeFigureOut">
              <a:rPr lang="fr-FR" smtClean="0"/>
              <a:t>08/10/2016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286194942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effectLst>
            <a:outerShdw blurRad="50800" dist="38100" dir="8100000" algn="tr" rotWithShape="0">
              <a:prstClr val="black">
                <a:alpha val="40000"/>
              </a:prstClr>
            </a:outerShdw>
          </a:effectLst>
        </p:spPr>
        <p:txBody>
          <a:bodyPr anchor="t"/>
          <a:lstStyle>
            <a:lvl1pPr algn="l">
              <a:defRPr sz="4000" b="1" cap="all"/>
            </a:lvl1pPr>
          </a:lstStyle>
          <a:p>
            <a:r>
              <a:rPr lang="en-US" dirty="0" smtClean="0"/>
              <a:t>Click to edit Master title style</a:t>
            </a:r>
            <a:endParaRPr lang="fr-FR"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CB1C06-3C50-4992-A480-B3513F4AA481}" type="datetimeFigureOut">
              <a:rPr lang="fr-FR" smtClean="0"/>
              <a:t>08/10/2016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13621499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Date Placeholder 4"/>
          <p:cNvSpPr>
            <a:spLocks noGrp="1"/>
          </p:cNvSpPr>
          <p:nvPr>
            <p:ph type="dt" sz="half" idx="10"/>
          </p:nvPr>
        </p:nvSpPr>
        <p:spPr/>
        <p:txBody>
          <a:bodyPr/>
          <a:lstStyle/>
          <a:p>
            <a:fld id="{4DCB1C06-3C50-4992-A480-B3513F4AA481}" type="datetimeFigureOut">
              <a:rPr lang="fr-FR" smtClean="0"/>
              <a:t>08/10/2016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142633721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F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7" name="Date Placeholder 6"/>
          <p:cNvSpPr>
            <a:spLocks noGrp="1"/>
          </p:cNvSpPr>
          <p:nvPr>
            <p:ph type="dt" sz="half" idx="10"/>
          </p:nvPr>
        </p:nvSpPr>
        <p:spPr/>
        <p:txBody>
          <a:bodyPr/>
          <a:lstStyle/>
          <a:p>
            <a:fld id="{4DCB1C06-3C50-4992-A480-B3513F4AA481}" type="datetimeFigureOut">
              <a:rPr lang="fr-FR" smtClean="0"/>
              <a:t>08/10/2016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4140936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Date Placeholder 2"/>
          <p:cNvSpPr>
            <a:spLocks noGrp="1"/>
          </p:cNvSpPr>
          <p:nvPr>
            <p:ph type="dt" sz="half" idx="10"/>
          </p:nvPr>
        </p:nvSpPr>
        <p:spPr/>
        <p:txBody>
          <a:bodyPr/>
          <a:lstStyle/>
          <a:p>
            <a:fld id="{4DCB1C06-3C50-4992-A480-B3513F4AA481}" type="datetimeFigureOut">
              <a:rPr lang="fr-FR" smtClean="0"/>
              <a:t>08/10/2016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683597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CB1C06-3C50-4992-A480-B3513F4AA481}" type="datetimeFigureOut">
              <a:rPr lang="fr-FR" smtClean="0"/>
              <a:t>08/10/2016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2706950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F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CB1C06-3C50-4992-A480-B3513F4AA481}" type="datetimeFigureOut">
              <a:rPr lang="fr-FR" smtClean="0"/>
              <a:t>08/10/2016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3582462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F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fr-F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CB1C06-3C50-4992-A480-B3513F4AA481}" type="datetimeFigureOut">
              <a:rPr lang="fr-FR" smtClean="0"/>
              <a:t>08/10/2016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1126264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p>
            <a:fld id="{4DCB1C06-3C50-4992-A480-B3513F4AA481}" type="datetimeFigureOut">
              <a:rPr lang="fr-FR" smtClean="0"/>
              <a:t>08/10/2016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3989302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F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p>
            <a:fld id="{4DCB1C06-3C50-4992-A480-B3513F4AA481}" type="datetimeFigureOut">
              <a:rPr lang="fr-FR" smtClean="0"/>
              <a:t>08/10/2016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5696D6C-8C40-44F5-82E9-3CFDA826FFE1}" type="slidenum">
              <a:rPr lang="fr-FR" smtClean="0"/>
              <a:t>‹#›</a:t>
            </a:fld>
            <a:endParaRPr lang="fr-FR"/>
          </a:p>
        </p:txBody>
      </p:sp>
    </p:spTree>
    <p:extLst>
      <p:ext uri="{BB962C8B-B14F-4D97-AF65-F5344CB8AC3E}">
        <p14:creationId xmlns:p14="http://schemas.microsoft.com/office/powerpoint/2010/main" val="1228930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F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B1C06-3C50-4992-A480-B3513F4AA481}" type="datetimeFigureOut">
              <a:rPr lang="fr-FR" smtClean="0"/>
              <a:t>08/10/2016</a:t>
            </a:fld>
            <a:endParaRPr lang="fr-F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696D6C-8C40-44F5-82E9-3CFDA826FFE1}" type="slidenum">
              <a:rPr lang="fr-FR" smtClean="0"/>
              <a:t>‹#›</a:t>
            </a:fld>
            <a:endParaRPr lang="fr-FR"/>
          </a:p>
        </p:txBody>
      </p:sp>
    </p:spTree>
    <p:extLst>
      <p:ext uri="{BB962C8B-B14F-4D97-AF65-F5344CB8AC3E}">
        <p14:creationId xmlns:p14="http://schemas.microsoft.com/office/powerpoint/2010/main" val="4283707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tags" Target="../tags/tag7.xml"/></Relationships>
</file>

<file path=ppt/slides/_rels/slide5.xml.rels><?xml version="1.0" encoding="UTF-8" standalone="yes"?>
<Relationships xmlns="http://schemas.openxmlformats.org/package/2006/relationships"><Relationship Id="rId26" Type="http://schemas.openxmlformats.org/officeDocument/2006/relationships/tags" Target="../tags/tag34.xml"/><Relationship Id="rId21" Type="http://schemas.openxmlformats.org/officeDocument/2006/relationships/tags" Target="../tags/tag29.xml"/><Relationship Id="rId42" Type="http://schemas.openxmlformats.org/officeDocument/2006/relationships/tags" Target="../tags/tag50.xml"/><Relationship Id="rId47" Type="http://schemas.openxmlformats.org/officeDocument/2006/relationships/tags" Target="../tags/tag55.xml"/><Relationship Id="rId63" Type="http://schemas.openxmlformats.org/officeDocument/2006/relationships/tags" Target="../tags/tag71.xml"/><Relationship Id="rId68" Type="http://schemas.openxmlformats.org/officeDocument/2006/relationships/tags" Target="../tags/tag76.xml"/><Relationship Id="rId16" Type="http://schemas.openxmlformats.org/officeDocument/2006/relationships/tags" Target="../tags/tag24.xml"/><Relationship Id="rId11" Type="http://schemas.openxmlformats.org/officeDocument/2006/relationships/tags" Target="../tags/tag19.xml"/><Relationship Id="rId32" Type="http://schemas.openxmlformats.org/officeDocument/2006/relationships/tags" Target="../tags/tag40.xml"/><Relationship Id="rId37" Type="http://schemas.openxmlformats.org/officeDocument/2006/relationships/tags" Target="../tags/tag45.xml"/><Relationship Id="rId53" Type="http://schemas.openxmlformats.org/officeDocument/2006/relationships/tags" Target="../tags/tag61.xml"/><Relationship Id="rId58" Type="http://schemas.openxmlformats.org/officeDocument/2006/relationships/tags" Target="../tags/tag66.xml"/><Relationship Id="rId74" Type="http://schemas.openxmlformats.org/officeDocument/2006/relationships/tags" Target="../tags/tag82.xml"/><Relationship Id="rId79" Type="http://schemas.openxmlformats.org/officeDocument/2006/relationships/tags" Target="../tags/tag87.xml"/><Relationship Id="rId5" Type="http://schemas.openxmlformats.org/officeDocument/2006/relationships/tags" Target="../tags/tag13.xml"/><Relationship Id="rId61" Type="http://schemas.openxmlformats.org/officeDocument/2006/relationships/tags" Target="../tags/tag69.xml"/><Relationship Id="rId19" Type="http://schemas.openxmlformats.org/officeDocument/2006/relationships/tags" Target="../tags/tag27.xml"/><Relationship Id="rId14" Type="http://schemas.openxmlformats.org/officeDocument/2006/relationships/tags" Target="../tags/tag22.xml"/><Relationship Id="rId22" Type="http://schemas.openxmlformats.org/officeDocument/2006/relationships/tags" Target="../tags/tag30.xml"/><Relationship Id="rId27" Type="http://schemas.openxmlformats.org/officeDocument/2006/relationships/tags" Target="../tags/tag35.xml"/><Relationship Id="rId30" Type="http://schemas.openxmlformats.org/officeDocument/2006/relationships/tags" Target="../tags/tag38.xml"/><Relationship Id="rId35" Type="http://schemas.openxmlformats.org/officeDocument/2006/relationships/tags" Target="../tags/tag43.xml"/><Relationship Id="rId43" Type="http://schemas.openxmlformats.org/officeDocument/2006/relationships/tags" Target="../tags/tag51.xml"/><Relationship Id="rId48" Type="http://schemas.openxmlformats.org/officeDocument/2006/relationships/tags" Target="../tags/tag56.xml"/><Relationship Id="rId56" Type="http://schemas.openxmlformats.org/officeDocument/2006/relationships/tags" Target="../tags/tag64.xml"/><Relationship Id="rId64" Type="http://schemas.openxmlformats.org/officeDocument/2006/relationships/tags" Target="../tags/tag72.xml"/><Relationship Id="rId69" Type="http://schemas.openxmlformats.org/officeDocument/2006/relationships/tags" Target="../tags/tag77.xml"/><Relationship Id="rId77" Type="http://schemas.openxmlformats.org/officeDocument/2006/relationships/tags" Target="../tags/tag85.xml"/><Relationship Id="rId8" Type="http://schemas.openxmlformats.org/officeDocument/2006/relationships/tags" Target="../tags/tag16.xml"/><Relationship Id="rId51" Type="http://schemas.openxmlformats.org/officeDocument/2006/relationships/tags" Target="../tags/tag59.xml"/><Relationship Id="rId72" Type="http://schemas.openxmlformats.org/officeDocument/2006/relationships/tags" Target="../tags/tag80.xml"/><Relationship Id="rId80" Type="http://schemas.openxmlformats.org/officeDocument/2006/relationships/tags" Target="../tags/tag88.xml"/><Relationship Id="rId3" Type="http://schemas.openxmlformats.org/officeDocument/2006/relationships/tags" Target="../tags/tag11.xml"/><Relationship Id="rId12" Type="http://schemas.openxmlformats.org/officeDocument/2006/relationships/tags" Target="../tags/tag20.xml"/><Relationship Id="rId17" Type="http://schemas.openxmlformats.org/officeDocument/2006/relationships/tags" Target="../tags/tag25.xml"/><Relationship Id="rId25" Type="http://schemas.openxmlformats.org/officeDocument/2006/relationships/tags" Target="../tags/tag33.xml"/><Relationship Id="rId33" Type="http://schemas.openxmlformats.org/officeDocument/2006/relationships/tags" Target="../tags/tag41.xml"/><Relationship Id="rId38" Type="http://schemas.openxmlformats.org/officeDocument/2006/relationships/tags" Target="../tags/tag46.xml"/><Relationship Id="rId46" Type="http://schemas.openxmlformats.org/officeDocument/2006/relationships/tags" Target="../tags/tag54.xml"/><Relationship Id="rId59" Type="http://schemas.openxmlformats.org/officeDocument/2006/relationships/tags" Target="../tags/tag67.xml"/><Relationship Id="rId67" Type="http://schemas.openxmlformats.org/officeDocument/2006/relationships/tags" Target="../tags/tag75.xml"/><Relationship Id="rId20" Type="http://schemas.openxmlformats.org/officeDocument/2006/relationships/tags" Target="../tags/tag28.xml"/><Relationship Id="rId41" Type="http://schemas.openxmlformats.org/officeDocument/2006/relationships/tags" Target="../tags/tag49.xml"/><Relationship Id="rId54" Type="http://schemas.openxmlformats.org/officeDocument/2006/relationships/tags" Target="../tags/tag62.xml"/><Relationship Id="rId62" Type="http://schemas.openxmlformats.org/officeDocument/2006/relationships/tags" Target="../tags/tag70.xml"/><Relationship Id="rId70" Type="http://schemas.openxmlformats.org/officeDocument/2006/relationships/tags" Target="../tags/tag78.xml"/><Relationship Id="rId75" Type="http://schemas.openxmlformats.org/officeDocument/2006/relationships/tags" Target="../tags/tag83.xml"/><Relationship Id="rId1" Type="http://schemas.openxmlformats.org/officeDocument/2006/relationships/tags" Target="../tags/tag9.xml"/><Relationship Id="rId6" Type="http://schemas.openxmlformats.org/officeDocument/2006/relationships/tags" Target="../tags/tag14.xml"/><Relationship Id="rId15" Type="http://schemas.openxmlformats.org/officeDocument/2006/relationships/tags" Target="../tags/tag23.xml"/><Relationship Id="rId23" Type="http://schemas.openxmlformats.org/officeDocument/2006/relationships/tags" Target="../tags/tag31.xml"/><Relationship Id="rId28" Type="http://schemas.openxmlformats.org/officeDocument/2006/relationships/tags" Target="../tags/tag36.xml"/><Relationship Id="rId36" Type="http://schemas.openxmlformats.org/officeDocument/2006/relationships/tags" Target="../tags/tag44.xml"/><Relationship Id="rId49" Type="http://schemas.openxmlformats.org/officeDocument/2006/relationships/tags" Target="../tags/tag57.xml"/><Relationship Id="rId57" Type="http://schemas.openxmlformats.org/officeDocument/2006/relationships/tags" Target="../tags/tag65.xml"/><Relationship Id="rId10" Type="http://schemas.openxmlformats.org/officeDocument/2006/relationships/tags" Target="../tags/tag18.xml"/><Relationship Id="rId31" Type="http://schemas.openxmlformats.org/officeDocument/2006/relationships/tags" Target="../tags/tag39.xml"/><Relationship Id="rId44" Type="http://schemas.openxmlformats.org/officeDocument/2006/relationships/tags" Target="../tags/tag52.xml"/><Relationship Id="rId52" Type="http://schemas.openxmlformats.org/officeDocument/2006/relationships/tags" Target="../tags/tag60.xml"/><Relationship Id="rId60" Type="http://schemas.openxmlformats.org/officeDocument/2006/relationships/tags" Target="../tags/tag68.xml"/><Relationship Id="rId65" Type="http://schemas.openxmlformats.org/officeDocument/2006/relationships/tags" Target="../tags/tag73.xml"/><Relationship Id="rId73" Type="http://schemas.openxmlformats.org/officeDocument/2006/relationships/tags" Target="../tags/tag81.xml"/><Relationship Id="rId78" Type="http://schemas.openxmlformats.org/officeDocument/2006/relationships/tags" Target="../tags/tag86.xml"/><Relationship Id="rId81" Type="http://schemas.openxmlformats.org/officeDocument/2006/relationships/slideLayout" Target="../slideLayouts/slideLayout2.xml"/><Relationship Id="rId4" Type="http://schemas.openxmlformats.org/officeDocument/2006/relationships/tags" Target="../tags/tag12.xml"/><Relationship Id="rId9" Type="http://schemas.openxmlformats.org/officeDocument/2006/relationships/tags" Target="../tags/tag17.xml"/><Relationship Id="rId13" Type="http://schemas.openxmlformats.org/officeDocument/2006/relationships/tags" Target="../tags/tag21.xml"/><Relationship Id="rId18" Type="http://schemas.openxmlformats.org/officeDocument/2006/relationships/tags" Target="../tags/tag26.xml"/><Relationship Id="rId39" Type="http://schemas.openxmlformats.org/officeDocument/2006/relationships/tags" Target="../tags/tag47.xml"/><Relationship Id="rId34" Type="http://schemas.openxmlformats.org/officeDocument/2006/relationships/tags" Target="../tags/tag42.xml"/><Relationship Id="rId50" Type="http://schemas.openxmlformats.org/officeDocument/2006/relationships/tags" Target="../tags/tag58.xml"/><Relationship Id="rId55" Type="http://schemas.openxmlformats.org/officeDocument/2006/relationships/tags" Target="../tags/tag63.xml"/><Relationship Id="rId76" Type="http://schemas.openxmlformats.org/officeDocument/2006/relationships/tags" Target="../tags/tag84.xml"/><Relationship Id="rId7" Type="http://schemas.openxmlformats.org/officeDocument/2006/relationships/tags" Target="../tags/tag15.xml"/><Relationship Id="rId71" Type="http://schemas.openxmlformats.org/officeDocument/2006/relationships/tags" Target="../tags/tag79.xml"/><Relationship Id="rId2" Type="http://schemas.openxmlformats.org/officeDocument/2006/relationships/tags" Target="../tags/tag10.xml"/><Relationship Id="rId29" Type="http://schemas.openxmlformats.org/officeDocument/2006/relationships/tags" Target="../tags/tag37.xml"/><Relationship Id="rId24" Type="http://schemas.openxmlformats.org/officeDocument/2006/relationships/tags" Target="../tags/tag32.xml"/><Relationship Id="rId40" Type="http://schemas.openxmlformats.org/officeDocument/2006/relationships/tags" Target="../tags/tag48.xml"/><Relationship Id="rId45" Type="http://schemas.openxmlformats.org/officeDocument/2006/relationships/tags" Target="../tags/tag53.xml"/><Relationship Id="rId66" Type="http://schemas.openxmlformats.org/officeDocument/2006/relationships/tags" Target="../tags/tag7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0.xml"/><Relationship Id="rId1" Type="http://schemas.openxmlformats.org/officeDocument/2006/relationships/tags" Target="../tags/tag89.xml"/></Relationships>
</file>

<file path=ppt/slides/_rels/slide7.xml.rels><?xml version="1.0" encoding="UTF-8" standalone="yes"?>
<Relationships xmlns="http://schemas.openxmlformats.org/package/2006/relationships"><Relationship Id="rId3" Type="http://schemas.openxmlformats.org/officeDocument/2006/relationships/tags" Target="../tags/tag93.xml"/><Relationship Id="rId7" Type="http://schemas.openxmlformats.org/officeDocument/2006/relationships/image" Target="../media/image1.jpeg"/><Relationship Id="rId2" Type="http://schemas.openxmlformats.org/officeDocument/2006/relationships/tags" Target="../tags/tag92.xml"/><Relationship Id="rId1" Type="http://schemas.openxmlformats.org/officeDocument/2006/relationships/tags" Target="../tags/tag91.xml"/><Relationship Id="rId6" Type="http://schemas.openxmlformats.org/officeDocument/2006/relationships/slideLayout" Target="../slideLayouts/slideLayout2.xml"/><Relationship Id="rId5" Type="http://schemas.openxmlformats.org/officeDocument/2006/relationships/tags" Target="../tags/tag95.xml"/><Relationship Id="rId4" Type="http://schemas.openxmlformats.org/officeDocument/2006/relationships/tags" Target="../tags/tag94.xml"/></Relationships>
</file>

<file path=ppt/slides/_rels/slide8.xml.rels><?xml version="1.0" encoding="UTF-8" standalone="yes"?>
<Relationships xmlns="http://schemas.openxmlformats.org/package/2006/relationships"><Relationship Id="rId3" Type="http://schemas.openxmlformats.org/officeDocument/2006/relationships/tags" Target="../tags/tag98.xml"/><Relationship Id="rId2" Type="http://schemas.openxmlformats.org/officeDocument/2006/relationships/tags" Target="../tags/tag97.xml"/><Relationship Id="rId1" Type="http://schemas.openxmlformats.org/officeDocument/2006/relationships/tags" Target="../tags/tag96.xml"/><Relationship Id="rId6" Type="http://schemas.openxmlformats.org/officeDocument/2006/relationships/image" Target="../media/image2.gif"/><Relationship Id="rId5" Type="http://schemas.openxmlformats.org/officeDocument/2006/relationships/slideLayout" Target="../slideLayouts/slideLayout2.xml"/><Relationship Id="rId4" Type="http://schemas.openxmlformats.org/officeDocument/2006/relationships/tags" Target="../tags/tag99.xml"/></Relationships>
</file>

<file path=ppt/slides/_rels/slide9.xml.rels><?xml version="1.0" encoding="UTF-8" standalone="yes"?>
<Relationships xmlns="http://schemas.openxmlformats.org/package/2006/relationships"><Relationship Id="rId8" Type="http://schemas.openxmlformats.org/officeDocument/2006/relationships/tags" Target="../tags/tag107.xml"/><Relationship Id="rId13" Type="http://schemas.openxmlformats.org/officeDocument/2006/relationships/image" Target="../media/image3.jpeg"/><Relationship Id="rId3" Type="http://schemas.openxmlformats.org/officeDocument/2006/relationships/tags" Target="../tags/tag102.xml"/><Relationship Id="rId7" Type="http://schemas.openxmlformats.org/officeDocument/2006/relationships/tags" Target="../tags/tag106.xml"/><Relationship Id="rId12" Type="http://schemas.openxmlformats.org/officeDocument/2006/relationships/notesSlide" Target="../notesSlides/notesSlide1.xml"/><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tags" Target="../tags/tag105.xml"/><Relationship Id="rId11" Type="http://schemas.openxmlformats.org/officeDocument/2006/relationships/slideLayout" Target="../slideLayouts/slideLayout2.xml"/><Relationship Id="rId5" Type="http://schemas.openxmlformats.org/officeDocument/2006/relationships/tags" Target="../tags/tag104.xml"/><Relationship Id="rId10" Type="http://schemas.openxmlformats.org/officeDocument/2006/relationships/tags" Target="../tags/tag109.xml"/><Relationship Id="rId4" Type="http://schemas.openxmlformats.org/officeDocument/2006/relationships/tags" Target="../tags/tag103.xml"/><Relationship Id="rId9" Type="http://schemas.openxmlformats.org/officeDocument/2006/relationships/tags" Target="../tags/tag108.xml"/></Relationships>
</file>

<file path=ppt/slides/_rels/slide10.xml.rels><?xml version="1.0" encoding="UTF-8" standalone="yes"?>
<Relationships xmlns="http://schemas.openxmlformats.org/package/2006/relationships"><Relationship Id="rId3" Type="http://schemas.openxmlformats.org/officeDocument/2006/relationships/tags" Target="../tags/tag112.xml"/><Relationship Id="rId7" Type="http://schemas.openxmlformats.org/officeDocument/2006/relationships/image" Target="../media/image4.jpeg"/><Relationship Id="rId2" Type="http://schemas.openxmlformats.org/officeDocument/2006/relationships/tags" Target="../tags/tag111.xml"/><Relationship Id="rId1" Type="http://schemas.openxmlformats.org/officeDocument/2006/relationships/tags" Target="../tags/tag110.xml"/><Relationship Id="rId6" Type="http://schemas.openxmlformats.org/officeDocument/2006/relationships/slideLayout" Target="../slideLayouts/slideLayout2.xml"/><Relationship Id="rId5" Type="http://schemas.openxmlformats.org/officeDocument/2006/relationships/tags" Target="../tags/tag114.xml"/><Relationship Id="rId4" Type="http://schemas.openxmlformats.org/officeDocument/2006/relationships/tags" Target="../tags/tag11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6.xml"/><Relationship Id="rId1" Type="http://schemas.openxmlformats.org/officeDocument/2006/relationships/tags" Target="../tags/tag115.xml"/></Relationships>
</file>

<file path=ppt/slides/_rels/slide12.xml.rels><?xml version="1.0" encoding="UTF-8" standalone="yes"?>
<Relationships xmlns="http://schemas.openxmlformats.org/package/2006/relationships"><Relationship Id="rId8" Type="http://schemas.openxmlformats.org/officeDocument/2006/relationships/tags" Target="../tags/tag124.xml"/><Relationship Id="rId13" Type="http://schemas.openxmlformats.org/officeDocument/2006/relationships/tags" Target="../tags/tag129.xml"/><Relationship Id="rId18" Type="http://schemas.openxmlformats.org/officeDocument/2006/relationships/tags" Target="../tags/tag134.xml"/><Relationship Id="rId3" Type="http://schemas.openxmlformats.org/officeDocument/2006/relationships/tags" Target="../tags/tag119.xml"/><Relationship Id="rId21" Type="http://schemas.openxmlformats.org/officeDocument/2006/relationships/image" Target="../media/image5.jpeg"/><Relationship Id="rId7" Type="http://schemas.openxmlformats.org/officeDocument/2006/relationships/tags" Target="../tags/tag123.xml"/><Relationship Id="rId12" Type="http://schemas.openxmlformats.org/officeDocument/2006/relationships/tags" Target="../tags/tag128.xml"/><Relationship Id="rId17" Type="http://schemas.openxmlformats.org/officeDocument/2006/relationships/tags" Target="../tags/tag133.xml"/><Relationship Id="rId2" Type="http://schemas.openxmlformats.org/officeDocument/2006/relationships/tags" Target="../tags/tag118.xml"/><Relationship Id="rId16" Type="http://schemas.openxmlformats.org/officeDocument/2006/relationships/tags" Target="../tags/tag132.xml"/><Relationship Id="rId20" Type="http://schemas.openxmlformats.org/officeDocument/2006/relationships/slideLayout" Target="../slideLayouts/slideLayout2.xml"/><Relationship Id="rId1" Type="http://schemas.openxmlformats.org/officeDocument/2006/relationships/tags" Target="../tags/tag117.xml"/><Relationship Id="rId6" Type="http://schemas.openxmlformats.org/officeDocument/2006/relationships/tags" Target="../tags/tag122.xml"/><Relationship Id="rId11" Type="http://schemas.openxmlformats.org/officeDocument/2006/relationships/tags" Target="../tags/tag127.xml"/><Relationship Id="rId5" Type="http://schemas.openxmlformats.org/officeDocument/2006/relationships/tags" Target="../tags/tag121.xml"/><Relationship Id="rId15" Type="http://schemas.openxmlformats.org/officeDocument/2006/relationships/tags" Target="../tags/tag131.xml"/><Relationship Id="rId10" Type="http://schemas.openxmlformats.org/officeDocument/2006/relationships/tags" Target="../tags/tag126.xml"/><Relationship Id="rId19" Type="http://schemas.openxmlformats.org/officeDocument/2006/relationships/tags" Target="../tags/tag135.xml"/><Relationship Id="rId4" Type="http://schemas.openxmlformats.org/officeDocument/2006/relationships/tags" Target="../tags/tag120.xml"/><Relationship Id="rId9" Type="http://schemas.openxmlformats.org/officeDocument/2006/relationships/tags" Target="../tags/tag125.xml"/><Relationship Id="rId14" Type="http://schemas.openxmlformats.org/officeDocument/2006/relationships/tags" Target="../tags/tag130.xml"/></Relationships>
</file>

<file path=ppt/slides/_rels/slide13.xml.rels><?xml version="1.0" encoding="UTF-8" standalone="yes"?>
<Relationships xmlns="http://schemas.openxmlformats.org/package/2006/relationships"><Relationship Id="rId8" Type="http://schemas.openxmlformats.org/officeDocument/2006/relationships/tags" Target="../tags/tag143.xml"/><Relationship Id="rId13" Type="http://schemas.openxmlformats.org/officeDocument/2006/relationships/image" Target="../media/image7.jpeg"/><Relationship Id="rId3" Type="http://schemas.openxmlformats.org/officeDocument/2006/relationships/tags" Target="../tags/tag138.xml"/><Relationship Id="rId7" Type="http://schemas.openxmlformats.org/officeDocument/2006/relationships/tags" Target="../tags/tag142.xml"/><Relationship Id="rId12" Type="http://schemas.openxmlformats.org/officeDocument/2006/relationships/image" Target="../media/image6.jpeg"/><Relationship Id="rId2" Type="http://schemas.openxmlformats.org/officeDocument/2006/relationships/tags" Target="../tags/tag137.xml"/><Relationship Id="rId1" Type="http://schemas.openxmlformats.org/officeDocument/2006/relationships/tags" Target="../tags/tag136.xml"/><Relationship Id="rId6" Type="http://schemas.openxmlformats.org/officeDocument/2006/relationships/tags" Target="../tags/tag141.xml"/><Relationship Id="rId11" Type="http://schemas.openxmlformats.org/officeDocument/2006/relationships/slideLayout" Target="../slideLayouts/slideLayout2.xml"/><Relationship Id="rId5" Type="http://schemas.openxmlformats.org/officeDocument/2006/relationships/tags" Target="../tags/tag140.xml"/><Relationship Id="rId10" Type="http://schemas.openxmlformats.org/officeDocument/2006/relationships/tags" Target="../tags/tag145.xml"/><Relationship Id="rId4" Type="http://schemas.openxmlformats.org/officeDocument/2006/relationships/tags" Target="../tags/tag139.xml"/><Relationship Id="rId9" Type="http://schemas.openxmlformats.org/officeDocument/2006/relationships/tags" Target="../tags/tag144.xml"/></Relationships>
</file>

<file path=ppt/slides/_rels/slide14.xml.rels><?xml version="1.0" encoding="UTF-8" standalone="yes"?>
<Relationships xmlns="http://schemas.openxmlformats.org/package/2006/relationships"><Relationship Id="rId8" Type="http://schemas.openxmlformats.org/officeDocument/2006/relationships/tags" Target="../tags/tag153.xml"/><Relationship Id="rId13" Type="http://schemas.openxmlformats.org/officeDocument/2006/relationships/image" Target="../media/image7.jpeg"/><Relationship Id="rId3" Type="http://schemas.openxmlformats.org/officeDocument/2006/relationships/tags" Target="../tags/tag148.xml"/><Relationship Id="rId7" Type="http://schemas.openxmlformats.org/officeDocument/2006/relationships/tags" Target="../tags/tag152.xml"/><Relationship Id="rId12" Type="http://schemas.openxmlformats.org/officeDocument/2006/relationships/image" Target="../media/image6.jpeg"/><Relationship Id="rId2" Type="http://schemas.openxmlformats.org/officeDocument/2006/relationships/tags" Target="../tags/tag147.xml"/><Relationship Id="rId1" Type="http://schemas.openxmlformats.org/officeDocument/2006/relationships/tags" Target="../tags/tag146.xml"/><Relationship Id="rId6" Type="http://schemas.openxmlformats.org/officeDocument/2006/relationships/tags" Target="../tags/tag151.xml"/><Relationship Id="rId11" Type="http://schemas.openxmlformats.org/officeDocument/2006/relationships/slideLayout" Target="../slideLayouts/slideLayout2.xml"/><Relationship Id="rId5" Type="http://schemas.openxmlformats.org/officeDocument/2006/relationships/tags" Target="../tags/tag150.xml"/><Relationship Id="rId10" Type="http://schemas.openxmlformats.org/officeDocument/2006/relationships/tags" Target="../tags/tag155.xml"/><Relationship Id="rId4" Type="http://schemas.openxmlformats.org/officeDocument/2006/relationships/tags" Target="../tags/tag149.xml"/><Relationship Id="rId9" Type="http://schemas.openxmlformats.org/officeDocument/2006/relationships/tags" Target="../tags/tag154.xml"/></Relationships>
</file>

<file path=ppt/slides/_rels/slide15.xml.rels><?xml version="1.0" encoding="UTF-8" standalone="yes"?>
<Relationships xmlns="http://schemas.openxmlformats.org/package/2006/relationships"><Relationship Id="rId3" Type="http://schemas.openxmlformats.org/officeDocument/2006/relationships/tags" Target="../tags/tag158.xml"/><Relationship Id="rId2" Type="http://schemas.openxmlformats.org/officeDocument/2006/relationships/tags" Target="../tags/tag157.xml"/><Relationship Id="rId1" Type="http://schemas.openxmlformats.org/officeDocument/2006/relationships/tags" Target="../tags/tag156.xml"/><Relationship Id="rId6" Type="http://schemas.openxmlformats.org/officeDocument/2006/relationships/image" Target="../media/image8.jpeg"/><Relationship Id="rId5" Type="http://schemas.openxmlformats.org/officeDocument/2006/relationships/slideLayout" Target="../slideLayouts/slideLayout2.xml"/><Relationship Id="rId4" Type="http://schemas.openxmlformats.org/officeDocument/2006/relationships/tags" Target="../tags/tag159.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60.xml"/></Relationships>
</file>

<file path=ppt/slides/_rels/slide17.xml.rels><?xml version="1.0" encoding="UTF-8" standalone="yes"?>
<Relationships xmlns="http://schemas.openxmlformats.org/package/2006/relationships"><Relationship Id="rId8" Type="http://schemas.openxmlformats.org/officeDocument/2006/relationships/tags" Target="../tags/tag168.xml"/><Relationship Id="rId3" Type="http://schemas.openxmlformats.org/officeDocument/2006/relationships/tags" Target="../tags/tag163.xml"/><Relationship Id="rId7" Type="http://schemas.openxmlformats.org/officeDocument/2006/relationships/tags" Target="../tags/tag167.xml"/><Relationship Id="rId12" Type="http://schemas.openxmlformats.org/officeDocument/2006/relationships/image" Target="../media/image9.jpeg"/><Relationship Id="rId2" Type="http://schemas.openxmlformats.org/officeDocument/2006/relationships/tags" Target="../tags/tag162.xml"/><Relationship Id="rId1" Type="http://schemas.openxmlformats.org/officeDocument/2006/relationships/tags" Target="../tags/tag161.xml"/><Relationship Id="rId6" Type="http://schemas.openxmlformats.org/officeDocument/2006/relationships/tags" Target="../tags/tag166.xml"/><Relationship Id="rId11" Type="http://schemas.openxmlformats.org/officeDocument/2006/relationships/slideLayout" Target="../slideLayouts/slideLayout2.xml"/><Relationship Id="rId5" Type="http://schemas.openxmlformats.org/officeDocument/2006/relationships/tags" Target="../tags/tag165.xml"/><Relationship Id="rId10" Type="http://schemas.openxmlformats.org/officeDocument/2006/relationships/tags" Target="../tags/tag170.xml"/><Relationship Id="rId4" Type="http://schemas.openxmlformats.org/officeDocument/2006/relationships/tags" Target="../tags/tag164.xml"/><Relationship Id="rId9" Type="http://schemas.openxmlformats.org/officeDocument/2006/relationships/tags" Target="../tags/tag169.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2.xml"/><Relationship Id="rId1" Type="http://schemas.openxmlformats.org/officeDocument/2006/relationships/tags" Target="../tags/tag171.xml"/><Relationship Id="rId4" Type="http://schemas.openxmlformats.org/officeDocument/2006/relationships/notesSlide" Target="../notesSlides/notesSlide2.xml"/></Relationships>
</file>

<file path=ppt/slides/_rels/slide19.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tags" Target="../tags/tag175.xml"/><Relationship Id="rId7" Type="http://schemas.openxmlformats.org/officeDocument/2006/relationships/slideLayout" Target="../slideLayouts/slideLayout2.xml"/><Relationship Id="rId2" Type="http://schemas.openxmlformats.org/officeDocument/2006/relationships/tags" Target="../tags/tag174.xml"/><Relationship Id="rId1" Type="http://schemas.openxmlformats.org/officeDocument/2006/relationships/tags" Target="../tags/tag173.xml"/><Relationship Id="rId6" Type="http://schemas.openxmlformats.org/officeDocument/2006/relationships/tags" Target="../tags/tag178.xml"/><Relationship Id="rId5" Type="http://schemas.openxmlformats.org/officeDocument/2006/relationships/tags" Target="../tags/tag177.xml"/><Relationship Id="rId4" Type="http://schemas.openxmlformats.org/officeDocument/2006/relationships/tags" Target="../tags/tag176.xml"/></Relationships>
</file>

<file path=ppt/slides/_rels/slide20.xml.rels><?xml version="1.0" encoding="UTF-8" standalone="yes"?>
<Relationships xmlns="http://schemas.openxmlformats.org/package/2006/relationships"><Relationship Id="rId8" Type="http://schemas.openxmlformats.org/officeDocument/2006/relationships/tags" Target="../tags/tag186.xml"/><Relationship Id="rId13" Type="http://schemas.openxmlformats.org/officeDocument/2006/relationships/tags" Target="../tags/tag191.xml"/><Relationship Id="rId18" Type="http://schemas.openxmlformats.org/officeDocument/2006/relationships/tags" Target="../tags/tag196.xml"/><Relationship Id="rId3" Type="http://schemas.openxmlformats.org/officeDocument/2006/relationships/tags" Target="../tags/tag181.xml"/><Relationship Id="rId7" Type="http://schemas.openxmlformats.org/officeDocument/2006/relationships/tags" Target="../tags/tag185.xml"/><Relationship Id="rId12" Type="http://schemas.openxmlformats.org/officeDocument/2006/relationships/tags" Target="../tags/tag190.xml"/><Relationship Id="rId17" Type="http://schemas.openxmlformats.org/officeDocument/2006/relationships/tags" Target="../tags/tag195.xml"/><Relationship Id="rId2" Type="http://schemas.openxmlformats.org/officeDocument/2006/relationships/tags" Target="../tags/tag180.xml"/><Relationship Id="rId16" Type="http://schemas.openxmlformats.org/officeDocument/2006/relationships/tags" Target="../tags/tag194.xml"/><Relationship Id="rId20" Type="http://schemas.openxmlformats.org/officeDocument/2006/relationships/image" Target="../media/image11.jpeg"/><Relationship Id="rId1" Type="http://schemas.openxmlformats.org/officeDocument/2006/relationships/tags" Target="../tags/tag179.xml"/><Relationship Id="rId6" Type="http://schemas.openxmlformats.org/officeDocument/2006/relationships/tags" Target="../tags/tag184.xml"/><Relationship Id="rId11" Type="http://schemas.openxmlformats.org/officeDocument/2006/relationships/tags" Target="../tags/tag189.xml"/><Relationship Id="rId5" Type="http://schemas.openxmlformats.org/officeDocument/2006/relationships/tags" Target="../tags/tag183.xml"/><Relationship Id="rId15" Type="http://schemas.openxmlformats.org/officeDocument/2006/relationships/tags" Target="../tags/tag193.xml"/><Relationship Id="rId10" Type="http://schemas.openxmlformats.org/officeDocument/2006/relationships/tags" Target="../tags/tag188.xml"/><Relationship Id="rId19" Type="http://schemas.openxmlformats.org/officeDocument/2006/relationships/slideLayout" Target="../slideLayouts/slideLayout2.xml"/><Relationship Id="rId4" Type="http://schemas.openxmlformats.org/officeDocument/2006/relationships/tags" Target="../tags/tag182.xml"/><Relationship Id="rId9" Type="http://schemas.openxmlformats.org/officeDocument/2006/relationships/tags" Target="../tags/tag187.xml"/><Relationship Id="rId14" Type="http://schemas.openxmlformats.org/officeDocument/2006/relationships/tags" Target="../tags/tag19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8.xml"/><Relationship Id="rId1" Type="http://schemas.openxmlformats.org/officeDocument/2006/relationships/tags" Target="../tags/tag197.xml"/></Relationships>
</file>

<file path=ppt/slides/_rels/slide22.xml.rels><?xml version="1.0" encoding="UTF-8" standalone="yes"?>
<Relationships xmlns="http://schemas.openxmlformats.org/package/2006/relationships"><Relationship Id="rId8" Type="http://schemas.openxmlformats.org/officeDocument/2006/relationships/tags" Target="../tags/tag206.xml"/><Relationship Id="rId13" Type="http://schemas.openxmlformats.org/officeDocument/2006/relationships/image" Target="../media/image12.jpeg"/><Relationship Id="rId3" Type="http://schemas.openxmlformats.org/officeDocument/2006/relationships/tags" Target="../tags/tag201.xml"/><Relationship Id="rId7" Type="http://schemas.openxmlformats.org/officeDocument/2006/relationships/tags" Target="../tags/tag205.xml"/><Relationship Id="rId12" Type="http://schemas.openxmlformats.org/officeDocument/2006/relationships/slideLayout" Target="../slideLayouts/slideLayout2.xml"/><Relationship Id="rId2" Type="http://schemas.openxmlformats.org/officeDocument/2006/relationships/tags" Target="../tags/tag200.xml"/><Relationship Id="rId1" Type="http://schemas.openxmlformats.org/officeDocument/2006/relationships/tags" Target="../tags/tag199.xml"/><Relationship Id="rId6" Type="http://schemas.openxmlformats.org/officeDocument/2006/relationships/tags" Target="../tags/tag204.xml"/><Relationship Id="rId11" Type="http://schemas.openxmlformats.org/officeDocument/2006/relationships/tags" Target="../tags/tag209.xml"/><Relationship Id="rId5" Type="http://schemas.openxmlformats.org/officeDocument/2006/relationships/tags" Target="../tags/tag203.xml"/><Relationship Id="rId10" Type="http://schemas.openxmlformats.org/officeDocument/2006/relationships/tags" Target="../tags/tag208.xml"/><Relationship Id="rId4" Type="http://schemas.openxmlformats.org/officeDocument/2006/relationships/tags" Target="../tags/tag202.xml"/><Relationship Id="rId9" Type="http://schemas.openxmlformats.org/officeDocument/2006/relationships/tags" Target="../tags/tag207.xml"/><Relationship Id="rId1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1.xml"/><Relationship Id="rId1" Type="http://schemas.openxmlformats.org/officeDocument/2006/relationships/tags" Target="../tags/tag210.xml"/></Relationships>
</file>

<file path=ppt/slides/_rels/slide24.xml.rels><?xml version="1.0" encoding="UTF-8" standalone="yes"?>
<Relationships xmlns="http://schemas.openxmlformats.org/package/2006/relationships"><Relationship Id="rId8" Type="http://schemas.openxmlformats.org/officeDocument/2006/relationships/tags" Target="../tags/tag219.xml"/><Relationship Id="rId13" Type="http://schemas.openxmlformats.org/officeDocument/2006/relationships/tags" Target="../tags/tag224.xml"/><Relationship Id="rId18" Type="http://schemas.openxmlformats.org/officeDocument/2006/relationships/tags" Target="../tags/tag229.xml"/><Relationship Id="rId3" Type="http://schemas.openxmlformats.org/officeDocument/2006/relationships/tags" Target="../tags/tag214.xml"/><Relationship Id="rId21" Type="http://schemas.openxmlformats.org/officeDocument/2006/relationships/tags" Target="../tags/tag232.xml"/><Relationship Id="rId7" Type="http://schemas.openxmlformats.org/officeDocument/2006/relationships/tags" Target="../tags/tag218.xml"/><Relationship Id="rId12" Type="http://schemas.openxmlformats.org/officeDocument/2006/relationships/tags" Target="../tags/tag223.xml"/><Relationship Id="rId17" Type="http://schemas.openxmlformats.org/officeDocument/2006/relationships/tags" Target="../tags/tag228.xml"/><Relationship Id="rId2" Type="http://schemas.openxmlformats.org/officeDocument/2006/relationships/tags" Target="../tags/tag213.xml"/><Relationship Id="rId16" Type="http://schemas.openxmlformats.org/officeDocument/2006/relationships/tags" Target="../tags/tag227.xml"/><Relationship Id="rId20" Type="http://schemas.openxmlformats.org/officeDocument/2006/relationships/tags" Target="../tags/tag231.xml"/><Relationship Id="rId1" Type="http://schemas.openxmlformats.org/officeDocument/2006/relationships/tags" Target="../tags/tag212.xml"/><Relationship Id="rId6" Type="http://schemas.openxmlformats.org/officeDocument/2006/relationships/tags" Target="../tags/tag217.xml"/><Relationship Id="rId11" Type="http://schemas.openxmlformats.org/officeDocument/2006/relationships/tags" Target="../tags/tag222.xml"/><Relationship Id="rId5" Type="http://schemas.openxmlformats.org/officeDocument/2006/relationships/tags" Target="../tags/tag216.xml"/><Relationship Id="rId15" Type="http://schemas.openxmlformats.org/officeDocument/2006/relationships/tags" Target="../tags/tag226.xml"/><Relationship Id="rId23" Type="http://schemas.openxmlformats.org/officeDocument/2006/relationships/image" Target="../media/image14.jpeg"/><Relationship Id="rId10" Type="http://schemas.openxmlformats.org/officeDocument/2006/relationships/tags" Target="../tags/tag221.xml"/><Relationship Id="rId19" Type="http://schemas.openxmlformats.org/officeDocument/2006/relationships/tags" Target="../tags/tag230.xml"/><Relationship Id="rId4" Type="http://schemas.openxmlformats.org/officeDocument/2006/relationships/tags" Target="../tags/tag215.xml"/><Relationship Id="rId9" Type="http://schemas.openxmlformats.org/officeDocument/2006/relationships/tags" Target="../tags/tag220.xml"/><Relationship Id="rId14" Type="http://schemas.openxmlformats.org/officeDocument/2006/relationships/tags" Target="../tags/tag225.xml"/><Relationship Id="rId2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4.xml"/><Relationship Id="rId1" Type="http://schemas.openxmlformats.org/officeDocument/2006/relationships/tags" Target="../tags/tag233.xml"/></Relationships>
</file>

<file path=ppt/slides/_rels/slide26.xml.rels><?xml version="1.0" encoding="UTF-8" standalone="yes"?>
<Relationships xmlns="http://schemas.openxmlformats.org/package/2006/relationships"><Relationship Id="rId3" Type="http://schemas.openxmlformats.org/officeDocument/2006/relationships/tags" Target="../tags/tag237.xml"/><Relationship Id="rId2" Type="http://schemas.openxmlformats.org/officeDocument/2006/relationships/tags" Target="../tags/tag236.xml"/><Relationship Id="rId1" Type="http://schemas.openxmlformats.org/officeDocument/2006/relationships/tags" Target="../tags/tag235.xml"/><Relationship Id="rId6" Type="http://schemas.openxmlformats.org/officeDocument/2006/relationships/image" Target="../media/image15.jpeg"/><Relationship Id="rId5" Type="http://schemas.openxmlformats.org/officeDocument/2006/relationships/slideLayout" Target="../slideLayouts/slideLayout2.xml"/><Relationship Id="rId4" Type="http://schemas.openxmlformats.org/officeDocument/2006/relationships/tags" Target="../tags/tag238.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0.xml"/><Relationship Id="rId1" Type="http://schemas.openxmlformats.org/officeDocument/2006/relationships/tags" Target="../tags/tag239.xml"/></Relationships>
</file>

<file path=ppt/slides/_rels/slide28.xml.rels><?xml version="1.0" encoding="UTF-8" standalone="yes"?>
<Relationships xmlns="http://schemas.openxmlformats.org/package/2006/relationships"><Relationship Id="rId8" Type="http://schemas.openxmlformats.org/officeDocument/2006/relationships/tags" Target="../tags/tag248.xml"/><Relationship Id="rId13" Type="http://schemas.openxmlformats.org/officeDocument/2006/relationships/tags" Target="../tags/tag253.xml"/><Relationship Id="rId18" Type="http://schemas.openxmlformats.org/officeDocument/2006/relationships/tags" Target="../tags/tag258.xml"/><Relationship Id="rId26" Type="http://schemas.openxmlformats.org/officeDocument/2006/relationships/tags" Target="../tags/tag266.xml"/><Relationship Id="rId3" Type="http://schemas.openxmlformats.org/officeDocument/2006/relationships/tags" Target="../tags/tag243.xml"/><Relationship Id="rId21" Type="http://schemas.openxmlformats.org/officeDocument/2006/relationships/tags" Target="../tags/tag261.xml"/><Relationship Id="rId7" Type="http://schemas.openxmlformats.org/officeDocument/2006/relationships/tags" Target="../tags/tag247.xml"/><Relationship Id="rId12" Type="http://schemas.openxmlformats.org/officeDocument/2006/relationships/tags" Target="../tags/tag252.xml"/><Relationship Id="rId17" Type="http://schemas.openxmlformats.org/officeDocument/2006/relationships/tags" Target="../tags/tag257.xml"/><Relationship Id="rId25" Type="http://schemas.openxmlformats.org/officeDocument/2006/relationships/tags" Target="../tags/tag265.xml"/><Relationship Id="rId2" Type="http://schemas.openxmlformats.org/officeDocument/2006/relationships/tags" Target="../tags/tag242.xml"/><Relationship Id="rId16" Type="http://schemas.openxmlformats.org/officeDocument/2006/relationships/tags" Target="../tags/tag256.xml"/><Relationship Id="rId20" Type="http://schemas.openxmlformats.org/officeDocument/2006/relationships/tags" Target="../tags/tag260.xml"/><Relationship Id="rId1" Type="http://schemas.openxmlformats.org/officeDocument/2006/relationships/tags" Target="../tags/tag241.xml"/><Relationship Id="rId6" Type="http://schemas.openxmlformats.org/officeDocument/2006/relationships/tags" Target="../tags/tag246.xml"/><Relationship Id="rId11" Type="http://schemas.openxmlformats.org/officeDocument/2006/relationships/tags" Target="../tags/tag251.xml"/><Relationship Id="rId24" Type="http://schemas.openxmlformats.org/officeDocument/2006/relationships/tags" Target="../tags/tag264.xml"/><Relationship Id="rId5" Type="http://schemas.openxmlformats.org/officeDocument/2006/relationships/tags" Target="../tags/tag245.xml"/><Relationship Id="rId15" Type="http://schemas.openxmlformats.org/officeDocument/2006/relationships/tags" Target="../tags/tag255.xml"/><Relationship Id="rId23" Type="http://schemas.openxmlformats.org/officeDocument/2006/relationships/tags" Target="../tags/tag263.xml"/><Relationship Id="rId28" Type="http://schemas.openxmlformats.org/officeDocument/2006/relationships/notesSlide" Target="../notesSlides/notesSlide3.xml"/><Relationship Id="rId10" Type="http://schemas.openxmlformats.org/officeDocument/2006/relationships/tags" Target="../tags/tag250.xml"/><Relationship Id="rId19" Type="http://schemas.openxmlformats.org/officeDocument/2006/relationships/tags" Target="../tags/tag259.xml"/><Relationship Id="rId4" Type="http://schemas.openxmlformats.org/officeDocument/2006/relationships/tags" Target="../tags/tag244.xml"/><Relationship Id="rId9" Type="http://schemas.openxmlformats.org/officeDocument/2006/relationships/tags" Target="../tags/tag249.xml"/><Relationship Id="rId14" Type="http://schemas.openxmlformats.org/officeDocument/2006/relationships/tags" Target="../tags/tag254.xml"/><Relationship Id="rId22" Type="http://schemas.openxmlformats.org/officeDocument/2006/relationships/tags" Target="../tags/tag262.xml"/><Relationship Id="rId27"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tags" Target="../tags/tag274.xml"/><Relationship Id="rId3" Type="http://schemas.openxmlformats.org/officeDocument/2006/relationships/tags" Target="../tags/tag269.xml"/><Relationship Id="rId7" Type="http://schemas.openxmlformats.org/officeDocument/2006/relationships/tags" Target="../tags/tag273.xml"/><Relationship Id="rId12" Type="http://schemas.openxmlformats.org/officeDocument/2006/relationships/image" Target="../media/image16.jpeg"/><Relationship Id="rId2" Type="http://schemas.openxmlformats.org/officeDocument/2006/relationships/tags" Target="../tags/tag268.xml"/><Relationship Id="rId1" Type="http://schemas.openxmlformats.org/officeDocument/2006/relationships/tags" Target="../tags/tag267.xml"/><Relationship Id="rId6" Type="http://schemas.openxmlformats.org/officeDocument/2006/relationships/tags" Target="../tags/tag272.xml"/><Relationship Id="rId11" Type="http://schemas.openxmlformats.org/officeDocument/2006/relationships/slideLayout" Target="../slideLayouts/slideLayout2.xml"/><Relationship Id="rId5" Type="http://schemas.openxmlformats.org/officeDocument/2006/relationships/tags" Target="../tags/tag271.xml"/><Relationship Id="rId10" Type="http://schemas.openxmlformats.org/officeDocument/2006/relationships/tags" Target="../tags/tag276.xml"/><Relationship Id="rId4" Type="http://schemas.openxmlformats.org/officeDocument/2006/relationships/tags" Target="../tags/tag270.xml"/><Relationship Id="rId9" Type="http://schemas.openxmlformats.org/officeDocument/2006/relationships/tags" Target="../tags/tag275.xml"/></Relationships>
</file>

<file path=ppt/slides/_rels/slide30.xml.rels><?xml version="1.0" encoding="UTF-8" standalone="yes"?>
<Relationships xmlns="http://schemas.openxmlformats.org/package/2006/relationships"><Relationship Id="rId8" Type="http://schemas.openxmlformats.org/officeDocument/2006/relationships/tags" Target="../tags/tag284.xml"/><Relationship Id="rId13" Type="http://schemas.openxmlformats.org/officeDocument/2006/relationships/image" Target="../media/image17.jpeg"/><Relationship Id="rId3" Type="http://schemas.openxmlformats.org/officeDocument/2006/relationships/tags" Target="../tags/tag279.xml"/><Relationship Id="rId7" Type="http://schemas.openxmlformats.org/officeDocument/2006/relationships/tags" Target="../tags/tag283.xml"/><Relationship Id="rId12" Type="http://schemas.openxmlformats.org/officeDocument/2006/relationships/notesSlide" Target="../notesSlides/notesSlide4.xml"/><Relationship Id="rId2" Type="http://schemas.openxmlformats.org/officeDocument/2006/relationships/tags" Target="../tags/tag278.xml"/><Relationship Id="rId1" Type="http://schemas.openxmlformats.org/officeDocument/2006/relationships/tags" Target="../tags/tag277.xml"/><Relationship Id="rId6" Type="http://schemas.openxmlformats.org/officeDocument/2006/relationships/tags" Target="../tags/tag282.xml"/><Relationship Id="rId11" Type="http://schemas.openxmlformats.org/officeDocument/2006/relationships/slideLayout" Target="../slideLayouts/slideLayout2.xml"/><Relationship Id="rId5" Type="http://schemas.openxmlformats.org/officeDocument/2006/relationships/tags" Target="../tags/tag281.xml"/><Relationship Id="rId10" Type="http://schemas.openxmlformats.org/officeDocument/2006/relationships/tags" Target="../tags/tag286.xml"/><Relationship Id="rId4" Type="http://schemas.openxmlformats.org/officeDocument/2006/relationships/tags" Target="../tags/tag280.xml"/><Relationship Id="rId9" Type="http://schemas.openxmlformats.org/officeDocument/2006/relationships/tags" Target="../tags/tag285.xml"/></Relationships>
</file>

<file path=ppt/slides/_rels/slide31.xml.rels><?xml version="1.0" encoding="UTF-8" standalone="yes"?>
<Relationships xmlns="http://schemas.openxmlformats.org/package/2006/relationships"><Relationship Id="rId8" Type="http://schemas.openxmlformats.org/officeDocument/2006/relationships/tags" Target="../tags/tag294.xml"/><Relationship Id="rId3" Type="http://schemas.openxmlformats.org/officeDocument/2006/relationships/tags" Target="../tags/tag289.xml"/><Relationship Id="rId7" Type="http://schemas.openxmlformats.org/officeDocument/2006/relationships/tags" Target="../tags/tag293.xml"/><Relationship Id="rId2" Type="http://schemas.openxmlformats.org/officeDocument/2006/relationships/tags" Target="../tags/tag288.xml"/><Relationship Id="rId1" Type="http://schemas.openxmlformats.org/officeDocument/2006/relationships/tags" Target="../tags/tag287.xml"/><Relationship Id="rId6" Type="http://schemas.openxmlformats.org/officeDocument/2006/relationships/tags" Target="../tags/tag292.xml"/><Relationship Id="rId11" Type="http://schemas.openxmlformats.org/officeDocument/2006/relationships/image" Target="../media/image18.jpeg"/><Relationship Id="rId5" Type="http://schemas.openxmlformats.org/officeDocument/2006/relationships/tags" Target="../tags/tag291.xml"/><Relationship Id="rId10" Type="http://schemas.openxmlformats.org/officeDocument/2006/relationships/notesSlide" Target="../notesSlides/notesSlide5.xml"/><Relationship Id="rId4" Type="http://schemas.openxmlformats.org/officeDocument/2006/relationships/tags" Target="../tags/tag290.xml"/><Relationship Id="rId9"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tags" Target="../tags/tag302.xml"/><Relationship Id="rId13" Type="http://schemas.openxmlformats.org/officeDocument/2006/relationships/image" Target="../media/image19.jpeg"/><Relationship Id="rId3" Type="http://schemas.openxmlformats.org/officeDocument/2006/relationships/tags" Target="../tags/tag297.xml"/><Relationship Id="rId7" Type="http://schemas.openxmlformats.org/officeDocument/2006/relationships/tags" Target="../tags/tag301.xml"/><Relationship Id="rId12" Type="http://schemas.openxmlformats.org/officeDocument/2006/relationships/slideLayout" Target="../slideLayouts/slideLayout2.xml"/><Relationship Id="rId2" Type="http://schemas.openxmlformats.org/officeDocument/2006/relationships/tags" Target="../tags/tag296.xml"/><Relationship Id="rId1" Type="http://schemas.openxmlformats.org/officeDocument/2006/relationships/tags" Target="../tags/tag295.xml"/><Relationship Id="rId6" Type="http://schemas.openxmlformats.org/officeDocument/2006/relationships/tags" Target="../tags/tag300.xml"/><Relationship Id="rId11" Type="http://schemas.openxmlformats.org/officeDocument/2006/relationships/tags" Target="../tags/tag305.xml"/><Relationship Id="rId5" Type="http://schemas.openxmlformats.org/officeDocument/2006/relationships/tags" Target="../tags/tag299.xml"/><Relationship Id="rId10" Type="http://schemas.openxmlformats.org/officeDocument/2006/relationships/tags" Target="../tags/tag304.xml"/><Relationship Id="rId4" Type="http://schemas.openxmlformats.org/officeDocument/2006/relationships/tags" Target="../tags/tag298.xml"/><Relationship Id="rId9" Type="http://schemas.openxmlformats.org/officeDocument/2006/relationships/tags" Target="../tags/tag303.xml"/></Relationships>
</file>

<file path=ppt/slides/_rels/slide33.xml.rels><?xml version="1.0" encoding="UTF-8" standalone="yes"?>
<Relationships xmlns="http://schemas.openxmlformats.org/package/2006/relationships"><Relationship Id="rId8" Type="http://schemas.openxmlformats.org/officeDocument/2006/relationships/tags" Target="../tags/tag313.xml"/><Relationship Id="rId13" Type="http://schemas.openxmlformats.org/officeDocument/2006/relationships/image" Target="../media/image19.jpeg"/><Relationship Id="rId3" Type="http://schemas.openxmlformats.org/officeDocument/2006/relationships/tags" Target="../tags/tag308.xml"/><Relationship Id="rId7" Type="http://schemas.openxmlformats.org/officeDocument/2006/relationships/tags" Target="../tags/tag312.xml"/><Relationship Id="rId12" Type="http://schemas.openxmlformats.org/officeDocument/2006/relationships/slideLayout" Target="../slideLayouts/slideLayout2.xml"/><Relationship Id="rId2" Type="http://schemas.openxmlformats.org/officeDocument/2006/relationships/tags" Target="../tags/tag307.xml"/><Relationship Id="rId1" Type="http://schemas.openxmlformats.org/officeDocument/2006/relationships/tags" Target="../tags/tag306.xml"/><Relationship Id="rId6" Type="http://schemas.openxmlformats.org/officeDocument/2006/relationships/tags" Target="../tags/tag311.xml"/><Relationship Id="rId11" Type="http://schemas.openxmlformats.org/officeDocument/2006/relationships/tags" Target="../tags/tag316.xml"/><Relationship Id="rId5" Type="http://schemas.openxmlformats.org/officeDocument/2006/relationships/tags" Target="../tags/tag310.xml"/><Relationship Id="rId10" Type="http://schemas.openxmlformats.org/officeDocument/2006/relationships/tags" Target="../tags/tag315.xml"/><Relationship Id="rId4" Type="http://schemas.openxmlformats.org/officeDocument/2006/relationships/tags" Target="../tags/tag309.xml"/><Relationship Id="rId9" Type="http://schemas.openxmlformats.org/officeDocument/2006/relationships/tags" Target="../tags/tag314.xml"/></Relationships>
</file>

<file path=ppt/slides/_rels/slide34.xml.rels><?xml version="1.0" encoding="UTF-8" standalone="yes"?>
<Relationships xmlns="http://schemas.openxmlformats.org/package/2006/relationships"><Relationship Id="rId26" Type="http://schemas.openxmlformats.org/officeDocument/2006/relationships/tags" Target="../tags/tag342.xml"/><Relationship Id="rId21" Type="http://schemas.openxmlformats.org/officeDocument/2006/relationships/tags" Target="../tags/tag337.xml"/><Relationship Id="rId42" Type="http://schemas.openxmlformats.org/officeDocument/2006/relationships/tags" Target="../tags/tag358.xml"/><Relationship Id="rId47" Type="http://schemas.openxmlformats.org/officeDocument/2006/relationships/tags" Target="../tags/tag363.xml"/><Relationship Id="rId63" Type="http://schemas.openxmlformats.org/officeDocument/2006/relationships/tags" Target="../tags/tag379.xml"/><Relationship Id="rId68" Type="http://schemas.openxmlformats.org/officeDocument/2006/relationships/tags" Target="../tags/tag384.xml"/><Relationship Id="rId84" Type="http://schemas.openxmlformats.org/officeDocument/2006/relationships/tags" Target="../tags/tag400.xml"/><Relationship Id="rId89" Type="http://schemas.openxmlformats.org/officeDocument/2006/relationships/tags" Target="../tags/tag405.xml"/><Relationship Id="rId16" Type="http://schemas.openxmlformats.org/officeDocument/2006/relationships/tags" Target="../tags/tag332.xml"/><Relationship Id="rId11" Type="http://schemas.openxmlformats.org/officeDocument/2006/relationships/tags" Target="../tags/tag327.xml"/><Relationship Id="rId32" Type="http://schemas.openxmlformats.org/officeDocument/2006/relationships/tags" Target="../tags/tag348.xml"/><Relationship Id="rId37" Type="http://schemas.openxmlformats.org/officeDocument/2006/relationships/tags" Target="../tags/tag353.xml"/><Relationship Id="rId53" Type="http://schemas.openxmlformats.org/officeDocument/2006/relationships/tags" Target="../tags/tag369.xml"/><Relationship Id="rId58" Type="http://schemas.openxmlformats.org/officeDocument/2006/relationships/tags" Target="../tags/tag374.xml"/><Relationship Id="rId74" Type="http://schemas.openxmlformats.org/officeDocument/2006/relationships/tags" Target="../tags/tag390.xml"/><Relationship Id="rId79" Type="http://schemas.openxmlformats.org/officeDocument/2006/relationships/tags" Target="../tags/tag395.xml"/><Relationship Id="rId5" Type="http://schemas.openxmlformats.org/officeDocument/2006/relationships/tags" Target="../tags/tag321.xml"/><Relationship Id="rId90" Type="http://schemas.openxmlformats.org/officeDocument/2006/relationships/tags" Target="../tags/tag406.xml"/><Relationship Id="rId95" Type="http://schemas.openxmlformats.org/officeDocument/2006/relationships/tags" Target="../tags/tag411.xml"/><Relationship Id="rId22" Type="http://schemas.openxmlformats.org/officeDocument/2006/relationships/tags" Target="../tags/tag338.xml"/><Relationship Id="rId27" Type="http://schemas.openxmlformats.org/officeDocument/2006/relationships/tags" Target="../tags/tag343.xml"/><Relationship Id="rId43" Type="http://schemas.openxmlformats.org/officeDocument/2006/relationships/tags" Target="../tags/tag359.xml"/><Relationship Id="rId48" Type="http://schemas.openxmlformats.org/officeDocument/2006/relationships/tags" Target="../tags/tag364.xml"/><Relationship Id="rId64" Type="http://schemas.openxmlformats.org/officeDocument/2006/relationships/tags" Target="../tags/tag380.xml"/><Relationship Id="rId69" Type="http://schemas.openxmlformats.org/officeDocument/2006/relationships/tags" Target="../tags/tag385.xml"/><Relationship Id="rId80" Type="http://schemas.openxmlformats.org/officeDocument/2006/relationships/tags" Target="../tags/tag396.xml"/><Relationship Id="rId85" Type="http://schemas.openxmlformats.org/officeDocument/2006/relationships/tags" Target="../tags/tag401.xml"/><Relationship Id="rId3" Type="http://schemas.openxmlformats.org/officeDocument/2006/relationships/tags" Target="../tags/tag319.xml"/><Relationship Id="rId12" Type="http://schemas.openxmlformats.org/officeDocument/2006/relationships/tags" Target="../tags/tag328.xml"/><Relationship Id="rId17" Type="http://schemas.openxmlformats.org/officeDocument/2006/relationships/tags" Target="../tags/tag333.xml"/><Relationship Id="rId25" Type="http://schemas.openxmlformats.org/officeDocument/2006/relationships/tags" Target="../tags/tag341.xml"/><Relationship Id="rId33" Type="http://schemas.openxmlformats.org/officeDocument/2006/relationships/tags" Target="../tags/tag349.xml"/><Relationship Id="rId38" Type="http://schemas.openxmlformats.org/officeDocument/2006/relationships/tags" Target="../tags/tag354.xml"/><Relationship Id="rId46" Type="http://schemas.openxmlformats.org/officeDocument/2006/relationships/tags" Target="../tags/tag362.xml"/><Relationship Id="rId59" Type="http://schemas.openxmlformats.org/officeDocument/2006/relationships/tags" Target="../tags/tag375.xml"/><Relationship Id="rId67" Type="http://schemas.openxmlformats.org/officeDocument/2006/relationships/tags" Target="../tags/tag383.xml"/><Relationship Id="rId20" Type="http://schemas.openxmlformats.org/officeDocument/2006/relationships/tags" Target="../tags/tag336.xml"/><Relationship Id="rId41" Type="http://schemas.openxmlformats.org/officeDocument/2006/relationships/tags" Target="../tags/tag357.xml"/><Relationship Id="rId54" Type="http://schemas.openxmlformats.org/officeDocument/2006/relationships/tags" Target="../tags/tag370.xml"/><Relationship Id="rId62" Type="http://schemas.openxmlformats.org/officeDocument/2006/relationships/tags" Target="../tags/tag378.xml"/><Relationship Id="rId70" Type="http://schemas.openxmlformats.org/officeDocument/2006/relationships/tags" Target="../tags/tag386.xml"/><Relationship Id="rId75" Type="http://schemas.openxmlformats.org/officeDocument/2006/relationships/tags" Target="../tags/tag391.xml"/><Relationship Id="rId83" Type="http://schemas.openxmlformats.org/officeDocument/2006/relationships/tags" Target="../tags/tag399.xml"/><Relationship Id="rId88" Type="http://schemas.openxmlformats.org/officeDocument/2006/relationships/tags" Target="../tags/tag404.xml"/><Relationship Id="rId91" Type="http://schemas.openxmlformats.org/officeDocument/2006/relationships/tags" Target="../tags/tag407.xml"/><Relationship Id="rId96" Type="http://schemas.openxmlformats.org/officeDocument/2006/relationships/tags" Target="../tags/tag412.xml"/><Relationship Id="rId1" Type="http://schemas.openxmlformats.org/officeDocument/2006/relationships/tags" Target="../tags/tag317.xml"/><Relationship Id="rId6" Type="http://schemas.openxmlformats.org/officeDocument/2006/relationships/tags" Target="../tags/tag322.xml"/><Relationship Id="rId15" Type="http://schemas.openxmlformats.org/officeDocument/2006/relationships/tags" Target="../tags/tag331.xml"/><Relationship Id="rId23" Type="http://schemas.openxmlformats.org/officeDocument/2006/relationships/tags" Target="../tags/tag339.xml"/><Relationship Id="rId28" Type="http://schemas.openxmlformats.org/officeDocument/2006/relationships/tags" Target="../tags/tag344.xml"/><Relationship Id="rId36" Type="http://schemas.openxmlformats.org/officeDocument/2006/relationships/tags" Target="../tags/tag352.xml"/><Relationship Id="rId49" Type="http://schemas.openxmlformats.org/officeDocument/2006/relationships/tags" Target="../tags/tag365.xml"/><Relationship Id="rId57" Type="http://schemas.openxmlformats.org/officeDocument/2006/relationships/tags" Target="../tags/tag373.xml"/><Relationship Id="rId10" Type="http://schemas.openxmlformats.org/officeDocument/2006/relationships/tags" Target="../tags/tag326.xml"/><Relationship Id="rId31" Type="http://schemas.openxmlformats.org/officeDocument/2006/relationships/tags" Target="../tags/tag347.xml"/><Relationship Id="rId44" Type="http://schemas.openxmlformats.org/officeDocument/2006/relationships/tags" Target="../tags/tag360.xml"/><Relationship Id="rId52" Type="http://schemas.openxmlformats.org/officeDocument/2006/relationships/tags" Target="../tags/tag368.xml"/><Relationship Id="rId60" Type="http://schemas.openxmlformats.org/officeDocument/2006/relationships/tags" Target="../tags/tag376.xml"/><Relationship Id="rId65" Type="http://schemas.openxmlformats.org/officeDocument/2006/relationships/tags" Target="../tags/tag381.xml"/><Relationship Id="rId73" Type="http://schemas.openxmlformats.org/officeDocument/2006/relationships/tags" Target="../tags/tag389.xml"/><Relationship Id="rId78" Type="http://schemas.openxmlformats.org/officeDocument/2006/relationships/tags" Target="../tags/tag394.xml"/><Relationship Id="rId81" Type="http://schemas.openxmlformats.org/officeDocument/2006/relationships/tags" Target="../tags/tag397.xml"/><Relationship Id="rId86" Type="http://schemas.openxmlformats.org/officeDocument/2006/relationships/tags" Target="../tags/tag402.xml"/><Relationship Id="rId94" Type="http://schemas.openxmlformats.org/officeDocument/2006/relationships/tags" Target="../tags/tag410.xml"/><Relationship Id="rId4" Type="http://schemas.openxmlformats.org/officeDocument/2006/relationships/tags" Target="../tags/tag320.xml"/><Relationship Id="rId9" Type="http://schemas.openxmlformats.org/officeDocument/2006/relationships/tags" Target="../tags/tag325.xml"/><Relationship Id="rId13" Type="http://schemas.openxmlformats.org/officeDocument/2006/relationships/tags" Target="../tags/tag329.xml"/><Relationship Id="rId18" Type="http://schemas.openxmlformats.org/officeDocument/2006/relationships/tags" Target="../tags/tag334.xml"/><Relationship Id="rId39" Type="http://schemas.openxmlformats.org/officeDocument/2006/relationships/tags" Target="../tags/tag355.xml"/><Relationship Id="rId34" Type="http://schemas.openxmlformats.org/officeDocument/2006/relationships/tags" Target="../tags/tag350.xml"/><Relationship Id="rId50" Type="http://schemas.openxmlformats.org/officeDocument/2006/relationships/tags" Target="../tags/tag366.xml"/><Relationship Id="rId55" Type="http://schemas.openxmlformats.org/officeDocument/2006/relationships/tags" Target="../tags/tag371.xml"/><Relationship Id="rId76" Type="http://schemas.openxmlformats.org/officeDocument/2006/relationships/tags" Target="../tags/tag392.xml"/><Relationship Id="rId97" Type="http://schemas.openxmlformats.org/officeDocument/2006/relationships/slideLayout" Target="../slideLayouts/slideLayout2.xml"/><Relationship Id="rId7" Type="http://schemas.openxmlformats.org/officeDocument/2006/relationships/tags" Target="../tags/tag323.xml"/><Relationship Id="rId71" Type="http://schemas.openxmlformats.org/officeDocument/2006/relationships/tags" Target="../tags/tag387.xml"/><Relationship Id="rId92" Type="http://schemas.openxmlformats.org/officeDocument/2006/relationships/tags" Target="../tags/tag408.xml"/><Relationship Id="rId2" Type="http://schemas.openxmlformats.org/officeDocument/2006/relationships/tags" Target="../tags/tag318.xml"/><Relationship Id="rId29" Type="http://schemas.openxmlformats.org/officeDocument/2006/relationships/tags" Target="../tags/tag345.xml"/><Relationship Id="rId24" Type="http://schemas.openxmlformats.org/officeDocument/2006/relationships/tags" Target="../tags/tag340.xml"/><Relationship Id="rId40" Type="http://schemas.openxmlformats.org/officeDocument/2006/relationships/tags" Target="../tags/tag356.xml"/><Relationship Id="rId45" Type="http://schemas.openxmlformats.org/officeDocument/2006/relationships/tags" Target="../tags/tag361.xml"/><Relationship Id="rId66" Type="http://schemas.openxmlformats.org/officeDocument/2006/relationships/tags" Target="../tags/tag382.xml"/><Relationship Id="rId87" Type="http://schemas.openxmlformats.org/officeDocument/2006/relationships/tags" Target="../tags/tag403.xml"/><Relationship Id="rId61" Type="http://schemas.openxmlformats.org/officeDocument/2006/relationships/tags" Target="../tags/tag377.xml"/><Relationship Id="rId82" Type="http://schemas.openxmlformats.org/officeDocument/2006/relationships/tags" Target="../tags/tag398.xml"/><Relationship Id="rId19" Type="http://schemas.openxmlformats.org/officeDocument/2006/relationships/tags" Target="../tags/tag335.xml"/><Relationship Id="rId14" Type="http://schemas.openxmlformats.org/officeDocument/2006/relationships/tags" Target="../tags/tag330.xml"/><Relationship Id="rId30" Type="http://schemas.openxmlformats.org/officeDocument/2006/relationships/tags" Target="../tags/tag346.xml"/><Relationship Id="rId35" Type="http://schemas.openxmlformats.org/officeDocument/2006/relationships/tags" Target="../tags/tag351.xml"/><Relationship Id="rId56" Type="http://schemas.openxmlformats.org/officeDocument/2006/relationships/tags" Target="../tags/tag372.xml"/><Relationship Id="rId77" Type="http://schemas.openxmlformats.org/officeDocument/2006/relationships/tags" Target="../tags/tag393.xml"/><Relationship Id="rId8" Type="http://schemas.openxmlformats.org/officeDocument/2006/relationships/tags" Target="../tags/tag324.xml"/><Relationship Id="rId51" Type="http://schemas.openxmlformats.org/officeDocument/2006/relationships/tags" Target="../tags/tag367.xml"/><Relationship Id="rId72" Type="http://schemas.openxmlformats.org/officeDocument/2006/relationships/tags" Target="../tags/tag388.xml"/><Relationship Id="rId93" Type="http://schemas.openxmlformats.org/officeDocument/2006/relationships/tags" Target="../tags/tag40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14.xml"/><Relationship Id="rId1" Type="http://schemas.openxmlformats.org/officeDocument/2006/relationships/tags" Target="../tags/tag413.xml"/></Relationships>
</file>

<file path=ppt/slides/_rels/slide37.xml.rels><?xml version="1.0" encoding="UTF-8" standalone="yes"?>
<Relationships xmlns="http://schemas.openxmlformats.org/package/2006/relationships"><Relationship Id="rId8" Type="http://schemas.openxmlformats.org/officeDocument/2006/relationships/tags" Target="../tags/tag422.xml"/><Relationship Id="rId13" Type="http://schemas.openxmlformats.org/officeDocument/2006/relationships/slideLayout" Target="../slideLayouts/slideLayout2.xml"/><Relationship Id="rId3" Type="http://schemas.openxmlformats.org/officeDocument/2006/relationships/tags" Target="../tags/tag417.xml"/><Relationship Id="rId7" Type="http://schemas.openxmlformats.org/officeDocument/2006/relationships/tags" Target="../tags/tag421.xml"/><Relationship Id="rId12" Type="http://schemas.openxmlformats.org/officeDocument/2006/relationships/tags" Target="../tags/tag426.xml"/><Relationship Id="rId2" Type="http://schemas.openxmlformats.org/officeDocument/2006/relationships/tags" Target="../tags/tag416.xml"/><Relationship Id="rId1" Type="http://schemas.openxmlformats.org/officeDocument/2006/relationships/tags" Target="../tags/tag415.xml"/><Relationship Id="rId6" Type="http://schemas.openxmlformats.org/officeDocument/2006/relationships/tags" Target="../tags/tag420.xml"/><Relationship Id="rId11" Type="http://schemas.openxmlformats.org/officeDocument/2006/relationships/tags" Target="../tags/tag425.xml"/><Relationship Id="rId5" Type="http://schemas.openxmlformats.org/officeDocument/2006/relationships/tags" Target="../tags/tag419.xml"/><Relationship Id="rId10" Type="http://schemas.openxmlformats.org/officeDocument/2006/relationships/tags" Target="../tags/tag424.xml"/><Relationship Id="rId4" Type="http://schemas.openxmlformats.org/officeDocument/2006/relationships/tags" Target="../tags/tag418.xml"/><Relationship Id="rId9" Type="http://schemas.openxmlformats.org/officeDocument/2006/relationships/tags" Target="../tags/tag423.xml"/><Relationship Id="rId14" Type="http://schemas.openxmlformats.org/officeDocument/2006/relationships/image" Target="../media/image20.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28.xml"/><Relationship Id="rId1" Type="http://schemas.openxmlformats.org/officeDocument/2006/relationships/tags" Target="../tags/tag427.xml"/></Relationships>
</file>

<file path=ppt/slides/_rels/slide39.xml.rels><?xml version="1.0" encoding="UTF-8" standalone="yes"?>
<Relationships xmlns="http://schemas.openxmlformats.org/package/2006/relationships"><Relationship Id="rId13" Type="http://schemas.openxmlformats.org/officeDocument/2006/relationships/tags" Target="../tags/tag441.xml"/><Relationship Id="rId18" Type="http://schemas.openxmlformats.org/officeDocument/2006/relationships/tags" Target="../tags/tag446.xml"/><Relationship Id="rId26" Type="http://schemas.openxmlformats.org/officeDocument/2006/relationships/tags" Target="../tags/tag454.xml"/><Relationship Id="rId3" Type="http://schemas.openxmlformats.org/officeDocument/2006/relationships/tags" Target="../tags/tag431.xml"/><Relationship Id="rId21" Type="http://schemas.openxmlformats.org/officeDocument/2006/relationships/tags" Target="../tags/tag449.xml"/><Relationship Id="rId34" Type="http://schemas.openxmlformats.org/officeDocument/2006/relationships/slideLayout" Target="../slideLayouts/slideLayout2.xml"/><Relationship Id="rId7" Type="http://schemas.openxmlformats.org/officeDocument/2006/relationships/tags" Target="../tags/tag435.xml"/><Relationship Id="rId12" Type="http://schemas.openxmlformats.org/officeDocument/2006/relationships/tags" Target="../tags/tag440.xml"/><Relationship Id="rId17" Type="http://schemas.openxmlformats.org/officeDocument/2006/relationships/tags" Target="../tags/tag445.xml"/><Relationship Id="rId25" Type="http://schemas.openxmlformats.org/officeDocument/2006/relationships/tags" Target="../tags/tag453.xml"/><Relationship Id="rId33" Type="http://schemas.openxmlformats.org/officeDocument/2006/relationships/tags" Target="../tags/tag461.xml"/><Relationship Id="rId2" Type="http://schemas.openxmlformats.org/officeDocument/2006/relationships/tags" Target="../tags/tag430.xml"/><Relationship Id="rId16" Type="http://schemas.openxmlformats.org/officeDocument/2006/relationships/tags" Target="../tags/tag444.xml"/><Relationship Id="rId20" Type="http://schemas.openxmlformats.org/officeDocument/2006/relationships/tags" Target="../tags/tag448.xml"/><Relationship Id="rId29" Type="http://schemas.openxmlformats.org/officeDocument/2006/relationships/tags" Target="../tags/tag457.xml"/><Relationship Id="rId1" Type="http://schemas.openxmlformats.org/officeDocument/2006/relationships/tags" Target="../tags/tag429.xml"/><Relationship Id="rId6" Type="http://schemas.openxmlformats.org/officeDocument/2006/relationships/tags" Target="../tags/tag434.xml"/><Relationship Id="rId11" Type="http://schemas.openxmlformats.org/officeDocument/2006/relationships/tags" Target="../tags/tag439.xml"/><Relationship Id="rId24" Type="http://schemas.openxmlformats.org/officeDocument/2006/relationships/tags" Target="../tags/tag452.xml"/><Relationship Id="rId32" Type="http://schemas.openxmlformats.org/officeDocument/2006/relationships/tags" Target="../tags/tag460.xml"/><Relationship Id="rId5" Type="http://schemas.openxmlformats.org/officeDocument/2006/relationships/tags" Target="../tags/tag433.xml"/><Relationship Id="rId15" Type="http://schemas.openxmlformats.org/officeDocument/2006/relationships/tags" Target="../tags/tag443.xml"/><Relationship Id="rId23" Type="http://schemas.openxmlformats.org/officeDocument/2006/relationships/tags" Target="../tags/tag451.xml"/><Relationship Id="rId28" Type="http://schemas.openxmlformats.org/officeDocument/2006/relationships/tags" Target="../tags/tag456.xml"/><Relationship Id="rId10" Type="http://schemas.openxmlformats.org/officeDocument/2006/relationships/tags" Target="../tags/tag438.xml"/><Relationship Id="rId19" Type="http://schemas.openxmlformats.org/officeDocument/2006/relationships/tags" Target="../tags/tag447.xml"/><Relationship Id="rId31" Type="http://schemas.openxmlformats.org/officeDocument/2006/relationships/tags" Target="../tags/tag459.xml"/><Relationship Id="rId4" Type="http://schemas.openxmlformats.org/officeDocument/2006/relationships/tags" Target="../tags/tag432.xml"/><Relationship Id="rId9" Type="http://schemas.openxmlformats.org/officeDocument/2006/relationships/tags" Target="../tags/tag437.xml"/><Relationship Id="rId14" Type="http://schemas.openxmlformats.org/officeDocument/2006/relationships/tags" Target="../tags/tag442.xml"/><Relationship Id="rId22" Type="http://schemas.openxmlformats.org/officeDocument/2006/relationships/tags" Target="../tags/tag450.xml"/><Relationship Id="rId27" Type="http://schemas.openxmlformats.org/officeDocument/2006/relationships/tags" Target="../tags/tag455.xml"/><Relationship Id="rId30" Type="http://schemas.openxmlformats.org/officeDocument/2006/relationships/tags" Target="../tags/tag458.xml"/><Relationship Id="rId8" Type="http://schemas.openxmlformats.org/officeDocument/2006/relationships/tags" Target="../tags/tag436.xml"/></Relationships>
</file>

<file path=ppt/slides/_rels/slide40.xml.rels><?xml version="1.0" encoding="UTF-8" standalone="yes"?>
<Relationships xmlns="http://schemas.openxmlformats.org/package/2006/relationships"><Relationship Id="rId8" Type="http://schemas.openxmlformats.org/officeDocument/2006/relationships/tags" Target="../tags/tag469.xml"/><Relationship Id="rId13" Type="http://schemas.openxmlformats.org/officeDocument/2006/relationships/tags" Target="../tags/tag474.xml"/><Relationship Id="rId18" Type="http://schemas.openxmlformats.org/officeDocument/2006/relationships/image" Target="../media/image21.jpeg"/><Relationship Id="rId3" Type="http://schemas.openxmlformats.org/officeDocument/2006/relationships/tags" Target="../tags/tag464.xml"/><Relationship Id="rId7" Type="http://schemas.openxmlformats.org/officeDocument/2006/relationships/tags" Target="../tags/tag468.xml"/><Relationship Id="rId12" Type="http://schemas.openxmlformats.org/officeDocument/2006/relationships/tags" Target="../tags/tag473.xml"/><Relationship Id="rId17" Type="http://schemas.openxmlformats.org/officeDocument/2006/relationships/slideLayout" Target="../slideLayouts/slideLayout2.xml"/><Relationship Id="rId2" Type="http://schemas.openxmlformats.org/officeDocument/2006/relationships/tags" Target="../tags/tag463.xml"/><Relationship Id="rId16" Type="http://schemas.openxmlformats.org/officeDocument/2006/relationships/tags" Target="../tags/tag477.xml"/><Relationship Id="rId1" Type="http://schemas.openxmlformats.org/officeDocument/2006/relationships/tags" Target="../tags/tag462.xml"/><Relationship Id="rId6" Type="http://schemas.openxmlformats.org/officeDocument/2006/relationships/tags" Target="../tags/tag467.xml"/><Relationship Id="rId11" Type="http://schemas.openxmlformats.org/officeDocument/2006/relationships/tags" Target="../tags/tag472.xml"/><Relationship Id="rId5" Type="http://schemas.openxmlformats.org/officeDocument/2006/relationships/tags" Target="../tags/tag466.xml"/><Relationship Id="rId15" Type="http://schemas.openxmlformats.org/officeDocument/2006/relationships/tags" Target="../tags/tag476.xml"/><Relationship Id="rId10" Type="http://schemas.openxmlformats.org/officeDocument/2006/relationships/tags" Target="../tags/tag471.xml"/><Relationship Id="rId4" Type="http://schemas.openxmlformats.org/officeDocument/2006/relationships/tags" Target="../tags/tag465.xml"/><Relationship Id="rId9" Type="http://schemas.openxmlformats.org/officeDocument/2006/relationships/tags" Target="../tags/tag470.xml"/><Relationship Id="rId14" Type="http://schemas.openxmlformats.org/officeDocument/2006/relationships/tags" Target="../tags/tag475.xml"/></Relationships>
</file>

<file path=ppt/slides/_rels/slide41.xml.rels><?xml version="1.0" encoding="UTF-8" standalone="yes"?>
<Relationships xmlns="http://schemas.openxmlformats.org/package/2006/relationships"><Relationship Id="rId3" Type="http://schemas.openxmlformats.org/officeDocument/2006/relationships/tags" Target="../tags/tag480.xml"/><Relationship Id="rId2" Type="http://schemas.openxmlformats.org/officeDocument/2006/relationships/tags" Target="../tags/tag479.xml"/><Relationship Id="rId1" Type="http://schemas.openxmlformats.org/officeDocument/2006/relationships/tags" Target="../tags/tag478.xml"/><Relationship Id="rId6" Type="http://schemas.openxmlformats.org/officeDocument/2006/relationships/image" Target="../media/image22.jpeg"/><Relationship Id="rId5" Type="http://schemas.openxmlformats.org/officeDocument/2006/relationships/slideLayout" Target="../slideLayouts/slideLayout2.xml"/><Relationship Id="rId4" Type="http://schemas.openxmlformats.org/officeDocument/2006/relationships/tags" Target="../tags/tag481.xml"/></Relationships>
</file>

<file path=ppt/slides/_rels/slide42.xml.rels><?xml version="1.0" encoding="UTF-8" standalone="yes"?>
<Relationships xmlns="http://schemas.openxmlformats.org/package/2006/relationships"><Relationship Id="rId8" Type="http://schemas.openxmlformats.org/officeDocument/2006/relationships/tags" Target="../tags/tag489.xml"/><Relationship Id="rId13" Type="http://schemas.openxmlformats.org/officeDocument/2006/relationships/slideLayout" Target="../slideLayouts/slideLayout2.xml"/><Relationship Id="rId3" Type="http://schemas.openxmlformats.org/officeDocument/2006/relationships/tags" Target="../tags/tag484.xml"/><Relationship Id="rId7" Type="http://schemas.openxmlformats.org/officeDocument/2006/relationships/tags" Target="../tags/tag488.xml"/><Relationship Id="rId12" Type="http://schemas.openxmlformats.org/officeDocument/2006/relationships/tags" Target="../tags/tag493.xml"/><Relationship Id="rId2" Type="http://schemas.openxmlformats.org/officeDocument/2006/relationships/tags" Target="../tags/tag483.xml"/><Relationship Id="rId1" Type="http://schemas.openxmlformats.org/officeDocument/2006/relationships/tags" Target="../tags/tag482.xml"/><Relationship Id="rId6" Type="http://schemas.openxmlformats.org/officeDocument/2006/relationships/tags" Target="../tags/tag487.xml"/><Relationship Id="rId11" Type="http://schemas.openxmlformats.org/officeDocument/2006/relationships/tags" Target="../tags/tag492.xml"/><Relationship Id="rId5" Type="http://schemas.openxmlformats.org/officeDocument/2006/relationships/tags" Target="../tags/tag486.xml"/><Relationship Id="rId10" Type="http://schemas.openxmlformats.org/officeDocument/2006/relationships/tags" Target="../tags/tag491.xml"/><Relationship Id="rId4" Type="http://schemas.openxmlformats.org/officeDocument/2006/relationships/tags" Target="../tags/tag485.xml"/><Relationship Id="rId9" Type="http://schemas.openxmlformats.org/officeDocument/2006/relationships/tags" Target="../tags/tag490.xml"/><Relationship Id="rId14" Type="http://schemas.openxmlformats.org/officeDocument/2006/relationships/image" Target="../media/image23.jpeg"/></Relationships>
</file>

<file path=ppt/slides/_rels/slide43.xml.rels><?xml version="1.0" encoding="UTF-8" standalone="yes"?>
<Relationships xmlns="http://schemas.openxmlformats.org/package/2006/relationships"><Relationship Id="rId8" Type="http://schemas.openxmlformats.org/officeDocument/2006/relationships/tags" Target="../tags/tag501.xml"/><Relationship Id="rId13" Type="http://schemas.openxmlformats.org/officeDocument/2006/relationships/tags" Target="../tags/tag506.xml"/><Relationship Id="rId18" Type="http://schemas.openxmlformats.org/officeDocument/2006/relationships/image" Target="../media/image23.jpeg"/><Relationship Id="rId3" Type="http://schemas.openxmlformats.org/officeDocument/2006/relationships/tags" Target="../tags/tag496.xml"/><Relationship Id="rId7" Type="http://schemas.openxmlformats.org/officeDocument/2006/relationships/tags" Target="../tags/tag500.xml"/><Relationship Id="rId12" Type="http://schemas.openxmlformats.org/officeDocument/2006/relationships/tags" Target="../tags/tag505.xml"/><Relationship Id="rId17" Type="http://schemas.openxmlformats.org/officeDocument/2006/relationships/slideLayout" Target="../slideLayouts/slideLayout2.xml"/><Relationship Id="rId2" Type="http://schemas.openxmlformats.org/officeDocument/2006/relationships/tags" Target="../tags/tag495.xml"/><Relationship Id="rId16" Type="http://schemas.openxmlformats.org/officeDocument/2006/relationships/tags" Target="../tags/tag509.xml"/><Relationship Id="rId1" Type="http://schemas.openxmlformats.org/officeDocument/2006/relationships/tags" Target="../tags/tag494.xml"/><Relationship Id="rId6" Type="http://schemas.openxmlformats.org/officeDocument/2006/relationships/tags" Target="../tags/tag499.xml"/><Relationship Id="rId11" Type="http://schemas.openxmlformats.org/officeDocument/2006/relationships/tags" Target="../tags/tag504.xml"/><Relationship Id="rId5" Type="http://schemas.openxmlformats.org/officeDocument/2006/relationships/tags" Target="../tags/tag498.xml"/><Relationship Id="rId15" Type="http://schemas.openxmlformats.org/officeDocument/2006/relationships/tags" Target="../tags/tag508.xml"/><Relationship Id="rId10" Type="http://schemas.openxmlformats.org/officeDocument/2006/relationships/tags" Target="../tags/tag503.xml"/><Relationship Id="rId4" Type="http://schemas.openxmlformats.org/officeDocument/2006/relationships/tags" Target="../tags/tag497.xml"/><Relationship Id="rId9" Type="http://schemas.openxmlformats.org/officeDocument/2006/relationships/tags" Target="../tags/tag502.xml"/><Relationship Id="rId14" Type="http://schemas.openxmlformats.org/officeDocument/2006/relationships/tags" Target="../tags/tag507.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11.xml"/><Relationship Id="rId1" Type="http://schemas.openxmlformats.org/officeDocument/2006/relationships/tags" Target="../tags/tag510.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13.xml"/><Relationship Id="rId1" Type="http://schemas.openxmlformats.org/officeDocument/2006/relationships/tags" Target="../tags/tag5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15.xml"/><Relationship Id="rId1" Type="http://schemas.openxmlformats.org/officeDocument/2006/relationships/tags" Target="../tags/tag514.xml"/></Relationships>
</file>

<file path=ppt/slides/_rels/slide4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tags" Target="../tags/tag518.xml"/><Relationship Id="rId7" Type="http://schemas.openxmlformats.org/officeDocument/2006/relationships/slideLayout" Target="../slideLayouts/slideLayout2.xml"/><Relationship Id="rId2" Type="http://schemas.openxmlformats.org/officeDocument/2006/relationships/tags" Target="../tags/tag517.xml"/><Relationship Id="rId1" Type="http://schemas.openxmlformats.org/officeDocument/2006/relationships/tags" Target="../tags/tag516.xml"/><Relationship Id="rId6" Type="http://schemas.openxmlformats.org/officeDocument/2006/relationships/tags" Target="../tags/tag521.xml"/><Relationship Id="rId5" Type="http://schemas.openxmlformats.org/officeDocument/2006/relationships/tags" Target="../tags/tag520.xml"/><Relationship Id="rId4" Type="http://schemas.openxmlformats.org/officeDocument/2006/relationships/tags" Target="../tags/tag519.xml"/></Relationships>
</file>

<file path=ppt/slides/_rels/slide49.xml.rels><?xml version="1.0" encoding="UTF-8" standalone="yes"?>
<Relationships xmlns="http://schemas.openxmlformats.org/package/2006/relationships"><Relationship Id="rId3" Type="http://schemas.openxmlformats.org/officeDocument/2006/relationships/tags" Target="../tags/tag524.xml"/><Relationship Id="rId2" Type="http://schemas.openxmlformats.org/officeDocument/2006/relationships/tags" Target="../tags/tag523.xml"/><Relationship Id="rId1" Type="http://schemas.openxmlformats.org/officeDocument/2006/relationships/tags" Target="../tags/tag522.xml"/><Relationship Id="rId5" Type="http://schemas.openxmlformats.org/officeDocument/2006/relationships/image" Target="../media/image25.jpeg"/><Relationship Id="rId4"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6.xml"/><Relationship Id="rId1" Type="http://schemas.openxmlformats.org/officeDocument/2006/relationships/tags" Target="../tags/tag525.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8.xml"/><Relationship Id="rId1" Type="http://schemas.openxmlformats.org/officeDocument/2006/relationships/tags" Target="../tags/tag527.xml"/></Relationships>
</file>

<file path=ppt/slides/_rels/slide52.xml.rels><?xml version="1.0" encoding="UTF-8" standalone="yes"?>
<Relationships xmlns="http://schemas.openxmlformats.org/package/2006/relationships"><Relationship Id="rId8" Type="http://schemas.openxmlformats.org/officeDocument/2006/relationships/tags" Target="../tags/tag536.xml"/><Relationship Id="rId13" Type="http://schemas.openxmlformats.org/officeDocument/2006/relationships/tags" Target="../tags/tag541.xml"/><Relationship Id="rId3" Type="http://schemas.openxmlformats.org/officeDocument/2006/relationships/tags" Target="../tags/tag531.xml"/><Relationship Id="rId7" Type="http://schemas.openxmlformats.org/officeDocument/2006/relationships/tags" Target="../tags/tag535.xml"/><Relationship Id="rId12" Type="http://schemas.openxmlformats.org/officeDocument/2006/relationships/tags" Target="../tags/tag540.xml"/><Relationship Id="rId2" Type="http://schemas.openxmlformats.org/officeDocument/2006/relationships/tags" Target="../tags/tag530.xml"/><Relationship Id="rId1" Type="http://schemas.openxmlformats.org/officeDocument/2006/relationships/tags" Target="../tags/tag529.xml"/><Relationship Id="rId6" Type="http://schemas.openxmlformats.org/officeDocument/2006/relationships/tags" Target="../tags/tag534.xml"/><Relationship Id="rId11" Type="http://schemas.openxmlformats.org/officeDocument/2006/relationships/tags" Target="../tags/tag539.xml"/><Relationship Id="rId5" Type="http://schemas.openxmlformats.org/officeDocument/2006/relationships/tags" Target="../tags/tag533.xml"/><Relationship Id="rId15" Type="http://schemas.openxmlformats.org/officeDocument/2006/relationships/image" Target="../media/image26.jpeg"/><Relationship Id="rId10" Type="http://schemas.openxmlformats.org/officeDocument/2006/relationships/tags" Target="../tags/tag538.xml"/><Relationship Id="rId4" Type="http://schemas.openxmlformats.org/officeDocument/2006/relationships/tags" Target="../tags/tag532.xml"/><Relationship Id="rId9" Type="http://schemas.openxmlformats.org/officeDocument/2006/relationships/tags" Target="../tags/tag537.xml"/><Relationship Id="rId14"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tags" Target="../tags/tag549.xml"/><Relationship Id="rId3" Type="http://schemas.openxmlformats.org/officeDocument/2006/relationships/tags" Target="../tags/tag544.xml"/><Relationship Id="rId7" Type="http://schemas.openxmlformats.org/officeDocument/2006/relationships/tags" Target="../tags/tag548.xml"/><Relationship Id="rId12" Type="http://schemas.openxmlformats.org/officeDocument/2006/relationships/image" Target="../media/image27.jpeg"/><Relationship Id="rId2" Type="http://schemas.openxmlformats.org/officeDocument/2006/relationships/tags" Target="../tags/tag543.xml"/><Relationship Id="rId1" Type="http://schemas.openxmlformats.org/officeDocument/2006/relationships/tags" Target="../tags/tag542.xml"/><Relationship Id="rId6" Type="http://schemas.openxmlformats.org/officeDocument/2006/relationships/tags" Target="../tags/tag547.xml"/><Relationship Id="rId11" Type="http://schemas.openxmlformats.org/officeDocument/2006/relationships/slideLayout" Target="../slideLayouts/slideLayout2.xml"/><Relationship Id="rId5" Type="http://schemas.openxmlformats.org/officeDocument/2006/relationships/tags" Target="../tags/tag546.xml"/><Relationship Id="rId10" Type="http://schemas.openxmlformats.org/officeDocument/2006/relationships/tags" Target="../tags/tag551.xml"/><Relationship Id="rId4" Type="http://schemas.openxmlformats.org/officeDocument/2006/relationships/tags" Target="../tags/tag545.xml"/><Relationship Id="rId9" Type="http://schemas.openxmlformats.org/officeDocument/2006/relationships/tags" Target="../tags/tag550.xml"/></Relationships>
</file>

<file path=ppt/slides/_rels/slide54.xml.rels><?xml version="1.0" encoding="UTF-8" standalone="yes"?>
<Relationships xmlns="http://schemas.openxmlformats.org/package/2006/relationships"><Relationship Id="rId8" Type="http://schemas.openxmlformats.org/officeDocument/2006/relationships/tags" Target="../tags/tag559.xml"/><Relationship Id="rId13" Type="http://schemas.openxmlformats.org/officeDocument/2006/relationships/tags" Target="../tags/tag564.xml"/><Relationship Id="rId3" Type="http://schemas.openxmlformats.org/officeDocument/2006/relationships/tags" Target="../tags/tag554.xml"/><Relationship Id="rId7" Type="http://schemas.openxmlformats.org/officeDocument/2006/relationships/tags" Target="../tags/tag558.xml"/><Relationship Id="rId12" Type="http://schemas.openxmlformats.org/officeDocument/2006/relationships/tags" Target="../tags/tag563.xml"/><Relationship Id="rId2" Type="http://schemas.openxmlformats.org/officeDocument/2006/relationships/tags" Target="../tags/tag553.xml"/><Relationship Id="rId1" Type="http://schemas.openxmlformats.org/officeDocument/2006/relationships/tags" Target="../tags/tag552.xml"/><Relationship Id="rId6" Type="http://schemas.openxmlformats.org/officeDocument/2006/relationships/tags" Target="../tags/tag557.xml"/><Relationship Id="rId11" Type="http://schemas.openxmlformats.org/officeDocument/2006/relationships/tags" Target="../tags/tag562.xml"/><Relationship Id="rId5" Type="http://schemas.openxmlformats.org/officeDocument/2006/relationships/tags" Target="../tags/tag556.xml"/><Relationship Id="rId15" Type="http://schemas.openxmlformats.org/officeDocument/2006/relationships/image" Target="../media/image28.jpeg"/><Relationship Id="rId10" Type="http://schemas.openxmlformats.org/officeDocument/2006/relationships/tags" Target="../tags/tag561.xml"/><Relationship Id="rId4" Type="http://schemas.openxmlformats.org/officeDocument/2006/relationships/tags" Target="../tags/tag555.xml"/><Relationship Id="rId9" Type="http://schemas.openxmlformats.org/officeDocument/2006/relationships/tags" Target="../tags/tag560.xml"/><Relationship Id="rId14"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tags" Target="../tags/tag572.xml"/><Relationship Id="rId3" Type="http://schemas.openxmlformats.org/officeDocument/2006/relationships/tags" Target="../tags/tag567.xml"/><Relationship Id="rId7" Type="http://schemas.openxmlformats.org/officeDocument/2006/relationships/tags" Target="../tags/tag571.xml"/><Relationship Id="rId12" Type="http://schemas.openxmlformats.org/officeDocument/2006/relationships/image" Target="../media/image29.jpeg"/><Relationship Id="rId2" Type="http://schemas.openxmlformats.org/officeDocument/2006/relationships/tags" Target="../tags/tag566.xml"/><Relationship Id="rId1" Type="http://schemas.openxmlformats.org/officeDocument/2006/relationships/tags" Target="../tags/tag565.xml"/><Relationship Id="rId6" Type="http://schemas.openxmlformats.org/officeDocument/2006/relationships/tags" Target="../tags/tag570.xml"/><Relationship Id="rId11" Type="http://schemas.openxmlformats.org/officeDocument/2006/relationships/slideLayout" Target="../slideLayouts/slideLayout2.xml"/><Relationship Id="rId5" Type="http://schemas.openxmlformats.org/officeDocument/2006/relationships/tags" Target="../tags/tag569.xml"/><Relationship Id="rId10" Type="http://schemas.openxmlformats.org/officeDocument/2006/relationships/tags" Target="../tags/tag574.xml"/><Relationship Id="rId4" Type="http://schemas.openxmlformats.org/officeDocument/2006/relationships/tags" Target="../tags/tag568.xml"/><Relationship Id="rId9" Type="http://schemas.openxmlformats.org/officeDocument/2006/relationships/tags" Target="../tags/tag573.xml"/></Relationships>
</file>

<file path=ppt/slides/_rels/slide56.xml.rels><?xml version="1.0" encoding="UTF-8" standalone="yes"?>
<Relationships xmlns="http://schemas.openxmlformats.org/package/2006/relationships"><Relationship Id="rId3" Type="http://schemas.openxmlformats.org/officeDocument/2006/relationships/tags" Target="../tags/tag577.xml"/><Relationship Id="rId2" Type="http://schemas.openxmlformats.org/officeDocument/2006/relationships/tags" Target="../tags/tag576.xml"/><Relationship Id="rId1" Type="http://schemas.openxmlformats.org/officeDocument/2006/relationships/tags" Target="../tags/tag575.xml"/><Relationship Id="rId5" Type="http://schemas.openxmlformats.org/officeDocument/2006/relationships/slideLayout" Target="../slideLayouts/slideLayout2.xml"/><Relationship Id="rId4" Type="http://schemas.openxmlformats.org/officeDocument/2006/relationships/tags" Target="../tags/tag578.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80.xml"/><Relationship Id="rId1" Type="http://schemas.openxmlformats.org/officeDocument/2006/relationships/tags" Target="../tags/tag57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1"/>
            </p:custDataLst>
          </p:nvPr>
        </p:nvSpPr>
        <p:spPr/>
        <p:txBody>
          <a:bodyPr/>
          <a:lstStyle/>
          <a:p>
            <a:r>
              <a:rPr lang="fr-FR" dirty="0" smtClean="0"/>
              <a:t>Le cancer</a:t>
            </a:r>
            <a:endParaRPr lang="fr-FR" dirty="0"/>
          </a:p>
        </p:txBody>
      </p:sp>
      <p:sp>
        <p:nvSpPr>
          <p:cNvPr id="3" name="Subtitle 2"/>
          <p:cNvSpPr>
            <a:spLocks noGrp="1"/>
          </p:cNvSpPr>
          <p:nvPr>
            <p:ph type="subTitle" idx="1"/>
            <p:custDataLst>
              <p:tags r:id="rId2"/>
            </p:custDataLst>
          </p:nvPr>
        </p:nvSpPr>
        <p:spPr/>
        <p:txBody>
          <a:bodyPr/>
          <a:lstStyle/>
          <a:p>
            <a:r>
              <a:rPr lang="fr-FR" dirty="0" smtClean="0"/>
              <a:t>BIO 3553</a:t>
            </a:r>
          </a:p>
          <a:p>
            <a:r>
              <a:rPr lang="fr-FR" dirty="0" smtClean="0"/>
              <a:t>Vendredi, le 9 septembre, 2016</a:t>
            </a:r>
            <a:endParaRPr lang="fr-FR" dirty="0"/>
          </a:p>
        </p:txBody>
      </p:sp>
    </p:spTree>
    <p:extLst>
      <p:ext uri="{BB962C8B-B14F-4D97-AF65-F5344CB8AC3E}">
        <p14:creationId xmlns:p14="http://schemas.microsoft.com/office/powerpoint/2010/main" val="2195497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Le cancer</a:t>
            </a:r>
            <a:endParaRPr lang="fr-FR" dirty="0"/>
          </a:p>
        </p:txBody>
      </p:sp>
      <p:sp>
        <p:nvSpPr>
          <p:cNvPr id="5" name="Content Placeholder 4"/>
          <p:cNvSpPr>
            <a:spLocks noGrp="1"/>
          </p:cNvSpPr>
          <p:nvPr>
            <p:ph idx="1"/>
            <p:custDataLst>
              <p:tags r:id="rId2"/>
            </p:custDataLst>
          </p:nvPr>
        </p:nvSpPr>
        <p:spPr/>
        <p:txBody>
          <a:bodyPr/>
          <a:lstStyle/>
          <a:p>
            <a:r>
              <a:rPr lang="fr-FR" dirty="0" smtClean="0"/>
              <a:t>On estime qu’un sur cinq individus meure du cancer.</a:t>
            </a:r>
          </a:p>
          <a:p>
            <a:r>
              <a:rPr lang="fr-FR" dirty="0" smtClean="0"/>
              <a:t>Les efforts de recherches médicaux à combattre le cancer ont mené à beaucoup de découvertes fondamentales en biologie cellulaire.</a:t>
            </a:r>
            <a:endParaRPr lang="fr-FR" dirty="0"/>
          </a:p>
        </p:txBody>
      </p:sp>
    </p:spTree>
    <p:extLst>
      <p:ext uri="{BB962C8B-B14F-4D97-AF65-F5344CB8AC3E}">
        <p14:creationId xmlns:p14="http://schemas.microsoft.com/office/powerpoint/2010/main" val="442591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Le cancer</a:t>
            </a:r>
            <a:endParaRPr lang="fr-FR" dirty="0"/>
          </a:p>
        </p:txBody>
      </p:sp>
      <p:sp>
        <p:nvSpPr>
          <p:cNvPr id="5" name="Content Placeholder 4"/>
          <p:cNvSpPr>
            <a:spLocks noGrp="1"/>
          </p:cNvSpPr>
          <p:nvPr>
            <p:ph idx="1"/>
            <p:custDataLst>
              <p:tags r:id="rId2"/>
            </p:custDataLst>
          </p:nvPr>
        </p:nvSpPr>
        <p:spPr/>
        <p:txBody>
          <a:bodyPr/>
          <a:lstStyle/>
          <a:p>
            <a:pPr marL="514350" indent="-514350">
              <a:buFont typeface="+mj-lt"/>
              <a:buAutoNum type="arabicPeriod"/>
            </a:pPr>
            <a:r>
              <a:rPr lang="fr-FR" dirty="0" smtClean="0"/>
              <a:t>Caractéristiques des cellules cancéreuses</a:t>
            </a:r>
          </a:p>
          <a:p>
            <a:pPr marL="514350" indent="-514350">
              <a:buFont typeface="+mj-lt"/>
              <a:buAutoNum type="arabicPeriod"/>
            </a:pPr>
            <a:r>
              <a:rPr lang="fr-FR" dirty="0" smtClean="0"/>
              <a:t>Facteurs du cancer</a:t>
            </a:r>
          </a:p>
          <a:p>
            <a:pPr marL="514350" indent="-514350">
              <a:buFont typeface="+mj-lt"/>
              <a:buAutoNum type="arabicPeriod"/>
            </a:pPr>
            <a:r>
              <a:rPr lang="fr-FR" dirty="0" smtClean="0"/>
              <a:t>Voies moléculaires du cancer</a:t>
            </a:r>
          </a:p>
          <a:p>
            <a:pPr marL="514350" indent="-514350">
              <a:buFont typeface="+mj-lt"/>
              <a:buAutoNum type="arabicPeriod"/>
            </a:pPr>
            <a:r>
              <a:rPr lang="fr-FR" dirty="0" smtClean="0"/>
              <a:t>Méthodes de prévention et traitement</a:t>
            </a:r>
          </a:p>
        </p:txBody>
      </p:sp>
    </p:spTree>
    <p:extLst>
      <p:ext uri="{BB962C8B-B14F-4D97-AF65-F5344CB8AC3E}">
        <p14:creationId xmlns:p14="http://schemas.microsoft.com/office/powerpoint/2010/main" val="23917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Société de cellules</a:t>
            </a:r>
            <a:endParaRPr lang="fr-FR" dirty="0"/>
          </a:p>
        </p:txBody>
      </p:sp>
      <p:sp>
        <p:nvSpPr>
          <p:cNvPr id="5" name="Content Placeholder 4"/>
          <p:cNvSpPr>
            <a:spLocks noGrp="1"/>
          </p:cNvSpPr>
          <p:nvPr>
            <p:ph idx="1"/>
            <p:custDataLst>
              <p:tags r:id="rId2"/>
            </p:custDataLst>
          </p:nvPr>
        </p:nvSpPr>
        <p:spPr/>
        <p:txBody>
          <a:bodyPr/>
          <a:lstStyle/>
          <a:p>
            <a:r>
              <a:rPr lang="fr-FR" dirty="0" smtClean="0"/>
              <a:t>Le but d’un organisme multicellulaire est de propager le code génétique de l’individu</a:t>
            </a:r>
          </a:p>
          <a:p>
            <a:pPr lvl="1"/>
            <a:r>
              <a:rPr lang="fr-FR" dirty="0" smtClean="0"/>
              <a:t>Les cellules germinales doivent survivre pour propager le code</a:t>
            </a:r>
          </a:p>
          <a:p>
            <a:pPr lvl="1"/>
            <a:r>
              <a:rPr lang="fr-FR" dirty="0" smtClean="0"/>
              <a:t>Les cellules somatiques sont là pour assurer la survie des cellules germinales</a:t>
            </a:r>
          </a:p>
          <a:p>
            <a:pPr lvl="2"/>
            <a:r>
              <a:rPr lang="fr-FR" dirty="0" smtClean="0"/>
              <a:t>Les cellules somatiques sont programmées à s’</a:t>
            </a:r>
            <a:r>
              <a:rPr lang="fr-FR" dirty="0" err="1" smtClean="0"/>
              <a:t>autosacrifier</a:t>
            </a:r>
            <a:r>
              <a:rPr lang="fr-FR" dirty="0" smtClean="0"/>
              <a:t>.  Ce n’est pas un cas de la survie du plus fort. </a:t>
            </a:r>
          </a:p>
        </p:txBody>
      </p:sp>
    </p:spTree>
    <p:extLst>
      <p:ext uri="{BB962C8B-B14F-4D97-AF65-F5344CB8AC3E}">
        <p14:creationId xmlns:p14="http://schemas.microsoft.com/office/powerpoint/2010/main" val="86381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Société de cellules</a:t>
            </a:r>
          </a:p>
        </p:txBody>
      </p:sp>
      <p:sp>
        <p:nvSpPr>
          <p:cNvPr id="4" name="Oval 3"/>
          <p:cNvSpPr/>
          <p:nvPr>
            <p:custDataLst>
              <p:tags r:id="rId2"/>
            </p:custDataLst>
          </p:nvPr>
        </p:nvSpPr>
        <p:spPr>
          <a:xfrm rot="18900000">
            <a:off x="1889669" y="2188120"/>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6" name="Oval 5"/>
          <p:cNvSpPr/>
          <p:nvPr>
            <p:custDataLst>
              <p:tags r:id="rId3"/>
            </p:custDataLst>
          </p:nvPr>
        </p:nvSpPr>
        <p:spPr>
          <a:xfrm>
            <a:off x="530370" y="3851588"/>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8" name="Oval 7"/>
          <p:cNvSpPr/>
          <p:nvPr>
            <p:custDataLst>
              <p:tags r:id="rId4"/>
            </p:custDataLst>
          </p:nvPr>
        </p:nvSpPr>
        <p:spPr>
          <a:xfrm>
            <a:off x="1163278" y="2986606"/>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7" name="Oval 16"/>
          <p:cNvSpPr/>
          <p:nvPr>
            <p:custDataLst>
              <p:tags r:id="rId5"/>
            </p:custDataLst>
          </p:nvPr>
        </p:nvSpPr>
        <p:spPr>
          <a:xfrm flipH="1">
            <a:off x="2261385" y="3851588"/>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8" name="Oval 17"/>
          <p:cNvSpPr/>
          <p:nvPr>
            <p:custDataLst>
              <p:tags r:id="rId6"/>
            </p:custDataLst>
          </p:nvPr>
        </p:nvSpPr>
        <p:spPr>
          <a:xfrm flipH="1">
            <a:off x="3201705" y="3851588"/>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9" name="Oval 18"/>
          <p:cNvSpPr/>
          <p:nvPr>
            <p:custDataLst>
              <p:tags r:id="rId7"/>
            </p:custDataLst>
          </p:nvPr>
        </p:nvSpPr>
        <p:spPr>
          <a:xfrm flipH="1">
            <a:off x="2613529" y="2986606"/>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20" name="Oval 19"/>
          <p:cNvSpPr/>
          <p:nvPr>
            <p:custDataLst>
              <p:tags r:id="rId8"/>
            </p:custDataLst>
          </p:nvPr>
        </p:nvSpPr>
        <p:spPr>
          <a:xfrm flipH="1">
            <a:off x="1487314" y="3851588"/>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cxnSp>
        <p:nvCxnSpPr>
          <p:cNvPr id="21" name="Straight Arrow Connector 20"/>
          <p:cNvCxnSpPr>
            <a:stCxn id="20" idx="4"/>
          </p:cNvCxnSpPr>
          <p:nvPr>
            <p:custDataLst>
              <p:tags r:id="rId9"/>
            </p:custDataLst>
          </p:nvPr>
        </p:nvCxnSpPr>
        <p:spPr>
          <a:xfrm>
            <a:off x="1774102" y="4425166"/>
            <a:ext cx="0" cy="94034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4" idx="2"/>
            <a:endCxn id="8" idx="7"/>
          </p:cNvCxnSpPr>
          <p:nvPr>
            <p:custDataLst>
              <p:tags r:id="rId10"/>
            </p:custDataLst>
          </p:nvPr>
        </p:nvCxnSpPr>
        <p:spPr>
          <a:xfrm flipH="1">
            <a:off x="1652857" y="2677700"/>
            <a:ext cx="320810" cy="39290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8" idx="3"/>
            <a:endCxn id="6" idx="7"/>
          </p:cNvCxnSpPr>
          <p:nvPr>
            <p:custDataLst>
              <p:tags r:id="rId11"/>
            </p:custDataLst>
          </p:nvPr>
        </p:nvCxnSpPr>
        <p:spPr>
          <a:xfrm flipH="1">
            <a:off x="1019949" y="3476186"/>
            <a:ext cx="227327" cy="459401"/>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4" idx="4"/>
            <a:endCxn id="19" idx="7"/>
          </p:cNvCxnSpPr>
          <p:nvPr>
            <p:custDataLst>
              <p:tags r:id="rId12"/>
            </p:custDataLst>
          </p:nvPr>
        </p:nvCxnSpPr>
        <p:spPr>
          <a:xfrm>
            <a:off x="2379249" y="2677699"/>
            <a:ext cx="318279" cy="39290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19" idx="3"/>
            <a:endCxn id="18" idx="7"/>
          </p:cNvCxnSpPr>
          <p:nvPr>
            <p:custDataLst>
              <p:tags r:id="rId13"/>
            </p:custDataLst>
          </p:nvPr>
        </p:nvCxnSpPr>
        <p:spPr>
          <a:xfrm>
            <a:off x="3103108" y="3476186"/>
            <a:ext cx="182596" cy="459401"/>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8" idx="5"/>
            <a:endCxn id="20" idx="0"/>
          </p:cNvCxnSpPr>
          <p:nvPr>
            <p:custDataLst>
              <p:tags r:id="rId14"/>
            </p:custDataLst>
          </p:nvPr>
        </p:nvCxnSpPr>
        <p:spPr>
          <a:xfrm>
            <a:off x="1652857" y="3476186"/>
            <a:ext cx="121245" cy="375403"/>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19" idx="5"/>
            <a:endCxn id="17" idx="0"/>
          </p:cNvCxnSpPr>
          <p:nvPr>
            <p:custDataLst>
              <p:tags r:id="rId15"/>
            </p:custDataLst>
          </p:nvPr>
        </p:nvCxnSpPr>
        <p:spPr>
          <a:xfrm flipH="1">
            <a:off x="2548174" y="3476186"/>
            <a:ext cx="149354" cy="375403"/>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61" name="TextBox 1060"/>
          <p:cNvSpPr txBox="1"/>
          <p:nvPr>
            <p:custDataLst>
              <p:tags r:id="rId16"/>
            </p:custDataLst>
          </p:nvPr>
        </p:nvSpPr>
        <p:spPr>
          <a:xfrm>
            <a:off x="2060892" y="4758679"/>
            <a:ext cx="839425" cy="193900"/>
          </a:xfrm>
          <a:prstGeom prst="rect">
            <a:avLst/>
          </a:prstGeom>
          <a:solidFill>
            <a:schemeClr val="bg1"/>
          </a:solidFill>
        </p:spPr>
        <p:txBody>
          <a:bodyPr wrap="square" lIns="0" tIns="0" rIns="0" bIns="0" rtlCol="0">
            <a:spAutoFit/>
          </a:bodyPr>
          <a:lstStyle/>
          <a:p>
            <a:r>
              <a:rPr lang="fr-FR" sz="1400" dirty="0" smtClean="0"/>
              <a:t>Apoptose</a:t>
            </a:r>
          </a:p>
        </p:txBody>
      </p:sp>
      <p:sp>
        <p:nvSpPr>
          <p:cNvPr id="105" name="Oval 104"/>
          <p:cNvSpPr/>
          <p:nvPr>
            <p:custDataLst>
              <p:tags r:id="rId17"/>
            </p:custDataLst>
          </p:nvPr>
        </p:nvSpPr>
        <p:spPr>
          <a:xfrm rot="18900000">
            <a:off x="6350704" y="2063633"/>
            <a:ext cx="573578" cy="57357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grpSp>
        <p:nvGrpSpPr>
          <p:cNvPr id="1063" name="Group 1062"/>
          <p:cNvGrpSpPr/>
          <p:nvPr>
            <p:custDataLst>
              <p:tags r:id="rId18"/>
            </p:custDataLst>
          </p:nvPr>
        </p:nvGrpSpPr>
        <p:grpSpPr>
          <a:xfrm>
            <a:off x="4974537" y="2553211"/>
            <a:ext cx="3244913" cy="1765496"/>
            <a:chOff x="4985516" y="2160216"/>
            <a:chExt cx="3605459" cy="1961661"/>
          </a:xfrm>
        </p:grpSpPr>
        <p:sp>
          <p:nvSpPr>
            <p:cNvPr id="106" name="Oval 105"/>
            <p:cNvSpPr/>
            <p:nvPr/>
          </p:nvSpPr>
          <p:spPr>
            <a:xfrm>
              <a:off x="4985516" y="3484568"/>
              <a:ext cx="637309" cy="637309"/>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07" name="Oval 106"/>
            <p:cNvSpPr/>
            <p:nvPr/>
          </p:nvSpPr>
          <p:spPr>
            <a:xfrm>
              <a:off x="5688747" y="2523477"/>
              <a:ext cx="637309" cy="637309"/>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08" name="Oval 107"/>
            <p:cNvSpPr/>
            <p:nvPr/>
          </p:nvSpPr>
          <p:spPr>
            <a:xfrm flipH="1">
              <a:off x="6908866" y="3484568"/>
              <a:ext cx="637309" cy="637309"/>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09" name="Oval 108"/>
            <p:cNvSpPr/>
            <p:nvPr/>
          </p:nvSpPr>
          <p:spPr>
            <a:xfrm flipH="1">
              <a:off x="7953666" y="3484568"/>
              <a:ext cx="637309" cy="637309"/>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10" name="Oval 109"/>
            <p:cNvSpPr/>
            <p:nvPr/>
          </p:nvSpPr>
          <p:spPr>
            <a:xfrm flipH="1">
              <a:off x="7300137" y="2523477"/>
              <a:ext cx="637309" cy="637309"/>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11" name="Oval 110"/>
            <p:cNvSpPr/>
            <p:nvPr/>
          </p:nvSpPr>
          <p:spPr>
            <a:xfrm flipH="1">
              <a:off x="6048787" y="3484568"/>
              <a:ext cx="637309" cy="637309"/>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cxnSp>
          <p:nvCxnSpPr>
            <p:cNvPr id="113" name="Straight Arrow Connector 112"/>
            <p:cNvCxnSpPr>
              <a:stCxn id="105" idx="2"/>
              <a:endCxn id="107" idx="7"/>
            </p:cNvCxnSpPr>
            <p:nvPr/>
          </p:nvCxnSpPr>
          <p:spPr>
            <a:xfrm flipH="1">
              <a:off x="6232724" y="2160216"/>
              <a:ext cx="375199" cy="456593"/>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4" name="Straight Arrow Connector 113"/>
            <p:cNvCxnSpPr>
              <a:stCxn id="107" idx="3"/>
              <a:endCxn id="106" idx="7"/>
            </p:cNvCxnSpPr>
            <p:nvPr/>
          </p:nvCxnSpPr>
          <p:spPr>
            <a:xfrm flipH="1">
              <a:off x="5529493" y="3067454"/>
              <a:ext cx="252586" cy="51044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5" name="Straight Arrow Connector 114"/>
            <p:cNvCxnSpPr>
              <a:stCxn id="105" idx="4"/>
              <a:endCxn id="110" idx="7"/>
            </p:cNvCxnSpPr>
            <p:nvPr/>
          </p:nvCxnSpPr>
          <p:spPr>
            <a:xfrm>
              <a:off x="7058567" y="2160216"/>
              <a:ext cx="334902" cy="456593"/>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a:stCxn id="110" idx="3"/>
              <a:endCxn id="109" idx="7"/>
            </p:cNvCxnSpPr>
            <p:nvPr/>
          </p:nvCxnSpPr>
          <p:spPr>
            <a:xfrm>
              <a:off x="7844114" y="3067454"/>
              <a:ext cx="202884" cy="51044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a:stCxn id="107" idx="5"/>
              <a:endCxn id="111" idx="0"/>
            </p:cNvCxnSpPr>
            <p:nvPr/>
          </p:nvCxnSpPr>
          <p:spPr>
            <a:xfrm>
              <a:off x="6232724" y="3067454"/>
              <a:ext cx="134717" cy="41711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8" name="Straight Arrow Connector 117"/>
            <p:cNvCxnSpPr>
              <a:stCxn id="110" idx="5"/>
              <a:endCxn id="108" idx="0"/>
            </p:cNvCxnSpPr>
            <p:nvPr/>
          </p:nvCxnSpPr>
          <p:spPr>
            <a:xfrm flipH="1">
              <a:off x="7227520" y="3067454"/>
              <a:ext cx="165949" cy="41711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33" name="Oval 132"/>
          <p:cNvSpPr/>
          <p:nvPr>
            <p:custDataLst>
              <p:tags r:id="rId19"/>
            </p:custDataLst>
          </p:nvPr>
        </p:nvSpPr>
        <p:spPr>
          <a:xfrm>
            <a:off x="4595813" y="545433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34" name="Oval 133"/>
          <p:cNvSpPr/>
          <p:nvPr>
            <p:custDataLst>
              <p:tags r:id="rId20"/>
            </p:custDataLst>
          </p:nvPr>
        </p:nvSpPr>
        <p:spPr>
          <a:xfrm>
            <a:off x="5228721" y="4589350"/>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35" name="Oval 134"/>
          <p:cNvSpPr/>
          <p:nvPr>
            <p:custDataLst>
              <p:tags r:id="rId21"/>
            </p:custDataLst>
          </p:nvPr>
        </p:nvSpPr>
        <p:spPr>
          <a:xfrm flipH="1">
            <a:off x="6326828" y="545433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36" name="Oval 135"/>
          <p:cNvSpPr/>
          <p:nvPr>
            <p:custDataLst>
              <p:tags r:id="rId22"/>
            </p:custDataLst>
          </p:nvPr>
        </p:nvSpPr>
        <p:spPr>
          <a:xfrm flipH="1">
            <a:off x="7267148" y="545433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37" name="Oval 136"/>
          <p:cNvSpPr/>
          <p:nvPr>
            <p:custDataLst>
              <p:tags r:id="rId23"/>
            </p:custDataLst>
          </p:nvPr>
        </p:nvSpPr>
        <p:spPr>
          <a:xfrm flipH="1">
            <a:off x="6678972" y="4589350"/>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38" name="Oval 137"/>
          <p:cNvSpPr/>
          <p:nvPr>
            <p:custDataLst>
              <p:tags r:id="rId24"/>
            </p:custDataLst>
          </p:nvPr>
        </p:nvSpPr>
        <p:spPr>
          <a:xfrm flipH="1">
            <a:off x="5552757" y="545433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cxnSp>
        <p:nvCxnSpPr>
          <p:cNvPr id="139" name="Straight Arrow Connector 138"/>
          <p:cNvCxnSpPr>
            <a:endCxn id="134" idx="7"/>
          </p:cNvCxnSpPr>
          <p:nvPr>
            <p:custDataLst>
              <p:tags r:id="rId25"/>
            </p:custDataLst>
          </p:nvPr>
        </p:nvCxnSpPr>
        <p:spPr>
          <a:xfrm flipH="1">
            <a:off x="5718300" y="4280444"/>
            <a:ext cx="320810" cy="392905"/>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0" name="Straight Arrow Connector 139"/>
          <p:cNvCxnSpPr>
            <a:stCxn id="134" idx="3"/>
            <a:endCxn id="133" idx="7"/>
          </p:cNvCxnSpPr>
          <p:nvPr>
            <p:custDataLst>
              <p:tags r:id="rId26"/>
            </p:custDataLst>
          </p:nvPr>
        </p:nvCxnSpPr>
        <p:spPr>
          <a:xfrm flipH="1">
            <a:off x="5085392" y="5078929"/>
            <a:ext cx="227327"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1" name="Straight Arrow Connector 140"/>
          <p:cNvCxnSpPr>
            <a:endCxn id="137" idx="7"/>
          </p:cNvCxnSpPr>
          <p:nvPr>
            <p:custDataLst>
              <p:tags r:id="rId27"/>
            </p:custDataLst>
          </p:nvPr>
        </p:nvCxnSpPr>
        <p:spPr>
          <a:xfrm>
            <a:off x="6444692" y="4280443"/>
            <a:ext cx="318279" cy="392906"/>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a:stCxn id="137" idx="3"/>
            <a:endCxn id="136" idx="7"/>
          </p:cNvCxnSpPr>
          <p:nvPr>
            <p:custDataLst>
              <p:tags r:id="rId28"/>
            </p:custDataLst>
          </p:nvPr>
        </p:nvCxnSpPr>
        <p:spPr>
          <a:xfrm>
            <a:off x="7168551" y="5078929"/>
            <a:ext cx="182596"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134" idx="5"/>
            <a:endCxn id="138" idx="0"/>
          </p:cNvCxnSpPr>
          <p:nvPr>
            <p:custDataLst>
              <p:tags r:id="rId29"/>
            </p:custDataLst>
          </p:nvPr>
        </p:nvCxnSpPr>
        <p:spPr>
          <a:xfrm>
            <a:off x="5718300" y="5078929"/>
            <a:ext cx="121245"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4" name="Straight Arrow Connector 143"/>
          <p:cNvCxnSpPr>
            <a:stCxn id="137" idx="5"/>
            <a:endCxn id="135" idx="0"/>
          </p:cNvCxnSpPr>
          <p:nvPr>
            <p:custDataLst>
              <p:tags r:id="rId30"/>
            </p:custDataLst>
          </p:nvPr>
        </p:nvCxnSpPr>
        <p:spPr>
          <a:xfrm flipH="1">
            <a:off x="6613617" y="5078929"/>
            <a:ext cx="149354"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6" name="Oval 145"/>
          <p:cNvSpPr/>
          <p:nvPr>
            <p:custDataLst>
              <p:tags r:id="rId31"/>
            </p:custDataLst>
          </p:nvPr>
        </p:nvSpPr>
        <p:spPr>
          <a:xfrm>
            <a:off x="3254618"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47" name="Oval 146"/>
          <p:cNvSpPr/>
          <p:nvPr>
            <p:custDataLst>
              <p:tags r:id="rId32"/>
            </p:custDataLst>
          </p:nvPr>
        </p:nvSpPr>
        <p:spPr>
          <a:xfrm>
            <a:off x="3887526" y="6299893"/>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48" name="Oval 147"/>
          <p:cNvSpPr/>
          <p:nvPr>
            <p:custDataLst>
              <p:tags r:id="rId33"/>
            </p:custDataLst>
          </p:nvPr>
        </p:nvSpPr>
        <p:spPr>
          <a:xfrm flipH="1">
            <a:off x="4985633"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49" name="Oval 148"/>
          <p:cNvSpPr/>
          <p:nvPr>
            <p:custDataLst>
              <p:tags r:id="rId34"/>
            </p:custDataLst>
          </p:nvPr>
        </p:nvSpPr>
        <p:spPr>
          <a:xfrm flipH="1">
            <a:off x="5925953"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50" name="Oval 149"/>
          <p:cNvSpPr/>
          <p:nvPr>
            <p:custDataLst>
              <p:tags r:id="rId35"/>
            </p:custDataLst>
          </p:nvPr>
        </p:nvSpPr>
        <p:spPr>
          <a:xfrm flipH="1">
            <a:off x="5337777" y="6299893"/>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51" name="Oval 150"/>
          <p:cNvSpPr/>
          <p:nvPr>
            <p:custDataLst>
              <p:tags r:id="rId36"/>
            </p:custDataLst>
          </p:nvPr>
        </p:nvSpPr>
        <p:spPr>
          <a:xfrm flipH="1">
            <a:off x="4211562"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cxnSp>
        <p:nvCxnSpPr>
          <p:cNvPr id="152" name="Straight Arrow Connector 151"/>
          <p:cNvCxnSpPr>
            <a:endCxn id="147" idx="7"/>
          </p:cNvCxnSpPr>
          <p:nvPr>
            <p:custDataLst>
              <p:tags r:id="rId37"/>
            </p:custDataLst>
          </p:nvPr>
        </p:nvCxnSpPr>
        <p:spPr>
          <a:xfrm flipH="1">
            <a:off x="4377105" y="5990987"/>
            <a:ext cx="320810" cy="392905"/>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3" name="Straight Arrow Connector 152"/>
          <p:cNvCxnSpPr>
            <a:stCxn id="147" idx="3"/>
            <a:endCxn id="146" idx="7"/>
          </p:cNvCxnSpPr>
          <p:nvPr>
            <p:custDataLst>
              <p:tags r:id="rId38"/>
            </p:custDataLst>
          </p:nvPr>
        </p:nvCxnSpPr>
        <p:spPr>
          <a:xfrm flipH="1">
            <a:off x="3744197" y="6789472"/>
            <a:ext cx="227327"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4" name="Straight Arrow Connector 153"/>
          <p:cNvCxnSpPr>
            <a:endCxn id="150" idx="7"/>
          </p:cNvCxnSpPr>
          <p:nvPr>
            <p:custDataLst>
              <p:tags r:id="rId39"/>
            </p:custDataLst>
          </p:nvPr>
        </p:nvCxnSpPr>
        <p:spPr>
          <a:xfrm>
            <a:off x="5103497" y="5990986"/>
            <a:ext cx="318279" cy="392906"/>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5" name="Straight Arrow Connector 154"/>
          <p:cNvCxnSpPr>
            <a:stCxn id="150" idx="3"/>
            <a:endCxn id="149" idx="7"/>
          </p:cNvCxnSpPr>
          <p:nvPr>
            <p:custDataLst>
              <p:tags r:id="rId40"/>
            </p:custDataLst>
          </p:nvPr>
        </p:nvCxnSpPr>
        <p:spPr>
          <a:xfrm>
            <a:off x="5827356" y="6789472"/>
            <a:ext cx="182596"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6" name="Straight Arrow Connector 155"/>
          <p:cNvCxnSpPr>
            <a:stCxn id="147" idx="5"/>
            <a:endCxn id="151" idx="0"/>
          </p:cNvCxnSpPr>
          <p:nvPr>
            <p:custDataLst>
              <p:tags r:id="rId41"/>
            </p:custDataLst>
          </p:nvPr>
        </p:nvCxnSpPr>
        <p:spPr>
          <a:xfrm>
            <a:off x="4377105" y="6789472"/>
            <a:ext cx="121245"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7" name="Straight Arrow Connector 156"/>
          <p:cNvCxnSpPr>
            <a:stCxn id="150" idx="5"/>
            <a:endCxn id="148" idx="0"/>
          </p:cNvCxnSpPr>
          <p:nvPr>
            <p:custDataLst>
              <p:tags r:id="rId42"/>
            </p:custDataLst>
          </p:nvPr>
        </p:nvCxnSpPr>
        <p:spPr>
          <a:xfrm flipH="1">
            <a:off x="5272422" y="6789472"/>
            <a:ext cx="149354"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9" name="Oval 158"/>
          <p:cNvSpPr/>
          <p:nvPr>
            <p:custDataLst>
              <p:tags r:id="rId43"/>
            </p:custDataLst>
          </p:nvPr>
        </p:nvSpPr>
        <p:spPr>
          <a:xfrm>
            <a:off x="4194938"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60" name="Oval 159"/>
          <p:cNvSpPr/>
          <p:nvPr>
            <p:custDataLst>
              <p:tags r:id="rId44"/>
            </p:custDataLst>
          </p:nvPr>
        </p:nvSpPr>
        <p:spPr>
          <a:xfrm>
            <a:off x="4827846" y="6299893"/>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61" name="Oval 160"/>
          <p:cNvSpPr/>
          <p:nvPr>
            <p:custDataLst>
              <p:tags r:id="rId45"/>
            </p:custDataLst>
          </p:nvPr>
        </p:nvSpPr>
        <p:spPr>
          <a:xfrm flipH="1">
            <a:off x="5925953"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62" name="Oval 161"/>
          <p:cNvSpPr/>
          <p:nvPr>
            <p:custDataLst>
              <p:tags r:id="rId46"/>
            </p:custDataLst>
          </p:nvPr>
        </p:nvSpPr>
        <p:spPr>
          <a:xfrm flipH="1">
            <a:off x="6866273"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63" name="Oval 162"/>
          <p:cNvSpPr/>
          <p:nvPr>
            <p:custDataLst>
              <p:tags r:id="rId47"/>
            </p:custDataLst>
          </p:nvPr>
        </p:nvSpPr>
        <p:spPr>
          <a:xfrm flipH="1">
            <a:off x="6278097" y="6299893"/>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64" name="Oval 163"/>
          <p:cNvSpPr/>
          <p:nvPr>
            <p:custDataLst>
              <p:tags r:id="rId48"/>
            </p:custDataLst>
          </p:nvPr>
        </p:nvSpPr>
        <p:spPr>
          <a:xfrm flipH="1">
            <a:off x="5151882" y="7164875"/>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cxnSp>
        <p:nvCxnSpPr>
          <p:cNvPr id="165" name="Straight Arrow Connector 164"/>
          <p:cNvCxnSpPr>
            <a:endCxn id="160" idx="7"/>
          </p:cNvCxnSpPr>
          <p:nvPr>
            <p:custDataLst>
              <p:tags r:id="rId49"/>
            </p:custDataLst>
          </p:nvPr>
        </p:nvCxnSpPr>
        <p:spPr>
          <a:xfrm flipH="1">
            <a:off x="5317425" y="5990987"/>
            <a:ext cx="320810" cy="392905"/>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6" name="Straight Arrow Connector 165"/>
          <p:cNvCxnSpPr>
            <a:stCxn id="160" idx="3"/>
            <a:endCxn id="159" idx="7"/>
          </p:cNvCxnSpPr>
          <p:nvPr>
            <p:custDataLst>
              <p:tags r:id="rId50"/>
            </p:custDataLst>
          </p:nvPr>
        </p:nvCxnSpPr>
        <p:spPr>
          <a:xfrm flipH="1">
            <a:off x="4684517" y="6789472"/>
            <a:ext cx="227327"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7" name="Straight Arrow Connector 166"/>
          <p:cNvCxnSpPr>
            <a:endCxn id="163" idx="7"/>
          </p:cNvCxnSpPr>
          <p:nvPr>
            <p:custDataLst>
              <p:tags r:id="rId51"/>
            </p:custDataLst>
          </p:nvPr>
        </p:nvCxnSpPr>
        <p:spPr>
          <a:xfrm>
            <a:off x="6043817" y="5990986"/>
            <a:ext cx="318279" cy="392906"/>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8" name="Straight Arrow Connector 167"/>
          <p:cNvCxnSpPr>
            <a:stCxn id="163" idx="3"/>
            <a:endCxn id="162" idx="7"/>
          </p:cNvCxnSpPr>
          <p:nvPr>
            <p:custDataLst>
              <p:tags r:id="rId52"/>
            </p:custDataLst>
          </p:nvPr>
        </p:nvCxnSpPr>
        <p:spPr>
          <a:xfrm>
            <a:off x="6767676" y="6789472"/>
            <a:ext cx="182596"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9" name="Straight Arrow Connector 168"/>
          <p:cNvCxnSpPr>
            <a:stCxn id="160" idx="5"/>
            <a:endCxn id="164" idx="0"/>
          </p:cNvCxnSpPr>
          <p:nvPr>
            <p:custDataLst>
              <p:tags r:id="rId53"/>
            </p:custDataLst>
          </p:nvPr>
        </p:nvCxnSpPr>
        <p:spPr>
          <a:xfrm>
            <a:off x="5317425" y="6789472"/>
            <a:ext cx="121245"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0" name="Straight Arrow Connector 169"/>
          <p:cNvCxnSpPr>
            <a:stCxn id="163" idx="5"/>
            <a:endCxn id="161" idx="0"/>
          </p:cNvCxnSpPr>
          <p:nvPr>
            <p:custDataLst>
              <p:tags r:id="rId54"/>
            </p:custDataLst>
          </p:nvPr>
        </p:nvCxnSpPr>
        <p:spPr>
          <a:xfrm flipH="1">
            <a:off x="6212742" y="6789472"/>
            <a:ext cx="149354"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2" name="Oval 171"/>
          <p:cNvSpPr/>
          <p:nvPr>
            <p:custDataLst>
              <p:tags r:id="rId55"/>
            </p:custDataLst>
          </p:nvPr>
        </p:nvSpPr>
        <p:spPr>
          <a:xfrm>
            <a:off x="5013103"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73" name="Oval 172"/>
          <p:cNvSpPr/>
          <p:nvPr>
            <p:custDataLst>
              <p:tags r:id="rId56"/>
            </p:custDataLst>
          </p:nvPr>
        </p:nvSpPr>
        <p:spPr>
          <a:xfrm>
            <a:off x="5646011" y="6290100"/>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74" name="Oval 173"/>
          <p:cNvSpPr/>
          <p:nvPr>
            <p:custDataLst>
              <p:tags r:id="rId57"/>
            </p:custDataLst>
          </p:nvPr>
        </p:nvSpPr>
        <p:spPr>
          <a:xfrm flipH="1">
            <a:off x="6744118"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75" name="Oval 174"/>
          <p:cNvSpPr/>
          <p:nvPr>
            <p:custDataLst>
              <p:tags r:id="rId58"/>
            </p:custDataLst>
          </p:nvPr>
        </p:nvSpPr>
        <p:spPr>
          <a:xfrm flipH="1">
            <a:off x="7684438"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76" name="Oval 175"/>
          <p:cNvSpPr/>
          <p:nvPr>
            <p:custDataLst>
              <p:tags r:id="rId59"/>
            </p:custDataLst>
          </p:nvPr>
        </p:nvSpPr>
        <p:spPr>
          <a:xfrm flipH="1">
            <a:off x="7096262" y="6290100"/>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77" name="Oval 176"/>
          <p:cNvSpPr/>
          <p:nvPr>
            <p:custDataLst>
              <p:tags r:id="rId60"/>
            </p:custDataLst>
          </p:nvPr>
        </p:nvSpPr>
        <p:spPr>
          <a:xfrm flipH="1">
            <a:off x="5970047"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cxnSp>
        <p:nvCxnSpPr>
          <p:cNvPr id="178" name="Straight Arrow Connector 177"/>
          <p:cNvCxnSpPr>
            <a:endCxn id="173" idx="7"/>
          </p:cNvCxnSpPr>
          <p:nvPr>
            <p:custDataLst>
              <p:tags r:id="rId61"/>
            </p:custDataLst>
          </p:nvPr>
        </p:nvCxnSpPr>
        <p:spPr>
          <a:xfrm flipH="1">
            <a:off x="6135590" y="5981194"/>
            <a:ext cx="320810" cy="392905"/>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9" name="Straight Arrow Connector 178"/>
          <p:cNvCxnSpPr>
            <a:stCxn id="173" idx="3"/>
            <a:endCxn id="172" idx="7"/>
          </p:cNvCxnSpPr>
          <p:nvPr>
            <p:custDataLst>
              <p:tags r:id="rId62"/>
            </p:custDataLst>
          </p:nvPr>
        </p:nvCxnSpPr>
        <p:spPr>
          <a:xfrm flipH="1">
            <a:off x="5502682" y="6779679"/>
            <a:ext cx="227327"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0" name="Straight Arrow Connector 179"/>
          <p:cNvCxnSpPr>
            <a:endCxn id="176" idx="7"/>
          </p:cNvCxnSpPr>
          <p:nvPr>
            <p:custDataLst>
              <p:tags r:id="rId63"/>
            </p:custDataLst>
          </p:nvPr>
        </p:nvCxnSpPr>
        <p:spPr>
          <a:xfrm>
            <a:off x="6861982" y="5981193"/>
            <a:ext cx="318279" cy="392906"/>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1" name="Straight Arrow Connector 180"/>
          <p:cNvCxnSpPr>
            <a:stCxn id="176" idx="3"/>
            <a:endCxn id="175" idx="7"/>
          </p:cNvCxnSpPr>
          <p:nvPr>
            <p:custDataLst>
              <p:tags r:id="rId64"/>
            </p:custDataLst>
          </p:nvPr>
        </p:nvCxnSpPr>
        <p:spPr>
          <a:xfrm>
            <a:off x="7585841" y="6779679"/>
            <a:ext cx="182596"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a:stCxn id="173" idx="5"/>
            <a:endCxn id="177" idx="0"/>
          </p:cNvCxnSpPr>
          <p:nvPr>
            <p:custDataLst>
              <p:tags r:id="rId65"/>
            </p:custDataLst>
          </p:nvPr>
        </p:nvCxnSpPr>
        <p:spPr>
          <a:xfrm>
            <a:off x="6135590" y="6779679"/>
            <a:ext cx="121245"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3" name="Straight Arrow Connector 182"/>
          <p:cNvCxnSpPr>
            <a:stCxn id="176" idx="5"/>
            <a:endCxn id="174" idx="0"/>
          </p:cNvCxnSpPr>
          <p:nvPr>
            <p:custDataLst>
              <p:tags r:id="rId66"/>
            </p:custDataLst>
          </p:nvPr>
        </p:nvCxnSpPr>
        <p:spPr>
          <a:xfrm flipH="1">
            <a:off x="7030907" y="6779679"/>
            <a:ext cx="149354"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5" name="Oval 184"/>
          <p:cNvSpPr/>
          <p:nvPr>
            <p:custDataLst>
              <p:tags r:id="rId67"/>
            </p:custDataLst>
          </p:nvPr>
        </p:nvSpPr>
        <p:spPr>
          <a:xfrm>
            <a:off x="5918654"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86" name="Oval 185"/>
          <p:cNvSpPr/>
          <p:nvPr>
            <p:custDataLst>
              <p:tags r:id="rId68"/>
            </p:custDataLst>
          </p:nvPr>
        </p:nvSpPr>
        <p:spPr>
          <a:xfrm>
            <a:off x="6551562" y="6290100"/>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87" name="Oval 186"/>
          <p:cNvSpPr/>
          <p:nvPr>
            <p:custDataLst>
              <p:tags r:id="rId69"/>
            </p:custDataLst>
          </p:nvPr>
        </p:nvSpPr>
        <p:spPr>
          <a:xfrm flipH="1">
            <a:off x="7649669"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88" name="Oval 187"/>
          <p:cNvSpPr/>
          <p:nvPr>
            <p:custDataLst>
              <p:tags r:id="rId70"/>
            </p:custDataLst>
          </p:nvPr>
        </p:nvSpPr>
        <p:spPr>
          <a:xfrm flipH="1">
            <a:off x="8589989"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89" name="Oval 188"/>
          <p:cNvSpPr/>
          <p:nvPr>
            <p:custDataLst>
              <p:tags r:id="rId71"/>
            </p:custDataLst>
          </p:nvPr>
        </p:nvSpPr>
        <p:spPr>
          <a:xfrm flipH="1">
            <a:off x="8001813" y="6290100"/>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sp>
        <p:nvSpPr>
          <p:cNvPr id="190" name="Oval 189"/>
          <p:cNvSpPr/>
          <p:nvPr>
            <p:custDataLst>
              <p:tags r:id="rId72"/>
            </p:custDataLst>
          </p:nvPr>
        </p:nvSpPr>
        <p:spPr>
          <a:xfrm flipH="1">
            <a:off x="6875598" y="7155082"/>
            <a:ext cx="573578" cy="573578"/>
          </a:xfrm>
          <a:prstGeom prst="ellipse">
            <a:avLst/>
          </a:prstGeom>
          <a:solidFill>
            <a:srgbClr val="C00000"/>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fr-FR"/>
          </a:p>
        </p:txBody>
      </p:sp>
      <p:cxnSp>
        <p:nvCxnSpPr>
          <p:cNvPr id="191" name="Straight Arrow Connector 190"/>
          <p:cNvCxnSpPr>
            <a:endCxn id="186" idx="7"/>
          </p:cNvCxnSpPr>
          <p:nvPr>
            <p:custDataLst>
              <p:tags r:id="rId73"/>
            </p:custDataLst>
          </p:nvPr>
        </p:nvCxnSpPr>
        <p:spPr>
          <a:xfrm flipH="1">
            <a:off x="7041141" y="5981194"/>
            <a:ext cx="320810" cy="392905"/>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a:stCxn id="186" idx="3"/>
            <a:endCxn id="185" idx="7"/>
          </p:cNvCxnSpPr>
          <p:nvPr>
            <p:custDataLst>
              <p:tags r:id="rId74"/>
            </p:custDataLst>
          </p:nvPr>
        </p:nvCxnSpPr>
        <p:spPr>
          <a:xfrm flipH="1">
            <a:off x="6408233" y="6779679"/>
            <a:ext cx="227327"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a:endCxn id="189" idx="7"/>
          </p:cNvCxnSpPr>
          <p:nvPr>
            <p:custDataLst>
              <p:tags r:id="rId75"/>
            </p:custDataLst>
          </p:nvPr>
        </p:nvCxnSpPr>
        <p:spPr>
          <a:xfrm>
            <a:off x="7767533" y="5981193"/>
            <a:ext cx="318279" cy="392906"/>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a:stCxn id="189" idx="3"/>
            <a:endCxn id="188" idx="7"/>
          </p:cNvCxnSpPr>
          <p:nvPr>
            <p:custDataLst>
              <p:tags r:id="rId76"/>
            </p:custDataLst>
          </p:nvPr>
        </p:nvCxnSpPr>
        <p:spPr>
          <a:xfrm>
            <a:off x="8491392" y="6779679"/>
            <a:ext cx="182596" cy="459401"/>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a:stCxn id="186" idx="5"/>
            <a:endCxn id="190" idx="0"/>
          </p:cNvCxnSpPr>
          <p:nvPr>
            <p:custDataLst>
              <p:tags r:id="rId77"/>
            </p:custDataLst>
          </p:nvPr>
        </p:nvCxnSpPr>
        <p:spPr>
          <a:xfrm>
            <a:off x="7041141" y="6779679"/>
            <a:ext cx="121245"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6" name="Straight Arrow Connector 195"/>
          <p:cNvCxnSpPr>
            <a:stCxn id="189" idx="5"/>
            <a:endCxn id="187" idx="0"/>
          </p:cNvCxnSpPr>
          <p:nvPr>
            <p:custDataLst>
              <p:tags r:id="rId78"/>
            </p:custDataLst>
          </p:nvPr>
        </p:nvCxnSpPr>
        <p:spPr>
          <a:xfrm flipH="1">
            <a:off x="7936458" y="6779679"/>
            <a:ext cx="149354" cy="375403"/>
          </a:xfrm>
          <a:prstGeom prst="straightConnector1">
            <a:avLst/>
          </a:prstGeom>
          <a:solidFill>
            <a:srgbClr val="C00000"/>
          </a:solidFill>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64" name="TextBox 1063"/>
          <p:cNvSpPr txBox="1"/>
          <p:nvPr>
            <p:custDataLst>
              <p:tags r:id="rId79"/>
            </p:custDataLst>
          </p:nvPr>
        </p:nvSpPr>
        <p:spPr>
          <a:xfrm>
            <a:off x="344938" y="1668833"/>
            <a:ext cx="3847170" cy="307777"/>
          </a:xfrm>
          <a:prstGeom prst="rect">
            <a:avLst/>
          </a:prstGeom>
          <a:solidFill>
            <a:schemeClr val="bg1"/>
          </a:solidFill>
        </p:spPr>
        <p:txBody>
          <a:bodyPr wrap="square" lIns="0" tIns="0" rIns="0" bIns="0" rtlCol="0">
            <a:spAutoFit/>
          </a:bodyPr>
          <a:lstStyle/>
          <a:p>
            <a:pPr algn="ctr"/>
            <a:r>
              <a:rPr lang="fr-FR" sz="2000" dirty="0" smtClean="0"/>
              <a:t>DIVISION CELLULAIRE NORMALE</a:t>
            </a:r>
          </a:p>
        </p:txBody>
      </p:sp>
      <p:sp>
        <p:nvSpPr>
          <p:cNvPr id="204" name="TextBox 203"/>
          <p:cNvSpPr txBox="1"/>
          <p:nvPr>
            <p:custDataLst>
              <p:tags r:id="rId80"/>
            </p:custDataLst>
          </p:nvPr>
        </p:nvSpPr>
        <p:spPr>
          <a:xfrm>
            <a:off x="4729470" y="1668833"/>
            <a:ext cx="3847170" cy="307777"/>
          </a:xfrm>
          <a:prstGeom prst="rect">
            <a:avLst/>
          </a:prstGeom>
          <a:solidFill>
            <a:schemeClr val="bg1"/>
          </a:solidFill>
        </p:spPr>
        <p:txBody>
          <a:bodyPr wrap="square" lIns="0" tIns="0" rIns="0" bIns="0" rtlCol="0">
            <a:spAutoFit/>
          </a:bodyPr>
          <a:lstStyle/>
          <a:p>
            <a:pPr algn="ctr"/>
            <a:r>
              <a:rPr lang="fr-FR" sz="2000" dirty="0" smtClean="0"/>
              <a:t>DIVISION CELLULAIRE CANCÉREUSE</a:t>
            </a:r>
          </a:p>
        </p:txBody>
      </p:sp>
    </p:spTree>
    <p:extLst>
      <p:ext uri="{BB962C8B-B14F-4D97-AF65-F5344CB8AC3E}">
        <p14:creationId xmlns:p14="http://schemas.microsoft.com/office/powerpoint/2010/main" val="82915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par>
                                <p:cTn id="8" presetID="22" presetClass="entr" presetSubtype="1"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up)">
                                      <p:cBhvr>
                                        <p:cTn id="10" dur="500"/>
                                        <p:tgtEl>
                                          <p:spTgt spid="27"/>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500"/>
                                        <p:tgtEl>
                                          <p:spTgt spid="8"/>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up)">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up)">
                                      <p:cBhvr>
                                        <p:cTn id="22" dur="500"/>
                                        <p:tgtEl>
                                          <p:spTgt spid="26"/>
                                        </p:tgtEl>
                                      </p:cBhvr>
                                    </p:animEffect>
                                  </p:childTnLst>
                                </p:cTn>
                              </p:par>
                              <p:par>
                                <p:cTn id="23" presetID="22" presetClass="entr" presetSubtype="1" fill="hold"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up)">
                                      <p:cBhvr>
                                        <p:cTn id="25" dur="500"/>
                                        <p:tgtEl>
                                          <p:spTgt spid="40"/>
                                        </p:tgtEl>
                                      </p:cBhvr>
                                    </p:animEffect>
                                  </p:childTnLst>
                                </p:cTn>
                              </p:par>
                              <p:par>
                                <p:cTn id="26" presetID="22" presetClass="entr" presetSubtype="1" fill="hold" nodeType="with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wipe(up)">
                                      <p:cBhvr>
                                        <p:cTn id="28" dur="500"/>
                                        <p:tgtEl>
                                          <p:spTgt spid="48"/>
                                        </p:tgtEl>
                                      </p:cBhvr>
                                    </p:animEffect>
                                  </p:childTnLst>
                                </p:cTn>
                              </p:par>
                              <p:par>
                                <p:cTn id="29" presetID="22" presetClass="entr" presetSubtype="1" fill="hold" nodeType="with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up)">
                                      <p:cBhvr>
                                        <p:cTn id="31" dur="500"/>
                                        <p:tgtEl>
                                          <p:spTgt spid="50"/>
                                        </p:tgtEl>
                                      </p:cBhvr>
                                    </p:animEffect>
                                  </p:childTnLst>
                                </p:cTn>
                              </p:par>
                            </p:childTnLst>
                          </p:cTn>
                        </p:par>
                        <p:par>
                          <p:cTn id="32" fill="hold">
                            <p:stCondLst>
                              <p:cond delay="500"/>
                            </p:stCondLst>
                            <p:childTnLst>
                              <p:par>
                                <p:cTn id="33" presetID="22" presetClass="entr" presetSubtype="1"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up)">
                                      <p:cBhvr>
                                        <p:cTn id="35" dur="500"/>
                                        <p:tgtEl>
                                          <p:spTgt spid="6"/>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up)">
                                      <p:cBhvr>
                                        <p:cTn id="38" dur="500"/>
                                        <p:tgtEl>
                                          <p:spTgt spid="17"/>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up)">
                                      <p:cBhvr>
                                        <p:cTn id="41" dur="500"/>
                                        <p:tgtEl>
                                          <p:spTgt spid="18"/>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19" presetClass="emph" presetSubtype="0" fill="hold" grpId="1" nodeType="clickEffect">
                                  <p:stCondLst>
                                    <p:cond delay="0"/>
                                  </p:stCondLst>
                                  <p:childTnLst>
                                    <p:animClr clrSpc="rgb" dir="cw">
                                      <p:cBhvr override="childStyle">
                                        <p:cTn id="48" dur="500" fill="hold"/>
                                        <p:tgtEl>
                                          <p:spTgt spid="20"/>
                                        </p:tgtEl>
                                        <p:attrNameLst>
                                          <p:attrName>style.color</p:attrName>
                                        </p:attrNameLst>
                                      </p:cBhvr>
                                      <p:to>
                                        <a:srgbClr val="C00000"/>
                                      </p:to>
                                    </p:animClr>
                                    <p:animClr clrSpc="rgb" dir="cw">
                                      <p:cBhvr>
                                        <p:cTn id="49" dur="500" fill="hold"/>
                                        <p:tgtEl>
                                          <p:spTgt spid="20"/>
                                        </p:tgtEl>
                                        <p:attrNameLst>
                                          <p:attrName>fillcolor</p:attrName>
                                        </p:attrNameLst>
                                      </p:cBhvr>
                                      <p:to>
                                        <a:srgbClr val="C00000"/>
                                      </p:to>
                                    </p:animClr>
                                    <p:set>
                                      <p:cBhvr>
                                        <p:cTn id="50" dur="500" fill="hold"/>
                                        <p:tgtEl>
                                          <p:spTgt spid="20"/>
                                        </p:tgtEl>
                                        <p:attrNameLst>
                                          <p:attrName>fill.type</p:attrName>
                                        </p:attrNameLst>
                                      </p:cBhvr>
                                      <p:to>
                                        <p:strVal val="solid"/>
                                      </p:to>
                                    </p:set>
                                    <p:set>
                                      <p:cBhvr>
                                        <p:cTn id="51" dur="500" fill="hold"/>
                                        <p:tgtEl>
                                          <p:spTgt spid="20"/>
                                        </p:tgtEl>
                                        <p:attrNameLst>
                                          <p:attrName>fill.on</p:attrName>
                                        </p:attrNameLst>
                                      </p:cBhvr>
                                      <p:to>
                                        <p:strVal val="true"/>
                                      </p:to>
                                    </p:se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nodeType="click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up)">
                                      <p:cBhvr>
                                        <p:cTn id="56" dur="500"/>
                                        <p:tgtEl>
                                          <p:spTgt spid="21"/>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1061"/>
                                        </p:tgtEl>
                                        <p:attrNameLst>
                                          <p:attrName>style.visibility</p:attrName>
                                        </p:attrNameLst>
                                      </p:cBhvr>
                                      <p:to>
                                        <p:strVal val="visible"/>
                                      </p:to>
                                    </p:set>
                                    <p:animEffect transition="in" filter="wipe(up)">
                                      <p:cBhvr>
                                        <p:cTn id="59" dur="500"/>
                                        <p:tgtEl>
                                          <p:spTgt spid="106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path" presetSubtype="0" accel="50000" decel="50000" fill="hold" grpId="2" nodeType="clickEffect">
                                  <p:stCondLst>
                                    <p:cond delay="0"/>
                                  </p:stCondLst>
                                  <p:childTnLst>
                                    <p:animMotion origin="layout" path="M -3.61111E-6 -3.43511E-6 L -3.61111E-6 0.20796 " pathEditMode="relative" rAng="0" ptsTypes="AA">
                                      <p:cBhvr>
                                        <p:cTn id="63" dur="2000" fill="hold"/>
                                        <p:tgtEl>
                                          <p:spTgt spid="20"/>
                                        </p:tgtEl>
                                        <p:attrNameLst>
                                          <p:attrName>ppt_x</p:attrName>
                                          <p:attrName>ppt_y</p:attrName>
                                        </p:attrNameLst>
                                      </p:cBhvr>
                                      <p:rCtr x="0" y="10386"/>
                                    </p:animMotion>
                                  </p:childTnLst>
                                </p:cTn>
                              </p:par>
                            </p:childTnLst>
                          </p:cTn>
                        </p:par>
                        <p:par>
                          <p:cTn id="64" fill="hold">
                            <p:stCondLst>
                              <p:cond delay="2000"/>
                            </p:stCondLst>
                            <p:childTnLst>
                              <p:par>
                                <p:cTn id="65" presetID="31" presetClass="exit" presetSubtype="0" fill="hold" grpId="3" nodeType="afterEffect">
                                  <p:stCondLst>
                                    <p:cond delay="0"/>
                                  </p:stCondLst>
                                  <p:childTnLst>
                                    <p:anim calcmode="lin" valueType="num">
                                      <p:cBhvr>
                                        <p:cTn id="66" dur="1000"/>
                                        <p:tgtEl>
                                          <p:spTgt spid="20"/>
                                        </p:tgtEl>
                                        <p:attrNameLst>
                                          <p:attrName>ppt_w</p:attrName>
                                        </p:attrNameLst>
                                      </p:cBhvr>
                                      <p:tavLst>
                                        <p:tav tm="0">
                                          <p:val>
                                            <p:strVal val="ppt_w"/>
                                          </p:val>
                                        </p:tav>
                                        <p:tav tm="100000">
                                          <p:val>
                                            <p:fltVal val="0"/>
                                          </p:val>
                                        </p:tav>
                                      </p:tavLst>
                                    </p:anim>
                                    <p:anim calcmode="lin" valueType="num">
                                      <p:cBhvr>
                                        <p:cTn id="67" dur="1000"/>
                                        <p:tgtEl>
                                          <p:spTgt spid="20"/>
                                        </p:tgtEl>
                                        <p:attrNameLst>
                                          <p:attrName>ppt_h</p:attrName>
                                        </p:attrNameLst>
                                      </p:cBhvr>
                                      <p:tavLst>
                                        <p:tav tm="0">
                                          <p:val>
                                            <p:strVal val="ppt_h"/>
                                          </p:val>
                                        </p:tav>
                                        <p:tav tm="100000">
                                          <p:val>
                                            <p:fltVal val="0"/>
                                          </p:val>
                                        </p:tav>
                                      </p:tavLst>
                                    </p:anim>
                                    <p:anim calcmode="lin" valueType="num">
                                      <p:cBhvr>
                                        <p:cTn id="68" dur="1000"/>
                                        <p:tgtEl>
                                          <p:spTgt spid="20"/>
                                        </p:tgtEl>
                                        <p:attrNameLst>
                                          <p:attrName>style.rotation</p:attrName>
                                        </p:attrNameLst>
                                      </p:cBhvr>
                                      <p:tavLst>
                                        <p:tav tm="0">
                                          <p:val>
                                            <p:fltVal val="0"/>
                                          </p:val>
                                        </p:tav>
                                        <p:tav tm="100000">
                                          <p:val>
                                            <p:fltVal val="90"/>
                                          </p:val>
                                        </p:tav>
                                      </p:tavLst>
                                    </p:anim>
                                    <p:animEffect transition="out" filter="fade">
                                      <p:cBhvr>
                                        <p:cTn id="69" dur="1000"/>
                                        <p:tgtEl>
                                          <p:spTgt spid="20"/>
                                        </p:tgtEl>
                                      </p:cBhvr>
                                    </p:animEffect>
                                    <p:set>
                                      <p:cBhvr>
                                        <p:cTn id="70" dur="1" fill="hold">
                                          <p:stCondLst>
                                            <p:cond delay="999"/>
                                          </p:stCondLst>
                                        </p:cTn>
                                        <p:tgtEl>
                                          <p:spTgt spid="20"/>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04"/>
                                        </p:tgtEl>
                                        <p:attrNameLst>
                                          <p:attrName>style.visibility</p:attrName>
                                        </p:attrNameLst>
                                      </p:cBhvr>
                                      <p:to>
                                        <p:strVal val="visible"/>
                                      </p:to>
                                    </p:set>
                                    <p:animEffect transition="in" filter="fade">
                                      <p:cBhvr>
                                        <p:cTn id="75" dur="500"/>
                                        <p:tgtEl>
                                          <p:spTgt spid="204"/>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05"/>
                                        </p:tgtEl>
                                        <p:attrNameLst>
                                          <p:attrName>style.visibility</p:attrName>
                                        </p:attrNameLst>
                                      </p:cBhvr>
                                      <p:to>
                                        <p:strVal val="visible"/>
                                      </p:to>
                                    </p:set>
                                    <p:animEffect transition="in" filter="fade">
                                      <p:cBhvr>
                                        <p:cTn id="78" dur="500"/>
                                        <p:tgtEl>
                                          <p:spTgt spid="105"/>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1" fill="hold" nodeType="clickEffect">
                                  <p:stCondLst>
                                    <p:cond delay="0"/>
                                  </p:stCondLst>
                                  <p:childTnLst>
                                    <p:set>
                                      <p:cBhvr>
                                        <p:cTn id="82" dur="1" fill="hold">
                                          <p:stCondLst>
                                            <p:cond delay="0"/>
                                          </p:stCondLst>
                                        </p:cTn>
                                        <p:tgtEl>
                                          <p:spTgt spid="1063"/>
                                        </p:tgtEl>
                                        <p:attrNameLst>
                                          <p:attrName>style.visibility</p:attrName>
                                        </p:attrNameLst>
                                      </p:cBhvr>
                                      <p:to>
                                        <p:strVal val="visible"/>
                                      </p:to>
                                    </p:set>
                                    <p:animEffect transition="in" filter="wipe(up)">
                                      <p:cBhvr>
                                        <p:cTn id="83" dur="500"/>
                                        <p:tgtEl>
                                          <p:spTgt spid="1063"/>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nodeType="clickEffect">
                                  <p:stCondLst>
                                    <p:cond delay="0"/>
                                  </p:stCondLst>
                                  <p:childTnLst>
                                    <p:set>
                                      <p:cBhvr>
                                        <p:cTn id="87" dur="1" fill="hold">
                                          <p:stCondLst>
                                            <p:cond delay="0"/>
                                          </p:stCondLst>
                                        </p:cTn>
                                        <p:tgtEl>
                                          <p:spTgt spid="139"/>
                                        </p:tgtEl>
                                        <p:attrNameLst>
                                          <p:attrName>style.visibility</p:attrName>
                                        </p:attrNameLst>
                                      </p:cBhvr>
                                      <p:to>
                                        <p:strVal val="visible"/>
                                      </p:to>
                                    </p:set>
                                    <p:animEffect transition="in" filter="wipe(up)">
                                      <p:cBhvr>
                                        <p:cTn id="88" dur="500"/>
                                        <p:tgtEl>
                                          <p:spTgt spid="139"/>
                                        </p:tgtEl>
                                      </p:cBhvr>
                                    </p:animEffect>
                                  </p:childTnLst>
                                </p:cTn>
                              </p:par>
                              <p:par>
                                <p:cTn id="89" presetID="22" presetClass="entr" presetSubtype="1" fill="hold" nodeType="withEffect">
                                  <p:stCondLst>
                                    <p:cond delay="0"/>
                                  </p:stCondLst>
                                  <p:childTnLst>
                                    <p:set>
                                      <p:cBhvr>
                                        <p:cTn id="90" dur="1" fill="hold">
                                          <p:stCondLst>
                                            <p:cond delay="0"/>
                                          </p:stCondLst>
                                        </p:cTn>
                                        <p:tgtEl>
                                          <p:spTgt spid="141"/>
                                        </p:tgtEl>
                                        <p:attrNameLst>
                                          <p:attrName>style.visibility</p:attrName>
                                        </p:attrNameLst>
                                      </p:cBhvr>
                                      <p:to>
                                        <p:strVal val="visible"/>
                                      </p:to>
                                    </p:set>
                                    <p:animEffect transition="in" filter="wipe(up)">
                                      <p:cBhvr>
                                        <p:cTn id="91" dur="500"/>
                                        <p:tgtEl>
                                          <p:spTgt spid="141"/>
                                        </p:tgtEl>
                                      </p:cBhvr>
                                    </p:animEffect>
                                  </p:childTnLst>
                                </p:cTn>
                              </p:par>
                            </p:childTnLst>
                          </p:cTn>
                        </p:par>
                        <p:par>
                          <p:cTn id="92" fill="hold">
                            <p:stCondLst>
                              <p:cond delay="500"/>
                            </p:stCondLst>
                            <p:childTnLst>
                              <p:par>
                                <p:cTn id="93" presetID="22" presetClass="entr" presetSubtype="1" fill="hold" grpId="0" nodeType="afterEffect">
                                  <p:stCondLst>
                                    <p:cond delay="0"/>
                                  </p:stCondLst>
                                  <p:childTnLst>
                                    <p:set>
                                      <p:cBhvr>
                                        <p:cTn id="94" dur="1" fill="hold">
                                          <p:stCondLst>
                                            <p:cond delay="0"/>
                                          </p:stCondLst>
                                        </p:cTn>
                                        <p:tgtEl>
                                          <p:spTgt spid="134"/>
                                        </p:tgtEl>
                                        <p:attrNameLst>
                                          <p:attrName>style.visibility</p:attrName>
                                        </p:attrNameLst>
                                      </p:cBhvr>
                                      <p:to>
                                        <p:strVal val="visible"/>
                                      </p:to>
                                    </p:set>
                                    <p:animEffect transition="in" filter="wipe(up)">
                                      <p:cBhvr>
                                        <p:cTn id="95" dur="500"/>
                                        <p:tgtEl>
                                          <p:spTgt spid="134"/>
                                        </p:tgtEl>
                                      </p:cBhvr>
                                    </p:animEffect>
                                  </p:childTnLst>
                                </p:cTn>
                              </p:par>
                              <p:par>
                                <p:cTn id="96" presetID="22" presetClass="entr" presetSubtype="1" fill="hold" grpId="0" nodeType="withEffect">
                                  <p:stCondLst>
                                    <p:cond delay="0"/>
                                  </p:stCondLst>
                                  <p:childTnLst>
                                    <p:set>
                                      <p:cBhvr>
                                        <p:cTn id="97" dur="1" fill="hold">
                                          <p:stCondLst>
                                            <p:cond delay="0"/>
                                          </p:stCondLst>
                                        </p:cTn>
                                        <p:tgtEl>
                                          <p:spTgt spid="137"/>
                                        </p:tgtEl>
                                        <p:attrNameLst>
                                          <p:attrName>style.visibility</p:attrName>
                                        </p:attrNameLst>
                                      </p:cBhvr>
                                      <p:to>
                                        <p:strVal val="visible"/>
                                      </p:to>
                                    </p:set>
                                    <p:animEffect transition="in" filter="wipe(up)">
                                      <p:cBhvr>
                                        <p:cTn id="98" dur="500"/>
                                        <p:tgtEl>
                                          <p:spTgt spid="137"/>
                                        </p:tgtEl>
                                      </p:cBhvr>
                                    </p:animEffect>
                                  </p:childTnLst>
                                </p:cTn>
                              </p:par>
                            </p:childTnLst>
                          </p:cTn>
                        </p:par>
                        <p:par>
                          <p:cTn id="99" fill="hold">
                            <p:stCondLst>
                              <p:cond delay="1000"/>
                            </p:stCondLst>
                            <p:childTnLst>
                              <p:par>
                                <p:cTn id="100" presetID="22" presetClass="entr" presetSubtype="1" fill="hold" nodeType="afterEffect">
                                  <p:stCondLst>
                                    <p:cond delay="0"/>
                                  </p:stCondLst>
                                  <p:childTnLst>
                                    <p:set>
                                      <p:cBhvr>
                                        <p:cTn id="101" dur="1" fill="hold">
                                          <p:stCondLst>
                                            <p:cond delay="0"/>
                                          </p:stCondLst>
                                        </p:cTn>
                                        <p:tgtEl>
                                          <p:spTgt spid="140"/>
                                        </p:tgtEl>
                                        <p:attrNameLst>
                                          <p:attrName>style.visibility</p:attrName>
                                        </p:attrNameLst>
                                      </p:cBhvr>
                                      <p:to>
                                        <p:strVal val="visible"/>
                                      </p:to>
                                    </p:set>
                                    <p:animEffect transition="in" filter="wipe(up)">
                                      <p:cBhvr>
                                        <p:cTn id="102" dur="500"/>
                                        <p:tgtEl>
                                          <p:spTgt spid="140"/>
                                        </p:tgtEl>
                                      </p:cBhvr>
                                    </p:animEffect>
                                  </p:childTnLst>
                                </p:cTn>
                              </p:par>
                              <p:par>
                                <p:cTn id="103" presetID="22" presetClass="entr" presetSubtype="1" fill="hold" nodeType="withEffect">
                                  <p:stCondLst>
                                    <p:cond delay="0"/>
                                  </p:stCondLst>
                                  <p:childTnLst>
                                    <p:set>
                                      <p:cBhvr>
                                        <p:cTn id="104" dur="1" fill="hold">
                                          <p:stCondLst>
                                            <p:cond delay="0"/>
                                          </p:stCondLst>
                                        </p:cTn>
                                        <p:tgtEl>
                                          <p:spTgt spid="142"/>
                                        </p:tgtEl>
                                        <p:attrNameLst>
                                          <p:attrName>style.visibility</p:attrName>
                                        </p:attrNameLst>
                                      </p:cBhvr>
                                      <p:to>
                                        <p:strVal val="visible"/>
                                      </p:to>
                                    </p:set>
                                    <p:animEffect transition="in" filter="wipe(up)">
                                      <p:cBhvr>
                                        <p:cTn id="105" dur="500"/>
                                        <p:tgtEl>
                                          <p:spTgt spid="142"/>
                                        </p:tgtEl>
                                      </p:cBhvr>
                                    </p:animEffect>
                                  </p:childTnLst>
                                </p:cTn>
                              </p:par>
                              <p:par>
                                <p:cTn id="106" presetID="22" presetClass="entr" presetSubtype="1" fill="hold" nodeType="withEffect">
                                  <p:stCondLst>
                                    <p:cond delay="0"/>
                                  </p:stCondLst>
                                  <p:childTnLst>
                                    <p:set>
                                      <p:cBhvr>
                                        <p:cTn id="107" dur="1" fill="hold">
                                          <p:stCondLst>
                                            <p:cond delay="0"/>
                                          </p:stCondLst>
                                        </p:cTn>
                                        <p:tgtEl>
                                          <p:spTgt spid="143"/>
                                        </p:tgtEl>
                                        <p:attrNameLst>
                                          <p:attrName>style.visibility</p:attrName>
                                        </p:attrNameLst>
                                      </p:cBhvr>
                                      <p:to>
                                        <p:strVal val="visible"/>
                                      </p:to>
                                    </p:set>
                                    <p:animEffect transition="in" filter="wipe(up)">
                                      <p:cBhvr>
                                        <p:cTn id="108" dur="500"/>
                                        <p:tgtEl>
                                          <p:spTgt spid="143"/>
                                        </p:tgtEl>
                                      </p:cBhvr>
                                    </p:animEffect>
                                  </p:childTnLst>
                                </p:cTn>
                              </p:par>
                              <p:par>
                                <p:cTn id="109" presetID="22" presetClass="entr" presetSubtype="1" fill="hold" nodeType="withEffect">
                                  <p:stCondLst>
                                    <p:cond delay="0"/>
                                  </p:stCondLst>
                                  <p:childTnLst>
                                    <p:set>
                                      <p:cBhvr>
                                        <p:cTn id="110" dur="1" fill="hold">
                                          <p:stCondLst>
                                            <p:cond delay="0"/>
                                          </p:stCondLst>
                                        </p:cTn>
                                        <p:tgtEl>
                                          <p:spTgt spid="144"/>
                                        </p:tgtEl>
                                        <p:attrNameLst>
                                          <p:attrName>style.visibility</p:attrName>
                                        </p:attrNameLst>
                                      </p:cBhvr>
                                      <p:to>
                                        <p:strVal val="visible"/>
                                      </p:to>
                                    </p:set>
                                    <p:animEffect transition="in" filter="wipe(up)">
                                      <p:cBhvr>
                                        <p:cTn id="111" dur="500"/>
                                        <p:tgtEl>
                                          <p:spTgt spid="144"/>
                                        </p:tgtEl>
                                      </p:cBhvr>
                                    </p:animEffect>
                                  </p:childTnLst>
                                </p:cTn>
                              </p:par>
                            </p:childTnLst>
                          </p:cTn>
                        </p:par>
                        <p:par>
                          <p:cTn id="112" fill="hold">
                            <p:stCondLst>
                              <p:cond delay="1500"/>
                            </p:stCondLst>
                            <p:childTnLst>
                              <p:par>
                                <p:cTn id="113" presetID="22" presetClass="entr" presetSubtype="1" fill="hold" grpId="0" nodeType="afterEffect">
                                  <p:stCondLst>
                                    <p:cond delay="0"/>
                                  </p:stCondLst>
                                  <p:childTnLst>
                                    <p:set>
                                      <p:cBhvr>
                                        <p:cTn id="114" dur="1" fill="hold">
                                          <p:stCondLst>
                                            <p:cond delay="0"/>
                                          </p:stCondLst>
                                        </p:cTn>
                                        <p:tgtEl>
                                          <p:spTgt spid="133"/>
                                        </p:tgtEl>
                                        <p:attrNameLst>
                                          <p:attrName>style.visibility</p:attrName>
                                        </p:attrNameLst>
                                      </p:cBhvr>
                                      <p:to>
                                        <p:strVal val="visible"/>
                                      </p:to>
                                    </p:set>
                                    <p:animEffect transition="in" filter="wipe(up)">
                                      <p:cBhvr>
                                        <p:cTn id="115" dur="500"/>
                                        <p:tgtEl>
                                          <p:spTgt spid="133"/>
                                        </p:tgtEl>
                                      </p:cBhvr>
                                    </p:animEffect>
                                  </p:childTnLst>
                                </p:cTn>
                              </p:par>
                              <p:par>
                                <p:cTn id="116" presetID="22" presetClass="entr" presetSubtype="1" fill="hold" grpId="0" nodeType="withEffect">
                                  <p:stCondLst>
                                    <p:cond delay="0"/>
                                  </p:stCondLst>
                                  <p:childTnLst>
                                    <p:set>
                                      <p:cBhvr>
                                        <p:cTn id="117" dur="1" fill="hold">
                                          <p:stCondLst>
                                            <p:cond delay="0"/>
                                          </p:stCondLst>
                                        </p:cTn>
                                        <p:tgtEl>
                                          <p:spTgt spid="135"/>
                                        </p:tgtEl>
                                        <p:attrNameLst>
                                          <p:attrName>style.visibility</p:attrName>
                                        </p:attrNameLst>
                                      </p:cBhvr>
                                      <p:to>
                                        <p:strVal val="visible"/>
                                      </p:to>
                                    </p:set>
                                    <p:animEffect transition="in" filter="wipe(up)">
                                      <p:cBhvr>
                                        <p:cTn id="118" dur="500"/>
                                        <p:tgtEl>
                                          <p:spTgt spid="135"/>
                                        </p:tgtEl>
                                      </p:cBhvr>
                                    </p:animEffect>
                                  </p:childTnLst>
                                </p:cTn>
                              </p:par>
                              <p:par>
                                <p:cTn id="119" presetID="22" presetClass="entr" presetSubtype="1" fill="hold" grpId="0" nodeType="withEffect">
                                  <p:stCondLst>
                                    <p:cond delay="0"/>
                                  </p:stCondLst>
                                  <p:childTnLst>
                                    <p:set>
                                      <p:cBhvr>
                                        <p:cTn id="120" dur="1" fill="hold">
                                          <p:stCondLst>
                                            <p:cond delay="0"/>
                                          </p:stCondLst>
                                        </p:cTn>
                                        <p:tgtEl>
                                          <p:spTgt spid="136"/>
                                        </p:tgtEl>
                                        <p:attrNameLst>
                                          <p:attrName>style.visibility</p:attrName>
                                        </p:attrNameLst>
                                      </p:cBhvr>
                                      <p:to>
                                        <p:strVal val="visible"/>
                                      </p:to>
                                    </p:set>
                                    <p:animEffect transition="in" filter="wipe(up)">
                                      <p:cBhvr>
                                        <p:cTn id="121" dur="500"/>
                                        <p:tgtEl>
                                          <p:spTgt spid="136"/>
                                        </p:tgtEl>
                                      </p:cBhvr>
                                    </p:animEffect>
                                  </p:childTnLst>
                                </p:cTn>
                              </p:par>
                              <p:par>
                                <p:cTn id="122" presetID="22" presetClass="entr" presetSubtype="1" fill="hold" grpId="0" nodeType="withEffect">
                                  <p:stCondLst>
                                    <p:cond delay="0"/>
                                  </p:stCondLst>
                                  <p:childTnLst>
                                    <p:set>
                                      <p:cBhvr>
                                        <p:cTn id="123" dur="1" fill="hold">
                                          <p:stCondLst>
                                            <p:cond delay="0"/>
                                          </p:stCondLst>
                                        </p:cTn>
                                        <p:tgtEl>
                                          <p:spTgt spid="138"/>
                                        </p:tgtEl>
                                        <p:attrNameLst>
                                          <p:attrName>style.visibility</p:attrName>
                                        </p:attrNameLst>
                                      </p:cBhvr>
                                      <p:to>
                                        <p:strVal val="visible"/>
                                      </p:to>
                                    </p:set>
                                    <p:animEffect transition="in" filter="wipe(up)">
                                      <p:cBhvr>
                                        <p:cTn id="124" dur="500"/>
                                        <p:tgtEl>
                                          <p:spTgt spid="138"/>
                                        </p:tgtEl>
                                      </p:cBhvr>
                                    </p:animEffect>
                                  </p:childTnLst>
                                </p:cTn>
                              </p:par>
                            </p:childTnLst>
                          </p:cTn>
                        </p:par>
                        <p:par>
                          <p:cTn id="125" fill="hold">
                            <p:stCondLst>
                              <p:cond delay="2000"/>
                            </p:stCondLst>
                            <p:childTnLst>
                              <p:par>
                                <p:cTn id="126" presetID="22" presetClass="entr" presetSubtype="1" fill="hold" nodeType="afterEffect">
                                  <p:stCondLst>
                                    <p:cond delay="0"/>
                                  </p:stCondLst>
                                  <p:childTnLst>
                                    <p:set>
                                      <p:cBhvr>
                                        <p:cTn id="127" dur="1" fill="hold">
                                          <p:stCondLst>
                                            <p:cond delay="0"/>
                                          </p:stCondLst>
                                        </p:cTn>
                                        <p:tgtEl>
                                          <p:spTgt spid="152"/>
                                        </p:tgtEl>
                                        <p:attrNameLst>
                                          <p:attrName>style.visibility</p:attrName>
                                        </p:attrNameLst>
                                      </p:cBhvr>
                                      <p:to>
                                        <p:strVal val="visible"/>
                                      </p:to>
                                    </p:set>
                                    <p:animEffect transition="in" filter="wipe(up)">
                                      <p:cBhvr>
                                        <p:cTn id="128" dur="500"/>
                                        <p:tgtEl>
                                          <p:spTgt spid="152"/>
                                        </p:tgtEl>
                                      </p:cBhvr>
                                    </p:animEffect>
                                  </p:childTnLst>
                                </p:cTn>
                              </p:par>
                              <p:par>
                                <p:cTn id="129" presetID="22" presetClass="entr" presetSubtype="1" fill="hold" nodeType="withEffect">
                                  <p:stCondLst>
                                    <p:cond delay="0"/>
                                  </p:stCondLst>
                                  <p:childTnLst>
                                    <p:set>
                                      <p:cBhvr>
                                        <p:cTn id="130" dur="1" fill="hold">
                                          <p:stCondLst>
                                            <p:cond delay="0"/>
                                          </p:stCondLst>
                                        </p:cTn>
                                        <p:tgtEl>
                                          <p:spTgt spid="154"/>
                                        </p:tgtEl>
                                        <p:attrNameLst>
                                          <p:attrName>style.visibility</p:attrName>
                                        </p:attrNameLst>
                                      </p:cBhvr>
                                      <p:to>
                                        <p:strVal val="visible"/>
                                      </p:to>
                                    </p:set>
                                    <p:animEffect transition="in" filter="wipe(up)">
                                      <p:cBhvr>
                                        <p:cTn id="131" dur="500"/>
                                        <p:tgtEl>
                                          <p:spTgt spid="154"/>
                                        </p:tgtEl>
                                      </p:cBhvr>
                                    </p:animEffect>
                                  </p:childTnLst>
                                </p:cTn>
                              </p:par>
                              <p:par>
                                <p:cTn id="132" presetID="22" presetClass="entr" presetSubtype="1" fill="hold" nodeType="withEffect">
                                  <p:stCondLst>
                                    <p:cond delay="0"/>
                                  </p:stCondLst>
                                  <p:childTnLst>
                                    <p:set>
                                      <p:cBhvr>
                                        <p:cTn id="133" dur="1" fill="hold">
                                          <p:stCondLst>
                                            <p:cond delay="0"/>
                                          </p:stCondLst>
                                        </p:cTn>
                                        <p:tgtEl>
                                          <p:spTgt spid="165"/>
                                        </p:tgtEl>
                                        <p:attrNameLst>
                                          <p:attrName>style.visibility</p:attrName>
                                        </p:attrNameLst>
                                      </p:cBhvr>
                                      <p:to>
                                        <p:strVal val="visible"/>
                                      </p:to>
                                    </p:set>
                                    <p:animEffect transition="in" filter="wipe(up)">
                                      <p:cBhvr>
                                        <p:cTn id="134" dur="500"/>
                                        <p:tgtEl>
                                          <p:spTgt spid="165"/>
                                        </p:tgtEl>
                                      </p:cBhvr>
                                    </p:animEffect>
                                  </p:childTnLst>
                                </p:cTn>
                              </p:par>
                              <p:par>
                                <p:cTn id="135" presetID="22" presetClass="entr" presetSubtype="1" fill="hold" nodeType="withEffect">
                                  <p:stCondLst>
                                    <p:cond delay="0"/>
                                  </p:stCondLst>
                                  <p:childTnLst>
                                    <p:set>
                                      <p:cBhvr>
                                        <p:cTn id="136" dur="1" fill="hold">
                                          <p:stCondLst>
                                            <p:cond delay="0"/>
                                          </p:stCondLst>
                                        </p:cTn>
                                        <p:tgtEl>
                                          <p:spTgt spid="167"/>
                                        </p:tgtEl>
                                        <p:attrNameLst>
                                          <p:attrName>style.visibility</p:attrName>
                                        </p:attrNameLst>
                                      </p:cBhvr>
                                      <p:to>
                                        <p:strVal val="visible"/>
                                      </p:to>
                                    </p:set>
                                    <p:animEffect transition="in" filter="wipe(up)">
                                      <p:cBhvr>
                                        <p:cTn id="137" dur="500"/>
                                        <p:tgtEl>
                                          <p:spTgt spid="167"/>
                                        </p:tgtEl>
                                      </p:cBhvr>
                                    </p:animEffect>
                                  </p:childTnLst>
                                </p:cTn>
                              </p:par>
                              <p:par>
                                <p:cTn id="138" presetID="22" presetClass="entr" presetSubtype="1" fill="hold" nodeType="withEffect">
                                  <p:stCondLst>
                                    <p:cond delay="0"/>
                                  </p:stCondLst>
                                  <p:childTnLst>
                                    <p:set>
                                      <p:cBhvr>
                                        <p:cTn id="139" dur="1" fill="hold">
                                          <p:stCondLst>
                                            <p:cond delay="0"/>
                                          </p:stCondLst>
                                        </p:cTn>
                                        <p:tgtEl>
                                          <p:spTgt spid="178"/>
                                        </p:tgtEl>
                                        <p:attrNameLst>
                                          <p:attrName>style.visibility</p:attrName>
                                        </p:attrNameLst>
                                      </p:cBhvr>
                                      <p:to>
                                        <p:strVal val="visible"/>
                                      </p:to>
                                    </p:set>
                                    <p:animEffect transition="in" filter="wipe(up)">
                                      <p:cBhvr>
                                        <p:cTn id="140" dur="500"/>
                                        <p:tgtEl>
                                          <p:spTgt spid="178"/>
                                        </p:tgtEl>
                                      </p:cBhvr>
                                    </p:animEffect>
                                  </p:childTnLst>
                                </p:cTn>
                              </p:par>
                              <p:par>
                                <p:cTn id="141" presetID="22" presetClass="entr" presetSubtype="1" fill="hold" nodeType="withEffect">
                                  <p:stCondLst>
                                    <p:cond delay="0"/>
                                  </p:stCondLst>
                                  <p:childTnLst>
                                    <p:set>
                                      <p:cBhvr>
                                        <p:cTn id="142" dur="1" fill="hold">
                                          <p:stCondLst>
                                            <p:cond delay="0"/>
                                          </p:stCondLst>
                                        </p:cTn>
                                        <p:tgtEl>
                                          <p:spTgt spid="180"/>
                                        </p:tgtEl>
                                        <p:attrNameLst>
                                          <p:attrName>style.visibility</p:attrName>
                                        </p:attrNameLst>
                                      </p:cBhvr>
                                      <p:to>
                                        <p:strVal val="visible"/>
                                      </p:to>
                                    </p:set>
                                    <p:animEffect transition="in" filter="wipe(up)">
                                      <p:cBhvr>
                                        <p:cTn id="143" dur="500"/>
                                        <p:tgtEl>
                                          <p:spTgt spid="180"/>
                                        </p:tgtEl>
                                      </p:cBhvr>
                                    </p:animEffect>
                                  </p:childTnLst>
                                </p:cTn>
                              </p:par>
                              <p:par>
                                <p:cTn id="144" presetID="22" presetClass="entr" presetSubtype="1" fill="hold" nodeType="withEffect">
                                  <p:stCondLst>
                                    <p:cond delay="0"/>
                                  </p:stCondLst>
                                  <p:childTnLst>
                                    <p:set>
                                      <p:cBhvr>
                                        <p:cTn id="145" dur="1" fill="hold">
                                          <p:stCondLst>
                                            <p:cond delay="0"/>
                                          </p:stCondLst>
                                        </p:cTn>
                                        <p:tgtEl>
                                          <p:spTgt spid="191"/>
                                        </p:tgtEl>
                                        <p:attrNameLst>
                                          <p:attrName>style.visibility</p:attrName>
                                        </p:attrNameLst>
                                      </p:cBhvr>
                                      <p:to>
                                        <p:strVal val="visible"/>
                                      </p:to>
                                    </p:set>
                                    <p:animEffect transition="in" filter="wipe(up)">
                                      <p:cBhvr>
                                        <p:cTn id="146" dur="500"/>
                                        <p:tgtEl>
                                          <p:spTgt spid="191"/>
                                        </p:tgtEl>
                                      </p:cBhvr>
                                    </p:animEffect>
                                  </p:childTnLst>
                                </p:cTn>
                              </p:par>
                              <p:par>
                                <p:cTn id="147" presetID="22" presetClass="entr" presetSubtype="1" fill="hold" nodeType="withEffect">
                                  <p:stCondLst>
                                    <p:cond delay="0"/>
                                  </p:stCondLst>
                                  <p:childTnLst>
                                    <p:set>
                                      <p:cBhvr>
                                        <p:cTn id="148" dur="1" fill="hold">
                                          <p:stCondLst>
                                            <p:cond delay="0"/>
                                          </p:stCondLst>
                                        </p:cTn>
                                        <p:tgtEl>
                                          <p:spTgt spid="193"/>
                                        </p:tgtEl>
                                        <p:attrNameLst>
                                          <p:attrName>style.visibility</p:attrName>
                                        </p:attrNameLst>
                                      </p:cBhvr>
                                      <p:to>
                                        <p:strVal val="visible"/>
                                      </p:to>
                                    </p:set>
                                    <p:animEffect transition="in" filter="wipe(up)">
                                      <p:cBhvr>
                                        <p:cTn id="149" dur="500"/>
                                        <p:tgtEl>
                                          <p:spTgt spid="193"/>
                                        </p:tgtEl>
                                      </p:cBhvr>
                                    </p:animEffect>
                                  </p:childTnLst>
                                </p:cTn>
                              </p:par>
                            </p:childTnLst>
                          </p:cTn>
                        </p:par>
                        <p:par>
                          <p:cTn id="150" fill="hold">
                            <p:stCondLst>
                              <p:cond delay="2500"/>
                            </p:stCondLst>
                            <p:childTnLst>
                              <p:par>
                                <p:cTn id="151" presetID="22" presetClass="entr" presetSubtype="1" fill="hold" grpId="0" nodeType="afterEffect">
                                  <p:stCondLst>
                                    <p:cond delay="0"/>
                                  </p:stCondLst>
                                  <p:childTnLst>
                                    <p:set>
                                      <p:cBhvr>
                                        <p:cTn id="152" dur="1" fill="hold">
                                          <p:stCondLst>
                                            <p:cond delay="0"/>
                                          </p:stCondLst>
                                        </p:cTn>
                                        <p:tgtEl>
                                          <p:spTgt spid="147"/>
                                        </p:tgtEl>
                                        <p:attrNameLst>
                                          <p:attrName>style.visibility</p:attrName>
                                        </p:attrNameLst>
                                      </p:cBhvr>
                                      <p:to>
                                        <p:strVal val="visible"/>
                                      </p:to>
                                    </p:set>
                                    <p:animEffect transition="in" filter="wipe(up)">
                                      <p:cBhvr>
                                        <p:cTn id="153" dur="500"/>
                                        <p:tgtEl>
                                          <p:spTgt spid="147"/>
                                        </p:tgtEl>
                                      </p:cBhvr>
                                    </p:animEffect>
                                  </p:childTnLst>
                                </p:cTn>
                              </p:par>
                              <p:par>
                                <p:cTn id="154" presetID="22" presetClass="entr" presetSubtype="1" fill="hold" grpId="0" nodeType="withEffect">
                                  <p:stCondLst>
                                    <p:cond delay="0"/>
                                  </p:stCondLst>
                                  <p:childTnLst>
                                    <p:set>
                                      <p:cBhvr>
                                        <p:cTn id="155" dur="1" fill="hold">
                                          <p:stCondLst>
                                            <p:cond delay="0"/>
                                          </p:stCondLst>
                                        </p:cTn>
                                        <p:tgtEl>
                                          <p:spTgt spid="150"/>
                                        </p:tgtEl>
                                        <p:attrNameLst>
                                          <p:attrName>style.visibility</p:attrName>
                                        </p:attrNameLst>
                                      </p:cBhvr>
                                      <p:to>
                                        <p:strVal val="visible"/>
                                      </p:to>
                                    </p:set>
                                    <p:animEffect transition="in" filter="wipe(up)">
                                      <p:cBhvr>
                                        <p:cTn id="156" dur="500"/>
                                        <p:tgtEl>
                                          <p:spTgt spid="150"/>
                                        </p:tgtEl>
                                      </p:cBhvr>
                                    </p:animEffect>
                                  </p:childTnLst>
                                </p:cTn>
                              </p:par>
                              <p:par>
                                <p:cTn id="157" presetID="22" presetClass="entr" presetSubtype="1" fill="hold" grpId="0" nodeType="withEffect">
                                  <p:stCondLst>
                                    <p:cond delay="0"/>
                                  </p:stCondLst>
                                  <p:childTnLst>
                                    <p:set>
                                      <p:cBhvr>
                                        <p:cTn id="158" dur="1" fill="hold">
                                          <p:stCondLst>
                                            <p:cond delay="0"/>
                                          </p:stCondLst>
                                        </p:cTn>
                                        <p:tgtEl>
                                          <p:spTgt spid="160"/>
                                        </p:tgtEl>
                                        <p:attrNameLst>
                                          <p:attrName>style.visibility</p:attrName>
                                        </p:attrNameLst>
                                      </p:cBhvr>
                                      <p:to>
                                        <p:strVal val="visible"/>
                                      </p:to>
                                    </p:set>
                                    <p:animEffect transition="in" filter="wipe(up)">
                                      <p:cBhvr>
                                        <p:cTn id="159" dur="500"/>
                                        <p:tgtEl>
                                          <p:spTgt spid="160"/>
                                        </p:tgtEl>
                                      </p:cBhvr>
                                    </p:animEffect>
                                  </p:childTnLst>
                                </p:cTn>
                              </p:par>
                              <p:par>
                                <p:cTn id="160" presetID="22" presetClass="entr" presetSubtype="1" fill="hold" grpId="0" nodeType="withEffect">
                                  <p:stCondLst>
                                    <p:cond delay="0"/>
                                  </p:stCondLst>
                                  <p:childTnLst>
                                    <p:set>
                                      <p:cBhvr>
                                        <p:cTn id="161" dur="1" fill="hold">
                                          <p:stCondLst>
                                            <p:cond delay="0"/>
                                          </p:stCondLst>
                                        </p:cTn>
                                        <p:tgtEl>
                                          <p:spTgt spid="163"/>
                                        </p:tgtEl>
                                        <p:attrNameLst>
                                          <p:attrName>style.visibility</p:attrName>
                                        </p:attrNameLst>
                                      </p:cBhvr>
                                      <p:to>
                                        <p:strVal val="visible"/>
                                      </p:to>
                                    </p:set>
                                    <p:animEffect transition="in" filter="wipe(up)">
                                      <p:cBhvr>
                                        <p:cTn id="162" dur="500"/>
                                        <p:tgtEl>
                                          <p:spTgt spid="163"/>
                                        </p:tgtEl>
                                      </p:cBhvr>
                                    </p:animEffect>
                                  </p:childTnLst>
                                </p:cTn>
                              </p:par>
                              <p:par>
                                <p:cTn id="163" presetID="22" presetClass="entr" presetSubtype="1" fill="hold" grpId="0" nodeType="withEffect">
                                  <p:stCondLst>
                                    <p:cond delay="0"/>
                                  </p:stCondLst>
                                  <p:childTnLst>
                                    <p:set>
                                      <p:cBhvr>
                                        <p:cTn id="164" dur="1" fill="hold">
                                          <p:stCondLst>
                                            <p:cond delay="0"/>
                                          </p:stCondLst>
                                        </p:cTn>
                                        <p:tgtEl>
                                          <p:spTgt spid="173"/>
                                        </p:tgtEl>
                                        <p:attrNameLst>
                                          <p:attrName>style.visibility</p:attrName>
                                        </p:attrNameLst>
                                      </p:cBhvr>
                                      <p:to>
                                        <p:strVal val="visible"/>
                                      </p:to>
                                    </p:set>
                                    <p:animEffect transition="in" filter="wipe(up)">
                                      <p:cBhvr>
                                        <p:cTn id="165" dur="500"/>
                                        <p:tgtEl>
                                          <p:spTgt spid="173"/>
                                        </p:tgtEl>
                                      </p:cBhvr>
                                    </p:animEffect>
                                  </p:childTnLst>
                                </p:cTn>
                              </p:par>
                              <p:par>
                                <p:cTn id="166" presetID="22" presetClass="entr" presetSubtype="1" fill="hold" grpId="0" nodeType="withEffect">
                                  <p:stCondLst>
                                    <p:cond delay="0"/>
                                  </p:stCondLst>
                                  <p:childTnLst>
                                    <p:set>
                                      <p:cBhvr>
                                        <p:cTn id="167" dur="1" fill="hold">
                                          <p:stCondLst>
                                            <p:cond delay="0"/>
                                          </p:stCondLst>
                                        </p:cTn>
                                        <p:tgtEl>
                                          <p:spTgt spid="176"/>
                                        </p:tgtEl>
                                        <p:attrNameLst>
                                          <p:attrName>style.visibility</p:attrName>
                                        </p:attrNameLst>
                                      </p:cBhvr>
                                      <p:to>
                                        <p:strVal val="visible"/>
                                      </p:to>
                                    </p:set>
                                    <p:animEffect transition="in" filter="wipe(up)">
                                      <p:cBhvr>
                                        <p:cTn id="168" dur="500"/>
                                        <p:tgtEl>
                                          <p:spTgt spid="176"/>
                                        </p:tgtEl>
                                      </p:cBhvr>
                                    </p:animEffect>
                                  </p:childTnLst>
                                </p:cTn>
                              </p:par>
                              <p:par>
                                <p:cTn id="169" presetID="22" presetClass="entr" presetSubtype="1" fill="hold" grpId="0" nodeType="withEffect">
                                  <p:stCondLst>
                                    <p:cond delay="0"/>
                                  </p:stCondLst>
                                  <p:childTnLst>
                                    <p:set>
                                      <p:cBhvr>
                                        <p:cTn id="170" dur="1" fill="hold">
                                          <p:stCondLst>
                                            <p:cond delay="0"/>
                                          </p:stCondLst>
                                        </p:cTn>
                                        <p:tgtEl>
                                          <p:spTgt spid="186"/>
                                        </p:tgtEl>
                                        <p:attrNameLst>
                                          <p:attrName>style.visibility</p:attrName>
                                        </p:attrNameLst>
                                      </p:cBhvr>
                                      <p:to>
                                        <p:strVal val="visible"/>
                                      </p:to>
                                    </p:set>
                                    <p:animEffect transition="in" filter="wipe(up)">
                                      <p:cBhvr>
                                        <p:cTn id="171" dur="500"/>
                                        <p:tgtEl>
                                          <p:spTgt spid="186"/>
                                        </p:tgtEl>
                                      </p:cBhvr>
                                    </p:animEffect>
                                  </p:childTnLst>
                                </p:cTn>
                              </p:par>
                              <p:par>
                                <p:cTn id="172" presetID="22" presetClass="entr" presetSubtype="1" fill="hold" grpId="0" nodeType="withEffect">
                                  <p:stCondLst>
                                    <p:cond delay="0"/>
                                  </p:stCondLst>
                                  <p:childTnLst>
                                    <p:set>
                                      <p:cBhvr>
                                        <p:cTn id="173" dur="1" fill="hold">
                                          <p:stCondLst>
                                            <p:cond delay="0"/>
                                          </p:stCondLst>
                                        </p:cTn>
                                        <p:tgtEl>
                                          <p:spTgt spid="189"/>
                                        </p:tgtEl>
                                        <p:attrNameLst>
                                          <p:attrName>style.visibility</p:attrName>
                                        </p:attrNameLst>
                                      </p:cBhvr>
                                      <p:to>
                                        <p:strVal val="visible"/>
                                      </p:to>
                                    </p:set>
                                    <p:animEffect transition="in" filter="wipe(up)">
                                      <p:cBhvr>
                                        <p:cTn id="174" dur="500"/>
                                        <p:tgtEl>
                                          <p:spTgt spid="189"/>
                                        </p:tgtEl>
                                      </p:cBhvr>
                                    </p:animEffect>
                                  </p:childTnLst>
                                </p:cTn>
                              </p:par>
                            </p:childTnLst>
                          </p:cTn>
                        </p:par>
                        <p:par>
                          <p:cTn id="175" fill="hold">
                            <p:stCondLst>
                              <p:cond delay="3000"/>
                            </p:stCondLst>
                            <p:childTnLst>
                              <p:par>
                                <p:cTn id="176" presetID="22" presetClass="entr" presetSubtype="1" fill="hold" nodeType="afterEffect">
                                  <p:stCondLst>
                                    <p:cond delay="0"/>
                                  </p:stCondLst>
                                  <p:childTnLst>
                                    <p:set>
                                      <p:cBhvr>
                                        <p:cTn id="177" dur="1" fill="hold">
                                          <p:stCondLst>
                                            <p:cond delay="0"/>
                                          </p:stCondLst>
                                        </p:cTn>
                                        <p:tgtEl>
                                          <p:spTgt spid="153"/>
                                        </p:tgtEl>
                                        <p:attrNameLst>
                                          <p:attrName>style.visibility</p:attrName>
                                        </p:attrNameLst>
                                      </p:cBhvr>
                                      <p:to>
                                        <p:strVal val="visible"/>
                                      </p:to>
                                    </p:set>
                                    <p:animEffect transition="in" filter="wipe(up)">
                                      <p:cBhvr>
                                        <p:cTn id="178" dur="500"/>
                                        <p:tgtEl>
                                          <p:spTgt spid="153"/>
                                        </p:tgtEl>
                                      </p:cBhvr>
                                    </p:animEffect>
                                  </p:childTnLst>
                                </p:cTn>
                              </p:par>
                              <p:par>
                                <p:cTn id="179" presetID="22" presetClass="entr" presetSubtype="1" fill="hold" nodeType="withEffect">
                                  <p:stCondLst>
                                    <p:cond delay="0"/>
                                  </p:stCondLst>
                                  <p:childTnLst>
                                    <p:set>
                                      <p:cBhvr>
                                        <p:cTn id="180" dur="1" fill="hold">
                                          <p:stCondLst>
                                            <p:cond delay="0"/>
                                          </p:stCondLst>
                                        </p:cTn>
                                        <p:tgtEl>
                                          <p:spTgt spid="155"/>
                                        </p:tgtEl>
                                        <p:attrNameLst>
                                          <p:attrName>style.visibility</p:attrName>
                                        </p:attrNameLst>
                                      </p:cBhvr>
                                      <p:to>
                                        <p:strVal val="visible"/>
                                      </p:to>
                                    </p:set>
                                    <p:animEffect transition="in" filter="wipe(up)">
                                      <p:cBhvr>
                                        <p:cTn id="181" dur="500"/>
                                        <p:tgtEl>
                                          <p:spTgt spid="155"/>
                                        </p:tgtEl>
                                      </p:cBhvr>
                                    </p:animEffect>
                                  </p:childTnLst>
                                </p:cTn>
                              </p:par>
                              <p:par>
                                <p:cTn id="182" presetID="22" presetClass="entr" presetSubtype="1" fill="hold" nodeType="withEffect">
                                  <p:stCondLst>
                                    <p:cond delay="0"/>
                                  </p:stCondLst>
                                  <p:childTnLst>
                                    <p:set>
                                      <p:cBhvr>
                                        <p:cTn id="183" dur="1" fill="hold">
                                          <p:stCondLst>
                                            <p:cond delay="0"/>
                                          </p:stCondLst>
                                        </p:cTn>
                                        <p:tgtEl>
                                          <p:spTgt spid="156"/>
                                        </p:tgtEl>
                                        <p:attrNameLst>
                                          <p:attrName>style.visibility</p:attrName>
                                        </p:attrNameLst>
                                      </p:cBhvr>
                                      <p:to>
                                        <p:strVal val="visible"/>
                                      </p:to>
                                    </p:set>
                                    <p:animEffect transition="in" filter="wipe(up)">
                                      <p:cBhvr>
                                        <p:cTn id="184" dur="500"/>
                                        <p:tgtEl>
                                          <p:spTgt spid="156"/>
                                        </p:tgtEl>
                                      </p:cBhvr>
                                    </p:animEffect>
                                  </p:childTnLst>
                                </p:cTn>
                              </p:par>
                              <p:par>
                                <p:cTn id="185" presetID="22" presetClass="entr" presetSubtype="1" fill="hold" nodeType="withEffect">
                                  <p:stCondLst>
                                    <p:cond delay="0"/>
                                  </p:stCondLst>
                                  <p:childTnLst>
                                    <p:set>
                                      <p:cBhvr>
                                        <p:cTn id="186" dur="1" fill="hold">
                                          <p:stCondLst>
                                            <p:cond delay="0"/>
                                          </p:stCondLst>
                                        </p:cTn>
                                        <p:tgtEl>
                                          <p:spTgt spid="157"/>
                                        </p:tgtEl>
                                        <p:attrNameLst>
                                          <p:attrName>style.visibility</p:attrName>
                                        </p:attrNameLst>
                                      </p:cBhvr>
                                      <p:to>
                                        <p:strVal val="visible"/>
                                      </p:to>
                                    </p:set>
                                    <p:animEffect transition="in" filter="wipe(up)">
                                      <p:cBhvr>
                                        <p:cTn id="187" dur="500"/>
                                        <p:tgtEl>
                                          <p:spTgt spid="157"/>
                                        </p:tgtEl>
                                      </p:cBhvr>
                                    </p:animEffect>
                                  </p:childTnLst>
                                </p:cTn>
                              </p:par>
                              <p:par>
                                <p:cTn id="188" presetID="22" presetClass="entr" presetSubtype="1" fill="hold" nodeType="withEffect">
                                  <p:stCondLst>
                                    <p:cond delay="0"/>
                                  </p:stCondLst>
                                  <p:childTnLst>
                                    <p:set>
                                      <p:cBhvr>
                                        <p:cTn id="189" dur="1" fill="hold">
                                          <p:stCondLst>
                                            <p:cond delay="0"/>
                                          </p:stCondLst>
                                        </p:cTn>
                                        <p:tgtEl>
                                          <p:spTgt spid="166"/>
                                        </p:tgtEl>
                                        <p:attrNameLst>
                                          <p:attrName>style.visibility</p:attrName>
                                        </p:attrNameLst>
                                      </p:cBhvr>
                                      <p:to>
                                        <p:strVal val="visible"/>
                                      </p:to>
                                    </p:set>
                                    <p:animEffect transition="in" filter="wipe(up)">
                                      <p:cBhvr>
                                        <p:cTn id="190" dur="500"/>
                                        <p:tgtEl>
                                          <p:spTgt spid="166"/>
                                        </p:tgtEl>
                                      </p:cBhvr>
                                    </p:animEffect>
                                  </p:childTnLst>
                                </p:cTn>
                              </p:par>
                              <p:par>
                                <p:cTn id="191" presetID="22" presetClass="entr" presetSubtype="1" fill="hold" nodeType="withEffect">
                                  <p:stCondLst>
                                    <p:cond delay="0"/>
                                  </p:stCondLst>
                                  <p:childTnLst>
                                    <p:set>
                                      <p:cBhvr>
                                        <p:cTn id="192" dur="1" fill="hold">
                                          <p:stCondLst>
                                            <p:cond delay="0"/>
                                          </p:stCondLst>
                                        </p:cTn>
                                        <p:tgtEl>
                                          <p:spTgt spid="168"/>
                                        </p:tgtEl>
                                        <p:attrNameLst>
                                          <p:attrName>style.visibility</p:attrName>
                                        </p:attrNameLst>
                                      </p:cBhvr>
                                      <p:to>
                                        <p:strVal val="visible"/>
                                      </p:to>
                                    </p:set>
                                    <p:animEffect transition="in" filter="wipe(up)">
                                      <p:cBhvr>
                                        <p:cTn id="193" dur="500"/>
                                        <p:tgtEl>
                                          <p:spTgt spid="168"/>
                                        </p:tgtEl>
                                      </p:cBhvr>
                                    </p:animEffect>
                                  </p:childTnLst>
                                </p:cTn>
                              </p:par>
                              <p:par>
                                <p:cTn id="194" presetID="22" presetClass="entr" presetSubtype="1" fill="hold" nodeType="withEffect">
                                  <p:stCondLst>
                                    <p:cond delay="0"/>
                                  </p:stCondLst>
                                  <p:childTnLst>
                                    <p:set>
                                      <p:cBhvr>
                                        <p:cTn id="195" dur="1" fill="hold">
                                          <p:stCondLst>
                                            <p:cond delay="0"/>
                                          </p:stCondLst>
                                        </p:cTn>
                                        <p:tgtEl>
                                          <p:spTgt spid="169"/>
                                        </p:tgtEl>
                                        <p:attrNameLst>
                                          <p:attrName>style.visibility</p:attrName>
                                        </p:attrNameLst>
                                      </p:cBhvr>
                                      <p:to>
                                        <p:strVal val="visible"/>
                                      </p:to>
                                    </p:set>
                                    <p:animEffect transition="in" filter="wipe(up)">
                                      <p:cBhvr>
                                        <p:cTn id="196" dur="500"/>
                                        <p:tgtEl>
                                          <p:spTgt spid="169"/>
                                        </p:tgtEl>
                                      </p:cBhvr>
                                    </p:animEffect>
                                  </p:childTnLst>
                                </p:cTn>
                              </p:par>
                              <p:par>
                                <p:cTn id="197" presetID="22" presetClass="entr" presetSubtype="1" fill="hold" nodeType="withEffect">
                                  <p:stCondLst>
                                    <p:cond delay="0"/>
                                  </p:stCondLst>
                                  <p:childTnLst>
                                    <p:set>
                                      <p:cBhvr>
                                        <p:cTn id="198" dur="1" fill="hold">
                                          <p:stCondLst>
                                            <p:cond delay="0"/>
                                          </p:stCondLst>
                                        </p:cTn>
                                        <p:tgtEl>
                                          <p:spTgt spid="170"/>
                                        </p:tgtEl>
                                        <p:attrNameLst>
                                          <p:attrName>style.visibility</p:attrName>
                                        </p:attrNameLst>
                                      </p:cBhvr>
                                      <p:to>
                                        <p:strVal val="visible"/>
                                      </p:to>
                                    </p:set>
                                    <p:animEffect transition="in" filter="wipe(up)">
                                      <p:cBhvr>
                                        <p:cTn id="199" dur="500"/>
                                        <p:tgtEl>
                                          <p:spTgt spid="170"/>
                                        </p:tgtEl>
                                      </p:cBhvr>
                                    </p:animEffect>
                                  </p:childTnLst>
                                </p:cTn>
                              </p:par>
                              <p:par>
                                <p:cTn id="200" presetID="22" presetClass="entr" presetSubtype="1" fill="hold" nodeType="withEffect">
                                  <p:stCondLst>
                                    <p:cond delay="0"/>
                                  </p:stCondLst>
                                  <p:childTnLst>
                                    <p:set>
                                      <p:cBhvr>
                                        <p:cTn id="201" dur="1" fill="hold">
                                          <p:stCondLst>
                                            <p:cond delay="0"/>
                                          </p:stCondLst>
                                        </p:cTn>
                                        <p:tgtEl>
                                          <p:spTgt spid="179"/>
                                        </p:tgtEl>
                                        <p:attrNameLst>
                                          <p:attrName>style.visibility</p:attrName>
                                        </p:attrNameLst>
                                      </p:cBhvr>
                                      <p:to>
                                        <p:strVal val="visible"/>
                                      </p:to>
                                    </p:set>
                                    <p:animEffect transition="in" filter="wipe(up)">
                                      <p:cBhvr>
                                        <p:cTn id="202" dur="500"/>
                                        <p:tgtEl>
                                          <p:spTgt spid="179"/>
                                        </p:tgtEl>
                                      </p:cBhvr>
                                    </p:animEffect>
                                  </p:childTnLst>
                                </p:cTn>
                              </p:par>
                              <p:par>
                                <p:cTn id="203" presetID="22" presetClass="entr" presetSubtype="1" fill="hold" nodeType="withEffect">
                                  <p:stCondLst>
                                    <p:cond delay="0"/>
                                  </p:stCondLst>
                                  <p:childTnLst>
                                    <p:set>
                                      <p:cBhvr>
                                        <p:cTn id="204" dur="1" fill="hold">
                                          <p:stCondLst>
                                            <p:cond delay="0"/>
                                          </p:stCondLst>
                                        </p:cTn>
                                        <p:tgtEl>
                                          <p:spTgt spid="181"/>
                                        </p:tgtEl>
                                        <p:attrNameLst>
                                          <p:attrName>style.visibility</p:attrName>
                                        </p:attrNameLst>
                                      </p:cBhvr>
                                      <p:to>
                                        <p:strVal val="visible"/>
                                      </p:to>
                                    </p:set>
                                    <p:animEffect transition="in" filter="wipe(up)">
                                      <p:cBhvr>
                                        <p:cTn id="205" dur="500"/>
                                        <p:tgtEl>
                                          <p:spTgt spid="181"/>
                                        </p:tgtEl>
                                      </p:cBhvr>
                                    </p:animEffect>
                                  </p:childTnLst>
                                </p:cTn>
                              </p:par>
                              <p:par>
                                <p:cTn id="206" presetID="22" presetClass="entr" presetSubtype="1" fill="hold" nodeType="withEffect">
                                  <p:stCondLst>
                                    <p:cond delay="0"/>
                                  </p:stCondLst>
                                  <p:childTnLst>
                                    <p:set>
                                      <p:cBhvr>
                                        <p:cTn id="207" dur="1" fill="hold">
                                          <p:stCondLst>
                                            <p:cond delay="0"/>
                                          </p:stCondLst>
                                        </p:cTn>
                                        <p:tgtEl>
                                          <p:spTgt spid="182"/>
                                        </p:tgtEl>
                                        <p:attrNameLst>
                                          <p:attrName>style.visibility</p:attrName>
                                        </p:attrNameLst>
                                      </p:cBhvr>
                                      <p:to>
                                        <p:strVal val="visible"/>
                                      </p:to>
                                    </p:set>
                                    <p:animEffect transition="in" filter="wipe(up)">
                                      <p:cBhvr>
                                        <p:cTn id="208" dur="500"/>
                                        <p:tgtEl>
                                          <p:spTgt spid="182"/>
                                        </p:tgtEl>
                                      </p:cBhvr>
                                    </p:animEffect>
                                  </p:childTnLst>
                                </p:cTn>
                              </p:par>
                              <p:par>
                                <p:cTn id="209" presetID="22" presetClass="entr" presetSubtype="1" fill="hold" nodeType="withEffect">
                                  <p:stCondLst>
                                    <p:cond delay="0"/>
                                  </p:stCondLst>
                                  <p:childTnLst>
                                    <p:set>
                                      <p:cBhvr>
                                        <p:cTn id="210" dur="1" fill="hold">
                                          <p:stCondLst>
                                            <p:cond delay="0"/>
                                          </p:stCondLst>
                                        </p:cTn>
                                        <p:tgtEl>
                                          <p:spTgt spid="183"/>
                                        </p:tgtEl>
                                        <p:attrNameLst>
                                          <p:attrName>style.visibility</p:attrName>
                                        </p:attrNameLst>
                                      </p:cBhvr>
                                      <p:to>
                                        <p:strVal val="visible"/>
                                      </p:to>
                                    </p:set>
                                    <p:animEffect transition="in" filter="wipe(up)">
                                      <p:cBhvr>
                                        <p:cTn id="211" dur="500"/>
                                        <p:tgtEl>
                                          <p:spTgt spid="183"/>
                                        </p:tgtEl>
                                      </p:cBhvr>
                                    </p:animEffect>
                                  </p:childTnLst>
                                </p:cTn>
                              </p:par>
                              <p:par>
                                <p:cTn id="212" presetID="22" presetClass="entr" presetSubtype="1" fill="hold" nodeType="withEffect">
                                  <p:stCondLst>
                                    <p:cond delay="0"/>
                                  </p:stCondLst>
                                  <p:childTnLst>
                                    <p:set>
                                      <p:cBhvr>
                                        <p:cTn id="213" dur="1" fill="hold">
                                          <p:stCondLst>
                                            <p:cond delay="0"/>
                                          </p:stCondLst>
                                        </p:cTn>
                                        <p:tgtEl>
                                          <p:spTgt spid="192"/>
                                        </p:tgtEl>
                                        <p:attrNameLst>
                                          <p:attrName>style.visibility</p:attrName>
                                        </p:attrNameLst>
                                      </p:cBhvr>
                                      <p:to>
                                        <p:strVal val="visible"/>
                                      </p:to>
                                    </p:set>
                                    <p:animEffect transition="in" filter="wipe(up)">
                                      <p:cBhvr>
                                        <p:cTn id="214" dur="500"/>
                                        <p:tgtEl>
                                          <p:spTgt spid="192"/>
                                        </p:tgtEl>
                                      </p:cBhvr>
                                    </p:animEffect>
                                  </p:childTnLst>
                                </p:cTn>
                              </p:par>
                              <p:par>
                                <p:cTn id="215" presetID="22" presetClass="entr" presetSubtype="1" fill="hold" nodeType="withEffect">
                                  <p:stCondLst>
                                    <p:cond delay="0"/>
                                  </p:stCondLst>
                                  <p:childTnLst>
                                    <p:set>
                                      <p:cBhvr>
                                        <p:cTn id="216" dur="1" fill="hold">
                                          <p:stCondLst>
                                            <p:cond delay="0"/>
                                          </p:stCondLst>
                                        </p:cTn>
                                        <p:tgtEl>
                                          <p:spTgt spid="194"/>
                                        </p:tgtEl>
                                        <p:attrNameLst>
                                          <p:attrName>style.visibility</p:attrName>
                                        </p:attrNameLst>
                                      </p:cBhvr>
                                      <p:to>
                                        <p:strVal val="visible"/>
                                      </p:to>
                                    </p:set>
                                    <p:animEffect transition="in" filter="wipe(up)">
                                      <p:cBhvr>
                                        <p:cTn id="217" dur="500"/>
                                        <p:tgtEl>
                                          <p:spTgt spid="194"/>
                                        </p:tgtEl>
                                      </p:cBhvr>
                                    </p:animEffect>
                                  </p:childTnLst>
                                </p:cTn>
                              </p:par>
                              <p:par>
                                <p:cTn id="218" presetID="22" presetClass="entr" presetSubtype="1" fill="hold" nodeType="withEffect">
                                  <p:stCondLst>
                                    <p:cond delay="0"/>
                                  </p:stCondLst>
                                  <p:childTnLst>
                                    <p:set>
                                      <p:cBhvr>
                                        <p:cTn id="219" dur="1" fill="hold">
                                          <p:stCondLst>
                                            <p:cond delay="0"/>
                                          </p:stCondLst>
                                        </p:cTn>
                                        <p:tgtEl>
                                          <p:spTgt spid="195"/>
                                        </p:tgtEl>
                                        <p:attrNameLst>
                                          <p:attrName>style.visibility</p:attrName>
                                        </p:attrNameLst>
                                      </p:cBhvr>
                                      <p:to>
                                        <p:strVal val="visible"/>
                                      </p:to>
                                    </p:set>
                                    <p:animEffect transition="in" filter="wipe(up)">
                                      <p:cBhvr>
                                        <p:cTn id="220" dur="500"/>
                                        <p:tgtEl>
                                          <p:spTgt spid="195"/>
                                        </p:tgtEl>
                                      </p:cBhvr>
                                    </p:animEffect>
                                  </p:childTnLst>
                                </p:cTn>
                              </p:par>
                              <p:par>
                                <p:cTn id="221" presetID="22" presetClass="entr" presetSubtype="1" fill="hold" nodeType="withEffect">
                                  <p:stCondLst>
                                    <p:cond delay="0"/>
                                  </p:stCondLst>
                                  <p:childTnLst>
                                    <p:set>
                                      <p:cBhvr>
                                        <p:cTn id="222" dur="1" fill="hold">
                                          <p:stCondLst>
                                            <p:cond delay="0"/>
                                          </p:stCondLst>
                                        </p:cTn>
                                        <p:tgtEl>
                                          <p:spTgt spid="196"/>
                                        </p:tgtEl>
                                        <p:attrNameLst>
                                          <p:attrName>style.visibility</p:attrName>
                                        </p:attrNameLst>
                                      </p:cBhvr>
                                      <p:to>
                                        <p:strVal val="visible"/>
                                      </p:to>
                                    </p:set>
                                    <p:animEffect transition="in" filter="wipe(up)">
                                      <p:cBhvr>
                                        <p:cTn id="223"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7" grpId="0" animBg="1"/>
      <p:bldP spid="18" grpId="0" animBg="1"/>
      <p:bldP spid="19" grpId="0" animBg="1"/>
      <p:bldP spid="20" grpId="0" animBg="1"/>
      <p:bldP spid="20" grpId="1" animBg="1"/>
      <p:bldP spid="20" grpId="2" animBg="1"/>
      <p:bldP spid="20" grpId="3" animBg="1"/>
      <p:bldP spid="1061" grpId="0" animBg="1"/>
      <p:bldP spid="105" grpId="0" animBg="1"/>
      <p:bldP spid="133" grpId="0" animBg="1"/>
      <p:bldP spid="134" grpId="0" animBg="1"/>
      <p:bldP spid="135" grpId="0" animBg="1"/>
      <p:bldP spid="136" grpId="0" animBg="1"/>
      <p:bldP spid="137" grpId="0" animBg="1"/>
      <p:bldP spid="138" grpId="0" animBg="1"/>
      <p:bldP spid="147" grpId="0" animBg="1"/>
      <p:bldP spid="150" grpId="0" animBg="1"/>
      <p:bldP spid="160" grpId="0" animBg="1"/>
      <p:bldP spid="163" grpId="0" animBg="1"/>
      <p:bldP spid="173" grpId="0" animBg="1"/>
      <p:bldP spid="176" grpId="0" animBg="1"/>
      <p:bldP spid="186" grpId="0" animBg="1"/>
      <p:bldP spid="189" grpId="0" animBg="1"/>
      <p:bldP spid="20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a:t>Société de cellules</a:t>
            </a:r>
          </a:p>
        </p:txBody>
      </p:sp>
      <p:sp>
        <p:nvSpPr>
          <p:cNvPr id="5" name="Content Placeholder 4"/>
          <p:cNvSpPr>
            <a:spLocks noGrp="1"/>
          </p:cNvSpPr>
          <p:nvPr>
            <p:ph idx="1"/>
            <p:custDataLst>
              <p:tags r:id="rId2"/>
            </p:custDataLst>
          </p:nvPr>
        </p:nvSpPr>
        <p:spPr/>
        <p:txBody>
          <a:bodyPr/>
          <a:lstStyle/>
          <a:p>
            <a:r>
              <a:rPr lang="fr-FR" dirty="0" smtClean="0"/>
              <a:t>Les cellules coopèrent à travers un ensemble de signaux – </a:t>
            </a:r>
            <a:r>
              <a:rPr lang="fr-FR" b="1" dirty="0" smtClean="0"/>
              <a:t>contrôles sociaux</a:t>
            </a:r>
            <a:endParaRPr lang="fr-FR" dirty="0"/>
          </a:p>
          <a:p>
            <a:r>
              <a:rPr lang="fr-FR" dirty="0" smtClean="0"/>
              <a:t>Des milliards de cellules subissent des mutations qui menacent de rompre l’harmonie</a:t>
            </a:r>
          </a:p>
          <a:p>
            <a:r>
              <a:rPr lang="fr-FR" dirty="0" smtClean="0"/>
              <a:t>Les mutations qui donnent un </a:t>
            </a:r>
            <a:r>
              <a:rPr lang="fr-FR" b="1" dirty="0" smtClean="0"/>
              <a:t>avantage sélectif</a:t>
            </a:r>
            <a:r>
              <a:rPr lang="fr-FR" dirty="0" smtClean="0"/>
              <a:t> à une cellule la permet de se diviser plus rapidement. </a:t>
            </a:r>
            <a:endParaRPr lang="fr-FR" dirty="0"/>
          </a:p>
        </p:txBody>
      </p:sp>
    </p:spTree>
    <p:extLst>
      <p:ext uri="{BB962C8B-B14F-4D97-AF65-F5344CB8AC3E}">
        <p14:creationId xmlns:p14="http://schemas.microsoft.com/office/powerpoint/2010/main" val="927460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custDataLst>
              <p:tags r:id="rId1"/>
            </p:custDataLst>
          </p:nvPr>
        </p:nvSpPr>
        <p:spPr>
          <a:xfrm>
            <a:off x="370114" y="1454901"/>
            <a:ext cx="4239986" cy="501327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Title 3"/>
          <p:cNvSpPr>
            <a:spLocks noGrp="1"/>
          </p:cNvSpPr>
          <p:nvPr>
            <p:ph type="title"/>
            <p:custDataLst>
              <p:tags r:id="rId2"/>
            </p:custDataLst>
          </p:nvPr>
        </p:nvSpPr>
        <p:spPr/>
        <p:txBody>
          <a:bodyPr/>
          <a:lstStyle/>
          <a:p>
            <a:r>
              <a:rPr lang="fr-FR" dirty="0"/>
              <a:t>Société de cellules</a:t>
            </a:r>
          </a:p>
        </p:txBody>
      </p:sp>
      <p:sp>
        <p:nvSpPr>
          <p:cNvPr id="5" name="Content Placeholder 4"/>
          <p:cNvSpPr>
            <a:spLocks noGrp="1"/>
          </p:cNvSpPr>
          <p:nvPr>
            <p:ph idx="1"/>
            <p:custDataLst>
              <p:tags r:id="rId3"/>
            </p:custDataLst>
          </p:nvPr>
        </p:nvSpPr>
        <p:spPr>
          <a:xfrm>
            <a:off x="457200" y="1600200"/>
            <a:ext cx="3951838" cy="5085156"/>
          </a:xfrm>
        </p:spPr>
        <p:txBody>
          <a:bodyPr>
            <a:normAutofit fontScale="92500"/>
          </a:bodyPr>
          <a:lstStyle/>
          <a:p>
            <a:r>
              <a:rPr lang="fr-FR" dirty="0" smtClean="0"/>
              <a:t>Un clone de cellules isolées avec un </a:t>
            </a:r>
            <a:r>
              <a:rPr lang="fr-FR" b="1" dirty="0" smtClean="0"/>
              <a:t>comportement égoïste </a:t>
            </a:r>
            <a:r>
              <a:rPr lang="fr-FR" dirty="0" smtClean="0"/>
              <a:t>met en risque toute l’entreprise.</a:t>
            </a:r>
          </a:p>
          <a:p>
            <a:r>
              <a:rPr lang="fr-FR" dirty="0" smtClean="0"/>
              <a:t>Ceci mène à la destruction de la société cellulaire par les descendants de ces cellules mutantes.</a:t>
            </a:r>
            <a:endParaRPr lang="fr-FR" dirty="0"/>
          </a:p>
        </p:txBody>
      </p:sp>
      <p:pic>
        <p:nvPicPr>
          <p:cNvPr id="1026" name="Picture 2" descr="File:Tumor Mesothelioma2 legend.jpg"/>
          <p:cNvPicPr>
            <a:picLocks noChangeAspect="1" noChangeArrowheads="1"/>
          </p:cNvPicPr>
          <p:nvPr>
            <p:custDataLst>
              <p:tags r:id="rId4"/>
            </p:custDataLst>
          </p:nvPr>
        </p:nvPicPr>
        <p:blipFill>
          <a:blip r:embed="rId7">
            <a:extLst>
              <a:ext uri="{28A0092B-C50C-407E-A947-70E740481C1C}">
                <a14:useLocalDpi xmlns:a14="http://schemas.microsoft.com/office/drawing/2010/main" val="0"/>
              </a:ext>
            </a:extLst>
          </a:blip>
          <a:srcRect/>
          <a:stretch>
            <a:fillRect/>
          </a:stretch>
        </p:blipFill>
        <p:spPr bwMode="auto">
          <a:xfrm>
            <a:off x="5071608" y="1738264"/>
            <a:ext cx="3449950" cy="38742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custDataLst>
              <p:tags r:id="rId5"/>
            </p:custDataLst>
          </p:nvPr>
        </p:nvSpPr>
        <p:spPr>
          <a:xfrm>
            <a:off x="5071608" y="5803271"/>
            <a:ext cx="3449950" cy="430887"/>
          </a:xfrm>
          <a:prstGeom prst="rect">
            <a:avLst/>
          </a:prstGeom>
          <a:solidFill>
            <a:schemeClr val="bg1"/>
          </a:solidFill>
        </p:spPr>
        <p:txBody>
          <a:bodyPr wrap="square" lIns="0" tIns="0" rIns="0" bIns="0" rtlCol="0">
            <a:spAutoFit/>
          </a:bodyPr>
          <a:lstStyle/>
          <a:p>
            <a:pPr algn="ctr"/>
            <a:r>
              <a:rPr lang="fr-FR" sz="1400" dirty="0" err="1" smtClean="0"/>
              <a:t>Mésothéliome</a:t>
            </a:r>
            <a:r>
              <a:rPr lang="fr-FR" sz="1400" dirty="0" smtClean="0"/>
              <a:t> maligne.  </a:t>
            </a:r>
          </a:p>
          <a:p>
            <a:pPr algn="ctr"/>
            <a:r>
              <a:rPr lang="fr-FR" sz="1400" dirty="0" smtClean="0">
                <a:solidFill>
                  <a:schemeClr val="tx1">
                    <a:lumMod val="65000"/>
                    <a:lumOff val="35000"/>
                  </a:schemeClr>
                </a:solidFill>
              </a:rPr>
              <a:t>Image par </a:t>
            </a:r>
            <a:r>
              <a:rPr lang="fr-FR" sz="1400" dirty="0" err="1" smtClean="0">
                <a:solidFill>
                  <a:schemeClr val="tx1">
                    <a:lumMod val="65000"/>
                    <a:lumOff val="35000"/>
                  </a:schemeClr>
                </a:solidFill>
              </a:rPr>
              <a:t>Stevenfruitsmaak</a:t>
            </a:r>
            <a:r>
              <a:rPr lang="fr-FR" sz="1400" dirty="0" smtClean="0">
                <a:solidFill>
                  <a:schemeClr val="tx1">
                    <a:lumMod val="65000"/>
                    <a:lumOff val="35000"/>
                  </a:schemeClr>
                </a:solidFill>
              </a:rPr>
              <a:t>.</a:t>
            </a:r>
          </a:p>
        </p:txBody>
      </p:sp>
    </p:spTree>
    <p:extLst>
      <p:ext uri="{BB962C8B-B14F-4D97-AF65-F5344CB8AC3E}">
        <p14:creationId xmlns:p14="http://schemas.microsoft.com/office/powerpoint/2010/main" val="349701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Propriétés</a:t>
            </a:r>
            <a:endParaRPr lang="fr-FR" dirty="0"/>
          </a:p>
        </p:txBody>
      </p:sp>
      <p:sp>
        <p:nvSpPr>
          <p:cNvPr id="5" name="Content Placeholder 4"/>
          <p:cNvSpPr>
            <a:spLocks noGrp="1"/>
          </p:cNvSpPr>
          <p:nvPr>
            <p:ph idx="1"/>
            <p:custDataLst>
              <p:tags r:id="rId2"/>
            </p:custDataLst>
          </p:nvPr>
        </p:nvSpPr>
        <p:spPr/>
        <p:txBody>
          <a:bodyPr/>
          <a:lstStyle/>
          <a:p>
            <a:pPr marL="0" indent="0">
              <a:buNone/>
            </a:pPr>
            <a:r>
              <a:rPr lang="fr-FR" dirty="0" smtClean="0"/>
              <a:t>Les cellules cancéreuses ont deux propriétés:</a:t>
            </a:r>
          </a:p>
          <a:p>
            <a:pPr marL="514350" indent="-514350">
              <a:buFont typeface="+mj-lt"/>
              <a:buAutoNum type="arabicPeriod"/>
            </a:pPr>
            <a:r>
              <a:rPr lang="fr-FR" dirty="0" smtClean="0"/>
              <a:t>Elles se reproduisent d’une manière hors des contraintes normales de la croissance et de la division cellulaire</a:t>
            </a:r>
          </a:p>
          <a:p>
            <a:pPr marL="514350" indent="-514350">
              <a:buFont typeface="+mj-lt"/>
              <a:buAutoNum type="arabicPeriod"/>
            </a:pPr>
            <a:endParaRPr lang="fr-FR" dirty="0"/>
          </a:p>
          <a:p>
            <a:pPr marL="514350" indent="-514350">
              <a:buFont typeface="+mj-lt"/>
              <a:buAutoNum type="arabicPeriod"/>
            </a:pPr>
            <a:endParaRPr lang="fr-FR" dirty="0" smtClean="0"/>
          </a:p>
          <a:p>
            <a:pPr marL="514350" indent="-514350">
              <a:buFont typeface="+mj-lt"/>
              <a:buAutoNum type="arabicPeriod"/>
            </a:pPr>
            <a:r>
              <a:rPr lang="fr-FR" dirty="0" smtClean="0"/>
              <a:t>Elles envahissent et colonisent des domaines normalement limités à d’autres cellules</a:t>
            </a:r>
            <a:endParaRPr lang="fr-FR" dirty="0"/>
          </a:p>
        </p:txBody>
      </p:sp>
      <p:pic>
        <p:nvPicPr>
          <p:cNvPr id="3074" name="Picture 2" descr="http://upload.wikimedia.org/wikipedia/commons/3/3e/TimeLapseMicroscopyCancerCells.gif"/>
          <p:cNvPicPr>
            <a:picLocks noChangeAspect="1" noChangeArrowheads="1" noCrop="1"/>
          </p:cNvPicPr>
          <p:nvPr>
            <p:custDataLst>
              <p:tags r:id="rId3"/>
            </p:custDataLst>
          </p:nvPr>
        </p:nvPicPr>
        <p:blipFill>
          <a:blip r:embed="rId6">
            <a:extLst>
              <a:ext uri="{28A0092B-C50C-407E-A947-70E740481C1C}">
                <a14:useLocalDpi xmlns:a14="http://schemas.microsoft.com/office/drawing/2010/main" val="0"/>
              </a:ext>
            </a:extLst>
          </a:blip>
          <a:srcRect/>
          <a:stretch>
            <a:fillRect/>
          </a:stretch>
        </p:blipFill>
        <p:spPr bwMode="auto">
          <a:xfrm>
            <a:off x="5279836" y="3314135"/>
            <a:ext cx="1905000" cy="1428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custDataLst>
              <p:tags r:id="rId4"/>
            </p:custDataLst>
          </p:nvPr>
        </p:nvSpPr>
        <p:spPr>
          <a:xfrm>
            <a:off x="4507361" y="4768205"/>
            <a:ext cx="3449950" cy="215444"/>
          </a:xfrm>
          <a:prstGeom prst="rect">
            <a:avLst/>
          </a:prstGeom>
          <a:solidFill>
            <a:schemeClr val="bg1"/>
          </a:solidFill>
        </p:spPr>
        <p:txBody>
          <a:bodyPr wrap="square" lIns="0" tIns="0" rIns="0" bIns="0" rtlCol="0">
            <a:spAutoFit/>
          </a:bodyPr>
          <a:lstStyle/>
          <a:p>
            <a:pPr algn="ctr"/>
            <a:r>
              <a:rPr lang="fr-FR" sz="1400" dirty="0" smtClean="0">
                <a:solidFill>
                  <a:schemeClr val="bg1">
                    <a:lumMod val="50000"/>
                  </a:schemeClr>
                </a:solidFill>
              </a:rPr>
              <a:t>Image par </a:t>
            </a:r>
            <a:r>
              <a:rPr lang="fr-CA" sz="1400" dirty="0" smtClean="0">
                <a:solidFill>
                  <a:schemeClr val="bg1">
                    <a:lumMod val="50000"/>
                  </a:schemeClr>
                </a:solidFill>
              </a:rPr>
              <a:t>Asd.and.Rizzo</a:t>
            </a:r>
            <a:endParaRPr lang="fr-FR" sz="1400" dirty="0" smtClean="0">
              <a:solidFill>
                <a:schemeClr val="bg1">
                  <a:lumMod val="50000"/>
                </a:schemeClr>
              </a:solidFill>
            </a:endParaRPr>
          </a:p>
        </p:txBody>
      </p:sp>
    </p:spTree>
    <p:extLst>
      <p:ext uri="{BB962C8B-B14F-4D97-AF65-F5344CB8AC3E}">
        <p14:creationId xmlns:p14="http://schemas.microsoft.com/office/powerpoint/2010/main" val="3612656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fade">
                                      <p:cBhvr>
                                        <p:cTn id="10" dur="500"/>
                                        <p:tgtEl>
                                          <p:spTgt spid="307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xEl>
                                              <p:pRg st="4" end="4"/>
                                            </p:txEl>
                                          </p:spTgt>
                                        </p:tgtEl>
                                        <p:attrNameLst>
                                          <p:attrName>style.visibility</p:attrName>
                                        </p:attrNameLst>
                                      </p:cBhvr>
                                      <p:to>
                                        <p:strVal val="visible"/>
                                      </p:to>
                                    </p:set>
                                    <p:animEffect transition="in" filter="fade">
                                      <p:cBhvr>
                                        <p:cTn id="18"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custDataLst>
              <p:tags r:id="rId1"/>
            </p:custDataLst>
          </p:nvPr>
        </p:nvSpPr>
        <p:spPr>
          <a:xfrm>
            <a:off x="370114" y="1387526"/>
            <a:ext cx="8479972" cy="128666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Title 1"/>
          <p:cNvSpPr>
            <a:spLocks noGrp="1"/>
          </p:cNvSpPr>
          <p:nvPr>
            <p:ph type="title"/>
            <p:custDataLst>
              <p:tags r:id="rId2"/>
            </p:custDataLst>
          </p:nvPr>
        </p:nvSpPr>
        <p:spPr/>
        <p:txBody>
          <a:bodyPr/>
          <a:lstStyle/>
          <a:p>
            <a:r>
              <a:rPr lang="fr-FR" dirty="0" smtClean="0"/>
              <a:t>Tumeur</a:t>
            </a:r>
            <a:endParaRPr lang="fr-FR" dirty="0"/>
          </a:p>
        </p:txBody>
      </p:sp>
      <p:sp>
        <p:nvSpPr>
          <p:cNvPr id="3" name="Content Placeholder 2"/>
          <p:cNvSpPr>
            <a:spLocks noGrp="1"/>
          </p:cNvSpPr>
          <p:nvPr>
            <p:ph idx="1"/>
            <p:custDataLst>
              <p:tags r:id="rId3"/>
            </p:custDataLst>
          </p:nvPr>
        </p:nvSpPr>
        <p:spPr>
          <a:xfrm>
            <a:off x="457200" y="1548444"/>
            <a:ext cx="8229600" cy="1371763"/>
          </a:xfrm>
        </p:spPr>
        <p:txBody>
          <a:bodyPr>
            <a:normAutofit fontScale="92500"/>
          </a:bodyPr>
          <a:lstStyle/>
          <a:p>
            <a:pPr marL="0" indent="0">
              <a:buNone/>
            </a:pPr>
            <a:r>
              <a:rPr lang="fr-FR" dirty="0"/>
              <a:t>Les cellules qui grossissent et se prolifèrent d’une manière incontrôlable – </a:t>
            </a:r>
            <a:r>
              <a:rPr lang="fr-FR" b="1" dirty="0"/>
              <a:t>tumeur </a:t>
            </a:r>
            <a:r>
              <a:rPr lang="fr-FR" dirty="0"/>
              <a:t>ou </a:t>
            </a:r>
            <a:r>
              <a:rPr lang="fr-FR" b="1" dirty="0"/>
              <a:t>néoplasie</a:t>
            </a:r>
          </a:p>
          <a:p>
            <a:pPr marL="0" indent="0">
              <a:buNone/>
            </a:pPr>
            <a:endParaRPr lang="fr-FR" dirty="0"/>
          </a:p>
        </p:txBody>
      </p:sp>
      <p:sp>
        <p:nvSpPr>
          <p:cNvPr id="4" name="Text Box 3"/>
          <p:cNvSpPr txBox="1">
            <a:spLocks noChangeArrowheads="1"/>
          </p:cNvSpPr>
          <p:nvPr>
            <p:custDataLst>
              <p:tags r:id="rId4"/>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a:latin typeface="Arial" charset="0"/>
              </a:rPr>
              <a:t>Figure </a:t>
            </a:r>
            <a:r>
              <a:rPr lang="en-US" altLang="fr-FR" sz="1100" dirty="0" smtClean="0">
                <a:latin typeface="Arial" charset="0"/>
              </a:rPr>
              <a:t>20-3 </a:t>
            </a:r>
            <a:r>
              <a:rPr lang="en-US" altLang="fr-FR" sz="1100" i="1" dirty="0" smtClean="0">
                <a:latin typeface="Arial" charset="0"/>
              </a:rPr>
              <a:t> </a:t>
            </a:r>
            <a:r>
              <a:rPr lang="en-US" altLang="fr-FR" sz="1100" i="1" dirty="0">
                <a:latin typeface="Arial" charset="0"/>
              </a:rPr>
              <a:t>Molecular Biology of the Cell</a:t>
            </a:r>
            <a:r>
              <a:rPr lang="en-US" altLang="fr-FR" sz="1100" dirty="0">
                <a:latin typeface="Arial" charset="0"/>
              </a:rPr>
              <a:t> (© Garland Science 2008)</a:t>
            </a:r>
          </a:p>
        </p:txBody>
      </p:sp>
      <p:pic>
        <p:nvPicPr>
          <p:cNvPr id="5" name="Picture 2" descr="figure 20-03"/>
          <p:cNvPicPr>
            <a:picLocks noChangeAspect="1" noChangeArrowheads="1"/>
          </p:cNvPicPr>
          <p:nvPr>
            <p:custDataLst>
              <p:tags r:id="rId5"/>
            </p:custDataLst>
          </p:nvPr>
        </p:nvPicPr>
        <p:blipFill>
          <a:blip r:embed="rId13">
            <a:extLst>
              <a:ext uri="{28A0092B-C50C-407E-A947-70E740481C1C}">
                <a14:useLocalDpi xmlns:a14="http://schemas.microsoft.com/office/drawing/2010/main" val="0"/>
              </a:ext>
            </a:extLst>
          </a:blip>
          <a:srcRect/>
          <a:stretch>
            <a:fillRect/>
          </a:stretch>
        </p:blipFill>
        <p:spPr bwMode="auto">
          <a:xfrm>
            <a:off x="634874" y="2810529"/>
            <a:ext cx="7798051" cy="3325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custDataLst>
              <p:tags r:id="rId6"/>
            </p:custDataLst>
          </p:nvPr>
        </p:nvSpPr>
        <p:spPr>
          <a:xfrm>
            <a:off x="1333058" y="2818075"/>
            <a:ext cx="946515" cy="307777"/>
          </a:xfrm>
          <a:custGeom>
            <a:avLst/>
            <a:gdLst>
              <a:gd name="connsiteX0" fmla="*/ 0 w 896294"/>
              <a:gd name="connsiteY0" fmla="*/ 0 h 338554"/>
              <a:gd name="connsiteX1" fmla="*/ 896294 w 896294"/>
              <a:gd name="connsiteY1" fmla="*/ 0 h 338554"/>
              <a:gd name="connsiteX2" fmla="*/ 896294 w 896294"/>
              <a:gd name="connsiteY2" fmla="*/ 338554 h 338554"/>
              <a:gd name="connsiteX3" fmla="*/ 0 w 896294"/>
              <a:gd name="connsiteY3" fmla="*/ 338554 h 338554"/>
              <a:gd name="connsiteX4" fmla="*/ 0 w 896294"/>
              <a:gd name="connsiteY4" fmla="*/ 0 h 338554"/>
              <a:gd name="connsiteX0" fmla="*/ 50071 w 946365"/>
              <a:gd name="connsiteY0" fmla="*/ 0 h 338554"/>
              <a:gd name="connsiteX1" fmla="*/ 946365 w 946365"/>
              <a:gd name="connsiteY1" fmla="*/ 0 h 338554"/>
              <a:gd name="connsiteX2" fmla="*/ 946365 w 946365"/>
              <a:gd name="connsiteY2" fmla="*/ 338554 h 338554"/>
              <a:gd name="connsiteX3" fmla="*/ 50071 w 946365"/>
              <a:gd name="connsiteY3" fmla="*/ 338554 h 338554"/>
              <a:gd name="connsiteX4" fmla="*/ 28 w 946365"/>
              <a:gd name="connsiteY4" fmla="*/ 155416 h 338554"/>
              <a:gd name="connsiteX5" fmla="*/ 50071 w 946365"/>
              <a:gd name="connsiteY5" fmla="*/ 0 h 338554"/>
              <a:gd name="connsiteX0" fmla="*/ 50221 w 946515"/>
              <a:gd name="connsiteY0" fmla="*/ 0 h 338554"/>
              <a:gd name="connsiteX1" fmla="*/ 946515 w 946515"/>
              <a:gd name="connsiteY1" fmla="*/ 0 h 338554"/>
              <a:gd name="connsiteX2" fmla="*/ 946515 w 946515"/>
              <a:gd name="connsiteY2" fmla="*/ 338554 h 338554"/>
              <a:gd name="connsiteX3" fmla="*/ 4954 w 946515"/>
              <a:gd name="connsiteY3" fmla="*/ 338554 h 338554"/>
              <a:gd name="connsiteX4" fmla="*/ 178 w 946515"/>
              <a:gd name="connsiteY4" fmla="*/ 155416 h 338554"/>
              <a:gd name="connsiteX5" fmla="*/ 50221 w 946515"/>
              <a:gd name="connsiteY5" fmla="*/ 0 h 3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515" h="338554">
                <a:moveTo>
                  <a:pt x="50221" y="0"/>
                </a:moveTo>
                <a:lnTo>
                  <a:pt x="946515" y="0"/>
                </a:lnTo>
                <a:lnTo>
                  <a:pt x="946515" y="338554"/>
                </a:lnTo>
                <a:lnTo>
                  <a:pt x="4954" y="338554"/>
                </a:lnTo>
                <a:cubicBezTo>
                  <a:pt x="6380" y="277508"/>
                  <a:pt x="-1248" y="216462"/>
                  <a:pt x="178" y="155416"/>
                </a:cubicBezTo>
                <a:lnTo>
                  <a:pt x="50221" y="0"/>
                </a:lnTo>
                <a:close/>
              </a:path>
            </a:pathLst>
          </a:custGeom>
          <a:solidFill>
            <a:schemeClr val="bg1"/>
          </a:solidFill>
        </p:spPr>
        <p:txBody>
          <a:bodyPr wrap="square" lIns="0" tIns="0" rIns="0" bIns="0" rtlCol="0">
            <a:spAutoFit/>
          </a:bodyPr>
          <a:lstStyle/>
          <a:p>
            <a:pPr algn="ctr"/>
            <a:r>
              <a:rPr lang="fr-FR" sz="2000" dirty="0" smtClean="0"/>
              <a:t>Lumière</a:t>
            </a:r>
          </a:p>
        </p:txBody>
      </p:sp>
      <p:sp>
        <p:nvSpPr>
          <p:cNvPr id="7" name="TextBox 6"/>
          <p:cNvSpPr txBox="1"/>
          <p:nvPr>
            <p:custDataLst>
              <p:tags r:id="rId7"/>
            </p:custDataLst>
          </p:nvPr>
        </p:nvSpPr>
        <p:spPr>
          <a:xfrm>
            <a:off x="1077856" y="5750136"/>
            <a:ext cx="1456918" cy="307777"/>
          </a:xfrm>
          <a:custGeom>
            <a:avLst/>
            <a:gdLst>
              <a:gd name="connsiteX0" fmla="*/ 0 w 896294"/>
              <a:gd name="connsiteY0" fmla="*/ 0 h 338554"/>
              <a:gd name="connsiteX1" fmla="*/ 896294 w 896294"/>
              <a:gd name="connsiteY1" fmla="*/ 0 h 338554"/>
              <a:gd name="connsiteX2" fmla="*/ 896294 w 896294"/>
              <a:gd name="connsiteY2" fmla="*/ 338554 h 338554"/>
              <a:gd name="connsiteX3" fmla="*/ 0 w 896294"/>
              <a:gd name="connsiteY3" fmla="*/ 338554 h 338554"/>
              <a:gd name="connsiteX4" fmla="*/ 0 w 896294"/>
              <a:gd name="connsiteY4" fmla="*/ 0 h 338554"/>
              <a:gd name="connsiteX0" fmla="*/ 50071 w 946365"/>
              <a:gd name="connsiteY0" fmla="*/ 0 h 338554"/>
              <a:gd name="connsiteX1" fmla="*/ 946365 w 946365"/>
              <a:gd name="connsiteY1" fmla="*/ 0 h 338554"/>
              <a:gd name="connsiteX2" fmla="*/ 946365 w 946365"/>
              <a:gd name="connsiteY2" fmla="*/ 338554 h 338554"/>
              <a:gd name="connsiteX3" fmla="*/ 50071 w 946365"/>
              <a:gd name="connsiteY3" fmla="*/ 338554 h 338554"/>
              <a:gd name="connsiteX4" fmla="*/ 28 w 946365"/>
              <a:gd name="connsiteY4" fmla="*/ 155416 h 338554"/>
              <a:gd name="connsiteX5" fmla="*/ 50071 w 946365"/>
              <a:gd name="connsiteY5" fmla="*/ 0 h 338554"/>
              <a:gd name="connsiteX0" fmla="*/ 50221 w 946515"/>
              <a:gd name="connsiteY0" fmla="*/ 0 h 338554"/>
              <a:gd name="connsiteX1" fmla="*/ 946515 w 946515"/>
              <a:gd name="connsiteY1" fmla="*/ 0 h 338554"/>
              <a:gd name="connsiteX2" fmla="*/ 946515 w 946515"/>
              <a:gd name="connsiteY2" fmla="*/ 338554 h 338554"/>
              <a:gd name="connsiteX3" fmla="*/ 4954 w 946515"/>
              <a:gd name="connsiteY3" fmla="*/ 338554 h 338554"/>
              <a:gd name="connsiteX4" fmla="*/ 178 w 946515"/>
              <a:gd name="connsiteY4" fmla="*/ 155416 h 338554"/>
              <a:gd name="connsiteX5" fmla="*/ 50221 w 946515"/>
              <a:gd name="connsiteY5" fmla="*/ 0 h 3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515" h="338554">
                <a:moveTo>
                  <a:pt x="50221" y="0"/>
                </a:moveTo>
                <a:lnTo>
                  <a:pt x="946515" y="0"/>
                </a:lnTo>
                <a:lnTo>
                  <a:pt x="946515" y="338554"/>
                </a:lnTo>
                <a:lnTo>
                  <a:pt x="4954" y="338554"/>
                </a:lnTo>
                <a:cubicBezTo>
                  <a:pt x="6380" y="277508"/>
                  <a:pt x="-1248" y="216462"/>
                  <a:pt x="178" y="155416"/>
                </a:cubicBezTo>
                <a:lnTo>
                  <a:pt x="50221" y="0"/>
                </a:lnTo>
                <a:close/>
              </a:path>
            </a:pathLst>
          </a:custGeom>
          <a:solidFill>
            <a:schemeClr val="bg1"/>
          </a:solidFill>
        </p:spPr>
        <p:txBody>
          <a:bodyPr wrap="square" lIns="0" tIns="0" rIns="0" bIns="0" rtlCol="0">
            <a:spAutoFit/>
          </a:bodyPr>
          <a:lstStyle/>
          <a:p>
            <a:pPr algn="ctr"/>
            <a:r>
              <a:rPr lang="fr-FR" sz="2000" dirty="0" smtClean="0"/>
              <a:t>Canal normal</a:t>
            </a:r>
          </a:p>
        </p:txBody>
      </p:sp>
      <p:sp>
        <p:nvSpPr>
          <p:cNvPr id="8" name="TextBox 7"/>
          <p:cNvSpPr txBox="1"/>
          <p:nvPr>
            <p:custDataLst>
              <p:tags r:id="rId8"/>
            </p:custDataLst>
          </p:nvPr>
        </p:nvSpPr>
        <p:spPr>
          <a:xfrm>
            <a:off x="3547943" y="5750136"/>
            <a:ext cx="1748334" cy="307777"/>
          </a:xfrm>
          <a:custGeom>
            <a:avLst/>
            <a:gdLst>
              <a:gd name="connsiteX0" fmla="*/ 0 w 896294"/>
              <a:gd name="connsiteY0" fmla="*/ 0 h 338554"/>
              <a:gd name="connsiteX1" fmla="*/ 896294 w 896294"/>
              <a:gd name="connsiteY1" fmla="*/ 0 h 338554"/>
              <a:gd name="connsiteX2" fmla="*/ 896294 w 896294"/>
              <a:gd name="connsiteY2" fmla="*/ 338554 h 338554"/>
              <a:gd name="connsiteX3" fmla="*/ 0 w 896294"/>
              <a:gd name="connsiteY3" fmla="*/ 338554 h 338554"/>
              <a:gd name="connsiteX4" fmla="*/ 0 w 896294"/>
              <a:gd name="connsiteY4" fmla="*/ 0 h 338554"/>
              <a:gd name="connsiteX0" fmla="*/ 50071 w 946365"/>
              <a:gd name="connsiteY0" fmla="*/ 0 h 338554"/>
              <a:gd name="connsiteX1" fmla="*/ 946365 w 946365"/>
              <a:gd name="connsiteY1" fmla="*/ 0 h 338554"/>
              <a:gd name="connsiteX2" fmla="*/ 946365 w 946365"/>
              <a:gd name="connsiteY2" fmla="*/ 338554 h 338554"/>
              <a:gd name="connsiteX3" fmla="*/ 50071 w 946365"/>
              <a:gd name="connsiteY3" fmla="*/ 338554 h 338554"/>
              <a:gd name="connsiteX4" fmla="*/ 28 w 946365"/>
              <a:gd name="connsiteY4" fmla="*/ 155416 h 338554"/>
              <a:gd name="connsiteX5" fmla="*/ 50071 w 946365"/>
              <a:gd name="connsiteY5" fmla="*/ 0 h 338554"/>
              <a:gd name="connsiteX0" fmla="*/ 50221 w 946515"/>
              <a:gd name="connsiteY0" fmla="*/ 0 h 338554"/>
              <a:gd name="connsiteX1" fmla="*/ 946515 w 946515"/>
              <a:gd name="connsiteY1" fmla="*/ 0 h 338554"/>
              <a:gd name="connsiteX2" fmla="*/ 946515 w 946515"/>
              <a:gd name="connsiteY2" fmla="*/ 338554 h 338554"/>
              <a:gd name="connsiteX3" fmla="*/ 4954 w 946515"/>
              <a:gd name="connsiteY3" fmla="*/ 338554 h 338554"/>
              <a:gd name="connsiteX4" fmla="*/ 178 w 946515"/>
              <a:gd name="connsiteY4" fmla="*/ 155416 h 338554"/>
              <a:gd name="connsiteX5" fmla="*/ 50221 w 946515"/>
              <a:gd name="connsiteY5" fmla="*/ 0 h 3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515" h="338554">
                <a:moveTo>
                  <a:pt x="50221" y="0"/>
                </a:moveTo>
                <a:lnTo>
                  <a:pt x="946515" y="0"/>
                </a:lnTo>
                <a:lnTo>
                  <a:pt x="946515" y="338554"/>
                </a:lnTo>
                <a:lnTo>
                  <a:pt x="4954" y="338554"/>
                </a:lnTo>
                <a:cubicBezTo>
                  <a:pt x="6380" y="277508"/>
                  <a:pt x="-1248" y="216462"/>
                  <a:pt x="178" y="155416"/>
                </a:cubicBezTo>
                <a:lnTo>
                  <a:pt x="50221" y="0"/>
                </a:lnTo>
                <a:close/>
              </a:path>
            </a:pathLst>
          </a:custGeom>
          <a:solidFill>
            <a:schemeClr val="bg1"/>
          </a:solidFill>
        </p:spPr>
        <p:txBody>
          <a:bodyPr wrap="square" lIns="0" tIns="0" rIns="0" bIns="0" rtlCol="0">
            <a:spAutoFit/>
          </a:bodyPr>
          <a:lstStyle/>
          <a:p>
            <a:pPr algn="ctr"/>
            <a:r>
              <a:rPr lang="fr-FR" sz="2000" dirty="0" smtClean="0"/>
              <a:t>Tumeur bénigne</a:t>
            </a:r>
          </a:p>
        </p:txBody>
      </p:sp>
      <p:sp>
        <p:nvSpPr>
          <p:cNvPr id="9" name="TextBox 8"/>
          <p:cNvSpPr txBox="1"/>
          <p:nvPr>
            <p:custDataLst>
              <p:tags r:id="rId9"/>
            </p:custDataLst>
          </p:nvPr>
        </p:nvSpPr>
        <p:spPr>
          <a:xfrm>
            <a:off x="6190044" y="5750136"/>
            <a:ext cx="1748334" cy="307777"/>
          </a:xfrm>
          <a:custGeom>
            <a:avLst/>
            <a:gdLst>
              <a:gd name="connsiteX0" fmla="*/ 0 w 896294"/>
              <a:gd name="connsiteY0" fmla="*/ 0 h 338554"/>
              <a:gd name="connsiteX1" fmla="*/ 896294 w 896294"/>
              <a:gd name="connsiteY1" fmla="*/ 0 h 338554"/>
              <a:gd name="connsiteX2" fmla="*/ 896294 w 896294"/>
              <a:gd name="connsiteY2" fmla="*/ 338554 h 338554"/>
              <a:gd name="connsiteX3" fmla="*/ 0 w 896294"/>
              <a:gd name="connsiteY3" fmla="*/ 338554 h 338554"/>
              <a:gd name="connsiteX4" fmla="*/ 0 w 896294"/>
              <a:gd name="connsiteY4" fmla="*/ 0 h 338554"/>
              <a:gd name="connsiteX0" fmla="*/ 50071 w 946365"/>
              <a:gd name="connsiteY0" fmla="*/ 0 h 338554"/>
              <a:gd name="connsiteX1" fmla="*/ 946365 w 946365"/>
              <a:gd name="connsiteY1" fmla="*/ 0 h 338554"/>
              <a:gd name="connsiteX2" fmla="*/ 946365 w 946365"/>
              <a:gd name="connsiteY2" fmla="*/ 338554 h 338554"/>
              <a:gd name="connsiteX3" fmla="*/ 50071 w 946365"/>
              <a:gd name="connsiteY3" fmla="*/ 338554 h 338554"/>
              <a:gd name="connsiteX4" fmla="*/ 28 w 946365"/>
              <a:gd name="connsiteY4" fmla="*/ 155416 h 338554"/>
              <a:gd name="connsiteX5" fmla="*/ 50071 w 946365"/>
              <a:gd name="connsiteY5" fmla="*/ 0 h 338554"/>
              <a:gd name="connsiteX0" fmla="*/ 50221 w 946515"/>
              <a:gd name="connsiteY0" fmla="*/ 0 h 338554"/>
              <a:gd name="connsiteX1" fmla="*/ 946515 w 946515"/>
              <a:gd name="connsiteY1" fmla="*/ 0 h 338554"/>
              <a:gd name="connsiteX2" fmla="*/ 946515 w 946515"/>
              <a:gd name="connsiteY2" fmla="*/ 338554 h 338554"/>
              <a:gd name="connsiteX3" fmla="*/ 4954 w 946515"/>
              <a:gd name="connsiteY3" fmla="*/ 338554 h 338554"/>
              <a:gd name="connsiteX4" fmla="*/ 178 w 946515"/>
              <a:gd name="connsiteY4" fmla="*/ 155416 h 338554"/>
              <a:gd name="connsiteX5" fmla="*/ 50221 w 946515"/>
              <a:gd name="connsiteY5" fmla="*/ 0 h 3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515" h="338554">
                <a:moveTo>
                  <a:pt x="50221" y="0"/>
                </a:moveTo>
                <a:lnTo>
                  <a:pt x="946515" y="0"/>
                </a:lnTo>
                <a:lnTo>
                  <a:pt x="946515" y="338554"/>
                </a:lnTo>
                <a:lnTo>
                  <a:pt x="4954" y="338554"/>
                </a:lnTo>
                <a:cubicBezTo>
                  <a:pt x="6380" y="277508"/>
                  <a:pt x="-1248" y="216462"/>
                  <a:pt x="178" y="155416"/>
                </a:cubicBezTo>
                <a:lnTo>
                  <a:pt x="50221" y="0"/>
                </a:lnTo>
                <a:close/>
              </a:path>
            </a:pathLst>
          </a:custGeom>
          <a:solidFill>
            <a:schemeClr val="bg1"/>
          </a:solidFill>
        </p:spPr>
        <p:txBody>
          <a:bodyPr wrap="square" lIns="0" tIns="0" rIns="0" bIns="0" rtlCol="0">
            <a:spAutoFit/>
          </a:bodyPr>
          <a:lstStyle/>
          <a:p>
            <a:pPr algn="ctr"/>
            <a:r>
              <a:rPr lang="fr-FR" sz="2000" dirty="0" smtClean="0"/>
              <a:t>Tumeur maligne</a:t>
            </a:r>
          </a:p>
        </p:txBody>
      </p:sp>
      <p:sp>
        <p:nvSpPr>
          <p:cNvPr id="10" name="TextBox 9"/>
          <p:cNvSpPr txBox="1"/>
          <p:nvPr>
            <p:custDataLst>
              <p:tags r:id="rId10"/>
            </p:custDataLst>
          </p:nvPr>
        </p:nvSpPr>
        <p:spPr>
          <a:xfrm>
            <a:off x="4971041" y="2818075"/>
            <a:ext cx="1538399" cy="307777"/>
          </a:xfrm>
          <a:custGeom>
            <a:avLst/>
            <a:gdLst>
              <a:gd name="connsiteX0" fmla="*/ 0 w 896294"/>
              <a:gd name="connsiteY0" fmla="*/ 0 h 338554"/>
              <a:gd name="connsiteX1" fmla="*/ 896294 w 896294"/>
              <a:gd name="connsiteY1" fmla="*/ 0 h 338554"/>
              <a:gd name="connsiteX2" fmla="*/ 896294 w 896294"/>
              <a:gd name="connsiteY2" fmla="*/ 338554 h 338554"/>
              <a:gd name="connsiteX3" fmla="*/ 0 w 896294"/>
              <a:gd name="connsiteY3" fmla="*/ 338554 h 338554"/>
              <a:gd name="connsiteX4" fmla="*/ 0 w 896294"/>
              <a:gd name="connsiteY4" fmla="*/ 0 h 338554"/>
              <a:gd name="connsiteX0" fmla="*/ 50071 w 946365"/>
              <a:gd name="connsiteY0" fmla="*/ 0 h 338554"/>
              <a:gd name="connsiteX1" fmla="*/ 946365 w 946365"/>
              <a:gd name="connsiteY1" fmla="*/ 0 h 338554"/>
              <a:gd name="connsiteX2" fmla="*/ 946365 w 946365"/>
              <a:gd name="connsiteY2" fmla="*/ 338554 h 338554"/>
              <a:gd name="connsiteX3" fmla="*/ 50071 w 946365"/>
              <a:gd name="connsiteY3" fmla="*/ 338554 h 338554"/>
              <a:gd name="connsiteX4" fmla="*/ 28 w 946365"/>
              <a:gd name="connsiteY4" fmla="*/ 155416 h 338554"/>
              <a:gd name="connsiteX5" fmla="*/ 50071 w 946365"/>
              <a:gd name="connsiteY5" fmla="*/ 0 h 338554"/>
              <a:gd name="connsiteX0" fmla="*/ 50221 w 946515"/>
              <a:gd name="connsiteY0" fmla="*/ 0 h 338554"/>
              <a:gd name="connsiteX1" fmla="*/ 946515 w 946515"/>
              <a:gd name="connsiteY1" fmla="*/ 0 h 338554"/>
              <a:gd name="connsiteX2" fmla="*/ 946515 w 946515"/>
              <a:gd name="connsiteY2" fmla="*/ 338554 h 338554"/>
              <a:gd name="connsiteX3" fmla="*/ 4954 w 946515"/>
              <a:gd name="connsiteY3" fmla="*/ 338554 h 338554"/>
              <a:gd name="connsiteX4" fmla="*/ 178 w 946515"/>
              <a:gd name="connsiteY4" fmla="*/ 155416 h 338554"/>
              <a:gd name="connsiteX5" fmla="*/ 50221 w 946515"/>
              <a:gd name="connsiteY5" fmla="*/ 0 h 3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515" h="338554">
                <a:moveTo>
                  <a:pt x="50221" y="0"/>
                </a:moveTo>
                <a:lnTo>
                  <a:pt x="946515" y="0"/>
                </a:lnTo>
                <a:lnTo>
                  <a:pt x="946515" y="338554"/>
                </a:lnTo>
                <a:lnTo>
                  <a:pt x="4954" y="338554"/>
                </a:lnTo>
                <a:cubicBezTo>
                  <a:pt x="6380" y="277508"/>
                  <a:pt x="-1248" y="216462"/>
                  <a:pt x="178" y="155416"/>
                </a:cubicBezTo>
                <a:lnTo>
                  <a:pt x="50221" y="0"/>
                </a:lnTo>
                <a:close/>
              </a:path>
            </a:pathLst>
          </a:custGeom>
          <a:solidFill>
            <a:schemeClr val="bg1"/>
          </a:solidFill>
        </p:spPr>
        <p:txBody>
          <a:bodyPr wrap="square" lIns="0" tIns="0" rIns="0" bIns="0" rtlCol="0">
            <a:spAutoFit/>
          </a:bodyPr>
          <a:lstStyle/>
          <a:p>
            <a:pPr algn="ctr"/>
            <a:r>
              <a:rPr lang="fr-FR" sz="2000" dirty="0" smtClean="0"/>
              <a:t>Lame basale</a:t>
            </a:r>
          </a:p>
        </p:txBody>
      </p:sp>
    </p:spTree>
    <p:extLst>
      <p:ext uri="{BB962C8B-B14F-4D97-AF65-F5344CB8AC3E}">
        <p14:creationId xmlns:p14="http://schemas.microsoft.com/office/powerpoint/2010/main" val="20817690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Tumeur malignes</a:t>
            </a:r>
            <a:endParaRPr lang="fr-FR" dirty="0"/>
          </a:p>
        </p:txBody>
      </p:sp>
      <p:sp>
        <p:nvSpPr>
          <p:cNvPr id="5" name="Content Placeholder 4"/>
          <p:cNvSpPr>
            <a:spLocks noGrp="1"/>
          </p:cNvSpPr>
          <p:nvPr>
            <p:ph idx="1"/>
            <p:custDataLst>
              <p:tags r:id="rId2"/>
            </p:custDataLst>
          </p:nvPr>
        </p:nvSpPr>
        <p:spPr>
          <a:xfrm>
            <a:off x="3177766" y="1600201"/>
            <a:ext cx="5644836" cy="3270564"/>
          </a:xfrm>
        </p:spPr>
        <p:txBody>
          <a:bodyPr>
            <a:normAutofit/>
          </a:bodyPr>
          <a:lstStyle/>
          <a:p>
            <a:pPr marL="0" indent="0">
              <a:buNone/>
            </a:pPr>
            <a:r>
              <a:rPr lang="fr-FR" dirty="0" smtClean="0"/>
              <a:t>Les tumeurs peuvent circuler à travers le </a:t>
            </a:r>
            <a:r>
              <a:rPr lang="fr-FR" b="1" dirty="0" smtClean="0"/>
              <a:t>courant sanguin</a:t>
            </a:r>
            <a:r>
              <a:rPr lang="fr-FR" dirty="0" smtClean="0"/>
              <a:t> ou les </a:t>
            </a:r>
            <a:r>
              <a:rPr lang="fr-FR" b="1" dirty="0" smtClean="0"/>
              <a:t>vaisseaux lymphatiques</a:t>
            </a:r>
          </a:p>
          <a:p>
            <a:pPr marL="0" indent="0">
              <a:buNone/>
            </a:pPr>
            <a:endParaRPr lang="fr-FR" b="1" dirty="0" smtClean="0"/>
          </a:p>
          <a:p>
            <a:pPr marL="0" indent="0">
              <a:buNone/>
            </a:pPr>
            <a:r>
              <a:rPr lang="fr-FR" b="1" dirty="0" smtClean="0"/>
              <a:t>Métastases</a:t>
            </a:r>
            <a:r>
              <a:rPr lang="fr-FR" dirty="0" smtClean="0"/>
              <a:t>: Tumeurs secondaires</a:t>
            </a:r>
            <a:endParaRPr lang="fr-FR" b="1" dirty="0"/>
          </a:p>
          <a:p>
            <a:endParaRPr lang="fr-FR" b="1" u="sng" dirty="0"/>
          </a:p>
        </p:txBody>
      </p:sp>
      <p:pic>
        <p:nvPicPr>
          <p:cNvPr id="6" name="Picture 2" descr="figure 20-01"/>
          <p:cNvPicPr>
            <a:picLocks noChangeAspect="1" noChangeArrowheads="1"/>
          </p:cNvPicPr>
          <p:nvPr>
            <p:custDataLst>
              <p:tags r:id="rId3"/>
            </p:custDataLst>
          </p:nvPr>
        </p:nvPicPr>
        <p:blipFill>
          <a:blip r:embed="rId7">
            <a:extLst>
              <a:ext uri="{28A0092B-C50C-407E-A947-70E740481C1C}">
                <a14:useLocalDpi xmlns:a14="http://schemas.microsoft.com/office/drawing/2010/main" val="0"/>
              </a:ext>
            </a:extLst>
          </a:blip>
          <a:srcRect/>
          <a:stretch>
            <a:fillRect/>
          </a:stretch>
        </p:blipFill>
        <p:spPr bwMode="auto">
          <a:xfrm>
            <a:off x="475055" y="1417700"/>
            <a:ext cx="2465337" cy="499969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 Box 3"/>
          <p:cNvSpPr txBox="1">
            <a:spLocks noChangeArrowheads="1"/>
          </p:cNvSpPr>
          <p:nvPr>
            <p:custDataLst>
              <p:tags r:id="rId4"/>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a:latin typeface="Arial" charset="0"/>
              </a:rPr>
              <a:t>Figure 20-1 </a:t>
            </a:r>
            <a:r>
              <a:rPr lang="en-US" altLang="fr-FR" sz="1100" i="1" dirty="0">
                <a:latin typeface="Arial" charset="0"/>
              </a:rPr>
              <a:t> Molecular Biology of the Cell</a:t>
            </a:r>
            <a:r>
              <a:rPr lang="en-US" altLang="fr-FR" sz="1100" dirty="0">
                <a:latin typeface="Arial" charset="0"/>
              </a:rPr>
              <a:t> (© Garland Science 2008)</a:t>
            </a:r>
          </a:p>
        </p:txBody>
      </p:sp>
      <p:sp>
        <p:nvSpPr>
          <p:cNvPr id="2" name="TextBox 1"/>
          <p:cNvSpPr txBox="1"/>
          <p:nvPr>
            <p:custDataLst>
              <p:tags r:id="rId5"/>
            </p:custDataLst>
          </p:nvPr>
        </p:nvSpPr>
        <p:spPr>
          <a:xfrm>
            <a:off x="3223034" y="5522614"/>
            <a:ext cx="5844766" cy="646331"/>
          </a:xfrm>
          <a:prstGeom prst="rect">
            <a:avLst/>
          </a:prstGeom>
          <a:solidFill>
            <a:schemeClr val="bg1"/>
          </a:solidFill>
        </p:spPr>
        <p:txBody>
          <a:bodyPr wrap="square" lIns="0" tIns="0" rIns="0" bIns="0" rtlCol="0">
            <a:spAutoFit/>
          </a:bodyPr>
          <a:lstStyle/>
          <a:p>
            <a:r>
              <a:rPr lang="fr-FR" sz="1400" dirty="0" smtClean="0"/>
              <a:t>Un PET-scan détectant les cellules dont le métabolisme du glucose est élevé, est superposé sur une image obtenue par tomographie aux rayons X. Cette image révèle des métastases multiples d’un lymphome non hodgkinien métastatique. </a:t>
            </a:r>
          </a:p>
        </p:txBody>
      </p:sp>
    </p:spTree>
    <p:extLst>
      <p:ext uri="{BB962C8B-B14F-4D97-AF65-F5344CB8AC3E}">
        <p14:creationId xmlns:p14="http://schemas.microsoft.com/office/powerpoint/2010/main" val="170163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Types de cancers</a:t>
            </a:r>
            <a:endParaRPr lang="fr-FR" dirty="0"/>
          </a:p>
        </p:txBody>
      </p:sp>
      <p:graphicFrame>
        <p:nvGraphicFramePr>
          <p:cNvPr id="8" name="Content Placeholder 7"/>
          <p:cNvGraphicFramePr>
            <a:graphicFrameLocks noGrp="1"/>
          </p:cNvGraphicFramePr>
          <p:nvPr>
            <p:ph idx="1"/>
            <p:custDataLst>
              <p:tags r:id="rId2"/>
            </p:custDataLst>
            <p:extLst>
              <p:ext uri="{D42A27DB-BD31-4B8C-83A1-F6EECF244321}">
                <p14:modId xmlns:p14="http://schemas.microsoft.com/office/powerpoint/2010/main" val="2137267825"/>
              </p:ext>
            </p:extLst>
          </p:nvPr>
        </p:nvGraphicFramePr>
        <p:xfrm>
          <a:off x="457200" y="1600198"/>
          <a:ext cx="8229600" cy="3159186"/>
        </p:xfrm>
        <a:graphic>
          <a:graphicData uri="http://schemas.openxmlformats.org/drawingml/2006/table">
            <a:tbl>
              <a:tblPr firstRow="1" bandRow="1">
                <a:tableStyleId>{5C22544A-7EE6-4342-B048-85BDC9FD1C3A}</a:tableStyleId>
              </a:tblPr>
              <a:tblGrid>
                <a:gridCol w="2439909"/>
                <a:gridCol w="5789691"/>
              </a:tblGrid>
              <a:tr h="423935">
                <a:tc>
                  <a:txBody>
                    <a:bodyPr/>
                    <a:lstStyle/>
                    <a:p>
                      <a:r>
                        <a:rPr lang="fr-FR" dirty="0" smtClean="0"/>
                        <a:t>Noms</a:t>
                      </a:r>
                      <a:endParaRPr lang="fr-FR" dirty="0"/>
                    </a:p>
                  </a:txBody>
                  <a:tcPr/>
                </a:tc>
                <a:tc>
                  <a:txBody>
                    <a:bodyPr/>
                    <a:lstStyle/>
                    <a:p>
                      <a:r>
                        <a:rPr lang="fr-FR" dirty="0" smtClean="0"/>
                        <a:t>Tissus d’origine</a:t>
                      </a:r>
                      <a:endParaRPr lang="fr-FR" dirty="0"/>
                    </a:p>
                  </a:txBody>
                  <a:tcPr/>
                </a:tc>
              </a:tr>
              <a:tr h="731723">
                <a:tc>
                  <a:txBody>
                    <a:bodyPr/>
                    <a:lstStyle/>
                    <a:p>
                      <a:r>
                        <a:rPr lang="fr-FR" dirty="0" smtClean="0">
                          <a:solidFill>
                            <a:schemeClr val="tx1"/>
                          </a:solidFill>
                        </a:rPr>
                        <a:t>Carcinomes</a:t>
                      </a:r>
                      <a:endParaRPr lang="fr-FR" dirty="0">
                        <a:solidFill>
                          <a:schemeClr val="tx1"/>
                        </a:solidFill>
                      </a:endParaRPr>
                    </a:p>
                  </a:txBody>
                  <a:tcPr/>
                </a:tc>
                <a:tc>
                  <a:txBody>
                    <a:bodyPr/>
                    <a:lstStyle/>
                    <a:p>
                      <a:r>
                        <a:rPr lang="fr-FR" dirty="0" smtClean="0">
                          <a:solidFill>
                            <a:schemeClr val="tx1"/>
                          </a:solidFill>
                        </a:rPr>
                        <a:t>Cellules</a:t>
                      </a:r>
                      <a:r>
                        <a:rPr lang="fr-FR" baseline="0" dirty="0" smtClean="0">
                          <a:solidFill>
                            <a:schemeClr val="tx1"/>
                          </a:solidFill>
                        </a:rPr>
                        <a:t> épithéliales</a:t>
                      </a:r>
                    </a:p>
                    <a:p>
                      <a:pPr marL="285750" indent="-285750">
                        <a:buFont typeface="Arial" panose="020B0604020202020204" pitchFamily="34" charset="0"/>
                        <a:buChar char="•"/>
                      </a:pPr>
                      <a:r>
                        <a:rPr lang="fr-FR" dirty="0" smtClean="0">
                          <a:solidFill>
                            <a:schemeClr val="tx1"/>
                          </a:solidFill>
                        </a:rPr>
                        <a:t>Cancers les plus</a:t>
                      </a:r>
                      <a:r>
                        <a:rPr lang="fr-FR" baseline="0" dirty="0" smtClean="0">
                          <a:solidFill>
                            <a:schemeClr val="tx1"/>
                          </a:solidFill>
                        </a:rPr>
                        <a:t> fréquents</a:t>
                      </a:r>
                      <a:endParaRPr lang="fr-FR" dirty="0">
                        <a:solidFill>
                          <a:schemeClr val="tx1"/>
                        </a:solidFill>
                      </a:endParaRPr>
                    </a:p>
                  </a:txBody>
                  <a:tcPr/>
                </a:tc>
              </a:tr>
              <a:tr h="423935">
                <a:tc>
                  <a:txBody>
                    <a:bodyPr/>
                    <a:lstStyle/>
                    <a:p>
                      <a:r>
                        <a:rPr lang="fr-FR" dirty="0" smtClean="0">
                          <a:solidFill>
                            <a:schemeClr val="tx1"/>
                          </a:solidFill>
                        </a:rPr>
                        <a:t>Sarcomes</a:t>
                      </a:r>
                      <a:endParaRPr lang="fr-FR" dirty="0">
                        <a:solidFill>
                          <a:schemeClr val="tx1"/>
                        </a:solidFill>
                      </a:endParaRPr>
                    </a:p>
                  </a:txBody>
                  <a:tcPr/>
                </a:tc>
                <a:tc>
                  <a:txBody>
                    <a:bodyPr/>
                    <a:lstStyle/>
                    <a:p>
                      <a:r>
                        <a:rPr lang="fr-FR" dirty="0" smtClean="0">
                          <a:solidFill>
                            <a:schemeClr val="tx1"/>
                          </a:solidFill>
                        </a:rPr>
                        <a:t>Tissus conjonctifs ou des</a:t>
                      </a:r>
                      <a:r>
                        <a:rPr lang="fr-FR" baseline="0" dirty="0" smtClean="0">
                          <a:solidFill>
                            <a:schemeClr val="tx1"/>
                          </a:solidFill>
                        </a:rPr>
                        <a:t> cellules musculaires</a:t>
                      </a:r>
                      <a:endParaRPr lang="fr-FR" dirty="0">
                        <a:solidFill>
                          <a:schemeClr val="tx1"/>
                        </a:solidFill>
                      </a:endParaRPr>
                    </a:p>
                  </a:txBody>
                  <a:tcPr/>
                </a:tc>
              </a:tr>
              <a:tr h="423935">
                <a:tc>
                  <a:txBody>
                    <a:bodyPr/>
                    <a:lstStyle/>
                    <a:p>
                      <a:r>
                        <a:rPr lang="fr-FR" dirty="0" smtClean="0">
                          <a:solidFill>
                            <a:schemeClr val="tx1"/>
                          </a:solidFill>
                        </a:rPr>
                        <a:t>Leucémies</a:t>
                      </a:r>
                      <a:endParaRPr lang="fr-FR" dirty="0">
                        <a:solidFill>
                          <a:schemeClr val="tx1"/>
                        </a:solidFill>
                      </a:endParaRPr>
                    </a:p>
                  </a:txBody>
                  <a:tcPr/>
                </a:tc>
                <a:tc>
                  <a:txBody>
                    <a:bodyPr/>
                    <a:lstStyle/>
                    <a:p>
                      <a:r>
                        <a:rPr lang="fr-FR" dirty="0" smtClean="0">
                          <a:solidFill>
                            <a:schemeClr val="tx1"/>
                          </a:solidFill>
                        </a:rPr>
                        <a:t>Cellules sanguines</a:t>
                      </a:r>
                      <a:endParaRPr lang="fr-FR" dirty="0">
                        <a:solidFill>
                          <a:schemeClr val="tx1"/>
                        </a:solidFill>
                      </a:endParaRPr>
                    </a:p>
                  </a:txBody>
                  <a:tcPr/>
                </a:tc>
              </a:tr>
              <a:tr h="423935">
                <a:tc>
                  <a:txBody>
                    <a:bodyPr/>
                    <a:lstStyle/>
                    <a:p>
                      <a:r>
                        <a:rPr lang="fr-FR" dirty="0" smtClean="0">
                          <a:solidFill>
                            <a:schemeClr val="tx1"/>
                          </a:solidFill>
                        </a:rPr>
                        <a:t>Lymphomes</a:t>
                      </a:r>
                      <a:endParaRPr lang="fr-FR" dirty="0">
                        <a:solidFill>
                          <a:schemeClr val="tx1"/>
                        </a:solidFill>
                      </a:endParaRPr>
                    </a:p>
                  </a:txBody>
                  <a:tcPr/>
                </a:tc>
                <a:tc>
                  <a:txBody>
                    <a:bodyPr/>
                    <a:lstStyle/>
                    <a:p>
                      <a:r>
                        <a:rPr lang="fr-FR" dirty="0" smtClean="0">
                          <a:solidFill>
                            <a:schemeClr val="tx1"/>
                          </a:solidFill>
                        </a:rPr>
                        <a:t>Cellules lymphatiques</a:t>
                      </a:r>
                      <a:endParaRPr lang="fr-FR" dirty="0">
                        <a:solidFill>
                          <a:schemeClr val="tx1"/>
                        </a:solidFill>
                      </a:endParaRPr>
                    </a:p>
                  </a:txBody>
                  <a:tcPr/>
                </a:tc>
              </a:tr>
              <a:tr h="731723">
                <a:tc>
                  <a:txBody>
                    <a:bodyPr/>
                    <a:lstStyle/>
                    <a:p>
                      <a:r>
                        <a:rPr lang="fr-FR" dirty="0" smtClean="0">
                          <a:solidFill>
                            <a:schemeClr val="tx1"/>
                          </a:solidFill>
                        </a:rPr>
                        <a:t>Cancers du système nerveux (gliomes)</a:t>
                      </a:r>
                      <a:endParaRPr lang="fr-FR" dirty="0">
                        <a:solidFill>
                          <a:schemeClr val="tx1"/>
                        </a:solidFill>
                      </a:endParaRPr>
                    </a:p>
                  </a:txBody>
                  <a:tcPr/>
                </a:tc>
                <a:tc>
                  <a:txBody>
                    <a:bodyPr/>
                    <a:lstStyle/>
                    <a:p>
                      <a:r>
                        <a:rPr lang="fr-FR" dirty="0" smtClean="0">
                          <a:solidFill>
                            <a:schemeClr val="tx1"/>
                          </a:solidFill>
                        </a:rPr>
                        <a:t>Système nerveux</a:t>
                      </a:r>
                      <a:endParaRPr lang="fr-FR" dirty="0">
                        <a:solidFill>
                          <a:schemeClr val="tx1"/>
                        </a:solidFill>
                      </a:endParaRPr>
                    </a:p>
                  </a:txBody>
                  <a:tcPr/>
                </a:tc>
              </a:tr>
            </a:tbl>
          </a:graphicData>
        </a:graphic>
      </p:graphicFrame>
    </p:spTree>
    <p:extLst>
      <p:ext uri="{BB962C8B-B14F-4D97-AF65-F5344CB8AC3E}">
        <p14:creationId xmlns:p14="http://schemas.microsoft.com/office/powerpoint/2010/main" val="34136885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Types de cancers</a:t>
            </a:r>
            <a:endParaRPr lang="fr-FR" dirty="0"/>
          </a:p>
        </p:txBody>
      </p:sp>
      <p:pic>
        <p:nvPicPr>
          <p:cNvPr id="5" name="Picture 2" descr="figure 20-02"/>
          <p:cNvPicPr>
            <a:picLocks noChangeAspect="1" noChangeArrowheads="1"/>
          </p:cNvPicPr>
          <p:nvPr>
            <p:custDataLst>
              <p:tags r:id="rId2"/>
            </p:custDataLst>
          </p:nvPr>
        </p:nvPicPr>
        <p:blipFill>
          <a:blip r:embed="rId21">
            <a:extLst>
              <a:ext uri="{28A0092B-C50C-407E-A947-70E740481C1C}">
                <a14:useLocalDpi xmlns:a14="http://schemas.microsoft.com/office/drawing/2010/main" val="0"/>
              </a:ext>
            </a:extLst>
          </a:blip>
          <a:srcRect/>
          <a:stretch>
            <a:fillRect/>
          </a:stretch>
        </p:blipFill>
        <p:spPr bwMode="auto">
          <a:xfrm>
            <a:off x="1092703" y="1607140"/>
            <a:ext cx="6602742" cy="4862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3"/>
          <p:cNvSpPr txBox="1">
            <a:spLocks noChangeArrowheads="1"/>
          </p:cNvSpPr>
          <p:nvPr>
            <p:custDataLst>
              <p:tags r:id="rId3"/>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a:latin typeface="Arial" charset="0"/>
              </a:rPr>
              <a:t>Figure 20-2 </a:t>
            </a:r>
            <a:r>
              <a:rPr lang="en-US" altLang="fr-FR" sz="1100" i="1">
                <a:latin typeface="Arial" charset="0"/>
              </a:rPr>
              <a:t> Molecular Biology of the Cell</a:t>
            </a:r>
            <a:r>
              <a:rPr lang="en-US" altLang="fr-FR" sz="1100">
                <a:latin typeface="Arial" charset="0"/>
              </a:rPr>
              <a:t> (© Garland Science 2008)</a:t>
            </a:r>
          </a:p>
        </p:txBody>
      </p:sp>
      <p:sp>
        <p:nvSpPr>
          <p:cNvPr id="3" name="TextBox 2"/>
          <p:cNvSpPr txBox="1"/>
          <p:nvPr>
            <p:custDataLst>
              <p:tags r:id="rId4"/>
            </p:custDataLst>
          </p:nvPr>
        </p:nvSpPr>
        <p:spPr>
          <a:xfrm>
            <a:off x="1092703" y="2507812"/>
            <a:ext cx="896294" cy="507831"/>
          </a:xfrm>
          <a:prstGeom prst="rect">
            <a:avLst/>
          </a:prstGeom>
          <a:solidFill>
            <a:schemeClr val="bg1"/>
          </a:solidFill>
        </p:spPr>
        <p:txBody>
          <a:bodyPr wrap="square" lIns="0" tIns="0" rIns="0" bIns="0" rtlCol="0">
            <a:spAutoFit/>
          </a:bodyPr>
          <a:lstStyle/>
          <a:p>
            <a:pPr algn="r"/>
            <a:r>
              <a:rPr lang="fr-FR" sz="1100" dirty="0" smtClean="0"/>
              <a:t>Cancers des épithéliums (carcinomes)</a:t>
            </a:r>
          </a:p>
        </p:txBody>
      </p:sp>
      <p:sp>
        <p:nvSpPr>
          <p:cNvPr id="9" name="TextBox 8"/>
          <p:cNvSpPr txBox="1"/>
          <p:nvPr>
            <p:custDataLst>
              <p:tags r:id="rId5"/>
            </p:custDataLst>
          </p:nvPr>
        </p:nvSpPr>
        <p:spPr>
          <a:xfrm>
            <a:off x="2084492" y="1736758"/>
            <a:ext cx="946515" cy="338554"/>
          </a:xfrm>
          <a:custGeom>
            <a:avLst/>
            <a:gdLst>
              <a:gd name="connsiteX0" fmla="*/ 0 w 896294"/>
              <a:gd name="connsiteY0" fmla="*/ 0 h 338554"/>
              <a:gd name="connsiteX1" fmla="*/ 896294 w 896294"/>
              <a:gd name="connsiteY1" fmla="*/ 0 h 338554"/>
              <a:gd name="connsiteX2" fmla="*/ 896294 w 896294"/>
              <a:gd name="connsiteY2" fmla="*/ 338554 h 338554"/>
              <a:gd name="connsiteX3" fmla="*/ 0 w 896294"/>
              <a:gd name="connsiteY3" fmla="*/ 338554 h 338554"/>
              <a:gd name="connsiteX4" fmla="*/ 0 w 896294"/>
              <a:gd name="connsiteY4" fmla="*/ 0 h 338554"/>
              <a:gd name="connsiteX0" fmla="*/ 50071 w 946365"/>
              <a:gd name="connsiteY0" fmla="*/ 0 h 338554"/>
              <a:gd name="connsiteX1" fmla="*/ 946365 w 946365"/>
              <a:gd name="connsiteY1" fmla="*/ 0 h 338554"/>
              <a:gd name="connsiteX2" fmla="*/ 946365 w 946365"/>
              <a:gd name="connsiteY2" fmla="*/ 338554 h 338554"/>
              <a:gd name="connsiteX3" fmla="*/ 50071 w 946365"/>
              <a:gd name="connsiteY3" fmla="*/ 338554 h 338554"/>
              <a:gd name="connsiteX4" fmla="*/ 28 w 946365"/>
              <a:gd name="connsiteY4" fmla="*/ 155416 h 338554"/>
              <a:gd name="connsiteX5" fmla="*/ 50071 w 946365"/>
              <a:gd name="connsiteY5" fmla="*/ 0 h 338554"/>
              <a:gd name="connsiteX0" fmla="*/ 50221 w 946515"/>
              <a:gd name="connsiteY0" fmla="*/ 0 h 338554"/>
              <a:gd name="connsiteX1" fmla="*/ 946515 w 946515"/>
              <a:gd name="connsiteY1" fmla="*/ 0 h 338554"/>
              <a:gd name="connsiteX2" fmla="*/ 946515 w 946515"/>
              <a:gd name="connsiteY2" fmla="*/ 338554 h 338554"/>
              <a:gd name="connsiteX3" fmla="*/ 4954 w 946515"/>
              <a:gd name="connsiteY3" fmla="*/ 338554 h 338554"/>
              <a:gd name="connsiteX4" fmla="*/ 178 w 946515"/>
              <a:gd name="connsiteY4" fmla="*/ 155416 h 338554"/>
              <a:gd name="connsiteX5" fmla="*/ 50221 w 946515"/>
              <a:gd name="connsiteY5" fmla="*/ 0 h 3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515" h="338554">
                <a:moveTo>
                  <a:pt x="50221" y="0"/>
                </a:moveTo>
                <a:lnTo>
                  <a:pt x="946515" y="0"/>
                </a:lnTo>
                <a:lnTo>
                  <a:pt x="946515" y="338554"/>
                </a:lnTo>
                <a:lnTo>
                  <a:pt x="4954" y="338554"/>
                </a:lnTo>
                <a:cubicBezTo>
                  <a:pt x="6380" y="277508"/>
                  <a:pt x="-1248" y="216462"/>
                  <a:pt x="178" y="155416"/>
                </a:cubicBezTo>
                <a:lnTo>
                  <a:pt x="50221" y="0"/>
                </a:lnTo>
                <a:close/>
              </a:path>
            </a:pathLst>
          </a:custGeom>
          <a:solidFill>
            <a:schemeClr val="bg1"/>
          </a:solidFill>
        </p:spPr>
        <p:txBody>
          <a:bodyPr wrap="square" lIns="0" tIns="0" rIns="0" bIns="0" rtlCol="0">
            <a:spAutoFit/>
          </a:bodyPr>
          <a:lstStyle/>
          <a:p>
            <a:pPr algn="r"/>
            <a:r>
              <a:rPr lang="fr-FR" sz="1100" dirty="0" smtClean="0"/>
              <a:t>Cavité buccale et pharynx</a:t>
            </a:r>
          </a:p>
        </p:txBody>
      </p:sp>
      <p:sp>
        <p:nvSpPr>
          <p:cNvPr id="10" name="TextBox 9"/>
          <p:cNvSpPr txBox="1"/>
          <p:nvPr>
            <p:custDataLst>
              <p:tags r:id="rId6"/>
            </p:custDataLst>
          </p:nvPr>
        </p:nvSpPr>
        <p:spPr>
          <a:xfrm>
            <a:off x="2134713" y="2133046"/>
            <a:ext cx="896294" cy="338554"/>
          </a:xfrm>
          <a:prstGeom prst="rect">
            <a:avLst/>
          </a:prstGeom>
          <a:solidFill>
            <a:schemeClr val="bg1"/>
          </a:solidFill>
        </p:spPr>
        <p:txBody>
          <a:bodyPr wrap="square" lIns="0" tIns="0" rIns="0" bIns="0" rtlCol="0">
            <a:spAutoFit/>
          </a:bodyPr>
          <a:lstStyle/>
          <a:p>
            <a:pPr algn="r"/>
            <a:r>
              <a:rPr lang="fr-FR" sz="1100" dirty="0" smtClean="0"/>
              <a:t>Organes digestifs</a:t>
            </a:r>
          </a:p>
        </p:txBody>
      </p:sp>
      <p:sp>
        <p:nvSpPr>
          <p:cNvPr id="11" name="TextBox 10"/>
          <p:cNvSpPr txBox="1"/>
          <p:nvPr>
            <p:custDataLst>
              <p:tags r:id="rId7"/>
            </p:custDataLst>
          </p:nvPr>
        </p:nvSpPr>
        <p:spPr>
          <a:xfrm>
            <a:off x="2134713" y="2495597"/>
            <a:ext cx="896294" cy="338554"/>
          </a:xfrm>
          <a:prstGeom prst="rect">
            <a:avLst/>
          </a:prstGeom>
          <a:solidFill>
            <a:schemeClr val="bg1"/>
          </a:solidFill>
        </p:spPr>
        <p:txBody>
          <a:bodyPr wrap="square" lIns="0" tIns="0" rIns="0" bIns="0" rtlCol="0">
            <a:spAutoFit/>
          </a:bodyPr>
          <a:lstStyle/>
          <a:p>
            <a:pPr algn="r"/>
            <a:r>
              <a:rPr lang="fr-FR" sz="1100" dirty="0" smtClean="0"/>
              <a:t>Appareil respiratoire</a:t>
            </a:r>
          </a:p>
        </p:txBody>
      </p:sp>
      <p:sp>
        <p:nvSpPr>
          <p:cNvPr id="12" name="TextBox 11"/>
          <p:cNvSpPr txBox="1"/>
          <p:nvPr>
            <p:custDataLst>
              <p:tags r:id="rId8"/>
            </p:custDataLst>
          </p:nvPr>
        </p:nvSpPr>
        <p:spPr>
          <a:xfrm>
            <a:off x="2134713" y="2940057"/>
            <a:ext cx="896294" cy="169277"/>
          </a:xfrm>
          <a:prstGeom prst="rect">
            <a:avLst/>
          </a:prstGeom>
          <a:solidFill>
            <a:schemeClr val="bg1"/>
          </a:solidFill>
        </p:spPr>
        <p:txBody>
          <a:bodyPr wrap="square" lIns="0" tIns="0" rIns="0" bIns="0" rtlCol="0">
            <a:spAutoFit/>
          </a:bodyPr>
          <a:lstStyle/>
          <a:p>
            <a:pPr algn="r"/>
            <a:r>
              <a:rPr lang="fr-FR" sz="1100" dirty="0" smtClean="0"/>
              <a:t>Sein</a:t>
            </a:r>
          </a:p>
        </p:txBody>
      </p:sp>
      <p:sp>
        <p:nvSpPr>
          <p:cNvPr id="13" name="TextBox 12"/>
          <p:cNvSpPr txBox="1"/>
          <p:nvPr>
            <p:custDataLst>
              <p:tags r:id="rId9"/>
            </p:custDataLst>
          </p:nvPr>
        </p:nvSpPr>
        <p:spPr>
          <a:xfrm>
            <a:off x="2066535" y="3252681"/>
            <a:ext cx="964472" cy="338554"/>
          </a:xfrm>
          <a:prstGeom prst="rect">
            <a:avLst/>
          </a:prstGeom>
          <a:solidFill>
            <a:schemeClr val="bg1"/>
          </a:solidFill>
        </p:spPr>
        <p:txBody>
          <a:bodyPr wrap="square" lIns="0" tIns="0" rIns="0" bIns="0" rtlCol="0">
            <a:spAutoFit/>
          </a:bodyPr>
          <a:lstStyle/>
          <a:p>
            <a:pPr algn="r"/>
            <a:r>
              <a:rPr lang="fr-FR" sz="1100" dirty="0" err="1" smtClean="0"/>
              <a:t>Apparail</a:t>
            </a:r>
            <a:r>
              <a:rPr lang="fr-FR" sz="1100" dirty="0" smtClean="0"/>
              <a:t> reproducteur</a:t>
            </a:r>
          </a:p>
        </p:txBody>
      </p:sp>
      <p:sp>
        <p:nvSpPr>
          <p:cNvPr id="14" name="TextBox 13"/>
          <p:cNvSpPr txBox="1"/>
          <p:nvPr>
            <p:custDataLst>
              <p:tags r:id="rId10"/>
            </p:custDataLst>
          </p:nvPr>
        </p:nvSpPr>
        <p:spPr>
          <a:xfrm>
            <a:off x="2233774" y="3646468"/>
            <a:ext cx="797233" cy="338554"/>
          </a:xfrm>
          <a:prstGeom prst="rect">
            <a:avLst/>
          </a:prstGeom>
          <a:solidFill>
            <a:schemeClr val="bg1"/>
          </a:solidFill>
        </p:spPr>
        <p:txBody>
          <a:bodyPr wrap="square" lIns="0" tIns="0" rIns="0" bIns="0" rtlCol="0">
            <a:spAutoFit/>
          </a:bodyPr>
          <a:lstStyle/>
          <a:p>
            <a:pPr algn="r"/>
            <a:r>
              <a:rPr lang="fr-FR" sz="1100" dirty="0" smtClean="0"/>
              <a:t>Organes urinaires</a:t>
            </a:r>
          </a:p>
        </p:txBody>
      </p:sp>
      <p:sp>
        <p:nvSpPr>
          <p:cNvPr id="15" name="TextBox 14"/>
          <p:cNvSpPr txBox="1"/>
          <p:nvPr>
            <p:custDataLst>
              <p:tags r:id="rId11"/>
            </p:custDataLst>
          </p:nvPr>
        </p:nvSpPr>
        <p:spPr>
          <a:xfrm>
            <a:off x="1761120" y="4079691"/>
            <a:ext cx="1269887" cy="169277"/>
          </a:xfrm>
          <a:prstGeom prst="rect">
            <a:avLst/>
          </a:prstGeom>
          <a:solidFill>
            <a:schemeClr val="bg1"/>
          </a:solidFill>
        </p:spPr>
        <p:txBody>
          <a:bodyPr wrap="square" lIns="0" tIns="0" rIns="0" bIns="0" rtlCol="0">
            <a:spAutoFit/>
          </a:bodyPr>
          <a:lstStyle/>
          <a:p>
            <a:pPr algn="r"/>
            <a:r>
              <a:rPr lang="fr-FR" sz="1100" dirty="0" smtClean="0"/>
              <a:t>Mélanomes cutanés</a:t>
            </a:r>
          </a:p>
        </p:txBody>
      </p:sp>
      <p:sp>
        <p:nvSpPr>
          <p:cNvPr id="16" name="TextBox 15"/>
          <p:cNvSpPr txBox="1"/>
          <p:nvPr>
            <p:custDataLst>
              <p:tags r:id="rId12"/>
            </p:custDataLst>
          </p:nvPr>
        </p:nvSpPr>
        <p:spPr>
          <a:xfrm>
            <a:off x="1761120" y="4401368"/>
            <a:ext cx="1269887" cy="338554"/>
          </a:xfrm>
          <a:prstGeom prst="rect">
            <a:avLst/>
          </a:prstGeom>
          <a:solidFill>
            <a:schemeClr val="bg1"/>
          </a:solidFill>
        </p:spPr>
        <p:txBody>
          <a:bodyPr wrap="square" lIns="0" tIns="0" rIns="0" bIns="0" rtlCol="0">
            <a:spAutoFit/>
          </a:bodyPr>
          <a:lstStyle/>
          <a:p>
            <a:pPr algn="r"/>
            <a:r>
              <a:rPr lang="fr-FR" sz="1100" dirty="0" smtClean="0"/>
              <a:t>Leucémies et lymphomes</a:t>
            </a:r>
          </a:p>
        </p:txBody>
      </p:sp>
      <p:sp>
        <p:nvSpPr>
          <p:cNvPr id="17" name="TextBox 16"/>
          <p:cNvSpPr txBox="1"/>
          <p:nvPr>
            <p:custDataLst>
              <p:tags r:id="rId13"/>
            </p:custDataLst>
          </p:nvPr>
        </p:nvSpPr>
        <p:spPr>
          <a:xfrm>
            <a:off x="1761120" y="4786416"/>
            <a:ext cx="1269887" cy="338554"/>
          </a:xfrm>
          <a:prstGeom prst="rect">
            <a:avLst/>
          </a:prstGeom>
          <a:solidFill>
            <a:schemeClr val="bg1"/>
          </a:solidFill>
        </p:spPr>
        <p:txBody>
          <a:bodyPr wrap="square" lIns="0" tIns="0" rIns="0" bIns="0" rtlCol="0">
            <a:spAutoFit/>
          </a:bodyPr>
          <a:lstStyle/>
          <a:p>
            <a:pPr algn="r"/>
            <a:r>
              <a:rPr lang="fr-FR" sz="1100" dirty="0" smtClean="0"/>
              <a:t>Système nerveux central</a:t>
            </a:r>
          </a:p>
        </p:txBody>
      </p:sp>
      <p:sp>
        <p:nvSpPr>
          <p:cNvPr id="18" name="TextBox 17"/>
          <p:cNvSpPr txBox="1"/>
          <p:nvPr>
            <p:custDataLst>
              <p:tags r:id="rId14"/>
            </p:custDataLst>
          </p:nvPr>
        </p:nvSpPr>
        <p:spPr>
          <a:xfrm>
            <a:off x="997391" y="5165141"/>
            <a:ext cx="2033616" cy="338554"/>
          </a:xfrm>
          <a:prstGeom prst="rect">
            <a:avLst/>
          </a:prstGeom>
          <a:solidFill>
            <a:schemeClr val="bg1"/>
          </a:solidFill>
        </p:spPr>
        <p:txBody>
          <a:bodyPr wrap="square" lIns="0" tIns="0" rIns="0" bIns="0" rtlCol="0">
            <a:spAutoFit/>
          </a:bodyPr>
          <a:lstStyle/>
          <a:p>
            <a:pPr algn="r"/>
            <a:r>
              <a:rPr lang="fr-FR" sz="1100" dirty="0" smtClean="0"/>
              <a:t>Tissu conjonctif, musculaire et vasculaire</a:t>
            </a:r>
          </a:p>
        </p:txBody>
      </p:sp>
      <p:sp>
        <p:nvSpPr>
          <p:cNvPr id="19" name="TextBox 18"/>
          <p:cNvSpPr txBox="1"/>
          <p:nvPr>
            <p:custDataLst>
              <p:tags r:id="rId15"/>
            </p:custDataLst>
          </p:nvPr>
        </p:nvSpPr>
        <p:spPr>
          <a:xfrm>
            <a:off x="997391" y="5625359"/>
            <a:ext cx="2033616" cy="169277"/>
          </a:xfrm>
          <a:prstGeom prst="rect">
            <a:avLst/>
          </a:prstGeom>
          <a:solidFill>
            <a:schemeClr val="bg1"/>
          </a:solidFill>
        </p:spPr>
        <p:txBody>
          <a:bodyPr wrap="square" lIns="0" tIns="0" rIns="0" bIns="0" rtlCol="0">
            <a:spAutoFit/>
          </a:bodyPr>
          <a:lstStyle/>
          <a:p>
            <a:pPr algn="r"/>
            <a:r>
              <a:rPr lang="fr-FR" sz="1100" dirty="0" smtClean="0"/>
              <a:t>Autres</a:t>
            </a:r>
          </a:p>
        </p:txBody>
      </p:sp>
      <p:sp>
        <p:nvSpPr>
          <p:cNvPr id="20" name="TextBox 19"/>
          <p:cNvSpPr txBox="1"/>
          <p:nvPr>
            <p:custDataLst>
              <p:tags r:id="rId16"/>
            </p:custDataLst>
          </p:nvPr>
        </p:nvSpPr>
        <p:spPr>
          <a:xfrm>
            <a:off x="4015463" y="6211756"/>
            <a:ext cx="2204268" cy="184666"/>
          </a:xfrm>
          <a:prstGeom prst="rect">
            <a:avLst/>
          </a:prstGeom>
          <a:solidFill>
            <a:schemeClr val="bg1"/>
          </a:solidFill>
        </p:spPr>
        <p:txBody>
          <a:bodyPr wrap="square" lIns="0" tIns="0" rIns="0" bIns="0" rtlCol="0">
            <a:spAutoFit/>
          </a:bodyPr>
          <a:lstStyle/>
          <a:p>
            <a:pPr algn="ctr"/>
            <a:r>
              <a:rPr lang="fr-FR" sz="1200" dirty="0" smtClean="0"/>
              <a:t>Nombre par an (milliers)</a:t>
            </a:r>
          </a:p>
        </p:txBody>
      </p:sp>
      <p:sp>
        <p:nvSpPr>
          <p:cNvPr id="21" name="TextBox 20"/>
          <p:cNvSpPr txBox="1"/>
          <p:nvPr>
            <p:custDataLst>
              <p:tags r:id="rId17"/>
            </p:custDataLst>
          </p:nvPr>
        </p:nvSpPr>
        <p:spPr>
          <a:xfrm>
            <a:off x="4763849" y="4976097"/>
            <a:ext cx="313634" cy="189044"/>
          </a:xfrm>
          <a:prstGeom prst="rect">
            <a:avLst/>
          </a:prstGeom>
          <a:solidFill>
            <a:srgbClr val="CCD2CF"/>
          </a:solidFill>
        </p:spPr>
        <p:txBody>
          <a:bodyPr wrap="square" lIns="0" tIns="0" rIns="0" bIns="0" rtlCol="0">
            <a:spAutoFit/>
          </a:bodyPr>
          <a:lstStyle/>
          <a:p>
            <a:pPr algn="ctr"/>
            <a:r>
              <a:rPr lang="fr-FR" sz="1200" dirty="0" smtClean="0"/>
              <a:t>CLÉ:</a:t>
            </a:r>
          </a:p>
        </p:txBody>
      </p:sp>
      <p:sp>
        <p:nvSpPr>
          <p:cNvPr id="22" name="TextBox 21"/>
          <p:cNvSpPr txBox="1"/>
          <p:nvPr>
            <p:custDataLst>
              <p:tags r:id="rId18"/>
            </p:custDataLst>
          </p:nvPr>
        </p:nvSpPr>
        <p:spPr>
          <a:xfrm>
            <a:off x="5386810" y="4893218"/>
            <a:ext cx="1122629" cy="184666"/>
          </a:xfrm>
          <a:prstGeom prst="rect">
            <a:avLst/>
          </a:prstGeom>
          <a:solidFill>
            <a:srgbClr val="CCD2CF"/>
          </a:solidFill>
        </p:spPr>
        <p:txBody>
          <a:bodyPr wrap="square" lIns="0" tIns="0" rIns="0" bIns="0" rtlCol="0">
            <a:spAutoFit/>
          </a:bodyPr>
          <a:lstStyle/>
          <a:p>
            <a:r>
              <a:rPr lang="fr-FR" sz="1200" dirty="0" smtClean="0"/>
              <a:t>Nouveaux cas</a:t>
            </a:r>
          </a:p>
        </p:txBody>
      </p:sp>
      <p:sp>
        <p:nvSpPr>
          <p:cNvPr id="23" name="TextBox 22"/>
          <p:cNvSpPr txBox="1"/>
          <p:nvPr>
            <p:custDataLst>
              <p:tags r:id="rId19"/>
            </p:custDataLst>
          </p:nvPr>
        </p:nvSpPr>
        <p:spPr>
          <a:xfrm>
            <a:off x="5386810" y="5077884"/>
            <a:ext cx="1122629" cy="184666"/>
          </a:xfrm>
          <a:prstGeom prst="rect">
            <a:avLst/>
          </a:prstGeom>
          <a:solidFill>
            <a:srgbClr val="CCD2CF"/>
          </a:solidFill>
        </p:spPr>
        <p:txBody>
          <a:bodyPr wrap="square" lIns="0" tIns="0" rIns="0" bIns="0" rtlCol="0">
            <a:spAutoFit/>
          </a:bodyPr>
          <a:lstStyle/>
          <a:p>
            <a:r>
              <a:rPr lang="fr-FR" sz="1200" dirty="0" smtClean="0"/>
              <a:t>Morts/an</a:t>
            </a:r>
          </a:p>
        </p:txBody>
      </p:sp>
    </p:spTree>
    <p:extLst>
      <p:ext uri="{BB962C8B-B14F-4D97-AF65-F5344CB8AC3E}">
        <p14:creationId xmlns:p14="http://schemas.microsoft.com/office/powerpoint/2010/main" val="17639106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custDataLst>
              <p:tags r:id="rId1"/>
            </p:custDataLst>
          </p:nvPr>
        </p:nvSpPr>
        <p:spPr>
          <a:xfrm>
            <a:off x="4735061" y="2830078"/>
            <a:ext cx="4239986" cy="391171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0" name="Rectangle 9"/>
          <p:cNvSpPr/>
          <p:nvPr>
            <p:custDataLst>
              <p:tags r:id="rId2"/>
            </p:custDataLst>
          </p:nvPr>
        </p:nvSpPr>
        <p:spPr>
          <a:xfrm>
            <a:off x="370114" y="2830078"/>
            <a:ext cx="4239986" cy="391171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9" name="Rectangle 8"/>
          <p:cNvSpPr/>
          <p:nvPr>
            <p:custDataLst>
              <p:tags r:id="rId3"/>
            </p:custDataLst>
          </p:nvPr>
        </p:nvSpPr>
        <p:spPr>
          <a:xfrm>
            <a:off x="370113" y="1454901"/>
            <a:ext cx="7990115" cy="1201213"/>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Title 3"/>
          <p:cNvSpPr>
            <a:spLocks noGrp="1"/>
          </p:cNvSpPr>
          <p:nvPr>
            <p:ph type="title"/>
            <p:custDataLst>
              <p:tags r:id="rId4"/>
            </p:custDataLst>
          </p:nvPr>
        </p:nvSpPr>
        <p:spPr/>
        <p:txBody>
          <a:bodyPr/>
          <a:lstStyle/>
          <a:p>
            <a:r>
              <a:rPr lang="fr-FR" dirty="0" smtClean="0"/>
              <a:t>Types de cancers</a:t>
            </a:r>
            <a:endParaRPr lang="fr-FR" dirty="0"/>
          </a:p>
        </p:txBody>
      </p:sp>
      <p:sp>
        <p:nvSpPr>
          <p:cNvPr id="2" name="Content Placeholder 1"/>
          <p:cNvSpPr>
            <a:spLocks noGrp="1"/>
          </p:cNvSpPr>
          <p:nvPr>
            <p:ph idx="1"/>
            <p:custDataLst>
              <p:tags r:id="rId5"/>
            </p:custDataLst>
          </p:nvPr>
        </p:nvSpPr>
        <p:spPr/>
        <p:txBody>
          <a:bodyPr/>
          <a:lstStyle/>
          <a:p>
            <a:pPr marL="0" indent="0">
              <a:buNone/>
            </a:pPr>
            <a:r>
              <a:rPr lang="fr-FR" dirty="0" smtClean="0"/>
              <a:t>Les cancers ont des caractéristiques reflétant le tissu d’origine</a:t>
            </a:r>
          </a:p>
          <a:p>
            <a:pPr lvl="1"/>
            <a:endParaRPr lang="fr-FR" dirty="0" smtClean="0"/>
          </a:p>
        </p:txBody>
      </p:sp>
      <p:pic>
        <p:nvPicPr>
          <p:cNvPr id="1026" name="Picture 2" descr="http://upload.wikimedia.org/wikipedia/commons/4/4f/Basal_cell_carcinoma.jpg"/>
          <p:cNvPicPr>
            <a:picLocks noChangeAspect="1" noChangeArrowheads="1"/>
          </p:cNvPicPr>
          <p:nvPr>
            <p:custDataLst>
              <p:tags r:id="rId6"/>
            </p:custDataLst>
          </p:nvPr>
        </p:nvPicPr>
        <p:blipFill>
          <a:blip r:embed="rId12">
            <a:extLst>
              <a:ext uri="{28A0092B-C50C-407E-A947-70E740481C1C}">
                <a14:useLocalDpi xmlns:a14="http://schemas.microsoft.com/office/drawing/2010/main" val="0"/>
              </a:ext>
            </a:extLst>
          </a:blip>
          <a:srcRect/>
          <a:stretch>
            <a:fillRect/>
          </a:stretch>
        </p:blipFill>
        <p:spPr bwMode="auto">
          <a:xfrm>
            <a:off x="5220153" y="2886071"/>
            <a:ext cx="3038475" cy="20238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upload.wikimedia.org/wikipedia/commons/thumb/6/6c/Melanoma.jpg/800px-Melanoma.jpg"/>
          <p:cNvPicPr>
            <a:picLocks noChangeAspect="1" noChangeArrowheads="1"/>
          </p:cNvPicPr>
          <p:nvPr>
            <p:custDataLst>
              <p:tags r:id="rId7"/>
            </p:custDataLst>
          </p:nvPr>
        </p:nvPicPr>
        <p:blipFill>
          <a:blip r:embed="rId13" cstate="print">
            <a:extLst>
              <a:ext uri="{28A0092B-C50C-407E-A947-70E740481C1C}">
                <a14:useLocalDpi xmlns:a14="http://schemas.microsoft.com/office/drawing/2010/main" val="0"/>
              </a:ext>
            </a:extLst>
          </a:blip>
          <a:srcRect/>
          <a:stretch>
            <a:fillRect/>
          </a:stretch>
        </p:blipFill>
        <p:spPr bwMode="auto">
          <a:xfrm>
            <a:off x="1180872" y="2886071"/>
            <a:ext cx="2930951" cy="20406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custDataLst>
              <p:tags r:id="rId8"/>
            </p:custDataLst>
          </p:nvPr>
        </p:nvSpPr>
        <p:spPr>
          <a:xfrm>
            <a:off x="827314" y="5210629"/>
            <a:ext cx="3638069" cy="215444"/>
          </a:xfrm>
          <a:prstGeom prst="rect">
            <a:avLst/>
          </a:prstGeom>
          <a:solidFill>
            <a:schemeClr val="bg1"/>
          </a:solidFill>
        </p:spPr>
        <p:txBody>
          <a:bodyPr wrap="square" lIns="0" tIns="0" rIns="0" bIns="0" rtlCol="0">
            <a:spAutoFit/>
          </a:bodyPr>
          <a:lstStyle/>
          <a:p>
            <a:endParaRPr lang="fr-FR" sz="1400" dirty="0" smtClean="0"/>
          </a:p>
        </p:txBody>
      </p:sp>
      <p:sp>
        <p:nvSpPr>
          <p:cNvPr id="5" name="TextBox 4"/>
          <p:cNvSpPr txBox="1"/>
          <p:nvPr>
            <p:custDataLst>
              <p:tags r:id="rId9"/>
            </p:custDataLst>
          </p:nvPr>
        </p:nvSpPr>
        <p:spPr>
          <a:xfrm>
            <a:off x="4572000" y="5007229"/>
            <a:ext cx="4596478" cy="1661993"/>
          </a:xfrm>
          <a:prstGeom prst="rect">
            <a:avLst/>
          </a:prstGeom>
          <a:noFill/>
        </p:spPr>
        <p:txBody>
          <a:bodyPr wrap="square" lIns="0" tIns="0" rIns="0" bIns="0" rtlCol="0">
            <a:spAutoFit/>
          </a:bodyPr>
          <a:lstStyle/>
          <a:p>
            <a:pPr lvl="1"/>
            <a:r>
              <a:rPr lang="fr-FR" i="1" dirty="0" smtClean="0"/>
              <a:t>Épithélioma </a:t>
            </a:r>
            <a:r>
              <a:rPr lang="fr-FR" i="1" dirty="0" err="1"/>
              <a:t>basocellulaire</a:t>
            </a:r>
            <a:r>
              <a:rPr lang="fr-FR" i="1" dirty="0"/>
              <a:t> </a:t>
            </a:r>
          </a:p>
          <a:p>
            <a:pPr marL="742950" lvl="1" indent="-285750">
              <a:buFont typeface="Arial" panose="020B0604020202020204" pitchFamily="34" charset="0"/>
              <a:buChar char="•"/>
            </a:pPr>
            <a:r>
              <a:rPr lang="fr-FR" dirty="0"/>
              <a:t>cellules souches des kératinocytes de la peau </a:t>
            </a:r>
          </a:p>
          <a:p>
            <a:pPr marL="742950" lvl="1" indent="-285750">
              <a:buFont typeface="Arial" panose="020B0604020202020204" pitchFamily="34" charset="0"/>
              <a:buChar char="•"/>
            </a:pPr>
            <a:r>
              <a:rPr lang="fr-FR" dirty="0"/>
              <a:t>produisent continuellement des filaments </a:t>
            </a:r>
            <a:r>
              <a:rPr lang="fr-FR" dirty="0" smtClean="0"/>
              <a:t>intermédiaires </a:t>
            </a:r>
            <a:r>
              <a:rPr lang="fr-FR" dirty="0"/>
              <a:t>de la </a:t>
            </a:r>
            <a:r>
              <a:rPr lang="fr-FR" dirty="0" err="1"/>
              <a:t>cytokératines</a:t>
            </a:r>
            <a:endParaRPr lang="fr-FR" sz="1400" dirty="0" smtClean="0"/>
          </a:p>
        </p:txBody>
      </p:sp>
      <p:sp>
        <p:nvSpPr>
          <p:cNvPr id="6" name="Rectangle 5"/>
          <p:cNvSpPr/>
          <p:nvPr>
            <p:custDataLst>
              <p:tags r:id="rId10"/>
            </p:custDataLst>
          </p:nvPr>
        </p:nvSpPr>
        <p:spPr>
          <a:xfrm>
            <a:off x="224971" y="5238060"/>
            <a:ext cx="4572000" cy="1200329"/>
          </a:xfrm>
          <a:prstGeom prst="rect">
            <a:avLst/>
          </a:prstGeom>
          <a:noFill/>
        </p:spPr>
        <p:txBody>
          <a:bodyPr>
            <a:spAutoFit/>
          </a:bodyPr>
          <a:lstStyle/>
          <a:p>
            <a:pPr lvl="1"/>
            <a:r>
              <a:rPr lang="fr-FR" i="1" dirty="0" smtClean="0"/>
              <a:t>Mélanomes</a:t>
            </a:r>
            <a:r>
              <a:rPr lang="fr-FR" dirty="0" smtClean="0"/>
              <a:t> </a:t>
            </a:r>
            <a:endParaRPr lang="fr-FR" dirty="0"/>
          </a:p>
          <a:p>
            <a:pPr marL="742950" lvl="1" indent="-285750">
              <a:buFont typeface="Arial" panose="020B0604020202020204" pitchFamily="34" charset="0"/>
              <a:buChar char="•"/>
            </a:pPr>
            <a:r>
              <a:rPr lang="fr-FR" dirty="0"/>
              <a:t>cellules pigmentaires de la peau </a:t>
            </a:r>
          </a:p>
          <a:p>
            <a:pPr marL="742950" lvl="1" indent="-285750">
              <a:buFont typeface="Arial" panose="020B0604020202020204" pitchFamily="34" charset="0"/>
              <a:buChar char="•"/>
            </a:pPr>
            <a:r>
              <a:rPr lang="fr-FR" dirty="0"/>
              <a:t>produisent souvent des granules pigmentaires</a:t>
            </a:r>
          </a:p>
        </p:txBody>
      </p:sp>
    </p:spTree>
    <p:extLst>
      <p:ext uri="{BB962C8B-B14F-4D97-AF65-F5344CB8AC3E}">
        <p14:creationId xmlns:p14="http://schemas.microsoft.com/office/powerpoint/2010/main" val="852130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custDataLst>
              <p:tags r:id="rId1"/>
            </p:custDataLst>
          </p:nvPr>
        </p:nvSpPr>
        <p:spPr>
          <a:xfrm>
            <a:off x="4735061" y="2830078"/>
            <a:ext cx="4239986" cy="391171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0" name="Rectangle 9"/>
          <p:cNvSpPr/>
          <p:nvPr>
            <p:custDataLst>
              <p:tags r:id="rId2"/>
            </p:custDataLst>
          </p:nvPr>
        </p:nvSpPr>
        <p:spPr>
          <a:xfrm>
            <a:off x="370114" y="2830078"/>
            <a:ext cx="4239986" cy="391171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9" name="Rectangle 8"/>
          <p:cNvSpPr/>
          <p:nvPr>
            <p:custDataLst>
              <p:tags r:id="rId3"/>
            </p:custDataLst>
          </p:nvPr>
        </p:nvSpPr>
        <p:spPr>
          <a:xfrm>
            <a:off x="370113" y="1454901"/>
            <a:ext cx="7990115" cy="1201213"/>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Title 3"/>
          <p:cNvSpPr>
            <a:spLocks noGrp="1"/>
          </p:cNvSpPr>
          <p:nvPr>
            <p:ph type="title"/>
            <p:custDataLst>
              <p:tags r:id="rId4"/>
            </p:custDataLst>
          </p:nvPr>
        </p:nvSpPr>
        <p:spPr/>
        <p:txBody>
          <a:bodyPr/>
          <a:lstStyle/>
          <a:p>
            <a:r>
              <a:rPr lang="fr-FR" dirty="0" smtClean="0"/>
              <a:t>Types de cancers</a:t>
            </a:r>
            <a:endParaRPr lang="fr-FR" dirty="0"/>
          </a:p>
        </p:txBody>
      </p:sp>
      <p:sp>
        <p:nvSpPr>
          <p:cNvPr id="2" name="Content Placeholder 1"/>
          <p:cNvSpPr>
            <a:spLocks noGrp="1"/>
          </p:cNvSpPr>
          <p:nvPr>
            <p:ph idx="1"/>
            <p:custDataLst>
              <p:tags r:id="rId5"/>
            </p:custDataLst>
          </p:nvPr>
        </p:nvSpPr>
        <p:spPr/>
        <p:txBody>
          <a:bodyPr/>
          <a:lstStyle/>
          <a:p>
            <a:pPr marL="0" indent="0">
              <a:buNone/>
            </a:pPr>
            <a:r>
              <a:rPr lang="fr-FR" dirty="0"/>
              <a:t>Les cancers provenant de tissus différents mènent à des maladies différentes</a:t>
            </a:r>
          </a:p>
          <a:p>
            <a:pPr lvl="1"/>
            <a:endParaRPr lang="fr-FR" dirty="0" smtClean="0"/>
          </a:p>
        </p:txBody>
      </p:sp>
      <p:pic>
        <p:nvPicPr>
          <p:cNvPr id="1026" name="Picture 2" descr="http://upload.wikimedia.org/wikipedia/commons/4/4f/Basal_cell_carcinoma.jpg"/>
          <p:cNvPicPr>
            <a:picLocks noChangeAspect="1" noChangeArrowheads="1"/>
          </p:cNvPicPr>
          <p:nvPr>
            <p:custDataLst>
              <p:tags r:id="rId6"/>
            </p:custDataLst>
          </p:nvPr>
        </p:nvPicPr>
        <p:blipFill>
          <a:blip r:embed="rId12">
            <a:extLst>
              <a:ext uri="{28A0092B-C50C-407E-A947-70E740481C1C}">
                <a14:useLocalDpi xmlns:a14="http://schemas.microsoft.com/office/drawing/2010/main" val="0"/>
              </a:ext>
            </a:extLst>
          </a:blip>
          <a:srcRect/>
          <a:stretch>
            <a:fillRect/>
          </a:stretch>
        </p:blipFill>
        <p:spPr bwMode="auto">
          <a:xfrm>
            <a:off x="5220153" y="2886071"/>
            <a:ext cx="3038475" cy="20238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upload.wikimedia.org/wikipedia/commons/thumb/6/6c/Melanoma.jpg/800px-Melanoma.jpg"/>
          <p:cNvPicPr>
            <a:picLocks noChangeAspect="1" noChangeArrowheads="1"/>
          </p:cNvPicPr>
          <p:nvPr>
            <p:custDataLst>
              <p:tags r:id="rId7"/>
            </p:custDataLst>
          </p:nvPr>
        </p:nvPicPr>
        <p:blipFill>
          <a:blip r:embed="rId13" cstate="print">
            <a:extLst>
              <a:ext uri="{28A0092B-C50C-407E-A947-70E740481C1C}">
                <a14:useLocalDpi xmlns:a14="http://schemas.microsoft.com/office/drawing/2010/main" val="0"/>
              </a:ext>
            </a:extLst>
          </a:blip>
          <a:srcRect/>
          <a:stretch>
            <a:fillRect/>
          </a:stretch>
        </p:blipFill>
        <p:spPr bwMode="auto">
          <a:xfrm>
            <a:off x="1180872" y="2886071"/>
            <a:ext cx="2930951" cy="20406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custDataLst>
              <p:tags r:id="rId8"/>
            </p:custDataLst>
          </p:nvPr>
        </p:nvSpPr>
        <p:spPr>
          <a:xfrm>
            <a:off x="827314" y="5210629"/>
            <a:ext cx="3638069" cy="215444"/>
          </a:xfrm>
          <a:prstGeom prst="rect">
            <a:avLst/>
          </a:prstGeom>
          <a:solidFill>
            <a:schemeClr val="bg1"/>
          </a:solidFill>
        </p:spPr>
        <p:txBody>
          <a:bodyPr wrap="square" lIns="0" tIns="0" rIns="0" bIns="0" rtlCol="0">
            <a:spAutoFit/>
          </a:bodyPr>
          <a:lstStyle/>
          <a:p>
            <a:endParaRPr lang="fr-FR" sz="1400" dirty="0" smtClean="0"/>
          </a:p>
        </p:txBody>
      </p:sp>
      <p:sp>
        <p:nvSpPr>
          <p:cNvPr id="5" name="TextBox 4"/>
          <p:cNvSpPr txBox="1"/>
          <p:nvPr>
            <p:custDataLst>
              <p:tags r:id="rId9"/>
            </p:custDataLst>
          </p:nvPr>
        </p:nvSpPr>
        <p:spPr>
          <a:xfrm>
            <a:off x="4572000" y="5007229"/>
            <a:ext cx="4596478" cy="1384995"/>
          </a:xfrm>
          <a:prstGeom prst="rect">
            <a:avLst/>
          </a:prstGeom>
          <a:noFill/>
        </p:spPr>
        <p:txBody>
          <a:bodyPr wrap="square" lIns="0" tIns="0" rIns="0" bIns="0" rtlCol="0">
            <a:spAutoFit/>
          </a:bodyPr>
          <a:lstStyle/>
          <a:p>
            <a:pPr lvl="1"/>
            <a:r>
              <a:rPr lang="fr-FR" i="1" dirty="0" smtClean="0"/>
              <a:t>Épithélioma </a:t>
            </a:r>
            <a:r>
              <a:rPr lang="fr-FR" i="1" dirty="0" err="1"/>
              <a:t>basocellulaire</a:t>
            </a:r>
            <a:r>
              <a:rPr lang="fr-FR" i="1" dirty="0"/>
              <a:t> </a:t>
            </a:r>
          </a:p>
          <a:p>
            <a:pPr marL="742950" lvl="1" indent="-285750">
              <a:buFont typeface="Arial" panose="020B0604020202020204" pitchFamily="34" charset="0"/>
              <a:buChar char="•"/>
            </a:pPr>
            <a:r>
              <a:rPr lang="fr-FR" dirty="0"/>
              <a:t>localement invasif et forme rarement des métastases.  </a:t>
            </a:r>
            <a:endParaRPr lang="fr-FR" dirty="0" smtClean="0"/>
          </a:p>
          <a:p>
            <a:pPr marL="742950" lvl="1" indent="-285750">
              <a:buFont typeface="Arial" panose="020B0604020202020204" pitchFamily="34" charset="0"/>
              <a:buChar char="•"/>
            </a:pPr>
            <a:r>
              <a:rPr lang="fr-FR" dirty="0" smtClean="0"/>
              <a:t>normalement </a:t>
            </a:r>
            <a:r>
              <a:rPr lang="fr-FR" dirty="0"/>
              <a:t>guéris par chirurgie ou irradiation locale</a:t>
            </a:r>
          </a:p>
        </p:txBody>
      </p:sp>
      <p:sp>
        <p:nvSpPr>
          <p:cNvPr id="6" name="Rectangle 5"/>
          <p:cNvSpPr/>
          <p:nvPr>
            <p:custDataLst>
              <p:tags r:id="rId10"/>
            </p:custDataLst>
          </p:nvPr>
        </p:nvSpPr>
        <p:spPr>
          <a:xfrm>
            <a:off x="224971" y="5238060"/>
            <a:ext cx="4572000" cy="923330"/>
          </a:xfrm>
          <a:prstGeom prst="rect">
            <a:avLst/>
          </a:prstGeom>
          <a:noFill/>
        </p:spPr>
        <p:txBody>
          <a:bodyPr>
            <a:spAutoFit/>
          </a:bodyPr>
          <a:lstStyle/>
          <a:p>
            <a:pPr lvl="1"/>
            <a:r>
              <a:rPr lang="fr-FR" i="1" dirty="0" smtClean="0"/>
              <a:t>Mélanomes</a:t>
            </a:r>
            <a:r>
              <a:rPr lang="fr-FR" dirty="0" smtClean="0"/>
              <a:t> </a:t>
            </a:r>
            <a:endParaRPr lang="fr-FR" dirty="0"/>
          </a:p>
          <a:p>
            <a:pPr marL="742950" lvl="1" indent="-285750">
              <a:buFont typeface="Arial" panose="020B0604020202020204" pitchFamily="34" charset="0"/>
              <a:buChar char="•"/>
            </a:pPr>
            <a:r>
              <a:rPr lang="fr-FR" dirty="0"/>
              <a:t>plus aptes à mener à des métastases. Peuvent être fatals.</a:t>
            </a:r>
          </a:p>
        </p:txBody>
      </p:sp>
    </p:spTree>
    <p:extLst>
      <p:ext uri="{BB962C8B-B14F-4D97-AF65-F5344CB8AC3E}">
        <p14:creationId xmlns:p14="http://schemas.microsoft.com/office/powerpoint/2010/main" val="28186428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smtClean="0"/>
              <a:t>BALANCE HOMÉOSTATIQUE </a:t>
            </a:r>
            <a:endParaRPr lang="fr-FR" dirty="0"/>
          </a:p>
        </p:txBody>
      </p:sp>
      <p:sp>
        <p:nvSpPr>
          <p:cNvPr id="3" name="Content Placeholder 2"/>
          <p:cNvSpPr>
            <a:spLocks noGrp="1"/>
          </p:cNvSpPr>
          <p:nvPr>
            <p:ph idx="1"/>
            <p:custDataLst>
              <p:tags r:id="rId2"/>
            </p:custDataLst>
          </p:nvPr>
        </p:nvSpPr>
        <p:spPr/>
        <p:txBody>
          <a:bodyPr/>
          <a:lstStyle/>
          <a:p>
            <a:endParaRPr lang="fr-FR" dirty="0"/>
          </a:p>
        </p:txBody>
      </p:sp>
      <p:sp>
        <p:nvSpPr>
          <p:cNvPr id="5" name="Text Box 3"/>
          <p:cNvSpPr txBox="1">
            <a:spLocks noChangeArrowheads="1"/>
          </p:cNvSpPr>
          <p:nvPr>
            <p:custDataLst>
              <p:tags r:id="rId3"/>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dirty="0">
                <a:latin typeface="Arial" charset="0"/>
              </a:rPr>
              <a:t>Figure 20-14 </a:t>
            </a:r>
            <a:r>
              <a:rPr lang="en-US" sz="1100" i="1" dirty="0">
                <a:latin typeface="Arial" charset="0"/>
              </a:rPr>
              <a:t> Molecular Biology of the Cell</a:t>
            </a:r>
            <a:r>
              <a:rPr lang="en-US" sz="1100" dirty="0">
                <a:latin typeface="Arial" charset="0"/>
              </a:rPr>
              <a:t> (© Garland Science 2008)</a:t>
            </a:r>
          </a:p>
        </p:txBody>
      </p:sp>
      <p:grpSp>
        <p:nvGrpSpPr>
          <p:cNvPr id="14" name="Group 13"/>
          <p:cNvGrpSpPr/>
          <p:nvPr>
            <p:custDataLst>
              <p:tags r:id="rId4"/>
            </p:custDataLst>
          </p:nvPr>
        </p:nvGrpSpPr>
        <p:grpSpPr>
          <a:xfrm>
            <a:off x="648725" y="1752094"/>
            <a:ext cx="7897091" cy="4568675"/>
            <a:chOff x="290946" y="2114699"/>
            <a:chExt cx="7897091" cy="4568675"/>
          </a:xfrm>
        </p:grpSpPr>
        <p:pic>
          <p:nvPicPr>
            <p:cNvPr id="4" name="Picture 2" descr="figure 20-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946" y="2114699"/>
              <a:ext cx="7897091" cy="456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177639" y="2260567"/>
              <a:ext cx="1607125" cy="430887"/>
            </a:xfrm>
            <a:prstGeom prst="rect">
              <a:avLst/>
            </a:prstGeom>
            <a:solidFill>
              <a:schemeClr val="bg1"/>
            </a:solidFill>
          </p:spPr>
          <p:txBody>
            <a:bodyPr wrap="square" lIns="0" tIns="0" rIns="0" bIns="0" rtlCol="0">
              <a:spAutoFit/>
            </a:bodyPr>
            <a:lstStyle/>
            <a:p>
              <a:r>
                <a:rPr lang="fr-FR" sz="1400" dirty="0" smtClean="0"/>
                <a:t>DIVISION CELLULAIRE NORMALE</a:t>
              </a:r>
            </a:p>
          </p:txBody>
        </p:sp>
        <p:sp>
          <p:nvSpPr>
            <p:cNvPr id="7" name="TextBox 6"/>
            <p:cNvSpPr txBox="1"/>
            <p:nvPr/>
          </p:nvSpPr>
          <p:spPr>
            <a:xfrm>
              <a:off x="1177639" y="2804570"/>
              <a:ext cx="1330034" cy="430887"/>
            </a:xfrm>
            <a:prstGeom prst="rect">
              <a:avLst/>
            </a:prstGeom>
            <a:solidFill>
              <a:schemeClr val="bg1"/>
            </a:solidFill>
          </p:spPr>
          <p:txBody>
            <a:bodyPr wrap="square" lIns="0" tIns="0" rIns="0" bIns="0" rtlCol="0">
              <a:spAutoFit/>
            </a:bodyPr>
            <a:lstStyle/>
            <a:p>
              <a:r>
                <a:rPr lang="fr-FR" sz="1400" dirty="0" smtClean="0"/>
                <a:t>APOPTOSE NORMALE</a:t>
              </a:r>
            </a:p>
          </p:txBody>
        </p:sp>
        <p:sp>
          <p:nvSpPr>
            <p:cNvPr id="8" name="TextBox 7"/>
            <p:cNvSpPr txBox="1"/>
            <p:nvPr/>
          </p:nvSpPr>
          <p:spPr>
            <a:xfrm>
              <a:off x="1177634" y="3812322"/>
              <a:ext cx="1607125" cy="430887"/>
            </a:xfrm>
            <a:custGeom>
              <a:avLst/>
              <a:gdLst>
                <a:gd name="connsiteX0" fmla="*/ 0 w 1607125"/>
                <a:gd name="connsiteY0" fmla="*/ 0 h 430887"/>
                <a:gd name="connsiteX1" fmla="*/ 1607125 w 1607125"/>
                <a:gd name="connsiteY1" fmla="*/ 0 h 430887"/>
                <a:gd name="connsiteX2" fmla="*/ 1607125 w 1607125"/>
                <a:gd name="connsiteY2" fmla="*/ 430887 h 430887"/>
                <a:gd name="connsiteX3" fmla="*/ 0 w 1607125"/>
                <a:gd name="connsiteY3" fmla="*/ 430887 h 430887"/>
                <a:gd name="connsiteX4" fmla="*/ 0 w 1607125"/>
                <a:gd name="connsiteY4" fmla="*/ 0 h 430887"/>
                <a:gd name="connsiteX0" fmla="*/ 0 w 1607125"/>
                <a:gd name="connsiteY0" fmla="*/ 0 h 430887"/>
                <a:gd name="connsiteX1" fmla="*/ 1607125 w 1607125"/>
                <a:gd name="connsiteY1" fmla="*/ 0 h 430887"/>
                <a:gd name="connsiteX2" fmla="*/ 1371735 w 1607125"/>
                <a:gd name="connsiteY2" fmla="*/ 421834 h 430887"/>
                <a:gd name="connsiteX3" fmla="*/ 0 w 1607125"/>
                <a:gd name="connsiteY3" fmla="*/ 430887 h 430887"/>
                <a:gd name="connsiteX4" fmla="*/ 0 w 1607125"/>
                <a:gd name="connsiteY4" fmla="*/ 0 h 430887"/>
                <a:gd name="connsiteX0" fmla="*/ 0 w 1607125"/>
                <a:gd name="connsiteY0" fmla="*/ 0 h 430887"/>
                <a:gd name="connsiteX1" fmla="*/ 1607125 w 1607125"/>
                <a:gd name="connsiteY1" fmla="*/ 0 h 430887"/>
                <a:gd name="connsiteX2" fmla="*/ 1371735 w 1607125"/>
                <a:gd name="connsiteY2" fmla="*/ 421834 h 430887"/>
                <a:gd name="connsiteX3" fmla="*/ 0 w 1607125"/>
                <a:gd name="connsiteY3" fmla="*/ 430887 h 430887"/>
                <a:gd name="connsiteX4" fmla="*/ 0 w 1607125"/>
                <a:gd name="connsiteY4" fmla="*/ 0 h 430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7125" h="430887">
                  <a:moveTo>
                    <a:pt x="0" y="0"/>
                  </a:moveTo>
                  <a:lnTo>
                    <a:pt x="1607125" y="0"/>
                  </a:lnTo>
                  <a:cubicBezTo>
                    <a:pt x="1528662" y="140611"/>
                    <a:pt x="1640320" y="109207"/>
                    <a:pt x="1371735" y="421834"/>
                  </a:cubicBezTo>
                  <a:lnTo>
                    <a:pt x="0" y="430887"/>
                  </a:lnTo>
                  <a:lnTo>
                    <a:pt x="0" y="0"/>
                  </a:lnTo>
                  <a:close/>
                </a:path>
              </a:pathLst>
            </a:custGeom>
            <a:solidFill>
              <a:schemeClr val="bg1"/>
            </a:solidFill>
          </p:spPr>
          <p:txBody>
            <a:bodyPr wrap="square" lIns="0" tIns="0" rIns="0" bIns="0" rtlCol="0">
              <a:spAutoFit/>
            </a:bodyPr>
            <a:lstStyle/>
            <a:p>
              <a:r>
                <a:rPr lang="fr-FR" sz="1400" dirty="0" smtClean="0"/>
                <a:t>DIVISION CELLULAIRE </a:t>
              </a:r>
              <a:r>
                <a:rPr lang="fr-FR" sz="1400" dirty="0" smtClean="0">
                  <a:solidFill>
                    <a:srgbClr val="FF0066"/>
                  </a:solidFill>
                </a:rPr>
                <a:t>AUGMENTÉE</a:t>
              </a:r>
            </a:p>
          </p:txBody>
        </p:sp>
        <p:sp>
          <p:nvSpPr>
            <p:cNvPr id="9" name="TextBox 8"/>
            <p:cNvSpPr txBox="1"/>
            <p:nvPr/>
          </p:nvSpPr>
          <p:spPr>
            <a:xfrm>
              <a:off x="1177634" y="4356325"/>
              <a:ext cx="1330034" cy="430887"/>
            </a:xfrm>
            <a:prstGeom prst="rect">
              <a:avLst/>
            </a:prstGeom>
            <a:solidFill>
              <a:schemeClr val="bg1"/>
            </a:solidFill>
          </p:spPr>
          <p:txBody>
            <a:bodyPr wrap="square" lIns="0" tIns="0" rIns="0" bIns="0" rtlCol="0">
              <a:spAutoFit/>
            </a:bodyPr>
            <a:lstStyle/>
            <a:p>
              <a:r>
                <a:rPr lang="fr-FR" sz="1400" dirty="0" smtClean="0"/>
                <a:t>APOPTOSE NORMALE</a:t>
              </a:r>
            </a:p>
          </p:txBody>
        </p:sp>
        <p:sp>
          <p:nvSpPr>
            <p:cNvPr id="10" name="TextBox 9"/>
            <p:cNvSpPr txBox="1"/>
            <p:nvPr/>
          </p:nvSpPr>
          <p:spPr>
            <a:xfrm>
              <a:off x="1191493" y="5363985"/>
              <a:ext cx="1607125" cy="430887"/>
            </a:xfrm>
            <a:prstGeom prst="rect">
              <a:avLst/>
            </a:prstGeom>
            <a:solidFill>
              <a:schemeClr val="bg1"/>
            </a:solidFill>
          </p:spPr>
          <p:txBody>
            <a:bodyPr wrap="square" lIns="0" tIns="0" rIns="0" bIns="0" rtlCol="0">
              <a:spAutoFit/>
            </a:bodyPr>
            <a:lstStyle/>
            <a:p>
              <a:r>
                <a:rPr lang="fr-FR" sz="1400" dirty="0" smtClean="0"/>
                <a:t>DIVISION CELLULAIRE NORMALE</a:t>
              </a:r>
            </a:p>
          </p:txBody>
        </p:sp>
        <p:sp>
          <p:nvSpPr>
            <p:cNvPr id="11" name="TextBox 10"/>
            <p:cNvSpPr txBox="1"/>
            <p:nvPr/>
          </p:nvSpPr>
          <p:spPr>
            <a:xfrm>
              <a:off x="1191493" y="5907988"/>
              <a:ext cx="1330034" cy="430887"/>
            </a:xfrm>
            <a:prstGeom prst="rect">
              <a:avLst/>
            </a:prstGeom>
            <a:solidFill>
              <a:schemeClr val="bg1"/>
            </a:solidFill>
          </p:spPr>
          <p:txBody>
            <a:bodyPr wrap="square" lIns="0" tIns="0" rIns="0" bIns="0" rtlCol="0">
              <a:spAutoFit/>
            </a:bodyPr>
            <a:lstStyle/>
            <a:p>
              <a:r>
                <a:rPr lang="fr-FR" sz="1400" dirty="0" smtClean="0"/>
                <a:t>APOPTOSE </a:t>
              </a:r>
              <a:r>
                <a:rPr lang="fr-FR" sz="1400" dirty="0" smtClean="0">
                  <a:solidFill>
                    <a:srgbClr val="FF0066"/>
                  </a:solidFill>
                </a:rPr>
                <a:t>DIMINUÉE</a:t>
              </a:r>
            </a:p>
          </p:txBody>
        </p:sp>
        <p:sp>
          <p:nvSpPr>
            <p:cNvPr id="12" name="TextBox 11"/>
            <p:cNvSpPr txBox="1"/>
            <p:nvPr/>
          </p:nvSpPr>
          <p:spPr>
            <a:xfrm>
              <a:off x="6733313" y="2589126"/>
              <a:ext cx="1454723" cy="288147"/>
            </a:xfrm>
            <a:prstGeom prst="rect">
              <a:avLst/>
            </a:prstGeom>
            <a:solidFill>
              <a:srgbClr val="FFFF99"/>
            </a:solidFill>
          </p:spPr>
          <p:txBody>
            <a:bodyPr wrap="square" lIns="0" tIns="36000" rIns="0" bIns="36000" rtlCol="0">
              <a:spAutoFit/>
            </a:bodyPr>
            <a:lstStyle/>
            <a:p>
              <a:pPr algn="ctr"/>
              <a:r>
                <a:rPr lang="fr-FR" sz="1400" b="1" dirty="0" smtClean="0"/>
                <a:t>HOMÉOSTASIE</a:t>
              </a:r>
            </a:p>
          </p:txBody>
        </p:sp>
        <p:sp>
          <p:nvSpPr>
            <p:cNvPr id="13" name="TextBox 12"/>
            <p:cNvSpPr txBox="1"/>
            <p:nvPr/>
          </p:nvSpPr>
          <p:spPr>
            <a:xfrm>
              <a:off x="6733313" y="4189543"/>
              <a:ext cx="1454723" cy="288147"/>
            </a:xfrm>
            <a:prstGeom prst="rect">
              <a:avLst/>
            </a:prstGeom>
            <a:solidFill>
              <a:srgbClr val="FFFF99"/>
            </a:solidFill>
          </p:spPr>
          <p:txBody>
            <a:bodyPr wrap="square" lIns="0" tIns="36000" rIns="0" bIns="36000" rtlCol="0">
              <a:spAutoFit/>
            </a:bodyPr>
            <a:lstStyle/>
            <a:p>
              <a:pPr algn="ctr"/>
              <a:r>
                <a:rPr lang="fr-FR" sz="1400" b="1" dirty="0" smtClean="0"/>
                <a:t>TUMEUR</a:t>
              </a:r>
            </a:p>
          </p:txBody>
        </p:sp>
        <p:sp>
          <p:nvSpPr>
            <p:cNvPr id="15" name="TextBox 14"/>
            <p:cNvSpPr txBox="1"/>
            <p:nvPr/>
          </p:nvSpPr>
          <p:spPr>
            <a:xfrm>
              <a:off x="6733313" y="5717740"/>
              <a:ext cx="1454723" cy="288147"/>
            </a:xfrm>
            <a:prstGeom prst="rect">
              <a:avLst/>
            </a:prstGeom>
            <a:solidFill>
              <a:srgbClr val="FFFF99"/>
            </a:solidFill>
          </p:spPr>
          <p:txBody>
            <a:bodyPr wrap="square" lIns="0" tIns="36000" rIns="0" bIns="36000" rtlCol="0">
              <a:spAutoFit/>
            </a:bodyPr>
            <a:lstStyle/>
            <a:p>
              <a:pPr algn="ctr"/>
              <a:r>
                <a:rPr lang="fr-FR" sz="1400" b="1" dirty="0" smtClean="0"/>
                <a:t>TUMEUR</a:t>
              </a:r>
            </a:p>
          </p:txBody>
        </p:sp>
      </p:grpSp>
    </p:spTree>
    <p:extLst>
      <p:ext uri="{BB962C8B-B14F-4D97-AF65-F5344CB8AC3E}">
        <p14:creationId xmlns:p14="http://schemas.microsoft.com/office/powerpoint/2010/main" val="24443289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Origines et progression des tumeurs</a:t>
            </a:r>
            <a:endParaRPr lang="fr-FR" dirty="0"/>
          </a:p>
        </p:txBody>
      </p:sp>
    </p:spTree>
    <p:extLst>
      <p:ext uri="{BB962C8B-B14F-4D97-AF65-F5344CB8AC3E}">
        <p14:creationId xmlns:p14="http://schemas.microsoft.com/office/powerpoint/2010/main" val="20560600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custDataLst>
              <p:tags r:id="rId1"/>
            </p:custDataLst>
          </p:nvPr>
        </p:nvSpPr>
        <p:spPr>
          <a:xfrm>
            <a:off x="3984867" y="1607419"/>
            <a:ext cx="4566844" cy="4167739"/>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Title 3"/>
          <p:cNvSpPr>
            <a:spLocks noGrp="1"/>
          </p:cNvSpPr>
          <p:nvPr>
            <p:ph type="title"/>
            <p:custDataLst>
              <p:tags r:id="rId2"/>
            </p:custDataLst>
          </p:nvPr>
        </p:nvSpPr>
        <p:spPr/>
        <p:txBody>
          <a:bodyPr/>
          <a:lstStyle/>
          <a:p>
            <a:r>
              <a:rPr lang="fr-FR" dirty="0" smtClean="0"/>
              <a:t>Origine d’une tumeur</a:t>
            </a:r>
            <a:endParaRPr lang="fr-FR" dirty="0"/>
          </a:p>
        </p:txBody>
      </p:sp>
      <p:sp>
        <p:nvSpPr>
          <p:cNvPr id="2" name="Content Placeholder 1"/>
          <p:cNvSpPr>
            <a:spLocks noGrp="1"/>
          </p:cNvSpPr>
          <p:nvPr>
            <p:ph idx="1"/>
            <p:custDataLst>
              <p:tags r:id="rId3"/>
            </p:custDataLst>
          </p:nvPr>
        </p:nvSpPr>
        <p:spPr>
          <a:xfrm>
            <a:off x="4101220" y="1600200"/>
            <a:ext cx="4585580" cy="4525963"/>
          </a:xfrm>
        </p:spPr>
        <p:txBody>
          <a:bodyPr>
            <a:normAutofit/>
          </a:bodyPr>
          <a:lstStyle/>
          <a:p>
            <a:r>
              <a:rPr lang="fr-FR" dirty="0" smtClean="0"/>
              <a:t>En théorie, les tumeurs sont issues d’une </a:t>
            </a:r>
            <a:r>
              <a:rPr lang="fr-FR" b="1" dirty="0" smtClean="0"/>
              <a:t>seule cellule mutante</a:t>
            </a:r>
            <a:r>
              <a:rPr lang="fr-FR" dirty="0" smtClean="0"/>
              <a:t>.</a:t>
            </a:r>
          </a:p>
          <a:p>
            <a:r>
              <a:rPr lang="fr-FR" dirty="0" smtClean="0"/>
              <a:t>Par le temps qu’on puisse détecter une tumeur, celle-ci aurait grandi durant des mois et années déjà.</a:t>
            </a:r>
          </a:p>
        </p:txBody>
      </p:sp>
      <p:pic>
        <p:nvPicPr>
          <p:cNvPr id="5" name="Picture 2" descr="figure 20-04"/>
          <p:cNvPicPr>
            <a:picLocks noChangeAspect="1" noChangeArrowheads="1"/>
          </p:cNvPicPr>
          <p:nvPr>
            <p:custDataLst>
              <p:tags r:id="rId4"/>
            </p:custDataLst>
          </p:nvPr>
        </p:nvPicPr>
        <p:blipFill>
          <a:blip r:embed="rId12">
            <a:extLst>
              <a:ext uri="{28A0092B-C50C-407E-A947-70E740481C1C}">
                <a14:useLocalDpi xmlns:a14="http://schemas.microsoft.com/office/drawing/2010/main" val="0"/>
              </a:ext>
            </a:extLst>
          </a:blip>
          <a:srcRect/>
          <a:stretch>
            <a:fillRect/>
          </a:stretch>
        </p:blipFill>
        <p:spPr bwMode="auto">
          <a:xfrm>
            <a:off x="286945" y="1539090"/>
            <a:ext cx="3565047" cy="4691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 Box 3"/>
          <p:cNvSpPr txBox="1">
            <a:spLocks noChangeArrowheads="1"/>
          </p:cNvSpPr>
          <p:nvPr>
            <p:custDataLst>
              <p:tags r:id="rId5"/>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a:latin typeface="Arial" charset="0"/>
              </a:rPr>
              <a:t>Figure 20-4 </a:t>
            </a:r>
            <a:r>
              <a:rPr lang="en-US" altLang="fr-FR" sz="1100" i="1">
                <a:latin typeface="Arial" charset="0"/>
              </a:rPr>
              <a:t> Molecular Biology of the Cell</a:t>
            </a:r>
            <a:r>
              <a:rPr lang="en-US" altLang="fr-FR" sz="1100">
                <a:latin typeface="Arial" charset="0"/>
              </a:rPr>
              <a:t> (© Garland Science 2008)</a:t>
            </a:r>
          </a:p>
        </p:txBody>
      </p:sp>
      <p:sp>
        <p:nvSpPr>
          <p:cNvPr id="7" name="TextBox 6"/>
          <p:cNvSpPr txBox="1"/>
          <p:nvPr>
            <p:custDataLst>
              <p:tags r:id="rId6"/>
            </p:custDataLst>
          </p:nvPr>
        </p:nvSpPr>
        <p:spPr>
          <a:xfrm>
            <a:off x="2915215" y="2906738"/>
            <a:ext cx="841971" cy="577081"/>
          </a:xfrm>
          <a:prstGeom prst="rect">
            <a:avLst/>
          </a:prstGeom>
          <a:solidFill>
            <a:srgbClr val="C0CAC4"/>
          </a:solidFill>
        </p:spPr>
        <p:txBody>
          <a:bodyPr wrap="square" lIns="0" tIns="0" rIns="0" bIns="0" rtlCol="0">
            <a:spAutoFit/>
          </a:bodyPr>
          <a:lstStyle/>
          <a:p>
            <a:pPr algn="ctr"/>
            <a:r>
              <a:rPr lang="fr-FR" sz="1250" dirty="0" smtClean="0"/>
              <a:t>Mort du patient (10</a:t>
            </a:r>
            <a:r>
              <a:rPr lang="fr-FR" sz="1250" baseline="30000" dirty="0" smtClean="0"/>
              <a:t>12</a:t>
            </a:r>
            <a:r>
              <a:rPr lang="fr-FR" sz="1250" dirty="0" smtClean="0"/>
              <a:t> cellules)</a:t>
            </a:r>
          </a:p>
        </p:txBody>
      </p:sp>
      <p:sp>
        <p:nvSpPr>
          <p:cNvPr id="8" name="TextBox 7"/>
          <p:cNvSpPr txBox="1"/>
          <p:nvPr>
            <p:custDataLst>
              <p:tags r:id="rId7"/>
            </p:custDataLst>
          </p:nvPr>
        </p:nvSpPr>
        <p:spPr>
          <a:xfrm>
            <a:off x="2705477" y="3692883"/>
            <a:ext cx="1042656" cy="769441"/>
          </a:xfrm>
          <a:prstGeom prst="rect">
            <a:avLst/>
          </a:prstGeom>
          <a:solidFill>
            <a:srgbClr val="C0CAC4"/>
          </a:solidFill>
        </p:spPr>
        <p:txBody>
          <a:bodyPr wrap="square" lIns="0" tIns="0" rIns="0" bIns="0" rtlCol="0">
            <a:spAutoFit/>
          </a:bodyPr>
          <a:lstStyle/>
          <a:p>
            <a:pPr algn="ctr"/>
            <a:r>
              <a:rPr lang="fr-FR" sz="1250" dirty="0" smtClean="0"/>
              <a:t>Première palpation de la tumeur (10</a:t>
            </a:r>
            <a:r>
              <a:rPr lang="fr-FR" sz="1250" baseline="30000" dirty="0" smtClean="0"/>
              <a:t>9</a:t>
            </a:r>
            <a:r>
              <a:rPr lang="fr-FR" sz="1250" dirty="0" smtClean="0"/>
              <a:t> cellules)</a:t>
            </a:r>
          </a:p>
        </p:txBody>
      </p:sp>
      <p:sp>
        <p:nvSpPr>
          <p:cNvPr id="9" name="TextBox 8"/>
          <p:cNvSpPr txBox="1"/>
          <p:nvPr>
            <p:custDataLst>
              <p:tags r:id="rId8"/>
            </p:custDataLst>
          </p:nvPr>
        </p:nvSpPr>
        <p:spPr>
          <a:xfrm>
            <a:off x="1991762" y="4459885"/>
            <a:ext cx="1344438" cy="769441"/>
          </a:xfrm>
          <a:prstGeom prst="rect">
            <a:avLst/>
          </a:prstGeom>
          <a:solidFill>
            <a:srgbClr val="C0CAC4"/>
          </a:solidFill>
        </p:spPr>
        <p:txBody>
          <a:bodyPr wrap="square" lIns="0" tIns="0" rIns="0" bIns="0" rtlCol="0">
            <a:spAutoFit/>
          </a:bodyPr>
          <a:lstStyle/>
          <a:p>
            <a:pPr algn="ctr"/>
            <a:r>
              <a:rPr lang="fr-FR" sz="1250" dirty="0" smtClean="0"/>
              <a:t>Première observation de la tumeur par rayons X (10</a:t>
            </a:r>
            <a:r>
              <a:rPr lang="fr-FR" sz="1250" baseline="30000" dirty="0" smtClean="0"/>
              <a:t>8</a:t>
            </a:r>
            <a:r>
              <a:rPr lang="fr-FR" sz="1250" dirty="0" smtClean="0"/>
              <a:t> cellules)</a:t>
            </a:r>
          </a:p>
        </p:txBody>
      </p:sp>
      <p:sp>
        <p:nvSpPr>
          <p:cNvPr id="10" name="TextBox 9"/>
          <p:cNvSpPr txBox="1"/>
          <p:nvPr>
            <p:custDataLst>
              <p:tags r:id="rId9"/>
            </p:custDataLst>
          </p:nvPr>
        </p:nvSpPr>
        <p:spPr>
          <a:xfrm>
            <a:off x="784633" y="5931797"/>
            <a:ext cx="2863914" cy="430887"/>
          </a:xfrm>
          <a:prstGeom prst="rect">
            <a:avLst/>
          </a:prstGeom>
          <a:solidFill>
            <a:schemeClr val="bg1"/>
          </a:solidFill>
        </p:spPr>
        <p:txBody>
          <a:bodyPr wrap="square" lIns="0" tIns="0" rIns="0" bIns="0" rtlCol="0">
            <a:spAutoFit/>
          </a:bodyPr>
          <a:lstStyle/>
          <a:p>
            <a:pPr algn="ctr"/>
            <a:r>
              <a:rPr lang="fr-FR" sz="1400" b="1" dirty="0" smtClean="0"/>
              <a:t>Doublement de la population de cellules tumorales</a:t>
            </a:r>
          </a:p>
        </p:txBody>
      </p:sp>
      <p:sp>
        <p:nvSpPr>
          <p:cNvPr id="11" name="TextBox 10"/>
          <p:cNvSpPr txBox="1"/>
          <p:nvPr>
            <p:custDataLst>
              <p:tags r:id="rId10"/>
            </p:custDataLst>
          </p:nvPr>
        </p:nvSpPr>
        <p:spPr>
          <a:xfrm rot="16200000">
            <a:off x="-1014067" y="3517640"/>
            <a:ext cx="2863914" cy="215444"/>
          </a:xfrm>
          <a:prstGeom prst="rect">
            <a:avLst/>
          </a:prstGeom>
          <a:solidFill>
            <a:schemeClr val="bg1"/>
          </a:solidFill>
        </p:spPr>
        <p:txBody>
          <a:bodyPr wrap="square" lIns="0" tIns="0" rIns="0" bIns="0" rtlCol="0">
            <a:spAutoFit/>
          </a:bodyPr>
          <a:lstStyle/>
          <a:p>
            <a:pPr algn="ctr"/>
            <a:r>
              <a:rPr lang="fr-FR" sz="1400" b="1" dirty="0" smtClean="0"/>
              <a:t>Diamètre de la tumeur (mm)</a:t>
            </a:r>
          </a:p>
        </p:txBody>
      </p:sp>
    </p:spTree>
    <p:extLst>
      <p:ext uri="{BB962C8B-B14F-4D97-AF65-F5344CB8AC3E}">
        <p14:creationId xmlns:p14="http://schemas.microsoft.com/office/powerpoint/2010/main" val="36675720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fr-FR" dirty="0" smtClean="0"/>
              <a:t>Origine d’une tumeur</a:t>
            </a:r>
            <a:endParaRPr lang="fr-FR" dirty="0"/>
          </a:p>
        </p:txBody>
      </p:sp>
      <p:sp>
        <p:nvSpPr>
          <p:cNvPr id="2" name="Content Placeholder 1"/>
          <p:cNvSpPr>
            <a:spLocks noGrp="1"/>
          </p:cNvSpPr>
          <p:nvPr>
            <p:ph idx="1"/>
            <p:custDataLst>
              <p:tags r:id="rId2"/>
            </p:custDataLst>
          </p:nvPr>
        </p:nvSpPr>
        <p:spPr>
          <a:xfrm>
            <a:off x="380245" y="1600200"/>
            <a:ext cx="7820325" cy="4525963"/>
          </a:xfrm>
        </p:spPr>
        <p:txBody>
          <a:bodyPr>
            <a:normAutofit/>
          </a:bodyPr>
          <a:lstStyle/>
          <a:p>
            <a:r>
              <a:rPr lang="fr-FR" dirty="0" smtClean="0"/>
              <a:t>Beaucoup d’études suggèrent que le cancer est issu d’une seule cellule mutante:</a:t>
            </a:r>
          </a:p>
          <a:p>
            <a:pPr lvl="1"/>
            <a:r>
              <a:rPr lang="fr-FR" dirty="0" smtClean="0"/>
              <a:t>Ex.: Leucémie myéloïde chronique</a:t>
            </a:r>
          </a:p>
          <a:p>
            <a:pPr lvl="1"/>
            <a:r>
              <a:rPr lang="fr-FR" dirty="0" smtClean="0"/>
              <a:t>Inactivation commune d’un chromosome x dans les tumeurs chez les femmes</a:t>
            </a:r>
          </a:p>
        </p:txBody>
      </p:sp>
    </p:spTree>
    <p:extLst>
      <p:ext uri="{BB962C8B-B14F-4D97-AF65-F5344CB8AC3E}">
        <p14:creationId xmlns:p14="http://schemas.microsoft.com/office/powerpoint/2010/main" val="3022405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custDataLst>
              <p:tags r:id="rId1"/>
            </p:custDataLst>
          </p:nvPr>
        </p:nvSpPr>
        <p:spPr>
          <a:xfrm>
            <a:off x="291458" y="1387526"/>
            <a:ext cx="4644338" cy="4865790"/>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pic>
        <p:nvPicPr>
          <p:cNvPr id="12" name="Picture 2" descr="figure 20-05"/>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5448049" y="1421394"/>
            <a:ext cx="3305716" cy="5054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custDataLst>
              <p:tags r:id="rId3"/>
            </p:custDataLst>
          </p:nvPr>
        </p:nvSpPr>
        <p:spPr/>
        <p:txBody>
          <a:bodyPr/>
          <a:lstStyle/>
          <a:p>
            <a:r>
              <a:rPr lang="fr-FR" dirty="0" smtClean="0"/>
              <a:t>Origine d’une tumeur</a:t>
            </a:r>
            <a:endParaRPr lang="fr-FR" dirty="0"/>
          </a:p>
        </p:txBody>
      </p:sp>
      <p:sp>
        <p:nvSpPr>
          <p:cNvPr id="2" name="Content Placeholder 1"/>
          <p:cNvSpPr>
            <a:spLocks noGrp="1"/>
          </p:cNvSpPr>
          <p:nvPr>
            <p:ph idx="1"/>
            <p:custDataLst>
              <p:tags r:id="rId4"/>
            </p:custDataLst>
          </p:nvPr>
        </p:nvSpPr>
        <p:spPr>
          <a:xfrm>
            <a:off x="380246" y="1600200"/>
            <a:ext cx="4585580" cy="4525963"/>
          </a:xfrm>
        </p:spPr>
        <p:txBody>
          <a:bodyPr>
            <a:normAutofit fontScale="85000" lnSpcReduction="20000"/>
          </a:bodyPr>
          <a:lstStyle/>
          <a:p>
            <a:r>
              <a:rPr lang="fr-FR" dirty="0" smtClean="0"/>
              <a:t>La </a:t>
            </a:r>
            <a:r>
              <a:rPr lang="fr-FR" i="1" dirty="0" smtClean="0"/>
              <a:t>leucémie myéloïde chronique </a:t>
            </a:r>
            <a:r>
              <a:rPr lang="fr-FR" dirty="0" smtClean="0"/>
              <a:t>résulte d’une </a:t>
            </a:r>
            <a:r>
              <a:rPr lang="fr-FR" b="1" dirty="0" smtClean="0"/>
              <a:t>translocation</a:t>
            </a:r>
            <a:r>
              <a:rPr lang="fr-FR" dirty="0" smtClean="0"/>
              <a:t> entre les bras longs des chromosomes 9 et 22</a:t>
            </a:r>
          </a:p>
          <a:p>
            <a:r>
              <a:rPr lang="fr-FR" dirty="0" smtClean="0"/>
              <a:t>Le site de coupure et de réunions des fragments </a:t>
            </a:r>
            <a:r>
              <a:rPr lang="fr-FR" dirty="0" err="1" smtClean="0"/>
              <a:t>transloqués</a:t>
            </a:r>
            <a:r>
              <a:rPr lang="fr-FR" dirty="0" smtClean="0"/>
              <a:t> est identique dans toutes les cellules leucémiques d’un patient, </a:t>
            </a:r>
            <a:r>
              <a:rPr lang="fr-FR" b="1" dirty="0" smtClean="0"/>
              <a:t>mais</a:t>
            </a:r>
            <a:r>
              <a:rPr lang="fr-FR" dirty="0" smtClean="0"/>
              <a:t> diffère entre cellules leucémiques de différents patients.</a:t>
            </a:r>
          </a:p>
        </p:txBody>
      </p:sp>
      <p:sp>
        <p:nvSpPr>
          <p:cNvPr id="6" name="Text Box 3"/>
          <p:cNvSpPr txBox="1">
            <a:spLocks noChangeArrowheads="1"/>
          </p:cNvSpPr>
          <p:nvPr>
            <p:custDataLst>
              <p:tags r:id="rId5"/>
            </p:custDataLst>
          </p:nvPr>
        </p:nvSpPr>
        <p:spPr bwMode="auto">
          <a:xfrm>
            <a:off x="4773476"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a:latin typeface="Arial" charset="0"/>
              </a:rPr>
              <a:t>Figure </a:t>
            </a:r>
            <a:r>
              <a:rPr lang="en-US" altLang="fr-FR" sz="1100" dirty="0" smtClean="0">
                <a:latin typeface="Arial" charset="0"/>
              </a:rPr>
              <a:t>20-5 </a:t>
            </a:r>
            <a:r>
              <a:rPr lang="en-US" altLang="fr-FR" sz="1100" i="1" dirty="0" smtClean="0">
                <a:latin typeface="Arial" charset="0"/>
              </a:rPr>
              <a:t> </a:t>
            </a:r>
            <a:r>
              <a:rPr lang="en-US" altLang="fr-FR" sz="1100" i="1" dirty="0">
                <a:latin typeface="Arial" charset="0"/>
              </a:rPr>
              <a:t>Molecular Biology of the Cell</a:t>
            </a:r>
            <a:r>
              <a:rPr lang="en-US" altLang="fr-FR" sz="1100" dirty="0">
                <a:latin typeface="Arial" charset="0"/>
              </a:rPr>
              <a:t> (© Garland Science 2008)</a:t>
            </a:r>
          </a:p>
        </p:txBody>
      </p:sp>
      <p:sp>
        <p:nvSpPr>
          <p:cNvPr id="10" name="TextBox 9"/>
          <p:cNvSpPr txBox="1"/>
          <p:nvPr>
            <p:custDataLst>
              <p:tags r:id="rId6"/>
            </p:custDataLst>
          </p:nvPr>
        </p:nvSpPr>
        <p:spPr>
          <a:xfrm>
            <a:off x="7557172" y="3659376"/>
            <a:ext cx="1125648" cy="430887"/>
          </a:xfrm>
          <a:prstGeom prst="rect">
            <a:avLst/>
          </a:prstGeom>
          <a:solidFill>
            <a:schemeClr val="bg1"/>
          </a:solidFill>
        </p:spPr>
        <p:txBody>
          <a:bodyPr wrap="square" lIns="0" tIns="0" rIns="0" bIns="0" rtlCol="0">
            <a:spAutoFit/>
          </a:bodyPr>
          <a:lstStyle/>
          <a:p>
            <a:pPr algn="ctr"/>
            <a:r>
              <a:rPr lang="fr-FR" sz="1400" b="1" dirty="0" smtClean="0"/>
              <a:t>Chromosome Philadelphia</a:t>
            </a:r>
          </a:p>
        </p:txBody>
      </p:sp>
    </p:spTree>
    <p:extLst>
      <p:ext uri="{BB962C8B-B14F-4D97-AF65-F5344CB8AC3E}">
        <p14:creationId xmlns:p14="http://schemas.microsoft.com/office/powerpoint/2010/main" val="1565973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custDataLst>
              <p:tags r:id="rId1"/>
            </p:custDataLst>
          </p:nvPr>
        </p:nvSpPr>
        <p:spPr>
          <a:xfrm>
            <a:off x="370114" y="1387526"/>
            <a:ext cx="8479972" cy="1750310"/>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Title 3"/>
          <p:cNvSpPr>
            <a:spLocks noGrp="1"/>
          </p:cNvSpPr>
          <p:nvPr>
            <p:ph type="title"/>
            <p:custDataLst>
              <p:tags r:id="rId2"/>
            </p:custDataLst>
          </p:nvPr>
        </p:nvSpPr>
        <p:spPr/>
        <p:txBody>
          <a:bodyPr/>
          <a:lstStyle/>
          <a:p>
            <a:r>
              <a:rPr lang="fr-FR" dirty="0" smtClean="0"/>
              <a:t>Origine d’une tumeur</a:t>
            </a:r>
            <a:endParaRPr lang="fr-FR" dirty="0"/>
          </a:p>
        </p:txBody>
      </p:sp>
      <p:sp>
        <p:nvSpPr>
          <p:cNvPr id="2" name="Content Placeholder 1"/>
          <p:cNvSpPr>
            <a:spLocks noGrp="1"/>
          </p:cNvSpPr>
          <p:nvPr>
            <p:ph idx="1"/>
            <p:custDataLst>
              <p:tags r:id="rId3"/>
            </p:custDataLst>
          </p:nvPr>
        </p:nvSpPr>
        <p:spPr>
          <a:xfrm>
            <a:off x="380244" y="1600201"/>
            <a:ext cx="8469841" cy="1804393"/>
          </a:xfrm>
        </p:spPr>
        <p:txBody>
          <a:bodyPr>
            <a:normAutofit fontScale="70000" lnSpcReduction="20000"/>
          </a:bodyPr>
          <a:lstStyle/>
          <a:p>
            <a:r>
              <a:rPr lang="fr-FR" dirty="0" smtClean="0"/>
              <a:t>Durant le développement embryonnaire des femmes, un processus aléatoire inactive un des deux chromosomes X dans chaque cellule.</a:t>
            </a:r>
          </a:p>
          <a:p>
            <a:r>
              <a:rPr lang="fr-FR" dirty="0" smtClean="0"/>
              <a:t>Dans les tumeurs, l’étude de l’expression d’un gène marqueur lié au chromosome X indique que les cellules de la tumeur ont toutes le même chromosome X inactivé</a:t>
            </a:r>
          </a:p>
        </p:txBody>
      </p:sp>
      <p:sp>
        <p:nvSpPr>
          <p:cNvPr id="6" name="Text Box 3"/>
          <p:cNvSpPr txBox="1">
            <a:spLocks noChangeArrowheads="1"/>
          </p:cNvSpPr>
          <p:nvPr>
            <p:custDataLst>
              <p:tags r:id="rId4"/>
            </p:custDataLst>
          </p:nvPr>
        </p:nvSpPr>
        <p:spPr bwMode="auto">
          <a:xfrm>
            <a:off x="7620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a:latin typeface="Arial" charset="0"/>
              </a:rPr>
              <a:t>Figure </a:t>
            </a:r>
            <a:r>
              <a:rPr lang="en-US" altLang="fr-FR" sz="1100" dirty="0" smtClean="0">
                <a:latin typeface="Arial" charset="0"/>
              </a:rPr>
              <a:t>20-6 </a:t>
            </a:r>
            <a:r>
              <a:rPr lang="en-US" altLang="fr-FR" sz="1100" i="1" dirty="0" smtClean="0">
                <a:latin typeface="Arial" charset="0"/>
              </a:rPr>
              <a:t> </a:t>
            </a:r>
            <a:r>
              <a:rPr lang="en-US" altLang="fr-FR" sz="1100" i="1" dirty="0">
                <a:latin typeface="Arial" charset="0"/>
              </a:rPr>
              <a:t>Molecular Biology of the Cell</a:t>
            </a:r>
            <a:r>
              <a:rPr lang="en-US" altLang="fr-FR" sz="1100" dirty="0">
                <a:latin typeface="Arial" charset="0"/>
              </a:rPr>
              <a:t> (© Garland Science 2008)</a:t>
            </a:r>
          </a:p>
        </p:txBody>
      </p:sp>
      <p:pic>
        <p:nvPicPr>
          <p:cNvPr id="7" name="Picture 2" descr="figure 20-06"/>
          <p:cNvPicPr>
            <a:picLocks noChangeAspect="1" noChangeArrowheads="1"/>
          </p:cNvPicPr>
          <p:nvPr>
            <p:custDataLst>
              <p:tags r:id="rId5"/>
            </p:custDataLst>
          </p:nvPr>
        </p:nvPicPr>
        <p:blipFill>
          <a:blip r:embed="rId20">
            <a:extLst>
              <a:ext uri="{28A0092B-C50C-407E-A947-70E740481C1C}">
                <a14:useLocalDpi xmlns:a14="http://schemas.microsoft.com/office/drawing/2010/main" val="0"/>
              </a:ext>
            </a:extLst>
          </a:blip>
          <a:srcRect/>
          <a:stretch>
            <a:fillRect/>
          </a:stretch>
        </p:blipFill>
        <p:spPr bwMode="auto">
          <a:xfrm>
            <a:off x="570368" y="3242896"/>
            <a:ext cx="7803930" cy="3232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custDataLst>
              <p:tags r:id="rId6"/>
            </p:custDataLst>
          </p:nvPr>
        </p:nvSpPr>
        <p:spPr>
          <a:xfrm>
            <a:off x="7016438" y="3270055"/>
            <a:ext cx="706168" cy="192360"/>
          </a:xfrm>
          <a:prstGeom prst="rect">
            <a:avLst/>
          </a:prstGeom>
          <a:solidFill>
            <a:schemeClr val="bg1"/>
          </a:solidFill>
        </p:spPr>
        <p:txBody>
          <a:bodyPr wrap="square" lIns="0" tIns="0" rIns="0" bIns="0" rtlCol="0">
            <a:spAutoFit/>
          </a:bodyPr>
          <a:lstStyle/>
          <a:p>
            <a:pPr algn="ctr"/>
            <a:r>
              <a:rPr lang="fr-FR" sz="1250" b="1" dirty="0" err="1" smtClean="0"/>
              <a:t>X</a:t>
            </a:r>
            <a:r>
              <a:rPr lang="fr-FR" sz="1250" b="1" baseline="-25000" dirty="0" err="1" smtClean="0"/>
              <a:t>m</a:t>
            </a:r>
            <a:r>
              <a:rPr lang="fr-FR" sz="1250" b="1" dirty="0" smtClean="0"/>
              <a:t> actif</a:t>
            </a:r>
          </a:p>
        </p:txBody>
      </p:sp>
      <p:sp>
        <p:nvSpPr>
          <p:cNvPr id="8" name="TextBox 7"/>
          <p:cNvSpPr txBox="1"/>
          <p:nvPr>
            <p:custDataLst>
              <p:tags r:id="rId7"/>
            </p:custDataLst>
          </p:nvPr>
        </p:nvSpPr>
        <p:spPr>
          <a:xfrm>
            <a:off x="7731663" y="3404594"/>
            <a:ext cx="642635" cy="192360"/>
          </a:xfrm>
          <a:prstGeom prst="rect">
            <a:avLst/>
          </a:prstGeom>
          <a:solidFill>
            <a:schemeClr val="bg1"/>
          </a:solidFill>
        </p:spPr>
        <p:txBody>
          <a:bodyPr wrap="square" lIns="0" tIns="0" rIns="0" bIns="0" rtlCol="0">
            <a:spAutoFit/>
          </a:bodyPr>
          <a:lstStyle/>
          <a:p>
            <a:pPr algn="ctr"/>
            <a:r>
              <a:rPr lang="fr-FR" sz="1250" b="1" dirty="0" smtClean="0"/>
              <a:t>  </a:t>
            </a:r>
            <a:r>
              <a:rPr lang="fr-FR" sz="1250" b="1" dirty="0" err="1" smtClean="0"/>
              <a:t>X</a:t>
            </a:r>
            <a:r>
              <a:rPr lang="fr-FR" sz="1250" b="1" baseline="-25000" dirty="0" err="1" smtClean="0"/>
              <a:t>p</a:t>
            </a:r>
            <a:r>
              <a:rPr lang="fr-FR" sz="1250" b="1" dirty="0" smtClean="0"/>
              <a:t> actif</a:t>
            </a:r>
          </a:p>
        </p:txBody>
      </p:sp>
      <p:sp>
        <p:nvSpPr>
          <p:cNvPr id="9" name="TextBox 8"/>
          <p:cNvSpPr txBox="1"/>
          <p:nvPr>
            <p:custDataLst>
              <p:tags r:id="rId8"/>
            </p:custDataLst>
          </p:nvPr>
        </p:nvSpPr>
        <p:spPr>
          <a:xfrm>
            <a:off x="2488197" y="3460814"/>
            <a:ext cx="706168" cy="192360"/>
          </a:xfrm>
          <a:prstGeom prst="rect">
            <a:avLst/>
          </a:prstGeom>
          <a:solidFill>
            <a:schemeClr val="bg1"/>
          </a:solidFill>
        </p:spPr>
        <p:txBody>
          <a:bodyPr wrap="square" lIns="0" tIns="0" rIns="0" bIns="0" rtlCol="0">
            <a:spAutoFit/>
          </a:bodyPr>
          <a:lstStyle/>
          <a:p>
            <a:pPr algn="ctr"/>
            <a:r>
              <a:rPr lang="fr-FR" sz="1250" b="1" dirty="0" err="1" smtClean="0"/>
              <a:t>X</a:t>
            </a:r>
            <a:r>
              <a:rPr lang="fr-FR" sz="1250" b="1" baseline="-25000" dirty="0" err="1" smtClean="0"/>
              <a:t>m</a:t>
            </a:r>
            <a:r>
              <a:rPr lang="fr-FR" sz="1250" b="1" dirty="0" smtClean="0"/>
              <a:t> actif</a:t>
            </a:r>
          </a:p>
        </p:txBody>
      </p:sp>
      <p:sp>
        <p:nvSpPr>
          <p:cNvPr id="11" name="TextBox 10"/>
          <p:cNvSpPr txBox="1"/>
          <p:nvPr>
            <p:custDataLst>
              <p:tags r:id="rId9"/>
            </p:custDataLst>
          </p:nvPr>
        </p:nvSpPr>
        <p:spPr>
          <a:xfrm>
            <a:off x="3284903" y="3461303"/>
            <a:ext cx="642635" cy="192360"/>
          </a:xfrm>
          <a:prstGeom prst="rect">
            <a:avLst/>
          </a:prstGeom>
          <a:solidFill>
            <a:schemeClr val="bg1"/>
          </a:solidFill>
        </p:spPr>
        <p:txBody>
          <a:bodyPr wrap="square" lIns="0" tIns="0" rIns="0" bIns="0" rtlCol="0">
            <a:spAutoFit/>
          </a:bodyPr>
          <a:lstStyle/>
          <a:p>
            <a:r>
              <a:rPr lang="fr-FR" sz="1250" b="1" dirty="0" smtClean="0"/>
              <a:t>  </a:t>
            </a:r>
            <a:r>
              <a:rPr lang="fr-FR" sz="1250" b="1" dirty="0" err="1" smtClean="0"/>
              <a:t>X</a:t>
            </a:r>
            <a:r>
              <a:rPr lang="fr-FR" sz="1250" b="1" baseline="-25000" dirty="0" err="1" smtClean="0"/>
              <a:t>p</a:t>
            </a:r>
            <a:r>
              <a:rPr lang="fr-FR" sz="1250" b="1" dirty="0" smtClean="0"/>
              <a:t> actif</a:t>
            </a:r>
          </a:p>
        </p:txBody>
      </p:sp>
      <p:sp>
        <p:nvSpPr>
          <p:cNvPr id="13" name="TextBox 12"/>
          <p:cNvSpPr txBox="1"/>
          <p:nvPr>
            <p:custDataLst>
              <p:tags r:id="rId10"/>
            </p:custDataLst>
          </p:nvPr>
        </p:nvSpPr>
        <p:spPr>
          <a:xfrm>
            <a:off x="4019740" y="4582424"/>
            <a:ext cx="1358020" cy="192360"/>
          </a:xfrm>
          <a:prstGeom prst="rect">
            <a:avLst/>
          </a:prstGeom>
          <a:solidFill>
            <a:schemeClr val="bg1"/>
          </a:solidFill>
        </p:spPr>
        <p:txBody>
          <a:bodyPr wrap="square" lIns="0" tIns="0" rIns="0" bIns="0" rtlCol="0">
            <a:spAutoFit/>
          </a:bodyPr>
          <a:lstStyle/>
          <a:p>
            <a:r>
              <a:rPr lang="fr-FR" sz="1250" b="1" dirty="0" smtClean="0"/>
              <a:t>  Tissu adulte (foie)  </a:t>
            </a:r>
          </a:p>
        </p:txBody>
      </p:sp>
      <p:sp>
        <p:nvSpPr>
          <p:cNvPr id="14" name="TextBox 13"/>
          <p:cNvSpPr txBox="1"/>
          <p:nvPr>
            <p:custDataLst>
              <p:tags r:id="rId11"/>
            </p:custDataLst>
          </p:nvPr>
        </p:nvSpPr>
        <p:spPr>
          <a:xfrm>
            <a:off x="3493129" y="6029469"/>
            <a:ext cx="2853349" cy="192360"/>
          </a:xfrm>
          <a:prstGeom prst="rect">
            <a:avLst/>
          </a:prstGeom>
          <a:solidFill>
            <a:schemeClr val="bg1"/>
          </a:solidFill>
        </p:spPr>
        <p:txBody>
          <a:bodyPr wrap="square" lIns="0" tIns="0" rIns="0" bIns="0" rtlCol="0">
            <a:spAutoFit/>
          </a:bodyPr>
          <a:lstStyle/>
          <a:p>
            <a:r>
              <a:rPr lang="fr-FR" sz="1250" b="1" dirty="0" smtClean="0"/>
              <a:t>  Tissu adulte (foie) contenant une tumeur</a:t>
            </a:r>
          </a:p>
        </p:txBody>
      </p:sp>
      <p:sp>
        <p:nvSpPr>
          <p:cNvPr id="15" name="TextBox 14"/>
          <p:cNvSpPr txBox="1"/>
          <p:nvPr>
            <p:custDataLst>
              <p:tags r:id="rId12"/>
            </p:custDataLst>
          </p:nvPr>
        </p:nvSpPr>
        <p:spPr>
          <a:xfrm>
            <a:off x="2465651" y="4922036"/>
            <a:ext cx="706168" cy="192360"/>
          </a:xfrm>
          <a:prstGeom prst="rect">
            <a:avLst/>
          </a:prstGeom>
          <a:solidFill>
            <a:schemeClr val="bg1"/>
          </a:solidFill>
        </p:spPr>
        <p:txBody>
          <a:bodyPr wrap="square" lIns="0" tIns="0" rIns="0" bIns="0" rtlCol="0">
            <a:spAutoFit/>
          </a:bodyPr>
          <a:lstStyle/>
          <a:p>
            <a:pPr algn="ctr"/>
            <a:r>
              <a:rPr lang="fr-FR" sz="1250" b="1" dirty="0" err="1" smtClean="0"/>
              <a:t>X</a:t>
            </a:r>
            <a:r>
              <a:rPr lang="fr-FR" sz="1250" b="1" baseline="-25000" dirty="0" err="1" smtClean="0"/>
              <a:t>m</a:t>
            </a:r>
            <a:r>
              <a:rPr lang="fr-FR" sz="1250" b="1" dirty="0" smtClean="0"/>
              <a:t> actif</a:t>
            </a:r>
          </a:p>
        </p:txBody>
      </p:sp>
      <p:sp>
        <p:nvSpPr>
          <p:cNvPr id="16" name="TextBox 15"/>
          <p:cNvSpPr txBox="1"/>
          <p:nvPr>
            <p:custDataLst>
              <p:tags r:id="rId13"/>
            </p:custDataLst>
          </p:nvPr>
        </p:nvSpPr>
        <p:spPr>
          <a:xfrm>
            <a:off x="3262357" y="4922525"/>
            <a:ext cx="642635" cy="192360"/>
          </a:xfrm>
          <a:prstGeom prst="rect">
            <a:avLst/>
          </a:prstGeom>
          <a:solidFill>
            <a:schemeClr val="bg1"/>
          </a:solidFill>
        </p:spPr>
        <p:txBody>
          <a:bodyPr wrap="square" lIns="0" tIns="0" rIns="0" bIns="0" rtlCol="0">
            <a:spAutoFit/>
          </a:bodyPr>
          <a:lstStyle/>
          <a:p>
            <a:r>
              <a:rPr lang="fr-FR" sz="1250" b="1" dirty="0" smtClean="0"/>
              <a:t>  </a:t>
            </a:r>
            <a:r>
              <a:rPr lang="fr-FR" sz="1250" b="1" dirty="0" err="1" smtClean="0"/>
              <a:t>X</a:t>
            </a:r>
            <a:r>
              <a:rPr lang="fr-FR" sz="1250" b="1" baseline="-25000" dirty="0" err="1" smtClean="0"/>
              <a:t>p</a:t>
            </a:r>
            <a:r>
              <a:rPr lang="fr-FR" sz="1250" b="1" dirty="0" smtClean="0"/>
              <a:t> actif</a:t>
            </a:r>
          </a:p>
        </p:txBody>
      </p:sp>
      <p:sp>
        <p:nvSpPr>
          <p:cNvPr id="17" name="TextBox 16"/>
          <p:cNvSpPr txBox="1"/>
          <p:nvPr>
            <p:custDataLst>
              <p:tags r:id="rId14"/>
            </p:custDataLst>
          </p:nvPr>
        </p:nvSpPr>
        <p:spPr>
          <a:xfrm>
            <a:off x="5024676" y="4859399"/>
            <a:ext cx="706168" cy="192360"/>
          </a:xfrm>
          <a:prstGeom prst="rect">
            <a:avLst/>
          </a:prstGeom>
          <a:solidFill>
            <a:schemeClr val="bg1"/>
          </a:solidFill>
        </p:spPr>
        <p:txBody>
          <a:bodyPr wrap="square" lIns="0" tIns="0" rIns="0" bIns="0" rtlCol="0">
            <a:spAutoFit/>
          </a:bodyPr>
          <a:lstStyle/>
          <a:p>
            <a:pPr algn="ctr"/>
            <a:r>
              <a:rPr lang="fr-FR" sz="1250" b="1" dirty="0" smtClean="0"/>
              <a:t>Tumeur</a:t>
            </a:r>
          </a:p>
        </p:txBody>
      </p:sp>
      <p:sp>
        <p:nvSpPr>
          <p:cNvPr id="18" name="TextBox 17"/>
          <p:cNvSpPr txBox="1"/>
          <p:nvPr>
            <p:custDataLst>
              <p:tags r:id="rId15"/>
            </p:custDataLst>
          </p:nvPr>
        </p:nvSpPr>
        <p:spPr>
          <a:xfrm>
            <a:off x="929499" y="6228158"/>
            <a:ext cx="473788" cy="192360"/>
          </a:xfrm>
          <a:prstGeom prst="rect">
            <a:avLst/>
          </a:prstGeom>
          <a:solidFill>
            <a:schemeClr val="bg1"/>
          </a:solidFill>
        </p:spPr>
        <p:txBody>
          <a:bodyPr wrap="square" lIns="0" tIns="0" rIns="0" bIns="0" rtlCol="0">
            <a:spAutoFit/>
          </a:bodyPr>
          <a:lstStyle/>
          <a:p>
            <a:pPr algn="ctr"/>
            <a:r>
              <a:rPr lang="fr-FR" sz="1250" b="1" dirty="0" smtClean="0"/>
              <a:t>Œuf</a:t>
            </a:r>
          </a:p>
        </p:txBody>
      </p:sp>
      <p:sp>
        <p:nvSpPr>
          <p:cNvPr id="19" name="TextBox 18"/>
          <p:cNvSpPr txBox="1"/>
          <p:nvPr>
            <p:custDataLst>
              <p:tags r:id="rId16"/>
            </p:custDataLst>
          </p:nvPr>
        </p:nvSpPr>
        <p:spPr>
          <a:xfrm>
            <a:off x="929499" y="4730165"/>
            <a:ext cx="473788" cy="192360"/>
          </a:xfrm>
          <a:prstGeom prst="rect">
            <a:avLst/>
          </a:prstGeom>
          <a:solidFill>
            <a:schemeClr val="bg1"/>
          </a:solidFill>
        </p:spPr>
        <p:txBody>
          <a:bodyPr wrap="square" lIns="0" tIns="0" rIns="0" bIns="0" rtlCol="0">
            <a:spAutoFit/>
          </a:bodyPr>
          <a:lstStyle/>
          <a:p>
            <a:pPr algn="ctr"/>
            <a:r>
              <a:rPr lang="fr-FR" sz="1250" b="1" dirty="0" smtClean="0"/>
              <a:t>Œuf</a:t>
            </a:r>
          </a:p>
        </p:txBody>
      </p:sp>
      <p:sp>
        <p:nvSpPr>
          <p:cNvPr id="20" name="TextBox 19"/>
          <p:cNvSpPr txBox="1"/>
          <p:nvPr>
            <p:custDataLst>
              <p:tags r:id="rId17"/>
            </p:custDataLst>
          </p:nvPr>
        </p:nvSpPr>
        <p:spPr>
          <a:xfrm>
            <a:off x="1714134" y="4125925"/>
            <a:ext cx="1167975" cy="577081"/>
          </a:xfrm>
          <a:custGeom>
            <a:avLst/>
            <a:gdLst>
              <a:gd name="connsiteX0" fmla="*/ 0 w 1104601"/>
              <a:gd name="connsiteY0" fmla="*/ 0 h 577081"/>
              <a:gd name="connsiteX1" fmla="*/ 1104601 w 1104601"/>
              <a:gd name="connsiteY1" fmla="*/ 0 h 577081"/>
              <a:gd name="connsiteX2" fmla="*/ 1104601 w 1104601"/>
              <a:gd name="connsiteY2" fmla="*/ 577081 h 577081"/>
              <a:gd name="connsiteX3" fmla="*/ 0 w 1104601"/>
              <a:gd name="connsiteY3" fmla="*/ 577081 h 577081"/>
              <a:gd name="connsiteX4" fmla="*/ 0 w 1104601"/>
              <a:gd name="connsiteY4" fmla="*/ 0 h 577081"/>
              <a:gd name="connsiteX0" fmla="*/ 0 w 1167975"/>
              <a:gd name="connsiteY0" fmla="*/ 0 h 577081"/>
              <a:gd name="connsiteX1" fmla="*/ 1104601 w 1167975"/>
              <a:gd name="connsiteY1" fmla="*/ 0 h 577081"/>
              <a:gd name="connsiteX2" fmla="*/ 1167975 w 1167975"/>
              <a:gd name="connsiteY2" fmla="*/ 568027 h 577081"/>
              <a:gd name="connsiteX3" fmla="*/ 0 w 1167975"/>
              <a:gd name="connsiteY3" fmla="*/ 577081 h 577081"/>
              <a:gd name="connsiteX4" fmla="*/ 0 w 1167975"/>
              <a:gd name="connsiteY4" fmla="*/ 0 h 577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7975" h="577081">
                <a:moveTo>
                  <a:pt x="0" y="0"/>
                </a:moveTo>
                <a:lnTo>
                  <a:pt x="1104601" y="0"/>
                </a:lnTo>
                <a:lnTo>
                  <a:pt x="1167975" y="568027"/>
                </a:lnTo>
                <a:lnTo>
                  <a:pt x="0" y="577081"/>
                </a:lnTo>
                <a:lnTo>
                  <a:pt x="0" y="0"/>
                </a:lnTo>
                <a:close/>
              </a:path>
            </a:pathLst>
          </a:custGeom>
          <a:solidFill>
            <a:schemeClr val="bg1"/>
          </a:solidFill>
        </p:spPr>
        <p:txBody>
          <a:bodyPr wrap="square" lIns="0" tIns="0" rIns="0" bIns="0" rtlCol="0">
            <a:spAutoFit/>
          </a:bodyPr>
          <a:lstStyle/>
          <a:p>
            <a:r>
              <a:rPr lang="fr-FR" sz="1250" b="1" dirty="0" smtClean="0"/>
              <a:t>Inactivation aléatoire des chromosomes X</a:t>
            </a:r>
          </a:p>
        </p:txBody>
      </p:sp>
      <p:sp>
        <p:nvSpPr>
          <p:cNvPr id="21" name="TextBox 20"/>
          <p:cNvSpPr txBox="1"/>
          <p:nvPr>
            <p:custDataLst>
              <p:tags r:id="rId18"/>
            </p:custDataLst>
          </p:nvPr>
        </p:nvSpPr>
        <p:spPr>
          <a:xfrm>
            <a:off x="1699007" y="5595518"/>
            <a:ext cx="1167975" cy="577081"/>
          </a:xfrm>
          <a:custGeom>
            <a:avLst/>
            <a:gdLst>
              <a:gd name="connsiteX0" fmla="*/ 0 w 1104601"/>
              <a:gd name="connsiteY0" fmla="*/ 0 h 577081"/>
              <a:gd name="connsiteX1" fmla="*/ 1104601 w 1104601"/>
              <a:gd name="connsiteY1" fmla="*/ 0 h 577081"/>
              <a:gd name="connsiteX2" fmla="*/ 1104601 w 1104601"/>
              <a:gd name="connsiteY2" fmla="*/ 577081 h 577081"/>
              <a:gd name="connsiteX3" fmla="*/ 0 w 1104601"/>
              <a:gd name="connsiteY3" fmla="*/ 577081 h 577081"/>
              <a:gd name="connsiteX4" fmla="*/ 0 w 1104601"/>
              <a:gd name="connsiteY4" fmla="*/ 0 h 577081"/>
              <a:gd name="connsiteX0" fmla="*/ 0 w 1167975"/>
              <a:gd name="connsiteY0" fmla="*/ 0 h 577081"/>
              <a:gd name="connsiteX1" fmla="*/ 1104601 w 1167975"/>
              <a:gd name="connsiteY1" fmla="*/ 0 h 577081"/>
              <a:gd name="connsiteX2" fmla="*/ 1167975 w 1167975"/>
              <a:gd name="connsiteY2" fmla="*/ 568027 h 577081"/>
              <a:gd name="connsiteX3" fmla="*/ 0 w 1167975"/>
              <a:gd name="connsiteY3" fmla="*/ 577081 h 577081"/>
              <a:gd name="connsiteX4" fmla="*/ 0 w 1167975"/>
              <a:gd name="connsiteY4" fmla="*/ 0 h 577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7975" h="577081">
                <a:moveTo>
                  <a:pt x="0" y="0"/>
                </a:moveTo>
                <a:lnTo>
                  <a:pt x="1104601" y="0"/>
                </a:lnTo>
                <a:lnTo>
                  <a:pt x="1167975" y="568027"/>
                </a:lnTo>
                <a:lnTo>
                  <a:pt x="0" y="577081"/>
                </a:lnTo>
                <a:lnTo>
                  <a:pt x="0" y="0"/>
                </a:lnTo>
                <a:close/>
              </a:path>
            </a:pathLst>
          </a:custGeom>
          <a:solidFill>
            <a:schemeClr val="bg1"/>
          </a:solidFill>
        </p:spPr>
        <p:txBody>
          <a:bodyPr wrap="square" lIns="0" tIns="0" rIns="0" bIns="0" rtlCol="0">
            <a:spAutoFit/>
          </a:bodyPr>
          <a:lstStyle/>
          <a:p>
            <a:r>
              <a:rPr lang="fr-FR" sz="1250" b="1" dirty="0" smtClean="0"/>
              <a:t>Inactivation aléatoire des chromosomes X</a:t>
            </a:r>
          </a:p>
        </p:txBody>
      </p:sp>
    </p:spTree>
    <p:extLst>
      <p:ext uri="{BB962C8B-B14F-4D97-AF65-F5344CB8AC3E}">
        <p14:creationId xmlns:p14="http://schemas.microsoft.com/office/powerpoint/2010/main" val="1091461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smtClean="0"/>
              <a:t>Sources de mutations</a:t>
            </a:r>
            <a:endParaRPr lang="fr-FR" dirty="0"/>
          </a:p>
        </p:txBody>
      </p:sp>
      <p:sp>
        <p:nvSpPr>
          <p:cNvPr id="3" name="Content Placeholder 2"/>
          <p:cNvSpPr>
            <a:spLocks noGrp="1"/>
          </p:cNvSpPr>
          <p:nvPr>
            <p:ph idx="1"/>
            <p:custDataLst>
              <p:tags r:id="rId2"/>
            </p:custDataLst>
          </p:nvPr>
        </p:nvSpPr>
        <p:spPr/>
        <p:txBody>
          <a:bodyPr/>
          <a:lstStyle/>
          <a:p>
            <a:pPr marL="0" indent="0">
              <a:buNone/>
            </a:pPr>
            <a:r>
              <a:rPr lang="fr-FR" dirty="0" smtClean="0"/>
              <a:t>Une augmentation dans le taux de mutations peut être causée par:</a:t>
            </a:r>
          </a:p>
          <a:p>
            <a:pPr marL="971550" lvl="1" indent="-514350">
              <a:buFont typeface="+mj-lt"/>
              <a:buAutoNum type="arabicPeriod"/>
            </a:pPr>
            <a:r>
              <a:rPr lang="fr-FR" dirty="0" smtClean="0"/>
              <a:t>Des carcinogènes chimiques</a:t>
            </a:r>
          </a:p>
          <a:p>
            <a:pPr marL="971550" lvl="1" indent="-514350">
              <a:buFont typeface="+mj-lt"/>
              <a:buAutoNum type="arabicPeriod"/>
            </a:pPr>
            <a:r>
              <a:rPr lang="fr-FR" dirty="0" smtClean="0"/>
              <a:t>Les radiations</a:t>
            </a:r>
          </a:p>
          <a:p>
            <a:pPr marL="971550" lvl="1" indent="-514350">
              <a:buFont typeface="+mj-lt"/>
              <a:buAutoNum type="arabicPeriod"/>
            </a:pPr>
            <a:r>
              <a:rPr lang="fr-FR" dirty="0" smtClean="0"/>
              <a:t>Des anomalies génétiques héritées qui affectent les mécanismes de réparation de l’ADN</a:t>
            </a:r>
          </a:p>
          <a:p>
            <a:pPr marL="971550" lvl="1" indent="-514350">
              <a:buFont typeface="+mj-lt"/>
              <a:buAutoNum type="arabicPeriod"/>
            </a:pPr>
            <a:r>
              <a:rPr lang="fr-FR" dirty="0" smtClean="0"/>
              <a:t>Des modifications épigénétiques</a:t>
            </a:r>
            <a:endParaRPr lang="fr-FR" dirty="0"/>
          </a:p>
        </p:txBody>
      </p:sp>
    </p:spTree>
    <p:extLst>
      <p:ext uri="{BB962C8B-B14F-4D97-AF65-F5344CB8AC3E}">
        <p14:creationId xmlns:p14="http://schemas.microsoft.com/office/powerpoint/2010/main" val="238912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nodeType="clickEffect">
                                  <p:stCondLst>
                                    <p:cond delay="0"/>
                                  </p:stCondLst>
                                  <p:childTnLst>
                                    <p:animClr clrSpc="rgb" dir="cw">
                                      <p:cBhvr override="childStyle">
                                        <p:cTn id="26" dur="500" fill="hold"/>
                                        <p:tgtEl>
                                          <p:spTgt spid="3">
                                            <p:txEl>
                                              <p:pRg st="4" end="4"/>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custDataLst>
              <p:tags r:id="rId1"/>
            </p:custDataLst>
          </p:nvPr>
        </p:nvSpPr>
        <p:spPr>
          <a:xfrm>
            <a:off x="291458" y="1466850"/>
            <a:ext cx="8585842" cy="1485900"/>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Title 1"/>
          <p:cNvSpPr>
            <a:spLocks noGrp="1"/>
          </p:cNvSpPr>
          <p:nvPr>
            <p:ph type="title"/>
            <p:custDataLst>
              <p:tags r:id="rId2"/>
            </p:custDataLst>
          </p:nvPr>
        </p:nvSpPr>
        <p:spPr/>
        <p:txBody>
          <a:bodyPr/>
          <a:lstStyle/>
          <a:p>
            <a:r>
              <a:rPr lang="fr-FR" dirty="0" smtClean="0"/>
              <a:t>Modifications </a:t>
            </a:r>
            <a:r>
              <a:rPr lang="fr-FR" dirty="0" err="1" smtClean="0"/>
              <a:t>épigénétiques</a:t>
            </a:r>
            <a:endParaRPr lang="fr-FR" dirty="0"/>
          </a:p>
        </p:txBody>
      </p:sp>
      <p:sp>
        <p:nvSpPr>
          <p:cNvPr id="3" name="Content Placeholder 2"/>
          <p:cNvSpPr>
            <a:spLocks noGrp="1"/>
          </p:cNvSpPr>
          <p:nvPr>
            <p:ph idx="1"/>
            <p:custDataLst>
              <p:tags r:id="rId3"/>
            </p:custDataLst>
          </p:nvPr>
        </p:nvSpPr>
        <p:spPr/>
        <p:txBody>
          <a:bodyPr>
            <a:normAutofit/>
          </a:bodyPr>
          <a:lstStyle/>
          <a:p>
            <a:pPr marL="0" indent="0">
              <a:buNone/>
            </a:pPr>
            <a:r>
              <a:rPr lang="fr-FR" sz="2400" dirty="0" smtClean="0"/>
              <a:t>Des cellules cancéreuses peuvent présenter un montant anormal d’</a:t>
            </a:r>
            <a:r>
              <a:rPr lang="fr-FR" sz="2400" b="1" dirty="0" smtClean="0"/>
              <a:t>hétérochromatine</a:t>
            </a:r>
            <a:r>
              <a:rPr lang="fr-FR" sz="2400" dirty="0" smtClean="0"/>
              <a:t> – forme condensée de chromatine d’interphase qui inhibe l’expression des gènes</a:t>
            </a:r>
          </a:p>
        </p:txBody>
      </p:sp>
      <p:pic>
        <p:nvPicPr>
          <p:cNvPr id="1026" name="Picture 2" descr="http://origin-ars.els-cdn.com/content/image/1-s2.0-S1044579X12001009-gr1.jpg"/>
          <p:cNvPicPr>
            <a:picLocks noChangeAspect="1" noChangeArrowheads="1"/>
          </p:cNvPicPr>
          <p:nvPr>
            <p:custDataLst>
              <p:tags r:id="rId4"/>
            </p:custDataLst>
          </p:nvPr>
        </p:nvPicPr>
        <p:blipFill rotWithShape="1">
          <a:blip r:embed="rId13">
            <a:extLst>
              <a:ext uri="{28A0092B-C50C-407E-A947-70E740481C1C}">
                <a14:useLocalDpi xmlns:a14="http://schemas.microsoft.com/office/drawing/2010/main" val="0"/>
              </a:ext>
            </a:extLst>
          </a:blip>
          <a:srcRect l="4303" t="61794" r="44999" b="4169"/>
          <a:stretch/>
        </p:blipFill>
        <p:spPr bwMode="auto">
          <a:xfrm rot="5400000">
            <a:off x="1074654" y="3897611"/>
            <a:ext cx="3197614" cy="169385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An external file that holds a picture, illustration, etc.&#10;Object name is nihms393331f4.jpg"/>
          <p:cNvPicPr>
            <a:picLocks noChangeAspect="1" noChangeArrowheads="1"/>
          </p:cNvPicPr>
          <p:nvPr>
            <p:custDataLst>
              <p:tags r:id="rId5"/>
            </p:custDataLst>
          </p:nvPr>
        </p:nvPicPr>
        <p:blipFill>
          <a:blip r:embed="rId14">
            <a:extLst>
              <a:ext uri="{28A0092B-C50C-407E-A947-70E740481C1C}">
                <a14:useLocalDpi xmlns:a14="http://schemas.microsoft.com/office/drawing/2010/main" val="0"/>
              </a:ext>
            </a:extLst>
          </a:blip>
          <a:srcRect/>
          <a:stretch>
            <a:fillRect/>
          </a:stretch>
        </p:blipFill>
        <p:spPr bwMode="auto">
          <a:xfrm>
            <a:off x="3520391" y="3145732"/>
            <a:ext cx="3063730" cy="326503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custDataLst>
              <p:tags r:id="rId6"/>
            </p:custDataLst>
          </p:nvPr>
        </p:nvSpPr>
        <p:spPr>
          <a:xfrm>
            <a:off x="389618" y="3576620"/>
            <a:ext cx="1436914" cy="430887"/>
          </a:xfrm>
          <a:prstGeom prst="rect">
            <a:avLst/>
          </a:prstGeom>
          <a:solidFill>
            <a:schemeClr val="bg1"/>
          </a:solidFill>
        </p:spPr>
        <p:txBody>
          <a:bodyPr wrap="square" lIns="0" tIns="0" rIns="0" bIns="0" rtlCol="0">
            <a:spAutoFit/>
          </a:bodyPr>
          <a:lstStyle/>
          <a:p>
            <a:r>
              <a:rPr lang="fr-FR" sz="1400" dirty="0" smtClean="0"/>
              <a:t>Hétérochromatine (teint foncé)</a:t>
            </a:r>
          </a:p>
        </p:txBody>
      </p:sp>
      <p:cxnSp>
        <p:nvCxnSpPr>
          <p:cNvPr id="6" name="Straight Arrow Connector 5"/>
          <p:cNvCxnSpPr/>
          <p:nvPr>
            <p:custDataLst>
              <p:tags r:id="rId7"/>
            </p:custDataLst>
          </p:nvPr>
        </p:nvCxnSpPr>
        <p:spPr>
          <a:xfrm flipV="1">
            <a:off x="1671297" y="3576621"/>
            <a:ext cx="459468" cy="21544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custDataLst>
              <p:tags r:id="rId8"/>
            </p:custDataLst>
          </p:nvPr>
        </p:nvCxnSpPr>
        <p:spPr>
          <a:xfrm>
            <a:off x="1671297" y="3792064"/>
            <a:ext cx="305934" cy="35131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custDataLst>
              <p:tags r:id="rId9"/>
            </p:custDataLst>
          </p:nvPr>
        </p:nvSpPr>
        <p:spPr>
          <a:xfrm>
            <a:off x="6709680" y="3755333"/>
            <a:ext cx="1729470" cy="646331"/>
          </a:xfrm>
          <a:prstGeom prst="rect">
            <a:avLst/>
          </a:prstGeom>
          <a:solidFill>
            <a:schemeClr val="bg1"/>
          </a:solidFill>
        </p:spPr>
        <p:txBody>
          <a:bodyPr wrap="square" lIns="0" tIns="0" rIns="0" bIns="0" rtlCol="0">
            <a:spAutoFit/>
          </a:bodyPr>
          <a:lstStyle/>
          <a:p>
            <a:r>
              <a:rPr lang="fr-FR" sz="1400" dirty="0" smtClean="0"/>
              <a:t>Cellules normales (hétérochromatine à la périphérie en noir) </a:t>
            </a:r>
          </a:p>
        </p:txBody>
      </p:sp>
      <p:sp>
        <p:nvSpPr>
          <p:cNvPr id="16" name="TextBox 15"/>
          <p:cNvSpPr txBox="1"/>
          <p:nvPr>
            <p:custDataLst>
              <p:tags r:id="rId10"/>
            </p:custDataLst>
          </p:nvPr>
        </p:nvSpPr>
        <p:spPr>
          <a:xfrm>
            <a:off x="6709680" y="5498408"/>
            <a:ext cx="2167619" cy="646331"/>
          </a:xfrm>
          <a:prstGeom prst="rect">
            <a:avLst/>
          </a:prstGeom>
          <a:solidFill>
            <a:schemeClr val="bg1"/>
          </a:solidFill>
        </p:spPr>
        <p:txBody>
          <a:bodyPr wrap="square" lIns="0" tIns="0" rIns="0" bIns="0" rtlCol="0">
            <a:spAutoFit/>
          </a:bodyPr>
          <a:lstStyle/>
          <a:p>
            <a:r>
              <a:rPr lang="fr-FR" sz="1400" dirty="0" smtClean="0"/>
              <a:t>Cellules cancéreuses (manque d’</a:t>
            </a:r>
            <a:r>
              <a:rPr lang="fr-FR" sz="1400" dirty="0" err="1" smtClean="0"/>
              <a:t>hérétochromatine</a:t>
            </a:r>
            <a:r>
              <a:rPr lang="fr-FR" sz="1400" dirty="0" smtClean="0"/>
              <a:t> à la périphérie)</a:t>
            </a:r>
          </a:p>
        </p:txBody>
      </p:sp>
      <p:sp>
        <p:nvSpPr>
          <p:cNvPr id="17" name="Text Box 3"/>
          <p:cNvSpPr txBox="1">
            <a:spLocks noChangeArrowheads="1"/>
          </p:cNvSpPr>
          <p:nvPr>
            <p:custDataLst>
              <p:tags r:id="rId11"/>
            </p:custDataLst>
          </p:nvPr>
        </p:nvSpPr>
        <p:spPr bwMode="auto">
          <a:xfrm>
            <a:off x="1826532"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err="1" smtClean="0">
                <a:latin typeface="Arial" charset="0"/>
              </a:rPr>
              <a:t>Carone</a:t>
            </a:r>
            <a:r>
              <a:rPr lang="en-US" altLang="fr-FR" sz="1100" dirty="0" smtClean="0">
                <a:latin typeface="Arial" charset="0"/>
              </a:rPr>
              <a:t> et Lawrence </a:t>
            </a:r>
            <a:r>
              <a:rPr lang="en-US" altLang="fr-FR" sz="1100" i="1" dirty="0" smtClean="0">
                <a:latin typeface="Arial" charset="0"/>
              </a:rPr>
              <a:t>Seminars in Cancer Biology</a:t>
            </a:r>
            <a:r>
              <a:rPr lang="en-US" altLang="fr-FR" sz="1100" dirty="0" smtClean="0">
                <a:latin typeface="Arial" charset="0"/>
              </a:rPr>
              <a:t> (2013)</a:t>
            </a:r>
            <a:endParaRPr lang="en-US" altLang="fr-FR" sz="1100" dirty="0">
              <a:latin typeface="Arial" charset="0"/>
            </a:endParaRPr>
          </a:p>
        </p:txBody>
      </p:sp>
    </p:spTree>
    <p:extLst>
      <p:ext uri="{BB962C8B-B14F-4D97-AF65-F5344CB8AC3E}">
        <p14:creationId xmlns:p14="http://schemas.microsoft.com/office/powerpoint/2010/main" val="7163131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smtClean="0"/>
              <a:t>Modifications </a:t>
            </a:r>
            <a:r>
              <a:rPr lang="fr-FR" dirty="0" err="1" smtClean="0"/>
              <a:t>épigénétiques</a:t>
            </a:r>
            <a:endParaRPr lang="fr-FR" dirty="0"/>
          </a:p>
        </p:txBody>
      </p:sp>
      <p:sp>
        <p:nvSpPr>
          <p:cNvPr id="3" name="Content Placeholder 2"/>
          <p:cNvSpPr>
            <a:spLocks noGrp="1"/>
          </p:cNvSpPr>
          <p:nvPr>
            <p:ph idx="1"/>
            <p:custDataLst>
              <p:tags r:id="rId2"/>
            </p:custDataLst>
          </p:nvPr>
        </p:nvSpPr>
        <p:spPr/>
        <p:txBody>
          <a:bodyPr/>
          <a:lstStyle/>
          <a:p>
            <a:r>
              <a:rPr lang="fr-FR" dirty="0" smtClean="0"/>
              <a:t>Impliquent des </a:t>
            </a:r>
            <a:r>
              <a:rPr lang="fr-FR" b="1" dirty="0" smtClean="0"/>
              <a:t>modifications covalentes </a:t>
            </a:r>
            <a:r>
              <a:rPr lang="fr-FR" dirty="0" smtClean="0"/>
              <a:t>spécifiques à des histones</a:t>
            </a:r>
          </a:p>
          <a:p>
            <a:r>
              <a:rPr lang="fr-FR" dirty="0" smtClean="0"/>
              <a:t>Ces modifications sont transmises de cellules à cellules</a:t>
            </a:r>
            <a:endParaRPr lang="fr-FR" dirty="0"/>
          </a:p>
        </p:txBody>
      </p:sp>
    </p:spTree>
    <p:extLst>
      <p:ext uri="{BB962C8B-B14F-4D97-AF65-F5344CB8AC3E}">
        <p14:creationId xmlns:p14="http://schemas.microsoft.com/office/powerpoint/2010/main" val="1373036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smtClean="0"/>
              <a:t>Modifications </a:t>
            </a:r>
            <a:r>
              <a:rPr lang="fr-FR" dirty="0" err="1" smtClean="0"/>
              <a:t>épigénétiques</a:t>
            </a:r>
            <a:endParaRPr lang="fr-FR" dirty="0"/>
          </a:p>
        </p:txBody>
      </p:sp>
      <p:pic>
        <p:nvPicPr>
          <p:cNvPr id="4" name="Picture 2" descr="figure 20-12"/>
          <p:cNvPicPr>
            <a:picLocks noChangeAspect="1" noChangeArrowheads="1"/>
          </p:cNvPicPr>
          <p:nvPr>
            <p:custDataLst>
              <p:tags r:id="rId2"/>
            </p:custDataLst>
          </p:nvPr>
        </p:nvPicPr>
        <p:blipFill>
          <a:blip r:embed="rId23">
            <a:extLst>
              <a:ext uri="{28A0092B-C50C-407E-A947-70E740481C1C}">
                <a14:useLocalDpi xmlns:a14="http://schemas.microsoft.com/office/drawing/2010/main" val="0"/>
              </a:ext>
            </a:extLst>
          </a:blip>
          <a:srcRect/>
          <a:stretch>
            <a:fillRect/>
          </a:stretch>
        </p:blipFill>
        <p:spPr bwMode="auto">
          <a:xfrm>
            <a:off x="567346" y="2292174"/>
            <a:ext cx="7725625" cy="4261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custDataLst>
              <p:tags r:id="rId3"/>
            </p:custDataLst>
          </p:nvPr>
        </p:nvSpPr>
        <p:spPr>
          <a:xfrm>
            <a:off x="1159153" y="2631537"/>
            <a:ext cx="606270" cy="184666"/>
          </a:xfrm>
          <a:prstGeom prst="rect">
            <a:avLst/>
          </a:prstGeom>
          <a:solidFill>
            <a:schemeClr val="bg1"/>
          </a:solidFill>
        </p:spPr>
        <p:txBody>
          <a:bodyPr wrap="square" lIns="0" tIns="0" rIns="0" bIns="0" rtlCol="0">
            <a:spAutoFit/>
          </a:bodyPr>
          <a:lstStyle/>
          <a:p>
            <a:pPr algn="ctr"/>
            <a:r>
              <a:rPr lang="fr-FR" sz="1200" dirty="0" smtClean="0"/>
              <a:t>Gène X</a:t>
            </a:r>
          </a:p>
        </p:txBody>
      </p:sp>
      <p:sp>
        <p:nvSpPr>
          <p:cNvPr id="6" name="Text Box 3"/>
          <p:cNvSpPr txBox="1">
            <a:spLocks noChangeArrowheads="1"/>
          </p:cNvSpPr>
          <p:nvPr>
            <p:custDataLst>
              <p:tags r:id="rId4"/>
            </p:custDataLst>
          </p:nvPr>
        </p:nvSpPr>
        <p:spPr bwMode="auto">
          <a:xfrm>
            <a:off x="162959"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a:latin typeface="Arial" charset="0"/>
              </a:rPr>
              <a:t>Figure </a:t>
            </a:r>
            <a:r>
              <a:rPr lang="en-US" altLang="fr-FR" sz="1100" dirty="0" smtClean="0">
                <a:latin typeface="Arial" charset="0"/>
              </a:rPr>
              <a:t>20-12 </a:t>
            </a:r>
            <a:r>
              <a:rPr lang="en-US" altLang="fr-FR" sz="1100" i="1" dirty="0" smtClean="0">
                <a:latin typeface="Arial" charset="0"/>
              </a:rPr>
              <a:t> </a:t>
            </a:r>
            <a:r>
              <a:rPr lang="en-US" altLang="fr-FR" sz="1100" i="1" dirty="0">
                <a:latin typeface="Arial" charset="0"/>
              </a:rPr>
              <a:t>Molecular Biology of the Cell</a:t>
            </a:r>
            <a:r>
              <a:rPr lang="en-US" altLang="fr-FR" sz="1100" dirty="0">
                <a:latin typeface="Arial" charset="0"/>
              </a:rPr>
              <a:t> (© Garland Science 2008)</a:t>
            </a:r>
          </a:p>
        </p:txBody>
      </p:sp>
      <p:sp>
        <p:nvSpPr>
          <p:cNvPr id="7" name="TextBox 6"/>
          <p:cNvSpPr txBox="1"/>
          <p:nvPr>
            <p:custDataLst>
              <p:tags r:id="rId5"/>
            </p:custDataLst>
          </p:nvPr>
        </p:nvSpPr>
        <p:spPr>
          <a:xfrm>
            <a:off x="2542823" y="2765831"/>
            <a:ext cx="606270" cy="184666"/>
          </a:xfrm>
          <a:prstGeom prst="rect">
            <a:avLst/>
          </a:prstGeom>
          <a:solidFill>
            <a:schemeClr val="bg1"/>
          </a:solidFill>
        </p:spPr>
        <p:txBody>
          <a:bodyPr wrap="square" lIns="0" tIns="0" rIns="0" bIns="0" rtlCol="0">
            <a:spAutoFit/>
          </a:bodyPr>
          <a:lstStyle/>
          <a:p>
            <a:r>
              <a:rPr lang="fr-FR" sz="1200" dirty="0" smtClean="0"/>
              <a:t>ADN</a:t>
            </a:r>
          </a:p>
        </p:txBody>
      </p:sp>
      <p:sp>
        <p:nvSpPr>
          <p:cNvPr id="8" name="TextBox 7"/>
          <p:cNvSpPr txBox="1"/>
          <p:nvPr>
            <p:custDataLst>
              <p:tags r:id="rId6"/>
            </p:custDataLst>
          </p:nvPr>
        </p:nvSpPr>
        <p:spPr>
          <a:xfrm>
            <a:off x="5293569" y="2765831"/>
            <a:ext cx="606270" cy="184666"/>
          </a:xfrm>
          <a:prstGeom prst="rect">
            <a:avLst/>
          </a:prstGeom>
          <a:solidFill>
            <a:schemeClr val="bg1"/>
          </a:solidFill>
        </p:spPr>
        <p:txBody>
          <a:bodyPr wrap="square" lIns="0" tIns="0" rIns="0" bIns="0" rtlCol="0">
            <a:spAutoFit/>
          </a:bodyPr>
          <a:lstStyle/>
          <a:p>
            <a:r>
              <a:rPr lang="fr-FR" sz="1200" dirty="0" smtClean="0"/>
              <a:t>ADN</a:t>
            </a:r>
          </a:p>
        </p:txBody>
      </p:sp>
      <p:sp>
        <p:nvSpPr>
          <p:cNvPr id="9" name="TextBox 8"/>
          <p:cNvSpPr txBox="1"/>
          <p:nvPr>
            <p:custDataLst>
              <p:tags r:id="rId7"/>
            </p:custDataLst>
          </p:nvPr>
        </p:nvSpPr>
        <p:spPr>
          <a:xfrm>
            <a:off x="3982326" y="2631537"/>
            <a:ext cx="606270" cy="184666"/>
          </a:xfrm>
          <a:prstGeom prst="rect">
            <a:avLst/>
          </a:prstGeom>
          <a:solidFill>
            <a:schemeClr val="bg1"/>
          </a:solidFill>
        </p:spPr>
        <p:txBody>
          <a:bodyPr wrap="square" lIns="0" tIns="0" rIns="0" bIns="0" rtlCol="0">
            <a:spAutoFit/>
          </a:bodyPr>
          <a:lstStyle/>
          <a:p>
            <a:pPr algn="ctr"/>
            <a:r>
              <a:rPr lang="fr-FR" sz="1200" dirty="0" smtClean="0"/>
              <a:t>Gène X</a:t>
            </a:r>
          </a:p>
        </p:txBody>
      </p:sp>
      <p:sp>
        <p:nvSpPr>
          <p:cNvPr id="10" name="TextBox 9"/>
          <p:cNvSpPr txBox="1"/>
          <p:nvPr>
            <p:custDataLst>
              <p:tags r:id="rId8"/>
            </p:custDataLst>
          </p:nvPr>
        </p:nvSpPr>
        <p:spPr>
          <a:xfrm>
            <a:off x="6751178" y="2631537"/>
            <a:ext cx="606270" cy="184666"/>
          </a:xfrm>
          <a:prstGeom prst="rect">
            <a:avLst/>
          </a:prstGeom>
          <a:solidFill>
            <a:schemeClr val="bg1"/>
          </a:solidFill>
        </p:spPr>
        <p:txBody>
          <a:bodyPr wrap="square" lIns="0" tIns="0" rIns="0" bIns="0" rtlCol="0">
            <a:spAutoFit/>
          </a:bodyPr>
          <a:lstStyle/>
          <a:p>
            <a:pPr algn="ctr"/>
            <a:r>
              <a:rPr lang="fr-FR" sz="1200" dirty="0" smtClean="0"/>
              <a:t>Gène X</a:t>
            </a:r>
          </a:p>
        </p:txBody>
      </p:sp>
      <p:sp>
        <p:nvSpPr>
          <p:cNvPr id="11" name="TextBox 10"/>
          <p:cNvSpPr txBox="1"/>
          <p:nvPr>
            <p:custDataLst>
              <p:tags r:id="rId9"/>
            </p:custDataLst>
          </p:nvPr>
        </p:nvSpPr>
        <p:spPr>
          <a:xfrm>
            <a:off x="1684408" y="2999714"/>
            <a:ext cx="1267018" cy="553998"/>
          </a:xfrm>
          <a:prstGeom prst="rect">
            <a:avLst/>
          </a:prstGeom>
          <a:solidFill>
            <a:schemeClr val="bg1"/>
          </a:solidFill>
        </p:spPr>
        <p:txBody>
          <a:bodyPr wrap="square" lIns="0" tIns="0" rIns="0" bIns="0" rtlCol="0">
            <a:spAutoFit/>
          </a:bodyPr>
          <a:lstStyle/>
          <a:p>
            <a:r>
              <a:rPr lang="fr-FR" sz="1200" dirty="0" smtClean="0"/>
              <a:t>Changement accidentel de la séquence de l’ADN</a:t>
            </a:r>
          </a:p>
        </p:txBody>
      </p:sp>
      <p:sp>
        <p:nvSpPr>
          <p:cNvPr id="12" name="TextBox 11"/>
          <p:cNvSpPr txBox="1"/>
          <p:nvPr>
            <p:custDataLst>
              <p:tags r:id="rId10"/>
            </p:custDataLst>
          </p:nvPr>
        </p:nvSpPr>
        <p:spPr>
          <a:xfrm>
            <a:off x="4285461" y="2924846"/>
            <a:ext cx="1614378" cy="484748"/>
          </a:xfrm>
          <a:prstGeom prst="rect">
            <a:avLst/>
          </a:prstGeom>
          <a:solidFill>
            <a:schemeClr val="bg1"/>
          </a:solidFill>
        </p:spPr>
        <p:txBody>
          <a:bodyPr wrap="square" lIns="0" tIns="0" rIns="0" bIns="0" rtlCol="0">
            <a:spAutoFit/>
          </a:bodyPr>
          <a:lstStyle/>
          <a:p>
            <a:r>
              <a:rPr lang="fr-FR" sz="1050" dirty="0" smtClean="0"/>
              <a:t>Un accident provoque l’</a:t>
            </a:r>
            <a:r>
              <a:rPr lang="fr-FR" sz="1050" dirty="0" err="1" smtClean="0"/>
              <a:t>empâquetage</a:t>
            </a:r>
            <a:r>
              <a:rPr lang="fr-FR" sz="1050" dirty="0" smtClean="0"/>
              <a:t> de l’ADN dans l’</a:t>
            </a:r>
            <a:r>
              <a:rPr lang="fr-FR" sz="1050" dirty="0" err="1" smtClean="0"/>
              <a:t>hétérochromatie</a:t>
            </a:r>
            <a:endParaRPr lang="fr-FR" sz="1050" dirty="0" smtClean="0"/>
          </a:p>
        </p:txBody>
      </p:sp>
      <p:sp>
        <p:nvSpPr>
          <p:cNvPr id="13" name="TextBox 12"/>
          <p:cNvSpPr txBox="1"/>
          <p:nvPr>
            <p:custDataLst>
              <p:tags r:id="rId11"/>
            </p:custDataLst>
          </p:nvPr>
        </p:nvSpPr>
        <p:spPr>
          <a:xfrm>
            <a:off x="7153896" y="2941444"/>
            <a:ext cx="1329193" cy="484748"/>
          </a:xfrm>
          <a:prstGeom prst="rect">
            <a:avLst/>
          </a:prstGeom>
          <a:solidFill>
            <a:schemeClr val="bg1"/>
          </a:solidFill>
        </p:spPr>
        <p:txBody>
          <a:bodyPr wrap="square" lIns="0" tIns="0" rIns="0" bIns="0" rtlCol="0">
            <a:spAutoFit/>
          </a:bodyPr>
          <a:lstStyle/>
          <a:p>
            <a:r>
              <a:rPr lang="fr-FR" sz="1050" dirty="0" smtClean="0"/>
              <a:t>Un accident provoque la méthylation des nucléotides C</a:t>
            </a:r>
          </a:p>
        </p:txBody>
      </p:sp>
      <p:sp>
        <p:nvSpPr>
          <p:cNvPr id="14" name="TextBox 13"/>
          <p:cNvSpPr txBox="1"/>
          <p:nvPr>
            <p:custDataLst>
              <p:tags r:id="rId12"/>
            </p:custDataLst>
          </p:nvPr>
        </p:nvSpPr>
        <p:spPr>
          <a:xfrm>
            <a:off x="1720156" y="3962980"/>
            <a:ext cx="1464686" cy="184666"/>
          </a:xfrm>
          <a:prstGeom prst="rect">
            <a:avLst/>
          </a:prstGeom>
          <a:solidFill>
            <a:schemeClr val="bg1"/>
          </a:solidFill>
        </p:spPr>
        <p:txBody>
          <a:bodyPr wrap="square" lIns="0" tIns="0" rIns="0" bIns="0" rtlCol="0">
            <a:spAutoFit/>
          </a:bodyPr>
          <a:lstStyle/>
          <a:p>
            <a:r>
              <a:rPr lang="fr-FR" sz="1200" dirty="0" smtClean="0"/>
              <a:t>DIVISIONS CELLULAIRES</a:t>
            </a:r>
          </a:p>
        </p:txBody>
      </p:sp>
      <p:sp>
        <p:nvSpPr>
          <p:cNvPr id="15" name="TextBox 14"/>
          <p:cNvSpPr txBox="1"/>
          <p:nvPr>
            <p:custDataLst>
              <p:tags r:id="rId13"/>
            </p:custDataLst>
          </p:nvPr>
        </p:nvSpPr>
        <p:spPr>
          <a:xfrm>
            <a:off x="4499568" y="3973192"/>
            <a:ext cx="1526343" cy="184666"/>
          </a:xfrm>
          <a:custGeom>
            <a:avLst/>
            <a:gdLst>
              <a:gd name="connsiteX0" fmla="*/ 0 w 1464686"/>
              <a:gd name="connsiteY0" fmla="*/ 0 h 184666"/>
              <a:gd name="connsiteX1" fmla="*/ 1464686 w 1464686"/>
              <a:gd name="connsiteY1" fmla="*/ 0 h 184666"/>
              <a:gd name="connsiteX2" fmla="*/ 1464686 w 1464686"/>
              <a:gd name="connsiteY2" fmla="*/ 184666 h 184666"/>
              <a:gd name="connsiteX3" fmla="*/ 0 w 1464686"/>
              <a:gd name="connsiteY3" fmla="*/ 184666 h 184666"/>
              <a:gd name="connsiteX4" fmla="*/ 0 w 1464686"/>
              <a:gd name="connsiteY4" fmla="*/ 0 h 184666"/>
              <a:gd name="connsiteX0" fmla="*/ 61657 w 1526343"/>
              <a:gd name="connsiteY0" fmla="*/ 0 h 184666"/>
              <a:gd name="connsiteX1" fmla="*/ 1526343 w 1526343"/>
              <a:gd name="connsiteY1" fmla="*/ 0 h 184666"/>
              <a:gd name="connsiteX2" fmla="*/ 1526343 w 1526343"/>
              <a:gd name="connsiteY2" fmla="*/ 184666 h 184666"/>
              <a:gd name="connsiteX3" fmla="*/ 61657 w 1526343"/>
              <a:gd name="connsiteY3" fmla="*/ 184666 h 184666"/>
              <a:gd name="connsiteX4" fmla="*/ 0 w 1526343"/>
              <a:gd name="connsiteY4" fmla="*/ 91814 h 184666"/>
              <a:gd name="connsiteX5" fmla="*/ 61657 w 1526343"/>
              <a:gd name="connsiteY5" fmla="*/ 0 h 18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6343" h="184666">
                <a:moveTo>
                  <a:pt x="61657" y="0"/>
                </a:moveTo>
                <a:lnTo>
                  <a:pt x="1526343" y="0"/>
                </a:lnTo>
                <a:lnTo>
                  <a:pt x="1526343" y="184666"/>
                </a:lnTo>
                <a:lnTo>
                  <a:pt x="61657" y="184666"/>
                </a:lnTo>
                <a:cubicBezTo>
                  <a:pt x="59212" y="153715"/>
                  <a:pt x="2445" y="122765"/>
                  <a:pt x="0" y="91814"/>
                </a:cubicBezTo>
                <a:lnTo>
                  <a:pt x="61657" y="0"/>
                </a:lnTo>
                <a:close/>
              </a:path>
            </a:pathLst>
          </a:custGeom>
          <a:solidFill>
            <a:schemeClr val="bg1"/>
          </a:solidFill>
        </p:spPr>
        <p:txBody>
          <a:bodyPr wrap="square" lIns="0" tIns="0" rIns="0" bIns="0" rtlCol="0">
            <a:spAutoFit/>
          </a:bodyPr>
          <a:lstStyle/>
          <a:p>
            <a:r>
              <a:rPr lang="fr-FR" sz="1200" dirty="0" smtClean="0"/>
              <a:t>DIVISIONS CELLULAIRES</a:t>
            </a:r>
          </a:p>
        </p:txBody>
      </p:sp>
      <p:sp>
        <p:nvSpPr>
          <p:cNvPr id="16" name="TextBox 15"/>
          <p:cNvSpPr txBox="1"/>
          <p:nvPr>
            <p:custDataLst>
              <p:tags r:id="rId14"/>
            </p:custDataLst>
          </p:nvPr>
        </p:nvSpPr>
        <p:spPr>
          <a:xfrm>
            <a:off x="7217267" y="3949980"/>
            <a:ext cx="1464686" cy="184666"/>
          </a:xfrm>
          <a:prstGeom prst="rect">
            <a:avLst/>
          </a:prstGeom>
          <a:solidFill>
            <a:schemeClr val="bg1"/>
          </a:solidFill>
        </p:spPr>
        <p:txBody>
          <a:bodyPr wrap="square" lIns="0" tIns="0" rIns="0" bIns="0" rtlCol="0">
            <a:spAutoFit/>
          </a:bodyPr>
          <a:lstStyle/>
          <a:p>
            <a:r>
              <a:rPr lang="fr-FR" sz="1200" dirty="0" smtClean="0"/>
              <a:t>DIVISIONS CELLULAIRES</a:t>
            </a:r>
          </a:p>
        </p:txBody>
      </p:sp>
      <p:sp>
        <p:nvSpPr>
          <p:cNvPr id="17" name="TextBox 16"/>
          <p:cNvSpPr txBox="1"/>
          <p:nvPr>
            <p:custDataLst>
              <p:tags r:id="rId15"/>
            </p:custDataLst>
          </p:nvPr>
        </p:nvSpPr>
        <p:spPr>
          <a:xfrm>
            <a:off x="747588" y="6130703"/>
            <a:ext cx="1686805" cy="369332"/>
          </a:xfrm>
          <a:prstGeom prst="rect">
            <a:avLst/>
          </a:prstGeom>
          <a:solidFill>
            <a:srgbClr val="FFFF99"/>
          </a:solidFill>
        </p:spPr>
        <p:txBody>
          <a:bodyPr wrap="square" lIns="0" tIns="0" rIns="0" bIns="0" rtlCol="0">
            <a:spAutoFit/>
          </a:bodyPr>
          <a:lstStyle/>
          <a:p>
            <a:pPr algn="ctr"/>
            <a:r>
              <a:rPr lang="fr-FR" sz="1200" dirty="0" smtClean="0"/>
              <a:t>NOMBREUSES CELLULES AVEC UN GÈNE X INACTIVÉ</a:t>
            </a:r>
          </a:p>
        </p:txBody>
      </p:sp>
      <p:sp>
        <p:nvSpPr>
          <p:cNvPr id="18" name="TextBox 17"/>
          <p:cNvSpPr txBox="1"/>
          <p:nvPr>
            <p:custDataLst>
              <p:tags r:id="rId16"/>
            </p:custDataLst>
          </p:nvPr>
        </p:nvSpPr>
        <p:spPr>
          <a:xfrm>
            <a:off x="3478269" y="6130703"/>
            <a:ext cx="1686805" cy="369332"/>
          </a:xfrm>
          <a:prstGeom prst="rect">
            <a:avLst/>
          </a:prstGeom>
          <a:solidFill>
            <a:srgbClr val="FFFF99"/>
          </a:solidFill>
        </p:spPr>
        <p:txBody>
          <a:bodyPr wrap="square" lIns="0" tIns="0" rIns="0" bIns="0" rtlCol="0">
            <a:spAutoFit/>
          </a:bodyPr>
          <a:lstStyle/>
          <a:p>
            <a:pPr algn="ctr"/>
            <a:r>
              <a:rPr lang="fr-FR" sz="1200" dirty="0" smtClean="0"/>
              <a:t>NOMBREUSES CELLULES AVEC UN GÈNE X INACTIVÉ</a:t>
            </a:r>
          </a:p>
        </p:txBody>
      </p:sp>
      <p:sp>
        <p:nvSpPr>
          <p:cNvPr id="19" name="TextBox 18"/>
          <p:cNvSpPr txBox="1"/>
          <p:nvPr>
            <p:custDataLst>
              <p:tags r:id="rId17"/>
            </p:custDataLst>
          </p:nvPr>
        </p:nvSpPr>
        <p:spPr>
          <a:xfrm>
            <a:off x="6280911" y="6130703"/>
            <a:ext cx="1686805" cy="369332"/>
          </a:xfrm>
          <a:prstGeom prst="rect">
            <a:avLst/>
          </a:prstGeom>
          <a:solidFill>
            <a:srgbClr val="FFFF99"/>
          </a:solidFill>
        </p:spPr>
        <p:txBody>
          <a:bodyPr wrap="square" lIns="0" tIns="0" rIns="0" bIns="0" rtlCol="0">
            <a:spAutoFit/>
          </a:bodyPr>
          <a:lstStyle/>
          <a:p>
            <a:pPr algn="ctr"/>
            <a:r>
              <a:rPr lang="fr-FR" sz="1200" dirty="0" smtClean="0"/>
              <a:t>NOMBREUSES CELLULES AVEC UN GÈNE X INACTIVÉ</a:t>
            </a:r>
          </a:p>
        </p:txBody>
      </p:sp>
      <p:sp>
        <p:nvSpPr>
          <p:cNvPr id="20" name="TextBox 19"/>
          <p:cNvSpPr txBox="1"/>
          <p:nvPr>
            <p:custDataLst>
              <p:tags r:id="rId18"/>
            </p:custDataLst>
          </p:nvPr>
        </p:nvSpPr>
        <p:spPr>
          <a:xfrm>
            <a:off x="538938" y="2328386"/>
            <a:ext cx="2104104" cy="257369"/>
          </a:xfrm>
          <a:prstGeom prst="rect">
            <a:avLst/>
          </a:prstGeom>
          <a:solidFill>
            <a:srgbClr val="F39BA1"/>
          </a:solidFill>
        </p:spPr>
        <p:txBody>
          <a:bodyPr wrap="square" lIns="0" tIns="36000" rIns="0" bIns="36000" rtlCol="0">
            <a:spAutoFit/>
          </a:bodyPr>
          <a:lstStyle/>
          <a:p>
            <a:pPr algn="ctr"/>
            <a:r>
              <a:rPr lang="fr-FR" sz="1200" dirty="0" smtClean="0"/>
              <a:t>Inactivation génétique d’un gène</a:t>
            </a:r>
          </a:p>
        </p:txBody>
      </p:sp>
      <p:sp>
        <p:nvSpPr>
          <p:cNvPr id="21" name="TextBox 20"/>
          <p:cNvSpPr txBox="1"/>
          <p:nvPr>
            <p:custDataLst>
              <p:tags r:id="rId19"/>
            </p:custDataLst>
          </p:nvPr>
        </p:nvSpPr>
        <p:spPr>
          <a:xfrm>
            <a:off x="3300114" y="2319469"/>
            <a:ext cx="2260088" cy="257369"/>
          </a:xfrm>
          <a:prstGeom prst="rect">
            <a:avLst/>
          </a:prstGeom>
          <a:solidFill>
            <a:schemeClr val="tx2">
              <a:lumMod val="40000"/>
              <a:lumOff val="60000"/>
            </a:schemeClr>
          </a:solidFill>
        </p:spPr>
        <p:txBody>
          <a:bodyPr wrap="square" lIns="0" tIns="36000" rIns="0" bIns="36000" rtlCol="0">
            <a:spAutoFit/>
          </a:bodyPr>
          <a:lstStyle/>
          <a:p>
            <a:pPr algn="ctr"/>
            <a:r>
              <a:rPr lang="fr-FR" sz="1200" dirty="0" smtClean="0"/>
              <a:t>Inactivation </a:t>
            </a:r>
            <a:r>
              <a:rPr lang="fr-FR" sz="1200" dirty="0" err="1" smtClean="0"/>
              <a:t>épigénétique</a:t>
            </a:r>
            <a:r>
              <a:rPr lang="fr-FR" sz="1200" dirty="0" smtClean="0"/>
              <a:t> d’un gène</a:t>
            </a:r>
          </a:p>
        </p:txBody>
      </p:sp>
      <p:sp>
        <p:nvSpPr>
          <p:cNvPr id="22" name="TextBox 21"/>
          <p:cNvSpPr txBox="1"/>
          <p:nvPr>
            <p:custDataLst>
              <p:tags r:id="rId20"/>
            </p:custDataLst>
          </p:nvPr>
        </p:nvSpPr>
        <p:spPr>
          <a:xfrm>
            <a:off x="6048620" y="2292174"/>
            <a:ext cx="2260088" cy="257369"/>
          </a:xfrm>
          <a:prstGeom prst="rect">
            <a:avLst/>
          </a:prstGeom>
          <a:solidFill>
            <a:schemeClr val="tx2">
              <a:lumMod val="40000"/>
              <a:lumOff val="60000"/>
            </a:schemeClr>
          </a:solidFill>
        </p:spPr>
        <p:txBody>
          <a:bodyPr wrap="square" lIns="0" tIns="36000" rIns="0" bIns="36000" rtlCol="0">
            <a:spAutoFit/>
          </a:bodyPr>
          <a:lstStyle/>
          <a:p>
            <a:pPr algn="ctr"/>
            <a:r>
              <a:rPr lang="fr-FR" sz="1200" dirty="0" smtClean="0"/>
              <a:t>Inactivation </a:t>
            </a:r>
            <a:r>
              <a:rPr lang="fr-FR" sz="1200" dirty="0" err="1" smtClean="0"/>
              <a:t>épigénétique</a:t>
            </a:r>
            <a:r>
              <a:rPr lang="fr-FR" sz="1200" dirty="0" smtClean="0"/>
              <a:t> d’un gène</a:t>
            </a:r>
          </a:p>
        </p:txBody>
      </p:sp>
      <p:sp>
        <p:nvSpPr>
          <p:cNvPr id="3" name="TextBox 2"/>
          <p:cNvSpPr txBox="1"/>
          <p:nvPr>
            <p:custDataLst>
              <p:tags r:id="rId21"/>
            </p:custDataLst>
          </p:nvPr>
        </p:nvSpPr>
        <p:spPr>
          <a:xfrm>
            <a:off x="162959" y="1281933"/>
            <a:ext cx="8655116" cy="738664"/>
          </a:xfrm>
          <a:prstGeom prst="rect">
            <a:avLst/>
          </a:prstGeom>
          <a:solidFill>
            <a:schemeClr val="bg1"/>
          </a:solidFill>
          <a:effectLst>
            <a:outerShdw blurRad="50800" dist="38100" dir="8100000" algn="tr" rotWithShape="0">
              <a:prstClr val="black">
                <a:alpha val="40000"/>
              </a:prstClr>
            </a:outerShdw>
          </a:effectLst>
        </p:spPr>
        <p:txBody>
          <a:bodyPr wrap="square" lIns="0" tIns="0" rIns="0" bIns="0" rtlCol="0">
            <a:spAutoFit/>
          </a:bodyPr>
          <a:lstStyle/>
          <a:p>
            <a:pPr algn="ctr"/>
            <a:r>
              <a:rPr lang="fr-FR" sz="2400" dirty="0" smtClean="0"/>
              <a:t>Différences entre changements génétiques et modifications </a:t>
            </a:r>
            <a:r>
              <a:rPr lang="fr-FR" sz="2400" dirty="0" err="1" smtClean="0"/>
              <a:t>épigénétiques</a:t>
            </a:r>
            <a:r>
              <a:rPr lang="fr-FR" sz="2400" dirty="0" smtClean="0"/>
              <a:t> menant au cancer</a:t>
            </a:r>
          </a:p>
        </p:txBody>
      </p:sp>
    </p:spTree>
    <p:extLst>
      <p:ext uri="{BB962C8B-B14F-4D97-AF65-F5344CB8AC3E}">
        <p14:creationId xmlns:p14="http://schemas.microsoft.com/office/powerpoint/2010/main" val="17070037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smtClean="0"/>
              <a:t>Instabilité</a:t>
            </a:r>
            <a:r>
              <a:rPr lang="en-CA" dirty="0" smtClean="0"/>
              <a:t> </a:t>
            </a:r>
            <a:r>
              <a:rPr lang="en-CA" dirty="0" err="1" smtClean="0"/>
              <a:t>génétique</a:t>
            </a:r>
            <a:endParaRPr lang="fr-CA" dirty="0"/>
          </a:p>
        </p:txBody>
      </p:sp>
      <p:sp>
        <p:nvSpPr>
          <p:cNvPr id="3" name="Content Placeholder 2"/>
          <p:cNvSpPr>
            <a:spLocks noGrp="1"/>
          </p:cNvSpPr>
          <p:nvPr>
            <p:ph idx="1"/>
            <p:custDataLst>
              <p:tags r:id="rId2"/>
            </p:custDataLst>
          </p:nvPr>
        </p:nvSpPr>
        <p:spPr/>
        <p:txBody>
          <a:bodyPr>
            <a:normAutofit/>
          </a:bodyPr>
          <a:lstStyle/>
          <a:p>
            <a:r>
              <a:rPr lang="fr-FR" dirty="0" smtClean="0"/>
              <a:t>L’instabilité génétique est amplifiée par des modifications de l’ADN altérant le contrôle </a:t>
            </a:r>
            <a:r>
              <a:rPr lang="fr-FR" dirty="0" err="1" smtClean="0"/>
              <a:t>épigénétique</a:t>
            </a:r>
            <a:r>
              <a:rPr lang="fr-FR" dirty="0" smtClean="0"/>
              <a:t>.</a:t>
            </a:r>
          </a:p>
          <a:p>
            <a:endParaRPr lang="fr-FR" dirty="0" smtClean="0"/>
          </a:p>
          <a:p>
            <a:r>
              <a:rPr lang="fr-FR" dirty="0" smtClean="0"/>
              <a:t>Mutations des </a:t>
            </a:r>
            <a:r>
              <a:rPr lang="fr-FR" b="1" dirty="0" smtClean="0"/>
              <a:t>gènes de maintenance de l’ADN </a:t>
            </a:r>
            <a:r>
              <a:rPr lang="fr-FR" dirty="0" smtClean="0"/>
              <a:t>est une des causes de l’instabilité génétique</a:t>
            </a:r>
            <a:endParaRPr lang="fr-FR" dirty="0"/>
          </a:p>
        </p:txBody>
      </p:sp>
    </p:spTree>
    <p:extLst>
      <p:ext uri="{BB962C8B-B14F-4D97-AF65-F5344CB8AC3E}">
        <p14:creationId xmlns:p14="http://schemas.microsoft.com/office/powerpoint/2010/main" val="341490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a:t>Instabilité</a:t>
            </a:r>
            <a:r>
              <a:rPr lang="en-CA" dirty="0"/>
              <a:t> </a:t>
            </a:r>
            <a:r>
              <a:rPr lang="en-CA" dirty="0" err="1"/>
              <a:t>génétique</a:t>
            </a:r>
            <a:endParaRPr lang="fr-CA" dirty="0"/>
          </a:p>
        </p:txBody>
      </p:sp>
      <p:pic>
        <p:nvPicPr>
          <p:cNvPr id="4" name="Picture 2" descr="figure 20-13"/>
          <p:cNvPicPr>
            <a:picLocks noChangeAspect="1" noChangeArrowheads="1"/>
          </p:cNvPicPr>
          <p:nvPr>
            <p:custDataLst>
              <p:tags r:id="rId2"/>
            </p:custDataLst>
          </p:nvPr>
        </p:nvPicPr>
        <p:blipFill>
          <a:blip r:embed="rId6">
            <a:extLst>
              <a:ext uri="{28A0092B-C50C-407E-A947-70E740481C1C}">
                <a14:useLocalDpi xmlns:a14="http://schemas.microsoft.com/office/drawing/2010/main" val="0"/>
              </a:ext>
            </a:extLst>
          </a:blip>
          <a:srcRect/>
          <a:stretch>
            <a:fillRect/>
          </a:stretch>
        </p:blipFill>
        <p:spPr bwMode="auto">
          <a:xfrm>
            <a:off x="637310" y="2130493"/>
            <a:ext cx="7495309" cy="4422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p:cNvSpPr txBox="1">
            <a:spLocks noChangeArrowheads="1"/>
          </p:cNvSpPr>
          <p:nvPr>
            <p:custDataLst>
              <p:tags r:id="rId3"/>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a:latin typeface="Arial" charset="0"/>
              </a:rPr>
              <a:t>Figure 20-13 </a:t>
            </a:r>
            <a:r>
              <a:rPr lang="en-US" sz="1100" i="1">
                <a:latin typeface="Arial" charset="0"/>
              </a:rPr>
              <a:t> Molecular Biology of the Cell</a:t>
            </a:r>
            <a:r>
              <a:rPr lang="en-US" sz="1100">
                <a:latin typeface="Arial" charset="0"/>
              </a:rPr>
              <a:t> (© Garland Science 2008)</a:t>
            </a:r>
          </a:p>
        </p:txBody>
      </p:sp>
      <p:sp>
        <p:nvSpPr>
          <p:cNvPr id="6" name="TextBox 5"/>
          <p:cNvSpPr txBox="1"/>
          <p:nvPr>
            <p:custDataLst>
              <p:tags r:id="rId4"/>
            </p:custDataLst>
          </p:nvPr>
        </p:nvSpPr>
        <p:spPr>
          <a:xfrm>
            <a:off x="637380" y="1385340"/>
            <a:ext cx="7456426" cy="626701"/>
          </a:xfrm>
          <a:prstGeom prst="rect">
            <a:avLst/>
          </a:prstGeom>
          <a:solidFill>
            <a:schemeClr val="bg1"/>
          </a:solidFill>
          <a:effectLst>
            <a:outerShdw blurRad="50800" dist="38100" dir="8100000" algn="tr" rotWithShape="0">
              <a:prstClr val="black">
                <a:alpha val="40000"/>
              </a:prstClr>
            </a:outerShdw>
          </a:effectLst>
        </p:spPr>
        <p:txBody>
          <a:bodyPr wrap="square" lIns="36000" tIns="36000" rIns="36000" bIns="36000" rtlCol="0">
            <a:spAutoFit/>
          </a:bodyPr>
          <a:lstStyle/>
          <a:p>
            <a:pPr algn="ctr"/>
            <a:r>
              <a:rPr lang="fr-FR" dirty="0" smtClean="0"/>
              <a:t>Caryotype d’une cellule en métaphase d’une tumeur du sein montrant plusieurs translocations et deux chromosomes de plus (48 au lieu de 46)</a:t>
            </a:r>
          </a:p>
        </p:txBody>
      </p:sp>
    </p:spTree>
    <p:extLst>
      <p:ext uri="{BB962C8B-B14F-4D97-AF65-F5344CB8AC3E}">
        <p14:creationId xmlns:p14="http://schemas.microsoft.com/office/powerpoint/2010/main" val="24900511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smtClean="0"/>
              <a:t>Instabilité</a:t>
            </a:r>
            <a:r>
              <a:rPr lang="en-CA" dirty="0" smtClean="0"/>
              <a:t> </a:t>
            </a:r>
            <a:r>
              <a:rPr lang="en-CA" dirty="0" err="1" smtClean="0"/>
              <a:t>génétique</a:t>
            </a:r>
            <a:endParaRPr lang="fr-CA" dirty="0"/>
          </a:p>
        </p:txBody>
      </p:sp>
      <p:sp>
        <p:nvSpPr>
          <p:cNvPr id="3" name="Content Placeholder 2"/>
          <p:cNvSpPr>
            <a:spLocks noGrp="1"/>
          </p:cNvSpPr>
          <p:nvPr>
            <p:ph idx="1"/>
            <p:custDataLst>
              <p:tags r:id="rId2"/>
            </p:custDataLst>
          </p:nvPr>
        </p:nvSpPr>
        <p:spPr/>
        <p:txBody>
          <a:bodyPr/>
          <a:lstStyle/>
          <a:p>
            <a:r>
              <a:rPr lang="fr-FR" dirty="0" smtClean="0"/>
              <a:t>Les cellules cancéreuses sont </a:t>
            </a:r>
            <a:r>
              <a:rPr lang="fr-FR" b="1" dirty="0" smtClean="0"/>
              <a:t>génétiquement instables</a:t>
            </a:r>
            <a:r>
              <a:rPr lang="fr-FR" dirty="0" smtClean="0"/>
              <a:t>.  </a:t>
            </a:r>
          </a:p>
          <a:p>
            <a:pPr lvl="1"/>
            <a:r>
              <a:rPr lang="fr-FR" dirty="0" smtClean="0"/>
              <a:t>Incapacité de réparer les lésions d’ADN ou corriger les erreurs de réplication</a:t>
            </a:r>
          </a:p>
          <a:p>
            <a:pPr lvl="2"/>
            <a:r>
              <a:rPr lang="fr-FR" dirty="0" smtClean="0"/>
              <a:t>Augmente la tendance à accumuler les erreurs</a:t>
            </a:r>
          </a:p>
          <a:p>
            <a:pPr lvl="1"/>
            <a:r>
              <a:rPr lang="fr-FR" dirty="0" smtClean="0"/>
              <a:t>Intégrité des chromosomes est réduite </a:t>
            </a:r>
            <a:endParaRPr lang="fr-FR" dirty="0"/>
          </a:p>
        </p:txBody>
      </p:sp>
    </p:spTree>
    <p:extLst>
      <p:ext uri="{BB962C8B-B14F-4D97-AF65-F5344CB8AC3E}">
        <p14:creationId xmlns:p14="http://schemas.microsoft.com/office/powerpoint/2010/main" val="3079598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smtClean="0"/>
              <a:t>Accumulation de mutations</a:t>
            </a:r>
            <a:endParaRPr lang="fr-FR" dirty="0"/>
          </a:p>
        </p:txBody>
      </p:sp>
      <p:sp>
        <p:nvSpPr>
          <p:cNvPr id="4" name="Oval 3"/>
          <p:cNvSpPr/>
          <p:nvPr>
            <p:custDataLst>
              <p:tags r:id="rId2"/>
            </p:custDataLst>
          </p:nvPr>
        </p:nvSpPr>
        <p:spPr>
          <a:xfrm>
            <a:off x="1184544" y="2437098"/>
            <a:ext cx="537028" cy="537028"/>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7" name="Right Arrow 6"/>
          <p:cNvSpPr/>
          <p:nvPr>
            <p:custDataLst>
              <p:tags r:id="rId3"/>
            </p:custDataLst>
          </p:nvPr>
        </p:nvSpPr>
        <p:spPr>
          <a:xfrm rot="19800000">
            <a:off x="2004596" y="2117663"/>
            <a:ext cx="609600" cy="3019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ight Arrow 7"/>
          <p:cNvSpPr/>
          <p:nvPr>
            <p:custDataLst>
              <p:tags r:id="rId4"/>
            </p:custDataLst>
          </p:nvPr>
        </p:nvSpPr>
        <p:spPr>
          <a:xfrm rot="1800000" flipV="1">
            <a:off x="2004596" y="2837786"/>
            <a:ext cx="609600" cy="3019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Oval 8"/>
          <p:cNvSpPr/>
          <p:nvPr>
            <p:custDataLst>
              <p:tags r:id="rId5"/>
            </p:custDataLst>
          </p:nvPr>
        </p:nvSpPr>
        <p:spPr>
          <a:xfrm>
            <a:off x="2817401" y="1738867"/>
            <a:ext cx="537028" cy="537028"/>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0" name="Oval 9"/>
          <p:cNvSpPr/>
          <p:nvPr>
            <p:custDataLst>
              <p:tags r:id="rId6"/>
            </p:custDataLst>
          </p:nvPr>
        </p:nvSpPr>
        <p:spPr>
          <a:xfrm>
            <a:off x="2817401" y="2974126"/>
            <a:ext cx="537028" cy="537028"/>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1" name="Left Brace 10"/>
          <p:cNvSpPr/>
          <p:nvPr>
            <p:custDataLst>
              <p:tags r:id="rId7"/>
            </p:custDataLst>
          </p:nvPr>
        </p:nvSpPr>
        <p:spPr>
          <a:xfrm rot="16200000">
            <a:off x="2101758" y="2696845"/>
            <a:ext cx="537028" cy="2429513"/>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2" name="TextBox 11"/>
          <p:cNvSpPr txBox="1"/>
          <p:nvPr>
            <p:custDataLst>
              <p:tags r:id="rId8"/>
            </p:custDataLst>
          </p:nvPr>
        </p:nvSpPr>
        <p:spPr>
          <a:xfrm>
            <a:off x="609608" y="4310743"/>
            <a:ext cx="3556000" cy="369332"/>
          </a:xfrm>
          <a:prstGeom prst="rect">
            <a:avLst/>
          </a:prstGeom>
          <a:solidFill>
            <a:schemeClr val="bg1"/>
          </a:solidFill>
        </p:spPr>
        <p:txBody>
          <a:bodyPr wrap="square" lIns="0" tIns="0" rIns="0" bIns="0" rtlCol="0">
            <a:spAutoFit/>
          </a:bodyPr>
          <a:lstStyle/>
          <a:p>
            <a:pPr algn="ctr"/>
            <a:r>
              <a:rPr lang="fr-FR" sz="2400" dirty="0" smtClean="0"/>
              <a:t>10</a:t>
            </a:r>
            <a:r>
              <a:rPr lang="fr-FR" sz="2400" baseline="30000" dirty="0" smtClean="0"/>
              <a:t>16</a:t>
            </a:r>
            <a:r>
              <a:rPr lang="fr-FR" sz="2400" dirty="0" smtClean="0"/>
              <a:t> divisions cellulaires</a:t>
            </a:r>
          </a:p>
        </p:txBody>
      </p:sp>
      <p:sp>
        <p:nvSpPr>
          <p:cNvPr id="34" name="Oval 33"/>
          <p:cNvSpPr/>
          <p:nvPr>
            <p:custDataLst>
              <p:tags r:id="rId9"/>
            </p:custDataLst>
          </p:nvPr>
        </p:nvSpPr>
        <p:spPr>
          <a:xfrm>
            <a:off x="4699053"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76" name="Oval 175"/>
          <p:cNvSpPr/>
          <p:nvPr>
            <p:custDataLst>
              <p:tags r:id="rId10"/>
            </p:custDataLst>
          </p:nvPr>
        </p:nvSpPr>
        <p:spPr>
          <a:xfrm>
            <a:off x="4884110"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77" name="Oval 176"/>
          <p:cNvSpPr/>
          <p:nvPr>
            <p:custDataLst>
              <p:tags r:id="rId11"/>
            </p:custDataLst>
          </p:nvPr>
        </p:nvSpPr>
        <p:spPr>
          <a:xfrm>
            <a:off x="5049235"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78" name="Oval 177"/>
          <p:cNvSpPr/>
          <p:nvPr>
            <p:custDataLst>
              <p:tags r:id="rId12"/>
            </p:custDataLst>
          </p:nvPr>
        </p:nvSpPr>
        <p:spPr>
          <a:xfrm>
            <a:off x="5246983"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79" name="Oval 178"/>
          <p:cNvSpPr/>
          <p:nvPr>
            <p:custDataLst>
              <p:tags r:id="rId13"/>
            </p:custDataLst>
          </p:nvPr>
        </p:nvSpPr>
        <p:spPr>
          <a:xfrm>
            <a:off x="5432040"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0" name="Oval 179"/>
          <p:cNvSpPr/>
          <p:nvPr>
            <p:custDataLst>
              <p:tags r:id="rId14"/>
            </p:custDataLst>
          </p:nvPr>
        </p:nvSpPr>
        <p:spPr>
          <a:xfrm>
            <a:off x="5597165"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1" name="Oval 180"/>
          <p:cNvSpPr/>
          <p:nvPr>
            <p:custDataLst>
              <p:tags r:id="rId15"/>
            </p:custDataLst>
          </p:nvPr>
        </p:nvSpPr>
        <p:spPr>
          <a:xfrm>
            <a:off x="6682138" y="2329933"/>
            <a:ext cx="268514" cy="268514"/>
          </a:xfrm>
          <a:prstGeom prst="ellipse">
            <a:avLst/>
          </a:prstGeom>
          <a:solidFill>
            <a:schemeClr val="accent2"/>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2" name="TextBox 181"/>
          <p:cNvSpPr txBox="1"/>
          <p:nvPr>
            <p:custDataLst>
              <p:tags r:id="rId16"/>
            </p:custDataLst>
          </p:nvPr>
        </p:nvSpPr>
        <p:spPr>
          <a:xfrm>
            <a:off x="5925472" y="1616413"/>
            <a:ext cx="2667051" cy="1231106"/>
          </a:xfrm>
          <a:prstGeom prst="rect">
            <a:avLst/>
          </a:prstGeom>
          <a:noFill/>
        </p:spPr>
        <p:txBody>
          <a:bodyPr wrap="square" lIns="0" tIns="0" rIns="0" bIns="0" rtlCol="0">
            <a:spAutoFit/>
          </a:bodyPr>
          <a:lstStyle/>
          <a:p>
            <a:r>
              <a:rPr lang="fr-FR" sz="8000" dirty="0" smtClean="0"/>
              <a:t>…</a:t>
            </a:r>
          </a:p>
        </p:txBody>
      </p:sp>
      <p:sp>
        <p:nvSpPr>
          <p:cNvPr id="184" name="Oval 183"/>
          <p:cNvSpPr/>
          <p:nvPr>
            <p:custDataLst>
              <p:tags r:id="rId17"/>
            </p:custDataLst>
          </p:nvPr>
        </p:nvSpPr>
        <p:spPr>
          <a:xfrm>
            <a:off x="7725279"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5" name="Oval 184"/>
          <p:cNvSpPr/>
          <p:nvPr>
            <p:custDataLst>
              <p:tags r:id="rId18"/>
            </p:custDataLst>
          </p:nvPr>
        </p:nvSpPr>
        <p:spPr>
          <a:xfrm>
            <a:off x="7910336"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6" name="Oval 185"/>
          <p:cNvSpPr/>
          <p:nvPr>
            <p:custDataLst>
              <p:tags r:id="rId19"/>
            </p:custDataLst>
          </p:nvPr>
        </p:nvSpPr>
        <p:spPr>
          <a:xfrm>
            <a:off x="8075461"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7" name="Oval 186"/>
          <p:cNvSpPr/>
          <p:nvPr>
            <p:custDataLst>
              <p:tags r:id="rId20"/>
            </p:custDataLst>
          </p:nvPr>
        </p:nvSpPr>
        <p:spPr>
          <a:xfrm>
            <a:off x="8273209"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8" name="Oval 187"/>
          <p:cNvSpPr/>
          <p:nvPr>
            <p:custDataLst>
              <p:tags r:id="rId21"/>
            </p:custDataLst>
          </p:nvPr>
        </p:nvSpPr>
        <p:spPr>
          <a:xfrm>
            <a:off x="8458266"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9" name="Oval 188"/>
          <p:cNvSpPr/>
          <p:nvPr>
            <p:custDataLst>
              <p:tags r:id="rId22"/>
            </p:custDataLst>
          </p:nvPr>
        </p:nvSpPr>
        <p:spPr>
          <a:xfrm>
            <a:off x="8623391" y="2329933"/>
            <a:ext cx="268514" cy="268514"/>
          </a:xfrm>
          <a:prstGeom prst="ellipse">
            <a:avLst/>
          </a:prstGeom>
          <a:solidFill>
            <a:schemeClr val="bg1">
              <a:lumMod val="6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90" name="TextBox 189"/>
          <p:cNvSpPr txBox="1"/>
          <p:nvPr>
            <p:custDataLst>
              <p:tags r:id="rId23"/>
            </p:custDataLst>
          </p:nvPr>
        </p:nvSpPr>
        <p:spPr>
          <a:xfrm>
            <a:off x="6992254" y="1594645"/>
            <a:ext cx="2667051" cy="1231106"/>
          </a:xfrm>
          <a:prstGeom prst="rect">
            <a:avLst/>
          </a:prstGeom>
          <a:noFill/>
        </p:spPr>
        <p:txBody>
          <a:bodyPr wrap="square" lIns="0" tIns="0" rIns="0" bIns="0" rtlCol="0">
            <a:spAutoFit/>
          </a:bodyPr>
          <a:lstStyle/>
          <a:p>
            <a:r>
              <a:rPr lang="fr-FR" sz="8000" dirty="0" smtClean="0"/>
              <a:t>…</a:t>
            </a:r>
          </a:p>
        </p:txBody>
      </p:sp>
      <p:sp>
        <p:nvSpPr>
          <p:cNvPr id="192" name="Left Brace 191"/>
          <p:cNvSpPr/>
          <p:nvPr>
            <p:custDataLst>
              <p:tags r:id="rId24"/>
            </p:custDataLst>
          </p:nvPr>
        </p:nvSpPr>
        <p:spPr>
          <a:xfrm rot="16200000">
            <a:off x="6532798" y="1166680"/>
            <a:ext cx="537028" cy="418119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3" name="TextBox 192"/>
          <p:cNvSpPr txBox="1"/>
          <p:nvPr>
            <p:custDataLst>
              <p:tags r:id="rId25"/>
            </p:custDataLst>
          </p:nvPr>
        </p:nvSpPr>
        <p:spPr>
          <a:xfrm>
            <a:off x="4872314" y="3656417"/>
            <a:ext cx="3854466" cy="369332"/>
          </a:xfrm>
          <a:prstGeom prst="rect">
            <a:avLst/>
          </a:prstGeom>
          <a:noFill/>
        </p:spPr>
        <p:txBody>
          <a:bodyPr wrap="square" lIns="0" tIns="0" rIns="0" bIns="0" rtlCol="0">
            <a:spAutoFit/>
          </a:bodyPr>
          <a:lstStyle/>
          <a:p>
            <a:pPr algn="ctr"/>
            <a:r>
              <a:rPr lang="fr-FR" sz="2400" dirty="0" smtClean="0"/>
              <a:t>1 mutation sur 10</a:t>
            </a:r>
            <a:r>
              <a:rPr lang="fr-FR" sz="2400" baseline="30000" dirty="0" smtClean="0"/>
              <a:t>-6</a:t>
            </a:r>
            <a:r>
              <a:rPr lang="fr-FR" sz="2400" dirty="0" smtClean="0"/>
              <a:t> gènes</a:t>
            </a:r>
          </a:p>
        </p:txBody>
      </p:sp>
      <p:sp>
        <p:nvSpPr>
          <p:cNvPr id="194" name="TextBox 193"/>
          <p:cNvSpPr txBox="1"/>
          <p:nvPr>
            <p:custDataLst>
              <p:tags r:id="rId26"/>
            </p:custDataLst>
          </p:nvPr>
        </p:nvSpPr>
        <p:spPr>
          <a:xfrm>
            <a:off x="928914" y="5529943"/>
            <a:ext cx="7529352" cy="369332"/>
          </a:xfrm>
          <a:prstGeom prst="rect">
            <a:avLst/>
          </a:prstGeom>
          <a:solidFill>
            <a:schemeClr val="bg1"/>
          </a:solidFill>
        </p:spPr>
        <p:txBody>
          <a:bodyPr wrap="square" lIns="0" tIns="0" rIns="0" bIns="0" rtlCol="0">
            <a:spAutoFit/>
          </a:bodyPr>
          <a:lstStyle/>
          <a:p>
            <a:r>
              <a:rPr lang="fr-FR" sz="2400" dirty="0" smtClean="0"/>
              <a:t>Donc, un gène a ??? opportunités de subir une mutation</a:t>
            </a:r>
          </a:p>
        </p:txBody>
      </p:sp>
    </p:spTree>
    <p:extLst>
      <p:ext uri="{BB962C8B-B14F-4D97-AF65-F5344CB8AC3E}">
        <p14:creationId xmlns:p14="http://schemas.microsoft.com/office/powerpoint/2010/main" val="27478347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custDataLst>
              <p:tags r:id="rId1"/>
            </p:custDataLst>
          </p:nvPr>
        </p:nvSpPr>
        <p:spPr>
          <a:xfrm>
            <a:off x="409901" y="1497058"/>
            <a:ext cx="8047214" cy="1309201"/>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Title 1"/>
          <p:cNvSpPr>
            <a:spLocks noGrp="1"/>
          </p:cNvSpPr>
          <p:nvPr>
            <p:ph type="title"/>
            <p:custDataLst>
              <p:tags r:id="rId2"/>
            </p:custDataLst>
          </p:nvPr>
        </p:nvSpPr>
        <p:spPr/>
        <p:txBody>
          <a:bodyPr/>
          <a:lstStyle/>
          <a:p>
            <a:r>
              <a:rPr lang="fr-FR" dirty="0" smtClean="0"/>
              <a:t>Progression </a:t>
            </a:r>
            <a:r>
              <a:rPr lang="fr-FR" dirty="0"/>
              <a:t>tumorale</a:t>
            </a:r>
          </a:p>
        </p:txBody>
      </p:sp>
      <p:pic>
        <p:nvPicPr>
          <p:cNvPr id="4" name="Picture 2" descr="figure 20-08"/>
          <p:cNvPicPr>
            <a:picLocks noChangeAspect="1" noChangeArrowheads="1"/>
          </p:cNvPicPr>
          <p:nvPr>
            <p:custDataLst>
              <p:tags r:id="rId3"/>
            </p:custDataLst>
          </p:nvPr>
        </p:nvPicPr>
        <p:blipFill>
          <a:blip r:embed="rId12" cstate="print">
            <a:extLst>
              <a:ext uri="{28A0092B-C50C-407E-A947-70E740481C1C}">
                <a14:useLocalDpi xmlns:a14="http://schemas.microsoft.com/office/drawing/2010/main" val="0"/>
              </a:ext>
            </a:extLst>
          </a:blip>
          <a:srcRect/>
          <a:stretch>
            <a:fillRect/>
          </a:stretch>
        </p:blipFill>
        <p:spPr bwMode="auto">
          <a:xfrm>
            <a:off x="2436704" y="3280316"/>
            <a:ext cx="5591242" cy="3186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p:cNvSpPr txBox="1">
            <a:spLocks noChangeArrowheads="1"/>
          </p:cNvSpPr>
          <p:nvPr>
            <p:custDataLst>
              <p:tags r:id="rId4"/>
            </p:custDataLst>
          </p:nvPr>
        </p:nvSpPr>
        <p:spPr bwMode="auto">
          <a:xfrm>
            <a:off x="1570588" y="6505864"/>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a:latin typeface="Arial" charset="0"/>
              </a:rPr>
              <a:t>Figure 20-8 </a:t>
            </a:r>
            <a:r>
              <a:rPr lang="en-US" altLang="fr-FR" sz="1100" i="1">
                <a:latin typeface="Arial" charset="0"/>
              </a:rPr>
              <a:t> Molecular Biology of the Cell</a:t>
            </a:r>
            <a:r>
              <a:rPr lang="en-US" altLang="fr-FR" sz="1100">
                <a:latin typeface="Arial" charset="0"/>
              </a:rPr>
              <a:t> (© Garland Science 2008)</a:t>
            </a:r>
          </a:p>
        </p:txBody>
      </p:sp>
      <p:sp>
        <p:nvSpPr>
          <p:cNvPr id="7" name="TextBox 6"/>
          <p:cNvSpPr txBox="1"/>
          <p:nvPr>
            <p:custDataLst>
              <p:tags r:id="rId5"/>
            </p:custDataLst>
          </p:nvPr>
        </p:nvSpPr>
        <p:spPr>
          <a:xfrm>
            <a:off x="6540942" y="3262210"/>
            <a:ext cx="1487004" cy="430887"/>
          </a:xfrm>
          <a:prstGeom prst="rect">
            <a:avLst/>
          </a:prstGeom>
          <a:solidFill>
            <a:schemeClr val="bg1"/>
          </a:solidFill>
        </p:spPr>
        <p:txBody>
          <a:bodyPr wrap="square" lIns="0" tIns="0" rIns="0" bIns="0" rtlCol="0">
            <a:spAutoFit/>
          </a:bodyPr>
          <a:lstStyle/>
          <a:p>
            <a:r>
              <a:rPr lang="fr-FR" sz="1400" b="1" dirty="0" smtClean="0"/>
              <a:t>Plus de 5 ans d’exposition</a:t>
            </a:r>
          </a:p>
        </p:txBody>
      </p:sp>
      <p:sp>
        <p:nvSpPr>
          <p:cNvPr id="8" name="TextBox 7"/>
          <p:cNvSpPr txBox="1"/>
          <p:nvPr>
            <p:custDataLst>
              <p:tags r:id="rId6"/>
            </p:custDataLst>
          </p:nvPr>
        </p:nvSpPr>
        <p:spPr>
          <a:xfrm>
            <a:off x="6540942" y="3862094"/>
            <a:ext cx="1487004" cy="430887"/>
          </a:xfrm>
          <a:prstGeom prst="rect">
            <a:avLst/>
          </a:prstGeom>
          <a:solidFill>
            <a:schemeClr val="bg1"/>
          </a:solidFill>
        </p:spPr>
        <p:txBody>
          <a:bodyPr wrap="square" lIns="0" tIns="0" rIns="0" bIns="0" rtlCol="0">
            <a:spAutoFit/>
          </a:bodyPr>
          <a:lstStyle/>
          <a:p>
            <a:r>
              <a:rPr lang="fr-FR" sz="1400" b="1" dirty="0" smtClean="0"/>
              <a:t>3 à 4 ans d’exposition</a:t>
            </a:r>
          </a:p>
        </p:txBody>
      </p:sp>
      <p:sp>
        <p:nvSpPr>
          <p:cNvPr id="9" name="TextBox 8"/>
          <p:cNvSpPr txBox="1"/>
          <p:nvPr>
            <p:custDataLst>
              <p:tags r:id="rId7"/>
            </p:custDataLst>
          </p:nvPr>
        </p:nvSpPr>
        <p:spPr>
          <a:xfrm>
            <a:off x="6540942" y="5381569"/>
            <a:ext cx="1487004" cy="430887"/>
          </a:xfrm>
          <a:prstGeom prst="rect">
            <a:avLst/>
          </a:prstGeom>
          <a:solidFill>
            <a:schemeClr val="bg1"/>
          </a:solidFill>
        </p:spPr>
        <p:txBody>
          <a:bodyPr wrap="square" lIns="0" tIns="0" rIns="0" bIns="0" rtlCol="0">
            <a:spAutoFit/>
          </a:bodyPr>
          <a:lstStyle/>
          <a:p>
            <a:r>
              <a:rPr lang="fr-FR" sz="1400" b="1" dirty="0" smtClean="0"/>
              <a:t>Moins de 2 ans d’exposition</a:t>
            </a:r>
          </a:p>
        </p:txBody>
      </p:sp>
      <p:sp>
        <p:nvSpPr>
          <p:cNvPr id="10" name="TextBox 9"/>
          <p:cNvSpPr txBox="1"/>
          <p:nvPr>
            <p:custDataLst>
              <p:tags r:id="rId8"/>
            </p:custDataLst>
          </p:nvPr>
        </p:nvSpPr>
        <p:spPr>
          <a:xfrm rot="16200000">
            <a:off x="1072484" y="4565237"/>
            <a:ext cx="2943884" cy="215444"/>
          </a:xfrm>
          <a:prstGeom prst="rect">
            <a:avLst/>
          </a:prstGeom>
          <a:solidFill>
            <a:schemeClr val="bg1"/>
          </a:solidFill>
        </p:spPr>
        <p:txBody>
          <a:bodyPr wrap="square" lIns="0" tIns="0" rIns="0" bIns="0" rtlCol="0">
            <a:spAutoFit/>
          </a:bodyPr>
          <a:lstStyle/>
          <a:p>
            <a:r>
              <a:rPr lang="fr-FR" sz="1400" b="1" dirty="0" smtClean="0"/>
              <a:t>Pourcentage avec un cancer de la vessie</a:t>
            </a:r>
          </a:p>
        </p:txBody>
      </p:sp>
      <p:sp>
        <p:nvSpPr>
          <p:cNvPr id="11" name="TextBox 10"/>
          <p:cNvSpPr txBox="1"/>
          <p:nvPr>
            <p:custDataLst>
              <p:tags r:id="rId9"/>
            </p:custDataLst>
          </p:nvPr>
        </p:nvSpPr>
        <p:spPr>
          <a:xfrm>
            <a:off x="3108004" y="6169879"/>
            <a:ext cx="2943884" cy="215444"/>
          </a:xfrm>
          <a:prstGeom prst="rect">
            <a:avLst/>
          </a:prstGeom>
          <a:solidFill>
            <a:schemeClr val="bg1"/>
          </a:solidFill>
        </p:spPr>
        <p:txBody>
          <a:bodyPr wrap="square" lIns="0" tIns="0" rIns="0" bIns="0" rtlCol="0">
            <a:spAutoFit/>
          </a:bodyPr>
          <a:lstStyle/>
          <a:p>
            <a:pPr algn="ctr"/>
            <a:r>
              <a:rPr lang="fr-FR" sz="1400" b="1" dirty="0" smtClean="0"/>
              <a:t>Années après le début de l’exposition</a:t>
            </a:r>
          </a:p>
        </p:txBody>
      </p:sp>
      <p:sp>
        <p:nvSpPr>
          <p:cNvPr id="12" name="Content Placeholder 2"/>
          <p:cNvSpPr>
            <a:spLocks noGrp="1"/>
          </p:cNvSpPr>
          <p:nvPr>
            <p:ph idx="1"/>
            <p:custDataLst>
              <p:tags r:id="rId10"/>
            </p:custDataLst>
          </p:nvPr>
        </p:nvSpPr>
        <p:spPr>
          <a:xfrm>
            <a:off x="457200" y="1600201"/>
            <a:ext cx="8229600" cy="1143000"/>
          </a:xfrm>
          <a:effectLst/>
        </p:spPr>
        <p:txBody>
          <a:bodyPr>
            <a:normAutofit fontScale="85000" lnSpcReduction="20000"/>
          </a:bodyPr>
          <a:lstStyle/>
          <a:p>
            <a:pPr marL="0" indent="0">
              <a:buNone/>
            </a:pPr>
            <a:r>
              <a:rPr lang="fr-FR" dirty="0" smtClean="0"/>
              <a:t>Le délai d’apparition de cas de cancers après l’exposition chronique ou aiguë à des mutagènes suggèrent que les tumeurs résultent d’accumulations de mutations.</a:t>
            </a:r>
            <a:endParaRPr lang="fr-FR" dirty="0"/>
          </a:p>
        </p:txBody>
      </p:sp>
    </p:spTree>
    <p:extLst>
      <p:ext uri="{BB962C8B-B14F-4D97-AF65-F5344CB8AC3E}">
        <p14:creationId xmlns:p14="http://schemas.microsoft.com/office/powerpoint/2010/main" val="35519326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custDataLst>
              <p:tags r:id="rId1"/>
            </p:custDataLst>
          </p:nvPr>
        </p:nvGrpSpPr>
        <p:grpSpPr>
          <a:xfrm>
            <a:off x="703624" y="2091639"/>
            <a:ext cx="7485086" cy="4567301"/>
            <a:chOff x="592413" y="1775859"/>
            <a:chExt cx="7485086" cy="4567301"/>
          </a:xfrm>
        </p:grpSpPr>
        <p:pic>
          <p:nvPicPr>
            <p:cNvPr id="13" name="Picture 2" descr="figure 20-0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21672" y="1784201"/>
              <a:ext cx="7455827" cy="4558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982890" y="1964597"/>
              <a:ext cx="1579239" cy="184666"/>
            </a:xfrm>
            <a:prstGeom prst="rect">
              <a:avLst/>
            </a:prstGeom>
            <a:solidFill>
              <a:srgbClr val="FFFF99"/>
            </a:solidFill>
          </p:spPr>
          <p:txBody>
            <a:bodyPr wrap="square" lIns="0" tIns="0" rIns="0" bIns="0" rtlCol="0">
              <a:spAutoFit/>
            </a:bodyPr>
            <a:lstStyle/>
            <a:p>
              <a:pPr algn="ctr"/>
              <a:r>
                <a:rPr lang="fr-FR" sz="1200" b="1" dirty="0" smtClean="0"/>
                <a:t>ÉPITHÉLIUM NORMAL</a:t>
              </a:r>
            </a:p>
          </p:txBody>
        </p:sp>
        <p:sp>
          <p:nvSpPr>
            <p:cNvPr id="10" name="TextBox 9"/>
            <p:cNvSpPr txBox="1"/>
            <p:nvPr/>
          </p:nvSpPr>
          <p:spPr>
            <a:xfrm rot="16200000">
              <a:off x="84572" y="5217294"/>
              <a:ext cx="1231126" cy="215444"/>
            </a:xfrm>
            <a:prstGeom prst="rect">
              <a:avLst/>
            </a:prstGeom>
            <a:solidFill>
              <a:schemeClr val="bg1"/>
            </a:solidFill>
          </p:spPr>
          <p:txBody>
            <a:bodyPr wrap="square" lIns="0" tIns="0" rIns="0" bIns="0" rtlCol="0">
              <a:spAutoFit/>
            </a:bodyPr>
            <a:lstStyle/>
            <a:p>
              <a:pPr algn="ctr"/>
              <a:r>
                <a:rPr lang="fr-FR" sz="1400" b="1" dirty="0" smtClean="0"/>
                <a:t>Tissu conjonctif</a:t>
              </a:r>
            </a:p>
          </p:txBody>
        </p:sp>
        <p:sp>
          <p:nvSpPr>
            <p:cNvPr id="14" name="TextBox 13"/>
            <p:cNvSpPr txBox="1"/>
            <p:nvPr/>
          </p:nvSpPr>
          <p:spPr>
            <a:xfrm>
              <a:off x="2741688" y="1812913"/>
              <a:ext cx="1579239" cy="553998"/>
            </a:xfrm>
            <a:prstGeom prst="rect">
              <a:avLst/>
            </a:prstGeom>
            <a:solidFill>
              <a:srgbClr val="FFFF99"/>
            </a:solidFill>
          </p:spPr>
          <p:txBody>
            <a:bodyPr wrap="square" lIns="0" tIns="0" rIns="0" bIns="0" rtlCol="0">
              <a:spAutoFit/>
            </a:bodyPr>
            <a:lstStyle/>
            <a:p>
              <a:pPr algn="ctr"/>
              <a:r>
                <a:rPr lang="fr-FR" sz="1200" b="1" dirty="0" smtClean="0"/>
                <a:t>NÉOPLASIE INTRAÉPITHÉLIALE DE BAS GRADE</a:t>
              </a:r>
            </a:p>
          </p:txBody>
        </p:sp>
        <p:sp>
          <p:nvSpPr>
            <p:cNvPr id="15" name="TextBox 14"/>
            <p:cNvSpPr txBox="1"/>
            <p:nvPr/>
          </p:nvSpPr>
          <p:spPr>
            <a:xfrm>
              <a:off x="4605193" y="1775859"/>
              <a:ext cx="1579239" cy="553998"/>
            </a:xfrm>
            <a:prstGeom prst="rect">
              <a:avLst/>
            </a:prstGeom>
            <a:solidFill>
              <a:srgbClr val="FFFF99"/>
            </a:solidFill>
          </p:spPr>
          <p:txBody>
            <a:bodyPr wrap="square" lIns="0" tIns="0" rIns="0" bIns="0" rtlCol="0">
              <a:spAutoFit/>
            </a:bodyPr>
            <a:lstStyle/>
            <a:p>
              <a:pPr algn="ctr"/>
              <a:r>
                <a:rPr lang="fr-FR" sz="1200" b="1" dirty="0" smtClean="0"/>
                <a:t>NÉOPLASIE INTRAÉPITHÉLIALE DE HAUT GRADE</a:t>
              </a:r>
            </a:p>
          </p:txBody>
        </p:sp>
        <p:sp>
          <p:nvSpPr>
            <p:cNvPr id="16" name="TextBox 15"/>
            <p:cNvSpPr txBox="1"/>
            <p:nvPr/>
          </p:nvSpPr>
          <p:spPr>
            <a:xfrm>
              <a:off x="6336832" y="2020592"/>
              <a:ext cx="1579239" cy="184666"/>
            </a:xfrm>
            <a:prstGeom prst="rect">
              <a:avLst/>
            </a:prstGeom>
            <a:solidFill>
              <a:srgbClr val="FFFF99"/>
            </a:solidFill>
          </p:spPr>
          <p:txBody>
            <a:bodyPr wrap="square" lIns="0" tIns="0" rIns="0" bIns="0" rtlCol="0">
              <a:spAutoFit/>
            </a:bodyPr>
            <a:lstStyle/>
            <a:p>
              <a:pPr algn="ctr"/>
              <a:r>
                <a:rPr lang="fr-FR" sz="1200" b="1" dirty="0" smtClean="0"/>
                <a:t>CARCINOME INVASIF</a:t>
              </a:r>
            </a:p>
          </p:txBody>
        </p:sp>
        <p:sp>
          <p:nvSpPr>
            <p:cNvPr id="17" name="TextBox 16"/>
            <p:cNvSpPr txBox="1"/>
            <p:nvPr/>
          </p:nvSpPr>
          <p:spPr>
            <a:xfrm rot="16200000">
              <a:off x="102091" y="3758621"/>
              <a:ext cx="1231126" cy="215444"/>
            </a:xfrm>
            <a:prstGeom prst="rect">
              <a:avLst/>
            </a:prstGeom>
            <a:solidFill>
              <a:schemeClr val="bg1"/>
            </a:solidFill>
          </p:spPr>
          <p:txBody>
            <a:bodyPr wrap="square" lIns="0" tIns="0" rIns="0" bIns="0" rtlCol="0">
              <a:spAutoFit/>
            </a:bodyPr>
            <a:lstStyle/>
            <a:p>
              <a:pPr algn="ctr"/>
              <a:r>
                <a:rPr lang="fr-FR" sz="1400" b="1" dirty="0" smtClean="0"/>
                <a:t>Épithélium</a:t>
              </a:r>
            </a:p>
          </p:txBody>
        </p:sp>
      </p:grpSp>
      <p:sp>
        <p:nvSpPr>
          <p:cNvPr id="2" name="Title 1"/>
          <p:cNvSpPr>
            <a:spLocks noGrp="1"/>
          </p:cNvSpPr>
          <p:nvPr>
            <p:ph type="title"/>
            <p:custDataLst>
              <p:tags r:id="rId2"/>
            </p:custDataLst>
          </p:nvPr>
        </p:nvSpPr>
        <p:spPr/>
        <p:txBody>
          <a:bodyPr/>
          <a:lstStyle/>
          <a:p>
            <a:r>
              <a:rPr lang="fr-FR" dirty="0"/>
              <a:t>Progression tumorale</a:t>
            </a:r>
          </a:p>
        </p:txBody>
      </p:sp>
      <p:sp>
        <p:nvSpPr>
          <p:cNvPr id="5" name="Text Box 3"/>
          <p:cNvSpPr txBox="1">
            <a:spLocks noChangeArrowheads="1"/>
          </p:cNvSpPr>
          <p:nvPr>
            <p:custDataLst>
              <p:tags r:id="rId3"/>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a:latin typeface="Arial" charset="0"/>
              </a:rPr>
              <a:t>Figure </a:t>
            </a:r>
            <a:r>
              <a:rPr lang="en-US" altLang="fr-FR" sz="1100" dirty="0" smtClean="0">
                <a:latin typeface="Arial" charset="0"/>
              </a:rPr>
              <a:t>20-9 </a:t>
            </a:r>
            <a:r>
              <a:rPr lang="en-US" altLang="fr-FR" sz="1100" i="1" dirty="0" smtClean="0">
                <a:latin typeface="Arial" charset="0"/>
              </a:rPr>
              <a:t> </a:t>
            </a:r>
            <a:r>
              <a:rPr lang="en-US" altLang="fr-FR" sz="1100" i="1" dirty="0">
                <a:latin typeface="Arial" charset="0"/>
              </a:rPr>
              <a:t>Molecular Biology of the Cell</a:t>
            </a:r>
            <a:r>
              <a:rPr lang="en-US" altLang="fr-FR" sz="1100" dirty="0">
                <a:latin typeface="Arial" charset="0"/>
              </a:rPr>
              <a:t> (© Garland Science 2008)</a:t>
            </a:r>
          </a:p>
        </p:txBody>
      </p:sp>
      <p:sp>
        <p:nvSpPr>
          <p:cNvPr id="18" name="Content Placeholder 2"/>
          <p:cNvSpPr>
            <a:spLocks noGrp="1"/>
          </p:cNvSpPr>
          <p:nvPr>
            <p:ph idx="1"/>
            <p:custDataLst>
              <p:tags r:id="rId4"/>
            </p:custDataLst>
          </p:nvPr>
        </p:nvSpPr>
        <p:spPr>
          <a:xfrm>
            <a:off x="457200" y="1294884"/>
            <a:ext cx="8229600" cy="769596"/>
          </a:xfrm>
        </p:spPr>
        <p:txBody>
          <a:bodyPr>
            <a:normAutofit fontScale="85000" lnSpcReduction="20000"/>
          </a:bodyPr>
          <a:lstStyle/>
          <a:p>
            <a:pPr marL="0" indent="0">
              <a:buNone/>
            </a:pPr>
            <a:r>
              <a:rPr lang="fr-FR" dirty="0" smtClean="0"/>
              <a:t>Certains cancers (ex.: cancer du col de l’utérus) peuvent être dépistés tôt.</a:t>
            </a:r>
            <a:endParaRPr lang="fr-FR" dirty="0"/>
          </a:p>
        </p:txBody>
      </p:sp>
      <p:sp>
        <p:nvSpPr>
          <p:cNvPr id="19" name="TextBox 18"/>
          <p:cNvSpPr txBox="1"/>
          <p:nvPr>
            <p:custDataLst>
              <p:tags r:id="rId5"/>
            </p:custDataLst>
          </p:nvPr>
        </p:nvSpPr>
        <p:spPr>
          <a:xfrm>
            <a:off x="281257" y="2854052"/>
            <a:ext cx="2064190" cy="430887"/>
          </a:xfrm>
          <a:prstGeom prst="rect">
            <a:avLst/>
          </a:prstGeom>
          <a:solidFill>
            <a:schemeClr val="bg1"/>
          </a:solidFill>
        </p:spPr>
        <p:txBody>
          <a:bodyPr wrap="square" lIns="0" tIns="0" rIns="0" bIns="0" rtlCol="0">
            <a:spAutoFit/>
          </a:bodyPr>
          <a:lstStyle/>
          <a:p>
            <a:r>
              <a:rPr lang="fr-FR" sz="1400" dirty="0" smtClean="0"/>
              <a:t>Cellules épithéliales plates à la superficie</a:t>
            </a:r>
          </a:p>
        </p:txBody>
      </p:sp>
      <p:cxnSp>
        <p:nvCxnSpPr>
          <p:cNvPr id="21" name="Straight Arrow Connector 20"/>
          <p:cNvCxnSpPr/>
          <p:nvPr>
            <p:custDataLst>
              <p:tags r:id="rId6"/>
            </p:custDataLst>
          </p:nvPr>
        </p:nvCxnSpPr>
        <p:spPr>
          <a:xfrm>
            <a:off x="1313352" y="3284939"/>
            <a:ext cx="570368" cy="526570"/>
          </a:xfrm>
          <a:prstGeom prst="straightConnector1">
            <a:avLst/>
          </a:prstGeom>
          <a:ln w="28575">
            <a:solidFill>
              <a:schemeClr val="tx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custDataLst>
              <p:tags r:id="rId7"/>
            </p:custDataLst>
          </p:nvPr>
        </p:nvCxnSpPr>
        <p:spPr>
          <a:xfrm>
            <a:off x="2336993" y="3069495"/>
            <a:ext cx="904148" cy="81111"/>
          </a:xfrm>
          <a:prstGeom prst="straightConnector1">
            <a:avLst/>
          </a:prstGeom>
          <a:ln w="28575">
            <a:solidFill>
              <a:schemeClr val="tx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sp>
        <p:nvSpPr>
          <p:cNvPr id="25" name="TextBox 24"/>
          <p:cNvSpPr txBox="1"/>
          <p:nvPr>
            <p:custDataLst>
              <p:tags r:id="rId8"/>
            </p:custDataLst>
          </p:nvPr>
        </p:nvSpPr>
        <p:spPr>
          <a:xfrm>
            <a:off x="2967718" y="5425352"/>
            <a:ext cx="2064190" cy="430887"/>
          </a:xfrm>
          <a:prstGeom prst="rect">
            <a:avLst/>
          </a:prstGeom>
          <a:solidFill>
            <a:schemeClr val="bg1"/>
          </a:solidFill>
        </p:spPr>
        <p:txBody>
          <a:bodyPr wrap="square" lIns="0" tIns="0" rIns="0" bIns="0" rtlCol="0">
            <a:spAutoFit/>
          </a:bodyPr>
          <a:lstStyle/>
          <a:p>
            <a:r>
              <a:rPr lang="fr-FR" sz="1400" dirty="0" smtClean="0"/>
              <a:t>Cellules anormales dans la couche basale</a:t>
            </a:r>
          </a:p>
        </p:txBody>
      </p:sp>
      <p:cxnSp>
        <p:nvCxnSpPr>
          <p:cNvPr id="26" name="Straight Arrow Connector 25"/>
          <p:cNvCxnSpPr/>
          <p:nvPr>
            <p:custDataLst>
              <p:tags r:id="rId9"/>
            </p:custDataLst>
          </p:nvPr>
        </p:nvCxnSpPr>
        <p:spPr>
          <a:xfrm flipV="1">
            <a:off x="3999813" y="4797686"/>
            <a:ext cx="285184" cy="586420"/>
          </a:xfrm>
          <a:prstGeom prst="straightConnector1">
            <a:avLst/>
          </a:prstGeom>
          <a:ln w="28575">
            <a:solidFill>
              <a:schemeClr val="tx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custDataLst>
              <p:tags r:id="rId10"/>
            </p:custDataLst>
          </p:nvPr>
        </p:nvCxnSpPr>
        <p:spPr>
          <a:xfrm flipV="1">
            <a:off x="5023454" y="4797686"/>
            <a:ext cx="482569" cy="636835"/>
          </a:xfrm>
          <a:prstGeom prst="straightConnector1">
            <a:avLst/>
          </a:prstGeom>
          <a:ln w="28575">
            <a:solidFill>
              <a:schemeClr val="tx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47280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figure 20-10"/>
          <p:cNvPicPr>
            <a:picLocks noChangeAspect="1" noChangeArrowheads="1"/>
          </p:cNvPicPr>
          <p:nvPr>
            <p:custDataLst>
              <p:tags r:id="rId1"/>
            </p:custDataLst>
          </p:nvPr>
        </p:nvPicPr>
        <p:blipFill>
          <a:blip r:embed="rId11">
            <a:extLst>
              <a:ext uri="{28A0092B-C50C-407E-A947-70E740481C1C}">
                <a14:useLocalDpi xmlns:a14="http://schemas.microsoft.com/office/drawing/2010/main" val="0"/>
              </a:ext>
            </a:extLst>
          </a:blip>
          <a:srcRect/>
          <a:stretch>
            <a:fillRect/>
          </a:stretch>
        </p:blipFill>
        <p:spPr bwMode="auto">
          <a:xfrm>
            <a:off x="453273" y="2059952"/>
            <a:ext cx="8301428" cy="4589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custDataLst>
              <p:tags r:id="rId2"/>
            </p:custDataLst>
          </p:nvPr>
        </p:nvSpPr>
        <p:spPr/>
        <p:txBody>
          <a:bodyPr/>
          <a:lstStyle/>
          <a:p>
            <a:r>
              <a:rPr lang="fr-FR" dirty="0"/>
              <a:t>Progression tumorale</a:t>
            </a:r>
          </a:p>
        </p:txBody>
      </p:sp>
      <p:sp>
        <p:nvSpPr>
          <p:cNvPr id="5" name="Text Box 3"/>
          <p:cNvSpPr txBox="1">
            <a:spLocks noChangeArrowheads="1"/>
          </p:cNvSpPr>
          <p:nvPr>
            <p:custDataLst>
              <p:tags r:id="rId3"/>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dirty="0">
                <a:latin typeface="Arial" charset="0"/>
              </a:rPr>
              <a:t>Figure </a:t>
            </a:r>
            <a:r>
              <a:rPr lang="en-US" altLang="fr-FR" sz="1100" dirty="0" smtClean="0">
                <a:latin typeface="Arial" charset="0"/>
              </a:rPr>
              <a:t>20-9 </a:t>
            </a:r>
            <a:r>
              <a:rPr lang="en-US" altLang="fr-FR" sz="1100" i="1" dirty="0" smtClean="0">
                <a:latin typeface="Arial" charset="0"/>
              </a:rPr>
              <a:t> </a:t>
            </a:r>
            <a:r>
              <a:rPr lang="en-US" altLang="fr-FR" sz="1100" i="1" dirty="0">
                <a:latin typeface="Arial" charset="0"/>
              </a:rPr>
              <a:t>Molecular Biology of the Cell</a:t>
            </a:r>
            <a:r>
              <a:rPr lang="en-US" altLang="fr-FR" sz="1100" dirty="0">
                <a:latin typeface="Arial" charset="0"/>
              </a:rPr>
              <a:t> (© Garland Science 2008)</a:t>
            </a:r>
          </a:p>
        </p:txBody>
      </p:sp>
      <p:sp>
        <p:nvSpPr>
          <p:cNvPr id="18" name="Content Placeholder 2"/>
          <p:cNvSpPr>
            <a:spLocks noGrp="1"/>
          </p:cNvSpPr>
          <p:nvPr>
            <p:ph idx="1"/>
            <p:custDataLst>
              <p:tags r:id="rId4"/>
            </p:custDataLst>
          </p:nvPr>
        </p:nvSpPr>
        <p:spPr>
          <a:xfrm>
            <a:off x="457200" y="1322043"/>
            <a:ext cx="8229600" cy="769596"/>
          </a:xfrm>
        </p:spPr>
        <p:txBody>
          <a:bodyPr>
            <a:normAutofit fontScale="85000" lnSpcReduction="20000"/>
          </a:bodyPr>
          <a:lstStyle/>
          <a:p>
            <a:pPr marL="0" indent="0">
              <a:buNone/>
            </a:pPr>
            <a:r>
              <a:rPr lang="fr-FR" dirty="0"/>
              <a:t>Certains cancers </a:t>
            </a:r>
            <a:r>
              <a:rPr lang="fr-FR" dirty="0" smtClean="0"/>
              <a:t>(ex.: </a:t>
            </a:r>
            <a:r>
              <a:rPr lang="fr-FR" dirty="0"/>
              <a:t>cancer du col de l’utérus) peuvent être dépistés tôt.</a:t>
            </a:r>
          </a:p>
        </p:txBody>
      </p:sp>
      <p:sp>
        <p:nvSpPr>
          <p:cNvPr id="19" name="TextBox 18"/>
          <p:cNvSpPr txBox="1"/>
          <p:nvPr>
            <p:custDataLst>
              <p:tags r:id="rId5"/>
            </p:custDataLst>
          </p:nvPr>
        </p:nvSpPr>
        <p:spPr>
          <a:xfrm>
            <a:off x="281257" y="2854052"/>
            <a:ext cx="2064190" cy="646331"/>
          </a:xfrm>
          <a:prstGeom prst="rect">
            <a:avLst/>
          </a:prstGeom>
          <a:solidFill>
            <a:schemeClr val="bg1"/>
          </a:solidFill>
        </p:spPr>
        <p:txBody>
          <a:bodyPr wrap="square" lIns="0" tIns="0" rIns="0" bIns="0" rtlCol="0">
            <a:spAutoFit/>
          </a:bodyPr>
          <a:lstStyle/>
          <a:p>
            <a:r>
              <a:rPr lang="fr-FR" sz="1400" dirty="0" smtClean="0"/>
              <a:t>Cellules normales de grande taille et petit noyau.  Bien différenciée</a:t>
            </a:r>
          </a:p>
        </p:txBody>
      </p:sp>
      <p:cxnSp>
        <p:nvCxnSpPr>
          <p:cNvPr id="21" name="Straight Arrow Connector 20"/>
          <p:cNvCxnSpPr/>
          <p:nvPr>
            <p:custDataLst>
              <p:tags r:id="rId6"/>
            </p:custDataLst>
          </p:nvPr>
        </p:nvCxnSpPr>
        <p:spPr>
          <a:xfrm>
            <a:off x="1313352" y="3284939"/>
            <a:ext cx="570368" cy="526570"/>
          </a:xfrm>
          <a:prstGeom prst="straightConnector1">
            <a:avLst/>
          </a:prstGeom>
          <a:ln w="28575">
            <a:solidFill>
              <a:schemeClr val="tx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sp>
        <p:nvSpPr>
          <p:cNvPr id="25" name="TextBox 24"/>
          <p:cNvSpPr txBox="1"/>
          <p:nvPr>
            <p:custDataLst>
              <p:tags r:id="rId7"/>
            </p:custDataLst>
          </p:nvPr>
        </p:nvSpPr>
        <p:spPr>
          <a:xfrm>
            <a:off x="5490624" y="5384106"/>
            <a:ext cx="2064190" cy="646331"/>
          </a:xfrm>
          <a:prstGeom prst="rect">
            <a:avLst/>
          </a:prstGeom>
          <a:solidFill>
            <a:schemeClr val="bg1"/>
          </a:solidFill>
        </p:spPr>
        <p:txBody>
          <a:bodyPr wrap="square" lIns="0" tIns="0" rIns="0" bIns="0" rtlCol="0">
            <a:spAutoFit/>
          </a:bodyPr>
          <a:lstStyle/>
          <a:p>
            <a:r>
              <a:rPr lang="fr-FR" sz="1400" dirty="0" smtClean="0"/>
              <a:t>Cytoplasme réduit et noyau relativement grand.</a:t>
            </a:r>
          </a:p>
          <a:p>
            <a:r>
              <a:rPr lang="fr-FR" sz="1400" dirty="0" smtClean="0"/>
              <a:t>Cellules peu différenciées</a:t>
            </a:r>
          </a:p>
        </p:txBody>
      </p:sp>
      <p:cxnSp>
        <p:nvCxnSpPr>
          <p:cNvPr id="27" name="Straight Arrow Connector 26"/>
          <p:cNvCxnSpPr/>
          <p:nvPr>
            <p:custDataLst>
              <p:tags r:id="rId8"/>
            </p:custDataLst>
          </p:nvPr>
        </p:nvCxnSpPr>
        <p:spPr>
          <a:xfrm flipV="1">
            <a:off x="6788880" y="4747271"/>
            <a:ext cx="309037" cy="636836"/>
          </a:xfrm>
          <a:prstGeom prst="straightConnector1">
            <a:avLst/>
          </a:prstGeom>
          <a:ln w="28575">
            <a:solidFill>
              <a:schemeClr val="tx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73737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Progression tumorale</a:t>
            </a:r>
          </a:p>
        </p:txBody>
      </p:sp>
      <p:sp>
        <p:nvSpPr>
          <p:cNvPr id="3" name="Content Placeholder 2"/>
          <p:cNvSpPr>
            <a:spLocks noGrp="1"/>
          </p:cNvSpPr>
          <p:nvPr>
            <p:ph idx="1"/>
            <p:custDataLst>
              <p:tags r:id="rId2"/>
            </p:custDataLst>
          </p:nvPr>
        </p:nvSpPr>
        <p:spPr>
          <a:xfrm>
            <a:off x="3594226" y="1600200"/>
            <a:ext cx="5092574" cy="4525963"/>
          </a:xfrm>
        </p:spPr>
        <p:txBody>
          <a:bodyPr>
            <a:normAutofit lnSpcReduction="10000"/>
          </a:bodyPr>
          <a:lstStyle/>
          <a:p>
            <a:r>
              <a:rPr lang="fr-FR" dirty="0" smtClean="0"/>
              <a:t>La progression d’une tumeur mène à des </a:t>
            </a:r>
            <a:r>
              <a:rPr lang="fr-FR" b="1" dirty="0" smtClean="0"/>
              <a:t>barrières</a:t>
            </a:r>
            <a:r>
              <a:rPr lang="fr-FR" dirty="0" smtClean="0"/>
              <a:t> comme un manque d’oxygène et de nutriments.</a:t>
            </a:r>
          </a:p>
          <a:p>
            <a:r>
              <a:rPr lang="fr-FR" dirty="0" smtClean="0"/>
              <a:t>Des </a:t>
            </a:r>
            <a:r>
              <a:rPr lang="fr-FR" b="1" dirty="0" smtClean="0"/>
              <a:t>mutations supplémentaires </a:t>
            </a:r>
            <a:r>
              <a:rPr lang="fr-FR" dirty="0" smtClean="0"/>
              <a:t>sont nécessaires pour surmonter ces barrières</a:t>
            </a:r>
            <a:endParaRPr lang="fr-FR" dirty="0"/>
          </a:p>
        </p:txBody>
      </p:sp>
      <p:sp>
        <p:nvSpPr>
          <p:cNvPr id="4" name="Text Box 3"/>
          <p:cNvSpPr txBox="1">
            <a:spLocks noChangeArrowheads="1"/>
          </p:cNvSpPr>
          <p:nvPr>
            <p:custDataLst>
              <p:tags r:id="rId3"/>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a:latin typeface="Arial" charset="0"/>
              </a:rPr>
              <a:t>Figure 20-11 </a:t>
            </a:r>
            <a:r>
              <a:rPr lang="en-US" altLang="fr-FR" sz="1100" i="1">
                <a:latin typeface="Arial" charset="0"/>
              </a:rPr>
              <a:t> Molecular Biology of the Cell</a:t>
            </a:r>
            <a:r>
              <a:rPr lang="en-US" altLang="fr-FR" sz="1100">
                <a:latin typeface="Arial" charset="0"/>
              </a:rPr>
              <a:t> (© Garland Science 2008)</a:t>
            </a:r>
          </a:p>
        </p:txBody>
      </p:sp>
      <p:pic>
        <p:nvPicPr>
          <p:cNvPr id="5" name="Picture 4" descr="figure 20-11"/>
          <p:cNvPicPr>
            <a:picLocks noChangeAspect="1" noChangeArrowheads="1"/>
          </p:cNvPicPr>
          <p:nvPr>
            <p:custDataLst>
              <p:tags r:id="rId4"/>
            </p:custDataLst>
          </p:nvPr>
        </p:nvPicPr>
        <p:blipFill>
          <a:blip r:embed="rId13">
            <a:extLst>
              <a:ext uri="{28A0092B-C50C-407E-A947-70E740481C1C}">
                <a14:useLocalDpi xmlns:a14="http://schemas.microsoft.com/office/drawing/2010/main" val="0"/>
              </a:ext>
            </a:extLst>
          </a:blip>
          <a:srcRect/>
          <a:stretch>
            <a:fillRect/>
          </a:stretch>
        </p:blipFill>
        <p:spPr bwMode="auto">
          <a:xfrm>
            <a:off x="529030" y="1213163"/>
            <a:ext cx="2449559" cy="51696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custDataLst>
              <p:tags r:id="rId5"/>
            </p:custDataLst>
          </p:nvPr>
        </p:nvSpPr>
        <p:spPr>
          <a:xfrm>
            <a:off x="529030" y="1287802"/>
            <a:ext cx="1402688" cy="338554"/>
          </a:xfrm>
          <a:prstGeom prst="rect">
            <a:avLst/>
          </a:prstGeom>
          <a:solidFill>
            <a:schemeClr val="bg1"/>
          </a:solidFill>
        </p:spPr>
        <p:txBody>
          <a:bodyPr wrap="square" lIns="0" tIns="0" rIns="0" bIns="0" rtlCol="0">
            <a:spAutoFit/>
          </a:bodyPr>
          <a:lstStyle/>
          <a:p>
            <a:r>
              <a:rPr lang="fr-FR" sz="1100" dirty="0" smtClean="0"/>
              <a:t>Production accidentelle d’une cellule mutante</a:t>
            </a:r>
          </a:p>
        </p:txBody>
      </p:sp>
      <p:sp>
        <p:nvSpPr>
          <p:cNvPr id="7" name="TextBox 6"/>
          <p:cNvSpPr txBox="1"/>
          <p:nvPr>
            <p:custDataLst>
              <p:tags r:id="rId6"/>
            </p:custDataLst>
          </p:nvPr>
        </p:nvSpPr>
        <p:spPr>
          <a:xfrm>
            <a:off x="2066012" y="1167898"/>
            <a:ext cx="1402688" cy="507831"/>
          </a:xfrm>
          <a:prstGeom prst="rect">
            <a:avLst/>
          </a:prstGeom>
          <a:solidFill>
            <a:schemeClr val="bg1"/>
          </a:solidFill>
        </p:spPr>
        <p:txBody>
          <a:bodyPr wrap="square" lIns="0" tIns="0" rIns="0" bIns="0" rtlCol="0">
            <a:spAutoFit/>
          </a:bodyPr>
          <a:lstStyle/>
          <a:p>
            <a:r>
              <a:rPr lang="fr-FR" sz="1100" dirty="0" smtClean="0"/>
              <a:t>Les cellules épithéliales se </a:t>
            </a:r>
            <a:r>
              <a:rPr lang="fr-FR" sz="1100" dirty="0" err="1" smtClean="0"/>
              <a:t>dévelopant</a:t>
            </a:r>
            <a:r>
              <a:rPr lang="fr-FR" sz="1100" dirty="0" smtClean="0"/>
              <a:t> sur la lame basale</a:t>
            </a:r>
          </a:p>
        </p:txBody>
      </p:sp>
      <p:sp>
        <p:nvSpPr>
          <p:cNvPr id="8" name="TextBox 7"/>
          <p:cNvSpPr txBox="1"/>
          <p:nvPr>
            <p:custDataLst>
              <p:tags r:id="rId7"/>
            </p:custDataLst>
          </p:nvPr>
        </p:nvSpPr>
        <p:spPr>
          <a:xfrm>
            <a:off x="1657096" y="2289014"/>
            <a:ext cx="1656472" cy="169277"/>
          </a:xfrm>
          <a:prstGeom prst="rect">
            <a:avLst/>
          </a:prstGeom>
          <a:solidFill>
            <a:schemeClr val="bg1"/>
          </a:solidFill>
        </p:spPr>
        <p:txBody>
          <a:bodyPr wrap="square" lIns="0" tIns="0" rIns="0" bIns="0" rtlCol="0">
            <a:spAutoFit/>
          </a:bodyPr>
          <a:lstStyle/>
          <a:p>
            <a:r>
              <a:rPr lang="fr-FR" sz="1100" dirty="0" smtClean="0"/>
              <a:t>PROLIFÉRATION CELLULAIRE</a:t>
            </a:r>
          </a:p>
        </p:txBody>
      </p:sp>
      <p:sp>
        <p:nvSpPr>
          <p:cNvPr id="9" name="TextBox 8"/>
          <p:cNvSpPr txBox="1"/>
          <p:nvPr>
            <p:custDataLst>
              <p:tags r:id="rId8"/>
            </p:custDataLst>
          </p:nvPr>
        </p:nvSpPr>
        <p:spPr>
          <a:xfrm>
            <a:off x="1657096" y="3256226"/>
            <a:ext cx="1656472" cy="169277"/>
          </a:xfrm>
          <a:prstGeom prst="rect">
            <a:avLst/>
          </a:prstGeom>
          <a:solidFill>
            <a:schemeClr val="bg1"/>
          </a:solidFill>
        </p:spPr>
        <p:txBody>
          <a:bodyPr wrap="square" lIns="0" tIns="0" rIns="0" bIns="0" rtlCol="0">
            <a:spAutoFit/>
          </a:bodyPr>
          <a:lstStyle/>
          <a:p>
            <a:r>
              <a:rPr lang="fr-FR" sz="1100" dirty="0" smtClean="0"/>
              <a:t>PROLIFÉRATION CELLULAIRE</a:t>
            </a:r>
          </a:p>
        </p:txBody>
      </p:sp>
      <p:sp>
        <p:nvSpPr>
          <p:cNvPr id="10" name="TextBox 9"/>
          <p:cNvSpPr txBox="1"/>
          <p:nvPr>
            <p:custDataLst>
              <p:tags r:id="rId9"/>
            </p:custDataLst>
          </p:nvPr>
        </p:nvSpPr>
        <p:spPr>
          <a:xfrm>
            <a:off x="652473" y="2615493"/>
            <a:ext cx="1431645" cy="169277"/>
          </a:xfrm>
          <a:prstGeom prst="rect">
            <a:avLst/>
          </a:prstGeom>
          <a:solidFill>
            <a:schemeClr val="bg1"/>
          </a:solidFill>
        </p:spPr>
        <p:txBody>
          <a:bodyPr wrap="square" lIns="0" tIns="0" rIns="0" bIns="0" rtlCol="0">
            <a:spAutoFit/>
          </a:bodyPr>
          <a:lstStyle/>
          <a:p>
            <a:r>
              <a:rPr lang="fr-FR" sz="1100" dirty="0" smtClean="0"/>
              <a:t>Cellule à deux mutations</a:t>
            </a:r>
          </a:p>
        </p:txBody>
      </p:sp>
      <p:sp>
        <p:nvSpPr>
          <p:cNvPr id="11" name="TextBox 10"/>
          <p:cNvSpPr txBox="1"/>
          <p:nvPr>
            <p:custDataLst>
              <p:tags r:id="rId10"/>
            </p:custDataLst>
          </p:nvPr>
        </p:nvSpPr>
        <p:spPr>
          <a:xfrm>
            <a:off x="1657096" y="4250598"/>
            <a:ext cx="1656472" cy="338554"/>
          </a:xfrm>
          <a:prstGeom prst="rect">
            <a:avLst/>
          </a:prstGeom>
          <a:solidFill>
            <a:schemeClr val="bg1"/>
          </a:solidFill>
        </p:spPr>
        <p:txBody>
          <a:bodyPr wrap="square" lIns="0" tIns="0" rIns="0" bIns="0" rtlCol="0">
            <a:spAutoFit/>
          </a:bodyPr>
          <a:lstStyle/>
          <a:p>
            <a:r>
              <a:rPr lang="fr-FR" sz="1100" dirty="0" smtClean="0"/>
              <a:t>PROLIFÉRATION CELLULAIRE DANGEREUSE</a:t>
            </a:r>
          </a:p>
        </p:txBody>
      </p:sp>
      <p:sp>
        <p:nvSpPr>
          <p:cNvPr id="12" name="TextBox 11"/>
          <p:cNvSpPr txBox="1"/>
          <p:nvPr>
            <p:custDataLst>
              <p:tags r:id="rId11"/>
            </p:custDataLst>
          </p:nvPr>
        </p:nvSpPr>
        <p:spPr>
          <a:xfrm>
            <a:off x="419359" y="3459431"/>
            <a:ext cx="948936" cy="338554"/>
          </a:xfrm>
          <a:prstGeom prst="rect">
            <a:avLst/>
          </a:prstGeom>
          <a:solidFill>
            <a:schemeClr val="bg1"/>
          </a:solidFill>
        </p:spPr>
        <p:txBody>
          <a:bodyPr wrap="square" lIns="0" tIns="0" rIns="0" bIns="0" rtlCol="0">
            <a:spAutoFit/>
          </a:bodyPr>
          <a:lstStyle/>
          <a:p>
            <a:r>
              <a:rPr lang="fr-FR" sz="1100" dirty="0" smtClean="0"/>
              <a:t>Cellule à trois mutations</a:t>
            </a:r>
          </a:p>
        </p:txBody>
      </p:sp>
    </p:spTree>
    <p:extLst>
      <p:ext uri="{BB962C8B-B14F-4D97-AF65-F5344CB8AC3E}">
        <p14:creationId xmlns:p14="http://schemas.microsoft.com/office/powerpoint/2010/main" val="2769919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Progression tumorale</a:t>
            </a:r>
          </a:p>
        </p:txBody>
      </p:sp>
      <p:sp>
        <p:nvSpPr>
          <p:cNvPr id="3" name="Content Placeholder 2"/>
          <p:cNvSpPr>
            <a:spLocks noGrp="1"/>
          </p:cNvSpPr>
          <p:nvPr>
            <p:ph idx="1"/>
            <p:custDataLst>
              <p:tags r:id="rId2"/>
            </p:custDataLst>
          </p:nvPr>
        </p:nvSpPr>
        <p:spPr>
          <a:xfrm>
            <a:off x="3558012" y="1600200"/>
            <a:ext cx="5128788" cy="4525963"/>
          </a:xfrm>
        </p:spPr>
        <p:txBody>
          <a:bodyPr>
            <a:normAutofit fontScale="92500" lnSpcReduction="10000"/>
          </a:bodyPr>
          <a:lstStyle/>
          <a:p>
            <a:r>
              <a:rPr lang="fr-FR" dirty="0" smtClean="0"/>
              <a:t>Une </a:t>
            </a:r>
            <a:r>
              <a:rPr lang="fr-FR" b="1" dirty="0" smtClean="0"/>
              <a:t>accumulation de mutations </a:t>
            </a:r>
            <a:r>
              <a:rPr lang="fr-FR" dirty="0" smtClean="0"/>
              <a:t>confère de plus en plus d’avantages sélectifs qui permettent aux cellules de se diviser plus rapidement.</a:t>
            </a:r>
          </a:p>
          <a:p>
            <a:r>
              <a:rPr lang="fr-FR" dirty="0" smtClean="0"/>
              <a:t>Ces cellules tumorales risquent de subir des mutations qui vont augmenter leurs chances de survie</a:t>
            </a:r>
            <a:endParaRPr lang="fr-FR" dirty="0"/>
          </a:p>
        </p:txBody>
      </p:sp>
      <p:sp>
        <p:nvSpPr>
          <p:cNvPr id="4" name="Text Box 3"/>
          <p:cNvSpPr txBox="1">
            <a:spLocks noChangeArrowheads="1"/>
          </p:cNvSpPr>
          <p:nvPr>
            <p:custDataLst>
              <p:tags r:id="rId3"/>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fr-FR" sz="1100">
                <a:latin typeface="Arial" charset="0"/>
              </a:rPr>
              <a:t>Figure 20-11 </a:t>
            </a:r>
            <a:r>
              <a:rPr lang="en-US" altLang="fr-FR" sz="1100" i="1">
                <a:latin typeface="Arial" charset="0"/>
              </a:rPr>
              <a:t> Molecular Biology of the Cell</a:t>
            </a:r>
            <a:r>
              <a:rPr lang="en-US" altLang="fr-FR" sz="1100">
                <a:latin typeface="Arial" charset="0"/>
              </a:rPr>
              <a:t> (© Garland Science 2008)</a:t>
            </a:r>
          </a:p>
        </p:txBody>
      </p:sp>
      <p:pic>
        <p:nvPicPr>
          <p:cNvPr id="5" name="Picture 4" descr="figure 20-11"/>
          <p:cNvPicPr>
            <a:picLocks noChangeAspect="1" noChangeArrowheads="1"/>
          </p:cNvPicPr>
          <p:nvPr>
            <p:custDataLst>
              <p:tags r:id="rId4"/>
            </p:custDataLst>
          </p:nvPr>
        </p:nvPicPr>
        <p:blipFill>
          <a:blip r:embed="rId13">
            <a:extLst>
              <a:ext uri="{28A0092B-C50C-407E-A947-70E740481C1C}">
                <a14:useLocalDpi xmlns:a14="http://schemas.microsoft.com/office/drawing/2010/main" val="0"/>
              </a:ext>
            </a:extLst>
          </a:blip>
          <a:srcRect/>
          <a:stretch>
            <a:fillRect/>
          </a:stretch>
        </p:blipFill>
        <p:spPr bwMode="auto">
          <a:xfrm>
            <a:off x="529030" y="1213163"/>
            <a:ext cx="2449559" cy="51696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custDataLst>
              <p:tags r:id="rId5"/>
            </p:custDataLst>
          </p:nvPr>
        </p:nvSpPr>
        <p:spPr>
          <a:xfrm>
            <a:off x="529030" y="1287802"/>
            <a:ext cx="1402688" cy="338554"/>
          </a:xfrm>
          <a:prstGeom prst="rect">
            <a:avLst/>
          </a:prstGeom>
          <a:solidFill>
            <a:schemeClr val="bg1"/>
          </a:solidFill>
        </p:spPr>
        <p:txBody>
          <a:bodyPr wrap="square" lIns="0" tIns="0" rIns="0" bIns="0" rtlCol="0">
            <a:spAutoFit/>
          </a:bodyPr>
          <a:lstStyle/>
          <a:p>
            <a:r>
              <a:rPr lang="fr-FR" sz="1100" dirty="0" smtClean="0"/>
              <a:t>Production accidentelle d’une cellule mutante</a:t>
            </a:r>
          </a:p>
        </p:txBody>
      </p:sp>
      <p:sp>
        <p:nvSpPr>
          <p:cNvPr id="7" name="TextBox 6"/>
          <p:cNvSpPr txBox="1"/>
          <p:nvPr>
            <p:custDataLst>
              <p:tags r:id="rId6"/>
            </p:custDataLst>
          </p:nvPr>
        </p:nvSpPr>
        <p:spPr>
          <a:xfrm>
            <a:off x="2066012" y="1167898"/>
            <a:ext cx="1402688" cy="507831"/>
          </a:xfrm>
          <a:prstGeom prst="rect">
            <a:avLst/>
          </a:prstGeom>
          <a:solidFill>
            <a:schemeClr val="bg1"/>
          </a:solidFill>
        </p:spPr>
        <p:txBody>
          <a:bodyPr wrap="square" lIns="0" tIns="0" rIns="0" bIns="0" rtlCol="0">
            <a:spAutoFit/>
          </a:bodyPr>
          <a:lstStyle/>
          <a:p>
            <a:r>
              <a:rPr lang="fr-FR" sz="1100" dirty="0" smtClean="0"/>
              <a:t>Les cellules épithéliales se </a:t>
            </a:r>
            <a:r>
              <a:rPr lang="fr-FR" sz="1100" dirty="0" err="1" smtClean="0"/>
              <a:t>dévelopant</a:t>
            </a:r>
            <a:r>
              <a:rPr lang="fr-FR" sz="1100" dirty="0" smtClean="0"/>
              <a:t> sur la lame basale</a:t>
            </a:r>
          </a:p>
        </p:txBody>
      </p:sp>
      <p:sp>
        <p:nvSpPr>
          <p:cNvPr id="8" name="TextBox 7"/>
          <p:cNvSpPr txBox="1"/>
          <p:nvPr>
            <p:custDataLst>
              <p:tags r:id="rId7"/>
            </p:custDataLst>
          </p:nvPr>
        </p:nvSpPr>
        <p:spPr>
          <a:xfrm>
            <a:off x="1657096" y="2289014"/>
            <a:ext cx="1656472" cy="169277"/>
          </a:xfrm>
          <a:prstGeom prst="rect">
            <a:avLst/>
          </a:prstGeom>
          <a:solidFill>
            <a:schemeClr val="bg1"/>
          </a:solidFill>
        </p:spPr>
        <p:txBody>
          <a:bodyPr wrap="square" lIns="0" tIns="0" rIns="0" bIns="0" rtlCol="0">
            <a:spAutoFit/>
          </a:bodyPr>
          <a:lstStyle/>
          <a:p>
            <a:r>
              <a:rPr lang="fr-FR" sz="1100" dirty="0" smtClean="0"/>
              <a:t>PROLIFÉRATION CELLULAIRE</a:t>
            </a:r>
          </a:p>
        </p:txBody>
      </p:sp>
      <p:sp>
        <p:nvSpPr>
          <p:cNvPr id="9" name="TextBox 8"/>
          <p:cNvSpPr txBox="1"/>
          <p:nvPr>
            <p:custDataLst>
              <p:tags r:id="rId8"/>
            </p:custDataLst>
          </p:nvPr>
        </p:nvSpPr>
        <p:spPr>
          <a:xfrm>
            <a:off x="1657096" y="3256226"/>
            <a:ext cx="1656472" cy="169277"/>
          </a:xfrm>
          <a:prstGeom prst="rect">
            <a:avLst/>
          </a:prstGeom>
          <a:solidFill>
            <a:schemeClr val="bg1"/>
          </a:solidFill>
        </p:spPr>
        <p:txBody>
          <a:bodyPr wrap="square" lIns="0" tIns="0" rIns="0" bIns="0" rtlCol="0">
            <a:spAutoFit/>
          </a:bodyPr>
          <a:lstStyle/>
          <a:p>
            <a:r>
              <a:rPr lang="fr-FR" sz="1100" dirty="0" smtClean="0"/>
              <a:t>PROLIFÉRATION CELLULAIRE</a:t>
            </a:r>
          </a:p>
        </p:txBody>
      </p:sp>
      <p:sp>
        <p:nvSpPr>
          <p:cNvPr id="10" name="TextBox 9"/>
          <p:cNvSpPr txBox="1"/>
          <p:nvPr>
            <p:custDataLst>
              <p:tags r:id="rId9"/>
            </p:custDataLst>
          </p:nvPr>
        </p:nvSpPr>
        <p:spPr>
          <a:xfrm>
            <a:off x="652473" y="2615493"/>
            <a:ext cx="1431645" cy="169277"/>
          </a:xfrm>
          <a:prstGeom prst="rect">
            <a:avLst/>
          </a:prstGeom>
          <a:solidFill>
            <a:schemeClr val="bg1"/>
          </a:solidFill>
        </p:spPr>
        <p:txBody>
          <a:bodyPr wrap="square" lIns="0" tIns="0" rIns="0" bIns="0" rtlCol="0">
            <a:spAutoFit/>
          </a:bodyPr>
          <a:lstStyle/>
          <a:p>
            <a:r>
              <a:rPr lang="fr-FR" sz="1100" dirty="0" smtClean="0"/>
              <a:t>Cellule à deux mutations</a:t>
            </a:r>
          </a:p>
        </p:txBody>
      </p:sp>
      <p:sp>
        <p:nvSpPr>
          <p:cNvPr id="11" name="TextBox 10"/>
          <p:cNvSpPr txBox="1"/>
          <p:nvPr>
            <p:custDataLst>
              <p:tags r:id="rId10"/>
            </p:custDataLst>
          </p:nvPr>
        </p:nvSpPr>
        <p:spPr>
          <a:xfrm>
            <a:off x="1657096" y="4250598"/>
            <a:ext cx="1656472" cy="338554"/>
          </a:xfrm>
          <a:prstGeom prst="rect">
            <a:avLst/>
          </a:prstGeom>
          <a:solidFill>
            <a:schemeClr val="bg1"/>
          </a:solidFill>
        </p:spPr>
        <p:txBody>
          <a:bodyPr wrap="square" lIns="0" tIns="0" rIns="0" bIns="0" rtlCol="0">
            <a:spAutoFit/>
          </a:bodyPr>
          <a:lstStyle/>
          <a:p>
            <a:r>
              <a:rPr lang="fr-FR" sz="1100" dirty="0" smtClean="0"/>
              <a:t>PROLIFÉRATION CELLULAIRE DANGEREUSE</a:t>
            </a:r>
          </a:p>
        </p:txBody>
      </p:sp>
      <p:sp>
        <p:nvSpPr>
          <p:cNvPr id="12" name="TextBox 11"/>
          <p:cNvSpPr txBox="1"/>
          <p:nvPr>
            <p:custDataLst>
              <p:tags r:id="rId11"/>
            </p:custDataLst>
          </p:nvPr>
        </p:nvSpPr>
        <p:spPr>
          <a:xfrm>
            <a:off x="419359" y="3459431"/>
            <a:ext cx="948936" cy="338554"/>
          </a:xfrm>
          <a:prstGeom prst="rect">
            <a:avLst/>
          </a:prstGeom>
          <a:solidFill>
            <a:schemeClr val="bg1"/>
          </a:solidFill>
        </p:spPr>
        <p:txBody>
          <a:bodyPr wrap="square" lIns="0" tIns="0" rIns="0" bIns="0" rtlCol="0">
            <a:spAutoFit/>
          </a:bodyPr>
          <a:lstStyle/>
          <a:p>
            <a:r>
              <a:rPr lang="fr-FR" sz="1100" dirty="0" smtClean="0"/>
              <a:t>Cellule à trois mutations</a:t>
            </a:r>
          </a:p>
        </p:txBody>
      </p:sp>
    </p:spTree>
    <p:extLst>
      <p:ext uri="{BB962C8B-B14F-4D97-AF65-F5344CB8AC3E}">
        <p14:creationId xmlns:p14="http://schemas.microsoft.com/office/powerpoint/2010/main" val="1093830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Progression tumorale</a:t>
            </a:r>
          </a:p>
        </p:txBody>
      </p:sp>
      <p:sp>
        <p:nvSpPr>
          <p:cNvPr id="3" name="Content Placeholder 2"/>
          <p:cNvSpPr>
            <a:spLocks noGrp="1"/>
          </p:cNvSpPr>
          <p:nvPr>
            <p:ph idx="1"/>
            <p:custDataLst>
              <p:tags r:id="rId2"/>
            </p:custDataLst>
          </p:nvPr>
        </p:nvSpPr>
        <p:spPr/>
        <p:txBody>
          <a:bodyPr/>
          <a:lstStyle/>
          <a:p>
            <a:pPr marL="0" indent="0">
              <a:buNone/>
            </a:pPr>
            <a:r>
              <a:rPr lang="fr-FR" dirty="0" smtClean="0"/>
              <a:t>La vitesse d’évolution d’une tumeur dépend de:</a:t>
            </a:r>
          </a:p>
        </p:txBody>
      </p:sp>
      <p:sp>
        <p:nvSpPr>
          <p:cNvPr id="4" name="Rounded Rectangle 3"/>
          <p:cNvSpPr/>
          <p:nvPr>
            <p:custDataLst>
              <p:tags r:id="rId3"/>
            </p:custDataLst>
          </p:nvPr>
        </p:nvSpPr>
        <p:spPr>
          <a:xfrm>
            <a:off x="4694147" y="4528322"/>
            <a:ext cx="3429000" cy="191588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5" name="Freeform 4"/>
          <p:cNvSpPr/>
          <p:nvPr>
            <p:custDataLst>
              <p:tags r:id="rId4"/>
            </p:custDataLst>
          </p:nvPr>
        </p:nvSpPr>
        <p:spPr>
          <a:xfrm>
            <a:off x="5745817" y="4729709"/>
            <a:ext cx="427560" cy="1006927"/>
          </a:xfrm>
          <a:custGeom>
            <a:avLst/>
            <a:gdLst>
              <a:gd name="connsiteX0" fmla="*/ 72770 w 1053878"/>
              <a:gd name="connsiteY0" fmla="*/ 2481943 h 2481943"/>
              <a:gd name="connsiteX1" fmla="*/ 87285 w 1053878"/>
              <a:gd name="connsiteY1" fmla="*/ 1828800 h 2481943"/>
              <a:gd name="connsiteX2" fmla="*/ 943628 w 1053878"/>
              <a:gd name="connsiteY2" fmla="*/ 1161143 h 2481943"/>
              <a:gd name="connsiteX3" fmla="*/ 1016199 w 1053878"/>
              <a:gd name="connsiteY3" fmla="*/ 0 h 2481943"/>
            </a:gdLst>
            <a:ahLst/>
            <a:cxnLst>
              <a:cxn ang="0">
                <a:pos x="connsiteX0" y="connsiteY0"/>
              </a:cxn>
              <a:cxn ang="0">
                <a:pos x="connsiteX1" y="connsiteY1"/>
              </a:cxn>
              <a:cxn ang="0">
                <a:pos x="connsiteX2" y="connsiteY2"/>
              </a:cxn>
              <a:cxn ang="0">
                <a:pos x="connsiteX3" y="connsiteY3"/>
              </a:cxn>
            </a:cxnLst>
            <a:rect l="l" t="t" r="r" b="b"/>
            <a:pathLst>
              <a:path w="1053878" h="2481943">
                <a:moveTo>
                  <a:pt x="72770" y="2481943"/>
                </a:moveTo>
                <a:cubicBezTo>
                  <a:pt x="7456" y="2265438"/>
                  <a:pt x="-57858" y="2048933"/>
                  <a:pt x="87285" y="1828800"/>
                </a:cubicBezTo>
                <a:cubicBezTo>
                  <a:pt x="232428" y="1608667"/>
                  <a:pt x="788809" y="1465943"/>
                  <a:pt x="943628" y="1161143"/>
                </a:cubicBezTo>
                <a:cubicBezTo>
                  <a:pt x="1098447" y="856343"/>
                  <a:pt x="1057323" y="428171"/>
                  <a:pt x="1016199"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14" name="Group 13"/>
          <p:cNvGrpSpPr/>
          <p:nvPr>
            <p:custDataLst>
              <p:tags r:id="rId5"/>
            </p:custDataLst>
          </p:nvPr>
        </p:nvGrpSpPr>
        <p:grpSpPr>
          <a:xfrm>
            <a:off x="6412858" y="4729708"/>
            <a:ext cx="427560" cy="1006927"/>
            <a:chOff x="9458050" y="3055258"/>
            <a:chExt cx="570080" cy="1342569"/>
          </a:xfrm>
        </p:grpSpPr>
        <p:sp>
          <p:nvSpPr>
            <p:cNvPr id="6" name="Freeform 5"/>
            <p:cNvSpPr/>
            <p:nvPr/>
          </p:nvSpPr>
          <p:spPr>
            <a:xfrm>
              <a:off x="9458050" y="3055258"/>
              <a:ext cx="570080" cy="1342569"/>
            </a:xfrm>
            <a:custGeom>
              <a:avLst/>
              <a:gdLst>
                <a:gd name="connsiteX0" fmla="*/ 72770 w 1053878"/>
                <a:gd name="connsiteY0" fmla="*/ 2481943 h 2481943"/>
                <a:gd name="connsiteX1" fmla="*/ 87285 w 1053878"/>
                <a:gd name="connsiteY1" fmla="*/ 1828800 h 2481943"/>
                <a:gd name="connsiteX2" fmla="*/ 943628 w 1053878"/>
                <a:gd name="connsiteY2" fmla="*/ 1161143 h 2481943"/>
                <a:gd name="connsiteX3" fmla="*/ 1016199 w 1053878"/>
                <a:gd name="connsiteY3" fmla="*/ 0 h 2481943"/>
              </a:gdLst>
              <a:ahLst/>
              <a:cxnLst>
                <a:cxn ang="0">
                  <a:pos x="connsiteX0" y="connsiteY0"/>
                </a:cxn>
                <a:cxn ang="0">
                  <a:pos x="connsiteX1" y="connsiteY1"/>
                </a:cxn>
                <a:cxn ang="0">
                  <a:pos x="connsiteX2" y="connsiteY2"/>
                </a:cxn>
                <a:cxn ang="0">
                  <a:pos x="connsiteX3" y="connsiteY3"/>
                </a:cxn>
              </a:cxnLst>
              <a:rect l="l" t="t" r="r" b="b"/>
              <a:pathLst>
                <a:path w="1053878" h="2481943">
                  <a:moveTo>
                    <a:pt x="72770" y="2481943"/>
                  </a:moveTo>
                  <a:cubicBezTo>
                    <a:pt x="7456" y="2265438"/>
                    <a:pt x="-57858" y="2048933"/>
                    <a:pt x="87285" y="1828800"/>
                  </a:cubicBezTo>
                  <a:cubicBezTo>
                    <a:pt x="232428" y="1608667"/>
                    <a:pt x="788809" y="1465943"/>
                    <a:pt x="943628" y="1161143"/>
                  </a:cubicBezTo>
                  <a:cubicBezTo>
                    <a:pt x="1098447" y="856343"/>
                    <a:pt x="1057323" y="428171"/>
                    <a:pt x="1016199"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reeform 6"/>
            <p:cNvSpPr/>
            <p:nvPr/>
          </p:nvSpPr>
          <p:spPr>
            <a:xfrm>
              <a:off x="9519327" y="3671585"/>
              <a:ext cx="463226" cy="361159"/>
            </a:xfrm>
            <a:custGeom>
              <a:avLst/>
              <a:gdLst>
                <a:gd name="connsiteX0" fmla="*/ 72770 w 1053878"/>
                <a:gd name="connsiteY0" fmla="*/ 2481943 h 2481943"/>
                <a:gd name="connsiteX1" fmla="*/ 87285 w 1053878"/>
                <a:gd name="connsiteY1" fmla="*/ 1828800 h 2481943"/>
                <a:gd name="connsiteX2" fmla="*/ 943628 w 1053878"/>
                <a:gd name="connsiteY2" fmla="*/ 1161143 h 2481943"/>
                <a:gd name="connsiteX3" fmla="*/ 1016199 w 1053878"/>
                <a:gd name="connsiteY3" fmla="*/ 0 h 2481943"/>
                <a:gd name="connsiteX0" fmla="*/ 72770 w 943628"/>
                <a:gd name="connsiteY0" fmla="*/ 1320800 h 1320800"/>
                <a:gd name="connsiteX1" fmla="*/ 87285 w 943628"/>
                <a:gd name="connsiteY1" fmla="*/ 667657 h 1320800"/>
                <a:gd name="connsiteX2" fmla="*/ 943628 w 943628"/>
                <a:gd name="connsiteY2" fmla="*/ 0 h 1320800"/>
                <a:gd name="connsiteX0" fmla="*/ 0 w 856343"/>
                <a:gd name="connsiteY0" fmla="*/ 667657 h 667657"/>
                <a:gd name="connsiteX1" fmla="*/ 856343 w 856343"/>
                <a:gd name="connsiteY1" fmla="*/ 0 h 667657"/>
              </a:gdLst>
              <a:ahLst/>
              <a:cxnLst>
                <a:cxn ang="0">
                  <a:pos x="connsiteX0" y="connsiteY0"/>
                </a:cxn>
                <a:cxn ang="0">
                  <a:pos x="connsiteX1" y="connsiteY1"/>
                </a:cxn>
              </a:cxnLst>
              <a:rect l="l" t="t" r="r" b="b"/>
              <a:pathLst>
                <a:path w="856343" h="667657">
                  <a:moveTo>
                    <a:pt x="0" y="667657"/>
                  </a:moveTo>
                  <a:cubicBezTo>
                    <a:pt x="145143" y="447524"/>
                    <a:pt x="701524" y="304800"/>
                    <a:pt x="856343" y="0"/>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11" name="Straight Connector 10"/>
          <p:cNvCxnSpPr/>
          <p:nvPr>
            <p:custDataLst>
              <p:tags r:id="rId6"/>
            </p:custDataLst>
          </p:nvPr>
        </p:nvCxnSpPr>
        <p:spPr>
          <a:xfrm>
            <a:off x="6421585" y="4811350"/>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custDataLst>
              <p:tags r:id="rId7"/>
            </p:custDataLst>
          </p:nvPr>
        </p:nvCxnSpPr>
        <p:spPr>
          <a:xfrm>
            <a:off x="6427685" y="4936536"/>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custDataLst>
              <p:tags r:id="rId8"/>
            </p:custDataLst>
          </p:nvPr>
        </p:nvCxnSpPr>
        <p:spPr>
          <a:xfrm>
            <a:off x="6361059" y="5088936"/>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custDataLst>
              <p:tags r:id="rId9"/>
            </p:custDataLst>
          </p:nvPr>
        </p:nvCxnSpPr>
        <p:spPr>
          <a:xfrm>
            <a:off x="6213448" y="5233172"/>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custDataLst>
              <p:tags r:id="rId10"/>
            </p:custDataLst>
          </p:nvPr>
        </p:nvCxnSpPr>
        <p:spPr>
          <a:xfrm>
            <a:off x="6076723" y="5408395"/>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custDataLst>
              <p:tags r:id="rId11"/>
            </p:custDataLst>
          </p:nvPr>
        </p:nvCxnSpPr>
        <p:spPr>
          <a:xfrm>
            <a:off x="6037968" y="5565187"/>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custDataLst>
              <p:tags r:id="rId12"/>
            </p:custDataLst>
          </p:nvPr>
        </p:nvCxnSpPr>
        <p:spPr>
          <a:xfrm>
            <a:off x="5999212" y="5728471"/>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9" name="TextBox 18"/>
          <p:cNvSpPr txBox="1"/>
          <p:nvPr>
            <p:custDataLst>
              <p:tags r:id="rId13"/>
            </p:custDataLst>
          </p:nvPr>
        </p:nvSpPr>
        <p:spPr>
          <a:xfrm>
            <a:off x="4944517" y="5932584"/>
            <a:ext cx="2780258" cy="430887"/>
          </a:xfrm>
          <a:prstGeom prst="rect">
            <a:avLst/>
          </a:prstGeom>
          <a:solidFill>
            <a:schemeClr val="bg1"/>
          </a:solidFill>
        </p:spPr>
        <p:txBody>
          <a:bodyPr wrap="square" lIns="0" tIns="0" rIns="0" bIns="0" rtlCol="0">
            <a:spAutoFit/>
          </a:bodyPr>
          <a:lstStyle/>
          <a:p>
            <a:r>
              <a:rPr lang="fr-FR" sz="1400" dirty="0" smtClean="0"/>
              <a:t>Vitesse de mutation ou changements épigénétiques</a:t>
            </a:r>
          </a:p>
        </p:txBody>
      </p:sp>
      <p:sp>
        <p:nvSpPr>
          <p:cNvPr id="20" name="Rounded Rectangle 19"/>
          <p:cNvSpPr/>
          <p:nvPr>
            <p:custDataLst>
              <p:tags r:id="rId14"/>
            </p:custDataLst>
          </p:nvPr>
        </p:nvSpPr>
        <p:spPr>
          <a:xfrm>
            <a:off x="816078" y="2352398"/>
            <a:ext cx="3429000" cy="191588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32" name="TextBox 31"/>
          <p:cNvSpPr txBox="1"/>
          <p:nvPr>
            <p:custDataLst>
              <p:tags r:id="rId15"/>
            </p:custDataLst>
          </p:nvPr>
        </p:nvSpPr>
        <p:spPr>
          <a:xfrm>
            <a:off x="1789694" y="3756662"/>
            <a:ext cx="1578430" cy="323165"/>
          </a:xfrm>
          <a:prstGeom prst="rect">
            <a:avLst/>
          </a:prstGeom>
          <a:solidFill>
            <a:schemeClr val="bg1"/>
          </a:solidFill>
        </p:spPr>
        <p:txBody>
          <a:bodyPr wrap="square" lIns="0" tIns="0" rIns="0" bIns="0" rtlCol="0">
            <a:spAutoFit/>
          </a:bodyPr>
          <a:lstStyle/>
          <a:p>
            <a:r>
              <a:rPr lang="fr-FR" sz="1400" dirty="0" smtClean="0"/>
              <a:t>Nombre de cellules qui se reproduisent</a:t>
            </a:r>
          </a:p>
        </p:txBody>
      </p:sp>
      <p:grpSp>
        <p:nvGrpSpPr>
          <p:cNvPr id="35" name="Group 34"/>
          <p:cNvGrpSpPr>
            <a:grpSpLocks noChangeAspect="1"/>
          </p:cNvGrpSpPr>
          <p:nvPr>
            <p:custDataLst>
              <p:tags r:id="rId16"/>
            </p:custDataLst>
          </p:nvPr>
        </p:nvGrpSpPr>
        <p:grpSpPr>
          <a:xfrm>
            <a:off x="1458007" y="2854903"/>
            <a:ext cx="179615" cy="179615"/>
            <a:chOff x="-2902857" y="1349829"/>
            <a:chExt cx="725714" cy="725714"/>
          </a:xfrm>
        </p:grpSpPr>
        <p:sp>
          <p:nvSpPr>
            <p:cNvPr id="33" name="Oval 32"/>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34" name="Oval 33"/>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36" name="Group 35"/>
          <p:cNvGrpSpPr>
            <a:grpSpLocks noChangeAspect="1"/>
          </p:cNvGrpSpPr>
          <p:nvPr>
            <p:custDataLst>
              <p:tags r:id="rId17"/>
            </p:custDataLst>
          </p:nvPr>
        </p:nvGrpSpPr>
        <p:grpSpPr>
          <a:xfrm>
            <a:off x="1572307" y="2969203"/>
            <a:ext cx="179615" cy="179615"/>
            <a:chOff x="-2902857" y="1349829"/>
            <a:chExt cx="725714" cy="725714"/>
          </a:xfrm>
        </p:grpSpPr>
        <p:sp>
          <p:nvSpPr>
            <p:cNvPr id="37" name="Oval 3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38" name="Oval 3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45" name="Group 44"/>
          <p:cNvGrpSpPr>
            <a:grpSpLocks noChangeAspect="1"/>
          </p:cNvGrpSpPr>
          <p:nvPr>
            <p:custDataLst>
              <p:tags r:id="rId18"/>
            </p:custDataLst>
          </p:nvPr>
        </p:nvGrpSpPr>
        <p:grpSpPr>
          <a:xfrm>
            <a:off x="1429268" y="3115833"/>
            <a:ext cx="179615" cy="179615"/>
            <a:chOff x="-2902857" y="1349829"/>
            <a:chExt cx="725714" cy="725714"/>
          </a:xfrm>
        </p:grpSpPr>
        <p:sp>
          <p:nvSpPr>
            <p:cNvPr id="46" name="Oval 45"/>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47" name="Oval 46"/>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48" name="Group 47"/>
          <p:cNvGrpSpPr>
            <a:grpSpLocks noChangeAspect="1"/>
          </p:cNvGrpSpPr>
          <p:nvPr>
            <p:custDataLst>
              <p:tags r:id="rId19"/>
            </p:custDataLst>
          </p:nvPr>
        </p:nvGrpSpPr>
        <p:grpSpPr>
          <a:xfrm>
            <a:off x="1538452" y="3254952"/>
            <a:ext cx="179615" cy="179615"/>
            <a:chOff x="-2902857" y="1349829"/>
            <a:chExt cx="725714" cy="725714"/>
          </a:xfrm>
        </p:grpSpPr>
        <p:sp>
          <p:nvSpPr>
            <p:cNvPr id="49" name="Oval 48"/>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50" name="Oval 49"/>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51" name="Group 50"/>
          <p:cNvGrpSpPr>
            <a:grpSpLocks noChangeAspect="1"/>
          </p:cNvGrpSpPr>
          <p:nvPr>
            <p:custDataLst>
              <p:tags r:id="rId20"/>
            </p:custDataLst>
          </p:nvPr>
        </p:nvGrpSpPr>
        <p:grpSpPr>
          <a:xfrm>
            <a:off x="1739837" y="2879396"/>
            <a:ext cx="179615" cy="179615"/>
            <a:chOff x="-2902857" y="1349829"/>
            <a:chExt cx="725714" cy="725714"/>
          </a:xfrm>
        </p:grpSpPr>
        <p:sp>
          <p:nvSpPr>
            <p:cNvPr id="52" name="Oval 51"/>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53" name="Oval 52"/>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57" name="Group 56"/>
          <p:cNvGrpSpPr>
            <a:grpSpLocks noChangeAspect="1"/>
          </p:cNvGrpSpPr>
          <p:nvPr>
            <p:custDataLst>
              <p:tags r:id="rId21"/>
            </p:custDataLst>
          </p:nvPr>
        </p:nvGrpSpPr>
        <p:grpSpPr>
          <a:xfrm>
            <a:off x="3077906" y="2487774"/>
            <a:ext cx="179615" cy="179615"/>
            <a:chOff x="-2902857" y="1349829"/>
            <a:chExt cx="725714" cy="725714"/>
          </a:xfrm>
        </p:grpSpPr>
        <p:sp>
          <p:nvSpPr>
            <p:cNvPr id="58" name="Oval 57"/>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59" name="Oval 58"/>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60" name="Group 59"/>
          <p:cNvGrpSpPr>
            <a:grpSpLocks noChangeAspect="1"/>
          </p:cNvGrpSpPr>
          <p:nvPr>
            <p:custDataLst>
              <p:tags r:id="rId22"/>
            </p:custDataLst>
          </p:nvPr>
        </p:nvGrpSpPr>
        <p:grpSpPr>
          <a:xfrm>
            <a:off x="3192206" y="2602074"/>
            <a:ext cx="179615" cy="179615"/>
            <a:chOff x="-2902857" y="1349829"/>
            <a:chExt cx="725714" cy="725714"/>
          </a:xfrm>
        </p:grpSpPr>
        <p:sp>
          <p:nvSpPr>
            <p:cNvPr id="61" name="Oval 60"/>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62" name="Oval 61"/>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63" name="Group 62"/>
          <p:cNvGrpSpPr>
            <a:grpSpLocks noChangeAspect="1"/>
          </p:cNvGrpSpPr>
          <p:nvPr>
            <p:custDataLst>
              <p:tags r:id="rId23"/>
            </p:custDataLst>
          </p:nvPr>
        </p:nvGrpSpPr>
        <p:grpSpPr>
          <a:xfrm>
            <a:off x="3306506" y="2716374"/>
            <a:ext cx="179615" cy="179615"/>
            <a:chOff x="-2902857" y="1349829"/>
            <a:chExt cx="725714" cy="725714"/>
          </a:xfrm>
        </p:grpSpPr>
        <p:sp>
          <p:nvSpPr>
            <p:cNvPr id="64" name="Oval 63"/>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65" name="Oval 64"/>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66" name="Group 65"/>
          <p:cNvGrpSpPr>
            <a:grpSpLocks noChangeAspect="1"/>
          </p:cNvGrpSpPr>
          <p:nvPr>
            <p:custDataLst>
              <p:tags r:id="rId24"/>
            </p:custDataLst>
          </p:nvPr>
        </p:nvGrpSpPr>
        <p:grpSpPr>
          <a:xfrm>
            <a:off x="3396314" y="2931365"/>
            <a:ext cx="179615" cy="179615"/>
            <a:chOff x="-2902857" y="1349829"/>
            <a:chExt cx="725714" cy="725714"/>
          </a:xfrm>
        </p:grpSpPr>
        <p:sp>
          <p:nvSpPr>
            <p:cNvPr id="67" name="Oval 6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68" name="Oval 6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69" name="Group 68"/>
          <p:cNvGrpSpPr>
            <a:grpSpLocks noChangeAspect="1"/>
          </p:cNvGrpSpPr>
          <p:nvPr>
            <p:custDataLst>
              <p:tags r:id="rId25"/>
            </p:custDataLst>
          </p:nvPr>
        </p:nvGrpSpPr>
        <p:grpSpPr>
          <a:xfrm>
            <a:off x="3049168" y="2748704"/>
            <a:ext cx="179615" cy="179615"/>
            <a:chOff x="-2902857" y="1349829"/>
            <a:chExt cx="725714" cy="725714"/>
          </a:xfrm>
        </p:grpSpPr>
        <p:sp>
          <p:nvSpPr>
            <p:cNvPr id="70" name="Oval 69"/>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71" name="Oval 70"/>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72" name="Group 71"/>
          <p:cNvGrpSpPr>
            <a:grpSpLocks noChangeAspect="1"/>
          </p:cNvGrpSpPr>
          <p:nvPr>
            <p:custDataLst>
              <p:tags r:id="rId26"/>
            </p:custDataLst>
          </p:nvPr>
        </p:nvGrpSpPr>
        <p:grpSpPr>
          <a:xfrm>
            <a:off x="3158351" y="2887823"/>
            <a:ext cx="179615" cy="179615"/>
            <a:chOff x="-2902857" y="1349829"/>
            <a:chExt cx="725714" cy="725714"/>
          </a:xfrm>
        </p:grpSpPr>
        <p:sp>
          <p:nvSpPr>
            <p:cNvPr id="73" name="Oval 72"/>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74" name="Oval 73"/>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75" name="Group 74"/>
          <p:cNvGrpSpPr>
            <a:grpSpLocks noChangeAspect="1"/>
          </p:cNvGrpSpPr>
          <p:nvPr>
            <p:custDataLst>
              <p:tags r:id="rId27"/>
            </p:custDataLst>
          </p:nvPr>
        </p:nvGrpSpPr>
        <p:grpSpPr>
          <a:xfrm>
            <a:off x="3359737" y="2512267"/>
            <a:ext cx="179615" cy="179615"/>
            <a:chOff x="-2902857" y="1349829"/>
            <a:chExt cx="725714" cy="725714"/>
          </a:xfrm>
        </p:grpSpPr>
        <p:sp>
          <p:nvSpPr>
            <p:cNvPr id="76" name="Oval 75"/>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77" name="Oval 76"/>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78" name="Group 77"/>
          <p:cNvGrpSpPr>
            <a:grpSpLocks noChangeAspect="1"/>
          </p:cNvGrpSpPr>
          <p:nvPr>
            <p:custDataLst>
              <p:tags r:id="rId28"/>
            </p:custDataLst>
          </p:nvPr>
        </p:nvGrpSpPr>
        <p:grpSpPr>
          <a:xfrm>
            <a:off x="3021081" y="2923203"/>
            <a:ext cx="179615" cy="179615"/>
            <a:chOff x="-2902857" y="1349829"/>
            <a:chExt cx="725714" cy="725714"/>
          </a:xfrm>
        </p:grpSpPr>
        <p:sp>
          <p:nvSpPr>
            <p:cNvPr id="79" name="Oval 78"/>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80" name="Oval 79"/>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81" name="Group 80"/>
          <p:cNvGrpSpPr>
            <a:grpSpLocks noChangeAspect="1"/>
          </p:cNvGrpSpPr>
          <p:nvPr>
            <p:custDataLst>
              <p:tags r:id="rId29"/>
            </p:custDataLst>
          </p:nvPr>
        </p:nvGrpSpPr>
        <p:grpSpPr>
          <a:xfrm>
            <a:off x="3135381" y="3037503"/>
            <a:ext cx="179615" cy="179615"/>
            <a:chOff x="-2902857" y="1349829"/>
            <a:chExt cx="725714" cy="725714"/>
          </a:xfrm>
        </p:grpSpPr>
        <p:sp>
          <p:nvSpPr>
            <p:cNvPr id="82" name="Oval 81"/>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83" name="Oval 82"/>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84" name="Group 83"/>
          <p:cNvGrpSpPr>
            <a:grpSpLocks noChangeAspect="1"/>
          </p:cNvGrpSpPr>
          <p:nvPr>
            <p:custDataLst>
              <p:tags r:id="rId30"/>
            </p:custDataLst>
          </p:nvPr>
        </p:nvGrpSpPr>
        <p:grpSpPr>
          <a:xfrm>
            <a:off x="3249681" y="3151803"/>
            <a:ext cx="179615" cy="179615"/>
            <a:chOff x="-2902857" y="1349829"/>
            <a:chExt cx="725714" cy="725714"/>
          </a:xfrm>
        </p:grpSpPr>
        <p:sp>
          <p:nvSpPr>
            <p:cNvPr id="85" name="Oval 84"/>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86" name="Oval 85"/>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87" name="Group 86"/>
          <p:cNvGrpSpPr>
            <a:grpSpLocks noChangeAspect="1"/>
          </p:cNvGrpSpPr>
          <p:nvPr>
            <p:custDataLst>
              <p:tags r:id="rId31"/>
            </p:custDataLst>
          </p:nvPr>
        </p:nvGrpSpPr>
        <p:grpSpPr>
          <a:xfrm>
            <a:off x="3339488" y="3366794"/>
            <a:ext cx="179615" cy="179615"/>
            <a:chOff x="-2902857" y="1349829"/>
            <a:chExt cx="725714" cy="725714"/>
          </a:xfrm>
        </p:grpSpPr>
        <p:sp>
          <p:nvSpPr>
            <p:cNvPr id="88" name="Oval 87"/>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89" name="Oval 88"/>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90" name="Group 89"/>
          <p:cNvGrpSpPr>
            <a:grpSpLocks noChangeAspect="1"/>
          </p:cNvGrpSpPr>
          <p:nvPr>
            <p:custDataLst>
              <p:tags r:id="rId32"/>
            </p:custDataLst>
          </p:nvPr>
        </p:nvGrpSpPr>
        <p:grpSpPr>
          <a:xfrm>
            <a:off x="2992343" y="3184133"/>
            <a:ext cx="179615" cy="179615"/>
            <a:chOff x="-2902857" y="1349829"/>
            <a:chExt cx="725714" cy="725714"/>
          </a:xfrm>
        </p:grpSpPr>
        <p:sp>
          <p:nvSpPr>
            <p:cNvPr id="91" name="Oval 90"/>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92" name="Oval 91"/>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93" name="Group 92"/>
          <p:cNvGrpSpPr>
            <a:grpSpLocks noChangeAspect="1"/>
          </p:cNvGrpSpPr>
          <p:nvPr>
            <p:custDataLst>
              <p:tags r:id="rId33"/>
            </p:custDataLst>
          </p:nvPr>
        </p:nvGrpSpPr>
        <p:grpSpPr>
          <a:xfrm>
            <a:off x="3101526" y="3323252"/>
            <a:ext cx="179615" cy="179615"/>
            <a:chOff x="-2902857" y="1349829"/>
            <a:chExt cx="725714" cy="725714"/>
          </a:xfrm>
        </p:grpSpPr>
        <p:sp>
          <p:nvSpPr>
            <p:cNvPr id="94" name="Oval 93"/>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95" name="Oval 94"/>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96" name="Group 95"/>
          <p:cNvGrpSpPr>
            <a:grpSpLocks noChangeAspect="1"/>
          </p:cNvGrpSpPr>
          <p:nvPr>
            <p:custDataLst>
              <p:tags r:id="rId34"/>
            </p:custDataLst>
          </p:nvPr>
        </p:nvGrpSpPr>
        <p:grpSpPr>
          <a:xfrm>
            <a:off x="3302912" y="2947696"/>
            <a:ext cx="179615" cy="179615"/>
            <a:chOff x="-2902857" y="1349829"/>
            <a:chExt cx="725714" cy="725714"/>
          </a:xfrm>
        </p:grpSpPr>
        <p:sp>
          <p:nvSpPr>
            <p:cNvPr id="97" name="Oval 9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98" name="Oval 9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sp>
        <p:nvSpPr>
          <p:cNvPr id="99" name="Rounded Rectangle 98"/>
          <p:cNvSpPr/>
          <p:nvPr>
            <p:custDataLst>
              <p:tags r:id="rId35"/>
            </p:custDataLst>
          </p:nvPr>
        </p:nvSpPr>
        <p:spPr>
          <a:xfrm>
            <a:off x="816078" y="4564722"/>
            <a:ext cx="3429000" cy="191588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00" name="TextBox 99"/>
          <p:cNvSpPr txBox="1"/>
          <p:nvPr>
            <p:custDataLst>
              <p:tags r:id="rId36"/>
            </p:custDataLst>
          </p:nvPr>
        </p:nvSpPr>
        <p:spPr>
          <a:xfrm>
            <a:off x="1515315" y="5968984"/>
            <a:ext cx="2131864" cy="215444"/>
          </a:xfrm>
          <a:prstGeom prst="rect">
            <a:avLst/>
          </a:prstGeom>
          <a:solidFill>
            <a:schemeClr val="bg1"/>
          </a:solidFill>
        </p:spPr>
        <p:txBody>
          <a:bodyPr wrap="square" lIns="0" tIns="0" rIns="0" bIns="0" rtlCol="0">
            <a:spAutoFit/>
          </a:bodyPr>
          <a:lstStyle/>
          <a:p>
            <a:pPr algn="ctr"/>
            <a:r>
              <a:rPr lang="fr-FR" sz="1400" dirty="0" smtClean="0"/>
              <a:t>Vitesse de reproduction</a:t>
            </a:r>
          </a:p>
        </p:txBody>
      </p:sp>
      <p:grpSp>
        <p:nvGrpSpPr>
          <p:cNvPr id="101" name="Group 100"/>
          <p:cNvGrpSpPr>
            <a:grpSpLocks noChangeAspect="1"/>
          </p:cNvGrpSpPr>
          <p:nvPr>
            <p:custDataLst>
              <p:tags r:id="rId37"/>
            </p:custDataLst>
          </p:nvPr>
        </p:nvGrpSpPr>
        <p:grpSpPr>
          <a:xfrm>
            <a:off x="1808364" y="4936533"/>
            <a:ext cx="179615" cy="179615"/>
            <a:chOff x="-2902857" y="1349829"/>
            <a:chExt cx="725714" cy="725714"/>
          </a:xfrm>
        </p:grpSpPr>
        <p:sp>
          <p:nvSpPr>
            <p:cNvPr id="102" name="Oval 101"/>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03" name="Oval 102"/>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04" name="Group 103"/>
          <p:cNvGrpSpPr>
            <a:grpSpLocks noChangeAspect="1"/>
          </p:cNvGrpSpPr>
          <p:nvPr>
            <p:custDataLst>
              <p:tags r:id="rId38"/>
            </p:custDataLst>
          </p:nvPr>
        </p:nvGrpSpPr>
        <p:grpSpPr>
          <a:xfrm>
            <a:off x="1922664" y="5050833"/>
            <a:ext cx="179615" cy="179615"/>
            <a:chOff x="-2902857" y="1349829"/>
            <a:chExt cx="725714" cy="725714"/>
          </a:xfrm>
        </p:grpSpPr>
        <p:sp>
          <p:nvSpPr>
            <p:cNvPr id="105" name="Oval 104"/>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06" name="Oval 105"/>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07" name="Group 106"/>
          <p:cNvGrpSpPr>
            <a:grpSpLocks noChangeAspect="1"/>
          </p:cNvGrpSpPr>
          <p:nvPr>
            <p:custDataLst>
              <p:tags r:id="rId39"/>
            </p:custDataLst>
          </p:nvPr>
        </p:nvGrpSpPr>
        <p:grpSpPr>
          <a:xfrm>
            <a:off x="2036964" y="5165133"/>
            <a:ext cx="179615" cy="179615"/>
            <a:chOff x="-2902857" y="1349829"/>
            <a:chExt cx="725714" cy="725714"/>
          </a:xfrm>
        </p:grpSpPr>
        <p:sp>
          <p:nvSpPr>
            <p:cNvPr id="108" name="Oval 107"/>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09" name="Oval 108"/>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10" name="Group 109"/>
          <p:cNvGrpSpPr>
            <a:grpSpLocks noChangeAspect="1"/>
          </p:cNvGrpSpPr>
          <p:nvPr>
            <p:custDataLst>
              <p:tags r:id="rId40"/>
            </p:custDataLst>
          </p:nvPr>
        </p:nvGrpSpPr>
        <p:grpSpPr>
          <a:xfrm>
            <a:off x="2126771" y="5380124"/>
            <a:ext cx="179615" cy="179615"/>
            <a:chOff x="-2902857" y="1349829"/>
            <a:chExt cx="725714" cy="725714"/>
          </a:xfrm>
        </p:grpSpPr>
        <p:sp>
          <p:nvSpPr>
            <p:cNvPr id="111" name="Oval 110"/>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12" name="Oval 111"/>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13" name="Group 112"/>
          <p:cNvGrpSpPr>
            <a:grpSpLocks noChangeAspect="1"/>
          </p:cNvGrpSpPr>
          <p:nvPr>
            <p:custDataLst>
              <p:tags r:id="rId41"/>
            </p:custDataLst>
          </p:nvPr>
        </p:nvGrpSpPr>
        <p:grpSpPr>
          <a:xfrm>
            <a:off x="1779625" y="5197463"/>
            <a:ext cx="179615" cy="179615"/>
            <a:chOff x="-2902857" y="1349829"/>
            <a:chExt cx="725714" cy="725714"/>
          </a:xfrm>
        </p:grpSpPr>
        <p:sp>
          <p:nvSpPr>
            <p:cNvPr id="114" name="Oval 113"/>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15" name="Oval 114"/>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16" name="Group 115"/>
          <p:cNvGrpSpPr>
            <a:grpSpLocks noChangeAspect="1"/>
          </p:cNvGrpSpPr>
          <p:nvPr>
            <p:custDataLst>
              <p:tags r:id="rId42"/>
            </p:custDataLst>
          </p:nvPr>
        </p:nvGrpSpPr>
        <p:grpSpPr>
          <a:xfrm>
            <a:off x="1888809" y="5336582"/>
            <a:ext cx="179615" cy="179615"/>
            <a:chOff x="-2902857" y="1349829"/>
            <a:chExt cx="725714" cy="725714"/>
          </a:xfrm>
        </p:grpSpPr>
        <p:sp>
          <p:nvSpPr>
            <p:cNvPr id="117" name="Oval 11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18" name="Oval 11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19" name="Group 118"/>
          <p:cNvGrpSpPr>
            <a:grpSpLocks noChangeAspect="1"/>
          </p:cNvGrpSpPr>
          <p:nvPr>
            <p:custDataLst>
              <p:tags r:id="rId43"/>
            </p:custDataLst>
          </p:nvPr>
        </p:nvGrpSpPr>
        <p:grpSpPr>
          <a:xfrm>
            <a:off x="2090194" y="4961026"/>
            <a:ext cx="179615" cy="179615"/>
            <a:chOff x="-2902857" y="1349829"/>
            <a:chExt cx="725714" cy="725714"/>
          </a:xfrm>
        </p:grpSpPr>
        <p:sp>
          <p:nvSpPr>
            <p:cNvPr id="120" name="Oval 119"/>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21" name="Oval 120"/>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22" name="Group 121"/>
          <p:cNvGrpSpPr>
            <a:grpSpLocks noChangeAspect="1"/>
          </p:cNvGrpSpPr>
          <p:nvPr>
            <p:custDataLst>
              <p:tags r:id="rId44"/>
            </p:custDataLst>
          </p:nvPr>
        </p:nvGrpSpPr>
        <p:grpSpPr>
          <a:xfrm>
            <a:off x="2863077" y="4749081"/>
            <a:ext cx="179615" cy="179615"/>
            <a:chOff x="-2902857" y="1349829"/>
            <a:chExt cx="725714" cy="725714"/>
          </a:xfrm>
        </p:grpSpPr>
        <p:sp>
          <p:nvSpPr>
            <p:cNvPr id="123" name="Oval 122"/>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24" name="Oval 123"/>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25" name="Group 124"/>
          <p:cNvGrpSpPr>
            <a:grpSpLocks noChangeAspect="1"/>
          </p:cNvGrpSpPr>
          <p:nvPr>
            <p:custDataLst>
              <p:tags r:id="rId45"/>
            </p:custDataLst>
          </p:nvPr>
        </p:nvGrpSpPr>
        <p:grpSpPr>
          <a:xfrm>
            <a:off x="2977377" y="4863381"/>
            <a:ext cx="179615" cy="179615"/>
            <a:chOff x="-2902857" y="1349829"/>
            <a:chExt cx="725714" cy="725714"/>
          </a:xfrm>
        </p:grpSpPr>
        <p:sp>
          <p:nvSpPr>
            <p:cNvPr id="126" name="Oval 125"/>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27" name="Oval 126"/>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28" name="Group 127"/>
          <p:cNvGrpSpPr>
            <a:grpSpLocks noChangeAspect="1"/>
          </p:cNvGrpSpPr>
          <p:nvPr>
            <p:custDataLst>
              <p:tags r:id="rId46"/>
            </p:custDataLst>
          </p:nvPr>
        </p:nvGrpSpPr>
        <p:grpSpPr>
          <a:xfrm>
            <a:off x="3091677" y="4977681"/>
            <a:ext cx="179615" cy="179615"/>
            <a:chOff x="-2902857" y="1349829"/>
            <a:chExt cx="725714" cy="725714"/>
          </a:xfrm>
        </p:grpSpPr>
        <p:sp>
          <p:nvSpPr>
            <p:cNvPr id="129" name="Oval 128"/>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30" name="Oval 129"/>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31" name="Group 130"/>
          <p:cNvGrpSpPr>
            <a:grpSpLocks noChangeAspect="1"/>
          </p:cNvGrpSpPr>
          <p:nvPr>
            <p:custDataLst>
              <p:tags r:id="rId47"/>
            </p:custDataLst>
          </p:nvPr>
        </p:nvGrpSpPr>
        <p:grpSpPr>
          <a:xfrm>
            <a:off x="3181485" y="5192672"/>
            <a:ext cx="179615" cy="179615"/>
            <a:chOff x="-2902857" y="1349829"/>
            <a:chExt cx="725714" cy="725714"/>
          </a:xfrm>
        </p:grpSpPr>
        <p:sp>
          <p:nvSpPr>
            <p:cNvPr id="132" name="Oval 131"/>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33" name="Oval 132"/>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34" name="Group 133"/>
          <p:cNvGrpSpPr>
            <a:grpSpLocks noChangeAspect="1"/>
          </p:cNvGrpSpPr>
          <p:nvPr>
            <p:custDataLst>
              <p:tags r:id="rId48"/>
            </p:custDataLst>
          </p:nvPr>
        </p:nvGrpSpPr>
        <p:grpSpPr>
          <a:xfrm>
            <a:off x="2834339" y="5010011"/>
            <a:ext cx="179615" cy="179615"/>
            <a:chOff x="-2902857" y="1349829"/>
            <a:chExt cx="725714" cy="725714"/>
          </a:xfrm>
        </p:grpSpPr>
        <p:sp>
          <p:nvSpPr>
            <p:cNvPr id="135" name="Oval 134"/>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36" name="Oval 135"/>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37" name="Group 136"/>
          <p:cNvGrpSpPr>
            <a:grpSpLocks noChangeAspect="1"/>
          </p:cNvGrpSpPr>
          <p:nvPr>
            <p:custDataLst>
              <p:tags r:id="rId49"/>
            </p:custDataLst>
          </p:nvPr>
        </p:nvGrpSpPr>
        <p:grpSpPr>
          <a:xfrm>
            <a:off x="2943522" y="5149130"/>
            <a:ext cx="179615" cy="179615"/>
            <a:chOff x="-2902857" y="1349829"/>
            <a:chExt cx="725714" cy="725714"/>
          </a:xfrm>
        </p:grpSpPr>
        <p:sp>
          <p:nvSpPr>
            <p:cNvPr id="138" name="Oval 137"/>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39" name="Oval 138"/>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40" name="Group 139"/>
          <p:cNvGrpSpPr>
            <a:grpSpLocks noChangeAspect="1"/>
          </p:cNvGrpSpPr>
          <p:nvPr>
            <p:custDataLst>
              <p:tags r:id="rId50"/>
            </p:custDataLst>
          </p:nvPr>
        </p:nvGrpSpPr>
        <p:grpSpPr>
          <a:xfrm>
            <a:off x="3144908" y="4773574"/>
            <a:ext cx="179615" cy="179615"/>
            <a:chOff x="-2902857" y="1349829"/>
            <a:chExt cx="725714" cy="725714"/>
          </a:xfrm>
        </p:grpSpPr>
        <p:sp>
          <p:nvSpPr>
            <p:cNvPr id="141" name="Oval 140"/>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42" name="Oval 141"/>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43" name="Group 142"/>
          <p:cNvGrpSpPr>
            <a:grpSpLocks noChangeAspect="1"/>
          </p:cNvGrpSpPr>
          <p:nvPr>
            <p:custDataLst>
              <p:tags r:id="rId51"/>
            </p:custDataLst>
          </p:nvPr>
        </p:nvGrpSpPr>
        <p:grpSpPr>
          <a:xfrm>
            <a:off x="2806252" y="5184510"/>
            <a:ext cx="179615" cy="179615"/>
            <a:chOff x="-2902857" y="1349829"/>
            <a:chExt cx="725714" cy="725714"/>
          </a:xfrm>
        </p:grpSpPr>
        <p:sp>
          <p:nvSpPr>
            <p:cNvPr id="144" name="Oval 143"/>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45" name="Oval 144"/>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46" name="Group 145"/>
          <p:cNvGrpSpPr>
            <a:grpSpLocks noChangeAspect="1"/>
          </p:cNvGrpSpPr>
          <p:nvPr>
            <p:custDataLst>
              <p:tags r:id="rId52"/>
            </p:custDataLst>
          </p:nvPr>
        </p:nvGrpSpPr>
        <p:grpSpPr>
          <a:xfrm>
            <a:off x="2920552" y="5298810"/>
            <a:ext cx="179615" cy="179615"/>
            <a:chOff x="-2902857" y="1349829"/>
            <a:chExt cx="725714" cy="725714"/>
          </a:xfrm>
        </p:grpSpPr>
        <p:sp>
          <p:nvSpPr>
            <p:cNvPr id="147" name="Oval 14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48" name="Oval 14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49" name="Group 148"/>
          <p:cNvGrpSpPr>
            <a:grpSpLocks noChangeAspect="1"/>
          </p:cNvGrpSpPr>
          <p:nvPr>
            <p:custDataLst>
              <p:tags r:id="rId53"/>
            </p:custDataLst>
          </p:nvPr>
        </p:nvGrpSpPr>
        <p:grpSpPr>
          <a:xfrm>
            <a:off x="3034852" y="5413110"/>
            <a:ext cx="179615" cy="179615"/>
            <a:chOff x="-2902857" y="1349829"/>
            <a:chExt cx="725714" cy="725714"/>
          </a:xfrm>
        </p:grpSpPr>
        <p:sp>
          <p:nvSpPr>
            <p:cNvPr id="150" name="Oval 149"/>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51" name="Oval 150"/>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52" name="Group 151"/>
          <p:cNvGrpSpPr>
            <a:grpSpLocks noChangeAspect="1"/>
          </p:cNvGrpSpPr>
          <p:nvPr>
            <p:custDataLst>
              <p:tags r:id="rId54"/>
            </p:custDataLst>
          </p:nvPr>
        </p:nvGrpSpPr>
        <p:grpSpPr>
          <a:xfrm>
            <a:off x="3124659" y="5628101"/>
            <a:ext cx="179615" cy="179615"/>
            <a:chOff x="-2902857" y="1349829"/>
            <a:chExt cx="725714" cy="725714"/>
          </a:xfrm>
        </p:grpSpPr>
        <p:sp>
          <p:nvSpPr>
            <p:cNvPr id="153" name="Oval 152"/>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54" name="Oval 153"/>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55" name="Group 154"/>
          <p:cNvGrpSpPr>
            <a:grpSpLocks noChangeAspect="1"/>
          </p:cNvGrpSpPr>
          <p:nvPr>
            <p:custDataLst>
              <p:tags r:id="rId55"/>
            </p:custDataLst>
          </p:nvPr>
        </p:nvGrpSpPr>
        <p:grpSpPr>
          <a:xfrm>
            <a:off x="2777514" y="5445440"/>
            <a:ext cx="179615" cy="179615"/>
            <a:chOff x="-2902857" y="1349829"/>
            <a:chExt cx="725714" cy="725714"/>
          </a:xfrm>
        </p:grpSpPr>
        <p:sp>
          <p:nvSpPr>
            <p:cNvPr id="156" name="Oval 155"/>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57" name="Oval 156"/>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58" name="Group 157"/>
          <p:cNvGrpSpPr>
            <a:grpSpLocks noChangeAspect="1"/>
          </p:cNvGrpSpPr>
          <p:nvPr>
            <p:custDataLst>
              <p:tags r:id="rId56"/>
            </p:custDataLst>
          </p:nvPr>
        </p:nvGrpSpPr>
        <p:grpSpPr>
          <a:xfrm>
            <a:off x="2886697" y="5584559"/>
            <a:ext cx="179615" cy="179615"/>
            <a:chOff x="-2902857" y="1349829"/>
            <a:chExt cx="725714" cy="725714"/>
          </a:xfrm>
        </p:grpSpPr>
        <p:sp>
          <p:nvSpPr>
            <p:cNvPr id="159" name="Oval 158"/>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60" name="Oval 159"/>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61" name="Group 160"/>
          <p:cNvGrpSpPr>
            <a:grpSpLocks noChangeAspect="1"/>
          </p:cNvGrpSpPr>
          <p:nvPr>
            <p:custDataLst>
              <p:tags r:id="rId57"/>
            </p:custDataLst>
          </p:nvPr>
        </p:nvGrpSpPr>
        <p:grpSpPr>
          <a:xfrm>
            <a:off x="3088083" y="5209003"/>
            <a:ext cx="179615" cy="179615"/>
            <a:chOff x="-2902857" y="1349829"/>
            <a:chExt cx="725714" cy="725714"/>
          </a:xfrm>
        </p:grpSpPr>
        <p:sp>
          <p:nvSpPr>
            <p:cNvPr id="162" name="Oval 161"/>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63" name="Oval 162"/>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cxnSp>
        <p:nvCxnSpPr>
          <p:cNvPr id="164" name="Straight Connector 163"/>
          <p:cNvCxnSpPr/>
          <p:nvPr>
            <p:custDataLst>
              <p:tags r:id="rId58"/>
            </p:custDataLst>
          </p:nvPr>
        </p:nvCxnSpPr>
        <p:spPr>
          <a:xfrm>
            <a:off x="2366567" y="4837189"/>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custDataLst>
              <p:tags r:id="rId59"/>
            </p:custDataLst>
          </p:nvPr>
        </p:nvCxnSpPr>
        <p:spPr>
          <a:xfrm>
            <a:off x="2366567" y="4962375"/>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custDataLst>
              <p:tags r:id="rId60"/>
            </p:custDataLst>
          </p:nvPr>
        </p:nvCxnSpPr>
        <p:spPr>
          <a:xfrm>
            <a:off x="2366567" y="5114775"/>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custDataLst>
              <p:tags r:id="rId61"/>
            </p:custDataLst>
          </p:nvPr>
        </p:nvCxnSpPr>
        <p:spPr>
          <a:xfrm>
            <a:off x="2366567" y="5259011"/>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custDataLst>
              <p:tags r:id="rId62"/>
            </p:custDataLst>
          </p:nvPr>
        </p:nvCxnSpPr>
        <p:spPr>
          <a:xfrm>
            <a:off x="2366567" y="5434234"/>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custDataLst>
              <p:tags r:id="rId63"/>
            </p:custDataLst>
          </p:nvPr>
        </p:nvCxnSpPr>
        <p:spPr>
          <a:xfrm>
            <a:off x="2366567" y="5591026"/>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custDataLst>
              <p:tags r:id="rId64"/>
            </p:custDataLst>
          </p:nvPr>
        </p:nvCxnSpPr>
        <p:spPr>
          <a:xfrm>
            <a:off x="2366567" y="5754310"/>
            <a:ext cx="34742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1" name="Rounded Rectangle 170"/>
          <p:cNvSpPr/>
          <p:nvPr>
            <p:custDataLst>
              <p:tags r:id="rId65"/>
            </p:custDataLst>
          </p:nvPr>
        </p:nvSpPr>
        <p:spPr>
          <a:xfrm>
            <a:off x="4694147" y="2310153"/>
            <a:ext cx="3429000" cy="191588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72" name="TextBox 171"/>
          <p:cNvSpPr txBox="1"/>
          <p:nvPr>
            <p:custDataLst>
              <p:tags r:id="rId66"/>
            </p:custDataLst>
          </p:nvPr>
        </p:nvSpPr>
        <p:spPr>
          <a:xfrm>
            <a:off x="5925140" y="3866815"/>
            <a:ext cx="1578430" cy="161583"/>
          </a:xfrm>
          <a:prstGeom prst="rect">
            <a:avLst/>
          </a:prstGeom>
          <a:solidFill>
            <a:schemeClr val="bg1"/>
          </a:solidFill>
        </p:spPr>
        <p:txBody>
          <a:bodyPr wrap="square" lIns="0" tIns="0" rIns="0" bIns="0" rtlCol="0">
            <a:spAutoFit/>
          </a:bodyPr>
          <a:lstStyle/>
          <a:p>
            <a:r>
              <a:rPr lang="fr-FR" sz="1400" dirty="0" smtClean="0"/>
              <a:t>Avantage sélectif</a:t>
            </a:r>
          </a:p>
        </p:txBody>
      </p:sp>
      <p:grpSp>
        <p:nvGrpSpPr>
          <p:cNvPr id="194" name="Group 193"/>
          <p:cNvGrpSpPr>
            <a:grpSpLocks noChangeAspect="1"/>
          </p:cNvGrpSpPr>
          <p:nvPr>
            <p:custDataLst>
              <p:tags r:id="rId67"/>
            </p:custDataLst>
          </p:nvPr>
        </p:nvGrpSpPr>
        <p:grpSpPr>
          <a:xfrm>
            <a:off x="6583711" y="2597929"/>
            <a:ext cx="179615" cy="179615"/>
            <a:chOff x="-2902857" y="1349829"/>
            <a:chExt cx="725714" cy="725714"/>
          </a:xfrm>
        </p:grpSpPr>
        <p:sp>
          <p:nvSpPr>
            <p:cNvPr id="195" name="Oval 194"/>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96" name="Oval 195"/>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197" name="Group 196"/>
          <p:cNvGrpSpPr>
            <a:grpSpLocks noChangeAspect="1"/>
          </p:cNvGrpSpPr>
          <p:nvPr>
            <p:custDataLst>
              <p:tags r:id="rId68"/>
            </p:custDataLst>
          </p:nvPr>
        </p:nvGrpSpPr>
        <p:grpSpPr>
          <a:xfrm>
            <a:off x="6698011" y="2712229"/>
            <a:ext cx="179615" cy="179615"/>
            <a:chOff x="-2902857" y="1349829"/>
            <a:chExt cx="725714" cy="725714"/>
          </a:xfrm>
        </p:grpSpPr>
        <p:sp>
          <p:nvSpPr>
            <p:cNvPr id="198" name="Oval 197"/>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199" name="Oval 198"/>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00" name="Group 199"/>
          <p:cNvGrpSpPr>
            <a:grpSpLocks noChangeAspect="1"/>
          </p:cNvGrpSpPr>
          <p:nvPr>
            <p:custDataLst>
              <p:tags r:id="rId69"/>
            </p:custDataLst>
          </p:nvPr>
        </p:nvGrpSpPr>
        <p:grpSpPr>
          <a:xfrm>
            <a:off x="6812311" y="2826529"/>
            <a:ext cx="179615" cy="179615"/>
            <a:chOff x="-2902857" y="1349829"/>
            <a:chExt cx="725714" cy="725714"/>
          </a:xfrm>
        </p:grpSpPr>
        <p:sp>
          <p:nvSpPr>
            <p:cNvPr id="201" name="Oval 200"/>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02" name="Oval 201"/>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03" name="Group 202"/>
          <p:cNvGrpSpPr>
            <a:grpSpLocks noChangeAspect="1"/>
          </p:cNvGrpSpPr>
          <p:nvPr>
            <p:custDataLst>
              <p:tags r:id="rId70"/>
            </p:custDataLst>
          </p:nvPr>
        </p:nvGrpSpPr>
        <p:grpSpPr>
          <a:xfrm>
            <a:off x="6902119" y="3041520"/>
            <a:ext cx="179615" cy="179615"/>
            <a:chOff x="-2902857" y="1349829"/>
            <a:chExt cx="725714" cy="725714"/>
          </a:xfrm>
        </p:grpSpPr>
        <p:sp>
          <p:nvSpPr>
            <p:cNvPr id="204" name="Oval 203"/>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05" name="Oval 204"/>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06" name="Group 205"/>
          <p:cNvGrpSpPr>
            <a:grpSpLocks noChangeAspect="1"/>
          </p:cNvGrpSpPr>
          <p:nvPr>
            <p:custDataLst>
              <p:tags r:id="rId71"/>
            </p:custDataLst>
          </p:nvPr>
        </p:nvGrpSpPr>
        <p:grpSpPr>
          <a:xfrm>
            <a:off x="6554973" y="2858859"/>
            <a:ext cx="179615" cy="179615"/>
            <a:chOff x="-2902857" y="1349829"/>
            <a:chExt cx="725714" cy="725714"/>
          </a:xfrm>
        </p:grpSpPr>
        <p:sp>
          <p:nvSpPr>
            <p:cNvPr id="207" name="Oval 20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08" name="Oval 20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09" name="Group 208"/>
          <p:cNvGrpSpPr>
            <a:grpSpLocks noChangeAspect="1"/>
          </p:cNvGrpSpPr>
          <p:nvPr>
            <p:custDataLst>
              <p:tags r:id="rId72"/>
            </p:custDataLst>
          </p:nvPr>
        </p:nvGrpSpPr>
        <p:grpSpPr>
          <a:xfrm>
            <a:off x="6664156" y="2997978"/>
            <a:ext cx="179615" cy="179615"/>
            <a:chOff x="-2902857" y="1349829"/>
            <a:chExt cx="725714" cy="725714"/>
          </a:xfrm>
        </p:grpSpPr>
        <p:sp>
          <p:nvSpPr>
            <p:cNvPr id="210" name="Oval 209"/>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11" name="Oval 210"/>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12" name="Group 211"/>
          <p:cNvGrpSpPr>
            <a:grpSpLocks noChangeAspect="1"/>
          </p:cNvGrpSpPr>
          <p:nvPr>
            <p:custDataLst>
              <p:tags r:id="rId73"/>
            </p:custDataLst>
          </p:nvPr>
        </p:nvGrpSpPr>
        <p:grpSpPr>
          <a:xfrm>
            <a:off x="6865542" y="2622422"/>
            <a:ext cx="179615" cy="179615"/>
            <a:chOff x="-2902857" y="1349829"/>
            <a:chExt cx="725714" cy="725714"/>
          </a:xfrm>
        </p:grpSpPr>
        <p:sp>
          <p:nvSpPr>
            <p:cNvPr id="213" name="Oval 212"/>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14" name="Oval 213"/>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15" name="Group 214"/>
          <p:cNvGrpSpPr>
            <a:grpSpLocks noChangeAspect="1"/>
          </p:cNvGrpSpPr>
          <p:nvPr>
            <p:custDataLst>
              <p:tags r:id="rId74"/>
            </p:custDataLst>
          </p:nvPr>
        </p:nvGrpSpPr>
        <p:grpSpPr>
          <a:xfrm>
            <a:off x="6526886" y="3033358"/>
            <a:ext cx="179615" cy="179615"/>
            <a:chOff x="-2902857" y="1349829"/>
            <a:chExt cx="725714" cy="725714"/>
          </a:xfrm>
        </p:grpSpPr>
        <p:sp>
          <p:nvSpPr>
            <p:cNvPr id="216" name="Oval 215"/>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17" name="Oval 216"/>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18" name="Group 217"/>
          <p:cNvGrpSpPr>
            <a:grpSpLocks noChangeAspect="1"/>
          </p:cNvGrpSpPr>
          <p:nvPr>
            <p:custDataLst>
              <p:tags r:id="rId75"/>
            </p:custDataLst>
          </p:nvPr>
        </p:nvGrpSpPr>
        <p:grpSpPr>
          <a:xfrm>
            <a:off x="6641186" y="3147658"/>
            <a:ext cx="179615" cy="179615"/>
            <a:chOff x="-2902857" y="1349829"/>
            <a:chExt cx="725714" cy="725714"/>
          </a:xfrm>
        </p:grpSpPr>
        <p:sp>
          <p:nvSpPr>
            <p:cNvPr id="219" name="Oval 218"/>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20" name="Oval 219"/>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21" name="Group 220"/>
          <p:cNvGrpSpPr>
            <a:grpSpLocks noChangeAspect="1"/>
          </p:cNvGrpSpPr>
          <p:nvPr>
            <p:custDataLst>
              <p:tags r:id="rId76"/>
            </p:custDataLst>
          </p:nvPr>
        </p:nvGrpSpPr>
        <p:grpSpPr>
          <a:xfrm>
            <a:off x="6755486" y="3261958"/>
            <a:ext cx="179615" cy="179615"/>
            <a:chOff x="-2902857" y="1349829"/>
            <a:chExt cx="725714" cy="725714"/>
          </a:xfrm>
        </p:grpSpPr>
        <p:sp>
          <p:nvSpPr>
            <p:cNvPr id="222" name="Oval 221"/>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23" name="Oval 222"/>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24" name="Group 223"/>
          <p:cNvGrpSpPr>
            <a:grpSpLocks noChangeAspect="1"/>
          </p:cNvGrpSpPr>
          <p:nvPr>
            <p:custDataLst>
              <p:tags r:id="rId77"/>
            </p:custDataLst>
          </p:nvPr>
        </p:nvGrpSpPr>
        <p:grpSpPr>
          <a:xfrm>
            <a:off x="6845293" y="3476949"/>
            <a:ext cx="179615" cy="179615"/>
            <a:chOff x="-2902857" y="1349829"/>
            <a:chExt cx="725714" cy="725714"/>
          </a:xfrm>
        </p:grpSpPr>
        <p:sp>
          <p:nvSpPr>
            <p:cNvPr id="225" name="Oval 224"/>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26" name="Oval 225"/>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27" name="Group 226"/>
          <p:cNvGrpSpPr>
            <a:grpSpLocks noChangeAspect="1"/>
          </p:cNvGrpSpPr>
          <p:nvPr>
            <p:custDataLst>
              <p:tags r:id="rId78"/>
            </p:custDataLst>
          </p:nvPr>
        </p:nvGrpSpPr>
        <p:grpSpPr>
          <a:xfrm>
            <a:off x="6498148" y="3294288"/>
            <a:ext cx="179615" cy="179615"/>
            <a:chOff x="-2902857" y="1349829"/>
            <a:chExt cx="725714" cy="725714"/>
          </a:xfrm>
        </p:grpSpPr>
        <p:sp>
          <p:nvSpPr>
            <p:cNvPr id="228" name="Oval 227"/>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29" name="Oval 228"/>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30" name="Group 229"/>
          <p:cNvGrpSpPr>
            <a:grpSpLocks noChangeAspect="1"/>
          </p:cNvGrpSpPr>
          <p:nvPr>
            <p:custDataLst>
              <p:tags r:id="rId79"/>
            </p:custDataLst>
          </p:nvPr>
        </p:nvGrpSpPr>
        <p:grpSpPr>
          <a:xfrm>
            <a:off x="6607331" y="3433407"/>
            <a:ext cx="179615" cy="179615"/>
            <a:chOff x="-2902857" y="1349829"/>
            <a:chExt cx="725714" cy="725714"/>
          </a:xfrm>
        </p:grpSpPr>
        <p:sp>
          <p:nvSpPr>
            <p:cNvPr id="231" name="Oval 230"/>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32" name="Oval 231"/>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33" name="Group 232"/>
          <p:cNvGrpSpPr>
            <a:grpSpLocks noChangeAspect="1"/>
          </p:cNvGrpSpPr>
          <p:nvPr>
            <p:custDataLst>
              <p:tags r:id="rId80"/>
            </p:custDataLst>
          </p:nvPr>
        </p:nvGrpSpPr>
        <p:grpSpPr>
          <a:xfrm>
            <a:off x="6808717" y="3057851"/>
            <a:ext cx="179615" cy="179615"/>
            <a:chOff x="-2902857" y="1349829"/>
            <a:chExt cx="725714" cy="725714"/>
          </a:xfrm>
        </p:grpSpPr>
        <p:sp>
          <p:nvSpPr>
            <p:cNvPr id="234" name="Oval 233"/>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35" name="Oval 234"/>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36" name="Group 235"/>
          <p:cNvGrpSpPr>
            <a:grpSpLocks noChangeAspect="1"/>
          </p:cNvGrpSpPr>
          <p:nvPr>
            <p:custDataLst>
              <p:tags r:id="rId81"/>
            </p:custDataLst>
          </p:nvPr>
        </p:nvGrpSpPr>
        <p:grpSpPr>
          <a:xfrm>
            <a:off x="5859828" y="2636030"/>
            <a:ext cx="179615" cy="179615"/>
            <a:chOff x="-2902857" y="1349829"/>
            <a:chExt cx="725714" cy="725714"/>
          </a:xfrm>
        </p:grpSpPr>
        <p:sp>
          <p:nvSpPr>
            <p:cNvPr id="237" name="Oval 23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38" name="Oval 23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39" name="Group 238"/>
          <p:cNvGrpSpPr>
            <a:grpSpLocks noChangeAspect="1"/>
          </p:cNvGrpSpPr>
          <p:nvPr>
            <p:custDataLst>
              <p:tags r:id="rId82"/>
            </p:custDataLst>
          </p:nvPr>
        </p:nvGrpSpPr>
        <p:grpSpPr>
          <a:xfrm>
            <a:off x="5974128" y="2750330"/>
            <a:ext cx="179615" cy="179615"/>
            <a:chOff x="-2902857" y="1349829"/>
            <a:chExt cx="725714" cy="725714"/>
          </a:xfrm>
        </p:grpSpPr>
        <p:sp>
          <p:nvSpPr>
            <p:cNvPr id="240" name="Oval 239"/>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41" name="Oval 240"/>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42" name="Group 241"/>
          <p:cNvGrpSpPr>
            <a:grpSpLocks noChangeAspect="1"/>
          </p:cNvGrpSpPr>
          <p:nvPr>
            <p:custDataLst>
              <p:tags r:id="rId83"/>
            </p:custDataLst>
          </p:nvPr>
        </p:nvGrpSpPr>
        <p:grpSpPr>
          <a:xfrm>
            <a:off x="6088428" y="2864630"/>
            <a:ext cx="179615" cy="179615"/>
            <a:chOff x="-2902857" y="1349829"/>
            <a:chExt cx="725714" cy="725714"/>
          </a:xfrm>
        </p:grpSpPr>
        <p:sp>
          <p:nvSpPr>
            <p:cNvPr id="243" name="Oval 242"/>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44" name="Oval 243"/>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45" name="Group 244"/>
          <p:cNvGrpSpPr>
            <a:grpSpLocks noChangeAspect="1"/>
          </p:cNvGrpSpPr>
          <p:nvPr>
            <p:custDataLst>
              <p:tags r:id="rId84"/>
            </p:custDataLst>
          </p:nvPr>
        </p:nvGrpSpPr>
        <p:grpSpPr>
          <a:xfrm>
            <a:off x="6178235" y="3079622"/>
            <a:ext cx="179615" cy="179615"/>
            <a:chOff x="-2902857" y="1349829"/>
            <a:chExt cx="725714" cy="725714"/>
          </a:xfrm>
        </p:grpSpPr>
        <p:sp>
          <p:nvSpPr>
            <p:cNvPr id="246" name="Oval 245"/>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47" name="Oval 246"/>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48" name="Group 247"/>
          <p:cNvGrpSpPr>
            <a:grpSpLocks noChangeAspect="1"/>
          </p:cNvGrpSpPr>
          <p:nvPr>
            <p:custDataLst>
              <p:tags r:id="rId85"/>
            </p:custDataLst>
          </p:nvPr>
        </p:nvGrpSpPr>
        <p:grpSpPr>
          <a:xfrm>
            <a:off x="5831089" y="2896961"/>
            <a:ext cx="179615" cy="179615"/>
            <a:chOff x="-2902857" y="1349829"/>
            <a:chExt cx="725714" cy="725714"/>
          </a:xfrm>
        </p:grpSpPr>
        <p:sp>
          <p:nvSpPr>
            <p:cNvPr id="249" name="Oval 248"/>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50" name="Oval 249"/>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51" name="Group 250"/>
          <p:cNvGrpSpPr>
            <a:grpSpLocks noChangeAspect="1"/>
          </p:cNvGrpSpPr>
          <p:nvPr>
            <p:custDataLst>
              <p:tags r:id="rId86"/>
            </p:custDataLst>
          </p:nvPr>
        </p:nvGrpSpPr>
        <p:grpSpPr>
          <a:xfrm>
            <a:off x="5940273" y="3036080"/>
            <a:ext cx="179615" cy="179615"/>
            <a:chOff x="-2902857" y="1349829"/>
            <a:chExt cx="725714" cy="725714"/>
          </a:xfrm>
        </p:grpSpPr>
        <p:sp>
          <p:nvSpPr>
            <p:cNvPr id="252" name="Oval 251"/>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53" name="Oval 252"/>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54" name="Group 253"/>
          <p:cNvGrpSpPr>
            <a:grpSpLocks noChangeAspect="1"/>
          </p:cNvGrpSpPr>
          <p:nvPr>
            <p:custDataLst>
              <p:tags r:id="rId87"/>
            </p:custDataLst>
          </p:nvPr>
        </p:nvGrpSpPr>
        <p:grpSpPr>
          <a:xfrm>
            <a:off x="6141658" y="2660523"/>
            <a:ext cx="179615" cy="179615"/>
            <a:chOff x="-2902857" y="1349829"/>
            <a:chExt cx="725714" cy="725714"/>
          </a:xfrm>
        </p:grpSpPr>
        <p:sp>
          <p:nvSpPr>
            <p:cNvPr id="255" name="Oval 254"/>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56" name="Oval 255"/>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57" name="Group 256"/>
          <p:cNvGrpSpPr>
            <a:grpSpLocks noChangeAspect="1"/>
          </p:cNvGrpSpPr>
          <p:nvPr>
            <p:custDataLst>
              <p:tags r:id="rId88"/>
            </p:custDataLst>
          </p:nvPr>
        </p:nvGrpSpPr>
        <p:grpSpPr>
          <a:xfrm>
            <a:off x="5803003" y="3071459"/>
            <a:ext cx="179615" cy="179615"/>
            <a:chOff x="-2902857" y="1349829"/>
            <a:chExt cx="725714" cy="725714"/>
          </a:xfrm>
        </p:grpSpPr>
        <p:sp>
          <p:nvSpPr>
            <p:cNvPr id="258" name="Oval 257"/>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59" name="Oval 258"/>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60" name="Group 259"/>
          <p:cNvGrpSpPr>
            <a:grpSpLocks noChangeAspect="1"/>
          </p:cNvGrpSpPr>
          <p:nvPr>
            <p:custDataLst>
              <p:tags r:id="rId89"/>
            </p:custDataLst>
          </p:nvPr>
        </p:nvGrpSpPr>
        <p:grpSpPr>
          <a:xfrm>
            <a:off x="5917303" y="3185759"/>
            <a:ext cx="179615" cy="179615"/>
            <a:chOff x="-2902857" y="1349829"/>
            <a:chExt cx="725714" cy="725714"/>
          </a:xfrm>
        </p:grpSpPr>
        <p:sp>
          <p:nvSpPr>
            <p:cNvPr id="261" name="Oval 260"/>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62" name="Oval 261"/>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63" name="Group 262"/>
          <p:cNvGrpSpPr>
            <a:grpSpLocks noChangeAspect="1"/>
          </p:cNvGrpSpPr>
          <p:nvPr>
            <p:custDataLst>
              <p:tags r:id="rId90"/>
            </p:custDataLst>
          </p:nvPr>
        </p:nvGrpSpPr>
        <p:grpSpPr>
          <a:xfrm>
            <a:off x="6031603" y="3300059"/>
            <a:ext cx="179615" cy="179615"/>
            <a:chOff x="-2902857" y="1349829"/>
            <a:chExt cx="725714" cy="725714"/>
          </a:xfrm>
        </p:grpSpPr>
        <p:sp>
          <p:nvSpPr>
            <p:cNvPr id="264" name="Oval 263"/>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65" name="Oval 264"/>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66" name="Group 265"/>
          <p:cNvGrpSpPr>
            <a:grpSpLocks noChangeAspect="1"/>
          </p:cNvGrpSpPr>
          <p:nvPr>
            <p:custDataLst>
              <p:tags r:id="rId91"/>
            </p:custDataLst>
          </p:nvPr>
        </p:nvGrpSpPr>
        <p:grpSpPr>
          <a:xfrm>
            <a:off x="6121410" y="3515051"/>
            <a:ext cx="179615" cy="179615"/>
            <a:chOff x="-2902857" y="1349829"/>
            <a:chExt cx="725714" cy="725714"/>
          </a:xfrm>
        </p:grpSpPr>
        <p:sp>
          <p:nvSpPr>
            <p:cNvPr id="267" name="Oval 266"/>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68" name="Oval 267"/>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69" name="Group 268"/>
          <p:cNvGrpSpPr>
            <a:grpSpLocks noChangeAspect="1"/>
          </p:cNvGrpSpPr>
          <p:nvPr>
            <p:custDataLst>
              <p:tags r:id="rId92"/>
            </p:custDataLst>
          </p:nvPr>
        </p:nvGrpSpPr>
        <p:grpSpPr>
          <a:xfrm>
            <a:off x="5774264" y="3332390"/>
            <a:ext cx="179615" cy="179615"/>
            <a:chOff x="-2902857" y="1349829"/>
            <a:chExt cx="725714" cy="725714"/>
          </a:xfrm>
        </p:grpSpPr>
        <p:sp>
          <p:nvSpPr>
            <p:cNvPr id="270" name="Oval 269"/>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71" name="Oval 270"/>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72" name="Group 271"/>
          <p:cNvGrpSpPr>
            <a:grpSpLocks noChangeAspect="1"/>
          </p:cNvGrpSpPr>
          <p:nvPr>
            <p:custDataLst>
              <p:tags r:id="rId93"/>
            </p:custDataLst>
          </p:nvPr>
        </p:nvGrpSpPr>
        <p:grpSpPr>
          <a:xfrm>
            <a:off x="5883448" y="3471509"/>
            <a:ext cx="179615" cy="179615"/>
            <a:chOff x="-2902857" y="1349829"/>
            <a:chExt cx="725714" cy="725714"/>
          </a:xfrm>
        </p:grpSpPr>
        <p:sp>
          <p:nvSpPr>
            <p:cNvPr id="273" name="Oval 272"/>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74" name="Oval 273"/>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75" name="Group 274"/>
          <p:cNvGrpSpPr>
            <a:grpSpLocks noChangeAspect="1"/>
          </p:cNvGrpSpPr>
          <p:nvPr>
            <p:custDataLst>
              <p:tags r:id="rId94"/>
            </p:custDataLst>
          </p:nvPr>
        </p:nvGrpSpPr>
        <p:grpSpPr>
          <a:xfrm>
            <a:off x="6084833" y="3095952"/>
            <a:ext cx="179615" cy="179615"/>
            <a:chOff x="-2902857" y="1349829"/>
            <a:chExt cx="725714" cy="725714"/>
          </a:xfrm>
        </p:grpSpPr>
        <p:sp>
          <p:nvSpPr>
            <p:cNvPr id="276" name="Oval 275"/>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77" name="Oval 276"/>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grpSp>
        <p:nvGrpSpPr>
          <p:cNvPr id="278" name="Group 277"/>
          <p:cNvGrpSpPr>
            <a:grpSpLocks noChangeAspect="1"/>
          </p:cNvGrpSpPr>
          <p:nvPr>
            <p:custDataLst>
              <p:tags r:id="rId95"/>
            </p:custDataLst>
          </p:nvPr>
        </p:nvGrpSpPr>
        <p:grpSpPr>
          <a:xfrm>
            <a:off x="6180082" y="2867349"/>
            <a:ext cx="557567" cy="557567"/>
            <a:chOff x="-2902857" y="1349829"/>
            <a:chExt cx="725714" cy="725714"/>
          </a:xfrm>
        </p:grpSpPr>
        <p:sp>
          <p:nvSpPr>
            <p:cNvPr id="279" name="Oval 278"/>
            <p:cNvSpPr/>
            <p:nvPr/>
          </p:nvSpPr>
          <p:spPr>
            <a:xfrm>
              <a:off x="-2902857" y="1349829"/>
              <a:ext cx="725714" cy="725714"/>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fr-FR"/>
            </a:p>
          </p:txBody>
        </p:sp>
        <p:sp>
          <p:nvSpPr>
            <p:cNvPr id="280" name="Oval 279"/>
            <p:cNvSpPr/>
            <p:nvPr/>
          </p:nvSpPr>
          <p:spPr>
            <a:xfrm>
              <a:off x="-2554514" y="1582057"/>
              <a:ext cx="261257" cy="261257"/>
            </a:xfrm>
            <a:prstGeom prst="ellipse">
              <a:avLst/>
            </a:prstGeom>
            <a:solidFill>
              <a:schemeClr val="bg1">
                <a:lumMod val="65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grpSp>
      <p:sp>
        <p:nvSpPr>
          <p:cNvPr id="22" name="TextBox 21"/>
          <p:cNvSpPr txBox="1"/>
          <p:nvPr>
            <p:custDataLst>
              <p:tags r:id="rId96"/>
            </p:custDataLst>
          </p:nvPr>
        </p:nvSpPr>
        <p:spPr>
          <a:xfrm>
            <a:off x="2190722" y="2907207"/>
            <a:ext cx="400050" cy="492443"/>
          </a:xfrm>
          <a:prstGeom prst="rect">
            <a:avLst/>
          </a:prstGeom>
          <a:solidFill>
            <a:schemeClr val="bg1"/>
          </a:solidFill>
        </p:spPr>
        <p:txBody>
          <a:bodyPr wrap="square" lIns="0" tIns="0" rIns="0" bIns="0" rtlCol="0">
            <a:spAutoFit/>
          </a:bodyPr>
          <a:lstStyle/>
          <a:p>
            <a:r>
              <a:rPr lang="fr-FR" sz="3200" dirty="0" smtClean="0"/>
              <a:t>vs</a:t>
            </a:r>
          </a:p>
        </p:txBody>
      </p:sp>
    </p:spTree>
    <p:extLst>
      <p:ext uri="{BB962C8B-B14F-4D97-AF65-F5344CB8AC3E}">
        <p14:creationId xmlns:p14="http://schemas.microsoft.com/office/powerpoint/2010/main" val="8142446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nchor="ctr"/>
          <a:lstStyle/>
          <a:p>
            <a:pPr marL="0" indent="0" algn="ctr">
              <a:buNone/>
            </a:pPr>
            <a:r>
              <a:rPr lang="fr-FR" b="1" dirty="0" smtClean="0">
                <a:solidFill>
                  <a:srgbClr val="FF0000"/>
                </a:solidFill>
              </a:rPr>
              <a:t>Questions 1 et 2 sur ECHO 360</a:t>
            </a:r>
            <a:endParaRPr lang="fr-FR" b="1" dirty="0">
              <a:solidFill>
                <a:srgbClr val="FF0000"/>
              </a:solidFill>
            </a:endParaRPr>
          </a:p>
        </p:txBody>
      </p:sp>
    </p:spTree>
    <p:extLst>
      <p:ext uri="{BB962C8B-B14F-4D97-AF65-F5344CB8AC3E}">
        <p14:creationId xmlns:p14="http://schemas.microsoft.com/office/powerpoint/2010/main" val="9111366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Formation des </a:t>
            </a:r>
            <a:r>
              <a:rPr lang="fr-FR" dirty="0" smtClean="0"/>
              <a:t>Métastases</a:t>
            </a:r>
            <a:endParaRPr lang="fr-FR" dirty="0"/>
          </a:p>
        </p:txBody>
      </p:sp>
      <p:sp>
        <p:nvSpPr>
          <p:cNvPr id="3" name="Content Placeholder 2"/>
          <p:cNvSpPr>
            <a:spLocks noGrp="1"/>
          </p:cNvSpPr>
          <p:nvPr>
            <p:ph idx="1"/>
            <p:custDataLst>
              <p:tags r:id="rId2"/>
            </p:custDataLst>
          </p:nvPr>
        </p:nvSpPr>
        <p:spPr/>
        <p:txBody>
          <a:bodyPr/>
          <a:lstStyle/>
          <a:p>
            <a:r>
              <a:rPr lang="fr-FR" dirty="0" smtClean="0"/>
              <a:t>Les métastases représentent 90% des morts dues au cancer.  </a:t>
            </a:r>
          </a:p>
          <a:p>
            <a:pPr marL="514350" indent="-514350">
              <a:buFont typeface="+mj-lt"/>
              <a:buAutoNum type="arabicPeriod"/>
            </a:pPr>
            <a:r>
              <a:rPr lang="fr-FR" dirty="0" smtClean="0"/>
              <a:t>Libération des contraintes qui maintiennent les cellules normales en place</a:t>
            </a:r>
          </a:p>
          <a:p>
            <a:pPr marL="514350" indent="-514350">
              <a:buFont typeface="+mj-lt"/>
              <a:buAutoNum type="arabicPeriod"/>
            </a:pPr>
            <a:r>
              <a:rPr lang="en-CA" dirty="0" smtClean="0"/>
              <a:t>Transport </a:t>
            </a:r>
            <a:r>
              <a:rPr lang="en-CA" dirty="0" err="1" smtClean="0"/>
              <a:t>dans</a:t>
            </a:r>
            <a:r>
              <a:rPr lang="en-CA" dirty="0" smtClean="0"/>
              <a:t> un </a:t>
            </a:r>
            <a:r>
              <a:rPr lang="en-CA" dirty="0" err="1" smtClean="0"/>
              <a:t>vaisseau</a:t>
            </a:r>
            <a:r>
              <a:rPr lang="en-CA" dirty="0" smtClean="0"/>
              <a:t> </a:t>
            </a:r>
            <a:r>
              <a:rPr lang="en-CA" dirty="0" err="1" smtClean="0"/>
              <a:t>sanguin</a:t>
            </a:r>
            <a:r>
              <a:rPr lang="en-CA" dirty="0" smtClean="0"/>
              <a:t> </a:t>
            </a:r>
            <a:r>
              <a:rPr lang="en-CA" dirty="0" err="1" smtClean="0"/>
              <a:t>ou</a:t>
            </a:r>
            <a:r>
              <a:rPr lang="en-CA" dirty="0" smtClean="0"/>
              <a:t> </a:t>
            </a:r>
            <a:r>
              <a:rPr lang="en-CA" dirty="0" err="1" smtClean="0"/>
              <a:t>lymphatique</a:t>
            </a:r>
            <a:endParaRPr lang="en-CA" dirty="0" smtClean="0"/>
          </a:p>
          <a:p>
            <a:pPr marL="514350" indent="-514350">
              <a:buFont typeface="+mj-lt"/>
              <a:buAutoNum type="arabicPeriod"/>
            </a:pPr>
            <a:r>
              <a:rPr lang="en-CA" dirty="0" smtClean="0"/>
              <a:t>Invasion d’un nouveau site</a:t>
            </a:r>
            <a:endParaRPr lang="fr-FR" dirty="0"/>
          </a:p>
        </p:txBody>
      </p:sp>
    </p:spTree>
    <p:extLst>
      <p:ext uri="{BB962C8B-B14F-4D97-AF65-F5344CB8AC3E}">
        <p14:creationId xmlns:p14="http://schemas.microsoft.com/office/powerpoint/2010/main" val="251498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Formation des </a:t>
            </a:r>
            <a:r>
              <a:rPr lang="en-CA" dirty="0" err="1" smtClean="0"/>
              <a:t>métastases</a:t>
            </a:r>
            <a:endParaRPr lang="fr-FR" dirty="0"/>
          </a:p>
        </p:txBody>
      </p:sp>
      <p:pic>
        <p:nvPicPr>
          <p:cNvPr id="5" name="Picture 2" descr="figure 20-17"/>
          <p:cNvPicPr>
            <a:picLocks noChangeAspect="1" noChangeArrowheads="1"/>
          </p:cNvPicPr>
          <p:nvPr>
            <p:custDataLst>
              <p:tags r:id="rId2"/>
            </p:custDataLst>
          </p:nvPr>
        </p:nvPicPr>
        <p:blipFill>
          <a:blip r:embed="rId14">
            <a:extLst>
              <a:ext uri="{28A0092B-C50C-407E-A947-70E740481C1C}">
                <a14:useLocalDpi xmlns:a14="http://schemas.microsoft.com/office/drawing/2010/main" val="0"/>
              </a:ext>
            </a:extLst>
          </a:blip>
          <a:srcRect/>
          <a:stretch>
            <a:fillRect/>
          </a:stretch>
        </p:blipFill>
        <p:spPr bwMode="auto">
          <a:xfrm>
            <a:off x="1278082" y="1524465"/>
            <a:ext cx="6587836" cy="4964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3"/>
          <p:cNvSpPr txBox="1">
            <a:spLocks noChangeArrowheads="1"/>
          </p:cNvSpPr>
          <p:nvPr>
            <p:custDataLst>
              <p:tags r:id="rId3"/>
            </p:custDataLst>
          </p:nvPr>
        </p:nvSpPr>
        <p:spPr bwMode="auto">
          <a:xfrm>
            <a:off x="0" y="659765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dirty="0">
                <a:latin typeface="Arial" charset="0"/>
              </a:rPr>
              <a:t>Figure </a:t>
            </a:r>
            <a:r>
              <a:rPr lang="en-US" sz="1100" dirty="0" smtClean="0">
                <a:latin typeface="Arial" charset="0"/>
              </a:rPr>
              <a:t>20-17</a:t>
            </a:r>
            <a:r>
              <a:rPr lang="en-US" sz="1100" i="1" dirty="0" smtClean="0">
                <a:latin typeface="Arial" charset="0"/>
              </a:rPr>
              <a:t> </a:t>
            </a:r>
            <a:r>
              <a:rPr lang="en-US" sz="1100" i="1" dirty="0">
                <a:latin typeface="Arial" charset="0"/>
              </a:rPr>
              <a:t>Molecular Biology of the Cell</a:t>
            </a:r>
            <a:r>
              <a:rPr lang="en-US" sz="1100" dirty="0">
                <a:latin typeface="Arial" charset="0"/>
              </a:rPr>
              <a:t> (© Garland Science 2008)</a:t>
            </a:r>
          </a:p>
        </p:txBody>
      </p:sp>
      <p:sp>
        <p:nvSpPr>
          <p:cNvPr id="7" name="TextBox 6"/>
          <p:cNvSpPr txBox="1"/>
          <p:nvPr>
            <p:custDataLst>
              <p:tags r:id="rId4"/>
            </p:custDataLst>
          </p:nvPr>
        </p:nvSpPr>
        <p:spPr>
          <a:xfrm>
            <a:off x="1530772" y="1832623"/>
            <a:ext cx="1326649" cy="169277"/>
          </a:xfrm>
          <a:prstGeom prst="rect">
            <a:avLst/>
          </a:prstGeom>
          <a:solidFill>
            <a:schemeClr val="bg1"/>
          </a:solidFill>
        </p:spPr>
        <p:txBody>
          <a:bodyPr wrap="square" lIns="0" tIns="0" rIns="0" bIns="0" rtlCol="0">
            <a:spAutoFit/>
          </a:bodyPr>
          <a:lstStyle/>
          <a:p>
            <a:pPr algn="ctr"/>
            <a:r>
              <a:rPr lang="en-CA" sz="1100" dirty="0" err="1" smtClean="0"/>
              <a:t>Épithélium</a:t>
            </a:r>
            <a:r>
              <a:rPr lang="en-CA" sz="1100" dirty="0" smtClean="0"/>
              <a:t> normal</a:t>
            </a:r>
            <a:endParaRPr lang="fr-FR" sz="1100" dirty="0" smtClean="0"/>
          </a:p>
        </p:txBody>
      </p:sp>
      <p:sp>
        <p:nvSpPr>
          <p:cNvPr id="8" name="TextBox 7"/>
          <p:cNvSpPr txBox="1"/>
          <p:nvPr>
            <p:custDataLst>
              <p:tags r:id="rId5"/>
            </p:custDataLst>
          </p:nvPr>
        </p:nvSpPr>
        <p:spPr>
          <a:xfrm>
            <a:off x="1686541" y="2539205"/>
            <a:ext cx="904260" cy="169278"/>
          </a:xfrm>
          <a:prstGeom prst="rect">
            <a:avLst/>
          </a:prstGeom>
          <a:solidFill>
            <a:srgbClr val="A7D6E3"/>
          </a:solidFill>
        </p:spPr>
        <p:txBody>
          <a:bodyPr wrap="square" lIns="0" tIns="0" rIns="0" bIns="0" rtlCol="0">
            <a:spAutoFit/>
          </a:bodyPr>
          <a:lstStyle/>
          <a:p>
            <a:pPr algn="ctr"/>
            <a:r>
              <a:rPr lang="en-CA" sz="1100" dirty="0" smtClean="0"/>
              <a:t>Lame </a:t>
            </a:r>
            <a:r>
              <a:rPr lang="en-CA" sz="1100" dirty="0" err="1" smtClean="0"/>
              <a:t>basale</a:t>
            </a:r>
            <a:endParaRPr lang="fr-FR" sz="1100" dirty="0" smtClean="0"/>
          </a:p>
        </p:txBody>
      </p:sp>
      <p:sp>
        <p:nvSpPr>
          <p:cNvPr id="9" name="TextBox 8"/>
          <p:cNvSpPr txBox="1"/>
          <p:nvPr>
            <p:custDataLst>
              <p:tags r:id="rId6"/>
            </p:custDataLst>
          </p:nvPr>
        </p:nvSpPr>
        <p:spPr>
          <a:xfrm>
            <a:off x="3740725" y="1491512"/>
            <a:ext cx="1657474" cy="338554"/>
          </a:xfrm>
          <a:prstGeom prst="rect">
            <a:avLst/>
          </a:prstGeom>
          <a:solidFill>
            <a:schemeClr val="bg1"/>
          </a:solidFill>
        </p:spPr>
        <p:txBody>
          <a:bodyPr wrap="square" lIns="0" tIns="0" rIns="0" bIns="0" rtlCol="0">
            <a:spAutoFit/>
          </a:bodyPr>
          <a:lstStyle/>
          <a:p>
            <a:pPr algn="ctr"/>
            <a:r>
              <a:rPr lang="en-CA" sz="1100" dirty="0" smtClean="0"/>
              <a:t>Les cellules </a:t>
            </a:r>
            <a:r>
              <a:rPr lang="en-CA" sz="1100" dirty="0" err="1" smtClean="0"/>
              <a:t>prolifèrent</a:t>
            </a:r>
            <a:r>
              <a:rPr lang="en-CA" sz="1100" dirty="0" smtClean="0"/>
              <a:t> sous </a:t>
            </a:r>
            <a:r>
              <a:rPr lang="en-CA" sz="1100" dirty="0" err="1" smtClean="0"/>
              <a:t>forme</a:t>
            </a:r>
            <a:r>
              <a:rPr lang="en-CA" sz="1100" dirty="0" smtClean="0"/>
              <a:t> </a:t>
            </a:r>
            <a:r>
              <a:rPr lang="en-CA" sz="1100" dirty="0" err="1" smtClean="0"/>
              <a:t>d’une</a:t>
            </a:r>
            <a:r>
              <a:rPr lang="en-CA" sz="1100" dirty="0" smtClean="0"/>
              <a:t> </a:t>
            </a:r>
            <a:r>
              <a:rPr lang="en-CA" sz="1100" dirty="0" err="1" smtClean="0"/>
              <a:t>tumeur</a:t>
            </a:r>
            <a:r>
              <a:rPr lang="en-CA" sz="1100" dirty="0" smtClean="0"/>
              <a:t> </a:t>
            </a:r>
            <a:r>
              <a:rPr lang="en-CA" sz="1100" dirty="0" err="1" smtClean="0"/>
              <a:t>bénigne</a:t>
            </a:r>
            <a:endParaRPr lang="fr-FR" sz="1100" dirty="0" smtClean="0"/>
          </a:p>
        </p:txBody>
      </p:sp>
      <p:sp>
        <p:nvSpPr>
          <p:cNvPr id="10" name="TextBox 9"/>
          <p:cNvSpPr txBox="1"/>
          <p:nvPr>
            <p:custDataLst>
              <p:tags r:id="rId7"/>
            </p:custDataLst>
          </p:nvPr>
        </p:nvSpPr>
        <p:spPr>
          <a:xfrm>
            <a:off x="6012868" y="1539131"/>
            <a:ext cx="2008911" cy="338554"/>
          </a:xfrm>
          <a:prstGeom prst="rect">
            <a:avLst/>
          </a:prstGeom>
          <a:solidFill>
            <a:schemeClr val="bg1"/>
          </a:solidFill>
        </p:spPr>
        <p:txBody>
          <a:bodyPr wrap="square" lIns="0" tIns="0" rIns="0" bIns="0" rtlCol="0">
            <a:spAutoFit/>
          </a:bodyPr>
          <a:lstStyle/>
          <a:p>
            <a:pPr algn="ctr"/>
            <a:r>
              <a:rPr lang="en-CA" sz="1100" dirty="0" smtClean="0"/>
              <a:t>Les cellules </a:t>
            </a:r>
            <a:r>
              <a:rPr lang="en-CA" sz="1100" dirty="0" err="1" smtClean="0"/>
              <a:t>deviennent</a:t>
            </a:r>
            <a:r>
              <a:rPr lang="en-CA" sz="1100" dirty="0" smtClean="0"/>
              <a:t> </a:t>
            </a:r>
            <a:r>
              <a:rPr lang="en-CA" sz="1100" dirty="0" err="1" smtClean="0"/>
              <a:t>invasives</a:t>
            </a:r>
            <a:r>
              <a:rPr lang="en-CA" sz="1100" dirty="0" smtClean="0"/>
              <a:t> et </a:t>
            </a:r>
            <a:r>
              <a:rPr lang="en-CA" sz="1100" dirty="0" err="1" smtClean="0"/>
              <a:t>entrent</a:t>
            </a:r>
            <a:r>
              <a:rPr lang="en-CA" sz="1100" dirty="0" smtClean="0"/>
              <a:t> </a:t>
            </a:r>
            <a:r>
              <a:rPr lang="en-CA" sz="1100" dirty="0" err="1" smtClean="0"/>
              <a:t>dans</a:t>
            </a:r>
            <a:r>
              <a:rPr lang="en-CA" sz="1100" dirty="0" smtClean="0"/>
              <a:t> les </a:t>
            </a:r>
            <a:r>
              <a:rPr lang="en-CA" sz="1100" dirty="0" err="1" smtClean="0"/>
              <a:t>capillaires</a:t>
            </a:r>
            <a:endParaRPr lang="fr-FR" sz="1100" dirty="0" smtClean="0"/>
          </a:p>
        </p:txBody>
      </p:sp>
      <p:sp>
        <p:nvSpPr>
          <p:cNvPr id="11" name="TextBox 10"/>
          <p:cNvSpPr txBox="1"/>
          <p:nvPr>
            <p:custDataLst>
              <p:tags r:id="rId8"/>
            </p:custDataLst>
          </p:nvPr>
        </p:nvSpPr>
        <p:spPr>
          <a:xfrm>
            <a:off x="1497981" y="3729777"/>
            <a:ext cx="751530" cy="169278"/>
          </a:xfrm>
          <a:prstGeom prst="rect">
            <a:avLst/>
          </a:prstGeom>
          <a:solidFill>
            <a:schemeClr val="bg1"/>
          </a:solidFill>
        </p:spPr>
        <p:txBody>
          <a:bodyPr wrap="square" lIns="0" tIns="0" rIns="0" bIns="0" rtlCol="0">
            <a:spAutoFit/>
          </a:bodyPr>
          <a:lstStyle/>
          <a:p>
            <a:pPr algn="ctr"/>
            <a:r>
              <a:rPr lang="en-CA" sz="1100" dirty="0" err="1" smtClean="0"/>
              <a:t>Capillaire</a:t>
            </a:r>
            <a:endParaRPr lang="fr-FR" sz="1100" dirty="0" smtClean="0"/>
          </a:p>
        </p:txBody>
      </p:sp>
      <p:sp>
        <p:nvSpPr>
          <p:cNvPr id="12" name="TextBox 11"/>
          <p:cNvSpPr txBox="1"/>
          <p:nvPr>
            <p:custDataLst>
              <p:tags r:id="rId9"/>
            </p:custDataLst>
          </p:nvPr>
        </p:nvSpPr>
        <p:spPr>
          <a:xfrm>
            <a:off x="5971303" y="3814416"/>
            <a:ext cx="2147457" cy="507831"/>
          </a:xfrm>
          <a:prstGeom prst="rect">
            <a:avLst/>
          </a:prstGeom>
          <a:solidFill>
            <a:schemeClr val="bg1"/>
          </a:solidFill>
        </p:spPr>
        <p:txBody>
          <a:bodyPr wrap="square" lIns="0" tIns="0" rIns="0" bIns="0" rtlCol="0">
            <a:spAutoFit/>
          </a:bodyPr>
          <a:lstStyle/>
          <a:p>
            <a:pPr algn="ctr"/>
            <a:r>
              <a:rPr lang="en-CA" sz="1100" dirty="0" err="1" smtClean="0"/>
              <a:t>Déplacement</a:t>
            </a:r>
            <a:r>
              <a:rPr lang="en-CA" sz="1100" dirty="0" smtClean="0"/>
              <a:t> </a:t>
            </a:r>
            <a:r>
              <a:rPr lang="en-CA" sz="1100" dirty="0" err="1" smtClean="0"/>
              <a:t>dans</a:t>
            </a:r>
            <a:r>
              <a:rPr lang="en-CA" sz="1100" dirty="0" smtClean="0"/>
              <a:t> le courant </a:t>
            </a:r>
            <a:r>
              <a:rPr lang="en-CA" sz="1100" dirty="0" err="1" smtClean="0"/>
              <a:t>sanguin</a:t>
            </a:r>
            <a:r>
              <a:rPr lang="en-CA" sz="1100" dirty="0" smtClean="0"/>
              <a:t> (</a:t>
            </a:r>
            <a:r>
              <a:rPr lang="en-CA" sz="1100" dirty="0" err="1" smtClean="0"/>
              <a:t>moins</a:t>
            </a:r>
            <a:r>
              <a:rPr lang="en-CA" sz="1100" dirty="0" smtClean="0"/>
              <a:t> de 1 cellule sure 1000 </a:t>
            </a:r>
            <a:r>
              <a:rPr lang="en-CA" sz="1100" dirty="0" err="1" smtClean="0"/>
              <a:t>survivra</a:t>
            </a:r>
            <a:r>
              <a:rPr lang="en-CA" sz="1100" dirty="0" smtClean="0"/>
              <a:t> pour </a:t>
            </a:r>
            <a:r>
              <a:rPr lang="en-CA" sz="1100" dirty="0" err="1" smtClean="0"/>
              <a:t>donner</a:t>
            </a:r>
            <a:r>
              <a:rPr lang="en-CA" sz="1100" dirty="0" smtClean="0"/>
              <a:t> des </a:t>
            </a:r>
            <a:r>
              <a:rPr lang="en-CA" sz="1100" dirty="0" err="1" smtClean="0"/>
              <a:t>métastases</a:t>
            </a:r>
            <a:endParaRPr lang="fr-FR" sz="1100" dirty="0" smtClean="0"/>
          </a:p>
        </p:txBody>
      </p:sp>
      <p:sp>
        <p:nvSpPr>
          <p:cNvPr id="13" name="TextBox 12"/>
          <p:cNvSpPr txBox="1"/>
          <p:nvPr>
            <p:custDataLst>
              <p:tags r:id="rId10"/>
            </p:custDataLst>
          </p:nvPr>
        </p:nvSpPr>
        <p:spPr>
          <a:xfrm>
            <a:off x="1349001" y="6136859"/>
            <a:ext cx="1579339" cy="338554"/>
          </a:xfrm>
          <a:prstGeom prst="rect">
            <a:avLst/>
          </a:prstGeom>
          <a:solidFill>
            <a:schemeClr val="bg1"/>
          </a:solidFill>
        </p:spPr>
        <p:txBody>
          <a:bodyPr wrap="square" lIns="0" tIns="0" rIns="0" bIns="0" rtlCol="0">
            <a:spAutoFit/>
          </a:bodyPr>
          <a:lstStyle/>
          <a:p>
            <a:pPr algn="ctr"/>
            <a:r>
              <a:rPr lang="en-CA" sz="1100" dirty="0" err="1" smtClean="0"/>
              <a:t>Adhésion</a:t>
            </a:r>
            <a:r>
              <a:rPr lang="en-CA" sz="1100" dirty="0" smtClean="0"/>
              <a:t> à la </a:t>
            </a:r>
            <a:r>
              <a:rPr lang="en-CA" sz="1100" dirty="0" err="1" smtClean="0"/>
              <a:t>paroi</a:t>
            </a:r>
            <a:r>
              <a:rPr lang="en-CA" sz="1100" dirty="0" smtClean="0"/>
              <a:t> des </a:t>
            </a:r>
            <a:r>
              <a:rPr lang="en-CA" sz="1100" dirty="0" err="1" smtClean="0"/>
              <a:t>vaisseaux</a:t>
            </a:r>
            <a:r>
              <a:rPr lang="en-CA" sz="1100" dirty="0" smtClean="0"/>
              <a:t> </a:t>
            </a:r>
            <a:r>
              <a:rPr lang="en-CA" sz="1100" dirty="0" err="1" smtClean="0"/>
              <a:t>sanguins</a:t>
            </a:r>
            <a:r>
              <a:rPr lang="en-CA" sz="1100" dirty="0" smtClean="0"/>
              <a:t> du </a:t>
            </a:r>
            <a:r>
              <a:rPr lang="en-CA" sz="1100" dirty="0" err="1" smtClean="0"/>
              <a:t>foie</a:t>
            </a:r>
            <a:endParaRPr lang="fr-FR" sz="1100" dirty="0" smtClean="0"/>
          </a:p>
        </p:txBody>
      </p:sp>
      <p:sp>
        <p:nvSpPr>
          <p:cNvPr id="14" name="TextBox 13"/>
          <p:cNvSpPr txBox="1"/>
          <p:nvPr>
            <p:custDataLst>
              <p:tags r:id="rId11"/>
            </p:custDataLst>
          </p:nvPr>
        </p:nvSpPr>
        <p:spPr>
          <a:xfrm>
            <a:off x="3505236" y="6119982"/>
            <a:ext cx="2022728" cy="507831"/>
          </a:xfrm>
          <a:prstGeom prst="rect">
            <a:avLst/>
          </a:prstGeom>
          <a:solidFill>
            <a:schemeClr val="bg1"/>
          </a:solidFill>
        </p:spPr>
        <p:txBody>
          <a:bodyPr wrap="square" lIns="0" tIns="0" rIns="0" bIns="0" rtlCol="0">
            <a:spAutoFit/>
          </a:bodyPr>
          <a:lstStyle/>
          <a:p>
            <a:pPr algn="ctr"/>
            <a:r>
              <a:rPr lang="en-CA" sz="1100" dirty="0" smtClean="0"/>
              <a:t>Les cellules </a:t>
            </a:r>
            <a:r>
              <a:rPr lang="en-CA" sz="1100" dirty="0" err="1" smtClean="0"/>
              <a:t>s’échappent</a:t>
            </a:r>
            <a:r>
              <a:rPr lang="en-CA" sz="1100" dirty="0" smtClean="0"/>
              <a:t> du </a:t>
            </a:r>
            <a:r>
              <a:rPr lang="en-CA" sz="1100" dirty="0" err="1" smtClean="0"/>
              <a:t>vaisseau</a:t>
            </a:r>
            <a:r>
              <a:rPr lang="en-CA" sz="1100" dirty="0" smtClean="0"/>
              <a:t> </a:t>
            </a:r>
            <a:r>
              <a:rPr lang="en-CA" sz="1100" dirty="0" err="1" smtClean="0"/>
              <a:t>sanguin</a:t>
            </a:r>
            <a:r>
              <a:rPr lang="en-CA" sz="1100" dirty="0" smtClean="0"/>
              <a:t> pour former des </a:t>
            </a:r>
            <a:r>
              <a:rPr lang="en-CA" sz="1100" dirty="0" err="1" smtClean="0"/>
              <a:t>micrométastases</a:t>
            </a:r>
            <a:endParaRPr lang="fr-FR" sz="1100" dirty="0" smtClean="0"/>
          </a:p>
        </p:txBody>
      </p:sp>
      <p:sp>
        <p:nvSpPr>
          <p:cNvPr id="15" name="TextBox 14"/>
          <p:cNvSpPr txBox="1"/>
          <p:nvPr>
            <p:custDataLst>
              <p:tags r:id="rId12"/>
            </p:custDataLst>
          </p:nvPr>
        </p:nvSpPr>
        <p:spPr>
          <a:xfrm>
            <a:off x="5912465" y="6116255"/>
            <a:ext cx="2022728" cy="338554"/>
          </a:xfrm>
          <a:prstGeom prst="rect">
            <a:avLst/>
          </a:prstGeom>
          <a:solidFill>
            <a:schemeClr val="bg1"/>
          </a:solidFill>
        </p:spPr>
        <p:txBody>
          <a:bodyPr wrap="square" lIns="0" tIns="0" rIns="0" bIns="0" rtlCol="0">
            <a:spAutoFit/>
          </a:bodyPr>
          <a:lstStyle/>
          <a:p>
            <a:pPr algn="ctr"/>
            <a:r>
              <a:rPr lang="en-CA" sz="1100" dirty="0" err="1" smtClean="0"/>
              <a:t>Elles</a:t>
            </a:r>
            <a:r>
              <a:rPr lang="en-CA" sz="1100" dirty="0" smtClean="0"/>
              <a:t> </a:t>
            </a:r>
            <a:r>
              <a:rPr lang="en-CA" sz="1100" dirty="0" err="1" smtClean="0"/>
              <a:t>colonisent</a:t>
            </a:r>
            <a:r>
              <a:rPr lang="en-CA" sz="1100" dirty="0" smtClean="0"/>
              <a:t> le </a:t>
            </a:r>
            <a:r>
              <a:rPr lang="en-CA" sz="1100" dirty="0" err="1" smtClean="0"/>
              <a:t>foie</a:t>
            </a:r>
            <a:r>
              <a:rPr lang="en-CA" sz="1100" dirty="0" smtClean="0"/>
              <a:t> pour former </a:t>
            </a:r>
            <a:r>
              <a:rPr lang="en-CA" sz="1100" dirty="0" err="1" smtClean="0"/>
              <a:t>une</a:t>
            </a:r>
            <a:r>
              <a:rPr lang="en-CA" sz="1100" dirty="0" smtClean="0"/>
              <a:t> </a:t>
            </a:r>
            <a:r>
              <a:rPr lang="en-CA" sz="1100" dirty="0" err="1" smtClean="0"/>
              <a:t>métastase</a:t>
            </a:r>
            <a:endParaRPr lang="fr-FR" sz="1100" dirty="0" smtClean="0"/>
          </a:p>
        </p:txBody>
      </p:sp>
    </p:spTree>
    <p:extLst>
      <p:ext uri="{BB962C8B-B14F-4D97-AF65-F5344CB8AC3E}">
        <p14:creationId xmlns:p14="http://schemas.microsoft.com/office/powerpoint/2010/main" val="126508156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Formation des </a:t>
            </a:r>
            <a:r>
              <a:rPr lang="en-CA" dirty="0" err="1" smtClean="0"/>
              <a:t>métastases</a:t>
            </a:r>
            <a:endParaRPr lang="fr-FR" dirty="0"/>
          </a:p>
        </p:txBody>
      </p:sp>
      <p:sp>
        <p:nvSpPr>
          <p:cNvPr id="3" name="Content Placeholder 2"/>
          <p:cNvSpPr>
            <a:spLocks noGrp="1"/>
          </p:cNvSpPr>
          <p:nvPr>
            <p:ph idx="1"/>
            <p:custDataLst>
              <p:tags r:id="rId2"/>
            </p:custDataLst>
          </p:nvPr>
        </p:nvSpPr>
        <p:spPr/>
        <p:txBody>
          <a:bodyPr>
            <a:normAutofit/>
          </a:bodyPr>
          <a:lstStyle/>
          <a:p>
            <a:r>
              <a:rPr lang="fr-FR" dirty="0" smtClean="0"/>
              <a:t>&lt; 0.1% de cellules échappent le vaisseau sanguin pour former des </a:t>
            </a:r>
            <a:r>
              <a:rPr lang="fr-FR" dirty="0" err="1" smtClean="0"/>
              <a:t>micrométastases</a:t>
            </a:r>
            <a:r>
              <a:rPr lang="fr-FR" dirty="0" smtClean="0"/>
              <a:t>.  </a:t>
            </a:r>
          </a:p>
          <a:p>
            <a:r>
              <a:rPr lang="fr-FR" dirty="0" smtClean="0"/>
              <a:t>Cellules capables de former des métastases:</a:t>
            </a:r>
          </a:p>
          <a:p>
            <a:pPr marL="971550" lvl="1" indent="-514350">
              <a:buFont typeface="+mj-lt"/>
              <a:buAutoNum type="arabicPeriod"/>
            </a:pPr>
            <a:r>
              <a:rPr lang="fr-FR" dirty="0" smtClean="0"/>
              <a:t>Cellules capables de diviser</a:t>
            </a:r>
          </a:p>
          <a:p>
            <a:pPr marL="971550" lvl="1" indent="-514350">
              <a:buFont typeface="+mj-lt"/>
              <a:buAutoNum type="arabicPeriod"/>
            </a:pPr>
            <a:r>
              <a:rPr lang="fr-FR" dirty="0" smtClean="0"/>
              <a:t>Cellules capables d’envahir tissu étranger</a:t>
            </a:r>
          </a:p>
          <a:p>
            <a:pPr marL="971550" lvl="1" indent="-514350">
              <a:buFont typeface="+mj-lt"/>
              <a:buAutoNum type="arabicPeriod"/>
            </a:pPr>
            <a:r>
              <a:rPr lang="fr-FR" dirty="0" smtClean="0"/>
              <a:t>Cellules résistantes à l’apoptose causée normalement par les signaux extracellulaires</a:t>
            </a:r>
          </a:p>
        </p:txBody>
      </p:sp>
    </p:spTree>
    <p:extLst>
      <p:ext uri="{BB962C8B-B14F-4D97-AF65-F5344CB8AC3E}">
        <p14:creationId xmlns:p14="http://schemas.microsoft.com/office/powerpoint/2010/main" val="371786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p:cNvSpPr/>
          <p:nvPr>
            <p:custDataLst>
              <p:tags r:id="rId1"/>
            </p:custDataLst>
          </p:nvPr>
        </p:nvSpPr>
        <p:spPr>
          <a:xfrm>
            <a:off x="443620" y="1267485"/>
            <a:ext cx="8202439" cy="1611517"/>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le 1"/>
          <p:cNvSpPr>
            <a:spLocks noGrp="1"/>
          </p:cNvSpPr>
          <p:nvPr>
            <p:ph type="title"/>
            <p:custDataLst>
              <p:tags r:id="rId2"/>
            </p:custDataLst>
          </p:nvPr>
        </p:nvSpPr>
        <p:spPr/>
        <p:txBody>
          <a:bodyPr/>
          <a:lstStyle/>
          <a:p>
            <a:r>
              <a:rPr lang="en-CA" dirty="0" err="1" smtClean="0"/>
              <a:t>Hierarchie</a:t>
            </a:r>
            <a:r>
              <a:rPr lang="en-CA" dirty="0" smtClean="0"/>
              <a:t> </a:t>
            </a:r>
            <a:r>
              <a:rPr lang="en-CA" dirty="0" err="1" smtClean="0"/>
              <a:t>d’une</a:t>
            </a:r>
            <a:r>
              <a:rPr lang="en-CA" dirty="0" smtClean="0"/>
              <a:t> </a:t>
            </a:r>
            <a:r>
              <a:rPr lang="en-CA" dirty="0" err="1" smtClean="0"/>
              <a:t>tumeur</a:t>
            </a:r>
            <a:endParaRPr lang="fr-FR" dirty="0"/>
          </a:p>
        </p:txBody>
      </p:sp>
      <p:sp>
        <p:nvSpPr>
          <p:cNvPr id="3" name="Content Placeholder 2"/>
          <p:cNvSpPr>
            <a:spLocks noGrp="1"/>
          </p:cNvSpPr>
          <p:nvPr>
            <p:ph idx="1"/>
            <p:custDataLst>
              <p:tags r:id="rId3"/>
            </p:custDataLst>
          </p:nvPr>
        </p:nvSpPr>
        <p:spPr>
          <a:xfrm>
            <a:off x="456473" y="1283267"/>
            <a:ext cx="8229600" cy="1577628"/>
          </a:xfrm>
          <a:effectLst/>
        </p:spPr>
        <p:txBody>
          <a:bodyPr>
            <a:normAutofit/>
          </a:bodyPr>
          <a:lstStyle/>
          <a:p>
            <a:pPr marL="0" indent="0">
              <a:buNone/>
            </a:pPr>
            <a:r>
              <a:rPr lang="en-CA" dirty="0" err="1" smtClean="0"/>
              <a:t>Plusieurs</a:t>
            </a:r>
            <a:r>
              <a:rPr lang="en-CA" dirty="0" smtClean="0"/>
              <a:t> </a:t>
            </a:r>
            <a:r>
              <a:rPr lang="en-CA" dirty="0" err="1" smtClean="0"/>
              <a:t>tumeurs</a:t>
            </a:r>
            <a:r>
              <a:rPr lang="en-CA" dirty="0" smtClean="0"/>
              <a:t> </a:t>
            </a:r>
            <a:r>
              <a:rPr lang="en-CA" dirty="0" err="1" smtClean="0"/>
              <a:t>sont</a:t>
            </a:r>
            <a:r>
              <a:rPr lang="en-CA" dirty="0" smtClean="0"/>
              <a:t> </a:t>
            </a:r>
            <a:r>
              <a:rPr lang="en-CA" dirty="0" err="1" smtClean="0"/>
              <a:t>composées</a:t>
            </a:r>
            <a:r>
              <a:rPr lang="en-CA" dirty="0" smtClean="0"/>
              <a:t> de </a:t>
            </a:r>
            <a:r>
              <a:rPr lang="en-CA" b="1" dirty="0" smtClean="0"/>
              <a:t>cellules </a:t>
            </a:r>
            <a:r>
              <a:rPr lang="en-CA" b="1" dirty="0" err="1" smtClean="0"/>
              <a:t>souches</a:t>
            </a:r>
            <a:r>
              <a:rPr lang="en-CA" b="1" dirty="0" smtClean="0"/>
              <a:t> </a:t>
            </a:r>
            <a:r>
              <a:rPr lang="en-CA" b="1" dirty="0" err="1" smtClean="0"/>
              <a:t>cancéreuses</a:t>
            </a:r>
            <a:r>
              <a:rPr lang="en-CA" dirty="0" smtClean="0"/>
              <a:t>, cellules </a:t>
            </a:r>
            <a:r>
              <a:rPr lang="en-CA" b="1" dirty="0" err="1" smtClean="0"/>
              <a:t>d’amplification</a:t>
            </a:r>
            <a:r>
              <a:rPr lang="en-CA" b="1" dirty="0" smtClean="0"/>
              <a:t> </a:t>
            </a:r>
            <a:r>
              <a:rPr lang="en-CA" b="1" dirty="0" err="1" smtClean="0"/>
              <a:t>transitoire</a:t>
            </a:r>
            <a:r>
              <a:rPr lang="en-CA" dirty="0" smtClean="0"/>
              <a:t> et cellules </a:t>
            </a:r>
            <a:r>
              <a:rPr lang="en-CA" b="1" dirty="0" err="1" smtClean="0"/>
              <a:t>différenciées</a:t>
            </a:r>
            <a:endParaRPr lang="fr-FR" b="1" dirty="0"/>
          </a:p>
        </p:txBody>
      </p:sp>
      <p:sp>
        <p:nvSpPr>
          <p:cNvPr id="4" name="Oval 3"/>
          <p:cNvSpPr/>
          <p:nvPr>
            <p:custDataLst>
              <p:tags r:id="rId4"/>
            </p:custDataLst>
          </p:nvPr>
        </p:nvSpPr>
        <p:spPr>
          <a:xfrm>
            <a:off x="4158718" y="4567689"/>
            <a:ext cx="512618" cy="512618"/>
          </a:xfrm>
          <a:prstGeom prst="ellipse">
            <a:avLst/>
          </a:prstGeom>
          <a:solidFill>
            <a:srgbClr val="C0CAC4"/>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5" name="Oval 4"/>
          <p:cNvSpPr/>
          <p:nvPr>
            <p:custDataLst>
              <p:tags r:id="rId5"/>
            </p:custDataLst>
          </p:nvPr>
        </p:nvSpPr>
        <p:spPr>
          <a:xfrm>
            <a:off x="4849097" y="4185741"/>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6" name="Oval 5"/>
          <p:cNvSpPr/>
          <p:nvPr>
            <p:custDataLst>
              <p:tags r:id="rId6"/>
            </p:custDataLst>
          </p:nvPr>
        </p:nvSpPr>
        <p:spPr>
          <a:xfrm>
            <a:off x="4592788" y="3348182"/>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7" name="Oval 6"/>
          <p:cNvSpPr/>
          <p:nvPr>
            <p:custDataLst>
              <p:tags r:id="rId7"/>
            </p:custDataLst>
          </p:nvPr>
        </p:nvSpPr>
        <p:spPr>
          <a:xfrm>
            <a:off x="2593178" y="4055071"/>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8" name="Oval 7"/>
          <p:cNvSpPr/>
          <p:nvPr>
            <p:custDataLst>
              <p:tags r:id="rId8"/>
            </p:custDataLst>
          </p:nvPr>
        </p:nvSpPr>
        <p:spPr>
          <a:xfrm>
            <a:off x="5556083" y="4365381"/>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9" name="Oval 8"/>
          <p:cNvSpPr/>
          <p:nvPr>
            <p:custDataLst>
              <p:tags r:id="rId9"/>
            </p:custDataLst>
          </p:nvPr>
        </p:nvSpPr>
        <p:spPr>
          <a:xfrm>
            <a:off x="5631938" y="4933021"/>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10" name="Oval 9"/>
          <p:cNvSpPr/>
          <p:nvPr>
            <p:custDataLst>
              <p:tags r:id="rId10"/>
            </p:custDataLst>
          </p:nvPr>
        </p:nvSpPr>
        <p:spPr>
          <a:xfrm>
            <a:off x="4058655" y="5922943"/>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11" name="Oval 10"/>
          <p:cNvSpPr/>
          <p:nvPr>
            <p:custDataLst>
              <p:tags r:id="rId11"/>
            </p:custDataLst>
          </p:nvPr>
        </p:nvSpPr>
        <p:spPr>
          <a:xfrm>
            <a:off x="5238916" y="3691583"/>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12" name="Oval 11"/>
          <p:cNvSpPr/>
          <p:nvPr>
            <p:custDataLst>
              <p:tags r:id="rId12"/>
            </p:custDataLst>
          </p:nvPr>
        </p:nvSpPr>
        <p:spPr>
          <a:xfrm>
            <a:off x="5238916" y="5494210"/>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13" name="Oval 12"/>
          <p:cNvSpPr/>
          <p:nvPr>
            <p:custDataLst>
              <p:tags r:id="rId13"/>
            </p:custDataLst>
          </p:nvPr>
        </p:nvSpPr>
        <p:spPr>
          <a:xfrm>
            <a:off x="2926012" y="5523299"/>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15" name="Oval 14"/>
          <p:cNvSpPr/>
          <p:nvPr>
            <p:custDataLst>
              <p:tags r:id="rId14"/>
            </p:custDataLst>
          </p:nvPr>
        </p:nvSpPr>
        <p:spPr>
          <a:xfrm>
            <a:off x="4314563" y="3857244"/>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16" name="Oval 15"/>
          <p:cNvSpPr/>
          <p:nvPr>
            <p:custDataLst>
              <p:tags r:id="rId15"/>
            </p:custDataLst>
          </p:nvPr>
        </p:nvSpPr>
        <p:spPr>
          <a:xfrm>
            <a:off x="3314139" y="4412124"/>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19" name="TextBox 18"/>
          <p:cNvSpPr txBox="1"/>
          <p:nvPr>
            <p:custDataLst>
              <p:tags r:id="rId16"/>
            </p:custDataLst>
          </p:nvPr>
        </p:nvSpPr>
        <p:spPr>
          <a:xfrm>
            <a:off x="735339" y="3327492"/>
            <a:ext cx="1934364" cy="553998"/>
          </a:xfrm>
          <a:prstGeom prst="rect">
            <a:avLst/>
          </a:prstGeom>
          <a:solidFill>
            <a:schemeClr val="bg1"/>
          </a:solidFill>
        </p:spPr>
        <p:txBody>
          <a:bodyPr wrap="square" lIns="0" tIns="0" rIns="0" bIns="0" rtlCol="0">
            <a:spAutoFit/>
          </a:bodyPr>
          <a:lstStyle/>
          <a:p>
            <a:pPr algn="ctr"/>
            <a:r>
              <a:rPr lang="en-CA" dirty="0" smtClean="0"/>
              <a:t>Cellules </a:t>
            </a:r>
            <a:r>
              <a:rPr lang="en-CA" dirty="0" err="1" smtClean="0"/>
              <a:t>souches</a:t>
            </a:r>
            <a:r>
              <a:rPr lang="en-CA" dirty="0" smtClean="0"/>
              <a:t> </a:t>
            </a:r>
            <a:r>
              <a:rPr lang="en-CA" dirty="0" err="1" smtClean="0"/>
              <a:t>cancéreuses</a:t>
            </a:r>
            <a:endParaRPr lang="fr-FR" dirty="0" smtClean="0"/>
          </a:p>
        </p:txBody>
      </p:sp>
      <p:sp>
        <p:nvSpPr>
          <p:cNvPr id="20" name="TextBox 19"/>
          <p:cNvSpPr txBox="1"/>
          <p:nvPr>
            <p:custDataLst>
              <p:tags r:id="rId17"/>
            </p:custDataLst>
          </p:nvPr>
        </p:nvSpPr>
        <p:spPr>
          <a:xfrm>
            <a:off x="676293" y="4738848"/>
            <a:ext cx="1399309" cy="830997"/>
          </a:xfrm>
          <a:prstGeom prst="rect">
            <a:avLst/>
          </a:prstGeom>
          <a:solidFill>
            <a:schemeClr val="bg1"/>
          </a:solidFill>
        </p:spPr>
        <p:txBody>
          <a:bodyPr wrap="square" lIns="0" tIns="0" rIns="0" bIns="0" rtlCol="0">
            <a:spAutoFit/>
          </a:bodyPr>
          <a:lstStyle/>
          <a:p>
            <a:pPr algn="ctr"/>
            <a:r>
              <a:rPr lang="en-CA" dirty="0" smtClean="0">
                <a:solidFill>
                  <a:schemeClr val="tx2">
                    <a:lumMod val="60000"/>
                    <a:lumOff val="40000"/>
                  </a:schemeClr>
                </a:solidFill>
              </a:rPr>
              <a:t>Cellules </a:t>
            </a:r>
            <a:r>
              <a:rPr lang="en-CA" dirty="0" err="1" smtClean="0">
                <a:solidFill>
                  <a:schemeClr val="tx2">
                    <a:lumMod val="60000"/>
                    <a:lumOff val="40000"/>
                  </a:schemeClr>
                </a:solidFill>
              </a:rPr>
              <a:t>d’amplification</a:t>
            </a:r>
            <a:r>
              <a:rPr lang="en-CA" dirty="0" smtClean="0">
                <a:solidFill>
                  <a:schemeClr val="tx2">
                    <a:lumMod val="60000"/>
                    <a:lumOff val="40000"/>
                  </a:schemeClr>
                </a:solidFill>
              </a:rPr>
              <a:t> </a:t>
            </a:r>
            <a:r>
              <a:rPr lang="en-CA" dirty="0" err="1" smtClean="0">
                <a:solidFill>
                  <a:schemeClr val="tx2">
                    <a:lumMod val="60000"/>
                    <a:lumOff val="40000"/>
                  </a:schemeClr>
                </a:solidFill>
              </a:rPr>
              <a:t>transitoire</a:t>
            </a:r>
            <a:endParaRPr lang="fr-FR" dirty="0" smtClean="0">
              <a:solidFill>
                <a:schemeClr val="tx2">
                  <a:lumMod val="60000"/>
                  <a:lumOff val="40000"/>
                </a:schemeClr>
              </a:solidFill>
            </a:endParaRPr>
          </a:p>
        </p:txBody>
      </p:sp>
      <p:sp>
        <p:nvSpPr>
          <p:cNvPr id="21" name="Oval 20"/>
          <p:cNvSpPr/>
          <p:nvPr>
            <p:custDataLst>
              <p:tags r:id="rId18"/>
            </p:custDataLst>
          </p:nvPr>
        </p:nvSpPr>
        <p:spPr>
          <a:xfrm>
            <a:off x="3058672" y="3463671"/>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25" name="Oval 24"/>
          <p:cNvSpPr/>
          <p:nvPr>
            <p:custDataLst>
              <p:tags r:id="rId19"/>
            </p:custDataLst>
          </p:nvPr>
        </p:nvSpPr>
        <p:spPr>
          <a:xfrm>
            <a:off x="3436330" y="5908747"/>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26" name="Oval 25"/>
          <p:cNvSpPr/>
          <p:nvPr>
            <p:custDataLst>
              <p:tags r:id="rId20"/>
            </p:custDataLst>
          </p:nvPr>
        </p:nvSpPr>
        <p:spPr>
          <a:xfrm>
            <a:off x="2669703" y="4933021"/>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27" name="Oval 26"/>
          <p:cNvSpPr/>
          <p:nvPr>
            <p:custDataLst>
              <p:tags r:id="rId21"/>
            </p:custDataLst>
          </p:nvPr>
        </p:nvSpPr>
        <p:spPr>
          <a:xfrm>
            <a:off x="4726298" y="5879061"/>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28" name="Oval 27"/>
          <p:cNvSpPr/>
          <p:nvPr>
            <p:custDataLst>
              <p:tags r:id="rId22"/>
            </p:custDataLst>
          </p:nvPr>
        </p:nvSpPr>
        <p:spPr>
          <a:xfrm>
            <a:off x="3892062" y="3244273"/>
            <a:ext cx="512618" cy="512618"/>
          </a:xfrm>
          <a:prstGeom prst="ellipse">
            <a:avLst/>
          </a:prstGeom>
          <a:solidFill>
            <a:schemeClr val="accent1">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29" name="TextBox 28"/>
          <p:cNvSpPr txBox="1"/>
          <p:nvPr>
            <p:custDataLst>
              <p:tags r:id="rId23"/>
            </p:custDataLst>
          </p:nvPr>
        </p:nvSpPr>
        <p:spPr>
          <a:xfrm>
            <a:off x="6764082" y="4224891"/>
            <a:ext cx="1399309" cy="553998"/>
          </a:xfrm>
          <a:prstGeom prst="rect">
            <a:avLst/>
          </a:prstGeom>
          <a:solidFill>
            <a:schemeClr val="bg1"/>
          </a:solidFill>
        </p:spPr>
        <p:txBody>
          <a:bodyPr wrap="square" lIns="0" tIns="0" rIns="0" bIns="0" rtlCol="0">
            <a:spAutoFit/>
          </a:bodyPr>
          <a:lstStyle/>
          <a:p>
            <a:pPr algn="ctr"/>
            <a:r>
              <a:rPr lang="en-CA" dirty="0" smtClean="0">
                <a:solidFill>
                  <a:schemeClr val="tx2">
                    <a:lumMod val="50000"/>
                  </a:schemeClr>
                </a:solidFill>
              </a:rPr>
              <a:t>Cellules </a:t>
            </a:r>
            <a:r>
              <a:rPr lang="en-CA" dirty="0" err="1" smtClean="0">
                <a:solidFill>
                  <a:schemeClr val="tx2">
                    <a:lumMod val="50000"/>
                  </a:schemeClr>
                </a:solidFill>
              </a:rPr>
              <a:t>différenciées</a:t>
            </a:r>
            <a:endParaRPr lang="fr-FR" dirty="0" smtClean="0">
              <a:solidFill>
                <a:schemeClr val="tx2">
                  <a:lumMod val="50000"/>
                </a:schemeClr>
              </a:solidFill>
            </a:endParaRPr>
          </a:p>
        </p:txBody>
      </p:sp>
      <p:sp>
        <p:nvSpPr>
          <p:cNvPr id="38" name="Oval 37"/>
          <p:cNvSpPr/>
          <p:nvPr>
            <p:custDataLst>
              <p:tags r:id="rId24"/>
            </p:custDataLst>
          </p:nvPr>
        </p:nvSpPr>
        <p:spPr>
          <a:xfrm>
            <a:off x="4982607" y="4750577"/>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39" name="Oval 38"/>
          <p:cNvSpPr/>
          <p:nvPr>
            <p:custDataLst>
              <p:tags r:id="rId25"/>
            </p:custDataLst>
          </p:nvPr>
        </p:nvSpPr>
        <p:spPr>
          <a:xfrm>
            <a:off x="4570872" y="5189330"/>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40" name="Oval 39"/>
          <p:cNvSpPr/>
          <p:nvPr>
            <p:custDataLst>
              <p:tags r:id="rId26"/>
            </p:custDataLst>
          </p:nvPr>
        </p:nvSpPr>
        <p:spPr>
          <a:xfrm>
            <a:off x="3731875" y="3947047"/>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41" name="Oval 40"/>
          <p:cNvSpPr/>
          <p:nvPr>
            <p:custDataLst>
              <p:tags r:id="rId27"/>
            </p:custDataLst>
          </p:nvPr>
        </p:nvSpPr>
        <p:spPr>
          <a:xfrm>
            <a:off x="3988184" y="5246300"/>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sp>
        <p:nvSpPr>
          <p:cNvPr id="42" name="Oval 41"/>
          <p:cNvSpPr/>
          <p:nvPr>
            <p:custDataLst>
              <p:tags r:id="rId28"/>
            </p:custDataLst>
          </p:nvPr>
        </p:nvSpPr>
        <p:spPr>
          <a:xfrm>
            <a:off x="3546037" y="4933021"/>
            <a:ext cx="512618" cy="512618"/>
          </a:xfrm>
          <a:prstGeom prst="ellipse">
            <a:avLst/>
          </a:prstGeom>
          <a:solidFill>
            <a:schemeClr val="tx2">
              <a:lumMod val="60000"/>
              <a:lumOff val="4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fr-FR"/>
          </a:p>
        </p:txBody>
      </p:sp>
      <p:cxnSp>
        <p:nvCxnSpPr>
          <p:cNvPr id="44" name="Straight Arrow Connector 43"/>
          <p:cNvCxnSpPr/>
          <p:nvPr>
            <p:custDataLst>
              <p:tags r:id="rId29"/>
            </p:custDataLst>
          </p:nvPr>
        </p:nvCxnSpPr>
        <p:spPr>
          <a:xfrm flipV="1">
            <a:off x="2075602" y="4698359"/>
            <a:ext cx="1143273" cy="26803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custDataLst>
              <p:tags r:id="rId30"/>
            </p:custDataLst>
          </p:nvPr>
        </p:nvCxnSpPr>
        <p:spPr>
          <a:xfrm flipH="1" flipV="1">
            <a:off x="5812394" y="3947049"/>
            <a:ext cx="951688" cy="364331"/>
          </a:xfrm>
          <a:prstGeom prst="straightConnector1">
            <a:avLst/>
          </a:prstGeom>
          <a:ln w="38100">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custDataLst>
              <p:tags r:id="rId31"/>
            </p:custDataLst>
          </p:nvPr>
        </p:nvCxnSpPr>
        <p:spPr>
          <a:xfrm flipH="1">
            <a:off x="6191566" y="4778889"/>
            <a:ext cx="572516" cy="227997"/>
          </a:xfrm>
          <a:prstGeom prst="straightConnector1">
            <a:avLst/>
          </a:prstGeom>
          <a:ln w="38100">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custDataLst>
              <p:tags r:id="rId32"/>
            </p:custDataLst>
          </p:nvPr>
        </p:nvCxnSpPr>
        <p:spPr>
          <a:xfrm>
            <a:off x="2593178" y="3756891"/>
            <a:ext cx="1555193" cy="94146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5" name="Circular Arrow 54"/>
          <p:cNvSpPr/>
          <p:nvPr>
            <p:custDataLst>
              <p:tags r:id="rId33"/>
            </p:custDataLst>
          </p:nvPr>
        </p:nvSpPr>
        <p:spPr>
          <a:xfrm>
            <a:off x="4221278" y="4621416"/>
            <a:ext cx="380563" cy="380563"/>
          </a:xfrm>
          <a:prstGeom prst="circularArrow">
            <a:avLst>
              <a:gd name="adj1" fmla="val 12500"/>
              <a:gd name="adj2" fmla="val 1142319"/>
              <a:gd name="adj3" fmla="val 20457681"/>
              <a:gd name="adj4" fmla="val 2786781"/>
              <a:gd name="adj5" fmla="val 12500"/>
            </a:avLst>
          </a:prstGeom>
          <a:solidFill>
            <a:schemeClr val="tx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128429178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custDataLst>
              <p:tags r:id="rId1"/>
            </p:custDataLst>
          </p:nvPr>
        </p:nvSpPr>
        <p:spPr>
          <a:xfrm>
            <a:off x="4753069" y="2153382"/>
            <a:ext cx="3892990" cy="2060145"/>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0" name="Picture 2" descr="figure 20-16"/>
          <p:cNvPicPr>
            <a:picLocks noChangeAspect="1" noChangeArrowheads="1"/>
          </p:cNvPicPr>
          <p:nvPr>
            <p:custDataLst>
              <p:tags r:id="rId2"/>
            </p:custDataLst>
          </p:nvPr>
        </p:nvPicPr>
        <p:blipFill>
          <a:blip r:embed="rId18">
            <a:extLst>
              <a:ext uri="{28A0092B-C50C-407E-A947-70E740481C1C}">
                <a14:useLocalDpi xmlns:a14="http://schemas.microsoft.com/office/drawing/2010/main" val="0"/>
              </a:ext>
            </a:extLst>
          </a:blip>
          <a:srcRect/>
          <a:stretch>
            <a:fillRect/>
          </a:stretch>
        </p:blipFill>
        <p:spPr bwMode="auto">
          <a:xfrm>
            <a:off x="764232" y="1613087"/>
            <a:ext cx="3146136" cy="4862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custDataLst>
              <p:tags r:id="rId3"/>
            </p:custDataLst>
          </p:nvPr>
        </p:nvSpPr>
        <p:spPr/>
        <p:txBody>
          <a:bodyPr/>
          <a:lstStyle/>
          <a:p>
            <a:r>
              <a:rPr lang="en-CA" dirty="0" err="1" smtClean="0"/>
              <a:t>Hierarchie</a:t>
            </a:r>
            <a:r>
              <a:rPr lang="en-CA" dirty="0" smtClean="0"/>
              <a:t> </a:t>
            </a:r>
            <a:r>
              <a:rPr lang="en-CA" dirty="0" err="1" smtClean="0"/>
              <a:t>d’une</a:t>
            </a:r>
            <a:r>
              <a:rPr lang="en-CA" dirty="0" smtClean="0"/>
              <a:t> </a:t>
            </a:r>
            <a:r>
              <a:rPr lang="en-CA" dirty="0" err="1" smtClean="0"/>
              <a:t>tumeur</a:t>
            </a:r>
            <a:endParaRPr lang="fr-FR" dirty="0"/>
          </a:p>
        </p:txBody>
      </p:sp>
      <p:sp>
        <p:nvSpPr>
          <p:cNvPr id="19" name="TextBox 18"/>
          <p:cNvSpPr txBox="1"/>
          <p:nvPr>
            <p:custDataLst>
              <p:tags r:id="rId4"/>
            </p:custDataLst>
          </p:nvPr>
        </p:nvSpPr>
        <p:spPr>
          <a:xfrm>
            <a:off x="2359976" y="1433941"/>
            <a:ext cx="1079322" cy="338554"/>
          </a:xfrm>
          <a:prstGeom prst="rect">
            <a:avLst/>
          </a:prstGeom>
          <a:solidFill>
            <a:schemeClr val="bg1"/>
          </a:solidFill>
        </p:spPr>
        <p:txBody>
          <a:bodyPr wrap="square" lIns="0" tIns="0" rIns="0" bIns="0" rtlCol="0">
            <a:spAutoFit/>
          </a:bodyPr>
          <a:lstStyle/>
          <a:p>
            <a:pPr algn="ctr"/>
            <a:r>
              <a:rPr lang="en-CA" sz="1100" dirty="0" smtClean="0"/>
              <a:t>Cellules </a:t>
            </a:r>
            <a:r>
              <a:rPr lang="en-CA" sz="1100" dirty="0" err="1" smtClean="0"/>
              <a:t>souches</a:t>
            </a:r>
            <a:r>
              <a:rPr lang="en-CA" sz="1100" dirty="0" smtClean="0"/>
              <a:t> </a:t>
            </a:r>
            <a:r>
              <a:rPr lang="en-CA" sz="1100" dirty="0" err="1" smtClean="0"/>
              <a:t>normales</a:t>
            </a:r>
            <a:endParaRPr lang="fr-FR" sz="1100" dirty="0" smtClean="0"/>
          </a:p>
        </p:txBody>
      </p:sp>
      <p:sp>
        <p:nvSpPr>
          <p:cNvPr id="20" name="TextBox 19"/>
          <p:cNvSpPr txBox="1"/>
          <p:nvPr>
            <p:custDataLst>
              <p:tags r:id="rId5"/>
            </p:custDataLst>
          </p:nvPr>
        </p:nvSpPr>
        <p:spPr>
          <a:xfrm>
            <a:off x="944428" y="1443810"/>
            <a:ext cx="1419008" cy="338554"/>
          </a:xfrm>
          <a:prstGeom prst="rect">
            <a:avLst/>
          </a:prstGeom>
          <a:solidFill>
            <a:schemeClr val="bg1"/>
          </a:solidFill>
        </p:spPr>
        <p:txBody>
          <a:bodyPr wrap="square" lIns="0" tIns="0" rIns="0" bIns="0" rtlCol="0">
            <a:spAutoFit/>
          </a:bodyPr>
          <a:lstStyle/>
          <a:p>
            <a:pPr algn="ctr"/>
            <a:r>
              <a:rPr lang="en-CA" sz="1100" dirty="0" smtClean="0"/>
              <a:t>Cellules </a:t>
            </a:r>
            <a:r>
              <a:rPr lang="en-CA" sz="1100" dirty="0" err="1" smtClean="0"/>
              <a:t>d’amplification</a:t>
            </a:r>
            <a:r>
              <a:rPr lang="en-CA" sz="1100" dirty="0" smtClean="0"/>
              <a:t> </a:t>
            </a:r>
            <a:r>
              <a:rPr lang="en-CA" sz="1100" dirty="0" err="1" smtClean="0"/>
              <a:t>transitoire</a:t>
            </a:r>
            <a:endParaRPr lang="fr-FR" sz="1100" dirty="0" smtClean="0"/>
          </a:p>
        </p:txBody>
      </p:sp>
      <p:sp>
        <p:nvSpPr>
          <p:cNvPr id="29" name="TextBox 28"/>
          <p:cNvSpPr txBox="1"/>
          <p:nvPr>
            <p:custDataLst>
              <p:tags r:id="rId6"/>
            </p:custDataLst>
          </p:nvPr>
        </p:nvSpPr>
        <p:spPr>
          <a:xfrm>
            <a:off x="1810062" y="6301321"/>
            <a:ext cx="838201" cy="169277"/>
          </a:xfrm>
          <a:prstGeom prst="rect">
            <a:avLst/>
          </a:prstGeom>
          <a:solidFill>
            <a:schemeClr val="bg1"/>
          </a:solidFill>
        </p:spPr>
        <p:txBody>
          <a:bodyPr wrap="square" lIns="0" tIns="0" rIns="0" bIns="0" rtlCol="0">
            <a:spAutoFit/>
          </a:bodyPr>
          <a:lstStyle/>
          <a:p>
            <a:pPr algn="ctr"/>
            <a:r>
              <a:rPr lang="en-CA" sz="1100" dirty="0" err="1" smtClean="0"/>
              <a:t>Tumeur</a:t>
            </a:r>
            <a:endParaRPr lang="fr-FR" sz="1100" dirty="0" smtClean="0"/>
          </a:p>
        </p:txBody>
      </p:sp>
      <p:sp>
        <p:nvSpPr>
          <p:cNvPr id="32" name="Text Box 3"/>
          <p:cNvSpPr txBox="1">
            <a:spLocks noChangeArrowheads="1"/>
          </p:cNvSpPr>
          <p:nvPr>
            <p:custDataLst>
              <p:tags r:id="rId7"/>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dirty="0">
                <a:latin typeface="Arial" charset="0"/>
              </a:rPr>
              <a:t>Figure </a:t>
            </a:r>
            <a:r>
              <a:rPr lang="en-US" sz="1100" dirty="0" smtClean="0">
                <a:latin typeface="Arial" charset="0"/>
              </a:rPr>
              <a:t>20-16</a:t>
            </a:r>
            <a:r>
              <a:rPr lang="en-US" sz="1100" i="1" dirty="0" smtClean="0">
                <a:latin typeface="Arial" charset="0"/>
              </a:rPr>
              <a:t> </a:t>
            </a:r>
            <a:r>
              <a:rPr lang="en-US" sz="1100" i="1" dirty="0">
                <a:latin typeface="Arial" charset="0"/>
              </a:rPr>
              <a:t>Molecular Biology of the Cell</a:t>
            </a:r>
            <a:r>
              <a:rPr lang="en-US" sz="1100" dirty="0">
                <a:latin typeface="Arial" charset="0"/>
              </a:rPr>
              <a:t> (© Garland Science 2008)</a:t>
            </a:r>
          </a:p>
        </p:txBody>
      </p:sp>
      <p:sp>
        <p:nvSpPr>
          <p:cNvPr id="33" name="TextBox 32"/>
          <p:cNvSpPr txBox="1"/>
          <p:nvPr>
            <p:custDataLst>
              <p:tags r:id="rId8"/>
            </p:custDataLst>
          </p:nvPr>
        </p:nvSpPr>
        <p:spPr>
          <a:xfrm>
            <a:off x="3439298" y="1984105"/>
            <a:ext cx="1004454" cy="338554"/>
          </a:xfrm>
          <a:prstGeom prst="rect">
            <a:avLst/>
          </a:prstGeom>
          <a:solidFill>
            <a:schemeClr val="bg1"/>
          </a:solidFill>
        </p:spPr>
        <p:txBody>
          <a:bodyPr wrap="square" lIns="0" tIns="0" rIns="0" bIns="0" rtlCol="0">
            <a:spAutoFit/>
          </a:bodyPr>
          <a:lstStyle/>
          <a:p>
            <a:pPr algn="ctr"/>
            <a:r>
              <a:rPr lang="en-CA" sz="1100" dirty="0" smtClean="0"/>
              <a:t>Auto-</a:t>
            </a:r>
            <a:r>
              <a:rPr lang="en-CA" sz="1100" dirty="0" err="1" smtClean="0"/>
              <a:t>renouvellement</a:t>
            </a:r>
            <a:endParaRPr lang="fr-FR" sz="1100" dirty="0" smtClean="0"/>
          </a:p>
        </p:txBody>
      </p:sp>
      <p:sp>
        <p:nvSpPr>
          <p:cNvPr id="34" name="TextBox 33"/>
          <p:cNvSpPr txBox="1"/>
          <p:nvPr>
            <p:custDataLst>
              <p:tags r:id="rId9"/>
            </p:custDataLst>
          </p:nvPr>
        </p:nvSpPr>
        <p:spPr>
          <a:xfrm>
            <a:off x="2842541" y="3846675"/>
            <a:ext cx="1040668" cy="345079"/>
          </a:xfrm>
          <a:custGeom>
            <a:avLst/>
            <a:gdLst>
              <a:gd name="connsiteX0" fmla="*/ 0 w 1004454"/>
              <a:gd name="connsiteY0" fmla="*/ 0 h 338554"/>
              <a:gd name="connsiteX1" fmla="*/ 1004454 w 1004454"/>
              <a:gd name="connsiteY1" fmla="*/ 0 h 338554"/>
              <a:gd name="connsiteX2" fmla="*/ 1004454 w 1004454"/>
              <a:gd name="connsiteY2" fmla="*/ 338554 h 338554"/>
              <a:gd name="connsiteX3" fmla="*/ 0 w 1004454"/>
              <a:gd name="connsiteY3" fmla="*/ 338554 h 338554"/>
              <a:gd name="connsiteX4" fmla="*/ 0 w 1004454"/>
              <a:gd name="connsiteY4" fmla="*/ 0 h 338554"/>
              <a:gd name="connsiteX0" fmla="*/ 36214 w 1040668"/>
              <a:gd name="connsiteY0" fmla="*/ 0 h 338554"/>
              <a:gd name="connsiteX1" fmla="*/ 1040668 w 1040668"/>
              <a:gd name="connsiteY1" fmla="*/ 0 h 338554"/>
              <a:gd name="connsiteX2" fmla="*/ 1040668 w 1040668"/>
              <a:gd name="connsiteY2" fmla="*/ 338554 h 338554"/>
              <a:gd name="connsiteX3" fmla="*/ 0 w 1040668"/>
              <a:gd name="connsiteY3" fmla="*/ 293286 h 338554"/>
              <a:gd name="connsiteX4" fmla="*/ 36214 w 1040668"/>
              <a:gd name="connsiteY4" fmla="*/ 0 h 338554"/>
              <a:gd name="connsiteX0" fmla="*/ 172016 w 1040668"/>
              <a:gd name="connsiteY0" fmla="*/ 63374 h 338554"/>
              <a:gd name="connsiteX1" fmla="*/ 1040668 w 1040668"/>
              <a:gd name="connsiteY1" fmla="*/ 0 h 338554"/>
              <a:gd name="connsiteX2" fmla="*/ 1040668 w 1040668"/>
              <a:gd name="connsiteY2" fmla="*/ 338554 h 338554"/>
              <a:gd name="connsiteX3" fmla="*/ 0 w 1040668"/>
              <a:gd name="connsiteY3" fmla="*/ 293286 h 338554"/>
              <a:gd name="connsiteX4" fmla="*/ 172016 w 1040668"/>
              <a:gd name="connsiteY4" fmla="*/ 63374 h 338554"/>
              <a:gd name="connsiteX0" fmla="*/ 172016 w 1040668"/>
              <a:gd name="connsiteY0" fmla="*/ 63374 h 338554"/>
              <a:gd name="connsiteX1" fmla="*/ 1040668 w 1040668"/>
              <a:gd name="connsiteY1" fmla="*/ 0 h 338554"/>
              <a:gd name="connsiteX2" fmla="*/ 1040668 w 1040668"/>
              <a:gd name="connsiteY2" fmla="*/ 338554 h 338554"/>
              <a:gd name="connsiteX3" fmla="*/ 0 w 1040668"/>
              <a:gd name="connsiteY3" fmla="*/ 293286 h 338554"/>
              <a:gd name="connsiteX4" fmla="*/ 79603 w 1040668"/>
              <a:gd name="connsiteY4" fmla="*/ 23748 h 338554"/>
              <a:gd name="connsiteX5" fmla="*/ 172016 w 1040668"/>
              <a:gd name="connsiteY5" fmla="*/ 63374 h 338554"/>
              <a:gd name="connsiteX0" fmla="*/ 172016 w 1040668"/>
              <a:gd name="connsiteY0" fmla="*/ 9054 h 338554"/>
              <a:gd name="connsiteX1" fmla="*/ 1040668 w 1040668"/>
              <a:gd name="connsiteY1" fmla="*/ 0 h 338554"/>
              <a:gd name="connsiteX2" fmla="*/ 1040668 w 1040668"/>
              <a:gd name="connsiteY2" fmla="*/ 338554 h 338554"/>
              <a:gd name="connsiteX3" fmla="*/ 0 w 1040668"/>
              <a:gd name="connsiteY3" fmla="*/ 293286 h 338554"/>
              <a:gd name="connsiteX4" fmla="*/ 79603 w 1040668"/>
              <a:gd name="connsiteY4" fmla="*/ 23748 h 338554"/>
              <a:gd name="connsiteX5" fmla="*/ 172016 w 1040668"/>
              <a:gd name="connsiteY5" fmla="*/ 9054 h 338554"/>
              <a:gd name="connsiteX0" fmla="*/ 172016 w 1040668"/>
              <a:gd name="connsiteY0" fmla="*/ 9054 h 293286"/>
              <a:gd name="connsiteX1" fmla="*/ 1040668 w 1040668"/>
              <a:gd name="connsiteY1" fmla="*/ 0 h 293286"/>
              <a:gd name="connsiteX2" fmla="*/ 1040668 w 1040668"/>
              <a:gd name="connsiteY2" fmla="*/ 257073 h 293286"/>
              <a:gd name="connsiteX3" fmla="*/ 0 w 1040668"/>
              <a:gd name="connsiteY3" fmla="*/ 293286 h 293286"/>
              <a:gd name="connsiteX4" fmla="*/ 79603 w 1040668"/>
              <a:gd name="connsiteY4" fmla="*/ 23748 h 293286"/>
              <a:gd name="connsiteX5" fmla="*/ 172016 w 1040668"/>
              <a:gd name="connsiteY5" fmla="*/ 9054 h 293286"/>
              <a:gd name="connsiteX0" fmla="*/ 172016 w 1040668"/>
              <a:gd name="connsiteY0" fmla="*/ 9054 h 345079"/>
              <a:gd name="connsiteX1" fmla="*/ 1040668 w 1040668"/>
              <a:gd name="connsiteY1" fmla="*/ 0 h 345079"/>
              <a:gd name="connsiteX2" fmla="*/ 1040668 w 1040668"/>
              <a:gd name="connsiteY2" fmla="*/ 257073 h 345079"/>
              <a:gd name="connsiteX3" fmla="*/ 489134 w 1040668"/>
              <a:gd name="connsiteY3" fmla="*/ 345079 h 345079"/>
              <a:gd name="connsiteX4" fmla="*/ 0 w 1040668"/>
              <a:gd name="connsiteY4" fmla="*/ 293286 h 345079"/>
              <a:gd name="connsiteX5" fmla="*/ 79603 w 1040668"/>
              <a:gd name="connsiteY5" fmla="*/ 23748 h 345079"/>
              <a:gd name="connsiteX6" fmla="*/ 172016 w 1040668"/>
              <a:gd name="connsiteY6" fmla="*/ 9054 h 345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0668" h="345079">
                <a:moveTo>
                  <a:pt x="172016" y="9054"/>
                </a:moveTo>
                <a:lnTo>
                  <a:pt x="1040668" y="0"/>
                </a:lnTo>
                <a:lnTo>
                  <a:pt x="1040668" y="257073"/>
                </a:lnTo>
                <a:cubicBezTo>
                  <a:pt x="856823" y="262266"/>
                  <a:pt x="672979" y="339886"/>
                  <a:pt x="489134" y="345079"/>
                </a:cubicBezTo>
                <a:lnTo>
                  <a:pt x="0" y="293286"/>
                </a:lnTo>
                <a:cubicBezTo>
                  <a:pt x="53695" y="227582"/>
                  <a:pt x="25908" y="89452"/>
                  <a:pt x="79603" y="23748"/>
                </a:cubicBezTo>
                <a:lnTo>
                  <a:pt x="172016" y="9054"/>
                </a:lnTo>
                <a:close/>
              </a:path>
            </a:pathLst>
          </a:custGeom>
          <a:solidFill>
            <a:schemeClr val="bg1"/>
          </a:solidFill>
        </p:spPr>
        <p:txBody>
          <a:bodyPr wrap="square" lIns="0" tIns="0" rIns="0" bIns="0" rtlCol="0">
            <a:spAutoFit/>
          </a:bodyPr>
          <a:lstStyle/>
          <a:p>
            <a:pPr algn="ctr"/>
            <a:r>
              <a:rPr lang="en-CA" sz="1100" dirty="0" smtClean="0"/>
              <a:t>Auto-</a:t>
            </a:r>
            <a:r>
              <a:rPr lang="en-CA" sz="1100" dirty="0" err="1" smtClean="0"/>
              <a:t>renouvellement</a:t>
            </a:r>
            <a:endParaRPr lang="fr-FR" sz="1100" dirty="0" smtClean="0"/>
          </a:p>
        </p:txBody>
      </p:sp>
      <p:sp>
        <p:nvSpPr>
          <p:cNvPr id="35" name="TextBox 34"/>
          <p:cNvSpPr txBox="1"/>
          <p:nvPr>
            <p:custDataLst>
              <p:tags r:id="rId10"/>
            </p:custDataLst>
          </p:nvPr>
        </p:nvSpPr>
        <p:spPr>
          <a:xfrm>
            <a:off x="2523807" y="5335970"/>
            <a:ext cx="1097580" cy="338554"/>
          </a:xfrm>
          <a:prstGeom prst="rect">
            <a:avLst/>
          </a:prstGeom>
          <a:solidFill>
            <a:schemeClr val="bg1"/>
          </a:solidFill>
        </p:spPr>
        <p:txBody>
          <a:bodyPr wrap="square" lIns="0" tIns="0" rIns="0" bIns="0" rtlCol="0">
            <a:spAutoFit/>
          </a:bodyPr>
          <a:lstStyle/>
          <a:p>
            <a:pPr algn="ctr"/>
            <a:r>
              <a:rPr lang="en-CA" sz="1100" dirty="0" smtClean="0"/>
              <a:t>Cellules </a:t>
            </a:r>
            <a:r>
              <a:rPr lang="en-CA" sz="1100" dirty="0" err="1" smtClean="0"/>
              <a:t>souches</a:t>
            </a:r>
            <a:r>
              <a:rPr lang="en-CA" sz="1100" dirty="0" smtClean="0"/>
              <a:t> </a:t>
            </a:r>
            <a:r>
              <a:rPr lang="en-CA" sz="1100" dirty="0" err="1" smtClean="0"/>
              <a:t>cancéreuses</a:t>
            </a:r>
            <a:endParaRPr lang="fr-FR" sz="1100" dirty="0" smtClean="0"/>
          </a:p>
        </p:txBody>
      </p:sp>
      <p:sp>
        <p:nvSpPr>
          <p:cNvPr id="36" name="TextBox 35"/>
          <p:cNvSpPr txBox="1"/>
          <p:nvPr>
            <p:custDataLst>
              <p:tags r:id="rId11"/>
            </p:custDataLst>
          </p:nvPr>
        </p:nvSpPr>
        <p:spPr>
          <a:xfrm>
            <a:off x="2620317" y="5892954"/>
            <a:ext cx="904560" cy="507831"/>
          </a:xfrm>
          <a:prstGeom prst="rect">
            <a:avLst/>
          </a:prstGeom>
          <a:solidFill>
            <a:schemeClr val="bg1"/>
          </a:solidFill>
        </p:spPr>
        <p:txBody>
          <a:bodyPr wrap="square" lIns="0" tIns="0" rIns="0" bIns="0" rtlCol="0">
            <a:spAutoFit/>
          </a:bodyPr>
          <a:lstStyle/>
          <a:p>
            <a:pPr algn="ctr"/>
            <a:r>
              <a:rPr lang="en-CA" sz="1100" dirty="0" smtClean="0"/>
              <a:t>Cellule </a:t>
            </a:r>
            <a:r>
              <a:rPr lang="en-CA" sz="1100" dirty="0" err="1" smtClean="0"/>
              <a:t>d’amplification</a:t>
            </a:r>
            <a:r>
              <a:rPr lang="en-CA" sz="1100" dirty="0" smtClean="0"/>
              <a:t> </a:t>
            </a:r>
            <a:r>
              <a:rPr lang="en-CA" sz="1100" dirty="0" err="1" smtClean="0"/>
              <a:t>cancéreuse</a:t>
            </a:r>
            <a:endParaRPr lang="fr-FR" sz="1100" dirty="0" smtClean="0"/>
          </a:p>
        </p:txBody>
      </p:sp>
      <p:sp>
        <p:nvSpPr>
          <p:cNvPr id="37" name="TextBox 36"/>
          <p:cNvSpPr txBox="1"/>
          <p:nvPr>
            <p:custDataLst>
              <p:tags r:id="rId12"/>
            </p:custDataLst>
          </p:nvPr>
        </p:nvSpPr>
        <p:spPr>
          <a:xfrm>
            <a:off x="1293108" y="3705696"/>
            <a:ext cx="697070" cy="507831"/>
          </a:xfrm>
          <a:prstGeom prst="rect">
            <a:avLst/>
          </a:prstGeom>
          <a:solidFill>
            <a:schemeClr val="bg1"/>
          </a:solidFill>
        </p:spPr>
        <p:txBody>
          <a:bodyPr wrap="square" lIns="0" tIns="0" rIns="0" bIns="0" rtlCol="0">
            <a:spAutoFit/>
          </a:bodyPr>
          <a:lstStyle/>
          <a:p>
            <a:pPr algn="ctr"/>
            <a:r>
              <a:rPr lang="en-CA" sz="1100" dirty="0" smtClean="0">
                <a:solidFill>
                  <a:srgbClr val="FF0066"/>
                </a:solidFill>
              </a:rPr>
              <a:t>Cellule </a:t>
            </a:r>
            <a:r>
              <a:rPr lang="en-CA" sz="1100" dirty="0" err="1" smtClean="0">
                <a:solidFill>
                  <a:srgbClr val="FF0066"/>
                </a:solidFill>
              </a:rPr>
              <a:t>souche</a:t>
            </a:r>
            <a:r>
              <a:rPr lang="en-CA" sz="1100" dirty="0" smtClean="0">
                <a:solidFill>
                  <a:srgbClr val="FF0066"/>
                </a:solidFill>
              </a:rPr>
              <a:t> </a:t>
            </a:r>
            <a:r>
              <a:rPr lang="en-CA" sz="1100" dirty="0" err="1" smtClean="0">
                <a:solidFill>
                  <a:srgbClr val="FF0066"/>
                </a:solidFill>
              </a:rPr>
              <a:t>cancéreuse</a:t>
            </a:r>
            <a:endParaRPr lang="fr-FR" sz="1100" dirty="0" smtClean="0">
              <a:solidFill>
                <a:srgbClr val="FF0066"/>
              </a:solidFill>
            </a:endParaRPr>
          </a:p>
        </p:txBody>
      </p:sp>
      <p:sp>
        <p:nvSpPr>
          <p:cNvPr id="39" name="TextBox 38"/>
          <p:cNvSpPr txBox="1"/>
          <p:nvPr>
            <p:custDataLst>
              <p:tags r:id="rId13"/>
            </p:custDataLst>
          </p:nvPr>
        </p:nvSpPr>
        <p:spPr>
          <a:xfrm>
            <a:off x="729680" y="2575680"/>
            <a:ext cx="1926849" cy="507831"/>
          </a:xfrm>
          <a:prstGeom prst="rect">
            <a:avLst/>
          </a:prstGeom>
          <a:solidFill>
            <a:srgbClr val="FFFF99"/>
          </a:solidFill>
        </p:spPr>
        <p:txBody>
          <a:bodyPr wrap="square" lIns="0" tIns="0" rIns="0" bIns="0" rtlCol="0">
            <a:spAutoFit/>
          </a:bodyPr>
          <a:lstStyle/>
          <a:p>
            <a:pPr algn="ctr"/>
            <a:r>
              <a:rPr lang="en-CA" sz="1100" dirty="0" smtClean="0"/>
              <a:t>Mutation </a:t>
            </a:r>
            <a:r>
              <a:rPr lang="en-CA" sz="1100" dirty="0" err="1" smtClean="0"/>
              <a:t>ou</a:t>
            </a:r>
            <a:r>
              <a:rPr lang="en-CA" sz="1100" dirty="0" smtClean="0"/>
              <a:t> modification </a:t>
            </a:r>
            <a:r>
              <a:rPr lang="en-CA" sz="1100" dirty="0" err="1" smtClean="0"/>
              <a:t>épigénétique</a:t>
            </a:r>
            <a:r>
              <a:rPr lang="en-CA" sz="1100" dirty="0" smtClean="0"/>
              <a:t> </a:t>
            </a:r>
            <a:r>
              <a:rPr lang="en-CA" sz="1100" dirty="0" err="1" smtClean="0"/>
              <a:t>conférant</a:t>
            </a:r>
            <a:r>
              <a:rPr lang="en-CA" sz="1100" dirty="0" smtClean="0"/>
              <a:t> des </a:t>
            </a:r>
            <a:r>
              <a:rPr lang="en-CA" sz="1100" dirty="0" err="1" smtClean="0"/>
              <a:t>propriétés</a:t>
            </a:r>
            <a:r>
              <a:rPr lang="en-CA" sz="1100" dirty="0" smtClean="0"/>
              <a:t> de cellule </a:t>
            </a:r>
            <a:r>
              <a:rPr lang="en-CA" sz="1100" dirty="0" err="1" smtClean="0"/>
              <a:t>souche</a:t>
            </a:r>
            <a:endParaRPr lang="fr-FR" sz="1100" dirty="0" smtClean="0"/>
          </a:p>
        </p:txBody>
      </p:sp>
      <p:sp>
        <p:nvSpPr>
          <p:cNvPr id="40" name="TextBox 39"/>
          <p:cNvSpPr txBox="1"/>
          <p:nvPr>
            <p:custDataLst>
              <p:tags r:id="rId14"/>
            </p:custDataLst>
          </p:nvPr>
        </p:nvSpPr>
        <p:spPr>
          <a:xfrm>
            <a:off x="1062117" y="3218709"/>
            <a:ext cx="2458102" cy="241980"/>
          </a:xfrm>
          <a:prstGeom prst="rect">
            <a:avLst/>
          </a:prstGeom>
          <a:solidFill>
            <a:srgbClr val="FFFF99"/>
          </a:solidFill>
        </p:spPr>
        <p:txBody>
          <a:bodyPr wrap="square" lIns="0" tIns="36000" rIns="0" bIns="36000" rtlCol="0">
            <a:spAutoFit/>
          </a:bodyPr>
          <a:lstStyle/>
          <a:p>
            <a:pPr algn="ctr"/>
            <a:r>
              <a:rPr lang="en-CA" sz="1100" dirty="0" smtClean="0"/>
              <a:t>Mutations et modifications </a:t>
            </a:r>
            <a:r>
              <a:rPr lang="en-CA" sz="1100" dirty="0" err="1" smtClean="0"/>
              <a:t>épigénétiques</a:t>
            </a:r>
            <a:endParaRPr lang="fr-FR" sz="1100" dirty="0" smtClean="0"/>
          </a:p>
        </p:txBody>
      </p:sp>
      <p:sp>
        <p:nvSpPr>
          <p:cNvPr id="41" name="TextBox 40"/>
          <p:cNvSpPr txBox="1"/>
          <p:nvPr>
            <p:custDataLst>
              <p:tags r:id="rId15"/>
            </p:custDataLst>
          </p:nvPr>
        </p:nvSpPr>
        <p:spPr>
          <a:xfrm>
            <a:off x="1165008" y="4423504"/>
            <a:ext cx="2286014" cy="241980"/>
          </a:xfrm>
          <a:prstGeom prst="rect">
            <a:avLst/>
          </a:prstGeom>
          <a:solidFill>
            <a:srgbClr val="FFFF99"/>
          </a:solidFill>
        </p:spPr>
        <p:txBody>
          <a:bodyPr wrap="square" lIns="0" tIns="36000" rIns="0" bIns="36000" rtlCol="0">
            <a:spAutoFit/>
          </a:bodyPr>
          <a:lstStyle/>
          <a:p>
            <a:pPr algn="ctr"/>
            <a:r>
              <a:rPr lang="en-CA" sz="1100" dirty="0" err="1" smtClean="0"/>
              <a:t>Croissance</a:t>
            </a:r>
            <a:r>
              <a:rPr lang="en-CA" sz="1100" dirty="0" smtClean="0"/>
              <a:t> continue</a:t>
            </a:r>
            <a:endParaRPr lang="fr-FR" sz="1100" dirty="0" smtClean="0"/>
          </a:p>
        </p:txBody>
      </p:sp>
      <p:sp>
        <p:nvSpPr>
          <p:cNvPr id="21" name="Content Placeholder 2"/>
          <p:cNvSpPr>
            <a:spLocks noGrp="1"/>
          </p:cNvSpPr>
          <p:nvPr>
            <p:ph idx="1"/>
            <p:custDataLst>
              <p:tags r:id="rId16"/>
            </p:custDataLst>
          </p:nvPr>
        </p:nvSpPr>
        <p:spPr>
          <a:xfrm>
            <a:off x="4897798" y="2131394"/>
            <a:ext cx="3748262" cy="2082133"/>
          </a:xfrm>
          <a:effectLst/>
        </p:spPr>
        <p:txBody>
          <a:bodyPr>
            <a:normAutofit/>
          </a:bodyPr>
          <a:lstStyle/>
          <a:p>
            <a:pPr marL="0" indent="0">
              <a:buNone/>
            </a:pPr>
            <a:r>
              <a:rPr lang="en-CA" sz="2400" dirty="0" smtClean="0"/>
              <a:t>Les cellules </a:t>
            </a:r>
            <a:r>
              <a:rPr lang="en-CA" sz="2400" dirty="0" err="1" smtClean="0"/>
              <a:t>souches</a:t>
            </a:r>
            <a:r>
              <a:rPr lang="en-CA" sz="2400" dirty="0" smtClean="0"/>
              <a:t> </a:t>
            </a:r>
            <a:r>
              <a:rPr lang="en-CA" sz="2400" dirty="0" err="1" smtClean="0"/>
              <a:t>cancéreuses</a:t>
            </a:r>
            <a:r>
              <a:rPr lang="en-CA" sz="2400" dirty="0" smtClean="0"/>
              <a:t> </a:t>
            </a:r>
            <a:r>
              <a:rPr lang="en-CA" sz="2400" dirty="0" err="1" smtClean="0"/>
              <a:t>peuvent</a:t>
            </a:r>
            <a:r>
              <a:rPr lang="en-CA" sz="2400" dirty="0" smtClean="0"/>
              <a:t> </a:t>
            </a:r>
            <a:r>
              <a:rPr lang="en-CA" sz="2400" dirty="0" err="1" smtClean="0"/>
              <a:t>venir</a:t>
            </a:r>
            <a:r>
              <a:rPr lang="en-CA" sz="2400" dirty="0" smtClean="0"/>
              <a:t> de cellules </a:t>
            </a:r>
            <a:r>
              <a:rPr lang="en-CA" sz="2400" dirty="0" err="1" smtClean="0"/>
              <a:t>souches</a:t>
            </a:r>
            <a:r>
              <a:rPr lang="en-CA" sz="2400" dirty="0" smtClean="0"/>
              <a:t> </a:t>
            </a:r>
            <a:r>
              <a:rPr lang="en-CA" sz="2400" dirty="0" err="1" smtClean="0"/>
              <a:t>normales</a:t>
            </a:r>
            <a:r>
              <a:rPr lang="en-CA" sz="2400" dirty="0" smtClean="0"/>
              <a:t> </a:t>
            </a:r>
            <a:r>
              <a:rPr lang="en-CA" sz="2400" dirty="0" err="1" smtClean="0"/>
              <a:t>ou</a:t>
            </a:r>
            <a:r>
              <a:rPr lang="en-CA" sz="2400" dirty="0" smtClean="0"/>
              <a:t> cellules </a:t>
            </a:r>
            <a:r>
              <a:rPr lang="en-CA" sz="2400" dirty="0" err="1" smtClean="0"/>
              <a:t>d’amplification</a:t>
            </a:r>
            <a:r>
              <a:rPr lang="en-CA" sz="2400" dirty="0" smtClean="0"/>
              <a:t> </a:t>
            </a:r>
            <a:r>
              <a:rPr lang="en-CA" sz="2400" dirty="0" err="1" smtClean="0"/>
              <a:t>transitoire</a:t>
            </a:r>
            <a:endParaRPr lang="fr-FR" sz="2400" b="1" dirty="0"/>
          </a:p>
        </p:txBody>
      </p:sp>
    </p:spTree>
    <p:extLst>
      <p:ext uri="{BB962C8B-B14F-4D97-AF65-F5344CB8AC3E}">
        <p14:creationId xmlns:p14="http://schemas.microsoft.com/office/powerpoint/2010/main" val="27575312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smtClean="0"/>
              <a:t>Angiogenèse</a:t>
            </a:r>
            <a:endParaRPr lang="fr-FR" dirty="0"/>
          </a:p>
        </p:txBody>
      </p:sp>
      <p:sp>
        <p:nvSpPr>
          <p:cNvPr id="3" name="Content Placeholder 2"/>
          <p:cNvSpPr>
            <a:spLocks noGrp="1"/>
          </p:cNvSpPr>
          <p:nvPr>
            <p:ph idx="1"/>
            <p:custDataLst>
              <p:tags r:id="rId2"/>
            </p:custDataLst>
          </p:nvPr>
        </p:nvSpPr>
        <p:spPr/>
        <p:txBody>
          <a:bodyPr>
            <a:normAutofit/>
          </a:bodyPr>
          <a:lstStyle/>
          <a:p>
            <a:r>
              <a:rPr lang="en-CA" dirty="0" smtClean="0"/>
              <a:t>Les </a:t>
            </a:r>
            <a:r>
              <a:rPr lang="en-CA" dirty="0" err="1" smtClean="0"/>
              <a:t>tumeurs</a:t>
            </a:r>
            <a:r>
              <a:rPr lang="en-CA" dirty="0" smtClean="0"/>
              <a:t> </a:t>
            </a:r>
            <a:r>
              <a:rPr lang="en-CA" dirty="0" err="1" smtClean="0"/>
              <a:t>secrètent</a:t>
            </a:r>
            <a:r>
              <a:rPr lang="en-CA" dirty="0" smtClean="0"/>
              <a:t> des </a:t>
            </a:r>
            <a:r>
              <a:rPr lang="en-CA" dirty="0" err="1" smtClean="0"/>
              <a:t>signaux</a:t>
            </a:r>
            <a:r>
              <a:rPr lang="en-CA" dirty="0" smtClean="0"/>
              <a:t> </a:t>
            </a:r>
            <a:r>
              <a:rPr lang="en-CA" dirty="0" err="1" smtClean="0"/>
              <a:t>angiogéniques</a:t>
            </a:r>
            <a:r>
              <a:rPr lang="en-CA" dirty="0" smtClean="0"/>
              <a:t> pour </a:t>
            </a:r>
            <a:r>
              <a:rPr lang="en-CA" dirty="0" err="1" smtClean="0"/>
              <a:t>stimuler</a:t>
            </a:r>
            <a:r>
              <a:rPr lang="en-CA" dirty="0" smtClean="0"/>
              <a:t> la </a:t>
            </a:r>
            <a:r>
              <a:rPr lang="en-CA" dirty="0" err="1" smtClean="0"/>
              <a:t>croissance</a:t>
            </a:r>
            <a:r>
              <a:rPr lang="en-CA" dirty="0" smtClean="0"/>
              <a:t> de nouveaux </a:t>
            </a:r>
            <a:r>
              <a:rPr lang="en-CA" dirty="0" err="1" smtClean="0"/>
              <a:t>vaisseaux</a:t>
            </a:r>
            <a:r>
              <a:rPr lang="en-CA" dirty="0" smtClean="0"/>
              <a:t> </a:t>
            </a:r>
            <a:r>
              <a:rPr lang="en-CA" dirty="0" err="1" smtClean="0"/>
              <a:t>sanguins</a:t>
            </a:r>
            <a:r>
              <a:rPr lang="en-CA" dirty="0" smtClean="0"/>
              <a:t>.  </a:t>
            </a:r>
            <a:endParaRPr lang="en-CA" dirty="0"/>
          </a:p>
          <a:p>
            <a:r>
              <a:rPr lang="en-CA" dirty="0" smtClean="0"/>
              <a:t>Les </a:t>
            </a:r>
            <a:r>
              <a:rPr lang="en-CA" dirty="0" err="1" smtClean="0"/>
              <a:t>vaisseaux</a:t>
            </a:r>
            <a:r>
              <a:rPr lang="en-CA" dirty="0" smtClean="0"/>
              <a:t> </a:t>
            </a:r>
            <a:r>
              <a:rPr lang="en-CA" dirty="0" err="1" smtClean="0"/>
              <a:t>sanguins</a:t>
            </a:r>
            <a:r>
              <a:rPr lang="en-CA" dirty="0" smtClean="0"/>
              <a:t> qui </a:t>
            </a:r>
            <a:r>
              <a:rPr lang="en-CA" dirty="0" err="1" smtClean="0"/>
              <a:t>résultent</a:t>
            </a:r>
            <a:r>
              <a:rPr lang="en-CA" dirty="0" smtClean="0"/>
              <a:t> </a:t>
            </a:r>
            <a:r>
              <a:rPr lang="en-CA" dirty="0" err="1" smtClean="0"/>
              <a:t>sont</a:t>
            </a:r>
            <a:r>
              <a:rPr lang="en-CA" dirty="0" smtClean="0"/>
              <a:t> </a:t>
            </a:r>
            <a:r>
              <a:rPr lang="en-CA" dirty="0" err="1" smtClean="0"/>
              <a:t>anormaux</a:t>
            </a:r>
            <a:r>
              <a:rPr lang="en-CA" dirty="0" smtClean="0"/>
              <a:t> et </a:t>
            </a:r>
            <a:r>
              <a:rPr lang="en-CA" dirty="0" err="1" smtClean="0"/>
              <a:t>apportent</a:t>
            </a:r>
            <a:r>
              <a:rPr lang="en-CA" dirty="0" smtClean="0"/>
              <a:t> un flux </a:t>
            </a:r>
            <a:r>
              <a:rPr lang="en-CA" dirty="0" err="1" smtClean="0"/>
              <a:t>sanguin</a:t>
            </a:r>
            <a:r>
              <a:rPr lang="en-CA" dirty="0" smtClean="0"/>
              <a:t> </a:t>
            </a:r>
            <a:r>
              <a:rPr lang="en-CA" dirty="0" err="1" smtClean="0"/>
              <a:t>irrégulier</a:t>
            </a:r>
            <a:endParaRPr lang="en-CA" dirty="0" smtClean="0"/>
          </a:p>
        </p:txBody>
      </p:sp>
      <p:pic>
        <p:nvPicPr>
          <p:cNvPr id="4" name="Picture 2" descr="figure 20-18"/>
          <p:cNvPicPr>
            <a:picLocks noChangeAspect="1" noChangeArrowheads="1"/>
          </p:cNvPicPr>
          <p:nvPr>
            <p:custDataLst>
              <p:tags r:id="rId3"/>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5098472" y="4420855"/>
            <a:ext cx="2700274" cy="2256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p:cNvSpPr txBox="1">
            <a:spLocks noChangeArrowheads="1"/>
          </p:cNvSpPr>
          <p:nvPr>
            <p:custDataLst>
              <p:tags r:id="rId4"/>
            </p:custDataLst>
          </p:nvPr>
        </p:nvSpPr>
        <p:spPr bwMode="auto">
          <a:xfrm>
            <a:off x="4687695" y="6621442"/>
            <a:ext cx="476075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100" dirty="0">
                <a:latin typeface="Arial" charset="0"/>
              </a:rPr>
              <a:t>Figure 20-18 </a:t>
            </a:r>
            <a:r>
              <a:rPr lang="en-US" sz="1100" i="1" dirty="0">
                <a:latin typeface="Arial" charset="0"/>
              </a:rPr>
              <a:t> Molecular Biology of the Cell</a:t>
            </a:r>
            <a:r>
              <a:rPr lang="en-US" sz="1100" dirty="0">
                <a:latin typeface="Arial" charset="0"/>
              </a:rPr>
              <a:t> (© Garland Science 2008)</a:t>
            </a:r>
          </a:p>
        </p:txBody>
      </p:sp>
    </p:spTree>
    <p:extLst>
      <p:ext uri="{BB962C8B-B14F-4D97-AF65-F5344CB8AC3E}">
        <p14:creationId xmlns:p14="http://schemas.microsoft.com/office/powerpoint/2010/main" val="54286110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custDataLst>
              <p:tags r:id="rId1"/>
            </p:custDataLst>
          </p:nvPr>
        </p:nvSpPr>
        <p:spPr>
          <a:xfrm>
            <a:off x="452673" y="1403287"/>
            <a:ext cx="8256761" cy="1439501"/>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le 1"/>
          <p:cNvSpPr>
            <a:spLocks noGrp="1"/>
          </p:cNvSpPr>
          <p:nvPr>
            <p:ph type="title"/>
            <p:custDataLst>
              <p:tags r:id="rId2"/>
            </p:custDataLst>
          </p:nvPr>
        </p:nvSpPr>
        <p:spPr/>
        <p:txBody>
          <a:bodyPr/>
          <a:lstStyle/>
          <a:p>
            <a:r>
              <a:rPr lang="en-CA" dirty="0" err="1" smtClean="0"/>
              <a:t>Microenvironnement</a:t>
            </a:r>
            <a:r>
              <a:rPr lang="en-CA" dirty="0" smtClean="0"/>
              <a:t> des </a:t>
            </a:r>
            <a:r>
              <a:rPr lang="en-CA" dirty="0" err="1" smtClean="0"/>
              <a:t>tumeurs</a:t>
            </a:r>
            <a:endParaRPr lang="fr-FR" dirty="0"/>
          </a:p>
        </p:txBody>
      </p:sp>
      <p:sp>
        <p:nvSpPr>
          <p:cNvPr id="3" name="Content Placeholder 2"/>
          <p:cNvSpPr>
            <a:spLocks noGrp="1"/>
          </p:cNvSpPr>
          <p:nvPr>
            <p:ph idx="1"/>
            <p:custDataLst>
              <p:tags r:id="rId3"/>
            </p:custDataLst>
          </p:nvPr>
        </p:nvSpPr>
        <p:spPr>
          <a:xfrm>
            <a:off x="457200" y="1517145"/>
            <a:ext cx="8229600" cy="1316590"/>
          </a:xfrm>
        </p:spPr>
        <p:txBody>
          <a:bodyPr>
            <a:normAutofit fontScale="85000" lnSpcReduction="10000"/>
          </a:bodyPr>
          <a:lstStyle/>
          <a:p>
            <a:pPr marL="0" indent="0">
              <a:buNone/>
            </a:pPr>
            <a:r>
              <a:rPr lang="en-CA" dirty="0" smtClean="0"/>
              <a:t>Les </a:t>
            </a:r>
            <a:r>
              <a:rPr lang="en-CA" dirty="0" err="1" smtClean="0"/>
              <a:t>tumeurs</a:t>
            </a:r>
            <a:r>
              <a:rPr lang="en-CA" dirty="0" smtClean="0"/>
              <a:t> </a:t>
            </a:r>
            <a:r>
              <a:rPr lang="en-CA" dirty="0" err="1" smtClean="0"/>
              <a:t>sont</a:t>
            </a:r>
            <a:r>
              <a:rPr lang="en-CA" dirty="0" smtClean="0"/>
              <a:t> </a:t>
            </a:r>
            <a:r>
              <a:rPr lang="en-CA" dirty="0" err="1" smtClean="0"/>
              <a:t>composées</a:t>
            </a:r>
            <a:r>
              <a:rPr lang="en-CA" dirty="0" smtClean="0"/>
              <a:t> de cellules </a:t>
            </a:r>
            <a:r>
              <a:rPr lang="en-CA" dirty="0" err="1" smtClean="0"/>
              <a:t>cancéreuses</a:t>
            </a:r>
            <a:r>
              <a:rPr lang="en-CA" dirty="0" smtClean="0"/>
              <a:t> et </a:t>
            </a:r>
            <a:r>
              <a:rPr lang="en-CA" dirty="0" err="1" smtClean="0"/>
              <a:t>d’autres</a:t>
            </a:r>
            <a:r>
              <a:rPr lang="en-CA" dirty="0" smtClean="0"/>
              <a:t> types </a:t>
            </a:r>
            <a:r>
              <a:rPr lang="en-CA" dirty="0" err="1" smtClean="0"/>
              <a:t>cellulaires</a:t>
            </a:r>
            <a:r>
              <a:rPr lang="en-CA" dirty="0" smtClean="0"/>
              <a:t>: Cellules </a:t>
            </a:r>
            <a:r>
              <a:rPr lang="en-CA" dirty="0" err="1" smtClean="0"/>
              <a:t>épithéliales</a:t>
            </a:r>
            <a:r>
              <a:rPr lang="en-CA" dirty="0" smtClean="0"/>
              <a:t> </a:t>
            </a:r>
            <a:r>
              <a:rPr lang="en-CA" dirty="0" err="1" smtClean="0"/>
              <a:t>vasculaires</a:t>
            </a:r>
            <a:r>
              <a:rPr lang="en-CA" dirty="0" smtClean="0"/>
              <a:t>, </a:t>
            </a:r>
            <a:r>
              <a:rPr lang="en-CA" dirty="0" err="1" smtClean="0"/>
              <a:t>fibroblastes</a:t>
            </a:r>
            <a:r>
              <a:rPr lang="en-CA" dirty="0" smtClean="0"/>
              <a:t> et globules blanc </a:t>
            </a:r>
            <a:r>
              <a:rPr lang="en-CA" dirty="0" err="1" smtClean="0"/>
              <a:t>sanguins</a:t>
            </a:r>
            <a:r>
              <a:rPr lang="en-CA" dirty="0" smtClean="0"/>
              <a:t>.</a:t>
            </a:r>
            <a:endParaRPr lang="en-CA" dirty="0"/>
          </a:p>
        </p:txBody>
      </p:sp>
      <p:grpSp>
        <p:nvGrpSpPr>
          <p:cNvPr id="5" name="Group 4"/>
          <p:cNvGrpSpPr/>
          <p:nvPr>
            <p:custDataLst>
              <p:tags r:id="rId4"/>
            </p:custDataLst>
          </p:nvPr>
        </p:nvGrpSpPr>
        <p:grpSpPr>
          <a:xfrm>
            <a:off x="0" y="3020363"/>
            <a:ext cx="9067800" cy="3837637"/>
            <a:chOff x="0" y="3020363"/>
            <a:chExt cx="9067800" cy="3837637"/>
          </a:xfrm>
        </p:grpSpPr>
        <p:pic>
          <p:nvPicPr>
            <p:cNvPr id="6" name="Picture 2" descr="figure 20-19"/>
            <p:cNvPicPr>
              <a:picLocks noChangeAspect="1" noChangeArrowheads="1"/>
            </p:cNvPicPr>
            <p:nvPr>
              <p:custDataLst>
                <p:tags r:id="rId5"/>
              </p:custDataLst>
            </p:nvPr>
          </p:nvPicPr>
          <p:blipFill>
            <a:blip r:embed="rId14" cstate="print">
              <a:extLst>
                <a:ext uri="{28A0092B-C50C-407E-A947-70E740481C1C}">
                  <a14:useLocalDpi xmlns:a14="http://schemas.microsoft.com/office/drawing/2010/main" val="0"/>
                </a:ext>
              </a:extLst>
            </a:blip>
            <a:srcRect/>
            <a:stretch>
              <a:fillRect/>
            </a:stretch>
          </p:blipFill>
          <p:spPr bwMode="auto">
            <a:xfrm>
              <a:off x="2071254" y="3031100"/>
              <a:ext cx="5001491" cy="3490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custDataLst>
                <p:tags r:id="rId6"/>
              </p:custDataLst>
            </p:nvPr>
          </p:nvSpPr>
          <p:spPr>
            <a:xfrm>
              <a:off x="1766299" y="3062633"/>
              <a:ext cx="1326649" cy="215444"/>
            </a:xfrm>
            <a:prstGeom prst="rect">
              <a:avLst/>
            </a:prstGeom>
            <a:solidFill>
              <a:schemeClr val="bg1"/>
            </a:solidFill>
          </p:spPr>
          <p:txBody>
            <a:bodyPr wrap="square" lIns="0" tIns="0" rIns="0" bIns="0" rtlCol="0">
              <a:spAutoFit/>
            </a:bodyPr>
            <a:lstStyle/>
            <a:p>
              <a:pPr algn="ctr"/>
              <a:r>
                <a:rPr lang="en-CA" sz="1400" dirty="0" err="1" smtClean="0"/>
                <a:t>Capillaire</a:t>
              </a:r>
              <a:endParaRPr lang="fr-FR" sz="1400" dirty="0" smtClean="0"/>
            </a:p>
          </p:txBody>
        </p:sp>
        <p:sp>
          <p:nvSpPr>
            <p:cNvPr id="8" name="TextBox 7"/>
            <p:cNvSpPr txBox="1"/>
            <p:nvPr>
              <p:custDataLst>
                <p:tags r:id="rId7"/>
              </p:custDataLst>
            </p:nvPr>
          </p:nvSpPr>
          <p:spPr>
            <a:xfrm>
              <a:off x="3200384" y="3020363"/>
              <a:ext cx="1522306" cy="215444"/>
            </a:xfrm>
            <a:prstGeom prst="rect">
              <a:avLst/>
            </a:prstGeom>
            <a:solidFill>
              <a:schemeClr val="bg1"/>
            </a:solidFill>
          </p:spPr>
          <p:txBody>
            <a:bodyPr wrap="square" lIns="0" tIns="0" rIns="0" bIns="0" rtlCol="0">
              <a:spAutoFit/>
            </a:bodyPr>
            <a:lstStyle/>
            <a:p>
              <a:pPr algn="ctr"/>
              <a:r>
                <a:rPr lang="en-CA" sz="1400" dirty="0" smtClean="0"/>
                <a:t>Cellule </a:t>
              </a:r>
              <a:r>
                <a:rPr lang="en-CA" sz="1400" dirty="0" err="1" smtClean="0"/>
                <a:t>cancéreuse</a:t>
              </a:r>
              <a:endParaRPr lang="fr-FR" sz="1400" dirty="0" smtClean="0"/>
            </a:p>
          </p:txBody>
        </p:sp>
        <p:sp>
          <p:nvSpPr>
            <p:cNvPr id="9" name="TextBox 8"/>
            <p:cNvSpPr txBox="1"/>
            <p:nvPr>
              <p:custDataLst>
                <p:tags r:id="rId8"/>
              </p:custDataLst>
            </p:nvPr>
          </p:nvSpPr>
          <p:spPr>
            <a:xfrm>
              <a:off x="1953475" y="5999091"/>
              <a:ext cx="1522306" cy="215444"/>
            </a:xfrm>
            <a:prstGeom prst="rect">
              <a:avLst/>
            </a:prstGeom>
            <a:solidFill>
              <a:schemeClr val="bg1"/>
            </a:solidFill>
          </p:spPr>
          <p:txBody>
            <a:bodyPr wrap="square" lIns="0" tIns="0" rIns="0" bIns="0" rtlCol="0">
              <a:spAutoFit/>
            </a:bodyPr>
            <a:lstStyle/>
            <a:p>
              <a:pPr algn="ctr"/>
              <a:r>
                <a:rPr lang="en-CA" sz="1400" dirty="0" smtClean="0"/>
                <a:t>Cellule </a:t>
              </a:r>
              <a:r>
                <a:rPr lang="en-CA" sz="1400" dirty="0" err="1" smtClean="0"/>
                <a:t>endothéliales</a:t>
              </a:r>
              <a:endParaRPr lang="fr-FR" sz="1400" dirty="0" smtClean="0"/>
            </a:p>
          </p:txBody>
        </p:sp>
        <p:sp>
          <p:nvSpPr>
            <p:cNvPr id="10" name="TextBox 9"/>
            <p:cNvSpPr txBox="1"/>
            <p:nvPr>
              <p:custDataLst>
                <p:tags r:id="rId9"/>
              </p:custDataLst>
            </p:nvPr>
          </p:nvSpPr>
          <p:spPr>
            <a:xfrm>
              <a:off x="3571071" y="5971381"/>
              <a:ext cx="987073" cy="215444"/>
            </a:xfrm>
            <a:prstGeom prst="rect">
              <a:avLst/>
            </a:prstGeom>
            <a:solidFill>
              <a:schemeClr val="bg1"/>
            </a:solidFill>
          </p:spPr>
          <p:txBody>
            <a:bodyPr wrap="square" lIns="0" tIns="0" rIns="0" bIns="0" rtlCol="0">
              <a:spAutoFit/>
            </a:bodyPr>
            <a:lstStyle/>
            <a:p>
              <a:pPr algn="ctr"/>
              <a:r>
                <a:rPr lang="en-CA" sz="1400" dirty="0" err="1" smtClean="0"/>
                <a:t>FIbroblastes</a:t>
              </a:r>
              <a:endParaRPr lang="fr-FR" sz="1400" dirty="0" smtClean="0"/>
            </a:p>
          </p:txBody>
        </p:sp>
        <p:sp>
          <p:nvSpPr>
            <p:cNvPr id="11" name="TextBox 10"/>
            <p:cNvSpPr txBox="1"/>
            <p:nvPr>
              <p:custDataLst>
                <p:tags r:id="rId10"/>
              </p:custDataLst>
            </p:nvPr>
          </p:nvSpPr>
          <p:spPr>
            <a:xfrm>
              <a:off x="4549643" y="5988421"/>
              <a:ext cx="1823998" cy="215444"/>
            </a:xfrm>
            <a:prstGeom prst="rect">
              <a:avLst/>
            </a:prstGeom>
            <a:solidFill>
              <a:schemeClr val="bg1"/>
            </a:solidFill>
          </p:spPr>
          <p:txBody>
            <a:bodyPr wrap="square" lIns="0" tIns="0" rIns="0" bIns="0" rtlCol="0">
              <a:spAutoFit/>
            </a:bodyPr>
            <a:lstStyle/>
            <a:p>
              <a:pPr algn="ctr"/>
              <a:r>
                <a:rPr lang="en-CA" sz="1400" dirty="0" smtClean="0"/>
                <a:t>Globules </a:t>
              </a:r>
              <a:r>
                <a:rPr lang="en-CA" sz="1400" dirty="0" err="1" smtClean="0"/>
                <a:t>blancs</a:t>
              </a:r>
              <a:r>
                <a:rPr lang="en-CA" sz="1400" dirty="0" smtClean="0"/>
                <a:t> </a:t>
              </a:r>
              <a:r>
                <a:rPr lang="en-CA" sz="1400" dirty="0" err="1" smtClean="0"/>
                <a:t>sanguins</a:t>
              </a:r>
              <a:endParaRPr lang="fr-FR" sz="1400" dirty="0" smtClean="0"/>
            </a:p>
          </p:txBody>
        </p:sp>
        <p:sp>
          <p:nvSpPr>
            <p:cNvPr id="12" name="TextBox 11"/>
            <p:cNvSpPr txBox="1"/>
            <p:nvPr>
              <p:custDataLst>
                <p:tags r:id="rId11"/>
              </p:custDataLst>
            </p:nvPr>
          </p:nvSpPr>
          <p:spPr>
            <a:xfrm>
              <a:off x="3628188" y="6274966"/>
              <a:ext cx="2164711" cy="215444"/>
            </a:xfrm>
            <a:prstGeom prst="rect">
              <a:avLst/>
            </a:prstGeom>
            <a:solidFill>
              <a:schemeClr val="bg1"/>
            </a:solidFill>
          </p:spPr>
          <p:txBody>
            <a:bodyPr wrap="square" lIns="0" tIns="0" rIns="0" bIns="0" rtlCol="0">
              <a:spAutoFit/>
            </a:bodyPr>
            <a:lstStyle/>
            <a:p>
              <a:pPr algn="ctr"/>
              <a:r>
                <a:rPr lang="en-CA" sz="1400" dirty="0" smtClean="0">
                  <a:solidFill>
                    <a:srgbClr val="FF0066"/>
                  </a:solidFill>
                </a:rPr>
                <a:t>CELLULES STROMALES</a:t>
              </a:r>
              <a:endParaRPr lang="fr-FR" sz="1400" dirty="0" smtClean="0">
                <a:solidFill>
                  <a:srgbClr val="FF0066"/>
                </a:solidFill>
              </a:endParaRPr>
            </a:p>
          </p:txBody>
        </p:sp>
        <p:sp>
          <p:nvSpPr>
            <p:cNvPr id="13" name="Text Box 3"/>
            <p:cNvSpPr txBox="1">
              <a:spLocks noChangeArrowheads="1"/>
            </p:cNvSpPr>
            <p:nvPr>
              <p:custDataLst>
                <p:tags r:id="rId12"/>
              </p:custDataLst>
            </p:nvPr>
          </p:nvSpPr>
          <p:spPr bwMode="auto">
            <a:xfrm>
              <a:off x="0" y="659765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dirty="0">
                  <a:latin typeface="Arial" charset="0"/>
                </a:rPr>
                <a:t>Figure </a:t>
              </a:r>
              <a:r>
                <a:rPr lang="en-US" sz="1100" dirty="0" smtClean="0">
                  <a:latin typeface="Arial" charset="0"/>
                </a:rPr>
                <a:t>20-19</a:t>
              </a:r>
              <a:r>
                <a:rPr lang="en-US" sz="1100" i="1" dirty="0" smtClean="0">
                  <a:latin typeface="Arial" charset="0"/>
                </a:rPr>
                <a:t> </a:t>
              </a:r>
              <a:r>
                <a:rPr lang="en-US" sz="1100" i="1" dirty="0">
                  <a:latin typeface="Arial" charset="0"/>
                </a:rPr>
                <a:t>Molecular Biology of the Cell</a:t>
              </a:r>
              <a:r>
                <a:rPr lang="en-US" sz="1100" dirty="0">
                  <a:latin typeface="Arial" charset="0"/>
                </a:rPr>
                <a:t> (© Garland Science 2008)</a:t>
              </a:r>
            </a:p>
          </p:txBody>
        </p:sp>
      </p:grpSp>
    </p:spTree>
    <p:extLst>
      <p:ext uri="{BB962C8B-B14F-4D97-AF65-F5344CB8AC3E}">
        <p14:creationId xmlns:p14="http://schemas.microsoft.com/office/powerpoint/2010/main" val="38998368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smtClean="0"/>
              <a:t>Microenvironnement</a:t>
            </a:r>
            <a:r>
              <a:rPr lang="en-CA" dirty="0" smtClean="0"/>
              <a:t> des </a:t>
            </a:r>
            <a:r>
              <a:rPr lang="en-CA" dirty="0" err="1" smtClean="0"/>
              <a:t>tumeurs</a:t>
            </a:r>
            <a:endParaRPr lang="fr-FR" dirty="0"/>
          </a:p>
        </p:txBody>
      </p:sp>
      <p:sp>
        <p:nvSpPr>
          <p:cNvPr id="3" name="Content Placeholder 2"/>
          <p:cNvSpPr>
            <a:spLocks noGrp="1"/>
          </p:cNvSpPr>
          <p:nvPr>
            <p:ph idx="1"/>
            <p:custDataLst>
              <p:tags r:id="rId2"/>
            </p:custDataLst>
          </p:nvPr>
        </p:nvSpPr>
        <p:spPr>
          <a:xfrm>
            <a:off x="457200" y="1391069"/>
            <a:ext cx="8229600" cy="5825835"/>
          </a:xfrm>
        </p:spPr>
        <p:txBody>
          <a:bodyPr>
            <a:normAutofit/>
          </a:bodyPr>
          <a:lstStyle/>
          <a:p>
            <a:r>
              <a:rPr lang="en-CA" dirty="0" smtClean="0"/>
              <a:t>Le </a:t>
            </a:r>
            <a:r>
              <a:rPr lang="en-CA" b="1" dirty="0" smtClean="0"/>
              <a:t>stroma des </a:t>
            </a:r>
            <a:r>
              <a:rPr lang="en-CA" dirty="0" err="1" smtClean="0"/>
              <a:t>tumeurs</a:t>
            </a:r>
            <a:r>
              <a:rPr lang="en-CA" dirty="0" smtClean="0"/>
              <a:t> et les cellules </a:t>
            </a:r>
            <a:r>
              <a:rPr lang="en-CA" dirty="0" err="1" smtClean="0"/>
              <a:t>cancéreuses</a:t>
            </a:r>
            <a:r>
              <a:rPr lang="en-CA" dirty="0" smtClean="0"/>
              <a:t> </a:t>
            </a:r>
            <a:r>
              <a:rPr lang="en-CA" dirty="0" err="1" smtClean="0"/>
              <a:t>ont</a:t>
            </a:r>
            <a:r>
              <a:rPr lang="en-CA" dirty="0" smtClean="0"/>
              <a:t> </a:t>
            </a:r>
            <a:r>
              <a:rPr lang="en-CA" dirty="0" err="1" smtClean="0"/>
              <a:t>une</a:t>
            </a:r>
            <a:r>
              <a:rPr lang="en-CA" dirty="0" smtClean="0"/>
              <a:t> relation </a:t>
            </a:r>
            <a:r>
              <a:rPr lang="en-CA" dirty="0" err="1" smtClean="0"/>
              <a:t>réciproque</a:t>
            </a:r>
            <a:r>
              <a:rPr lang="en-CA" dirty="0" smtClean="0"/>
              <a:t>.</a:t>
            </a:r>
          </a:p>
        </p:txBody>
      </p:sp>
      <p:grpSp>
        <p:nvGrpSpPr>
          <p:cNvPr id="4" name="Group 3"/>
          <p:cNvGrpSpPr/>
          <p:nvPr>
            <p:custDataLst>
              <p:tags r:id="rId3"/>
            </p:custDataLst>
          </p:nvPr>
        </p:nvGrpSpPr>
        <p:grpSpPr>
          <a:xfrm>
            <a:off x="-158865" y="2740286"/>
            <a:ext cx="5907034" cy="3897022"/>
            <a:chOff x="1766299" y="3020363"/>
            <a:chExt cx="5306446" cy="3500799"/>
          </a:xfrm>
        </p:grpSpPr>
        <p:pic>
          <p:nvPicPr>
            <p:cNvPr id="5" name="Picture 2" descr="figure 20-19"/>
            <p:cNvPicPr>
              <a:picLocks noChangeAspect="1" noChangeArrowheads="1"/>
            </p:cNvPicPr>
            <p:nvPr>
              <p:custDataLst>
                <p:tags r:id="rId10"/>
              </p:custDataLst>
            </p:nvPr>
          </p:nvPicPr>
          <p:blipFill>
            <a:blip r:embed="rId18" cstate="print">
              <a:extLst>
                <a:ext uri="{28A0092B-C50C-407E-A947-70E740481C1C}">
                  <a14:useLocalDpi xmlns:a14="http://schemas.microsoft.com/office/drawing/2010/main" val="0"/>
                </a:ext>
              </a:extLst>
            </a:blip>
            <a:srcRect/>
            <a:stretch>
              <a:fillRect/>
            </a:stretch>
          </p:blipFill>
          <p:spPr bwMode="auto">
            <a:xfrm>
              <a:off x="2071254" y="3031100"/>
              <a:ext cx="5001491" cy="3490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custDataLst>
                <p:tags r:id="rId11"/>
              </p:custDataLst>
            </p:nvPr>
          </p:nvSpPr>
          <p:spPr>
            <a:xfrm>
              <a:off x="1766299" y="3062633"/>
              <a:ext cx="1326649" cy="215444"/>
            </a:xfrm>
            <a:prstGeom prst="rect">
              <a:avLst/>
            </a:prstGeom>
            <a:solidFill>
              <a:schemeClr val="bg1"/>
            </a:solidFill>
          </p:spPr>
          <p:txBody>
            <a:bodyPr wrap="square" lIns="0" tIns="0" rIns="0" bIns="0" rtlCol="0">
              <a:spAutoFit/>
            </a:bodyPr>
            <a:lstStyle/>
            <a:p>
              <a:pPr algn="ctr"/>
              <a:r>
                <a:rPr lang="en-CA" sz="1400" dirty="0" err="1" smtClean="0"/>
                <a:t>Capillaire</a:t>
              </a:r>
              <a:endParaRPr lang="fr-FR" sz="1400" dirty="0" smtClean="0"/>
            </a:p>
          </p:txBody>
        </p:sp>
        <p:sp>
          <p:nvSpPr>
            <p:cNvPr id="7" name="TextBox 6"/>
            <p:cNvSpPr txBox="1"/>
            <p:nvPr>
              <p:custDataLst>
                <p:tags r:id="rId12"/>
              </p:custDataLst>
            </p:nvPr>
          </p:nvSpPr>
          <p:spPr>
            <a:xfrm>
              <a:off x="3200384" y="3020363"/>
              <a:ext cx="1522306" cy="215444"/>
            </a:xfrm>
            <a:prstGeom prst="rect">
              <a:avLst/>
            </a:prstGeom>
            <a:solidFill>
              <a:schemeClr val="bg1"/>
            </a:solidFill>
          </p:spPr>
          <p:txBody>
            <a:bodyPr wrap="square" lIns="0" tIns="0" rIns="0" bIns="0" rtlCol="0">
              <a:spAutoFit/>
            </a:bodyPr>
            <a:lstStyle/>
            <a:p>
              <a:pPr algn="ctr"/>
              <a:r>
                <a:rPr lang="en-CA" sz="1400" dirty="0" smtClean="0"/>
                <a:t>Cellule </a:t>
              </a:r>
              <a:r>
                <a:rPr lang="en-CA" sz="1400" dirty="0" err="1" smtClean="0"/>
                <a:t>cancéreuse</a:t>
              </a:r>
              <a:endParaRPr lang="fr-FR" sz="1400" dirty="0" smtClean="0"/>
            </a:p>
          </p:txBody>
        </p:sp>
        <p:sp>
          <p:nvSpPr>
            <p:cNvPr id="8" name="TextBox 7"/>
            <p:cNvSpPr txBox="1"/>
            <p:nvPr>
              <p:custDataLst>
                <p:tags r:id="rId13"/>
              </p:custDataLst>
            </p:nvPr>
          </p:nvSpPr>
          <p:spPr>
            <a:xfrm>
              <a:off x="1953475" y="5999091"/>
              <a:ext cx="1522306" cy="215444"/>
            </a:xfrm>
            <a:prstGeom prst="rect">
              <a:avLst/>
            </a:prstGeom>
            <a:solidFill>
              <a:schemeClr val="bg1"/>
            </a:solidFill>
          </p:spPr>
          <p:txBody>
            <a:bodyPr wrap="square" lIns="0" tIns="0" rIns="0" bIns="0" rtlCol="0">
              <a:spAutoFit/>
            </a:bodyPr>
            <a:lstStyle/>
            <a:p>
              <a:pPr algn="ctr"/>
              <a:r>
                <a:rPr lang="en-CA" sz="1400" dirty="0" smtClean="0"/>
                <a:t>Cellule </a:t>
              </a:r>
              <a:r>
                <a:rPr lang="en-CA" sz="1400" dirty="0" err="1" smtClean="0"/>
                <a:t>endothéliales</a:t>
              </a:r>
              <a:endParaRPr lang="fr-FR" sz="1400" dirty="0" smtClean="0"/>
            </a:p>
          </p:txBody>
        </p:sp>
        <p:sp>
          <p:nvSpPr>
            <p:cNvPr id="9" name="TextBox 8"/>
            <p:cNvSpPr txBox="1"/>
            <p:nvPr>
              <p:custDataLst>
                <p:tags r:id="rId14"/>
              </p:custDataLst>
            </p:nvPr>
          </p:nvSpPr>
          <p:spPr>
            <a:xfrm>
              <a:off x="3571071" y="5971381"/>
              <a:ext cx="987073" cy="215444"/>
            </a:xfrm>
            <a:prstGeom prst="rect">
              <a:avLst/>
            </a:prstGeom>
            <a:solidFill>
              <a:schemeClr val="bg1"/>
            </a:solidFill>
          </p:spPr>
          <p:txBody>
            <a:bodyPr wrap="square" lIns="0" tIns="0" rIns="0" bIns="0" rtlCol="0">
              <a:spAutoFit/>
            </a:bodyPr>
            <a:lstStyle/>
            <a:p>
              <a:pPr algn="ctr"/>
              <a:r>
                <a:rPr lang="en-CA" sz="1400" dirty="0" err="1" smtClean="0"/>
                <a:t>FIbroblastes</a:t>
              </a:r>
              <a:endParaRPr lang="fr-FR" sz="1400" dirty="0" smtClean="0"/>
            </a:p>
          </p:txBody>
        </p:sp>
        <p:sp>
          <p:nvSpPr>
            <p:cNvPr id="10" name="TextBox 9"/>
            <p:cNvSpPr txBox="1"/>
            <p:nvPr>
              <p:custDataLst>
                <p:tags r:id="rId15"/>
              </p:custDataLst>
            </p:nvPr>
          </p:nvSpPr>
          <p:spPr>
            <a:xfrm>
              <a:off x="4549643" y="5988421"/>
              <a:ext cx="1823998" cy="215444"/>
            </a:xfrm>
            <a:prstGeom prst="rect">
              <a:avLst/>
            </a:prstGeom>
            <a:solidFill>
              <a:schemeClr val="bg1"/>
            </a:solidFill>
          </p:spPr>
          <p:txBody>
            <a:bodyPr wrap="square" lIns="0" tIns="0" rIns="0" bIns="0" rtlCol="0">
              <a:spAutoFit/>
            </a:bodyPr>
            <a:lstStyle/>
            <a:p>
              <a:pPr algn="ctr"/>
              <a:r>
                <a:rPr lang="en-CA" sz="1400" dirty="0" smtClean="0"/>
                <a:t>Globules </a:t>
              </a:r>
              <a:r>
                <a:rPr lang="en-CA" sz="1400" dirty="0" err="1" smtClean="0"/>
                <a:t>blancs</a:t>
              </a:r>
              <a:r>
                <a:rPr lang="en-CA" sz="1400" dirty="0" smtClean="0"/>
                <a:t> </a:t>
              </a:r>
              <a:r>
                <a:rPr lang="en-CA" sz="1400" dirty="0" err="1" smtClean="0"/>
                <a:t>sanguins</a:t>
              </a:r>
              <a:endParaRPr lang="fr-FR" sz="1400" dirty="0" smtClean="0"/>
            </a:p>
          </p:txBody>
        </p:sp>
        <p:sp>
          <p:nvSpPr>
            <p:cNvPr id="11" name="TextBox 10"/>
            <p:cNvSpPr txBox="1"/>
            <p:nvPr>
              <p:custDataLst>
                <p:tags r:id="rId16"/>
              </p:custDataLst>
            </p:nvPr>
          </p:nvSpPr>
          <p:spPr>
            <a:xfrm>
              <a:off x="3628188" y="6274966"/>
              <a:ext cx="2164711" cy="215444"/>
            </a:xfrm>
            <a:prstGeom prst="rect">
              <a:avLst/>
            </a:prstGeom>
            <a:solidFill>
              <a:schemeClr val="bg1"/>
            </a:solidFill>
          </p:spPr>
          <p:txBody>
            <a:bodyPr wrap="square" lIns="0" tIns="0" rIns="0" bIns="0" rtlCol="0">
              <a:spAutoFit/>
            </a:bodyPr>
            <a:lstStyle/>
            <a:p>
              <a:pPr algn="ctr"/>
              <a:r>
                <a:rPr lang="en-CA" sz="1400" dirty="0" smtClean="0">
                  <a:solidFill>
                    <a:srgbClr val="FF0066"/>
                  </a:solidFill>
                </a:rPr>
                <a:t>CELLULES STROMALES</a:t>
              </a:r>
              <a:endParaRPr lang="fr-FR" sz="1400" dirty="0" smtClean="0">
                <a:solidFill>
                  <a:srgbClr val="FF0066"/>
                </a:solidFill>
              </a:endParaRPr>
            </a:p>
          </p:txBody>
        </p:sp>
      </p:grpSp>
      <p:cxnSp>
        <p:nvCxnSpPr>
          <p:cNvPr id="14" name="Straight Arrow Connector 13"/>
          <p:cNvCxnSpPr/>
          <p:nvPr>
            <p:custDataLst>
              <p:tags r:id="rId4"/>
            </p:custDataLst>
          </p:nvPr>
        </p:nvCxnSpPr>
        <p:spPr>
          <a:xfrm flipH="1">
            <a:off x="3121560" y="3448183"/>
            <a:ext cx="331076" cy="859221"/>
          </a:xfrm>
          <a:prstGeom prst="straightConnector1">
            <a:avLst/>
          </a:prstGeom>
          <a:ln w="76200">
            <a:solidFill>
              <a:srgbClr val="FFFF00"/>
            </a:solidFill>
            <a:tailEnd type="arrow"/>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custDataLst>
              <p:tags r:id="rId5"/>
            </p:custDataLst>
          </p:nvPr>
        </p:nvCxnSpPr>
        <p:spPr>
          <a:xfrm flipV="1">
            <a:off x="3565626" y="3858610"/>
            <a:ext cx="389095" cy="582011"/>
          </a:xfrm>
          <a:prstGeom prst="straightConnector1">
            <a:avLst/>
          </a:prstGeom>
          <a:ln w="76200">
            <a:solidFill>
              <a:schemeClr val="accent2">
                <a:lumMod val="75000"/>
              </a:schemeClr>
            </a:solidFill>
            <a:tailEnd type="arrow"/>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5" name="Group 24"/>
          <p:cNvGrpSpPr/>
          <p:nvPr>
            <p:custDataLst>
              <p:tags r:id="rId6"/>
            </p:custDataLst>
          </p:nvPr>
        </p:nvGrpSpPr>
        <p:grpSpPr>
          <a:xfrm>
            <a:off x="5237963" y="5142967"/>
            <a:ext cx="3685319" cy="1494340"/>
            <a:chOff x="5836621" y="5176752"/>
            <a:chExt cx="3685319" cy="1867050"/>
          </a:xfrm>
        </p:grpSpPr>
        <p:sp>
          <p:nvSpPr>
            <p:cNvPr id="24" name="Rectangle 23"/>
            <p:cNvSpPr/>
            <p:nvPr/>
          </p:nvSpPr>
          <p:spPr>
            <a:xfrm>
              <a:off x="5836621" y="5176752"/>
              <a:ext cx="3685319" cy="18670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9" name="TextBox 18"/>
            <p:cNvSpPr txBox="1"/>
            <p:nvPr/>
          </p:nvSpPr>
          <p:spPr>
            <a:xfrm>
              <a:off x="6290008" y="5277302"/>
              <a:ext cx="3200400" cy="1384995"/>
            </a:xfrm>
            <a:prstGeom prst="rect">
              <a:avLst/>
            </a:prstGeom>
            <a:solidFill>
              <a:schemeClr val="bg1"/>
            </a:solidFill>
          </p:spPr>
          <p:txBody>
            <a:bodyPr wrap="square" lIns="0" tIns="0" rIns="0" bIns="0" rtlCol="0">
              <a:spAutoFit/>
            </a:bodyPr>
            <a:lstStyle/>
            <a:p>
              <a:r>
                <a:rPr lang="en-CA" dirty="0" smtClean="0"/>
                <a:t>Cellules </a:t>
              </a:r>
              <a:r>
                <a:rPr lang="en-CA" dirty="0" err="1" smtClean="0"/>
                <a:t>cancéreuses</a:t>
              </a:r>
              <a:r>
                <a:rPr lang="en-CA" dirty="0" smtClean="0"/>
                <a:t>  </a:t>
              </a:r>
              <a:r>
                <a:rPr lang="en-CA" dirty="0" err="1" smtClean="0"/>
                <a:t>sécrètent</a:t>
              </a:r>
              <a:r>
                <a:rPr lang="en-CA" dirty="0" smtClean="0"/>
                <a:t> des </a:t>
              </a:r>
              <a:r>
                <a:rPr lang="en-CA" dirty="0" err="1"/>
                <a:t>protéines</a:t>
              </a:r>
              <a:r>
                <a:rPr lang="en-CA" dirty="0"/>
                <a:t> de signalisation et enzyme </a:t>
              </a:r>
              <a:r>
                <a:rPr lang="en-CA" dirty="0" err="1"/>
                <a:t>protéolytique</a:t>
              </a:r>
              <a:r>
                <a:rPr lang="en-CA" dirty="0"/>
                <a:t> </a:t>
              </a:r>
              <a:r>
                <a:rPr lang="en-CA" dirty="0" smtClean="0"/>
                <a:t>qui change le </a:t>
              </a:r>
              <a:r>
                <a:rPr lang="en-CA" dirty="0"/>
                <a:t>stroma </a:t>
              </a:r>
              <a:r>
                <a:rPr lang="en-CA" dirty="0" smtClean="0"/>
                <a:t> pour </a:t>
              </a:r>
              <a:r>
                <a:rPr lang="en-CA" dirty="0" err="1" smtClean="0"/>
                <a:t>fournir</a:t>
              </a:r>
              <a:r>
                <a:rPr lang="en-CA" dirty="0" smtClean="0"/>
                <a:t> </a:t>
              </a:r>
              <a:r>
                <a:rPr lang="en-CA" dirty="0"/>
                <a:t>un </a:t>
              </a:r>
              <a:r>
                <a:rPr lang="en-CA" dirty="0" smtClean="0"/>
                <a:t>cadre qui </a:t>
              </a:r>
              <a:r>
                <a:rPr lang="en-CA" dirty="0" err="1" smtClean="0"/>
                <a:t>supporte</a:t>
              </a:r>
              <a:r>
                <a:rPr lang="en-CA" dirty="0" smtClean="0"/>
                <a:t> la </a:t>
              </a:r>
              <a:r>
                <a:rPr lang="en-CA" dirty="0" err="1" smtClean="0"/>
                <a:t>tumeur</a:t>
              </a:r>
              <a:endParaRPr lang="fr-FR" dirty="0" smtClean="0"/>
            </a:p>
          </p:txBody>
        </p:sp>
        <p:cxnSp>
          <p:nvCxnSpPr>
            <p:cNvPr id="21" name="Straight Arrow Connector 20"/>
            <p:cNvCxnSpPr/>
            <p:nvPr/>
          </p:nvCxnSpPr>
          <p:spPr>
            <a:xfrm flipV="1">
              <a:off x="6060860" y="5328745"/>
              <a:ext cx="0" cy="986887"/>
            </a:xfrm>
            <a:prstGeom prst="straightConnector1">
              <a:avLst/>
            </a:prstGeom>
            <a:ln w="57150">
              <a:solidFill>
                <a:schemeClr val="accent2">
                  <a:lumMod val="75000"/>
                </a:schemeClr>
              </a:solidFill>
              <a:tailEnd type="arrow"/>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23" name="Rectangle 22"/>
          <p:cNvSpPr/>
          <p:nvPr>
            <p:custDataLst>
              <p:tags r:id="rId7"/>
            </p:custDataLst>
          </p:nvPr>
        </p:nvSpPr>
        <p:spPr>
          <a:xfrm>
            <a:off x="5253729" y="2585543"/>
            <a:ext cx="3685319" cy="129087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cxnSp>
        <p:nvCxnSpPr>
          <p:cNvPr id="17" name="Straight Arrow Connector 16"/>
          <p:cNvCxnSpPr/>
          <p:nvPr>
            <p:custDataLst>
              <p:tags r:id="rId8"/>
            </p:custDataLst>
          </p:nvPr>
        </p:nvCxnSpPr>
        <p:spPr>
          <a:xfrm>
            <a:off x="5606950" y="2755808"/>
            <a:ext cx="0" cy="974834"/>
          </a:xfrm>
          <a:prstGeom prst="straightConnector1">
            <a:avLst/>
          </a:prstGeom>
          <a:ln w="57150">
            <a:solidFill>
              <a:srgbClr val="FFFF00"/>
            </a:solidFill>
            <a:tailEnd type="arrow"/>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0" name="TextBox 19"/>
          <p:cNvSpPr txBox="1"/>
          <p:nvPr>
            <p:custDataLst>
              <p:tags r:id="rId9"/>
            </p:custDataLst>
          </p:nvPr>
        </p:nvSpPr>
        <p:spPr>
          <a:xfrm>
            <a:off x="5905833" y="2705354"/>
            <a:ext cx="2639077" cy="1107996"/>
          </a:xfrm>
          <a:prstGeom prst="rect">
            <a:avLst/>
          </a:prstGeom>
          <a:solidFill>
            <a:schemeClr val="bg1"/>
          </a:solidFill>
        </p:spPr>
        <p:txBody>
          <a:bodyPr wrap="square" lIns="0" tIns="0" rIns="0" bIns="0" rtlCol="0">
            <a:spAutoFit/>
          </a:bodyPr>
          <a:lstStyle/>
          <a:p>
            <a:r>
              <a:rPr lang="en-CA" dirty="0"/>
              <a:t>Les cellules </a:t>
            </a:r>
            <a:r>
              <a:rPr lang="en-CA" dirty="0" err="1"/>
              <a:t>stromales</a:t>
            </a:r>
            <a:r>
              <a:rPr lang="en-CA" dirty="0"/>
              <a:t> </a:t>
            </a:r>
            <a:r>
              <a:rPr lang="en-CA" dirty="0" err="1"/>
              <a:t>sécrètent</a:t>
            </a:r>
            <a:r>
              <a:rPr lang="en-CA" dirty="0"/>
              <a:t> des </a:t>
            </a:r>
            <a:r>
              <a:rPr lang="en-CA" dirty="0" err="1"/>
              <a:t>signaux</a:t>
            </a:r>
            <a:r>
              <a:rPr lang="en-CA" dirty="0"/>
              <a:t> qui </a:t>
            </a:r>
            <a:r>
              <a:rPr lang="en-CA" dirty="0" err="1"/>
              <a:t>stimulent</a:t>
            </a:r>
            <a:r>
              <a:rPr lang="en-CA" dirty="0"/>
              <a:t> la </a:t>
            </a:r>
            <a:r>
              <a:rPr lang="en-CA" dirty="0" err="1"/>
              <a:t>croissance</a:t>
            </a:r>
            <a:r>
              <a:rPr lang="en-CA" dirty="0"/>
              <a:t> et la division</a:t>
            </a:r>
            <a:endParaRPr lang="fr-FR" dirty="0" smtClean="0"/>
          </a:p>
        </p:txBody>
      </p:sp>
    </p:spTree>
    <p:extLst>
      <p:ext uri="{BB962C8B-B14F-4D97-AF65-F5344CB8AC3E}">
        <p14:creationId xmlns:p14="http://schemas.microsoft.com/office/powerpoint/2010/main" val="1100674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en-CA" dirty="0" err="1" smtClean="0"/>
              <a:t>Sommaire</a:t>
            </a:r>
            <a:r>
              <a:rPr lang="en-CA" dirty="0" smtClean="0"/>
              <a:t> des </a:t>
            </a:r>
            <a:r>
              <a:rPr lang="en-CA" dirty="0" err="1" smtClean="0"/>
              <a:t>Propriétés</a:t>
            </a:r>
            <a:r>
              <a:rPr lang="en-CA" dirty="0" smtClean="0"/>
              <a:t> des cellules </a:t>
            </a:r>
            <a:r>
              <a:rPr lang="en-CA" dirty="0" err="1" smtClean="0"/>
              <a:t>cancéreuses</a:t>
            </a:r>
            <a:endParaRPr lang="fr-FR" dirty="0"/>
          </a:p>
        </p:txBody>
      </p:sp>
      <p:sp>
        <p:nvSpPr>
          <p:cNvPr id="3" name="Content Placeholder 2"/>
          <p:cNvSpPr>
            <a:spLocks noGrp="1"/>
          </p:cNvSpPr>
          <p:nvPr>
            <p:ph idx="1"/>
            <p:custDataLst>
              <p:tags r:id="rId2"/>
            </p:custDataLst>
          </p:nvPr>
        </p:nvSpPr>
        <p:spPr/>
        <p:txBody>
          <a:bodyPr/>
          <a:lstStyle/>
          <a:p>
            <a:pPr marL="514350" indent="-514350">
              <a:buFont typeface="+mj-lt"/>
              <a:buAutoNum type="arabicPeriod"/>
            </a:pPr>
            <a:r>
              <a:rPr lang="fr-FR" b="1" dirty="0" smtClean="0"/>
              <a:t>Auto-suffisantes</a:t>
            </a:r>
            <a:r>
              <a:rPr lang="fr-FR" dirty="0" smtClean="0"/>
              <a:t> pour leur croissance et prolifération</a:t>
            </a:r>
          </a:p>
          <a:p>
            <a:pPr marL="514350" indent="-514350">
              <a:buFont typeface="+mj-lt"/>
              <a:buAutoNum type="arabicPeriod"/>
            </a:pPr>
            <a:r>
              <a:rPr lang="fr-FR" b="1" dirty="0" smtClean="0"/>
              <a:t>Insensibles</a:t>
            </a:r>
            <a:r>
              <a:rPr lang="fr-FR" dirty="0" smtClean="0"/>
              <a:t> aux </a:t>
            </a:r>
            <a:r>
              <a:rPr lang="fr-FR" b="1" dirty="0" smtClean="0"/>
              <a:t>signaux extracellulaires </a:t>
            </a:r>
            <a:r>
              <a:rPr lang="fr-FR" dirty="0" smtClean="0"/>
              <a:t>antiprolifératifs</a:t>
            </a:r>
          </a:p>
          <a:p>
            <a:pPr marL="514350" indent="-514350">
              <a:buFont typeface="+mj-lt"/>
              <a:buAutoNum type="arabicPeriod"/>
            </a:pPr>
            <a:r>
              <a:rPr lang="fr-FR" b="1" dirty="0" smtClean="0"/>
              <a:t>Moins susceptible à l’apoptose</a:t>
            </a:r>
          </a:p>
          <a:p>
            <a:pPr marL="514350" indent="-514350">
              <a:buFont typeface="+mj-lt"/>
              <a:buAutoNum type="arabicPeriod"/>
            </a:pPr>
            <a:r>
              <a:rPr lang="fr-FR" b="1" dirty="0" smtClean="0"/>
              <a:t>Déficientes en mécanismes intracellulaires de contrôle </a:t>
            </a:r>
            <a:r>
              <a:rPr lang="fr-FR" dirty="0" smtClean="0"/>
              <a:t>qui arrêtent la division cellulaire en réponse au stress ou dommage de l’ADN</a:t>
            </a:r>
            <a:endParaRPr lang="fr-FR" dirty="0"/>
          </a:p>
        </p:txBody>
      </p:sp>
    </p:spTree>
    <p:extLst>
      <p:ext uri="{BB962C8B-B14F-4D97-AF65-F5344CB8AC3E}">
        <p14:creationId xmlns:p14="http://schemas.microsoft.com/office/powerpoint/2010/main" val="173687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en-CA" dirty="0" err="1" smtClean="0"/>
              <a:t>Sommaire</a:t>
            </a:r>
            <a:r>
              <a:rPr lang="en-CA" dirty="0" smtClean="0"/>
              <a:t> des </a:t>
            </a:r>
            <a:r>
              <a:rPr lang="en-CA" dirty="0" err="1" smtClean="0"/>
              <a:t>Propriétés</a:t>
            </a:r>
            <a:r>
              <a:rPr lang="en-CA" dirty="0" smtClean="0"/>
              <a:t> des cellules </a:t>
            </a:r>
            <a:r>
              <a:rPr lang="en-CA" dirty="0" err="1" smtClean="0"/>
              <a:t>cancéreuses</a:t>
            </a:r>
            <a:endParaRPr lang="fr-FR" dirty="0"/>
          </a:p>
        </p:txBody>
      </p:sp>
      <p:sp>
        <p:nvSpPr>
          <p:cNvPr id="3" name="Content Placeholder 2"/>
          <p:cNvSpPr>
            <a:spLocks noGrp="1"/>
          </p:cNvSpPr>
          <p:nvPr>
            <p:ph idx="1"/>
            <p:custDataLst>
              <p:tags r:id="rId2"/>
            </p:custDataLst>
          </p:nvPr>
        </p:nvSpPr>
        <p:spPr/>
        <p:txBody>
          <a:bodyPr/>
          <a:lstStyle/>
          <a:p>
            <a:pPr marL="514350" indent="-514350">
              <a:buFont typeface="+mj-lt"/>
              <a:buAutoNum type="arabicPeriod" startAt="5"/>
            </a:pPr>
            <a:r>
              <a:rPr lang="fr-FR" dirty="0"/>
              <a:t>Génétiquement </a:t>
            </a:r>
            <a:r>
              <a:rPr lang="fr-FR" b="1" dirty="0"/>
              <a:t>instables</a:t>
            </a:r>
          </a:p>
          <a:p>
            <a:pPr marL="514350" indent="-514350">
              <a:buFont typeface="+mj-lt"/>
              <a:buAutoNum type="arabicPeriod" startAt="5"/>
            </a:pPr>
            <a:r>
              <a:rPr lang="fr-FR" dirty="0" smtClean="0"/>
              <a:t>S’</a:t>
            </a:r>
            <a:r>
              <a:rPr lang="fr-FR" b="1" dirty="0" smtClean="0"/>
              <a:t>échappent</a:t>
            </a:r>
            <a:r>
              <a:rPr lang="fr-FR" dirty="0" smtClean="0"/>
              <a:t> </a:t>
            </a:r>
            <a:r>
              <a:rPr lang="fr-FR" dirty="0"/>
              <a:t>de leur tissu d’origine et prolifèrent dans des sites étrangers</a:t>
            </a:r>
          </a:p>
          <a:p>
            <a:pPr marL="514350" indent="-514350">
              <a:buFont typeface="+mj-lt"/>
              <a:buAutoNum type="arabicPeriod" startAt="5"/>
            </a:pPr>
            <a:r>
              <a:rPr lang="fr-FR" dirty="0" smtClean="0"/>
              <a:t>Induisent </a:t>
            </a:r>
            <a:r>
              <a:rPr lang="fr-FR" b="1" dirty="0"/>
              <a:t>l’angiogenèse</a:t>
            </a:r>
          </a:p>
          <a:p>
            <a:pPr marL="514350" indent="-514350">
              <a:buFont typeface="+mj-lt"/>
              <a:buAutoNum type="arabicPeriod" startAt="5"/>
            </a:pPr>
            <a:r>
              <a:rPr lang="fr-FR" dirty="0" smtClean="0"/>
              <a:t>Recrute </a:t>
            </a:r>
            <a:r>
              <a:rPr lang="fr-FR" b="1" dirty="0" smtClean="0"/>
              <a:t>l’aide de cellules </a:t>
            </a:r>
            <a:r>
              <a:rPr lang="fr-FR" b="1" dirty="0" err="1" smtClean="0"/>
              <a:t>stromales</a:t>
            </a:r>
            <a:endParaRPr lang="fr-FR" b="1" dirty="0" smtClean="0"/>
          </a:p>
          <a:p>
            <a:pPr marL="514350" indent="-514350">
              <a:buFont typeface="+mj-lt"/>
              <a:buAutoNum type="arabicPeriod" startAt="5"/>
            </a:pPr>
            <a:r>
              <a:rPr lang="fr-FR" dirty="0" smtClean="0"/>
              <a:t>Produisent une </a:t>
            </a:r>
            <a:r>
              <a:rPr lang="fr-FR" dirty="0" err="1" smtClean="0"/>
              <a:t>télomérase</a:t>
            </a:r>
            <a:r>
              <a:rPr lang="fr-FR" dirty="0" smtClean="0"/>
              <a:t> ou trouvent un moyen de stabiliser leurs télomères</a:t>
            </a:r>
            <a:endParaRPr lang="fr-FR" dirty="0"/>
          </a:p>
        </p:txBody>
      </p:sp>
    </p:spTree>
    <p:extLst>
      <p:ext uri="{BB962C8B-B14F-4D97-AF65-F5344CB8AC3E}">
        <p14:creationId xmlns:p14="http://schemas.microsoft.com/office/powerpoint/2010/main" val="13887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nchor="ctr"/>
          <a:lstStyle/>
          <a:p>
            <a:pPr marL="0" indent="0" algn="ctr">
              <a:buNone/>
            </a:pPr>
            <a:r>
              <a:rPr lang="fr-FR" b="1" dirty="0" smtClean="0">
                <a:solidFill>
                  <a:srgbClr val="FF0000"/>
                </a:solidFill>
              </a:rPr>
              <a:t>Questions 3 à 5 sur ECHO 360</a:t>
            </a:r>
            <a:endParaRPr lang="fr-FR" b="1" dirty="0">
              <a:solidFill>
                <a:srgbClr val="FF0000"/>
              </a:solidFill>
            </a:endParaRPr>
          </a:p>
        </p:txBody>
      </p:sp>
    </p:spTree>
    <p:extLst>
      <p:ext uri="{BB962C8B-B14F-4D97-AF65-F5344CB8AC3E}">
        <p14:creationId xmlns:p14="http://schemas.microsoft.com/office/powerpoint/2010/main" val="37025818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smtClean="0"/>
              <a:t>Facteurs</a:t>
            </a:r>
            <a:r>
              <a:rPr lang="en-CA" dirty="0" smtClean="0"/>
              <a:t> du cancer</a:t>
            </a:r>
            <a:endParaRPr lang="fr-FR" dirty="0"/>
          </a:p>
        </p:txBody>
      </p:sp>
      <p:sp>
        <p:nvSpPr>
          <p:cNvPr id="3" name="Text Placeholder 2"/>
          <p:cNvSpPr>
            <a:spLocks noGrp="1"/>
          </p:cNvSpPr>
          <p:nvPr>
            <p:ph type="body" idx="1"/>
            <p:custDataLst>
              <p:tags r:id="rId2"/>
            </p:custDataLst>
          </p:nvPr>
        </p:nvSpPr>
        <p:spPr/>
        <p:txBody>
          <a:bodyPr/>
          <a:lstStyle/>
          <a:p>
            <a:endParaRPr lang="fr-FR"/>
          </a:p>
        </p:txBody>
      </p:sp>
    </p:spTree>
    <p:extLst>
      <p:ext uri="{BB962C8B-B14F-4D97-AF65-F5344CB8AC3E}">
        <p14:creationId xmlns:p14="http://schemas.microsoft.com/office/powerpoint/2010/main" val="368227396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custDataLst>
              <p:tags r:id="rId1"/>
            </p:custDataLst>
          </p:nvPr>
        </p:nvSpPr>
        <p:spPr>
          <a:xfrm>
            <a:off x="304801" y="1628774"/>
            <a:ext cx="4610100" cy="433024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Title 3"/>
          <p:cNvSpPr>
            <a:spLocks noGrp="1"/>
          </p:cNvSpPr>
          <p:nvPr>
            <p:ph type="title"/>
            <p:custDataLst>
              <p:tags r:id="rId2"/>
            </p:custDataLst>
          </p:nvPr>
        </p:nvSpPr>
        <p:spPr/>
        <p:txBody>
          <a:bodyPr/>
          <a:lstStyle/>
          <a:p>
            <a:r>
              <a:rPr lang="en-CA" dirty="0" smtClean="0"/>
              <a:t>Influence </a:t>
            </a:r>
            <a:r>
              <a:rPr lang="en-CA" dirty="0" err="1" smtClean="0"/>
              <a:t>intrinsèque</a:t>
            </a:r>
            <a:endParaRPr lang="fr-FR" dirty="0"/>
          </a:p>
        </p:txBody>
      </p:sp>
      <p:sp>
        <p:nvSpPr>
          <p:cNvPr id="5" name="Content Placeholder 4"/>
          <p:cNvSpPr>
            <a:spLocks noGrp="1"/>
          </p:cNvSpPr>
          <p:nvPr>
            <p:ph idx="1"/>
            <p:custDataLst>
              <p:tags r:id="rId3"/>
            </p:custDataLst>
          </p:nvPr>
        </p:nvSpPr>
        <p:spPr>
          <a:xfrm>
            <a:off x="457199" y="1600200"/>
            <a:ext cx="4410076" cy="4525963"/>
          </a:xfrm>
        </p:spPr>
        <p:txBody>
          <a:bodyPr>
            <a:normAutofit lnSpcReduction="10000"/>
          </a:bodyPr>
          <a:lstStyle/>
          <a:p>
            <a:r>
              <a:rPr lang="fr-FR" dirty="0" smtClean="0"/>
              <a:t>Certains facteurs qui augmentent les taux de  cancer sont intrinsèques au corps</a:t>
            </a:r>
          </a:p>
          <a:p>
            <a:endParaRPr lang="fr-FR" dirty="0" smtClean="0"/>
          </a:p>
          <a:p>
            <a:r>
              <a:rPr lang="fr-FR" dirty="0" smtClean="0"/>
              <a:t>Ex.: Hormones sexuelles produites à différents stades de la vie</a:t>
            </a:r>
            <a:endParaRPr lang="fr-FR" dirty="0"/>
          </a:p>
        </p:txBody>
      </p:sp>
      <p:grpSp>
        <p:nvGrpSpPr>
          <p:cNvPr id="2" name="Group 1"/>
          <p:cNvGrpSpPr/>
          <p:nvPr>
            <p:custDataLst>
              <p:tags r:id="rId4"/>
            </p:custDataLst>
          </p:nvPr>
        </p:nvGrpSpPr>
        <p:grpSpPr>
          <a:xfrm>
            <a:off x="5112560" y="1930399"/>
            <a:ext cx="3702713" cy="3898959"/>
            <a:chOff x="5953925" y="3362324"/>
            <a:chExt cx="3190075" cy="3359151"/>
          </a:xfrm>
        </p:grpSpPr>
        <p:pic>
          <p:nvPicPr>
            <p:cNvPr id="3074" name="Picture 2" descr="http://www.garlandscience.com/res/9780815341055/figure/figure_20_26.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27751" y="3362325"/>
              <a:ext cx="2530814" cy="33591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rot="16200000">
              <a:off x="4663166" y="4653083"/>
              <a:ext cx="2952749" cy="371231"/>
            </a:xfrm>
            <a:prstGeom prst="rect">
              <a:avLst/>
            </a:prstGeom>
            <a:solidFill>
              <a:schemeClr val="bg1"/>
            </a:solidFill>
          </p:spPr>
          <p:txBody>
            <a:bodyPr wrap="square" lIns="0" tIns="0" rIns="0" bIns="0" rtlCol="0">
              <a:spAutoFit/>
            </a:bodyPr>
            <a:lstStyle/>
            <a:p>
              <a:pPr algn="ctr"/>
              <a:r>
                <a:rPr lang="fr-FR" sz="1400" b="1" dirty="0" smtClean="0"/>
                <a:t>Risque relatifs de développement d’un cancer du sein chez la femme</a:t>
              </a:r>
            </a:p>
          </p:txBody>
        </p:sp>
        <p:sp>
          <p:nvSpPr>
            <p:cNvPr id="7" name="TextBox 6"/>
            <p:cNvSpPr txBox="1"/>
            <p:nvPr/>
          </p:nvSpPr>
          <p:spPr>
            <a:xfrm>
              <a:off x="6015715" y="6406692"/>
              <a:ext cx="3128285" cy="184666"/>
            </a:xfrm>
            <a:prstGeom prst="rect">
              <a:avLst/>
            </a:prstGeom>
            <a:solidFill>
              <a:schemeClr val="bg1"/>
            </a:solidFill>
          </p:spPr>
          <p:txBody>
            <a:bodyPr wrap="square" lIns="0" tIns="0" rIns="0" bIns="0" rtlCol="0">
              <a:spAutoFit/>
            </a:bodyPr>
            <a:lstStyle/>
            <a:p>
              <a:pPr algn="ctr"/>
              <a:r>
                <a:rPr lang="fr-FR" sz="1400" b="1" dirty="0" smtClean="0"/>
                <a:t>Âge de la femme lors du premier enfant</a:t>
              </a:r>
            </a:p>
          </p:txBody>
        </p:sp>
      </p:grpSp>
      <p:sp>
        <p:nvSpPr>
          <p:cNvPr id="8" name="TextBox 7"/>
          <p:cNvSpPr txBox="1"/>
          <p:nvPr>
            <p:custDataLst>
              <p:tags r:id="rId5"/>
            </p:custDataLst>
          </p:nvPr>
        </p:nvSpPr>
        <p:spPr>
          <a:xfrm>
            <a:off x="5939516" y="2806242"/>
            <a:ext cx="968830" cy="369332"/>
          </a:xfrm>
          <a:custGeom>
            <a:avLst/>
            <a:gdLst>
              <a:gd name="connsiteX0" fmla="*/ 0 w 968830"/>
              <a:gd name="connsiteY0" fmla="*/ 0 h 369332"/>
              <a:gd name="connsiteX1" fmla="*/ 968830 w 968830"/>
              <a:gd name="connsiteY1" fmla="*/ 0 h 369332"/>
              <a:gd name="connsiteX2" fmla="*/ 968830 w 968830"/>
              <a:gd name="connsiteY2" fmla="*/ 369332 h 369332"/>
              <a:gd name="connsiteX3" fmla="*/ 0 w 968830"/>
              <a:gd name="connsiteY3" fmla="*/ 369332 h 369332"/>
              <a:gd name="connsiteX4" fmla="*/ 0 w 968830"/>
              <a:gd name="connsiteY4" fmla="*/ 0 h 369332"/>
              <a:gd name="connsiteX0" fmla="*/ 0 w 968830"/>
              <a:gd name="connsiteY0" fmla="*/ 0 h 369332"/>
              <a:gd name="connsiteX1" fmla="*/ 968830 w 968830"/>
              <a:gd name="connsiteY1" fmla="*/ 0 h 369332"/>
              <a:gd name="connsiteX2" fmla="*/ 870859 w 968830"/>
              <a:gd name="connsiteY2" fmla="*/ 222708 h 369332"/>
              <a:gd name="connsiteX3" fmla="*/ 968830 w 968830"/>
              <a:gd name="connsiteY3" fmla="*/ 369332 h 369332"/>
              <a:gd name="connsiteX4" fmla="*/ 0 w 968830"/>
              <a:gd name="connsiteY4" fmla="*/ 369332 h 369332"/>
              <a:gd name="connsiteX5" fmla="*/ 0 w 968830"/>
              <a:gd name="connsiteY5" fmla="*/ 0 h 369332"/>
              <a:gd name="connsiteX0" fmla="*/ 0 w 968830"/>
              <a:gd name="connsiteY0" fmla="*/ 0 h 369332"/>
              <a:gd name="connsiteX1" fmla="*/ 968830 w 968830"/>
              <a:gd name="connsiteY1" fmla="*/ 0 h 369332"/>
              <a:gd name="connsiteX2" fmla="*/ 870859 w 968830"/>
              <a:gd name="connsiteY2" fmla="*/ 222708 h 369332"/>
              <a:gd name="connsiteX3" fmla="*/ 406855 w 968830"/>
              <a:gd name="connsiteY3" fmla="*/ 369332 h 369332"/>
              <a:gd name="connsiteX4" fmla="*/ 0 w 968830"/>
              <a:gd name="connsiteY4" fmla="*/ 369332 h 369332"/>
              <a:gd name="connsiteX5" fmla="*/ 0 w 968830"/>
              <a:gd name="connsiteY5" fmla="*/ 0 h 369332"/>
              <a:gd name="connsiteX0" fmla="*/ 0 w 968830"/>
              <a:gd name="connsiteY0" fmla="*/ 0 h 369332"/>
              <a:gd name="connsiteX1" fmla="*/ 968830 w 968830"/>
              <a:gd name="connsiteY1" fmla="*/ 0 h 369332"/>
              <a:gd name="connsiteX2" fmla="*/ 813709 w 968830"/>
              <a:gd name="connsiteY2" fmla="*/ 222708 h 369332"/>
              <a:gd name="connsiteX3" fmla="*/ 406855 w 968830"/>
              <a:gd name="connsiteY3" fmla="*/ 369332 h 369332"/>
              <a:gd name="connsiteX4" fmla="*/ 0 w 968830"/>
              <a:gd name="connsiteY4" fmla="*/ 369332 h 369332"/>
              <a:gd name="connsiteX5" fmla="*/ 0 w 968830"/>
              <a:gd name="connsiteY5" fmla="*/ 0 h 369332"/>
              <a:gd name="connsiteX0" fmla="*/ 0 w 968830"/>
              <a:gd name="connsiteY0" fmla="*/ 0 h 369332"/>
              <a:gd name="connsiteX1" fmla="*/ 968830 w 968830"/>
              <a:gd name="connsiteY1" fmla="*/ 0 h 369332"/>
              <a:gd name="connsiteX2" fmla="*/ 813709 w 968830"/>
              <a:gd name="connsiteY2" fmla="*/ 222708 h 369332"/>
              <a:gd name="connsiteX3" fmla="*/ 518434 w 968830"/>
              <a:gd name="connsiteY3" fmla="*/ 232233 h 369332"/>
              <a:gd name="connsiteX4" fmla="*/ 406855 w 968830"/>
              <a:gd name="connsiteY4" fmla="*/ 369332 h 369332"/>
              <a:gd name="connsiteX5" fmla="*/ 0 w 968830"/>
              <a:gd name="connsiteY5" fmla="*/ 369332 h 369332"/>
              <a:gd name="connsiteX6" fmla="*/ 0 w 968830"/>
              <a:gd name="connsiteY6" fmla="*/ 0 h 369332"/>
              <a:gd name="connsiteX0" fmla="*/ 0 w 968830"/>
              <a:gd name="connsiteY0" fmla="*/ 0 h 369332"/>
              <a:gd name="connsiteX1" fmla="*/ 968830 w 968830"/>
              <a:gd name="connsiteY1" fmla="*/ 0 h 369332"/>
              <a:gd name="connsiteX2" fmla="*/ 813709 w 968830"/>
              <a:gd name="connsiteY2" fmla="*/ 222708 h 369332"/>
              <a:gd name="connsiteX3" fmla="*/ 518434 w 968830"/>
              <a:gd name="connsiteY3" fmla="*/ 308433 h 369332"/>
              <a:gd name="connsiteX4" fmla="*/ 406855 w 968830"/>
              <a:gd name="connsiteY4" fmla="*/ 369332 h 369332"/>
              <a:gd name="connsiteX5" fmla="*/ 0 w 968830"/>
              <a:gd name="connsiteY5" fmla="*/ 369332 h 369332"/>
              <a:gd name="connsiteX6" fmla="*/ 0 w 968830"/>
              <a:gd name="connsiteY6" fmla="*/ 0 h 369332"/>
              <a:gd name="connsiteX0" fmla="*/ 0 w 968830"/>
              <a:gd name="connsiteY0" fmla="*/ 0 h 369332"/>
              <a:gd name="connsiteX1" fmla="*/ 968830 w 968830"/>
              <a:gd name="connsiteY1" fmla="*/ 0 h 369332"/>
              <a:gd name="connsiteX2" fmla="*/ 813709 w 968830"/>
              <a:gd name="connsiteY2" fmla="*/ 222708 h 369332"/>
              <a:gd name="connsiteX3" fmla="*/ 518434 w 968830"/>
              <a:gd name="connsiteY3" fmla="*/ 308433 h 369332"/>
              <a:gd name="connsiteX4" fmla="*/ 483055 w 968830"/>
              <a:gd name="connsiteY4" fmla="*/ 369332 h 369332"/>
              <a:gd name="connsiteX5" fmla="*/ 0 w 968830"/>
              <a:gd name="connsiteY5" fmla="*/ 369332 h 369332"/>
              <a:gd name="connsiteX6" fmla="*/ 0 w 968830"/>
              <a:gd name="connsiteY6" fmla="*/ 0 h 369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8830" h="369332">
                <a:moveTo>
                  <a:pt x="0" y="0"/>
                </a:moveTo>
                <a:lnTo>
                  <a:pt x="968830" y="0"/>
                </a:lnTo>
                <a:cubicBezTo>
                  <a:pt x="964748" y="71061"/>
                  <a:pt x="817791" y="151647"/>
                  <a:pt x="813709" y="222708"/>
                </a:cubicBezTo>
                <a:cubicBezTo>
                  <a:pt x="788309" y="232233"/>
                  <a:pt x="543834" y="298908"/>
                  <a:pt x="518434" y="308433"/>
                </a:cubicBezTo>
                <a:lnTo>
                  <a:pt x="483055" y="369332"/>
                </a:lnTo>
                <a:lnTo>
                  <a:pt x="0" y="369332"/>
                </a:lnTo>
                <a:lnTo>
                  <a:pt x="0" y="0"/>
                </a:lnTo>
                <a:close/>
              </a:path>
            </a:pathLst>
          </a:custGeom>
          <a:solidFill>
            <a:srgbClr val="CBD3CD"/>
          </a:solidFill>
        </p:spPr>
        <p:txBody>
          <a:bodyPr wrap="square" lIns="0" tIns="0" rIns="0" bIns="0" rtlCol="0">
            <a:spAutoFit/>
          </a:bodyPr>
          <a:lstStyle/>
          <a:p>
            <a:r>
              <a:rPr lang="fr-FR" sz="1200" b="1" dirty="0" smtClean="0"/>
              <a:t>Femmes sans enfant</a:t>
            </a:r>
          </a:p>
        </p:txBody>
      </p:sp>
      <p:sp>
        <p:nvSpPr>
          <p:cNvPr id="9" name="Text Box 3"/>
          <p:cNvSpPr txBox="1">
            <a:spLocks noChangeArrowheads="1"/>
          </p:cNvSpPr>
          <p:nvPr>
            <p:custDataLst>
              <p:tags r:id="rId6"/>
            </p:custDataLst>
          </p:nvPr>
        </p:nvSpPr>
        <p:spPr bwMode="auto">
          <a:xfrm>
            <a:off x="5112560" y="5743575"/>
            <a:ext cx="4155265" cy="430887"/>
          </a:xfrm>
          <a:prstGeom prst="rect">
            <a:avLst/>
          </a:prstGeom>
          <a:solidFill>
            <a:schemeClr val="bg1"/>
          </a:solidFill>
          <a:ln>
            <a:noFill/>
          </a:ln>
          <a:effectLst/>
          <a:extLst/>
        </p:spPr>
        <p:txBody>
          <a:bodyPr wrap="square">
            <a:spAutoFit/>
          </a:bodyPr>
          <a:lstStyle/>
          <a:p>
            <a:r>
              <a:rPr lang="en-US" sz="1100" dirty="0">
                <a:latin typeface="Arial" charset="0"/>
              </a:rPr>
              <a:t>Figure </a:t>
            </a:r>
            <a:r>
              <a:rPr lang="en-US" sz="1100" dirty="0" smtClean="0">
                <a:latin typeface="Arial" charset="0"/>
              </a:rPr>
              <a:t>Q20-1</a:t>
            </a:r>
            <a:r>
              <a:rPr lang="en-US" sz="1100" i="1" dirty="0" smtClean="0">
                <a:latin typeface="Arial" charset="0"/>
              </a:rPr>
              <a:t> </a:t>
            </a:r>
            <a:r>
              <a:rPr lang="en-US" sz="1100" i="1" dirty="0">
                <a:latin typeface="Arial" charset="0"/>
              </a:rPr>
              <a:t>Molecular Biology of the </a:t>
            </a:r>
            <a:r>
              <a:rPr lang="en-US" sz="1100" i="1" dirty="0" smtClean="0">
                <a:latin typeface="Arial" charset="0"/>
              </a:rPr>
              <a:t>Cell</a:t>
            </a:r>
            <a:r>
              <a:rPr lang="en-US" sz="1100" dirty="0" smtClean="0">
                <a:latin typeface="Arial" charset="0"/>
              </a:rPr>
              <a:t> </a:t>
            </a:r>
          </a:p>
          <a:p>
            <a:r>
              <a:rPr lang="en-US" sz="1100" dirty="0" smtClean="0">
                <a:latin typeface="Arial" charset="0"/>
              </a:rPr>
              <a:t>(© </a:t>
            </a:r>
            <a:r>
              <a:rPr lang="en-US" sz="1100" dirty="0">
                <a:latin typeface="Arial" charset="0"/>
              </a:rPr>
              <a:t>Garland Science 2008)</a:t>
            </a:r>
          </a:p>
        </p:txBody>
      </p:sp>
    </p:spTree>
    <p:extLst>
      <p:ext uri="{BB962C8B-B14F-4D97-AF65-F5344CB8AC3E}">
        <p14:creationId xmlns:p14="http://schemas.microsoft.com/office/powerpoint/2010/main" val="128665744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custDataLst>
              <p:tags r:id="rId1"/>
            </p:custDataLst>
          </p:nvPr>
        </p:nvGrpSpPr>
        <p:grpSpPr>
          <a:xfrm>
            <a:off x="76200" y="3583333"/>
            <a:ext cx="9067800" cy="2290993"/>
            <a:chOff x="0" y="4052657"/>
            <a:chExt cx="9067800" cy="2290993"/>
          </a:xfrm>
        </p:grpSpPr>
        <p:pic>
          <p:nvPicPr>
            <p:cNvPr id="4098" name="Picture 2" descr="http://www.garlandscience.com/res/9780815341055/figure/figure_Q20_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425" y="4052657"/>
              <a:ext cx="7673975" cy="225834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rot="16200000">
              <a:off x="-78364" y="4644915"/>
              <a:ext cx="1539206" cy="430887"/>
            </a:xfrm>
            <a:prstGeom prst="rect">
              <a:avLst/>
            </a:prstGeom>
            <a:solidFill>
              <a:schemeClr val="bg1"/>
            </a:solidFill>
          </p:spPr>
          <p:txBody>
            <a:bodyPr wrap="square" lIns="0" tIns="0" rIns="0" bIns="0" rtlCol="0">
              <a:spAutoFit/>
            </a:bodyPr>
            <a:lstStyle/>
            <a:p>
              <a:pPr algn="ctr"/>
              <a:r>
                <a:rPr lang="fr-FR" sz="1400" b="1" dirty="0" smtClean="0"/>
                <a:t>Nombre de décès par millions (log)</a:t>
              </a:r>
            </a:p>
          </p:txBody>
        </p:sp>
        <p:sp>
          <p:nvSpPr>
            <p:cNvPr id="6" name="TextBox 5"/>
            <p:cNvSpPr txBox="1"/>
            <p:nvPr/>
          </p:nvSpPr>
          <p:spPr>
            <a:xfrm>
              <a:off x="1207512" y="4159141"/>
              <a:ext cx="535564" cy="215444"/>
            </a:xfrm>
            <a:prstGeom prst="rect">
              <a:avLst/>
            </a:prstGeom>
            <a:solidFill>
              <a:srgbClr val="CBD3CD"/>
            </a:solidFill>
          </p:spPr>
          <p:txBody>
            <a:bodyPr wrap="square" lIns="0" tIns="0" rIns="0" bIns="0" rtlCol="0">
              <a:spAutoFit/>
            </a:bodyPr>
            <a:lstStyle/>
            <a:p>
              <a:pPr algn="ctr"/>
              <a:r>
                <a:rPr lang="fr-FR" sz="1400" b="1" dirty="0" smtClean="0"/>
                <a:t>Côlon</a:t>
              </a:r>
            </a:p>
          </p:txBody>
        </p:sp>
        <p:sp>
          <p:nvSpPr>
            <p:cNvPr id="7" name="TextBox 6"/>
            <p:cNvSpPr txBox="1"/>
            <p:nvPr/>
          </p:nvSpPr>
          <p:spPr>
            <a:xfrm>
              <a:off x="3674487" y="4165719"/>
              <a:ext cx="535564" cy="215444"/>
            </a:xfrm>
            <a:prstGeom prst="rect">
              <a:avLst/>
            </a:prstGeom>
            <a:solidFill>
              <a:srgbClr val="CBD3CD"/>
            </a:solidFill>
          </p:spPr>
          <p:txBody>
            <a:bodyPr wrap="square" lIns="0" tIns="0" rIns="0" bIns="0" rtlCol="0">
              <a:spAutoFit/>
            </a:bodyPr>
            <a:lstStyle/>
            <a:p>
              <a:pPr algn="ctr"/>
              <a:r>
                <a:rPr lang="fr-FR" sz="1400" b="1" dirty="0" smtClean="0"/>
                <a:t>Sein</a:t>
              </a:r>
            </a:p>
          </p:txBody>
        </p:sp>
        <p:sp>
          <p:nvSpPr>
            <p:cNvPr id="8" name="TextBox 7"/>
            <p:cNvSpPr txBox="1"/>
            <p:nvPr/>
          </p:nvSpPr>
          <p:spPr>
            <a:xfrm>
              <a:off x="6112886" y="4152224"/>
              <a:ext cx="1059439" cy="215444"/>
            </a:xfrm>
            <a:prstGeom prst="rect">
              <a:avLst/>
            </a:prstGeom>
            <a:solidFill>
              <a:srgbClr val="CBD3CD"/>
            </a:solidFill>
          </p:spPr>
          <p:txBody>
            <a:bodyPr wrap="square" lIns="0" tIns="0" rIns="0" bIns="0" rtlCol="0">
              <a:spAutoFit/>
            </a:bodyPr>
            <a:lstStyle/>
            <a:p>
              <a:pPr algn="ctr"/>
              <a:r>
                <a:rPr lang="fr-FR" sz="1400" b="1" dirty="0" smtClean="0"/>
                <a:t>Col de l’utérus</a:t>
              </a:r>
            </a:p>
          </p:txBody>
        </p:sp>
        <p:sp>
          <p:nvSpPr>
            <p:cNvPr id="9" name="TextBox 8"/>
            <p:cNvSpPr txBox="1"/>
            <p:nvPr/>
          </p:nvSpPr>
          <p:spPr>
            <a:xfrm>
              <a:off x="1350387" y="5864117"/>
              <a:ext cx="1539206" cy="215444"/>
            </a:xfrm>
            <a:prstGeom prst="rect">
              <a:avLst/>
            </a:prstGeom>
            <a:solidFill>
              <a:schemeClr val="bg1"/>
            </a:solidFill>
          </p:spPr>
          <p:txBody>
            <a:bodyPr wrap="square" lIns="0" tIns="0" rIns="0" bIns="0" rtlCol="0">
              <a:spAutoFit/>
            </a:bodyPr>
            <a:lstStyle/>
            <a:p>
              <a:pPr algn="ctr"/>
              <a:r>
                <a:rPr lang="fr-FR" sz="1400" b="1" dirty="0" smtClean="0"/>
                <a:t>Âge (années)</a:t>
              </a:r>
            </a:p>
          </p:txBody>
        </p:sp>
        <p:sp>
          <p:nvSpPr>
            <p:cNvPr id="10" name="TextBox 9"/>
            <p:cNvSpPr txBox="1"/>
            <p:nvPr/>
          </p:nvSpPr>
          <p:spPr>
            <a:xfrm>
              <a:off x="3818444" y="5870695"/>
              <a:ext cx="1539206" cy="215444"/>
            </a:xfrm>
            <a:prstGeom prst="rect">
              <a:avLst/>
            </a:prstGeom>
            <a:solidFill>
              <a:schemeClr val="bg1"/>
            </a:solidFill>
          </p:spPr>
          <p:txBody>
            <a:bodyPr wrap="square" lIns="0" tIns="0" rIns="0" bIns="0" rtlCol="0">
              <a:spAutoFit/>
            </a:bodyPr>
            <a:lstStyle/>
            <a:p>
              <a:pPr algn="ctr"/>
              <a:r>
                <a:rPr lang="fr-FR" sz="1400" b="1" dirty="0" smtClean="0"/>
                <a:t>Âge (années)</a:t>
              </a:r>
            </a:p>
          </p:txBody>
        </p:sp>
        <p:sp>
          <p:nvSpPr>
            <p:cNvPr id="11" name="TextBox 10"/>
            <p:cNvSpPr txBox="1"/>
            <p:nvPr/>
          </p:nvSpPr>
          <p:spPr>
            <a:xfrm>
              <a:off x="6275894" y="5874326"/>
              <a:ext cx="1539206" cy="215444"/>
            </a:xfrm>
            <a:prstGeom prst="rect">
              <a:avLst/>
            </a:prstGeom>
            <a:solidFill>
              <a:schemeClr val="bg1"/>
            </a:solidFill>
          </p:spPr>
          <p:txBody>
            <a:bodyPr wrap="square" lIns="0" tIns="0" rIns="0" bIns="0" rtlCol="0">
              <a:spAutoFit/>
            </a:bodyPr>
            <a:lstStyle/>
            <a:p>
              <a:pPr algn="ctr"/>
              <a:r>
                <a:rPr lang="fr-FR" sz="1400" b="1" dirty="0" smtClean="0"/>
                <a:t>Âge (années)</a:t>
              </a:r>
            </a:p>
          </p:txBody>
        </p:sp>
        <p:sp>
          <p:nvSpPr>
            <p:cNvPr id="12" name="Text Box 3"/>
            <p:cNvSpPr txBox="1">
              <a:spLocks noChangeArrowheads="1"/>
            </p:cNvSpPr>
            <p:nvPr/>
          </p:nvSpPr>
          <p:spPr bwMode="auto">
            <a:xfrm>
              <a:off x="0" y="6083300"/>
              <a:ext cx="9067800" cy="260350"/>
            </a:xfrm>
            <a:prstGeom prst="rect">
              <a:avLst/>
            </a:prstGeom>
            <a:solidFill>
              <a:schemeClr val="bg1"/>
            </a:solidFill>
            <a:ln>
              <a:noFill/>
            </a:ln>
            <a:effectLst/>
            <a:extLst/>
          </p:spPr>
          <p:txBody>
            <a:bodyPr>
              <a:spAutoFit/>
            </a:bodyPr>
            <a:lstStyle/>
            <a:p>
              <a:r>
                <a:rPr lang="en-US" sz="1100" dirty="0">
                  <a:latin typeface="Arial" charset="0"/>
                </a:rPr>
                <a:t>Figure </a:t>
              </a:r>
              <a:r>
                <a:rPr lang="en-US" sz="1100" dirty="0" smtClean="0">
                  <a:latin typeface="Arial" charset="0"/>
                </a:rPr>
                <a:t>Q20-1</a:t>
              </a:r>
              <a:r>
                <a:rPr lang="en-US" sz="1100" i="1" dirty="0" smtClean="0">
                  <a:latin typeface="Arial" charset="0"/>
                </a:rPr>
                <a:t> </a:t>
              </a:r>
              <a:r>
                <a:rPr lang="en-US" sz="1100" i="1" dirty="0">
                  <a:latin typeface="Arial" charset="0"/>
                </a:rPr>
                <a:t>Molecular Biology of the Cell</a:t>
              </a:r>
              <a:r>
                <a:rPr lang="en-US" sz="1100" dirty="0">
                  <a:latin typeface="Arial" charset="0"/>
                </a:rPr>
                <a:t> (© Garland Science 2008)</a:t>
              </a:r>
            </a:p>
          </p:txBody>
        </p:sp>
      </p:grpSp>
      <p:sp>
        <p:nvSpPr>
          <p:cNvPr id="17" name="Content Placeholder 16"/>
          <p:cNvSpPr>
            <a:spLocks noGrp="1"/>
          </p:cNvSpPr>
          <p:nvPr>
            <p:ph idx="1"/>
            <p:custDataLst>
              <p:tags r:id="rId2"/>
            </p:custDataLst>
          </p:nvPr>
        </p:nvSpPr>
        <p:spPr>
          <a:xfrm>
            <a:off x="457200" y="1600200"/>
            <a:ext cx="8229600" cy="2257425"/>
          </a:xfrm>
        </p:spPr>
        <p:txBody>
          <a:bodyPr/>
          <a:lstStyle/>
          <a:p>
            <a:pPr marL="0" indent="0">
              <a:buNone/>
            </a:pPr>
            <a:r>
              <a:rPr lang="fr-FR" dirty="0" smtClean="0"/>
              <a:t>Ex: Certains cancers sont liés à l’</a:t>
            </a:r>
            <a:r>
              <a:rPr lang="fr-FR" dirty="0" err="1" smtClean="0"/>
              <a:t>oestrogène</a:t>
            </a:r>
            <a:endParaRPr lang="fr-FR" dirty="0"/>
          </a:p>
        </p:txBody>
      </p:sp>
      <p:sp>
        <p:nvSpPr>
          <p:cNvPr id="19" name="Title 3"/>
          <p:cNvSpPr>
            <a:spLocks noGrp="1"/>
          </p:cNvSpPr>
          <p:nvPr>
            <p:ph type="title"/>
            <p:custDataLst>
              <p:tags r:id="rId3"/>
            </p:custDataLst>
          </p:nvPr>
        </p:nvSpPr>
        <p:spPr/>
        <p:txBody>
          <a:bodyPr/>
          <a:lstStyle/>
          <a:p>
            <a:r>
              <a:rPr lang="en-CA" dirty="0" smtClean="0"/>
              <a:t>Influence </a:t>
            </a:r>
            <a:r>
              <a:rPr lang="en-CA" dirty="0" err="1" smtClean="0"/>
              <a:t>intrinsèque</a:t>
            </a:r>
            <a:endParaRPr lang="fr-FR" dirty="0"/>
          </a:p>
        </p:txBody>
      </p:sp>
    </p:spTree>
    <p:extLst>
      <p:ext uri="{BB962C8B-B14F-4D97-AF65-F5344CB8AC3E}">
        <p14:creationId xmlns:p14="http://schemas.microsoft.com/office/powerpoint/2010/main" val="15361091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custDataLst>
              <p:tags r:id="rId1"/>
            </p:custDataLst>
          </p:nvPr>
        </p:nvSpPr>
        <p:spPr/>
        <p:txBody>
          <a:bodyPr/>
          <a:lstStyle/>
          <a:p>
            <a:r>
              <a:rPr lang="en-CA" dirty="0" err="1" smtClean="0"/>
              <a:t>L’influence</a:t>
            </a:r>
            <a:r>
              <a:rPr lang="en-CA" dirty="0" smtClean="0"/>
              <a:t> </a:t>
            </a:r>
            <a:r>
              <a:rPr lang="en-CA" dirty="0" err="1" smtClean="0"/>
              <a:t>environnementale</a:t>
            </a:r>
            <a:endParaRPr lang="fr-FR" dirty="0"/>
          </a:p>
        </p:txBody>
      </p:sp>
      <p:sp>
        <p:nvSpPr>
          <p:cNvPr id="5" name="Content Placeholder 4"/>
          <p:cNvSpPr>
            <a:spLocks noGrp="1"/>
          </p:cNvSpPr>
          <p:nvPr>
            <p:ph idx="1"/>
            <p:custDataLst>
              <p:tags r:id="rId2"/>
            </p:custDataLst>
          </p:nvPr>
        </p:nvSpPr>
        <p:spPr/>
        <p:txBody>
          <a:bodyPr/>
          <a:lstStyle/>
          <a:p>
            <a:r>
              <a:rPr lang="fr-FR" dirty="0" smtClean="0"/>
              <a:t>Les changements de taux de cancers chez les populations migrantes suggèrent que l’environnement peut affecter l’apparition de certains cancers.</a:t>
            </a:r>
          </a:p>
          <a:p>
            <a:r>
              <a:rPr lang="fr-FR" dirty="0" smtClean="0"/>
              <a:t>Certains agents externes sont connus ou suspectés d’être carcinogènes</a:t>
            </a:r>
          </a:p>
          <a:p>
            <a:pPr lvl="1"/>
            <a:r>
              <a:rPr lang="fr-FR" dirty="0" smtClean="0"/>
              <a:t>Ex.: le tabac, l’alcool, le café, les cigarettes, les drogues</a:t>
            </a:r>
            <a:endParaRPr lang="fr-FR" dirty="0"/>
          </a:p>
        </p:txBody>
      </p:sp>
    </p:spTree>
    <p:extLst>
      <p:ext uri="{BB962C8B-B14F-4D97-AF65-F5344CB8AC3E}">
        <p14:creationId xmlns:p14="http://schemas.microsoft.com/office/powerpoint/2010/main" val="3644019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fade">
                                      <p:cBhvr>
                                        <p:cTn id="10"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err="1" smtClean="0"/>
              <a:t>Carcinogènes</a:t>
            </a:r>
            <a:endParaRPr lang="fr-FR" dirty="0"/>
          </a:p>
        </p:txBody>
      </p:sp>
      <p:sp>
        <p:nvSpPr>
          <p:cNvPr id="3" name="Content Placeholder 2"/>
          <p:cNvSpPr>
            <a:spLocks noGrp="1"/>
          </p:cNvSpPr>
          <p:nvPr>
            <p:ph idx="1"/>
            <p:custDataLst>
              <p:tags r:id="rId2"/>
            </p:custDataLst>
          </p:nvPr>
        </p:nvSpPr>
        <p:spPr/>
        <p:txBody>
          <a:bodyPr/>
          <a:lstStyle/>
          <a:p>
            <a:r>
              <a:rPr lang="en-CA" dirty="0" smtClean="0"/>
              <a:t>Les </a:t>
            </a:r>
            <a:r>
              <a:rPr lang="en-CA" dirty="0" err="1" smtClean="0"/>
              <a:t>carcinogènes</a:t>
            </a:r>
            <a:r>
              <a:rPr lang="en-CA" dirty="0" smtClean="0"/>
              <a:t> les </a:t>
            </a:r>
            <a:r>
              <a:rPr lang="en-CA" dirty="0" err="1" smtClean="0"/>
              <a:t>mieux</a:t>
            </a:r>
            <a:r>
              <a:rPr lang="en-CA" dirty="0" smtClean="0"/>
              <a:t> </a:t>
            </a:r>
            <a:r>
              <a:rPr lang="en-CA" dirty="0" err="1" smtClean="0"/>
              <a:t>connus</a:t>
            </a:r>
            <a:r>
              <a:rPr lang="en-CA" dirty="0" smtClean="0"/>
              <a:t> </a:t>
            </a:r>
            <a:r>
              <a:rPr lang="en-CA" dirty="0" err="1" smtClean="0"/>
              <a:t>sont</a:t>
            </a:r>
            <a:r>
              <a:rPr lang="en-CA" dirty="0" smtClean="0"/>
              <a:t> </a:t>
            </a:r>
            <a:r>
              <a:rPr lang="en-CA" dirty="0" err="1" smtClean="0"/>
              <a:t>ceux</a:t>
            </a:r>
            <a:r>
              <a:rPr lang="en-CA" dirty="0" smtClean="0"/>
              <a:t> qui </a:t>
            </a:r>
            <a:r>
              <a:rPr lang="en-CA" dirty="0" err="1" smtClean="0"/>
              <a:t>provoquent</a:t>
            </a:r>
            <a:r>
              <a:rPr lang="en-CA" dirty="0" smtClean="0"/>
              <a:t> des </a:t>
            </a:r>
            <a:r>
              <a:rPr lang="en-CA" b="1" dirty="0" err="1" smtClean="0"/>
              <a:t>lésions</a:t>
            </a:r>
            <a:r>
              <a:rPr lang="en-CA" b="1" dirty="0" smtClean="0"/>
              <a:t> de </a:t>
            </a:r>
            <a:r>
              <a:rPr lang="en-CA" b="1" dirty="0" err="1" smtClean="0"/>
              <a:t>l’ADN</a:t>
            </a:r>
            <a:endParaRPr lang="en-CA" b="1" dirty="0" smtClean="0"/>
          </a:p>
          <a:p>
            <a:pPr lvl="1"/>
            <a:r>
              <a:rPr lang="en-CA" dirty="0" err="1" smtClean="0"/>
              <a:t>Carcinogènes</a:t>
            </a:r>
            <a:r>
              <a:rPr lang="en-CA" dirty="0" smtClean="0"/>
              <a:t> </a:t>
            </a:r>
            <a:r>
              <a:rPr lang="en-CA" dirty="0" err="1" smtClean="0"/>
              <a:t>chimiques</a:t>
            </a:r>
            <a:endParaRPr lang="en-CA" dirty="0" smtClean="0"/>
          </a:p>
          <a:p>
            <a:pPr lvl="1"/>
            <a:r>
              <a:rPr lang="en-CA" dirty="0" smtClean="0"/>
              <a:t>Virus</a:t>
            </a:r>
          </a:p>
          <a:p>
            <a:pPr lvl="1"/>
            <a:r>
              <a:rPr lang="en-CA" dirty="0" smtClean="0"/>
              <a:t>Radiations </a:t>
            </a:r>
            <a:r>
              <a:rPr lang="en-CA" dirty="0" err="1" smtClean="0"/>
              <a:t>incluant</a:t>
            </a:r>
            <a:r>
              <a:rPr lang="en-CA" dirty="0" smtClean="0"/>
              <a:t> lumière UV, </a:t>
            </a:r>
            <a:r>
              <a:rPr lang="en-CA" dirty="0" err="1" smtClean="0"/>
              <a:t>rayons</a:t>
            </a:r>
            <a:r>
              <a:rPr lang="en-CA" dirty="0" smtClean="0"/>
              <a:t> </a:t>
            </a:r>
            <a:r>
              <a:rPr lang="en-CA" dirty="0" smtClean="0">
                <a:sym typeface="Symbol"/>
              </a:rPr>
              <a:t> et </a:t>
            </a:r>
            <a:r>
              <a:rPr lang="en-CA" dirty="0" err="1" smtClean="0">
                <a:sym typeface="Symbol"/>
              </a:rPr>
              <a:t>particules</a:t>
            </a:r>
            <a:r>
              <a:rPr lang="en-CA" dirty="0" smtClean="0">
                <a:sym typeface="Symbol"/>
              </a:rPr>
              <a:t> </a:t>
            </a:r>
            <a:endParaRPr lang="en-CA" dirty="0" smtClean="0"/>
          </a:p>
          <a:p>
            <a:pPr lvl="1"/>
            <a:endParaRPr lang="fr-FR" b="1" dirty="0"/>
          </a:p>
        </p:txBody>
      </p:sp>
    </p:spTree>
    <p:extLst>
      <p:ext uri="{BB962C8B-B14F-4D97-AF65-F5344CB8AC3E}">
        <p14:creationId xmlns:p14="http://schemas.microsoft.com/office/powerpoint/2010/main" val="356081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custDataLst>
              <p:tags r:id="rId1"/>
            </p:custDataLst>
          </p:nvPr>
        </p:nvSpPr>
        <p:spPr>
          <a:xfrm>
            <a:off x="425515" y="1403288"/>
            <a:ext cx="8137788" cy="1166388"/>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le 1"/>
          <p:cNvSpPr>
            <a:spLocks noGrp="1"/>
          </p:cNvSpPr>
          <p:nvPr>
            <p:ph type="title"/>
            <p:custDataLst>
              <p:tags r:id="rId2"/>
            </p:custDataLst>
          </p:nvPr>
        </p:nvSpPr>
        <p:spPr/>
        <p:txBody>
          <a:bodyPr/>
          <a:lstStyle/>
          <a:p>
            <a:r>
              <a:rPr lang="en-CA" dirty="0" err="1" smtClean="0"/>
              <a:t>Carcinogènes</a:t>
            </a:r>
            <a:endParaRPr lang="fr-FR" dirty="0"/>
          </a:p>
        </p:txBody>
      </p:sp>
      <p:sp>
        <p:nvSpPr>
          <p:cNvPr id="3" name="Content Placeholder 2"/>
          <p:cNvSpPr>
            <a:spLocks noGrp="1"/>
          </p:cNvSpPr>
          <p:nvPr>
            <p:ph idx="1"/>
            <p:custDataLst>
              <p:tags r:id="rId3"/>
            </p:custDataLst>
          </p:nvPr>
        </p:nvSpPr>
        <p:spPr>
          <a:xfrm>
            <a:off x="457200" y="1364666"/>
            <a:ext cx="8229600" cy="1205010"/>
          </a:xfrm>
          <a:effectLst/>
        </p:spPr>
        <p:txBody>
          <a:bodyPr>
            <a:noAutofit/>
          </a:bodyPr>
          <a:lstStyle/>
          <a:p>
            <a:pPr marL="0" indent="0">
              <a:buNone/>
            </a:pPr>
            <a:r>
              <a:rPr lang="en-CA" sz="2400" dirty="0" smtClean="0"/>
              <a:t>Le test Ames utilise des cultures de </a:t>
            </a:r>
            <a:r>
              <a:rPr lang="en-CA" sz="2400" i="1" dirty="0" smtClean="0"/>
              <a:t>Salmonella</a:t>
            </a:r>
            <a:r>
              <a:rPr lang="en-CA" sz="2400" dirty="0" smtClean="0"/>
              <a:t> qui </a:t>
            </a:r>
            <a:r>
              <a:rPr lang="en-CA" sz="2400" dirty="0" err="1" smtClean="0"/>
              <a:t>ont</a:t>
            </a:r>
            <a:r>
              <a:rPr lang="en-CA" sz="2400" dirty="0" smtClean="0"/>
              <a:t> </a:t>
            </a:r>
            <a:r>
              <a:rPr lang="en-CA" sz="2400" dirty="0" err="1" smtClean="0"/>
              <a:t>besoin</a:t>
            </a:r>
            <a:r>
              <a:rPr lang="en-CA" sz="2400" dirty="0" smtClean="0"/>
              <a:t> </a:t>
            </a:r>
            <a:r>
              <a:rPr lang="en-CA" sz="2400" dirty="0" err="1" smtClean="0"/>
              <a:t>d’histidine</a:t>
            </a:r>
            <a:r>
              <a:rPr lang="en-CA" sz="2400" dirty="0" smtClean="0"/>
              <a:t> et qui </a:t>
            </a:r>
            <a:r>
              <a:rPr lang="en-CA" sz="2400" dirty="0" err="1" smtClean="0"/>
              <a:t>ont</a:t>
            </a:r>
            <a:r>
              <a:rPr lang="en-CA" sz="2400" dirty="0" smtClean="0"/>
              <a:t> des anomalies de la </a:t>
            </a:r>
            <a:r>
              <a:rPr lang="en-CA" sz="2400" dirty="0" err="1" smtClean="0"/>
              <a:t>machinerie</a:t>
            </a:r>
            <a:r>
              <a:rPr lang="en-CA" sz="2400" dirty="0" smtClean="0"/>
              <a:t> de </a:t>
            </a:r>
            <a:r>
              <a:rPr lang="en-CA" sz="2400" dirty="0" err="1" smtClean="0"/>
              <a:t>réparation</a:t>
            </a:r>
            <a:r>
              <a:rPr lang="en-CA" sz="2400" dirty="0" smtClean="0"/>
              <a:t> de </a:t>
            </a:r>
            <a:r>
              <a:rPr lang="en-CA" sz="2400" dirty="0" err="1" smtClean="0"/>
              <a:t>l’ADN</a:t>
            </a:r>
            <a:r>
              <a:rPr lang="en-CA" sz="2400" dirty="0" smtClean="0"/>
              <a:t>.</a:t>
            </a:r>
          </a:p>
        </p:txBody>
      </p:sp>
      <p:sp>
        <p:nvSpPr>
          <p:cNvPr id="4" name="Text Box 3"/>
          <p:cNvSpPr txBox="1">
            <a:spLocks noChangeArrowheads="1"/>
          </p:cNvSpPr>
          <p:nvPr>
            <p:custDataLst>
              <p:tags r:id="rId4"/>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a:latin typeface="Arial" charset="0"/>
              </a:rPr>
              <a:t>Figure 20-21 </a:t>
            </a:r>
            <a:r>
              <a:rPr lang="en-US" sz="1100" i="1">
                <a:latin typeface="Arial" charset="0"/>
              </a:rPr>
              <a:t> Molecular Biology of the Cell</a:t>
            </a:r>
            <a:r>
              <a:rPr lang="en-US" sz="1100">
                <a:latin typeface="Arial" charset="0"/>
              </a:rPr>
              <a:t> (© Garland Science 2008)</a:t>
            </a:r>
          </a:p>
        </p:txBody>
      </p:sp>
      <p:pic>
        <p:nvPicPr>
          <p:cNvPr id="5" name="Picture 4" descr="figure 20-21"/>
          <p:cNvPicPr>
            <a:picLocks noChangeAspect="1" noChangeArrowheads="1"/>
          </p:cNvPicPr>
          <p:nvPr>
            <p:custDataLst>
              <p:tags r:id="rId5"/>
            </p:custDataLst>
          </p:nvPr>
        </p:nvPicPr>
        <p:blipFill>
          <a:blip r:embed="rId15">
            <a:extLst>
              <a:ext uri="{28A0092B-C50C-407E-A947-70E740481C1C}">
                <a14:useLocalDpi xmlns:a14="http://schemas.microsoft.com/office/drawing/2010/main" val="0"/>
              </a:ext>
            </a:extLst>
          </a:blip>
          <a:srcRect/>
          <a:stretch>
            <a:fillRect/>
          </a:stretch>
        </p:blipFill>
        <p:spPr bwMode="auto">
          <a:xfrm>
            <a:off x="712715" y="2701620"/>
            <a:ext cx="7718569" cy="381550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custDataLst>
              <p:tags r:id="rId6"/>
            </p:custDataLst>
          </p:nvPr>
        </p:nvSpPr>
        <p:spPr>
          <a:xfrm>
            <a:off x="642798" y="2762069"/>
            <a:ext cx="1378682" cy="646331"/>
          </a:xfrm>
          <a:prstGeom prst="rect">
            <a:avLst/>
          </a:prstGeom>
          <a:solidFill>
            <a:schemeClr val="bg1"/>
          </a:solidFill>
        </p:spPr>
        <p:txBody>
          <a:bodyPr wrap="square" lIns="0" tIns="0" rIns="0" bIns="0" rtlCol="0">
            <a:spAutoFit/>
          </a:bodyPr>
          <a:lstStyle/>
          <a:p>
            <a:r>
              <a:rPr lang="en-CA" sz="1400" dirty="0" err="1" smtClean="0"/>
              <a:t>Composé</a:t>
            </a:r>
            <a:r>
              <a:rPr lang="en-CA" sz="1400" dirty="0" smtClean="0"/>
              <a:t> à tester, </a:t>
            </a:r>
            <a:r>
              <a:rPr lang="en-CA" sz="1400" dirty="0" err="1" smtClean="0"/>
              <a:t>mutagène</a:t>
            </a:r>
            <a:r>
              <a:rPr lang="en-CA" sz="1400" dirty="0" smtClean="0"/>
              <a:t> </a:t>
            </a:r>
            <a:r>
              <a:rPr lang="en-CA" sz="1400" dirty="0" err="1" smtClean="0"/>
              <a:t>potentiel</a:t>
            </a:r>
            <a:endParaRPr lang="fr-FR" sz="1400" dirty="0" smtClean="0"/>
          </a:p>
        </p:txBody>
      </p:sp>
      <p:sp>
        <p:nvSpPr>
          <p:cNvPr id="7" name="TextBox 6"/>
          <p:cNvSpPr txBox="1"/>
          <p:nvPr>
            <p:custDataLst>
              <p:tags r:id="rId7"/>
            </p:custDataLst>
          </p:nvPr>
        </p:nvSpPr>
        <p:spPr>
          <a:xfrm>
            <a:off x="642798" y="3921599"/>
            <a:ext cx="1378682" cy="861774"/>
          </a:xfrm>
          <a:prstGeom prst="rect">
            <a:avLst/>
          </a:prstGeom>
          <a:solidFill>
            <a:schemeClr val="bg1"/>
          </a:solidFill>
        </p:spPr>
        <p:txBody>
          <a:bodyPr wrap="square" lIns="0" tIns="0" rIns="0" bIns="0" rtlCol="0">
            <a:spAutoFit/>
          </a:bodyPr>
          <a:lstStyle/>
          <a:p>
            <a:r>
              <a:rPr lang="en-CA" sz="1400" dirty="0" smtClean="0"/>
              <a:t>Culture de </a:t>
            </a:r>
            <a:r>
              <a:rPr lang="en-CA" sz="1400" i="1" dirty="0" smtClean="0"/>
              <a:t>Salmonella </a:t>
            </a:r>
            <a:r>
              <a:rPr lang="en-CA" sz="1400" dirty="0" err="1" smtClean="0"/>
              <a:t>dépendente</a:t>
            </a:r>
            <a:r>
              <a:rPr lang="en-CA" sz="1400" dirty="0" smtClean="0"/>
              <a:t> de </a:t>
            </a:r>
            <a:r>
              <a:rPr lang="en-CA" sz="1400" dirty="0" err="1" smtClean="0"/>
              <a:t>l’histidine</a:t>
            </a:r>
            <a:endParaRPr lang="fr-FR" sz="1400" dirty="0" smtClean="0"/>
          </a:p>
        </p:txBody>
      </p:sp>
      <p:sp>
        <p:nvSpPr>
          <p:cNvPr id="8" name="TextBox 7"/>
          <p:cNvSpPr txBox="1"/>
          <p:nvPr>
            <p:custDataLst>
              <p:tags r:id="rId8"/>
            </p:custDataLst>
          </p:nvPr>
        </p:nvSpPr>
        <p:spPr>
          <a:xfrm>
            <a:off x="642798" y="5611853"/>
            <a:ext cx="1378682" cy="430887"/>
          </a:xfrm>
          <a:prstGeom prst="rect">
            <a:avLst/>
          </a:prstGeom>
          <a:solidFill>
            <a:schemeClr val="bg1"/>
          </a:solidFill>
        </p:spPr>
        <p:txBody>
          <a:bodyPr wrap="square" lIns="0" tIns="0" rIns="0" bIns="0" rtlCol="0">
            <a:spAutoFit/>
          </a:bodyPr>
          <a:lstStyle/>
          <a:p>
            <a:r>
              <a:rPr lang="en-CA" sz="1400" dirty="0" err="1" smtClean="0"/>
              <a:t>Extrait</a:t>
            </a:r>
            <a:r>
              <a:rPr lang="en-CA" sz="1400" dirty="0" smtClean="0"/>
              <a:t> de </a:t>
            </a:r>
            <a:r>
              <a:rPr lang="en-CA" sz="1400" dirty="0" err="1" smtClean="0"/>
              <a:t>foie</a:t>
            </a:r>
            <a:r>
              <a:rPr lang="en-CA" sz="1400" dirty="0" smtClean="0"/>
              <a:t> </a:t>
            </a:r>
            <a:r>
              <a:rPr lang="en-CA" sz="1400" dirty="0" err="1" smtClean="0"/>
              <a:t>homogénisé</a:t>
            </a:r>
            <a:endParaRPr lang="fr-FR" sz="1400" dirty="0" smtClean="0"/>
          </a:p>
        </p:txBody>
      </p:sp>
      <p:sp>
        <p:nvSpPr>
          <p:cNvPr id="9" name="TextBox 8"/>
          <p:cNvSpPr txBox="1"/>
          <p:nvPr>
            <p:custDataLst>
              <p:tags r:id="rId9"/>
            </p:custDataLst>
          </p:nvPr>
        </p:nvSpPr>
        <p:spPr>
          <a:xfrm>
            <a:off x="2783171" y="4380196"/>
            <a:ext cx="1234647" cy="1292662"/>
          </a:xfrm>
          <a:prstGeom prst="rect">
            <a:avLst/>
          </a:prstGeom>
          <a:solidFill>
            <a:schemeClr val="bg1"/>
          </a:solidFill>
        </p:spPr>
        <p:txBody>
          <a:bodyPr wrap="square" lIns="0" tIns="0" rIns="0" bIns="0" rtlCol="0">
            <a:spAutoFit/>
          </a:bodyPr>
          <a:lstStyle/>
          <a:p>
            <a:r>
              <a:rPr lang="en-CA" sz="1400" dirty="0" smtClean="0"/>
              <a:t>MÉLANGER ET ENSEMENCER SUR UNE PLAQUE DE MILIEU AGAR SANS HISTIDINE</a:t>
            </a:r>
            <a:endParaRPr lang="fr-FR" sz="1400" dirty="0" smtClean="0"/>
          </a:p>
        </p:txBody>
      </p:sp>
      <p:sp>
        <p:nvSpPr>
          <p:cNvPr id="10" name="TextBox 9"/>
          <p:cNvSpPr txBox="1"/>
          <p:nvPr>
            <p:custDataLst>
              <p:tags r:id="rId10"/>
            </p:custDataLst>
          </p:nvPr>
        </p:nvSpPr>
        <p:spPr>
          <a:xfrm>
            <a:off x="5387818" y="4380196"/>
            <a:ext cx="1234647" cy="646331"/>
          </a:xfrm>
          <a:prstGeom prst="rect">
            <a:avLst/>
          </a:prstGeom>
          <a:solidFill>
            <a:schemeClr val="bg1"/>
          </a:solidFill>
        </p:spPr>
        <p:txBody>
          <a:bodyPr wrap="square" lIns="0" tIns="0" rIns="0" bIns="0" rtlCol="0">
            <a:spAutoFit/>
          </a:bodyPr>
          <a:lstStyle/>
          <a:p>
            <a:r>
              <a:rPr lang="en-CA" sz="1400" dirty="0" smtClean="0"/>
              <a:t>INCUBER À 37</a:t>
            </a:r>
            <a:r>
              <a:rPr lang="en-CA" sz="1400" dirty="0" smtClean="0">
                <a:sym typeface="Symbol"/>
              </a:rPr>
              <a:t> C PENDENT 2 JOURS</a:t>
            </a:r>
            <a:endParaRPr lang="fr-FR" sz="1400" dirty="0" smtClean="0"/>
          </a:p>
        </p:txBody>
      </p:sp>
      <p:sp>
        <p:nvSpPr>
          <p:cNvPr id="11" name="TextBox 10"/>
          <p:cNvSpPr txBox="1"/>
          <p:nvPr>
            <p:custDataLst>
              <p:tags r:id="rId11"/>
            </p:custDataLst>
          </p:nvPr>
        </p:nvSpPr>
        <p:spPr>
          <a:xfrm>
            <a:off x="7008807" y="2731487"/>
            <a:ext cx="1234647" cy="215444"/>
          </a:xfrm>
          <a:prstGeom prst="rect">
            <a:avLst/>
          </a:prstGeom>
          <a:solidFill>
            <a:schemeClr val="bg1"/>
          </a:solidFill>
        </p:spPr>
        <p:txBody>
          <a:bodyPr wrap="square" lIns="0" tIns="0" rIns="0" bIns="0" rtlCol="0">
            <a:spAutoFit/>
          </a:bodyPr>
          <a:lstStyle/>
          <a:p>
            <a:r>
              <a:rPr lang="en-CA" sz="1400" dirty="0" smtClean="0"/>
              <a:t>NON MUTAGÈNE</a:t>
            </a:r>
            <a:endParaRPr lang="fr-FR" sz="1400" dirty="0" smtClean="0"/>
          </a:p>
        </p:txBody>
      </p:sp>
      <p:sp>
        <p:nvSpPr>
          <p:cNvPr id="12" name="TextBox 11"/>
          <p:cNvSpPr txBox="1"/>
          <p:nvPr>
            <p:custDataLst>
              <p:tags r:id="rId12"/>
            </p:custDataLst>
          </p:nvPr>
        </p:nvSpPr>
        <p:spPr>
          <a:xfrm>
            <a:off x="7008807" y="4340770"/>
            <a:ext cx="1234647" cy="215444"/>
          </a:xfrm>
          <a:prstGeom prst="rect">
            <a:avLst/>
          </a:prstGeom>
          <a:solidFill>
            <a:schemeClr val="bg1"/>
          </a:solidFill>
        </p:spPr>
        <p:txBody>
          <a:bodyPr wrap="square" lIns="0" tIns="0" rIns="0" bIns="0" rtlCol="0">
            <a:spAutoFit/>
          </a:bodyPr>
          <a:lstStyle/>
          <a:p>
            <a:pPr algn="ctr"/>
            <a:r>
              <a:rPr lang="en-CA" sz="1400" dirty="0" smtClean="0"/>
              <a:t>MUTAGÈNE</a:t>
            </a:r>
            <a:endParaRPr lang="fr-FR" sz="1400" dirty="0" smtClean="0"/>
          </a:p>
        </p:txBody>
      </p:sp>
      <p:sp>
        <p:nvSpPr>
          <p:cNvPr id="13" name="TextBox 12"/>
          <p:cNvSpPr txBox="1"/>
          <p:nvPr>
            <p:custDataLst>
              <p:tags r:id="rId13"/>
            </p:custDataLst>
          </p:nvPr>
        </p:nvSpPr>
        <p:spPr>
          <a:xfrm>
            <a:off x="6827505" y="5639562"/>
            <a:ext cx="1735798" cy="1077218"/>
          </a:xfrm>
          <a:prstGeom prst="rect">
            <a:avLst/>
          </a:prstGeom>
          <a:solidFill>
            <a:schemeClr val="bg1"/>
          </a:solidFill>
        </p:spPr>
        <p:txBody>
          <a:bodyPr wrap="square" lIns="0" tIns="0" rIns="0" bIns="0" rtlCol="0">
            <a:spAutoFit/>
          </a:bodyPr>
          <a:lstStyle/>
          <a:p>
            <a:pPr algn="ctr"/>
            <a:r>
              <a:rPr lang="en-CA" sz="1400" dirty="0" smtClean="0"/>
              <a:t>COMPTER LES COLONIES DE BACTÉRIES INDÉPENDANTES DE L’HISTIDINE</a:t>
            </a:r>
            <a:endParaRPr lang="fr-FR" sz="1400" dirty="0" smtClean="0"/>
          </a:p>
        </p:txBody>
      </p:sp>
    </p:spTree>
    <p:extLst>
      <p:ext uri="{BB962C8B-B14F-4D97-AF65-F5344CB8AC3E}">
        <p14:creationId xmlns:p14="http://schemas.microsoft.com/office/powerpoint/2010/main" val="159648810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custDataLst>
              <p:tags r:id="rId1"/>
            </p:custDataLst>
          </p:nvPr>
        </p:nvSpPr>
        <p:spPr>
          <a:xfrm>
            <a:off x="455803" y="1483259"/>
            <a:ext cx="8256761" cy="1241834"/>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Picture 2" descr="figure 20-22"/>
          <p:cNvPicPr>
            <a:picLocks noChangeAspect="1" noChangeArrowheads="1"/>
          </p:cNvPicPr>
          <p:nvPr>
            <p:custDataLst>
              <p:tags r:id="rId2"/>
            </p:custDataLst>
          </p:nvPr>
        </p:nvPicPr>
        <p:blipFill rotWithShape="1">
          <a:blip r:embed="rId12">
            <a:extLst>
              <a:ext uri="{28A0092B-C50C-407E-A947-70E740481C1C}">
                <a14:useLocalDpi xmlns:a14="http://schemas.microsoft.com/office/drawing/2010/main" val="0"/>
              </a:ext>
            </a:extLst>
          </a:blip>
          <a:srcRect b="61265"/>
          <a:stretch/>
        </p:blipFill>
        <p:spPr bwMode="auto">
          <a:xfrm>
            <a:off x="455803" y="3429000"/>
            <a:ext cx="8156193" cy="2182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custDataLst>
              <p:tags r:id="rId3"/>
            </p:custDataLst>
          </p:nvPr>
        </p:nvSpPr>
        <p:spPr/>
        <p:txBody>
          <a:bodyPr/>
          <a:lstStyle/>
          <a:p>
            <a:r>
              <a:rPr lang="en-CA" dirty="0" err="1" smtClean="0"/>
              <a:t>Carcinogènes</a:t>
            </a:r>
            <a:endParaRPr lang="fr-FR" dirty="0"/>
          </a:p>
        </p:txBody>
      </p:sp>
      <p:sp>
        <p:nvSpPr>
          <p:cNvPr id="3" name="Content Placeholder 2"/>
          <p:cNvSpPr>
            <a:spLocks noGrp="1"/>
          </p:cNvSpPr>
          <p:nvPr>
            <p:ph idx="1"/>
            <p:custDataLst>
              <p:tags r:id="rId4"/>
            </p:custDataLst>
          </p:nvPr>
        </p:nvSpPr>
        <p:spPr>
          <a:xfrm>
            <a:off x="457200" y="1503211"/>
            <a:ext cx="8229600" cy="1176615"/>
          </a:xfrm>
          <a:effectLst/>
        </p:spPr>
        <p:txBody>
          <a:bodyPr>
            <a:noAutofit/>
          </a:bodyPr>
          <a:lstStyle/>
          <a:p>
            <a:pPr marL="0" indent="0">
              <a:buNone/>
            </a:pPr>
            <a:r>
              <a:rPr lang="en-CA" sz="2400" dirty="0" err="1" smtClean="0"/>
              <a:t>Certains</a:t>
            </a:r>
            <a:r>
              <a:rPr lang="en-CA" sz="2400" dirty="0" smtClean="0"/>
              <a:t> </a:t>
            </a:r>
            <a:r>
              <a:rPr lang="en-CA" sz="2400" dirty="0" err="1" smtClean="0"/>
              <a:t>carcinogènes</a:t>
            </a:r>
            <a:r>
              <a:rPr lang="en-CA" sz="2400" dirty="0" smtClean="0"/>
              <a:t> </a:t>
            </a:r>
            <a:r>
              <a:rPr lang="en-CA" sz="2400" dirty="0" err="1" smtClean="0"/>
              <a:t>sont</a:t>
            </a:r>
            <a:r>
              <a:rPr lang="en-CA" sz="2400" dirty="0" smtClean="0"/>
              <a:t> </a:t>
            </a:r>
            <a:r>
              <a:rPr lang="en-CA" sz="2400" dirty="0" err="1" smtClean="0"/>
              <a:t>activés</a:t>
            </a:r>
            <a:r>
              <a:rPr lang="en-CA" sz="2400" dirty="0" smtClean="0"/>
              <a:t> par </a:t>
            </a:r>
            <a:r>
              <a:rPr lang="en-CA" sz="2400" dirty="0" err="1" smtClean="0"/>
              <a:t>une</a:t>
            </a:r>
            <a:r>
              <a:rPr lang="en-CA" sz="2400" dirty="0" smtClean="0"/>
              <a:t> </a:t>
            </a:r>
            <a:r>
              <a:rPr lang="en-CA" sz="2400" b="1" dirty="0" smtClean="0"/>
              <a:t>transformation </a:t>
            </a:r>
            <a:r>
              <a:rPr lang="en-CA" sz="2400" b="1" dirty="0" err="1" smtClean="0"/>
              <a:t>métabolique</a:t>
            </a:r>
            <a:r>
              <a:rPr lang="en-CA" sz="2400" dirty="0" smtClean="0"/>
              <a:t> </a:t>
            </a:r>
            <a:r>
              <a:rPr lang="en-CA" sz="2400" dirty="0" err="1" smtClean="0"/>
              <a:t>dans</a:t>
            </a:r>
            <a:r>
              <a:rPr lang="en-CA" sz="2400" dirty="0" smtClean="0"/>
              <a:t> le </a:t>
            </a:r>
            <a:r>
              <a:rPr lang="en-CA" sz="2400" dirty="0" err="1" smtClean="0"/>
              <a:t>foie</a:t>
            </a:r>
            <a:r>
              <a:rPr lang="en-CA" sz="2400" dirty="0" smtClean="0"/>
              <a:t> </a:t>
            </a:r>
            <a:r>
              <a:rPr lang="en-CA" sz="2400" dirty="0" err="1" smtClean="0"/>
              <a:t>impliquant</a:t>
            </a:r>
            <a:r>
              <a:rPr lang="en-CA" sz="2400" dirty="0" smtClean="0"/>
              <a:t> les cytochrome P-450 </a:t>
            </a:r>
            <a:r>
              <a:rPr lang="en-CA" sz="2400" dirty="0" err="1" smtClean="0"/>
              <a:t>oxydases</a:t>
            </a:r>
            <a:endParaRPr lang="en-CA" sz="2400" dirty="0" smtClean="0"/>
          </a:p>
        </p:txBody>
      </p:sp>
      <p:sp>
        <p:nvSpPr>
          <p:cNvPr id="4" name="Text Box 3"/>
          <p:cNvSpPr txBox="1">
            <a:spLocks noChangeArrowheads="1"/>
          </p:cNvSpPr>
          <p:nvPr>
            <p:custDataLst>
              <p:tags r:id="rId5"/>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dirty="0">
                <a:latin typeface="Arial" charset="0"/>
              </a:rPr>
              <a:t>Figure </a:t>
            </a:r>
            <a:r>
              <a:rPr lang="en-US" sz="1100" dirty="0" smtClean="0">
                <a:latin typeface="Arial" charset="0"/>
              </a:rPr>
              <a:t>20-22 </a:t>
            </a:r>
            <a:r>
              <a:rPr lang="en-US" sz="1100" i="1" dirty="0" smtClean="0">
                <a:latin typeface="Arial" charset="0"/>
              </a:rPr>
              <a:t> </a:t>
            </a:r>
            <a:r>
              <a:rPr lang="en-US" sz="1100" i="1" dirty="0">
                <a:latin typeface="Arial" charset="0"/>
              </a:rPr>
              <a:t>Molecular Biology of the Cell</a:t>
            </a:r>
            <a:r>
              <a:rPr lang="en-US" sz="1100" dirty="0">
                <a:latin typeface="Arial" charset="0"/>
              </a:rPr>
              <a:t> (© Garland Science 2008)</a:t>
            </a:r>
          </a:p>
        </p:txBody>
      </p:sp>
      <p:sp>
        <p:nvSpPr>
          <p:cNvPr id="15" name="TextBox 14"/>
          <p:cNvSpPr txBox="1"/>
          <p:nvPr>
            <p:custDataLst>
              <p:tags r:id="rId6"/>
            </p:custDataLst>
          </p:nvPr>
        </p:nvSpPr>
        <p:spPr>
          <a:xfrm>
            <a:off x="864474" y="5381921"/>
            <a:ext cx="1378682" cy="215444"/>
          </a:xfrm>
          <a:prstGeom prst="rect">
            <a:avLst/>
          </a:prstGeom>
          <a:solidFill>
            <a:schemeClr val="bg1"/>
          </a:solidFill>
        </p:spPr>
        <p:txBody>
          <a:bodyPr wrap="square" lIns="0" tIns="0" rIns="0" bIns="0" rtlCol="0">
            <a:spAutoFit/>
          </a:bodyPr>
          <a:lstStyle/>
          <a:p>
            <a:pPr algn="ctr"/>
            <a:r>
              <a:rPr lang="en-CA" sz="1400" dirty="0" smtClean="0"/>
              <a:t>AFLATOXINE</a:t>
            </a:r>
            <a:endParaRPr lang="fr-FR" sz="1400" dirty="0" smtClean="0"/>
          </a:p>
        </p:txBody>
      </p:sp>
      <p:sp>
        <p:nvSpPr>
          <p:cNvPr id="16" name="TextBox 15"/>
          <p:cNvSpPr txBox="1"/>
          <p:nvPr>
            <p:custDataLst>
              <p:tags r:id="rId7"/>
            </p:custDataLst>
          </p:nvPr>
        </p:nvSpPr>
        <p:spPr>
          <a:xfrm>
            <a:off x="3247455" y="5374424"/>
            <a:ext cx="2072690" cy="215444"/>
          </a:xfrm>
          <a:prstGeom prst="rect">
            <a:avLst/>
          </a:prstGeom>
          <a:solidFill>
            <a:schemeClr val="bg1"/>
          </a:solidFill>
        </p:spPr>
        <p:txBody>
          <a:bodyPr wrap="square" lIns="0" tIns="0" rIns="0" bIns="0" rtlCol="0">
            <a:spAutoFit/>
          </a:bodyPr>
          <a:lstStyle/>
          <a:p>
            <a:pPr algn="ctr"/>
            <a:r>
              <a:rPr lang="en-CA" sz="1400" dirty="0" smtClean="0"/>
              <a:t>AFLATOXINE-2,3-ÉPOXYDE</a:t>
            </a:r>
            <a:endParaRPr lang="fr-FR" sz="1400" dirty="0" smtClean="0"/>
          </a:p>
        </p:txBody>
      </p:sp>
      <p:sp>
        <p:nvSpPr>
          <p:cNvPr id="17" name="TextBox 16"/>
          <p:cNvSpPr txBox="1"/>
          <p:nvPr>
            <p:custDataLst>
              <p:tags r:id="rId8"/>
            </p:custDataLst>
          </p:nvPr>
        </p:nvSpPr>
        <p:spPr>
          <a:xfrm>
            <a:off x="5347855" y="5395776"/>
            <a:ext cx="3291851" cy="215444"/>
          </a:xfrm>
          <a:prstGeom prst="rect">
            <a:avLst/>
          </a:prstGeom>
          <a:solidFill>
            <a:schemeClr val="bg1"/>
          </a:solidFill>
        </p:spPr>
        <p:txBody>
          <a:bodyPr wrap="square" lIns="0" tIns="0" rIns="0" bIns="0" rtlCol="0">
            <a:spAutoFit/>
          </a:bodyPr>
          <a:lstStyle/>
          <a:p>
            <a:pPr algn="ctr"/>
            <a:r>
              <a:rPr lang="en-CA" sz="1400" dirty="0" smtClean="0"/>
              <a:t>CARCINOGÈNE LIÉ À LA GUANINE SUR L’ADN</a:t>
            </a:r>
            <a:endParaRPr lang="fr-FR" sz="1400" dirty="0" smtClean="0"/>
          </a:p>
        </p:txBody>
      </p:sp>
      <p:sp>
        <p:nvSpPr>
          <p:cNvPr id="18" name="TextBox 17"/>
          <p:cNvSpPr txBox="1"/>
          <p:nvPr>
            <p:custDataLst>
              <p:tags r:id="rId9"/>
            </p:custDataLst>
          </p:nvPr>
        </p:nvSpPr>
        <p:spPr>
          <a:xfrm>
            <a:off x="8043963" y="4786175"/>
            <a:ext cx="651163" cy="215444"/>
          </a:xfrm>
          <a:prstGeom prst="rect">
            <a:avLst/>
          </a:prstGeom>
          <a:solidFill>
            <a:schemeClr val="bg1"/>
          </a:solidFill>
        </p:spPr>
        <p:txBody>
          <a:bodyPr wrap="square" lIns="0" tIns="0" rIns="0" bIns="0" rtlCol="0">
            <a:spAutoFit/>
          </a:bodyPr>
          <a:lstStyle/>
          <a:p>
            <a:pPr algn="ctr"/>
            <a:r>
              <a:rPr lang="en-CA" sz="1400" dirty="0" smtClean="0"/>
              <a:t>ADN</a:t>
            </a:r>
            <a:endParaRPr lang="fr-FR" sz="1400" dirty="0" smtClean="0"/>
          </a:p>
        </p:txBody>
      </p:sp>
      <p:sp>
        <p:nvSpPr>
          <p:cNvPr id="19" name="TextBox 18"/>
          <p:cNvSpPr txBox="1"/>
          <p:nvPr>
            <p:custDataLst>
              <p:tags r:id="rId10"/>
            </p:custDataLst>
          </p:nvPr>
        </p:nvSpPr>
        <p:spPr>
          <a:xfrm>
            <a:off x="1945284" y="4093446"/>
            <a:ext cx="1171990" cy="307777"/>
          </a:xfrm>
          <a:prstGeom prst="rect">
            <a:avLst/>
          </a:prstGeom>
          <a:solidFill>
            <a:schemeClr val="bg1"/>
          </a:solidFill>
          <a:ln>
            <a:noFill/>
          </a:ln>
        </p:spPr>
        <p:txBody>
          <a:bodyPr wrap="square" lIns="0" tIns="0" rIns="0" bIns="0" rtlCol="0">
            <a:spAutoFit/>
          </a:bodyPr>
          <a:lstStyle/>
          <a:p>
            <a:pPr algn="ctr"/>
            <a:r>
              <a:rPr lang="en-CA" sz="1000" dirty="0" smtClean="0"/>
              <a:t>Enzymes cytochrome P-450</a:t>
            </a:r>
            <a:endParaRPr lang="fr-FR" sz="1000" dirty="0" smtClean="0"/>
          </a:p>
        </p:txBody>
      </p:sp>
    </p:spTree>
    <p:extLst>
      <p:ext uri="{BB962C8B-B14F-4D97-AF65-F5344CB8AC3E}">
        <p14:creationId xmlns:p14="http://schemas.microsoft.com/office/powerpoint/2010/main" val="59474873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custDataLst>
              <p:tags r:id="rId1"/>
            </p:custDataLst>
          </p:nvPr>
        </p:nvSpPr>
        <p:spPr>
          <a:xfrm>
            <a:off x="455803" y="1483258"/>
            <a:ext cx="8256761" cy="1775989"/>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le 1"/>
          <p:cNvSpPr>
            <a:spLocks noGrp="1"/>
          </p:cNvSpPr>
          <p:nvPr>
            <p:ph type="title"/>
            <p:custDataLst>
              <p:tags r:id="rId2"/>
            </p:custDataLst>
          </p:nvPr>
        </p:nvSpPr>
        <p:spPr/>
        <p:txBody>
          <a:bodyPr/>
          <a:lstStyle/>
          <a:p>
            <a:r>
              <a:rPr lang="en-CA" dirty="0" err="1" smtClean="0"/>
              <a:t>Initiateurs</a:t>
            </a:r>
            <a:r>
              <a:rPr lang="en-CA" dirty="0" smtClean="0"/>
              <a:t> et </a:t>
            </a:r>
            <a:r>
              <a:rPr lang="en-CA" dirty="0" err="1" smtClean="0"/>
              <a:t>promoteurs</a:t>
            </a:r>
            <a:r>
              <a:rPr lang="en-CA" dirty="0" smtClean="0"/>
              <a:t> de cancers</a:t>
            </a:r>
            <a:endParaRPr lang="fr-FR" dirty="0"/>
          </a:p>
        </p:txBody>
      </p:sp>
      <p:sp>
        <p:nvSpPr>
          <p:cNvPr id="3" name="Content Placeholder 2"/>
          <p:cNvSpPr>
            <a:spLocks noGrp="1"/>
          </p:cNvSpPr>
          <p:nvPr>
            <p:ph idx="1"/>
            <p:custDataLst>
              <p:tags r:id="rId3"/>
            </p:custDataLst>
          </p:nvPr>
        </p:nvSpPr>
        <p:spPr>
          <a:xfrm>
            <a:off x="457200" y="1503211"/>
            <a:ext cx="8229600" cy="1627916"/>
          </a:xfrm>
          <a:effectLst/>
        </p:spPr>
        <p:txBody>
          <a:bodyPr>
            <a:noAutofit/>
          </a:bodyPr>
          <a:lstStyle/>
          <a:p>
            <a:pPr marL="0" indent="0">
              <a:buNone/>
            </a:pPr>
            <a:r>
              <a:rPr lang="en-CA" sz="2400" dirty="0" err="1" smtClean="0"/>
              <a:t>Certains</a:t>
            </a:r>
            <a:r>
              <a:rPr lang="en-CA" sz="2400" dirty="0" smtClean="0"/>
              <a:t> agents </a:t>
            </a:r>
            <a:r>
              <a:rPr lang="en-CA" sz="2400" dirty="0" err="1" smtClean="0"/>
              <a:t>initient</a:t>
            </a:r>
            <a:r>
              <a:rPr lang="en-CA" sz="2400" dirty="0" smtClean="0"/>
              <a:t> les </a:t>
            </a:r>
            <a:r>
              <a:rPr lang="en-CA" sz="2400" dirty="0" err="1" smtClean="0"/>
              <a:t>tumeurs</a:t>
            </a:r>
            <a:r>
              <a:rPr lang="en-CA" sz="2400" dirty="0" smtClean="0"/>
              <a:t> – </a:t>
            </a:r>
            <a:r>
              <a:rPr lang="en-CA" sz="2400" b="1" dirty="0" err="1" smtClean="0"/>
              <a:t>initiateur</a:t>
            </a:r>
            <a:r>
              <a:rPr lang="en-CA" sz="2400" b="1" dirty="0" smtClean="0"/>
              <a:t> </a:t>
            </a:r>
            <a:r>
              <a:rPr lang="en-CA" sz="2400" b="1" dirty="0" err="1" smtClean="0"/>
              <a:t>tumoral</a:t>
            </a:r>
            <a:r>
              <a:rPr lang="en-CA" sz="2400" b="1" dirty="0" smtClean="0"/>
              <a:t> </a:t>
            </a:r>
            <a:r>
              <a:rPr lang="en-CA" sz="2400" dirty="0" smtClean="0"/>
              <a:t>- et </a:t>
            </a:r>
            <a:r>
              <a:rPr lang="en-CA" sz="2400" dirty="0" err="1" smtClean="0"/>
              <a:t>d’autres</a:t>
            </a:r>
            <a:r>
              <a:rPr lang="en-CA" sz="2400" dirty="0" smtClean="0"/>
              <a:t> </a:t>
            </a:r>
            <a:r>
              <a:rPr lang="en-CA" sz="2400" dirty="0" err="1" smtClean="0"/>
              <a:t>provoquent</a:t>
            </a:r>
            <a:r>
              <a:rPr lang="en-CA" sz="2400" dirty="0" smtClean="0"/>
              <a:t> un cancer après </a:t>
            </a:r>
            <a:r>
              <a:rPr lang="en-CA" sz="2400" dirty="0" err="1" smtClean="0"/>
              <a:t>l’exposition</a:t>
            </a:r>
            <a:r>
              <a:rPr lang="en-CA" sz="2400" dirty="0" smtClean="0"/>
              <a:t> à </a:t>
            </a:r>
            <a:r>
              <a:rPr lang="en-CA" sz="2400" dirty="0" err="1" smtClean="0"/>
              <a:t>l’initiateur</a:t>
            </a:r>
            <a:r>
              <a:rPr lang="en-CA" sz="2400" dirty="0" smtClean="0"/>
              <a:t> </a:t>
            </a:r>
            <a:r>
              <a:rPr lang="en-CA" sz="2400" dirty="0" err="1" smtClean="0"/>
              <a:t>tumoral</a:t>
            </a:r>
            <a:r>
              <a:rPr lang="en-CA" sz="2400" dirty="0" smtClean="0"/>
              <a:t>. Ex: </a:t>
            </a:r>
            <a:r>
              <a:rPr lang="en-CA" sz="2400" i="1" dirty="0" smtClean="0"/>
              <a:t>Benzo[a]</a:t>
            </a:r>
            <a:r>
              <a:rPr lang="en-CA" sz="2400" i="1" dirty="0" err="1" smtClean="0"/>
              <a:t>pyrène</a:t>
            </a:r>
            <a:r>
              <a:rPr lang="en-CA" sz="2400" dirty="0" smtClean="0"/>
              <a:t> </a:t>
            </a:r>
            <a:r>
              <a:rPr lang="en-CA" sz="2400" dirty="0" err="1" smtClean="0"/>
              <a:t>est</a:t>
            </a:r>
            <a:r>
              <a:rPr lang="en-CA" sz="2400" dirty="0" smtClean="0"/>
              <a:t> un </a:t>
            </a:r>
            <a:r>
              <a:rPr lang="en-CA" sz="2400" dirty="0" err="1" smtClean="0"/>
              <a:t>initiateur</a:t>
            </a:r>
            <a:r>
              <a:rPr lang="en-CA" sz="2400" dirty="0" smtClean="0"/>
              <a:t> de </a:t>
            </a:r>
            <a:r>
              <a:rPr lang="en-CA" sz="2400" dirty="0" err="1" smtClean="0"/>
              <a:t>tumeur</a:t>
            </a:r>
            <a:r>
              <a:rPr lang="en-CA" sz="2400" dirty="0" smtClean="0"/>
              <a:t> </a:t>
            </a:r>
            <a:r>
              <a:rPr lang="en-CA" sz="2400" dirty="0" err="1" smtClean="0"/>
              <a:t>cutanée</a:t>
            </a:r>
            <a:r>
              <a:rPr lang="en-CA" sz="2400" dirty="0" smtClean="0"/>
              <a:t> et les </a:t>
            </a:r>
            <a:r>
              <a:rPr lang="en-CA" sz="2400" i="1" dirty="0" smtClean="0"/>
              <a:t>esters de </a:t>
            </a:r>
            <a:r>
              <a:rPr lang="en-CA" sz="2400" i="1" dirty="0" err="1" smtClean="0"/>
              <a:t>phorbol</a:t>
            </a:r>
            <a:r>
              <a:rPr lang="en-CA" sz="2400" i="1" dirty="0" smtClean="0"/>
              <a:t> </a:t>
            </a:r>
            <a:r>
              <a:rPr lang="en-CA" sz="2400" dirty="0" err="1" smtClean="0"/>
              <a:t>sont</a:t>
            </a:r>
            <a:r>
              <a:rPr lang="en-CA" sz="2400" dirty="0" smtClean="0"/>
              <a:t> des </a:t>
            </a:r>
            <a:r>
              <a:rPr lang="en-CA" sz="2400" b="1" dirty="0" err="1" smtClean="0"/>
              <a:t>promoteurs</a:t>
            </a:r>
            <a:r>
              <a:rPr lang="en-CA" sz="2400" b="1" dirty="0" smtClean="0"/>
              <a:t> </a:t>
            </a:r>
            <a:r>
              <a:rPr lang="en-CA" sz="2400" b="1" dirty="0" err="1" smtClean="0"/>
              <a:t>tumoraux</a:t>
            </a:r>
            <a:r>
              <a:rPr lang="en-CA" sz="2400" dirty="0" smtClean="0"/>
              <a:t>.</a:t>
            </a:r>
          </a:p>
          <a:p>
            <a:pPr lvl="1"/>
            <a:endParaRPr lang="fr-FR" sz="2400" b="1" dirty="0"/>
          </a:p>
        </p:txBody>
      </p:sp>
      <p:sp>
        <p:nvSpPr>
          <p:cNvPr id="4" name="Text Box 3"/>
          <p:cNvSpPr txBox="1">
            <a:spLocks noChangeArrowheads="1"/>
          </p:cNvSpPr>
          <p:nvPr>
            <p:custDataLst>
              <p:tags r:id="rId4"/>
            </p:custDataLst>
          </p:nvPr>
        </p:nvSpPr>
        <p:spPr bwMode="auto">
          <a:xfrm>
            <a:off x="0"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dirty="0">
                <a:latin typeface="Arial" charset="0"/>
              </a:rPr>
              <a:t>Figure </a:t>
            </a:r>
            <a:r>
              <a:rPr lang="en-US" sz="1100" dirty="0" smtClean="0">
                <a:latin typeface="Arial" charset="0"/>
              </a:rPr>
              <a:t>20-23</a:t>
            </a:r>
            <a:r>
              <a:rPr lang="en-US" sz="1100" i="1" dirty="0" smtClean="0">
                <a:latin typeface="Arial" charset="0"/>
              </a:rPr>
              <a:t> </a:t>
            </a:r>
            <a:r>
              <a:rPr lang="en-US" sz="1100" i="1" dirty="0">
                <a:latin typeface="Arial" charset="0"/>
              </a:rPr>
              <a:t>Molecular Biology of the Cell</a:t>
            </a:r>
            <a:r>
              <a:rPr lang="en-US" sz="1100" dirty="0">
                <a:latin typeface="Arial" charset="0"/>
              </a:rPr>
              <a:t> (© Garland Science 2008)</a:t>
            </a:r>
          </a:p>
        </p:txBody>
      </p:sp>
      <p:pic>
        <p:nvPicPr>
          <p:cNvPr id="11" name="Picture 2" descr="figure 20-23"/>
          <p:cNvPicPr>
            <a:picLocks noChangeAspect="1" noChangeArrowheads="1"/>
          </p:cNvPicPr>
          <p:nvPr>
            <p:custDataLst>
              <p:tags r:id="rId5"/>
            </p:custDataLst>
          </p:nvPr>
        </p:nvPicPr>
        <p:blipFill>
          <a:blip r:embed="rId15" cstate="print">
            <a:extLst>
              <a:ext uri="{28A0092B-C50C-407E-A947-70E740481C1C}">
                <a14:useLocalDpi xmlns:a14="http://schemas.microsoft.com/office/drawing/2010/main" val="0"/>
              </a:ext>
            </a:extLst>
          </a:blip>
          <a:srcRect/>
          <a:stretch>
            <a:fillRect/>
          </a:stretch>
        </p:blipFill>
        <p:spPr bwMode="auto">
          <a:xfrm>
            <a:off x="1956956" y="3574335"/>
            <a:ext cx="5237017" cy="2992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custDataLst>
              <p:tags r:id="rId6"/>
            </p:custDataLst>
          </p:nvPr>
        </p:nvSpPr>
        <p:spPr>
          <a:xfrm>
            <a:off x="1627845" y="3574335"/>
            <a:ext cx="1059948" cy="215444"/>
          </a:xfrm>
          <a:prstGeom prst="rect">
            <a:avLst/>
          </a:prstGeom>
          <a:solidFill>
            <a:schemeClr val="bg1"/>
          </a:solidFill>
        </p:spPr>
        <p:txBody>
          <a:bodyPr wrap="square" lIns="0" tIns="0" rIns="0" bIns="0" rtlCol="0">
            <a:spAutoFit/>
          </a:bodyPr>
          <a:lstStyle/>
          <a:p>
            <a:pPr algn="ctr"/>
            <a:r>
              <a:rPr lang="en-CA" sz="1400" dirty="0" err="1" smtClean="0"/>
              <a:t>Initiateur</a:t>
            </a:r>
            <a:endParaRPr lang="fr-FR" sz="1400" dirty="0" smtClean="0"/>
          </a:p>
        </p:txBody>
      </p:sp>
      <p:sp>
        <p:nvSpPr>
          <p:cNvPr id="13" name="TextBox 12"/>
          <p:cNvSpPr txBox="1"/>
          <p:nvPr>
            <p:custDataLst>
              <p:tags r:id="rId7"/>
            </p:custDataLst>
          </p:nvPr>
        </p:nvSpPr>
        <p:spPr>
          <a:xfrm>
            <a:off x="2715498" y="3591166"/>
            <a:ext cx="1059948" cy="215444"/>
          </a:xfrm>
          <a:prstGeom prst="rect">
            <a:avLst/>
          </a:prstGeom>
          <a:solidFill>
            <a:schemeClr val="bg1"/>
          </a:solidFill>
        </p:spPr>
        <p:txBody>
          <a:bodyPr wrap="square" lIns="0" tIns="0" rIns="0" bIns="0" rtlCol="0">
            <a:spAutoFit/>
          </a:bodyPr>
          <a:lstStyle/>
          <a:p>
            <a:pPr algn="ctr"/>
            <a:r>
              <a:rPr lang="en-CA" sz="1400" dirty="0" err="1" smtClean="0"/>
              <a:t>Promoteur</a:t>
            </a:r>
            <a:endParaRPr lang="fr-FR" sz="1400" dirty="0" smtClean="0"/>
          </a:p>
        </p:txBody>
      </p:sp>
      <p:sp>
        <p:nvSpPr>
          <p:cNvPr id="20" name="TextBox 19"/>
          <p:cNvSpPr txBox="1"/>
          <p:nvPr>
            <p:custDataLst>
              <p:tags r:id="rId8"/>
            </p:custDataLst>
          </p:nvPr>
        </p:nvSpPr>
        <p:spPr>
          <a:xfrm>
            <a:off x="6286424" y="4089929"/>
            <a:ext cx="921404" cy="215444"/>
          </a:xfrm>
          <a:prstGeom prst="rect">
            <a:avLst/>
          </a:prstGeom>
          <a:solidFill>
            <a:schemeClr val="bg1"/>
          </a:solidFill>
        </p:spPr>
        <p:txBody>
          <a:bodyPr wrap="square" lIns="0" tIns="0" rIns="0" bIns="0" rtlCol="0">
            <a:spAutoFit/>
          </a:bodyPr>
          <a:lstStyle/>
          <a:p>
            <a:r>
              <a:rPr lang="en-CA" sz="1400" dirty="0" smtClean="0"/>
              <a:t>CANCER</a:t>
            </a:r>
            <a:endParaRPr lang="fr-FR" sz="1400" dirty="0" smtClean="0"/>
          </a:p>
        </p:txBody>
      </p:sp>
      <p:sp>
        <p:nvSpPr>
          <p:cNvPr id="21" name="TextBox 20"/>
          <p:cNvSpPr txBox="1"/>
          <p:nvPr>
            <p:custDataLst>
              <p:tags r:id="rId9"/>
            </p:custDataLst>
          </p:nvPr>
        </p:nvSpPr>
        <p:spPr>
          <a:xfrm>
            <a:off x="6286424" y="4616402"/>
            <a:ext cx="921404" cy="215444"/>
          </a:xfrm>
          <a:prstGeom prst="rect">
            <a:avLst/>
          </a:prstGeom>
          <a:solidFill>
            <a:schemeClr val="bg1"/>
          </a:solidFill>
        </p:spPr>
        <p:txBody>
          <a:bodyPr wrap="square" lIns="0" tIns="0" rIns="0" bIns="0" rtlCol="0">
            <a:spAutoFit/>
          </a:bodyPr>
          <a:lstStyle/>
          <a:p>
            <a:r>
              <a:rPr lang="en-CA" sz="1400" dirty="0" smtClean="0"/>
              <a:t>CANCER</a:t>
            </a:r>
            <a:endParaRPr lang="fr-FR" sz="1400" dirty="0" smtClean="0"/>
          </a:p>
        </p:txBody>
      </p:sp>
      <p:sp>
        <p:nvSpPr>
          <p:cNvPr id="22" name="TextBox 21"/>
          <p:cNvSpPr txBox="1"/>
          <p:nvPr>
            <p:custDataLst>
              <p:tags r:id="rId10"/>
            </p:custDataLst>
          </p:nvPr>
        </p:nvSpPr>
        <p:spPr>
          <a:xfrm>
            <a:off x="6286424" y="6112693"/>
            <a:ext cx="921404" cy="215444"/>
          </a:xfrm>
          <a:prstGeom prst="rect">
            <a:avLst/>
          </a:prstGeom>
          <a:solidFill>
            <a:schemeClr val="bg1"/>
          </a:solidFill>
        </p:spPr>
        <p:txBody>
          <a:bodyPr wrap="square" lIns="0" tIns="0" rIns="0" bIns="0" rtlCol="0">
            <a:spAutoFit/>
          </a:bodyPr>
          <a:lstStyle/>
          <a:p>
            <a:r>
              <a:rPr lang="en-CA" sz="1400" dirty="0" smtClean="0"/>
              <a:t>CANCER</a:t>
            </a:r>
            <a:endParaRPr lang="fr-FR" sz="1400" dirty="0" smtClean="0"/>
          </a:p>
        </p:txBody>
      </p:sp>
      <p:sp>
        <p:nvSpPr>
          <p:cNvPr id="23" name="TextBox 22"/>
          <p:cNvSpPr txBox="1"/>
          <p:nvPr>
            <p:custDataLst>
              <p:tags r:id="rId11"/>
            </p:custDataLst>
          </p:nvPr>
        </p:nvSpPr>
        <p:spPr>
          <a:xfrm>
            <a:off x="6286424" y="4962765"/>
            <a:ext cx="921404" cy="430887"/>
          </a:xfrm>
          <a:prstGeom prst="rect">
            <a:avLst/>
          </a:prstGeom>
          <a:solidFill>
            <a:schemeClr val="bg1"/>
          </a:solidFill>
        </p:spPr>
        <p:txBody>
          <a:bodyPr wrap="square" lIns="0" tIns="0" rIns="0" bIns="0" rtlCol="0">
            <a:spAutoFit/>
          </a:bodyPr>
          <a:lstStyle/>
          <a:p>
            <a:r>
              <a:rPr lang="en-CA" sz="1400" dirty="0" smtClean="0"/>
              <a:t>PAS DE CANCER</a:t>
            </a:r>
            <a:endParaRPr lang="fr-FR" sz="1400" dirty="0" smtClean="0"/>
          </a:p>
        </p:txBody>
      </p:sp>
      <p:sp>
        <p:nvSpPr>
          <p:cNvPr id="24" name="TextBox 23"/>
          <p:cNvSpPr txBox="1"/>
          <p:nvPr>
            <p:custDataLst>
              <p:tags r:id="rId12"/>
            </p:custDataLst>
          </p:nvPr>
        </p:nvSpPr>
        <p:spPr>
          <a:xfrm>
            <a:off x="6286424" y="5518342"/>
            <a:ext cx="921404" cy="430887"/>
          </a:xfrm>
          <a:prstGeom prst="rect">
            <a:avLst/>
          </a:prstGeom>
          <a:solidFill>
            <a:schemeClr val="bg1"/>
          </a:solidFill>
        </p:spPr>
        <p:txBody>
          <a:bodyPr wrap="square" lIns="0" tIns="0" rIns="0" bIns="0" rtlCol="0">
            <a:spAutoFit/>
          </a:bodyPr>
          <a:lstStyle/>
          <a:p>
            <a:r>
              <a:rPr lang="en-CA" sz="1400" dirty="0" smtClean="0"/>
              <a:t>PAS DE CANCER</a:t>
            </a:r>
            <a:endParaRPr lang="fr-FR" sz="1400" dirty="0" smtClean="0"/>
          </a:p>
        </p:txBody>
      </p:sp>
      <p:sp>
        <p:nvSpPr>
          <p:cNvPr id="25" name="TextBox 24"/>
          <p:cNvSpPr txBox="1"/>
          <p:nvPr>
            <p:custDataLst>
              <p:tags r:id="rId13"/>
            </p:custDataLst>
          </p:nvPr>
        </p:nvSpPr>
        <p:spPr>
          <a:xfrm>
            <a:off x="4776273" y="6330975"/>
            <a:ext cx="921404" cy="215444"/>
          </a:xfrm>
          <a:prstGeom prst="rect">
            <a:avLst/>
          </a:prstGeom>
          <a:solidFill>
            <a:schemeClr val="bg1"/>
          </a:solidFill>
        </p:spPr>
        <p:txBody>
          <a:bodyPr wrap="square" lIns="0" tIns="0" rIns="0" bIns="0" rtlCol="0">
            <a:spAutoFit/>
          </a:bodyPr>
          <a:lstStyle/>
          <a:p>
            <a:pPr algn="r"/>
            <a:r>
              <a:rPr lang="en-CA" sz="1400" dirty="0" smtClean="0"/>
              <a:t>Temps</a:t>
            </a:r>
            <a:endParaRPr lang="fr-FR" sz="1400" dirty="0" smtClean="0"/>
          </a:p>
        </p:txBody>
      </p:sp>
    </p:spTree>
    <p:extLst>
      <p:ext uri="{BB962C8B-B14F-4D97-AF65-F5344CB8AC3E}">
        <p14:creationId xmlns:p14="http://schemas.microsoft.com/office/powerpoint/2010/main" val="379649646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custDataLst>
              <p:tags r:id="rId1"/>
            </p:custDataLst>
          </p:nvPr>
        </p:nvSpPr>
        <p:spPr>
          <a:xfrm>
            <a:off x="455803" y="1483258"/>
            <a:ext cx="3857579" cy="4298706"/>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Picture 2" descr="figure 20-24"/>
          <p:cNvPicPr>
            <a:picLocks noChangeAspect="1" noChangeArrowheads="1"/>
          </p:cNvPicPr>
          <p:nvPr>
            <p:custDataLst>
              <p:tags r:id="rId2"/>
            </p:custDataLst>
          </p:nvPr>
        </p:nvPicPr>
        <p:blipFill>
          <a:blip r:embed="rId12">
            <a:extLst>
              <a:ext uri="{28A0092B-C50C-407E-A947-70E740481C1C}">
                <a14:useLocalDpi xmlns:a14="http://schemas.microsoft.com/office/drawing/2010/main" val="0"/>
              </a:ext>
            </a:extLst>
          </a:blip>
          <a:srcRect/>
          <a:stretch>
            <a:fillRect/>
          </a:stretch>
        </p:blipFill>
        <p:spPr bwMode="auto">
          <a:xfrm>
            <a:off x="4533900" y="1620698"/>
            <a:ext cx="3910767" cy="470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custDataLst>
              <p:tags r:id="rId3"/>
            </p:custDataLst>
          </p:nvPr>
        </p:nvSpPr>
        <p:spPr/>
        <p:txBody>
          <a:bodyPr/>
          <a:lstStyle/>
          <a:p>
            <a:r>
              <a:rPr lang="en-CA" dirty="0" err="1" smtClean="0"/>
              <a:t>promoteurs</a:t>
            </a:r>
            <a:r>
              <a:rPr lang="en-CA" dirty="0" smtClean="0"/>
              <a:t> de cancers</a:t>
            </a:r>
            <a:endParaRPr lang="fr-FR" dirty="0"/>
          </a:p>
        </p:txBody>
      </p:sp>
      <p:sp>
        <p:nvSpPr>
          <p:cNvPr id="3" name="Content Placeholder 2"/>
          <p:cNvSpPr>
            <a:spLocks noGrp="1"/>
          </p:cNvSpPr>
          <p:nvPr>
            <p:ph idx="1"/>
            <p:custDataLst>
              <p:tags r:id="rId4"/>
            </p:custDataLst>
          </p:nvPr>
        </p:nvSpPr>
        <p:spPr>
          <a:xfrm>
            <a:off x="457200" y="1503211"/>
            <a:ext cx="3940629" cy="4935486"/>
          </a:xfrm>
          <a:effectLst/>
        </p:spPr>
        <p:txBody>
          <a:bodyPr>
            <a:noAutofit/>
          </a:bodyPr>
          <a:lstStyle/>
          <a:p>
            <a:pPr marL="0" indent="0">
              <a:buNone/>
            </a:pPr>
            <a:r>
              <a:rPr lang="en-CA" sz="2400" dirty="0" smtClean="0"/>
              <a:t>Les </a:t>
            </a:r>
            <a:r>
              <a:rPr lang="en-CA" sz="2400" dirty="0" err="1" smtClean="0"/>
              <a:t>initiateurs</a:t>
            </a:r>
            <a:r>
              <a:rPr lang="en-CA" sz="2400" dirty="0" smtClean="0"/>
              <a:t> </a:t>
            </a:r>
            <a:r>
              <a:rPr lang="en-CA" sz="2400" dirty="0" err="1" smtClean="0"/>
              <a:t>peuvent</a:t>
            </a:r>
            <a:r>
              <a:rPr lang="en-CA" sz="2400" dirty="0" smtClean="0"/>
              <a:t> </a:t>
            </a:r>
            <a:r>
              <a:rPr lang="en-CA" sz="2400" dirty="0" err="1" smtClean="0"/>
              <a:t>être</a:t>
            </a:r>
            <a:r>
              <a:rPr lang="en-CA" sz="2400" dirty="0" smtClean="0"/>
              <a:t> des </a:t>
            </a:r>
            <a:r>
              <a:rPr lang="en-CA" sz="2400" dirty="0" err="1" smtClean="0"/>
              <a:t>mutagènes</a:t>
            </a:r>
            <a:endParaRPr lang="en-CA" sz="2400" dirty="0" smtClean="0"/>
          </a:p>
          <a:p>
            <a:pPr marL="0" indent="0">
              <a:buNone/>
            </a:pPr>
            <a:endParaRPr lang="en-CA" sz="2400" dirty="0"/>
          </a:p>
          <a:p>
            <a:pPr marL="0" indent="0">
              <a:buNone/>
            </a:pPr>
            <a:r>
              <a:rPr lang="en-CA" sz="2400" dirty="0" smtClean="0"/>
              <a:t>Les </a:t>
            </a:r>
            <a:r>
              <a:rPr lang="en-CA" sz="2400" dirty="0" err="1" smtClean="0"/>
              <a:t>promoteurs</a:t>
            </a:r>
            <a:r>
              <a:rPr lang="en-CA" sz="2400" dirty="0" smtClean="0"/>
              <a:t> </a:t>
            </a:r>
            <a:r>
              <a:rPr lang="en-CA" sz="2400" dirty="0" err="1" smtClean="0"/>
              <a:t>tumoraux</a:t>
            </a:r>
            <a:r>
              <a:rPr lang="en-CA" sz="2400" dirty="0" smtClean="0"/>
              <a:t> ne </a:t>
            </a:r>
            <a:r>
              <a:rPr lang="en-CA" sz="2400" dirty="0" err="1" smtClean="0"/>
              <a:t>sont</a:t>
            </a:r>
            <a:r>
              <a:rPr lang="en-CA" sz="2400" dirty="0" smtClean="0"/>
              <a:t> pas </a:t>
            </a:r>
            <a:r>
              <a:rPr lang="en-CA" sz="2400" dirty="0" err="1" smtClean="0"/>
              <a:t>nécessairement</a:t>
            </a:r>
            <a:r>
              <a:rPr lang="en-CA" sz="2400" dirty="0" smtClean="0"/>
              <a:t> des </a:t>
            </a:r>
            <a:r>
              <a:rPr lang="en-CA" sz="2400" dirty="0" err="1" smtClean="0"/>
              <a:t>mutagènes</a:t>
            </a:r>
            <a:r>
              <a:rPr lang="fr-FR" sz="2400" b="1" dirty="0" smtClean="0"/>
              <a:t>, </a:t>
            </a:r>
            <a:r>
              <a:rPr lang="fr-FR" sz="2400" dirty="0" smtClean="0"/>
              <a:t>ils peuvent provoquer la libération de signaux de croissance (ex.: stimulation des réponses inflammatoires).</a:t>
            </a:r>
            <a:endParaRPr lang="en-CA" sz="2400" dirty="0" smtClean="0"/>
          </a:p>
        </p:txBody>
      </p:sp>
      <p:sp>
        <p:nvSpPr>
          <p:cNvPr id="4" name="Text Box 3"/>
          <p:cNvSpPr txBox="1">
            <a:spLocks noChangeArrowheads="1"/>
          </p:cNvSpPr>
          <p:nvPr>
            <p:custDataLst>
              <p:tags r:id="rId5"/>
            </p:custDataLst>
          </p:nvPr>
        </p:nvSpPr>
        <p:spPr bwMode="auto">
          <a:xfrm>
            <a:off x="4776273" y="6553200"/>
            <a:ext cx="90678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100" dirty="0">
                <a:latin typeface="Arial" charset="0"/>
              </a:rPr>
              <a:t>Figure </a:t>
            </a:r>
            <a:r>
              <a:rPr lang="en-US" sz="1100" dirty="0" smtClean="0">
                <a:latin typeface="Arial" charset="0"/>
              </a:rPr>
              <a:t>20-24 </a:t>
            </a:r>
            <a:r>
              <a:rPr lang="en-US" sz="1100" i="1" dirty="0" smtClean="0">
                <a:latin typeface="Arial" charset="0"/>
              </a:rPr>
              <a:t> </a:t>
            </a:r>
            <a:r>
              <a:rPr lang="en-US" sz="1100" i="1" dirty="0">
                <a:latin typeface="Arial" charset="0"/>
              </a:rPr>
              <a:t>Molecular Biology of the Cell</a:t>
            </a:r>
            <a:r>
              <a:rPr lang="en-US" sz="1100" dirty="0">
                <a:latin typeface="Arial" charset="0"/>
              </a:rPr>
              <a:t> (© Garland Science 2008)</a:t>
            </a:r>
          </a:p>
        </p:txBody>
      </p:sp>
      <p:sp>
        <p:nvSpPr>
          <p:cNvPr id="12" name="TextBox 11"/>
          <p:cNvSpPr txBox="1"/>
          <p:nvPr>
            <p:custDataLst>
              <p:tags r:id="rId6"/>
            </p:custDataLst>
          </p:nvPr>
        </p:nvSpPr>
        <p:spPr>
          <a:xfrm>
            <a:off x="5167702" y="2877650"/>
            <a:ext cx="1059948" cy="215444"/>
          </a:xfrm>
          <a:prstGeom prst="rect">
            <a:avLst/>
          </a:prstGeom>
          <a:solidFill>
            <a:schemeClr val="bg1"/>
          </a:solidFill>
        </p:spPr>
        <p:txBody>
          <a:bodyPr wrap="square" lIns="0" tIns="0" rIns="0" bIns="0" rtlCol="0">
            <a:spAutoFit/>
          </a:bodyPr>
          <a:lstStyle/>
          <a:p>
            <a:r>
              <a:rPr lang="en-CA" sz="1400" dirty="0" smtClean="0"/>
              <a:t>INITIATEUR</a:t>
            </a:r>
            <a:endParaRPr lang="fr-FR" sz="1400" dirty="0" smtClean="0"/>
          </a:p>
        </p:txBody>
      </p:sp>
      <p:sp>
        <p:nvSpPr>
          <p:cNvPr id="13" name="TextBox 12"/>
          <p:cNvSpPr txBox="1"/>
          <p:nvPr>
            <p:custDataLst>
              <p:tags r:id="rId7"/>
            </p:custDataLst>
          </p:nvPr>
        </p:nvSpPr>
        <p:spPr>
          <a:xfrm>
            <a:off x="6739581" y="2154252"/>
            <a:ext cx="1059948" cy="430887"/>
          </a:xfrm>
          <a:prstGeom prst="rect">
            <a:avLst/>
          </a:prstGeom>
          <a:solidFill>
            <a:schemeClr val="bg1"/>
          </a:solidFill>
        </p:spPr>
        <p:txBody>
          <a:bodyPr wrap="square" lIns="0" tIns="0" rIns="0" bIns="0" rtlCol="0">
            <a:spAutoFit/>
          </a:bodyPr>
          <a:lstStyle/>
          <a:p>
            <a:pPr algn="ctr"/>
            <a:r>
              <a:rPr lang="en-CA" sz="1400" dirty="0" smtClean="0"/>
              <a:t>Cellules </a:t>
            </a:r>
            <a:r>
              <a:rPr lang="en-CA" sz="1400" dirty="0" err="1" smtClean="0"/>
              <a:t>normales</a:t>
            </a:r>
            <a:endParaRPr lang="fr-FR" sz="1400" dirty="0" smtClean="0"/>
          </a:p>
        </p:txBody>
      </p:sp>
      <p:sp>
        <p:nvSpPr>
          <p:cNvPr id="25" name="TextBox 24"/>
          <p:cNvSpPr txBox="1"/>
          <p:nvPr>
            <p:custDataLst>
              <p:tags r:id="rId8"/>
            </p:custDataLst>
          </p:nvPr>
        </p:nvSpPr>
        <p:spPr>
          <a:xfrm>
            <a:off x="5167702" y="4516690"/>
            <a:ext cx="1857211" cy="430887"/>
          </a:xfrm>
          <a:prstGeom prst="rect">
            <a:avLst/>
          </a:prstGeom>
          <a:solidFill>
            <a:schemeClr val="bg1"/>
          </a:solidFill>
        </p:spPr>
        <p:txBody>
          <a:bodyPr wrap="square" lIns="0" tIns="0" rIns="0" bIns="0" rtlCol="0">
            <a:spAutoFit/>
          </a:bodyPr>
          <a:lstStyle/>
          <a:p>
            <a:r>
              <a:rPr lang="en-CA" sz="1400" dirty="0" smtClean="0"/>
              <a:t>LE PROMOTEUR LIBÈRE CETTE CONTRAINTE</a:t>
            </a:r>
            <a:endParaRPr lang="fr-FR" sz="1400" dirty="0" smtClean="0"/>
          </a:p>
        </p:txBody>
      </p:sp>
      <p:sp>
        <p:nvSpPr>
          <p:cNvPr id="16" name="TextBox 15"/>
          <p:cNvSpPr txBox="1"/>
          <p:nvPr>
            <p:custDataLst>
              <p:tags r:id="rId9"/>
            </p:custDataLst>
          </p:nvPr>
        </p:nvSpPr>
        <p:spPr>
          <a:xfrm>
            <a:off x="6308647" y="3623462"/>
            <a:ext cx="1921816" cy="646331"/>
          </a:xfrm>
          <a:prstGeom prst="rect">
            <a:avLst/>
          </a:prstGeom>
          <a:solidFill>
            <a:schemeClr val="bg1"/>
          </a:solidFill>
        </p:spPr>
        <p:txBody>
          <a:bodyPr wrap="square" lIns="0" tIns="0" rIns="0" bIns="0" rtlCol="0">
            <a:spAutoFit/>
          </a:bodyPr>
          <a:lstStyle/>
          <a:p>
            <a:pPr algn="ctr"/>
            <a:r>
              <a:rPr lang="en-CA" sz="1400" dirty="0" err="1" smtClean="0"/>
              <a:t>Une</a:t>
            </a:r>
            <a:r>
              <a:rPr lang="en-CA" sz="1400" dirty="0" smtClean="0"/>
              <a:t> cellule </a:t>
            </a:r>
            <a:r>
              <a:rPr lang="en-CA" sz="1400" dirty="0" err="1" smtClean="0"/>
              <a:t>isolée</a:t>
            </a:r>
            <a:r>
              <a:rPr lang="en-CA" sz="1400" dirty="0"/>
              <a:t> </a:t>
            </a:r>
            <a:r>
              <a:rPr lang="en-CA" sz="1400" dirty="0" smtClean="0"/>
              <a:t>a </a:t>
            </a:r>
            <a:r>
              <a:rPr lang="en-CA" sz="1400" dirty="0" err="1" smtClean="0"/>
              <a:t>une</a:t>
            </a:r>
            <a:r>
              <a:rPr lang="en-CA" sz="1400" dirty="0" smtClean="0"/>
              <a:t> mutation </a:t>
            </a:r>
            <a:r>
              <a:rPr lang="en-CA" sz="1400" dirty="0" err="1" smtClean="0"/>
              <a:t>mais</a:t>
            </a:r>
            <a:r>
              <a:rPr lang="en-CA" sz="1400" dirty="0" smtClean="0"/>
              <a:t> </a:t>
            </a:r>
            <a:r>
              <a:rPr lang="en-CA" sz="1400" dirty="0" err="1" smtClean="0"/>
              <a:t>sa</a:t>
            </a:r>
            <a:r>
              <a:rPr lang="en-CA" sz="1400" dirty="0" smtClean="0"/>
              <a:t> </a:t>
            </a:r>
            <a:r>
              <a:rPr lang="en-CA" sz="1400" dirty="0" err="1" smtClean="0"/>
              <a:t>croissance</a:t>
            </a:r>
            <a:r>
              <a:rPr lang="en-CA" sz="1400" dirty="0" smtClean="0"/>
              <a:t> </a:t>
            </a:r>
            <a:r>
              <a:rPr lang="en-CA" sz="1400" dirty="0" err="1" smtClean="0"/>
              <a:t>est</a:t>
            </a:r>
            <a:r>
              <a:rPr lang="en-CA" sz="1400" dirty="0" smtClean="0"/>
              <a:t> </a:t>
            </a:r>
            <a:r>
              <a:rPr lang="en-CA" sz="1400" dirty="0" err="1" smtClean="0"/>
              <a:t>restreinte</a:t>
            </a:r>
            <a:endParaRPr lang="fr-FR" sz="1400" dirty="0" smtClean="0"/>
          </a:p>
        </p:txBody>
      </p:sp>
      <p:sp>
        <p:nvSpPr>
          <p:cNvPr id="17" name="TextBox 16"/>
          <p:cNvSpPr txBox="1"/>
          <p:nvPr>
            <p:custDataLst>
              <p:tags r:id="rId10"/>
            </p:custDataLst>
          </p:nvPr>
        </p:nvSpPr>
        <p:spPr>
          <a:xfrm>
            <a:off x="5932142" y="5445004"/>
            <a:ext cx="2674827" cy="861774"/>
          </a:xfrm>
          <a:prstGeom prst="rect">
            <a:avLst/>
          </a:prstGeom>
          <a:solidFill>
            <a:schemeClr val="bg1"/>
          </a:solidFill>
        </p:spPr>
        <p:txBody>
          <a:bodyPr wrap="square" lIns="0" tIns="0" rIns="0" bIns="0" rtlCol="0">
            <a:spAutoFit/>
          </a:bodyPr>
          <a:lstStyle/>
          <a:p>
            <a:pPr algn="ctr"/>
            <a:r>
              <a:rPr lang="en-CA" sz="1400" dirty="0" smtClean="0"/>
              <a:t>Les cellules </a:t>
            </a:r>
            <a:r>
              <a:rPr lang="en-CA" sz="1400" dirty="0" err="1" smtClean="0"/>
              <a:t>mutantes</a:t>
            </a:r>
            <a:r>
              <a:rPr lang="en-CA" sz="1400" dirty="0" smtClean="0"/>
              <a:t> </a:t>
            </a:r>
            <a:r>
              <a:rPr lang="en-CA" sz="1400" dirty="0" err="1" smtClean="0"/>
              <a:t>croissent</a:t>
            </a:r>
            <a:r>
              <a:rPr lang="en-CA" sz="1400" dirty="0" smtClean="0"/>
              <a:t> pour former un grand clone de cellules </a:t>
            </a:r>
            <a:r>
              <a:rPr lang="en-CA" sz="1400" dirty="0" err="1" smtClean="0"/>
              <a:t>dans</a:t>
            </a:r>
            <a:r>
              <a:rPr lang="en-CA" sz="1400" dirty="0" smtClean="0"/>
              <a:t> </a:t>
            </a:r>
            <a:r>
              <a:rPr lang="en-CA" sz="1400" dirty="0" err="1" smtClean="0"/>
              <a:t>lequel</a:t>
            </a:r>
            <a:r>
              <a:rPr lang="en-CA" sz="1400" dirty="0" smtClean="0"/>
              <a:t> </a:t>
            </a:r>
            <a:r>
              <a:rPr lang="en-CA" sz="1400" dirty="0" err="1" smtClean="0"/>
              <a:t>d’autres</a:t>
            </a:r>
            <a:r>
              <a:rPr lang="en-CA" sz="1400" dirty="0" smtClean="0"/>
              <a:t> mutations </a:t>
            </a:r>
            <a:r>
              <a:rPr lang="en-CA" sz="1400" dirty="0" err="1" smtClean="0"/>
              <a:t>peuvent</a:t>
            </a:r>
            <a:r>
              <a:rPr lang="en-CA" sz="1400" dirty="0" smtClean="0"/>
              <a:t> se </a:t>
            </a:r>
            <a:r>
              <a:rPr lang="en-CA" sz="1400" dirty="0" err="1" smtClean="0"/>
              <a:t>produire</a:t>
            </a:r>
            <a:endParaRPr lang="fr-FR" sz="1400" dirty="0" smtClean="0"/>
          </a:p>
        </p:txBody>
      </p:sp>
    </p:spTree>
    <p:extLst>
      <p:ext uri="{BB962C8B-B14F-4D97-AF65-F5344CB8AC3E}">
        <p14:creationId xmlns:p14="http://schemas.microsoft.com/office/powerpoint/2010/main" val="58331122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custDataLst>
              <p:tags r:id="rId1"/>
            </p:custDataLst>
          </p:nvPr>
        </p:nvSpPr>
        <p:spPr>
          <a:xfrm>
            <a:off x="455803" y="1584355"/>
            <a:ext cx="8256761" cy="1158845"/>
          </a:xfrm>
          <a:prstGeom prst="rect">
            <a:avLst/>
          </a:prstGeom>
          <a:solidFill>
            <a:schemeClr val="bg1"/>
          </a:solidFill>
          <a:ln>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le 1"/>
          <p:cNvSpPr>
            <a:spLocks noGrp="1"/>
          </p:cNvSpPr>
          <p:nvPr>
            <p:ph type="title"/>
            <p:custDataLst>
              <p:tags r:id="rId2"/>
            </p:custDataLst>
          </p:nvPr>
        </p:nvSpPr>
        <p:spPr/>
        <p:txBody>
          <a:bodyPr/>
          <a:lstStyle/>
          <a:p>
            <a:r>
              <a:rPr lang="en-CA" dirty="0" smtClean="0"/>
              <a:t>Virus </a:t>
            </a:r>
            <a:r>
              <a:rPr lang="en-CA" dirty="0" err="1" smtClean="0"/>
              <a:t>promoteurs</a:t>
            </a:r>
            <a:r>
              <a:rPr lang="en-CA" dirty="0" smtClean="0"/>
              <a:t> de cancer</a:t>
            </a:r>
            <a:endParaRPr lang="fr-FR" dirty="0"/>
          </a:p>
        </p:txBody>
      </p:sp>
      <p:sp>
        <p:nvSpPr>
          <p:cNvPr id="3" name="Content Placeholder 2"/>
          <p:cNvSpPr>
            <a:spLocks noGrp="1"/>
          </p:cNvSpPr>
          <p:nvPr>
            <p:ph idx="1"/>
            <p:custDataLst>
              <p:tags r:id="rId3"/>
            </p:custDataLst>
          </p:nvPr>
        </p:nvSpPr>
        <p:spPr>
          <a:xfrm>
            <a:off x="457200" y="1600201"/>
            <a:ext cx="8229600" cy="1251642"/>
          </a:xfrm>
        </p:spPr>
        <p:txBody>
          <a:bodyPr/>
          <a:lstStyle/>
          <a:p>
            <a:pPr marL="0" indent="0">
              <a:buNone/>
            </a:pPr>
            <a:r>
              <a:rPr lang="en-CA" dirty="0" smtClean="0"/>
              <a:t>15% des cancers </a:t>
            </a:r>
            <a:r>
              <a:rPr lang="en-CA" dirty="0" err="1" smtClean="0"/>
              <a:t>pourraient</a:t>
            </a:r>
            <a:r>
              <a:rPr lang="en-CA" dirty="0" smtClean="0"/>
              <a:t> </a:t>
            </a:r>
            <a:r>
              <a:rPr lang="en-CA" dirty="0" err="1" smtClean="0"/>
              <a:t>être</a:t>
            </a:r>
            <a:r>
              <a:rPr lang="en-CA" dirty="0" smtClean="0"/>
              <a:t> </a:t>
            </a:r>
            <a:r>
              <a:rPr lang="en-CA" dirty="0" err="1" smtClean="0"/>
              <a:t>provoqués</a:t>
            </a:r>
            <a:r>
              <a:rPr lang="en-CA" dirty="0" smtClean="0"/>
              <a:t> par des virus, </a:t>
            </a:r>
            <a:r>
              <a:rPr lang="en-CA" dirty="0" err="1" smtClean="0"/>
              <a:t>bactéries</a:t>
            </a:r>
            <a:r>
              <a:rPr lang="en-CA" dirty="0" smtClean="0"/>
              <a:t> </a:t>
            </a:r>
            <a:r>
              <a:rPr lang="en-CA" dirty="0" err="1" smtClean="0"/>
              <a:t>ou</a:t>
            </a:r>
            <a:r>
              <a:rPr lang="en-CA" dirty="0" smtClean="0"/>
              <a:t> parasites.  </a:t>
            </a:r>
            <a:endParaRPr lang="fr-FR" dirty="0"/>
          </a:p>
        </p:txBody>
      </p:sp>
      <p:graphicFrame>
        <p:nvGraphicFramePr>
          <p:cNvPr id="4" name="Table 3"/>
          <p:cNvGraphicFramePr>
            <a:graphicFrameLocks noGrp="1"/>
          </p:cNvGraphicFramePr>
          <p:nvPr>
            <p:custDataLst>
              <p:tags r:id="rId4"/>
            </p:custDataLst>
            <p:extLst>
              <p:ext uri="{D42A27DB-BD31-4B8C-83A1-F6EECF244321}">
                <p14:modId xmlns:p14="http://schemas.microsoft.com/office/powerpoint/2010/main" val="4199796642"/>
              </p:ext>
            </p:extLst>
          </p:nvPr>
        </p:nvGraphicFramePr>
        <p:xfrm>
          <a:off x="554180" y="3239655"/>
          <a:ext cx="8118765" cy="3235960"/>
        </p:xfrm>
        <a:graphic>
          <a:graphicData uri="http://schemas.openxmlformats.org/drawingml/2006/table">
            <a:tbl>
              <a:tblPr firstRow="1" bandRow="1">
                <a:tableStyleId>{5C22544A-7EE6-4342-B048-85BDC9FD1C3A}</a:tableStyleId>
              </a:tblPr>
              <a:tblGrid>
                <a:gridCol w="3787476"/>
                <a:gridCol w="4331289"/>
              </a:tblGrid>
              <a:tr h="370840">
                <a:tc>
                  <a:txBody>
                    <a:bodyPr/>
                    <a:lstStyle/>
                    <a:p>
                      <a:r>
                        <a:rPr lang="en-CA" dirty="0" smtClean="0"/>
                        <a:t>VIRUS</a:t>
                      </a:r>
                      <a:endParaRPr lang="fr-FR" dirty="0"/>
                    </a:p>
                  </a:txBody>
                  <a:tcPr/>
                </a:tc>
                <a:tc>
                  <a:txBody>
                    <a:bodyPr/>
                    <a:lstStyle/>
                    <a:p>
                      <a:r>
                        <a:rPr lang="en-CA" dirty="0" smtClean="0"/>
                        <a:t>CANCER ASSOCIÉ</a:t>
                      </a:r>
                      <a:endParaRPr lang="fr-FR" dirty="0"/>
                    </a:p>
                  </a:txBody>
                  <a:tcPr/>
                </a:tc>
              </a:tr>
              <a:tr h="370840">
                <a:tc>
                  <a:txBody>
                    <a:bodyPr/>
                    <a:lstStyle/>
                    <a:p>
                      <a:r>
                        <a:rPr lang="en-CA" b="1" dirty="0" smtClean="0"/>
                        <a:t>Virus</a:t>
                      </a:r>
                      <a:r>
                        <a:rPr lang="en-CA" b="1" baseline="0" dirty="0" smtClean="0"/>
                        <a:t> à ADN</a:t>
                      </a:r>
                      <a:endParaRPr lang="fr-FR" b="1" dirty="0"/>
                    </a:p>
                  </a:txBody>
                  <a:tcPr>
                    <a:solidFill>
                      <a:schemeClr val="accent1">
                        <a:lumMod val="75000"/>
                      </a:schemeClr>
                    </a:solidFill>
                  </a:tcPr>
                </a:tc>
                <a:tc>
                  <a:txBody>
                    <a:bodyPr/>
                    <a:lstStyle/>
                    <a:p>
                      <a:endParaRPr lang="fr-FR"/>
                    </a:p>
                  </a:txBody>
                  <a:tcPr>
                    <a:solidFill>
                      <a:schemeClr val="accent1">
                        <a:lumMod val="75000"/>
                      </a:schemeClr>
                    </a:solidFill>
                  </a:tcPr>
                </a:tc>
              </a:tr>
              <a:tr h="370840">
                <a:tc>
                  <a:txBody>
                    <a:bodyPr/>
                    <a:lstStyle/>
                    <a:p>
                      <a:r>
                        <a:rPr lang="en-CA" u="none" dirty="0" smtClean="0"/>
                        <a:t>Papillomavirus</a:t>
                      </a:r>
                      <a:endParaRPr lang="fr-FR" u="none" dirty="0"/>
                    </a:p>
                  </a:txBody>
                  <a:tcPr/>
                </a:tc>
                <a:tc>
                  <a:txBody>
                    <a:bodyPr/>
                    <a:lstStyle/>
                    <a:p>
                      <a:r>
                        <a:rPr lang="en-CA" dirty="0" err="1" smtClean="0"/>
                        <a:t>Verrue</a:t>
                      </a:r>
                      <a:r>
                        <a:rPr lang="en-CA" dirty="0" smtClean="0"/>
                        <a:t>, </a:t>
                      </a:r>
                      <a:r>
                        <a:rPr lang="en-CA" dirty="0" err="1" smtClean="0"/>
                        <a:t>carinome</a:t>
                      </a:r>
                      <a:r>
                        <a:rPr lang="en-CA" dirty="0" smtClean="0"/>
                        <a:t> du col </a:t>
                      </a:r>
                      <a:r>
                        <a:rPr lang="en-CA" dirty="0" err="1" smtClean="0"/>
                        <a:t>utérin</a:t>
                      </a:r>
                      <a:endParaRPr lang="fr-FR" dirty="0"/>
                    </a:p>
                  </a:txBody>
                  <a:tcPr/>
                </a:tc>
              </a:tr>
              <a:tr h="370840">
                <a:tc>
                  <a:txBody>
                    <a:bodyPr/>
                    <a:lstStyle/>
                    <a:p>
                      <a:r>
                        <a:rPr lang="en-CA" dirty="0" smtClean="0"/>
                        <a:t>Virus de </a:t>
                      </a:r>
                      <a:r>
                        <a:rPr lang="en-CA" dirty="0" err="1" smtClean="0"/>
                        <a:t>l’hépatite</a:t>
                      </a:r>
                      <a:r>
                        <a:rPr lang="en-CA" baseline="0" dirty="0" smtClean="0"/>
                        <a:t> B</a:t>
                      </a:r>
                    </a:p>
                    <a:p>
                      <a:r>
                        <a:rPr lang="en-CA" baseline="0" dirty="0" smtClean="0"/>
                        <a:t>Virus de </a:t>
                      </a:r>
                      <a:r>
                        <a:rPr lang="en-CA" baseline="0" dirty="0" err="1" smtClean="0"/>
                        <a:t>l’hépatite</a:t>
                      </a:r>
                      <a:r>
                        <a:rPr lang="en-CA" baseline="0" dirty="0" smtClean="0"/>
                        <a:t> C</a:t>
                      </a:r>
                      <a:endParaRPr lang="fr-FR" dirty="0"/>
                    </a:p>
                  </a:txBody>
                  <a:tcPr/>
                </a:tc>
                <a:tc>
                  <a:txBody>
                    <a:bodyPr/>
                    <a:lstStyle/>
                    <a:p>
                      <a:r>
                        <a:rPr lang="en-CA" dirty="0" smtClean="0"/>
                        <a:t>Cancer du </a:t>
                      </a:r>
                      <a:r>
                        <a:rPr lang="en-CA" dirty="0" err="1" smtClean="0"/>
                        <a:t>foie</a:t>
                      </a:r>
                      <a:r>
                        <a:rPr lang="fr-FR" baseline="0" dirty="0" smtClean="0"/>
                        <a:t> (carcinome hépatocellulaire)</a:t>
                      </a:r>
                      <a:endParaRPr lang="en-CA" dirty="0" smtClean="0"/>
                    </a:p>
                  </a:txBody>
                  <a:tcPr/>
                </a:tc>
              </a:tr>
              <a:tr h="370840">
                <a:tc>
                  <a:txBody>
                    <a:bodyPr/>
                    <a:lstStyle/>
                    <a:p>
                      <a:r>
                        <a:rPr lang="en-CA" dirty="0" smtClean="0"/>
                        <a:t>Virus Epstein-Barr</a:t>
                      </a:r>
                      <a:endParaRPr lang="fr-FR" dirty="0"/>
                    </a:p>
                  </a:txBody>
                  <a:tcPr/>
                </a:tc>
                <a:tc>
                  <a:txBody>
                    <a:bodyPr/>
                    <a:lstStyle/>
                    <a:p>
                      <a:r>
                        <a:rPr lang="en-CA" dirty="0" err="1" smtClean="0"/>
                        <a:t>Lymphome</a:t>
                      </a:r>
                      <a:r>
                        <a:rPr lang="en-CA" dirty="0" smtClean="0"/>
                        <a:t> de </a:t>
                      </a:r>
                      <a:r>
                        <a:rPr lang="en-CA" dirty="0" err="1" smtClean="0"/>
                        <a:t>Burkitt</a:t>
                      </a:r>
                      <a:endParaRPr lang="fr-FR" dirty="0"/>
                    </a:p>
                  </a:txBody>
                  <a:tcPr/>
                </a:tc>
              </a:tr>
              <a:tr h="370840">
                <a:tc>
                  <a:txBody>
                    <a:bodyPr/>
                    <a:lstStyle/>
                    <a:p>
                      <a:r>
                        <a:rPr lang="en-CA" b="1" dirty="0" smtClean="0"/>
                        <a:t>Virus</a:t>
                      </a:r>
                      <a:r>
                        <a:rPr lang="en-CA" b="1" baseline="0" dirty="0" smtClean="0"/>
                        <a:t> à ARN</a:t>
                      </a:r>
                      <a:endParaRPr lang="fr-FR" b="1" dirty="0"/>
                    </a:p>
                  </a:txBody>
                  <a:tcPr>
                    <a:solidFill>
                      <a:schemeClr val="accent1">
                        <a:lumMod val="75000"/>
                      </a:schemeClr>
                    </a:solidFill>
                  </a:tcPr>
                </a:tc>
                <a:tc>
                  <a:txBody>
                    <a:bodyPr/>
                    <a:lstStyle/>
                    <a:p>
                      <a:endParaRPr lang="fr-FR"/>
                    </a:p>
                  </a:txBody>
                  <a:tcPr>
                    <a:solidFill>
                      <a:schemeClr val="accent1">
                        <a:lumMod val="75000"/>
                      </a:schemeClr>
                    </a:solidFill>
                  </a:tcPr>
                </a:tc>
              </a:tr>
              <a:tr h="370840">
                <a:tc>
                  <a:txBody>
                    <a:bodyPr/>
                    <a:lstStyle/>
                    <a:p>
                      <a:r>
                        <a:rPr lang="en-CA" dirty="0" smtClean="0"/>
                        <a:t>Virus </a:t>
                      </a:r>
                      <a:r>
                        <a:rPr lang="en-CA" dirty="0" err="1" smtClean="0"/>
                        <a:t>lymphotrope</a:t>
                      </a:r>
                      <a:r>
                        <a:rPr lang="en-CA" dirty="0" smtClean="0"/>
                        <a:t> T </a:t>
                      </a:r>
                      <a:r>
                        <a:rPr lang="en-CA" dirty="0" err="1" smtClean="0"/>
                        <a:t>humain</a:t>
                      </a:r>
                      <a:r>
                        <a:rPr lang="en-CA" baseline="0" dirty="0" smtClean="0"/>
                        <a:t> de type 1</a:t>
                      </a:r>
                      <a:endParaRPr lang="fr-FR" dirty="0"/>
                    </a:p>
                  </a:txBody>
                  <a:tcPr/>
                </a:tc>
                <a:tc>
                  <a:txBody>
                    <a:bodyPr/>
                    <a:lstStyle/>
                    <a:p>
                      <a:r>
                        <a:rPr lang="en-CA" dirty="0" err="1" smtClean="0"/>
                        <a:t>Leucémie</a:t>
                      </a:r>
                      <a:r>
                        <a:rPr lang="en-CA" dirty="0" smtClean="0"/>
                        <a:t> à cellule T de </a:t>
                      </a:r>
                      <a:r>
                        <a:rPr lang="en-CA" dirty="0" err="1" smtClean="0"/>
                        <a:t>l’adulte</a:t>
                      </a:r>
                      <a:endParaRPr lang="fr-FR" dirty="0"/>
                    </a:p>
                  </a:txBody>
                  <a:tcPr/>
                </a:tc>
              </a:tr>
              <a:tr h="370840">
                <a:tc>
                  <a:txBody>
                    <a:bodyPr/>
                    <a:lstStyle/>
                    <a:p>
                      <a:r>
                        <a:rPr lang="en-CA" dirty="0" smtClean="0"/>
                        <a:t>Virus</a:t>
                      </a:r>
                      <a:r>
                        <a:rPr lang="en-CA" baseline="0" dirty="0" smtClean="0"/>
                        <a:t> du SIDA</a:t>
                      </a:r>
                      <a:endParaRPr lang="fr-FR" dirty="0"/>
                    </a:p>
                  </a:txBody>
                  <a:tcPr/>
                </a:tc>
                <a:tc>
                  <a:txBody>
                    <a:bodyPr/>
                    <a:lstStyle/>
                    <a:p>
                      <a:r>
                        <a:rPr lang="en-CA" dirty="0" err="1" smtClean="0"/>
                        <a:t>Sarcome</a:t>
                      </a:r>
                      <a:r>
                        <a:rPr lang="en-CA" dirty="0" smtClean="0"/>
                        <a:t> de Kaposi</a:t>
                      </a:r>
                      <a:endParaRPr lang="fr-FR" dirty="0"/>
                    </a:p>
                  </a:txBody>
                  <a:tcPr/>
                </a:tc>
              </a:tr>
            </a:tbl>
          </a:graphicData>
        </a:graphic>
      </p:graphicFrame>
    </p:spTree>
    <p:extLst>
      <p:ext uri="{BB962C8B-B14F-4D97-AF65-F5344CB8AC3E}">
        <p14:creationId xmlns:p14="http://schemas.microsoft.com/office/powerpoint/2010/main" val="76241050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CA" dirty="0" smtClean="0"/>
              <a:t>Virus </a:t>
            </a:r>
            <a:r>
              <a:rPr lang="en-CA" dirty="0" err="1" smtClean="0"/>
              <a:t>promoteurs</a:t>
            </a:r>
            <a:r>
              <a:rPr lang="en-CA" dirty="0" smtClean="0"/>
              <a:t> de cancer</a:t>
            </a:r>
            <a:endParaRPr lang="fr-FR" dirty="0"/>
          </a:p>
        </p:txBody>
      </p:sp>
      <p:sp>
        <p:nvSpPr>
          <p:cNvPr id="3" name="Content Placeholder 2"/>
          <p:cNvSpPr>
            <a:spLocks noGrp="1"/>
          </p:cNvSpPr>
          <p:nvPr>
            <p:ph idx="1"/>
            <p:custDataLst>
              <p:tags r:id="rId2"/>
            </p:custDataLst>
          </p:nvPr>
        </p:nvSpPr>
        <p:spPr/>
        <p:txBody>
          <a:bodyPr>
            <a:normAutofit/>
          </a:bodyPr>
          <a:lstStyle/>
          <a:p>
            <a:r>
              <a:rPr lang="en-CA" dirty="0" err="1" smtClean="0"/>
              <a:t>Peuvent</a:t>
            </a:r>
            <a:r>
              <a:rPr lang="en-CA" dirty="0" smtClean="0"/>
              <a:t> porter des </a:t>
            </a:r>
            <a:r>
              <a:rPr lang="en-CA" dirty="0" err="1" smtClean="0"/>
              <a:t>gènes</a:t>
            </a:r>
            <a:r>
              <a:rPr lang="en-CA" dirty="0" smtClean="0"/>
              <a:t> qui </a:t>
            </a:r>
            <a:r>
              <a:rPr lang="en-CA" dirty="0" err="1" smtClean="0"/>
              <a:t>dérangent</a:t>
            </a:r>
            <a:r>
              <a:rPr lang="en-CA" dirty="0" smtClean="0"/>
              <a:t> le </a:t>
            </a:r>
            <a:r>
              <a:rPr lang="en-CA" dirty="0" err="1" smtClean="0"/>
              <a:t>contrôle</a:t>
            </a:r>
            <a:r>
              <a:rPr lang="en-CA" dirty="0" smtClean="0"/>
              <a:t> du cycle </a:t>
            </a:r>
            <a:r>
              <a:rPr lang="en-CA" dirty="0" err="1" smtClean="0"/>
              <a:t>cellulaire</a:t>
            </a:r>
            <a:r>
              <a:rPr lang="en-CA" dirty="0" smtClean="0"/>
              <a:t> (les virus à ADN)</a:t>
            </a:r>
          </a:p>
          <a:p>
            <a:r>
              <a:rPr lang="en-CA" dirty="0" err="1" smtClean="0"/>
              <a:t>Peuvent</a:t>
            </a:r>
            <a:r>
              <a:rPr lang="en-CA" dirty="0" smtClean="0"/>
              <a:t> </a:t>
            </a:r>
            <a:r>
              <a:rPr lang="en-CA" dirty="0" err="1" smtClean="0"/>
              <a:t>engendrer</a:t>
            </a:r>
            <a:r>
              <a:rPr lang="en-CA" dirty="0" smtClean="0"/>
              <a:t> des inflammations </a:t>
            </a:r>
            <a:r>
              <a:rPr lang="en-CA" dirty="0" err="1" smtClean="0"/>
              <a:t>chroniques</a:t>
            </a:r>
            <a:r>
              <a:rPr lang="en-CA" dirty="0" smtClean="0"/>
              <a:t> qui </a:t>
            </a:r>
            <a:r>
              <a:rPr lang="en-CA" dirty="0" err="1" smtClean="0"/>
              <a:t>stimulent</a:t>
            </a:r>
            <a:r>
              <a:rPr lang="en-CA" dirty="0" smtClean="0"/>
              <a:t> la division </a:t>
            </a:r>
            <a:r>
              <a:rPr lang="en-CA" dirty="0" err="1" smtClean="0"/>
              <a:t>cellulaire</a:t>
            </a:r>
            <a:r>
              <a:rPr lang="en-CA" dirty="0" smtClean="0"/>
              <a:t> (Virus de </a:t>
            </a:r>
            <a:r>
              <a:rPr lang="en-CA" dirty="0" err="1" smtClean="0"/>
              <a:t>l’hépatite</a:t>
            </a:r>
            <a:r>
              <a:rPr lang="en-CA" dirty="0"/>
              <a:t> </a:t>
            </a:r>
            <a:r>
              <a:rPr lang="en-CA" dirty="0" smtClean="0"/>
              <a:t>B et C)</a:t>
            </a:r>
          </a:p>
          <a:p>
            <a:r>
              <a:rPr lang="en-CA" dirty="0" err="1" smtClean="0"/>
              <a:t>Peuvent</a:t>
            </a:r>
            <a:r>
              <a:rPr lang="en-CA" dirty="0" smtClean="0"/>
              <a:t> </a:t>
            </a:r>
            <a:r>
              <a:rPr lang="en-CA" dirty="0" err="1" smtClean="0"/>
              <a:t>détruire</a:t>
            </a:r>
            <a:r>
              <a:rPr lang="en-CA" dirty="0" smtClean="0"/>
              <a:t> le </a:t>
            </a:r>
            <a:r>
              <a:rPr lang="en-CA" dirty="0" err="1" smtClean="0"/>
              <a:t>système</a:t>
            </a:r>
            <a:r>
              <a:rPr lang="en-CA" dirty="0" smtClean="0"/>
              <a:t> </a:t>
            </a:r>
            <a:r>
              <a:rPr lang="en-CA" dirty="0" err="1" smtClean="0"/>
              <a:t>immunitaire</a:t>
            </a:r>
            <a:r>
              <a:rPr lang="en-CA" dirty="0" smtClean="0"/>
              <a:t> </a:t>
            </a:r>
            <a:r>
              <a:rPr lang="en-CA" dirty="0" err="1" smtClean="0"/>
              <a:t>permettant</a:t>
            </a:r>
            <a:r>
              <a:rPr lang="en-CA" dirty="0" smtClean="0"/>
              <a:t> </a:t>
            </a:r>
            <a:r>
              <a:rPr lang="en-CA" dirty="0" err="1" smtClean="0"/>
              <a:t>une</a:t>
            </a:r>
            <a:r>
              <a:rPr lang="en-CA" dirty="0" smtClean="0"/>
              <a:t> infection </a:t>
            </a:r>
            <a:r>
              <a:rPr lang="en-CA" dirty="0" err="1" smtClean="0"/>
              <a:t>secondaire</a:t>
            </a:r>
            <a:r>
              <a:rPr lang="en-CA" dirty="0" smtClean="0"/>
              <a:t> (Virus HIV)</a:t>
            </a:r>
          </a:p>
          <a:p>
            <a:endParaRPr lang="fr-FR" dirty="0"/>
          </a:p>
        </p:txBody>
      </p:sp>
    </p:spTree>
    <p:extLst>
      <p:ext uri="{BB962C8B-B14F-4D97-AF65-F5344CB8AC3E}">
        <p14:creationId xmlns:p14="http://schemas.microsoft.com/office/powerpoint/2010/main" val="334798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1"/>
</p:tagLst>
</file>

<file path=ppt/tags/tag4.xml><?xml version="1.0" encoding="utf-8"?>
<p:tagLst xmlns:a="http://schemas.openxmlformats.org/drawingml/2006/main" xmlns:r="http://schemas.openxmlformats.org/officeDocument/2006/relationships" xmlns:p="http://schemas.openxmlformats.org/presentationml/2006/main">
  <p:tag name="NUM" val="2"/>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3"/>
</p:tagLst>
</file>

<file path=ppt/tags/tag12.xml><?xml version="1.0" encoding="utf-8"?>
<p:tagLst xmlns:a="http://schemas.openxmlformats.org/drawingml/2006/main" xmlns:r="http://schemas.openxmlformats.org/officeDocument/2006/relationships" xmlns:p="http://schemas.openxmlformats.org/presentationml/2006/main">
  <p:tag name="NUM" val="4"/>
</p:tagLst>
</file>

<file path=ppt/tags/tag13.xml><?xml version="1.0" encoding="utf-8"?>
<p:tagLst xmlns:a="http://schemas.openxmlformats.org/drawingml/2006/main" xmlns:r="http://schemas.openxmlformats.org/officeDocument/2006/relationships" xmlns:p="http://schemas.openxmlformats.org/presentationml/2006/main">
  <p:tag name="NUM" val="5"/>
</p:tagLst>
</file>

<file path=ppt/tags/tag14.xml><?xml version="1.0" encoding="utf-8"?>
<p:tagLst xmlns:a="http://schemas.openxmlformats.org/drawingml/2006/main" xmlns:r="http://schemas.openxmlformats.org/officeDocument/2006/relationships" xmlns:p="http://schemas.openxmlformats.org/presentationml/2006/main">
  <p:tag name="NUM" val="6"/>
</p:tagLst>
</file>

<file path=ppt/tags/tag15.xml><?xml version="1.0" encoding="utf-8"?>
<p:tagLst xmlns:a="http://schemas.openxmlformats.org/drawingml/2006/main" xmlns:r="http://schemas.openxmlformats.org/officeDocument/2006/relationships" xmlns:p="http://schemas.openxmlformats.org/presentationml/2006/main">
  <p:tag name="NUM" val="7"/>
</p:tagLst>
</file>

<file path=ppt/tags/tag16.xml><?xml version="1.0" encoding="utf-8"?>
<p:tagLst xmlns:a="http://schemas.openxmlformats.org/drawingml/2006/main" xmlns:r="http://schemas.openxmlformats.org/officeDocument/2006/relationships" xmlns:p="http://schemas.openxmlformats.org/presentationml/2006/main">
  <p:tag name="NUM" val="8"/>
</p:tagLst>
</file>

<file path=ppt/tags/tag17.xml><?xml version="1.0" encoding="utf-8"?>
<p:tagLst xmlns:a="http://schemas.openxmlformats.org/drawingml/2006/main" xmlns:r="http://schemas.openxmlformats.org/officeDocument/2006/relationships" xmlns:p="http://schemas.openxmlformats.org/presentationml/2006/main">
  <p:tag name="NUM" val="9"/>
</p:tagLst>
</file>

<file path=ppt/tags/tag18.xml><?xml version="1.0" encoding="utf-8"?>
<p:tagLst xmlns:a="http://schemas.openxmlformats.org/drawingml/2006/main" xmlns:r="http://schemas.openxmlformats.org/officeDocument/2006/relationships" xmlns:p="http://schemas.openxmlformats.org/presentationml/2006/main">
  <p:tag name="NUM" val="10"/>
</p:tagLst>
</file>

<file path=ppt/tags/tag19.xml><?xml version="1.0" encoding="utf-8"?>
<p:tagLst xmlns:a="http://schemas.openxmlformats.org/drawingml/2006/main" xmlns:r="http://schemas.openxmlformats.org/officeDocument/2006/relationships" xmlns:p="http://schemas.openxmlformats.org/presentationml/2006/main">
  <p:tag name="NUM" val="11"/>
</p:tagLst>
</file>

<file path=ppt/tags/tag20.xml><?xml version="1.0" encoding="utf-8"?>
<p:tagLst xmlns:a="http://schemas.openxmlformats.org/drawingml/2006/main" xmlns:r="http://schemas.openxmlformats.org/officeDocument/2006/relationships" xmlns:p="http://schemas.openxmlformats.org/presentationml/2006/main">
  <p:tag name="NUM" val="12"/>
</p:tagLst>
</file>

<file path=ppt/tags/tag21.xml><?xml version="1.0" encoding="utf-8"?>
<p:tagLst xmlns:a="http://schemas.openxmlformats.org/drawingml/2006/main" xmlns:r="http://schemas.openxmlformats.org/officeDocument/2006/relationships" xmlns:p="http://schemas.openxmlformats.org/presentationml/2006/main">
  <p:tag name="NUM" val="13"/>
</p:tagLst>
</file>

<file path=ppt/tags/tag22.xml><?xml version="1.0" encoding="utf-8"?>
<p:tagLst xmlns:a="http://schemas.openxmlformats.org/drawingml/2006/main" xmlns:r="http://schemas.openxmlformats.org/officeDocument/2006/relationships" xmlns:p="http://schemas.openxmlformats.org/presentationml/2006/main">
  <p:tag name="NUM" val="14"/>
</p:tagLst>
</file>

<file path=ppt/tags/tag23.xml><?xml version="1.0" encoding="utf-8"?>
<p:tagLst xmlns:a="http://schemas.openxmlformats.org/drawingml/2006/main" xmlns:r="http://schemas.openxmlformats.org/officeDocument/2006/relationships" xmlns:p="http://schemas.openxmlformats.org/presentationml/2006/main">
  <p:tag name="NUM" val="15"/>
</p:tagLst>
</file>

<file path=ppt/tags/tag24.xml><?xml version="1.0" encoding="utf-8"?>
<p:tagLst xmlns:a="http://schemas.openxmlformats.org/drawingml/2006/main" xmlns:r="http://schemas.openxmlformats.org/officeDocument/2006/relationships" xmlns:p="http://schemas.openxmlformats.org/presentationml/2006/main">
  <p:tag name="NUM" val="16"/>
</p:tagLst>
</file>

<file path=ppt/tags/tag25.xml><?xml version="1.0" encoding="utf-8"?>
<p:tagLst xmlns:a="http://schemas.openxmlformats.org/drawingml/2006/main" xmlns:r="http://schemas.openxmlformats.org/officeDocument/2006/relationships" xmlns:p="http://schemas.openxmlformats.org/presentationml/2006/main">
  <p:tag name="NUM" val="17"/>
</p:tagLst>
</file>

<file path=ppt/tags/tag26.xml><?xml version="1.0" encoding="utf-8"?>
<p:tagLst xmlns:a="http://schemas.openxmlformats.org/drawingml/2006/main" xmlns:r="http://schemas.openxmlformats.org/officeDocument/2006/relationships" xmlns:p="http://schemas.openxmlformats.org/presentationml/2006/main">
  <p:tag name="NUM" val="18"/>
</p:tagLst>
</file>

<file path=ppt/tags/tag27.xml><?xml version="1.0" encoding="utf-8"?>
<p:tagLst xmlns:a="http://schemas.openxmlformats.org/drawingml/2006/main" xmlns:r="http://schemas.openxmlformats.org/officeDocument/2006/relationships" xmlns:p="http://schemas.openxmlformats.org/presentationml/2006/main">
  <p:tag name="NUM" val="19"/>
</p:tagLst>
</file>

<file path=ppt/tags/tag28.xml><?xml version="1.0" encoding="utf-8"?>
<p:tagLst xmlns:a="http://schemas.openxmlformats.org/drawingml/2006/main" xmlns:r="http://schemas.openxmlformats.org/officeDocument/2006/relationships" xmlns:p="http://schemas.openxmlformats.org/presentationml/2006/main">
  <p:tag name="NUM" val="20"/>
</p:tagLst>
</file>

<file path=ppt/tags/tag29.xml><?xml version="1.0" encoding="utf-8"?>
<p:tagLst xmlns:a="http://schemas.openxmlformats.org/drawingml/2006/main" xmlns:r="http://schemas.openxmlformats.org/officeDocument/2006/relationships" xmlns:p="http://schemas.openxmlformats.org/presentationml/2006/main">
  <p:tag name="NUM" val="21"/>
</p:tagLst>
</file>

<file path=ppt/tags/tag30.xml><?xml version="1.0" encoding="utf-8"?>
<p:tagLst xmlns:a="http://schemas.openxmlformats.org/drawingml/2006/main" xmlns:r="http://schemas.openxmlformats.org/officeDocument/2006/relationships" xmlns:p="http://schemas.openxmlformats.org/presentationml/2006/main">
  <p:tag name="NUM" val="22"/>
</p:tagLst>
</file>

<file path=ppt/tags/tag31.xml><?xml version="1.0" encoding="utf-8"?>
<p:tagLst xmlns:a="http://schemas.openxmlformats.org/drawingml/2006/main" xmlns:r="http://schemas.openxmlformats.org/officeDocument/2006/relationships" xmlns:p="http://schemas.openxmlformats.org/presentationml/2006/main">
  <p:tag name="NUM" val="23"/>
</p:tagLst>
</file>

<file path=ppt/tags/tag32.xml><?xml version="1.0" encoding="utf-8"?>
<p:tagLst xmlns:a="http://schemas.openxmlformats.org/drawingml/2006/main" xmlns:r="http://schemas.openxmlformats.org/officeDocument/2006/relationships" xmlns:p="http://schemas.openxmlformats.org/presentationml/2006/main">
  <p:tag name="NUM" val="24"/>
</p:tagLst>
</file>

<file path=ppt/tags/tag33.xml><?xml version="1.0" encoding="utf-8"?>
<p:tagLst xmlns:a="http://schemas.openxmlformats.org/drawingml/2006/main" xmlns:r="http://schemas.openxmlformats.org/officeDocument/2006/relationships" xmlns:p="http://schemas.openxmlformats.org/presentationml/2006/main">
  <p:tag name="NUM" val="25"/>
</p:tagLst>
</file>

<file path=ppt/tags/tag34.xml><?xml version="1.0" encoding="utf-8"?>
<p:tagLst xmlns:a="http://schemas.openxmlformats.org/drawingml/2006/main" xmlns:r="http://schemas.openxmlformats.org/officeDocument/2006/relationships" xmlns:p="http://schemas.openxmlformats.org/presentationml/2006/main">
  <p:tag name="NUM" val="26"/>
</p:tagLst>
</file>

<file path=ppt/tags/tag35.xml><?xml version="1.0" encoding="utf-8"?>
<p:tagLst xmlns:a="http://schemas.openxmlformats.org/drawingml/2006/main" xmlns:r="http://schemas.openxmlformats.org/officeDocument/2006/relationships" xmlns:p="http://schemas.openxmlformats.org/presentationml/2006/main">
  <p:tag name="NUM" val="27"/>
</p:tagLst>
</file>

<file path=ppt/tags/tag36.xml><?xml version="1.0" encoding="utf-8"?>
<p:tagLst xmlns:a="http://schemas.openxmlformats.org/drawingml/2006/main" xmlns:r="http://schemas.openxmlformats.org/officeDocument/2006/relationships" xmlns:p="http://schemas.openxmlformats.org/presentationml/2006/main">
  <p:tag name="NUM" val="28"/>
</p:tagLst>
</file>

<file path=ppt/tags/tag37.xml><?xml version="1.0" encoding="utf-8"?>
<p:tagLst xmlns:a="http://schemas.openxmlformats.org/drawingml/2006/main" xmlns:r="http://schemas.openxmlformats.org/officeDocument/2006/relationships" xmlns:p="http://schemas.openxmlformats.org/presentationml/2006/main">
  <p:tag name="NUM" val="29"/>
</p:tagLst>
</file>

<file path=ppt/tags/tag38.xml><?xml version="1.0" encoding="utf-8"?>
<p:tagLst xmlns:a="http://schemas.openxmlformats.org/drawingml/2006/main" xmlns:r="http://schemas.openxmlformats.org/officeDocument/2006/relationships" xmlns:p="http://schemas.openxmlformats.org/presentationml/2006/main">
  <p:tag name="NUM" val="30"/>
</p:tagLst>
</file>

<file path=ppt/tags/tag39.xml><?xml version="1.0" encoding="utf-8"?>
<p:tagLst xmlns:a="http://schemas.openxmlformats.org/drawingml/2006/main" xmlns:r="http://schemas.openxmlformats.org/officeDocument/2006/relationships" xmlns:p="http://schemas.openxmlformats.org/presentationml/2006/main">
  <p:tag name="NUM" val="31"/>
</p:tagLst>
</file>

<file path=ppt/tags/tag40.xml><?xml version="1.0" encoding="utf-8"?>
<p:tagLst xmlns:a="http://schemas.openxmlformats.org/drawingml/2006/main" xmlns:r="http://schemas.openxmlformats.org/officeDocument/2006/relationships" xmlns:p="http://schemas.openxmlformats.org/presentationml/2006/main">
  <p:tag name="NUM" val="32"/>
</p:tagLst>
</file>

<file path=ppt/tags/tag41.xml><?xml version="1.0" encoding="utf-8"?>
<p:tagLst xmlns:a="http://schemas.openxmlformats.org/drawingml/2006/main" xmlns:r="http://schemas.openxmlformats.org/officeDocument/2006/relationships" xmlns:p="http://schemas.openxmlformats.org/presentationml/2006/main">
  <p:tag name="NUM" val="33"/>
</p:tagLst>
</file>

<file path=ppt/tags/tag42.xml><?xml version="1.0" encoding="utf-8"?>
<p:tagLst xmlns:a="http://schemas.openxmlformats.org/drawingml/2006/main" xmlns:r="http://schemas.openxmlformats.org/officeDocument/2006/relationships" xmlns:p="http://schemas.openxmlformats.org/presentationml/2006/main">
  <p:tag name="NUM" val="34"/>
</p:tagLst>
</file>

<file path=ppt/tags/tag43.xml><?xml version="1.0" encoding="utf-8"?>
<p:tagLst xmlns:a="http://schemas.openxmlformats.org/drawingml/2006/main" xmlns:r="http://schemas.openxmlformats.org/officeDocument/2006/relationships" xmlns:p="http://schemas.openxmlformats.org/presentationml/2006/main">
  <p:tag name="NUM" val="35"/>
</p:tagLst>
</file>

<file path=ppt/tags/tag44.xml><?xml version="1.0" encoding="utf-8"?>
<p:tagLst xmlns:a="http://schemas.openxmlformats.org/drawingml/2006/main" xmlns:r="http://schemas.openxmlformats.org/officeDocument/2006/relationships" xmlns:p="http://schemas.openxmlformats.org/presentationml/2006/main">
  <p:tag name="NUM" val="36"/>
</p:tagLst>
</file>

<file path=ppt/tags/tag45.xml><?xml version="1.0" encoding="utf-8"?>
<p:tagLst xmlns:a="http://schemas.openxmlformats.org/drawingml/2006/main" xmlns:r="http://schemas.openxmlformats.org/officeDocument/2006/relationships" xmlns:p="http://schemas.openxmlformats.org/presentationml/2006/main">
  <p:tag name="NUM" val="37"/>
</p:tagLst>
</file>

<file path=ppt/tags/tag46.xml><?xml version="1.0" encoding="utf-8"?>
<p:tagLst xmlns:a="http://schemas.openxmlformats.org/drawingml/2006/main" xmlns:r="http://schemas.openxmlformats.org/officeDocument/2006/relationships" xmlns:p="http://schemas.openxmlformats.org/presentationml/2006/main">
  <p:tag name="NUM" val="38"/>
</p:tagLst>
</file>

<file path=ppt/tags/tag47.xml><?xml version="1.0" encoding="utf-8"?>
<p:tagLst xmlns:a="http://schemas.openxmlformats.org/drawingml/2006/main" xmlns:r="http://schemas.openxmlformats.org/officeDocument/2006/relationships" xmlns:p="http://schemas.openxmlformats.org/presentationml/2006/main">
  <p:tag name="NUM" val="39"/>
</p:tagLst>
</file>

<file path=ppt/tags/tag48.xml><?xml version="1.0" encoding="utf-8"?>
<p:tagLst xmlns:a="http://schemas.openxmlformats.org/drawingml/2006/main" xmlns:r="http://schemas.openxmlformats.org/officeDocument/2006/relationships" xmlns:p="http://schemas.openxmlformats.org/presentationml/2006/main">
  <p:tag name="NUM" val="40"/>
</p:tagLst>
</file>

<file path=ppt/tags/tag49.xml><?xml version="1.0" encoding="utf-8"?>
<p:tagLst xmlns:a="http://schemas.openxmlformats.org/drawingml/2006/main" xmlns:r="http://schemas.openxmlformats.org/officeDocument/2006/relationships" xmlns:p="http://schemas.openxmlformats.org/presentationml/2006/main">
  <p:tag name="NUM" val="41"/>
</p:tagLst>
</file>

<file path=ppt/tags/tag50.xml><?xml version="1.0" encoding="utf-8"?>
<p:tagLst xmlns:a="http://schemas.openxmlformats.org/drawingml/2006/main" xmlns:r="http://schemas.openxmlformats.org/officeDocument/2006/relationships" xmlns:p="http://schemas.openxmlformats.org/presentationml/2006/main">
  <p:tag name="NUM" val="42"/>
</p:tagLst>
</file>

<file path=ppt/tags/tag51.xml><?xml version="1.0" encoding="utf-8"?>
<p:tagLst xmlns:a="http://schemas.openxmlformats.org/drawingml/2006/main" xmlns:r="http://schemas.openxmlformats.org/officeDocument/2006/relationships" xmlns:p="http://schemas.openxmlformats.org/presentationml/2006/main">
  <p:tag name="NUM" val="43"/>
</p:tagLst>
</file>

<file path=ppt/tags/tag52.xml><?xml version="1.0" encoding="utf-8"?>
<p:tagLst xmlns:a="http://schemas.openxmlformats.org/drawingml/2006/main" xmlns:r="http://schemas.openxmlformats.org/officeDocument/2006/relationships" xmlns:p="http://schemas.openxmlformats.org/presentationml/2006/main">
  <p:tag name="NUM" val="44"/>
</p:tagLst>
</file>

<file path=ppt/tags/tag53.xml><?xml version="1.0" encoding="utf-8"?>
<p:tagLst xmlns:a="http://schemas.openxmlformats.org/drawingml/2006/main" xmlns:r="http://schemas.openxmlformats.org/officeDocument/2006/relationships" xmlns:p="http://schemas.openxmlformats.org/presentationml/2006/main">
  <p:tag name="NUM" val="45"/>
</p:tagLst>
</file>

<file path=ppt/tags/tag54.xml><?xml version="1.0" encoding="utf-8"?>
<p:tagLst xmlns:a="http://schemas.openxmlformats.org/drawingml/2006/main" xmlns:r="http://schemas.openxmlformats.org/officeDocument/2006/relationships" xmlns:p="http://schemas.openxmlformats.org/presentationml/2006/main">
  <p:tag name="NUM" val="46"/>
</p:tagLst>
</file>

<file path=ppt/tags/tag55.xml><?xml version="1.0" encoding="utf-8"?>
<p:tagLst xmlns:a="http://schemas.openxmlformats.org/drawingml/2006/main" xmlns:r="http://schemas.openxmlformats.org/officeDocument/2006/relationships" xmlns:p="http://schemas.openxmlformats.org/presentationml/2006/main">
  <p:tag name="NUM" val="47"/>
</p:tagLst>
</file>

<file path=ppt/tags/tag56.xml><?xml version="1.0" encoding="utf-8"?>
<p:tagLst xmlns:a="http://schemas.openxmlformats.org/drawingml/2006/main" xmlns:r="http://schemas.openxmlformats.org/officeDocument/2006/relationships" xmlns:p="http://schemas.openxmlformats.org/presentationml/2006/main">
  <p:tag name="NUM" val="48"/>
</p:tagLst>
</file>

<file path=ppt/tags/tag57.xml><?xml version="1.0" encoding="utf-8"?>
<p:tagLst xmlns:a="http://schemas.openxmlformats.org/drawingml/2006/main" xmlns:r="http://schemas.openxmlformats.org/officeDocument/2006/relationships" xmlns:p="http://schemas.openxmlformats.org/presentationml/2006/main">
  <p:tag name="NUM" val="49"/>
</p:tagLst>
</file>

<file path=ppt/tags/tag58.xml><?xml version="1.0" encoding="utf-8"?>
<p:tagLst xmlns:a="http://schemas.openxmlformats.org/drawingml/2006/main" xmlns:r="http://schemas.openxmlformats.org/officeDocument/2006/relationships" xmlns:p="http://schemas.openxmlformats.org/presentationml/2006/main">
  <p:tag name="NUM" val="50"/>
</p:tagLst>
</file>

<file path=ppt/tags/tag59.xml><?xml version="1.0" encoding="utf-8"?>
<p:tagLst xmlns:a="http://schemas.openxmlformats.org/drawingml/2006/main" xmlns:r="http://schemas.openxmlformats.org/officeDocument/2006/relationships" xmlns:p="http://schemas.openxmlformats.org/presentationml/2006/main">
  <p:tag name="NUM" val="51"/>
</p:tagLst>
</file>

<file path=ppt/tags/tag60.xml><?xml version="1.0" encoding="utf-8"?>
<p:tagLst xmlns:a="http://schemas.openxmlformats.org/drawingml/2006/main" xmlns:r="http://schemas.openxmlformats.org/officeDocument/2006/relationships" xmlns:p="http://schemas.openxmlformats.org/presentationml/2006/main">
  <p:tag name="NUM" val="52"/>
</p:tagLst>
</file>

<file path=ppt/tags/tag61.xml><?xml version="1.0" encoding="utf-8"?>
<p:tagLst xmlns:a="http://schemas.openxmlformats.org/drawingml/2006/main" xmlns:r="http://schemas.openxmlformats.org/officeDocument/2006/relationships" xmlns:p="http://schemas.openxmlformats.org/presentationml/2006/main">
  <p:tag name="NUM" val="53"/>
</p:tagLst>
</file>

<file path=ppt/tags/tag62.xml><?xml version="1.0" encoding="utf-8"?>
<p:tagLst xmlns:a="http://schemas.openxmlformats.org/drawingml/2006/main" xmlns:r="http://schemas.openxmlformats.org/officeDocument/2006/relationships" xmlns:p="http://schemas.openxmlformats.org/presentationml/2006/main">
  <p:tag name="NUM" val="54"/>
</p:tagLst>
</file>

<file path=ppt/tags/tag63.xml><?xml version="1.0" encoding="utf-8"?>
<p:tagLst xmlns:a="http://schemas.openxmlformats.org/drawingml/2006/main" xmlns:r="http://schemas.openxmlformats.org/officeDocument/2006/relationships" xmlns:p="http://schemas.openxmlformats.org/presentationml/2006/main">
  <p:tag name="NUM" val="55"/>
</p:tagLst>
</file>

<file path=ppt/tags/tag64.xml><?xml version="1.0" encoding="utf-8"?>
<p:tagLst xmlns:a="http://schemas.openxmlformats.org/drawingml/2006/main" xmlns:r="http://schemas.openxmlformats.org/officeDocument/2006/relationships" xmlns:p="http://schemas.openxmlformats.org/presentationml/2006/main">
  <p:tag name="NUM" val="56"/>
</p:tagLst>
</file>

<file path=ppt/tags/tag65.xml><?xml version="1.0" encoding="utf-8"?>
<p:tagLst xmlns:a="http://schemas.openxmlformats.org/drawingml/2006/main" xmlns:r="http://schemas.openxmlformats.org/officeDocument/2006/relationships" xmlns:p="http://schemas.openxmlformats.org/presentationml/2006/main">
  <p:tag name="NUM" val="57"/>
</p:tagLst>
</file>

<file path=ppt/tags/tag66.xml><?xml version="1.0" encoding="utf-8"?>
<p:tagLst xmlns:a="http://schemas.openxmlformats.org/drawingml/2006/main" xmlns:r="http://schemas.openxmlformats.org/officeDocument/2006/relationships" xmlns:p="http://schemas.openxmlformats.org/presentationml/2006/main">
  <p:tag name="NUM" val="58"/>
</p:tagLst>
</file>

<file path=ppt/tags/tag67.xml><?xml version="1.0" encoding="utf-8"?>
<p:tagLst xmlns:a="http://schemas.openxmlformats.org/drawingml/2006/main" xmlns:r="http://schemas.openxmlformats.org/officeDocument/2006/relationships" xmlns:p="http://schemas.openxmlformats.org/presentationml/2006/main">
  <p:tag name="NUM" val="59"/>
</p:tagLst>
</file>

<file path=ppt/tags/tag68.xml><?xml version="1.0" encoding="utf-8"?>
<p:tagLst xmlns:a="http://schemas.openxmlformats.org/drawingml/2006/main" xmlns:r="http://schemas.openxmlformats.org/officeDocument/2006/relationships" xmlns:p="http://schemas.openxmlformats.org/presentationml/2006/main">
  <p:tag name="NUM" val="60"/>
</p:tagLst>
</file>

<file path=ppt/tags/tag69.xml><?xml version="1.0" encoding="utf-8"?>
<p:tagLst xmlns:a="http://schemas.openxmlformats.org/drawingml/2006/main" xmlns:r="http://schemas.openxmlformats.org/officeDocument/2006/relationships" xmlns:p="http://schemas.openxmlformats.org/presentationml/2006/main">
  <p:tag name="NUM" val="61"/>
</p:tagLst>
</file>

<file path=ppt/tags/tag70.xml><?xml version="1.0" encoding="utf-8"?>
<p:tagLst xmlns:a="http://schemas.openxmlformats.org/drawingml/2006/main" xmlns:r="http://schemas.openxmlformats.org/officeDocument/2006/relationships" xmlns:p="http://schemas.openxmlformats.org/presentationml/2006/main">
  <p:tag name="NUM" val="62"/>
</p:tagLst>
</file>

<file path=ppt/tags/tag71.xml><?xml version="1.0" encoding="utf-8"?>
<p:tagLst xmlns:a="http://schemas.openxmlformats.org/drawingml/2006/main" xmlns:r="http://schemas.openxmlformats.org/officeDocument/2006/relationships" xmlns:p="http://schemas.openxmlformats.org/presentationml/2006/main">
  <p:tag name="NUM" val="63"/>
</p:tagLst>
</file>

<file path=ppt/tags/tag72.xml><?xml version="1.0" encoding="utf-8"?>
<p:tagLst xmlns:a="http://schemas.openxmlformats.org/drawingml/2006/main" xmlns:r="http://schemas.openxmlformats.org/officeDocument/2006/relationships" xmlns:p="http://schemas.openxmlformats.org/presentationml/2006/main">
  <p:tag name="NUM" val="64"/>
</p:tagLst>
</file>

<file path=ppt/tags/tag73.xml><?xml version="1.0" encoding="utf-8"?>
<p:tagLst xmlns:a="http://schemas.openxmlformats.org/drawingml/2006/main" xmlns:r="http://schemas.openxmlformats.org/officeDocument/2006/relationships" xmlns:p="http://schemas.openxmlformats.org/presentationml/2006/main">
  <p:tag name="NUM" val="65"/>
</p:tagLst>
</file>

<file path=ppt/tags/tag74.xml><?xml version="1.0" encoding="utf-8"?>
<p:tagLst xmlns:a="http://schemas.openxmlformats.org/drawingml/2006/main" xmlns:r="http://schemas.openxmlformats.org/officeDocument/2006/relationships" xmlns:p="http://schemas.openxmlformats.org/presentationml/2006/main">
  <p:tag name="NUM" val="66"/>
</p:tagLst>
</file>

<file path=ppt/tags/tag75.xml><?xml version="1.0" encoding="utf-8"?>
<p:tagLst xmlns:a="http://schemas.openxmlformats.org/drawingml/2006/main" xmlns:r="http://schemas.openxmlformats.org/officeDocument/2006/relationships" xmlns:p="http://schemas.openxmlformats.org/presentationml/2006/main">
  <p:tag name="NUM" val="67"/>
</p:tagLst>
</file>

<file path=ppt/tags/tag76.xml><?xml version="1.0" encoding="utf-8"?>
<p:tagLst xmlns:a="http://schemas.openxmlformats.org/drawingml/2006/main" xmlns:r="http://schemas.openxmlformats.org/officeDocument/2006/relationships" xmlns:p="http://schemas.openxmlformats.org/presentationml/2006/main">
  <p:tag name="NUM" val="68"/>
</p:tagLst>
</file>

<file path=ppt/tags/tag77.xml><?xml version="1.0" encoding="utf-8"?>
<p:tagLst xmlns:a="http://schemas.openxmlformats.org/drawingml/2006/main" xmlns:r="http://schemas.openxmlformats.org/officeDocument/2006/relationships" xmlns:p="http://schemas.openxmlformats.org/presentationml/2006/main">
  <p:tag name="NUM" val="69"/>
</p:tagLst>
</file>

<file path=ppt/tags/tag78.xml><?xml version="1.0" encoding="utf-8"?>
<p:tagLst xmlns:a="http://schemas.openxmlformats.org/drawingml/2006/main" xmlns:r="http://schemas.openxmlformats.org/officeDocument/2006/relationships" xmlns:p="http://schemas.openxmlformats.org/presentationml/2006/main">
  <p:tag name="NUM" val="70"/>
</p:tagLst>
</file>

<file path=ppt/tags/tag79.xml><?xml version="1.0" encoding="utf-8"?>
<p:tagLst xmlns:a="http://schemas.openxmlformats.org/drawingml/2006/main" xmlns:r="http://schemas.openxmlformats.org/officeDocument/2006/relationships" xmlns:p="http://schemas.openxmlformats.org/presentationml/2006/main">
  <p:tag name="NUM" val="71"/>
</p:tagLst>
</file>

<file path=ppt/tags/tag80.xml><?xml version="1.0" encoding="utf-8"?>
<p:tagLst xmlns:a="http://schemas.openxmlformats.org/drawingml/2006/main" xmlns:r="http://schemas.openxmlformats.org/officeDocument/2006/relationships" xmlns:p="http://schemas.openxmlformats.org/presentationml/2006/main">
  <p:tag name="NUM" val="72"/>
</p:tagLst>
</file>

<file path=ppt/tags/tag81.xml><?xml version="1.0" encoding="utf-8"?>
<p:tagLst xmlns:a="http://schemas.openxmlformats.org/drawingml/2006/main" xmlns:r="http://schemas.openxmlformats.org/officeDocument/2006/relationships" xmlns:p="http://schemas.openxmlformats.org/presentationml/2006/main">
  <p:tag name="NUM" val="73"/>
</p:tagLst>
</file>

<file path=ppt/tags/tag82.xml><?xml version="1.0" encoding="utf-8"?>
<p:tagLst xmlns:a="http://schemas.openxmlformats.org/drawingml/2006/main" xmlns:r="http://schemas.openxmlformats.org/officeDocument/2006/relationships" xmlns:p="http://schemas.openxmlformats.org/presentationml/2006/main">
  <p:tag name="NUM" val="74"/>
</p:tagLst>
</file>

<file path=ppt/tags/tag83.xml><?xml version="1.0" encoding="utf-8"?>
<p:tagLst xmlns:a="http://schemas.openxmlformats.org/drawingml/2006/main" xmlns:r="http://schemas.openxmlformats.org/officeDocument/2006/relationships" xmlns:p="http://schemas.openxmlformats.org/presentationml/2006/main">
  <p:tag name="NUM" val="75"/>
</p:tagLst>
</file>

<file path=ppt/tags/tag84.xml><?xml version="1.0" encoding="utf-8"?>
<p:tagLst xmlns:a="http://schemas.openxmlformats.org/drawingml/2006/main" xmlns:r="http://schemas.openxmlformats.org/officeDocument/2006/relationships" xmlns:p="http://schemas.openxmlformats.org/presentationml/2006/main">
  <p:tag name="NUM" val="76"/>
</p:tagLst>
</file>

<file path=ppt/tags/tag85.xml><?xml version="1.0" encoding="utf-8"?>
<p:tagLst xmlns:a="http://schemas.openxmlformats.org/drawingml/2006/main" xmlns:r="http://schemas.openxmlformats.org/officeDocument/2006/relationships" xmlns:p="http://schemas.openxmlformats.org/presentationml/2006/main">
  <p:tag name="NUM" val="77"/>
</p:tagLst>
</file>

<file path=ppt/tags/tag86.xml><?xml version="1.0" encoding="utf-8"?>
<p:tagLst xmlns:a="http://schemas.openxmlformats.org/drawingml/2006/main" xmlns:r="http://schemas.openxmlformats.org/officeDocument/2006/relationships" xmlns:p="http://schemas.openxmlformats.org/presentationml/2006/main">
  <p:tag name="NUM" val="78"/>
</p:tagLst>
</file>

<file path=ppt/tags/tag87.xml><?xml version="1.0" encoding="utf-8"?>
<p:tagLst xmlns:a="http://schemas.openxmlformats.org/drawingml/2006/main" xmlns:r="http://schemas.openxmlformats.org/officeDocument/2006/relationships" xmlns:p="http://schemas.openxmlformats.org/presentationml/2006/main">
  <p:tag name="NUM" val="79"/>
</p:tagLst>
</file>

<file path=ppt/tags/tag88.xml><?xml version="1.0" encoding="utf-8"?>
<p:tagLst xmlns:a="http://schemas.openxmlformats.org/drawingml/2006/main" xmlns:r="http://schemas.openxmlformats.org/officeDocument/2006/relationships" xmlns:p="http://schemas.openxmlformats.org/presentationml/2006/main">
  <p:tag name="NUM" val="80"/>
</p:tagLst>
</file>

<file path=ppt/tags/tag89.xml><?xml version="1.0" encoding="utf-8"?>
<p:tagLst xmlns:a="http://schemas.openxmlformats.org/drawingml/2006/main" xmlns:r="http://schemas.openxmlformats.org/officeDocument/2006/relationships" xmlns:p="http://schemas.openxmlformats.org/presentationml/2006/main">
  <p:tag name="NUM" val="1"/>
</p:tagLst>
</file>

<file path=ppt/tags/tag90.xml><?xml version="1.0" encoding="utf-8"?>
<p:tagLst xmlns:a="http://schemas.openxmlformats.org/drawingml/2006/main" xmlns:r="http://schemas.openxmlformats.org/officeDocument/2006/relationships" xmlns:p="http://schemas.openxmlformats.org/presentationml/2006/main">
  <p:tag name="NUM" val="2"/>
</p:tagLst>
</file>

<file path=ppt/tags/tag91.xml><?xml version="1.0" encoding="utf-8"?>
<p:tagLst xmlns:a="http://schemas.openxmlformats.org/drawingml/2006/main" xmlns:r="http://schemas.openxmlformats.org/officeDocument/2006/relationships" xmlns:p="http://schemas.openxmlformats.org/presentationml/2006/main">
  <p:tag name="NUM" val="1"/>
</p:tagLst>
</file>

<file path=ppt/tags/tag92.xml><?xml version="1.0" encoding="utf-8"?>
<p:tagLst xmlns:a="http://schemas.openxmlformats.org/drawingml/2006/main" xmlns:r="http://schemas.openxmlformats.org/officeDocument/2006/relationships" xmlns:p="http://schemas.openxmlformats.org/presentationml/2006/main">
  <p:tag name="NUM" val="2"/>
</p:tagLst>
</file>

<file path=ppt/tags/tag93.xml><?xml version="1.0" encoding="utf-8"?>
<p:tagLst xmlns:a="http://schemas.openxmlformats.org/drawingml/2006/main" xmlns:r="http://schemas.openxmlformats.org/officeDocument/2006/relationships" xmlns:p="http://schemas.openxmlformats.org/presentationml/2006/main">
  <p:tag name="NUM" val="3"/>
</p:tagLst>
</file>

<file path=ppt/tags/tag94.xml><?xml version="1.0" encoding="utf-8"?>
<p:tagLst xmlns:a="http://schemas.openxmlformats.org/drawingml/2006/main" xmlns:r="http://schemas.openxmlformats.org/officeDocument/2006/relationships" xmlns:p="http://schemas.openxmlformats.org/presentationml/2006/main">
  <p:tag name="NUM" val="4"/>
</p:tagLst>
</file>

<file path=ppt/tags/tag95.xml><?xml version="1.0" encoding="utf-8"?>
<p:tagLst xmlns:a="http://schemas.openxmlformats.org/drawingml/2006/main" xmlns:r="http://schemas.openxmlformats.org/officeDocument/2006/relationships" xmlns:p="http://schemas.openxmlformats.org/presentationml/2006/main">
  <p:tag name="NUM" val="5"/>
</p:tagLst>
</file>

<file path=ppt/tags/tag96.xml><?xml version="1.0" encoding="utf-8"?>
<p:tagLst xmlns:a="http://schemas.openxmlformats.org/drawingml/2006/main" xmlns:r="http://schemas.openxmlformats.org/officeDocument/2006/relationships" xmlns:p="http://schemas.openxmlformats.org/presentationml/2006/main">
  <p:tag name="NUM" val="1"/>
</p:tagLst>
</file>

<file path=ppt/tags/tag97.xml><?xml version="1.0" encoding="utf-8"?>
<p:tagLst xmlns:a="http://schemas.openxmlformats.org/drawingml/2006/main" xmlns:r="http://schemas.openxmlformats.org/officeDocument/2006/relationships" xmlns:p="http://schemas.openxmlformats.org/presentationml/2006/main">
  <p:tag name="NUM" val="2"/>
</p:tagLst>
</file>

<file path=ppt/tags/tag98.xml><?xml version="1.0" encoding="utf-8"?>
<p:tagLst xmlns:a="http://schemas.openxmlformats.org/drawingml/2006/main" xmlns:r="http://schemas.openxmlformats.org/officeDocument/2006/relationships" xmlns:p="http://schemas.openxmlformats.org/presentationml/2006/main">
  <p:tag name="NUM" val="3"/>
</p:tagLst>
</file>

<file path=ppt/tags/tag99.xml><?xml version="1.0" encoding="utf-8"?>
<p:tagLst xmlns:a="http://schemas.openxmlformats.org/drawingml/2006/main" xmlns:r="http://schemas.openxmlformats.org/officeDocument/2006/relationships" xmlns:p="http://schemas.openxmlformats.org/presentationml/2006/main">
  <p:tag name="NUM" val="4"/>
</p:tagLst>
</file>

<file path=ppt/tags/tag100.xml><?xml version="1.0" encoding="utf-8"?>
<p:tagLst xmlns:a="http://schemas.openxmlformats.org/drawingml/2006/main" xmlns:r="http://schemas.openxmlformats.org/officeDocument/2006/relationships" xmlns:p="http://schemas.openxmlformats.org/presentationml/2006/main">
  <p:tag name="NUM" val="1"/>
</p:tagLst>
</file>

<file path=ppt/tags/tag101.xml><?xml version="1.0" encoding="utf-8"?>
<p:tagLst xmlns:a="http://schemas.openxmlformats.org/drawingml/2006/main" xmlns:r="http://schemas.openxmlformats.org/officeDocument/2006/relationships" xmlns:p="http://schemas.openxmlformats.org/presentationml/2006/main">
  <p:tag name="NUM" val="2"/>
</p:tagLst>
</file>

<file path=ppt/tags/tag102.xml><?xml version="1.0" encoding="utf-8"?>
<p:tagLst xmlns:a="http://schemas.openxmlformats.org/drawingml/2006/main" xmlns:r="http://schemas.openxmlformats.org/officeDocument/2006/relationships" xmlns:p="http://schemas.openxmlformats.org/presentationml/2006/main">
  <p:tag name="NUM" val="3"/>
</p:tagLst>
</file>

<file path=ppt/tags/tag103.xml><?xml version="1.0" encoding="utf-8"?>
<p:tagLst xmlns:a="http://schemas.openxmlformats.org/drawingml/2006/main" xmlns:r="http://schemas.openxmlformats.org/officeDocument/2006/relationships" xmlns:p="http://schemas.openxmlformats.org/presentationml/2006/main">
  <p:tag name="NUM" val="4"/>
</p:tagLst>
</file>

<file path=ppt/tags/tag104.xml><?xml version="1.0" encoding="utf-8"?>
<p:tagLst xmlns:a="http://schemas.openxmlformats.org/drawingml/2006/main" xmlns:r="http://schemas.openxmlformats.org/officeDocument/2006/relationships" xmlns:p="http://schemas.openxmlformats.org/presentationml/2006/main">
  <p:tag name="NUM" val="5"/>
</p:tagLst>
</file>

<file path=ppt/tags/tag105.xml><?xml version="1.0" encoding="utf-8"?>
<p:tagLst xmlns:a="http://schemas.openxmlformats.org/drawingml/2006/main" xmlns:r="http://schemas.openxmlformats.org/officeDocument/2006/relationships" xmlns:p="http://schemas.openxmlformats.org/presentationml/2006/main">
  <p:tag name="NUM" val="6"/>
</p:tagLst>
</file>

<file path=ppt/tags/tag106.xml><?xml version="1.0" encoding="utf-8"?>
<p:tagLst xmlns:a="http://schemas.openxmlformats.org/drawingml/2006/main" xmlns:r="http://schemas.openxmlformats.org/officeDocument/2006/relationships" xmlns:p="http://schemas.openxmlformats.org/presentationml/2006/main">
  <p:tag name="NUM" val="7"/>
</p:tagLst>
</file>

<file path=ppt/tags/tag107.xml><?xml version="1.0" encoding="utf-8"?>
<p:tagLst xmlns:a="http://schemas.openxmlformats.org/drawingml/2006/main" xmlns:r="http://schemas.openxmlformats.org/officeDocument/2006/relationships" xmlns:p="http://schemas.openxmlformats.org/presentationml/2006/main">
  <p:tag name="NUM" val="8"/>
</p:tagLst>
</file>

<file path=ppt/tags/tag108.xml><?xml version="1.0" encoding="utf-8"?>
<p:tagLst xmlns:a="http://schemas.openxmlformats.org/drawingml/2006/main" xmlns:r="http://schemas.openxmlformats.org/officeDocument/2006/relationships" xmlns:p="http://schemas.openxmlformats.org/presentationml/2006/main">
  <p:tag name="NUM" val="9"/>
</p:tagLst>
</file>

<file path=ppt/tags/tag109.xml><?xml version="1.0" encoding="utf-8"?>
<p:tagLst xmlns:a="http://schemas.openxmlformats.org/drawingml/2006/main" xmlns:r="http://schemas.openxmlformats.org/officeDocument/2006/relationships" xmlns:p="http://schemas.openxmlformats.org/presentationml/2006/main">
  <p:tag name="NUM" val="10"/>
</p:tagLst>
</file>

<file path=ppt/tags/tag110.xml><?xml version="1.0" encoding="utf-8"?>
<p:tagLst xmlns:a="http://schemas.openxmlformats.org/drawingml/2006/main" xmlns:r="http://schemas.openxmlformats.org/officeDocument/2006/relationships" xmlns:p="http://schemas.openxmlformats.org/presentationml/2006/main">
  <p:tag name="NUM" val="1"/>
</p:tagLst>
</file>

<file path=ppt/tags/tag111.xml><?xml version="1.0" encoding="utf-8"?>
<p:tagLst xmlns:a="http://schemas.openxmlformats.org/drawingml/2006/main" xmlns:r="http://schemas.openxmlformats.org/officeDocument/2006/relationships" xmlns:p="http://schemas.openxmlformats.org/presentationml/2006/main">
  <p:tag name="NUM" val="2"/>
</p:tagLst>
</file>

<file path=ppt/tags/tag112.xml><?xml version="1.0" encoding="utf-8"?>
<p:tagLst xmlns:a="http://schemas.openxmlformats.org/drawingml/2006/main" xmlns:r="http://schemas.openxmlformats.org/officeDocument/2006/relationships" xmlns:p="http://schemas.openxmlformats.org/presentationml/2006/main">
  <p:tag name="NUM" val="3"/>
</p:tagLst>
</file>

<file path=ppt/tags/tag113.xml><?xml version="1.0" encoding="utf-8"?>
<p:tagLst xmlns:a="http://schemas.openxmlformats.org/drawingml/2006/main" xmlns:r="http://schemas.openxmlformats.org/officeDocument/2006/relationships" xmlns:p="http://schemas.openxmlformats.org/presentationml/2006/main">
  <p:tag name="NUM" val="4"/>
</p:tagLst>
</file>

<file path=ppt/tags/tag114.xml><?xml version="1.0" encoding="utf-8"?>
<p:tagLst xmlns:a="http://schemas.openxmlformats.org/drawingml/2006/main" xmlns:r="http://schemas.openxmlformats.org/officeDocument/2006/relationships" xmlns:p="http://schemas.openxmlformats.org/presentationml/2006/main">
  <p:tag name="NUM" val="5"/>
</p:tagLst>
</file>

<file path=ppt/tags/tag115.xml><?xml version="1.0" encoding="utf-8"?>
<p:tagLst xmlns:a="http://schemas.openxmlformats.org/drawingml/2006/main" xmlns:r="http://schemas.openxmlformats.org/officeDocument/2006/relationships" xmlns:p="http://schemas.openxmlformats.org/presentationml/2006/main">
  <p:tag name="NUM" val="1"/>
</p:tagLst>
</file>

<file path=ppt/tags/tag116.xml><?xml version="1.0" encoding="utf-8"?>
<p:tagLst xmlns:a="http://schemas.openxmlformats.org/drawingml/2006/main" xmlns:r="http://schemas.openxmlformats.org/officeDocument/2006/relationships" xmlns:p="http://schemas.openxmlformats.org/presentationml/2006/main">
  <p:tag name="NUM" val="2"/>
</p:tagLst>
</file>

<file path=ppt/tags/tag117.xml><?xml version="1.0" encoding="utf-8"?>
<p:tagLst xmlns:a="http://schemas.openxmlformats.org/drawingml/2006/main" xmlns:r="http://schemas.openxmlformats.org/officeDocument/2006/relationships" xmlns:p="http://schemas.openxmlformats.org/presentationml/2006/main">
  <p:tag name="NUM" val="1"/>
</p:tagLst>
</file>

<file path=ppt/tags/tag118.xml><?xml version="1.0" encoding="utf-8"?>
<p:tagLst xmlns:a="http://schemas.openxmlformats.org/drawingml/2006/main" xmlns:r="http://schemas.openxmlformats.org/officeDocument/2006/relationships" xmlns:p="http://schemas.openxmlformats.org/presentationml/2006/main">
  <p:tag name="NUM" val="2"/>
</p:tagLst>
</file>

<file path=ppt/tags/tag119.xml><?xml version="1.0" encoding="utf-8"?>
<p:tagLst xmlns:a="http://schemas.openxmlformats.org/drawingml/2006/main" xmlns:r="http://schemas.openxmlformats.org/officeDocument/2006/relationships" xmlns:p="http://schemas.openxmlformats.org/presentationml/2006/main">
  <p:tag name="NUM" val="3"/>
</p:tagLst>
</file>

<file path=ppt/tags/tag120.xml><?xml version="1.0" encoding="utf-8"?>
<p:tagLst xmlns:a="http://schemas.openxmlformats.org/drawingml/2006/main" xmlns:r="http://schemas.openxmlformats.org/officeDocument/2006/relationships" xmlns:p="http://schemas.openxmlformats.org/presentationml/2006/main">
  <p:tag name="NUM" val="4"/>
</p:tagLst>
</file>

<file path=ppt/tags/tag121.xml><?xml version="1.0" encoding="utf-8"?>
<p:tagLst xmlns:a="http://schemas.openxmlformats.org/drawingml/2006/main" xmlns:r="http://schemas.openxmlformats.org/officeDocument/2006/relationships" xmlns:p="http://schemas.openxmlformats.org/presentationml/2006/main">
  <p:tag name="NUM" val="5"/>
</p:tagLst>
</file>

<file path=ppt/tags/tag122.xml><?xml version="1.0" encoding="utf-8"?>
<p:tagLst xmlns:a="http://schemas.openxmlformats.org/drawingml/2006/main" xmlns:r="http://schemas.openxmlformats.org/officeDocument/2006/relationships" xmlns:p="http://schemas.openxmlformats.org/presentationml/2006/main">
  <p:tag name="NUM" val="6"/>
</p:tagLst>
</file>

<file path=ppt/tags/tag123.xml><?xml version="1.0" encoding="utf-8"?>
<p:tagLst xmlns:a="http://schemas.openxmlformats.org/drawingml/2006/main" xmlns:r="http://schemas.openxmlformats.org/officeDocument/2006/relationships" xmlns:p="http://schemas.openxmlformats.org/presentationml/2006/main">
  <p:tag name="NUM" val="7"/>
</p:tagLst>
</file>

<file path=ppt/tags/tag124.xml><?xml version="1.0" encoding="utf-8"?>
<p:tagLst xmlns:a="http://schemas.openxmlformats.org/drawingml/2006/main" xmlns:r="http://schemas.openxmlformats.org/officeDocument/2006/relationships" xmlns:p="http://schemas.openxmlformats.org/presentationml/2006/main">
  <p:tag name="NUM" val="8"/>
</p:tagLst>
</file>

<file path=ppt/tags/tag125.xml><?xml version="1.0" encoding="utf-8"?>
<p:tagLst xmlns:a="http://schemas.openxmlformats.org/drawingml/2006/main" xmlns:r="http://schemas.openxmlformats.org/officeDocument/2006/relationships" xmlns:p="http://schemas.openxmlformats.org/presentationml/2006/main">
  <p:tag name="NUM" val="9"/>
</p:tagLst>
</file>

<file path=ppt/tags/tag126.xml><?xml version="1.0" encoding="utf-8"?>
<p:tagLst xmlns:a="http://schemas.openxmlformats.org/drawingml/2006/main" xmlns:r="http://schemas.openxmlformats.org/officeDocument/2006/relationships" xmlns:p="http://schemas.openxmlformats.org/presentationml/2006/main">
  <p:tag name="NUM" val="10"/>
</p:tagLst>
</file>

<file path=ppt/tags/tag127.xml><?xml version="1.0" encoding="utf-8"?>
<p:tagLst xmlns:a="http://schemas.openxmlformats.org/drawingml/2006/main" xmlns:r="http://schemas.openxmlformats.org/officeDocument/2006/relationships" xmlns:p="http://schemas.openxmlformats.org/presentationml/2006/main">
  <p:tag name="NUM" val="11"/>
</p:tagLst>
</file>

<file path=ppt/tags/tag128.xml><?xml version="1.0" encoding="utf-8"?>
<p:tagLst xmlns:a="http://schemas.openxmlformats.org/drawingml/2006/main" xmlns:r="http://schemas.openxmlformats.org/officeDocument/2006/relationships" xmlns:p="http://schemas.openxmlformats.org/presentationml/2006/main">
  <p:tag name="NUM" val="12"/>
</p:tagLst>
</file>

<file path=ppt/tags/tag129.xml><?xml version="1.0" encoding="utf-8"?>
<p:tagLst xmlns:a="http://schemas.openxmlformats.org/drawingml/2006/main" xmlns:r="http://schemas.openxmlformats.org/officeDocument/2006/relationships" xmlns:p="http://schemas.openxmlformats.org/presentationml/2006/main">
  <p:tag name="NUM" val="13"/>
</p:tagLst>
</file>

<file path=ppt/tags/tag130.xml><?xml version="1.0" encoding="utf-8"?>
<p:tagLst xmlns:a="http://schemas.openxmlformats.org/drawingml/2006/main" xmlns:r="http://schemas.openxmlformats.org/officeDocument/2006/relationships" xmlns:p="http://schemas.openxmlformats.org/presentationml/2006/main">
  <p:tag name="NUM" val="14"/>
</p:tagLst>
</file>

<file path=ppt/tags/tag131.xml><?xml version="1.0" encoding="utf-8"?>
<p:tagLst xmlns:a="http://schemas.openxmlformats.org/drawingml/2006/main" xmlns:r="http://schemas.openxmlformats.org/officeDocument/2006/relationships" xmlns:p="http://schemas.openxmlformats.org/presentationml/2006/main">
  <p:tag name="NUM" val="15"/>
</p:tagLst>
</file>

<file path=ppt/tags/tag132.xml><?xml version="1.0" encoding="utf-8"?>
<p:tagLst xmlns:a="http://schemas.openxmlformats.org/drawingml/2006/main" xmlns:r="http://schemas.openxmlformats.org/officeDocument/2006/relationships" xmlns:p="http://schemas.openxmlformats.org/presentationml/2006/main">
  <p:tag name="NUM" val="16"/>
</p:tagLst>
</file>

<file path=ppt/tags/tag133.xml><?xml version="1.0" encoding="utf-8"?>
<p:tagLst xmlns:a="http://schemas.openxmlformats.org/drawingml/2006/main" xmlns:r="http://schemas.openxmlformats.org/officeDocument/2006/relationships" xmlns:p="http://schemas.openxmlformats.org/presentationml/2006/main">
  <p:tag name="NUM" val="17"/>
</p:tagLst>
</file>

<file path=ppt/tags/tag134.xml><?xml version="1.0" encoding="utf-8"?>
<p:tagLst xmlns:a="http://schemas.openxmlformats.org/drawingml/2006/main" xmlns:r="http://schemas.openxmlformats.org/officeDocument/2006/relationships" xmlns:p="http://schemas.openxmlformats.org/presentationml/2006/main">
  <p:tag name="NUM" val="18"/>
</p:tagLst>
</file>

<file path=ppt/tags/tag135.xml><?xml version="1.0" encoding="utf-8"?>
<p:tagLst xmlns:a="http://schemas.openxmlformats.org/drawingml/2006/main" xmlns:r="http://schemas.openxmlformats.org/officeDocument/2006/relationships" xmlns:p="http://schemas.openxmlformats.org/presentationml/2006/main">
  <p:tag name="NUM" val="19"/>
</p:tagLst>
</file>

<file path=ppt/tags/tag136.xml><?xml version="1.0" encoding="utf-8"?>
<p:tagLst xmlns:a="http://schemas.openxmlformats.org/drawingml/2006/main" xmlns:r="http://schemas.openxmlformats.org/officeDocument/2006/relationships" xmlns:p="http://schemas.openxmlformats.org/presentationml/2006/main">
  <p:tag name="NUM" val="1"/>
</p:tagLst>
</file>

<file path=ppt/tags/tag137.xml><?xml version="1.0" encoding="utf-8"?>
<p:tagLst xmlns:a="http://schemas.openxmlformats.org/drawingml/2006/main" xmlns:r="http://schemas.openxmlformats.org/officeDocument/2006/relationships" xmlns:p="http://schemas.openxmlformats.org/presentationml/2006/main">
  <p:tag name="NUM" val="2"/>
</p:tagLst>
</file>

<file path=ppt/tags/tag138.xml><?xml version="1.0" encoding="utf-8"?>
<p:tagLst xmlns:a="http://schemas.openxmlformats.org/drawingml/2006/main" xmlns:r="http://schemas.openxmlformats.org/officeDocument/2006/relationships" xmlns:p="http://schemas.openxmlformats.org/presentationml/2006/main">
  <p:tag name="NUM" val="3"/>
</p:tagLst>
</file>

<file path=ppt/tags/tag139.xml><?xml version="1.0" encoding="utf-8"?>
<p:tagLst xmlns:a="http://schemas.openxmlformats.org/drawingml/2006/main" xmlns:r="http://schemas.openxmlformats.org/officeDocument/2006/relationships" xmlns:p="http://schemas.openxmlformats.org/presentationml/2006/main">
  <p:tag name="NUM" val="4"/>
</p:tagLst>
</file>

<file path=ppt/tags/tag140.xml><?xml version="1.0" encoding="utf-8"?>
<p:tagLst xmlns:a="http://schemas.openxmlformats.org/drawingml/2006/main" xmlns:r="http://schemas.openxmlformats.org/officeDocument/2006/relationships" xmlns:p="http://schemas.openxmlformats.org/presentationml/2006/main">
  <p:tag name="NUM" val="5"/>
</p:tagLst>
</file>

<file path=ppt/tags/tag141.xml><?xml version="1.0" encoding="utf-8"?>
<p:tagLst xmlns:a="http://schemas.openxmlformats.org/drawingml/2006/main" xmlns:r="http://schemas.openxmlformats.org/officeDocument/2006/relationships" xmlns:p="http://schemas.openxmlformats.org/presentationml/2006/main">
  <p:tag name="NUM" val="6"/>
</p:tagLst>
</file>

<file path=ppt/tags/tag142.xml><?xml version="1.0" encoding="utf-8"?>
<p:tagLst xmlns:a="http://schemas.openxmlformats.org/drawingml/2006/main" xmlns:r="http://schemas.openxmlformats.org/officeDocument/2006/relationships" xmlns:p="http://schemas.openxmlformats.org/presentationml/2006/main">
  <p:tag name="NUM" val="7"/>
</p:tagLst>
</file>

<file path=ppt/tags/tag143.xml><?xml version="1.0" encoding="utf-8"?>
<p:tagLst xmlns:a="http://schemas.openxmlformats.org/drawingml/2006/main" xmlns:r="http://schemas.openxmlformats.org/officeDocument/2006/relationships" xmlns:p="http://schemas.openxmlformats.org/presentationml/2006/main">
  <p:tag name="NUM" val="8"/>
</p:tagLst>
</file>

<file path=ppt/tags/tag144.xml><?xml version="1.0" encoding="utf-8"?>
<p:tagLst xmlns:a="http://schemas.openxmlformats.org/drawingml/2006/main" xmlns:r="http://schemas.openxmlformats.org/officeDocument/2006/relationships" xmlns:p="http://schemas.openxmlformats.org/presentationml/2006/main">
  <p:tag name="NUM" val="9"/>
</p:tagLst>
</file>

<file path=ppt/tags/tag145.xml><?xml version="1.0" encoding="utf-8"?>
<p:tagLst xmlns:a="http://schemas.openxmlformats.org/drawingml/2006/main" xmlns:r="http://schemas.openxmlformats.org/officeDocument/2006/relationships" xmlns:p="http://schemas.openxmlformats.org/presentationml/2006/main">
  <p:tag name="NUM" val="10"/>
</p:tagLst>
</file>

<file path=ppt/tags/tag146.xml><?xml version="1.0" encoding="utf-8"?>
<p:tagLst xmlns:a="http://schemas.openxmlformats.org/drawingml/2006/main" xmlns:r="http://schemas.openxmlformats.org/officeDocument/2006/relationships" xmlns:p="http://schemas.openxmlformats.org/presentationml/2006/main">
  <p:tag name="NUM" val="1"/>
</p:tagLst>
</file>

<file path=ppt/tags/tag147.xml><?xml version="1.0" encoding="utf-8"?>
<p:tagLst xmlns:a="http://schemas.openxmlformats.org/drawingml/2006/main" xmlns:r="http://schemas.openxmlformats.org/officeDocument/2006/relationships" xmlns:p="http://schemas.openxmlformats.org/presentationml/2006/main">
  <p:tag name="NUM" val="2"/>
</p:tagLst>
</file>

<file path=ppt/tags/tag148.xml><?xml version="1.0" encoding="utf-8"?>
<p:tagLst xmlns:a="http://schemas.openxmlformats.org/drawingml/2006/main" xmlns:r="http://schemas.openxmlformats.org/officeDocument/2006/relationships" xmlns:p="http://schemas.openxmlformats.org/presentationml/2006/main">
  <p:tag name="NUM" val="3"/>
</p:tagLst>
</file>

<file path=ppt/tags/tag149.xml><?xml version="1.0" encoding="utf-8"?>
<p:tagLst xmlns:a="http://schemas.openxmlformats.org/drawingml/2006/main" xmlns:r="http://schemas.openxmlformats.org/officeDocument/2006/relationships" xmlns:p="http://schemas.openxmlformats.org/presentationml/2006/main">
  <p:tag name="NUM" val="4"/>
</p:tagLst>
</file>

<file path=ppt/tags/tag150.xml><?xml version="1.0" encoding="utf-8"?>
<p:tagLst xmlns:a="http://schemas.openxmlformats.org/drawingml/2006/main" xmlns:r="http://schemas.openxmlformats.org/officeDocument/2006/relationships" xmlns:p="http://schemas.openxmlformats.org/presentationml/2006/main">
  <p:tag name="NUM" val="5"/>
</p:tagLst>
</file>

<file path=ppt/tags/tag151.xml><?xml version="1.0" encoding="utf-8"?>
<p:tagLst xmlns:a="http://schemas.openxmlformats.org/drawingml/2006/main" xmlns:r="http://schemas.openxmlformats.org/officeDocument/2006/relationships" xmlns:p="http://schemas.openxmlformats.org/presentationml/2006/main">
  <p:tag name="NUM" val="6"/>
</p:tagLst>
</file>

<file path=ppt/tags/tag152.xml><?xml version="1.0" encoding="utf-8"?>
<p:tagLst xmlns:a="http://schemas.openxmlformats.org/drawingml/2006/main" xmlns:r="http://schemas.openxmlformats.org/officeDocument/2006/relationships" xmlns:p="http://schemas.openxmlformats.org/presentationml/2006/main">
  <p:tag name="NUM" val="7"/>
</p:tagLst>
</file>

<file path=ppt/tags/tag153.xml><?xml version="1.0" encoding="utf-8"?>
<p:tagLst xmlns:a="http://schemas.openxmlformats.org/drawingml/2006/main" xmlns:r="http://schemas.openxmlformats.org/officeDocument/2006/relationships" xmlns:p="http://schemas.openxmlformats.org/presentationml/2006/main">
  <p:tag name="NUM" val="8"/>
</p:tagLst>
</file>

<file path=ppt/tags/tag154.xml><?xml version="1.0" encoding="utf-8"?>
<p:tagLst xmlns:a="http://schemas.openxmlformats.org/drawingml/2006/main" xmlns:r="http://schemas.openxmlformats.org/officeDocument/2006/relationships" xmlns:p="http://schemas.openxmlformats.org/presentationml/2006/main">
  <p:tag name="NUM" val="9"/>
</p:tagLst>
</file>

<file path=ppt/tags/tag155.xml><?xml version="1.0" encoding="utf-8"?>
<p:tagLst xmlns:a="http://schemas.openxmlformats.org/drawingml/2006/main" xmlns:r="http://schemas.openxmlformats.org/officeDocument/2006/relationships" xmlns:p="http://schemas.openxmlformats.org/presentationml/2006/main">
  <p:tag name="NUM" val="10"/>
</p:tagLst>
</file>

<file path=ppt/tags/tag156.xml><?xml version="1.0" encoding="utf-8"?>
<p:tagLst xmlns:a="http://schemas.openxmlformats.org/drawingml/2006/main" xmlns:r="http://schemas.openxmlformats.org/officeDocument/2006/relationships" xmlns:p="http://schemas.openxmlformats.org/presentationml/2006/main">
  <p:tag name="NUM" val="1"/>
</p:tagLst>
</file>

<file path=ppt/tags/tag157.xml><?xml version="1.0" encoding="utf-8"?>
<p:tagLst xmlns:a="http://schemas.openxmlformats.org/drawingml/2006/main" xmlns:r="http://schemas.openxmlformats.org/officeDocument/2006/relationships" xmlns:p="http://schemas.openxmlformats.org/presentationml/2006/main">
  <p:tag name="NUM" val="2"/>
</p:tagLst>
</file>

<file path=ppt/tags/tag158.xml><?xml version="1.0" encoding="utf-8"?>
<p:tagLst xmlns:a="http://schemas.openxmlformats.org/drawingml/2006/main" xmlns:r="http://schemas.openxmlformats.org/officeDocument/2006/relationships" xmlns:p="http://schemas.openxmlformats.org/presentationml/2006/main">
  <p:tag name="NUM" val="3"/>
</p:tagLst>
</file>

<file path=ppt/tags/tag159.xml><?xml version="1.0" encoding="utf-8"?>
<p:tagLst xmlns:a="http://schemas.openxmlformats.org/drawingml/2006/main" xmlns:r="http://schemas.openxmlformats.org/officeDocument/2006/relationships" xmlns:p="http://schemas.openxmlformats.org/presentationml/2006/main">
  <p:tag name="NUM" val="4"/>
</p:tagLst>
</file>

<file path=ppt/tags/tag160.xml><?xml version="1.0" encoding="utf-8"?>
<p:tagLst xmlns:a="http://schemas.openxmlformats.org/drawingml/2006/main" xmlns:r="http://schemas.openxmlformats.org/officeDocument/2006/relationships" xmlns:p="http://schemas.openxmlformats.org/presentationml/2006/main">
  <p:tag name="NUM" val="1"/>
</p:tagLst>
</file>

<file path=ppt/tags/tag161.xml><?xml version="1.0" encoding="utf-8"?>
<p:tagLst xmlns:a="http://schemas.openxmlformats.org/drawingml/2006/main" xmlns:r="http://schemas.openxmlformats.org/officeDocument/2006/relationships" xmlns:p="http://schemas.openxmlformats.org/presentationml/2006/main">
  <p:tag name="NUM" val="1"/>
</p:tagLst>
</file>

<file path=ppt/tags/tag162.xml><?xml version="1.0" encoding="utf-8"?>
<p:tagLst xmlns:a="http://schemas.openxmlformats.org/drawingml/2006/main" xmlns:r="http://schemas.openxmlformats.org/officeDocument/2006/relationships" xmlns:p="http://schemas.openxmlformats.org/presentationml/2006/main">
  <p:tag name="NUM" val="2"/>
</p:tagLst>
</file>

<file path=ppt/tags/tag163.xml><?xml version="1.0" encoding="utf-8"?>
<p:tagLst xmlns:a="http://schemas.openxmlformats.org/drawingml/2006/main" xmlns:r="http://schemas.openxmlformats.org/officeDocument/2006/relationships" xmlns:p="http://schemas.openxmlformats.org/presentationml/2006/main">
  <p:tag name="NUM" val="3"/>
</p:tagLst>
</file>

<file path=ppt/tags/tag164.xml><?xml version="1.0" encoding="utf-8"?>
<p:tagLst xmlns:a="http://schemas.openxmlformats.org/drawingml/2006/main" xmlns:r="http://schemas.openxmlformats.org/officeDocument/2006/relationships" xmlns:p="http://schemas.openxmlformats.org/presentationml/2006/main">
  <p:tag name="NUM" val="4"/>
</p:tagLst>
</file>

<file path=ppt/tags/tag165.xml><?xml version="1.0" encoding="utf-8"?>
<p:tagLst xmlns:a="http://schemas.openxmlformats.org/drawingml/2006/main" xmlns:r="http://schemas.openxmlformats.org/officeDocument/2006/relationships" xmlns:p="http://schemas.openxmlformats.org/presentationml/2006/main">
  <p:tag name="NUM" val="5"/>
</p:tagLst>
</file>

<file path=ppt/tags/tag166.xml><?xml version="1.0" encoding="utf-8"?>
<p:tagLst xmlns:a="http://schemas.openxmlformats.org/drawingml/2006/main" xmlns:r="http://schemas.openxmlformats.org/officeDocument/2006/relationships" xmlns:p="http://schemas.openxmlformats.org/presentationml/2006/main">
  <p:tag name="NUM" val="6"/>
</p:tagLst>
</file>

<file path=ppt/tags/tag167.xml><?xml version="1.0" encoding="utf-8"?>
<p:tagLst xmlns:a="http://schemas.openxmlformats.org/drawingml/2006/main" xmlns:r="http://schemas.openxmlformats.org/officeDocument/2006/relationships" xmlns:p="http://schemas.openxmlformats.org/presentationml/2006/main">
  <p:tag name="NUM" val="7"/>
</p:tagLst>
</file>

<file path=ppt/tags/tag168.xml><?xml version="1.0" encoding="utf-8"?>
<p:tagLst xmlns:a="http://schemas.openxmlformats.org/drawingml/2006/main" xmlns:r="http://schemas.openxmlformats.org/officeDocument/2006/relationships" xmlns:p="http://schemas.openxmlformats.org/presentationml/2006/main">
  <p:tag name="NUM" val="8"/>
</p:tagLst>
</file>

<file path=ppt/tags/tag169.xml><?xml version="1.0" encoding="utf-8"?>
<p:tagLst xmlns:a="http://schemas.openxmlformats.org/drawingml/2006/main" xmlns:r="http://schemas.openxmlformats.org/officeDocument/2006/relationships" xmlns:p="http://schemas.openxmlformats.org/presentationml/2006/main">
  <p:tag name="NUM" val="9"/>
</p:tagLst>
</file>

<file path=ppt/tags/tag170.xml><?xml version="1.0" encoding="utf-8"?>
<p:tagLst xmlns:a="http://schemas.openxmlformats.org/drawingml/2006/main" xmlns:r="http://schemas.openxmlformats.org/officeDocument/2006/relationships" xmlns:p="http://schemas.openxmlformats.org/presentationml/2006/main">
  <p:tag name="NUM" val="10"/>
</p:tagLst>
</file>

<file path=ppt/tags/tag171.xml><?xml version="1.0" encoding="utf-8"?>
<p:tagLst xmlns:a="http://schemas.openxmlformats.org/drawingml/2006/main" xmlns:r="http://schemas.openxmlformats.org/officeDocument/2006/relationships" xmlns:p="http://schemas.openxmlformats.org/presentationml/2006/main">
  <p:tag name="NUM" val="1"/>
</p:tagLst>
</file>

<file path=ppt/tags/tag172.xml><?xml version="1.0" encoding="utf-8"?>
<p:tagLst xmlns:a="http://schemas.openxmlformats.org/drawingml/2006/main" xmlns:r="http://schemas.openxmlformats.org/officeDocument/2006/relationships" xmlns:p="http://schemas.openxmlformats.org/presentationml/2006/main">
  <p:tag name="NUM" val="2"/>
</p:tagLst>
</file>

<file path=ppt/tags/tag173.xml><?xml version="1.0" encoding="utf-8"?>
<p:tagLst xmlns:a="http://schemas.openxmlformats.org/drawingml/2006/main" xmlns:r="http://schemas.openxmlformats.org/officeDocument/2006/relationships" xmlns:p="http://schemas.openxmlformats.org/presentationml/2006/main">
  <p:tag name="NUM" val="1"/>
</p:tagLst>
</file>

<file path=ppt/tags/tag174.xml><?xml version="1.0" encoding="utf-8"?>
<p:tagLst xmlns:a="http://schemas.openxmlformats.org/drawingml/2006/main" xmlns:r="http://schemas.openxmlformats.org/officeDocument/2006/relationships" xmlns:p="http://schemas.openxmlformats.org/presentationml/2006/main">
  <p:tag name="NUM" val="2"/>
</p:tagLst>
</file>

<file path=ppt/tags/tag175.xml><?xml version="1.0" encoding="utf-8"?>
<p:tagLst xmlns:a="http://schemas.openxmlformats.org/drawingml/2006/main" xmlns:r="http://schemas.openxmlformats.org/officeDocument/2006/relationships" xmlns:p="http://schemas.openxmlformats.org/presentationml/2006/main">
  <p:tag name="NUM" val="3"/>
</p:tagLst>
</file>

<file path=ppt/tags/tag176.xml><?xml version="1.0" encoding="utf-8"?>
<p:tagLst xmlns:a="http://schemas.openxmlformats.org/drawingml/2006/main" xmlns:r="http://schemas.openxmlformats.org/officeDocument/2006/relationships" xmlns:p="http://schemas.openxmlformats.org/presentationml/2006/main">
  <p:tag name="NUM" val="4"/>
</p:tagLst>
</file>

<file path=ppt/tags/tag177.xml><?xml version="1.0" encoding="utf-8"?>
<p:tagLst xmlns:a="http://schemas.openxmlformats.org/drawingml/2006/main" xmlns:r="http://schemas.openxmlformats.org/officeDocument/2006/relationships" xmlns:p="http://schemas.openxmlformats.org/presentationml/2006/main">
  <p:tag name="NUM" val="5"/>
</p:tagLst>
</file>

<file path=ppt/tags/tag178.xml><?xml version="1.0" encoding="utf-8"?>
<p:tagLst xmlns:a="http://schemas.openxmlformats.org/drawingml/2006/main" xmlns:r="http://schemas.openxmlformats.org/officeDocument/2006/relationships" xmlns:p="http://schemas.openxmlformats.org/presentationml/2006/main">
  <p:tag name="NUM" val="6"/>
</p:tagLst>
</file>

<file path=ppt/tags/tag179.xml><?xml version="1.0" encoding="utf-8"?>
<p:tagLst xmlns:a="http://schemas.openxmlformats.org/drawingml/2006/main" xmlns:r="http://schemas.openxmlformats.org/officeDocument/2006/relationships" xmlns:p="http://schemas.openxmlformats.org/presentationml/2006/main">
  <p:tag name="NUM" val="1"/>
</p:tagLst>
</file>

<file path=ppt/tags/tag180.xml><?xml version="1.0" encoding="utf-8"?>
<p:tagLst xmlns:a="http://schemas.openxmlformats.org/drawingml/2006/main" xmlns:r="http://schemas.openxmlformats.org/officeDocument/2006/relationships" xmlns:p="http://schemas.openxmlformats.org/presentationml/2006/main">
  <p:tag name="NUM" val="2"/>
</p:tagLst>
</file>

<file path=ppt/tags/tag181.xml><?xml version="1.0" encoding="utf-8"?>
<p:tagLst xmlns:a="http://schemas.openxmlformats.org/drawingml/2006/main" xmlns:r="http://schemas.openxmlformats.org/officeDocument/2006/relationships" xmlns:p="http://schemas.openxmlformats.org/presentationml/2006/main">
  <p:tag name="NUM" val="3"/>
</p:tagLst>
</file>

<file path=ppt/tags/tag182.xml><?xml version="1.0" encoding="utf-8"?>
<p:tagLst xmlns:a="http://schemas.openxmlformats.org/drawingml/2006/main" xmlns:r="http://schemas.openxmlformats.org/officeDocument/2006/relationships" xmlns:p="http://schemas.openxmlformats.org/presentationml/2006/main">
  <p:tag name="NUM" val="4"/>
</p:tagLst>
</file>

<file path=ppt/tags/tag183.xml><?xml version="1.0" encoding="utf-8"?>
<p:tagLst xmlns:a="http://schemas.openxmlformats.org/drawingml/2006/main" xmlns:r="http://schemas.openxmlformats.org/officeDocument/2006/relationships" xmlns:p="http://schemas.openxmlformats.org/presentationml/2006/main">
  <p:tag name="NUM" val="5"/>
</p:tagLst>
</file>

<file path=ppt/tags/tag184.xml><?xml version="1.0" encoding="utf-8"?>
<p:tagLst xmlns:a="http://schemas.openxmlformats.org/drawingml/2006/main" xmlns:r="http://schemas.openxmlformats.org/officeDocument/2006/relationships" xmlns:p="http://schemas.openxmlformats.org/presentationml/2006/main">
  <p:tag name="NUM" val="6"/>
</p:tagLst>
</file>

<file path=ppt/tags/tag185.xml><?xml version="1.0" encoding="utf-8"?>
<p:tagLst xmlns:a="http://schemas.openxmlformats.org/drawingml/2006/main" xmlns:r="http://schemas.openxmlformats.org/officeDocument/2006/relationships" xmlns:p="http://schemas.openxmlformats.org/presentationml/2006/main">
  <p:tag name="NUM" val="7"/>
</p:tagLst>
</file>

<file path=ppt/tags/tag186.xml><?xml version="1.0" encoding="utf-8"?>
<p:tagLst xmlns:a="http://schemas.openxmlformats.org/drawingml/2006/main" xmlns:r="http://schemas.openxmlformats.org/officeDocument/2006/relationships" xmlns:p="http://schemas.openxmlformats.org/presentationml/2006/main">
  <p:tag name="NUM" val="8"/>
</p:tagLst>
</file>

<file path=ppt/tags/tag187.xml><?xml version="1.0" encoding="utf-8"?>
<p:tagLst xmlns:a="http://schemas.openxmlformats.org/drawingml/2006/main" xmlns:r="http://schemas.openxmlformats.org/officeDocument/2006/relationships" xmlns:p="http://schemas.openxmlformats.org/presentationml/2006/main">
  <p:tag name="NUM" val="9"/>
</p:tagLst>
</file>

<file path=ppt/tags/tag188.xml><?xml version="1.0" encoding="utf-8"?>
<p:tagLst xmlns:a="http://schemas.openxmlformats.org/drawingml/2006/main" xmlns:r="http://schemas.openxmlformats.org/officeDocument/2006/relationships" xmlns:p="http://schemas.openxmlformats.org/presentationml/2006/main">
  <p:tag name="NUM" val="10"/>
</p:tagLst>
</file>

<file path=ppt/tags/tag189.xml><?xml version="1.0" encoding="utf-8"?>
<p:tagLst xmlns:a="http://schemas.openxmlformats.org/drawingml/2006/main" xmlns:r="http://schemas.openxmlformats.org/officeDocument/2006/relationships" xmlns:p="http://schemas.openxmlformats.org/presentationml/2006/main">
  <p:tag name="NUM" val="11"/>
</p:tagLst>
</file>

<file path=ppt/tags/tag190.xml><?xml version="1.0" encoding="utf-8"?>
<p:tagLst xmlns:a="http://schemas.openxmlformats.org/drawingml/2006/main" xmlns:r="http://schemas.openxmlformats.org/officeDocument/2006/relationships" xmlns:p="http://schemas.openxmlformats.org/presentationml/2006/main">
  <p:tag name="NUM" val="12"/>
</p:tagLst>
</file>

<file path=ppt/tags/tag191.xml><?xml version="1.0" encoding="utf-8"?>
<p:tagLst xmlns:a="http://schemas.openxmlformats.org/drawingml/2006/main" xmlns:r="http://schemas.openxmlformats.org/officeDocument/2006/relationships" xmlns:p="http://schemas.openxmlformats.org/presentationml/2006/main">
  <p:tag name="NUM" val="13"/>
</p:tagLst>
</file>

<file path=ppt/tags/tag192.xml><?xml version="1.0" encoding="utf-8"?>
<p:tagLst xmlns:a="http://schemas.openxmlformats.org/drawingml/2006/main" xmlns:r="http://schemas.openxmlformats.org/officeDocument/2006/relationships" xmlns:p="http://schemas.openxmlformats.org/presentationml/2006/main">
  <p:tag name="NUM" val="14"/>
</p:tagLst>
</file>

<file path=ppt/tags/tag193.xml><?xml version="1.0" encoding="utf-8"?>
<p:tagLst xmlns:a="http://schemas.openxmlformats.org/drawingml/2006/main" xmlns:r="http://schemas.openxmlformats.org/officeDocument/2006/relationships" xmlns:p="http://schemas.openxmlformats.org/presentationml/2006/main">
  <p:tag name="NUM" val="15"/>
</p:tagLst>
</file>

<file path=ppt/tags/tag194.xml><?xml version="1.0" encoding="utf-8"?>
<p:tagLst xmlns:a="http://schemas.openxmlformats.org/drawingml/2006/main" xmlns:r="http://schemas.openxmlformats.org/officeDocument/2006/relationships" xmlns:p="http://schemas.openxmlformats.org/presentationml/2006/main">
  <p:tag name="NUM" val="16"/>
</p:tagLst>
</file>

<file path=ppt/tags/tag195.xml><?xml version="1.0" encoding="utf-8"?>
<p:tagLst xmlns:a="http://schemas.openxmlformats.org/drawingml/2006/main" xmlns:r="http://schemas.openxmlformats.org/officeDocument/2006/relationships" xmlns:p="http://schemas.openxmlformats.org/presentationml/2006/main">
  <p:tag name="NUM" val="17"/>
</p:tagLst>
</file>

<file path=ppt/tags/tag196.xml><?xml version="1.0" encoding="utf-8"?>
<p:tagLst xmlns:a="http://schemas.openxmlformats.org/drawingml/2006/main" xmlns:r="http://schemas.openxmlformats.org/officeDocument/2006/relationships" xmlns:p="http://schemas.openxmlformats.org/presentationml/2006/main">
  <p:tag name="NUM" val="18"/>
</p:tagLst>
</file>

<file path=ppt/tags/tag197.xml><?xml version="1.0" encoding="utf-8"?>
<p:tagLst xmlns:a="http://schemas.openxmlformats.org/drawingml/2006/main" xmlns:r="http://schemas.openxmlformats.org/officeDocument/2006/relationships" xmlns:p="http://schemas.openxmlformats.org/presentationml/2006/main">
  <p:tag name="NUM" val="1"/>
</p:tagLst>
</file>

<file path=ppt/tags/tag198.xml><?xml version="1.0" encoding="utf-8"?>
<p:tagLst xmlns:a="http://schemas.openxmlformats.org/drawingml/2006/main" xmlns:r="http://schemas.openxmlformats.org/officeDocument/2006/relationships" xmlns:p="http://schemas.openxmlformats.org/presentationml/2006/main">
  <p:tag name="NUM" val="2"/>
</p:tagLst>
</file>

<file path=ppt/tags/tag199.xml><?xml version="1.0" encoding="utf-8"?>
<p:tagLst xmlns:a="http://schemas.openxmlformats.org/drawingml/2006/main" xmlns:r="http://schemas.openxmlformats.org/officeDocument/2006/relationships" xmlns:p="http://schemas.openxmlformats.org/presentationml/2006/main">
  <p:tag name="NUM" val="1"/>
</p:tagLst>
</file>

<file path=ppt/tags/tag200.xml><?xml version="1.0" encoding="utf-8"?>
<p:tagLst xmlns:a="http://schemas.openxmlformats.org/drawingml/2006/main" xmlns:r="http://schemas.openxmlformats.org/officeDocument/2006/relationships" xmlns:p="http://schemas.openxmlformats.org/presentationml/2006/main">
  <p:tag name="NUM" val="2"/>
</p:tagLst>
</file>

<file path=ppt/tags/tag201.xml><?xml version="1.0" encoding="utf-8"?>
<p:tagLst xmlns:a="http://schemas.openxmlformats.org/drawingml/2006/main" xmlns:r="http://schemas.openxmlformats.org/officeDocument/2006/relationships" xmlns:p="http://schemas.openxmlformats.org/presentationml/2006/main">
  <p:tag name="NUM" val="3"/>
</p:tagLst>
</file>

<file path=ppt/tags/tag202.xml><?xml version="1.0" encoding="utf-8"?>
<p:tagLst xmlns:a="http://schemas.openxmlformats.org/drawingml/2006/main" xmlns:r="http://schemas.openxmlformats.org/officeDocument/2006/relationships" xmlns:p="http://schemas.openxmlformats.org/presentationml/2006/main">
  <p:tag name="NUM" val="4"/>
</p:tagLst>
</file>

<file path=ppt/tags/tag203.xml><?xml version="1.0" encoding="utf-8"?>
<p:tagLst xmlns:a="http://schemas.openxmlformats.org/drawingml/2006/main" xmlns:r="http://schemas.openxmlformats.org/officeDocument/2006/relationships" xmlns:p="http://schemas.openxmlformats.org/presentationml/2006/main">
  <p:tag name="NUM" val="5"/>
</p:tagLst>
</file>

<file path=ppt/tags/tag204.xml><?xml version="1.0" encoding="utf-8"?>
<p:tagLst xmlns:a="http://schemas.openxmlformats.org/drawingml/2006/main" xmlns:r="http://schemas.openxmlformats.org/officeDocument/2006/relationships" xmlns:p="http://schemas.openxmlformats.org/presentationml/2006/main">
  <p:tag name="NUM" val="6"/>
</p:tagLst>
</file>

<file path=ppt/tags/tag205.xml><?xml version="1.0" encoding="utf-8"?>
<p:tagLst xmlns:a="http://schemas.openxmlformats.org/drawingml/2006/main" xmlns:r="http://schemas.openxmlformats.org/officeDocument/2006/relationships" xmlns:p="http://schemas.openxmlformats.org/presentationml/2006/main">
  <p:tag name="NUM" val="7"/>
</p:tagLst>
</file>

<file path=ppt/tags/tag206.xml><?xml version="1.0" encoding="utf-8"?>
<p:tagLst xmlns:a="http://schemas.openxmlformats.org/drawingml/2006/main" xmlns:r="http://schemas.openxmlformats.org/officeDocument/2006/relationships" xmlns:p="http://schemas.openxmlformats.org/presentationml/2006/main">
  <p:tag name="NUM" val="8"/>
</p:tagLst>
</file>

<file path=ppt/tags/tag207.xml><?xml version="1.0" encoding="utf-8"?>
<p:tagLst xmlns:a="http://schemas.openxmlformats.org/drawingml/2006/main" xmlns:r="http://schemas.openxmlformats.org/officeDocument/2006/relationships" xmlns:p="http://schemas.openxmlformats.org/presentationml/2006/main">
  <p:tag name="NUM" val="9"/>
</p:tagLst>
</file>

<file path=ppt/tags/tag208.xml><?xml version="1.0" encoding="utf-8"?>
<p:tagLst xmlns:a="http://schemas.openxmlformats.org/drawingml/2006/main" xmlns:r="http://schemas.openxmlformats.org/officeDocument/2006/relationships" xmlns:p="http://schemas.openxmlformats.org/presentationml/2006/main">
  <p:tag name="NUM" val="10"/>
</p:tagLst>
</file>

<file path=ppt/tags/tag209.xml><?xml version="1.0" encoding="utf-8"?>
<p:tagLst xmlns:a="http://schemas.openxmlformats.org/drawingml/2006/main" xmlns:r="http://schemas.openxmlformats.org/officeDocument/2006/relationships" xmlns:p="http://schemas.openxmlformats.org/presentationml/2006/main">
  <p:tag name="NUM" val="11"/>
</p:tagLst>
</file>

<file path=ppt/tags/tag210.xml><?xml version="1.0" encoding="utf-8"?>
<p:tagLst xmlns:a="http://schemas.openxmlformats.org/drawingml/2006/main" xmlns:r="http://schemas.openxmlformats.org/officeDocument/2006/relationships" xmlns:p="http://schemas.openxmlformats.org/presentationml/2006/main">
  <p:tag name="NUM" val="1"/>
</p:tagLst>
</file>

<file path=ppt/tags/tag211.xml><?xml version="1.0" encoding="utf-8"?>
<p:tagLst xmlns:a="http://schemas.openxmlformats.org/drawingml/2006/main" xmlns:r="http://schemas.openxmlformats.org/officeDocument/2006/relationships" xmlns:p="http://schemas.openxmlformats.org/presentationml/2006/main">
  <p:tag name="NUM" val="2"/>
</p:tagLst>
</file>

<file path=ppt/tags/tag212.xml><?xml version="1.0" encoding="utf-8"?>
<p:tagLst xmlns:a="http://schemas.openxmlformats.org/drawingml/2006/main" xmlns:r="http://schemas.openxmlformats.org/officeDocument/2006/relationships" xmlns:p="http://schemas.openxmlformats.org/presentationml/2006/main">
  <p:tag name="NUM" val="1"/>
</p:tagLst>
</file>

<file path=ppt/tags/tag213.xml><?xml version="1.0" encoding="utf-8"?>
<p:tagLst xmlns:a="http://schemas.openxmlformats.org/drawingml/2006/main" xmlns:r="http://schemas.openxmlformats.org/officeDocument/2006/relationships" xmlns:p="http://schemas.openxmlformats.org/presentationml/2006/main">
  <p:tag name="NUM" val="2"/>
</p:tagLst>
</file>

<file path=ppt/tags/tag214.xml><?xml version="1.0" encoding="utf-8"?>
<p:tagLst xmlns:a="http://schemas.openxmlformats.org/drawingml/2006/main" xmlns:r="http://schemas.openxmlformats.org/officeDocument/2006/relationships" xmlns:p="http://schemas.openxmlformats.org/presentationml/2006/main">
  <p:tag name="NUM" val="3"/>
</p:tagLst>
</file>

<file path=ppt/tags/tag215.xml><?xml version="1.0" encoding="utf-8"?>
<p:tagLst xmlns:a="http://schemas.openxmlformats.org/drawingml/2006/main" xmlns:r="http://schemas.openxmlformats.org/officeDocument/2006/relationships" xmlns:p="http://schemas.openxmlformats.org/presentationml/2006/main">
  <p:tag name="NUM" val="4"/>
</p:tagLst>
</file>

<file path=ppt/tags/tag216.xml><?xml version="1.0" encoding="utf-8"?>
<p:tagLst xmlns:a="http://schemas.openxmlformats.org/drawingml/2006/main" xmlns:r="http://schemas.openxmlformats.org/officeDocument/2006/relationships" xmlns:p="http://schemas.openxmlformats.org/presentationml/2006/main">
  <p:tag name="NUM" val="5"/>
</p:tagLst>
</file>

<file path=ppt/tags/tag217.xml><?xml version="1.0" encoding="utf-8"?>
<p:tagLst xmlns:a="http://schemas.openxmlformats.org/drawingml/2006/main" xmlns:r="http://schemas.openxmlformats.org/officeDocument/2006/relationships" xmlns:p="http://schemas.openxmlformats.org/presentationml/2006/main">
  <p:tag name="NUM" val="6"/>
</p:tagLst>
</file>

<file path=ppt/tags/tag218.xml><?xml version="1.0" encoding="utf-8"?>
<p:tagLst xmlns:a="http://schemas.openxmlformats.org/drawingml/2006/main" xmlns:r="http://schemas.openxmlformats.org/officeDocument/2006/relationships" xmlns:p="http://schemas.openxmlformats.org/presentationml/2006/main">
  <p:tag name="NUM" val="7"/>
</p:tagLst>
</file>

<file path=ppt/tags/tag219.xml><?xml version="1.0" encoding="utf-8"?>
<p:tagLst xmlns:a="http://schemas.openxmlformats.org/drawingml/2006/main" xmlns:r="http://schemas.openxmlformats.org/officeDocument/2006/relationships" xmlns:p="http://schemas.openxmlformats.org/presentationml/2006/main">
  <p:tag name="NUM" val="8"/>
</p:tagLst>
</file>

<file path=ppt/tags/tag220.xml><?xml version="1.0" encoding="utf-8"?>
<p:tagLst xmlns:a="http://schemas.openxmlformats.org/drawingml/2006/main" xmlns:r="http://schemas.openxmlformats.org/officeDocument/2006/relationships" xmlns:p="http://schemas.openxmlformats.org/presentationml/2006/main">
  <p:tag name="NUM" val="9"/>
</p:tagLst>
</file>

<file path=ppt/tags/tag221.xml><?xml version="1.0" encoding="utf-8"?>
<p:tagLst xmlns:a="http://schemas.openxmlformats.org/drawingml/2006/main" xmlns:r="http://schemas.openxmlformats.org/officeDocument/2006/relationships" xmlns:p="http://schemas.openxmlformats.org/presentationml/2006/main">
  <p:tag name="NUM" val="10"/>
</p:tagLst>
</file>

<file path=ppt/tags/tag222.xml><?xml version="1.0" encoding="utf-8"?>
<p:tagLst xmlns:a="http://schemas.openxmlformats.org/drawingml/2006/main" xmlns:r="http://schemas.openxmlformats.org/officeDocument/2006/relationships" xmlns:p="http://schemas.openxmlformats.org/presentationml/2006/main">
  <p:tag name="NUM" val="11"/>
</p:tagLst>
</file>

<file path=ppt/tags/tag223.xml><?xml version="1.0" encoding="utf-8"?>
<p:tagLst xmlns:a="http://schemas.openxmlformats.org/drawingml/2006/main" xmlns:r="http://schemas.openxmlformats.org/officeDocument/2006/relationships" xmlns:p="http://schemas.openxmlformats.org/presentationml/2006/main">
  <p:tag name="NUM" val="12"/>
</p:tagLst>
</file>

<file path=ppt/tags/tag224.xml><?xml version="1.0" encoding="utf-8"?>
<p:tagLst xmlns:a="http://schemas.openxmlformats.org/drawingml/2006/main" xmlns:r="http://schemas.openxmlformats.org/officeDocument/2006/relationships" xmlns:p="http://schemas.openxmlformats.org/presentationml/2006/main">
  <p:tag name="NUM" val="13"/>
</p:tagLst>
</file>

<file path=ppt/tags/tag225.xml><?xml version="1.0" encoding="utf-8"?>
<p:tagLst xmlns:a="http://schemas.openxmlformats.org/drawingml/2006/main" xmlns:r="http://schemas.openxmlformats.org/officeDocument/2006/relationships" xmlns:p="http://schemas.openxmlformats.org/presentationml/2006/main">
  <p:tag name="NUM" val="14"/>
</p:tagLst>
</file>

<file path=ppt/tags/tag226.xml><?xml version="1.0" encoding="utf-8"?>
<p:tagLst xmlns:a="http://schemas.openxmlformats.org/drawingml/2006/main" xmlns:r="http://schemas.openxmlformats.org/officeDocument/2006/relationships" xmlns:p="http://schemas.openxmlformats.org/presentationml/2006/main">
  <p:tag name="NUM" val="15"/>
</p:tagLst>
</file>

<file path=ppt/tags/tag227.xml><?xml version="1.0" encoding="utf-8"?>
<p:tagLst xmlns:a="http://schemas.openxmlformats.org/drawingml/2006/main" xmlns:r="http://schemas.openxmlformats.org/officeDocument/2006/relationships" xmlns:p="http://schemas.openxmlformats.org/presentationml/2006/main">
  <p:tag name="NUM" val="16"/>
</p:tagLst>
</file>

<file path=ppt/tags/tag228.xml><?xml version="1.0" encoding="utf-8"?>
<p:tagLst xmlns:a="http://schemas.openxmlformats.org/drawingml/2006/main" xmlns:r="http://schemas.openxmlformats.org/officeDocument/2006/relationships" xmlns:p="http://schemas.openxmlformats.org/presentationml/2006/main">
  <p:tag name="NUM" val="17"/>
</p:tagLst>
</file>

<file path=ppt/tags/tag229.xml><?xml version="1.0" encoding="utf-8"?>
<p:tagLst xmlns:a="http://schemas.openxmlformats.org/drawingml/2006/main" xmlns:r="http://schemas.openxmlformats.org/officeDocument/2006/relationships" xmlns:p="http://schemas.openxmlformats.org/presentationml/2006/main">
  <p:tag name="NUM" val="18"/>
</p:tagLst>
</file>

<file path=ppt/tags/tag230.xml><?xml version="1.0" encoding="utf-8"?>
<p:tagLst xmlns:a="http://schemas.openxmlformats.org/drawingml/2006/main" xmlns:r="http://schemas.openxmlformats.org/officeDocument/2006/relationships" xmlns:p="http://schemas.openxmlformats.org/presentationml/2006/main">
  <p:tag name="NUM" val="19"/>
</p:tagLst>
</file>

<file path=ppt/tags/tag231.xml><?xml version="1.0" encoding="utf-8"?>
<p:tagLst xmlns:a="http://schemas.openxmlformats.org/drawingml/2006/main" xmlns:r="http://schemas.openxmlformats.org/officeDocument/2006/relationships" xmlns:p="http://schemas.openxmlformats.org/presentationml/2006/main">
  <p:tag name="NUM" val="20"/>
</p:tagLst>
</file>

<file path=ppt/tags/tag232.xml><?xml version="1.0" encoding="utf-8"?>
<p:tagLst xmlns:a="http://schemas.openxmlformats.org/drawingml/2006/main" xmlns:r="http://schemas.openxmlformats.org/officeDocument/2006/relationships" xmlns:p="http://schemas.openxmlformats.org/presentationml/2006/main">
  <p:tag name="NUM" val="21"/>
</p:tagLst>
</file>

<file path=ppt/tags/tag233.xml><?xml version="1.0" encoding="utf-8"?>
<p:tagLst xmlns:a="http://schemas.openxmlformats.org/drawingml/2006/main" xmlns:r="http://schemas.openxmlformats.org/officeDocument/2006/relationships" xmlns:p="http://schemas.openxmlformats.org/presentationml/2006/main">
  <p:tag name="NUM" val="1"/>
</p:tagLst>
</file>

<file path=ppt/tags/tag234.xml><?xml version="1.0" encoding="utf-8"?>
<p:tagLst xmlns:a="http://schemas.openxmlformats.org/drawingml/2006/main" xmlns:r="http://schemas.openxmlformats.org/officeDocument/2006/relationships" xmlns:p="http://schemas.openxmlformats.org/presentationml/2006/main">
  <p:tag name="NUM" val="2"/>
</p:tagLst>
</file>

<file path=ppt/tags/tag235.xml><?xml version="1.0" encoding="utf-8"?>
<p:tagLst xmlns:a="http://schemas.openxmlformats.org/drawingml/2006/main" xmlns:r="http://schemas.openxmlformats.org/officeDocument/2006/relationships" xmlns:p="http://schemas.openxmlformats.org/presentationml/2006/main">
  <p:tag name="NUM" val="1"/>
</p:tagLst>
</file>

<file path=ppt/tags/tag236.xml><?xml version="1.0" encoding="utf-8"?>
<p:tagLst xmlns:a="http://schemas.openxmlformats.org/drawingml/2006/main" xmlns:r="http://schemas.openxmlformats.org/officeDocument/2006/relationships" xmlns:p="http://schemas.openxmlformats.org/presentationml/2006/main">
  <p:tag name="NUM" val="2"/>
</p:tagLst>
</file>

<file path=ppt/tags/tag237.xml><?xml version="1.0" encoding="utf-8"?>
<p:tagLst xmlns:a="http://schemas.openxmlformats.org/drawingml/2006/main" xmlns:r="http://schemas.openxmlformats.org/officeDocument/2006/relationships" xmlns:p="http://schemas.openxmlformats.org/presentationml/2006/main">
  <p:tag name="NUM" val="3"/>
</p:tagLst>
</file>

<file path=ppt/tags/tag238.xml><?xml version="1.0" encoding="utf-8"?>
<p:tagLst xmlns:a="http://schemas.openxmlformats.org/drawingml/2006/main" xmlns:r="http://schemas.openxmlformats.org/officeDocument/2006/relationships" xmlns:p="http://schemas.openxmlformats.org/presentationml/2006/main">
  <p:tag name="NUM" val="4"/>
</p:tagLst>
</file>

<file path=ppt/tags/tag239.xml><?xml version="1.0" encoding="utf-8"?>
<p:tagLst xmlns:a="http://schemas.openxmlformats.org/drawingml/2006/main" xmlns:r="http://schemas.openxmlformats.org/officeDocument/2006/relationships" xmlns:p="http://schemas.openxmlformats.org/presentationml/2006/main">
  <p:tag name="NUM" val="1"/>
</p:tagLst>
</file>

<file path=ppt/tags/tag240.xml><?xml version="1.0" encoding="utf-8"?>
<p:tagLst xmlns:a="http://schemas.openxmlformats.org/drawingml/2006/main" xmlns:r="http://schemas.openxmlformats.org/officeDocument/2006/relationships" xmlns:p="http://schemas.openxmlformats.org/presentationml/2006/main">
  <p:tag name="NUM" val="2"/>
</p:tagLst>
</file>

<file path=ppt/tags/tag241.xml><?xml version="1.0" encoding="utf-8"?>
<p:tagLst xmlns:a="http://schemas.openxmlformats.org/drawingml/2006/main" xmlns:r="http://schemas.openxmlformats.org/officeDocument/2006/relationships" xmlns:p="http://schemas.openxmlformats.org/presentationml/2006/main">
  <p:tag name="NUM" val="1"/>
</p:tagLst>
</file>

<file path=ppt/tags/tag242.xml><?xml version="1.0" encoding="utf-8"?>
<p:tagLst xmlns:a="http://schemas.openxmlformats.org/drawingml/2006/main" xmlns:r="http://schemas.openxmlformats.org/officeDocument/2006/relationships" xmlns:p="http://schemas.openxmlformats.org/presentationml/2006/main">
  <p:tag name="NUM" val="2"/>
</p:tagLst>
</file>

<file path=ppt/tags/tag243.xml><?xml version="1.0" encoding="utf-8"?>
<p:tagLst xmlns:a="http://schemas.openxmlformats.org/drawingml/2006/main" xmlns:r="http://schemas.openxmlformats.org/officeDocument/2006/relationships" xmlns:p="http://schemas.openxmlformats.org/presentationml/2006/main">
  <p:tag name="NUM" val="3"/>
</p:tagLst>
</file>

<file path=ppt/tags/tag244.xml><?xml version="1.0" encoding="utf-8"?>
<p:tagLst xmlns:a="http://schemas.openxmlformats.org/drawingml/2006/main" xmlns:r="http://schemas.openxmlformats.org/officeDocument/2006/relationships" xmlns:p="http://schemas.openxmlformats.org/presentationml/2006/main">
  <p:tag name="NUM" val="4"/>
</p:tagLst>
</file>

<file path=ppt/tags/tag245.xml><?xml version="1.0" encoding="utf-8"?>
<p:tagLst xmlns:a="http://schemas.openxmlformats.org/drawingml/2006/main" xmlns:r="http://schemas.openxmlformats.org/officeDocument/2006/relationships" xmlns:p="http://schemas.openxmlformats.org/presentationml/2006/main">
  <p:tag name="NUM" val="5"/>
</p:tagLst>
</file>

<file path=ppt/tags/tag246.xml><?xml version="1.0" encoding="utf-8"?>
<p:tagLst xmlns:a="http://schemas.openxmlformats.org/drawingml/2006/main" xmlns:r="http://schemas.openxmlformats.org/officeDocument/2006/relationships" xmlns:p="http://schemas.openxmlformats.org/presentationml/2006/main">
  <p:tag name="NUM" val="6"/>
</p:tagLst>
</file>

<file path=ppt/tags/tag247.xml><?xml version="1.0" encoding="utf-8"?>
<p:tagLst xmlns:a="http://schemas.openxmlformats.org/drawingml/2006/main" xmlns:r="http://schemas.openxmlformats.org/officeDocument/2006/relationships" xmlns:p="http://schemas.openxmlformats.org/presentationml/2006/main">
  <p:tag name="NUM" val="7"/>
</p:tagLst>
</file>

<file path=ppt/tags/tag248.xml><?xml version="1.0" encoding="utf-8"?>
<p:tagLst xmlns:a="http://schemas.openxmlformats.org/drawingml/2006/main" xmlns:r="http://schemas.openxmlformats.org/officeDocument/2006/relationships" xmlns:p="http://schemas.openxmlformats.org/presentationml/2006/main">
  <p:tag name="NUM" val="8"/>
</p:tagLst>
</file>

<file path=ppt/tags/tag249.xml><?xml version="1.0" encoding="utf-8"?>
<p:tagLst xmlns:a="http://schemas.openxmlformats.org/drawingml/2006/main" xmlns:r="http://schemas.openxmlformats.org/officeDocument/2006/relationships" xmlns:p="http://schemas.openxmlformats.org/presentationml/2006/main">
  <p:tag name="NUM" val="9"/>
</p:tagLst>
</file>

<file path=ppt/tags/tag250.xml><?xml version="1.0" encoding="utf-8"?>
<p:tagLst xmlns:a="http://schemas.openxmlformats.org/drawingml/2006/main" xmlns:r="http://schemas.openxmlformats.org/officeDocument/2006/relationships" xmlns:p="http://schemas.openxmlformats.org/presentationml/2006/main">
  <p:tag name="NUM" val="10"/>
</p:tagLst>
</file>

<file path=ppt/tags/tag251.xml><?xml version="1.0" encoding="utf-8"?>
<p:tagLst xmlns:a="http://schemas.openxmlformats.org/drawingml/2006/main" xmlns:r="http://schemas.openxmlformats.org/officeDocument/2006/relationships" xmlns:p="http://schemas.openxmlformats.org/presentationml/2006/main">
  <p:tag name="NUM" val="11"/>
</p:tagLst>
</file>

<file path=ppt/tags/tag252.xml><?xml version="1.0" encoding="utf-8"?>
<p:tagLst xmlns:a="http://schemas.openxmlformats.org/drawingml/2006/main" xmlns:r="http://schemas.openxmlformats.org/officeDocument/2006/relationships" xmlns:p="http://schemas.openxmlformats.org/presentationml/2006/main">
  <p:tag name="NUM" val="12"/>
</p:tagLst>
</file>

<file path=ppt/tags/tag253.xml><?xml version="1.0" encoding="utf-8"?>
<p:tagLst xmlns:a="http://schemas.openxmlformats.org/drawingml/2006/main" xmlns:r="http://schemas.openxmlformats.org/officeDocument/2006/relationships" xmlns:p="http://schemas.openxmlformats.org/presentationml/2006/main">
  <p:tag name="NUM" val="13"/>
</p:tagLst>
</file>

<file path=ppt/tags/tag254.xml><?xml version="1.0" encoding="utf-8"?>
<p:tagLst xmlns:a="http://schemas.openxmlformats.org/drawingml/2006/main" xmlns:r="http://schemas.openxmlformats.org/officeDocument/2006/relationships" xmlns:p="http://schemas.openxmlformats.org/presentationml/2006/main">
  <p:tag name="NUM" val="14"/>
</p:tagLst>
</file>

<file path=ppt/tags/tag255.xml><?xml version="1.0" encoding="utf-8"?>
<p:tagLst xmlns:a="http://schemas.openxmlformats.org/drawingml/2006/main" xmlns:r="http://schemas.openxmlformats.org/officeDocument/2006/relationships" xmlns:p="http://schemas.openxmlformats.org/presentationml/2006/main">
  <p:tag name="NUM" val="15"/>
</p:tagLst>
</file>

<file path=ppt/tags/tag256.xml><?xml version="1.0" encoding="utf-8"?>
<p:tagLst xmlns:a="http://schemas.openxmlformats.org/drawingml/2006/main" xmlns:r="http://schemas.openxmlformats.org/officeDocument/2006/relationships" xmlns:p="http://schemas.openxmlformats.org/presentationml/2006/main">
  <p:tag name="NUM" val="16"/>
</p:tagLst>
</file>

<file path=ppt/tags/tag257.xml><?xml version="1.0" encoding="utf-8"?>
<p:tagLst xmlns:a="http://schemas.openxmlformats.org/drawingml/2006/main" xmlns:r="http://schemas.openxmlformats.org/officeDocument/2006/relationships" xmlns:p="http://schemas.openxmlformats.org/presentationml/2006/main">
  <p:tag name="NUM" val="17"/>
</p:tagLst>
</file>

<file path=ppt/tags/tag258.xml><?xml version="1.0" encoding="utf-8"?>
<p:tagLst xmlns:a="http://schemas.openxmlformats.org/drawingml/2006/main" xmlns:r="http://schemas.openxmlformats.org/officeDocument/2006/relationships" xmlns:p="http://schemas.openxmlformats.org/presentationml/2006/main">
  <p:tag name="NUM" val="18"/>
</p:tagLst>
</file>

<file path=ppt/tags/tag259.xml><?xml version="1.0" encoding="utf-8"?>
<p:tagLst xmlns:a="http://schemas.openxmlformats.org/drawingml/2006/main" xmlns:r="http://schemas.openxmlformats.org/officeDocument/2006/relationships" xmlns:p="http://schemas.openxmlformats.org/presentationml/2006/main">
  <p:tag name="NUM" val="19"/>
</p:tagLst>
</file>

<file path=ppt/tags/tag260.xml><?xml version="1.0" encoding="utf-8"?>
<p:tagLst xmlns:a="http://schemas.openxmlformats.org/drawingml/2006/main" xmlns:r="http://schemas.openxmlformats.org/officeDocument/2006/relationships" xmlns:p="http://schemas.openxmlformats.org/presentationml/2006/main">
  <p:tag name="NUM" val="20"/>
</p:tagLst>
</file>

<file path=ppt/tags/tag261.xml><?xml version="1.0" encoding="utf-8"?>
<p:tagLst xmlns:a="http://schemas.openxmlformats.org/drawingml/2006/main" xmlns:r="http://schemas.openxmlformats.org/officeDocument/2006/relationships" xmlns:p="http://schemas.openxmlformats.org/presentationml/2006/main">
  <p:tag name="NUM" val="21"/>
</p:tagLst>
</file>

<file path=ppt/tags/tag262.xml><?xml version="1.0" encoding="utf-8"?>
<p:tagLst xmlns:a="http://schemas.openxmlformats.org/drawingml/2006/main" xmlns:r="http://schemas.openxmlformats.org/officeDocument/2006/relationships" xmlns:p="http://schemas.openxmlformats.org/presentationml/2006/main">
  <p:tag name="NUM" val="22"/>
</p:tagLst>
</file>

<file path=ppt/tags/tag263.xml><?xml version="1.0" encoding="utf-8"?>
<p:tagLst xmlns:a="http://schemas.openxmlformats.org/drawingml/2006/main" xmlns:r="http://schemas.openxmlformats.org/officeDocument/2006/relationships" xmlns:p="http://schemas.openxmlformats.org/presentationml/2006/main">
  <p:tag name="NUM" val="23"/>
</p:tagLst>
</file>

<file path=ppt/tags/tag264.xml><?xml version="1.0" encoding="utf-8"?>
<p:tagLst xmlns:a="http://schemas.openxmlformats.org/drawingml/2006/main" xmlns:r="http://schemas.openxmlformats.org/officeDocument/2006/relationships" xmlns:p="http://schemas.openxmlformats.org/presentationml/2006/main">
  <p:tag name="NUM" val="24"/>
</p:tagLst>
</file>

<file path=ppt/tags/tag265.xml><?xml version="1.0" encoding="utf-8"?>
<p:tagLst xmlns:a="http://schemas.openxmlformats.org/drawingml/2006/main" xmlns:r="http://schemas.openxmlformats.org/officeDocument/2006/relationships" xmlns:p="http://schemas.openxmlformats.org/presentationml/2006/main">
  <p:tag name="NUM" val="25"/>
</p:tagLst>
</file>

<file path=ppt/tags/tag266.xml><?xml version="1.0" encoding="utf-8"?>
<p:tagLst xmlns:a="http://schemas.openxmlformats.org/drawingml/2006/main" xmlns:r="http://schemas.openxmlformats.org/officeDocument/2006/relationships" xmlns:p="http://schemas.openxmlformats.org/presentationml/2006/main">
  <p:tag name="NUM" val="26"/>
</p:tagLst>
</file>

<file path=ppt/tags/tag267.xml><?xml version="1.0" encoding="utf-8"?>
<p:tagLst xmlns:a="http://schemas.openxmlformats.org/drawingml/2006/main" xmlns:r="http://schemas.openxmlformats.org/officeDocument/2006/relationships" xmlns:p="http://schemas.openxmlformats.org/presentationml/2006/main">
  <p:tag name="NUM" val="1"/>
</p:tagLst>
</file>

<file path=ppt/tags/tag268.xml><?xml version="1.0" encoding="utf-8"?>
<p:tagLst xmlns:a="http://schemas.openxmlformats.org/drawingml/2006/main" xmlns:r="http://schemas.openxmlformats.org/officeDocument/2006/relationships" xmlns:p="http://schemas.openxmlformats.org/presentationml/2006/main">
  <p:tag name="NUM" val="2"/>
</p:tagLst>
</file>

<file path=ppt/tags/tag269.xml><?xml version="1.0" encoding="utf-8"?>
<p:tagLst xmlns:a="http://schemas.openxmlformats.org/drawingml/2006/main" xmlns:r="http://schemas.openxmlformats.org/officeDocument/2006/relationships" xmlns:p="http://schemas.openxmlformats.org/presentationml/2006/main">
  <p:tag name="NUM" val="3"/>
</p:tagLst>
</file>

<file path=ppt/tags/tag270.xml><?xml version="1.0" encoding="utf-8"?>
<p:tagLst xmlns:a="http://schemas.openxmlformats.org/drawingml/2006/main" xmlns:r="http://schemas.openxmlformats.org/officeDocument/2006/relationships" xmlns:p="http://schemas.openxmlformats.org/presentationml/2006/main">
  <p:tag name="NUM" val="4"/>
</p:tagLst>
</file>

<file path=ppt/tags/tag271.xml><?xml version="1.0" encoding="utf-8"?>
<p:tagLst xmlns:a="http://schemas.openxmlformats.org/drawingml/2006/main" xmlns:r="http://schemas.openxmlformats.org/officeDocument/2006/relationships" xmlns:p="http://schemas.openxmlformats.org/presentationml/2006/main">
  <p:tag name="NUM" val="5"/>
</p:tagLst>
</file>

<file path=ppt/tags/tag272.xml><?xml version="1.0" encoding="utf-8"?>
<p:tagLst xmlns:a="http://schemas.openxmlformats.org/drawingml/2006/main" xmlns:r="http://schemas.openxmlformats.org/officeDocument/2006/relationships" xmlns:p="http://schemas.openxmlformats.org/presentationml/2006/main">
  <p:tag name="NUM" val="6"/>
</p:tagLst>
</file>

<file path=ppt/tags/tag273.xml><?xml version="1.0" encoding="utf-8"?>
<p:tagLst xmlns:a="http://schemas.openxmlformats.org/drawingml/2006/main" xmlns:r="http://schemas.openxmlformats.org/officeDocument/2006/relationships" xmlns:p="http://schemas.openxmlformats.org/presentationml/2006/main">
  <p:tag name="NUM" val="7"/>
</p:tagLst>
</file>

<file path=ppt/tags/tag274.xml><?xml version="1.0" encoding="utf-8"?>
<p:tagLst xmlns:a="http://schemas.openxmlformats.org/drawingml/2006/main" xmlns:r="http://schemas.openxmlformats.org/officeDocument/2006/relationships" xmlns:p="http://schemas.openxmlformats.org/presentationml/2006/main">
  <p:tag name="NUM" val="8"/>
</p:tagLst>
</file>

<file path=ppt/tags/tag275.xml><?xml version="1.0" encoding="utf-8"?>
<p:tagLst xmlns:a="http://schemas.openxmlformats.org/drawingml/2006/main" xmlns:r="http://schemas.openxmlformats.org/officeDocument/2006/relationships" xmlns:p="http://schemas.openxmlformats.org/presentationml/2006/main">
  <p:tag name="NUM" val="9"/>
</p:tagLst>
</file>

<file path=ppt/tags/tag276.xml><?xml version="1.0" encoding="utf-8"?>
<p:tagLst xmlns:a="http://schemas.openxmlformats.org/drawingml/2006/main" xmlns:r="http://schemas.openxmlformats.org/officeDocument/2006/relationships" xmlns:p="http://schemas.openxmlformats.org/presentationml/2006/main">
  <p:tag name="NUM" val="10"/>
</p:tagLst>
</file>

<file path=ppt/tags/tag277.xml><?xml version="1.0" encoding="utf-8"?>
<p:tagLst xmlns:a="http://schemas.openxmlformats.org/drawingml/2006/main" xmlns:r="http://schemas.openxmlformats.org/officeDocument/2006/relationships" xmlns:p="http://schemas.openxmlformats.org/presentationml/2006/main">
  <p:tag name="NUM" val="1"/>
</p:tagLst>
</file>

<file path=ppt/tags/tag278.xml><?xml version="1.0" encoding="utf-8"?>
<p:tagLst xmlns:a="http://schemas.openxmlformats.org/drawingml/2006/main" xmlns:r="http://schemas.openxmlformats.org/officeDocument/2006/relationships" xmlns:p="http://schemas.openxmlformats.org/presentationml/2006/main">
  <p:tag name="NUM" val="2"/>
</p:tagLst>
</file>

<file path=ppt/tags/tag279.xml><?xml version="1.0" encoding="utf-8"?>
<p:tagLst xmlns:a="http://schemas.openxmlformats.org/drawingml/2006/main" xmlns:r="http://schemas.openxmlformats.org/officeDocument/2006/relationships" xmlns:p="http://schemas.openxmlformats.org/presentationml/2006/main">
  <p:tag name="NUM" val="3"/>
</p:tagLst>
</file>

<file path=ppt/tags/tag280.xml><?xml version="1.0" encoding="utf-8"?>
<p:tagLst xmlns:a="http://schemas.openxmlformats.org/drawingml/2006/main" xmlns:r="http://schemas.openxmlformats.org/officeDocument/2006/relationships" xmlns:p="http://schemas.openxmlformats.org/presentationml/2006/main">
  <p:tag name="NUM" val="4"/>
</p:tagLst>
</file>

<file path=ppt/tags/tag281.xml><?xml version="1.0" encoding="utf-8"?>
<p:tagLst xmlns:a="http://schemas.openxmlformats.org/drawingml/2006/main" xmlns:r="http://schemas.openxmlformats.org/officeDocument/2006/relationships" xmlns:p="http://schemas.openxmlformats.org/presentationml/2006/main">
  <p:tag name="NUM" val="5"/>
</p:tagLst>
</file>

<file path=ppt/tags/tag282.xml><?xml version="1.0" encoding="utf-8"?>
<p:tagLst xmlns:a="http://schemas.openxmlformats.org/drawingml/2006/main" xmlns:r="http://schemas.openxmlformats.org/officeDocument/2006/relationships" xmlns:p="http://schemas.openxmlformats.org/presentationml/2006/main">
  <p:tag name="NUM" val="6"/>
</p:tagLst>
</file>

<file path=ppt/tags/tag283.xml><?xml version="1.0" encoding="utf-8"?>
<p:tagLst xmlns:a="http://schemas.openxmlformats.org/drawingml/2006/main" xmlns:r="http://schemas.openxmlformats.org/officeDocument/2006/relationships" xmlns:p="http://schemas.openxmlformats.org/presentationml/2006/main">
  <p:tag name="NUM" val="7"/>
</p:tagLst>
</file>

<file path=ppt/tags/tag284.xml><?xml version="1.0" encoding="utf-8"?>
<p:tagLst xmlns:a="http://schemas.openxmlformats.org/drawingml/2006/main" xmlns:r="http://schemas.openxmlformats.org/officeDocument/2006/relationships" xmlns:p="http://schemas.openxmlformats.org/presentationml/2006/main">
  <p:tag name="NUM" val="8"/>
</p:tagLst>
</file>

<file path=ppt/tags/tag285.xml><?xml version="1.0" encoding="utf-8"?>
<p:tagLst xmlns:a="http://schemas.openxmlformats.org/drawingml/2006/main" xmlns:r="http://schemas.openxmlformats.org/officeDocument/2006/relationships" xmlns:p="http://schemas.openxmlformats.org/presentationml/2006/main">
  <p:tag name="NUM" val="9"/>
</p:tagLst>
</file>

<file path=ppt/tags/tag286.xml><?xml version="1.0" encoding="utf-8"?>
<p:tagLst xmlns:a="http://schemas.openxmlformats.org/drawingml/2006/main" xmlns:r="http://schemas.openxmlformats.org/officeDocument/2006/relationships" xmlns:p="http://schemas.openxmlformats.org/presentationml/2006/main">
  <p:tag name="NUM" val="10"/>
</p:tagLst>
</file>

<file path=ppt/tags/tag287.xml><?xml version="1.0" encoding="utf-8"?>
<p:tagLst xmlns:a="http://schemas.openxmlformats.org/drawingml/2006/main" xmlns:r="http://schemas.openxmlformats.org/officeDocument/2006/relationships" xmlns:p="http://schemas.openxmlformats.org/presentationml/2006/main">
  <p:tag name="NUM" val="1"/>
</p:tagLst>
</file>

<file path=ppt/tags/tag288.xml><?xml version="1.0" encoding="utf-8"?>
<p:tagLst xmlns:a="http://schemas.openxmlformats.org/drawingml/2006/main" xmlns:r="http://schemas.openxmlformats.org/officeDocument/2006/relationships" xmlns:p="http://schemas.openxmlformats.org/presentationml/2006/main">
  <p:tag name="NUM" val="2"/>
</p:tagLst>
</file>

<file path=ppt/tags/tag289.xml><?xml version="1.0" encoding="utf-8"?>
<p:tagLst xmlns:a="http://schemas.openxmlformats.org/drawingml/2006/main" xmlns:r="http://schemas.openxmlformats.org/officeDocument/2006/relationships" xmlns:p="http://schemas.openxmlformats.org/presentationml/2006/main">
  <p:tag name="NUM" val="3"/>
</p:tagLst>
</file>

<file path=ppt/tags/tag290.xml><?xml version="1.0" encoding="utf-8"?>
<p:tagLst xmlns:a="http://schemas.openxmlformats.org/drawingml/2006/main" xmlns:r="http://schemas.openxmlformats.org/officeDocument/2006/relationships" xmlns:p="http://schemas.openxmlformats.org/presentationml/2006/main">
  <p:tag name="NUM" val="4"/>
</p:tagLst>
</file>

<file path=ppt/tags/tag291.xml><?xml version="1.0" encoding="utf-8"?>
<p:tagLst xmlns:a="http://schemas.openxmlformats.org/drawingml/2006/main" xmlns:r="http://schemas.openxmlformats.org/officeDocument/2006/relationships" xmlns:p="http://schemas.openxmlformats.org/presentationml/2006/main">
  <p:tag name="NUM" val="5"/>
</p:tagLst>
</file>

<file path=ppt/tags/tag292.xml><?xml version="1.0" encoding="utf-8"?>
<p:tagLst xmlns:a="http://schemas.openxmlformats.org/drawingml/2006/main" xmlns:r="http://schemas.openxmlformats.org/officeDocument/2006/relationships" xmlns:p="http://schemas.openxmlformats.org/presentationml/2006/main">
  <p:tag name="NUM" val="6"/>
</p:tagLst>
</file>

<file path=ppt/tags/tag293.xml><?xml version="1.0" encoding="utf-8"?>
<p:tagLst xmlns:a="http://schemas.openxmlformats.org/drawingml/2006/main" xmlns:r="http://schemas.openxmlformats.org/officeDocument/2006/relationships" xmlns:p="http://schemas.openxmlformats.org/presentationml/2006/main">
  <p:tag name="NUM" val="7"/>
</p:tagLst>
</file>

<file path=ppt/tags/tag294.xml><?xml version="1.0" encoding="utf-8"?>
<p:tagLst xmlns:a="http://schemas.openxmlformats.org/drawingml/2006/main" xmlns:r="http://schemas.openxmlformats.org/officeDocument/2006/relationships" xmlns:p="http://schemas.openxmlformats.org/presentationml/2006/main">
  <p:tag name="NUM" val="8"/>
</p:tagLst>
</file>

<file path=ppt/tags/tag295.xml><?xml version="1.0" encoding="utf-8"?>
<p:tagLst xmlns:a="http://schemas.openxmlformats.org/drawingml/2006/main" xmlns:r="http://schemas.openxmlformats.org/officeDocument/2006/relationships" xmlns:p="http://schemas.openxmlformats.org/presentationml/2006/main">
  <p:tag name="NUM" val="1"/>
</p:tagLst>
</file>

<file path=ppt/tags/tag296.xml><?xml version="1.0" encoding="utf-8"?>
<p:tagLst xmlns:a="http://schemas.openxmlformats.org/drawingml/2006/main" xmlns:r="http://schemas.openxmlformats.org/officeDocument/2006/relationships" xmlns:p="http://schemas.openxmlformats.org/presentationml/2006/main">
  <p:tag name="NUM" val="2"/>
</p:tagLst>
</file>

<file path=ppt/tags/tag297.xml><?xml version="1.0" encoding="utf-8"?>
<p:tagLst xmlns:a="http://schemas.openxmlformats.org/drawingml/2006/main" xmlns:r="http://schemas.openxmlformats.org/officeDocument/2006/relationships" xmlns:p="http://schemas.openxmlformats.org/presentationml/2006/main">
  <p:tag name="NUM" val="3"/>
</p:tagLst>
</file>

<file path=ppt/tags/tag298.xml><?xml version="1.0" encoding="utf-8"?>
<p:tagLst xmlns:a="http://schemas.openxmlformats.org/drawingml/2006/main" xmlns:r="http://schemas.openxmlformats.org/officeDocument/2006/relationships" xmlns:p="http://schemas.openxmlformats.org/presentationml/2006/main">
  <p:tag name="NUM" val="4"/>
</p:tagLst>
</file>

<file path=ppt/tags/tag299.xml><?xml version="1.0" encoding="utf-8"?>
<p:tagLst xmlns:a="http://schemas.openxmlformats.org/drawingml/2006/main" xmlns:r="http://schemas.openxmlformats.org/officeDocument/2006/relationships" xmlns:p="http://schemas.openxmlformats.org/presentationml/2006/main">
  <p:tag name="NUM" val="5"/>
</p:tagLst>
</file>

<file path=ppt/tags/tag300.xml><?xml version="1.0" encoding="utf-8"?>
<p:tagLst xmlns:a="http://schemas.openxmlformats.org/drawingml/2006/main" xmlns:r="http://schemas.openxmlformats.org/officeDocument/2006/relationships" xmlns:p="http://schemas.openxmlformats.org/presentationml/2006/main">
  <p:tag name="NUM" val="6"/>
</p:tagLst>
</file>

<file path=ppt/tags/tag301.xml><?xml version="1.0" encoding="utf-8"?>
<p:tagLst xmlns:a="http://schemas.openxmlformats.org/drawingml/2006/main" xmlns:r="http://schemas.openxmlformats.org/officeDocument/2006/relationships" xmlns:p="http://schemas.openxmlformats.org/presentationml/2006/main">
  <p:tag name="NUM" val="7"/>
</p:tagLst>
</file>

<file path=ppt/tags/tag302.xml><?xml version="1.0" encoding="utf-8"?>
<p:tagLst xmlns:a="http://schemas.openxmlformats.org/drawingml/2006/main" xmlns:r="http://schemas.openxmlformats.org/officeDocument/2006/relationships" xmlns:p="http://schemas.openxmlformats.org/presentationml/2006/main">
  <p:tag name="NUM" val="8"/>
</p:tagLst>
</file>

<file path=ppt/tags/tag303.xml><?xml version="1.0" encoding="utf-8"?>
<p:tagLst xmlns:a="http://schemas.openxmlformats.org/drawingml/2006/main" xmlns:r="http://schemas.openxmlformats.org/officeDocument/2006/relationships" xmlns:p="http://schemas.openxmlformats.org/presentationml/2006/main">
  <p:tag name="NUM" val="9"/>
</p:tagLst>
</file>

<file path=ppt/tags/tag304.xml><?xml version="1.0" encoding="utf-8"?>
<p:tagLst xmlns:a="http://schemas.openxmlformats.org/drawingml/2006/main" xmlns:r="http://schemas.openxmlformats.org/officeDocument/2006/relationships" xmlns:p="http://schemas.openxmlformats.org/presentationml/2006/main">
  <p:tag name="NUM" val="10"/>
</p:tagLst>
</file>

<file path=ppt/tags/tag305.xml><?xml version="1.0" encoding="utf-8"?>
<p:tagLst xmlns:a="http://schemas.openxmlformats.org/drawingml/2006/main" xmlns:r="http://schemas.openxmlformats.org/officeDocument/2006/relationships" xmlns:p="http://schemas.openxmlformats.org/presentationml/2006/main">
  <p:tag name="NUM" val="11"/>
</p:tagLst>
</file>

<file path=ppt/tags/tag306.xml><?xml version="1.0" encoding="utf-8"?>
<p:tagLst xmlns:a="http://schemas.openxmlformats.org/drawingml/2006/main" xmlns:r="http://schemas.openxmlformats.org/officeDocument/2006/relationships" xmlns:p="http://schemas.openxmlformats.org/presentationml/2006/main">
  <p:tag name="NUM" val="1"/>
</p:tagLst>
</file>

<file path=ppt/tags/tag307.xml><?xml version="1.0" encoding="utf-8"?>
<p:tagLst xmlns:a="http://schemas.openxmlformats.org/drawingml/2006/main" xmlns:r="http://schemas.openxmlformats.org/officeDocument/2006/relationships" xmlns:p="http://schemas.openxmlformats.org/presentationml/2006/main">
  <p:tag name="NUM" val="2"/>
</p:tagLst>
</file>

<file path=ppt/tags/tag308.xml><?xml version="1.0" encoding="utf-8"?>
<p:tagLst xmlns:a="http://schemas.openxmlformats.org/drawingml/2006/main" xmlns:r="http://schemas.openxmlformats.org/officeDocument/2006/relationships" xmlns:p="http://schemas.openxmlformats.org/presentationml/2006/main">
  <p:tag name="NUM" val="3"/>
</p:tagLst>
</file>

<file path=ppt/tags/tag309.xml><?xml version="1.0" encoding="utf-8"?>
<p:tagLst xmlns:a="http://schemas.openxmlformats.org/drawingml/2006/main" xmlns:r="http://schemas.openxmlformats.org/officeDocument/2006/relationships" xmlns:p="http://schemas.openxmlformats.org/presentationml/2006/main">
  <p:tag name="NUM" val="4"/>
</p:tagLst>
</file>

<file path=ppt/tags/tag310.xml><?xml version="1.0" encoding="utf-8"?>
<p:tagLst xmlns:a="http://schemas.openxmlformats.org/drawingml/2006/main" xmlns:r="http://schemas.openxmlformats.org/officeDocument/2006/relationships" xmlns:p="http://schemas.openxmlformats.org/presentationml/2006/main">
  <p:tag name="NUM" val="5"/>
</p:tagLst>
</file>

<file path=ppt/tags/tag311.xml><?xml version="1.0" encoding="utf-8"?>
<p:tagLst xmlns:a="http://schemas.openxmlformats.org/drawingml/2006/main" xmlns:r="http://schemas.openxmlformats.org/officeDocument/2006/relationships" xmlns:p="http://schemas.openxmlformats.org/presentationml/2006/main">
  <p:tag name="NUM" val="6"/>
</p:tagLst>
</file>

<file path=ppt/tags/tag312.xml><?xml version="1.0" encoding="utf-8"?>
<p:tagLst xmlns:a="http://schemas.openxmlformats.org/drawingml/2006/main" xmlns:r="http://schemas.openxmlformats.org/officeDocument/2006/relationships" xmlns:p="http://schemas.openxmlformats.org/presentationml/2006/main">
  <p:tag name="NUM" val="7"/>
</p:tagLst>
</file>

<file path=ppt/tags/tag313.xml><?xml version="1.0" encoding="utf-8"?>
<p:tagLst xmlns:a="http://schemas.openxmlformats.org/drawingml/2006/main" xmlns:r="http://schemas.openxmlformats.org/officeDocument/2006/relationships" xmlns:p="http://schemas.openxmlformats.org/presentationml/2006/main">
  <p:tag name="NUM" val="8"/>
</p:tagLst>
</file>

<file path=ppt/tags/tag314.xml><?xml version="1.0" encoding="utf-8"?>
<p:tagLst xmlns:a="http://schemas.openxmlformats.org/drawingml/2006/main" xmlns:r="http://schemas.openxmlformats.org/officeDocument/2006/relationships" xmlns:p="http://schemas.openxmlformats.org/presentationml/2006/main">
  <p:tag name="NUM" val="9"/>
</p:tagLst>
</file>

<file path=ppt/tags/tag315.xml><?xml version="1.0" encoding="utf-8"?>
<p:tagLst xmlns:a="http://schemas.openxmlformats.org/drawingml/2006/main" xmlns:r="http://schemas.openxmlformats.org/officeDocument/2006/relationships" xmlns:p="http://schemas.openxmlformats.org/presentationml/2006/main">
  <p:tag name="NUM" val="10"/>
</p:tagLst>
</file>

<file path=ppt/tags/tag316.xml><?xml version="1.0" encoding="utf-8"?>
<p:tagLst xmlns:a="http://schemas.openxmlformats.org/drawingml/2006/main" xmlns:r="http://schemas.openxmlformats.org/officeDocument/2006/relationships" xmlns:p="http://schemas.openxmlformats.org/presentationml/2006/main">
  <p:tag name="NUM" val="11"/>
</p:tagLst>
</file>

<file path=ppt/tags/tag317.xml><?xml version="1.0" encoding="utf-8"?>
<p:tagLst xmlns:a="http://schemas.openxmlformats.org/drawingml/2006/main" xmlns:r="http://schemas.openxmlformats.org/officeDocument/2006/relationships" xmlns:p="http://schemas.openxmlformats.org/presentationml/2006/main">
  <p:tag name="NUM" val="1"/>
</p:tagLst>
</file>

<file path=ppt/tags/tag318.xml><?xml version="1.0" encoding="utf-8"?>
<p:tagLst xmlns:a="http://schemas.openxmlformats.org/drawingml/2006/main" xmlns:r="http://schemas.openxmlformats.org/officeDocument/2006/relationships" xmlns:p="http://schemas.openxmlformats.org/presentationml/2006/main">
  <p:tag name="NUM" val="2"/>
</p:tagLst>
</file>

<file path=ppt/tags/tag319.xml><?xml version="1.0" encoding="utf-8"?>
<p:tagLst xmlns:a="http://schemas.openxmlformats.org/drawingml/2006/main" xmlns:r="http://schemas.openxmlformats.org/officeDocument/2006/relationships" xmlns:p="http://schemas.openxmlformats.org/presentationml/2006/main">
  <p:tag name="NUM" val="3"/>
</p:tagLst>
</file>

<file path=ppt/tags/tag320.xml><?xml version="1.0" encoding="utf-8"?>
<p:tagLst xmlns:a="http://schemas.openxmlformats.org/drawingml/2006/main" xmlns:r="http://schemas.openxmlformats.org/officeDocument/2006/relationships" xmlns:p="http://schemas.openxmlformats.org/presentationml/2006/main">
  <p:tag name="NUM" val="4"/>
</p:tagLst>
</file>

<file path=ppt/tags/tag321.xml><?xml version="1.0" encoding="utf-8"?>
<p:tagLst xmlns:a="http://schemas.openxmlformats.org/drawingml/2006/main" xmlns:r="http://schemas.openxmlformats.org/officeDocument/2006/relationships" xmlns:p="http://schemas.openxmlformats.org/presentationml/2006/main">
  <p:tag name="NUM" val="5"/>
</p:tagLst>
</file>

<file path=ppt/tags/tag322.xml><?xml version="1.0" encoding="utf-8"?>
<p:tagLst xmlns:a="http://schemas.openxmlformats.org/drawingml/2006/main" xmlns:r="http://schemas.openxmlformats.org/officeDocument/2006/relationships" xmlns:p="http://schemas.openxmlformats.org/presentationml/2006/main">
  <p:tag name="NUM" val="6"/>
</p:tagLst>
</file>

<file path=ppt/tags/tag323.xml><?xml version="1.0" encoding="utf-8"?>
<p:tagLst xmlns:a="http://schemas.openxmlformats.org/drawingml/2006/main" xmlns:r="http://schemas.openxmlformats.org/officeDocument/2006/relationships" xmlns:p="http://schemas.openxmlformats.org/presentationml/2006/main">
  <p:tag name="NUM" val="7"/>
</p:tagLst>
</file>

<file path=ppt/tags/tag324.xml><?xml version="1.0" encoding="utf-8"?>
<p:tagLst xmlns:a="http://schemas.openxmlformats.org/drawingml/2006/main" xmlns:r="http://schemas.openxmlformats.org/officeDocument/2006/relationships" xmlns:p="http://schemas.openxmlformats.org/presentationml/2006/main">
  <p:tag name="NUM" val="8"/>
</p:tagLst>
</file>

<file path=ppt/tags/tag325.xml><?xml version="1.0" encoding="utf-8"?>
<p:tagLst xmlns:a="http://schemas.openxmlformats.org/drawingml/2006/main" xmlns:r="http://schemas.openxmlformats.org/officeDocument/2006/relationships" xmlns:p="http://schemas.openxmlformats.org/presentationml/2006/main">
  <p:tag name="NUM" val="9"/>
</p:tagLst>
</file>

<file path=ppt/tags/tag326.xml><?xml version="1.0" encoding="utf-8"?>
<p:tagLst xmlns:a="http://schemas.openxmlformats.org/drawingml/2006/main" xmlns:r="http://schemas.openxmlformats.org/officeDocument/2006/relationships" xmlns:p="http://schemas.openxmlformats.org/presentationml/2006/main">
  <p:tag name="NUM" val="10"/>
</p:tagLst>
</file>

<file path=ppt/tags/tag327.xml><?xml version="1.0" encoding="utf-8"?>
<p:tagLst xmlns:a="http://schemas.openxmlformats.org/drawingml/2006/main" xmlns:r="http://schemas.openxmlformats.org/officeDocument/2006/relationships" xmlns:p="http://schemas.openxmlformats.org/presentationml/2006/main">
  <p:tag name="NUM" val="11"/>
</p:tagLst>
</file>

<file path=ppt/tags/tag328.xml><?xml version="1.0" encoding="utf-8"?>
<p:tagLst xmlns:a="http://schemas.openxmlformats.org/drawingml/2006/main" xmlns:r="http://schemas.openxmlformats.org/officeDocument/2006/relationships" xmlns:p="http://schemas.openxmlformats.org/presentationml/2006/main">
  <p:tag name="NUM" val="12"/>
</p:tagLst>
</file>

<file path=ppt/tags/tag329.xml><?xml version="1.0" encoding="utf-8"?>
<p:tagLst xmlns:a="http://schemas.openxmlformats.org/drawingml/2006/main" xmlns:r="http://schemas.openxmlformats.org/officeDocument/2006/relationships" xmlns:p="http://schemas.openxmlformats.org/presentationml/2006/main">
  <p:tag name="NUM" val="13"/>
</p:tagLst>
</file>

<file path=ppt/tags/tag330.xml><?xml version="1.0" encoding="utf-8"?>
<p:tagLst xmlns:a="http://schemas.openxmlformats.org/drawingml/2006/main" xmlns:r="http://schemas.openxmlformats.org/officeDocument/2006/relationships" xmlns:p="http://schemas.openxmlformats.org/presentationml/2006/main">
  <p:tag name="NUM" val="14"/>
</p:tagLst>
</file>

<file path=ppt/tags/tag331.xml><?xml version="1.0" encoding="utf-8"?>
<p:tagLst xmlns:a="http://schemas.openxmlformats.org/drawingml/2006/main" xmlns:r="http://schemas.openxmlformats.org/officeDocument/2006/relationships" xmlns:p="http://schemas.openxmlformats.org/presentationml/2006/main">
  <p:tag name="NUM" val="15"/>
</p:tagLst>
</file>

<file path=ppt/tags/tag332.xml><?xml version="1.0" encoding="utf-8"?>
<p:tagLst xmlns:a="http://schemas.openxmlformats.org/drawingml/2006/main" xmlns:r="http://schemas.openxmlformats.org/officeDocument/2006/relationships" xmlns:p="http://schemas.openxmlformats.org/presentationml/2006/main">
  <p:tag name="NUM" val="16"/>
</p:tagLst>
</file>

<file path=ppt/tags/tag333.xml><?xml version="1.0" encoding="utf-8"?>
<p:tagLst xmlns:a="http://schemas.openxmlformats.org/drawingml/2006/main" xmlns:r="http://schemas.openxmlformats.org/officeDocument/2006/relationships" xmlns:p="http://schemas.openxmlformats.org/presentationml/2006/main">
  <p:tag name="NUM" val="17"/>
</p:tagLst>
</file>

<file path=ppt/tags/tag334.xml><?xml version="1.0" encoding="utf-8"?>
<p:tagLst xmlns:a="http://schemas.openxmlformats.org/drawingml/2006/main" xmlns:r="http://schemas.openxmlformats.org/officeDocument/2006/relationships" xmlns:p="http://schemas.openxmlformats.org/presentationml/2006/main">
  <p:tag name="NUM" val="18"/>
</p:tagLst>
</file>

<file path=ppt/tags/tag335.xml><?xml version="1.0" encoding="utf-8"?>
<p:tagLst xmlns:a="http://schemas.openxmlformats.org/drawingml/2006/main" xmlns:r="http://schemas.openxmlformats.org/officeDocument/2006/relationships" xmlns:p="http://schemas.openxmlformats.org/presentationml/2006/main">
  <p:tag name="NUM" val="19"/>
</p:tagLst>
</file>

<file path=ppt/tags/tag336.xml><?xml version="1.0" encoding="utf-8"?>
<p:tagLst xmlns:a="http://schemas.openxmlformats.org/drawingml/2006/main" xmlns:r="http://schemas.openxmlformats.org/officeDocument/2006/relationships" xmlns:p="http://schemas.openxmlformats.org/presentationml/2006/main">
  <p:tag name="NUM" val="20"/>
</p:tagLst>
</file>

<file path=ppt/tags/tag337.xml><?xml version="1.0" encoding="utf-8"?>
<p:tagLst xmlns:a="http://schemas.openxmlformats.org/drawingml/2006/main" xmlns:r="http://schemas.openxmlformats.org/officeDocument/2006/relationships" xmlns:p="http://schemas.openxmlformats.org/presentationml/2006/main">
  <p:tag name="NUM" val="21"/>
</p:tagLst>
</file>

<file path=ppt/tags/tag338.xml><?xml version="1.0" encoding="utf-8"?>
<p:tagLst xmlns:a="http://schemas.openxmlformats.org/drawingml/2006/main" xmlns:r="http://schemas.openxmlformats.org/officeDocument/2006/relationships" xmlns:p="http://schemas.openxmlformats.org/presentationml/2006/main">
  <p:tag name="NUM" val="22"/>
</p:tagLst>
</file>

<file path=ppt/tags/tag339.xml><?xml version="1.0" encoding="utf-8"?>
<p:tagLst xmlns:a="http://schemas.openxmlformats.org/drawingml/2006/main" xmlns:r="http://schemas.openxmlformats.org/officeDocument/2006/relationships" xmlns:p="http://schemas.openxmlformats.org/presentationml/2006/main">
  <p:tag name="NUM" val="23"/>
</p:tagLst>
</file>

<file path=ppt/tags/tag340.xml><?xml version="1.0" encoding="utf-8"?>
<p:tagLst xmlns:a="http://schemas.openxmlformats.org/drawingml/2006/main" xmlns:r="http://schemas.openxmlformats.org/officeDocument/2006/relationships" xmlns:p="http://schemas.openxmlformats.org/presentationml/2006/main">
  <p:tag name="NUM" val="24"/>
</p:tagLst>
</file>

<file path=ppt/tags/tag341.xml><?xml version="1.0" encoding="utf-8"?>
<p:tagLst xmlns:a="http://schemas.openxmlformats.org/drawingml/2006/main" xmlns:r="http://schemas.openxmlformats.org/officeDocument/2006/relationships" xmlns:p="http://schemas.openxmlformats.org/presentationml/2006/main">
  <p:tag name="NUM" val="25"/>
</p:tagLst>
</file>

<file path=ppt/tags/tag342.xml><?xml version="1.0" encoding="utf-8"?>
<p:tagLst xmlns:a="http://schemas.openxmlformats.org/drawingml/2006/main" xmlns:r="http://schemas.openxmlformats.org/officeDocument/2006/relationships" xmlns:p="http://schemas.openxmlformats.org/presentationml/2006/main">
  <p:tag name="NUM" val="26"/>
</p:tagLst>
</file>

<file path=ppt/tags/tag343.xml><?xml version="1.0" encoding="utf-8"?>
<p:tagLst xmlns:a="http://schemas.openxmlformats.org/drawingml/2006/main" xmlns:r="http://schemas.openxmlformats.org/officeDocument/2006/relationships" xmlns:p="http://schemas.openxmlformats.org/presentationml/2006/main">
  <p:tag name="NUM" val="27"/>
</p:tagLst>
</file>

<file path=ppt/tags/tag344.xml><?xml version="1.0" encoding="utf-8"?>
<p:tagLst xmlns:a="http://schemas.openxmlformats.org/drawingml/2006/main" xmlns:r="http://schemas.openxmlformats.org/officeDocument/2006/relationships" xmlns:p="http://schemas.openxmlformats.org/presentationml/2006/main">
  <p:tag name="NUM" val="28"/>
</p:tagLst>
</file>

<file path=ppt/tags/tag345.xml><?xml version="1.0" encoding="utf-8"?>
<p:tagLst xmlns:a="http://schemas.openxmlformats.org/drawingml/2006/main" xmlns:r="http://schemas.openxmlformats.org/officeDocument/2006/relationships" xmlns:p="http://schemas.openxmlformats.org/presentationml/2006/main">
  <p:tag name="NUM" val="29"/>
</p:tagLst>
</file>

<file path=ppt/tags/tag346.xml><?xml version="1.0" encoding="utf-8"?>
<p:tagLst xmlns:a="http://schemas.openxmlformats.org/drawingml/2006/main" xmlns:r="http://schemas.openxmlformats.org/officeDocument/2006/relationships" xmlns:p="http://schemas.openxmlformats.org/presentationml/2006/main">
  <p:tag name="NUM" val="30"/>
</p:tagLst>
</file>

<file path=ppt/tags/tag347.xml><?xml version="1.0" encoding="utf-8"?>
<p:tagLst xmlns:a="http://schemas.openxmlformats.org/drawingml/2006/main" xmlns:r="http://schemas.openxmlformats.org/officeDocument/2006/relationships" xmlns:p="http://schemas.openxmlformats.org/presentationml/2006/main">
  <p:tag name="NUM" val="31"/>
</p:tagLst>
</file>

<file path=ppt/tags/tag348.xml><?xml version="1.0" encoding="utf-8"?>
<p:tagLst xmlns:a="http://schemas.openxmlformats.org/drawingml/2006/main" xmlns:r="http://schemas.openxmlformats.org/officeDocument/2006/relationships" xmlns:p="http://schemas.openxmlformats.org/presentationml/2006/main">
  <p:tag name="NUM" val="32"/>
</p:tagLst>
</file>

<file path=ppt/tags/tag349.xml><?xml version="1.0" encoding="utf-8"?>
<p:tagLst xmlns:a="http://schemas.openxmlformats.org/drawingml/2006/main" xmlns:r="http://schemas.openxmlformats.org/officeDocument/2006/relationships" xmlns:p="http://schemas.openxmlformats.org/presentationml/2006/main">
  <p:tag name="NUM" val="33"/>
</p:tagLst>
</file>

<file path=ppt/tags/tag350.xml><?xml version="1.0" encoding="utf-8"?>
<p:tagLst xmlns:a="http://schemas.openxmlformats.org/drawingml/2006/main" xmlns:r="http://schemas.openxmlformats.org/officeDocument/2006/relationships" xmlns:p="http://schemas.openxmlformats.org/presentationml/2006/main">
  <p:tag name="NUM" val="34"/>
</p:tagLst>
</file>

<file path=ppt/tags/tag351.xml><?xml version="1.0" encoding="utf-8"?>
<p:tagLst xmlns:a="http://schemas.openxmlformats.org/drawingml/2006/main" xmlns:r="http://schemas.openxmlformats.org/officeDocument/2006/relationships" xmlns:p="http://schemas.openxmlformats.org/presentationml/2006/main">
  <p:tag name="NUM" val="35"/>
</p:tagLst>
</file>

<file path=ppt/tags/tag352.xml><?xml version="1.0" encoding="utf-8"?>
<p:tagLst xmlns:a="http://schemas.openxmlformats.org/drawingml/2006/main" xmlns:r="http://schemas.openxmlformats.org/officeDocument/2006/relationships" xmlns:p="http://schemas.openxmlformats.org/presentationml/2006/main">
  <p:tag name="NUM" val="36"/>
</p:tagLst>
</file>

<file path=ppt/tags/tag353.xml><?xml version="1.0" encoding="utf-8"?>
<p:tagLst xmlns:a="http://schemas.openxmlformats.org/drawingml/2006/main" xmlns:r="http://schemas.openxmlformats.org/officeDocument/2006/relationships" xmlns:p="http://schemas.openxmlformats.org/presentationml/2006/main">
  <p:tag name="NUM" val="37"/>
</p:tagLst>
</file>

<file path=ppt/tags/tag354.xml><?xml version="1.0" encoding="utf-8"?>
<p:tagLst xmlns:a="http://schemas.openxmlformats.org/drawingml/2006/main" xmlns:r="http://schemas.openxmlformats.org/officeDocument/2006/relationships" xmlns:p="http://schemas.openxmlformats.org/presentationml/2006/main">
  <p:tag name="NUM" val="38"/>
</p:tagLst>
</file>

<file path=ppt/tags/tag355.xml><?xml version="1.0" encoding="utf-8"?>
<p:tagLst xmlns:a="http://schemas.openxmlformats.org/drawingml/2006/main" xmlns:r="http://schemas.openxmlformats.org/officeDocument/2006/relationships" xmlns:p="http://schemas.openxmlformats.org/presentationml/2006/main">
  <p:tag name="NUM" val="39"/>
</p:tagLst>
</file>

<file path=ppt/tags/tag356.xml><?xml version="1.0" encoding="utf-8"?>
<p:tagLst xmlns:a="http://schemas.openxmlformats.org/drawingml/2006/main" xmlns:r="http://schemas.openxmlformats.org/officeDocument/2006/relationships" xmlns:p="http://schemas.openxmlformats.org/presentationml/2006/main">
  <p:tag name="NUM" val="40"/>
</p:tagLst>
</file>

<file path=ppt/tags/tag357.xml><?xml version="1.0" encoding="utf-8"?>
<p:tagLst xmlns:a="http://schemas.openxmlformats.org/drawingml/2006/main" xmlns:r="http://schemas.openxmlformats.org/officeDocument/2006/relationships" xmlns:p="http://schemas.openxmlformats.org/presentationml/2006/main">
  <p:tag name="NUM" val="41"/>
</p:tagLst>
</file>

<file path=ppt/tags/tag358.xml><?xml version="1.0" encoding="utf-8"?>
<p:tagLst xmlns:a="http://schemas.openxmlformats.org/drawingml/2006/main" xmlns:r="http://schemas.openxmlformats.org/officeDocument/2006/relationships" xmlns:p="http://schemas.openxmlformats.org/presentationml/2006/main">
  <p:tag name="NUM" val="42"/>
</p:tagLst>
</file>

<file path=ppt/tags/tag359.xml><?xml version="1.0" encoding="utf-8"?>
<p:tagLst xmlns:a="http://schemas.openxmlformats.org/drawingml/2006/main" xmlns:r="http://schemas.openxmlformats.org/officeDocument/2006/relationships" xmlns:p="http://schemas.openxmlformats.org/presentationml/2006/main">
  <p:tag name="NUM" val="43"/>
</p:tagLst>
</file>

<file path=ppt/tags/tag360.xml><?xml version="1.0" encoding="utf-8"?>
<p:tagLst xmlns:a="http://schemas.openxmlformats.org/drawingml/2006/main" xmlns:r="http://schemas.openxmlformats.org/officeDocument/2006/relationships" xmlns:p="http://schemas.openxmlformats.org/presentationml/2006/main">
  <p:tag name="NUM" val="44"/>
</p:tagLst>
</file>

<file path=ppt/tags/tag361.xml><?xml version="1.0" encoding="utf-8"?>
<p:tagLst xmlns:a="http://schemas.openxmlformats.org/drawingml/2006/main" xmlns:r="http://schemas.openxmlformats.org/officeDocument/2006/relationships" xmlns:p="http://schemas.openxmlformats.org/presentationml/2006/main">
  <p:tag name="NUM" val="45"/>
</p:tagLst>
</file>

<file path=ppt/tags/tag362.xml><?xml version="1.0" encoding="utf-8"?>
<p:tagLst xmlns:a="http://schemas.openxmlformats.org/drawingml/2006/main" xmlns:r="http://schemas.openxmlformats.org/officeDocument/2006/relationships" xmlns:p="http://schemas.openxmlformats.org/presentationml/2006/main">
  <p:tag name="NUM" val="46"/>
</p:tagLst>
</file>

<file path=ppt/tags/tag363.xml><?xml version="1.0" encoding="utf-8"?>
<p:tagLst xmlns:a="http://schemas.openxmlformats.org/drawingml/2006/main" xmlns:r="http://schemas.openxmlformats.org/officeDocument/2006/relationships" xmlns:p="http://schemas.openxmlformats.org/presentationml/2006/main">
  <p:tag name="NUM" val="47"/>
</p:tagLst>
</file>

<file path=ppt/tags/tag364.xml><?xml version="1.0" encoding="utf-8"?>
<p:tagLst xmlns:a="http://schemas.openxmlformats.org/drawingml/2006/main" xmlns:r="http://schemas.openxmlformats.org/officeDocument/2006/relationships" xmlns:p="http://schemas.openxmlformats.org/presentationml/2006/main">
  <p:tag name="NUM" val="48"/>
</p:tagLst>
</file>

<file path=ppt/tags/tag365.xml><?xml version="1.0" encoding="utf-8"?>
<p:tagLst xmlns:a="http://schemas.openxmlformats.org/drawingml/2006/main" xmlns:r="http://schemas.openxmlformats.org/officeDocument/2006/relationships" xmlns:p="http://schemas.openxmlformats.org/presentationml/2006/main">
  <p:tag name="NUM" val="49"/>
</p:tagLst>
</file>

<file path=ppt/tags/tag366.xml><?xml version="1.0" encoding="utf-8"?>
<p:tagLst xmlns:a="http://schemas.openxmlformats.org/drawingml/2006/main" xmlns:r="http://schemas.openxmlformats.org/officeDocument/2006/relationships" xmlns:p="http://schemas.openxmlformats.org/presentationml/2006/main">
  <p:tag name="NUM" val="50"/>
</p:tagLst>
</file>

<file path=ppt/tags/tag367.xml><?xml version="1.0" encoding="utf-8"?>
<p:tagLst xmlns:a="http://schemas.openxmlformats.org/drawingml/2006/main" xmlns:r="http://schemas.openxmlformats.org/officeDocument/2006/relationships" xmlns:p="http://schemas.openxmlformats.org/presentationml/2006/main">
  <p:tag name="NUM" val="51"/>
</p:tagLst>
</file>

<file path=ppt/tags/tag368.xml><?xml version="1.0" encoding="utf-8"?>
<p:tagLst xmlns:a="http://schemas.openxmlformats.org/drawingml/2006/main" xmlns:r="http://schemas.openxmlformats.org/officeDocument/2006/relationships" xmlns:p="http://schemas.openxmlformats.org/presentationml/2006/main">
  <p:tag name="NUM" val="52"/>
</p:tagLst>
</file>

<file path=ppt/tags/tag369.xml><?xml version="1.0" encoding="utf-8"?>
<p:tagLst xmlns:a="http://schemas.openxmlformats.org/drawingml/2006/main" xmlns:r="http://schemas.openxmlformats.org/officeDocument/2006/relationships" xmlns:p="http://schemas.openxmlformats.org/presentationml/2006/main">
  <p:tag name="NUM" val="53"/>
</p:tagLst>
</file>

<file path=ppt/tags/tag370.xml><?xml version="1.0" encoding="utf-8"?>
<p:tagLst xmlns:a="http://schemas.openxmlformats.org/drawingml/2006/main" xmlns:r="http://schemas.openxmlformats.org/officeDocument/2006/relationships" xmlns:p="http://schemas.openxmlformats.org/presentationml/2006/main">
  <p:tag name="NUM" val="54"/>
</p:tagLst>
</file>

<file path=ppt/tags/tag371.xml><?xml version="1.0" encoding="utf-8"?>
<p:tagLst xmlns:a="http://schemas.openxmlformats.org/drawingml/2006/main" xmlns:r="http://schemas.openxmlformats.org/officeDocument/2006/relationships" xmlns:p="http://schemas.openxmlformats.org/presentationml/2006/main">
  <p:tag name="NUM" val="55"/>
</p:tagLst>
</file>

<file path=ppt/tags/tag372.xml><?xml version="1.0" encoding="utf-8"?>
<p:tagLst xmlns:a="http://schemas.openxmlformats.org/drawingml/2006/main" xmlns:r="http://schemas.openxmlformats.org/officeDocument/2006/relationships" xmlns:p="http://schemas.openxmlformats.org/presentationml/2006/main">
  <p:tag name="NUM" val="56"/>
</p:tagLst>
</file>

<file path=ppt/tags/tag373.xml><?xml version="1.0" encoding="utf-8"?>
<p:tagLst xmlns:a="http://schemas.openxmlformats.org/drawingml/2006/main" xmlns:r="http://schemas.openxmlformats.org/officeDocument/2006/relationships" xmlns:p="http://schemas.openxmlformats.org/presentationml/2006/main">
  <p:tag name="NUM" val="57"/>
</p:tagLst>
</file>

<file path=ppt/tags/tag374.xml><?xml version="1.0" encoding="utf-8"?>
<p:tagLst xmlns:a="http://schemas.openxmlformats.org/drawingml/2006/main" xmlns:r="http://schemas.openxmlformats.org/officeDocument/2006/relationships" xmlns:p="http://schemas.openxmlformats.org/presentationml/2006/main">
  <p:tag name="NUM" val="58"/>
</p:tagLst>
</file>

<file path=ppt/tags/tag375.xml><?xml version="1.0" encoding="utf-8"?>
<p:tagLst xmlns:a="http://schemas.openxmlformats.org/drawingml/2006/main" xmlns:r="http://schemas.openxmlformats.org/officeDocument/2006/relationships" xmlns:p="http://schemas.openxmlformats.org/presentationml/2006/main">
  <p:tag name="NUM" val="59"/>
</p:tagLst>
</file>

<file path=ppt/tags/tag376.xml><?xml version="1.0" encoding="utf-8"?>
<p:tagLst xmlns:a="http://schemas.openxmlformats.org/drawingml/2006/main" xmlns:r="http://schemas.openxmlformats.org/officeDocument/2006/relationships" xmlns:p="http://schemas.openxmlformats.org/presentationml/2006/main">
  <p:tag name="NUM" val="60"/>
</p:tagLst>
</file>

<file path=ppt/tags/tag377.xml><?xml version="1.0" encoding="utf-8"?>
<p:tagLst xmlns:a="http://schemas.openxmlformats.org/drawingml/2006/main" xmlns:r="http://schemas.openxmlformats.org/officeDocument/2006/relationships" xmlns:p="http://schemas.openxmlformats.org/presentationml/2006/main">
  <p:tag name="NUM" val="61"/>
</p:tagLst>
</file>

<file path=ppt/tags/tag378.xml><?xml version="1.0" encoding="utf-8"?>
<p:tagLst xmlns:a="http://schemas.openxmlformats.org/drawingml/2006/main" xmlns:r="http://schemas.openxmlformats.org/officeDocument/2006/relationships" xmlns:p="http://schemas.openxmlformats.org/presentationml/2006/main">
  <p:tag name="NUM" val="62"/>
</p:tagLst>
</file>

<file path=ppt/tags/tag379.xml><?xml version="1.0" encoding="utf-8"?>
<p:tagLst xmlns:a="http://schemas.openxmlformats.org/drawingml/2006/main" xmlns:r="http://schemas.openxmlformats.org/officeDocument/2006/relationships" xmlns:p="http://schemas.openxmlformats.org/presentationml/2006/main">
  <p:tag name="NUM" val="63"/>
</p:tagLst>
</file>

<file path=ppt/tags/tag380.xml><?xml version="1.0" encoding="utf-8"?>
<p:tagLst xmlns:a="http://schemas.openxmlformats.org/drawingml/2006/main" xmlns:r="http://schemas.openxmlformats.org/officeDocument/2006/relationships" xmlns:p="http://schemas.openxmlformats.org/presentationml/2006/main">
  <p:tag name="NUM" val="64"/>
</p:tagLst>
</file>

<file path=ppt/tags/tag381.xml><?xml version="1.0" encoding="utf-8"?>
<p:tagLst xmlns:a="http://schemas.openxmlformats.org/drawingml/2006/main" xmlns:r="http://schemas.openxmlformats.org/officeDocument/2006/relationships" xmlns:p="http://schemas.openxmlformats.org/presentationml/2006/main">
  <p:tag name="NUM" val="65"/>
</p:tagLst>
</file>

<file path=ppt/tags/tag382.xml><?xml version="1.0" encoding="utf-8"?>
<p:tagLst xmlns:a="http://schemas.openxmlformats.org/drawingml/2006/main" xmlns:r="http://schemas.openxmlformats.org/officeDocument/2006/relationships" xmlns:p="http://schemas.openxmlformats.org/presentationml/2006/main">
  <p:tag name="NUM" val="66"/>
</p:tagLst>
</file>

<file path=ppt/tags/tag383.xml><?xml version="1.0" encoding="utf-8"?>
<p:tagLst xmlns:a="http://schemas.openxmlformats.org/drawingml/2006/main" xmlns:r="http://schemas.openxmlformats.org/officeDocument/2006/relationships" xmlns:p="http://schemas.openxmlformats.org/presentationml/2006/main">
  <p:tag name="NUM" val="67"/>
</p:tagLst>
</file>

<file path=ppt/tags/tag384.xml><?xml version="1.0" encoding="utf-8"?>
<p:tagLst xmlns:a="http://schemas.openxmlformats.org/drawingml/2006/main" xmlns:r="http://schemas.openxmlformats.org/officeDocument/2006/relationships" xmlns:p="http://schemas.openxmlformats.org/presentationml/2006/main">
  <p:tag name="NUM" val="68"/>
</p:tagLst>
</file>

<file path=ppt/tags/tag385.xml><?xml version="1.0" encoding="utf-8"?>
<p:tagLst xmlns:a="http://schemas.openxmlformats.org/drawingml/2006/main" xmlns:r="http://schemas.openxmlformats.org/officeDocument/2006/relationships" xmlns:p="http://schemas.openxmlformats.org/presentationml/2006/main">
  <p:tag name="NUM" val="69"/>
</p:tagLst>
</file>

<file path=ppt/tags/tag386.xml><?xml version="1.0" encoding="utf-8"?>
<p:tagLst xmlns:a="http://schemas.openxmlformats.org/drawingml/2006/main" xmlns:r="http://schemas.openxmlformats.org/officeDocument/2006/relationships" xmlns:p="http://schemas.openxmlformats.org/presentationml/2006/main">
  <p:tag name="NUM" val="70"/>
</p:tagLst>
</file>

<file path=ppt/tags/tag387.xml><?xml version="1.0" encoding="utf-8"?>
<p:tagLst xmlns:a="http://schemas.openxmlformats.org/drawingml/2006/main" xmlns:r="http://schemas.openxmlformats.org/officeDocument/2006/relationships" xmlns:p="http://schemas.openxmlformats.org/presentationml/2006/main">
  <p:tag name="NUM" val="71"/>
</p:tagLst>
</file>

<file path=ppt/tags/tag388.xml><?xml version="1.0" encoding="utf-8"?>
<p:tagLst xmlns:a="http://schemas.openxmlformats.org/drawingml/2006/main" xmlns:r="http://schemas.openxmlformats.org/officeDocument/2006/relationships" xmlns:p="http://schemas.openxmlformats.org/presentationml/2006/main">
  <p:tag name="NUM" val="72"/>
</p:tagLst>
</file>

<file path=ppt/tags/tag389.xml><?xml version="1.0" encoding="utf-8"?>
<p:tagLst xmlns:a="http://schemas.openxmlformats.org/drawingml/2006/main" xmlns:r="http://schemas.openxmlformats.org/officeDocument/2006/relationships" xmlns:p="http://schemas.openxmlformats.org/presentationml/2006/main">
  <p:tag name="NUM" val="73"/>
</p:tagLst>
</file>

<file path=ppt/tags/tag390.xml><?xml version="1.0" encoding="utf-8"?>
<p:tagLst xmlns:a="http://schemas.openxmlformats.org/drawingml/2006/main" xmlns:r="http://schemas.openxmlformats.org/officeDocument/2006/relationships" xmlns:p="http://schemas.openxmlformats.org/presentationml/2006/main">
  <p:tag name="NUM" val="74"/>
</p:tagLst>
</file>

<file path=ppt/tags/tag391.xml><?xml version="1.0" encoding="utf-8"?>
<p:tagLst xmlns:a="http://schemas.openxmlformats.org/drawingml/2006/main" xmlns:r="http://schemas.openxmlformats.org/officeDocument/2006/relationships" xmlns:p="http://schemas.openxmlformats.org/presentationml/2006/main">
  <p:tag name="NUM" val="75"/>
</p:tagLst>
</file>

<file path=ppt/tags/tag392.xml><?xml version="1.0" encoding="utf-8"?>
<p:tagLst xmlns:a="http://schemas.openxmlformats.org/drawingml/2006/main" xmlns:r="http://schemas.openxmlformats.org/officeDocument/2006/relationships" xmlns:p="http://schemas.openxmlformats.org/presentationml/2006/main">
  <p:tag name="NUM" val="76"/>
</p:tagLst>
</file>

<file path=ppt/tags/tag393.xml><?xml version="1.0" encoding="utf-8"?>
<p:tagLst xmlns:a="http://schemas.openxmlformats.org/drawingml/2006/main" xmlns:r="http://schemas.openxmlformats.org/officeDocument/2006/relationships" xmlns:p="http://schemas.openxmlformats.org/presentationml/2006/main">
  <p:tag name="NUM" val="77"/>
</p:tagLst>
</file>

<file path=ppt/tags/tag394.xml><?xml version="1.0" encoding="utf-8"?>
<p:tagLst xmlns:a="http://schemas.openxmlformats.org/drawingml/2006/main" xmlns:r="http://schemas.openxmlformats.org/officeDocument/2006/relationships" xmlns:p="http://schemas.openxmlformats.org/presentationml/2006/main">
  <p:tag name="NUM" val="78"/>
</p:tagLst>
</file>

<file path=ppt/tags/tag395.xml><?xml version="1.0" encoding="utf-8"?>
<p:tagLst xmlns:a="http://schemas.openxmlformats.org/drawingml/2006/main" xmlns:r="http://schemas.openxmlformats.org/officeDocument/2006/relationships" xmlns:p="http://schemas.openxmlformats.org/presentationml/2006/main">
  <p:tag name="NUM" val="79"/>
</p:tagLst>
</file>

<file path=ppt/tags/tag396.xml><?xml version="1.0" encoding="utf-8"?>
<p:tagLst xmlns:a="http://schemas.openxmlformats.org/drawingml/2006/main" xmlns:r="http://schemas.openxmlformats.org/officeDocument/2006/relationships" xmlns:p="http://schemas.openxmlformats.org/presentationml/2006/main">
  <p:tag name="NUM" val="80"/>
</p:tagLst>
</file>

<file path=ppt/tags/tag397.xml><?xml version="1.0" encoding="utf-8"?>
<p:tagLst xmlns:a="http://schemas.openxmlformats.org/drawingml/2006/main" xmlns:r="http://schemas.openxmlformats.org/officeDocument/2006/relationships" xmlns:p="http://schemas.openxmlformats.org/presentationml/2006/main">
  <p:tag name="NUM" val="81"/>
</p:tagLst>
</file>

<file path=ppt/tags/tag398.xml><?xml version="1.0" encoding="utf-8"?>
<p:tagLst xmlns:a="http://schemas.openxmlformats.org/drawingml/2006/main" xmlns:r="http://schemas.openxmlformats.org/officeDocument/2006/relationships" xmlns:p="http://schemas.openxmlformats.org/presentationml/2006/main">
  <p:tag name="NUM" val="82"/>
</p:tagLst>
</file>

<file path=ppt/tags/tag399.xml><?xml version="1.0" encoding="utf-8"?>
<p:tagLst xmlns:a="http://schemas.openxmlformats.org/drawingml/2006/main" xmlns:r="http://schemas.openxmlformats.org/officeDocument/2006/relationships" xmlns:p="http://schemas.openxmlformats.org/presentationml/2006/main">
  <p:tag name="NUM" val="83"/>
</p:tagLst>
</file>

<file path=ppt/tags/tag400.xml><?xml version="1.0" encoding="utf-8"?>
<p:tagLst xmlns:a="http://schemas.openxmlformats.org/drawingml/2006/main" xmlns:r="http://schemas.openxmlformats.org/officeDocument/2006/relationships" xmlns:p="http://schemas.openxmlformats.org/presentationml/2006/main">
  <p:tag name="NUM" val="84"/>
</p:tagLst>
</file>

<file path=ppt/tags/tag401.xml><?xml version="1.0" encoding="utf-8"?>
<p:tagLst xmlns:a="http://schemas.openxmlformats.org/drawingml/2006/main" xmlns:r="http://schemas.openxmlformats.org/officeDocument/2006/relationships" xmlns:p="http://schemas.openxmlformats.org/presentationml/2006/main">
  <p:tag name="NUM" val="85"/>
</p:tagLst>
</file>

<file path=ppt/tags/tag402.xml><?xml version="1.0" encoding="utf-8"?>
<p:tagLst xmlns:a="http://schemas.openxmlformats.org/drawingml/2006/main" xmlns:r="http://schemas.openxmlformats.org/officeDocument/2006/relationships" xmlns:p="http://schemas.openxmlformats.org/presentationml/2006/main">
  <p:tag name="NUM" val="86"/>
</p:tagLst>
</file>

<file path=ppt/tags/tag403.xml><?xml version="1.0" encoding="utf-8"?>
<p:tagLst xmlns:a="http://schemas.openxmlformats.org/drawingml/2006/main" xmlns:r="http://schemas.openxmlformats.org/officeDocument/2006/relationships" xmlns:p="http://schemas.openxmlformats.org/presentationml/2006/main">
  <p:tag name="NUM" val="87"/>
</p:tagLst>
</file>

<file path=ppt/tags/tag404.xml><?xml version="1.0" encoding="utf-8"?>
<p:tagLst xmlns:a="http://schemas.openxmlformats.org/drawingml/2006/main" xmlns:r="http://schemas.openxmlformats.org/officeDocument/2006/relationships" xmlns:p="http://schemas.openxmlformats.org/presentationml/2006/main">
  <p:tag name="NUM" val="88"/>
</p:tagLst>
</file>

<file path=ppt/tags/tag405.xml><?xml version="1.0" encoding="utf-8"?>
<p:tagLst xmlns:a="http://schemas.openxmlformats.org/drawingml/2006/main" xmlns:r="http://schemas.openxmlformats.org/officeDocument/2006/relationships" xmlns:p="http://schemas.openxmlformats.org/presentationml/2006/main">
  <p:tag name="NUM" val="89"/>
</p:tagLst>
</file>

<file path=ppt/tags/tag406.xml><?xml version="1.0" encoding="utf-8"?>
<p:tagLst xmlns:a="http://schemas.openxmlformats.org/drawingml/2006/main" xmlns:r="http://schemas.openxmlformats.org/officeDocument/2006/relationships" xmlns:p="http://schemas.openxmlformats.org/presentationml/2006/main">
  <p:tag name="NUM" val="90"/>
</p:tagLst>
</file>

<file path=ppt/tags/tag407.xml><?xml version="1.0" encoding="utf-8"?>
<p:tagLst xmlns:a="http://schemas.openxmlformats.org/drawingml/2006/main" xmlns:r="http://schemas.openxmlformats.org/officeDocument/2006/relationships" xmlns:p="http://schemas.openxmlformats.org/presentationml/2006/main">
  <p:tag name="NUM" val="91"/>
</p:tagLst>
</file>

<file path=ppt/tags/tag408.xml><?xml version="1.0" encoding="utf-8"?>
<p:tagLst xmlns:a="http://schemas.openxmlformats.org/drawingml/2006/main" xmlns:r="http://schemas.openxmlformats.org/officeDocument/2006/relationships" xmlns:p="http://schemas.openxmlformats.org/presentationml/2006/main">
  <p:tag name="NUM" val="92"/>
</p:tagLst>
</file>

<file path=ppt/tags/tag409.xml><?xml version="1.0" encoding="utf-8"?>
<p:tagLst xmlns:a="http://schemas.openxmlformats.org/drawingml/2006/main" xmlns:r="http://schemas.openxmlformats.org/officeDocument/2006/relationships" xmlns:p="http://schemas.openxmlformats.org/presentationml/2006/main">
  <p:tag name="NUM" val="93"/>
</p:tagLst>
</file>

<file path=ppt/tags/tag410.xml><?xml version="1.0" encoding="utf-8"?>
<p:tagLst xmlns:a="http://schemas.openxmlformats.org/drawingml/2006/main" xmlns:r="http://schemas.openxmlformats.org/officeDocument/2006/relationships" xmlns:p="http://schemas.openxmlformats.org/presentationml/2006/main">
  <p:tag name="NUM" val="94"/>
</p:tagLst>
</file>

<file path=ppt/tags/tag411.xml><?xml version="1.0" encoding="utf-8"?>
<p:tagLst xmlns:a="http://schemas.openxmlformats.org/drawingml/2006/main" xmlns:r="http://schemas.openxmlformats.org/officeDocument/2006/relationships" xmlns:p="http://schemas.openxmlformats.org/presentationml/2006/main">
  <p:tag name="NUM" val="95"/>
</p:tagLst>
</file>

<file path=ppt/tags/tag412.xml><?xml version="1.0" encoding="utf-8"?>
<p:tagLst xmlns:a="http://schemas.openxmlformats.org/drawingml/2006/main" xmlns:r="http://schemas.openxmlformats.org/officeDocument/2006/relationships" xmlns:p="http://schemas.openxmlformats.org/presentationml/2006/main">
  <p:tag name="NUM" val="96"/>
</p:tagLst>
</file>

<file path=ppt/tags/tag413.xml><?xml version="1.0" encoding="utf-8"?>
<p:tagLst xmlns:a="http://schemas.openxmlformats.org/drawingml/2006/main" xmlns:r="http://schemas.openxmlformats.org/officeDocument/2006/relationships" xmlns:p="http://schemas.openxmlformats.org/presentationml/2006/main">
  <p:tag name="NUM" val="1"/>
</p:tagLst>
</file>

<file path=ppt/tags/tag414.xml><?xml version="1.0" encoding="utf-8"?>
<p:tagLst xmlns:a="http://schemas.openxmlformats.org/drawingml/2006/main" xmlns:r="http://schemas.openxmlformats.org/officeDocument/2006/relationships" xmlns:p="http://schemas.openxmlformats.org/presentationml/2006/main">
  <p:tag name="NUM" val="2"/>
</p:tagLst>
</file>

<file path=ppt/tags/tag415.xml><?xml version="1.0" encoding="utf-8"?>
<p:tagLst xmlns:a="http://schemas.openxmlformats.org/drawingml/2006/main" xmlns:r="http://schemas.openxmlformats.org/officeDocument/2006/relationships" xmlns:p="http://schemas.openxmlformats.org/presentationml/2006/main">
  <p:tag name="NUM" val="1"/>
</p:tagLst>
</file>

<file path=ppt/tags/tag416.xml><?xml version="1.0" encoding="utf-8"?>
<p:tagLst xmlns:a="http://schemas.openxmlformats.org/drawingml/2006/main" xmlns:r="http://schemas.openxmlformats.org/officeDocument/2006/relationships" xmlns:p="http://schemas.openxmlformats.org/presentationml/2006/main">
  <p:tag name="NUM" val="2"/>
</p:tagLst>
</file>

<file path=ppt/tags/tag417.xml><?xml version="1.0" encoding="utf-8"?>
<p:tagLst xmlns:a="http://schemas.openxmlformats.org/drawingml/2006/main" xmlns:r="http://schemas.openxmlformats.org/officeDocument/2006/relationships" xmlns:p="http://schemas.openxmlformats.org/presentationml/2006/main">
  <p:tag name="NUM" val="3"/>
</p:tagLst>
</file>

<file path=ppt/tags/tag418.xml><?xml version="1.0" encoding="utf-8"?>
<p:tagLst xmlns:a="http://schemas.openxmlformats.org/drawingml/2006/main" xmlns:r="http://schemas.openxmlformats.org/officeDocument/2006/relationships" xmlns:p="http://schemas.openxmlformats.org/presentationml/2006/main">
  <p:tag name="NUM" val="4"/>
</p:tagLst>
</file>

<file path=ppt/tags/tag419.xml><?xml version="1.0" encoding="utf-8"?>
<p:tagLst xmlns:a="http://schemas.openxmlformats.org/drawingml/2006/main" xmlns:r="http://schemas.openxmlformats.org/officeDocument/2006/relationships" xmlns:p="http://schemas.openxmlformats.org/presentationml/2006/main">
  <p:tag name="NUM" val="5"/>
</p:tagLst>
</file>

<file path=ppt/tags/tag420.xml><?xml version="1.0" encoding="utf-8"?>
<p:tagLst xmlns:a="http://schemas.openxmlformats.org/drawingml/2006/main" xmlns:r="http://schemas.openxmlformats.org/officeDocument/2006/relationships" xmlns:p="http://schemas.openxmlformats.org/presentationml/2006/main">
  <p:tag name="NUM" val="6"/>
</p:tagLst>
</file>

<file path=ppt/tags/tag421.xml><?xml version="1.0" encoding="utf-8"?>
<p:tagLst xmlns:a="http://schemas.openxmlformats.org/drawingml/2006/main" xmlns:r="http://schemas.openxmlformats.org/officeDocument/2006/relationships" xmlns:p="http://schemas.openxmlformats.org/presentationml/2006/main">
  <p:tag name="NUM" val="7"/>
</p:tagLst>
</file>

<file path=ppt/tags/tag422.xml><?xml version="1.0" encoding="utf-8"?>
<p:tagLst xmlns:a="http://schemas.openxmlformats.org/drawingml/2006/main" xmlns:r="http://schemas.openxmlformats.org/officeDocument/2006/relationships" xmlns:p="http://schemas.openxmlformats.org/presentationml/2006/main">
  <p:tag name="NUM" val="8"/>
</p:tagLst>
</file>

<file path=ppt/tags/tag423.xml><?xml version="1.0" encoding="utf-8"?>
<p:tagLst xmlns:a="http://schemas.openxmlformats.org/drawingml/2006/main" xmlns:r="http://schemas.openxmlformats.org/officeDocument/2006/relationships" xmlns:p="http://schemas.openxmlformats.org/presentationml/2006/main">
  <p:tag name="NUM" val="9"/>
</p:tagLst>
</file>

<file path=ppt/tags/tag424.xml><?xml version="1.0" encoding="utf-8"?>
<p:tagLst xmlns:a="http://schemas.openxmlformats.org/drawingml/2006/main" xmlns:r="http://schemas.openxmlformats.org/officeDocument/2006/relationships" xmlns:p="http://schemas.openxmlformats.org/presentationml/2006/main">
  <p:tag name="NUM" val="10"/>
</p:tagLst>
</file>

<file path=ppt/tags/tag425.xml><?xml version="1.0" encoding="utf-8"?>
<p:tagLst xmlns:a="http://schemas.openxmlformats.org/drawingml/2006/main" xmlns:r="http://schemas.openxmlformats.org/officeDocument/2006/relationships" xmlns:p="http://schemas.openxmlformats.org/presentationml/2006/main">
  <p:tag name="NUM" val="11"/>
</p:tagLst>
</file>

<file path=ppt/tags/tag426.xml><?xml version="1.0" encoding="utf-8"?>
<p:tagLst xmlns:a="http://schemas.openxmlformats.org/drawingml/2006/main" xmlns:r="http://schemas.openxmlformats.org/officeDocument/2006/relationships" xmlns:p="http://schemas.openxmlformats.org/presentationml/2006/main">
  <p:tag name="NUM" val="12"/>
</p:tagLst>
</file>

<file path=ppt/tags/tag427.xml><?xml version="1.0" encoding="utf-8"?>
<p:tagLst xmlns:a="http://schemas.openxmlformats.org/drawingml/2006/main" xmlns:r="http://schemas.openxmlformats.org/officeDocument/2006/relationships" xmlns:p="http://schemas.openxmlformats.org/presentationml/2006/main">
  <p:tag name="NUM" val="1"/>
</p:tagLst>
</file>

<file path=ppt/tags/tag428.xml><?xml version="1.0" encoding="utf-8"?>
<p:tagLst xmlns:a="http://schemas.openxmlformats.org/drawingml/2006/main" xmlns:r="http://schemas.openxmlformats.org/officeDocument/2006/relationships" xmlns:p="http://schemas.openxmlformats.org/presentationml/2006/main">
  <p:tag name="NUM" val="2"/>
</p:tagLst>
</file>

<file path=ppt/tags/tag429.xml><?xml version="1.0" encoding="utf-8"?>
<p:tagLst xmlns:a="http://schemas.openxmlformats.org/drawingml/2006/main" xmlns:r="http://schemas.openxmlformats.org/officeDocument/2006/relationships" xmlns:p="http://schemas.openxmlformats.org/presentationml/2006/main">
  <p:tag name="NUM" val="1"/>
</p:tagLst>
</file>

<file path=ppt/tags/tag430.xml><?xml version="1.0" encoding="utf-8"?>
<p:tagLst xmlns:a="http://schemas.openxmlformats.org/drawingml/2006/main" xmlns:r="http://schemas.openxmlformats.org/officeDocument/2006/relationships" xmlns:p="http://schemas.openxmlformats.org/presentationml/2006/main">
  <p:tag name="NUM" val="2"/>
</p:tagLst>
</file>

<file path=ppt/tags/tag431.xml><?xml version="1.0" encoding="utf-8"?>
<p:tagLst xmlns:a="http://schemas.openxmlformats.org/drawingml/2006/main" xmlns:r="http://schemas.openxmlformats.org/officeDocument/2006/relationships" xmlns:p="http://schemas.openxmlformats.org/presentationml/2006/main">
  <p:tag name="NUM" val="3"/>
</p:tagLst>
</file>

<file path=ppt/tags/tag432.xml><?xml version="1.0" encoding="utf-8"?>
<p:tagLst xmlns:a="http://schemas.openxmlformats.org/drawingml/2006/main" xmlns:r="http://schemas.openxmlformats.org/officeDocument/2006/relationships" xmlns:p="http://schemas.openxmlformats.org/presentationml/2006/main">
  <p:tag name="NUM" val="4"/>
</p:tagLst>
</file>

<file path=ppt/tags/tag433.xml><?xml version="1.0" encoding="utf-8"?>
<p:tagLst xmlns:a="http://schemas.openxmlformats.org/drawingml/2006/main" xmlns:r="http://schemas.openxmlformats.org/officeDocument/2006/relationships" xmlns:p="http://schemas.openxmlformats.org/presentationml/2006/main">
  <p:tag name="NUM" val="5"/>
</p:tagLst>
</file>

<file path=ppt/tags/tag434.xml><?xml version="1.0" encoding="utf-8"?>
<p:tagLst xmlns:a="http://schemas.openxmlformats.org/drawingml/2006/main" xmlns:r="http://schemas.openxmlformats.org/officeDocument/2006/relationships" xmlns:p="http://schemas.openxmlformats.org/presentationml/2006/main">
  <p:tag name="NUM" val="6"/>
</p:tagLst>
</file>

<file path=ppt/tags/tag435.xml><?xml version="1.0" encoding="utf-8"?>
<p:tagLst xmlns:a="http://schemas.openxmlformats.org/drawingml/2006/main" xmlns:r="http://schemas.openxmlformats.org/officeDocument/2006/relationships" xmlns:p="http://schemas.openxmlformats.org/presentationml/2006/main">
  <p:tag name="NUM" val="7"/>
</p:tagLst>
</file>

<file path=ppt/tags/tag436.xml><?xml version="1.0" encoding="utf-8"?>
<p:tagLst xmlns:a="http://schemas.openxmlformats.org/drawingml/2006/main" xmlns:r="http://schemas.openxmlformats.org/officeDocument/2006/relationships" xmlns:p="http://schemas.openxmlformats.org/presentationml/2006/main">
  <p:tag name="NUM" val="8"/>
</p:tagLst>
</file>

<file path=ppt/tags/tag437.xml><?xml version="1.0" encoding="utf-8"?>
<p:tagLst xmlns:a="http://schemas.openxmlformats.org/drawingml/2006/main" xmlns:r="http://schemas.openxmlformats.org/officeDocument/2006/relationships" xmlns:p="http://schemas.openxmlformats.org/presentationml/2006/main">
  <p:tag name="NUM" val="9"/>
</p:tagLst>
</file>

<file path=ppt/tags/tag438.xml><?xml version="1.0" encoding="utf-8"?>
<p:tagLst xmlns:a="http://schemas.openxmlformats.org/drawingml/2006/main" xmlns:r="http://schemas.openxmlformats.org/officeDocument/2006/relationships" xmlns:p="http://schemas.openxmlformats.org/presentationml/2006/main">
  <p:tag name="NUM" val="10"/>
</p:tagLst>
</file>

<file path=ppt/tags/tag439.xml><?xml version="1.0" encoding="utf-8"?>
<p:tagLst xmlns:a="http://schemas.openxmlformats.org/drawingml/2006/main" xmlns:r="http://schemas.openxmlformats.org/officeDocument/2006/relationships" xmlns:p="http://schemas.openxmlformats.org/presentationml/2006/main">
  <p:tag name="NUM" val="11"/>
</p:tagLst>
</file>

<file path=ppt/tags/tag440.xml><?xml version="1.0" encoding="utf-8"?>
<p:tagLst xmlns:a="http://schemas.openxmlformats.org/drawingml/2006/main" xmlns:r="http://schemas.openxmlformats.org/officeDocument/2006/relationships" xmlns:p="http://schemas.openxmlformats.org/presentationml/2006/main">
  <p:tag name="NUM" val="12"/>
</p:tagLst>
</file>

<file path=ppt/tags/tag441.xml><?xml version="1.0" encoding="utf-8"?>
<p:tagLst xmlns:a="http://schemas.openxmlformats.org/drawingml/2006/main" xmlns:r="http://schemas.openxmlformats.org/officeDocument/2006/relationships" xmlns:p="http://schemas.openxmlformats.org/presentationml/2006/main">
  <p:tag name="NUM" val="13"/>
</p:tagLst>
</file>

<file path=ppt/tags/tag442.xml><?xml version="1.0" encoding="utf-8"?>
<p:tagLst xmlns:a="http://schemas.openxmlformats.org/drawingml/2006/main" xmlns:r="http://schemas.openxmlformats.org/officeDocument/2006/relationships" xmlns:p="http://schemas.openxmlformats.org/presentationml/2006/main">
  <p:tag name="NUM" val="14"/>
</p:tagLst>
</file>

<file path=ppt/tags/tag443.xml><?xml version="1.0" encoding="utf-8"?>
<p:tagLst xmlns:a="http://schemas.openxmlformats.org/drawingml/2006/main" xmlns:r="http://schemas.openxmlformats.org/officeDocument/2006/relationships" xmlns:p="http://schemas.openxmlformats.org/presentationml/2006/main">
  <p:tag name="NUM" val="15"/>
</p:tagLst>
</file>

<file path=ppt/tags/tag444.xml><?xml version="1.0" encoding="utf-8"?>
<p:tagLst xmlns:a="http://schemas.openxmlformats.org/drawingml/2006/main" xmlns:r="http://schemas.openxmlformats.org/officeDocument/2006/relationships" xmlns:p="http://schemas.openxmlformats.org/presentationml/2006/main">
  <p:tag name="NUM" val="16"/>
</p:tagLst>
</file>

<file path=ppt/tags/tag445.xml><?xml version="1.0" encoding="utf-8"?>
<p:tagLst xmlns:a="http://schemas.openxmlformats.org/drawingml/2006/main" xmlns:r="http://schemas.openxmlformats.org/officeDocument/2006/relationships" xmlns:p="http://schemas.openxmlformats.org/presentationml/2006/main">
  <p:tag name="NUM" val="17"/>
</p:tagLst>
</file>

<file path=ppt/tags/tag446.xml><?xml version="1.0" encoding="utf-8"?>
<p:tagLst xmlns:a="http://schemas.openxmlformats.org/drawingml/2006/main" xmlns:r="http://schemas.openxmlformats.org/officeDocument/2006/relationships" xmlns:p="http://schemas.openxmlformats.org/presentationml/2006/main">
  <p:tag name="NUM" val="18"/>
</p:tagLst>
</file>

<file path=ppt/tags/tag447.xml><?xml version="1.0" encoding="utf-8"?>
<p:tagLst xmlns:a="http://schemas.openxmlformats.org/drawingml/2006/main" xmlns:r="http://schemas.openxmlformats.org/officeDocument/2006/relationships" xmlns:p="http://schemas.openxmlformats.org/presentationml/2006/main">
  <p:tag name="NUM" val="19"/>
</p:tagLst>
</file>

<file path=ppt/tags/tag448.xml><?xml version="1.0" encoding="utf-8"?>
<p:tagLst xmlns:a="http://schemas.openxmlformats.org/drawingml/2006/main" xmlns:r="http://schemas.openxmlformats.org/officeDocument/2006/relationships" xmlns:p="http://schemas.openxmlformats.org/presentationml/2006/main">
  <p:tag name="NUM" val="20"/>
</p:tagLst>
</file>

<file path=ppt/tags/tag449.xml><?xml version="1.0" encoding="utf-8"?>
<p:tagLst xmlns:a="http://schemas.openxmlformats.org/drawingml/2006/main" xmlns:r="http://schemas.openxmlformats.org/officeDocument/2006/relationships" xmlns:p="http://schemas.openxmlformats.org/presentationml/2006/main">
  <p:tag name="NUM" val="21"/>
</p:tagLst>
</file>

<file path=ppt/tags/tag450.xml><?xml version="1.0" encoding="utf-8"?>
<p:tagLst xmlns:a="http://schemas.openxmlformats.org/drawingml/2006/main" xmlns:r="http://schemas.openxmlformats.org/officeDocument/2006/relationships" xmlns:p="http://schemas.openxmlformats.org/presentationml/2006/main">
  <p:tag name="NUM" val="22"/>
</p:tagLst>
</file>

<file path=ppt/tags/tag451.xml><?xml version="1.0" encoding="utf-8"?>
<p:tagLst xmlns:a="http://schemas.openxmlformats.org/drawingml/2006/main" xmlns:r="http://schemas.openxmlformats.org/officeDocument/2006/relationships" xmlns:p="http://schemas.openxmlformats.org/presentationml/2006/main">
  <p:tag name="NUM" val="23"/>
</p:tagLst>
</file>

<file path=ppt/tags/tag452.xml><?xml version="1.0" encoding="utf-8"?>
<p:tagLst xmlns:a="http://schemas.openxmlformats.org/drawingml/2006/main" xmlns:r="http://schemas.openxmlformats.org/officeDocument/2006/relationships" xmlns:p="http://schemas.openxmlformats.org/presentationml/2006/main">
  <p:tag name="NUM" val="24"/>
</p:tagLst>
</file>

<file path=ppt/tags/tag453.xml><?xml version="1.0" encoding="utf-8"?>
<p:tagLst xmlns:a="http://schemas.openxmlformats.org/drawingml/2006/main" xmlns:r="http://schemas.openxmlformats.org/officeDocument/2006/relationships" xmlns:p="http://schemas.openxmlformats.org/presentationml/2006/main">
  <p:tag name="NUM" val="25"/>
</p:tagLst>
</file>

<file path=ppt/tags/tag454.xml><?xml version="1.0" encoding="utf-8"?>
<p:tagLst xmlns:a="http://schemas.openxmlformats.org/drawingml/2006/main" xmlns:r="http://schemas.openxmlformats.org/officeDocument/2006/relationships" xmlns:p="http://schemas.openxmlformats.org/presentationml/2006/main">
  <p:tag name="NUM" val="26"/>
</p:tagLst>
</file>

<file path=ppt/tags/tag455.xml><?xml version="1.0" encoding="utf-8"?>
<p:tagLst xmlns:a="http://schemas.openxmlformats.org/drawingml/2006/main" xmlns:r="http://schemas.openxmlformats.org/officeDocument/2006/relationships" xmlns:p="http://schemas.openxmlformats.org/presentationml/2006/main">
  <p:tag name="NUM" val="27"/>
</p:tagLst>
</file>

<file path=ppt/tags/tag456.xml><?xml version="1.0" encoding="utf-8"?>
<p:tagLst xmlns:a="http://schemas.openxmlformats.org/drawingml/2006/main" xmlns:r="http://schemas.openxmlformats.org/officeDocument/2006/relationships" xmlns:p="http://schemas.openxmlformats.org/presentationml/2006/main">
  <p:tag name="NUM" val="28"/>
</p:tagLst>
</file>

<file path=ppt/tags/tag457.xml><?xml version="1.0" encoding="utf-8"?>
<p:tagLst xmlns:a="http://schemas.openxmlformats.org/drawingml/2006/main" xmlns:r="http://schemas.openxmlformats.org/officeDocument/2006/relationships" xmlns:p="http://schemas.openxmlformats.org/presentationml/2006/main">
  <p:tag name="NUM" val="29"/>
</p:tagLst>
</file>

<file path=ppt/tags/tag458.xml><?xml version="1.0" encoding="utf-8"?>
<p:tagLst xmlns:a="http://schemas.openxmlformats.org/drawingml/2006/main" xmlns:r="http://schemas.openxmlformats.org/officeDocument/2006/relationships" xmlns:p="http://schemas.openxmlformats.org/presentationml/2006/main">
  <p:tag name="NUM" val="30"/>
</p:tagLst>
</file>

<file path=ppt/tags/tag459.xml><?xml version="1.0" encoding="utf-8"?>
<p:tagLst xmlns:a="http://schemas.openxmlformats.org/drawingml/2006/main" xmlns:r="http://schemas.openxmlformats.org/officeDocument/2006/relationships" xmlns:p="http://schemas.openxmlformats.org/presentationml/2006/main">
  <p:tag name="NUM" val="31"/>
</p:tagLst>
</file>

<file path=ppt/tags/tag460.xml><?xml version="1.0" encoding="utf-8"?>
<p:tagLst xmlns:a="http://schemas.openxmlformats.org/drawingml/2006/main" xmlns:r="http://schemas.openxmlformats.org/officeDocument/2006/relationships" xmlns:p="http://schemas.openxmlformats.org/presentationml/2006/main">
  <p:tag name="NUM" val="32"/>
</p:tagLst>
</file>

<file path=ppt/tags/tag461.xml><?xml version="1.0" encoding="utf-8"?>
<p:tagLst xmlns:a="http://schemas.openxmlformats.org/drawingml/2006/main" xmlns:r="http://schemas.openxmlformats.org/officeDocument/2006/relationships" xmlns:p="http://schemas.openxmlformats.org/presentationml/2006/main">
  <p:tag name="NUM" val="33"/>
</p:tagLst>
</file>

<file path=ppt/tags/tag462.xml><?xml version="1.0" encoding="utf-8"?>
<p:tagLst xmlns:a="http://schemas.openxmlformats.org/drawingml/2006/main" xmlns:r="http://schemas.openxmlformats.org/officeDocument/2006/relationships" xmlns:p="http://schemas.openxmlformats.org/presentationml/2006/main">
  <p:tag name="NUM" val="1"/>
</p:tagLst>
</file>

<file path=ppt/tags/tag463.xml><?xml version="1.0" encoding="utf-8"?>
<p:tagLst xmlns:a="http://schemas.openxmlformats.org/drawingml/2006/main" xmlns:r="http://schemas.openxmlformats.org/officeDocument/2006/relationships" xmlns:p="http://schemas.openxmlformats.org/presentationml/2006/main">
  <p:tag name="NUM" val="2"/>
</p:tagLst>
</file>

<file path=ppt/tags/tag464.xml><?xml version="1.0" encoding="utf-8"?>
<p:tagLst xmlns:a="http://schemas.openxmlformats.org/drawingml/2006/main" xmlns:r="http://schemas.openxmlformats.org/officeDocument/2006/relationships" xmlns:p="http://schemas.openxmlformats.org/presentationml/2006/main">
  <p:tag name="NUM" val="3"/>
</p:tagLst>
</file>

<file path=ppt/tags/tag465.xml><?xml version="1.0" encoding="utf-8"?>
<p:tagLst xmlns:a="http://schemas.openxmlformats.org/drawingml/2006/main" xmlns:r="http://schemas.openxmlformats.org/officeDocument/2006/relationships" xmlns:p="http://schemas.openxmlformats.org/presentationml/2006/main">
  <p:tag name="NUM" val="4"/>
</p:tagLst>
</file>

<file path=ppt/tags/tag466.xml><?xml version="1.0" encoding="utf-8"?>
<p:tagLst xmlns:a="http://schemas.openxmlformats.org/drawingml/2006/main" xmlns:r="http://schemas.openxmlformats.org/officeDocument/2006/relationships" xmlns:p="http://schemas.openxmlformats.org/presentationml/2006/main">
  <p:tag name="NUM" val="5"/>
</p:tagLst>
</file>

<file path=ppt/tags/tag467.xml><?xml version="1.0" encoding="utf-8"?>
<p:tagLst xmlns:a="http://schemas.openxmlformats.org/drawingml/2006/main" xmlns:r="http://schemas.openxmlformats.org/officeDocument/2006/relationships" xmlns:p="http://schemas.openxmlformats.org/presentationml/2006/main">
  <p:tag name="NUM" val="6"/>
</p:tagLst>
</file>

<file path=ppt/tags/tag468.xml><?xml version="1.0" encoding="utf-8"?>
<p:tagLst xmlns:a="http://schemas.openxmlformats.org/drawingml/2006/main" xmlns:r="http://schemas.openxmlformats.org/officeDocument/2006/relationships" xmlns:p="http://schemas.openxmlformats.org/presentationml/2006/main">
  <p:tag name="NUM" val="7"/>
</p:tagLst>
</file>

<file path=ppt/tags/tag469.xml><?xml version="1.0" encoding="utf-8"?>
<p:tagLst xmlns:a="http://schemas.openxmlformats.org/drawingml/2006/main" xmlns:r="http://schemas.openxmlformats.org/officeDocument/2006/relationships" xmlns:p="http://schemas.openxmlformats.org/presentationml/2006/main">
  <p:tag name="NUM" val="8"/>
</p:tagLst>
</file>

<file path=ppt/tags/tag470.xml><?xml version="1.0" encoding="utf-8"?>
<p:tagLst xmlns:a="http://schemas.openxmlformats.org/drawingml/2006/main" xmlns:r="http://schemas.openxmlformats.org/officeDocument/2006/relationships" xmlns:p="http://schemas.openxmlformats.org/presentationml/2006/main">
  <p:tag name="NUM" val="9"/>
</p:tagLst>
</file>

<file path=ppt/tags/tag471.xml><?xml version="1.0" encoding="utf-8"?>
<p:tagLst xmlns:a="http://schemas.openxmlformats.org/drawingml/2006/main" xmlns:r="http://schemas.openxmlformats.org/officeDocument/2006/relationships" xmlns:p="http://schemas.openxmlformats.org/presentationml/2006/main">
  <p:tag name="NUM" val="10"/>
</p:tagLst>
</file>

<file path=ppt/tags/tag472.xml><?xml version="1.0" encoding="utf-8"?>
<p:tagLst xmlns:a="http://schemas.openxmlformats.org/drawingml/2006/main" xmlns:r="http://schemas.openxmlformats.org/officeDocument/2006/relationships" xmlns:p="http://schemas.openxmlformats.org/presentationml/2006/main">
  <p:tag name="NUM" val="11"/>
</p:tagLst>
</file>

<file path=ppt/tags/tag473.xml><?xml version="1.0" encoding="utf-8"?>
<p:tagLst xmlns:a="http://schemas.openxmlformats.org/drawingml/2006/main" xmlns:r="http://schemas.openxmlformats.org/officeDocument/2006/relationships" xmlns:p="http://schemas.openxmlformats.org/presentationml/2006/main">
  <p:tag name="NUM" val="12"/>
</p:tagLst>
</file>

<file path=ppt/tags/tag474.xml><?xml version="1.0" encoding="utf-8"?>
<p:tagLst xmlns:a="http://schemas.openxmlformats.org/drawingml/2006/main" xmlns:r="http://schemas.openxmlformats.org/officeDocument/2006/relationships" xmlns:p="http://schemas.openxmlformats.org/presentationml/2006/main">
  <p:tag name="NUM" val="13"/>
</p:tagLst>
</file>

<file path=ppt/tags/tag475.xml><?xml version="1.0" encoding="utf-8"?>
<p:tagLst xmlns:a="http://schemas.openxmlformats.org/drawingml/2006/main" xmlns:r="http://schemas.openxmlformats.org/officeDocument/2006/relationships" xmlns:p="http://schemas.openxmlformats.org/presentationml/2006/main">
  <p:tag name="NUM" val="14"/>
</p:tagLst>
</file>

<file path=ppt/tags/tag476.xml><?xml version="1.0" encoding="utf-8"?>
<p:tagLst xmlns:a="http://schemas.openxmlformats.org/drawingml/2006/main" xmlns:r="http://schemas.openxmlformats.org/officeDocument/2006/relationships" xmlns:p="http://schemas.openxmlformats.org/presentationml/2006/main">
  <p:tag name="NUM" val="15"/>
</p:tagLst>
</file>

<file path=ppt/tags/tag477.xml><?xml version="1.0" encoding="utf-8"?>
<p:tagLst xmlns:a="http://schemas.openxmlformats.org/drawingml/2006/main" xmlns:r="http://schemas.openxmlformats.org/officeDocument/2006/relationships" xmlns:p="http://schemas.openxmlformats.org/presentationml/2006/main">
  <p:tag name="NUM" val="16"/>
</p:tagLst>
</file>

<file path=ppt/tags/tag478.xml><?xml version="1.0" encoding="utf-8"?>
<p:tagLst xmlns:a="http://schemas.openxmlformats.org/drawingml/2006/main" xmlns:r="http://schemas.openxmlformats.org/officeDocument/2006/relationships" xmlns:p="http://schemas.openxmlformats.org/presentationml/2006/main">
  <p:tag name="NUM" val="1"/>
</p:tagLst>
</file>

<file path=ppt/tags/tag479.xml><?xml version="1.0" encoding="utf-8"?>
<p:tagLst xmlns:a="http://schemas.openxmlformats.org/drawingml/2006/main" xmlns:r="http://schemas.openxmlformats.org/officeDocument/2006/relationships" xmlns:p="http://schemas.openxmlformats.org/presentationml/2006/main">
  <p:tag name="NUM" val="2"/>
</p:tagLst>
</file>

<file path=ppt/tags/tag480.xml><?xml version="1.0" encoding="utf-8"?>
<p:tagLst xmlns:a="http://schemas.openxmlformats.org/drawingml/2006/main" xmlns:r="http://schemas.openxmlformats.org/officeDocument/2006/relationships" xmlns:p="http://schemas.openxmlformats.org/presentationml/2006/main">
  <p:tag name="NUM" val="3"/>
</p:tagLst>
</file>

<file path=ppt/tags/tag481.xml><?xml version="1.0" encoding="utf-8"?>
<p:tagLst xmlns:a="http://schemas.openxmlformats.org/drawingml/2006/main" xmlns:r="http://schemas.openxmlformats.org/officeDocument/2006/relationships" xmlns:p="http://schemas.openxmlformats.org/presentationml/2006/main">
  <p:tag name="NUM" val="4"/>
</p:tagLst>
</file>

<file path=ppt/tags/tag482.xml><?xml version="1.0" encoding="utf-8"?>
<p:tagLst xmlns:a="http://schemas.openxmlformats.org/drawingml/2006/main" xmlns:r="http://schemas.openxmlformats.org/officeDocument/2006/relationships" xmlns:p="http://schemas.openxmlformats.org/presentationml/2006/main">
  <p:tag name="NUM" val="1"/>
</p:tagLst>
</file>

<file path=ppt/tags/tag483.xml><?xml version="1.0" encoding="utf-8"?>
<p:tagLst xmlns:a="http://schemas.openxmlformats.org/drawingml/2006/main" xmlns:r="http://schemas.openxmlformats.org/officeDocument/2006/relationships" xmlns:p="http://schemas.openxmlformats.org/presentationml/2006/main">
  <p:tag name="NUM" val="2"/>
</p:tagLst>
</file>

<file path=ppt/tags/tag484.xml><?xml version="1.0" encoding="utf-8"?>
<p:tagLst xmlns:a="http://schemas.openxmlformats.org/drawingml/2006/main" xmlns:r="http://schemas.openxmlformats.org/officeDocument/2006/relationships" xmlns:p="http://schemas.openxmlformats.org/presentationml/2006/main">
  <p:tag name="NUM" val="3"/>
</p:tagLst>
</file>

<file path=ppt/tags/tag485.xml><?xml version="1.0" encoding="utf-8"?>
<p:tagLst xmlns:a="http://schemas.openxmlformats.org/drawingml/2006/main" xmlns:r="http://schemas.openxmlformats.org/officeDocument/2006/relationships" xmlns:p="http://schemas.openxmlformats.org/presentationml/2006/main">
  <p:tag name="NUM" val="4"/>
</p:tagLst>
</file>

<file path=ppt/tags/tag486.xml><?xml version="1.0" encoding="utf-8"?>
<p:tagLst xmlns:a="http://schemas.openxmlformats.org/drawingml/2006/main" xmlns:r="http://schemas.openxmlformats.org/officeDocument/2006/relationships" xmlns:p="http://schemas.openxmlformats.org/presentationml/2006/main">
  <p:tag name="NUM" val="4"/>
</p:tagLst>
</file>

<file path=ppt/tags/tag487.xml><?xml version="1.0" encoding="utf-8"?>
<p:tagLst xmlns:a="http://schemas.openxmlformats.org/drawingml/2006/main" xmlns:r="http://schemas.openxmlformats.org/officeDocument/2006/relationships" xmlns:p="http://schemas.openxmlformats.org/presentationml/2006/main">
  <p:tag name="NUM" val="5"/>
</p:tagLst>
</file>

<file path=ppt/tags/tag488.xml><?xml version="1.0" encoding="utf-8"?>
<p:tagLst xmlns:a="http://schemas.openxmlformats.org/drawingml/2006/main" xmlns:r="http://schemas.openxmlformats.org/officeDocument/2006/relationships" xmlns:p="http://schemas.openxmlformats.org/presentationml/2006/main">
  <p:tag name="NUM" val="6"/>
</p:tagLst>
</file>

<file path=ppt/tags/tag489.xml><?xml version="1.0" encoding="utf-8"?>
<p:tagLst xmlns:a="http://schemas.openxmlformats.org/drawingml/2006/main" xmlns:r="http://schemas.openxmlformats.org/officeDocument/2006/relationships" xmlns:p="http://schemas.openxmlformats.org/presentationml/2006/main">
  <p:tag name="NUM" val="7"/>
</p:tagLst>
</file>

<file path=ppt/tags/tag490.xml><?xml version="1.0" encoding="utf-8"?>
<p:tagLst xmlns:a="http://schemas.openxmlformats.org/drawingml/2006/main" xmlns:r="http://schemas.openxmlformats.org/officeDocument/2006/relationships" xmlns:p="http://schemas.openxmlformats.org/presentationml/2006/main">
  <p:tag name="NUM" val="8"/>
</p:tagLst>
</file>

<file path=ppt/tags/tag491.xml><?xml version="1.0" encoding="utf-8"?>
<p:tagLst xmlns:a="http://schemas.openxmlformats.org/drawingml/2006/main" xmlns:r="http://schemas.openxmlformats.org/officeDocument/2006/relationships" xmlns:p="http://schemas.openxmlformats.org/presentationml/2006/main">
  <p:tag name="NUM" val="9"/>
</p:tagLst>
</file>

<file path=ppt/tags/tag492.xml><?xml version="1.0" encoding="utf-8"?>
<p:tagLst xmlns:a="http://schemas.openxmlformats.org/drawingml/2006/main" xmlns:r="http://schemas.openxmlformats.org/officeDocument/2006/relationships" xmlns:p="http://schemas.openxmlformats.org/presentationml/2006/main">
  <p:tag name="NUM" val="10"/>
</p:tagLst>
</file>

<file path=ppt/tags/tag493.xml><?xml version="1.0" encoding="utf-8"?>
<p:tagLst xmlns:a="http://schemas.openxmlformats.org/drawingml/2006/main" xmlns:r="http://schemas.openxmlformats.org/officeDocument/2006/relationships" xmlns:p="http://schemas.openxmlformats.org/presentationml/2006/main">
  <p:tag name="NUM" val="11"/>
</p:tagLst>
</file>

<file path=ppt/tags/tag494.xml><?xml version="1.0" encoding="utf-8"?>
<p:tagLst xmlns:a="http://schemas.openxmlformats.org/drawingml/2006/main" xmlns:r="http://schemas.openxmlformats.org/officeDocument/2006/relationships" xmlns:p="http://schemas.openxmlformats.org/presentationml/2006/main">
  <p:tag name="NUM" val="1"/>
</p:tagLst>
</file>

<file path=ppt/tags/tag495.xml><?xml version="1.0" encoding="utf-8"?>
<p:tagLst xmlns:a="http://schemas.openxmlformats.org/drawingml/2006/main" xmlns:r="http://schemas.openxmlformats.org/officeDocument/2006/relationships" xmlns:p="http://schemas.openxmlformats.org/presentationml/2006/main">
  <p:tag name="NUM" val="2"/>
</p:tagLst>
</file>

<file path=ppt/tags/tag496.xml><?xml version="1.0" encoding="utf-8"?>
<p:tagLst xmlns:a="http://schemas.openxmlformats.org/drawingml/2006/main" xmlns:r="http://schemas.openxmlformats.org/officeDocument/2006/relationships" xmlns:p="http://schemas.openxmlformats.org/presentationml/2006/main">
  <p:tag name="NUM" val="3"/>
</p:tagLst>
</file>

<file path=ppt/tags/tag497.xml><?xml version="1.0" encoding="utf-8"?>
<p:tagLst xmlns:a="http://schemas.openxmlformats.org/drawingml/2006/main" xmlns:r="http://schemas.openxmlformats.org/officeDocument/2006/relationships" xmlns:p="http://schemas.openxmlformats.org/presentationml/2006/main">
  <p:tag name="NUM" val="4"/>
</p:tagLst>
</file>

<file path=ppt/tags/tag498.xml><?xml version="1.0" encoding="utf-8"?>
<p:tagLst xmlns:a="http://schemas.openxmlformats.org/drawingml/2006/main" xmlns:r="http://schemas.openxmlformats.org/officeDocument/2006/relationships" xmlns:p="http://schemas.openxmlformats.org/presentationml/2006/main">
  <p:tag name="NUM" val="5"/>
</p:tagLst>
</file>

<file path=ppt/tags/tag499.xml><?xml version="1.0" encoding="utf-8"?>
<p:tagLst xmlns:a="http://schemas.openxmlformats.org/drawingml/2006/main" xmlns:r="http://schemas.openxmlformats.org/officeDocument/2006/relationships" xmlns:p="http://schemas.openxmlformats.org/presentationml/2006/main">
  <p:tag name="NUM" val="6"/>
</p:tagLst>
</file>

<file path=ppt/tags/tag500.xml><?xml version="1.0" encoding="utf-8"?>
<p:tagLst xmlns:a="http://schemas.openxmlformats.org/drawingml/2006/main" xmlns:r="http://schemas.openxmlformats.org/officeDocument/2006/relationships" xmlns:p="http://schemas.openxmlformats.org/presentationml/2006/main">
  <p:tag name="NUM" val="7"/>
</p:tagLst>
</file>

<file path=ppt/tags/tag501.xml><?xml version="1.0" encoding="utf-8"?>
<p:tagLst xmlns:a="http://schemas.openxmlformats.org/drawingml/2006/main" xmlns:r="http://schemas.openxmlformats.org/officeDocument/2006/relationships" xmlns:p="http://schemas.openxmlformats.org/presentationml/2006/main">
  <p:tag name="NUM" val="8"/>
</p:tagLst>
</file>

<file path=ppt/tags/tag502.xml><?xml version="1.0" encoding="utf-8"?>
<p:tagLst xmlns:a="http://schemas.openxmlformats.org/drawingml/2006/main" xmlns:r="http://schemas.openxmlformats.org/officeDocument/2006/relationships" xmlns:p="http://schemas.openxmlformats.org/presentationml/2006/main">
  <p:tag name="NUM" val="9"/>
</p:tagLst>
</file>

<file path=ppt/tags/tag503.xml><?xml version="1.0" encoding="utf-8"?>
<p:tagLst xmlns:a="http://schemas.openxmlformats.org/drawingml/2006/main" xmlns:r="http://schemas.openxmlformats.org/officeDocument/2006/relationships" xmlns:p="http://schemas.openxmlformats.org/presentationml/2006/main">
  <p:tag name="NUM" val="4"/>
</p:tagLst>
</file>

<file path=ppt/tags/tag504.xml><?xml version="1.0" encoding="utf-8"?>
<p:tagLst xmlns:a="http://schemas.openxmlformats.org/drawingml/2006/main" xmlns:r="http://schemas.openxmlformats.org/officeDocument/2006/relationships" xmlns:p="http://schemas.openxmlformats.org/presentationml/2006/main">
  <p:tag name="NUM" val="5"/>
</p:tagLst>
</file>

<file path=ppt/tags/tag505.xml><?xml version="1.0" encoding="utf-8"?>
<p:tagLst xmlns:a="http://schemas.openxmlformats.org/drawingml/2006/main" xmlns:r="http://schemas.openxmlformats.org/officeDocument/2006/relationships" xmlns:p="http://schemas.openxmlformats.org/presentationml/2006/main">
  <p:tag name="NUM" val="6"/>
</p:tagLst>
</file>

<file path=ppt/tags/tag506.xml><?xml version="1.0" encoding="utf-8"?>
<p:tagLst xmlns:a="http://schemas.openxmlformats.org/drawingml/2006/main" xmlns:r="http://schemas.openxmlformats.org/officeDocument/2006/relationships" xmlns:p="http://schemas.openxmlformats.org/presentationml/2006/main">
  <p:tag name="NUM" val="7"/>
</p:tagLst>
</file>

<file path=ppt/tags/tag507.xml><?xml version="1.0" encoding="utf-8"?>
<p:tagLst xmlns:a="http://schemas.openxmlformats.org/drawingml/2006/main" xmlns:r="http://schemas.openxmlformats.org/officeDocument/2006/relationships" xmlns:p="http://schemas.openxmlformats.org/presentationml/2006/main">
  <p:tag name="NUM" val="8"/>
</p:tagLst>
</file>

<file path=ppt/tags/tag508.xml><?xml version="1.0" encoding="utf-8"?>
<p:tagLst xmlns:a="http://schemas.openxmlformats.org/drawingml/2006/main" xmlns:r="http://schemas.openxmlformats.org/officeDocument/2006/relationships" xmlns:p="http://schemas.openxmlformats.org/presentationml/2006/main">
  <p:tag name="NUM" val="9"/>
</p:tagLst>
</file>

<file path=ppt/tags/tag509.xml><?xml version="1.0" encoding="utf-8"?>
<p:tagLst xmlns:a="http://schemas.openxmlformats.org/drawingml/2006/main" xmlns:r="http://schemas.openxmlformats.org/officeDocument/2006/relationships" xmlns:p="http://schemas.openxmlformats.org/presentationml/2006/main">
  <p:tag name="NUM" val="10"/>
</p:tagLst>
</file>

<file path=ppt/tags/tag510.xml><?xml version="1.0" encoding="utf-8"?>
<p:tagLst xmlns:a="http://schemas.openxmlformats.org/drawingml/2006/main" xmlns:r="http://schemas.openxmlformats.org/officeDocument/2006/relationships" xmlns:p="http://schemas.openxmlformats.org/presentationml/2006/main">
  <p:tag name="NUM" val="1"/>
</p:tagLst>
</file>

<file path=ppt/tags/tag511.xml><?xml version="1.0" encoding="utf-8"?>
<p:tagLst xmlns:a="http://schemas.openxmlformats.org/drawingml/2006/main" xmlns:r="http://schemas.openxmlformats.org/officeDocument/2006/relationships" xmlns:p="http://schemas.openxmlformats.org/presentationml/2006/main">
  <p:tag name="NUM" val="2"/>
</p:tagLst>
</file>

<file path=ppt/tags/tag512.xml><?xml version="1.0" encoding="utf-8"?>
<p:tagLst xmlns:a="http://schemas.openxmlformats.org/drawingml/2006/main" xmlns:r="http://schemas.openxmlformats.org/officeDocument/2006/relationships" xmlns:p="http://schemas.openxmlformats.org/presentationml/2006/main">
  <p:tag name="NUM" val="1"/>
</p:tagLst>
</file>

<file path=ppt/tags/tag513.xml><?xml version="1.0" encoding="utf-8"?>
<p:tagLst xmlns:a="http://schemas.openxmlformats.org/drawingml/2006/main" xmlns:r="http://schemas.openxmlformats.org/officeDocument/2006/relationships" xmlns:p="http://schemas.openxmlformats.org/presentationml/2006/main">
  <p:tag name="NUM" val="2"/>
</p:tagLst>
</file>

<file path=ppt/tags/tag514.xml><?xml version="1.0" encoding="utf-8"?>
<p:tagLst xmlns:a="http://schemas.openxmlformats.org/drawingml/2006/main" xmlns:r="http://schemas.openxmlformats.org/officeDocument/2006/relationships" xmlns:p="http://schemas.openxmlformats.org/presentationml/2006/main">
  <p:tag name="NUM" val="1"/>
</p:tagLst>
</file>

<file path=ppt/tags/tag515.xml><?xml version="1.0" encoding="utf-8"?>
<p:tagLst xmlns:a="http://schemas.openxmlformats.org/drawingml/2006/main" xmlns:r="http://schemas.openxmlformats.org/officeDocument/2006/relationships" xmlns:p="http://schemas.openxmlformats.org/presentationml/2006/main">
  <p:tag name="NUM" val="2"/>
</p:tagLst>
</file>

<file path=ppt/tags/tag516.xml><?xml version="1.0" encoding="utf-8"?>
<p:tagLst xmlns:a="http://schemas.openxmlformats.org/drawingml/2006/main" xmlns:r="http://schemas.openxmlformats.org/officeDocument/2006/relationships" xmlns:p="http://schemas.openxmlformats.org/presentationml/2006/main">
  <p:tag name="NUM" val="1"/>
</p:tagLst>
</file>

<file path=ppt/tags/tag517.xml><?xml version="1.0" encoding="utf-8"?>
<p:tagLst xmlns:a="http://schemas.openxmlformats.org/drawingml/2006/main" xmlns:r="http://schemas.openxmlformats.org/officeDocument/2006/relationships" xmlns:p="http://schemas.openxmlformats.org/presentationml/2006/main">
  <p:tag name="NUM" val="2"/>
</p:tagLst>
</file>

<file path=ppt/tags/tag518.xml><?xml version="1.0" encoding="utf-8"?>
<p:tagLst xmlns:a="http://schemas.openxmlformats.org/drawingml/2006/main" xmlns:r="http://schemas.openxmlformats.org/officeDocument/2006/relationships" xmlns:p="http://schemas.openxmlformats.org/presentationml/2006/main">
  <p:tag name="NUM" val="3"/>
</p:tagLst>
</file>

<file path=ppt/tags/tag519.xml><?xml version="1.0" encoding="utf-8"?>
<p:tagLst xmlns:a="http://schemas.openxmlformats.org/drawingml/2006/main" xmlns:r="http://schemas.openxmlformats.org/officeDocument/2006/relationships" xmlns:p="http://schemas.openxmlformats.org/presentationml/2006/main">
  <p:tag name="NUM" val="4"/>
</p:tagLst>
</file>

<file path=ppt/tags/tag520.xml><?xml version="1.0" encoding="utf-8"?>
<p:tagLst xmlns:a="http://schemas.openxmlformats.org/drawingml/2006/main" xmlns:r="http://schemas.openxmlformats.org/officeDocument/2006/relationships" xmlns:p="http://schemas.openxmlformats.org/presentationml/2006/main">
  <p:tag name="NUM" val="5"/>
</p:tagLst>
</file>

<file path=ppt/tags/tag521.xml><?xml version="1.0" encoding="utf-8"?>
<p:tagLst xmlns:a="http://schemas.openxmlformats.org/drawingml/2006/main" xmlns:r="http://schemas.openxmlformats.org/officeDocument/2006/relationships" xmlns:p="http://schemas.openxmlformats.org/presentationml/2006/main">
  <p:tag name="NUM" val="6"/>
</p:tagLst>
</file>

<file path=ppt/tags/tag522.xml><?xml version="1.0" encoding="utf-8"?>
<p:tagLst xmlns:a="http://schemas.openxmlformats.org/drawingml/2006/main" xmlns:r="http://schemas.openxmlformats.org/officeDocument/2006/relationships" xmlns:p="http://schemas.openxmlformats.org/presentationml/2006/main">
  <p:tag name="NUM" val="1"/>
</p:tagLst>
</file>

<file path=ppt/tags/tag523.xml><?xml version="1.0" encoding="utf-8"?>
<p:tagLst xmlns:a="http://schemas.openxmlformats.org/drawingml/2006/main" xmlns:r="http://schemas.openxmlformats.org/officeDocument/2006/relationships" xmlns:p="http://schemas.openxmlformats.org/presentationml/2006/main">
  <p:tag name="NUM" val="2"/>
</p:tagLst>
</file>

<file path=ppt/tags/tag524.xml><?xml version="1.0" encoding="utf-8"?>
<p:tagLst xmlns:a="http://schemas.openxmlformats.org/drawingml/2006/main" xmlns:r="http://schemas.openxmlformats.org/officeDocument/2006/relationships" xmlns:p="http://schemas.openxmlformats.org/presentationml/2006/main">
  <p:tag name="NUM" val="3"/>
</p:tagLst>
</file>

<file path=ppt/tags/tag525.xml><?xml version="1.0" encoding="utf-8"?>
<p:tagLst xmlns:a="http://schemas.openxmlformats.org/drawingml/2006/main" xmlns:r="http://schemas.openxmlformats.org/officeDocument/2006/relationships" xmlns:p="http://schemas.openxmlformats.org/presentationml/2006/main">
  <p:tag name="NUM" val="1"/>
</p:tagLst>
</file>

<file path=ppt/tags/tag526.xml><?xml version="1.0" encoding="utf-8"?>
<p:tagLst xmlns:a="http://schemas.openxmlformats.org/drawingml/2006/main" xmlns:r="http://schemas.openxmlformats.org/officeDocument/2006/relationships" xmlns:p="http://schemas.openxmlformats.org/presentationml/2006/main">
  <p:tag name="NUM" val="2"/>
</p:tagLst>
</file>

<file path=ppt/tags/tag527.xml><?xml version="1.0" encoding="utf-8"?>
<p:tagLst xmlns:a="http://schemas.openxmlformats.org/drawingml/2006/main" xmlns:r="http://schemas.openxmlformats.org/officeDocument/2006/relationships" xmlns:p="http://schemas.openxmlformats.org/presentationml/2006/main">
  <p:tag name="NUM" val="1"/>
</p:tagLst>
</file>

<file path=ppt/tags/tag528.xml><?xml version="1.0" encoding="utf-8"?>
<p:tagLst xmlns:a="http://schemas.openxmlformats.org/drawingml/2006/main" xmlns:r="http://schemas.openxmlformats.org/officeDocument/2006/relationships" xmlns:p="http://schemas.openxmlformats.org/presentationml/2006/main">
  <p:tag name="NUM" val="2"/>
</p:tagLst>
</file>

<file path=ppt/tags/tag529.xml><?xml version="1.0" encoding="utf-8"?>
<p:tagLst xmlns:a="http://schemas.openxmlformats.org/drawingml/2006/main" xmlns:r="http://schemas.openxmlformats.org/officeDocument/2006/relationships" xmlns:p="http://schemas.openxmlformats.org/presentationml/2006/main">
  <p:tag name="NUM" val="1"/>
</p:tagLst>
</file>

<file path=ppt/tags/tag530.xml><?xml version="1.0" encoding="utf-8"?>
<p:tagLst xmlns:a="http://schemas.openxmlformats.org/drawingml/2006/main" xmlns:r="http://schemas.openxmlformats.org/officeDocument/2006/relationships" xmlns:p="http://schemas.openxmlformats.org/presentationml/2006/main">
  <p:tag name="NUM" val="2"/>
</p:tagLst>
</file>

<file path=ppt/tags/tag531.xml><?xml version="1.0" encoding="utf-8"?>
<p:tagLst xmlns:a="http://schemas.openxmlformats.org/drawingml/2006/main" xmlns:r="http://schemas.openxmlformats.org/officeDocument/2006/relationships" xmlns:p="http://schemas.openxmlformats.org/presentationml/2006/main">
  <p:tag name="NUM" val="3"/>
</p:tagLst>
</file>

<file path=ppt/tags/tag532.xml><?xml version="1.0" encoding="utf-8"?>
<p:tagLst xmlns:a="http://schemas.openxmlformats.org/drawingml/2006/main" xmlns:r="http://schemas.openxmlformats.org/officeDocument/2006/relationships" xmlns:p="http://schemas.openxmlformats.org/presentationml/2006/main">
  <p:tag name="NUM" val="4"/>
</p:tagLst>
</file>

<file path=ppt/tags/tag533.xml><?xml version="1.0" encoding="utf-8"?>
<p:tagLst xmlns:a="http://schemas.openxmlformats.org/drawingml/2006/main" xmlns:r="http://schemas.openxmlformats.org/officeDocument/2006/relationships" xmlns:p="http://schemas.openxmlformats.org/presentationml/2006/main">
  <p:tag name="NUM" val="5"/>
</p:tagLst>
</file>

<file path=ppt/tags/tag534.xml><?xml version="1.0" encoding="utf-8"?>
<p:tagLst xmlns:a="http://schemas.openxmlformats.org/drawingml/2006/main" xmlns:r="http://schemas.openxmlformats.org/officeDocument/2006/relationships" xmlns:p="http://schemas.openxmlformats.org/presentationml/2006/main">
  <p:tag name="NUM" val="6"/>
</p:tagLst>
</file>

<file path=ppt/tags/tag535.xml><?xml version="1.0" encoding="utf-8"?>
<p:tagLst xmlns:a="http://schemas.openxmlformats.org/drawingml/2006/main" xmlns:r="http://schemas.openxmlformats.org/officeDocument/2006/relationships" xmlns:p="http://schemas.openxmlformats.org/presentationml/2006/main">
  <p:tag name="NUM" val="7"/>
</p:tagLst>
</file>

<file path=ppt/tags/tag536.xml><?xml version="1.0" encoding="utf-8"?>
<p:tagLst xmlns:a="http://schemas.openxmlformats.org/drawingml/2006/main" xmlns:r="http://schemas.openxmlformats.org/officeDocument/2006/relationships" xmlns:p="http://schemas.openxmlformats.org/presentationml/2006/main">
  <p:tag name="NUM" val="8"/>
</p:tagLst>
</file>

<file path=ppt/tags/tag537.xml><?xml version="1.0" encoding="utf-8"?>
<p:tagLst xmlns:a="http://schemas.openxmlformats.org/drawingml/2006/main" xmlns:r="http://schemas.openxmlformats.org/officeDocument/2006/relationships" xmlns:p="http://schemas.openxmlformats.org/presentationml/2006/main">
  <p:tag name="NUM" val="9"/>
</p:tagLst>
</file>

<file path=ppt/tags/tag538.xml><?xml version="1.0" encoding="utf-8"?>
<p:tagLst xmlns:a="http://schemas.openxmlformats.org/drawingml/2006/main" xmlns:r="http://schemas.openxmlformats.org/officeDocument/2006/relationships" xmlns:p="http://schemas.openxmlformats.org/presentationml/2006/main">
  <p:tag name="NUM" val="10"/>
</p:tagLst>
</file>

<file path=ppt/tags/tag539.xml><?xml version="1.0" encoding="utf-8"?>
<p:tagLst xmlns:a="http://schemas.openxmlformats.org/drawingml/2006/main" xmlns:r="http://schemas.openxmlformats.org/officeDocument/2006/relationships" xmlns:p="http://schemas.openxmlformats.org/presentationml/2006/main">
  <p:tag name="NUM" val="11"/>
</p:tagLst>
</file>

<file path=ppt/tags/tag540.xml><?xml version="1.0" encoding="utf-8"?>
<p:tagLst xmlns:a="http://schemas.openxmlformats.org/drawingml/2006/main" xmlns:r="http://schemas.openxmlformats.org/officeDocument/2006/relationships" xmlns:p="http://schemas.openxmlformats.org/presentationml/2006/main">
  <p:tag name="NUM" val="12"/>
</p:tagLst>
</file>

<file path=ppt/tags/tag541.xml><?xml version="1.0" encoding="utf-8"?>
<p:tagLst xmlns:a="http://schemas.openxmlformats.org/drawingml/2006/main" xmlns:r="http://schemas.openxmlformats.org/officeDocument/2006/relationships" xmlns:p="http://schemas.openxmlformats.org/presentationml/2006/main">
  <p:tag name="NUM" val="13"/>
</p:tagLst>
</file>

<file path=ppt/tags/tag542.xml><?xml version="1.0" encoding="utf-8"?>
<p:tagLst xmlns:a="http://schemas.openxmlformats.org/drawingml/2006/main" xmlns:r="http://schemas.openxmlformats.org/officeDocument/2006/relationships" xmlns:p="http://schemas.openxmlformats.org/presentationml/2006/main">
  <p:tag name="NUM" val="1"/>
</p:tagLst>
</file>

<file path=ppt/tags/tag543.xml><?xml version="1.0" encoding="utf-8"?>
<p:tagLst xmlns:a="http://schemas.openxmlformats.org/drawingml/2006/main" xmlns:r="http://schemas.openxmlformats.org/officeDocument/2006/relationships" xmlns:p="http://schemas.openxmlformats.org/presentationml/2006/main">
  <p:tag name="NUM" val="2"/>
</p:tagLst>
</file>

<file path=ppt/tags/tag544.xml><?xml version="1.0" encoding="utf-8"?>
<p:tagLst xmlns:a="http://schemas.openxmlformats.org/drawingml/2006/main" xmlns:r="http://schemas.openxmlformats.org/officeDocument/2006/relationships" xmlns:p="http://schemas.openxmlformats.org/presentationml/2006/main">
  <p:tag name="NUM" val="3"/>
</p:tagLst>
</file>

<file path=ppt/tags/tag545.xml><?xml version="1.0" encoding="utf-8"?>
<p:tagLst xmlns:a="http://schemas.openxmlformats.org/drawingml/2006/main" xmlns:r="http://schemas.openxmlformats.org/officeDocument/2006/relationships" xmlns:p="http://schemas.openxmlformats.org/presentationml/2006/main">
  <p:tag name="NUM" val="4"/>
</p:tagLst>
</file>

<file path=ppt/tags/tag546.xml><?xml version="1.0" encoding="utf-8"?>
<p:tagLst xmlns:a="http://schemas.openxmlformats.org/drawingml/2006/main" xmlns:r="http://schemas.openxmlformats.org/officeDocument/2006/relationships" xmlns:p="http://schemas.openxmlformats.org/presentationml/2006/main">
  <p:tag name="NUM" val="5"/>
</p:tagLst>
</file>

<file path=ppt/tags/tag547.xml><?xml version="1.0" encoding="utf-8"?>
<p:tagLst xmlns:a="http://schemas.openxmlformats.org/drawingml/2006/main" xmlns:r="http://schemas.openxmlformats.org/officeDocument/2006/relationships" xmlns:p="http://schemas.openxmlformats.org/presentationml/2006/main">
  <p:tag name="NUM" val="6"/>
</p:tagLst>
</file>

<file path=ppt/tags/tag548.xml><?xml version="1.0" encoding="utf-8"?>
<p:tagLst xmlns:a="http://schemas.openxmlformats.org/drawingml/2006/main" xmlns:r="http://schemas.openxmlformats.org/officeDocument/2006/relationships" xmlns:p="http://schemas.openxmlformats.org/presentationml/2006/main">
  <p:tag name="NUM" val="7"/>
</p:tagLst>
</file>

<file path=ppt/tags/tag549.xml><?xml version="1.0" encoding="utf-8"?>
<p:tagLst xmlns:a="http://schemas.openxmlformats.org/drawingml/2006/main" xmlns:r="http://schemas.openxmlformats.org/officeDocument/2006/relationships" xmlns:p="http://schemas.openxmlformats.org/presentationml/2006/main">
  <p:tag name="NUM" val="8"/>
</p:tagLst>
</file>

<file path=ppt/tags/tag550.xml><?xml version="1.0" encoding="utf-8"?>
<p:tagLst xmlns:a="http://schemas.openxmlformats.org/drawingml/2006/main" xmlns:r="http://schemas.openxmlformats.org/officeDocument/2006/relationships" xmlns:p="http://schemas.openxmlformats.org/presentationml/2006/main">
  <p:tag name="NUM" val="9"/>
</p:tagLst>
</file>

<file path=ppt/tags/tag551.xml><?xml version="1.0" encoding="utf-8"?>
<p:tagLst xmlns:a="http://schemas.openxmlformats.org/drawingml/2006/main" xmlns:r="http://schemas.openxmlformats.org/officeDocument/2006/relationships" xmlns:p="http://schemas.openxmlformats.org/presentationml/2006/main">
  <p:tag name="NUM" val="10"/>
</p:tagLst>
</file>

<file path=ppt/tags/tag552.xml><?xml version="1.0" encoding="utf-8"?>
<p:tagLst xmlns:a="http://schemas.openxmlformats.org/drawingml/2006/main" xmlns:r="http://schemas.openxmlformats.org/officeDocument/2006/relationships" xmlns:p="http://schemas.openxmlformats.org/presentationml/2006/main">
  <p:tag name="NUM" val="1"/>
</p:tagLst>
</file>

<file path=ppt/tags/tag553.xml><?xml version="1.0" encoding="utf-8"?>
<p:tagLst xmlns:a="http://schemas.openxmlformats.org/drawingml/2006/main" xmlns:r="http://schemas.openxmlformats.org/officeDocument/2006/relationships" xmlns:p="http://schemas.openxmlformats.org/presentationml/2006/main">
  <p:tag name="NUM" val="2"/>
</p:tagLst>
</file>

<file path=ppt/tags/tag554.xml><?xml version="1.0" encoding="utf-8"?>
<p:tagLst xmlns:a="http://schemas.openxmlformats.org/drawingml/2006/main" xmlns:r="http://schemas.openxmlformats.org/officeDocument/2006/relationships" xmlns:p="http://schemas.openxmlformats.org/presentationml/2006/main">
  <p:tag name="NUM" val="3"/>
</p:tagLst>
</file>

<file path=ppt/tags/tag555.xml><?xml version="1.0" encoding="utf-8"?>
<p:tagLst xmlns:a="http://schemas.openxmlformats.org/drawingml/2006/main" xmlns:r="http://schemas.openxmlformats.org/officeDocument/2006/relationships" xmlns:p="http://schemas.openxmlformats.org/presentationml/2006/main">
  <p:tag name="NUM" val="4"/>
</p:tagLst>
</file>

<file path=ppt/tags/tag556.xml><?xml version="1.0" encoding="utf-8"?>
<p:tagLst xmlns:a="http://schemas.openxmlformats.org/drawingml/2006/main" xmlns:r="http://schemas.openxmlformats.org/officeDocument/2006/relationships" xmlns:p="http://schemas.openxmlformats.org/presentationml/2006/main">
  <p:tag name="NUM" val="5"/>
</p:tagLst>
</file>

<file path=ppt/tags/tag557.xml><?xml version="1.0" encoding="utf-8"?>
<p:tagLst xmlns:a="http://schemas.openxmlformats.org/drawingml/2006/main" xmlns:r="http://schemas.openxmlformats.org/officeDocument/2006/relationships" xmlns:p="http://schemas.openxmlformats.org/presentationml/2006/main">
  <p:tag name="NUM" val="6"/>
</p:tagLst>
</file>

<file path=ppt/tags/tag558.xml><?xml version="1.0" encoding="utf-8"?>
<p:tagLst xmlns:a="http://schemas.openxmlformats.org/drawingml/2006/main" xmlns:r="http://schemas.openxmlformats.org/officeDocument/2006/relationships" xmlns:p="http://schemas.openxmlformats.org/presentationml/2006/main">
  <p:tag name="NUM" val="7"/>
</p:tagLst>
</file>

<file path=ppt/tags/tag559.xml><?xml version="1.0" encoding="utf-8"?>
<p:tagLst xmlns:a="http://schemas.openxmlformats.org/drawingml/2006/main" xmlns:r="http://schemas.openxmlformats.org/officeDocument/2006/relationships" xmlns:p="http://schemas.openxmlformats.org/presentationml/2006/main">
  <p:tag name="NUM" val="8"/>
</p:tagLst>
</file>

<file path=ppt/tags/tag560.xml><?xml version="1.0" encoding="utf-8"?>
<p:tagLst xmlns:a="http://schemas.openxmlformats.org/drawingml/2006/main" xmlns:r="http://schemas.openxmlformats.org/officeDocument/2006/relationships" xmlns:p="http://schemas.openxmlformats.org/presentationml/2006/main">
  <p:tag name="NUM" val="9"/>
</p:tagLst>
</file>

<file path=ppt/tags/tag561.xml><?xml version="1.0" encoding="utf-8"?>
<p:tagLst xmlns:a="http://schemas.openxmlformats.org/drawingml/2006/main" xmlns:r="http://schemas.openxmlformats.org/officeDocument/2006/relationships" xmlns:p="http://schemas.openxmlformats.org/presentationml/2006/main">
  <p:tag name="NUM" val="10"/>
</p:tagLst>
</file>

<file path=ppt/tags/tag562.xml><?xml version="1.0" encoding="utf-8"?>
<p:tagLst xmlns:a="http://schemas.openxmlformats.org/drawingml/2006/main" xmlns:r="http://schemas.openxmlformats.org/officeDocument/2006/relationships" xmlns:p="http://schemas.openxmlformats.org/presentationml/2006/main">
  <p:tag name="NUM" val="11"/>
</p:tagLst>
</file>

<file path=ppt/tags/tag563.xml><?xml version="1.0" encoding="utf-8"?>
<p:tagLst xmlns:a="http://schemas.openxmlformats.org/drawingml/2006/main" xmlns:r="http://schemas.openxmlformats.org/officeDocument/2006/relationships" xmlns:p="http://schemas.openxmlformats.org/presentationml/2006/main">
  <p:tag name="NUM" val="12"/>
</p:tagLst>
</file>

<file path=ppt/tags/tag564.xml><?xml version="1.0" encoding="utf-8"?>
<p:tagLst xmlns:a="http://schemas.openxmlformats.org/drawingml/2006/main" xmlns:r="http://schemas.openxmlformats.org/officeDocument/2006/relationships" xmlns:p="http://schemas.openxmlformats.org/presentationml/2006/main">
  <p:tag name="NUM" val="13"/>
</p:tagLst>
</file>

<file path=ppt/tags/tag565.xml><?xml version="1.0" encoding="utf-8"?>
<p:tagLst xmlns:a="http://schemas.openxmlformats.org/drawingml/2006/main" xmlns:r="http://schemas.openxmlformats.org/officeDocument/2006/relationships" xmlns:p="http://schemas.openxmlformats.org/presentationml/2006/main">
  <p:tag name="NUM" val="1"/>
</p:tagLst>
</file>

<file path=ppt/tags/tag566.xml><?xml version="1.0" encoding="utf-8"?>
<p:tagLst xmlns:a="http://schemas.openxmlformats.org/drawingml/2006/main" xmlns:r="http://schemas.openxmlformats.org/officeDocument/2006/relationships" xmlns:p="http://schemas.openxmlformats.org/presentationml/2006/main">
  <p:tag name="NUM" val="2"/>
</p:tagLst>
</file>

<file path=ppt/tags/tag567.xml><?xml version="1.0" encoding="utf-8"?>
<p:tagLst xmlns:a="http://schemas.openxmlformats.org/drawingml/2006/main" xmlns:r="http://schemas.openxmlformats.org/officeDocument/2006/relationships" xmlns:p="http://schemas.openxmlformats.org/presentationml/2006/main">
  <p:tag name="NUM" val="3"/>
</p:tagLst>
</file>

<file path=ppt/tags/tag568.xml><?xml version="1.0" encoding="utf-8"?>
<p:tagLst xmlns:a="http://schemas.openxmlformats.org/drawingml/2006/main" xmlns:r="http://schemas.openxmlformats.org/officeDocument/2006/relationships" xmlns:p="http://schemas.openxmlformats.org/presentationml/2006/main">
  <p:tag name="NUM" val="4"/>
</p:tagLst>
</file>

<file path=ppt/tags/tag569.xml><?xml version="1.0" encoding="utf-8"?>
<p:tagLst xmlns:a="http://schemas.openxmlformats.org/drawingml/2006/main" xmlns:r="http://schemas.openxmlformats.org/officeDocument/2006/relationships" xmlns:p="http://schemas.openxmlformats.org/presentationml/2006/main">
  <p:tag name="NUM" val="5"/>
</p:tagLst>
</file>

<file path=ppt/tags/tag570.xml><?xml version="1.0" encoding="utf-8"?>
<p:tagLst xmlns:a="http://schemas.openxmlformats.org/drawingml/2006/main" xmlns:r="http://schemas.openxmlformats.org/officeDocument/2006/relationships" xmlns:p="http://schemas.openxmlformats.org/presentationml/2006/main">
  <p:tag name="NUM" val="6"/>
</p:tagLst>
</file>

<file path=ppt/tags/tag571.xml><?xml version="1.0" encoding="utf-8"?>
<p:tagLst xmlns:a="http://schemas.openxmlformats.org/drawingml/2006/main" xmlns:r="http://schemas.openxmlformats.org/officeDocument/2006/relationships" xmlns:p="http://schemas.openxmlformats.org/presentationml/2006/main">
  <p:tag name="NUM" val="7"/>
</p:tagLst>
</file>

<file path=ppt/tags/tag572.xml><?xml version="1.0" encoding="utf-8"?>
<p:tagLst xmlns:a="http://schemas.openxmlformats.org/drawingml/2006/main" xmlns:r="http://schemas.openxmlformats.org/officeDocument/2006/relationships" xmlns:p="http://schemas.openxmlformats.org/presentationml/2006/main">
  <p:tag name="NUM" val="8"/>
</p:tagLst>
</file>

<file path=ppt/tags/tag573.xml><?xml version="1.0" encoding="utf-8"?>
<p:tagLst xmlns:a="http://schemas.openxmlformats.org/drawingml/2006/main" xmlns:r="http://schemas.openxmlformats.org/officeDocument/2006/relationships" xmlns:p="http://schemas.openxmlformats.org/presentationml/2006/main">
  <p:tag name="NUM" val="9"/>
</p:tagLst>
</file>

<file path=ppt/tags/tag574.xml><?xml version="1.0" encoding="utf-8"?>
<p:tagLst xmlns:a="http://schemas.openxmlformats.org/drawingml/2006/main" xmlns:r="http://schemas.openxmlformats.org/officeDocument/2006/relationships" xmlns:p="http://schemas.openxmlformats.org/presentationml/2006/main">
  <p:tag name="NUM" val="10"/>
</p:tagLst>
</file>

<file path=ppt/tags/tag575.xml><?xml version="1.0" encoding="utf-8"?>
<p:tagLst xmlns:a="http://schemas.openxmlformats.org/drawingml/2006/main" xmlns:r="http://schemas.openxmlformats.org/officeDocument/2006/relationships" xmlns:p="http://schemas.openxmlformats.org/presentationml/2006/main">
  <p:tag name="NUM" val="1"/>
</p:tagLst>
</file>

<file path=ppt/tags/tag576.xml><?xml version="1.0" encoding="utf-8"?>
<p:tagLst xmlns:a="http://schemas.openxmlformats.org/drawingml/2006/main" xmlns:r="http://schemas.openxmlformats.org/officeDocument/2006/relationships" xmlns:p="http://schemas.openxmlformats.org/presentationml/2006/main">
  <p:tag name="NUM" val="2"/>
</p:tagLst>
</file>

<file path=ppt/tags/tag577.xml><?xml version="1.0" encoding="utf-8"?>
<p:tagLst xmlns:a="http://schemas.openxmlformats.org/drawingml/2006/main" xmlns:r="http://schemas.openxmlformats.org/officeDocument/2006/relationships" xmlns:p="http://schemas.openxmlformats.org/presentationml/2006/main">
  <p:tag name="NUM" val="3"/>
</p:tagLst>
</file>

<file path=ppt/tags/tag578.xml><?xml version="1.0" encoding="utf-8"?>
<p:tagLst xmlns:a="http://schemas.openxmlformats.org/drawingml/2006/main" xmlns:r="http://schemas.openxmlformats.org/officeDocument/2006/relationships" xmlns:p="http://schemas.openxmlformats.org/presentationml/2006/main">
  <p:tag name="NUM" val="4"/>
</p:tagLst>
</file>

<file path=ppt/tags/tag579.xml><?xml version="1.0" encoding="utf-8"?>
<p:tagLst xmlns:a="http://schemas.openxmlformats.org/drawingml/2006/main" xmlns:r="http://schemas.openxmlformats.org/officeDocument/2006/relationships" xmlns:p="http://schemas.openxmlformats.org/presentationml/2006/main">
  <p:tag name="NUM" val="1"/>
</p:tagLst>
</file>

<file path=ppt/tags/tag580.xml><?xml version="1.0" encoding="utf-8"?>
<p:tagLst xmlns:a="http://schemas.openxmlformats.org/drawingml/2006/main" xmlns:r="http://schemas.openxmlformats.org/officeDocument/2006/relationships" xmlns:p="http://schemas.openxmlformats.org/presentationml/2006/main">
  <p:tag name="NUM" val="2"/>
</p:tagLst>
</file>

<file path=ppt/theme/theme1.xml><?xml version="1.0" encoding="utf-8"?>
<a:theme xmlns:a="http://schemas.openxmlformats.org/drawingml/2006/main" name="Cours en francais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bg1"/>
        </a:solidFill>
      </a:spPr>
      <a:bodyPr wrap="square" lIns="0" tIns="0" rIns="0" bIns="0" rtlCol="0">
        <a:spAutoFit/>
      </a:bodyPr>
      <a:lstStyle>
        <a:defPPr>
          <a:defRPr sz="1400" dirty="0"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Cours en francais template</Template>
  <TotalTime>3862</TotalTime>
  <Words>2689</Words>
  <Application>Microsoft Office PowerPoint</Application>
  <PresentationFormat>On-screen Show (4:3)</PresentationFormat>
  <Paragraphs>428</Paragraphs>
  <Slides>57</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57</vt:i4>
      </vt:variant>
    </vt:vector>
  </HeadingPairs>
  <TitlesOfParts>
    <vt:vector size="61" baseType="lpstr">
      <vt:lpstr>Arial</vt:lpstr>
      <vt:lpstr>Calibri</vt:lpstr>
      <vt:lpstr>Symbol</vt:lpstr>
      <vt:lpstr>Cours en francais template</vt:lpstr>
      <vt:lpstr>Le cancer</vt:lpstr>
      <vt:lpstr>Le cancer</vt:lpstr>
      <vt:lpstr>Le cancer</vt:lpstr>
      <vt:lpstr>Société de cellules</vt:lpstr>
      <vt:lpstr>Société de cellules</vt:lpstr>
      <vt:lpstr>Société de cellules</vt:lpstr>
      <vt:lpstr>Société de cellules</vt:lpstr>
      <vt:lpstr>Propriétés</vt:lpstr>
      <vt:lpstr>Tumeur</vt:lpstr>
      <vt:lpstr>Tumeur malignes</vt:lpstr>
      <vt:lpstr>Types de cancers</vt:lpstr>
      <vt:lpstr>Types de cancers</vt:lpstr>
      <vt:lpstr>Types de cancers</vt:lpstr>
      <vt:lpstr>Types de cancers</vt:lpstr>
      <vt:lpstr>BALANCE HOMÉOSTATIQUE </vt:lpstr>
      <vt:lpstr>Origines et progression des tumeurs</vt:lpstr>
      <vt:lpstr>Origine d’une tumeur</vt:lpstr>
      <vt:lpstr>Origine d’une tumeur</vt:lpstr>
      <vt:lpstr>Origine d’une tumeur</vt:lpstr>
      <vt:lpstr>Origine d’une tumeur</vt:lpstr>
      <vt:lpstr>Sources de mutations</vt:lpstr>
      <vt:lpstr>Modifications épigénétiques</vt:lpstr>
      <vt:lpstr>Modifications épigénétiques</vt:lpstr>
      <vt:lpstr>Modifications épigénétiques</vt:lpstr>
      <vt:lpstr>Instabilité génétique</vt:lpstr>
      <vt:lpstr>Instabilité génétique</vt:lpstr>
      <vt:lpstr>Instabilité génétique</vt:lpstr>
      <vt:lpstr>Accumulation de mutations</vt:lpstr>
      <vt:lpstr>Progression tumorale</vt:lpstr>
      <vt:lpstr>Progression tumorale</vt:lpstr>
      <vt:lpstr>Progression tumorale</vt:lpstr>
      <vt:lpstr>Progression tumorale</vt:lpstr>
      <vt:lpstr>Progression tumorale</vt:lpstr>
      <vt:lpstr>Progression tumorale</vt:lpstr>
      <vt:lpstr>PowerPoint Presentation</vt:lpstr>
      <vt:lpstr>Formation des Métastases</vt:lpstr>
      <vt:lpstr>Formation des métastases</vt:lpstr>
      <vt:lpstr>Formation des métastases</vt:lpstr>
      <vt:lpstr>Hierarchie d’une tumeur</vt:lpstr>
      <vt:lpstr>Hierarchie d’une tumeur</vt:lpstr>
      <vt:lpstr>Angiogenèse</vt:lpstr>
      <vt:lpstr>Microenvironnement des tumeurs</vt:lpstr>
      <vt:lpstr>Microenvironnement des tumeurs</vt:lpstr>
      <vt:lpstr>Sommaire des Propriétés des cellules cancéreuses</vt:lpstr>
      <vt:lpstr>Sommaire des Propriétés des cellules cancéreuses</vt:lpstr>
      <vt:lpstr>PowerPoint Presentation</vt:lpstr>
      <vt:lpstr>Facteurs du cancer</vt:lpstr>
      <vt:lpstr>Influence intrinsèque</vt:lpstr>
      <vt:lpstr>Influence intrinsèque</vt:lpstr>
      <vt:lpstr>L’influence environnementale</vt:lpstr>
      <vt:lpstr>Carcinogènes</vt:lpstr>
      <vt:lpstr>Carcinogènes</vt:lpstr>
      <vt:lpstr>Carcinogènes</vt:lpstr>
      <vt:lpstr>Initiateurs et promoteurs de cancers</vt:lpstr>
      <vt:lpstr>promoteurs de cancers</vt:lpstr>
      <vt:lpstr>Virus promoteurs de cancer</vt:lpstr>
      <vt:lpstr>Virus promoteurs de cancer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Cycle Cellulaire (III)</dc:title>
  <dc:creator>mcadieux</dc:creator>
  <cp:lastModifiedBy>Caroline Laporte</cp:lastModifiedBy>
  <cp:revision>194</cp:revision>
  <dcterms:created xsi:type="dcterms:W3CDTF">2013-10-08T13:38:54Z</dcterms:created>
  <dcterms:modified xsi:type="dcterms:W3CDTF">2016-10-08T15:58:47Z</dcterms:modified>
</cp:coreProperties>
</file>