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67"/>
  </p:notesMasterIdLst>
  <p:handoutMasterIdLst>
    <p:handoutMasterId r:id="rId68"/>
  </p:handoutMasterIdLst>
  <p:sldIdLst>
    <p:sldId id="395" r:id="rId2"/>
    <p:sldId id="377" r:id="rId3"/>
    <p:sldId id="287" r:id="rId4"/>
    <p:sldId id="294" r:id="rId5"/>
    <p:sldId id="404" r:id="rId6"/>
    <p:sldId id="385" r:id="rId7"/>
    <p:sldId id="306" r:id="rId8"/>
    <p:sldId id="391" r:id="rId9"/>
    <p:sldId id="308" r:id="rId10"/>
    <p:sldId id="386" r:id="rId11"/>
    <p:sldId id="388" r:id="rId12"/>
    <p:sldId id="389" r:id="rId13"/>
    <p:sldId id="390" r:id="rId14"/>
    <p:sldId id="310" r:id="rId15"/>
    <p:sldId id="311" r:id="rId16"/>
    <p:sldId id="392" r:id="rId17"/>
    <p:sldId id="312" r:id="rId18"/>
    <p:sldId id="315" r:id="rId19"/>
    <p:sldId id="334" r:id="rId20"/>
    <p:sldId id="393" r:id="rId21"/>
    <p:sldId id="321" r:id="rId22"/>
    <p:sldId id="322" r:id="rId23"/>
    <p:sldId id="305" r:id="rId24"/>
    <p:sldId id="323" r:id="rId25"/>
    <p:sldId id="324" r:id="rId26"/>
    <p:sldId id="326" r:id="rId27"/>
    <p:sldId id="327" r:id="rId28"/>
    <p:sldId id="328" r:id="rId29"/>
    <p:sldId id="329" r:id="rId30"/>
    <p:sldId id="335" r:id="rId31"/>
    <p:sldId id="408" r:id="rId32"/>
    <p:sldId id="394" r:id="rId33"/>
    <p:sldId id="330" r:id="rId34"/>
    <p:sldId id="409" r:id="rId35"/>
    <p:sldId id="396" r:id="rId36"/>
    <p:sldId id="297" r:id="rId37"/>
    <p:sldId id="397" r:id="rId38"/>
    <p:sldId id="337" r:id="rId39"/>
    <p:sldId id="339" r:id="rId40"/>
    <p:sldId id="403" r:id="rId41"/>
    <p:sldId id="399" r:id="rId42"/>
    <p:sldId id="400" r:id="rId43"/>
    <p:sldId id="401" r:id="rId44"/>
    <p:sldId id="402" r:id="rId45"/>
    <p:sldId id="398" r:id="rId46"/>
    <p:sldId id="341" r:id="rId47"/>
    <p:sldId id="342" r:id="rId48"/>
    <p:sldId id="344" r:id="rId49"/>
    <p:sldId id="366" r:id="rId50"/>
    <p:sldId id="345" r:id="rId51"/>
    <p:sldId id="346" r:id="rId52"/>
    <p:sldId id="383" r:id="rId53"/>
    <p:sldId id="384" r:id="rId54"/>
    <p:sldId id="350" r:id="rId55"/>
    <p:sldId id="405" r:id="rId56"/>
    <p:sldId id="407" r:id="rId57"/>
    <p:sldId id="376" r:id="rId58"/>
    <p:sldId id="359" r:id="rId59"/>
    <p:sldId id="360" r:id="rId60"/>
    <p:sldId id="361" r:id="rId61"/>
    <p:sldId id="362" r:id="rId62"/>
    <p:sldId id="363" r:id="rId63"/>
    <p:sldId id="355" r:id="rId64"/>
    <p:sldId id="356" r:id="rId65"/>
    <p:sldId id="357" r:id="rId6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4032">
          <p15:clr>
            <a:srgbClr val="A4A3A4"/>
          </p15:clr>
        </p15:guide>
        <p15:guide id="3" pos="288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00FF"/>
    <a:srgbClr val="FF9900"/>
    <a:srgbClr val="FF0000"/>
    <a:srgbClr val="FFCCFF"/>
    <a:srgbClr val="339966"/>
    <a:srgbClr val="66CCFF"/>
    <a:srgbClr val="FFFF99"/>
    <a:srgbClr val="FF66FF"/>
    <a:srgbClr val="33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459" autoAdjust="0"/>
    <p:restoredTop sz="70342" autoAdjust="0"/>
  </p:normalViewPr>
  <p:slideViewPr>
    <p:cSldViewPr>
      <p:cViewPr varScale="1">
        <p:scale>
          <a:sx n="76" d="100"/>
          <a:sy n="76" d="100"/>
        </p:scale>
        <p:origin x="1056" y="192"/>
      </p:cViewPr>
      <p:guideLst>
        <p:guide orient="horz" pos="2160"/>
        <p:guide orient="horz" pos="4032"/>
        <p:guide pos="28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90" d="100"/>
        <a:sy n="9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24" d="100"/>
          <a:sy n="124" d="100"/>
        </p:scale>
        <p:origin x="-3808" y="-12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86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86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86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3CB8CB1A-2AD2-48A4-89C6-AC034F26C614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9176507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13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6FA67582-C4BD-4A4E-A76A-7BD4AD28B730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9825769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b="1" u="sng" dirty="0"/>
              <a:t>Question: Comment générer le potentiel de membrane?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altLang="fr-FR" sz="12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altLang="fr-FR" sz="1200" dirty="0"/>
              <a:t>Desmarais 1140</a:t>
            </a:r>
          </a:p>
          <a:p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FA67582-C4BD-4A4E-A76A-7BD4AD28B730}" type="slidenum">
              <a:rPr lang="en-US" altLang="fr-FR" smtClean="0"/>
              <a:pPr>
                <a:defRPr/>
              </a:pPr>
              <a:t>1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8775474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12B61397-3F56-4B17-8357-5FE7437CDFCC}" type="slidenum">
              <a:rPr lang="en-US" altLang="fr-FR" sz="1200" smtClean="0"/>
              <a:pPr/>
              <a:t>2</a:t>
            </a:fld>
            <a:endParaRPr lang="en-US" altLang="fr-FR" sz="1200" dirty="0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dirty="0"/>
              <a:t>Le système nerveux réagit toujours à des stimulations</a:t>
            </a:r>
          </a:p>
          <a:p>
            <a:pPr eaLnBrk="1" hangingPunct="1"/>
            <a:r>
              <a:rPr lang="fr-FR" altLang="fr-FR" dirty="0"/>
              <a:t>Aucune stimulation = cerveau devient inactif</a:t>
            </a:r>
          </a:p>
          <a:p>
            <a:pPr eaLnBrk="1" hangingPunct="1"/>
            <a:endParaRPr lang="fr-FR" altLang="fr-FR" dirty="0"/>
          </a:p>
          <a:p>
            <a:pPr eaLnBrk="1" hangingPunct="1"/>
            <a:r>
              <a:rPr lang="fr-FR" altLang="fr-FR" b="1" u="sng" dirty="0"/>
              <a:t>Fonctions du système nerveux:</a:t>
            </a:r>
          </a:p>
          <a:p>
            <a:pPr marL="228600" indent="-228600" eaLnBrk="1" hangingPunct="1">
              <a:buFont typeface="+mj-lt"/>
              <a:buAutoNum type="arabicPeriod"/>
            </a:pPr>
            <a:r>
              <a:rPr lang="fr-FR" altLang="fr-FR" b="1" u="none" dirty="0"/>
              <a:t>Information sensorielle </a:t>
            </a:r>
          </a:p>
          <a:p>
            <a:pPr marL="685800" lvl="1" indent="-22860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Le cerveau réagit lorsqu’il reçoit de l’information sensorielle</a:t>
            </a:r>
          </a:p>
          <a:p>
            <a:pPr marL="685800" lvl="1" indent="-22860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(ex: voir un verre d’eau, un changement de pression, écoute des oreilles, goût…</a:t>
            </a:r>
            <a:r>
              <a:rPr lang="fr-FR" altLang="fr-FR" dirty="0" err="1"/>
              <a:t>etc</a:t>
            </a:r>
            <a:r>
              <a:rPr lang="fr-FR" altLang="fr-FR" dirty="0"/>
              <a:t>)</a:t>
            </a:r>
          </a:p>
          <a:p>
            <a:pPr marL="228600" indent="-228600" eaLnBrk="1" hangingPunct="1">
              <a:buFont typeface="+mj-lt"/>
              <a:buAutoNum type="arabicPeriod"/>
            </a:pPr>
            <a:r>
              <a:rPr lang="fr-FR" altLang="fr-FR" b="1" u="none" dirty="0"/>
              <a:t>Système nerveux centrale</a:t>
            </a:r>
          </a:p>
          <a:p>
            <a:pPr marL="685800" lvl="1" indent="-228600" eaLnBrk="1" hangingPunct="1">
              <a:buFont typeface="Arial" panose="020B0604020202020204" pitchFamily="34" charset="0"/>
              <a:buChar char="•"/>
            </a:pPr>
            <a:r>
              <a:rPr lang="fr-FR" altLang="fr-FR" b="0" u="none" dirty="0"/>
              <a:t>Lieu où l’information sensorielle est</a:t>
            </a:r>
            <a:r>
              <a:rPr lang="fr-FR" altLang="fr-FR" b="1" u="sng" dirty="0"/>
              <a:t> intégré </a:t>
            </a:r>
          </a:p>
          <a:p>
            <a:pPr marL="685800" lvl="1" indent="-228600" eaLnBrk="1" hangingPunct="1">
              <a:buFont typeface="Arial" panose="020B0604020202020204" pitchFamily="34" charset="0"/>
              <a:buChar char="•"/>
            </a:pPr>
            <a:r>
              <a:rPr lang="fr-FR" altLang="fr-FR" b="0" u="none" dirty="0"/>
              <a:t>Reçoit informations de différentes neurones en même temps</a:t>
            </a:r>
          </a:p>
          <a:p>
            <a:pPr marL="228600" lvl="0" indent="-228600" eaLnBrk="1" hangingPunct="1">
              <a:buFont typeface="+mj-lt"/>
              <a:buAutoNum type="arabicPeriod"/>
            </a:pPr>
            <a:r>
              <a:rPr lang="fr-FR" altLang="fr-FR" b="1" u="none" dirty="0"/>
              <a:t>Réponse motrice</a:t>
            </a:r>
          </a:p>
          <a:p>
            <a:pPr marL="685800" lvl="1" indent="-228600" eaLnBrk="1" hangingPunct="1">
              <a:buFont typeface="+mj-lt"/>
              <a:buAutoNum type="arabicPeriod"/>
            </a:pPr>
            <a:r>
              <a:rPr lang="fr-FR" altLang="fr-FR" dirty="0"/>
              <a:t>Envoi influx nerveux (ex: à muscles du bras)</a:t>
            </a:r>
          </a:p>
          <a:p>
            <a:pPr marL="228600" indent="-228600" eaLnBrk="1" hangingPunct="1">
              <a:buFont typeface="+mj-lt"/>
              <a:buAutoNum type="arabicPeriod"/>
            </a:pPr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20784473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C0EA6C68-EE50-446B-92BB-5037C98EDD75}" type="slidenum">
              <a:rPr lang="en-US" altLang="fr-FR" sz="1200" smtClean="0"/>
              <a:pPr/>
              <a:t>3</a:t>
            </a:fld>
            <a:endParaRPr lang="en-US" altLang="fr-FR" sz="1200"/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fr-FR" altLang="fr-FR" b="1" dirty="0"/>
              <a:t>Système nerveux centrale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0" dirty="0"/>
              <a:t>Lieu où presque toute l’intégration de l’information se produit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0" dirty="0"/>
              <a:t>Implique: </a:t>
            </a:r>
            <a:r>
              <a:rPr lang="fr-FR" altLang="fr-FR" b="0" u="sng" dirty="0"/>
              <a:t>Encéphale et moelle épinière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endParaRPr lang="fr-FR" altLang="fr-FR" b="0" dirty="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fr-FR" altLang="fr-FR" b="1" dirty="0"/>
              <a:t>Système nerveux périphérique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Amène l’information sensorielle vers le système nerveux centrale / ou qui amène l’information du système nerveux vers les différents tissus du corps pour leurs dire quoi faire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Deux divisions du système nerveux périphérique:</a:t>
            </a:r>
          </a:p>
          <a:p>
            <a:pPr marL="685800" lvl="1" indent="-228600" eaLnBrk="1" hangingPunct="1">
              <a:buFont typeface="+mj-lt"/>
              <a:buAutoNum type="arabicPeriod"/>
            </a:pPr>
            <a:r>
              <a:rPr lang="fr-FR" altLang="fr-FR" u="sng" dirty="0"/>
              <a:t>Voie sensitive (afférente)</a:t>
            </a:r>
            <a:r>
              <a:rPr lang="fr-FR" altLang="fr-FR" u="none" dirty="0"/>
              <a:t>: information </a:t>
            </a:r>
            <a:r>
              <a:rPr lang="fr-FR" altLang="fr-FR" dirty="0"/>
              <a:t>sensorielle (de la peau, estomac, cœur) qui envoie information au système nerveux central (info sensorielle -&gt; SNC)</a:t>
            </a:r>
          </a:p>
          <a:p>
            <a:pPr marL="685800" lvl="1" indent="-228600" eaLnBrk="1" hangingPunct="1">
              <a:buFont typeface="+mj-lt"/>
              <a:buAutoNum type="arabicPeriod"/>
            </a:pPr>
            <a:r>
              <a:rPr lang="fr-FR" altLang="fr-FR" u="sng" dirty="0"/>
              <a:t>Voie motrice (efférente)</a:t>
            </a:r>
            <a:r>
              <a:rPr lang="fr-FR" altLang="fr-FR" u="none" dirty="0"/>
              <a:t>: </a:t>
            </a:r>
            <a:r>
              <a:rPr lang="fr-FR" altLang="fr-FR" dirty="0"/>
              <a:t>prend information du système nerveux central vers les différents tissus pour leur dire quoi faire (SNC -&gt; tissus)</a:t>
            </a:r>
          </a:p>
          <a:p>
            <a:pPr marL="1143000" lvl="2" indent="-228600" eaLnBrk="1" hangingPunct="1">
              <a:buFont typeface="+mj-lt"/>
              <a:buAutoNum type="arabicPeriod"/>
            </a:pPr>
            <a:r>
              <a:rPr lang="fr-FR" altLang="fr-FR" u="sng" dirty="0"/>
              <a:t>Système nerveux somatique (volontaire</a:t>
            </a:r>
            <a:r>
              <a:rPr lang="fr-FR" altLang="fr-FR" u="none" dirty="0"/>
              <a:t>): innerve </a:t>
            </a:r>
            <a:r>
              <a:rPr lang="fr-FR" altLang="fr-FR" dirty="0"/>
              <a:t>(contact nerf avec tissus) muscles squelettiques seulement</a:t>
            </a:r>
          </a:p>
          <a:p>
            <a:pPr marL="1143000" lvl="2" indent="-228600" eaLnBrk="1" hangingPunct="1">
              <a:buFont typeface="+mj-lt"/>
              <a:buAutoNum type="arabicPeriod"/>
            </a:pPr>
            <a:r>
              <a:rPr lang="fr-FR" altLang="fr-FR" u="sng" dirty="0"/>
              <a:t>Système nerveux autonome (involontaire):</a:t>
            </a:r>
            <a:r>
              <a:rPr lang="fr-FR" altLang="fr-FR" u="none" dirty="0"/>
              <a:t> </a:t>
            </a:r>
            <a:r>
              <a:rPr lang="fr-FR" altLang="fr-FR" dirty="0"/>
              <a:t>innerve tout les autres tissus (ex: foie, intestins, cœur, vaisseaux sanguins)</a:t>
            </a:r>
          </a:p>
          <a:p>
            <a:pPr marL="1600200" marR="0" lvl="3" indent="-22860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fr-FR" altLang="fr-FR" b="0" u="sng" dirty="0"/>
              <a:t>Système nerveux sympathique:</a:t>
            </a:r>
            <a:r>
              <a:rPr lang="fr-FR" altLang="fr-FR" b="0" u="none" dirty="0"/>
              <a:t> (varie d’un organe à l’autre) ex: augmente activité cardiaque, diminue  activité système digestif, éjaculation</a:t>
            </a:r>
            <a:endParaRPr lang="fr-FR" altLang="fr-FR" u="sng" dirty="0"/>
          </a:p>
          <a:p>
            <a:pPr marL="1600200" marR="0" lvl="3" indent="-22860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fr-FR" altLang="fr-FR" u="sng" dirty="0"/>
              <a:t>Système nerveux parasympathique:</a:t>
            </a:r>
            <a:r>
              <a:rPr lang="fr-FR" altLang="fr-FR" b="0" u="none" dirty="0"/>
              <a:t>(varie d’un organe à l’autre) ex: diminue activité cardiaque, augmente activité système digestif, érection</a:t>
            </a:r>
            <a:endParaRPr lang="fr-FR" altLang="fr-FR" u="sng" dirty="0"/>
          </a:p>
          <a:p>
            <a:pPr marL="2057400" lvl="4" indent="-22860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Travail change d’un système à l’autre</a:t>
            </a:r>
          </a:p>
        </p:txBody>
      </p:sp>
    </p:spTree>
    <p:extLst>
      <p:ext uri="{BB962C8B-B14F-4D97-AF65-F5344CB8AC3E}">
        <p14:creationId xmlns:p14="http://schemas.microsoft.com/office/powerpoint/2010/main" val="30123989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F65E4F7-E8FD-4752-B942-51538615658A}" type="slidenum">
              <a:rPr lang="en-US" altLang="fr-FR" sz="1200" smtClean="0"/>
              <a:pPr/>
              <a:t>4</a:t>
            </a:fld>
            <a:endParaRPr lang="en-US" altLang="fr-FR" sz="1200"/>
          </a:p>
        </p:txBody>
      </p:sp>
      <p:sp>
        <p:nvSpPr>
          <p:cNvPr id="111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b="1" u="sng" dirty="0"/>
              <a:t>Neurone moteur: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Unité fondamentale du système nerveux qui conduit des signaux électrique</a:t>
            </a:r>
          </a:p>
          <a:p>
            <a:pPr eaLnBrk="1" hangingPunct="1"/>
            <a:endParaRPr lang="fr-FR" altLang="fr-FR" dirty="0"/>
          </a:p>
          <a:p>
            <a:pPr eaLnBrk="1" hangingPunct="1"/>
            <a:r>
              <a:rPr lang="fr-FR" altLang="fr-FR" b="1" u="sng" dirty="0"/>
              <a:t>Structures: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1" dirty="0"/>
              <a:t>Corps cellulaire: </a:t>
            </a:r>
            <a:r>
              <a:rPr lang="fr-FR" altLang="fr-FR" dirty="0"/>
              <a:t>contient noyau, ribosomes, ARN messager etc… (éléments nécessaires pour la synthèse des protéines)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1" dirty="0"/>
              <a:t>Dendrites: </a:t>
            </a:r>
            <a:r>
              <a:rPr lang="fr-FR" altLang="fr-FR" dirty="0"/>
              <a:t>responsable de faire contact avec d’autres neurones et recevoir informations (transfert d’info d’une neurone à une autre se fait par contact de dendrites)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1" dirty="0"/>
              <a:t>Corps cellulaire et l’axone:</a:t>
            </a:r>
            <a:r>
              <a:rPr lang="fr-FR" altLang="fr-FR" dirty="0"/>
              <a:t> responsable de recevoir informations 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1" dirty="0"/>
              <a:t>Cône d’implantation de l’axone: </a:t>
            </a:r>
            <a:r>
              <a:rPr lang="fr-FR" altLang="fr-FR" dirty="0"/>
              <a:t>connexion entre le corps cellulaire et l’axone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1" dirty="0"/>
              <a:t>Télodendrons (aux bouts des axones): </a:t>
            </a:r>
            <a:r>
              <a:rPr lang="fr-FR" altLang="fr-FR" dirty="0"/>
              <a:t>Ramifications de l’axone 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1" dirty="0"/>
              <a:t>Corpuscules nerveux terminaux:</a:t>
            </a:r>
            <a:r>
              <a:rPr lang="fr-FR" altLang="fr-FR" dirty="0"/>
              <a:t> Rôle de faire contact avec dendrites, corps cellulaire ou axones d’une autre neurone ou avec un tissu pour transmettre l’information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endParaRPr lang="fr-FR" altLang="fr-FR" dirty="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fr-FR" altLang="fr-FR" b="1" u="sng" dirty="0"/>
              <a:t>Fonctionnement</a:t>
            </a:r>
            <a:r>
              <a:rPr lang="fr-FR" altLang="fr-FR" u="sng" dirty="0"/>
              <a:t>: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Message électrique transmit à travers l’axone =&gt; arrive au bout =&gt; transmet message à la neurone suivante</a:t>
            </a:r>
          </a:p>
          <a:p>
            <a:pPr eaLnBrk="1" hangingPunct="1"/>
            <a:endParaRPr lang="fr-FR" altLang="fr-FR" dirty="0"/>
          </a:p>
          <a:p>
            <a:pPr eaLnBrk="1" hangingPunct="1"/>
            <a:r>
              <a:rPr lang="fr-FR" altLang="fr-FR" u="sng" dirty="0"/>
              <a:t>Longueur de moto neurone </a:t>
            </a:r>
            <a:r>
              <a:rPr lang="fr-FR" altLang="fr-FR" b="1" u="sng" dirty="0"/>
              <a:t>axones</a:t>
            </a:r>
            <a:r>
              <a:rPr lang="fr-FR" altLang="fr-FR" u="sng" dirty="0"/>
              <a:t> (cerveau à pieds): </a:t>
            </a:r>
            <a:r>
              <a:rPr lang="fr-FR" altLang="fr-FR" dirty="0"/>
              <a:t>1m max</a:t>
            </a:r>
          </a:p>
        </p:txBody>
      </p:sp>
    </p:spTree>
    <p:extLst>
      <p:ext uri="{BB962C8B-B14F-4D97-AF65-F5344CB8AC3E}">
        <p14:creationId xmlns:p14="http://schemas.microsoft.com/office/powerpoint/2010/main" val="1443913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F39AEFB9-25EF-4D46-8DEE-144AA1FEBCF3}" type="slidenum">
              <a:rPr lang="en-US" altLang="fr-FR" sz="1200" smtClean="0"/>
              <a:pPr/>
              <a:t>5</a:t>
            </a:fld>
            <a:endParaRPr lang="en-US" altLang="fr-FR" sz="1200"/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b="1" u="sng" dirty="0"/>
              <a:t>Neurones bipolaires: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Deux extensions principales du corps cellulaire (dendrite et axone) 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Retrouvé dans système nerveux centrale: reçoit information sensorielle, l’intègre et fait contact avec motoneurones (neurones intermédiaires)</a:t>
            </a:r>
          </a:p>
          <a:p>
            <a:pPr eaLnBrk="1" hangingPunct="1"/>
            <a:endParaRPr lang="fr-FR" altLang="fr-FR" dirty="0"/>
          </a:p>
          <a:p>
            <a:pPr eaLnBrk="1" hangingPunct="1"/>
            <a:r>
              <a:rPr lang="fr-FR" altLang="fr-FR" b="1" u="sng" strike="noStrike" dirty="0"/>
              <a:t>Neurones unipolaires: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Amène informations vers le système nerveux centrale 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Corps cellulaire a une seule extension qui se divise pour former une axone à partir des terminaisons réceptrices jusqu’à la terminaison axonale pour transmettre l’information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N’a pas réellement de dendrites (remplacé par terminaisons réceptrices)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36293654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FA67582-C4BD-4A4E-A76A-7BD4AD28B730}" type="slidenum">
              <a:rPr lang="en-US" altLang="fr-FR" smtClean="0"/>
              <a:pPr>
                <a:defRPr/>
              </a:pPr>
              <a:t>6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4230711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2780C71-0A66-4303-8FEE-DA4D522D9B1B}" type="slidenum">
              <a:rPr lang="en-US" altLang="fr-FR" sz="1200" smtClean="0"/>
              <a:pPr/>
              <a:t>7</a:t>
            </a:fld>
            <a:endParaRPr lang="en-US" altLang="fr-FR" sz="1200"/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758826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2780C71-0A66-4303-8FEE-DA4D522D9B1B}" type="slidenum">
              <a:rPr lang="en-US" altLang="fr-FR" sz="1200" smtClean="0"/>
              <a:pPr/>
              <a:t>8</a:t>
            </a:fld>
            <a:endParaRPr lang="en-US" altLang="fr-FR" sz="1200"/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0" indent="0" eaLnBrk="1" hangingPunct="1">
              <a:buFont typeface="+mj-lt"/>
              <a:buNone/>
            </a:pPr>
            <a:r>
              <a:rPr lang="fr-FR" altLang="fr-FR" b="1" u="sng" dirty="0"/>
              <a:t>Question: Comment générer un potentiel de membrane?</a:t>
            </a:r>
          </a:p>
          <a:p>
            <a:pPr marL="228600" indent="-228600" eaLnBrk="1" hangingPunct="1">
              <a:buFont typeface="+mj-lt"/>
              <a:buAutoNum type="arabicPeriod"/>
            </a:pPr>
            <a:r>
              <a:rPr lang="fr-FR" altLang="fr-FR" dirty="0"/>
              <a:t>Connaitre le fonctionnement de l’axone</a:t>
            </a:r>
          </a:p>
          <a:p>
            <a:pPr marL="685800" lvl="1" indent="-22860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L’axone transmet 2 types d’informations:</a:t>
            </a:r>
          </a:p>
          <a:p>
            <a:pPr marL="685800" lvl="1" indent="-22860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Influx électriques</a:t>
            </a:r>
          </a:p>
          <a:p>
            <a:pPr marL="685800" lvl="1" indent="-22860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Lorsque l’axone ne transmet pas d’information – Repos -&gt; potentiel de repos</a:t>
            </a:r>
          </a:p>
          <a:p>
            <a:pPr marL="1143000" lvl="2" indent="-22860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Insérer microélectrode connecté à voltmètre à l’intérieur de la membrane cellulaire pour mesurer le potentiel</a:t>
            </a:r>
          </a:p>
          <a:p>
            <a:pPr marL="1143000" lvl="2" indent="-22860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Électrode sur la surface de la cellule</a:t>
            </a:r>
          </a:p>
          <a:p>
            <a:pPr marL="1143000" lvl="2" indent="-22860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Calculer différence de potentiel à l’intérieur vs extérieur</a:t>
            </a:r>
          </a:p>
          <a:p>
            <a:pPr marL="1143000" lvl="2" indent="-228600" eaLnBrk="1" hangingPunct="1">
              <a:buFont typeface="Arial" panose="020B0604020202020204" pitchFamily="34" charset="0"/>
              <a:buChar char="•"/>
            </a:pPr>
            <a:r>
              <a:rPr lang="fr-FR" altLang="fr-FR" b="1" dirty="0"/>
              <a:t>Ex</a:t>
            </a:r>
            <a:r>
              <a:rPr lang="fr-FR" altLang="fr-FR" dirty="0"/>
              <a:t>: -70mV = intérieur est plus négatif que l’extérieur de 70mV</a:t>
            </a:r>
          </a:p>
          <a:p>
            <a:pPr marL="1143000" lvl="2" indent="-228600" eaLnBrk="1" hangingPunct="1">
              <a:buFont typeface="Arial" panose="020B0604020202020204" pitchFamily="34" charset="0"/>
              <a:buChar char="•"/>
            </a:pPr>
            <a:endParaRPr lang="fr-FR" altLang="fr-FR" dirty="0"/>
          </a:p>
          <a:p>
            <a:pPr marL="0" lvl="0" indent="0" eaLnBrk="1" hangingPunct="1">
              <a:buFont typeface="Arial" panose="020B0604020202020204" pitchFamily="34" charset="0"/>
              <a:buNone/>
            </a:pPr>
            <a:r>
              <a:rPr lang="fr-FR" altLang="fr-FR" b="1" u="sng" dirty="0"/>
              <a:t>Question</a:t>
            </a:r>
            <a:r>
              <a:rPr lang="fr-FR" altLang="fr-FR" dirty="0"/>
              <a:t>: Quel potentiel de membrane est le plus grand -70 ou -90?</a:t>
            </a:r>
          </a:p>
          <a:p>
            <a:pPr marL="0" lvl="0" indent="0" eaLnBrk="1" hangingPunct="1">
              <a:buFont typeface="Arial" panose="020B0604020202020204" pitchFamily="34" charset="0"/>
              <a:buNone/>
            </a:pPr>
            <a:r>
              <a:rPr lang="fr-FR" altLang="fr-FR" b="1" u="sng" dirty="0"/>
              <a:t>Réponse</a:t>
            </a:r>
            <a:r>
              <a:rPr lang="fr-FR" altLang="fr-FR" dirty="0"/>
              <a:t>: -90 – </a:t>
            </a:r>
            <a:r>
              <a:rPr lang="fr-FR" altLang="fr-FR" b="1" dirty="0"/>
              <a:t>Il faut voir le potentiel absolue (acceptable de dire qu’il devient plus négatif)</a:t>
            </a:r>
          </a:p>
          <a:p>
            <a:pPr marL="1143000" lvl="2" indent="-228600" eaLnBrk="1" hangingPunct="1">
              <a:buFont typeface="Arial" panose="020B0604020202020204" pitchFamily="34" charset="0"/>
              <a:buChar char="•"/>
            </a:pPr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10802289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B4BEE953-C12B-4094-BAAC-FF110EBBE73D}" type="slidenum">
              <a:rPr lang="en-US" altLang="fr-FR" sz="1200" smtClean="0"/>
              <a:pPr/>
              <a:t>9</a:t>
            </a:fld>
            <a:endParaRPr lang="en-US" altLang="fr-FR" sz="1200"/>
          </a:p>
        </p:txBody>
      </p:sp>
      <p:sp>
        <p:nvSpPr>
          <p:cNvPr id="1259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fr-FR" altLang="fr-FR" b="0" u="none" dirty="0"/>
              <a:t>* Mouvement de + à –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endParaRPr lang="fr-FR" altLang="fr-FR" b="0" u="none" dirty="0"/>
          </a:p>
          <a:p>
            <a:pPr eaLnBrk="1" hangingPunct="1"/>
            <a:r>
              <a:rPr lang="fr-FR" altLang="fr-FR" b="1" u="sng" dirty="0"/>
              <a:t>Question</a:t>
            </a:r>
            <a:r>
              <a:rPr lang="fr-FR" altLang="fr-FR" dirty="0"/>
              <a:t>: Si l’intérieur de la cellule = -70mV quel est l’effet de ce potentiel de membrane sur le mouvement des ions?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Ions positif attirés vers l’intérieur et ions négatifs vont êtres poussés vers l’extérieur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fr-FR" altLang="fr-FR" dirty="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fr-FR" altLang="fr-FR" b="1" u="sng" dirty="0"/>
              <a:t>Question</a:t>
            </a:r>
            <a:r>
              <a:rPr lang="fr-FR" altLang="fr-FR" dirty="0"/>
              <a:t>: Comment le potentiel de membrane est généré?</a:t>
            </a:r>
          </a:p>
          <a:p>
            <a:pPr eaLnBrk="1" hangingPunct="1"/>
            <a:endParaRPr lang="fr-FR" altLang="fr-FR" dirty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altLang="fr-FR" b="1" u="sng" dirty="0"/>
              <a:t>Comportement du sodium en conditions normales: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dirty="0"/>
              <a:t>Selon le gradient de concentration et gradient électrique (potentiel de membrane), le Na rentre dans cellule 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dirty="0"/>
              <a:t>Attiré par charges négatives de l’intérieur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dirty="0"/>
              <a:t>Flux nette -&gt; influx qui ramène vers intérieur =&gt; +75</a:t>
            </a:r>
          </a:p>
          <a:p>
            <a:pPr marL="1085850" marR="0" lvl="2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b="0" dirty="0"/>
              <a:t>L’intérieur doit être 75mV plus positif parce que les ions de Na ont tendance à rentrer selon le gradient de concentration. Il faut un potentiel positif pour le forcer vers l’extérieur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fr-FR" altLang="fr-FR" dirty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altLang="fr-FR" b="1" u="sng" dirty="0"/>
              <a:t>Comportement du potassium en conditions normales: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dirty="0"/>
              <a:t>Selon gradient de concentration, il veut sortir de la cellule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dirty="0"/>
              <a:t>Selon gradient électrique; il a une charge positive, il veut rentrer dans la cellule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dirty="0"/>
              <a:t>Problème: flux nette -&gt; potentiel d’équilibre (aucun changement) quantité sortante doit être = quantité qui rentre. =&gt; -90 (plus grande concentration à l’intérieur de la cellule)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dirty="0"/>
              <a:t>Plus le gradient de concentration de l’ion est élevé, plus son potentiel d’équilibre doit être élevé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fr-FR" altLang="fr-FR" dirty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altLang="fr-FR" b="1" u="sng" dirty="0"/>
              <a:t>Comportement du chlore en conditions normales:</a:t>
            </a:r>
            <a:endParaRPr lang="fr-FR" altLang="fr-FR" dirty="0"/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dirty="0"/>
              <a:t>Selon gradient de concentration, Cl rentre dans cellule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dirty="0"/>
              <a:t>Selon gradient électrique, charges du Cl veulent le faire sortir de cellule</a:t>
            </a:r>
          </a:p>
        </p:txBody>
      </p:sp>
    </p:spTree>
    <p:extLst>
      <p:ext uri="{BB962C8B-B14F-4D97-AF65-F5344CB8AC3E}">
        <p14:creationId xmlns:p14="http://schemas.microsoft.com/office/powerpoint/2010/main" val="26762894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C50C1F19-CFFA-4895-9783-E053A9F36459}" type="slidenum">
              <a:rPr lang="en-US" altLang="fr-FR" sz="1200" smtClean="0"/>
              <a:pPr/>
              <a:t>10</a:t>
            </a:fld>
            <a:endParaRPr lang="en-US" altLang="fr-FR" sz="1200"/>
          </a:p>
        </p:txBody>
      </p:sp>
      <p:sp>
        <p:nvSpPr>
          <p:cNvPr id="1269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fr-FR" altLang="fr-FR" b="1" u="sng" dirty="0"/>
              <a:t>Pour atteindre l’équilibre: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Augmenter de charges –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Se débarrasser de charges +</a:t>
            </a:r>
          </a:p>
          <a:p>
            <a:pPr eaLnBrk="1" hangingPunct="1"/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37929688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C50C1F19-CFFA-4895-9783-E053A9F36459}" type="slidenum">
              <a:rPr lang="en-US" altLang="fr-FR" sz="1200" smtClean="0"/>
              <a:pPr/>
              <a:t>11</a:t>
            </a:fld>
            <a:endParaRPr lang="en-US" altLang="fr-FR" sz="1200"/>
          </a:p>
        </p:txBody>
      </p:sp>
      <p:sp>
        <p:nvSpPr>
          <p:cNvPr id="1269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fr-FR" altLang="fr-FR" b="1" u="sng" dirty="0"/>
              <a:t>Pour atteindre l’équilibre: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Augmenter de charges –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Se débarrasser de charges +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Pour passer de -70 à -90 le flux nette de K doit être un efflux 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Pour perdre les charges positives et augmenter les charges négatives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Potentiel de membrane (potentiel de diffusion) est généré lorsque les ions passent à travers la membrane cellulaire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Lorsque le K sort de la cellule, ont </a:t>
            </a:r>
            <a:r>
              <a:rPr lang="fr-FR" altLang="fr-FR" dirty="0" err="1"/>
              <a:t>pert</a:t>
            </a:r>
            <a:r>
              <a:rPr lang="fr-FR" altLang="fr-FR" dirty="0"/>
              <a:t> une charge + , l’intérieur devient plus –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endParaRPr lang="fr-FR" altLang="fr-FR" dirty="0"/>
          </a:p>
          <a:p>
            <a:pPr eaLnBrk="1" hangingPunct="1"/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14866550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C50C1F19-CFFA-4895-9783-E053A9F36459}" type="slidenum">
              <a:rPr lang="en-US" altLang="fr-FR" sz="1200" smtClean="0"/>
              <a:pPr/>
              <a:t>12</a:t>
            </a:fld>
            <a:endParaRPr lang="en-US" altLang="fr-FR" sz="1200"/>
          </a:p>
        </p:txBody>
      </p:sp>
      <p:sp>
        <p:nvSpPr>
          <p:cNvPr id="1269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fr-FR" altLang="fr-FR" b="1" u="sng" dirty="0"/>
              <a:t>Explication de l’exemple: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Si pour chaque ions de K qui sort, un ion de chlore sort = aucun changement de charge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Aucun potentiel de membrane généré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Pour générer un potentiel de membrane il faut que une charge change de place sans que la charge opposé bouge avec</a:t>
            </a:r>
          </a:p>
          <a:p>
            <a:pPr marL="171450" lvl="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Le flux du Cl est plus petit que celui du K donc, le Cl serait facilement perdu = plus de K sort que de Cl, donc ont fini quand même à devenir plus négatif à l’intérieur = crée un potentiel de membrane</a:t>
            </a:r>
          </a:p>
          <a:p>
            <a:pPr marL="171450" lvl="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1" u="sng" dirty="0"/>
              <a:t>Important</a:t>
            </a:r>
            <a:r>
              <a:rPr lang="fr-FR" altLang="fr-FR" dirty="0"/>
              <a:t>: Anions imperméables (ex: protéines) ne peuvent pas suivre le K, ils restent à l’intérieur et contribue au potentiel de membrane de charge (-)</a:t>
            </a:r>
          </a:p>
          <a:p>
            <a:pPr marL="171450" lvl="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Anions ne génèrent pas de potentiel de membrane puisqu’ils ne sont pas diffusés, MAIS ils </a:t>
            </a:r>
            <a:r>
              <a:rPr lang="fr-FR" altLang="fr-FR" b="1" dirty="0"/>
              <a:t>maintiennent le potentiel de membrane </a:t>
            </a:r>
            <a:r>
              <a:rPr lang="fr-FR" altLang="fr-FR" dirty="0"/>
              <a:t>négatif en restant à l’intérieur</a:t>
            </a:r>
          </a:p>
        </p:txBody>
      </p:sp>
    </p:spTree>
    <p:extLst>
      <p:ext uri="{BB962C8B-B14F-4D97-AF65-F5344CB8AC3E}">
        <p14:creationId xmlns:p14="http://schemas.microsoft.com/office/powerpoint/2010/main" val="7878436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C50C1F19-CFFA-4895-9783-E053A9F36459}" type="slidenum">
              <a:rPr lang="en-US" altLang="fr-FR" sz="1200" smtClean="0"/>
              <a:pPr/>
              <a:t>13</a:t>
            </a:fld>
            <a:endParaRPr lang="en-US" altLang="fr-FR" sz="1200"/>
          </a:p>
        </p:txBody>
      </p:sp>
      <p:sp>
        <p:nvSpPr>
          <p:cNvPr id="1269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CA" altLang="fr-FR" sz="1200" b="1" u="sng" dirty="0">
                <a:latin typeface="Arial Black" pitchFamily="34" charset="0"/>
              </a:rPr>
              <a:t>Manière de généré un potentiel de membrane par mouvement d’ions:</a:t>
            </a:r>
            <a:endParaRPr lang="fr-FR" altLang="fr-FR" b="1" u="sng" dirty="0"/>
          </a:p>
          <a:p>
            <a:pPr marL="228600" indent="-228600" eaLnBrk="1" hangingPunct="1">
              <a:buFont typeface="+mj-lt"/>
              <a:buAutoNum type="arabicPeriod"/>
            </a:pPr>
            <a:r>
              <a:rPr lang="fr-FR" altLang="fr-FR" b="0" u="none" dirty="0"/>
              <a:t>Cellule ne contient pas des canaux à K+</a:t>
            </a:r>
          </a:p>
          <a:p>
            <a:pPr marL="228600" indent="-228600" eaLnBrk="1" hangingPunct="1">
              <a:buFont typeface="+mj-lt"/>
              <a:buAutoNum type="arabicPeriod"/>
            </a:pPr>
            <a:r>
              <a:rPr lang="fr-FR" altLang="fr-FR" b="0" u="none" dirty="0"/>
              <a:t>Cellule contient canaux à Na+ et K+</a:t>
            </a:r>
          </a:p>
          <a:p>
            <a:pPr marL="228600" marR="0" lvl="0" indent="-22860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fr-FR" altLang="fr-FR" b="0" u="none" dirty="0"/>
              <a:t>Cellule contient pompe à </a:t>
            </a:r>
            <a:r>
              <a:rPr lang="fr-FR" altLang="fr-FR" b="0" u="none" dirty="0" err="1"/>
              <a:t>NaK</a:t>
            </a:r>
            <a:endParaRPr lang="fr-FR" altLang="fr-FR" b="0" u="none" dirty="0"/>
          </a:p>
          <a:p>
            <a:pPr marL="228600" indent="-228600" eaLnBrk="1" hangingPunct="1">
              <a:buFont typeface="+mj-lt"/>
              <a:buAutoNum type="arabicPeriod"/>
            </a:pPr>
            <a:endParaRPr lang="fr-FR" altLang="fr-FR" b="1" u="sng" dirty="0"/>
          </a:p>
          <a:p>
            <a:pPr eaLnBrk="1" hangingPunct="1"/>
            <a:endParaRPr lang="fr-FR" altLang="fr-FR" b="1" u="sng" dirty="0"/>
          </a:p>
          <a:p>
            <a:pPr eaLnBrk="1" hangingPunct="1"/>
            <a:r>
              <a:rPr lang="fr-FR" altLang="fr-FR" b="1" u="sng" dirty="0"/>
              <a:t>Potentiel de membrane:</a:t>
            </a:r>
            <a:r>
              <a:rPr lang="fr-FR" altLang="fr-FR" b="0" u="none" dirty="0"/>
              <a:t> 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Seulement lorsqu’un ion passe à travers les canaux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L’ion doit avoir une certaine perméabilité</a:t>
            </a:r>
          </a:p>
          <a:p>
            <a:pPr marL="171450" lvl="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Si la cellule contient des canaux calciques et est imperméable aux ions (Na, Cl…) = potentiel de membrane égale au potentiel de K de -90</a:t>
            </a:r>
          </a:p>
          <a:p>
            <a:pPr marL="171450" lvl="0" indent="-171450" eaLnBrk="1" hangingPunct="1">
              <a:buFont typeface="Arial" panose="020B0604020202020204" pitchFamily="34" charset="0"/>
              <a:buChar char="•"/>
            </a:pPr>
            <a:r>
              <a:rPr lang="fr-FR" altLang="fr-FR" i="1" dirty="0"/>
              <a:t>Mais généralement, c’est pas le cas puisqu’ils contient différents canaux…</a:t>
            </a:r>
          </a:p>
          <a:p>
            <a:pPr marL="171450" lvl="0" indent="-171450" eaLnBrk="1" hangingPunct="1">
              <a:buFont typeface="Arial" panose="020B0604020202020204" pitchFamily="34" charset="0"/>
              <a:buChar char="•"/>
            </a:pPr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29723068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E44E40DF-D86B-409D-83A1-F8DFB5C9897E}" type="slidenum">
              <a:rPr lang="en-US" altLang="fr-FR" sz="1200" smtClean="0"/>
              <a:pPr/>
              <a:t>14</a:t>
            </a:fld>
            <a:endParaRPr lang="en-US" altLang="fr-FR" sz="1200"/>
          </a:p>
        </p:txBody>
      </p:sp>
      <p:sp>
        <p:nvSpPr>
          <p:cNvPr id="1280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800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b="1" dirty="0"/>
              <a:t>Potentiel de membrane: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0" dirty="0"/>
              <a:t>Dépend de la diffusion des ions à travers la membrane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0" dirty="0"/>
              <a:t>Ca prend un courant à travers la membrane pour générer un potentiel de membrane </a:t>
            </a:r>
            <a:r>
              <a:rPr lang="fr-FR" altLang="fr-FR" b="0" dirty="0" err="1"/>
              <a:t>Em</a:t>
            </a:r>
            <a:endParaRPr lang="fr-FR" altLang="fr-FR" b="0" dirty="0"/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endParaRPr lang="fr-FR" altLang="fr-FR" b="0" dirty="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fr-FR" altLang="fr-FR" b="1" dirty="0"/>
              <a:t>Potentiel d’équilibre: 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0" dirty="0"/>
              <a:t>Potentiel de membrane qu’ont doit avoir pour que l’ion soit à l’équilibre donc plus de changements de concentrations intracellulaire extracellulaire de l’ion ( ca ne veut pas dire que les concentrations sont égales)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0" dirty="0"/>
              <a:t>Égalise les concentrations ne les équilibre pas (donc il n’y a plus de changement de concentration)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endParaRPr lang="fr-FR" altLang="fr-FR" b="0" dirty="0"/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1" dirty="0"/>
              <a:t>Potassions</a:t>
            </a:r>
            <a:r>
              <a:rPr lang="fr-FR" altLang="fr-FR" b="0" dirty="0"/>
              <a:t> concentré à l’intérieur de la cellule et a tendance à sortir selon le gradient de concentration – Prend potentiel de membrane pour le ramener à l’intérieur là ou il est fortement concentré (</a:t>
            </a:r>
            <a:r>
              <a:rPr lang="fr-FR" altLang="fr-FR" b="0" dirty="0" err="1"/>
              <a:t>dif</a:t>
            </a:r>
            <a:r>
              <a:rPr lang="fr-FR" altLang="fr-FR" b="0" dirty="0"/>
              <a:t> de 20mv entre équilibre et potentiel de membrane)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1" dirty="0"/>
              <a:t>Sodium</a:t>
            </a:r>
            <a:r>
              <a:rPr lang="fr-FR" altLang="fr-FR" b="0" dirty="0"/>
              <a:t> concentré à l’extérieur donc il a tendance à rentrer dans la cellule selon sont gradient de concentration – si ont veux maintenir une basse concentration à l’équilibre ca prend un potentiel de membrane positif pour faire sortir le sodium selon le gradient électrique (équilibre de +70 pas -70) (</a:t>
            </a:r>
            <a:r>
              <a:rPr lang="fr-FR" altLang="fr-FR" b="0" dirty="0" err="1"/>
              <a:t>diff</a:t>
            </a:r>
            <a:r>
              <a:rPr lang="fr-FR" altLang="fr-FR" b="0" dirty="0"/>
              <a:t> de 140mv entre équilibre et potentiel de membrane)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b="1" dirty="0"/>
              <a:t>Chlore</a:t>
            </a:r>
            <a:r>
              <a:rPr lang="fr-FR" altLang="fr-FR" b="0" dirty="0"/>
              <a:t> concentré plus à l’extérieur qu’à l’intérieur donc a tendance à rentrer donc prend potentiel négatif pour faire sortir et obtenir un équilibre (mouvement constant d’ions qui essayent d’amener le potentiel de membrane vers le potentiel d’équilibre) (</a:t>
            </a:r>
            <a:r>
              <a:rPr lang="fr-FR" altLang="fr-FR" b="0" dirty="0" err="1"/>
              <a:t>diff</a:t>
            </a:r>
            <a:r>
              <a:rPr lang="fr-FR" altLang="fr-FR" b="0" dirty="0"/>
              <a:t> de 0mv entre équilibre et potentiel de membrane) – plus il y a une différence entre les 2 plus il y a un mouvement nette des ions à travers la membrane cellulaire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b="1" u="none" dirty="0"/>
              <a:t>Équilibre de charge dépend aussi de la perméabilité des membranes de cellules – au repos, puisque le K est plus perméable, plus de K sort que de Na qui rentre (repos)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fr-FR" altLang="fr-FR" b="0" dirty="0"/>
          </a:p>
        </p:txBody>
      </p:sp>
    </p:spTree>
    <p:extLst>
      <p:ext uri="{BB962C8B-B14F-4D97-AF65-F5344CB8AC3E}">
        <p14:creationId xmlns:p14="http://schemas.microsoft.com/office/powerpoint/2010/main" val="23524098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38E3377-D117-42BF-98EB-715DBFA4FBDB}" type="slidenum">
              <a:rPr lang="en-US" altLang="fr-FR" sz="1200" smtClean="0"/>
              <a:pPr/>
              <a:t>15</a:t>
            </a:fld>
            <a:endParaRPr lang="en-US" altLang="fr-FR" sz="1200"/>
          </a:p>
        </p:txBody>
      </p:sp>
      <p:sp>
        <p:nvSpPr>
          <p:cNvPr id="1290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902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altLang="fr-FR" b="1" u="sng" dirty="0"/>
              <a:t>Pompe à Na K: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b="0" u="none" dirty="0"/>
              <a:t>3 ions Na poussé vers l’extérieur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b="0" u="none" dirty="0"/>
              <a:t>2 ions K entrent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b="0" u="none" dirty="0"/>
              <a:t>Donc 1 charge positive perdu dans le cytosol par cycle (donc augmentation de charge négative)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b="1" u="sng" dirty="0"/>
              <a:t>Donc pompe électrogénique: Contribue à la génération du potentiel de membrane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b="1" u="sng" dirty="0"/>
              <a:t>Cellules muscles squelettiques (pour petites cellules qui sont </a:t>
            </a:r>
            <a:r>
              <a:rPr lang="fr-FR" altLang="fr-FR" b="1" u="sng" dirty="0" err="1"/>
              <a:t>bcp</a:t>
            </a:r>
            <a:r>
              <a:rPr lang="fr-FR" altLang="fr-FR" b="1" u="sng" dirty="0"/>
              <a:t> influencé par pompe) - Potentiel de repos tombe rapidement (devient moins négatif) si ont bloque la pompe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fr-FR" altLang="fr-FR" b="1" u="sng" dirty="0"/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fr-FR" altLang="fr-FR" b="0" u="none" dirty="0"/>
          </a:p>
          <a:p>
            <a:pPr eaLnBrk="1" hangingPunct="1"/>
            <a:endParaRPr lang="fr-FR" altLang="fr-FR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1183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2780C71-0A66-4303-8FEE-DA4D522D9B1B}" type="slidenum">
              <a:rPr lang="en-US" altLang="fr-FR" sz="1200" smtClean="0"/>
              <a:pPr/>
              <a:t>16</a:t>
            </a:fld>
            <a:endParaRPr lang="en-US" altLang="fr-FR" sz="1200"/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b="1" u="sng" dirty="0"/>
              <a:t>Signaux transmis par les axones:</a:t>
            </a:r>
          </a:p>
          <a:p>
            <a:pPr marL="228600" indent="-228600" eaLnBrk="1" hangingPunct="1">
              <a:buFont typeface="+mj-lt"/>
              <a:buAutoNum type="arabicPeriod"/>
            </a:pPr>
            <a:r>
              <a:rPr lang="fr-FR" altLang="fr-FR" dirty="0"/>
              <a:t>Potentiel gradué</a:t>
            </a:r>
          </a:p>
          <a:p>
            <a:pPr marL="228600" indent="-228600" eaLnBrk="1" hangingPunct="1">
              <a:buFont typeface="+mj-lt"/>
              <a:buAutoNum type="arabicPeriod"/>
            </a:pPr>
            <a:r>
              <a:rPr lang="fr-FR" altLang="fr-FR" dirty="0"/>
              <a:t>Potentiel d’action</a:t>
            </a:r>
          </a:p>
          <a:p>
            <a:pPr marL="228600" indent="-228600" eaLnBrk="1" hangingPunct="1">
              <a:buFont typeface="+mj-lt"/>
              <a:buAutoNum type="arabicPeriod"/>
            </a:pPr>
            <a:endParaRPr lang="fr-FR" altLang="fr-FR" dirty="0"/>
          </a:p>
          <a:p>
            <a:pPr marL="0" indent="0" eaLnBrk="1" hangingPunct="1">
              <a:buFont typeface="+mj-lt"/>
              <a:buNone/>
            </a:pPr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28326536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CFF89B05-FCCA-487B-A3CF-DCE05A5A1B83}" type="slidenum">
              <a:rPr lang="en-US" altLang="fr-FR" sz="1200" smtClean="0"/>
              <a:pPr/>
              <a:t>17</a:t>
            </a:fld>
            <a:endParaRPr lang="en-US" altLang="fr-FR" sz="1200"/>
          </a:p>
        </p:txBody>
      </p:sp>
      <p:sp>
        <p:nvSpPr>
          <p:cNvPr id="1300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3005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b="1" u="sng" dirty="0"/>
              <a:t>Caractéristiques (exemple lorsque généré artificiellement):</a:t>
            </a:r>
            <a:endParaRPr lang="fr-FR" altLang="fr-FR" dirty="0"/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b="1" dirty="0"/>
              <a:t>Dépolarisation</a:t>
            </a:r>
            <a:r>
              <a:rPr lang="fr-FR" altLang="fr-FR" dirty="0"/>
              <a:t>: Potentiel de repos devient moins négatif (augmente charges +)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b="1" dirty="0"/>
              <a:t>Hyperpolarisation</a:t>
            </a:r>
            <a:r>
              <a:rPr lang="fr-FR" altLang="fr-FR" dirty="0"/>
              <a:t>: Potentiel de membrane devient plus négatif</a:t>
            </a:r>
          </a:p>
          <a:p>
            <a:pPr eaLnBrk="1" hangingPunct="1"/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33044500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CC0A3D5-1D02-4648-B856-61DF0D354053}" type="slidenum">
              <a:rPr lang="en-US" altLang="fr-FR" sz="1200" smtClean="0"/>
              <a:pPr/>
              <a:t>18</a:t>
            </a:fld>
            <a:endParaRPr lang="en-US" altLang="fr-FR" sz="1200"/>
          </a:p>
        </p:txBody>
      </p:sp>
      <p:sp>
        <p:nvSpPr>
          <p:cNvPr id="133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3312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b="1" u="sng" dirty="0"/>
              <a:t>Injection de charges positives à l’intérieur de cellule: 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0" dirty="0"/>
              <a:t>Charges positives se propagent le long de l’axone dans les deux directions 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0" dirty="0"/>
              <a:t>Amplitude diminue en s’éloignant et retourne à 0 à la fin (Plus aucun potentiel gradué)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dirty="0"/>
              <a:t>Potentiel gradué est dissipé le long des axones (sur très courtes distances) – reçoit facilement signaux 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b="0" dirty="0"/>
              <a:t>Potentiel gradué est souvent utilisé dans neurones courtes (rétines) – dans axones courtes</a:t>
            </a:r>
            <a:endParaRPr lang="fr-FR" altLang="fr-FR" dirty="0"/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Axones longues = dissipé et part rapidement donc peu de communication – donc axones doivent générer un deuxième signal de potentiel d’action </a:t>
            </a:r>
          </a:p>
          <a:p>
            <a:pPr eaLnBrk="1" hangingPunct="1"/>
            <a:endParaRPr lang="fr-FR" altLang="fr-FR" b="1" dirty="0"/>
          </a:p>
        </p:txBody>
      </p:sp>
    </p:spTree>
    <p:extLst>
      <p:ext uri="{BB962C8B-B14F-4D97-AF65-F5344CB8AC3E}">
        <p14:creationId xmlns:p14="http://schemas.microsoft.com/office/powerpoint/2010/main" val="24814432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7415CF56-E39A-4FB7-B520-DA888A935748}" type="slidenum">
              <a:rPr lang="en-US" altLang="fr-FR" sz="1200" smtClean="0"/>
              <a:pPr/>
              <a:t>19</a:t>
            </a:fld>
            <a:endParaRPr lang="en-US" altLang="fr-FR" sz="1200"/>
          </a:p>
        </p:txBody>
      </p:sp>
      <p:sp>
        <p:nvSpPr>
          <p:cNvPr id="153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5360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fr-FR" altLang="fr-FR" b="1" dirty="0"/>
              <a:t>Stimulation dans dépolarisation: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Petite stimulation sans atteindre seuil = potentiel gradué 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Grande force de stimulation = </a:t>
            </a:r>
            <a:r>
              <a:rPr lang="fr-FR" altLang="fr-FR" b="1" dirty="0"/>
              <a:t>potentiel d’action </a:t>
            </a:r>
            <a:r>
              <a:rPr lang="fr-FR" altLang="fr-FR" dirty="0"/>
              <a:t>à une fréquence plus élevé – donc peux voyager sans se dissiper quel que soit la longueur d’axone; parce qu'il se régénère (long ou court)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Forme du potentiel d’action reste la même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endParaRPr lang="fr-FR" altLang="fr-FR" dirty="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fr-FR" altLang="fr-FR" b="1" dirty="0"/>
              <a:t>Loi du tout ou rien: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Sans atteindre seuil d’activation = aucun potentiel d’action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Atteint seuil = potentiel d’action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Toujours de même forme dans un environnement physiologique identique</a:t>
            </a:r>
          </a:p>
          <a:p>
            <a:pPr eaLnBrk="1" hangingPunct="1"/>
            <a:endParaRPr lang="fr-FR" altLang="fr-FR" dirty="0"/>
          </a:p>
          <a:p>
            <a:pPr eaLnBrk="1" hangingPunct="1"/>
            <a:r>
              <a:rPr lang="fr-FR" altLang="fr-FR" b="1" dirty="0"/>
              <a:t>Seuil d’excitation</a:t>
            </a:r>
            <a:r>
              <a:rPr lang="fr-FR" altLang="fr-FR" dirty="0"/>
              <a:t>: potentiel de membrane à atteindre par dépolarisation pour enclencher un potentiel d’action (mV)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Si stimulation ne permet pas une dépolarisation au seuils d’excitation = potentiel gradué et pas potentiel d’action</a:t>
            </a:r>
          </a:p>
          <a:p>
            <a:pPr eaLnBrk="1" hangingPunct="1"/>
            <a:r>
              <a:rPr lang="fr-FR" altLang="fr-FR" b="1" dirty="0"/>
              <a:t>Rhéobase</a:t>
            </a:r>
            <a:r>
              <a:rPr lang="fr-FR" altLang="fr-FR" dirty="0"/>
              <a:t>: amplitude de stimulation minimale pour enclencher potentiel d’action (V ou </a:t>
            </a:r>
            <a:r>
              <a:rPr lang="fr-FR" altLang="fr-FR" dirty="0" err="1"/>
              <a:t>nW</a:t>
            </a:r>
            <a:r>
              <a:rPr lang="fr-FR" altLang="fr-FR" dirty="0"/>
              <a:t>) (ligne pointillé)</a:t>
            </a:r>
          </a:p>
          <a:p>
            <a:pPr eaLnBrk="1" hangingPunct="1"/>
            <a:endParaRPr lang="fr-FR" altLang="fr-FR" dirty="0"/>
          </a:p>
          <a:p>
            <a:pPr eaLnBrk="1" hangingPunct="1"/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28262538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2780C71-0A66-4303-8FEE-DA4D522D9B1B}" type="slidenum">
              <a:rPr lang="en-US" altLang="fr-FR" sz="1200" smtClean="0"/>
              <a:pPr/>
              <a:t>20</a:t>
            </a:fld>
            <a:endParaRPr lang="en-US" altLang="fr-FR" sz="1200"/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6577985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B901B7F7-8439-4408-9F0B-F0C5E157953C}" type="slidenum">
              <a:rPr lang="en-US" altLang="fr-FR" sz="1200" smtClean="0"/>
              <a:pPr/>
              <a:t>21</a:t>
            </a:fld>
            <a:endParaRPr lang="en-US" altLang="fr-FR" sz="1200"/>
          </a:p>
        </p:txBody>
      </p:sp>
      <p:sp>
        <p:nvSpPr>
          <p:cNvPr id="140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4029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b="1" u="sng" dirty="0"/>
              <a:t>Potentiel d’action typique NEURONES:</a:t>
            </a:r>
          </a:p>
          <a:p>
            <a:pPr marL="228600" indent="-228600" eaLnBrk="1" hangingPunct="1">
              <a:buFont typeface="+mj-lt"/>
              <a:buAutoNum type="arabicPeriod"/>
            </a:pPr>
            <a:r>
              <a:rPr lang="fr-FR" altLang="fr-FR" b="1" u="none" dirty="0"/>
              <a:t>État de repos (sous le seuil d’excitation)</a:t>
            </a:r>
          </a:p>
          <a:p>
            <a:pPr marL="228600" indent="-228600" eaLnBrk="1" hangingPunct="1">
              <a:buFont typeface="+mj-lt"/>
              <a:buAutoNum type="arabicPeriod"/>
            </a:pPr>
            <a:r>
              <a:rPr lang="fr-FR" altLang="fr-FR" b="1" u="none" dirty="0"/>
              <a:t>Phase de dépolarisation</a:t>
            </a:r>
          </a:p>
          <a:p>
            <a:pPr marL="685800" lvl="1" indent="-228600" eaLnBrk="1" hangingPunct="1">
              <a:buFont typeface="Arial" panose="020B0604020202020204" pitchFamily="34" charset="0"/>
              <a:buChar char="•"/>
            </a:pPr>
            <a:r>
              <a:rPr lang="fr-FR" altLang="fr-FR" b="0" u="none" dirty="0"/>
              <a:t>Amène potentiel de membrane de -70 à +30</a:t>
            </a:r>
          </a:p>
          <a:p>
            <a:pPr marL="228600" lvl="0" indent="-228600" eaLnBrk="1" hangingPunct="1">
              <a:buFont typeface="+mj-lt"/>
              <a:buAutoNum type="arabicPeriod"/>
            </a:pPr>
            <a:r>
              <a:rPr lang="fr-FR" altLang="fr-FR" b="1" u="none" dirty="0"/>
              <a:t>Repolarisation</a:t>
            </a:r>
          </a:p>
          <a:p>
            <a:pPr marL="685800" lvl="1" indent="-228600" eaLnBrk="1" hangingPunct="1">
              <a:buFont typeface="Arial" panose="020B0604020202020204" pitchFamily="34" charset="0"/>
              <a:buChar char="•"/>
            </a:pPr>
            <a:r>
              <a:rPr lang="fr-FR" altLang="fr-FR" b="0" u="none" dirty="0"/>
              <a:t>Ramène potentiel de membrane vers potentiel de repos (redescend jusqu’à -70)</a:t>
            </a:r>
          </a:p>
          <a:p>
            <a:pPr marL="228600" lvl="0" indent="-228600" eaLnBrk="1" hangingPunct="1">
              <a:buFont typeface="+mj-lt"/>
              <a:buAutoNum type="arabicPeriod"/>
            </a:pPr>
            <a:r>
              <a:rPr lang="fr-FR" altLang="fr-FR" b="1" u="none" dirty="0"/>
              <a:t>Hyperpolarisation</a:t>
            </a:r>
          </a:p>
          <a:p>
            <a:pPr marL="685800" lvl="1" indent="-228600" eaLnBrk="1" hangingPunct="1">
              <a:buFont typeface="Arial" panose="020B0604020202020204" pitchFamily="34" charset="0"/>
              <a:buChar char="•"/>
            </a:pPr>
            <a:r>
              <a:rPr lang="fr-FR" altLang="fr-FR" b="0" u="none" dirty="0"/>
              <a:t>Potentiel de membrane devient plus négatif que le potentiel de repos (plus négatif que -70)</a:t>
            </a:r>
          </a:p>
          <a:p>
            <a:pPr marL="685800" lvl="1" indent="-228600" eaLnBrk="1" hangingPunct="1">
              <a:buFont typeface="Arial" panose="020B0604020202020204" pitchFamily="34" charset="0"/>
              <a:buChar char="•"/>
            </a:pPr>
            <a:endParaRPr lang="fr-FR" altLang="fr-FR" b="0" u="none" dirty="0"/>
          </a:p>
          <a:p>
            <a:pPr eaLnBrk="1" hangingPunct="1"/>
            <a:r>
              <a:rPr lang="fr-FR" altLang="fr-FR" b="1" u="sng" dirty="0"/>
              <a:t>Loi de tout ou rien</a:t>
            </a:r>
            <a:r>
              <a:rPr lang="fr-FR" altLang="fr-FR" b="0" u="none" dirty="0"/>
              <a:t>: 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1" dirty="0"/>
              <a:t>Existe dans une </a:t>
            </a:r>
            <a:r>
              <a:rPr lang="fr-FR" altLang="fr-FR" b="1" i="1" u="sng" dirty="0"/>
              <a:t>condition physiologique donnée</a:t>
            </a:r>
            <a:r>
              <a:rPr lang="fr-FR" altLang="fr-FR" b="1" dirty="0"/>
              <a:t>, le potentiel d’action garde la même forme (une fois atteint le seuil d’excitation).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1" dirty="0"/>
              <a:t>Si ont n’atteint pas le seuil d’excitation, ont a pas de potentiel d’action</a:t>
            </a:r>
          </a:p>
        </p:txBody>
      </p:sp>
    </p:spTree>
    <p:extLst>
      <p:ext uri="{BB962C8B-B14F-4D97-AF65-F5344CB8AC3E}">
        <p14:creationId xmlns:p14="http://schemas.microsoft.com/office/powerpoint/2010/main" val="33352996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5DA5126D-CF00-4425-A8DA-440667230905}" type="slidenum">
              <a:rPr lang="en-US" altLang="fr-FR" sz="1200" smtClean="0"/>
              <a:pPr/>
              <a:t>22</a:t>
            </a:fld>
            <a:endParaRPr lang="en-US" altLang="fr-FR" sz="1200"/>
          </a:p>
        </p:txBody>
      </p:sp>
      <p:sp>
        <p:nvSpPr>
          <p:cNvPr id="141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4131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b="1" u="sng" dirty="0"/>
              <a:t>Ions impliqués dans la génération du potentiel d’action: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1" dirty="0"/>
              <a:t>Na</a:t>
            </a:r>
            <a:r>
              <a:rPr lang="fr-FR" altLang="fr-FR" dirty="0"/>
              <a:t>: 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1" dirty="0"/>
              <a:t>Dépolarisation</a:t>
            </a:r>
            <a:r>
              <a:rPr lang="fr-FR" altLang="fr-FR" dirty="0"/>
              <a:t>: Part presque de 0 et augmente de façon soudaine lorsque le potentiel de membrane atteint le seuil d’excitation -&gt; Perméabilité augmente jusqu’à 500x sa valeur (canaux ioniques s’ouvrent et laissent entrer Na)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1" dirty="0"/>
              <a:t>Repolarisation</a:t>
            </a:r>
            <a:r>
              <a:rPr lang="fr-FR" altLang="fr-FR" dirty="0"/>
              <a:t>: Perméabilité du Na retourne à la normale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Canaux sodiques se ferment</a:t>
            </a:r>
          </a:p>
          <a:p>
            <a:pPr marL="171450" lvl="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Lorsque les canaux sodiques ouvrent, la différence entre les deux est une grande force qui attire le Na vers l’intérieur pour rajouter charges +</a:t>
            </a:r>
          </a:p>
          <a:p>
            <a:pPr marL="171450" lvl="0" indent="-171450" eaLnBrk="1" hangingPunct="1">
              <a:buFont typeface="Arial" panose="020B0604020202020204" pitchFamily="34" charset="0"/>
              <a:buChar char="•"/>
            </a:pPr>
            <a:endParaRPr lang="fr-FR" altLang="fr-FR" dirty="0"/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1" dirty="0"/>
              <a:t>K: 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Augmentation soudaine de perméabilité (avec délais après Na; parce qu'ont ne veut pas que le Na entre en même temps que le K sorte)</a:t>
            </a:r>
          </a:p>
          <a:p>
            <a:pPr marL="1085850" lvl="2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Parce que sinon , ont ne change pas le potentiel de membrane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Avoir énormément de K qui sort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Canaux potassiques s’ouvrent, augmenter la perméabilité et permettre la repolarisation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Lorsque potentiel de membrane retourne à -70, la perméabilité du K ne retourne pas à 0 (reste élevé pour un certain temps) – Responsable de la phase d’hyperpolarisation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Potentiel de membrane proche de -90 lorsque beaucoup de K sort</a:t>
            </a:r>
          </a:p>
          <a:p>
            <a:pPr marL="171450" lvl="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Lorsque canaux potassiques ouvrent, la force est forte pour faire sortir K et permet une repolarisation rapide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40585039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22093D6E-99C7-405E-B94C-CC4C753320C2}" type="slidenum">
              <a:rPr lang="en-US" altLang="fr-FR" sz="1200" smtClean="0"/>
              <a:pPr/>
              <a:t>23</a:t>
            </a:fld>
            <a:endParaRPr lang="en-US" altLang="fr-FR" sz="1200"/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altLang="fr-FR" b="1" u="sng" dirty="0"/>
              <a:t>Caractéristiques de canaux ioniques: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dirty="0"/>
              <a:t>Canaux de Na et K sont contrôlés par potentiel de membrane = voltage dépendant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dirty="0"/>
              <a:t>Changement de potentiel de membrane fait varier fermeture et ouverture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altLang="fr-FR" dirty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altLang="fr-FR" b="1" u="sng" dirty="0"/>
              <a:t>Au repos: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dirty="0"/>
              <a:t>Canal fermé, donc Na ne passe pas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altLang="fr-FR" dirty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altLang="fr-FR" b="1" u="sng" dirty="0"/>
              <a:t>Seuil d’excitation: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dirty="0"/>
              <a:t>Ouverture du canal, donc Na rentre</a:t>
            </a:r>
          </a:p>
          <a:p>
            <a:pPr eaLnBrk="1" hangingPunct="1"/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12510410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BB1767B-41CB-4A64-935A-C283853FAC92}" type="slidenum">
              <a:rPr lang="en-US" altLang="fr-FR" sz="1200" smtClean="0"/>
              <a:pPr/>
              <a:t>24</a:t>
            </a:fld>
            <a:endParaRPr lang="en-US" altLang="fr-FR" sz="1200"/>
          </a:p>
        </p:txBody>
      </p:sp>
      <p:sp>
        <p:nvSpPr>
          <p:cNvPr id="142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4234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b="1" u="sng" dirty="0"/>
              <a:t>Fonctionnement de canaux à Na voltage-dépendants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Dépolarisation – Vannes d’inactivations se déplacent, canal s’ouvre et Na entre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dirty="0"/>
              <a:t>Phase de Dépolarisation = Augmente perméabilité de perméabilité du Na 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dirty="0"/>
              <a:t>Dépolarisation prolongé – Vanne d’inactivation viens boucher le trou pour empêcher l’entrée du Na et </a:t>
            </a:r>
            <a:r>
              <a:rPr lang="fr-FR" altLang="fr-FR" b="1" dirty="0"/>
              <a:t>permettre Repolarisation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fr-FR" altLang="fr-FR" b="1" dirty="0"/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b="1" dirty="0"/>
              <a:t>Repos = vanne d’activation fermé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b="1" dirty="0"/>
              <a:t>Dépolarisation – Atteint seuil d’excitation = vanne d’activation est ouverte immédiatement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b="1" dirty="0"/>
              <a:t>Dépolarisation prolongée = vanne d’inactivation se ferme avec un délais pour permettre repolarisation durant potentiel d’action (vanne d’activation et inactivation ouvertes pour permettre passage)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b="1" dirty="0"/>
              <a:t>Repolarisation ferme vanne d’activation et ferme vanne d’inactivation avec délais …</a:t>
            </a:r>
            <a:r>
              <a:rPr lang="fr-FR" altLang="fr-FR" b="1" dirty="0" err="1"/>
              <a:t>etc</a:t>
            </a:r>
            <a:endParaRPr lang="fr-FR" altLang="fr-FR" b="1" dirty="0"/>
          </a:p>
          <a:p>
            <a:pPr eaLnBrk="1" hangingPunct="1"/>
            <a:endParaRPr lang="fr-FR" altLang="fr-FR" dirty="0"/>
          </a:p>
          <a:p>
            <a:pPr eaLnBrk="1" hangingPunct="1"/>
            <a:r>
              <a:rPr lang="fr-FR" altLang="fr-FR" b="1" u="sng" dirty="0"/>
              <a:t>Potentiel d’équilibre: </a:t>
            </a:r>
            <a:r>
              <a:rPr lang="fr-FR" altLang="fr-FR" dirty="0"/>
              <a:t>Potentiel de membrane qu’ont doit avoir pour que l’ion soit à l’équilibre</a:t>
            </a:r>
          </a:p>
          <a:p>
            <a:pPr eaLnBrk="1" hangingPunct="1"/>
            <a:r>
              <a:rPr lang="fr-FR" altLang="fr-FR" dirty="0"/>
              <a:t>Aucun de changement intracellulaire/extracellulaire de l’ion lorsqu’à l’équilibre (ne veut pas dire que les concentrations sont équilibré, mais plutôt aucun changement)</a:t>
            </a:r>
          </a:p>
        </p:txBody>
      </p:sp>
    </p:spTree>
    <p:extLst>
      <p:ext uri="{BB962C8B-B14F-4D97-AF65-F5344CB8AC3E}">
        <p14:creationId xmlns:p14="http://schemas.microsoft.com/office/powerpoint/2010/main" val="18303576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675D429F-3118-4956-99F7-02956357A1E8}" type="slidenum">
              <a:rPr lang="en-US" altLang="fr-FR" sz="1200" smtClean="0"/>
              <a:pPr/>
              <a:t>25</a:t>
            </a:fld>
            <a:endParaRPr lang="en-US" altLang="fr-FR" sz="1200"/>
          </a:p>
        </p:txBody>
      </p:sp>
      <p:sp>
        <p:nvSpPr>
          <p:cNvPr id="143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4336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b="1" u="sng" dirty="0"/>
              <a:t>Canaux potassiques (</a:t>
            </a:r>
            <a:r>
              <a:rPr lang="fr-FR" altLang="fr-FR" b="1" u="sng" dirty="0" err="1"/>
              <a:t>Kv</a:t>
            </a:r>
            <a:r>
              <a:rPr lang="fr-FR" altLang="fr-FR" b="1" u="sng" dirty="0"/>
              <a:t>)</a:t>
            </a:r>
            <a:r>
              <a:rPr lang="fr-FR" altLang="fr-FR" dirty="0"/>
              <a:t>: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Vanne d’activation fermé au repos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S’ouvre avec dépolarisation (avec délais) pour permettre dépolarisation avec Na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Question: Comment est-ce que les ions de K sont perméables au repos, mais ils ne sortent pas?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 err="1"/>
              <a:t>Kv</a:t>
            </a:r>
            <a:r>
              <a:rPr lang="fr-FR" altLang="fr-FR" dirty="0"/>
              <a:t> = canaux impliqués dans repolarisation du potentiel d’action (inactif au repos)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KIR = autres canaux potassiques ouverts au repos (ceux qui sont perméable au repos)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u="sng" dirty="0"/>
              <a:t>Donc deux différents canaux</a:t>
            </a:r>
          </a:p>
          <a:p>
            <a:pPr eaLnBrk="1" hangingPunct="1"/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100701760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29610EF5-3EB1-4A48-B883-8FD8DA71FA93}" type="slidenum">
              <a:rPr lang="en-US" altLang="fr-FR" sz="1200" smtClean="0"/>
              <a:pPr/>
              <a:t>26</a:t>
            </a:fld>
            <a:endParaRPr lang="en-US" altLang="fr-FR" sz="1200"/>
          </a:p>
        </p:txBody>
      </p:sp>
      <p:sp>
        <p:nvSpPr>
          <p:cNvPr id="145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4541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b="1" u="sng" dirty="0"/>
              <a:t>Repos: </a:t>
            </a:r>
          </a:p>
          <a:p>
            <a:pPr marL="228600" indent="-228600" eaLnBrk="1" hangingPunct="1">
              <a:buFont typeface="+mj-lt"/>
              <a:buAutoNum type="arabicPeriod"/>
            </a:pPr>
            <a:r>
              <a:rPr lang="fr-FR" altLang="fr-FR" dirty="0"/>
              <a:t>Vanne </a:t>
            </a:r>
            <a:r>
              <a:rPr lang="fr-FR" altLang="fr-FR" b="1" dirty="0"/>
              <a:t>d’activation</a:t>
            </a:r>
            <a:r>
              <a:rPr lang="fr-FR" altLang="fr-FR" dirty="0"/>
              <a:t> des canaux Na et K - fermés</a:t>
            </a:r>
          </a:p>
          <a:p>
            <a:pPr marL="228600" indent="-228600" eaLnBrk="1" hangingPunct="1">
              <a:buFont typeface="+mj-lt"/>
              <a:buAutoNum type="arabicPeriod"/>
            </a:pPr>
            <a:r>
              <a:rPr lang="fr-FR" altLang="fr-FR" dirty="0"/>
              <a:t>Vanne </a:t>
            </a:r>
            <a:r>
              <a:rPr lang="fr-FR" altLang="fr-FR" b="1" dirty="0"/>
              <a:t>d’inactivation</a:t>
            </a:r>
            <a:r>
              <a:rPr lang="fr-FR" altLang="fr-FR" dirty="0"/>
              <a:t> Na - ouvert</a:t>
            </a:r>
          </a:p>
        </p:txBody>
      </p:sp>
    </p:spTree>
    <p:extLst>
      <p:ext uri="{BB962C8B-B14F-4D97-AF65-F5344CB8AC3E}">
        <p14:creationId xmlns:p14="http://schemas.microsoft.com/office/powerpoint/2010/main" val="231688590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70497A68-62E0-4AF6-A521-D0A76E8F07DA}" type="slidenum">
              <a:rPr lang="en-US" altLang="fr-FR" sz="1200" smtClean="0"/>
              <a:pPr/>
              <a:t>27</a:t>
            </a:fld>
            <a:endParaRPr lang="en-US" altLang="fr-FR" sz="1200"/>
          </a:p>
        </p:txBody>
      </p:sp>
      <p:sp>
        <p:nvSpPr>
          <p:cNvPr id="146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4643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b="1" u="sng" dirty="0"/>
              <a:t>Dépolarisation</a:t>
            </a:r>
            <a:r>
              <a:rPr lang="fr-FR" altLang="fr-FR" dirty="0"/>
              <a:t>:</a:t>
            </a:r>
          </a:p>
          <a:p>
            <a:pPr marL="228600" indent="-228600" eaLnBrk="1" hangingPunct="1">
              <a:buFont typeface="+mj-lt"/>
              <a:buAutoNum type="arabicPeriod"/>
            </a:pPr>
            <a:r>
              <a:rPr lang="fr-FR" altLang="fr-FR" dirty="0"/>
              <a:t>Vanne d’activation canaux Na – ouvert</a:t>
            </a:r>
          </a:p>
          <a:p>
            <a:pPr marL="228600" indent="-228600" eaLnBrk="1" hangingPunct="1">
              <a:buFont typeface="+mj-lt"/>
              <a:buAutoNum type="arabicPeriod"/>
            </a:pPr>
            <a:r>
              <a:rPr lang="fr-FR" altLang="fr-FR" dirty="0"/>
              <a:t>Vanne d’inactivation ouverte – pour laisser Na rentrer durant phase de repolarisation</a:t>
            </a:r>
          </a:p>
          <a:p>
            <a:pPr marL="228600" indent="-228600" eaLnBrk="1" hangingPunct="1">
              <a:buFont typeface="+mj-lt"/>
              <a:buAutoNum type="arabicPeriod"/>
            </a:pPr>
            <a:endParaRPr lang="fr-FR" altLang="fr-FR" dirty="0"/>
          </a:p>
          <a:p>
            <a:pPr marL="228600" indent="-228600" eaLnBrk="1" hangingPunct="1">
              <a:buFont typeface="+mj-lt"/>
              <a:buAutoNum type="arabicPeriod"/>
            </a:pPr>
            <a:r>
              <a:rPr lang="fr-FR" altLang="fr-FR" dirty="0"/>
              <a:t>Canaux K pas ouvert immédiatement – pour laisser dépolarisation se produire</a:t>
            </a:r>
          </a:p>
          <a:p>
            <a:pPr marL="228600" indent="-228600" eaLnBrk="1" hangingPunct="1">
              <a:buFont typeface="+mj-lt"/>
              <a:buAutoNum type="arabicPeriod"/>
            </a:pPr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382613910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B9EE4F4A-4FFB-49CA-A884-D4EB215E6420}" type="slidenum">
              <a:rPr lang="en-US" altLang="fr-FR" sz="1200" smtClean="0"/>
              <a:pPr/>
              <a:t>28</a:t>
            </a:fld>
            <a:endParaRPr lang="en-US" altLang="fr-FR" sz="1200"/>
          </a:p>
        </p:txBody>
      </p:sp>
      <p:sp>
        <p:nvSpPr>
          <p:cNvPr id="147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4746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b="1" u="sng" dirty="0"/>
              <a:t>Repolarisation:</a:t>
            </a:r>
          </a:p>
          <a:p>
            <a:pPr eaLnBrk="1" hangingPunct="1"/>
            <a:r>
              <a:rPr lang="fr-FR" altLang="fr-FR" dirty="0"/>
              <a:t>Vanne d’inactivation bouche canal Na - empêche Na d’entrer </a:t>
            </a:r>
          </a:p>
          <a:p>
            <a:pPr eaLnBrk="1" hangingPunct="1"/>
            <a:r>
              <a:rPr lang="fr-FR" altLang="fr-FR" dirty="0"/>
              <a:t>Vanne d’activation du K sont ouverte - laisse K sortir (ramener potentiel de membrane à -70)</a:t>
            </a:r>
          </a:p>
        </p:txBody>
      </p:sp>
    </p:spTree>
    <p:extLst>
      <p:ext uri="{BB962C8B-B14F-4D97-AF65-F5344CB8AC3E}">
        <p14:creationId xmlns:p14="http://schemas.microsoft.com/office/powerpoint/2010/main" val="88277330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69BA72DC-8691-4715-AD1B-CDFAEF3636CF}" type="slidenum">
              <a:rPr lang="en-US" altLang="fr-FR" sz="1200" smtClean="0"/>
              <a:pPr/>
              <a:t>29</a:t>
            </a:fld>
            <a:endParaRPr lang="en-US" altLang="fr-FR" sz="1200"/>
          </a:p>
        </p:txBody>
      </p:sp>
      <p:sp>
        <p:nvSpPr>
          <p:cNvPr id="148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4848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b="1" u="sng" dirty="0"/>
              <a:t>Hyperpolarisation: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Canaux potassique reste ouvert avec un délais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Vane d’inactivation canaux Na va se rouvrir (mais pas immédiatement)</a:t>
            </a:r>
          </a:p>
        </p:txBody>
      </p:sp>
    </p:spTree>
    <p:extLst>
      <p:ext uri="{BB962C8B-B14F-4D97-AF65-F5344CB8AC3E}">
        <p14:creationId xmlns:p14="http://schemas.microsoft.com/office/powerpoint/2010/main" val="411166555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92A91F4C-E242-4409-88B7-BF9EE9503987}" type="slidenum">
              <a:rPr lang="en-US" altLang="fr-FR" sz="1200" smtClean="0"/>
              <a:pPr/>
              <a:t>30</a:t>
            </a:fld>
            <a:endParaRPr lang="en-US" altLang="fr-FR" sz="1200"/>
          </a:p>
        </p:txBody>
      </p:sp>
      <p:sp>
        <p:nvSpPr>
          <p:cNvPr id="154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5462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b="1" u="sng" dirty="0"/>
              <a:t>Période réfractaire:</a:t>
            </a:r>
          </a:p>
          <a:p>
            <a:pPr marL="228600" indent="-228600" eaLnBrk="1" hangingPunct="1">
              <a:buFont typeface="+mj-lt"/>
              <a:buAutoNum type="arabicPeriod"/>
            </a:pPr>
            <a:r>
              <a:rPr lang="fr-FR" altLang="fr-FR" dirty="0"/>
              <a:t>Absolue</a:t>
            </a:r>
          </a:p>
          <a:p>
            <a:pPr marL="228600" indent="-228600" eaLnBrk="1" hangingPunct="1">
              <a:buFont typeface="+mj-lt"/>
              <a:buAutoNum type="arabicPeriod"/>
            </a:pPr>
            <a:r>
              <a:rPr lang="fr-FR" altLang="fr-FR" dirty="0"/>
              <a:t>Relative</a:t>
            </a:r>
          </a:p>
          <a:p>
            <a:pPr eaLnBrk="1" hangingPunct="1"/>
            <a:endParaRPr lang="fr-FR" altLang="fr-FR" dirty="0"/>
          </a:p>
          <a:p>
            <a:pPr eaLnBrk="1" hangingPunct="1"/>
            <a:r>
              <a:rPr lang="fr-FR" altLang="fr-FR" b="1" u="sng" dirty="0"/>
              <a:t>Période réfractaire Absolue</a:t>
            </a:r>
            <a:r>
              <a:rPr lang="fr-FR" altLang="fr-FR" dirty="0"/>
              <a:t>: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Période de temps durant laquelle </a:t>
            </a:r>
            <a:r>
              <a:rPr lang="fr-FR" altLang="fr-FR" b="1" dirty="0"/>
              <a:t>ont ne peut pas régénérer un deuxième potentiel d’actions</a:t>
            </a:r>
            <a:r>
              <a:rPr lang="fr-FR" altLang="fr-FR" b="0" dirty="0"/>
              <a:t> (parce que les </a:t>
            </a:r>
            <a:r>
              <a:rPr lang="fr-FR" altLang="fr-FR" b="0" u="sng" dirty="0"/>
              <a:t>vanne d’inactivations sont fermés</a:t>
            </a:r>
            <a:r>
              <a:rPr lang="fr-FR" altLang="fr-FR" b="0" dirty="0"/>
              <a:t> – donc canal ne répond pas – Na ne rentre pas) – ne cause pas de repolarisation</a:t>
            </a:r>
            <a:endParaRPr lang="fr-FR" altLang="fr-FR" b="1" dirty="0"/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Commence quand le potentiel d’action est enclenché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Seuil d’excitation devient moins négatif</a:t>
            </a:r>
          </a:p>
          <a:p>
            <a:pPr eaLnBrk="1" hangingPunct="1"/>
            <a:endParaRPr lang="fr-FR" altLang="fr-FR" dirty="0"/>
          </a:p>
          <a:p>
            <a:pPr eaLnBrk="1" hangingPunct="1"/>
            <a:r>
              <a:rPr lang="fr-FR" altLang="fr-FR" b="1" u="sng" dirty="0"/>
              <a:t>Période réfractaire Relative</a:t>
            </a:r>
            <a:r>
              <a:rPr lang="fr-FR" altLang="fr-FR" dirty="0"/>
              <a:t>: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Période de temps ou ont peut généré potentiel d’action mais </a:t>
            </a:r>
            <a:r>
              <a:rPr lang="fr-FR" altLang="fr-FR" b="1" dirty="0"/>
              <a:t>demande un stimulation plus forte que la première 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Vanne s’ouvrent pas tt en même temps</a:t>
            </a:r>
          </a:p>
          <a:p>
            <a:pPr eaLnBrk="1" hangingPunct="1"/>
            <a:endParaRPr lang="fr-FR" altLang="fr-FR" dirty="0"/>
          </a:p>
          <a:p>
            <a:pPr eaLnBrk="1" hangingPunct="1"/>
            <a:r>
              <a:rPr lang="fr-FR" altLang="fr-FR" dirty="0"/>
              <a:t>Pk absolue ne peux pas </a:t>
            </a:r>
            <a:r>
              <a:rPr lang="fr-FR" altLang="fr-FR" dirty="0" err="1"/>
              <a:t>regénérer</a:t>
            </a:r>
            <a:r>
              <a:rPr lang="fr-FR" altLang="fr-FR" dirty="0"/>
              <a:t> : Vanne d’</a:t>
            </a:r>
            <a:r>
              <a:rPr lang="fr-FR" altLang="fr-FR" dirty="0" err="1"/>
              <a:t>inactiivation</a:t>
            </a:r>
            <a:r>
              <a:rPr lang="fr-FR" altLang="fr-FR" dirty="0"/>
              <a:t> sont fermé (</a:t>
            </a:r>
            <a:r>
              <a:rPr lang="fr-FR" altLang="fr-FR" dirty="0" err="1"/>
              <a:t>parceque</a:t>
            </a:r>
            <a:r>
              <a:rPr lang="fr-FR" altLang="fr-FR" dirty="0"/>
              <a:t> ouverture est avec délais) – </a:t>
            </a:r>
            <a:r>
              <a:rPr lang="fr-FR" altLang="fr-FR" dirty="0" err="1"/>
              <a:t>canneaux</a:t>
            </a:r>
            <a:r>
              <a:rPr lang="fr-FR" altLang="fr-FR" dirty="0"/>
              <a:t> sodiques inactivés </a:t>
            </a:r>
            <a:r>
              <a:rPr lang="fr-FR" altLang="fr-FR" dirty="0" err="1"/>
              <a:t>parceque</a:t>
            </a:r>
            <a:r>
              <a:rPr lang="fr-FR" altLang="fr-FR" dirty="0"/>
              <a:t> porte d’inactivation sont fermés</a:t>
            </a:r>
          </a:p>
        </p:txBody>
      </p:sp>
    </p:spTree>
    <p:extLst>
      <p:ext uri="{BB962C8B-B14F-4D97-AF65-F5344CB8AC3E}">
        <p14:creationId xmlns:p14="http://schemas.microsoft.com/office/powerpoint/2010/main" val="95363155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10%: Canaux sodiques sortit de la phase d’inactivation = pas assez pour générer un potentiel d’action = seuil d’excitation moins négatif</a:t>
            </a:r>
          </a:p>
          <a:p>
            <a:r>
              <a:rPr lang="fr-FR" dirty="0"/>
              <a:t>20% …</a:t>
            </a:r>
          </a:p>
          <a:p>
            <a:r>
              <a:rPr lang="fr-FR" dirty="0"/>
              <a:t>30% …</a:t>
            </a:r>
          </a:p>
          <a:p>
            <a:r>
              <a:rPr lang="fr-FR" dirty="0"/>
              <a:t>Seuil d’excitation devient plus négatif</a:t>
            </a:r>
          </a:p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FA67582-C4BD-4A4E-A76A-7BD4AD28B730}" type="slidenum">
              <a:rPr lang="en-US" altLang="fr-FR" smtClean="0"/>
              <a:pPr>
                <a:defRPr/>
              </a:pPr>
              <a:t>31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29321640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2780C71-0A66-4303-8FEE-DA4D522D9B1B}" type="slidenum">
              <a:rPr lang="en-US" altLang="fr-FR" sz="1200" smtClean="0"/>
              <a:pPr/>
              <a:t>32</a:t>
            </a:fld>
            <a:endParaRPr lang="en-US" altLang="fr-FR" sz="1200"/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1086610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F94628F1-2FD9-4B6B-A7CC-EBAA56905186}" type="slidenum">
              <a:rPr lang="en-US" altLang="fr-FR" sz="1200" smtClean="0"/>
              <a:pPr/>
              <a:t>33</a:t>
            </a:fld>
            <a:endParaRPr lang="en-US" altLang="fr-FR" sz="1200"/>
          </a:p>
        </p:txBody>
      </p:sp>
      <p:sp>
        <p:nvSpPr>
          <p:cNvPr id="149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4950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b="1" u="sng" dirty="0"/>
              <a:t>Propagation d’un potentiel d’action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Électrode dans axone pour mesurer le potentiel de membrane</a:t>
            </a:r>
          </a:p>
          <a:p>
            <a:pPr eaLnBrk="1" hangingPunct="1"/>
            <a:endParaRPr lang="fr-FR" altLang="fr-FR" dirty="0"/>
          </a:p>
          <a:p>
            <a:pPr eaLnBrk="1" hangingPunct="1"/>
            <a:r>
              <a:rPr lang="fr-FR" altLang="fr-FR" b="1" u="sng" dirty="0"/>
              <a:t>Potentiel d’action durant dépolarisation:</a:t>
            </a:r>
            <a:r>
              <a:rPr lang="fr-FR" altLang="fr-FR" dirty="0"/>
              <a:t> </a:t>
            </a:r>
          </a:p>
          <a:p>
            <a:pPr eaLnBrk="1" hangingPunct="1"/>
            <a:r>
              <a:rPr lang="fr-FR" altLang="fr-FR" b="1" dirty="0" err="1"/>
              <a:t>Fig</a:t>
            </a:r>
            <a:r>
              <a:rPr lang="fr-FR" altLang="fr-FR" b="1" dirty="0"/>
              <a:t> 1.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Augmentation de charges positive à l’intérieur de la cellule 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Les canaux sodiques ouvrent dans un lieu précis (se propage dans les deux cotés du long de l’axone)</a:t>
            </a:r>
          </a:p>
          <a:p>
            <a:pPr eaLnBrk="1" hangingPunct="1"/>
            <a:r>
              <a:rPr lang="fr-FR" altLang="fr-FR" b="1" dirty="0" err="1"/>
              <a:t>Fig</a:t>
            </a:r>
            <a:r>
              <a:rPr lang="fr-FR" altLang="fr-FR" b="1" dirty="0"/>
              <a:t> 2.</a:t>
            </a:r>
          </a:p>
          <a:p>
            <a:pPr marL="228600" indent="-228600" eaLnBrk="1" hangingPunct="1">
              <a:buFont typeface="+mj-lt"/>
              <a:buAutoNum type="arabicPeriod"/>
            </a:pPr>
            <a:r>
              <a:rPr lang="fr-FR" altLang="fr-FR" b="0" dirty="0"/>
              <a:t>Ions se diffusent des deux côtés</a:t>
            </a:r>
          </a:p>
          <a:p>
            <a:pPr marL="228600" indent="-228600" eaLnBrk="1" hangingPunct="1">
              <a:buFont typeface="+mj-lt"/>
              <a:buAutoNum type="arabicPeriod"/>
            </a:pPr>
            <a:r>
              <a:rPr lang="fr-FR" altLang="fr-FR" b="0" dirty="0"/>
              <a:t>Dépolarisent la membrane à côté</a:t>
            </a:r>
          </a:p>
          <a:p>
            <a:pPr marL="228600" indent="-228600" eaLnBrk="1" hangingPunct="1">
              <a:buFont typeface="+mj-lt"/>
              <a:buAutoNum type="arabicPeriod"/>
            </a:pPr>
            <a:r>
              <a:rPr lang="fr-FR" altLang="fr-FR" b="0" dirty="0"/>
              <a:t>Atteindre le seuil d’excitation</a:t>
            </a:r>
          </a:p>
          <a:p>
            <a:pPr marL="228600" indent="-228600" eaLnBrk="1" hangingPunct="1">
              <a:buFont typeface="+mj-lt"/>
              <a:buAutoNum type="arabicPeriod"/>
            </a:pPr>
            <a:r>
              <a:rPr lang="fr-FR" altLang="fr-FR" b="0" dirty="0"/>
              <a:t>Enclencher le potentiel d’action 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0" dirty="0"/>
              <a:t>(TOUT LE LONG DE L’AXONE quelque soit sa longueur)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endParaRPr lang="fr-FR" altLang="fr-FR" b="0" dirty="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fr-FR" altLang="fr-FR" b="1" u="sng" dirty="0"/>
              <a:t>Vane d’inactivation rôle:</a:t>
            </a:r>
          </a:p>
          <a:p>
            <a:pPr marL="228600" indent="-228600" eaLnBrk="1" hangingPunct="1">
              <a:buFont typeface="+mj-lt"/>
              <a:buAutoNum type="arabicPeriod"/>
            </a:pPr>
            <a:r>
              <a:rPr lang="fr-FR" altLang="fr-FR" b="0" dirty="0"/>
              <a:t>Permet dépolarisation</a:t>
            </a:r>
          </a:p>
          <a:p>
            <a:pPr marL="228600" indent="-228600" eaLnBrk="1" hangingPunct="1">
              <a:buFont typeface="+mj-lt"/>
              <a:buAutoNum type="arabicPeriod"/>
            </a:pPr>
            <a:r>
              <a:rPr lang="fr-FR" altLang="fr-FR" b="0" dirty="0"/>
              <a:t>Assure que le potentiel d’action se propage de manière unidirectionnelle à cause de la période réfractaire; canaux inactivés 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endParaRPr lang="fr-FR" altLang="fr-FR" b="0" dirty="0"/>
          </a:p>
        </p:txBody>
      </p:sp>
    </p:spTree>
    <p:extLst>
      <p:ext uri="{BB962C8B-B14F-4D97-AF65-F5344CB8AC3E}">
        <p14:creationId xmlns:p14="http://schemas.microsoft.com/office/powerpoint/2010/main" val="428142633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FA67582-C4BD-4A4E-A76A-7BD4AD28B730}" type="slidenum">
              <a:rPr lang="en-US" altLang="fr-FR" smtClean="0"/>
              <a:pPr>
                <a:defRPr/>
              </a:pPr>
              <a:t>34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55062702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F65E4F7-E8FD-4752-B942-51538615658A}" type="slidenum">
              <a:rPr lang="en-US" altLang="fr-FR" sz="1200" smtClean="0"/>
              <a:pPr/>
              <a:t>35</a:t>
            </a:fld>
            <a:endParaRPr lang="en-US" altLang="fr-FR" sz="1200"/>
          </a:p>
        </p:txBody>
      </p:sp>
      <p:sp>
        <p:nvSpPr>
          <p:cNvPr id="111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171450" indent="-171450" eaLnBrk="1" hangingPunct="1">
              <a:buFont typeface="Arial" panose="020B0604020202020204" pitchFamily="34" charset="0"/>
              <a:buChar char="•"/>
            </a:pPr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335988991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70B44133-1B98-4647-B1BC-DC0001908CD5}" type="slidenum">
              <a:rPr lang="en-US" altLang="fr-FR" sz="1200" smtClean="0"/>
              <a:pPr/>
              <a:t>36</a:t>
            </a:fld>
            <a:endParaRPr lang="en-US" altLang="fr-FR" sz="1200"/>
          </a:p>
        </p:txBody>
      </p:sp>
      <p:sp>
        <p:nvSpPr>
          <p:cNvPr id="1146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b="1" u="sng" dirty="0" err="1"/>
              <a:t>Neurolemmocyte</a:t>
            </a:r>
            <a:r>
              <a:rPr lang="fr-FR" altLang="fr-FR" b="1" u="sng" dirty="0"/>
              <a:t> (cellule de </a:t>
            </a:r>
            <a:r>
              <a:rPr lang="fr-FR" altLang="fr-FR" b="1" u="sng" dirty="0" err="1"/>
              <a:t>Schwan</a:t>
            </a:r>
            <a:r>
              <a:rPr lang="fr-FR" altLang="fr-FR" b="1" u="sng" dirty="0"/>
              <a:t>):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1" dirty="0"/>
              <a:t>Système nerveux périphérique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Produisent des gaines de myélines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Enroule sa membrane cellulaire pour entourer l’axone avec 50 bicouches de phospholipides</a:t>
            </a:r>
          </a:p>
          <a:p>
            <a:pPr marL="171450" lvl="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Fonction de la gaine de myéline de neurolemmpcyte: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Accélérer la propagation des potentiels d’actions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Isolant (empêche les ions de sortir dans le milieu extracellulaire/entrer)</a:t>
            </a:r>
          </a:p>
          <a:p>
            <a:pPr eaLnBrk="1" hangingPunct="1"/>
            <a:r>
              <a:rPr lang="fr-FR" alt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3654593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F94628F1-2FD9-4B6B-A7CC-EBAA56905186}" type="slidenum">
              <a:rPr lang="en-US" altLang="fr-FR" sz="1200" smtClean="0"/>
              <a:pPr/>
              <a:t>37</a:t>
            </a:fld>
            <a:endParaRPr lang="en-US" altLang="fr-FR" sz="1200"/>
          </a:p>
        </p:txBody>
      </p:sp>
      <p:sp>
        <p:nvSpPr>
          <p:cNvPr id="149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4950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254903376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EA535A56-FD26-4386-BFE4-009BB8C36BB8}" type="slidenum">
              <a:rPr lang="en-US" altLang="fr-FR" sz="1200" smtClean="0"/>
              <a:pPr/>
              <a:t>38</a:t>
            </a:fld>
            <a:endParaRPr lang="en-US" altLang="fr-FR" sz="1200"/>
          </a:p>
        </p:txBody>
      </p:sp>
      <p:sp>
        <p:nvSpPr>
          <p:cNvPr id="156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5667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b="1" u="sng" dirty="0"/>
              <a:t>Neurones non myélinisés: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1" dirty="0"/>
              <a:t>Rôle</a:t>
            </a:r>
            <a:r>
              <a:rPr lang="fr-FR" altLang="fr-FR" dirty="0"/>
              <a:t>: Agit pendant des jours pour donner une sensation après un accident qui utilise les neurones myélinisé du réflexe 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378142242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4F0A873C-DA90-46F4-B339-8D06E4C22386}" type="slidenum">
              <a:rPr lang="en-US" altLang="fr-FR" sz="1200" smtClean="0"/>
              <a:pPr/>
              <a:t>39</a:t>
            </a:fld>
            <a:endParaRPr lang="en-US" altLang="fr-FR" sz="1200"/>
          </a:p>
        </p:txBody>
      </p:sp>
      <p:sp>
        <p:nvSpPr>
          <p:cNvPr id="158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5872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dirty="0"/>
              <a:t>Gaine de myéline, donc pas de perte d’ion a travers membrane (imperméable)</a:t>
            </a:r>
          </a:p>
          <a:p>
            <a:pPr eaLnBrk="1" hangingPunct="1"/>
            <a:r>
              <a:rPr lang="fr-FR" altLang="fr-FR" dirty="0"/>
              <a:t>Nœud de </a:t>
            </a:r>
            <a:r>
              <a:rPr lang="fr-FR" altLang="fr-FR" dirty="0" err="1"/>
              <a:t>neurofibre</a:t>
            </a:r>
            <a:r>
              <a:rPr lang="fr-FR" altLang="fr-FR" dirty="0"/>
              <a:t> (nœuds de Ravier): Potentiel d’action entre 2 gaines de myélines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Ions se propagent au prochain nœud en plus grande quantité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Légère diminution puisque le cytosol arrête de bouger 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Potentiel d’action saute d’un </a:t>
            </a:r>
            <a:r>
              <a:rPr lang="fr-FR" altLang="fr-FR" dirty="0" err="1"/>
              <a:t>neurofibre</a:t>
            </a:r>
            <a:r>
              <a:rPr lang="fr-FR" altLang="fr-FR" dirty="0"/>
              <a:t> à l’autre -&gt; Propagation rapide </a:t>
            </a:r>
            <a:r>
              <a:rPr lang="fr-FR" altLang="fr-FR" b="0" dirty="0"/>
              <a:t>(</a:t>
            </a:r>
            <a:r>
              <a:rPr lang="fr-FR" altLang="fr-FR" b="1" dirty="0"/>
              <a:t>PROPAGATION DE SALTATOIRE</a:t>
            </a:r>
            <a:r>
              <a:rPr lang="fr-FR" altLang="fr-FR" dirty="0"/>
              <a:t>)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endParaRPr lang="fr-FR" altLang="fr-FR" dirty="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fr-FR" altLang="fr-FR" dirty="0"/>
              <a:t>Sclérose en plaque: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Perte de gaine de myéline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Ralentit les transmissions nerveuses/ contrôle du </a:t>
            </a:r>
            <a:r>
              <a:rPr lang="fr-FR" altLang="fr-FR" dirty="0" err="1"/>
              <a:t>langage,muscles</a:t>
            </a:r>
            <a:r>
              <a:rPr lang="fr-FR" altLang="fr-FR" dirty="0"/>
              <a:t>…</a:t>
            </a:r>
          </a:p>
          <a:p>
            <a:pPr eaLnBrk="1" hangingPunct="1"/>
            <a:endParaRPr lang="fr-FR" altLang="fr-FR" dirty="0"/>
          </a:p>
          <a:p>
            <a:pPr eaLnBrk="1" hangingPunct="1"/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304715112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2780C71-0A66-4303-8FEE-DA4D522D9B1B}" type="slidenum">
              <a:rPr lang="en-US" altLang="fr-FR" sz="1200" smtClean="0"/>
              <a:pPr/>
              <a:t>40</a:t>
            </a:fld>
            <a:endParaRPr lang="en-US" altLang="fr-FR" sz="1200"/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b="1" u="sng" dirty="0"/>
              <a:t>Névroglie du SNC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0" dirty="0"/>
              <a:t>Cellules de supports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b="0" dirty="0"/>
              <a:t>Plus de cellules de support que de cellules nerveuses</a:t>
            </a:r>
          </a:p>
          <a:p>
            <a:pPr eaLnBrk="1" hangingPunct="1"/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312895655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48CADBE-4FBC-4C30-B282-2A1EFE9FDBC4}" type="slidenum">
              <a:rPr lang="en-US" altLang="fr-FR" sz="1200" smtClean="0"/>
              <a:pPr/>
              <a:t>41</a:t>
            </a:fld>
            <a:endParaRPr lang="en-US" altLang="fr-FR" sz="1200"/>
          </a:p>
        </p:txBody>
      </p:sp>
      <p:sp>
        <p:nvSpPr>
          <p:cNvPr id="1095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fr-FR" altLang="fr-FR" b="1" u="sng" dirty="0"/>
              <a:t>Oligodendrocyte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Oligodendrocyte forment la gaine de myéline dans système nerveux central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Oligodendrocyte produisent gaine de myéline sur plusieurs axones à la fois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endParaRPr lang="fr-FR" altLang="fr-FR" dirty="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fr-FR" altLang="fr-FR" b="1" u="sng" dirty="0" err="1"/>
              <a:t>Neurolymocyte</a:t>
            </a:r>
            <a:endParaRPr lang="fr-FR" altLang="fr-FR" b="1" u="sng" dirty="0"/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 err="1"/>
              <a:t>Neurolymocyte</a:t>
            </a:r>
            <a:r>
              <a:rPr lang="fr-FR" altLang="fr-FR" dirty="0"/>
              <a:t> forment la gaine de myéline dans la division périphérique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 err="1"/>
              <a:t>Neurolymocyte</a:t>
            </a:r>
            <a:r>
              <a:rPr lang="fr-FR" altLang="fr-FR" dirty="0"/>
              <a:t> produisent gaine de myéline sur seulement 1 axone à la fois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endParaRPr lang="fr-FR" altLang="fr-FR" dirty="0"/>
          </a:p>
          <a:p>
            <a:pPr eaLnBrk="1" hangingPunct="1"/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92784002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91029E90-799E-4A31-ADBE-A5A9477CB116}" type="slidenum">
              <a:rPr lang="en-US" altLang="fr-FR" sz="1200" smtClean="0"/>
              <a:pPr/>
              <a:t>42</a:t>
            </a:fld>
            <a:endParaRPr lang="en-US" altLang="fr-FR" sz="1200"/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b="1" u="sng" dirty="0"/>
              <a:t>Astrocyte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dirty="0"/>
              <a:t>Contrôle les échanges entre plasma et neurones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dirty="0"/>
              <a:t>Peuvent modifier l’activité des neurones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Font barrière </a:t>
            </a:r>
            <a:r>
              <a:rPr lang="fr-FR" altLang="fr-FR" dirty="0" err="1"/>
              <a:t>hématocéphalique</a:t>
            </a:r>
            <a:r>
              <a:rPr lang="fr-FR" altLang="fr-FR" dirty="0"/>
              <a:t> – barrière qui bloque médicaments d’agir</a:t>
            </a:r>
          </a:p>
          <a:p>
            <a:pPr eaLnBrk="1" hangingPunct="1"/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242037325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1346A4-F087-4F79-9851-8026CCAD6646}" type="slidenum">
              <a:rPr lang="en-US" altLang="fr-FR" sz="1200" smtClean="0"/>
              <a:pPr/>
              <a:t>43</a:t>
            </a:fld>
            <a:endParaRPr lang="en-US" altLang="fr-FR" sz="1200"/>
          </a:p>
        </p:txBody>
      </p:sp>
      <p:sp>
        <p:nvSpPr>
          <p:cNvPr id="1075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b="1" u="sng" dirty="0"/>
              <a:t>Microglies</a:t>
            </a:r>
            <a:endParaRPr lang="fr-FR" altLang="fr-FR" dirty="0"/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Rôle: </a:t>
            </a:r>
            <a:r>
              <a:rPr lang="fr-FR" altLang="fr-FR" dirty="0" err="1"/>
              <a:t>Nettoye</a:t>
            </a:r>
            <a:r>
              <a:rPr lang="fr-FR" altLang="fr-FR" dirty="0"/>
              <a:t> les débits cellulaires et s’en débarrasser par phagocytose</a:t>
            </a:r>
          </a:p>
          <a:p>
            <a:pPr eaLnBrk="1" hangingPunct="1"/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264203333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B5E9C58F-2145-4269-88DE-BEBC2DA020A7}" type="slidenum">
              <a:rPr lang="en-US" altLang="fr-FR" sz="1200" smtClean="0"/>
              <a:pPr/>
              <a:t>44</a:t>
            </a:fld>
            <a:endParaRPr lang="en-US" altLang="fr-FR" sz="1200"/>
          </a:p>
        </p:txBody>
      </p:sp>
      <p:sp>
        <p:nvSpPr>
          <p:cNvPr id="108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b="1" u="sng" dirty="0" err="1"/>
              <a:t>Épendymocytes</a:t>
            </a:r>
            <a:endParaRPr lang="fr-FR" altLang="fr-FR" b="1" u="sng" dirty="0"/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Entoure cavités remplis d’un fluide dans le cerveau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Contrôle la composition du liquide (d’ions et de métabolite) dans ses cavités</a:t>
            </a:r>
          </a:p>
        </p:txBody>
      </p:sp>
    </p:spTree>
    <p:extLst>
      <p:ext uri="{BB962C8B-B14F-4D97-AF65-F5344CB8AC3E}">
        <p14:creationId xmlns:p14="http://schemas.microsoft.com/office/powerpoint/2010/main" val="21262355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2780C71-0A66-4303-8FEE-DA4D522D9B1B}" type="slidenum">
              <a:rPr lang="en-US" altLang="fr-FR" sz="1200" smtClean="0"/>
              <a:pPr/>
              <a:t>45</a:t>
            </a:fld>
            <a:endParaRPr lang="en-US" altLang="fr-FR" sz="1200"/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8236425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CA85D825-5935-4B23-9D43-10A8AB931E84}" type="slidenum">
              <a:rPr lang="en-US" altLang="fr-FR" sz="1200" smtClean="0"/>
              <a:pPr/>
              <a:t>46</a:t>
            </a:fld>
            <a:endParaRPr lang="en-US" altLang="fr-FR" sz="1200"/>
          </a:p>
        </p:txBody>
      </p:sp>
      <p:sp>
        <p:nvSpPr>
          <p:cNvPr id="160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6077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b="1" u="sng" dirty="0"/>
              <a:t>Synapse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Contact entre 1 neurone et 1 cellule cible (neurone de muscle, foie… </a:t>
            </a:r>
            <a:r>
              <a:rPr lang="fr-FR" altLang="fr-FR" dirty="0" err="1"/>
              <a:t>etc</a:t>
            </a:r>
            <a:r>
              <a:rPr lang="fr-FR" altLang="fr-FR" dirty="0"/>
              <a:t>) où il y a transmission de courant</a:t>
            </a:r>
          </a:p>
          <a:p>
            <a:pPr marL="228600" marR="0" lvl="0" indent="-22860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fr-FR" altLang="fr-FR" b="1" dirty="0"/>
              <a:t>Synapse </a:t>
            </a:r>
            <a:r>
              <a:rPr lang="fr-FR" altLang="fr-FR" b="1" dirty="0" err="1"/>
              <a:t>Axodentriditque</a:t>
            </a:r>
            <a:r>
              <a:rPr lang="fr-FR" altLang="fr-FR" dirty="0"/>
              <a:t>: </a:t>
            </a:r>
            <a:r>
              <a:rPr lang="fr-FR" altLang="fr-FR" u="sng" dirty="0"/>
              <a:t>Axone</a:t>
            </a:r>
            <a:r>
              <a:rPr lang="fr-FR" altLang="fr-FR" dirty="0"/>
              <a:t> qui fait contact avec </a:t>
            </a:r>
            <a:r>
              <a:rPr lang="fr-FR" altLang="fr-FR" u="sng" dirty="0"/>
              <a:t>dendrites</a:t>
            </a:r>
            <a:r>
              <a:rPr lang="fr-FR" altLang="fr-FR" dirty="0"/>
              <a:t> de la cellule cible (excitateur ou inhibiteur)</a:t>
            </a:r>
          </a:p>
          <a:p>
            <a:pPr marL="228600" marR="0" lvl="0" indent="-22860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fr-FR" altLang="fr-FR" b="1" dirty="0"/>
              <a:t>Synapse Axosomatique</a:t>
            </a:r>
            <a:r>
              <a:rPr lang="fr-FR" altLang="fr-FR" dirty="0"/>
              <a:t>: </a:t>
            </a:r>
            <a:r>
              <a:rPr lang="fr-FR" altLang="fr-FR" u="sng" dirty="0"/>
              <a:t>Axone</a:t>
            </a:r>
            <a:r>
              <a:rPr lang="fr-FR" altLang="fr-FR" dirty="0"/>
              <a:t> qui fait contact avec </a:t>
            </a:r>
            <a:r>
              <a:rPr lang="fr-FR" altLang="fr-FR" u="sng" dirty="0"/>
              <a:t>corps cellulaire</a:t>
            </a:r>
            <a:r>
              <a:rPr lang="fr-FR" altLang="fr-FR" dirty="0"/>
              <a:t> (excitateur ou inhibiteur)</a:t>
            </a:r>
          </a:p>
          <a:p>
            <a:pPr marL="228600" marR="0" lvl="0" indent="-22860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fr-FR" altLang="fr-FR" b="1" dirty="0"/>
              <a:t>Synapse </a:t>
            </a:r>
            <a:r>
              <a:rPr lang="fr-FR" altLang="fr-FR" b="1" dirty="0" err="1"/>
              <a:t>Axoaxonale</a:t>
            </a:r>
            <a:r>
              <a:rPr lang="fr-FR" altLang="fr-FR" dirty="0"/>
              <a:t>: </a:t>
            </a:r>
            <a:r>
              <a:rPr lang="fr-FR" altLang="fr-FR" u="sng" dirty="0"/>
              <a:t>Axone</a:t>
            </a:r>
            <a:r>
              <a:rPr lang="fr-FR" altLang="fr-FR" dirty="0"/>
              <a:t> fait contact avec </a:t>
            </a:r>
            <a:r>
              <a:rPr lang="fr-FR" altLang="fr-FR" u="sng" dirty="0"/>
              <a:t>axone</a:t>
            </a:r>
            <a:r>
              <a:rPr lang="fr-FR" altLang="fr-FR" dirty="0"/>
              <a:t> d’une neurone ciblé (Inhibitrice) – </a:t>
            </a:r>
            <a:r>
              <a:rPr lang="fr-FR" altLang="fr-FR" u="sng" dirty="0"/>
              <a:t>bloque la transmission du potentiel d’action</a:t>
            </a:r>
          </a:p>
        </p:txBody>
      </p:sp>
    </p:spTree>
    <p:extLst>
      <p:ext uri="{BB962C8B-B14F-4D97-AF65-F5344CB8AC3E}">
        <p14:creationId xmlns:p14="http://schemas.microsoft.com/office/powerpoint/2010/main" val="4081900307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C7A6115A-7F14-43BE-9054-59F63F9FDD2B}" type="slidenum">
              <a:rPr lang="en-US" altLang="fr-FR" sz="1200" smtClean="0"/>
              <a:pPr/>
              <a:t>47</a:t>
            </a:fld>
            <a:endParaRPr lang="en-US" altLang="fr-FR" sz="1200"/>
          </a:p>
        </p:txBody>
      </p:sp>
      <p:sp>
        <p:nvSpPr>
          <p:cNvPr id="161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6179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332352677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6D7137EA-FF12-4485-A73A-000C8EE672B4}" type="slidenum">
              <a:rPr lang="en-US" altLang="fr-FR" sz="1200" smtClean="0"/>
              <a:pPr/>
              <a:t>48</a:t>
            </a:fld>
            <a:endParaRPr lang="en-US" altLang="fr-FR" sz="1200"/>
          </a:p>
        </p:txBody>
      </p:sp>
      <p:sp>
        <p:nvSpPr>
          <p:cNvPr id="163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6384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0" indent="0" eaLnBrk="1" hangingPunct="1">
              <a:buFont typeface="+mj-lt"/>
              <a:buNone/>
            </a:pPr>
            <a:r>
              <a:rPr lang="fr-FR" altLang="fr-FR" b="1" u="sng" dirty="0"/>
              <a:t>Synapse chimique (plus lent)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Communication entre 2 neurones par réaction chimique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Diffusion de produit chimique pour activer récepteurs et passer message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Doit attendre la sécrétion du produit chimique, la diffusion, la liaison au neurotransmetteur…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Vésicules contiennent neurotransmetteurs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endParaRPr lang="fr-FR" altLang="fr-FR" dirty="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fr-FR" altLang="fr-FR" b="1" u="sng" dirty="0"/>
              <a:t>Synapses électriques (plus rapide)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Neurone présynaptique; avant synapse (amène le message) fait contact avec Neurone postsynaptique; après synapse (neurone cible)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Permet la régularisation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Les 2 membranes se touchent, mais protéines permettent le passage des ions; d’un cytoplasme à l’autre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Charges positives traversent et causent dépolarisation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Génère potentiel d’action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+mj-lt"/>
              <a:buNone/>
              <a:tabLst/>
              <a:defRPr/>
            </a:pPr>
            <a:endParaRPr lang="fr-FR" altLang="fr-FR" dirty="0"/>
          </a:p>
          <a:p>
            <a:pPr marL="0" indent="0" eaLnBrk="1" hangingPunct="1">
              <a:buFont typeface="+mj-lt"/>
              <a:buNone/>
            </a:pPr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23844087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B363725C-080A-4803-BEE6-3E1CDC707512}" type="slidenum">
              <a:rPr lang="en-US" altLang="fr-FR" sz="1200" smtClean="0"/>
              <a:pPr/>
              <a:t>49</a:t>
            </a:fld>
            <a:endParaRPr lang="en-US" altLang="fr-FR" sz="1200"/>
          </a:p>
        </p:txBody>
      </p:sp>
      <p:sp>
        <p:nvSpPr>
          <p:cNvPr id="186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8637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sz="900" b="1" dirty="0"/>
              <a:t>Dépolarisation active canaux calciques voltage dépendants (activité contrôlé par potentiel de membrane)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sz="900" dirty="0"/>
              <a:t>Laisse calcium rentrer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sz="900" dirty="0"/>
              <a:t>Pour permettre aux vésicules contenant neurotransmetteurs de sécréter leur substance par exocytose (besoin de Ca)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sz="900" dirty="0"/>
              <a:t>Se lie avec protéine (canal ionique ligand dépendant) qui sert de récepteur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r>
              <a:rPr lang="fr-FR" altLang="fr-FR" sz="900" dirty="0"/>
              <a:t>Ligand cause ouverture ou fermeture du canal – pour lisser ions rentrer (crée potentiel gradué)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</a:pPr>
            <a:endParaRPr lang="fr-FR" altLang="fr-FR" sz="900" dirty="0"/>
          </a:p>
        </p:txBody>
      </p:sp>
    </p:spTree>
    <p:extLst>
      <p:ext uri="{BB962C8B-B14F-4D97-AF65-F5344CB8AC3E}">
        <p14:creationId xmlns:p14="http://schemas.microsoft.com/office/powerpoint/2010/main" val="1333564869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A9B5F85A-6C15-4B08-9422-397302FD7F19}" type="slidenum">
              <a:rPr lang="en-US" altLang="fr-FR" sz="1200" smtClean="0"/>
              <a:pPr/>
              <a:t>50</a:t>
            </a:fld>
            <a:endParaRPr lang="en-US" altLang="fr-FR" sz="1200"/>
          </a:p>
        </p:txBody>
      </p:sp>
      <p:sp>
        <p:nvSpPr>
          <p:cNvPr id="164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6486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6342916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1D02409F-7F08-4385-959A-175C9699B986}" type="slidenum">
              <a:rPr lang="en-US" altLang="fr-FR" sz="1200" smtClean="0"/>
              <a:pPr/>
              <a:t>51</a:t>
            </a:fld>
            <a:endParaRPr lang="en-US" altLang="fr-FR" sz="1200"/>
          </a:p>
        </p:txBody>
      </p:sp>
      <p:sp>
        <p:nvSpPr>
          <p:cNvPr id="165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6589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0" lvl="0" indent="0" eaLnBrk="1" hangingPunct="1">
              <a:buFont typeface="Arial" panose="020B0604020202020204" pitchFamily="34" charset="0"/>
              <a:buNone/>
            </a:pPr>
            <a:r>
              <a:rPr lang="fr-FR" altLang="fr-FR" sz="1200" b="1" u="sng" dirty="0"/>
              <a:t>Arrêt de transmission dans synapse:</a:t>
            </a:r>
          </a:p>
          <a:p>
            <a:pPr marL="228600" lvl="0" indent="-228600" eaLnBrk="1" hangingPunct="1">
              <a:buFont typeface="+mj-lt"/>
              <a:buAutoNum type="arabicPeriod"/>
            </a:pPr>
            <a:r>
              <a:rPr lang="fr-FR" altLang="fr-FR" sz="1200" b="1" dirty="0"/>
              <a:t>Diffusion à l’extérieur de la synapse:</a:t>
            </a:r>
            <a:r>
              <a:rPr lang="fr-FR" altLang="fr-FR" sz="1200" dirty="0"/>
              <a:t> Haute concentration du neurotransmetteur qui peut se diffuser et sortir de la synapse</a:t>
            </a:r>
          </a:p>
          <a:p>
            <a:pPr marL="228600" lvl="0" indent="-228600" eaLnBrk="1" hangingPunct="1">
              <a:buFont typeface="+mj-lt"/>
              <a:buAutoNum type="arabicPeriod"/>
            </a:pPr>
            <a:r>
              <a:rPr lang="fr-FR" altLang="fr-FR" sz="1200" b="1" dirty="0"/>
              <a:t>Dégradation enzymatique: </a:t>
            </a:r>
            <a:r>
              <a:rPr lang="fr-FR" altLang="fr-FR" sz="1200" dirty="0"/>
              <a:t>du neurotransmetteur (donc n’agit plus sur son récepteur)</a:t>
            </a:r>
          </a:p>
          <a:p>
            <a:pPr marL="228600" lvl="0" indent="-228600" eaLnBrk="1" hangingPunct="1">
              <a:buFont typeface="+mj-lt"/>
              <a:buAutoNum type="arabicPeriod"/>
            </a:pPr>
            <a:r>
              <a:rPr lang="fr-FR" altLang="fr-FR" sz="1200" b="1" dirty="0" err="1"/>
              <a:t>Recaptage</a:t>
            </a:r>
            <a:r>
              <a:rPr lang="fr-FR" altLang="fr-FR" sz="1200" b="1" dirty="0"/>
              <a:t>: </a:t>
            </a:r>
            <a:r>
              <a:rPr lang="fr-FR" altLang="fr-FR" sz="1200" dirty="0"/>
              <a:t>Transporteur dans neurone </a:t>
            </a:r>
            <a:r>
              <a:rPr lang="fr-FR" altLang="fr-FR" sz="1200" dirty="0" err="1"/>
              <a:t>pré-synaptique</a:t>
            </a:r>
            <a:r>
              <a:rPr lang="fr-FR" altLang="fr-FR" sz="1200" dirty="0"/>
              <a:t> ramène neurotransmetteur dans la neurone présynaptique</a:t>
            </a:r>
          </a:p>
          <a:p>
            <a:pPr marL="228600" indent="-228600" eaLnBrk="1" hangingPunct="1">
              <a:buFont typeface="+mj-lt"/>
              <a:buAutoNum type="arabicPeriod"/>
            </a:pPr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3418521933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A8CB43E7-2D00-49B8-8D35-A7B2BE92DBEC}" type="slidenum">
              <a:rPr lang="en-US" altLang="fr-FR" sz="1200" smtClean="0"/>
              <a:pPr/>
              <a:t>52</a:t>
            </a:fld>
            <a:endParaRPr lang="en-US" altLang="fr-FR" sz="1200"/>
          </a:p>
        </p:txBody>
      </p:sp>
      <p:sp>
        <p:nvSpPr>
          <p:cNvPr id="172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7203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fr-FR" altLang="fr-FR" dirty="0"/>
              <a:t>Dépolarisation dans neurone postsynaptique (réponse très courte)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FR" altLang="fr-FR" dirty="0"/>
              <a:t>N’atteint jamais le seuil d’excitation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fr-FR" altLang="fr-FR" dirty="0"/>
              <a:t>Potentiel d’action de neurone présynaptique ne cause jamais un potentiel d’action dans le neurone postsynaptique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endParaRPr lang="fr-FR" altLang="fr-FR" dirty="0"/>
          </a:p>
          <a:p>
            <a:r>
              <a:rPr lang="fr-FR" altLang="fr-FR" b="1" u="sng" dirty="0"/>
              <a:t>Ions impliqués dans PPSE (qui cause une dépolarisation):</a:t>
            </a:r>
            <a:r>
              <a:rPr lang="fr-FR" altLang="fr-FR" dirty="0"/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FR" altLang="fr-FR" dirty="0"/>
              <a:t>Petite quantité de </a:t>
            </a:r>
            <a:r>
              <a:rPr lang="fr-FR" altLang="fr-FR" b="1" dirty="0"/>
              <a:t>sodium</a:t>
            </a:r>
            <a:r>
              <a:rPr lang="fr-FR" altLang="fr-FR" dirty="0"/>
              <a:t> cause dépolarisation (ouvre canal) - </a:t>
            </a:r>
            <a:r>
              <a:rPr lang="fr-FR" altLang="fr-FR" b="1" dirty="0"/>
              <a:t>potassium</a:t>
            </a:r>
            <a:r>
              <a:rPr lang="fr-FR" altLang="fr-FR" dirty="0"/>
              <a:t> (cause fermeture du canal)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FR" altLang="fr-FR" dirty="0"/>
              <a:t>Potentiel sont générés de manières physiologique – cause dépolarisation (synapse excitateur)</a:t>
            </a:r>
          </a:p>
        </p:txBody>
      </p:sp>
    </p:spTree>
    <p:extLst>
      <p:ext uri="{BB962C8B-B14F-4D97-AF65-F5344CB8AC3E}">
        <p14:creationId xmlns:p14="http://schemas.microsoft.com/office/powerpoint/2010/main" val="2517030459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56936206-76E7-47F7-B2C4-D87E88F71C47}" type="slidenum">
              <a:rPr lang="en-US" altLang="fr-FR" sz="1200" smtClean="0"/>
              <a:pPr/>
              <a:t>53</a:t>
            </a:fld>
            <a:endParaRPr lang="en-US" altLang="fr-FR" sz="1200"/>
          </a:p>
        </p:txBody>
      </p:sp>
      <p:sp>
        <p:nvSpPr>
          <p:cNvPr id="173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7306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fr-FR" altLang="fr-FR" b="1" i="0" u="sng" dirty="0"/>
              <a:t>Hyperpolarisation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FR" altLang="fr-FR" dirty="0"/>
              <a:t>Éloigne potentiel de membrane du seuil d’excitation, diminue chance d’un potentiel d’action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FR" altLang="fr-FR" b="1" dirty="0"/>
              <a:t>Ions impliqués: </a:t>
            </a:r>
            <a:r>
              <a:rPr lang="fr-FR" altLang="fr-FR" dirty="0"/>
              <a:t>Potassium, Chlore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FR" altLang="fr-FR" dirty="0"/>
              <a:t>Synapse - Potentiel d’équilibre du chlore est toujours différent de celui du potentiel de membrane</a:t>
            </a:r>
          </a:p>
        </p:txBody>
      </p:sp>
    </p:spTree>
    <p:extLst>
      <p:ext uri="{BB962C8B-B14F-4D97-AF65-F5344CB8AC3E}">
        <p14:creationId xmlns:p14="http://schemas.microsoft.com/office/powerpoint/2010/main" val="2973424309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89620D57-66C6-48FE-A786-8D5B46060D4E}" type="slidenum">
              <a:rPr lang="en-US" altLang="fr-FR" sz="1200" smtClean="0"/>
              <a:pPr/>
              <a:t>54</a:t>
            </a:fld>
            <a:endParaRPr lang="en-US" altLang="fr-FR" sz="1200"/>
          </a:p>
        </p:txBody>
      </p:sp>
      <p:sp>
        <p:nvSpPr>
          <p:cNvPr id="174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7408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sz="900" b="1" u="sng" dirty="0"/>
              <a:t>Question: Si aucun de ces signaux causent un potentiel d’action, comment ont génère un potentiel d’action?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sz="900" b="0" u="none" dirty="0"/>
              <a:t>Pas de sommation: 2 potentiel d’actions dans le neurone présynaptique donne aucun potentiel d’action dans les neurone postsynaptique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sz="900" b="0" u="none" dirty="0"/>
              <a:t>Sommation temporelle: 2 stimulations dans neurone présynaptique = Dépolarisation, repolarisation incomplète, dépolarisation plus grande et atteint seuil d’excitation -&gt; Potentiel d’action enclenché 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sz="900" b="0" u="none" dirty="0"/>
              <a:t>Sommation spatiale: 1 signal combiné qui enclenche le potentiel d’action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sz="900" b="0" u="none" dirty="0"/>
              <a:t>Sommation spatiale du PPSE et PPSI: Potentiel d’action plus difficilement créé parce qu'ils cancel out presque</a:t>
            </a:r>
          </a:p>
        </p:txBody>
      </p:sp>
    </p:spTree>
    <p:extLst>
      <p:ext uri="{BB962C8B-B14F-4D97-AF65-F5344CB8AC3E}">
        <p14:creationId xmlns:p14="http://schemas.microsoft.com/office/powerpoint/2010/main" val="1501212039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F65E4F7-E8FD-4752-B942-51538615658A}" type="slidenum">
              <a:rPr lang="en-US" altLang="fr-FR" sz="1200" smtClean="0"/>
              <a:pPr/>
              <a:t>55</a:t>
            </a:fld>
            <a:endParaRPr lang="en-US" altLang="fr-FR" sz="1200" dirty="0"/>
          </a:p>
        </p:txBody>
      </p:sp>
      <p:sp>
        <p:nvSpPr>
          <p:cNvPr id="111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dirty="0"/>
              <a:t>Potentiel gradués se propagent sur petite distance et s’additionne au cône d’implantation (perte minime d’énergie)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Voir tendances ci-dessus</a:t>
            </a:r>
          </a:p>
        </p:txBody>
      </p:sp>
    </p:spTree>
    <p:extLst>
      <p:ext uri="{BB962C8B-B14F-4D97-AF65-F5344CB8AC3E}">
        <p14:creationId xmlns:p14="http://schemas.microsoft.com/office/powerpoint/2010/main" val="2918749215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7415CF56-E39A-4FB7-B520-DA888A935748}" type="slidenum">
              <a:rPr lang="en-US" altLang="fr-FR" sz="1200" smtClean="0"/>
              <a:pPr/>
              <a:t>56</a:t>
            </a:fld>
            <a:endParaRPr lang="en-US" altLang="fr-FR" sz="1200"/>
          </a:p>
        </p:txBody>
      </p:sp>
      <p:sp>
        <p:nvSpPr>
          <p:cNvPr id="153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5360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altLang="fr-FR" dirty="0"/>
              <a:t>Pression + forte ne change pas la forme du potentiel d’action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Fréquence à forte stimulation (pression forte) impact les dépolarisation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r>
              <a:rPr lang="fr-FR" altLang="fr-FR" dirty="0"/>
              <a:t>Intensité - Interprète fréquence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</a:pPr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2376322550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9DCEDFB0-C8BF-4DD4-A1EE-A50CC41CBA47}" type="slidenum">
              <a:rPr lang="en-US" altLang="fr-FR" sz="1200" smtClean="0"/>
              <a:pPr/>
              <a:t>57</a:t>
            </a:fld>
            <a:endParaRPr lang="en-US" altLang="fr-FR" sz="1200" dirty="0"/>
          </a:p>
        </p:txBody>
      </p:sp>
      <p:sp>
        <p:nvSpPr>
          <p:cNvPr id="196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9661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sz="900" dirty="0"/>
              <a:t>Récepteurs de genou qui sentent pression du </a:t>
            </a:r>
            <a:r>
              <a:rPr lang="fr-FR" altLang="fr-FR" sz="900" dirty="0" err="1"/>
              <a:t>marteuau</a:t>
            </a:r>
            <a:r>
              <a:rPr lang="fr-FR" altLang="fr-FR" sz="900" dirty="0"/>
              <a:t> </a:t>
            </a:r>
          </a:p>
          <a:p>
            <a:pPr eaLnBrk="1" hangingPunct="1"/>
            <a:r>
              <a:rPr lang="fr-FR" altLang="fr-FR" sz="900" dirty="0"/>
              <a:t>Potentiel d’action se propage jusqu’à moelle épinière</a:t>
            </a:r>
          </a:p>
          <a:p>
            <a:pPr eaLnBrk="1" hangingPunct="1"/>
            <a:endParaRPr lang="fr-FR" altLang="fr-FR" sz="900" dirty="0"/>
          </a:p>
          <a:p>
            <a:pPr eaLnBrk="1" hangingPunct="1"/>
            <a:r>
              <a:rPr lang="fr-FR" altLang="fr-FR" sz="900" dirty="0"/>
              <a:t>Centre d’intégration</a:t>
            </a:r>
          </a:p>
          <a:p>
            <a:pPr eaLnBrk="1" hangingPunct="1"/>
            <a:r>
              <a:rPr lang="fr-FR" altLang="fr-FR" sz="900" dirty="0"/>
              <a:t>Effecteurs – mouvement des jambes</a:t>
            </a:r>
          </a:p>
          <a:p>
            <a:pPr eaLnBrk="1" hangingPunct="1"/>
            <a:r>
              <a:rPr lang="fr-FR" altLang="fr-FR" sz="900" dirty="0"/>
              <a:t>Gauche = PPSE</a:t>
            </a:r>
          </a:p>
          <a:p>
            <a:pPr eaLnBrk="1" hangingPunct="1"/>
            <a:endParaRPr lang="fr-FR" altLang="fr-FR" sz="900" dirty="0"/>
          </a:p>
          <a:p>
            <a:pPr eaLnBrk="1" hangingPunct="1"/>
            <a:r>
              <a:rPr lang="fr-FR" altLang="fr-FR" sz="900" dirty="0"/>
              <a:t>Inhibition:</a:t>
            </a:r>
          </a:p>
          <a:p>
            <a:pPr eaLnBrk="1" hangingPunct="1"/>
            <a:r>
              <a:rPr lang="fr-FR" altLang="fr-FR" sz="900" dirty="0"/>
              <a:t>Bloquer potentiel d’action </a:t>
            </a:r>
          </a:p>
          <a:p>
            <a:pPr eaLnBrk="1" hangingPunct="1"/>
            <a:r>
              <a:rPr lang="fr-FR" altLang="fr-FR" sz="900" dirty="0"/>
              <a:t>Synapse – potentiel gradué : axone court ou longues = génération de potentiel d’action)</a:t>
            </a:r>
          </a:p>
        </p:txBody>
      </p:sp>
    </p:spTree>
    <p:extLst>
      <p:ext uri="{BB962C8B-B14F-4D97-AF65-F5344CB8AC3E}">
        <p14:creationId xmlns:p14="http://schemas.microsoft.com/office/powerpoint/2010/main" val="3542785298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E813B1FA-148E-44C9-8471-1B36541AA1B6}" type="slidenum">
              <a:rPr lang="en-US" altLang="fr-FR" sz="1200" smtClean="0"/>
              <a:pPr/>
              <a:t>58</a:t>
            </a:fld>
            <a:endParaRPr lang="en-US" altLang="fr-FR" sz="1200"/>
          </a:p>
        </p:txBody>
      </p:sp>
      <p:sp>
        <p:nvSpPr>
          <p:cNvPr id="179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7920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sz="900" dirty="0"/>
              <a:t>Seulement deux neurotransmetteurs sur exam : </a:t>
            </a:r>
            <a:r>
              <a:rPr lang="fr-FR" altLang="fr-FR" sz="900" dirty="0" err="1"/>
              <a:t>Acétylecholine</a:t>
            </a:r>
            <a:endParaRPr lang="fr-FR" altLang="fr-FR" sz="900" dirty="0"/>
          </a:p>
          <a:p>
            <a:pPr eaLnBrk="1" hangingPunct="1"/>
            <a:endParaRPr lang="fr-FR" altLang="fr-FR" sz="900" dirty="0"/>
          </a:p>
          <a:p>
            <a:pPr eaLnBrk="1" hangingPunct="1"/>
            <a:r>
              <a:rPr lang="fr-FR" altLang="fr-FR" sz="900" dirty="0"/>
              <a:t>Division </a:t>
            </a:r>
            <a:r>
              <a:rPr lang="fr-FR" altLang="fr-FR" sz="900" dirty="0" err="1"/>
              <a:t>sommatique</a:t>
            </a:r>
            <a:r>
              <a:rPr lang="fr-FR" altLang="fr-FR" sz="900" dirty="0"/>
              <a:t>:</a:t>
            </a:r>
          </a:p>
          <a:p>
            <a:pPr eaLnBrk="1" hangingPunct="1"/>
            <a:r>
              <a:rPr lang="fr-FR" altLang="fr-FR" sz="900" dirty="0"/>
              <a:t>CNS à MS (</a:t>
            </a:r>
            <a:r>
              <a:rPr lang="fr-FR" altLang="fr-FR" sz="900" dirty="0" err="1"/>
              <a:t>acét</a:t>
            </a:r>
            <a:r>
              <a:rPr lang="fr-FR" altLang="fr-FR" sz="900" dirty="0"/>
              <a:t>..)</a:t>
            </a:r>
          </a:p>
          <a:p>
            <a:pPr eaLnBrk="1" hangingPunct="1"/>
            <a:endParaRPr lang="fr-FR" altLang="fr-FR" sz="900" dirty="0"/>
          </a:p>
          <a:p>
            <a:pPr eaLnBrk="1" hangingPunct="1"/>
            <a:r>
              <a:rPr lang="fr-FR" altLang="fr-FR" sz="900" dirty="0"/>
              <a:t>Division autonome (contient deux neurones soit </a:t>
            </a:r>
            <a:r>
              <a:rPr lang="fr-FR" altLang="fr-FR" sz="900" dirty="0" err="1"/>
              <a:t>exciteteur</a:t>
            </a:r>
            <a:r>
              <a:rPr lang="fr-FR" altLang="fr-FR" sz="900" dirty="0"/>
              <a:t> ou inhibiteur:</a:t>
            </a:r>
          </a:p>
          <a:p>
            <a:pPr eaLnBrk="1" hangingPunct="1"/>
            <a:r>
              <a:rPr lang="fr-FR" altLang="fr-FR" sz="900" dirty="0" err="1"/>
              <a:t>Parasympatique</a:t>
            </a:r>
            <a:r>
              <a:rPr lang="fr-FR" altLang="fr-FR" sz="900" dirty="0"/>
              <a:t> </a:t>
            </a:r>
          </a:p>
          <a:p>
            <a:pPr eaLnBrk="1" hangingPunct="1"/>
            <a:r>
              <a:rPr lang="fr-FR" altLang="fr-FR" sz="900" dirty="0"/>
              <a:t>                                  </a:t>
            </a:r>
            <a:r>
              <a:rPr lang="fr-FR" altLang="fr-FR" sz="900" dirty="0" err="1"/>
              <a:t>Acétyl</a:t>
            </a:r>
            <a:endParaRPr lang="fr-FR" altLang="fr-FR" sz="900" dirty="0"/>
          </a:p>
          <a:p>
            <a:pPr eaLnBrk="1" hangingPunct="1"/>
            <a:r>
              <a:rPr lang="fr-FR" altLang="fr-FR" sz="900" dirty="0"/>
              <a:t>O----------------------------&lt;O---------------------&lt; </a:t>
            </a:r>
            <a:r>
              <a:rPr lang="fr-FR" altLang="fr-FR" sz="900" dirty="0" err="1"/>
              <a:t>Tisue</a:t>
            </a:r>
            <a:r>
              <a:rPr lang="fr-FR" altLang="fr-FR" sz="900" dirty="0"/>
              <a:t> - </a:t>
            </a:r>
            <a:r>
              <a:rPr lang="fr-FR" altLang="fr-FR" sz="900" dirty="0" err="1"/>
              <a:t>acétyl</a:t>
            </a:r>
            <a:endParaRPr lang="fr-FR" altLang="fr-FR" sz="900" dirty="0"/>
          </a:p>
          <a:p>
            <a:pPr eaLnBrk="1" hangingPunct="1"/>
            <a:endParaRPr lang="fr-FR" altLang="fr-FR" sz="900" dirty="0"/>
          </a:p>
          <a:p>
            <a:pPr eaLnBrk="1" hangingPunct="1"/>
            <a:r>
              <a:rPr lang="fr-FR" altLang="fr-FR" sz="900" dirty="0" err="1"/>
              <a:t>Sympatique</a:t>
            </a:r>
            <a:endParaRPr lang="fr-FR" altLang="fr-FR" sz="900" dirty="0"/>
          </a:p>
          <a:p>
            <a:pPr eaLnBrk="1" hangingPunct="1"/>
            <a:r>
              <a:rPr lang="fr-FR" altLang="fr-FR" sz="900" dirty="0"/>
              <a:t>	                         </a:t>
            </a:r>
            <a:r>
              <a:rPr lang="fr-FR" altLang="fr-FR" sz="900" dirty="0" err="1"/>
              <a:t>Acétyl</a:t>
            </a:r>
            <a:endParaRPr lang="fr-FR" altLang="fr-FR" sz="900" dirty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altLang="fr-FR" sz="900" dirty="0"/>
              <a:t>O--------------------------------------&lt;O-----------------------------&lt;Tissue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altLang="fr-FR" sz="900" dirty="0"/>
              <a:t>Tissue </a:t>
            </a:r>
            <a:r>
              <a:rPr lang="fr-FR" altLang="fr-FR" sz="900" dirty="0" err="1"/>
              <a:t>ganglionaire</a:t>
            </a:r>
            <a:r>
              <a:rPr lang="fr-FR" altLang="fr-FR" sz="900" dirty="0"/>
              <a:t>      Ganglions       Tissue </a:t>
            </a:r>
            <a:r>
              <a:rPr lang="fr-FR" altLang="fr-FR" sz="900" dirty="0" err="1"/>
              <a:t>posst</a:t>
            </a:r>
            <a:r>
              <a:rPr lang="fr-FR" altLang="fr-FR" sz="900" dirty="0"/>
              <a:t> </a:t>
            </a:r>
            <a:r>
              <a:rPr lang="fr-FR" altLang="fr-FR" sz="900" dirty="0" err="1"/>
              <a:t>ganglionaire</a:t>
            </a:r>
            <a:endParaRPr lang="fr-FR" altLang="fr-FR" sz="900" dirty="0"/>
          </a:p>
          <a:p>
            <a:pPr eaLnBrk="1" hangingPunct="1"/>
            <a:endParaRPr lang="fr-FR" altLang="fr-FR" sz="900" dirty="0"/>
          </a:p>
        </p:txBody>
      </p:sp>
    </p:spTree>
    <p:extLst>
      <p:ext uri="{BB962C8B-B14F-4D97-AF65-F5344CB8AC3E}">
        <p14:creationId xmlns:p14="http://schemas.microsoft.com/office/powerpoint/2010/main" val="2550213808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5D9E8ED4-1C70-464C-B7F2-F55D2566BD59}" type="slidenum">
              <a:rPr lang="en-US" altLang="fr-FR" sz="1200" smtClean="0"/>
              <a:pPr/>
              <a:t>59</a:t>
            </a:fld>
            <a:endParaRPr lang="en-US" altLang="fr-FR" sz="1200"/>
          </a:p>
        </p:txBody>
      </p:sp>
      <p:sp>
        <p:nvSpPr>
          <p:cNvPr id="180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8022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sz="900" dirty="0"/>
              <a:t>Pas connaitre formules:</a:t>
            </a:r>
          </a:p>
          <a:p>
            <a:pPr eaLnBrk="1" hangingPunct="1"/>
            <a:r>
              <a:rPr lang="fr-FR" altLang="fr-FR" sz="900" dirty="0"/>
              <a:t>Même récepteurs mais réponses opposés</a:t>
            </a:r>
          </a:p>
        </p:txBody>
      </p:sp>
    </p:spTree>
    <p:extLst>
      <p:ext uri="{BB962C8B-B14F-4D97-AF65-F5344CB8AC3E}">
        <p14:creationId xmlns:p14="http://schemas.microsoft.com/office/powerpoint/2010/main" val="5462653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B59CC406-91C8-498C-BE10-553766F86027}" type="slidenum">
              <a:rPr lang="en-US" altLang="fr-FR" sz="1200" smtClean="0"/>
              <a:pPr/>
              <a:t>60</a:t>
            </a:fld>
            <a:endParaRPr lang="en-US" altLang="fr-FR" sz="1200"/>
          </a:p>
        </p:txBody>
      </p:sp>
      <p:sp>
        <p:nvSpPr>
          <p:cNvPr id="181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8125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228600" indent="-228600" eaLnBrk="1" hangingPunct="1">
              <a:buAutoNum type="arabicPeriod"/>
            </a:pPr>
            <a:endParaRPr lang="fr-FR" altLang="fr-FR" sz="900" dirty="0"/>
          </a:p>
          <a:p>
            <a:pPr eaLnBrk="1" hangingPunct="1"/>
            <a:endParaRPr lang="fr-FR" altLang="fr-FR" sz="900" dirty="0"/>
          </a:p>
        </p:txBody>
      </p:sp>
    </p:spTree>
    <p:extLst>
      <p:ext uri="{BB962C8B-B14F-4D97-AF65-F5344CB8AC3E}">
        <p14:creationId xmlns:p14="http://schemas.microsoft.com/office/powerpoint/2010/main" val="2235210595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F79C86C9-5EF1-4326-94BE-652DECAA90C6}" type="slidenum">
              <a:rPr lang="en-US" altLang="fr-FR" sz="1200" smtClean="0"/>
              <a:pPr/>
              <a:t>61</a:t>
            </a:fld>
            <a:endParaRPr lang="en-US" altLang="fr-FR" sz="1200"/>
          </a:p>
        </p:txBody>
      </p:sp>
      <p:sp>
        <p:nvSpPr>
          <p:cNvPr id="182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8227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 sz="900" dirty="0"/>
          </a:p>
        </p:txBody>
      </p:sp>
    </p:spTree>
    <p:extLst>
      <p:ext uri="{BB962C8B-B14F-4D97-AF65-F5344CB8AC3E}">
        <p14:creationId xmlns:p14="http://schemas.microsoft.com/office/powerpoint/2010/main" val="279189932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E7FC0432-555E-4409-8373-73E8AACEDB4C}" type="slidenum">
              <a:rPr lang="en-US" altLang="fr-FR" sz="1200" smtClean="0"/>
              <a:pPr/>
              <a:t>62</a:t>
            </a:fld>
            <a:endParaRPr lang="en-US" altLang="fr-FR" sz="1200"/>
          </a:p>
        </p:txBody>
      </p:sp>
      <p:sp>
        <p:nvSpPr>
          <p:cNvPr id="183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8330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 sz="900" dirty="0"/>
          </a:p>
        </p:txBody>
      </p:sp>
    </p:spTree>
    <p:extLst>
      <p:ext uri="{BB962C8B-B14F-4D97-AF65-F5344CB8AC3E}">
        <p14:creationId xmlns:p14="http://schemas.microsoft.com/office/powerpoint/2010/main" val="28601506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E6A2F671-EE3C-46DC-9445-FA2568F47B0D}" type="slidenum">
              <a:rPr lang="en-US" altLang="fr-FR" sz="1200" smtClean="0"/>
              <a:pPr/>
              <a:t>63</a:t>
            </a:fld>
            <a:endParaRPr lang="en-US" altLang="fr-FR" sz="1200"/>
          </a:p>
        </p:txBody>
      </p:sp>
      <p:sp>
        <p:nvSpPr>
          <p:cNvPr id="166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6691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228600" indent="-228600" eaLnBrk="1" hangingPunct="1">
              <a:buAutoNum type="arabicPeriod"/>
            </a:pPr>
            <a:endParaRPr lang="fr-FR" altLang="fr-FR" sz="900" dirty="0"/>
          </a:p>
        </p:txBody>
      </p:sp>
    </p:spTree>
    <p:extLst>
      <p:ext uri="{BB962C8B-B14F-4D97-AF65-F5344CB8AC3E}">
        <p14:creationId xmlns:p14="http://schemas.microsoft.com/office/powerpoint/2010/main" val="3764033188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296BBF5F-5B74-4359-8761-546B78BF8FE7}" type="slidenum">
              <a:rPr lang="en-US" altLang="fr-FR" sz="1200" smtClean="0"/>
              <a:pPr/>
              <a:t>64</a:t>
            </a:fld>
            <a:endParaRPr lang="en-US" altLang="fr-FR" sz="1200"/>
          </a:p>
        </p:txBody>
      </p:sp>
      <p:sp>
        <p:nvSpPr>
          <p:cNvPr id="167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6794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sz="900" dirty="0"/>
              <a:t>Potentiel d’action = constant dans physiologie donnée</a:t>
            </a:r>
          </a:p>
          <a:p>
            <a:pPr eaLnBrk="1" hangingPunct="1"/>
            <a:endParaRPr lang="fr-FR" altLang="fr-FR" sz="900" dirty="0"/>
          </a:p>
          <a:p>
            <a:pPr eaLnBrk="1" hangingPunct="1"/>
            <a:r>
              <a:rPr lang="fr-FR" altLang="fr-FR" sz="900" dirty="0" err="1"/>
              <a:t>Rétroactivation</a:t>
            </a:r>
            <a:r>
              <a:rPr lang="fr-FR" altLang="fr-FR" sz="900" dirty="0"/>
              <a:t>:</a:t>
            </a:r>
          </a:p>
          <a:p>
            <a:pPr eaLnBrk="1" hangingPunct="1"/>
            <a:r>
              <a:rPr lang="fr-FR" altLang="fr-FR" sz="900" dirty="0"/>
              <a:t>Seuil d’Activation atteint – ouvre quelques canaux </a:t>
            </a:r>
            <a:r>
              <a:rPr lang="fr-FR" altLang="fr-FR" sz="900" dirty="0" err="1"/>
              <a:t>saudiques</a:t>
            </a:r>
            <a:r>
              <a:rPr lang="fr-FR" altLang="fr-FR" sz="900" dirty="0"/>
              <a:t> – </a:t>
            </a:r>
            <a:r>
              <a:rPr lang="fr-FR" altLang="fr-FR" sz="900" dirty="0" err="1"/>
              <a:t>saudium</a:t>
            </a:r>
            <a:r>
              <a:rPr lang="fr-FR" altLang="fr-FR" sz="900" dirty="0"/>
              <a:t> rentre cause </a:t>
            </a:r>
            <a:r>
              <a:rPr lang="fr-FR" altLang="fr-FR" sz="900" dirty="0" err="1"/>
              <a:t>ptite</a:t>
            </a:r>
            <a:r>
              <a:rPr lang="fr-FR" altLang="fr-FR" sz="900" dirty="0"/>
              <a:t> </a:t>
            </a:r>
            <a:r>
              <a:rPr lang="fr-FR" altLang="fr-FR" sz="900" dirty="0" err="1"/>
              <a:t>dépolatrisation</a:t>
            </a:r>
            <a:r>
              <a:rPr lang="fr-FR" altLang="fr-FR" sz="900" dirty="0"/>
              <a:t>- augmente activité d’autre canaux – augmente flux de sodium – augmente ouverture de canaux…</a:t>
            </a:r>
          </a:p>
          <a:p>
            <a:pPr eaLnBrk="1" hangingPunct="1"/>
            <a:r>
              <a:rPr lang="fr-FR" altLang="fr-FR" sz="900" dirty="0"/>
              <a:t>Et après </a:t>
            </a:r>
            <a:r>
              <a:rPr lang="fr-FR" altLang="fr-FR" sz="900" dirty="0" err="1"/>
              <a:t>frement</a:t>
            </a:r>
            <a:endParaRPr lang="fr-FR" altLang="fr-FR" sz="900" dirty="0"/>
          </a:p>
          <a:p>
            <a:pPr eaLnBrk="1" hangingPunct="1"/>
            <a:endParaRPr lang="fr-FR" altLang="fr-FR" sz="900" dirty="0"/>
          </a:p>
          <a:p>
            <a:pPr eaLnBrk="1" hangingPunct="1"/>
            <a:r>
              <a:rPr lang="fr-FR" altLang="fr-FR" sz="900" dirty="0"/>
              <a:t>Repolarisation </a:t>
            </a:r>
          </a:p>
          <a:p>
            <a:pPr eaLnBrk="1" hangingPunct="1"/>
            <a:r>
              <a:rPr lang="fr-FR" altLang="fr-FR" sz="900" dirty="0"/>
              <a:t>PG – </a:t>
            </a:r>
          </a:p>
          <a:p>
            <a:pPr eaLnBrk="1" hangingPunct="1"/>
            <a:r>
              <a:rPr lang="fr-FR" altLang="fr-FR" sz="900" dirty="0"/>
              <a:t>Dépolarisation: cause repolarisation après</a:t>
            </a:r>
          </a:p>
          <a:p>
            <a:pPr eaLnBrk="1" hangingPunct="1"/>
            <a:r>
              <a:rPr lang="fr-FR" altLang="fr-FR" sz="900" dirty="0"/>
              <a:t>hyperpolarisation: retour de potentiel de membrane a potentiel de… </a:t>
            </a:r>
          </a:p>
          <a:p>
            <a:pPr eaLnBrk="1" hangingPunct="1"/>
            <a:endParaRPr lang="fr-FR" altLang="fr-FR" sz="900" dirty="0"/>
          </a:p>
        </p:txBody>
      </p:sp>
    </p:spTree>
    <p:extLst>
      <p:ext uri="{BB962C8B-B14F-4D97-AF65-F5344CB8AC3E}">
        <p14:creationId xmlns:p14="http://schemas.microsoft.com/office/powerpoint/2010/main" val="3778605209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9251A8B0-C8A9-4420-B2E3-BA6D59412153}" type="slidenum">
              <a:rPr lang="en-US" altLang="fr-FR" sz="1200" smtClean="0"/>
              <a:pPr/>
              <a:t>65</a:t>
            </a:fld>
            <a:endParaRPr lang="en-US" altLang="fr-FR" sz="1200"/>
          </a:p>
        </p:txBody>
      </p:sp>
      <p:sp>
        <p:nvSpPr>
          <p:cNvPr id="168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6896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 sz="900"/>
          </a:p>
        </p:txBody>
      </p:sp>
    </p:spTree>
    <p:extLst>
      <p:ext uri="{BB962C8B-B14F-4D97-AF65-F5344CB8AC3E}">
        <p14:creationId xmlns:p14="http://schemas.microsoft.com/office/powerpoint/2010/main" val="14382108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0"/>
            <a:ext cx="9144000" cy="609600"/>
          </a:xfrm>
          <a:prstGeom prst="rect">
            <a:avLst/>
          </a:prstGeom>
          <a:solidFill>
            <a:srgbClr val="3333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365125" y="44450"/>
            <a:ext cx="8001000" cy="51911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sz="2800">
                <a:solidFill>
                  <a:schemeClr val="bg1"/>
                </a:solidFill>
              </a:rPr>
              <a:t>Chapter X Lecture</a:t>
            </a:r>
          </a:p>
        </p:txBody>
      </p:sp>
      <p:sp>
        <p:nvSpPr>
          <p:cNvPr id="6" name="Rectangle 8"/>
          <p:cNvSpPr>
            <a:spLocks noChangeArrowheads="1"/>
          </p:cNvSpPr>
          <p:nvPr userDrawn="1"/>
        </p:nvSpPr>
        <p:spPr bwMode="gray">
          <a:xfrm>
            <a:off x="0" y="6400800"/>
            <a:ext cx="9144000" cy="457200"/>
          </a:xfrm>
          <a:prstGeom prst="rect">
            <a:avLst/>
          </a:prstGeom>
          <a:solidFill>
            <a:srgbClr val="3333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fr-FR" altLang="fr-FR"/>
          </a:p>
        </p:txBody>
      </p:sp>
      <p:pic>
        <p:nvPicPr>
          <p:cNvPr id="7" name="Picture 11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2063" y="6356350"/>
            <a:ext cx="1528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2" descr="Pearson_Strap_Bound_White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6350"/>
            <a:ext cx="1762125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ine 14"/>
          <p:cNvSpPr>
            <a:spLocks noChangeShapeType="1"/>
          </p:cNvSpPr>
          <p:nvPr userDrawn="1"/>
        </p:nvSpPr>
        <p:spPr bwMode="gray">
          <a:xfrm>
            <a:off x="0" y="6397625"/>
            <a:ext cx="9139238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Text Box 15"/>
          <p:cNvSpPr txBox="1">
            <a:spLocks noChangeArrowheads="1"/>
          </p:cNvSpPr>
          <p:nvPr userDrawn="1"/>
        </p:nvSpPr>
        <p:spPr bwMode="auto">
          <a:xfrm>
            <a:off x="457200" y="881063"/>
            <a:ext cx="8448675" cy="94297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r>
              <a:rPr lang="en-US" sz="3600" b="1"/>
              <a:t>Book Title</a:t>
            </a:r>
          </a:p>
          <a:p>
            <a:pPr algn="r" eaLnBrk="1" hangingPunct="1">
              <a:spcBef>
                <a:spcPct val="10000"/>
              </a:spcBef>
              <a:defRPr/>
            </a:pPr>
            <a:r>
              <a:rPr lang="en-US" sz="1800"/>
              <a:t>Edition</a:t>
            </a:r>
            <a:endParaRPr lang="en-US" sz="1800" b="1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65125" y="3124200"/>
            <a:ext cx="6569075" cy="457200"/>
          </a:xfrm>
        </p:spPr>
        <p:txBody>
          <a:bodyPr lIns="91440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365125" y="3811588"/>
            <a:ext cx="6569075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Tx/>
              <a:buNone/>
              <a:defRPr sz="2400"/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265386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© Pearson ERPI, tous droits réservés.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472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© Pearson ERPI, tous droits réservés.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726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© Pearson ERPI, tous droits réservés.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002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© Pearson ERPI, tous droits réservés.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686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en-US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© Pearson ERPI, tous droits réservés.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33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© Pearson ERPI, tous droits réservés.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043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© Pearson ERPI, tous droits réservés.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245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© Pearson ERPI, tous droits réservés.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742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© Pearson ERPI, tous droits réservés.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058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126163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1261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© Pearson ERPI, tous droits réservés.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906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fr-FR"/>
              <a:t>Click to edit Master title style</a:t>
            </a:r>
          </a:p>
        </p:txBody>
      </p:sp>
      <p:sp>
        <p:nvSpPr>
          <p:cNvPr id="3091" name="Rectangle 19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87313" y="6553200"/>
            <a:ext cx="5399087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900">
                <a:latin typeface="Arial" charset="0"/>
                <a:cs typeface="+mj-cs"/>
              </a:defRPr>
            </a:lvl1pPr>
          </a:lstStyle>
          <a:p>
            <a:pPr>
              <a:defRPr/>
            </a:pPr>
            <a:r>
              <a:rPr lang="fr-CA"/>
              <a:t>© Pearson ERPI, tous droits réservés.</a:t>
            </a:r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5" r:id="rId1"/>
    <p:sldLayoutId id="2147483915" r:id="rId2"/>
    <p:sldLayoutId id="2147483916" r:id="rId3"/>
    <p:sldLayoutId id="2147483917" r:id="rId4"/>
    <p:sldLayoutId id="2147483918" r:id="rId5"/>
    <p:sldLayoutId id="2147483919" r:id="rId6"/>
    <p:sldLayoutId id="2147483920" r:id="rId7"/>
    <p:sldLayoutId id="2147483921" r:id="rId8"/>
    <p:sldLayoutId id="2147483922" r:id="rId9"/>
    <p:sldLayoutId id="2147483923" r:id="rId10"/>
    <p:sldLayoutId id="2147483924" r:id="rId11"/>
  </p:sldLayoutIdLst>
  <p:hf sldNum="0" hdr="0" dt="0"/>
  <p:txStyles>
    <p:titleStyle>
      <a:lvl1pPr algn="l" rtl="0" eaLnBrk="0" fontAlgn="base" hangingPunct="0">
        <a:spcBef>
          <a:spcPct val="5000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50000"/>
        </a:spcBef>
        <a:spcAft>
          <a:spcPct val="0"/>
        </a:spcAft>
        <a:defRPr sz="2000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50000"/>
        </a:spcBef>
        <a:spcAft>
          <a:spcPct val="0"/>
        </a:spcAft>
        <a:defRPr sz="2000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50000"/>
        </a:spcBef>
        <a:spcAft>
          <a:spcPct val="0"/>
        </a:spcAft>
        <a:defRPr sz="2000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50000"/>
        </a:spcBef>
        <a:spcAft>
          <a:spcPct val="0"/>
        </a:spcAft>
        <a:defRPr sz="2000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>
        <a:spcBef>
          <a:spcPct val="50000"/>
        </a:spcBef>
        <a:spcAft>
          <a:spcPct val="0"/>
        </a:spcAft>
        <a:defRPr sz="2000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spcBef>
          <a:spcPct val="50000"/>
        </a:spcBef>
        <a:spcAft>
          <a:spcPct val="0"/>
        </a:spcAft>
        <a:defRPr sz="2000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spcBef>
          <a:spcPct val="50000"/>
        </a:spcBef>
        <a:spcAft>
          <a:spcPct val="0"/>
        </a:spcAft>
        <a:defRPr sz="2000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spcBef>
          <a:spcPct val="50000"/>
        </a:spcBef>
        <a:spcAft>
          <a:spcPct val="0"/>
        </a:spcAft>
        <a:defRPr sz="20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 dirty="0"/>
              <a:t>© Pearson ERPI, tous droits réservés.</a:t>
            </a:r>
            <a:endParaRPr lang="en-GB" dirty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0" y="3048000"/>
            <a:ext cx="91440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CA" altLang="fr-FR" sz="4400" b="1" u="sng" kern="0" dirty="0"/>
              <a:t>PHYSIOLOGIE DU NEURONE</a:t>
            </a:r>
            <a:endParaRPr lang="fr-CA" altLang="fr-FR" sz="4400" u="sng" kern="0" dirty="0"/>
          </a:p>
        </p:txBody>
      </p:sp>
    </p:spTree>
    <p:extLst>
      <p:ext uri="{BB962C8B-B14F-4D97-AF65-F5344CB8AC3E}">
        <p14:creationId xmlns:p14="http://schemas.microsoft.com/office/powerpoint/2010/main" val="1809596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 dirty="0"/>
              <a:t>© Pearson ERPI, tous droits réservés.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369332"/>
          </a:xfrm>
        </p:spPr>
        <p:txBody>
          <a:bodyPr/>
          <a:lstStyle/>
          <a:p>
            <a:pPr algn="ctr" eaLnBrk="1" hangingPunct="1"/>
            <a:r>
              <a:rPr lang="fr-CA" altLang="fr-FR" sz="1800" b="1" dirty="0"/>
              <a:t>Fonctions du système nerveux.</a:t>
            </a:r>
            <a:endParaRPr lang="fr-CA" altLang="fr-FR" sz="3200" b="1" dirty="0"/>
          </a:p>
        </p:txBody>
      </p:sp>
      <p:pic>
        <p:nvPicPr>
          <p:cNvPr id="6148" name="Picture 3" descr="figure_11_01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78"/>
          <a:stretch>
            <a:fillRect/>
          </a:stretch>
        </p:blipFill>
        <p:spPr bwMode="auto">
          <a:xfrm>
            <a:off x="273050" y="328613"/>
            <a:ext cx="8597900" cy="599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4"/>
          <p:cNvSpPr>
            <a:spLocks noChangeArrowheads="1"/>
          </p:cNvSpPr>
          <p:nvPr/>
        </p:nvSpPr>
        <p:spPr bwMode="auto">
          <a:xfrm>
            <a:off x="3657600" y="850900"/>
            <a:ext cx="3148013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2100" b="1" dirty="0"/>
              <a:t>Information sensorielle</a:t>
            </a:r>
          </a:p>
        </p:txBody>
      </p:sp>
      <p:sp>
        <p:nvSpPr>
          <p:cNvPr id="6150" name="Rectangle 5"/>
          <p:cNvSpPr>
            <a:spLocks noChangeArrowheads="1"/>
          </p:cNvSpPr>
          <p:nvPr/>
        </p:nvSpPr>
        <p:spPr bwMode="auto">
          <a:xfrm>
            <a:off x="7099300" y="4060825"/>
            <a:ext cx="157797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2100" b="1" dirty="0"/>
              <a:t>Intégration</a:t>
            </a:r>
          </a:p>
        </p:txBody>
      </p:sp>
      <p:sp>
        <p:nvSpPr>
          <p:cNvPr id="6151" name="Rectangle 6"/>
          <p:cNvSpPr>
            <a:spLocks noChangeArrowheads="1"/>
          </p:cNvSpPr>
          <p:nvPr/>
        </p:nvSpPr>
        <p:spPr bwMode="auto">
          <a:xfrm>
            <a:off x="3962400" y="4749800"/>
            <a:ext cx="23685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2100" b="1" dirty="0"/>
              <a:t>Réponse motrice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 dirty="0"/>
              <a:t>© Pearson ERPI, tous droits réservés.</a:t>
            </a: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-38100"/>
            <a:ext cx="9144000" cy="307777"/>
          </a:xfrm>
        </p:spPr>
        <p:txBody>
          <a:bodyPr/>
          <a:lstStyle/>
          <a:p>
            <a:pPr algn="ctr" eaLnBrk="1" hangingPunct="1"/>
            <a:r>
              <a:rPr lang="fr-CA" altLang="fr-FR" sz="1400" b="1" dirty="0">
                <a:highlight>
                  <a:srgbClr val="FFFF00"/>
                </a:highlight>
              </a:rPr>
              <a:t>Niveaux d’organisation du système nerveux.</a:t>
            </a:r>
            <a:r>
              <a:rPr lang="fr-CA" altLang="fr-FR" sz="1400" dirty="0">
                <a:highlight>
                  <a:srgbClr val="FFFF00"/>
                </a:highlight>
              </a:rPr>
              <a:t> </a:t>
            </a:r>
            <a:endParaRPr lang="fr-CA" altLang="fr-FR" sz="2400" b="1" dirty="0">
              <a:highlight>
                <a:srgbClr val="FFFF00"/>
              </a:highlight>
            </a:endParaRPr>
          </a:p>
        </p:txBody>
      </p:sp>
      <p:pic>
        <p:nvPicPr>
          <p:cNvPr id="7172" name="Picture 3" descr="figure_11_02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11"/>
          <a:stretch>
            <a:fillRect/>
          </a:stretch>
        </p:blipFill>
        <p:spPr bwMode="auto">
          <a:xfrm>
            <a:off x="919163" y="201613"/>
            <a:ext cx="7158037" cy="629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Rectangle 4"/>
          <p:cNvSpPr>
            <a:spLocks noChangeAspect="1" noChangeArrowheads="1"/>
          </p:cNvSpPr>
          <p:nvPr/>
        </p:nvSpPr>
        <p:spPr bwMode="auto">
          <a:xfrm>
            <a:off x="1238250" y="304800"/>
            <a:ext cx="215900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900" dirty="0">
                <a:latin typeface="Arial Black" pitchFamily="34" charset="0"/>
              </a:rPr>
              <a:t>Système nerveux central (SNC)</a:t>
            </a:r>
          </a:p>
        </p:txBody>
      </p:sp>
      <p:sp>
        <p:nvSpPr>
          <p:cNvPr id="7174" name="Rectangle 5"/>
          <p:cNvSpPr>
            <a:spLocks noChangeAspect="1" noChangeArrowheads="1"/>
          </p:cNvSpPr>
          <p:nvPr/>
        </p:nvSpPr>
        <p:spPr bwMode="auto">
          <a:xfrm>
            <a:off x="1525588" y="471488"/>
            <a:ext cx="16017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800" b="1" dirty="0"/>
              <a:t>Encéphale et moelle épinière</a:t>
            </a:r>
          </a:p>
        </p:txBody>
      </p:sp>
      <p:sp>
        <p:nvSpPr>
          <p:cNvPr id="7175" name="Rectangle 6"/>
          <p:cNvSpPr>
            <a:spLocks noChangeAspect="1" noChangeArrowheads="1"/>
          </p:cNvSpPr>
          <p:nvPr/>
        </p:nvSpPr>
        <p:spPr bwMode="auto">
          <a:xfrm>
            <a:off x="1524000" y="638175"/>
            <a:ext cx="201295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800" b="1" dirty="0"/>
              <a:t>Centres de régulation et d’intégration</a:t>
            </a:r>
          </a:p>
        </p:txBody>
      </p:sp>
      <p:sp>
        <p:nvSpPr>
          <p:cNvPr id="7176" name="Rectangle 7"/>
          <p:cNvSpPr>
            <a:spLocks noChangeAspect="1" noChangeArrowheads="1"/>
          </p:cNvSpPr>
          <p:nvPr/>
        </p:nvSpPr>
        <p:spPr bwMode="auto">
          <a:xfrm>
            <a:off x="4371975" y="317500"/>
            <a:ext cx="249872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900" dirty="0">
                <a:latin typeface="Arial Black" pitchFamily="34" charset="0"/>
              </a:rPr>
              <a:t>Système nerveux périphérique (SNP)</a:t>
            </a:r>
          </a:p>
        </p:txBody>
      </p:sp>
      <p:sp>
        <p:nvSpPr>
          <p:cNvPr id="7177" name="Rectangle 8"/>
          <p:cNvSpPr>
            <a:spLocks noChangeAspect="1" noChangeArrowheads="1"/>
          </p:cNvSpPr>
          <p:nvPr/>
        </p:nvSpPr>
        <p:spPr bwMode="auto">
          <a:xfrm>
            <a:off x="4686300" y="477838"/>
            <a:ext cx="172085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800" b="1" dirty="0"/>
              <a:t>Nerfs crâniens et nerfs spinaux</a:t>
            </a:r>
          </a:p>
        </p:txBody>
      </p:sp>
      <p:sp>
        <p:nvSpPr>
          <p:cNvPr id="7178" name="Rectangle 9"/>
          <p:cNvSpPr>
            <a:spLocks noChangeAspect="1" noChangeArrowheads="1"/>
          </p:cNvSpPr>
          <p:nvPr/>
        </p:nvSpPr>
        <p:spPr bwMode="auto">
          <a:xfrm>
            <a:off x="4676775" y="647700"/>
            <a:ext cx="17907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800" b="1" dirty="0"/>
              <a:t>Lignes de communication entre le SNC et l’organisme</a:t>
            </a:r>
          </a:p>
        </p:txBody>
      </p:sp>
      <p:sp>
        <p:nvSpPr>
          <p:cNvPr id="7179" name="Rectangle 10"/>
          <p:cNvSpPr>
            <a:spLocks noChangeAspect="1" noChangeArrowheads="1"/>
          </p:cNvSpPr>
          <p:nvPr/>
        </p:nvSpPr>
        <p:spPr bwMode="auto">
          <a:xfrm>
            <a:off x="3228975" y="1385888"/>
            <a:ext cx="1781175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900" dirty="0">
                <a:latin typeface="Arial Black" pitchFamily="34" charset="0"/>
              </a:rPr>
              <a:t>Voie sensitive (afférente)</a:t>
            </a:r>
          </a:p>
        </p:txBody>
      </p:sp>
      <p:sp>
        <p:nvSpPr>
          <p:cNvPr id="7180" name="Rectangle 11"/>
          <p:cNvSpPr>
            <a:spLocks noChangeAspect="1" noChangeArrowheads="1"/>
          </p:cNvSpPr>
          <p:nvPr/>
        </p:nvSpPr>
        <p:spPr bwMode="auto">
          <a:xfrm>
            <a:off x="3335338" y="1543050"/>
            <a:ext cx="15414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800" b="1" dirty="0" err="1"/>
              <a:t>Neurofibres</a:t>
            </a:r>
            <a:r>
              <a:rPr lang="fr-CA" altLang="fr-FR" sz="800" b="1" dirty="0"/>
              <a:t> sensitives somatiques et viscérales</a:t>
            </a:r>
          </a:p>
        </p:txBody>
      </p:sp>
      <p:sp>
        <p:nvSpPr>
          <p:cNvPr id="7181" name="Rectangle 12"/>
          <p:cNvSpPr>
            <a:spLocks noChangeAspect="1" noChangeArrowheads="1"/>
          </p:cNvSpPr>
          <p:nvPr/>
        </p:nvSpPr>
        <p:spPr bwMode="auto">
          <a:xfrm>
            <a:off x="3340100" y="1843088"/>
            <a:ext cx="17653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 b="1"/>
              <a:t>Propagation des influx nerveux provenant des récepteurs du SNC</a:t>
            </a:r>
          </a:p>
        </p:txBody>
      </p:sp>
      <p:sp>
        <p:nvSpPr>
          <p:cNvPr id="7182" name="Rectangle 13"/>
          <p:cNvSpPr>
            <a:spLocks noChangeAspect="1" noChangeArrowheads="1"/>
          </p:cNvSpPr>
          <p:nvPr/>
        </p:nvSpPr>
        <p:spPr bwMode="auto">
          <a:xfrm>
            <a:off x="5818188" y="1400175"/>
            <a:ext cx="169862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900">
                <a:latin typeface="Arial Black" pitchFamily="34" charset="0"/>
              </a:rPr>
              <a:t>Voie motrice (efférente)</a:t>
            </a:r>
          </a:p>
        </p:txBody>
      </p:sp>
      <p:sp>
        <p:nvSpPr>
          <p:cNvPr id="7183" name="Rectangle 14"/>
          <p:cNvSpPr>
            <a:spLocks noChangeAspect="1" noChangeArrowheads="1"/>
          </p:cNvSpPr>
          <p:nvPr/>
        </p:nvSpPr>
        <p:spPr bwMode="auto">
          <a:xfrm>
            <a:off x="5802313" y="1573213"/>
            <a:ext cx="12207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800" b="1"/>
              <a:t>Neurofibres motrices</a:t>
            </a:r>
          </a:p>
        </p:txBody>
      </p:sp>
      <p:sp>
        <p:nvSpPr>
          <p:cNvPr id="7184" name="Rectangle 15"/>
          <p:cNvSpPr>
            <a:spLocks noChangeAspect="1" noChangeArrowheads="1"/>
          </p:cNvSpPr>
          <p:nvPr/>
        </p:nvSpPr>
        <p:spPr bwMode="auto">
          <a:xfrm>
            <a:off x="5792788" y="1739900"/>
            <a:ext cx="21986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800" b="1"/>
              <a:t>Propagation des influx provenant du SNC vers les effecteurs (muscles et glandes)</a:t>
            </a:r>
          </a:p>
        </p:txBody>
      </p:sp>
      <p:sp>
        <p:nvSpPr>
          <p:cNvPr id="7185" name="Rectangle 16"/>
          <p:cNvSpPr>
            <a:spLocks noChangeAspect="1" noChangeArrowheads="1"/>
          </p:cNvSpPr>
          <p:nvPr/>
        </p:nvSpPr>
        <p:spPr bwMode="auto">
          <a:xfrm>
            <a:off x="2305050" y="2447925"/>
            <a:ext cx="15525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800" b="1"/>
              <a:t>Neurofibre sensitive somatique</a:t>
            </a:r>
          </a:p>
        </p:txBody>
      </p:sp>
      <p:sp>
        <p:nvSpPr>
          <p:cNvPr id="7186" name="Rectangle 17"/>
          <p:cNvSpPr>
            <a:spLocks noChangeAspect="1" noChangeArrowheads="1"/>
          </p:cNvSpPr>
          <p:nvPr/>
        </p:nvSpPr>
        <p:spPr bwMode="auto">
          <a:xfrm>
            <a:off x="4186238" y="2608263"/>
            <a:ext cx="4318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800" b="1"/>
              <a:t>Peau</a:t>
            </a:r>
          </a:p>
        </p:txBody>
      </p:sp>
      <p:sp>
        <p:nvSpPr>
          <p:cNvPr id="7187" name="Rectangle 18"/>
          <p:cNvSpPr>
            <a:spLocks noChangeAspect="1" noChangeArrowheads="1"/>
          </p:cNvSpPr>
          <p:nvPr/>
        </p:nvSpPr>
        <p:spPr bwMode="auto">
          <a:xfrm>
            <a:off x="4768850" y="2451100"/>
            <a:ext cx="18605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900" b="1" dirty="0">
                <a:latin typeface="Arial Black" pitchFamily="34" charset="0"/>
              </a:rPr>
              <a:t>Système nerveux somatique</a:t>
            </a:r>
          </a:p>
        </p:txBody>
      </p:sp>
      <p:sp>
        <p:nvSpPr>
          <p:cNvPr id="5140" name="Rectangle 19"/>
          <p:cNvSpPr>
            <a:spLocks noChangeAspect="1" noChangeArrowheads="1"/>
          </p:cNvSpPr>
          <p:nvPr/>
        </p:nvSpPr>
        <p:spPr bwMode="auto">
          <a:xfrm>
            <a:off x="5229225" y="2759075"/>
            <a:ext cx="1371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fr-CA" sz="750" b="1" dirty="0"/>
              <a:t>Volontaire (</a:t>
            </a:r>
            <a:r>
              <a:rPr lang="fr-CA" sz="750" b="1" dirty="0" err="1"/>
              <a:t>neurofibres</a:t>
            </a:r>
            <a:r>
              <a:rPr lang="fr-CA" sz="750" b="1" dirty="0"/>
              <a:t> motrices somatiques)</a:t>
            </a:r>
          </a:p>
        </p:txBody>
      </p:sp>
      <p:sp>
        <p:nvSpPr>
          <p:cNvPr id="5141" name="Rectangle 20"/>
          <p:cNvSpPr>
            <a:spLocks noChangeAspect="1" noChangeArrowheads="1"/>
          </p:cNvSpPr>
          <p:nvPr/>
        </p:nvSpPr>
        <p:spPr bwMode="auto">
          <a:xfrm>
            <a:off x="5245100" y="3060700"/>
            <a:ext cx="1308100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fr-CA" sz="750" b="1"/>
              <a:t>Propagation des influx du SNC vers les muscles squelettiques</a:t>
            </a:r>
          </a:p>
        </p:txBody>
      </p:sp>
      <p:sp>
        <p:nvSpPr>
          <p:cNvPr id="7190" name="Rectangle 21"/>
          <p:cNvSpPr>
            <a:spLocks noChangeAspect="1" noChangeArrowheads="1"/>
          </p:cNvSpPr>
          <p:nvPr/>
        </p:nvSpPr>
        <p:spPr bwMode="auto">
          <a:xfrm>
            <a:off x="6457950" y="2470150"/>
            <a:ext cx="16176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900">
                <a:latin typeface="Arial Black" pitchFamily="34" charset="0"/>
              </a:rPr>
              <a:t>Système nerveux autonome (SNA)</a:t>
            </a:r>
          </a:p>
        </p:txBody>
      </p:sp>
      <p:sp>
        <p:nvSpPr>
          <p:cNvPr id="7191" name="Rectangle 22"/>
          <p:cNvSpPr>
            <a:spLocks noChangeAspect="1" noChangeArrowheads="1"/>
          </p:cNvSpPr>
          <p:nvPr/>
        </p:nvSpPr>
        <p:spPr bwMode="auto">
          <a:xfrm>
            <a:off x="6638925" y="2752725"/>
            <a:ext cx="14303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800" b="1"/>
              <a:t>Involontaire (neurofibres motrices viscérales)</a:t>
            </a:r>
          </a:p>
        </p:txBody>
      </p:sp>
      <p:sp>
        <p:nvSpPr>
          <p:cNvPr id="7192" name="Rectangle 23"/>
          <p:cNvSpPr>
            <a:spLocks noChangeAspect="1" noChangeArrowheads="1"/>
          </p:cNvSpPr>
          <p:nvPr/>
        </p:nvSpPr>
        <p:spPr bwMode="auto">
          <a:xfrm>
            <a:off x="6629400" y="3071813"/>
            <a:ext cx="14303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800" b="1"/>
              <a:t>Propagation des influx du SNC vers le muscle cardiaque, les muscles lisses et les glandes</a:t>
            </a:r>
          </a:p>
        </p:txBody>
      </p:sp>
      <p:sp>
        <p:nvSpPr>
          <p:cNvPr id="7193" name="Rectangle 24"/>
          <p:cNvSpPr>
            <a:spLocks noChangeAspect="1" noChangeArrowheads="1"/>
          </p:cNvSpPr>
          <p:nvPr/>
        </p:nvSpPr>
        <p:spPr bwMode="auto">
          <a:xfrm>
            <a:off x="2362200" y="3400425"/>
            <a:ext cx="16160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800" b="1"/>
              <a:t>Neurofibre sensitive viscérale</a:t>
            </a:r>
          </a:p>
        </p:txBody>
      </p:sp>
      <p:sp>
        <p:nvSpPr>
          <p:cNvPr id="7194" name="Rectangle 25"/>
          <p:cNvSpPr>
            <a:spLocks noChangeAspect="1" noChangeArrowheads="1"/>
          </p:cNvSpPr>
          <p:nvPr/>
        </p:nvSpPr>
        <p:spPr bwMode="auto">
          <a:xfrm>
            <a:off x="2590800" y="4025900"/>
            <a:ext cx="266858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800" b="1"/>
              <a:t>Neurofibre motrice du système nerveux somatique</a:t>
            </a:r>
          </a:p>
        </p:txBody>
      </p:sp>
      <p:sp>
        <p:nvSpPr>
          <p:cNvPr id="7195" name="Rectangle 26"/>
          <p:cNvSpPr>
            <a:spLocks noChangeAspect="1" noChangeArrowheads="1"/>
          </p:cNvSpPr>
          <p:nvPr/>
        </p:nvSpPr>
        <p:spPr bwMode="auto">
          <a:xfrm>
            <a:off x="4306888" y="3584575"/>
            <a:ext cx="61436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800" b="1"/>
              <a:t>Estomac</a:t>
            </a:r>
          </a:p>
        </p:txBody>
      </p:sp>
      <p:sp>
        <p:nvSpPr>
          <p:cNvPr id="7196" name="Rectangle 27"/>
          <p:cNvSpPr>
            <a:spLocks noChangeAspect="1" noChangeArrowheads="1"/>
          </p:cNvSpPr>
          <p:nvPr/>
        </p:nvSpPr>
        <p:spPr bwMode="auto">
          <a:xfrm>
            <a:off x="5029200" y="3524250"/>
            <a:ext cx="10493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800" b="1"/>
              <a:t>Muscle squelettique</a:t>
            </a:r>
          </a:p>
        </p:txBody>
      </p:sp>
      <p:sp>
        <p:nvSpPr>
          <p:cNvPr id="5149" name="Rectangle 28"/>
          <p:cNvSpPr>
            <a:spLocks noChangeAspect="1" noChangeArrowheads="1"/>
          </p:cNvSpPr>
          <p:nvPr/>
        </p:nvSpPr>
        <p:spPr bwMode="auto">
          <a:xfrm>
            <a:off x="4962525" y="4371975"/>
            <a:ext cx="1590675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CA" sz="850">
                <a:latin typeface="Arial Black" pitchFamily="1" charset="0"/>
              </a:rPr>
              <a:t>Système nerveux sympathique</a:t>
            </a:r>
          </a:p>
        </p:txBody>
      </p:sp>
      <p:sp>
        <p:nvSpPr>
          <p:cNvPr id="7198" name="Rectangle 29"/>
          <p:cNvSpPr>
            <a:spLocks noChangeAspect="1" noChangeArrowheads="1"/>
          </p:cNvSpPr>
          <p:nvPr/>
        </p:nvSpPr>
        <p:spPr bwMode="auto">
          <a:xfrm>
            <a:off x="5105400" y="4618038"/>
            <a:ext cx="1600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 b="1"/>
              <a:t>Mobilisation des systèmes de l’organisme dans les situations d’urgence</a:t>
            </a:r>
          </a:p>
        </p:txBody>
      </p:sp>
      <p:sp>
        <p:nvSpPr>
          <p:cNvPr id="7199" name="Rectangle 30"/>
          <p:cNvSpPr>
            <a:spLocks noChangeAspect="1" noChangeArrowheads="1"/>
          </p:cNvSpPr>
          <p:nvPr/>
        </p:nvSpPr>
        <p:spPr bwMode="auto">
          <a:xfrm>
            <a:off x="6554788" y="4427538"/>
            <a:ext cx="14271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900">
                <a:latin typeface="Arial Black" pitchFamily="34" charset="0"/>
              </a:rPr>
              <a:t>Système nerveux parasympathique</a:t>
            </a:r>
          </a:p>
        </p:txBody>
      </p:sp>
      <p:sp>
        <p:nvSpPr>
          <p:cNvPr id="7200" name="Rectangle 31"/>
          <p:cNvSpPr>
            <a:spLocks noChangeAspect="1" noChangeArrowheads="1"/>
          </p:cNvSpPr>
          <p:nvPr/>
        </p:nvSpPr>
        <p:spPr bwMode="auto">
          <a:xfrm>
            <a:off x="6815138" y="4700588"/>
            <a:ext cx="126206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800" b="1"/>
              <a:t>Conservation de l’énergie</a:t>
            </a:r>
          </a:p>
        </p:txBody>
      </p:sp>
      <p:sp>
        <p:nvSpPr>
          <p:cNvPr id="7201" name="Rectangle 32"/>
          <p:cNvSpPr>
            <a:spLocks noChangeAspect="1" noChangeArrowheads="1"/>
          </p:cNvSpPr>
          <p:nvPr/>
        </p:nvSpPr>
        <p:spPr bwMode="auto">
          <a:xfrm>
            <a:off x="6805613" y="4914900"/>
            <a:ext cx="11858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800" b="1"/>
              <a:t>Accomplissement des fonctions habituelles</a:t>
            </a:r>
          </a:p>
        </p:txBody>
      </p:sp>
      <p:sp>
        <p:nvSpPr>
          <p:cNvPr id="7202" name="Rectangle 33"/>
          <p:cNvSpPr>
            <a:spLocks noChangeAspect="1" noChangeArrowheads="1"/>
          </p:cNvSpPr>
          <p:nvPr/>
        </p:nvSpPr>
        <p:spPr bwMode="auto">
          <a:xfrm>
            <a:off x="3648075" y="5410200"/>
            <a:ext cx="13239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800" b="1"/>
              <a:t>Neurofibre motrice sympathique du SNA</a:t>
            </a:r>
          </a:p>
        </p:txBody>
      </p:sp>
      <p:sp>
        <p:nvSpPr>
          <p:cNvPr id="7203" name="Rectangle 34"/>
          <p:cNvSpPr>
            <a:spLocks noChangeAspect="1" noChangeArrowheads="1"/>
          </p:cNvSpPr>
          <p:nvPr/>
        </p:nvSpPr>
        <p:spPr bwMode="auto">
          <a:xfrm>
            <a:off x="5918200" y="5530850"/>
            <a:ext cx="48101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800" b="1"/>
              <a:t>Coeur</a:t>
            </a:r>
          </a:p>
        </p:txBody>
      </p:sp>
      <p:sp>
        <p:nvSpPr>
          <p:cNvPr id="7204" name="Rectangle 35"/>
          <p:cNvSpPr>
            <a:spLocks noChangeAspect="1" noChangeArrowheads="1"/>
          </p:cNvSpPr>
          <p:nvPr/>
        </p:nvSpPr>
        <p:spPr bwMode="auto">
          <a:xfrm>
            <a:off x="3560763" y="6135688"/>
            <a:ext cx="238601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800" b="1"/>
              <a:t>Neurofibre motrice parasympathique du SNA</a:t>
            </a:r>
          </a:p>
        </p:txBody>
      </p:sp>
      <p:sp>
        <p:nvSpPr>
          <p:cNvPr id="7205" name="Rectangle 36"/>
          <p:cNvSpPr>
            <a:spLocks noChangeAspect="1" noChangeArrowheads="1"/>
          </p:cNvSpPr>
          <p:nvPr/>
        </p:nvSpPr>
        <p:spPr bwMode="auto">
          <a:xfrm>
            <a:off x="7253288" y="6091238"/>
            <a:ext cx="51276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800" b="1"/>
              <a:t>Vessie</a:t>
            </a:r>
          </a:p>
        </p:txBody>
      </p:sp>
      <p:sp>
        <p:nvSpPr>
          <p:cNvPr id="7206" name="Rectangle 37"/>
          <p:cNvSpPr>
            <a:spLocks noChangeAspect="1" noChangeArrowheads="1"/>
          </p:cNvSpPr>
          <p:nvPr/>
        </p:nvSpPr>
        <p:spPr bwMode="auto">
          <a:xfrm>
            <a:off x="1082675" y="5735638"/>
            <a:ext cx="579438" cy="19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700" b="1"/>
              <a:t>Structure</a:t>
            </a:r>
          </a:p>
        </p:txBody>
      </p:sp>
      <p:sp>
        <p:nvSpPr>
          <p:cNvPr id="7207" name="Rectangle 38"/>
          <p:cNvSpPr>
            <a:spLocks noChangeAspect="1" noChangeArrowheads="1"/>
          </p:cNvSpPr>
          <p:nvPr/>
        </p:nvSpPr>
        <p:spPr bwMode="auto">
          <a:xfrm>
            <a:off x="1082675" y="5875338"/>
            <a:ext cx="6175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800" b="1"/>
              <a:t>Fonction</a:t>
            </a:r>
          </a:p>
        </p:txBody>
      </p:sp>
      <p:sp>
        <p:nvSpPr>
          <p:cNvPr id="7208" name="Rectangle 39"/>
          <p:cNvSpPr>
            <a:spLocks noChangeAspect="1" noChangeArrowheads="1"/>
          </p:cNvSpPr>
          <p:nvPr/>
        </p:nvSpPr>
        <p:spPr bwMode="auto">
          <a:xfrm>
            <a:off x="1092200" y="6030913"/>
            <a:ext cx="11271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 b="1"/>
              <a:t>Voie sensitive (afférente) du SNP</a:t>
            </a:r>
          </a:p>
        </p:txBody>
      </p:sp>
      <p:sp>
        <p:nvSpPr>
          <p:cNvPr id="7209" name="Rectangle 40"/>
          <p:cNvSpPr>
            <a:spLocks noChangeAspect="1" noChangeArrowheads="1"/>
          </p:cNvSpPr>
          <p:nvPr/>
        </p:nvSpPr>
        <p:spPr bwMode="auto">
          <a:xfrm>
            <a:off x="1082675" y="6267450"/>
            <a:ext cx="10509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 b="1" dirty="0"/>
              <a:t>Voie motrice (efférente) du SNP</a:t>
            </a:r>
          </a:p>
        </p:txBody>
      </p:sp>
      <p:sp>
        <p:nvSpPr>
          <p:cNvPr id="7210" name="Oval 41"/>
          <p:cNvSpPr>
            <a:spLocks noChangeAspect="1" noChangeArrowheads="1"/>
          </p:cNvSpPr>
          <p:nvPr/>
        </p:nvSpPr>
        <p:spPr bwMode="auto">
          <a:xfrm>
            <a:off x="3316288" y="1631950"/>
            <a:ext cx="61912" cy="61913"/>
          </a:xfrm>
          <a:prstGeom prst="ellipse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7211" name="Rectangle 42"/>
          <p:cNvSpPr>
            <a:spLocks noChangeAspect="1" noChangeArrowheads="1"/>
          </p:cNvSpPr>
          <p:nvPr/>
        </p:nvSpPr>
        <p:spPr bwMode="auto">
          <a:xfrm>
            <a:off x="3306763" y="1889125"/>
            <a:ext cx="63500" cy="6191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7212" name="Oval 43"/>
          <p:cNvSpPr>
            <a:spLocks noChangeAspect="1" noChangeArrowheads="1"/>
          </p:cNvSpPr>
          <p:nvPr/>
        </p:nvSpPr>
        <p:spPr bwMode="auto">
          <a:xfrm>
            <a:off x="4648200" y="547688"/>
            <a:ext cx="61913" cy="61912"/>
          </a:xfrm>
          <a:prstGeom prst="ellipse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7213" name="Rectangle 44"/>
          <p:cNvSpPr>
            <a:spLocks noChangeAspect="1" noChangeArrowheads="1"/>
          </p:cNvSpPr>
          <p:nvPr/>
        </p:nvSpPr>
        <p:spPr bwMode="auto">
          <a:xfrm>
            <a:off x="4638675" y="708025"/>
            <a:ext cx="61913" cy="635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7214" name="Oval 45"/>
          <p:cNvSpPr>
            <a:spLocks noChangeAspect="1" noChangeArrowheads="1"/>
          </p:cNvSpPr>
          <p:nvPr/>
        </p:nvSpPr>
        <p:spPr bwMode="auto">
          <a:xfrm>
            <a:off x="1503363" y="547688"/>
            <a:ext cx="61912" cy="61912"/>
          </a:xfrm>
          <a:prstGeom prst="ellipse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7215" name="Rectangle 46"/>
          <p:cNvSpPr>
            <a:spLocks noChangeAspect="1" noChangeArrowheads="1"/>
          </p:cNvSpPr>
          <p:nvPr/>
        </p:nvSpPr>
        <p:spPr bwMode="auto">
          <a:xfrm>
            <a:off x="1506538" y="712788"/>
            <a:ext cx="63500" cy="635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7216" name="Oval 47"/>
          <p:cNvSpPr>
            <a:spLocks noChangeAspect="1" noChangeArrowheads="1"/>
          </p:cNvSpPr>
          <p:nvPr/>
        </p:nvSpPr>
        <p:spPr bwMode="auto">
          <a:xfrm>
            <a:off x="5778500" y="1638300"/>
            <a:ext cx="61913" cy="61913"/>
          </a:xfrm>
          <a:prstGeom prst="ellipse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7217" name="Rectangle 48"/>
          <p:cNvSpPr>
            <a:spLocks noChangeAspect="1" noChangeArrowheads="1"/>
          </p:cNvSpPr>
          <p:nvPr/>
        </p:nvSpPr>
        <p:spPr bwMode="auto">
          <a:xfrm>
            <a:off x="5778500" y="1809750"/>
            <a:ext cx="61913" cy="6191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7218" name="Oval 49"/>
          <p:cNvSpPr>
            <a:spLocks noChangeAspect="1" noChangeArrowheads="1"/>
          </p:cNvSpPr>
          <p:nvPr/>
        </p:nvSpPr>
        <p:spPr bwMode="auto">
          <a:xfrm>
            <a:off x="5226050" y="2851150"/>
            <a:ext cx="61913" cy="61913"/>
          </a:xfrm>
          <a:prstGeom prst="ellipse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7219" name="Rectangle 50"/>
          <p:cNvSpPr>
            <a:spLocks noChangeAspect="1" noChangeArrowheads="1"/>
          </p:cNvSpPr>
          <p:nvPr/>
        </p:nvSpPr>
        <p:spPr bwMode="auto">
          <a:xfrm>
            <a:off x="5226050" y="3114675"/>
            <a:ext cx="61913" cy="635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7220" name="Rectangle 51"/>
          <p:cNvSpPr>
            <a:spLocks noChangeAspect="1" noChangeArrowheads="1"/>
          </p:cNvSpPr>
          <p:nvPr/>
        </p:nvSpPr>
        <p:spPr bwMode="auto">
          <a:xfrm>
            <a:off x="5108575" y="4675188"/>
            <a:ext cx="61913" cy="635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7221" name="Rectangle 52"/>
          <p:cNvSpPr>
            <a:spLocks noChangeAspect="1" noChangeArrowheads="1"/>
          </p:cNvSpPr>
          <p:nvPr/>
        </p:nvSpPr>
        <p:spPr bwMode="auto">
          <a:xfrm>
            <a:off x="6792913" y="4987925"/>
            <a:ext cx="63500" cy="635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7222" name="Rectangle 53"/>
          <p:cNvSpPr>
            <a:spLocks noChangeAspect="1" noChangeArrowheads="1"/>
          </p:cNvSpPr>
          <p:nvPr/>
        </p:nvSpPr>
        <p:spPr bwMode="auto">
          <a:xfrm>
            <a:off x="1055688" y="5942013"/>
            <a:ext cx="61912" cy="6191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7223" name="Oval 54"/>
          <p:cNvSpPr>
            <a:spLocks noChangeAspect="1" noChangeArrowheads="1"/>
          </p:cNvSpPr>
          <p:nvPr/>
        </p:nvSpPr>
        <p:spPr bwMode="auto">
          <a:xfrm>
            <a:off x="1049338" y="5800725"/>
            <a:ext cx="63500" cy="61913"/>
          </a:xfrm>
          <a:prstGeom prst="ellipse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7224" name="Rectangle 55"/>
          <p:cNvSpPr>
            <a:spLocks noChangeAspect="1" noChangeArrowheads="1"/>
          </p:cNvSpPr>
          <p:nvPr/>
        </p:nvSpPr>
        <p:spPr bwMode="auto">
          <a:xfrm>
            <a:off x="6792913" y="4816475"/>
            <a:ext cx="63500" cy="6191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14339" name="Picture 2" descr="figure_11_04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71"/>
          <a:stretch>
            <a:fillRect/>
          </a:stretch>
        </p:blipFill>
        <p:spPr bwMode="auto">
          <a:xfrm>
            <a:off x="273050" y="627063"/>
            <a:ext cx="8597900" cy="541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Freeform 3"/>
          <p:cNvSpPr>
            <a:spLocks/>
          </p:cNvSpPr>
          <p:nvPr/>
        </p:nvSpPr>
        <p:spPr bwMode="auto">
          <a:xfrm>
            <a:off x="8088313" y="3324225"/>
            <a:ext cx="93662" cy="960438"/>
          </a:xfrm>
          <a:custGeom>
            <a:avLst/>
            <a:gdLst>
              <a:gd name="T0" fmla="*/ 2147483647 w 59"/>
              <a:gd name="T1" fmla="*/ 0 h 605"/>
              <a:gd name="T2" fmla="*/ 2147483647 w 59"/>
              <a:gd name="T3" fmla="*/ 2147483647 h 605"/>
              <a:gd name="T4" fmla="*/ 0 w 59"/>
              <a:gd name="T5" fmla="*/ 2147483647 h 605"/>
              <a:gd name="T6" fmla="*/ 0 60000 65536"/>
              <a:gd name="T7" fmla="*/ 0 60000 65536"/>
              <a:gd name="T8" fmla="*/ 0 60000 65536"/>
              <a:gd name="T9" fmla="*/ 0 w 59"/>
              <a:gd name="T10" fmla="*/ 0 h 605"/>
              <a:gd name="T11" fmla="*/ 59 w 59"/>
              <a:gd name="T12" fmla="*/ 605 h 60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9" h="605">
                <a:moveTo>
                  <a:pt x="59" y="0"/>
                </a:moveTo>
                <a:lnTo>
                  <a:pt x="55" y="605"/>
                </a:lnTo>
                <a:lnTo>
                  <a:pt x="0" y="605"/>
                </a:lnTo>
              </a:path>
            </a:pathLst>
          </a:custGeom>
          <a:noFill/>
          <a:ln w="19050">
            <a:solidFill>
              <a:schemeClr val="bg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41" name="Freeform 4"/>
          <p:cNvSpPr>
            <a:spLocks/>
          </p:cNvSpPr>
          <p:nvPr/>
        </p:nvSpPr>
        <p:spPr bwMode="auto">
          <a:xfrm>
            <a:off x="6953250" y="731838"/>
            <a:ext cx="681038" cy="1328737"/>
          </a:xfrm>
          <a:custGeom>
            <a:avLst/>
            <a:gdLst>
              <a:gd name="T0" fmla="*/ 2147483647 w 429"/>
              <a:gd name="T1" fmla="*/ 0 h 837"/>
              <a:gd name="T2" fmla="*/ 2147483647 w 429"/>
              <a:gd name="T3" fmla="*/ 0 h 837"/>
              <a:gd name="T4" fmla="*/ 0 w 429"/>
              <a:gd name="T5" fmla="*/ 2147483647 h 837"/>
              <a:gd name="T6" fmla="*/ 0 60000 65536"/>
              <a:gd name="T7" fmla="*/ 0 60000 65536"/>
              <a:gd name="T8" fmla="*/ 0 60000 65536"/>
              <a:gd name="T9" fmla="*/ 0 w 429"/>
              <a:gd name="T10" fmla="*/ 0 h 837"/>
              <a:gd name="T11" fmla="*/ 429 w 429"/>
              <a:gd name="T12" fmla="*/ 837 h 83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29" h="837">
                <a:moveTo>
                  <a:pt x="429" y="0"/>
                </a:moveTo>
                <a:lnTo>
                  <a:pt x="303" y="0"/>
                </a:lnTo>
                <a:lnTo>
                  <a:pt x="0" y="837"/>
                </a:lnTo>
              </a:path>
            </a:pathLst>
          </a:custGeom>
          <a:noFill/>
          <a:ln w="19050">
            <a:solidFill>
              <a:schemeClr val="bg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42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461665"/>
          </a:xfrm>
        </p:spPr>
        <p:txBody>
          <a:bodyPr/>
          <a:lstStyle/>
          <a:p>
            <a:pPr algn="ctr"/>
            <a:r>
              <a:rPr lang="fr-CA" altLang="fr-FR" sz="2400" b="1" dirty="0"/>
              <a:t>Structure d’un neurone moteur. </a:t>
            </a:r>
            <a:endParaRPr lang="fr-CA" altLang="fr-FR" sz="2400" dirty="0"/>
          </a:p>
        </p:txBody>
      </p:sp>
      <p:sp>
        <p:nvSpPr>
          <p:cNvPr id="14343" name="Rectangle 6"/>
          <p:cNvSpPr>
            <a:spLocks noChangeArrowheads="1"/>
          </p:cNvSpPr>
          <p:nvPr/>
        </p:nvSpPr>
        <p:spPr bwMode="auto">
          <a:xfrm>
            <a:off x="469901" y="947499"/>
            <a:ext cx="1006094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dirty="0">
                <a:latin typeface="Arial Black" pitchFamily="34" charset="0"/>
              </a:rPr>
              <a:t>DENDRITES</a:t>
            </a:r>
            <a:endParaRPr lang="fr-CA" altLang="fr-FR" sz="1000" dirty="0"/>
          </a:p>
        </p:txBody>
      </p:sp>
      <p:sp>
        <p:nvSpPr>
          <p:cNvPr id="14344" name="Rectangle 7"/>
          <p:cNvSpPr>
            <a:spLocks noChangeArrowheads="1"/>
          </p:cNvSpPr>
          <p:nvPr/>
        </p:nvSpPr>
        <p:spPr bwMode="auto">
          <a:xfrm>
            <a:off x="1516618" y="784840"/>
            <a:ext cx="108156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000" dirty="0">
                <a:highlight>
                  <a:srgbClr val="FFFF00"/>
                </a:highlight>
                <a:latin typeface="Arial Black" pitchFamily="34" charset="0"/>
              </a:rPr>
              <a:t>CORPS</a:t>
            </a:r>
          </a:p>
          <a:p>
            <a:pPr algn="ctr"/>
            <a:r>
              <a:rPr lang="fr-CA" altLang="fr-FR" sz="1000" dirty="0">
                <a:highlight>
                  <a:srgbClr val="FFFF00"/>
                </a:highlight>
                <a:latin typeface="Arial Black" pitchFamily="34" charset="0"/>
              </a:rPr>
              <a:t>CELLULAIRE</a:t>
            </a:r>
            <a:endParaRPr lang="fr-CA" altLang="fr-FR" sz="1000" dirty="0">
              <a:highlight>
                <a:srgbClr val="FFFF00"/>
              </a:highlight>
            </a:endParaRPr>
          </a:p>
        </p:txBody>
      </p:sp>
      <p:sp>
        <p:nvSpPr>
          <p:cNvPr id="14345" name="Rectangle 8"/>
          <p:cNvSpPr>
            <a:spLocks noChangeArrowheads="1"/>
          </p:cNvSpPr>
          <p:nvPr/>
        </p:nvSpPr>
        <p:spPr bwMode="auto">
          <a:xfrm>
            <a:off x="7586663" y="520700"/>
            <a:ext cx="12620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1000" b="1"/>
              <a:t>Corps cellulaire du neurone</a:t>
            </a:r>
          </a:p>
        </p:txBody>
      </p:sp>
      <p:sp>
        <p:nvSpPr>
          <p:cNvPr id="14346" name="Rectangle 9"/>
          <p:cNvSpPr>
            <a:spLocks noChangeArrowheads="1"/>
          </p:cNvSpPr>
          <p:nvPr/>
        </p:nvSpPr>
        <p:spPr bwMode="auto">
          <a:xfrm>
            <a:off x="247650" y="3090863"/>
            <a:ext cx="5762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1000" b="1"/>
              <a:t>Noyau</a:t>
            </a:r>
          </a:p>
        </p:txBody>
      </p:sp>
      <p:sp>
        <p:nvSpPr>
          <p:cNvPr id="14347" name="Rectangle 10"/>
          <p:cNvSpPr>
            <a:spLocks noChangeArrowheads="1"/>
          </p:cNvSpPr>
          <p:nvPr/>
        </p:nvSpPr>
        <p:spPr bwMode="auto">
          <a:xfrm>
            <a:off x="228600" y="4524375"/>
            <a:ext cx="7175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1000" b="1"/>
              <a:t>Nucléole</a:t>
            </a:r>
          </a:p>
        </p:txBody>
      </p:sp>
      <p:sp>
        <p:nvSpPr>
          <p:cNvPr id="14348" name="Rectangle 11"/>
          <p:cNvSpPr>
            <a:spLocks noChangeArrowheads="1"/>
          </p:cNvSpPr>
          <p:nvPr/>
        </p:nvSpPr>
        <p:spPr bwMode="auto">
          <a:xfrm>
            <a:off x="1285875" y="5303838"/>
            <a:ext cx="13398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CA" altLang="fr-FR" sz="1000" b="1" dirty="0">
                <a:highlight>
                  <a:srgbClr val="FFFF00"/>
                </a:highlight>
              </a:rPr>
              <a:t>CÔNE D’IMPLANTATION DE L’AXONE</a:t>
            </a:r>
          </a:p>
        </p:txBody>
      </p:sp>
      <p:sp>
        <p:nvSpPr>
          <p:cNvPr id="14349" name="Rectangle 12"/>
          <p:cNvSpPr>
            <a:spLocks noChangeArrowheads="1"/>
          </p:cNvSpPr>
          <p:nvPr/>
        </p:nvSpPr>
        <p:spPr bwMode="auto">
          <a:xfrm>
            <a:off x="303212" y="4808836"/>
            <a:ext cx="1081088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 dirty="0"/>
              <a:t>Substance </a:t>
            </a:r>
            <a:r>
              <a:rPr lang="fr-CA" altLang="fr-FR" sz="1000" b="1" dirty="0" err="1"/>
              <a:t>chromatophile</a:t>
            </a:r>
            <a:r>
              <a:rPr lang="fr-CA" altLang="fr-FR" sz="1000" b="1" dirty="0"/>
              <a:t> (réticulum endoplasmique rugueux)</a:t>
            </a:r>
          </a:p>
        </p:txBody>
      </p:sp>
      <p:sp>
        <p:nvSpPr>
          <p:cNvPr id="14350" name="Rectangle 13"/>
          <p:cNvSpPr>
            <a:spLocks noChangeArrowheads="1"/>
          </p:cNvSpPr>
          <p:nvPr/>
        </p:nvSpPr>
        <p:spPr bwMode="auto">
          <a:xfrm>
            <a:off x="2366964" y="4384675"/>
            <a:ext cx="69373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dirty="0">
                <a:latin typeface="Arial Black" pitchFamily="34" charset="0"/>
              </a:rPr>
              <a:t>Axone</a:t>
            </a:r>
          </a:p>
        </p:txBody>
      </p:sp>
      <p:sp>
        <p:nvSpPr>
          <p:cNvPr id="14351" name="Rectangle 14"/>
          <p:cNvSpPr>
            <a:spLocks noChangeArrowheads="1"/>
          </p:cNvSpPr>
          <p:nvPr/>
        </p:nvSpPr>
        <p:spPr bwMode="auto">
          <a:xfrm>
            <a:off x="3898900" y="4533900"/>
            <a:ext cx="1193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000" b="1"/>
              <a:t>Direction de l’influx nerveux</a:t>
            </a:r>
          </a:p>
        </p:txBody>
      </p:sp>
      <p:sp>
        <p:nvSpPr>
          <p:cNvPr id="14352" name="Rectangle 15"/>
          <p:cNvSpPr>
            <a:spLocks noChangeArrowheads="1"/>
          </p:cNvSpPr>
          <p:nvPr/>
        </p:nvSpPr>
        <p:spPr bwMode="auto">
          <a:xfrm>
            <a:off x="3657600" y="5324475"/>
            <a:ext cx="12223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1000" b="1"/>
              <a:t>Neurolemmocyte</a:t>
            </a:r>
          </a:p>
        </p:txBody>
      </p:sp>
      <p:sp>
        <p:nvSpPr>
          <p:cNvPr id="14353" name="Rectangle 16"/>
          <p:cNvSpPr>
            <a:spLocks noChangeArrowheads="1"/>
          </p:cNvSpPr>
          <p:nvPr/>
        </p:nvSpPr>
        <p:spPr bwMode="auto">
          <a:xfrm>
            <a:off x="5353050" y="4691063"/>
            <a:ext cx="2233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Nœud de la neurofibre (jonction de la gaine de myéline)</a:t>
            </a:r>
          </a:p>
        </p:txBody>
      </p:sp>
      <p:sp>
        <p:nvSpPr>
          <p:cNvPr id="14354" name="Rectangle 17"/>
          <p:cNvSpPr>
            <a:spLocks noChangeArrowheads="1"/>
          </p:cNvSpPr>
          <p:nvPr/>
        </p:nvSpPr>
        <p:spPr bwMode="auto">
          <a:xfrm>
            <a:off x="4675284" y="5776611"/>
            <a:ext cx="126028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 dirty="0"/>
              <a:t>TÉLODENDRONS</a:t>
            </a:r>
          </a:p>
        </p:txBody>
      </p:sp>
      <p:sp>
        <p:nvSpPr>
          <p:cNvPr id="14355" name="Rectangle 18"/>
          <p:cNvSpPr>
            <a:spLocks noChangeArrowheads="1"/>
          </p:cNvSpPr>
          <p:nvPr/>
        </p:nvSpPr>
        <p:spPr bwMode="auto">
          <a:xfrm>
            <a:off x="6943725" y="5119688"/>
            <a:ext cx="151447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000" b="1" dirty="0"/>
              <a:t>CORPUSCULES NERVEUX TERMINAUX</a:t>
            </a:r>
          </a:p>
        </p:txBody>
      </p:sp>
      <p:sp>
        <p:nvSpPr>
          <p:cNvPr id="14356" name="Rectangle 19"/>
          <p:cNvSpPr>
            <a:spLocks noChangeArrowheads="1"/>
          </p:cNvSpPr>
          <p:nvPr/>
        </p:nvSpPr>
        <p:spPr bwMode="auto">
          <a:xfrm>
            <a:off x="6508750" y="4154488"/>
            <a:ext cx="1741488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1000" b="1"/>
              <a:t>Épine dendritique (point de contact avec d’autres neurones)</a:t>
            </a:r>
          </a:p>
        </p:txBody>
      </p:sp>
      <p:sp>
        <p:nvSpPr>
          <p:cNvPr id="14357" name="Line 20"/>
          <p:cNvSpPr>
            <a:spLocks noChangeShapeType="1"/>
          </p:cNvSpPr>
          <p:nvPr/>
        </p:nvSpPr>
        <p:spPr bwMode="auto">
          <a:xfrm flipH="1">
            <a:off x="850900" y="3208338"/>
            <a:ext cx="8175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58" name="Line 21"/>
          <p:cNvSpPr>
            <a:spLocks noChangeShapeType="1"/>
          </p:cNvSpPr>
          <p:nvPr/>
        </p:nvSpPr>
        <p:spPr bwMode="auto">
          <a:xfrm flipV="1">
            <a:off x="2074863" y="1173163"/>
            <a:ext cx="0" cy="1879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59" name="Freeform 22"/>
          <p:cNvSpPr>
            <a:spLocks/>
          </p:cNvSpPr>
          <p:nvPr/>
        </p:nvSpPr>
        <p:spPr bwMode="auto">
          <a:xfrm>
            <a:off x="820738" y="1295400"/>
            <a:ext cx="317500" cy="200025"/>
          </a:xfrm>
          <a:custGeom>
            <a:avLst/>
            <a:gdLst>
              <a:gd name="T0" fmla="*/ 0 w 200"/>
              <a:gd name="T1" fmla="*/ 2147483647 h 126"/>
              <a:gd name="T2" fmla="*/ 2147483647 w 200"/>
              <a:gd name="T3" fmla="*/ 0 h 126"/>
              <a:gd name="T4" fmla="*/ 2147483647 w 200"/>
              <a:gd name="T5" fmla="*/ 2147483647 h 126"/>
              <a:gd name="T6" fmla="*/ 0 60000 65536"/>
              <a:gd name="T7" fmla="*/ 0 60000 65536"/>
              <a:gd name="T8" fmla="*/ 0 60000 65536"/>
              <a:gd name="T9" fmla="*/ 0 w 200"/>
              <a:gd name="T10" fmla="*/ 0 h 126"/>
              <a:gd name="T11" fmla="*/ 200 w 200"/>
              <a:gd name="T12" fmla="*/ 126 h 12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0" h="126">
                <a:moveTo>
                  <a:pt x="0" y="125"/>
                </a:moveTo>
                <a:lnTo>
                  <a:pt x="91" y="0"/>
                </a:lnTo>
                <a:lnTo>
                  <a:pt x="200" y="126"/>
                </a:lnTo>
              </a:path>
            </a:pathLst>
          </a:custGeom>
          <a:noFill/>
          <a:ln w="2540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0" name="Line 23"/>
          <p:cNvSpPr>
            <a:spLocks noChangeShapeType="1"/>
          </p:cNvSpPr>
          <p:nvPr/>
        </p:nvSpPr>
        <p:spPr bwMode="auto">
          <a:xfrm flipV="1">
            <a:off x="965200" y="1177925"/>
            <a:ext cx="0" cy="1238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1" name="Freeform 24"/>
          <p:cNvSpPr>
            <a:spLocks/>
          </p:cNvSpPr>
          <p:nvPr/>
        </p:nvSpPr>
        <p:spPr bwMode="auto">
          <a:xfrm>
            <a:off x="969963" y="3238500"/>
            <a:ext cx="828675" cy="1404938"/>
          </a:xfrm>
          <a:custGeom>
            <a:avLst/>
            <a:gdLst>
              <a:gd name="T0" fmla="*/ 2147483647 w 522"/>
              <a:gd name="T1" fmla="*/ 0 h 885"/>
              <a:gd name="T2" fmla="*/ 2147483647 w 522"/>
              <a:gd name="T3" fmla="*/ 2147483647 h 885"/>
              <a:gd name="T4" fmla="*/ 0 w 522"/>
              <a:gd name="T5" fmla="*/ 2147483647 h 885"/>
              <a:gd name="T6" fmla="*/ 0 60000 65536"/>
              <a:gd name="T7" fmla="*/ 0 60000 65536"/>
              <a:gd name="T8" fmla="*/ 0 60000 65536"/>
              <a:gd name="T9" fmla="*/ 0 w 522"/>
              <a:gd name="T10" fmla="*/ 0 h 885"/>
              <a:gd name="T11" fmla="*/ 522 w 522"/>
              <a:gd name="T12" fmla="*/ 885 h 88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22" h="885">
                <a:moveTo>
                  <a:pt x="522" y="0"/>
                </a:moveTo>
                <a:lnTo>
                  <a:pt x="53" y="883"/>
                </a:lnTo>
                <a:lnTo>
                  <a:pt x="0" y="885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2" name="Freeform 25"/>
          <p:cNvSpPr>
            <a:spLocks/>
          </p:cNvSpPr>
          <p:nvPr/>
        </p:nvSpPr>
        <p:spPr bwMode="auto">
          <a:xfrm>
            <a:off x="1116013" y="3703638"/>
            <a:ext cx="530226" cy="1229023"/>
          </a:xfrm>
          <a:custGeom>
            <a:avLst/>
            <a:gdLst>
              <a:gd name="T0" fmla="*/ 2147483647 w 226"/>
              <a:gd name="T1" fmla="*/ 0 h 784"/>
              <a:gd name="T2" fmla="*/ 2147483647 w 226"/>
              <a:gd name="T3" fmla="*/ 2147483647 h 784"/>
              <a:gd name="T4" fmla="*/ 0 w 226"/>
              <a:gd name="T5" fmla="*/ 2147483647 h 784"/>
              <a:gd name="T6" fmla="*/ 0 60000 65536"/>
              <a:gd name="T7" fmla="*/ 0 60000 65536"/>
              <a:gd name="T8" fmla="*/ 0 60000 65536"/>
              <a:gd name="T9" fmla="*/ 0 w 226"/>
              <a:gd name="T10" fmla="*/ 0 h 784"/>
              <a:gd name="T11" fmla="*/ 226 w 226"/>
              <a:gd name="T12" fmla="*/ 784 h 78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26" h="784">
                <a:moveTo>
                  <a:pt x="226" y="0"/>
                </a:moveTo>
                <a:lnTo>
                  <a:pt x="224" y="779"/>
                </a:lnTo>
                <a:lnTo>
                  <a:pt x="0" y="784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3" name="Line 26"/>
          <p:cNvSpPr>
            <a:spLocks noChangeShapeType="1"/>
          </p:cNvSpPr>
          <p:nvPr/>
        </p:nvSpPr>
        <p:spPr bwMode="auto">
          <a:xfrm flipH="1">
            <a:off x="1646238" y="3692525"/>
            <a:ext cx="169862" cy="4778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4" name="Line 27"/>
          <p:cNvSpPr>
            <a:spLocks noChangeShapeType="1"/>
          </p:cNvSpPr>
          <p:nvPr/>
        </p:nvSpPr>
        <p:spPr bwMode="auto">
          <a:xfrm>
            <a:off x="1905000" y="4135438"/>
            <a:ext cx="0" cy="1168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5" name="Line 28"/>
          <p:cNvSpPr>
            <a:spLocks noChangeShapeType="1"/>
          </p:cNvSpPr>
          <p:nvPr/>
        </p:nvSpPr>
        <p:spPr bwMode="auto">
          <a:xfrm>
            <a:off x="2074863" y="4508500"/>
            <a:ext cx="3460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6" name="Freeform 29"/>
          <p:cNvSpPr>
            <a:spLocks/>
          </p:cNvSpPr>
          <p:nvPr/>
        </p:nvSpPr>
        <p:spPr bwMode="auto">
          <a:xfrm>
            <a:off x="4140200" y="5172075"/>
            <a:ext cx="322263" cy="98425"/>
          </a:xfrm>
          <a:custGeom>
            <a:avLst/>
            <a:gdLst>
              <a:gd name="T0" fmla="*/ 0 w 203"/>
              <a:gd name="T1" fmla="*/ 0 h 62"/>
              <a:gd name="T2" fmla="*/ 0 w 203"/>
              <a:gd name="T3" fmla="*/ 2147483647 h 62"/>
              <a:gd name="T4" fmla="*/ 2147483647 w 203"/>
              <a:gd name="T5" fmla="*/ 2147483647 h 62"/>
              <a:gd name="T6" fmla="*/ 2147483647 w 203"/>
              <a:gd name="T7" fmla="*/ 2147483647 h 62"/>
              <a:gd name="T8" fmla="*/ 0 60000 65536"/>
              <a:gd name="T9" fmla="*/ 0 60000 65536"/>
              <a:gd name="T10" fmla="*/ 0 60000 65536"/>
              <a:gd name="T11" fmla="*/ 0 60000 65536"/>
              <a:gd name="T12" fmla="*/ 0 w 203"/>
              <a:gd name="T13" fmla="*/ 0 h 62"/>
              <a:gd name="T14" fmla="*/ 203 w 203"/>
              <a:gd name="T15" fmla="*/ 62 h 6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03" h="62">
                <a:moveTo>
                  <a:pt x="0" y="0"/>
                </a:moveTo>
                <a:lnTo>
                  <a:pt x="0" y="57"/>
                </a:lnTo>
                <a:lnTo>
                  <a:pt x="203" y="62"/>
                </a:lnTo>
                <a:lnTo>
                  <a:pt x="203" y="1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7" name="Line 30"/>
          <p:cNvSpPr>
            <a:spLocks noChangeShapeType="1"/>
          </p:cNvSpPr>
          <p:nvPr/>
        </p:nvSpPr>
        <p:spPr bwMode="auto">
          <a:xfrm>
            <a:off x="4292600" y="5267325"/>
            <a:ext cx="0" cy="968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8" name="Line 31"/>
          <p:cNvSpPr>
            <a:spLocks noChangeShapeType="1"/>
          </p:cNvSpPr>
          <p:nvPr/>
        </p:nvSpPr>
        <p:spPr bwMode="auto">
          <a:xfrm flipH="1">
            <a:off x="5592763" y="5067300"/>
            <a:ext cx="177800" cy="2587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9" name="Line 32"/>
          <p:cNvSpPr>
            <a:spLocks noChangeShapeType="1"/>
          </p:cNvSpPr>
          <p:nvPr/>
        </p:nvSpPr>
        <p:spPr bwMode="auto">
          <a:xfrm flipH="1">
            <a:off x="5892800" y="5888038"/>
            <a:ext cx="60483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70" name="Line 33"/>
          <p:cNvSpPr>
            <a:spLocks noChangeShapeType="1"/>
          </p:cNvSpPr>
          <p:nvPr/>
        </p:nvSpPr>
        <p:spPr bwMode="auto">
          <a:xfrm flipH="1">
            <a:off x="6223000" y="5595938"/>
            <a:ext cx="220663" cy="2921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71" name="Line 34"/>
          <p:cNvSpPr>
            <a:spLocks noChangeShapeType="1"/>
          </p:cNvSpPr>
          <p:nvPr/>
        </p:nvSpPr>
        <p:spPr bwMode="auto">
          <a:xfrm>
            <a:off x="6608763" y="5240338"/>
            <a:ext cx="3937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72" name="Line 35"/>
          <p:cNvSpPr>
            <a:spLocks noChangeShapeType="1"/>
          </p:cNvSpPr>
          <p:nvPr/>
        </p:nvSpPr>
        <p:spPr bwMode="auto">
          <a:xfrm flipH="1">
            <a:off x="6646863" y="5240338"/>
            <a:ext cx="292100" cy="1111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73" name="Freeform 36"/>
          <p:cNvSpPr>
            <a:spLocks/>
          </p:cNvSpPr>
          <p:nvPr/>
        </p:nvSpPr>
        <p:spPr bwMode="auto">
          <a:xfrm>
            <a:off x="6961188" y="728663"/>
            <a:ext cx="681037" cy="1328737"/>
          </a:xfrm>
          <a:custGeom>
            <a:avLst/>
            <a:gdLst>
              <a:gd name="T0" fmla="*/ 2147483647 w 429"/>
              <a:gd name="T1" fmla="*/ 0 h 837"/>
              <a:gd name="T2" fmla="*/ 2147483647 w 429"/>
              <a:gd name="T3" fmla="*/ 0 h 837"/>
              <a:gd name="T4" fmla="*/ 0 w 429"/>
              <a:gd name="T5" fmla="*/ 2147483647 h 837"/>
              <a:gd name="T6" fmla="*/ 0 60000 65536"/>
              <a:gd name="T7" fmla="*/ 0 60000 65536"/>
              <a:gd name="T8" fmla="*/ 0 60000 65536"/>
              <a:gd name="T9" fmla="*/ 0 w 429"/>
              <a:gd name="T10" fmla="*/ 0 h 837"/>
              <a:gd name="T11" fmla="*/ 429 w 429"/>
              <a:gd name="T12" fmla="*/ 837 h 83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29" h="837">
                <a:moveTo>
                  <a:pt x="429" y="0"/>
                </a:moveTo>
                <a:lnTo>
                  <a:pt x="303" y="0"/>
                </a:lnTo>
                <a:lnTo>
                  <a:pt x="0" y="837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74" name="Freeform 37"/>
          <p:cNvSpPr>
            <a:spLocks/>
          </p:cNvSpPr>
          <p:nvPr/>
        </p:nvSpPr>
        <p:spPr bwMode="auto">
          <a:xfrm>
            <a:off x="8091488" y="3327400"/>
            <a:ext cx="93662" cy="960438"/>
          </a:xfrm>
          <a:custGeom>
            <a:avLst/>
            <a:gdLst>
              <a:gd name="T0" fmla="*/ 2147483647 w 59"/>
              <a:gd name="T1" fmla="*/ 0 h 605"/>
              <a:gd name="T2" fmla="*/ 2147483647 w 59"/>
              <a:gd name="T3" fmla="*/ 2147483647 h 605"/>
              <a:gd name="T4" fmla="*/ 0 w 59"/>
              <a:gd name="T5" fmla="*/ 2147483647 h 605"/>
              <a:gd name="T6" fmla="*/ 0 60000 65536"/>
              <a:gd name="T7" fmla="*/ 0 60000 65536"/>
              <a:gd name="T8" fmla="*/ 0 60000 65536"/>
              <a:gd name="T9" fmla="*/ 0 w 59"/>
              <a:gd name="T10" fmla="*/ 0 h 605"/>
              <a:gd name="T11" fmla="*/ 59 w 59"/>
              <a:gd name="T12" fmla="*/ 605 h 60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9" h="605">
                <a:moveTo>
                  <a:pt x="59" y="0"/>
                </a:moveTo>
                <a:lnTo>
                  <a:pt x="55" y="605"/>
                </a:lnTo>
                <a:lnTo>
                  <a:pt x="0" y="605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75" name="Freeform 40"/>
          <p:cNvSpPr>
            <a:spLocks/>
          </p:cNvSpPr>
          <p:nvPr/>
        </p:nvSpPr>
        <p:spPr bwMode="auto">
          <a:xfrm>
            <a:off x="3981450" y="4892675"/>
            <a:ext cx="752475" cy="79375"/>
          </a:xfrm>
          <a:custGeom>
            <a:avLst/>
            <a:gdLst>
              <a:gd name="T0" fmla="*/ 0 w 474"/>
              <a:gd name="T1" fmla="*/ 2147483647 h 50"/>
              <a:gd name="T2" fmla="*/ 2147483647 w 474"/>
              <a:gd name="T3" fmla="*/ 2147483647 h 50"/>
              <a:gd name="T4" fmla="*/ 2147483647 w 474"/>
              <a:gd name="T5" fmla="*/ 2147483647 h 50"/>
              <a:gd name="T6" fmla="*/ 2147483647 w 474"/>
              <a:gd name="T7" fmla="*/ 0 h 50"/>
              <a:gd name="T8" fmla="*/ 2147483647 w 474"/>
              <a:gd name="T9" fmla="*/ 2147483647 h 50"/>
              <a:gd name="T10" fmla="*/ 2147483647 w 474"/>
              <a:gd name="T11" fmla="*/ 2147483647 h 50"/>
              <a:gd name="T12" fmla="*/ 2147483647 w 474"/>
              <a:gd name="T13" fmla="*/ 2147483647 h 5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74"/>
              <a:gd name="T22" fmla="*/ 0 h 50"/>
              <a:gd name="T23" fmla="*/ 474 w 474"/>
              <a:gd name="T24" fmla="*/ 50 h 5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74" h="50">
                <a:moveTo>
                  <a:pt x="0" y="50"/>
                </a:moveTo>
                <a:lnTo>
                  <a:pt x="74" y="26"/>
                </a:lnTo>
                <a:lnTo>
                  <a:pt x="180" y="6"/>
                </a:lnTo>
                <a:lnTo>
                  <a:pt x="246" y="0"/>
                </a:lnTo>
                <a:lnTo>
                  <a:pt x="322" y="2"/>
                </a:lnTo>
                <a:lnTo>
                  <a:pt x="398" y="8"/>
                </a:lnTo>
                <a:lnTo>
                  <a:pt x="474" y="24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20484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76" b="13484"/>
          <a:stretch/>
        </p:blipFill>
        <p:spPr bwMode="auto">
          <a:xfrm>
            <a:off x="457200" y="959224"/>
            <a:ext cx="8229600" cy="4446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 bwMode="auto">
          <a:xfrm>
            <a:off x="381000" y="1524000"/>
            <a:ext cx="8382000" cy="9144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7200" y="1828800"/>
            <a:ext cx="17525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200" b="1" dirty="0"/>
              <a:t>e.g., Neurone moteur </a:t>
            </a:r>
          </a:p>
          <a:p>
            <a:pPr marL="341313"/>
            <a:r>
              <a:rPr lang="fr-CA" sz="1200" b="1" dirty="0"/>
              <a:t>ou efférent</a:t>
            </a:r>
            <a:endParaRPr lang="en-US" sz="1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248400" y="1905000"/>
            <a:ext cx="17525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200" b="1" dirty="0"/>
              <a:t>e.g., Neurone afférent</a:t>
            </a:r>
            <a:endParaRPr lang="en-US" sz="12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AAB4E3-4199-7840-ACC2-3710E2CD6216}"/>
              </a:ext>
            </a:extLst>
          </p:cNvPr>
          <p:cNvSpPr/>
          <p:nvPr/>
        </p:nvSpPr>
        <p:spPr>
          <a:xfrm>
            <a:off x="2243136" y="582005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/>
            <a:r>
              <a:rPr lang="fr-CA" altLang="fr-FR" sz="1800" b="1" dirty="0">
                <a:highlight>
                  <a:srgbClr val="FFFF00"/>
                </a:highlight>
              </a:rPr>
              <a:t>CÔNE D’IMPLANTATION DE L’AXONE = zone gâchette</a:t>
            </a:r>
          </a:p>
        </p:txBody>
      </p:sp>
    </p:spTree>
    <p:extLst>
      <p:ext uri="{BB962C8B-B14F-4D97-AF65-F5344CB8AC3E}">
        <p14:creationId xmlns:p14="http://schemas.microsoft.com/office/powerpoint/2010/main" val="23927738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838200" y="1524000"/>
            <a:ext cx="7527317" cy="769441"/>
          </a:xfrm>
          <a:prstGeom prst="rect">
            <a:avLst/>
          </a:prstGeom>
          <a:solidFill>
            <a:srgbClr val="FF99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4400" dirty="0"/>
              <a:t>PHYSIOLOGIE DE L’AXONE</a:t>
            </a:r>
          </a:p>
        </p:txBody>
      </p:sp>
      <p:pic>
        <p:nvPicPr>
          <p:cNvPr id="4" name="Picture 2" descr="figure_11_04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73" t="70548" r="29616" b="3371"/>
          <a:stretch/>
        </p:blipFill>
        <p:spPr bwMode="auto">
          <a:xfrm>
            <a:off x="1219200" y="3048000"/>
            <a:ext cx="6846415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70460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048000"/>
            <a:ext cx="9144000" cy="584775"/>
          </a:xfrm>
        </p:spPr>
        <p:txBody>
          <a:bodyPr/>
          <a:lstStyle/>
          <a:p>
            <a:pPr algn="ctr"/>
            <a:r>
              <a:rPr lang="fr-CA" altLang="fr-FR" sz="3200" b="1" u="sng" dirty="0"/>
              <a:t>POTENTIEL DE MEMBRANE AU REPOS</a:t>
            </a:r>
            <a:endParaRPr lang="fr-CA" altLang="fr-FR" sz="3200" u="sng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26627" name="Picture 2" descr="figure_11_07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10"/>
          <a:stretch>
            <a:fillRect/>
          </a:stretch>
        </p:blipFill>
        <p:spPr bwMode="auto">
          <a:xfrm>
            <a:off x="228600" y="457200"/>
            <a:ext cx="8597900" cy="612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369332"/>
          </a:xfrm>
        </p:spPr>
        <p:txBody>
          <a:bodyPr/>
          <a:lstStyle/>
          <a:p>
            <a:pPr algn="ctr"/>
            <a:r>
              <a:rPr lang="fr-CA" altLang="fr-FR" sz="1800" b="1" u="sng" dirty="0"/>
              <a:t>Potentiel de membrane</a:t>
            </a:r>
            <a:endParaRPr lang="fr-CA" altLang="fr-FR" sz="1800" u="sng" dirty="0"/>
          </a:p>
        </p:txBody>
      </p:sp>
      <p:sp>
        <p:nvSpPr>
          <p:cNvPr id="26629" name="Rectangle 4"/>
          <p:cNvSpPr>
            <a:spLocks noChangeArrowheads="1"/>
          </p:cNvSpPr>
          <p:nvPr/>
        </p:nvSpPr>
        <p:spPr bwMode="auto">
          <a:xfrm>
            <a:off x="3733800" y="381000"/>
            <a:ext cx="13477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2000" b="1" dirty="0"/>
              <a:t>Voltmètre</a:t>
            </a:r>
          </a:p>
        </p:txBody>
      </p:sp>
      <p:sp>
        <p:nvSpPr>
          <p:cNvPr id="26630" name="Rectangle 5"/>
          <p:cNvSpPr>
            <a:spLocks noChangeArrowheads="1"/>
          </p:cNvSpPr>
          <p:nvPr/>
        </p:nvSpPr>
        <p:spPr bwMode="auto">
          <a:xfrm>
            <a:off x="255588" y="1763713"/>
            <a:ext cx="15255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000" b="1"/>
              <a:t>Membrane plasmique</a:t>
            </a:r>
          </a:p>
        </p:txBody>
      </p:sp>
      <p:sp>
        <p:nvSpPr>
          <p:cNvPr id="26631" name="Rectangle 6"/>
          <p:cNvSpPr>
            <a:spLocks noChangeArrowheads="1"/>
          </p:cNvSpPr>
          <p:nvPr/>
        </p:nvSpPr>
        <p:spPr bwMode="auto">
          <a:xfrm>
            <a:off x="227013" y="2686050"/>
            <a:ext cx="25923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000" b="1" dirty="0"/>
              <a:t>Microélectrode dans la cellule</a:t>
            </a:r>
          </a:p>
        </p:txBody>
      </p:sp>
      <p:sp>
        <p:nvSpPr>
          <p:cNvPr id="26632" name="Rectangle 7"/>
          <p:cNvSpPr>
            <a:spLocks noChangeArrowheads="1"/>
          </p:cNvSpPr>
          <p:nvPr/>
        </p:nvSpPr>
        <p:spPr bwMode="auto">
          <a:xfrm>
            <a:off x="6565900" y="1814513"/>
            <a:ext cx="27305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000" b="1" dirty="0"/>
              <a:t>Électrode de référence sur la surface de la cellule</a:t>
            </a:r>
          </a:p>
        </p:txBody>
      </p:sp>
      <p:sp>
        <p:nvSpPr>
          <p:cNvPr id="26633" name="Rectangle 8"/>
          <p:cNvSpPr>
            <a:spLocks noChangeArrowheads="1"/>
          </p:cNvSpPr>
          <p:nvPr/>
        </p:nvSpPr>
        <p:spPr bwMode="auto">
          <a:xfrm>
            <a:off x="5929313" y="3643313"/>
            <a:ext cx="969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2000" b="1"/>
              <a:t>Axone</a:t>
            </a:r>
          </a:p>
        </p:txBody>
      </p:sp>
      <p:sp>
        <p:nvSpPr>
          <p:cNvPr id="26634" name="Rectangle 9"/>
          <p:cNvSpPr>
            <a:spLocks noChangeArrowheads="1"/>
          </p:cNvSpPr>
          <p:nvPr/>
        </p:nvSpPr>
        <p:spPr bwMode="auto">
          <a:xfrm>
            <a:off x="4086225" y="5367338"/>
            <a:ext cx="12271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2000" b="1"/>
              <a:t>Neurone</a:t>
            </a:r>
          </a:p>
        </p:txBody>
      </p:sp>
      <p:sp>
        <p:nvSpPr>
          <p:cNvPr id="26635" name="Freeform 10"/>
          <p:cNvSpPr>
            <a:spLocks/>
          </p:cNvSpPr>
          <p:nvPr/>
        </p:nvSpPr>
        <p:spPr bwMode="auto">
          <a:xfrm>
            <a:off x="1676400" y="1981200"/>
            <a:ext cx="1373188" cy="550863"/>
          </a:xfrm>
          <a:custGeom>
            <a:avLst/>
            <a:gdLst>
              <a:gd name="T0" fmla="*/ 2147483647 w 1123"/>
              <a:gd name="T1" fmla="*/ 2147483647 h 371"/>
              <a:gd name="T2" fmla="*/ 2147483647 w 1123"/>
              <a:gd name="T3" fmla="*/ 0 h 371"/>
              <a:gd name="T4" fmla="*/ 0 w 1123"/>
              <a:gd name="T5" fmla="*/ 2147483647 h 371"/>
              <a:gd name="T6" fmla="*/ 0 60000 65536"/>
              <a:gd name="T7" fmla="*/ 0 60000 65536"/>
              <a:gd name="T8" fmla="*/ 0 60000 65536"/>
              <a:gd name="T9" fmla="*/ 0 w 1123"/>
              <a:gd name="T10" fmla="*/ 0 h 371"/>
              <a:gd name="T11" fmla="*/ 1123 w 1123"/>
              <a:gd name="T12" fmla="*/ 371 h 37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23" h="371">
                <a:moveTo>
                  <a:pt x="1123" y="371"/>
                </a:moveTo>
                <a:lnTo>
                  <a:pt x="797" y="0"/>
                </a:lnTo>
                <a:lnTo>
                  <a:pt x="0" y="5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6636" name="Freeform 11"/>
          <p:cNvSpPr>
            <a:spLocks/>
          </p:cNvSpPr>
          <p:nvPr/>
        </p:nvSpPr>
        <p:spPr bwMode="auto">
          <a:xfrm>
            <a:off x="2201863" y="2700338"/>
            <a:ext cx="1384300" cy="207962"/>
          </a:xfrm>
          <a:custGeom>
            <a:avLst/>
            <a:gdLst>
              <a:gd name="T0" fmla="*/ 2147483647 w 872"/>
              <a:gd name="T1" fmla="*/ 0 h 131"/>
              <a:gd name="T2" fmla="*/ 2147483647 w 872"/>
              <a:gd name="T3" fmla="*/ 2147483647 h 131"/>
              <a:gd name="T4" fmla="*/ 0 w 872"/>
              <a:gd name="T5" fmla="*/ 2147483647 h 131"/>
              <a:gd name="T6" fmla="*/ 0 60000 65536"/>
              <a:gd name="T7" fmla="*/ 0 60000 65536"/>
              <a:gd name="T8" fmla="*/ 0 60000 65536"/>
              <a:gd name="T9" fmla="*/ 0 w 872"/>
              <a:gd name="T10" fmla="*/ 0 h 131"/>
              <a:gd name="T11" fmla="*/ 872 w 872"/>
              <a:gd name="T12" fmla="*/ 131 h 13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72" h="131">
                <a:moveTo>
                  <a:pt x="872" y="0"/>
                </a:moveTo>
                <a:lnTo>
                  <a:pt x="770" y="131"/>
                </a:lnTo>
                <a:lnTo>
                  <a:pt x="0" y="126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6637" name="Line 12"/>
          <p:cNvSpPr>
            <a:spLocks noChangeShapeType="1"/>
          </p:cNvSpPr>
          <p:nvPr/>
        </p:nvSpPr>
        <p:spPr bwMode="auto">
          <a:xfrm>
            <a:off x="5265738" y="1993900"/>
            <a:ext cx="13081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6638" name="Freeform 13"/>
          <p:cNvSpPr>
            <a:spLocks/>
          </p:cNvSpPr>
          <p:nvPr/>
        </p:nvSpPr>
        <p:spPr bwMode="auto">
          <a:xfrm>
            <a:off x="5110163" y="3856038"/>
            <a:ext cx="841375" cy="1014412"/>
          </a:xfrm>
          <a:custGeom>
            <a:avLst/>
            <a:gdLst>
              <a:gd name="T0" fmla="*/ 0 w 530"/>
              <a:gd name="T1" fmla="*/ 2147483647 h 639"/>
              <a:gd name="T2" fmla="*/ 2147483647 w 530"/>
              <a:gd name="T3" fmla="*/ 0 h 639"/>
              <a:gd name="T4" fmla="*/ 2147483647 w 530"/>
              <a:gd name="T5" fmla="*/ 2147483647 h 639"/>
              <a:gd name="T6" fmla="*/ 0 60000 65536"/>
              <a:gd name="T7" fmla="*/ 0 60000 65536"/>
              <a:gd name="T8" fmla="*/ 0 60000 65536"/>
              <a:gd name="T9" fmla="*/ 0 w 530"/>
              <a:gd name="T10" fmla="*/ 0 h 639"/>
              <a:gd name="T11" fmla="*/ 530 w 530"/>
              <a:gd name="T12" fmla="*/ 639 h 63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30" h="639">
                <a:moveTo>
                  <a:pt x="0" y="639"/>
                </a:moveTo>
                <a:lnTo>
                  <a:pt x="450" y="0"/>
                </a:lnTo>
                <a:lnTo>
                  <a:pt x="530" y="4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6639" name="Line 14"/>
          <p:cNvSpPr>
            <a:spLocks noChangeShapeType="1"/>
          </p:cNvSpPr>
          <p:nvPr/>
        </p:nvSpPr>
        <p:spPr bwMode="auto">
          <a:xfrm flipV="1">
            <a:off x="4343400" y="685800"/>
            <a:ext cx="0" cy="3063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7329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28675" name="Picture 28" descr="figure_11_08_1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97" t="9685" r="20492" b="12064"/>
          <a:stretch/>
        </p:blipFill>
        <p:spPr bwMode="auto">
          <a:xfrm>
            <a:off x="2043953" y="1936376"/>
            <a:ext cx="506506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Rectangle 4"/>
          <p:cNvSpPr>
            <a:spLocks noChangeArrowheads="1"/>
          </p:cNvSpPr>
          <p:nvPr/>
        </p:nvSpPr>
        <p:spPr bwMode="auto">
          <a:xfrm>
            <a:off x="838200" y="457200"/>
            <a:ext cx="7089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CA" altLang="fr-FR" sz="1800" dirty="0">
                <a:latin typeface="Arial Black" pitchFamily="34" charset="0"/>
              </a:rPr>
              <a:t>Les concentrations des ions Na</a:t>
            </a:r>
            <a:r>
              <a:rPr lang="fr-CA" altLang="fr-FR" sz="1800" baseline="30000" dirty="0">
                <a:latin typeface="Arial Black" pitchFamily="34" charset="0"/>
              </a:rPr>
              <a:t>+</a:t>
            </a:r>
            <a:r>
              <a:rPr lang="fr-CA" altLang="fr-FR" sz="1800" dirty="0">
                <a:latin typeface="Arial Black" pitchFamily="34" charset="0"/>
              </a:rPr>
              <a:t> K</a:t>
            </a:r>
            <a:r>
              <a:rPr lang="fr-CA" altLang="fr-FR" sz="1800" baseline="30000" dirty="0">
                <a:latin typeface="Arial Black" pitchFamily="34" charset="0"/>
              </a:rPr>
              <a:t>+</a:t>
            </a:r>
            <a:r>
              <a:rPr lang="fr-CA" altLang="fr-FR" sz="1800" dirty="0">
                <a:latin typeface="Arial Black" pitchFamily="34" charset="0"/>
              </a:rPr>
              <a:t> et Cl</a:t>
            </a:r>
            <a:r>
              <a:rPr lang="fr-CA" altLang="fr-FR" sz="1800" baseline="30000" dirty="0">
                <a:latin typeface="Arial Black" pitchFamily="34" charset="0"/>
              </a:rPr>
              <a:t>-</a:t>
            </a:r>
            <a:r>
              <a:rPr lang="fr-CA" altLang="fr-FR" sz="1800" dirty="0">
                <a:latin typeface="Arial Black" pitchFamily="34" charset="0"/>
              </a:rPr>
              <a:t> des deux côtés de la membrane sont différentes.</a:t>
            </a: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5643563" y="2438400"/>
            <a:ext cx="1338262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700" b="1"/>
              <a:t>Na</a:t>
            </a:r>
            <a:r>
              <a:rPr lang="fr-CA" altLang="fr-FR" sz="1700" b="1" baseline="30000"/>
              <a:t>+</a:t>
            </a:r>
            <a:endParaRPr lang="fr-CA" altLang="fr-FR" sz="1700" b="1"/>
          </a:p>
          <a:p>
            <a:pPr algn="ctr"/>
            <a:r>
              <a:rPr lang="fr-CA" altLang="fr-FR" sz="1700" b="1"/>
              <a:t>(140 mmol)</a:t>
            </a: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5607050" y="3948113"/>
            <a:ext cx="1216025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70000"/>
              </a:lnSpc>
            </a:pPr>
            <a:r>
              <a:rPr lang="fr-CA" altLang="fr-FR" sz="1700" b="1"/>
              <a:t>Na</a:t>
            </a:r>
            <a:r>
              <a:rPr lang="fr-CA" altLang="fr-FR" sz="1700" b="1" baseline="30000"/>
              <a:t>+</a:t>
            </a:r>
            <a:endParaRPr lang="fr-CA" altLang="fr-FR" sz="1700" b="1"/>
          </a:p>
          <a:p>
            <a:pPr algn="ctr">
              <a:lnSpc>
                <a:spcPct val="70000"/>
              </a:lnSpc>
            </a:pPr>
            <a:r>
              <a:rPr lang="fr-CA" altLang="fr-FR" sz="1700" b="1"/>
              <a:t>(15 mmol)</a:t>
            </a:r>
          </a:p>
        </p:txBody>
      </p:sp>
      <p:sp>
        <p:nvSpPr>
          <p:cNvPr id="28680" name="Rectangle 10"/>
          <p:cNvSpPr>
            <a:spLocks noChangeArrowheads="1"/>
          </p:cNvSpPr>
          <p:nvPr/>
        </p:nvSpPr>
        <p:spPr bwMode="auto">
          <a:xfrm>
            <a:off x="2092325" y="2082800"/>
            <a:ext cx="22971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 b="1" i="1"/>
              <a:t>Extérieur de la cellule</a:t>
            </a:r>
          </a:p>
        </p:txBody>
      </p:sp>
      <p:sp>
        <p:nvSpPr>
          <p:cNvPr id="28681" name="Rectangle 11"/>
          <p:cNvSpPr>
            <a:spLocks noChangeArrowheads="1"/>
          </p:cNvSpPr>
          <p:nvPr/>
        </p:nvSpPr>
        <p:spPr bwMode="auto">
          <a:xfrm>
            <a:off x="2339975" y="2574925"/>
            <a:ext cx="1041400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70000"/>
              </a:lnSpc>
            </a:pPr>
            <a:r>
              <a:rPr lang="fr-CA" altLang="fr-FR" sz="1600" b="1"/>
              <a:t>K</a:t>
            </a:r>
            <a:r>
              <a:rPr lang="fr-CA" altLang="fr-FR" sz="1600" b="1" baseline="30000"/>
              <a:t>+</a:t>
            </a:r>
            <a:endParaRPr lang="fr-CA" altLang="fr-FR" sz="1600" b="1"/>
          </a:p>
          <a:p>
            <a:pPr algn="ctr">
              <a:lnSpc>
                <a:spcPct val="70000"/>
              </a:lnSpc>
            </a:pPr>
            <a:r>
              <a:rPr lang="fr-CA" altLang="fr-FR" sz="1600" b="1"/>
              <a:t>(5 mmol)</a:t>
            </a:r>
          </a:p>
        </p:txBody>
      </p:sp>
      <p:sp>
        <p:nvSpPr>
          <p:cNvPr id="28682" name="Rectangle 12"/>
          <p:cNvSpPr>
            <a:spLocks noChangeArrowheads="1"/>
          </p:cNvSpPr>
          <p:nvPr/>
        </p:nvSpPr>
        <p:spPr bwMode="auto">
          <a:xfrm>
            <a:off x="2228850" y="3805238"/>
            <a:ext cx="1268413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105000"/>
              </a:lnSpc>
            </a:pPr>
            <a:r>
              <a:rPr lang="fr-CA" altLang="fr-FR" sz="1600" b="1"/>
              <a:t>K</a:t>
            </a:r>
            <a:r>
              <a:rPr lang="fr-CA" altLang="fr-FR" sz="1600" b="1" baseline="30000"/>
              <a:t>+</a:t>
            </a:r>
            <a:endParaRPr lang="fr-CA" altLang="fr-FR" sz="1600" b="1"/>
          </a:p>
          <a:p>
            <a:pPr algn="ctr">
              <a:lnSpc>
                <a:spcPct val="105000"/>
              </a:lnSpc>
            </a:pPr>
            <a:r>
              <a:rPr lang="fr-CA" altLang="fr-FR" sz="1600" b="1"/>
              <a:t>(140 mmol)</a:t>
            </a:r>
          </a:p>
        </p:txBody>
      </p:sp>
      <p:sp>
        <p:nvSpPr>
          <p:cNvPr id="28683" name="Rectangle 13"/>
          <p:cNvSpPr>
            <a:spLocks noChangeArrowheads="1"/>
          </p:cNvSpPr>
          <p:nvPr/>
        </p:nvSpPr>
        <p:spPr bwMode="auto">
          <a:xfrm>
            <a:off x="2133600" y="4306888"/>
            <a:ext cx="223043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 b="1" i="1"/>
              <a:t>Intérieur de la cellule</a:t>
            </a:r>
          </a:p>
        </p:txBody>
      </p:sp>
      <p:sp>
        <p:nvSpPr>
          <p:cNvPr id="28685" name="Freeform 15"/>
          <p:cNvSpPr>
            <a:spLocks/>
          </p:cNvSpPr>
          <p:nvPr/>
        </p:nvSpPr>
        <p:spPr bwMode="auto">
          <a:xfrm>
            <a:off x="1866900" y="2168525"/>
            <a:ext cx="3175" cy="1012825"/>
          </a:xfrm>
          <a:custGeom>
            <a:avLst/>
            <a:gdLst>
              <a:gd name="T0" fmla="*/ 2147483647 w 2"/>
              <a:gd name="T1" fmla="*/ 0 h 638"/>
              <a:gd name="T2" fmla="*/ 0 w 2"/>
              <a:gd name="T3" fmla="*/ 2147483647 h 638"/>
              <a:gd name="T4" fmla="*/ 0 60000 65536"/>
              <a:gd name="T5" fmla="*/ 0 60000 65536"/>
              <a:gd name="T6" fmla="*/ 0 w 2"/>
              <a:gd name="T7" fmla="*/ 0 h 638"/>
              <a:gd name="T8" fmla="*/ 2 w 2"/>
              <a:gd name="T9" fmla="*/ 638 h 63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" h="638">
                <a:moveTo>
                  <a:pt x="2" y="0"/>
                </a:moveTo>
                <a:lnTo>
                  <a:pt x="0" y="638"/>
                </a:lnTo>
              </a:path>
            </a:pathLst>
          </a:custGeom>
          <a:noFill/>
          <a:ln w="12700">
            <a:solidFill>
              <a:srgbClr val="0074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86" name="Oval 16"/>
          <p:cNvSpPr>
            <a:spLocks noChangeAspect="1" noChangeArrowheads="1"/>
          </p:cNvSpPr>
          <p:nvPr/>
        </p:nvSpPr>
        <p:spPr bwMode="auto">
          <a:xfrm>
            <a:off x="5924550" y="2555875"/>
            <a:ext cx="63500" cy="63500"/>
          </a:xfrm>
          <a:prstGeom prst="ellipse">
            <a:avLst/>
          </a:prstGeom>
          <a:solidFill>
            <a:srgbClr val="0074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28687" name="Oval 17"/>
          <p:cNvSpPr>
            <a:spLocks noChangeArrowheads="1"/>
          </p:cNvSpPr>
          <p:nvPr/>
        </p:nvSpPr>
        <p:spPr bwMode="auto">
          <a:xfrm>
            <a:off x="5299075" y="3806825"/>
            <a:ext cx="55563" cy="55563"/>
          </a:xfrm>
          <a:prstGeom prst="ellipse">
            <a:avLst/>
          </a:prstGeom>
          <a:solidFill>
            <a:srgbClr val="0074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28688" name="Oval 18"/>
          <p:cNvSpPr>
            <a:spLocks noChangeArrowheads="1"/>
          </p:cNvSpPr>
          <p:nvPr/>
        </p:nvSpPr>
        <p:spPr bwMode="auto">
          <a:xfrm>
            <a:off x="3876675" y="3844925"/>
            <a:ext cx="55563" cy="55563"/>
          </a:xfrm>
          <a:prstGeom prst="ellipse">
            <a:avLst/>
          </a:prstGeom>
          <a:solidFill>
            <a:srgbClr val="0074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28689" name="Oval 19"/>
          <p:cNvSpPr>
            <a:spLocks noChangeArrowheads="1"/>
          </p:cNvSpPr>
          <p:nvPr/>
        </p:nvSpPr>
        <p:spPr bwMode="auto">
          <a:xfrm>
            <a:off x="2559050" y="3962400"/>
            <a:ext cx="55563" cy="55563"/>
          </a:xfrm>
          <a:prstGeom prst="ellipse">
            <a:avLst/>
          </a:prstGeom>
          <a:solidFill>
            <a:srgbClr val="0074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28691" name="Freeform 21"/>
          <p:cNvSpPr>
            <a:spLocks/>
          </p:cNvSpPr>
          <p:nvPr/>
        </p:nvSpPr>
        <p:spPr bwMode="auto">
          <a:xfrm>
            <a:off x="1870075" y="3651250"/>
            <a:ext cx="1588" cy="869950"/>
          </a:xfrm>
          <a:custGeom>
            <a:avLst/>
            <a:gdLst>
              <a:gd name="T0" fmla="*/ 0 w 1"/>
              <a:gd name="T1" fmla="*/ 0 h 548"/>
              <a:gd name="T2" fmla="*/ 0 w 1"/>
              <a:gd name="T3" fmla="*/ 2147483647 h 548"/>
              <a:gd name="T4" fmla="*/ 0 60000 65536"/>
              <a:gd name="T5" fmla="*/ 0 60000 65536"/>
              <a:gd name="T6" fmla="*/ 0 w 1"/>
              <a:gd name="T7" fmla="*/ 0 h 548"/>
              <a:gd name="T8" fmla="*/ 1 w 1"/>
              <a:gd name="T9" fmla="*/ 548 h 54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548">
                <a:moveTo>
                  <a:pt x="0" y="0"/>
                </a:moveTo>
                <a:lnTo>
                  <a:pt x="0" y="548"/>
                </a:lnTo>
              </a:path>
            </a:pathLst>
          </a:custGeom>
          <a:noFill/>
          <a:ln w="12700">
            <a:solidFill>
              <a:srgbClr val="0074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352800" y="2590800"/>
            <a:ext cx="2209800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Cl</a:t>
            </a:r>
            <a:r>
              <a:rPr lang="en-US" sz="1600" b="1" baseline="30000" dirty="0"/>
              <a:t>-</a:t>
            </a:r>
          </a:p>
          <a:p>
            <a:pPr algn="ctr"/>
            <a:r>
              <a:rPr lang="en-US" sz="1600" b="1" dirty="0"/>
              <a:t>(120 mM)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429000" y="3733800"/>
            <a:ext cx="2133600" cy="584775"/>
          </a:xfrm>
          <a:prstGeom prst="rect">
            <a:avLst/>
          </a:prstGeom>
          <a:solidFill>
            <a:srgbClr val="FFCC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Cl</a:t>
            </a:r>
            <a:r>
              <a:rPr lang="en-US" sz="1600" b="1" baseline="30000" dirty="0"/>
              <a:t>-</a:t>
            </a:r>
          </a:p>
          <a:p>
            <a:pPr algn="ctr"/>
            <a:r>
              <a:rPr lang="en-US" sz="1600" b="1" dirty="0"/>
              <a:t>(10 mM)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62800" y="2438400"/>
            <a:ext cx="94128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800" b="1" dirty="0"/>
              <a:t>0 mV</a:t>
            </a:r>
          </a:p>
          <a:p>
            <a:pPr algn="ctr"/>
            <a:endParaRPr lang="en-US" sz="1800" b="1" dirty="0"/>
          </a:p>
          <a:p>
            <a:pPr algn="ctr"/>
            <a:endParaRPr lang="en-US" sz="1800" b="1" dirty="0"/>
          </a:p>
          <a:p>
            <a:pPr algn="ctr"/>
            <a:endParaRPr lang="en-US" sz="1800" b="1" dirty="0"/>
          </a:p>
          <a:p>
            <a:pPr algn="ctr"/>
            <a:endParaRPr lang="en-US" sz="1800" b="1" dirty="0"/>
          </a:p>
          <a:p>
            <a:pPr algn="ctr"/>
            <a:r>
              <a:rPr lang="en-US" sz="1800" b="1" dirty="0"/>
              <a:t>-70 mV</a:t>
            </a:r>
          </a:p>
        </p:txBody>
      </p:sp>
      <p:sp>
        <p:nvSpPr>
          <p:cNvPr id="5" name="Right Arrow 4"/>
          <p:cNvSpPr/>
          <p:nvPr/>
        </p:nvSpPr>
        <p:spPr bwMode="auto">
          <a:xfrm>
            <a:off x="3429000" y="5105400"/>
            <a:ext cx="914400" cy="228600"/>
          </a:xfrm>
          <a:prstGeom prst="rightArrow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1" name="Right Arrow 30"/>
          <p:cNvSpPr/>
          <p:nvPr/>
        </p:nvSpPr>
        <p:spPr bwMode="auto">
          <a:xfrm>
            <a:off x="3429000" y="5562600"/>
            <a:ext cx="914400" cy="228600"/>
          </a:xfrm>
          <a:prstGeom prst="rightArrow">
            <a:avLst/>
          </a:prstGeom>
          <a:solidFill>
            <a:srgbClr val="0066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95800" y="5029200"/>
            <a:ext cx="24400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Gradient de Concentration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495800" y="5486400"/>
            <a:ext cx="18854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Gradient </a:t>
            </a:r>
            <a:r>
              <a:rPr lang="en-US" sz="1400" b="1" dirty="0" err="1"/>
              <a:t>Electrique</a:t>
            </a:r>
            <a:r>
              <a:rPr lang="en-US" sz="1400" b="1" dirty="0"/>
              <a:t> </a:t>
            </a:r>
          </a:p>
        </p:txBody>
      </p:sp>
      <p:sp>
        <p:nvSpPr>
          <p:cNvPr id="34" name="Right Arrow 33"/>
          <p:cNvSpPr/>
          <p:nvPr/>
        </p:nvSpPr>
        <p:spPr bwMode="auto">
          <a:xfrm rot="5400000">
            <a:off x="5676900" y="3314700"/>
            <a:ext cx="762000" cy="228600"/>
          </a:xfrm>
          <a:prstGeom prst="rightArrow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5" name="Right Arrow 34"/>
          <p:cNvSpPr/>
          <p:nvPr/>
        </p:nvSpPr>
        <p:spPr bwMode="auto">
          <a:xfrm rot="5400000">
            <a:off x="4038600" y="3352800"/>
            <a:ext cx="685800" cy="228600"/>
          </a:xfrm>
          <a:prstGeom prst="rightArrow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6" name="Right Arrow 35"/>
          <p:cNvSpPr/>
          <p:nvPr/>
        </p:nvSpPr>
        <p:spPr bwMode="auto">
          <a:xfrm rot="16200000" flipV="1">
            <a:off x="2324100" y="3314700"/>
            <a:ext cx="762000" cy="228600"/>
          </a:xfrm>
          <a:prstGeom prst="rightArrow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7" name="Right Arrow 36"/>
          <p:cNvSpPr/>
          <p:nvPr/>
        </p:nvSpPr>
        <p:spPr bwMode="auto">
          <a:xfrm rot="5400000">
            <a:off x="5981700" y="3314700"/>
            <a:ext cx="762000" cy="228600"/>
          </a:xfrm>
          <a:prstGeom prst="rightArrow">
            <a:avLst/>
          </a:prstGeom>
          <a:solidFill>
            <a:srgbClr val="0066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8" name="Right Arrow 37"/>
          <p:cNvSpPr/>
          <p:nvPr/>
        </p:nvSpPr>
        <p:spPr bwMode="auto">
          <a:xfrm rot="5400000">
            <a:off x="2628900" y="3314700"/>
            <a:ext cx="762000" cy="228600"/>
          </a:xfrm>
          <a:prstGeom prst="rightArrow">
            <a:avLst/>
          </a:prstGeom>
          <a:solidFill>
            <a:srgbClr val="0066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9" name="Right Arrow 38"/>
          <p:cNvSpPr/>
          <p:nvPr/>
        </p:nvSpPr>
        <p:spPr bwMode="auto">
          <a:xfrm rot="16200000" flipV="1">
            <a:off x="4419600" y="3352800"/>
            <a:ext cx="685800" cy="228600"/>
          </a:xfrm>
          <a:prstGeom prst="rightArrow">
            <a:avLst/>
          </a:prstGeom>
          <a:solidFill>
            <a:srgbClr val="0066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267200" y="4343400"/>
            <a:ext cx="2667000" cy="738664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highlight>
                  <a:srgbClr val="FFFF00"/>
                </a:highlight>
              </a:rPr>
              <a:t>Anions majeures: </a:t>
            </a:r>
            <a:r>
              <a:rPr lang="en-US" sz="1400" b="1" dirty="0" err="1">
                <a:highlight>
                  <a:srgbClr val="FFFF00"/>
                </a:highlight>
              </a:rPr>
              <a:t>prot</a:t>
            </a:r>
            <a:r>
              <a:rPr lang="fr-CA" sz="1400" b="1" dirty="0" err="1">
                <a:highlight>
                  <a:srgbClr val="FFFF00"/>
                </a:highlight>
              </a:rPr>
              <a:t>éines</a:t>
            </a:r>
            <a:r>
              <a:rPr lang="fr-CA" sz="1400" b="1" dirty="0">
                <a:highlight>
                  <a:srgbClr val="FFFF00"/>
                </a:highlight>
              </a:rPr>
              <a:t> (imperméable à membrane cellulaire)</a:t>
            </a:r>
            <a:endParaRPr lang="en-US" sz="1400" b="1" dirty="0">
              <a:highlight>
                <a:srgbClr val="FFFF00"/>
              </a:highligh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29699" name="Picture 13" descr="figure_11_08_2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09" r="31191" b="5270"/>
          <a:stretch/>
        </p:blipFill>
        <p:spPr bwMode="auto">
          <a:xfrm>
            <a:off x="1828800" y="1905000"/>
            <a:ext cx="5916083" cy="2481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3" name="Rectangle 8"/>
          <p:cNvSpPr>
            <a:spLocks noChangeArrowheads="1"/>
          </p:cNvSpPr>
          <p:nvPr/>
        </p:nvSpPr>
        <p:spPr bwMode="auto">
          <a:xfrm>
            <a:off x="1752600" y="533400"/>
            <a:ext cx="57023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2000" dirty="0">
                <a:latin typeface="Arial Black" pitchFamily="34" charset="0"/>
              </a:rPr>
              <a:t>Mouvement du Na</a:t>
            </a:r>
            <a:r>
              <a:rPr lang="fr-CA" altLang="fr-FR" sz="2000" baseline="30000" dirty="0">
                <a:latin typeface="Arial Black" pitchFamily="34" charset="0"/>
              </a:rPr>
              <a:t>+</a:t>
            </a:r>
            <a:r>
              <a:rPr lang="fr-CA" altLang="fr-FR" sz="2000" dirty="0">
                <a:latin typeface="Arial Black" pitchFamily="34" charset="0"/>
              </a:rPr>
              <a:t> à travers la membrane cellulaire.</a:t>
            </a:r>
          </a:p>
        </p:txBody>
      </p:sp>
      <p:sp>
        <p:nvSpPr>
          <p:cNvPr id="29704" name="Freeform 9"/>
          <p:cNvSpPr>
            <a:spLocks/>
          </p:cNvSpPr>
          <p:nvPr/>
        </p:nvSpPr>
        <p:spPr bwMode="auto">
          <a:xfrm>
            <a:off x="2860675" y="2148417"/>
            <a:ext cx="666750" cy="558800"/>
          </a:xfrm>
          <a:custGeom>
            <a:avLst/>
            <a:gdLst>
              <a:gd name="T0" fmla="*/ 2147483647 w 420"/>
              <a:gd name="T1" fmla="*/ 2147483647 h 352"/>
              <a:gd name="T2" fmla="*/ 2147483647 w 420"/>
              <a:gd name="T3" fmla="*/ 0 h 352"/>
              <a:gd name="T4" fmla="*/ 0 w 420"/>
              <a:gd name="T5" fmla="*/ 2147483647 h 352"/>
              <a:gd name="T6" fmla="*/ 0 60000 65536"/>
              <a:gd name="T7" fmla="*/ 0 60000 65536"/>
              <a:gd name="T8" fmla="*/ 0 60000 65536"/>
              <a:gd name="T9" fmla="*/ 0 w 420"/>
              <a:gd name="T10" fmla="*/ 0 h 352"/>
              <a:gd name="T11" fmla="*/ 420 w 420"/>
              <a:gd name="T12" fmla="*/ 352 h 35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20" h="352">
                <a:moveTo>
                  <a:pt x="420" y="352"/>
                </a:moveTo>
                <a:lnTo>
                  <a:pt x="220" y="0"/>
                </a:lnTo>
                <a:lnTo>
                  <a:pt x="0" y="336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05" name="Freeform 10"/>
          <p:cNvSpPr>
            <a:spLocks/>
          </p:cNvSpPr>
          <p:nvPr/>
        </p:nvSpPr>
        <p:spPr bwMode="auto">
          <a:xfrm>
            <a:off x="3214688" y="2148417"/>
            <a:ext cx="827087" cy="1588"/>
          </a:xfrm>
          <a:custGeom>
            <a:avLst/>
            <a:gdLst>
              <a:gd name="T0" fmla="*/ 0 w 521"/>
              <a:gd name="T1" fmla="*/ 0 h 1"/>
              <a:gd name="T2" fmla="*/ 2147483647 w 521"/>
              <a:gd name="T3" fmla="*/ 0 h 1"/>
              <a:gd name="T4" fmla="*/ 0 60000 65536"/>
              <a:gd name="T5" fmla="*/ 0 60000 65536"/>
              <a:gd name="T6" fmla="*/ 0 w 521"/>
              <a:gd name="T7" fmla="*/ 0 h 1"/>
              <a:gd name="T8" fmla="*/ 521 w 521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21" h="1">
                <a:moveTo>
                  <a:pt x="0" y="0"/>
                </a:moveTo>
                <a:lnTo>
                  <a:pt x="521" y="0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4603750" y="2116667"/>
            <a:ext cx="1031051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800" b="1" dirty="0"/>
              <a:t>140 mM</a:t>
            </a:r>
          </a:p>
          <a:p>
            <a:pPr algn="ctr"/>
            <a:endParaRPr lang="en-US" sz="1800" b="1" dirty="0"/>
          </a:p>
          <a:p>
            <a:pPr algn="ctr"/>
            <a:endParaRPr lang="en-US" sz="1800" b="1" dirty="0"/>
          </a:p>
          <a:p>
            <a:pPr algn="ctr"/>
            <a:endParaRPr lang="en-US" sz="1800" b="1" dirty="0"/>
          </a:p>
          <a:p>
            <a:pPr algn="ctr"/>
            <a:endParaRPr lang="en-US" sz="1800" b="1" dirty="0"/>
          </a:p>
          <a:p>
            <a:pPr algn="ctr"/>
            <a:endParaRPr lang="en-US" sz="1800" b="1" dirty="0"/>
          </a:p>
          <a:p>
            <a:pPr algn="ctr"/>
            <a:r>
              <a:rPr lang="en-US" sz="1800" b="1" dirty="0"/>
              <a:t>15 mM</a:t>
            </a:r>
          </a:p>
        </p:txBody>
      </p:sp>
      <p:sp>
        <p:nvSpPr>
          <p:cNvPr id="13" name="Right Arrow 12"/>
          <p:cNvSpPr/>
          <p:nvPr/>
        </p:nvSpPr>
        <p:spPr bwMode="auto">
          <a:xfrm>
            <a:off x="3048000" y="5486400"/>
            <a:ext cx="914400" cy="228600"/>
          </a:xfrm>
          <a:prstGeom prst="rightArrow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Right Arrow 13"/>
          <p:cNvSpPr/>
          <p:nvPr/>
        </p:nvSpPr>
        <p:spPr bwMode="auto">
          <a:xfrm>
            <a:off x="3048000" y="5943600"/>
            <a:ext cx="914400" cy="228600"/>
          </a:xfrm>
          <a:prstGeom prst="rightArrow">
            <a:avLst/>
          </a:prstGeom>
          <a:solidFill>
            <a:srgbClr val="0066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Right Arrow 16"/>
          <p:cNvSpPr/>
          <p:nvPr/>
        </p:nvSpPr>
        <p:spPr bwMode="auto">
          <a:xfrm rot="5400000">
            <a:off x="4641850" y="2992967"/>
            <a:ext cx="762000" cy="228600"/>
          </a:xfrm>
          <a:prstGeom prst="rightArrow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Right Arrow 17"/>
          <p:cNvSpPr/>
          <p:nvPr/>
        </p:nvSpPr>
        <p:spPr bwMode="auto">
          <a:xfrm rot="5400000">
            <a:off x="5022850" y="2992967"/>
            <a:ext cx="762000" cy="228600"/>
          </a:xfrm>
          <a:prstGeom prst="rightArrow">
            <a:avLst/>
          </a:prstGeom>
          <a:solidFill>
            <a:srgbClr val="0066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Right Arrow 18"/>
          <p:cNvSpPr/>
          <p:nvPr/>
        </p:nvSpPr>
        <p:spPr bwMode="auto">
          <a:xfrm rot="5400000" flipV="1">
            <a:off x="2019300" y="3009900"/>
            <a:ext cx="1295400" cy="304800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Right Arrow 19"/>
          <p:cNvSpPr/>
          <p:nvPr/>
        </p:nvSpPr>
        <p:spPr bwMode="auto">
          <a:xfrm rot="5400000" flipV="1">
            <a:off x="3194050" y="3069167"/>
            <a:ext cx="1295400" cy="304800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393950" y="2116667"/>
            <a:ext cx="533400" cy="33855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Na</a:t>
            </a:r>
            <a:r>
              <a:rPr lang="en-US" sz="1600" b="1" baseline="30000" dirty="0"/>
              <a:t>+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613150" y="2192867"/>
            <a:ext cx="533400" cy="33855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Na</a:t>
            </a:r>
            <a:r>
              <a:rPr lang="en-US" sz="1600" b="1" baseline="30000" dirty="0"/>
              <a:t>+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317750" y="3869267"/>
            <a:ext cx="533400" cy="338554"/>
          </a:xfrm>
          <a:prstGeom prst="rect">
            <a:avLst/>
          </a:prstGeom>
          <a:solidFill>
            <a:srgbClr val="FFCC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Na</a:t>
            </a:r>
            <a:r>
              <a:rPr lang="en-US" sz="1600" b="1" baseline="30000" dirty="0"/>
              <a:t>+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613150" y="3869267"/>
            <a:ext cx="533400" cy="338554"/>
          </a:xfrm>
          <a:prstGeom prst="rect">
            <a:avLst/>
          </a:prstGeom>
          <a:solidFill>
            <a:srgbClr val="FFCC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Na</a:t>
            </a:r>
            <a:r>
              <a:rPr lang="en-US" sz="1600" b="1" baseline="30000" dirty="0"/>
              <a:t>+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886200" y="4495800"/>
            <a:ext cx="18165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/>
              <a:t>Net </a:t>
            </a:r>
            <a:r>
              <a:rPr lang="fr-CA" sz="1600" b="1" dirty="0"/>
              <a:t>influx de Na</a:t>
            </a:r>
            <a:r>
              <a:rPr lang="fr-CA" sz="1600" b="1" baseline="30000" dirty="0"/>
              <a:t>+</a:t>
            </a:r>
            <a:endParaRPr lang="en-US" sz="1600" b="1" dirty="0"/>
          </a:p>
        </p:txBody>
      </p:sp>
      <p:sp>
        <p:nvSpPr>
          <p:cNvPr id="23" name="Right Arrow 22"/>
          <p:cNvSpPr/>
          <p:nvPr/>
        </p:nvSpPr>
        <p:spPr bwMode="auto">
          <a:xfrm flipV="1">
            <a:off x="2971800" y="4495800"/>
            <a:ext cx="952500" cy="304800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114800" y="5410200"/>
            <a:ext cx="24400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Gradient de Concentration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114800" y="5867400"/>
            <a:ext cx="18854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Gradient </a:t>
            </a:r>
            <a:r>
              <a:rPr lang="en-US" sz="1400" b="1" dirty="0" err="1"/>
              <a:t>Electrique</a:t>
            </a:r>
            <a:r>
              <a:rPr lang="en-US" sz="14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957680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29699" name="Picture 13" descr="figure_11_08_2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09" r="31191" b="5270"/>
          <a:stretch/>
        </p:blipFill>
        <p:spPr bwMode="auto">
          <a:xfrm>
            <a:off x="1828800" y="1600200"/>
            <a:ext cx="5916083" cy="2481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3" name="Rectangle 8"/>
          <p:cNvSpPr>
            <a:spLocks noChangeArrowheads="1"/>
          </p:cNvSpPr>
          <p:nvPr/>
        </p:nvSpPr>
        <p:spPr bwMode="auto">
          <a:xfrm>
            <a:off x="1752600" y="533400"/>
            <a:ext cx="57023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2000" dirty="0">
                <a:latin typeface="Arial Black" pitchFamily="34" charset="0"/>
              </a:rPr>
              <a:t>Mouvement du K</a:t>
            </a:r>
            <a:r>
              <a:rPr lang="fr-CA" altLang="fr-FR" sz="2000" baseline="30000" dirty="0">
                <a:latin typeface="Arial Black" pitchFamily="34" charset="0"/>
              </a:rPr>
              <a:t>+</a:t>
            </a:r>
            <a:r>
              <a:rPr lang="fr-CA" altLang="fr-FR" sz="2000" dirty="0">
                <a:latin typeface="Arial Black" pitchFamily="34" charset="0"/>
              </a:rPr>
              <a:t> à travers la membrane cellulaire.</a:t>
            </a:r>
          </a:p>
        </p:txBody>
      </p:sp>
      <p:sp>
        <p:nvSpPr>
          <p:cNvPr id="29704" name="Freeform 9"/>
          <p:cNvSpPr>
            <a:spLocks/>
          </p:cNvSpPr>
          <p:nvPr/>
        </p:nvSpPr>
        <p:spPr bwMode="auto">
          <a:xfrm>
            <a:off x="2860675" y="1843617"/>
            <a:ext cx="666750" cy="558800"/>
          </a:xfrm>
          <a:custGeom>
            <a:avLst/>
            <a:gdLst>
              <a:gd name="T0" fmla="*/ 2147483647 w 420"/>
              <a:gd name="T1" fmla="*/ 2147483647 h 352"/>
              <a:gd name="T2" fmla="*/ 2147483647 w 420"/>
              <a:gd name="T3" fmla="*/ 0 h 352"/>
              <a:gd name="T4" fmla="*/ 0 w 420"/>
              <a:gd name="T5" fmla="*/ 2147483647 h 352"/>
              <a:gd name="T6" fmla="*/ 0 60000 65536"/>
              <a:gd name="T7" fmla="*/ 0 60000 65536"/>
              <a:gd name="T8" fmla="*/ 0 60000 65536"/>
              <a:gd name="T9" fmla="*/ 0 w 420"/>
              <a:gd name="T10" fmla="*/ 0 h 352"/>
              <a:gd name="T11" fmla="*/ 420 w 420"/>
              <a:gd name="T12" fmla="*/ 352 h 35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20" h="352">
                <a:moveTo>
                  <a:pt x="420" y="352"/>
                </a:moveTo>
                <a:lnTo>
                  <a:pt x="220" y="0"/>
                </a:lnTo>
                <a:lnTo>
                  <a:pt x="0" y="336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05" name="Freeform 10"/>
          <p:cNvSpPr>
            <a:spLocks/>
          </p:cNvSpPr>
          <p:nvPr/>
        </p:nvSpPr>
        <p:spPr bwMode="auto">
          <a:xfrm>
            <a:off x="3214688" y="1843617"/>
            <a:ext cx="827087" cy="1588"/>
          </a:xfrm>
          <a:custGeom>
            <a:avLst/>
            <a:gdLst>
              <a:gd name="T0" fmla="*/ 0 w 521"/>
              <a:gd name="T1" fmla="*/ 0 h 1"/>
              <a:gd name="T2" fmla="*/ 2147483647 w 521"/>
              <a:gd name="T3" fmla="*/ 0 h 1"/>
              <a:gd name="T4" fmla="*/ 0 60000 65536"/>
              <a:gd name="T5" fmla="*/ 0 60000 65536"/>
              <a:gd name="T6" fmla="*/ 0 w 521"/>
              <a:gd name="T7" fmla="*/ 0 h 1"/>
              <a:gd name="T8" fmla="*/ 521 w 521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21" h="1">
                <a:moveTo>
                  <a:pt x="0" y="0"/>
                </a:moveTo>
                <a:lnTo>
                  <a:pt x="521" y="0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4603750" y="1811867"/>
            <a:ext cx="1031051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800" b="1" dirty="0"/>
              <a:t>5 mM</a:t>
            </a:r>
          </a:p>
          <a:p>
            <a:pPr algn="ctr"/>
            <a:endParaRPr lang="en-US" sz="1800" b="1" dirty="0"/>
          </a:p>
          <a:p>
            <a:pPr algn="ctr"/>
            <a:endParaRPr lang="en-US" sz="1800" b="1" dirty="0"/>
          </a:p>
          <a:p>
            <a:pPr algn="ctr"/>
            <a:endParaRPr lang="en-US" sz="1800" b="1" dirty="0"/>
          </a:p>
          <a:p>
            <a:pPr algn="ctr"/>
            <a:endParaRPr lang="en-US" sz="1800" b="1" dirty="0"/>
          </a:p>
          <a:p>
            <a:pPr algn="ctr"/>
            <a:endParaRPr lang="en-US" sz="1800" b="1" dirty="0"/>
          </a:p>
          <a:p>
            <a:pPr algn="ctr"/>
            <a:r>
              <a:rPr lang="en-US" sz="1800" b="1" dirty="0"/>
              <a:t>140 mM</a:t>
            </a:r>
          </a:p>
        </p:txBody>
      </p:sp>
      <p:sp>
        <p:nvSpPr>
          <p:cNvPr id="13" name="Right Arrow 12"/>
          <p:cNvSpPr/>
          <p:nvPr/>
        </p:nvSpPr>
        <p:spPr bwMode="auto">
          <a:xfrm>
            <a:off x="3048000" y="6019800"/>
            <a:ext cx="914400" cy="228600"/>
          </a:xfrm>
          <a:prstGeom prst="rightArrow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Right Arrow 13"/>
          <p:cNvSpPr/>
          <p:nvPr/>
        </p:nvSpPr>
        <p:spPr bwMode="auto">
          <a:xfrm>
            <a:off x="3048000" y="6477000"/>
            <a:ext cx="914400" cy="228600"/>
          </a:xfrm>
          <a:prstGeom prst="rightArrow">
            <a:avLst/>
          </a:prstGeom>
          <a:solidFill>
            <a:srgbClr val="0066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Right Arrow 16"/>
          <p:cNvSpPr/>
          <p:nvPr/>
        </p:nvSpPr>
        <p:spPr bwMode="auto">
          <a:xfrm rot="16200000" flipV="1">
            <a:off x="4641850" y="2688167"/>
            <a:ext cx="762000" cy="228600"/>
          </a:xfrm>
          <a:prstGeom prst="rightArrow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Right Arrow 17"/>
          <p:cNvSpPr/>
          <p:nvPr/>
        </p:nvSpPr>
        <p:spPr bwMode="auto">
          <a:xfrm rot="5400000">
            <a:off x="5022850" y="2688167"/>
            <a:ext cx="762000" cy="228600"/>
          </a:xfrm>
          <a:prstGeom prst="rightArrow">
            <a:avLst/>
          </a:prstGeom>
          <a:solidFill>
            <a:srgbClr val="0066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Right Arrow 18"/>
          <p:cNvSpPr/>
          <p:nvPr/>
        </p:nvSpPr>
        <p:spPr bwMode="auto">
          <a:xfrm rot="16200000">
            <a:off x="1974850" y="2764367"/>
            <a:ext cx="1295400" cy="304800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Right Arrow 19"/>
          <p:cNvSpPr/>
          <p:nvPr/>
        </p:nvSpPr>
        <p:spPr bwMode="auto">
          <a:xfrm rot="16200000">
            <a:off x="3194050" y="2764367"/>
            <a:ext cx="1295400" cy="304800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393950" y="1811867"/>
            <a:ext cx="533400" cy="33855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K</a:t>
            </a:r>
            <a:r>
              <a:rPr lang="en-US" sz="1600" b="1" baseline="30000" dirty="0"/>
              <a:t>+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613150" y="1888067"/>
            <a:ext cx="533400" cy="33855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K</a:t>
            </a:r>
            <a:r>
              <a:rPr lang="en-US" sz="1600" b="1" baseline="30000" dirty="0"/>
              <a:t>+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317750" y="3564467"/>
            <a:ext cx="533400" cy="338554"/>
          </a:xfrm>
          <a:prstGeom prst="rect">
            <a:avLst/>
          </a:prstGeom>
          <a:solidFill>
            <a:srgbClr val="FFCC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K</a:t>
            </a:r>
            <a:r>
              <a:rPr lang="en-US" sz="1600" b="1" baseline="30000" dirty="0"/>
              <a:t>+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613150" y="3564467"/>
            <a:ext cx="533400" cy="338554"/>
          </a:xfrm>
          <a:prstGeom prst="rect">
            <a:avLst/>
          </a:prstGeom>
          <a:solidFill>
            <a:srgbClr val="FFCC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K</a:t>
            </a:r>
            <a:r>
              <a:rPr lang="en-US" sz="1600" b="1" baseline="30000" dirty="0"/>
              <a:t>+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00400" y="4191000"/>
            <a:ext cx="31710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b="1" dirty="0"/>
              <a:t>E</a:t>
            </a:r>
            <a:r>
              <a:rPr lang="fr-CA" sz="1100" b="1" dirty="0"/>
              <a:t>K</a:t>
            </a:r>
            <a:r>
              <a:rPr lang="fr-CA" sz="1600" b="1" dirty="0"/>
              <a:t> = -90 mV          E</a:t>
            </a:r>
            <a:r>
              <a:rPr lang="fr-CA" sz="1050" b="1" dirty="0"/>
              <a:t>M</a:t>
            </a:r>
            <a:r>
              <a:rPr lang="fr-CA" sz="1600" b="1" dirty="0"/>
              <a:t> = -70 mV</a:t>
            </a:r>
            <a:endParaRPr lang="en-US" sz="16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3962400" y="4648200"/>
            <a:ext cx="16321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b="1" dirty="0"/>
              <a:t>E</a:t>
            </a:r>
            <a:r>
              <a:rPr lang="fr-CA" sz="1200" b="1" dirty="0"/>
              <a:t>M</a:t>
            </a:r>
            <a:r>
              <a:rPr lang="fr-CA" sz="1600" b="1" dirty="0"/>
              <a:t> -----------</a:t>
            </a:r>
            <a:r>
              <a:rPr lang="en-US" sz="1600" b="1" dirty="0"/>
              <a:t>&gt;</a:t>
            </a:r>
            <a:r>
              <a:rPr lang="fr-CA" sz="1600" b="1" dirty="0"/>
              <a:t>E</a:t>
            </a:r>
            <a:r>
              <a:rPr lang="fr-CA" sz="1200" b="1" dirty="0"/>
              <a:t>K</a:t>
            </a:r>
            <a:endParaRPr lang="en-US" sz="12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4038600" y="5029200"/>
            <a:ext cx="17027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/>
              <a:t>Net </a:t>
            </a:r>
            <a:r>
              <a:rPr lang="fr-CA" sz="1600" b="1" dirty="0"/>
              <a:t>efflux de K</a:t>
            </a:r>
            <a:r>
              <a:rPr lang="fr-CA" sz="1600" b="1" baseline="30000" dirty="0"/>
              <a:t>+</a:t>
            </a:r>
            <a:endParaRPr lang="en-US" sz="1600" b="1" dirty="0"/>
          </a:p>
        </p:txBody>
      </p:sp>
      <p:sp>
        <p:nvSpPr>
          <p:cNvPr id="30" name="Right Arrow 29"/>
          <p:cNvSpPr/>
          <p:nvPr/>
        </p:nvSpPr>
        <p:spPr bwMode="auto">
          <a:xfrm flipV="1">
            <a:off x="2971800" y="5029200"/>
            <a:ext cx="952500" cy="304800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038600" y="6019800"/>
            <a:ext cx="24400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Gradient de Concentration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038600" y="6477000"/>
            <a:ext cx="18854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Gradient </a:t>
            </a:r>
            <a:r>
              <a:rPr lang="en-US" sz="1400" b="1" dirty="0" err="1"/>
              <a:t>Electrique</a:t>
            </a:r>
            <a:r>
              <a:rPr lang="en-US" sz="1400" b="1" dirty="0"/>
              <a:t>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029200" y="2514600"/>
            <a:ext cx="4539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/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12102798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29699" name="Picture 13" descr="figure_11_08_2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09" r="31191" b="5270"/>
          <a:stretch/>
        </p:blipFill>
        <p:spPr bwMode="auto">
          <a:xfrm>
            <a:off x="1828800" y="1600200"/>
            <a:ext cx="5916083" cy="2481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3" name="Rectangle 8"/>
          <p:cNvSpPr>
            <a:spLocks noChangeArrowheads="1"/>
          </p:cNvSpPr>
          <p:nvPr/>
        </p:nvSpPr>
        <p:spPr bwMode="auto">
          <a:xfrm>
            <a:off x="1752600" y="533400"/>
            <a:ext cx="57023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2000" dirty="0">
                <a:latin typeface="Arial Black" pitchFamily="34" charset="0"/>
              </a:rPr>
              <a:t>Effet du mouvement d’une charge négative</a:t>
            </a:r>
          </a:p>
        </p:txBody>
      </p:sp>
      <p:sp>
        <p:nvSpPr>
          <p:cNvPr id="29704" name="Freeform 9"/>
          <p:cNvSpPr>
            <a:spLocks/>
          </p:cNvSpPr>
          <p:nvPr/>
        </p:nvSpPr>
        <p:spPr bwMode="auto">
          <a:xfrm>
            <a:off x="2860675" y="1843617"/>
            <a:ext cx="666750" cy="558800"/>
          </a:xfrm>
          <a:custGeom>
            <a:avLst/>
            <a:gdLst>
              <a:gd name="T0" fmla="*/ 2147483647 w 420"/>
              <a:gd name="T1" fmla="*/ 2147483647 h 352"/>
              <a:gd name="T2" fmla="*/ 2147483647 w 420"/>
              <a:gd name="T3" fmla="*/ 0 h 352"/>
              <a:gd name="T4" fmla="*/ 0 w 420"/>
              <a:gd name="T5" fmla="*/ 2147483647 h 352"/>
              <a:gd name="T6" fmla="*/ 0 60000 65536"/>
              <a:gd name="T7" fmla="*/ 0 60000 65536"/>
              <a:gd name="T8" fmla="*/ 0 60000 65536"/>
              <a:gd name="T9" fmla="*/ 0 w 420"/>
              <a:gd name="T10" fmla="*/ 0 h 352"/>
              <a:gd name="T11" fmla="*/ 420 w 420"/>
              <a:gd name="T12" fmla="*/ 352 h 35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20" h="352">
                <a:moveTo>
                  <a:pt x="420" y="352"/>
                </a:moveTo>
                <a:lnTo>
                  <a:pt x="220" y="0"/>
                </a:lnTo>
                <a:lnTo>
                  <a:pt x="0" y="336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05" name="Freeform 10"/>
          <p:cNvSpPr>
            <a:spLocks/>
          </p:cNvSpPr>
          <p:nvPr/>
        </p:nvSpPr>
        <p:spPr bwMode="auto">
          <a:xfrm>
            <a:off x="3214688" y="1843617"/>
            <a:ext cx="827087" cy="1588"/>
          </a:xfrm>
          <a:custGeom>
            <a:avLst/>
            <a:gdLst>
              <a:gd name="T0" fmla="*/ 0 w 521"/>
              <a:gd name="T1" fmla="*/ 0 h 1"/>
              <a:gd name="T2" fmla="*/ 2147483647 w 521"/>
              <a:gd name="T3" fmla="*/ 0 h 1"/>
              <a:gd name="T4" fmla="*/ 0 60000 65536"/>
              <a:gd name="T5" fmla="*/ 0 60000 65536"/>
              <a:gd name="T6" fmla="*/ 0 w 521"/>
              <a:gd name="T7" fmla="*/ 0 h 1"/>
              <a:gd name="T8" fmla="*/ 521 w 521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21" h="1">
                <a:moveTo>
                  <a:pt x="0" y="0"/>
                </a:moveTo>
                <a:lnTo>
                  <a:pt x="521" y="0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4603750" y="1811867"/>
            <a:ext cx="1031051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800" b="1" dirty="0"/>
              <a:t>5 mM</a:t>
            </a:r>
          </a:p>
          <a:p>
            <a:pPr algn="ctr"/>
            <a:endParaRPr lang="en-US" sz="1800" b="1" dirty="0"/>
          </a:p>
          <a:p>
            <a:pPr algn="ctr"/>
            <a:endParaRPr lang="en-US" sz="1800" b="1" dirty="0"/>
          </a:p>
          <a:p>
            <a:pPr algn="ctr"/>
            <a:endParaRPr lang="en-US" sz="1800" b="1" dirty="0"/>
          </a:p>
          <a:p>
            <a:pPr algn="ctr"/>
            <a:endParaRPr lang="en-US" sz="1800" b="1" dirty="0"/>
          </a:p>
          <a:p>
            <a:pPr algn="ctr"/>
            <a:endParaRPr lang="en-US" sz="1800" b="1" dirty="0"/>
          </a:p>
          <a:p>
            <a:pPr algn="ctr"/>
            <a:r>
              <a:rPr lang="en-US" sz="1800" b="1" dirty="0"/>
              <a:t>140 mM</a:t>
            </a:r>
          </a:p>
        </p:txBody>
      </p:sp>
      <p:sp>
        <p:nvSpPr>
          <p:cNvPr id="13" name="Right Arrow 12"/>
          <p:cNvSpPr/>
          <p:nvPr/>
        </p:nvSpPr>
        <p:spPr bwMode="auto">
          <a:xfrm>
            <a:off x="3048000" y="5715000"/>
            <a:ext cx="914400" cy="228600"/>
          </a:xfrm>
          <a:prstGeom prst="rightArrow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Right Arrow 13"/>
          <p:cNvSpPr/>
          <p:nvPr/>
        </p:nvSpPr>
        <p:spPr bwMode="auto">
          <a:xfrm>
            <a:off x="3048000" y="6172200"/>
            <a:ext cx="914400" cy="228600"/>
          </a:xfrm>
          <a:prstGeom prst="rightArrow">
            <a:avLst/>
          </a:prstGeom>
          <a:solidFill>
            <a:srgbClr val="0066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Right Arrow 16"/>
          <p:cNvSpPr/>
          <p:nvPr/>
        </p:nvSpPr>
        <p:spPr bwMode="auto">
          <a:xfrm rot="16200000" flipV="1">
            <a:off x="4641850" y="2688167"/>
            <a:ext cx="762000" cy="228600"/>
          </a:xfrm>
          <a:prstGeom prst="rightArrow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Right Arrow 17"/>
          <p:cNvSpPr/>
          <p:nvPr/>
        </p:nvSpPr>
        <p:spPr bwMode="auto">
          <a:xfrm rot="5400000">
            <a:off x="5022850" y="2688167"/>
            <a:ext cx="762000" cy="228600"/>
          </a:xfrm>
          <a:prstGeom prst="rightArrow">
            <a:avLst/>
          </a:prstGeom>
          <a:solidFill>
            <a:srgbClr val="0066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Right Arrow 18"/>
          <p:cNvSpPr/>
          <p:nvPr/>
        </p:nvSpPr>
        <p:spPr bwMode="auto">
          <a:xfrm rot="16200000">
            <a:off x="1974850" y="2764367"/>
            <a:ext cx="1295400" cy="304800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Right Arrow 19"/>
          <p:cNvSpPr/>
          <p:nvPr/>
        </p:nvSpPr>
        <p:spPr bwMode="auto">
          <a:xfrm rot="16200000">
            <a:off x="3194050" y="2764367"/>
            <a:ext cx="1295400" cy="304800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393950" y="1811867"/>
            <a:ext cx="533400" cy="33855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K</a:t>
            </a:r>
            <a:r>
              <a:rPr lang="en-US" sz="1600" b="1" baseline="30000" dirty="0"/>
              <a:t>+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613150" y="1888067"/>
            <a:ext cx="533400" cy="33855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K</a:t>
            </a:r>
            <a:r>
              <a:rPr lang="en-US" sz="1600" b="1" baseline="30000" dirty="0"/>
              <a:t>+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317750" y="3564467"/>
            <a:ext cx="533400" cy="338554"/>
          </a:xfrm>
          <a:prstGeom prst="rect">
            <a:avLst/>
          </a:prstGeom>
          <a:solidFill>
            <a:srgbClr val="FFCC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K</a:t>
            </a:r>
            <a:r>
              <a:rPr lang="en-US" sz="1600" b="1" baseline="30000" dirty="0"/>
              <a:t>+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613150" y="3564467"/>
            <a:ext cx="533400" cy="338554"/>
          </a:xfrm>
          <a:prstGeom prst="rect">
            <a:avLst/>
          </a:prstGeom>
          <a:solidFill>
            <a:srgbClr val="FFCC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K</a:t>
            </a:r>
            <a:r>
              <a:rPr lang="en-US" sz="1600" b="1" baseline="30000" dirty="0"/>
              <a:t>+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114800" y="4191000"/>
            <a:ext cx="11641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b="1" dirty="0"/>
              <a:t>E</a:t>
            </a:r>
            <a:r>
              <a:rPr lang="fr-CA" sz="1100" b="1" dirty="0"/>
              <a:t>M</a:t>
            </a:r>
            <a:r>
              <a:rPr lang="fr-CA" sz="1600" b="1" dirty="0"/>
              <a:t> = 0 mV</a:t>
            </a:r>
            <a:endParaRPr lang="en-US" sz="16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5715000" y="3581400"/>
            <a:ext cx="533400" cy="338554"/>
          </a:xfrm>
          <a:prstGeom prst="rect">
            <a:avLst/>
          </a:prstGeom>
          <a:solidFill>
            <a:srgbClr val="FFCC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Cl</a:t>
            </a:r>
            <a:r>
              <a:rPr lang="en-US" sz="1600" b="1" baseline="30000" dirty="0"/>
              <a:t>-</a:t>
            </a:r>
          </a:p>
        </p:txBody>
      </p:sp>
      <p:sp>
        <p:nvSpPr>
          <p:cNvPr id="28" name="Right Arrow 27"/>
          <p:cNvSpPr/>
          <p:nvPr/>
        </p:nvSpPr>
        <p:spPr bwMode="auto">
          <a:xfrm rot="16200000">
            <a:off x="5372100" y="2628900"/>
            <a:ext cx="1295400" cy="304800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96000" y="3657600"/>
            <a:ext cx="609600" cy="253916"/>
          </a:xfrm>
          <a:prstGeom prst="rect">
            <a:avLst/>
          </a:prstGeom>
          <a:solidFill>
            <a:srgbClr val="FFCC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10 mM</a:t>
            </a:r>
            <a:endParaRPr lang="en-US" sz="1050" b="1" baseline="30000" dirty="0"/>
          </a:p>
        </p:txBody>
      </p:sp>
      <p:sp>
        <p:nvSpPr>
          <p:cNvPr id="30" name="Right Arrow 29"/>
          <p:cNvSpPr/>
          <p:nvPr/>
        </p:nvSpPr>
        <p:spPr bwMode="auto">
          <a:xfrm rot="16200000">
            <a:off x="5791200" y="2743200"/>
            <a:ext cx="1295400" cy="76200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81800" y="3657600"/>
            <a:ext cx="762000" cy="253916"/>
          </a:xfrm>
          <a:prstGeom prst="rect">
            <a:avLst/>
          </a:prstGeom>
          <a:solidFill>
            <a:srgbClr val="FFCC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ANIONS</a:t>
            </a:r>
            <a:endParaRPr lang="en-US" sz="1050" b="1" baseline="30000" dirty="0"/>
          </a:p>
        </p:txBody>
      </p:sp>
      <p:sp>
        <p:nvSpPr>
          <p:cNvPr id="4" name="Bent-Up Arrow 3"/>
          <p:cNvSpPr/>
          <p:nvPr/>
        </p:nvSpPr>
        <p:spPr bwMode="auto">
          <a:xfrm rot="12780000">
            <a:off x="7048067" y="3417363"/>
            <a:ext cx="304800" cy="228600"/>
          </a:xfrm>
          <a:prstGeom prst="bentUp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886200" y="4114800"/>
            <a:ext cx="1346844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600" b="1" dirty="0"/>
              <a:t>E</a:t>
            </a:r>
            <a:r>
              <a:rPr lang="fr-CA" sz="1100" b="1" dirty="0"/>
              <a:t>M</a:t>
            </a:r>
            <a:r>
              <a:rPr lang="fr-CA" sz="1600" b="1" dirty="0"/>
              <a:t> = -70 mV</a:t>
            </a:r>
            <a:endParaRPr lang="en-US" sz="16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4191000" y="5638800"/>
            <a:ext cx="24400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Gradient de Concentration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191000" y="6096000"/>
            <a:ext cx="18854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Gradient </a:t>
            </a:r>
            <a:r>
              <a:rPr lang="en-US" sz="1400" b="1" dirty="0" err="1"/>
              <a:t>Electrique</a:t>
            </a:r>
            <a:r>
              <a:rPr lang="en-US" sz="14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221952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29699" name="Picture 13" descr="figure_11_08_2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09" r="30502" b="5270"/>
          <a:stretch/>
        </p:blipFill>
        <p:spPr bwMode="auto">
          <a:xfrm>
            <a:off x="1447800" y="2514600"/>
            <a:ext cx="5975350" cy="2481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2" name="Rectangle 5"/>
          <p:cNvSpPr>
            <a:spLocks noChangeArrowheads="1"/>
          </p:cNvSpPr>
          <p:nvPr/>
        </p:nvSpPr>
        <p:spPr bwMode="auto">
          <a:xfrm>
            <a:off x="3733800" y="5181600"/>
            <a:ext cx="2141933" cy="327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1800" b="1" dirty="0"/>
              <a:t>E</a:t>
            </a:r>
            <a:r>
              <a:rPr lang="fr-CA" altLang="fr-FR" sz="1400" b="1" dirty="0"/>
              <a:t>M</a:t>
            </a:r>
            <a:r>
              <a:rPr lang="fr-CA" altLang="fr-FR" sz="1800" b="1" dirty="0"/>
              <a:t> = E</a:t>
            </a:r>
            <a:r>
              <a:rPr lang="fr-CA" altLang="fr-FR" sz="1400" b="1" dirty="0"/>
              <a:t>K</a:t>
            </a:r>
            <a:r>
              <a:rPr lang="fr-CA" altLang="fr-FR" sz="1800" b="1" dirty="0"/>
              <a:t> = –90 mV</a:t>
            </a:r>
          </a:p>
        </p:txBody>
      </p:sp>
      <p:sp>
        <p:nvSpPr>
          <p:cNvPr id="29703" name="Rectangle 8"/>
          <p:cNvSpPr>
            <a:spLocks noChangeArrowheads="1"/>
          </p:cNvSpPr>
          <p:nvPr/>
        </p:nvSpPr>
        <p:spPr bwMode="auto">
          <a:xfrm>
            <a:off x="1447800" y="533400"/>
            <a:ext cx="58674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000" dirty="0">
                <a:latin typeface="Arial Black" pitchFamily="34" charset="0"/>
              </a:rPr>
              <a:t>Importance de la perméabilité des ions.</a:t>
            </a:r>
          </a:p>
          <a:p>
            <a:endParaRPr lang="fr-CA" altLang="fr-FR" sz="2000" dirty="0">
              <a:latin typeface="Arial Black" pitchFamily="34" charset="0"/>
            </a:endParaRPr>
          </a:p>
        </p:txBody>
      </p:sp>
      <p:sp>
        <p:nvSpPr>
          <p:cNvPr id="29706" name="Rectangle 17"/>
          <p:cNvSpPr>
            <a:spLocks noChangeArrowheads="1"/>
          </p:cNvSpPr>
          <p:nvPr/>
        </p:nvSpPr>
        <p:spPr bwMode="auto">
          <a:xfrm>
            <a:off x="1371600" y="1828800"/>
            <a:ext cx="5867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800" u="sng" dirty="0">
                <a:latin typeface="Arial Black" pitchFamily="34" charset="0"/>
              </a:rPr>
              <a:t>CAS #1</a:t>
            </a:r>
          </a:p>
          <a:p>
            <a:pPr algn="ctr"/>
            <a:r>
              <a:rPr lang="fr-CA" altLang="fr-FR" sz="1800" dirty="0">
                <a:latin typeface="Arial Black" pitchFamily="34" charset="0"/>
              </a:rPr>
              <a:t>Cellule ne contient que des canaux à K</a:t>
            </a:r>
            <a:r>
              <a:rPr lang="fr-CA" altLang="fr-FR" sz="1800" baseline="30000" dirty="0">
                <a:latin typeface="Arial Black" pitchFamily="34" charset="0"/>
              </a:rPr>
              <a:t>+</a:t>
            </a:r>
            <a:r>
              <a:rPr lang="fr-CA" altLang="fr-FR" sz="1800" dirty="0">
                <a:latin typeface="Arial Black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66672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30723" name="Picture 8" descr="figure_11_08_3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26" r="32373" b="15198"/>
          <a:stretch/>
        </p:blipFill>
        <p:spPr bwMode="auto">
          <a:xfrm>
            <a:off x="1600200" y="1752600"/>
            <a:ext cx="5814483" cy="2599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Rectangle 6"/>
          <p:cNvSpPr>
            <a:spLocks noChangeArrowheads="1"/>
          </p:cNvSpPr>
          <p:nvPr/>
        </p:nvSpPr>
        <p:spPr bwMode="auto">
          <a:xfrm>
            <a:off x="2895600" y="4419600"/>
            <a:ext cx="1417055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fr-CA" altLang="fr-FR" sz="1800" b="1" dirty="0"/>
              <a:t>E</a:t>
            </a:r>
            <a:r>
              <a:rPr lang="fr-CA" altLang="fr-FR" sz="1400" b="1" dirty="0"/>
              <a:t>M</a:t>
            </a:r>
            <a:r>
              <a:rPr lang="fr-CA" altLang="fr-FR" sz="1800" b="1" dirty="0"/>
              <a:t> = –70 mV</a:t>
            </a:r>
          </a:p>
        </p:txBody>
      </p:sp>
      <p:sp>
        <p:nvSpPr>
          <p:cNvPr id="8" name="Rectangle 17"/>
          <p:cNvSpPr>
            <a:spLocks noChangeArrowheads="1"/>
          </p:cNvSpPr>
          <p:nvPr/>
        </p:nvSpPr>
        <p:spPr bwMode="auto">
          <a:xfrm>
            <a:off x="1524000" y="914400"/>
            <a:ext cx="5867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800" u="sng" dirty="0">
                <a:latin typeface="Arial Black" pitchFamily="34" charset="0"/>
              </a:rPr>
              <a:t>CAS #2</a:t>
            </a:r>
          </a:p>
          <a:p>
            <a:pPr algn="ctr"/>
            <a:r>
              <a:rPr lang="fr-CA" altLang="fr-FR" sz="1800" dirty="0">
                <a:latin typeface="Arial Black" pitchFamily="34" charset="0"/>
              </a:rPr>
              <a:t>Cellule contient des canaux à Na</a:t>
            </a:r>
            <a:r>
              <a:rPr lang="fr-CA" altLang="fr-FR" sz="1800" baseline="30000" dirty="0">
                <a:latin typeface="Arial Black" pitchFamily="34" charset="0"/>
              </a:rPr>
              <a:t>+</a:t>
            </a:r>
            <a:r>
              <a:rPr lang="fr-CA" altLang="fr-FR" sz="1800" dirty="0">
                <a:latin typeface="Arial Black" pitchFamily="34" charset="0"/>
              </a:rPr>
              <a:t> et K</a:t>
            </a:r>
            <a:r>
              <a:rPr lang="fr-CA" altLang="fr-FR" sz="1800" baseline="30000" dirty="0">
                <a:latin typeface="Arial Black" pitchFamily="34" charset="0"/>
              </a:rPr>
              <a:t>+</a:t>
            </a:r>
            <a:r>
              <a:rPr lang="fr-CA" altLang="fr-FR" sz="1800" dirty="0">
                <a:latin typeface="Arial Black" pitchFamily="34" charset="0"/>
              </a:rPr>
              <a:t>.</a:t>
            </a: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3352800" y="5943600"/>
            <a:ext cx="3467296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fr-CA" altLang="fr-FR" sz="1800" b="1" dirty="0"/>
              <a:t>P</a:t>
            </a:r>
            <a:r>
              <a:rPr lang="fr-CA" altLang="fr-FR" sz="1400" b="1" dirty="0"/>
              <a:t>K</a:t>
            </a:r>
            <a:r>
              <a:rPr lang="fr-CA" altLang="fr-FR" sz="1800" b="1" dirty="0"/>
              <a:t> : P</a:t>
            </a:r>
            <a:r>
              <a:rPr lang="fr-CA" altLang="fr-FR" sz="1400" b="1" dirty="0"/>
              <a:t>Cl</a:t>
            </a:r>
            <a:r>
              <a:rPr lang="fr-CA" altLang="fr-FR" sz="1800" b="1" dirty="0"/>
              <a:t> : P</a:t>
            </a:r>
            <a:r>
              <a:rPr lang="fr-CA" altLang="fr-FR" sz="1400" b="1" dirty="0"/>
              <a:t>Na </a:t>
            </a:r>
            <a:r>
              <a:rPr lang="fr-CA" altLang="fr-FR" sz="1800" b="1" dirty="0"/>
              <a:t>= 1.00 : 2.00 : 0.01</a:t>
            </a: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2895600" y="4724400"/>
            <a:ext cx="1354538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fr-CA" altLang="fr-FR" sz="1800" b="1" dirty="0"/>
              <a:t>E</a:t>
            </a:r>
            <a:r>
              <a:rPr lang="fr-CA" altLang="fr-FR" sz="1400" b="1" dirty="0"/>
              <a:t>K</a:t>
            </a:r>
            <a:r>
              <a:rPr lang="fr-CA" altLang="fr-FR" sz="1800" b="1" dirty="0"/>
              <a:t> = –90 mV</a:t>
            </a: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2895600" y="5029200"/>
            <a:ext cx="1460336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fr-CA" altLang="fr-FR" sz="1800" b="1" dirty="0"/>
              <a:t>E</a:t>
            </a:r>
            <a:r>
              <a:rPr lang="fr-CA" altLang="fr-FR" sz="1400" b="1" dirty="0"/>
              <a:t>Na</a:t>
            </a:r>
            <a:r>
              <a:rPr lang="fr-CA" altLang="fr-FR" sz="1800" b="1" dirty="0"/>
              <a:t> = +70 mV</a:t>
            </a:r>
          </a:p>
        </p:txBody>
      </p:sp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2895600" y="5334000"/>
            <a:ext cx="1404231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fr-CA" altLang="fr-FR" sz="1800" b="1" dirty="0"/>
              <a:t>E</a:t>
            </a:r>
            <a:r>
              <a:rPr lang="fr-CA" altLang="fr-FR" sz="1400" b="1" dirty="0"/>
              <a:t>Cl</a:t>
            </a:r>
            <a:r>
              <a:rPr lang="fr-CA" altLang="fr-FR" sz="1800" b="1" dirty="0"/>
              <a:t> = –70 mV</a:t>
            </a: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4838700" y="4724400"/>
            <a:ext cx="1777731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fr-CA" altLang="fr-FR" sz="1800" b="1" dirty="0"/>
              <a:t>E</a:t>
            </a:r>
            <a:r>
              <a:rPr lang="fr-CA" altLang="fr-FR" sz="1400" b="1" dirty="0"/>
              <a:t>K</a:t>
            </a:r>
            <a:r>
              <a:rPr lang="fr-CA" altLang="fr-FR" sz="1800" b="1" dirty="0"/>
              <a:t>  - E</a:t>
            </a:r>
            <a:r>
              <a:rPr lang="fr-CA" altLang="fr-FR" sz="1200" b="1" dirty="0"/>
              <a:t>M</a:t>
            </a:r>
            <a:r>
              <a:rPr lang="fr-CA" altLang="fr-FR" sz="1800" b="1" dirty="0"/>
              <a:t> = 20 mV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4838700" y="5029200"/>
            <a:ext cx="1941237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fr-CA" altLang="fr-FR" sz="1800" b="1" dirty="0"/>
              <a:t>E</a:t>
            </a:r>
            <a:r>
              <a:rPr lang="fr-CA" altLang="fr-FR" sz="1400" b="1" dirty="0"/>
              <a:t>Na</a:t>
            </a:r>
            <a:r>
              <a:rPr lang="fr-CA" altLang="fr-FR" sz="1800" b="1" dirty="0"/>
              <a:t> - E</a:t>
            </a:r>
            <a:r>
              <a:rPr lang="fr-CA" altLang="fr-FR" sz="1200" b="1" dirty="0"/>
              <a:t>M</a:t>
            </a:r>
            <a:r>
              <a:rPr lang="fr-CA" altLang="fr-FR" sz="1800" b="1" dirty="0"/>
              <a:t> = 140 mV</a:t>
            </a: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4838700" y="5334000"/>
            <a:ext cx="1635063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fr-CA" altLang="fr-FR" sz="1800" b="1" dirty="0"/>
              <a:t>E</a:t>
            </a:r>
            <a:r>
              <a:rPr lang="fr-CA" altLang="fr-FR" sz="1400" b="1" dirty="0"/>
              <a:t>Cl</a:t>
            </a:r>
            <a:r>
              <a:rPr lang="fr-CA" altLang="fr-FR" sz="1800" b="1" dirty="0"/>
              <a:t> - E</a:t>
            </a:r>
            <a:r>
              <a:rPr lang="fr-CA" altLang="fr-FR" sz="1200" b="1" dirty="0"/>
              <a:t>M</a:t>
            </a:r>
            <a:r>
              <a:rPr lang="fr-CA" altLang="fr-FR" sz="1800" b="1" dirty="0"/>
              <a:t> = 0 mV</a:t>
            </a:r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2819400" y="6324600"/>
            <a:ext cx="434093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fr-CA" altLang="fr-FR" sz="1800" b="1" dirty="0"/>
              <a:t>E</a:t>
            </a:r>
            <a:r>
              <a:rPr lang="fr-CA" altLang="fr-FR" sz="1400" b="1" dirty="0"/>
              <a:t>M</a:t>
            </a:r>
            <a:r>
              <a:rPr lang="fr-CA" altLang="fr-FR" sz="1800" b="1" dirty="0"/>
              <a:t> est donc plus prêt de E</a:t>
            </a:r>
            <a:r>
              <a:rPr lang="fr-CA" altLang="fr-FR" sz="1400" b="1" dirty="0"/>
              <a:t>K</a:t>
            </a:r>
            <a:r>
              <a:rPr lang="fr-CA" altLang="fr-FR" sz="1800" b="1" dirty="0"/>
              <a:t> que de E</a:t>
            </a:r>
            <a:r>
              <a:rPr lang="fr-CA" altLang="fr-FR" sz="1400" b="1" dirty="0"/>
              <a:t>Na </a:t>
            </a:r>
            <a:endParaRPr lang="fr-CA" altLang="fr-FR" sz="18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457200" y="4732114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 dirty="0">
                <a:sym typeface="Symbol"/>
              </a:rPr>
              <a:t></a:t>
            </a:r>
            <a:r>
              <a:rPr lang="en-US" sz="1800" b="1" dirty="0"/>
              <a:t>E</a:t>
            </a:r>
            <a:r>
              <a:rPr lang="en-US" sz="1200" b="1" dirty="0"/>
              <a:t>M</a:t>
            </a:r>
            <a:r>
              <a:rPr lang="en-US" sz="1800" b="1" dirty="0"/>
              <a:t> = I x 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E3B86DE-7D96-4B47-BDA4-83595E3A629C}"/>
              </a:ext>
            </a:extLst>
          </p:cNvPr>
          <p:cNvSpPr txBox="1"/>
          <p:nvPr/>
        </p:nvSpPr>
        <p:spPr>
          <a:xfrm>
            <a:off x="6820096" y="4607445"/>
            <a:ext cx="518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Pas </a:t>
            </a:r>
            <a:r>
              <a:rPr lang="fr-FR" sz="1600" dirty="0" err="1"/>
              <a:t>bcp</a:t>
            </a:r>
            <a:r>
              <a:rPr lang="fr-FR" sz="1600" dirty="0"/>
              <a:t> de K a tendance à sortir constamment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92E2A87-7384-B241-9AA4-DBF92757FAA0}"/>
              </a:ext>
            </a:extLst>
          </p:cNvPr>
          <p:cNvSpPr txBox="1"/>
          <p:nvPr/>
        </p:nvSpPr>
        <p:spPr>
          <a:xfrm>
            <a:off x="6820096" y="4898869"/>
            <a:ext cx="518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err="1"/>
              <a:t>Bcp</a:t>
            </a:r>
            <a:r>
              <a:rPr lang="fr-FR" sz="1600" dirty="0"/>
              <a:t> de Na a tendance à sortir constamment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0FACE6E-FD14-144A-A71C-66D0D570C556}"/>
              </a:ext>
            </a:extLst>
          </p:cNvPr>
          <p:cNvSpPr txBox="1"/>
          <p:nvPr/>
        </p:nvSpPr>
        <p:spPr>
          <a:xfrm>
            <a:off x="6820096" y="5217045"/>
            <a:ext cx="518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Aucun Cl a tendance à sortir constamment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53A13B-453E-0C48-BC15-049332FF2473}"/>
              </a:ext>
            </a:extLst>
          </p:cNvPr>
          <p:cNvSpPr txBox="1"/>
          <p:nvPr/>
        </p:nvSpPr>
        <p:spPr>
          <a:xfrm>
            <a:off x="4632260" y="4337558"/>
            <a:ext cx="2971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Différences de potentiel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31747" name="Picture 11" descr="figure_11_08_4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42" r="32483" b="10557"/>
          <a:stretch/>
        </p:blipFill>
        <p:spPr bwMode="auto">
          <a:xfrm>
            <a:off x="2057400" y="2286000"/>
            <a:ext cx="5805021" cy="2626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0" name="Rectangle 7"/>
          <p:cNvSpPr>
            <a:spLocks noChangeArrowheads="1"/>
          </p:cNvSpPr>
          <p:nvPr/>
        </p:nvSpPr>
        <p:spPr bwMode="auto">
          <a:xfrm>
            <a:off x="6324600" y="1905000"/>
            <a:ext cx="1295400" cy="50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70000"/>
              </a:lnSpc>
            </a:pPr>
            <a:r>
              <a:rPr lang="fr-CA" altLang="fr-FR" sz="1900" b="1" dirty="0"/>
              <a:t>Pompe à Na</a:t>
            </a:r>
            <a:r>
              <a:rPr lang="fr-CA" altLang="fr-FR" sz="1900" b="1" baseline="30000" dirty="0"/>
              <a:t>+</a:t>
            </a:r>
            <a:r>
              <a:rPr lang="fr-CA" altLang="fr-FR" sz="1900" b="1" dirty="0"/>
              <a:t>-K</a:t>
            </a:r>
            <a:r>
              <a:rPr lang="fr-CA" altLang="fr-FR" sz="1900" b="1" baseline="30000" dirty="0"/>
              <a:t>+</a:t>
            </a:r>
            <a:endParaRPr lang="fr-CA" altLang="fr-FR" sz="1900" b="1" dirty="0"/>
          </a:p>
        </p:txBody>
      </p:sp>
      <p:sp>
        <p:nvSpPr>
          <p:cNvPr id="31751" name="Freeform 8"/>
          <p:cNvSpPr>
            <a:spLocks/>
          </p:cNvSpPr>
          <p:nvPr/>
        </p:nvSpPr>
        <p:spPr bwMode="auto">
          <a:xfrm>
            <a:off x="4492625" y="2803525"/>
            <a:ext cx="276225" cy="231775"/>
          </a:xfrm>
          <a:custGeom>
            <a:avLst/>
            <a:gdLst>
              <a:gd name="T0" fmla="*/ 2147483647 w 174"/>
              <a:gd name="T1" fmla="*/ 2147483647 h 146"/>
              <a:gd name="T2" fmla="*/ 0 w 174"/>
              <a:gd name="T3" fmla="*/ 2147483647 h 146"/>
              <a:gd name="T4" fmla="*/ 0 w 174"/>
              <a:gd name="T5" fmla="*/ 0 h 146"/>
              <a:gd name="T6" fmla="*/ 0 60000 65536"/>
              <a:gd name="T7" fmla="*/ 0 60000 65536"/>
              <a:gd name="T8" fmla="*/ 0 60000 65536"/>
              <a:gd name="T9" fmla="*/ 0 w 174"/>
              <a:gd name="T10" fmla="*/ 0 h 146"/>
              <a:gd name="T11" fmla="*/ 174 w 174"/>
              <a:gd name="T12" fmla="*/ 146 h 14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4" h="146">
                <a:moveTo>
                  <a:pt x="174" y="146"/>
                </a:moveTo>
                <a:lnTo>
                  <a:pt x="0" y="66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048000"/>
            <a:ext cx="9144000" cy="584775"/>
          </a:xfrm>
        </p:spPr>
        <p:txBody>
          <a:bodyPr/>
          <a:lstStyle/>
          <a:p>
            <a:pPr algn="ctr"/>
            <a:r>
              <a:rPr lang="fr-CA" altLang="fr-FR" sz="3200" b="1" u="sng" dirty="0"/>
              <a:t>POTENTIEL GRADUÉ</a:t>
            </a:r>
            <a:endParaRPr lang="fr-CA" altLang="fr-FR" sz="3200" u="sng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1673AA-E4FC-BD45-BE4F-68C9CEFC2B04}"/>
              </a:ext>
            </a:extLst>
          </p:cNvPr>
          <p:cNvSpPr txBox="1"/>
          <p:nvPr/>
        </p:nvSpPr>
        <p:spPr>
          <a:xfrm>
            <a:off x="2133600" y="609600"/>
            <a:ext cx="548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Signal transmit par les axones</a:t>
            </a:r>
          </a:p>
        </p:txBody>
      </p:sp>
    </p:spTree>
    <p:extLst>
      <p:ext uri="{BB962C8B-B14F-4D97-AF65-F5344CB8AC3E}">
        <p14:creationId xmlns:p14="http://schemas.microsoft.com/office/powerpoint/2010/main" val="20103299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32772" name="Picture 3" descr="figure_11_09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10"/>
          <a:stretch>
            <a:fillRect/>
          </a:stretch>
        </p:blipFill>
        <p:spPr bwMode="auto">
          <a:xfrm>
            <a:off x="273050" y="1517650"/>
            <a:ext cx="8597900" cy="364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Rectangle 4"/>
          <p:cNvSpPr>
            <a:spLocks noChangeArrowheads="1"/>
          </p:cNvSpPr>
          <p:nvPr/>
        </p:nvSpPr>
        <p:spPr bwMode="auto">
          <a:xfrm>
            <a:off x="3357563" y="1616075"/>
            <a:ext cx="15192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1000" b="1"/>
              <a:t>Stimulus dépolarisant</a:t>
            </a:r>
          </a:p>
        </p:txBody>
      </p:sp>
      <p:sp>
        <p:nvSpPr>
          <p:cNvPr id="32776" name="Rectangle 7"/>
          <p:cNvSpPr>
            <a:spLocks noChangeArrowheads="1"/>
          </p:cNvSpPr>
          <p:nvPr/>
        </p:nvSpPr>
        <p:spPr bwMode="auto">
          <a:xfrm>
            <a:off x="4448175" y="3176588"/>
            <a:ext cx="107315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 dirty="0"/>
              <a:t>Dépolarisation</a:t>
            </a:r>
          </a:p>
        </p:txBody>
      </p:sp>
      <p:sp>
        <p:nvSpPr>
          <p:cNvPr id="32777" name="Rectangle 8"/>
          <p:cNvSpPr>
            <a:spLocks noChangeArrowheads="1"/>
          </p:cNvSpPr>
          <p:nvPr/>
        </p:nvSpPr>
        <p:spPr bwMode="auto">
          <a:xfrm>
            <a:off x="3581400" y="3773488"/>
            <a:ext cx="838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000" b="1"/>
              <a:t>Potentiel de repos</a:t>
            </a:r>
          </a:p>
        </p:txBody>
      </p:sp>
      <p:sp>
        <p:nvSpPr>
          <p:cNvPr id="32778" name="Rectangle 9"/>
          <p:cNvSpPr>
            <a:spLocks noChangeArrowheads="1"/>
          </p:cNvSpPr>
          <p:nvPr/>
        </p:nvSpPr>
        <p:spPr bwMode="auto">
          <a:xfrm>
            <a:off x="6399213" y="1616075"/>
            <a:ext cx="17192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1000" b="1"/>
              <a:t>Stimulus hyperpolarisant</a:t>
            </a:r>
          </a:p>
        </p:txBody>
      </p:sp>
      <p:sp>
        <p:nvSpPr>
          <p:cNvPr id="32779" name="Rectangle 10"/>
          <p:cNvSpPr>
            <a:spLocks noChangeArrowheads="1"/>
          </p:cNvSpPr>
          <p:nvPr/>
        </p:nvSpPr>
        <p:spPr bwMode="auto">
          <a:xfrm rot="-5400000">
            <a:off x="1795463" y="2911475"/>
            <a:ext cx="1955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CA" altLang="fr-FR" sz="1000" dirty="0">
                <a:latin typeface="Arial Black" pitchFamily="34" charset="0"/>
              </a:rPr>
              <a:t>Potentiel de membrane (voltage en mV)</a:t>
            </a:r>
          </a:p>
        </p:txBody>
      </p:sp>
      <p:sp>
        <p:nvSpPr>
          <p:cNvPr id="32781" name="Rectangle 12"/>
          <p:cNvSpPr>
            <a:spLocks noChangeArrowheads="1"/>
          </p:cNvSpPr>
          <p:nvPr/>
        </p:nvSpPr>
        <p:spPr bwMode="auto">
          <a:xfrm>
            <a:off x="3886200" y="4414838"/>
            <a:ext cx="10033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>
                <a:latin typeface="Arial Black" pitchFamily="34" charset="0"/>
              </a:rPr>
              <a:t>Temps (ms)</a:t>
            </a:r>
          </a:p>
        </p:txBody>
      </p:sp>
      <p:sp>
        <p:nvSpPr>
          <p:cNvPr id="32782" name="Rectangle 13"/>
          <p:cNvSpPr>
            <a:spLocks noChangeArrowheads="1"/>
          </p:cNvSpPr>
          <p:nvPr/>
        </p:nvSpPr>
        <p:spPr bwMode="auto">
          <a:xfrm>
            <a:off x="2876550" y="1924050"/>
            <a:ext cx="4000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+50</a:t>
            </a:r>
          </a:p>
        </p:txBody>
      </p:sp>
      <p:sp>
        <p:nvSpPr>
          <p:cNvPr id="32783" name="Rectangle 14"/>
          <p:cNvSpPr>
            <a:spLocks noChangeArrowheads="1"/>
          </p:cNvSpPr>
          <p:nvPr/>
        </p:nvSpPr>
        <p:spPr bwMode="auto">
          <a:xfrm>
            <a:off x="3022600" y="2608263"/>
            <a:ext cx="254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0</a:t>
            </a:r>
          </a:p>
        </p:txBody>
      </p:sp>
      <p:sp>
        <p:nvSpPr>
          <p:cNvPr id="32784" name="Rectangle 15"/>
          <p:cNvSpPr>
            <a:spLocks noChangeArrowheads="1"/>
          </p:cNvSpPr>
          <p:nvPr/>
        </p:nvSpPr>
        <p:spPr bwMode="auto">
          <a:xfrm>
            <a:off x="2876550" y="3232150"/>
            <a:ext cx="39528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–50</a:t>
            </a:r>
          </a:p>
        </p:txBody>
      </p:sp>
      <p:sp>
        <p:nvSpPr>
          <p:cNvPr id="32785" name="Rectangle 16"/>
          <p:cNvSpPr>
            <a:spLocks noChangeArrowheads="1"/>
          </p:cNvSpPr>
          <p:nvPr/>
        </p:nvSpPr>
        <p:spPr bwMode="auto">
          <a:xfrm>
            <a:off x="2876550" y="3622675"/>
            <a:ext cx="39528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–70</a:t>
            </a:r>
          </a:p>
        </p:txBody>
      </p:sp>
      <p:sp>
        <p:nvSpPr>
          <p:cNvPr id="32786" name="Rectangle 17"/>
          <p:cNvSpPr>
            <a:spLocks noChangeArrowheads="1"/>
          </p:cNvSpPr>
          <p:nvPr/>
        </p:nvSpPr>
        <p:spPr bwMode="auto">
          <a:xfrm>
            <a:off x="2805113" y="4152900"/>
            <a:ext cx="4667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–100</a:t>
            </a:r>
          </a:p>
        </p:txBody>
      </p:sp>
      <p:sp>
        <p:nvSpPr>
          <p:cNvPr id="32787" name="Rectangle 18"/>
          <p:cNvSpPr>
            <a:spLocks noChangeArrowheads="1"/>
          </p:cNvSpPr>
          <p:nvPr/>
        </p:nvSpPr>
        <p:spPr bwMode="auto">
          <a:xfrm>
            <a:off x="3398838" y="4284663"/>
            <a:ext cx="254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0</a:t>
            </a:r>
          </a:p>
        </p:txBody>
      </p:sp>
      <p:sp>
        <p:nvSpPr>
          <p:cNvPr id="32788" name="Rectangle 19"/>
          <p:cNvSpPr>
            <a:spLocks noChangeArrowheads="1"/>
          </p:cNvSpPr>
          <p:nvPr/>
        </p:nvSpPr>
        <p:spPr bwMode="auto">
          <a:xfrm>
            <a:off x="3686175" y="4284663"/>
            <a:ext cx="254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1</a:t>
            </a:r>
          </a:p>
        </p:txBody>
      </p:sp>
      <p:sp>
        <p:nvSpPr>
          <p:cNvPr id="32789" name="Rectangle 20"/>
          <p:cNvSpPr>
            <a:spLocks noChangeArrowheads="1"/>
          </p:cNvSpPr>
          <p:nvPr/>
        </p:nvSpPr>
        <p:spPr bwMode="auto">
          <a:xfrm>
            <a:off x="3962400" y="4284663"/>
            <a:ext cx="254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2</a:t>
            </a:r>
          </a:p>
        </p:txBody>
      </p:sp>
      <p:sp>
        <p:nvSpPr>
          <p:cNvPr id="32790" name="Rectangle 21"/>
          <p:cNvSpPr>
            <a:spLocks noChangeArrowheads="1"/>
          </p:cNvSpPr>
          <p:nvPr/>
        </p:nvSpPr>
        <p:spPr bwMode="auto">
          <a:xfrm>
            <a:off x="4232275" y="4284663"/>
            <a:ext cx="254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3</a:t>
            </a:r>
          </a:p>
        </p:txBody>
      </p:sp>
      <p:sp>
        <p:nvSpPr>
          <p:cNvPr id="32791" name="Rectangle 22"/>
          <p:cNvSpPr>
            <a:spLocks noChangeArrowheads="1"/>
          </p:cNvSpPr>
          <p:nvPr/>
        </p:nvSpPr>
        <p:spPr bwMode="auto">
          <a:xfrm>
            <a:off x="4505325" y="4284663"/>
            <a:ext cx="254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4</a:t>
            </a:r>
          </a:p>
        </p:txBody>
      </p:sp>
      <p:sp>
        <p:nvSpPr>
          <p:cNvPr id="32792" name="Rectangle 23"/>
          <p:cNvSpPr>
            <a:spLocks noChangeArrowheads="1"/>
          </p:cNvSpPr>
          <p:nvPr/>
        </p:nvSpPr>
        <p:spPr bwMode="auto">
          <a:xfrm>
            <a:off x="4800600" y="4284663"/>
            <a:ext cx="254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5</a:t>
            </a:r>
          </a:p>
        </p:txBody>
      </p:sp>
      <p:sp>
        <p:nvSpPr>
          <p:cNvPr id="32793" name="Rectangle 24"/>
          <p:cNvSpPr>
            <a:spLocks noChangeArrowheads="1"/>
          </p:cNvSpPr>
          <p:nvPr/>
        </p:nvSpPr>
        <p:spPr bwMode="auto">
          <a:xfrm>
            <a:off x="5076825" y="4284663"/>
            <a:ext cx="254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6</a:t>
            </a:r>
          </a:p>
        </p:txBody>
      </p:sp>
      <p:sp>
        <p:nvSpPr>
          <p:cNvPr id="32794" name="Rectangle 25"/>
          <p:cNvSpPr>
            <a:spLocks noChangeArrowheads="1"/>
          </p:cNvSpPr>
          <p:nvPr/>
        </p:nvSpPr>
        <p:spPr bwMode="auto">
          <a:xfrm>
            <a:off x="5353050" y="4284663"/>
            <a:ext cx="254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7</a:t>
            </a:r>
          </a:p>
        </p:txBody>
      </p:sp>
      <p:sp>
        <p:nvSpPr>
          <p:cNvPr id="32795" name="Rectangle 26"/>
          <p:cNvSpPr>
            <a:spLocks noChangeArrowheads="1"/>
          </p:cNvSpPr>
          <p:nvPr/>
        </p:nvSpPr>
        <p:spPr bwMode="auto">
          <a:xfrm rot="-5400000">
            <a:off x="5031581" y="3005932"/>
            <a:ext cx="18399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CA" altLang="fr-FR" sz="1000" dirty="0">
                <a:latin typeface="Arial Black" pitchFamily="34" charset="0"/>
              </a:rPr>
              <a:t>Potentiel de membrane (voltage en mV)</a:t>
            </a:r>
          </a:p>
        </p:txBody>
      </p:sp>
      <p:sp>
        <p:nvSpPr>
          <p:cNvPr id="32796" name="Rectangle 27"/>
          <p:cNvSpPr>
            <a:spLocks noChangeArrowheads="1"/>
          </p:cNvSpPr>
          <p:nvPr/>
        </p:nvSpPr>
        <p:spPr bwMode="auto">
          <a:xfrm>
            <a:off x="7081838" y="4414838"/>
            <a:ext cx="10033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>
                <a:latin typeface="Arial Black" pitchFamily="34" charset="0"/>
              </a:rPr>
              <a:t>Temps (ms)</a:t>
            </a:r>
          </a:p>
        </p:txBody>
      </p:sp>
      <p:sp>
        <p:nvSpPr>
          <p:cNvPr id="32797" name="Rectangle 28"/>
          <p:cNvSpPr>
            <a:spLocks noChangeArrowheads="1"/>
          </p:cNvSpPr>
          <p:nvPr/>
        </p:nvSpPr>
        <p:spPr bwMode="auto">
          <a:xfrm>
            <a:off x="6019800" y="1924050"/>
            <a:ext cx="4000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+50</a:t>
            </a:r>
          </a:p>
        </p:txBody>
      </p:sp>
      <p:sp>
        <p:nvSpPr>
          <p:cNvPr id="32798" name="Rectangle 29"/>
          <p:cNvSpPr>
            <a:spLocks noChangeArrowheads="1"/>
          </p:cNvSpPr>
          <p:nvPr/>
        </p:nvSpPr>
        <p:spPr bwMode="auto">
          <a:xfrm>
            <a:off x="6165850" y="2608263"/>
            <a:ext cx="254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0</a:t>
            </a:r>
          </a:p>
        </p:txBody>
      </p:sp>
      <p:sp>
        <p:nvSpPr>
          <p:cNvPr id="32799" name="Rectangle 30"/>
          <p:cNvSpPr>
            <a:spLocks noChangeArrowheads="1"/>
          </p:cNvSpPr>
          <p:nvPr/>
        </p:nvSpPr>
        <p:spPr bwMode="auto">
          <a:xfrm>
            <a:off x="6019800" y="3232150"/>
            <a:ext cx="39528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–50</a:t>
            </a:r>
          </a:p>
        </p:txBody>
      </p:sp>
      <p:sp>
        <p:nvSpPr>
          <p:cNvPr id="32800" name="Rectangle 31"/>
          <p:cNvSpPr>
            <a:spLocks noChangeArrowheads="1"/>
          </p:cNvSpPr>
          <p:nvPr/>
        </p:nvSpPr>
        <p:spPr bwMode="auto">
          <a:xfrm>
            <a:off x="6019800" y="3622675"/>
            <a:ext cx="39528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–70</a:t>
            </a:r>
          </a:p>
        </p:txBody>
      </p:sp>
      <p:sp>
        <p:nvSpPr>
          <p:cNvPr id="32801" name="Rectangle 32"/>
          <p:cNvSpPr>
            <a:spLocks noChangeArrowheads="1"/>
          </p:cNvSpPr>
          <p:nvPr/>
        </p:nvSpPr>
        <p:spPr bwMode="auto">
          <a:xfrm>
            <a:off x="5948363" y="4152900"/>
            <a:ext cx="4667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–100</a:t>
            </a:r>
          </a:p>
        </p:txBody>
      </p:sp>
      <p:sp>
        <p:nvSpPr>
          <p:cNvPr id="32802" name="Rectangle 33"/>
          <p:cNvSpPr>
            <a:spLocks noChangeArrowheads="1"/>
          </p:cNvSpPr>
          <p:nvPr/>
        </p:nvSpPr>
        <p:spPr bwMode="auto">
          <a:xfrm>
            <a:off x="6542088" y="4284663"/>
            <a:ext cx="254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0</a:t>
            </a:r>
          </a:p>
        </p:txBody>
      </p:sp>
      <p:sp>
        <p:nvSpPr>
          <p:cNvPr id="32803" name="Rectangle 34"/>
          <p:cNvSpPr>
            <a:spLocks noChangeArrowheads="1"/>
          </p:cNvSpPr>
          <p:nvPr/>
        </p:nvSpPr>
        <p:spPr bwMode="auto">
          <a:xfrm>
            <a:off x="6815138" y="4284663"/>
            <a:ext cx="254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1</a:t>
            </a:r>
          </a:p>
        </p:txBody>
      </p:sp>
      <p:sp>
        <p:nvSpPr>
          <p:cNvPr id="32804" name="Rectangle 35"/>
          <p:cNvSpPr>
            <a:spLocks noChangeArrowheads="1"/>
          </p:cNvSpPr>
          <p:nvPr/>
        </p:nvSpPr>
        <p:spPr bwMode="auto">
          <a:xfrm>
            <a:off x="7105650" y="4284663"/>
            <a:ext cx="254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2</a:t>
            </a:r>
          </a:p>
        </p:txBody>
      </p:sp>
      <p:sp>
        <p:nvSpPr>
          <p:cNvPr id="32805" name="Rectangle 36"/>
          <p:cNvSpPr>
            <a:spLocks noChangeArrowheads="1"/>
          </p:cNvSpPr>
          <p:nvPr/>
        </p:nvSpPr>
        <p:spPr bwMode="auto">
          <a:xfrm>
            <a:off x="7375525" y="4284663"/>
            <a:ext cx="254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3</a:t>
            </a:r>
          </a:p>
        </p:txBody>
      </p:sp>
      <p:sp>
        <p:nvSpPr>
          <p:cNvPr id="32806" name="Rectangle 37"/>
          <p:cNvSpPr>
            <a:spLocks noChangeArrowheads="1"/>
          </p:cNvSpPr>
          <p:nvPr/>
        </p:nvSpPr>
        <p:spPr bwMode="auto">
          <a:xfrm>
            <a:off x="7648575" y="4284663"/>
            <a:ext cx="254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4</a:t>
            </a:r>
          </a:p>
        </p:txBody>
      </p:sp>
      <p:sp>
        <p:nvSpPr>
          <p:cNvPr id="32807" name="Rectangle 38"/>
          <p:cNvSpPr>
            <a:spLocks noChangeArrowheads="1"/>
          </p:cNvSpPr>
          <p:nvPr/>
        </p:nvSpPr>
        <p:spPr bwMode="auto">
          <a:xfrm>
            <a:off x="7943850" y="4284663"/>
            <a:ext cx="254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5</a:t>
            </a:r>
          </a:p>
        </p:txBody>
      </p:sp>
      <p:sp>
        <p:nvSpPr>
          <p:cNvPr id="32808" name="Rectangle 39"/>
          <p:cNvSpPr>
            <a:spLocks noChangeArrowheads="1"/>
          </p:cNvSpPr>
          <p:nvPr/>
        </p:nvSpPr>
        <p:spPr bwMode="auto">
          <a:xfrm>
            <a:off x="8220075" y="4284663"/>
            <a:ext cx="254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6</a:t>
            </a:r>
          </a:p>
        </p:txBody>
      </p:sp>
      <p:sp>
        <p:nvSpPr>
          <p:cNvPr id="32809" name="Rectangle 40"/>
          <p:cNvSpPr>
            <a:spLocks noChangeArrowheads="1"/>
          </p:cNvSpPr>
          <p:nvPr/>
        </p:nvSpPr>
        <p:spPr bwMode="auto">
          <a:xfrm>
            <a:off x="8496300" y="4284663"/>
            <a:ext cx="254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7</a:t>
            </a:r>
          </a:p>
        </p:txBody>
      </p:sp>
      <p:sp>
        <p:nvSpPr>
          <p:cNvPr id="32811" name="Rectangle 42"/>
          <p:cNvSpPr>
            <a:spLocks noChangeArrowheads="1"/>
          </p:cNvSpPr>
          <p:nvPr/>
        </p:nvSpPr>
        <p:spPr bwMode="auto">
          <a:xfrm>
            <a:off x="6629400" y="3267075"/>
            <a:ext cx="838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000" b="1"/>
              <a:t>Potentiel de repos</a:t>
            </a:r>
          </a:p>
        </p:txBody>
      </p:sp>
      <p:sp>
        <p:nvSpPr>
          <p:cNvPr id="32812" name="Rectangle 43"/>
          <p:cNvSpPr>
            <a:spLocks noChangeArrowheads="1"/>
          </p:cNvSpPr>
          <p:nvPr/>
        </p:nvSpPr>
        <p:spPr bwMode="auto">
          <a:xfrm>
            <a:off x="7693025" y="3873500"/>
            <a:ext cx="9096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 dirty="0"/>
              <a:t>Hyper-</a:t>
            </a:r>
          </a:p>
          <a:p>
            <a:r>
              <a:rPr lang="fr-CA" altLang="fr-FR" sz="1000" b="1" dirty="0"/>
              <a:t>polarisation</a:t>
            </a:r>
          </a:p>
        </p:txBody>
      </p:sp>
      <p:sp>
        <p:nvSpPr>
          <p:cNvPr id="32813" name="Freeform 44"/>
          <p:cNvSpPr>
            <a:spLocks/>
          </p:cNvSpPr>
          <p:nvPr/>
        </p:nvSpPr>
        <p:spPr bwMode="auto">
          <a:xfrm>
            <a:off x="3852863" y="1912938"/>
            <a:ext cx="485775" cy="95250"/>
          </a:xfrm>
          <a:custGeom>
            <a:avLst/>
            <a:gdLst>
              <a:gd name="T0" fmla="*/ 0 w 306"/>
              <a:gd name="T1" fmla="*/ 2147483647 h 60"/>
              <a:gd name="T2" fmla="*/ 0 w 306"/>
              <a:gd name="T3" fmla="*/ 0 h 60"/>
              <a:gd name="T4" fmla="*/ 2147483647 w 306"/>
              <a:gd name="T5" fmla="*/ 0 h 60"/>
              <a:gd name="T6" fmla="*/ 2147483647 w 306"/>
              <a:gd name="T7" fmla="*/ 2147483647 h 60"/>
              <a:gd name="T8" fmla="*/ 0 60000 65536"/>
              <a:gd name="T9" fmla="*/ 0 60000 65536"/>
              <a:gd name="T10" fmla="*/ 0 60000 65536"/>
              <a:gd name="T11" fmla="*/ 0 60000 65536"/>
              <a:gd name="T12" fmla="*/ 0 w 306"/>
              <a:gd name="T13" fmla="*/ 0 h 60"/>
              <a:gd name="T14" fmla="*/ 306 w 306"/>
              <a:gd name="T15" fmla="*/ 60 h 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06" h="60">
                <a:moveTo>
                  <a:pt x="0" y="59"/>
                </a:moveTo>
                <a:lnTo>
                  <a:pt x="0" y="0"/>
                </a:lnTo>
                <a:lnTo>
                  <a:pt x="301" y="0"/>
                </a:lnTo>
                <a:lnTo>
                  <a:pt x="306" y="6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814" name="Line 45"/>
          <p:cNvSpPr>
            <a:spLocks noChangeShapeType="1"/>
          </p:cNvSpPr>
          <p:nvPr/>
        </p:nvSpPr>
        <p:spPr bwMode="auto">
          <a:xfrm flipV="1">
            <a:off x="4089400" y="1816100"/>
            <a:ext cx="0" cy="968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815" name="Freeform 46"/>
          <p:cNvSpPr>
            <a:spLocks/>
          </p:cNvSpPr>
          <p:nvPr/>
        </p:nvSpPr>
        <p:spPr bwMode="auto">
          <a:xfrm>
            <a:off x="3848100" y="3538538"/>
            <a:ext cx="642938" cy="95250"/>
          </a:xfrm>
          <a:custGeom>
            <a:avLst/>
            <a:gdLst>
              <a:gd name="T0" fmla="*/ 0 w 405"/>
              <a:gd name="T1" fmla="*/ 2147483647 h 60"/>
              <a:gd name="T2" fmla="*/ 0 w 405"/>
              <a:gd name="T3" fmla="*/ 0 h 60"/>
              <a:gd name="T4" fmla="*/ 2147483647 w 405"/>
              <a:gd name="T5" fmla="*/ 0 h 60"/>
              <a:gd name="T6" fmla="*/ 2147483647 w 405"/>
              <a:gd name="T7" fmla="*/ 2147483647 h 60"/>
              <a:gd name="T8" fmla="*/ 0 60000 65536"/>
              <a:gd name="T9" fmla="*/ 0 60000 65536"/>
              <a:gd name="T10" fmla="*/ 0 60000 65536"/>
              <a:gd name="T11" fmla="*/ 0 60000 65536"/>
              <a:gd name="T12" fmla="*/ 0 w 405"/>
              <a:gd name="T13" fmla="*/ 0 h 60"/>
              <a:gd name="T14" fmla="*/ 405 w 405"/>
              <a:gd name="T15" fmla="*/ 60 h 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05" h="60">
                <a:moveTo>
                  <a:pt x="0" y="59"/>
                </a:moveTo>
                <a:lnTo>
                  <a:pt x="0" y="0"/>
                </a:lnTo>
                <a:lnTo>
                  <a:pt x="405" y="0"/>
                </a:lnTo>
                <a:lnTo>
                  <a:pt x="405" y="6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816" name="Freeform 47"/>
          <p:cNvSpPr>
            <a:spLocks/>
          </p:cNvSpPr>
          <p:nvPr/>
        </p:nvSpPr>
        <p:spPr bwMode="auto">
          <a:xfrm>
            <a:off x="4178300" y="3297238"/>
            <a:ext cx="330200" cy="241300"/>
          </a:xfrm>
          <a:custGeom>
            <a:avLst/>
            <a:gdLst>
              <a:gd name="T0" fmla="*/ 0 w 208"/>
              <a:gd name="T1" fmla="*/ 2147483647 h 152"/>
              <a:gd name="T2" fmla="*/ 2147483647 w 208"/>
              <a:gd name="T3" fmla="*/ 0 h 152"/>
              <a:gd name="T4" fmla="*/ 2147483647 w 208"/>
              <a:gd name="T5" fmla="*/ 0 h 152"/>
              <a:gd name="T6" fmla="*/ 0 60000 65536"/>
              <a:gd name="T7" fmla="*/ 0 60000 65536"/>
              <a:gd name="T8" fmla="*/ 0 60000 65536"/>
              <a:gd name="T9" fmla="*/ 0 w 208"/>
              <a:gd name="T10" fmla="*/ 0 h 152"/>
              <a:gd name="T11" fmla="*/ 208 w 208"/>
              <a:gd name="T12" fmla="*/ 152 h 15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8" h="152">
                <a:moveTo>
                  <a:pt x="0" y="152"/>
                </a:moveTo>
                <a:lnTo>
                  <a:pt x="168" y="0"/>
                </a:lnTo>
                <a:lnTo>
                  <a:pt x="208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817" name="Freeform 48"/>
          <p:cNvSpPr>
            <a:spLocks/>
          </p:cNvSpPr>
          <p:nvPr/>
        </p:nvSpPr>
        <p:spPr bwMode="auto">
          <a:xfrm>
            <a:off x="3332163" y="3741738"/>
            <a:ext cx="317500" cy="136525"/>
          </a:xfrm>
          <a:custGeom>
            <a:avLst/>
            <a:gdLst>
              <a:gd name="T0" fmla="*/ 0 w 200"/>
              <a:gd name="T1" fmla="*/ 0 h 86"/>
              <a:gd name="T2" fmla="*/ 2147483647 w 200"/>
              <a:gd name="T3" fmla="*/ 2147483647 h 86"/>
              <a:gd name="T4" fmla="*/ 2147483647 w 200"/>
              <a:gd name="T5" fmla="*/ 2147483647 h 86"/>
              <a:gd name="T6" fmla="*/ 0 60000 65536"/>
              <a:gd name="T7" fmla="*/ 0 60000 65536"/>
              <a:gd name="T8" fmla="*/ 0 60000 65536"/>
              <a:gd name="T9" fmla="*/ 0 w 200"/>
              <a:gd name="T10" fmla="*/ 0 h 86"/>
              <a:gd name="T11" fmla="*/ 200 w 200"/>
              <a:gd name="T12" fmla="*/ 86 h 8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0" h="86">
                <a:moveTo>
                  <a:pt x="0" y="0"/>
                </a:moveTo>
                <a:lnTo>
                  <a:pt x="101" y="86"/>
                </a:lnTo>
                <a:lnTo>
                  <a:pt x="200" y="86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818" name="Freeform 49"/>
          <p:cNvSpPr>
            <a:spLocks/>
          </p:cNvSpPr>
          <p:nvPr/>
        </p:nvSpPr>
        <p:spPr bwMode="auto">
          <a:xfrm>
            <a:off x="6997700" y="1909763"/>
            <a:ext cx="490538" cy="93662"/>
          </a:xfrm>
          <a:custGeom>
            <a:avLst/>
            <a:gdLst>
              <a:gd name="T0" fmla="*/ 0 w 309"/>
              <a:gd name="T1" fmla="*/ 2147483647 h 59"/>
              <a:gd name="T2" fmla="*/ 0 w 309"/>
              <a:gd name="T3" fmla="*/ 2147483647 h 59"/>
              <a:gd name="T4" fmla="*/ 2147483647 w 309"/>
              <a:gd name="T5" fmla="*/ 0 h 59"/>
              <a:gd name="T6" fmla="*/ 2147483647 w 309"/>
              <a:gd name="T7" fmla="*/ 2147483647 h 59"/>
              <a:gd name="T8" fmla="*/ 0 60000 65536"/>
              <a:gd name="T9" fmla="*/ 0 60000 65536"/>
              <a:gd name="T10" fmla="*/ 0 60000 65536"/>
              <a:gd name="T11" fmla="*/ 0 60000 65536"/>
              <a:gd name="T12" fmla="*/ 0 w 309"/>
              <a:gd name="T13" fmla="*/ 0 h 59"/>
              <a:gd name="T14" fmla="*/ 309 w 309"/>
              <a:gd name="T15" fmla="*/ 59 h 5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09" h="59">
                <a:moveTo>
                  <a:pt x="0" y="58"/>
                </a:moveTo>
                <a:lnTo>
                  <a:pt x="0" y="2"/>
                </a:lnTo>
                <a:lnTo>
                  <a:pt x="304" y="0"/>
                </a:lnTo>
                <a:lnTo>
                  <a:pt x="309" y="59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819" name="Line 50"/>
          <p:cNvSpPr>
            <a:spLocks noChangeShapeType="1"/>
          </p:cNvSpPr>
          <p:nvPr/>
        </p:nvSpPr>
        <p:spPr bwMode="auto">
          <a:xfrm flipV="1">
            <a:off x="7231063" y="1820863"/>
            <a:ext cx="0" cy="920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820" name="Freeform 51"/>
          <p:cNvSpPr>
            <a:spLocks/>
          </p:cNvSpPr>
          <p:nvPr/>
        </p:nvSpPr>
        <p:spPr bwMode="auto">
          <a:xfrm>
            <a:off x="6421438" y="3373438"/>
            <a:ext cx="271462" cy="352425"/>
          </a:xfrm>
          <a:custGeom>
            <a:avLst/>
            <a:gdLst>
              <a:gd name="T0" fmla="*/ 0 w 171"/>
              <a:gd name="T1" fmla="*/ 2147483647 h 222"/>
              <a:gd name="T2" fmla="*/ 2147483647 w 171"/>
              <a:gd name="T3" fmla="*/ 0 h 222"/>
              <a:gd name="T4" fmla="*/ 2147483647 w 171"/>
              <a:gd name="T5" fmla="*/ 0 h 222"/>
              <a:gd name="T6" fmla="*/ 0 60000 65536"/>
              <a:gd name="T7" fmla="*/ 0 60000 65536"/>
              <a:gd name="T8" fmla="*/ 0 60000 65536"/>
              <a:gd name="T9" fmla="*/ 0 w 171"/>
              <a:gd name="T10" fmla="*/ 0 h 222"/>
              <a:gd name="T11" fmla="*/ 171 w 171"/>
              <a:gd name="T12" fmla="*/ 222 h 22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1" h="222">
                <a:moveTo>
                  <a:pt x="0" y="222"/>
                </a:moveTo>
                <a:lnTo>
                  <a:pt x="115" y="0"/>
                </a:lnTo>
                <a:lnTo>
                  <a:pt x="171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821" name="Freeform 52"/>
          <p:cNvSpPr>
            <a:spLocks/>
          </p:cNvSpPr>
          <p:nvPr/>
        </p:nvSpPr>
        <p:spPr bwMode="auto">
          <a:xfrm>
            <a:off x="6992938" y="3830638"/>
            <a:ext cx="631825" cy="88900"/>
          </a:xfrm>
          <a:custGeom>
            <a:avLst/>
            <a:gdLst>
              <a:gd name="T0" fmla="*/ 0 w 398"/>
              <a:gd name="T1" fmla="*/ 0 h 56"/>
              <a:gd name="T2" fmla="*/ 2147483647 w 398"/>
              <a:gd name="T3" fmla="*/ 2147483647 h 56"/>
              <a:gd name="T4" fmla="*/ 2147483647 w 398"/>
              <a:gd name="T5" fmla="*/ 2147483647 h 56"/>
              <a:gd name="T6" fmla="*/ 2147483647 w 398"/>
              <a:gd name="T7" fmla="*/ 2147483647 h 56"/>
              <a:gd name="T8" fmla="*/ 0 60000 65536"/>
              <a:gd name="T9" fmla="*/ 0 60000 65536"/>
              <a:gd name="T10" fmla="*/ 0 60000 65536"/>
              <a:gd name="T11" fmla="*/ 0 60000 65536"/>
              <a:gd name="T12" fmla="*/ 0 w 398"/>
              <a:gd name="T13" fmla="*/ 0 h 56"/>
              <a:gd name="T14" fmla="*/ 398 w 398"/>
              <a:gd name="T15" fmla="*/ 56 h 5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98" h="56">
                <a:moveTo>
                  <a:pt x="0" y="0"/>
                </a:moveTo>
                <a:lnTo>
                  <a:pt x="3" y="56"/>
                </a:lnTo>
                <a:lnTo>
                  <a:pt x="395" y="56"/>
                </a:lnTo>
                <a:lnTo>
                  <a:pt x="398" y="1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822" name="Freeform 53"/>
          <p:cNvSpPr>
            <a:spLocks/>
          </p:cNvSpPr>
          <p:nvPr/>
        </p:nvSpPr>
        <p:spPr bwMode="auto">
          <a:xfrm>
            <a:off x="7337425" y="3921125"/>
            <a:ext cx="419100" cy="88900"/>
          </a:xfrm>
          <a:custGeom>
            <a:avLst/>
            <a:gdLst>
              <a:gd name="T0" fmla="*/ 0 w 264"/>
              <a:gd name="T1" fmla="*/ 0 h 56"/>
              <a:gd name="T2" fmla="*/ 2147483647 w 264"/>
              <a:gd name="T3" fmla="*/ 2147483647 h 56"/>
              <a:gd name="T4" fmla="*/ 2147483647 w 264"/>
              <a:gd name="T5" fmla="*/ 2147483647 h 56"/>
              <a:gd name="T6" fmla="*/ 0 60000 65536"/>
              <a:gd name="T7" fmla="*/ 0 60000 65536"/>
              <a:gd name="T8" fmla="*/ 0 60000 65536"/>
              <a:gd name="T9" fmla="*/ 0 w 264"/>
              <a:gd name="T10" fmla="*/ 0 h 56"/>
              <a:gd name="T11" fmla="*/ 264 w 264"/>
              <a:gd name="T12" fmla="*/ 56 h 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64" h="56">
                <a:moveTo>
                  <a:pt x="0" y="0"/>
                </a:moveTo>
                <a:lnTo>
                  <a:pt x="208" y="56"/>
                </a:lnTo>
                <a:lnTo>
                  <a:pt x="264" y="53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823" name="Rectangle 54"/>
          <p:cNvSpPr>
            <a:spLocks noChangeArrowheads="1"/>
          </p:cNvSpPr>
          <p:nvPr/>
        </p:nvSpPr>
        <p:spPr bwMode="auto">
          <a:xfrm>
            <a:off x="2667000" y="4648200"/>
            <a:ext cx="304800" cy="2286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32824" name="Rectangle 55"/>
          <p:cNvSpPr>
            <a:spLocks noChangeArrowheads="1"/>
          </p:cNvSpPr>
          <p:nvPr/>
        </p:nvSpPr>
        <p:spPr bwMode="auto">
          <a:xfrm>
            <a:off x="5791200" y="4648200"/>
            <a:ext cx="304800" cy="2286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57" name="Rectangle 7"/>
          <p:cNvSpPr>
            <a:spLocks noChangeArrowheads="1"/>
          </p:cNvSpPr>
          <p:nvPr/>
        </p:nvSpPr>
        <p:spPr bwMode="auto">
          <a:xfrm>
            <a:off x="3581400" y="1165711"/>
            <a:ext cx="160973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 b="1" u="sng" dirty="0"/>
              <a:t>Dépolarisation</a:t>
            </a:r>
          </a:p>
        </p:txBody>
      </p:sp>
      <p:sp>
        <p:nvSpPr>
          <p:cNvPr id="58" name="Rectangle 43"/>
          <p:cNvSpPr>
            <a:spLocks noChangeArrowheads="1"/>
          </p:cNvSpPr>
          <p:nvPr/>
        </p:nvSpPr>
        <p:spPr bwMode="auto">
          <a:xfrm>
            <a:off x="6553200" y="1181100"/>
            <a:ext cx="17526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1" u="sng" dirty="0"/>
              <a:t>Hyperpolarisation</a:t>
            </a:r>
            <a:endParaRPr lang="fr-CA" altLang="fr-FR" sz="1000" b="1" u="sng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35843" name="Picture 2" descr="figure_11_10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47"/>
          <a:stretch>
            <a:fillRect/>
          </a:stretch>
        </p:blipFill>
        <p:spPr bwMode="auto">
          <a:xfrm>
            <a:off x="2667000" y="412750"/>
            <a:ext cx="3846513" cy="644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4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2209800" y="0"/>
            <a:ext cx="5562600" cy="338554"/>
          </a:xfrm>
        </p:spPr>
        <p:txBody>
          <a:bodyPr/>
          <a:lstStyle/>
          <a:p>
            <a:r>
              <a:rPr lang="fr-CA" altLang="fr-FR" sz="1600" b="1" dirty="0"/>
              <a:t>Propagation et décroissance du </a:t>
            </a:r>
            <a:r>
              <a:rPr lang="fr-CA" altLang="fr-FR" sz="1600" b="1" dirty="0">
                <a:solidFill>
                  <a:srgbClr val="FF0000"/>
                </a:solidFill>
                <a:highlight>
                  <a:srgbClr val="FFFF00"/>
                </a:highlight>
              </a:rPr>
              <a:t>potentiel gradué</a:t>
            </a:r>
            <a:r>
              <a:rPr lang="fr-CA" altLang="fr-FR" sz="1600" b="1" dirty="0">
                <a:highlight>
                  <a:srgbClr val="FFFF00"/>
                </a:highlight>
              </a:rPr>
              <a:t>.</a:t>
            </a:r>
            <a:endParaRPr lang="fr-CA" altLang="fr-FR" sz="1600" dirty="0">
              <a:highlight>
                <a:srgbClr val="FFFF00"/>
              </a:highlight>
            </a:endParaRPr>
          </a:p>
        </p:txBody>
      </p:sp>
      <p:sp>
        <p:nvSpPr>
          <p:cNvPr id="35845" name="Rectangle 4"/>
          <p:cNvSpPr>
            <a:spLocks noChangeArrowheads="1"/>
          </p:cNvSpPr>
          <p:nvPr/>
        </p:nvSpPr>
        <p:spPr bwMode="auto">
          <a:xfrm>
            <a:off x="4724400" y="533400"/>
            <a:ext cx="214834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1000" b="1" dirty="0"/>
              <a:t>Stimulus: injection de charges +</a:t>
            </a:r>
          </a:p>
        </p:txBody>
      </p:sp>
      <p:sp>
        <p:nvSpPr>
          <p:cNvPr id="35846" name="Rectangle 5"/>
          <p:cNvSpPr>
            <a:spLocks noChangeArrowheads="1"/>
          </p:cNvSpPr>
          <p:nvPr/>
        </p:nvSpPr>
        <p:spPr bwMode="auto">
          <a:xfrm>
            <a:off x="3048000" y="381000"/>
            <a:ext cx="1362874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1000" b="1" dirty="0"/>
              <a:t>Région dépolarisée</a:t>
            </a:r>
          </a:p>
        </p:txBody>
      </p:sp>
      <p:sp>
        <p:nvSpPr>
          <p:cNvPr id="35847" name="Rectangle 6"/>
          <p:cNvSpPr>
            <a:spLocks noChangeArrowheads="1"/>
          </p:cNvSpPr>
          <p:nvPr/>
        </p:nvSpPr>
        <p:spPr bwMode="auto">
          <a:xfrm>
            <a:off x="5638800" y="838200"/>
            <a:ext cx="94773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 dirty="0"/>
              <a:t>Membrane plasmique</a:t>
            </a:r>
          </a:p>
        </p:txBody>
      </p:sp>
      <p:sp>
        <p:nvSpPr>
          <p:cNvPr id="35850" name="Rectangle 9"/>
          <p:cNvSpPr>
            <a:spLocks noChangeArrowheads="1"/>
          </p:cNvSpPr>
          <p:nvPr/>
        </p:nvSpPr>
        <p:spPr bwMode="auto">
          <a:xfrm>
            <a:off x="3657600" y="4157663"/>
            <a:ext cx="13906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800" b="1" dirty="0"/>
              <a:t>Région active (site de la dépolarisation initiale)</a:t>
            </a:r>
          </a:p>
        </p:txBody>
      </p:sp>
      <p:sp>
        <p:nvSpPr>
          <p:cNvPr id="35852" name="Rectangle 11"/>
          <p:cNvSpPr>
            <a:spLocks noChangeArrowheads="1"/>
          </p:cNvSpPr>
          <p:nvPr/>
        </p:nvSpPr>
        <p:spPr bwMode="auto">
          <a:xfrm>
            <a:off x="1905000" y="4648200"/>
            <a:ext cx="10668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900" dirty="0">
                <a:latin typeface="Arial Black" pitchFamily="34" charset="0"/>
              </a:rPr>
              <a:t>Potentiel de membrane (mV)</a:t>
            </a:r>
          </a:p>
        </p:txBody>
      </p:sp>
      <p:sp>
        <p:nvSpPr>
          <p:cNvPr id="35855" name="Rectangle 14"/>
          <p:cNvSpPr>
            <a:spLocks noChangeArrowheads="1"/>
          </p:cNvSpPr>
          <p:nvPr/>
        </p:nvSpPr>
        <p:spPr bwMode="auto">
          <a:xfrm>
            <a:off x="2667000" y="5486400"/>
            <a:ext cx="3962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1000" b="1" dirty="0"/>
              <a:t>–70</a:t>
            </a:r>
          </a:p>
        </p:txBody>
      </p:sp>
      <p:sp>
        <p:nvSpPr>
          <p:cNvPr id="35857" name="Freeform 16"/>
          <p:cNvSpPr>
            <a:spLocks/>
          </p:cNvSpPr>
          <p:nvPr/>
        </p:nvSpPr>
        <p:spPr bwMode="auto">
          <a:xfrm>
            <a:off x="4140200" y="4548188"/>
            <a:ext cx="161925" cy="80962"/>
          </a:xfrm>
          <a:custGeom>
            <a:avLst/>
            <a:gdLst>
              <a:gd name="T0" fmla="*/ 0 w 102"/>
              <a:gd name="T1" fmla="*/ 2147483647 h 51"/>
              <a:gd name="T2" fmla="*/ 0 w 102"/>
              <a:gd name="T3" fmla="*/ 0 h 51"/>
              <a:gd name="T4" fmla="*/ 2147483647 w 102"/>
              <a:gd name="T5" fmla="*/ 0 h 51"/>
              <a:gd name="T6" fmla="*/ 2147483647 w 102"/>
              <a:gd name="T7" fmla="*/ 2147483647 h 51"/>
              <a:gd name="T8" fmla="*/ 0 60000 65536"/>
              <a:gd name="T9" fmla="*/ 0 60000 65536"/>
              <a:gd name="T10" fmla="*/ 0 60000 65536"/>
              <a:gd name="T11" fmla="*/ 0 60000 65536"/>
              <a:gd name="T12" fmla="*/ 0 w 102"/>
              <a:gd name="T13" fmla="*/ 0 h 51"/>
              <a:gd name="T14" fmla="*/ 102 w 102"/>
              <a:gd name="T15" fmla="*/ 51 h 5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02" h="51">
                <a:moveTo>
                  <a:pt x="0" y="50"/>
                </a:moveTo>
                <a:lnTo>
                  <a:pt x="0" y="0"/>
                </a:lnTo>
                <a:lnTo>
                  <a:pt x="102" y="0"/>
                </a:lnTo>
                <a:lnTo>
                  <a:pt x="100" y="51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58" name="Line 17"/>
          <p:cNvSpPr>
            <a:spLocks noChangeShapeType="1"/>
          </p:cNvSpPr>
          <p:nvPr/>
        </p:nvSpPr>
        <p:spPr bwMode="auto">
          <a:xfrm flipV="1">
            <a:off x="4216400" y="4471988"/>
            <a:ext cx="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59" name="Freeform 18"/>
          <p:cNvSpPr>
            <a:spLocks/>
          </p:cNvSpPr>
          <p:nvPr/>
        </p:nvSpPr>
        <p:spPr bwMode="auto">
          <a:xfrm>
            <a:off x="3727450" y="573088"/>
            <a:ext cx="571500" cy="542925"/>
          </a:xfrm>
          <a:custGeom>
            <a:avLst/>
            <a:gdLst>
              <a:gd name="T0" fmla="*/ 2147483647 w 360"/>
              <a:gd name="T1" fmla="*/ 2147483647 h 342"/>
              <a:gd name="T2" fmla="*/ 0 w 360"/>
              <a:gd name="T3" fmla="*/ 2147483647 h 342"/>
              <a:gd name="T4" fmla="*/ 2147483647 w 360"/>
              <a:gd name="T5" fmla="*/ 0 h 342"/>
              <a:gd name="T6" fmla="*/ 0 60000 65536"/>
              <a:gd name="T7" fmla="*/ 0 60000 65536"/>
              <a:gd name="T8" fmla="*/ 0 60000 65536"/>
              <a:gd name="T9" fmla="*/ 0 w 360"/>
              <a:gd name="T10" fmla="*/ 0 h 342"/>
              <a:gd name="T11" fmla="*/ 360 w 360"/>
              <a:gd name="T12" fmla="*/ 342 h 34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60" h="342">
                <a:moveTo>
                  <a:pt x="360" y="342"/>
                </a:moveTo>
                <a:lnTo>
                  <a:pt x="0" y="68"/>
                </a:lnTo>
                <a:lnTo>
                  <a:pt x="2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61" name="Freeform 20"/>
          <p:cNvSpPr>
            <a:spLocks/>
          </p:cNvSpPr>
          <p:nvPr/>
        </p:nvSpPr>
        <p:spPr bwMode="auto">
          <a:xfrm>
            <a:off x="5133975" y="820738"/>
            <a:ext cx="381000" cy="561975"/>
          </a:xfrm>
          <a:custGeom>
            <a:avLst/>
            <a:gdLst>
              <a:gd name="T0" fmla="*/ 2147483647 w 240"/>
              <a:gd name="T1" fmla="*/ 0 h 354"/>
              <a:gd name="T2" fmla="*/ 2147483647 w 240"/>
              <a:gd name="T3" fmla="*/ 2147483647 h 354"/>
              <a:gd name="T4" fmla="*/ 0 w 240"/>
              <a:gd name="T5" fmla="*/ 2147483647 h 354"/>
              <a:gd name="T6" fmla="*/ 0 60000 65536"/>
              <a:gd name="T7" fmla="*/ 0 60000 65536"/>
              <a:gd name="T8" fmla="*/ 0 60000 65536"/>
              <a:gd name="T9" fmla="*/ 0 w 240"/>
              <a:gd name="T10" fmla="*/ 0 h 354"/>
              <a:gd name="T11" fmla="*/ 240 w 240"/>
              <a:gd name="T12" fmla="*/ 354 h 35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40" h="354">
                <a:moveTo>
                  <a:pt x="16" y="0"/>
                </a:moveTo>
                <a:lnTo>
                  <a:pt x="240" y="158"/>
                </a:lnTo>
                <a:lnTo>
                  <a:pt x="0" y="354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62" name="Line 21"/>
          <p:cNvSpPr>
            <a:spLocks noChangeShapeType="1"/>
          </p:cNvSpPr>
          <p:nvPr/>
        </p:nvSpPr>
        <p:spPr bwMode="auto">
          <a:xfrm>
            <a:off x="5511800" y="1069975"/>
            <a:ext cx="149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63" name="Rectangle 22"/>
          <p:cNvSpPr>
            <a:spLocks noChangeArrowheads="1"/>
          </p:cNvSpPr>
          <p:nvPr/>
        </p:nvSpPr>
        <p:spPr bwMode="auto">
          <a:xfrm>
            <a:off x="2590800" y="1600200"/>
            <a:ext cx="381000" cy="1524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35864" name="Rectangle 23"/>
          <p:cNvSpPr>
            <a:spLocks noChangeArrowheads="1"/>
          </p:cNvSpPr>
          <p:nvPr/>
        </p:nvSpPr>
        <p:spPr bwMode="auto">
          <a:xfrm>
            <a:off x="2676525" y="3324225"/>
            <a:ext cx="228600" cy="1524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35865" name="Rectangle 24"/>
          <p:cNvSpPr>
            <a:spLocks noChangeArrowheads="1"/>
          </p:cNvSpPr>
          <p:nvPr/>
        </p:nvSpPr>
        <p:spPr bwMode="auto">
          <a:xfrm>
            <a:off x="2552700" y="6172200"/>
            <a:ext cx="381000" cy="1524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2" name="TextBox 1"/>
          <p:cNvSpPr txBox="1"/>
          <p:nvPr/>
        </p:nvSpPr>
        <p:spPr>
          <a:xfrm>
            <a:off x="3124200" y="6019800"/>
            <a:ext cx="2895600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1200" b="1" dirty="0"/>
              <a:t>-2                    0                          2   mm</a:t>
            </a:r>
            <a:endParaRPr lang="en-US" sz="1200" b="1" dirty="0"/>
          </a:p>
        </p:txBody>
      </p:sp>
      <p:sp>
        <p:nvSpPr>
          <p:cNvPr id="4" name="Right Arrow 3"/>
          <p:cNvSpPr/>
          <p:nvPr/>
        </p:nvSpPr>
        <p:spPr bwMode="auto">
          <a:xfrm rot="-3540000">
            <a:off x="4487208" y="2532077"/>
            <a:ext cx="304800" cy="152400"/>
          </a:xfrm>
          <a:prstGeom prst="rightArrow">
            <a:avLst>
              <a:gd name="adj1" fmla="val 50000"/>
              <a:gd name="adj2" fmla="val 46079"/>
            </a:avLst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Right Arrow 22"/>
          <p:cNvSpPr/>
          <p:nvPr/>
        </p:nvSpPr>
        <p:spPr bwMode="auto">
          <a:xfrm rot="-7680000">
            <a:off x="3953808" y="2532077"/>
            <a:ext cx="304800" cy="152400"/>
          </a:xfrm>
          <a:prstGeom prst="rightArrow">
            <a:avLst>
              <a:gd name="adj1" fmla="val 50000"/>
              <a:gd name="adj2" fmla="val 46079"/>
            </a:avLst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Rectangle 14"/>
          <p:cNvSpPr>
            <a:spLocks noChangeArrowheads="1"/>
          </p:cNvSpPr>
          <p:nvPr/>
        </p:nvSpPr>
        <p:spPr bwMode="auto">
          <a:xfrm>
            <a:off x="2667000" y="5029200"/>
            <a:ext cx="3962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1000" b="1" dirty="0"/>
              <a:t>–50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162800" y="4876800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 dirty="0">
                <a:sym typeface="Symbol"/>
              </a:rPr>
              <a:t></a:t>
            </a:r>
            <a:r>
              <a:rPr lang="en-US" sz="1800" b="1" dirty="0"/>
              <a:t>E</a:t>
            </a:r>
            <a:r>
              <a:rPr lang="en-US" sz="1200" b="1" dirty="0"/>
              <a:t>M</a:t>
            </a:r>
            <a:r>
              <a:rPr lang="en-US" sz="1800" b="1" dirty="0"/>
              <a:t> = I x R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34" name="Freeform 13"/>
          <p:cNvSpPr>
            <a:spLocks/>
          </p:cNvSpPr>
          <p:nvPr/>
        </p:nvSpPr>
        <p:spPr bwMode="auto">
          <a:xfrm>
            <a:off x="4699000" y="4378325"/>
            <a:ext cx="419100" cy="584200"/>
          </a:xfrm>
          <a:custGeom>
            <a:avLst/>
            <a:gdLst>
              <a:gd name="T0" fmla="*/ 0 w 264"/>
              <a:gd name="T1" fmla="*/ 2147483647 h 368"/>
              <a:gd name="T2" fmla="*/ 2147483647 w 264"/>
              <a:gd name="T3" fmla="*/ 0 h 368"/>
              <a:gd name="T4" fmla="*/ 2147483647 w 264"/>
              <a:gd name="T5" fmla="*/ 0 h 368"/>
              <a:gd name="T6" fmla="*/ 0 60000 65536"/>
              <a:gd name="T7" fmla="*/ 0 60000 65536"/>
              <a:gd name="T8" fmla="*/ 0 60000 65536"/>
              <a:gd name="T9" fmla="*/ 0 w 264"/>
              <a:gd name="T10" fmla="*/ 0 h 368"/>
              <a:gd name="T11" fmla="*/ 264 w 264"/>
              <a:gd name="T12" fmla="*/ 368 h 36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64" h="368">
                <a:moveTo>
                  <a:pt x="0" y="368"/>
                </a:moveTo>
                <a:lnTo>
                  <a:pt x="122" y="0"/>
                </a:lnTo>
                <a:lnTo>
                  <a:pt x="264" y="0"/>
                </a:lnTo>
              </a:path>
            </a:pathLst>
          </a:custGeom>
          <a:noFill/>
          <a:ln w="1587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2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8965" y="76200"/>
            <a:ext cx="9144000" cy="369332"/>
          </a:xfrm>
        </p:spPr>
        <p:txBody>
          <a:bodyPr/>
          <a:lstStyle/>
          <a:p>
            <a:pPr algn="ctr"/>
            <a:r>
              <a:rPr lang="fr-CA" altLang="fr-FR" sz="1800" b="1" dirty="0"/>
              <a:t>Relation entre l’intensité du stimulus et la fréquence du </a:t>
            </a:r>
            <a:r>
              <a:rPr lang="fr-CA" altLang="fr-FR" sz="1800" b="1" dirty="0">
                <a:highlight>
                  <a:srgbClr val="FFFF00"/>
                </a:highlight>
              </a:rPr>
              <a:t>potentiel d’action</a:t>
            </a:r>
            <a:r>
              <a:rPr lang="fr-CA" altLang="fr-FR" sz="1800" b="1" dirty="0"/>
              <a:t>. </a:t>
            </a:r>
            <a:endParaRPr lang="fr-CA" altLang="fr-FR" sz="1800" dirty="0"/>
          </a:p>
        </p:txBody>
      </p:sp>
      <p:pic>
        <p:nvPicPr>
          <p:cNvPr id="56324" name="Picture 3" descr="figure_11_13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6" b="516"/>
          <a:stretch/>
        </p:blipFill>
        <p:spPr bwMode="auto">
          <a:xfrm>
            <a:off x="273050" y="627528"/>
            <a:ext cx="8597900" cy="5880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5" name="Freeform 4"/>
          <p:cNvSpPr>
            <a:spLocks/>
          </p:cNvSpPr>
          <p:nvPr/>
        </p:nvSpPr>
        <p:spPr bwMode="auto">
          <a:xfrm>
            <a:off x="4991100" y="990600"/>
            <a:ext cx="114300" cy="628650"/>
          </a:xfrm>
          <a:custGeom>
            <a:avLst/>
            <a:gdLst>
              <a:gd name="T0" fmla="*/ 0 w 202"/>
              <a:gd name="T1" fmla="*/ 2147483647 h 378"/>
              <a:gd name="T2" fmla="*/ 2147483647 w 202"/>
              <a:gd name="T3" fmla="*/ 0 h 378"/>
              <a:gd name="T4" fmla="*/ 2147483647 w 202"/>
              <a:gd name="T5" fmla="*/ 0 h 378"/>
              <a:gd name="T6" fmla="*/ 0 60000 65536"/>
              <a:gd name="T7" fmla="*/ 0 60000 65536"/>
              <a:gd name="T8" fmla="*/ 0 60000 65536"/>
              <a:gd name="T9" fmla="*/ 0 w 202"/>
              <a:gd name="T10" fmla="*/ 0 h 378"/>
              <a:gd name="T11" fmla="*/ 202 w 202"/>
              <a:gd name="T12" fmla="*/ 378 h 37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2" h="378">
                <a:moveTo>
                  <a:pt x="0" y="378"/>
                </a:moveTo>
                <a:lnTo>
                  <a:pt x="62" y="0"/>
                </a:lnTo>
                <a:lnTo>
                  <a:pt x="202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26" name="Freeform 5"/>
          <p:cNvSpPr>
            <a:spLocks/>
          </p:cNvSpPr>
          <p:nvPr/>
        </p:nvSpPr>
        <p:spPr bwMode="auto">
          <a:xfrm>
            <a:off x="6400800" y="990600"/>
            <a:ext cx="161925" cy="638175"/>
          </a:xfrm>
          <a:custGeom>
            <a:avLst/>
            <a:gdLst>
              <a:gd name="T0" fmla="*/ 0 w 216"/>
              <a:gd name="T1" fmla="*/ 2147483647 h 384"/>
              <a:gd name="T2" fmla="*/ 2147483647 w 216"/>
              <a:gd name="T3" fmla="*/ 0 h 384"/>
              <a:gd name="T4" fmla="*/ 2147483647 w 216"/>
              <a:gd name="T5" fmla="*/ 2147483647 h 384"/>
              <a:gd name="T6" fmla="*/ 0 60000 65536"/>
              <a:gd name="T7" fmla="*/ 0 60000 65536"/>
              <a:gd name="T8" fmla="*/ 0 60000 65536"/>
              <a:gd name="T9" fmla="*/ 0 w 216"/>
              <a:gd name="T10" fmla="*/ 0 h 384"/>
              <a:gd name="T11" fmla="*/ 216 w 216"/>
              <a:gd name="T12" fmla="*/ 384 h 38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" h="384">
                <a:moveTo>
                  <a:pt x="0" y="2"/>
                </a:moveTo>
                <a:lnTo>
                  <a:pt x="132" y="0"/>
                </a:lnTo>
                <a:lnTo>
                  <a:pt x="216" y="384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27" name="Rectangle 6"/>
          <p:cNvSpPr>
            <a:spLocks noChangeArrowheads="1"/>
          </p:cNvSpPr>
          <p:nvPr/>
        </p:nvSpPr>
        <p:spPr bwMode="auto">
          <a:xfrm rot="-5400000">
            <a:off x="-1054100" y="1458913"/>
            <a:ext cx="3351213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100">
                <a:latin typeface="Arial Black" pitchFamily="34" charset="0"/>
              </a:rPr>
              <a:t>Potentiel de membrane (mV)</a:t>
            </a:r>
          </a:p>
        </p:txBody>
      </p:sp>
      <p:sp>
        <p:nvSpPr>
          <p:cNvPr id="56328" name="Rectangle 7"/>
          <p:cNvSpPr>
            <a:spLocks noChangeArrowheads="1"/>
          </p:cNvSpPr>
          <p:nvPr/>
        </p:nvSpPr>
        <p:spPr bwMode="auto">
          <a:xfrm>
            <a:off x="838200" y="1457325"/>
            <a:ext cx="636588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100" b="1"/>
              <a:t>+30</a:t>
            </a:r>
          </a:p>
        </p:txBody>
      </p:sp>
      <p:sp>
        <p:nvSpPr>
          <p:cNvPr id="56329" name="Rectangle 8"/>
          <p:cNvSpPr>
            <a:spLocks noChangeArrowheads="1"/>
          </p:cNvSpPr>
          <p:nvPr/>
        </p:nvSpPr>
        <p:spPr bwMode="auto">
          <a:xfrm>
            <a:off x="838200" y="3082925"/>
            <a:ext cx="628650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100" b="1"/>
              <a:t>–70</a:t>
            </a:r>
          </a:p>
        </p:txBody>
      </p:sp>
      <p:sp>
        <p:nvSpPr>
          <p:cNvPr id="56330" name="Rectangle 9"/>
          <p:cNvSpPr>
            <a:spLocks noChangeArrowheads="1"/>
          </p:cNvSpPr>
          <p:nvPr/>
        </p:nvSpPr>
        <p:spPr bwMode="auto">
          <a:xfrm>
            <a:off x="4581525" y="800100"/>
            <a:ext cx="2366963" cy="67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fr-CA" altLang="fr-FR" sz="2100" b="1"/>
              <a:t>Potentiels d’action</a:t>
            </a:r>
          </a:p>
        </p:txBody>
      </p:sp>
      <p:sp>
        <p:nvSpPr>
          <p:cNvPr id="56331" name="Rectangle 10"/>
          <p:cNvSpPr>
            <a:spLocks noChangeArrowheads="1"/>
          </p:cNvSpPr>
          <p:nvPr/>
        </p:nvSpPr>
        <p:spPr bwMode="auto">
          <a:xfrm rot="-5400000">
            <a:off x="-132556" y="4731544"/>
            <a:ext cx="1968500" cy="735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5000"/>
              </a:lnSpc>
            </a:pPr>
            <a:r>
              <a:rPr lang="fr-CA" altLang="fr-FR" sz="2200">
                <a:latin typeface="Arial Black" pitchFamily="34" charset="0"/>
              </a:rPr>
              <a:t>Voltage du stimulus</a:t>
            </a:r>
          </a:p>
        </p:txBody>
      </p:sp>
      <p:sp>
        <p:nvSpPr>
          <p:cNvPr id="56336" name="Rectangle 15"/>
          <p:cNvSpPr>
            <a:spLocks noChangeArrowheads="1"/>
          </p:cNvSpPr>
          <p:nvPr/>
        </p:nvSpPr>
        <p:spPr bwMode="auto">
          <a:xfrm>
            <a:off x="3752850" y="5978525"/>
            <a:ext cx="197802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100">
                <a:latin typeface="Arial Black" pitchFamily="34" charset="0"/>
              </a:rPr>
              <a:t>Temps (ms) </a:t>
            </a:r>
          </a:p>
        </p:txBody>
      </p:sp>
      <p:sp>
        <p:nvSpPr>
          <p:cNvPr id="56337" name="Line 16"/>
          <p:cNvSpPr>
            <a:spLocks noChangeShapeType="1"/>
          </p:cNvSpPr>
          <p:nvPr/>
        </p:nvSpPr>
        <p:spPr bwMode="auto">
          <a:xfrm>
            <a:off x="5575300" y="6192838"/>
            <a:ext cx="574675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38" name="Rectangle 17"/>
          <p:cNvSpPr>
            <a:spLocks noChangeArrowheads="1"/>
          </p:cNvSpPr>
          <p:nvPr/>
        </p:nvSpPr>
        <p:spPr bwMode="auto">
          <a:xfrm>
            <a:off x="1160463" y="5105400"/>
            <a:ext cx="354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b="1"/>
              <a:t>0</a:t>
            </a:r>
          </a:p>
        </p:txBody>
      </p:sp>
      <p:pic>
        <p:nvPicPr>
          <p:cNvPr id="20" name="Picture 3" descr="figure_11_09a_unlabele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71" t="52204" r="16843" b="35707"/>
          <a:stretch/>
        </p:blipFill>
        <p:spPr bwMode="auto">
          <a:xfrm>
            <a:off x="1752600" y="2871216"/>
            <a:ext cx="1828800" cy="717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Freeform 13"/>
          <p:cNvSpPr>
            <a:spLocks/>
          </p:cNvSpPr>
          <p:nvPr/>
        </p:nvSpPr>
        <p:spPr bwMode="auto">
          <a:xfrm rot="5400000">
            <a:off x="6510655" y="4233545"/>
            <a:ext cx="288290" cy="660400"/>
          </a:xfrm>
          <a:custGeom>
            <a:avLst/>
            <a:gdLst>
              <a:gd name="T0" fmla="*/ 0 w 264"/>
              <a:gd name="T1" fmla="*/ 2147483647 h 368"/>
              <a:gd name="T2" fmla="*/ 2147483647 w 264"/>
              <a:gd name="T3" fmla="*/ 0 h 368"/>
              <a:gd name="T4" fmla="*/ 2147483647 w 264"/>
              <a:gd name="T5" fmla="*/ 0 h 368"/>
              <a:gd name="T6" fmla="*/ 0 60000 65536"/>
              <a:gd name="T7" fmla="*/ 0 60000 65536"/>
              <a:gd name="T8" fmla="*/ 0 60000 65536"/>
              <a:gd name="T9" fmla="*/ 0 w 264"/>
              <a:gd name="T10" fmla="*/ 0 h 368"/>
              <a:gd name="T11" fmla="*/ 264 w 264"/>
              <a:gd name="T12" fmla="*/ 368 h 36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64" h="368">
                <a:moveTo>
                  <a:pt x="0" y="368"/>
                </a:moveTo>
                <a:lnTo>
                  <a:pt x="122" y="0"/>
                </a:lnTo>
                <a:lnTo>
                  <a:pt x="264" y="0"/>
                </a:lnTo>
              </a:path>
            </a:pathLst>
          </a:custGeom>
          <a:noFill/>
          <a:ln w="1587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Freeform 13"/>
          <p:cNvSpPr>
            <a:spLocks/>
          </p:cNvSpPr>
          <p:nvPr/>
        </p:nvSpPr>
        <p:spPr bwMode="auto">
          <a:xfrm>
            <a:off x="2667000" y="4370832"/>
            <a:ext cx="2247900" cy="810768"/>
          </a:xfrm>
          <a:custGeom>
            <a:avLst/>
            <a:gdLst>
              <a:gd name="T0" fmla="*/ 0 w 264"/>
              <a:gd name="T1" fmla="*/ 2147483647 h 368"/>
              <a:gd name="T2" fmla="*/ 2147483647 w 264"/>
              <a:gd name="T3" fmla="*/ 0 h 368"/>
              <a:gd name="T4" fmla="*/ 2147483647 w 264"/>
              <a:gd name="T5" fmla="*/ 0 h 368"/>
              <a:gd name="T6" fmla="*/ 0 60000 65536"/>
              <a:gd name="T7" fmla="*/ 0 60000 65536"/>
              <a:gd name="T8" fmla="*/ 0 60000 65536"/>
              <a:gd name="T9" fmla="*/ 0 w 264"/>
              <a:gd name="T10" fmla="*/ 0 h 368"/>
              <a:gd name="T11" fmla="*/ 264 w 264"/>
              <a:gd name="T12" fmla="*/ 368 h 36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64" h="368">
                <a:moveTo>
                  <a:pt x="0" y="368"/>
                </a:moveTo>
                <a:lnTo>
                  <a:pt x="122" y="0"/>
                </a:lnTo>
                <a:lnTo>
                  <a:pt x="264" y="0"/>
                </a:lnTo>
              </a:path>
            </a:pathLst>
          </a:custGeom>
          <a:noFill/>
          <a:ln w="1587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Rectangle 12"/>
          <p:cNvSpPr>
            <a:spLocks noChangeArrowheads="1"/>
          </p:cNvSpPr>
          <p:nvPr/>
        </p:nvSpPr>
        <p:spPr bwMode="auto">
          <a:xfrm>
            <a:off x="1524000" y="4419600"/>
            <a:ext cx="9877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 b="1" dirty="0"/>
              <a:t>RHÉOBASE</a:t>
            </a:r>
          </a:p>
        </p:txBody>
      </p:sp>
      <p:cxnSp>
        <p:nvCxnSpPr>
          <p:cNvPr id="4" name="Straight Arrow Connector 3"/>
          <p:cNvCxnSpPr/>
          <p:nvPr/>
        </p:nvCxnSpPr>
        <p:spPr bwMode="auto">
          <a:xfrm>
            <a:off x="1981200" y="4648200"/>
            <a:ext cx="0" cy="45720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56333" name="Rectangle 12"/>
          <p:cNvSpPr>
            <a:spLocks noChangeArrowheads="1"/>
          </p:cNvSpPr>
          <p:nvPr/>
        </p:nvSpPr>
        <p:spPr bwMode="auto">
          <a:xfrm>
            <a:off x="5029200" y="4191000"/>
            <a:ext cx="11015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1" dirty="0"/>
              <a:t>STIMULUS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08291" y="5441563"/>
            <a:ext cx="1810111" cy="276999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fr-CA" sz="1200" b="1" dirty="0">
                <a:solidFill>
                  <a:srgbClr val="C00000"/>
                </a:solidFill>
              </a:rPr>
              <a:t>DIFFÉRENT DU LIVRE</a:t>
            </a:r>
            <a:endParaRPr lang="en-US" sz="1200" b="1" dirty="0">
              <a:solidFill>
                <a:srgbClr val="C00000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 bwMode="auto">
          <a:xfrm>
            <a:off x="1555750" y="2971800"/>
            <a:ext cx="7207250" cy="0"/>
          </a:xfrm>
          <a:prstGeom prst="line">
            <a:avLst/>
          </a:prstGeom>
          <a:solidFill>
            <a:schemeClr val="accent1"/>
          </a:solidFill>
          <a:ln w="222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29" name="Rectangle 12"/>
          <p:cNvSpPr>
            <a:spLocks noChangeArrowheads="1"/>
          </p:cNvSpPr>
          <p:nvPr/>
        </p:nvSpPr>
        <p:spPr bwMode="auto">
          <a:xfrm>
            <a:off x="1512637" y="2245111"/>
            <a:ext cx="163698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 b="1" dirty="0"/>
              <a:t>SEUIL D’EXCITATION</a:t>
            </a:r>
          </a:p>
        </p:txBody>
      </p:sp>
      <p:cxnSp>
        <p:nvCxnSpPr>
          <p:cNvPr id="30" name="Straight Arrow Connector 29"/>
          <p:cNvCxnSpPr/>
          <p:nvPr/>
        </p:nvCxnSpPr>
        <p:spPr bwMode="auto">
          <a:xfrm>
            <a:off x="2039221" y="2514600"/>
            <a:ext cx="0" cy="45720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31376" y="2590800"/>
            <a:ext cx="9144000" cy="584775"/>
          </a:xfrm>
        </p:spPr>
        <p:txBody>
          <a:bodyPr/>
          <a:lstStyle/>
          <a:p>
            <a:pPr algn="ctr"/>
            <a:r>
              <a:rPr lang="fr-CA" altLang="fr-FR" sz="3200" b="1" u="sng" dirty="0"/>
              <a:t>POTENTIEL D’ACTION</a:t>
            </a:r>
            <a:endParaRPr lang="fr-CA" altLang="fr-FR" sz="3200" u="sng" dirty="0"/>
          </a:p>
        </p:txBody>
      </p:sp>
    </p:spTree>
    <p:extLst>
      <p:ext uri="{BB962C8B-B14F-4D97-AF65-F5344CB8AC3E}">
        <p14:creationId xmlns:p14="http://schemas.microsoft.com/office/powerpoint/2010/main" val="20103299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sp>
        <p:nvSpPr>
          <p:cNvPr id="4301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13447" y="457200"/>
            <a:ext cx="9144000" cy="523220"/>
          </a:xfrm>
        </p:spPr>
        <p:txBody>
          <a:bodyPr/>
          <a:lstStyle/>
          <a:p>
            <a:pPr algn="ctr" eaLnBrk="1" hangingPunct="1"/>
            <a:r>
              <a:rPr lang="fr-CA" altLang="fr-FR" sz="2800" b="1" dirty="0"/>
              <a:t>POTENTIEL D’ACTION neurone</a:t>
            </a:r>
          </a:p>
        </p:txBody>
      </p:sp>
      <p:pic>
        <p:nvPicPr>
          <p:cNvPr id="43012" name="Picture 3" descr="figure_11_11_3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76" t="19929" r="32435" b="12247"/>
          <a:stretch/>
        </p:blipFill>
        <p:spPr bwMode="auto">
          <a:xfrm>
            <a:off x="2438400" y="1447800"/>
            <a:ext cx="4598894" cy="3630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22" name="Rectangle 17"/>
          <p:cNvSpPr>
            <a:spLocks noChangeArrowheads="1"/>
          </p:cNvSpPr>
          <p:nvPr/>
        </p:nvSpPr>
        <p:spPr bwMode="auto">
          <a:xfrm>
            <a:off x="7019364" y="4114800"/>
            <a:ext cx="181983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1" dirty="0"/>
              <a:t>Seuil d’excitation</a:t>
            </a:r>
          </a:p>
        </p:txBody>
      </p:sp>
      <p:sp>
        <p:nvSpPr>
          <p:cNvPr id="43023" name="Rectangle 18"/>
          <p:cNvSpPr>
            <a:spLocks noChangeArrowheads="1"/>
          </p:cNvSpPr>
          <p:nvPr/>
        </p:nvSpPr>
        <p:spPr bwMode="auto">
          <a:xfrm>
            <a:off x="3996765" y="5213350"/>
            <a:ext cx="1646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800">
                <a:latin typeface="Arial Black" pitchFamily="34" charset="0"/>
              </a:rPr>
              <a:t>Temps (ms)</a:t>
            </a:r>
          </a:p>
        </p:txBody>
      </p:sp>
      <p:sp>
        <p:nvSpPr>
          <p:cNvPr id="43024" name="Rectangle 19"/>
          <p:cNvSpPr>
            <a:spLocks noChangeArrowheads="1"/>
          </p:cNvSpPr>
          <p:nvPr/>
        </p:nvSpPr>
        <p:spPr bwMode="auto">
          <a:xfrm rot="-5400000">
            <a:off x="532936" y="2752629"/>
            <a:ext cx="218918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800" dirty="0">
                <a:latin typeface="Arial Black" pitchFamily="34" charset="0"/>
              </a:rPr>
              <a:t>Potentiel de </a:t>
            </a:r>
          </a:p>
          <a:p>
            <a:r>
              <a:rPr lang="fr-CA" altLang="fr-FR" sz="1800" dirty="0">
                <a:latin typeface="Arial Black" pitchFamily="34" charset="0"/>
              </a:rPr>
              <a:t>membrane (mV)</a:t>
            </a:r>
          </a:p>
        </p:txBody>
      </p:sp>
      <p:sp>
        <p:nvSpPr>
          <p:cNvPr id="43025" name="Rectangle 20"/>
          <p:cNvSpPr>
            <a:spLocks noChangeArrowheads="1"/>
          </p:cNvSpPr>
          <p:nvPr/>
        </p:nvSpPr>
        <p:spPr bwMode="auto">
          <a:xfrm>
            <a:off x="2701365" y="5026025"/>
            <a:ext cx="31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800" b="1"/>
              <a:t>0</a:t>
            </a:r>
          </a:p>
        </p:txBody>
      </p:sp>
      <p:sp>
        <p:nvSpPr>
          <p:cNvPr id="43026" name="Rectangle 21"/>
          <p:cNvSpPr>
            <a:spLocks noChangeArrowheads="1"/>
          </p:cNvSpPr>
          <p:nvPr/>
        </p:nvSpPr>
        <p:spPr bwMode="auto">
          <a:xfrm>
            <a:off x="3564965" y="5019675"/>
            <a:ext cx="31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800" b="1"/>
              <a:t>1</a:t>
            </a:r>
          </a:p>
        </p:txBody>
      </p:sp>
      <p:sp>
        <p:nvSpPr>
          <p:cNvPr id="43027" name="Rectangle 22"/>
          <p:cNvSpPr>
            <a:spLocks noChangeArrowheads="1"/>
          </p:cNvSpPr>
          <p:nvPr/>
        </p:nvSpPr>
        <p:spPr bwMode="auto">
          <a:xfrm>
            <a:off x="4426978" y="5026025"/>
            <a:ext cx="31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800" b="1"/>
              <a:t>2</a:t>
            </a:r>
          </a:p>
        </p:txBody>
      </p:sp>
      <p:sp>
        <p:nvSpPr>
          <p:cNvPr id="43028" name="Rectangle 23"/>
          <p:cNvSpPr>
            <a:spLocks noChangeArrowheads="1"/>
          </p:cNvSpPr>
          <p:nvPr/>
        </p:nvSpPr>
        <p:spPr bwMode="auto">
          <a:xfrm>
            <a:off x="5288990" y="5029200"/>
            <a:ext cx="31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800" b="1"/>
              <a:t>3</a:t>
            </a:r>
          </a:p>
        </p:txBody>
      </p:sp>
      <p:sp>
        <p:nvSpPr>
          <p:cNvPr id="43029" name="Rectangle 24"/>
          <p:cNvSpPr>
            <a:spLocks noChangeArrowheads="1"/>
          </p:cNvSpPr>
          <p:nvPr/>
        </p:nvSpPr>
        <p:spPr bwMode="auto">
          <a:xfrm>
            <a:off x="6152590" y="5022850"/>
            <a:ext cx="31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800" b="1"/>
              <a:t>4</a:t>
            </a:r>
          </a:p>
        </p:txBody>
      </p:sp>
      <p:sp>
        <p:nvSpPr>
          <p:cNvPr id="43030" name="Rectangle 25"/>
          <p:cNvSpPr>
            <a:spLocks noChangeArrowheads="1"/>
          </p:cNvSpPr>
          <p:nvPr/>
        </p:nvSpPr>
        <p:spPr bwMode="auto">
          <a:xfrm>
            <a:off x="1948890" y="4381500"/>
            <a:ext cx="565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800" b="1"/>
              <a:t>–70</a:t>
            </a:r>
          </a:p>
        </p:txBody>
      </p:sp>
      <p:sp>
        <p:nvSpPr>
          <p:cNvPr id="43031" name="Rectangle 26"/>
          <p:cNvSpPr>
            <a:spLocks noChangeArrowheads="1"/>
          </p:cNvSpPr>
          <p:nvPr/>
        </p:nvSpPr>
        <p:spPr bwMode="auto">
          <a:xfrm>
            <a:off x="1948890" y="4016375"/>
            <a:ext cx="565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800" b="1"/>
              <a:t>–55</a:t>
            </a:r>
          </a:p>
        </p:txBody>
      </p:sp>
      <p:sp>
        <p:nvSpPr>
          <p:cNvPr id="43032" name="Rectangle 27"/>
          <p:cNvSpPr>
            <a:spLocks noChangeArrowheads="1"/>
          </p:cNvSpPr>
          <p:nvPr/>
        </p:nvSpPr>
        <p:spPr bwMode="auto">
          <a:xfrm>
            <a:off x="1952065" y="2019300"/>
            <a:ext cx="571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800" b="1" dirty="0"/>
              <a:t>+30</a:t>
            </a:r>
          </a:p>
        </p:txBody>
      </p:sp>
      <p:sp>
        <p:nvSpPr>
          <p:cNvPr id="43033" name="Rectangle 28"/>
          <p:cNvSpPr>
            <a:spLocks noChangeArrowheads="1"/>
          </p:cNvSpPr>
          <p:nvPr/>
        </p:nvSpPr>
        <p:spPr bwMode="auto">
          <a:xfrm>
            <a:off x="2142565" y="2709863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800" b="1"/>
              <a:t>0</a:t>
            </a:r>
          </a:p>
        </p:txBody>
      </p:sp>
      <p:sp>
        <p:nvSpPr>
          <p:cNvPr id="43037" name="Oval 32"/>
          <p:cNvSpPr>
            <a:spLocks noChangeArrowheads="1"/>
          </p:cNvSpPr>
          <p:nvPr/>
        </p:nvSpPr>
        <p:spPr bwMode="auto">
          <a:xfrm>
            <a:off x="3742765" y="2971800"/>
            <a:ext cx="222250" cy="222250"/>
          </a:xfrm>
          <a:prstGeom prst="ellipse">
            <a:avLst/>
          </a:prstGeom>
          <a:solidFill>
            <a:srgbClr val="FFCCFF"/>
          </a:solidFill>
          <a:ln w="9525">
            <a:solidFill>
              <a:srgbClr val="0074A6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800" dirty="0">
                <a:solidFill>
                  <a:srgbClr val="0074A6"/>
                </a:solidFill>
                <a:latin typeface="Arial Black" pitchFamily="34" charset="0"/>
              </a:rPr>
              <a:t>3</a:t>
            </a:r>
            <a:endParaRPr lang="fr-CA" altLang="fr-FR" dirty="0"/>
          </a:p>
        </p:txBody>
      </p:sp>
      <p:sp>
        <p:nvSpPr>
          <p:cNvPr id="43038" name="Oval 33"/>
          <p:cNvSpPr>
            <a:spLocks noChangeArrowheads="1"/>
          </p:cNvSpPr>
          <p:nvPr/>
        </p:nvSpPr>
        <p:spPr bwMode="auto">
          <a:xfrm>
            <a:off x="3437965" y="2438400"/>
            <a:ext cx="222250" cy="222250"/>
          </a:xfrm>
          <a:prstGeom prst="ellipse">
            <a:avLst/>
          </a:prstGeom>
          <a:solidFill>
            <a:srgbClr val="FFFF99"/>
          </a:solidFill>
          <a:ln w="9525">
            <a:solidFill>
              <a:srgbClr val="0074A6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800" dirty="0">
                <a:solidFill>
                  <a:srgbClr val="0074A6"/>
                </a:solidFill>
                <a:latin typeface="Arial Black" pitchFamily="34" charset="0"/>
              </a:rPr>
              <a:t>2</a:t>
            </a:r>
            <a:endParaRPr lang="fr-CA" altLang="fr-FR" dirty="0"/>
          </a:p>
        </p:txBody>
      </p:sp>
      <p:sp>
        <p:nvSpPr>
          <p:cNvPr id="43039" name="Oval 34"/>
          <p:cNvSpPr>
            <a:spLocks noChangeArrowheads="1"/>
          </p:cNvSpPr>
          <p:nvPr/>
        </p:nvSpPr>
        <p:spPr bwMode="auto">
          <a:xfrm>
            <a:off x="2736290" y="4470400"/>
            <a:ext cx="231775" cy="231775"/>
          </a:xfrm>
          <a:prstGeom prst="ellipse">
            <a:avLst/>
          </a:prstGeom>
          <a:solidFill>
            <a:srgbClr val="FFCC66"/>
          </a:solidFill>
          <a:ln w="9525">
            <a:solidFill>
              <a:srgbClr val="0074A6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800" dirty="0">
                <a:solidFill>
                  <a:srgbClr val="0074A6"/>
                </a:solidFill>
                <a:latin typeface="Arial Black" pitchFamily="34" charset="0"/>
              </a:rPr>
              <a:t>1</a:t>
            </a:r>
            <a:endParaRPr lang="fr-CA" altLang="fr-FR" dirty="0"/>
          </a:p>
        </p:txBody>
      </p:sp>
      <p:sp>
        <p:nvSpPr>
          <p:cNvPr id="43040" name="Oval 35"/>
          <p:cNvSpPr>
            <a:spLocks noChangeArrowheads="1"/>
          </p:cNvSpPr>
          <p:nvPr/>
        </p:nvSpPr>
        <p:spPr bwMode="auto">
          <a:xfrm>
            <a:off x="4841315" y="4670425"/>
            <a:ext cx="234950" cy="234950"/>
          </a:xfrm>
          <a:prstGeom prst="ellipse">
            <a:avLst/>
          </a:prstGeom>
          <a:solidFill>
            <a:srgbClr val="99FFCC"/>
          </a:solidFill>
          <a:ln w="9525">
            <a:solidFill>
              <a:srgbClr val="0074A6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800" dirty="0">
                <a:solidFill>
                  <a:srgbClr val="0074A6"/>
                </a:solidFill>
                <a:latin typeface="Arial Black" pitchFamily="34" charset="0"/>
              </a:rPr>
              <a:t>4</a:t>
            </a:r>
            <a:endParaRPr lang="fr-CA" altLang="fr-FR" dirty="0"/>
          </a:p>
        </p:txBody>
      </p:sp>
      <p:sp>
        <p:nvSpPr>
          <p:cNvPr id="43041" name="Oval 36"/>
          <p:cNvSpPr>
            <a:spLocks noChangeArrowheads="1"/>
          </p:cNvSpPr>
          <p:nvPr/>
        </p:nvSpPr>
        <p:spPr bwMode="auto">
          <a:xfrm>
            <a:off x="6641540" y="4470400"/>
            <a:ext cx="231775" cy="231775"/>
          </a:xfrm>
          <a:prstGeom prst="ellipse">
            <a:avLst/>
          </a:prstGeom>
          <a:solidFill>
            <a:srgbClr val="FFCC99"/>
          </a:solidFill>
          <a:ln w="9525">
            <a:solidFill>
              <a:srgbClr val="0074A6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800" dirty="0">
                <a:solidFill>
                  <a:srgbClr val="0074A6"/>
                </a:solidFill>
                <a:latin typeface="Arial Black" pitchFamily="34" charset="0"/>
              </a:rPr>
              <a:t>1</a:t>
            </a:r>
            <a:endParaRPr lang="fr-CA" altLang="fr-FR" sz="1800" dirty="0"/>
          </a:p>
        </p:txBody>
      </p:sp>
      <p:sp>
        <p:nvSpPr>
          <p:cNvPr id="43044" name="Rectangle 67"/>
          <p:cNvSpPr>
            <a:spLocks noChangeArrowheads="1"/>
          </p:cNvSpPr>
          <p:nvPr/>
        </p:nvSpPr>
        <p:spPr bwMode="auto">
          <a:xfrm>
            <a:off x="2599765" y="4724400"/>
            <a:ext cx="1600200" cy="276999"/>
          </a:xfrm>
          <a:prstGeom prst="rect">
            <a:avLst/>
          </a:prstGeom>
          <a:solidFill>
            <a:srgbClr val="FFCC66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200" dirty="0">
                <a:solidFill>
                  <a:srgbClr val="0074A6"/>
                </a:solidFill>
                <a:latin typeface="Arial Black" pitchFamily="34" charset="0"/>
              </a:rPr>
              <a:t>ÉT</a:t>
            </a:r>
            <a:r>
              <a:rPr lang="fr-CA" altLang="fr-FR" sz="1200" b="1" dirty="0">
                <a:solidFill>
                  <a:srgbClr val="0074A6"/>
                </a:solidFill>
                <a:latin typeface="Arial Black" pitchFamily="34" charset="0"/>
              </a:rPr>
              <a:t>AT DE REPOS </a:t>
            </a:r>
            <a:endParaRPr lang="fr-CA" altLang="fr-FR" sz="1200" b="1" dirty="0">
              <a:solidFill>
                <a:srgbClr val="0074A6"/>
              </a:solidFill>
            </a:endParaRPr>
          </a:p>
        </p:txBody>
      </p:sp>
      <p:sp>
        <p:nvSpPr>
          <p:cNvPr id="43045" name="Rectangle 72"/>
          <p:cNvSpPr>
            <a:spLocks noChangeArrowheads="1"/>
          </p:cNvSpPr>
          <p:nvPr/>
        </p:nvSpPr>
        <p:spPr bwMode="auto">
          <a:xfrm>
            <a:off x="2599765" y="1828800"/>
            <a:ext cx="1744662" cy="276999"/>
          </a:xfrm>
          <a:prstGeom prst="rect">
            <a:avLst/>
          </a:prstGeom>
          <a:solidFill>
            <a:srgbClr val="FFFF99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200" dirty="0">
                <a:solidFill>
                  <a:srgbClr val="0074A6"/>
                </a:solidFill>
                <a:latin typeface="Arial Black" pitchFamily="34" charset="0"/>
              </a:rPr>
              <a:t>D</a:t>
            </a:r>
            <a:r>
              <a:rPr lang="fr-CA" altLang="fr-FR" sz="1200" b="1" dirty="0">
                <a:solidFill>
                  <a:srgbClr val="0074A6"/>
                </a:solidFill>
                <a:latin typeface="Arial Black" pitchFamily="34" charset="0"/>
              </a:rPr>
              <a:t>ÉPOLARISATION</a:t>
            </a:r>
            <a:endParaRPr lang="fr-CA" altLang="fr-FR" sz="1200" b="1" dirty="0">
              <a:solidFill>
                <a:srgbClr val="0074A6"/>
              </a:solidFill>
            </a:endParaRPr>
          </a:p>
        </p:txBody>
      </p:sp>
      <p:sp>
        <p:nvSpPr>
          <p:cNvPr id="43046" name="Rectangle 87"/>
          <p:cNvSpPr>
            <a:spLocks noChangeArrowheads="1"/>
          </p:cNvSpPr>
          <p:nvPr/>
        </p:nvSpPr>
        <p:spPr bwMode="auto">
          <a:xfrm>
            <a:off x="4123765" y="3200400"/>
            <a:ext cx="1515035" cy="276999"/>
          </a:xfrm>
          <a:prstGeom prst="rect">
            <a:avLst/>
          </a:prstGeom>
          <a:solidFill>
            <a:srgbClr val="FFCCFF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200" dirty="0">
                <a:solidFill>
                  <a:srgbClr val="1982AF"/>
                </a:solidFill>
                <a:latin typeface="Arial Black" pitchFamily="34" charset="0"/>
              </a:rPr>
              <a:t>R</a:t>
            </a:r>
            <a:r>
              <a:rPr lang="fr-CA" altLang="fr-FR" sz="1200" b="1" dirty="0">
                <a:solidFill>
                  <a:srgbClr val="1982AF"/>
                </a:solidFill>
                <a:latin typeface="Arial Black" pitchFamily="34" charset="0"/>
              </a:rPr>
              <a:t>epolarisation</a:t>
            </a:r>
            <a:endParaRPr lang="fr-CA" altLang="fr-FR" sz="1200" b="1" dirty="0">
              <a:solidFill>
                <a:srgbClr val="1982AF"/>
              </a:solidFill>
            </a:endParaRPr>
          </a:p>
        </p:txBody>
      </p:sp>
      <p:sp>
        <p:nvSpPr>
          <p:cNvPr id="43047" name="Rectangle 88"/>
          <p:cNvSpPr>
            <a:spLocks noChangeArrowheads="1"/>
          </p:cNvSpPr>
          <p:nvPr/>
        </p:nvSpPr>
        <p:spPr bwMode="auto">
          <a:xfrm>
            <a:off x="4504765" y="4267200"/>
            <a:ext cx="2114550" cy="276999"/>
          </a:xfrm>
          <a:prstGeom prst="rect">
            <a:avLst/>
          </a:prstGeom>
          <a:solidFill>
            <a:srgbClr val="99FFCC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200" dirty="0">
                <a:solidFill>
                  <a:srgbClr val="1982AF"/>
                </a:solidFill>
                <a:latin typeface="Arial Black" pitchFamily="34" charset="0"/>
              </a:rPr>
              <a:t>H</a:t>
            </a:r>
            <a:r>
              <a:rPr lang="fr-CA" altLang="fr-FR" sz="1200" b="1" dirty="0">
                <a:solidFill>
                  <a:srgbClr val="1982AF"/>
                </a:solidFill>
                <a:latin typeface="Arial Black" pitchFamily="34" charset="0"/>
              </a:rPr>
              <a:t>YPERPOLARISATION</a:t>
            </a:r>
            <a:endParaRPr lang="fr-CA" altLang="fr-FR" sz="1200" b="1" dirty="0">
              <a:solidFill>
                <a:srgbClr val="1982AF"/>
              </a:solidFill>
            </a:endParaRPr>
          </a:p>
        </p:txBody>
      </p:sp>
      <p:sp>
        <p:nvSpPr>
          <p:cNvPr id="40" name="Rectangle 17"/>
          <p:cNvSpPr>
            <a:spLocks noChangeArrowheads="1"/>
          </p:cNvSpPr>
          <p:nvPr/>
        </p:nvSpPr>
        <p:spPr bwMode="auto">
          <a:xfrm>
            <a:off x="7010400" y="6019800"/>
            <a:ext cx="181983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1" dirty="0">
                <a:highlight>
                  <a:srgbClr val="FFFF00"/>
                </a:highlight>
              </a:rPr>
              <a:t>Loi du tout ou rien</a:t>
            </a:r>
          </a:p>
        </p:txBody>
      </p:sp>
      <p:sp>
        <p:nvSpPr>
          <p:cNvPr id="2" name="Down Arrow 1"/>
          <p:cNvSpPr/>
          <p:nvPr/>
        </p:nvSpPr>
        <p:spPr bwMode="auto">
          <a:xfrm>
            <a:off x="7848600" y="4419600"/>
            <a:ext cx="152400" cy="1447800"/>
          </a:xfrm>
          <a:prstGeom prst="down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44035" name="Picture 2" descr="figure_11_11_4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77"/>
          <a:stretch>
            <a:fillRect/>
          </a:stretch>
        </p:blipFill>
        <p:spPr bwMode="auto">
          <a:xfrm>
            <a:off x="406400" y="195263"/>
            <a:ext cx="8329613" cy="630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7" name="Freeform 4"/>
          <p:cNvSpPr>
            <a:spLocks/>
          </p:cNvSpPr>
          <p:nvPr/>
        </p:nvSpPr>
        <p:spPr bwMode="auto">
          <a:xfrm>
            <a:off x="3905250" y="2617788"/>
            <a:ext cx="355600" cy="498475"/>
          </a:xfrm>
          <a:custGeom>
            <a:avLst/>
            <a:gdLst>
              <a:gd name="T0" fmla="*/ 0 w 224"/>
              <a:gd name="T1" fmla="*/ 2147483647 h 314"/>
              <a:gd name="T2" fmla="*/ 2147483647 w 224"/>
              <a:gd name="T3" fmla="*/ 0 h 314"/>
              <a:gd name="T4" fmla="*/ 2147483647 w 224"/>
              <a:gd name="T5" fmla="*/ 0 h 314"/>
              <a:gd name="T6" fmla="*/ 0 60000 65536"/>
              <a:gd name="T7" fmla="*/ 0 60000 65536"/>
              <a:gd name="T8" fmla="*/ 0 60000 65536"/>
              <a:gd name="T9" fmla="*/ 0 w 224"/>
              <a:gd name="T10" fmla="*/ 0 h 314"/>
              <a:gd name="T11" fmla="*/ 224 w 224"/>
              <a:gd name="T12" fmla="*/ 314 h 31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24" h="314">
                <a:moveTo>
                  <a:pt x="0" y="314"/>
                </a:moveTo>
                <a:lnTo>
                  <a:pt x="162" y="0"/>
                </a:lnTo>
                <a:lnTo>
                  <a:pt x="224" y="0"/>
                </a:lnTo>
              </a:path>
            </a:pathLst>
          </a:custGeom>
          <a:noFill/>
          <a:ln w="1587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38" name="Freeform 5"/>
          <p:cNvSpPr>
            <a:spLocks/>
          </p:cNvSpPr>
          <p:nvPr/>
        </p:nvSpPr>
        <p:spPr bwMode="auto">
          <a:xfrm>
            <a:off x="3679825" y="3525838"/>
            <a:ext cx="552450" cy="476250"/>
          </a:xfrm>
          <a:custGeom>
            <a:avLst/>
            <a:gdLst>
              <a:gd name="T0" fmla="*/ 0 w 348"/>
              <a:gd name="T1" fmla="*/ 2147483647 h 300"/>
              <a:gd name="T2" fmla="*/ 2147483647 w 348"/>
              <a:gd name="T3" fmla="*/ 0 h 300"/>
              <a:gd name="T4" fmla="*/ 2147483647 w 348"/>
              <a:gd name="T5" fmla="*/ 2147483647 h 300"/>
              <a:gd name="T6" fmla="*/ 0 60000 65536"/>
              <a:gd name="T7" fmla="*/ 0 60000 65536"/>
              <a:gd name="T8" fmla="*/ 0 60000 65536"/>
              <a:gd name="T9" fmla="*/ 0 w 348"/>
              <a:gd name="T10" fmla="*/ 0 h 300"/>
              <a:gd name="T11" fmla="*/ 348 w 348"/>
              <a:gd name="T12" fmla="*/ 300 h 3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48" h="300">
                <a:moveTo>
                  <a:pt x="0" y="300"/>
                </a:moveTo>
                <a:lnTo>
                  <a:pt x="218" y="0"/>
                </a:lnTo>
                <a:lnTo>
                  <a:pt x="348" y="2"/>
                </a:lnTo>
              </a:path>
            </a:pathLst>
          </a:custGeom>
          <a:noFill/>
          <a:ln w="1587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39" name="Freeform 6"/>
          <p:cNvSpPr>
            <a:spLocks/>
          </p:cNvSpPr>
          <p:nvPr/>
        </p:nvSpPr>
        <p:spPr bwMode="auto">
          <a:xfrm>
            <a:off x="4556125" y="4252913"/>
            <a:ext cx="587375" cy="311150"/>
          </a:xfrm>
          <a:custGeom>
            <a:avLst/>
            <a:gdLst>
              <a:gd name="T0" fmla="*/ 0 w 370"/>
              <a:gd name="T1" fmla="*/ 2147483647 h 196"/>
              <a:gd name="T2" fmla="*/ 2147483647 w 370"/>
              <a:gd name="T3" fmla="*/ 0 h 196"/>
              <a:gd name="T4" fmla="*/ 2147483647 w 370"/>
              <a:gd name="T5" fmla="*/ 0 h 196"/>
              <a:gd name="T6" fmla="*/ 0 60000 65536"/>
              <a:gd name="T7" fmla="*/ 0 60000 65536"/>
              <a:gd name="T8" fmla="*/ 0 60000 65536"/>
              <a:gd name="T9" fmla="*/ 0 w 370"/>
              <a:gd name="T10" fmla="*/ 0 h 196"/>
              <a:gd name="T11" fmla="*/ 370 w 370"/>
              <a:gd name="T12" fmla="*/ 196 h 19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70" h="196">
                <a:moveTo>
                  <a:pt x="0" y="196"/>
                </a:moveTo>
                <a:lnTo>
                  <a:pt x="240" y="0"/>
                </a:lnTo>
                <a:lnTo>
                  <a:pt x="370" y="0"/>
                </a:lnTo>
              </a:path>
            </a:pathLst>
          </a:custGeom>
          <a:noFill/>
          <a:ln w="1587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1" name="Rectangle 8"/>
          <p:cNvSpPr>
            <a:spLocks noChangeArrowheads="1"/>
          </p:cNvSpPr>
          <p:nvPr/>
        </p:nvSpPr>
        <p:spPr bwMode="auto">
          <a:xfrm rot="-5400000">
            <a:off x="-1170781" y="3247232"/>
            <a:ext cx="4791075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300">
                <a:latin typeface="Arial Black" pitchFamily="34" charset="0"/>
              </a:rPr>
              <a:t>Potentiel de membrane (mV)</a:t>
            </a:r>
          </a:p>
        </p:txBody>
      </p:sp>
      <p:sp>
        <p:nvSpPr>
          <p:cNvPr id="44042" name="Rectangle 9"/>
          <p:cNvSpPr>
            <a:spLocks noChangeArrowheads="1"/>
          </p:cNvSpPr>
          <p:nvPr/>
        </p:nvSpPr>
        <p:spPr bwMode="auto">
          <a:xfrm>
            <a:off x="2374900" y="5918200"/>
            <a:ext cx="354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b="1"/>
              <a:t>0</a:t>
            </a:r>
          </a:p>
        </p:txBody>
      </p:sp>
      <p:sp>
        <p:nvSpPr>
          <p:cNvPr id="44043" name="Rectangle 10"/>
          <p:cNvSpPr>
            <a:spLocks noChangeArrowheads="1"/>
          </p:cNvSpPr>
          <p:nvPr/>
        </p:nvSpPr>
        <p:spPr bwMode="auto">
          <a:xfrm>
            <a:off x="3517900" y="5926138"/>
            <a:ext cx="346075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300" b="1"/>
              <a:t>1</a:t>
            </a:r>
          </a:p>
        </p:txBody>
      </p:sp>
      <p:sp>
        <p:nvSpPr>
          <p:cNvPr id="44044" name="Rectangle 11"/>
          <p:cNvSpPr>
            <a:spLocks noChangeArrowheads="1"/>
          </p:cNvSpPr>
          <p:nvPr/>
        </p:nvSpPr>
        <p:spPr bwMode="auto">
          <a:xfrm>
            <a:off x="4673600" y="5926138"/>
            <a:ext cx="346075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300" b="1"/>
              <a:t>2</a:t>
            </a:r>
          </a:p>
        </p:txBody>
      </p:sp>
      <p:sp>
        <p:nvSpPr>
          <p:cNvPr id="44045" name="Rectangle 12"/>
          <p:cNvSpPr>
            <a:spLocks noChangeArrowheads="1"/>
          </p:cNvSpPr>
          <p:nvPr/>
        </p:nvSpPr>
        <p:spPr bwMode="auto">
          <a:xfrm>
            <a:off x="5816600" y="5926138"/>
            <a:ext cx="346075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300" b="1"/>
              <a:t>3</a:t>
            </a:r>
          </a:p>
        </p:txBody>
      </p:sp>
      <p:sp>
        <p:nvSpPr>
          <p:cNvPr id="44046" name="Rectangle 13"/>
          <p:cNvSpPr>
            <a:spLocks noChangeArrowheads="1"/>
          </p:cNvSpPr>
          <p:nvPr/>
        </p:nvSpPr>
        <p:spPr bwMode="auto">
          <a:xfrm>
            <a:off x="6959600" y="5926138"/>
            <a:ext cx="346075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300" b="1"/>
              <a:t>4</a:t>
            </a:r>
          </a:p>
        </p:txBody>
      </p:sp>
      <p:sp>
        <p:nvSpPr>
          <p:cNvPr id="44047" name="Rectangle 14"/>
          <p:cNvSpPr>
            <a:spLocks noChangeArrowheads="1"/>
          </p:cNvSpPr>
          <p:nvPr/>
        </p:nvSpPr>
        <p:spPr bwMode="auto">
          <a:xfrm>
            <a:off x="1376363" y="5070475"/>
            <a:ext cx="671512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300" b="1"/>
              <a:t>–70</a:t>
            </a:r>
          </a:p>
        </p:txBody>
      </p:sp>
      <p:sp>
        <p:nvSpPr>
          <p:cNvPr id="44048" name="Rectangle 15"/>
          <p:cNvSpPr>
            <a:spLocks noChangeArrowheads="1"/>
          </p:cNvSpPr>
          <p:nvPr/>
        </p:nvSpPr>
        <p:spPr bwMode="auto">
          <a:xfrm>
            <a:off x="1374775" y="4587875"/>
            <a:ext cx="67151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300" b="1"/>
              <a:t>–55</a:t>
            </a:r>
          </a:p>
        </p:txBody>
      </p:sp>
      <p:sp>
        <p:nvSpPr>
          <p:cNvPr id="44049" name="Rectangle 16"/>
          <p:cNvSpPr>
            <a:spLocks noChangeArrowheads="1"/>
          </p:cNvSpPr>
          <p:nvPr/>
        </p:nvSpPr>
        <p:spPr bwMode="auto">
          <a:xfrm>
            <a:off x="1384300" y="1951038"/>
            <a:ext cx="67945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300" b="1"/>
              <a:t>+30</a:t>
            </a:r>
          </a:p>
        </p:txBody>
      </p:sp>
      <p:sp>
        <p:nvSpPr>
          <p:cNvPr id="44050" name="Rectangle 17"/>
          <p:cNvSpPr>
            <a:spLocks noChangeArrowheads="1"/>
          </p:cNvSpPr>
          <p:nvPr/>
        </p:nvSpPr>
        <p:spPr bwMode="auto">
          <a:xfrm>
            <a:off x="1609725" y="2865438"/>
            <a:ext cx="346075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300" b="1"/>
              <a:t>0</a:t>
            </a:r>
          </a:p>
        </p:txBody>
      </p:sp>
      <p:sp>
        <p:nvSpPr>
          <p:cNvPr id="44051" name="Rectangle 18"/>
          <p:cNvSpPr>
            <a:spLocks noChangeArrowheads="1"/>
          </p:cNvSpPr>
          <p:nvPr/>
        </p:nvSpPr>
        <p:spPr bwMode="auto">
          <a:xfrm>
            <a:off x="4105275" y="6234113"/>
            <a:ext cx="2052638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300">
                <a:latin typeface="Arial Black" pitchFamily="34" charset="0"/>
              </a:rPr>
              <a:t>Temps (ms)</a:t>
            </a:r>
          </a:p>
        </p:txBody>
      </p:sp>
      <p:sp>
        <p:nvSpPr>
          <p:cNvPr id="44053" name="Rectangle 20"/>
          <p:cNvSpPr>
            <a:spLocks noChangeArrowheads="1"/>
          </p:cNvSpPr>
          <p:nvPr/>
        </p:nvSpPr>
        <p:spPr bwMode="auto">
          <a:xfrm>
            <a:off x="4267200" y="3352800"/>
            <a:ext cx="2486963" cy="289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fr-CA" altLang="fr-FR" sz="1600" b="1" dirty="0"/>
              <a:t>PERMÉABILITÉ DU Na</a:t>
            </a:r>
            <a:r>
              <a:rPr lang="fr-CA" altLang="fr-FR" sz="1600" b="1" baseline="30000" dirty="0"/>
              <a:t>+</a:t>
            </a:r>
            <a:endParaRPr lang="fr-CA" altLang="fr-FR" sz="1600" b="1" dirty="0"/>
          </a:p>
        </p:txBody>
      </p:sp>
      <p:sp>
        <p:nvSpPr>
          <p:cNvPr id="44054" name="Rectangle 21"/>
          <p:cNvSpPr>
            <a:spLocks noChangeArrowheads="1"/>
          </p:cNvSpPr>
          <p:nvPr/>
        </p:nvSpPr>
        <p:spPr bwMode="auto">
          <a:xfrm>
            <a:off x="5105400" y="3973513"/>
            <a:ext cx="25146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 b="1" dirty="0"/>
              <a:t>PERMÉABILITÉ AU K</a:t>
            </a:r>
            <a:r>
              <a:rPr lang="fr-CA" altLang="fr-FR" sz="1600" b="1" baseline="30000" dirty="0"/>
              <a:t>+</a:t>
            </a:r>
            <a:r>
              <a:rPr lang="fr-CA" altLang="fr-FR" sz="1600" b="1" dirty="0"/>
              <a:t> </a:t>
            </a:r>
          </a:p>
        </p:txBody>
      </p:sp>
      <p:sp>
        <p:nvSpPr>
          <p:cNvPr id="44060" name="Rectangle 27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81000"/>
            <a:ext cx="9144000" cy="400110"/>
          </a:xfrm>
        </p:spPr>
        <p:txBody>
          <a:bodyPr/>
          <a:lstStyle/>
          <a:p>
            <a:pPr algn="ctr" eaLnBrk="1" hangingPunct="1"/>
            <a:r>
              <a:rPr lang="fr-CA" altLang="fr-FR" b="1" dirty="0"/>
              <a:t>MÉCANISME IONIQUE DU POTENTIEL D’ACTION</a:t>
            </a:r>
          </a:p>
        </p:txBody>
      </p:sp>
      <p:sp>
        <p:nvSpPr>
          <p:cNvPr id="33" name="Rectangle 20"/>
          <p:cNvSpPr>
            <a:spLocks noChangeArrowheads="1"/>
          </p:cNvSpPr>
          <p:nvPr/>
        </p:nvSpPr>
        <p:spPr bwMode="auto">
          <a:xfrm>
            <a:off x="4267200" y="2438400"/>
            <a:ext cx="2105000" cy="26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fr-CA" altLang="fr-FR" sz="1400" b="1" dirty="0"/>
              <a:t>POTENTIEL D’ACTION</a:t>
            </a:r>
          </a:p>
        </p:txBody>
      </p:sp>
      <p:sp>
        <p:nvSpPr>
          <p:cNvPr id="22" name="Rectangle 6"/>
          <p:cNvSpPr>
            <a:spLocks noChangeArrowheads="1"/>
          </p:cNvSpPr>
          <p:nvPr/>
        </p:nvSpPr>
        <p:spPr bwMode="auto">
          <a:xfrm>
            <a:off x="6372200" y="1725102"/>
            <a:ext cx="1354538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fr-CA" altLang="fr-FR" sz="1800" b="1" dirty="0"/>
              <a:t>E</a:t>
            </a:r>
            <a:r>
              <a:rPr lang="fr-CA" altLang="fr-FR" sz="1400" b="1" dirty="0"/>
              <a:t>K</a:t>
            </a:r>
            <a:r>
              <a:rPr lang="fr-CA" altLang="fr-FR" sz="1800" b="1" dirty="0"/>
              <a:t> = –90 mV</a:t>
            </a: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6343650" y="1448601"/>
            <a:ext cx="1460336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fr-CA" altLang="fr-FR" sz="1800" b="1" dirty="0"/>
              <a:t>E</a:t>
            </a:r>
            <a:r>
              <a:rPr lang="fr-CA" altLang="fr-FR" sz="1400" b="1" dirty="0"/>
              <a:t>Na</a:t>
            </a:r>
            <a:r>
              <a:rPr lang="fr-CA" altLang="fr-FR" sz="1800" b="1" dirty="0"/>
              <a:t> = +70 mV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figure_11_06b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27" b="25379"/>
          <a:stretch/>
        </p:blipFill>
        <p:spPr bwMode="auto">
          <a:xfrm>
            <a:off x="1219200" y="1676400"/>
            <a:ext cx="7121525" cy="3469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2362200" y="762000"/>
            <a:ext cx="50165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2100" dirty="0">
                <a:latin typeface="Arial Black" pitchFamily="34" charset="0"/>
              </a:rPr>
              <a:t>Canal ionique voltage-dépendant</a:t>
            </a:r>
          </a:p>
        </p:txBody>
      </p:sp>
      <p:sp>
        <p:nvSpPr>
          <p:cNvPr id="25605" name="Rectangle 6"/>
          <p:cNvSpPr>
            <a:spLocks noChangeArrowheads="1"/>
          </p:cNvSpPr>
          <p:nvPr/>
        </p:nvSpPr>
        <p:spPr bwMode="auto">
          <a:xfrm>
            <a:off x="2473325" y="5208494"/>
            <a:ext cx="89376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CA" altLang="fr-FR" sz="1600" dirty="0">
                <a:latin typeface="Arial Black" pitchFamily="34" charset="0"/>
              </a:rPr>
              <a:t>Fermé</a:t>
            </a:r>
          </a:p>
        </p:txBody>
      </p:sp>
      <p:sp>
        <p:nvSpPr>
          <p:cNvPr id="25606" name="Rectangle 7"/>
          <p:cNvSpPr>
            <a:spLocks noChangeArrowheads="1"/>
          </p:cNvSpPr>
          <p:nvPr/>
        </p:nvSpPr>
        <p:spPr bwMode="auto">
          <a:xfrm>
            <a:off x="6359525" y="5284694"/>
            <a:ext cx="9413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CA" altLang="fr-FR" sz="1600" dirty="0">
                <a:latin typeface="Arial Black" pitchFamily="34" charset="0"/>
              </a:rPr>
              <a:t>Ouvert</a:t>
            </a:r>
          </a:p>
        </p:txBody>
      </p:sp>
      <p:sp>
        <p:nvSpPr>
          <p:cNvPr id="25607" name="Rectangle 8"/>
          <p:cNvSpPr>
            <a:spLocks noChangeArrowheads="1"/>
          </p:cNvSpPr>
          <p:nvPr/>
        </p:nvSpPr>
        <p:spPr bwMode="auto">
          <a:xfrm>
            <a:off x="4073524" y="3760694"/>
            <a:ext cx="1412875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050" b="1" dirty="0"/>
              <a:t>DÉPOLARISATION AU SEUIL D’EXCITATION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45060" name="Picture 3" descr="figure_11_11_5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94"/>
          <a:stretch>
            <a:fillRect/>
          </a:stretch>
        </p:blipFill>
        <p:spPr bwMode="auto">
          <a:xfrm>
            <a:off x="273050" y="703263"/>
            <a:ext cx="8597900" cy="526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1" name="Rectangle 4"/>
          <p:cNvSpPr>
            <a:spLocks noChangeArrowheads="1"/>
          </p:cNvSpPr>
          <p:nvPr/>
        </p:nvSpPr>
        <p:spPr bwMode="auto">
          <a:xfrm>
            <a:off x="0" y="638175"/>
            <a:ext cx="9144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2000" dirty="0">
                <a:latin typeface="Arial Black" pitchFamily="34" charset="0"/>
              </a:rPr>
              <a:t>Éléments clés des canaux à Na</a:t>
            </a:r>
            <a:r>
              <a:rPr lang="fr-CA" altLang="fr-FR" sz="2000" baseline="30000" dirty="0">
                <a:latin typeface="Arial Black" pitchFamily="34" charset="0"/>
              </a:rPr>
              <a:t>+</a:t>
            </a:r>
            <a:r>
              <a:rPr lang="fr-CA" altLang="fr-FR" sz="2000" dirty="0">
                <a:latin typeface="Arial Black" pitchFamily="34" charset="0"/>
              </a:rPr>
              <a:t> voltage-dépendants</a:t>
            </a:r>
          </a:p>
        </p:txBody>
      </p:sp>
      <p:sp>
        <p:nvSpPr>
          <p:cNvPr id="45063" name="Rectangle 6"/>
          <p:cNvSpPr>
            <a:spLocks noChangeArrowheads="1"/>
          </p:cNvSpPr>
          <p:nvPr/>
        </p:nvSpPr>
        <p:spPr bwMode="auto">
          <a:xfrm>
            <a:off x="263525" y="2127250"/>
            <a:ext cx="2403475" cy="267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5000"/>
              </a:lnSpc>
            </a:pPr>
            <a:r>
              <a:rPr lang="fr-CA" altLang="fr-FR" sz="1200" b="1" i="1" u="sng" dirty="0"/>
              <a:t>Extérieur de la cellule</a:t>
            </a:r>
          </a:p>
        </p:txBody>
      </p:sp>
      <p:sp>
        <p:nvSpPr>
          <p:cNvPr id="45064" name="Rectangle 7"/>
          <p:cNvSpPr>
            <a:spLocks noChangeArrowheads="1"/>
          </p:cNvSpPr>
          <p:nvPr/>
        </p:nvSpPr>
        <p:spPr bwMode="auto">
          <a:xfrm>
            <a:off x="304800" y="5257800"/>
            <a:ext cx="2441575" cy="267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5000"/>
              </a:lnSpc>
            </a:pPr>
            <a:r>
              <a:rPr lang="fr-CA" altLang="fr-FR" sz="1200" b="1" i="1" u="sng" dirty="0"/>
              <a:t>Intérieur de la cellule</a:t>
            </a:r>
          </a:p>
        </p:txBody>
      </p:sp>
      <p:sp>
        <p:nvSpPr>
          <p:cNvPr id="45065" name="Rectangle 8"/>
          <p:cNvSpPr>
            <a:spLocks noChangeArrowheads="1"/>
          </p:cNvSpPr>
          <p:nvPr/>
        </p:nvSpPr>
        <p:spPr bwMode="auto">
          <a:xfrm>
            <a:off x="685800" y="4953000"/>
            <a:ext cx="1733551" cy="253146"/>
          </a:xfrm>
          <a:prstGeom prst="rect">
            <a:avLst/>
          </a:prstGeom>
          <a:solidFill>
            <a:srgbClr val="FFFF99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5000"/>
              </a:lnSpc>
            </a:pPr>
            <a:r>
              <a:rPr lang="fr-CA" altLang="fr-FR" sz="1100" b="1" dirty="0">
                <a:solidFill>
                  <a:srgbClr val="C00000"/>
                </a:solidFill>
              </a:rPr>
              <a:t>Vanne d’activation</a:t>
            </a:r>
          </a:p>
        </p:txBody>
      </p:sp>
      <p:sp>
        <p:nvSpPr>
          <p:cNvPr id="45066" name="Rectangle 9"/>
          <p:cNvSpPr>
            <a:spLocks noChangeArrowheads="1"/>
          </p:cNvSpPr>
          <p:nvPr/>
        </p:nvSpPr>
        <p:spPr bwMode="auto">
          <a:xfrm>
            <a:off x="6705600" y="4953000"/>
            <a:ext cx="1879600" cy="267766"/>
          </a:xfrm>
          <a:prstGeom prst="rect">
            <a:avLst/>
          </a:prstGeom>
          <a:solidFill>
            <a:srgbClr val="FFFF99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5000"/>
              </a:lnSpc>
            </a:pPr>
            <a:r>
              <a:rPr lang="fr-CA" altLang="fr-FR" sz="1200" b="1" dirty="0">
                <a:solidFill>
                  <a:srgbClr val="C00000"/>
                </a:solidFill>
              </a:rPr>
              <a:t>Vanne d’inactivation</a:t>
            </a:r>
          </a:p>
        </p:txBody>
      </p:sp>
      <p:sp>
        <p:nvSpPr>
          <p:cNvPr id="14" name="Rectangle 114"/>
          <p:cNvSpPr>
            <a:spLocks noChangeArrowheads="1"/>
          </p:cNvSpPr>
          <p:nvPr/>
        </p:nvSpPr>
        <p:spPr bwMode="auto">
          <a:xfrm>
            <a:off x="609600" y="5791200"/>
            <a:ext cx="18176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fr-CA" altLang="fr-FR" sz="1200" dirty="0">
                <a:latin typeface="Arial Black" panose="020B0A04020102020204" pitchFamily="34" charset="0"/>
              </a:rPr>
              <a:t>FERMÉ</a:t>
            </a:r>
            <a:r>
              <a:rPr lang="fr-CA" sz="1200" dirty="0">
                <a:latin typeface="+mj-lt"/>
              </a:rPr>
              <a:t>. </a:t>
            </a:r>
            <a:r>
              <a:rPr lang="fr-CA" altLang="fr-FR" sz="1200" dirty="0">
                <a:latin typeface="+mj-lt"/>
              </a:rPr>
              <a:t> </a:t>
            </a:r>
          </a:p>
        </p:txBody>
      </p:sp>
      <p:sp>
        <p:nvSpPr>
          <p:cNvPr id="45068" name="Rectangle 115"/>
          <p:cNvSpPr>
            <a:spLocks noChangeArrowheads="1"/>
          </p:cNvSpPr>
          <p:nvPr/>
        </p:nvSpPr>
        <p:spPr bwMode="auto">
          <a:xfrm>
            <a:off x="3505200" y="5791200"/>
            <a:ext cx="20018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200" b="1" dirty="0">
                <a:latin typeface="Arial Black" pitchFamily="34" charset="0"/>
              </a:rPr>
              <a:t>OUVERT</a:t>
            </a:r>
            <a:endParaRPr lang="fr-CA" altLang="fr-FR" sz="1200" dirty="0">
              <a:latin typeface="Arial Black" pitchFamily="34" charset="0"/>
            </a:endParaRPr>
          </a:p>
        </p:txBody>
      </p:sp>
      <p:sp>
        <p:nvSpPr>
          <p:cNvPr id="45069" name="Rectangle 116"/>
          <p:cNvSpPr>
            <a:spLocks noChangeArrowheads="1"/>
          </p:cNvSpPr>
          <p:nvPr/>
        </p:nvSpPr>
        <p:spPr bwMode="auto">
          <a:xfrm>
            <a:off x="6324600" y="5791200"/>
            <a:ext cx="23876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200" dirty="0">
                <a:latin typeface="Arial Black" pitchFamily="34" charset="0"/>
              </a:rPr>
              <a:t>INACTIVÉ</a:t>
            </a:r>
          </a:p>
        </p:txBody>
      </p:sp>
      <p:cxnSp>
        <p:nvCxnSpPr>
          <p:cNvPr id="3" name="Straight Connector 2"/>
          <p:cNvCxnSpPr/>
          <p:nvPr/>
        </p:nvCxnSpPr>
        <p:spPr bwMode="auto">
          <a:xfrm>
            <a:off x="2249424" y="4267200"/>
            <a:ext cx="0" cy="609600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Straight Connector 15"/>
          <p:cNvCxnSpPr/>
          <p:nvPr/>
        </p:nvCxnSpPr>
        <p:spPr bwMode="auto">
          <a:xfrm>
            <a:off x="762000" y="4343400"/>
            <a:ext cx="0" cy="609600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" name="Straight Connector 16"/>
          <p:cNvCxnSpPr/>
          <p:nvPr/>
        </p:nvCxnSpPr>
        <p:spPr bwMode="auto">
          <a:xfrm>
            <a:off x="7507224" y="4495800"/>
            <a:ext cx="0" cy="457200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" name="TextBox 1"/>
          <p:cNvSpPr txBox="1"/>
          <p:nvPr/>
        </p:nvSpPr>
        <p:spPr>
          <a:xfrm>
            <a:off x="609600" y="1707922"/>
            <a:ext cx="20249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b="1" dirty="0"/>
              <a:t>REPOS </a:t>
            </a:r>
            <a:r>
              <a:rPr lang="en-US" sz="1400" b="1" dirty="0"/>
              <a:t>/</a:t>
            </a:r>
            <a:r>
              <a:rPr lang="fr-CA" sz="1400" b="1" dirty="0"/>
              <a:t> E</a:t>
            </a:r>
            <a:r>
              <a:rPr lang="fr-CA" sz="1050" b="1" dirty="0"/>
              <a:t>M </a:t>
            </a:r>
            <a:r>
              <a:rPr lang="fr-CA" sz="1400" b="1" dirty="0"/>
              <a:t>= -70 mV</a:t>
            </a:r>
            <a:endParaRPr lang="en-US" sz="1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3581400" y="1707922"/>
            <a:ext cx="17775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DEPOLARISATION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72200" y="1600200"/>
            <a:ext cx="17775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/>
              <a:t>DEPOLARISATION</a:t>
            </a:r>
          </a:p>
          <a:p>
            <a:pPr algn="ctr"/>
            <a:r>
              <a:rPr lang="en-US" sz="1400" b="1" dirty="0"/>
              <a:t>PROLONG</a:t>
            </a:r>
            <a:r>
              <a:rPr lang="fr-CA" sz="1400" b="1" dirty="0"/>
              <a:t>ÉE</a:t>
            </a:r>
            <a:endParaRPr lang="en-US" sz="1400" b="1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2" descr="figure_11_11_6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86" b="8705"/>
          <a:stretch/>
        </p:blipFill>
        <p:spPr bwMode="auto">
          <a:xfrm>
            <a:off x="1143000" y="1143000"/>
            <a:ext cx="6883400" cy="436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4" name="Rectangle 3"/>
          <p:cNvSpPr>
            <a:spLocks noChangeArrowheads="1"/>
          </p:cNvSpPr>
          <p:nvPr/>
        </p:nvSpPr>
        <p:spPr bwMode="auto">
          <a:xfrm>
            <a:off x="1130300" y="347663"/>
            <a:ext cx="6702284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800" dirty="0">
                <a:latin typeface="Arial Black" pitchFamily="34" charset="0"/>
              </a:rPr>
              <a:t>Éléments clés des canaux à K</a:t>
            </a:r>
            <a:r>
              <a:rPr lang="fr-CA" altLang="fr-FR" sz="1800" baseline="30000" dirty="0">
                <a:latin typeface="Arial Black" pitchFamily="34" charset="0"/>
              </a:rPr>
              <a:t>+</a:t>
            </a:r>
            <a:r>
              <a:rPr lang="fr-CA" altLang="fr-FR" sz="1800" dirty="0">
                <a:latin typeface="Arial Black" pitchFamily="34" charset="0"/>
              </a:rPr>
              <a:t> voltage-dépendants</a:t>
            </a:r>
          </a:p>
          <a:p>
            <a:endParaRPr lang="fr-CA" altLang="fr-FR" sz="400" dirty="0">
              <a:latin typeface="Arial Black" pitchFamily="34" charset="0"/>
            </a:endParaRPr>
          </a:p>
        </p:txBody>
      </p:sp>
      <p:sp>
        <p:nvSpPr>
          <p:cNvPr id="46085" name="Rectangle 6"/>
          <p:cNvSpPr>
            <a:spLocks noChangeArrowheads="1"/>
          </p:cNvSpPr>
          <p:nvPr/>
        </p:nvSpPr>
        <p:spPr bwMode="auto">
          <a:xfrm>
            <a:off x="1187450" y="1287369"/>
            <a:ext cx="2940050" cy="267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5000"/>
              </a:lnSpc>
            </a:pPr>
            <a:r>
              <a:rPr lang="fr-CA" altLang="fr-FR" sz="1200" b="1" i="1" u="sng" dirty="0"/>
              <a:t>Extérieur de la cellule</a:t>
            </a:r>
          </a:p>
        </p:txBody>
      </p:sp>
      <p:sp>
        <p:nvSpPr>
          <p:cNvPr id="46086" name="Rectangle 7"/>
          <p:cNvSpPr>
            <a:spLocks noChangeArrowheads="1"/>
          </p:cNvSpPr>
          <p:nvPr/>
        </p:nvSpPr>
        <p:spPr bwMode="auto">
          <a:xfrm>
            <a:off x="1600200" y="5105400"/>
            <a:ext cx="22479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200" b="1" i="1" u="sng" dirty="0"/>
              <a:t>Intérieur de la cellule</a:t>
            </a:r>
          </a:p>
        </p:txBody>
      </p:sp>
      <p:sp>
        <p:nvSpPr>
          <p:cNvPr id="46089" name="Rectangle 120"/>
          <p:cNvSpPr>
            <a:spLocks noChangeArrowheads="1"/>
          </p:cNvSpPr>
          <p:nvPr/>
        </p:nvSpPr>
        <p:spPr bwMode="auto">
          <a:xfrm>
            <a:off x="1174750" y="5481544"/>
            <a:ext cx="25146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200" dirty="0">
                <a:latin typeface="Arial Black" pitchFamily="34" charset="0"/>
              </a:rPr>
              <a:t>FERMÉ</a:t>
            </a:r>
          </a:p>
        </p:txBody>
      </p:sp>
      <p:sp>
        <p:nvSpPr>
          <p:cNvPr id="46090" name="Rectangle 121"/>
          <p:cNvSpPr>
            <a:spLocks noChangeArrowheads="1"/>
          </p:cNvSpPr>
          <p:nvPr/>
        </p:nvSpPr>
        <p:spPr bwMode="auto">
          <a:xfrm>
            <a:off x="4848225" y="5510119"/>
            <a:ext cx="30892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200" dirty="0">
                <a:latin typeface="Arial Black" pitchFamily="34" charset="0"/>
              </a:rPr>
              <a:t>OUVERT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52600" y="838200"/>
            <a:ext cx="20249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b="1" dirty="0"/>
              <a:t>REPOS </a:t>
            </a:r>
            <a:r>
              <a:rPr lang="en-US" sz="1400" b="1" dirty="0"/>
              <a:t>/</a:t>
            </a:r>
            <a:r>
              <a:rPr lang="fr-CA" sz="1400" b="1" dirty="0"/>
              <a:t> E</a:t>
            </a:r>
            <a:r>
              <a:rPr lang="fr-CA" sz="1050" b="1" dirty="0"/>
              <a:t>M </a:t>
            </a:r>
            <a:r>
              <a:rPr lang="fr-CA" sz="1400" b="1" dirty="0"/>
              <a:t>= -70 mV</a:t>
            </a:r>
            <a:endParaRPr lang="en-US" sz="1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486400" y="838200"/>
            <a:ext cx="17775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DEPOLARISATION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figure_11_11_8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17"/>
          <a:stretch>
            <a:fillRect/>
          </a:stretch>
        </p:blipFill>
        <p:spPr bwMode="auto">
          <a:xfrm>
            <a:off x="1600200" y="381000"/>
            <a:ext cx="6713537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Freeform 3"/>
          <p:cNvSpPr>
            <a:spLocks/>
          </p:cNvSpPr>
          <p:nvPr/>
        </p:nvSpPr>
        <p:spPr bwMode="auto">
          <a:xfrm>
            <a:off x="4394200" y="4194175"/>
            <a:ext cx="914400" cy="254000"/>
          </a:xfrm>
          <a:custGeom>
            <a:avLst/>
            <a:gdLst>
              <a:gd name="T0" fmla="*/ 0 w 576"/>
              <a:gd name="T1" fmla="*/ 0 h 160"/>
              <a:gd name="T2" fmla="*/ 2147483647 w 576"/>
              <a:gd name="T3" fmla="*/ 2147483647 h 160"/>
              <a:gd name="T4" fmla="*/ 2147483647 w 576"/>
              <a:gd name="T5" fmla="*/ 2147483647 h 160"/>
              <a:gd name="T6" fmla="*/ 0 60000 65536"/>
              <a:gd name="T7" fmla="*/ 0 60000 65536"/>
              <a:gd name="T8" fmla="*/ 0 60000 65536"/>
              <a:gd name="T9" fmla="*/ 0 w 576"/>
              <a:gd name="T10" fmla="*/ 0 h 160"/>
              <a:gd name="T11" fmla="*/ 576 w 576"/>
              <a:gd name="T12" fmla="*/ 160 h 16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76" h="160">
                <a:moveTo>
                  <a:pt x="0" y="0"/>
                </a:moveTo>
                <a:lnTo>
                  <a:pt x="278" y="160"/>
                </a:lnTo>
                <a:lnTo>
                  <a:pt x="576" y="30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32" name="Line 4"/>
          <p:cNvSpPr>
            <a:spLocks noChangeShapeType="1"/>
          </p:cNvSpPr>
          <p:nvPr/>
        </p:nvSpPr>
        <p:spPr bwMode="auto">
          <a:xfrm>
            <a:off x="4835525" y="4445000"/>
            <a:ext cx="0" cy="2000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33" name="Freeform 5"/>
          <p:cNvSpPr>
            <a:spLocks/>
          </p:cNvSpPr>
          <p:nvPr/>
        </p:nvSpPr>
        <p:spPr bwMode="auto">
          <a:xfrm>
            <a:off x="5181600" y="2409825"/>
            <a:ext cx="736600" cy="815975"/>
          </a:xfrm>
          <a:custGeom>
            <a:avLst/>
            <a:gdLst>
              <a:gd name="T0" fmla="*/ 0 w 464"/>
              <a:gd name="T1" fmla="*/ 0 h 514"/>
              <a:gd name="T2" fmla="*/ 2147483647 w 464"/>
              <a:gd name="T3" fmla="*/ 2147483647 h 514"/>
              <a:gd name="T4" fmla="*/ 2147483647 w 464"/>
              <a:gd name="T5" fmla="*/ 2147483647 h 514"/>
              <a:gd name="T6" fmla="*/ 0 60000 65536"/>
              <a:gd name="T7" fmla="*/ 0 60000 65536"/>
              <a:gd name="T8" fmla="*/ 0 60000 65536"/>
              <a:gd name="T9" fmla="*/ 0 w 464"/>
              <a:gd name="T10" fmla="*/ 0 h 514"/>
              <a:gd name="T11" fmla="*/ 464 w 464"/>
              <a:gd name="T12" fmla="*/ 514 h 51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64" h="514">
                <a:moveTo>
                  <a:pt x="0" y="0"/>
                </a:moveTo>
                <a:lnTo>
                  <a:pt x="2" y="162"/>
                </a:lnTo>
                <a:lnTo>
                  <a:pt x="464" y="514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34" name="Freeform 6"/>
          <p:cNvSpPr>
            <a:spLocks/>
          </p:cNvSpPr>
          <p:nvPr/>
        </p:nvSpPr>
        <p:spPr bwMode="auto">
          <a:xfrm>
            <a:off x="2311400" y="2374900"/>
            <a:ext cx="450850" cy="803275"/>
          </a:xfrm>
          <a:custGeom>
            <a:avLst/>
            <a:gdLst>
              <a:gd name="T0" fmla="*/ 2147483647 w 284"/>
              <a:gd name="T1" fmla="*/ 0 h 506"/>
              <a:gd name="T2" fmla="*/ 0 w 284"/>
              <a:gd name="T3" fmla="*/ 2147483647 h 506"/>
              <a:gd name="T4" fmla="*/ 2147483647 w 284"/>
              <a:gd name="T5" fmla="*/ 2147483647 h 506"/>
              <a:gd name="T6" fmla="*/ 0 60000 65536"/>
              <a:gd name="T7" fmla="*/ 0 60000 65536"/>
              <a:gd name="T8" fmla="*/ 0 60000 65536"/>
              <a:gd name="T9" fmla="*/ 0 w 284"/>
              <a:gd name="T10" fmla="*/ 0 h 506"/>
              <a:gd name="T11" fmla="*/ 284 w 284"/>
              <a:gd name="T12" fmla="*/ 506 h 50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84" h="506">
                <a:moveTo>
                  <a:pt x="4" y="0"/>
                </a:moveTo>
                <a:lnTo>
                  <a:pt x="0" y="182"/>
                </a:lnTo>
                <a:lnTo>
                  <a:pt x="284" y="506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36" name="Rectangle 8"/>
          <p:cNvSpPr>
            <a:spLocks noChangeArrowheads="1"/>
          </p:cNvSpPr>
          <p:nvPr/>
        </p:nvSpPr>
        <p:spPr bwMode="auto">
          <a:xfrm>
            <a:off x="1631950" y="1619250"/>
            <a:ext cx="20256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b="1"/>
              <a:t>Canal à sodium</a:t>
            </a:r>
          </a:p>
        </p:txBody>
      </p:sp>
      <p:sp>
        <p:nvSpPr>
          <p:cNvPr id="48137" name="Rectangle 9"/>
          <p:cNvSpPr>
            <a:spLocks noChangeArrowheads="1"/>
          </p:cNvSpPr>
          <p:nvPr/>
        </p:nvSpPr>
        <p:spPr bwMode="auto">
          <a:xfrm>
            <a:off x="4454525" y="1647825"/>
            <a:ext cx="24034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b="1"/>
              <a:t>Canal à potassium</a:t>
            </a:r>
          </a:p>
        </p:txBody>
      </p:sp>
      <p:sp>
        <p:nvSpPr>
          <p:cNvPr id="48138" name="Rectangle 11"/>
          <p:cNvSpPr>
            <a:spLocks noChangeArrowheads="1"/>
          </p:cNvSpPr>
          <p:nvPr/>
        </p:nvSpPr>
        <p:spPr bwMode="auto">
          <a:xfrm>
            <a:off x="3810000" y="4648200"/>
            <a:ext cx="2133600" cy="618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5000"/>
              </a:lnSpc>
            </a:pPr>
            <a:r>
              <a:rPr lang="fr-CA" altLang="fr-FR" sz="1800" b="1" dirty="0"/>
              <a:t>Vannes d’activation</a:t>
            </a:r>
          </a:p>
        </p:txBody>
      </p:sp>
      <p:sp>
        <p:nvSpPr>
          <p:cNvPr id="48139" name="Rectangle 12"/>
          <p:cNvSpPr>
            <a:spLocks noChangeArrowheads="1"/>
          </p:cNvSpPr>
          <p:nvPr/>
        </p:nvSpPr>
        <p:spPr bwMode="auto">
          <a:xfrm>
            <a:off x="1905000" y="5410200"/>
            <a:ext cx="2530475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fr-CA" altLang="fr-FR" sz="1800" b="1" dirty="0"/>
              <a:t>Vanne d’inactivation</a:t>
            </a:r>
          </a:p>
        </p:txBody>
      </p:sp>
      <p:sp>
        <p:nvSpPr>
          <p:cNvPr id="48140" name="Rectangle 13"/>
          <p:cNvSpPr>
            <a:spLocks noChangeArrowheads="1"/>
          </p:cNvSpPr>
          <p:nvPr/>
        </p:nvSpPr>
        <p:spPr bwMode="auto">
          <a:xfrm>
            <a:off x="3429000" y="381000"/>
            <a:ext cx="336034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000" dirty="0">
                <a:latin typeface="Arial Black" pitchFamily="34" charset="0"/>
              </a:rPr>
              <a:t>ÉVÉNEMENT: au repos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figure_11_11_9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49"/>
          <a:stretch>
            <a:fillRect/>
          </a:stretch>
        </p:blipFill>
        <p:spPr bwMode="auto">
          <a:xfrm>
            <a:off x="1552575" y="376238"/>
            <a:ext cx="6677025" cy="611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2895600" y="381000"/>
            <a:ext cx="413574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000" dirty="0">
                <a:latin typeface="Arial Black" pitchFamily="34" charset="0"/>
              </a:rPr>
              <a:t>ÉVÉNEMENT: dépolarisation</a:t>
            </a: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2286000" y="4953000"/>
            <a:ext cx="1939890" cy="400110"/>
          </a:xfrm>
          <a:prstGeom prst="rect">
            <a:avLst/>
          </a:prstGeom>
          <a:solidFill>
            <a:srgbClr val="FFFF99"/>
          </a:solidFill>
          <a:ln>
            <a:noFill/>
          </a:ln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2000" dirty="0">
                <a:solidFill>
                  <a:srgbClr val="C00000"/>
                </a:solidFill>
                <a:latin typeface="Arial Black" pitchFamily="34" charset="0"/>
              </a:rPr>
              <a:t>ACTIVATION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9" name="Picture 3" descr="figure_11_11_10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17"/>
          <a:stretch>
            <a:fillRect/>
          </a:stretch>
        </p:blipFill>
        <p:spPr bwMode="auto">
          <a:xfrm>
            <a:off x="1504950" y="414338"/>
            <a:ext cx="6724650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2895600" y="381000"/>
            <a:ext cx="409657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000" dirty="0">
                <a:latin typeface="Arial Black" pitchFamily="34" charset="0"/>
              </a:rPr>
              <a:t>ÉVÉNEMENT: repolarisation</a:t>
            </a: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2209800" y="5715000"/>
            <a:ext cx="2249975" cy="400110"/>
          </a:xfrm>
          <a:prstGeom prst="rect">
            <a:avLst/>
          </a:prstGeom>
          <a:solidFill>
            <a:srgbClr val="FFFF99"/>
          </a:solidFill>
          <a:ln>
            <a:noFill/>
          </a:ln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2000" dirty="0">
                <a:solidFill>
                  <a:srgbClr val="C00000"/>
                </a:solidFill>
                <a:latin typeface="Arial Black" pitchFamily="34" charset="0"/>
              </a:rPr>
              <a:t>INACTIVATION</a:t>
            </a:r>
          </a:p>
        </p:txBody>
      </p:sp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5562600" y="5715000"/>
            <a:ext cx="1939890" cy="400110"/>
          </a:xfrm>
          <a:prstGeom prst="rect">
            <a:avLst/>
          </a:prstGeom>
          <a:solidFill>
            <a:srgbClr val="FFFF99"/>
          </a:solidFill>
          <a:ln>
            <a:noFill/>
          </a:ln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2000" dirty="0">
                <a:solidFill>
                  <a:srgbClr val="C00000"/>
                </a:solidFill>
                <a:latin typeface="Arial Black" pitchFamily="34" charset="0"/>
              </a:rPr>
              <a:t>ACTIVATION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3" name="Picture 3" descr="figure_11_11_11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17"/>
          <a:stretch>
            <a:fillRect/>
          </a:stretch>
        </p:blipFill>
        <p:spPr bwMode="auto">
          <a:xfrm>
            <a:off x="1295400" y="457200"/>
            <a:ext cx="6719887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2514600" y="457200"/>
            <a:ext cx="460337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000" dirty="0">
                <a:latin typeface="Arial Black" pitchFamily="34" charset="0"/>
              </a:rPr>
              <a:t>ÉVÉNEMENT: hyperpolarisation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57347" name="Picture 2" descr="figure_11_14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21"/>
          <a:stretch>
            <a:fillRect/>
          </a:stretch>
        </p:blipFill>
        <p:spPr bwMode="auto">
          <a:xfrm>
            <a:off x="714375" y="212725"/>
            <a:ext cx="7713663" cy="629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9" name="Rectangle 4"/>
          <p:cNvSpPr>
            <a:spLocks noChangeArrowheads="1"/>
          </p:cNvSpPr>
          <p:nvPr/>
        </p:nvSpPr>
        <p:spPr bwMode="auto">
          <a:xfrm>
            <a:off x="2667000" y="152400"/>
            <a:ext cx="4038600" cy="355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fr-CA" altLang="fr-FR" sz="1900" u="sng" dirty="0">
                <a:solidFill>
                  <a:srgbClr val="C00000"/>
                </a:solidFill>
                <a:latin typeface="Arial Black" pitchFamily="34" charset="0"/>
              </a:rPr>
              <a:t>PÉRIODE RÉFRACTAIRE</a:t>
            </a:r>
          </a:p>
        </p:txBody>
      </p:sp>
      <p:sp>
        <p:nvSpPr>
          <p:cNvPr id="57350" name="Rectangle 5"/>
          <p:cNvSpPr>
            <a:spLocks noChangeArrowheads="1"/>
          </p:cNvSpPr>
          <p:nvPr/>
        </p:nvSpPr>
        <p:spPr bwMode="auto">
          <a:xfrm>
            <a:off x="939800" y="1638300"/>
            <a:ext cx="60007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900" b="1"/>
              <a:t>+30</a:t>
            </a:r>
          </a:p>
        </p:txBody>
      </p:sp>
      <p:sp>
        <p:nvSpPr>
          <p:cNvPr id="57351" name="Rectangle 6"/>
          <p:cNvSpPr>
            <a:spLocks noChangeArrowheads="1"/>
          </p:cNvSpPr>
          <p:nvPr/>
        </p:nvSpPr>
        <p:spPr bwMode="auto">
          <a:xfrm rot="-5400000">
            <a:off x="-1264443" y="3321844"/>
            <a:ext cx="3979862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900" dirty="0">
                <a:latin typeface="Arial Black" pitchFamily="34" charset="0"/>
              </a:rPr>
              <a:t>Potentiel de membrane (mV)</a:t>
            </a:r>
          </a:p>
        </p:txBody>
      </p:sp>
      <p:sp>
        <p:nvSpPr>
          <p:cNvPr id="57352" name="Rectangle 7"/>
          <p:cNvSpPr>
            <a:spLocks noChangeArrowheads="1"/>
          </p:cNvSpPr>
          <p:nvPr/>
        </p:nvSpPr>
        <p:spPr bwMode="auto">
          <a:xfrm>
            <a:off x="1212850" y="2698750"/>
            <a:ext cx="31908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900" b="1"/>
              <a:t>0</a:t>
            </a:r>
          </a:p>
        </p:txBody>
      </p:sp>
      <p:sp>
        <p:nvSpPr>
          <p:cNvPr id="57353" name="Rectangle 8"/>
          <p:cNvSpPr>
            <a:spLocks noChangeArrowheads="1"/>
          </p:cNvSpPr>
          <p:nvPr/>
        </p:nvSpPr>
        <p:spPr bwMode="auto">
          <a:xfrm>
            <a:off x="946150" y="5168900"/>
            <a:ext cx="59372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900" b="1"/>
              <a:t>–70</a:t>
            </a:r>
          </a:p>
        </p:txBody>
      </p:sp>
      <p:sp>
        <p:nvSpPr>
          <p:cNvPr id="57354" name="Rectangle 9"/>
          <p:cNvSpPr>
            <a:spLocks noChangeArrowheads="1"/>
          </p:cNvSpPr>
          <p:nvPr/>
        </p:nvSpPr>
        <p:spPr bwMode="auto">
          <a:xfrm>
            <a:off x="2476500" y="6057900"/>
            <a:ext cx="31908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900" b="1"/>
              <a:t>0</a:t>
            </a:r>
          </a:p>
        </p:txBody>
      </p:sp>
      <p:sp>
        <p:nvSpPr>
          <p:cNvPr id="57355" name="Rectangle 10"/>
          <p:cNvSpPr>
            <a:spLocks noChangeArrowheads="1"/>
          </p:cNvSpPr>
          <p:nvPr/>
        </p:nvSpPr>
        <p:spPr bwMode="auto">
          <a:xfrm>
            <a:off x="3573463" y="6053138"/>
            <a:ext cx="319087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900" b="1"/>
              <a:t>1</a:t>
            </a:r>
          </a:p>
        </p:txBody>
      </p:sp>
      <p:sp>
        <p:nvSpPr>
          <p:cNvPr id="57356" name="Rectangle 11"/>
          <p:cNvSpPr>
            <a:spLocks noChangeArrowheads="1"/>
          </p:cNvSpPr>
          <p:nvPr/>
        </p:nvSpPr>
        <p:spPr bwMode="auto">
          <a:xfrm>
            <a:off x="4660900" y="6057900"/>
            <a:ext cx="31908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900" b="1"/>
              <a:t>2</a:t>
            </a:r>
          </a:p>
        </p:txBody>
      </p:sp>
      <p:sp>
        <p:nvSpPr>
          <p:cNvPr id="57357" name="Rectangle 12"/>
          <p:cNvSpPr>
            <a:spLocks noChangeArrowheads="1"/>
          </p:cNvSpPr>
          <p:nvPr/>
        </p:nvSpPr>
        <p:spPr bwMode="auto">
          <a:xfrm>
            <a:off x="5808663" y="6064250"/>
            <a:ext cx="319087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900" b="1"/>
              <a:t>3</a:t>
            </a:r>
          </a:p>
        </p:txBody>
      </p:sp>
      <p:sp>
        <p:nvSpPr>
          <p:cNvPr id="57358" name="Rectangle 13"/>
          <p:cNvSpPr>
            <a:spLocks noChangeArrowheads="1"/>
          </p:cNvSpPr>
          <p:nvPr/>
        </p:nvSpPr>
        <p:spPr bwMode="auto">
          <a:xfrm>
            <a:off x="6894513" y="6057900"/>
            <a:ext cx="319087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900" b="1"/>
              <a:t>4</a:t>
            </a:r>
          </a:p>
        </p:txBody>
      </p:sp>
      <p:sp>
        <p:nvSpPr>
          <p:cNvPr id="57359" name="Rectangle 14"/>
          <p:cNvSpPr>
            <a:spLocks noChangeArrowheads="1"/>
          </p:cNvSpPr>
          <p:nvPr/>
        </p:nvSpPr>
        <p:spPr bwMode="auto">
          <a:xfrm>
            <a:off x="4187825" y="6327775"/>
            <a:ext cx="1727200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900">
                <a:latin typeface="Arial Black" pitchFamily="34" charset="0"/>
              </a:rPr>
              <a:t>Temps (ms)</a:t>
            </a:r>
          </a:p>
        </p:txBody>
      </p:sp>
      <p:sp>
        <p:nvSpPr>
          <p:cNvPr id="57360" name="Rectangle 15"/>
          <p:cNvSpPr>
            <a:spLocks noChangeArrowheads="1"/>
          </p:cNvSpPr>
          <p:nvPr/>
        </p:nvSpPr>
        <p:spPr bwMode="auto">
          <a:xfrm>
            <a:off x="8001000" y="6057900"/>
            <a:ext cx="31908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900" b="1"/>
              <a:t>5</a:t>
            </a:r>
          </a:p>
        </p:txBody>
      </p:sp>
      <p:sp>
        <p:nvSpPr>
          <p:cNvPr id="57361" name="Rectangle 16"/>
          <p:cNvSpPr>
            <a:spLocks noChangeArrowheads="1"/>
          </p:cNvSpPr>
          <p:nvPr/>
        </p:nvSpPr>
        <p:spPr bwMode="auto">
          <a:xfrm>
            <a:off x="4495800" y="762000"/>
            <a:ext cx="3200400" cy="297004"/>
          </a:xfrm>
          <a:prstGeom prst="rect">
            <a:avLst/>
          </a:prstGeom>
          <a:solidFill>
            <a:srgbClr val="FF66FF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5000"/>
              </a:lnSpc>
            </a:pPr>
            <a:r>
              <a:rPr lang="fr-CA" altLang="fr-FR" sz="1400" u="sng" dirty="0">
                <a:latin typeface="Arial Black" pitchFamily="34" charset="0"/>
              </a:rPr>
              <a:t>RELATIVE</a:t>
            </a:r>
          </a:p>
        </p:txBody>
      </p:sp>
      <p:sp>
        <p:nvSpPr>
          <p:cNvPr id="31" name="Rectangle 4"/>
          <p:cNvSpPr>
            <a:spLocks noChangeArrowheads="1"/>
          </p:cNvSpPr>
          <p:nvPr/>
        </p:nvSpPr>
        <p:spPr bwMode="auto">
          <a:xfrm>
            <a:off x="2667000" y="762000"/>
            <a:ext cx="1828800" cy="286232"/>
          </a:xfrm>
          <a:prstGeom prst="rect">
            <a:avLst/>
          </a:prstGeom>
          <a:solidFill>
            <a:srgbClr val="92D05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fr-CA" altLang="fr-FR" sz="1400" u="sng" dirty="0">
                <a:latin typeface="Arial Black" pitchFamily="34" charset="0"/>
              </a:rPr>
              <a:t>ABSOLUE</a:t>
            </a:r>
          </a:p>
        </p:txBody>
      </p:sp>
      <p:sp>
        <p:nvSpPr>
          <p:cNvPr id="2" name="Rectangle 1"/>
          <p:cNvSpPr/>
          <p:nvPr/>
        </p:nvSpPr>
        <p:spPr bwMode="auto">
          <a:xfrm>
            <a:off x="2667000" y="1143000"/>
            <a:ext cx="1828800" cy="4876800"/>
          </a:xfrm>
          <a:prstGeom prst="rect">
            <a:avLst/>
          </a:prstGeom>
          <a:solidFill>
            <a:srgbClr val="339933">
              <a:alpha val="55000"/>
            </a:srgbClr>
          </a:solidFill>
          <a:ln w="9525" cap="flat" cmpd="sng" algn="ctr">
            <a:solidFill>
              <a:srgbClr val="339933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4495800" y="1143000"/>
            <a:ext cx="3200400" cy="4876800"/>
          </a:xfrm>
          <a:prstGeom prst="rect">
            <a:avLst/>
          </a:prstGeom>
          <a:solidFill>
            <a:srgbClr val="FFCCFF">
              <a:alpha val="74000"/>
            </a:srgbClr>
          </a:solidFill>
          <a:ln w="9525" cap="flat" cmpd="sng" algn="ctr">
            <a:solidFill>
              <a:srgbClr val="66CC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152400"/>
            <a:ext cx="1066799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1200" b="1" dirty="0">
                <a:solidFill>
                  <a:srgbClr val="C00000"/>
                </a:solidFill>
              </a:rPr>
              <a:t>DIFFÉRENT DU LIVRE</a:t>
            </a:r>
            <a:endParaRPr lang="en-US" sz="12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FF848BD-4EC7-5844-B7B1-F86F82E913A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  <a:endParaRPr lang="en-GB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7110643-DA6C-644F-AA04-487A92CD7DE4}"/>
              </a:ext>
            </a:extLst>
          </p:cNvPr>
          <p:cNvCxnSpPr/>
          <p:nvPr/>
        </p:nvCxnSpPr>
        <p:spPr bwMode="auto">
          <a:xfrm>
            <a:off x="1676400" y="1219200"/>
            <a:ext cx="0" cy="32766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339CEE1-916B-6C42-A1BC-A4318FE6FFA0}"/>
              </a:ext>
            </a:extLst>
          </p:cNvPr>
          <p:cNvCxnSpPr/>
          <p:nvPr/>
        </p:nvCxnSpPr>
        <p:spPr bwMode="auto">
          <a:xfrm>
            <a:off x="1676400" y="4495800"/>
            <a:ext cx="556260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0ECE35D3-D7E5-0749-B0D7-71B58F6E3FC1}"/>
              </a:ext>
            </a:extLst>
          </p:cNvPr>
          <p:cNvSpPr txBox="1"/>
          <p:nvPr/>
        </p:nvSpPr>
        <p:spPr>
          <a:xfrm>
            <a:off x="2514600" y="5029200"/>
            <a:ext cx="3276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dirty="0"/>
              <a:t>Temps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FB9F17-4E40-DA42-ABF9-B34627EDAC73}"/>
              </a:ext>
            </a:extLst>
          </p:cNvPr>
          <p:cNvSpPr txBox="1"/>
          <p:nvPr/>
        </p:nvSpPr>
        <p:spPr>
          <a:xfrm>
            <a:off x="319427" y="2139603"/>
            <a:ext cx="2438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dirty="0"/>
              <a:t>Seuil</a:t>
            </a:r>
          </a:p>
          <a:p>
            <a:endParaRPr lang="fr-CA" dirty="0"/>
          </a:p>
          <a:p>
            <a:endParaRPr lang="fr-CA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40D3930-A4AC-E642-BE02-FC91809837F4}"/>
              </a:ext>
            </a:extLst>
          </p:cNvPr>
          <p:cNvCxnSpPr/>
          <p:nvPr/>
        </p:nvCxnSpPr>
        <p:spPr bwMode="auto">
          <a:xfrm>
            <a:off x="1676400" y="3810000"/>
            <a:ext cx="5715000" cy="0"/>
          </a:xfrm>
          <a:prstGeom prst="line">
            <a:avLst/>
          </a:prstGeom>
          <a:ln w="9525" cap="flat" cmpd="sng" algn="ctr">
            <a:solidFill>
              <a:schemeClr val="accent4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1" name="Arc 10">
            <a:extLst>
              <a:ext uri="{FF2B5EF4-FFF2-40B4-BE49-F238E27FC236}">
                <a16:creationId xmlns:a16="http://schemas.microsoft.com/office/drawing/2014/main" id="{964C30BA-2EB2-4C44-9965-B2E60FF68093}"/>
              </a:ext>
            </a:extLst>
          </p:cNvPr>
          <p:cNvSpPr/>
          <p:nvPr/>
        </p:nvSpPr>
        <p:spPr bwMode="auto">
          <a:xfrm rot="10800000">
            <a:off x="2786856" y="-1179286"/>
            <a:ext cx="6858000" cy="4989286"/>
          </a:xfrm>
          <a:prstGeom prst="arc">
            <a:avLst>
              <a:gd name="adj1" fmla="val 16185237"/>
              <a:gd name="adj2" fmla="val 0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CA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BAB7256-5CC9-7344-83F0-D911209896B1}"/>
              </a:ext>
            </a:extLst>
          </p:cNvPr>
          <p:cNvCxnSpPr/>
          <p:nvPr/>
        </p:nvCxnSpPr>
        <p:spPr bwMode="auto">
          <a:xfrm>
            <a:off x="2757827" y="1219200"/>
            <a:ext cx="0" cy="32766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732D00D-42F6-254B-8E14-02C91C6EC1BC}"/>
              </a:ext>
            </a:extLst>
          </p:cNvPr>
          <p:cNvCxnSpPr/>
          <p:nvPr/>
        </p:nvCxnSpPr>
        <p:spPr bwMode="auto">
          <a:xfrm flipV="1">
            <a:off x="3200400" y="2590800"/>
            <a:ext cx="0" cy="19050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DF3E40AE-4015-1144-9D65-1E4CE9F988BE}"/>
              </a:ext>
            </a:extLst>
          </p:cNvPr>
          <p:cNvSpPr txBox="1"/>
          <p:nvPr/>
        </p:nvSpPr>
        <p:spPr>
          <a:xfrm>
            <a:off x="2933700" y="1483574"/>
            <a:ext cx="44577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dirty="0"/>
              <a:t>10%</a:t>
            </a:r>
          </a:p>
          <a:p>
            <a:endParaRPr lang="fr-CA" dirty="0"/>
          </a:p>
          <a:p>
            <a:r>
              <a:rPr lang="fr-CA" dirty="0"/>
              <a:t>           20%   </a:t>
            </a:r>
          </a:p>
          <a:p>
            <a:endParaRPr lang="fr-CA" dirty="0"/>
          </a:p>
          <a:p>
            <a:r>
              <a:rPr lang="fr-CA" dirty="0"/>
              <a:t>                         30%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BF8FB2D-A59A-BF4B-809B-79EEDCAF889B}"/>
              </a:ext>
            </a:extLst>
          </p:cNvPr>
          <p:cNvSpPr txBox="1"/>
          <p:nvPr/>
        </p:nvSpPr>
        <p:spPr>
          <a:xfrm>
            <a:off x="1905000" y="4607868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dirty="0"/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9750807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048000"/>
            <a:ext cx="9144000" cy="584775"/>
          </a:xfrm>
        </p:spPr>
        <p:txBody>
          <a:bodyPr/>
          <a:lstStyle/>
          <a:p>
            <a:pPr algn="ctr"/>
            <a:r>
              <a:rPr lang="fr-CA" altLang="fr-FR" sz="3200" b="1" u="sng" dirty="0"/>
              <a:t>PROPAGATION DU POTENTIEL D’ACTION</a:t>
            </a:r>
            <a:endParaRPr lang="fr-CA" altLang="fr-FR" sz="3200" u="sng" dirty="0"/>
          </a:p>
        </p:txBody>
      </p:sp>
    </p:spTree>
    <p:extLst>
      <p:ext uri="{BB962C8B-B14F-4D97-AF65-F5344CB8AC3E}">
        <p14:creationId xmlns:p14="http://schemas.microsoft.com/office/powerpoint/2010/main" val="17705847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sp>
        <p:nvSpPr>
          <p:cNvPr id="5222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52400"/>
            <a:ext cx="9144000" cy="461665"/>
          </a:xfrm>
        </p:spPr>
        <p:txBody>
          <a:bodyPr/>
          <a:lstStyle/>
          <a:p>
            <a:pPr algn="ctr"/>
            <a:r>
              <a:rPr lang="fr-CA" altLang="fr-FR" sz="2400" b="1" dirty="0"/>
              <a:t>PROPAGATION D’UN POTENTIEL D’ACTION. </a:t>
            </a:r>
            <a:endParaRPr lang="fr-CA" altLang="fr-FR" sz="2400" dirty="0"/>
          </a:p>
        </p:txBody>
      </p:sp>
      <p:pic>
        <p:nvPicPr>
          <p:cNvPr id="52228" name="Picture 3" descr="figure_11_12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58"/>
          <a:stretch>
            <a:fillRect/>
          </a:stretch>
        </p:blipFill>
        <p:spPr bwMode="auto">
          <a:xfrm>
            <a:off x="273050" y="889000"/>
            <a:ext cx="8597900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Line 4"/>
          <p:cNvSpPr>
            <a:spLocks noChangeShapeType="1"/>
          </p:cNvSpPr>
          <p:nvPr/>
        </p:nvSpPr>
        <p:spPr bwMode="auto">
          <a:xfrm flipV="1">
            <a:off x="1054100" y="2078038"/>
            <a:ext cx="0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0" name="Freeform 5"/>
          <p:cNvSpPr>
            <a:spLocks/>
          </p:cNvSpPr>
          <p:nvPr/>
        </p:nvSpPr>
        <p:spPr bwMode="auto">
          <a:xfrm>
            <a:off x="1701800" y="2844800"/>
            <a:ext cx="276225" cy="276225"/>
          </a:xfrm>
          <a:custGeom>
            <a:avLst/>
            <a:gdLst>
              <a:gd name="T0" fmla="*/ 0 w 174"/>
              <a:gd name="T1" fmla="*/ 2147483647 h 174"/>
              <a:gd name="T2" fmla="*/ 2147483647 w 174"/>
              <a:gd name="T3" fmla="*/ 0 h 174"/>
              <a:gd name="T4" fmla="*/ 2147483647 w 174"/>
              <a:gd name="T5" fmla="*/ 0 h 174"/>
              <a:gd name="T6" fmla="*/ 0 60000 65536"/>
              <a:gd name="T7" fmla="*/ 0 60000 65536"/>
              <a:gd name="T8" fmla="*/ 0 60000 65536"/>
              <a:gd name="T9" fmla="*/ 0 w 174"/>
              <a:gd name="T10" fmla="*/ 0 h 174"/>
              <a:gd name="T11" fmla="*/ 174 w 174"/>
              <a:gd name="T12" fmla="*/ 174 h 17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4" h="174">
                <a:moveTo>
                  <a:pt x="0" y="174"/>
                </a:moveTo>
                <a:lnTo>
                  <a:pt x="130" y="0"/>
                </a:lnTo>
                <a:lnTo>
                  <a:pt x="174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1" name="Freeform 6"/>
          <p:cNvSpPr>
            <a:spLocks/>
          </p:cNvSpPr>
          <p:nvPr/>
        </p:nvSpPr>
        <p:spPr bwMode="auto">
          <a:xfrm>
            <a:off x="4641850" y="1193800"/>
            <a:ext cx="279400" cy="279400"/>
          </a:xfrm>
          <a:custGeom>
            <a:avLst/>
            <a:gdLst>
              <a:gd name="T0" fmla="*/ 0 w 176"/>
              <a:gd name="T1" fmla="*/ 2147483647 h 176"/>
              <a:gd name="T2" fmla="*/ 2147483647 w 176"/>
              <a:gd name="T3" fmla="*/ 0 h 176"/>
              <a:gd name="T4" fmla="*/ 2147483647 w 176"/>
              <a:gd name="T5" fmla="*/ 2147483647 h 176"/>
              <a:gd name="T6" fmla="*/ 0 60000 65536"/>
              <a:gd name="T7" fmla="*/ 0 60000 65536"/>
              <a:gd name="T8" fmla="*/ 0 60000 65536"/>
              <a:gd name="T9" fmla="*/ 0 w 176"/>
              <a:gd name="T10" fmla="*/ 0 h 176"/>
              <a:gd name="T11" fmla="*/ 176 w 176"/>
              <a:gd name="T12" fmla="*/ 176 h 17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6" h="176">
                <a:moveTo>
                  <a:pt x="0" y="176"/>
                </a:moveTo>
                <a:lnTo>
                  <a:pt x="134" y="0"/>
                </a:lnTo>
                <a:lnTo>
                  <a:pt x="176" y="2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2" name="Line 7"/>
          <p:cNvSpPr>
            <a:spLocks noChangeShapeType="1"/>
          </p:cNvSpPr>
          <p:nvPr/>
        </p:nvSpPr>
        <p:spPr bwMode="auto">
          <a:xfrm flipV="1">
            <a:off x="8235950" y="2155825"/>
            <a:ext cx="0" cy="1682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3" name="Rectangle 8"/>
          <p:cNvSpPr>
            <a:spLocks noChangeArrowheads="1"/>
          </p:cNvSpPr>
          <p:nvPr/>
        </p:nvSpPr>
        <p:spPr bwMode="auto">
          <a:xfrm rot="-5400000">
            <a:off x="-713581" y="1880394"/>
            <a:ext cx="21859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>
                <a:latin typeface="Arial Black" pitchFamily="34" charset="0"/>
              </a:rPr>
              <a:t>Potentiel de membrane (mV)</a:t>
            </a:r>
          </a:p>
        </p:txBody>
      </p:sp>
      <p:sp>
        <p:nvSpPr>
          <p:cNvPr id="52234" name="Rectangle 9"/>
          <p:cNvSpPr>
            <a:spLocks noChangeArrowheads="1"/>
          </p:cNvSpPr>
          <p:nvPr/>
        </p:nvSpPr>
        <p:spPr bwMode="auto">
          <a:xfrm>
            <a:off x="400050" y="1365250"/>
            <a:ext cx="4000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+30</a:t>
            </a:r>
          </a:p>
        </p:txBody>
      </p:sp>
      <p:sp>
        <p:nvSpPr>
          <p:cNvPr id="52235" name="Rectangle 10"/>
          <p:cNvSpPr>
            <a:spLocks noChangeArrowheads="1"/>
          </p:cNvSpPr>
          <p:nvPr/>
        </p:nvSpPr>
        <p:spPr bwMode="auto">
          <a:xfrm>
            <a:off x="404813" y="2155825"/>
            <a:ext cx="3952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–70</a:t>
            </a:r>
          </a:p>
        </p:txBody>
      </p:sp>
      <p:sp>
        <p:nvSpPr>
          <p:cNvPr id="52236" name="Rectangle 11"/>
          <p:cNvSpPr>
            <a:spLocks noChangeArrowheads="1"/>
          </p:cNvSpPr>
          <p:nvPr/>
        </p:nvSpPr>
        <p:spPr bwMode="auto">
          <a:xfrm>
            <a:off x="736600" y="1717675"/>
            <a:ext cx="6429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000" b="1"/>
              <a:t>Voltage</a:t>
            </a:r>
          </a:p>
          <a:p>
            <a:pPr algn="ctr"/>
            <a:r>
              <a:rPr lang="fr-CA" altLang="fr-FR" sz="1000" b="1"/>
              <a:t>à 0 ms</a:t>
            </a:r>
          </a:p>
        </p:txBody>
      </p:sp>
      <p:sp>
        <p:nvSpPr>
          <p:cNvPr id="52237" name="Rectangle 12"/>
          <p:cNvSpPr>
            <a:spLocks noChangeArrowheads="1"/>
          </p:cNvSpPr>
          <p:nvPr/>
        </p:nvSpPr>
        <p:spPr bwMode="auto">
          <a:xfrm>
            <a:off x="1911350" y="2720975"/>
            <a:ext cx="13652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Électrode d’enregistrement</a:t>
            </a:r>
          </a:p>
        </p:txBody>
      </p:sp>
      <p:sp>
        <p:nvSpPr>
          <p:cNvPr id="52238" name="Rectangle 13"/>
          <p:cNvSpPr>
            <a:spLocks noChangeArrowheads="1"/>
          </p:cNvSpPr>
          <p:nvPr/>
        </p:nvSpPr>
        <p:spPr bwMode="auto">
          <a:xfrm>
            <a:off x="4854575" y="1069975"/>
            <a:ext cx="6429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000" b="1" dirty="0"/>
              <a:t>Voltage</a:t>
            </a:r>
          </a:p>
          <a:p>
            <a:pPr algn="ctr"/>
            <a:r>
              <a:rPr lang="fr-CA" altLang="fr-FR" sz="1000" b="1" dirty="0"/>
              <a:t>à 1 ms</a:t>
            </a:r>
          </a:p>
        </p:txBody>
      </p:sp>
      <p:sp>
        <p:nvSpPr>
          <p:cNvPr id="52239" name="Rectangle 17"/>
          <p:cNvSpPr>
            <a:spLocks noChangeArrowheads="1"/>
          </p:cNvSpPr>
          <p:nvPr/>
        </p:nvSpPr>
        <p:spPr bwMode="auto">
          <a:xfrm>
            <a:off x="485775" y="5067300"/>
            <a:ext cx="11842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900" b="1"/>
              <a:t>Potentiel de repos</a:t>
            </a:r>
          </a:p>
        </p:txBody>
      </p:sp>
      <p:sp>
        <p:nvSpPr>
          <p:cNvPr id="52240" name="Rectangle 18"/>
          <p:cNvSpPr>
            <a:spLocks noChangeArrowheads="1"/>
          </p:cNvSpPr>
          <p:nvPr/>
        </p:nvSpPr>
        <p:spPr bwMode="auto">
          <a:xfrm>
            <a:off x="482600" y="5310188"/>
            <a:ext cx="1800225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900" b="1" dirty="0"/>
              <a:t>Sommet du potentiel d’action</a:t>
            </a:r>
          </a:p>
        </p:txBody>
      </p:sp>
      <p:sp>
        <p:nvSpPr>
          <p:cNvPr id="52241" name="Rectangle 19"/>
          <p:cNvSpPr>
            <a:spLocks noChangeArrowheads="1"/>
          </p:cNvSpPr>
          <p:nvPr/>
        </p:nvSpPr>
        <p:spPr bwMode="auto">
          <a:xfrm>
            <a:off x="482600" y="5549900"/>
            <a:ext cx="116522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900" b="1"/>
              <a:t>Hyperpolarisation</a:t>
            </a:r>
          </a:p>
        </p:txBody>
      </p:sp>
      <p:sp>
        <p:nvSpPr>
          <p:cNvPr id="52242" name="Rectangle 20"/>
          <p:cNvSpPr>
            <a:spLocks noChangeArrowheads="1"/>
          </p:cNvSpPr>
          <p:nvPr/>
        </p:nvSpPr>
        <p:spPr bwMode="auto">
          <a:xfrm>
            <a:off x="7920038" y="1790700"/>
            <a:ext cx="6429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000" b="1" dirty="0"/>
              <a:t>Voltage</a:t>
            </a:r>
          </a:p>
          <a:p>
            <a:pPr algn="ctr"/>
            <a:r>
              <a:rPr lang="fr-CA" altLang="fr-FR" sz="1000" b="1" dirty="0"/>
              <a:t>à 2 ms</a:t>
            </a:r>
          </a:p>
        </p:txBody>
      </p:sp>
      <p:sp>
        <p:nvSpPr>
          <p:cNvPr id="52243" name="Rectangle 21"/>
          <p:cNvSpPr>
            <a:spLocks noChangeArrowheads="1"/>
          </p:cNvSpPr>
          <p:nvPr/>
        </p:nvSpPr>
        <p:spPr bwMode="auto">
          <a:xfrm>
            <a:off x="685800" y="4495800"/>
            <a:ext cx="304800" cy="1524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52244" name="Rectangle 22"/>
          <p:cNvSpPr>
            <a:spLocks noChangeArrowheads="1"/>
          </p:cNvSpPr>
          <p:nvPr/>
        </p:nvSpPr>
        <p:spPr bwMode="auto">
          <a:xfrm>
            <a:off x="3581400" y="4495800"/>
            <a:ext cx="228600" cy="1524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52245" name="Rectangle 23"/>
          <p:cNvSpPr>
            <a:spLocks noChangeArrowheads="1"/>
          </p:cNvSpPr>
          <p:nvPr/>
        </p:nvSpPr>
        <p:spPr bwMode="auto">
          <a:xfrm>
            <a:off x="6400800" y="4495800"/>
            <a:ext cx="381000" cy="2286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52246" name="Rectangle 14"/>
          <p:cNvSpPr>
            <a:spLocks noChangeArrowheads="1"/>
          </p:cNvSpPr>
          <p:nvPr/>
        </p:nvSpPr>
        <p:spPr bwMode="auto">
          <a:xfrm>
            <a:off x="609600" y="4465638"/>
            <a:ext cx="2165350" cy="244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fr-CA" altLang="fr-FR" sz="1100" dirty="0">
                <a:latin typeface="Arial Black" pitchFamily="34" charset="0"/>
              </a:rPr>
              <a:t>Temps: 0 ms</a:t>
            </a:r>
            <a:endParaRPr lang="fr-CA" altLang="fr-FR" sz="1100" b="1" dirty="0"/>
          </a:p>
        </p:txBody>
      </p:sp>
      <p:sp>
        <p:nvSpPr>
          <p:cNvPr id="52247" name="Rectangle 15"/>
          <p:cNvSpPr>
            <a:spLocks noChangeArrowheads="1"/>
          </p:cNvSpPr>
          <p:nvPr/>
        </p:nvSpPr>
        <p:spPr bwMode="auto">
          <a:xfrm>
            <a:off x="3759200" y="4465638"/>
            <a:ext cx="2032000" cy="244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fr-CA" altLang="fr-FR" sz="1100" dirty="0">
                <a:latin typeface="Arial Black" pitchFamily="34" charset="0"/>
              </a:rPr>
              <a:t>Temps: 1 ms</a:t>
            </a:r>
            <a:endParaRPr lang="fr-CA" altLang="fr-FR" sz="1100" b="1" dirty="0"/>
          </a:p>
        </p:txBody>
      </p:sp>
      <p:sp>
        <p:nvSpPr>
          <p:cNvPr id="52248" name="Rectangle 16"/>
          <p:cNvSpPr>
            <a:spLocks noChangeArrowheads="1"/>
          </p:cNvSpPr>
          <p:nvPr/>
        </p:nvSpPr>
        <p:spPr bwMode="auto">
          <a:xfrm>
            <a:off x="6400800" y="4427538"/>
            <a:ext cx="2700338" cy="244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fr-CA" altLang="fr-FR" sz="1100" dirty="0">
                <a:latin typeface="Arial Black" pitchFamily="34" charset="0"/>
              </a:rPr>
              <a:t>Temps: 2 ms</a:t>
            </a:r>
            <a:endParaRPr lang="fr-CA" altLang="fr-FR" sz="1100" b="1" dirty="0"/>
          </a:p>
        </p:txBody>
      </p:sp>
      <p:sp>
        <p:nvSpPr>
          <p:cNvPr id="4" name="Curved Up Arrow 3"/>
          <p:cNvSpPr/>
          <p:nvPr/>
        </p:nvSpPr>
        <p:spPr bwMode="auto">
          <a:xfrm flipH="1">
            <a:off x="4114800" y="3429000"/>
            <a:ext cx="457200" cy="228600"/>
          </a:xfrm>
          <a:prstGeom prst="curvedUp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8" name="Curved Up Arrow 27"/>
          <p:cNvSpPr/>
          <p:nvPr/>
        </p:nvSpPr>
        <p:spPr bwMode="auto">
          <a:xfrm>
            <a:off x="4648200" y="3429000"/>
            <a:ext cx="457200" cy="228600"/>
          </a:xfrm>
          <a:prstGeom prst="curvedUp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9" name="Curved Up Arrow 28"/>
          <p:cNvSpPr/>
          <p:nvPr/>
        </p:nvSpPr>
        <p:spPr bwMode="auto">
          <a:xfrm flipH="1">
            <a:off x="7772400" y="3352800"/>
            <a:ext cx="457200" cy="228600"/>
          </a:xfrm>
          <a:prstGeom prst="curvedUp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0" name="Curved Up Arrow 29"/>
          <p:cNvSpPr/>
          <p:nvPr/>
        </p:nvSpPr>
        <p:spPr bwMode="auto">
          <a:xfrm>
            <a:off x="8305800" y="3352800"/>
            <a:ext cx="457200" cy="228600"/>
          </a:xfrm>
          <a:prstGeom prst="curvedUp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1" name="Curved Up Arrow 30"/>
          <p:cNvSpPr/>
          <p:nvPr/>
        </p:nvSpPr>
        <p:spPr bwMode="auto">
          <a:xfrm flipH="1" flipV="1">
            <a:off x="4114800" y="3657600"/>
            <a:ext cx="457200" cy="228600"/>
          </a:xfrm>
          <a:prstGeom prst="curvedUp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2" name="Curved Up Arrow 31"/>
          <p:cNvSpPr/>
          <p:nvPr/>
        </p:nvSpPr>
        <p:spPr bwMode="auto">
          <a:xfrm flipV="1">
            <a:off x="4648200" y="3657600"/>
            <a:ext cx="457200" cy="228600"/>
          </a:xfrm>
          <a:prstGeom prst="curvedUp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3" name="Curved Up Arrow 32"/>
          <p:cNvSpPr/>
          <p:nvPr/>
        </p:nvSpPr>
        <p:spPr bwMode="auto">
          <a:xfrm flipH="1" flipV="1">
            <a:off x="7772400" y="3657600"/>
            <a:ext cx="457200" cy="228600"/>
          </a:xfrm>
          <a:prstGeom prst="curvedUp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4" name="Curved Up Arrow 33"/>
          <p:cNvSpPr/>
          <p:nvPr/>
        </p:nvSpPr>
        <p:spPr bwMode="auto">
          <a:xfrm flipV="1">
            <a:off x="8229600" y="3657600"/>
            <a:ext cx="457200" cy="228600"/>
          </a:xfrm>
          <a:prstGeom prst="curvedUp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28600" y="152400"/>
            <a:ext cx="1066799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1200" b="1" dirty="0">
                <a:solidFill>
                  <a:srgbClr val="C00000"/>
                </a:solidFill>
              </a:rPr>
              <a:t>DIFFÉRENT DU LIVRE</a:t>
            </a:r>
            <a:endParaRPr lang="en-US" sz="1200" b="1" dirty="0">
              <a:solidFill>
                <a:srgbClr val="C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283207" y="5880481"/>
            <a:ext cx="70836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POTENTIEL GRADU</a:t>
            </a:r>
            <a:r>
              <a:rPr lang="fr-CA" dirty="0"/>
              <a:t>É vs. POTENTIEL D’ACTION</a:t>
            </a:r>
            <a:endParaRPr lang="en-U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86D824F-D8F2-A048-B453-4677FD2C474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BE9031-251B-A447-B9B1-43F955D3CFFB}"/>
              </a:ext>
            </a:extLst>
          </p:cNvPr>
          <p:cNvSpPr txBox="1"/>
          <p:nvPr/>
        </p:nvSpPr>
        <p:spPr>
          <a:xfrm>
            <a:off x="1066800" y="228600"/>
            <a:ext cx="70836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POTENTIEL GRADU</a:t>
            </a:r>
            <a:r>
              <a:rPr lang="fr-CA" dirty="0"/>
              <a:t>É vs. POTENTIEL D’ACTION</a:t>
            </a:r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9B99083-B9BE-AA45-8A03-6564644B53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9540486"/>
              </p:ext>
            </p:extLst>
          </p:nvPr>
        </p:nvGraphicFramePr>
        <p:xfrm>
          <a:off x="399301" y="1219200"/>
          <a:ext cx="8418604" cy="44196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09302">
                  <a:extLst>
                    <a:ext uri="{9D8B030D-6E8A-4147-A177-3AD203B41FA5}">
                      <a16:colId xmlns:a16="http://schemas.microsoft.com/office/drawing/2014/main" val="756894274"/>
                    </a:ext>
                  </a:extLst>
                </a:gridCol>
                <a:gridCol w="4209302">
                  <a:extLst>
                    <a:ext uri="{9D8B030D-6E8A-4147-A177-3AD203B41FA5}">
                      <a16:colId xmlns:a16="http://schemas.microsoft.com/office/drawing/2014/main" val="1225048976"/>
                    </a:ext>
                  </a:extLst>
                </a:gridCol>
              </a:tblGrid>
              <a:tr h="436578">
                <a:tc>
                  <a:txBody>
                    <a:bodyPr/>
                    <a:lstStyle/>
                    <a:p>
                      <a:pPr algn="ctr"/>
                      <a:r>
                        <a:rPr lang="fr-FR" sz="2000" dirty="0"/>
                        <a:t>Potentiel gradué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/>
                        <a:t>Potentiel d’action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0343822"/>
                  </a:ext>
                </a:extLst>
              </a:tr>
              <a:tr h="9688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altLang="fr-FR" sz="1600" dirty="0"/>
                        <a:t>Amplitude influencé par la force de la stimulation</a:t>
                      </a:r>
                    </a:p>
                    <a:p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altLang="fr-FR" sz="1600" dirty="0"/>
                        <a:t>Reste la même amplitude</a:t>
                      </a:r>
                    </a:p>
                    <a:p>
                      <a:endParaRPr lang="fr-F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1354074"/>
                  </a:ext>
                </a:extLst>
              </a:tr>
              <a:tr h="68177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altLang="fr-FR" sz="1600" dirty="0"/>
                        <a:t>Durée influencé du temps de la stimulation</a:t>
                      </a:r>
                    </a:p>
                    <a:p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altLang="fr-FR" sz="1600" dirty="0"/>
                        <a:t>Durée ne change pas</a:t>
                      </a:r>
                    </a:p>
                    <a:p>
                      <a:endParaRPr lang="fr-F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7473096"/>
                  </a:ext>
                </a:extLst>
              </a:tr>
              <a:tr h="68177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altLang="fr-FR" sz="1600" dirty="0"/>
                        <a:t>Propagation sur de courtes distances</a:t>
                      </a:r>
                    </a:p>
                    <a:p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altLang="fr-FR" sz="1600" dirty="0"/>
                        <a:t>Propagation illimité</a:t>
                      </a:r>
                    </a:p>
                    <a:p>
                      <a:endParaRPr lang="fr-F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9240022"/>
                  </a:ext>
                </a:extLst>
              </a:tr>
              <a:tr h="68177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altLang="fr-FR" sz="1600" dirty="0"/>
                        <a:t>Régénération: non</a:t>
                      </a:r>
                    </a:p>
                    <a:p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altLang="fr-FR" sz="1600" dirty="0"/>
                        <a:t>Régénération: oui</a:t>
                      </a:r>
                    </a:p>
                    <a:p>
                      <a:endParaRPr lang="fr-F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5739117"/>
                  </a:ext>
                </a:extLst>
              </a:tr>
              <a:tr h="9688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altLang="fr-FR" sz="1600" dirty="0"/>
                        <a:t>Seuil d’excitation: non aucun</a:t>
                      </a:r>
                    </a:p>
                    <a:p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altLang="fr-FR" sz="1600" dirty="0"/>
                        <a:t>Seuil d’excitation : oui doit être atteint pour enclenché le potentiel d’action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11358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06420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14339" name="Picture 2" descr="figure_11_04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71"/>
          <a:stretch>
            <a:fillRect/>
          </a:stretch>
        </p:blipFill>
        <p:spPr bwMode="auto">
          <a:xfrm>
            <a:off x="273050" y="627063"/>
            <a:ext cx="8597900" cy="541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Freeform 3"/>
          <p:cNvSpPr>
            <a:spLocks/>
          </p:cNvSpPr>
          <p:nvPr/>
        </p:nvSpPr>
        <p:spPr bwMode="auto">
          <a:xfrm>
            <a:off x="8088313" y="3324225"/>
            <a:ext cx="93662" cy="960438"/>
          </a:xfrm>
          <a:custGeom>
            <a:avLst/>
            <a:gdLst>
              <a:gd name="T0" fmla="*/ 2147483647 w 59"/>
              <a:gd name="T1" fmla="*/ 0 h 605"/>
              <a:gd name="T2" fmla="*/ 2147483647 w 59"/>
              <a:gd name="T3" fmla="*/ 2147483647 h 605"/>
              <a:gd name="T4" fmla="*/ 0 w 59"/>
              <a:gd name="T5" fmla="*/ 2147483647 h 605"/>
              <a:gd name="T6" fmla="*/ 0 60000 65536"/>
              <a:gd name="T7" fmla="*/ 0 60000 65536"/>
              <a:gd name="T8" fmla="*/ 0 60000 65536"/>
              <a:gd name="T9" fmla="*/ 0 w 59"/>
              <a:gd name="T10" fmla="*/ 0 h 605"/>
              <a:gd name="T11" fmla="*/ 59 w 59"/>
              <a:gd name="T12" fmla="*/ 605 h 60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9" h="605">
                <a:moveTo>
                  <a:pt x="59" y="0"/>
                </a:moveTo>
                <a:lnTo>
                  <a:pt x="55" y="605"/>
                </a:lnTo>
                <a:lnTo>
                  <a:pt x="0" y="605"/>
                </a:lnTo>
              </a:path>
            </a:pathLst>
          </a:custGeom>
          <a:noFill/>
          <a:ln w="19050">
            <a:solidFill>
              <a:schemeClr val="bg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41" name="Freeform 4"/>
          <p:cNvSpPr>
            <a:spLocks/>
          </p:cNvSpPr>
          <p:nvPr/>
        </p:nvSpPr>
        <p:spPr bwMode="auto">
          <a:xfrm>
            <a:off x="6953250" y="731838"/>
            <a:ext cx="681038" cy="1328737"/>
          </a:xfrm>
          <a:custGeom>
            <a:avLst/>
            <a:gdLst>
              <a:gd name="T0" fmla="*/ 2147483647 w 429"/>
              <a:gd name="T1" fmla="*/ 0 h 837"/>
              <a:gd name="T2" fmla="*/ 2147483647 w 429"/>
              <a:gd name="T3" fmla="*/ 0 h 837"/>
              <a:gd name="T4" fmla="*/ 0 w 429"/>
              <a:gd name="T5" fmla="*/ 2147483647 h 837"/>
              <a:gd name="T6" fmla="*/ 0 60000 65536"/>
              <a:gd name="T7" fmla="*/ 0 60000 65536"/>
              <a:gd name="T8" fmla="*/ 0 60000 65536"/>
              <a:gd name="T9" fmla="*/ 0 w 429"/>
              <a:gd name="T10" fmla="*/ 0 h 837"/>
              <a:gd name="T11" fmla="*/ 429 w 429"/>
              <a:gd name="T12" fmla="*/ 837 h 83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29" h="837">
                <a:moveTo>
                  <a:pt x="429" y="0"/>
                </a:moveTo>
                <a:lnTo>
                  <a:pt x="303" y="0"/>
                </a:lnTo>
                <a:lnTo>
                  <a:pt x="0" y="837"/>
                </a:lnTo>
              </a:path>
            </a:pathLst>
          </a:custGeom>
          <a:noFill/>
          <a:ln w="19050">
            <a:solidFill>
              <a:schemeClr val="bg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42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461665"/>
          </a:xfrm>
        </p:spPr>
        <p:txBody>
          <a:bodyPr/>
          <a:lstStyle/>
          <a:p>
            <a:pPr algn="ctr"/>
            <a:r>
              <a:rPr lang="fr-CA" altLang="fr-FR" sz="2400" b="1" dirty="0"/>
              <a:t>Structure d’un neurone moteur. </a:t>
            </a:r>
            <a:endParaRPr lang="fr-CA" altLang="fr-FR" sz="2400" dirty="0"/>
          </a:p>
        </p:txBody>
      </p:sp>
      <p:sp>
        <p:nvSpPr>
          <p:cNvPr id="14343" name="Rectangle 6"/>
          <p:cNvSpPr>
            <a:spLocks noChangeArrowheads="1"/>
          </p:cNvSpPr>
          <p:nvPr/>
        </p:nvSpPr>
        <p:spPr bwMode="auto">
          <a:xfrm>
            <a:off x="638175" y="666750"/>
            <a:ext cx="9620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>
                <a:latin typeface="Arial Black" pitchFamily="34" charset="0"/>
              </a:rPr>
              <a:t>Dendrites</a:t>
            </a:r>
            <a:endParaRPr lang="fr-CA" altLang="fr-FR" sz="1000"/>
          </a:p>
          <a:p>
            <a:r>
              <a:rPr lang="fr-CA" altLang="fr-FR" sz="1000" b="1"/>
              <a:t>(structures réceptrices)</a:t>
            </a:r>
            <a:endParaRPr lang="fr-CA" altLang="fr-FR" sz="1000"/>
          </a:p>
        </p:txBody>
      </p:sp>
      <p:sp>
        <p:nvSpPr>
          <p:cNvPr id="14344" name="Rectangle 7"/>
          <p:cNvSpPr>
            <a:spLocks noChangeArrowheads="1"/>
          </p:cNvSpPr>
          <p:nvPr/>
        </p:nvSpPr>
        <p:spPr bwMode="auto">
          <a:xfrm>
            <a:off x="1528763" y="666750"/>
            <a:ext cx="1671637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dirty="0">
                <a:latin typeface="Arial Black" pitchFamily="34" charset="0"/>
              </a:rPr>
              <a:t>Corps cellulaire</a:t>
            </a:r>
            <a:endParaRPr lang="fr-CA" altLang="fr-FR" sz="1000" dirty="0"/>
          </a:p>
          <a:p>
            <a:r>
              <a:rPr lang="fr-CA" altLang="fr-FR" sz="1000" b="1" dirty="0"/>
              <a:t>(centre biosynthétique et structure réceptrice)</a:t>
            </a:r>
          </a:p>
        </p:txBody>
      </p:sp>
      <p:sp>
        <p:nvSpPr>
          <p:cNvPr id="14345" name="Rectangle 8"/>
          <p:cNvSpPr>
            <a:spLocks noChangeArrowheads="1"/>
          </p:cNvSpPr>
          <p:nvPr/>
        </p:nvSpPr>
        <p:spPr bwMode="auto">
          <a:xfrm>
            <a:off x="7586663" y="520700"/>
            <a:ext cx="12620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1000" b="1"/>
              <a:t>Corps cellulaire du neurone</a:t>
            </a:r>
          </a:p>
        </p:txBody>
      </p:sp>
      <p:sp>
        <p:nvSpPr>
          <p:cNvPr id="14346" name="Rectangle 9"/>
          <p:cNvSpPr>
            <a:spLocks noChangeArrowheads="1"/>
          </p:cNvSpPr>
          <p:nvPr/>
        </p:nvSpPr>
        <p:spPr bwMode="auto">
          <a:xfrm>
            <a:off x="247650" y="3090863"/>
            <a:ext cx="5762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1000" b="1"/>
              <a:t>Noyau</a:t>
            </a:r>
          </a:p>
        </p:txBody>
      </p:sp>
      <p:sp>
        <p:nvSpPr>
          <p:cNvPr id="14347" name="Rectangle 10"/>
          <p:cNvSpPr>
            <a:spLocks noChangeArrowheads="1"/>
          </p:cNvSpPr>
          <p:nvPr/>
        </p:nvSpPr>
        <p:spPr bwMode="auto">
          <a:xfrm>
            <a:off x="228600" y="4524375"/>
            <a:ext cx="7175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1000" b="1"/>
              <a:t>Nucléole</a:t>
            </a:r>
          </a:p>
        </p:txBody>
      </p:sp>
      <p:sp>
        <p:nvSpPr>
          <p:cNvPr id="14348" name="Rectangle 11"/>
          <p:cNvSpPr>
            <a:spLocks noChangeArrowheads="1"/>
          </p:cNvSpPr>
          <p:nvPr/>
        </p:nvSpPr>
        <p:spPr bwMode="auto">
          <a:xfrm>
            <a:off x="1565275" y="5276850"/>
            <a:ext cx="1177925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1000" b="1" dirty="0"/>
              <a:t>Cône d’implantation de l’axone (production de l’influx nerveux)</a:t>
            </a:r>
          </a:p>
        </p:txBody>
      </p:sp>
      <p:sp>
        <p:nvSpPr>
          <p:cNvPr id="14349" name="Rectangle 12"/>
          <p:cNvSpPr>
            <a:spLocks noChangeArrowheads="1"/>
          </p:cNvSpPr>
          <p:nvPr/>
        </p:nvSpPr>
        <p:spPr bwMode="auto">
          <a:xfrm>
            <a:off x="473075" y="4814888"/>
            <a:ext cx="1081088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Substance chromatophile (réticulum endoplasmique rugueux)</a:t>
            </a:r>
          </a:p>
        </p:txBody>
      </p:sp>
      <p:sp>
        <p:nvSpPr>
          <p:cNvPr id="14350" name="Rectangle 13"/>
          <p:cNvSpPr>
            <a:spLocks noChangeArrowheads="1"/>
          </p:cNvSpPr>
          <p:nvPr/>
        </p:nvSpPr>
        <p:spPr bwMode="auto">
          <a:xfrm>
            <a:off x="2366963" y="4384675"/>
            <a:ext cx="15954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dirty="0">
                <a:latin typeface="Arial Black" pitchFamily="34" charset="0"/>
              </a:rPr>
              <a:t>Axone</a:t>
            </a:r>
          </a:p>
          <a:p>
            <a:r>
              <a:rPr lang="fr-CA" altLang="fr-FR" sz="1000" b="1" dirty="0"/>
              <a:t>(structure conductrice: propagation de l’influx nerveux)</a:t>
            </a:r>
          </a:p>
        </p:txBody>
      </p:sp>
      <p:sp>
        <p:nvSpPr>
          <p:cNvPr id="14351" name="Rectangle 14"/>
          <p:cNvSpPr>
            <a:spLocks noChangeArrowheads="1"/>
          </p:cNvSpPr>
          <p:nvPr/>
        </p:nvSpPr>
        <p:spPr bwMode="auto">
          <a:xfrm>
            <a:off x="3898900" y="4533900"/>
            <a:ext cx="1193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000" b="1"/>
              <a:t>Direction de l’influx nerveux</a:t>
            </a:r>
          </a:p>
        </p:txBody>
      </p:sp>
      <p:sp>
        <p:nvSpPr>
          <p:cNvPr id="14352" name="Rectangle 15"/>
          <p:cNvSpPr>
            <a:spLocks noChangeArrowheads="1"/>
          </p:cNvSpPr>
          <p:nvPr/>
        </p:nvSpPr>
        <p:spPr bwMode="auto">
          <a:xfrm>
            <a:off x="3657600" y="5324475"/>
            <a:ext cx="146706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1000" b="1" dirty="0">
                <a:highlight>
                  <a:srgbClr val="FFFF00"/>
                </a:highlight>
              </a:rPr>
              <a:t>NEUROLEMMOCYTE</a:t>
            </a:r>
          </a:p>
        </p:txBody>
      </p:sp>
      <p:sp>
        <p:nvSpPr>
          <p:cNvPr id="14353" name="Rectangle 16"/>
          <p:cNvSpPr>
            <a:spLocks noChangeArrowheads="1"/>
          </p:cNvSpPr>
          <p:nvPr/>
        </p:nvSpPr>
        <p:spPr bwMode="auto">
          <a:xfrm>
            <a:off x="5353050" y="4691063"/>
            <a:ext cx="2233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Nœud de la neurofibre (jonction de la gaine de myéline)</a:t>
            </a:r>
          </a:p>
        </p:txBody>
      </p:sp>
      <p:sp>
        <p:nvSpPr>
          <p:cNvPr id="14354" name="Rectangle 17"/>
          <p:cNvSpPr>
            <a:spLocks noChangeArrowheads="1"/>
          </p:cNvSpPr>
          <p:nvPr/>
        </p:nvSpPr>
        <p:spPr bwMode="auto">
          <a:xfrm>
            <a:off x="4970463" y="5757863"/>
            <a:ext cx="10302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Télodendrons</a:t>
            </a:r>
          </a:p>
        </p:txBody>
      </p:sp>
      <p:sp>
        <p:nvSpPr>
          <p:cNvPr id="14355" name="Rectangle 18"/>
          <p:cNvSpPr>
            <a:spLocks noChangeArrowheads="1"/>
          </p:cNvSpPr>
          <p:nvPr/>
        </p:nvSpPr>
        <p:spPr bwMode="auto">
          <a:xfrm>
            <a:off x="6943725" y="5119688"/>
            <a:ext cx="2066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Corpuscules nerveux terminaux (structures sécrétrices)</a:t>
            </a:r>
          </a:p>
        </p:txBody>
      </p:sp>
      <p:sp>
        <p:nvSpPr>
          <p:cNvPr id="14356" name="Rectangle 19"/>
          <p:cNvSpPr>
            <a:spLocks noChangeArrowheads="1"/>
          </p:cNvSpPr>
          <p:nvPr/>
        </p:nvSpPr>
        <p:spPr bwMode="auto">
          <a:xfrm>
            <a:off x="6508750" y="4154488"/>
            <a:ext cx="1741488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1000" b="1"/>
              <a:t>Épine dendritique (point de contact avec d’autres neurones)</a:t>
            </a:r>
          </a:p>
        </p:txBody>
      </p:sp>
      <p:sp>
        <p:nvSpPr>
          <p:cNvPr id="14357" name="Line 20"/>
          <p:cNvSpPr>
            <a:spLocks noChangeShapeType="1"/>
          </p:cNvSpPr>
          <p:nvPr/>
        </p:nvSpPr>
        <p:spPr bwMode="auto">
          <a:xfrm flipH="1">
            <a:off x="850900" y="3208338"/>
            <a:ext cx="8175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58" name="Line 21"/>
          <p:cNvSpPr>
            <a:spLocks noChangeShapeType="1"/>
          </p:cNvSpPr>
          <p:nvPr/>
        </p:nvSpPr>
        <p:spPr bwMode="auto">
          <a:xfrm flipV="1">
            <a:off x="2074863" y="1173163"/>
            <a:ext cx="0" cy="187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59" name="Freeform 22"/>
          <p:cNvSpPr>
            <a:spLocks/>
          </p:cNvSpPr>
          <p:nvPr/>
        </p:nvSpPr>
        <p:spPr bwMode="auto">
          <a:xfrm>
            <a:off x="820738" y="1295400"/>
            <a:ext cx="317500" cy="200025"/>
          </a:xfrm>
          <a:custGeom>
            <a:avLst/>
            <a:gdLst>
              <a:gd name="T0" fmla="*/ 0 w 200"/>
              <a:gd name="T1" fmla="*/ 2147483647 h 126"/>
              <a:gd name="T2" fmla="*/ 2147483647 w 200"/>
              <a:gd name="T3" fmla="*/ 0 h 126"/>
              <a:gd name="T4" fmla="*/ 2147483647 w 200"/>
              <a:gd name="T5" fmla="*/ 2147483647 h 126"/>
              <a:gd name="T6" fmla="*/ 0 60000 65536"/>
              <a:gd name="T7" fmla="*/ 0 60000 65536"/>
              <a:gd name="T8" fmla="*/ 0 60000 65536"/>
              <a:gd name="T9" fmla="*/ 0 w 200"/>
              <a:gd name="T10" fmla="*/ 0 h 126"/>
              <a:gd name="T11" fmla="*/ 200 w 200"/>
              <a:gd name="T12" fmla="*/ 126 h 12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0" h="126">
                <a:moveTo>
                  <a:pt x="0" y="125"/>
                </a:moveTo>
                <a:lnTo>
                  <a:pt x="91" y="0"/>
                </a:lnTo>
                <a:lnTo>
                  <a:pt x="200" y="126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0" name="Line 23"/>
          <p:cNvSpPr>
            <a:spLocks noChangeShapeType="1"/>
          </p:cNvSpPr>
          <p:nvPr/>
        </p:nvSpPr>
        <p:spPr bwMode="auto">
          <a:xfrm flipV="1">
            <a:off x="965200" y="1177925"/>
            <a:ext cx="0" cy="123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1" name="Freeform 24"/>
          <p:cNvSpPr>
            <a:spLocks/>
          </p:cNvSpPr>
          <p:nvPr/>
        </p:nvSpPr>
        <p:spPr bwMode="auto">
          <a:xfrm>
            <a:off x="969963" y="3238500"/>
            <a:ext cx="828675" cy="1404938"/>
          </a:xfrm>
          <a:custGeom>
            <a:avLst/>
            <a:gdLst>
              <a:gd name="T0" fmla="*/ 2147483647 w 522"/>
              <a:gd name="T1" fmla="*/ 0 h 885"/>
              <a:gd name="T2" fmla="*/ 2147483647 w 522"/>
              <a:gd name="T3" fmla="*/ 2147483647 h 885"/>
              <a:gd name="T4" fmla="*/ 0 w 522"/>
              <a:gd name="T5" fmla="*/ 2147483647 h 885"/>
              <a:gd name="T6" fmla="*/ 0 60000 65536"/>
              <a:gd name="T7" fmla="*/ 0 60000 65536"/>
              <a:gd name="T8" fmla="*/ 0 60000 65536"/>
              <a:gd name="T9" fmla="*/ 0 w 522"/>
              <a:gd name="T10" fmla="*/ 0 h 885"/>
              <a:gd name="T11" fmla="*/ 522 w 522"/>
              <a:gd name="T12" fmla="*/ 885 h 88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22" h="885">
                <a:moveTo>
                  <a:pt x="522" y="0"/>
                </a:moveTo>
                <a:lnTo>
                  <a:pt x="53" y="883"/>
                </a:lnTo>
                <a:lnTo>
                  <a:pt x="0" y="885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2" name="Freeform 25"/>
          <p:cNvSpPr>
            <a:spLocks/>
          </p:cNvSpPr>
          <p:nvPr/>
        </p:nvSpPr>
        <p:spPr bwMode="auto">
          <a:xfrm>
            <a:off x="1287463" y="3703638"/>
            <a:ext cx="358775" cy="1244600"/>
          </a:xfrm>
          <a:custGeom>
            <a:avLst/>
            <a:gdLst>
              <a:gd name="T0" fmla="*/ 2147483647 w 226"/>
              <a:gd name="T1" fmla="*/ 0 h 784"/>
              <a:gd name="T2" fmla="*/ 2147483647 w 226"/>
              <a:gd name="T3" fmla="*/ 2147483647 h 784"/>
              <a:gd name="T4" fmla="*/ 0 w 226"/>
              <a:gd name="T5" fmla="*/ 2147483647 h 784"/>
              <a:gd name="T6" fmla="*/ 0 60000 65536"/>
              <a:gd name="T7" fmla="*/ 0 60000 65536"/>
              <a:gd name="T8" fmla="*/ 0 60000 65536"/>
              <a:gd name="T9" fmla="*/ 0 w 226"/>
              <a:gd name="T10" fmla="*/ 0 h 784"/>
              <a:gd name="T11" fmla="*/ 226 w 226"/>
              <a:gd name="T12" fmla="*/ 784 h 78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26" h="784">
                <a:moveTo>
                  <a:pt x="226" y="0"/>
                </a:moveTo>
                <a:lnTo>
                  <a:pt x="224" y="779"/>
                </a:lnTo>
                <a:lnTo>
                  <a:pt x="0" y="784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3" name="Line 26"/>
          <p:cNvSpPr>
            <a:spLocks noChangeShapeType="1"/>
          </p:cNvSpPr>
          <p:nvPr/>
        </p:nvSpPr>
        <p:spPr bwMode="auto">
          <a:xfrm flipH="1">
            <a:off x="1646238" y="3692525"/>
            <a:ext cx="169862" cy="4778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4" name="Line 27"/>
          <p:cNvSpPr>
            <a:spLocks noChangeShapeType="1"/>
          </p:cNvSpPr>
          <p:nvPr/>
        </p:nvSpPr>
        <p:spPr bwMode="auto">
          <a:xfrm>
            <a:off x="1905000" y="4135438"/>
            <a:ext cx="0" cy="1168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5" name="Line 28"/>
          <p:cNvSpPr>
            <a:spLocks noChangeShapeType="1"/>
          </p:cNvSpPr>
          <p:nvPr/>
        </p:nvSpPr>
        <p:spPr bwMode="auto">
          <a:xfrm>
            <a:off x="2074863" y="4508500"/>
            <a:ext cx="3460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6" name="Freeform 29"/>
          <p:cNvSpPr>
            <a:spLocks/>
          </p:cNvSpPr>
          <p:nvPr/>
        </p:nvSpPr>
        <p:spPr bwMode="auto">
          <a:xfrm>
            <a:off x="4140200" y="5172075"/>
            <a:ext cx="322263" cy="98425"/>
          </a:xfrm>
          <a:custGeom>
            <a:avLst/>
            <a:gdLst>
              <a:gd name="T0" fmla="*/ 0 w 203"/>
              <a:gd name="T1" fmla="*/ 0 h 62"/>
              <a:gd name="T2" fmla="*/ 0 w 203"/>
              <a:gd name="T3" fmla="*/ 2147483647 h 62"/>
              <a:gd name="T4" fmla="*/ 2147483647 w 203"/>
              <a:gd name="T5" fmla="*/ 2147483647 h 62"/>
              <a:gd name="T6" fmla="*/ 2147483647 w 203"/>
              <a:gd name="T7" fmla="*/ 2147483647 h 62"/>
              <a:gd name="T8" fmla="*/ 0 60000 65536"/>
              <a:gd name="T9" fmla="*/ 0 60000 65536"/>
              <a:gd name="T10" fmla="*/ 0 60000 65536"/>
              <a:gd name="T11" fmla="*/ 0 60000 65536"/>
              <a:gd name="T12" fmla="*/ 0 w 203"/>
              <a:gd name="T13" fmla="*/ 0 h 62"/>
              <a:gd name="T14" fmla="*/ 203 w 203"/>
              <a:gd name="T15" fmla="*/ 62 h 6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03" h="62">
                <a:moveTo>
                  <a:pt x="0" y="0"/>
                </a:moveTo>
                <a:lnTo>
                  <a:pt x="0" y="57"/>
                </a:lnTo>
                <a:lnTo>
                  <a:pt x="203" y="62"/>
                </a:lnTo>
                <a:lnTo>
                  <a:pt x="203" y="1"/>
                </a:lnTo>
              </a:path>
            </a:pathLst>
          </a:custGeom>
          <a:noFill/>
          <a:ln w="2540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7" name="Line 30"/>
          <p:cNvSpPr>
            <a:spLocks noChangeShapeType="1"/>
          </p:cNvSpPr>
          <p:nvPr/>
        </p:nvSpPr>
        <p:spPr bwMode="auto">
          <a:xfrm>
            <a:off x="4292600" y="5267325"/>
            <a:ext cx="0" cy="968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8" name="Line 31"/>
          <p:cNvSpPr>
            <a:spLocks noChangeShapeType="1"/>
          </p:cNvSpPr>
          <p:nvPr/>
        </p:nvSpPr>
        <p:spPr bwMode="auto">
          <a:xfrm flipH="1">
            <a:off x="5592763" y="5067300"/>
            <a:ext cx="177800" cy="2587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9" name="Line 32"/>
          <p:cNvSpPr>
            <a:spLocks noChangeShapeType="1"/>
          </p:cNvSpPr>
          <p:nvPr/>
        </p:nvSpPr>
        <p:spPr bwMode="auto">
          <a:xfrm flipH="1">
            <a:off x="5892800" y="5888038"/>
            <a:ext cx="6048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70" name="Line 33"/>
          <p:cNvSpPr>
            <a:spLocks noChangeShapeType="1"/>
          </p:cNvSpPr>
          <p:nvPr/>
        </p:nvSpPr>
        <p:spPr bwMode="auto">
          <a:xfrm flipH="1">
            <a:off x="6223000" y="5595938"/>
            <a:ext cx="220663" cy="292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71" name="Line 34"/>
          <p:cNvSpPr>
            <a:spLocks noChangeShapeType="1"/>
          </p:cNvSpPr>
          <p:nvPr/>
        </p:nvSpPr>
        <p:spPr bwMode="auto">
          <a:xfrm>
            <a:off x="6608763" y="5240338"/>
            <a:ext cx="393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72" name="Line 35"/>
          <p:cNvSpPr>
            <a:spLocks noChangeShapeType="1"/>
          </p:cNvSpPr>
          <p:nvPr/>
        </p:nvSpPr>
        <p:spPr bwMode="auto">
          <a:xfrm flipH="1">
            <a:off x="6646863" y="5240338"/>
            <a:ext cx="292100" cy="111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73" name="Freeform 36"/>
          <p:cNvSpPr>
            <a:spLocks/>
          </p:cNvSpPr>
          <p:nvPr/>
        </p:nvSpPr>
        <p:spPr bwMode="auto">
          <a:xfrm>
            <a:off x="6961188" y="728663"/>
            <a:ext cx="681037" cy="1328737"/>
          </a:xfrm>
          <a:custGeom>
            <a:avLst/>
            <a:gdLst>
              <a:gd name="T0" fmla="*/ 2147483647 w 429"/>
              <a:gd name="T1" fmla="*/ 0 h 837"/>
              <a:gd name="T2" fmla="*/ 2147483647 w 429"/>
              <a:gd name="T3" fmla="*/ 0 h 837"/>
              <a:gd name="T4" fmla="*/ 0 w 429"/>
              <a:gd name="T5" fmla="*/ 2147483647 h 837"/>
              <a:gd name="T6" fmla="*/ 0 60000 65536"/>
              <a:gd name="T7" fmla="*/ 0 60000 65536"/>
              <a:gd name="T8" fmla="*/ 0 60000 65536"/>
              <a:gd name="T9" fmla="*/ 0 w 429"/>
              <a:gd name="T10" fmla="*/ 0 h 837"/>
              <a:gd name="T11" fmla="*/ 429 w 429"/>
              <a:gd name="T12" fmla="*/ 837 h 83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29" h="837">
                <a:moveTo>
                  <a:pt x="429" y="0"/>
                </a:moveTo>
                <a:lnTo>
                  <a:pt x="303" y="0"/>
                </a:lnTo>
                <a:lnTo>
                  <a:pt x="0" y="837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74" name="Freeform 37"/>
          <p:cNvSpPr>
            <a:spLocks/>
          </p:cNvSpPr>
          <p:nvPr/>
        </p:nvSpPr>
        <p:spPr bwMode="auto">
          <a:xfrm>
            <a:off x="8091488" y="3327400"/>
            <a:ext cx="93662" cy="960438"/>
          </a:xfrm>
          <a:custGeom>
            <a:avLst/>
            <a:gdLst>
              <a:gd name="T0" fmla="*/ 2147483647 w 59"/>
              <a:gd name="T1" fmla="*/ 0 h 605"/>
              <a:gd name="T2" fmla="*/ 2147483647 w 59"/>
              <a:gd name="T3" fmla="*/ 2147483647 h 605"/>
              <a:gd name="T4" fmla="*/ 0 w 59"/>
              <a:gd name="T5" fmla="*/ 2147483647 h 605"/>
              <a:gd name="T6" fmla="*/ 0 60000 65536"/>
              <a:gd name="T7" fmla="*/ 0 60000 65536"/>
              <a:gd name="T8" fmla="*/ 0 60000 65536"/>
              <a:gd name="T9" fmla="*/ 0 w 59"/>
              <a:gd name="T10" fmla="*/ 0 h 605"/>
              <a:gd name="T11" fmla="*/ 59 w 59"/>
              <a:gd name="T12" fmla="*/ 605 h 60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9" h="605">
                <a:moveTo>
                  <a:pt x="59" y="0"/>
                </a:moveTo>
                <a:lnTo>
                  <a:pt x="55" y="605"/>
                </a:lnTo>
                <a:lnTo>
                  <a:pt x="0" y="605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75" name="Freeform 40"/>
          <p:cNvSpPr>
            <a:spLocks/>
          </p:cNvSpPr>
          <p:nvPr/>
        </p:nvSpPr>
        <p:spPr bwMode="auto">
          <a:xfrm>
            <a:off x="3981450" y="4892675"/>
            <a:ext cx="752475" cy="79375"/>
          </a:xfrm>
          <a:custGeom>
            <a:avLst/>
            <a:gdLst>
              <a:gd name="T0" fmla="*/ 0 w 474"/>
              <a:gd name="T1" fmla="*/ 2147483647 h 50"/>
              <a:gd name="T2" fmla="*/ 2147483647 w 474"/>
              <a:gd name="T3" fmla="*/ 2147483647 h 50"/>
              <a:gd name="T4" fmla="*/ 2147483647 w 474"/>
              <a:gd name="T5" fmla="*/ 2147483647 h 50"/>
              <a:gd name="T6" fmla="*/ 2147483647 w 474"/>
              <a:gd name="T7" fmla="*/ 0 h 50"/>
              <a:gd name="T8" fmla="*/ 2147483647 w 474"/>
              <a:gd name="T9" fmla="*/ 2147483647 h 50"/>
              <a:gd name="T10" fmla="*/ 2147483647 w 474"/>
              <a:gd name="T11" fmla="*/ 2147483647 h 50"/>
              <a:gd name="T12" fmla="*/ 2147483647 w 474"/>
              <a:gd name="T13" fmla="*/ 2147483647 h 5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74"/>
              <a:gd name="T22" fmla="*/ 0 h 50"/>
              <a:gd name="T23" fmla="*/ 474 w 474"/>
              <a:gd name="T24" fmla="*/ 50 h 5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74" h="50">
                <a:moveTo>
                  <a:pt x="0" y="50"/>
                </a:moveTo>
                <a:lnTo>
                  <a:pt x="74" y="26"/>
                </a:lnTo>
                <a:lnTo>
                  <a:pt x="180" y="6"/>
                </a:lnTo>
                <a:lnTo>
                  <a:pt x="246" y="0"/>
                </a:lnTo>
                <a:lnTo>
                  <a:pt x="322" y="2"/>
                </a:lnTo>
                <a:lnTo>
                  <a:pt x="398" y="8"/>
                </a:lnTo>
                <a:lnTo>
                  <a:pt x="474" y="24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7876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17411" name="Picture 2" descr="figure_11_05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36"/>
          <a:stretch>
            <a:fillRect/>
          </a:stretch>
        </p:blipFill>
        <p:spPr bwMode="auto">
          <a:xfrm>
            <a:off x="3313306" y="533399"/>
            <a:ext cx="2706494" cy="604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Line 3"/>
          <p:cNvSpPr>
            <a:spLocks noChangeShapeType="1"/>
          </p:cNvSpPr>
          <p:nvPr/>
        </p:nvSpPr>
        <p:spPr bwMode="auto">
          <a:xfrm flipH="1">
            <a:off x="3714750" y="4864100"/>
            <a:ext cx="27940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3" name="Line 4"/>
          <p:cNvSpPr>
            <a:spLocks noChangeShapeType="1"/>
          </p:cNvSpPr>
          <p:nvPr/>
        </p:nvSpPr>
        <p:spPr bwMode="auto">
          <a:xfrm flipH="1">
            <a:off x="3790950" y="4359275"/>
            <a:ext cx="90805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4" name="Freeform 5"/>
          <p:cNvSpPr>
            <a:spLocks/>
          </p:cNvSpPr>
          <p:nvPr/>
        </p:nvSpPr>
        <p:spPr bwMode="auto">
          <a:xfrm>
            <a:off x="4699000" y="4257675"/>
            <a:ext cx="79375" cy="187325"/>
          </a:xfrm>
          <a:custGeom>
            <a:avLst/>
            <a:gdLst>
              <a:gd name="T0" fmla="*/ 2147483647 w 50"/>
              <a:gd name="T1" fmla="*/ 0 h 118"/>
              <a:gd name="T2" fmla="*/ 0 w 50"/>
              <a:gd name="T3" fmla="*/ 0 h 118"/>
              <a:gd name="T4" fmla="*/ 0 w 50"/>
              <a:gd name="T5" fmla="*/ 2147483647 h 118"/>
              <a:gd name="T6" fmla="*/ 2147483647 w 50"/>
              <a:gd name="T7" fmla="*/ 2147483647 h 118"/>
              <a:gd name="T8" fmla="*/ 0 60000 65536"/>
              <a:gd name="T9" fmla="*/ 0 60000 65536"/>
              <a:gd name="T10" fmla="*/ 0 60000 65536"/>
              <a:gd name="T11" fmla="*/ 0 60000 65536"/>
              <a:gd name="T12" fmla="*/ 0 w 50"/>
              <a:gd name="T13" fmla="*/ 0 h 118"/>
              <a:gd name="T14" fmla="*/ 50 w 50"/>
              <a:gd name="T15" fmla="*/ 118 h 11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0" h="118">
                <a:moveTo>
                  <a:pt x="50" y="0"/>
                </a:moveTo>
                <a:lnTo>
                  <a:pt x="0" y="0"/>
                </a:lnTo>
                <a:lnTo>
                  <a:pt x="0" y="118"/>
                </a:lnTo>
                <a:lnTo>
                  <a:pt x="46" y="118"/>
                </a:lnTo>
              </a:path>
            </a:pathLst>
          </a:custGeom>
          <a:noFill/>
          <a:ln w="19050">
            <a:solidFill>
              <a:schemeClr val="bg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5" name="Line 6"/>
          <p:cNvSpPr>
            <a:spLocks noChangeShapeType="1"/>
          </p:cNvSpPr>
          <p:nvPr/>
        </p:nvSpPr>
        <p:spPr bwMode="auto">
          <a:xfrm flipH="1">
            <a:off x="3502025" y="3228975"/>
            <a:ext cx="46355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6" name="Freeform 7"/>
          <p:cNvSpPr>
            <a:spLocks/>
          </p:cNvSpPr>
          <p:nvPr/>
        </p:nvSpPr>
        <p:spPr bwMode="auto">
          <a:xfrm>
            <a:off x="3968750" y="3138488"/>
            <a:ext cx="60325" cy="165100"/>
          </a:xfrm>
          <a:custGeom>
            <a:avLst/>
            <a:gdLst>
              <a:gd name="T0" fmla="*/ 2147483647 w 38"/>
              <a:gd name="T1" fmla="*/ 0 h 104"/>
              <a:gd name="T2" fmla="*/ 0 w 38"/>
              <a:gd name="T3" fmla="*/ 2147483647 h 104"/>
              <a:gd name="T4" fmla="*/ 0 w 38"/>
              <a:gd name="T5" fmla="*/ 2147483647 h 104"/>
              <a:gd name="T6" fmla="*/ 2147483647 w 38"/>
              <a:gd name="T7" fmla="*/ 2147483647 h 104"/>
              <a:gd name="T8" fmla="*/ 0 60000 65536"/>
              <a:gd name="T9" fmla="*/ 0 60000 65536"/>
              <a:gd name="T10" fmla="*/ 0 60000 65536"/>
              <a:gd name="T11" fmla="*/ 0 60000 65536"/>
              <a:gd name="T12" fmla="*/ 0 w 38"/>
              <a:gd name="T13" fmla="*/ 0 h 104"/>
              <a:gd name="T14" fmla="*/ 38 w 38"/>
              <a:gd name="T15" fmla="*/ 104 h 10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8" h="104">
                <a:moveTo>
                  <a:pt x="34" y="0"/>
                </a:moveTo>
                <a:lnTo>
                  <a:pt x="0" y="2"/>
                </a:lnTo>
                <a:lnTo>
                  <a:pt x="0" y="104"/>
                </a:lnTo>
                <a:lnTo>
                  <a:pt x="38" y="102"/>
                </a:lnTo>
              </a:path>
            </a:pathLst>
          </a:custGeom>
          <a:noFill/>
          <a:ln w="19050">
            <a:solidFill>
              <a:schemeClr val="bg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7" name="Line 8"/>
          <p:cNvSpPr>
            <a:spLocks noChangeShapeType="1"/>
          </p:cNvSpPr>
          <p:nvPr/>
        </p:nvSpPr>
        <p:spPr bwMode="auto">
          <a:xfrm>
            <a:off x="4270375" y="3514725"/>
            <a:ext cx="0" cy="23495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8" name="Rectangle 9"/>
          <p:cNvSpPr>
            <a:spLocks noGrp="1" noChangeArrowheads="1"/>
          </p:cNvSpPr>
          <p:nvPr>
            <p:ph type="title" idx="4294967295"/>
          </p:nvPr>
        </p:nvSpPr>
        <p:spPr>
          <a:xfrm>
            <a:off x="35859" y="0"/>
            <a:ext cx="9144000" cy="276225"/>
          </a:xfrm>
        </p:spPr>
        <p:txBody>
          <a:bodyPr/>
          <a:lstStyle/>
          <a:p>
            <a:pPr algn="ctr"/>
            <a:r>
              <a:rPr lang="fr-CA" altLang="fr-FR" sz="1200" b="1" dirty="0"/>
              <a:t>MYÉLINISATION D’UNE NEUROFIBRE PAR LES NEUROLEMMOCYTES DANS LE SNP.</a:t>
            </a:r>
            <a:endParaRPr lang="fr-CA" altLang="fr-FR" sz="1200" dirty="0"/>
          </a:p>
        </p:txBody>
      </p:sp>
      <p:sp>
        <p:nvSpPr>
          <p:cNvPr id="17420" name="Rectangle 11"/>
          <p:cNvSpPr>
            <a:spLocks noChangeArrowheads="1"/>
          </p:cNvSpPr>
          <p:nvPr/>
        </p:nvSpPr>
        <p:spPr bwMode="auto">
          <a:xfrm>
            <a:off x="2667000" y="685800"/>
            <a:ext cx="1333500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50" b="1" dirty="0" err="1"/>
              <a:t>Neurolemmocyte</a:t>
            </a:r>
            <a:endParaRPr lang="fr-CA" altLang="fr-FR" sz="1050" b="1" dirty="0"/>
          </a:p>
        </p:txBody>
      </p:sp>
      <p:sp>
        <p:nvSpPr>
          <p:cNvPr id="17421" name="Rectangle 12"/>
          <p:cNvSpPr>
            <a:spLocks noChangeArrowheads="1"/>
          </p:cNvSpPr>
          <p:nvPr/>
        </p:nvSpPr>
        <p:spPr bwMode="auto">
          <a:xfrm>
            <a:off x="2895600" y="1371600"/>
            <a:ext cx="57579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1000" b="1" dirty="0"/>
              <a:t>Axone</a:t>
            </a:r>
          </a:p>
        </p:txBody>
      </p:sp>
      <p:sp>
        <p:nvSpPr>
          <p:cNvPr id="17425" name="Rectangle 16"/>
          <p:cNvSpPr>
            <a:spLocks noChangeArrowheads="1"/>
          </p:cNvSpPr>
          <p:nvPr/>
        </p:nvSpPr>
        <p:spPr bwMode="auto">
          <a:xfrm>
            <a:off x="2133600" y="3352800"/>
            <a:ext cx="1284288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50" b="1" dirty="0"/>
              <a:t>Gaine de myéline</a:t>
            </a:r>
          </a:p>
        </p:txBody>
      </p:sp>
      <p:sp>
        <p:nvSpPr>
          <p:cNvPr id="17429" name="Rectangle 20"/>
          <p:cNvSpPr>
            <a:spLocks noChangeArrowheads="1"/>
          </p:cNvSpPr>
          <p:nvPr/>
        </p:nvSpPr>
        <p:spPr bwMode="auto">
          <a:xfrm>
            <a:off x="2362200" y="4343400"/>
            <a:ext cx="134302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1050" b="1" dirty="0"/>
              <a:t>Gaine de myéline</a:t>
            </a:r>
          </a:p>
        </p:txBody>
      </p:sp>
      <p:sp>
        <p:nvSpPr>
          <p:cNvPr id="17430" name="Rectangle 21"/>
          <p:cNvSpPr>
            <a:spLocks noChangeArrowheads="1"/>
          </p:cNvSpPr>
          <p:nvPr/>
        </p:nvSpPr>
        <p:spPr bwMode="auto">
          <a:xfrm>
            <a:off x="2514600" y="5029200"/>
            <a:ext cx="12192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 dirty="0"/>
              <a:t>Cytoplasme du </a:t>
            </a:r>
            <a:r>
              <a:rPr lang="fr-CA" altLang="fr-FR" sz="1000" b="1" dirty="0" err="1"/>
              <a:t>neurolemmocyte</a:t>
            </a:r>
            <a:r>
              <a:rPr lang="fr-CA" altLang="fr-FR" sz="1000" b="1" dirty="0"/>
              <a:t> </a:t>
            </a:r>
          </a:p>
        </p:txBody>
      </p:sp>
      <p:sp>
        <p:nvSpPr>
          <p:cNvPr id="17432" name="Rectangle 23"/>
          <p:cNvSpPr>
            <a:spLocks noChangeArrowheads="1"/>
          </p:cNvSpPr>
          <p:nvPr/>
        </p:nvSpPr>
        <p:spPr bwMode="auto">
          <a:xfrm>
            <a:off x="4643438" y="4953000"/>
            <a:ext cx="61747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1100" b="1" dirty="0"/>
              <a:t>Axone</a:t>
            </a:r>
            <a:endParaRPr lang="fr-CA" altLang="fr-FR" sz="700" b="1" dirty="0"/>
          </a:p>
        </p:txBody>
      </p:sp>
      <p:sp>
        <p:nvSpPr>
          <p:cNvPr id="17434" name="Line 25"/>
          <p:cNvSpPr>
            <a:spLocks noChangeShapeType="1"/>
          </p:cNvSpPr>
          <p:nvPr/>
        </p:nvSpPr>
        <p:spPr bwMode="auto">
          <a:xfrm flipH="1">
            <a:off x="3962400" y="838200"/>
            <a:ext cx="266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35" name="Line 26"/>
          <p:cNvSpPr>
            <a:spLocks noChangeShapeType="1"/>
          </p:cNvSpPr>
          <p:nvPr/>
        </p:nvSpPr>
        <p:spPr bwMode="auto">
          <a:xfrm flipH="1">
            <a:off x="3433763" y="1474788"/>
            <a:ext cx="355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sz="3600" b="1"/>
          </a:p>
        </p:txBody>
      </p:sp>
      <p:sp>
        <p:nvSpPr>
          <p:cNvPr id="17436" name="Line 27"/>
          <p:cNvSpPr>
            <a:spLocks noChangeShapeType="1"/>
          </p:cNvSpPr>
          <p:nvPr/>
        </p:nvSpPr>
        <p:spPr bwMode="auto">
          <a:xfrm>
            <a:off x="4233863" y="1046163"/>
            <a:ext cx="4603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37" name="Line 28"/>
          <p:cNvSpPr>
            <a:spLocks noChangeShapeType="1"/>
          </p:cNvSpPr>
          <p:nvPr/>
        </p:nvSpPr>
        <p:spPr bwMode="auto">
          <a:xfrm>
            <a:off x="4270375" y="3517900"/>
            <a:ext cx="0" cy="2349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38" name="Freeform 29"/>
          <p:cNvSpPr>
            <a:spLocks/>
          </p:cNvSpPr>
          <p:nvPr/>
        </p:nvSpPr>
        <p:spPr bwMode="auto">
          <a:xfrm>
            <a:off x="3886200" y="3429000"/>
            <a:ext cx="60325" cy="165100"/>
          </a:xfrm>
          <a:custGeom>
            <a:avLst/>
            <a:gdLst>
              <a:gd name="T0" fmla="*/ 2147483647 w 38"/>
              <a:gd name="T1" fmla="*/ 0 h 104"/>
              <a:gd name="T2" fmla="*/ 0 w 38"/>
              <a:gd name="T3" fmla="*/ 2147483647 h 104"/>
              <a:gd name="T4" fmla="*/ 0 w 38"/>
              <a:gd name="T5" fmla="*/ 2147483647 h 104"/>
              <a:gd name="T6" fmla="*/ 2147483647 w 38"/>
              <a:gd name="T7" fmla="*/ 2147483647 h 104"/>
              <a:gd name="T8" fmla="*/ 0 60000 65536"/>
              <a:gd name="T9" fmla="*/ 0 60000 65536"/>
              <a:gd name="T10" fmla="*/ 0 60000 65536"/>
              <a:gd name="T11" fmla="*/ 0 60000 65536"/>
              <a:gd name="T12" fmla="*/ 0 w 38"/>
              <a:gd name="T13" fmla="*/ 0 h 104"/>
              <a:gd name="T14" fmla="*/ 38 w 38"/>
              <a:gd name="T15" fmla="*/ 104 h 10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8" h="104">
                <a:moveTo>
                  <a:pt x="34" y="0"/>
                </a:moveTo>
                <a:lnTo>
                  <a:pt x="0" y="2"/>
                </a:lnTo>
                <a:lnTo>
                  <a:pt x="0" y="104"/>
                </a:lnTo>
                <a:lnTo>
                  <a:pt x="38" y="102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39" name="Line 30"/>
          <p:cNvSpPr>
            <a:spLocks noChangeShapeType="1"/>
          </p:cNvSpPr>
          <p:nvPr/>
        </p:nvSpPr>
        <p:spPr bwMode="auto">
          <a:xfrm flipH="1">
            <a:off x="3429000" y="3505200"/>
            <a:ext cx="463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40" name="Freeform 31"/>
          <p:cNvSpPr>
            <a:spLocks/>
          </p:cNvSpPr>
          <p:nvPr/>
        </p:nvSpPr>
        <p:spPr bwMode="auto">
          <a:xfrm>
            <a:off x="4648200" y="4419600"/>
            <a:ext cx="79375" cy="187325"/>
          </a:xfrm>
          <a:custGeom>
            <a:avLst/>
            <a:gdLst>
              <a:gd name="T0" fmla="*/ 2147483647 w 50"/>
              <a:gd name="T1" fmla="*/ 0 h 118"/>
              <a:gd name="T2" fmla="*/ 0 w 50"/>
              <a:gd name="T3" fmla="*/ 0 h 118"/>
              <a:gd name="T4" fmla="*/ 0 w 50"/>
              <a:gd name="T5" fmla="*/ 2147483647 h 118"/>
              <a:gd name="T6" fmla="*/ 2147483647 w 50"/>
              <a:gd name="T7" fmla="*/ 2147483647 h 118"/>
              <a:gd name="T8" fmla="*/ 0 60000 65536"/>
              <a:gd name="T9" fmla="*/ 0 60000 65536"/>
              <a:gd name="T10" fmla="*/ 0 60000 65536"/>
              <a:gd name="T11" fmla="*/ 0 60000 65536"/>
              <a:gd name="T12" fmla="*/ 0 w 50"/>
              <a:gd name="T13" fmla="*/ 0 h 118"/>
              <a:gd name="T14" fmla="*/ 50 w 50"/>
              <a:gd name="T15" fmla="*/ 118 h 11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0" h="118">
                <a:moveTo>
                  <a:pt x="50" y="0"/>
                </a:moveTo>
                <a:lnTo>
                  <a:pt x="0" y="0"/>
                </a:lnTo>
                <a:lnTo>
                  <a:pt x="0" y="118"/>
                </a:lnTo>
                <a:lnTo>
                  <a:pt x="46" y="118"/>
                </a:lnTo>
              </a:path>
            </a:pathLst>
          </a:custGeom>
          <a:noFill/>
          <a:ln w="317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41" name="Line 32"/>
          <p:cNvSpPr>
            <a:spLocks noChangeShapeType="1"/>
          </p:cNvSpPr>
          <p:nvPr/>
        </p:nvSpPr>
        <p:spPr bwMode="auto">
          <a:xfrm flipH="1">
            <a:off x="3733800" y="4495800"/>
            <a:ext cx="908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42" name="Line 33"/>
          <p:cNvSpPr>
            <a:spLocks noChangeShapeType="1"/>
          </p:cNvSpPr>
          <p:nvPr/>
        </p:nvSpPr>
        <p:spPr bwMode="auto">
          <a:xfrm flipH="1">
            <a:off x="3810000" y="5181600"/>
            <a:ext cx="279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46" name="Rectangle 37"/>
          <p:cNvSpPr>
            <a:spLocks noChangeArrowheads="1"/>
          </p:cNvSpPr>
          <p:nvPr/>
        </p:nvSpPr>
        <p:spPr bwMode="auto">
          <a:xfrm>
            <a:off x="3124200" y="3886200"/>
            <a:ext cx="228600" cy="1524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17447" name="Rectangle 38"/>
          <p:cNvSpPr>
            <a:spLocks noChangeArrowheads="1"/>
          </p:cNvSpPr>
          <p:nvPr/>
        </p:nvSpPr>
        <p:spPr bwMode="auto">
          <a:xfrm>
            <a:off x="3124200" y="6324600"/>
            <a:ext cx="228600" cy="1524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44" name="Rectangle 9"/>
          <p:cNvSpPr txBox="1">
            <a:spLocks noChangeArrowheads="1"/>
          </p:cNvSpPr>
          <p:nvPr/>
        </p:nvSpPr>
        <p:spPr bwMode="auto">
          <a:xfrm>
            <a:off x="76200" y="838200"/>
            <a:ext cx="2438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CA" altLang="fr-FR" sz="1200" b="1" kern="0" dirty="0"/>
              <a:t>NEUROLEMMOCYTES = CELLULES DE SCHAWN</a:t>
            </a:r>
            <a:endParaRPr lang="fr-CA" altLang="fr-FR" sz="1200" kern="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sp>
        <p:nvSpPr>
          <p:cNvPr id="5222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52400"/>
            <a:ext cx="9144000" cy="461665"/>
          </a:xfrm>
        </p:spPr>
        <p:txBody>
          <a:bodyPr/>
          <a:lstStyle/>
          <a:p>
            <a:pPr algn="ctr"/>
            <a:r>
              <a:rPr lang="fr-CA" altLang="fr-FR" sz="2400" b="1" dirty="0"/>
              <a:t>PROPAGATION D’UN POTENTIEL D’ACTION. </a:t>
            </a:r>
            <a:endParaRPr lang="fr-CA" altLang="fr-FR" sz="2400" dirty="0"/>
          </a:p>
        </p:txBody>
      </p:sp>
      <p:pic>
        <p:nvPicPr>
          <p:cNvPr id="52228" name="Picture 3" descr="figure_11_12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58"/>
          <a:stretch>
            <a:fillRect/>
          </a:stretch>
        </p:blipFill>
        <p:spPr bwMode="auto">
          <a:xfrm>
            <a:off x="273050" y="889000"/>
            <a:ext cx="8597900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Line 4"/>
          <p:cNvSpPr>
            <a:spLocks noChangeShapeType="1"/>
          </p:cNvSpPr>
          <p:nvPr/>
        </p:nvSpPr>
        <p:spPr bwMode="auto">
          <a:xfrm flipV="1">
            <a:off x="1054100" y="2078038"/>
            <a:ext cx="0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0" name="Freeform 5"/>
          <p:cNvSpPr>
            <a:spLocks/>
          </p:cNvSpPr>
          <p:nvPr/>
        </p:nvSpPr>
        <p:spPr bwMode="auto">
          <a:xfrm>
            <a:off x="1701800" y="2844800"/>
            <a:ext cx="276225" cy="276225"/>
          </a:xfrm>
          <a:custGeom>
            <a:avLst/>
            <a:gdLst>
              <a:gd name="T0" fmla="*/ 0 w 174"/>
              <a:gd name="T1" fmla="*/ 2147483647 h 174"/>
              <a:gd name="T2" fmla="*/ 2147483647 w 174"/>
              <a:gd name="T3" fmla="*/ 0 h 174"/>
              <a:gd name="T4" fmla="*/ 2147483647 w 174"/>
              <a:gd name="T5" fmla="*/ 0 h 174"/>
              <a:gd name="T6" fmla="*/ 0 60000 65536"/>
              <a:gd name="T7" fmla="*/ 0 60000 65536"/>
              <a:gd name="T8" fmla="*/ 0 60000 65536"/>
              <a:gd name="T9" fmla="*/ 0 w 174"/>
              <a:gd name="T10" fmla="*/ 0 h 174"/>
              <a:gd name="T11" fmla="*/ 174 w 174"/>
              <a:gd name="T12" fmla="*/ 174 h 17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4" h="174">
                <a:moveTo>
                  <a:pt x="0" y="174"/>
                </a:moveTo>
                <a:lnTo>
                  <a:pt x="130" y="0"/>
                </a:lnTo>
                <a:lnTo>
                  <a:pt x="174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1" name="Freeform 6"/>
          <p:cNvSpPr>
            <a:spLocks/>
          </p:cNvSpPr>
          <p:nvPr/>
        </p:nvSpPr>
        <p:spPr bwMode="auto">
          <a:xfrm>
            <a:off x="4641850" y="1193800"/>
            <a:ext cx="279400" cy="279400"/>
          </a:xfrm>
          <a:custGeom>
            <a:avLst/>
            <a:gdLst>
              <a:gd name="T0" fmla="*/ 0 w 176"/>
              <a:gd name="T1" fmla="*/ 2147483647 h 176"/>
              <a:gd name="T2" fmla="*/ 2147483647 w 176"/>
              <a:gd name="T3" fmla="*/ 0 h 176"/>
              <a:gd name="T4" fmla="*/ 2147483647 w 176"/>
              <a:gd name="T5" fmla="*/ 2147483647 h 176"/>
              <a:gd name="T6" fmla="*/ 0 60000 65536"/>
              <a:gd name="T7" fmla="*/ 0 60000 65536"/>
              <a:gd name="T8" fmla="*/ 0 60000 65536"/>
              <a:gd name="T9" fmla="*/ 0 w 176"/>
              <a:gd name="T10" fmla="*/ 0 h 176"/>
              <a:gd name="T11" fmla="*/ 176 w 176"/>
              <a:gd name="T12" fmla="*/ 176 h 17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6" h="176">
                <a:moveTo>
                  <a:pt x="0" y="176"/>
                </a:moveTo>
                <a:lnTo>
                  <a:pt x="134" y="0"/>
                </a:lnTo>
                <a:lnTo>
                  <a:pt x="176" y="2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2" name="Line 7"/>
          <p:cNvSpPr>
            <a:spLocks noChangeShapeType="1"/>
          </p:cNvSpPr>
          <p:nvPr/>
        </p:nvSpPr>
        <p:spPr bwMode="auto">
          <a:xfrm flipV="1">
            <a:off x="8235950" y="2155825"/>
            <a:ext cx="0" cy="1682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3" name="Rectangle 8"/>
          <p:cNvSpPr>
            <a:spLocks noChangeArrowheads="1"/>
          </p:cNvSpPr>
          <p:nvPr/>
        </p:nvSpPr>
        <p:spPr bwMode="auto">
          <a:xfrm rot="-5400000">
            <a:off x="-713581" y="1880394"/>
            <a:ext cx="21859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>
                <a:latin typeface="Arial Black" pitchFamily="34" charset="0"/>
              </a:rPr>
              <a:t>Potentiel de membrane (mV)</a:t>
            </a:r>
          </a:p>
        </p:txBody>
      </p:sp>
      <p:sp>
        <p:nvSpPr>
          <p:cNvPr id="52234" name="Rectangle 9"/>
          <p:cNvSpPr>
            <a:spLocks noChangeArrowheads="1"/>
          </p:cNvSpPr>
          <p:nvPr/>
        </p:nvSpPr>
        <p:spPr bwMode="auto">
          <a:xfrm>
            <a:off x="400050" y="1365250"/>
            <a:ext cx="4000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+30</a:t>
            </a:r>
          </a:p>
        </p:txBody>
      </p:sp>
      <p:sp>
        <p:nvSpPr>
          <p:cNvPr id="52235" name="Rectangle 10"/>
          <p:cNvSpPr>
            <a:spLocks noChangeArrowheads="1"/>
          </p:cNvSpPr>
          <p:nvPr/>
        </p:nvSpPr>
        <p:spPr bwMode="auto">
          <a:xfrm>
            <a:off x="404813" y="2155825"/>
            <a:ext cx="3952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–70</a:t>
            </a:r>
          </a:p>
        </p:txBody>
      </p:sp>
      <p:sp>
        <p:nvSpPr>
          <p:cNvPr id="52236" name="Rectangle 11"/>
          <p:cNvSpPr>
            <a:spLocks noChangeArrowheads="1"/>
          </p:cNvSpPr>
          <p:nvPr/>
        </p:nvSpPr>
        <p:spPr bwMode="auto">
          <a:xfrm>
            <a:off x="736600" y="1717675"/>
            <a:ext cx="6429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000" b="1"/>
              <a:t>Voltage</a:t>
            </a:r>
          </a:p>
          <a:p>
            <a:pPr algn="ctr"/>
            <a:r>
              <a:rPr lang="fr-CA" altLang="fr-FR" sz="1000" b="1"/>
              <a:t>à 0 ms</a:t>
            </a:r>
          </a:p>
        </p:txBody>
      </p:sp>
      <p:sp>
        <p:nvSpPr>
          <p:cNvPr id="52237" name="Rectangle 12"/>
          <p:cNvSpPr>
            <a:spLocks noChangeArrowheads="1"/>
          </p:cNvSpPr>
          <p:nvPr/>
        </p:nvSpPr>
        <p:spPr bwMode="auto">
          <a:xfrm>
            <a:off x="1911350" y="2720975"/>
            <a:ext cx="13652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Électrode d’enregistrement</a:t>
            </a:r>
          </a:p>
        </p:txBody>
      </p:sp>
      <p:sp>
        <p:nvSpPr>
          <p:cNvPr id="52238" name="Rectangle 13"/>
          <p:cNvSpPr>
            <a:spLocks noChangeArrowheads="1"/>
          </p:cNvSpPr>
          <p:nvPr/>
        </p:nvSpPr>
        <p:spPr bwMode="auto">
          <a:xfrm>
            <a:off x="4854575" y="1069975"/>
            <a:ext cx="6429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000" b="1" dirty="0"/>
              <a:t>Voltage</a:t>
            </a:r>
          </a:p>
          <a:p>
            <a:pPr algn="ctr"/>
            <a:r>
              <a:rPr lang="fr-CA" altLang="fr-FR" sz="1000" b="1" dirty="0"/>
              <a:t>à 1 ms</a:t>
            </a:r>
          </a:p>
        </p:txBody>
      </p:sp>
      <p:sp>
        <p:nvSpPr>
          <p:cNvPr id="52239" name="Rectangle 17"/>
          <p:cNvSpPr>
            <a:spLocks noChangeArrowheads="1"/>
          </p:cNvSpPr>
          <p:nvPr/>
        </p:nvSpPr>
        <p:spPr bwMode="auto">
          <a:xfrm>
            <a:off x="485775" y="5067300"/>
            <a:ext cx="11842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900" b="1"/>
              <a:t>Potentiel de repos</a:t>
            </a:r>
          </a:p>
        </p:txBody>
      </p:sp>
      <p:sp>
        <p:nvSpPr>
          <p:cNvPr id="52240" name="Rectangle 18"/>
          <p:cNvSpPr>
            <a:spLocks noChangeArrowheads="1"/>
          </p:cNvSpPr>
          <p:nvPr/>
        </p:nvSpPr>
        <p:spPr bwMode="auto">
          <a:xfrm>
            <a:off x="482600" y="5310188"/>
            <a:ext cx="1800225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900" b="1" dirty="0"/>
              <a:t>Sommet du potentiel d’action</a:t>
            </a:r>
          </a:p>
        </p:txBody>
      </p:sp>
      <p:sp>
        <p:nvSpPr>
          <p:cNvPr id="52241" name="Rectangle 19"/>
          <p:cNvSpPr>
            <a:spLocks noChangeArrowheads="1"/>
          </p:cNvSpPr>
          <p:nvPr/>
        </p:nvSpPr>
        <p:spPr bwMode="auto">
          <a:xfrm>
            <a:off x="482600" y="5549900"/>
            <a:ext cx="116522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900" b="1"/>
              <a:t>Hyperpolarisation</a:t>
            </a:r>
          </a:p>
        </p:txBody>
      </p:sp>
      <p:sp>
        <p:nvSpPr>
          <p:cNvPr id="52242" name="Rectangle 20"/>
          <p:cNvSpPr>
            <a:spLocks noChangeArrowheads="1"/>
          </p:cNvSpPr>
          <p:nvPr/>
        </p:nvSpPr>
        <p:spPr bwMode="auto">
          <a:xfrm>
            <a:off x="7920038" y="1790700"/>
            <a:ext cx="6429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000" b="1" dirty="0"/>
              <a:t>Voltage</a:t>
            </a:r>
          </a:p>
          <a:p>
            <a:pPr algn="ctr"/>
            <a:r>
              <a:rPr lang="fr-CA" altLang="fr-FR" sz="1000" b="1" dirty="0"/>
              <a:t>à 2 ms</a:t>
            </a:r>
          </a:p>
        </p:txBody>
      </p:sp>
      <p:sp>
        <p:nvSpPr>
          <p:cNvPr id="52243" name="Rectangle 21"/>
          <p:cNvSpPr>
            <a:spLocks noChangeArrowheads="1"/>
          </p:cNvSpPr>
          <p:nvPr/>
        </p:nvSpPr>
        <p:spPr bwMode="auto">
          <a:xfrm>
            <a:off x="685800" y="4495800"/>
            <a:ext cx="304800" cy="1524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52244" name="Rectangle 22"/>
          <p:cNvSpPr>
            <a:spLocks noChangeArrowheads="1"/>
          </p:cNvSpPr>
          <p:nvPr/>
        </p:nvSpPr>
        <p:spPr bwMode="auto">
          <a:xfrm>
            <a:off x="3581400" y="4495800"/>
            <a:ext cx="228600" cy="1524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52245" name="Rectangle 23"/>
          <p:cNvSpPr>
            <a:spLocks noChangeArrowheads="1"/>
          </p:cNvSpPr>
          <p:nvPr/>
        </p:nvSpPr>
        <p:spPr bwMode="auto">
          <a:xfrm>
            <a:off x="6400800" y="4495800"/>
            <a:ext cx="381000" cy="2286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52246" name="Rectangle 14"/>
          <p:cNvSpPr>
            <a:spLocks noChangeArrowheads="1"/>
          </p:cNvSpPr>
          <p:nvPr/>
        </p:nvSpPr>
        <p:spPr bwMode="auto">
          <a:xfrm>
            <a:off x="609600" y="4465638"/>
            <a:ext cx="2165350" cy="244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fr-CA" altLang="fr-FR" sz="1100" dirty="0">
                <a:latin typeface="Arial Black" pitchFamily="34" charset="0"/>
              </a:rPr>
              <a:t>Temps: 0 ms</a:t>
            </a:r>
            <a:endParaRPr lang="fr-CA" altLang="fr-FR" sz="1100" b="1" dirty="0"/>
          </a:p>
        </p:txBody>
      </p:sp>
      <p:sp>
        <p:nvSpPr>
          <p:cNvPr id="52247" name="Rectangle 15"/>
          <p:cNvSpPr>
            <a:spLocks noChangeArrowheads="1"/>
          </p:cNvSpPr>
          <p:nvPr/>
        </p:nvSpPr>
        <p:spPr bwMode="auto">
          <a:xfrm>
            <a:off x="3759200" y="4465638"/>
            <a:ext cx="2032000" cy="244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fr-CA" altLang="fr-FR" sz="1100" dirty="0">
                <a:latin typeface="Arial Black" pitchFamily="34" charset="0"/>
              </a:rPr>
              <a:t>Temps: 1 ms</a:t>
            </a:r>
            <a:endParaRPr lang="fr-CA" altLang="fr-FR" sz="1100" b="1" dirty="0"/>
          </a:p>
        </p:txBody>
      </p:sp>
      <p:sp>
        <p:nvSpPr>
          <p:cNvPr id="52248" name="Rectangle 16"/>
          <p:cNvSpPr>
            <a:spLocks noChangeArrowheads="1"/>
          </p:cNvSpPr>
          <p:nvPr/>
        </p:nvSpPr>
        <p:spPr bwMode="auto">
          <a:xfrm>
            <a:off x="6400800" y="4427538"/>
            <a:ext cx="2700338" cy="244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fr-CA" altLang="fr-FR" sz="1100" dirty="0">
                <a:latin typeface="Arial Black" pitchFamily="34" charset="0"/>
              </a:rPr>
              <a:t>Temps: 2 ms</a:t>
            </a:r>
            <a:endParaRPr lang="fr-CA" altLang="fr-FR" sz="1100" b="1" dirty="0"/>
          </a:p>
        </p:txBody>
      </p:sp>
      <p:sp>
        <p:nvSpPr>
          <p:cNvPr id="4" name="Curved Up Arrow 3"/>
          <p:cNvSpPr/>
          <p:nvPr/>
        </p:nvSpPr>
        <p:spPr bwMode="auto">
          <a:xfrm flipH="1">
            <a:off x="4114800" y="3429000"/>
            <a:ext cx="457200" cy="228600"/>
          </a:xfrm>
          <a:prstGeom prst="curvedUp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8" name="Curved Up Arrow 27"/>
          <p:cNvSpPr/>
          <p:nvPr/>
        </p:nvSpPr>
        <p:spPr bwMode="auto">
          <a:xfrm>
            <a:off x="4648200" y="3429000"/>
            <a:ext cx="457200" cy="228600"/>
          </a:xfrm>
          <a:prstGeom prst="curvedUp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9" name="Curved Up Arrow 28"/>
          <p:cNvSpPr/>
          <p:nvPr/>
        </p:nvSpPr>
        <p:spPr bwMode="auto">
          <a:xfrm flipH="1">
            <a:off x="7772400" y="3352800"/>
            <a:ext cx="457200" cy="228600"/>
          </a:xfrm>
          <a:prstGeom prst="curvedUp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0" name="Curved Up Arrow 29"/>
          <p:cNvSpPr/>
          <p:nvPr/>
        </p:nvSpPr>
        <p:spPr bwMode="auto">
          <a:xfrm>
            <a:off x="8305800" y="3352800"/>
            <a:ext cx="457200" cy="228600"/>
          </a:xfrm>
          <a:prstGeom prst="curvedUp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1" name="Curved Up Arrow 30"/>
          <p:cNvSpPr/>
          <p:nvPr/>
        </p:nvSpPr>
        <p:spPr bwMode="auto">
          <a:xfrm flipH="1" flipV="1">
            <a:off x="4114800" y="3657600"/>
            <a:ext cx="457200" cy="228600"/>
          </a:xfrm>
          <a:prstGeom prst="curvedUp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2" name="Curved Up Arrow 31"/>
          <p:cNvSpPr/>
          <p:nvPr/>
        </p:nvSpPr>
        <p:spPr bwMode="auto">
          <a:xfrm flipV="1">
            <a:off x="4648200" y="3657600"/>
            <a:ext cx="457200" cy="228600"/>
          </a:xfrm>
          <a:prstGeom prst="curvedUp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3" name="Curved Up Arrow 32"/>
          <p:cNvSpPr/>
          <p:nvPr/>
        </p:nvSpPr>
        <p:spPr bwMode="auto">
          <a:xfrm flipH="1" flipV="1">
            <a:off x="7772400" y="3657600"/>
            <a:ext cx="457200" cy="228600"/>
          </a:xfrm>
          <a:prstGeom prst="curvedUp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4" name="Curved Up Arrow 33"/>
          <p:cNvSpPr/>
          <p:nvPr/>
        </p:nvSpPr>
        <p:spPr bwMode="auto">
          <a:xfrm flipV="1">
            <a:off x="8229600" y="3657600"/>
            <a:ext cx="457200" cy="228600"/>
          </a:xfrm>
          <a:prstGeom prst="curvedUp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28600" y="152400"/>
            <a:ext cx="1066799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1200" b="1" dirty="0">
                <a:solidFill>
                  <a:srgbClr val="C00000"/>
                </a:solidFill>
              </a:rPr>
              <a:t>DIFFÉRENT DU LIVRE</a:t>
            </a:r>
            <a:endParaRPr lang="en-US" sz="1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306425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59395" name="Picture 9" descr="figure_11_15a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86"/>
          <a:stretch>
            <a:fillRect/>
          </a:stretch>
        </p:blipFill>
        <p:spPr bwMode="auto">
          <a:xfrm>
            <a:off x="304800" y="2362200"/>
            <a:ext cx="8597900" cy="306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6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066800"/>
            <a:ext cx="9144000" cy="369332"/>
          </a:xfrm>
        </p:spPr>
        <p:txBody>
          <a:bodyPr/>
          <a:lstStyle/>
          <a:p>
            <a:pPr algn="ctr" eaLnBrk="1" hangingPunct="1"/>
            <a:r>
              <a:rPr lang="fr-CA" altLang="fr-FR" sz="1800" b="1" dirty="0"/>
              <a:t>Propagation d’un potentiel d’action dans des axones non myélinisés.</a:t>
            </a:r>
          </a:p>
        </p:txBody>
      </p:sp>
      <p:sp>
        <p:nvSpPr>
          <p:cNvPr id="59397" name="Rectangle 4"/>
          <p:cNvSpPr>
            <a:spLocks noChangeArrowheads="1"/>
          </p:cNvSpPr>
          <p:nvPr/>
        </p:nvSpPr>
        <p:spPr bwMode="auto">
          <a:xfrm>
            <a:off x="4038600" y="1981200"/>
            <a:ext cx="113506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 b="1" dirty="0"/>
              <a:t>Site du potentiel d’action    </a:t>
            </a:r>
          </a:p>
        </p:txBody>
      </p:sp>
      <p:sp>
        <p:nvSpPr>
          <p:cNvPr id="59398" name="Rectangle 5"/>
          <p:cNvSpPr>
            <a:spLocks noChangeArrowheads="1"/>
          </p:cNvSpPr>
          <p:nvPr/>
        </p:nvSpPr>
        <p:spPr bwMode="auto">
          <a:xfrm>
            <a:off x="5610225" y="2582863"/>
            <a:ext cx="186140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1" dirty="0"/>
              <a:t>Intensité du voltage</a:t>
            </a:r>
          </a:p>
        </p:txBody>
      </p:sp>
      <p:sp>
        <p:nvSpPr>
          <p:cNvPr id="59400" name="Freeform 7"/>
          <p:cNvSpPr>
            <a:spLocks/>
          </p:cNvSpPr>
          <p:nvPr/>
        </p:nvSpPr>
        <p:spPr bwMode="auto">
          <a:xfrm>
            <a:off x="4933950" y="2784475"/>
            <a:ext cx="715963" cy="809625"/>
          </a:xfrm>
          <a:custGeom>
            <a:avLst/>
            <a:gdLst>
              <a:gd name="T0" fmla="*/ 2147483647 w 451"/>
              <a:gd name="T1" fmla="*/ 0 h 510"/>
              <a:gd name="T2" fmla="*/ 2147483647 w 451"/>
              <a:gd name="T3" fmla="*/ 0 h 510"/>
              <a:gd name="T4" fmla="*/ 0 w 451"/>
              <a:gd name="T5" fmla="*/ 2147483647 h 510"/>
              <a:gd name="T6" fmla="*/ 0 60000 65536"/>
              <a:gd name="T7" fmla="*/ 0 60000 65536"/>
              <a:gd name="T8" fmla="*/ 0 60000 65536"/>
              <a:gd name="T9" fmla="*/ 0 w 451"/>
              <a:gd name="T10" fmla="*/ 0 h 510"/>
              <a:gd name="T11" fmla="*/ 451 w 451"/>
              <a:gd name="T12" fmla="*/ 510 h 51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51" h="510">
                <a:moveTo>
                  <a:pt x="451" y="0"/>
                </a:moveTo>
                <a:lnTo>
                  <a:pt x="365" y="0"/>
                </a:lnTo>
                <a:lnTo>
                  <a:pt x="0" y="510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01" name="Rectangle 8"/>
          <p:cNvSpPr>
            <a:spLocks noChangeArrowheads="1"/>
          </p:cNvSpPr>
          <p:nvPr/>
        </p:nvSpPr>
        <p:spPr bwMode="auto">
          <a:xfrm>
            <a:off x="355600" y="4365625"/>
            <a:ext cx="381000" cy="381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10" name="TextBox 9"/>
          <p:cNvSpPr txBox="1"/>
          <p:nvPr/>
        </p:nvSpPr>
        <p:spPr>
          <a:xfrm>
            <a:off x="228600" y="152400"/>
            <a:ext cx="1066799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1200" b="1" dirty="0">
                <a:solidFill>
                  <a:srgbClr val="C00000"/>
                </a:solidFill>
              </a:rPr>
              <a:t>DIFFÉRENT DU LIVRE</a:t>
            </a:r>
            <a:endParaRPr lang="en-US" sz="1200" b="1" dirty="0">
              <a:solidFill>
                <a:srgbClr val="C00000"/>
              </a:solidFill>
            </a:endParaRPr>
          </a:p>
        </p:txBody>
      </p:sp>
      <p:sp>
        <p:nvSpPr>
          <p:cNvPr id="11" name="Curved Up Arrow 10"/>
          <p:cNvSpPr/>
          <p:nvPr/>
        </p:nvSpPr>
        <p:spPr bwMode="auto">
          <a:xfrm>
            <a:off x="4724400" y="3429000"/>
            <a:ext cx="457200" cy="228600"/>
          </a:xfrm>
          <a:prstGeom prst="curvedUp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Curved Up Arrow 11"/>
          <p:cNvSpPr/>
          <p:nvPr/>
        </p:nvSpPr>
        <p:spPr bwMode="auto">
          <a:xfrm flipV="1">
            <a:off x="4724400" y="3657600"/>
            <a:ext cx="457200" cy="228600"/>
          </a:xfrm>
          <a:prstGeom prst="curvedUp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Rectangle 1"/>
          <p:cNvSpPr/>
          <p:nvPr/>
        </p:nvSpPr>
        <p:spPr bwMode="auto">
          <a:xfrm>
            <a:off x="4572000" y="3276600"/>
            <a:ext cx="152400" cy="685800"/>
          </a:xfrm>
          <a:prstGeom prst="rect">
            <a:avLst/>
          </a:prstGeom>
          <a:solidFill>
            <a:srgbClr val="C00000">
              <a:alpha val="40000"/>
            </a:srgbClr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4038600" y="4191000"/>
            <a:ext cx="144779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 b="1" dirty="0"/>
              <a:t>Dépolarisation rapide vers le seuil d’excitation</a:t>
            </a:r>
          </a:p>
        </p:txBody>
      </p:sp>
      <p:cxnSp>
        <p:nvCxnSpPr>
          <p:cNvPr id="5" name="Straight Arrow Connector 4"/>
          <p:cNvCxnSpPr/>
          <p:nvPr/>
        </p:nvCxnSpPr>
        <p:spPr bwMode="auto">
          <a:xfrm flipV="1">
            <a:off x="4876800" y="3886200"/>
            <a:ext cx="0" cy="304800"/>
          </a:xfrm>
          <a:prstGeom prst="straightConnector1">
            <a:avLst/>
          </a:prstGeom>
          <a:solidFill>
            <a:schemeClr val="accent1"/>
          </a:solidFill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8" name="Straight Arrow Connector 17"/>
          <p:cNvCxnSpPr/>
          <p:nvPr/>
        </p:nvCxnSpPr>
        <p:spPr bwMode="auto">
          <a:xfrm flipV="1">
            <a:off x="8153400" y="3886200"/>
            <a:ext cx="0" cy="304800"/>
          </a:xfrm>
          <a:prstGeom prst="straightConnector1">
            <a:avLst/>
          </a:prstGeom>
          <a:solidFill>
            <a:schemeClr val="accent1"/>
          </a:solidFill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9" name="Rectangle 5"/>
          <p:cNvSpPr>
            <a:spLocks noChangeArrowheads="1"/>
          </p:cNvSpPr>
          <p:nvPr/>
        </p:nvSpPr>
        <p:spPr bwMode="auto">
          <a:xfrm>
            <a:off x="7391400" y="4267200"/>
            <a:ext cx="144779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 b="1" dirty="0"/>
              <a:t>Dépolarisation très lente vers le seuil d’excitation</a:t>
            </a:r>
          </a:p>
        </p:txBody>
      </p:sp>
      <p:sp>
        <p:nvSpPr>
          <p:cNvPr id="6" name="Rectangle 5"/>
          <p:cNvSpPr/>
          <p:nvPr/>
        </p:nvSpPr>
        <p:spPr bwMode="auto">
          <a:xfrm>
            <a:off x="1905000" y="3276600"/>
            <a:ext cx="228600" cy="228600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1600200" y="2590800"/>
            <a:ext cx="2590800" cy="3810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3733800" y="2743200"/>
            <a:ext cx="609600" cy="3810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Curved Down Arrow 6"/>
          <p:cNvSpPr/>
          <p:nvPr/>
        </p:nvSpPr>
        <p:spPr bwMode="auto">
          <a:xfrm>
            <a:off x="1981200" y="2667000"/>
            <a:ext cx="2514600" cy="533400"/>
          </a:xfrm>
          <a:prstGeom prst="curvedDownArrow">
            <a:avLst/>
          </a:prstGeom>
          <a:solidFill>
            <a:srgbClr val="C00000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61443" name="Picture 15" descr="figure_11_15c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93"/>
          <a:stretch>
            <a:fillRect/>
          </a:stretch>
        </p:blipFill>
        <p:spPr bwMode="auto">
          <a:xfrm>
            <a:off x="304800" y="1981200"/>
            <a:ext cx="8628063" cy="398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4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-22412" y="685800"/>
            <a:ext cx="9144000" cy="400110"/>
          </a:xfrm>
        </p:spPr>
        <p:txBody>
          <a:bodyPr/>
          <a:lstStyle/>
          <a:p>
            <a:pPr eaLnBrk="1" hangingPunct="1"/>
            <a:r>
              <a:rPr lang="fr-CA" altLang="fr-FR" b="1" dirty="0"/>
              <a:t>Propagation d’un potentiel d’action dans des axones myélinisés</a:t>
            </a:r>
          </a:p>
        </p:txBody>
      </p:sp>
      <p:sp>
        <p:nvSpPr>
          <p:cNvPr id="61446" name="Rectangle 5"/>
          <p:cNvSpPr>
            <a:spLocks noChangeArrowheads="1"/>
          </p:cNvSpPr>
          <p:nvPr/>
        </p:nvSpPr>
        <p:spPr bwMode="auto">
          <a:xfrm>
            <a:off x="5165725" y="1958975"/>
            <a:ext cx="1587500" cy="501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5000"/>
              </a:lnSpc>
            </a:pPr>
            <a:r>
              <a:rPr lang="fr-CA" altLang="fr-FR" sz="1400" b="1" dirty="0"/>
              <a:t>Gaine de myéline</a:t>
            </a:r>
          </a:p>
        </p:txBody>
      </p:sp>
      <p:sp>
        <p:nvSpPr>
          <p:cNvPr id="61447" name="Rectangle 6"/>
          <p:cNvSpPr>
            <a:spLocks noChangeArrowheads="1"/>
          </p:cNvSpPr>
          <p:nvPr/>
        </p:nvSpPr>
        <p:spPr bwMode="auto">
          <a:xfrm>
            <a:off x="5745163" y="2489200"/>
            <a:ext cx="1617662" cy="45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85000"/>
              </a:lnSpc>
            </a:pPr>
            <a:r>
              <a:rPr lang="fr-CA" altLang="fr-FR" sz="1400" b="1" dirty="0"/>
              <a:t>Nœud de la </a:t>
            </a:r>
            <a:r>
              <a:rPr lang="fr-CA" altLang="fr-FR" sz="1400" b="1" dirty="0" err="1"/>
              <a:t>neurofibre</a:t>
            </a:r>
            <a:endParaRPr lang="fr-CA" altLang="fr-FR" sz="1400" b="1" dirty="0"/>
          </a:p>
        </p:txBody>
      </p:sp>
      <p:sp>
        <p:nvSpPr>
          <p:cNvPr id="61450" name="Rectangle 9"/>
          <p:cNvSpPr>
            <a:spLocks noChangeArrowheads="1"/>
          </p:cNvSpPr>
          <p:nvPr/>
        </p:nvSpPr>
        <p:spPr bwMode="auto">
          <a:xfrm>
            <a:off x="7131050" y="3000375"/>
            <a:ext cx="7810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800" b="1"/>
              <a:t>1 mm</a:t>
            </a:r>
          </a:p>
        </p:txBody>
      </p:sp>
      <p:sp>
        <p:nvSpPr>
          <p:cNvPr id="61451" name="Freeform 10"/>
          <p:cNvSpPr>
            <a:spLocks/>
          </p:cNvSpPr>
          <p:nvPr/>
        </p:nvSpPr>
        <p:spPr bwMode="auto">
          <a:xfrm>
            <a:off x="6300788" y="3173413"/>
            <a:ext cx="523875" cy="119062"/>
          </a:xfrm>
          <a:custGeom>
            <a:avLst/>
            <a:gdLst>
              <a:gd name="T0" fmla="*/ 0 w 330"/>
              <a:gd name="T1" fmla="*/ 2147483647 h 75"/>
              <a:gd name="T2" fmla="*/ 2147483647 w 330"/>
              <a:gd name="T3" fmla="*/ 0 h 75"/>
              <a:gd name="T4" fmla="*/ 2147483647 w 330"/>
              <a:gd name="T5" fmla="*/ 2147483647 h 75"/>
              <a:gd name="T6" fmla="*/ 2147483647 w 330"/>
              <a:gd name="T7" fmla="*/ 2147483647 h 75"/>
              <a:gd name="T8" fmla="*/ 0 60000 65536"/>
              <a:gd name="T9" fmla="*/ 0 60000 65536"/>
              <a:gd name="T10" fmla="*/ 0 60000 65536"/>
              <a:gd name="T11" fmla="*/ 0 60000 65536"/>
              <a:gd name="T12" fmla="*/ 0 w 330"/>
              <a:gd name="T13" fmla="*/ 0 h 75"/>
              <a:gd name="T14" fmla="*/ 330 w 330"/>
              <a:gd name="T15" fmla="*/ 75 h 7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0" h="75">
                <a:moveTo>
                  <a:pt x="0" y="75"/>
                </a:moveTo>
                <a:lnTo>
                  <a:pt x="2" y="0"/>
                </a:lnTo>
                <a:lnTo>
                  <a:pt x="330" y="3"/>
                </a:lnTo>
                <a:lnTo>
                  <a:pt x="330" y="72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52" name="Line 11"/>
          <p:cNvSpPr>
            <a:spLocks noChangeShapeType="1"/>
          </p:cNvSpPr>
          <p:nvPr/>
        </p:nvSpPr>
        <p:spPr bwMode="auto">
          <a:xfrm>
            <a:off x="6562725" y="3043238"/>
            <a:ext cx="3175" cy="1317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53" name="Freeform 12"/>
          <p:cNvSpPr>
            <a:spLocks/>
          </p:cNvSpPr>
          <p:nvPr/>
        </p:nvSpPr>
        <p:spPr bwMode="auto">
          <a:xfrm>
            <a:off x="5622925" y="2514600"/>
            <a:ext cx="1588" cy="654050"/>
          </a:xfrm>
          <a:custGeom>
            <a:avLst/>
            <a:gdLst>
              <a:gd name="T0" fmla="*/ 0 w 1"/>
              <a:gd name="T1" fmla="*/ 0 h 412"/>
              <a:gd name="T2" fmla="*/ 0 w 1"/>
              <a:gd name="T3" fmla="*/ 2147483647 h 412"/>
              <a:gd name="T4" fmla="*/ 0 60000 65536"/>
              <a:gd name="T5" fmla="*/ 0 60000 65536"/>
              <a:gd name="T6" fmla="*/ 0 w 1"/>
              <a:gd name="T7" fmla="*/ 0 h 412"/>
              <a:gd name="T8" fmla="*/ 1 w 1"/>
              <a:gd name="T9" fmla="*/ 412 h 41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412">
                <a:moveTo>
                  <a:pt x="0" y="0"/>
                </a:moveTo>
                <a:lnTo>
                  <a:pt x="0" y="412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55" name="Rectangle 14"/>
          <p:cNvSpPr>
            <a:spLocks noChangeArrowheads="1"/>
          </p:cNvSpPr>
          <p:nvPr/>
        </p:nvSpPr>
        <p:spPr bwMode="auto">
          <a:xfrm>
            <a:off x="276225" y="4673600"/>
            <a:ext cx="457200" cy="3048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3962400" y="1981200"/>
            <a:ext cx="113506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 b="1" dirty="0"/>
              <a:t>Site du potentiel d’action    </a:t>
            </a:r>
          </a:p>
        </p:txBody>
      </p:sp>
      <p:sp>
        <p:nvSpPr>
          <p:cNvPr id="17" name="Rectangle 16"/>
          <p:cNvSpPr/>
          <p:nvPr/>
        </p:nvSpPr>
        <p:spPr bwMode="auto">
          <a:xfrm>
            <a:off x="4419600" y="3352800"/>
            <a:ext cx="228600" cy="609600"/>
          </a:xfrm>
          <a:prstGeom prst="rect">
            <a:avLst/>
          </a:prstGeom>
          <a:solidFill>
            <a:srgbClr val="C00000">
              <a:alpha val="40000"/>
            </a:srgbClr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Curved Up Arrow 17"/>
          <p:cNvSpPr/>
          <p:nvPr/>
        </p:nvSpPr>
        <p:spPr bwMode="auto">
          <a:xfrm>
            <a:off x="4724400" y="3429000"/>
            <a:ext cx="457200" cy="228600"/>
          </a:xfrm>
          <a:prstGeom prst="curvedUp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Curved Up Arrow 18"/>
          <p:cNvSpPr/>
          <p:nvPr/>
        </p:nvSpPr>
        <p:spPr bwMode="auto">
          <a:xfrm flipV="1">
            <a:off x="4724400" y="3657600"/>
            <a:ext cx="457200" cy="228600"/>
          </a:xfrm>
          <a:prstGeom prst="curvedUp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Rectangle 20"/>
          <p:cNvSpPr/>
          <p:nvPr/>
        </p:nvSpPr>
        <p:spPr bwMode="auto">
          <a:xfrm>
            <a:off x="4495800" y="2667000"/>
            <a:ext cx="228600" cy="6096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3" name="Straight Arrow Connector 2"/>
          <p:cNvCxnSpPr/>
          <p:nvPr/>
        </p:nvCxnSpPr>
        <p:spPr bwMode="auto">
          <a:xfrm>
            <a:off x="4495800" y="2743200"/>
            <a:ext cx="0" cy="53340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5867400" y="4419600"/>
            <a:ext cx="144779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 b="1" dirty="0"/>
              <a:t>Dépolarisation rapide vers le seuil d’excitation</a:t>
            </a:r>
          </a:p>
        </p:txBody>
      </p:sp>
      <p:sp>
        <p:nvSpPr>
          <p:cNvPr id="25" name="Rectangle 5"/>
          <p:cNvSpPr>
            <a:spLocks noChangeArrowheads="1"/>
          </p:cNvSpPr>
          <p:nvPr/>
        </p:nvSpPr>
        <p:spPr bwMode="auto">
          <a:xfrm>
            <a:off x="7696201" y="4419600"/>
            <a:ext cx="144779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 b="1" dirty="0"/>
              <a:t>Dépolarisation rapide vers le seuil d’excitation</a:t>
            </a:r>
          </a:p>
        </p:txBody>
      </p:sp>
      <p:cxnSp>
        <p:nvCxnSpPr>
          <p:cNvPr id="26" name="Straight Arrow Connector 25"/>
          <p:cNvCxnSpPr/>
          <p:nvPr/>
        </p:nvCxnSpPr>
        <p:spPr bwMode="auto">
          <a:xfrm flipV="1">
            <a:off x="6553200" y="4038600"/>
            <a:ext cx="0" cy="304800"/>
          </a:xfrm>
          <a:prstGeom prst="straightConnector1">
            <a:avLst/>
          </a:prstGeom>
          <a:solidFill>
            <a:schemeClr val="accent1"/>
          </a:solidFill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7" name="Straight Arrow Connector 26"/>
          <p:cNvCxnSpPr/>
          <p:nvPr/>
        </p:nvCxnSpPr>
        <p:spPr bwMode="auto">
          <a:xfrm flipV="1">
            <a:off x="8534400" y="4038600"/>
            <a:ext cx="0" cy="304800"/>
          </a:xfrm>
          <a:prstGeom prst="straightConnector1">
            <a:avLst/>
          </a:prstGeom>
          <a:solidFill>
            <a:schemeClr val="accent1"/>
          </a:solidFill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2" name="Rectangle 3"/>
          <p:cNvSpPr txBox="1">
            <a:spLocks noChangeArrowheads="1"/>
          </p:cNvSpPr>
          <p:nvPr/>
        </p:nvSpPr>
        <p:spPr bwMode="auto">
          <a:xfrm>
            <a:off x="0" y="5638800"/>
            <a:ext cx="914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CA" altLang="fr-FR" sz="1800" b="1" kern="0" dirty="0"/>
              <a:t>SCLÉROSE EN PLAQUE (MYÉLINE-SNC)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048000"/>
            <a:ext cx="9144000" cy="584775"/>
          </a:xfrm>
        </p:spPr>
        <p:txBody>
          <a:bodyPr/>
          <a:lstStyle/>
          <a:p>
            <a:pPr algn="ctr"/>
            <a:r>
              <a:rPr lang="fr-CA" altLang="fr-FR" sz="3200" b="1" u="sng" dirty="0"/>
              <a:t>NÉVROGLIE DU SNC</a:t>
            </a:r>
            <a:endParaRPr lang="fr-CA" altLang="fr-FR" sz="3200" u="sng" dirty="0"/>
          </a:p>
        </p:txBody>
      </p:sp>
    </p:spTree>
    <p:extLst>
      <p:ext uri="{BB962C8B-B14F-4D97-AF65-F5344CB8AC3E}">
        <p14:creationId xmlns:p14="http://schemas.microsoft.com/office/powerpoint/2010/main" val="31057147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13447" y="457200"/>
            <a:ext cx="9144000" cy="369332"/>
          </a:xfrm>
        </p:spPr>
        <p:txBody>
          <a:bodyPr/>
          <a:lstStyle/>
          <a:p>
            <a:pPr algn="ctr" eaLnBrk="1" hangingPunct="1"/>
            <a:r>
              <a:rPr lang="fr-CA" altLang="fr-FR" sz="1800" dirty="0">
                <a:latin typeface="Arial Black" pitchFamily="34" charset="0"/>
              </a:rPr>
              <a:t>OLIGODENDROCYTES</a:t>
            </a:r>
            <a:endParaRPr lang="fr-CA" altLang="fr-FR" sz="1800" b="1" dirty="0"/>
          </a:p>
        </p:txBody>
      </p:sp>
      <p:pic>
        <p:nvPicPr>
          <p:cNvPr id="12292" name="Picture 3" descr="figure_11_03d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05"/>
          <a:stretch>
            <a:fillRect/>
          </a:stretch>
        </p:blipFill>
        <p:spPr bwMode="auto">
          <a:xfrm>
            <a:off x="252038" y="1600200"/>
            <a:ext cx="8597900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1288676" y="1649412"/>
            <a:ext cx="24003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2100" b="1"/>
              <a:t>Gaine de myéline</a:t>
            </a:r>
          </a:p>
        </p:txBody>
      </p:sp>
      <p:sp>
        <p:nvSpPr>
          <p:cNvPr id="12294" name="Rectangle 5"/>
          <p:cNvSpPr>
            <a:spLocks noChangeArrowheads="1"/>
          </p:cNvSpPr>
          <p:nvPr/>
        </p:nvSpPr>
        <p:spPr bwMode="auto">
          <a:xfrm>
            <a:off x="6560763" y="2185987"/>
            <a:ext cx="256222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100" b="1"/>
              <a:t>Prolongement de l’oligodendrocyte</a:t>
            </a:r>
          </a:p>
        </p:txBody>
      </p:sp>
      <p:sp>
        <p:nvSpPr>
          <p:cNvPr id="12295" name="Rectangle 6"/>
          <p:cNvSpPr>
            <a:spLocks noChangeArrowheads="1"/>
          </p:cNvSpPr>
          <p:nvPr/>
        </p:nvSpPr>
        <p:spPr bwMode="auto">
          <a:xfrm>
            <a:off x="7479926" y="3505200"/>
            <a:ext cx="16954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100" b="1"/>
              <a:t>Neurofibres</a:t>
            </a:r>
          </a:p>
        </p:txBody>
      </p:sp>
      <p:sp>
        <p:nvSpPr>
          <p:cNvPr id="12297" name="Line 8"/>
          <p:cNvSpPr>
            <a:spLocks noChangeShapeType="1"/>
          </p:cNvSpPr>
          <p:nvPr/>
        </p:nvSpPr>
        <p:spPr bwMode="auto">
          <a:xfrm flipV="1">
            <a:off x="2290388" y="2025650"/>
            <a:ext cx="0" cy="635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298" name="Freeform 9"/>
          <p:cNvSpPr>
            <a:spLocks/>
          </p:cNvSpPr>
          <p:nvPr/>
        </p:nvSpPr>
        <p:spPr bwMode="auto">
          <a:xfrm>
            <a:off x="4517651" y="2386012"/>
            <a:ext cx="2073275" cy="1512888"/>
          </a:xfrm>
          <a:custGeom>
            <a:avLst/>
            <a:gdLst>
              <a:gd name="T0" fmla="*/ 0 w 1306"/>
              <a:gd name="T1" fmla="*/ 2147483647 h 953"/>
              <a:gd name="T2" fmla="*/ 2147483647 w 1306"/>
              <a:gd name="T3" fmla="*/ 0 h 953"/>
              <a:gd name="T4" fmla="*/ 2147483647 w 1306"/>
              <a:gd name="T5" fmla="*/ 2147483647 h 953"/>
              <a:gd name="T6" fmla="*/ 0 60000 65536"/>
              <a:gd name="T7" fmla="*/ 0 60000 65536"/>
              <a:gd name="T8" fmla="*/ 0 60000 65536"/>
              <a:gd name="T9" fmla="*/ 0 w 1306"/>
              <a:gd name="T10" fmla="*/ 0 h 953"/>
              <a:gd name="T11" fmla="*/ 1306 w 1306"/>
              <a:gd name="T12" fmla="*/ 953 h 95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06" h="953">
                <a:moveTo>
                  <a:pt x="0" y="953"/>
                </a:moveTo>
                <a:lnTo>
                  <a:pt x="869" y="0"/>
                </a:lnTo>
                <a:lnTo>
                  <a:pt x="1306" y="4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299" name="Line 10"/>
          <p:cNvSpPr>
            <a:spLocks noChangeShapeType="1"/>
          </p:cNvSpPr>
          <p:nvPr/>
        </p:nvSpPr>
        <p:spPr bwMode="auto">
          <a:xfrm>
            <a:off x="6875088" y="3706812"/>
            <a:ext cx="63976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00" name="Line 11"/>
          <p:cNvSpPr>
            <a:spLocks noChangeShapeType="1"/>
          </p:cNvSpPr>
          <p:nvPr/>
        </p:nvSpPr>
        <p:spPr bwMode="auto">
          <a:xfrm flipH="1">
            <a:off x="6811588" y="3702050"/>
            <a:ext cx="465138" cy="11572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01" name="Rectangle 12"/>
          <p:cNvSpPr>
            <a:spLocks noChangeArrowheads="1"/>
          </p:cNvSpPr>
          <p:nvPr/>
        </p:nvSpPr>
        <p:spPr bwMode="auto">
          <a:xfrm>
            <a:off x="131388" y="5167312"/>
            <a:ext cx="609600" cy="4572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45102138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04800"/>
            <a:ext cx="9144000" cy="461665"/>
          </a:xfrm>
        </p:spPr>
        <p:txBody>
          <a:bodyPr/>
          <a:lstStyle/>
          <a:p>
            <a:pPr algn="ctr" eaLnBrk="1" hangingPunct="1"/>
            <a:r>
              <a:rPr lang="fr-CA" altLang="fr-FR" sz="2400" dirty="0">
                <a:latin typeface="Arial Black" pitchFamily="34" charset="0"/>
              </a:rPr>
              <a:t>ASTROCYTES</a:t>
            </a:r>
            <a:endParaRPr lang="fr-CA" altLang="fr-FR" sz="2400" b="1" dirty="0"/>
          </a:p>
        </p:txBody>
      </p:sp>
      <p:pic>
        <p:nvPicPr>
          <p:cNvPr id="9220" name="Picture 3" descr="figure_11_03a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25"/>
          <a:stretch>
            <a:fillRect/>
          </a:stretch>
        </p:blipFill>
        <p:spPr bwMode="auto">
          <a:xfrm>
            <a:off x="228600" y="990600"/>
            <a:ext cx="859790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Rectangle 4"/>
          <p:cNvSpPr>
            <a:spLocks noChangeArrowheads="1"/>
          </p:cNvSpPr>
          <p:nvPr/>
        </p:nvSpPr>
        <p:spPr bwMode="auto">
          <a:xfrm>
            <a:off x="1555750" y="1090612"/>
            <a:ext cx="15700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b="1"/>
              <a:t>Capillaire</a:t>
            </a:r>
          </a:p>
        </p:txBody>
      </p:sp>
      <p:sp>
        <p:nvSpPr>
          <p:cNvPr id="9222" name="Rectangle 5"/>
          <p:cNvSpPr>
            <a:spLocks noChangeArrowheads="1"/>
          </p:cNvSpPr>
          <p:nvPr/>
        </p:nvSpPr>
        <p:spPr bwMode="auto">
          <a:xfrm>
            <a:off x="7346950" y="2759075"/>
            <a:ext cx="1433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b="1"/>
              <a:t>Neurone</a:t>
            </a:r>
          </a:p>
        </p:txBody>
      </p:sp>
      <p:sp>
        <p:nvSpPr>
          <p:cNvPr id="9223" name="Rectangle 6"/>
          <p:cNvSpPr>
            <a:spLocks noChangeArrowheads="1"/>
          </p:cNvSpPr>
          <p:nvPr/>
        </p:nvSpPr>
        <p:spPr bwMode="auto">
          <a:xfrm>
            <a:off x="7346950" y="4325937"/>
            <a:ext cx="16065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b="1"/>
              <a:t>Astrocyte</a:t>
            </a:r>
          </a:p>
        </p:txBody>
      </p:sp>
      <p:sp>
        <p:nvSpPr>
          <p:cNvPr id="9224" name="Line 7"/>
          <p:cNvSpPr>
            <a:spLocks noChangeShapeType="1"/>
          </p:cNvSpPr>
          <p:nvPr/>
        </p:nvSpPr>
        <p:spPr bwMode="auto">
          <a:xfrm flipH="1">
            <a:off x="3108325" y="1363662"/>
            <a:ext cx="6762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25" name="Line 8"/>
          <p:cNvSpPr>
            <a:spLocks noChangeShapeType="1"/>
          </p:cNvSpPr>
          <p:nvPr/>
        </p:nvSpPr>
        <p:spPr bwMode="auto">
          <a:xfrm>
            <a:off x="6589713" y="2957512"/>
            <a:ext cx="76993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26" name="Line 9"/>
          <p:cNvSpPr>
            <a:spLocks noChangeShapeType="1"/>
          </p:cNvSpPr>
          <p:nvPr/>
        </p:nvSpPr>
        <p:spPr bwMode="auto">
          <a:xfrm>
            <a:off x="4562475" y="4511675"/>
            <a:ext cx="281146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28" name="Rectangle 11"/>
          <p:cNvSpPr>
            <a:spLocks noChangeArrowheads="1"/>
          </p:cNvSpPr>
          <p:nvPr/>
        </p:nvSpPr>
        <p:spPr bwMode="auto">
          <a:xfrm>
            <a:off x="184150" y="6078537"/>
            <a:ext cx="609600" cy="381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79424099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04800"/>
            <a:ext cx="9144000" cy="461665"/>
          </a:xfrm>
        </p:spPr>
        <p:txBody>
          <a:bodyPr/>
          <a:lstStyle/>
          <a:p>
            <a:pPr algn="ctr" eaLnBrk="1" hangingPunct="1"/>
            <a:r>
              <a:rPr lang="fr-CA" altLang="fr-FR" sz="2400" dirty="0">
                <a:latin typeface="Arial Black" pitchFamily="34" charset="0"/>
              </a:rPr>
              <a:t>MICROGLIES</a:t>
            </a:r>
            <a:endParaRPr lang="fr-CA" altLang="fr-FR" sz="2400" b="1" dirty="0"/>
          </a:p>
        </p:txBody>
      </p:sp>
      <p:pic>
        <p:nvPicPr>
          <p:cNvPr id="10244" name="Picture 3" descr="figure_11_03b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21"/>
          <a:stretch>
            <a:fillRect/>
          </a:stretch>
        </p:blipFill>
        <p:spPr bwMode="auto">
          <a:xfrm>
            <a:off x="273050" y="852488"/>
            <a:ext cx="8597900" cy="497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Rectangle 4"/>
          <p:cNvSpPr>
            <a:spLocks noChangeArrowheads="1"/>
          </p:cNvSpPr>
          <p:nvPr/>
        </p:nvSpPr>
        <p:spPr bwMode="auto">
          <a:xfrm>
            <a:off x="7377113" y="2686050"/>
            <a:ext cx="14335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b="1"/>
              <a:t>Neurone</a:t>
            </a:r>
          </a:p>
        </p:txBody>
      </p:sp>
      <p:sp>
        <p:nvSpPr>
          <p:cNvPr id="10246" name="Rectangle 5"/>
          <p:cNvSpPr>
            <a:spLocks noChangeArrowheads="1"/>
          </p:cNvSpPr>
          <p:nvPr/>
        </p:nvSpPr>
        <p:spPr bwMode="auto">
          <a:xfrm>
            <a:off x="7377113" y="3197225"/>
            <a:ext cx="15351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b="1"/>
              <a:t>Microglie</a:t>
            </a:r>
          </a:p>
        </p:txBody>
      </p:sp>
      <p:sp>
        <p:nvSpPr>
          <p:cNvPr id="10248" name="Line 7"/>
          <p:cNvSpPr>
            <a:spLocks noChangeShapeType="1"/>
          </p:cNvSpPr>
          <p:nvPr/>
        </p:nvSpPr>
        <p:spPr bwMode="auto">
          <a:xfrm>
            <a:off x="6621463" y="2905125"/>
            <a:ext cx="7969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49" name="Line 8"/>
          <p:cNvSpPr>
            <a:spLocks noChangeShapeType="1"/>
          </p:cNvSpPr>
          <p:nvPr/>
        </p:nvSpPr>
        <p:spPr bwMode="auto">
          <a:xfrm>
            <a:off x="3201988" y="3390900"/>
            <a:ext cx="42164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50" name="Rectangle 9"/>
          <p:cNvSpPr>
            <a:spLocks noChangeArrowheads="1"/>
          </p:cNvSpPr>
          <p:nvPr/>
        </p:nvSpPr>
        <p:spPr bwMode="auto">
          <a:xfrm>
            <a:off x="304800" y="5486400"/>
            <a:ext cx="457200" cy="381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65456646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22412" y="533400"/>
            <a:ext cx="9144000" cy="461665"/>
          </a:xfrm>
        </p:spPr>
        <p:txBody>
          <a:bodyPr/>
          <a:lstStyle/>
          <a:p>
            <a:pPr algn="ctr" eaLnBrk="1" hangingPunct="1"/>
            <a:r>
              <a:rPr lang="fr-CA" altLang="fr-FR" sz="2400" dirty="0">
                <a:latin typeface="Arial Black" pitchFamily="34" charset="0"/>
              </a:rPr>
              <a:t>ÉPENDYMOCYTES</a:t>
            </a:r>
            <a:endParaRPr lang="fr-CA" altLang="fr-FR" sz="2400" b="1" dirty="0"/>
          </a:p>
        </p:txBody>
      </p:sp>
      <p:pic>
        <p:nvPicPr>
          <p:cNvPr id="11268" name="Picture 3" descr="figure_11_03c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49"/>
          <a:stretch>
            <a:fillRect/>
          </a:stretch>
        </p:blipFill>
        <p:spPr bwMode="auto">
          <a:xfrm>
            <a:off x="152026" y="1676400"/>
            <a:ext cx="8597900" cy="382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Rectangle 4"/>
          <p:cNvSpPr>
            <a:spLocks noChangeArrowheads="1"/>
          </p:cNvSpPr>
          <p:nvPr/>
        </p:nvSpPr>
        <p:spPr bwMode="auto">
          <a:xfrm>
            <a:off x="2536451" y="2108200"/>
            <a:ext cx="33591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2100" b="1" i="1"/>
              <a:t>Cavité remplie de liquide</a:t>
            </a:r>
          </a:p>
        </p:txBody>
      </p:sp>
      <p:sp>
        <p:nvSpPr>
          <p:cNvPr id="11270" name="Rectangle 5"/>
          <p:cNvSpPr>
            <a:spLocks noChangeArrowheads="1"/>
          </p:cNvSpPr>
          <p:nvPr/>
        </p:nvSpPr>
        <p:spPr bwMode="auto">
          <a:xfrm>
            <a:off x="6717926" y="2282825"/>
            <a:ext cx="654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2000" b="1"/>
              <a:t>Cils</a:t>
            </a:r>
          </a:p>
        </p:txBody>
      </p:sp>
      <p:sp>
        <p:nvSpPr>
          <p:cNvPr id="11271" name="Rectangle 6"/>
          <p:cNvSpPr>
            <a:spLocks noChangeArrowheads="1"/>
          </p:cNvSpPr>
          <p:nvPr/>
        </p:nvSpPr>
        <p:spPr bwMode="auto">
          <a:xfrm>
            <a:off x="6727451" y="3159125"/>
            <a:ext cx="21526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000" b="1"/>
              <a:t>Épendymocytes</a:t>
            </a:r>
          </a:p>
        </p:txBody>
      </p:sp>
      <p:sp>
        <p:nvSpPr>
          <p:cNvPr id="11272" name="Rectangle 7"/>
          <p:cNvSpPr>
            <a:spLocks noChangeArrowheads="1"/>
          </p:cNvSpPr>
          <p:nvPr/>
        </p:nvSpPr>
        <p:spPr bwMode="auto">
          <a:xfrm>
            <a:off x="6732214" y="4049713"/>
            <a:ext cx="244316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000" b="1"/>
              <a:t>Tissu de l’encéphale ou de la moelle épinière</a:t>
            </a:r>
          </a:p>
        </p:txBody>
      </p:sp>
      <p:sp>
        <p:nvSpPr>
          <p:cNvPr id="11274" name="Freeform 9"/>
          <p:cNvSpPr>
            <a:spLocks/>
          </p:cNvSpPr>
          <p:nvPr/>
        </p:nvSpPr>
        <p:spPr bwMode="auto">
          <a:xfrm>
            <a:off x="5433639" y="2484438"/>
            <a:ext cx="1319212" cy="288925"/>
          </a:xfrm>
          <a:custGeom>
            <a:avLst/>
            <a:gdLst>
              <a:gd name="T0" fmla="*/ 0 w 831"/>
              <a:gd name="T1" fmla="*/ 2147483647 h 182"/>
              <a:gd name="T2" fmla="*/ 2147483647 w 831"/>
              <a:gd name="T3" fmla="*/ 0 h 182"/>
              <a:gd name="T4" fmla="*/ 2147483647 w 831"/>
              <a:gd name="T5" fmla="*/ 0 h 182"/>
              <a:gd name="T6" fmla="*/ 0 60000 65536"/>
              <a:gd name="T7" fmla="*/ 0 60000 65536"/>
              <a:gd name="T8" fmla="*/ 0 60000 65536"/>
              <a:gd name="T9" fmla="*/ 0 w 831"/>
              <a:gd name="T10" fmla="*/ 0 h 182"/>
              <a:gd name="T11" fmla="*/ 831 w 831"/>
              <a:gd name="T12" fmla="*/ 182 h 18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31" h="182">
                <a:moveTo>
                  <a:pt x="0" y="182"/>
                </a:moveTo>
                <a:lnTo>
                  <a:pt x="629" y="0"/>
                </a:lnTo>
                <a:lnTo>
                  <a:pt x="831" y="0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75" name="Line 10"/>
          <p:cNvSpPr>
            <a:spLocks noChangeShapeType="1"/>
          </p:cNvSpPr>
          <p:nvPr/>
        </p:nvSpPr>
        <p:spPr bwMode="auto">
          <a:xfrm flipH="1">
            <a:off x="6021014" y="2484438"/>
            <a:ext cx="415925" cy="3016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76" name="Freeform 11"/>
          <p:cNvSpPr>
            <a:spLocks/>
          </p:cNvSpPr>
          <p:nvPr/>
        </p:nvSpPr>
        <p:spPr bwMode="auto">
          <a:xfrm>
            <a:off x="3425451" y="3336925"/>
            <a:ext cx="3319463" cy="882650"/>
          </a:xfrm>
          <a:custGeom>
            <a:avLst/>
            <a:gdLst>
              <a:gd name="T0" fmla="*/ 2147483647 w 2091"/>
              <a:gd name="T1" fmla="*/ 2147483647 h 556"/>
              <a:gd name="T2" fmla="*/ 2147483647 w 2091"/>
              <a:gd name="T3" fmla="*/ 0 h 556"/>
              <a:gd name="T4" fmla="*/ 0 w 2091"/>
              <a:gd name="T5" fmla="*/ 2147483647 h 556"/>
              <a:gd name="T6" fmla="*/ 0 60000 65536"/>
              <a:gd name="T7" fmla="*/ 0 60000 65536"/>
              <a:gd name="T8" fmla="*/ 0 60000 65536"/>
              <a:gd name="T9" fmla="*/ 0 w 2091"/>
              <a:gd name="T10" fmla="*/ 0 h 556"/>
              <a:gd name="T11" fmla="*/ 2091 w 2091"/>
              <a:gd name="T12" fmla="*/ 556 h 5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91" h="556">
                <a:moveTo>
                  <a:pt x="2091" y="3"/>
                </a:moveTo>
                <a:lnTo>
                  <a:pt x="1886" y="0"/>
                </a:lnTo>
                <a:lnTo>
                  <a:pt x="0" y="556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77" name="Line 12"/>
          <p:cNvSpPr>
            <a:spLocks noChangeShapeType="1"/>
          </p:cNvSpPr>
          <p:nvPr/>
        </p:nvSpPr>
        <p:spPr bwMode="auto">
          <a:xfrm flipH="1">
            <a:off x="4254126" y="3336925"/>
            <a:ext cx="2182813" cy="9175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78" name="Freeform 13"/>
          <p:cNvSpPr>
            <a:spLocks/>
          </p:cNvSpPr>
          <p:nvPr/>
        </p:nvSpPr>
        <p:spPr bwMode="auto">
          <a:xfrm>
            <a:off x="5854326" y="4265613"/>
            <a:ext cx="889000" cy="496887"/>
          </a:xfrm>
          <a:custGeom>
            <a:avLst/>
            <a:gdLst>
              <a:gd name="T0" fmla="*/ 2147483647 w 560"/>
              <a:gd name="T1" fmla="*/ 2147483647 h 313"/>
              <a:gd name="T2" fmla="*/ 2147483647 w 560"/>
              <a:gd name="T3" fmla="*/ 0 h 313"/>
              <a:gd name="T4" fmla="*/ 0 w 560"/>
              <a:gd name="T5" fmla="*/ 2147483647 h 313"/>
              <a:gd name="T6" fmla="*/ 0 60000 65536"/>
              <a:gd name="T7" fmla="*/ 0 60000 65536"/>
              <a:gd name="T8" fmla="*/ 0 60000 65536"/>
              <a:gd name="T9" fmla="*/ 0 w 560"/>
              <a:gd name="T10" fmla="*/ 0 h 313"/>
              <a:gd name="T11" fmla="*/ 560 w 560"/>
              <a:gd name="T12" fmla="*/ 313 h 31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60" h="313">
                <a:moveTo>
                  <a:pt x="560" y="4"/>
                </a:moveTo>
                <a:lnTo>
                  <a:pt x="363" y="0"/>
                </a:lnTo>
                <a:lnTo>
                  <a:pt x="0" y="313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79" name="Rectangle 14"/>
          <p:cNvSpPr>
            <a:spLocks noChangeArrowheads="1"/>
          </p:cNvSpPr>
          <p:nvPr/>
        </p:nvSpPr>
        <p:spPr bwMode="auto">
          <a:xfrm>
            <a:off x="107576" y="5130800"/>
            <a:ext cx="533400" cy="381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53370307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048000"/>
            <a:ext cx="9144000" cy="584775"/>
          </a:xfrm>
        </p:spPr>
        <p:txBody>
          <a:bodyPr/>
          <a:lstStyle/>
          <a:p>
            <a:pPr algn="ctr"/>
            <a:r>
              <a:rPr lang="fr-CA" altLang="fr-FR" sz="3200" b="1" u="sng" dirty="0"/>
              <a:t>PHYSIOLOGIE DES SYNAPSES</a:t>
            </a:r>
            <a:endParaRPr lang="fr-CA" altLang="fr-FR" sz="3200" u="sng" dirty="0"/>
          </a:p>
        </p:txBody>
      </p:sp>
    </p:spTree>
    <p:extLst>
      <p:ext uri="{BB962C8B-B14F-4D97-AF65-F5344CB8AC3E}">
        <p14:creationId xmlns:p14="http://schemas.microsoft.com/office/powerpoint/2010/main" val="100257674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63491" name="Picture 2" descr="figure_11_16a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22"/>
          <a:stretch>
            <a:fillRect/>
          </a:stretch>
        </p:blipFill>
        <p:spPr bwMode="auto">
          <a:xfrm>
            <a:off x="273050" y="904875"/>
            <a:ext cx="8597900" cy="487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2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04800"/>
            <a:ext cx="9144000" cy="369332"/>
          </a:xfrm>
        </p:spPr>
        <p:txBody>
          <a:bodyPr/>
          <a:lstStyle/>
          <a:p>
            <a:pPr algn="ctr" eaLnBrk="1" hangingPunct="1"/>
            <a:r>
              <a:rPr lang="fr-CA" altLang="fr-FR" sz="1800" b="1" dirty="0"/>
              <a:t>Types de synapses entre neurones.</a:t>
            </a:r>
            <a:endParaRPr lang="fr-CA" altLang="fr-FR" sz="3200" dirty="0"/>
          </a:p>
        </p:txBody>
      </p:sp>
      <p:sp>
        <p:nvSpPr>
          <p:cNvPr id="63493" name="Rectangle 4"/>
          <p:cNvSpPr>
            <a:spLocks noChangeArrowheads="1"/>
          </p:cNvSpPr>
          <p:nvPr/>
        </p:nvSpPr>
        <p:spPr bwMode="auto">
          <a:xfrm>
            <a:off x="7091363" y="1801813"/>
            <a:ext cx="2662237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1600" dirty="0">
                <a:latin typeface="Arial Black" pitchFamily="34" charset="0"/>
              </a:rPr>
              <a:t>Synapses axodendritiques</a:t>
            </a:r>
          </a:p>
        </p:txBody>
      </p:sp>
      <p:sp>
        <p:nvSpPr>
          <p:cNvPr id="63494" name="Rectangle 5"/>
          <p:cNvSpPr>
            <a:spLocks noChangeArrowheads="1"/>
          </p:cNvSpPr>
          <p:nvPr/>
        </p:nvSpPr>
        <p:spPr bwMode="auto">
          <a:xfrm>
            <a:off x="7078663" y="2616200"/>
            <a:ext cx="1120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 b="1"/>
              <a:t>Dendrites</a:t>
            </a:r>
          </a:p>
        </p:txBody>
      </p:sp>
      <p:sp>
        <p:nvSpPr>
          <p:cNvPr id="63496" name="Rectangle 7"/>
          <p:cNvSpPr>
            <a:spLocks noChangeArrowheads="1"/>
          </p:cNvSpPr>
          <p:nvPr/>
        </p:nvSpPr>
        <p:spPr bwMode="auto">
          <a:xfrm>
            <a:off x="6970713" y="3914775"/>
            <a:ext cx="2382837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1600" dirty="0">
                <a:latin typeface="Arial Black" pitchFamily="34" charset="0"/>
              </a:rPr>
              <a:t>Synapses </a:t>
            </a:r>
            <a:r>
              <a:rPr lang="fr-CA" altLang="fr-FR" sz="1600" dirty="0" err="1">
                <a:latin typeface="Arial Black" pitchFamily="34" charset="0"/>
              </a:rPr>
              <a:t>axoaxonales</a:t>
            </a:r>
            <a:endParaRPr lang="fr-CA" altLang="fr-FR" sz="1600" dirty="0">
              <a:latin typeface="Arial Black" pitchFamily="34" charset="0"/>
            </a:endParaRPr>
          </a:p>
        </p:txBody>
      </p:sp>
      <p:sp>
        <p:nvSpPr>
          <p:cNvPr id="63497" name="Rectangle 8"/>
          <p:cNvSpPr>
            <a:spLocks noChangeArrowheads="1"/>
          </p:cNvSpPr>
          <p:nvPr/>
        </p:nvSpPr>
        <p:spPr bwMode="auto">
          <a:xfrm>
            <a:off x="500063" y="3001963"/>
            <a:ext cx="2281237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1600" dirty="0">
                <a:latin typeface="Arial Black" pitchFamily="34" charset="0"/>
              </a:rPr>
              <a:t>Synapses axosomatiques</a:t>
            </a:r>
          </a:p>
        </p:txBody>
      </p:sp>
      <p:sp>
        <p:nvSpPr>
          <p:cNvPr id="63498" name="Rectangle 9"/>
          <p:cNvSpPr>
            <a:spLocks noChangeArrowheads="1"/>
          </p:cNvSpPr>
          <p:nvPr/>
        </p:nvSpPr>
        <p:spPr bwMode="auto">
          <a:xfrm>
            <a:off x="3014663" y="2705100"/>
            <a:ext cx="952500" cy="9556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63499" name="Rectangle 10"/>
          <p:cNvSpPr>
            <a:spLocks noChangeArrowheads="1"/>
          </p:cNvSpPr>
          <p:nvPr/>
        </p:nvSpPr>
        <p:spPr bwMode="auto">
          <a:xfrm>
            <a:off x="5707063" y="1354138"/>
            <a:ext cx="817562" cy="8255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63500" name="Rectangle 11"/>
          <p:cNvSpPr>
            <a:spLocks noChangeArrowheads="1"/>
          </p:cNvSpPr>
          <p:nvPr/>
        </p:nvSpPr>
        <p:spPr bwMode="auto">
          <a:xfrm>
            <a:off x="7291388" y="5213350"/>
            <a:ext cx="8096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 b="1"/>
              <a:t>Axone</a:t>
            </a:r>
          </a:p>
        </p:txBody>
      </p:sp>
      <p:sp>
        <p:nvSpPr>
          <p:cNvPr id="63501" name="Rectangle 12"/>
          <p:cNvSpPr>
            <a:spLocks noChangeArrowheads="1"/>
          </p:cNvSpPr>
          <p:nvPr/>
        </p:nvSpPr>
        <p:spPr bwMode="auto">
          <a:xfrm>
            <a:off x="5284788" y="4071938"/>
            <a:ext cx="817562" cy="8255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63502" name="Line 13"/>
          <p:cNvSpPr>
            <a:spLocks noChangeShapeType="1"/>
          </p:cNvSpPr>
          <p:nvPr/>
        </p:nvSpPr>
        <p:spPr bwMode="auto">
          <a:xfrm flipV="1">
            <a:off x="1692275" y="3151188"/>
            <a:ext cx="1322388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03" name="Line 14"/>
          <p:cNvSpPr>
            <a:spLocks noChangeShapeType="1"/>
          </p:cNvSpPr>
          <p:nvPr/>
        </p:nvSpPr>
        <p:spPr bwMode="auto">
          <a:xfrm flipV="1">
            <a:off x="6527800" y="1965325"/>
            <a:ext cx="587375" cy="9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04" name="Line 15"/>
          <p:cNvSpPr>
            <a:spLocks noChangeShapeType="1"/>
          </p:cNvSpPr>
          <p:nvPr/>
        </p:nvSpPr>
        <p:spPr bwMode="auto">
          <a:xfrm>
            <a:off x="5191125" y="2778125"/>
            <a:ext cx="1917700" cy="793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05" name="Line 16"/>
          <p:cNvSpPr>
            <a:spLocks noChangeShapeType="1"/>
          </p:cNvSpPr>
          <p:nvPr/>
        </p:nvSpPr>
        <p:spPr bwMode="auto">
          <a:xfrm flipV="1">
            <a:off x="5842000" y="2786063"/>
            <a:ext cx="1012825" cy="6524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07" name="Line 18"/>
          <p:cNvSpPr>
            <a:spLocks noChangeShapeType="1"/>
          </p:cNvSpPr>
          <p:nvPr/>
        </p:nvSpPr>
        <p:spPr bwMode="auto">
          <a:xfrm>
            <a:off x="6097588" y="4156075"/>
            <a:ext cx="912812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08" name="Line 19"/>
          <p:cNvSpPr>
            <a:spLocks noChangeShapeType="1"/>
          </p:cNvSpPr>
          <p:nvPr/>
        </p:nvSpPr>
        <p:spPr bwMode="auto">
          <a:xfrm flipH="1" flipV="1">
            <a:off x="7686675" y="4894263"/>
            <a:ext cx="3175" cy="3698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64515" name="Picture 2" descr="figure_11_16b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90"/>
          <a:stretch>
            <a:fillRect/>
          </a:stretch>
        </p:blipFill>
        <p:spPr bwMode="auto">
          <a:xfrm>
            <a:off x="273050" y="182563"/>
            <a:ext cx="8597900" cy="631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7" name="Rectangle 4"/>
          <p:cNvSpPr>
            <a:spLocks noChangeArrowheads="1"/>
          </p:cNvSpPr>
          <p:nvPr/>
        </p:nvSpPr>
        <p:spPr bwMode="auto">
          <a:xfrm>
            <a:off x="6705600" y="357188"/>
            <a:ext cx="969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000" b="1"/>
              <a:t>Axone</a:t>
            </a:r>
          </a:p>
        </p:txBody>
      </p:sp>
      <p:sp>
        <p:nvSpPr>
          <p:cNvPr id="64518" name="Rectangle 5"/>
          <p:cNvSpPr>
            <a:spLocks noChangeArrowheads="1"/>
          </p:cNvSpPr>
          <p:nvPr/>
        </p:nvSpPr>
        <p:spPr bwMode="auto">
          <a:xfrm>
            <a:off x="6697663" y="2828925"/>
            <a:ext cx="27511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000" b="1"/>
              <a:t>Synapses axosomatiques</a:t>
            </a:r>
          </a:p>
        </p:txBody>
      </p:sp>
      <p:sp>
        <p:nvSpPr>
          <p:cNvPr id="64519" name="Rectangle 6"/>
          <p:cNvSpPr>
            <a:spLocks noChangeArrowheads="1"/>
          </p:cNvSpPr>
          <p:nvPr/>
        </p:nvSpPr>
        <p:spPr bwMode="auto">
          <a:xfrm>
            <a:off x="6696075" y="5183188"/>
            <a:ext cx="229552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000" b="1" dirty="0"/>
              <a:t>Corps cellulaire d’un neurone postsynaptique</a:t>
            </a:r>
          </a:p>
          <a:p>
            <a:r>
              <a:rPr lang="fr-CA" altLang="fr-FR" sz="2000" b="1" dirty="0"/>
              <a:t>Cellule cible</a:t>
            </a:r>
          </a:p>
        </p:txBody>
      </p:sp>
      <p:sp>
        <p:nvSpPr>
          <p:cNvPr id="64520" name="Freeform 7"/>
          <p:cNvSpPr>
            <a:spLocks/>
          </p:cNvSpPr>
          <p:nvPr/>
        </p:nvSpPr>
        <p:spPr bwMode="auto">
          <a:xfrm>
            <a:off x="3995738" y="557213"/>
            <a:ext cx="2724150" cy="390525"/>
          </a:xfrm>
          <a:custGeom>
            <a:avLst/>
            <a:gdLst>
              <a:gd name="T0" fmla="*/ 0 w 1716"/>
              <a:gd name="T1" fmla="*/ 2147483647 h 246"/>
              <a:gd name="T2" fmla="*/ 2147483647 w 1716"/>
              <a:gd name="T3" fmla="*/ 2147483647 h 246"/>
              <a:gd name="T4" fmla="*/ 2147483647 w 1716"/>
              <a:gd name="T5" fmla="*/ 0 h 246"/>
              <a:gd name="T6" fmla="*/ 0 60000 65536"/>
              <a:gd name="T7" fmla="*/ 0 60000 65536"/>
              <a:gd name="T8" fmla="*/ 0 60000 65536"/>
              <a:gd name="T9" fmla="*/ 0 w 1716"/>
              <a:gd name="T10" fmla="*/ 0 h 246"/>
              <a:gd name="T11" fmla="*/ 1716 w 1716"/>
              <a:gd name="T12" fmla="*/ 246 h 24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16" h="246">
                <a:moveTo>
                  <a:pt x="0" y="246"/>
                </a:moveTo>
                <a:lnTo>
                  <a:pt x="336" y="6"/>
                </a:lnTo>
                <a:lnTo>
                  <a:pt x="1716" y="0"/>
                </a:lnTo>
              </a:path>
            </a:pathLst>
          </a:cu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4521" name="Freeform 8"/>
          <p:cNvSpPr>
            <a:spLocks/>
          </p:cNvSpPr>
          <p:nvPr/>
        </p:nvSpPr>
        <p:spPr bwMode="auto">
          <a:xfrm>
            <a:off x="3998913" y="558800"/>
            <a:ext cx="2724150" cy="390525"/>
          </a:xfrm>
          <a:custGeom>
            <a:avLst/>
            <a:gdLst>
              <a:gd name="T0" fmla="*/ 0 w 1716"/>
              <a:gd name="T1" fmla="*/ 2147483647 h 246"/>
              <a:gd name="T2" fmla="*/ 2147483647 w 1716"/>
              <a:gd name="T3" fmla="*/ 2147483647 h 246"/>
              <a:gd name="T4" fmla="*/ 2147483647 w 1716"/>
              <a:gd name="T5" fmla="*/ 0 h 246"/>
              <a:gd name="T6" fmla="*/ 0 60000 65536"/>
              <a:gd name="T7" fmla="*/ 0 60000 65536"/>
              <a:gd name="T8" fmla="*/ 0 60000 65536"/>
              <a:gd name="T9" fmla="*/ 0 w 1716"/>
              <a:gd name="T10" fmla="*/ 0 h 246"/>
              <a:gd name="T11" fmla="*/ 1716 w 1716"/>
              <a:gd name="T12" fmla="*/ 246 h 24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16" h="246">
                <a:moveTo>
                  <a:pt x="0" y="246"/>
                </a:moveTo>
                <a:lnTo>
                  <a:pt x="336" y="6"/>
                </a:lnTo>
                <a:lnTo>
                  <a:pt x="1716" y="0"/>
                </a:lnTo>
              </a:path>
            </a:pathLst>
          </a:custGeom>
          <a:noFill/>
          <a:ln w="2540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4522" name="Freeform 9"/>
          <p:cNvSpPr>
            <a:spLocks/>
          </p:cNvSpPr>
          <p:nvPr/>
        </p:nvSpPr>
        <p:spPr bwMode="auto">
          <a:xfrm>
            <a:off x="5367338" y="838200"/>
            <a:ext cx="228600" cy="1676400"/>
          </a:xfrm>
          <a:custGeom>
            <a:avLst/>
            <a:gdLst>
              <a:gd name="T0" fmla="*/ 2147483647 w 144"/>
              <a:gd name="T1" fmla="*/ 0 h 1056"/>
              <a:gd name="T2" fmla="*/ 2147483647 w 144"/>
              <a:gd name="T3" fmla="*/ 0 h 1056"/>
              <a:gd name="T4" fmla="*/ 2147483647 w 144"/>
              <a:gd name="T5" fmla="*/ 2147483647 h 1056"/>
              <a:gd name="T6" fmla="*/ 0 w 144"/>
              <a:gd name="T7" fmla="*/ 2147483647 h 1056"/>
              <a:gd name="T8" fmla="*/ 0 60000 65536"/>
              <a:gd name="T9" fmla="*/ 0 60000 65536"/>
              <a:gd name="T10" fmla="*/ 0 60000 65536"/>
              <a:gd name="T11" fmla="*/ 0 60000 65536"/>
              <a:gd name="T12" fmla="*/ 0 w 144"/>
              <a:gd name="T13" fmla="*/ 0 h 1056"/>
              <a:gd name="T14" fmla="*/ 144 w 144"/>
              <a:gd name="T15" fmla="*/ 1056 h 105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4" h="1056">
                <a:moveTo>
                  <a:pt x="6" y="0"/>
                </a:moveTo>
                <a:lnTo>
                  <a:pt x="144" y="0"/>
                </a:lnTo>
                <a:lnTo>
                  <a:pt x="139" y="1056"/>
                </a:lnTo>
                <a:lnTo>
                  <a:pt x="0" y="1056"/>
                </a:lnTo>
              </a:path>
            </a:pathLst>
          </a:cu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4523" name="Freeform 10"/>
          <p:cNvSpPr>
            <a:spLocks/>
          </p:cNvSpPr>
          <p:nvPr/>
        </p:nvSpPr>
        <p:spPr bwMode="auto">
          <a:xfrm>
            <a:off x="4394200" y="1684338"/>
            <a:ext cx="2124075" cy="2803525"/>
          </a:xfrm>
          <a:custGeom>
            <a:avLst/>
            <a:gdLst>
              <a:gd name="T0" fmla="*/ 2147483647 w 1338"/>
              <a:gd name="T1" fmla="*/ 0 h 1766"/>
              <a:gd name="T2" fmla="*/ 2147483647 w 1338"/>
              <a:gd name="T3" fmla="*/ 0 h 1766"/>
              <a:gd name="T4" fmla="*/ 2147483647 w 1338"/>
              <a:gd name="T5" fmla="*/ 2147483647 h 1766"/>
              <a:gd name="T6" fmla="*/ 0 w 1338"/>
              <a:gd name="T7" fmla="*/ 2147483647 h 1766"/>
              <a:gd name="T8" fmla="*/ 0 60000 65536"/>
              <a:gd name="T9" fmla="*/ 0 60000 65536"/>
              <a:gd name="T10" fmla="*/ 0 60000 65536"/>
              <a:gd name="T11" fmla="*/ 0 60000 65536"/>
              <a:gd name="T12" fmla="*/ 0 w 1338"/>
              <a:gd name="T13" fmla="*/ 0 h 1766"/>
              <a:gd name="T14" fmla="*/ 1338 w 1338"/>
              <a:gd name="T15" fmla="*/ 1766 h 17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338" h="1766">
                <a:moveTo>
                  <a:pt x="779" y="0"/>
                </a:moveTo>
                <a:lnTo>
                  <a:pt x="1338" y="0"/>
                </a:lnTo>
                <a:lnTo>
                  <a:pt x="1338" y="1759"/>
                </a:lnTo>
                <a:lnTo>
                  <a:pt x="0" y="1766"/>
                </a:lnTo>
              </a:path>
            </a:pathLst>
          </a:cu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4524" name="Freeform 11"/>
          <p:cNvSpPr>
            <a:spLocks/>
          </p:cNvSpPr>
          <p:nvPr/>
        </p:nvSpPr>
        <p:spPr bwMode="auto">
          <a:xfrm>
            <a:off x="5367338" y="839788"/>
            <a:ext cx="228600" cy="1676400"/>
          </a:xfrm>
          <a:custGeom>
            <a:avLst/>
            <a:gdLst>
              <a:gd name="T0" fmla="*/ 2147483647 w 144"/>
              <a:gd name="T1" fmla="*/ 0 h 1056"/>
              <a:gd name="T2" fmla="*/ 2147483647 w 144"/>
              <a:gd name="T3" fmla="*/ 0 h 1056"/>
              <a:gd name="T4" fmla="*/ 2147483647 w 144"/>
              <a:gd name="T5" fmla="*/ 2147483647 h 1056"/>
              <a:gd name="T6" fmla="*/ 0 w 144"/>
              <a:gd name="T7" fmla="*/ 2147483647 h 1056"/>
              <a:gd name="T8" fmla="*/ 0 60000 65536"/>
              <a:gd name="T9" fmla="*/ 0 60000 65536"/>
              <a:gd name="T10" fmla="*/ 0 60000 65536"/>
              <a:gd name="T11" fmla="*/ 0 60000 65536"/>
              <a:gd name="T12" fmla="*/ 0 w 144"/>
              <a:gd name="T13" fmla="*/ 0 h 1056"/>
              <a:gd name="T14" fmla="*/ 144 w 144"/>
              <a:gd name="T15" fmla="*/ 1056 h 105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4" h="1056">
                <a:moveTo>
                  <a:pt x="6" y="0"/>
                </a:moveTo>
                <a:lnTo>
                  <a:pt x="144" y="0"/>
                </a:lnTo>
                <a:lnTo>
                  <a:pt x="139" y="1056"/>
                </a:lnTo>
                <a:lnTo>
                  <a:pt x="0" y="1056"/>
                </a:lnTo>
              </a:path>
            </a:pathLst>
          </a:custGeom>
          <a:noFill/>
          <a:ln w="2540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4525" name="Line 12"/>
          <p:cNvSpPr>
            <a:spLocks noChangeShapeType="1"/>
          </p:cNvSpPr>
          <p:nvPr/>
        </p:nvSpPr>
        <p:spPr bwMode="auto">
          <a:xfrm flipV="1">
            <a:off x="6505575" y="3033713"/>
            <a:ext cx="242888" cy="15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4526" name="Freeform 13"/>
          <p:cNvSpPr>
            <a:spLocks/>
          </p:cNvSpPr>
          <p:nvPr/>
        </p:nvSpPr>
        <p:spPr bwMode="auto">
          <a:xfrm>
            <a:off x="4179888" y="3722688"/>
            <a:ext cx="217487" cy="1547812"/>
          </a:xfrm>
          <a:custGeom>
            <a:avLst/>
            <a:gdLst>
              <a:gd name="T0" fmla="*/ 2147483647 w 144"/>
              <a:gd name="T1" fmla="*/ 0 h 1056"/>
              <a:gd name="T2" fmla="*/ 2147483647 w 144"/>
              <a:gd name="T3" fmla="*/ 0 h 1056"/>
              <a:gd name="T4" fmla="*/ 2147483647 w 144"/>
              <a:gd name="T5" fmla="*/ 2147483647 h 1056"/>
              <a:gd name="T6" fmla="*/ 0 w 144"/>
              <a:gd name="T7" fmla="*/ 2147483647 h 1056"/>
              <a:gd name="T8" fmla="*/ 0 60000 65536"/>
              <a:gd name="T9" fmla="*/ 0 60000 65536"/>
              <a:gd name="T10" fmla="*/ 0 60000 65536"/>
              <a:gd name="T11" fmla="*/ 0 60000 65536"/>
              <a:gd name="T12" fmla="*/ 0 w 144"/>
              <a:gd name="T13" fmla="*/ 0 h 1056"/>
              <a:gd name="T14" fmla="*/ 144 w 144"/>
              <a:gd name="T15" fmla="*/ 1056 h 105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4" h="1056">
                <a:moveTo>
                  <a:pt x="6" y="0"/>
                </a:moveTo>
                <a:lnTo>
                  <a:pt x="144" y="0"/>
                </a:lnTo>
                <a:lnTo>
                  <a:pt x="139" y="1056"/>
                </a:lnTo>
                <a:lnTo>
                  <a:pt x="0" y="1056"/>
                </a:lnTo>
              </a:path>
            </a:pathLst>
          </a:cu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4527" name="Freeform 14"/>
          <p:cNvSpPr>
            <a:spLocks/>
          </p:cNvSpPr>
          <p:nvPr/>
        </p:nvSpPr>
        <p:spPr bwMode="auto">
          <a:xfrm>
            <a:off x="4181475" y="3722688"/>
            <a:ext cx="217488" cy="1547812"/>
          </a:xfrm>
          <a:custGeom>
            <a:avLst/>
            <a:gdLst>
              <a:gd name="T0" fmla="*/ 2147483647 w 144"/>
              <a:gd name="T1" fmla="*/ 0 h 1056"/>
              <a:gd name="T2" fmla="*/ 2147483647 w 144"/>
              <a:gd name="T3" fmla="*/ 0 h 1056"/>
              <a:gd name="T4" fmla="*/ 2147483647 w 144"/>
              <a:gd name="T5" fmla="*/ 2147483647 h 1056"/>
              <a:gd name="T6" fmla="*/ 0 w 144"/>
              <a:gd name="T7" fmla="*/ 2147483647 h 1056"/>
              <a:gd name="T8" fmla="*/ 0 60000 65536"/>
              <a:gd name="T9" fmla="*/ 0 60000 65536"/>
              <a:gd name="T10" fmla="*/ 0 60000 65536"/>
              <a:gd name="T11" fmla="*/ 0 60000 65536"/>
              <a:gd name="T12" fmla="*/ 0 w 144"/>
              <a:gd name="T13" fmla="*/ 0 h 1056"/>
              <a:gd name="T14" fmla="*/ 144 w 144"/>
              <a:gd name="T15" fmla="*/ 1056 h 105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4" h="1056">
                <a:moveTo>
                  <a:pt x="6" y="0"/>
                </a:moveTo>
                <a:lnTo>
                  <a:pt x="144" y="0"/>
                </a:lnTo>
                <a:lnTo>
                  <a:pt x="139" y="1056"/>
                </a:lnTo>
                <a:lnTo>
                  <a:pt x="0" y="1056"/>
                </a:lnTo>
              </a:path>
            </a:pathLst>
          </a:custGeom>
          <a:noFill/>
          <a:ln w="2540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4528" name="Line 15"/>
          <p:cNvSpPr>
            <a:spLocks noChangeShapeType="1"/>
          </p:cNvSpPr>
          <p:nvPr/>
        </p:nvSpPr>
        <p:spPr bwMode="auto">
          <a:xfrm>
            <a:off x="4789488" y="5375275"/>
            <a:ext cx="1951037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4529" name="Line 16"/>
          <p:cNvSpPr>
            <a:spLocks noChangeShapeType="1"/>
          </p:cNvSpPr>
          <p:nvPr/>
        </p:nvSpPr>
        <p:spPr bwMode="auto">
          <a:xfrm>
            <a:off x="4794250" y="5373688"/>
            <a:ext cx="193516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4530" name="Freeform 17"/>
          <p:cNvSpPr>
            <a:spLocks/>
          </p:cNvSpPr>
          <p:nvPr/>
        </p:nvSpPr>
        <p:spPr bwMode="auto">
          <a:xfrm>
            <a:off x="4384675" y="1684338"/>
            <a:ext cx="2124075" cy="2803525"/>
          </a:xfrm>
          <a:custGeom>
            <a:avLst/>
            <a:gdLst>
              <a:gd name="T0" fmla="*/ 2147483647 w 1338"/>
              <a:gd name="T1" fmla="*/ 0 h 1766"/>
              <a:gd name="T2" fmla="*/ 2147483647 w 1338"/>
              <a:gd name="T3" fmla="*/ 0 h 1766"/>
              <a:gd name="T4" fmla="*/ 2147483647 w 1338"/>
              <a:gd name="T5" fmla="*/ 2147483647 h 1766"/>
              <a:gd name="T6" fmla="*/ 0 w 1338"/>
              <a:gd name="T7" fmla="*/ 2147483647 h 1766"/>
              <a:gd name="T8" fmla="*/ 0 60000 65536"/>
              <a:gd name="T9" fmla="*/ 0 60000 65536"/>
              <a:gd name="T10" fmla="*/ 0 60000 65536"/>
              <a:gd name="T11" fmla="*/ 0 60000 65536"/>
              <a:gd name="T12" fmla="*/ 0 w 1338"/>
              <a:gd name="T13" fmla="*/ 0 h 1766"/>
              <a:gd name="T14" fmla="*/ 1338 w 1338"/>
              <a:gd name="T15" fmla="*/ 1766 h 17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338" h="1766">
                <a:moveTo>
                  <a:pt x="779" y="0"/>
                </a:moveTo>
                <a:lnTo>
                  <a:pt x="1338" y="0"/>
                </a:lnTo>
                <a:lnTo>
                  <a:pt x="1338" y="1759"/>
                </a:lnTo>
                <a:lnTo>
                  <a:pt x="0" y="1766"/>
                </a:lnTo>
              </a:path>
            </a:pathLst>
          </a:custGeom>
          <a:noFill/>
          <a:ln w="2540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66563" name="Picture 2" descr="figure_11_17_4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24"/>
          <a:stretch>
            <a:fillRect/>
          </a:stretch>
        </p:blipFill>
        <p:spPr bwMode="auto">
          <a:xfrm>
            <a:off x="534988" y="331788"/>
            <a:ext cx="8062912" cy="611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4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400110"/>
          </a:xfrm>
        </p:spPr>
        <p:txBody>
          <a:bodyPr/>
          <a:lstStyle/>
          <a:p>
            <a:pPr algn="ctr"/>
            <a:r>
              <a:rPr lang="fr-CA" altLang="fr-FR" b="1" dirty="0"/>
              <a:t>SYNAPSES CHIMIQUES</a:t>
            </a:r>
            <a:endParaRPr lang="fr-CA" altLang="fr-FR" dirty="0"/>
          </a:p>
        </p:txBody>
      </p:sp>
      <p:sp>
        <p:nvSpPr>
          <p:cNvPr id="66565" name="Rectangle 4"/>
          <p:cNvSpPr>
            <a:spLocks noChangeArrowheads="1"/>
          </p:cNvSpPr>
          <p:nvPr/>
        </p:nvSpPr>
        <p:spPr bwMode="auto">
          <a:xfrm>
            <a:off x="7053263" y="1489075"/>
            <a:ext cx="1328737" cy="396875"/>
          </a:xfrm>
          <a:prstGeom prst="rect">
            <a:avLst/>
          </a:prstGeom>
          <a:solidFill>
            <a:srgbClr val="FF00FF"/>
          </a:solidFill>
          <a:ln>
            <a:noFill/>
          </a:ln>
          <a:extLst/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100" b="1" dirty="0"/>
              <a:t>Neurone présynaptique</a:t>
            </a:r>
          </a:p>
        </p:txBody>
      </p:sp>
      <p:sp>
        <p:nvSpPr>
          <p:cNvPr id="66567" name="Rectangle 10"/>
          <p:cNvSpPr>
            <a:spLocks noChangeArrowheads="1"/>
          </p:cNvSpPr>
          <p:nvPr/>
        </p:nvSpPr>
        <p:spPr bwMode="auto">
          <a:xfrm>
            <a:off x="4246563" y="4298950"/>
            <a:ext cx="127793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100" b="1"/>
              <a:t>Corpuscule nerveux terminal</a:t>
            </a:r>
          </a:p>
        </p:txBody>
      </p:sp>
      <p:sp>
        <p:nvSpPr>
          <p:cNvPr id="66568" name="Rectangle 11"/>
          <p:cNvSpPr>
            <a:spLocks noChangeArrowheads="1"/>
          </p:cNvSpPr>
          <p:nvPr/>
        </p:nvSpPr>
        <p:spPr bwMode="auto">
          <a:xfrm>
            <a:off x="6689725" y="4191000"/>
            <a:ext cx="1082675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fr-CA" altLang="fr-FR" sz="900">
                <a:latin typeface="Arial Black" pitchFamily="34" charset="0"/>
              </a:rPr>
              <a:t>Fente synaptique</a:t>
            </a:r>
          </a:p>
        </p:txBody>
      </p:sp>
      <p:sp>
        <p:nvSpPr>
          <p:cNvPr id="66569" name="Rectangle 12"/>
          <p:cNvSpPr>
            <a:spLocks noChangeArrowheads="1"/>
          </p:cNvSpPr>
          <p:nvPr/>
        </p:nvSpPr>
        <p:spPr bwMode="auto">
          <a:xfrm>
            <a:off x="6119813" y="4687888"/>
            <a:ext cx="12239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fr-CA" altLang="fr-FR" sz="1100" b="1"/>
              <a:t>Vésicules synaptiques</a:t>
            </a:r>
          </a:p>
        </p:txBody>
      </p:sp>
      <p:sp>
        <p:nvSpPr>
          <p:cNvPr id="66570" name="Rectangle 13"/>
          <p:cNvSpPr>
            <a:spLocks noChangeArrowheads="1"/>
          </p:cNvSpPr>
          <p:nvPr/>
        </p:nvSpPr>
        <p:spPr bwMode="auto">
          <a:xfrm>
            <a:off x="7237413" y="5410200"/>
            <a:ext cx="1601787" cy="396875"/>
          </a:xfrm>
          <a:prstGeom prst="rect">
            <a:avLst/>
          </a:prstGeom>
          <a:solidFill>
            <a:srgbClr val="FF00FF"/>
          </a:solidFill>
          <a:ln>
            <a:noFill/>
          </a:ln>
          <a:extLst/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100" b="1" dirty="0"/>
              <a:t>Neurone postsynaptique</a:t>
            </a:r>
          </a:p>
        </p:txBody>
      </p:sp>
      <p:sp>
        <p:nvSpPr>
          <p:cNvPr id="66571" name="Rectangle 14"/>
          <p:cNvSpPr>
            <a:spLocks noChangeArrowheads="1"/>
          </p:cNvSpPr>
          <p:nvPr/>
        </p:nvSpPr>
        <p:spPr bwMode="auto">
          <a:xfrm>
            <a:off x="5114925" y="1773238"/>
            <a:ext cx="14001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100" b="1"/>
              <a:t>Neurone postsynaptique</a:t>
            </a:r>
          </a:p>
        </p:txBody>
      </p:sp>
      <p:sp>
        <p:nvSpPr>
          <p:cNvPr id="66572" name="Rectangle 15"/>
          <p:cNvSpPr>
            <a:spLocks noChangeArrowheads="1"/>
          </p:cNvSpPr>
          <p:nvPr/>
        </p:nvSpPr>
        <p:spPr bwMode="auto">
          <a:xfrm>
            <a:off x="5230813" y="931863"/>
            <a:ext cx="15509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100" b="1"/>
              <a:t>Neurone présynaptique</a:t>
            </a:r>
          </a:p>
        </p:txBody>
      </p:sp>
      <p:sp>
        <p:nvSpPr>
          <p:cNvPr id="66581" name="Line 24"/>
          <p:cNvSpPr>
            <a:spLocks noChangeShapeType="1"/>
          </p:cNvSpPr>
          <p:nvPr/>
        </p:nvSpPr>
        <p:spPr bwMode="auto">
          <a:xfrm>
            <a:off x="5546725" y="758825"/>
            <a:ext cx="0" cy="206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82" name="Line 25"/>
          <p:cNvSpPr>
            <a:spLocks noChangeShapeType="1"/>
          </p:cNvSpPr>
          <p:nvPr/>
        </p:nvSpPr>
        <p:spPr bwMode="auto">
          <a:xfrm>
            <a:off x="5543550" y="1711325"/>
            <a:ext cx="0" cy="1397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83" name="Line 26"/>
          <p:cNvSpPr>
            <a:spLocks noChangeShapeType="1"/>
          </p:cNvSpPr>
          <p:nvPr/>
        </p:nvSpPr>
        <p:spPr bwMode="auto">
          <a:xfrm>
            <a:off x="6981825" y="1616075"/>
            <a:ext cx="1460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85" name="Freeform 28"/>
          <p:cNvSpPr>
            <a:spLocks/>
          </p:cNvSpPr>
          <p:nvPr/>
        </p:nvSpPr>
        <p:spPr bwMode="auto">
          <a:xfrm>
            <a:off x="6019800" y="4381500"/>
            <a:ext cx="384175" cy="415925"/>
          </a:xfrm>
          <a:custGeom>
            <a:avLst/>
            <a:gdLst>
              <a:gd name="T0" fmla="*/ 0 w 242"/>
              <a:gd name="T1" fmla="*/ 2147483647 h 262"/>
              <a:gd name="T2" fmla="*/ 2147483647 w 242"/>
              <a:gd name="T3" fmla="*/ 2147483647 h 262"/>
              <a:gd name="T4" fmla="*/ 2147483647 w 242"/>
              <a:gd name="T5" fmla="*/ 0 h 262"/>
              <a:gd name="T6" fmla="*/ 0 60000 65536"/>
              <a:gd name="T7" fmla="*/ 0 60000 65536"/>
              <a:gd name="T8" fmla="*/ 0 60000 65536"/>
              <a:gd name="T9" fmla="*/ 0 w 242"/>
              <a:gd name="T10" fmla="*/ 0 h 262"/>
              <a:gd name="T11" fmla="*/ 242 w 242"/>
              <a:gd name="T12" fmla="*/ 262 h 26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42" h="262">
                <a:moveTo>
                  <a:pt x="0" y="262"/>
                </a:moveTo>
                <a:lnTo>
                  <a:pt x="242" y="258"/>
                </a:lnTo>
                <a:lnTo>
                  <a:pt x="144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86" name="Line 29"/>
          <p:cNvSpPr>
            <a:spLocks noChangeShapeType="1"/>
          </p:cNvSpPr>
          <p:nvPr/>
        </p:nvSpPr>
        <p:spPr bwMode="auto">
          <a:xfrm>
            <a:off x="6937375" y="4692650"/>
            <a:ext cx="5048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87" name="Line 30"/>
          <p:cNvSpPr>
            <a:spLocks noChangeShapeType="1"/>
          </p:cNvSpPr>
          <p:nvPr/>
        </p:nvSpPr>
        <p:spPr bwMode="auto">
          <a:xfrm>
            <a:off x="7439025" y="4695825"/>
            <a:ext cx="0" cy="539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88" name="Line 31"/>
          <p:cNvSpPr>
            <a:spLocks noChangeShapeType="1"/>
          </p:cNvSpPr>
          <p:nvPr/>
        </p:nvSpPr>
        <p:spPr bwMode="auto">
          <a:xfrm>
            <a:off x="6934200" y="4695825"/>
            <a:ext cx="0" cy="539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89" name="Line 32"/>
          <p:cNvSpPr>
            <a:spLocks noChangeShapeType="1"/>
          </p:cNvSpPr>
          <p:nvPr/>
        </p:nvSpPr>
        <p:spPr bwMode="auto">
          <a:xfrm>
            <a:off x="7188200" y="4518025"/>
            <a:ext cx="0" cy="1746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90" name="Line 33"/>
          <p:cNvSpPr>
            <a:spLocks noChangeShapeType="1"/>
          </p:cNvSpPr>
          <p:nvPr/>
        </p:nvSpPr>
        <p:spPr bwMode="auto">
          <a:xfrm>
            <a:off x="3894138" y="5340350"/>
            <a:ext cx="0" cy="527050"/>
          </a:xfrm>
          <a:prstGeom prst="line">
            <a:avLst/>
          </a:prstGeom>
          <a:noFill/>
          <a:ln w="12700">
            <a:solidFill>
              <a:srgbClr val="0074A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91" name="Line 34"/>
          <p:cNvSpPr>
            <a:spLocks noChangeShapeType="1"/>
          </p:cNvSpPr>
          <p:nvPr/>
        </p:nvSpPr>
        <p:spPr bwMode="auto">
          <a:xfrm>
            <a:off x="3883025" y="5489575"/>
            <a:ext cx="180975" cy="0"/>
          </a:xfrm>
          <a:prstGeom prst="line">
            <a:avLst/>
          </a:prstGeom>
          <a:noFill/>
          <a:ln w="12700">
            <a:solidFill>
              <a:srgbClr val="0074A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92" name="Line 35"/>
          <p:cNvSpPr>
            <a:spLocks noChangeShapeType="1"/>
          </p:cNvSpPr>
          <p:nvPr/>
        </p:nvSpPr>
        <p:spPr bwMode="auto">
          <a:xfrm>
            <a:off x="3746500" y="4270375"/>
            <a:ext cx="0" cy="695325"/>
          </a:xfrm>
          <a:prstGeom prst="line">
            <a:avLst/>
          </a:prstGeom>
          <a:noFill/>
          <a:ln w="12700">
            <a:solidFill>
              <a:srgbClr val="0074A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93" name="Line 36"/>
          <p:cNvSpPr>
            <a:spLocks noChangeShapeType="1"/>
          </p:cNvSpPr>
          <p:nvPr/>
        </p:nvSpPr>
        <p:spPr bwMode="auto">
          <a:xfrm>
            <a:off x="3743325" y="4556125"/>
            <a:ext cx="631825" cy="577850"/>
          </a:xfrm>
          <a:prstGeom prst="line">
            <a:avLst/>
          </a:prstGeom>
          <a:noFill/>
          <a:ln w="12700">
            <a:solidFill>
              <a:srgbClr val="0074A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94" name="Line 37"/>
          <p:cNvSpPr>
            <a:spLocks noChangeShapeType="1"/>
          </p:cNvSpPr>
          <p:nvPr/>
        </p:nvSpPr>
        <p:spPr bwMode="auto">
          <a:xfrm>
            <a:off x="4452938" y="3295650"/>
            <a:ext cx="0" cy="385763"/>
          </a:xfrm>
          <a:prstGeom prst="line">
            <a:avLst/>
          </a:prstGeom>
          <a:noFill/>
          <a:ln w="12700">
            <a:solidFill>
              <a:srgbClr val="0074A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95" name="Line 38"/>
          <p:cNvSpPr>
            <a:spLocks noChangeShapeType="1"/>
          </p:cNvSpPr>
          <p:nvPr/>
        </p:nvSpPr>
        <p:spPr bwMode="auto">
          <a:xfrm rot="-647207">
            <a:off x="4481513" y="3470275"/>
            <a:ext cx="379412" cy="312738"/>
          </a:xfrm>
          <a:prstGeom prst="line">
            <a:avLst/>
          </a:prstGeom>
          <a:noFill/>
          <a:ln w="12700">
            <a:solidFill>
              <a:srgbClr val="0074A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96" name="Line 39"/>
          <p:cNvSpPr>
            <a:spLocks noChangeShapeType="1"/>
          </p:cNvSpPr>
          <p:nvPr/>
        </p:nvSpPr>
        <p:spPr bwMode="auto">
          <a:xfrm>
            <a:off x="5457825" y="2689225"/>
            <a:ext cx="0" cy="190500"/>
          </a:xfrm>
          <a:prstGeom prst="line">
            <a:avLst/>
          </a:prstGeom>
          <a:noFill/>
          <a:ln w="12700">
            <a:solidFill>
              <a:srgbClr val="0074A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97" name="Line 40"/>
          <p:cNvSpPr>
            <a:spLocks noChangeShapeType="1"/>
          </p:cNvSpPr>
          <p:nvPr/>
        </p:nvSpPr>
        <p:spPr bwMode="auto">
          <a:xfrm>
            <a:off x="5454650" y="2784475"/>
            <a:ext cx="549275" cy="0"/>
          </a:xfrm>
          <a:prstGeom prst="line">
            <a:avLst/>
          </a:prstGeom>
          <a:noFill/>
          <a:ln w="12700">
            <a:solidFill>
              <a:srgbClr val="0074A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98" name="Rectangle 19"/>
          <p:cNvSpPr>
            <a:spLocks noChangeArrowheads="1"/>
          </p:cNvSpPr>
          <p:nvPr/>
        </p:nvSpPr>
        <p:spPr bwMode="auto">
          <a:xfrm>
            <a:off x="1828800" y="4419600"/>
            <a:ext cx="1981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169863" indent="-169863"/>
            <a:r>
              <a:rPr lang="fr-CA" altLang="fr-FR" sz="1200" b="1" dirty="0">
                <a:solidFill>
                  <a:srgbClr val="0074A6"/>
                </a:solidFill>
              </a:rPr>
              <a:t>3. Exocytose des vésicules synaptiques</a:t>
            </a:r>
          </a:p>
        </p:txBody>
      </p:sp>
      <p:sp>
        <p:nvSpPr>
          <p:cNvPr id="66599" name="Rectangle 20"/>
          <p:cNvSpPr>
            <a:spLocks noChangeArrowheads="1"/>
          </p:cNvSpPr>
          <p:nvPr/>
        </p:nvSpPr>
        <p:spPr bwMode="auto">
          <a:xfrm>
            <a:off x="1371600" y="5486400"/>
            <a:ext cx="2524125" cy="270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5000"/>
              </a:lnSpc>
            </a:pPr>
            <a:r>
              <a:rPr lang="fr-CA" altLang="fr-FR" sz="1100" b="1" dirty="0">
                <a:solidFill>
                  <a:srgbClr val="0074A6"/>
                </a:solidFill>
              </a:rPr>
              <a:t>4.  Diffusion du neurotransmetteur</a:t>
            </a:r>
          </a:p>
        </p:txBody>
      </p:sp>
      <p:sp>
        <p:nvSpPr>
          <p:cNvPr id="66600" name="Rectangle 21"/>
          <p:cNvSpPr>
            <a:spLocks noChangeArrowheads="1"/>
          </p:cNvSpPr>
          <p:nvPr/>
        </p:nvSpPr>
        <p:spPr bwMode="auto">
          <a:xfrm>
            <a:off x="2743200" y="3276600"/>
            <a:ext cx="1676400" cy="446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169863" indent="-169863"/>
            <a:r>
              <a:rPr lang="fr-CA" altLang="fr-FR" sz="1200" b="1" dirty="0">
                <a:solidFill>
                  <a:srgbClr val="0074A6"/>
                </a:solidFill>
              </a:rPr>
              <a:t>2. </a:t>
            </a:r>
            <a:r>
              <a:rPr lang="fr-CA" altLang="fr-FR" sz="1100" b="1" dirty="0">
                <a:solidFill>
                  <a:srgbClr val="0074A6"/>
                </a:solidFill>
              </a:rPr>
              <a:t>Canaux à Ca</a:t>
            </a:r>
            <a:r>
              <a:rPr lang="fr-CA" altLang="fr-FR" sz="1100" b="1" baseline="30000" dirty="0">
                <a:solidFill>
                  <a:srgbClr val="0074A6"/>
                </a:solidFill>
              </a:rPr>
              <a:t>2+</a:t>
            </a:r>
            <a:r>
              <a:rPr lang="fr-CA" altLang="fr-FR" sz="1100" b="1" dirty="0">
                <a:solidFill>
                  <a:srgbClr val="0074A6"/>
                </a:solidFill>
              </a:rPr>
              <a:t> voltage-dépendants</a:t>
            </a:r>
            <a:endParaRPr lang="fr-CA" altLang="fr-FR" sz="1200" b="1" dirty="0">
              <a:solidFill>
                <a:srgbClr val="0074A6"/>
              </a:solidFill>
            </a:endParaRPr>
          </a:p>
        </p:txBody>
      </p:sp>
      <p:sp>
        <p:nvSpPr>
          <p:cNvPr id="66601" name="Rectangle 22"/>
          <p:cNvSpPr>
            <a:spLocks noChangeArrowheads="1"/>
          </p:cNvSpPr>
          <p:nvPr/>
        </p:nvSpPr>
        <p:spPr bwMode="auto">
          <a:xfrm>
            <a:off x="3810000" y="2667000"/>
            <a:ext cx="161607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r>
              <a:rPr lang="fr-CA" altLang="fr-FR" sz="1100" b="1" dirty="0">
                <a:solidFill>
                  <a:srgbClr val="0074A6"/>
                </a:solidFill>
              </a:rPr>
              <a:t>   1. Potentiel d’action</a:t>
            </a:r>
          </a:p>
        </p:txBody>
      </p:sp>
      <p:sp>
        <p:nvSpPr>
          <p:cNvPr id="42" name="Rectangle 20"/>
          <p:cNvSpPr>
            <a:spLocks noChangeArrowheads="1"/>
          </p:cNvSpPr>
          <p:nvPr/>
        </p:nvSpPr>
        <p:spPr bwMode="auto">
          <a:xfrm>
            <a:off x="3810000" y="6400800"/>
            <a:ext cx="3209925" cy="25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105000"/>
              </a:lnSpc>
            </a:pPr>
            <a:r>
              <a:rPr lang="fr-CA" altLang="fr-FR" sz="1100" b="1" dirty="0">
                <a:solidFill>
                  <a:srgbClr val="0074A6"/>
                </a:solidFill>
              </a:rPr>
              <a:t>5. Récepteurs  du neurotransmetteur</a:t>
            </a:r>
          </a:p>
        </p:txBody>
      </p:sp>
      <p:cxnSp>
        <p:nvCxnSpPr>
          <p:cNvPr id="3" name="Straight Arrow Connector 2"/>
          <p:cNvCxnSpPr/>
          <p:nvPr/>
        </p:nvCxnSpPr>
        <p:spPr bwMode="auto">
          <a:xfrm flipH="1" flipV="1">
            <a:off x="4648200" y="5867400"/>
            <a:ext cx="533400" cy="53340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5" name="Straight Arrow Connector 4"/>
          <p:cNvCxnSpPr/>
          <p:nvPr/>
        </p:nvCxnSpPr>
        <p:spPr bwMode="auto">
          <a:xfrm flipV="1">
            <a:off x="5181600" y="5943600"/>
            <a:ext cx="0" cy="45720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7" name="Straight Arrow Connector 6"/>
          <p:cNvCxnSpPr/>
          <p:nvPr/>
        </p:nvCxnSpPr>
        <p:spPr bwMode="auto">
          <a:xfrm flipV="1">
            <a:off x="5181600" y="5943600"/>
            <a:ext cx="533400" cy="45720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89092" name="Picture 3" descr="figure_11_20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73"/>
          <a:stretch>
            <a:fillRect/>
          </a:stretch>
        </p:blipFill>
        <p:spPr bwMode="auto">
          <a:xfrm>
            <a:off x="273050" y="1203325"/>
            <a:ext cx="8597900" cy="426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093" name="Freeform 4"/>
          <p:cNvSpPr>
            <a:spLocks/>
          </p:cNvSpPr>
          <p:nvPr/>
        </p:nvSpPr>
        <p:spPr bwMode="auto">
          <a:xfrm>
            <a:off x="1381125" y="4152900"/>
            <a:ext cx="290513" cy="590550"/>
          </a:xfrm>
          <a:custGeom>
            <a:avLst/>
            <a:gdLst>
              <a:gd name="T0" fmla="*/ 0 w 183"/>
              <a:gd name="T1" fmla="*/ 2147483647 h 372"/>
              <a:gd name="T2" fmla="*/ 0 w 183"/>
              <a:gd name="T3" fmla="*/ 2147483647 h 372"/>
              <a:gd name="T4" fmla="*/ 2147483647 w 183"/>
              <a:gd name="T5" fmla="*/ 0 h 372"/>
              <a:gd name="T6" fmla="*/ 0 60000 65536"/>
              <a:gd name="T7" fmla="*/ 0 60000 65536"/>
              <a:gd name="T8" fmla="*/ 0 60000 65536"/>
              <a:gd name="T9" fmla="*/ 0 w 183"/>
              <a:gd name="T10" fmla="*/ 0 h 372"/>
              <a:gd name="T11" fmla="*/ 183 w 183"/>
              <a:gd name="T12" fmla="*/ 372 h 37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3" h="372">
                <a:moveTo>
                  <a:pt x="0" y="372"/>
                </a:moveTo>
                <a:lnTo>
                  <a:pt x="0" y="164"/>
                </a:lnTo>
                <a:lnTo>
                  <a:pt x="183" y="0"/>
                </a:lnTo>
              </a:path>
            </a:pathLst>
          </a:custGeom>
          <a:noFill/>
          <a:ln w="1587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9094" name="Freeform 5"/>
          <p:cNvSpPr>
            <a:spLocks/>
          </p:cNvSpPr>
          <p:nvPr/>
        </p:nvSpPr>
        <p:spPr bwMode="auto">
          <a:xfrm>
            <a:off x="5499100" y="4184650"/>
            <a:ext cx="536575" cy="593725"/>
          </a:xfrm>
          <a:custGeom>
            <a:avLst/>
            <a:gdLst>
              <a:gd name="T0" fmla="*/ 2147483647 w 338"/>
              <a:gd name="T1" fmla="*/ 2147483647 h 374"/>
              <a:gd name="T2" fmla="*/ 0 w 338"/>
              <a:gd name="T3" fmla="*/ 2147483647 h 374"/>
              <a:gd name="T4" fmla="*/ 2147483647 w 338"/>
              <a:gd name="T5" fmla="*/ 0 h 374"/>
              <a:gd name="T6" fmla="*/ 0 60000 65536"/>
              <a:gd name="T7" fmla="*/ 0 60000 65536"/>
              <a:gd name="T8" fmla="*/ 0 60000 65536"/>
              <a:gd name="T9" fmla="*/ 0 w 338"/>
              <a:gd name="T10" fmla="*/ 0 h 374"/>
              <a:gd name="T11" fmla="*/ 338 w 338"/>
              <a:gd name="T12" fmla="*/ 374 h 37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38" h="374">
                <a:moveTo>
                  <a:pt x="2" y="374"/>
                </a:moveTo>
                <a:lnTo>
                  <a:pt x="0" y="170"/>
                </a:lnTo>
                <a:lnTo>
                  <a:pt x="338" y="0"/>
                </a:lnTo>
              </a:path>
            </a:pathLst>
          </a:custGeom>
          <a:noFill/>
          <a:ln w="1587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9095" name="Freeform 6"/>
          <p:cNvSpPr>
            <a:spLocks/>
          </p:cNvSpPr>
          <p:nvPr/>
        </p:nvSpPr>
        <p:spPr bwMode="auto">
          <a:xfrm>
            <a:off x="5756275" y="2044700"/>
            <a:ext cx="346075" cy="314325"/>
          </a:xfrm>
          <a:custGeom>
            <a:avLst/>
            <a:gdLst>
              <a:gd name="T0" fmla="*/ 0 w 218"/>
              <a:gd name="T1" fmla="*/ 2147483647 h 198"/>
              <a:gd name="T2" fmla="*/ 2147483647 w 218"/>
              <a:gd name="T3" fmla="*/ 0 h 198"/>
              <a:gd name="T4" fmla="*/ 2147483647 w 218"/>
              <a:gd name="T5" fmla="*/ 2147483647 h 198"/>
              <a:gd name="T6" fmla="*/ 0 60000 65536"/>
              <a:gd name="T7" fmla="*/ 0 60000 65536"/>
              <a:gd name="T8" fmla="*/ 0 60000 65536"/>
              <a:gd name="T9" fmla="*/ 0 w 218"/>
              <a:gd name="T10" fmla="*/ 0 h 198"/>
              <a:gd name="T11" fmla="*/ 218 w 218"/>
              <a:gd name="T12" fmla="*/ 198 h 19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8" h="198">
                <a:moveTo>
                  <a:pt x="0" y="4"/>
                </a:moveTo>
                <a:lnTo>
                  <a:pt x="100" y="0"/>
                </a:lnTo>
                <a:lnTo>
                  <a:pt x="218" y="198"/>
                </a:lnTo>
              </a:path>
            </a:pathLst>
          </a:custGeom>
          <a:noFill/>
          <a:ln w="1587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9096" name="Rectangle 7"/>
          <p:cNvSpPr>
            <a:spLocks noChangeArrowheads="1"/>
          </p:cNvSpPr>
          <p:nvPr/>
        </p:nvSpPr>
        <p:spPr bwMode="auto">
          <a:xfrm>
            <a:off x="1219200" y="1400175"/>
            <a:ext cx="23352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000" b="1"/>
              <a:t>Aucun flux d’ions</a:t>
            </a:r>
          </a:p>
        </p:txBody>
      </p:sp>
      <p:sp>
        <p:nvSpPr>
          <p:cNvPr id="89097" name="Rectangle 8"/>
          <p:cNvSpPr>
            <a:spLocks noChangeArrowheads="1"/>
          </p:cNvSpPr>
          <p:nvPr/>
        </p:nvSpPr>
        <p:spPr bwMode="auto">
          <a:xfrm>
            <a:off x="371475" y="4733925"/>
            <a:ext cx="26336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000" b="1"/>
              <a:t>Canal ionique fermé</a:t>
            </a:r>
          </a:p>
        </p:txBody>
      </p:sp>
      <p:sp>
        <p:nvSpPr>
          <p:cNvPr id="89098" name="Rectangle 9"/>
          <p:cNvSpPr>
            <a:spLocks noChangeArrowheads="1"/>
          </p:cNvSpPr>
          <p:nvPr/>
        </p:nvSpPr>
        <p:spPr bwMode="auto">
          <a:xfrm>
            <a:off x="4752975" y="1847850"/>
            <a:ext cx="10255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000" b="1"/>
              <a:t>Ligand</a:t>
            </a:r>
          </a:p>
        </p:txBody>
      </p:sp>
      <p:sp>
        <p:nvSpPr>
          <p:cNvPr id="89099" name="Rectangle 10"/>
          <p:cNvSpPr>
            <a:spLocks noChangeArrowheads="1"/>
          </p:cNvSpPr>
          <p:nvPr/>
        </p:nvSpPr>
        <p:spPr bwMode="auto">
          <a:xfrm>
            <a:off x="7315200" y="1438275"/>
            <a:ext cx="15382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000" b="1"/>
              <a:t>Flux d’ions</a:t>
            </a:r>
          </a:p>
        </p:txBody>
      </p:sp>
      <p:sp>
        <p:nvSpPr>
          <p:cNvPr id="89100" name="Rectangle 11"/>
          <p:cNvSpPr>
            <a:spLocks noChangeArrowheads="1"/>
          </p:cNvSpPr>
          <p:nvPr/>
        </p:nvSpPr>
        <p:spPr bwMode="auto">
          <a:xfrm>
            <a:off x="4816475" y="4733925"/>
            <a:ext cx="2117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000" b="1"/>
              <a:t>Canal ionique ouvert</a:t>
            </a: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2362200" y="457200"/>
            <a:ext cx="4824412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fr-FR" sz="2100" dirty="0">
                <a:latin typeface="Arial Black" pitchFamily="34" charset="0"/>
              </a:rPr>
              <a:t>Canal </a:t>
            </a:r>
            <a:r>
              <a:rPr lang="fr-CA" altLang="fr-FR" sz="2100" dirty="0">
                <a:highlight>
                  <a:srgbClr val="FFFF00"/>
                </a:highlight>
                <a:latin typeface="Arial Black" pitchFamily="34" charset="0"/>
              </a:rPr>
              <a:t>ionique ligand-dépendant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67587" name="Picture 2" descr="figure_11_17_5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879"/>
          <a:stretch/>
        </p:blipFill>
        <p:spPr bwMode="auto">
          <a:xfrm>
            <a:off x="228600" y="762000"/>
            <a:ext cx="8597900" cy="4327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9" name="Rectangle 4"/>
          <p:cNvSpPr>
            <a:spLocks noChangeArrowheads="1"/>
          </p:cNvSpPr>
          <p:nvPr/>
        </p:nvSpPr>
        <p:spPr bwMode="auto">
          <a:xfrm>
            <a:off x="2811463" y="1008063"/>
            <a:ext cx="4883150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3700" b="1"/>
              <a:t>Mouvement des ions</a:t>
            </a:r>
          </a:p>
        </p:txBody>
      </p:sp>
      <p:sp>
        <p:nvSpPr>
          <p:cNvPr id="67590" name="Rectangle 5"/>
          <p:cNvSpPr>
            <a:spLocks noChangeArrowheads="1"/>
          </p:cNvSpPr>
          <p:nvPr/>
        </p:nvSpPr>
        <p:spPr bwMode="auto">
          <a:xfrm>
            <a:off x="4508500" y="1835150"/>
            <a:ext cx="3905250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3700" b="1"/>
              <a:t>Potentiel gradué</a:t>
            </a:r>
          </a:p>
        </p:txBody>
      </p:sp>
      <p:sp>
        <p:nvSpPr>
          <p:cNvPr id="67593" name="Line 9"/>
          <p:cNvSpPr>
            <a:spLocks noChangeShapeType="1"/>
          </p:cNvSpPr>
          <p:nvPr/>
        </p:nvSpPr>
        <p:spPr bwMode="auto">
          <a:xfrm flipV="1">
            <a:off x="5797550" y="2457450"/>
            <a:ext cx="0" cy="4857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594" name="Rectangle 35"/>
          <p:cNvSpPr>
            <a:spLocks noChangeArrowheads="1"/>
          </p:cNvSpPr>
          <p:nvPr/>
        </p:nvSpPr>
        <p:spPr bwMode="auto">
          <a:xfrm>
            <a:off x="15240" y="5410200"/>
            <a:ext cx="8991600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fr-CA" altLang="fr-FR" sz="1800" b="1" dirty="0">
                <a:solidFill>
                  <a:srgbClr val="0074A6"/>
                </a:solidFill>
              </a:rPr>
              <a:t>5. Génération d’un potentiels gradué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68611" name="Picture 2" descr="figure_11_17_6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779"/>
          <a:stretch/>
        </p:blipFill>
        <p:spPr bwMode="auto">
          <a:xfrm>
            <a:off x="2209800" y="609600"/>
            <a:ext cx="4781550" cy="438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3" name="Rectangle 4"/>
          <p:cNvSpPr>
            <a:spLocks noChangeArrowheads="1"/>
          </p:cNvSpPr>
          <p:nvPr/>
        </p:nvSpPr>
        <p:spPr bwMode="auto">
          <a:xfrm>
            <a:off x="4724400" y="1323100"/>
            <a:ext cx="1778000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600" b="1" dirty="0"/>
              <a:t>Dégradation enzymatique</a:t>
            </a:r>
          </a:p>
        </p:txBody>
      </p:sp>
      <p:sp>
        <p:nvSpPr>
          <p:cNvPr id="68614" name="Rectangle 5"/>
          <p:cNvSpPr>
            <a:spLocks noChangeArrowheads="1"/>
          </p:cNvSpPr>
          <p:nvPr/>
        </p:nvSpPr>
        <p:spPr bwMode="auto">
          <a:xfrm>
            <a:off x="4419600" y="2819400"/>
            <a:ext cx="2425700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600" b="1" dirty="0"/>
              <a:t>Diffusion à l’extérieur de la synapse</a:t>
            </a:r>
          </a:p>
        </p:txBody>
      </p:sp>
      <p:sp>
        <p:nvSpPr>
          <p:cNvPr id="68615" name="Rectangle 6"/>
          <p:cNvSpPr>
            <a:spLocks noChangeArrowheads="1"/>
          </p:cNvSpPr>
          <p:nvPr/>
        </p:nvSpPr>
        <p:spPr bwMode="auto">
          <a:xfrm>
            <a:off x="1600200" y="4953000"/>
            <a:ext cx="60769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800" b="1" dirty="0">
                <a:solidFill>
                  <a:srgbClr val="0074A5"/>
                </a:solidFill>
              </a:rPr>
              <a:t>6. Arrêt de la transmission chimique</a:t>
            </a:r>
            <a:endParaRPr lang="fr-CA" altLang="fr-FR" sz="2000" b="1" dirty="0">
              <a:solidFill>
                <a:srgbClr val="0074A6"/>
              </a:solidFill>
            </a:endParaRPr>
          </a:p>
        </p:txBody>
      </p:sp>
      <p:sp>
        <p:nvSpPr>
          <p:cNvPr id="68617" name="Rectangle 8"/>
          <p:cNvSpPr>
            <a:spLocks noChangeArrowheads="1"/>
          </p:cNvSpPr>
          <p:nvPr/>
        </p:nvSpPr>
        <p:spPr bwMode="auto">
          <a:xfrm>
            <a:off x="3048000" y="1752600"/>
            <a:ext cx="122020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 b="1" dirty="0" err="1"/>
              <a:t>Recaptage</a:t>
            </a:r>
            <a:endParaRPr lang="fr-CA" altLang="fr-FR" sz="1600" b="1" dirty="0"/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2209800" y="457200"/>
            <a:ext cx="254268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 b="1" dirty="0"/>
              <a:t>Neurone </a:t>
            </a:r>
            <a:r>
              <a:rPr lang="fr-CA" altLang="fr-FR" sz="1600" b="1" dirty="0" err="1"/>
              <a:t>pré-synaptique</a:t>
            </a:r>
            <a:endParaRPr lang="fr-CA" altLang="fr-FR" sz="1600" b="1" dirty="0"/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4267200" y="4495800"/>
            <a:ext cx="265649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 b="1" dirty="0"/>
              <a:t>Neurone post-synaptique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2252663" y="6632575"/>
            <a:ext cx="5399087" cy="179388"/>
          </a:xfrm>
        </p:spPr>
        <p:txBody>
          <a:bodyPr/>
          <a:lstStyle/>
          <a:p>
            <a:pPr>
              <a:defRPr/>
            </a:pPr>
            <a:r>
              <a:rPr lang="fr-CA" altLang="fr-FR"/>
              <a:t>© Pearson ERPI, tous droits réservés.</a:t>
            </a:r>
            <a:endParaRPr lang="en-GB" altLang="fr-FR"/>
          </a:p>
        </p:txBody>
      </p:sp>
      <p:pic>
        <p:nvPicPr>
          <p:cNvPr id="74755" name="Picture 3" descr="figure_11_18a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417" b="21717"/>
          <a:stretch/>
        </p:blipFill>
        <p:spPr bwMode="auto">
          <a:xfrm>
            <a:off x="2438400" y="609601"/>
            <a:ext cx="4263091" cy="453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6" name="Freeform 4"/>
          <p:cNvSpPr>
            <a:spLocks/>
          </p:cNvSpPr>
          <p:nvPr/>
        </p:nvSpPr>
        <p:spPr bwMode="auto">
          <a:xfrm>
            <a:off x="5029200" y="3276600"/>
            <a:ext cx="685800" cy="381000"/>
          </a:xfrm>
          <a:custGeom>
            <a:avLst/>
            <a:gdLst>
              <a:gd name="T0" fmla="*/ 0 w 366"/>
              <a:gd name="T1" fmla="*/ 0 h 194"/>
              <a:gd name="T2" fmla="*/ 2147483647 w 366"/>
              <a:gd name="T3" fmla="*/ 0 h 194"/>
              <a:gd name="T4" fmla="*/ 2147483647 w 366"/>
              <a:gd name="T5" fmla="*/ 2147483647 h 19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66" h="194">
                <a:moveTo>
                  <a:pt x="0" y="0"/>
                </a:moveTo>
                <a:lnTo>
                  <a:pt x="192" y="0"/>
                </a:lnTo>
                <a:lnTo>
                  <a:pt x="366" y="194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4757" name="Rectangle 8"/>
          <p:cNvSpPr>
            <a:spLocks noChangeArrowheads="1"/>
          </p:cNvSpPr>
          <p:nvPr/>
        </p:nvSpPr>
        <p:spPr bwMode="auto">
          <a:xfrm>
            <a:off x="2698750" y="1120775"/>
            <a:ext cx="636588" cy="41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fr-FR" sz="2100" b="1"/>
              <a:t>+30</a:t>
            </a:r>
          </a:p>
        </p:txBody>
      </p:sp>
      <p:sp>
        <p:nvSpPr>
          <p:cNvPr id="74758" name="Rectangle 9"/>
          <p:cNvSpPr>
            <a:spLocks noChangeArrowheads="1"/>
          </p:cNvSpPr>
          <p:nvPr/>
        </p:nvSpPr>
        <p:spPr bwMode="auto">
          <a:xfrm>
            <a:off x="2997200" y="1882775"/>
            <a:ext cx="331788" cy="41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fr-FR" sz="2100" b="1"/>
              <a:t>0</a:t>
            </a:r>
          </a:p>
        </p:txBody>
      </p:sp>
      <p:sp>
        <p:nvSpPr>
          <p:cNvPr id="74759" name="Rectangle 10"/>
          <p:cNvSpPr>
            <a:spLocks noChangeArrowheads="1"/>
          </p:cNvSpPr>
          <p:nvPr/>
        </p:nvSpPr>
        <p:spPr bwMode="auto">
          <a:xfrm>
            <a:off x="2698750" y="3527425"/>
            <a:ext cx="628650" cy="41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fr-FR" sz="2100" b="1"/>
              <a:t>–55</a:t>
            </a:r>
          </a:p>
        </p:txBody>
      </p:sp>
      <p:sp>
        <p:nvSpPr>
          <p:cNvPr id="74760" name="Rectangle 11"/>
          <p:cNvSpPr>
            <a:spLocks noChangeArrowheads="1"/>
          </p:cNvSpPr>
          <p:nvPr/>
        </p:nvSpPr>
        <p:spPr bwMode="auto">
          <a:xfrm>
            <a:off x="2701925" y="3940175"/>
            <a:ext cx="628650" cy="41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fr-FR" sz="2100" b="1"/>
              <a:t>–70</a:t>
            </a:r>
          </a:p>
        </p:txBody>
      </p:sp>
      <p:sp>
        <p:nvSpPr>
          <p:cNvPr id="74761" name="Rectangle 13"/>
          <p:cNvSpPr>
            <a:spLocks noChangeArrowheads="1"/>
          </p:cNvSpPr>
          <p:nvPr/>
        </p:nvSpPr>
        <p:spPr bwMode="auto">
          <a:xfrm>
            <a:off x="3976688" y="4991100"/>
            <a:ext cx="481012" cy="41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fr-FR" sz="2100" b="1"/>
              <a:t>10</a:t>
            </a:r>
          </a:p>
        </p:txBody>
      </p:sp>
      <p:sp>
        <p:nvSpPr>
          <p:cNvPr id="74762" name="Rectangle 14"/>
          <p:cNvSpPr>
            <a:spLocks noChangeArrowheads="1"/>
          </p:cNvSpPr>
          <p:nvPr/>
        </p:nvSpPr>
        <p:spPr bwMode="auto">
          <a:xfrm>
            <a:off x="4832350" y="4994275"/>
            <a:ext cx="481013" cy="41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fr-FR" sz="2100" b="1"/>
              <a:t>20</a:t>
            </a:r>
          </a:p>
        </p:txBody>
      </p:sp>
      <p:sp>
        <p:nvSpPr>
          <p:cNvPr id="74763" name="Rectangle 15"/>
          <p:cNvSpPr>
            <a:spLocks noChangeArrowheads="1"/>
          </p:cNvSpPr>
          <p:nvPr/>
        </p:nvSpPr>
        <p:spPr bwMode="auto">
          <a:xfrm>
            <a:off x="5670550" y="4994275"/>
            <a:ext cx="481013" cy="41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fr-FR" sz="2100" b="1"/>
              <a:t>30</a:t>
            </a:r>
          </a:p>
        </p:txBody>
      </p:sp>
      <p:sp>
        <p:nvSpPr>
          <p:cNvPr id="20" name="Rectangle 3"/>
          <p:cNvSpPr txBox="1">
            <a:spLocks noChangeArrowheads="1"/>
          </p:cNvSpPr>
          <p:nvPr/>
        </p:nvSpPr>
        <p:spPr bwMode="auto">
          <a:xfrm>
            <a:off x="0" y="152400"/>
            <a:ext cx="9144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0">
            <a:spAutoFit/>
          </a:bodyPr>
          <a:lstStyle>
            <a:lvl1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fr-CA" altLang="fr-FR" b="1" kern="0" dirty="0"/>
              <a:t>P</a:t>
            </a:r>
            <a:r>
              <a:rPr lang="fr-CA" b="1" kern="0" dirty="0"/>
              <a:t>OTENTIELS POSTSYNAPTIQUES EXCITATEURS (PPSE)</a:t>
            </a:r>
            <a:endParaRPr lang="en-US" altLang="fr-FR" b="1" kern="0" dirty="0"/>
          </a:p>
        </p:txBody>
      </p:sp>
      <p:sp>
        <p:nvSpPr>
          <p:cNvPr id="74766" name="Rectangle 7"/>
          <p:cNvSpPr>
            <a:spLocks noChangeArrowheads="1"/>
          </p:cNvSpPr>
          <p:nvPr/>
        </p:nvSpPr>
        <p:spPr bwMode="auto">
          <a:xfrm>
            <a:off x="3727450" y="3157538"/>
            <a:ext cx="1342034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fr-FR" sz="1100" b="1" dirty="0" err="1"/>
              <a:t>Seuil</a:t>
            </a:r>
            <a:r>
              <a:rPr lang="en-US" altLang="fr-FR" sz="1100" b="1" dirty="0"/>
              <a:t> </a:t>
            </a:r>
            <a:r>
              <a:rPr lang="en-US" altLang="fr-FR" sz="1100" b="1" dirty="0" err="1"/>
              <a:t>d’excitation</a:t>
            </a:r>
            <a:endParaRPr lang="en-US" altLang="fr-FR" sz="1100" b="1" dirty="0"/>
          </a:p>
        </p:txBody>
      </p:sp>
      <p:sp>
        <p:nvSpPr>
          <p:cNvPr id="74767" name="Rectangle 13"/>
          <p:cNvSpPr>
            <a:spLocks noChangeArrowheads="1"/>
          </p:cNvSpPr>
          <p:nvPr/>
        </p:nvSpPr>
        <p:spPr bwMode="auto">
          <a:xfrm>
            <a:off x="4071938" y="5378450"/>
            <a:ext cx="164465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fr-FR" sz="1800">
                <a:latin typeface="Arial Black" pitchFamily="34" charset="0"/>
              </a:rPr>
              <a:t>Temps (ms)</a:t>
            </a:r>
          </a:p>
        </p:txBody>
      </p:sp>
      <p:sp>
        <p:nvSpPr>
          <p:cNvPr id="74768" name="Rectangle 17"/>
          <p:cNvSpPr>
            <a:spLocks noChangeArrowheads="1"/>
          </p:cNvSpPr>
          <p:nvPr/>
        </p:nvSpPr>
        <p:spPr bwMode="auto">
          <a:xfrm rot="-5400000">
            <a:off x="609600" y="2725738"/>
            <a:ext cx="3786187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fr-FR" sz="1800">
                <a:latin typeface="Arial Black" pitchFamily="34" charset="0"/>
              </a:rPr>
              <a:t>Potentiel de membrane (mV)</a:t>
            </a:r>
          </a:p>
        </p:txBody>
      </p:sp>
      <p:sp>
        <p:nvSpPr>
          <p:cNvPr id="74770" name="Rectangle 5"/>
          <p:cNvSpPr>
            <a:spLocks noChangeArrowheads="1"/>
          </p:cNvSpPr>
          <p:nvPr/>
        </p:nvSpPr>
        <p:spPr bwMode="auto">
          <a:xfrm>
            <a:off x="3505200" y="4495800"/>
            <a:ext cx="156645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fr-FR" sz="1200" b="1" dirty="0" err="1"/>
              <a:t>Neurotransmetteur</a:t>
            </a:r>
            <a:endParaRPr lang="en-US" altLang="fr-FR" sz="1200" b="1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 altLang="fr-FR"/>
              <a:t>© Pearson ERPI, tous droits réservés.</a:t>
            </a:r>
            <a:endParaRPr lang="en-GB" altLang="fr-FR"/>
          </a:p>
        </p:txBody>
      </p:sp>
      <p:pic>
        <p:nvPicPr>
          <p:cNvPr id="75779" name="Picture 3" descr="figure_11_18b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5" t="4451" r="49687" b="21796"/>
          <a:stretch/>
        </p:blipFill>
        <p:spPr bwMode="auto">
          <a:xfrm>
            <a:off x="3352800" y="990600"/>
            <a:ext cx="3630706" cy="4231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1" name="Rectangle 6"/>
          <p:cNvSpPr>
            <a:spLocks noChangeArrowheads="1"/>
          </p:cNvSpPr>
          <p:nvPr/>
        </p:nvSpPr>
        <p:spPr bwMode="auto">
          <a:xfrm>
            <a:off x="2927537" y="1247962"/>
            <a:ext cx="636588" cy="41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fr-FR" sz="2100" b="1"/>
              <a:t>+30</a:t>
            </a:r>
          </a:p>
        </p:txBody>
      </p:sp>
      <p:sp>
        <p:nvSpPr>
          <p:cNvPr id="75782" name="Rectangle 7"/>
          <p:cNvSpPr>
            <a:spLocks noChangeArrowheads="1"/>
          </p:cNvSpPr>
          <p:nvPr/>
        </p:nvSpPr>
        <p:spPr bwMode="auto">
          <a:xfrm>
            <a:off x="3225987" y="2009962"/>
            <a:ext cx="331788" cy="41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fr-FR" sz="2100" b="1"/>
              <a:t>0</a:t>
            </a:r>
          </a:p>
        </p:txBody>
      </p:sp>
      <p:sp>
        <p:nvSpPr>
          <p:cNvPr id="75783" name="Rectangle 8"/>
          <p:cNvSpPr>
            <a:spLocks noChangeArrowheads="1"/>
          </p:cNvSpPr>
          <p:nvPr/>
        </p:nvSpPr>
        <p:spPr bwMode="auto">
          <a:xfrm>
            <a:off x="2927537" y="3654612"/>
            <a:ext cx="628650" cy="41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fr-FR" sz="2100" b="1"/>
              <a:t>–55</a:t>
            </a:r>
          </a:p>
        </p:txBody>
      </p:sp>
      <p:sp>
        <p:nvSpPr>
          <p:cNvPr id="75784" name="Rectangle 9"/>
          <p:cNvSpPr>
            <a:spLocks noChangeArrowheads="1"/>
          </p:cNvSpPr>
          <p:nvPr/>
        </p:nvSpPr>
        <p:spPr bwMode="auto">
          <a:xfrm>
            <a:off x="2930712" y="4067362"/>
            <a:ext cx="628650" cy="41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fr-FR" sz="2100" b="1"/>
              <a:t>–70</a:t>
            </a:r>
          </a:p>
        </p:txBody>
      </p:sp>
      <p:sp>
        <p:nvSpPr>
          <p:cNvPr id="75785" name="Rectangle 11"/>
          <p:cNvSpPr>
            <a:spLocks noChangeArrowheads="1"/>
          </p:cNvSpPr>
          <p:nvPr/>
        </p:nvSpPr>
        <p:spPr bwMode="auto">
          <a:xfrm>
            <a:off x="4205475" y="5118287"/>
            <a:ext cx="481012" cy="41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fr-FR" sz="2100" b="1"/>
              <a:t>10</a:t>
            </a:r>
          </a:p>
        </p:txBody>
      </p:sp>
      <p:sp>
        <p:nvSpPr>
          <p:cNvPr id="75786" name="Rectangle 12"/>
          <p:cNvSpPr>
            <a:spLocks noChangeArrowheads="1"/>
          </p:cNvSpPr>
          <p:nvPr/>
        </p:nvSpPr>
        <p:spPr bwMode="auto">
          <a:xfrm>
            <a:off x="5061137" y="5121462"/>
            <a:ext cx="481013" cy="41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fr-FR" sz="2100" b="1"/>
              <a:t>20</a:t>
            </a:r>
          </a:p>
        </p:txBody>
      </p:sp>
      <p:sp>
        <p:nvSpPr>
          <p:cNvPr id="75787" name="Rectangle 13"/>
          <p:cNvSpPr>
            <a:spLocks noChangeArrowheads="1"/>
          </p:cNvSpPr>
          <p:nvPr/>
        </p:nvSpPr>
        <p:spPr bwMode="auto">
          <a:xfrm>
            <a:off x="5899337" y="5121462"/>
            <a:ext cx="481013" cy="41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fr-FR" sz="2100" b="1"/>
              <a:t>30</a:t>
            </a:r>
          </a:p>
        </p:txBody>
      </p:sp>
      <p:sp>
        <p:nvSpPr>
          <p:cNvPr id="75788" name="Freeform 17"/>
          <p:cNvSpPr>
            <a:spLocks/>
          </p:cNvSpPr>
          <p:nvPr/>
        </p:nvSpPr>
        <p:spPr bwMode="auto">
          <a:xfrm>
            <a:off x="5966012" y="3518087"/>
            <a:ext cx="587375" cy="314325"/>
          </a:xfrm>
          <a:custGeom>
            <a:avLst/>
            <a:gdLst>
              <a:gd name="T0" fmla="*/ 0 w 370"/>
              <a:gd name="T1" fmla="*/ 0 h 198"/>
              <a:gd name="T2" fmla="*/ 2147483647 w 370"/>
              <a:gd name="T3" fmla="*/ 0 h 198"/>
              <a:gd name="T4" fmla="*/ 2147483647 w 370"/>
              <a:gd name="T5" fmla="*/ 2147483647 h 19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70" h="198">
                <a:moveTo>
                  <a:pt x="0" y="0"/>
                </a:moveTo>
                <a:lnTo>
                  <a:pt x="196" y="0"/>
                </a:lnTo>
                <a:lnTo>
                  <a:pt x="370" y="198"/>
                </a:lnTo>
              </a:path>
            </a:pathLst>
          </a:custGeom>
          <a:noFill/>
          <a:ln w="158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5792" name="Rectangle 24"/>
          <p:cNvSpPr>
            <a:spLocks noChangeArrowheads="1"/>
          </p:cNvSpPr>
          <p:nvPr/>
        </p:nvSpPr>
        <p:spPr bwMode="auto">
          <a:xfrm>
            <a:off x="4161025" y="5431025"/>
            <a:ext cx="180975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fr-FR" sz="2000">
                <a:latin typeface="Arial Black" pitchFamily="34" charset="0"/>
              </a:rPr>
              <a:t>Temps (ms)</a:t>
            </a:r>
          </a:p>
        </p:txBody>
      </p:sp>
      <p:sp>
        <p:nvSpPr>
          <p:cNvPr id="75793" name="Rectangle 28"/>
          <p:cNvSpPr>
            <a:spLocks noChangeArrowheads="1"/>
          </p:cNvSpPr>
          <p:nvPr/>
        </p:nvSpPr>
        <p:spPr bwMode="auto">
          <a:xfrm rot="-5400000">
            <a:off x="560574" y="2743388"/>
            <a:ext cx="4187825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fr-FR" sz="2000">
                <a:latin typeface="Arial Black" pitchFamily="34" charset="0"/>
              </a:rPr>
              <a:t>Potentiel de membrane (mV)</a:t>
            </a:r>
          </a:p>
        </p:txBody>
      </p:sp>
      <p:sp>
        <p:nvSpPr>
          <p:cNvPr id="21" name="Rectangle 3"/>
          <p:cNvSpPr txBox="1">
            <a:spLocks noChangeArrowheads="1"/>
          </p:cNvSpPr>
          <p:nvPr/>
        </p:nvSpPr>
        <p:spPr bwMode="auto">
          <a:xfrm>
            <a:off x="0" y="152400"/>
            <a:ext cx="9144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0">
            <a:spAutoFit/>
          </a:bodyPr>
          <a:lstStyle>
            <a:lvl1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fr-CA" altLang="fr-FR" b="1" kern="0" dirty="0"/>
              <a:t>P</a:t>
            </a:r>
            <a:r>
              <a:rPr lang="fr-CA" b="1" kern="0" dirty="0"/>
              <a:t>OTENTIELS POSTSYNAPTIQUES INHIBITEURS (PPSI)</a:t>
            </a:r>
            <a:endParaRPr lang="en-US" altLang="fr-FR" b="1" kern="0" dirty="0"/>
          </a:p>
        </p:txBody>
      </p:sp>
      <p:sp>
        <p:nvSpPr>
          <p:cNvPr id="22" name="Rectangle 7"/>
          <p:cNvSpPr>
            <a:spLocks noChangeArrowheads="1"/>
          </p:cNvSpPr>
          <p:nvPr/>
        </p:nvSpPr>
        <p:spPr bwMode="auto">
          <a:xfrm>
            <a:off x="4572000" y="3352800"/>
            <a:ext cx="1342034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fr-FR" sz="1100" b="1" dirty="0" err="1"/>
              <a:t>Seuil</a:t>
            </a:r>
            <a:r>
              <a:rPr lang="en-US" altLang="fr-FR" sz="1100" b="1" dirty="0"/>
              <a:t> </a:t>
            </a:r>
            <a:r>
              <a:rPr lang="en-US" altLang="fr-FR" sz="1100" b="1" dirty="0" err="1"/>
              <a:t>d’excitation</a:t>
            </a:r>
            <a:endParaRPr lang="en-US" altLang="fr-FR" sz="1100" b="1" dirty="0"/>
          </a:p>
        </p:txBody>
      </p:sp>
      <p:sp>
        <p:nvSpPr>
          <p:cNvPr id="23" name="Rectangle 5"/>
          <p:cNvSpPr>
            <a:spLocks noChangeArrowheads="1"/>
          </p:cNvSpPr>
          <p:nvPr/>
        </p:nvSpPr>
        <p:spPr bwMode="auto">
          <a:xfrm>
            <a:off x="3657600" y="4724400"/>
            <a:ext cx="156645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fr-FR" sz="1200" b="1" dirty="0" err="1"/>
              <a:t>Neurotransmetteur</a:t>
            </a:r>
            <a:endParaRPr lang="en-US" altLang="fr-FR" sz="1200" b="1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76803" name="Picture 2" descr="figure_11_19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0"/>
          <a:stretch>
            <a:fillRect/>
          </a:stretch>
        </p:blipFill>
        <p:spPr bwMode="auto">
          <a:xfrm>
            <a:off x="249238" y="971550"/>
            <a:ext cx="8645525" cy="472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4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381000"/>
            <a:ext cx="9144000" cy="369332"/>
          </a:xfrm>
        </p:spPr>
        <p:txBody>
          <a:bodyPr/>
          <a:lstStyle/>
          <a:p>
            <a:pPr algn="ctr"/>
            <a:r>
              <a:rPr lang="fr-CA" altLang="fr-FR" sz="1800" b="1" dirty="0"/>
              <a:t>INTÉGRATION DES PPSE ET DES PPSI.</a:t>
            </a:r>
            <a:endParaRPr lang="fr-CA" altLang="fr-FR" sz="1800" dirty="0"/>
          </a:p>
        </p:txBody>
      </p:sp>
      <p:sp>
        <p:nvSpPr>
          <p:cNvPr id="76805" name="Line 4"/>
          <p:cNvSpPr>
            <a:spLocks noChangeShapeType="1"/>
          </p:cNvSpPr>
          <p:nvPr/>
        </p:nvSpPr>
        <p:spPr bwMode="auto">
          <a:xfrm flipV="1">
            <a:off x="901700" y="3355975"/>
            <a:ext cx="0" cy="31115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6809" name="Rectangle 8"/>
          <p:cNvSpPr>
            <a:spLocks noChangeArrowheads="1"/>
          </p:cNvSpPr>
          <p:nvPr/>
        </p:nvSpPr>
        <p:spPr bwMode="auto">
          <a:xfrm>
            <a:off x="504825" y="2657475"/>
            <a:ext cx="254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0</a:t>
            </a:r>
          </a:p>
        </p:txBody>
      </p:sp>
      <p:sp>
        <p:nvSpPr>
          <p:cNvPr id="76810" name="Rectangle 9"/>
          <p:cNvSpPr>
            <a:spLocks noChangeArrowheads="1"/>
          </p:cNvSpPr>
          <p:nvPr/>
        </p:nvSpPr>
        <p:spPr bwMode="auto">
          <a:xfrm rot="-5400000">
            <a:off x="-732631" y="3159919"/>
            <a:ext cx="21859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>
                <a:latin typeface="Arial Black" pitchFamily="34" charset="0"/>
              </a:rPr>
              <a:t>Potentiel de membrane (mV)</a:t>
            </a:r>
          </a:p>
        </p:txBody>
      </p:sp>
      <p:sp>
        <p:nvSpPr>
          <p:cNvPr id="76811" name="Rectangle 10"/>
          <p:cNvSpPr>
            <a:spLocks noChangeArrowheads="1"/>
          </p:cNvSpPr>
          <p:nvPr/>
        </p:nvSpPr>
        <p:spPr bwMode="auto">
          <a:xfrm>
            <a:off x="352425" y="3390900"/>
            <a:ext cx="39528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–55</a:t>
            </a:r>
          </a:p>
        </p:txBody>
      </p:sp>
      <p:sp>
        <p:nvSpPr>
          <p:cNvPr id="76812" name="Rectangle 11"/>
          <p:cNvSpPr>
            <a:spLocks noChangeArrowheads="1"/>
          </p:cNvSpPr>
          <p:nvPr/>
        </p:nvSpPr>
        <p:spPr bwMode="auto">
          <a:xfrm>
            <a:off x="352425" y="3571875"/>
            <a:ext cx="39528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–70</a:t>
            </a:r>
          </a:p>
        </p:txBody>
      </p:sp>
      <p:sp>
        <p:nvSpPr>
          <p:cNvPr id="76813" name="Rectangle 12"/>
          <p:cNvSpPr>
            <a:spLocks noChangeArrowheads="1"/>
          </p:cNvSpPr>
          <p:nvPr/>
        </p:nvSpPr>
        <p:spPr bwMode="auto">
          <a:xfrm>
            <a:off x="885825" y="3781425"/>
            <a:ext cx="31908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E</a:t>
            </a:r>
            <a:r>
              <a:rPr lang="fr-CA" altLang="fr-FR" sz="1000" b="1" baseline="-25000"/>
              <a:t>1</a:t>
            </a:r>
            <a:endParaRPr lang="fr-CA" altLang="fr-FR" sz="1000" b="1"/>
          </a:p>
        </p:txBody>
      </p:sp>
      <p:sp>
        <p:nvSpPr>
          <p:cNvPr id="76814" name="Rectangle 13"/>
          <p:cNvSpPr>
            <a:spLocks noChangeArrowheads="1"/>
          </p:cNvSpPr>
          <p:nvPr/>
        </p:nvSpPr>
        <p:spPr bwMode="auto">
          <a:xfrm>
            <a:off x="1438275" y="3781425"/>
            <a:ext cx="31908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E</a:t>
            </a:r>
            <a:r>
              <a:rPr lang="fr-CA" altLang="fr-FR" sz="1000" b="1" baseline="-25000"/>
              <a:t>1</a:t>
            </a:r>
            <a:endParaRPr lang="fr-CA" altLang="fr-FR" sz="1000" b="1"/>
          </a:p>
        </p:txBody>
      </p:sp>
      <p:sp>
        <p:nvSpPr>
          <p:cNvPr id="76815" name="Rectangle 14"/>
          <p:cNvSpPr>
            <a:spLocks noChangeArrowheads="1"/>
          </p:cNvSpPr>
          <p:nvPr/>
        </p:nvSpPr>
        <p:spPr bwMode="auto">
          <a:xfrm>
            <a:off x="2962275" y="3781425"/>
            <a:ext cx="31908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E</a:t>
            </a:r>
            <a:r>
              <a:rPr lang="fr-CA" altLang="fr-FR" sz="1000" b="1" baseline="-25000"/>
              <a:t>1</a:t>
            </a:r>
            <a:endParaRPr lang="fr-CA" altLang="fr-FR" sz="1000" b="1"/>
          </a:p>
        </p:txBody>
      </p:sp>
      <p:sp>
        <p:nvSpPr>
          <p:cNvPr id="76816" name="Rectangle 15"/>
          <p:cNvSpPr>
            <a:spLocks noChangeArrowheads="1"/>
          </p:cNvSpPr>
          <p:nvPr/>
        </p:nvSpPr>
        <p:spPr bwMode="auto">
          <a:xfrm>
            <a:off x="3171825" y="3781425"/>
            <a:ext cx="31908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E</a:t>
            </a:r>
            <a:r>
              <a:rPr lang="fr-CA" altLang="fr-FR" sz="1000" b="1" baseline="-25000"/>
              <a:t>1</a:t>
            </a:r>
            <a:endParaRPr lang="fr-CA" altLang="fr-FR" sz="1000" b="1"/>
          </a:p>
        </p:txBody>
      </p:sp>
      <p:sp>
        <p:nvSpPr>
          <p:cNvPr id="76817" name="Rectangle 16"/>
          <p:cNvSpPr>
            <a:spLocks noChangeArrowheads="1"/>
          </p:cNvSpPr>
          <p:nvPr/>
        </p:nvSpPr>
        <p:spPr bwMode="auto">
          <a:xfrm>
            <a:off x="5124450" y="3781425"/>
            <a:ext cx="5969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E</a:t>
            </a:r>
            <a:r>
              <a:rPr lang="fr-CA" altLang="fr-FR" sz="1000" b="1" baseline="-25000"/>
              <a:t>1</a:t>
            </a:r>
            <a:r>
              <a:rPr lang="fr-CA" altLang="fr-FR" sz="1000" b="1"/>
              <a:t> + E</a:t>
            </a:r>
            <a:r>
              <a:rPr lang="fr-CA" altLang="fr-FR" sz="1000" b="1" baseline="-25000"/>
              <a:t>2</a:t>
            </a:r>
          </a:p>
        </p:txBody>
      </p:sp>
      <p:sp>
        <p:nvSpPr>
          <p:cNvPr id="76818" name="Rectangle 17"/>
          <p:cNvSpPr>
            <a:spLocks noChangeArrowheads="1"/>
          </p:cNvSpPr>
          <p:nvPr/>
        </p:nvSpPr>
        <p:spPr bwMode="auto">
          <a:xfrm>
            <a:off x="409575" y="962025"/>
            <a:ext cx="31908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E</a:t>
            </a:r>
            <a:r>
              <a:rPr lang="fr-CA" altLang="fr-FR" sz="1000" b="1" baseline="-25000"/>
              <a:t>1</a:t>
            </a:r>
            <a:endParaRPr lang="fr-CA" altLang="fr-FR" sz="1000" b="1"/>
          </a:p>
        </p:txBody>
      </p:sp>
      <p:sp>
        <p:nvSpPr>
          <p:cNvPr id="76819" name="Rectangle 18"/>
          <p:cNvSpPr>
            <a:spLocks noChangeArrowheads="1"/>
          </p:cNvSpPr>
          <p:nvPr/>
        </p:nvSpPr>
        <p:spPr bwMode="auto">
          <a:xfrm>
            <a:off x="2466975" y="952500"/>
            <a:ext cx="31908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E</a:t>
            </a:r>
            <a:r>
              <a:rPr lang="fr-CA" altLang="fr-FR" sz="1000" b="1" baseline="-25000"/>
              <a:t>1</a:t>
            </a:r>
            <a:endParaRPr lang="fr-CA" altLang="fr-FR" sz="1000" b="1"/>
          </a:p>
        </p:txBody>
      </p:sp>
      <p:sp>
        <p:nvSpPr>
          <p:cNvPr id="76820" name="Rectangle 19"/>
          <p:cNvSpPr>
            <a:spLocks noChangeArrowheads="1"/>
          </p:cNvSpPr>
          <p:nvPr/>
        </p:nvSpPr>
        <p:spPr bwMode="auto">
          <a:xfrm>
            <a:off x="4481513" y="962025"/>
            <a:ext cx="3190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E</a:t>
            </a:r>
            <a:r>
              <a:rPr lang="fr-CA" altLang="fr-FR" sz="1000" b="1" baseline="-25000"/>
              <a:t>1</a:t>
            </a:r>
            <a:endParaRPr lang="fr-CA" altLang="fr-FR" sz="1000" b="1"/>
          </a:p>
        </p:txBody>
      </p:sp>
      <p:sp>
        <p:nvSpPr>
          <p:cNvPr id="76821" name="Rectangle 20"/>
          <p:cNvSpPr>
            <a:spLocks noChangeArrowheads="1"/>
          </p:cNvSpPr>
          <p:nvPr/>
        </p:nvSpPr>
        <p:spPr bwMode="auto">
          <a:xfrm>
            <a:off x="4581525" y="2124075"/>
            <a:ext cx="31908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E</a:t>
            </a:r>
            <a:r>
              <a:rPr lang="fr-CA" altLang="fr-FR" sz="1000" b="1" baseline="-25000"/>
              <a:t>2</a:t>
            </a:r>
            <a:endParaRPr lang="fr-CA" altLang="fr-FR" sz="1000" b="1"/>
          </a:p>
        </p:txBody>
      </p:sp>
      <p:sp>
        <p:nvSpPr>
          <p:cNvPr id="76822" name="Rectangle 21"/>
          <p:cNvSpPr>
            <a:spLocks noChangeArrowheads="1"/>
          </p:cNvSpPr>
          <p:nvPr/>
        </p:nvSpPr>
        <p:spPr bwMode="auto">
          <a:xfrm>
            <a:off x="6553200" y="962025"/>
            <a:ext cx="31908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E</a:t>
            </a:r>
            <a:r>
              <a:rPr lang="fr-CA" altLang="fr-FR" sz="1000" b="1" baseline="-25000"/>
              <a:t>1</a:t>
            </a:r>
            <a:endParaRPr lang="fr-CA" altLang="fr-FR" sz="1000" b="1"/>
          </a:p>
        </p:txBody>
      </p:sp>
      <p:sp>
        <p:nvSpPr>
          <p:cNvPr id="76823" name="Rectangle 22"/>
          <p:cNvSpPr>
            <a:spLocks noChangeArrowheads="1"/>
          </p:cNvSpPr>
          <p:nvPr/>
        </p:nvSpPr>
        <p:spPr bwMode="auto">
          <a:xfrm>
            <a:off x="6580188" y="2146300"/>
            <a:ext cx="2682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l</a:t>
            </a:r>
            <a:r>
              <a:rPr lang="fr-CA" altLang="fr-FR" sz="1000" b="1" baseline="-25000"/>
              <a:t>1</a:t>
            </a:r>
            <a:endParaRPr lang="fr-CA" altLang="fr-FR" sz="1000" b="1"/>
          </a:p>
        </p:txBody>
      </p:sp>
      <p:sp>
        <p:nvSpPr>
          <p:cNvPr id="76824" name="Rectangle 23"/>
          <p:cNvSpPr>
            <a:spLocks noChangeArrowheads="1"/>
          </p:cNvSpPr>
          <p:nvPr/>
        </p:nvSpPr>
        <p:spPr bwMode="auto">
          <a:xfrm>
            <a:off x="7486650" y="3781425"/>
            <a:ext cx="54768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E</a:t>
            </a:r>
            <a:r>
              <a:rPr lang="fr-CA" altLang="fr-FR" sz="1000" b="1" baseline="-25000"/>
              <a:t>1</a:t>
            </a:r>
            <a:r>
              <a:rPr lang="fr-CA" altLang="fr-FR" sz="1000" b="1"/>
              <a:t> + l</a:t>
            </a:r>
            <a:r>
              <a:rPr lang="fr-CA" altLang="fr-FR" sz="1000" b="1" baseline="-25000"/>
              <a:t>1</a:t>
            </a:r>
          </a:p>
        </p:txBody>
      </p:sp>
      <p:sp>
        <p:nvSpPr>
          <p:cNvPr id="76825" name="Rectangle 24"/>
          <p:cNvSpPr>
            <a:spLocks noChangeArrowheads="1"/>
          </p:cNvSpPr>
          <p:nvPr/>
        </p:nvSpPr>
        <p:spPr bwMode="auto">
          <a:xfrm>
            <a:off x="6915150" y="3781425"/>
            <a:ext cx="26828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 b="1"/>
              <a:t>l</a:t>
            </a:r>
            <a:r>
              <a:rPr lang="fr-CA" altLang="fr-FR" sz="1000" b="1" baseline="-25000"/>
              <a:t>1</a:t>
            </a:r>
            <a:endParaRPr lang="fr-CA" altLang="fr-FR" sz="1000" b="1"/>
          </a:p>
        </p:txBody>
      </p:sp>
      <p:sp>
        <p:nvSpPr>
          <p:cNvPr id="76826" name="Rectangle 25"/>
          <p:cNvSpPr>
            <a:spLocks noChangeArrowheads="1"/>
          </p:cNvSpPr>
          <p:nvPr/>
        </p:nvSpPr>
        <p:spPr bwMode="auto">
          <a:xfrm>
            <a:off x="946150" y="4041775"/>
            <a:ext cx="70326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>
                <a:latin typeface="Arial Black" pitchFamily="34" charset="0"/>
              </a:rPr>
              <a:t>Temps</a:t>
            </a:r>
          </a:p>
        </p:txBody>
      </p:sp>
      <p:sp>
        <p:nvSpPr>
          <p:cNvPr id="76827" name="Rectangle 26"/>
          <p:cNvSpPr>
            <a:spLocks noChangeArrowheads="1"/>
          </p:cNvSpPr>
          <p:nvPr/>
        </p:nvSpPr>
        <p:spPr bwMode="auto">
          <a:xfrm>
            <a:off x="2979738" y="4049713"/>
            <a:ext cx="70326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>
                <a:latin typeface="Arial Black" pitchFamily="34" charset="0"/>
              </a:rPr>
              <a:t>Temps</a:t>
            </a:r>
          </a:p>
        </p:txBody>
      </p:sp>
      <p:sp>
        <p:nvSpPr>
          <p:cNvPr id="76828" name="Rectangle 27"/>
          <p:cNvSpPr>
            <a:spLocks noChangeArrowheads="1"/>
          </p:cNvSpPr>
          <p:nvPr/>
        </p:nvSpPr>
        <p:spPr bwMode="auto">
          <a:xfrm>
            <a:off x="4975225" y="4044950"/>
            <a:ext cx="70326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>
                <a:latin typeface="Arial Black" pitchFamily="34" charset="0"/>
              </a:rPr>
              <a:t>Temps</a:t>
            </a:r>
          </a:p>
        </p:txBody>
      </p:sp>
      <p:sp>
        <p:nvSpPr>
          <p:cNvPr id="76829" name="Rectangle 28"/>
          <p:cNvSpPr>
            <a:spLocks noChangeArrowheads="1"/>
          </p:cNvSpPr>
          <p:nvPr/>
        </p:nvSpPr>
        <p:spPr bwMode="auto">
          <a:xfrm>
            <a:off x="6965950" y="4044950"/>
            <a:ext cx="70326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>
                <a:latin typeface="Arial Black" pitchFamily="34" charset="0"/>
              </a:rPr>
              <a:t>Temps</a:t>
            </a:r>
          </a:p>
        </p:txBody>
      </p:sp>
      <p:sp>
        <p:nvSpPr>
          <p:cNvPr id="76830" name="Rectangle 33"/>
          <p:cNvSpPr>
            <a:spLocks noChangeArrowheads="1"/>
          </p:cNvSpPr>
          <p:nvPr/>
        </p:nvSpPr>
        <p:spPr bwMode="auto">
          <a:xfrm>
            <a:off x="431800" y="5041900"/>
            <a:ext cx="158750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900" b="1"/>
              <a:t>Synapse excitatrice 1 (E</a:t>
            </a:r>
            <a:r>
              <a:rPr lang="fr-CA" altLang="fr-FR" sz="900" b="1" baseline="-25000"/>
              <a:t>1</a:t>
            </a:r>
            <a:r>
              <a:rPr lang="fr-CA" altLang="fr-FR" sz="900" b="1"/>
              <a:t>)</a:t>
            </a:r>
          </a:p>
        </p:txBody>
      </p:sp>
      <p:sp>
        <p:nvSpPr>
          <p:cNvPr id="76831" name="Rectangle 34"/>
          <p:cNvSpPr>
            <a:spLocks noChangeArrowheads="1"/>
          </p:cNvSpPr>
          <p:nvPr/>
        </p:nvSpPr>
        <p:spPr bwMode="auto">
          <a:xfrm>
            <a:off x="428625" y="5260975"/>
            <a:ext cx="158750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900" b="1"/>
              <a:t>Synapse excitatrice 2 (E</a:t>
            </a:r>
            <a:r>
              <a:rPr lang="fr-CA" altLang="fr-FR" sz="900" b="1" baseline="-25000"/>
              <a:t>2</a:t>
            </a:r>
            <a:r>
              <a:rPr lang="fr-CA" altLang="fr-FR" sz="900" b="1"/>
              <a:t>)</a:t>
            </a:r>
          </a:p>
        </p:txBody>
      </p:sp>
      <p:sp>
        <p:nvSpPr>
          <p:cNvPr id="76832" name="Rectangle 35"/>
          <p:cNvSpPr>
            <a:spLocks noChangeArrowheads="1"/>
          </p:cNvSpPr>
          <p:nvPr/>
        </p:nvSpPr>
        <p:spPr bwMode="auto">
          <a:xfrm>
            <a:off x="438150" y="5486400"/>
            <a:ext cx="1522413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900" b="1"/>
              <a:t>Synapse inhibitrice 1 (I</a:t>
            </a:r>
            <a:r>
              <a:rPr lang="fr-CA" altLang="fr-FR" sz="900" b="1" baseline="-25000"/>
              <a:t>1</a:t>
            </a:r>
            <a:r>
              <a:rPr lang="fr-CA" altLang="fr-FR" sz="900" b="1"/>
              <a:t>)</a:t>
            </a:r>
          </a:p>
        </p:txBody>
      </p:sp>
      <p:sp>
        <p:nvSpPr>
          <p:cNvPr id="76833" name="Line 36"/>
          <p:cNvSpPr>
            <a:spLocks noChangeShapeType="1"/>
          </p:cNvSpPr>
          <p:nvPr/>
        </p:nvSpPr>
        <p:spPr bwMode="auto">
          <a:xfrm>
            <a:off x="1587500" y="4175125"/>
            <a:ext cx="2444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6834" name="Line 37"/>
          <p:cNvSpPr>
            <a:spLocks noChangeShapeType="1"/>
          </p:cNvSpPr>
          <p:nvPr/>
        </p:nvSpPr>
        <p:spPr bwMode="auto">
          <a:xfrm>
            <a:off x="3622675" y="4175125"/>
            <a:ext cx="2444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6835" name="Line 38"/>
          <p:cNvSpPr>
            <a:spLocks noChangeShapeType="1"/>
          </p:cNvSpPr>
          <p:nvPr/>
        </p:nvSpPr>
        <p:spPr bwMode="auto">
          <a:xfrm>
            <a:off x="5619750" y="4175125"/>
            <a:ext cx="2444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6836" name="Line 39"/>
          <p:cNvSpPr>
            <a:spLocks noChangeShapeType="1"/>
          </p:cNvSpPr>
          <p:nvPr/>
        </p:nvSpPr>
        <p:spPr bwMode="auto">
          <a:xfrm>
            <a:off x="7607300" y="4175125"/>
            <a:ext cx="2444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6837" name="Rectangle 40"/>
          <p:cNvSpPr>
            <a:spLocks noChangeArrowheads="1"/>
          </p:cNvSpPr>
          <p:nvPr/>
        </p:nvSpPr>
        <p:spPr bwMode="auto">
          <a:xfrm>
            <a:off x="685800" y="4343400"/>
            <a:ext cx="228600" cy="1524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76838" name="Rectangle 41"/>
          <p:cNvSpPr>
            <a:spLocks noChangeArrowheads="1"/>
          </p:cNvSpPr>
          <p:nvPr/>
        </p:nvSpPr>
        <p:spPr bwMode="auto">
          <a:xfrm>
            <a:off x="2667000" y="4343400"/>
            <a:ext cx="228600" cy="2286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76839" name="Rectangle 42"/>
          <p:cNvSpPr>
            <a:spLocks noChangeArrowheads="1"/>
          </p:cNvSpPr>
          <p:nvPr/>
        </p:nvSpPr>
        <p:spPr bwMode="auto">
          <a:xfrm>
            <a:off x="4724400" y="4343400"/>
            <a:ext cx="228600" cy="1524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76840" name="Rectangle 43"/>
          <p:cNvSpPr>
            <a:spLocks noChangeArrowheads="1"/>
          </p:cNvSpPr>
          <p:nvPr/>
        </p:nvSpPr>
        <p:spPr bwMode="auto">
          <a:xfrm>
            <a:off x="6705600" y="4343400"/>
            <a:ext cx="228600" cy="1524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76841" name="Rectangle 29"/>
          <p:cNvSpPr>
            <a:spLocks noChangeArrowheads="1"/>
          </p:cNvSpPr>
          <p:nvPr/>
        </p:nvSpPr>
        <p:spPr bwMode="auto">
          <a:xfrm>
            <a:off x="533400" y="4273550"/>
            <a:ext cx="1990725" cy="23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5000"/>
              </a:lnSpc>
            </a:pPr>
            <a:r>
              <a:rPr lang="fr-CA" altLang="fr-FR" sz="1000" dirty="0">
                <a:latin typeface="Arial Black" pitchFamily="34" charset="0"/>
              </a:rPr>
              <a:t>Pas de sommation</a:t>
            </a:r>
            <a:endParaRPr lang="fr-CA" altLang="fr-FR" sz="1000" b="1" dirty="0"/>
          </a:p>
        </p:txBody>
      </p:sp>
      <p:sp>
        <p:nvSpPr>
          <p:cNvPr id="76842" name="Rectangle 30"/>
          <p:cNvSpPr>
            <a:spLocks noChangeArrowheads="1"/>
          </p:cNvSpPr>
          <p:nvPr/>
        </p:nvSpPr>
        <p:spPr bwMode="auto">
          <a:xfrm>
            <a:off x="2590800" y="4292600"/>
            <a:ext cx="2038350" cy="23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5000"/>
              </a:lnSpc>
            </a:pPr>
            <a:r>
              <a:rPr lang="fr-CA" altLang="fr-FR" sz="1000" dirty="0">
                <a:latin typeface="Arial Black" pitchFamily="34" charset="0"/>
              </a:rPr>
              <a:t>Sommation temporelle</a:t>
            </a:r>
            <a:endParaRPr lang="fr-CA" altLang="fr-FR" sz="1000" b="1" dirty="0"/>
          </a:p>
        </p:txBody>
      </p:sp>
      <p:sp>
        <p:nvSpPr>
          <p:cNvPr id="76843" name="Rectangle 31"/>
          <p:cNvSpPr>
            <a:spLocks noChangeArrowheads="1"/>
          </p:cNvSpPr>
          <p:nvPr/>
        </p:nvSpPr>
        <p:spPr bwMode="auto">
          <a:xfrm>
            <a:off x="4724400" y="4292600"/>
            <a:ext cx="1949450" cy="23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5000"/>
              </a:lnSpc>
            </a:pPr>
            <a:r>
              <a:rPr lang="fr-CA" altLang="fr-FR" sz="1000" dirty="0">
                <a:latin typeface="Arial Black" pitchFamily="34" charset="0"/>
              </a:rPr>
              <a:t>Sommation spatiale</a:t>
            </a:r>
            <a:endParaRPr lang="fr-CA" altLang="fr-FR" sz="1000" b="1" dirty="0"/>
          </a:p>
        </p:txBody>
      </p:sp>
      <p:sp>
        <p:nvSpPr>
          <p:cNvPr id="76844" name="Rectangle 32"/>
          <p:cNvSpPr>
            <a:spLocks noChangeArrowheads="1"/>
          </p:cNvSpPr>
          <p:nvPr/>
        </p:nvSpPr>
        <p:spPr bwMode="auto">
          <a:xfrm>
            <a:off x="6677025" y="4295775"/>
            <a:ext cx="22955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fr-CA" altLang="fr-FR" sz="1000" dirty="0">
                <a:latin typeface="Arial Black" pitchFamily="34" charset="0"/>
              </a:rPr>
              <a:t>Sommation spatiale du PPSE et PPSI</a:t>
            </a:r>
            <a:endParaRPr lang="fr-CA" altLang="fr-FR" sz="1000" b="1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2" descr="figure_11_04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71"/>
          <a:stretch>
            <a:fillRect/>
          </a:stretch>
        </p:blipFill>
        <p:spPr bwMode="auto">
          <a:xfrm>
            <a:off x="273050" y="627063"/>
            <a:ext cx="8597900" cy="541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Freeform 3"/>
          <p:cNvSpPr>
            <a:spLocks/>
          </p:cNvSpPr>
          <p:nvPr/>
        </p:nvSpPr>
        <p:spPr bwMode="auto">
          <a:xfrm>
            <a:off x="8088313" y="3324225"/>
            <a:ext cx="93662" cy="960438"/>
          </a:xfrm>
          <a:custGeom>
            <a:avLst/>
            <a:gdLst>
              <a:gd name="T0" fmla="*/ 2147483647 w 59"/>
              <a:gd name="T1" fmla="*/ 0 h 605"/>
              <a:gd name="T2" fmla="*/ 2147483647 w 59"/>
              <a:gd name="T3" fmla="*/ 2147483647 h 605"/>
              <a:gd name="T4" fmla="*/ 0 w 59"/>
              <a:gd name="T5" fmla="*/ 2147483647 h 605"/>
              <a:gd name="T6" fmla="*/ 0 60000 65536"/>
              <a:gd name="T7" fmla="*/ 0 60000 65536"/>
              <a:gd name="T8" fmla="*/ 0 60000 65536"/>
              <a:gd name="T9" fmla="*/ 0 w 59"/>
              <a:gd name="T10" fmla="*/ 0 h 605"/>
              <a:gd name="T11" fmla="*/ 59 w 59"/>
              <a:gd name="T12" fmla="*/ 605 h 60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9" h="605">
                <a:moveTo>
                  <a:pt x="59" y="0"/>
                </a:moveTo>
                <a:lnTo>
                  <a:pt x="55" y="605"/>
                </a:lnTo>
                <a:lnTo>
                  <a:pt x="0" y="605"/>
                </a:lnTo>
              </a:path>
            </a:pathLst>
          </a:custGeom>
          <a:noFill/>
          <a:ln w="19050">
            <a:solidFill>
              <a:schemeClr val="bg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41" name="Freeform 4"/>
          <p:cNvSpPr>
            <a:spLocks/>
          </p:cNvSpPr>
          <p:nvPr/>
        </p:nvSpPr>
        <p:spPr bwMode="auto">
          <a:xfrm>
            <a:off x="6953250" y="731838"/>
            <a:ext cx="681038" cy="1328737"/>
          </a:xfrm>
          <a:custGeom>
            <a:avLst/>
            <a:gdLst>
              <a:gd name="T0" fmla="*/ 2147483647 w 429"/>
              <a:gd name="T1" fmla="*/ 0 h 837"/>
              <a:gd name="T2" fmla="*/ 2147483647 w 429"/>
              <a:gd name="T3" fmla="*/ 0 h 837"/>
              <a:gd name="T4" fmla="*/ 0 w 429"/>
              <a:gd name="T5" fmla="*/ 2147483647 h 837"/>
              <a:gd name="T6" fmla="*/ 0 60000 65536"/>
              <a:gd name="T7" fmla="*/ 0 60000 65536"/>
              <a:gd name="T8" fmla="*/ 0 60000 65536"/>
              <a:gd name="T9" fmla="*/ 0 w 429"/>
              <a:gd name="T10" fmla="*/ 0 h 837"/>
              <a:gd name="T11" fmla="*/ 429 w 429"/>
              <a:gd name="T12" fmla="*/ 837 h 83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29" h="837">
                <a:moveTo>
                  <a:pt x="429" y="0"/>
                </a:moveTo>
                <a:lnTo>
                  <a:pt x="303" y="0"/>
                </a:lnTo>
                <a:lnTo>
                  <a:pt x="0" y="837"/>
                </a:lnTo>
              </a:path>
            </a:pathLst>
          </a:custGeom>
          <a:noFill/>
          <a:ln w="19050">
            <a:solidFill>
              <a:schemeClr val="bg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42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461665"/>
          </a:xfrm>
        </p:spPr>
        <p:txBody>
          <a:bodyPr/>
          <a:lstStyle/>
          <a:p>
            <a:pPr algn="ctr"/>
            <a:r>
              <a:rPr lang="fr-CA" altLang="fr-FR" sz="2400" b="1" dirty="0"/>
              <a:t>DÉPART DU POTENTIEL D’ACTION APRÈS UNE SYNAPSE</a:t>
            </a:r>
            <a:endParaRPr lang="fr-CA" altLang="fr-FR" sz="2400" dirty="0"/>
          </a:p>
        </p:txBody>
      </p:sp>
      <p:sp>
        <p:nvSpPr>
          <p:cNvPr id="14348" name="Rectangle 11"/>
          <p:cNvSpPr>
            <a:spLocks noChangeArrowheads="1"/>
          </p:cNvSpPr>
          <p:nvPr/>
        </p:nvSpPr>
        <p:spPr bwMode="auto">
          <a:xfrm>
            <a:off x="1123799" y="5146275"/>
            <a:ext cx="152400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CA" altLang="fr-FR" sz="1400" b="1" dirty="0"/>
              <a:t>Cône </a:t>
            </a:r>
            <a:r>
              <a:rPr lang="fr-CA" altLang="fr-FR" sz="1400" b="1" u="sng" dirty="0"/>
              <a:t>d’implantation</a:t>
            </a:r>
          </a:p>
        </p:txBody>
      </p:sp>
      <p:sp>
        <p:nvSpPr>
          <p:cNvPr id="14364" name="Line 27"/>
          <p:cNvSpPr>
            <a:spLocks noChangeShapeType="1"/>
          </p:cNvSpPr>
          <p:nvPr/>
        </p:nvSpPr>
        <p:spPr bwMode="auto">
          <a:xfrm flipH="1">
            <a:off x="1885800" y="4135438"/>
            <a:ext cx="19200" cy="104517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74" name="Freeform 37"/>
          <p:cNvSpPr>
            <a:spLocks/>
          </p:cNvSpPr>
          <p:nvPr/>
        </p:nvSpPr>
        <p:spPr bwMode="auto">
          <a:xfrm>
            <a:off x="8091488" y="3327400"/>
            <a:ext cx="93662" cy="960438"/>
          </a:xfrm>
          <a:custGeom>
            <a:avLst/>
            <a:gdLst>
              <a:gd name="T0" fmla="*/ 2147483647 w 59"/>
              <a:gd name="T1" fmla="*/ 0 h 605"/>
              <a:gd name="T2" fmla="*/ 2147483647 w 59"/>
              <a:gd name="T3" fmla="*/ 2147483647 h 605"/>
              <a:gd name="T4" fmla="*/ 0 w 59"/>
              <a:gd name="T5" fmla="*/ 2147483647 h 605"/>
              <a:gd name="T6" fmla="*/ 0 60000 65536"/>
              <a:gd name="T7" fmla="*/ 0 60000 65536"/>
              <a:gd name="T8" fmla="*/ 0 60000 65536"/>
              <a:gd name="T9" fmla="*/ 0 w 59"/>
              <a:gd name="T10" fmla="*/ 0 h 605"/>
              <a:gd name="T11" fmla="*/ 59 w 59"/>
              <a:gd name="T12" fmla="*/ 605 h 60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9" h="605">
                <a:moveTo>
                  <a:pt x="59" y="0"/>
                </a:moveTo>
                <a:lnTo>
                  <a:pt x="55" y="605"/>
                </a:lnTo>
                <a:lnTo>
                  <a:pt x="0" y="605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0" name="Picture 3" descr="figure_11_18a_unlabeled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2" t="51260" r="66321" b="38225"/>
          <a:stretch/>
        </p:blipFill>
        <p:spPr bwMode="auto">
          <a:xfrm>
            <a:off x="609600" y="1431626"/>
            <a:ext cx="647701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 descr="figure_11_18a_unlabeled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2" t="51260" r="66321" b="38225"/>
          <a:stretch/>
        </p:blipFill>
        <p:spPr bwMode="auto">
          <a:xfrm>
            <a:off x="2565398" y="2393949"/>
            <a:ext cx="647701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 descr="figure_11_18a_unlabeled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2" t="51260" r="66321" b="38225"/>
          <a:stretch/>
        </p:blipFill>
        <p:spPr bwMode="auto">
          <a:xfrm>
            <a:off x="1257299" y="2333028"/>
            <a:ext cx="647701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 descr="figure_11_18a_unlabeled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2" t="51260" r="66321" b="38225"/>
          <a:stretch/>
        </p:blipFill>
        <p:spPr bwMode="auto">
          <a:xfrm>
            <a:off x="20138" y="2388589"/>
            <a:ext cx="647701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 descr="figure_11_18a_unlabeled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2" t="51260" r="66321" b="38225"/>
          <a:stretch/>
        </p:blipFill>
        <p:spPr bwMode="auto">
          <a:xfrm>
            <a:off x="1704181" y="1327645"/>
            <a:ext cx="647701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 descr="figure_11_18a_unlabeled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2" t="51260" r="66321" b="38225"/>
          <a:stretch/>
        </p:blipFill>
        <p:spPr bwMode="auto">
          <a:xfrm>
            <a:off x="2471240" y="1822935"/>
            <a:ext cx="647701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 descr="figure_11_18a_unlabeled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2" t="51260" r="66321" b="38225"/>
          <a:stretch/>
        </p:blipFill>
        <p:spPr bwMode="auto">
          <a:xfrm>
            <a:off x="2392681" y="2993410"/>
            <a:ext cx="647701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 descr="figure_11_18a_unlabeled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2" t="51260" r="66321" b="38225"/>
          <a:stretch/>
        </p:blipFill>
        <p:spPr bwMode="auto">
          <a:xfrm>
            <a:off x="2669722" y="4135438"/>
            <a:ext cx="647701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 descr="figure_11_18a_unlabeled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2" t="51260" r="66321" b="38225"/>
          <a:stretch/>
        </p:blipFill>
        <p:spPr bwMode="auto">
          <a:xfrm>
            <a:off x="266699" y="4135438"/>
            <a:ext cx="647701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" descr="figure_11_18b_unlabeled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79" t="52266" r="67986" b="29140"/>
          <a:stretch/>
        </p:blipFill>
        <p:spPr bwMode="auto">
          <a:xfrm>
            <a:off x="266699" y="3221982"/>
            <a:ext cx="4572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3" descr="figure_11_18b_unlabeled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79" t="52266" r="67986" b="29140"/>
          <a:stretch/>
        </p:blipFill>
        <p:spPr bwMode="auto">
          <a:xfrm>
            <a:off x="796924" y="2238916"/>
            <a:ext cx="346076" cy="40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3" descr="figure_11_18b_unlabeled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79" t="52266" r="67986" b="29140"/>
          <a:stretch/>
        </p:blipFill>
        <p:spPr bwMode="auto">
          <a:xfrm>
            <a:off x="2889248" y="3488682"/>
            <a:ext cx="4572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3" descr="figure_11_18b_unlabeled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79" t="52266" r="67986" b="29140"/>
          <a:stretch/>
        </p:blipFill>
        <p:spPr bwMode="auto">
          <a:xfrm>
            <a:off x="1090386" y="4375001"/>
            <a:ext cx="4572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Arrow Connector 2"/>
          <p:cNvCxnSpPr>
            <a:stCxn id="12" idx="2"/>
          </p:cNvCxnSpPr>
          <p:nvPr/>
        </p:nvCxnSpPr>
        <p:spPr bwMode="auto">
          <a:xfrm>
            <a:off x="1581149" y="2637829"/>
            <a:ext cx="324000" cy="1384253"/>
          </a:xfrm>
          <a:prstGeom prst="straightConnector1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5" name="Straight Arrow Connector 24"/>
          <p:cNvCxnSpPr/>
          <p:nvPr/>
        </p:nvCxnSpPr>
        <p:spPr bwMode="auto">
          <a:xfrm>
            <a:off x="1009501" y="1591839"/>
            <a:ext cx="876299" cy="2430243"/>
          </a:xfrm>
          <a:prstGeom prst="straightConnector1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6" name="Straight Arrow Connector 25"/>
          <p:cNvCxnSpPr/>
          <p:nvPr/>
        </p:nvCxnSpPr>
        <p:spPr bwMode="auto">
          <a:xfrm flipH="1">
            <a:off x="1905000" y="1583766"/>
            <a:ext cx="47942" cy="2364049"/>
          </a:xfrm>
          <a:prstGeom prst="straightConnector1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7" name="Straight Arrow Connector 26"/>
          <p:cNvCxnSpPr/>
          <p:nvPr/>
        </p:nvCxnSpPr>
        <p:spPr bwMode="auto">
          <a:xfrm>
            <a:off x="1028400" y="2554951"/>
            <a:ext cx="797392" cy="1429998"/>
          </a:xfrm>
          <a:prstGeom prst="straightConnector1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8" name="Straight Arrow Connector 27"/>
          <p:cNvCxnSpPr/>
          <p:nvPr/>
        </p:nvCxnSpPr>
        <p:spPr bwMode="auto">
          <a:xfrm>
            <a:off x="508309" y="2671568"/>
            <a:ext cx="1331377" cy="1350514"/>
          </a:xfrm>
          <a:prstGeom prst="straightConnector1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9" name="Straight Arrow Connector 28"/>
          <p:cNvCxnSpPr/>
          <p:nvPr/>
        </p:nvCxnSpPr>
        <p:spPr bwMode="auto">
          <a:xfrm>
            <a:off x="714000" y="3520490"/>
            <a:ext cx="1092574" cy="464459"/>
          </a:xfrm>
          <a:prstGeom prst="straightConnector1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0" name="Straight Arrow Connector 29"/>
          <p:cNvCxnSpPr/>
          <p:nvPr/>
        </p:nvCxnSpPr>
        <p:spPr bwMode="auto">
          <a:xfrm flipV="1">
            <a:off x="917991" y="4013846"/>
            <a:ext cx="866359" cy="269611"/>
          </a:xfrm>
          <a:prstGeom prst="straightConnector1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1" name="Straight Arrow Connector 30"/>
          <p:cNvCxnSpPr/>
          <p:nvPr/>
        </p:nvCxnSpPr>
        <p:spPr bwMode="auto">
          <a:xfrm flipV="1">
            <a:off x="1320123" y="4050979"/>
            <a:ext cx="489477" cy="320502"/>
          </a:xfrm>
          <a:prstGeom prst="straightConnector1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Arrow Connector 31"/>
          <p:cNvCxnSpPr/>
          <p:nvPr/>
        </p:nvCxnSpPr>
        <p:spPr bwMode="auto">
          <a:xfrm flipH="1">
            <a:off x="1952942" y="2107987"/>
            <a:ext cx="761829" cy="1823182"/>
          </a:xfrm>
          <a:prstGeom prst="straightConnector1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1" name="Straight Arrow Connector 40"/>
          <p:cNvCxnSpPr/>
          <p:nvPr/>
        </p:nvCxnSpPr>
        <p:spPr bwMode="auto">
          <a:xfrm flipH="1">
            <a:off x="2003910" y="2697069"/>
            <a:ext cx="863740" cy="1234100"/>
          </a:xfrm>
          <a:prstGeom prst="straightConnector1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2" name="Straight Arrow Connector 41"/>
          <p:cNvCxnSpPr/>
          <p:nvPr/>
        </p:nvCxnSpPr>
        <p:spPr bwMode="auto">
          <a:xfrm flipH="1">
            <a:off x="1956117" y="3779309"/>
            <a:ext cx="898274" cy="219497"/>
          </a:xfrm>
          <a:prstGeom prst="straightConnector1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3" name="Straight Arrow Connector 42"/>
          <p:cNvCxnSpPr/>
          <p:nvPr/>
        </p:nvCxnSpPr>
        <p:spPr bwMode="auto">
          <a:xfrm flipH="1" flipV="1">
            <a:off x="1959566" y="4030693"/>
            <a:ext cx="679091" cy="301506"/>
          </a:xfrm>
          <a:prstGeom prst="straightConnector1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7" name="Straight Arrow Connector 46"/>
          <p:cNvCxnSpPr/>
          <p:nvPr/>
        </p:nvCxnSpPr>
        <p:spPr bwMode="auto">
          <a:xfrm flipH="1">
            <a:off x="2059486" y="3329300"/>
            <a:ext cx="648850" cy="647412"/>
          </a:xfrm>
          <a:prstGeom prst="straightConnector1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8" name="Down Arrow 37"/>
          <p:cNvSpPr/>
          <p:nvPr/>
        </p:nvSpPr>
        <p:spPr bwMode="auto">
          <a:xfrm>
            <a:off x="1735555" y="5632301"/>
            <a:ext cx="248761" cy="228600"/>
          </a:xfrm>
          <a:prstGeom prst="downArrow">
            <a:avLst/>
          </a:prstGeom>
          <a:solidFill>
            <a:srgbClr val="C00000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50980" y="6515534"/>
            <a:ext cx="8153400" cy="30777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fr-CA" sz="1400" b="1" dirty="0"/>
              <a:t># PPSE &gt; # PPSI  </a:t>
            </a:r>
            <a:r>
              <a:rPr lang="fr-CA" sz="1400" b="1" dirty="0">
                <a:sym typeface="Wingdings" panose="05000000000000000000" pitchFamily="2" charset="2"/>
              </a:rPr>
              <a:t> </a:t>
            </a:r>
            <a:r>
              <a:rPr lang="fr-CA" sz="1400" b="1" dirty="0"/>
              <a:t>EM dépolarise -&gt; Si EM moins négatif que -55 mV -&gt; </a:t>
            </a:r>
            <a:r>
              <a:rPr lang="fr-CA" sz="1400" b="1" dirty="0">
                <a:solidFill>
                  <a:srgbClr val="FF0000"/>
                </a:solidFill>
              </a:rPr>
              <a:t>Potentiel d’action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50980" y="5893197"/>
            <a:ext cx="8153400" cy="30777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fr-CA" sz="1400" b="1" dirty="0"/>
              <a:t># PPSI &gt; # PPSE  </a:t>
            </a:r>
            <a:r>
              <a:rPr lang="fr-CA" sz="1400" b="1" dirty="0">
                <a:sym typeface="Wingdings" panose="05000000000000000000" pitchFamily="2" charset="2"/>
              </a:rPr>
              <a:t> </a:t>
            </a:r>
            <a:r>
              <a:rPr lang="fr-CA" sz="1400" b="1" dirty="0"/>
              <a:t>EM hyperpolarise -&gt;  </a:t>
            </a:r>
            <a:r>
              <a:rPr lang="fr-CA" sz="1400" b="1" strike="sngStrike" dirty="0"/>
              <a:t>Potentiel d’action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50980" y="6200974"/>
            <a:ext cx="8153400" cy="30777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fr-CA" sz="1400" b="1" dirty="0"/>
              <a:t># PPSE &gt; # PPSI  </a:t>
            </a:r>
            <a:r>
              <a:rPr lang="fr-CA" sz="1400" b="1" dirty="0">
                <a:sym typeface="Wingdings" panose="05000000000000000000" pitchFamily="2" charset="2"/>
              </a:rPr>
              <a:t> </a:t>
            </a:r>
            <a:r>
              <a:rPr lang="fr-CA" sz="1400" b="1" dirty="0"/>
              <a:t>EM dépolarise -&gt; Si EM plus négatif que -55 mV -&gt; </a:t>
            </a:r>
            <a:r>
              <a:rPr lang="fr-CA" sz="1400" b="1" strike="sngStrike" dirty="0"/>
              <a:t>Potentiel d’action</a:t>
            </a:r>
          </a:p>
        </p:txBody>
      </p:sp>
    </p:spTree>
    <p:extLst>
      <p:ext uri="{BB962C8B-B14F-4D97-AF65-F5344CB8AC3E}">
        <p14:creationId xmlns:p14="http://schemas.microsoft.com/office/powerpoint/2010/main" val="182522561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34" name="Freeform 13"/>
          <p:cNvSpPr>
            <a:spLocks/>
          </p:cNvSpPr>
          <p:nvPr/>
        </p:nvSpPr>
        <p:spPr bwMode="auto">
          <a:xfrm>
            <a:off x="4699000" y="4378325"/>
            <a:ext cx="419100" cy="584200"/>
          </a:xfrm>
          <a:custGeom>
            <a:avLst/>
            <a:gdLst>
              <a:gd name="T0" fmla="*/ 0 w 264"/>
              <a:gd name="T1" fmla="*/ 2147483647 h 368"/>
              <a:gd name="T2" fmla="*/ 2147483647 w 264"/>
              <a:gd name="T3" fmla="*/ 0 h 368"/>
              <a:gd name="T4" fmla="*/ 2147483647 w 264"/>
              <a:gd name="T5" fmla="*/ 0 h 368"/>
              <a:gd name="T6" fmla="*/ 0 60000 65536"/>
              <a:gd name="T7" fmla="*/ 0 60000 65536"/>
              <a:gd name="T8" fmla="*/ 0 60000 65536"/>
              <a:gd name="T9" fmla="*/ 0 w 264"/>
              <a:gd name="T10" fmla="*/ 0 h 368"/>
              <a:gd name="T11" fmla="*/ 264 w 264"/>
              <a:gd name="T12" fmla="*/ 368 h 36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64" h="368">
                <a:moveTo>
                  <a:pt x="0" y="368"/>
                </a:moveTo>
                <a:lnTo>
                  <a:pt x="122" y="0"/>
                </a:lnTo>
                <a:lnTo>
                  <a:pt x="264" y="0"/>
                </a:lnTo>
              </a:path>
            </a:pathLst>
          </a:custGeom>
          <a:noFill/>
          <a:ln w="1587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2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8965" y="76200"/>
            <a:ext cx="9144000" cy="369332"/>
          </a:xfrm>
        </p:spPr>
        <p:txBody>
          <a:bodyPr/>
          <a:lstStyle/>
          <a:p>
            <a:pPr algn="ctr"/>
            <a:r>
              <a:rPr lang="fr-CA" altLang="fr-FR" sz="1800" b="1" dirty="0"/>
              <a:t>Relation entre l’intensité du stimulus et la fréquence du potentiel d’action. </a:t>
            </a:r>
            <a:endParaRPr lang="fr-CA" altLang="fr-FR" sz="1800" dirty="0"/>
          </a:p>
        </p:txBody>
      </p:sp>
      <p:pic>
        <p:nvPicPr>
          <p:cNvPr id="56324" name="Picture 3" descr="figure_11_13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6" b="516"/>
          <a:stretch/>
        </p:blipFill>
        <p:spPr bwMode="auto">
          <a:xfrm>
            <a:off x="273050" y="627528"/>
            <a:ext cx="8597900" cy="5880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5" name="Freeform 4"/>
          <p:cNvSpPr>
            <a:spLocks/>
          </p:cNvSpPr>
          <p:nvPr/>
        </p:nvSpPr>
        <p:spPr bwMode="auto">
          <a:xfrm>
            <a:off x="4991100" y="990600"/>
            <a:ext cx="114300" cy="628650"/>
          </a:xfrm>
          <a:custGeom>
            <a:avLst/>
            <a:gdLst>
              <a:gd name="T0" fmla="*/ 0 w 202"/>
              <a:gd name="T1" fmla="*/ 2147483647 h 378"/>
              <a:gd name="T2" fmla="*/ 2147483647 w 202"/>
              <a:gd name="T3" fmla="*/ 0 h 378"/>
              <a:gd name="T4" fmla="*/ 2147483647 w 202"/>
              <a:gd name="T5" fmla="*/ 0 h 378"/>
              <a:gd name="T6" fmla="*/ 0 60000 65536"/>
              <a:gd name="T7" fmla="*/ 0 60000 65536"/>
              <a:gd name="T8" fmla="*/ 0 60000 65536"/>
              <a:gd name="T9" fmla="*/ 0 w 202"/>
              <a:gd name="T10" fmla="*/ 0 h 378"/>
              <a:gd name="T11" fmla="*/ 202 w 202"/>
              <a:gd name="T12" fmla="*/ 378 h 37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2" h="378">
                <a:moveTo>
                  <a:pt x="0" y="378"/>
                </a:moveTo>
                <a:lnTo>
                  <a:pt x="62" y="0"/>
                </a:lnTo>
                <a:lnTo>
                  <a:pt x="202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26" name="Freeform 5"/>
          <p:cNvSpPr>
            <a:spLocks/>
          </p:cNvSpPr>
          <p:nvPr/>
        </p:nvSpPr>
        <p:spPr bwMode="auto">
          <a:xfrm>
            <a:off x="6400800" y="990600"/>
            <a:ext cx="161925" cy="638175"/>
          </a:xfrm>
          <a:custGeom>
            <a:avLst/>
            <a:gdLst>
              <a:gd name="T0" fmla="*/ 0 w 216"/>
              <a:gd name="T1" fmla="*/ 2147483647 h 384"/>
              <a:gd name="T2" fmla="*/ 2147483647 w 216"/>
              <a:gd name="T3" fmla="*/ 0 h 384"/>
              <a:gd name="T4" fmla="*/ 2147483647 w 216"/>
              <a:gd name="T5" fmla="*/ 2147483647 h 384"/>
              <a:gd name="T6" fmla="*/ 0 60000 65536"/>
              <a:gd name="T7" fmla="*/ 0 60000 65536"/>
              <a:gd name="T8" fmla="*/ 0 60000 65536"/>
              <a:gd name="T9" fmla="*/ 0 w 216"/>
              <a:gd name="T10" fmla="*/ 0 h 384"/>
              <a:gd name="T11" fmla="*/ 216 w 216"/>
              <a:gd name="T12" fmla="*/ 384 h 38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" h="384">
                <a:moveTo>
                  <a:pt x="0" y="2"/>
                </a:moveTo>
                <a:lnTo>
                  <a:pt x="132" y="0"/>
                </a:lnTo>
                <a:lnTo>
                  <a:pt x="216" y="384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27" name="Rectangle 6"/>
          <p:cNvSpPr>
            <a:spLocks noChangeArrowheads="1"/>
          </p:cNvSpPr>
          <p:nvPr/>
        </p:nvSpPr>
        <p:spPr bwMode="auto">
          <a:xfrm rot="-5400000">
            <a:off x="-1054100" y="1458913"/>
            <a:ext cx="3351213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100">
                <a:latin typeface="Arial Black" pitchFamily="34" charset="0"/>
              </a:rPr>
              <a:t>Potentiel de membrane (mV)</a:t>
            </a:r>
          </a:p>
        </p:txBody>
      </p:sp>
      <p:sp>
        <p:nvSpPr>
          <p:cNvPr id="56328" name="Rectangle 7"/>
          <p:cNvSpPr>
            <a:spLocks noChangeArrowheads="1"/>
          </p:cNvSpPr>
          <p:nvPr/>
        </p:nvSpPr>
        <p:spPr bwMode="auto">
          <a:xfrm>
            <a:off x="838200" y="1457325"/>
            <a:ext cx="636588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100" b="1"/>
              <a:t>+30</a:t>
            </a:r>
          </a:p>
        </p:txBody>
      </p:sp>
      <p:sp>
        <p:nvSpPr>
          <p:cNvPr id="56329" name="Rectangle 8"/>
          <p:cNvSpPr>
            <a:spLocks noChangeArrowheads="1"/>
          </p:cNvSpPr>
          <p:nvPr/>
        </p:nvSpPr>
        <p:spPr bwMode="auto">
          <a:xfrm>
            <a:off x="838200" y="3082925"/>
            <a:ext cx="628650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100" b="1"/>
              <a:t>–70</a:t>
            </a:r>
          </a:p>
        </p:txBody>
      </p:sp>
      <p:sp>
        <p:nvSpPr>
          <p:cNvPr id="56330" name="Rectangle 9"/>
          <p:cNvSpPr>
            <a:spLocks noChangeArrowheads="1"/>
          </p:cNvSpPr>
          <p:nvPr/>
        </p:nvSpPr>
        <p:spPr bwMode="auto">
          <a:xfrm>
            <a:off x="4581525" y="800100"/>
            <a:ext cx="2366963" cy="67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fr-CA" altLang="fr-FR" sz="2100" b="1"/>
              <a:t>Potentiels d’action</a:t>
            </a:r>
          </a:p>
        </p:txBody>
      </p:sp>
      <p:sp>
        <p:nvSpPr>
          <p:cNvPr id="56331" name="Rectangle 10"/>
          <p:cNvSpPr>
            <a:spLocks noChangeArrowheads="1"/>
          </p:cNvSpPr>
          <p:nvPr/>
        </p:nvSpPr>
        <p:spPr bwMode="auto">
          <a:xfrm rot="-5400000">
            <a:off x="-132556" y="4731544"/>
            <a:ext cx="1968500" cy="735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5000"/>
              </a:lnSpc>
            </a:pPr>
            <a:r>
              <a:rPr lang="fr-CA" altLang="fr-FR" sz="2200">
                <a:latin typeface="Arial Black" pitchFamily="34" charset="0"/>
              </a:rPr>
              <a:t>Voltage du stimulus</a:t>
            </a:r>
          </a:p>
        </p:txBody>
      </p:sp>
      <p:sp>
        <p:nvSpPr>
          <p:cNvPr id="56336" name="Rectangle 15"/>
          <p:cNvSpPr>
            <a:spLocks noChangeArrowheads="1"/>
          </p:cNvSpPr>
          <p:nvPr/>
        </p:nvSpPr>
        <p:spPr bwMode="auto">
          <a:xfrm>
            <a:off x="3752850" y="5978525"/>
            <a:ext cx="197802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100">
                <a:latin typeface="Arial Black" pitchFamily="34" charset="0"/>
              </a:rPr>
              <a:t>Temps (ms) </a:t>
            </a:r>
          </a:p>
        </p:txBody>
      </p:sp>
      <p:sp>
        <p:nvSpPr>
          <p:cNvPr id="56337" name="Line 16"/>
          <p:cNvSpPr>
            <a:spLocks noChangeShapeType="1"/>
          </p:cNvSpPr>
          <p:nvPr/>
        </p:nvSpPr>
        <p:spPr bwMode="auto">
          <a:xfrm>
            <a:off x="5575300" y="6192838"/>
            <a:ext cx="574675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38" name="Rectangle 17"/>
          <p:cNvSpPr>
            <a:spLocks noChangeArrowheads="1"/>
          </p:cNvSpPr>
          <p:nvPr/>
        </p:nvSpPr>
        <p:spPr bwMode="auto">
          <a:xfrm>
            <a:off x="1160463" y="5105400"/>
            <a:ext cx="354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b="1"/>
              <a:t>0</a:t>
            </a:r>
          </a:p>
        </p:txBody>
      </p:sp>
      <p:pic>
        <p:nvPicPr>
          <p:cNvPr id="20" name="Picture 3" descr="figure_11_09a_unlabele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71" t="52204" r="16843" b="35707"/>
          <a:stretch/>
        </p:blipFill>
        <p:spPr bwMode="auto">
          <a:xfrm>
            <a:off x="1752600" y="2871216"/>
            <a:ext cx="1828800" cy="717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Freeform 13"/>
          <p:cNvSpPr>
            <a:spLocks/>
          </p:cNvSpPr>
          <p:nvPr/>
        </p:nvSpPr>
        <p:spPr bwMode="auto">
          <a:xfrm rot="5400000">
            <a:off x="6510655" y="4233545"/>
            <a:ext cx="288290" cy="660400"/>
          </a:xfrm>
          <a:custGeom>
            <a:avLst/>
            <a:gdLst>
              <a:gd name="T0" fmla="*/ 0 w 264"/>
              <a:gd name="T1" fmla="*/ 2147483647 h 368"/>
              <a:gd name="T2" fmla="*/ 2147483647 w 264"/>
              <a:gd name="T3" fmla="*/ 0 h 368"/>
              <a:gd name="T4" fmla="*/ 2147483647 w 264"/>
              <a:gd name="T5" fmla="*/ 0 h 368"/>
              <a:gd name="T6" fmla="*/ 0 60000 65536"/>
              <a:gd name="T7" fmla="*/ 0 60000 65536"/>
              <a:gd name="T8" fmla="*/ 0 60000 65536"/>
              <a:gd name="T9" fmla="*/ 0 w 264"/>
              <a:gd name="T10" fmla="*/ 0 h 368"/>
              <a:gd name="T11" fmla="*/ 264 w 264"/>
              <a:gd name="T12" fmla="*/ 368 h 36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64" h="368">
                <a:moveTo>
                  <a:pt x="0" y="368"/>
                </a:moveTo>
                <a:lnTo>
                  <a:pt x="122" y="0"/>
                </a:lnTo>
                <a:lnTo>
                  <a:pt x="264" y="0"/>
                </a:lnTo>
              </a:path>
            </a:pathLst>
          </a:custGeom>
          <a:noFill/>
          <a:ln w="1587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Freeform 13"/>
          <p:cNvSpPr>
            <a:spLocks/>
          </p:cNvSpPr>
          <p:nvPr/>
        </p:nvSpPr>
        <p:spPr bwMode="auto">
          <a:xfrm>
            <a:off x="2667000" y="4370832"/>
            <a:ext cx="2247900" cy="810768"/>
          </a:xfrm>
          <a:custGeom>
            <a:avLst/>
            <a:gdLst>
              <a:gd name="T0" fmla="*/ 0 w 264"/>
              <a:gd name="T1" fmla="*/ 2147483647 h 368"/>
              <a:gd name="T2" fmla="*/ 2147483647 w 264"/>
              <a:gd name="T3" fmla="*/ 0 h 368"/>
              <a:gd name="T4" fmla="*/ 2147483647 w 264"/>
              <a:gd name="T5" fmla="*/ 0 h 368"/>
              <a:gd name="T6" fmla="*/ 0 60000 65536"/>
              <a:gd name="T7" fmla="*/ 0 60000 65536"/>
              <a:gd name="T8" fmla="*/ 0 60000 65536"/>
              <a:gd name="T9" fmla="*/ 0 w 264"/>
              <a:gd name="T10" fmla="*/ 0 h 368"/>
              <a:gd name="T11" fmla="*/ 264 w 264"/>
              <a:gd name="T12" fmla="*/ 368 h 36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64" h="368">
                <a:moveTo>
                  <a:pt x="0" y="368"/>
                </a:moveTo>
                <a:lnTo>
                  <a:pt x="122" y="0"/>
                </a:lnTo>
                <a:lnTo>
                  <a:pt x="264" y="0"/>
                </a:lnTo>
              </a:path>
            </a:pathLst>
          </a:custGeom>
          <a:noFill/>
          <a:ln w="1587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Rectangle 12"/>
          <p:cNvSpPr>
            <a:spLocks noChangeArrowheads="1"/>
          </p:cNvSpPr>
          <p:nvPr/>
        </p:nvSpPr>
        <p:spPr bwMode="auto">
          <a:xfrm>
            <a:off x="1524000" y="4419600"/>
            <a:ext cx="9877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 b="1" dirty="0"/>
              <a:t>RHÉOBASE</a:t>
            </a:r>
          </a:p>
        </p:txBody>
      </p:sp>
      <p:cxnSp>
        <p:nvCxnSpPr>
          <p:cNvPr id="4" name="Straight Arrow Connector 3"/>
          <p:cNvCxnSpPr/>
          <p:nvPr/>
        </p:nvCxnSpPr>
        <p:spPr bwMode="auto">
          <a:xfrm>
            <a:off x="1981200" y="4648200"/>
            <a:ext cx="0" cy="45720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56333" name="Rectangle 12"/>
          <p:cNvSpPr>
            <a:spLocks noChangeArrowheads="1"/>
          </p:cNvSpPr>
          <p:nvPr/>
        </p:nvSpPr>
        <p:spPr bwMode="auto">
          <a:xfrm>
            <a:off x="5029200" y="4191000"/>
            <a:ext cx="11015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1" dirty="0"/>
              <a:t>STIMULUS</a:t>
            </a:r>
          </a:p>
        </p:txBody>
      </p:sp>
      <p:cxnSp>
        <p:nvCxnSpPr>
          <p:cNvPr id="6" name="Straight Connector 5"/>
          <p:cNvCxnSpPr/>
          <p:nvPr/>
        </p:nvCxnSpPr>
        <p:spPr bwMode="auto">
          <a:xfrm>
            <a:off x="1555750" y="2971800"/>
            <a:ext cx="7207250" cy="0"/>
          </a:xfrm>
          <a:prstGeom prst="line">
            <a:avLst/>
          </a:prstGeom>
          <a:solidFill>
            <a:schemeClr val="accent1"/>
          </a:solidFill>
          <a:ln w="222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29" name="Rectangle 12"/>
          <p:cNvSpPr>
            <a:spLocks noChangeArrowheads="1"/>
          </p:cNvSpPr>
          <p:nvPr/>
        </p:nvSpPr>
        <p:spPr bwMode="auto">
          <a:xfrm>
            <a:off x="1512637" y="2245111"/>
            <a:ext cx="163698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 b="1" dirty="0"/>
              <a:t>SEUIL D’EXCITATION</a:t>
            </a:r>
          </a:p>
        </p:txBody>
      </p:sp>
      <p:cxnSp>
        <p:nvCxnSpPr>
          <p:cNvPr id="30" name="Straight Arrow Connector 29"/>
          <p:cNvCxnSpPr/>
          <p:nvPr/>
        </p:nvCxnSpPr>
        <p:spPr bwMode="auto">
          <a:xfrm>
            <a:off x="2039221" y="2514600"/>
            <a:ext cx="0" cy="45720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342006570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2" name="Picture 3" descr="figure_11_24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10"/>
          <a:stretch>
            <a:fillRect/>
          </a:stretch>
        </p:blipFill>
        <p:spPr bwMode="auto">
          <a:xfrm>
            <a:off x="273050" y="885825"/>
            <a:ext cx="8597900" cy="491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9334" name="Freeform 5"/>
          <p:cNvSpPr>
            <a:spLocks/>
          </p:cNvSpPr>
          <p:nvPr/>
        </p:nvSpPr>
        <p:spPr bwMode="auto">
          <a:xfrm>
            <a:off x="5546725" y="4673600"/>
            <a:ext cx="1003300" cy="660400"/>
          </a:xfrm>
          <a:custGeom>
            <a:avLst/>
            <a:gdLst>
              <a:gd name="T0" fmla="*/ 0 w 632"/>
              <a:gd name="T1" fmla="*/ 0 h 416"/>
              <a:gd name="T2" fmla="*/ 2147483647 w 632"/>
              <a:gd name="T3" fmla="*/ 2147483647 h 416"/>
              <a:gd name="T4" fmla="*/ 2147483647 w 632"/>
              <a:gd name="T5" fmla="*/ 2147483647 h 416"/>
              <a:gd name="T6" fmla="*/ 0 60000 65536"/>
              <a:gd name="T7" fmla="*/ 0 60000 65536"/>
              <a:gd name="T8" fmla="*/ 0 60000 65536"/>
              <a:gd name="T9" fmla="*/ 0 w 632"/>
              <a:gd name="T10" fmla="*/ 0 h 416"/>
              <a:gd name="T11" fmla="*/ 632 w 632"/>
              <a:gd name="T12" fmla="*/ 416 h 41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32" h="416">
                <a:moveTo>
                  <a:pt x="0" y="0"/>
                </a:moveTo>
                <a:lnTo>
                  <a:pt x="186" y="414"/>
                </a:lnTo>
                <a:lnTo>
                  <a:pt x="632" y="416"/>
                </a:lnTo>
              </a:path>
            </a:pathLst>
          </a:custGeom>
          <a:noFill/>
          <a:ln w="22225" cmpd="sng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99336" name="Rectangle 7"/>
          <p:cNvSpPr>
            <a:spLocks noChangeArrowheads="1"/>
          </p:cNvSpPr>
          <p:nvPr/>
        </p:nvSpPr>
        <p:spPr bwMode="auto">
          <a:xfrm>
            <a:off x="6499225" y="5118100"/>
            <a:ext cx="21113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1" dirty="0"/>
              <a:t>Moelle épinière (SNC)</a:t>
            </a:r>
          </a:p>
        </p:txBody>
      </p:sp>
      <p:sp>
        <p:nvSpPr>
          <p:cNvPr id="99337" name="Rectangle 8"/>
          <p:cNvSpPr>
            <a:spLocks noChangeArrowheads="1"/>
          </p:cNvSpPr>
          <p:nvPr/>
        </p:nvSpPr>
        <p:spPr bwMode="auto">
          <a:xfrm>
            <a:off x="762000" y="609600"/>
            <a:ext cx="198119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 b="1" dirty="0"/>
              <a:t>COUP DE MARTEAU AU GENOU</a:t>
            </a:r>
          </a:p>
        </p:txBody>
      </p:sp>
      <p:sp>
        <p:nvSpPr>
          <p:cNvPr id="99339" name="Rectangle 10"/>
          <p:cNvSpPr>
            <a:spLocks noChangeArrowheads="1"/>
          </p:cNvSpPr>
          <p:nvPr/>
        </p:nvSpPr>
        <p:spPr bwMode="auto">
          <a:xfrm>
            <a:off x="825500" y="2586038"/>
            <a:ext cx="209867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900" b="1" dirty="0"/>
              <a:t>Neurone sensitif</a:t>
            </a:r>
          </a:p>
        </p:txBody>
      </p:sp>
      <p:sp>
        <p:nvSpPr>
          <p:cNvPr id="99340" name="Rectangle 11"/>
          <p:cNvSpPr>
            <a:spLocks noChangeArrowheads="1"/>
          </p:cNvSpPr>
          <p:nvPr/>
        </p:nvSpPr>
        <p:spPr bwMode="auto">
          <a:xfrm>
            <a:off x="304800" y="3124200"/>
            <a:ext cx="2819400" cy="523220"/>
          </a:xfrm>
          <a:prstGeom prst="rect">
            <a:avLst/>
          </a:prstGeom>
          <a:solidFill>
            <a:srgbClr val="339966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 b="1" dirty="0"/>
              <a:t>Centre d’intégration</a:t>
            </a:r>
          </a:p>
          <a:p>
            <a:pPr algn="ctr"/>
            <a:r>
              <a:rPr lang="fr-CA" altLang="fr-FR" sz="1400" b="1" dirty="0"/>
              <a:t>(Neurone intermédiaire)</a:t>
            </a:r>
          </a:p>
        </p:txBody>
      </p:sp>
      <p:sp>
        <p:nvSpPr>
          <p:cNvPr id="99341" name="Rectangle 12"/>
          <p:cNvSpPr>
            <a:spLocks noChangeArrowheads="1"/>
          </p:cNvSpPr>
          <p:nvPr/>
        </p:nvSpPr>
        <p:spPr bwMode="auto">
          <a:xfrm>
            <a:off x="831850" y="3784600"/>
            <a:ext cx="2070100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900" b="1" dirty="0"/>
              <a:t>Neurone moteur</a:t>
            </a:r>
          </a:p>
        </p:txBody>
      </p:sp>
      <p:sp>
        <p:nvSpPr>
          <p:cNvPr id="99342" name="Rectangle 13"/>
          <p:cNvSpPr>
            <a:spLocks noChangeArrowheads="1"/>
          </p:cNvSpPr>
          <p:nvPr/>
        </p:nvSpPr>
        <p:spPr bwMode="auto">
          <a:xfrm>
            <a:off x="304800" y="4267200"/>
            <a:ext cx="1600199" cy="738664"/>
          </a:xfrm>
          <a:prstGeom prst="rect">
            <a:avLst/>
          </a:prstGeom>
          <a:solidFill>
            <a:srgbClr val="FF00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 b="1" dirty="0"/>
              <a:t>Effecteur</a:t>
            </a:r>
          </a:p>
          <a:p>
            <a:pPr algn="ctr"/>
            <a:r>
              <a:rPr lang="fr-CA" altLang="fr-FR" sz="1400" b="1" dirty="0"/>
              <a:t>(Muscle squelettique)</a:t>
            </a:r>
          </a:p>
        </p:txBody>
      </p:sp>
      <p:sp>
        <p:nvSpPr>
          <p:cNvPr id="99343" name="Rectangle 14"/>
          <p:cNvSpPr>
            <a:spLocks noChangeArrowheads="1"/>
          </p:cNvSpPr>
          <p:nvPr/>
        </p:nvSpPr>
        <p:spPr bwMode="auto">
          <a:xfrm>
            <a:off x="1066800" y="5410200"/>
            <a:ext cx="132079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 b="1" dirty="0"/>
              <a:t>Mouvement de la jambe</a:t>
            </a:r>
          </a:p>
        </p:txBody>
      </p:sp>
      <p:sp>
        <p:nvSpPr>
          <p:cNvPr id="99345" name="Rectangle 16"/>
          <p:cNvSpPr>
            <a:spLocks noChangeArrowheads="1"/>
          </p:cNvSpPr>
          <p:nvPr/>
        </p:nvSpPr>
        <p:spPr bwMode="auto">
          <a:xfrm>
            <a:off x="482600" y="2559050"/>
            <a:ext cx="331788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100" b="1" dirty="0"/>
              <a:t>2</a:t>
            </a:r>
          </a:p>
        </p:txBody>
      </p:sp>
      <p:sp>
        <p:nvSpPr>
          <p:cNvPr id="99347" name="Rectangle 18"/>
          <p:cNvSpPr>
            <a:spLocks noChangeArrowheads="1"/>
          </p:cNvSpPr>
          <p:nvPr/>
        </p:nvSpPr>
        <p:spPr bwMode="auto">
          <a:xfrm>
            <a:off x="479425" y="3756025"/>
            <a:ext cx="331788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100" b="1" dirty="0"/>
              <a:t>4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23220"/>
          </a:xfrm>
        </p:spPr>
        <p:txBody>
          <a:bodyPr/>
          <a:lstStyle/>
          <a:p>
            <a:pPr algn="ctr"/>
            <a:r>
              <a:rPr lang="fr-CA" sz="2800" b="1" dirty="0"/>
              <a:t>POURQUOI PPSE vs. PPSI?</a:t>
            </a:r>
            <a:endParaRPr 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04800" y="1905000"/>
            <a:ext cx="1904999" cy="523220"/>
          </a:xfrm>
          <a:prstGeom prst="rect">
            <a:avLst/>
          </a:prstGeom>
          <a:solidFill>
            <a:srgbClr val="66CC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1400" b="1" dirty="0"/>
              <a:t>RÉCEPTEUR </a:t>
            </a:r>
          </a:p>
          <a:p>
            <a:pPr algn="ctr"/>
            <a:r>
              <a:rPr lang="fr-CA" sz="1400" b="1" dirty="0"/>
              <a:t>(Neurone afférent)</a:t>
            </a:r>
            <a:endParaRPr lang="en-US" sz="1400" b="1" dirty="0"/>
          </a:p>
        </p:txBody>
      </p:sp>
      <p:sp>
        <p:nvSpPr>
          <p:cNvPr id="4" name="Rectangle 3"/>
          <p:cNvSpPr/>
          <p:nvPr/>
        </p:nvSpPr>
        <p:spPr bwMode="auto">
          <a:xfrm>
            <a:off x="228600" y="2438400"/>
            <a:ext cx="3886200" cy="6096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Oval 4"/>
          <p:cNvSpPr/>
          <p:nvPr/>
        </p:nvSpPr>
        <p:spPr bwMode="auto">
          <a:xfrm rot="-1380000">
            <a:off x="3924121" y="2443630"/>
            <a:ext cx="815790" cy="22860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0" y="3657600"/>
            <a:ext cx="4343400" cy="6096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6" name="Rectangle 13"/>
          <p:cNvSpPr>
            <a:spLocks noChangeArrowheads="1"/>
          </p:cNvSpPr>
          <p:nvPr/>
        </p:nvSpPr>
        <p:spPr bwMode="auto">
          <a:xfrm>
            <a:off x="2590800" y="4648200"/>
            <a:ext cx="1600199" cy="523220"/>
          </a:xfrm>
          <a:prstGeom prst="rect">
            <a:avLst/>
          </a:prstGeom>
          <a:solidFill>
            <a:srgbClr val="FF00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 b="1" dirty="0"/>
              <a:t>Neurone efférent</a:t>
            </a:r>
          </a:p>
        </p:txBody>
      </p:sp>
      <p:sp>
        <p:nvSpPr>
          <p:cNvPr id="7" name="Freeform 6"/>
          <p:cNvSpPr/>
          <p:nvPr/>
        </p:nvSpPr>
        <p:spPr bwMode="auto">
          <a:xfrm>
            <a:off x="5562600" y="1219200"/>
            <a:ext cx="995596" cy="1819836"/>
          </a:xfrm>
          <a:custGeom>
            <a:avLst/>
            <a:gdLst>
              <a:gd name="connsiteX0" fmla="*/ 0 w 995596"/>
              <a:gd name="connsiteY0" fmla="*/ 1819836 h 1819836"/>
              <a:gd name="connsiteX1" fmla="*/ 878541 w 995596"/>
              <a:gd name="connsiteY1" fmla="*/ 914400 h 1819836"/>
              <a:gd name="connsiteX2" fmla="*/ 986118 w 995596"/>
              <a:gd name="connsiteY2" fmla="*/ 26895 h 1819836"/>
              <a:gd name="connsiteX3" fmla="*/ 986118 w 995596"/>
              <a:gd name="connsiteY3" fmla="*/ 26895 h 1819836"/>
              <a:gd name="connsiteX4" fmla="*/ 986118 w 995596"/>
              <a:gd name="connsiteY4" fmla="*/ 0 h 1819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5596" h="1819836">
                <a:moveTo>
                  <a:pt x="0" y="1819836"/>
                </a:moveTo>
                <a:cubicBezTo>
                  <a:pt x="357094" y="1516529"/>
                  <a:pt x="714188" y="1213223"/>
                  <a:pt x="878541" y="914400"/>
                </a:cubicBezTo>
                <a:cubicBezTo>
                  <a:pt x="1042894" y="615577"/>
                  <a:pt x="986118" y="26895"/>
                  <a:pt x="986118" y="26895"/>
                </a:cubicBezTo>
                <a:lnTo>
                  <a:pt x="986118" y="26895"/>
                </a:lnTo>
                <a:lnTo>
                  <a:pt x="986118" y="0"/>
                </a:lnTo>
              </a:path>
            </a:pathLst>
          </a:custGeom>
          <a:noFill/>
          <a:ln w="38100" cap="flat" cmpd="sng" algn="ctr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Freeform 7"/>
          <p:cNvSpPr/>
          <p:nvPr/>
        </p:nvSpPr>
        <p:spPr bwMode="auto">
          <a:xfrm>
            <a:off x="5486400" y="2944368"/>
            <a:ext cx="108132" cy="161365"/>
          </a:xfrm>
          <a:custGeom>
            <a:avLst/>
            <a:gdLst>
              <a:gd name="connsiteX0" fmla="*/ 0 w 108132"/>
              <a:gd name="connsiteY0" fmla="*/ 0 h 161365"/>
              <a:gd name="connsiteX1" fmla="*/ 107576 w 108132"/>
              <a:gd name="connsiteY1" fmla="*/ 80683 h 161365"/>
              <a:gd name="connsiteX2" fmla="*/ 44823 w 108132"/>
              <a:gd name="connsiteY2" fmla="*/ 161365 h 161365"/>
              <a:gd name="connsiteX3" fmla="*/ 44823 w 108132"/>
              <a:gd name="connsiteY3" fmla="*/ 161365 h 161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8132" h="161365">
                <a:moveTo>
                  <a:pt x="0" y="0"/>
                </a:moveTo>
                <a:cubicBezTo>
                  <a:pt x="50053" y="26894"/>
                  <a:pt x="100106" y="53789"/>
                  <a:pt x="107576" y="80683"/>
                </a:cubicBezTo>
                <a:cubicBezTo>
                  <a:pt x="115046" y="107577"/>
                  <a:pt x="44823" y="161365"/>
                  <a:pt x="44823" y="161365"/>
                </a:cubicBezTo>
                <a:lnTo>
                  <a:pt x="44823" y="161365"/>
                </a:lnTo>
              </a:path>
            </a:pathLst>
          </a:custGeom>
          <a:noFill/>
          <a:ln w="28575" cap="flat" cmpd="sng" algn="ctr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0" name="Rectangle 8"/>
          <p:cNvSpPr>
            <a:spLocks noChangeArrowheads="1"/>
          </p:cNvSpPr>
          <p:nvPr/>
        </p:nvSpPr>
        <p:spPr bwMode="auto">
          <a:xfrm>
            <a:off x="6553200" y="1447800"/>
            <a:ext cx="2590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 b="1" dirty="0"/>
              <a:t>Neurone efférent du cerveau </a:t>
            </a:r>
          </a:p>
          <a:p>
            <a:pPr algn="ctr"/>
            <a:r>
              <a:rPr lang="fr-CA" altLang="fr-FR" sz="1400" b="1" dirty="0"/>
              <a:t>(partie terminale de l’axone)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953000" y="2743200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800" b="1" dirty="0"/>
              <a:t>+</a:t>
            </a:r>
            <a:endParaRPr lang="en-US" sz="18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4953000" y="3581400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800" b="1" dirty="0"/>
              <a:t>+</a:t>
            </a:r>
            <a:endParaRPr lang="en-US" sz="18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5486400" y="2895600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/>
              <a:t>-</a:t>
            </a:r>
            <a:endParaRPr lang="en-US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4038600" y="5791200"/>
            <a:ext cx="10134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000" b="1" dirty="0"/>
              <a:t>+</a:t>
            </a:r>
            <a:r>
              <a:rPr lang="fr-CA" sz="1800" dirty="0"/>
              <a:t> </a:t>
            </a:r>
            <a:r>
              <a:rPr lang="fr-CA" sz="1800" b="1" dirty="0"/>
              <a:t>PPSE</a:t>
            </a:r>
            <a:endParaRPr lang="en-US" sz="18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4038600" y="6248400"/>
            <a:ext cx="8595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000" b="1" dirty="0"/>
              <a:t>-</a:t>
            </a:r>
            <a:r>
              <a:rPr lang="fr-CA" sz="1800" dirty="0"/>
              <a:t> </a:t>
            </a:r>
            <a:r>
              <a:rPr lang="fr-CA" sz="1800" b="1" dirty="0"/>
              <a:t>PPSI</a:t>
            </a:r>
            <a:endParaRPr lang="en-US" sz="1800" b="1" dirty="0"/>
          </a:p>
        </p:txBody>
      </p:sp>
      <p:sp>
        <p:nvSpPr>
          <p:cNvPr id="36" name="Rectangle 8"/>
          <p:cNvSpPr>
            <a:spLocks noChangeArrowheads="1"/>
          </p:cNvSpPr>
          <p:nvPr/>
        </p:nvSpPr>
        <p:spPr bwMode="auto">
          <a:xfrm>
            <a:off x="2667000" y="1600200"/>
            <a:ext cx="24384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b="1" dirty="0"/>
              <a:t>PLUS LA FORCE APPLIQUÉE </a:t>
            </a:r>
            <a:r>
              <a:rPr lang="fr-CA" altLang="fr-FR" sz="1100" b="1" dirty="0">
                <a:sym typeface="Wingdings"/>
              </a:rPr>
              <a:t></a:t>
            </a:r>
          </a:p>
          <a:p>
            <a:pPr algn="ctr"/>
            <a:r>
              <a:rPr lang="fr-CA" altLang="fr-FR" sz="1100" b="1" dirty="0">
                <a:sym typeface="Wingdings"/>
              </a:rPr>
              <a:t>PLUS LA </a:t>
            </a:r>
            <a:r>
              <a:rPr lang="fr-CA" altLang="fr-FR" sz="1100" b="1" dirty="0"/>
              <a:t>FRÉQUENCE DES PA </a:t>
            </a:r>
            <a:r>
              <a:rPr lang="fr-CA" altLang="fr-FR" sz="1100" b="1" dirty="0">
                <a:sym typeface="Wingdings"/>
              </a:rPr>
              <a:t></a:t>
            </a:r>
            <a:endParaRPr lang="fr-CA" altLang="fr-FR" sz="1100" b="1" dirty="0"/>
          </a:p>
        </p:txBody>
      </p:sp>
      <p:sp>
        <p:nvSpPr>
          <p:cNvPr id="37" name="Rectangle 8"/>
          <p:cNvSpPr>
            <a:spLocks noChangeArrowheads="1"/>
          </p:cNvSpPr>
          <p:nvPr/>
        </p:nvSpPr>
        <p:spPr bwMode="auto">
          <a:xfrm>
            <a:off x="304800" y="6019800"/>
            <a:ext cx="30480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b="1" dirty="0">
                <a:sym typeface="Wingdings"/>
              </a:rPr>
              <a:t>PLUS LA </a:t>
            </a:r>
            <a:r>
              <a:rPr lang="fr-CA" altLang="fr-FR" sz="1100" b="1" dirty="0"/>
              <a:t>FRÉQUENCE DES PA </a:t>
            </a:r>
            <a:r>
              <a:rPr lang="fr-CA" altLang="fr-FR" sz="1100" b="1" dirty="0">
                <a:sym typeface="Wingdings"/>
              </a:rPr>
              <a:t></a:t>
            </a:r>
          </a:p>
          <a:p>
            <a:pPr algn="ctr"/>
            <a:r>
              <a:rPr lang="fr-CA" altLang="fr-FR" sz="1100" b="1" dirty="0">
                <a:sym typeface="Wingdings"/>
              </a:rPr>
              <a:t>PLUS LA FORCE DE LA CONTRACTION </a:t>
            </a:r>
            <a:endParaRPr lang="fr-CA" altLang="fr-FR" sz="1100" b="1" dirty="0"/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5257800" y="609600"/>
            <a:ext cx="2590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 b="1" dirty="0"/>
              <a:t>Vouloir bloquer le mouvement de la jambe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 dirty="0"/>
              <a:t>© Pearson ERPI, tous droits réservés.</a:t>
            </a:r>
          </a:p>
        </p:txBody>
      </p:sp>
      <p:sp>
        <p:nvSpPr>
          <p:cNvPr id="8192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74638"/>
          </a:xfrm>
        </p:spPr>
        <p:txBody>
          <a:bodyPr/>
          <a:lstStyle/>
          <a:p>
            <a:pPr eaLnBrk="1" hangingPunct="1">
              <a:tabLst>
                <a:tab pos="8343900" algn="r"/>
              </a:tabLst>
            </a:pPr>
            <a:r>
              <a:rPr lang="fr-CA" altLang="fr-FR" sz="1200" b="1" dirty="0"/>
              <a:t>Tableau 11.3a  Neurotransmetteurs et </a:t>
            </a:r>
            <a:r>
              <a:rPr lang="fr-CA" altLang="fr-FR" sz="1200" b="1" dirty="0" err="1"/>
              <a:t>neuromodulateurs</a:t>
            </a:r>
            <a:r>
              <a:rPr lang="fr-CA" altLang="fr-FR" sz="1200" b="1" dirty="0"/>
              <a:t> (1 de 6)</a:t>
            </a:r>
          </a:p>
        </p:txBody>
      </p:sp>
      <p:pic>
        <p:nvPicPr>
          <p:cNvPr id="81924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25563"/>
            <a:ext cx="8229600" cy="420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 bwMode="auto">
          <a:xfrm>
            <a:off x="457200" y="1828800"/>
            <a:ext cx="1371600" cy="228600"/>
          </a:xfrm>
          <a:prstGeom prst="rect">
            <a:avLst/>
          </a:prstGeom>
          <a:solidFill>
            <a:srgbClr val="FFFF00">
              <a:alpha val="3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2438400" y="2133600"/>
            <a:ext cx="838200" cy="228600"/>
          </a:xfrm>
          <a:prstGeom prst="rect">
            <a:avLst/>
          </a:prstGeom>
          <a:solidFill>
            <a:srgbClr val="FFFF00">
              <a:alpha val="3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4267200" y="2057400"/>
            <a:ext cx="304800" cy="228600"/>
          </a:xfrm>
          <a:prstGeom prst="rect">
            <a:avLst/>
          </a:prstGeom>
          <a:solidFill>
            <a:srgbClr val="FFFF00">
              <a:alpha val="3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2514600" y="2971800"/>
            <a:ext cx="1524000" cy="228600"/>
          </a:xfrm>
          <a:prstGeom prst="rect">
            <a:avLst/>
          </a:prstGeom>
          <a:solidFill>
            <a:srgbClr val="FFFF00">
              <a:alpha val="3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4267200" y="2819400"/>
            <a:ext cx="304800" cy="228600"/>
          </a:xfrm>
          <a:prstGeom prst="rect">
            <a:avLst/>
          </a:prstGeom>
          <a:solidFill>
            <a:srgbClr val="FFFF00">
              <a:alpha val="3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5" name="Straight Connector 4"/>
          <p:cNvCxnSpPr/>
          <p:nvPr/>
        </p:nvCxnSpPr>
        <p:spPr bwMode="auto">
          <a:xfrm>
            <a:off x="1371600" y="2286000"/>
            <a:ext cx="838200" cy="0"/>
          </a:xfrm>
          <a:prstGeom prst="line">
            <a:avLst/>
          </a:prstGeom>
          <a:solidFill>
            <a:schemeClr val="accent1"/>
          </a:solidFill>
          <a:ln w="222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" name="Straight Connector 11"/>
          <p:cNvCxnSpPr/>
          <p:nvPr/>
        </p:nvCxnSpPr>
        <p:spPr bwMode="auto">
          <a:xfrm>
            <a:off x="914400" y="2438400"/>
            <a:ext cx="1219200" cy="0"/>
          </a:xfrm>
          <a:prstGeom prst="line">
            <a:avLst/>
          </a:prstGeom>
          <a:solidFill>
            <a:schemeClr val="accent1"/>
          </a:solidFill>
          <a:ln w="222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" name="Straight Connector 14"/>
          <p:cNvCxnSpPr/>
          <p:nvPr/>
        </p:nvCxnSpPr>
        <p:spPr bwMode="auto">
          <a:xfrm>
            <a:off x="1371600" y="3200400"/>
            <a:ext cx="838200" cy="0"/>
          </a:xfrm>
          <a:prstGeom prst="line">
            <a:avLst/>
          </a:prstGeom>
          <a:solidFill>
            <a:schemeClr val="accent1"/>
          </a:solidFill>
          <a:ln w="222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Straight Connector 15"/>
          <p:cNvCxnSpPr/>
          <p:nvPr/>
        </p:nvCxnSpPr>
        <p:spPr bwMode="auto">
          <a:xfrm>
            <a:off x="914400" y="3352800"/>
            <a:ext cx="990600" cy="0"/>
          </a:xfrm>
          <a:prstGeom prst="line">
            <a:avLst/>
          </a:prstGeom>
          <a:solidFill>
            <a:schemeClr val="accent1"/>
          </a:solidFill>
          <a:ln w="222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" name="Straight Connector 17"/>
          <p:cNvCxnSpPr/>
          <p:nvPr/>
        </p:nvCxnSpPr>
        <p:spPr bwMode="auto">
          <a:xfrm>
            <a:off x="914400" y="3505200"/>
            <a:ext cx="457200" cy="0"/>
          </a:xfrm>
          <a:prstGeom prst="line">
            <a:avLst/>
          </a:prstGeom>
          <a:solidFill>
            <a:schemeClr val="accent1"/>
          </a:solidFill>
          <a:ln w="222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1663EAD1-123A-7441-90E2-3E9B7E8089CC}"/>
              </a:ext>
            </a:extLst>
          </p:cNvPr>
          <p:cNvSpPr/>
          <p:nvPr/>
        </p:nvSpPr>
        <p:spPr bwMode="auto">
          <a:xfrm>
            <a:off x="609600" y="2133600"/>
            <a:ext cx="1828800" cy="1828800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CA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82DA936-A60E-BE47-9B5F-3FCC51CAA5C1}"/>
              </a:ext>
            </a:extLst>
          </p:cNvPr>
          <p:cNvSpPr/>
          <p:nvPr/>
        </p:nvSpPr>
        <p:spPr bwMode="auto">
          <a:xfrm>
            <a:off x="4114800" y="2754086"/>
            <a:ext cx="1828800" cy="693057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CA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9BCFC20-EA7D-AC45-BEE2-BF23DE750DA1}"/>
              </a:ext>
            </a:extLst>
          </p:cNvPr>
          <p:cNvSpPr/>
          <p:nvPr/>
        </p:nvSpPr>
        <p:spPr bwMode="auto">
          <a:xfrm>
            <a:off x="4140200" y="3752396"/>
            <a:ext cx="1828800" cy="693057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CA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sp>
        <p:nvSpPr>
          <p:cNvPr id="82947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74638"/>
          </a:xfrm>
        </p:spPr>
        <p:txBody>
          <a:bodyPr/>
          <a:lstStyle/>
          <a:p>
            <a:pPr eaLnBrk="1" hangingPunct="1">
              <a:tabLst>
                <a:tab pos="8343900" algn="r"/>
              </a:tabLst>
            </a:pPr>
            <a:r>
              <a:rPr lang="fr-CA" altLang="fr-FR" sz="1200" b="1"/>
              <a:t>Tableau 11.3b  Neurotransmetteurs et neuromodulateurs (2 de 6)</a:t>
            </a:r>
          </a:p>
        </p:txBody>
      </p:sp>
      <p:pic>
        <p:nvPicPr>
          <p:cNvPr id="82948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563563"/>
            <a:ext cx="6858000" cy="573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 bwMode="auto">
          <a:xfrm>
            <a:off x="1143000" y="1219200"/>
            <a:ext cx="1371600" cy="228600"/>
          </a:xfrm>
          <a:prstGeom prst="rect">
            <a:avLst/>
          </a:prstGeom>
          <a:solidFill>
            <a:srgbClr val="FFFF00">
              <a:alpha val="3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2895600" y="1219200"/>
            <a:ext cx="1371600" cy="152400"/>
          </a:xfrm>
          <a:prstGeom prst="rect">
            <a:avLst/>
          </a:prstGeom>
          <a:solidFill>
            <a:srgbClr val="FFFF00">
              <a:alpha val="3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143000" y="2514600"/>
            <a:ext cx="685800" cy="228600"/>
          </a:xfrm>
          <a:prstGeom prst="rect">
            <a:avLst/>
          </a:prstGeom>
          <a:solidFill>
            <a:srgbClr val="FFFF00">
              <a:alpha val="3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2819400" y="2514600"/>
            <a:ext cx="1371600" cy="152400"/>
          </a:xfrm>
          <a:prstGeom prst="rect">
            <a:avLst/>
          </a:prstGeom>
          <a:solidFill>
            <a:srgbClr val="FFFF00">
              <a:alpha val="3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2743200" y="3810000"/>
            <a:ext cx="1371600" cy="152400"/>
          </a:xfrm>
          <a:prstGeom prst="rect">
            <a:avLst/>
          </a:prstGeom>
          <a:solidFill>
            <a:srgbClr val="FFFF00">
              <a:alpha val="3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1143000" y="3810000"/>
            <a:ext cx="914400" cy="228600"/>
          </a:xfrm>
          <a:prstGeom prst="rect">
            <a:avLst/>
          </a:prstGeom>
          <a:solidFill>
            <a:srgbClr val="FFFF00">
              <a:alpha val="3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1143000" y="5257800"/>
            <a:ext cx="685800" cy="228600"/>
          </a:xfrm>
          <a:prstGeom prst="rect">
            <a:avLst/>
          </a:prstGeom>
          <a:solidFill>
            <a:srgbClr val="FFFF00">
              <a:alpha val="3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2819400" y="5334000"/>
            <a:ext cx="1371600" cy="152400"/>
          </a:xfrm>
          <a:prstGeom prst="rect">
            <a:avLst/>
          </a:prstGeom>
          <a:solidFill>
            <a:srgbClr val="FFFF00">
              <a:alpha val="3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7BA1ADC7-2440-F34B-810D-99086F2850DA}"/>
              </a:ext>
            </a:extLst>
          </p:cNvPr>
          <p:cNvSpPr/>
          <p:nvPr/>
        </p:nvSpPr>
        <p:spPr bwMode="auto">
          <a:xfrm>
            <a:off x="4267200" y="1935957"/>
            <a:ext cx="1447800" cy="533400"/>
          </a:xfrm>
          <a:prstGeom prst="round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CA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sp>
        <p:nvSpPr>
          <p:cNvPr id="83971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74638"/>
          </a:xfrm>
        </p:spPr>
        <p:txBody>
          <a:bodyPr/>
          <a:lstStyle/>
          <a:p>
            <a:pPr eaLnBrk="1" hangingPunct="1">
              <a:tabLst>
                <a:tab pos="8343900" algn="r"/>
              </a:tabLst>
            </a:pPr>
            <a:r>
              <a:rPr lang="fr-CA" altLang="fr-FR" sz="1200" b="1"/>
              <a:t>Tableau 11.3c  Neurotransmetteurs et neuromodulateurs (3 de 6)</a:t>
            </a:r>
          </a:p>
        </p:txBody>
      </p:sp>
      <p:pic>
        <p:nvPicPr>
          <p:cNvPr id="8397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73088"/>
            <a:ext cx="7924800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 bwMode="auto">
          <a:xfrm>
            <a:off x="685800" y="1371600"/>
            <a:ext cx="1676400" cy="381000"/>
          </a:xfrm>
          <a:prstGeom prst="rect">
            <a:avLst/>
          </a:prstGeom>
          <a:solidFill>
            <a:srgbClr val="FFFF00">
              <a:alpha val="3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2667000" y="1295400"/>
            <a:ext cx="1371600" cy="228600"/>
          </a:xfrm>
          <a:prstGeom prst="rect">
            <a:avLst/>
          </a:prstGeom>
          <a:solidFill>
            <a:srgbClr val="FFFF00">
              <a:alpha val="3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685800" y="3810000"/>
            <a:ext cx="762000" cy="228600"/>
          </a:xfrm>
          <a:prstGeom prst="rect">
            <a:avLst/>
          </a:prstGeom>
          <a:solidFill>
            <a:srgbClr val="FFFF00">
              <a:alpha val="3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609600" y="5562600"/>
            <a:ext cx="762000" cy="228600"/>
          </a:xfrm>
          <a:prstGeom prst="rect">
            <a:avLst/>
          </a:prstGeom>
          <a:solidFill>
            <a:srgbClr val="FFFF00">
              <a:alpha val="3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sp>
        <p:nvSpPr>
          <p:cNvPr id="8499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74638"/>
          </a:xfrm>
        </p:spPr>
        <p:txBody>
          <a:bodyPr/>
          <a:lstStyle/>
          <a:p>
            <a:pPr eaLnBrk="1" hangingPunct="1">
              <a:tabLst>
                <a:tab pos="8343900" algn="r"/>
              </a:tabLst>
            </a:pPr>
            <a:r>
              <a:rPr lang="fr-CA" altLang="fr-FR" sz="1200" b="1"/>
              <a:t>Tableau 11.3d  Neurotransmetteurs et neuromodulateurs (4 de 6)</a:t>
            </a:r>
          </a:p>
        </p:txBody>
      </p:sp>
      <p:pic>
        <p:nvPicPr>
          <p:cNvPr id="84996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00063"/>
            <a:ext cx="7924800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 bwMode="auto">
          <a:xfrm>
            <a:off x="609600" y="1295400"/>
            <a:ext cx="1600200" cy="304800"/>
          </a:xfrm>
          <a:prstGeom prst="rect">
            <a:avLst/>
          </a:prstGeom>
          <a:solidFill>
            <a:srgbClr val="FFFF00">
              <a:alpha val="3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609600" y="3581400"/>
            <a:ext cx="1143000" cy="304800"/>
          </a:xfrm>
          <a:prstGeom prst="rect">
            <a:avLst/>
          </a:prstGeom>
          <a:solidFill>
            <a:srgbClr val="FFFF00">
              <a:alpha val="3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685800" y="4953000"/>
            <a:ext cx="1371600" cy="304800"/>
          </a:xfrm>
          <a:prstGeom prst="rect">
            <a:avLst/>
          </a:prstGeom>
          <a:solidFill>
            <a:srgbClr val="FFFF00">
              <a:alpha val="3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sp>
        <p:nvSpPr>
          <p:cNvPr id="8601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74638"/>
          </a:xfrm>
        </p:spPr>
        <p:txBody>
          <a:bodyPr/>
          <a:lstStyle/>
          <a:p>
            <a:pPr eaLnBrk="1" hangingPunct="1">
              <a:tabLst>
                <a:tab pos="8343900" algn="r"/>
              </a:tabLst>
            </a:pPr>
            <a:r>
              <a:rPr lang="fr-CA" altLang="fr-FR" sz="1200" b="1"/>
              <a:t>Tableau 11.3e  Neurotransmetteurs et neuromodulateurs (5 de 6)</a:t>
            </a:r>
          </a:p>
        </p:txBody>
      </p:sp>
      <p:pic>
        <p:nvPicPr>
          <p:cNvPr id="86020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52550"/>
            <a:ext cx="8229600" cy="415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 bwMode="auto">
          <a:xfrm>
            <a:off x="457200" y="2209800"/>
            <a:ext cx="381000" cy="228600"/>
          </a:xfrm>
          <a:prstGeom prst="rect">
            <a:avLst/>
          </a:prstGeom>
          <a:solidFill>
            <a:srgbClr val="FFFF00">
              <a:alpha val="3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533400" y="3124200"/>
            <a:ext cx="685800" cy="228600"/>
          </a:xfrm>
          <a:prstGeom prst="rect">
            <a:avLst/>
          </a:prstGeom>
          <a:solidFill>
            <a:srgbClr val="FFFF00">
              <a:alpha val="3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sp>
        <p:nvSpPr>
          <p:cNvPr id="69635" name="Rectangle 2"/>
          <p:cNvSpPr>
            <a:spLocks noGrp="1" noChangeArrowheads="1"/>
          </p:cNvSpPr>
          <p:nvPr>
            <p:ph type="title"/>
          </p:nvPr>
        </p:nvSpPr>
        <p:spPr>
          <a:xfrm>
            <a:off x="-76200" y="457200"/>
            <a:ext cx="9144000" cy="338554"/>
          </a:xfrm>
        </p:spPr>
        <p:txBody>
          <a:bodyPr/>
          <a:lstStyle/>
          <a:p>
            <a:pPr algn="ctr" eaLnBrk="1" hangingPunct="1">
              <a:tabLst>
                <a:tab pos="8343900" algn="r"/>
              </a:tabLst>
            </a:pPr>
            <a:r>
              <a:rPr lang="fr-CA" altLang="fr-FR" sz="1600" b="1" dirty="0"/>
              <a:t>COMPARAISON DES POTENTIELS D’ACTIONS ET DES POTENTIELS GRADUÉS</a:t>
            </a:r>
          </a:p>
        </p:txBody>
      </p:sp>
      <p:pic>
        <p:nvPicPr>
          <p:cNvPr id="69636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52550"/>
            <a:ext cx="8229600" cy="415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D39B2CE-056D-D945-84C0-410A0A63FED9}"/>
              </a:ext>
            </a:extLst>
          </p:cNvPr>
          <p:cNvSpPr txBox="1"/>
          <p:nvPr/>
        </p:nvSpPr>
        <p:spPr>
          <a:xfrm>
            <a:off x="1605756" y="21336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200" dirty="0"/>
              <a:t>Synapse </a:t>
            </a:r>
            <a:r>
              <a:rPr lang="fr-CA" sz="1200" dirty="0" err="1"/>
              <a:t>axo</a:t>
            </a:r>
            <a:r>
              <a:rPr lang="fr-CA" sz="1200" dirty="0"/>
              <a:t> axonale = </a:t>
            </a:r>
            <a:r>
              <a:rPr lang="fr-CA" sz="1200" dirty="0" err="1"/>
              <a:t>potnetiel</a:t>
            </a:r>
            <a:r>
              <a:rPr lang="fr-CA" sz="1200" dirty="0"/>
              <a:t> gradué 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70660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73300"/>
            <a:ext cx="8229600" cy="231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-76200" y="457200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tabLst>
                <a:tab pos="8343900" algn="r"/>
              </a:tabLst>
            </a:pPr>
            <a:r>
              <a:rPr lang="fr-CA" altLang="fr-FR" sz="1600" b="1" kern="0"/>
              <a:t>COMPARAISON DES POTENTIELS D’ACTIONS ET DES POTENTIELS GRADUÉS</a:t>
            </a:r>
            <a:endParaRPr lang="fr-CA" altLang="fr-FR" sz="1600" b="1" kern="0"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71684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238250"/>
            <a:ext cx="8229600" cy="438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-76200" y="457200"/>
            <a:ext cx="9144000" cy="338554"/>
          </a:xfrm>
        </p:spPr>
        <p:txBody>
          <a:bodyPr/>
          <a:lstStyle/>
          <a:p>
            <a:pPr algn="ctr" eaLnBrk="1" hangingPunct="1">
              <a:tabLst>
                <a:tab pos="8343900" algn="r"/>
              </a:tabLst>
            </a:pPr>
            <a:r>
              <a:rPr lang="fr-CA" altLang="fr-FR" sz="1600" b="1" dirty="0"/>
              <a:t>COMPARAISON DES POTENTIELS D’ACTIONS ET DES POTENTIELS GRADUÉS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HA5Lect_template">
  <a:themeElements>
    <a:clrScheme name="HA5Lect_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A5Lect_template">
      <a:majorFont>
        <a:latin typeface="Arial"/>
        <a:ea typeface=""/>
        <a:cs typeface="Arial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A5Lect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5Lect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5Lect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5Lect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5Lect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5Lect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5Lect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5Lect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5Lect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5Lect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5Lect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5Lect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gtk_01:Applications (Mac OS 9):Microsoft Office 2001:Templates:My Templates:HA5Lect_template.pot</Template>
  <TotalTime>13363</TotalTime>
  <Words>6201</Words>
  <Application>Microsoft Macintosh PowerPoint</Application>
  <PresentationFormat>On-screen Show (4:3)</PresentationFormat>
  <Paragraphs>1087</Paragraphs>
  <Slides>65</Slides>
  <Notes>65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65</vt:i4>
      </vt:variant>
    </vt:vector>
  </HeadingPairs>
  <TitlesOfParts>
    <vt:vector size="70" baseType="lpstr">
      <vt:lpstr>Arial</vt:lpstr>
      <vt:lpstr>Arial Black</vt:lpstr>
      <vt:lpstr>Symbol</vt:lpstr>
      <vt:lpstr>Wingdings</vt:lpstr>
      <vt:lpstr>HA5Lect_template</vt:lpstr>
      <vt:lpstr>PowerPoint Presentation</vt:lpstr>
      <vt:lpstr>Fonctions du système nerveux.</vt:lpstr>
      <vt:lpstr>Niveaux d’organisation du système nerveux. </vt:lpstr>
      <vt:lpstr>Structure d’un neurone moteur. </vt:lpstr>
      <vt:lpstr>PowerPoint Presentation</vt:lpstr>
      <vt:lpstr>PowerPoint Presentation</vt:lpstr>
      <vt:lpstr>POTENTIEL DE MEMBRANE AU REPOS</vt:lpstr>
      <vt:lpstr>Potentiel de membrane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POTENTIEL GRADUÉ</vt:lpstr>
      <vt:lpstr>PowerPoint Presentation</vt:lpstr>
      <vt:lpstr>Propagation et décroissance du potentiel gradué.</vt:lpstr>
      <vt:lpstr>Relation entre l’intensité du stimulus et la fréquence du potentiel d’action. </vt:lpstr>
      <vt:lpstr>POTENTIEL D’ACTION</vt:lpstr>
      <vt:lpstr>POTENTIEL D’ACTION neurone</vt:lpstr>
      <vt:lpstr>MÉCANISME IONIQUE DU POTENTIEL D’ACTION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PROPAGATION DU POTENTIEL D’ACTION</vt:lpstr>
      <vt:lpstr>PROPAGATION D’UN POTENTIEL D’ACTION. </vt:lpstr>
      <vt:lpstr>PowerPoint Presentation</vt:lpstr>
      <vt:lpstr>Structure d’un neurone moteur. </vt:lpstr>
      <vt:lpstr>MYÉLINISATION D’UNE NEUROFIBRE PAR LES NEUROLEMMOCYTES DANS LE SNP.</vt:lpstr>
      <vt:lpstr>PROPAGATION D’UN POTENTIEL D’ACTION. </vt:lpstr>
      <vt:lpstr>Propagation d’un potentiel d’action dans des axones non myélinisés.</vt:lpstr>
      <vt:lpstr>Propagation d’un potentiel d’action dans des axones myélinisés</vt:lpstr>
      <vt:lpstr>NÉVROGLIE DU SNC</vt:lpstr>
      <vt:lpstr>OLIGODENDROCYTES</vt:lpstr>
      <vt:lpstr>ASTROCYTES</vt:lpstr>
      <vt:lpstr>MICROGLIES</vt:lpstr>
      <vt:lpstr>ÉPENDYMOCYTES</vt:lpstr>
      <vt:lpstr>PHYSIOLOGIE DES SYNAPSES</vt:lpstr>
      <vt:lpstr>Types de synapses entre neurones.</vt:lpstr>
      <vt:lpstr>PowerPoint Presentation</vt:lpstr>
      <vt:lpstr>SYNAPSES CHIMIQUES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INTÉGRATION DES PPSE ET DES PPSI.</vt:lpstr>
      <vt:lpstr>DÉPART DU POTENTIEL D’ACTION APRÈS UNE SYNAPSE</vt:lpstr>
      <vt:lpstr>Relation entre l’intensité du stimulus et la fréquence du potentiel d’action. </vt:lpstr>
      <vt:lpstr>POURQUOI PPSE vs. PPSI?</vt:lpstr>
      <vt:lpstr>Tableau 11.3a  Neurotransmetteurs et neuromodulateurs (1 de 6)</vt:lpstr>
      <vt:lpstr>Tableau 11.3b  Neurotransmetteurs et neuromodulateurs (2 de 6)</vt:lpstr>
      <vt:lpstr>Tableau 11.3c  Neurotransmetteurs et neuromodulateurs (3 de 6)</vt:lpstr>
      <vt:lpstr>Tableau 11.3d  Neurotransmetteurs et neuromodulateurs (4 de 6)</vt:lpstr>
      <vt:lpstr>Tableau 11.3e  Neurotransmetteurs et neuromodulateurs (5 de 6)</vt:lpstr>
      <vt:lpstr>COMPARAISON DES POTENTIELS D’ACTIONS ET DES POTENTIELS GRADUÉS</vt:lpstr>
      <vt:lpstr>PowerPoint Presentation</vt:lpstr>
      <vt:lpstr>COMPARAISON DES POTENTIELS D’ACTIONS ET DES POTENTIELS GRADUÉS</vt:lpstr>
    </vt:vector>
  </TitlesOfParts>
  <Company>뿿ˤʤ㏘뿿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 U</dc:creator>
  <cp:lastModifiedBy>Lina Si-Larbi</cp:lastModifiedBy>
  <cp:revision>934</cp:revision>
  <dcterms:created xsi:type="dcterms:W3CDTF">2007-09-26T05:29:17Z</dcterms:created>
  <dcterms:modified xsi:type="dcterms:W3CDTF">2018-10-08T18:18:47Z</dcterms:modified>
</cp:coreProperties>
</file>