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637" r:id="rId2"/>
    <p:sldId id="969" r:id="rId3"/>
    <p:sldId id="1008" r:id="rId4"/>
    <p:sldId id="968" r:id="rId5"/>
    <p:sldId id="971" r:id="rId6"/>
    <p:sldId id="998" r:id="rId7"/>
    <p:sldId id="972" r:id="rId8"/>
    <p:sldId id="973" r:id="rId9"/>
    <p:sldId id="974" r:id="rId10"/>
    <p:sldId id="980" r:id="rId11"/>
    <p:sldId id="999" r:id="rId12"/>
    <p:sldId id="975" r:id="rId13"/>
    <p:sldId id="981" r:id="rId14"/>
    <p:sldId id="977" r:id="rId15"/>
    <p:sldId id="993" r:id="rId16"/>
    <p:sldId id="979" r:id="rId17"/>
    <p:sldId id="983" r:id="rId18"/>
    <p:sldId id="988" r:id="rId19"/>
    <p:sldId id="987" r:id="rId20"/>
    <p:sldId id="1000" r:id="rId21"/>
    <p:sldId id="985" r:id="rId22"/>
    <p:sldId id="1013" r:id="rId23"/>
    <p:sldId id="1002" r:id="rId24"/>
    <p:sldId id="1001" r:id="rId25"/>
    <p:sldId id="976" r:id="rId26"/>
    <p:sldId id="989" r:id="rId27"/>
    <p:sldId id="1009" r:id="rId28"/>
    <p:sldId id="991" r:id="rId29"/>
    <p:sldId id="994" r:id="rId30"/>
    <p:sldId id="1005" r:id="rId31"/>
    <p:sldId id="990" r:id="rId32"/>
    <p:sldId id="1004" r:id="rId33"/>
    <p:sldId id="1006" r:id="rId34"/>
    <p:sldId id="1010" r:id="rId35"/>
    <p:sldId id="1011" r:id="rId36"/>
    <p:sldId id="1007" r:id="rId37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A1E1493-B0A4-45A1-834A-EB75D8D9D4BE}">
          <p14:sldIdLst>
            <p14:sldId id="637"/>
            <p14:sldId id="969"/>
            <p14:sldId id="1008"/>
            <p14:sldId id="968"/>
            <p14:sldId id="971"/>
            <p14:sldId id="998"/>
            <p14:sldId id="972"/>
            <p14:sldId id="973"/>
            <p14:sldId id="974"/>
            <p14:sldId id="980"/>
            <p14:sldId id="999"/>
            <p14:sldId id="975"/>
            <p14:sldId id="981"/>
            <p14:sldId id="977"/>
            <p14:sldId id="993"/>
            <p14:sldId id="979"/>
            <p14:sldId id="983"/>
            <p14:sldId id="988"/>
            <p14:sldId id="987"/>
            <p14:sldId id="1000"/>
            <p14:sldId id="985"/>
            <p14:sldId id="1013"/>
            <p14:sldId id="1002"/>
            <p14:sldId id="1001"/>
            <p14:sldId id="976"/>
            <p14:sldId id="989"/>
            <p14:sldId id="1009"/>
            <p14:sldId id="991"/>
            <p14:sldId id="994"/>
            <p14:sldId id="1005"/>
            <p14:sldId id="990"/>
            <p14:sldId id="1004"/>
            <p14:sldId id="1006"/>
            <p14:sldId id="1010"/>
            <p14:sldId id="1011"/>
            <p14:sldId id="100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15" autoAdjust="0"/>
    <p:restoredTop sz="89486" autoAdjust="0"/>
  </p:normalViewPr>
  <p:slideViewPr>
    <p:cSldViewPr>
      <p:cViewPr>
        <p:scale>
          <a:sx n="75" d="100"/>
          <a:sy n="75" d="100"/>
        </p:scale>
        <p:origin x="-2664" y="-7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3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0" y="2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8" y="2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11/7/2013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10" y="8842133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8" y="8842133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9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0088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9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700088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Suggestion de roman/</a:t>
            </a:r>
            <a:r>
              <a:rPr lang="en-US" dirty="0" err="1" smtClean="0"/>
              <a:t>autobiographie</a:t>
            </a:r>
            <a:r>
              <a:rPr lang="en-US" baseline="0" dirty="0" smtClean="0"/>
              <a:t> : </a:t>
            </a:r>
            <a:r>
              <a:rPr lang="en-US" baseline="0" dirty="0" err="1" smtClean="0"/>
              <a:t>Griffths</a:t>
            </a:r>
            <a:r>
              <a:rPr lang="en-US" baseline="0" dirty="0" smtClean="0"/>
              <a:t>, Peter. The Economist’s Tale: A consultant encounters hunger and </a:t>
            </a:r>
            <a:r>
              <a:rPr lang="en-US" baseline="0" smtClean="0"/>
              <a:t>the World Bank </a:t>
            </a: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 juillet 1944, les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forces de l’Axe reculent en Europe;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Alliés progressent en Europe de l’Ouest; 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Paris libéré en août 1944 ; URSS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progresse en Europe de l’Est (de l’Est vers l’Ouest)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resort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dans les montagnes blanches au New Hampshire  (1944)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44 Alliés + 1 observateur de l’URSS </a:t>
            </a:r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Aspect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monétaire</a:t>
            </a:r>
            <a:endParaRPr lang="en-US" baseline="0" dirty="0" smtClean="0"/>
          </a:p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Fin de l’étalon-or pour toutes les monnaies sauf le dollar américain</a:t>
            </a:r>
          </a:p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$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US devient le point de référence pour toutes les monnaies</a:t>
            </a:r>
          </a:p>
          <a:p>
            <a:pPr marL="1714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Seule monnaie liée à l’or = $US (35 US$/once d’or)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FMI:</a:t>
            </a:r>
            <a:r>
              <a:rPr lang="en-US" baseline="0" dirty="0" smtClean="0"/>
              <a:t> 2 visions encore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fois</a:t>
            </a:r>
            <a:r>
              <a:rPr lang="en-US" baseline="0" dirty="0" smtClean="0"/>
              <a:t>. </a:t>
            </a:r>
          </a:p>
          <a:p>
            <a:r>
              <a:rPr lang="en-US" baseline="0" dirty="0" smtClean="0"/>
              <a:t>White (É-U) = vision </a:t>
            </a:r>
            <a:r>
              <a:rPr lang="en-US" baseline="0" dirty="0" err="1" smtClean="0"/>
              <a:t>conservatrice</a:t>
            </a:r>
            <a:endParaRPr lang="en-US" baseline="0" dirty="0" smtClean="0"/>
          </a:p>
          <a:p>
            <a:r>
              <a:rPr lang="en-US" baseline="0" dirty="0" smtClean="0"/>
              <a:t>Keynes (R-U)= vision </a:t>
            </a:r>
            <a:r>
              <a:rPr lang="en-US" baseline="0" dirty="0" err="1" smtClean="0"/>
              <a:t>libérale</a:t>
            </a:r>
            <a:r>
              <a:rPr lang="en-US" baseline="0" dirty="0" smtClean="0"/>
              <a:t> (check) </a:t>
            </a:r>
            <a:r>
              <a:rPr lang="en-US" baseline="0" dirty="0" err="1" smtClean="0"/>
              <a:t>keynesienne</a:t>
            </a:r>
            <a:r>
              <a:rPr lang="en-US" baseline="0" dirty="0" smtClean="0"/>
              <a:t>, les </a:t>
            </a:r>
            <a:r>
              <a:rPr lang="en-US" baseline="0" dirty="0" err="1" smtClean="0"/>
              <a:t>États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pourraient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emprunter</a:t>
            </a:r>
            <a:r>
              <a:rPr lang="en-US" baseline="0" dirty="0" smtClean="0"/>
              <a:t> pour </a:t>
            </a:r>
            <a:r>
              <a:rPr lang="en-US" baseline="0" dirty="0" err="1" smtClean="0"/>
              <a:t>stimuler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l’économie</a:t>
            </a:r>
            <a:r>
              <a:rPr lang="en-US" baseline="0" dirty="0" smtClean="0"/>
              <a:t> en temps de </a:t>
            </a:r>
            <a:r>
              <a:rPr lang="en-US" baseline="0" dirty="0" err="1" smtClean="0"/>
              <a:t>récesssion</a:t>
            </a:r>
            <a:r>
              <a:rPr lang="en-US" baseline="0" dirty="0" smtClean="0"/>
              <a:t>. </a:t>
            </a: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1945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29 États fondateurs </a:t>
            </a: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Keynes ne </a:t>
            </a:r>
            <a:r>
              <a:rPr lang="en-US" dirty="0" err="1" smtClean="0"/>
              <a:t>voulait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baseline="0" dirty="0" smtClean="0"/>
              <a:t> le FMI </a:t>
            </a:r>
            <a:r>
              <a:rPr lang="en-US" baseline="0" dirty="0" err="1" smtClean="0"/>
              <a:t>prête</a:t>
            </a:r>
            <a:r>
              <a:rPr lang="en-US" baseline="0" dirty="0" smtClean="0"/>
              <a:t> sous conditions. Il </a:t>
            </a:r>
            <a:r>
              <a:rPr lang="en-US" baseline="0" dirty="0" err="1" smtClean="0"/>
              <a:t>voulait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États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puissent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retirer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l’argent</a:t>
            </a:r>
            <a:r>
              <a:rPr lang="en-US" baseline="0" dirty="0" smtClean="0"/>
              <a:t> avec plus de </a:t>
            </a:r>
            <a:r>
              <a:rPr lang="en-US" baseline="0" dirty="0" err="1" smtClean="0"/>
              <a:t>flexibilité</a:t>
            </a:r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17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Certains</a:t>
            </a:r>
            <a:r>
              <a:rPr lang="en-US" baseline="0" dirty="0" smtClean="0"/>
              <a:t> pays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dits</a:t>
            </a:r>
            <a:r>
              <a:rPr lang="en-US" baseline="0" dirty="0" smtClean="0"/>
              <a:t> à </a:t>
            </a:r>
            <a:r>
              <a:rPr lang="en-US" baseline="0" dirty="0" err="1" smtClean="0"/>
              <a:t>financement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mixte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Ils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peuvent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emprunter</a:t>
            </a:r>
            <a:r>
              <a:rPr lang="en-US" baseline="0" dirty="0" smtClean="0"/>
              <a:t> à la BIRD </a:t>
            </a:r>
            <a:r>
              <a:rPr lang="en-US" baseline="0" dirty="0" err="1" smtClean="0"/>
              <a:t>parce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qu’ils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solvables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grands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États</a:t>
            </a:r>
            <a:r>
              <a:rPr lang="en-US" baseline="0" dirty="0" smtClean="0"/>
              <a:t> avec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grande</a:t>
            </a:r>
            <a:r>
              <a:rPr lang="en-US" baseline="0" dirty="0" smtClean="0"/>
              <a:t> population)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ont</a:t>
            </a:r>
            <a:r>
              <a:rPr lang="en-US" baseline="0" dirty="0" smtClean="0"/>
              <a:t> un </a:t>
            </a:r>
            <a:r>
              <a:rPr lang="en-US" baseline="0" dirty="0" smtClean="0"/>
              <a:t>RNB/habitant sous </a:t>
            </a:r>
            <a:r>
              <a:rPr lang="en-US" baseline="0" dirty="0" smtClean="0"/>
              <a:t>le </a:t>
            </a:r>
            <a:r>
              <a:rPr lang="en-US" baseline="0" dirty="0" err="1" smtClean="0"/>
              <a:t>seuil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fixé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Ils</a:t>
            </a:r>
            <a:r>
              <a:rPr lang="en-US" baseline="0" dirty="0" smtClean="0"/>
              <a:t> ne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éligibles</a:t>
            </a:r>
            <a:r>
              <a:rPr lang="en-US" baseline="0" dirty="0" smtClean="0"/>
              <a:t> aux </a:t>
            </a:r>
            <a:r>
              <a:rPr lang="en-US" baseline="0" dirty="0" err="1" smtClean="0"/>
              <a:t>prêts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l’AID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vertu</a:t>
            </a:r>
            <a:r>
              <a:rPr lang="en-US" baseline="0" dirty="0" smtClean="0"/>
              <a:t> du premier </a:t>
            </a:r>
            <a:r>
              <a:rPr lang="en-US" baseline="0" dirty="0" err="1" smtClean="0"/>
              <a:t>critère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vertu</a:t>
            </a:r>
            <a:r>
              <a:rPr lang="en-US" baseline="0" dirty="0" smtClean="0"/>
              <a:t> du second. </a:t>
            </a:r>
          </a:p>
          <a:p>
            <a:r>
              <a:rPr lang="en-US" baseline="0" dirty="0" smtClean="0"/>
              <a:t>L’AID </a:t>
            </a:r>
            <a:r>
              <a:rPr lang="en-US" baseline="0" dirty="0" err="1" smtClean="0"/>
              <a:t>leur</a:t>
            </a:r>
            <a:r>
              <a:rPr lang="en-US" baseline="0" dirty="0" smtClean="0"/>
              <a:t> </a:t>
            </a:r>
            <a:r>
              <a:rPr lang="en-US" baseline="0" dirty="0" smtClean="0"/>
              <a:t>fait des </a:t>
            </a:r>
            <a:r>
              <a:rPr lang="en-US" baseline="0" dirty="0" err="1" smtClean="0"/>
              <a:t>prêts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quand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même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les conditions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peu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moins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avantageuses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les conditions </a:t>
            </a:r>
            <a:r>
              <a:rPr lang="en-US" baseline="0" dirty="0" err="1" smtClean="0"/>
              <a:t>normales</a:t>
            </a:r>
            <a:r>
              <a:rPr lang="en-US" baseline="0" dirty="0" smtClean="0"/>
              <a:t>.  </a:t>
            </a:r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21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BM: Jim Yong Kim: citoyen américain, mais né à Séoul </a:t>
            </a:r>
          </a:p>
          <a:p>
            <a:r>
              <a:rPr lang="fr-CA" dirty="0" smtClean="0"/>
              <a:t>FMI: </a:t>
            </a:r>
            <a:r>
              <a:rPr lang="fr-CA" dirty="0" err="1" smtClean="0"/>
              <a:t>Chrisitne</a:t>
            </a:r>
            <a:r>
              <a:rPr lang="fr-CA" dirty="0" smtClean="0"/>
              <a:t> Lagarde, prend</a:t>
            </a:r>
            <a:r>
              <a:rPr lang="fr-CA" baseline="0" dirty="0" smtClean="0"/>
              <a:t> la place de Dominique Strauss-Kahn (… scandale sexuel dans un </a:t>
            </a:r>
            <a:r>
              <a:rPr lang="fr-CA" baseline="0" dirty="0" err="1" smtClean="0"/>
              <a:t>hotel</a:t>
            </a:r>
            <a:r>
              <a:rPr lang="fr-CA" baseline="0" dirty="0" smtClean="0"/>
              <a:t> de NY)</a:t>
            </a:r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BM: Jim Yong Kim: citoyen américain, mais né à Séoul </a:t>
            </a:r>
          </a:p>
          <a:p>
            <a:r>
              <a:rPr lang="fr-CA" dirty="0" smtClean="0"/>
              <a:t>FMI: </a:t>
            </a:r>
            <a:r>
              <a:rPr lang="fr-CA" dirty="0" err="1" smtClean="0"/>
              <a:t>Chrisitne</a:t>
            </a:r>
            <a:r>
              <a:rPr lang="fr-CA" dirty="0" smtClean="0"/>
              <a:t> Lagarde, prend</a:t>
            </a:r>
            <a:r>
              <a:rPr lang="fr-CA" baseline="0" dirty="0" smtClean="0"/>
              <a:t> la place de Dominique Strauss-Kahn (… scandale sexuel dans un </a:t>
            </a:r>
            <a:r>
              <a:rPr lang="fr-CA" baseline="0" dirty="0" err="1" smtClean="0"/>
              <a:t>hotel</a:t>
            </a:r>
            <a:r>
              <a:rPr lang="fr-CA" baseline="0" dirty="0" smtClean="0"/>
              <a:t> de NY)</a:t>
            </a:r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 </a:t>
            </a:r>
            <a:r>
              <a:rPr lang="en-US" dirty="0" err="1" smtClean="0"/>
              <a:t>parenthèses</a:t>
            </a:r>
            <a:r>
              <a:rPr lang="en-US" dirty="0" smtClean="0"/>
              <a:t>:</a:t>
            </a:r>
            <a:r>
              <a:rPr lang="en-US" baseline="0" dirty="0" smtClean="0"/>
              <a:t> 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Questions </a:t>
            </a:r>
            <a:r>
              <a:rPr lang="en-US" baseline="0" dirty="0" err="1" smtClean="0"/>
              <a:t>environnementales</a:t>
            </a:r>
            <a:r>
              <a:rPr lang="en-US" baseline="0" dirty="0" smtClean="0"/>
              <a:t> et le barrage de Narmada: </a:t>
            </a:r>
            <a:r>
              <a:rPr lang="en-US" baseline="0" dirty="0" err="1" smtClean="0"/>
              <a:t>Environnementalistes</a:t>
            </a:r>
            <a:r>
              <a:rPr lang="en-US" baseline="0" dirty="0" smtClean="0"/>
              <a:t> font </a:t>
            </a:r>
            <a:r>
              <a:rPr lang="en-US" baseline="0" dirty="0" err="1" smtClean="0"/>
              <a:t>pression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Congrès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américain</a:t>
            </a:r>
            <a:r>
              <a:rPr lang="en-US" baseline="0" dirty="0" smtClean="0"/>
              <a:t> qui menace la BM. BM fait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enquête</a:t>
            </a:r>
            <a:r>
              <a:rPr lang="en-US" baseline="0" dirty="0" smtClean="0"/>
              <a:t> et se retire du </a:t>
            </a:r>
            <a:r>
              <a:rPr lang="en-US" baseline="0" dirty="0" err="1" smtClean="0"/>
              <a:t>projet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Sardar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Sarovar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projet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l’avant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quand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même</a:t>
            </a:r>
            <a:r>
              <a:rPr lang="en-US" baseline="0" dirty="0" smtClean="0"/>
              <a:t>)</a:t>
            </a:r>
          </a:p>
          <a:p>
            <a:pPr marL="628650" lvl="1" indent="-171450">
              <a:buFontTx/>
              <a:buChar char="-"/>
            </a:pPr>
            <a:r>
              <a:rPr lang="en-US" baseline="0" dirty="0" err="1" smtClean="0"/>
              <a:t>Bombardement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l’ambassade</a:t>
            </a:r>
            <a:r>
              <a:rPr lang="en-US" baseline="0" dirty="0" smtClean="0"/>
              <a:t> de Chine à Belgrade et manipulation des </a:t>
            </a:r>
            <a:r>
              <a:rPr lang="en-US" baseline="0" dirty="0" err="1" smtClean="0"/>
              <a:t>chiffres</a:t>
            </a:r>
            <a:r>
              <a:rPr lang="en-US" baseline="0" dirty="0" smtClean="0"/>
              <a:t> </a:t>
            </a:r>
            <a:r>
              <a:rPr lang="en-US" baseline="0" dirty="0" smtClean="0"/>
              <a:t>(PIB/</a:t>
            </a:r>
            <a:r>
              <a:rPr lang="en-US" baseline="0" dirty="0" err="1" smtClean="0"/>
              <a:t>hab</a:t>
            </a:r>
            <a:r>
              <a:rPr lang="en-US" baseline="0" dirty="0" smtClean="0"/>
              <a:t>) pour </a:t>
            </a:r>
            <a:r>
              <a:rPr lang="en-US" baseline="0" dirty="0" err="1" smtClean="0"/>
              <a:t>permettre</a:t>
            </a:r>
            <a:r>
              <a:rPr lang="en-US" baseline="0" dirty="0" smtClean="0"/>
              <a:t> à la Chine de </a:t>
            </a:r>
            <a:r>
              <a:rPr lang="en-US" baseline="0" dirty="0" err="1" smtClean="0"/>
              <a:t>demeurer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membre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bénéficiaire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l’IDA</a:t>
            </a:r>
            <a:endParaRPr lang="en-US" baseline="0" dirty="0" smtClean="0"/>
          </a:p>
          <a:p>
            <a:pPr marL="628650" lvl="1" indent="-171450">
              <a:buFontTx/>
              <a:buChar char="-"/>
            </a:pPr>
            <a:r>
              <a:rPr lang="en-US" baseline="0" dirty="0" err="1" smtClean="0"/>
              <a:t>Congédiement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Stiglitz</a:t>
            </a:r>
            <a:r>
              <a:rPr lang="en-US" baseline="0" dirty="0" smtClean="0"/>
              <a:t> de la BM; </a:t>
            </a:r>
            <a:r>
              <a:rPr lang="en-US" baseline="0" dirty="0" err="1" smtClean="0"/>
              <a:t>Stiglitz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était</a:t>
            </a:r>
            <a:r>
              <a:rPr lang="en-US" baseline="0" dirty="0" smtClean="0"/>
              <a:t> trop critique des PAS, du FMI, de la </a:t>
            </a:r>
            <a:r>
              <a:rPr lang="en-US" baseline="0" dirty="0" err="1" smtClean="0"/>
              <a:t>libéralisation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financière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Stiglitz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un auteur clef. </a:t>
            </a:r>
            <a:endParaRPr lang="en-US" baseline="0" dirty="0" smtClean="0"/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USA </a:t>
            </a:r>
            <a:r>
              <a:rPr lang="en-US" baseline="0" dirty="0" err="1" smtClean="0"/>
              <a:t>Voulait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le rapport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développement</a:t>
            </a:r>
            <a:r>
              <a:rPr lang="en-US" baseline="0" dirty="0" smtClean="0"/>
              <a:t> de 2001 </a:t>
            </a:r>
            <a:r>
              <a:rPr lang="en-US" baseline="0" dirty="0" err="1" smtClean="0"/>
              <a:t>soit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modifié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trop critique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2000s: Paul Wolfowitz (</a:t>
            </a:r>
            <a:r>
              <a:rPr lang="en-US" baseline="0" dirty="0" err="1" smtClean="0"/>
              <a:t>faucon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américain</a:t>
            </a:r>
            <a:r>
              <a:rPr lang="en-US" baseline="0" dirty="0" smtClean="0"/>
              <a:t>) </a:t>
            </a:r>
            <a:r>
              <a:rPr lang="en-US" baseline="0" dirty="0" err="1" smtClean="0"/>
              <a:t>imposé</a:t>
            </a:r>
            <a:r>
              <a:rPr lang="en-US" baseline="0" dirty="0" smtClean="0"/>
              <a:t> par Bush,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sera </a:t>
            </a:r>
            <a:r>
              <a:rPr lang="en-US" baseline="0" dirty="0" err="1" smtClean="0"/>
              <a:t>finalement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viré</a:t>
            </a:r>
            <a:r>
              <a:rPr lang="en-US" baseline="0" dirty="0" smtClean="0"/>
              <a:t> pour </a:t>
            </a:r>
            <a:r>
              <a:rPr lang="en-US" baseline="0" dirty="0" err="1" smtClean="0"/>
              <a:t>inconduite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professionnelle</a:t>
            </a:r>
            <a:r>
              <a:rPr lang="en-US" baseline="0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 &amp; théorie de la modernisation :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Orienté surtout vers les grands projets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Vise la croissance économique (pas les droits humains, pas l’environnement, etc.) </a:t>
            </a:r>
          </a:p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FMI joue un rôle plutôt effacé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Relativement peu de crises, peu d’imposition de mesures politiques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27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 </a:t>
            </a:r>
            <a:r>
              <a:rPr lang="en-US" dirty="0" err="1" smtClean="0"/>
              <a:t>j’ai</a:t>
            </a:r>
            <a:r>
              <a:rPr lang="en-US" dirty="0" smtClean="0"/>
              <a:t> le temps, </a:t>
            </a:r>
            <a:r>
              <a:rPr lang="en-US" dirty="0" err="1" smtClean="0"/>
              <a:t>l’exemple</a:t>
            </a:r>
            <a:r>
              <a:rPr lang="en-US" dirty="0" smtClean="0"/>
              <a:t> de la manipulation du savoir “</a:t>
            </a:r>
            <a:r>
              <a:rPr lang="en-US" dirty="0" err="1" smtClean="0"/>
              <a:t>scientifique</a:t>
            </a:r>
            <a:r>
              <a:rPr lang="en-US" dirty="0" smtClean="0"/>
              <a:t>” </a:t>
            </a:r>
            <a:r>
              <a:rPr lang="en-US" dirty="0" err="1" smtClean="0"/>
              <a:t>entourant</a:t>
            </a:r>
            <a:r>
              <a:rPr lang="en-US" dirty="0" smtClean="0"/>
              <a:t> le barrage Nam </a:t>
            </a:r>
            <a:r>
              <a:rPr lang="en-US" dirty="0" err="1" smtClean="0"/>
              <a:t>Theun</a:t>
            </a:r>
            <a:r>
              <a:rPr lang="en-US" baseline="0" dirty="0" smtClean="0"/>
              <a:t> 2 au Laos (Michael Goldman)</a:t>
            </a:r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30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31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Remarquez</a:t>
            </a:r>
            <a:r>
              <a:rPr lang="en-US" dirty="0" smtClean="0"/>
              <a:t> la façade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l’édifice</a:t>
            </a:r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2013-11-07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rifce.gouv.qc.ca/fr/grands-dossiers/SondageAQS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Module 8: Agences multilatérales</a:t>
            </a:r>
            <a:br>
              <a:rPr lang="fr-CA" sz="3400" dirty="0" smtClean="0"/>
            </a:br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 Séance 17: Institutions financières internationales (Banque mondiale et Fonds monétaire international)</a:t>
            </a:r>
            <a:br>
              <a:rPr lang="fr-CA" sz="3400" dirty="0" smtClean="0"/>
            </a:b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6 novembre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Retour sur le cours de Hunter McGill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agences nationales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développement (aide bilatérale)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Lisez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document que j’ai mis en ligne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questions sur le cours?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Il n’y a pas que les membres du CAD qui peuvent offrir de l’APD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Important : les acteurs ne sont pas monolithiques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Expérience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Hunter McGill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&amp; une lecture intéressante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043608" y="5445223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u="sng" dirty="0" smtClean="0">
                <a:hlinkClick r:id="rId3"/>
              </a:rPr>
              <a:t>Consultation sur la création d’une ACDI québécoise: </a:t>
            </a:r>
          </a:p>
          <a:p>
            <a:r>
              <a:rPr lang="fr-CA" u="sng" dirty="0" smtClean="0">
                <a:hlinkClick r:id="rId3"/>
              </a:rPr>
              <a:t>http</a:t>
            </a:r>
            <a:r>
              <a:rPr lang="fr-CA" u="sng" dirty="0">
                <a:hlinkClick r:id="rId3"/>
              </a:rPr>
              <a:t>://www.mrifce.gouv.qc.ca/fr/grands-dossiers/SondageAQSI</a:t>
            </a:r>
            <a:r>
              <a:rPr lang="fr-CA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95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Introduction: agences multilatérales, IFI et mise en contexte historique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Membres et rôles du FMI &amp; de la BM en bref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Politique – pouvoir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Évolution de la BM et du FMI: vers un réel changement?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34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Qu’est-ce qu’une agence multilatérale?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C’est une création de plusieurs États (combien au minimum ?)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Sujette au droit international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Pouvez-vous m’en nommez ?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Aujourd’hui : Les institutions financières internationales (IFI)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328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Qui sont les institutions financières internationales (IFI) 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Groupe de la Banque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ondiale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Fond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onétaire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nternational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Banques régionales de développement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Banque asiatique de développement (Manille)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Banque africaine de développement (Abidjan – Tunis)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Banque interaméricaine de développement (Washington)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Banque européenne pour la reconstruction et le développement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  <p:grpSp>
        <p:nvGrpSpPr>
          <p:cNvPr id="6" name="Groupe 5"/>
          <p:cNvGrpSpPr/>
          <p:nvPr/>
        </p:nvGrpSpPr>
        <p:grpSpPr>
          <a:xfrm>
            <a:off x="5364088" y="1802540"/>
            <a:ext cx="3672408" cy="1477328"/>
            <a:chOff x="6660232" y="1822665"/>
            <a:chExt cx="3152687" cy="1477328"/>
          </a:xfrm>
        </p:grpSpPr>
        <p:sp>
          <p:nvSpPr>
            <p:cNvPr id="2" name="Accolade ouvrante 1"/>
            <p:cNvSpPr/>
            <p:nvPr/>
          </p:nvSpPr>
          <p:spPr>
            <a:xfrm flipH="1">
              <a:off x="6660232" y="1860277"/>
              <a:ext cx="458337" cy="864096"/>
            </a:xfrm>
            <a:prstGeom prst="lef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" name="ZoneTexte 2"/>
            <p:cNvSpPr txBox="1"/>
            <p:nvPr/>
          </p:nvSpPr>
          <p:spPr>
            <a:xfrm>
              <a:off x="7118569" y="1822665"/>
              <a:ext cx="269435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CA" dirty="0" smtClean="0"/>
                <a:t>A Washington</a:t>
              </a:r>
            </a:p>
            <a:p>
              <a:r>
                <a:rPr lang="fr-CA" dirty="0" smtClean="0"/>
                <a:t>Plus importantes pour le cours</a:t>
              </a:r>
            </a:p>
            <a:p>
              <a:r>
                <a:rPr lang="fr-CA" dirty="0" smtClean="0"/>
                <a:t>Agences spécialisées de l’ONU</a:t>
              </a:r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384553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49796" y="332656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Une certaine proximité …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l="13478" t="15510" r="55942" b="6122"/>
          <a:stretch/>
        </p:blipFill>
        <p:spPr bwMode="auto">
          <a:xfrm>
            <a:off x="2987824" y="3781939"/>
            <a:ext cx="3096344" cy="28173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15" name="Groupe 14"/>
          <p:cNvGrpSpPr/>
          <p:nvPr/>
        </p:nvGrpSpPr>
        <p:grpSpPr>
          <a:xfrm>
            <a:off x="108713" y="2324877"/>
            <a:ext cx="2561732" cy="2064229"/>
            <a:chOff x="5466652" y="1546816"/>
            <a:chExt cx="2561732" cy="2064229"/>
          </a:xfrm>
        </p:grpSpPr>
        <p:pic>
          <p:nvPicPr>
            <p:cNvPr id="12" name="Image 11" descr="File:Headquarters of the International Monetary Fund (Washington, DC)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6652" y="1546816"/>
              <a:ext cx="2561732" cy="206422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ZoneTexte 12"/>
            <p:cNvSpPr txBox="1"/>
            <p:nvPr/>
          </p:nvSpPr>
          <p:spPr>
            <a:xfrm>
              <a:off x="7259904" y="1628800"/>
              <a:ext cx="7473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sz="2800" dirty="0" smtClean="0"/>
                <a:t>FMI</a:t>
              </a:r>
            </a:p>
          </p:txBody>
        </p:sp>
      </p:grpSp>
      <p:sp>
        <p:nvSpPr>
          <p:cNvPr id="14" name="ZoneTexte 13"/>
          <p:cNvSpPr txBox="1"/>
          <p:nvPr/>
        </p:nvSpPr>
        <p:spPr>
          <a:xfrm>
            <a:off x="6436441" y="5949280"/>
            <a:ext cx="24978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dirty="0" smtClean="0"/>
              <a:t>Maison blanche</a:t>
            </a:r>
            <a:endParaRPr lang="fr-CA" sz="2800" dirty="0"/>
          </a:p>
        </p:txBody>
      </p:sp>
      <p:grpSp>
        <p:nvGrpSpPr>
          <p:cNvPr id="156673" name="Groupe 156672"/>
          <p:cNvGrpSpPr/>
          <p:nvPr/>
        </p:nvGrpSpPr>
        <p:grpSpPr>
          <a:xfrm>
            <a:off x="3923928" y="1293791"/>
            <a:ext cx="5003286" cy="3574661"/>
            <a:chOff x="3923928" y="1293791"/>
            <a:chExt cx="5003286" cy="3574661"/>
          </a:xfrm>
        </p:grpSpPr>
        <p:grpSp>
          <p:nvGrpSpPr>
            <p:cNvPr id="11" name="Groupe 10"/>
            <p:cNvGrpSpPr/>
            <p:nvPr/>
          </p:nvGrpSpPr>
          <p:grpSpPr>
            <a:xfrm>
              <a:off x="5614846" y="1293791"/>
              <a:ext cx="3312368" cy="2317255"/>
              <a:chOff x="179512" y="1231758"/>
              <a:chExt cx="3312368" cy="2317255"/>
            </a:xfrm>
          </p:grpSpPr>
          <p:pic>
            <p:nvPicPr>
              <p:cNvPr id="9" name="Image 8" descr="http://www.un.org/News/dh/photos/large/2013/April/04-17-2013worldbank.jp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9512" y="1340768"/>
                <a:ext cx="3312368" cy="220824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7" name="ZoneTexte 6"/>
              <p:cNvSpPr txBox="1"/>
              <p:nvPr/>
            </p:nvSpPr>
            <p:spPr>
              <a:xfrm>
                <a:off x="462563" y="1231758"/>
                <a:ext cx="27462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A" sz="2800" dirty="0" smtClean="0"/>
                  <a:t>Banque mondiale</a:t>
                </a:r>
                <a:endParaRPr lang="fr-CA" sz="2800" dirty="0"/>
              </a:p>
            </p:txBody>
          </p:sp>
        </p:grpSp>
        <p:cxnSp>
          <p:nvCxnSpPr>
            <p:cNvPr id="19" name="Connecteur droit avec flèche 18"/>
            <p:cNvCxnSpPr/>
            <p:nvPr/>
          </p:nvCxnSpPr>
          <p:spPr>
            <a:xfrm flipH="1">
              <a:off x="3923928" y="3601954"/>
              <a:ext cx="1898558" cy="1266498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Connecteur droit avec flèche 20"/>
          <p:cNvCxnSpPr/>
          <p:nvPr/>
        </p:nvCxnSpPr>
        <p:spPr>
          <a:xfrm>
            <a:off x="2666180" y="3356992"/>
            <a:ext cx="969716" cy="144016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>
            <a:stCxn id="14" idx="1"/>
          </p:cNvCxnSpPr>
          <p:nvPr/>
        </p:nvCxnSpPr>
        <p:spPr>
          <a:xfrm flipH="1" flipV="1">
            <a:off x="4873208" y="5190636"/>
            <a:ext cx="1563233" cy="102025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oneTexte 27"/>
          <p:cNvSpPr txBox="1"/>
          <p:nvPr/>
        </p:nvSpPr>
        <p:spPr>
          <a:xfrm>
            <a:off x="6421103" y="4345232"/>
            <a:ext cx="248439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dirty="0" smtClean="0"/>
              <a:t>Banque inter-</a:t>
            </a:r>
          </a:p>
          <a:p>
            <a:r>
              <a:rPr lang="fr-CA" sz="2800" dirty="0" smtClean="0"/>
              <a:t>américaine de </a:t>
            </a:r>
          </a:p>
          <a:p>
            <a:r>
              <a:rPr lang="fr-CA" sz="2800" dirty="0" smtClean="0"/>
              <a:t>développement</a:t>
            </a:r>
            <a:endParaRPr lang="fr-CA" sz="2800" dirty="0"/>
          </a:p>
        </p:txBody>
      </p:sp>
      <p:cxnSp>
        <p:nvCxnSpPr>
          <p:cNvPr id="29" name="Connecteur droit avec flèche 28"/>
          <p:cNvCxnSpPr/>
          <p:nvPr/>
        </p:nvCxnSpPr>
        <p:spPr>
          <a:xfrm flipH="1">
            <a:off x="5897897" y="4725144"/>
            <a:ext cx="546311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9326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Mise en contexte historique: BM et FMI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Rencontre (juillet 1944) puis Accord de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Bretton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Woods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(ratifiés en 1945)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/>
          <a:srcRect l="13351" t="12653" r="55447" b="9796"/>
          <a:stretch/>
        </p:blipFill>
        <p:spPr bwMode="auto">
          <a:xfrm>
            <a:off x="5796136" y="3889998"/>
            <a:ext cx="3347864" cy="295860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969551" y="5122058"/>
            <a:ext cx="9459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err="1" smtClean="0">
                <a:solidFill>
                  <a:schemeClr val="bg1"/>
                </a:solidFill>
              </a:rPr>
              <a:t>Bretton</a:t>
            </a:r>
            <a:r>
              <a:rPr lang="fr-CA" dirty="0" smtClean="0">
                <a:solidFill>
                  <a:schemeClr val="bg1"/>
                </a:solidFill>
              </a:rPr>
              <a:t> </a:t>
            </a:r>
          </a:p>
          <a:p>
            <a:r>
              <a:rPr lang="fr-CA" dirty="0" err="1" smtClean="0">
                <a:solidFill>
                  <a:schemeClr val="bg1"/>
                </a:solidFill>
              </a:rPr>
              <a:t>Woods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022902" y="4463384"/>
            <a:ext cx="1056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>
                <a:solidFill>
                  <a:schemeClr val="bg1"/>
                </a:solidFill>
              </a:rPr>
              <a:t>Montréal</a:t>
            </a:r>
            <a:endParaRPr lang="en-CA" dirty="0">
              <a:solidFill>
                <a:schemeClr val="bg1"/>
              </a:solidFill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 flipH="1">
            <a:off x="6905650" y="4688700"/>
            <a:ext cx="234504" cy="144016"/>
          </a:xfrm>
          <a:prstGeom prst="straightConnector1">
            <a:avLst/>
          </a:prstGeom>
          <a:ln w="158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5887864" y="5248030"/>
            <a:ext cx="866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>
                <a:solidFill>
                  <a:schemeClr val="bg1"/>
                </a:solidFill>
              </a:rPr>
              <a:t>Ottawa</a:t>
            </a:r>
            <a:endParaRPr lang="en-CA" dirty="0">
              <a:solidFill>
                <a:schemeClr val="bg1"/>
              </a:solidFill>
            </a:endParaRPr>
          </a:p>
        </p:txBody>
      </p:sp>
      <p:cxnSp>
        <p:nvCxnSpPr>
          <p:cNvPr id="13" name="Connecteur droit avec flèche 12"/>
          <p:cNvCxnSpPr/>
          <p:nvPr/>
        </p:nvCxnSpPr>
        <p:spPr>
          <a:xfrm flipH="1">
            <a:off x="7668342" y="5445224"/>
            <a:ext cx="322262" cy="0"/>
          </a:xfrm>
          <a:prstGeom prst="straightConnector1">
            <a:avLst/>
          </a:prstGeom>
          <a:ln w="158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e 11" descr="Source: http://www.csmonitor.com/var/archive/storage/images/media/images/bretton-woods/8188854-1-eng-US/bretton-woods_full_600.jpg" title="Le Mont Washington Hotel, où la conférence a eu lieu"/>
          <p:cNvGrpSpPr/>
          <p:nvPr/>
        </p:nvGrpSpPr>
        <p:grpSpPr>
          <a:xfrm>
            <a:off x="3401862" y="4720044"/>
            <a:ext cx="2336137" cy="1425304"/>
            <a:chOff x="26275" y="4068201"/>
            <a:chExt cx="2808312" cy="171307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5" y="4068201"/>
              <a:ext cx="2808312" cy="1713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ZoneTexte 14"/>
            <p:cNvSpPr txBox="1"/>
            <p:nvPr/>
          </p:nvSpPr>
          <p:spPr>
            <a:xfrm>
              <a:off x="151162" y="4296017"/>
              <a:ext cx="21914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dirty="0" smtClean="0">
                  <a:solidFill>
                    <a:schemeClr val="bg1"/>
                  </a:solidFill>
                </a:rPr>
                <a:t>Mt Washington </a:t>
              </a:r>
              <a:r>
                <a:rPr lang="fr-CA" dirty="0" err="1" smtClean="0">
                  <a:solidFill>
                    <a:schemeClr val="bg1"/>
                  </a:solidFill>
                </a:rPr>
                <a:t>Hotel</a:t>
              </a:r>
              <a:endParaRPr lang="en-CA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7" name="Connecteur droit avec flèche 16"/>
          <p:cNvCxnSpPr/>
          <p:nvPr/>
        </p:nvCxnSpPr>
        <p:spPr>
          <a:xfrm flipV="1">
            <a:off x="6156176" y="4996872"/>
            <a:ext cx="0" cy="251158"/>
          </a:xfrm>
          <a:prstGeom prst="straightConnector1">
            <a:avLst/>
          </a:prstGeom>
          <a:ln w="158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criticalfinancial.com/wp-content/uploads/bretton-woods-sig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4" y="4071478"/>
            <a:ext cx="3337737" cy="23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91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Grands traits des Accords de 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Bretton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Woods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Qui était à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Bretton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Woods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? Qui était le joueur clef ?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Objectifs : planifier l’après-Guerre et éviter une autre crise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É-U prévoient la reconversion de leur industrie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les É-U, on a besoin du retour du commerce international: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stabilité monétaire (conversion des monnaies; taux de change)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Ouverture du commerce (contre le protectionnisme)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Reconstruction des économies dévastées en Europe et ailleurs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Éviter le retour des années 1930: protectionnisme, dévaluations compétitives, non-convertibilité des monnaies …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39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Grands traits des Accords de 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Bretton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Woods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Aspect monétaire: stabiliser les monnaies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Dollar US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devient LA monnaie de réserve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est liée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à l’or (environ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32-35 $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US/once)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Autres monnaies: taux de change fixes p/r au $ US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É-U (White) gagnent contre le R-U (Keynes)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voulait une nouvelle devise internationale de réserve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bancor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45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Grands traits des Accords de 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Bretton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Woods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Création du FMI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Création de la Banque internationale de reconstruction et de développement (BIRD)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deviendra l’une des 2 composantes de la BM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82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Introduction: agences multilatérales, IFI et mise en contexte historique</a:t>
            </a:r>
          </a:p>
          <a:p>
            <a:pPr>
              <a:lnSpc>
                <a:spcPct val="150000"/>
              </a:lnSpc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Membres et rôles du FMI &amp; de la BM en bref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Politique – pouvoir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Évolution de la BM et du FMI: vers un réel changement?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07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Membres et rôles du FMI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Membres: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doivent être membres de l’ONU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Premier monde et les pays alliés de ce qu’on appellera plus tard le Tiers monde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Grandes expansions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Décolonisation (1950-1960)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Chute du bloc communiste (années 1990)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Aujourd’hui: 188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(grands exclus = Cuba et Corée du Nord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80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Membres et rôles du FMI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Financement obligatoire: quote-part en fonction de la taille des économies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Rôles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Surveille les politiques économiques et offre des conseils  (en accord avec les préceptes libéraux et néolibéraux)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 un État manque de devises étrangères pour importer ou payer ses dettes: FMI lui prête des fonds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 moins de 25 % de la quote-part: sans condition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 plus de 25 % :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sous conditions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plus en plus sévères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2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Membres et rôles de la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Banque mondiale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Banque mondiale comprend aujourd’hui 2 entités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1945: Banque internationale de reconstruction et de développement (BIRD)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1960: Association internationale de développement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Attention: le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Groupe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la Banque mondiale comprend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Banque mondiale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 autres entités non importantes pour le cours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396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Membres et rôles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 la BIRD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Membres de la Banque internationale de reconstruction et de développement (BIRD) :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Doivent être membres du FMI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32 États au départ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188 aujourd’hui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Objectifs 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Prêts (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pas des dons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à des taux préférentiels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la reconstruction de l’Europe de l’Ouest (d’abord)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Puis s’oriente vers le développement au Sud (plan Marshall de 1947 couvre l’Europe de l’Ouest)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10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Membres et rôles </a:t>
            </a:r>
            <a:b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 la BIRD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Finance des grands projets d’infrastructures (60% des crédits) : barrages, irrigation, routes, ports d’exportations, etc.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Ces projets apporteront de la croissance; les États pourront donc rembourser les prêts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éligibles = États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solvables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à revenu intermédiaire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(aujourd’hui: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RNB/</a:t>
            </a:r>
            <a:r>
              <a:rPr lang="fr-CA" dirty="0" err="1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hab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/an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entre 1000 et 10 000 $US)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45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Membres et rôles de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l’AID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1960: Création de l’Association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internationale de développement (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AID ; en anglais: IDA)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les plus pauvres ne peuvent obtenir et rembourser les prêts de la BIRD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AID offre des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prêts extrêmement avantageux (longue période de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repaiement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taux pratiquement nuls)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Dons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Allègement de dette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72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Membres et rôles de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l’AID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AID compte 172 États membres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82 États emprunteurs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Éligibilité 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RNB/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hab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/an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&lt; 1205 $US pour 2014</a:t>
            </a:r>
          </a:p>
          <a:p>
            <a:pPr lvl="2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Impossibilité d’emprunter à la BIRD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Comprennent 2,8 milliards de personnes (1,8 avec moins de 2 $US / jour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– </a:t>
            </a:r>
            <a:r>
              <a:rPr lang="fr-CA" dirty="0" smtClean="0">
                <a:solidFill>
                  <a:srgbClr val="FF0000"/>
                </a:solidFill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 pauvreté ? J’espère que vous le trouverez tous par vous-même. </a:t>
            </a: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40 États en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Afrique</a:t>
            </a:r>
          </a:p>
          <a:p>
            <a:pPr lvl="2">
              <a:lnSpc>
                <a:spcPct val="150000"/>
              </a:lnSpc>
            </a:pP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010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Membres et rôles de la</a:t>
            </a:r>
            <a:b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Banque mondiale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Autres rôles de la BM et du FMI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 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FMI: outil des économies de marché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participe à l’endiguement du communisme et soutient des dictatures fortes (Huntington…)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producteur de savoir crédible (</a:t>
            </a:r>
            <a:r>
              <a:rPr lang="fr-CA" i="1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authoritative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</a:t>
            </a: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World </a:t>
            </a:r>
            <a:r>
              <a:rPr lang="fr-CA" i="1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Development</a:t>
            </a:r>
            <a:r>
              <a:rPr lang="fr-CA" i="1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i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Report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Définissent et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imposent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l’orthodoxie du développement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World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Development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Report qui défini l’ordre du jour…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Conditionnalités imposées par le FMI et la Banque mondiale 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710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Introduction: agences multilatérales, IFI et mise en contexte historique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Membres et rôles du FMI &amp; de la BM en bref</a:t>
            </a:r>
          </a:p>
          <a:p>
            <a:pPr>
              <a:lnSpc>
                <a:spcPct val="150000"/>
              </a:lnSpc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Questions de pouvoir 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Évolution de la BM et du FMI: vers un réel changement?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2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Questions de pouvoir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Droits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vote en fonction des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quotes-parts et donc de la taille de l’économie     (</a:t>
            </a:r>
            <a:r>
              <a:rPr lang="fr-CA" strike="sngStrike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 État = 1 vote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 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développés = 60 % des droits de vote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sur-représentés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au Conseil d’administration)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AutoShape 4" descr="data:image/jpeg;base64,/9j/4AAQSkZJRgABAQAAAQABAAD/2wCEAAkGBwgHBgkIBwgKCgkLDRYPDQwMDRsUFRAWIB0iIiAdHx8kKDQsJCYxJx8fLT0tMTU3Ojo6Iys/RD84QzQ5OjcBCgoKDQwNGg8PGjclHyU3Nzc3Nzc3Nzc3Nzc3Nzc3Nzc3Nzc3Nzc3Nzc3Nzc3Nzc3Nzc3Nzc3Nzc3Nzc3Nzc3N//AABEIALoAdAMBIgACEQEDEQH/xAAcAAABBQEBAQAAAAAAAAAAAAAAAQQFBgcCAwj/xAA9EAABAwMCAwMKAwcEAwAAAAABAAIDBAUREiEGMUETUWEVIjJVcYGRlKHRB7HBFCMzUmJy8CRCQ4Ky4fH/xAAZAQEAAwEBAAAAAAAAAAAAAAAAAQIEAwX/xAAgEQACAgIDAQEBAQAAAAAAAAAAAQIRAyEEEjFBIlET/9oADAMBAAIRAxEAPwCZO6ULnKVWB2DslXHVdjmhIoSOCd0lDLVEFgw0/wC49U6qrXJTjLgemM4z8MoCHIJKeUtBJK3U5zY297sqWo7F5vbVAc48+yGBj+49E4c6CnHYuqqaFxPmta85+m6o50KIR9E6Mu1EYaM5wRn2LwLSCdtgrD54ZgVBwOocXY9uV1T0Mc5AcyPW7q3YZHgo7iit4wcEFckDO+yuZoaQDSWdqcY2UbWWeEg9i0xnudyTsKK6cdFyV61MD6eRzJBheCuQIhCFAEQjKCrAORTmjYJphGc5J2CbtGSpC2BgmOoEY5kncjuHtP5IyUTgZNBRMNPJ2biMF+PO9w6Lqht3ZsbX3CR3m7tDzk+B36pzVVkMFJF2ga+aT0GY5AKFvFS58lPDJLgSy4IB6dfeuUpUWSJGrrZZIxpbtJ/DiB5j+Zx6D6lQdXPLRsqqmqfDiIBsekZ849cnwB+hXrUXUu4sZRsOlsLBqbjm53j4DAUTxNUioa3Y6ZZSXgd2Nj9SuUpJKzpGDlpHVrqauaIzxBzYcluM5BKsFmkmlnaxukaDlxzuFF8K0pNqbAGkjUHf58FP2eB9PcJHEE6g7p1RSQca9HTgxk+h2r/qnkbW6dMcpP8AQ9V+83BtLXHUQGnbJOOvwUjRXCCoDonaX6cbEA4OAU7JlXF+nheaATR4czS7m13RVSQFri0jBBwVbrjVMigc9va6G+kGnWG+OOeFWal0dT+/gLXNPMtP+YVoS3RRoaISHwSrsVOUFcg967G6sSA8DhOKWYR9nvk6sj6prLkMdjuUXLWlr2AdIy7KrJ0WiWOirX3O9NDcGCLDffzPwGEyu1YH3mF7SP3ErmkHvdt8OabcBTl8D5tjkuOR7wT9CoPiOaWl4qrYwCGa9XPmDuCs039O0FbosbXtZxe+bmZSx49mAMfReVyy5sYPJgGFxrE9XDUROGHbt8Gk6h+ZUlNTmdjs45nSR3LHkm/D0MUVokeFqjs4o9XoF2PfhystI89u8uHIH9FUbPG5kBaP+M6sd6uVMwatQOzhlXxtuKOHISUmyJulNHVRubKxpJ647lWYpH26+9uzeNzgXtPVp2P6K5VkfPHJUm8P7Go16SeydqI729QqRm1KmT0UsdlgrZv2W4u0HVC6MPA6OBzz+GPgoa7UUNI8VVKSyJ/nFo9idVMn7RSUr25L2xPjJ95x+SaVEoqbNDq9PRv47f8AtazExvnHTKVecGexZqOTjmhaktHEEoOFy0966KsSJMcwP/tKqd0qC1s5Bwez0Dx6YCtbvRKznjGqfTNliBw9rsH45VJkplr/AA6q9NB2JzntHt9wGT/5FeHGhdJd4pQPSgbl3iMg/UKvcDXVsb6Zz3Y/1mlwJ2w5oCn+ImSNpJKhu5Z6Lj1Bxj/PasuVaNOB/of2p4EEJfKxvZ4ByenRWq2TRvdpdJG7wDgsxoKekDTLdH1M8pbl0MA5DxKttqtVidSx1sNPcqQSAGGaTDmkkZAOk7HfkVmcL2bP9PheWwtbM18IAzzHgpOlq6akhzVzsjazzQ55wFSuDeIm10/7NUH95HkA/wAw71OcTiAxF0lKKpoG0bhtnxPRRF9SuSPZ9We1bxPZ/OaypZKe5hyq3dyyqd2sDgWuG3T4ppGblRXoUtLb7VFE5jHhxpyWOBzqBeDtpwPbnwUpQU4rWMr20n7PI7aaHOQCDzHeNkyLxjG0riRprQKKM6z/AAyfH0nfdcUNQJra2bO3nY8RuPywou809VHVTx0kTnthgL3Y5NaEtkLnUMcOrOWxn2ZJcVqjukYpr1k00aQB0xshKULWZzxBXWchcJQpJF6LPvxGpSJDKG7SNBJ8RstCUPxTavKtrkib/Ea0uZ7e5RLYKhwhS2+Wyy1QkLZYZG9qxx5kDmFd6uOC5WeOBjP4gDtZONKzThWp/YGVDakFjHSiKRxbkNyOvcVcrfVup6d1O92XQyafaOh+iy5no28aO7ZJWvhmpjq3SmdzoHtDXAHB2GFaZaYU1qdSFmqJu+knIzzTayVTSxjdefanHEtdBRWuSSRwG3xWLs7NfRelMslS5nE7JQGtLpMODRgAZ3Wrz0zaqPsHjLHDJ2CyjgZ8NReQ6d0YdK3zG5BPNbFOY6cRSB7Gk+aA481bqymSXlDSkskDTuMjucxv54XrXaKeNwYACAvajvNPLNJSvGioj9Jp6joVHXqYEOIPNMrSjo541OWT9FRusM76e+VLHaWmjc1hO3nnkD71G2OAxxGQggEANB7gAP0VurgyCy/s8jW5qADg8zvkn6BQbWhow3AHgtnHjq2Z+RLdI6SpELSZTxyhcNOQuwUB2ELlKEJIV1jfDfG3G3FrWy5FVG4Asc3o7B22OFAQVMVbV3RsUkb3wuJ/dsLGjBxjB96u1REyeCSGUZZI0tcAcbFZgaN3C/Fopy9zqWpaQx7uZDuh8QVyyY01Z1xZHFpFn4auNT2jmmNxDNyccgur3dDdZjC4gNacBik+HHwMkilO7MmGcD+U5wVC8dcOB9dJUUUpY/IL2j0Sdt/fzXnxS7Uz02310e1i4ThqK6F75uwc0ghzZNJG61enho6KKNtXVRSSs3Y+Z4Lh9ll/B9HwvMWNu1HO17Xee5kr3t9EdBvzz0V7a3g+lt4lioJKjThpErJOeeR1dfBXrfpSV6VM9r5SCuYysttQwVcOTG9hyHjq0+H5L0jZLU0TJpMjWwOIPTZeVjskEb6y5Op209RWEERt2ELQAGgDpyBT+4ztpaB4YMbaQPouTjbpFu9IqEN6nvE0naxOYyAaGl0Bi87Jy3BJ1YGPOGxzyXsOS4PTdLnZetFUqPIbti5whIkUkDdhXoCO9N2O717NOT3ISemUoSBKgFz0VV48tMlbFQ1tPG58lLOA8N59mTuce3CtBGFGcQXqnslufU1By8jEUYO73d3s8UCKtRV5tF2kpql2YXHGehHQqSt9yjrrpNTVMuzgGZ/IphxXQtqJS5mzs5HsVbhiqqWdsjg4OG4cF50oq2z1FJ0azQcNQvlaKhjHPB8142OPcrhbbFHTDW1rS7OcnffqVmdg4mroyxphfJgcgrhRcV1tRIKaCgl1u/n2AXNV9OkpSa0y0Vk8NKAJpGt8VWLxVmeYANLWAAgFORQVMla2ruEmsj0Ix6LfFR9yfqq5Md67YEnkMufWMa5S5SJSt5hFyhcpUIGDSvdhWf1nHE+cUVPExvfL5x+mFGScX3hx2qtH9rGj9FNCzVQUTVENNGZKiaOJg5ukcGj4lY7PxFdZtpLlU4/okLfywo+eolqDmaWSQ9DI8u/NKFmm3Ljyz0hcynMtXINgYm4Zn+4/oszulxqbnVyVFZI58jj1OzR3DuCbuGy5xkbJQNPtU/ly30srMOkEYZIP6hsVYaeww1tIY3tw79Vm/wCHl1bQX2KlqD/pas9mcn0H/wC1w9+y3O0xR9qYnYae7oV5ueDjM9TDNTxlf4eoGUzuzmDSWHAJG6utKyDIkDWhw6gKJuNOKWpE7QNLhvp/VOaSrjz356LjZZoeV0oc5vc1U1ldBXPmkp5A/RK6N/e1wOCCrZPGXljSCA8/FYvRXRtj49u1FUSaaSoqHZLjs1/MH64+C08XcmZuTqKL91SlcjkD0PdulytxiFQhCA+fzIcoc8rhIpsC6il1lcoSwegfuk1LhCWD0DiCHNJDhuCOi+jOHKuS7cN26+w7vczTOB0e06XfUH4r5wC1n8ELhLpuNDHKWPZpnZjcOB81wc3kRs3xGSuHIipQt/Dvx5NTpfTWpNM0LTjLS3OCmZdFA5jiwNJOOSeNmHZt7enLCDkvgGWn/rz926Y3Ke31L4RDXwMeD5zXhzTnuwRnK8/r/DcprxokTiStB6Rsz7Cf/iwP8V7TNQ8SVdaI3CGefZ+NsljdviHLdnzxxPMgLneaNTWxn8zss3/Gpsk9gpZW5axlQHSDHpEtxk/51XfB+Z7OOb9R0jMbTxLc7QQKWoJi6wyecz4dPcrtbOP7dUMAr45KWXvAL2n4b/RZgkXoGA3ulq4KuFs1LNHLE7k5rshKsED3N2a4j2FKlA4QhCgAhCEAIQhACmeFeIqzhm7MuFCI3PDCxzJB5r2nmPoFDIRq1TJTp2jc7T+LFmrGNZc45rfKeZA7Rh943+IVipOKOHKx2YbxQuccEh0oafqvmvKFmlxcb8NMeXOOj6vjmhqInGGaKQOGf3bw4fRUn8WNDOC6lrh/ys05/uWExyyRO1RPcw97Thes1fWVDOznq55GfyvkLh8CojxVGSdky5blFpobnmhIhajICEIQAhCEAIQhACEIQAhCEAIQhACEIQAhC6wgOUIQgBC3fyDZvVNB8sz7I8g2b1TQfLM+yAwhC3fyDZvVNB8sz7I8g2b1TQfLM+yAwhC3fyDZvVNB8sz7I8g2b1TQfLM+yAwhC3fyDZvVNB8sz7I8g2b1TQfLM+yAwhC3fyDZvVNB8sz7I8g2b1TQfLM+yAwhC3fyDZvVNB8sz7I8g2b1TQfLM+yAwkHCeVdb+0xMa6GFrm/72N0k+1bV5Bs3qmg+WZ9keQbN6poPlmfZKLKTSaX0wlIt38g2b1TQfLM+yEKn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22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Questions de pouvoir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7301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Influence énorme des États-Unis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Environ 17%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droits de vote = droit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véto sur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plusieurs grandes décisions (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85% des votes)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Président de la BM vient des É-U (Jim Yong Kim présentement);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(en échange la présidence du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FMI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va à l’UE – Christine 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Largarde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http://static.guim.co.uk/sys-images/Guardian/About/General/2012/3/23/1332510922433/Jim-Yong-Kim-President-of-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490889"/>
            <a:ext cx="2110423" cy="1266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data:image/jpeg;base64,/9j/4AAQSkZJRgABAQAAAQABAAD/2wCEAAkGBwgHBgkIBwgKCgkLDRYPDQwMDRsUFRAWIB0iIiAdHx8kKDQsJCYxJx8fLT0tMTU3Ojo6Iys/RD84QzQ5OjcBCgoKDQwNGg8PGjclHyU3Nzc3Nzc3Nzc3Nzc3Nzc3Nzc3Nzc3Nzc3Nzc3Nzc3Nzc3Nzc3Nzc3Nzc3Nzc3Nzc3N//AABEIALoAdAMBIgACEQEDEQH/xAAcAAABBQEBAQAAAAAAAAAAAAAAAQQFBgcCAwj/xAA9EAABAwMCAwMKAwcEAwAAAAABAAIDBAUREiEGMUETUWEVIjJVcYGRlKHRB7HBFCMzUmJy8CRCQ4Ky4fH/xAAZAQEAAwEBAAAAAAAAAAAAAAAAAQIEAwX/xAAgEQACAgIDAQEBAQAAAAAAAAAAAQIRAyEEEjFBIlET/9oADAMBAAIRAxEAPwCZO6ULnKVWB2DslXHVdjmhIoSOCd0lDLVEFgw0/wC49U6qrXJTjLgemM4z8MoCHIJKeUtBJK3U5zY297sqWo7F5vbVAc48+yGBj+49E4c6CnHYuqqaFxPmta85+m6o50KIR9E6Mu1EYaM5wRn2LwLSCdtgrD54ZgVBwOocXY9uV1T0Mc5AcyPW7q3YZHgo7iit4wcEFckDO+yuZoaQDSWdqcY2UbWWeEg9i0xnudyTsKK6cdFyV61MD6eRzJBheCuQIhCFAEQjKCrAORTmjYJphGc5J2CbtGSpC2BgmOoEY5kncjuHtP5IyUTgZNBRMNPJ2biMF+PO9w6Lqht3ZsbX3CR3m7tDzk+B36pzVVkMFJF2ga+aT0GY5AKFvFS58lPDJLgSy4IB6dfeuUpUWSJGrrZZIxpbtJ/DiB5j+Zx6D6lQdXPLRsqqmqfDiIBsekZ849cnwB+hXrUXUu4sZRsOlsLBqbjm53j4DAUTxNUioa3Y6ZZSXgd2Nj9SuUpJKzpGDlpHVrqauaIzxBzYcluM5BKsFmkmlnaxukaDlxzuFF8K0pNqbAGkjUHf58FP2eB9PcJHEE6g7p1RSQca9HTgxk+h2r/qnkbW6dMcpP8AQ9V+83BtLXHUQGnbJOOvwUjRXCCoDonaX6cbEA4OAU7JlXF+nheaATR4czS7m13RVSQFri0jBBwVbrjVMigc9va6G+kGnWG+OOeFWal0dT+/gLXNPMtP+YVoS3RRoaISHwSrsVOUFcg967G6sSA8DhOKWYR9nvk6sj6prLkMdjuUXLWlr2AdIy7KrJ0WiWOirX3O9NDcGCLDffzPwGEyu1YH3mF7SP3ErmkHvdt8OabcBTl8D5tjkuOR7wT9CoPiOaWl4qrYwCGa9XPmDuCs039O0FbosbXtZxe+bmZSx49mAMfReVyy5sYPJgGFxrE9XDUROGHbt8Gk6h+ZUlNTmdjs45nSR3LHkm/D0MUVokeFqjs4o9XoF2PfhystI89u8uHIH9FUbPG5kBaP+M6sd6uVMwatQOzhlXxtuKOHISUmyJulNHVRubKxpJ647lWYpH26+9uzeNzgXtPVp2P6K5VkfPHJUm8P7Go16SeydqI729QqRm1KmT0UsdlgrZv2W4u0HVC6MPA6OBzz+GPgoa7UUNI8VVKSyJ/nFo9idVMn7RSUr25L2xPjJ95x+SaVEoqbNDq9PRv47f8AtazExvnHTKVecGexZqOTjmhaktHEEoOFy0966KsSJMcwP/tKqd0qC1s5Bwez0Dx6YCtbvRKznjGqfTNliBw9rsH45VJkplr/AA6q9NB2JzntHt9wGT/5FeHGhdJd4pQPSgbl3iMg/UKvcDXVsb6Zz3Y/1mlwJ2w5oCn+ImSNpJKhu5Z6Lj1Bxj/PasuVaNOB/of2p4EEJfKxvZ4ByenRWq2TRvdpdJG7wDgsxoKekDTLdH1M8pbl0MA5DxKttqtVidSx1sNPcqQSAGGaTDmkkZAOk7HfkVmcL2bP9PheWwtbM18IAzzHgpOlq6akhzVzsjazzQ55wFSuDeIm10/7NUH95HkA/wAw71OcTiAxF0lKKpoG0bhtnxPRRF9SuSPZ9We1bxPZ/OaypZKe5hyq3dyyqd2sDgWuG3T4ppGblRXoUtLb7VFE5jHhxpyWOBzqBeDtpwPbnwUpQU4rWMr20n7PI7aaHOQCDzHeNkyLxjG0riRprQKKM6z/AAyfH0nfdcUNQJra2bO3nY8RuPywou809VHVTx0kTnthgL3Y5NaEtkLnUMcOrOWxn2ZJcVqjukYpr1k00aQB0xshKULWZzxBXWchcJQpJF6LPvxGpSJDKG7SNBJ8RstCUPxTavKtrkib/Ea0uZ7e5RLYKhwhS2+Wyy1QkLZYZG9qxx5kDmFd6uOC5WeOBjP4gDtZONKzThWp/YGVDakFjHSiKRxbkNyOvcVcrfVup6d1O92XQyafaOh+iy5no28aO7ZJWvhmpjq3SmdzoHtDXAHB2GFaZaYU1qdSFmqJu+knIzzTayVTSxjdefanHEtdBRWuSSRwG3xWLs7NfRelMslS5nE7JQGtLpMODRgAZ3Wrz0zaqPsHjLHDJ2CyjgZ8NReQ6d0YdK3zG5BPNbFOY6cRSB7Gk+aA481bqymSXlDSkskDTuMjucxv54XrXaKeNwYACAvajvNPLNJSvGioj9Jp6joVHXqYEOIPNMrSjo541OWT9FRusM76e+VLHaWmjc1hO3nnkD71G2OAxxGQggEANB7gAP0VurgyCy/s8jW5qADg8zvkn6BQbWhow3AHgtnHjq2Z+RLdI6SpELSZTxyhcNOQuwUB2ELlKEJIV1jfDfG3G3FrWy5FVG4Asc3o7B22OFAQVMVbV3RsUkb3wuJ/dsLGjBxjB96u1REyeCSGUZZI0tcAcbFZgaN3C/Fopy9zqWpaQx7uZDuh8QVyyY01Z1xZHFpFn4auNT2jmmNxDNyccgur3dDdZjC4gNacBik+HHwMkilO7MmGcD+U5wVC8dcOB9dJUUUpY/IL2j0Sdt/fzXnxS7Uz02310e1i4ThqK6F75uwc0ghzZNJG61enho6KKNtXVRSSs3Y+Z4Lh9ll/B9HwvMWNu1HO17Xee5kr3t9EdBvzz0V7a3g+lt4lioJKjThpErJOeeR1dfBXrfpSV6VM9r5SCuYysttQwVcOTG9hyHjq0+H5L0jZLU0TJpMjWwOIPTZeVjskEb6y5Op209RWEERt2ELQAGgDpyBT+4ztpaB4YMbaQPouTjbpFu9IqEN6nvE0naxOYyAaGl0Bi87Jy3BJ1YGPOGxzyXsOS4PTdLnZetFUqPIbti5whIkUkDdhXoCO9N2O717NOT3ISemUoSBKgFz0VV48tMlbFQ1tPG58lLOA8N59mTuce3CtBGFGcQXqnslufU1By8jEUYO73d3s8UCKtRV5tF2kpql2YXHGehHQqSt9yjrrpNTVMuzgGZ/IphxXQtqJS5mzs5HsVbhiqqWdsjg4OG4cF50oq2z1FJ0azQcNQvlaKhjHPB8142OPcrhbbFHTDW1rS7OcnffqVmdg4mroyxphfJgcgrhRcV1tRIKaCgl1u/n2AXNV9OkpSa0y0Vk8NKAJpGt8VWLxVmeYANLWAAgFORQVMla2ruEmsj0Ix6LfFR9yfqq5Md67YEnkMufWMa5S5SJSt5hFyhcpUIGDSvdhWf1nHE+cUVPExvfL5x+mFGScX3hx2qtH9rGj9FNCzVQUTVENNGZKiaOJg5ukcGj4lY7PxFdZtpLlU4/okLfywo+eolqDmaWSQ9DI8u/NKFmm3Ljyz0hcynMtXINgYm4Zn+4/oszulxqbnVyVFZI58jj1OzR3DuCbuGy5xkbJQNPtU/ly30srMOkEYZIP6hsVYaeww1tIY3tw79Vm/wCHl1bQX2KlqD/pas9mcn0H/wC1w9+y3O0xR9qYnYae7oV5ueDjM9TDNTxlf4eoGUzuzmDSWHAJG6utKyDIkDWhw6gKJuNOKWpE7QNLhvp/VOaSrjz356LjZZoeV0oc5vc1U1ldBXPmkp5A/RK6N/e1wOCCrZPGXljSCA8/FYvRXRtj49u1FUSaaSoqHZLjs1/MH64+C08XcmZuTqKL91SlcjkD0PdulytxiFQhCA+fzIcoc8rhIpsC6il1lcoSwegfuk1LhCWD0DiCHNJDhuCOi+jOHKuS7cN26+w7vczTOB0e06XfUH4r5wC1n8ELhLpuNDHKWPZpnZjcOB81wc3kRs3xGSuHIipQt/Dvx5NTpfTWpNM0LTjLS3OCmZdFA5jiwNJOOSeNmHZt7enLCDkvgGWn/rz926Y3Ke31L4RDXwMeD5zXhzTnuwRnK8/r/DcprxokTiStB6Rsz7Cf/iwP8V7TNQ8SVdaI3CGefZ+NsljdviHLdnzxxPMgLneaNTWxn8zss3/Gpsk9gpZW5axlQHSDHpEtxk/51XfB+Z7OOb9R0jMbTxLc7QQKWoJi6wyecz4dPcrtbOP7dUMAr45KWXvAL2n4b/RZgkXoGA3ulq4KuFs1LNHLE7k5rshKsED3N2a4j2FKlA4QhCgAhCEAIQhACmeFeIqzhm7MuFCI3PDCxzJB5r2nmPoFDIRq1TJTp2jc7T+LFmrGNZc45rfKeZA7Rh943+IVipOKOHKx2YbxQuccEh0oafqvmvKFmlxcb8NMeXOOj6vjmhqInGGaKQOGf3bw4fRUn8WNDOC6lrh/ys05/uWExyyRO1RPcw97Thes1fWVDOznq55GfyvkLh8CojxVGSdky5blFpobnmhIhajICEIQAhCEAIQhACEIQAhCEAIQhACEIQAhC6wgOUIQgBC3fyDZvVNB8sz7I8g2b1TQfLM+yAwhC3fyDZvVNB8sz7I8g2b1TQfLM+yAwhC3fyDZvVNB8sz7I8g2b1TQfLM+yAwhC3fyDZvVNB8sz7I8g2b1TQfLM+yAwhC3fyDZvVNB8sz7I8g2b1TQfLM+yAwhC3fyDZvVNB8sz7I8g2b1TQfLM+yAwkHCeVdb+0xMa6GFrm/72N0k+1bV5Bs3qmg+WZ9keQbN6poPlmfZKLKTSaX0wlIt38g2b1TQfLM+yEKn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2" name="Picture 8" descr="http://static.guim.co.uk/sys-images/Business/Pix/pictures/2009/7/22/1248256512494/French-economy-industry-a-0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555902"/>
            <a:ext cx="2049115" cy="122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095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Influence des États-Unis sur la BM : 4 illustrations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ONG, Congrès américain et le retrait de la BM du projet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Sardar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Sarovar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(Narmada) en Inde en 1989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Bombardement de l’ambassade de Chine (1999) et manipulations de statistiques de la BM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Congédiement de Joseph Stiglitz en 1999 de la BM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Paul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Wolfowitz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à la présidence de la BM (2005)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994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Introduction: agences multilatérales, IFI et mise en contexte historique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Membres et rôles du FMI &amp; de la BM en bref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Politique – pouvoir </a:t>
            </a:r>
          </a:p>
          <a:p>
            <a:pPr>
              <a:lnSpc>
                <a:spcPct val="150000"/>
              </a:lnSpc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Évolution de la BM et du FMI : vers un réel changement?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2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Évolution de la BM et du FMI: Années 1950-1960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 &amp; théorie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la modernisation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vive la croissance et les grands projets </a:t>
            </a:r>
          </a:p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FMI joue un rôle plutôt effacé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72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Évolution de la BM et du FMI: Années 1970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 sous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McNamara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(1968-1981):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Crédits multipliés par 5 entre 1970 et 1980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Élargissement des objectifs des domaines d’activité: </a:t>
            </a:r>
          </a:p>
          <a:p>
            <a:pPr marL="1200150" lvl="3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lutte à la pauvreté </a:t>
            </a:r>
          </a:p>
          <a:p>
            <a:pPr marL="1200150" lvl="3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Accent sur les besoins fondamentaux (santé, éducation, logement, nutrition)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00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Évolution de la BM et du FMI: Années 1970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Fin du système monétaire de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Bretton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Woods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Système d’étalon-or disparaît sous Nixon (1971-1973)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roblèmes de stabilité des monnaies apparaissent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FMI joue un rôle plus grand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Devient un important créancier de dernier recours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mpose de plus en plus des conditions: austérité, dévaluation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monnaie, privatisation, libéralisation 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61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Évolution de la BM et du FMI: Années 1980-1990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l’a déjà vu … néolibéralisme arrive en force</a:t>
            </a:r>
          </a:p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 et FMI: se servent de crises  pour forcer des changements de politiques (PAS) selon le consensus de Washington</a:t>
            </a:r>
          </a:p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Chute du communisme en Eurasie = transition brutale vers l’économie de marché (thérapie de choc du FMI)</a:t>
            </a:r>
          </a:p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Impacts des PAS et de la libéralisation très critiqués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5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remises en question (1): environnement et droits humains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sz="31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contre les projets financés par la BM :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sz="29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Déplacements forcés de population sans compensation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sz="29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Sans </a:t>
            </a:r>
            <a:r>
              <a:rPr lang="fr-CA" sz="29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évaluation des impacts </a:t>
            </a:r>
            <a:r>
              <a:rPr lang="fr-CA" sz="29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environnementaux</a:t>
            </a:r>
            <a:endParaRPr lang="fr-CA" sz="2900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BM forcée de modifier son image (1980 à maintenant)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 environnement: simple façade ou changements réels?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Logique du « Si nous mettons des conditions environnementales, ils emprunteront ailleurs et ce sera pire »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 exemple si le temps le permet </a:t>
            </a: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31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remises en question (2): Domaines d’activité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 la BM, ré-élargissement des domaines d’activités (années 1990) :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la pauvreté et du développement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s’élargissent (Sen)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Environnement: développement durable, les marchés du carbone, etc.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Réformes et projets sociaux, environnementaux et juridiques (voir prochaine diapo)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19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remises en question (3): Politiques économiques (avant la crise de 2008)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5786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« Les problèmes des PAS sont la faute des gouvernements »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consensus de Washington et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Documents de stratégie pour la réduction de la pauvreté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(DSRP)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Gouvernance (corruption) &amp; État de droit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Lutte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à la pauvreté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filet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social et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dépenses sociales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Moins d’austérité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radicale et d’autres mesures imposées, en principe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Image 5" descr="http://www.un.org/News/dh/photos/large/2013/April/04-17-2013worldbank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225819"/>
            <a:ext cx="2448272" cy="16321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194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remises en question (3): Politiques économiques (avant la crise de 2008)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bons discours ou de réels changements ?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 appropriation locale? Sous les DSRP, la  destination demeure fixée par la BM et le FMI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D’autres éléments remettent en question les politiques économiques de la BM et du FMI </a:t>
            </a: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64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remises en question (3): Politiques économiques (avant la </a:t>
            </a:r>
            <a:r>
              <a:rPr lang="fr-FR" sz="32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crise de 2008)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Succès des États développementalistes en Asie mettent en doute les prémisses néolibérales sur </a:t>
            </a:r>
          </a:p>
          <a:p>
            <a:pPr marL="800100" lvl="2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L’impact négatif  de la corruption et du manque de transparence </a:t>
            </a:r>
          </a:p>
          <a:p>
            <a:pPr marL="800100" lvl="2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L’impact négatif d’un rôle important de l’État dans l’économie</a:t>
            </a:r>
          </a:p>
          <a:p>
            <a:pPr marL="0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Crises financières et monétaires à répétition dans les années 1990 (Mexique, Russie, Asie du Sud-Est)</a:t>
            </a:r>
          </a:p>
          <a:p>
            <a:pPr marL="800100" lvl="2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Critiques du FMI et de la libéralisation financière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58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remises en question </a:t>
            </a: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(4): </a:t>
            </a:r>
            <a:r>
              <a:rPr lang="fr-FR" sz="32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Politiques économiques </a:t>
            </a: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</a:t>
            </a:r>
            <a:r>
              <a:rPr lang="fr-FR" sz="3200" u="sng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après </a:t>
            </a: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 </a:t>
            </a:r>
            <a:r>
              <a:rPr lang="fr-FR" sz="32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crise de 2008)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7150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crise de 2008 déstabilise le 2e consensus de Wash. </a:t>
            </a:r>
          </a:p>
          <a:p>
            <a:pPr marL="57150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Elle amène au début </a:t>
            </a:r>
          </a:p>
          <a:p>
            <a:pPr marL="8572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 appui au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keynesianisme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relancer l’économie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8572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Soutien pour les filets sociaux  </a:t>
            </a:r>
          </a:p>
          <a:p>
            <a:pPr marL="57150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Puis (2009/2010)… retour à la normale: </a:t>
            </a:r>
          </a:p>
          <a:p>
            <a:pPr marL="8572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FMI revient avec une austérité radicale imposée (Grèce, PED)</a:t>
            </a:r>
          </a:p>
          <a:p>
            <a:pPr marL="8572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Destruction des filets sociaux, avec de lourds impacts …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1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remises en question </a:t>
            </a:r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(4): </a:t>
            </a:r>
            <a:r>
              <a:rPr lang="fr-FR" sz="32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Politiques économiques (</a:t>
            </a:r>
            <a:r>
              <a:rPr lang="fr-FR" sz="3200" u="sng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après </a:t>
            </a:r>
            <a:r>
              <a:rPr lang="fr-FR" sz="32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 crise)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Puis (2012-2013) : Critiques reviennent, y compris au sein du FMI </a:t>
            </a:r>
          </a:p>
          <a:p>
            <a:pPr marL="800100" lvl="2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Rapport du FMI: Keynes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avait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raison,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une austérité radicale peut exacerber une crise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économique</a:t>
            </a:r>
          </a:p>
          <a:p>
            <a:pPr marL="800100" lvl="2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Plusieurs économistes: il faut une règlementation financière</a:t>
            </a:r>
          </a:p>
          <a:p>
            <a:pPr marL="800100" lvl="2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Rapport du FMI: il faudrait penser à taxer plus les riches </a:t>
            </a:r>
          </a:p>
          <a:p>
            <a:pPr marL="0" indent="-40005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Bref: Un combat se joue présentement sur les leçons à tirer de la crise financière </a:t>
            </a:r>
          </a:p>
          <a:p>
            <a:pPr marL="0" indent="-40005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6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Prochain cours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Autres agences multilatérales …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Lisez le chapitre 9 :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Sogge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sur le l’ONU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N’oubliez pas votre travail long …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80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16117</TotalTime>
  <Words>2488</Words>
  <Application>Microsoft Office PowerPoint</Application>
  <PresentationFormat>Affichage à l'écran (4:3)</PresentationFormat>
  <Paragraphs>330</Paragraphs>
  <Slides>36</Slides>
  <Notes>36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Leblond_DVM_S19_02</vt:lpstr>
      <vt:lpstr> Module 8: Agences multilatérales   Séance 17: Institutions financières internationales (Banque mondiale et Fonds monétaire international) </vt:lpstr>
      <vt:lpstr>Retour sur le cours de Hunter McGill </vt:lpstr>
      <vt:lpstr>Plan</vt:lpstr>
      <vt:lpstr>Qu’est-ce qu’une agence multilatérale?</vt:lpstr>
      <vt:lpstr>Qui sont les institutions financières internationales (IFI) ? </vt:lpstr>
      <vt:lpstr>Une certaine proximité …</vt:lpstr>
      <vt:lpstr>Mise en contexte historique: BM et FMI</vt:lpstr>
      <vt:lpstr>Grands traits des Accords de Bretton Woods</vt:lpstr>
      <vt:lpstr>Grands traits des Accords de Bretton Woods</vt:lpstr>
      <vt:lpstr>Grands traits des Accords de Bretton Woods</vt:lpstr>
      <vt:lpstr>Plan</vt:lpstr>
      <vt:lpstr>Membres et rôles du FMI</vt:lpstr>
      <vt:lpstr>Membres et rôles du FMI</vt:lpstr>
      <vt:lpstr>Membres et rôles de la Banque mondiale</vt:lpstr>
      <vt:lpstr>Membres et rôles  de la BIRD</vt:lpstr>
      <vt:lpstr>Membres et rôles  de la BIRD</vt:lpstr>
      <vt:lpstr>Membres et rôles de l’AID </vt:lpstr>
      <vt:lpstr>Membres et rôles de l’AID</vt:lpstr>
      <vt:lpstr>Membres et rôles de la Banque mondiale</vt:lpstr>
      <vt:lpstr>Plan</vt:lpstr>
      <vt:lpstr>Questions de pouvoir </vt:lpstr>
      <vt:lpstr>Questions de pouvoir </vt:lpstr>
      <vt:lpstr>Influence des États-Unis sur la BM : 4 illustrations</vt:lpstr>
      <vt:lpstr>Plan</vt:lpstr>
      <vt:lpstr>Évolution de la BM et du FMI: Années 1950-1960</vt:lpstr>
      <vt:lpstr>Évolution de la BM et du FMI: Années 1970</vt:lpstr>
      <vt:lpstr>Évolution de la BM et du FMI: Années 1970</vt:lpstr>
      <vt:lpstr>Évolution de la BM et du FMI: Années 1980-1990</vt:lpstr>
      <vt:lpstr>Les remises en question (1): environnement et droits humains</vt:lpstr>
      <vt:lpstr>Les remises en question (2): Domaines d’activité </vt:lpstr>
      <vt:lpstr>Les remises en question (3): Politiques économiques (avant la crise de 2008)</vt:lpstr>
      <vt:lpstr>Les remises en question (3): Politiques économiques (avant la crise de 2008)</vt:lpstr>
      <vt:lpstr>Les remises en question (3): Politiques économiques (avant la crise de 2008)</vt:lpstr>
      <vt:lpstr>Les remises en question (4): Politiques économiques (après la crise de 2008)</vt:lpstr>
      <vt:lpstr>Les remises en question (4): Politiques économiques (après la crise)</vt:lpstr>
      <vt:lpstr>Prochain cours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JPL</cp:lastModifiedBy>
  <cp:revision>683</cp:revision>
  <cp:lastPrinted>2013-11-06T15:05:17Z</cp:lastPrinted>
  <dcterms:created xsi:type="dcterms:W3CDTF">2013-08-06T19:24:38Z</dcterms:created>
  <dcterms:modified xsi:type="dcterms:W3CDTF">2013-11-07T15:44:53Z</dcterms:modified>
</cp:coreProperties>
</file>