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9" r:id="rId2"/>
    <p:sldId id="262" r:id="rId3"/>
    <p:sldId id="260" r:id="rId4"/>
    <p:sldId id="279" r:id="rId5"/>
    <p:sldId id="258" r:id="rId6"/>
    <p:sldId id="280" r:id="rId7"/>
    <p:sldId id="271" r:id="rId8"/>
    <p:sldId id="276" r:id="rId9"/>
    <p:sldId id="277" r:id="rId10"/>
    <p:sldId id="278" r:id="rId11"/>
    <p:sldId id="272" r:id="rId12"/>
    <p:sldId id="270" r:id="rId13"/>
    <p:sldId id="282" r:id="rId14"/>
    <p:sldId id="275" r:id="rId15"/>
    <p:sldId id="269" r:id="rId16"/>
    <p:sldId id="273" r:id="rId17"/>
    <p:sldId id="267" r:id="rId18"/>
    <p:sldId id="274" r:id="rId19"/>
    <p:sldId id="283" r:id="rId20"/>
    <p:sldId id="268" r:id="rId21"/>
    <p:sldId id="263" r:id="rId22"/>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ambin Frederique" initials="GF" lastIdx="9" clrIdx="0"/>
  <p:cmAuthor id="1" name="Olivier Rolko" initials="OR" lastIdx="2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2F3F2"/>
    <a:srgbClr val="FFFFFF"/>
    <a:srgbClr val="832E27"/>
    <a:srgbClr val="F2F2F2"/>
    <a:srgbClr val="FBFBFB"/>
    <a:srgbClr val="E6E6E6"/>
    <a:srgbClr val="EAEAEA"/>
    <a:srgbClr val="008AC0"/>
    <a:srgbClr val="E6E498"/>
    <a:srgbClr val="DED69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726" autoAdjust="0"/>
    <p:restoredTop sz="81183" autoAdjust="0"/>
  </p:normalViewPr>
  <p:slideViewPr>
    <p:cSldViewPr snapToGrid="0">
      <p:cViewPr>
        <p:scale>
          <a:sx n="65" d="100"/>
          <a:sy n="65" d="100"/>
        </p:scale>
        <p:origin x="-1680" y="36"/>
      </p:cViewPr>
      <p:guideLst>
        <p:guide orient="horz" pos="2160"/>
        <p:guide pos="2880"/>
      </p:guideLst>
    </p:cSldViewPr>
  </p:slideViewPr>
  <p:outlineViewPr>
    <p:cViewPr>
      <p:scale>
        <a:sx n="33" d="100"/>
        <a:sy n="33" d="100"/>
      </p:scale>
      <p:origin x="264" y="0"/>
    </p:cViewPr>
  </p:outlineViewPr>
  <p:notesTextViewPr>
    <p:cViewPr>
      <p:scale>
        <a:sx n="1" d="1"/>
        <a:sy n="1" d="1"/>
      </p:scale>
      <p:origin x="0" y="0"/>
    </p:cViewPr>
  </p:notesTextViewPr>
  <p:notesViewPr>
    <p:cSldViewPr snapToGrid="0">
      <p:cViewPr varScale="1">
        <p:scale>
          <a:sx n="81" d="100"/>
          <a:sy n="81" d="100"/>
        </p:scale>
        <p:origin x="2928" y="9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628D8863-6F11-4AA6-9ED8-0EF78FC0ABB3}" type="datetimeFigureOut">
              <a:rPr lang="en-US" smtClean="0"/>
              <a:pPr/>
              <a:t>10/18/2016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DCC5E956-2A57-47D3-86E3-2F689AB68E49}" type="slidenum">
              <a:rPr lang="en-US" smtClean="0"/>
              <a:pPr/>
              <a:t>‹#›</a:t>
            </a:fld>
            <a:endParaRPr lang="en-US"/>
          </a:p>
        </p:txBody>
      </p:sp>
    </p:spTree>
    <p:extLst>
      <p:ext uri="{BB962C8B-B14F-4D97-AF65-F5344CB8AC3E}">
        <p14:creationId xmlns:p14="http://schemas.microsoft.com/office/powerpoint/2010/main" xmlns="" val="30618036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143375" y="0"/>
            <a:ext cx="3170238" cy="479425"/>
          </a:xfrm>
          <a:prstGeom prst="rect">
            <a:avLst/>
          </a:prstGeom>
        </p:spPr>
        <p:txBody>
          <a:bodyPr vert="horz" lIns="91440" tIns="45720" rIns="91440" bIns="45720" rtlCol="0"/>
          <a:lstStyle>
            <a:lvl1pPr algn="r">
              <a:defRPr sz="1200"/>
            </a:lvl1pPr>
          </a:lstStyle>
          <a:p>
            <a:fld id="{2496BCD8-A1C5-4134-8B6E-129FE3333302}" type="datetimeFigureOut">
              <a:rPr lang="en-US" smtClean="0"/>
              <a:pPr/>
              <a:t>10/18/2016</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20188"/>
            <a:ext cx="3170238" cy="4794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1440" tIns="45720" rIns="91440" bIns="45720" rtlCol="0" anchor="b"/>
          <a:lstStyle>
            <a:lvl1pPr algn="r">
              <a:defRPr sz="1200"/>
            </a:lvl1pPr>
          </a:lstStyle>
          <a:p>
            <a:fld id="{3AC23402-0619-4D4D-83B2-195871AC631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noProof="0" dirty="0" smtClean="0"/>
              <a:t>- 4 grand</a:t>
            </a:r>
            <a:r>
              <a:rPr lang="fr-CA" baseline="0" noProof="0" dirty="0" smtClean="0"/>
              <a:t>s verbes à savoir : Planifier, organiser, diriger et contrôler.</a:t>
            </a:r>
          </a:p>
          <a:p>
            <a:pPr>
              <a:buFontTx/>
              <a:buChar char="-"/>
            </a:pPr>
            <a:r>
              <a:rPr lang="fr-CA" noProof="0" dirty="0" smtClean="0"/>
              <a:t> Lucratif = fait l’argent.</a:t>
            </a:r>
            <a:r>
              <a:rPr lang="fr-CA" baseline="0" noProof="0" dirty="0" smtClean="0"/>
              <a:t> / Non lucratif = ne fait pas l’argent</a:t>
            </a:r>
          </a:p>
          <a:p>
            <a:pPr>
              <a:buFontTx/>
              <a:buChar char="-"/>
            </a:pPr>
            <a:r>
              <a:rPr lang="fr-CA" baseline="0" noProof="0" dirty="0" smtClean="0"/>
              <a:t>Produit =  ce que tu reçoit. L’objectif the l’organisation</a:t>
            </a:r>
          </a:p>
          <a:p>
            <a:pPr>
              <a:buFontTx/>
              <a:buChar char="-"/>
            </a:pPr>
            <a:endParaRPr lang="fr-CA" baseline="0" noProof="0" dirty="0" smtClean="0"/>
          </a:p>
        </p:txBody>
      </p:sp>
      <p:sp>
        <p:nvSpPr>
          <p:cNvPr id="4" name="Slide Number Placeholder 3"/>
          <p:cNvSpPr>
            <a:spLocks noGrp="1"/>
          </p:cNvSpPr>
          <p:nvPr>
            <p:ph type="sldNum" sz="quarter" idx="10"/>
          </p:nvPr>
        </p:nvSpPr>
        <p:spPr/>
        <p:txBody>
          <a:bodyPr/>
          <a:lstStyle/>
          <a:p>
            <a:fld id="{3AC23402-0619-4D4D-83B2-195871AC631A}"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 Slide</a:t>
            </a:r>
            <a:r>
              <a:rPr lang="en-CA" baseline="0" dirty="0" smtClean="0"/>
              <a:t> important *</a:t>
            </a:r>
            <a:endParaRPr lang="en-US"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noProof="0" dirty="0" smtClean="0"/>
              <a:t>*</a:t>
            </a:r>
            <a:r>
              <a:rPr lang="fr-CA" baseline="0" noProof="0" dirty="0" smtClean="0"/>
              <a:t> </a:t>
            </a:r>
            <a:r>
              <a:rPr lang="fr-CA" baseline="0" noProof="0" dirty="0" err="1" smtClean="0"/>
              <a:t>Slide</a:t>
            </a:r>
            <a:r>
              <a:rPr lang="fr-CA" baseline="0" noProof="0" dirty="0" smtClean="0"/>
              <a:t> important *</a:t>
            </a:r>
            <a:endParaRPr lang="fr-CA" noProof="0" dirty="0" smtClean="0"/>
          </a:p>
          <a:p>
            <a:endParaRPr lang="fr-CA" noProof="0" dirty="0" smtClean="0"/>
          </a:p>
        </p:txBody>
      </p:sp>
      <p:sp>
        <p:nvSpPr>
          <p:cNvPr id="4" name="Slide Number Placeholder 3"/>
          <p:cNvSpPr>
            <a:spLocks noGrp="1"/>
          </p:cNvSpPr>
          <p:nvPr>
            <p:ph type="sldNum" sz="quarter" idx="10"/>
          </p:nvPr>
        </p:nvSpPr>
        <p:spPr/>
        <p:txBody>
          <a:bodyPr/>
          <a:lstStyle/>
          <a:p>
            <a:fld id="{3AC23402-0619-4D4D-83B2-195871AC631A}"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r>
              <a:rPr lang="en-CA" baseline="0" dirty="0" smtClean="0"/>
              <a:t>Line = authority (haut en bas) </a:t>
            </a:r>
            <a:endParaRPr lang="en-US" baseline="0" dirty="0" smtClean="0"/>
          </a:p>
          <a:p>
            <a:pPr>
              <a:buFontTx/>
              <a:buChar char="-"/>
            </a:pPr>
            <a:r>
              <a:rPr lang="en-CA" baseline="0" dirty="0" smtClean="0"/>
              <a:t>Staff = </a:t>
            </a:r>
            <a:r>
              <a:rPr lang="fr-CA" baseline="0" noProof="0" dirty="0" err="1" smtClean="0"/>
              <a:t>authority</a:t>
            </a:r>
            <a:r>
              <a:rPr lang="fr-CA" baseline="0" noProof="0" dirty="0" smtClean="0"/>
              <a:t> (gauche à droite, donc c’est partagé)</a:t>
            </a:r>
          </a:p>
        </p:txBody>
      </p:sp>
      <p:sp>
        <p:nvSpPr>
          <p:cNvPr id="4" name="Slide Number Placeholder 3"/>
          <p:cNvSpPr>
            <a:spLocks noGrp="1"/>
          </p:cNvSpPr>
          <p:nvPr>
            <p:ph type="sldNum" sz="quarter" idx="10"/>
          </p:nvPr>
        </p:nvSpPr>
        <p:spPr/>
        <p:txBody>
          <a:bodyPr/>
          <a:lstStyle/>
          <a:p>
            <a:fld id="{3AC23402-0619-4D4D-83B2-195871AC631A}" type="slidenum">
              <a:rPr lang="en-US" smtClean="0"/>
              <a:pPr/>
              <a:t>15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CA" noProof="0" dirty="0" smtClean="0"/>
              <a:t>A1 : Les 4 grands</a:t>
            </a:r>
            <a:r>
              <a:rPr lang="fr-CA" baseline="0" noProof="0" dirty="0" smtClean="0"/>
              <a:t> verbes (planifier, organiser, diriger et </a:t>
            </a:r>
            <a:r>
              <a:rPr lang="fr-CA" baseline="0" noProof="0" dirty="0" err="1" smtClean="0"/>
              <a:t>controler</a:t>
            </a:r>
            <a:r>
              <a:rPr lang="fr-CA" baseline="0" noProof="0" dirty="0" smtClean="0"/>
              <a:t> en but de réaliser quelque chose).</a:t>
            </a:r>
            <a:endParaRPr lang="fr-CA" noProof="0" dirty="0" smtClean="0"/>
          </a:p>
          <a:p>
            <a:r>
              <a:rPr lang="fr-CA" noProof="0" dirty="0" smtClean="0"/>
              <a:t>A2 : Personnes</a:t>
            </a:r>
            <a:r>
              <a:rPr lang="fr-CA" baseline="0" noProof="0" dirty="0" smtClean="0"/>
              <a:t> qui supervisent l’organisation en buts que tout vas bien.</a:t>
            </a:r>
          </a:p>
          <a:p>
            <a:r>
              <a:rPr lang="fr-CA" noProof="0" dirty="0" smtClean="0"/>
              <a:t>A3 : Line (haut en</a:t>
            </a:r>
            <a:r>
              <a:rPr lang="fr-CA" baseline="0" noProof="0" dirty="0" smtClean="0"/>
              <a:t> bas) vs. Staff (gauche à droite, (tout le monde est égaux)).</a:t>
            </a:r>
            <a:endParaRPr lang="fr-CA" noProof="0" dirty="0" smtClean="0"/>
          </a:p>
          <a:p>
            <a:pPr marL="457200" indent="-457200">
              <a:buNone/>
            </a:pPr>
            <a:r>
              <a:rPr lang="fr-CA" noProof="0" dirty="0" smtClean="0"/>
              <a:t>A4 : </a:t>
            </a:r>
            <a:r>
              <a:rPr lang="fr-CA" dirty="0" smtClean="0"/>
              <a:t>Habiletés conceptuelles (Votre apprentissage),</a:t>
            </a:r>
            <a:r>
              <a:rPr lang="fr-CA" baseline="0" dirty="0" smtClean="0"/>
              <a:t> h</a:t>
            </a:r>
            <a:r>
              <a:rPr lang="fr-CA" dirty="0" smtClean="0"/>
              <a:t>abiletés interpersonnelles</a:t>
            </a:r>
            <a:r>
              <a:rPr lang="fr-CA" baseline="0" dirty="0" smtClean="0"/>
              <a:t> (T</a:t>
            </a:r>
            <a:r>
              <a:rPr lang="fr-CA" dirty="0" smtClean="0"/>
              <a:t>ravail</a:t>
            </a:r>
            <a:r>
              <a:rPr lang="fr-CA" baseline="0" dirty="0" smtClean="0"/>
              <a:t> </a:t>
            </a:r>
            <a:r>
              <a:rPr lang="fr-CA" dirty="0" smtClean="0"/>
              <a:t>en équipe), habiletés techniques (hands on, l’emploi</a:t>
            </a:r>
            <a:r>
              <a:rPr lang="fr-CA" baseline="0" dirty="0" smtClean="0"/>
              <a:t> telle qu’elle</a:t>
            </a:r>
            <a:r>
              <a:rPr lang="fr-CA" dirty="0" smtClean="0"/>
              <a:t>)</a:t>
            </a:r>
          </a:p>
          <a:p>
            <a:r>
              <a:rPr lang="fr-CA" noProof="0" dirty="0" smtClean="0"/>
              <a:t>A5 : Nouvelles</a:t>
            </a:r>
            <a:r>
              <a:rPr lang="fr-CA" baseline="0" noProof="0" dirty="0" smtClean="0"/>
              <a:t> information. Tout change </a:t>
            </a:r>
            <a:r>
              <a:rPr lang="fr-CA" baseline="0" noProof="0" smtClean="0"/>
              <a:t>et grandit.</a:t>
            </a:r>
            <a:endParaRPr lang="fr-CA" noProof="0" dirty="0" smtClean="0"/>
          </a:p>
          <a:p>
            <a:r>
              <a:rPr lang="fr-CA" noProof="0" dirty="0" smtClean="0"/>
              <a:t> </a:t>
            </a:r>
            <a:endParaRPr lang="fr-CA" noProof="0" dirty="0"/>
          </a:p>
        </p:txBody>
      </p:sp>
      <p:sp>
        <p:nvSpPr>
          <p:cNvPr id="4" name="Slide Number Placeholder 3"/>
          <p:cNvSpPr>
            <a:spLocks noGrp="1"/>
          </p:cNvSpPr>
          <p:nvPr>
            <p:ph type="sldNum" sz="quarter" idx="10"/>
          </p:nvPr>
        </p:nvSpPr>
        <p:spPr/>
        <p:txBody>
          <a:bodyPr/>
          <a:lstStyle/>
          <a:p>
            <a:fld id="{3AC23402-0619-4D4D-83B2-195871AC631A}"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uverture">
    <p:spTree>
      <p:nvGrpSpPr>
        <p:cNvPr id="1" name=""/>
        <p:cNvGrpSpPr/>
        <p:nvPr/>
      </p:nvGrpSpPr>
      <p:grpSpPr>
        <a:xfrm>
          <a:off x="0" y="0"/>
          <a:ext cx="0" cy="0"/>
          <a:chOff x="0" y="0"/>
          <a:chExt cx="0" cy="0"/>
        </a:xfrm>
      </p:grpSpPr>
      <p:sp>
        <p:nvSpPr>
          <p:cNvPr id="3" name="Rectangle 2"/>
          <p:cNvSpPr/>
          <p:nvPr userDrawn="1"/>
        </p:nvSpPr>
        <p:spPr>
          <a:xfrm>
            <a:off x="333287" y="1068223"/>
            <a:ext cx="8477428" cy="50386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xmlns="" val="0"/>
              </a:ext>
            </a:extLst>
          </a:blip>
          <a:srcRect l="6" t="2991" b="23773"/>
          <a:stretch/>
        </p:blipFill>
        <p:spPr>
          <a:xfrm>
            <a:off x="2399498" y="1899336"/>
            <a:ext cx="5035344" cy="3946540"/>
          </a:xfrm>
          <a:prstGeom prst="rect">
            <a:avLst/>
          </a:prstGeom>
        </p:spPr>
      </p:pic>
      <p:sp>
        <p:nvSpPr>
          <p:cNvPr id="4" name="Rectangle 3"/>
          <p:cNvSpPr/>
          <p:nvPr userDrawn="1"/>
        </p:nvSpPr>
        <p:spPr>
          <a:xfrm>
            <a:off x="4581028" y="360663"/>
            <a:ext cx="4564129" cy="1415120"/>
          </a:xfrm>
          <a:prstGeom prst="rect">
            <a:avLst/>
          </a:prstGeom>
          <a:solidFill>
            <a:srgbClr val="E6E4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a:off x="1" y="6297655"/>
            <a:ext cx="1384418" cy="4193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a:off x="7913484" y="6297654"/>
            <a:ext cx="1231673" cy="560735"/>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userDrawn="1"/>
        </p:nvSpPr>
        <p:spPr>
          <a:xfrm>
            <a:off x="3049448" y="360663"/>
            <a:ext cx="1543713" cy="1415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userDrawn="1"/>
        </p:nvSpPr>
        <p:spPr>
          <a:xfrm>
            <a:off x="2399497" y="360663"/>
            <a:ext cx="649951" cy="1415120"/>
          </a:xfrm>
          <a:prstGeom prst="rect">
            <a:avLst/>
          </a:prstGeom>
          <a:solidFill>
            <a:srgbClr val="0073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userDrawn="1"/>
        </p:nvSpPr>
        <p:spPr>
          <a:xfrm rot="16200000">
            <a:off x="2200994" y="879395"/>
            <a:ext cx="1138875" cy="411842"/>
          </a:xfrm>
          <a:prstGeom prst="rect">
            <a:avLst/>
          </a:prstGeom>
          <a:noFill/>
        </p:spPr>
        <p:txBody>
          <a:bodyPr wrap="none" lIns="0" tIns="0" rIns="0" bIns="0" rtlCol="0" anchor="ctr">
            <a:normAutofit/>
          </a:bodyPr>
          <a:lstStyle/>
          <a:p>
            <a:pPr algn="ctr"/>
            <a:r>
              <a:rPr lang="fr-CA" sz="1400" b="0" spc="0" baseline="0" dirty="0" smtClean="0">
                <a:solidFill>
                  <a:schemeClr val="bg1"/>
                </a:solidFill>
                <a:latin typeface="Maiandra GD" panose="020E0502030308020204" pitchFamily="34" charset="0"/>
              </a:rPr>
              <a:t>CHAPITRE</a:t>
            </a:r>
            <a:endParaRPr lang="fr-CA" sz="1400" b="0" spc="0" baseline="0" dirty="0">
              <a:solidFill>
                <a:schemeClr val="bg1"/>
              </a:solidFill>
              <a:latin typeface="Maiandra GD" panose="020E0502030308020204" pitchFamily="34" charset="0"/>
            </a:endParaRPr>
          </a:p>
        </p:txBody>
      </p:sp>
      <p:sp>
        <p:nvSpPr>
          <p:cNvPr id="31" name="Text Placeholder 2"/>
          <p:cNvSpPr>
            <a:spLocks noGrp="1"/>
          </p:cNvSpPr>
          <p:nvPr>
            <p:ph type="body" idx="14" hasCustomPrompt="1"/>
          </p:nvPr>
        </p:nvSpPr>
        <p:spPr>
          <a:xfrm>
            <a:off x="3378311" y="636661"/>
            <a:ext cx="899413" cy="863125"/>
          </a:xfrm>
          <a:prstGeom prst="rect">
            <a:avLst/>
          </a:prstGeom>
        </p:spPr>
        <p:txBody>
          <a:bodyPr wrap="none" lIns="0" tIns="0" rIns="91440" bIns="0" anchor="ctr">
            <a:noAutofit/>
          </a:bodyPr>
          <a:lstStyle>
            <a:lvl1pPr marL="0" indent="0" algn="ctr">
              <a:lnSpc>
                <a:spcPct val="100000"/>
              </a:lnSpc>
              <a:buNone/>
              <a:defRPr sz="9000" b="0" spc="-400" baseline="0">
                <a:solidFill>
                  <a:schemeClr val="bg1"/>
                </a:solidFill>
                <a:latin typeface="Maiandra GD" panose="020E0502030308020204" pitchFamily="34" charset="0"/>
                <a:ea typeface="Ebrima" panose="02000000000000000000" pitchFamily="2" charset="0"/>
                <a:cs typeface="Ebrima" panose="02000000000000000000"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dirty="0" smtClean="0"/>
              <a:t>#</a:t>
            </a:r>
            <a:endParaRPr lang="en-US" dirty="0" smtClean="0"/>
          </a:p>
        </p:txBody>
      </p:sp>
      <p:sp>
        <p:nvSpPr>
          <p:cNvPr id="32" name="Text Placeholder 36"/>
          <p:cNvSpPr>
            <a:spLocks noGrp="1"/>
          </p:cNvSpPr>
          <p:nvPr>
            <p:ph type="body" sz="quarter" idx="15"/>
          </p:nvPr>
        </p:nvSpPr>
        <p:spPr>
          <a:xfrm>
            <a:off x="4815987" y="360663"/>
            <a:ext cx="4077882" cy="1395870"/>
          </a:xfrm>
        </p:spPr>
        <p:txBody>
          <a:bodyPr lIns="0" tIns="0" rIns="0" bIns="0" anchor="ctr">
            <a:noAutofit/>
          </a:bodyPr>
          <a:lstStyle>
            <a:lvl1pPr>
              <a:lnSpc>
                <a:spcPts val="2600"/>
              </a:lnSpc>
              <a:spcBef>
                <a:spcPts val="0"/>
              </a:spcBef>
              <a:defRPr sz="2400" b="1" kern="0" spc="0" baseline="0">
                <a:solidFill>
                  <a:schemeClr val="tx1"/>
                </a:solidFill>
                <a:latin typeface="Maiandra GD" panose="020E0502030308020204" pitchFamily="34" charset="0"/>
              </a:defRPr>
            </a:lvl1pPr>
          </a:lstStyle>
          <a:p>
            <a:pPr lvl="0"/>
            <a:endParaRPr lang="en-US" dirty="0" smtClean="0"/>
          </a:p>
        </p:txBody>
      </p:sp>
      <p:sp>
        <p:nvSpPr>
          <p:cNvPr id="15" name="Chevron 14"/>
          <p:cNvSpPr/>
          <p:nvPr userDrawn="1"/>
        </p:nvSpPr>
        <p:spPr>
          <a:xfrm>
            <a:off x="477817" y="1624380"/>
            <a:ext cx="1214045" cy="1214045"/>
          </a:xfrm>
          <a:prstGeom prst="chevron">
            <a:avLst/>
          </a:prstGeom>
          <a:solidFill>
            <a:srgbClr val="F2F2F2">
              <a:alpha val="8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0" dirty="0">
              <a:solidFill>
                <a:srgbClr val="FFFFFF"/>
              </a:solidFill>
            </a:endParaRPr>
          </a:p>
        </p:txBody>
      </p:sp>
      <p:sp>
        <p:nvSpPr>
          <p:cNvPr id="8" name="Rectangle 7"/>
          <p:cNvSpPr/>
          <p:nvPr userDrawn="1"/>
        </p:nvSpPr>
        <p:spPr>
          <a:xfrm>
            <a:off x="2399498" y="1889772"/>
            <a:ext cx="5035344" cy="3946540"/>
          </a:xfrm>
          <a:prstGeom prst="rect">
            <a:avLst/>
          </a:prstGeom>
          <a:noFill/>
          <a:ln w="31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userDrawn="1"/>
        </p:nvCxnSpPr>
        <p:spPr>
          <a:xfrm>
            <a:off x="478562" y="6170461"/>
            <a:ext cx="8221056"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426543" y="3163010"/>
            <a:ext cx="1419043" cy="492443"/>
          </a:xfrm>
          <a:prstGeom prst="rect">
            <a:avLst/>
          </a:prstGeom>
          <a:noFill/>
        </p:spPr>
        <p:txBody>
          <a:bodyPr wrap="none" lIns="0" tIns="0" rIns="91440" bIns="0" rtlCol="0" anchor="b">
            <a:spAutoFit/>
          </a:bodyPr>
          <a:lstStyle/>
          <a:p>
            <a:pPr algn="l"/>
            <a:r>
              <a:rPr lang="fr-CA" sz="3200" b="1" spc="50" baseline="0" dirty="0" smtClean="0">
                <a:solidFill>
                  <a:schemeClr val="tx1"/>
                </a:solidFill>
                <a:latin typeface="Maiandra GD" panose="020E0502030308020204" pitchFamily="34" charset="0"/>
              </a:rPr>
              <a:t>PARTIE</a:t>
            </a:r>
            <a:endParaRPr lang="fr-CA" sz="3200" b="1" spc="50" baseline="0" dirty="0">
              <a:solidFill>
                <a:schemeClr val="tx1"/>
              </a:solidFill>
              <a:latin typeface="Maiandra GD" panose="020E0502030308020204" pitchFamily="34" charset="0"/>
            </a:endParaRPr>
          </a:p>
        </p:txBody>
      </p:sp>
      <p:sp>
        <p:nvSpPr>
          <p:cNvPr id="5" name="Text Placeholder 4"/>
          <p:cNvSpPr>
            <a:spLocks noGrp="1"/>
          </p:cNvSpPr>
          <p:nvPr>
            <p:ph type="body" sz="quarter" idx="16" hasCustomPrompt="1"/>
          </p:nvPr>
        </p:nvSpPr>
        <p:spPr>
          <a:xfrm>
            <a:off x="1845586" y="3163015"/>
            <a:ext cx="327975" cy="492443"/>
          </a:xfrm>
          <a:noFill/>
        </p:spPr>
        <p:txBody>
          <a:bodyPr wrap="none" lIns="0" tIns="0" rIns="91440" bIns="0" rtlCol="0" anchor="b">
            <a:spAutoFit/>
          </a:bodyPr>
          <a:lstStyle>
            <a:lvl1pPr>
              <a:lnSpc>
                <a:spcPct val="100000"/>
              </a:lnSpc>
              <a:spcBef>
                <a:spcPts val="0"/>
              </a:spcBef>
              <a:defRPr lang="en-US" sz="3200" b="1" spc="50" baseline="0" smtClean="0">
                <a:latin typeface="Maiandra GD" panose="020E0502030308020204" pitchFamily="34" charset="0"/>
                <a:cs typeface="+mn-cs"/>
              </a:defRPr>
            </a:lvl1pPr>
            <a:lvl2pPr>
              <a:defRPr lang="en-US" sz="1800" smtClean="0">
                <a:latin typeface="+mn-lt"/>
                <a:cs typeface="+mn-cs"/>
              </a:defRPr>
            </a:lvl2pPr>
            <a:lvl3pPr>
              <a:defRPr lang="en-US" smtClean="0">
                <a:latin typeface="+mn-lt"/>
                <a:cs typeface="+mn-cs"/>
              </a:defRPr>
            </a:lvl3pPr>
            <a:lvl4pPr>
              <a:defRPr lang="en-US" smtClean="0">
                <a:latin typeface="+mn-lt"/>
                <a:cs typeface="+mn-cs"/>
              </a:defRPr>
            </a:lvl4pPr>
            <a:lvl5pPr>
              <a:defRPr lang="en-US" sz="1800">
                <a:latin typeface="+mn-lt"/>
                <a:cs typeface="+mn-cs"/>
              </a:defRPr>
            </a:lvl5pPr>
          </a:lstStyle>
          <a:p>
            <a:pPr lvl="0" defTabSz="457200"/>
            <a:r>
              <a:rPr lang="fr-CA" dirty="0" smtClean="0"/>
              <a:t>#</a:t>
            </a:r>
            <a:endParaRPr lang="en-US" dirty="0"/>
          </a:p>
        </p:txBody>
      </p:sp>
      <p:sp>
        <p:nvSpPr>
          <p:cNvPr id="6" name="Rectangle 5"/>
          <p:cNvSpPr/>
          <p:nvPr userDrawn="1"/>
        </p:nvSpPr>
        <p:spPr>
          <a:xfrm>
            <a:off x="0" y="145279"/>
            <a:ext cx="1025495" cy="999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706599070"/>
      </p:ext>
    </p:extLst>
  </p:cSld>
  <p:clrMapOvr>
    <a:masterClrMapping/>
  </p:clrMapOvr>
  <p:timing>
    <p:tnLst>
      <p:par>
        <p:cTn id="1" dur="indefinite" restart="never" nodeType="tmRoot"/>
      </p:par>
    </p:tnLst>
  </p:timing>
  <p:extLst mod="1">
    <p:ext uri="{DCECCB84-F9BA-43D5-87BE-67443E8EF086}">
      <p15:sldGuideLst xmlns:p15="http://schemas.microsoft.com/office/powerpoint/2012/main" xmlns="">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bjectifs_apprentissage">
    <p:spTree>
      <p:nvGrpSpPr>
        <p:cNvPr id="1" name=""/>
        <p:cNvGrpSpPr/>
        <p:nvPr/>
      </p:nvGrpSpPr>
      <p:grpSpPr>
        <a:xfrm>
          <a:off x="0" y="0"/>
          <a:ext cx="0" cy="0"/>
          <a:chOff x="0" y="0"/>
          <a:chExt cx="0" cy="0"/>
        </a:xfrm>
      </p:grpSpPr>
      <p:sp>
        <p:nvSpPr>
          <p:cNvPr id="3" name="Rectangle 2"/>
          <p:cNvSpPr/>
          <p:nvPr userDrawn="1"/>
        </p:nvSpPr>
        <p:spPr>
          <a:xfrm>
            <a:off x="478565" y="228390"/>
            <a:ext cx="8221054" cy="1104756"/>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478565" y="228390"/>
            <a:ext cx="2493301" cy="796006"/>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userDrawn="1"/>
        </p:nvSpPr>
        <p:spPr>
          <a:xfrm>
            <a:off x="914751" y="420472"/>
            <a:ext cx="1708372" cy="438994"/>
          </a:xfrm>
          <a:prstGeom prst="rect">
            <a:avLst/>
          </a:prstGeom>
          <a:noFill/>
        </p:spPr>
        <p:txBody>
          <a:bodyPr wrap="square" lIns="0" tIns="0" rIns="0" bIns="0" rtlCol="0" anchor="ctr">
            <a:noAutofit/>
          </a:bodyPr>
          <a:lstStyle/>
          <a:p>
            <a:pPr algn="l">
              <a:lnSpc>
                <a:spcPts val="1920"/>
              </a:lnSpc>
            </a:pPr>
            <a:r>
              <a:rPr lang="fr-CA" sz="1600" b="1" kern="0" spc="0" baseline="0" dirty="0" smtClean="0">
                <a:solidFill>
                  <a:schemeClr val="bg1"/>
                </a:solidFill>
                <a:latin typeface="Maiandra GD" panose="020E0502030308020204" pitchFamily="34" charset="0"/>
              </a:rPr>
              <a:t>OBJECTIFS</a:t>
            </a:r>
          </a:p>
          <a:p>
            <a:pPr algn="l">
              <a:lnSpc>
                <a:spcPts val="1920"/>
              </a:lnSpc>
            </a:pPr>
            <a:r>
              <a:rPr lang="fr-CA" sz="1600" b="1" kern="0" spc="0" baseline="0" dirty="0" smtClean="0">
                <a:solidFill>
                  <a:schemeClr val="bg1"/>
                </a:solidFill>
                <a:latin typeface="Maiandra GD" panose="020E0502030308020204" pitchFamily="34" charset="0"/>
              </a:rPr>
              <a:t>D’APPRENTISSAGE</a:t>
            </a:r>
            <a:endParaRPr lang="fr-CA" sz="1600" b="1" kern="0" spc="0" baseline="0" dirty="0">
              <a:solidFill>
                <a:schemeClr val="bg1"/>
              </a:solidFill>
              <a:latin typeface="Maiandra GD" panose="020E0502030308020204" pitchFamily="34" charset="0"/>
            </a:endParaRPr>
          </a:p>
        </p:txBody>
      </p:sp>
      <p:sp>
        <p:nvSpPr>
          <p:cNvPr id="9" name="Text Placeholder 8"/>
          <p:cNvSpPr>
            <a:spLocks noGrp="1"/>
          </p:cNvSpPr>
          <p:nvPr>
            <p:ph type="body" sz="quarter" idx="12"/>
          </p:nvPr>
        </p:nvSpPr>
        <p:spPr>
          <a:xfrm>
            <a:off x="870388" y="1252786"/>
            <a:ext cx="7406880" cy="4572000"/>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Isosceles Triangle 11"/>
          <p:cNvSpPr/>
          <p:nvPr userDrawn="1"/>
        </p:nvSpPr>
        <p:spPr>
          <a:xfrm rot="10800000">
            <a:off x="2578760" y="1024395"/>
            <a:ext cx="273464" cy="136730"/>
          </a:xfrm>
          <a:prstGeom prst="triangle">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evron 12"/>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Slide Number Placeholder 2"/>
          <p:cNvSpPr>
            <a:spLocks noGrp="1"/>
          </p:cNvSpPr>
          <p:nvPr>
            <p:ph type="sldNum" sz="quarter" idx="4"/>
          </p:nvPr>
        </p:nvSpPr>
        <p:spPr>
          <a:xfrm>
            <a:off x="8280877" y="6359571"/>
            <a:ext cx="863124" cy="240879"/>
          </a:xfrm>
          <a:prstGeom prst="rect">
            <a:avLst/>
          </a:prstGeom>
        </p:spPr>
        <p:txBody>
          <a:bodyPr vert="horz" lIns="0" tIns="0" rIns="0" bIns="0" rtlCol="0" anchor="b"/>
          <a:lstStyle>
            <a:lvl1pPr algn="l">
              <a:defRPr sz="900" b="1">
                <a:solidFill>
                  <a:schemeClr val="bg1"/>
                </a:solidFill>
                <a:latin typeface="Maiandra GD" panose="020E0502030308020204" pitchFamily="34" charset="0"/>
              </a:defRPr>
            </a:lvl1pPr>
          </a:lstStyle>
          <a:p>
            <a:fld id="{E02C9807-B169-421A-B314-063EA15B51E1}" type="slidenum">
              <a:rPr lang="en-US" smtClean="0"/>
              <a:pPr/>
              <a:t>‹#›</a:t>
            </a:fld>
            <a:endParaRPr lang="en-US"/>
          </a:p>
        </p:txBody>
      </p:sp>
      <p:sp>
        <p:nvSpPr>
          <p:cNvPr id="4" name="Rectangle 3"/>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5913966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Objectifs_apprentissage_suite">
    <p:spTree>
      <p:nvGrpSpPr>
        <p:cNvPr id="1" name=""/>
        <p:cNvGrpSpPr/>
        <p:nvPr/>
      </p:nvGrpSpPr>
      <p:grpSpPr>
        <a:xfrm>
          <a:off x="0" y="0"/>
          <a:ext cx="0" cy="0"/>
          <a:chOff x="0" y="0"/>
          <a:chExt cx="0" cy="0"/>
        </a:xfrm>
      </p:grpSpPr>
      <p:sp>
        <p:nvSpPr>
          <p:cNvPr id="3" name="Rectangle 2"/>
          <p:cNvSpPr/>
          <p:nvPr userDrawn="1"/>
        </p:nvSpPr>
        <p:spPr>
          <a:xfrm>
            <a:off x="478565" y="228390"/>
            <a:ext cx="8221054" cy="1104756"/>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478566" y="228390"/>
            <a:ext cx="3078296" cy="796006"/>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p:cNvSpPr>
            <a:spLocks noGrp="1"/>
          </p:cNvSpPr>
          <p:nvPr>
            <p:ph type="body" sz="quarter" idx="12"/>
          </p:nvPr>
        </p:nvSpPr>
        <p:spPr>
          <a:xfrm>
            <a:off x="870388" y="1252786"/>
            <a:ext cx="7406880" cy="4572000"/>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Isosceles Triangle 11"/>
          <p:cNvSpPr/>
          <p:nvPr userDrawn="1"/>
        </p:nvSpPr>
        <p:spPr>
          <a:xfrm rot="10800000">
            <a:off x="3163755" y="1024395"/>
            <a:ext cx="273464" cy="136730"/>
          </a:xfrm>
          <a:prstGeom prst="triangle">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evron 12"/>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userDrawn="1"/>
        </p:nvSpPr>
        <p:spPr>
          <a:xfrm>
            <a:off x="914750" y="420472"/>
            <a:ext cx="2642111" cy="438994"/>
          </a:xfrm>
          <a:prstGeom prst="rect">
            <a:avLst/>
          </a:prstGeom>
          <a:noFill/>
        </p:spPr>
        <p:txBody>
          <a:bodyPr wrap="square" lIns="0" tIns="0" rIns="0" bIns="0" rtlCol="0" anchor="ctr">
            <a:noAutofit/>
          </a:bodyPr>
          <a:lstStyle/>
          <a:p>
            <a:pPr algn="l">
              <a:lnSpc>
                <a:spcPts val="1920"/>
              </a:lnSpc>
            </a:pPr>
            <a:r>
              <a:rPr lang="fr-CA" sz="1600" b="1" kern="0" spc="0" baseline="0" dirty="0" smtClean="0">
                <a:solidFill>
                  <a:schemeClr val="bg1"/>
                </a:solidFill>
                <a:latin typeface="Maiandra GD" panose="020E0502030308020204" pitchFamily="34" charset="0"/>
              </a:rPr>
              <a:t>OBJECTIFS</a:t>
            </a:r>
          </a:p>
          <a:p>
            <a:pPr algn="l">
              <a:lnSpc>
                <a:spcPts val="1920"/>
              </a:lnSpc>
            </a:pPr>
            <a:r>
              <a:rPr lang="fr-CA" sz="1600" b="1" kern="0" spc="0" baseline="0" dirty="0" smtClean="0">
                <a:solidFill>
                  <a:schemeClr val="bg1"/>
                </a:solidFill>
                <a:latin typeface="Maiandra GD" panose="020E0502030308020204" pitchFamily="34" charset="0"/>
              </a:rPr>
              <a:t>D’APPRENTISSAGE (</a:t>
            </a:r>
            <a:r>
              <a:rPr lang="fr-CA" sz="1600" b="1" i="1" kern="0" spc="0" baseline="0" dirty="0" smtClean="0">
                <a:solidFill>
                  <a:schemeClr val="bg1"/>
                </a:solidFill>
                <a:latin typeface="Maiandra GD" panose="020E0502030308020204" pitchFamily="34" charset="0"/>
              </a:rPr>
              <a:t>suite</a:t>
            </a:r>
            <a:r>
              <a:rPr lang="fr-CA" sz="1600" b="1" i="1" kern="0" spc="-300" baseline="0" dirty="0" smtClean="0">
                <a:solidFill>
                  <a:schemeClr val="bg1"/>
                </a:solidFill>
                <a:latin typeface="Maiandra GD" panose="020E0502030308020204" pitchFamily="34" charset="0"/>
              </a:rPr>
              <a:t>  </a:t>
            </a:r>
            <a:r>
              <a:rPr lang="fr-CA" sz="1600" b="1" kern="0" spc="600" baseline="0" dirty="0" smtClean="0">
                <a:solidFill>
                  <a:schemeClr val="bg1"/>
                </a:solidFill>
                <a:latin typeface="Maiandra GD" panose="020E0502030308020204" pitchFamily="34" charset="0"/>
              </a:rPr>
              <a:t>)</a:t>
            </a:r>
            <a:endParaRPr lang="fr-CA" sz="1600" b="1" kern="0" spc="600" baseline="0" dirty="0">
              <a:solidFill>
                <a:schemeClr val="bg1"/>
              </a:solidFill>
              <a:latin typeface="Maiandra GD" panose="020E0502030308020204" pitchFamily="34" charset="0"/>
            </a:endParaRPr>
          </a:p>
        </p:txBody>
      </p:sp>
      <p:sp>
        <p:nvSpPr>
          <p:cNvPr id="16" name="Slide Number Placeholder 2"/>
          <p:cNvSpPr>
            <a:spLocks noGrp="1"/>
          </p:cNvSpPr>
          <p:nvPr>
            <p:ph type="sldNum" sz="quarter" idx="4"/>
          </p:nvPr>
        </p:nvSpPr>
        <p:spPr>
          <a:xfrm>
            <a:off x="8280877" y="6359571"/>
            <a:ext cx="863124" cy="240879"/>
          </a:xfrm>
          <a:prstGeom prst="rect">
            <a:avLst/>
          </a:prstGeom>
        </p:spPr>
        <p:txBody>
          <a:bodyPr vert="horz" lIns="0" tIns="0" rIns="0" bIns="0" rtlCol="0" anchor="b"/>
          <a:lstStyle>
            <a:lvl1pPr algn="l">
              <a:defRPr sz="900" b="1">
                <a:solidFill>
                  <a:schemeClr val="bg1"/>
                </a:solidFill>
                <a:latin typeface="Maiandra GD" panose="020E0502030308020204" pitchFamily="34" charset="0"/>
              </a:defRPr>
            </a:lvl1pPr>
          </a:lstStyle>
          <a:p>
            <a:fld id="{E02C9807-B169-421A-B314-063EA15B51E1}" type="slidenum">
              <a:rPr lang="en-US" smtClean="0"/>
              <a:pPr/>
              <a:t>‹#›</a:t>
            </a:fld>
            <a:endParaRPr lang="en-US"/>
          </a:p>
        </p:txBody>
      </p:sp>
      <p:sp>
        <p:nvSpPr>
          <p:cNvPr id="10" name="Rectangle 9"/>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42034359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e_courant">
    <p:spTree>
      <p:nvGrpSpPr>
        <p:cNvPr id="1" name=""/>
        <p:cNvGrpSpPr/>
        <p:nvPr/>
      </p:nvGrpSpPr>
      <p:grpSpPr>
        <a:xfrm>
          <a:off x="0" y="0"/>
          <a:ext cx="0" cy="0"/>
          <a:chOff x="0" y="0"/>
          <a:chExt cx="0" cy="0"/>
        </a:xfrm>
      </p:grpSpPr>
      <p:sp>
        <p:nvSpPr>
          <p:cNvPr id="2" name="Title 1"/>
          <p:cNvSpPr>
            <a:spLocks noGrp="1"/>
          </p:cNvSpPr>
          <p:nvPr>
            <p:ph type="title"/>
          </p:nvPr>
        </p:nvSpPr>
        <p:spPr>
          <a:xfrm>
            <a:off x="1199202" y="436971"/>
            <a:ext cx="7176448" cy="710367"/>
          </a:xfrm>
        </p:spPr>
        <p:txBody>
          <a:bodyPr/>
          <a:lstStyle>
            <a:lvl1pPr>
              <a:defRPr/>
            </a:lvl1pPr>
          </a:lstStyle>
          <a:p>
            <a:endParaRPr lang="en-US" dirty="0"/>
          </a:p>
        </p:txBody>
      </p:sp>
      <p:sp>
        <p:nvSpPr>
          <p:cNvPr id="8" name="Text Placeholder 7"/>
          <p:cNvSpPr>
            <a:spLocks noGrp="1"/>
          </p:cNvSpPr>
          <p:nvPr>
            <p:ph type="body" sz="quarter" idx="13" hasCustomPrompt="1"/>
          </p:nvPr>
        </p:nvSpPr>
        <p:spPr>
          <a:xfrm>
            <a:off x="538511" y="436563"/>
            <a:ext cx="649288" cy="355600"/>
          </a:xfrm>
        </p:spPr>
        <p:txBody>
          <a:bodyPr lIns="0" tIns="0" rIns="0" bIns="0">
            <a:noAutofit/>
          </a:bodyPr>
          <a:lstStyle>
            <a:lvl1pPr>
              <a:lnSpc>
                <a:spcPct val="100000"/>
              </a:lnSpc>
              <a:spcBef>
                <a:spcPts val="0"/>
              </a:spcBef>
              <a:defRPr sz="24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
        <p:nvSpPr>
          <p:cNvPr id="12" name="Text Placeholder 11"/>
          <p:cNvSpPr>
            <a:spLocks noGrp="1"/>
          </p:cNvSpPr>
          <p:nvPr>
            <p:ph type="body" sz="quarter" idx="14"/>
          </p:nvPr>
        </p:nvSpPr>
        <p:spPr>
          <a:xfrm>
            <a:off x="785813" y="1573213"/>
            <a:ext cx="7589837" cy="42037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70534023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e_courant_niveau2">
    <p:spTree>
      <p:nvGrpSpPr>
        <p:cNvPr id="1" name=""/>
        <p:cNvGrpSpPr/>
        <p:nvPr/>
      </p:nvGrpSpPr>
      <p:grpSpPr>
        <a:xfrm>
          <a:off x="0" y="0"/>
          <a:ext cx="0" cy="0"/>
          <a:chOff x="0" y="0"/>
          <a:chExt cx="0" cy="0"/>
        </a:xfrm>
      </p:grpSpPr>
      <p:sp>
        <p:nvSpPr>
          <p:cNvPr id="2" name="Title 1"/>
          <p:cNvSpPr>
            <a:spLocks noGrp="1"/>
          </p:cNvSpPr>
          <p:nvPr>
            <p:ph type="title"/>
          </p:nvPr>
        </p:nvSpPr>
        <p:spPr>
          <a:xfrm>
            <a:off x="1182105" y="436971"/>
            <a:ext cx="7184153" cy="710367"/>
          </a:xfrm>
        </p:spPr>
        <p:txBody>
          <a:bodyPr/>
          <a:lstStyle>
            <a:lvl1pPr>
              <a:defRPr sz="2000"/>
            </a:lvl1pPr>
          </a:lstStyle>
          <a:p>
            <a:endParaRPr lang="en-US" dirty="0"/>
          </a:p>
        </p:txBody>
      </p:sp>
      <p:sp>
        <p:nvSpPr>
          <p:cNvPr id="9" name="Text Placeholder 8"/>
          <p:cNvSpPr>
            <a:spLocks noGrp="1"/>
          </p:cNvSpPr>
          <p:nvPr>
            <p:ph type="body" sz="quarter" idx="14"/>
          </p:nvPr>
        </p:nvSpPr>
        <p:spPr>
          <a:xfrm>
            <a:off x="785945" y="1572427"/>
            <a:ext cx="7580313" cy="421242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ext Placeholder 7"/>
          <p:cNvSpPr>
            <a:spLocks noGrp="1"/>
          </p:cNvSpPr>
          <p:nvPr>
            <p:ph type="body" sz="quarter" idx="13" hasCustomPrompt="1"/>
          </p:nvPr>
        </p:nvSpPr>
        <p:spPr>
          <a:xfrm>
            <a:off x="538506" y="436563"/>
            <a:ext cx="649288" cy="355600"/>
          </a:xfrm>
        </p:spPr>
        <p:txBody>
          <a:bodyPr lIns="0" tIns="0" rIns="0" bIns="0">
            <a:noAutofit/>
          </a:bodyPr>
          <a:lstStyle>
            <a:lvl1pPr>
              <a:lnSpc>
                <a:spcPct val="100000"/>
              </a:lnSpc>
              <a:spcBef>
                <a:spcPts val="0"/>
              </a:spcBef>
              <a:defRPr sz="20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Tree>
    <p:extLst>
      <p:ext uri="{BB962C8B-B14F-4D97-AF65-F5344CB8AC3E}">
        <p14:creationId xmlns:p14="http://schemas.microsoft.com/office/powerpoint/2010/main" xmlns="" val="19746604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aux_she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2"/>
          <p:cNvSpPr/>
          <p:nvPr userDrawn="1"/>
        </p:nvSpPr>
        <p:spPr>
          <a:xfrm>
            <a:off x="478565" y="1222049"/>
            <a:ext cx="8323603" cy="49005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7"/>
          <p:cNvSpPr>
            <a:spLocks noGrp="1"/>
          </p:cNvSpPr>
          <p:nvPr>
            <p:ph type="body" sz="quarter" idx="13" hasCustomPrompt="1"/>
          </p:nvPr>
        </p:nvSpPr>
        <p:spPr>
          <a:xfrm>
            <a:off x="538511" y="436563"/>
            <a:ext cx="649288" cy="355600"/>
          </a:xfrm>
        </p:spPr>
        <p:txBody>
          <a:bodyPr lIns="0" tIns="0" rIns="0" bIns="0">
            <a:noAutofit/>
          </a:bodyPr>
          <a:lstStyle>
            <a:lvl1pPr>
              <a:lnSpc>
                <a:spcPct val="100000"/>
              </a:lnSpc>
              <a:spcBef>
                <a:spcPts val="0"/>
              </a:spcBef>
              <a:defRPr sz="24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Tree>
    <p:extLst>
      <p:ext uri="{BB962C8B-B14F-4D97-AF65-F5344CB8AC3E}">
        <p14:creationId xmlns:p14="http://schemas.microsoft.com/office/powerpoint/2010/main" xmlns="" val="2628588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sume_revision">
    <p:spTree>
      <p:nvGrpSpPr>
        <p:cNvPr id="1" name=""/>
        <p:cNvGrpSpPr/>
        <p:nvPr/>
      </p:nvGrpSpPr>
      <p:grpSpPr>
        <a:xfrm>
          <a:off x="0" y="0"/>
          <a:ext cx="0" cy="0"/>
          <a:chOff x="0" y="0"/>
          <a:chExt cx="0" cy="0"/>
        </a:xfrm>
      </p:grpSpPr>
      <p:sp>
        <p:nvSpPr>
          <p:cNvPr id="3" name="Rectangle 2"/>
          <p:cNvSpPr/>
          <p:nvPr userDrawn="1"/>
        </p:nvSpPr>
        <p:spPr>
          <a:xfrm>
            <a:off x="478564" y="231367"/>
            <a:ext cx="8227286" cy="793029"/>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 y="231367"/>
            <a:ext cx="478565" cy="79302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2" y="1133955"/>
            <a:ext cx="478565" cy="492394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8"/>
          <p:cNvSpPr>
            <a:spLocks noGrp="1"/>
          </p:cNvSpPr>
          <p:nvPr>
            <p:ph type="body" sz="quarter" idx="12"/>
          </p:nvPr>
        </p:nvSpPr>
        <p:spPr>
          <a:xfrm>
            <a:off x="784215" y="1504060"/>
            <a:ext cx="7684667" cy="4320726"/>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hevron 13"/>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userDrawn="1"/>
        </p:nvSpPr>
        <p:spPr>
          <a:xfrm flipV="1">
            <a:off x="478563" y="1133954"/>
            <a:ext cx="8221055" cy="207730"/>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9" name="TextBox 18"/>
          <p:cNvSpPr txBox="1"/>
          <p:nvPr userDrawn="1"/>
        </p:nvSpPr>
        <p:spPr>
          <a:xfrm>
            <a:off x="914750" y="519958"/>
            <a:ext cx="3076136" cy="438994"/>
          </a:xfrm>
          <a:prstGeom prst="rect">
            <a:avLst/>
          </a:prstGeom>
          <a:noFill/>
        </p:spPr>
        <p:txBody>
          <a:bodyPr wrap="square" lIns="0" tIns="0" rIns="0" bIns="0" rtlCol="0" anchor="t">
            <a:noAutofit/>
          </a:bodyPr>
          <a:lstStyle/>
          <a:p>
            <a:pPr algn="l">
              <a:lnSpc>
                <a:spcPts val="1920"/>
              </a:lnSpc>
            </a:pPr>
            <a:r>
              <a:rPr lang="fr-CA" sz="2000" b="1" kern="0" spc="0" baseline="0" dirty="0" smtClean="0">
                <a:solidFill>
                  <a:schemeClr val="bg1"/>
                </a:solidFill>
                <a:latin typeface="Maiandra GD" panose="020E0502030308020204" pitchFamily="34" charset="0"/>
              </a:rPr>
              <a:t>Résumé et révision</a:t>
            </a:r>
            <a:endParaRPr lang="fr-CA" sz="2000" b="1" kern="0" spc="600" baseline="0" dirty="0">
              <a:solidFill>
                <a:schemeClr val="bg1"/>
              </a:solidFill>
              <a:latin typeface="Maiandra GD" panose="020E0502030308020204" pitchFamily="34" charset="0"/>
            </a:endParaRPr>
          </a:p>
        </p:txBody>
      </p:sp>
      <p:sp>
        <p:nvSpPr>
          <p:cNvPr id="22" name="Rectangle 21"/>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41538809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Resume_revision_suite">
    <p:spTree>
      <p:nvGrpSpPr>
        <p:cNvPr id="1" name=""/>
        <p:cNvGrpSpPr/>
        <p:nvPr/>
      </p:nvGrpSpPr>
      <p:grpSpPr>
        <a:xfrm>
          <a:off x="0" y="0"/>
          <a:ext cx="0" cy="0"/>
          <a:chOff x="0" y="0"/>
          <a:chExt cx="0" cy="0"/>
        </a:xfrm>
      </p:grpSpPr>
      <p:sp>
        <p:nvSpPr>
          <p:cNvPr id="13" name="Text Placeholder 8"/>
          <p:cNvSpPr>
            <a:spLocks noGrp="1"/>
          </p:cNvSpPr>
          <p:nvPr>
            <p:ph type="body" sz="quarter" idx="12"/>
          </p:nvPr>
        </p:nvSpPr>
        <p:spPr>
          <a:xfrm>
            <a:off x="784215" y="1504060"/>
            <a:ext cx="7684667" cy="4320726"/>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Rectangle 13"/>
          <p:cNvSpPr/>
          <p:nvPr userDrawn="1"/>
        </p:nvSpPr>
        <p:spPr>
          <a:xfrm>
            <a:off x="478564" y="231367"/>
            <a:ext cx="8227286" cy="793029"/>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1" y="231367"/>
            <a:ext cx="478565" cy="79302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hevron 16"/>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p:cNvSpPr txBox="1"/>
          <p:nvPr userDrawn="1"/>
        </p:nvSpPr>
        <p:spPr>
          <a:xfrm>
            <a:off x="914750" y="519958"/>
            <a:ext cx="3076136" cy="438994"/>
          </a:xfrm>
          <a:prstGeom prst="rect">
            <a:avLst/>
          </a:prstGeom>
          <a:noFill/>
        </p:spPr>
        <p:txBody>
          <a:bodyPr wrap="square" lIns="0" tIns="0" rIns="0" bIns="0" rtlCol="0" anchor="t">
            <a:noAutofit/>
          </a:bodyPr>
          <a:lstStyle/>
          <a:p>
            <a:pPr algn="l">
              <a:lnSpc>
                <a:spcPts val="1920"/>
              </a:lnSpc>
            </a:pPr>
            <a:r>
              <a:rPr lang="fr-CA" sz="2000" b="1" kern="0" spc="0" baseline="0" dirty="0" smtClean="0">
                <a:solidFill>
                  <a:schemeClr val="bg1"/>
                </a:solidFill>
                <a:latin typeface="Maiandra GD" panose="020E0502030308020204" pitchFamily="34" charset="0"/>
              </a:rPr>
              <a:t>Résumé et révision (</a:t>
            </a:r>
            <a:r>
              <a:rPr lang="fr-CA" sz="2000" b="1" i="1" kern="0" spc="0" baseline="0" dirty="0" smtClean="0">
                <a:solidFill>
                  <a:schemeClr val="bg1"/>
                </a:solidFill>
                <a:latin typeface="Maiandra GD" panose="020E0502030308020204" pitchFamily="34" charset="0"/>
              </a:rPr>
              <a:t>suite</a:t>
            </a:r>
            <a:r>
              <a:rPr lang="fr-CA" sz="2000" b="1" i="1" kern="0" spc="-300" baseline="0" dirty="0" smtClean="0">
                <a:solidFill>
                  <a:schemeClr val="bg1"/>
                </a:solidFill>
                <a:latin typeface="Maiandra GD" panose="020E0502030308020204" pitchFamily="34" charset="0"/>
              </a:rPr>
              <a:t>  </a:t>
            </a:r>
            <a:r>
              <a:rPr lang="fr-CA" sz="2000" b="1" kern="0" spc="600" baseline="0" dirty="0" smtClean="0">
                <a:solidFill>
                  <a:schemeClr val="bg1"/>
                </a:solidFill>
                <a:latin typeface="Maiandra GD" panose="020E0502030308020204" pitchFamily="34" charset="0"/>
              </a:rPr>
              <a:t>)</a:t>
            </a:r>
            <a:endParaRPr lang="fr-CA" sz="2000" b="1" kern="0" spc="600" baseline="0" dirty="0">
              <a:solidFill>
                <a:schemeClr val="bg1"/>
              </a:solidFill>
              <a:latin typeface="Maiandra GD" panose="020E0502030308020204" pitchFamily="34" charset="0"/>
            </a:endParaRPr>
          </a:p>
        </p:txBody>
      </p:sp>
      <p:sp>
        <p:nvSpPr>
          <p:cNvPr id="19" name="Rectangle 18"/>
          <p:cNvSpPr/>
          <p:nvPr userDrawn="1"/>
        </p:nvSpPr>
        <p:spPr>
          <a:xfrm flipV="1">
            <a:off x="478563" y="1133954"/>
            <a:ext cx="8221055" cy="207730"/>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6" name="Rectangle 15"/>
          <p:cNvSpPr/>
          <p:nvPr userDrawn="1"/>
        </p:nvSpPr>
        <p:spPr>
          <a:xfrm>
            <a:off x="-2" y="1133955"/>
            <a:ext cx="478565" cy="492394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67255035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 name="Rectangle 18"/>
          <p:cNvSpPr/>
          <p:nvPr userDrawn="1"/>
        </p:nvSpPr>
        <p:spPr>
          <a:xfrm>
            <a:off x="478563" y="1269392"/>
            <a:ext cx="8221055" cy="4788534"/>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0" name="Rectangle 19"/>
          <p:cNvSpPr/>
          <p:nvPr userDrawn="1"/>
        </p:nvSpPr>
        <p:spPr>
          <a:xfrm>
            <a:off x="8238147" y="6324409"/>
            <a:ext cx="905854" cy="30660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Espace réservé du pied de page 9"/>
          <p:cNvSpPr txBox="1">
            <a:spLocks/>
          </p:cNvSpPr>
          <p:nvPr userDrawn="1"/>
        </p:nvSpPr>
        <p:spPr>
          <a:xfrm>
            <a:off x="1094224" y="6468302"/>
            <a:ext cx="6807081" cy="143695"/>
          </a:xfrm>
          <a:prstGeom prst="rect">
            <a:avLst/>
          </a:prstGeom>
        </p:spPr>
        <p:txBody>
          <a:bodyPr vert="horz" wrap="none" lIns="0" tIns="0" rIns="0" bIns="0" rtlCol="0" anchor="b"/>
          <a:lstStyle>
            <a:defPPr>
              <a:defRPr lang="fr-FR"/>
            </a:defPPr>
            <a:lvl1pPr algn="ctr">
              <a:defRPr sz="1000">
                <a:solidFill>
                  <a:srgbClr val="927E71"/>
                </a:solidFill>
              </a:defRPr>
            </a:lvl1pPr>
          </a:lstStyle>
          <a:p>
            <a:pPr marL="0" marR="0" indent="0" algn="ctr" defTabSz="457200" rtl="0" eaLnBrk="1" fontAlgn="base" latinLnBrk="0" hangingPunct="1">
              <a:lnSpc>
                <a:spcPct val="100000"/>
              </a:lnSpc>
              <a:spcBef>
                <a:spcPct val="0"/>
              </a:spcBef>
              <a:spcAft>
                <a:spcPct val="0"/>
              </a:spcAft>
              <a:buClrTx/>
              <a:buSzTx/>
              <a:buFontTx/>
              <a:buNone/>
              <a:tabLst/>
              <a:defRPr/>
            </a:pPr>
            <a:r>
              <a:rPr lang="fr-CA" sz="800" b="0" i="1" kern="1200" cap="none" spc="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Fondements du management contemporain</a:t>
            </a:r>
            <a:r>
              <a:rPr lang="fr-CA" sz="800" b="0" i="0" kern="1200" cap="none" spc="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  </a:t>
            </a:r>
            <a:r>
              <a:rPr lang="fr-CA" sz="800" b="0" kern="1200" cap="none" spc="40" dirty="0" smtClean="0">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ǀ  </a:t>
            </a:r>
            <a:r>
              <a:rPr lang="fr-CA" sz="800" kern="1200" cap="none" spc="4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Reproduction interdite © TC Média Livres Inc.</a:t>
            </a:r>
            <a:endParaRPr lang="fr-CA" sz="800" kern="1200" cap="none" spc="40" baseline="0" dirty="0">
              <a:solidFill>
                <a:srgbClr val="002D44"/>
              </a:solidFill>
              <a:latin typeface="Times New Roman" panose="02020603050405020304" pitchFamily="18" charset="0"/>
              <a:ea typeface="MS PGothic" panose="020B0600070205080204" pitchFamily="34" charset="-128"/>
              <a:cs typeface="Times New Roman" panose="02020603050405020304" pitchFamily="18" charset="0"/>
            </a:endParaRPr>
          </a:p>
        </p:txBody>
      </p:sp>
      <p:sp>
        <p:nvSpPr>
          <p:cNvPr id="28" name="TextBox 27"/>
          <p:cNvSpPr txBox="1"/>
          <p:nvPr userDrawn="1"/>
        </p:nvSpPr>
        <p:spPr>
          <a:xfrm>
            <a:off x="472210" y="6473498"/>
            <a:ext cx="685444" cy="138499"/>
          </a:xfrm>
          <a:prstGeom prst="rect">
            <a:avLst/>
          </a:prstGeom>
          <a:noFill/>
        </p:spPr>
        <p:txBody>
          <a:bodyPr wrap="none" lIns="0" tIns="0" rIns="91440" bIns="0" rtlCol="0" anchor="b">
            <a:spAutoFit/>
          </a:bodyPr>
          <a:lstStyle/>
          <a:p>
            <a:pPr algn="l"/>
            <a:r>
              <a:rPr lang="fr-CA" sz="900" b="1" spc="50" baseline="0" dirty="0" smtClean="0">
                <a:solidFill>
                  <a:schemeClr val="tx1"/>
                </a:solidFill>
                <a:latin typeface="Maiandra GD" panose="020E0502030308020204" pitchFamily="34" charset="0"/>
              </a:rPr>
              <a:t>CHAPITRE</a:t>
            </a:r>
            <a:endParaRPr lang="fr-CA" sz="900" b="1" spc="50" baseline="0" dirty="0">
              <a:solidFill>
                <a:schemeClr val="tx1"/>
              </a:solidFill>
              <a:latin typeface="Maiandra GD" panose="020E0502030308020204" pitchFamily="34" charset="0"/>
            </a:endParaRPr>
          </a:p>
        </p:txBody>
      </p:sp>
      <p:sp>
        <p:nvSpPr>
          <p:cNvPr id="31" name="Text Placeholder 30"/>
          <p:cNvSpPr>
            <a:spLocks noGrp="1"/>
          </p:cNvSpPr>
          <p:nvPr>
            <p:ph type="body" idx="1"/>
          </p:nvPr>
        </p:nvSpPr>
        <p:spPr>
          <a:xfrm>
            <a:off x="820395" y="1449547"/>
            <a:ext cx="7528845" cy="4442651"/>
          </a:xfrm>
          <a:prstGeom prst="rect">
            <a:avLst/>
          </a:prstGeom>
        </p:spPr>
        <p:txBody>
          <a:bodyPr vert="horz" lIns="0" tIns="0" rIns="0" bIns="0" rtlCol="0">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35" name="Straight Connector 34"/>
          <p:cNvCxnSpPr/>
          <p:nvPr userDrawn="1"/>
        </p:nvCxnSpPr>
        <p:spPr>
          <a:xfrm>
            <a:off x="478562" y="6170461"/>
            <a:ext cx="8221056"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9" name="Title Placeholder 38"/>
          <p:cNvSpPr>
            <a:spLocks noGrp="1"/>
          </p:cNvSpPr>
          <p:nvPr>
            <p:ph type="title"/>
          </p:nvPr>
        </p:nvSpPr>
        <p:spPr>
          <a:xfrm>
            <a:off x="1182105" y="436971"/>
            <a:ext cx="7167135" cy="710367"/>
          </a:xfrm>
          <a:prstGeom prst="rect">
            <a:avLst/>
          </a:prstGeom>
        </p:spPr>
        <p:txBody>
          <a:bodyPr vert="horz" wrap="square" lIns="0" tIns="0" rIns="0" bIns="0" rtlCol="0" anchor="t">
            <a:noAutofit/>
          </a:bodyPr>
          <a:lstStyle/>
          <a:p>
            <a:endParaRPr lang="en-US" dirty="0"/>
          </a:p>
        </p:txBody>
      </p:sp>
      <p:cxnSp>
        <p:nvCxnSpPr>
          <p:cNvPr id="12" name="Straight Connector 11"/>
          <p:cNvCxnSpPr/>
          <p:nvPr userDrawn="1"/>
        </p:nvCxnSpPr>
        <p:spPr>
          <a:xfrm>
            <a:off x="481624" y="1273323"/>
            <a:ext cx="8211312" cy="0"/>
          </a:xfrm>
          <a:prstGeom prst="line">
            <a:avLst/>
          </a:prstGeom>
          <a:ln w="28575">
            <a:solidFill>
              <a:srgbClr val="832E27"/>
            </a:solidFill>
          </a:ln>
        </p:spPr>
        <p:style>
          <a:lnRef idx="1">
            <a:schemeClr val="accent1"/>
          </a:lnRef>
          <a:fillRef idx="0">
            <a:schemeClr val="accent1"/>
          </a:fillRef>
          <a:effectRef idx="0">
            <a:schemeClr val="accent1"/>
          </a:effectRef>
          <a:fontRef idx="minor">
            <a:schemeClr val="tx1"/>
          </a:fontRef>
        </p:style>
      </p:cxnSp>
      <p:sp>
        <p:nvSpPr>
          <p:cNvPr id="25" name="Chevron 24"/>
          <p:cNvSpPr/>
          <p:nvPr userDrawn="1"/>
        </p:nvSpPr>
        <p:spPr>
          <a:xfrm>
            <a:off x="0" y="181626"/>
            <a:ext cx="938405" cy="902588"/>
          </a:xfrm>
          <a:prstGeom prst="chevron">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userDrawn="1"/>
        </p:nvSpPr>
        <p:spPr>
          <a:xfrm>
            <a:off x="472210" y="6346383"/>
            <a:ext cx="465833" cy="123111"/>
          </a:xfrm>
          <a:prstGeom prst="rect">
            <a:avLst/>
          </a:prstGeom>
          <a:noFill/>
        </p:spPr>
        <p:txBody>
          <a:bodyPr wrap="none" lIns="0" tIns="0" rIns="91440" bIns="0" rtlCol="0" anchor="b">
            <a:spAutoFit/>
          </a:bodyPr>
          <a:lstStyle/>
          <a:p>
            <a:pPr algn="l"/>
            <a:r>
              <a:rPr lang="fr-CA" sz="800" b="0" spc="50" baseline="0" dirty="0" smtClean="0">
                <a:solidFill>
                  <a:schemeClr val="tx1"/>
                </a:solidFill>
                <a:latin typeface="Maiandra GD" panose="020E0502030308020204" pitchFamily="34" charset="0"/>
              </a:rPr>
              <a:t>PARTIE</a:t>
            </a:r>
            <a:endParaRPr lang="fr-CA" sz="800" b="0" spc="50" baseline="0" dirty="0">
              <a:solidFill>
                <a:schemeClr val="tx1"/>
              </a:solidFill>
              <a:latin typeface="Maiandra GD" panose="020E0502030308020204" pitchFamily="34" charset="0"/>
            </a:endParaRPr>
          </a:p>
        </p:txBody>
      </p:sp>
      <p:sp>
        <p:nvSpPr>
          <p:cNvPr id="15" name="ZoneTexte 4"/>
          <p:cNvSpPr txBox="1">
            <a:spLocks noChangeArrowheads="1"/>
          </p:cNvSpPr>
          <p:nvPr userDrawn="1"/>
        </p:nvSpPr>
        <p:spPr bwMode="auto">
          <a:xfrm>
            <a:off x="8275683" y="6350387"/>
            <a:ext cx="406843" cy="261610"/>
          </a:xfrm>
          <a:prstGeom prst="rect">
            <a:avLst/>
          </a:prstGeom>
          <a:extLst/>
        </p:spPr>
        <p:txBody>
          <a:bodyPr vert="horz" lIns="0" tIns="0" rIns="0" bIns="0" rtlCol="0" anchor="b"/>
          <a:lstStyle>
            <a:defPPr>
              <a:defRPr lang="fr-FR"/>
            </a:defPPr>
            <a:lvl1pPr>
              <a:defRPr sz="1100" cap="all" spc="40" baseline="0">
                <a:solidFill>
                  <a:schemeClr val="bg1"/>
                </a:solidFill>
                <a:latin typeface="HelveticaNeueLT Std Med Cn" panose="020B0606030502030204" pitchFamily="34" charset="0"/>
                <a:cs typeface="Arial" panose="020B0604020202020204" pitchFamily="34" charset="0"/>
              </a:defRPr>
            </a:lvl1pPr>
          </a:lstStyle>
          <a:p>
            <a:pPr lvl="0" algn="l"/>
            <a:fld id="{5879ED36-B27E-48AB-AA7A-17674EE37C75}" type="slidenum">
              <a:rPr lang="fr-FR" sz="1050" b="1" smtClean="0">
                <a:solidFill>
                  <a:schemeClr val="bg1"/>
                </a:solidFill>
                <a:latin typeface="Maiandra GD" panose="020E0502030308020204" pitchFamily="34" charset="0"/>
                <a:cs typeface="Arial" panose="020B0604020202020204" pitchFamily="34" charset="0"/>
              </a:rPr>
              <a:pPr lvl="0" algn="l"/>
              <a:t>‹#›</a:t>
            </a:fld>
            <a:r>
              <a:rPr lang="fr-FR" sz="1050" b="1" dirty="0" smtClean="0">
                <a:solidFill>
                  <a:schemeClr val="bg1"/>
                </a:solidFill>
                <a:latin typeface="Maiandra GD" panose="020E0502030308020204" pitchFamily="34" charset="0"/>
                <a:cs typeface="Arial" panose="020B0604020202020204" pitchFamily="34" charset="0"/>
              </a:rPr>
              <a:t> </a:t>
            </a:r>
          </a:p>
        </p:txBody>
      </p:sp>
      <p:sp>
        <p:nvSpPr>
          <p:cNvPr id="18" name="Text Placeholder 3"/>
          <p:cNvSpPr txBox="1">
            <a:spLocks/>
          </p:cNvSpPr>
          <p:nvPr userDrawn="1"/>
        </p:nvSpPr>
        <p:spPr>
          <a:xfrm>
            <a:off x="1105102" y="6439991"/>
            <a:ext cx="260308" cy="175811"/>
          </a:xfrm>
          <a:prstGeom prst="rect">
            <a:avLst/>
          </a:prstGeom>
          <a:noFill/>
        </p:spPr>
        <p:txBody>
          <a:bodyPr wrap="square" lIns="0" tIns="0" rIns="91440" bIns="0" rtlCol="0" anchor="b">
            <a:noAutofit/>
          </a:bodyPr>
          <a:lstStyle>
            <a:lvl1pPr marL="0" indent="0" algn="l" defTabSz="914400" rtl="0" eaLnBrk="1" latinLnBrk="0" hangingPunct="1">
              <a:lnSpc>
                <a:spcPct val="100000"/>
              </a:lnSpc>
              <a:spcBef>
                <a:spcPts val="0"/>
              </a:spcBef>
              <a:buFontTx/>
              <a:buNone/>
              <a:defRPr lang="en-US" sz="900" b="1" kern="1200" spc="50" baseline="0" smtClean="0">
                <a:solidFill>
                  <a:schemeClr val="tx1"/>
                </a:solidFill>
                <a:latin typeface="Maiandra GD" panose="020E0502030308020204" pitchFamily="34" charset="0"/>
                <a:ea typeface="+mn-ea"/>
                <a:cs typeface="+mn-cs"/>
              </a:defRPr>
            </a:lvl1pPr>
            <a:lvl2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2pPr>
            <a:lvl3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3pPr>
            <a:lvl4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4pPr>
            <a:lvl5pPr marL="0" indent="0" algn="l" defTabSz="914400" rtl="0" eaLnBrk="1" latinLnBrk="0" hangingPunct="1">
              <a:lnSpc>
                <a:spcPts val="2600"/>
              </a:lnSpc>
              <a:spcBef>
                <a:spcPts val="500"/>
              </a:spcBef>
              <a:buFontTx/>
              <a:buNone/>
              <a:defRPr lang="en-US"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r>
              <a:rPr lang="fr-CA" dirty="0" smtClean="0"/>
              <a:t>1</a:t>
            </a:r>
            <a:endParaRPr lang="fr-CA" dirty="0"/>
          </a:p>
        </p:txBody>
      </p:sp>
      <p:sp>
        <p:nvSpPr>
          <p:cNvPr id="21" name="Text Placeholder 3"/>
          <p:cNvSpPr txBox="1">
            <a:spLocks/>
          </p:cNvSpPr>
          <p:nvPr userDrawn="1"/>
        </p:nvSpPr>
        <p:spPr>
          <a:xfrm>
            <a:off x="884616" y="6293646"/>
            <a:ext cx="215723" cy="175811"/>
          </a:xfrm>
          <a:prstGeom prst="rect">
            <a:avLst/>
          </a:prstGeom>
          <a:noFill/>
        </p:spPr>
        <p:txBody>
          <a:bodyPr wrap="square" lIns="0" tIns="0" rIns="91440" bIns="0" rtlCol="0" anchor="b">
            <a:noAutofit/>
          </a:bodyPr>
          <a:lstStyle>
            <a:lvl1pPr marL="0" indent="0" algn="l" defTabSz="914400" rtl="0" eaLnBrk="1" latinLnBrk="0" hangingPunct="1">
              <a:lnSpc>
                <a:spcPct val="100000"/>
              </a:lnSpc>
              <a:spcBef>
                <a:spcPts val="0"/>
              </a:spcBef>
              <a:buFontTx/>
              <a:buNone/>
              <a:defRPr lang="en-US" sz="800" b="0" kern="1200" spc="50" baseline="0" smtClean="0">
                <a:solidFill>
                  <a:schemeClr val="tx1"/>
                </a:solidFill>
                <a:latin typeface="Maiandra GD" panose="020E0502030308020204" pitchFamily="34" charset="0"/>
                <a:ea typeface="+mn-ea"/>
                <a:cs typeface="+mn-cs"/>
              </a:defRPr>
            </a:lvl1pPr>
            <a:lvl2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2pPr>
            <a:lvl3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3pPr>
            <a:lvl4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4pPr>
            <a:lvl5pPr marL="0" indent="0" algn="l" defTabSz="914400" rtl="0" eaLnBrk="1" latinLnBrk="0" hangingPunct="1">
              <a:lnSpc>
                <a:spcPts val="2600"/>
              </a:lnSpc>
              <a:spcBef>
                <a:spcPts val="500"/>
              </a:spcBef>
              <a:buFontTx/>
              <a:buNone/>
              <a:defRPr lang="en-US"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r>
              <a:rPr lang="fr-CA" dirty="0" smtClean="0"/>
              <a:t>1</a:t>
            </a:r>
            <a:endParaRPr lang="fr-CA" dirty="0"/>
          </a:p>
        </p:txBody>
      </p:sp>
    </p:spTree>
    <p:extLst>
      <p:ext uri="{BB962C8B-B14F-4D97-AF65-F5344CB8AC3E}">
        <p14:creationId xmlns:p14="http://schemas.microsoft.com/office/powerpoint/2010/main" xmlns="" val="1494579385"/>
      </p:ext>
    </p:extLst>
  </p:cSld>
  <p:clrMap bg1="lt1" tx1="dk1" bg2="lt2" tx2="dk2" accent1="accent1" accent2="accent2" accent3="accent3" accent4="accent4" accent5="accent5" accent6="accent6" hlink="hlink" folHlink="folHlink"/>
  <p:sldLayoutIdLst>
    <p:sldLayoutId id="2147483662" r:id="rId1"/>
    <p:sldLayoutId id="2147483671" r:id="rId2"/>
    <p:sldLayoutId id="2147483678" r:id="rId3"/>
    <p:sldLayoutId id="2147483673" r:id="rId4"/>
    <p:sldLayoutId id="2147483674" r:id="rId5"/>
    <p:sldLayoutId id="2147483681" r:id="rId6"/>
    <p:sldLayoutId id="2147483676" r:id="rId7"/>
    <p:sldLayoutId id="2147483677" r:id="rId8"/>
  </p:sldLayoutIdLst>
  <p:timing>
    <p:tnLst>
      <p:par>
        <p:cTn id="1" dur="indefinite" restart="never" nodeType="tmRoot"/>
      </p:par>
    </p:tnLst>
  </p:timing>
  <p:txStyles>
    <p:titleStyle>
      <a:lvl1pPr marL="0" indent="0" algn="l" defTabSz="914400" rtl="0" eaLnBrk="1" latinLnBrk="0" hangingPunct="1">
        <a:lnSpc>
          <a:spcPct val="100000"/>
        </a:lnSpc>
        <a:spcBef>
          <a:spcPct val="0"/>
        </a:spcBef>
        <a:buNone/>
        <a:tabLst/>
        <a:defRPr lang="en-US" sz="2400" b="0" kern="1200" cap="none" spc="60" baseline="0" dirty="0">
          <a:solidFill>
            <a:schemeClr val="tx1"/>
          </a:solidFill>
          <a:latin typeface="Cambria Math" panose="02040503050406030204" pitchFamily="18" charset="0"/>
          <a:ea typeface="Cambria Math" panose="02040503050406030204" pitchFamily="18" charset="0"/>
          <a:cs typeface="Cambria Math" panose="02040503050406030204" pitchFamily="18" charset="0"/>
        </a:defRPr>
      </a:lvl1pPr>
    </p:titleStyle>
    <p:body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4"/>
          </p:nvPr>
        </p:nvSpPr>
        <p:spPr/>
        <p:txBody>
          <a:bodyPr/>
          <a:lstStyle/>
          <a:p>
            <a:r>
              <a:rPr lang="fr-CA" dirty="0" smtClean="0"/>
              <a:t>1</a:t>
            </a:r>
            <a:endParaRPr lang="en-US" dirty="0"/>
          </a:p>
        </p:txBody>
      </p:sp>
      <p:sp>
        <p:nvSpPr>
          <p:cNvPr id="4" name="Text Placeholder 3"/>
          <p:cNvSpPr>
            <a:spLocks noGrp="1"/>
          </p:cNvSpPr>
          <p:nvPr>
            <p:ph type="body" sz="quarter" idx="15"/>
          </p:nvPr>
        </p:nvSpPr>
        <p:spPr/>
        <p:txBody>
          <a:bodyPr/>
          <a:lstStyle/>
          <a:p>
            <a:r>
              <a:rPr lang="fr-CA" dirty="0" smtClean="0"/>
              <a:t>Les gestionnaires et la gestion</a:t>
            </a:r>
            <a:endParaRPr lang="en-US" dirty="0"/>
          </a:p>
        </p:txBody>
      </p:sp>
      <p:sp>
        <p:nvSpPr>
          <p:cNvPr id="7" name="Text Placeholder 4"/>
          <p:cNvSpPr>
            <a:spLocks noGrp="1"/>
          </p:cNvSpPr>
          <p:nvPr>
            <p:ph type="body" sz="quarter" idx="16"/>
          </p:nvPr>
        </p:nvSpPr>
        <p:spPr/>
        <p:txBody>
          <a:bodyPr/>
          <a:lstStyle>
            <a:lvl1pPr>
              <a:lnSpc>
                <a:spcPct val="100000"/>
              </a:lnSpc>
              <a:spcBef>
                <a:spcPts val="0"/>
              </a:spcBef>
              <a:defRPr lang="en-US" sz="3200" b="1" spc="50" baseline="0" smtClean="0">
                <a:latin typeface="Maiandra GD" panose="020E0502030308020204" pitchFamily="34" charset="0"/>
                <a:cs typeface="+mn-cs"/>
              </a:defRPr>
            </a:lvl1pPr>
            <a:lvl2pPr>
              <a:defRPr lang="en-US" sz="1800" smtClean="0">
                <a:latin typeface="+mn-lt"/>
                <a:cs typeface="+mn-cs"/>
              </a:defRPr>
            </a:lvl2pPr>
            <a:lvl3pPr>
              <a:defRPr lang="en-US" smtClean="0">
                <a:latin typeface="+mn-lt"/>
                <a:cs typeface="+mn-cs"/>
              </a:defRPr>
            </a:lvl3pPr>
            <a:lvl4pPr>
              <a:defRPr lang="en-US" smtClean="0">
                <a:latin typeface="+mn-lt"/>
                <a:cs typeface="+mn-cs"/>
              </a:defRPr>
            </a:lvl4pPr>
            <a:lvl5pPr>
              <a:defRPr lang="en-US" sz="1800">
                <a:latin typeface="+mn-lt"/>
                <a:cs typeface="+mn-cs"/>
              </a:defRPr>
            </a:lvl5pPr>
          </a:lstStyle>
          <a:p>
            <a:pPr lvl="0"/>
            <a:r>
              <a:rPr lang="fr-CA" dirty="0" smtClean="0"/>
              <a:t>1</a:t>
            </a:r>
            <a:endParaRPr lang="en-US" dirty="0"/>
          </a:p>
        </p:txBody>
      </p:sp>
    </p:spTree>
    <p:extLst>
      <p:ext uri="{BB962C8B-B14F-4D97-AF65-F5344CB8AC3E}">
        <p14:creationId xmlns:p14="http://schemas.microsoft.com/office/powerpoint/2010/main" xmlns="" val="13124277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r>
              <a:rPr lang="fr-CA" dirty="0" smtClean="0"/>
              <a:t>OA1  Définir la gestion, les activités des gestionnaires et leurs façons d’utiliser des ressources pour atteindre les objectifs de l’organisation, et décrire les principes de saine gestion généralement reconnus ainsi que leur importance pour le travail du gestionnaire.</a:t>
            </a:r>
          </a:p>
          <a:p>
            <a:r>
              <a:rPr lang="fr-CA" dirty="0" smtClean="0"/>
              <a:t>OA2  Faire la distinction entre la planification, l’organisation, la direction et le contrôle du rendement, et expliquer l’effet de la capacité des gestionnaires à s’acquitter de chacune de ces tâches sur le rendement </a:t>
            </a:r>
            <a:r>
              <a:rPr lang="en-US" dirty="0" smtClean="0"/>
              <a:t>des </a:t>
            </a:r>
            <a:r>
              <a:rPr lang="en-US" dirty="0" err="1" smtClean="0"/>
              <a:t>organisations</a:t>
            </a:r>
            <a:r>
              <a:rPr lang="en-US" dirty="0" smtClean="0"/>
              <a:t>.</a:t>
            </a:r>
          </a:p>
          <a:p>
            <a:r>
              <a:rPr lang="fr-CA" dirty="0" smtClean="0"/>
              <a:t>OA3  Faire la distinction entre les types de fonctions et les échelons au sein de la hiérarchie pour comprendre </a:t>
            </a:r>
            <a:r>
              <a:rPr lang="en-US" dirty="0" smtClean="0"/>
              <a:t>les </a:t>
            </a:r>
            <a:r>
              <a:rPr lang="fr-CA" dirty="0" smtClean="0"/>
              <a:t>responsabilités</a:t>
            </a:r>
            <a:r>
              <a:rPr lang="en-US" dirty="0" smtClean="0"/>
              <a:t> des </a:t>
            </a:r>
            <a:r>
              <a:rPr lang="en-US" dirty="0" err="1" smtClean="0"/>
              <a:t>gestionnaires</a:t>
            </a:r>
            <a:r>
              <a:rPr lang="fr-CA" dirty="0" smtClean="0"/>
              <a:t>.</a:t>
            </a:r>
            <a:endParaRPr lang="en-US" dirty="0"/>
          </a:p>
        </p:txBody>
      </p:sp>
    </p:spTree>
    <p:extLst>
      <p:ext uri="{BB962C8B-B14F-4D97-AF65-F5344CB8AC3E}">
        <p14:creationId xmlns:p14="http://schemas.microsoft.com/office/powerpoint/2010/main" xmlns="" val="11364448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r>
              <a:rPr lang="fr-CA" smtClean="0"/>
              <a:t>OA4  Faire la distinction entre les types d’habiletés et entre les différents rôles des gestionnaires.</a:t>
            </a:r>
          </a:p>
          <a:p>
            <a:r>
              <a:rPr lang="fr-CA" smtClean="0"/>
              <a:t>OA5  Étudier les changements récents dans les pratiques de gestion touchant le travail des gestionnaires.</a:t>
            </a:r>
            <a:endParaRPr lang="en-US" dirty="0"/>
          </a:p>
        </p:txBody>
      </p:sp>
    </p:spTree>
    <p:extLst>
      <p:ext uri="{BB962C8B-B14F-4D97-AF65-F5344CB8AC3E}">
        <p14:creationId xmlns:p14="http://schemas.microsoft.com/office/powerpoint/2010/main" xmlns="" val="7740879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Introduction au monde des affaires</a:t>
            </a:r>
            <a:endParaRPr lang="en-CA" dirty="0"/>
          </a:p>
        </p:txBody>
      </p:sp>
      <p:sp>
        <p:nvSpPr>
          <p:cNvPr id="3" name="Text Placeholder 2"/>
          <p:cNvSpPr>
            <a:spLocks noGrp="1"/>
          </p:cNvSpPr>
          <p:nvPr>
            <p:ph type="body" sz="quarter" idx="14"/>
          </p:nvPr>
        </p:nvSpPr>
        <p:spPr>
          <a:xfrm>
            <a:off x="785945" y="1313411"/>
            <a:ext cx="7580313" cy="4471440"/>
          </a:xfrm>
        </p:spPr>
        <p:txBody>
          <a:bodyPr/>
          <a:lstStyle/>
          <a:p>
            <a:r>
              <a:rPr lang="fr-CA" dirty="0" smtClean="0"/>
              <a:t>Depuis la révolution industrielle (autours des années1850) le monde des affaires a évolué exponentiellement pour passer du propriétaire unique aux multi nationales.</a:t>
            </a:r>
          </a:p>
          <a:p>
            <a:r>
              <a:rPr lang="fr-CA" dirty="0" smtClean="0"/>
              <a:t>Le propriétaire unique était le Maître et l’employé ou les employés étaient les apprentis. Une fois le travail maîtrisé, l’apprenti devenait Maître et partait sa propre entreprise. </a:t>
            </a:r>
          </a:p>
          <a:p>
            <a:r>
              <a:rPr lang="fr-CA" dirty="0" smtClean="0"/>
              <a:t>Le travail à la chaîne proposé par la révolution a permis d’avoir une plus grande quantité d’employés et des propriétaires multiples avec des parties prenantes(</a:t>
            </a:r>
            <a:r>
              <a:rPr lang="fr-CA" dirty="0" err="1" smtClean="0"/>
              <a:t>shares</a:t>
            </a:r>
            <a:r>
              <a:rPr lang="fr-CA" dirty="0" smtClean="0"/>
              <a:t> </a:t>
            </a:r>
            <a:r>
              <a:rPr lang="fr-CA" dirty="0" err="1" smtClean="0"/>
              <a:t>holders</a:t>
            </a:r>
            <a:r>
              <a:rPr lang="fr-CA" dirty="0" smtClean="0"/>
              <a:t>); ce qui augmentait la complexité des entreprises et créait le besoin d’encadrement.</a:t>
            </a:r>
          </a:p>
          <a:p>
            <a:r>
              <a:rPr lang="fr-CA" dirty="0" smtClean="0"/>
              <a:t>L’évolution de la société en général fit en sorte qu’une composante sociale s’ajoute aux entreprises. </a:t>
            </a:r>
            <a:endParaRPr lang="en-CA" dirty="0"/>
          </a:p>
        </p:txBody>
      </p:sp>
      <p:sp>
        <p:nvSpPr>
          <p:cNvPr id="4" name="Text Placeholder 3"/>
          <p:cNvSpPr>
            <a:spLocks noGrp="1"/>
          </p:cNvSpPr>
          <p:nvPr>
            <p:ph type="body" sz="quarter" idx="13"/>
          </p:nvPr>
        </p:nvSpPr>
        <p:spPr/>
        <p:txBody>
          <a:bodyPr/>
          <a:lstStyle/>
          <a:p>
            <a:endParaRPr lang="en-CA"/>
          </a:p>
        </p:txBody>
      </p:sp>
    </p:spTree>
    <p:extLst>
      <p:ext uri="{BB962C8B-B14F-4D97-AF65-F5344CB8AC3E}">
        <p14:creationId xmlns:p14="http://schemas.microsoft.com/office/powerpoint/2010/main" xmlns="" val="3924434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Qu’est-ce que la gestion ?</a:t>
            </a:r>
            <a:endParaRPr lang="en-US" dirty="0"/>
          </a:p>
        </p:txBody>
      </p:sp>
      <p:sp>
        <p:nvSpPr>
          <p:cNvPr id="4" name="Text Placeholder 3"/>
          <p:cNvSpPr>
            <a:spLocks noGrp="1"/>
          </p:cNvSpPr>
          <p:nvPr>
            <p:ph type="body" sz="quarter" idx="13"/>
          </p:nvPr>
        </p:nvSpPr>
        <p:spPr/>
        <p:txBody>
          <a:bodyPr/>
          <a:lstStyle/>
          <a:p>
            <a:r>
              <a:rPr lang="fr-CA" dirty="0" smtClean="0"/>
              <a:t>1.1</a:t>
            </a:r>
            <a:endParaRPr lang="en-US" dirty="0"/>
          </a:p>
        </p:txBody>
      </p:sp>
      <p:sp>
        <p:nvSpPr>
          <p:cNvPr id="9" name="Text Placeholder 8"/>
          <p:cNvSpPr>
            <a:spLocks noGrp="1"/>
          </p:cNvSpPr>
          <p:nvPr>
            <p:ph type="body" sz="quarter" idx="14"/>
          </p:nvPr>
        </p:nvSpPr>
        <p:spPr>
          <a:xfrm>
            <a:off x="785813" y="1337187"/>
            <a:ext cx="7589837" cy="4439726"/>
          </a:xfrm>
        </p:spPr>
        <p:txBody>
          <a:bodyPr/>
          <a:lstStyle/>
          <a:p>
            <a:r>
              <a:rPr lang="en-US" dirty="0" err="1" smtClean="0"/>
              <a:t>Définition</a:t>
            </a:r>
            <a:r>
              <a:rPr lang="en-US" dirty="0" smtClean="0"/>
              <a:t>: La </a:t>
            </a:r>
            <a:r>
              <a:rPr lang="en-US" dirty="0" err="1" smtClean="0"/>
              <a:t>gestion</a:t>
            </a:r>
            <a:r>
              <a:rPr lang="en-US" dirty="0" smtClean="0"/>
              <a:t> </a:t>
            </a:r>
            <a:r>
              <a:rPr lang="en-US" dirty="0" err="1" smtClean="0"/>
              <a:t>c’est</a:t>
            </a:r>
            <a:r>
              <a:rPr lang="en-US" dirty="0" smtClean="0"/>
              <a:t> </a:t>
            </a:r>
            <a:r>
              <a:rPr lang="en-US" dirty="0" err="1" smtClean="0"/>
              <a:t>l’action</a:t>
            </a:r>
            <a:r>
              <a:rPr lang="en-US" dirty="0" smtClean="0"/>
              <a:t> de </a:t>
            </a:r>
            <a:r>
              <a:rPr lang="en-US" dirty="0" err="1" smtClean="0"/>
              <a:t>planifier</a:t>
            </a:r>
            <a:r>
              <a:rPr lang="en-US" dirty="0" smtClean="0"/>
              <a:t>, </a:t>
            </a:r>
            <a:r>
              <a:rPr lang="en-US" dirty="0" err="1" smtClean="0"/>
              <a:t>d’organiser</a:t>
            </a:r>
            <a:r>
              <a:rPr lang="en-US" dirty="0" smtClean="0"/>
              <a:t>, de </a:t>
            </a:r>
            <a:r>
              <a:rPr lang="en-US" dirty="0" err="1" smtClean="0"/>
              <a:t>diriger</a:t>
            </a:r>
            <a:r>
              <a:rPr lang="en-US" dirty="0" smtClean="0"/>
              <a:t>, et de </a:t>
            </a:r>
            <a:r>
              <a:rPr lang="en-US" dirty="0" err="1" smtClean="0"/>
              <a:t>contrôler</a:t>
            </a:r>
            <a:r>
              <a:rPr lang="en-US" dirty="0" smtClean="0"/>
              <a:t> les </a:t>
            </a:r>
            <a:r>
              <a:rPr lang="en-US" dirty="0" err="1" smtClean="0"/>
              <a:t>ressources</a:t>
            </a:r>
            <a:r>
              <a:rPr lang="en-US" dirty="0" smtClean="0"/>
              <a:t> (</a:t>
            </a:r>
            <a:r>
              <a:rPr lang="en-US" dirty="0" err="1" smtClean="0"/>
              <a:t>humaines</a:t>
            </a:r>
            <a:r>
              <a:rPr lang="en-US" dirty="0" smtClean="0"/>
              <a:t> et </a:t>
            </a:r>
            <a:r>
              <a:rPr lang="en-US" dirty="0" err="1" smtClean="0"/>
              <a:t>matérielles</a:t>
            </a:r>
            <a:r>
              <a:rPr lang="en-US" dirty="0" smtClean="0"/>
              <a:t>) </a:t>
            </a:r>
            <a:r>
              <a:rPr lang="en-US" dirty="0" err="1" smtClean="0"/>
              <a:t>en</a:t>
            </a:r>
            <a:r>
              <a:rPr lang="en-US" dirty="0" smtClean="0"/>
              <a:t> </a:t>
            </a:r>
            <a:r>
              <a:rPr lang="en-US" dirty="0" err="1" smtClean="0"/>
              <a:t>vue</a:t>
            </a:r>
            <a:r>
              <a:rPr lang="en-US" dirty="0" smtClean="0"/>
              <a:t> de </a:t>
            </a:r>
            <a:r>
              <a:rPr lang="en-US" dirty="0" err="1" smtClean="0"/>
              <a:t>réaliser</a:t>
            </a:r>
            <a:r>
              <a:rPr lang="en-US" dirty="0" smtClean="0"/>
              <a:t> les buts et </a:t>
            </a:r>
            <a:r>
              <a:rPr lang="en-US" dirty="0" err="1" smtClean="0"/>
              <a:t>objectifs</a:t>
            </a:r>
            <a:r>
              <a:rPr lang="en-US" dirty="0" smtClean="0"/>
              <a:t> de </a:t>
            </a:r>
            <a:r>
              <a:rPr lang="en-US" dirty="0" err="1" smtClean="0"/>
              <a:t>l’entreprise</a:t>
            </a:r>
            <a:r>
              <a:rPr lang="en-US" dirty="0" smtClean="0"/>
              <a:t> avec </a:t>
            </a:r>
            <a:r>
              <a:rPr lang="en-US" dirty="0" err="1" smtClean="0"/>
              <a:t>efficacité</a:t>
            </a:r>
            <a:r>
              <a:rPr lang="en-US" dirty="0" smtClean="0"/>
              <a:t> et </a:t>
            </a:r>
            <a:r>
              <a:rPr lang="en-US" dirty="0" err="1" smtClean="0"/>
              <a:t>efficience</a:t>
            </a:r>
            <a:r>
              <a:rPr lang="en-US" dirty="0" smtClean="0"/>
              <a:t>.</a:t>
            </a:r>
          </a:p>
          <a:p>
            <a:r>
              <a:rPr lang="en-US" dirty="0" smtClean="0"/>
              <a:t>La </a:t>
            </a:r>
            <a:r>
              <a:rPr lang="en-US" dirty="0" err="1" smtClean="0"/>
              <a:t>gestion</a:t>
            </a:r>
            <a:r>
              <a:rPr lang="en-US" dirty="0" smtClean="0"/>
              <a:t> se fait au sein </a:t>
            </a:r>
            <a:r>
              <a:rPr lang="en-US" dirty="0" err="1" smtClean="0"/>
              <a:t>d’une</a:t>
            </a:r>
            <a:r>
              <a:rPr lang="en-US" dirty="0" smtClean="0"/>
              <a:t> </a:t>
            </a:r>
            <a:r>
              <a:rPr lang="en-US" dirty="0" err="1" smtClean="0"/>
              <a:t>organisation</a:t>
            </a:r>
            <a:r>
              <a:rPr lang="en-US" dirty="0" smtClean="0"/>
              <a:t> i.e. à </a:t>
            </a:r>
            <a:r>
              <a:rPr lang="en-US" dirty="0" err="1" smtClean="0"/>
              <a:t>l’intérieur</a:t>
            </a:r>
            <a:r>
              <a:rPr lang="en-US" dirty="0" smtClean="0"/>
              <a:t> d’un ensemble de </a:t>
            </a:r>
            <a:r>
              <a:rPr lang="en-US" dirty="0" err="1" smtClean="0"/>
              <a:t>personnes</a:t>
            </a:r>
            <a:r>
              <a:rPr lang="en-US" dirty="0" smtClean="0"/>
              <a:t> qui </a:t>
            </a:r>
            <a:r>
              <a:rPr lang="en-US" dirty="0" err="1" smtClean="0"/>
              <a:t>collaborent</a:t>
            </a:r>
            <a:r>
              <a:rPr lang="en-US" dirty="0" smtClean="0"/>
              <a:t> et </a:t>
            </a:r>
            <a:r>
              <a:rPr lang="en-US" dirty="0" err="1" smtClean="0"/>
              <a:t>coordonnent</a:t>
            </a:r>
            <a:r>
              <a:rPr lang="en-US" dirty="0" smtClean="0"/>
              <a:t> </a:t>
            </a:r>
            <a:r>
              <a:rPr lang="en-US" dirty="0" err="1" smtClean="0"/>
              <a:t>leurs</a:t>
            </a:r>
            <a:r>
              <a:rPr lang="en-US" dirty="0" smtClean="0"/>
              <a:t> </a:t>
            </a:r>
            <a:r>
              <a:rPr lang="en-US" dirty="0" err="1" smtClean="0"/>
              <a:t>activités</a:t>
            </a:r>
            <a:r>
              <a:rPr lang="en-US" dirty="0" smtClean="0"/>
              <a:t> pour </a:t>
            </a:r>
            <a:r>
              <a:rPr lang="en-US" dirty="0" err="1" smtClean="0"/>
              <a:t>atteindre</a:t>
            </a:r>
            <a:r>
              <a:rPr lang="en-US" dirty="0" smtClean="0"/>
              <a:t> </a:t>
            </a:r>
            <a:r>
              <a:rPr lang="en-US" dirty="0" err="1" smtClean="0"/>
              <a:t>une</a:t>
            </a:r>
            <a:r>
              <a:rPr lang="en-US" dirty="0" smtClean="0"/>
              <a:t> </a:t>
            </a:r>
            <a:r>
              <a:rPr lang="en-US" dirty="0" err="1" smtClean="0"/>
              <a:t>grande</a:t>
            </a:r>
            <a:r>
              <a:rPr lang="en-US" dirty="0" smtClean="0"/>
              <a:t> </a:t>
            </a:r>
            <a:r>
              <a:rPr lang="en-US" dirty="0" err="1" smtClean="0"/>
              <a:t>variété</a:t>
            </a:r>
            <a:r>
              <a:rPr lang="en-US" dirty="0" smtClean="0"/>
              <a:t> </a:t>
            </a:r>
            <a:r>
              <a:rPr lang="en-US" dirty="0" err="1" smtClean="0"/>
              <a:t>d’objectifs</a:t>
            </a:r>
            <a:r>
              <a:rPr lang="en-US" dirty="0" smtClean="0"/>
              <a:t> et de </a:t>
            </a:r>
            <a:r>
              <a:rPr lang="en-US" dirty="0" err="1" smtClean="0"/>
              <a:t>résultats</a:t>
            </a:r>
            <a:r>
              <a:rPr lang="en-US" dirty="0" smtClean="0"/>
              <a:t> </a:t>
            </a:r>
            <a:r>
              <a:rPr lang="en-US" dirty="0" err="1" smtClean="0"/>
              <a:t>souhaités</a:t>
            </a:r>
            <a:r>
              <a:rPr lang="en-US" dirty="0" smtClean="0"/>
              <a:t>.</a:t>
            </a:r>
          </a:p>
          <a:p>
            <a:r>
              <a:rPr lang="en-US" dirty="0" err="1" smtClean="0"/>
              <a:t>Deux</a:t>
            </a:r>
            <a:r>
              <a:rPr lang="en-US" dirty="0" smtClean="0"/>
              <a:t> grands types </a:t>
            </a:r>
            <a:r>
              <a:rPr lang="en-US" dirty="0" err="1" smtClean="0"/>
              <a:t>d’organisations</a:t>
            </a:r>
            <a:r>
              <a:rPr lang="en-US" dirty="0" smtClean="0"/>
              <a:t>: services (non-</a:t>
            </a:r>
            <a:r>
              <a:rPr lang="en-US" dirty="0" err="1" smtClean="0"/>
              <a:t>lucratif</a:t>
            </a:r>
            <a:r>
              <a:rPr lang="en-US" dirty="0" smtClean="0"/>
              <a:t>) et </a:t>
            </a:r>
            <a:r>
              <a:rPr lang="en-US" dirty="0" err="1" smtClean="0"/>
              <a:t>produits</a:t>
            </a:r>
            <a:r>
              <a:rPr lang="en-US" dirty="0" smtClean="0"/>
              <a:t> (</a:t>
            </a:r>
            <a:r>
              <a:rPr lang="en-US" dirty="0" err="1" smtClean="0"/>
              <a:t>lucratif</a:t>
            </a:r>
            <a:r>
              <a:rPr lang="en-US" dirty="0" smtClean="0"/>
              <a:t>) </a:t>
            </a:r>
          </a:p>
          <a:p>
            <a:r>
              <a:rPr lang="en-US" dirty="0" err="1" smtClean="0"/>
              <a:t>Aujourd’hui</a:t>
            </a:r>
            <a:r>
              <a:rPr lang="en-US" dirty="0" smtClean="0"/>
              <a:t> on ne </a:t>
            </a:r>
            <a:r>
              <a:rPr lang="en-US" dirty="0" err="1" smtClean="0"/>
              <a:t>peut</a:t>
            </a:r>
            <a:r>
              <a:rPr lang="en-US" dirty="0" smtClean="0"/>
              <a:t> faire abstraction de </a:t>
            </a:r>
            <a:r>
              <a:rPr lang="en-US" dirty="0" err="1" smtClean="0"/>
              <a:t>l’élément</a:t>
            </a:r>
            <a:r>
              <a:rPr lang="en-US" dirty="0" smtClean="0"/>
              <a:t> social qui </a:t>
            </a:r>
            <a:r>
              <a:rPr lang="en-US" dirty="0" err="1" smtClean="0"/>
              <a:t>constitue</a:t>
            </a:r>
            <a:r>
              <a:rPr lang="en-US" dirty="0" smtClean="0"/>
              <a:t> la </a:t>
            </a:r>
            <a:r>
              <a:rPr lang="en-US" dirty="0" err="1" smtClean="0"/>
              <a:t>troisième</a:t>
            </a:r>
            <a:r>
              <a:rPr lang="en-US" dirty="0" smtClean="0"/>
              <a:t> </a:t>
            </a:r>
            <a:r>
              <a:rPr lang="en-US" dirty="0" err="1" smtClean="0"/>
              <a:t>économie</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xmlns="" val="30271190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Pourquoi étudier la gestion?</a:t>
            </a:r>
            <a:endParaRPr lang="en-CA" dirty="0"/>
          </a:p>
        </p:txBody>
      </p:sp>
      <p:sp>
        <p:nvSpPr>
          <p:cNvPr id="3" name="Text Placeholder 2"/>
          <p:cNvSpPr>
            <a:spLocks noGrp="1"/>
          </p:cNvSpPr>
          <p:nvPr>
            <p:ph type="body" sz="quarter" idx="13"/>
          </p:nvPr>
        </p:nvSpPr>
        <p:spPr/>
        <p:txBody>
          <a:bodyPr/>
          <a:lstStyle/>
          <a:p>
            <a:endParaRPr lang="en-CA"/>
          </a:p>
        </p:txBody>
      </p:sp>
      <p:sp>
        <p:nvSpPr>
          <p:cNvPr id="4" name="Text Placeholder 3"/>
          <p:cNvSpPr>
            <a:spLocks noGrp="1"/>
          </p:cNvSpPr>
          <p:nvPr>
            <p:ph type="body" sz="quarter" idx="14"/>
          </p:nvPr>
        </p:nvSpPr>
        <p:spPr/>
        <p:txBody>
          <a:bodyPr/>
          <a:lstStyle/>
          <a:p>
            <a:r>
              <a:rPr lang="fr-CA" dirty="0" smtClean="0"/>
              <a:t>Quatre  raisons nous amènent à étudier la gestion:</a:t>
            </a:r>
          </a:p>
          <a:p>
            <a:pPr marL="457200" indent="-457200">
              <a:buAutoNum type="arabicPeriod"/>
            </a:pPr>
            <a:r>
              <a:rPr lang="fr-CA" dirty="0" smtClean="0"/>
              <a:t>Les ressources sont coûteuses et rares, cela devient un défi que beaucoup de personnes désirent relever puisque qu’elles sont responsables de décider des façons des utiliser. On veut comprendre comment une nation crée sa richesse</a:t>
            </a:r>
          </a:p>
          <a:p>
            <a:pPr marL="457200" indent="-457200">
              <a:buAutoNum type="arabicPeriod"/>
            </a:pPr>
            <a:r>
              <a:rPr lang="fr-CA" dirty="0" smtClean="0"/>
              <a:t>La gestion est de plus en plus participative prônant le travail d’équipe et la prise de décision</a:t>
            </a:r>
          </a:p>
          <a:p>
            <a:pPr marL="457200" indent="-457200">
              <a:buAutoNum type="arabicPeriod"/>
            </a:pPr>
            <a:r>
              <a:rPr lang="fr-CA" dirty="0" smtClean="0"/>
              <a:t>Dans toute société, les gens désirent un emploi payant qui permet de faire une carrière intéressante et satisfaisante</a:t>
            </a:r>
          </a:p>
          <a:p>
            <a:pPr marL="457200" indent="-457200">
              <a:buAutoNum type="arabicPeriod"/>
            </a:pPr>
            <a:r>
              <a:rPr lang="fr-CA" dirty="0" smtClean="0"/>
              <a:t>Donne l’opportunité d’être son propre patron et propriétaire de sa propre entreprise</a:t>
            </a:r>
            <a:endParaRPr lang="en-CA" dirty="0"/>
          </a:p>
        </p:txBody>
      </p:sp>
    </p:spTree>
    <p:extLst>
      <p:ext uri="{BB962C8B-B14F-4D97-AF65-F5344CB8AC3E}">
        <p14:creationId xmlns:p14="http://schemas.microsoft.com/office/powerpoint/2010/main" xmlns="" val="4088825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t>Qu’est-ce que la gestion ?</a:t>
            </a:r>
            <a:endParaRPr lang="fr-CA" dirty="0"/>
          </a:p>
        </p:txBody>
      </p:sp>
      <p:sp>
        <p:nvSpPr>
          <p:cNvPr id="3" name="Espace réservé du texte 2"/>
          <p:cNvSpPr>
            <a:spLocks noGrp="1"/>
          </p:cNvSpPr>
          <p:nvPr>
            <p:ph type="body" sz="quarter" idx="13"/>
          </p:nvPr>
        </p:nvSpPr>
        <p:spPr/>
        <p:txBody>
          <a:bodyPr/>
          <a:lstStyle/>
          <a:p>
            <a:r>
              <a:rPr lang="fr-CA" dirty="0" smtClean="0"/>
              <a:t>1.1</a:t>
            </a:r>
            <a:endParaRPr lang="en-US" dirty="0" smtClean="0"/>
          </a:p>
          <a:p>
            <a:endParaRPr lang="fr-CA" dirty="0"/>
          </a:p>
        </p:txBody>
      </p:sp>
      <p:pic>
        <p:nvPicPr>
          <p:cNvPr id="4" name="Image 3" descr="figure_01-01.jpg"/>
          <p:cNvPicPr>
            <a:picLocks noChangeAspect="1"/>
          </p:cNvPicPr>
          <p:nvPr/>
        </p:nvPicPr>
        <p:blipFill>
          <a:blip r:embed="rId3" cstate="print"/>
          <a:stretch>
            <a:fillRect/>
          </a:stretch>
        </p:blipFill>
        <p:spPr>
          <a:xfrm>
            <a:off x="571229" y="1581574"/>
            <a:ext cx="8001542" cy="369485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873" y="436971"/>
            <a:ext cx="7176448" cy="710367"/>
          </a:xfrm>
        </p:spPr>
        <p:txBody>
          <a:bodyPr/>
          <a:lstStyle/>
          <a:p>
            <a:pPr algn="ctr"/>
            <a:r>
              <a:rPr lang="fr-CA" dirty="0" smtClean="0"/>
              <a:t>Objectif  de la gestion    </a:t>
            </a:r>
            <a:endParaRPr lang="en-CA" dirty="0"/>
          </a:p>
        </p:txBody>
      </p:sp>
      <p:sp>
        <p:nvSpPr>
          <p:cNvPr id="3" name="Text Placeholder 2"/>
          <p:cNvSpPr>
            <a:spLocks noGrp="1"/>
          </p:cNvSpPr>
          <p:nvPr>
            <p:ph type="body" sz="quarter" idx="13"/>
          </p:nvPr>
        </p:nvSpPr>
        <p:spPr/>
        <p:txBody>
          <a:bodyPr/>
          <a:lstStyle/>
          <a:p>
            <a:r>
              <a:rPr lang="fr-CA" dirty="0" smtClean="0"/>
              <a:t>   </a:t>
            </a:r>
            <a:endParaRPr lang="en-CA" dirty="0"/>
          </a:p>
        </p:txBody>
      </p:sp>
      <p:sp>
        <p:nvSpPr>
          <p:cNvPr id="4" name="Text Placeholder 3"/>
          <p:cNvSpPr>
            <a:spLocks noGrp="1"/>
          </p:cNvSpPr>
          <p:nvPr>
            <p:ph type="body" sz="quarter" idx="14"/>
          </p:nvPr>
        </p:nvSpPr>
        <p:spPr>
          <a:xfrm>
            <a:off x="854639" y="1347071"/>
            <a:ext cx="7589837" cy="4562115"/>
          </a:xfrm>
        </p:spPr>
        <p:txBody>
          <a:bodyPr/>
          <a:lstStyle/>
          <a:p>
            <a:r>
              <a:rPr lang="fr-CA" dirty="0" smtClean="0"/>
              <a:t>Deux types d’organisations: Des organisations qui offrent  des biens et des organisations de services que la clientèle apprécie.</a:t>
            </a:r>
          </a:p>
          <a:p>
            <a:r>
              <a:rPr lang="fr-CA" dirty="0" smtClean="0"/>
              <a:t>Ressources: Actifs de l’organisation: La main-d’œuvre, le matériel, les matières premières, les connaissances, les habiletés et le capital financier.</a:t>
            </a:r>
          </a:p>
          <a:p>
            <a:r>
              <a:rPr lang="fr-CA" dirty="0" smtClean="0"/>
              <a:t>Gestionnaire: personne chargée de superviser l’utilisation des ressources d’une organisation de façon que celle-ci réalise ses objectifs.</a:t>
            </a:r>
          </a:p>
          <a:p>
            <a:r>
              <a:rPr lang="fr-CA" dirty="0" smtClean="0"/>
              <a:t>Rendement: C’est la mesure de performance ou la mesure de l’efficience et de l’efficacité avec lesquelles des gestionnaires utilisent ce qui est mis à leur disposition pour satisfaire le client et rencontrer les objectifs.</a:t>
            </a:r>
            <a:endParaRPr lang="en-CA" dirty="0"/>
          </a:p>
        </p:txBody>
      </p:sp>
    </p:spTree>
    <p:extLst>
      <p:ext uri="{BB962C8B-B14F-4D97-AF65-F5344CB8AC3E}">
        <p14:creationId xmlns:p14="http://schemas.microsoft.com/office/powerpoint/2010/main" xmlns="" val="1365806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Différence entre efficacité et efficience</a:t>
            </a:r>
            <a:endParaRPr lang="en-US" dirty="0"/>
          </a:p>
        </p:txBody>
      </p:sp>
      <p:sp>
        <p:nvSpPr>
          <p:cNvPr id="3" name="Text Placeholder 2"/>
          <p:cNvSpPr>
            <a:spLocks noGrp="1"/>
          </p:cNvSpPr>
          <p:nvPr>
            <p:ph type="body" sz="quarter" idx="14"/>
          </p:nvPr>
        </p:nvSpPr>
        <p:spPr/>
        <p:txBody>
          <a:bodyPr/>
          <a:lstStyle/>
          <a:p>
            <a:r>
              <a:rPr lang="fr-CA" dirty="0" smtClean="0"/>
              <a:t>Efficacité (</a:t>
            </a:r>
            <a:r>
              <a:rPr lang="fr-CA" dirty="0" err="1" smtClean="0"/>
              <a:t>effectiveness</a:t>
            </a:r>
            <a:r>
              <a:rPr lang="fr-CA" dirty="0" smtClean="0"/>
              <a:t>): Mesure de la pertinence des objectifs qu’une organisation s’est donnés et fixés et du succès avec lequel elle parvient à les réaliser. Faire les bonnes choses</a:t>
            </a:r>
          </a:p>
          <a:p>
            <a:r>
              <a:rPr lang="fr-CA" dirty="0" smtClean="0"/>
              <a:t>Ex: La défensive d’une équipe de football est efficace dans les interceptions des passes de l’adversaire mais </a:t>
            </a:r>
            <a:r>
              <a:rPr lang="fr-CA" dirty="0"/>
              <a:t>aussi retournent le ballon pour des touchés et collaborent aux victoires de l’équipe</a:t>
            </a:r>
            <a:endParaRPr lang="en-US" dirty="0"/>
          </a:p>
          <a:p>
            <a:r>
              <a:rPr lang="fr-CA" dirty="0" smtClean="0"/>
              <a:t>Efficience (</a:t>
            </a:r>
            <a:r>
              <a:rPr lang="fr-CA" dirty="0" err="1" smtClean="0"/>
              <a:t>efficiency</a:t>
            </a:r>
            <a:r>
              <a:rPr lang="fr-CA" dirty="0" smtClean="0"/>
              <a:t>): Mesure du degré de succès  ou de productivité dans l’utilisation des ressources pour atteindre un objectif. Faire les choses correctement</a:t>
            </a:r>
          </a:p>
          <a:p>
            <a:r>
              <a:rPr lang="fr-CA" dirty="0" smtClean="0"/>
              <a:t>Ex: Les intercepteurs démontrent de l’efficience à intercepter les passes et attrapent une grande quantité de passes</a:t>
            </a:r>
            <a:endParaRPr lang="en-US" dirty="0"/>
          </a:p>
        </p:txBody>
      </p:sp>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xmlns="" val="259920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Les principes d’une saine gestion</a:t>
            </a:r>
            <a:br>
              <a:rPr lang="fr-CA" dirty="0" smtClean="0"/>
            </a:br>
            <a:r>
              <a:rPr lang="fr-CA" dirty="0" smtClean="0"/>
              <a:t/>
            </a:r>
            <a:br>
              <a:rPr lang="fr-CA" dirty="0" smtClean="0"/>
            </a:br>
            <a:r>
              <a:rPr lang="fr-CA" dirty="0" smtClean="0"/>
              <a:t>La transparence: Rien n’est caché ou fait en catimini</a:t>
            </a:r>
            <a:br>
              <a:rPr lang="fr-CA" dirty="0" smtClean="0"/>
            </a:br>
            <a:r>
              <a:rPr lang="fr-CA" dirty="0"/>
              <a:t/>
            </a:r>
            <a:br>
              <a:rPr lang="fr-CA" dirty="0"/>
            </a:br>
            <a:r>
              <a:rPr lang="fr-CA" dirty="0" smtClean="0"/>
              <a:t>La continuité: Assuré la viabilité à long terme</a:t>
            </a:r>
            <a:br>
              <a:rPr lang="fr-CA" dirty="0" smtClean="0"/>
            </a:br>
            <a:r>
              <a:rPr lang="fr-CA" dirty="0"/>
              <a:t/>
            </a:r>
            <a:br>
              <a:rPr lang="fr-CA" dirty="0"/>
            </a:br>
            <a:r>
              <a:rPr lang="fr-CA" dirty="0"/>
              <a:t>L</a:t>
            </a:r>
            <a:r>
              <a:rPr lang="fr-CA" dirty="0" smtClean="0"/>
              <a:t>’efficience: Optimiser l’utilisation des ressources et du développement durable</a:t>
            </a:r>
            <a:br>
              <a:rPr lang="fr-CA" dirty="0" smtClean="0"/>
            </a:br>
            <a:r>
              <a:rPr lang="fr-CA" dirty="0"/>
              <a:t/>
            </a:r>
            <a:br>
              <a:rPr lang="fr-CA" dirty="0"/>
            </a:br>
            <a:r>
              <a:rPr lang="fr-CA" dirty="0" smtClean="0"/>
              <a:t>L’équilibre: Moyens de répartir l’exercice du pouvoir</a:t>
            </a:r>
            <a:br>
              <a:rPr lang="fr-CA" dirty="0" smtClean="0"/>
            </a:br>
            <a:r>
              <a:rPr lang="fr-CA" dirty="0" smtClean="0"/>
              <a:t/>
            </a:r>
            <a:br>
              <a:rPr lang="fr-CA" dirty="0" smtClean="0"/>
            </a:br>
            <a:r>
              <a:rPr lang="fr-CA" dirty="0" smtClean="0"/>
              <a:t>L’équité: Respect des lois</a:t>
            </a:r>
            <a:br>
              <a:rPr lang="fr-CA" dirty="0" smtClean="0"/>
            </a:br>
            <a:r>
              <a:rPr lang="fr-CA" dirty="0"/>
              <a:t/>
            </a:r>
            <a:br>
              <a:rPr lang="fr-CA" dirty="0"/>
            </a:br>
            <a:r>
              <a:rPr lang="fr-CA" dirty="0"/>
              <a:t>L</a:t>
            </a:r>
            <a:r>
              <a:rPr lang="fr-CA" dirty="0" smtClean="0"/>
              <a:t>’abnégation: renoncement aux avantages et intérêts personnels.</a:t>
            </a:r>
            <a:endParaRPr lang="en-US" dirty="0"/>
          </a:p>
        </p:txBody>
      </p:sp>
      <p:sp>
        <p:nvSpPr>
          <p:cNvPr id="3" name="Text Placeholder 2"/>
          <p:cNvSpPr>
            <a:spLocks noGrp="1"/>
          </p:cNvSpPr>
          <p:nvPr>
            <p:ph type="body" sz="quarter" idx="13"/>
          </p:nvPr>
        </p:nvSpPr>
        <p:spPr/>
        <p:txBody>
          <a:bodyPr/>
          <a:lstStyle/>
          <a:p>
            <a:r>
              <a:rPr lang="fr-CA" smtClean="0"/>
              <a:t>8</a:t>
            </a:r>
            <a:endParaRPr lang="en-US" dirty="0"/>
          </a:p>
        </p:txBody>
      </p:sp>
    </p:spTree>
    <p:extLst>
      <p:ext uri="{BB962C8B-B14F-4D97-AF65-F5344CB8AC3E}">
        <p14:creationId xmlns:p14="http://schemas.microsoft.com/office/powerpoint/2010/main" xmlns="" val="170510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Un objectif de la gestion : atteindre un rendement élevé</a:t>
            </a:r>
            <a:endParaRPr lang="fr-CA" dirty="0"/>
          </a:p>
        </p:txBody>
      </p:sp>
      <p:sp>
        <p:nvSpPr>
          <p:cNvPr id="3" name="Espace réservé du texte 2"/>
          <p:cNvSpPr>
            <a:spLocks noGrp="1"/>
          </p:cNvSpPr>
          <p:nvPr>
            <p:ph type="body" sz="quarter" idx="13"/>
          </p:nvPr>
        </p:nvSpPr>
        <p:spPr/>
        <p:txBody>
          <a:bodyPr/>
          <a:lstStyle/>
          <a:p>
            <a:r>
              <a:rPr lang="fr-CA" smtClean="0"/>
              <a:t>1.1.1</a:t>
            </a:r>
            <a:endParaRPr lang="fr-CA" dirty="0"/>
          </a:p>
        </p:txBody>
      </p:sp>
      <p:pic>
        <p:nvPicPr>
          <p:cNvPr id="4" name="Image 3" descr="figure_01-02.jpg"/>
          <p:cNvPicPr>
            <a:picLocks noChangeAspect="1"/>
          </p:cNvPicPr>
          <p:nvPr/>
        </p:nvPicPr>
        <p:blipFill>
          <a:blip r:embed="rId2" cstate="print"/>
          <a:stretch>
            <a:fillRect/>
          </a:stretch>
        </p:blipFill>
        <p:spPr>
          <a:xfrm>
            <a:off x="503781" y="1386803"/>
            <a:ext cx="8136438" cy="408439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cs typeface="Times New Roman" panose="02020603050405020304" pitchFamily="18" charset="0"/>
              </a:rPr>
              <a:t>Les tâches des gestionnaires</a:t>
            </a:r>
            <a:endParaRPr lang="en-US" dirty="0">
              <a:cs typeface="Times New Roman" panose="02020603050405020304" pitchFamily="18" charset="0"/>
            </a:endParaRPr>
          </a:p>
        </p:txBody>
      </p:sp>
      <p:sp>
        <p:nvSpPr>
          <p:cNvPr id="4" name="Text Placeholder 3"/>
          <p:cNvSpPr>
            <a:spLocks noGrp="1"/>
          </p:cNvSpPr>
          <p:nvPr>
            <p:ph type="body" sz="quarter" idx="13"/>
          </p:nvPr>
        </p:nvSpPr>
        <p:spPr/>
        <p:txBody>
          <a:bodyPr/>
          <a:lstStyle/>
          <a:p>
            <a:r>
              <a:rPr lang="fr-CA" dirty="0" smtClean="0"/>
              <a:t>1.2</a:t>
            </a:r>
            <a:endParaRPr lang="en-US" dirty="0"/>
          </a:p>
        </p:txBody>
      </p:sp>
      <p:sp>
        <p:nvSpPr>
          <p:cNvPr id="9" name="Text Placeholder 8"/>
          <p:cNvSpPr>
            <a:spLocks noGrp="1"/>
          </p:cNvSpPr>
          <p:nvPr>
            <p:ph type="body" sz="quarter" idx="14"/>
          </p:nvPr>
        </p:nvSpPr>
        <p:spPr>
          <a:xfrm>
            <a:off x="820395" y="1371601"/>
            <a:ext cx="7589837" cy="5100320"/>
          </a:xfrm>
        </p:spPr>
        <p:txBody>
          <a:bodyPr/>
          <a:lstStyle/>
          <a:p>
            <a:r>
              <a:rPr lang="fr-CA" dirty="0" smtClean="0"/>
              <a:t>  1. Planifier :Processus qui consiste à choisir des objectifs</a:t>
            </a:r>
          </a:p>
          <a:p>
            <a:r>
              <a:rPr lang="fr-CA" dirty="0" smtClean="0"/>
              <a:t>Décider: des objectifs à atteindre</a:t>
            </a:r>
          </a:p>
          <a:p>
            <a:r>
              <a:rPr lang="fr-CA" dirty="0" smtClean="0"/>
              <a:t>Analyser: Ressources, contexte, chances de succès ou d’échecs</a:t>
            </a:r>
          </a:p>
          <a:p>
            <a:r>
              <a:rPr lang="fr-CA" dirty="0" smtClean="0"/>
              <a:t> Décider des plans d’action: Verrons plus loin le rôle de la planification stratégique</a:t>
            </a:r>
          </a:p>
          <a:p>
            <a:r>
              <a:rPr lang="fr-CA" dirty="0" smtClean="0"/>
              <a:t>Déterminer: Affectation des ressources pour mettre en action le plan</a:t>
            </a:r>
          </a:p>
          <a:p>
            <a:r>
              <a:rPr lang="fr-CA" dirty="0" smtClean="0"/>
              <a:t>Évaluer la stratégie: Aurons –nous les résultats escomptés?</a:t>
            </a:r>
          </a:p>
          <a:p>
            <a:r>
              <a:rPr lang="fr-CA" dirty="0" smtClean="0"/>
              <a:t>2.Organiser:diviser les travail et établir des modes de coordination</a:t>
            </a:r>
          </a:p>
          <a:p>
            <a:r>
              <a:rPr lang="fr-CA" dirty="0" smtClean="0"/>
              <a:t>Diviser le travail</a:t>
            </a:r>
          </a:p>
          <a:p>
            <a:r>
              <a:rPr lang="fr-CA" dirty="0" smtClean="0"/>
              <a:t>Établir des modes de coordination</a:t>
            </a:r>
          </a:p>
          <a:p>
            <a:endParaRPr lang="fr-CA" dirty="0" smtClean="0"/>
          </a:p>
          <a:p>
            <a:endParaRPr lang="fr-CA" dirty="0"/>
          </a:p>
          <a:p>
            <a:r>
              <a:rPr lang="fr-CA" dirty="0" smtClean="0"/>
              <a:t>4. Contrôler  :</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xmlns="" val="3027119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Les tâches du gestionnaire</a:t>
            </a:r>
            <a:endParaRPr lang="en-CA" dirty="0"/>
          </a:p>
        </p:txBody>
      </p:sp>
      <p:sp>
        <p:nvSpPr>
          <p:cNvPr id="3" name="Text Placeholder 2"/>
          <p:cNvSpPr>
            <a:spLocks noGrp="1"/>
          </p:cNvSpPr>
          <p:nvPr>
            <p:ph type="body" sz="quarter" idx="13"/>
          </p:nvPr>
        </p:nvSpPr>
        <p:spPr/>
        <p:txBody>
          <a:bodyPr/>
          <a:lstStyle/>
          <a:p>
            <a:endParaRPr lang="en-CA"/>
          </a:p>
        </p:txBody>
      </p:sp>
      <p:sp>
        <p:nvSpPr>
          <p:cNvPr id="4" name="Text Placeholder 3"/>
          <p:cNvSpPr>
            <a:spLocks noGrp="1"/>
          </p:cNvSpPr>
          <p:nvPr>
            <p:ph type="body" sz="quarter" idx="14"/>
          </p:nvPr>
        </p:nvSpPr>
        <p:spPr/>
        <p:txBody>
          <a:bodyPr/>
          <a:lstStyle/>
          <a:p>
            <a:r>
              <a:rPr lang="fr-CA" dirty="0" smtClean="0"/>
              <a:t>3. Diriger:</a:t>
            </a:r>
          </a:p>
          <a:p>
            <a:r>
              <a:rPr lang="fr-CA" dirty="0" smtClean="0"/>
              <a:t> Formuler les ambitions de l’organisation</a:t>
            </a:r>
          </a:p>
          <a:p>
            <a:r>
              <a:rPr lang="fr-CA" dirty="0" smtClean="0"/>
              <a:t> Stimuler les efforts</a:t>
            </a:r>
          </a:p>
          <a:p>
            <a:r>
              <a:rPr lang="fr-CA" dirty="0"/>
              <a:t> U</a:t>
            </a:r>
            <a:r>
              <a:rPr lang="fr-CA" dirty="0" smtClean="0"/>
              <a:t>tiliser les pouvoirs d’influence, de vision de persuasion de communication, de coordination. Ce que nous verrons dans les autres cours du programme</a:t>
            </a:r>
          </a:p>
          <a:p>
            <a:r>
              <a:rPr lang="fr-CA" dirty="0" smtClean="0"/>
              <a:t>4. Contrôler;</a:t>
            </a:r>
          </a:p>
          <a:p>
            <a:r>
              <a:rPr lang="fr-CA" dirty="0"/>
              <a:t> </a:t>
            </a:r>
            <a:r>
              <a:rPr lang="fr-CA" dirty="0" smtClean="0"/>
              <a:t>Évaluer les succès</a:t>
            </a:r>
          </a:p>
          <a:p>
            <a:r>
              <a:rPr lang="fr-CA" dirty="0"/>
              <a:t> </a:t>
            </a:r>
            <a:r>
              <a:rPr lang="fr-CA" dirty="0" smtClean="0"/>
              <a:t>Prendre les mesures pour maintenir ou améliorer la performance</a:t>
            </a:r>
          </a:p>
          <a:p>
            <a:r>
              <a:rPr lang="fr-CA" dirty="0" smtClean="0"/>
              <a:t>Élément de mesure</a:t>
            </a:r>
          </a:p>
          <a:p>
            <a:r>
              <a:rPr lang="fr-CA" dirty="0" smtClean="0"/>
              <a:t>       </a:t>
            </a:r>
            <a:endParaRPr lang="en-CA" dirty="0"/>
          </a:p>
        </p:txBody>
      </p:sp>
    </p:spTree>
    <p:extLst>
      <p:ext uri="{BB962C8B-B14F-4D97-AF65-F5344CB8AC3E}">
        <p14:creationId xmlns:p14="http://schemas.microsoft.com/office/powerpoint/2010/main" xmlns="" val="2296263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cs typeface="Times New Roman" panose="02020603050405020304" pitchFamily="18" charset="0"/>
              </a:rPr>
              <a:t>Les tâches des gestionnaires</a:t>
            </a:r>
            <a:endParaRPr lang="fr-CA" dirty="0"/>
          </a:p>
        </p:txBody>
      </p:sp>
      <p:sp>
        <p:nvSpPr>
          <p:cNvPr id="3" name="Espace réservé du texte 2"/>
          <p:cNvSpPr>
            <a:spLocks noGrp="1"/>
          </p:cNvSpPr>
          <p:nvPr>
            <p:ph type="body" sz="quarter" idx="13"/>
          </p:nvPr>
        </p:nvSpPr>
        <p:spPr/>
        <p:txBody>
          <a:bodyPr/>
          <a:lstStyle/>
          <a:p>
            <a:r>
              <a:rPr lang="fr-CA" dirty="0" smtClean="0"/>
              <a:t>1.2</a:t>
            </a:r>
            <a:endParaRPr lang="en-US" dirty="0" smtClean="0"/>
          </a:p>
          <a:p>
            <a:endParaRPr lang="fr-CA" dirty="0"/>
          </a:p>
        </p:txBody>
      </p:sp>
      <p:pic>
        <p:nvPicPr>
          <p:cNvPr id="4" name="Image 3" descr="figure_01-03 (2).jpg"/>
          <p:cNvPicPr>
            <a:picLocks noChangeAspect="1"/>
          </p:cNvPicPr>
          <p:nvPr/>
        </p:nvPicPr>
        <p:blipFill>
          <a:blip r:embed="rId2" cstate="print"/>
          <a:stretch>
            <a:fillRect/>
          </a:stretch>
        </p:blipFill>
        <p:spPr>
          <a:xfrm>
            <a:off x="1129623" y="1114255"/>
            <a:ext cx="6884755" cy="493430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cs typeface="Times New Roman" panose="02020603050405020304" pitchFamily="18" charset="0"/>
              </a:rPr>
              <a:t>Les types de fonctions et les échelons au sein de la hiérarchie</a:t>
            </a:r>
            <a:endParaRPr lang="en-US" dirty="0">
              <a:cs typeface="Times New Roman" panose="02020603050405020304" pitchFamily="18" charset="0"/>
            </a:endParaRPr>
          </a:p>
        </p:txBody>
      </p:sp>
      <p:sp>
        <p:nvSpPr>
          <p:cNvPr id="4" name="Text Placeholder 3"/>
          <p:cNvSpPr>
            <a:spLocks noGrp="1"/>
          </p:cNvSpPr>
          <p:nvPr>
            <p:ph type="body" sz="quarter" idx="13"/>
          </p:nvPr>
        </p:nvSpPr>
        <p:spPr/>
        <p:txBody>
          <a:bodyPr/>
          <a:lstStyle/>
          <a:p>
            <a:r>
              <a:rPr lang="fr-CA" dirty="0" smtClean="0"/>
              <a:t>1.3</a:t>
            </a:r>
            <a:endParaRPr lang="en-US" dirty="0"/>
          </a:p>
        </p:txBody>
      </p:sp>
      <p:sp>
        <p:nvSpPr>
          <p:cNvPr id="9" name="Text Placeholder 8"/>
          <p:cNvSpPr>
            <a:spLocks noGrp="1"/>
          </p:cNvSpPr>
          <p:nvPr>
            <p:ph type="body" sz="quarter" idx="14"/>
          </p:nvPr>
        </p:nvSpPr>
        <p:spPr/>
        <p:txBody>
          <a:bodyPr/>
          <a:lstStyle/>
          <a:p>
            <a:r>
              <a:rPr lang="fr-CA" dirty="0" smtClean="0"/>
              <a:t>Les types de fonctions et les échelons au sein de la hiérarchie prennent plusieurs acronymes que vous allez trouver à l’intérieur des recherches et des études qui sont </a:t>
            </a:r>
            <a:r>
              <a:rPr lang="fr-CA" dirty="0" err="1" smtClean="0"/>
              <a:t>publiéés</a:t>
            </a:r>
            <a:r>
              <a:rPr lang="fr-CA" dirty="0" smtClean="0"/>
              <a:t>. Certains mots comme « staff » ou «  line « expriment comment l’autorité voyage au sein d’une organisation. </a:t>
            </a:r>
            <a:br>
              <a:rPr lang="fr-CA" dirty="0" smtClean="0"/>
            </a:br>
            <a:r>
              <a:rPr lang="fr-CA" dirty="0" smtClean="0"/>
              <a:t>Le terme « staff » désigne que l’autorité circule de gauche à droite à l’horizontal et est partagée, alors que le terme line signifie que l’autorité voyage à la vertical de haut en bas.</a:t>
            </a:r>
          </a:p>
          <a:p>
            <a:r>
              <a:rPr lang="fr-CA" dirty="0" smtClean="0"/>
              <a:t>La pyramide que vous trouvez dans votre volume à la page 12 illustre le mieux le flot de l’autorité à l’intérieur des </a:t>
            </a:r>
            <a:r>
              <a:rPr lang="fr-CA" dirty="0" err="1" smtClean="0"/>
              <a:t>organsations</a:t>
            </a:r>
            <a:endParaRPr lang="fr-CA" dirty="0" smtClean="0"/>
          </a:p>
          <a:p>
            <a:r>
              <a:rPr lang="fr-CA" dirty="0" smtClean="0"/>
              <a:t>Veuillez prendre note que la pyramide en 2016 a tendance à être aplatie et  moins de niveaux s’y retrouve.</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xmlns="" val="30271190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cs typeface="Times New Roman" panose="02020603050405020304" pitchFamily="18" charset="0"/>
              </a:rPr>
              <a:t>Les types de fonctions et les échelons au sein de la hiérarchie</a:t>
            </a:r>
            <a:endParaRPr lang="fr-CA" dirty="0"/>
          </a:p>
        </p:txBody>
      </p:sp>
      <p:sp>
        <p:nvSpPr>
          <p:cNvPr id="3" name="Espace réservé du texte 2"/>
          <p:cNvSpPr>
            <a:spLocks noGrp="1"/>
          </p:cNvSpPr>
          <p:nvPr>
            <p:ph type="body" sz="quarter" idx="13"/>
          </p:nvPr>
        </p:nvSpPr>
        <p:spPr/>
        <p:txBody>
          <a:bodyPr/>
          <a:lstStyle/>
          <a:p>
            <a:r>
              <a:rPr lang="fr-CA" dirty="0" smtClean="0"/>
              <a:t>1.3</a:t>
            </a:r>
            <a:endParaRPr lang="fr-CA" dirty="0"/>
          </a:p>
        </p:txBody>
      </p:sp>
      <p:pic>
        <p:nvPicPr>
          <p:cNvPr id="4" name="Image 3" descr="figure_01-04.jpg"/>
          <p:cNvPicPr>
            <a:picLocks noChangeAspect="1"/>
          </p:cNvPicPr>
          <p:nvPr/>
        </p:nvPicPr>
        <p:blipFill>
          <a:blip r:embed="rId2" cstate="print"/>
          <a:stretch>
            <a:fillRect/>
          </a:stretch>
        </p:blipFill>
        <p:spPr>
          <a:xfrm>
            <a:off x="2763012" y="1297228"/>
            <a:ext cx="3617976" cy="47546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Les habiletés et les rôles des gestionnaires</a:t>
            </a:r>
            <a:endParaRPr lang="en-US" dirty="0"/>
          </a:p>
        </p:txBody>
      </p:sp>
      <p:sp>
        <p:nvSpPr>
          <p:cNvPr id="4" name="Text Placeholder 3"/>
          <p:cNvSpPr>
            <a:spLocks noGrp="1"/>
          </p:cNvSpPr>
          <p:nvPr>
            <p:ph type="body" sz="quarter" idx="13"/>
          </p:nvPr>
        </p:nvSpPr>
        <p:spPr/>
        <p:txBody>
          <a:bodyPr/>
          <a:lstStyle/>
          <a:p>
            <a:r>
              <a:rPr lang="fr-CA" dirty="0" smtClean="0"/>
              <a:t>1.4</a:t>
            </a:r>
            <a:endParaRPr lang="en-US" dirty="0"/>
          </a:p>
        </p:txBody>
      </p:sp>
      <p:sp>
        <p:nvSpPr>
          <p:cNvPr id="9" name="Text Placeholder 8"/>
          <p:cNvSpPr>
            <a:spLocks noGrp="1"/>
          </p:cNvSpPr>
          <p:nvPr>
            <p:ph type="body" sz="quarter" idx="14"/>
          </p:nvPr>
        </p:nvSpPr>
        <p:spPr>
          <a:xfrm>
            <a:off x="789898" y="1238259"/>
            <a:ext cx="7589837" cy="4710113"/>
          </a:xfrm>
        </p:spPr>
        <p:txBody>
          <a:bodyPr/>
          <a:lstStyle/>
          <a:p>
            <a:r>
              <a:rPr lang="fr-CA" dirty="0" smtClean="0"/>
              <a:t>Pour réaliser les objectifs exprimer par les quatre verbes, </a:t>
            </a:r>
            <a:r>
              <a:rPr lang="fr-CA" b="1" dirty="0" smtClean="0"/>
              <a:t>planifier, organiser, diriger et contrôler,</a:t>
            </a:r>
            <a:r>
              <a:rPr lang="fr-CA" dirty="0" smtClean="0"/>
              <a:t> le gestionnaire doit développer des habiletés et c’est ce que vous devez développer lors de vos études, de votre bénévolat, de vos stages ou de tout poste de responsabilité que vous assumez durant votre séjour ici ou durant les premières années sur le marché du travail si vous aspirez un jour à un poste de gestionnaire. </a:t>
            </a:r>
          </a:p>
          <a:p>
            <a:r>
              <a:rPr lang="fr-CA" dirty="0" smtClean="0"/>
              <a:t>Quelles sont ces habiletés?</a:t>
            </a:r>
          </a:p>
          <a:p>
            <a:pPr marL="457200" indent="-457200">
              <a:buAutoNum type="arabicPeriod"/>
            </a:pPr>
            <a:r>
              <a:rPr lang="fr-CA" dirty="0" smtClean="0"/>
              <a:t>Habiletés conceptuelles: Ce que vos cours vous donnent</a:t>
            </a:r>
          </a:p>
          <a:p>
            <a:pPr marL="457200" indent="-457200">
              <a:buAutoNum type="arabicPeriod"/>
            </a:pPr>
            <a:r>
              <a:rPr lang="fr-CA" dirty="0" smtClean="0"/>
              <a:t>Habiletés interpersonnelles: Ce que travailler en équipe développe</a:t>
            </a:r>
          </a:p>
          <a:p>
            <a:pPr marL="457200" indent="-457200">
              <a:buAutoNum type="arabicPeriod"/>
            </a:pPr>
            <a:r>
              <a:rPr lang="fr-CA" dirty="0" smtClean="0"/>
              <a:t>Habiletés techniques (hands on):  Ce que les emplois vous donne</a:t>
            </a:r>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xmlns="" val="30271190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2000" dirty="0" smtClean="0"/>
              <a:t>Les habiletés en gestion</a:t>
            </a:r>
            <a:endParaRPr lang="fr-CA" sz="2000" dirty="0"/>
          </a:p>
        </p:txBody>
      </p:sp>
      <p:sp>
        <p:nvSpPr>
          <p:cNvPr id="3" name="Espace réservé du texte 2"/>
          <p:cNvSpPr>
            <a:spLocks noGrp="1"/>
          </p:cNvSpPr>
          <p:nvPr>
            <p:ph type="body" sz="quarter" idx="13"/>
          </p:nvPr>
        </p:nvSpPr>
        <p:spPr/>
        <p:txBody>
          <a:bodyPr/>
          <a:lstStyle/>
          <a:p>
            <a:r>
              <a:rPr lang="fr-CA" sz="2000" dirty="0" smtClean="0"/>
              <a:t>1.4.1</a:t>
            </a:r>
            <a:endParaRPr lang="fr-CA" sz="2000" dirty="0"/>
          </a:p>
        </p:txBody>
      </p:sp>
      <p:pic>
        <p:nvPicPr>
          <p:cNvPr id="4" name="Image 3" descr="figure_01-06.jpg"/>
          <p:cNvPicPr>
            <a:picLocks noChangeAspect="1"/>
          </p:cNvPicPr>
          <p:nvPr/>
        </p:nvPicPr>
        <p:blipFill>
          <a:blip r:embed="rId2" cstate="print"/>
          <a:stretch>
            <a:fillRect/>
          </a:stretch>
        </p:blipFill>
        <p:spPr>
          <a:xfrm>
            <a:off x="642787" y="1704361"/>
            <a:ext cx="7858427" cy="344927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Rôles en gestion</a:t>
            </a:r>
            <a:endParaRPr lang="en-CA" dirty="0"/>
          </a:p>
        </p:txBody>
      </p:sp>
      <p:sp>
        <p:nvSpPr>
          <p:cNvPr id="3" name="Text Placeholder 2"/>
          <p:cNvSpPr>
            <a:spLocks noGrp="1"/>
          </p:cNvSpPr>
          <p:nvPr>
            <p:ph type="body" sz="quarter" idx="14"/>
          </p:nvPr>
        </p:nvSpPr>
        <p:spPr/>
        <p:txBody>
          <a:bodyPr/>
          <a:lstStyle/>
          <a:p>
            <a:r>
              <a:rPr lang="fr-CA" dirty="0" smtClean="0"/>
              <a:t>Lors du cours en Gestion du comportement en milieu de travail, nous traiterons plus profondément l’étude de rôle. </a:t>
            </a:r>
          </a:p>
          <a:p>
            <a:r>
              <a:rPr lang="fr-CA" dirty="0" smtClean="0"/>
              <a:t>Ce qui faut retenir c’est la définition d’un rôle qui est un ensemble de tâches spécifiques qu’une personne est tenue d’effectuer en raison d’un poste  qu’elle occupe dans une organisation.</a:t>
            </a:r>
          </a:p>
          <a:p>
            <a:r>
              <a:rPr lang="fr-CA" dirty="0" smtClean="0"/>
              <a:t>Mintzberg a dressé une liste de 10 rôles que les gestionnaires doivent assumer.</a:t>
            </a:r>
          </a:p>
          <a:p>
            <a:r>
              <a:rPr lang="fr-CA" dirty="0" smtClean="0"/>
              <a:t>Vous êtes responsable du tableau que vous retrouvez en page 18 du manuel de Jones et </a:t>
            </a:r>
            <a:r>
              <a:rPr lang="fr-CA" dirty="0" err="1" smtClean="0"/>
              <a:t>cie</a:t>
            </a:r>
            <a:endParaRPr lang="fr-CA" dirty="0" smtClean="0"/>
          </a:p>
          <a:p>
            <a:r>
              <a:rPr lang="fr-CA" dirty="0" smtClean="0"/>
              <a:t>Trois grand types de rôles: Interpersonnels, liés à l’information et décisionnels</a:t>
            </a:r>
            <a:endParaRPr lang="en-CA" dirty="0"/>
          </a:p>
        </p:txBody>
      </p:sp>
      <p:sp>
        <p:nvSpPr>
          <p:cNvPr id="4" name="Text Placeholder 3"/>
          <p:cNvSpPr>
            <a:spLocks noGrp="1"/>
          </p:cNvSpPr>
          <p:nvPr>
            <p:ph type="body" sz="quarter" idx="13"/>
          </p:nvPr>
        </p:nvSpPr>
        <p:spPr/>
        <p:txBody>
          <a:bodyPr/>
          <a:lstStyle/>
          <a:p>
            <a:endParaRPr lang="en-CA"/>
          </a:p>
        </p:txBody>
      </p:sp>
    </p:spTree>
    <p:extLst>
      <p:ext uri="{BB962C8B-B14F-4D97-AF65-F5344CB8AC3E}">
        <p14:creationId xmlns:p14="http://schemas.microsoft.com/office/powerpoint/2010/main" xmlns="" val="308732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Les changements récents dans les pratiques de gestion</a:t>
            </a:r>
            <a:endParaRPr lang="en-US" dirty="0"/>
          </a:p>
        </p:txBody>
      </p:sp>
      <p:sp>
        <p:nvSpPr>
          <p:cNvPr id="4" name="Text Placeholder 3"/>
          <p:cNvSpPr>
            <a:spLocks noGrp="1"/>
          </p:cNvSpPr>
          <p:nvPr>
            <p:ph type="body" sz="quarter" idx="13"/>
          </p:nvPr>
        </p:nvSpPr>
        <p:spPr/>
        <p:txBody>
          <a:bodyPr/>
          <a:lstStyle/>
          <a:p>
            <a:r>
              <a:rPr lang="fr-CA" dirty="0" smtClean="0"/>
              <a:t>1.5</a:t>
            </a:r>
            <a:endParaRPr lang="en-US" dirty="0"/>
          </a:p>
        </p:txBody>
      </p:sp>
      <p:sp>
        <p:nvSpPr>
          <p:cNvPr id="9" name="Text Placeholder 8"/>
          <p:cNvSpPr>
            <a:spLocks noGrp="1"/>
          </p:cNvSpPr>
          <p:nvPr>
            <p:ph type="body" sz="quarter" idx="14"/>
          </p:nvPr>
        </p:nvSpPr>
        <p:spPr>
          <a:xfrm>
            <a:off x="785813" y="1573212"/>
            <a:ext cx="7589837" cy="4441507"/>
          </a:xfrm>
        </p:spPr>
        <p:txBody>
          <a:bodyPr/>
          <a:lstStyle/>
          <a:p>
            <a:r>
              <a:rPr lang="en-US" dirty="0" smtClean="0"/>
              <a:t>Les </a:t>
            </a:r>
            <a:r>
              <a:rPr lang="en-US" dirty="0" err="1" smtClean="0"/>
              <a:t>gestionnaires</a:t>
            </a:r>
            <a:r>
              <a:rPr lang="en-US" dirty="0" smtClean="0"/>
              <a:t> </a:t>
            </a:r>
            <a:r>
              <a:rPr lang="en-US" dirty="0" err="1" smtClean="0"/>
              <a:t>doivent</a:t>
            </a:r>
            <a:r>
              <a:rPr lang="en-US" dirty="0" smtClean="0"/>
              <a:t> </a:t>
            </a:r>
            <a:r>
              <a:rPr lang="en-US" dirty="0" err="1" smtClean="0"/>
              <a:t>regarder</a:t>
            </a:r>
            <a:r>
              <a:rPr lang="en-US" dirty="0" smtClean="0"/>
              <a:t> au </a:t>
            </a:r>
            <a:r>
              <a:rPr lang="en-US" dirty="0" err="1" smtClean="0"/>
              <a:t>delà</a:t>
            </a:r>
            <a:r>
              <a:rPr lang="en-US" dirty="0" smtClean="0"/>
              <a:t> de </a:t>
            </a:r>
            <a:r>
              <a:rPr lang="en-US" dirty="0" err="1" smtClean="0"/>
              <a:t>leur</a:t>
            </a:r>
            <a:r>
              <a:rPr lang="en-US" dirty="0" smtClean="0"/>
              <a:t> </a:t>
            </a:r>
            <a:r>
              <a:rPr lang="en-US" dirty="0" err="1" smtClean="0"/>
              <a:t>secteur</a:t>
            </a:r>
            <a:r>
              <a:rPr lang="en-US" dirty="0" smtClean="0"/>
              <a:t>  pour le portrait global de </a:t>
            </a:r>
            <a:r>
              <a:rPr lang="en-US" dirty="0" err="1" smtClean="0"/>
              <a:t>l’organisation</a:t>
            </a:r>
            <a:r>
              <a:rPr lang="en-US" dirty="0" smtClean="0"/>
              <a:t> </a:t>
            </a:r>
            <a:r>
              <a:rPr lang="en-US" dirty="0" err="1" smtClean="0"/>
              <a:t>afin</a:t>
            </a:r>
            <a:r>
              <a:rPr lang="en-US" dirty="0" smtClean="0"/>
              <a:t> </a:t>
            </a:r>
            <a:r>
              <a:rPr lang="en-US" dirty="0" err="1" smtClean="0"/>
              <a:t>d’en</a:t>
            </a:r>
            <a:r>
              <a:rPr lang="en-US" dirty="0" smtClean="0"/>
              <a:t> </a:t>
            </a:r>
            <a:r>
              <a:rPr lang="en-US" dirty="0" err="1" smtClean="0"/>
              <a:t>améliorer</a:t>
            </a:r>
            <a:r>
              <a:rPr lang="en-US" dirty="0" smtClean="0"/>
              <a:t> le </a:t>
            </a:r>
            <a:r>
              <a:rPr lang="en-US" dirty="0" err="1" smtClean="0"/>
              <a:t>rendement</a:t>
            </a:r>
            <a:r>
              <a:rPr lang="en-US" dirty="0" smtClean="0"/>
              <a:t>.</a:t>
            </a:r>
          </a:p>
          <a:p>
            <a:r>
              <a:rPr lang="en-US" dirty="0" err="1" smtClean="0"/>
              <a:t>L’information</a:t>
            </a:r>
            <a:r>
              <a:rPr lang="en-US" dirty="0" smtClean="0"/>
              <a:t> </a:t>
            </a:r>
            <a:r>
              <a:rPr lang="en-US" dirty="0" err="1" smtClean="0"/>
              <a:t>est</a:t>
            </a:r>
            <a:r>
              <a:rPr lang="en-US" dirty="0" smtClean="0"/>
              <a:t> de plus </a:t>
            </a:r>
            <a:r>
              <a:rPr lang="en-US" dirty="0" err="1" smtClean="0"/>
              <a:t>en</a:t>
            </a:r>
            <a:r>
              <a:rPr lang="en-US" dirty="0" smtClean="0"/>
              <a:t> plus </a:t>
            </a:r>
            <a:r>
              <a:rPr lang="en-US" dirty="0" err="1" smtClean="0"/>
              <a:t>disponible</a:t>
            </a:r>
            <a:r>
              <a:rPr lang="en-US" dirty="0" smtClean="0"/>
              <a:t> et </a:t>
            </a:r>
            <a:r>
              <a:rPr lang="en-US" dirty="0" err="1" smtClean="0"/>
              <a:t>circule</a:t>
            </a:r>
            <a:r>
              <a:rPr lang="en-US" dirty="0" smtClean="0"/>
              <a:t> à </a:t>
            </a:r>
            <a:r>
              <a:rPr lang="en-US" dirty="0" err="1" smtClean="0"/>
              <a:t>tous</a:t>
            </a:r>
            <a:r>
              <a:rPr lang="en-US" dirty="0" smtClean="0"/>
              <a:t> les </a:t>
            </a:r>
            <a:r>
              <a:rPr lang="en-US" dirty="0" err="1" smtClean="0"/>
              <a:t>échelons</a:t>
            </a:r>
            <a:r>
              <a:rPr lang="en-US" dirty="0" smtClean="0"/>
              <a:t> de </a:t>
            </a:r>
            <a:r>
              <a:rPr lang="en-US" dirty="0" err="1" smtClean="0"/>
              <a:t>l’organization</a:t>
            </a:r>
            <a:r>
              <a:rPr lang="en-US" dirty="0" smtClean="0"/>
              <a:t>. </a:t>
            </a:r>
            <a:r>
              <a:rPr lang="en-US" dirty="0" err="1" smtClean="0"/>
              <a:t>Alors</a:t>
            </a:r>
            <a:r>
              <a:rPr lang="en-US" dirty="0" smtClean="0"/>
              <a:t> </a:t>
            </a:r>
            <a:r>
              <a:rPr lang="en-US" dirty="0" err="1" smtClean="0"/>
              <a:t>il</a:t>
            </a:r>
            <a:r>
              <a:rPr lang="en-US" dirty="0" smtClean="0"/>
              <a:t> </a:t>
            </a:r>
            <a:r>
              <a:rPr lang="en-US" dirty="0" err="1" smtClean="0"/>
              <a:t>faut</a:t>
            </a:r>
            <a:r>
              <a:rPr lang="en-US" dirty="0" smtClean="0"/>
              <a:t> savoir </a:t>
            </a:r>
            <a:r>
              <a:rPr lang="en-US" dirty="0" err="1" smtClean="0"/>
              <a:t>en</a:t>
            </a:r>
            <a:r>
              <a:rPr lang="en-US" dirty="0" smtClean="0"/>
              <a:t> </a:t>
            </a:r>
            <a:r>
              <a:rPr lang="en-US" dirty="0" err="1" smtClean="0"/>
              <a:t>tirer</a:t>
            </a:r>
            <a:r>
              <a:rPr lang="en-US" dirty="0" smtClean="0"/>
              <a:t> profit.</a:t>
            </a:r>
          </a:p>
          <a:p>
            <a:r>
              <a:rPr lang="en-US" dirty="0" smtClean="0"/>
              <a:t>Les nouveaux  </a:t>
            </a:r>
            <a:r>
              <a:rPr lang="en-US" dirty="0" err="1" smtClean="0"/>
              <a:t>systèmes</a:t>
            </a:r>
            <a:r>
              <a:rPr lang="en-US" dirty="0" smtClean="0"/>
              <a:t> </a:t>
            </a:r>
            <a:r>
              <a:rPr lang="en-US" dirty="0" err="1" smtClean="0"/>
              <a:t>d’information</a:t>
            </a:r>
            <a:r>
              <a:rPr lang="en-US" dirty="0" smtClean="0"/>
              <a:t> </a:t>
            </a:r>
            <a:r>
              <a:rPr lang="en-US" dirty="0" err="1" smtClean="0"/>
              <a:t>facilitent</a:t>
            </a:r>
            <a:r>
              <a:rPr lang="en-US" dirty="0" smtClean="0"/>
              <a:t> la </a:t>
            </a:r>
            <a:r>
              <a:rPr lang="en-US" dirty="0" err="1" smtClean="0"/>
              <a:t>planification</a:t>
            </a:r>
            <a:r>
              <a:rPr lang="en-US" dirty="0" smtClean="0"/>
              <a:t>, </a:t>
            </a:r>
            <a:r>
              <a:rPr lang="en-US" dirty="0" err="1" smtClean="0"/>
              <a:t>l’organisation</a:t>
            </a:r>
            <a:r>
              <a:rPr lang="en-US" dirty="0" smtClean="0"/>
              <a:t>, la direction et le </a:t>
            </a:r>
            <a:r>
              <a:rPr lang="en-US" dirty="0" err="1" smtClean="0"/>
              <a:t>contrôle</a:t>
            </a:r>
            <a:r>
              <a:rPr lang="en-US" dirty="0" smtClean="0"/>
              <a:t>.</a:t>
            </a:r>
          </a:p>
          <a:p>
            <a:r>
              <a:rPr lang="en-US" dirty="0" err="1" smtClean="0"/>
              <a:t>Éléments</a:t>
            </a:r>
            <a:r>
              <a:rPr lang="en-US" dirty="0" smtClean="0"/>
              <a:t> de </a:t>
            </a:r>
            <a:r>
              <a:rPr lang="en-US" dirty="0" err="1" smtClean="0"/>
              <a:t>changement</a:t>
            </a:r>
            <a:r>
              <a:rPr lang="en-US" dirty="0" smtClean="0"/>
              <a:t>;</a:t>
            </a:r>
          </a:p>
          <a:p>
            <a:pPr marL="457200" indent="-457200">
              <a:buAutoNum type="arabicPeriod"/>
            </a:pPr>
            <a:r>
              <a:rPr lang="en-US" dirty="0" smtClean="0"/>
              <a:t>La restructuration et </a:t>
            </a:r>
            <a:r>
              <a:rPr lang="en-US" dirty="0" err="1" smtClean="0"/>
              <a:t>l’externalisation</a:t>
            </a:r>
            <a:r>
              <a:rPr lang="en-US" dirty="0" smtClean="0"/>
              <a:t>(outsourcing)</a:t>
            </a:r>
          </a:p>
          <a:p>
            <a:pPr marL="457200" indent="-457200">
              <a:buAutoNum type="arabicPeriod"/>
            </a:pPr>
            <a:r>
              <a:rPr lang="en-US" dirty="0" err="1" smtClean="0"/>
              <a:t>L’autonomisation</a:t>
            </a:r>
            <a:r>
              <a:rPr lang="en-US" dirty="0" smtClean="0"/>
              <a:t> (empowerment) et les </a:t>
            </a:r>
            <a:r>
              <a:rPr lang="en-US" dirty="0" err="1" smtClean="0"/>
              <a:t>équipes</a:t>
            </a:r>
            <a:r>
              <a:rPr lang="en-US" dirty="0" smtClean="0"/>
              <a:t> </a:t>
            </a:r>
            <a:r>
              <a:rPr lang="en-US" dirty="0" err="1" smtClean="0"/>
              <a:t>autogérées</a:t>
            </a:r>
            <a:r>
              <a:rPr lang="en-US" dirty="0" smtClean="0"/>
              <a:t> (self-managed team)</a:t>
            </a:r>
          </a:p>
          <a:p>
            <a:r>
              <a:rPr lang="en-US" dirty="0" smtClean="0"/>
              <a:t>Nota Bene: Lire le 1.5 page 19 pour les definitions des </a:t>
            </a:r>
            <a:r>
              <a:rPr lang="en-US" dirty="0" err="1" smtClean="0"/>
              <a:t>termes</a:t>
            </a:r>
            <a:r>
              <a:rPr lang="en-US" smtClean="0"/>
              <a:t>.</a:t>
            </a:r>
            <a:endParaRPr lang="en-US" dirty="0" smtClean="0"/>
          </a:p>
          <a:p>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xmlns="" val="30271190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fr-CA" dirty="0" smtClean="0"/>
              <a:t>OA1  Qu’est-ce que la gestion ? </a:t>
            </a:r>
          </a:p>
          <a:p>
            <a:r>
              <a:rPr lang="fr-CA" dirty="0" smtClean="0"/>
              <a:t>OA2  Les tâches des gestionnaires</a:t>
            </a:r>
          </a:p>
          <a:p>
            <a:r>
              <a:rPr lang="fr-CA" dirty="0" smtClean="0"/>
              <a:t>OA3  Les types de fonctions et les échelons au sein de la hiérarchie</a:t>
            </a:r>
          </a:p>
          <a:p>
            <a:r>
              <a:rPr lang="fr-CA" dirty="0" smtClean="0"/>
              <a:t>OA4  Les habiletés et les rôles des gestionnaires</a:t>
            </a:r>
          </a:p>
          <a:p>
            <a:r>
              <a:rPr lang="fr-CA" dirty="0" smtClean="0"/>
              <a:t>OA5  Les changements récents dans les pratiques de gestion</a:t>
            </a:r>
          </a:p>
        </p:txBody>
      </p:sp>
    </p:spTree>
    <p:extLst>
      <p:ext uri="{BB962C8B-B14F-4D97-AF65-F5344CB8AC3E}">
        <p14:creationId xmlns:p14="http://schemas.microsoft.com/office/powerpoint/2010/main" xmlns="" val="7543822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1266</TotalTime>
  <Words>1386</Words>
  <Application>Microsoft Office PowerPoint</Application>
  <PresentationFormat>On-screen Show (4:3)</PresentationFormat>
  <Paragraphs>127</Paragraphs>
  <Slides>21</Slides>
  <Notes>10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Slide 1</vt:lpstr>
      <vt:lpstr>Slide 2</vt:lpstr>
      <vt:lpstr>Slide 3</vt:lpstr>
      <vt:lpstr>Introduction au monde des affaires</vt:lpstr>
      <vt:lpstr>Qu’est-ce que la gestion ?</vt:lpstr>
      <vt:lpstr>Pourquoi étudier la gestion?</vt:lpstr>
      <vt:lpstr>Qu’est-ce que la gestion ?</vt:lpstr>
      <vt:lpstr>Objectif  de la gestion    </vt:lpstr>
      <vt:lpstr>Différence entre efficacité et efficience</vt:lpstr>
      <vt:lpstr>Les principes d’une saine gestion  La transparence: Rien n’est caché ou fait en catimini  La continuité: Assuré la viabilité à long terme  L’efficience: Optimiser l’utilisation des ressources et du développement durable  L’équilibre: Moyens de répartir l’exercice du pouvoir  L’équité: Respect des lois  L’abnégation: renoncement aux avantages et intérêts personnels.</vt:lpstr>
      <vt:lpstr>Un objectif de la gestion : atteindre un rendement élevé</vt:lpstr>
      <vt:lpstr>Les tâches des gestionnaires</vt:lpstr>
      <vt:lpstr>Les tâches du gestionnaire</vt:lpstr>
      <vt:lpstr>Les tâches des gestionnaires</vt:lpstr>
      <vt:lpstr>Les types de fonctions et les échelons au sein de la hiérarchie</vt:lpstr>
      <vt:lpstr>Les types de fonctions et les échelons au sein de la hiérarchie</vt:lpstr>
      <vt:lpstr>Les habiletés et les rôles des gestionnaires</vt:lpstr>
      <vt:lpstr>Les habiletés en gestion</vt:lpstr>
      <vt:lpstr>Rôles en gestion</vt:lpstr>
      <vt:lpstr>Les changements récents dans les pratiques de gestion</vt:lpstr>
      <vt:lpstr>Slide 21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Genevieve</dc:creator>
  <cp:lastModifiedBy>Nicolas Lowe</cp:lastModifiedBy>
  <cp:revision>167</cp:revision>
  <cp:lastPrinted>2016-04-08T19:45:16Z</cp:lastPrinted>
  <dcterms:created xsi:type="dcterms:W3CDTF">2016-03-14T12:53:37Z</dcterms:created>
  <dcterms:modified xsi:type="dcterms:W3CDTF">2016-10-18T18:51:59Z</dcterms:modified>
</cp:coreProperties>
</file>