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75" r:id="rId13"/>
    <p:sldId id="288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02" autoAdjust="0"/>
    <p:restoredTop sz="93839" autoAdjust="0"/>
  </p:normalViewPr>
  <p:slideViewPr>
    <p:cSldViewPr>
      <p:cViewPr>
        <p:scale>
          <a:sx n="100" d="100"/>
          <a:sy n="100" d="100"/>
        </p:scale>
        <p:origin x="-1860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72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5268ECB1-D2ED-4FAE-9CE3-A0BEDCB3C0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44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E38FDD6C-AB57-4E04-8512-576743771B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668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416844-6E6B-4397-9619-362FA51964CC}" type="slidenum">
              <a:rPr lang="en-US"/>
              <a:pPr/>
              <a:t>9</a:t>
            </a:fld>
            <a:endParaRPr lang="en-US"/>
          </a:p>
        </p:txBody>
      </p:sp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633E98-CB3C-4744-86C3-61A4E8196225}" type="slidenum">
              <a:rPr lang="en-US"/>
              <a:pPr/>
              <a:t>10</a:t>
            </a:fld>
            <a:endParaRPr lang="en-US"/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9CBD2E-34C8-4BE6-955A-E4128793889E}" type="slidenum">
              <a:rPr lang="en-US"/>
              <a:pPr/>
              <a:t>11</a:t>
            </a:fld>
            <a:endParaRPr lang="en-US"/>
          </a:p>
        </p:txBody>
      </p:sp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C27236-C4B0-456D-BCAB-4B120E913ECA}" type="slidenum">
              <a:rPr lang="en-US"/>
              <a:pPr/>
              <a:t>12</a:t>
            </a:fld>
            <a:endParaRPr lang="en-US"/>
          </a:p>
        </p:txBody>
      </p:sp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381000" y="990600"/>
            <a:ext cx="76200" cy="51054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n-US" sz="240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371600"/>
            <a:ext cx="7696200" cy="2057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765550"/>
            <a:ext cx="7696200" cy="2057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200">
                <a:latin typeface="Arial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CA" smtClean="0"/>
              <a:t>MECH 496 — Engineering Management</a:t>
            </a: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1000" b="1"/>
            </a:lvl1pPr>
          </a:lstStyle>
          <a:p>
            <a:fld id="{D936E79A-0B6E-414F-9B8C-60DAF6A8FF42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81928" name="Group 8"/>
          <p:cNvGrpSpPr>
            <a:grpSpLocks/>
          </p:cNvGrpSpPr>
          <p:nvPr/>
        </p:nvGrpSpPr>
        <p:grpSpPr bwMode="auto">
          <a:xfrm>
            <a:off x="381000" y="304800"/>
            <a:ext cx="8391525" cy="5791200"/>
            <a:chOff x="240" y="192"/>
            <a:chExt cx="5286" cy="3648"/>
          </a:xfrm>
        </p:grpSpPr>
        <p:sp>
          <p:nvSpPr>
            <p:cNvPr id="81929" name="Rectangle 9"/>
            <p:cNvSpPr>
              <a:spLocks noChangeArrowheads="1"/>
            </p:cNvSpPr>
            <p:nvPr/>
          </p:nvSpPr>
          <p:spPr bwMode="auto">
            <a:xfrm flipV="1">
              <a:off x="5236" y="192"/>
              <a:ext cx="288" cy="2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0" name="Rectangle 10"/>
            <p:cNvSpPr>
              <a:spLocks noChangeArrowheads="1"/>
            </p:cNvSpPr>
            <p:nvPr/>
          </p:nvSpPr>
          <p:spPr bwMode="auto">
            <a:xfrm flipV="1">
              <a:off x="240" y="192"/>
              <a:ext cx="5004" cy="28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1" name="Rectangle 11"/>
            <p:cNvSpPr>
              <a:spLocks noChangeArrowheads="1"/>
            </p:cNvSpPr>
            <p:nvPr/>
          </p:nvSpPr>
          <p:spPr bwMode="auto">
            <a:xfrm flipV="1">
              <a:off x="240" y="480"/>
              <a:ext cx="500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2" name="Rectangle 12"/>
            <p:cNvSpPr>
              <a:spLocks noChangeArrowheads="1"/>
            </p:cNvSpPr>
            <p:nvPr/>
          </p:nvSpPr>
          <p:spPr bwMode="auto">
            <a:xfrm flipV="1">
              <a:off x="5242" y="480"/>
              <a:ext cx="282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3" name="Line 13"/>
            <p:cNvSpPr>
              <a:spLocks noChangeShapeType="1"/>
            </p:cNvSpPr>
            <p:nvPr/>
          </p:nvSpPr>
          <p:spPr bwMode="auto">
            <a:xfrm flipH="1">
              <a:off x="480" y="2256"/>
              <a:ext cx="48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1934" name="Rectangle 14"/>
            <p:cNvSpPr>
              <a:spLocks noChangeArrowheads="1"/>
            </p:cNvSpPr>
            <p:nvPr/>
          </p:nvSpPr>
          <p:spPr bwMode="auto">
            <a:xfrm>
              <a:off x="240" y="192"/>
              <a:ext cx="5286" cy="36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6248400"/>
            <a:ext cx="16764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5000" y="6248400"/>
            <a:ext cx="594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MECH 496 — Engineering Management</a:t>
            </a:r>
            <a:endParaRPr lang="en-US" dirty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248400"/>
            <a:ext cx="1066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1-</a:t>
            </a:r>
            <a:fld id="{3ADCDA7D-6044-47B0-B254-A2D7E07E6774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164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533400"/>
            <a:ext cx="86836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752600"/>
            <a:ext cx="8683625" cy="441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167335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j-lt"/>
              </a:defRPr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05000" y="6248400"/>
            <a:ext cx="533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j-lt"/>
              </a:defRPr>
            </a:lvl1pPr>
          </a:lstStyle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42048" y="6248400"/>
            <a:ext cx="167335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j-lt"/>
              </a:defRPr>
            </a:lvl1pPr>
          </a:lstStyle>
          <a:p>
            <a:r>
              <a:rPr lang="en-US" dirty="0"/>
              <a:t>1-</a:t>
            </a:r>
            <a:fld id="{4105477A-FC29-4EBB-A087-05F8D8E335F2}" type="slidenum">
              <a:rPr lang="en-US"/>
              <a:pPr/>
              <a:t>‹#›</a:t>
            </a:fld>
            <a:endParaRPr lang="en-US" dirty="0"/>
          </a:p>
        </p:txBody>
      </p:sp>
      <p:grpSp>
        <p:nvGrpSpPr>
          <p:cNvPr id="80910" name="Group 14"/>
          <p:cNvGrpSpPr>
            <a:grpSpLocks/>
          </p:cNvGrpSpPr>
          <p:nvPr userDrawn="1"/>
        </p:nvGrpSpPr>
        <p:grpSpPr bwMode="auto">
          <a:xfrm>
            <a:off x="228600" y="152400"/>
            <a:ext cx="8705850" cy="1600200"/>
            <a:chOff x="176" y="96"/>
            <a:chExt cx="5484" cy="1008"/>
          </a:xfrm>
        </p:grpSpPr>
        <p:sp>
          <p:nvSpPr>
            <p:cNvPr id="80904" name="Line 8"/>
            <p:cNvSpPr>
              <a:spLocks noChangeShapeType="1"/>
            </p:cNvSpPr>
            <p:nvPr userDrawn="1"/>
          </p:nvSpPr>
          <p:spPr bwMode="auto">
            <a:xfrm flipH="1">
              <a:off x="190" y="1104"/>
              <a:ext cx="547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0905" name="Rectangle 9"/>
            <p:cNvSpPr>
              <a:spLocks noChangeArrowheads="1"/>
            </p:cNvSpPr>
            <p:nvPr userDrawn="1"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6" name="Rectangle 10"/>
            <p:cNvSpPr>
              <a:spLocks noChangeArrowheads="1"/>
            </p:cNvSpPr>
            <p:nvPr userDrawn="1"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7" name="Rectangle 11"/>
            <p:cNvSpPr>
              <a:spLocks noChangeArrowheads="1"/>
            </p:cNvSpPr>
            <p:nvPr userDrawn="1"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8" name="Rectangle 12"/>
            <p:cNvSpPr>
              <a:spLocks noChangeArrowheads="1"/>
            </p:cNvSpPr>
            <p:nvPr userDrawn="1"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timing>
    <p:tnLst>
      <p:par>
        <p:cTn id="1" dur="indefinite" restart="never" nodeType="tmRoot"/>
      </p:par>
    </p:tnLst>
  </p:timing>
  <p:hf hdr="0"/>
  <p:txStyles>
    <p:titleStyle>
      <a:lvl1pPr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25475" indent="-2921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914400" indent="-2794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5pPr>
      <a:lvl6pPr marL="2286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6pPr>
      <a:lvl7pPr marL="2743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7pPr>
      <a:lvl8pPr marL="3200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8pPr>
      <a:lvl9pPr marL="3657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Calibri" panose="020F0502020204030204" pitchFamily="34" charset="0"/>
              </a:rPr>
              <a:t>Introduction — Engineering and Management</a:t>
            </a:r>
            <a:endParaRPr lang="en-US" b="1" dirty="0">
              <a:latin typeface="Calibri" panose="020F050202020403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656013"/>
            <a:ext cx="7696200" cy="2209800"/>
          </a:xfrm>
          <a:noFill/>
        </p:spPr>
        <p:txBody>
          <a:bodyPr/>
          <a:lstStyle/>
          <a:p>
            <a:r>
              <a:rPr lang="en-US" dirty="0"/>
              <a:t>Chapter 1</a:t>
            </a:r>
          </a:p>
          <a:p>
            <a:r>
              <a:rPr lang="en-US" dirty="0" smtClean="0"/>
              <a:t>Mechanical Engineering 496</a:t>
            </a:r>
            <a:endParaRPr lang="en-US" dirty="0"/>
          </a:p>
          <a:p>
            <a:r>
              <a:rPr lang="en-US" dirty="0"/>
              <a:t>Engineering Management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724C4400-7F9D-40FE-95E3-809F6D124B9F}" type="slidenum">
              <a:rPr lang="en-US"/>
              <a:pPr/>
              <a:t>2</a:t>
            </a:fld>
            <a:endParaRPr lang="en-US"/>
          </a:p>
        </p:txBody>
      </p:sp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b="1" dirty="0"/>
              <a:t>In Chapter 1, we </a:t>
            </a:r>
            <a:r>
              <a:rPr lang="en-US" b="1" dirty="0" smtClean="0"/>
              <a:t>will:</a:t>
            </a:r>
            <a:endParaRPr lang="en-US" b="1" dirty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altLang="en-US" dirty="0"/>
              <a:t>Describe the origins of engineering </a:t>
            </a:r>
            <a:r>
              <a:rPr lang="en-US" altLang="en-US" dirty="0" smtClean="0"/>
              <a:t>practice.</a:t>
            </a:r>
            <a:endParaRPr lang="en-US" altLang="en-US" dirty="0"/>
          </a:p>
          <a:p>
            <a:pPr>
              <a:spcBef>
                <a:spcPts val="600"/>
              </a:spcBef>
            </a:pPr>
            <a:r>
              <a:rPr lang="en-US" altLang="en-US" dirty="0"/>
              <a:t>Identify the functions of </a:t>
            </a:r>
            <a:r>
              <a:rPr lang="en-US" altLang="en-US" dirty="0" smtClean="0"/>
              <a:t>management.</a:t>
            </a:r>
            <a:endParaRPr lang="en-US" altLang="en-US" dirty="0"/>
          </a:p>
          <a:p>
            <a:pPr>
              <a:spcBef>
                <a:spcPts val="600"/>
              </a:spcBef>
            </a:pPr>
            <a:r>
              <a:rPr lang="en-US" altLang="en-US" dirty="0"/>
              <a:t>Explain what </a:t>
            </a:r>
            <a:r>
              <a:rPr lang="en-US" altLang="en-US" dirty="0" smtClean="0"/>
              <a:t>Engineering Management is.</a:t>
            </a:r>
            <a:endParaRPr lang="en-US" altLang="en-US" dirty="0"/>
          </a:p>
          <a:p>
            <a:pPr>
              <a:spcBef>
                <a:spcPts val="600"/>
              </a:spcBef>
            </a:pPr>
            <a:r>
              <a:rPr lang="en-US" altLang="en-US" dirty="0"/>
              <a:t>Explain </a:t>
            </a:r>
            <a:r>
              <a:rPr lang="en-US" altLang="en-US" dirty="0" smtClean="0"/>
              <a:t>why engineers are needed in management.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768B4D02-5947-44F2-A997-28DA4FF34825}" type="slidenum">
              <a:rPr lang="en-US"/>
              <a:pPr/>
              <a:t>3</a:t>
            </a:fld>
            <a:endParaRPr lang="en-US"/>
          </a:p>
        </p:txBody>
      </p:sp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Engineering and engineers</a:t>
            </a:r>
            <a:endParaRPr lang="en-US" b="1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What is </a:t>
            </a:r>
            <a:r>
              <a:rPr lang="en-US" b="1" dirty="0" smtClean="0"/>
              <a:t>engineering</a:t>
            </a:r>
            <a:r>
              <a:rPr lang="en-US" dirty="0" smtClean="0"/>
              <a:t>?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the art </a:t>
            </a:r>
            <a:r>
              <a:rPr lang="en-CA" dirty="0"/>
              <a:t>of directing the great sources of power in nature, for the use and convenience of </a:t>
            </a:r>
            <a:r>
              <a:rPr lang="en-CA" dirty="0" smtClean="0"/>
              <a:t>man</a:t>
            </a:r>
          </a:p>
          <a:p>
            <a:pPr lvl="1">
              <a:spcBef>
                <a:spcPts val="300"/>
              </a:spcBef>
            </a:pPr>
            <a:r>
              <a:rPr lang="en-CA" dirty="0"/>
              <a:t>the profession in which a knowledge of the mathematical and natural sciences gained by study, </a:t>
            </a:r>
            <a:r>
              <a:rPr lang="en-CA" dirty="0" smtClean="0"/>
              <a:t>experience</a:t>
            </a:r>
            <a:r>
              <a:rPr lang="en-CA" dirty="0"/>
              <a:t>, and practice is applied with judgement to develop ways to </a:t>
            </a:r>
            <a:r>
              <a:rPr lang="en-CA" dirty="0" smtClean="0"/>
              <a:t>utilize economical-</a:t>
            </a:r>
            <a:r>
              <a:rPr lang="en-CA" dirty="0" err="1" smtClean="0"/>
              <a:t>ly</a:t>
            </a:r>
            <a:r>
              <a:rPr lang="en-CA" dirty="0" smtClean="0"/>
              <a:t> </a:t>
            </a:r>
            <a:r>
              <a:rPr lang="en-CA" dirty="0"/>
              <a:t>the </a:t>
            </a:r>
            <a:r>
              <a:rPr lang="en-CA" dirty="0" smtClean="0"/>
              <a:t>materials </a:t>
            </a:r>
            <a:r>
              <a:rPr lang="en-CA" dirty="0"/>
              <a:t>and forces of nature for the benefit of mankind</a:t>
            </a:r>
            <a:endParaRPr lang="en-US" dirty="0"/>
          </a:p>
          <a:p>
            <a:pPr lvl="1"/>
            <a:r>
              <a:rPr lang="en-CA" dirty="0" smtClean="0"/>
              <a:t>the </a:t>
            </a:r>
            <a:r>
              <a:rPr lang="en-CA" dirty="0"/>
              <a:t>application of science and mathematics </a:t>
            </a:r>
            <a:r>
              <a:rPr lang="en-CA" dirty="0" smtClean="0"/>
              <a:t>by </a:t>
            </a:r>
            <a:r>
              <a:rPr lang="en-CA" dirty="0"/>
              <a:t>which the properties of matter and the sources of energy in nature are made useful to man in </a:t>
            </a:r>
            <a:r>
              <a:rPr lang="en-CA" dirty="0" smtClean="0"/>
              <a:t>structures</a:t>
            </a:r>
            <a:r>
              <a:rPr lang="en-CA" dirty="0"/>
              <a:t>, machines, products, systems, and processes</a:t>
            </a:r>
            <a:r>
              <a:rPr lang="en-CA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B11824F2-B010-4AED-ACB4-CEB92A70D0A5}" type="slidenum">
              <a:rPr lang="en-US"/>
              <a:pPr/>
              <a:t>4</a:t>
            </a:fld>
            <a:endParaRPr lang="en-US"/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Engineering </a:t>
            </a:r>
            <a:r>
              <a:rPr lang="en-US" b="1" dirty="0"/>
              <a:t>and </a:t>
            </a:r>
            <a:r>
              <a:rPr lang="en-US" b="1" dirty="0" smtClean="0"/>
              <a:t>engineers …</a:t>
            </a:r>
            <a:endParaRPr lang="en-US" b="1" dirty="0"/>
          </a:p>
        </p:txBody>
      </p:sp>
      <p:pic>
        <p:nvPicPr>
          <p:cNvPr id="7" name="Picture 6" descr="AAGTLBS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67840"/>
            <a:ext cx="6702918" cy="448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engineers do 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9C9DD24E-8A3E-4A28-B0D5-D623634570A6}" type="slidenum">
              <a:rPr lang="en-US"/>
              <a:pPr/>
              <a:t>5</a:t>
            </a:fld>
            <a:endParaRPr lang="en-US"/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Management</a:t>
            </a:r>
            <a:endParaRPr lang="en-US" b="1" dirty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“Management” can be used in four distinct ways:</a:t>
            </a:r>
          </a:p>
          <a:p>
            <a:pPr lvl="1">
              <a:spcBef>
                <a:spcPts val="300"/>
              </a:spcBef>
            </a:pPr>
            <a:r>
              <a:rPr lang="en-CA" dirty="0"/>
              <a:t>an organizational or administrative </a:t>
            </a:r>
            <a:r>
              <a:rPr lang="en-CA" dirty="0" smtClean="0"/>
              <a:t>process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a </a:t>
            </a:r>
            <a:r>
              <a:rPr lang="en-CA" dirty="0"/>
              <a:t>science, discipline, or </a:t>
            </a:r>
            <a:r>
              <a:rPr lang="en-CA" dirty="0" smtClean="0"/>
              <a:t>art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the </a:t>
            </a:r>
            <a:r>
              <a:rPr lang="en-CA" dirty="0"/>
              <a:t>group of </a:t>
            </a:r>
            <a:r>
              <a:rPr lang="en-CA" dirty="0" smtClean="0"/>
              <a:t>people </a:t>
            </a:r>
            <a:r>
              <a:rPr lang="en-CA" dirty="0"/>
              <a:t>running an </a:t>
            </a:r>
            <a:r>
              <a:rPr lang="en-CA" dirty="0" smtClean="0"/>
              <a:t>organization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an </a:t>
            </a:r>
            <a:r>
              <a:rPr lang="en-CA" dirty="0"/>
              <a:t>occupational </a:t>
            </a:r>
            <a:r>
              <a:rPr lang="en-CA" dirty="0" smtClean="0"/>
              <a:t>career</a:t>
            </a:r>
            <a:endParaRPr lang="en-US" dirty="0"/>
          </a:p>
          <a:p>
            <a:pPr>
              <a:spcBef>
                <a:spcPts val="600"/>
              </a:spcBef>
            </a:pPr>
            <a:r>
              <a:rPr lang="en-US" b="1" dirty="0" smtClean="0"/>
              <a:t>Management</a:t>
            </a:r>
            <a:r>
              <a:rPr lang="en-US" dirty="0" smtClean="0"/>
              <a:t> is </a:t>
            </a:r>
            <a:r>
              <a:rPr lang="en-CA" dirty="0" smtClean="0"/>
              <a:t>a </a:t>
            </a:r>
            <a:r>
              <a:rPr lang="en-CA" dirty="0"/>
              <a:t>set of activities </a:t>
            </a:r>
            <a:r>
              <a:rPr lang="en-CA" dirty="0" smtClean="0"/>
              <a:t>(planning </a:t>
            </a:r>
            <a:r>
              <a:rPr lang="en-CA" dirty="0"/>
              <a:t>and decision making, organizing, leading, and </a:t>
            </a:r>
            <a:r>
              <a:rPr lang="en-CA" dirty="0" smtClean="0"/>
              <a:t>controlling</a:t>
            </a:r>
            <a:r>
              <a:rPr lang="en-CA" dirty="0"/>
              <a:t>) directed at an organization’s resources (human, financial, physical, and </a:t>
            </a:r>
            <a:r>
              <a:rPr lang="en-CA" dirty="0" smtClean="0"/>
              <a:t>information) with </a:t>
            </a:r>
            <a:r>
              <a:rPr lang="en-CA" dirty="0"/>
              <a:t>the aim of achieving </a:t>
            </a:r>
            <a:r>
              <a:rPr lang="en-CA" dirty="0" smtClean="0"/>
              <a:t>organization-al </a:t>
            </a:r>
            <a:r>
              <a:rPr lang="en-CA" dirty="0"/>
              <a:t>goals in an efficient and effective </a:t>
            </a:r>
            <a:r>
              <a:rPr lang="en-CA" dirty="0" smtClean="0"/>
              <a:t>manner.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993267EB-594D-4683-B057-95A1052FE14B}" type="slidenum">
              <a:rPr lang="en-US"/>
              <a:pPr/>
              <a:t>6</a:t>
            </a:fld>
            <a:endParaRPr lang="en-US"/>
          </a:p>
        </p:txBody>
      </p:sp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Management levels and managerial skills</a:t>
            </a:r>
            <a:endParaRPr lang="en-US" b="1" dirty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Management is performed generally on three levels: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First-line:  direct supervision of nonmanagers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Middle:  manage through other managers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Top:  board chairman, president, vice president, chief officer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Managers must possess skills in three areas: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Technical:  the skills that are practiced by the supervised group; e.g. engineering, accounting, machining, etc.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Interpersonal:  skills and abilities used to achieve results through the efforts of other people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Conceptual:  ability </a:t>
            </a:r>
            <a:r>
              <a:rPr lang="en-US" dirty="0"/>
              <a:t>to </a:t>
            </a:r>
            <a:r>
              <a:rPr lang="en-US" dirty="0" smtClean="0"/>
              <a:t>discern </a:t>
            </a:r>
            <a:r>
              <a:rPr lang="en-US" dirty="0"/>
              <a:t>the critical </a:t>
            </a:r>
            <a:r>
              <a:rPr lang="en-US" dirty="0" smtClean="0"/>
              <a:t>factors and determine what the organization must do to succeed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0627C7CF-A316-46BA-9839-CFE1C23E7D20}" type="slidenum">
              <a:rPr lang="en-US"/>
              <a:pPr/>
              <a:t>7</a:t>
            </a:fld>
            <a:endParaRPr lang="en-US"/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levels and managerial skills…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Depending on the level of management, a manager will generally possess and practice a mix of managerial skills.</a:t>
            </a:r>
            <a:endParaRPr lang="en-US" dirty="0"/>
          </a:p>
        </p:txBody>
      </p:sp>
      <p:pic>
        <p:nvPicPr>
          <p:cNvPr id="7" name="Picture 6" descr="AAGTLBT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97480"/>
            <a:ext cx="5873667" cy="347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74CBC219-C9F2-45AC-914C-CA76FD6B81FD}" type="slidenum">
              <a:rPr lang="en-US"/>
              <a:pPr/>
              <a:t>8</a:t>
            </a:fld>
            <a:endParaRPr lang="en-US"/>
          </a:p>
        </p:txBody>
      </p:sp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Managerial roles (</a:t>
            </a:r>
            <a:r>
              <a:rPr lang="en-US" b="1" dirty="0" err="1" smtClean="0"/>
              <a:t>Mintzberg</a:t>
            </a:r>
            <a:r>
              <a:rPr lang="en-US" b="1" dirty="0" smtClean="0"/>
              <a:t>)</a:t>
            </a:r>
            <a:endParaRPr lang="en-US" b="1" dirty="0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Henry </a:t>
            </a:r>
            <a:r>
              <a:rPr lang="en-US" dirty="0" err="1" smtClean="0"/>
              <a:t>Mintzberg</a:t>
            </a:r>
            <a:r>
              <a:rPr lang="en-US" dirty="0" smtClean="0"/>
              <a:t> says a manager has three types of role:  </a:t>
            </a:r>
            <a:r>
              <a:rPr lang="en-US" i="1" dirty="0" smtClean="0"/>
              <a:t>interpersonal</a:t>
            </a:r>
            <a:r>
              <a:rPr lang="en-US" dirty="0" smtClean="0"/>
              <a:t>, </a:t>
            </a:r>
            <a:r>
              <a:rPr lang="en-US" i="1" dirty="0" smtClean="0"/>
              <a:t>informational</a:t>
            </a:r>
            <a:r>
              <a:rPr lang="en-US" dirty="0" smtClean="0"/>
              <a:t>, and </a:t>
            </a:r>
            <a:r>
              <a:rPr lang="en-US" i="1" dirty="0" smtClean="0"/>
              <a:t>decisional</a:t>
            </a:r>
            <a:r>
              <a:rPr lang="en-US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Depending on the direction of the relationship, </a:t>
            </a:r>
            <a:r>
              <a:rPr lang="en-US" b="1" dirty="0" smtClean="0"/>
              <a:t>interpersonal</a:t>
            </a:r>
            <a:r>
              <a:rPr lang="en-US" dirty="0" smtClean="0"/>
              <a:t> roles have three types: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Figurehead— actions of the symbolic head of an organization (outward)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Leader— selecting, guiding, and motivating subordinates (downward)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Liaison— sometimes called networking; used to effect mutual assistance (horizontal)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2B67F3F3-6ECE-46DD-8F23-456225E0C53D}" type="slidenum">
              <a:rPr lang="en-US"/>
              <a:pPr/>
              <a:t>9</a:t>
            </a:fld>
            <a:endParaRPr lang="en-US"/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Managerial roles (</a:t>
            </a:r>
            <a:r>
              <a:rPr lang="en-US" b="1" dirty="0" err="1"/>
              <a:t>Mintzberg</a:t>
            </a:r>
            <a:r>
              <a:rPr lang="en-US" b="1" dirty="0" smtClean="0"/>
              <a:t>) …</a:t>
            </a:r>
            <a:endParaRPr lang="en-US" b="1" dirty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/>
              <a:t>Depending on the direction of the </a:t>
            </a:r>
            <a:r>
              <a:rPr lang="en-US" dirty="0" smtClean="0"/>
              <a:t>flow of information, </a:t>
            </a:r>
            <a:r>
              <a:rPr lang="en-US" b="1" dirty="0" smtClean="0"/>
              <a:t>informational</a:t>
            </a:r>
            <a:r>
              <a:rPr lang="en-US" dirty="0" smtClean="0"/>
              <a:t> </a:t>
            </a:r>
            <a:r>
              <a:rPr lang="en-US" dirty="0"/>
              <a:t>roles have three types: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Monitor— collects information that the organization needs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dirty="0" smtClean="0"/>
              <a:t>Disseminator— transmits information to those who need it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dirty="0" smtClean="0"/>
              <a:t>Spokesperson— interprets and conveys the messages</a:t>
            </a:r>
            <a:endParaRPr lang="en-US" dirty="0"/>
          </a:p>
          <a:p>
            <a:pPr>
              <a:spcBef>
                <a:spcPts val="600"/>
              </a:spcBef>
            </a:pPr>
            <a:r>
              <a:rPr lang="en-US" dirty="0" smtClean="0"/>
              <a:t>There are four types of </a:t>
            </a:r>
            <a:r>
              <a:rPr lang="en-US" b="1" dirty="0" smtClean="0"/>
              <a:t>decisional</a:t>
            </a:r>
            <a:r>
              <a:rPr lang="en-US" dirty="0" smtClean="0"/>
              <a:t> role: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dirty="0" smtClean="0"/>
              <a:t>Entrepreneurial— initiate change, assume risk, transform ideas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dirty="0" smtClean="0"/>
              <a:t>Disturbance handler— handle unforeseen problems or crises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Resource allocator— distribute (scarce) resources, e.g. funds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Negotiator— bargain to obtain favourable agreements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E44E399F-F4A9-4074-B956-089F727FDCD3}" type="slidenum">
              <a:rPr lang="en-US"/>
              <a:pPr/>
              <a:t>10</a:t>
            </a:fld>
            <a:endParaRPr lang="en-US"/>
          </a:p>
        </p:txBody>
      </p:sp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Functions of managers (</a:t>
            </a:r>
            <a:r>
              <a:rPr lang="en-US" b="1" dirty="0" err="1" smtClean="0"/>
              <a:t>Fayol</a:t>
            </a:r>
            <a:r>
              <a:rPr lang="en-US" b="1" dirty="0" smtClean="0"/>
              <a:t> and Koontz)</a:t>
            </a:r>
            <a:endParaRPr lang="en-US" b="1" dirty="0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First Henri </a:t>
            </a:r>
            <a:r>
              <a:rPr lang="en-US" dirty="0" err="1" smtClean="0"/>
              <a:t>Fayol</a:t>
            </a:r>
            <a:r>
              <a:rPr lang="en-US" dirty="0" smtClean="0"/>
              <a:t>, then later Harold Koontz, defined the functions of managers under these headings:</a:t>
            </a:r>
          </a:p>
          <a:p>
            <a:pPr lvl="1">
              <a:spcBef>
                <a:spcPts val="300"/>
              </a:spcBef>
            </a:pPr>
            <a:r>
              <a:rPr lang="en-US" b="1" dirty="0"/>
              <a:t>Planning</a:t>
            </a:r>
            <a:r>
              <a:rPr lang="en-US" dirty="0"/>
              <a:t>— </a:t>
            </a:r>
            <a:r>
              <a:rPr lang="en-US" dirty="0" smtClean="0"/>
              <a:t>selecting the mission and objectives of the organization, then the tactical actions required to achieve them</a:t>
            </a:r>
          </a:p>
          <a:p>
            <a:pPr lvl="1">
              <a:spcBef>
                <a:spcPts val="300"/>
              </a:spcBef>
            </a:pPr>
            <a:r>
              <a:rPr lang="en-US" b="1" dirty="0" smtClean="0"/>
              <a:t>Organizing and staffing</a:t>
            </a:r>
            <a:r>
              <a:rPr lang="en-US" dirty="0"/>
              <a:t>— </a:t>
            </a:r>
            <a:r>
              <a:rPr lang="en-US" dirty="0" smtClean="0"/>
              <a:t>designing the structure of the organization and the roles, then filling the positions and keeping them filled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b="1" dirty="0" smtClean="0"/>
              <a:t>Leading</a:t>
            </a:r>
            <a:r>
              <a:rPr lang="en-US" dirty="0"/>
              <a:t>— </a:t>
            </a:r>
            <a:r>
              <a:rPr lang="en-US" dirty="0" smtClean="0"/>
              <a:t>influencing people to work willingly and enthusiastically to achieve organizational and group goals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b="1" dirty="0" smtClean="0"/>
              <a:t>Controlling</a:t>
            </a:r>
            <a:r>
              <a:rPr lang="en-US" dirty="0"/>
              <a:t>— </a:t>
            </a:r>
            <a:r>
              <a:rPr lang="en-US" dirty="0" smtClean="0"/>
              <a:t>measure and correct activities to ensure that events conform to the goals of the organization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087F92E3-9991-4244-B50C-44E8F0DDB29F}" type="slidenum">
              <a:rPr lang="en-US"/>
              <a:pPr/>
              <a:t>11</a:t>
            </a:fld>
            <a:endParaRPr lang="en-US"/>
          </a:p>
        </p:txBody>
      </p:sp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Engineering Management</a:t>
            </a:r>
            <a:endParaRPr lang="en-US" b="1" dirty="0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What is Engineering Management?</a:t>
            </a:r>
          </a:p>
          <a:p>
            <a:pPr lvl="1">
              <a:spcBef>
                <a:spcPts val="300"/>
              </a:spcBef>
            </a:pPr>
            <a:r>
              <a:rPr lang="en-US" altLang="en-US" dirty="0" smtClean="0"/>
              <a:t>direct </a:t>
            </a:r>
            <a:r>
              <a:rPr lang="en-US" altLang="en-US" dirty="0"/>
              <a:t>supervision of engineers or of engineering </a:t>
            </a:r>
            <a:r>
              <a:rPr lang="en-US" altLang="en-US" dirty="0" smtClean="0"/>
              <a:t>functions</a:t>
            </a:r>
          </a:p>
          <a:p>
            <a:pPr lvl="1">
              <a:spcBef>
                <a:spcPts val="300"/>
              </a:spcBef>
            </a:pPr>
            <a:r>
              <a:rPr lang="en-US" altLang="en-US" dirty="0"/>
              <a:t>application of </a:t>
            </a:r>
            <a:r>
              <a:rPr lang="en-US" altLang="en-US" dirty="0" smtClean="0"/>
              <a:t>quantitative </a:t>
            </a:r>
            <a:r>
              <a:rPr lang="en-US" altLang="en-US" dirty="0"/>
              <a:t>methods and techniques to </a:t>
            </a:r>
            <a:r>
              <a:rPr lang="en-US" altLang="en-US" dirty="0" smtClean="0"/>
              <a:t>the practice </a:t>
            </a:r>
            <a:r>
              <a:rPr lang="en-US" altLang="en-US" dirty="0"/>
              <a:t>of </a:t>
            </a:r>
            <a:r>
              <a:rPr lang="en-US" altLang="en-US" dirty="0" smtClean="0"/>
              <a:t>management, often called management science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The engineering manager: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possesses both </a:t>
            </a:r>
            <a:r>
              <a:rPr lang="en-CA" dirty="0"/>
              <a:t>an ability to apply engineering principles and a skill in organizing and directing people and </a:t>
            </a:r>
            <a:r>
              <a:rPr lang="en-CA" dirty="0" smtClean="0"/>
              <a:t>projects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is </a:t>
            </a:r>
            <a:r>
              <a:rPr lang="en-CA" dirty="0"/>
              <a:t>uniquely qualified for two </a:t>
            </a:r>
            <a:r>
              <a:rPr lang="en-CA" dirty="0" smtClean="0"/>
              <a:t>jobs</a:t>
            </a:r>
            <a:r>
              <a:rPr lang="en-CA" dirty="0"/>
              <a:t>: </a:t>
            </a:r>
            <a:r>
              <a:rPr lang="en-CA" dirty="0" smtClean="0"/>
              <a:t> managing </a:t>
            </a:r>
            <a:r>
              <a:rPr lang="en-CA" dirty="0"/>
              <a:t>technical functions </a:t>
            </a:r>
            <a:r>
              <a:rPr lang="en-CA" dirty="0" smtClean="0"/>
              <a:t>(</a:t>
            </a:r>
            <a:r>
              <a:rPr lang="en-CA" dirty="0"/>
              <a:t>such as design or production) in almost any enterprise, </a:t>
            </a:r>
            <a:r>
              <a:rPr lang="en-CA" dirty="0" smtClean="0"/>
              <a:t>and managing </a:t>
            </a:r>
            <a:r>
              <a:rPr lang="en-CA" dirty="0"/>
              <a:t>broader functions </a:t>
            </a:r>
            <a:r>
              <a:rPr lang="en-CA" dirty="0" smtClean="0"/>
              <a:t>(</a:t>
            </a:r>
            <a:r>
              <a:rPr lang="en-CA" dirty="0"/>
              <a:t>such as marketing or top management) in a </a:t>
            </a:r>
            <a:r>
              <a:rPr lang="en-CA" dirty="0" smtClean="0"/>
              <a:t>technology-based </a:t>
            </a:r>
            <a:r>
              <a:rPr lang="en-CA" dirty="0"/>
              <a:t>enterprise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MECH 496 — Engineering Management</a:t>
            </a:r>
            <a:endParaRPr lang="en-US" dirty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1-</a:t>
            </a:r>
            <a:fld id="{BB6E030B-D0DA-42CB-91B2-23A86AF19651}" type="slidenum">
              <a:rPr lang="en-US"/>
              <a:pPr/>
              <a:t>12</a:t>
            </a:fld>
            <a:endParaRPr lang="en-US"/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Engineering </a:t>
            </a:r>
            <a:r>
              <a:rPr lang="en-US" b="1" dirty="0" smtClean="0"/>
              <a:t>Management …</a:t>
            </a:r>
            <a:endParaRPr lang="en-US" b="1" dirty="0"/>
          </a:p>
        </p:txBody>
      </p:sp>
      <p:sp>
        <p:nvSpPr>
          <p:cNvPr id="1034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228600" y="1752600"/>
            <a:ext cx="4170396" cy="4414838"/>
          </a:xfrm>
        </p:spPr>
        <p:txBody>
          <a:bodyPr/>
          <a:lstStyle/>
          <a:p>
            <a:r>
              <a:rPr lang="en-US" dirty="0" smtClean="0"/>
              <a:t>Corporate leaders must:</a:t>
            </a:r>
          </a:p>
          <a:p>
            <a:pPr lvl="1"/>
            <a:r>
              <a:rPr lang="en-US" dirty="0" smtClean="0"/>
              <a:t>understand the business</a:t>
            </a:r>
          </a:p>
          <a:p>
            <a:pPr lvl="1"/>
            <a:r>
              <a:rPr lang="en-US" dirty="0" smtClean="0"/>
              <a:t>understand the technology that drives the business today and in the future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reat research and </a:t>
            </a:r>
            <a:r>
              <a:rPr lang="en-US" dirty="0" smtClean="0"/>
              <a:t>develop-</a:t>
            </a:r>
            <a:r>
              <a:rPr lang="en-US" dirty="0" err="1" smtClean="0"/>
              <a:t>ment</a:t>
            </a:r>
            <a:r>
              <a:rPr lang="en-US" dirty="0" smtClean="0"/>
              <a:t> </a:t>
            </a:r>
            <a:r>
              <a:rPr lang="en-US" dirty="0" smtClean="0"/>
              <a:t>as an investment to be nurtured, rather than as an expense to be controlled</a:t>
            </a:r>
            <a:endParaRPr lang="en-US" dirty="0"/>
          </a:p>
        </p:txBody>
      </p:sp>
      <p:pic>
        <p:nvPicPr>
          <p:cNvPr id="7" name="Picture 6" descr="AAGTLBV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631" y="1828800"/>
            <a:ext cx="4616769" cy="420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Study of Engineering Management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We will gain insight into Engineering Management and an engineer’s need to understand management as his/her career progresses through the process illustrated below.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1-</a:t>
            </a:r>
            <a:fld id="{3ADCDA7D-6044-47B0-B254-A2D7E07E6774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Picture 6" descr="AAGTLBW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96" y="3149601"/>
            <a:ext cx="7461504" cy="304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455214"/>
      </p:ext>
    </p:extLst>
  </p:cSld>
  <p:clrMapOvr>
    <a:masterClrMapping/>
  </p:clrMapOvr>
</p:sld>
</file>

<file path=ppt/theme/theme1.xml><?xml version="1.0" encoding="utf-8"?>
<a:theme xmlns:a="http://schemas.openxmlformats.org/drawingml/2006/main" name="Quadrant">
  <a:themeElements>
    <a:clrScheme name="Quadrant 2">
      <a:dk1>
        <a:srgbClr val="000000"/>
      </a:dk1>
      <a:lt1>
        <a:srgbClr val="FFFFFF"/>
      </a:lt1>
      <a:dk2>
        <a:srgbClr val="420000"/>
      </a:dk2>
      <a:lt2>
        <a:srgbClr val="660000"/>
      </a:lt2>
      <a:accent1>
        <a:srgbClr val="CCCC00"/>
      </a:accent1>
      <a:accent2>
        <a:srgbClr val="999966"/>
      </a:accent2>
      <a:accent3>
        <a:srgbClr val="FFFFFF"/>
      </a:accent3>
      <a:accent4>
        <a:srgbClr val="000000"/>
      </a:accent4>
      <a:accent5>
        <a:srgbClr val="E2E2AA"/>
      </a:accent5>
      <a:accent6>
        <a:srgbClr val="8A8A5C"/>
      </a:accent6>
      <a:hlink>
        <a:srgbClr val="996633"/>
      </a:hlink>
      <a:folHlink>
        <a:srgbClr val="993300"/>
      </a:folHlink>
    </a:clrScheme>
    <a:fontScheme name="Quadrant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Quadrant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Quadrant</Template>
  <TotalTime>798</TotalTime>
  <Words>902</Words>
  <Application>Microsoft Office PowerPoint</Application>
  <PresentationFormat>On-screen Show (4:3)</PresentationFormat>
  <Paragraphs>110</Paragraphs>
  <Slides>13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Quadrant</vt:lpstr>
      <vt:lpstr>Introduction — Engineering and Management</vt:lpstr>
      <vt:lpstr>In Chapter 1, we will:</vt:lpstr>
      <vt:lpstr>Engineering and engineers</vt:lpstr>
      <vt:lpstr>Engineering and engineers …</vt:lpstr>
      <vt:lpstr>Management</vt:lpstr>
      <vt:lpstr>Management levels and managerial skills</vt:lpstr>
      <vt:lpstr>Management levels and managerial skills…</vt:lpstr>
      <vt:lpstr>Managerial roles (Mintzberg)</vt:lpstr>
      <vt:lpstr>Managerial roles (Mintzberg) …</vt:lpstr>
      <vt:lpstr>Functions of managers (Fayol and Koontz)</vt:lpstr>
      <vt:lpstr>Engineering Management</vt:lpstr>
      <vt:lpstr>Engineering Management …</vt:lpstr>
      <vt:lpstr>Study of Engineering Management</vt:lpstr>
    </vt:vector>
  </TitlesOfParts>
  <Manager>Faculty of Applied Science</Manager>
  <Company>University of British Columbia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1: Introduction — Engineering and Management</dc:title>
  <dc:subject>MECH 496 — Engineering Management</dc:subject>
  <dc:creator>Ron Mackinnon</dc:creator>
  <dc:description>Prepared by Ron Mackinnon, University of British Columbia, © 2014.</dc:description>
  <cp:lastModifiedBy>Ron Mackinnon</cp:lastModifiedBy>
  <cp:revision>115</cp:revision>
  <dcterms:created xsi:type="dcterms:W3CDTF">2007-01-10T06:44:25Z</dcterms:created>
  <dcterms:modified xsi:type="dcterms:W3CDTF">2014-08-26T22:05:45Z</dcterms:modified>
</cp:coreProperties>
</file>