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50C10F-82DB-4CDE-9948-39779C0713F3}" type="datetimeFigureOut">
              <a:rPr lang="en-US" smtClean="0"/>
              <a:pPr/>
              <a:t>9/29/2011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EC9F11-BEE7-4E1D-9B06-520F90E9ACF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EC9F11-BEE7-4E1D-9B06-520F90E9ACFE}"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9634B285-0F6E-404D-AC59-A08E36B54852}" type="datetimeFigureOut">
              <a:rPr lang="en-US" smtClean="0"/>
              <a:pPr/>
              <a:t>9/29/2011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FE849FE8-146A-4028-A3D4-B6B6F2DE0CC0}"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9634B285-0F6E-404D-AC59-A08E36B54852}" type="datetimeFigureOut">
              <a:rPr lang="en-US" smtClean="0"/>
              <a:pPr/>
              <a:t>9/29/2011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849FE8-146A-4028-A3D4-B6B6F2DE0CC0}"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634B285-0F6E-404D-AC59-A08E36B54852}" type="datetimeFigureOut">
              <a:rPr lang="en-US" smtClean="0"/>
              <a:pPr/>
              <a:t>9/29/2011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FE849FE8-146A-4028-A3D4-B6B6F2DE0CC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9634B285-0F6E-404D-AC59-A08E36B54852}" type="datetimeFigureOut">
              <a:rPr lang="en-US" smtClean="0"/>
              <a:pPr/>
              <a:t>9/29/2011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849FE8-146A-4028-A3D4-B6B6F2DE0CC0}"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634B285-0F6E-404D-AC59-A08E36B54852}" type="datetimeFigureOut">
              <a:rPr lang="en-US" smtClean="0"/>
              <a:pPr/>
              <a:t>9/29/2011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849FE8-146A-4028-A3D4-B6B6F2DE0CC0}"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634B285-0F6E-404D-AC59-A08E36B54852}" type="datetimeFigureOut">
              <a:rPr lang="en-US" smtClean="0"/>
              <a:pPr/>
              <a:t>9/29/2011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849FE8-146A-4028-A3D4-B6B6F2DE0CC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34B285-0F6E-404D-AC59-A08E36B54852}" type="datetimeFigureOut">
              <a:rPr lang="en-US" smtClean="0"/>
              <a:pPr/>
              <a:t>9/29/2011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849FE8-146A-4028-A3D4-B6B6F2DE0CC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634B285-0F6E-404D-AC59-A08E36B54852}" type="datetimeFigureOut">
              <a:rPr lang="en-US" smtClean="0"/>
              <a:pPr/>
              <a:t>9/29/2011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849FE8-146A-4028-A3D4-B6B6F2DE0CC0}"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634B285-0F6E-404D-AC59-A08E36B54852}" type="datetimeFigureOut">
              <a:rPr lang="en-US" smtClean="0"/>
              <a:pPr/>
              <a:t>9/29/2011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FE849FE8-146A-4028-A3D4-B6B6F2DE0CC0}"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634B285-0F6E-404D-AC59-A08E36B54852}" type="datetimeFigureOut">
              <a:rPr lang="en-US" smtClean="0"/>
              <a:pPr/>
              <a:t>9/29/2011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849FE8-146A-4028-A3D4-B6B6F2DE0CC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634B285-0F6E-404D-AC59-A08E36B54852}" type="datetimeFigureOut">
              <a:rPr lang="en-US" smtClean="0"/>
              <a:pPr/>
              <a:t>9/29/2011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849FE8-146A-4028-A3D4-B6B6F2DE0CC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9634B285-0F6E-404D-AC59-A08E36B54852}" type="datetimeFigureOut">
              <a:rPr lang="en-US" smtClean="0"/>
              <a:pPr/>
              <a:t>9/29/2011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FE849FE8-146A-4028-A3D4-B6B6F2DE0CC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92500" lnSpcReduction="20000"/>
          </a:bodyPr>
          <a:lstStyle/>
          <a:p>
            <a:r>
              <a:rPr lang="en-US" sz="6000" u="sng" dirty="0" smtClean="0"/>
              <a:t>News From Nowhere</a:t>
            </a:r>
            <a:endParaRPr lang="en-US" sz="6000" u="sng" dirty="0"/>
          </a:p>
        </p:txBody>
      </p:sp>
      <p:sp>
        <p:nvSpPr>
          <p:cNvPr id="2" name="Title 1"/>
          <p:cNvSpPr>
            <a:spLocks noGrp="1"/>
          </p:cNvSpPr>
          <p:nvPr>
            <p:ph type="ctrTitle"/>
          </p:nvPr>
        </p:nvSpPr>
        <p:spPr/>
        <p:txBody>
          <a:bodyPr/>
          <a:lstStyle/>
          <a:p>
            <a:r>
              <a:rPr smtClean="0"/>
              <a:t>William Morris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Labour</a:t>
            </a:r>
            <a:endParaRPr lang="en-US" dirty="0"/>
          </a:p>
        </p:txBody>
      </p:sp>
      <p:sp>
        <p:nvSpPr>
          <p:cNvPr id="3" name="Content Placeholder 2"/>
          <p:cNvSpPr>
            <a:spLocks noGrp="1"/>
          </p:cNvSpPr>
          <p:nvPr>
            <p:ph sz="quarter" idx="1"/>
          </p:nvPr>
        </p:nvSpPr>
        <p:spPr>
          <a:xfrm>
            <a:off x="914400" y="1447800"/>
            <a:ext cx="7772400" cy="4876800"/>
          </a:xfrm>
        </p:spPr>
        <p:txBody>
          <a:bodyPr>
            <a:noAutofit/>
          </a:bodyPr>
          <a:lstStyle/>
          <a:p>
            <a:r>
              <a:rPr lang="en-US" sz="2200" dirty="0" smtClean="0"/>
              <a:t>Central principle of Nowhere is </a:t>
            </a:r>
            <a:r>
              <a:rPr lang="en-US" sz="2200" dirty="0" err="1" smtClean="0"/>
              <a:t>labour</a:t>
            </a:r>
            <a:r>
              <a:rPr lang="en-US" sz="2200" dirty="0" smtClean="0"/>
              <a:t>.</a:t>
            </a:r>
          </a:p>
          <a:p>
            <a:pPr lvl="0"/>
            <a:r>
              <a:rPr lang="en-CA" sz="2200" dirty="0" smtClean="0"/>
              <a:t>Thomas Carlyle saw immense value in work as an ennobling device.</a:t>
            </a:r>
            <a:endParaRPr lang="en-US" sz="2200" dirty="0" smtClean="0"/>
          </a:p>
          <a:p>
            <a:pPr lvl="1"/>
            <a:r>
              <a:rPr lang="en-CA" sz="2200" dirty="0" smtClean="0"/>
              <a:t>“Blessed is he who has found his work; let him ask no other blessedness.  He has a work, a life purpose; he has found it, and will follow it!” (197).</a:t>
            </a:r>
            <a:endParaRPr lang="en-US" sz="2200" dirty="0" smtClean="0"/>
          </a:p>
          <a:p>
            <a:pPr lvl="0"/>
            <a:r>
              <a:rPr lang="en-CA" sz="2200" dirty="0" smtClean="0"/>
              <a:t>But the “Cash-payment nexus” produces alienated labour.</a:t>
            </a:r>
            <a:endParaRPr lang="en-US" sz="2200" dirty="0" smtClean="0"/>
          </a:p>
          <a:p>
            <a:pPr lvl="1"/>
            <a:r>
              <a:rPr lang="en-CA" sz="2200" dirty="0" smtClean="0"/>
              <a:t>“Industrial work, still under bondage to Mammon, the rational soul of it not yet awakened, is a tragic spectacle” (207).</a:t>
            </a:r>
            <a:endParaRPr lang="en-US" sz="2200" dirty="0" smtClean="0"/>
          </a:p>
          <a:p>
            <a:pPr lvl="1"/>
            <a:r>
              <a:rPr lang="en-CA" sz="2200" dirty="0" smtClean="0"/>
              <a:t>End of labour is not the production of a good object, but the acquisition of cash (wages) – devalues labour from an </a:t>
            </a:r>
            <a:r>
              <a:rPr lang="en-CA" sz="2200" b="1" dirty="0" smtClean="0"/>
              <a:t>end</a:t>
            </a:r>
            <a:r>
              <a:rPr lang="en-CA" sz="2200" dirty="0" smtClean="0"/>
              <a:t> in and of itself into a </a:t>
            </a:r>
            <a:r>
              <a:rPr lang="en-CA" sz="2200" b="1" dirty="0" smtClean="0"/>
              <a:t>means</a:t>
            </a:r>
            <a:r>
              <a:rPr lang="en-CA" sz="2200" dirty="0" smtClean="0"/>
              <a:t>.</a:t>
            </a:r>
            <a:endParaRPr lang="en-US"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Alienation of </a:t>
            </a:r>
            <a:r>
              <a:rPr lang="en-US" dirty="0" err="1" smtClean="0"/>
              <a:t>Labour</a:t>
            </a:r>
            <a:endParaRPr lang="en-US" dirty="0"/>
          </a:p>
        </p:txBody>
      </p:sp>
      <p:sp>
        <p:nvSpPr>
          <p:cNvPr id="3" name="Content Placeholder 2"/>
          <p:cNvSpPr>
            <a:spLocks noGrp="1"/>
          </p:cNvSpPr>
          <p:nvPr>
            <p:ph sz="quarter" idx="1"/>
          </p:nvPr>
        </p:nvSpPr>
        <p:spPr>
          <a:xfrm>
            <a:off x="914400" y="1447800"/>
            <a:ext cx="7772400" cy="5029200"/>
          </a:xfrm>
        </p:spPr>
        <p:txBody>
          <a:bodyPr>
            <a:noAutofit/>
          </a:bodyPr>
          <a:lstStyle/>
          <a:p>
            <a:pPr lvl="0"/>
            <a:r>
              <a:rPr lang="en-CA" sz="2200" dirty="0" smtClean="0"/>
              <a:t>Marxist concept of </a:t>
            </a:r>
            <a:r>
              <a:rPr lang="en-CA" sz="2200" b="1" dirty="0" smtClean="0"/>
              <a:t>alienation of labour</a:t>
            </a:r>
            <a:r>
              <a:rPr lang="en-CA" sz="2200" dirty="0" smtClean="0"/>
              <a:t>:</a:t>
            </a:r>
            <a:endParaRPr lang="en-US" sz="2200" dirty="0" smtClean="0"/>
          </a:p>
          <a:p>
            <a:r>
              <a:rPr lang="en-CA" sz="2200" dirty="0" smtClean="0"/>
              <a:t>Not being in control of the means of production, workers are alienated from the products they </a:t>
            </a:r>
            <a:r>
              <a:rPr lang="en-CA" sz="2200" dirty="0" smtClean="0"/>
              <a:t>produce.</a:t>
            </a:r>
            <a:endParaRPr lang="en-US" sz="2200" dirty="0" smtClean="0"/>
          </a:p>
          <a:p>
            <a:r>
              <a:rPr lang="en-CA" sz="2200" dirty="0" smtClean="0"/>
              <a:t>When a worker exchanges labour for wages, this labour becomes a commodity itself.  Thus, the worker is alienated not only from the product, but from the labour process itself.</a:t>
            </a:r>
            <a:endParaRPr lang="en-US" sz="2200" dirty="0" smtClean="0"/>
          </a:p>
          <a:p>
            <a:r>
              <a:rPr lang="en-CA" sz="2200" dirty="0" smtClean="0"/>
              <a:t>“The alienation of the worker in his product means not only that his labour becomes an object, an external existence, but that it exists outside him, independently as something alien to him, and that it becomes a power of its own confronting him; it means that the life which he has conferred on the object confronts him as something hostile and </a:t>
            </a:r>
            <a:r>
              <a:rPr lang="en-CA" sz="2200" dirty="0" smtClean="0"/>
              <a:t>alien.”</a:t>
            </a:r>
            <a:endParaRPr lang="en-US" sz="2200" dirty="0" smtClean="0"/>
          </a:p>
          <a:p>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diamond(in)">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Labour</a:t>
            </a:r>
            <a:r>
              <a:rPr lang="en-US" dirty="0" smtClean="0"/>
              <a:t> as Art</a:t>
            </a:r>
            <a:endParaRPr lang="en-US" dirty="0"/>
          </a:p>
        </p:txBody>
      </p:sp>
      <p:sp>
        <p:nvSpPr>
          <p:cNvPr id="3" name="Content Placeholder 2"/>
          <p:cNvSpPr>
            <a:spLocks noGrp="1"/>
          </p:cNvSpPr>
          <p:nvPr>
            <p:ph sz="quarter" idx="1"/>
          </p:nvPr>
        </p:nvSpPr>
        <p:spPr/>
        <p:txBody>
          <a:bodyPr>
            <a:normAutofit fontScale="92500"/>
          </a:bodyPr>
          <a:lstStyle/>
          <a:p>
            <a:pPr lvl="0"/>
            <a:r>
              <a:rPr lang="en-CA" sz="2400" dirty="0" smtClean="0"/>
              <a:t>In </a:t>
            </a:r>
            <a:r>
              <a:rPr lang="en-CA" sz="2400" u="sng" dirty="0" smtClean="0"/>
              <a:t>News From Nowhere</a:t>
            </a:r>
            <a:r>
              <a:rPr lang="en-CA" sz="2400" dirty="0" smtClean="0"/>
              <a:t>, Morris presents a society in which labour is not at all alienated.</a:t>
            </a:r>
            <a:endParaRPr lang="en-US" sz="2400" dirty="0" smtClean="0"/>
          </a:p>
          <a:p>
            <a:pPr lvl="1"/>
            <a:r>
              <a:rPr lang="en-CA" dirty="0" smtClean="0"/>
              <a:t>Old Hammond: “The reward of labour is </a:t>
            </a:r>
            <a:r>
              <a:rPr lang="en-CA" i="1" dirty="0" smtClean="0"/>
              <a:t>life</a:t>
            </a:r>
            <a:r>
              <a:rPr lang="en-CA" dirty="0" smtClean="0"/>
              <a:t>.  Is that not enough?” (136).</a:t>
            </a:r>
            <a:endParaRPr lang="en-US" dirty="0" smtClean="0"/>
          </a:p>
          <a:p>
            <a:pPr lvl="1"/>
            <a:r>
              <a:rPr lang="en-US" dirty="0" smtClean="0"/>
              <a:t>Work is a pleasure undertaken not to earn money, but for its own sake.</a:t>
            </a:r>
          </a:p>
          <a:p>
            <a:pPr lvl="1"/>
            <a:r>
              <a:rPr lang="en-US" dirty="0" err="1" smtClean="0"/>
              <a:t>Labour</a:t>
            </a:r>
            <a:r>
              <a:rPr lang="en-US" dirty="0" smtClean="0"/>
              <a:t> becomes a form of self-expression:</a:t>
            </a:r>
          </a:p>
          <a:p>
            <a:pPr lvl="2"/>
            <a:r>
              <a:rPr lang="en-US" sz="2400" dirty="0" smtClean="0"/>
              <a:t>“That remedy was, in short, the production of what used to be called art, but which has no name amongst us now, because it has no name amongst us now, because it has become a necessary part of the </a:t>
            </a:r>
            <a:r>
              <a:rPr lang="en-US" sz="2400" dirty="0" err="1" smtClean="0"/>
              <a:t>labour</a:t>
            </a:r>
            <a:r>
              <a:rPr lang="en-US" sz="2400" dirty="0" smtClean="0"/>
              <a:t> of every man who produces” (176).</a:t>
            </a:r>
          </a:p>
          <a:p>
            <a:pPr>
              <a:buNone/>
            </a:pP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Origin Story of Nowhere</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Follows Marxist program of revolution.</a:t>
            </a:r>
          </a:p>
          <a:p>
            <a:pPr lvl="0"/>
            <a:r>
              <a:rPr lang="en-CA" sz="2800" dirty="0" smtClean="0"/>
              <a:t>Marx’s view of history describes history as the struggle of class conflict</a:t>
            </a:r>
            <a:endParaRPr lang="en-US" sz="2800" dirty="0" smtClean="0"/>
          </a:p>
          <a:p>
            <a:pPr lvl="1"/>
            <a:r>
              <a:rPr lang="en-CA" b="1" dirty="0" smtClean="0"/>
              <a:t>Historical Materialism</a:t>
            </a:r>
            <a:r>
              <a:rPr lang="en-CA" dirty="0" smtClean="0"/>
              <a:t>: each historical era is defined by its mode of production.</a:t>
            </a:r>
          </a:p>
          <a:p>
            <a:pPr lvl="2"/>
            <a:r>
              <a:rPr lang="en-CA" sz="2400" dirty="0" smtClean="0"/>
              <a:t>Ancient = slavery (labour)</a:t>
            </a:r>
            <a:endParaRPr lang="en-US" sz="2400" dirty="0" smtClean="0"/>
          </a:p>
          <a:p>
            <a:pPr lvl="2"/>
            <a:r>
              <a:rPr lang="en-CA" sz="2400" dirty="0" smtClean="0"/>
              <a:t>Feudal = land</a:t>
            </a:r>
            <a:endParaRPr lang="en-US" sz="2400" dirty="0" smtClean="0"/>
          </a:p>
          <a:p>
            <a:pPr lvl="2"/>
            <a:r>
              <a:rPr lang="en-CA" sz="2400" dirty="0" smtClean="0"/>
              <a:t>Capitalist = capital</a:t>
            </a:r>
            <a:endParaRPr lang="en-US" sz="2400" dirty="0" smtClean="0"/>
          </a:p>
          <a:p>
            <a:pPr lvl="1"/>
            <a:r>
              <a:rPr lang="en-CA" dirty="0" smtClean="0"/>
              <a:t>Each era has contradictions which produces class struggle, revolution, and the formation of a new system.</a:t>
            </a:r>
            <a:endParaRPr lang="en-US" dirty="0" smtClean="0"/>
          </a:p>
          <a:p>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Feudalism to Capitalism</a:t>
            </a:r>
            <a:endParaRPr lang="en-US" dirty="0"/>
          </a:p>
        </p:txBody>
      </p:sp>
      <p:sp>
        <p:nvSpPr>
          <p:cNvPr id="3" name="Content Placeholder 2"/>
          <p:cNvSpPr>
            <a:spLocks noGrp="1"/>
          </p:cNvSpPr>
          <p:nvPr>
            <p:ph sz="quarter" idx="1"/>
          </p:nvPr>
        </p:nvSpPr>
        <p:spPr/>
        <p:txBody>
          <a:bodyPr>
            <a:normAutofit fontScale="85000" lnSpcReduction="20000"/>
          </a:bodyPr>
          <a:lstStyle/>
          <a:p>
            <a:r>
              <a:rPr lang="en-CA" dirty="0" smtClean="0"/>
              <a:t>“The feudal system of industry, in which industrial production was monopolized by closed guilds, now no longer sufficed for the growing wants of the new markets.  The manufacturing system took its place.  The guild-masters were pushed aside by the manufacturing middle class; division of labour between the different corporate guilds vanished in the face of division of labour in each single workshop</a:t>
            </a:r>
            <a:endParaRPr lang="en-US" dirty="0" smtClean="0"/>
          </a:p>
          <a:p>
            <a:pPr>
              <a:buNone/>
            </a:pPr>
            <a:r>
              <a:rPr lang="en-CA" dirty="0" smtClean="0"/>
              <a:t>	“Meantime the markets kept ever growing, the demand ever rising.  Even manufacture no longer sufficed.  Thereupon, steam and machinery revolutionized industrial production.  The place of manufacture was taken by the giant, modern industry, the place of the industrial middle class, by industrial millionaires – the leaders of the whole industrial armies, the modern bourgeois.” (</a:t>
            </a:r>
            <a:r>
              <a:rPr lang="en-CA" u="sng" dirty="0" smtClean="0"/>
              <a:t>The Communist Manifesto</a:t>
            </a:r>
            <a:r>
              <a:rPr lang="en-CA" dirty="0" smtClean="0"/>
              <a:t> 10-11)</a:t>
            </a:r>
            <a:endParaRPr lang="en-US" dirty="0" smtClean="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Bourgeois Capitalism</a:t>
            </a:r>
            <a:endParaRPr lang="en-US" dirty="0"/>
          </a:p>
        </p:txBody>
      </p:sp>
      <p:sp>
        <p:nvSpPr>
          <p:cNvPr id="3" name="Content Placeholder 2"/>
          <p:cNvSpPr>
            <a:spLocks noGrp="1"/>
          </p:cNvSpPr>
          <p:nvPr>
            <p:ph sz="quarter" idx="1"/>
          </p:nvPr>
        </p:nvSpPr>
        <p:spPr/>
        <p:txBody>
          <a:bodyPr>
            <a:noAutofit/>
          </a:bodyPr>
          <a:lstStyle/>
          <a:p>
            <a:pPr marL="274320" lvl="1" indent="-274320">
              <a:spcBef>
                <a:spcPts val="580"/>
              </a:spcBef>
              <a:buClr>
                <a:schemeClr val="accent1"/>
              </a:buClr>
              <a:buNone/>
            </a:pPr>
            <a:r>
              <a:rPr lang="en-CA" dirty="0" smtClean="0"/>
              <a:t>New industrial order is somewhat different than previous eras:</a:t>
            </a:r>
            <a:endParaRPr lang="en-US" dirty="0" smtClean="0"/>
          </a:p>
          <a:p>
            <a:r>
              <a:rPr lang="en-CA" sz="2400" dirty="0" smtClean="0"/>
              <a:t>only two classes: Bourgeoisie (wage-payers) and Proletariat (wage-earners)</a:t>
            </a:r>
            <a:endParaRPr lang="en-US" sz="2400" dirty="0" smtClean="0"/>
          </a:p>
          <a:p>
            <a:r>
              <a:rPr lang="en-CA" sz="2400" dirty="0" smtClean="0"/>
              <a:t>creates World Market in order to absorb surplus production</a:t>
            </a:r>
          </a:p>
          <a:p>
            <a:pPr lvl="1"/>
            <a:r>
              <a:rPr lang="en-CA" dirty="0" smtClean="0"/>
              <a:t>Morris criticizes World Market as a “vicious cycle” (138): surplus of production requires World Market, which further spurs overproduction.</a:t>
            </a:r>
          </a:p>
          <a:p>
            <a:pPr lvl="1"/>
            <a:r>
              <a:rPr lang="en-CA" dirty="0" smtClean="0"/>
              <a:t>Leads to “cheapening of labour” – workman’s conditions sacrificed for profit.</a:t>
            </a:r>
          </a:p>
          <a:p>
            <a:pPr lvl="1"/>
            <a:r>
              <a:rPr lang="en-CA" dirty="0" smtClean="0"/>
              <a:t>Alleged “labour-saving”  machines don’t save labour; redirect it elsewhere.</a:t>
            </a:r>
            <a:endParaRPr lang="en-US" dirty="0" smtClean="0"/>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Bourgeois Capitalism</a:t>
            </a:r>
            <a:endParaRPr lang="en-US" dirty="0"/>
          </a:p>
        </p:txBody>
      </p:sp>
      <p:sp>
        <p:nvSpPr>
          <p:cNvPr id="3" name="Content Placeholder 2"/>
          <p:cNvSpPr>
            <a:spLocks noGrp="1"/>
          </p:cNvSpPr>
          <p:nvPr>
            <p:ph sz="quarter" idx="1"/>
          </p:nvPr>
        </p:nvSpPr>
        <p:spPr/>
        <p:txBody>
          <a:bodyPr>
            <a:normAutofit lnSpcReduction="10000"/>
          </a:bodyPr>
          <a:lstStyle/>
          <a:p>
            <a:pPr marL="274320" lvl="1" indent="-274320">
              <a:spcBef>
                <a:spcPts val="580"/>
              </a:spcBef>
              <a:buClr>
                <a:schemeClr val="accent1"/>
              </a:buClr>
            </a:pPr>
            <a:r>
              <a:rPr lang="en-CA" dirty="0" smtClean="0"/>
              <a:t>However, just like previous eras, the capitalist mode of production contains contradictions that will lead to its dissolution.</a:t>
            </a:r>
            <a:endParaRPr lang="en-US" dirty="0" smtClean="0"/>
          </a:p>
          <a:p>
            <a:pPr lvl="2"/>
            <a:r>
              <a:rPr lang="en-CA" sz="2400" dirty="0" smtClean="0"/>
              <a:t>Too much production creates economic crisis which hurts the proletariat.</a:t>
            </a:r>
            <a:endParaRPr lang="en-US" sz="2400" dirty="0" smtClean="0"/>
          </a:p>
          <a:p>
            <a:pPr lvl="2"/>
            <a:r>
              <a:rPr lang="en-CA" sz="2400" dirty="0" smtClean="0"/>
              <a:t>Labour becomes an appendage to the machine of industrial production, and so has to be organized like soldiers.</a:t>
            </a:r>
            <a:endParaRPr lang="en-US" sz="2400" dirty="0" smtClean="0"/>
          </a:p>
          <a:p>
            <a:pPr lvl="2"/>
            <a:r>
              <a:rPr lang="en-CA" sz="2400" dirty="0" smtClean="0"/>
              <a:t>This leads to the organization of workers into trade unions (facilitated by new communications technology), which ultimately will fuel the revolution.</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Revolution</a:t>
            </a:r>
            <a:endParaRPr lang="en-US" dirty="0"/>
          </a:p>
        </p:txBody>
      </p:sp>
      <p:sp>
        <p:nvSpPr>
          <p:cNvPr id="3" name="Content Placeholder 2"/>
          <p:cNvSpPr>
            <a:spLocks noGrp="1"/>
          </p:cNvSpPr>
          <p:nvPr>
            <p:ph sz="quarter" idx="1"/>
          </p:nvPr>
        </p:nvSpPr>
        <p:spPr/>
        <p:txBody>
          <a:bodyPr>
            <a:normAutofit fontScale="92500" lnSpcReduction="10000"/>
          </a:bodyPr>
          <a:lstStyle/>
          <a:p>
            <a:r>
              <a:rPr lang="en-US" sz="2400" dirty="0" smtClean="0"/>
              <a:t>The revolution which leads to the society in </a:t>
            </a:r>
            <a:r>
              <a:rPr lang="en-US" sz="2400" u="sng" dirty="0" smtClean="0"/>
              <a:t>Nowhere</a:t>
            </a:r>
            <a:r>
              <a:rPr lang="en-US" sz="2400" dirty="0" smtClean="0"/>
              <a:t> is spearheaded by the trade unions after failure of moderate reform.</a:t>
            </a:r>
          </a:p>
          <a:p>
            <a:pPr lvl="1"/>
            <a:r>
              <a:rPr lang="en-US" dirty="0" err="1" smtClean="0"/>
              <a:t>Critque</a:t>
            </a:r>
            <a:r>
              <a:rPr lang="en-US" dirty="0" smtClean="0"/>
              <a:t> of Fabian Socialists who wanted reform from within the system:</a:t>
            </a:r>
          </a:p>
          <a:p>
            <a:pPr lvl="2"/>
            <a:r>
              <a:rPr lang="en-CA" sz="2400" dirty="0" smtClean="0"/>
              <a:t>“slavery somewhat ameliorated” (150)</a:t>
            </a:r>
            <a:endParaRPr lang="en-US" sz="2400" dirty="0" smtClean="0"/>
          </a:p>
          <a:p>
            <a:pPr lvl="1"/>
            <a:r>
              <a:rPr lang="en-US" dirty="0" smtClean="0"/>
              <a:t>Instead, </a:t>
            </a:r>
            <a:r>
              <a:rPr lang="en-CA" dirty="0" smtClean="0"/>
              <a:t>organization of labour – of all wage earners – into Trade Unions leads to some improvement.</a:t>
            </a:r>
          </a:p>
          <a:p>
            <a:pPr lvl="1"/>
            <a:r>
              <a:rPr lang="en-CA" dirty="0" smtClean="0"/>
              <a:t>Demonstrations lead to violent suppression; ignites Civil War.</a:t>
            </a:r>
          </a:p>
          <a:p>
            <a:r>
              <a:rPr lang="en-US" sz="2400" dirty="0" smtClean="0"/>
              <a:t>Necessity of destruction?</a:t>
            </a:r>
          </a:p>
          <a:p>
            <a:pPr marL="548640" lvl="3" indent="-274320">
              <a:spcBef>
                <a:spcPts val="580"/>
              </a:spcBef>
              <a:buClr>
                <a:schemeClr val="accent1"/>
              </a:buClr>
            </a:pPr>
            <a:r>
              <a:rPr lang="en-CA" sz="2400" dirty="0" smtClean="0"/>
              <a:t>“The world was being brought to its second birth; how could that take place without a tragedy?” (174).</a:t>
            </a:r>
            <a:endParaRPr lang="en-US" sz="2400" dirty="0" smtClean="0"/>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Politics of Nowhere</a:t>
            </a:r>
            <a:endParaRPr lang="en-US" dirty="0"/>
          </a:p>
        </p:txBody>
      </p:sp>
      <p:sp>
        <p:nvSpPr>
          <p:cNvPr id="3" name="Content Placeholder 2"/>
          <p:cNvSpPr>
            <a:spLocks noGrp="1"/>
          </p:cNvSpPr>
          <p:nvPr>
            <p:ph sz="quarter" idx="1"/>
          </p:nvPr>
        </p:nvSpPr>
        <p:spPr/>
        <p:txBody>
          <a:bodyPr>
            <a:normAutofit fontScale="92500"/>
          </a:bodyPr>
          <a:lstStyle/>
          <a:p>
            <a:pPr lvl="0"/>
            <a:r>
              <a:rPr lang="en-CA" sz="2400" dirty="0" smtClean="0"/>
              <a:t>No real political system is described – seems to be entirely decentralized and conducted at the local level.</a:t>
            </a:r>
            <a:endParaRPr lang="en-US" sz="2400" dirty="0" smtClean="0"/>
          </a:p>
          <a:p>
            <a:pPr lvl="1"/>
            <a:r>
              <a:rPr lang="en-CA" dirty="0" smtClean="0"/>
              <a:t>Follows Marxist program of “withering away of the state”.</a:t>
            </a:r>
            <a:endParaRPr lang="en-US" dirty="0" smtClean="0"/>
          </a:p>
          <a:p>
            <a:pPr lvl="2"/>
            <a:r>
              <a:rPr lang="en-CA" sz="2400" dirty="0" smtClean="0"/>
              <a:t>Class struggle leads to the Dictatorship of the Proletariat (the Committee For Public Safety of </a:t>
            </a:r>
            <a:r>
              <a:rPr lang="en-CA" sz="2400" u="sng" dirty="0" smtClean="0"/>
              <a:t>Nowhere</a:t>
            </a:r>
            <a:r>
              <a:rPr lang="en-CA" sz="2400" dirty="0" smtClean="0"/>
              <a:t>).</a:t>
            </a:r>
            <a:endParaRPr lang="en-US" sz="2400" dirty="0" smtClean="0"/>
          </a:p>
          <a:p>
            <a:pPr lvl="2"/>
            <a:r>
              <a:rPr lang="en-CA" sz="2400" dirty="0" smtClean="0"/>
              <a:t>“…this dictatorship itself constitutes the transition to the abolition of all classes and to a classless society” (“Class Struggle and Mode of Production”, </a:t>
            </a:r>
            <a:r>
              <a:rPr lang="en-CA" sz="2400" u="sng" dirty="0" smtClean="0"/>
              <a:t>The Marx-Engels Reader</a:t>
            </a:r>
            <a:r>
              <a:rPr lang="en-CA" sz="2400" dirty="0" smtClean="0"/>
              <a:t> 220).</a:t>
            </a:r>
          </a:p>
          <a:p>
            <a:pPr lvl="2"/>
            <a:r>
              <a:rPr lang="en-CA" sz="2400" dirty="0" smtClean="0"/>
              <a:t>Neither Marx – nor Morris – explain exactly how this will take place.</a:t>
            </a:r>
            <a:endParaRPr lang="en-US" sz="2400" dirty="0" smtClean="0"/>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Politics of Nowhere</a:t>
            </a:r>
            <a:endParaRPr lang="en-US" dirty="0"/>
          </a:p>
        </p:txBody>
      </p:sp>
      <p:sp>
        <p:nvSpPr>
          <p:cNvPr id="3" name="Content Placeholder 2"/>
          <p:cNvSpPr>
            <a:spLocks noGrp="1"/>
          </p:cNvSpPr>
          <p:nvPr>
            <p:ph sz="quarter" idx="1"/>
          </p:nvPr>
        </p:nvSpPr>
        <p:spPr/>
        <p:txBody>
          <a:bodyPr/>
          <a:lstStyle/>
          <a:p>
            <a:r>
              <a:rPr lang="en-US" sz="2400" dirty="0" smtClean="0"/>
              <a:t>Only politics described are local politics.</a:t>
            </a:r>
          </a:p>
          <a:p>
            <a:endParaRPr lang="en-CA" sz="2400" dirty="0" smtClean="0"/>
          </a:p>
          <a:p>
            <a:r>
              <a:rPr lang="en-CA" sz="2400" dirty="0" smtClean="0"/>
              <a:t>Mote (ancient word for “meeting”) (134)</a:t>
            </a:r>
            <a:endParaRPr lang="en-US" sz="2400" dirty="0" smtClean="0"/>
          </a:p>
          <a:p>
            <a:pPr lvl="1"/>
            <a:r>
              <a:rPr lang="en-CA" dirty="0" smtClean="0"/>
              <a:t>Basically democratic: minority gives way by custom: “generally yields in a friendly manner”</a:t>
            </a:r>
            <a:endParaRPr lang="en-US" dirty="0" smtClean="0"/>
          </a:p>
          <a:p>
            <a:pPr lvl="1"/>
            <a:r>
              <a:rPr lang="en-CA" dirty="0" smtClean="0"/>
              <a:t>Creates political problem of the Tyranny of the Majority</a:t>
            </a:r>
            <a:endParaRPr lang="en-US" dirty="0" smtClean="0"/>
          </a:p>
          <a:p>
            <a:pPr lvl="2"/>
            <a:r>
              <a:rPr lang="en-CA" sz="2400" dirty="0" smtClean="0"/>
              <a:t>Dissenter either says “I told you so” or “must suffer in silence.”</a:t>
            </a:r>
            <a:endParaRPr lang="en-US" sz="2400"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Justice in Nowhere</a:t>
            </a:r>
            <a:endParaRPr lang="en-US" dirty="0"/>
          </a:p>
        </p:txBody>
      </p:sp>
      <p:sp>
        <p:nvSpPr>
          <p:cNvPr id="3" name="Content Placeholder 2"/>
          <p:cNvSpPr>
            <a:spLocks noGrp="1"/>
          </p:cNvSpPr>
          <p:nvPr>
            <p:ph sz="quarter" idx="1"/>
          </p:nvPr>
        </p:nvSpPr>
        <p:spPr/>
        <p:txBody>
          <a:bodyPr>
            <a:normAutofit/>
          </a:bodyPr>
          <a:lstStyle/>
          <a:p>
            <a:r>
              <a:rPr lang="en-US" sz="2400" dirty="0" smtClean="0"/>
              <a:t>No real justice system.</a:t>
            </a:r>
          </a:p>
          <a:p>
            <a:r>
              <a:rPr lang="en-US" sz="2400" dirty="0" smtClean="0"/>
              <a:t>Without private property the causes for crime have (mostly) gone away.</a:t>
            </a:r>
          </a:p>
          <a:p>
            <a:r>
              <a:rPr lang="en-US" sz="2400" dirty="0" smtClean="0"/>
              <a:t>Romantic rivalries the last vestige of competition and therefore the last source of crime.</a:t>
            </a:r>
          </a:p>
          <a:p>
            <a:r>
              <a:rPr lang="en-US" sz="2400" dirty="0" smtClean="0"/>
              <a:t>How are crimes dealt with?</a:t>
            </a:r>
          </a:p>
          <a:p>
            <a:pPr lvl="1"/>
            <a:r>
              <a:rPr lang="en-US" dirty="0" smtClean="0"/>
              <a:t>No punishment (seen as a further injustice).</a:t>
            </a:r>
          </a:p>
          <a:p>
            <a:pPr lvl="1"/>
            <a:r>
              <a:rPr lang="en-CA" dirty="0" smtClean="0"/>
              <a:t>“If in addition, we torture the man, we turn his grief into anger, and the humiliation he would otherwise feel for </a:t>
            </a:r>
            <a:r>
              <a:rPr lang="en-CA" i="1" dirty="0" smtClean="0"/>
              <a:t>his </a:t>
            </a:r>
            <a:r>
              <a:rPr lang="en-CA" dirty="0" smtClean="0"/>
              <a:t>wrong-doing is swallowed up by a hope of revenge for </a:t>
            </a:r>
            <a:r>
              <a:rPr lang="en-CA" i="1" dirty="0" smtClean="0"/>
              <a:t>our</a:t>
            </a:r>
            <a:r>
              <a:rPr lang="en-CA" dirty="0" smtClean="0"/>
              <a:t> wrong-doing to him” (129).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Family in Nowhere</a:t>
            </a:r>
            <a:endParaRPr lang="en-US" dirty="0"/>
          </a:p>
        </p:txBody>
      </p:sp>
      <p:sp>
        <p:nvSpPr>
          <p:cNvPr id="3" name="Content Placeholder 2"/>
          <p:cNvSpPr>
            <a:spLocks noGrp="1"/>
          </p:cNvSpPr>
          <p:nvPr>
            <p:ph sz="quarter" idx="1"/>
          </p:nvPr>
        </p:nvSpPr>
        <p:spPr/>
        <p:txBody>
          <a:bodyPr>
            <a:normAutofit/>
          </a:bodyPr>
          <a:lstStyle/>
          <a:p>
            <a:r>
              <a:rPr lang="en-US" sz="2400" dirty="0" smtClean="0"/>
              <a:t>Traditional family is reconfigured.</a:t>
            </a:r>
          </a:p>
          <a:p>
            <a:pPr lvl="1"/>
            <a:r>
              <a:rPr lang="en-US" dirty="0" smtClean="0"/>
              <a:t>No enforced lifelong monogamy – divorce is free.</a:t>
            </a:r>
          </a:p>
          <a:p>
            <a:pPr lvl="2"/>
            <a:r>
              <a:rPr lang="en-CA" sz="2400" dirty="0" smtClean="0"/>
              <a:t>In “The Origin of Family, Private Property, and The State” (1884), Engels described the contemporary family as a property arrangement.</a:t>
            </a:r>
          </a:p>
          <a:p>
            <a:pPr lvl="1"/>
            <a:endParaRPr lang="en-US" dirty="0" smtClean="0"/>
          </a:p>
          <a:p>
            <a:pPr lvl="1"/>
            <a:r>
              <a:rPr lang="en-US" dirty="0" smtClean="0"/>
              <a:t>Like in </a:t>
            </a:r>
            <a:r>
              <a:rPr lang="en-US" u="sng" dirty="0" smtClean="0"/>
              <a:t>The Republic</a:t>
            </a:r>
            <a:r>
              <a:rPr lang="en-US" dirty="0" smtClean="0"/>
              <a:t>, children appear to raised “in common”.</a:t>
            </a:r>
          </a:p>
          <a:p>
            <a:pPr lvl="2"/>
            <a:r>
              <a:rPr lang="en-US" sz="2400" dirty="0" smtClean="0"/>
              <a:t>No formal education.</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of Women</a:t>
            </a:r>
            <a:endParaRPr lang="en-US" dirty="0"/>
          </a:p>
        </p:txBody>
      </p:sp>
      <p:sp>
        <p:nvSpPr>
          <p:cNvPr id="3" name="Content Placeholder 2"/>
          <p:cNvSpPr>
            <a:spLocks noGrp="1"/>
          </p:cNvSpPr>
          <p:nvPr>
            <p:ph sz="quarter" idx="1"/>
          </p:nvPr>
        </p:nvSpPr>
        <p:spPr>
          <a:xfrm>
            <a:off x="914400" y="1447800"/>
            <a:ext cx="7772400" cy="4724400"/>
          </a:xfrm>
        </p:spPr>
        <p:txBody>
          <a:bodyPr>
            <a:noAutofit/>
          </a:bodyPr>
          <a:lstStyle/>
          <a:p>
            <a:r>
              <a:rPr lang="en-CA" sz="2400" dirty="0" smtClean="0"/>
              <a:t>In that same essay, Engels describes the subjugation of women as a function of economics.</a:t>
            </a:r>
            <a:endParaRPr lang="en-US" sz="2400" dirty="0" smtClean="0"/>
          </a:p>
          <a:p>
            <a:r>
              <a:rPr lang="en-CA" sz="2400" dirty="0" smtClean="0"/>
              <a:t>In Nowhere, women are theoretically emancipated – can choose their own work.</a:t>
            </a:r>
            <a:endParaRPr lang="en-US" sz="2400" dirty="0" smtClean="0"/>
          </a:p>
          <a:p>
            <a:pPr lvl="1"/>
            <a:r>
              <a:rPr lang="en-CA" dirty="0" smtClean="0"/>
              <a:t>“The women do what they do best, and what they like best, and the mean are neither jealous of it or injured by it” (107).</a:t>
            </a:r>
          </a:p>
          <a:p>
            <a:pPr lvl="1"/>
            <a:r>
              <a:rPr lang="en-CA" dirty="0" smtClean="0"/>
              <a:t>Still gravitate towards domestic roles.</a:t>
            </a:r>
          </a:p>
          <a:p>
            <a:pPr lvl="1"/>
            <a:r>
              <a:rPr lang="en-CA" dirty="0" smtClean="0"/>
              <a:t>Hammond’s critique of Women’s Liberation: “Perhaps you think housekeeping an unimportant occupation, not deserving of respect.  I believe that was the opinion of the ‘advanced’ women of the nineteenth century, and their male backers” (107).</a:t>
            </a:r>
            <a:endParaRPr lang="en-US" dirty="0" smtClean="0"/>
          </a:p>
          <a:p>
            <a:pPr lvl="1"/>
            <a:endParaRPr lang="en-US" dirty="0" smtClean="0"/>
          </a:p>
          <a:p>
            <a:endParaRPr lang="en-CA" sz="2400" dirty="0" smtClean="0"/>
          </a:p>
          <a:p>
            <a:endParaRPr lang="en-US" sz="2400" dirty="0" smtClean="0"/>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of Women</a:t>
            </a:r>
            <a:endParaRPr lang="en-US" dirty="0"/>
          </a:p>
        </p:txBody>
      </p:sp>
      <p:sp>
        <p:nvSpPr>
          <p:cNvPr id="3" name="Content Placeholder 2"/>
          <p:cNvSpPr>
            <a:spLocks noGrp="1"/>
          </p:cNvSpPr>
          <p:nvPr>
            <p:ph sz="quarter" idx="1"/>
          </p:nvPr>
        </p:nvSpPr>
        <p:spPr/>
        <p:txBody>
          <a:bodyPr/>
          <a:lstStyle/>
          <a:p>
            <a:r>
              <a:rPr lang="en-US" dirty="0" smtClean="0"/>
              <a:t>We are presented with an actual emancipated woman, Mistress </a:t>
            </a:r>
            <a:r>
              <a:rPr lang="en-US" dirty="0" err="1" smtClean="0"/>
              <a:t>Philippa</a:t>
            </a:r>
            <a:r>
              <a:rPr lang="en-US" dirty="0" smtClean="0"/>
              <a:t>, the Carver (214).</a:t>
            </a:r>
          </a:p>
          <a:p>
            <a:r>
              <a:rPr lang="en-US" dirty="0" smtClean="0"/>
              <a:t>However, her depiction is somewhat problematic:</a:t>
            </a:r>
          </a:p>
          <a:p>
            <a:pPr lvl="1"/>
            <a:r>
              <a:rPr lang="en-CA" dirty="0" smtClean="0"/>
              <a:t>Unlike the other women in the text, she is not singled out for her beauty – described as small.</a:t>
            </a:r>
            <a:endParaRPr lang="en-US" dirty="0" smtClean="0"/>
          </a:p>
          <a:p>
            <a:pPr lvl="1"/>
            <a:r>
              <a:rPr lang="en-CA" dirty="0" smtClean="0"/>
              <a:t>Even by Nowhere standards, she is a workaholic.</a:t>
            </a:r>
            <a:endParaRPr lang="en-US" dirty="0" smtClean="0"/>
          </a:p>
          <a:p>
            <a:pPr lvl="1"/>
            <a:r>
              <a:rPr lang="en-CA" dirty="0" smtClean="0"/>
              <a:t>We are told she was ill – only person to not be in perfect health.</a:t>
            </a:r>
            <a:endParaRPr lang="en-US" dirty="0" smtClean="0"/>
          </a:p>
          <a:p>
            <a:pPr lvl="1"/>
            <a:r>
              <a:rPr lang="en-CA" dirty="0" smtClean="0"/>
              <a:t>Moreover, her work undermines community: she doesn’t join the others in haymaking or in the toast.</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53</TotalTime>
  <Words>1327</Words>
  <Application>Microsoft Office PowerPoint</Application>
  <PresentationFormat>On-screen Show (4:3)</PresentationFormat>
  <Paragraphs>108</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Equity</vt:lpstr>
      <vt:lpstr>William Morris</vt:lpstr>
      <vt:lpstr>Labour</vt:lpstr>
      <vt:lpstr>Alienation of Labour</vt:lpstr>
      <vt:lpstr>Labour as Art</vt:lpstr>
      <vt:lpstr>Origin Story of Nowhere</vt:lpstr>
      <vt:lpstr>Feudalism to Capitalism</vt:lpstr>
      <vt:lpstr>Bourgeois Capitalism</vt:lpstr>
      <vt:lpstr>Bourgeois Capitalism</vt:lpstr>
      <vt:lpstr>Revolution</vt:lpstr>
      <vt:lpstr>Politics of Nowhere</vt:lpstr>
      <vt:lpstr>Politics of Nowhere</vt:lpstr>
      <vt:lpstr>Justice in Nowhere</vt:lpstr>
      <vt:lpstr>Family in Nowhere</vt:lpstr>
      <vt:lpstr>Role of Women</vt:lpstr>
      <vt:lpstr>Role of Women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William Morris</dc:title>
  <dc:creator>Michael Phillips</dc:creator>
  <cp:lastModifiedBy>Michael</cp:lastModifiedBy>
  <cp:revision>10</cp:revision>
  <dcterms:created xsi:type="dcterms:W3CDTF">2011-09-29T18:02:12Z</dcterms:created>
  <dcterms:modified xsi:type="dcterms:W3CDTF">2011-09-29T19:03:20Z</dcterms:modified>
</cp:coreProperties>
</file>