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8790" autoAdjust="0"/>
  </p:normalViewPr>
  <p:slideViewPr>
    <p:cSldViewPr>
      <p:cViewPr>
        <p:scale>
          <a:sx n="75" d="100"/>
          <a:sy n="75" d="100"/>
        </p:scale>
        <p:origin x="-1224" y="126"/>
      </p:cViewPr>
      <p:guideLst>
        <p:guide orient="horz" pos="2160"/>
        <p:guide pos="2880"/>
      </p:guideLst>
    </p:cSldViewPr>
  </p:slideViewPr>
  <p:notesTextViewPr>
    <p:cViewPr>
      <p:scale>
        <a:sx n="1" d="1"/>
        <a:sy n="1" d="1"/>
      </p:scale>
      <p:origin x="60" y="204"/>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A30DD9E-E761-4FF8-9241-8BEA7F3D0F77}" type="datetimeFigureOut">
              <a:rPr lang="en-CA" smtClean="0"/>
              <a:t>2015-10-06</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3E4BC7E-D6BF-4E1F-BC7A-31BB35284B9F}" type="slidenum">
              <a:rPr lang="en-CA" smtClean="0"/>
              <a:t>‹#›</a:t>
            </a:fld>
            <a:endParaRPr lang="en-CA"/>
          </a:p>
        </p:txBody>
      </p:sp>
    </p:spTree>
    <p:extLst>
      <p:ext uri="{BB962C8B-B14F-4D97-AF65-F5344CB8AC3E}">
        <p14:creationId xmlns:p14="http://schemas.microsoft.com/office/powerpoint/2010/main" val="13468530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Homeostatic in</a:t>
            </a:r>
            <a:r>
              <a:rPr lang="en-CA" baseline="0" dirty="0" smtClean="0"/>
              <a:t> an internal mechanism that maintains environment s organism can survive and thrive </a:t>
            </a:r>
          </a:p>
          <a:p>
            <a:r>
              <a:rPr lang="en-CA" baseline="0" dirty="0" smtClean="0"/>
              <a:t> ex the heart doesn’t work </a:t>
            </a:r>
            <a:r>
              <a:rPr lang="en-CA" baseline="0" dirty="0" err="1" smtClean="0"/>
              <a:t>bby</a:t>
            </a:r>
            <a:r>
              <a:rPr lang="en-CA" baseline="0" dirty="0" smtClean="0"/>
              <a:t> it self it has sensors to keep it regular ad tell it to pump more or less </a:t>
            </a:r>
          </a:p>
          <a:p>
            <a:r>
              <a:rPr lang="en-CA" baseline="0" dirty="0" smtClean="0"/>
              <a:t>The brain ad the heart </a:t>
            </a:r>
          </a:p>
          <a:p>
            <a:r>
              <a:rPr lang="en-CA" baseline="0" dirty="0" smtClean="0"/>
              <a:t>It will use the autonomic system and the endocrine</a:t>
            </a:r>
          </a:p>
          <a:p>
            <a:endParaRPr lang="en-CA" baseline="0" dirty="0" smtClean="0"/>
          </a:p>
          <a:p>
            <a:r>
              <a:rPr lang="en-CA" baseline="0" dirty="0" smtClean="0"/>
              <a:t>Cell:: need to be taken care of and there and be external and internal influence the change the </a:t>
            </a:r>
            <a:r>
              <a:rPr lang="en-CA" baseline="0" dirty="0" err="1" smtClean="0"/>
              <a:t>enviroment</a:t>
            </a:r>
            <a:r>
              <a:rPr lang="en-CA" baseline="0" dirty="0" smtClean="0"/>
              <a:t> (fluctuation) and great example of this is the blood fluid   control systems are very important it can mean the </a:t>
            </a:r>
            <a:r>
              <a:rPr lang="en-CA" baseline="0" dirty="0" err="1" smtClean="0"/>
              <a:t>diffecent</a:t>
            </a:r>
            <a:r>
              <a:rPr lang="en-CA" baseline="0" dirty="0" smtClean="0"/>
              <a:t> in a </a:t>
            </a:r>
            <a:r>
              <a:rPr lang="en-CA" baseline="0" dirty="0" err="1" smtClean="0"/>
              <a:t>segure</a:t>
            </a:r>
            <a:endParaRPr lang="en-CA" dirty="0"/>
          </a:p>
        </p:txBody>
      </p:sp>
      <p:sp>
        <p:nvSpPr>
          <p:cNvPr id="4" name="Slide Number Placeholder 3"/>
          <p:cNvSpPr>
            <a:spLocks noGrp="1"/>
          </p:cNvSpPr>
          <p:nvPr>
            <p:ph type="sldNum" sz="quarter" idx="10"/>
          </p:nvPr>
        </p:nvSpPr>
        <p:spPr/>
        <p:txBody>
          <a:bodyPr/>
          <a:lstStyle/>
          <a:p>
            <a:fld id="{63E4BC7E-D6BF-4E1F-BC7A-31BB35284B9F}" type="slidenum">
              <a:rPr lang="en-CA" smtClean="0"/>
              <a:t>2</a:t>
            </a:fld>
            <a:endParaRPr lang="en-CA"/>
          </a:p>
        </p:txBody>
      </p:sp>
    </p:spTree>
    <p:extLst>
      <p:ext uri="{BB962C8B-B14F-4D97-AF65-F5344CB8AC3E}">
        <p14:creationId xmlns:p14="http://schemas.microsoft.com/office/powerpoint/2010/main" val="17761700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The point of </a:t>
            </a:r>
            <a:r>
              <a:rPr lang="en-CA" dirty="0" err="1" smtClean="0"/>
              <a:t>homeostsais</a:t>
            </a:r>
            <a:r>
              <a:rPr lang="en-CA" baseline="0" dirty="0" smtClean="0"/>
              <a:t> </a:t>
            </a:r>
          </a:p>
          <a:p>
            <a:r>
              <a:rPr lang="en-CA" baseline="0" dirty="0" smtClean="0"/>
              <a:t> to regulate temperature ( if to hot sweat ,,, cold = shiver or put on a coat </a:t>
            </a:r>
          </a:p>
          <a:p>
            <a:r>
              <a:rPr lang="en-CA" baseline="0" dirty="0" smtClean="0"/>
              <a:t>Blood ion concentration</a:t>
            </a:r>
          </a:p>
          <a:p>
            <a:endParaRPr lang="en-CA" baseline="0" dirty="0" smtClean="0"/>
          </a:p>
          <a:p>
            <a:r>
              <a:rPr lang="en-CA" baseline="0" dirty="0" smtClean="0"/>
              <a:t>It is a dynamic state you have a </a:t>
            </a:r>
            <a:r>
              <a:rPr lang="en-CA" baseline="0" dirty="0" err="1" smtClean="0"/>
              <a:t>centain</a:t>
            </a:r>
            <a:r>
              <a:rPr lang="en-CA" baseline="0" dirty="0" smtClean="0"/>
              <a:t> blood sodium level is you eat salty chips it will act</a:t>
            </a:r>
          </a:p>
          <a:p>
            <a:r>
              <a:rPr lang="en-CA" baseline="0" dirty="0" smtClean="0"/>
              <a:t>To low of glucose you body will react and can be detrimental to the brain since it is a glucose hog so this is a benefit to have this regulate with </a:t>
            </a:r>
            <a:r>
              <a:rPr lang="en-CA" baseline="0" dirty="0" err="1" smtClean="0"/>
              <a:t>homeostatsi</a:t>
            </a:r>
            <a:r>
              <a:rPr lang="en-CA" baseline="0" dirty="0" smtClean="0"/>
              <a:t> 4</a:t>
            </a:r>
          </a:p>
        </p:txBody>
      </p:sp>
      <p:sp>
        <p:nvSpPr>
          <p:cNvPr id="4" name="Slide Number Placeholder 3"/>
          <p:cNvSpPr>
            <a:spLocks noGrp="1"/>
          </p:cNvSpPr>
          <p:nvPr>
            <p:ph type="sldNum" sz="quarter" idx="10"/>
          </p:nvPr>
        </p:nvSpPr>
        <p:spPr/>
        <p:txBody>
          <a:bodyPr/>
          <a:lstStyle/>
          <a:p>
            <a:fld id="{63E4BC7E-D6BF-4E1F-BC7A-31BB35284B9F}" type="slidenum">
              <a:rPr lang="en-CA" smtClean="0"/>
              <a:t>3</a:t>
            </a:fld>
            <a:endParaRPr lang="en-CA"/>
          </a:p>
        </p:txBody>
      </p:sp>
    </p:spTree>
    <p:extLst>
      <p:ext uri="{BB962C8B-B14F-4D97-AF65-F5344CB8AC3E}">
        <p14:creationId xmlns:p14="http://schemas.microsoft.com/office/powerpoint/2010/main" val="26085809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Feedback </a:t>
            </a:r>
            <a:r>
              <a:rPr lang="en-CA" dirty="0" err="1" smtClean="0"/>
              <a:t>asct</a:t>
            </a:r>
            <a:r>
              <a:rPr lang="en-CA" dirty="0" smtClean="0"/>
              <a:t> as a reflect </a:t>
            </a:r>
          </a:p>
          <a:p>
            <a:r>
              <a:rPr lang="en-CA" dirty="0" smtClean="0"/>
              <a:t> just like a touch cause a sensory </a:t>
            </a:r>
            <a:r>
              <a:rPr lang="en-CA" dirty="0" err="1" smtClean="0"/>
              <a:t>stimuslus</a:t>
            </a:r>
            <a:r>
              <a:rPr lang="en-CA" dirty="0" smtClean="0"/>
              <a:t> so will ,,,</a:t>
            </a:r>
          </a:p>
          <a:p>
            <a:r>
              <a:rPr lang="en-CA" dirty="0" smtClean="0"/>
              <a:t> the input will come into a place</a:t>
            </a:r>
            <a:r>
              <a:rPr lang="en-CA" baseline="0" dirty="0" smtClean="0"/>
              <a:t> called a control centre which produces a reaction to the </a:t>
            </a:r>
            <a:r>
              <a:rPr lang="en-CA" baseline="0" dirty="0" err="1" smtClean="0"/>
              <a:t>stimlus</a:t>
            </a:r>
            <a:r>
              <a:rPr lang="en-CA" baseline="0" dirty="0" smtClean="0"/>
              <a:t> and the out put is the one that is activated and the (5) it </a:t>
            </a:r>
            <a:r>
              <a:rPr lang="en-CA" baseline="0" dirty="0" err="1" smtClean="0"/>
              <a:t>reponds</a:t>
            </a:r>
            <a:r>
              <a:rPr lang="en-CA" baseline="0" dirty="0" smtClean="0"/>
              <a:t> </a:t>
            </a:r>
          </a:p>
          <a:p>
            <a:r>
              <a:rPr lang="en-CA" baseline="0" dirty="0" smtClean="0"/>
              <a:t>Afferent = into </a:t>
            </a:r>
          </a:p>
          <a:p>
            <a:r>
              <a:rPr lang="en-CA" baseline="0" dirty="0" smtClean="0"/>
              <a:t>Efferent = out put </a:t>
            </a:r>
          </a:p>
          <a:p>
            <a:endParaRPr lang="en-CA" dirty="0"/>
          </a:p>
        </p:txBody>
      </p:sp>
      <p:sp>
        <p:nvSpPr>
          <p:cNvPr id="4" name="Slide Number Placeholder 3"/>
          <p:cNvSpPr>
            <a:spLocks noGrp="1"/>
          </p:cNvSpPr>
          <p:nvPr>
            <p:ph type="sldNum" sz="quarter" idx="10"/>
          </p:nvPr>
        </p:nvSpPr>
        <p:spPr/>
        <p:txBody>
          <a:bodyPr/>
          <a:lstStyle/>
          <a:p>
            <a:fld id="{63E4BC7E-D6BF-4E1F-BC7A-31BB35284B9F}" type="slidenum">
              <a:rPr lang="en-CA" smtClean="0"/>
              <a:t>4</a:t>
            </a:fld>
            <a:endParaRPr lang="en-CA"/>
          </a:p>
        </p:txBody>
      </p:sp>
    </p:spTree>
    <p:extLst>
      <p:ext uri="{BB962C8B-B14F-4D97-AF65-F5344CB8AC3E}">
        <p14:creationId xmlns:p14="http://schemas.microsoft.com/office/powerpoint/2010/main" val="20608187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The negative will </a:t>
            </a:r>
            <a:r>
              <a:rPr lang="en-CA" dirty="0" err="1" smtClean="0"/>
              <a:t>contreact</a:t>
            </a:r>
            <a:r>
              <a:rPr lang="en-CA" dirty="0" smtClean="0"/>
              <a:t> and stimulus</a:t>
            </a:r>
            <a:r>
              <a:rPr lang="en-CA" baseline="0" dirty="0" smtClean="0"/>
              <a:t> or change ex if the temperature got to hot , cold air would be released to equal it out the goal is to </a:t>
            </a:r>
          </a:p>
          <a:p>
            <a:r>
              <a:rPr lang="en-CA" baseline="0" dirty="0" smtClean="0"/>
              <a:t>Bring outlying values back to the physiological range </a:t>
            </a:r>
            <a:endParaRPr lang="en-CA" dirty="0"/>
          </a:p>
        </p:txBody>
      </p:sp>
      <p:sp>
        <p:nvSpPr>
          <p:cNvPr id="4" name="Slide Number Placeholder 3"/>
          <p:cNvSpPr>
            <a:spLocks noGrp="1"/>
          </p:cNvSpPr>
          <p:nvPr>
            <p:ph type="sldNum" sz="quarter" idx="10"/>
          </p:nvPr>
        </p:nvSpPr>
        <p:spPr/>
        <p:txBody>
          <a:bodyPr/>
          <a:lstStyle/>
          <a:p>
            <a:fld id="{63E4BC7E-D6BF-4E1F-BC7A-31BB35284B9F}" type="slidenum">
              <a:rPr lang="en-CA" smtClean="0"/>
              <a:t>5</a:t>
            </a:fld>
            <a:endParaRPr lang="en-CA"/>
          </a:p>
        </p:txBody>
      </p:sp>
    </p:spTree>
    <p:extLst>
      <p:ext uri="{BB962C8B-B14F-4D97-AF65-F5344CB8AC3E}">
        <p14:creationId xmlns:p14="http://schemas.microsoft.com/office/powerpoint/2010/main" val="32517544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Positive feed back is more rare in which the </a:t>
            </a:r>
            <a:r>
              <a:rPr lang="en-CA" dirty="0" err="1" smtClean="0"/>
              <a:t>stumulus</a:t>
            </a:r>
            <a:r>
              <a:rPr lang="en-CA" dirty="0" smtClean="0"/>
              <a:t> will feed back into the central system and </a:t>
            </a:r>
          </a:p>
          <a:p>
            <a:r>
              <a:rPr lang="en-CA" dirty="0" smtClean="0"/>
              <a:t>Ex</a:t>
            </a:r>
            <a:r>
              <a:rPr lang="en-CA" baseline="0" dirty="0" smtClean="0"/>
              <a:t> in a capillary wall rip </a:t>
            </a:r>
            <a:r>
              <a:rPr lang="en-CA" baseline="0" dirty="0" err="1" smtClean="0"/>
              <a:t>platelits</a:t>
            </a:r>
            <a:r>
              <a:rPr lang="en-CA" baseline="0" dirty="0" smtClean="0"/>
              <a:t> will come and send a chemicals so more </a:t>
            </a:r>
            <a:r>
              <a:rPr lang="en-CA" baseline="0" dirty="0" err="1" smtClean="0"/>
              <a:t>platelate</a:t>
            </a:r>
            <a:r>
              <a:rPr lang="en-CA" baseline="0" dirty="0" smtClean="0"/>
              <a:t> come  ex 2 child birth </a:t>
            </a:r>
            <a:endParaRPr lang="en-CA" dirty="0"/>
          </a:p>
        </p:txBody>
      </p:sp>
      <p:sp>
        <p:nvSpPr>
          <p:cNvPr id="4" name="Slide Number Placeholder 3"/>
          <p:cNvSpPr>
            <a:spLocks noGrp="1"/>
          </p:cNvSpPr>
          <p:nvPr>
            <p:ph type="sldNum" sz="quarter" idx="10"/>
          </p:nvPr>
        </p:nvSpPr>
        <p:spPr/>
        <p:txBody>
          <a:bodyPr/>
          <a:lstStyle/>
          <a:p>
            <a:fld id="{63E4BC7E-D6BF-4E1F-BC7A-31BB35284B9F}" type="slidenum">
              <a:rPr lang="en-CA" smtClean="0"/>
              <a:t>6</a:t>
            </a:fld>
            <a:endParaRPr lang="en-CA"/>
          </a:p>
        </p:txBody>
      </p:sp>
    </p:spTree>
    <p:extLst>
      <p:ext uri="{BB962C8B-B14F-4D97-AF65-F5344CB8AC3E}">
        <p14:creationId xmlns:p14="http://schemas.microsoft.com/office/powerpoint/2010/main" val="35550020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Body temperature is </a:t>
            </a:r>
            <a:r>
              <a:rPr lang="en-CA" dirty="0" err="1" smtClean="0"/>
              <a:t>controled</a:t>
            </a:r>
            <a:r>
              <a:rPr lang="en-CA" dirty="0" smtClean="0"/>
              <a:t> at many levels  there are multi level control to protect this </a:t>
            </a:r>
            <a:r>
              <a:rPr lang="en-CA" dirty="0" err="1" smtClean="0"/>
              <a:t>bunderies</a:t>
            </a:r>
            <a:r>
              <a:rPr lang="en-CA" dirty="0" smtClean="0"/>
              <a:t> and </a:t>
            </a:r>
            <a:r>
              <a:rPr lang="en-CA" dirty="0" err="1" smtClean="0"/>
              <a:t>smetime</a:t>
            </a:r>
            <a:r>
              <a:rPr lang="en-CA" dirty="0" smtClean="0"/>
              <a:t> you want</a:t>
            </a:r>
            <a:r>
              <a:rPr lang="en-CA" baseline="0" dirty="0" smtClean="0"/>
              <a:t> to control it sometimes you can better fight off an infection with higher body temperature ex inflection you get a fever to help you fight it off it regulates it  there</a:t>
            </a:r>
            <a:endParaRPr lang="en-CA" dirty="0"/>
          </a:p>
        </p:txBody>
      </p:sp>
      <p:sp>
        <p:nvSpPr>
          <p:cNvPr id="4" name="Slide Number Placeholder 3"/>
          <p:cNvSpPr>
            <a:spLocks noGrp="1"/>
          </p:cNvSpPr>
          <p:nvPr>
            <p:ph type="sldNum" sz="quarter" idx="10"/>
          </p:nvPr>
        </p:nvSpPr>
        <p:spPr/>
        <p:txBody>
          <a:bodyPr/>
          <a:lstStyle/>
          <a:p>
            <a:fld id="{63E4BC7E-D6BF-4E1F-BC7A-31BB35284B9F}" type="slidenum">
              <a:rPr lang="en-CA" smtClean="0"/>
              <a:t>7</a:t>
            </a:fld>
            <a:endParaRPr lang="en-CA"/>
          </a:p>
        </p:txBody>
      </p:sp>
    </p:spTree>
    <p:extLst>
      <p:ext uri="{BB962C8B-B14F-4D97-AF65-F5344CB8AC3E}">
        <p14:creationId xmlns:p14="http://schemas.microsoft.com/office/powerpoint/2010/main" val="28168886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Means it is </a:t>
            </a:r>
            <a:r>
              <a:rPr lang="en-CA" dirty="0" err="1" smtClean="0"/>
              <a:t>automisly</a:t>
            </a:r>
            <a:r>
              <a:rPr lang="en-CA" dirty="0" smtClean="0"/>
              <a:t> </a:t>
            </a:r>
            <a:r>
              <a:rPr lang="en-CA" dirty="0" err="1" smtClean="0"/>
              <a:t>gouvern</a:t>
            </a:r>
            <a:r>
              <a:rPr lang="en-CA" dirty="0" smtClean="0"/>
              <a:t> at different levels</a:t>
            </a:r>
          </a:p>
          <a:p>
            <a:r>
              <a:rPr lang="en-CA" dirty="0" smtClean="0"/>
              <a:t>Without your </a:t>
            </a:r>
            <a:r>
              <a:rPr lang="en-CA" dirty="0" err="1" smtClean="0"/>
              <a:t>concious</a:t>
            </a:r>
            <a:r>
              <a:rPr lang="en-CA" baseline="0" dirty="0" smtClean="0"/>
              <a:t> </a:t>
            </a:r>
            <a:r>
              <a:rPr lang="en-CA" baseline="0" dirty="0" err="1" smtClean="0"/>
              <a:t>contol</a:t>
            </a:r>
            <a:endParaRPr lang="en-CA" baseline="0" dirty="0" smtClean="0"/>
          </a:p>
          <a:p>
            <a:r>
              <a:rPr lang="en-CA" baseline="0" dirty="0" smtClean="0"/>
              <a:t> 2 </a:t>
            </a:r>
            <a:r>
              <a:rPr lang="en-CA" baseline="0" dirty="0" err="1" smtClean="0"/>
              <a:t>componetmes</a:t>
            </a:r>
            <a:r>
              <a:rPr lang="en-CA" baseline="0" dirty="0" smtClean="0"/>
              <a:t> </a:t>
            </a:r>
            <a:r>
              <a:rPr lang="en-CA" baseline="0" dirty="0" err="1" smtClean="0"/>
              <a:t>sysmpathetic</a:t>
            </a:r>
            <a:r>
              <a:rPr lang="en-CA" baseline="0" dirty="0" smtClean="0"/>
              <a:t> and parasympathetic but the both impact the same organs </a:t>
            </a:r>
          </a:p>
          <a:p>
            <a:r>
              <a:rPr lang="en-CA" baseline="0" dirty="0" smtClean="0"/>
              <a:t>This is because we need a </a:t>
            </a:r>
            <a:r>
              <a:rPr lang="en-CA" baseline="0" dirty="0" err="1" smtClean="0"/>
              <a:t>greter</a:t>
            </a:r>
            <a:r>
              <a:rPr lang="en-CA" baseline="0" dirty="0" smtClean="0"/>
              <a:t> </a:t>
            </a:r>
            <a:r>
              <a:rPr lang="en-CA" baseline="0" dirty="0" err="1" smtClean="0"/>
              <a:t>deger</a:t>
            </a:r>
            <a:r>
              <a:rPr lang="en-CA" baseline="0" dirty="0" smtClean="0"/>
              <a:t> of control since </a:t>
            </a:r>
            <a:r>
              <a:rPr lang="en-CA" baseline="0" dirty="0" err="1" smtClean="0"/>
              <a:t>smoot</a:t>
            </a:r>
            <a:r>
              <a:rPr lang="en-CA" baseline="0" dirty="0" smtClean="0"/>
              <a:t> </a:t>
            </a:r>
            <a:r>
              <a:rPr lang="en-CA" baseline="0" dirty="0" err="1" smtClean="0"/>
              <a:t>mucsle</a:t>
            </a:r>
            <a:r>
              <a:rPr lang="en-CA" baseline="0" dirty="0" smtClean="0"/>
              <a:t> and glands and  negative efferent </a:t>
            </a:r>
          </a:p>
          <a:p>
            <a:r>
              <a:rPr lang="en-CA" baseline="0" dirty="0" smtClean="0"/>
              <a:t> inhibition </a:t>
            </a:r>
            <a:r>
              <a:rPr lang="en-CA" baseline="0" dirty="0" err="1" smtClean="0"/>
              <a:t>inskeletal</a:t>
            </a:r>
            <a:r>
              <a:rPr lang="en-CA" baseline="0" dirty="0" smtClean="0"/>
              <a:t> muscle mean prevention of excitation but in the autonomic inhibition is inhibition ex if you excite the heart pap you increase heart rate but if you excite the sys you get inhibition </a:t>
            </a:r>
          </a:p>
          <a:p>
            <a:r>
              <a:rPr lang="en-CA" baseline="0" dirty="0" smtClean="0"/>
              <a:t>It depends on the tissue whether  you need it or not in the case</a:t>
            </a:r>
          </a:p>
          <a:p>
            <a:endParaRPr lang="en-CA" baseline="0" dirty="0" smtClean="0"/>
          </a:p>
          <a:p>
            <a:r>
              <a:rPr lang="en-CA" baseline="0" dirty="0" smtClean="0"/>
              <a:t>2 – </a:t>
            </a:r>
            <a:r>
              <a:rPr lang="en-CA" baseline="0" dirty="0" err="1" smtClean="0"/>
              <a:t>majpor</a:t>
            </a:r>
            <a:r>
              <a:rPr lang="en-CA" baseline="0" dirty="0" smtClean="0"/>
              <a:t> source of </a:t>
            </a:r>
            <a:r>
              <a:rPr lang="en-CA" baseline="0" dirty="0" err="1" smtClean="0"/>
              <a:t>pharmetilogical</a:t>
            </a:r>
            <a:r>
              <a:rPr lang="en-CA" baseline="0" dirty="0" smtClean="0"/>
              <a:t> to </a:t>
            </a:r>
            <a:r>
              <a:rPr lang="en-CA" baseline="0" dirty="0" err="1" smtClean="0"/>
              <a:t>chage</a:t>
            </a:r>
            <a:r>
              <a:rPr lang="en-CA" baseline="0" dirty="0" smtClean="0"/>
              <a:t> the </a:t>
            </a:r>
            <a:r>
              <a:rPr lang="en-CA" baseline="0" dirty="0" err="1" smtClean="0"/>
              <a:t>stte</a:t>
            </a:r>
            <a:r>
              <a:rPr lang="en-CA" baseline="0" dirty="0" smtClean="0"/>
              <a:t> of </a:t>
            </a:r>
            <a:r>
              <a:rPr lang="en-CA" baseline="0" dirty="0" err="1" smtClean="0"/>
              <a:t>pait</a:t>
            </a:r>
            <a:r>
              <a:rPr lang="en-CA" baseline="0" dirty="0" smtClean="0"/>
              <a:t> – to see how persuasive the autonomic  </a:t>
            </a:r>
            <a:r>
              <a:rPr lang="en-CA" baseline="0" dirty="0" err="1" smtClean="0"/>
              <a:t>sysytem</a:t>
            </a:r>
            <a:r>
              <a:rPr lang="en-CA" baseline="0" dirty="0" smtClean="0"/>
              <a:t> on every </a:t>
            </a:r>
            <a:r>
              <a:rPr lang="en-CA" baseline="0" dirty="0" err="1" smtClean="0"/>
              <a:t>bofy</a:t>
            </a:r>
            <a:r>
              <a:rPr lang="en-CA" baseline="0" dirty="0" smtClean="0"/>
              <a:t> </a:t>
            </a:r>
          </a:p>
        </p:txBody>
      </p:sp>
      <p:sp>
        <p:nvSpPr>
          <p:cNvPr id="4" name="Slide Number Placeholder 3"/>
          <p:cNvSpPr>
            <a:spLocks noGrp="1"/>
          </p:cNvSpPr>
          <p:nvPr>
            <p:ph type="sldNum" sz="quarter" idx="10"/>
          </p:nvPr>
        </p:nvSpPr>
        <p:spPr/>
        <p:txBody>
          <a:bodyPr/>
          <a:lstStyle/>
          <a:p>
            <a:fld id="{63E4BC7E-D6BF-4E1F-BC7A-31BB35284B9F}" type="slidenum">
              <a:rPr lang="en-CA" smtClean="0"/>
              <a:t>8</a:t>
            </a:fld>
            <a:endParaRPr lang="en-CA"/>
          </a:p>
        </p:txBody>
      </p:sp>
    </p:spTree>
    <p:extLst>
      <p:ext uri="{BB962C8B-B14F-4D97-AF65-F5344CB8AC3E}">
        <p14:creationId xmlns:p14="http://schemas.microsoft.com/office/powerpoint/2010/main" val="26652642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Sensory = makes us fun</a:t>
            </a:r>
            <a:r>
              <a:rPr lang="en-CA" baseline="0" dirty="0" smtClean="0"/>
              <a:t> to study</a:t>
            </a:r>
          </a:p>
          <a:p>
            <a:r>
              <a:rPr lang="en-CA" baseline="0" dirty="0" smtClean="0"/>
              <a:t>motor</a:t>
            </a:r>
            <a:endParaRPr lang="en-CA" dirty="0"/>
          </a:p>
        </p:txBody>
      </p:sp>
      <p:sp>
        <p:nvSpPr>
          <p:cNvPr id="4" name="Slide Number Placeholder 3"/>
          <p:cNvSpPr>
            <a:spLocks noGrp="1"/>
          </p:cNvSpPr>
          <p:nvPr>
            <p:ph type="sldNum" sz="quarter" idx="10"/>
          </p:nvPr>
        </p:nvSpPr>
        <p:spPr/>
        <p:txBody>
          <a:bodyPr/>
          <a:lstStyle/>
          <a:p>
            <a:fld id="{63E4BC7E-D6BF-4E1F-BC7A-31BB35284B9F}" type="slidenum">
              <a:rPr lang="en-CA" smtClean="0"/>
              <a:t>9</a:t>
            </a:fld>
            <a:endParaRPr lang="en-CA"/>
          </a:p>
        </p:txBody>
      </p:sp>
    </p:spTree>
    <p:extLst>
      <p:ext uri="{BB962C8B-B14F-4D97-AF65-F5344CB8AC3E}">
        <p14:creationId xmlns:p14="http://schemas.microsoft.com/office/powerpoint/2010/main" val="416884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1 ) </a:t>
            </a:r>
            <a:r>
              <a:rPr lang="en-CA" dirty="0" err="1" smtClean="0"/>
              <a:t>neron</a:t>
            </a:r>
            <a:r>
              <a:rPr lang="en-CA" dirty="0" smtClean="0"/>
              <a:t> in the spinal cord has a single</a:t>
            </a:r>
            <a:r>
              <a:rPr lang="en-CA" baseline="0" dirty="0" smtClean="0"/>
              <a:t> axon and stimulate the NMJ( excitatory responds to </a:t>
            </a:r>
            <a:r>
              <a:rPr lang="en-CA" baseline="0" dirty="0" err="1" smtClean="0"/>
              <a:t>nicotin</a:t>
            </a:r>
            <a:r>
              <a:rPr lang="en-CA" baseline="0" dirty="0" smtClean="0"/>
              <a:t> )  with </a:t>
            </a:r>
            <a:r>
              <a:rPr lang="en-CA" baseline="0" dirty="0" err="1" smtClean="0"/>
              <a:t>releace</a:t>
            </a:r>
            <a:r>
              <a:rPr lang="en-CA" baseline="0" dirty="0" smtClean="0"/>
              <a:t> f </a:t>
            </a:r>
            <a:r>
              <a:rPr lang="en-CA" baseline="0" dirty="0" err="1" smtClean="0"/>
              <a:t>acete</a:t>
            </a:r>
            <a:endParaRPr lang="en-CA" baseline="0" dirty="0" smtClean="0"/>
          </a:p>
          <a:p>
            <a:endParaRPr lang="en-CA" baseline="0" dirty="0" smtClean="0"/>
          </a:p>
          <a:p>
            <a:r>
              <a:rPr lang="en-CA" baseline="0" dirty="0" smtClean="0"/>
              <a:t>2a_ </a:t>
            </a:r>
            <a:r>
              <a:rPr lang="en-CA" baseline="0" dirty="0" err="1" smtClean="0"/>
              <a:t>sysmapa</a:t>
            </a:r>
            <a:r>
              <a:rPr lang="en-CA" baseline="0" dirty="0" smtClean="0"/>
              <a:t> found in the spinal cord from </a:t>
            </a:r>
            <a:r>
              <a:rPr lang="en-CA" baseline="0" dirty="0" err="1" smtClean="0"/>
              <a:t>thuratic</a:t>
            </a:r>
            <a:r>
              <a:rPr lang="en-CA" baseline="0" dirty="0" smtClean="0"/>
              <a:t> 1 to </a:t>
            </a:r>
            <a:r>
              <a:rPr lang="en-CA" baseline="0" dirty="0" err="1" smtClean="0"/>
              <a:t>lumbaar</a:t>
            </a:r>
            <a:r>
              <a:rPr lang="en-CA" baseline="0" dirty="0" smtClean="0"/>
              <a:t> 2 they don’t project all the way to the ,,, but just to the ganglia  </a:t>
            </a:r>
            <a:r>
              <a:rPr lang="en-CA" baseline="0" dirty="0" err="1" smtClean="0"/>
              <a:t>withing</a:t>
            </a:r>
            <a:r>
              <a:rPr lang="en-CA" baseline="0" dirty="0" smtClean="0"/>
              <a:t> the ganglia  there is a cell body and it stimulate the post ganglia  as it hits the target tissue it will  more </a:t>
            </a:r>
            <a:r>
              <a:rPr lang="en-CA" baseline="0" dirty="0" err="1" smtClean="0"/>
              <a:t>adrelinin</a:t>
            </a:r>
            <a:r>
              <a:rPr lang="en-CA" baseline="0" dirty="0" smtClean="0"/>
              <a:t> and produce the effect  </a:t>
            </a:r>
            <a:r>
              <a:rPr lang="en-CA" baseline="0" dirty="0" err="1" smtClean="0"/>
              <a:t>sometims</a:t>
            </a:r>
            <a:r>
              <a:rPr lang="en-CA" baseline="0" dirty="0" smtClean="0"/>
              <a:t> what stand in place of using an axon to ….. Target tissue by a blood </a:t>
            </a:r>
            <a:r>
              <a:rPr lang="en-CA" baseline="0" dirty="0" err="1" smtClean="0"/>
              <a:t>vesel</a:t>
            </a:r>
            <a:r>
              <a:rPr lang="en-CA" baseline="0" dirty="0" smtClean="0"/>
              <a:t> and release </a:t>
            </a:r>
            <a:r>
              <a:rPr lang="en-CA" baseline="0" dirty="0" err="1" smtClean="0"/>
              <a:t>adrelinin</a:t>
            </a:r>
            <a:r>
              <a:rPr lang="en-CA" baseline="0" dirty="0" smtClean="0"/>
              <a:t> into the </a:t>
            </a:r>
            <a:r>
              <a:rPr lang="en-CA" baseline="0" dirty="0" err="1" smtClean="0"/>
              <a:t>bllood</a:t>
            </a:r>
            <a:r>
              <a:rPr lang="en-CA" baseline="0" dirty="0" smtClean="0"/>
              <a:t> stream ,, </a:t>
            </a:r>
            <a:r>
              <a:rPr lang="en-CA" baseline="0" dirty="0" err="1" smtClean="0"/>
              <a:t>adrelin</a:t>
            </a:r>
            <a:r>
              <a:rPr lang="en-CA" baseline="0" dirty="0" smtClean="0"/>
              <a:t> rush is when it is released into the blood stream</a:t>
            </a:r>
          </a:p>
          <a:p>
            <a:endParaRPr lang="en-CA" baseline="0" dirty="0" smtClean="0"/>
          </a:p>
          <a:p>
            <a:r>
              <a:rPr lang="en-CA" dirty="0" smtClean="0"/>
              <a:t>2b) found in the ,,  inferior regions of the spinal cord </a:t>
            </a:r>
            <a:r>
              <a:rPr lang="en-CA" u="sng" dirty="0" err="1" smtClean="0"/>
              <a:t>cranical</a:t>
            </a:r>
            <a:r>
              <a:rPr lang="en-CA" u="sng" dirty="0" smtClean="0"/>
              <a:t> and sacral</a:t>
            </a:r>
            <a:r>
              <a:rPr lang="en-CA" dirty="0" smtClean="0"/>
              <a:t>   the make</a:t>
            </a:r>
            <a:r>
              <a:rPr lang="en-CA" baseline="0" dirty="0" smtClean="0"/>
              <a:t> up is that the pre </a:t>
            </a:r>
            <a:r>
              <a:rPr lang="en-CA" baseline="0" dirty="0" err="1" smtClean="0"/>
              <a:t>ganglian</a:t>
            </a:r>
            <a:r>
              <a:rPr lang="en-CA" baseline="0" dirty="0" smtClean="0"/>
              <a:t> has a long </a:t>
            </a:r>
            <a:r>
              <a:rPr lang="en-CA" baseline="0" dirty="0" err="1" smtClean="0"/>
              <a:t>xon</a:t>
            </a:r>
            <a:r>
              <a:rPr lang="en-CA" baseline="0" dirty="0" smtClean="0"/>
              <a:t> which ejects close to the target tissue and the short axon will release the </a:t>
            </a:r>
            <a:r>
              <a:rPr lang="en-CA" baseline="0" dirty="0" err="1" smtClean="0"/>
              <a:t>aceteal</a:t>
            </a:r>
            <a:r>
              <a:rPr lang="en-CA" baseline="0" dirty="0" smtClean="0"/>
              <a:t>   ( it close to the tissue </a:t>
            </a:r>
            <a:r>
              <a:rPr lang="en-CA" baseline="0" dirty="0" err="1" smtClean="0"/>
              <a:t>infact</a:t>
            </a:r>
            <a:r>
              <a:rPr lang="en-CA" baseline="0" dirty="0" smtClean="0"/>
              <a:t> inside so if you want to </a:t>
            </a:r>
            <a:r>
              <a:rPr lang="en-CA" baseline="0" dirty="0" err="1" smtClean="0"/>
              <a:t>wouder</a:t>
            </a:r>
            <a:r>
              <a:rPr lang="en-CA" baseline="0" dirty="0" smtClean="0"/>
              <a:t> why the heart  is beating so fast you </a:t>
            </a:r>
            <a:r>
              <a:rPr lang="en-CA" baseline="0" dirty="0" err="1" smtClean="0"/>
              <a:t>nneeed</a:t>
            </a:r>
            <a:r>
              <a:rPr lang="en-CA" baseline="0" dirty="0" smtClean="0"/>
              <a:t> to open the heart and take it i=out </a:t>
            </a:r>
            <a:endParaRPr lang="en-CA" dirty="0"/>
          </a:p>
        </p:txBody>
      </p:sp>
      <p:sp>
        <p:nvSpPr>
          <p:cNvPr id="4" name="Slide Number Placeholder 3"/>
          <p:cNvSpPr>
            <a:spLocks noGrp="1"/>
          </p:cNvSpPr>
          <p:nvPr>
            <p:ph type="sldNum" sz="quarter" idx="10"/>
          </p:nvPr>
        </p:nvSpPr>
        <p:spPr/>
        <p:txBody>
          <a:bodyPr/>
          <a:lstStyle/>
          <a:p>
            <a:fld id="{63E4BC7E-D6BF-4E1F-BC7A-31BB35284B9F}" type="slidenum">
              <a:rPr lang="en-CA" smtClean="0"/>
              <a:t>10</a:t>
            </a:fld>
            <a:endParaRPr lang="en-CA"/>
          </a:p>
        </p:txBody>
      </p:sp>
    </p:spTree>
    <p:extLst>
      <p:ext uri="{BB962C8B-B14F-4D97-AF65-F5344CB8AC3E}">
        <p14:creationId xmlns:p14="http://schemas.microsoft.com/office/powerpoint/2010/main" val="31180552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 spinal cord to the ----</a:t>
            </a:r>
          </a:p>
          <a:p>
            <a:r>
              <a:rPr lang="en-CA" dirty="0" smtClean="0"/>
              <a:t>Skeletal muscle </a:t>
            </a:r>
            <a:endParaRPr lang="en-CA" dirty="0"/>
          </a:p>
        </p:txBody>
      </p:sp>
      <p:sp>
        <p:nvSpPr>
          <p:cNvPr id="4" name="Slide Number Placeholder 3"/>
          <p:cNvSpPr>
            <a:spLocks noGrp="1"/>
          </p:cNvSpPr>
          <p:nvPr>
            <p:ph type="sldNum" sz="quarter" idx="10"/>
          </p:nvPr>
        </p:nvSpPr>
        <p:spPr/>
        <p:txBody>
          <a:bodyPr/>
          <a:lstStyle/>
          <a:p>
            <a:fld id="{63E4BC7E-D6BF-4E1F-BC7A-31BB35284B9F}" type="slidenum">
              <a:rPr lang="en-CA" smtClean="0"/>
              <a:t>11</a:t>
            </a:fld>
            <a:endParaRPr lang="en-CA"/>
          </a:p>
        </p:txBody>
      </p:sp>
    </p:spTree>
    <p:extLst>
      <p:ext uri="{BB962C8B-B14F-4D97-AF65-F5344CB8AC3E}">
        <p14:creationId xmlns:p14="http://schemas.microsoft.com/office/powerpoint/2010/main" val="4819004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Para; until the camera man does something to arose the lions of chimps they don’t do anything since animal needs to conserve energy and limited access to food source </a:t>
            </a:r>
          </a:p>
          <a:p>
            <a:r>
              <a:rPr lang="en-CA" dirty="0" err="1" smtClean="0"/>
              <a:t>Sysm</a:t>
            </a:r>
            <a:r>
              <a:rPr lang="en-CA" dirty="0" smtClean="0"/>
              <a:t>; flight </a:t>
            </a:r>
            <a:r>
              <a:rPr lang="en-CA" dirty="0" err="1" smtClean="0"/>
              <a:t>ot</a:t>
            </a:r>
            <a:r>
              <a:rPr lang="en-CA" dirty="0" smtClean="0"/>
              <a:t> fight;  so the signals</a:t>
            </a:r>
            <a:r>
              <a:rPr lang="en-CA" baseline="0" dirty="0" smtClean="0"/>
              <a:t> will over whelm and take over the resting </a:t>
            </a:r>
            <a:r>
              <a:rPr lang="en-CA" baseline="0" dirty="0" err="1" smtClean="0"/>
              <a:t>para</a:t>
            </a:r>
            <a:r>
              <a:rPr lang="en-CA" baseline="0" dirty="0" smtClean="0"/>
              <a:t> state</a:t>
            </a:r>
          </a:p>
          <a:p>
            <a:r>
              <a:rPr lang="en-CA" baseline="0" dirty="0" err="1" smtClean="0"/>
              <a:t>Indepentdently</a:t>
            </a:r>
            <a:r>
              <a:rPr lang="en-CA" baseline="0" dirty="0" smtClean="0"/>
              <a:t> activate the skin and limbs  and there is no counter act by the </a:t>
            </a:r>
            <a:r>
              <a:rPr lang="en-CA" baseline="0" dirty="0" err="1" smtClean="0"/>
              <a:t>para</a:t>
            </a:r>
            <a:r>
              <a:rPr lang="en-CA" baseline="0" dirty="0" smtClean="0"/>
              <a:t> </a:t>
            </a:r>
          </a:p>
          <a:p>
            <a:r>
              <a:rPr lang="en-CA" baseline="0" dirty="0" smtClean="0"/>
              <a:t>B selective activation  the result is when you have an overall hyper </a:t>
            </a:r>
            <a:r>
              <a:rPr lang="en-CA" baseline="0" dirty="0" err="1" smtClean="0"/>
              <a:t>activationn</a:t>
            </a:r>
            <a:r>
              <a:rPr lang="en-CA" baseline="0" dirty="0" smtClean="0"/>
              <a:t> of the </a:t>
            </a:r>
            <a:r>
              <a:rPr lang="en-CA" baseline="0" dirty="0" err="1" smtClean="0"/>
              <a:t>vaso</a:t>
            </a:r>
            <a:r>
              <a:rPr lang="en-CA" baseline="0" dirty="0" smtClean="0"/>
              <a:t> and*** COLD SWEAT you get both </a:t>
            </a:r>
            <a:endParaRPr lang="en-CA" dirty="0"/>
          </a:p>
        </p:txBody>
      </p:sp>
      <p:sp>
        <p:nvSpPr>
          <p:cNvPr id="4" name="Slide Number Placeholder 3"/>
          <p:cNvSpPr>
            <a:spLocks noGrp="1"/>
          </p:cNvSpPr>
          <p:nvPr>
            <p:ph type="sldNum" sz="quarter" idx="10"/>
          </p:nvPr>
        </p:nvSpPr>
        <p:spPr/>
        <p:txBody>
          <a:bodyPr/>
          <a:lstStyle/>
          <a:p>
            <a:fld id="{63E4BC7E-D6BF-4E1F-BC7A-31BB35284B9F}" type="slidenum">
              <a:rPr lang="en-CA" smtClean="0"/>
              <a:t>12</a:t>
            </a:fld>
            <a:endParaRPr lang="en-CA"/>
          </a:p>
        </p:txBody>
      </p:sp>
    </p:spTree>
    <p:extLst>
      <p:ext uri="{BB962C8B-B14F-4D97-AF65-F5344CB8AC3E}">
        <p14:creationId xmlns:p14="http://schemas.microsoft.com/office/powerpoint/2010/main" val="32264097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Tone is the basic push</a:t>
            </a:r>
            <a:r>
              <a:rPr lang="en-CA" baseline="0" dirty="0" smtClean="0"/>
              <a:t> pull and that become batter by the  </a:t>
            </a:r>
          </a:p>
          <a:p>
            <a:r>
              <a:rPr lang="en-CA" baseline="0" dirty="0" smtClean="0"/>
              <a:t>4 different receptor for </a:t>
            </a:r>
            <a:r>
              <a:rPr lang="en-CA" baseline="0" dirty="0" err="1" smtClean="0"/>
              <a:t>adrelinin</a:t>
            </a:r>
            <a:r>
              <a:rPr lang="en-CA" baseline="0" dirty="0" smtClean="0"/>
              <a:t> </a:t>
            </a:r>
          </a:p>
          <a:p>
            <a:endParaRPr lang="en-CA" baseline="0" dirty="0" smtClean="0"/>
          </a:p>
          <a:p>
            <a:r>
              <a:rPr lang="en-CA" baseline="0" dirty="0" err="1" smtClean="0"/>
              <a:t>Usally</a:t>
            </a:r>
            <a:r>
              <a:rPr lang="en-CA" baseline="0" dirty="0" smtClean="0"/>
              <a:t> </a:t>
            </a:r>
            <a:r>
              <a:rPr lang="en-CA" baseline="0" dirty="0" err="1" smtClean="0"/>
              <a:t>para</a:t>
            </a:r>
            <a:r>
              <a:rPr lang="en-CA" baseline="0" dirty="0" smtClean="0"/>
              <a:t> dominated and the body </a:t>
            </a:r>
            <a:r>
              <a:rPr lang="en-CA" baseline="0" dirty="0" err="1" smtClean="0"/>
              <a:t>relaxs</a:t>
            </a:r>
            <a:r>
              <a:rPr lang="en-CA" baseline="0" dirty="0" smtClean="0"/>
              <a:t> but can be </a:t>
            </a:r>
            <a:r>
              <a:rPr lang="en-CA" baseline="0" dirty="0" err="1" smtClean="0"/>
              <a:t>quitly</a:t>
            </a:r>
            <a:r>
              <a:rPr lang="en-CA" baseline="0" dirty="0" smtClean="0"/>
              <a:t> over </a:t>
            </a:r>
            <a:r>
              <a:rPr lang="en-CA" baseline="0" dirty="0" err="1" smtClean="0"/>
              <a:t>riden</a:t>
            </a:r>
            <a:r>
              <a:rPr lang="en-CA" baseline="0" dirty="0" smtClean="0"/>
              <a:t> by </a:t>
            </a:r>
            <a:r>
              <a:rPr lang="en-CA" baseline="0" dirty="0" err="1" smtClean="0"/>
              <a:t>symp</a:t>
            </a:r>
            <a:endParaRPr lang="en-CA" dirty="0"/>
          </a:p>
        </p:txBody>
      </p:sp>
      <p:sp>
        <p:nvSpPr>
          <p:cNvPr id="4" name="Slide Number Placeholder 3"/>
          <p:cNvSpPr>
            <a:spLocks noGrp="1"/>
          </p:cNvSpPr>
          <p:nvPr>
            <p:ph type="sldNum" sz="quarter" idx="10"/>
          </p:nvPr>
        </p:nvSpPr>
        <p:spPr/>
        <p:txBody>
          <a:bodyPr/>
          <a:lstStyle/>
          <a:p>
            <a:fld id="{63E4BC7E-D6BF-4E1F-BC7A-31BB35284B9F}" type="slidenum">
              <a:rPr lang="en-CA" smtClean="0"/>
              <a:t>13</a:t>
            </a:fld>
            <a:endParaRPr lang="en-CA"/>
          </a:p>
        </p:txBody>
      </p:sp>
    </p:spTree>
    <p:extLst>
      <p:ext uri="{BB962C8B-B14F-4D97-AF65-F5344CB8AC3E}">
        <p14:creationId xmlns:p14="http://schemas.microsoft.com/office/powerpoint/2010/main" val="33149421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err="1" smtClean="0"/>
              <a:t>Deflaut</a:t>
            </a:r>
            <a:r>
              <a:rPr lang="en-CA" dirty="0" smtClean="0"/>
              <a:t> is the activation of </a:t>
            </a:r>
            <a:r>
              <a:rPr lang="en-CA" dirty="0" err="1" smtClean="0"/>
              <a:t>gastriold</a:t>
            </a:r>
            <a:r>
              <a:rPr lang="en-CA" dirty="0" smtClean="0"/>
              <a:t> activity and   slavery production happens but </a:t>
            </a:r>
            <a:r>
              <a:rPr lang="en-CA" dirty="0" err="1" smtClean="0"/>
              <a:t>sysmp</a:t>
            </a:r>
            <a:r>
              <a:rPr lang="en-CA" baseline="0" dirty="0" smtClean="0"/>
              <a:t> when you do your </a:t>
            </a:r>
            <a:r>
              <a:rPr lang="en-CA" baseline="0" dirty="0" err="1" smtClean="0"/>
              <a:t>midtem</a:t>
            </a:r>
            <a:r>
              <a:rPr lang="en-CA" baseline="0" dirty="0" smtClean="0"/>
              <a:t> to get dry mouth </a:t>
            </a:r>
          </a:p>
          <a:p>
            <a:endParaRPr lang="en-CA" dirty="0"/>
          </a:p>
        </p:txBody>
      </p:sp>
      <p:sp>
        <p:nvSpPr>
          <p:cNvPr id="4" name="Slide Number Placeholder 3"/>
          <p:cNvSpPr>
            <a:spLocks noGrp="1"/>
          </p:cNvSpPr>
          <p:nvPr>
            <p:ph type="sldNum" sz="quarter" idx="10"/>
          </p:nvPr>
        </p:nvSpPr>
        <p:spPr/>
        <p:txBody>
          <a:bodyPr/>
          <a:lstStyle/>
          <a:p>
            <a:fld id="{63E4BC7E-D6BF-4E1F-BC7A-31BB35284B9F}" type="slidenum">
              <a:rPr lang="en-CA" smtClean="0"/>
              <a:t>14</a:t>
            </a:fld>
            <a:endParaRPr lang="en-CA"/>
          </a:p>
        </p:txBody>
      </p:sp>
    </p:spTree>
    <p:extLst>
      <p:ext uri="{BB962C8B-B14F-4D97-AF65-F5344CB8AC3E}">
        <p14:creationId xmlns:p14="http://schemas.microsoft.com/office/powerpoint/2010/main" val="15603033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err="1" smtClean="0"/>
              <a:t>Releseing</a:t>
            </a:r>
            <a:r>
              <a:rPr lang="en-CA" dirty="0" smtClean="0"/>
              <a:t> </a:t>
            </a:r>
            <a:r>
              <a:rPr lang="en-CA" dirty="0" err="1" smtClean="0"/>
              <a:t>decretly</a:t>
            </a:r>
            <a:r>
              <a:rPr lang="en-CA" dirty="0" smtClean="0"/>
              <a:t> or releasing into the blood stream </a:t>
            </a:r>
          </a:p>
          <a:p>
            <a:r>
              <a:rPr lang="en-CA" dirty="0" smtClean="0"/>
              <a:t> overall </a:t>
            </a:r>
            <a:r>
              <a:rPr lang="en-CA" dirty="0" err="1" smtClean="0"/>
              <a:t>effts</a:t>
            </a:r>
            <a:r>
              <a:rPr lang="en-CA" dirty="0" smtClean="0"/>
              <a:t> \\\7</a:t>
            </a:r>
            <a:endParaRPr lang="en-CA" dirty="0"/>
          </a:p>
        </p:txBody>
      </p:sp>
      <p:sp>
        <p:nvSpPr>
          <p:cNvPr id="4" name="Slide Number Placeholder 3"/>
          <p:cNvSpPr>
            <a:spLocks noGrp="1"/>
          </p:cNvSpPr>
          <p:nvPr>
            <p:ph type="sldNum" sz="quarter" idx="10"/>
          </p:nvPr>
        </p:nvSpPr>
        <p:spPr/>
        <p:txBody>
          <a:bodyPr/>
          <a:lstStyle/>
          <a:p>
            <a:fld id="{63E4BC7E-D6BF-4E1F-BC7A-31BB35284B9F}" type="slidenum">
              <a:rPr lang="en-CA" smtClean="0"/>
              <a:t>15</a:t>
            </a:fld>
            <a:endParaRPr lang="en-CA"/>
          </a:p>
        </p:txBody>
      </p:sp>
    </p:spTree>
    <p:extLst>
      <p:ext uri="{BB962C8B-B14F-4D97-AF65-F5344CB8AC3E}">
        <p14:creationId xmlns:p14="http://schemas.microsoft.com/office/powerpoint/2010/main" val="9377010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Certain</a:t>
            </a:r>
            <a:r>
              <a:rPr lang="en-CA" baseline="0" dirty="0" smtClean="0"/>
              <a:t> post ganglia will travel </a:t>
            </a:r>
            <a:r>
              <a:rPr lang="en-CA" baseline="0" dirty="0" err="1" smtClean="0"/>
              <a:t>alont</a:t>
            </a:r>
            <a:r>
              <a:rPr lang="en-CA" baseline="0" dirty="0" smtClean="0"/>
              <a:t> the spinal nerves and the s=cell body arise from the </a:t>
            </a:r>
            <a:r>
              <a:rPr lang="en-CA" baseline="0" dirty="0" err="1" smtClean="0"/>
              <a:t>sysp</a:t>
            </a:r>
            <a:r>
              <a:rPr lang="en-CA" baseline="0" dirty="0" smtClean="0"/>
              <a:t> chain </a:t>
            </a:r>
            <a:r>
              <a:rPr lang="en-CA" baseline="0" dirty="0" err="1" smtClean="0"/>
              <a:t>snce</a:t>
            </a:r>
            <a:r>
              <a:rPr lang="en-CA" baseline="0" dirty="0" smtClean="0"/>
              <a:t> it is rarely alone </a:t>
            </a:r>
            <a:r>
              <a:rPr lang="en-CA" baseline="0" dirty="0" err="1" smtClean="0"/>
              <a:t>usally</a:t>
            </a:r>
            <a:r>
              <a:rPr lang="en-CA" baseline="0" dirty="0" smtClean="0"/>
              <a:t> on a </a:t>
            </a:r>
            <a:r>
              <a:rPr lang="en-CA" baseline="0" dirty="0" err="1" smtClean="0"/>
              <a:t>chian</a:t>
            </a:r>
            <a:r>
              <a:rPr lang="en-CA" baseline="0" dirty="0" smtClean="0"/>
              <a:t> on both side of the spinal </a:t>
            </a:r>
            <a:r>
              <a:rPr lang="en-CA" baseline="0" dirty="0" err="1" smtClean="0"/>
              <a:t>ccord</a:t>
            </a:r>
            <a:r>
              <a:rPr lang="en-CA" baseline="0" dirty="0" smtClean="0"/>
              <a:t>,, the spinal nerves ,,, </a:t>
            </a:r>
            <a:r>
              <a:rPr lang="en-CA" baseline="0" dirty="0" err="1" smtClean="0"/>
              <a:t>inervate</a:t>
            </a:r>
            <a:r>
              <a:rPr lang="en-CA" baseline="0" dirty="0" smtClean="0"/>
              <a:t> the </a:t>
            </a:r>
            <a:r>
              <a:rPr lang="en-CA" baseline="0" dirty="0" err="1" smtClean="0"/>
              <a:t>visseara</a:t>
            </a:r>
            <a:r>
              <a:rPr lang="en-CA" baseline="0" dirty="0" smtClean="0"/>
              <a:t> ,, they are found in cluster call </a:t>
            </a:r>
            <a:r>
              <a:rPr lang="en-CA" baseline="0" dirty="0" err="1" smtClean="0"/>
              <a:t>colatery</a:t>
            </a:r>
            <a:r>
              <a:rPr lang="en-CA" baseline="0" dirty="0" smtClean="0"/>
              <a:t> ganglia found on the </a:t>
            </a:r>
            <a:r>
              <a:rPr lang="en-CA" baseline="0" dirty="0" err="1" smtClean="0"/>
              <a:t>decending</a:t>
            </a:r>
            <a:r>
              <a:rPr lang="en-CA" baseline="0" dirty="0" smtClean="0"/>
              <a:t> aorta ,, if </a:t>
            </a:r>
            <a:r>
              <a:rPr lang="en-CA" baseline="0" dirty="0" err="1" smtClean="0"/>
              <a:t>ou</a:t>
            </a:r>
            <a:r>
              <a:rPr lang="en-CA" baseline="0" dirty="0" smtClean="0"/>
              <a:t> are </a:t>
            </a:r>
            <a:r>
              <a:rPr lang="en-CA" baseline="0" dirty="0" err="1" smtClean="0"/>
              <a:t>disscusing</a:t>
            </a:r>
            <a:r>
              <a:rPr lang="en-CA" baseline="0" dirty="0" smtClean="0"/>
              <a:t> </a:t>
            </a:r>
            <a:r>
              <a:rPr lang="en-CA" baseline="0" dirty="0" err="1" smtClean="0"/>
              <a:t>splantic</a:t>
            </a:r>
            <a:r>
              <a:rPr lang="en-CA" baseline="0" dirty="0" smtClean="0"/>
              <a:t> nerves you are talking </a:t>
            </a:r>
            <a:r>
              <a:rPr lang="en-CA" baseline="0" dirty="0" err="1" smtClean="0"/>
              <a:t>aabout</a:t>
            </a:r>
            <a:r>
              <a:rPr lang="en-CA" baseline="0" dirty="0" smtClean="0"/>
              <a:t> </a:t>
            </a:r>
            <a:r>
              <a:rPr lang="en-CA" baseline="0" dirty="0" err="1" smtClean="0"/>
              <a:t>inervata</a:t>
            </a:r>
            <a:r>
              <a:rPr lang="en-CA" baseline="0" dirty="0" smtClean="0"/>
              <a:t> </a:t>
            </a:r>
            <a:r>
              <a:rPr lang="en-CA" baseline="0" dirty="0" err="1" smtClean="0"/>
              <a:t>vissera</a:t>
            </a:r>
            <a:r>
              <a:rPr lang="en-CA" baseline="0" dirty="0" smtClean="0"/>
              <a:t> </a:t>
            </a:r>
            <a:endParaRPr lang="en-CA" dirty="0"/>
          </a:p>
        </p:txBody>
      </p:sp>
      <p:sp>
        <p:nvSpPr>
          <p:cNvPr id="4" name="Slide Number Placeholder 3"/>
          <p:cNvSpPr>
            <a:spLocks noGrp="1"/>
          </p:cNvSpPr>
          <p:nvPr>
            <p:ph type="sldNum" sz="quarter" idx="10"/>
          </p:nvPr>
        </p:nvSpPr>
        <p:spPr/>
        <p:txBody>
          <a:bodyPr/>
          <a:lstStyle/>
          <a:p>
            <a:fld id="{63E4BC7E-D6BF-4E1F-BC7A-31BB35284B9F}" type="slidenum">
              <a:rPr lang="en-CA" smtClean="0"/>
              <a:t>16</a:t>
            </a:fld>
            <a:endParaRPr lang="en-CA"/>
          </a:p>
        </p:txBody>
      </p:sp>
    </p:spTree>
    <p:extLst>
      <p:ext uri="{BB962C8B-B14F-4D97-AF65-F5344CB8AC3E}">
        <p14:creationId xmlns:p14="http://schemas.microsoft.com/office/powerpoint/2010/main" val="8543568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Best</a:t>
            </a:r>
            <a:r>
              <a:rPr lang="en-CA" baseline="0" dirty="0" smtClean="0"/>
              <a:t> </a:t>
            </a:r>
            <a:r>
              <a:rPr lang="en-CA" baseline="0" dirty="0" err="1" smtClean="0"/>
              <a:t>exp</a:t>
            </a:r>
            <a:r>
              <a:rPr lang="en-CA" baseline="0" dirty="0" smtClean="0"/>
              <a:t> is the cardio vas which </a:t>
            </a:r>
            <a:r>
              <a:rPr lang="en-CA" baseline="0" dirty="0" err="1" smtClean="0"/>
              <a:t>regulat</a:t>
            </a:r>
            <a:r>
              <a:rPr lang="en-CA" baseline="0" dirty="0" smtClean="0"/>
              <a:t> heart rate</a:t>
            </a:r>
          </a:p>
          <a:p>
            <a:endParaRPr lang="en-CA" baseline="0" dirty="0" smtClean="0"/>
          </a:p>
          <a:p>
            <a:r>
              <a:rPr lang="en-CA" baseline="0" dirty="0" smtClean="0"/>
              <a:t> 2: same thing tighter range ********** higher level </a:t>
            </a:r>
            <a:r>
              <a:rPr lang="en-CA" baseline="0" dirty="0" err="1" smtClean="0"/>
              <a:t>contro</a:t>
            </a:r>
            <a:r>
              <a:rPr lang="en-CA" baseline="0" dirty="0" smtClean="0"/>
              <a:t> </a:t>
            </a:r>
            <a:r>
              <a:rPr lang="en-CA" baseline="0" dirty="0" err="1" smtClean="0"/>
              <a:t>ccenter</a:t>
            </a:r>
            <a:r>
              <a:rPr lang="en-CA" baseline="0" dirty="0" smtClean="0"/>
              <a:t> over </a:t>
            </a:r>
            <a:r>
              <a:rPr lang="en-CA" baseline="0" dirty="0" err="1" smtClean="0"/>
              <a:t>autonoic</a:t>
            </a:r>
            <a:endParaRPr lang="en-CA" dirty="0"/>
          </a:p>
        </p:txBody>
      </p:sp>
      <p:sp>
        <p:nvSpPr>
          <p:cNvPr id="4" name="Slide Number Placeholder 3"/>
          <p:cNvSpPr>
            <a:spLocks noGrp="1"/>
          </p:cNvSpPr>
          <p:nvPr>
            <p:ph type="sldNum" sz="quarter" idx="10"/>
          </p:nvPr>
        </p:nvSpPr>
        <p:spPr/>
        <p:txBody>
          <a:bodyPr/>
          <a:lstStyle/>
          <a:p>
            <a:fld id="{63E4BC7E-D6BF-4E1F-BC7A-31BB35284B9F}" type="slidenum">
              <a:rPr lang="en-CA" smtClean="0"/>
              <a:t>17</a:t>
            </a:fld>
            <a:endParaRPr lang="en-CA"/>
          </a:p>
        </p:txBody>
      </p:sp>
    </p:spTree>
    <p:extLst>
      <p:ext uri="{BB962C8B-B14F-4D97-AF65-F5344CB8AC3E}">
        <p14:creationId xmlns:p14="http://schemas.microsoft.com/office/powerpoint/2010/main" val="9261894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1 ) </a:t>
            </a:r>
            <a:r>
              <a:rPr lang="en-CA" dirty="0" err="1" smtClean="0"/>
              <a:t>para</a:t>
            </a:r>
            <a:r>
              <a:rPr lang="en-CA" dirty="0" smtClean="0"/>
              <a:t> </a:t>
            </a:r>
          </a:p>
          <a:p>
            <a:r>
              <a:rPr lang="en-CA" dirty="0" smtClean="0"/>
              <a:t>2)  Not fair ,,, but in edition to </a:t>
            </a:r>
            <a:r>
              <a:rPr lang="en-CA" dirty="0" err="1" smtClean="0"/>
              <a:t>inb</a:t>
            </a:r>
            <a:r>
              <a:rPr lang="en-CA" dirty="0" smtClean="0"/>
              <a:t>=</a:t>
            </a:r>
            <a:r>
              <a:rPr lang="en-CA" dirty="0" err="1" smtClean="0"/>
              <a:t>hibting</a:t>
            </a:r>
            <a:r>
              <a:rPr lang="en-CA" dirty="0" smtClean="0"/>
              <a:t> digestive function but if a bear</a:t>
            </a:r>
            <a:r>
              <a:rPr lang="en-CA" baseline="0" dirty="0" smtClean="0"/>
              <a:t> scares you right away </a:t>
            </a:r>
            <a:r>
              <a:rPr lang="en-CA" baseline="0" dirty="0" err="1" smtClean="0"/>
              <a:t>yu</a:t>
            </a:r>
            <a:r>
              <a:rPr lang="en-CA" baseline="0" dirty="0" smtClean="0"/>
              <a:t> quit </a:t>
            </a:r>
            <a:r>
              <a:rPr lang="en-CA" baseline="0" dirty="0" err="1" smtClean="0"/>
              <a:t>para</a:t>
            </a:r>
            <a:r>
              <a:rPr lang="en-CA" baseline="0" dirty="0" smtClean="0"/>
              <a:t> </a:t>
            </a:r>
            <a:r>
              <a:rPr lang="en-CA" baseline="0" dirty="0" err="1" smtClean="0"/>
              <a:t>stolsic</a:t>
            </a:r>
            <a:r>
              <a:rPr lang="en-CA" baseline="0" dirty="0" smtClean="0"/>
              <a:t> but you may also  don’t need blood to around the stomach so there is a </a:t>
            </a:r>
            <a:r>
              <a:rPr lang="en-CA" baseline="0" dirty="0" err="1" smtClean="0"/>
              <a:t>vessical</a:t>
            </a:r>
            <a:r>
              <a:rPr lang="en-CA" baseline="0" dirty="0" smtClean="0"/>
              <a:t> constriction so you can have more blood</a:t>
            </a:r>
            <a:endParaRPr lang="en-CA" dirty="0"/>
          </a:p>
        </p:txBody>
      </p:sp>
      <p:sp>
        <p:nvSpPr>
          <p:cNvPr id="4" name="Slide Number Placeholder 3"/>
          <p:cNvSpPr>
            <a:spLocks noGrp="1"/>
          </p:cNvSpPr>
          <p:nvPr>
            <p:ph type="sldNum" sz="quarter" idx="10"/>
          </p:nvPr>
        </p:nvSpPr>
        <p:spPr/>
        <p:txBody>
          <a:bodyPr/>
          <a:lstStyle/>
          <a:p>
            <a:fld id="{63E4BC7E-D6BF-4E1F-BC7A-31BB35284B9F}" type="slidenum">
              <a:rPr lang="en-CA" smtClean="0"/>
              <a:t>18</a:t>
            </a:fld>
            <a:endParaRPr lang="en-CA"/>
          </a:p>
        </p:txBody>
      </p:sp>
    </p:spTree>
    <p:extLst>
      <p:ext uri="{BB962C8B-B14F-4D97-AF65-F5344CB8AC3E}">
        <p14:creationId xmlns:p14="http://schemas.microsoft.com/office/powerpoint/2010/main" val="11386856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Levels</a:t>
            </a:r>
            <a:r>
              <a:rPr lang="en-CA" baseline="0" dirty="0" smtClean="0"/>
              <a:t> of auto in the </a:t>
            </a:r>
            <a:r>
              <a:rPr lang="en-CA" baseline="0" dirty="0" err="1" smtClean="0"/>
              <a:t>ccerebral</a:t>
            </a:r>
            <a:r>
              <a:rPr lang="en-CA" baseline="0" dirty="0" smtClean="0"/>
              <a:t> </a:t>
            </a:r>
            <a:r>
              <a:rPr lang="en-CA" baseline="0" dirty="0" err="1" smtClean="0"/>
              <a:t>cortext</a:t>
            </a:r>
            <a:r>
              <a:rPr lang="en-CA" baseline="0" dirty="0" smtClean="0"/>
              <a:t> and it is higher and impose that control over others ex heart rate  it can </a:t>
            </a:r>
            <a:r>
              <a:rPr lang="en-CA" baseline="0" dirty="0" err="1" smtClean="0"/>
              <a:t>incre</a:t>
            </a:r>
            <a:r>
              <a:rPr lang="en-CA" baseline="0" dirty="0" smtClean="0"/>
              <a:t> the second you see the line on the tract  for a run heart rate </a:t>
            </a:r>
            <a:r>
              <a:rPr lang="en-CA" baseline="0" dirty="0" err="1" smtClean="0"/>
              <a:t>inc</a:t>
            </a:r>
            <a:r>
              <a:rPr lang="en-CA" baseline="0" dirty="0" smtClean="0"/>
              <a:t> not because you are nervous but since </a:t>
            </a:r>
            <a:r>
              <a:rPr lang="en-CA" baseline="0" dirty="0" err="1" smtClean="0"/>
              <a:t>ou</a:t>
            </a:r>
            <a:r>
              <a:rPr lang="en-CA" baseline="0" dirty="0" smtClean="0"/>
              <a:t> are </a:t>
            </a:r>
            <a:r>
              <a:rPr lang="en-CA" baseline="0" dirty="0" err="1" smtClean="0"/>
              <a:t>incitpation</a:t>
            </a:r>
            <a:r>
              <a:rPr lang="en-CA" baseline="0" dirty="0" smtClean="0"/>
              <a:t> of exercise and that comes from the </a:t>
            </a:r>
            <a:r>
              <a:rPr lang="en-CA" baseline="0" dirty="0" err="1" smtClean="0"/>
              <a:t>celerab</a:t>
            </a:r>
            <a:r>
              <a:rPr lang="en-CA" baseline="0" dirty="0" smtClean="0"/>
              <a:t> </a:t>
            </a:r>
            <a:r>
              <a:rPr lang="en-CA" baseline="0" dirty="0" err="1" smtClean="0"/>
              <a:t>cortext</a:t>
            </a:r>
            <a:r>
              <a:rPr lang="en-CA" baseline="0" dirty="0" smtClean="0"/>
              <a:t> </a:t>
            </a:r>
          </a:p>
          <a:p>
            <a:endParaRPr lang="en-CA" baseline="0" dirty="0" smtClean="0"/>
          </a:p>
          <a:p>
            <a:r>
              <a:rPr lang="en-CA" baseline="0" dirty="0" smtClean="0"/>
              <a:t>Limbic when you are sitting on the buss beside a </a:t>
            </a:r>
            <a:r>
              <a:rPr lang="en-CA" baseline="0" dirty="0" err="1" smtClean="0"/>
              <a:t>preety</a:t>
            </a:r>
            <a:r>
              <a:rPr lang="en-CA" baseline="0" smtClean="0"/>
              <a:t> boy </a:t>
            </a:r>
            <a:endParaRPr lang="en-CA"/>
          </a:p>
        </p:txBody>
      </p:sp>
      <p:sp>
        <p:nvSpPr>
          <p:cNvPr id="4" name="Slide Number Placeholder 3"/>
          <p:cNvSpPr>
            <a:spLocks noGrp="1"/>
          </p:cNvSpPr>
          <p:nvPr>
            <p:ph type="sldNum" sz="quarter" idx="10"/>
          </p:nvPr>
        </p:nvSpPr>
        <p:spPr/>
        <p:txBody>
          <a:bodyPr/>
          <a:lstStyle/>
          <a:p>
            <a:fld id="{63E4BC7E-D6BF-4E1F-BC7A-31BB35284B9F}" type="slidenum">
              <a:rPr lang="en-CA" smtClean="0"/>
              <a:t>19</a:t>
            </a:fld>
            <a:endParaRPr lang="en-CA"/>
          </a:p>
        </p:txBody>
      </p:sp>
    </p:spTree>
    <p:extLst>
      <p:ext uri="{BB962C8B-B14F-4D97-AF65-F5344CB8AC3E}">
        <p14:creationId xmlns:p14="http://schemas.microsoft.com/office/powerpoint/2010/main" val="40002962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08E1815-FA55-47AE-B5C4-D9FFAC4769E0}" type="datetimeFigureOut">
              <a:rPr lang="en-US" smtClean="0"/>
              <a:t>10/6/2015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CC90D5-2FCB-4C66-AAAB-6468D1A9752A}" type="slidenum">
              <a:rPr lang="en-US" smtClean="0"/>
              <a:t>‹#›</a:t>
            </a:fld>
            <a:endParaRPr lang="en-US"/>
          </a:p>
        </p:txBody>
      </p:sp>
    </p:spTree>
    <p:extLst>
      <p:ext uri="{BB962C8B-B14F-4D97-AF65-F5344CB8AC3E}">
        <p14:creationId xmlns:p14="http://schemas.microsoft.com/office/powerpoint/2010/main" val="7369853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08E1815-FA55-47AE-B5C4-D9FFAC4769E0}" type="datetimeFigureOut">
              <a:rPr lang="en-US" smtClean="0"/>
              <a:t>10/6/2015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CC90D5-2FCB-4C66-AAAB-6468D1A9752A}" type="slidenum">
              <a:rPr lang="en-US" smtClean="0"/>
              <a:t>‹#›</a:t>
            </a:fld>
            <a:endParaRPr lang="en-US"/>
          </a:p>
        </p:txBody>
      </p:sp>
    </p:spTree>
    <p:extLst>
      <p:ext uri="{BB962C8B-B14F-4D97-AF65-F5344CB8AC3E}">
        <p14:creationId xmlns:p14="http://schemas.microsoft.com/office/powerpoint/2010/main" val="18222103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08E1815-FA55-47AE-B5C4-D9FFAC4769E0}" type="datetimeFigureOut">
              <a:rPr lang="en-US" smtClean="0"/>
              <a:t>10/6/2015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CC90D5-2FCB-4C66-AAAB-6468D1A9752A}" type="slidenum">
              <a:rPr lang="en-US" smtClean="0"/>
              <a:t>‹#›</a:t>
            </a:fld>
            <a:endParaRPr lang="en-US"/>
          </a:p>
        </p:txBody>
      </p:sp>
    </p:spTree>
    <p:extLst>
      <p:ext uri="{BB962C8B-B14F-4D97-AF65-F5344CB8AC3E}">
        <p14:creationId xmlns:p14="http://schemas.microsoft.com/office/powerpoint/2010/main" val="24616269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08E1815-FA55-47AE-B5C4-D9FFAC4769E0}" type="datetimeFigureOut">
              <a:rPr lang="en-US" smtClean="0"/>
              <a:t>10/6/2015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CC90D5-2FCB-4C66-AAAB-6468D1A9752A}" type="slidenum">
              <a:rPr lang="en-US" smtClean="0"/>
              <a:t>‹#›</a:t>
            </a:fld>
            <a:endParaRPr lang="en-US"/>
          </a:p>
        </p:txBody>
      </p:sp>
    </p:spTree>
    <p:extLst>
      <p:ext uri="{BB962C8B-B14F-4D97-AF65-F5344CB8AC3E}">
        <p14:creationId xmlns:p14="http://schemas.microsoft.com/office/powerpoint/2010/main" val="40900452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08E1815-FA55-47AE-B5C4-D9FFAC4769E0}" type="datetimeFigureOut">
              <a:rPr lang="en-US" smtClean="0"/>
              <a:t>10/6/2015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1CC90D5-2FCB-4C66-AAAB-6468D1A9752A}" type="slidenum">
              <a:rPr lang="en-US" smtClean="0"/>
              <a:t>‹#›</a:t>
            </a:fld>
            <a:endParaRPr lang="en-US"/>
          </a:p>
        </p:txBody>
      </p:sp>
    </p:spTree>
    <p:extLst>
      <p:ext uri="{BB962C8B-B14F-4D97-AF65-F5344CB8AC3E}">
        <p14:creationId xmlns:p14="http://schemas.microsoft.com/office/powerpoint/2010/main" val="39049859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08E1815-FA55-47AE-B5C4-D9FFAC4769E0}" type="datetimeFigureOut">
              <a:rPr lang="en-US" smtClean="0"/>
              <a:t>10/6/2015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CC90D5-2FCB-4C66-AAAB-6468D1A9752A}" type="slidenum">
              <a:rPr lang="en-US" smtClean="0"/>
              <a:t>‹#›</a:t>
            </a:fld>
            <a:endParaRPr lang="en-US"/>
          </a:p>
        </p:txBody>
      </p:sp>
    </p:spTree>
    <p:extLst>
      <p:ext uri="{BB962C8B-B14F-4D97-AF65-F5344CB8AC3E}">
        <p14:creationId xmlns:p14="http://schemas.microsoft.com/office/powerpoint/2010/main" val="23952322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8E1815-FA55-47AE-B5C4-D9FFAC4769E0}" type="datetimeFigureOut">
              <a:rPr lang="en-US" smtClean="0"/>
              <a:t>10/6/2015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1CC90D5-2FCB-4C66-AAAB-6468D1A9752A}" type="slidenum">
              <a:rPr lang="en-US" smtClean="0"/>
              <a:t>‹#›</a:t>
            </a:fld>
            <a:endParaRPr lang="en-US"/>
          </a:p>
        </p:txBody>
      </p:sp>
    </p:spTree>
    <p:extLst>
      <p:ext uri="{BB962C8B-B14F-4D97-AF65-F5344CB8AC3E}">
        <p14:creationId xmlns:p14="http://schemas.microsoft.com/office/powerpoint/2010/main" val="975744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08E1815-FA55-47AE-B5C4-D9FFAC4769E0}" type="datetimeFigureOut">
              <a:rPr lang="en-US" smtClean="0"/>
              <a:t>10/6/2015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CC90D5-2FCB-4C66-AAAB-6468D1A9752A}" type="slidenum">
              <a:rPr lang="en-US" smtClean="0"/>
              <a:t>‹#›</a:t>
            </a:fld>
            <a:endParaRPr lang="en-US"/>
          </a:p>
        </p:txBody>
      </p:sp>
    </p:spTree>
    <p:extLst>
      <p:ext uri="{BB962C8B-B14F-4D97-AF65-F5344CB8AC3E}">
        <p14:creationId xmlns:p14="http://schemas.microsoft.com/office/powerpoint/2010/main" val="35813895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08E1815-FA55-47AE-B5C4-D9FFAC4769E0}" type="datetimeFigureOut">
              <a:rPr lang="en-US" smtClean="0"/>
              <a:t>10/6/2015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CC90D5-2FCB-4C66-AAAB-6468D1A9752A}" type="slidenum">
              <a:rPr lang="en-US" smtClean="0"/>
              <a:t>‹#›</a:t>
            </a:fld>
            <a:endParaRPr lang="en-US"/>
          </a:p>
        </p:txBody>
      </p:sp>
    </p:spTree>
    <p:extLst>
      <p:ext uri="{BB962C8B-B14F-4D97-AF65-F5344CB8AC3E}">
        <p14:creationId xmlns:p14="http://schemas.microsoft.com/office/powerpoint/2010/main" val="19947112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08E1815-FA55-47AE-B5C4-D9FFAC4769E0}" type="datetimeFigureOut">
              <a:rPr lang="en-US" smtClean="0"/>
              <a:t>10/6/2015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CC90D5-2FCB-4C66-AAAB-6468D1A9752A}" type="slidenum">
              <a:rPr lang="en-US" smtClean="0"/>
              <a:t>‹#›</a:t>
            </a:fld>
            <a:endParaRPr lang="en-US"/>
          </a:p>
        </p:txBody>
      </p:sp>
    </p:spTree>
    <p:extLst>
      <p:ext uri="{BB962C8B-B14F-4D97-AF65-F5344CB8AC3E}">
        <p14:creationId xmlns:p14="http://schemas.microsoft.com/office/powerpoint/2010/main" val="42707406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08E1815-FA55-47AE-B5C4-D9FFAC4769E0}" type="datetimeFigureOut">
              <a:rPr lang="en-US" smtClean="0"/>
              <a:t>10/6/2015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CC90D5-2FCB-4C66-AAAB-6468D1A9752A}" type="slidenum">
              <a:rPr lang="en-US" smtClean="0"/>
              <a:t>‹#›</a:t>
            </a:fld>
            <a:endParaRPr lang="en-US"/>
          </a:p>
        </p:txBody>
      </p:sp>
    </p:spTree>
    <p:extLst>
      <p:ext uri="{BB962C8B-B14F-4D97-AF65-F5344CB8AC3E}">
        <p14:creationId xmlns:p14="http://schemas.microsoft.com/office/powerpoint/2010/main" val="35316574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8E1815-FA55-47AE-B5C4-D9FFAC4769E0}" type="datetimeFigureOut">
              <a:rPr lang="en-US" smtClean="0"/>
              <a:t>10/6/2015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CC90D5-2FCB-4C66-AAAB-6468D1A9752A}" type="slidenum">
              <a:rPr lang="en-US" smtClean="0"/>
              <a:t>‹#›</a:t>
            </a:fld>
            <a:endParaRPr lang="en-US"/>
          </a:p>
        </p:txBody>
      </p:sp>
    </p:spTree>
    <p:extLst>
      <p:ext uri="{BB962C8B-B14F-4D97-AF65-F5344CB8AC3E}">
        <p14:creationId xmlns:p14="http://schemas.microsoft.com/office/powerpoint/2010/main" val="19947748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hyperlink" Target="http://del.icio.us/jleather/Temperature"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1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Homeostasis 1</a:t>
            </a:r>
            <a:endParaRPr lang="en-US" dirty="0"/>
          </a:p>
        </p:txBody>
      </p:sp>
      <p:sp>
        <p:nvSpPr>
          <p:cNvPr id="3" name="Subtitle 2"/>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36581778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8" name="Text Box 4" descr="Newsprint"/>
          <p:cNvSpPr txBox="1">
            <a:spLocks noChangeArrowheads="1"/>
          </p:cNvSpPr>
          <p:nvPr/>
        </p:nvSpPr>
        <p:spPr bwMode="auto">
          <a:xfrm>
            <a:off x="269875" y="266700"/>
            <a:ext cx="8529638" cy="1646605"/>
          </a:xfrm>
          <a:prstGeom prst="rect">
            <a:avLst/>
          </a:prstGeom>
          <a:noFill/>
          <a:ln w="76200">
            <a:noFill/>
            <a:miter lim="800000"/>
            <a:headEnd/>
            <a:tailEnd/>
          </a:ln>
          <a:effectLst/>
        </p:spPr>
        <p:txBody>
          <a:bodyPr>
            <a:spAutoFit/>
          </a:bodyPr>
          <a:lstStyle/>
          <a:p>
            <a:pPr eaLnBrk="0" hangingPunct="0">
              <a:spcBef>
                <a:spcPct val="50000"/>
              </a:spcBef>
              <a:defRPr/>
            </a:pPr>
            <a:r>
              <a:rPr lang="en-CA" sz="1800" dirty="0">
                <a:solidFill>
                  <a:srgbClr val="0066CC"/>
                </a:solidFill>
                <a:effectLst>
                  <a:outerShdw blurRad="38100" dist="38100" dir="2700000" algn="tl">
                    <a:srgbClr val="C0C0C0"/>
                  </a:outerShdw>
                </a:effectLst>
              </a:rPr>
              <a:t>3. HOMEOSTASIS:  CONTROL </a:t>
            </a:r>
            <a:r>
              <a:rPr lang="en-CA" sz="1800" dirty="0" smtClean="0">
                <a:solidFill>
                  <a:srgbClr val="0066CC"/>
                </a:solidFill>
                <a:effectLst>
                  <a:outerShdw blurRad="38100" dist="38100" dir="2700000" algn="tl">
                    <a:srgbClr val="C0C0C0"/>
                  </a:outerShdw>
                </a:effectLst>
              </a:rPr>
              <a:t>MECHANISMS Sept 30, Oct 03 </a:t>
            </a:r>
            <a:r>
              <a:rPr lang="en-CA" sz="1800" u="sng" dirty="0" smtClean="0">
                <a:solidFill>
                  <a:srgbClr val="FF0000"/>
                </a:solidFill>
                <a:effectLst>
                  <a:outerShdw blurRad="38100" dist="38100" dir="2700000" algn="tl">
                    <a:srgbClr val="C0C0C0"/>
                  </a:outerShdw>
                </a:effectLst>
              </a:rPr>
              <a:t>not on midterm</a:t>
            </a:r>
            <a:endParaRPr lang="en-US" sz="1800" u="sng" dirty="0">
              <a:solidFill>
                <a:srgbClr val="FF0000"/>
              </a:solidFill>
              <a:effectLst>
                <a:outerShdw blurRad="38100" dist="38100" dir="2700000" algn="tl">
                  <a:srgbClr val="C0C0C0"/>
                </a:outerShdw>
              </a:effectLst>
            </a:endParaRPr>
          </a:p>
          <a:p>
            <a:pPr eaLnBrk="0" hangingPunct="0">
              <a:spcBef>
                <a:spcPct val="50000"/>
              </a:spcBef>
              <a:defRPr/>
            </a:pPr>
            <a:r>
              <a:rPr lang="en-US" sz="1800" b="1" dirty="0">
                <a:solidFill>
                  <a:srgbClr val="0066CC"/>
                </a:solidFill>
              </a:rPr>
              <a:t>3.1 Define &amp; identify the principal characteristics of homeostasis (pp.8-11)</a:t>
            </a:r>
          </a:p>
          <a:p>
            <a:pPr eaLnBrk="0" hangingPunct="0">
              <a:spcBef>
                <a:spcPct val="50000"/>
              </a:spcBef>
              <a:defRPr/>
            </a:pPr>
            <a:r>
              <a:rPr lang="en-US" sz="1800" b="1" dirty="0">
                <a:solidFill>
                  <a:srgbClr val="0066CC"/>
                </a:solidFill>
              </a:rPr>
              <a:t>3.2  Introduction to the </a:t>
            </a:r>
            <a:r>
              <a:rPr lang="en-US" sz="1800" b="1" dirty="0" smtClean="0">
                <a:solidFill>
                  <a:srgbClr val="0066CC"/>
                </a:solidFill>
              </a:rPr>
              <a:t>Autonomic Nervous </a:t>
            </a:r>
            <a:r>
              <a:rPr lang="en-US" sz="1800" b="1" dirty="0">
                <a:solidFill>
                  <a:srgbClr val="0066CC"/>
                </a:solidFill>
              </a:rPr>
              <a:t>System (pp. </a:t>
            </a:r>
            <a:r>
              <a:rPr lang="en-US" sz="1800" b="1" dirty="0" smtClean="0">
                <a:solidFill>
                  <a:srgbClr val="0066CC"/>
                </a:solidFill>
              </a:rPr>
              <a:t>525-527, 535-538)</a:t>
            </a:r>
            <a:endParaRPr lang="en-US" sz="1800" b="1" dirty="0">
              <a:solidFill>
                <a:srgbClr val="0066CC"/>
              </a:solidFill>
            </a:endParaRPr>
          </a:p>
          <a:p>
            <a:pPr eaLnBrk="0" hangingPunct="0">
              <a:spcBef>
                <a:spcPct val="50000"/>
              </a:spcBef>
              <a:defRPr/>
            </a:pPr>
            <a:r>
              <a:rPr lang="en-US" sz="1800" b="1" dirty="0">
                <a:solidFill>
                  <a:srgbClr val="0066CC"/>
                </a:solidFill>
              </a:rPr>
              <a:t>3.3 Introduction to the Endocrine System (pp. </a:t>
            </a:r>
            <a:r>
              <a:rPr lang="en-US" sz="1800" b="1" dirty="0" smtClean="0">
                <a:solidFill>
                  <a:srgbClr val="0066CC"/>
                </a:solidFill>
              </a:rPr>
              <a:t>591-603)</a:t>
            </a:r>
            <a:endParaRPr lang="en-CA" sz="1800" b="1" dirty="0">
              <a:solidFill>
                <a:srgbClr val="0066CC"/>
              </a:solidFill>
            </a:endParaRPr>
          </a:p>
        </p:txBody>
      </p:sp>
      <p:sp>
        <p:nvSpPr>
          <p:cNvPr id="4099" name="Text Box 5" descr="Newsprint"/>
          <p:cNvSpPr txBox="1">
            <a:spLocks noChangeArrowheads="1"/>
          </p:cNvSpPr>
          <p:nvPr/>
        </p:nvSpPr>
        <p:spPr bwMode="auto">
          <a:xfrm>
            <a:off x="7727950" y="6492875"/>
            <a:ext cx="1295400" cy="244475"/>
          </a:xfrm>
          <a:prstGeom prst="rect">
            <a:avLst/>
          </a:prstGeom>
          <a:blipFill dpi="0" rotWithShape="0">
            <a:blip r:embed="rId3" cstate="print"/>
            <a:srcRect/>
            <a:tile tx="0" ty="0" sx="100000" sy="100000" flip="none" algn="tl"/>
          </a:blipFill>
          <a:ln w="9525">
            <a:noFill/>
            <a:miter lim="800000"/>
            <a:headEnd/>
            <a:tailEnd/>
          </a:ln>
        </p:spPr>
        <p:txBody>
          <a:bodyPr>
            <a:spAutoFit/>
          </a:bodyPr>
          <a:lstStyle/>
          <a:p>
            <a:pPr algn="ctr" eaLnBrk="0" hangingPunct="0">
              <a:spcBef>
                <a:spcPct val="50000"/>
              </a:spcBef>
            </a:pPr>
            <a:r>
              <a:rPr lang="en-US" sz="1000" b="1" i="1">
                <a:latin typeface="NuptialScript" pitchFamily="18" charset="0"/>
              </a:rPr>
              <a:t>J. Carnegie, UofO</a:t>
            </a:r>
            <a:endParaRPr lang="en-CA" sz="1000" b="1" i="1">
              <a:latin typeface="NuptialScript" pitchFamily="18" charset="0"/>
            </a:endParaRPr>
          </a:p>
        </p:txBody>
      </p:sp>
      <p:pic>
        <p:nvPicPr>
          <p:cNvPr id="4100" name="Picture 6" descr="homeostasis"/>
          <p:cNvPicPr>
            <a:picLocks noChangeAspect="1" noChangeArrowheads="1"/>
          </p:cNvPicPr>
          <p:nvPr/>
        </p:nvPicPr>
        <p:blipFill>
          <a:blip r:embed="rId4" cstate="print">
            <a:lum bright="-12000" contrast="18000"/>
          </a:blip>
          <a:srcRect l="3883" t="5914" r="5132" b="12729"/>
          <a:stretch>
            <a:fillRect/>
          </a:stretch>
        </p:blipFill>
        <p:spPr bwMode="auto">
          <a:xfrm>
            <a:off x="1524000" y="2743200"/>
            <a:ext cx="6248400" cy="3733800"/>
          </a:xfrm>
          <a:prstGeom prst="rect">
            <a:avLst/>
          </a:prstGeom>
          <a:noFill/>
          <a:ln w="9525">
            <a:noFill/>
            <a:miter lim="800000"/>
            <a:headEnd/>
            <a:tailEnd/>
          </a:ln>
        </p:spPr>
      </p:pic>
    </p:spTree>
    <p:extLst>
      <p:ext uri="{BB962C8B-B14F-4D97-AF65-F5344CB8AC3E}">
        <p14:creationId xmlns:p14="http://schemas.microsoft.com/office/powerpoint/2010/main" val="54702689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142875" y="269875"/>
            <a:ext cx="8797925" cy="5124480"/>
          </a:xfrm>
          <a:prstGeom prst="rect">
            <a:avLst/>
          </a:prstGeom>
          <a:solidFill>
            <a:schemeClr val="bg1"/>
          </a:solidFill>
          <a:ln w="28575">
            <a:noFill/>
            <a:miter lim="800000"/>
            <a:headEnd/>
            <a:tailEnd/>
          </a:ln>
        </p:spPr>
        <p:txBody>
          <a:bodyPr>
            <a:spAutoFit/>
          </a:bodyPr>
          <a:lstStyle/>
          <a:p>
            <a:pPr marL="236538" indent="-236538" eaLnBrk="0" hangingPunct="0">
              <a:lnSpc>
                <a:spcPct val="75000"/>
              </a:lnSpc>
              <a:spcBef>
                <a:spcPct val="50000"/>
              </a:spcBef>
            </a:pPr>
            <a:r>
              <a:rPr lang="en-US" b="1" i="1" dirty="0">
                <a:solidFill>
                  <a:srgbClr val="336699"/>
                </a:solidFill>
              </a:rPr>
              <a:t>3.1.1  define homeostasis, giving at least 2 physiological examples</a:t>
            </a:r>
            <a:endParaRPr lang="en-CA" b="1" i="1" dirty="0">
              <a:solidFill>
                <a:srgbClr val="336699"/>
              </a:solidFill>
            </a:endParaRPr>
          </a:p>
          <a:p>
            <a:pPr marL="236538" indent="-236538" eaLnBrk="0" hangingPunct="0">
              <a:lnSpc>
                <a:spcPct val="75000"/>
              </a:lnSpc>
              <a:spcBef>
                <a:spcPct val="50000"/>
              </a:spcBef>
            </a:pPr>
            <a:endParaRPr lang="en-US" dirty="0" smtClean="0"/>
          </a:p>
          <a:p>
            <a:pPr marL="236538" indent="-236538" eaLnBrk="0" hangingPunct="0">
              <a:lnSpc>
                <a:spcPct val="75000"/>
              </a:lnSpc>
              <a:spcBef>
                <a:spcPct val="50000"/>
              </a:spcBef>
            </a:pPr>
            <a:r>
              <a:rPr lang="en-US" dirty="0"/>
              <a:t>a system in which variables are regulated so that internal conditions remain stable and relatively </a:t>
            </a:r>
            <a:r>
              <a:rPr lang="en-US" dirty="0" smtClean="0"/>
              <a:t>constant</a:t>
            </a:r>
          </a:p>
          <a:p>
            <a:pPr marL="236538" indent="-236538" eaLnBrk="0" hangingPunct="0">
              <a:lnSpc>
                <a:spcPct val="75000"/>
              </a:lnSpc>
              <a:spcBef>
                <a:spcPct val="50000"/>
              </a:spcBef>
            </a:pPr>
            <a:endParaRPr lang="en-US" b="1" i="1" dirty="0"/>
          </a:p>
          <a:p>
            <a:pPr marL="342900" indent="-342900" eaLnBrk="0" hangingPunct="0">
              <a:lnSpc>
                <a:spcPct val="75000"/>
              </a:lnSpc>
              <a:spcBef>
                <a:spcPct val="50000"/>
              </a:spcBef>
              <a:buFontTx/>
              <a:buChar char="-"/>
            </a:pPr>
            <a:r>
              <a:rPr lang="en-CA" dirty="0" smtClean="0"/>
              <a:t>Temperature regulation</a:t>
            </a:r>
          </a:p>
          <a:p>
            <a:pPr marL="342900" indent="-342900" eaLnBrk="0" hangingPunct="0">
              <a:lnSpc>
                <a:spcPct val="75000"/>
              </a:lnSpc>
              <a:spcBef>
                <a:spcPct val="50000"/>
              </a:spcBef>
              <a:buFontTx/>
              <a:buChar char="-"/>
            </a:pPr>
            <a:r>
              <a:rPr lang="en-CA" dirty="0" smtClean="0"/>
              <a:t>Blood ion concentration control</a:t>
            </a:r>
          </a:p>
          <a:p>
            <a:pPr marL="342900" indent="-342900" eaLnBrk="0" hangingPunct="0">
              <a:lnSpc>
                <a:spcPct val="75000"/>
              </a:lnSpc>
              <a:spcBef>
                <a:spcPct val="50000"/>
              </a:spcBef>
              <a:buFontTx/>
              <a:buChar char="-"/>
            </a:pPr>
            <a:endParaRPr lang="en-CA" b="1" i="1" dirty="0"/>
          </a:p>
          <a:p>
            <a:pPr marL="342900" indent="-342900" eaLnBrk="0" hangingPunct="0">
              <a:lnSpc>
                <a:spcPct val="75000"/>
              </a:lnSpc>
              <a:spcBef>
                <a:spcPct val="50000"/>
              </a:spcBef>
              <a:buFontTx/>
              <a:buChar char="-"/>
            </a:pPr>
            <a:endParaRPr lang="en-CA" b="1" dirty="0"/>
          </a:p>
          <a:p>
            <a:pPr marL="236538" indent="-236538" eaLnBrk="0" hangingPunct="0">
              <a:lnSpc>
                <a:spcPct val="80000"/>
              </a:lnSpc>
              <a:spcBef>
                <a:spcPct val="50000"/>
              </a:spcBef>
            </a:pPr>
            <a:r>
              <a:rPr lang="en-CA" b="1" dirty="0"/>
              <a:t>• not unchanging - </a:t>
            </a:r>
            <a:r>
              <a:rPr lang="en-CA" dirty="0"/>
              <a:t>rather a</a:t>
            </a:r>
            <a:r>
              <a:rPr lang="en-CA" b="1" dirty="0"/>
              <a:t> dynamic </a:t>
            </a:r>
            <a:r>
              <a:rPr lang="en-CA" dirty="0"/>
              <a:t>state of equilibrium involving many systems:</a:t>
            </a:r>
          </a:p>
          <a:p>
            <a:pPr marL="236538" indent="-236538" eaLnBrk="0" hangingPunct="0">
              <a:lnSpc>
                <a:spcPct val="50000"/>
              </a:lnSpc>
              <a:spcBef>
                <a:spcPct val="50000"/>
              </a:spcBef>
            </a:pPr>
            <a:r>
              <a:rPr lang="en-CA" dirty="0"/>
              <a:t>  	 (</a:t>
            </a:r>
            <a:r>
              <a:rPr lang="en-CA" dirty="0" err="1"/>
              <a:t>i</a:t>
            </a:r>
            <a:r>
              <a:rPr lang="en-CA" dirty="0"/>
              <a:t>)  adequate blood levels of vital nutrients</a:t>
            </a:r>
          </a:p>
          <a:p>
            <a:pPr marL="236538" indent="-236538" eaLnBrk="0" hangingPunct="0">
              <a:lnSpc>
                <a:spcPct val="50000"/>
              </a:lnSpc>
              <a:spcBef>
                <a:spcPct val="50000"/>
              </a:spcBef>
            </a:pPr>
            <a:r>
              <a:rPr lang="en-CA" dirty="0"/>
              <a:t>	(ii)  heart activity/blood pressure monitored &amp; adjusted as needed</a:t>
            </a:r>
          </a:p>
          <a:p>
            <a:pPr marL="236538" indent="-236538" eaLnBrk="0" hangingPunct="0">
              <a:lnSpc>
                <a:spcPct val="50000"/>
              </a:lnSpc>
              <a:spcBef>
                <a:spcPct val="50000"/>
              </a:spcBef>
            </a:pPr>
            <a:r>
              <a:rPr lang="en-CA" dirty="0"/>
              <a:t>	(iii)  wastes must not accumulate</a:t>
            </a:r>
          </a:p>
          <a:p>
            <a:pPr marL="236538" indent="-236538" eaLnBrk="0" hangingPunct="0">
              <a:lnSpc>
                <a:spcPct val="50000"/>
              </a:lnSpc>
              <a:spcBef>
                <a:spcPct val="50000"/>
              </a:spcBef>
            </a:pPr>
            <a:r>
              <a:rPr lang="en-CA" dirty="0"/>
              <a:t>   	(iv)  body temperature</a:t>
            </a:r>
          </a:p>
        </p:txBody>
      </p:sp>
      <p:sp>
        <p:nvSpPr>
          <p:cNvPr id="5124" name="Rectangle 9"/>
          <p:cNvSpPr>
            <a:spLocks noChangeArrowheads="1"/>
          </p:cNvSpPr>
          <p:nvPr/>
        </p:nvSpPr>
        <p:spPr bwMode="auto">
          <a:xfrm>
            <a:off x="1409700" y="6183313"/>
            <a:ext cx="2736850" cy="274637"/>
          </a:xfrm>
          <a:prstGeom prst="rect">
            <a:avLst/>
          </a:prstGeom>
          <a:noFill/>
          <a:ln w="9525">
            <a:noFill/>
            <a:miter lim="800000"/>
            <a:headEnd/>
            <a:tailEnd/>
          </a:ln>
        </p:spPr>
        <p:txBody>
          <a:bodyPr wrap="none">
            <a:spAutoFit/>
          </a:bodyPr>
          <a:lstStyle/>
          <a:p>
            <a:r>
              <a:rPr lang="en-US" sz="1200">
                <a:hlinkClick r:id="rId3"/>
              </a:rPr>
              <a:t>http://del.icio.us/jleather/Temperature</a:t>
            </a:r>
            <a:r>
              <a:rPr lang="en-US" sz="1200"/>
              <a:t> </a:t>
            </a:r>
          </a:p>
        </p:txBody>
      </p:sp>
    </p:spTree>
    <p:extLst>
      <p:ext uri="{BB962C8B-B14F-4D97-AF65-F5344CB8AC3E}">
        <p14:creationId xmlns:p14="http://schemas.microsoft.com/office/powerpoint/2010/main" val="193721076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0" name="Text Box 4"/>
          <p:cNvSpPr txBox="1">
            <a:spLocks noChangeArrowheads="1"/>
          </p:cNvSpPr>
          <p:nvPr/>
        </p:nvSpPr>
        <p:spPr bwMode="auto">
          <a:xfrm>
            <a:off x="0" y="687388"/>
            <a:ext cx="8570913" cy="2324100"/>
          </a:xfrm>
          <a:prstGeom prst="rect">
            <a:avLst/>
          </a:prstGeom>
          <a:noFill/>
          <a:ln w="28575">
            <a:noFill/>
            <a:miter lim="800000"/>
            <a:headEnd/>
            <a:tailEnd/>
          </a:ln>
        </p:spPr>
        <p:txBody>
          <a:bodyPr>
            <a:spAutoFit/>
          </a:bodyPr>
          <a:lstStyle/>
          <a:p>
            <a:pPr marL="173038" indent="-173038" eaLnBrk="0" hangingPunct="0">
              <a:lnSpc>
                <a:spcPct val="75000"/>
              </a:lnSpc>
              <a:spcBef>
                <a:spcPct val="50000"/>
              </a:spcBef>
            </a:pPr>
            <a:r>
              <a:rPr lang="en-CA"/>
              <a:t>•  </a:t>
            </a:r>
            <a:r>
              <a:rPr lang="en-CA" b="1" u="sng"/>
              <a:t>3 essential characteristics:</a:t>
            </a:r>
          </a:p>
          <a:p>
            <a:pPr marL="173038" indent="-173038" eaLnBrk="0" hangingPunct="0">
              <a:lnSpc>
                <a:spcPct val="75000"/>
              </a:lnSpc>
              <a:spcBef>
                <a:spcPct val="50000"/>
              </a:spcBef>
            </a:pPr>
            <a:r>
              <a:rPr lang="en-CA" b="1"/>
              <a:t> </a:t>
            </a:r>
            <a:r>
              <a:rPr lang="en-CA" b="1" u="sng">
                <a:solidFill>
                  <a:srgbClr val="336699"/>
                </a:solidFill>
              </a:rPr>
              <a:t>receptor:</a:t>
            </a:r>
            <a:r>
              <a:rPr lang="en-CA" b="1"/>
              <a:t>  </a:t>
            </a:r>
            <a:r>
              <a:rPr lang="en-CA"/>
              <a:t>senses change</a:t>
            </a:r>
            <a:r>
              <a:rPr lang="en-CA" b="1"/>
              <a:t> (</a:t>
            </a:r>
            <a:r>
              <a:rPr lang="en-CA" i="1">
                <a:solidFill>
                  <a:srgbClr val="336699"/>
                </a:solidFill>
              </a:rPr>
              <a:t>stimulus</a:t>
            </a:r>
            <a:r>
              <a:rPr lang="en-CA" b="1"/>
              <a:t>) </a:t>
            </a:r>
            <a:r>
              <a:rPr lang="en-CA"/>
              <a:t>&amp; sends info</a:t>
            </a:r>
            <a:r>
              <a:rPr lang="en-CA" b="1"/>
              <a:t> (</a:t>
            </a:r>
            <a:r>
              <a:rPr lang="en-CA" i="1">
                <a:solidFill>
                  <a:srgbClr val="336699"/>
                </a:solidFill>
              </a:rPr>
              <a:t>afferent</a:t>
            </a:r>
            <a:r>
              <a:rPr lang="en-CA" b="1" i="1">
                <a:solidFill>
                  <a:srgbClr val="336699"/>
                </a:solidFill>
              </a:rPr>
              <a:t> </a:t>
            </a:r>
            <a:r>
              <a:rPr lang="en-CA" i="1">
                <a:solidFill>
                  <a:srgbClr val="336699"/>
                </a:solidFill>
              </a:rPr>
              <a:t>pathway</a:t>
            </a:r>
            <a:r>
              <a:rPr lang="en-CA" b="1"/>
              <a:t>) </a:t>
            </a:r>
            <a:r>
              <a:rPr lang="en-CA"/>
              <a:t>to:</a:t>
            </a:r>
          </a:p>
          <a:p>
            <a:pPr marL="173038" indent="-173038" eaLnBrk="0" hangingPunct="0">
              <a:lnSpc>
                <a:spcPct val="75000"/>
              </a:lnSpc>
              <a:spcBef>
                <a:spcPct val="50000"/>
              </a:spcBef>
            </a:pPr>
            <a:r>
              <a:rPr lang="en-CA" b="1">
                <a:solidFill>
                  <a:srgbClr val="336699"/>
                </a:solidFill>
              </a:rPr>
              <a:t> </a:t>
            </a:r>
            <a:r>
              <a:rPr lang="en-CA" b="1" u="sng">
                <a:solidFill>
                  <a:srgbClr val="336699"/>
                </a:solidFill>
              </a:rPr>
              <a:t>control centre: </a:t>
            </a:r>
            <a:r>
              <a:rPr lang="en-CA"/>
              <a:t>determines </a:t>
            </a:r>
            <a:r>
              <a:rPr lang="en-CA" i="1">
                <a:solidFill>
                  <a:srgbClr val="336699"/>
                </a:solidFill>
              </a:rPr>
              <a:t>set point</a:t>
            </a:r>
            <a:r>
              <a:rPr lang="en-CA" b="1">
                <a:solidFill>
                  <a:srgbClr val="336699"/>
                </a:solidFill>
              </a:rPr>
              <a:t> </a:t>
            </a:r>
            <a:r>
              <a:rPr lang="en-CA"/>
              <a:t>for </a:t>
            </a:r>
            <a:r>
              <a:rPr lang="en-CA" i="1">
                <a:solidFill>
                  <a:srgbClr val="336699"/>
                </a:solidFill>
              </a:rPr>
              <a:t>variable</a:t>
            </a:r>
            <a:r>
              <a:rPr lang="en-CA" b="1"/>
              <a:t> </a:t>
            </a:r>
            <a:r>
              <a:rPr lang="en-CA"/>
              <a:t>maintenance;  analyzes info &amp; determines correct response</a:t>
            </a:r>
          </a:p>
          <a:p>
            <a:pPr marL="173038" indent="-173038" eaLnBrk="0" hangingPunct="0">
              <a:lnSpc>
                <a:spcPct val="75000"/>
              </a:lnSpc>
              <a:spcBef>
                <a:spcPct val="50000"/>
              </a:spcBef>
            </a:pPr>
            <a:r>
              <a:rPr lang="en-CA" b="1"/>
              <a:t> </a:t>
            </a:r>
            <a:r>
              <a:rPr lang="en-CA" b="1" u="sng">
                <a:solidFill>
                  <a:srgbClr val="336699"/>
                </a:solidFill>
              </a:rPr>
              <a:t>effector</a:t>
            </a:r>
            <a:r>
              <a:rPr lang="en-CA" b="1">
                <a:solidFill>
                  <a:srgbClr val="336699"/>
                </a:solidFill>
              </a:rPr>
              <a:t>:</a:t>
            </a:r>
            <a:r>
              <a:rPr lang="en-CA" b="1"/>
              <a:t>  </a:t>
            </a:r>
            <a:r>
              <a:rPr lang="en-CA"/>
              <a:t>provides means for response</a:t>
            </a:r>
            <a:r>
              <a:rPr lang="en-CA" b="1"/>
              <a:t> (</a:t>
            </a:r>
            <a:r>
              <a:rPr lang="en-CA" i="1">
                <a:solidFill>
                  <a:srgbClr val="008000"/>
                </a:solidFill>
              </a:rPr>
              <a:t>output</a:t>
            </a:r>
            <a:r>
              <a:rPr lang="en-CA" b="1"/>
              <a:t> </a:t>
            </a:r>
            <a:r>
              <a:rPr lang="en-CA"/>
              <a:t>along</a:t>
            </a:r>
            <a:r>
              <a:rPr lang="en-CA" b="1">
                <a:solidFill>
                  <a:srgbClr val="008000"/>
                </a:solidFill>
              </a:rPr>
              <a:t> </a:t>
            </a:r>
            <a:r>
              <a:rPr lang="en-CA" i="1">
                <a:solidFill>
                  <a:srgbClr val="008000"/>
                </a:solidFill>
              </a:rPr>
              <a:t>efferent</a:t>
            </a:r>
            <a:r>
              <a:rPr lang="en-CA" b="1" i="1">
                <a:solidFill>
                  <a:srgbClr val="008000"/>
                </a:solidFill>
              </a:rPr>
              <a:t> </a:t>
            </a:r>
            <a:r>
              <a:rPr lang="en-CA">
                <a:solidFill>
                  <a:srgbClr val="008000"/>
                </a:solidFill>
              </a:rPr>
              <a:t>pathway</a:t>
            </a:r>
            <a:r>
              <a:rPr lang="en-CA" b="1"/>
              <a:t>)</a:t>
            </a:r>
          </a:p>
          <a:p>
            <a:pPr marL="173038" indent="-173038" algn="ctr" eaLnBrk="0" hangingPunct="0">
              <a:lnSpc>
                <a:spcPct val="75000"/>
              </a:lnSpc>
              <a:spcBef>
                <a:spcPct val="50000"/>
              </a:spcBef>
            </a:pPr>
            <a:r>
              <a:rPr lang="en-CA" b="1">
                <a:solidFill>
                  <a:srgbClr val="336699"/>
                </a:solidFill>
              </a:rPr>
              <a:t>feedback</a:t>
            </a:r>
            <a:r>
              <a:rPr lang="en-CA" b="1"/>
              <a:t> </a:t>
            </a:r>
            <a:r>
              <a:rPr lang="en-CA"/>
              <a:t>(negative/positive) allows for regulation within a range/enhanced response</a:t>
            </a:r>
          </a:p>
        </p:txBody>
      </p:sp>
      <p:sp>
        <p:nvSpPr>
          <p:cNvPr id="6147" name="Rectangle 7"/>
          <p:cNvSpPr>
            <a:spLocks noChangeArrowheads="1"/>
          </p:cNvSpPr>
          <p:nvPr/>
        </p:nvSpPr>
        <p:spPr bwMode="auto">
          <a:xfrm>
            <a:off x="171450" y="76200"/>
            <a:ext cx="8775700" cy="323871"/>
          </a:xfrm>
          <a:prstGeom prst="rect">
            <a:avLst/>
          </a:prstGeom>
          <a:noFill/>
          <a:ln w="9525">
            <a:noFill/>
            <a:miter lim="800000"/>
            <a:headEnd/>
            <a:tailEnd/>
          </a:ln>
        </p:spPr>
        <p:txBody>
          <a:bodyPr wrap="square">
            <a:spAutoFit/>
          </a:bodyPr>
          <a:lstStyle/>
          <a:p>
            <a:pPr marL="236538" indent="-236538" eaLnBrk="0" hangingPunct="0">
              <a:lnSpc>
                <a:spcPct val="75000"/>
              </a:lnSpc>
              <a:spcBef>
                <a:spcPct val="50000"/>
              </a:spcBef>
            </a:pPr>
            <a:r>
              <a:rPr lang="en-US" b="1" i="1" dirty="0">
                <a:solidFill>
                  <a:srgbClr val="336699"/>
                </a:solidFill>
              </a:rPr>
              <a:t>3.1.2  </a:t>
            </a:r>
            <a:r>
              <a:rPr lang="en-US" b="1" i="1" dirty="0" smtClean="0">
                <a:solidFill>
                  <a:srgbClr val="336699"/>
                </a:solidFill>
              </a:rPr>
              <a:t>3 </a:t>
            </a:r>
            <a:r>
              <a:rPr lang="en-US" b="1" i="1" dirty="0">
                <a:solidFill>
                  <a:srgbClr val="336699"/>
                </a:solidFill>
              </a:rPr>
              <a:t>essential components of a homeostatic control </a:t>
            </a:r>
            <a:r>
              <a:rPr lang="en-US" b="1" i="1" dirty="0" smtClean="0">
                <a:solidFill>
                  <a:srgbClr val="336699"/>
                </a:solidFill>
              </a:rPr>
              <a:t>mechanism  </a:t>
            </a:r>
            <a:endParaRPr lang="en-US" b="1" i="1" dirty="0">
              <a:solidFill>
                <a:srgbClr val="336699"/>
              </a:solidFill>
            </a:endParaRPr>
          </a:p>
        </p:txBody>
      </p:sp>
      <p:pic>
        <p:nvPicPr>
          <p:cNvPr id="6148" name="Picture 8" descr="E:\Chapter_01\B_JPEG_Images_and_Tables\a_labeled\figure_01_04_labeled.jpg"/>
          <p:cNvPicPr>
            <a:picLocks noChangeAspect="1" noChangeArrowheads="1"/>
          </p:cNvPicPr>
          <p:nvPr/>
        </p:nvPicPr>
        <p:blipFill>
          <a:blip r:embed="rId3" cstate="print"/>
          <a:srcRect t="2605" b="7465"/>
          <a:stretch>
            <a:fillRect/>
          </a:stretch>
        </p:blipFill>
        <p:spPr bwMode="auto">
          <a:xfrm>
            <a:off x="2122488" y="3098800"/>
            <a:ext cx="6824662" cy="3689350"/>
          </a:xfrm>
          <a:prstGeom prst="rect">
            <a:avLst/>
          </a:prstGeom>
          <a:noFill/>
          <a:ln w="9525">
            <a:noFill/>
            <a:miter lim="800000"/>
            <a:headEnd/>
            <a:tailEnd/>
          </a:ln>
        </p:spPr>
      </p:pic>
      <p:sp>
        <p:nvSpPr>
          <p:cNvPr id="6149" name="Text Box 6"/>
          <p:cNvSpPr txBox="1">
            <a:spLocks noChangeArrowheads="1"/>
          </p:cNvSpPr>
          <p:nvPr/>
        </p:nvSpPr>
        <p:spPr bwMode="auto">
          <a:xfrm>
            <a:off x="2898775" y="6184900"/>
            <a:ext cx="990600" cy="376238"/>
          </a:xfrm>
          <a:prstGeom prst="rect">
            <a:avLst/>
          </a:prstGeom>
          <a:solidFill>
            <a:schemeClr val="bg1"/>
          </a:solidFill>
          <a:ln w="9525">
            <a:solidFill>
              <a:srgbClr val="336699"/>
            </a:solidFill>
            <a:miter lim="800000"/>
            <a:headEnd/>
            <a:tailEnd/>
          </a:ln>
        </p:spPr>
        <p:txBody>
          <a:bodyPr>
            <a:spAutoFit/>
          </a:bodyPr>
          <a:lstStyle/>
          <a:p>
            <a:pPr eaLnBrk="0" hangingPunct="0">
              <a:spcBef>
                <a:spcPct val="50000"/>
              </a:spcBef>
            </a:pPr>
            <a:r>
              <a:rPr lang="fr-CA" sz="1800" b="1"/>
              <a:t>Fig. 1.4</a:t>
            </a:r>
          </a:p>
        </p:txBody>
      </p:sp>
    </p:spTree>
    <p:extLst>
      <p:ext uri="{BB962C8B-B14F-4D97-AF65-F5344CB8AC3E}">
        <p14:creationId xmlns:p14="http://schemas.microsoft.com/office/powerpoint/2010/main" val="2607381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9700"/>
                                        </p:tgtEl>
                                        <p:attrNameLst>
                                          <p:attrName>style.visibility</p:attrName>
                                        </p:attrNameLst>
                                      </p:cBhvr>
                                      <p:to>
                                        <p:strVal val="visible"/>
                                      </p:to>
                                    </p:set>
                                    <p:animEffect transition="in" filter="wipe(left)">
                                      <p:cBhvr>
                                        <p:cTn id="7" dur="500"/>
                                        <p:tgtEl>
                                          <p:spTgt spid="297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7" descr="Newsprint"/>
          <p:cNvSpPr txBox="1">
            <a:spLocks noChangeArrowheads="1"/>
          </p:cNvSpPr>
          <p:nvPr/>
        </p:nvSpPr>
        <p:spPr bwMode="auto">
          <a:xfrm>
            <a:off x="279400" y="6270625"/>
            <a:ext cx="1387475" cy="246063"/>
          </a:xfrm>
          <a:prstGeom prst="rect">
            <a:avLst/>
          </a:prstGeom>
          <a:blipFill dpi="0" rotWithShape="0">
            <a:blip r:embed="rId3" cstate="print"/>
            <a:srcRect/>
            <a:tile tx="0" ty="0" sx="100000" sy="100000" flip="none" algn="tl"/>
          </a:blipFill>
          <a:ln w="9525">
            <a:noFill/>
            <a:miter lim="800000"/>
            <a:headEnd/>
            <a:tailEnd/>
          </a:ln>
        </p:spPr>
        <p:txBody>
          <a:bodyPr>
            <a:spAutoFit/>
          </a:bodyPr>
          <a:lstStyle/>
          <a:p>
            <a:pPr algn="ctr" eaLnBrk="0" hangingPunct="0">
              <a:spcBef>
                <a:spcPct val="50000"/>
              </a:spcBef>
            </a:pPr>
            <a:r>
              <a:rPr lang="en-US" sz="1000" b="1" i="1">
                <a:latin typeface="NuptialScript" pitchFamily="18" charset="0"/>
              </a:rPr>
              <a:t>J. Carnegie, UofO</a:t>
            </a:r>
            <a:endParaRPr lang="en-CA" sz="1000" b="1" i="1">
              <a:latin typeface="NuptialScript" pitchFamily="18" charset="0"/>
            </a:endParaRPr>
          </a:p>
        </p:txBody>
      </p:sp>
      <p:sp>
        <p:nvSpPr>
          <p:cNvPr id="7171" name="Rectangle 8"/>
          <p:cNvSpPr>
            <a:spLocks noChangeArrowheads="1"/>
          </p:cNvSpPr>
          <p:nvPr/>
        </p:nvSpPr>
        <p:spPr bwMode="auto">
          <a:xfrm>
            <a:off x="298450" y="4754563"/>
            <a:ext cx="3530600" cy="877887"/>
          </a:xfrm>
          <a:prstGeom prst="rect">
            <a:avLst/>
          </a:prstGeom>
          <a:noFill/>
          <a:ln w="9525">
            <a:noFill/>
            <a:miter lim="800000"/>
            <a:headEnd/>
            <a:tailEnd/>
          </a:ln>
        </p:spPr>
        <p:txBody>
          <a:bodyPr>
            <a:spAutoFit/>
          </a:bodyPr>
          <a:lstStyle/>
          <a:p>
            <a:pPr algn="ctr" eaLnBrk="0" hangingPunct="0">
              <a:lnSpc>
                <a:spcPct val="85000"/>
              </a:lnSpc>
              <a:spcBef>
                <a:spcPct val="50000"/>
              </a:spcBef>
            </a:pPr>
            <a:r>
              <a:rPr lang="en-CA" b="1">
                <a:solidFill>
                  <a:srgbClr val="CC0000"/>
                </a:solidFill>
              </a:rPr>
              <a:t>goal of negative feedback:</a:t>
            </a:r>
            <a:r>
              <a:rPr lang="en-CA" b="1"/>
              <a:t> </a:t>
            </a:r>
            <a:r>
              <a:rPr lang="en-CA"/>
              <a:t>prevent sudden, severe changes</a:t>
            </a:r>
          </a:p>
        </p:txBody>
      </p:sp>
      <p:pic>
        <p:nvPicPr>
          <p:cNvPr id="7172" name="Picture 9" descr="E:\Chapter_16\B_JPEG_Images_and_Tables\a_labeled\figure_16_18_labeled.jpg"/>
          <p:cNvPicPr>
            <a:picLocks noChangeAspect="1" noChangeArrowheads="1"/>
          </p:cNvPicPr>
          <p:nvPr/>
        </p:nvPicPr>
        <p:blipFill>
          <a:blip r:embed="rId4" cstate="print"/>
          <a:srcRect l="2534" r="2740" b="5498"/>
          <a:stretch>
            <a:fillRect/>
          </a:stretch>
        </p:blipFill>
        <p:spPr bwMode="auto">
          <a:xfrm>
            <a:off x="3646488" y="984250"/>
            <a:ext cx="5411787" cy="5813425"/>
          </a:xfrm>
          <a:prstGeom prst="rect">
            <a:avLst/>
          </a:prstGeom>
          <a:noFill/>
          <a:ln w="9525">
            <a:noFill/>
            <a:miter lim="800000"/>
            <a:headEnd/>
            <a:tailEnd/>
          </a:ln>
        </p:spPr>
      </p:pic>
      <p:sp>
        <p:nvSpPr>
          <p:cNvPr id="7173" name="Rectangle 9"/>
          <p:cNvSpPr>
            <a:spLocks noChangeArrowheads="1"/>
          </p:cNvSpPr>
          <p:nvPr/>
        </p:nvSpPr>
        <p:spPr bwMode="auto">
          <a:xfrm>
            <a:off x="0" y="171450"/>
            <a:ext cx="9144000" cy="323871"/>
          </a:xfrm>
          <a:prstGeom prst="rect">
            <a:avLst/>
          </a:prstGeom>
          <a:noFill/>
          <a:ln w="9525">
            <a:noFill/>
            <a:miter lim="800000"/>
            <a:headEnd/>
            <a:tailEnd/>
          </a:ln>
        </p:spPr>
        <p:txBody>
          <a:bodyPr>
            <a:spAutoFit/>
          </a:bodyPr>
          <a:lstStyle/>
          <a:p>
            <a:pPr marL="495300" indent="-495300" eaLnBrk="0" hangingPunct="0">
              <a:lnSpc>
                <a:spcPct val="75000"/>
              </a:lnSpc>
              <a:spcBef>
                <a:spcPct val="50000"/>
              </a:spcBef>
            </a:pPr>
            <a:r>
              <a:rPr lang="en-CA" b="1" i="1" dirty="0">
                <a:solidFill>
                  <a:srgbClr val="CC0000"/>
                </a:solidFill>
              </a:rPr>
              <a:t>3.1.3  </a:t>
            </a:r>
            <a:r>
              <a:rPr lang="en-CA" b="1" i="1" dirty="0" smtClean="0">
                <a:solidFill>
                  <a:srgbClr val="CC0000"/>
                </a:solidFill>
              </a:rPr>
              <a:t>positive </a:t>
            </a:r>
            <a:r>
              <a:rPr lang="en-CA" b="1" i="1" dirty="0">
                <a:solidFill>
                  <a:srgbClr val="CC0000"/>
                </a:solidFill>
              </a:rPr>
              <a:t>and negative fee</a:t>
            </a:r>
            <a:r>
              <a:rPr lang="en-US" b="1" i="1" dirty="0">
                <a:solidFill>
                  <a:srgbClr val="CC0000"/>
                </a:solidFill>
              </a:rPr>
              <a:t>d</a:t>
            </a:r>
            <a:r>
              <a:rPr lang="en-CA" b="1" i="1" dirty="0" smtClean="0">
                <a:solidFill>
                  <a:srgbClr val="CC0000"/>
                </a:solidFill>
              </a:rPr>
              <a:t>back </a:t>
            </a:r>
            <a:endParaRPr lang="en-CA" b="1" i="1" dirty="0">
              <a:solidFill>
                <a:srgbClr val="CC0000"/>
              </a:solidFill>
            </a:endParaRPr>
          </a:p>
        </p:txBody>
      </p:sp>
      <p:sp>
        <p:nvSpPr>
          <p:cNvPr id="7174" name="Text Box 3"/>
          <p:cNvSpPr txBox="1">
            <a:spLocks noChangeArrowheads="1"/>
          </p:cNvSpPr>
          <p:nvPr/>
        </p:nvSpPr>
        <p:spPr bwMode="auto">
          <a:xfrm>
            <a:off x="139700" y="971550"/>
            <a:ext cx="4098925" cy="2493963"/>
          </a:xfrm>
          <a:prstGeom prst="rect">
            <a:avLst/>
          </a:prstGeom>
          <a:noFill/>
          <a:ln w="38100">
            <a:noFill/>
            <a:miter lim="800000"/>
            <a:headEnd/>
            <a:tailEnd/>
          </a:ln>
        </p:spPr>
        <p:txBody>
          <a:bodyPr>
            <a:spAutoFit/>
          </a:bodyPr>
          <a:lstStyle/>
          <a:p>
            <a:pPr marL="495300" indent="-495300" eaLnBrk="0" hangingPunct="0">
              <a:lnSpc>
                <a:spcPct val="70000"/>
              </a:lnSpc>
              <a:spcBef>
                <a:spcPct val="50000"/>
              </a:spcBef>
            </a:pPr>
            <a:r>
              <a:rPr lang="en-CA" b="1" u="sng">
                <a:solidFill>
                  <a:srgbClr val="CC0000"/>
                </a:solidFill>
              </a:rPr>
              <a:t>Negative Feedback Mechanisms</a:t>
            </a:r>
            <a:endParaRPr lang="en-CA" b="1">
              <a:solidFill>
                <a:srgbClr val="CC0000"/>
              </a:solidFill>
            </a:endParaRPr>
          </a:p>
          <a:p>
            <a:pPr marL="495300" indent="-495300" eaLnBrk="0" hangingPunct="0">
              <a:lnSpc>
                <a:spcPct val="70000"/>
              </a:lnSpc>
              <a:spcBef>
                <a:spcPct val="50000"/>
              </a:spcBef>
            </a:pPr>
            <a:r>
              <a:rPr lang="en-CA" b="1"/>
              <a:t>•  </a:t>
            </a:r>
            <a:r>
              <a:rPr lang="en-CA"/>
              <a:t>output </a:t>
            </a:r>
            <a:r>
              <a:rPr lang="en-CA" b="1">
                <a:solidFill>
                  <a:srgbClr val="CC0000"/>
                </a:solidFill>
              </a:rPr>
              <a:t>reduces</a:t>
            </a:r>
            <a:r>
              <a:rPr lang="en-CA"/>
              <a:t> or shuts off</a:t>
            </a:r>
            <a:r>
              <a:rPr lang="en-US"/>
              <a:t> </a:t>
            </a:r>
            <a:r>
              <a:rPr lang="en-CA"/>
              <a:t>stimulus</a:t>
            </a:r>
          </a:p>
          <a:p>
            <a:pPr marL="495300" indent="-495300" eaLnBrk="0" hangingPunct="0">
              <a:lnSpc>
                <a:spcPct val="70000"/>
              </a:lnSpc>
              <a:spcBef>
                <a:spcPct val="50000"/>
              </a:spcBef>
              <a:buFontTx/>
              <a:buAutoNum type="romanLcParenBoth"/>
            </a:pPr>
            <a:r>
              <a:rPr lang="en-US">
                <a:cs typeface="Arial" charset="0"/>
              </a:rPr>
              <a:t>1 hormone regulating a process:  negative feedback </a:t>
            </a:r>
            <a:r>
              <a:rPr lang="en-US" b="1">
                <a:solidFill>
                  <a:srgbClr val="C00000"/>
                </a:solidFill>
                <a:cs typeface="Arial" charset="0"/>
                <a:sym typeface="Symbol" pitchFamily="18" charset="2"/>
              </a:rPr>
              <a:t></a:t>
            </a:r>
            <a:r>
              <a:rPr lang="en-US">
                <a:cs typeface="Arial" charset="0"/>
              </a:rPr>
              <a:t> secretion</a:t>
            </a:r>
          </a:p>
          <a:p>
            <a:pPr marL="495300" indent="-495300" eaLnBrk="0" hangingPunct="0">
              <a:lnSpc>
                <a:spcPct val="70000"/>
              </a:lnSpc>
              <a:spcBef>
                <a:spcPct val="50000"/>
              </a:spcBef>
              <a:buFontTx/>
              <a:buAutoNum type="romanLcParenBoth"/>
            </a:pPr>
            <a:r>
              <a:rPr lang="en-US"/>
              <a:t>process regulated in opposite directions by 2 different hormones – eg: blood glucose</a:t>
            </a:r>
            <a:endParaRPr lang="en-CA" u="sng"/>
          </a:p>
        </p:txBody>
      </p:sp>
      <p:sp>
        <p:nvSpPr>
          <p:cNvPr id="7175" name="TextBox 11"/>
          <p:cNvSpPr txBox="1">
            <a:spLocks noChangeArrowheads="1"/>
          </p:cNvSpPr>
          <p:nvPr/>
        </p:nvSpPr>
        <p:spPr bwMode="auto">
          <a:xfrm>
            <a:off x="2506663" y="6281738"/>
            <a:ext cx="1419225" cy="400050"/>
          </a:xfrm>
          <a:prstGeom prst="rect">
            <a:avLst/>
          </a:prstGeom>
          <a:noFill/>
          <a:ln w="9525">
            <a:noFill/>
            <a:miter lim="800000"/>
            <a:headEnd/>
            <a:tailEnd/>
          </a:ln>
        </p:spPr>
        <p:txBody>
          <a:bodyPr>
            <a:spAutoFit/>
          </a:bodyPr>
          <a:lstStyle/>
          <a:p>
            <a:r>
              <a:rPr lang="en-US" dirty="0"/>
              <a:t>Fig.  </a:t>
            </a:r>
            <a:r>
              <a:rPr lang="en-US" dirty="0" smtClean="0"/>
              <a:t>16.19</a:t>
            </a:r>
            <a:endParaRPr lang="en-US" dirty="0"/>
          </a:p>
        </p:txBody>
      </p:sp>
    </p:spTree>
    <p:extLst>
      <p:ext uri="{BB962C8B-B14F-4D97-AF65-F5344CB8AC3E}">
        <p14:creationId xmlns:p14="http://schemas.microsoft.com/office/powerpoint/2010/main" val="174932726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4"/>
          <p:cNvSpPr txBox="1">
            <a:spLocks noChangeArrowheads="1"/>
          </p:cNvSpPr>
          <p:nvPr/>
        </p:nvSpPr>
        <p:spPr bwMode="auto">
          <a:xfrm>
            <a:off x="214313" y="3773488"/>
            <a:ext cx="3708400" cy="2359025"/>
          </a:xfrm>
          <a:prstGeom prst="rect">
            <a:avLst/>
          </a:prstGeom>
          <a:noFill/>
          <a:ln w="6350">
            <a:solidFill>
              <a:srgbClr val="993300"/>
            </a:solidFill>
            <a:miter lim="800000"/>
            <a:headEnd/>
            <a:tailEnd/>
          </a:ln>
        </p:spPr>
        <p:txBody>
          <a:bodyPr>
            <a:spAutoFit/>
          </a:bodyPr>
          <a:lstStyle/>
          <a:p>
            <a:pPr eaLnBrk="0" hangingPunct="0">
              <a:lnSpc>
                <a:spcPct val="80000"/>
              </a:lnSpc>
              <a:spcBef>
                <a:spcPct val="50000"/>
              </a:spcBef>
            </a:pPr>
            <a:r>
              <a:rPr lang="en-CA" b="1" u="sng">
                <a:solidFill>
                  <a:srgbClr val="993300"/>
                </a:solidFill>
              </a:rPr>
              <a:t>Homeostatic Imbalance</a:t>
            </a:r>
            <a:endParaRPr lang="en-CA" b="1"/>
          </a:p>
          <a:p>
            <a:pPr algn="ctr" eaLnBrk="0" hangingPunct="0">
              <a:lnSpc>
                <a:spcPct val="80000"/>
              </a:lnSpc>
              <a:spcBef>
                <a:spcPct val="50000"/>
              </a:spcBef>
            </a:pPr>
            <a:r>
              <a:rPr lang="en-CA"/>
              <a:t>most disease seen as a</a:t>
            </a:r>
            <a:r>
              <a:rPr lang="en-CA" b="1"/>
              <a:t> </a:t>
            </a:r>
            <a:r>
              <a:rPr lang="en-CA" b="1" i="1">
                <a:solidFill>
                  <a:srgbClr val="993300"/>
                </a:solidFill>
              </a:rPr>
              <a:t>disturbance</a:t>
            </a:r>
            <a:r>
              <a:rPr lang="en-CA" b="1"/>
              <a:t> </a:t>
            </a:r>
            <a:r>
              <a:rPr lang="en-CA"/>
              <a:t>of homeostasis =</a:t>
            </a:r>
            <a:r>
              <a:rPr lang="en-CA" b="1"/>
              <a:t>  </a:t>
            </a:r>
            <a:r>
              <a:rPr lang="en-CA" b="1">
                <a:solidFill>
                  <a:srgbClr val="993300"/>
                </a:solidFill>
              </a:rPr>
              <a:t>homeostatic imbalance</a:t>
            </a:r>
          </a:p>
          <a:p>
            <a:pPr algn="ctr" eaLnBrk="0" hangingPunct="0">
              <a:lnSpc>
                <a:spcPct val="80000"/>
              </a:lnSpc>
              <a:spcBef>
                <a:spcPct val="50000"/>
              </a:spcBef>
            </a:pPr>
            <a:r>
              <a:rPr lang="en-CA" b="1">
                <a:solidFill>
                  <a:srgbClr val="993300"/>
                </a:solidFill>
              </a:rPr>
              <a:t>aging</a:t>
            </a:r>
            <a:r>
              <a:rPr lang="en-CA" b="1"/>
              <a:t> </a:t>
            </a:r>
            <a:r>
              <a:rPr lang="en-CA"/>
              <a:t>associated with progressive decrease in our ability to maintain homeostasis</a:t>
            </a:r>
            <a:r>
              <a:rPr lang="en-CA">
                <a:solidFill>
                  <a:srgbClr val="993300"/>
                </a:solidFill>
              </a:rPr>
              <a:t> </a:t>
            </a:r>
            <a:r>
              <a:rPr lang="en-US">
                <a:solidFill>
                  <a:srgbClr val="993300"/>
                </a:solidFill>
              </a:rPr>
              <a:t> </a:t>
            </a:r>
            <a:r>
              <a:rPr lang="en-CA" b="1">
                <a:solidFill>
                  <a:srgbClr val="993300"/>
                </a:solidFill>
                <a:sym typeface="WP IconicSymbolsA" pitchFamily="2" charset="2"/>
              </a:rPr>
              <a:t></a:t>
            </a:r>
            <a:r>
              <a:rPr lang="en-CA" b="1">
                <a:sym typeface="WP IconicSymbolsA" pitchFamily="2" charset="2"/>
              </a:rPr>
              <a:t>  </a:t>
            </a:r>
            <a:r>
              <a:rPr lang="en-CA" b="1">
                <a:solidFill>
                  <a:srgbClr val="993300"/>
                </a:solidFill>
                <a:sym typeface="WP IconicSymbolsA" pitchFamily="2" charset="2"/>
              </a:rPr>
              <a:t>greater risk for illness</a:t>
            </a:r>
            <a:endParaRPr lang="en-CA" b="1" u="sng">
              <a:solidFill>
                <a:srgbClr val="993300"/>
              </a:solidFill>
            </a:endParaRPr>
          </a:p>
        </p:txBody>
      </p:sp>
      <p:pic>
        <p:nvPicPr>
          <p:cNvPr id="8195" name="Picture 8" descr="E:\Chapter_01\B_JPEG_Images_and_Tables\a_labeled\figure_01_06_labeled.jpg"/>
          <p:cNvPicPr>
            <a:picLocks noChangeAspect="1" noChangeArrowheads="1"/>
          </p:cNvPicPr>
          <p:nvPr/>
        </p:nvPicPr>
        <p:blipFill>
          <a:blip r:embed="rId3" cstate="print"/>
          <a:srcRect l="2039" t="1807" r="2039" b="6091"/>
          <a:stretch>
            <a:fillRect/>
          </a:stretch>
        </p:blipFill>
        <p:spPr bwMode="auto">
          <a:xfrm>
            <a:off x="4170363" y="1344613"/>
            <a:ext cx="4899025" cy="5411787"/>
          </a:xfrm>
          <a:prstGeom prst="rect">
            <a:avLst/>
          </a:prstGeom>
          <a:noFill/>
          <a:ln w="9525">
            <a:noFill/>
            <a:miter lim="800000"/>
            <a:headEnd/>
            <a:tailEnd/>
          </a:ln>
        </p:spPr>
      </p:pic>
      <p:sp>
        <p:nvSpPr>
          <p:cNvPr id="8196" name="Text Box 5"/>
          <p:cNvSpPr txBox="1">
            <a:spLocks noChangeArrowheads="1"/>
          </p:cNvSpPr>
          <p:nvPr/>
        </p:nvSpPr>
        <p:spPr bwMode="auto">
          <a:xfrm>
            <a:off x="230188" y="196850"/>
            <a:ext cx="5197475" cy="2709140"/>
          </a:xfrm>
          <a:prstGeom prst="rect">
            <a:avLst/>
          </a:prstGeom>
          <a:noFill/>
          <a:ln w="38100">
            <a:noFill/>
            <a:miter lim="800000"/>
            <a:headEnd/>
            <a:tailEnd/>
          </a:ln>
        </p:spPr>
        <p:txBody>
          <a:bodyPr>
            <a:spAutoFit/>
          </a:bodyPr>
          <a:lstStyle/>
          <a:p>
            <a:pPr marL="179388" indent="-179388" eaLnBrk="0" hangingPunct="0">
              <a:lnSpc>
                <a:spcPct val="75000"/>
              </a:lnSpc>
              <a:spcBef>
                <a:spcPct val="50000"/>
              </a:spcBef>
            </a:pPr>
            <a:r>
              <a:rPr lang="en-CA" b="1" u="sng" dirty="0">
                <a:solidFill>
                  <a:srgbClr val="336699"/>
                </a:solidFill>
              </a:rPr>
              <a:t>Positive Feedback</a:t>
            </a:r>
            <a:endParaRPr lang="en-CA" b="1" dirty="0">
              <a:solidFill>
                <a:srgbClr val="336699"/>
              </a:solidFill>
            </a:endParaRPr>
          </a:p>
          <a:p>
            <a:pPr marL="179388" indent="-179388" eaLnBrk="0" hangingPunct="0">
              <a:lnSpc>
                <a:spcPct val="75000"/>
              </a:lnSpc>
              <a:spcBef>
                <a:spcPct val="50000"/>
              </a:spcBef>
            </a:pPr>
            <a:r>
              <a:rPr lang="en-CA" i="1" u="sng" dirty="0">
                <a:solidFill>
                  <a:srgbClr val="336699"/>
                </a:solidFill>
              </a:rPr>
              <a:t>Mechanism</a:t>
            </a:r>
            <a:endParaRPr lang="en-CA" dirty="0">
              <a:solidFill>
                <a:srgbClr val="336699"/>
              </a:solidFill>
            </a:endParaRPr>
          </a:p>
          <a:p>
            <a:pPr marL="179388" indent="-179388" eaLnBrk="0" hangingPunct="0">
              <a:lnSpc>
                <a:spcPct val="75000"/>
              </a:lnSpc>
              <a:spcBef>
                <a:spcPct val="50000"/>
              </a:spcBef>
            </a:pPr>
            <a:r>
              <a:rPr lang="en-CA" dirty="0"/>
              <a:t>• response of mechanism </a:t>
            </a:r>
            <a:r>
              <a:rPr lang="en-CA" b="1" dirty="0">
                <a:solidFill>
                  <a:srgbClr val="336699"/>
                </a:solidFill>
              </a:rPr>
              <a:t>enhances</a:t>
            </a:r>
            <a:r>
              <a:rPr lang="en-CA" dirty="0"/>
              <a:t> original stimulus </a:t>
            </a:r>
            <a:r>
              <a:rPr lang="en-CA" dirty="0">
                <a:sym typeface="WP IconicSymbolsA" pitchFamily="2" charset="2"/>
              </a:rPr>
              <a:t>  output is </a:t>
            </a:r>
            <a:r>
              <a:rPr lang="en-CA" b="1" dirty="0">
                <a:solidFill>
                  <a:srgbClr val="336699"/>
                </a:solidFill>
                <a:sym typeface="WP IconicSymbolsA" pitchFamily="2" charset="2"/>
              </a:rPr>
              <a:t>further stimulated</a:t>
            </a:r>
            <a:endParaRPr lang="en-CA" dirty="0">
              <a:solidFill>
                <a:srgbClr val="336699"/>
              </a:solidFill>
              <a:sym typeface="WP IconicSymbolsA" pitchFamily="2" charset="2"/>
            </a:endParaRPr>
          </a:p>
          <a:p>
            <a:pPr marL="179388" indent="-179388" eaLnBrk="0" hangingPunct="0">
              <a:lnSpc>
                <a:spcPct val="75000"/>
              </a:lnSpc>
              <a:spcBef>
                <a:spcPct val="50000"/>
              </a:spcBef>
            </a:pPr>
            <a:r>
              <a:rPr lang="en-CA" dirty="0">
                <a:sym typeface="WP IconicSymbolsA" pitchFamily="2" charset="2"/>
              </a:rPr>
              <a:t>•  change occurs in </a:t>
            </a:r>
            <a:r>
              <a:rPr lang="en-CA" b="1" dirty="0">
                <a:solidFill>
                  <a:srgbClr val="336699"/>
                </a:solidFill>
                <a:sym typeface="WP IconicSymbolsA" pitchFamily="2" charset="2"/>
              </a:rPr>
              <a:t>same direction</a:t>
            </a:r>
            <a:r>
              <a:rPr lang="en-CA" dirty="0">
                <a:sym typeface="WP IconicSymbolsA" pitchFamily="2" charset="2"/>
              </a:rPr>
              <a:t> as original response </a:t>
            </a:r>
          </a:p>
          <a:p>
            <a:pPr marL="179388" indent="-179388" eaLnBrk="0" hangingPunct="0">
              <a:lnSpc>
                <a:spcPct val="75000"/>
              </a:lnSpc>
              <a:spcBef>
                <a:spcPct val="50000"/>
              </a:spcBef>
            </a:pPr>
            <a:r>
              <a:rPr lang="en-CA" dirty="0">
                <a:sym typeface="WP IconicSymbolsA" pitchFamily="2" charset="2"/>
              </a:rPr>
              <a:t>•  </a:t>
            </a:r>
            <a:r>
              <a:rPr lang="en-CA" b="1" dirty="0">
                <a:solidFill>
                  <a:srgbClr val="336699"/>
                </a:solidFill>
                <a:sym typeface="WP IconicSymbolsA" pitchFamily="2" charset="2"/>
              </a:rPr>
              <a:t>goal</a:t>
            </a:r>
            <a:r>
              <a:rPr lang="en-CA" dirty="0">
                <a:sym typeface="WP IconicSymbolsA" pitchFamily="2" charset="2"/>
              </a:rPr>
              <a:t> to be attained</a:t>
            </a:r>
          </a:p>
          <a:p>
            <a:pPr marL="179388" indent="-179388" eaLnBrk="0" hangingPunct="0">
              <a:lnSpc>
                <a:spcPct val="75000"/>
              </a:lnSpc>
              <a:spcBef>
                <a:spcPct val="50000"/>
              </a:spcBef>
            </a:pPr>
            <a:r>
              <a:rPr lang="en-CA" dirty="0">
                <a:sym typeface="WP IconicSymbolsA" pitchFamily="2" charset="2"/>
              </a:rPr>
              <a:t>•  </a:t>
            </a:r>
            <a:r>
              <a:rPr lang="en-CA" dirty="0" err="1">
                <a:sym typeface="WP IconicSymbolsA" pitchFamily="2" charset="2"/>
              </a:rPr>
              <a:t>eg</a:t>
            </a:r>
            <a:r>
              <a:rPr lang="en-CA" dirty="0">
                <a:sym typeface="WP IconicSymbolsA" pitchFamily="2" charset="2"/>
              </a:rPr>
              <a:t>:  blood clotting </a:t>
            </a:r>
            <a:r>
              <a:rPr lang="en-CA" dirty="0" smtClean="0">
                <a:sym typeface="WP IconicSymbolsA" pitchFamily="2" charset="2"/>
              </a:rPr>
              <a:t>-</a:t>
            </a:r>
            <a:endParaRPr lang="en-CA" b="1" i="1" u="sng" dirty="0">
              <a:solidFill>
                <a:srgbClr val="336699"/>
              </a:solidFill>
            </a:endParaRPr>
          </a:p>
        </p:txBody>
      </p:sp>
      <p:sp>
        <p:nvSpPr>
          <p:cNvPr id="8197" name="Text Box 7"/>
          <p:cNvSpPr txBox="1">
            <a:spLocks noChangeArrowheads="1"/>
          </p:cNvSpPr>
          <p:nvPr/>
        </p:nvSpPr>
        <p:spPr bwMode="auto">
          <a:xfrm>
            <a:off x="4673600" y="5365750"/>
            <a:ext cx="1066800" cy="376238"/>
          </a:xfrm>
          <a:prstGeom prst="rect">
            <a:avLst/>
          </a:prstGeom>
          <a:noFill/>
          <a:ln w="9525">
            <a:solidFill>
              <a:srgbClr val="336699"/>
            </a:solidFill>
            <a:miter lim="800000"/>
            <a:headEnd/>
            <a:tailEnd/>
          </a:ln>
        </p:spPr>
        <p:txBody>
          <a:bodyPr>
            <a:spAutoFit/>
          </a:bodyPr>
          <a:lstStyle/>
          <a:p>
            <a:pPr eaLnBrk="0" hangingPunct="0">
              <a:spcBef>
                <a:spcPct val="50000"/>
              </a:spcBef>
            </a:pPr>
            <a:r>
              <a:rPr lang="fr-CA" sz="1800" b="1"/>
              <a:t>Fig. 1.6</a:t>
            </a:r>
          </a:p>
        </p:txBody>
      </p:sp>
    </p:spTree>
    <p:extLst>
      <p:ext uri="{BB962C8B-B14F-4D97-AF65-F5344CB8AC3E}">
        <p14:creationId xmlns:p14="http://schemas.microsoft.com/office/powerpoint/2010/main" val="40002615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2"/>
          <p:cNvSpPr txBox="1">
            <a:spLocks noChangeArrowheads="1"/>
          </p:cNvSpPr>
          <p:nvPr/>
        </p:nvSpPr>
        <p:spPr bwMode="auto">
          <a:xfrm>
            <a:off x="914400" y="914400"/>
            <a:ext cx="7315200" cy="1631216"/>
          </a:xfrm>
          <a:prstGeom prst="rect">
            <a:avLst/>
          </a:prstGeom>
          <a:noFill/>
          <a:ln w="9525">
            <a:noFill/>
            <a:miter lim="800000"/>
            <a:headEnd/>
            <a:tailEnd/>
          </a:ln>
        </p:spPr>
        <p:txBody>
          <a:bodyPr>
            <a:spAutoFit/>
          </a:bodyPr>
          <a:lstStyle/>
          <a:p>
            <a:pPr>
              <a:spcBef>
                <a:spcPct val="50000"/>
              </a:spcBef>
            </a:pPr>
            <a:r>
              <a:rPr lang="en-US" dirty="0"/>
              <a:t>The control </a:t>
            </a:r>
            <a:r>
              <a:rPr lang="en-US" dirty="0" err="1"/>
              <a:t>centre</a:t>
            </a:r>
            <a:r>
              <a:rPr lang="en-US" dirty="0"/>
              <a:t> for regulating body temperature is in </a:t>
            </a:r>
            <a:r>
              <a:rPr lang="en-US" dirty="0" smtClean="0"/>
              <a:t>the hypothalamus of the brain.  </a:t>
            </a:r>
            <a:r>
              <a:rPr lang="en-US" dirty="0"/>
              <a:t>When the body is fighting an infection, the hypothalamus allows body temperature to climb higher than the normal value of about 38</a:t>
            </a:r>
            <a:r>
              <a:rPr lang="en-US" baseline="30000" dirty="0"/>
              <a:t>0</a:t>
            </a:r>
            <a:r>
              <a:rPr lang="en-US" dirty="0"/>
              <a:t>C.  </a:t>
            </a:r>
            <a:r>
              <a:rPr lang="en-US" dirty="0" smtClean="0"/>
              <a:t>This </a:t>
            </a:r>
            <a:r>
              <a:rPr lang="en-US" dirty="0"/>
              <a:t>process involves both positive and negative feedback.  </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858" y="2889973"/>
            <a:ext cx="5161251" cy="34345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8464740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20436" y="138546"/>
            <a:ext cx="8007928" cy="1708160"/>
          </a:xfrm>
          <a:prstGeom prst="rect">
            <a:avLst/>
          </a:prstGeom>
          <a:noFill/>
        </p:spPr>
        <p:txBody>
          <a:bodyPr wrap="square" rtlCol="0">
            <a:spAutoFit/>
          </a:bodyPr>
          <a:lstStyle/>
          <a:p>
            <a:r>
              <a:rPr lang="en-US" dirty="0" smtClean="0"/>
              <a:t>Autonomic nervous system</a:t>
            </a:r>
          </a:p>
          <a:p>
            <a:pPr marL="236538" indent="-236538" eaLnBrk="0" hangingPunct="0">
              <a:lnSpc>
                <a:spcPct val="75000"/>
              </a:lnSpc>
              <a:spcBef>
                <a:spcPct val="50000"/>
              </a:spcBef>
            </a:pPr>
            <a:r>
              <a:rPr lang="en-CA" dirty="0" smtClean="0"/>
              <a:t>•  </a:t>
            </a:r>
            <a:r>
              <a:rPr lang="en-CA" i="1" dirty="0"/>
              <a:t>auto</a:t>
            </a:r>
            <a:r>
              <a:rPr lang="en-CA" dirty="0"/>
              <a:t> = self; </a:t>
            </a:r>
            <a:r>
              <a:rPr lang="en-CA" i="1" dirty="0"/>
              <a:t>nom</a:t>
            </a:r>
            <a:r>
              <a:rPr lang="en-CA" dirty="0"/>
              <a:t> = govern </a:t>
            </a:r>
          </a:p>
          <a:p>
            <a:pPr marL="236538" indent="-236538" eaLnBrk="0" hangingPunct="0">
              <a:lnSpc>
                <a:spcPct val="75000"/>
              </a:lnSpc>
              <a:spcBef>
                <a:spcPct val="50000"/>
              </a:spcBef>
            </a:pPr>
            <a:r>
              <a:rPr lang="en-CA" dirty="0"/>
              <a:t>•  ANS = system of motor neurons to smooth &amp; cardiac muscle &amp; glands to allow responses usually </a:t>
            </a:r>
            <a:r>
              <a:rPr lang="en-CA" dirty="0">
                <a:solidFill>
                  <a:srgbClr val="336699"/>
                </a:solidFill>
              </a:rPr>
              <a:t>without</a:t>
            </a:r>
            <a:r>
              <a:rPr lang="en-CA" dirty="0"/>
              <a:t> our </a:t>
            </a:r>
            <a:r>
              <a:rPr lang="en-US" dirty="0"/>
              <a:t>awareness</a:t>
            </a:r>
            <a:r>
              <a:rPr lang="en-CA" dirty="0"/>
              <a:t>  </a:t>
            </a:r>
          </a:p>
          <a:p>
            <a:endParaRPr lang="en-US" dirty="0"/>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8957" y="1603713"/>
            <a:ext cx="6899697" cy="51747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581718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4"/>
          <p:cNvSpPr txBox="1">
            <a:spLocks noChangeArrowheads="1"/>
          </p:cNvSpPr>
          <p:nvPr/>
        </p:nvSpPr>
        <p:spPr bwMode="auto">
          <a:xfrm>
            <a:off x="110837" y="665018"/>
            <a:ext cx="9144000" cy="785536"/>
          </a:xfrm>
          <a:prstGeom prst="rect">
            <a:avLst/>
          </a:prstGeom>
          <a:noFill/>
          <a:ln w="38100">
            <a:noFill/>
            <a:miter lim="800000"/>
            <a:headEnd/>
            <a:tailEnd/>
          </a:ln>
        </p:spPr>
        <p:txBody>
          <a:bodyPr>
            <a:spAutoFit/>
          </a:bodyPr>
          <a:lstStyle/>
          <a:p>
            <a:pPr marL="236538" indent="-236538" eaLnBrk="0" hangingPunct="0">
              <a:lnSpc>
                <a:spcPct val="75000"/>
              </a:lnSpc>
              <a:spcBef>
                <a:spcPct val="50000"/>
              </a:spcBef>
            </a:pPr>
            <a:r>
              <a:rPr lang="en-US" b="1" i="1" dirty="0">
                <a:solidFill>
                  <a:srgbClr val="006699"/>
                </a:solidFill>
              </a:rPr>
              <a:t>3.2.1.1 </a:t>
            </a:r>
            <a:r>
              <a:rPr lang="en-US" dirty="0" smtClean="0"/>
              <a:t>The flow chart indicates </a:t>
            </a:r>
            <a:r>
              <a:rPr lang="en-US" dirty="0"/>
              <a:t>the </a:t>
            </a:r>
            <a:r>
              <a:rPr lang="en-US" dirty="0" smtClean="0"/>
              <a:t>position </a:t>
            </a:r>
            <a:r>
              <a:rPr lang="en-US" dirty="0"/>
              <a:t>of the autonomic and somatic nervous systems in the structural organization of the nervous system as a </a:t>
            </a:r>
            <a:r>
              <a:rPr lang="en-US" dirty="0" smtClean="0"/>
              <a:t>whole</a:t>
            </a:r>
            <a:endParaRPr lang="en-US" dirty="0"/>
          </a:p>
        </p:txBody>
      </p:sp>
      <p:sp>
        <p:nvSpPr>
          <p:cNvPr id="10244" name="Text Box 7"/>
          <p:cNvSpPr txBox="1">
            <a:spLocks noChangeArrowheads="1"/>
          </p:cNvSpPr>
          <p:nvPr/>
        </p:nvSpPr>
        <p:spPr bwMode="auto">
          <a:xfrm>
            <a:off x="4971317" y="5927604"/>
            <a:ext cx="1143000" cy="376237"/>
          </a:xfrm>
          <a:prstGeom prst="rect">
            <a:avLst/>
          </a:prstGeom>
          <a:solidFill>
            <a:schemeClr val="bg1"/>
          </a:solidFill>
          <a:ln w="9525">
            <a:solidFill>
              <a:srgbClr val="336699"/>
            </a:solidFill>
            <a:miter lim="800000"/>
            <a:headEnd/>
            <a:tailEnd/>
          </a:ln>
        </p:spPr>
        <p:txBody>
          <a:bodyPr>
            <a:spAutoFit/>
          </a:bodyPr>
          <a:lstStyle/>
          <a:p>
            <a:pPr eaLnBrk="0" hangingPunct="0">
              <a:spcBef>
                <a:spcPct val="50000"/>
              </a:spcBef>
            </a:pPr>
            <a:r>
              <a:rPr lang="fr-CA" sz="1800"/>
              <a:t>Fig. 14.1</a:t>
            </a:r>
          </a:p>
        </p:txBody>
      </p:sp>
      <p:pic>
        <p:nvPicPr>
          <p:cNvPr id="21505" name="Picture 1" descr="E:\Chapter_14\D_JPEG_Images_and_Tables\Labeled\figure_14_01_labeled.jpg"/>
          <p:cNvPicPr>
            <a:picLocks noChangeAspect="1" noChangeArrowheads="1"/>
          </p:cNvPicPr>
          <p:nvPr/>
        </p:nvPicPr>
        <p:blipFill>
          <a:blip r:embed="rId3" cstate="print">
            <a:lum bright="-10000" contrast="30000"/>
          </a:blip>
          <a:srcRect b="5668"/>
          <a:stretch>
            <a:fillRect/>
          </a:stretch>
        </p:blipFill>
        <p:spPr bwMode="auto">
          <a:xfrm>
            <a:off x="0" y="2017072"/>
            <a:ext cx="9120196" cy="3316928"/>
          </a:xfrm>
          <a:prstGeom prst="rect">
            <a:avLst/>
          </a:prstGeom>
          <a:noFill/>
        </p:spPr>
      </p:pic>
      <p:sp>
        <p:nvSpPr>
          <p:cNvPr id="7" name="Text Box 9" descr="Blue tissue paper"/>
          <p:cNvSpPr txBox="1">
            <a:spLocks noChangeArrowheads="1"/>
          </p:cNvSpPr>
          <p:nvPr/>
        </p:nvSpPr>
        <p:spPr bwMode="auto">
          <a:xfrm>
            <a:off x="386861" y="3948845"/>
            <a:ext cx="3481387" cy="2157412"/>
          </a:xfrm>
          <a:prstGeom prst="rect">
            <a:avLst/>
          </a:prstGeom>
          <a:noFill/>
          <a:ln w="38100">
            <a:noFill/>
            <a:miter lim="800000"/>
            <a:headEnd/>
            <a:tailEnd/>
          </a:ln>
        </p:spPr>
        <p:txBody>
          <a:bodyPr>
            <a:spAutoFit/>
          </a:bodyPr>
          <a:lstStyle/>
          <a:p>
            <a:pPr marL="284163" indent="-284163" eaLnBrk="0" hangingPunct="0">
              <a:lnSpc>
                <a:spcPct val="75000"/>
              </a:lnSpc>
              <a:spcBef>
                <a:spcPct val="50000"/>
              </a:spcBef>
            </a:pPr>
            <a:r>
              <a:rPr lang="fr-CA" sz="1800" b="1" dirty="0"/>
              <a:t>(i) </a:t>
            </a:r>
            <a:r>
              <a:rPr lang="en-CA" sz="1800" b="1" dirty="0"/>
              <a:t>shunt blood to more needy areas</a:t>
            </a:r>
          </a:p>
          <a:p>
            <a:pPr marL="284163" indent="-284163" eaLnBrk="0" hangingPunct="0">
              <a:lnSpc>
                <a:spcPct val="75000"/>
              </a:lnSpc>
              <a:spcBef>
                <a:spcPct val="50000"/>
              </a:spcBef>
            </a:pPr>
            <a:r>
              <a:rPr lang="en-CA" sz="1800" b="1" dirty="0"/>
              <a:t>(ii) speed/slow heart &amp; respiratory rates</a:t>
            </a:r>
          </a:p>
          <a:p>
            <a:pPr marL="284163" indent="-284163" eaLnBrk="0" hangingPunct="0">
              <a:lnSpc>
                <a:spcPct val="75000"/>
              </a:lnSpc>
              <a:spcBef>
                <a:spcPct val="50000"/>
              </a:spcBef>
            </a:pPr>
            <a:r>
              <a:rPr lang="en-CA" sz="1800" b="1" dirty="0"/>
              <a:t>(iii) adjust blood pressure, body temp</a:t>
            </a:r>
          </a:p>
          <a:p>
            <a:pPr marL="284163" indent="-284163" eaLnBrk="0" hangingPunct="0">
              <a:lnSpc>
                <a:spcPct val="75000"/>
              </a:lnSpc>
              <a:spcBef>
                <a:spcPct val="50000"/>
              </a:spcBef>
            </a:pPr>
            <a:r>
              <a:rPr lang="en-CA" sz="1800" b="1" dirty="0"/>
              <a:t>(iv) increase/decrease gastric secretions</a:t>
            </a:r>
          </a:p>
        </p:txBody>
      </p:sp>
    </p:spTree>
    <p:extLst>
      <p:ext uri="{BB962C8B-B14F-4D97-AF65-F5344CB8AC3E}">
        <p14:creationId xmlns:p14="http://schemas.microsoft.com/office/powerpoint/2010/main" val="225469349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Text Box 4"/>
          <p:cNvSpPr txBox="1">
            <a:spLocks noChangeArrowheads="1"/>
          </p:cNvSpPr>
          <p:nvPr/>
        </p:nvSpPr>
        <p:spPr bwMode="auto">
          <a:xfrm>
            <a:off x="0" y="0"/>
            <a:ext cx="8915400" cy="549275"/>
          </a:xfrm>
          <a:prstGeom prst="rect">
            <a:avLst/>
          </a:prstGeom>
          <a:noFill/>
          <a:ln w="38100">
            <a:noFill/>
            <a:miter lim="800000"/>
            <a:headEnd/>
            <a:tailEnd/>
          </a:ln>
        </p:spPr>
        <p:txBody>
          <a:bodyPr>
            <a:spAutoFit/>
          </a:bodyPr>
          <a:lstStyle/>
          <a:p>
            <a:pPr algn="ctr" eaLnBrk="0" hangingPunct="0">
              <a:lnSpc>
                <a:spcPct val="75000"/>
              </a:lnSpc>
              <a:spcBef>
                <a:spcPct val="50000"/>
              </a:spcBef>
            </a:pPr>
            <a:r>
              <a:rPr lang="en-US" b="1" i="1" dirty="0">
                <a:solidFill>
                  <a:srgbClr val="CC6600"/>
                </a:solidFill>
              </a:rPr>
              <a:t>3.2.1.2  compare the autonomic and somatic nervous systems in terms of effectors, pathways, use of ganglia, transmitter effects</a:t>
            </a:r>
            <a:endParaRPr lang="en-CA" b="1" i="1" dirty="0">
              <a:solidFill>
                <a:srgbClr val="CC6600"/>
              </a:solidFill>
            </a:endParaRPr>
          </a:p>
        </p:txBody>
      </p:sp>
      <p:pic>
        <p:nvPicPr>
          <p:cNvPr id="20481" name="Picture 1" descr="E:\Chapter_14\D_JPEG_Images_and_Tables\Labeled\figure_14_02_labeled.jpg"/>
          <p:cNvPicPr>
            <a:picLocks noChangeAspect="1" noChangeArrowheads="1"/>
          </p:cNvPicPr>
          <p:nvPr/>
        </p:nvPicPr>
        <p:blipFill>
          <a:blip r:embed="rId3" cstate="print">
            <a:lum bright="-10000" contrast="20000"/>
          </a:blip>
          <a:srcRect b="3276"/>
          <a:stretch>
            <a:fillRect/>
          </a:stretch>
        </p:blipFill>
        <p:spPr bwMode="auto">
          <a:xfrm>
            <a:off x="-16435" y="558254"/>
            <a:ext cx="9090873" cy="5537747"/>
          </a:xfrm>
          <a:prstGeom prst="rect">
            <a:avLst/>
          </a:prstGeom>
          <a:noFill/>
        </p:spPr>
      </p:pic>
      <p:sp>
        <p:nvSpPr>
          <p:cNvPr id="6" name="Text Box 3"/>
          <p:cNvSpPr txBox="1">
            <a:spLocks noChangeArrowheads="1"/>
          </p:cNvSpPr>
          <p:nvPr/>
        </p:nvSpPr>
        <p:spPr bwMode="auto">
          <a:xfrm>
            <a:off x="7643447" y="5414961"/>
            <a:ext cx="1219200" cy="376238"/>
          </a:xfrm>
          <a:prstGeom prst="rect">
            <a:avLst/>
          </a:prstGeom>
          <a:solidFill>
            <a:schemeClr val="bg1"/>
          </a:solidFill>
          <a:ln w="9525">
            <a:solidFill>
              <a:srgbClr val="FFCC99"/>
            </a:solidFill>
            <a:miter lim="800000"/>
            <a:headEnd/>
            <a:tailEnd/>
          </a:ln>
        </p:spPr>
        <p:txBody>
          <a:bodyPr>
            <a:spAutoFit/>
          </a:bodyPr>
          <a:lstStyle/>
          <a:p>
            <a:pPr eaLnBrk="0" hangingPunct="0">
              <a:spcBef>
                <a:spcPct val="50000"/>
              </a:spcBef>
            </a:pPr>
            <a:r>
              <a:rPr lang="fr-CA" sz="1800" b="1"/>
              <a:t>Fig. 14.2</a:t>
            </a:r>
          </a:p>
        </p:txBody>
      </p:sp>
      <p:sp>
        <p:nvSpPr>
          <p:cNvPr id="7" name="Rectangle 6"/>
          <p:cNvSpPr/>
          <p:nvPr/>
        </p:nvSpPr>
        <p:spPr>
          <a:xfrm>
            <a:off x="93784" y="6144195"/>
            <a:ext cx="8968155" cy="677108"/>
          </a:xfrm>
          <a:prstGeom prst="rect">
            <a:avLst/>
          </a:prstGeom>
        </p:spPr>
        <p:txBody>
          <a:bodyPr wrap="square">
            <a:spAutoFit/>
          </a:bodyPr>
          <a:lstStyle/>
          <a:p>
            <a:pPr eaLnBrk="0" hangingPunct="0">
              <a:lnSpc>
                <a:spcPct val="75000"/>
              </a:lnSpc>
              <a:spcBef>
                <a:spcPct val="50000"/>
              </a:spcBef>
            </a:pPr>
            <a:r>
              <a:rPr lang="en-CA" b="1" i="1" u="sng" dirty="0" smtClean="0">
                <a:solidFill>
                  <a:srgbClr val="CC6600"/>
                </a:solidFill>
              </a:rPr>
              <a:t>Effectors:</a:t>
            </a:r>
            <a:endParaRPr lang="en-CA" b="1" i="1" u="sng" dirty="0" smtClean="0"/>
          </a:p>
          <a:p>
            <a:pPr eaLnBrk="0" hangingPunct="0">
              <a:lnSpc>
                <a:spcPct val="65000"/>
              </a:lnSpc>
              <a:spcBef>
                <a:spcPct val="50000"/>
              </a:spcBef>
            </a:pPr>
            <a:r>
              <a:rPr lang="en-CA" b="1" dirty="0" smtClean="0"/>
              <a:t>•  </a:t>
            </a:r>
            <a:r>
              <a:rPr lang="en-CA" b="1" i="1" dirty="0" smtClean="0">
                <a:solidFill>
                  <a:srgbClr val="CC6600"/>
                </a:solidFill>
              </a:rPr>
              <a:t>somatic:</a:t>
            </a:r>
            <a:r>
              <a:rPr lang="en-CA" b="1" dirty="0" smtClean="0"/>
              <a:t>  </a:t>
            </a:r>
            <a:r>
              <a:rPr lang="en-CA" dirty="0" smtClean="0"/>
              <a:t>skeletal muscle;</a:t>
            </a:r>
            <a:r>
              <a:rPr lang="en-CA" b="1" dirty="0" smtClean="0"/>
              <a:t>  </a:t>
            </a:r>
            <a:r>
              <a:rPr lang="en-CA" b="1" i="1" dirty="0" smtClean="0">
                <a:solidFill>
                  <a:srgbClr val="CC6600"/>
                </a:solidFill>
              </a:rPr>
              <a:t>ANS:</a:t>
            </a:r>
            <a:r>
              <a:rPr lang="en-CA" b="1" dirty="0" smtClean="0"/>
              <a:t>  </a:t>
            </a:r>
            <a:r>
              <a:rPr lang="en-CA" dirty="0" smtClean="0"/>
              <a:t>smooth muscle, cardiac muscle &amp; glands</a:t>
            </a:r>
            <a:endParaRPr lang="en-CA" dirty="0"/>
          </a:p>
        </p:txBody>
      </p:sp>
    </p:spTree>
    <p:extLst>
      <p:ext uri="{BB962C8B-B14F-4D97-AF65-F5344CB8AC3E}">
        <p14:creationId xmlns:p14="http://schemas.microsoft.com/office/powerpoint/2010/main" val="5521977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2"/>
          <p:cNvSpPr txBox="1">
            <a:spLocks noChangeArrowheads="1"/>
          </p:cNvSpPr>
          <p:nvPr/>
        </p:nvSpPr>
        <p:spPr bwMode="auto">
          <a:xfrm>
            <a:off x="0" y="4836421"/>
            <a:ext cx="9144000" cy="2021579"/>
          </a:xfrm>
          <a:prstGeom prst="rect">
            <a:avLst/>
          </a:prstGeom>
          <a:noFill/>
          <a:ln w="38100">
            <a:noFill/>
            <a:miter lim="800000"/>
            <a:headEnd/>
            <a:tailEnd/>
          </a:ln>
        </p:spPr>
        <p:txBody>
          <a:bodyPr>
            <a:spAutoFit/>
          </a:bodyPr>
          <a:lstStyle/>
          <a:p>
            <a:pPr eaLnBrk="0" hangingPunct="0">
              <a:lnSpc>
                <a:spcPct val="65000"/>
              </a:lnSpc>
              <a:spcBef>
                <a:spcPct val="50000"/>
              </a:spcBef>
            </a:pPr>
            <a:r>
              <a:rPr lang="en-CA" sz="1800" b="1" i="1" u="sng" dirty="0" smtClean="0">
                <a:solidFill>
                  <a:srgbClr val="CC6600"/>
                </a:solidFill>
              </a:rPr>
              <a:t>Pathways </a:t>
            </a:r>
            <a:r>
              <a:rPr lang="en-CA" sz="1800" b="1" i="1" u="sng" dirty="0">
                <a:solidFill>
                  <a:srgbClr val="CC6600"/>
                </a:solidFill>
              </a:rPr>
              <a:t>&amp; Ganglia:</a:t>
            </a:r>
            <a:endParaRPr lang="en-CA" sz="1800" b="1" dirty="0">
              <a:solidFill>
                <a:srgbClr val="CC6600"/>
              </a:solidFill>
            </a:endParaRPr>
          </a:p>
          <a:p>
            <a:pPr eaLnBrk="0" hangingPunct="0">
              <a:lnSpc>
                <a:spcPct val="65000"/>
              </a:lnSpc>
              <a:spcBef>
                <a:spcPct val="50000"/>
              </a:spcBef>
            </a:pPr>
            <a:r>
              <a:rPr lang="en-CA" sz="1800" b="1" dirty="0"/>
              <a:t>•  </a:t>
            </a:r>
            <a:r>
              <a:rPr lang="en-CA" sz="1800" b="1" i="1" dirty="0">
                <a:solidFill>
                  <a:srgbClr val="CC6600"/>
                </a:solidFill>
              </a:rPr>
              <a:t>somatic:</a:t>
            </a:r>
            <a:r>
              <a:rPr lang="en-CA" sz="1800" b="1" dirty="0"/>
              <a:t>  </a:t>
            </a:r>
            <a:r>
              <a:rPr lang="en-CA" sz="1800" dirty="0"/>
              <a:t>thick, </a:t>
            </a:r>
            <a:r>
              <a:rPr lang="en-CA" sz="1800" dirty="0" smtClean="0"/>
              <a:t>myelinated </a:t>
            </a:r>
            <a:r>
              <a:rPr lang="en-CA" sz="1800" dirty="0"/>
              <a:t>axon from spinal cord to skeletal muscle; </a:t>
            </a:r>
            <a:r>
              <a:rPr lang="en-CA" sz="1800" dirty="0" smtClean="0"/>
              <a:t>rapid </a:t>
            </a:r>
            <a:r>
              <a:rPr lang="en-US" sz="1800" dirty="0"/>
              <a:t>	</a:t>
            </a:r>
            <a:r>
              <a:rPr lang="en-CA" sz="1800" dirty="0"/>
              <a:t>conduction of impulses (no ganglia)</a:t>
            </a:r>
          </a:p>
          <a:p>
            <a:pPr eaLnBrk="0" hangingPunct="0">
              <a:lnSpc>
                <a:spcPct val="70000"/>
              </a:lnSpc>
              <a:spcBef>
                <a:spcPct val="50000"/>
              </a:spcBef>
            </a:pPr>
            <a:r>
              <a:rPr lang="en-CA" sz="1800" b="1" dirty="0"/>
              <a:t>•  </a:t>
            </a:r>
            <a:r>
              <a:rPr lang="en-CA" sz="1800" b="1" i="1" dirty="0">
                <a:solidFill>
                  <a:srgbClr val="CC6600"/>
                </a:solidFill>
              </a:rPr>
              <a:t>ANS:</a:t>
            </a:r>
            <a:r>
              <a:rPr lang="en-CA" sz="1800" b="1" dirty="0"/>
              <a:t>  </a:t>
            </a:r>
            <a:r>
              <a:rPr lang="en-CA" sz="1800" dirty="0"/>
              <a:t>two-neuron chain:</a:t>
            </a:r>
            <a:r>
              <a:rPr lang="en-CA" sz="1800" b="1" dirty="0"/>
              <a:t> </a:t>
            </a:r>
            <a:r>
              <a:rPr lang="en-CA" sz="1800" b="1" dirty="0">
                <a:solidFill>
                  <a:srgbClr val="CC6600"/>
                </a:solidFill>
              </a:rPr>
              <a:t>preganglionic neuron:</a:t>
            </a:r>
            <a:r>
              <a:rPr lang="en-CA" sz="1800" b="1" dirty="0"/>
              <a:t> </a:t>
            </a:r>
            <a:r>
              <a:rPr lang="en-CA" sz="1800" dirty="0"/>
              <a:t>originates in brain or spinal cord; </a:t>
            </a:r>
            <a:r>
              <a:rPr lang="en-US" sz="1800" dirty="0"/>
              <a:t>	</a:t>
            </a:r>
            <a:r>
              <a:rPr lang="en-CA" sz="1800" dirty="0"/>
              <a:t>preganglionic axon synapses with 2nd motor neuron</a:t>
            </a:r>
            <a:r>
              <a:rPr lang="en-CA" sz="1800" b="1" dirty="0"/>
              <a:t> </a:t>
            </a:r>
            <a:r>
              <a:rPr lang="en-CA" sz="1800" b="1" dirty="0">
                <a:solidFill>
                  <a:srgbClr val="CC6600"/>
                </a:solidFill>
              </a:rPr>
              <a:t>(postganglionic)</a:t>
            </a:r>
            <a:r>
              <a:rPr lang="en-CA" sz="1800" b="1" dirty="0"/>
              <a:t> </a:t>
            </a:r>
            <a:r>
              <a:rPr lang="en-CA" sz="1800" dirty="0"/>
              <a:t>in </a:t>
            </a:r>
            <a:r>
              <a:rPr lang="en-US" sz="1800" dirty="0"/>
              <a:t>	</a:t>
            </a:r>
            <a:r>
              <a:rPr lang="en-CA" sz="1800" dirty="0"/>
              <a:t>ganglion outside CNS </a:t>
            </a:r>
            <a:r>
              <a:rPr lang="en-CA" sz="1800" dirty="0">
                <a:sym typeface="WP IconicSymbolsA" pitchFamily="2" charset="2"/>
              </a:rPr>
              <a:t>  </a:t>
            </a:r>
            <a:r>
              <a:rPr lang="en-CA" sz="1800" b="1" dirty="0">
                <a:solidFill>
                  <a:srgbClr val="CC6600"/>
                </a:solidFill>
              </a:rPr>
              <a:t>postganglionic axon</a:t>
            </a:r>
            <a:r>
              <a:rPr lang="en-CA" sz="1800" dirty="0"/>
              <a:t> to effector organ</a:t>
            </a:r>
          </a:p>
          <a:p>
            <a:pPr eaLnBrk="0" hangingPunct="0">
              <a:lnSpc>
                <a:spcPct val="70000"/>
              </a:lnSpc>
              <a:spcBef>
                <a:spcPct val="50000"/>
              </a:spcBef>
            </a:pPr>
            <a:r>
              <a:rPr lang="en-CA" sz="1800" dirty="0"/>
              <a:t>•  conduction is slow; preganglionic axons are thin &amp; lightly myelinated; postganglionic </a:t>
            </a:r>
            <a:r>
              <a:rPr lang="en-US" sz="1800" dirty="0"/>
              <a:t>	ax</a:t>
            </a:r>
            <a:r>
              <a:rPr lang="en-CA" sz="1800" dirty="0" err="1"/>
              <a:t>ons</a:t>
            </a:r>
            <a:r>
              <a:rPr lang="en-CA" sz="1800" dirty="0"/>
              <a:t> are thinner &amp; unmyelinated</a:t>
            </a:r>
            <a:endParaRPr lang="en-CA" sz="1800" u="sng" dirty="0"/>
          </a:p>
        </p:txBody>
      </p:sp>
      <p:pic>
        <p:nvPicPr>
          <p:cNvPr id="5" name="Picture 1" descr="E:\Chapter_14\D_JPEG_Images_and_Tables\Labeled\figure_14_02_labeled.jpg"/>
          <p:cNvPicPr>
            <a:picLocks noChangeAspect="1" noChangeArrowheads="1"/>
          </p:cNvPicPr>
          <p:nvPr/>
        </p:nvPicPr>
        <p:blipFill>
          <a:blip r:embed="rId3" cstate="print">
            <a:lum bright="-10000" contrast="20000"/>
          </a:blip>
          <a:srcRect b="3276"/>
          <a:stretch>
            <a:fillRect/>
          </a:stretch>
        </p:blipFill>
        <p:spPr bwMode="auto">
          <a:xfrm>
            <a:off x="715109" y="11723"/>
            <a:ext cx="7764273" cy="4729643"/>
          </a:xfrm>
          <a:prstGeom prst="rect">
            <a:avLst/>
          </a:prstGeom>
          <a:noFill/>
        </p:spPr>
      </p:pic>
    </p:spTree>
    <p:extLst>
      <p:ext uri="{BB962C8B-B14F-4D97-AF65-F5344CB8AC3E}">
        <p14:creationId xmlns:p14="http://schemas.microsoft.com/office/powerpoint/2010/main" val="1688252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5" fill="hold" grpId="0" nodeType="click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checkerboard(down)">
                                      <p:cBhvr>
                                        <p:cTn id="7" dur="500"/>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2"/>
          <p:cNvSpPr txBox="1">
            <a:spLocks noChangeArrowheads="1"/>
          </p:cNvSpPr>
          <p:nvPr/>
        </p:nvSpPr>
        <p:spPr bwMode="auto">
          <a:xfrm>
            <a:off x="0" y="85725"/>
            <a:ext cx="9144000" cy="3908762"/>
          </a:xfrm>
          <a:prstGeom prst="rect">
            <a:avLst/>
          </a:prstGeom>
          <a:noFill/>
          <a:ln w="38100">
            <a:noFill/>
            <a:miter lim="800000"/>
            <a:headEnd/>
            <a:tailEnd/>
          </a:ln>
        </p:spPr>
        <p:txBody>
          <a:bodyPr>
            <a:spAutoFit/>
          </a:bodyPr>
          <a:lstStyle/>
          <a:p>
            <a:pPr marL="293688" indent="-293688" eaLnBrk="0" hangingPunct="0">
              <a:lnSpc>
                <a:spcPct val="70000"/>
              </a:lnSpc>
              <a:spcBef>
                <a:spcPct val="50000"/>
              </a:spcBef>
            </a:pPr>
            <a:r>
              <a:rPr lang="en-CA" b="1" i="1" u="sng" dirty="0">
                <a:solidFill>
                  <a:srgbClr val="0033CC"/>
                </a:solidFill>
              </a:rPr>
              <a:t>3.2.2.1 </a:t>
            </a:r>
            <a:r>
              <a:rPr lang="en-CA" u="sng" dirty="0"/>
              <a:t>Distinguish between the </a:t>
            </a:r>
            <a:r>
              <a:rPr lang="en-CA" u="sng" dirty="0" smtClean="0"/>
              <a:t>parasympathetic and the sympathetic nervous system </a:t>
            </a:r>
            <a:endParaRPr lang="en-CA" u="sng" dirty="0"/>
          </a:p>
          <a:p>
            <a:pPr marL="293688" indent="-293688" eaLnBrk="0" hangingPunct="0">
              <a:lnSpc>
                <a:spcPct val="70000"/>
              </a:lnSpc>
              <a:spcBef>
                <a:spcPct val="50000"/>
              </a:spcBef>
            </a:pPr>
            <a:r>
              <a:rPr lang="en-CA" b="1" i="1" u="sng" dirty="0">
                <a:solidFill>
                  <a:srgbClr val="0033CC"/>
                </a:solidFill>
              </a:rPr>
              <a:t>Parasympathetic Division:</a:t>
            </a:r>
            <a:endParaRPr lang="en-CA" b="1" dirty="0">
              <a:solidFill>
                <a:srgbClr val="0033CC"/>
              </a:solidFill>
            </a:endParaRPr>
          </a:p>
          <a:p>
            <a:pPr marL="293688" indent="-293688" eaLnBrk="0" hangingPunct="0">
              <a:lnSpc>
                <a:spcPct val="70000"/>
              </a:lnSpc>
              <a:spcBef>
                <a:spcPct val="50000"/>
              </a:spcBef>
            </a:pPr>
            <a:r>
              <a:rPr lang="en-CA" dirty="0"/>
              <a:t>•  active in non</a:t>
            </a:r>
            <a:r>
              <a:rPr lang="en-US" dirty="0"/>
              <a:t>-</a:t>
            </a:r>
            <a:r>
              <a:rPr lang="en-CA" dirty="0"/>
              <a:t>stressful situations - « </a:t>
            </a:r>
            <a:r>
              <a:rPr lang="en-CA" i="1" dirty="0"/>
              <a:t>resting </a:t>
            </a:r>
            <a:r>
              <a:rPr lang="en-CA" i="1" dirty="0" smtClean="0"/>
              <a:t>&amp; </a:t>
            </a:r>
            <a:r>
              <a:rPr lang="en-CA" i="1" dirty="0"/>
              <a:t>digesting system »</a:t>
            </a:r>
            <a:endParaRPr lang="en-CA" dirty="0"/>
          </a:p>
          <a:p>
            <a:pPr marL="293688" indent="-293688" eaLnBrk="0" hangingPunct="0">
              <a:lnSpc>
                <a:spcPct val="70000"/>
              </a:lnSpc>
              <a:spcBef>
                <a:spcPct val="50000"/>
              </a:spcBef>
            </a:pPr>
            <a:r>
              <a:rPr lang="en-CA" dirty="0"/>
              <a:t>•  keeps body’s energy use low while regulating « housekeeping » activities (digestion, elimination of feces &amp; urine</a:t>
            </a:r>
            <a:r>
              <a:rPr lang="en-CA" dirty="0" smtClean="0"/>
              <a:t>)</a:t>
            </a:r>
            <a:r>
              <a:rPr lang="en-CA" b="1" i="1" dirty="0" smtClean="0">
                <a:solidFill>
                  <a:srgbClr val="0033CC"/>
                </a:solidFill>
              </a:rPr>
              <a:t> </a:t>
            </a:r>
            <a:endParaRPr lang="en-CA" b="1" i="1" dirty="0">
              <a:solidFill>
                <a:srgbClr val="0033CC"/>
              </a:solidFill>
            </a:endParaRPr>
          </a:p>
          <a:p>
            <a:pPr marL="293688" indent="-293688" eaLnBrk="0" hangingPunct="0">
              <a:lnSpc>
                <a:spcPct val="70000"/>
              </a:lnSpc>
              <a:spcBef>
                <a:spcPct val="50000"/>
              </a:spcBef>
            </a:pPr>
            <a:r>
              <a:rPr lang="en-CA" b="1" dirty="0">
                <a:solidFill>
                  <a:srgbClr val="0033CC"/>
                </a:solidFill>
              </a:rPr>
              <a:t>•  “D” system:  </a:t>
            </a:r>
            <a:r>
              <a:rPr lang="en-CA" dirty="0"/>
              <a:t>digestion, defecation, </a:t>
            </a:r>
            <a:r>
              <a:rPr lang="en-CA" dirty="0" smtClean="0"/>
              <a:t>diuresis</a:t>
            </a:r>
          </a:p>
          <a:p>
            <a:pPr marL="293688" indent="-293688" eaLnBrk="0" hangingPunct="0">
              <a:lnSpc>
                <a:spcPct val="70000"/>
              </a:lnSpc>
              <a:spcBef>
                <a:spcPct val="50000"/>
              </a:spcBef>
            </a:pPr>
            <a:endParaRPr lang="en-CA" dirty="0"/>
          </a:p>
          <a:p>
            <a:pPr marL="293688" indent="-293688" eaLnBrk="0" hangingPunct="0">
              <a:lnSpc>
                <a:spcPct val="70000"/>
              </a:lnSpc>
              <a:spcBef>
                <a:spcPct val="50000"/>
              </a:spcBef>
            </a:pPr>
            <a:r>
              <a:rPr lang="en-CA" b="1" i="1" u="sng" dirty="0">
                <a:solidFill>
                  <a:srgbClr val="0033CC"/>
                </a:solidFill>
              </a:rPr>
              <a:t>B2.  Sympathetic Division:</a:t>
            </a:r>
            <a:endParaRPr lang="en-CA" b="1" dirty="0">
              <a:solidFill>
                <a:srgbClr val="0033CC"/>
              </a:solidFill>
            </a:endParaRPr>
          </a:p>
          <a:p>
            <a:pPr marL="293688" indent="-293688" eaLnBrk="0" hangingPunct="0">
              <a:lnSpc>
                <a:spcPct val="70000"/>
              </a:lnSpc>
              <a:spcBef>
                <a:spcPct val="50000"/>
              </a:spcBef>
            </a:pPr>
            <a:r>
              <a:rPr lang="en-CA" b="1" dirty="0">
                <a:solidFill>
                  <a:srgbClr val="0033CC"/>
                </a:solidFill>
              </a:rPr>
              <a:t>•  “ fight or flight” </a:t>
            </a:r>
            <a:r>
              <a:rPr lang="en-CA" dirty="0">
                <a:solidFill>
                  <a:srgbClr val="0033CC"/>
                </a:solidFill>
              </a:rPr>
              <a:t>system; </a:t>
            </a:r>
            <a:r>
              <a:rPr lang="en-CA" dirty="0"/>
              <a:t>also important during exercise: increased heart rate, rapid, deep breathing, cold sweaty skin(</a:t>
            </a:r>
            <a:r>
              <a:rPr lang="en-CA" b="1" i="1" dirty="0"/>
              <a:t>why?</a:t>
            </a:r>
            <a:r>
              <a:rPr lang="en-CA" dirty="0"/>
              <a:t>), dilated eye pupils</a:t>
            </a:r>
          </a:p>
          <a:p>
            <a:pPr marL="293688" indent="-293688" eaLnBrk="0" hangingPunct="0">
              <a:lnSpc>
                <a:spcPct val="70000"/>
              </a:lnSpc>
              <a:spcBef>
                <a:spcPct val="50000"/>
              </a:spcBef>
            </a:pPr>
            <a:r>
              <a:rPr lang="en-CA" b="1" dirty="0">
                <a:solidFill>
                  <a:srgbClr val="0033CC"/>
                </a:solidFill>
              </a:rPr>
              <a:t>•  “E” system:  </a:t>
            </a:r>
            <a:r>
              <a:rPr lang="en-CA" dirty="0"/>
              <a:t>exercise, excitement, emergency, embarrassment</a:t>
            </a:r>
            <a:endParaRPr lang="en-CA" u="sng" dirty="0"/>
          </a:p>
        </p:txBody>
      </p:sp>
    </p:spTree>
    <p:extLst>
      <p:ext uri="{BB962C8B-B14F-4D97-AF65-F5344CB8AC3E}">
        <p14:creationId xmlns:p14="http://schemas.microsoft.com/office/powerpoint/2010/main" val="276632621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4"/>
          <p:cNvSpPr>
            <a:spLocks noChangeArrowheads="1"/>
          </p:cNvSpPr>
          <p:nvPr/>
        </p:nvSpPr>
        <p:spPr bwMode="auto">
          <a:xfrm>
            <a:off x="441325" y="373063"/>
            <a:ext cx="6257925" cy="2835275"/>
          </a:xfrm>
          <a:prstGeom prst="rect">
            <a:avLst/>
          </a:prstGeom>
          <a:noFill/>
          <a:ln w="9525">
            <a:noFill/>
            <a:miter lim="800000"/>
            <a:headEnd/>
            <a:tailEnd/>
          </a:ln>
        </p:spPr>
        <p:txBody>
          <a:bodyPr>
            <a:spAutoFit/>
          </a:bodyPr>
          <a:lstStyle/>
          <a:p>
            <a:r>
              <a:rPr lang="en-CA" b="1" i="1"/>
              <a:t>3.2.2.2 Define: sympathetic tone, parasympathetic tone</a:t>
            </a:r>
          </a:p>
          <a:p>
            <a:endParaRPr lang="en-US" b="1">
              <a:solidFill>
                <a:srgbClr val="006600"/>
              </a:solidFill>
            </a:endParaRPr>
          </a:p>
          <a:p>
            <a:r>
              <a:rPr lang="en-US" b="1"/>
              <a:t>S</a:t>
            </a:r>
            <a:r>
              <a:rPr lang="en-CA" b="1"/>
              <a:t>NS and vascular tone</a:t>
            </a:r>
            <a:r>
              <a:rPr lang="en-CA"/>
              <a:t>: </a:t>
            </a:r>
            <a:r>
              <a:rPr lang="en-CA">
                <a:sym typeface="WP IconicSymbolsA" pitchFamily="2" charset="2"/>
              </a:rPr>
              <a:t>  alpha blocking drugs to treat hypertension; blood shunting possible via vasoconstriction/vasodilation</a:t>
            </a:r>
          </a:p>
          <a:p>
            <a:endParaRPr lang="en-US" b="1">
              <a:sym typeface="WP IconicSymbolsA" pitchFamily="2" charset="2"/>
            </a:endParaRPr>
          </a:p>
          <a:p>
            <a:r>
              <a:rPr lang="en-US" b="1">
                <a:sym typeface="WP IconicSymbolsA" pitchFamily="2" charset="2"/>
              </a:rPr>
              <a:t>PNS &amp;</a:t>
            </a:r>
            <a:r>
              <a:rPr lang="en-CA" b="1">
                <a:sym typeface="WP IconicSymbolsA" pitchFamily="2" charset="2"/>
              </a:rPr>
              <a:t> tone</a:t>
            </a:r>
            <a:r>
              <a:rPr lang="en-CA">
                <a:sym typeface="WP IconicSymbolsA" pitchFamily="2" charset="2"/>
              </a:rPr>
              <a:t>: </a:t>
            </a:r>
            <a:r>
              <a:rPr lang="en-US">
                <a:sym typeface="WP IconicSymbolsA" pitchFamily="2" charset="2"/>
              </a:rPr>
              <a:t> </a:t>
            </a:r>
            <a:r>
              <a:rPr lang="en-CA">
                <a:sym typeface="WP IconicSymbolsA" pitchFamily="2" charset="2"/>
              </a:rPr>
              <a:t>heart, smooth muscle of GI &amp; urinary tracts- can be overridden by </a:t>
            </a:r>
            <a:r>
              <a:rPr lang="en-US">
                <a:sym typeface="WP IconicSymbolsA" pitchFamily="2" charset="2"/>
              </a:rPr>
              <a:t>S</a:t>
            </a:r>
            <a:r>
              <a:rPr lang="en-CA">
                <a:sym typeface="WP IconicSymbolsA" pitchFamily="2" charset="2"/>
              </a:rPr>
              <a:t>NS</a:t>
            </a:r>
            <a:r>
              <a:rPr lang="en-CA"/>
              <a:t> </a:t>
            </a:r>
          </a:p>
        </p:txBody>
      </p:sp>
      <p:pic>
        <p:nvPicPr>
          <p:cNvPr id="14339" name="Picture 5" descr="gisystem1a"/>
          <p:cNvPicPr>
            <a:picLocks noChangeAspect="1" noChangeArrowheads="1"/>
          </p:cNvPicPr>
          <p:nvPr/>
        </p:nvPicPr>
        <p:blipFill>
          <a:blip r:embed="rId3" cstate="print">
            <a:lum bright="-12000" contrast="18000"/>
          </a:blip>
          <a:srcRect/>
          <a:stretch>
            <a:fillRect/>
          </a:stretch>
        </p:blipFill>
        <p:spPr bwMode="auto">
          <a:xfrm>
            <a:off x="6388100" y="1655763"/>
            <a:ext cx="2584450" cy="5138737"/>
          </a:xfrm>
          <a:prstGeom prst="rect">
            <a:avLst/>
          </a:prstGeom>
          <a:noFill/>
          <a:ln w="9525">
            <a:noFill/>
            <a:miter lim="800000"/>
            <a:headEnd/>
            <a:tailEnd/>
          </a:ln>
        </p:spPr>
      </p:pic>
    </p:spTree>
    <p:extLst>
      <p:ext uri="{BB962C8B-B14F-4D97-AF65-F5344CB8AC3E}">
        <p14:creationId xmlns:p14="http://schemas.microsoft.com/office/powerpoint/2010/main" val="143122354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2"/>
          <p:cNvSpPr txBox="1">
            <a:spLocks noChangeArrowheads="1"/>
          </p:cNvSpPr>
          <p:nvPr/>
        </p:nvSpPr>
        <p:spPr bwMode="auto">
          <a:xfrm>
            <a:off x="0" y="0"/>
            <a:ext cx="9144000" cy="3046988"/>
          </a:xfrm>
          <a:prstGeom prst="rect">
            <a:avLst/>
          </a:prstGeom>
          <a:solidFill>
            <a:schemeClr val="bg1"/>
          </a:solidFill>
          <a:ln w="38100">
            <a:noFill/>
            <a:miter lim="800000"/>
            <a:headEnd/>
            <a:tailEnd/>
          </a:ln>
        </p:spPr>
        <p:txBody>
          <a:bodyPr wrap="square">
            <a:spAutoFit/>
          </a:bodyPr>
          <a:lstStyle/>
          <a:p>
            <a:pPr marL="228600" indent="-228600" eaLnBrk="0" hangingPunct="0">
              <a:lnSpc>
                <a:spcPct val="80000"/>
              </a:lnSpc>
              <a:spcBef>
                <a:spcPct val="50000"/>
              </a:spcBef>
            </a:pPr>
            <a:r>
              <a:rPr lang="en-CA" b="1" i="1" dirty="0">
                <a:solidFill>
                  <a:schemeClr val="accent5">
                    <a:lumMod val="50000"/>
                  </a:schemeClr>
                </a:solidFill>
              </a:rPr>
              <a:t>3.2.2.3 identify: (</a:t>
            </a:r>
            <a:r>
              <a:rPr lang="en-CA" b="1" i="1" dirty="0" err="1">
                <a:solidFill>
                  <a:schemeClr val="accent5">
                    <a:lumMod val="50000"/>
                  </a:schemeClr>
                </a:solidFill>
              </a:rPr>
              <a:t>i</a:t>
            </a:r>
            <a:r>
              <a:rPr lang="en-CA" b="1" i="1" dirty="0">
                <a:solidFill>
                  <a:schemeClr val="accent5">
                    <a:lumMod val="50000"/>
                  </a:schemeClr>
                </a:solidFill>
              </a:rPr>
              <a:t>) systems regulated in opposite directions by the SNS and PNS, (ii) cooperative effects of the SNS &amp; PNS, </a:t>
            </a:r>
            <a:r>
              <a:rPr lang="en-US" b="1" i="1" dirty="0">
                <a:solidFill>
                  <a:schemeClr val="accent5">
                    <a:lumMod val="50000"/>
                  </a:schemeClr>
                </a:solidFill>
              </a:rPr>
              <a:t> </a:t>
            </a:r>
            <a:r>
              <a:rPr lang="en-CA" b="1" i="1" dirty="0">
                <a:solidFill>
                  <a:schemeClr val="accent5">
                    <a:lumMod val="50000"/>
                  </a:schemeClr>
                </a:solidFill>
              </a:rPr>
              <a:t>(iii) unique regulatory roles of the SNS</a:t>
            </a:r>
          </a:p>
          <a:p>
            <a:pPr marL="228600" indent="-228600" eaLnBrk="0" hangingPunct="0">
              <a:lnSpc>
                <a:spcPct val="70000"/>
              </a:lnSpc>
              <a:spcBef>
                <a:spcPct val="50000"/>
              </a:spcBef>
            </a:pPr>
            <a:endParaRPr lang="fr-CA" b="1" u="sng" dirty="0">
              <a:solidFill>
                <a:schemeClr val="accent5">
                  <a:lumMod val="50000"/>
                </a:schemeClr>
              </a:solidFill>
            </a:endParaRPr>
          </a:p>
          <a:p>
            <a:pPr marL="228600" indent="-228600" eaLnBrk="0" hangingPunct="0">
              <a:lnSpc>
                <a:spcPct val="70000"/>
              </a:lnSpc>
              <a:spcBef>
                <a:spcPct val="50000"/>
              </a:spcBef>
            </a:pPr>
            <a:r>
              <a:rPr lang="en-CA" b="1" u="sng" dirty="0">
                <a:solidFill>
                  <a:schemeClr val="accent5">
                    <a:lumMod val="50000"/>
                  </a:schemeClr>
                </a:solidFill>
              </a:rPr>
              <a:t>Interactions of the Autonomic Divisions</a:t>
            </a:r>
            <a:endParaRPr lang="en-CA" b="1" dirty="0">
              <a:solidFill>
                <a:schemeClr val="accent5">
                  <a:lumMod val="50000"/>
                </a:schemeClr>
              </a:solidFill>
            </a:endParaRPr>
          </a:p>
          <a:p>
            <a:pPr marL="228600" indent="-228600" eaLnBrk="0" hangingPunct="0">
              <a:lnSpc>
                <a:spcPct val="70000"/>
              </a:lnSpc>
              <a:spcBef>
                <a:spcPct val="50000"/>
              </a:spcBef>
            </a:pPr>
            <a:r>
              <a:rPr lang="en-CA" dirty="0"/>
              <a:t>•  most visceral organs receive dual innervation</a:t>
            </a:r>
          </a:p>
          <a:p>
            <a:pPr marL="228600" indent="-228600" eaLnBrk="0" hangingPunct="0">
              <a:lnSpc>
                <a:spcPct val="70000"/>
              </a:lnSpc>
              <a:spcBef>
                <a:spcPct val="50000"/>
              </a:spcBef>
            </a:pPr>
            <a:r>
              <a:rPr lang="en-CA" b="1" i="1" u="sng" dirty="0">
                <a:solidFill>
                  <a:schemeClr val="accent5">
                    <a:lumMod val="50000"/>
                  </a:schemeClr>
                </a:solidFill>
              </a:rPr>
              <a:t>Antagonistic Interactions:</a:t>
            </a:r>
            <a:endParaRPr lang="en-CA" b="1" u="sng" dirty="0">
              <a:solidFill>
                <a:schemeClr val="accent5">
                  <a:lumMod val="50000"/>
                </a:schemeClr>
              </a:solidFill>
            </a:endParaRPr>
          </a:p>
          <a:p>
            <a:pPr marL="228600" indent="-228600" eaLnBrk="0" hangingPunct="0">
              <a:lnSpc>
                <a:spcPct val="70000"/>
              </a:lnSpc>
              <a:spcBef>
                <a:spcPct val="50000"/>
              </a:spcBef>
            </a:pPr>
            <a:r>
              <a:rPr lang="en-CA" dirty="0"/>
              <a:t>•  </a:t>
            </a:r>
            <a:r>
              <a:rPr lang="en-CA" dirty="0" err="1"/>
              <a:t>eg</a:t>
            </a:r>
            <a:r>
              <a:rPr lang="en-CA" dirty="0"/>
              <a:t>: activity of heart, GI system, respiratory system</a:t>
            </a:r>
          </a:p>
          <a:p>
            <a:pPr marL="228600" indent="-228600" eaLnBrk="0" hangingPunct="0">
              <a:lnSpc>
                <a:spcPct val="70000"/>
              </a:lnSpc>
              <a:spcBef>
                <a:spcPct val="50000"/>
              </a:spcBef>
            </a:pPr>
            <a:r>
              <a:rPr lang="en-CA" b="1" dirty="0">
                <a:solidFill>
                  <a:srgbClr val="006600"/>
                </a:solidFill>
              </a:rPr>
              <a:t>   </a:t>
            </a:r>
          </a:p>
        </p:txBody>
      </p:sp>
      <p:sp>
        <p:nvSpPr>
          <p:cNvPr id="15364" name="Rectangle 6"/>
          <p:cNvSpPr>
            <a:spLocks noChangeArrowheads="1"/>
          </p:cNvSpPr>
          <p:nvPr/>
        </p:nvSpPr>
        <p:spPr bwMode="auto">
          <a:xfrm>
            <a:off x="498353" y="5125549"/>
            <a:ext cx="7553325" cy="1470025"/>
          </a:xfrm>
          <a:prstGeom prst="rect">
            <a:avLst/>
          </a:prstGeom>
          <a:noFill/>
          <a:ln w="6350">
            <a:solidFill>
              <a:schemeClr val="accent5">
                <a:lumMod val="50000"/>
              </a:schemeClr>
            </a:solidFill>
            <a:miter lim="800000"/>
            <a:headEnd/>
            <a:tailEnd/>
          </a:ln>
        </p:spPr>
        <p:txBody>
          <a:bodyPr>
            <a:spAutoFit/>
          </a:bodyPr>
          <a:lstStyle/>
          <a:p>
            <a:r>
              <a:rPr lang="en-CA" b="1" i="1" u="sng" dirty="0">
                <a:solidFill>
                  <a:schemeClr val="accent5">
                    <a:lumMod val="50000"/>
                  </a:schemeClr>
                </a:solidFill>
              </a:rPr>
              <a:t>Cooperative Effects:</a:t>
            </a:r>
          </a:p>
          <a:p>
            <a:r>
              <a:rPr lang="en-CA" dirty="0"/>
              <a:t>•  </a:t>
            </a:r>
            <a:r>
              <a:rPr lang="en-CA" dirty="0" err="1"/>
              <a:t>eg</a:t>
            </a:r>
            <a:r>
              <a:rPr lang="en-CA" dirty="0"/>
              <a:t>: regulation of external genitalia during intercourse:</a:t>
            </a:r>
          </a:p>
          <a:p>
            <a:r>
              <a:rPr lang="en-CA" b="1" dirty="0">
                <a:solidFill>
                  <a:srgbClr val="006600"/>
                </a:solidFill>
              </a:rPr>
              <a:t>	</a:t>
            </a:r>
            <a:r>
              <a:rPr lang="en-CA" b="1" dirty="0">
                <a:solidFill>
                  <a:schemeClr val="accent5">
                    <a:lumMod val="50000"/>
                  </a:schemeClr>
                </a:solidFill>
              </a:rPr>
              <a:t>a) PNS:</a:t>
            </a:r>
            <a:r>
              <a:rPr lang="en-CA" dirty="0">
                <a:solidFill>
                  <a:schemeClr val="accent5">
                    <a:lumMod val="50000"/>
                  </a:schemeClr>
                </a:solidFill>
              </a:rPr>
              <a:t> </a:t>
            </a:r>
            <a:r>
              <a:rPr lang="en-CA" dirty="0"/>
              <a:t>dilation of blood vessels in penis</a:t>
            </a:r>
          </a:p>
          <a:p>
            <a:endParaRPr lang="en-CA" sz="1000" dirty="0"/>
          </a:p>
          <a:p>
            <a:r>
              <a:rPr lang="en-CA" b="1" dirty="0">
                <a:solidFill>
                  <a:srgbClr val="006600"/>
                </a:solidFill>
              </a:rPr>
              <a:t>	</a:t>
            </a:r>
            <a:r>
              <a:rPr lang="en-CA" b="1" dirty="0">
                <a:solidFill>
                  <a:schemeClr val="accent5">
                    <a:lumMod val="50000"/>
                  </a:schemeClr>
                </a:solidFill>
              </a:rPr>
              <a:t>b) SNS</a:t>
            </a:r>
            <a:r>
              <a:rPr lang="en-CA" b="1" dirty="0" smtClean="0">
                <a:solidFill>
                  <a:schemeClr val="accent5">
                    <a:lumMod val="50000"/>
                  </a:schemeClr>
                </a:solidFill>
              </a:rPr>
              <a:t>:</a:t>
            </a:r>
            <a:r>
              <a:rPr lang="en-CA" dirty="0" smtClean="0">
                <a:solidFill>
                  <a:schemeClr val="accent5">
                    <a:lumMod val="50000"/>
                  </a:schemeClr>
                </a:solidFill>
              </a:rPr>
              <a:t> </a:t>
            </a:r>
            <a:r>
              <a:rPr lang="en-CA" dirty="0"/>
              <a:t>ejaculation, reflex peristalsis of female’s vagina</a:t>
            </a:r>
          </a:p>
        </p:txBody>
      </p:sp>
      <p:graphicFrame>
        <p:nvGraphicFramePr>
          <p:cNvPr id="6" name="Table 5"/>
          <p:cNvGraphicFramePr>
            <a:graphicFrameLocks noGrp="1"/>
          </p:cNvGraphicFramePr>
          <p:nvPr/>
        </p:nvGraphicFramePr>
        <p:xfrm>
          <a:off x="1207476" y="2919045"/>
          <a:ext cx="6096000" cy="1840524"/>
        </p:xfrm>
        <a:graphic>
          <a:graphicData uri="http://schemas.openxmlformats.org/drawingml/2006/table">
            <a:tbl>
              <a:tblPr firstRow="1" bandRow="1">
                <a:tableStyleId>{5C22544A-7EE6-4342-B048-85BDC9FD1C3A}</a:tableStyleId>
              </a:tblPr>
              <a:tblGrid>
                <a:gridCol w="2032000"/>
                <a:gridCol w="2032000"/>
                <a:gridCol w="2032000"/>
              </a:tblGrid>
              <a:tr h="460131">
                <a:tc>
                  <a:txBody>
                    <a:bodyPr/>
                    <a:lstStyle/>
                    <a:p>
                      <a:endParaRPr lang="en-US" dirty="0"/>
                    </a:p>
                  </a:txBody>
                  <a:tcPr/>
                </a:tc>
                <a:tc>
                  <a:txBody>
                    <a:bodyPr/>
                    <a:lstStyle/>
                    <a:p>
                      <a:pPr algn="ctr"/>
                      <a:r>
                        <a:rPr lang="en-US" sz="2400" dirty="0" smtClean="0">
                          <a:solidFill>
                            <a:schemeClr val="tx1"/>
                          </a:solidFill>
                        </a:rPr>
                        <a:t>PNS</a:t>
                      </a:r>
                      <a:endParaRPr lang="en-US" sz="2400" dirty="0">
                        <a:solidFill>
                          <a:schemeClr val="tx1"/>
                        </a:solidFill>
                      </a:endParaRPr>
                    </a:p>
                  </a:txBody>
                  <a:tcPr/>
                </a:tc>
                <a:tc>
                  <a:txBody>
                    <a:bodyPr/>
                    <a:lstStyle/>
                    <a:p>
                      <a:pPr algn="ctr"/>
                      <a:r>
                        <a:rPr lang="en-US" sz="2400" dirty="0" smtClean="0">
                          <a:solidFill>
                            <a:schemeClr val="tx1"/>
                          </a:solidFill>
                        </a:rPr>
                        <a:t>SNS</a:t>
                      </a:r>
                      <a:endParaRPr lang="en-US" sz="2400" dirty="0">
                        <a:solidFill>
                          <a:schemeClr val="tx1"/>
                        </a:solidFill>
                      </a:endParaRPr>
                    </a:p>
                  </a:txBody>
                  <a:tcPr/>
                </a:tc>
              </a:tr>
              <a:tr h="460131">
                <a:tc>
                  <a:txBody>
                    <a:bodyPr/>
                    <a:lstStyle/>
                    <a:p>
                      <a:pPr algn="ctr"/>
                      <a:r>
                        <a:rPr lang="en-US" sz="2000" dirty="0" smtClean="0"/>
                        <a:t>Heart</a:t>
                      </a:r>
                      <a:endParaRPr lang="en-US" sz="2000" dirty="0"/>
                    </a:p>
                  </a:txBody>
                  <a:tcPr/>
                </a:tc>
                <a:tc>
                  <a:txBody>
                    <a:bodyPr/>
                    <a:lstStyle/>
                    <a:p>
                      <a:pPr algn="ctr"/>
                      <a:endParaRPr lang="en-US" dirty="0"/>
                    </a:p>
                  </a:txBody>
                  <a:tcPr/>
                </a:tc>
                <a:tc>
                  <a:txBody>
                    <a:bodyPr/>
                    <a:lstStyle/>
                    <a:p>
                      <a:pPr algn="ctr"/>
                      <a:endParaRPr lang="en-US" dirty="0"/>
                    </a:p>
                  </a:txBody>
                  <a:tcPr/>
                </a:tc>
              </a:tr>
              <a:tr h="460131">
                <a:tc>
                  <a:txBody>
                    <a:bodyPr/>
                    <a:lstStyle/>
                    <a:p>
                      <a:pPr algn="ctr"/>
                      <a:r>
                        <a:rPr lang="en-US" sz="2000" dirty="0" smtClean="0"/>
                        <a:t>GI System</a:t>
                      </a:r>
                      <a:endParaRPr lang="en-US" sz="2000" dirty="0"/>
                    </a:p>
                  </a:txBody>
                  <a:tcPr/>
                </a:tc>
                <a:tc>
                  <a:txBody>
                    <a:bodyPr/>
                    <a:lstStyle/>
                    <a:p>
                      <a:pPr algn="ctr"/>
                      <a:endParaRPr lang="en-US"/>
                    </a:p>
                  </a:txBody>
                  <a:tcPr/>
                </a:tc>
                <a:tc>
                  <a:txBody>
                    <a:bodyPr/>
                    <a:lstStyle/>
                    <a:p>
                      <a:pPr algn="ctr"/>
                      <a:endParaRPr lang="en-US" dirty="0"/>
                    </a:p>
                  </a:txBody>
                  <a:tcPr/>
                </a:tc>
              </a:tr>
              <a:tr h="460131">
                <a:tc>
                  <a:txBody>
                    <a:bodyPr/>
                    <a:lstStyle/>
                    <a:p>
                      <a:pPr algn="ctr"/>
                      <a:r>
                        <a:rPr lang="en-US" sz="2000" dirty="0" smtClean="0"/>
                        <a:t>Resp.</a:t>
                      </a:r>
                      <a:r>
                        <a:rPr lang="en-US" sz="2000" baseline="0" dirty="0" smtClean="0"/>
                        <a:t> System</a:t>
                      </a:r>
                      <a:endParaRPr lang="en-US" sz="2000" dirty="0"/>
                    </a:p>
                  </a:txBody>
                  <a:tcPr/>
                </a:tc>
                <a:tc>
                  <a:txBody>
                    <a:bodyPr/>
                    <a:lstStyle/>
                    <a:p>
                      <a:pPr algn="ctr"/>
                      <a:endParaRPr lang="en-US"/>
                    </a:p>
                  </a:txBody>
                  <a:tcPr/>
                </a:tc>
                <a:tc>
                  <a:txBody>
                    <a:bodyPr/>
                    <a:lstStyle/>
                    <a:p>
                      <a:pPr algn="ctr"/>
                      <a:endParaRPr lang="en-US" dirty="0"/>
                    </a:p>
                  </a:txBody>
                  <a:tcPr/>
                </a:tc>
              </a:tr>
            </a:tbl>
          </a:graphicData>
        </a:graphic>
      </p:graphicFrame>
    </p:spTree>
    <p:extLst>
      <p:ext uri="{BB962C8B-B14F-4D97-AF65-F5344CB8AC3E}">
        <p14:creationId xmlns:p14="http://schemas.microsoft.com/office/powerpoint/2010/main" val="233358371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4" descr="Newsprint"/>
          <p:cNvSpPr txBox="1">
            <a:spLocks noChangeArrowheads="1"/>
          </p:cNvSpPr>
          <p:nvPr/>
        </p:nvSpPr>
        <p:spPr bwMode="auto">
          <a:xfrm>
            <a:off x="469900" y="6208713"/>
            <a:ext cx="1295400" cy="244475"/>
          </a:xfrm>
          <a:prstGeom prst="rect">
            <a:avLst/>
          </a:prstGeom>
          <a:blipFill dpi="0" rotWithShape="0">
            <a:blip r:embed="rId3" cstate="print"/>
            <a:srcRect/>
            <a:tile tx="0" ty="0" sx="100000" sy="100000" flip="none" algn="tl"/>
          </a:blipFill>
          <a:ln w="9525">
            <a:noFill/>
            <a:miter lim="800000"/>
            <a:headEnd/>
            <a:tailEnd/>
          </a:ln>
        </p:spPr>
        <p:txBody>
          <a:bodyPr>
            <a:spAutoFit/>
          </a:bodyPr>
          <a:lstStyle/>
          <a:p>
            <a:pPr algn="ctr" eaLnBrk="0" hangingPunct="0">
              <a:spcBef>
                <a:spcPct val="50000"/>
              </a:spcBef>
            </a:pPr>
            <a:r>
              <a:rPr lang="en-US" sz="1000" b="1" i="1">
                <a:latin typeface="NuptialScript" pitchFamily="18" charset="0"/>
              </a:rPr>
              <a:t>J. Carnegie, UofO</a:t>
            </a:r>
            <a:endParaRPr lang="en-CA" sz="1000" b="1" i="1">
              <a:latin typeface="NuptialScript" pitchFamily="18" charset="0"/>
            </a:endParaRPr>
          </a:p>
        </p:txBody>
      </p:sp>
      <p:pic>
        <p:nvPicPr>
          <p:cNvPr id="16387" name="Picture 6" descr="skin"/>
          <p:cNvPicPr>
            <a:picLocks noChangeAspect="1" noChangeArrowheads="1"/>
          </p:cNvPicPr>
          <p:nvPr/>
        </p:nvPicPr>
        <p:blipFill>
          <a:blip r:embed="rId4" cstate="print">
            <a:lum bright="-6000" contrast="6000"/>
          </a:blip>
          <a:srcRect b="1465"/>
          <a:stretch>
            <a:fillRect/>
          </a:stretch>
        </p:blipFill>
        <p:spPr bwMode="auto">
          <a:xfrm>
            <a:off x="5718175" y="3481388"/>
            <a:ext cx="3394075" cy="3344862"/>
          </a:xfrm>
          <a:prstGeom prst="rect">
            <a:avLst/>
          </a:prstGeom>
          <a:noFill/>
          <a:ln w="9525">
            <a:noFill/>
            <a:miter lim="800000"/>
            <a:headEnd/>
            <a:tailEnd/>
          </a:ln>
        </p:spPr>
      </p:pic>
      <p:sp>
        <p:nvSpPr>
          <p:cNvPr id="16388" name="Text Box 7"/>
          <p:cNvSpPr txBox="1">
            <a:spLocks noChangeArrowheads="1"/>
          </p:cNvSpPr>
          <p:nvPr/>
        </p:nvSpPr>
        <p:spPr bwMode="auto">
          <a:xfrm>
            <a:off x="149225" y="114300"/>
            <a:ext cx="8202613" cy="4351897"/>
          </a:xfrm>
          <a:prstGeom prst="rect">
            <a:avLst/>
          </a:prstGeom>
          <a:noFill/>
          <a:ln w="38100">
            <a:noFill/>
            <a:miter lim="800000"/>
            <a:headEnd/>
            <a:tailEnd/>
          </a:ln>
        </p:spPr>
        <p:txBody>
          <a:bodyPr>
            <a:spAutoFit/>
          </a:bodyPr>
          <a:lstStyle/>
          <a:p>
            <a:pPr marL="236538" indent="-236538" eaLnBrk="0" hangingPunct="0">
              <a:lnSpc>
                <a:spcPct val="75000"/>
              </a:lnSpc>
              <a:spcBef>
                <a:spcPct val="50000"/>
              </a:spcBef>
            </a:pPr>
            <a:r>
              <a:rPr lang="en-CA" b="1" i="1" u="sng" dirty="0">
                <a:solidFill>
                  <a:srgbClr val="009999"/>
                </a:solidFill>
              </a:rPr>
              <a:t>Unique Roles of Sympathetic NS:</a:t>
            </a:r>
            <a:endParaRPr lang="en-CA" b="1" dirty="0">
              <a:solidFill>
                <a:srgbClr val="009999"/>
              </a:solidFill>
            </a:endParaRPr>
          </a:p>
          <a:p>
            <a:pPr marL="236538" indent="-236538" eaLnBrk="0" hangingPunct="0">
              <a:spcBef>
                <a:spcPct val="50000"/>
              </a:spcBef>
            </a:pPr>
            <a:r>
              <a:rPr lang="en-CA" b="1" i="1" u="sng" dirty="0">
                <a:solidFill>
                  <a:srgbClr val="009999"/>
                </a:solidFill>
              </a:rPr>
              <a:t>SNS regulation only:</a:t>
            </a:r>
            <a:r>
              <a:rPr lang="en-CA" b="1" dirty="0"/>
              <a:t>  </a:t>
            </a:r>
            <a:r>
              <a:rPr lang="en-CA" dirty="0"/>
              <a:t>adrenal medulla, sweat glands, arrector pili muscles of skin, kidneys, most blood vessels</a:t>
            </a:r>
          </a:p>
          <a:p>
            <a:pPr marL="236538" indent="-236538" eaLnBrk="0" hangingPunct="0">
              <a:lnSpc>
                <a:spcPct val="75000"/>
              </a:lnSpc>
              <a:spcBef>
                <a:spcPct val="50000"/>
              </a:spcBef>
            </a:pPr>
            <a:r>
              <a:rPr lang="en-CA" b="1" i="1" u="sng" dirty="0">
                <a:solidFill>
                  <a:srgbClr val="009999"/>
                </a:solidFill>
              </a:rPr>
              <a:t>also:</a:t>
            </a:r>
            <a:endParaRPr lang="en-CA" b="1" dirty="0"/>
          </a:p>
          <a:p>
            <a:pPr marL="236538" indent="-236538" eaLnBrk="0" hangingPunct="0">
              <a:lnSpc>
                <a:spcPct val="75000"/>
              </a:lnSpc>
              <a:spcBef>
                <a:spcPct val="50000"/>
              </a:spcBef>
            </a:pPr>
            <a:r>
              <a:rPr lang="en-CA" b="1" dirty="0"/>
              <a:t>  </a:t>
            </a:r>
            <a:r>
              <a:rPr lang="en-CA" dirty="0"/>
              <a:t>&gt; thermoregulatory responses to heat</a:t>
            </a:r>
          </a:p>
          <a:p>
            <a:pPr marL="236538" indent="-236538" eaLnBrk="0" hangingPunct="0">
              <a:lnSpc>
                <a:spcPct val="75000"/>
              </a:lnSpc>
              <a:spcBef>
                <a:spcPct val="50000"/>
              </a:spcBef>
            </a:pPr>
            <a:r>
              <a:rPr lang="en-CA" dirty="0"/>
              <a:t>  &gt; renin release from kidneys - result will be increased blood pressure</a:t>
            </a:r>
          </a:p>
          <a:p>
            <a:pPr marL="236538" indent="-236538" eaLnBrk="0" hangingPunct="0">
              <a:lnSpc>
                <a:spcPct val="80000"/>
              </a:lnSpc>
              <a:spcBef>
                <a:spcPct val="50000"/>
              </a:spcBef>
            </a:pPr>
            <a:r>
              <a:rPr lang="en-CA" b="1" i="1" u="sng" dirty="0">
                <a:solidFill>
                  <a:schemeClr val="accent5">
                    <a:lumMod val="50000"/>
                  </a:schemeClr>
                </a:solidFill>
              </a:rPr>
              <a:t>metabolic effects:</a:t>
            </a:r>
          </a:p>
          <a:p>
            <a:pPr marL="236538" indent="-236538" eaLnBrk="0" hangingPunct="0">
              <a:lnSpc>
                <a:spcPct val="60000"/>
              </a:lnSpc>
              <a:spcBef>
                <a:spcPct val="50000"/>
              </a:spcBef>
            </a:pPr>
            <a:r>
              <a:rPr lang="en-CA" dirty="0"/>
              <a:t>(</a:t>
            </a:r>
            <a:r>
              <a:rPr lang="en-CA" dirty="0" err="1"/>
              <a:t>i</a:t>
            </a:r>
            <a:r>
              <a:rPr lang="en-CA" dirty="0"/>
              <a:t>)  increases metabolic rate of body cells</a:t>
            </a:r>
          </a:p>
          <a:p>
            <a:pPr marL="236538" indent="-236538" eaLnBrk="0" hangingPunct="0">
              <a:lnSpc>
                <a:spcPct val="60000"/>
              </a:lnSpc>
              <a:spcBef>
                <a:spcPct val="50000"/>
              </a:spcBef>
            </a:pPr>
            <a:r>
              <a:rPr lang="en-CA" dirty="0"/>
              <a:t>(ii)  raises blood glucose levels</a:t>
            </a:r>
          </a:p>
          <a:p>
            <a:pPr marL="236538" indent="-236538" eaLnBrk="0" hangingPunct="0">
              <a:lnSpc>
                <a:spcPct val="60000"/>
              </a:lnSpc>
              <a:spcBef>
                <a:spcPct val="50000"/>
              </a:spcBef>
            </a:pPr>
            <a:r>
              <a:rPr lang="en-CA" dirty="0"/>
              <a:t>(iii)  stimulates mobilization of fats</a:t>
            </a:r>
          </a:p>
          <a:p>
            <a:pPr marL="236538" indent="-236538" eaLnBrk="0" hangingPunct="0">
              <a:lnSpc>
                <a:spcPct val="60000"/>
              </a:lnSpc>
              <a:spcBef>
                <a:spcPct val="50000"/>
              </a:spcBef>
            </a:pPr>
            <a:r>
              <a:rPr lang="en-CA" dirty="0"/>
              <a:t>(iv)  increases mental alertness</a:t>
            </a:r>
          </a:p>
          <a:p>
            <a:pPr marL="236538" indent="-236538" eaLnBrk="0" hangingPunct="0">
              <a:lnSpc>
                <a:spcPct val="60000"/>
              </a:lnSpc>
              <a:spcBef>
                <a:spcPct val="50000"/>
              </a:spcBef>
            </a:pPr>
            <a:r>
              <a:rPr lang="en-CA" dirty="0"/>
              <a:t>(v)  increases speed/strength of muscle contraction</a:t>
            </a:r>
          </a:p>
        </p:txBody>
      </p:sp>
    </p:spTree>
    <p:extLst>
      <p:ext uri="{BB962C8B-B14F-4D97-AF65-F5344CB8AC3E}">
        <p14:creationId xmlns:p14="http://schemas.microsoft.com/office/powerpoint/2010/main" val="20689212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a5lf1403_a"/>
          <p:cNvPicPr>
            <a:picLocks noChangeAspect="1" noChangeArrowheads="1"/>
          </p:cNvPicPr>
          <p:nvPr/>
        </p:nvPicPr>
        <p:blipFill>
          <a:blip r:embed="rId3" cstate="print">
            <a:lum bright="-18000" contrast="36000"/>
          </a:blip>
          <a:srcRect b="4445"/>
          <a:stretch>
            <a:fillRect/>
          </a:stretch>
        </p:blipFill>
        <p:spPr bwMode="auto">
          <a:xfrm>
            <a:off x="2516188" y="0"/>
            <a:ext cx="6376987" cy="6858000"/>
          </a:xfrm>
          <a:prstGeom prst="rect">
            <a:avLst/>
          </a:prstGeom>
          <a:noFill/>
          <a:ln w="19050">
            <a:noFill/>
            <a:miter lim="800000"/>
            <a:headEnd/>
            <a:tailEnd/>
          </a:ln>
        </p:spPr>
      </p:pic>
      <p:sp>
        <p:nvSpPr>
          <p:cNvPr id="17411" name="Text Box 3"/>
          <p:cNvSpPr txBox="1">
            <a:spLocks noChangeArrowheads="1"/>
          </p:cNvSpPr>
          <p:nvPr/>
        </p:nvSpPr>
        <p:spPr bwMode="auto">
          <a:xfrm>
            <a:off x="1447800" y="6096000"/>
            <a:ext cx="1082675" cy="376238"/>
          </a:xfrm>
          <a:prstGeom prst="rect">
            <a:avLst/>
          </a:prstGeom>
          <a:solidFill>
            <a:schemeClr val="bg1"/>
          </a:solidFill>
          <a:ln w="9525">
            <a:solidFill>
              <a:srgbClr val="CC6600"/>
            </a:solidFill>
            <a:miter lim="800000"/>
            <a:headEnd/>
            <a:tailEnd/>
          </a:ln>
        </p:spPr>
        <p:txBody>
          <a:bodyPr wrap="none">
            <a:spAutoFit/>
          </a:bodyPr>
          <a:lstStyle/>
          <a:p>
            <a:pPr eaLnBrk="0" hangingPunct="0"/>
            <a:r>
              <a:rPr lang="en-US" sz="1800"/>
              <a:t>Fig. 14.3</a:t>
            </a:r>
            <a:endParaRPr lang="en-CA" sz="1800"/>
          </a:p>
        </p:txBody>
      </p:sp>
      <p:sp>
        <p:nvSpPr>
          <p:cNvPr id="4" name="TextBox 3"/>
          <p:cNvSpPr txBox="1"/>
          <p:nvPr/>
        </p:nvSpPr>
        <p:spPr>
          <a:xfrm>
            <a:off x="175847" y="1055077"/>
            <a:ext cx="2860430" cy="2554545"/>
          </a:xfrm>
          <a:prstGeom prst="rect">
            <a:avLst/>
          </a:prstGeom>
          <a:noFill/>
        </p:spPr>
        <p:txBody>
          <a:bodyPr wrap="square" rtlCol="0">
            <a:spAutoFit/>
          </a:bodyPr>
          <a:lstStyle/>
          <a:p>
            <a:r>
              <a:rPr lang="en-US" b="1" dirty="0" smtClean="0">
                <a:solidFill>
                  <a:schemeClr val="accent5">
                    <a:lumMod val="50000"/>
                  </a:schemeClr>
                </a:solidFill>
              </a:rPr>
              <a:t>The PNS and ANS differ as to:</a:t>
            </a:r>
          </a:p>
          <a:p>
            <a:pPr marL="280988" indent="-280988">
              <a:buFont typeface="+mj-lt"/>
              <a:buAutoNum type="arabicPeriod"/>
            </a:pPr>
            <a:r>
              <a:rPr lang="en-US" dirty="0" smtClean="0"/>
              <a:t>Sites where nerves originate</a:t>
            </a:r>
          </a:p>
          <a:p>
            <a:pPr marL="280988" indent="-280988">
              <a:buFont typeface="+mj-lt"/>
              <a:buAutoNum type="arabicPeriod"/>
            </a:pPr>
            <a:r>
              <a:rPr lang="en-US" dirty="0" smtClean="0"/>
              <a:t>Relative lengths of pre- and post-</a:t>
            </a:r>
            <a:r>
              <a:rPr lang="en-US" dirty="0" err="1" smtClean="0"/>
              <a:t>ganglionic</a:t>
            </a:r>
            <a:r>
              <a:rPr lang="en-US" dirty="0" smtClean="0"/>
              <a:t> fibers</a:t>
            </a:r>
          </a:p>
          <a:p>
            <a:pPr marL="280988" indent="-280988">
              <a:buFont typeface="+mj-lt"/>
              <a:buAutoNum type="arabicPeriod"/>
            </a:pPr>
            <a:r>
              <a:rPr lang="en-US" dirty="0" smtClean="0"/>
              <a:t>Locations of ganglia</a:t>
            </a:r>
            <a:endParaRPr lang="en-US" dirty="0"/>
          </a:p>
        </p:txBody>
      </p:sp>
    </p:spTree>
    <p:extLst>
      <p:ext uri="{BB962C8B-B14F-4D97-AF65-F5344CB8AC3E}">
        <p14:creationId xmlns:p14="http://schemas.microsoft.com/office/powerpoint/2010/main" val="368475158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4"/>
          <p:cNvSpPr txBox="1">
            <a:spLocks noChangeArrowheads="1"/>
          </p:cNvSpPr>
          <p:nvPr/>
        </p:nvSpPr>
        <p:spPr bwMode="auto">
          <a:xfrm>
            <a:off x="0" y="304800"/>
            <a:ext cx="8947150" cy="4524315"/>
          </a:xfrm>
          <a:prstGeom prst="rect">
            <a:avLst/>
          </a:prstGeom>
          <a:noFill/>
          <a:ln w="38100">
            <a:noFill/>
            <a:miter lim="800000"/>
            <a:headEnd/>
            <a:tailEnd/>
          </a:ln>
        </p:spPr>
        <p:txBody>
          <a:bodyPr>
            <a:spAutoFit/>
          </a:bodyPr>
          <a:lstStyle/>
          <a:p>
            <a:pPr marL="284163" indent="-284163" eaLnBrk="0" hangingPunct="0">
              <a:lnSpc>
                <a:spcPct val="75000"/>
              </a:lnSpc>
              <a:spcBef>
                <a:spcPct val="50000"/>
              </a:spcBef>
            </a:pPr>
            <a:r>
              <a:rPr lang="en-CA" b="1" i="1" dirty="0">
                <a:solidFill>
                  <a:srgbClr val="990000"/>
                </a:solidFill>
              </a:rPr>
              <a:t>3.2.2.4 List the 3 levels of regulation of autonomic function, giving examples</a:t>
            </a:r>
          </a:p>
          <a:p>
            <a:pPr marL="284163" indent="-284163" eaLnBrk="0" hangingPunct="0">
              <a:lnSpc>
                <a:spcPct val="75000"/>
              </a:lnSpc>
              <a:spcBef>
                <a:spcPct val="50000"/>
              </a:spcBef>
            </a:pPr>
            <a:r>
              <a:rPr lang="en-CA" b="1" i="1" u="sng" dirty="0">
                <a:solidFill>
                  <a:srgbClr val="990000"/>
                </a:solidFill>
              </a:rPr>
              <a:t>1.  Brain Stem &amp; Spinal Cord Controls</a:t>
            </a:r>
            <a:endParaRPr lang="en-CA" b="1" dirty="0">
              <a:solidFill>
                <a:srgbClr val="990000"/>
              </a:solidFill>
            </a:endParaRPr>
          </a:p>
          <a:p>
            <a:pPr marL="284163" indent="-284163" eaLnBrk="0" hangingPunct="0">
              <a:lnSpc>
                <a:spcPct val="80000"/>
              </a:lnSpc>
              <a:spcBef>
                <a:spcPct val="50000"/>
              </a:spcBef>
              <a:buFontTx/>
              <a:buChar char="•"/>
            </a:pPr>
            <a:r>
              <a:rPr lang="en-CA" dirty="0" smtClean="0"/>
              <a:t>significant direct effects on ANS-regulated activities</a:t>
            </a:r>
          </a:p>
          <a:p>
            <a:pPr marL="284163" indent="-284163" eaLnBrk="0" hangingPunct="0">
              <a:lnSpc>
                <a:spcPct val="80000"/>
              </a:lnSpc>
              <a:spcBef>
                <a:spcPct val="50000"/>
              </a:spcBef>
              <a:buFontTx/>
              <a:buChar char="•"/>
            </a:pPr>
            <a:r>
              <a:rPr lang="en-CA" dirty="0" smtClean="0"/>
              <a:t>motor </a:t>
            </a:r>
            <a:r>
              <a:rPr lang="en-CA" dirty="0"/>
              <a:t>centres in </a:t>
            </a:r>
            <a:r>
              <a:rPr lang="en-CA" dirty="0" err="1"/>
              <a:t>ventro</a:t>
            </a:r>
            <a:r>
              <a:rPr lang="en-CA" dirty="0"/>
              <a:t>-lateral medulla (</a:t>
            </a:r>
            <a:r>
              <a:rPr lang="en-CA" dirty="0" err="1"/>
              <a:t>eg</a:t>
            </a:r>
            <a:r>
              <a:rPr lang="en-CA" dirty="0"/>
              <a:t>:</a:t>
            </a:r>
            <a:r>
              <a:rPr lang="en-CA" b="1" dirty="0"/>
              <a:t> </a:t>
            </a:r>
            <a:r>
              <a:rPr lang="en-CA" b="1" i="1" dirty="0">
                <a:solidFill>
                  <a:srgbClr val="990000"/>
                </a:solidFill>
              </a:rPr>
              <a:t>cardiovascular centre</a:t>
            </a:r>
            <a:r>
              <a:rPr lang="en-CA" b="1" dirty="0">
                <a:solidFill>
                  <a:srgbClr val="990000"/>
                </a:solidFill>
              </a:rPr>
              <a:t> </a:t>
            </a:r>
            <a:r>
              <a:rPr lang="en-CA" b="1" dirty="0">
                <a:sym typeface="WP IconicSymbolsA" pitchFamily="2" charset="2"/>
              </a:rPr>
              <a:t> </a:t>
            </a:r>
            <a:r>
              <a:rPr lang="en-CA" dirty="0"/>
              <a:t>heart rate, blood vessels</a:t>
            </a:r>
            <a:r>
              <a:rPr lang="en-CA" dirty="0">
                <a:sym typeface="WP IconicSymbolsA" pitchFamily="2" charset="2"/>
              </a:rPr>
              <a:t>; also GI, respiratory centres)</a:t>
            </a:r>
          </a:p>
          <a:p>
            <a:pPr marL="284163" indent="-284163" algn="ctr" eaLnBrk="0" hangingPunct="0">
              <a:lnSpc>
                <a:spcPct val="75000"/>
              </a:lnSpc>
              <a:spcBef>
                <a:spcPct val="50000"/>
              </a:spcBef>
            </a:pPr>
            <a:endParaRPr lang="en-CA" dirty="0">
              <a:sym typeface="WP IconicSymbolsA" pitchFamily="2" charset="2"/>
            </a:endParaRPr>
          </a:p>
          <a:p>
            <a:pPr marL="284163" indent="-284163"/>
            <a:r>
              <a:rPr lang="en-CA" b="1" i="1" u="sng" dirty="0">
                <a:solidFill>
                  <a:srgbClr val="990000"/>
                </a:solidFill>
              </a:rPr>
              <a:t>2.  Hypothalamic Controls:</a:t>
            </a:r>
          </a:p>
          <a:p>
            <a:pPr marL="284163" indent="-284163"/>
            <a:r>
              <a:rPr lang="en-CA" b="1" dirty="0"/>
              <a:t>• </a:t>
            </a:r>
            <a:r>
              <a:rPr lang="en-CA" b="1" dirty="0">
                <a:solidFill>
                  <a:srgbClr val="990000"/>
                </a:solidFill>
              </a:rPr>
              <a:t>hypothalamus = integration centre of ANS</a:t>
            </a:r>
          </a:p>
          <a:p>
            <a:pPr marL="284163" indent="-284163"/>
            <a:r>
              <a:rPr lang="en-CA" b="1" dirty="0"/>
              <a:t> </a:t>
            </a:r>
            <a:r>
              <a:rPr lang="en-CA" dirty="0"/>
              <a:t>&gt; </a:t>
            </a:r>
            <a:r>
              <a:rPr lang="en-CA" i="1" dirty="0" smtClean="0"/>
              <a:t>anterior </a:t>
            </a:r>
            <a:r>
              <a:rPr lang="en-CA" i="1" dirty="0"/>
              <a:t>regions </a:t>
            </a:r>
            <a:r>
              <a:rPr lang="en-CA" dirty="0">
                <a:sym typeface="WP IconicSymbolsA" pitchFamily="2" charset="2"/>
              </a:rPr>
              <a:t></a:t>
            </a:r>
            <a:r>
              <a:rPr lang="en-CA" i="1" dirty="0">
                <a:sym typeface="WP IconicSymbolsA" pitchFamily="2" charset="2"/>
              </a:rPr>
              <a:t> </a:t>
            </a:r>
            <a:r>
              <a:rPr lang="en-CA" i="1" dirty="0"/>
              <a:t> </a:t>
            </a:r>
            <a:r>
              <a:rPr lang="en-CA" dirty="0"/>
              <a:t>parasympathetic</a:t>
            </a:r>
          </a:p>
          <a:p>
            <a:pPr marL="284163" indent="-284163"/>
            <a:r>
              <a:rPr lang="en-CA" dirty="0"/>
              <a:t> &gt; </a:t>
            </a:r>
            <a:r>
              <a:rPr lang="en-CA" i="1" dirty="0" smtClean="0"/>
              <a:t>posterior</a:t>
            </a:r>
            <a:r>
              <a:rPr lang="en-CA" dirty="0" smtClean="0"/>
              <a:t> </a:t>
            </a:r>
            <a:r>
              <a:rPr lang="en-CA" dirty="0"/>
              <a:t>areas </a:t>
            </a:r>
            <a:r>
              <a:rPr lang="en-CA" dirty="0">
                <a:sym typeface="WP IconicSymbolsA" pitchFamily="2" charset="2"/>
              </a:rPr>
              <a:t> sympathetic</a:t>
            </a:r>
          </a:p>
          <a:p>
            <a:pPr marL="234950" indent="-234950"/>
            <a:r>
              <a:rPr lang="en-CA" dirty="0">
                <a:sym typeface="WP IconicSymbolsA" pitchFamily="2" charset="2"/>
              </a:rPr>
              <a:t>•  hypothalamus contains centres to coordinate heart activity, blood </a:t>
            </a:r>
            <a:r>
              <a:rPr lang="en-CA" dirty="0" smtClean="0">
                <a:sym typeface="WP IconicSymbolsA" pitchFamily="2" charset="2"/>
              </a:rPr>
              <a:t>pressure, body </a:t>
            </a:r>
            <a:r>
              <a:rPr lang="en-CA" dirty="0">
                <a:sym typeface="WP IconicSymbolsA" pitchFamily="2" charset="2"/>
              </a:rPr>
              <a:t>temp, water balance, endocrine activity; also centres that help </a:t>
            </a:r>
            <a:r>
              <a:rPr lang="en-CA" dirty="0" smtClean="0">
                <a:sym typeface="WP IconicSymbolsA" pitchFamily="2" charset="2"/>
              </a:rPr>
              <a:t>mediate </a:t>
            </a:r>
            <a:r>
              <a:rPr lang="en-CA" dirty="0">
                <a:sym typeface="WP IconicSymbolsA" pitchFamily="2" charset="2"/>
              </a:rPr>
              <a:t>emotions &amp; biological drives</a:t>
            </a:r>
          </a:p>
        </p:txBody>
      </p:sp>
    </p:spTree>
    <p:extLst>
      <p:ext uri="{BB962C8B-B14F-4D97-AF65-F5344CB8AC3E}">
        <p14:creationId xmlns:p14="http://schemas.microsoft.com/office/powerpoint/2010/main" val="11612634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6" descr="Stationery"/>
          <p:cNvSpPr txBox="1">
            <a:spLocks noChangeArrowheads="1"/>
          </p:cNvSpPr>
          <p:nvPr/>
        </p:nvSpPr>
        <p:spPr bwMode="auto">
          <a:xfrm>
            <a:off x="685800" y="1373188"/>
            <a:ext cx="7696200" cy="2055812"/>
          </a:xfrm>
          <a:prstGeom prst="rect">
            <a:avLst/>
          </a:prstGeom>
          <a:noFill/>
          <a:ln w="12700">
            <a:noFill/>
            <a:miter lim="800000"/>
            <a:headEnd/>
            <a:tailEnd/>
          </a:ln>
        </p:spPr>
        <p:txBody>
          <a:bodyPr>
            <a:spAutoFit/>
          </a:bodyPr>
          <a:lstStyle/>
          <a:p>
            <a:pPr marL="342900" indent="-342900" eaLnBrk="0" hangingPunct="0">
              <a:lnSpc>
                <a:spcPct val="85000"/>
              </a:lnSpc>
              <a:spcBef>
                <a:spcPct val="50000"/>
              </a:spcBef>
            </a:pPr>
            <a:r>
              <a:rPr lang="en-CA" b="1"/>
              <a:t>1.  After surgery, patients are often unable to urinate and bowel sounds are absent.  What division of the ANS is affected by anaesthetic?  </a:t>
            </a:r>
          </a:p>
          <a:p>
            <a:pPr marL="342900" indent="-342900" eaLnBrk="0" hangingPunct="0">
              <a:lnSpc>
                <a:spcPct val="85000"/>
              </a:lnSpc>
              <a:spcBef>
                <a:spcPct val="50000"/>
              </a:spcBef>
            </a:pPr>
            <a:r>
              <a:rPr lang="en-CA" b="1"/>
              <a:t>2.  Stress-induced stomach ulcers are due to excess sympathetic stimulation.  </a:t>
            </a:r>
            <a:r>
              <a:rPr lang="en-US" b="1"/>
              <a:t>e</a:t>
            </a:r>
            <a:r>
              <a:rPr lang="en-CA" b="1"/>
              <a:t>g:  one suspected cause of ulcers is almost total lack of blood flow to the stomach wall?  How is this related to sympathetic function?</a:t>
            </a:r>
          </a:p>
        </p:txBody>
      </p:sp>
      <p:pic>
        <p:nvPicPr>
          <p:cNvPr id="20483" name="Picture 9" descr="[b]An ulcer-sufferer clutches his stomach in pain.[/b] Source: [link = http://www.nih.gov]National Institutes of Health[/link]."/>
          <p:cNvPicPr>
            <a:picLocks noChangeAspect="1" noChangeArrowheads="1"/>
          </p:cNvPicPr>
          <p:nvPr/>
        </p:nvPicPr>
        <p:blipFill>
          <a:blip r:embed="rId3" cstate="print">
            <a:lum bright="-6000" contrast="12000"/>
          </a:blip>
          <a:srcRect/>
          <a:stretch>
            <a:fillRect/>
          </a:stretch>
        </p:blipFill>
        <p:spPr bwMode="auto">
          <a:xfrm>
            <a:off x="3708400" y="3706813"/>
            <a:ext cx="2038350" cy="2597150"/>
          </a:xfrm>
          <a:prstGeom prst="rect">
            <a:avLst/>
          </a:prstGeom>
          <a:noFill/>
          <a:ln w="9525">
            <a:noFill/>
            <a:miter lim="800000"/>
            <a:headEnd/>
            <a:tailEnd/>
          </a:ln>
        </p:spPr>
      </p:pic>
    </p:spTree>
    <p:extLst>
      <p:ext uri="{BB962C8B-B14F-4D97-AF65-F5344CB8AC3E}">
        <p14:creationId xmlns:p14="http://schemas.microsoft.com/office/powerpoint/2010/main" val="176624983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5" descr="Newsprint"/>
          <p:cNvSpPr txBox="1">
            <a:spLocks noChangeArrowheads="1"/>
          </p:cNvSpPr>
          <p:nvPr/>
        </p:nvSpPr>
        <p:spPr bwMode="auto">
          <a:xfrm>
            <a:off x="7631723" y="6477000"/>
            <a:ext cx="1359877" cy="246221"/>
          </a:xfrm>
          <a:prstGeom prst="rect">
            <a:avLst/>
          </a:prstGeom>
          <a:blipFill dpi="0" rotWithShape="0">
            <a:blip r:embed="rId3" cstate="print"/>
            <a:srcRect/>
            <a:tile tx="0" ty="0" sx="100000" sy="100000" flip="none" algn="tl"/>
          </a:blipFill>
          <a:ln w="9525">
            <a:noFill/>
            <a:miter lim="800000"/>
            <a:headEnd/>
            <a:tailEnd/>
          </a:ln>
        </p:spPr>
        <p:txBody>
          <a:bodyPr wrap="square">
            <a:spAutoFit/>
          </a:bodyPr>
          <a:lstStyle/>
          <a:p>
            <a:pPr algn="ctr" eaLnBrk="0" hangingPunct="0">
              <a:spcBef>
                <a:spcPct val="50000"/>
              </a:spcBef>
            </a:pPr>
            <a:r>
              <a:rPr lang="en-US" sz="1000" b="1" i="1" dirty="0">
                <a:solidFill>
                  <a:srgbClr val="000000"/>
                </a:solidFill>
                <a:latin typeface="NuptialScript" pitchFamily="18" charset="0"/>
              </a:rPr>
              <a:t>J. Carnegie, </a:t>
            </a:r>
            <a:r>
              <a:rPr lang="en-US" sz="1000" b="1" i="1" dirty="0" err="1">
                <a:solidFill>
                  <a:srgbClr val="000000"/>
                </a:solidFill>
                <a:latin typeface="NuptialScript" pitchFamily="18" charset="0"/>
              </a:rPr>
              <a:t>UofO</a:t>
            </a:r>
            <a:endParaRPr lang="en-CA" sz="1000" b="1" i="1" dirty="0">
              <a:solidFill>
                <a:srgbClr val="000000"/>
              </a:solidFill>
              <a:latin typeface="NuptialScript" pitchFamily="18" charset="0"/>
            </a:endParaRPr>
          </a:p>
        </p:txBody>
      </p:sp>
      <p:pic>
        <p:nvPicPr>
          <p:cNvPr id="19459" name="Picture 6" descr="E:\Chapter_14\B_JPEG_Images_and_Tables\a_labeled\figure_14_09_labeled.jpg"/>
          <p:cNvPicPr>
            <a:picLocks noChangeAspect="1" noChangeArrowheads="1"/>
          </p:cNvPicPr>
          <p:nvPr/>
        </p:nvPicPr>
        <p:blipFill>
          <a:blip r:embed="rId4" cstate="print"/>
          <a:srcRect l="2409" t="1807" r="2043" b="5588"/>
          <a:stretch>
            <a:fillRect/>
          </a:stretch>
        </p:blipFill>
        <p:spPr bwMode="auto">
          <a:xfrm>
            <a:off x="4119563" y="441325"/>
            <a:ext cx="4945062" cy="5238750"/>
          </a:xfrm>
          <a:prstGeom prst="rect">
            <a:avLst/>
          </a:prstGeom>
          <a:noFill/>
          <a:ln w="9525">
            <a:noFill/>
            <a:miter lim="800000"/>
            <a:headEnd/>
            <a:tailEnd/>
          </a:ln>
        </p:spPr>
      </p:pic>
      <p:sp>
        <p:nvSpPr>
          <p:cNvPr id="19460" name="Text Box 4"/>
          <p:cNvSpPr txBox="1">
            <a:spLocks noChangeArrowheads="1"/>
          </p:cNvSpPr>
          <p:nvPr/>
        </p:nvSpPr>
        <p:spPr bwMode="auto">
          <a:xfrm>
            <a:off x="98425" y="1257300"/>
            <a:ext cx="4146550" cy="4294188"/>
          </a:xfrm>
          <a:prstGeom prst="rect">
            <a:avLst/>
          </a:prstGeom>
          <a:noFill/>
          <a:ln w="38100">
            <a:noFill/>
            <a:miter lim="800000"/>
            <a:headEnd/>
            <a:tailEnd/>
          </a:ln>
        </p:spPr>
        <p:txBody>
          <a:bodyPr>
            <a:spAutoFit/>
          </a:bodyPr>
          <a:lstStyle/>
          <a:p>
            <a:pPr marL="228600" indent="-228600" eaLnBrk="0" hangingPunct="0">
              <a:lnSpc>
                <a:spcPct val="85000"/>
              </a:lnSpc>
              <a:spcBef>
                <a:spcPct val="50000"/>
              </a:spcBef>
            </a:pPr>
            <a:r>
              <a:rPr lang="en-CA" b="1" i="1" u="sng">
                <a:solidFill>
                  <a:srgbClr val="993300"/>
                </a:solidFill>
                <a:sym typeface="WP IconicSymbolsA" pitchFamily="2" charset="2"/>
              </a:rPr>
              <a:t>3.  Cortical Controls:</a:t>
            </a:r>
            <a:endParaRPr lang="en-CA" b="1">
              <a:solidFill>
                <a:srgbClr val="000000"/>
              </a:solidFill>
              <a:sym typeface="WP IconicSymbolsA" pitchFamily="2" charset="2"/>
            </a:endParaRPr>
          </a:p>
          <a:p>
            <a:pPr marL="228600" indent="-228600" eaLnBrk="0" hangingPunct="0">
              <a:lnSpc>
                <a:spcPct val="85000"/>
              </a:lnSpc>
              <a:spcBef>
                <a:spcPct val="50000"/>
              </a:spcBef>
            </a:pPr>
            <a:r>
              <a:rPr lang="en-CA">
                <a:solidFill>
                  <a:srgbClr val="000000"/>
                </a:solidFill>
                <a:sym typeface="WP IconicSymbolsA" pitchFamily="2" charset="2"/>
              </a:rPr>
              <a:t>•  e g: meditation &amp; biofeedback allow some conscious control over visceral activities</a:t>
            </a:r>
          </a:p>
          <a:p>
            <a:pPr marL="228600" indent="-228600" eaLnBrk="0" hangingPunct="0">
              <a:lnSpc>
                <a:spcPct val="85000"/>
              </a:lnSpc>
              <a:spcBef>
                <a:spcPct val="50000"/>
              </a:spcBef>
            </a:pPr>
            <a:r>
              <a:rPr lang="en-CA">
                <a:solidFill>
                  <a:srgbClr val="000000"/>
                </a:solidFill>
                <a:sym typeface="WP IconicSymbolsA" pitchFamily="2" charset="2"/>
              </a:rPr>
              <a:t> &gt; e g: during meditation, can lower heart &amp; breathing rates, oxygen use, metabolic rate</a:t>
            </a:r>
          </a:p>
          <a:p>
            <a:pPr marL="228600" indent="-228600" eaLnBrk="0" hangingPunct="0">
              <a:lnSpc>
                <a:spcPct val="85000"/>
              </a:lnSpc>
              <a:spcBef>
                <a:spcPct val="50000"/>
              </a:spcBef>
            </a:pPr>
            <a:r>
              <a:rPr lang="en-CA">
                <a:solidFill>
                  <a:srgbClr val="000000"/>
                </a:solidFill>
                <a:sym typeface="WP IconicSymbolsA" pitchFamily="2" charset="2"/>
              </a:rPr>
              <a:t> &gt; biofeedback to improve management of migraine headaches, stress &amp; cardiac function</a:t>
            </a:r>
          </a:p>
          <a:p>
            <a:pPr marL="228600" indent="-228600" eaLnBrk="0" hangingPunct="0">
              <a:lnSpc>
                <a:spcPct val="90000"/>
              </a:lnSpc>
              <a:spcBef>
                <a:spcPct val="50000"/>
              </a:spcBef>
            </a:pPr>
            <a:r>
              <a:rPr lang="en-CA" b="1" i="1" u="sng">
                <a:solidFill>
                  <a:srgbClr val="993300"/>
                </a:solidFill>
                <a:sym typeface="WP IconicSymbolsA" pitchFamily="2" charset="2"/>
              </a:rPr>
              <a:t>Homeostatic Imbalances of ANS</a:t>
            </a:r>
            <a:endParaRPr lang="en-CA" b="1" i="1">
              <a:solidFill>
                <a:srgbClr val="000000"/>
              </a:solidFill>
              <a:sym typeface="WP IconicSymbolsA" pitchFamily="2" charset="2"/>
            </a:endParaRPr>
          </a:p>
          <a:p>
            <a:pPr marL="228600" indent="-228600" eaLnBrk="0" hangingPunct="0">
              <a:lnSpc>
                <a:spcPct val="90000"/>
              </a:lnSpc>
              <a:spcBef>
                <a:spcPct val="50000"/>
              </a:spcBef>
            </a:pPr>
            <a:r>
              <a:rPr lang="en-CA">
                <a:solidFill>
                  <a:srgbClr val="000000"/>
                </a:solidFill>
                <a:sym typeface="WP IconicSymbolsA" pitchFamily="2" charset="2"/>
              </a:rPr>
              <a:t>•  e g:  </a:t>
            </a:r>
            <a:r>
              <a:rPr lang="en-CA" i="1">
                <a:solidFill>
                  <a:srgbClr val="000000"/>
                </a:solidFill>
                <a:sym typeface="WP IconicSymbolsA" pitchFamily="2" charset="2"/>
              </a:rPr>
              <a:t>hypertension:</a:t>
            </a:r>
            <a:endParaRPr lang="fr-CA" i="1" u="sng">
              <a:solidFill>
                <a:srgbClr val="000000"/>
              </a:solidFill>
            </a:endParaRPr>
          </a:p>
        </p:txBody>
      </p:sp>
      <p:sp>
        <p:nvSpPr>
          <p:cNvPr id="19461" name="Text Box 3"/>
          <p:cNvSpPr txBox="1">
            <a:spLocks noChangeArrowheads="1"/>
          </p:cNvSpPr>
          <p:nvPr/>
        </p:nvSpPr>
        <p:spPr bwMode="auto">
          <a:xfrm>
            <a:off x="4592638" y="5245100"/>
            <a:ext cx="1219200" cy="376238"/>
          </a:xfrm>
          <a:prstGeom prst="rect">
            <a:avLst/>
          </a:prstGeom>
          <a:noFill/>
          <a:ln w="9525">
            <a:solidFill>
              <a:srgbClr val="993300"/>
            </a:solidFill>
            <a:miter lim="800000"/>
            <a:headEnd/>
            <a:tailEnd/>
          </a:ln>
        </p:spPr>
        <p:txBody>
          <a:bodyPr>
            <a:spAutoFit/>
          </a:bodyPr>
          <a:lstStyle/>
          <a:p>
            <a:pPr eaLnBrk="0" hangingPunct="0">
              <a:spcBef>
                <a:spcPct val="50000"/>
              </a:spcBef>
            </a:pPr>
            <a:r>
              <a:rPr lang="fr-CA" sz="1800" b="1">
                <a:solidFill>
                  <a:srgbClr val="000000"/>
                </a:solidFill>
              </a:rPr>
              <a:t>Fig. 14.9</a:t>
            </a:r>
          </a:p>
        </p:txBody>
      </p:sp>
    </p:spTree>
    <p:extLst>
      <p:ext uri="{BB962C8B-B14F-4D97-AF65-F5344CB8AC3E}">
        <p14:creationId xmlns:p14="http://schemas.microsoft.com/office/powerpoint/2010/main" val="155282592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TotalTime>
  <Words>2090</Words>
  <Application>Microsoft Office PowerPoint</Application>
  <PresentationFormat>On-screen Show (4:3)</PresentationFormat>
  <Paragraphs>208</Paragraphs>
  <Slides>19</Slides>
  <Notes>18</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Homeostasis 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Homeostasis 1</dc:title>
  <dc:creator>medtech</dc:creator>
  <cp:lastModifiedBy>DND User</cp:lastModifiedBy>
  <cp:revision>8</cp:revision>
  <dcterms:created xsi:type="dcterms:W3CDTF">2015-10-01T14:24:50Z</dcterms:created>
  <dcterms:modified xsi:type="dcterms:W3CDTF">2015-10-06T16:39:12Z</dcterms:modified>
</cp:coreProperties>
</file>