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96" r:id="rId1"/>
  </p:sldMasterIdLst>
  <p:notesMasterIdLst>
    <p:notesMasterId r:id="rId50"/>
  </p:notesMasterIdLst>
  <p:handoutMasterIdLst>
    <p:handoutMasterId r:id="rId51"/>
  </p:handoutMasterIdLst>
  <p:sldIdLst>
    <p:sldId id="449" r:id="rId2"/>
    <p:sldId id="388" r:id="rId3"/>
    <p:sldId id="452" r:id="rId4"/>
    <p:sldId id="453" r:id="rId5"/>
    <p:sldId id="454" r:id="rId6"/>
    <p:sldId id="455" r:id="rId7"/>
    <p:sldId id="456" r:id="rId8"/>
    <p:sldId id="411" r:id="rId9"/>
    <p:sldId id="412" r:id="rId10"/>
    <p:sldId id="413" r:id="rId11"/>
    <p:sldId id="414" r:id="rId12"/>
    <p:sldId id="461" r:id="rId13"/>
    <p:sldId id="415" r:id="rId14"/>
    <p:sldId id="416" r:id="rId15"/>
    <p:sldId id="450" r:id="rId16"/>
    <p:sldId id="417" r:id="rId17"/>
    <p:sldId id="442" r:id="rId18"/>
    <p:sldId id="443" r:id="rId19"/>
    <p:sldId id="451" r:id="rId20"/>
    <p:sldId id="418" r:id="rId21"/>
    <p:sldId id="425" r:id="rId22"/>
    <p:sldId id="426" r:id="rId23"/>
    <p:sldId id="427" r:id="rId24"/>
    <p:sldId id="462" r:id="rId25"/>
    <p:sldId id="460" r:id="rId26"/>
    <p:sldId id="444" r:id="rId27"/>
    <p:sldId id="419" r:id="rId28"/>
    <p:sldId id="420" r:id="rId29"/>
    <p:sldId id="421" r:id="rId30"/>
    <p:sldId id="422" r:id="rId31"/>
    <p:sldId id="387" r:id="rId32"/>
    <p:sldId id="423" r:id="rId33"/>
    <p:sldId id="424" r:id="rId34"/>
    <p:sldId id="428" r:id="rId35"/>
    <p:sldId id="430" r:id="rId36"/>
    <p:sldId id="431" r:id="rId37"/>
    <p:sldId id="432" r:id="rId38"/>
    <p:sldId id="433" r:id="rId39"/>
    <p:sldId id="434" r:id="rId40"/>
    <p:sldId id="435" r:id="rId41"/>
    <p:sldId id="436" r:id="rId42"/>
    <p:sldId id="437" r:id="rId43"/>
    <p:sldId id="438" r:id="rId44"/>
    <p:sldId id="439" r:id="rId45"/>
    <p:sldId id="447" r:id="rId46"/>
    <p:sldId id="457" r:id="rId47"/>
    <p:sldId id="458" r:id="rId48"/>
    <p:sldId id="448" r:id="rId49"/>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7941" autoAdjust="0"/>
    <p:restoredTop sz="85071" autoAdjust="0"/>
  </p:normalViewPr>
  <p:slideViewPr>
    <p:cSldViewPr>
      <p:cViewPr>
        <p:scale>
          <a:sx n="69" d="100"/>
          <a:sy n="69" d="100"/>
        </p:scale>
        <p:origin x="-1170"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2862"/>
    </p:cViewPr>
  </p:sorterViewPr>
  <p:notesViewPr>
    <p:cSldViewPr>
      <p:cViewPr>
        <p:scale>
          <a:sx n="100" d="100"/>
          <a:sy n="100" d="100"/>
        </p:scale>
        <p:origin x="-816" y="-72"/>
      </p:cViewPr>
      <p:guideLst>
        <p:guide orient="horz" pos="2928"/>
        <p:guide pos="2208"/>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A31614B-0A20-402A-B52D-F8DED0DDFC2E}" type="doc">
      <dgm:prSet loTypeId="urn:microsoft.com/office/officeart/2005/8/layout/pyramid1" loCatId="pyramid" qsTypeId="urn:microsoft.com/office/officeart/2005/8/quickstyle/simple1" qsCatId="simple" csTypeId="urn:microsoft.com/office/officeart/2005/8/colors/accent1_2" csCatId="accent1" phldr="1"/>
      <dgm:spPr/>
    </dgm:pt>
    <dgm:pt modelId="{C319B36A-414A-4FC1-A4B0-3FAC279D1E52}">
      <dgm:prSet phldrT="[Text]"/>
      <dgm:spPr/>
      <dgm:t>
        <a:bodyPr/>
        <a:lstStyle/>
        <a:p>
          <a:r>
            <a:rPr lang="en-CA" dirty="0" smtClean="0"/>
            <a:t>CSR</a:t>
          </a:r>
          <a:endParaRPr lang="en-CA" dirty="0"/>
        </a:p>
      </dgm:t>
    </dgm:pt>
    <dgm:pt modelId="{918C275D-A89E-4B5A-BCB0-A8EC694894B2}" type="parTrans" cxnId="{E7A4ECB4-03F7-4CC6-B74B-9B9BD007C680}">
      <dgm:prSet/>
      <dgm:spPr/>
      <dgm:t>
        <a:bodyPr/>
        <a:lstStyle/>
        <a:p>
          <a:endParaRPr lang="en-CA"/>
        </a:p>
      </dgm:t>
    </dgm:pt>
    <dgm:pt modelId="{B0F2F6C7-0DFA-483D-BA89-B40A35AD8DCC}" type="sibTrans" cxnId="{E7A4ECB4-03F7-4CC6-B74B-9B9BD007C680}">
      <dgm:prSet/>
      <dgm:spPr/>
      <dgm:t>
        <a:bodyPr/>
        <a:lstStyle/>
        <a:p>
          <a:endParaRPr lang="en-CA"/>
        </a:p>
      </dgm:t>
    </dgm:pt>
    <dgm:pt modelId="{F71A085B-F2ED-4E7A-957B-85A7312D15BB}">
      <dgm:prSet phldrT="[Text]"/>
      <dgm:spPr/>
      <dgm:t>
        <a:bodyPr/>
        <a:lstStyle/>
        <a:p>
          <a:r>
            <a:rPr lang="en-CA" dirty="0" smtClean="0"/>
            <a:t>Legal Responsibilities</a:t>
          </a:r>
          <a:endParaRPr lang="en-CA" dirty="0"/>
        </a:p>
      </dgm:t>
    </dgm:pt>
    <dgm:pt modelId="{EFC0413D-6CCE-472E-9835-2BAFB8C84223}" type="parTrans" cxnId="{74801033-D48B-4B34-AFBA-1105018114C8}">
      <dgm:prSet/>
      <dgm:spPr/>
      <dgm:t>
        <a:bodyPr/>
        <a:lstStyle/>
        <a:p>
          <a:endParaRPr lang="en-CA"/>
        </a:p>
      </dgm:t>
    </dgm:pt>
    <dgm:pt modelId="{32F0DAAC-6EF8-469A-A692-60A8A8F7DF3C}" type="sibTrans" cxnId="{74801033-D48B-4B34-AFBA-1105018114C8}">
      <dgm:prSet/>
      <dgm:spPr/>
      <dgm:t>
        <a:bodyPr/>
        <a:lstStyle/>
        <a:p>
          <a:endParaRPr lang="en-CA"/>
        </a:p>
      </dgm:t>
    </dgm:pt>
    <dgm:pt modelId="{4AF72AFA-5AB0-45E4-A5C0-3B4DE8A7F5F0}">
      <dgm:prSet phldrT="[Text]"/>
      <dgm:spPr/>
      <dgm:t>
        <a:bodyPr/>
        <a:lstStyle/>
        <a:p>
          <a:r>
            <a:rPr lang="en-CA" dirty="0" smtClean="0"/>
            <a:t>Economic Responsibilities</a:t>
          </a:r>
          <a:endParaRPr lang="en-CA" dirty="0"/>
        </a:p>
      </dgm:t>
    </dgm:pt>
    <dgm:pt modelId="{5070D9BF-CC5B-4817-803E-8FE5CA761E95}" type="parTrans" cxnId="{BBBE8645-BDBA-4EA8-8009-D4C2BC79BAC9}">
      <dgm:prSet/>
      <dgm:spPr/>
      <dgm:t>
        <a:bodyPr/>
        <a:lstStyle/>
        <a:p>
          <a:endParaRPr lang="en-CA"/>
        </a:p>
      </dgm:t>
    </dgm:pt>
    <dgm:pt modelId="{3EA6E69F-CBC9-4367-B525-E7013B811AE5}" type="sibTrans" cxnId="{BBBE8645-BDBA-4EA8-8009-D4C2BC79BAC9}">
      <dgm:prSet/>
      <dgm:spPr/>
      <dgm:t>
        <a:bodyPr/>
        <a:lstStyle/>
        <a:p>
          <a:endParaRPr lang="en-CA"/>
        </a:p>
      </dgm:t>
    </dgm:pt>
    <dgm:pt modelId="{3FEB7D03-3F30-4D18-BA5E-406CD942A61F}" type="pres">
      <dgm:prSet presAssocID="{4A31614B-0A20-402A-B52D-F8DED0DDFC2E}" presName="Name0" presStyleCnt="0">
        <dgm:presLayoutVars>
          <dgm:dir/>
          <dgm:animLvl val="lvl"/>
          <dgm:resizeHandles val="exact"/>
        </dgm:presLayoutVars>
      </dgm:prSet>
      <dgm:spPr/>
    </dgm:pt>
    <dgm:pt modelId="{92E40AA6-4398-45CB-B862-8E9A061EC619}" type="pres">
      <dgm:prSet presAssocID="{C319B36A-414A-4FC1-A4B0-3FAC279D1E52}" presName="Name8" presStyleCnt="0"/>
      <dgm:spPr/>
    </dgm:pt>
    <dgm:pt modelId="{3CEB1E6A-4EF2-421B-8C5B-5879C3F1F389}" type="pres">
      <dgm:prSet presAssocID="{C319B36A-414A-4FC1-A4B0-3FAC279D1E52}" presName="level" presStyleLbl="node1" presStyleIdx="0" presStyleCnt="3">
        <dgm:presLayoutVars>
          <dgm:chMax val="1"/>
          <dgm:bulletEnabled val="1"/>
        </dgm:presLayoutVars>
      </dgm:prSet>
      <dgm:spPr/>
      <dgm:t>
        <a:bodyPr/>
        <a:lstStyle/>
        <a:p>
          <a:endParaRPr lang="en-CA"/>
        </a:p>
      </dgm:t>
    </dgm:pt>
    <dgm:pt modelId="{353CA875-C2A8-40F0-A090-9C579CB82F54}" type="pres">
      <dgm:prSet presAssocID="{C319B36A-414A-4FC1-A4B0-3FAC279D1E52}" presName="levelTx" presStyleLbl="revTx" presStyleIdx="0" presStyleCnt="0">
        <dgm:presLayoutVars>
          <dgm:chMax val="1"/>
          <dgm:bulletEnabled val="1"/>
        </dgm:presLayoutVars>
      </dgm:prSet>
      <dgm:spPr/>
      <dgm:t>
        <a:bodyPr/>
        <a:lstStyle/>
        <a:p>
          <a:endParaRPr lang="en-CA"/>
        </a:p>
      </dgm:t>
    </dgm:pt>
    <dgm:pt modelId="{F58C8EAF-E364-4616-A1AF-176F40D99CE3}" type="pres">
      <dgm:prSet presAssocID="{F71A085B-F2ED-4E7A-957B-85A7312D15BB}" presName="Name8" presStyleCnt="0"/>
      <dgm:spPr/>
    </dgm:pt>
    <dgm:pt modelId="{6498CE30-302A-4679-8D3A-C7EBB3131468}" type="pres">
      <dgm:prSet presAssocID="{F71A085B-F2ED-4E7A-957B-85A7312D15BB}" presName="level" presStyleLbl="node1" presStyleIdx="1" presStyleCnt="3">
        <dgm:presLayoutVars>
          <dgm:chMax val="1"/>
          <dgm:bulletEnabled val="1"/>
        </dgm:presLayoutVars>
      </dgm:prSet>
      <dgm:spPr/>
      <dgm:t>
        <a:bodyPr/>
        <a:lstStyle/>
        <a:p>
          <a:endParaRPr lang="en-CA"/>
        </a:p>
      </dgm:t>
    </dgm:pt>
    <dgm:pt modelId="{0B40249A-B15B-46BD-AB30-87FF4FCA8543}" type="pres">
      <dgm:prSet presAssocID="{F71A085B-F2ED-4E7A-957B-85A7312D15BB}" presName="levelTx" presStyleLbl="revTx" presStyleIdx="0" presStyleCnt="0">
        <dgm:presLayoutVars>
          <dgm:chMax val="1"/>
          <dgm:bulletEnabled val="1"/>
        </dgm:presLayoutVars>
      </dgm:prSet>
      <dgm:spPr/>
      <dgm:t>
        <a:bodyPr/>
        <a:lstStyle/>
        <a:p>
          <a:endParaRPr lang="en-CA"/>
        </a:p>
      </dgm:t>
    </dgm:pt>
    <dgm:pt modelId="{CC1EC3AE-0C5C-410B-A40D-BDE546CDADD4}" type="pres">
      <dgm:prSet presAssocID="{4AF72AFA-5AB0-45E4-A5C0-3B4DE8A7F5F0}" presName="Name8" presStyleCnt="0"/>
      <dgm:spPr/>
    </dgm:pt>
    <dgm:pt modelId="{D7A0D66B-0812-4EA2-91D4-A3426C202806}" type="pres">
      <dgm:prSet presAssocID="{4AF72AFA-5AB0-45E4-A5C0-3B4DE8A7F5F0}" presName="level" presStyleLbl="node1" presStyleIdx="2" presStyleCnt="3" custLinFactNeighborX="-6250" custLinFactNeighborY="-2539">
        <dgm:presLayoutVars>
          <dgm:chMax val="1"/>
          <dgm:bulletEnabled val="1"/>
        </dgm:presLayoutVars>
      </dgm:prSet>
      <dgm:spPr/>
      <dgm:t>
        <a:bodyPr/>
        <a:lstStyle/>
        <a:p>
          <a:endParaRPr lang="en-CA"/>
        </a:p>
      </dgm:t>
    </dgm:pt>
    <dgm:pt modelId="{2D21C639-2C0A-4ADF-9FE9-959209EBBB32}" type="pres">
      <dgm:prSet presAssocID="{4AF72AFA-5AB0-45E4-A5C0-3B4DE8A7F5F0}" presName="levelTx" presStyleLbl="revTx" presStyleIdx="0" presStyleCnt="0">
        <dgm:presLayoutVars>
          <dgm:chMax val="1"/>
          <dgm:bulletEnabled val="1"/>
        </dgm:presLayoutVars>
      </dgm:prSet>
      <dgm:spPr/>
      <dgm:t>
        <a:bodyPr/>
        <a:lstStyle/>
        <a:p>
          <a:endParaRPr lang="en-CA"/>
        </a:p>
      </dgm:t>
    </dgm:pt>
  </dgm:ptLst>
  <dgm:cxnLst>
    <dgm:cxn modelId="{9751D9CD-C5C9-401C-9FD0-0A286B2335B6}" type="presOf" srcId="{4AF72AFA-5AB0-45E4-A5C0-3B4DE8A7F5F0}" destId="{D7A0D66B-0812-4EA2-91D4-A3426C202806}" srcOrd="0" destOrd="0" presId="urn:microsoft.com/office/officeart/2005/8/layout/pyramid1"/>
    <dgm:cxn modelId="{BBBE8645-BDBA-4EA8-8009-D4C2BC79BAC9}" srcId="{4A31614B-0A20-402A-B52D-F8DED0DDFC2E}" destId="{4AF72AFA-5AB0-45E4-A5C0-3B4DE8A7F5F0}" srcOrd="2" destOrd="0" parTransId="{5070D9BF-CC5B-4817-803E-8FE5CA761E95}" sibTransId="{3EA6E69F-CBC9-4367-B525-E7013B811AE5}"/>
    <dgm:cxn modelId="{0E02DAD1-24A6-4A42-B003-BC3824A52CD0}" type="presOf" srcId="{F71A085B-F2ED-4E7A-957B-85A7312D15BB}" destId="{6498CE30-302A-4679-8D3A-C7EBB3131468}" srcOrd="0" destOrd="0" presId="urn:microsoft.com/office/officeart/2005/8/layout/pyramid1"/>
    <dgm:cxn modelId="{93B65014-F7FA-4D53-A483-6EB4728224F0}" type="presOf" srcId="{C319B36A-414A-4FC1-A4B0-3FAC279D1E52}" destId="{353CA875-C2A8-40F0-A090-9C579CB82F54}" srcOrd="1" destOrd="0" presId="urn:microsoft.com/office/officeart/2005/8/layout/pyramid1"/>
    <dgm:cxn modelId="{E7A4ECB4-03F7-4CC6-B74B-9B9BD007C680}" srcId="{4A31614B-0A20-402A-B52D-F8DED0DDFC2E}" destId="{C319B36A-414A-4FC1-A4B0-3FAC279D1E52}" srcOrd="0" destOrd="0" parTransId="{918C275D-A89E-4B5A-BCB0-A8EC694894B2}" sibTransId="{B0F2F6C7-0DFA-483D-BA89-B40A35AD8DCC}"/>
    <dgm:cxn modelId="{445FD1E1-347E-432F-8F6F-266DC429BBAB}" type="presOf" srcId="{4A31614B-0A20-402A-B52D-F8DED0DDFC2E}" destId="{3FEB7D03-3F30-4D18-BA5E-406CD942A61F}" srcOrd="0" destOrd="0" presId="urn:microsoft.com/office/officeart/2005/8/layout/pyramid1"/>
    <dgm:cxn modelId="{74801033-D48B-4B34-AFBA-1105018114C8}" srcId="{4A31614B-0A20-402A-B52D-F8DED0DDFC2E}" destId="{F71A085B-F2ED-4E7A-957B-85A7312D15BB}" srcOrd="1" destOrd="0" parTransId="{EFC0413D-6CCE-472E-9835-2BAFB8C84223}" sibTransId="{32F0DAAC-6EF8-469A-A692-60A8A8F7DF3C}"/>
    <dgm:cxn modelId="{D65AD2D7-B991-475F-AD6C-824F1BE5A00F}" type="presOf" srcId="{F71A085B-F2ED-4E7A-957B-85A7312D15BB}" destId="{0B40249A-B15B-46BD-AB30-87FF4FCA8543}" srcOrd="1" destOrd="0" presId="urn:microsoft.com/office/officeart/2005/8/layout/pyramid1"/>
    <dgm:cxn modelId="{F78236B4-BFAF-49FD-9C76-BC949C65F63F}" type="presOf" srcId="{C319B36A-414A-4FC1-A4B0-3FAC279D1E52}" destId="{3CEB1E6A-4EF2-421B-8C5B-5879C3F1F389}" srcOrd="0" destOrd="0" presId="urn:microsoft.com/office/officeart/2005/8/layout/pyramid1"/>
    <dgm:cxn modelId="{E3F01320-CCFD-410E-B882-1B34AC676FEF}" type="presOf" srcId="{4AF72AFA-5AB0-45E4-A5C0-3B4DE8A7F5F0}" destId="{2D21C639-2C0A-4ADF-9FE9-959209EBBB32}" srcOrd="1" destOrd="0" presId="urn:microsoft.com/office/officeart/2005/8/layout/pyramid1"/>
    <dgm:cxn modelId="{454F140A-CA1E-4EC8-8F19-7270FD70BB32}" type="presParOf" srcId="{3FEB7D03-3F30-4D18-BA5E-406CD942A61F}" destId="{92E40AA6-4398-45CB-B862-8E9A061EC619}" srcOrd="0" destOrd="0" presId="urn:microsoft.com/office/officeart/2005/8/layout/pyramid1"/>
    <dgm:cxn modelId="{306D0A2D-CD71-4EC3-AF20-50382C87495C}" type="presParOf" srcId="{92E40AA6-4398-45CB-B862-8E9A061EC619}" destId="{3CEB1E6A-4EF2-421B-8C5B-5879C3F1F389}" srcOrd="0" destOrd="0" presId="urn:microsoft.com/office/officeart/2005/8/layout/pyramid1"/>
    <dgm:cxn modelId="{C878877A-3A02-4FCF-BC70-0F7DC74FDEF6}" type="presParOf" srcId="{92E40AA6-4398-45CB-B862-8E9A061EC619}" destId="{353CA875-C2A8-40F0-A090-9C579CB82F54}" srcOrd="1" destOrd="0" presId="urn:microsoft.com/office/officeart/2005/8/layout/pyramid1"/>
    <dgm:cxn modelId="{D4243066-A0EE-481A-8AF7-FE4A031DB9C7}" type="presParOf" srcId="{3FEB7D03-3F30-4D18-BA5E-406CD942A61F}" destId="{F58C8EAF-E364-4616-A1AF-176F40D99CE3}" srcOrd="1" destOrd="0" presId="urn:microsoft.com/office/officeart/2005/8/layout/pyramid1"/>
    <dgm:cxn modelId="{68DA1FAD-E77A-4E0C-8B86-C13AB3CB0E35}" type="presParOf" srcId="{F58C8EAF-E364-4616-A1AF-176F40D99CE3}" destId="{6498CE30-302A-4679-8D3A-C7EBB3131468}" srcOrd="0" destOrd="0" presId="urn:microsoft.com/office/officeart/2005/8/layout/pyramid1"/>
    <dgm:cxn modelId="{C0BB3C2A-97D8-45C3-9F54-B1C24184EA0D}" type="presParOf" srcId="{F58C8EAF-E364-4616-A1AF-176F40D99CE3}" destId="{0B40249A-B15B-46BD-AB30-87FF4FCA8543}" srcOrd="1" destOrd="0" presId="urn:microsoft.com/office/officeart/2005/8/layout/pyramid1"/>
    <dgm:cxn modelId="{2FD76DD1-333E-4A0C-B59D-4478433DA7CC}" type="presParOf" srcId="{3FEB7D03-3F30-4D18-BA5E-406CD942A61F}" destId="{CC1EC3AE-0C5C-410B-A40D-BDE546CDADD4}" srcOrd="2" destOrd="0" presId="urn:microsoft.com/office/officeart/2005/8/layout/pyramid1"/>
    <dgm:cxn modelId="{9D84AF78-781B-4470-A5B8-61A5DE718D69}" type="presParOf" srcId="{CC1EC3AE-0C5C-410B-A40D-BDE546CDADD4}" destId="{D7A0D66B-0812-4EA2-91D4-A3426C202806}" srcOrd="0" destOrd="0" presId="urn:microsoft.com/office/officeart/2005/8/layout/pyramid1"/>
    <dgm:cxn modelId="{965361A4-4C1F-4585-BA23-536706B6EF1C}" type="presParOf" srcId="{CC1EC3AE-0C5C-410B-A40D-BDE546CDADD4}" destId="{2D21C639-2C0A-4ADF-9FE9-959209EBBB32}"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9C7A9E8-0EB6-4AE9-A4A0-674427967B94}" type="doc">
      <dgm:prSet loTypeId="urn:microsoft.com/office/officeart/2005/8/layout/cycle8" loCatId="cycle" qsTypeId="urn:microsoft.com/office/officeart/2005/8/quickstyle/simple1" qsCatId="simple" csTypeId="urn:microsoft.com/office/officeart/2005/8/colors/accent1_2" csCatId="accent1" phldr="1"/>
      <dgm:spPr/>
      <dgm:t>
        <a:bodyPr/>
        <a:lstStyle/>
        <a:p>
          <a:endParaRPr lang="en-CA"/>
        </a:p>
      </dgm:t>
    </dgm:pt>
    <dgm:pt modelId="{E01B1E9E-1746-44B6-A054-A4F060C1EA41}">
      <dgm:prSet phldrT="[Text]"/>
      <dgm:spPr/>
      <dgm:t>
        <a:bodyPr/>
        <a:lstStyle/>
        <a:p>
          <a:r>
            <a:rPr lang="en-CA" dirty="0" smtClean="0"/>
            <a:t>Social</a:t>
          </a:r>
          <a:endParaRPr lang="en-CA" dirty="0"/>
        </a:p>
      </dgm:t>
    </dgm:pt>
    <dgm:pt modelId="{2C0BE758-0560-4F59-AD84-046A670FC9F8}" type="parTrans" cxnId="{9325343B-6037-4EB4-811E-8E54D5668014}">
      <dgm:prSet/>
      <dgm:spPr/>
      <dgm:t>
        <a:bodyPr/>
        <a:lstStyle/>
        <a:p>
          <a:endParaRPr lang="en-CA"/>
        </a:p>
      </dgm:t>
    </dgm:pt>
    <dgm:pt modelId="{80007AA1-1D4A-4AE9-BB98-48F3DE9B45CE}" type="sibTrans" cxnId="{9325343B-6037-4EB4-811E-8E54D5668014}">
      <dgm:prSet/>
      <dgm:spPr/>
      <dgm:t>
        <a:bodyPr/>
        <a:lstStyle/>
        <a:p>
          <a:endParaRPr lang="en-CA"/>
        </a:p>
      </dgm:t>
    </dgm:pt>
    <dgm:pt modelId="{093FC868-302E-4A6B-8D50-930DAF1F114F}">
      <dgm:prSet phldrT="[Text]"/>
      <dgm:spPr/>
      <dgm:t>
        <a:bodyPr/>
        <a:lstStyle/>
        <a:p>
          <a:r>
            <a:rPr lang="en-CA" dirty="0" smtClean="0"/>
            <a:t>Environmental</a:t>
          </a:r>
          <a:endParaRPr lang="en-CA" dirty="0"/>
        </a:p>
      </dgm:t>
    </dgm:pt>
    <dgm:pt modelId="{E32D2D33-53BE-45C2-9346-649A93592282}" type="parTrans" cxnId="{75924E25-F1CB-458C-83E2-C224F5F90832}">
      <dgm:prSet/>
      <dgm:spPr/>
      <dgm:t>
        <a:bodyPr/>
        <a:lstStyle/>
        <a:p>
          <a:endParaRPr lang="en-CA"/>
        </a:p>
      </dgm:t>
    </dgm:pt>
    <dgm:pt modelId="{832E9008-092E-4904-A5F0-47E2732E0747}" type="sibTrans" cxnId="{75924E25-F1CB-458C-83E2-C224F5F90832}">
      <dgm:prSet/>
      <dgm:spPr/>
      <dgm:t>
        <a:bodyPr/>
        <a:lstStyle/>
        <a:p>
          <a:endParaRPr lang="en-CA"/>
        </a:p>
      </dgm:t>
    </dgm:pt>
    <dgm:pt modelId="{007026EB-E3F5-435B-BA98-FB63B66B87A6}">
      <dgm:prSet phldrT="[Text]"/>
      <dgm:spPr/>
      <dgm:t>
        <a:bodyPr/>
        <a:lstStyle/>
        <a:p>
          <a:r>
            <a:rPr lang="en-CA" dirty="0" smtClean="0"/>
            <a:t>Economic</a:t>
          </a:r>
          <a:endParaRPr lang="en-CA" dirty="0"/>
        </a:p>
      </dgm:t>
    </dgm:pt>
    <dgm:pt modelId="{F4FCEED2-ACD9-4790-8EF9-2BCF4B0CF2AE}" type="parTrans" cxnId="{564DD0A8-E92C-4891-A81A-446BFB065E94}">
      <dgm:prSet/>
      <dgm:spPr/>
      <dgm:t>
        <a:bodyPr/>
        <a:lstStyle/>
        <a:p>
          <a:endParaRPr lang="en-CA"/>
        </a:p>
      </dgm:t>
    </dgm:pt>
    <dgm:pt modelId="{3E5DBD37-7CCE-4D28-AE11-8F313A94F711}" type="sibTrans" cxnId="{564DD0A8-E92C-4891-A81A-446BFB065E94}">
      <dgm:prSet/>
      <dgm:spPr/>
      <dgm:t>
        <a:bodyPr/>
        <a:lstStyle/>
        <a:p>
          <a:endParaRPr lang="en-CA"/>
        </a:p>
      </dgm:t>
    </dgm:pt>
    <dgm:pt modelId="{FE7F2E6A-F297-444D-8D71-788E3F6D7BD5}" type="pres">
      <dgm:prSet presAssocID="{D9C7A9E8-0EB6-4AE9-A4A0-674427967B94}" presName="compositeShape" presStyleCnt="0">
        <dgm:presLayoutVars>
          <dgm:chMax val="7"/>
          <dgm:dir/>
          <dgm:resizeHandles val="exact"/>
        </dgm:presLayoutVars>
      </dgm:prSet>
      <dgm:spPr/>
      <dgm:t>
        <a:bodyPr/>
        <a:lstStyle/>
        <a:p>
          <a:endParaRPr lang="en-CA"/>
        </a:p>
      </dgm:t>
    </dgm:pt>
    <dgm:pt modelId="{ED191E64-C2E7-48F0-A80F-AE99818CA24E}" type="pres">
      <dgm:prSet presAssocID="{D9C7A9E8-0EB6-4AE9-A4A0-674427967B94}" presName="wedge1" presStyleLbl="node1" presStyleIdx="0" presStyleCnt="3"/>
      <dgm:spPr/>
      <dgm:t>
        <a:bodyPr/>
        <a:lstStyle/>
        <a:p>
          <a:endParaRPr lang="en-CA"/>
        </a:p>
      </dgm:t>
    </dgm:pt>
    <dgm:pt modelId="{36737E0F-416D-4200-9512-C865D93360AA}" type="pres">
      <dgm:prSet presAssocID="{D9C7A9E8-0EB6-4AE9-A4A0-674427967B94}" presName="dummy1a" presStyleCnt="0"/>
      <dgm:spPr/>
    </dgm:pt>
    <dgm:pt modelId="{5CE5503F-363A-4CEA-BA40-FBAC92E966D2}" type="pres">
      <dgm:prSet presAssocID="{D9C7A9E8-0EB6-4AE9-A4A0-674427967B94}" presName="dummy1b" presStyleCnt="0"/>
      <dgm:spPr/>
    </dgm:pt>
    <dgm:pt modelId="{8BBCB864-1DB5-4698-89E4-296B79F134D2}" type="pres">
      <dgm:prSet presAssocID="{D9C7A9E8-0EB6-4AE9-A4A0-674427967B94}" presName="wedge1Tx" presStyleLbl="node1" presStyleIdx="0" presStyleCnt="3">
        <dgm:presLayoutVars>
          <dgm:chMax val="0"/>
          <dgm:chPref val="0"/>
          <dgm:bulletEnabled val="1"/>
        </dgm:presLayoutVars>
      </dgm:prSet>
      <dgm:spPr/>
      <dgm:t>
        <a:bodyPr/>
        <a:lstStyle/>
        <a:p>
          <a:endParaRPr lang="en-CA"/>
        </a:p>
      </dgm:t>
    </dgm:pt>
    <dgm:pt modelId="{B813E053-F65F-4B77-8ADD-17A984BC2120}" type="pres">
      <dgm:prSet presAssocID="{D9C7A9E8-0EB6-4AE9-A4A0-674427967B94}" presName="wedge2" presStyleLbl="node1" presStyleIdx="1" presStyleCnt="3"/>
      <dgm:spPr/>
      <dgm:t>
        <a:bodyPr/>
        <a:lstStyle/>
        <a:p>
          <a:endParaRPr lang="en-CA"/>
        </a:p>
      </dgm:t>
    </dgm:pt>
    <dgm:pt modelId="{6273285F-3EB7-4D4B-AD39-3FDD4F794686}" type="pres">
      <dgm:prSet presAssocID="{D9C7A9E8-0EB6-4AE9-A4A0-674427967B94}" presName="dummy2a" presStyleCnt="0"/>
      <dgm:spPr/>
    </dgm:pt>
    <dgm:pt modelId="{7D51FA21-0FA8-423C-9998-999FE139EA21}" type="pres">
      <dgm:prSet presAssocID="{D9C7A9E8-0EB6-4AE9-A4A0-674427967B94}" presName="dummy2b" presStyleCnt="0"/>
      <dgm:spPr/>
    </dgm:pt>
    <dgm:pt modelId="{C2D84614-C95F-4930-BF3B-A3D5FAC3EE0D}" type="pres">
      <dgm:prSet presAssocID="{D9C7A9E8-0EB6-4AE9-A4A0-674427967B94}" presName="wedge2Tx" presStyleLbl="node1" presStyleIdx="1" presStyleCnt="3">
        <dgm:presLayoutVars>
          <dgm:chMax val="0"/>
          <dgm:chPref val="0"/>
          <dgm:bulletEnabled val="1"/>
        </dgm:presLayoutVars>
      </dgm:prSet>
      <dgm:spPr/>
      <dgm:t>
        <a:bodyPr/>
        <a:lstStyle/>
        <a:p>
          <a:endParaRPr lang="en-CA"/>
        </a:p>
      </dgm:t>
    </dgm:pt>
    <dgm:pt modelId="{909E2A8A-60E4-4A5C-9F70-3DFF359F07A5}" type="pres">
      <dgm:prSet presAssocID="{D9C7A9E8-0EB6-4AE9-A4A0-674427967B94}" presName="wedge3" presStyleLbl="node1" presStyleIdx="2" presStyleCnt="3"/>
      <dgm:spPr/>
      <dgm:t>
        <a:bodyPr/>
        <a:lstStyle/>
        <a:p>
          <a:endParaRPr lang="en-CA"/>
        </a:p>
      </dgm:t>
    </dgm:pt>
    <dgm:pt modelId="{751F06EE-BBAE-4A57-84B8-CBD7BFF4993B}" type="pres">
      <dgm:prSet presAssocID="{D9C7A9E8-0EB6-4AE9-A4A0-674427967B94}" presName="dummy3a" presStyleCnt="0"/>
      <dgm:spPr/>
    </dgm:pt>
    <dgm:pt modelId="{6FB0FF6F-A2B3-46DD-99D3-159D2C961C47}" type="pres">
      <dgm:prSet presAssocID="{D9C7A9E8-0EB6-4AE9-A4A0-674427967B94}" presName="dummy3b" presStyleCnt="0"/>
      <dgm:spPr/>
    </dgm:pt>
    <dgm:pt modelId="{801C22EB-9566-49C7-9D28-1500A4D060DE}" type="pres">
      <dgm:prSet presAssocID="{D9C7A9E8-0EB6-4AE9-A4A0-674427967B94}" presName="wedge3Tx" presStyleLbl="node1" presStyleIdx="2" presStyleCnt="3">
        <dgm:presLayoutVars>
          <dgm:chMax val="0"/>
          <dgm:chPref val="0"/>
          <dgm:bulletEnabled val="1"/>
        </dgm:presLayoutVars>
      </dgm:prSet>
      <dgm:spPr/>
      <dgm:t>
        <a:bodyPr/>
        <a:lstStyle/>
        <a:p>
          <a:endParaRPr lang="en-CA"/>
        </a:p>
      </dgm:t>
    </dgm:pt>
    <dgm:pt modelId="{B427CC32-BF53-491F-BD5C-65DED2AB1CB7}" type="pres">
      <dgm:prSet presAssocID="{80007AA1-1D4A-4AE9-BB98-48F3DE9B45CE}" presName="arrowWedge1" presStyleLbl="fgSibTrans2D1" presStyleIdx="0" presStyleCnt="3"/>
      <dgm:spPr/>
    </dgm:pt>
    <dgm:pt modelId="{18AB6A9B-54DC-4FCC-80C5-05A98B8EE204}" type="pres">
      <dgm:prSet presAssocID="{832E9008-092E-4904-A5F0-47E2732E0747}" presName="arrowWedge2" presStyleLbl="fgSibTrans2D1" presStyleIdx="1" presStyleCnt="3"/>
      <dgm:spPr/>
    </dgm:pt>
    <dgm:pt modelId="{9A3589AF-B87F-4E6A-9750-9376E654B9D8}" type="pres">
      <dgm:prSet presAssocID="{3E5DBD37-7CCE-4D28-AE11-8F313A94F711}" presName="arrowWedge3" presStyleLbl="fgSibTrans2D1" presStyleIdx="2" presStyleCnt="3"/>
      <dgm:spPr/>
    </dgm:pt>
  </dgm:ptLst>
  <dgm:cxnLst>
    <dgm:cxn modelId="{4E09C65D-5441-4FF2-BAC4-A58312B5FB01}" type="presOf" srcId="{093FC868-302E-4A6B-8D50-930DAF1F114F}" destId="{C2D84614-C95F-4930-BF3B-A3D5FAC3EE0D}" srcOrd="1" destOrd="0" presId="urn:microsoft.com/office/officeart/2005/8/layout/cycle8"/>
    <dgm:cxn modelId="{EBC724EC-36E8-41F0-B067-EB3791519401}" type="presOf" srcId="{093FC868-302E-4A6B-8D50-930DAF1F114F}" destId="{B813E053-F65F-4B77-8ADD-17A984BC2120}" srcOrd="0" destOrd="0" presId="urn:microsoft.com/office/officeart/2005/8/layout/cycle8"/>
    <dgm:cxn modelId="{D778ABA9-4C9A-4093-91F8-0D607ACD58CB}" type="presOf" srcId="{E01B1E9E-1746-44B6-A054-A4F060C1EA41}" destId="{8BBCB864-1DB5-4698-89E4-296B79F134D2}" srcOrd="1" destOrd="0" presId="urn:microsoft.com/office/officeart/2005/8/layout/cycle8"/>
    <dgm:cxn modelId="{75924E25-F1CB-458C-83E2-C224F5F90832}" srcId="{D9C7A9E8-0EB6-4AE9-A4A0-674427967B94}" destId="{093FC868-302E-4A6B-8D50-930DAF1F114F}" srcOrd="1" destOrd="0" parTransId="{E32D2D33-53BE-45C2-9346-649A93592282}" sibTransId="{832E9008-092E-4904-A5F0-47E2732E0747}"/>
    <dgm:cxn modelId="{564DD0A8-E92C-4891-A81A-446BFB065E94}" srcId="{D9C7A9E8-0EB6-4AE9-A4A0-674427967B94}" destId="{007026EB-E3F5-435B-BA98-FB63B66B87A6}" srcOrd="2" destOrd="0" parTransId="{F4FCEED2-ACD9-4790-8EF9-2BCF4B0CF2AE}" sibTransId="{3E5DBD37-7CCE-4D28-AE11-8F313A94F711}"/>
    <dgm:cxn modelId="{BEC54FE8-C85F-43DB-A104-3272A6C188D9}" type="presOf" srcId="{D9C7A9E8-0EB6-4AE9-A4A0-674427967B94}" destId="{FE7F2E6A-F297-444D-8D71-788E3F6D7BD5}" srcOrd="0" destOrd="0" presId="urn:microsoft.com/office/officeart/2005/8/layout/cycle8"/>
    <dgm:cxn modelId="{44BC1682-C490-4475-959A-91AFC044B440}" type="presOf" srcId="{E01B1E9E-1746-44B6-A054-A4F060C1EA41}" destId="{ED191E64-C2E7-48F0-A80F-AE99818CA24E}" srcOrd="0" destOrd="0" presId="urn:microsoft.com/office/officeart/2005/8/layout/cycle8"/>
    <dgm:cxn modelId="{9325343B-6037-4EB4-811E-8E54D5668014}" srcId="{D9C7A9E8-0EB6-4AE9-A4A0-674427967B94}" destId="{E01B1E9E-1746-44B6-A054-A4F060C1EA41}" srcOrd="0" destOrd="0" parTransId="{2C0BE758-0560-4F59-AD84-046A670FC9F8}" sibTransId="{80007AA1-1D4A-4AE9-BB98-48F3DE9B45CE}"/>
    <dgm:cxn modelId="{D982E45B-2E50-431E-8AA2-8BB598F03455}" type="presOf" srcId="{007026EB-E3F5-435B-BA98-FB63B66B87A6}" destId="{801C22EB-9566-49C7-9D28-1500A4D060DE}" srcOrd="1" destOrd="0" presId="urn:microsoft.com/office/officeart/2005/8/layout/cycle8"/>
    <dgm:cxn modelId="{F06553CC-E221-40C1-A0C6-0136EB1FF1E9}" type="presOf" srcId="{007026EB-E3F5-435B-BA98-FB63B66B87A6}" destId="{909E2A8A-60E4-4A5C-9F70-3DFF359F07A5}" srcOrd="0" destOrd="0" presId="urn:microsoft.com/office/officeart/2005/8/layout/cycle8"/>
    <dgm:cxn modelId="{DA12B4E1-CC4D-4E80-88BC-BA21A471F677}" type="presParOf" srcId="{FE7F2E6A-F297-444D-8D71-788E3F6D7BD5}" destId="{ED191E64-C2E7-48F0-A80F-AE99818CA24E}" srcOrd="0" destOrd="0" presId="urn:microsoft.com/office/officeart/2005/8/layout/cycle8"/>
    <dgm:cxn modelId="{1F031A22-3525-4DD4-8C39-D0670F0F4DF2}" type="presParOf" srcId="{FE7F2E6A-F297-444D-8D71-788E3F6D7BD5}" destId="{36737E0F-416D-4200-9512-C865D93360AA}" srcOrd="1" destOrd="0" presId="urn:microsoft.com/office/officeart/2005/8/layout/cycle8"/>
    <dgm:cxn modelId="{C2ED73D9-CFFE-4253-8692-54C751BE0586}" type="presParOf" srcId="{FE7F2E6A-F297-444D-8D71-788E3F6D7BD5}" destId="{5CE5503F-363A-4CEA-BA40-FBAC92E966D2}" srcOrd="2" destOrd="0" presId="urn:microsoft.com/office/officeart/2005/8/layout/cycle8"/>
    <dgm:cxn modelId="{6126D003-725E-4F12-99DF-144718CCA710}" type="presParOf" srcId="{FE7F2E6A-F297-444D-8D71-788E3F6D7BD5}" destId="{8BBCB864-1DB5-4698-89E4-296B79F134D2}" srcOrd="3" destOrd="0" presId="urn:microsoft.com/office/officeart/2005/8/layout/cycle8"/>
    <dgm:cxn modelId="{A5E3990F-03F3-44E9-A8A9-1FF4264870AA}" type="presParOf" srcId="{FE7F2E6A-F297-444D-8D71-788E3F6D7BD5}" destId="{B813E053-F65F-4B77-8ADD-17A984BC2120}" srcOrd="4" destOrd="0" presId="urn:microsoft.com/office/officeart/2005/8/layout/cycle8"/>
    <dgm:cxn modelId="{E04BA397-D730-4825-8252-FBE9017FDCB5}" type="presParOf" srcId="{FE7F2E6A-F297-444D-8D71-788E3F6D7BD5}" destId="{6273285F-3EB7-4D4B-AD39-3FDD4F794686}" srcOrd="5" destOrd="0" presId="urn:microsoft.com/office/officeart/2005/8/layout/cycle8"/>
    <dgm:cxn modelId="{6C7772EA-8709-4EC8-B884-666649C930D5}" type="presParOf" srcId="{FE7F2E6A-F297-444D-8D71-788E3F6D7BD5}" destId="{7D51FA21-0FA8-423C-9998-999FE139EA21}" srcOrd="6" destOrd="0" presId="urn:microsoft.com/office/officeart/2005/8/layout/cycle8"/>
    <dgm:cxn modelId="{4D8CC2A4-1D31-4314-BC4F-F6AF5689DB0B}" type="presParOf" srcId="{FE7F2E6A-F297-444D-8D71-788E3F6D7BD5}" destId="{C2D84614-C95F-4930-BF3B-A3D5FAC3EE0D}" srcOrd="7" destOrd="0" presId="urn:microsoft.com/office/officeart/2005/8/layout/cycle8"/>
    <dgm:cxn modelId="{F0208550-3ECA-4583-8025-6AFB4306D452}" type="presParOf" srcId="{FE7F2E6A-F297-444D-8D71-788E3F6D7BD5}" destId="{909E2A8A-60E4-4A5C-9F70-3DFF359F07A5}" srcOrd="8" destOrd="0" presId="urn:microsoft.com/office/officeart/2005/8/layout/cycle8"/>
    <dgm:cxn modelId="{46FE90D0-A704-4070-8376-53D135120FD9}" type="presParOf" srcId="{FE7F2E6A-F297-444D-8D71-788E3F6D7BD5}" destId="{751F06EE-BBAE-4A57-84B8-CBD7BFF4993B}" srcOrd="9" destOrd="0" presId="urn:microsoft.com/office/officeart/2005/8/layout/cycle8"/>
    <dgm:cxn modelId="{036B46B4-BE4C-4E84-8612-4CEAA39C1442}" type="presParOf" srcId="{FE7F2E6A-F297-444D-8D71-788E3F6D7BD5}" destId="{6FB0FF6F-A2B3-46DD-99D3-159D2C961C47}" srcOrd="10" destOrd="0" presId="urn:microsoft.com/office/officeart/2005/8/layout/cycle8"/>
    <dgm:cxn modelId="{F4C17F52-8904-4E56-962C-C7C8E9FB8BDA}" type="presParOf" srcId="{FE7F2E6A-F297-444D-8D71-788E3F6D7BD5}" destId="{801C22EB-9566-49C7-9D28-1500A4D060DE}" srcOrd="11" destOrd="0" presId="urn:microsoft.com/office/officeart/2005/8/layout/cycle8"/>
    <dgm:cxn modelId="{7A224F0E-57DA-426B-B94F-DD8283A472EF}" type="presParOf" srcId="{FE7F2E6A-F297-444D-8D71-788E3F6D7BD5}" destId="{B427CC32-BF53-491F-BD5C-65DED2AB1CB7}" srcOrd="12" destOrd="0" presId="urn:microsoft.com/office/officeart/2005/8/layout/cycle8"/>
    <dgm:cxn modelId="{628EAF24-8F0D-49BE-98F4-D6A7C507BFB3}" type="presParOf" srcId="{FE7F2E6A-F297-444D-8D71-788E3F6D7BD5}" destId="{18AB6A9B-54DC-4FCC-80C5-05A98B8EE204}" srcOrd="13" destOrd="0" presId="urn:microsoft.com/office/officeart/2005/8/layout/cycle8"/>
    <dgm:cxn modelId="{8B1D18AB-9D06-496E-B834-359049226AC3}" type="presParOf" srcId="{FE7F2E6A-F297-444D-8D71-788E3F6D7BD5}" destId="{9A3589AF-B87F-4E6A-9750-9376E654B9D8}" srcOrd="14" destOrd="0" presId="urn:microsoft.com/office/officeart/2005/8/layout/cycle8"/>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EB1E6A-4EF2-421B-8C5B-5879C3F1F389}">
      <dsp:nvSpPr>
        <dsp:cNvPr id="0" name=""/>
        <dsp:cNvSpPr/>
      </dsp:nvSpPr>
      <dsp:spPr>
        <a:xfrm>
          <a:off x="1222369" y="0"/>
          <a:ext cx="1222369" cy="1357322"/>
        </a:xfrm>
        <a:prstGeom prst="trapezoid">
          <a:avLst>
            <a:gd name="adj" fmla="val 5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CA" sz="1700" kern="1200" dirty="0" smtClean="0"/>
            <a:t>CSR</a:t>
          </a:r>
          <a:endParaRPr lang="en-CA" sz="1700" kern="1200" dirty="0"/>
        </a:p>
      </dsp:txBody>
      <dsp:txXfrm>
        <a:off x="1222369" y="0"/>
        <a:ext cx="1222369" cy="1357322"/>
      </dsp:txXfrm>
    </dsp:sp>
    <dsp:sp modelId="{6498CE30-302A-4679-8D3A-C7EBB3131468}">
      <dsp:nvSpPr>
        <dsp:cNvPr id="0" name=""/>
        <dsp:cNvSpPr/>
      </dsp:nvSpPr>
      <dsp:spPr>
        <a:xfrm>
          <a:off x="611184" y="1357321"/>
          <a:ext cx="2444738" cy="1357322"/>
        </a:xfrm>
        <a:prstGeom prst="trapezoid">
          <a:avLst>
            <a:gd name="adj" fmla="val 45029"/>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CA" sz="1700" kern="1200" dirty="0" smtClean="0"/>
            <a:t>Legal Responsibilities</a:t>
          </a:r>
          <a:endParaRPr lang="en-CA" sz="1700" kern="1200" dirty="0"/>
        </a:p>
      </dsp:txBody>
      <dsp:txXfrm>
        <a:off x="1039013" y="1357321"/>
        <a:ext cx="1589080" cy="1357322"/>
      </dsp:txXfrm>
    </dsp:sp>
    <dsp:sp modelId="{D7A0D66B-0812-4EA2-91D4-A3426C202806}">
      <dsp:nvSpPr>
        <dsp:cNvPr id="0" name=""/>
        <dsp:cNvSpPr/>
      </dsp:nvSpPr>
      <dsp:spPr>
        <a:xfrm>
          <a:off x="0" y="2680181"/>
          <a:ext cx="3667108" cy="1357322"/>
        </a:xfrm>
        <a:prstGeom prst="trapezoid">
          <a:avLst>
            <a:gd name="adj" fmla="val 45029"/>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CA" sz="1700" kern="1200" dirty="0" smtClean="0"/>
            <a:t>Economic Responsibilities</a:t>
          </a:r>
          <a:endParaRPr lang="en-CA" sz="1700" kern="1200" dirty="0"/>
        </a:p>
      </dsp:txBody>
      <dsp:txXfrm>
        <a:off x="641743" y="2680181"/>
        <a:ext cx="2383620" cy="13573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191E64-C2E7-48F0-A80F-AE99818CA24E}">
      <dsp:nvSpPr>
        <dsp:cNvPr id="0" name=""/>
        <dsp:cNvSpPr/>
      </dsp:nvSpPr>
      <dsp:spPr>
        <a:xfrm>
          <a:off x="326693" y="361119"/>
          <a:ext cx="2820372" cy="2820372"/>
        </a:xfrm>
        <a:prstGeom prst="pie">
          <a:avLst>
            <a:gd name="adj1" fmla="val 16200000"/>
            <a:gd name="adj2" fmla="val 18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CA" sz="1700" kern="1200" dirty="0" smtClean="0"/>
            <a:t>Social</a:t>
          </a:r>
          <a:endParaRPr lang="en-CA" sz="1700" kern="1200" dirty="0"/>
        </a:p>
      </dsp:txBody>
      <dsp:txXfrm>
        <a:off x="1813096" y="958769"/>
        <a:ext cx="1007275" cy="839396"/>
      </dsp:txXfrm>
    </dsp:sp>
    <dsp:sp modelId="{B813E053-F65F-4B77-8ADD-17A984BC2120}">
      <dsp:nvSpPr>
        <dsp:cNvPr id="0" name=""/>
        <dsp:cNvSpPr/>
      </dsp:nvSpPr>
      <dsp:spPr>
        <a:xfrm>
          <a:off x="268606" y="461846"/>
          <a:ext cx="2820372" cy="2820372"/>
        </a:xfrm>
        <a:prstGeom prst="pie">
          <a:avLst>
            <a:gd name="adj1" fmla="val 1800000"/>
            <a:gd name="adj2" fmla="val 90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CA" sz="1700" kern="1200" dirty="0" smtClean="0"/>
            <a:t>Environmental</a:t>
          </a:r>
          <a:endParaRPr lang="en-CA" sz="1700" kern="1200" dirty="0"/>
        </a:p>
      </dsp:txBody>
      <dsp:txXfrm>
        <a:off x="940124" y="2291731"/>
        <a:ext cx="1510913" cy="738668"/>
      </dsp:txXfrm>
    </dsp:sp>
    <dsp:sp modelId="{909E2A8A-60E4-4A5C-9F70-3DFF359F07A5}">
      <dsp:nvSpPr>
        <dsp:cNvPr id="0" name=""/>
        <dsp:cNvSpPr/>
      </dsp:nvSpPr>
      <dsp:spPr>
        <a:xfrm>
          <a:off x="210520" y="361119"/>
          <a:ext cx="2820372" cy="2820372"/>
        </a:xfrm>
        <a:prstGeom prst="pie">
          <a:avLst>
            <a:gd name="adj1" fmla="val 90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CA" sz="1700" kern="1200" dirty="0" smtClean="0"/>
            <a:t>Economic</a:t>
          </a:r>
          <a:endParaRPr lang="en-CA" sz="1700" kern="1200" dirty="0"/>
        </a:p>
      </dsp:txBody>
      <dsp:txXfrm>
        <a:off x="537213" y="958769"/>
        <a:ext cx="1007275" cy="839396"/>
      </dsp:txXfrm>
    </dsp:sp>
    <dsp:sp modelId="{B427CC32-BF53-491F-BD5C-65DED2AB1CB7}">
      <dsp:nvSpPr>
        <dsp:cNvPr id="0" name=""/>
        <dsp:cNvSpPr/>
      </dsp:nvSpPr>
      <dsp:spPr>
        <a:xfrm>
          <a:off x="152331" y="186524"/>
          <a:ext cx="3169561" cy="3169561"/>
        </a:xfrm>
        <a:prstGeom prst="circularArrow">
          <a:avLst>
            <a:gd name="adj1" fmla="val 5085"/>
            <a:gd name="adj2" fmla="val 327528"/>
            <a:gd name="adj3" fmla="val 1472472"/>
            <a:gd name="adj4" fmla="val 1619943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8AB6A9B-54DC-4FCC-80C5-05A98B8EE204}">
      <dsp:nvSpPr>
        <dsp:cNvPr id="0" name=""/>
        <dsp:cNvSpPr/>
      </dsp:nvSpPr>
      <dsp:spPr>
        <a:xfrm>
          <a:off x="94012" y="287073"/>
          <a:ext cx="3169561" cy="3169561"/>
        </a:xfrm>
        <a:prstGeom prst="circularArrow">
          <a:avLst>
            <a:gd name="adj1" fmla="val 5085"/>
            <a:gd name="adj2" fmla="val 327528"/>
            <a:gd name="adj3" fmla="val 8671970"/>
            <a:gd name="adj4" fmla="val 180050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A3589AF-B87F-4E6A-9750-9376E654B9D8}">
      <dsp:nvSpPr>
        <dsp:cNvPr id="0" name=""/>
        <dsp:cNvSpPr/>
      </dsp:nvSpPr>
      <dsp:spPr>
        <a:xfrm>
          <a:off x="35693" y="186524"/>
          <a:ext cx="3169561" cy="3169561"/>
        </a:xfrm>
        <a:prstGeom prst="circularArrow">
          <a:avLst>
            <a:gd name="adj1" fmla="val 5085"/>
            <a:gd name="adj2" fmla="val 327528"/>
            <a:gd name="adj3" fmla="val 15873039"/>
            <a:gd name="adj4" fmla="val 900000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42" name="Rectangle 2"/>
          <p:cNvSpPr>
            <a:spLocks noGrp="1" noChangeArrowheads="1"/>
          </p:cNvSpPr>
          <p:nvPr>
            <p:ph type="hdr" sz="quarter"/>
          </p:nvPr>
        </p:nvSpPr>
        <p:spPr bwMode="auto">
          <a:xfrm>
            <a:off x="0" y="0"/>
            <a:ext cx="3005138" cy="460375"/>
          </a:xfrm>
          <a:prstGeom prst="rect">
            <a:avLst/>
          </a:prstGeom>
          <a:noFill/>
          <a:ln w="9525">
            <a:noFill/>
            <a:miter lim="800000"/>
            <a:headEnd/>
            <a:tailEnd/>
          </a:ln>
          <a:effectLst/>
        </p:spPr>
        <p:txBody>
          <a:bodyPr vert="horz" wrap="square" lIns="93169" tIns="46584" rIns="93169" bIns="46584" numCol="1" anchor="t" anchorCtr="0" compatLnSpc="1">
            <a:prstTxWarp prst="textNoShape">
              <a:avLst/>
            </a:prstTxWarp>
          </a:bodyPr>
          <a:lstStyle>
            <a:lvl1pPr defTabSz="930275" eaLnBrk="0" hangingPunct="0">
              <a:defRPr sz="1200">
                <a:latin typeface="Times New Roman" pitchFamily="18" charset="0"/>
              </a:defRPr>
            </a:lvl1pPr>
          </a:lstStyle>
          <a:p>
            <a:pPr>
              <a:defRPr/>
            </a:pPr>
            <a:endParaRPr lang="en-US"/>
          </a:p>
        </p:txBody>
      </p:sp>
      <p:sp>
        <p:nvSpPr>
          <p:cNvPr id="163843" name="Rectangle 3"/>
          <p:cNvSpPr>
            <a:spLocks noGrp="1" noChangeArrowheads="1"/>
          </p:cNvSpPr>
          <p:nvPr>
            <p:ph type="dt" sz="quarter" idx="1"/>
          </p:nvPr>
        </p:nvSpPr>
        <p:spPr bwMode="auto">
          <a:xfrm>
            <a:off x="4005263" y="0"/>
            <a:ext cx="3005137" cy="460375"/>
          </a:xfrm>
          <a:prstGeom prst="rect">
            <a:avLst/>
          </a:prstGeom>
          <a:noFill/>
          <a:ln w="9525">
            <a:noFill/>
            <a:miter lim="800000"/>
            <a:headEnd/>
            <a:tailEnd/>
          </a:ln>
          <a:effectLst/>
        </p:spPr>
        <p:txBody>
          <a:bodyPr vert="horz" wrap="square" lIns="93169" tIns="46584" rIns="93169" bIns="46584" numCol="1" anchor="t" anchorCtr="0" compatLnSpc="1">
            <a:prstTxWarp prst="textNoShape">
              <a:avLst/>
            </a:prstTxWarp>
          </a:bodyPr>
          <a:lstStyle>
            <a:lvl1pPr algn="r" defTabSz="930275" eaLnBrk="0" hangingPunct="0">
              <a:defRPr sz="1200">
                <a:latin typeface="Times New Roman" pitchFamily="18" charset="0"/>
              </a:defRPr>
            </a:lvl1pPr>
          </a:lstStyle>
          <a:p>
            <a:pPr>
              <a:defRPr/>
            </a:pPr>
            <a:endParaRPr lang="en-US"/>
          </a:p>
        </p:txBody>
      </p:sp>
      <p:sp>
        <p:nvSpPr>
          <p:cNvPr id="163844" name="Rectangle 4"/>
          <p:cNvSpPr>
            <a:spLocks noGrp="1" noChangeArrowheads="1"/>
          </p:cNvSpPr>
          <p:nvPr>
            <p:ph type="ftr" sz="quarter" idx="2"/>
          </p:nvPr>
        </p:nvSpPr>
        <p:spPr bwMode="auto">
          <a:xfrm>
            <a:off x="0" y="8836025"/>
            <a:ext cx="3005138" cy="460375"/>
          </a:xfrm>
          <a:prstGeom prst="rect">
            <a:avLst/>
          </a:prstGeom>
          <a:noFill/>
          <a:ln w="9525">
            <a:noFill/>
            <a:miter lim="800000"/>
            <a:headEnd/>
            <a:tailEnd/>
          </a:ln>
          <a:effectLst/>
        </p:spPr>
        <p:txBody>
          <a:bodyPr vert="horz" wrap="square" lIns="93169" tIns="46584" rIns="93169" bIns="46584" numCol="1" anchor="b" anchorCtr="0" compatLnSpc="1">
            <a:prstTxWarp prst="textNoShape">
              <a:avLst/>
            </a:prstTxWarp>
          </a:bodyPr>
          <a:lstStyle>
            <a:lvl1pPr defTabSz="930275" eaLnBrk="0" hangingPunct="0">
              <a:defRPr sz="1200">
                <a:latin typeface="Times New Roman" pitchFamily="18" charset="0"/>
              </a:defRPr>
            </a:lvl1pPr>
          </a:lstStyle>
          <a:p>
            <a:pPr>
              <a:defRPr/>
            </a:pPr>
            <a:endParaRPr lang="en-US"/>
          </a:p>
        </p:txBody>
      </p:sp>
      <p:sp>
        <p:nvSpPr>
          <p:cNvPr id="163845" name="Rectangle 5"/>
          <p:cNvSpPr>
            <a:spLocks noGrp="1" noChangeArrowheads="1"/>
          </p:cNvSpPr>
          <p:nvPr>
            <p:ph type="sldNum" sz="quarter" idx="3"/>
          </p:nvPr>
        </p:nvSpPr>
        <p:spPr bwMode="auto">
          <a:xfrm>
            <a:off x="4005263" y="8836025"/>
            <a:ext cx="3005137" cy="460375"/>
          </a:xfrm>
          <a:prstGeom prst="rect">
            <a:avLst/>
          </a:prstGeom>
          <a:noFill/>
          <a:ln w="9525">
            <a:noFill/>
            <a:miter lim="800000"/>
            <a:headEnd/>
            <a:tailEnd/>
          </a:ln>
          <a:effectLst/>
        </p:spPr>
        <p:txBody>
          <a:bodyPr vert="horz" wrap="square" lIns="93169" tIns="46584" rIns="93169" bIns="46584" numCol="1" anchor="b" anchorCtr="0" compatLnSpc="1">
            <a:prstTxWarp prst="textNoShape">
              <a:avLst/>
            </a:prstTxWarp>
          </a:bodyPr>
          <a:lstStyle>
            <a:lvl1pPr algn="r" defTabSz="930275" eaLnBrk="0" hangingPunct="0">
              <a:defRPr sz="1200">
                <a:latin typeface="Times New Roman" pitchFamily="18" charset="0"/>
              </a:defRPr>
            </a:lvl1pPr>
          </a:lstStyle>
          <a:p>
            <a:pPr>
              <a:defRPr/>
            </a:pPr>
            <a:fld id="{11080599-C29E-4CD2-BC60-A6CAB2445903}" type="slidenum">
              <a:rPr lang="en-US"/>
              <a:pPr>
                <a:defRPr/>
              </a:pPr>
              <a:t>‹#›</a:t>
            </a:fld>
            <a:endParaRPr lang="en-US"/>
          </a:p>
        </p:txBody>
      </p:sp>
    </p:spTree>
    <p:extLst>
      <p:ext uri="{BB962C8B-B14F-4D97-AF65-F5344CB8AC3E}">
        <p14:creationId xmlns:p14="http://schemas.microsoft.com/office/powerpoint/2010/main" val="27500336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1026"/>
          <p:cNvSpPr>
            <a:spLocks noGrp="1" noChangeArrowheads="1"/>
          </p:cNvSpPr>
          <p:nvPr>
            <p:ph type="hdr" sz="quarter"/>
          </p:nvPr>
        </p:nvSpPr>
        <p:spPr bwMode="auto">
          <a:xfrm>
            <a:off x="0" y="0"/>
            <a:ext cx="3038475" cy="463550"/>
          </a:xfrm>
          <a:prstGeom prst="rect">
            <a:avLst/>
          </a:prstGeom>
          <a:noFill/>
          <a:ln w="12700" cap="sq">
            <a:noFill/>
            <a:miter lim="800000"/>
            <a:headEnd type="none" w="sm" len="sm"/>
            <a:tailEnd type="none" w="sm" len="sm"/>
          </a:ln>
          <a:effectLst/>
        </p:spPr>
        <p:txBody>
          <a:bodyPr vert="horz" wrap="square" lIns="94054" tIns="47027" rIns="94054" bIns="47027" numCol="1" anchor="t" anchorCtr="0" compatLnSpc="1">
            <a:prstTxWarp prst="textNoShape">
              <a:avLst/>
            </a:prstTxWarp>
          </a:bodyPr>
          <a:lstStyle>
            <a:lvl1pPr defTabSz="938213" eaLnBrk="0" hangingPunct="0">
              <a:defRPr sz="1200">
                <a:latin typeface="Times New Roman" pitchFamily="18" charset="0"/>
              </a:defRPr>
            </a:lvl1pPr>
          </a:lstStyle>
          <a:p>
            <a:pPr>
              <a:defRPr/>
            </a:pPr>
            <a:endParaRPr lang="en-US"/>
          </a:p>
        </p:txBody>
      </p:sp>
      <p:sp>
        <p:nvSpPr>
          <p:cNvPr id="17411" name="Rectangle 1027"/>
          <p:cNvSpPr>
            <a:spLocks noGrp="1" noChangeArrowheads="1"/>
          </p:cNvSpPr>
          <p:nvPr>
            <p:ph type="dt" idx="1"/>
          </p:nvPr>
        </p:nvSpPr>
        <p:spPr bwMode="auto">
          <a:xfrm>
            <a:off x="3971925" y="0"/>
            <a:ext cx="3038475" cy="463550"/>
          </a:xfrm>
          <a:prstGeom prst="rect">
            <a:avLst/>
          </a:prstGeom>
          <a:noFill/>
          <a:ln w="12700" cap="sq">
            <a:noFill/>
            <a:miter lim="800000"/>
            <a:headEnd type="none" w="sm" len="sm"/>
            <a:tailEnd type="none" w="sm" len="sm"/>
          </a:ln>
          <a:effectLst/>
        </p:spPr>
        <p:txBody>
          <a:bodyPr vert="horz" wrap="square" lIns="94054" tIns="47027" rIns="94054" bIns="47027" numCol="1" anchor="t" anchorCtr="0" compatLnSpc="1">
            <a:prstTxWarp prst="textNoShape">
              <a:avLst/>
            </a:prstTxWarp>
          </a:bodyPr>
          <a:lstStyle>
            <a:lvl1pPr algn="r" defTabSz="938213" eaLnBrk="0" hangingPunct="0">
              <a:defRPr sz="1200">
                <a:latin typeface="Times New Roman" pitchFamily="18" charset="0"/>
              </a:defRPr>
            </a:lvl1pPr>
          </a:lstStyle>
          <a:p>
            <a:pPr>
              <a:defRPr/>
            </a:pPr>
            <a:endParaRPr lang="en-US"/>
          </a:p>
        </p:txBody>
      </p:sp>
      <p:sp>
        <p:nvSpPr>
          <p:cNvPr id="41988" name="Rectangle 1028"/>
          <p:cNvSpPr>
            <a:spLocks noGrp="1" noRot="1" noChangeAspect="1" noChangeArrowheads="1" noTextEdit="1"/>
          </p:cNvSpPr>
          <p:nvPr>
            <p:ph type="sldImg" idx="2"/>
          </p:nvPr>
        </p:nvSpPr>
        <p:spPr bwMode="auto">
          <a:xfrm>
            <a:off x="1181100" y="698500"/>
            <a:ext cx="4648200" cy="3486150"/>
          </a:xfrm>
          <a:prstGeom prst="rect">
            <a:avLst/>
          </a:prstGeom>
          <a:noFill/>
          <a:ln w="9525">
            <a:solidFill>
              <a:srgbClr val="000000"/>
            </a:solidFill>
            <a:miter lim="800000"/>
            <a:headEnd/>
            <a:tailEnd/>
          </a:ln>
        </p:spPr>
      </p:sp>
      <p:sp>
        <p:nvSpPr>
          <p:cNvPr id="17413" name="Rectangle 1029"/>
          <p:cNvSpPr>
            <a:spLocks noGrp="1" noChangeArrowheads="1"/>
          </p:cNvSpPr>
          <p:nvPr>
            <p:ph type="body" sz="quarter" idx="3"/>
          </p:nvPr>
        </p:nvSpPr>
        <p:spPr bwMode="auto">
          <a:xfrm>
            <a:off x="931863" y="4416425"/>
            <a:ext cx="5146675" cy="4181475"/>
          </a:xfrm>
          <a:prstGeom prst="rect">
            <a:avLst/>
          </a:prstGeom>
          <a:noFill/>
          <a:ln w="12700" cap="sq">
            <a:noFill/>
            <a:miter lim="800000"/>
            <a:headEnd type="none" w="sm" len="sm"/>
            <a:tailEnd type="none" w="sm" len="sm"/>
          </a:ln>
          <a:effectLst/>
        </p:spPr>
        <p:txBody>
          <a:bodyPr vert="horz" wrap="square" lIns="94054" tIns="47027" rIns="94054" bIns="47027"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7414" name="Rectangle 1030"/>
          <p:cNvSpPr>
            <a:spLocks noGrp="1" noChangeArrowheads="1"/>
          </p:cNvSpPr>
          <p:nvPr>
            <p:ph type="ftr" sz="quarter" idx="4"/>
          </p:nvPr>
        </p:nvSpPr>
        <p:spPr bwMode="auto">
          <a:xfrm>
            <a:off x="0" y="8832850"/>
            <a:ext cx="3038475" cy="463550"/>
          </a:xfrm>
          <a:prstGeom prst="rect">
            <a:avLst/>
          </a:prstGeom>
          <a:noFill/>
          <a:ln w="12700" cap="sq">
            <a:noFill/>
            <a:miter lim="800000"/>
            <a:headEnd type="none" w="sm" len="sm"/>
            <a:tailEnd type="none" w="sm" len="sm"/>
          </a:ln>
          <a:effectLst/>
        </p:spPr>
        <p:txBody>
          <a:bodyPr vert="horz" wrap="square" lIns="94054" tIns="47027" rIns="94054" bIns="47027" numCol="1" anchor="b" anchorCtr="0" compatLnSpc="1">
            <a:prstTxWarp prst="textNoShape">
              <a:avLst/>
            </a:prstTxWarp>
          </a:bodyPr>
          <a:lstStyle>
            <a:lvl1pPr defTabSz="938213" eaLnBrk="0" hangingPunct="0">
              <a:defRPr sz="1200">
                <a:latin typeface="Times New Roman" pitchFamily="18" charset="0"/>
              </a:defRPr>
            </a:lvl1pPr>
          </a:lstStyle>
          <a:p>
            <a:pPr>
              <a:defRPr/>
            </a:pPr>
            <a:endParaRPr lang="en-US"/>
          </a:p>
        </p:txBody>
      </p:sp>
      <p:sp>
        <p:nvSpPr>
          <p:cNvPr id="17415" name="Rectangle 1031"/>
          <p:cNvSpPr>
            <a:spLocks noGrp="1" noChangeArrowheads="1"/>
          </p:cNvSpPr>
          <p:nvPr>
            <p:ph type="sldNum" sz="quarter" idx="5"/>
          </p:nvPr>
        </p:nvSpPr>
        <p:spPr bwMode="auto">
          <a:xfrm>
            <a:off x="3971925" y="8832850"/>
            <a:ext cx="3038475" cy="463550"/>
          </a:xfrm>
          <a:prstGeom prst="rect">
            <a:avLst/>
          </a:prstGeom>
          <a:noFill/>
          <a:ln w="12700" cap="sq">
            <a:noFill/>
            <a:miter lim="800000"/>
            <a:headEnd type="none" w="sm" len="sm"/>
            <a:tailEnd type="none" w="sm" len="sm"/>
          </a:ln>
          <a:effectLst/>
        </p:spPr>
        <p:txBody>
          <a:bodyPr vert="horz" wrap="square" lIns="94054" tIns="47027" rIns="94054" bIns="47027" numCol="1" anchor="b" anchorCtr="0" compatLnSpc="1">
            <a:prstTxWarp prst="textNoShape">
              <a:avLst/>
            </a:prstTxWarp>
          </a:bodyPr>
          <a:lstStyle>
            <a:lvl1pPr algn="r" defTabSz="938213" eaLnBrk="0" hangingPunct="0">
              <a:defRPr sz="1200">
                <a:latin typeface="Times New Roman" pitchFamily="18" charset="0"/>
              </a:defRPr>
            </a:lvl1pPr>
          </a:lstStyle>
          <a:p>
            <a:pPr>
              <a:defRPr/>
            </a:pPr>
            <a:fld id="{C9726277-3023-4CCB-9260-DDF42B857401}" type="slidenum">
              <a:rPr lang="en-US"/>
              <a:pPr>
                <a:defRPr/>
              </a:pPr>
              <a:t>‹#›</a:t>
            </a:fld>
            <a:endParaRPr lang="en-US"/>
          </a:p>
        </p:txBody>
      </p:sp>
    </p:spTree>
    <p:extLst>
      <p:ext uri="{BB962C8B-B14F-4D97-AF65-F5344CB8AC3E}">
        <p14:creationId xmlns:p14="http://schemas.microsoft.com/office/powerpoint/2010/main" val="103078698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a:defRPr/>
            </a:pPr>
            <a:fld id="{C9726277-3023-4CCB-9260-DDF42B857401}" type="slidenum">
              <a:rPr lang="en-US" smtClean="0"/>
              <a:pPr>
                <a:defRPr/>
              </a:pPr>
              <a:t>1</a:t>
            </a:fld>
            <a:endParaRPr lang="en-US"/>
          </a:p>
        </p:txBody>
      </p:sp>
    </p:spTree>
    <p:extLst>
      <p:ext uri="{BB962C8B-B14F-4D97-AF65-F5344CB8AC3E}">
        <p14:creationId xmlns:p14="http://schemas.microsoft.com/office/powerpoint/2010/main" val="31802754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1031"/>
          <p:cNvSpPr>
            <a:spLocks noGrp="1" noChangeArrowheads="1"/>
          </p:cNvSpPr>
          <p:nvPr>
            <p:ph type="sldNum" sz="quarter" idx="5"/>
          </p:nvPr>
        </p:nvSpPr>
        <p:spPr>
          <a:noFill/>
        </p:spPr>
        <p:txBody>
          <a:bodyPr/>
          <a:lstStyle/>
          <a:p>
            <a:fld id="{5402D9FC-2E4F-4AF2-A950-6A53EEF9F3AC}" type="slidenum">
              <a:rPr lang="en-US" smtClean="0"/>
              <a:pPr/>
              <a:t>2</a:t>
            </a:fld>
            <a:endParaRPr lang="en-US" smtClean="0"/>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w="9525"/>
        </p:spPr>
        <p:txBody>
          <a:bodyPr/>
          <a:lstStyle/>
          <a:p>
            <a:pPr>
              <a:buFontTx/>
              <a:buChar char="•"/>
            </a:pPr>
            <a:endParaRPr lang="fr-FR" sz="1400"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No children</a:t>
            </a:r>
            <a:r>
              <a:rPr lang="en-CA" baseline="0" dirty="0" smtClean="0"/>
              <a:t> involved in the production in any material, or any part of the shoes that Nike produces or sells.</a:t>
            </a:r>
            <a:endParaRPr lang="en-CA" dirty="0"/>
          </a:p>
        </p:txBody>
      </p:sp>
      <p:sp>
        <p:nvSpPr>
          <p:cNvPr id="4" name="Slide Number Placeholder 3"/>
          <p:cNvSpPr>
            <a:spLocks noGrp="1"/>
          </p:cNvSpPr>
          <p:nvPr>
            <p:ph type="sldNum" sz="quarter" idx="10"/>
          </p:nvPr>
        </p:nvSpPr>
        <p:spPr/>
        <p:txBody>
          <a:bodyPr/>
          <a:lstStyle/>
          <a:p>
            <a:pPr>
              <a:defRPr/>
            </a:pPr>
            <a:fld id="{C9726277-3023-4CCB-9260-DDF42B857401}" type="slidenum">
              <a:rPr lang="en-US" smtClean="0"/>
              <a:pPr>
                <a:defRPr/>
              </a:pPr>
              <a:t>4</a:t>
            </a:fld>
            <a:endParaRPr lang="en-US"/>
          </a:p>
        </p:txBody>
      </p:sp>
    </p:spTree>
    <p:extLst>
      <p:ext uri="{BB962C8B-B14F-4D97-AF65-F5344CB8AC3E}">
        <p14:creationId xmlns:p14="http://schemas.microsoft.com/office/powerpoint/2010/main" val="32000539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a:defRPr/>
            </a:pPr>
            <a:fld id="{C9726277-3023-4CCB-9260-DDF42B857401}" type="slidenum">
              <a:rPr lang="en-US" smtClean="0"/>
              <a:pPr>
                <a:defRPr/>
              </a:pPr>
              <a:t>6</a:t>
            </a:fld>
            <a:endParaRPr lang="en-US"/>
          </a:p>
        </p:txBody>
      </p:sp>
    </p:spTree>
    <p:extLst>
      <p:ext uri="{BB962C8B-B14F-4D97-AF65-F5344CB8AC3E}">
        <p14:creationId xmlns:p14="http://schemas.microsoft.com/office/powerpoint/2010/main" val="27683446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-Paying attention to the economic,</a:t>
            </a:r>
            <a:r>
              <a:rPr lang="en-CA" baseline="0" dirty="0" smtClean="0"/>
              <a:t> social, and civil aspects of your corporation</a:t>
            </a:r>
          </a:p>
          <a:p>
            <a:r>
              <a:rPr lang="en-CA" baseline="0" dirty="0" smtClean="0"/>
              <a:t>-Engage in a proactive manner towards stakeholders</a:t>
            </a:r>
          </a:p>
          <a:p>
            <a:r>
              <a:rPr lang="en-CA" baseline="0" dirty="0" smtClean="0"/>
              <a:t>-Build processes and gov’t structure to support your CSR objectives</a:t>
            </a:r>
            <a:endParaRPr lang="en-CA" dirty="0"/>
          </a:p>
        </p:txBody>
      </p:sp>
      <p:sp>
        <p:nvSpPr>
          <p:cNvPr id="4" name="Slide Number Placeholder 3"/>
          <p:cNvSpPr>
            <a:spLocks noGrp="1"/>
          </p:cNvSpPr>
          <p:nvPr>
            <p:ph type="sldNum" sz="quarter" idx="10"/>
          </p:nvPr>
        </p:nvSpPr>
        <p:spPr/>
        <p:txBody>
          <a:bodyPr/>
          <a:lstStyle/>
          <a:p>
            <a:pPr>
              <a:defRPr/>
            </a:pPr>
            <a:fld id="{C9726277-3023-4CCB-9260-DDF42B857401}" type="slidenum">
              <a:rPr lang="en-US" smtClean="0"/>
              <a:pPr>
                <a:defRPr/>
              </a:pPr>
              <a:t>7</a:t>
            </a:fld>
            <a:endParaRPr lang="en-US"/>
          </a:p>
        </p:txBody>
      </p:sp>
    </p:spTree>
    <p:extLst>
      <p:ext uri="{BB962C8B-B14F-4D97-AF65-F5344CB8AC3E}">
        <p14:creationId xmlns:p14="http://schemas.microsoft.com/office/powerpoint/2010/main" val="11823753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1031"/>
          <p:cNvSpPr>
            <a:spLocks noGrp="1" noChangeArrowheads="1"/>
          </p:cNvSpPr>
          <p:nvPr>
            <p:ph type="sldNum" sz="quarter" idx="5"/>
          </p:nvPr>
        </p:nvSpPr>
        <p:spPr>
          <a:noFill/>
        </p:spPr>
        <p:txBody>
          <a:bodyPr/>
          <a:lstStyle/>
          <a:p>
            <a:fld id="{599704F4-D31C-4760-8C16-EE6AB6497933}" type="slidenum">
              <a:rPr lang="en-US" smtClean="0"/>
              <a:pPr/>
              <a:t>8</a:t>
            </a:fld>
            <a:endParaRPr lang="en-US" smtClean="0"/>
          </a:p>
        </p:txBody>
      </p:sp>
      <p:sp>
        <p:nvSpPr>
          <p:cNvPr id="45059" name="Rectangle 2"/>
          <p:cNvSpPr>
            <a:spLocks noGrp="1" noRot="1" noChangeAspect="1" noChangeArrowheads="1" noTextEdit="1"/>
          </p:cNvSpPr>
          <p:nvPr>
            <p:ph type="sldImg"/>
          </p:nvPr>
        </p:nvSpPr>
        <p:spPr>
          <a:xfrm>
            <a:off x="1181100" y="696913"/>
            <a:ext cx="4648200" cy="3486150"/>
          </a:xfrm>
          <a:ln/>
        </p:spPr>
      </p:sp>
      <p:sp>
        <p:nvSpPr>
          <p:cNvPr id="45060" name="Rectangle 3"/>
          <p:cNvSpPr>
            <a:spLocks noGrp="1" noChangeArrowheads="1"/>
          </p:cNvSpPr>
          <p:nvPr>
            <p:ph type="body" idx="1"/>
          </p:nvPr>
        </p:nvSpPr>
        <p:spPr>
          <a:xfrm>
            <a:off x="701675" y="4416425"/>
            <a:ext cx="5607050" cy="4183063"/>
          </a:xfrm>
          <a:noFill/>
          <a:ln w="9525"/>
        </p:spPr>
        <p:txBody>
          <a:bodyPr/>
          <a:lstStyle/>
          <a:p>
            <a:pPr>
              <a:buFontTx/>
              <a:buChar char="•"/>
            </a:pPr>
            <a:r>
              <a:rPr lang="en-CA" dirty="0" smtClean="0"/>
              <a:t>On P. 139</a:t>
            </a:r>
            <a:endParaRPr lang="en-CA"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1031"/>
          <p:cNvSpPr>
            <a:spLocks noGrp="1" noChangeArrowheads="1"/>
          </p:cNvSpPr>
          <p:nvPr>
            <p:ph type="sldNum" sz="quarter" idx="5"/>
          </p:nvPr>
        </p:nvSpPr>
        <p:spPr>
          <a:noFill/>
        </p:spPr>
        <p:txBody>
          <a:bodyPr/>
          <a:lstStyle/>
          <a:p>
            <a:fld id="{7B705AB5-3F6B-468A-B110-101FB2410E97}" type="slidenum">
              <a:rPr lang="en-US" smtClean="0"/>
              <a:pPr/>
              <a:t>9</a:t>
            </a:fld>
            <a:endParaRPr lang="en-US" smtClean="0"/>
          </a:p>
        </p:txBody>
      </p:sp>
      <p:sp>
        <p:nvSpPr>
          <p:cNvPr id="46083" name="Rectangle 2"/>
          <p:cNvSpPr>
            <a:spLocks noGrp="1" noRot="1" noChangeAspect="1" noChangeArrowheads="1" noTextEdit="1"/>
          </p:cNvSpPr>
          <p:nvPr>
            <p:ph type="sldImg"/>
          </p:nvPr>
        </p:nvSpPr>
        <p:spPr>
          <a:xfrm>
            <a:off x="1181100" y="696913"/>
            <a:ext cx="4648200" cy="3486150"/>
          </a:xfrm>
          <a:ln/>
        </p:spPr>
      </p:sp>
      <p:sp>
        <p:nvSpPr>
          <p:cNvPr id="46084" name="Rectangle 3"/>
          <p:cNvSpPr>
            <a:spLocks noGrp="1" noChangeArrowheads="1"/>
          </p:cNvSpPr>
          <p:nvPr>
            <p:ph type="body" idx="1"/>
          </p:nvPr>
        </p:nvSpPr>
        <p:spPr>
          <a:xfrm>
            <a:off x="701675" y="4416425"/>
            <a:ext cx="5607050" cy="4183063"/>
          </a:xfrm>
          <a:noFill/>
          <a:ln w="9525"/>
        </p:spPr>
        <p:txBody>
          <a:bodyPr/>
          <a:lstStyle/>
          <a:p>
            <a:pPr>
              <a:buFontTx/>
              <a:buChar char="•"/>
            </a:pPr>
            <a:r>
              <a:rPr lang="en-CA" dirty="0" smtClean="0"/>
              <a:t>General </a:t>
            </a:r>
            <a:r>
              <a:rPr lang="en-CA" dirty="0" err="1" smtClean="0"/>
              <a:t>Mgnt</a:t>
            </a:r>
            <a:r>
              <a:rPr lang="en-CA" dirty="0" smtClean="0"/>
              <a:t> concept processes that it is important</a:t>
            </a:r>
            <a:r>
              <a:rPr lang="en-CA" baseline="0" dirty="0" smtClean="0"/>
              <a:t> in all aspects of the business operation</a:t>
            </a:r>
          </a:p>
          <a:p>
            <a:pPr>
              <a:buFontTx/>
              <a:buChar char="•"/>
            </a:pPr>
            <a:r>
              <a:rPr lang="en-CA" baseline="0" dirty="0" smtClean="0"/>
              <a:t>Impose CSR through all aspects of the business</a:t>
            </a:r>
            <a:endParaRPr lang="en-CA"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1031"/>
          <p:cNvSpPr>
            <a:spLocks noGrp="1" noChangeArrowheads="1"/>
          </p:cNvSpPr>
          <p:nvPr>
            <p:ph type="sldNum" sz="quarter" idx="5"/>
          </p:nvPr>
        </p:nvSpPr>
        <p:spPr>
          <a:noFill/>
        </p:spPr>
        <p:txBody>
          <a:bodyPr/>
          <a:lstStyle/>
          <a:p>
            <a:fld id="{3BA61C4A-3E4B-4F79-946E-55F6C69FC4D3}" type="slidenum">
              <a:rPr lang="en-US" smtClean="0"/>
              <a:pPr/>
              <a:t>10</a:t>
            </a:fld>
            <a:endParaRPr lang="en-US" smtClean="0"/>
          </a:p>
        </p:txBody>
      </p:sp>
      <p:sp>
        <p:nvSpPr>
          <p:cNvPr id="47107" name="Rectangle 2"/>
          <p:cNvSpPr>
            <a:spLocks noGrp="1" noRot="1" noChangeAspect="1" noChangeArrowheads="1" noTextEdit="1"/>
          </p:cNvSpPr>
          <p:nvPr>
            <p:ph type="sldImg"/>
          </p:nvPr>
        </p:nvSpPr>
        <p:spPr>
          <a:xfrm>
            <a:off x="1181100" y="696913"/>
            <a:ext cx="4648200" cy="3486150"/>
          </a:xfrm>
          <a:ln/>
        </p:spPr>
      </p:sp>
      <p:sp>
        <p:nvSpPr>
          <p:cNvPr id="47108" name="Rectangle 3"/>
          <p:cNvSpPr>
            <a:spLocks noGrp="1" noChangeArrowheads="1"/>
          </p:cNvSpPr>
          <p:nvPr>
            <p:ph type="body" idx="1"/>
          </p:nvPr>
        </p:nvSpPr>
        <p:spPr>
          <a:xfrm>
            <a:off x="701675" y="4416425"/>
            <a:ext cx="5607050" cy="4183063"/>
          </a:xfrm>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dirty="0" smtClean="0"/>
              <a:t>CSR=legitimacy</a:t>
            </a:r>
            <a:r>
              <a:rPr lang="en-CA" baseline="0" dirty="0" smtClean="0"/>
              <a:t> in the eyes of stakeholders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dirty="0" smtClean="0"/>
          </a:p>
          <a:p>
            <a:pPr>
              <a:buFontTx/>
              <a:buNone/>
            </a:pPr>
            <a:endParaRPr lang="en-CA"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031"/>
          <p:cNvSpPr>
            <a:spLocks noGrp="1" noChangeArrowheads="1"/>
          </p:cNvSpPr>
          <p:nvPr>
            <p:ph type="sldNum" sz="quarter" idx="5"/>
          </p:nvPr>
        </p:nvSpPr>
        <p:spPr>
          <a:noFill/>
        </p:spPr>
        <p:txBody>
          <a:bodyPr/>
          <a:lstStyle/>
          <a:p>
            <a:fld id="{56551989-3557-41D4-A1C7-E5417F237873}" type="slidenum">
              <a:rPr lang="en-US" smtClean="0"/>
              <a:pPr/>
              <a:t>11</a:t>
            </a:fld>
            <a:endParaRPr lang="en-US" smtClean="0"/>
          </a:p>
        </p:txBody>
      </p:sp>
      <p:sp>
        <p:nvSpPr>
          <p:cNvPr id="48131" name="Rectangle 2"/>
          <p:cNvSpPr>
            <a:spLocks noGrp="1" noRot="1" noChangeAspect="1" noChangeArrowheads="1" noTextEdit="1"/>
          </p:cNvSpPr>
          <p:nvPr>
            <p:ph type="sldImg"/>
          </p:nvPr>
        </p:nvSpPr>
        <p:spPr>
          <a:xfrm>
            <a:off x="1181100" y="696913"/>
            <a:ext cx="4648200" cy="3486150"/>
          </a:xfrm>
          <a:ln/>
        </p:spPr>
      </p:sp>
      <p:sp>
        <p:nvSpPr>
          <p:cNvPr id="48132" name="Rectangle 3"/>
          <p:cNvSpPr>
            <a:spLocks noGrp="1" noChangeArrowheads="1"/>
          </p:cNvSpPr>
          <p:nvPr>
            <p:ph type="body" idx="1"/>
          </p:nvPr>
        </p:nvSpPr>
        <p:spPr>
          <a:xfrm>
            <a:off x="701675" y="4416425"/>
            <a:ext cx="5607050" cy="4183063"/>
          </a:xfrm>
          <a:noFill/>
          <a:ln w="9525"/>
        </p:spPr>
        <p:txBody>
          <a:bodyPr/>
          <a:lstStyle/>
          <a:p>
            <a:pPr>
              <a:buFontTx/>
              <a:buChar char="•"/>
            </a:pPr>
            <a:r>
              <a:rPr lang="en-CA" dirty="0" smtClean="0"/>
              <a:t>In the strategic interest of the Corporation to pay attention to CSR and to incorporate it into its decision making processes and business</a:t>
            </a:r>
            <a:r>
              <a:rPr lang="en-CA" baseline="0" dirty="0" smtClean="0"/>
              <a:t> operations</a:t>
            </a:r>
          </a:p>
          <a:p>
            <a:pPr>
              <a:buFontTx/>
              <a:buChar char="•"/>
            </a:pPr>
            <a:r>
              <a:rPr lang="en-CA" baseline="0" dirty="0" smtClean="0"/>
              <a:t>Good for business</a:t>
            </a:r>
            <a:endParaRPr lang="en-CA"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Peter Monk, CSR</a:t>
            </a:r>
            <a:r>
              <a:rPr lang="en-CA" baseline="0" dirty="0" smtClean="0"/>
              <a:t> in the way he wants to see his company represented</a:t>
            </a:r>
          </a:p>
          <a:p>
            <a:r>
              <a:rPr lang="en-CA" dirty="0" smtClean="0"/>
              <a:t>CSR main drivers of corporate world in the 21rst</a:t>
            </a:r>
            <a:r>
              <a:rPr lang="en-CA" baseline="0" dirty="0" smtClean="0"/>
              <a:t> century</a:t>
            </a:r>
          </a:p>
          <a:p>
            <a:endParaRPr lang="en-CA" dirty="0"/>
          </a:p>
        </p:txBody>
      </p:sp>
      <p:sp>
        <p:nvSpPr>
          <p:cNvPr id="4" name="Slide Number Placeholder 3"/>
          <p:cNvSpPr>
            <a:spLocks noGrp="1"/>
          </p:cNvSpPr>
          <p:nvPr>
            <p:ph type="sldNum" sz="quarter" idx="10"/>
          </p:nvPr>
        </p:nvSpPr>
        <p:spPr/>
        <p:txBody>
          <a:bodyPr/>
          <a:lstStyle/>
          <a:p>
            <a:pPr>
              <a:defRPr/>
            </a:pPr>
            <a:fld id="{C9726277-3023-4CCB-9260-DDF42B857401}" type="slidenum">
              <a:rPr lang="en-US" smtClean="0"/>
              <a:pPr>
                <a:defRPr/>
              </a:pPr>
              <a:t>12</a:t>
            </a:fld>
            <a:endParaRPr lang="en-US"/>
          </a:p>
        </p:txBody>
      </p:sp>
    </p:spTree>
    <p:extLst>
      <p:ext uri="{BB962C8B-B14F-4D97-AF65-F5344CB8AC3E}">
        <p14:creationId xmlns:p14="http://schemas.microsoft.com/office/powerpoint/2010/main" val="40069531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1031"/>
          <p:cNvSpPr>
            <a:spLocks noGrp="1" noChangeArrowheads="1"/>
          </p:cNvSpPr>
          <p:nvPr>
            <p:ph type="sldNum" sz="quarter" idx="5"/>
          </p:nvPr>
        </p:nvSpPr>
        <p:spPr>
          <a:noFill/>
        </p:spPr>
        <p:txBody>
          <a:bodyPr/>
          <a:lstStyle/>
          <a:p>
            <a:fld id="{9D2ECC54-E2AB-432D-8485-562018F9421C}" type="slidenum">
              <a:rPr lang="en-US" smtClean="0"/>
              <a:pPr/>
              <a:t>13</a:t>
            </a:fld>
            <a:endParaRPr lang="en-US" smtClean="0"/>
          </a:p>
        </p:txBody>
      </p:sp>
      <p:sp>
        <p:nvSpPr>
          <p:cNvPr id="49155" name="Rectangle 2"/>
          <p:cNvSpPr>
            <a:spLocks noGrp="1" noRot="1" noChangeAspect="1" noChangeArrowheads="1" noTextEdit="1"/>
          </p:cNvSpPr>
          <p:nvPr>
            <p:ph type="sldImg"/>
          </p:nvPr>
        </p:nvSpPr>
        <p:spPr>
          <a:xfrm>
            <a:off x="1181100" y="696913"/>
            <a:ext cx="4648200" cy="3486150"/>
          </a:xfrm>
          <a:ln/>
        </p:spPr>
      </p:sp>
      <p:sp>
        <p:nvSpPr>
          <p:cNvPr id="49156" name="Rectangle 3"/>
          <p:cNvSpPr>
            <a:spLocks noGrp="1" noChangeArrowheads="1"/>
          </p:cNvSpPr>
          <p:nvPr>
            <p:ph type="body" idx="1"/>
          </p:nvPr>
        </p:nvSpPr>
        <p:spPr>
          <a:xfrm>
            <a:off x="701675" y="4416425"/>
            <a:ext cx="5607050" cy="4183063"/>
          </a:xfrm>
          <a:noFill/>
          <a:ln w="9525"/>
        </p:spPr>
        <p:txBody>
          <a:bodyPr/>
          <a:lstStyle/>
          <a:p>
            <a:pPr lvl="1">
              <a:buFontTx/>
              <a:buNone/>
            </a:pPr>
            <a:r>
              <a:rPr lang="en-CA" dirty="0" smtClean="0"/>
              <a:t>Maximize profits, and comply with existing laws</a:t>
            </a:r>
          </a:p>
          <a:p>
            <a:pPr lvl="1">
              <a:buFontTx/>
              <a:buNone/>
            </a:pPr>
            <a:r>
              <a:rPr lang="en-CA" dirty="0" smtClean="0"/>
              <a:t>Could cause corporate domination of the social/economical</a:t>
            </a:r>
            <a:r>
              <a:rPr lang="en-CA" baseline="0" dirty="0" smtClean="0"/>
              <a:t> sphere</a:t>
            </a:r>
            <a:endParaRPr lang="en-CA"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1031"/>
          <p:cNvSpPr>
            <a:spLocks noGrp="1" noChangeArrowheads="1"/>
          </p:cNvSpPr>
          <p:nvPr>
            <p:ph type="sldNum" sz="quarter" idx="5"/>
          </p:nvPr>
        </p:nvSpPr>
        <p:spPr>
          <a:noFill/>
        </p:spPr>
        <p:txBody>
          <a:bodyPr/>
          <a:lstStyle/>
          <a:p>
            <a:fld id="{BDE53A22-D6B7-41A8-ABA2-3072EA63E6C7}" type="slidenum">
              <a:rPr lang="en-US" smtClean="0"/>
              <a:pPr/>
              <a:t>14</a:t>
            </a:fld>
            <a:endParaRPr lang="en-US" smtClean="0"/>
          </a:p>
        </p:txBody>
      </p:sp>
      <p:sp>
        <p:nvSpPr>
          <p:cNvPr id="50179" name="Rectangle 2"/>
          <p:cNvSpPr>
            <a:spLocks noGrp="1" noRot="1" noChangeAspect="1" noChangeArrowheads="1" noTextEdit="1"/>
          </p:cNvSpPr>
          <p:nvPr>
            <p:ph type="sldImg"/>
          </p:nvPr>
        </p:nvSpPr>
        <p:spPr>
          <a:xfrm>
            <a:off x="1181100" y="696913"/>
            <a:ext cx="4648200" cy="3486150"/>
          </a:xfrm>
          <a:ln/>
        </p:spPr>
      </p:sp>
      <p:sp>
        <p:nvSpPr>
          <p:cNvPr id="50180" name="Rectangle 3"/>
          <p:cNvSpPr>
            <a:spLocks noGrp="1" noChangeArrowheads="1"/>
          </p:cNvSpPr>
          <p:nvPr>
            <p:ph type="body" idx="1"/>
          </p:nvPr>
        </p:nvSpPr>
        <p:spPr>
          <a:xfrm>
            <a:off x="701675" y="4416425"/>
            <a:ext cx="5607050" cy="4183063"/>
          </a:xfrm>
          <a:noFill/>
          <a:ln w="9525"/>
        </p:spPr>
        <p:txBody>
          <a:bodyPr/>
          <a:lstStyle/>
          <a:p>
            <a:pPr>
              <a:buFontTx/>
              <a:buChar char="•"/>
            </a:pPr>
            <a:endParaRPr lang="en-CA"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1031"/>
          <p:cNvSpPr>
            <a:spLocks noGrp="1" noChangeArrowheads="1"/>
          </p:cNvSpPr>
          <p:nvPr>
            <p:ph type="sldNum" sz="quarter" idx="5"/>
          </p:nvPr>
        </p:nvSpPr>
        <p:spPr>
          <a:noFill/>
        </p:spPr>
        <p:txBody>
          <a:bodyPr/>
          <a:lstStyle/>
          <a:p>
            <a:fld id="{FC574ACA-BA80-455F-916F-07A2B0A9E50E}" type="slidenum">
              <a:rPr lang="en-US" smtClean="0"/>
              <a:pPr/>
              <a:t>16</a:t>
            </a:fld>
            <a:endParaRPr lang="en-US" smtClean="0"/>
          </a:p>
        </p:txBody>
      </p:sp>
      <p:sp>
        <p:nvSpPr>
          <p:cNvPr id="51203" name="Rectangle 2"/>
          <p:cNvSpPr>
            <a:spLocks noGrp="1" noRot="1" noChangeAspect="1" noChangeArrowheads="1" noTextEdit="1"/>
          </p:cNvSpPr>
          <p:nvPr>
            <p:ph type="sldImg"/>
          </p:nvPr>
        </p:nvSpPr>
        <p:spPr>
          <a:xfrm>
            <a:off x="1181100" y="696913"/>
            <a:ext cx="4648200" cy="3486150"/>
          </a:xfrm>
          <a:ln/>
        </p:spPr>
      </p:sp>
      <p:sp>
        <p:nvSpPr>
          <p:cNvPr id="51204" name="Rectangle 3"/>
          <p:cNvSpPr>
            <a:spLocks noGrp="1" noChangeArrowheads="1"/>
          </p:cNvSpPr>
          <p:nvPr>
            <p:ph type="body" idx="1"/>
          </p:nvPr>
        </p:nvSpPr>
        <p:spPr>
          <a:xfrm>
            <a:off x="701675" y="4416425"/>
            <a:ext cx="5607050" cy="4183063"/>
          </a:xfrm>
          <a:noFill/>
          <a:ln w="9525"/>
        </p:spPr>
        <p:txBody>
          <a:bodyPr/>
          <a:lstStyle/>
          <a:p>
            <a:pPr>
              <a:buFontTx/>
              <a:buChar char="•"/>
            </a:pPr>
            <a:r>
              <a:rPr lang="en-CA" dirty="0" smtClean="0"/>
              <a:t>IMPORTANT</a:t>
            </a:r>
            <a:endParaRPr lang="en-CA"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1031"/>
          <p:cNvSpPr>
            <a:spLocks noGrp="1" noChangeArrowheads="1"/>
          </p:cNvSpPr>
          <p:nvPr>
            <p:ph type="sldNum" sz="quarter" idx="5"/>
          </p:nvPr>
        </p:nvSpPr>
        <p:spPr>
          <a:noFill/>
        </p:spPr>
        <p:txBody>
          <a:bodyPr/>
          <a:lstStyle/>
          <a:p>
            <a:fld id="{32EAA2FD-237C-4FA7-97F1-F636FC497491}" type="slidenum">
              <a:rPr lang="en-US" smtClean="0"/>
              <a:pPr/>
              <a:t>17</a:t>
            </a:fld>
            <a:endParaRPr lang="en-US" smtClean="0"/>
          </a:p>
        </p:txBody>
      </p:sp>
      <p:sp>
        <p:nvSpPr>
          <p:cNvPr id="52227" name="Rectangle 2"/>
          <p:cNvSpPr>
            <a:spLocks noGrp="1" noRot="1" noChangeAspect="1" noChangeArrowheads="1" noTextEdit="1"/>
          </p:cNvSpPr>
          <p:nvPr>
            <p:ph type="sldImg"/>
          </p:nvPr>
        </p:nvSpPr>
        <p:spPr>
          <a:xfrm>
            <a:off x="1181100" y="696913"/>
            <a:ext cx="4648200" cy="3486150"/>
          </a:xfrm>
          <a:ln/>
        </p:spPr>
      </p:sp>
      <p:sp>
        <p:nvSpPr>
          <p:cNvPr id="52228" name="Rectangle 3"/>
          <p:cNvSpPr>
            <a:spLocks noGrp="1" noChangeArrowheads="1"/>
          </p:cNvSpPr>
          <p:nvPr>
            <p:ph type="body" idx="1"/>
          </p:nvPr>
        </p:nvSpPr>
        <p:spPr>
          <a:xfrm>
            <a:off x="701675" y="4416425"/>
            <a:ext cx="5607050" cy="4183063"/>
          </a:xfrm>
          <a:noFill/>
          <a:ln w="9525"/>
        </p:spPr>
        <p:txBody>
          <a:bodyPr/>
          <a:lstStyle/>
          <a:p>
            <a:pPr>
              <a:buFontTx/>
              <a:buChar char="•"/>
            </a:pPr>
            <a:r>
              <a:rPr lang="en-CA" dirty="0" smtClean="0"/>
              <a:t>IMPORTANT</a:t>
            </a:r>
            <a:endParaRPr lang="en-CA"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1031"/>
          <p:cNvSpPr>
            <a:spLocks noGrp="1" noChangeArrowheads="1"/>
          </p:cNvSpPr>
          <p:nvPr>
            <p:ph type="sldNum" sz="quarter" idx="5"/>
          </p:nvPr>
        </p:nvSpPr>
        <p:spPr>
          <a:noFill/>
        </p:spPr>
        <p:txBody>
          <a:bodyPr/>
          <a:lstStyle/>
          <a:p>
            <a:fld id="{609D809F-EB7A-466F-922F-8349F5FC14C5}" type="slidenum">
              <a:rPr lang="en-US" smtClean="0"/>
              <a:pPr/>
              <a:t>18</a:t>
            </a:fld>
            <a:endParaRPr lang="en-US" smtClean="0"/>
          </a:p>
        </p:txBody>
      </p:sp>
      <p:sp>
        <p:nvSpPr>
          <p:cNvPr id="53251" name="Rectangle 2"/>
          <p:cNvSpPr>
            <a:spLocks noGrp="1" noRot="1" noChangeAspect="1" noChangeArrowheads="1" noTextEdit="1"/>
          </p:cNvSpPr>
          <p:nvPr>
            <p:ph type="sldImg"/>
          </p:nvPr>
        </p:nvSpPr>
        <p:spPr>
          <a:xfrm>
            <a:off x="1181100" y="696913"/>
            <a:ext cx="4648200" cy="3486150"/>
          </a:xfrm>
          <a:ln/>
        </p:spPr>
      </p:sp>
      <p:sp>
        <p:nvSpPr>
          <p:cNvPr id="53252" name="Rectangle 3"/>
          <p:cNvSpPr>
            <a:spLocks noGrp="1" noChangeArrowheads="1"/>
          </p:cNvSpPr>
          <p:nvPr>
            <p:ph type="body" idx="1"/>
          </p:nvPr>
        </p:nvSpPr>
        <p:spPr>
          <a:xfrm>
            <a:off x="701675" y="4416425"/>
            <a:ext cx="5607050" cy="4183063"/>
          </a:xfrm>
          <a:noFill/>
          <a:ln w="9525"/>
        </p:spPr>
        <p:txBody>
          <a:bodyPr/>
          <a:lstStyle/>
          <a:p>
            <a:pPr>
              <a:buFontTx/>
              <a:buChar char="•"/>
            </a:pPr>
            <a:r>
              <a:rPr lang="en-CA" dirty="0" smtClean="0"/>
              <a:t>IMPORTANT</a:t>
            </a:r>
            <a:endParaRPr lang="en-CA"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Not proven that CSR contributes</a:t>
            </a:r>
            <a:r>
              <a:rPr lang="en-CA" baseline="0" dirty="0" smtClean="0"/>
              <a:t> to profits</a:t>
            </a:r>
            <a:endParaRPr lang="en-CA" dirty="0"/>
          </a:p>
        </p:txBody>
      </p:sp>
      <p:sp>
        <p:nvSpPr>
          <p:cNvPr id="4" name="Slide Number Placeholder 3"/>
          <p:cNvSpPr>
            <a:spLocks noGrp="1"/>
          </p:cNvSpPr>
          <p:nvPr>
            <p:ph type="sldNum" sz="quarter" idx="10"/>
          </p:nvPr>
        </p:nvSpPr>
        <p:spPr/>
        <p:txBody>
          <a:bodyPr/>
          <a:lstStyle/>
          <a:p>
            <a:pPr>
              <a:defRPr/>
            </a:pPr>
            <a:fld id="{C9726277-3023-4CCB-9260-DDF42B857401}" type="slidenum">
              <a:rPr lang="en-US" smtClean="0"/>
              <a:pPr>
                <a:defRPr/>
              </a:pPr>
              <a:t>19</a:t>
            </a:fld>
            <a:endParaRPr lang="en-US"/>
          </a:p>
        </p:txBody>
      </p:sp>
    </p:spTree>
    <p:extLst>
      <p:ext uri="{BB962C8B-B14F-4D97-AF65-F5344CB8AC3E}">
        <p14:creationId xmlns:p14="http://schemas.microsoft.com/office/powerpoint/2010/main" val="36128226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1031"/>
          <p:cNvSpPr>
            <a:spLocks noGrp="1" noChangeArrowheads="1"/>
          </p:cNvSpPr>
          <p:nvPr>
            <p:ph type="sldNum" sz="quarter" idx="5"/>
          </p:nvPr>
        </p:nvSpPr>
        <p:spPr>
          <a:noFill/>
        </p:spPr>
        <p:txBody>
          <a:bodyPr/>
          <a:lstStyle/>
          <a:p>
            <a:fld id="{D13D3614-6D4B-4CF6-B31E-41A45879CAF2}" type="slidenum">
              <a:rPr lang="en-US" smtClean="0"/>
              <a:pPr/>
              <a:t>20</a:t>
            </a:fld>
            <a:endParaRPr lang="en-US" smtClean="0"/>
          </a:p>
        </p:txBody>
      </p:sp>
      <p:sp>
        <p:nvSpPr>
          <p:cNvPr id="54275" name="Rectangle 2"/>
          <p:cNvSpPr>
            <a:spLocks noGrp="1" noRot="1" noChangeAspect="1" noChangeArrowheads="1" noTextEdit="1"/>
          </p:cNvSpPr>
          <p:nvPr>
            <p:ph type="sldImg"/>
          </p:nvPr>
        </p:nvSpPr>
        <p:spPr>
          <a:xfrm>
            <a:off x="1181100" y="696913"/>
            <a:ext cx="4648200" cy="3486150"/>
          </a:xfrm>
          <a:ln/>
        </p:spPr>
      </p:sp>
      <p:sp>
        <p:nvSpPr>
          <p:cNvPr id="54276" name="Rectangle 3"/>
          <p:cNvSpPr>
            <a:spLocks noGrp="1" noChangeArrowheads="1"/>
          </p:cNvSpPr>
          <p:nvPr>
            <p:ph type="body" idx="1"/>
          </p:nvPr>
        </p:nvSpPr>
        <p:spPr>
          <a:xfrm>
            <a:off x="701675" y="4416425"/>
            <a:ext cx="5607050" cy="4183063"/>
          </a:xfrm>
          <a:noFill/>
          <a:ln w="9525"/>
        </p:spPr>
        <p:txBody>
          <a:bodyPr/>
          <a:lstStyle/>
          <a:p>
            <a:pPr>
              <a:buFontTx/>
              <a:buChar char="•"/>
            </a:pPr>
            <a:r>
              <a:rPr lang="en-CA" dirty="0" smtClean="0"/>
              <a:t>CSR mostly in top segment(Environment, Stakeholder</a:t>
            </a:r>
            <a:r>
              <a:rPr lang="en-CA" baseline="0" dirty="0" smtClean="0"/>
              <a:t> management)</a:t>
            </a:r>
            <a:endParaRPr lang="en-CA" dirty="0" smtClean="0"/>
          </a:p>
          <a:p>
            <a:pPr>
              <a:buFontTx/>
              <a:buChar char="•"/>
            </a:pPr>
            <a:endParaRPr lang="en-CA"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1031"/>
          <p:cNvSpPr>
            <a:spLocks noGrp="1" noChangeArrowheads="1"/>
          </p:cNvSpPr>
          <p:nvPr>
            <p:ph type="sldNum" sz="quarter" idx="5"/>
          </p:nvPr>
        </p:nvSpPr>
        <p:spPr>
          <a:noFill/>
        </p:spPr>
        <p:txBody>
          <a:bodyPr/>
          <a:lstStyle/>
          <a:p>
            <a:fld id="{776AC36D-120E-49E2-95ED-F838AE7E8797}" type="slidenum">
              <a:rPr lang="en-US" smtClean="0"/>
              <a:pPr/>
              <a:t>21</a:t>
            </a:fld>
            <a:endParaRPr lang="en-US" smtClean="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w="9525"/>
        </p:spPr>
        <p:txBody>
          <a:bodyPr/>
          <a:lstStyle/>
          <a:p>
            <a:pPr>
              <a:buFontTx/>
              <a:buChar char="•"/>
            </a:pPr>
            <a:endParaRPr lang="fr-FR"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1031"/>
          <p:cNvSpPr>
            <a:spLocks noGrp="1" noChangeArrowheads="1"/>
          </p:cNvSpPr>
          <p:nvPr>
            <p:ph type="sldNum" sz="quarter" idx="5"/>
          </p:nvPr>
        </p:nvSpPr>
        <p:spPr>
          <a:noFill/>
        </p:spPr>
        <p:txBody>
          <a:bodyPr/>
          <a:lstStyle/>
          <a:p>
            <a:fld id="{B428DC1A-133E-4FB5-BD78-30B781A011EB}" type="slidenum">
              <a:rPr lang="en-US" smtClean="0"/>
              <a:pPr/>
              <a:t>22</a:t>
            </a:fld>
            <a:endParaRPr lang="en-US" smtClean="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w="9525"/>
        </p:spPr>
        <p:txBody>
          <a:bodyPr/>
          <a:lstStyle/>
          <a:p>
            <a:pPr>
              <a:buFontTx/>
              <a:buChar char="•"/>
            </a:pPr>
            <a:r>
              <a:rPr lang="fr-FR" dirty="0" smtClean="0"/>
              <a:t>IMPORTANT</a:t>
            </a:r>
            <a:endParaRPr lang="fr-FR"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1031"/>
          <p:cNvSpPr>
            <a:spLocks noGrp="1" noChangeArrowheads="1"/>
          </p:cNvSpPr>
          <p:nvPr>
            <p:ph type="sldNum" sz="quarter" idx="5"/>
          </p:nvPr>
        </p:nvSpPr>
        <p:spPr>
          <a:noFill/>
        </p:spPr>
        <p:txBody>
          <a:bodyPr/>
          <a:lstStyle/>
          <a:p>
            <a:fld id="{7BA8128B-EF21-4613-BF40-8567B963FC6F}" type="slidenum">
              <a:rPr lang="en-US" smtClean="0"/>
              <a:pPr/>
              <a:t>23</a:t>
            </a:fld>
            <a:endParaRPr lang="en-US" smtClean="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w="9525"/>
        </p:spPr>
        <p:txBody>
          <a:bodyPr/>
          <a:lstStyle/>
          <a:p>
            <a:pPr>
              <a:buFontTx/>
              <a:buChar char="•"/>
            </a:pPr>
            <a:endParaRPr lang="fr-FR"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CSR=Going beyond</a:t>
            </a:r>
            <a:r>
              <a:rPr lang="en-CA" baseline="0" dirty="0" smtClean="0"/>
              <a:t> economic and legal responsibility</a:t>
            </a:r>
            <a:endParaRPr lang="en-CA" dirty="0"/>
          </a:p>
        </p:txBody>
      </p:sp>
      <p:sp>
        <p:nvSpPr>
          <p:cNvPr id="4" name="Slide Number Placeholder 3"/>
          <p:cNvSpPr>
            <a:spLocks noGrp="1"/>
          </p:cNvSpPr>
          <p:nvPr>
            <p:ph type="sldNum" sz="quarter" idx="10"/>
          </p:nvPr>
        </p:nvSpPr>
        <p:spPr/>
        <p:txBody>
          <a:bodyPr/>
          <a:lstStyle/>
          <a:p>
            <a:pPr>
              <a:defRPr/>
            </a:pPr>
            <a:fld id="{C9726277-3023-4CCB-9260-DDF42B857401}" type="slidenum">
              <a:rPr lang="en-US" smtClean="0"/>
              <a:pPr>
                <a:defRPr/>
              </a:pPr>
              <a:t>24</a:t>
            </a:fld>
            <a:endParaRPr lang="en-US"/>
          </a:p>
        </p:txBody>
      </p:sp>
    </p:spTree>
    <p:extLst>
      <p:ext uri="{BB962C8B-B14F-4D97-AF65-F5344CB8AC3E}">
        <p14:creationId xmlns:p14="http://schemas.microsoft.com/office/powerpoint/2010/main" val="15001419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a:defRPr/>
            </a:pPr>
            <a:fld id="{C9726277-3023-4CCB-9260-DDF42B857401}" type="slidenum">
              <a:rPr lang="en-US" smtClean="0"/>
              <a:pPr>
                <a:defRPr/>
              </a:pPr>
              <a:t>25</a:t>
            </a:fld>
            <a:endParaRPr lang="en-US"/>
          </a:p>
        </p:txBody>
      </p:sp>
    </p:spTree>
    <p:extLst>
      <p:ext uri="{BB962C8B-B14F-4D97-AF65-F5344CB8AC3E}">
        <p14:creationId xmlns:p14="http://schemas.microsoft.com/office/powerpoint/2010/main" val="19377400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1031"/>
          <p:cNvSpPr>
            <a:spLocks noGrp="1" noChangeArrowheads="1"/>
          </p:cNvSpPr>
          <p:nvPr>
            <p:ph type="sldNum" sz="quarter" idx="5"/>
          </p:nvPr>
        </p:nvSpPr>
        <p:spPr>
          <a:noFill/>
        </p:spPr>
        <p:txBody>
          <a:bodyPr/>
          <a:lstStyle/>
          <a:p>
            <a:fld id="{30AD0403-D9E0-45C0-9A00-57647D0B2C15}" type="slidenum">
              <a:rPr lang="en-US" smtClean="0"/>
              <a:pPr/>
              <a:t>26</a:t>
            </a:fld>
            <a:endParaRPr lang="en-US" smtClean="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w="9525"/>
        </p:spPr>
        <p:txBody>
          <a:bodyPr/>
          <a:lstStyle/>
          <a:p>
            <a:pPr>
              <a:buFontTx/>
              <a:buChar char="•"/>
            </a:pPr>
            <a:endParaRPr lang="fr-FR"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1031"/>
          <p:cNvSpPr>
            <a:spLocks noGrp="1" noChangeArrowheads="1"/>
          </p:cNvSpPr>
          <p:nvPr>
            <p:ph type="sldNum" sz="quarter" idx="5"/>
          </p:nvPr>
        </p:nvSpPr>
        <p:spPr>
          <a:noFill/>
        </p:spPr>
        <p:txBody>
          <a:bodyPr/>
          <a:lstStyle/>
          <a:p>
            <a:fld id="{2A883BAD-6C9A-454A-A7D3-9528CB8DD1FC}" type="slidenum">
              <a:rPr lang="en-US" smtClean="0"/>
              <a:pPr/>
              <a:t>27</a:t>
            </a:fld>
            <a:endParaRPr lang="en-US" smtClean="0"/>
          </a:p>
        </p:txBody>
      </p:sp>
      <p:sp>
        <p:nvSpPr>
          <p:cNvPr id="59395" name="Rectangle 2"/>
          <p:cNvSpPr>
            <a:spLocks noGrp="1" noRot="1" noChangeAspect="1" noChangeArrowheads="1" noTextEdit="1"/>
          </p:cNvSpPr>
          <p:nvPr>
            <p:ph type="sldImg"/>
          </p:nvPr>
        </p:nvSpPr>
        <p:spPr>
          <a:xfrm>
            <a:off x="1181100" y="696913"/>
            <a:ext cx="4648200" cy="3486150"/>
          </a:xfrm>
          <a:ln/>
        </p:spPr>
      </p:sp>
      <p:sp>
        <p:nvSpPr>
          <p:cNvPr id="59396" name="Rectangle 3"/>
          <p:cNvSpPr>
            <a:spLocks noGrp="1" noChangeArrowheads="1"/>
          </p:cNvSpPr>
          <p:nvPr>
            <p:ph type="body" idx="1"/>
          </p:nvPr>
        </p:nvSpPr>
        <p:spPr>
          <a:xfrm>
            <a:off x="701675" y="4416425"/>
            <a:ext cx="5607050" cy="4183063"/>
          </a:xfrm>
          <a:noFill/>
          <a:ln w="9525"/>
        </p:spPr>
        <p:txBody>
          <a:bodyPr/>
          <a:lstStyle/>
          <a:p>
            <a:pPr>
              <a:buFontTx/>
              <a:buChar char="•"/>
            </a:pPr>
            <a:endParaRPr lang="en-CA"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1031"/>
          <p:cNvSpPr>
            <a:spLocks noGrp="1" noChangeArrowheads="1"/>
          </p:cNvSpPr>
          <p:nvPr>
            <p:ph type="sldNum" sz="quarter" idx="5"/>
          </p:nvPr>
        </p:nvSpPr>
        <p:spPr>
          <a:noFill/>
        </p:spPr>
        <p:txBody>
          <a:bodyPr/>
          <a:lstStyle/>
          <a:p>
            <a:fld id="{25B44376-3AF3-44E4-B5A8-1F2CF4B7FDD3}" type="slidenum">
              <a:rPr lang="en-US" smtClean="0"/>
              <a:pPr/>
              <a:t>28</a:t>
            </a:fld>
            <a:endParaRPr lang="en-US" smtClean="0"/>
          </a:p>
        </p:txBody>
      </p:sp>
      <p:sp>
        <p:nvSpPr>
          <p:cNvPr id="60419" name="Rectangle 2"/>
          <p:cNvSpPr>
            <a:spLocks noGrp="1" noRot="1" noChangeAspect="1" noChangeArrowheads="1" noTextEdit="1"/>
          </p:cNvSpPr>
          <p:nvPr>
            <p:ph type="sldImg"/>
          </p:nvPr>
        </p:nvSpPr>
        <p:spPr>
          <a:xfrm>
            <a:off x="1181100" y="696913"/>
            <a:ext cx="4648200" cy="3486150"/>
          </a:xfrm>
          <a:ln/>
        </p:spPr>
      </p:sp>
      <p:sp>
        <p:nvSpPr>
          <p:cNvPr id="60420" name="Rectangle 3"/>
          <p:cNvSpPr>
            <a:spLocks noGrp="1" noChangeArrowheads="1"/>
          </p:cNvSpPr>
          <p:nvPr>
            <p:ph type="body" idx="1"/>
          </p:nvPr>
        </p:nvSpPr>
        <p:spPr>
          <a:xfrm>
            <a:off x="701675" y="4416425"/>
            <a:ext cx="5607050" cy="4183063"/>
          </a:xfrm>
          <a:noFill/>
          <a:ln w="9525"/>
        </p:spPr>
        <p:txBody>
          <a:bodyPr/>
          <a:lstStyle/>
          <a:p>
            <a:pPr>
              <a:buFontTx/>
              <a:buChar char="•"/>
            </a:pPr>
            <a:endParaRPr lang="en-CA"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1031"/>
          <p:cNvSpPr>
            <a:spLocks noGrp="1" noChangeArrowheads="1"/>
          </p:cNvSpPr>
          <p:nvPr>
            <p:ph type="sldNum" sz="quarter" idx="5"/>
          </p:nvPr>
        </p:nvSpPr>
        <p:spPr>
          <a:noFill/>
        </p:spPr>
        <p:txBody>
          <a:bodyPr/>
          <a:lstStyle/>
          <a:p>
            <a:fld id="{D530F55C-B0C4-402E-B4D5-69320417AB7C}" type="slidenum">
              <a:rPr lang="en-US" smtClean="0"/>
              <a:pPr/>
              <a:t>29</a:t>
            </a:fld>
            <a:endParaRPr lang="en-US" smtClean="0"/>
          </a:p>
        </p:txBody>
      </p:sp>
      <p:sp>
        <p:nvSpPr>
          <p:cNvPr id="61443" name="Rectangle 2"/>
          <p:cNvSpPr>
            <a:spLocks noGrp="1" noRot="1" noChangeAspect="1" noChangeArrowheads="1" noTextEdit="1"/>
          </p:cNvSpPr>
          <p:nvPr>
            <p:ph type="sldImg"/>
          </p:nvPr>
        </p:nvSpPr>
        <p:spPr>
          <a:xfrm>
            <a:off x="1181100" y="696913"/>
            <a:ext cx="4648200" cy="3486150"/>
          </a:xfrm>
          <a:ln/>
        </p:spPr>
      </p:sp>
      <p:sp>
        <p:nvSpPr>
          <p:cNvPr id="61444" name="Rectangle 3"/>
          <p:cNvSpPr>
            <a:spLocks noGrp="1" noChangeArrowheads="1"/>
          </p:cNvSpPr>
          <p:nvPr>
            <p:ph type="body" idx="1"/>
          </p:nvPr>
        </p:nvSpPr>
        <p:spPr>
          <a:xfrm>
            <a:off x="701675" y="4416425"/>
            <a:ext cx="5607050" cy="4183063"/>
          </a:xfrm>
          <a:noFill/>
          <a:ln w="9525"/>
        </p:spPr>
        <p:txBody>
          <a:bodyPr/>
          <a:lstStyle/>
          <a:p>
            <a:pPr>
              <a:buFontTx/>
              <a:buChar char="•"/>
            </a:pPr>
            <a:endParaRPr lang="en-CA"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1031"/>
          <p:cNvSpPr>
            <a:spLocks noGrp="1" noChangeArrowheads="1"/>
          </p:cNvSpPr>
          <p:nvPr>
            <p:ph type="sldNum" sz="quarter" idx="5"/>
          </p:nvPr>
        </p:nvSpPr>
        <p:spPr>
          <a:noFill/>
        </p:spPr>
        <p:txBody>
          <a:bodyPr/>
          <a:lstStyle/>
          <a:p>
            <a:fld id="{3EB419C6-BCE0-43DB-8A13-D029DA97FDE3}" type="slidenum">
              <a:rPr lang="en-US" smtClean="0"/>
              <a:pPr/>
              <a:t>30</a:t>
            </a:fld>
            <a:endParaRPr lang="en-US" smtClean="0"/>
          </a:p>
        </p:txBody>
      </p:sp>
      <p:sp>
        <p:nvSpPr>
          <p:cNvPr id="62467" name="Rectangle 2"/>
          <p:cNvSpPr>
            <a:spLocks noGrp="1" noRot="1" noChangeAspect="1" noChangeArrowheads="1" noTextEdit="1"/>
          </p:cNvSpPr>
          <p:nvPr>
            <p:ph type="sldImg"/>
          </p:nvPr>
        </p:nvSpPr>
        <p:spPr>
          <a:xfrm>
            <a:off x="1181100" y="696913"/>
            <a:ext cx="4648200" cy="3486150"/>
          </a:xfrm>
          <a:ln/>
        </p:spPr>
      </p:sp>
      <p:sp>
        <p:nvSpPr>
          <p:cNvPr id="62468" name="Rectangle 3"/>
          <p:cNvSpPr>
            <a:spLocks noGrp="1" noChangeArrowheads="1"/>
          </p:cNvSpPr>
          <p:nvPr>
            <p:ph type="body" idx="1"/>
          </p:nvPr>
        </p:nvSpPr>
        <p:spPr>
          <a:xfrm>
            <a:off x="701675" y="4416425"/>
            <a:ext cx="5607050" cy="4183063"/>
          </a:xfrm>
          <a:noFill/>
          <a:ln w="9525"/>
        </p:spPr>
        <p:txBody>
          <a:bodyPr/>
          <a:lstStyle/>
          <a:p>
            <a:endParaRPr lang="en-CA"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1031"/>
          <p:cNvSpPr>
            <a:spLocks noGrp="1" noChangeArrowheads="1"/>
          </p:cNvSpPr>
          <p:nvPr>
            <p:ph type="sldNum" sz="quarter" idx="5"/>
          </p:nvPr>
        </p:nvSpPr>
        <p:spPr>
          <a:noFill/>
        </p:spPr>
        <p:txBody>
          <a:bodyPr/>
          <a:lstStyle/>
          <a:p>
            <a:fld id="{906A50A4-6040-40B3-A680-0799D2AD6699}" type="slidenum">
              <a:rPr lang="en-US" smtClean="0"/>
              <a:pPr/>
              <a:t>31</a:t>
            </a:fld>
            <a:endParaRPr lang="en-US" smtClean="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w="9525"/>
        </p:spPr>
        <p:txBody>
          <a:bodyPr/>
          <a:lstStyle/>
          <a:p>
            <a:pPr>
              <a:buFontTx/>
              <a:buChar char="•"/>
            </a:pPr>
            <a:endParaRPr lang="fr-FR"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1031"/>
          <p:cNvSpPr>
            <a:spLocks noGrp="1" noChangeArrowheads="1"/>
          </p:cNvSpPr>
          <p:nvPr>
            <p:ph type="sldNum" sz="quarter" idx="5"/>
          </p:nvPr>
        </p:nvSpPr>
        <p:spPr>
          <a:noFill/>
        </p:spPr>
        <p:txBody>
          <a:bodyPr/>
          <a:lstStyle/>
          <a:p>
            <a:fld id="{8C17514E-FC2D-4CC8-856F-8B8A5C37949D}" type="slidenum">
              <a:rPr lang="en-US" smtClean="0"/>
              <a:pPr/>
              <a:t>32</a:t>
            </a:fld>
            <a:endParaRPr lang="en-US" smtClean="0"/>
          </a:p>
        </p:txBody>
      </p:sp>
      <p:sp>
        <p:nvSpPr>
          <p:cNvPr id="64515" name="Rectangle 2"/>
          <p:cNvSpPr>
            <a:spLocks noGrp="1" noRot="1" noChangeAspect="1" noChangeArrowheads="1" noTextEdit="1"/>
          </p:cNvSpPr>
          <p:nvPr>
            <p:ph type="sldImg"/>
          </p:nvPr>
        </p:nvSpPr>
        <p:spPr>
          <a:xfrm>
            <a:off x="1181100" y="696913"/>
            <a:ext cx="4648200" cy="3486150"/>
          </a:xfrm>
          <a:ln/>
        </p:spPr>
      </p:sp>
      <p:sp>
        <p:nvSpPr>
          <p:cNvPr id="64516" name="Rectangle 3"/>
          <p:cNvSpPr>
            <a:spLocks noGrp="1" noChangeArrowheads="1"/>
          </p:cNvSpPr>
          <p:nvPr>
            <p:ph type="body" idx="1"/>
          </p:nvPr>
        </p:nvSpPr>
        <p:spPr>
          <a:xfrm>
            <a:off x="701675" y="4416425"/>
            <a:ext cx="5607050" cy="4183063"/>
          </a:xfrm>
          <a:noFill/>
          <a:ln w="9525"/>
        </p:spPr>
        <p:txBody>
          <a:bodyPr/>
          <a:lstStyle/>
          <a:p>
            <a:pPr>
              <a:buFontTx/>
              <a:buChar char="•"/>
            </a:pPr>
            <a:endParaRPr lang="en-CA"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1031"/>
          <p:cNvSpPr>
            <a:spLocks noGrp="1" noChangeArrowheads="1"/>
          </p:cNvSpPr>
          <p:nvPr>
            <p:ph type="sldNum" sz="quarter" idx="5"/>
          </p:nvPr>
        </p:nvSpPr>
        <p:spPr>
          <a:noFill/>
        </p:spPr>
        <p:txBody>
          <a:bodyPr/>
          <a:lstStyle/>
          <a:p>
            <a:fld id="{AA98F489-F7E1-48D2-9EB0-642F2D4FC490}" type="slidenum">
              <a:rPr lang="en-US" smtClean="0"/>
              <a:pPr/>
              <a:t>33</a:t>
            </a:fld>
            <a:endParaRPr lang="en-US" smtClean="0"/>
          </a:p>
        </p:txBody>
      </p:sp>
      <p:sp>
        <p:nvSpPr>
          <p:cNvPr id="65539" name="Rectangle 2"/>
          <p:cNvSpPr>
            <a:spLocks noGrp="1" noRot="1" noChangeAspect="1" noChangeArrowheads="1" noTextEdit="1"/>
          </p:cNvSpPr>
          <p:nvPr>
            <p:ph type="sldImg"/>
          </p:nvPr>
        </p:nvSpPr>
        <p:spPr>
          <a:xfrm>
            <a:off x="1181100" y="696913"/>
            <a:ext cx="4648200" cy="3486150"/>
          </a:xfrm>
          <a:ln/>
        </p:spPr>
      </p:sp>
      <p:sp>
        <p:nvSpPr>
          <p:cNvPr id="65540" name="Rectangle 3"/>
          <p:cNvSpPr>
            <a:spLocks noGrp="1" noChangeArrowheads="1"/>
          </p:cNvSpPr>
          <p:nvPr>
            <p:ph type="body" idx="1"/>
          </p:nvPr>
        </p:nvSpPr>
        <p:spPr>
          <a:xfrm>
            <a:off x="701675" y="4416425"/>
            <a:ext cx="5607050" cy="4183063"/>
          </a:xfrm>
          <a:noFill/>
          <a:ln w="9525"/>
        </p:spPr>
        <p:txBody>
          <a:bodyPr/>
          <a:lstStyle/>
          <a:p>
            <a:pPr>
              <a:buFontTx/>
              <a:buChar char="•"/>
            </a:pPr>
            <a:endParaRPr lang="en-CA"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1031"/>
          <p:cNvSpPr>
            <a:spLocks noGrp="1" noChangeArrowheads="1"/>
          </p:cNvSpPr>
          <p:nvPr>
            <p:ph type="sldNum" sz="quarter" idx="5"/>
          </p:nvPr>
        </p:nvSpPr>
        <p:spPr>
          <a:noFill/>
        </p:spPr>
        <p:txBody>
          <a:bodyPr/>
          <a:lstStyle/>
          <a:p>
            <a:fld id="{6716742C-AF3C-492F-84D4-479063EC132A}" type="slidenum">
              <a:rPr lang="en-US" smtClean="0"/>
              <a:pPr/>
              <a:t>34</a:t>
            </a:fld>
            <a:endParaRPr lang="en-US" smtClean="0"/>
          </a:p>
        </p:txBody>
      </p:sp>
      <p:sp>
        <p:nvSpPr>
          <p:cNvPr id="66563" name="Rectangle 2"/>
          <p:cNvSpPr>
            <a:spLocks noGrp="1" noRot="1" noChangeAspect="1" noChangeArrowheads="1" noTextEdit="1"/>
          </p:cNvSpPr>
          <p:nvPr>
            <p:ph type="sldImg"/>
          </p:nvPr>
        </p:nvSpPr>
        <p:spPr>
          <a:xfrm>
            <a:off x="1181100" y="696913"/>
            <a:ext cx="4648200" cy="3486150"/>
          </a:xfrm>
          <a:ln/>
        </p:spPr>
      </p:sp>
      <p:sp>
        <p:nvSpPr>
          <p:cNvPr id="66564" name="Rectangle 3"/>
          <p:cNvSpPr>
            <a:spLocks noGrp="1" noChangeArrowheads="1"/>
          </p:cNvSpPr>
          <p:nvPr>
            <p:ph type="body" idx="1"/>
          </p:nvPr>
        </p:nvSpPr>
        <p:spPr>
          <a:xfrm>
            <a:off x="701675" y="4416425"/>
            <a:ext cx="5607050" cy="4183063"/>
          </a:xfrm>
          <a:noFill/>
          <a:ln w="9525"/>
        </p:spPr>
        <p:txBody>
          <a:bodyPr/>
          <a:lstStyle/>
          <a:p>
            <a:pPr>
              <a:buFontTx/>
              <a:buChar char="•"/>
            </a:pPr>
            <a:endParaRPr lang="en-CA"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1031"/>
          <p:cNvSpPr>
            <a:spLocks noGrp="1" noChangeArrowheads="1"/>
          </p:cNvSpPr>
          <p:nvPr>
            <p:ph type="sldNum" sz="quarter" idx="5"/>
          </p:nvPr>
        </p:nvSpPr>
        <p:spPr>
          <a:noFill/>
        </p:spPr>
        <p:txBody>
          <a:bodyPr/>
          <a:lstStyle/>
          <a:p>
            <a:fld id="{9542D8E1-7F64-48B1-8640-943518C8787F}" type="slidenum">
              <a:rPr lang="en-US" smtClean="0"/>
              <a:pPr/>
              <a:t>35</a:t>
            </a:fld>
            <a:endParaRPr lang="en-US" smtClean="0"/>
          </a:p>
        </p:txBody>
      </p:sp>
      <p:sp>
        <p:nvSpPr>
          <p:cNvPr id="67587" name="Rectangle 2"/>
          <p:cNvSpPr>
            <a:spLocks noGrp="1" noRot="1" noChangeAspect="1" noChangeArrowheads="1" noTextEdit="1"/>
          </p:cNvSpPr>
          <p:nvPr>
            <p:ph type="sldImg"/>
          </p:nvPr>
        </p:nvSpPr>
        <p:spPr>
          <a:xfrm>
            <a:off x="1181100" y="696913"/>
            <a:ext cx="4648200" cy="3486150"/>
          </a:xfrm>
          <a:ln/>
        </p:spPr>
      </p:sp>
      <p:sp>
        <p:nvSpPr>
          <p:cNvPr id="67588" name="Rectangle 3"/>
          <p:cNvSpPr>
            <a:spLocks noGrp="1" noChangeArrowheads="1"/>
          </p:cNvSpPr>
          <p:nvPr>
            <p:ph type="body" idx="1"/>
          </p:nvPr>
        </p:nvSpPr>
        <p:spPr>
          <a:xfrm>
            <a:off x="701675" y="4416425"/>
            <a:ext cx="5607050" cy="4183063"/>
          </a:xfrm>
          <a:noFill/>
          <a:ln w="9525"/>
        </p:spPr>
        <p:txBody>
          <a:bodyPr/>
          <a:lstStyle/>
          <a:p>
            <a:pPr>
              <a:buFontTx/>
              <a:buChar char="•"/>
            </a:pPr>
            <a:endParaRPr lang="en-CA"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1031"/>
          <p:cNvSpPr>
            <a:spLocks noGrp="1" noChangeArrowheads="1"/>
          </p:cNvSpPr>
          <p:nvPr>
            <p:ph type="sldNum" sz="quarter" idx="5"/>
          </p:nvPr>
        </p:nvSpPr>
        <p:spPr>
          <a:noFill/>
        </p:spPr>
        <p:txBody>
          <a:bodyPr/>
          <a:lstStyle/>
          <a:p>
            <a:fld id="{91AE26CF-C982-4540-9779-082C1D7A4537}" type="slidenum">
              <a:rPr lang="en-US" smtClean="0"/>
              <a:pPr/>
              <a:t>36</a:t>
            </a:fld>
            <a:endParaRPr lang="en-US" smtClean="0"/>
          </a:p>
        </p:txBody>
      </p:sp>
      <p:sp>
        <p:nvSpPr>
          <p:cNvPr id="68611" name="Rectangle 2"/>
          <p:cNvSpPr>
            <a:spLocks noGrp="1" noRot="1" noChangeAspect="1" noChangeArrowheads="1" noTextEdit="1"/>
          </p:cNvSpPr>
          <p:nvPr>
            <p:ph type="sldImg"/>
          </p:nvPr>
        </p:nvSpPr>
        <p:spPr>
          <a:xfrm>
            <a:off x="1181100" y="696913"/>
            <a:ext cx="4648200" cy="3486150"/>
          </a:xfrm>
          <a:ln/>
        </p:spPr>
      </p:sp>
      <p:sp>
        <p:nvSpPr>
          <p:cNvPr id="68612" name="Rectangle 3"/>
          <p:cNvSpPr>
            <a:spLocks noGrp="1" noChangeArrowheads="1"/>
          </p:cNvSpPr>
          <p:nvPr>
            <p:ph type="body" idx="1"/>
          </p:nvPr>
        </p:nvSpPr>
        <p:spPr>
          <a:xfrm>
            <a:off x="701675" y="4416425"/>
            <a:ext cx="5607050" cy="4183063"/>
          </a:xfrm>
          <a:noFill/>
          <a:ln w="9525"/>
        </p:spPr>
        <p:txBody>
          <a:bodyPr/>
          <a:lstStyle/>
          <a:p>
            <a:pPr>
              <a:buFontTx/>
              <a:buChar char="•"/>
            </a:pPr>
            <a:endParaRPr lang="en-CA"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1031"/>
          <p:cNvSpPr>
            <a:spLocks noGrp="1" noChangeArrowheads="1"/>
          </p:cNvSpPr>
          <p:nvPr>
            <p:ph type="sldNum" sz="quarter" idx="5"/>
          </p:nvPr>
        </p:nvSpPr>
        <p:spPr>
          <a:noFill/>
        </p:spPr>
        <p:txBody>
          <a:bodyPr/>
          <a:lstStyle/>
          <a:p>
            <a:fld id="{76B21C0B-B052-426E-AB0C-C6378B02E830}" type="slidenum">
              <a:rPr lang="en-US" smtClean="0"/>
              <a:pPr/>
              <a:t>37</a:t>
            </a:fld>
            <a:endParaRPr lang="en-US" smtClean="0"/>
          </a:p>
        </p:txBody>
      </p:sp>
      <p:sp>
        <p:nvSpPr>
          <p:cNvPr id="69635" name="Rectangle 2"/>
          <p:cNvSpPr>
            <a:spLocks noGrp="1" noRot="1" noChangeAspect="1" noChangeArrowheads="1" noTextEdit="1"/>
          </p:cNvSpPr>
          <p:nvPr>
            <p:ph type="sldImg"/>
          </p:nvPr>
        </p:nvSpPr>
        <p:spPr>
          <a:xfrm>
            <a:off x="1181100" y="696913"/>
            <a:ext cx="4648200" cy="3486150"/>
          </a:xfrm>
          <a:ln/>
        </p:spPr>
      </p:sp>
      <p:sp>
        <p:nvSpPr>
          <p:cNvPr id="69636" name="Rectangle 3"/>
          <p:cNvSpPr>
            <a:spLocks noGrp="1" noChangeArrowheads="1"/>
          </p:cNvSpPr>
          <p:nvPr>
            <p:ph type="body" idx="1"/>
          </p:nvPr>
        </p:nvSpPr>
        <p:spPr>
          <a:xfrm>
            <a:off x="701675" y="4416425"/>
            <a:ext cx="5607050" cy="4183063"/>
          </a:xfrm>
          <a:noFill/>
          <a:ln w="9525"/>
        </p:spPr>
        <p:txBody>
          <a:bodyPr/>
          <a:lstStyle/>
          <a:p>
            <a:pPr>
              <a:buFontTx/>
              <a:buChar char="•"/>
            </a:pPr>
            <a:endParaRPr lang="en-CA"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1031"/>
          <p:cNvSpPr>
            <a:spLocks noGrp="1" noChangeArrowheads="1"/>
          </p:cNvSpPr>
          <p:nvPr>
            <p:ph type="sldNum" sz="quarter" idx="5"/>
          </p:nvPr>
        </p:nvSpPr>
        <p:spPr>
          <a:noFill/>
        </p:spPr>
        <p:txBody>
          <a:bodyPr/>
          <a:lstStyle/>
          <a:p>
            <a:fld id="{08E0018B-226B-4850-8924-81492A56A399}" type="slidenum">
              <a:rPr lang="en-US" smtClean="0"/>
              <a:pPr/>
              <a:t>38</a:t>
            </a:fld>
            <a:endParaRPr lang="en-US" smtClean="0"/>
          </a:p>
        </p:txBody>
      </p:sp>
      <p:sp>
        <p:nvSpPr>
          <p:cNvPr id="70659" name="Rectangle 2"/>
          <p:cNvSpPr>
            <a:spLocks noGrp="1" noRot="1" noChangeAspect="1" noChangeArrowheads="1" noTextEdit="1"/>
          </p:cNvSpPr>
          <p:nvPr>
            <p:ph type="sldImg"/>
          </p:nvPr>
        </p:nvSpPr>
        <p:spPr>
          <a:xfrm>
            <a:off x="1181100" y="696913"/>
            <a:ext cx="4648200" cy="3486150"/>
          </a:xfrm>
          <a:ln/>
        </p:spPr>
      </p:sp>
      <p:sp>
        <p:nvSpPr>
          <p:cNvPr id="70660" name="Rectangle 3"/>
          <p:cNvSpPr>
            <a:spLocks noGrp="1" noChangeArrowheads="1"/>
          </p:cNvSpPr>
          <p:nvPr>
            <p:ph type="body" idx="1"/>
          </p:nvPr>
        </p:nvSpPr>
        <p:spPr>
          <a:xfrm>
            <a:off x="701675" y="4416425"/>
            <a:ext cx="5607050" cy="4183063"/>
          </a:xfrm>
          <a:noFill/>
          <a:ln w="9525"/>
        </p:spPr>
        <p:txBody>
          <a:bodyPr/>
          <a:lstStyle/>
          <a:p>
            <a:pPr>
              <a:buFontTx/>
              <a:buChar char="•"/>
            </a:pPr>
            <a:endParaRPr lang="en-CA"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1031"/>
          <p:cNvSpPr>
            <a:spLocks noGrp="1" noChangeArrowheads="1"/>
          </p:cNvSpPr>
          <p:nvPr>
            <p:ph type="sldNum" sz="quarter" idx="5"/>
          </p:nvPr>
        </p:nvSpPr>
        <p:spPr>
          <a:noFill/>
        </p:spPr>
        <p:txBody>
          <a:bodyPr/>
          <a:lstStyle/>
          <a:p>
            <a:fld id="{867697C5-E55F-4FAA-B6A6-FBB3CE0A9C95}" type="slidenum">
              <a:rPr lang="en-US" smtClean="0"/>
              <a:pPr/>
              <a:t>39</a:t>
            </a:fld>
            <a:endParaRPr lang="en-US" smtClean="0"/>
          </a:p>
        </p:txBody>
      </p:sp>
      <p:sp>
        <p:nvSpPr>
          <p:cNvPr id="71683" name="Rectangle 2"/>
          <p:cNvSpPr>
            <a:spLocks noGrp="1" noRot="1" noChangeAspect="1" noChangeArrowheads="1" noTextEdit="1"/>
          </p:cNvSpPr>
          <p:nvPr>
            <p:ph type="sldImg"/>
          </p:nvPr>
        </p:nvSpPr>
        <p:spPr>
          <a:xfrm>
            <a:off x="1181100" y="696913"/>
            <a:ext cx="4648200" cy="3486150"/>
          </a:xfrm>
          <a:ln/>
        </p:spPr>
      </p:sp>
      <p:sp>
        <p:nvSpPr>
          <p:cNvPr id="71684" name="Rectangle 3"/>
          <p:cNvSpPr>
            <a:spLocks noGrp="1" noChangeArrowheads="1"/>
          </p:cNvSpPr>
          <p:nvPr>
            <p:ph type="body" idx="1"/>
          </p:nvPr>
        </p:nvSpPr>
        <p:spPr>
          <a:xfrm>
            <a:off x="701675" y="4416425"/>
            <a:ext cx="5607050" cy="4183063"/>
          </a:xfrm>
          <a:noFill/>
          <a:ln w="9525"/>
        </p:spPr>
        <p:txBody>
          <a:bodyPr/>
          <a:lstStyle/>
          <a:p>
            <a:pPr>
              <a:buFontTx/>
              <a:buChar char="•"/>
            </a:pPr>
            <a:endParaRPr lang="en-CA"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1031"/>
          <p:cNvSpPr>
            <a:spLocks noGrp="1" noChangeArrowheads="1"/>
          </p:cNvSpPr>
          <p:nvPr>
            <p:ph type="sldNum" sz="quarter" idx="5"/>
          </p:nvPr>
        </p:nvSpPr>
        <p:spPr>
          <a:noFill/>
        </p:spPr>
        <p:txBody>
          <a:bodyPr/>
          <a:lstStyle/>
          <a:p>
            <a:fld id="{5F5AAEEB-5236-416C-9200-01A36782042C}" type="slidenum">
              <a:rPr lang="en-US" smtClean="0"/>
              <a:pPr/>
              <a:t>40</a:t>
            </a:fld>
            <a:endParaRPr lang="en-US" smtClean="0"/>
          </a:p>
        </p:txBody>
      </p:sp>
      <p:sp>
        <p:nvSpPr>
          <p:cNvPr id="72707" name="Rectangle 2"/>
          <p:cNvSpPr>
            <a:spLocks noGrp="1" noRot="1" noChangeAspect="1" noChangeArrowheads="1" noTextEdit="1"/>
          </p:cNvSpPr>
          <p:nvPr>
            <p:ph type="sldImg"/>
          </p:nvPr>
        </p:nvSpPr>
        <p:spPr>
          <a:xfrm>
            <a:off x="1181100" y="696913"/>
            <a:ext cx="4648200" cy="3486150"/>
          </a:xfrm>
          <a:ln/>
        </p:spPr>
      </p:sp>
      <p:sp>
        <p:nvSpPr>
          <p:cNvPr id="72708" name="Rectangle 3"/>
          <p:cNvSpPr>
            <a:spLocks noGrp="1" noChangeArrowheads="1"/>
          </p:cNvSpPr>
          <p:nvPr>
            <p:ph type="body" idx="1"/>
          </p:nvPr>
        </p:nvSpPr>
        <p:spPr>
          <a:xfrm>
            <a:off x="701675" y="4416425"/>
            <a:ext cx="5607050" cy="4183063"/>
          </a:xfrm>
          <a:noFill/>
          <a:ln w="9525"/>
        </p:spPr>
        <p:txBody>
          <a:bodyPr/>
          <a:lstStyle/>
          <a:p>
            <a:pPr>
              <a:buFontTx/>
              <a:buChar char="•"/>
            </a:pPr>
            <a:endParaRPr lang="en-CA"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1031"/>
          <p:cNvSpPr>
            <a:spLocks noGrp="1" noChangeArrowheads="1"/>
          </p:cNvSpPr>
          <p:nvPr>
            <p:ph type="sldNum" sz="quarter" idx="5"/>
          </p:nvPr>
        </p:nvSpPr>
        <p:spPr>
          <a:noFill/>
        </p:spPr>
        <p:txBody>
          <a:bodyPr/>
          <a:lstStyle/>
          <a:p>
            <a:fld id="{D0384513-7BCA-49F7-84E1-257774CEBC7E}" type="slidenum">
              <a:rPr lang="en-US" smtClean="0"/>
              <a:pPr/>
              <a:t>41</a:t>
            </a:fld>
            <a:endParaRPr lang="en-US" smtClean="0"/>
          </a:p>
        </p:txBody>
      </p:sp>
      <p:sp>
        <p:nvSpPr>
          <p:cNvPr id="73731" name="Rectangle 2"/>
          <p:cNvSpPr>
            <a:spLocks noGrp="1" noRot="1" noChangeAspect="1" noChangeArrowheads="1" noTextEdit="1"/>
          </p:cNvSpPr>
          <p:nvPr>
            <p:ph type="sldImg"/>
          </p:nvPr>
        </p:nvSpPr>
        <p:spPr>
          <a:xfrm>
            <a:off x="1181100" y="696913"/>
            <a:ext cx="4648200" cy="3486150"/>
          </a:xfrm>
          <a:ln/>
        </p:spPr>
      </p:sp>
      <p:sp>
        <p:nvSpPr>
          <p:cNvPr id="73732" name="Rectangle 3"/>
          <p:cNvSpPr>
            <a:spLocks noGrp="1" noChangeArrowheads="1"/>
          </p:cNvSpPr>
          <p:nvPr>
            <p:ph type="body" idx="1"/>
          </p:nvPr>
        </p:nvSpPr>
        <p:spPr>
          <a:xfrm>
            <a:off x="701675" y="4416425"/>
            <a:ext cx="5607050" cy="4183063"/>
          </a:xfrm>
          <a:noFill/>
          <a:ln w="9525"/>
        </p:spPr>
        <p:txBody>
          <a:bodyPr/>
          <a:lstStyle/>
          <a:p>
            <a:pPr>
              <a:buFontTx/>
              <a:buChar char="•"/>
            </a:pPr>
            <a:endParaRPr lang="en-CA"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1031"/>
          <p:cNvSpPr>
            <a:spLocks noGrp="1" noChangeArrowheads="1"/>
          </p:cNvSpPr>
          <p:nvPr>
            <p:ph type="sldNum" sz="quarter" idx="5"/>
          </p:nvPr>
        </p:nvSpPr>
        <p:spPr>
          <a:noFill/>
        </p:spPr>
        <p:txBody>
          <a:bodyPr/>
          <a:lstStyle/>
          <a:p>
            <a:fld id="{68CC1E55-210E-4640-81FB-5100EBB35493}" type="slidenum">
              <a:rPr lang="en-US" smtClean="0"/>
              <a:pPr/>
              <a:t>42</a:t>
            </a:fld>
            <a:endParaRPr lang="en-US" smtClean="0"/>
          </a:p>
        </p:txBody>
      </p:sp>
      <p:sp>
        <p:nvSpPr>
          <p:cNvPr id="74755" name="Rectangle 2"/>
          <p:cNvSpPr>
            <a:spLocks noGrp="1" noRot="1" noChangeAspect="1" noChangeArrowheads="1" noTextEdit="1"/>
          </p:cNvSpPr>
          <p:nvPr>
            <p:ph type="sldImg"/>
          </p:nvPr>
        </p:nvSpPr>
        <p:spPr>
          <a:xfrm>
            <a:off x="1181100" y="696913"/>
            <a:ext cx="4648200" cy="3486150"/>
          </a:xfrm>
          <a:ln/>
        </p:spPr>
      </p:sp>
      <p:sp>
        <p:nvSpPr>
          <p:cNvPr id="74756" name="Rectangle 3"/>
          <p:cNvSpPr>
            <a:spLocks noGrp="1" noChangeArrowheads="1"/>
          </p:cNvSpPr>
          <p:nvPr>
            <p:ph type="body" idx="1"/>
          </p:nvPr>
        </p:nvSpPr>
        <p:spPr>
          <a:xfrm>
            <a:off x="701675" y="4416425"/>
            <a:ext cx="5607050" cy="4183063"/>
          </a:xfrm>
          <a:noFill/>
          <a:ln w="9525"/>
        </p:spPr>
        <p:txBody>
          <a:bodyPr/>
          <a:lstStyle/>
          <a:p>
            <a:pPr>
              <a:buFontTx/>
              <a:buChar char="•"/>
            </a:pPr>
            <a:endParaRPr lang="en-CA"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1031"/>
          <p:cNvSpPr>
            <a:spLocks noGrp="1" noChangeArrowheads="1"/>
          </p:cNvSpPr>
          <p:nvPr>
            <p:ph type="sldNum" sz="quarter" idx="5"/>
          </p:nvPr>
        </p:nvSpPr>
        <p:spPr>
          <a:noFill/>
        </p:spPr>
        <p:txBody>
          <a:bodyPr/>
          <a:lstStyle/>
          <a:p>
            <a:fld id="{27741F2B-04EA-4308-8413-87213AFF585F}" type="slidenum">
              <a:rPr lang="en-US" smtClean="0"/>
              <a:pPr/>
              <a:t>43</a:t>
            </a:fld>
            <a:endParaRPr lang="en-US" smtClean="0"/>
          </a:p>
        </p:txBody>
      </p:sp>
      <p:sp>
        <p:nvSpPr>
          <p:cNvPr id="75779" name="Rectangle 2"/>
          <p:cNvSpPr>
            <a:spLocks noGrp="1" noRot="1" noChangeAspect="1" noChangeArrowheads="1" noTextEdit="1"/>
          </p:cNvSpPr>
          <p:nvPr>
            <p:ph type="sldImg"/>
          </p:nvPr>
        </p:nvSpPr>
        <p:spPr>
          <a:xfrm>
            <a:off x="1181100" y="696913"/>
            <a:ext cx="4648200" cy="3486150"/>
          </a:xfrm>
          <a:ln/>
        </p:spPr>
      </p:sp>
      <p:sp>
        <p:nvSpPr>
          <p:cNvPr id="75780" name="Rectangle 3"/>
          <p:cNvSpPr>
            <a:spLocks noGrp="1" noChangeArrowheads="1"/>
          </p:cNvSpPr>
          <p:nvPr>
            <p:ph type="body" idx="1"/>
          </p:nvPr>
        </p:nvSpPr>
        <p:spPr>
          <a:xfrm>
            <a:off x="701675" y="4416425"/>
            <a:ext cx="5607050" cy="4183063"/>
          </a:xfrm>
          <a:noFill/>
          <a:ln w="9525"/>
        </p:spPr>
        <p:txBody>
          <a:bodyPr/>
          <a:lstStyle/>
          <a:p>
            <a:endParaRPr lang="en-CA"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1031"/>
          <p:cNvSpPr>
            <a:spLocks noGrp="1" noChangeArrowheads="1"/>
          </p:cNvSpPr>
          <p:nvPr>
            <p:ph type="sldNum" sz="quarter" idx="5"/>
          </p:nvPr>
        </p:nvSpPr>
        <p:spPr>
          <a:noFill/>
        </p:spPr>
        <p:txBody>
          <a:bodyPr/>
          <a:lstStyle/>
          <a:p>
            <a:fld id="{8C6B8618-4346-4241-9546-B470EA33B8BF}" type="slidenum">
              <a:rPr lang="en-US" smtClean="0"/>
              <a:pPr/>
              <a:t>44</a:t>
            </a:fld>
            <a:endParaRPr lang="en-US" smtClean="0"/>
          </a:p>
        </p:txBody>
      </p:sp>
      <p:sp>
        <p:nvSpPr>
          <p:cNvPr id="76803" name="Rectangle 2"/>
          <p:cNvSpPr>
            <a:spLocks noGrp="1" noRot="1" noChangeAspect="1" noChangeArrowheads="1" noTextEdit="1"/>
          </p:cNvSpPr>
          <p:nvPr>
            <p:ph type="sldImg"/>
          </p:nvPr>
        </p:nvSpPr>
        <p:spPr>
          <a:xfrm>
            <a:off x="1181100" y="696913"/>
            <a:ext cx="4648200" cy="3486150"/>
          </a:xfrm>
          <a:ln/>
        </p:spPr>
      </p:sp>
      <p:sp>
        <p:nvSpPr>
          <p:cNvPr id="76804" name="Rectangle 3"/>
          <p:cNvSpPr>
            <a:spLocks noGrp="1" noChangeArrowheads="1"/>
          </p:cNvSpPr>
          <p:nvPr>
            <p:ph type="body" idx="1"/>
          </p:nvPr>
        </p:nvSpPr>
        <p:spPr>
          <a:xfrm>
            <a:off x="701675" y="4416425"/>
            <a:ext cx="5607050" cy="4183063"/>
          </a:xfrm>
          <a:noFill/>
          <a:ln w="9525"/>
        </p:spPr>
        <p:txBody>
          <a:bodyPr/>
          <a:lstStyle/>
          <a:p>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Line 2"/>
          <p:cNvSpPr>
            <a:spLocks noChangeShapeType="1"/>
          </p:cNvSpPr>
          <p:nvPr/>
        </p:nvSpPr>
        <p:spPr bwMode="auto">
          <a:xfrm>
            <a:off x="7315200" y="1066800"/>
            <a:ext cx="0" cy="4495800"/>
          </a:xfrm>
          <a:prstGeom prst="line">
            <a:avLst/>
          </a:prstGeom>
          <a:noFill/>
          <a:ln w="9525">
            <a:solidFill>
              <a:schemeClr val="tx1"/>
            </a:solidFill>
            <a:round/>
            <a:headEnd/>
            <a:tailEnd/>
          </a:ln>
          <a:effectLst/>
        </p:spPr>
        <p:txBody>
          <a:bodyPr/>
          <a:lstStyle/>
          <a:p>
            <a:pPr>
              <a:defRPr/>
            </a:pPr>
            <a:endParaRPr lang="en-CA"/>
          </a:p>
        </p:txBody>
      </p:sp>
      <p:grpSp>
        <p:nvGrpSpPr>
          <p:cNvPr id="5" name="Group 8"/>
          <p:cNvGrpSpPr>
            <a:grpSpLocks/>
          </p:cNvGrpSpPr>
          <p:nvPr/>
        </p:nvGrpSpPr>
        <p:grpSpPr bwMode="auto">
          <a:xfrm>
            <a:off x="7493000" y="2992438"/>
            <a:ext cx="1338263" cy="2189162"/>
            <a:chOff x="4704" y="1885"/>
            <a:chExt cx="843" cy="1379"/>
          </a:xfrm>
        </p:grpSpPr>
        <p:sp>
          <p:nvSpPr>
            <p:cNvPr id="6" name="Oval 9"/>
            <p:cNvSpPr>
              <a:spLocks noChangeArrowheads="1"/>
            </p:cNvSpPr>
            <p:nvPr/>
          </p:nvSpPr>
          <p:spPr bwMode="auto">
            <a:xfrm>
              <a:off x="4704" y="1885"/>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7" name="Oval 10"/>
            <p:cNvSpPr>
              <a:spLocks noChangeArrowheads="1"/>
            </p:cNvSpPr>
            <p:nvPr/>
          </p:nvSpPr>
          <p:spPr bwMode="auto">
            <a:xfrm>
              <a:off x="4883" y="1885"/>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8" name="Oval 11"/>
            <p:cNvSpPr>
              <a:spLocks noChangeArrowheads="1"/>
            </p:cNvSpPr>
            <p:nvPr/>
          </p:nvSpPr>
          <p:spPr bwMode="auto">
            <a:xfrm>
              <a:off x="5062" y="1885"/>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9" name="Oval 12"/>
            <p:cNvSpPr>
              <a:spLocks noChangeArrowheads="1"/>
            </p:cNvSpPr>
            <p:nvPr/>
          </p:nvSpPr>
          <p:spPr bwMode="auto">
            <a:xfrm>
              <a:off x="4704" y="2064"/>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10" name="Oval 13"/>
            <p:cNvSpPr>
              <a:spLocks noChangeArrowheads="1"/>
            </p:cNvSpPr>
            <p:nvPr/>
          </p:nvSpPr>
          <p:spPr bwMode="auto">
            <a:xfrm>
              <a:off x="4883" y="2064"/>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11" name="Oval 14"/>
            <p:cNvSpPr>
              <a:spLocks noChangeArrowheads="1"/>
            </p:cNvSpPr>
            <p:nvPr/>
          </p:nvSpPr>
          <p:spPr bwMode="auto">
            <a:xfrm>
              <a:off x="5062" y="2064"/>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12" name="Oval 15"/>
            <p:cNvSpPr>
              <a:spLocks noChangeArrowheads="1"/>
            </p:cNvSpPr>
            <p:nvPr/>
          </p:nvSpPr>
          <p:spPr bwMode="auto">
            <a:xfrm>
              <a:off x="5241" y="2064"/>
              <a:ext cx="127" cy="127"/>
            </a:xfrm>
            <a:prstGeom prst="ellipse">
              <a:avLst/>
            </a:prstGeom>
            <a:solidFill>
              <a:schemeClr val="accent2"/>
            </a:solidFill>
            <a:ln w="9525">
              <a:noFill/>
              <a:round/>
              <a:headEnd/>
              <a:tailEnd/>
            </a:ln>
            <a:effectLst/>
          </p:spPr>
          <p:txBody>
            <a:bodyPr wrap="none" anchor="ctr"/>
            <a:lstStyle/>
            <a:p>
              <a:pPr>
                <a:defRPr/>
              </a:pPr>
              <a:endParaRPr lang="en-CA"/>
            </a:p>
          </p:txBody>
        </p:sp>
        <p:sp>
          <p:nvSpPr>
            <p:cNvPr id="13" name="Oval 16"/>
            <p:cNvSpPr>
              <a:spLocks noChangeArrowheads="1"/>
            </p:cNvSpPr>
            <p:nvPr/>
          </p:nvSpPr>
          <p:spPr bwMode="auto">
            <a:xfrm>
              <a:off x="4704" y="2243"/>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14" name="Oval 17"/>
            <p:cNvSpPr>
              <a:spLocks noChangeArrowheads="1"/>
            </p:cNvSpPr>
            <p:nvPr/>
          </p:nvSpPr>
          <p:spPr bwMode="auto">
            <a:xfrm>
              <a:off x="4883" y="2243"/>
              <a:ext cx="127" cy="127"/>
            </a:xfrm>
            <a:prstGeom prst="ellipse">
              <a:avLst/>
            </a:prstGeom>
            <a:solidFill>
              <a:schemeClr val="tx2"/>
            </a:solidFill>
            <a:ln w="9525">
              <a:noFill/>
              <a:round/>
              <a:headEnd/>
              <a:tailEnd/>
            </a:ln>
            <a:effectLst/>
          </p:spPr>
          <p:txBody>
            <a:bodyPr wrap="none" anchor="ctr"/>
            <a:lstStyle/>
            <a:p>
              <a:pPr>
                <a:defRPr/>
              </a:pPr>
              <a:endParaRPr lang="en-CA"/>
            </a:p>
          </p:txBody>
        </p:sp>
        <p:sp>
          <p:nvSpPr>
            <p:cNvPr id="15" name="Oval 18"/>
            <p:cNvSpPr>
              <a:spLocks noChangeArrowheads="1"/>
            </p:cNvSpPr>
            <p:nvPr/>
          </p:nvSpPr>
          <p:spPr bwMode="auto">
            <a:xfrm>
              <a:off x="5062" y="2243"/>
              <a:ext cx="127" cy="127"/>
            </a:xfrm>
            <a:prstGeom prst="ellipse">
              <a:avLst/>
            </a:prstGeom>
            <a:solidFill>
              <a:schemeClr val="accent2"/>
            </a:solidFill>
            <a:ln w="9525">
              <a:noFill/>
              <a:round/>
              <a:headEnd/>
              <a:tailEnd/>
            </a:ln>
            <a:effectLst/>
          </p:spPr>
          <p:txBody>
            <a:bodyPr wrap="none" anchor="ctr"/>
            <a:lstStyle/>
            <a:p>
              <a:pPr>
                <a:defRPr/>
              </a:pPr>
              <a:endParaRPr lang="en-CA"/>
            </a:p>
          </p:txBody>
        </p:sp>
        <p:sp>
          <p:nvSpPr>
            <p:cNvPr id="16" name="Oval 19"/>
            <p:cNvSpPr>
              <a:spLocks noChangeArrowheads="1"/>
            </p:cNvSpPr>
            <p:nvPr/>
          </p:nvSpPr>
          <p:spPr bwMode="auto">
            <a:xfrm>
              <a:off x="5241" y="2243"/>
              <a:ext cx="127" cy="127"/>
            </a:xfrm>
            <a:prstGeom prst="ellipse">
              <a:avLst/>
            </a:prstGeom>
            <a:solidFill>
              <a:schemeClr val="accent2"/>
            </a:solidFill>
            <a:ln w="9525">
              <a:noFill/>
              <a:round/>
              <a:headEnd/>
              <a:tailEnd/>
            </a:ln>
            <a:effectLst/>
          </p:spPr>
          <p:txBody>
            <a:bodyPr wrap="none" anchor="ctr"/>
            <a:lstStyle/>
            <a:p>
              <a:pPr>
                <a:defRPr/>
              </a:pPr>
              <a:endParaRPr lang="en-CA"/>
            </a:p>
          </p:txBody>
        </p:sp>
        <p:sp>
          <p:nvSpPr>
            <p:cNvPr id="17" name="Oval 20"/>
            <p:cNvSpPr>
              <a:spLocks noChangeArrowheads="1"/>
            </p:cNvSpPr>
            <p:nvPr/>
          </p:nvSpPr>
          <p:spPr bwMode="auto">
            <a:xfrm>
              <a:off x="5420" y="2243"/>
              <a:ext cx="127" cy="127"/>
            </a:xfrm>
            <a:prstGeom prst="ellipse">
              <a:avLst/>
            </a:prstGeom>
            <a:solidFill>
              <a:schemeClr val="accent1"/>
            </a:solidFill>
            <a:ln w="9525">
              <a:noFill/>
              <a:round/>
              <a:headEnd/>
              <a:tailEnd/>
            </a:ln>
            <a:effectLst/>
          </p:spPr>
          <p:txBody>
            <a:bodyPr wrap="none" anchor="ctr"/>
            <a:lstStyle/>
            <a:p>
              <a:pPr>
                <a:defRPr/>
              </a:pPr>
              <a:endParaRPr lang="en-CA"/>
            </a:p>
          </p:txBody>
        </p:sp>
        <p:sp>
          <p:nvSpPr>
            <p:cNvPr id="18" name="Oval 21"/>
            <p:cNvSpPr>
              <a:spLocks noChangeArrowheads="1"/>
            </p:cNvSpPr>
            <p:nvPr/>
          </p:nvSpPr>
          <p:spPr bwMode="auto">
            <a:xfrm>
              <a:off x="4704" y="2421"/>
              <a:ext cx="127" cy="128"/>
            </a:xfrm>
            <a:prstGeom prst="ellipse">
              <a:avLst/>
            </a:prstGeom>
            <a:solidFill>
              <a:schemeClr val="tx2"/>
            </a:solidFill>
            <a:ln w="9525">
              <a:noFill/>
              <a:round/>
              <a:headEnd/>
              <a:tailEnd/>
            </a:ln>
            <a:effectLst/>
          </p:spPr>
          <p:txBody>
            <a:bodyPr wrap="none" anchor="ctr"/>
            <a:lstStyle/>
            <a:p>
              <a:pPr>
                <a:defRPr/>
              </a:pPr>
              <a:endParaRPr lang="en-CA"/>
            </a:p>
          </p:txBody>
        </p:sp>
        <p:sp>
          <p:nvSpPr>
            <p:cNvPr id="19" name="Oval 22"/>
            <p:cNvSpPr>
              <a:spLocks noChangeArrowheads="1"/>
            </p:cNvSpPr>
            <p:nvPr/>
          </p:nvSpPr>
          <p:spPr bwMode="auto">
            <a:xfrm>
              <a:off x="4883" y="2421"/>
              <a:ext cx="127" cy="128"/>
            </a:xfrm>
            <a:prstGeom prst="ellipse">
              <a:avLst/>
            </a:prstGeom>
            <a:solidFill>
              <a:schemeClr val="accent2"/>
            </a:solidFill>
            <a:ln w="9525">
              <a:noFill/>
              <a:round/>
              <a:headEnd/>
              <a:tailEnd/>
            </a:ln>
            <a:effectLst/>
          </p:spPr>
          <p:txBody>
            <a:bodyPr wrap="none" anchor="ctr"/>
            <a:lstStyle/>
            <a:p>
              <a:pPr>
                <a:defRPr/>
              </a:pPr>
              <a:endParaRPr lang="en-CA"/>
            </a:p>
          </p:txBody>
        </p:sp>
        <p:sp>
          <p:nvSpPr>
            <p:cNvPr id="20" name="Oval 23"/>
            <p:cNvSpPr>
              <a:spLocks noChangeArrowheads="1"/>
            </p:cNvSpPr>
            <p:nvPr/>
          </p:nvSpPr>
          <p:spPr bwMode="auto">
            <a:xfrm>
              <a:off x="5062" y="2421"/>
              <a:ext cx="127" cy="128"/>
            </a:xfrm>
            <a:prstGeom prst="ellipse">
              <a:avLst/>
            </a:prstGeom>
            <a:solidFill>
              <a:schemeClr val="accent2"/>
            </a:solidFill>
            <a:ln w="9525">
              <a:noFill/>
              <a:round/>
              <a:headEnd/>
              <a:tailEnd/>
            </a:ln>
            <a:effectLst/>
          </p:spPr>
          <p:txBody>
            <a:bodyPr wrap="none" anchor="ctr"/>
            <a:lstStyle/>
            <a:p>
              <a:pPr>
                <a:defRPr/>
              </a:pPr>
              <a:endParaRPr lang="en-CA"/>
            </a:p>
          </p:txBody>
        </p:sp>
        <p:sp>
          <p:nvSpPr>
            <p:cNvPr id="21" name="Oval 24"/>
            <p:cNvSpPr>
              <a:spLocks noChangeArrowheads="1"/>
            </p:cNvSpPr>
            <p:nvPr/>
          </p:nvSpPr>
          <p:spPr bwMode="auto">
            <a:xfrm>
              <a:off x="5241" y="2421"/>
              <a:ext cx="127" cy="128"/>
            </a:xfrm>
            <a:prstGeom prst="ellipse">
              <a:avLst/>
            </a:prstGeom>
            <a:solidFill>
              <a:schemeClr val="accent1"/>
            </a:solidFill>
            <a:ln w="9525">
              <a:noFill/>
              <a:round/>
              <a:headEnd/>
              <a:tailEnd/>
            </a:ln>
            <a:effectLst/>
          </p:spPr>
          <p:txBody>
            <a:bodyPr wrap="none" anchor="ctr"/>
            <a:lstStyle/>
            <a:p>
              <a:pPr>
                <a:defRPr/>
              </a:pPr>
              <a:endParaRPr lang="en-CA"/>
            </a:p>
          </p:txBody>
        </p:sp>
        <p:sp>
          <p:nvSpPr>
            <p:cNvPr id="22" name="Oval 25"/>
            <p:cNvSpPr>
              <a:spLocks noChangeArrowheads="1"/>
            </p:cNvSpPr>
            <p:nvPr/>
          </p:nvSpPr>
          <p:spPr bwMode="auto">
            <a:xfrm>
              <a:off x="4704" y="2600"/>
              <a:ext cx="127" cy="128"/>
            </a:xfrm>
            <a:prstGeom prst="ellipse">
              <a:avLst/>
            </a:prstGeom>
            <a:solidFill>
              <a:schemeClr val="accent2"/>
            </a:solidFill>
            <a:ln w="9525">
              <a:noFill/>
              <a:round/>
              <a:headEnd/>
              <a:tailEnd/>
            </a:ln>
            <a:effectLst/>
          </p:spPr>
          <p:txBody>
            <a:bodyPr wrap="none" anchor="ctr"/>
            <a:lstStyle/>
            <a:p>
              <a:pPr>
                <a:defRPr/>
              </a:pPr>
              <a:endParaRPr lang="en-CA"/>
            </a:p>
          </p:txBody>
        </p:sp>
        <p:sp>
          <p:nvSpPr>
            <p:cNvPr id="23" name="Oval 26"/>
            <p:cNvSpPr>
              <a:spLocks noChangeArrowheads="1"/>
            </p:cNvSpPr>
            <p:nvPr/>
          </p:nvSpPr>
          <p:spPr bwMode="auto">
            <a:xfrm>
              <a:off x="4883" y="2600"/>
              <a:ext cx="127" cy="128"/>
            </a:xfrm>
            <a:prstGeom prst="ellipse">
              <a:avLst/>
            </a:prstGeom>
            <a:solidFill>
              <a:schemeClr val="accent2"/>
            </a:solidFill>
            <a:ln w="9525">
              <a:noFill/>
              <a:round/>
              <a:headEnd/>
              <a:tailEnd/>
            </a:ln>
            <a:effectLst/>
          </p:spPr>
          <p:txBody>
            <a:bodyPr wrap="none" anchor="ctr"/>
            <a:lstStyle/>
            <a:p>
              <a:pPr>
                <a:defRPr/>
              </a:pPr>
              <a:endParaRPr lang="en-CA"/>
            </a:p>
          </p:txBody>
        </p:sp>
        <p:sp>
          <p:nvSpPr>
            <p:cNvPr id="24" name="Oval 27"/>
            <p:cNvSpPr>
              <a:spLocks noChangeArrowheads="1"/>
            </p:cNvSpPr>
            <p:nvPr/>
          </p:nvSpPr>
          <p:spPr bwMode="auto">
            <a:xfrm>
              <a:off x="5062" y="2600"/>
              <a:ext cx="127" cy="128"/>
            </a:xfrm>
            <a:prstGeom prst="ellipse">
              <a:avLst/>
            </a:prstGeom>
            <a:solidFill>
              <a:schemeClr val="accent1"/>
            </a:solidFill>
            <a:ln w="9525">
              <a:noFill/>
              <a:round/>
              <a:headEnd/>
              <a:tailEnd/>
            </a:ln>
            <a:effectLst/>
          </p:spPr>
          <p:txBody>
            <a:bodyPr wrap="none" anchor="ctr"/>
            <a:lstStyle/>
            <a:p>
              <a:pPr>
                <a:defRPr/>
              </a:pPr>
              <a:endParaRPr lang="en-CA"/>
            </a:p>
          </p:txBody>
        </p:sp>
        <p:sp>
          <p:nvSpPr>
            <p:cNvPr id="25" name="Oval 28"/>
            <p:cNvSpPr>
              <a:spLocks noChangeArrowheads="1"/>
            </p:cNvSpPr>
            <p:nvPr/>
          </p:nvSpPr>
          <p:spPr bwMode="auto">
            <a:xfrm>
              <a:off x="5241" y="2600"/>
              <a:ext cx="127" cy="128"/>
            </a:xfrm>
            <a:prstGeom prst="ellipse">
              <a:avLst/>
            </a:prstGeom>
            <a:solidFill>
              <a:schemeClr val="accent1"/>
            </a:solidFill>
            <a:ln w="9525">
              <a:noFill/>
              <a:round/>
              <a:headEnd/>
              <a:tailEnd/>
            </a:ln>
            <a:effectLst/>
          </p:spPr>
          <p:txBody>
            <a:bodyPr wrap="none" anchor="ctr"/>
            <a:lstStyle/>
            <a:p>
              <a:pPr>
                <a:defRPr/>
              </a:pPr>
              <a:endParaRPr lang="en-CA"/>
            </a:p>
          </p:txBody>
        </p:sp>
        <p:sp>
          <p:nvSpPr>
            <p:cNvPr id="26" name="Oval 29"/>
            <p:cNvSpPr>
              <a:spLocks noChangeArrowheads="1"/>
            </p:cNvSpPr>
            <p:nvPr/>
          </p:nvSpPr>
          <p:spPr bwMode="auto">
            <a:xfrm>
              <a:off x="5420" y="2600"/>
              <a:ext cx="127" cy="128"/>
            </a:xfrm>
            <a:prstGeom prst="ellipse">
              <a:avLst/>
            </a:prstGeom>
            <a:solidFill>
              <a:schemeClr val="folHlink"/>
            </a:solidFill>
            <a:ln w="9525">
              <a:noFill/>
              <a:round/>
              <a:headEnd/>
              <a:tailEnd/>
            </a:ln>
            <a:effectLst/>
          </p:spPr>
          <p:txBody>
            <a:bodyPr wrap="none" anchor="ctr"/>
            <a:lstStyle/>
            <a:p>
              <a:pPr>
                <a:defRPr/>
              </a:pPr>
              <a:endParaRPr lang="en-CA"/>
            </a:p>
          </p:txBody>
        </p:sp>
        <p:sp>
          <p:nvSpPr>
            <p:cNvPr id="27" name="Oval 30"/>
            <p:cNvSpPr>
              <a:spLocks noChangeArrowheads="1"/>
            </p:cNvSpPr>
            <p:nvPr/>
          </p:nvSpPr>
          <p:spPr bwMode="auto">
            <a:xfrm>
              <a:off x="4704" y="2779"/>
              <a:ext cx="127" cy="127"/>
            </a:xfrm>
            <a:prstGeom prst="ellipse">
              <a:avLst/>
            </a:prstGeom>
            <a:solidFill>
              <a:schemeClr val="accent2"/>
            </a:solidFill>
            <a:ln w="9525">
              <a:noFill/>
              <a:round/>
              <a:headEnd/>
              <a:tailEnd/>
            </a:ln>
            <a:effectLst/>
          </p:spPr>
          <p:txBody>
            <a:bodyPr wrap="none" anchor="ctr"/>
            <a:lstStyle/>
            <a:p>
              <a:pPr>
                <a:defRPr/>
              </a:pPr>
              <a:endParaRPr lang="en-CA"/>
            </a:p>
          </p:txBody>
        </p:sp>
        <p:sp>
          <p:nvSpPr>
            <p:cNvPr id="28" name="Oval 31"/>
            <p:cNvSpPr>
              <a:spLocks noChangeArrowheads="1"/>
            </p:cNvSpPr>
            <p:nvPr/>
          </p:nvSpPr>
          <p:spPr bwMode="auto">
            <a:xfrm>
              <a:off x="4883" y="2779"/>
              <a:ext cx="127" cy="127"/>
            </a:xfrm>
            <a:prstGeom prst="ellipse">
              <a:avLst/>
            </a:prstGeom>
            <a:solidFill>
              <a:schemeClr val="accent1"/>
            </a:solidFill>
            <a:ln w="9525">
              <a:noFill/>
              <a:round/>
              <a:headEnd/>
              <a:tailEnd/>
            </a:ln>
            <a:effectLst/>
          </p:spPr>
          <p:txBody>
            <a:bodyPr wrap="none" anchor="ctr"/>
            <a:lstStyle/>
            <a:p>
              <a:pPr>
                <a:defRPr/>
              </a:pPr>
              <a:endParaRPr lang="en-CA"/>
            </a:p>
          </p:txBody>
        </p:sp>
        <p:sp>
          <p:nvSpPr>
            <p:cNvPr id="29" name="Oval 32"/>
            <p:cNvSpPr>
              <a:spLocks noChangeArrowheads="1"/>
            </p:cNvSpPr>
            <p:nvPr/>
          </p:nvSpPr>
          <p:spPr bwMode="auto">
            <a:xfrm>
              <a:off x="5062" y="2779"/>
              <a:ext cx="127" cy="127"/>
            </a:xfrm>
            <a:prstGeom prst="ellipse">
              <a:avLst/>
            </a:prstGeom>
            <a:solidFill>
              <a:schemeClr val="accent1"/>
            </a:solidFill>
            <a:ln w="9525">
              <a:noFill/>
              <a:round/>
              <a:headEnd/>
              <a:tailEnd/>
            </a:ln>
            <a:effectLst/>
          </p:spPr>
          <p:txBody>
            <a:bodyPr wrap="none" anchor="ctr"/>
            <a:lstStyle/>
            <a:p>
              <a:pPr>
                <a:defRPr/>
              </a:pPr>
              <a:endParaRPr lang="en-CA"/>
            </a:p>
          </p:txBody>
        </p:sp>
        <p:sp>
          <p:nvSpPr>
            <p:cNvPr id="30" name="Oval 33"/>
            <p:cNvSpPr>
              <a:spLocks noChangeArrowheads="1"/>
            </p:cNvSpPr>
            <p:nvPr/>
          </p:nvSpPr>
          <p:spPr bwMode="auto">
            <a:xfrm>
              <a:off x="5241" y="2779"/>
              <a:ext cx="127" cy="127"/>
            </a:xfrm>
            <a:prstGeom prst="ellipse">
              <a:avLst/>
            </a:prstGeom>
            <a:solidFill>
              <a:schemeClr val="folHlink"/>
            </a:solidFill>
            <a:ln w="9525">
              <a:noFill/>
              <a:round/>
              <a:headEnd/>
              <a:tailEnd/>
            </a:ln>
            <a:effectLst/>
          </p:spPr>
          <p:txBody>
            <a:bodyPr wrap="none" anchor="ctr"/>
            <a:lstStyle/>
            <a:p>
              <a:pPr>
                <a:defRPr/>
              </a:pPr>
              <a:endParaRPr lang="en-CA"/>
            </a:p>
          </p:txBody>
        </p:sp>
        <p:sp>
          <p:nvSpPr>
            <p:cNvPr id="31" name="Oval 34"/>
            <p:cNvSpPr>
              <a:spLocks noChangeArrowheads="1"/>
            </p:cNvSpPr>
            <p:nvPr/>
          </p:nvSpPr>
          <p:spPr bwMode="auto">
            <a:xfrm>
              <a:off x="4704" y="2958"/>
              <a:ext cx="127" cy="127"/>
            </a:xfrm>
            <a:prstGeom prst="ellipse">
              <a:avLst/>
            </a:prstGeom>
            <a:solidFill>
              <a:schemeClr val="accent1"/>
            </a:solidFill>
            <a:ln w="9525">
              <a:noFill/>
              <a:round/>
              <a:headEnd/>
              <a:tailEnd/>
            </a:ln>
            <a:effectLst/>
          </p:spPr>
          <p:txBody>
            <a:bodyPr wrap="none" anchor="ctr"/>
            <a:lstStyle/>
            <a:p>
              <a:pPr>
                <a:defRPr/>
              </a:pPr>
              <a:endParaRPr lang="en-CA"/>
            </a:p>
          </p:txBody>
        </p:sp>
        <p:sp>
          <p:nvSpPr>
            <p:cNvPr id="32" name="Oval 35"/>
            <p:cNvSpPr>
              <a:spLocks noChangeArrowheads="1"/>
            </p:cNvSpPr>
            <p:nvPr/>
          </p:nvSpPr>
          <p:spPr bwMode="auto">
            <a:xfrm>
              <a:off x="4883" y="2958"/>
              <a:ext cx="127" cy="127"/>
            </a:xfrm>
            <a:prstGeom prst="ellipse">
              <a:avLst/>
            </a:prstGeom>
            <a:solidFill>
              <a:schemeClr val="accent1"/>
            </a:solidFill>
            <a:ln w="9525">
              <a:noFill/>
              <a:round/>
              <a:headEnd/>
              <a:tailEnd/>
            </a:ln>
            <a:effectLst/>
          </p:spPr>
          <p:txBody>
            <a:bodyPr wrap="none" anchor="ctr"/>
            <a:lstStyle/>
            <a:p>
              <a:pPr>
                <a:defRPr/>
              </a:pPr>
              <a:endParaRPr lang="en-CA"/>
            </a:p>
          </p:txBody>
        </p:sp>
        <p:sp>
          <p:nvSpPr>
            <p:cNvPr id="33" name="Oval 36"/>
            <p:cNvSpPr>
              <a:spLocks noChangeArrowheads="1"/>
            </p:cNvSpPr>
            <p:nvPr/>
          </p:nvSpPr>
          <p:spPr bwMode="auto">
            <a:xfrm>
              <a:off x="5062" y="2958"/>
              <a:ext cx="127" cy="127"/>
            </a:xfrm>
            <a:prstGeom prst="ellipse">
              <a:avLst/>
            </a:prstGeom>
            <a:solidFill>
              <a:schemeClr val="folHlink"/>
            </a:solidFill>
            <a:ln w="9525">
              <a:noFill/>
              <a:round/>
              <a:headEnd/>
              <a:tailEnd/>
            </a:ln>
            <a:effectLst/>
          </p:spPr>
          <p:txBody>
            <a:bodyPr wrap="none" anchor="ctr"/>
            <a:lstStyle/>
            <a:p>
              <a:pPr>
                <a:defRPr/>
              </a:pPr>
              <a:endParaRPr lang="en-CA"/>
            </a:p>
          </p:txBody>
        </p:sp>
        <p:sp>
          <p:nvSpPr>
            <p:cNvPr id="34" name="Oval 37"/>
            <p:cNvSpPr>
              <a:spLocks noChangeArrowheads="1"/>
            </p:cNvSpPr>
            <p:nvPr/>
          </p:nvSpPr>
          <p:spPr bwMode="auto">
            <a:xfrm>
              <a:off x="5241" y="2958"/>
              <a:ext cx="127" cy="127"/>
            </a:xfrm>
            <a:prstGeom prst="ellipse">
              <a:avLst/>
            </a:prstGeom>
            <a:solidFill>
              <a:schemeClr val="folHlink"/>
            </a:solidFill>
            <a:ln w="9525">
              <a:noFill/>
              <a:round/>
              <a:headEnd/>
              <a:tailEnd/>
            </a:ln>
            <a:effectLst/>
          </p:spPr>
          <p:txBody>
            <a:bodyPr wrap="none" anchor="ctr"/>
            <a:lstStyle/>
            <a:p>
              <a:pPr>
                <a:defRPr/>
              </a:pPr>
              <a:endParaRPr lang="en-CA"/>
            </a:p>
          </p:txBody>
        </p:sp>
        <p:sp>
          <p:nvSpPr>
            <p:cNvPr id="35" name="Oval 38"/>
            <p:cNvSpPr>
              <a:spLocks noChangeArrowheads="1"/>
            </p:cNvSpPr>
            <p:nvPr/>
          </p:nvSpPr>
          <p:spPr bwMode="auto">
            <a:xfrm>
              <a:off x="4883" y="3137"/>
              <a:ext cx="127" cy="127"/>
            </a:xfrm>
            <a:prstGeom prst="ellipse">
              <a:avLst/>
            </a:prstGeom>
            <a:solidFill>
              <a:schemeClr val="folHlink"/>
            </a:solidFill>
            <a:ln w="9525">
              <a:noFill/>
              <a:round/>
              <a:headEnd/>
              <a:tailEnd/>
            </a:ln>
            <a:effectLst/>
          </p:spPr>
          <p:txBody>
            <a:bodyPr wrap="none" anchor="ctr"/>
            <a:lstStyle/>
            <a:p>
              <a:pPr>
                <a:defRPr/>
              </a:pPr>
              <a:endParaRPr lang="en-CA"/>
            </a:p>
          </p:txBody>
        </p:sp>
        <p:sp>
          <p:nvSpPr>
            <p:cNvPr id="36" name="Oval 39"/>
            <p:cNvSpPr>
              <a:spLocks noChangeArrowheads="1"/>
            </p:cNvSpPr>
            <p:nvPr/>
          </p:nvSpPr>
          <p:spPr bwMode="auto">
            <a:xfrm>
              <a:off x="5241" y="3137"/>
              <a:ext cx="127" cy="127"/>
            </a:xfrm>
            <a:prstGeom prst="ellipse">
              <a:avLst/>
            </a:prstGeom>
            <a:solidFill>
              <a:schemeClr val="folHlink"/>
            </a:solidFill>
            <a:ln w="9525">
              <a:noFill/>
              <a:round/>
              <a:headEnd/>
              <a:tailEnd/>
            </a:ln>
            <a:effectLst/>
          </p:spPr>
          <p:txBody>
            <a:bodyPr wrap="none" anchor="ctr"/>
            <a:lstStyle/>
            <a:p>
              <a:pPr>
                <a:defRPr/>
              </a:pPr>
              <a:endParaRPr lang="en-CA"/>
            </a:p>
          </p:txBody>
        </p:sp>
      </p:grpSp>
      <p:sp>
        <p:nvSpPr>
          <p:cNvPr id="37" name="Line 40"/>
          <p:cNvSpPr>
            <a:spLocks noChangeShapeType="1"/>
          </p:cNvSpPr>
          <p:nvPr/>
        </p:nvSpPr>
        <p:spPr bwMode="auto">
          <a:xfrm>
            <a:off x="304800" y="2819400"/>
            <a:ext cx="8229600" cy="0"/>
          </a:xfrm>
          <a:prstGeom prst="line">
            <a:avLst/>
          </a:prstGeom>
          <a:noFill/>
          <a:ln w="6350">
            <a:solidFill>
              <a:schemeClr val="tx1"/>
            </a:solidFill>
            <a:round/>
            <a:headEnd/>
            <a:tailEnd/>
          </a:ln>
          <a:effectLst/>
        </p:spPr>
        <p:txBody>
          <a:bodyPr/>
          <a:lstStyle/>
          <a:p>
            <a:pPr>
              <a:defRPr/>
            </a:pPr>
            <a:endParaRPr lang="en-CA"/>
          </a:p>
        </p:txBody>
      </p:sp>
      <p:sp>
        <p:nvSpPr>
          <p:cNvPr id="427011" name="Rectangle 3"/>
          <p:cNvSpPr>
            <a:spLocks noGrp="1" noChangeArrowheads="1"/>
          </p:cNvSpPr>
          <p:nvPr>
            <p:ph type="ctrTitle"/>
          </p:nvPr>
        </p:nvSpPr>
        <p:spPr>
          <a:xfrm>
            <a:off x="315913" y="466725"/>
            <a:ext cx="6781800" cy="2133600"/>
          </a:xfrm>
        </p:spPr>
        <p:txBody>
          <a:bodyPr/>
          <a:lstStyle>
            <a:lvl1pPr algn="r">
              <a:defRPr sz="4800"/>
            </a:lvl1pPr>
          </a:lstStyle>
          <a:p>
            <a:r>
              <a:rPr lang="en-US" altLang="en-US"/>
              <a:t>Click to edit Master title style</a:t>
            </a:r>
          </a:p>
        </p:txBody>
      </p:sp>
      <p:sp>
        <p:nvSpPr>
          <p:cNvPr id="427012" name="Rectangle 4"/>
          <p:cNvSpPr>
            <a:spLocks noGrp="1" noChangeArrowheads="1"/>
          </p:cNvSpPr>
          <p:nvPr>
            <p:ph type="subTitle" idx="1"/>
          </p:nvPr>
        </p:nvSpPr>
        <p:spPr>
          <a:xfrm>
            <a:off x="849313" y="3049588"/>
            <a:ext cx="6248400" cy="2362200"/>
          </a:xfrm>
        </p:spPr>
        <p:txBody>
          <a:bodyPr/>
          <a:lstStyle>
            <a:lvl1pPr marL="0" indent="0" algn="r">
              <a:buFont typeface="Wingdings" pitchFamily="2" charset="2"/>
              <a:buNone/>
              <a:defRPr sz="3200"/>
            </a:lvl1pPr>
          </a:lstStyle>
          <a:p>
            <a:r>
              <a:rPr lang="en-US" altLang="en-US"/>
              <a:t>Click to edit Master subtitle style</a:t>
            </a:r>
          </a:p>
        </p:txBody>
      </p:sp>
      <p:sp>
        <p:nvSpPr>
          <p:cNvPr id="38" name="Rectangle 5"/>
          <p:cNvSpPr>
            <a:spLocks noGrp="1" noChangeArrowheads="1"/>
          </p:cNvSpPr>
          <p:nvPr>
            <p:ph type="dt" sz="half" idx="10"/>
          </p:nvPr>
        </p:nvSpPr>
        <p:spPr/>
        <p:txBody>
          <a:bodyPr/>
          <a:lstStyle>
            <a:lvl1pPr>
              <a:defRPr/>
            </a:lvl1pPr>
          </a:lstStyle>
          <a:p>
            <a:pPr>
              <a:defRPr/>
            </a:pPr>
            <a:r>
              <a:rPr lang="fr-FR" altLang="en-US" smtClean="0"/>
              <a:t>ADM1301</a:t>
            </a:r>
            <a:endParaRPr lang="en-US" altLang="en-US"/>
          </a:p>
        </p:txBody>
      </p:sp>
      <p:sp>
        <p:nvSpPr>
          <p:cNvPr id="39" name="Rectangle 6"/>
          <p:cNvSpPr>
            <a:spLocks noGrp="1" noChangeArrowheads="1"/>
          </p:cNvSpPr>
          <p:nvPr>
            <p:ph type="ftr" sz="quarter" idx="11"/>
          </p:nvPr>
        </p:nvSpPr>
        <p:spPr/>
        <p:txBody>
          <a:bodyPr/>
          <a:lstStyle>
            <a:lvl1pPr>
              <a:defRPr/>
            </a:lvl1pPr>
          </a:lstStyle>
          <a:p>
            <a:pPr>
              <a:defRPr/>
            </a:pPr>
            <a:r>
              <a:rPr lang="en-CA" altLang="en-US" smtClean="0"/>
              <a:t>© PM, DD and McGraw-Hill Ryerson</a:t>
            </a:r>
            <a:endParaRPr lang="en-US" altLang="en-US"/>
          </a:p>
        </p:txBody>
      </p:sp>
      <p:sp>
        <p:nvSpPr>
          <p:cNvPr id="40" name="Rectangle 7"/>
          <p:cNvSpPr>
            <a:spLocks noGrp="1" noChangeArrowheads="1"/>
          </p:cNvSpPr>
          <p:nvPr>
            <p:ph type="sldNum" sz="quarter" idx="12"/>
          </p:nvPr>
        </p:nvSpPr>
        <p:spPr/>
        <p:txBody>
          <a:bodyPr/>
          <a:lstStyle>
            <a:lvl1pPr>
              <a:defRPr/>
            </a:lvl1pPr>
          </a:lstStyle>
          <a:p>
            <a:pPr>
              <a:defRPr/>
            </a:pPr>
            <a:fld id="{19FE468E-0E16-4C79-A0E8-457C8139BD79}" type="slidenum">
              <a:rPr lang="en-US" altLang="en-US"/>
              <a:pPr>
                <a:defRPr/>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6" name="Rectangle 7"/>
          <p:cNvSpPr>
            <a:spLocks noGrp="1" noChangeArrowheads="1"/>
          </p:cNvSpPr>
          <p:nvPr>
            <p:ph type="sldNum" sz="quarter" idx="12"/>
          </p:nvPr>
        </p:nvSpPr>
        <p:spPr>
          <a:ln/>
        </p:spPr>
        <p:txBody>
          <a:bodyPr/>
          <a:lstStyle>
            <a:lvl1pPr>
              <a:defRPr/>
            </a:lvl1pPr>
          </a:lstStyle>
          <a:p>
            <a:pPr>
              <a:defRPr/>
            </a:pPr>
            <a:fld id="{373CE0F6-97CB-4D6C-9DF4-04D3E4707640}" type="slidenum">
              <a:rPr lang="en-US" altLang="en-US"/>
              <a:pPr>
                <a:defRPr/>
              </a:pPr>
              <a:t>‹#›</a:t>
            </a:fld>
            <a:endParaRPr lang="en-U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6" name="Rectangle 7"/>
          <p:cNvSpPr>
            <a:spLocks noGrp="1" noChangeArrowheads="1"/>
          </p:cNvSpPr>
          <p:nvPr>
            <p:ph type="sldNum" sz="quarter" idx="12"/>
          </p:nvPr>
        </p:nvSpPr>
        <p:spPr>
          <a:ln/>
        </p:spPr>
        <p:txBody>
          <a:bodyPr/>
          <a:lstStyle>
            <a:lvl1pPr>
              <a:defRPr/>
            </a:lvl1pPr>
          </a:lstStyle>
          <a:p>
            <a:pPr>
              <a:defRPr/>
            </a:pPr>
            <a:fld id="{627A9FBD-8250-4FE1-8B37-690A4C0C7F93}" type="slidenum">
              <a:rPr lang="en-US" altLang="en-US"/>
              <a:pPr>
                <a:defRPr/>
              </a:pPr>
              <a:t>‹#›</a:t>
            </a:fld>
            <a:endParaRPr lang="en-US"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7" name="Rectangle 7"/>
          <p:cNvSpPr>
            <a:spLocks noGrp="1" noChangeArrowheads="1"/>
          </p:cNvSpPr>
          <p:nvPr>
            <p:ph type="sldNum" sz="quarter" idx="12"/>
          </p:nvPr>
        </p:nvSpPr>
        <p:spPr>
          <a:ln/>
        </p:spPr>
        <p:txBody>
          <a:bodyPr/>
          <a:lstStyle>
            <a:lvl1pPr>
              <a:defRPr/>
            </a:lvl1pPr>
          </a:lstStyle>
          <a:p>
            <a:pPr>
              <a:defRPr/>
            </a:pPr>
            <a:fld id="{A8483A9D-96F5-4390-9CC0-BB5A1ACC6692}" type="slidenum">
              <a:rPr lang="en-US" altLang="en-US"/>
              <a:pPr>
                <a:defRPr/>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8"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9" name="Rectangle 7"/>
          <p:cNvSpPr>
            <a:spLocks noGrp="1" noChangeArrowheads="1"/>
          </p:cNvSpPr>
          <p:nvPr>
            <p:ph type="sldNum" sz="quarter" idx="12"/>
          </p:nvPr>
        </p:nvSpPr>
        <p:spPr>
          <a:ln/>
        </p:spPr>
        <p:txBody>
          <a:bodyPr/>
          <a:lstStyle>
            <a:lvl1pPr>
              <a:defRPr/>
            </a:lvl1pPr>
          </a:lstStyle>
          <a:p>
            <a:pPr>
              <a:defRPr/>
            </a:pPr>
            <a:fld id="{5825A5C2-B3FA-4814-9F2E-7C225C045CCB}" type="slidenum">
              <a:rPr lang="en-US" altLang="en-US"/>
              <a:pPr>
                <a:defRPr/>
              </a:pPr>
              <a:t>‹#›</a:t>
            </a:fld>
            <a:endParaRPr lang="en-U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4"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5" name="Rectangle 7"/>
          <p:cNvSpPr>
            <a:spLocks noGrp="1" noChangeArrowheads="1"/>
          </p:cNvSpPr>
          <p:nvPr>
            <p:ph type="sldNum" sz="quarter" idx="12"/>
          </p:nvPr>
        </p:nvSpPr>
        <p:spPr>
          <a:ln/>
        </p:spPr>
        <p:txBody>
          <a:bodyPr/>
          <a:lstStyle>
            <a:lvl1pPr>
              <a:defRPr/>
            </a:lvl1pPr>
          </a:lstStyle>
          <a:p>
            <a:pPr>
              <a:defRPr/>
            </a:pPr>
            <a:fld id="{01799528-170B-492D-9D43-CD8D792D976F}" type="slidenum">
              <a:rPr lang="en-US" altLang="en-US"/>
              <a:pPr>
                <a:defRPr/>
              </a:pPr>
              <a:t>‹#›</a:t>
            </a:fld>
            <a:endParaRPr lang="en-U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3"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4" name="Rectangle 7"/>
          <p:cNvSpPr>
            <a:spLocks noGrp="1" noChangeArrowheads="1"/>
          </p:cNvSpPr>
          <p:nvPr>
            <p:ph type="sldNum" sz="quarter" idx="12"/>
          </p:nvPr>
        </p:nvSpPr>
        <p:spPr>
          <a:ln/>
        </p:spPr>
        <p:txBody>
          <a:bodyPr/>
          <a:lstStyle>
            <a:lvl1pPr>
              <a:defRPr/>
            </a:lvl1pPr>
          </a:lstStyle>
          <a:p>
            <a:pPr>
              <a:defRPr/>
            </a:pPr>
            <a:fld id="{5D5D62DA-671E-4FFA-B009-50821A8920CE}" type="slidenum">
              <a:rPr lang="en-US" altLang="en-US"/>
              <a:pPr>
                <a:defRPr/>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7" name="Rectangle 7"/>
          <p:cNvSpPr>
            <a:spLocks noGrp="1" noChangeArrowheads="1"/>
          </p:cNvSpPr>
          <p:nvPr>
            <p:ph type="sldNum" sz="quarter" idx="12"/>
          </p:nvPr>
        </p:nvSpPr>
        <p:spPr>
          <a:ln/>
        </p:spPr>
        <p:txBody>
          <a:bodyPr/>
          <a:lstStyle>
            <a:lvl1pPr>
              <a:defRPr/>
            </a:lvl1pPr>
          </a:lstStyle>
          <a:p>
            <a:pPr>
              <a:defRPr/>
            </a:pPr>
            <a:fld id="{8F8FD2BE-7D1F-4608-B968-55398B5E92E1}" type="slidenum">
              <a:rPr lang="en-US" altLang="en-US"/>
              <a:pPr>
                <a:defRPr/>
              </a:pPr>
              <a:t>‹#›</a:t>
            </a:fld>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7" name="Rectangle 7"/>
          <p:cNvSpPr>
            <a:spLocks noGrp="1" noChangeArrowheads="1"/>
          </p:cNvSpPr>
          <p:nvPr>
            <p:ph type="sldNum" sz="quarter" idx="12"/>
          </p:nvPr>
        </p:nvSpPr>
        <p:spPr>
          <a:ln/>
        </p:spPr>
        <p:txBody>
          <a:bodyPr/>
          <a:lstStyle>
            <a:lvl1pPr>
              <a:defRPr/>
            </a:lvl1pPr>
          </a:lstStyle>
          <a:p>
            <a:pPr>
              <a:defRPr/>
            </a:pPr>
            <a:fld id="{50BE568B-307C-471D-ADBB-0E344A09B292}" type="slidenum">
              <a:rPr lang="en-US" altLang="en-US"/>
              <a:pPr>
                <a:defRPr/>
              </a:pPr>
              <a:t>‹#›</a:t>
            </a:fld>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6" name="Rectangle 7"/>
          <p:cNvSpPr>
            <a:spLocks noGrp="1" noChangeArrowheads="1"/>
          </p:cNvSpPr>
          <p:nvPr>
            <p:ph type="sldNum" sz="quarter" idx="12"/>
          </p:nvPr>
        </p:nvSpPr>
        <p:spPr>
          <a:ln/>
        </p:spPr>
        <p:txBody>
          <a:bodyPr/>
          <a:lstStyle>
            <a:lvl1pPr>
              <a:defRPr/>
            </a:lvl1pPr>
          </a:lstStyle>
          <a:p>
            <a:pPr>
              <a:defRPr/>
            </a:pPr>
            <a:fld id="{E31AEC32-2CB4-495F-A7B6-5638739812BA}" type="slidenum">
              <a:rPr lang="en-US" altLang="en-US"/>
              <a:pPr>
                <a:defRPr/>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2238"/>
            <a:ext cx="2057400" cy="6008687"/>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122238"/>
            <a:ext cx="6019800" cy="6008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6" name="Rectangle 7"/>
          <p:cNvSpPr>
            <a:spLocks noGrp="1" noChangeArrowheads="1"/>
          </p:cNvSpPr>
          <p:nvPr>
            <p:ph type="sldNum" sz="quarter" idx="12"/>
          </p:nvPr>
        </p:nvSpPr>
        <p:spPr>
          <a:ln/>
        </p:spPr>
        <p:txBody>
          <a:bodyPr/>
          <a:lstStyle>
            <a:lvl1pPr>
              <a:defRPr/>
            </a:lvl1pPr>
          </a:lstStyle>
          <a:p>
            <a:pPr>
              <a:defRPr/>
            </a:pPr>
            <a:fld id="{B6A5E7E4-F43B-4BD7-B098-9B698FC78239}" type="slidenum">
              <a:rPr lang="en-US" altLang="en-US"/>
              <a:pPr>
                <a:defRPr/>
              </a:pPr>
              <a:t>‹#›</a:t>
            </a:fld>
            <a:endParaRPr lang="en-US"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reserve="1">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7543800" cy="12954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457200" y="1719263"/>
            <a:ext cx="8229600" cy="21288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57200" y="4000500"/>
            <a:ext cx="8229600" cy="21304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7" name="Rectangle 7"/>
          <p:cNvSpPr>
            <a:spLocks noGrp="1" noChangeArrowheads="1"/>
          </p:cNvSpPr>
          <p:nvPr>
            <p:ph type="sldNum" sz="quarter" idx="12"/>
          </p:nvPr>
        </p:nvSpPr>
        <p:spPr>
          <a:ln/>
        </p:spPr>
        <p:txBody>
          <a:bodyPr/>
          <a:lstStyle>
            <a:lvl1pPr>
              <a:defRPr/>
            </a:lvl1pPr>
          </a:lstStyle>
          <a:p>
            <a:pPr>
              <a:defRPr/>
            </a:pPr>
            <a:fld id="{E652324A-252E-40AB-9608-F0BB07A34C46}" type="slidenum">
              <a:rPr lang="en-US" altLang="en-US"/>
              <a:pPr>
                <a:defRPr/>
              </a:pPr>
              <a:t>‹#›</a:t>
            </a:fld>
            <a:endParaRPr lang="en-US"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7543800" cy="12954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457200" y="1719263"/>
            <a:ext cx="4038600" cy="4411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719263"/>
            <a:ext cx="4038600" cy="4411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7" name="Rectangle 7"/>
          <p:cNvSpPr>
            <a:spLocks noGrp="1" noChangeArrowheads="1"/>
          </p:cNvSpPr>
          <p:nvPr>
            <p:ph type="sldNum" sz="quarter" idx="12"/>
          </p:nvPr>
        </p:nvSpPr>
        <p:spPr>
          <a:ln/>
        </p:spPr>
        <p:txBody>
          <a:bodyPr/>
          <a:lstStyle>
            <a:lvl1pPr>
              <a:defRPr/>
            </a:lvl1pPr>
          </a:lstStyle>
          <a:p>
            <a:pPr>
              <a:defRPr/>
            </a:pPr>
            <a:fld id="{B6245C2E-EC0C-4AD0-88E0-A052282EDDA3}" type="slidenum">
              <a:rPr lang="en-US" altLang="en-US"/>
              <a:pPr>
                <a:defRPr/>
              </a:pPr>
              <a:t>‹#›</a:t>
            </a:fld>
            <a:endParaRPr lang="en-US"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7543800" cy="1295400"/>
          </a:xfrm>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719263"/>
            <a:ext cx="4038600" cy="4411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648200" y="1719263"/>
            <a:ext cx="4038600" cy="4411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7" name="Rectangle 7"/>
          <p:cNvSpPr>
            <a:spLocks noGrp="1" noChangeArrowheads="1"/>
          </p:cNvSpPr>
          <p:nvPr>
            <p:ph type="sldNum" sz="quarter" idx="12"/>
          </p:nvPr>
        </p:nvSpPr>
        <p:spPr>
          <a:ln/>
        </p:spPr>
        <p:txBody>
          <a:bodyPr/>
          <a:lstStyle>
            <a:lvl1pPr>
              <a:defRPr/>
            </a:lvl1pPr>
          </a:lstStyle>
          <a:p>
            <a:pPr>
              <a:defRPr/>
            </a:pPr>
            <a:fld id="{BD4F7060-DCFA-4774-B0E0-542A4C290DB5}" type="slidenum">
              <a:rPr lang="en-US" altLang="en-US"/>
              <a:pPr>
                <a:defRPr/>
              </a:pPr>
              <a:t>‹#›</a:t>
            </a:fld>
            <a:endParaRPr lang="en-US"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7543800" cy="1295400"/>
          </a:xfrm>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719263"/>
            <a:ext cx="8229600" cy="21288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4000500"/>
            <a:ext cx="8229600" cy="21304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5"/>
          <p:cNvSpPr>
            <a:spLocks noGrp="1" noChangeArrowheads="1"/>
          </p:cNvSpPr>
          <p:nvPr>
            <p:ph type="dt" sz="half" idx="10"/>
          </p:nvPr>
        </p:nvSpPr>
        <p:spPr>
          <a:ln/>
        </p:spPr>
        <p:txBody>
          <a:bodyPr/>
          <a:lstStyle>
            <a:lvl1pPr>
              <a:defRPr/>
            </a:lvl1pPr>
          </a:lstStyle>
          <a:p>
            <a:pPr>
              <a:defRPr/>
            </a:pPr>
            <a:r>
              <a:rPr lang="fr-FR" altLang="en-US" smtClean="0"/>
              <a:t>ADM1301</a:t>
            </a: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r>
              <a:rPr lang="en-CA" altLang="en-US" smtClean="0"/>
              <a:t>© PM, DD and McGraw-Hill Ryerson</a:t>
            </a:r>
            <a:endParaRPr lang="en-US" altLang="en-US"/>
          </a:p>
        </p:txBody>
      </p:sp>
      <p:sp>
        <p:nvSpPr>
          <p:cNvPr id="7" name="Rectangle 7"/>
          <p:cNvSpPr>
            <a:spLocks noGrp="1" noChangeArrowheads="1"/>
          </p:cNvSpPr>
          <p:nvPr>
            <p:ph type="sldNum" sz="quarter" idx="12"/>
          </p:nvPr>
        </p:nvSpPr>
        <p:spPr>
          <a:ln/>
        </p:spPr>
        <p:txBody>
          <a:bodyPr/>
          <a:lstStyle>
            <a:lvl1pPr>
              <a:defRPr/>
            </a:lvl1pPr>
          </a:lstStyle>
          <a:p>
            <a:pPr>
              <a:defRPr/>
            </a:pPr>
            <a:fld id="{35297280-5D7C-406B-8199-B1EE913678C2}" type="slidenum">
              <a:rPr lang="en-US" altLang="en-US"/>
              <a:pPr>
                <a:defRPr/>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5986" name="Line 2"/>
          <p:cNvSpPr>
            <a:spLocks noChangeShapeType="1"/>
          </p:cNvSpPr>
          <p:nvPr/>
        </p:nvSpPr>
        <p:spPr bwMode="auto">
          <a:xfrm>
            <a:off x="7962900" y="152400"/>
            <a:ext cx="0" cy="1524000"/>
          </a:xfrm>
          <a:prstGeom prst="line">
            <a:avLst/>
          </a:prstGeom>
          <a:noFill/>
          <a:ln w="9525">
            <a:solidFill>
              <a:schemeClr val="tx1"/>
            </a:solidFill>
            <a:round/>
            <a:headEnd/>
            <a:tailEnd/>
          </a:ln>
          <a:effectLst/>
        </p:spPr>
        <p:txBody>
          <a:bodyPr/>
          <a:lstStyle/>
          <a:p>
            <a:pPr>
              <a:defRPr/>
            </a:pPr>
            <a:endParaRPr lang="en-CA"/>
          </a:p>
        </p:txBody>
      </p:sp>
      <p:sp>
        <p:nvSpPr>
          <p:cNvPr id="1027" name="Rectangle 3"/>
          <p:cNvSpPr>
            <a:spLocks noGrp="1" noChangeArrowheads="1"/>
          </p:cNvSpPr>
          <p:nvPr>
            <p:ph type="title"/>
          </p:nvPr>
        </p:nvSpPr>
        <p:spPr bwMode="auto">
          <a:xfrm>
            <a:off x="457200" y="122238"/>
            <a:ext cx="7543800" cy="12954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1028" name="Rectangle 4"/>
          <p:cNvSpPr>
            <a:spLocks noGrp="1" noChangeArrowheads="1"/>
          </p:cNvSpPr>
          <p:nvPr>
            <p:ph type="body" idx="1"/>
          </p:nvPr>
        </p:nvSpPr>
        <p:spPr bwMode="auto">
          <a:xfrm>
            <a:off x="457200" y="1719263"/>
            <a:ext cx="8229600" cy="44116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25989" name="Rectangle 5"/>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vl1pPr>
          </a:lstStyle>
          <a:p>
            <a:pPr>
              <a:defRPr/>
            </a:pPr>
            <a:r>
              <a:rPr lang="fr-FR" altLang="en-US" smtClean="0"/>
              <a:t>ADM1301</a:t>
            </a:r>
            <a:endParaRPr lang="en-US" altLang="en-US"/>
          </a:p>
        </p:txBody>
      </p:sp>
      <p:sp>
        <p:nvSpPr>
          <p:cNvPr id="425990" name="Rectangle 6"/>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vl1pPr>
          </a:lstStyle>
          <a:p>
            <a:pPr>
              <a:defRPr/>
            </a:pPr>
            <a:r>
              <a:rPr lang="en-CA" altLang="en-US" smtClean="0"/>
              <a:t>© PM, DD and McGraw-Hill Ryerson</a:t>
            </a:r>
            <a:endParaRPr lang="en-US" altLang="en-US"/>
          </a:p>
        </p:txBody>
      </p:sp>
      <p:sp>
        <p:nvSpPr>
          <p:cNvPr id="425991" name="Rectangle 7"/>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vl1pPr>
          </a:lstStyle>
          <a:p>
            <a:pPr>
              <a:defRPr/>
            </a:pPr>
            <a:fld id="{092E7903-C219-4E27-982D-CEA5D984D781}" type="slidenum">
              <a:rPr lang="en-US" altLang="en-US"/>
              <a:pPr>
                <a:defRPr/>
              </a:pPr>
              <a:t>‹#›</a:t>
            </a:fld>
            <a:endParaRPr lang="en-US" altLang="en-US"/>
          </a:p>
        </p:txBody>
      </p:sp>
      <p:grpSp>
        <p:nvGrpSpPr>
          <p:cNvPr id="1032" name="Group 8"/>
          <p:cNvGrpSpPr>
            <a:grpSpLocks/>
          </p:cNvGrpSpPr>
          <p:nvPr/>
        </p:nvGrpSpPr>
        <p:grpSpPr bwMode="auto">
          <a:xfrm>
            <a:off x="8153400" y="152400"/>
            <a:ext cx="792163" cy="1295400"/>
            <a:chOff x="5136" y="960"/>
            <a:chExt cx="528" cy="864"/>
          </a:xfrm>
        </p:grpSpPr>
        <p:sp>
          <p:nvSpPr>
            <p:cNvPr id="425993" name="Oval 9"/>
            <p:cNvSpPr>
              <a:spLocks noChangeArrowheads="1"/>
            </p:cNvSpPr>
            <p:nvPr/>
          </p:nvSpPr>
          <p:spPr bwMode="auto">
            <a:xfrm>
              <a:off x="5136" y="960"/>
              <a:ext cx="80" cy="80"/>
            </a:xfrm>
            <a:prstGeom prst="ellipse">
              <a:avLst/>
            </a:prstGeom>
            <a:solidFill>
              <a:schemeClr val="tx2"/>
            </a:solidFill>
            <a:ln w="9525">
              <a:noFill/>
              <a:round/>
              <a:headEnd/>
              <a:tailEnd/>
            </a:ln>
            <a:effectLst/>
          </p:spPr>
          <p:txBody>
            <a:bodyPr wrap="none" anchor="ctr"/>
            <a:lstStyle/>
            <a:p>
              <a:pPr>
                <a:defRPr/>
              </a:pPr>
              <a:endParaRPr lang="en-CA"/>
            </a:p>
          </p:txBody>
        </p:sp>
        <p:sp>
          <p:nvSpPr>
            <p:cNvPr id="425994" name="Oval 10"/>
            <p:cNvSpPr>
              <a:spLocks noChangeArrowheads="1"/>
            </p:cNvSpPr>
            <p:nvPr/>
          </p:nvSpPr>
          <p:spPr bwMode="auto">
            <a:xfrm>
              <a:off x="5248" y="960"/>
              <a:ext cx="79" cy="80"/>
            </a:xfrm>
            <a:prstGeom prst="ellipse">
              <a:avLst/>
            </a:prstGeom>
            <a:solidFill>
              <a:schemeClr val="tx2"/>
            </a:solidFill>
            <a:ln w="9525">
              <a:noFill/>
              <a:round/>
              <a:headEnd/>
              <a:tailEnd/>
            </a:ln>
            <a:effectLst/>
          </p:spPr>
          <p:txBody>
            <a:bodyPr wrap="none" anchor="ctr"/>
            <a:lstStyle/>
            <a:p>
              <a:pPr>
                <a:defRPr/>
              </a:pPr>
              <a:endParaRPr lang="en-CA"/>
            </a:p>
          </p:txBody>
        </p:sp>
        <p:sp>
          <p:nvSpPr>
            <p:cNvPr id="425995" name="Oval 11"/>
            <p:cNvSpPr>
              <a:spLocks noChangeArrowheads="1"/>
            </p:cNvSpPr>
            <p:nvPr/>
          </p:nvSpPr>
          <p:spPr bwMode="auto">
            <a:xfrm>
              <a:off x="5360" y="960"/>
              <a:ext cx="76" cy="80"/>
            </a:xfrm>
            <a:prstGeom prst="ellipse">
              <a:avLst/>
            </a:prstGeom>
            <a:solidFill>
              <a:schemeClr val="tx2"/>
            </a:solidFill>
            <a:ln w="9525">
              <a:noFill/>
              <a:round/>
              <a:headEnd/>
              <a:tailEnd/>
            </a:ln>
            <a:effectLst/>
          </p:spPr>
          <p:txBody>
            <a:bodyPr wrap="none" anchor="ctr"/>
            <a:lstStyle/>
            <a:p>
              <a:pPr>
                <a:defRPr/>
              </a:pPr>
              <a:endParaRPr lang="en-CA"/>
            </a:p>
          </p:txBody>
        </p:sp>
        <p:sp>
          <p:nvSpPr>
            <p:cNvPr id="425996" name="Oval 12"/>
            <p:cNvSpPr>
              <a:spLocks noChangeArrowheads="1"/>
            </p:cNvSpPr>
            <p:nvPr/>
          </p:nvSpPr>
          <p:spPr bwMode="auto">
            <a:xfrm>
              <a:off x="5136" y="1072"/>
              <a:ext cx="80" cy="77"/>
            </a:xfrm>
            <a:prstGeom prst="ellipse">
              <a:avLst/>
            </a:prstGeom>
            <a:solidFill>
              <a:schemeClr val="tx2"/>
            </a:solidFill>
            <a:ln w="9525">
              <a:noFill/>
              <a:round/>
              <a:headEnd/>
              <a:tailEnd/>
            </a:ln>
            <a:effectLst/>
          </p:spPr>
          <p:txBody>
            <a:bodyPr wrap="none" anchor="ctr"/>
            <a:lstStyle/>
            <a:p>
              <a:pPr>
                <a:defRPr/>
              </a:pPr>
              <a:endParaRPr lang="en-CA"/>
            </a:p>
          </p:txBody>
        </p:sp>
        <p:sp>
          <p:nvSpPr>
            <p:cNvPr id="425997" name="Oval 13"/>
            <p:cNvSpPr>
              <a:spLocks noChangeArrowheads="1"/>
            </p:cNvSpPr>
            <p:nvPr/>
          </p:nvSpPr>
          <p:spPr bwMode="auto">
            <a:xfrm>
              <a:off x="5248" y="1072"/>
              <a:ext cx="79" cy="77"/>
            </a:xfrm>
            <a:prstGeom prst="ellipse">
              <a:avLst/>
            </a:prstGeom>
            <a:solidFill>
              <a:schemeClr val="tx2"/>
            </a:solidFill>
            <a:ln w="9525">
              <a:noFill/>
              <a:round/>
              <a:headEnd/>
              <a:tailEnd/>
            </a:ln>
            <a:effectLst/>
          </p:spPr>
          <p:txBody>
            <a:bodyPr wrap="none" anchor="ctr"/>
            <a:lstStyle/>
            <a:p>
              <a:pPr>
                <a:defRPr/>
              </a:pPr>
              <a:endParaRPr lang="en-CA"/>
            </a:p>
          </p:txBody>
        </p:sp>
        <p:sp>
          <p:nvSpPr>
            <p:cNvPr id="425998" name="Oval 14"/>
            <p:cNvSpPr>
              <a:spLocks noChangeArrowheads="1"/>
            </p:cNvSpPr>
            <p:nvPr/>
          </p:nvSpPr>
          <p:spPr bwMode="auto">
            <a:xfrm>
              <a:off x="5360" y="1072"/>
              <a:ext cx="76" cy="77"/>
            </a:xfrm>
            <a:prstGeom prst="ellipse">
              <a:avLst/>
            </a:prstGeom>
            <a:solidFill>
              <a:schemeClr val="tx2"/>
            </a:solidFill>
            <a:ln w="9525">
              <a:noFill/>
              <a:round/>
              <a:headEnd/>
              <a:tailEnd/>
            </a:ln>
            <a:effectLst/>
          </p:spPr>
          <p:txBody>
            <a:bodyPr wrap="none" anchor="ctr"/>
            <a:lstStyle/>
            <a:p>
              <a:pPr>
                <a:defRPr/>
              </a:pPr>
              <a:endParaRPr lang="en-CA"/>
            </a:p>
          </p:txBody>
        </p:sp>
        <p:sp>
          <p:nvSpPr>
            <p:cNvPr id="425999" name="Oval 15"/>
            <p:cNvSpPr>
              <a:spLocks noChangeArrowheads="1"/>
            </p:cNvSpPr>
            <p:nvPr/>
          </p:nvSpPr>
          <p:spPr bwMode="auto">
            <a:xfrm>
              <a:off x="5472" y="1072"/>
              <a:ext cx="76" cy="77"/>
            </a:xfrm>
            <a:prstGeom prst="ellipse">
              <a:avLst/>
            </a:prstGeom>
            <a:solidFill>
              <a:schemeClr val="accent2"/>
            </a:solidFill>
            <a:ln w="9525">
              <a:noFill/>
              <a:round/>
              <a:headEnd/>
              <a:tailEnd/>
            </a:ln>
            <a:effectLst/>
          </p:spPr>
          <p:txBody>
            <a:bodyPr wrap="none" anchor="ctr"/>
            <a:lstStyle/>
            <a:p>
              <a:pPr>
                <a:defRPr/>
              </a:pPr>
              <a:endParaRPr lang="en-CA"/>
            </a:p>
          </p:txBody>
        </p:sp>
        <p:sp>
          <p:nvSpPr>
            <p:cNvPr id="426000" name="Oval 16"/>
            <p:cNvSpPr>
              <a:spLocks noChangeArrowheads="1"/>
            </p:cNvSpPr>
            <p:nvPr/>
          </p:nvSpPr>
          <p:spPr bwMode="auto">
            <a:xfrm>
              <a:off x="5136" y="1184"/>
              <a:ext cx="80" cy="76"/>
            </a:xfrm>
            <a:prstGeom prst="ellipse">
              <a:avLst/>
            </a:prstGeom>
            <a:solidFill>
              <a:schemeClr val="tx2"/>
            </a:solidFill>
            <a:ln w="9525">
              <a:noFill/>
              <a:round/>
              <a:headEnd/>
              <a:tailEnd/>
            </a:ln>
            <a:effectLst/>
          </p:spPr>
          <p:txBody>
            <a:bodyPr wrap="none" anchor="ctr"/>
            <a:lstStyle/>
            <a:p>
              <a:pPr>
                <a:defRPr/>
              </a:pPr>
              <a:endParaRPr lang="en-CA"/>
            </a:p>
          </p:txBody>
        </p:sp>
        <p:sp>
          <p:nvSpPr>
            <p:cNvPr id="426001" name="Oval 17"/>
            <p:cNvSpPr>
              <a:spLocks noChangeArrowheads="1"/>
            </p:cNvSpPr>
            <p:nvPr/>
          </p:nvSpPr>
          <p:spPr bwMode="auto">
            <a:xfrm>
              <a:off x="5248" y="1184"/>
              <a:ext cx="79" cy="76"/>
            </a:xfrm>
            <a:prstGeom prst="ellipse">
              <a:avLst/>
            </a:prstGeom>
            <a:solidFill>
              <a:schemeClr val="tx2"/>
            </a:solidFill>
            <a:ln w="9525">
              <a:noFill/>
              <a:round/>
              <a:headEnd/>
              <a:tailEnd/>
            </a:ln>
            <a:effectLst/>
          </p:spPr>
          <p:txBody>
            <a:bodyPr wrap="none" anchor="ctr"/>
            <a:lstStyle/>
            <a:p>
              <a:pPr>
                <a:defRPr/>
              </a:pPr>
              <a:endParaRPr lang="en-CA"/>
            </a:p>
          </p:txBody>
        </p:sp>
        <p:sp>
          <p:nvSpPr>
            <p:cNvPr id="426002" name="Oval 18"/>
            <p:cNvSpPr>
              <a:spLocks noChangeArrowheads="1"/>
            </p:cNvSpPr>
            <p:nvPr/>
          </p:nvSpPr>
          <p:spPr bwMode="auto">
            <a:xfrm>
              <a:off x="5360" y="1184"/>
              <a:ext cx="76" cy="76"/>
            </a:xfrm>
            <a:prstGeom prst="ellipse">
              <a:avLst/>
            </a:prstGeom>
            <a:solidFill>
              <a:schemeClr val="accent2"/>
            </a:solidFill>
            <a:ln w="9525">
              <a:noFill/>
              <a:round/>
              <a:headEnd/>
              <a:tailEnd/>
            </a:ln>
            <a:effectLst/>
          </p:spPr>
          <p:txBody>
            <a:bodyPr wrap="none" anchor="ctr"/>
            <a:lstStyle/>
            <a:p>
              <a:pPr>
                <a:defRPr/>
              </a:pPr>
              <a:endParaRPr lang="en-CA"/>
            </a:p>
          </p:txBody>
        </p:sp>
        <p:sp>
          <p:nvSpPr>
            <p:cNvPr id="426003" name="Oval 19"/>
            <p:cNvSpPr>
              <a:spLocks noChangeArrowheads="1"/>
            </p:cNvSpPr>
            <p:nvPr/>
          </p:nvSpPr>
          <p:spPr bwMode="auto">
            <a:xfrm>
              <a:off x="5472" y="1184"/>
              <a:ext cx="76" cy="76"/>
            </a:xfrm>
            <a:prstGeom prst="ellipse">
              <a:avLst/>
            </a:prstGeom>
            <a:solidFill>
              <a:schemeClr val="accent2"/>
            </a:solidFill>
            <a:ln w="9525">
              <a:noFill/>
              <a:round/>
              <a:headEnd/>
              <a:tailEnd/>
            </a:ln>
            <a:effectLst/>
          </p:spPr>
          <p:txBody>
            <a:bodyPr wrap="none" anchor="ctr"/>
            <a:lstStyle/>
            <a:p>
              <a:pPr>
                <a:defRPr/>
              </a:pPr>
              <a:endParaRPr lang="en-CA"/>
            </a:p>
          </p:txBody>
        </p:sp>
        <p:sp>
          <p:nvSpPr>
            <p:cNvPr id="426004" name="Oval 20"/>
            <p:cNvSpPr>
              <a:spLocks noChangeArrowheads="1"/>
            </p:cNvSpPr>
            <p:nvPr/>
          </p:nvSpPr>
          <p:spPr bwMode="auto">
            <a:xfrm>
              <a:off x="5584" y="1184"/>
              <a:ext cx="80" cy="76"/>
            </a:xfrm>
            <a:prstGeom prst="ellipse">
              <a:avLst/>
            </a:prstGeom>
            <a:solidFill>
              <a:schemeClr val="accent1"/>
            </a:solidFill>
            <a:ln w="9525">
              <a:noFill/>
              <a:round/>
              <a:headEnd/>
              <a:tailEnd/>
            </a:ln>
            <a:effectLst/>
          </p:spPr>
          <p:txBody>
            <a:bodyPr wrap="none" anchor="ctr"/>
            <a:lstStyle/>
            <a:p>
              <a:pPr>
                <a:defRPr/>
              </a:pPr>
              <a:endParaRPr lang="en-CA"/>
            </a:p>
          </p:txBody>
        </p:sp>
        <p:sp>
          <p:nvSpPr>
            <p:cNvPr id="426005" name="Oval 21"/>
            <p:cNvSpPr>
              <a:spLocks noChangeArrowheads="1"/>
            </p:cNvSpPr>
            <p:nvPr/>
          </p:nvSpPr>
          <p:spPr bwMode="auto">
            <a:xfrm>
              <a:off x="5136" y="1296"/>
              <a:ext cx="80" cy="80"/>
            </a:xfrm>
            <a:prstGeom prst="ellipse">
              <a:avLst/>
            </a:prstGeom>
            <a:solidFill>
              <a:schemeClr val="tx2"/>
            </a:solidFill>
            <a:ln w="9525">
              <a:noFill/>
              <a:round/>
              <a:headEnd/>
              <a:tailEnd/>
            </a:ln>
            <a:effectLst/>
          </p:spPr>
          <p:txBody>
            <a:bodyPr wrap="none" anchor="ctr"/>
            <a:lstStyle/>
            <a:p>
              <a:pPr>
                <a:defRPr/>
              </a:pPr>
              <a:endParaRPr lang="en-CA"/>
            </a:p>
          </p:txBody>
        </p:sp>
        <p:sp>
          <p:nvSpPr>
            <p:cNvPr id="426006" name="Oval 22"/>
            <p:cNvSpPr>
              <a:spLocks noChangeArrowheads="1"/>
            </p:cNvSpPr>
            <p:nvPr/>
          </p:nvSpPr>
          <p:spPr bwMode="auto">
            <a:xfrm>
              <a:off x="5248" y="1296"/>
              <a:ext cx="79" cy="80"/>
            </a:xfrm>
            <a:prstGeom prst="ellipse">
              <a:avLst/>
            </a:prstGeom>
            <a:solidFill>
              <a:schemeClr val="accent2"/>
            </a:solidFill>
            <a:ln w="9525">
              <a:noFill/>
              <a:round/>
              <a:headEnd/>
              <a:tailEnd/>
            </a:ln>
            <a:effectLst/>
          </p:spPr>
          <p:txBody>
            <a:bodyPr wrap="none" anchor="ctr"/>
            <a:lstStyle/>
            <a:p>
              <a:pPr>
                <a:defRPr/>
              </a:pPr>
              <a:endParaRPr lang="en-CA"/>
            </a:p>
          </p:txBody>
        </p:sp>
        <p:sp>
          <p:nvSpPr>
            <p:cNvPr id="426007" name="Oval 23"/>
            <p:cNvSpPr>
              <a:spLocks noChangeArrowheads="1"/>
            </p:cNvSpPr>
            <p:nvPr/>
          </p:nvSpPr>
          <p:spPr bwMode="auto">
            <a:xfrm>
              <a:off x="5360" y="1296"/>
              <a:ext cx="76" cy="80"/>
            </a:xfrm>
            <a:prstGeom prst="ellipse">
              <a:avLst/>
            </a:prstGeom>
            <a:solidFill>
              <a:schemeClr val="accent2"/>
            </a:solidFill>
            <a:ln w="9525">
              <a:noFill/>
              <a:round/>
              <a:headEnd/>
              <a:tailEnd/>
            </a:ln>
            <a:effectLst/>
          </p:spPr>
          <p:txBody>
            <a:bodyPr wrap="none" anchor="ctr"/>
            <a:lstStyle/>
            <a:p>
              <a:pPr>
                <a:defRPr/>
              </a:pPr>
              <a:endParaRPr lang="en-CA"/>
            </a:p>
          </p:txBody>
        </p:sp>
        <p:sp>
          <p:nvSpPr>
            <p:cNvPr id="426008" name="Oval 24"/>
            <p:cNvSpPr>
              <a:spLocks noChangeArrowheads="1"/>
            </p:cNvSpPr>
            <p:nvPr/>
          </p:nvSpPr>
          <p:spPr bwMode="auto">
            <a:xfrm>
              <a:off x="5472" y="1296"/>
              <a:ext cx="76" cy="80"/>
            </a:xfrm>
            <a:prstGeom prst="ellipse">
              <a:avLst/>
            </a:prstGeom>
            <a:solidFill>
              <a:schemeClr val="accent1"/>
            </a:solidFill>
            <a:ln w="9525">
              <a:noFill/>
              <a:round/>
              <a:headEnd/>
              <a:tailEnd/>
            </a:ln>
            <a:effectLst/>
          </p:spPr>
          <p:txBody>
            <a:bodyPr wrap="none" anchor="ctr"/>
            <a:lstStyle/>
            <a:p>
              <a:pPr>
                <a:defRPr/>
              </a:pPr>
              <a:endParaRPr lang="en-CA"/>
            </a:p>
          </p:txBody>
        </p:sp>
        <p:sp>
          <p:nvSpPr>
            <p:cNvPr id="426009" name="Oval 25"/>
            <p:cNvSpPr>
              <a:spLocks noChangeArrowheads="1"/>
            </p:cNvSpPr>
            <p:nvPr/>
          </p:nvSpPr>
          <p:spPr bwMode="auto">
            <a:xfrm>
              <a:off x="5136" y="1408"/>
              <a:ext cx="80" cy="80"/>
            </a:xfrm>
            <a:prstGeom prst="ellipse">
              <a:avLst/>
            </a:prstGeom>
            <a:solidFill>
              <a:schemeClr val="accent2"/>
            </a:solidFill>
            <a:ln w="9525">
              <a:noFill/>
              <a:round/>
              <a:headEnd/>
              <a:tailEnd/>
            </a:ln>
            <a:effectLst/>
          </p:spPr>
          <p:txBody>
            <a:bodyPr wrap="none" anchor="ctr"/>
            <a:lstStyle/>
            <a:p>
              <a:pPr>
                <a:defRPr/>
              </a:pPr>
              <a:endParaRPr lang="en-CA"/>
            </a:p>
          </p:txBody>
        </p:sp>
        <p:sp>
          <p:nvSpPr>
            <p:cNvPr id="426010" name="Oval 26"/>
            <p:cNvSpPr>
              <a:spLocks noChangeArrowheads="1"/>
            </p:cNvSpPr>
            <p:nvPr/>
          </p:nvSpPr>
          <p:spPr bwMode="auto">
            <a:xfrm>
              <a:off x="5248" y="1408"/>
              <a:ext cx="79" cy="80"/>
            </a:xfrm>
            <a:prstGeom prst="ellipse">
              <a:avLst/>
            </a:prstGeom>
            <a:solidFill>
              <a:schemeClr val="accent2"/>
            </a:solidFill>
            <a:ln w="9525">
              <a:noFill/>
              <a:round/>
              <a:headEnd/>
              <a:tailEnd/>
            </a:ln>
            <a:effectLst/>
          </p:spPr>
          <p:txBody>
            <a:bodyPr wrap="none" anchor="ctr"/>
            <a:lstStyle/>
            <a:p>
              <a:pPr>
                <a:defRPr/>
              </a:pPr>
              <a:endParaRPr lang="en-CA"/>
            </a:p>
          </p:txBody>
        </p:sp>
        <p:sp>
          <p:nvSpPr>
            <p:cNvPr id="426011" name="Oval 27"/>
            <p:cNvSpPr>
              <a:spLocks noChangeArrowheads="1"/>
            </p:cNvSpPr>
            <p:nvPr/>
          </p:nvSpPr>
          <p:spPr bwMode="auto">
            <a:xfrm>
              <a:off x="5360" y="1408"/>
              <a:ext cx="76" cy="80"/>
            </a:xfrm>
            <a:prstGeom prst="ellipse">
              <a:avLst/>
            </a:prstGeom>
            <a:solidFill>
              <a:schemeClr val="accent1"/>
            </a:solidFill>
            <a:ln w="9525">
              <a:noFill/>
              <a:round/>
              <a:headEnd/>
              <a:tailEnd/>
            </a:ln>
            <a:effectLst/>
          </p:spPr>
          <p:txBody>
            <a:bodyPr wrap="none" anchor="ctr"/>
            <a:lstStyle/>
            <a:p>
              <a:pPr>
                <a:defRPr/>
              </a:pPr>
              <a:endParaRPr lang="en-CA"/>
            </a:p>
          </p:txBody>
        </p:sp>
        <p:sp>
          <p:nvSpPr>
            <p:cNvPr id="426012" name="Oval 28"/>
            <p:cNvSpPr>
              <a:spLocks noChangeArrowheads="1"/>
            </p:cNvSpPr>
            <p:nvPr/>
          </p:nvSpPr>
          <p:spPr bwMode="auto">
            <a:xfrm>
              <a:off x="5472" y="1408"/>
              <a:ext cx="76" cy="80"/>
            </a:xfrm>
            <a:prstGeom prst="ellipse">
              <a:avLst/>
            </a:prstGeom>
            <a:solidFill>
              <a:schemeClr val="accent1"/>
            </a:solidFill>
            <a:ln w="9525">
              <a:noFill/>
              <a:round/>
              <a:headEnd/>
              <a:tailEnd/>
            </a:ln>
            <a:effectLst/>
          </p:spPr>
          <p:txBody>
            <a:bodyPr wrap="none" anchor="ctr"/>
            <a:lstStyle/>
            <a:p>
              <a:pPr>
                <a:defRPr/>
              </a:pPr>
              <a:endParaRPr lang="en-CA"/>
            </a:p>
          </p:txBody>
        </p:sp>
        <p:sp>
          <p:nvSpPr>
            <p:cNvPr id="426013" name="Oval 29"/>
            <p:cNvSpPr>
              <a:spLocks noChangeArrowheads="1"/>
            </p:cNvSpPr>
            <p:nvPr/>
          </p:nvSpPr>
          <p:spPr bwMode="auto">
            <a:xfrm>
              <a:off x="5584" y="1408"/>
              <a:ext cx="80" cy="80"/>
            </a:xfrm>
            <a:prstGeom prst="ellipse">
              <a:avLst/>
            </a:prstGeom>
            <a:solidFill>
              <a:schemeClr val="folHlink"/>
            </a:solidFill>
            <a:ln w="9525">
              <a:noFill/>
              <a:round/>
              <a:headEnd/>
              <a:tailEnd/>
            </a:ln>
            <a:effectLst/>
          </p:spPr>
          <p:txBody>
            <a:bodyPr wrap="none" anchor="ctr"/>
            <a:lstStyle/>
            <a:p>
              <a:pPr>
                <a:defRPr/>
              </a:pPr>
              <a:endParaRPr lang="en-CA"/>
            </a:p>
          </p:txBody>
        </p:sp>
        <p:sp>
          <p:nvSpPr>
            <p:cNvPr id="426014" name="Oval 30"/>
            <p:cNvSpPr>
              <a:spLocks noChangeArrowheads="1"/>
            </p:cNvSpPr>
            <p:nvPr/>
          </p:nvSpPr>
          <p:spPr bwMode="auto">
            <a:xfrm>
              <a:off x="5136" y="1520"/>
              <a:ext cx="80" cy="79"/>
            </a:xfrm>
            <a:prstGeom prst="ellipse">
              <a:avLst/>
            </a:prstGeom>
            <a:solidFill>
              <a:schemeClr val="accent2"/>
            </a:solidFill>
            <a:ln w="9525">
              <a:noFill/>
              <a:round/>
              <a:headEnd/>
              <a:tailEnd/>
            </a:ln>
            <a:effectLst/>
          </p:spPr>
          <p:txBody>
            <a:bodyPr wrap="none" anchor="ctr"/>
            <a:lstStyle/>
            <a:p>
              <a:pPr>
                <a:defRPr/>
              </a:pPr>
              <a:endParaRPr lang="en-CA"/>
            </a:p>
          </p:txBody>
        </p:sp>
        <p:sp>
          <p:nvSpPr>
            <p:cNvPr id="426015" name="Oval 31"/>
            <p:cNvSpPr>
              <a:spLocks noChangeArrowheads="1"/>
            </p:cNvSpPr>
            <p:nvPr/>
          </p:nvSpPr>
          <p:spPr bwMode="auto">
            <a:xfrm>
              <a:off x="5248" y="1520"/>
              <a:ext cx="79" cy="79"/>
            </a:xfrm>
            <a:prstGeom prst="ellipse">
              <a:avLst/>
            </a:prstGeom>
            <a:solidFill>
              <a:schemeClr val="accent1"/>
            </a:solidFill>
            <a:ln w="9525">
              <a:noFill/>
              <a:round/>
              <a:headEnd/>
              <a:tailEnd/>
            </a:ln>
            <a:effectLst/>
          </p:spPr>
          <p:txBody>
            <a:bodyPr wrap="none" anchor="ctr"/>
            <a:lstStyle/>
            <a:p>
              <a:pPr>
                <a:defRPr/>
              </a:pPr>
              <a:endParaRPr lang="en-CA"/>
            </a:p>
          </p:txBody>
        </p:sp>
        <p:sp>
          <p:nvSpPr>
            <p:cNvPr id="426016" name="Oval 32"/>
            <p:cNvSpPr>
              <a:spLocks noChangeArrowheads="1"/>
            </p:cNvSpPr>
            <p:nvPr/>
          </p:nvSpPr>
          <p:spPr bwMode="auto">
            <a:xfrm>
              <a:off x="5360" y="1520"/>
              <a:ext cx="76" cy="79"/>
            </a:xfrm>
            <a:prstGeom prst="ellipse">
              <a:avLst/>
            </a:prstGeom>
            <a:solidFill>
              <a:schemeClr val="accent1"/>
            </a:solidFill>
            <a:ln w="9525">
              <a:noFill/>
              <a:round/>
              <a:headEnd/>
              <a:tailEnd/>
            </a:ln>
            <a:effectLst/>
          </p:spPr>
          <p:txBody>
            <a:bodyPr wrap="none" anchor="ctr"/>
            <a:lstStyle/>
            <a:p>
              <a:pPr>
                <a:defRPr/>
              </a:pPr>
              <a:endParaRPr lang="en-CA"/>
            </a:p>
          </p:txBody>
        </p:sp>
        <p:sp>
          <p:nvSpPr>
            <p:cNvPr id="426017" name="Oval 33"/>
            <p:cNvSpPr>
              <a:spLocks noChangeArrowheads="1"/>
            </p:cNvSpPr>
            <p:nvPr/>
          </p:nvSpPr>
          <p:spPr bwMode="auto">
            <a:xfrm>
              <a:off x="5472" y="1520"/>
              <a:ext cx="76" cy="79"/>
            </a:xfrm>
            <a:prstGeom prst="ellipse">
              <a:avLst/>
            </a:prstGeom>
            <a:solidFill>
              <a:schemeClr val="folHlink"/>
            </a:solidFill>
            <a:ln w="9525">
              <a:noFill/>
              <a:round/>
              <a:headEnd/>
              <a:tailEnd/>
            </a:ln>
            <a:effectLst/>
          </p:spPr>
          <p:txBody>
            <a:bodyPr wrap="none" anchor="ctr"/>
            <a:lstStyle/>
            <a:p>
              <a:pPr>
                <a:defRPr/>
              </a:pPr>
              <a:endParaRPr lang="en-CA"/>
            </a:p>
          </p:txBody>
        </p:sp>
        <p:sp>
          <p:nvSpPr>
            <p:cNvPr id="426018" name="Oval 34"/>
            <p:cNvSpPr>
              <a:spLocks noChangeArrowheads="1"/>
            </p:cNvSpPr>
            <p:nvPr/>
          </p:nvSpPr>
          <p:spPr bwMode="auto">
            <a:xfrm>
              <a:off x="5136" y="1632"/>
              <a:ext cx="80" cy="76"/>
            </a:xfrm>
            <a:prstGeom prst="ellipse">
              <a:avLst/>
            </a:prstGeom>
            <a:solidFill>
              <a:schemeClr val="accent1"/>
            </a:solidFill>
            <a:ln w="9525">
              <a:noFill/>
              <a:round/>
              <a:headEnd/>
              <a:tailEnd/>
            </a:ln>
            <a:effectLst/>
          </p:spPr>
          <p:txBody>
            <a:bodyPr wrap="none" anchor="ctr"/>
            <a:lstStyle/>
            <a:p>
              <a:pPr>
                <a:defRPr/>
              </a:pPr>
              <a:endParaRPr lang="en-CA"/>
            </a:p>
          </p:txBody>
        </p:sp>
        <p:sp>
          <p:nvSpPr>
            <p:cNvPr id="426019" name="Oval 35"/>
            <p:cNvSpPr>
              <a:spLocks noChangeArrowheads="1"/>
            </p:cNvSpPr>
            <p:nvPr/>
          </p:nvSpPr>
          <p:spPr bwMode="auto">
            <a:xfrm>
              <a:off x="5248" y="1632"/>
              <a:ext cx="79" cy="76"/>
            </a:xfrm>
            <a:prstGeom prst="ellipse">
              <a:avLst/>
            </a:prstGeom>
            <a:solidFill>
              <a:schemeClr val="accent1"/>
            </a:solidFill>
            <a:ln w="9525">
              <a:noFill/>
              <a:round/>
              <a:headEnd/>
              <a:tailEnd/>
            </a:ln>
            <a:effectLst/>
          </p:spPr>
          <p:txBody>
            <a:bodyPr wrap="none" anchor="ctr"/>
            <a:lstStyle/>
            <a:p>
              <a:pPr>
                <a:defRPr/>
              </a:pPr>
              <a:endParaRPr lang="en-CA"/>
            </a:p>
          </p:txBody>
        </p:sp>
        <p:sp>
          <p:nvSpPr>
            <p:cNvPr id="426020" name="Oval 36"/>
            <p:cNvSpPr>
              <a:spLocks noChangeArrowheads="1"/>
            </p:cNvSpPr>
            <p:nvPr/>
          </p:nvSpPr>
          <p:spPr bwMode="auto">
            <a:xfrm>
              <a:off x="5360" y="1632"/>
              <a:ext cx="76" cy="76"/>
            </a:xfrm>
            <a:prstGeom prst="ellipse">
              <a:avLst/>
            </a:prstGeom>
            <a:solidFill>
              <a:schemeClr val="folHlink"/>
            </a:solidFill>
            <a:ln w="9525">
              <a:noFill/>
              <a:round/>
              <a:headEnd/>
              <a:tailEnd/>
            </a:ln>
            <a:effectLst/>
          </p:spPr>
          <p:txBody>
            <a:bodyPr wrap="none" anchor="ctr"/>
            <a:lstStyle/>
            <a:p>
              <a:pPr>
                <a:defRPr/>
              </a:pPr>
              <a:endParaRPr lang="en-CA"/>
            </a:p>
          </p:txBody>
        </p:sp>
        <p:sp>
          <p:nvSpPr>
            <p:cNvPr id="426021" name="Oval 37"/>
            <p:cNvSpPr>
              <a:spLocks noChangeArrowheads="1"/>
            </p:cNvSpPr>
            <p:nvPr/>
          </p:nvSpPr>
          <p:spPr bwMode="auto">
            <a:xfrm>
              <a:off x="5472" y="1632"/>
              <a:ext cx="76" cy="76"/>
            </a:xfrm>
            <a:prstGeom prst="ellipse">
              <a:avLst/>
            </a:prstGeom>
            <a:solidFill>
              <a:schemeClr val="folHlink"/>
            </a:solidFill>
            <a:ln w="9525">
              <a:noFill/>
              <a:round/>
              <a:headEnd/>
              <a:tailEnd/>
            </a:ln>
            <a:effectLst/>
          </p:spPr>
          <p:txBody>
            <a:bodyPr wrap="none" anchor="ctr"/>
            <a:lstStyle/>
            <a:p>
              <a:pPr>
                <a:defRPr/>
              </a:pPr>
              <a:endParaRPr lang="en-CA"/>
            </a:p>
          </p:txBody>
        </p:sp>
        <p:sp>
          <p:nvSpPr>
            <p:cNvPr id="426022" name="Oval 38"/>
            <p:cNvSpPr>
              <a:spLocks noChangeArrowheads="1"/>
            </p:cNvSpPr>
            <p:nvPr/>
          </p:nvSpPr>
          <p:spPr bwMode="auto">
            <a:xfrm>
              <a:off x="5248" y="1744"/>
              <a:ext cx="79" cy="80"/>
            </a:xfrm>
            <a:prstGeom prst="ellipse">
              <a:avLst/>
            </a:prstGeom>
            <a:solidFill>
              <a:schemeClr val="folHlink"/>
            </a:solidFill>
            <a:ln w="9525">
              <a:noFill/>
              <a:round/>
              <a:headEnd/>
              <a:tailEnd/>
            </a:ln>
            <a:effectLst/>
          </p:spPr>
          <p:txBody>
            <a:bodyPr wrap="none" anchor="ctr"/>
            <a:lstStyle/>
            <a:p>
              <a:pPr>
                <a:defRPr/>
              </a:pPr>
              <a:endParaRPr lang="en-CA"/>
            </a:p>
          </p:txBody>
        </p:sp>
        <p:sp>
          <p:nvSpPr>
            <p:cNvPr id="426023" name="Oval 39"/>
            <p:cNvSpPr>
              <a:spLocks noChangeArrowheads="1"/>
            </p:cNvSpPr>
            <p:nvPr/>
          </p:nvSpPr>
          <p:spPr bwMode="auto">
            <a:xfrm>
              <a:off x="5472" y="1744"/>
              <a:ext cx="76" cy="80"/>
            </a:xfrm>
            <a:prstGeom prst="ellipse">
              <a:avLst/>
            </a:prstGeom>
            <a:solidFill>
              <a:schemeClr val="folHlink"/>
            </a:solidFill>
            <a:ln w="9525">
              <a:noFill/>
              <a:round/>
              <a:headEnd/>
              <a:tailEnd/>
            </a:ln>
            <a:effectLst/>
          </p:spPr>
          <p:txBody>
            <a:bodyPr wrap="none" anchor="ctr"/>
            <a:lstStyle/>
            <a:p>
              <a:pPr>
                <a:defRPr/>
              </a:pPr>
              <a:endParaRPr lang="en-CA"/>
            </a:p>
          </p:txBody>
        </p:sp>
      </p:grpSp>
    </p:spTree>
  </p:cSld>
  <p:clrMap bg1="lt1" tx1="dk1" bg2="lt2" tx2="dk2" accent1="accent1" accent2="accent2" accent3="accent3" accent4="accent4" accent5="accent5" accent6="accent6" hlink="hlink" folHlink="folHlink"/>
  <p:sldLayoutIdLst>
    <p:sldLayoutId id="2147483775"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 id="2147483774" r:id="rId15"/>
  </p:sldLayoutIdLst>
  <p:timing>
    <p:tnLst>
      <p:par>
        <p:cTn id="1" dur="indefinite" restart="never" nodeType="tmRoot"/>
      </p:par>
    </p:tnLst>
  </p:timing>
  <p:hf hdr="0"/>
  <p:txStyles>
    <p:titleStyle>
      <a:lvl1pPr algn="l" rtl="0" eaLnBrk="0" fontAlgn="base" hangingPunct="0">
        <a:spcBef>
          <a:spcPct val="0"/>
        </a:spcBef>
        <a:spcAft>
          <a:spcPct val="0"/>
        </a:spcAft>
        <a:defRPr sz="3900" b="1">
          <a:solidFill>
            <a:schemeClr val="tx2"/>
          </a:solidFill>
          <a:latin typeface="+mj-lt"/>
          <a:ea typeface="+mj-ea"/>
          <a:cs typeface="+mj-cs"/>
        </a:defRPr>
      </a:lvl1pPr>
      <a:lvl2pPr algn="l" rtl="0" eaLnBrk="0" fontAlgn="base" hangingPunct="0">
        <a:spcBef>
          <a:spcPct val="0"/>
        </a:spcBef>
        <a:spcAft>
          <a:spcPct val="0"/>
        </a:spcAft>
        <a:defRPr sz="3900" b="1">
          <a:solidFill>
            <a:schemeClr val="tx2"/>
          </a:solidFill>
          <a:latin typeface="Arial" charset="0"/>
        </a:defRPr>
      </a:lvl2pPr>
      <a:lvl3pPr algn="l" rtl="0" eaLnBrk="0" fontAlgn="base" hangingPunct="0">
        <a:spcBef>
          <a:spcPct val="0"/>
        </a:spcBef>
        <a:spcAft>
          <a:spcPct val="0"/>
        </a:spcAft>
        <a:defRPr sz="3900" b="1">
          <a:solidFill>
            <a:schemeClr val="tx2"/>
          </a:solidFill>
          <a:latin typeface="Arial" charset="0"/>
        </a:defRPr>
      </a:lvl3pPr>
      <a:lvl4pPr algn="l" rtl="0" eaLnBrk="0" fontAlgn="base" hangingPunct="0">
        <a:spcBef>
          <a:spcPct val="0"/>
        </a:spcBef>
        <a:spcAft>
          <a:spcPct val="0"/>
        </a:spcAft>
        <a:defRPr sz="3900" b="1">
          <a:solidFill>
            <a:schemeClr val="tx2"/>
          </a:solidFill>
          <a:latin typeface="Arial" charset="0"/>
        </a:defRPr>
      </a:lvl4pPr>
      <a:lvl5pPr algn="l" rtl="0" eaLnBrk="0" fontAlgn="base" hangingPunct="0">
        <a:spcBef>
          <a:spcPct val="0"/>
        </a:spcBef>
        <a:spcAft>
          <a:spcPct val="0"/>
        </a:spcAft>
        <a:defRPr sz="3900" b="1">
          <a:solidFill>
            <a:schemeClr val="tx2"/>
          </a:solidFill>
          <a:latin typeface="Arial" charset="0"/>
        </a:defRPr>
      </a:lvl5pPr>
      <a:lvl6pPr marL="457200" algn="l" rtl="0" fontAlgn="base">
        <a:spcBef>
          <a:spcPct val="0"/>
        </a:spcBef>
        <a:spcAft>
          <a:spcPct val="0"/>
        </a:spcAft>
        <a:defRPr sz="3900" b="1">
          <a:solidFill>
            <a:schemeClr val="tx2"/>
          </a:solidFill>
          <a:latin typeface="Arial" charset="0"/>
        </a:defRPr>
      </a:lvl6pPr>
      <a:lvl7pPr marL="914400" algn="l" rtl="0" fontAlgn="base">
        <a:spcBef>
          <a:spcPct val="0"/>
        </a:spcBef>
        <a:spcAft>
          <a:spcPct val="0"/>
        </a:spcAft>
        <a:defRPr sz="3900" b="1">
          <a:solidFill>
            <a:schemeClr val="tx2"/>
          </a:solidFill>
          <a:latin typeface="Arial" charset="0"/>
        </a:defRPr>
      </a:lvl7pPr>
      <a:lvl8pPr marL="1371600" algn="l" rtl="0" fontAlgn="base">
        <a:spcBef>
          <a:spcPct val="0"/>
        </a:spcBef>
        <a:spcAft>
          <a:spcPct val="0"/>
        </a:spcAft>
        <a:defRPr sz="3900" b="1">
          <a:solidFill>
            <a:schemeClr val="tx2"/>
          </a:solidFill>
          <a:latin typeface="Arial" charset="0"/>
        </a:defRPr>
      </a:lvl8pPr>
      <a:lvl9pPr marL="1828800" algn="l" rtl="0" fontAlgn="base">
        <a:spcBef>
          <a:spcPct val="0"/>
        </a:spcBef>
        <a:spcAft>
          <a:spcPct val="0"/>
        </a:spcAft>
        <a:defRPr sz="3900" b="1">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l"/>
        <a:defRPr sz="3000">
          <a:solidFill>
            <a:schemeClr val="tx1"/>
          </a:solidFill>
          <a:latin typeface="+mn-lt"/>
          <a:ea typeface="+mn-ea"/>
          <a:cs typeface="+mn-cs"/>
        </a:defRPr>
      </a:lvl1pPr>
      <a:lvl2pPr marL="692150" indent="-347663" algn="l" rtl="0" eaLnBrk="0" fontAlgn="base" hangingPunct="0">
        <a:spcBef>
          <a:spcPct val="20000"/>
        </a:spcBef>
        <a:spcAft>
          <a:spcPct val="0"/>
        </a:spcAft>
        <a:buClr>
          <a:schemeClr val="accent2"/>
        </a:buClr>
        <a:buSzPct val="70000"/>
        <a:buFont typeface="Wingdings" pitchFamily="2" charset="2"/>
        <a:buChar char="l"/>
        <a:defRPr sz="2600">
          <a:solidFill>
            <a:schemeClr val="tx1"/>
          </a:solidFill>
          <a:latin typeface="+mn-lt"/>
        </a:defRPr>
      </a:lvl2pPr>
      <a:lvl3pPr marL="987425" indent="-293688" algn="l" rtl="0" eaLnBrk="0" fontAlgn="base" hangingPunct="0">
        <a:spcBef>
          <a:spcPct val="20000"/>
        </a:spcBef>
        <a:spcAft>
          <a:spcPct val="0"/>
        </a:spcAft>
        <a:buClr>
          <a:schemeClr val="accent1"/>
        </a:buClr>
        <a:buSzPct val="70000"/>
        <a:buFont typeface="Wingdings" pitchFamily="2" charset="2"/>
        <a:buChar char="l"/>
        <a:defRPr sz="2300">
          <a:solidFill>
            <a:schemeClr val="tx1"/>
          </a:solidFill>
          <a:latin typeface="+mn-lt"/>
        </a:defRPr>
      </a:lvl3pPr>
      <a:lvl4pPr marL="1281113" indent="-292100" algn="l" rtl="0" eaLnBrk="0" fontAlgn="base" hangingPunct="0">
        <a:spcBef>
          <a:spcPct val="20000"/>
        </a:spcBef>
        <a:spcAft>
          <a:spcPct val="0"/>
        </a:spcAft>
        <a:buClr>
          <a:schemeClr val="tx2"/>
        </a:buClr>
        <a:buSzPct val="75000"/>
        <a:buFont typeface="Wingdings" pitchFamily="2" charset="2"/>
        <a:buChar char="§"/>
        <a:defRPr sz="2000">
          <a:solidFill>
            <a:schemeClr val="tx1"/>
          </a:solidFill>
          <a:latin typeface="+mn-lt"/>
        </a:defRPr>
      </a:lvl4pPr>
      <a:lvl5pPr marL="1598613" indent="-315913" algn="l" rtl="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mn-lt"/>
        </a:defRPr>
      </a:lvl5pPr>
      <a:lvl6pPr marL="20558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6pPr>
      <a:lvl7pPr marL="25130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7pPr>
      <a:lvl8pPr marL="29702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8pPr>
      <a:lvl9pPr marL="34274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www.ic.gc.ca/eic/site/csr-rse.nsf/eng/home"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ic.gc.ca/eic/site/csr-rse.nsf/eng/home"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youtube.com/watch?v=Nly_OdvORQY&amp;feature=related" TargetMode="External"/><Relationship Id="rId2" Type="http://schemas.openxmlformats.org/officeDocument/2006/relationships/notesSlide" Target="../notesSlides/notesSlide22.xml"/><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hyperlink" Target="http://www.starbucks.com/responsibility/learn-more/goals-and-progress"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1" y="1828800"/>
            <a:ext cx="7924800" cy="4267200"/>
          </a:xfrm>
        </p:spPr>
        <p:txBody>
          <a:bodyPr/>
          <a:lstStyle/>
          <a:p>
            <a:pPr algn="ctr">
              <a:buNone/>
            </a:pPr>
            <a:r>
              <a:rPr lang="en-CA" b="1" dirty="0" smtClean="0"/>
              <a:t>ADM1301 - Social Context of Business</a:t>
            </a:r>
          </a:p>
          <a:p>
            <a:pPr algn="ctr">
              <a:buNone/>
            </a:pPr>
            <a:endParaRPr lang="en-CA" b="1" dirty="0" smtClean="0"/>
          </a:p>
          <a:p>
            <a:pPr algn="ctr">
              <a:buNone/>
            </a:pPr>
            <a:r>
              <a:rPr lang="en-CA" sz="2400" b="1" dirty="0" smtClean="0"/>
              <a:t>Professor: Pierre Martel</a:t>
            </a:r>
          </a:p>
          <a:p>
            <a:pPr algn="ctr">
              <a:buNone/>
            </a:pPr>
            <a:endParaRPr lang="en-CA" b="1" dirty="0" smtClean="0"/>
          </a:p>
          <a:p>
            <a:pPr algn="ctr">
              <a:buNone/>
            </a:pPr>
            <a:r>
              <a:rPr lang="en-CA" b="1" dirty="0" smtClean="0"/>
              <a:t>Lecture 6 </a:t>
            </a:r>
          </a:p>
          <a:p>
            <a:pPr algn="ctr">
              <a:buNone/>
            </a:pPr>
            <a:r>
              <a:rPr lang="en-CA" b="1" dirty="0" smtClean="0"/>
              <a:t>Corporate Social responsibility (CSR)</a:t>
            </a:r>
            <a:endParaRPr lang="en-CA" b="1" dirty="0"/>
          </a:p>
        </p:txBody>
      </p:sp>
      <p:pic>
        <p:nvPicPr>
          <p:cNvPr id="5" name="Picture 4" descr="7052-TelferLheader"/>
          <p:cNvPicPr/>
          <p:nvPr/>
        </p:nvPicPr>
        <p:blipFill>
          <a:blip r:embed="rId3" cstate="print"/>
          <a:srcRect/>
          <a:stretch>
            <a:fillRect/>
          </a:stretch>
        </p:blipFill>
        <p:spPr bwMode="auto">
          <a:xfrm>
            <a:off x="1115616" y="476672"/>
            <a:ext cx="6962775" cy="895350"/>
          </a:xfrm>
          <a:prstGeom prst="rect">
            <a:avLst/>
          </a:prstGeom>
          <a:noFill/>
          <a:ln w="9525">
            <a:noFill/>
            <a:miter lim="800000"/>
            <a:headEnd/>
            <a:tailEnd/>
          </a:ln>
        </p:spPr>
      </p:pic>
      <p:sp>
        <p:nvSpPr>
          <p:cNvPr id="7" name="Date Placeholder 6"/>
          <p:cNvSpPr>
            <a:spLocks noGrp="1"/>
          </p:cNvSpPr>
          <p:nvPr>
            <p:ph type="dt" sz="half" idx="10"/>
          </p:nvPr>
        </p:nvSpPr>
        <p:spPr/>
        <p:txBody>
          <a:bodyPr/>
          <a:lstStyle/>
          <a:p>
            <a:pPr>
              <a:defRPr/>
            </a:pPr>
            <a:r>
              <a:rPr lang="fr-FR" smtClean="0"/>
              <a:t>ADM1301</a:t>
            </a:r>
            <a:endParaRPr lang="en-US" dirty="0"/>
          </a:p>
        </p:txBody>
      </p:sp>
      <p:sp>
        <p:nvSpPr>
          <p:cNvPr id="8" name="Footer Placeholder 7"/>
          <p:cNvSpPr>
            <a:spLocks noGrp="1"/>
          </p:cNvSpPr>
          <p:nvPr>
            <p:ph type="ftr" sz="quarter" idx="11"/>
          </p:nvPr>
        </p:nvSpPr>
        <p:spPr/>
        <p:txBody>
          <a:bodyPr/>
          <a:lstStyle/>
          <a:p>
            <a:pPr>
              <a:defRPr/>
            </a:pPr>
            <a:r>
              <a:rPr lang="en-CA" dirty="0" smtClean="0">
                <a:latin typeface="Arial"/>
                <a:cs typeface="Arial"/>
              </a:rPr>
              <a:t>© PM, DD and McGraw-Hill Ryerson</a:t>
            </a:r>
            <a:endParaRPr lang="en-US" dirty="0"/>
          </a:p>
        </p:txBody>
      </p:sp>
      <p:sp>
        <p:nvSpPr>
          <p:cNvPr id="9" name="Rectangle 8"/>
          <p:cNvSpPr/>
          <p:nvPr/>
        </p:nvSpPr>
        <p:spPr bwMode="auto">
          <a:xfrm>
            <a:off x="467544" y="1772816"/>
            <a:ext cx="8280920" cy="4248472"/>
          </a:xfrm>
          <a:prstGeom prst="rect">
            <a:avLst/>
          </a:prstGeom>
          <a:noFill/>
          <a:ln w="57150" cap="flat" cmpd="sng" algn="ctr">
            <a:solidFill>
              <a:srgbClr val="C00000"/>
            </a:solidFill>
            <a:prstDash val="solid"/>
            <a:miter lim="800000"/>
            <a:headEnd type="none" w="med" len="med"/>
            <a:tailEnd type="none" w="med" len="med"/>
          </a:ln>
          <a:effectLst>
            <a:glow rad="101600">
              <a:schemeClr val="accent4">
                <a:satMod val="175000"/>
                <a:alpha val="40000"/>
              </a:schemeClr>
            </a:glow>
          </a:effectLst>
        </p:spPr>
        <p:txBody>
          <a:bodyPr vert="horz" wrap="non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r-CA" sz="1800" b="0" i="0" u="none" strike="noStrike" cap="none" normalizeH="0" baseline="0" dirty="0" smtClean="0">
              <a:ln>
                <a:noFill/>
              </a:ln>
              <a:solidFill>
                <a:schemeClr val="tx1"/>
              </a:solidFill>
              <a:effectLst/>
              <a:latin typeface="Times New Roman" charset="0"/>
            </a:endParaRPr>
          </a:p>
        </p:txBody>
      </p:sp>
      <p:sp>
        <p:nvSpPr>
          <p:cNvPr id="10" name="Slide Number Placeholder 9"/>
          <p:cNvSpPr>
            <a:spLocks noGrp="1"/>
          </p:cNvSpPr>
          <p:nvPr>
            <p:ph type="sldNum" sz="quarter" idx="12"/>
          </p:nvPr>
        </p:nvSpPr>
        <p:spPr/>
        <p:txBody>
          <a:bodyPr/>
          <a:lstStyle/>
          <a:p>
            <a:pPr>
              <a:defRPr/>
            </a:pPr>
            <a:r>
              <a:rPr lang="en-US" dirty="0" smtClean="0"/>
              <a:t>Page </a:t>
            </a:r>
            <a:fld id="{BB8DB7ED-49E2-49F1-BFCB-8A4D9D39B994}" type="slidenum">
              <a:rPr lang="en-US" smtClean="0"/>
              <a:pPr>
                <a:defRPr/>
              </a:pPr>
              <a:t>1</a:t>
            </a:fld>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5"/>
          <p:cNvSpPr>
            <a:spLocks noGrp="1"/>
          </p:cNvSpPr>
          <p:nvPr>
            <p:ph type="sldNum" sz="quarter" idx="12"/>
          </p:nvPr>
        </p:nvSpPr>
        <p:spPr>
          <a:noFill/>
        </p:spPr>
        <p:txBody>
          <a:bodyPr/>
          <a:lstStyle/>
          <a:p>
            <a:fld id="{114689A2-D96B-4A72-B17F-9E2F6F7F572C}" type="slidenum">
              <a:rPr lang="en-US" altLang="en-US" smtClean="0"/>
              <a:pPr/>
              <a:t>2</a:t>
            </a:fld>
            <a:endParaRPr lang="en-US" altLang="en-US" smtClean="0"/>
          </a:p>
        </p:txBody>
      </p:sp>
      <p:sp>
        <p:nvSpPr>
          <p:cNvPr id="4099" name="Rectangle 2"/>
          <p:cNvSpPr>
            <a:spLocks noGrp="1" noChangeArrowheads="1"/>
          </p:cNvSpPr>
          <p:nvPr>
            <p:ph type="title"/>
          </p:nvPr>
        </p:nvSpPr>
        <p:spPr/>
        <p:txBody>
          <a:bodyPr/>
          <a:lstStyle/>
          <a:p>
            <a:pPr eaLnBrk="1" hangingPunct="1"/>
            <a:r>
              <a:rPr lang="en-US" sz="3500" smtClean="0"/>
              <a:t>What exactly is </a:t>
            </a:r>
            <a:r>
              <a:rPr lang="en-US" sz="3500" i="1" smtClean="0"/>
              <a:t>Corporate Social Responsibility</a:t>
            </a:r>
            <a:r>
              <a:rPr lang="en-US" sz="3500" smtClean="0"/>
              <a:t>”?</a:t>
            </a:r>
          </a:p>
        </p:txBody>
      </p:sp>
      <p:sp>
        <p:nvSpPr>
          <p:cNvPr id="4100" name="Rectangle 3"/>
          <p:cNvSpPr>
            <a:spLocks noGrp="1" noChangeArrowheads="1"/>
          </p:cNvSpPr>
          <p:nvPr>
            <p:ph type="body" idx="1"/>
          </p:nvPr>
        </p:nvSpPr>
        <p:spPr>
          <a:xfrm>
            <a:off x="468313" y="1719263"/>
            <a:ext cx="8218487" cy="4805362"/>
          </a:xfrm>
        </p:spPr>
        <p:txBody>
          <a:bodyPr/>
          <a:lstStyle/>
          <a:p>
            <a:pPr eaLnBrk="1" hangingPunct="1">
              <a:lnSpc>
                <a:spcPct val="80000"/>
              </a:lnSpc>
            </a:pPr>
            <a:r>
              <a:rPr lang="en-US" sz="2100" smtClean="0"/>
              <a:t>The degree of moral obligation that may be ascribed to corporations beyond simple obedience to the laws of state (Kilcullen &amp; Kooistra, 1999).</a:t>
            </a:r>
          </a:p>
          <a:p>
            <a:pPr eaLnBrk="1" hangingPunct="1">
              <a:lnSpc>
                <a:spcPct val="80000"/>
              </a:lnSpc>
            </a:pPr>
            <a:endParaRPr lang="en-US" sz="2100" smtClean="0"/>
          </a:p>
          <a:p>
            <a:pPr eaLnBrk="1" hangingPunct="1">
              <a:lnSpc>
                <a:spcPct val="80000"/>
              </a:lnSpc>
            </a:pPr>
            <a:r>
              <a:rPr lang="en-US" sz="2100" smtClean="0"/>
              <a:t>An organization’s obligation to maximize its positive impact and minimize its negative effects in being a contributing member to society, with concerns for society’s long-run needs and wants.  CSR means being a good steward of society’s economic and human resources (Journal of Consumer Marketing, 2001)</a:t>
            </a:r>
          </a:p>
          <a:p>
            <a:pPr eaLnBrk="1" hangingPunct="1">
              <a:lnSpc>
                <a:spcPct val="80000"/>
              </a:lnSpc>
            </a:pPr>
            <a:endParaRPr lang="en-US" sz="2100" smtClean="0"/>
          </a:p>
          <a:p>
            <a:pPr eaLnBrk="1" hangingPunct="1">
              <a:lnSpc>
                <a:spcPct val="80000"/>
              </a:lnSpc>
            </a:pPr>
            <a:r>
              <a:rPr lang="en-US" sz="2100" smtClean="0"/>
              <a:t>The intelligent and objective concern for the welfare of society that restrains individual and corporate behaviour from ultimately destructive activities, no matter how immediately profitable, and leads in the direction of positive contributions to human betterment, variously as the latter may be defined (Andrews, quoted in Hartman, 1998, Perspectives in Business Ethics)</a:t>
            </a:r>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57200" y="122238"/>
            <a:ext cx="6419056" cy="1362546"/>
          </a:xfrm>
        </p:spPr>
        <p:txBody>
          <a:bodyPr/>
          <a:lstStyle/>
          <a:p>
            <a:r>
              <a:rPr lang="en-CA" dirty="0" smtClean="0"/>
              <a:t>CSR: Examples of Proposed Definitions</a:t>
            </a:r>
            <a:endParaRPr lang="en-CA" dirty="0"/>
          </a:p>
        </p:txBody>
      </p:sp>
      <p:sp>
        <p:nvSpPr>
          <p:cNvPr id="12" name="Content Placeholder 11"/>
          <p:cNvSpPr>
            <a:spLocks noGrp="1"/>
          </p:cNvSpPr>
          <p:nvPr>
            <p:ph sz="half" idx="1"/>
          </p:nvPr>
        </p:nvSpPr>
        <p:spPr>
          <a:xfrm>
            <a:off x="395536" y="1700808"/>
            <a:ext cx="4038600" cy="4411662"/>
          </a:xfrm>
        </p:spPr>
        <p:txBody>
          <a:bodyPr/>
          <a:lstStyle/>
          <a:p>
            <a:pPr marL="514350" indent="-514350">
              <a:buNone/>
            </a:pPr>
            <a:r>
              <a:rPr lang="en-CA" sz="1600" b="1" dirty="0" smtClean="0"/>
              <a:t>UK Minister of CSR</a:t>
            </a:r>
          </a:p>
          <a:p>
            <a:pPr marL="565150" indent="-457200"/>
            <a:r>
              <a:rPr lang="en-CA" sz="1800" dirty="0" smtClean="0"/>
              <a:t>Maximizing benefits and minimizing the downsides of economic, social and environmental impacts of business.</a:t>
            </a:r>
          </a:p>
          <a:p>
            <a:pPr marL="514350" indent="-514350">
              <a:buNone/>
            </a:pPr>
            <a:endParaRPr lang="en-CA" sz="1600" b="1" dirty="0" smtClean="0"/>
          </a:p>
          <a:p>
            <a:pPr marL="514350" indent="-514350">
              <a:buNone/>
            </a:pPr>
            <a:r>
              <a:rPr lang="en-CA" sz="1600" b="1" dirty="0" smtClean="0"/>
              <a:t>UK Department of Trade and Industry</a:t>
            </a:r>
          </a:p>
          <a:p>
            <a:pPr marL="565150" indent="-457200"/>
            <a:r>
              <a:rPr lang="en-CA" sz="1800" dirty="0" smtClean="0"/>
              <a:t>Investment in communities</a:t>
            </a:r>
          </a:p>
          <a:p>
            <a:pPr marL="565150" indent="-457200"/>
            <a:r>
              <a:rPr lang="en-CA" sz="1800" dirty="0" smtClean="0"/>
              <a:t>Integrity with which a company </a:t>
            </a:r>
          </a:p>
          <a:p>
            <a:pPr marL="1076325" lvl="1" indent="-457200"/>
            <a:r>
              <a:rPr lang="en-CA" sz="1600" dirty="0" smtClean="0"/>
              <a:t>Governs itself</a:t>
            </a:r>
          </a:p>
          <a:p>
            <a:pPr marL="1076325" lvl="1" indent="-457200"/>
            <a:r>
              <a:rPr lang="en-CA" sz="1600" dirty="0" smtClean="0"/>
              <a:t>Engages with stakeholders</a:t>
            </a:r>
          </a:p>
          <a:p>
            <a:pPr marL="1076325" lvl="1" indent="-457200"/>
            <a:r>
              <a:rPr lang="en-CA" sz="1600" dirty="0" smtClean="0"/>
              <a:t>Measures its impacts</a:t>
            </a:r>
          </a:p>
          <a:p>
            <a:pPr marL="1076325" lvl="1" indent="-457200"/>
            <a:r>
              <a:rPr lang="en-CA" sz="1600" dirty="0" smtClean="0"/>
              <a:t>Reports its activities</a:t>
            </a:r>
          </a:p>
          <a:p>
            <a:endParaRPr lang="fr-CA" sz="1600" dirty="0"/>
          </a:p>
        </p:txBody>
      </p:sp>
      <p:sp>
        <p:nvSpPr>
          <p:cNvPr id="13" name="Content Placeholder 12"/>
          <p:cNvSpPr>
            <a:spLocks noGrp="1"/>
          </p:cNvSpPr>
          <p:nvPr>
            <p:ph sz="half" idx="2"/>
          </p:nvPr>
        </p:nvSpPr>
        <p:spPr/>
        <p:txBody>
          <a:bodyPr/>
          <a:lstStyle/>
          <a:p>
            <a:pPr marL="514350" indent="-514350">
              <a:buNone/>
            </a:pPr>
            <a:r>
              <a:rPr lang="en-CA" sz="1600" b="1" dirty="0" smtClean="0"/>
              <a:t>International Chamber of Commerce</a:t>
            </a:r>
          </a:p>
          <a:p>
            <a:pPr marL="565150" indent="-457200"/>
            <a:r>
              <a:rPr lang="en-CA" sz="1800" dirty="0" smtClean="0"/>
              <a:t>Voluntary commitment of business to manage its activities in a responsible way</a:t>
            </a:r>
          </a:p>
          <a:p>
            <a:pPr marL="514350" indent="-514350">
              <a:buNone/>
            </a:pPr>
            <a:endParaRPr lang="en-CA" sz="1600" b="1" dirty="0" smtClean="0"/>
          </a:p>
          <a:p>
            <a:pPr marL="514350" indent="-514350">
              <a:buNone/>
            </a:pPr>
            <a:r>
              <a:rPr lang="en-CA" sz="1600" b="1" dirty="0" smtClean="0"/>
              <a:t>World Business Council for Sustainable Development</a:t>
            </a:r>
          </a:p>
          <a:p>
            <a:pPr marL="565150" indent="-457200"/>
            <a:r>
              <a:rPr lang="en-CA" sz="1800" dirty="0" smtClean="0"/>
              <a:t>Ethical Behaviour of business</a:t>
            </a:r>
          </a:p>
          <a:p>
            <a:pPr marL="565150" indent="-457200"/>
            <a:r>
              <a:rPr lang="en-CA" sz="1800" dirty="0" smtClean="0"/>
              <a:t>Contribution of business to economic development while improving quality of life of </a:t>
            </a:r>
          </a:p>
          <a:p>
            <a:pPr marL="1076325" lvl="1" indent="-457200"/>
            <a:r>
              <a:rPr lang="en-CA" sz="1600" dirty="0" smtClean="0"/>
              <a:t>workforce and their families</a:t>
            </a:r>
          </a:p>
          <a:p>
            <a:pPr marL="1076325" lvl="1" indent="-457200"/>
            <a:r>
              <a:rPr lang="en-CA" sz="1600" dirty="0" smtClean="0"/>
              <a:t>local community</a:t>
            </a:r>
          </a:p>
          <a:p>
            <a:pPr marL="1076325" lvl="1" indent="-457200"/>
            <a:r>
              <a:rPr lang="en-CA" sz="1600" dirty="0" smtClean="0"/>
              <a:t>society at large</a:t>
            </a:r>
          </a:p>
          <a:p>
            <a:pPr marL="565150" indent="-457200">
              <a:buNone/>
            </a:pPr>
            <a:endParaRPr lang="en-CA" sz="1800" dirty="0" smtClean="0"/>
          </a:p>
          <a:p>
            <a:endParaRPr lang="fr-CA" sz="3200" dirty="0"/>
          </a:p>
        </p:txBody>
      </p:sp>
      <p:sp>
        <p:nvSpPr>
          <p:cNvPr id="4" name="Date Placeholder 3"/>
          <p:cNvSpPr>
            <a:spLocks noGrp="1"/>
          </p:cNvSpPr>
          <p:nvPr>
            <p:ph type="dt" sz="half" idx="10"/>
          </p:nvPr>
        </p:nvSpPr>
        <p:spPr/>
        <p:txBody>
          <a:bodyPr/>
          <a:lstStyle/>
          <a:p>
            <a:pPr>
              <a:defRPr/>
            </a:pPr>
            <a:r>
              <a:rPr lang="fr-FR" altLang="en-US" smtClean="0"/>
              <a:t>ADM1301</a:t>
            </a:r>
            <a:endParaRPr lang="en-US" altLang="en-US"/>
          </a:p>
        </p:txBody>
      </p:sp>
      <p:sp>
        <p:nvSpPr>
          <p:cNvPr id="5" name="Footer Placeholder 4"/>
          <p:cNvSpPr>
            <a:spLocks noGrp="1"/>
          </p:cNvSpPr>
          <p:nvPr>
            <p:ph type="ftr" sz="quarter" idx="11"/>
          </p:nvPr>
        </p:nvSpPr>
        <p:spPr/>
        <p:txBody>
          <a:bodyPr/>
          <a:lstStyle/>
          <a:p>
            <a:pPr>
              <a:defRPr/>
            </a:pPr>
            <a:r>
              <a:rPr lang="en-CA" altLang="en-US" smtClean="0"/>
              <a:t>© PM, DD and McGraw-Hill Ryerson</a:t>
            </a:r>
            <a:endParaRPr lang="en-US" altLang="en-US"/>
          </a:p>
        </p:txBody>
      </p:sp>
      <p:sp>
        <p:nvSpPr>
          <p:cNvPr id="6" name="Slide Number Placeholder 5"/>
          <p:cNvSpPr>
            <a:spLocks noGrp="1"/>
          </p:cNvSpPr>
          <p:nvPr>
            <p:ph type="sldNum" sz="quarter" idx="12"/>
          </p:nvPr>
        </p:nvSpPr>
        <p:spPr/>
        <p:txBody>
          <a:bodyPr/>
          <a:lstStyle/>
          <a:p>
            <a:pPr>
              <a:defRPr/>
            </a:pPr>
            <a:fld id="{373CE0F6-97CB-4D6C-9DF4-04D3E4707640}" type="slidenum">
              <a:rPr lang="en-US" altLang="en-US" smtClean="0"/>
              <a:pPr>
                <a:defRPr/>
              </a:pPr>
              <a:t>3</a:t>
            </a:fld>
            <a:endParaRPr lang="en-US"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57200" y="122238"/>
            <a:ext cx="6419056" cy="1290538"/>
          </a:xfrm>
        </p:spPr>
        <p:txBody>
          <a:bodyPr/>
          <a:lstStyle/>
          <a:p>
            <a:r>
              <a:rPr lang="en-CA" dirty="0" smtClean="0"/>
              <a:t>CSR: Examples of Proposed Definitions</a:t>
            </a:r>
            <a:endParaRPr lang="fr-CA" dirty="0"/>
          </a:p>
        </p:txBody>
      </p:sp>
      <p:sp>
        <p:nvSpPr>
          <p:cNvPr id="9" name="Content Placeholder 8"/>
          <p:cNvSpPr>
            <a:spLocks noGrp="1"/>
          </p:cNvSpPr>
          <p:nvPr>
            <p:ph sz="half" idx="1"/>
          </p:nvPr>
        </p:nvSpPr>
        <p:spPr/>
        <p:txBody>
          <a:bodyPr/>
          <a:lstStyle/>
          <a:p>
            <a:pPr marL="514350" indent="-514350">
              <a:buNone/>
            </a:pPr>
            <a:r>
              <a:rPr lang="en-CA" sz="1800" b="1" dirty="0" smtClean="0"/>
              <a:t>European Union (EU)</a:t>
            </a:r>
          </a:p>
          <a:p>
            <a:pPr marL="565150" indent="-457200"/>
            <a:r>
              <a:rPr lang="en-CA" sz="2000" dirty="0" smtClean="0"/>
              <a:t>Companies integrate social and environmental concerns in their business operations on a voluntary basis</a:t>
            </a:r>
          </a:p>
          <a:p>
            <a:pPr marL="565150" indent="-457200">
              <a:buNone/>
            </a:pPr>
            <a:endParaRPr lang="en-CA" sz="2000" dirty="0" smtClean="0"/>
          </a:p>
          <a:p>
            <a:pPr marL="514350" indent="-514350">
              <a:buNone/>
            </a:pPr>
            <a:r>
              <a:rPr lang="en-CA" sz="1800" b="1" dirty="0" smtClean="0"/>
              <a:t>International Labour Organization (ILO)</a:t>
            </a:r>
          </a:p>
          <a:p>
            <a:pPr marL="565150" indent="-457200"/>
            <a:r>
              <a:rPr lang="en-CA" sz="2000" dirty="0" smtClean="0"/>
              <a:t>Voluntary initiatives enterprises undertake over and above their legal obligations</a:t>
            </a:r>
          </a:p>
          <a:p>
            <a:pPr marL="514350" indent="-514350"/>
            <a:endParaRPr lang="en-CA" sz="1400" dirty="0" smtClean="0"/>
          </a:p>
          <a:p>
            <a:endParaRPr lang="fr-CA" sz="1800" dirty="0"/>
          </a:p>
        </p:txBody>
      </p:sp>
      <p:sp>
        <p:nvSpPr>
          <p:cNvPr id="10" name="Content Placeholder 9"/>
          <p:cNvSpPr>
            <a:spLocks noGrp="1"/>
          </p:cNvSpPr>
          <p:nvPr>
            <p:ph sz="half" idx="2"/>
          </p:nvPr>
        </p:nvSpPr>
        <p:spPr/>
        <p:txBody>
          <a:bodyPr/>
          <a:lstStyle/>
          <a:p>
            <a:pPr marL="514350" indent="-514350">
              <a:buNone/>
            </a:pPr>
            <a:r>
              <a:rPr lang="en-CA" sz="1800" b="1" dirty="0" smtClean="0"/>
              <a:t>Sir Geoffrey Chandler</a:t>
            </a:r>
          </a:p>
          <a:p>
            <a:pPr marL="565150" indent="-457200"/>
            <a:r>
              <a:rPr lang="en-CA" sz="2000" dirty="0" smtClean="0"/>
              <a:t>Director Shell International</a:t>
            </a:r>
          </a:p>
          <a:p>
            <a:pPr marL="565150" indent="-457200"/>
            <a:r>
              <a:rPr lang="en-CA" sz="2000" dirty="0" smtClean="0"/>
              <a:t>Founder: Amnesty International UK Business Group</a:t>
            </a:r>
          </a:p>
          <a:p>
            <a:pPr marL="565150" indent="-457200"/>
            <a:r>
              <a:rPr lang="en-CA" sz="2000" dirty="0" smtClean="0"/>
              <a:t>Companies should follow international values set out in:</a:t>
            </a:r>
          </a:p>
          <a:p>
            <a:pPr lvl="1"/>
            <a:r>
              <a:rPr lang="en-CA" sz="1800" dirty="0" smtClean="0"/>
              <a:t>UDHR: Universal Declaration of Human Rights</a:t>
            </a:r>
          </a:p>
          <a:p>
            <a:pPr lvl="1"/>
            <a:r>
              <a:rPr lang="en-CA" sz="1800" dirty="0" smtClean="0"/>
              <a:t>Convention on the Rights of the Child</a:t>
            </a:r>
          </a:p>
          <a:p>
            <a:pPr lvl="1"/>
            <a:r>
              <a:rPr lang="en-CA" sz="1800" dirty="0" smtClean="0"/>
              <a:t>Core ILO Conventions</a:t>
            </a:r>
            <a:endParaRPr lang="fr-CA" dirty="0"/>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
        <p:nvSpPr>
          <p:cNvPr id="7" name="Slide Number Placeholder 6"/>
          <p:cNvSpPr>
            <a:spLocks noGrp="1"/>
          </p:cNvSpPr>
          <p:nvPr>
            <p:ph type="sldNum" sz="quarter" idx="12"/>
          </p:nvPr>
        </p:nvSpPr>
        <p:spPr/>
        <p:txBody>
          <a:bodyPr/>
          <a:lstStyle/>
          <a:p>
            <a:pPr>
              <a:defRPr/>
            </a:pPr>
            <a:fld id="{A8483A9D-96F5-4390-9CC0-BB5A1ACC6692}" type="slidenum">
              <a:rPr lang="en-US" altLang="en-US" smtClean="0"/>
              <a:pPr>
                <a:defRPr/>
              </a:pPr>
              <a:t>4</a:t>
            </a:fld>
            <a:endParaRPr lang="en-US"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6347048" cy="1290538"/>
          </a:xfrm>
        </p:spPr>
        <p:txBody>
          <a:bodyPr/>
          <a:lstStyle/>
          <a:p>
            <a:r>
              <a:rPr lang="en-CA" dirty="0" smtClean="0"/>
              <a:t>CSR: Examples of Proposed Definitions</a:t>
            </a:r>
            <a:endParaRPr lang="fr-CA" dirty="0"/>
          </a:p>
        </p:txBody>
      </p:sp>
      <p:sp>
        <p:nvSpPr>
          <p:cNvPr id="3" name="Content Placeholder 2"/>
          <p:cNvSpPr>
            <a:spLocks noGrp="1"/>
          </p:cNvSpPr>
          <p:nvPr>
            <p:ph sz="half" idx="1"/>
          </p:nvPr>
        </p:nvSpPr>
        <p:spPr>
          <a:xfrm>
            <a:off x="467544" y="1556792"/>
            <a:ext cx="4038600" cy="4411662"/>
          </a:xfrm>
        </p:spPr>
        <p:txBody>
          <a:bodyPr/>
          <a:lstStyle/>
          <a:p>
            <a:pPr>
              <a:buNone/>
            </a:pPr>
            <a:r>
              <a:rPr lang="en-CA" sz="2000" b="1" dirty="0" smtClean="0"/>
              <a:t>Amnesty International</a:t>
            </a:r>
          </a:p>
          <a:p>
            <a:pPr lvl="1"/>
            <a:r>
              <a:rPr lang="en-CA" sz="1800" dirty="0" smtClean="0"/>
              <a:t>CSR is a philosophy of ethical business whereby all corporate decisions are made with the utmost respect and concern for human rights.</a:t>
            </a:r>
          </a:p>
          <a:p>
            <a:pPr lvl="1"/>
            <a:endParaRPr lang="en-CA" sz="1800" dirty="0" smtClean="0"/>
          </a:p>
          <a:p>
            <a:pPr>
              <a:buNone/>
            </a:pPr>
            <a:r>
              <a:rPr lang="en-CA" sz="1800" b="1" dirty="0" smtClean="0"/>
              <a:t>Institute for Corporate Culture Affairs </a:t>
            </a:r>
          </a:p>
          <a:p>
            <a:pPr lvl="1"/>
            <a:r>
              <a:rPr lang="en-CA" sz="1800" dirty="0" smtClean="0"/>
              <a:t>Ongoing commitment to behave ethically and contribute to economic development, while improving the quality of life of its employees and the community in which it operates, as well as society at large</a:t>
            </a:r>
            <a:endParaRPr lang="fr-CA" sz="1800" dirty="0" smtClean="0"/>
          </a:p>
          <a:p>
            <a:pPr>
              <a:buNone/>
            </a:pPr>
            <a:endParaRPr lang="fr-CA" sz="2000" dirty="0"/>
          </a:p>
        </p:txBody>
      </p:sp>
      <p:sp>
        <p:nvSpPr>
          <p:cNvPr id="4" name="Content Placeholder 3"/>
          <p:cNvSpPr>
            <a:spLocks noGrp="1"/>
          </p:cNvSpPr>
          <p:nvPr>
            <p:ph sz="half" idx="2"/>
          </p:nvPr>
        </p:nvSpPr>
        <p:spPr>
          <a:xfrm>
            <a:off x="4644008" y="1556792"/>
            <a:ext cx="4038600" cy="4411662"/>
          </a:xfrm>
        </p:spPr>
        <p:txBody>
          <a:bodyPr/>
          <a:lstStyle/>
          <a:p>
            <a:pPr>
              <a:buNone/>
            </a:pPr>
            <a:r>
              <a:rPr lang="en-CA" sz="2000" b="1" dirty="0" smtClean="0"/>
              <a:t>International Finance Corporation</a:t>
            </a:r>
          </a:p>
          <a:p>
            <a:pPr lvl="1"/>
            <a:r>
              <a:rPr lang="en-CA" sz="1800" dirty="0" smtClean="0"/>
              <a:t>CSR is the commitment of businesses to contribute to sustainable economic development by working with employees, their families, the local community and society at large.</a:t>
            </a:r>
          </a:p>
          <a:p>
            <a:pPr>
              <a:buNone/>
            </a:pPr>
            <a:r>
              <a:rPr lang="en-CA" sz="2000" b="1" dirty="0" smtClean="0"/>
              <a:t>Christian Aid</a:t>
            </a:r>
          </a:p>
          <a:p>
            <a:pPr lvl="1"/>
            <a:r>
              <a:rPr lang="en-CA" sz="1800" dirty="0" smtClean="0"/>
              <a:t>CSR: Voluntary codes, principles and initiatives companies adopt in their general desire to self regulation.</a:t>
            </a:r>
          </a:p>
          <a:p>
            <a:pPr>
              <a:buNone/>
            </a:pPr>
            <a:endParaRPr lang="fr-CA" sz="2000" dirty="0" smtClean="0"/>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dirty="0" smtClean="0"/>
              <a:t>© PM, DD and McGraw-Hill Ryerson</a:t>
            </a:r>
            <a:endParaRPr lang="en-US" altLang="en-US" dirty="0"/>
          </a:p>
        </p:txBody>
      </p:sp>
      <p:sp>
        <p:nvSpPr>
          <p:cNvPr id="7" name="Slide Number Placeholder 6"/>
          <p:cNvSpPr>
            <a:spLocks noGrp="1"/>
          </p:cNvSpPr>
          <p:nvPr>
            <p:ph type="sldNum" sz="quarter" idx="12"/>
          </p:nvPr>
        </p:nvSpPr>
        <p:spPr/>
        <p:txBody>
          <a:bodyPr/>
          <a:lstStyle/>
          <a:p>
            <a:pPr>
              <a:defRPr/>
            </a:pPr>
            <a:fld id="{A8483A9D-96F5-4390-9CC0-BB5A1ACC6692}" type="slidenum">
              <a:rPr lang="en-US" altLang="en-US" smtClean="0"/>
              <a:pPr>
                <a:defRPr/>
              </a:pPr>
              <a:t>5</a:t>
            </a:fld>
            <a:endParaRPr lang="en-US"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57200" y="122238"/>
            <a:ext cx="6203032" cy="1290538"/>
          </a:xfrm>
        </p:spPr>
        <p:txBody>
          <a:bodyPr/>
          <a:lstStyle/>
          <a:p>
            <a:r>
              <a:rPr lang="en-CA" dirty="0" smtClean="0"/>
              <a:t>CSR as portrayed by Industry Canada</a:t>
            </a:r>
            <a:endParaRPr lang="en-CA" dirty="0"/>
          </a:p>
        </p:txBody>
      </p:sp>
      <p:sp>
        <p:nvSpPr>
          <p:cNvPr id="9" name="Content Placeholder 8"/>
          <p:cNvSpPr>
            <a:spLocks noGrp="1"/>
          </p:cNvSpPr>
          <p:nvPr>
            <p:ph idx="1"/>
          </p:nvPr>
        </p:nvSpPr>
        <p:spPr/>
        <p:txBody>
          <a:bodyPr/>
          <a:lstStyle/>
          <a:p>
            <a:r>
              <a:rPr lang="en-CA" sz="3200" dirty="0" smtClean="0"/>
              <a:t>Corporate social responsibility is a concept with a growing currency within Canada and around the globe. </a:t>
            </a:r>
          </a:p>
          <a:p>
            <a:r>
              <a:rPr lang="en-CA" sz="3200" dirty="0" smtClean="0"/>
              <a:t>CSR is a concept that frequently overlaps with similar approaches such as:</a:t>
            </a:r>
          </a:p>
          <a:p>
            <a:pPr lvl="1"/>
            <a:r>
              <a:rPr lang="en-CA" sz="2400" dirty="0" smtClean="0"/>
              <a:t>corporate sustainability, </a:t>
            </a:r>
          </a:p>
          <a:p>
            <a:pPr lvl="1"/>
            <a:r>
              <a:rPr lang="en-CA" sz="2400" dirty="0" smtClean="0"/>
              <a:t>corporate sustainable development, </a:t>
            </a:r>
          </a:p>
          <a:p>
            <a:pPr lvl="1"/>
            <a:r>
              <a:rPr lang="en-CA" sz="2400" dirty="0" smtClean="0"/>
              <a:t>corporate responsibility, and </a:t>
            </a:r>
          </a:p>
          <a:p>
            <a:pPr lvl="1"/>
            <a:r>
              <a:rPr lang="en-CA" sz="2400" dirty="0" smtClean="0"/>
              <a:t>corporate citizenship. </a:t>
            </a:r>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
        <p:nvSpPr>
          <p:cNvPr id="7" name="Slide Number Placeholder 6"/>
          <p:cNvSpPr>
            <a:spLocks noGrp="1"/>
          </p:cNvSpPr>
          <p:nvPr>
            <p:ph type="sldNum" sz="quarter" idx="12"/>
          </p:nvPr>
        </p:nvSpPr>
        <p:spPr/>
        <p:txBody>
          <a:bodyPr/>
          <a:lstStyle/>
          <a:p>
            <a:pPr>
              <a:defRPr/>
            </a:pPr>
            <a:fld id="{A8483A9D-96F5-4390-9CC0-BB5A1ACC6692}" type="slidenum">
              <a:rPr lang="en-US" altLang="en-US" smtClean="0"/>
              <a:pPr>
                <a:defRPr/>
              </a:pPr>
              <a:t>6</a:t>
            </a:fld>
            <a:endParaRPr lang="en-US" altLang="en-US" dirty="0"/>
          </a:p>
        </p:txBody>
      </p:sp>
      <p:sp>
        <p:nvSpPr>
          <p:cNvPr id="10" name="TextBox 9"/>
          <p:cNvSpPr txBox="1"/>
          <p:nvPr/>
        </p:nvSpPr>
        <p:spPr>
          <a:xfrm>
            <a:off x="6084168" y="5445224"/>
            <a:ext cx="2664296" cy="646331"/>
          </a:xfrm>
          <a:prstGeom prst="rect">
            <a:avLst/>
          </a:prstGeom>
          <a:noFill/>
        </p:spPr>
        <p:txBody>
          <a:bodyPr wrap="square" rtlCol="0">
            <a:spAutoFit/>
          </a:bodyPr>
          <a:lstStyle/>
          <a:p>
            <a:r>
              <a:rPr lang="en-CA" sz="1200" dirty="0" smtClean="0"/>
              <a:t>Source: Industry Canada 2011 </a:t>
            </a:r>
            <a:r>
              <a:rPr lang="en-CA" sz="1200" dirty="0" smtClean="0">
                <a:hlinkClick r:id="rId3"/>
              </a:rPr>
              <a:t>http://www.ic.gc.ca/eic/site/csr-rse.nsf/eng/home</a:t>
            </a:r>
            <a:r>
              <a:rPr lang="en-CA" sz="1200" dirty="0" smtClean="0"/>
              <a:t>  </a:t>
            </a:r>
            <a:endParaRPr lang="en-CA" sz="1200" dirty="0"/>
          </a:p>
        </p:txBody>
      </p:sp>
      <p:sp>
        <p:nvSpPr>
          <p:cNvPr id="11" name="Rectangle 10"/>
          <p:cNvSpPr/>
          <p:nvPr/>
        </p:nvSpPr>
        <p:spPr bwMode="auto">
          <a:xfrm>
            <a:off x="6084168" y="5445224"/>
            <a:ext cx="2736304" cy="648072"/>
          </a:xfrm>
          <a:prstGeom prst="rect">
            <a:avLst/>
          </a:prstGeom>
          <a:no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CA" sz="1800" b="0" i="0" u="none" strike="noStrike" cap="none" normalizeH="0" baseline="0" smtClean="0">
              <a:ln>
                <a:noFill/>
              </a:ln>
              <a:solidFill>
                <a:schemeClr val="tx1"/>
              </a:solidFill>
              <a:effectLst/>
              <a:latin typeface="Arial"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6131024" cy="1362546"/>
          </a:xfrm>
        </p:spPr>
        <p:txBody>
          <a:bodyPr/>
          <a:lstStyle/>
          <a:p>
            <a:r>
              <a:rPr lang="en-CA" dirty="0" smtClean="0"/>
              <a:t>CSR as portrayed by Industry Canada</a:t>
            </a:r>
            <a:endParaRPr lang="fr-CA" dirty="0"/>
          </a:p>
        </p:txBody>
      </p:sp>
      <p:sp>
        <p:nvSpPr>
          <p:cNvPr id="3" name="Content Placeholder 2"/>
          <p:cNvSpPr>
            <a:spLocks noGrp="1"/>
          </p:cNvSpPr>
          <p:nvPr>
            <p:ph idx="1"/>
          </p:nvPr>
        </p:nvSpPr>
        <p:spPr/>
        <p:txBody>
          <a:bodyPr/>
          <a:lstStyle/>
          <a:p>
            <a:r>
              <a:rPr lang="en-CA" sz="2400" dirty="0" smtClean="0"/>
              <a:t>While CSR does not have a universal definition, many see it as the private sector’s way of integrating the economic, social, and environmental imperatives of their activities. </a:t>
            </a:r>
          </a:p>
          <a:p>
            <a:r>
              <a:rPr lang="en-CA" sz="2400" dirty="0" smtClean="0"/>
              <a:t>In addition to integration into corporate structures and processes, CSR also frequently involves creating innovative and proactive solutions to societal and environmental challenges, as well as collaborating with both internal and external stakeholders to improve CSR performance.</a:t>
            </a:r>
            <a:endParaRPr lang="fr-CA" sz="2400" dirty="0" smtClean="0"/>
          </a:p>
          <a:p>
            <a:pPr>
              <a:buNone/>
            </a:pPr>
            <a:endParaRPr lang="fr-CA" sz="2400" dirty="0"/>
          </a:p>
        </p:txBody>
      </p:sp>
      <p:sp>
        <p:nvSpPr>
          <p:cNvPr id="4" name="Date Placeholder 3"/>
          <p:cNvSpPr>
            <a:spLocks noGrp="1"/>
          </p:cNvSpPr>
          <p:nvPr>
            <p:ph type="dt" sz="half" idx="10"/>
          </p:nvPr>
        </p:nvSpPr>
        <p:spPr/>
        <p:txBody>
          <a:bodyPr/>
          <a:lstStyle/>
          <a:p>
            <a:pPr>
              <a:defRPr/>
            </a:pPr>
            <a:r>
              <a:rPr lang="fr-FR" altLang="en-US" smtClean="0"/>
              <a:t>ADM1301</a:t>
            </a:r>
            <a:endParaRPr lang="en-US" altLang="en-US"/>
          </a:p>
        </p:txBody>
      </p:sp>
      <p:sp>
        <p:nvSpPr>
          <p:cNvPr id="5" name="Footer Placeholder 4"/>
          <p:cNvSpPr>
            <a:spLocks noGrp="1"/>
          </p:cNvSpPr>
          <p:nvPr>
            <p:ph type="ftr" sz="quarter" idx="11"/>
          </p:nvPr>
        </p:nvSpPr>
        <p:spPr/>
        <p:txBody>
          <a:bodyPr/>
          <a:lstStyle/>
          <a:p>
            <a:pPr>
              <a:defRPr/>
            </a:pPr>
            <a:r>
              <a:rPr lang="en-CA" altLang="en-US" smtClean="0"/>
              <a:t>© PM, DD and McGraw-Hill Ryerson</a:t>
            </a:r>
            <a:endParaRPr lang="en-US" altLang="en-US"/>
          </a:p>
        </p:txBody>
      </p:sp>
      <p:sp>
        <p:nvSpPr>
          <p:cNvPr id="6" name="Slide Number Placeholder 5"/>
          <p:cNvSpPr>
            <a:spLocks noGrp="1"/>
          </p:cNvSpPr>
          <p:nvPr>
            <p:ph type="sldNum" sz="quarter" idx="12"/>
          </p:nvPr>
        </p:nvSpPr>
        <p:spPr/>
        <p:txBody>
          <a:bodyPr/>
          <a:lstStyle/>
          <a:p>
            <a:pPr>
              <a:defRPr/>
            </a:pPr>
            <a:fld id="{373CE0F6-97CB-4D6C-9DF4-04D3E4707640}" type="slidenum">
              <a:rPr lang="en-US" altLang="en-US" smtClean="0"/>
              <a:pPr>
                <a:defRPr/>
              </a:pPr>
              <a:t>7</a:t>
            </a:fld>
            <a:endParaRPr lang="en-US" altLang="en-US"/>
          </a:p>
        </p:txBody>
      </p:sp>
      <p:sp>
        <p:nvSpPr>
          <p:cNvPr id="8" name="TextBox 7"/>
          <p:cNvSpPr txBox="1"/>
          <p:nvPr/>
        </p:nvSpPr>
        <p:spPr>
          <a:xfrm>
            <a:off x="971600" y="5661249"/>
            <a:ext cx="7560840" cy="276999"/>
          </a:xfrm>
          <a:prstGeom prst="rect">
            <a:avLst/>
          </a:prstGeom>
          <a:noFill/>
        </p:spPr>
        <p:txBody>
          <a:bodyPr wrap="square" rtlCol="0">
            <a:spAutoFit/>
          </a:bodyPr>
          <a:lstStyle/>
          <a:p>
            <a:r>
              <a:rPr lang="en-CA" sz="1200" dirty="0" smtClean="0"/>
              <a:t>Source: Industry Canada 2011 </a:t>
            </a:r>
            <a:r>
              <a:rPr lang="en-CA" sz="1200" dirty="0" smtClean="0">
                <a:hlinkClick r:id="rId3"/>
              </a:rPr>
              <a:t>http://</a:t>
            </a:r>
            <a:r>
              <a:rPr lang="en-CA" sz="1100" dirty="0" smtClean="0">
                <a:hlinkClick r:id="rId3"/>
              </a:rPr>
              <a:t>www.ic.gc.ca/eic/site/csr-rse.nsf/eng/home</a:t>
            </a:r>
            <a:r>
              <a:rPr lang="en-CA" sz="1200" dirty="0" smtClean="0"/>
              <a:t>  </a:t>
            </a:r>
            <a:endParaRPr lang="en-CA" sz="1200" dirty="0"/>
          </a:p>
        </p:txBody>
      </p:sp>
      <p:sp>
        <p:nvSpPr>
          <p:cNvPr id="9" name="Rectangle 8"/>
          <p:cNvSpPr/>
          <p:nvPr/>
        </p:nvSpPr>
        <p:spPr bwMode="auto">
          <a:xfrm>
            <a:off x="971600" y="5661248"/>
            <a:ext cx="5472608" cy="288032"/>
          </a:xfrm>
          <a:prstGeom prst="rect">
            <a:avLst/>
          </a:prstGeom>
          <a:no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CA" sz="1800" b="0" i="0" u="none" strike="noStrike" cap="none" normalizeH="0" baseline="0" smtClean="0">
              <a:ln>
                <a:noFill/>
              </a:ln>
              <a:solidFill>
                <a:schemeClr val="tx1"/>
              </a:solidFill>
              <a:effectLst/>
              <a:latin typeface="Arial"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6"/>
          <p:cNvSpPr>
            <a:spLocks noGrp="1"/>
          </p:cNvSpPr>
          <p:nvPr>
            <p:ph type="sldNum" sz="quarter" idx="12"/>
          </p:nvPr>
        </p:nvSpPr>
        <p:spPr>
          <a:noFill/>
        </p:spPr>
        <p:txBody>
          <a:bodyPr/>
          <a:lstStyle/>
          <a:p>
            <a:fld id="{3D511360-FC3F-4FFB-B8C4-FCBADD41DD86}" type="slidenum">
              <a:rPr lang="en-US" altLang="en-US" smtClean="0"/>
              <a:pPr/>
              <a:t>8</a:t>
            </a:fld>
            <a:endParaRPr lang="en-US" altLang="en-US" smtClean="0"/>
          </a:p>
        </p:txBody>
      </p:sp>
      <p:sp>
        <p:nvSpPr>
          <p:cNvPr id="5123" name="Rectangle 2"/>
          <p:cNvSpPr>
            <a:spLocks noGrp="1" noChangeArrowheads="1"/>
          </p:cNvSpPr>
          <p:nvPr>
            <p:ph type="title"/>
          </p:nvPr>
        </p:nvSpPr>
        <p:spPr/>
        <p:txBody>
          <a:bodyPr/>
          <a:lstStyle/>
          <a:p>
            <a:pPr eaLnBrk="1" hangingPunct="1"/>
            <a:r>
              <a:rPr lang="en-US" sz="3500" smtClean="0"/>
              <a:t>Corporate Social Responsibility: Definition</a:t>
            </a:r>
          </a:p>
        </p:txBody>
      </p:sp>
      <p:sp>
        <p:nvSpPr>
          <p:cNvPr id="5124" name="Rectangle 3"/>
          <p:cNvSpPr>
            <a:spLocks noGrp="1" noChangeArrowheads="1"/>
          </p:cNvSpPr>
          <p:nvPr>
            <p:ph type="body" sz="half" idx="1"/>
          </p:nvPr>
        </p:nvSpPr>
        <p:spPr/>
        <p:txBody>
          <a:bodyPr/>
          <a:lstStyle/>
          <a:p>
            <a:pPr eaLnBrk="1" hangingPunct="1"/>
            <a:r>
              <a:rPr lang="en-US" sz="2600" smtClean="0"/>
              <a:t>The way a corporation achieves a balance among it economic, social, and environmental responsibilities in its operations so as to address shareholder and other stakeholder expectations.</a:t>
            </a:r>
          </a:p>
        </p:txBody>
      </p:sp>
      <p:pic>
        <p:nvPicPr>
          <p:cNvPr id="5125" name="Picture 5" descr="MPj04392370000[1]"/>
          <p:cNvPicPr>
            <a:picLocks noGrp="1" noChangeAspect="1" noChangeArrowheads="1"/>
          </p:cNvPicPr>
          <p:nvPr>
            <p:ph sz="half" idx="2"/>
          </p:nvPr>
        </p:nvPicPr>
        <p:blipFill>
          <a:blip r:embed="rId3" cstate="print"/>
          <a:srcRect/>
          <a:stretch>
            <a:fillRect/>
          </a:stretch>
        </p:blipFill>
        <p:spPr>
          <a:xfrm>
            <a:off x="5091113" y="1719263"/>
            <a:ext cx="3151187" cy="4411662"/>
          </a:xfrm>
        </p:spPr>
      </p:pic>
      <p:sp>
        <p:nvSpPr>
          <p:cNvPr id="6" name="Date Placeholder 5"/>
          <p:cNvSpPr>
            <a:spLocks noGrp="1"/>
          </p:cNvSpPr>
          <p:nvPr>
            <p:ph type="dt" sz="half" idx="10"/>
          </p:nvPr>
        </p:nvSpPr>
        <p:spPr/>
        <p:txBody>
          <a:bodyPr/>
          <a:lstStyle/>
          <a:p>
            <a:pPr>
              <a:defRPr/>
            </a:pPr>
            <a:r>
              <a:rPr lang="fr-FR" altLang="en-US" smtClean="0"/>
              <a:t>ADM1301</a:t>
            </a:r>
            <a:endParaRPr lang="en-US" altLang="en-US"/>
          </a:p>
        </p:txBody>
      </p:sp>
      <p:sp>
        <p:nvSpPr>
          <p:cNvPr id="7" name="Footer Placeholder 6"/>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5"/>
          <p:cNvSpPr>
            <a:spLocks noGrp="1"/>
          </p:cNvSpPr>
          <p:nvPr>
            <p:ph type="sldNum" sz="quarter" idx="12"/>
          </p:nvPr>
        </p:nvSpPr>
        <p:spPr>
          <a:noFill/>
        </p:spPr>
        <p:txBody>
          <a:bodyPr/>
          <a:lstStyle/>
          <a:p>
            <a:fld id="{52970850-C1EB-41EE-83EB-71205427DA41}" type="slidenum">
              <a:rPr lang="en-US" altLang="en-US" smtClean="0"/>
              <a:pPr/>
              <a:t>9</a:t>
            </a:fld>
            <a:endParaRPr lang="en-US" altLang="en-US" smtClean="0"/>
          </a:p>
        </p:txBody>
      </p:sp>
      <p:sp>
        <p:nvSpPr>
          <p:cNvPr id="7171" name="Rectangle 2"/>
          <p:cNvSpPr>
            <a:spLocks noGrp="1" noChangeArrowheads="1"/>
          </p:cNvSpPr>
          <p:nvPr>
            <p:ph type="title"/>
          </p:nvPr>
        </p:nvSpPr>
        <p:spPr/>
        <p:txBody>
          <a:bodyPr/>
          <a:lstStyle/>
          <a:p>
            <a:pPr eaLnBrk="1" hangingPunct="1"/>
            <a:r>
              <a:rPr lang="en-US" smtClean="0"/>
              <a:t>Key Elements of CSR</a:t>
            </a:r>
          </a:p>
        </p:txBody>
      </p:sp>
      <p:sp>
        <p:nvSpPr>
          <p:cNvPr id="7172" name="Rectangle 3"/>
          <p:cNvSpPr>
            <a:spLocks noGrp="1" noChangeArrowheads="1"/>
          </p:cNvSpPr>
          <p:nvPr>
            <p:ph type="body" idx="1"/>
          </p:nvPr>
        </p:nvSpPr>
        <p:spPr/>
        <p:txBody>
          <a:bodyPr/>
          <a:lstStyle/>
          <a:p>
            <a:pPr eaLnBrk="1" hangingPunct="1">
              <a:lnSpc>
                <a:spcPct val="90000"/>
              </a:lnSpc>
            </a:pPr>
            <a:r>
              <a:rPr lang="en-US" sz="2600" smtClean="0"/>
              <a:t>Corporations have responsibilities beyond the production of goods and services.</a:t>
            </a:r>
          </a:p>
          <a:p>
            <a:pPr eaLnBrk="1" hangingPunct="1">
              <a:lnSpc>
                <a:spcPct val="90000"/>
              </a:lnSpc>
            </a:pPr>
            <a:r>
              <a:rPr lang="en-US" sz="2600" smtClean="0"/>
              <a:t>These responsibilities involve helping to solve social problems.</a:t>
            </a:r>
          </a:p>
          <a:p>
            <a:pPr eaLnBrk="1" hangingPunct="1">
              <a:lnSpc>
                <a:spcPct val="90000"/>
              </a:lnSpc>
            </a:pPr>
            <a:r>
              <a:rPr lang="en-US" sz="2600" smtClean="0"/>
              <a:t>Corporations have a broader constituency than just stockholders.</a:t>
            </a:r>
          </a:p>
          <a:p>
            <a:pPr eaLnBrk="1" hangingPunct="1">
              <a:lnSpc>
                <a:spcPct val="90000"/>
              </a:lnSpc>
            </a:pPr>
            <a:r>
              <a:rPr lang="en-US" sz="2600" smtClean="0"/>
              <a:t>Corporations have impacts beyond simple marketplace transactions.</a:t>
            </a:r>
          </a:p>
          <a:p>
            <a:pPr eaLnBrk="1" hangingPunct="1">
              <a:lnSpc>
                <a:spcPct val="90000"/>
              </a:lnSpc>
            </a:pPr>
            <a:r>
              <a:rPr lang="en-US" sz="2600" smtClean="0"/>
              <a:t>Corporations serve a wider range of human values than just economic values.</a:t>
            </a:r>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6"/>
          <p:cNvSpPr>
            <a:spLocks noGrp="1"/>
          </p:cNvSpPr>
          <p:nvPr>
            <p:ph type="sldNum" sz="quarter" idx="12"/>
          </p:nvPr>
        </p:nvSpPr>
        <p:spPr>
          <a:noFill/>
        </p:spPr>
        <p:txBody>
          <a:bodyPr/>
          <a:lstStyle/>
          <a:p>
            <a:fld id="{20525D17-2A35-4BA6-84B1-AF09895D4304}" type="slidenum">
              <a:rPr lang="en-US" altLang="en-US" smtClean="0"/>
              <a:pPr/>
              <a:t>10</a:t>
            </a:fld>
            <a:endParaRPr lang="en-US" altLang="en-US" smtClean="0"/>
          </a:p>
        </p:txBody>
      </p:sp>
      <p:sp>
        <p:nvSpPr>
          <p:cNvPr id="8195" name="Rectangle 2"/>
          <p:cNvSpPr>
            <a:spLocks noGrp="1" noChangeArrowheads="1"/>
          </p:cNvSpPr>
          <p:nvPr>
            <p:ph type="title"/>
          </p:nvPr>
        </p:nvSpPr>
        <p:spPr/>
        <p:txBody>
          <a:bodyPr/>
          <a:lstStyle/>
          <a:p>
            <a:pPr eaLnBrk="1" hangingPunct="1"/>
            <a:r>
              <a:rPr lang="en-US" smtClean="0"/>
              <a:t>Case for Involvement</a:t>
            </a:r>
          </a:p>
        </p:txBody>
      </p:sp>
      <p:sp>
        <p:nvSpPr>
          <p:cNvPr id="8196" name="Rectangle 3"/>
          <p:cNvSpPr>
            <a:spLocks noGrp="1" noChangeArrowheads="1"/>
          </p:cNvSpPr>
          <p:nvPr>
            <p:ph type="body" sz="half" idx="2"/>
          </p:nvPr>
        </p:nvSpPr>
        <p:spPr/>
        <p:txBody>
          <a:bodyPr/>
          <a:lstStyle/>
          <a:p>
            <a:pPr eaLnBrk="1" hangingPunct="1">
              <a:lnSpc>
                <a:spcPct val="90000"/>
              </a:lnSpc>
            </a:pPr>
            <a:r>
              <a:rPr lang="en-US" sz="2100" smtClean="0"/>
              <a:t>Business must satisfy society’s needs.</a:t>
            </a:r>
          </a:p>
          <a:p>
            <a:pPr eaLnBrk="1" hangingPunct="1">
              <a:lnSpc>
                <a:spcPct val="90000"/>
              </a:lnSpc>
            </a:pPr>
            <a:r>
              <a:rPr lang="en-US" sz="2100" smtClean="0"/>
              <a:t>CSR prevents public criticism and government regulation.</a:t>
            </a:r>
          </a:p>
          <a:p>
            <a:pPr eaLnBrk="1" hangingPunct="1">
              <a:lnSpc>
                <a:spcPct val="90000"/>
              </a:lnSpc>
            </a:pPr>
            <a:r>
              <a:rPr lang="en-US" sz="2100" smtClean="0"/>
              <a:t>Business and society are interdependent.</a:t>
            </a:r>
          </a:p>
          <a:p>
            <a:pPr eaLnBrk="1" hangingPunct="1">
              <a:lnSpc>
                <a:spcPct val="90000"/>
              </a:lnSpc>
            </a:pPr>
            <a:r>
              <a:rPr lang="en-US" sz="2100" smtClean="0"/>
              <a:t>CSR is good for the bottom line.</a:t>
            </a:r>
          </a:p>
          <a:p>
            <a:pPr eaLnBrk="1" hangingPunct="1">
              <a:lnSpc>
                <a:spcPct val="90000"/>
              </a:lnSpc>
            </a:pPr>
            <a:r>
              <a:rPr lang="en-US" sz="2100" smtClean="0"/>
              <a:t>Investors and consumers support CSR.</a:t>
            </a:r>
          </a:p>
          <a:p>
            <a:pPr eaLnBrk="1" hangingPunct="1">
              <a:lnSpc>
                <a:spcPct val="90000"/>
              </a:lnSpc>
            </a:pPr>
            <a:r>
              <a:rPr lang="en-US" sz="2100" smtClean="0"/>
              <a:t>Addressing social problems can become financial opportunities (e.g., pollution abatement).</a:t>
            </a:r>
          </a:p>
        </p:txBody>
      </p:sp>
      <p:pic>
        <p:nvPicPr>
          <p:cNvPr id="8197" name="Picture 5" descr="MCj04413220000[1]"/>
          <p:cNvPicPr>
            <a:picLocks noGrp="1" noChangeAspect="1" noChangeArrowheads="1"/>
          </p:cNvPicPr>
          <p:nvPr>
            <p:ph sz="half" idx="1"/>
          </p:nvPr>
        </p:nvPicPr>
        <p:blipFill>
          <a:blip r:embed="rId3" cstate="print"/>
          <a:srcRect/>
          <a:stretch>
            <a:fillRect/>
          </a:stretch>
        </p:blipFill>
        <p:spPr>
          <a:xfrm>
            <a:off x="1104900" y="2552700"/>
            <a:ext cx="2743200" cy="2743200"/>
          </a:xfrm>
        </p:spPr>
      </p:pic>
      <p:sp>
        <p:nvSpPr>
          <p:cNvPr id="6" name="Date Placeholder 5"/>
          <p:cNvSpPr>
            <a:spLocks noGrp="1"/>
          </p:cNvSpPr>
          <p:nvPr>
            <p:ph type="dt" sz="half" idx="10"/>
          </p:nvPr>
        </p:nvSpPr>
        <p:spPr/>
        <p:txBody>
          <a:bodyPr/>
          <a:lstStyle/>
          <a:p>
            <a:pPr>
              <a:defRPr/>
            </a:pPr>
            <a:r>
              <a:rPr lang="fr-FR" altLang="en-US" smtClean="0"/>
              <a:t>ADM1301</a:t>
            </a:r>
            <a:endParaRPr lang="en-US" altLang="en-US"/>
          </a:p>
        </p:txBody>
      </p:sp>
      <p:sp>
        <p:nvSpPr>
          <p:cNvPr id="7" name="Footer Placeholder 6"/>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6"/>
          <p:cNvSpPr>
            <a:spLocks noGrp="1"/>
          </p:cNvSpPr>
          <p:nvPr>
            <p:ph type="sldNum" sz="quarter" idx="12"/>
          </p:nvPr>
        </p:nvSpPr>
        <p:spPr>
          <a:noFill/>
        </p:spPr>
        <p:txBody>
          <a:bodyPr/>
          <a:lstStyle/>
          <a:p>
            <a:fld id="{B93F906D-964F-4B20-A846-7BCD5FCF3759}" type="slidenum">
              <a:rPr lang="en-US" altLang="en-US" smtClean="0"/>
              <a:pPr/>
              <a:t>11</a:t>
            </a:fld>
            <a:endParaRPr lang="en-US" altLang="en-US" smtClean="0"/>
          </a:p>
        </p:txBody>
      </p:sp>
      <p:sp>
        <p:nvSpPr>
          <p:cNvPr id="9219" name="Rectangle 2"/>
          <p:cNvSpPr>
            <a:spLocks noGrp="1" noChangeArrowheads="1"/>
          </p:cNvSpPr>
          <p:nvPr>
            <p:ph type="title"/>
          </p:nvPr>
        </p:nvSpPr>
        <p:spPr/>
        <p:txBody>
          <a:bodyPr/>
          <a:lstStyle/>
          <a:p>
            <a:pPr eaLnBrk="1" hangingPunct="1"/>
            <a:r>
              <a:rPr lang="en-US" smtClean="0"/>
              <a:t>Case for Involvement</a:t>
            </a:r>
          </a:p>
        </p:txBody>
      </p:sp>
      <p:sp>
        <p:nvSpPr>
          <p:cNvPr id="9220" name="Rectangle 3"/>
          <p:cNvSpPr>
            <a:spLocks noGrp="1" noChangeArrowheads="1"/>
          </p:cNvSpPr>
          <p:nvPr>
            <p:ph type="body" sz="half" idx="2"/>
          </p:nvPr>
        </p:nvSpPr>
        <p:spPr/>
        <p:txBody>
          <a:bodyPr/>
          <a:lstStyle/>
          <a:p>
            <a:pPr eaLnBrk="1" hangingPunct="1">
              <a:lnSpc>
                <a:spcPct val="90000"/>
              </a:lnSpc>
            </a:pPr>
            <a:r>
              <a:rPr lang="en-US" sz="2100" dirty="0" smtClean="0"/>
              <a:t>Business should take long-term CSR approach.</a:t>
            </a:r>
          </a:p>
          <a:p>
            <a:pPr eaLnBrk="1" hangingPunct="1">
              <a:lnSpc>
                <a:spcPct val="90000"/>
              </a:lnSpc>
            </a:pPr>
            <a:r>
              <a:rPr lang="en-US" sz="2100" dirty="0" smtClean="0"/>
              <a:t>Social actions improve public image and goodwill.</a:t>
            </a:r>
          </a:p>
          <a:p>
            <a:pPr eaLnBrk="1" hangingPunct="1">
              <a:lnSpc>
                <a:spcPct val="90000"/>
              </a:lnSpc>
            </a:pPr>
            <a:r>
              <a:rPr lang="en-US" sz="2100" dirty="0" smtClean="0"/>
              <a:t>Business can solve problems as well as government.</a:t>
            </a:r>
          </a:p>
          <a:p>
            <a:pPr eaLnBrk="1" hangingPunct="1">
              <a:lnSpc>
                <a:spcPct val="90000"/>
              </a:lnSpc>
            </a:pPr>
            <a:r>
              <a:rPr lang="en-US" sz="2100" dirty="0" smtClean="0"/>
              <a:t>Proactive approach is better than reactive.</a:t>
            </a:r>
          </a:p>
          <a:p>
            <a:pPr eaLnBrk="1" hangingPunct="1">
              <a:lnSpc>
                <a:spcPct val="90000"/>
              </a:lnSpc>
            </a:pPr>
            <a:r>
              <a:rPr lang="en-US" sz="2100" dirty="0" smtClean="0"/>
              <a:t>Business people are also concerned citizens.</a:t>
            </a:r>
          </a:p>
        </p:txBody>
      </p:sp>
      <p:pic>
        <p:nvPicPr>
          <p:cNvPr id="9221" name="Picture 5" descr="MCj04413220000[1]"/>
          <p:cNvPicPr>
            <a:picLocks noGrp="1" noChangeAspect="1" noChangeArrowheads="1"/>
          </p:cNvPicPr>
          <p:nvPr>
            <p:ph sz="half" idx="1"/>
          </p:nvPr>
        </p:nvPicPr>
        <p:blipFill>
          <a:blip r:embed="rId3" cstate="print"/>
          <a:srcRect/>
          <a:stretch>
            <a:fillRect/>
          </a:stretch>
        </p:blipFill>
        <p:spPr>
          <a:xfrm>
            <a:off x="1104900" y="2552700"/>
            <a:ext cx="2743200" cy="2743200"/>
          </a:xfrm>
        </p:spPr>
      </p:pic>
      <p:sp>
        <p:nvSpPr>
          <p:cNvPr id="6" name="Date Placeholder 5"/>
          <p:cNvSpPr>
            <a:spLocks noGrp="1"/>
          </p:cNvSpPr>
          <p:nvPr>
            <p:ph type="dt" sz="half" idx="10"/>
          </p:nvPr>
        </p:nvSpPr>
        <p:spPr/>
        <p:txBody>
          <a:bodyPr/>
          <a:lstStyle/>
          <a:p>
            <a:pPr>
              <a:defRPr/>
            </a:pPr>
            <a:r>
              <a:rPr lang="fr-FR" altLang="en-US" smtClean="0"/>
              <a:t>ADM1301</a:t>
            </a:r>
            <a:endParaRPr lang="en-US" altLang="en-US"/>
          </a:p>
        </p:txBody>
      </p:sp>
      <p:sp>
        <p:nvSpPr>
          <p:cNvPr id="7" name="Footer Placeholder 6"/>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Support for CSR</a:t>
            </a:r>
            <a:endParaRPr lang="fr-CA" dirty="0"/>
          </a:p>
        </p:txBody>
      </p:sp>
      <p:sp>
        <p:nvSpPr>
          <p:cNvPr id="3" name="Date Placeholder 2"/>
          <p:cNvSpPr>
            <a:spLocks noGrp="1"/>
          </p:cNvSpPr>
          <p:nvPr>
            <p:ph type="dt" sz="half" idx="10"/>
          </p:nvPr>
        </p:nvSpPr>
        <p:spPr/>
        <p:txBody>
          <a:bodyPr/>
          <a:lstStyle/>
          <a:p>
            <a:pPr>
              <a:defRPr/>
            </a:pPr>
            <a:r>
              <a:rPr lang="fr-FR" altLang="en-US" smtClean="0"/>
              <a:t>ADM1301</a:t>
            </a:r>
            <a:endParaRPr lang="en-US" altLang="en-US"/>
          </a:p>
        </p:txBody>
      </p:sp>
      <p:sp>
        <p:nvSpPr>
          <p:cNvPr id="4" name="Footer Placeholder 3"/>
          <p:cNvSpPr>
            <a:spLocks noGrp="1"/>
          </p:cNvSpPr>
          <p:nvPr>
            <p:ph type="ftr" sz="quarter" idx="11"/>
          </p:nvPr>
        </p:nvSpPr>
        <p:spPr/>
        <p:txBody>
          <a:bodyPr/>
          <a:lstStyle/>
          <a:p>
            <a:pPr>
              <a:defRPr/>
            </a:pPr>
            <a:r>
              <a:rPr lang="en-CA" altLang="en-US" smtClean="0"/>
              <a:t>© PM, DD and McGraw-Hill Ryerson</a:t>
            </a:r>
            <a:endParaRPr lang="en-US" altLang="en-US"/>
          </a:p>
        </p:txBody>
      </p:sp>
      <p:sp>
        <p:nvSpPr>
          <p:cNvPr id="5" name="Slide Number Placeholder 4"/>
          <p:cNvSpPr>
            <a:spLocks noGrp="1"/>
          </p:cNvSpPr>
          <p:nvPr>
            <p:ph type="sldNum" sz="quarter" idx="12"/>
          </p:nvPr>
        </p:nvSpPr>
        <p:spPr/>
        <p:txBody>
          <a:bodyPr/>
          <a:lstStyle/>
          <a:p>
            <a:pPr>
              <a:defRPr/>
            </a:pPr>
            <a:fld id="{01799528-170B-492D-9D43-CD8D792D976F}" type="slidenum">
              <a:rPr lang="en-US" altLang="en-US" smtClean="0"/>
              <a:pPr>
                <a:defRPr/>
              </a:pPr>
              <a:t>12</a:t>
            </a:fld>
            <a:endParaRPr lang="en-US" altLang="en-US"/>
          </a:p>
        </p:txBody>
      </p:sp>
      <p:pic>
        <p:nvPicPr>
          <p:cNvPr id="6" name="Picture 2" descr="http://www.lefigaro.fr/medias/2007/08/02/20070802.WWW000000341_20143_1.jpg"/>
          <p:cNvPicPr>
            <a:picLocks noChangeAspect="1" noChangeArrowheads="1"/>
          </p:cNvPicPr>
          <p:nvPr/>
        </p:nvPicPr>
        <p:blipFill>
          <a:blip r:embed="rId3" cstate="print"/>
          <a:srcRect/>
          <a:stretch>
            <a:fillRect/>
          </a:stretch>
        </p:blipFill>
        <p:spPr bwMode="auto">
          <a:xfrm>
            <a:off x="5508104" y="1736288"/>
            <a:ext cx="2664296" cy="3325040"/>
          </a:xfrm>
          <a:prstGeom prst="rect">
            <a:avLst/>
          </a:prstGeom>
          <a:noFill/>
        </p:spPr>
      </p:pic>
      <p:sp>
        <p:nvSpPr>
          <p:cNvPr id="7" name="Rounded Rectangular Callout 6"/>
          <p:cNvSpPr/>
          <p:nvPr/>
        </p:nvSpPr>
        <p:spPr>
          <a:xfrm>
            <a:off x="827584" y="1844824"/>
            <a:ext cx="3571900" cy="1857388"/>
          </a:xfrm>
          <a:prstGeom prst="wedgeRoundRectCallout">
            <a:avLst>
              <a:gd name="adj1" fmla="val 92731"/>
              <a:gd name="adj2" fmla="val 8181"/>
              <a:gd name="adj3" fmla="val 16667"/>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smtClean="0">
                <a:solidFill>
                  <a:schemeClr val="tx2">
                    <a:lumMod val="75000"/>
                  </a:schemeClr>
                </a:solidFill>
              </a:rPr>
              <a:t>Social and environmental sustainability will be the defining business drivers for multi-national enterprises in the first part of the 21</a:t>
            </a:r>
            <a:r>
              <a:rPr lang="en-CA" sz="2000" baseline="30000" dirty="0" smtClean="0">
                <a:solidFill>
                  <a:schemeClr val="tx2">
                    <a:lumMod val="75000"/>
                  </a:schemeClr>
                </a:solidFill>
              </a:rPr>
              <a:t>st</a:t>
            </a:r>
            <a:r>
              <a:rPr lang="en-CA" sz="2000" dirty="0" smtClean="0">
                <a:solidFill>
                  <a:schemeClr val="tx2">
                    <a:lumMod val="75000"/>
                  </a:schemeClr>
                </a:solidFill>
              </a:rPr>
              <a:t> century.</a:t>
            </a:r>
            <a:endParaRPr lang="en-CA" sz="2000" dirty="0">
              <a:solidFill>
                <a:schemeClr val="tx2">
                  <a:lumMod val="75000"/>
                </a:schemeClr>
              </a:solidFill>
            </a:endParaRPr>
          </a:p>
        </p:txBody>
      </p:sp>
      <p:sp>
        <p:nvSpPr>
          <p:cNvPr id="8" name="TextBox 7"/>
          <p:cNvSpPr txBox="1"/>
          <p:nvPr/>
        </p:nvSpPr>
        <p:spPr>
          <a:xfrm>
            <a:off x="4932040" y="5157192"/>
            <a:ext cx="3616696" cy="338554"/>
          </a:xfrm>
          <a:prstGeom prst="rect">
            <a:avLst/>
          </a:prstGeom>
          <a:noFill/>
        </p:spPr>
        <p:txBody>
          <a:bodyPr wrap="none" rtlCol="0">
            <a:spAutoFit/>
          </a:bodyPr>
          <a:lstStyle/>
          <a:p>
            <a:r>
              <a:rPr lang="en-CA" sz="1600" dirty="0" smtClean="0"/>
              <a:t>Patrick </a:t>
            </a:r>
            <a:r>
              <a:rPr lang="en-CA" sz="1600" dirty="0" err="1" smtClean="0"/>
              <a:t>Cescau</a:t>
            </a:r>
            <a:r>
              <a:rPr lang="en-CA" sz="1600" dirty="0" smtClean="0"/>
              <a:t>, Group CEO, Unilever</a:t>
            </a:r>
            <a:endParaRPr lang="en-CA" sz="1600" dirty="0"/>
          </a:p>
        </p:txBody>
      </p:sp>
      <p:sp>
        <p:nvSpPr>
          <p:cNvPr id="9" name="TextBox 8"/>
          <p:cNvSpPr txBox="1"/>
          <p:nvPr/>
        </p:nvSpPr>
        <p:spPr>
          <a:xfrm>
            <a:off x="539552" y="4149080"/>
            <a:ext cx="4032449" cy="523220"/>
          </a:xfrm>
          <a:prstGeom prst="rect">
            <a:avLst/>
          </a:prstGeom>
          <a:noFill/>
          <a:ln w="19050">
            <a:solidFill>
              <a:schemeClr val="tx1"/>
            </a:solidFill>
          </a:ln>
        </p:spPr>
        <p:txBody>
          <a:bodyPr wrap="square" rtlCol="0">
            <a:spAutoFit/>
          </a:bodyPr>
          <a:lstStyle/>
          <a:p>
            <a:r>
              <a:rPr lang="en-CA" sz="1400" dirty="0" smtClean="0"/>
              <a:t>Source: Sustainable Value: by Chris Laszlo, Greenleaf Publishing 2008</a:t>
            </a:r>
            <a:endParaRPr lang="en-CA" sz="1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6"/>
          <p:cNvSpPr>
            <a:spLocks noGrp="1"/>
          </p:cNvSpPr>
          <p:nvPr>
            <p:ph type="sldNum" sz="quarter" idx="12"/>
          </p:nvPr>
        </p:nvSpPr>
        <p:spPr>
          <a:noFill/>
        </p:spPr>
        <p:txBody>
          <a:bodyPr/>
          <a:lstStyle/>
          <a:p>
            <a:fld id="{B21E92E7-3888-495C-894B-C317D7E65F1B}" type="slidenum">
              <a:rPr lang="en-US" altLang="en-US" smtClean="0"/>
              <a:pPr/>
              <a:t>13</a:t>
            </a:fld>
            <a:endParaRPr lang="en-US" altLang="en-US" smtClean="0"/>
          </a:p>
        </p:txBody>
      </p:sp>
      <p:sp>
        <p:nvSpPr>
          <p:cNvPr id="10243" name="Rectangle 2"/>
          <p:cNvSpPr>
            <a:spLocks noGrp="1" noChangeArrowheads="1"/>
          </p:cNvSpPr>
          <p:nvPr>
            <p:ph type="title"/>
          </p:nvPr>
        </p:nvSpPr>
        <p:spPr/>
        <p:txBody>
          <a:bodyPr/>
          <a:lstStyle/>
          <a:p>
            <a:pPr eaLnBrk="1" hangingPunct="1"/>
            <a:r>
              <a:rPr lang="en-US" smtClean="0"/>
              <a:t>Counterarguments</a:t>
            </a:r>
          </a:p>
        </p:txBody>
      </p:sp>
      <p:sp>
        <p:nvSpPr>
          <p:cNvPr id="10244" name="Rectangle 3"/>
          <p:cNvSpPr>
            <a:spLocks noGrp="1" noChangeArrowheads="1"/>
          </p:cNvSpPr>
          <p:nvPr>
            <p:ph type="body" sz="half" idx="1"/>
          </p:nvPr>
        </p:nvSpPr>
        <p:spPr/>
        <p:txBody>
          <a:bodyPr/>
          <a:lstStyle/>
          <a:p>
            <a:pPr eaLnBrk="1" hangingPunct="1"/>
            <a:r>
              <a:rPr lang="en-US" sz="2400" smtClean="0"/>
              <a:t>Profit maximization is the primary purpose of business.</a:t>
            </a:r>
          </a:p>
          <a:p>
            <a:pPr eaLnBrk="1" hangingPunct="1"/>
            <a:r>
              <a:rPr lang="en-US" sz="2400" smtClean="0"/>
              <a:t>Business is responsible to shareholders.</a:t>
            </a:r>
          </a:p>
          <a:p>
            <a:pPr eaLnBrk="1" hangingPunct="1"/>
            <a:r>
              <a:rPr lang="en-US" sz="2400" smtClean="0"/>
              <a:t>Social policy is role of government.</a:t>
            </a:r>
          </a:p>
          <a:p>
            <a:pPr eaLnBrk="1" hangingPunct="1"/>
            <a:r>
              <a:rPr lang="en-US" sz="2400" smtClean="0"/>
              <a:t>Business lacks training in social issues.</a:t>
            </a:r>
          </a:p>
          <a:p>
            <a:pPr eaLnBrk="1" hangingPunct="1"/>
            <a:r>
              <a:rPr lang="en-US" sz="2400" smtClean="0"/>
              <a:t>CSR would give too much power to business.</a:t>
            </a:r>
          </a:p>
          <a:p>
            <a:pPr eaLnBrk="1" hangingPunct="1"/>
            <a:endParaRPr lang="en-US" sz="2400" smtClean="0"/>
          </a:p>
        </p:txBody>
      </p:sp>
      <p:pic>
        <p:nvPicPr>
          <p:cNvPr id="10245" name="Picture 5" descr="MCj04413210000[1]"/>
          <p:cNvPicPr>
            <a:picLocks noGrp="1" noChangeAspect="1" noChangeArrowheads="1"/>
          </p:cNvPicPr>
          <p:nvPr>
            <p:ph sz="half" idx="2"/>
          </p:nvPr>
        </p:nvPicPr>
        <p:blipFill>
          <a:blip r:embed="rId3" cstate="print"/>
          <a:srcRect/>
          <a:stretch>
            <a:fillRect/>
          </a:stretch>
        </p:blipFill>
        <p:spPr>
          <a:xfrm>
            <a:off x="5295900" y="2552700"/>
            <a:ext cx="2743200" cy="2743200"/>
          </a:xfrm>
        </p:spPr>
      </p:pic>
      <p:sp>
        <p:nvSpPr>
          <p:cNvPr id="6" name="Date Placeholder 5"/>
          <p:cNvSpPr>
            <a:spLocks noGrp="1"/>
          </p:cNvSpPr>
          <p:nvPr>
            <p:ph type="dt" sz="half" idx="10"/>
          </p:nvPr>
        </p:nvSpPr>
        <p:spPr/>
        <p:txBody>
          <a:bodyPr/>
          <a:lstStyle/>
          <a:p>
            <a:pPr>
              <a:defRPr/>
            </a:pPr>
            <a:r>
              <a:rPr lang="fr-FR" altLang="en-US" smtClean="0"/>
              <a:t>ADM1301</a:t>
            </a:r>
            <a:endParaRPr lang="en-US" altLang="en-US"/>
          </a:p>
        </p:txBody>
      </p:sp>
      <p:sp>
        <p:nvSpPr>
          <p:cNvPr id="7" name="Footer Placeholder 6"/>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6"/>
          <p:cNvSpPr>
            <a:spLocks noGrp="1"/>
          </p:cNvSpPr>
          <p:nvPr>
            <p:ph type="sldNum" sz="quarter" idx="12"/>
          </p:nvPr>
        </p:nvSpPr>
        <p:spPr>
          <a:noFill/>
        </p:spPr>
        <p:txBody>
          <a:bodyPr/>
          <a:lstStyle/>
          <a:p>
            <a:fld id="{6C43F28F-0477-4AA7-855E-1D2BCECF1375}" type="slidenum">
              <a:rPr lang="en-US" altLang="en-US" smtClean="0"/>
              <a:pPr/>
              <a:t>14</a:t>
            </a:fld>
            <a:endParaRPr lang="en-US" altLang="en-US" smtClean="0"/>
          </a:p>
        </p:txBody>
      </p:sp>
      <p:sp>
        <p:nvSpPr>
          <p:cNvPr id="11267" name="Rectangle 2"/>
          <p:cNvSpPr>
            <a:spLocks noGrp="1" noChangeArrowheads="1"/>
          </p:cNvSpPr>
          <p:nvPr>
            <p:ph type="title"/>
          </p:nvPr>
        </p:nvSpPr>
        <p:spPr/>
        <p:txBody>
          <a:bodyPr/>
          <a:lstStyle/>
          <a:p>
            <a:pPr eaLnBrk="1" hangingPunct="1"/>
            <a:r>
              <a:rPr lang="en-US" smtClean="0"/>
              <a:t>Counterarguments</a:t>
            </a:r>
          </a:p>
        </p:txBody>
      </p:sp>
      <p:sp>
        <p:nvSpPr>
          <p:cNvPr id="11268" name="Rectangle 3"/>
          <p:cNvSpPr>
            <a:spLocks noGrp="1" noChangeArrowheads="1"/>
          </p:cNvSpPr>
          <p:nvPr>
            <p:ph type="body" sz="half" idx="1"/>
          </p:nvPr>
        </p:nvSpPr>
        <p:spPr/>
        <p:txBody>
          <a:bodyPr/>
          <a:lstStyle/>
          <a:p>
            <a:pPr eaLnBrk="1" hangingPunct="1"/>
            <a:r>
              <a:rPr lang="en-US" sz="2400" smtClean="0"/>
              <a:t>Business involvement in social matters increases costs.</a:t>
            </a:r>
          </a:p>
          <a:p>
            <a:pPr eaLnBrk="1" hangingPunct="1"/>
            <a:r>
              <a:rPr lang="en-US" sz="2400" smtClean="0"/>
              <a:t>No reliable guidance for business in CSR matters.</a:t>
            </a:r>
          </a:p>
          <a:p>
            <a:pPr eaLnBrk="1" hangingPunct="1"/>
            <a:r>
              <a:rPr lang="en-US" sz="2400" smtClean="0"/>
              <a:t>Business cannot be held accountable unlike social institutions.</a:t>
            </a:r>
          </a:p>
          <a:p>
            <a:pPr eaLnBrk="1" hangingPunct="1"/>
            <a:r>
              <a:rPr lang="en-US" sz="2400" smtClean="0"/>
              <a:t>There is divided support in business community for social involvement.</a:t>
            </a:r>
          </a:p>
          <a:p>
            <a:pPr eaLnBrk="1" hangingPunct="1"/>
            <a:endParaRPr lang="en-US" sz="2400" smtClean="0"/>
          </a:p>
        </p:txBody>
      </p:sp>
      <p:pic>
        <p:nvPicPr>
          <p:cNvPr id="11269" name="Picture 5" descr="MCj04413210000[1]"/>
          <p:cNvPicPr>
            <a:picLocks noGrp="1" noChangeAspect="1" noChangeArrowheads="1"/>
          </p:cNvPicPr>
          <p:nvPr>
            <p:ph sz="half" idx="2"/>
          </p:nvPr>
        </p:nvPicPr>
        <p:blipFill>
          <a:blip r:embed="rId3" cstate="print"/>
          <a:srcRect/>
          <a:stretch>
            <a:fillRect/>
          </a:stretch>
        </p:blipFill>
        <p:spPr>
          <a:xfrm>
            <a:off x="5295900" y="2552700"/>
            <a:ext cx="2743200" cy="2743200"/>
          </a:xfrm>
        </p:spPr>
      </p:pic>
      <p:sp>
        <p:nvSpPr>
          <p:cNvPr id="6" name="Date Placeholder 5"/>
          <p:cNvSpPr>
            <a:spLocks noGrp="1"/>
          </p:cNvSpPr>
          <p:nvPr>
            <p:ph type="dt" sz="half" idx="10"/>
          </p:nvPr>
        </p:nvSpPr>
        <p:spPr/>
        <p:txBody>
          <a:bodyPr/>
          <a:lstStyle/>
          <a:p>
            <a:pPr>
              <a:defRPr/>
            </a:pPr>
            <a:r>
              <a:rPr lang="fr-FR" altLang="en-US" smtClean="0"/>
              <a:t>ADM1301</a:t>
            </a:r>
            <a:endParaRPr lang="en-US" altLang="en-US"/>
          </a:p>
        </p:txBody>
      </p:sp>
      <p:sp>
        <p:nvSpPr>
          <p:cNvPr id="7" name="Footer Placeholder 6"/>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a:xfrm>
            <a:off x="467544" y="6400800"/>
            <a:ext cx="2133600" cy="457200"/>
          </a:xfrm>
        </p:spPr>
        <p:txBody>
          <a:bodyPr/>
          <a:lstStyle/>
          <a:p>
            <a:pPr>
              <a:defRPr/>
            </a:pPr>
            <a:r>
              <a:rPr lang="fr-FR" altLang="en-US" dirty="0" smtClean="0"/>
              <a:t>ADM1301</a:t>
            </a:r>
            <a:endParaRPr lang="en-US" altLang="en-US" dirty="0"/>
          </a:p>
        </p:txBody>
      </p:sp>
      <p:sp>
        <p:nvSpPr>
          <p:cNvPr id="6" name="Footer Placeholder 5"/>
          <p:cNvSpPr>
            <a:spLocks noGrp="1"/>
          </p:cNvSpPr>
          <p:nvPr>
            <p:ph type="ftr" sz="quarter" idx="11"/>
          </p:nvPr>
        </p:nvSpPr>
        <p:spPr>
          <a:xfrm>
            <a:off x="3131840" y="6400800"/>
            <a:ext cx="2895600" cy="457200"/>
          </a:xfrm>
        </p:spPr>
        <p:txBody>
          <a:bodyPr/>
          <a:lstStyle/>
          <a:p>
            <a:pPr>
              <a:defRPr/>
            </a:pPr>
            <a:r>
              <a:rPr lang="en-CA" altLang="en-US" dirty="0" smtClean="0"/>
              <a:t>© PM, DD and McGraw-Hill Ryerson</a:t>
            </a:r>
            <a:endParaRPr lang="en-US" altLang="en-US" dirty="0"/>
          </a:p>
        </p:txBody>
      </p:sp>
      <p:sp>
        <p:nvSpPr>
          <p:cNvPr id="7" name="Slide Number Placeholder 6"/>
          <p:cNvSpPr>
            <a:spLocks noGrp="1"/>
          </p:cNvSpPr>
          <p:nvPr>
            <p:ph type="sldNum" sz="quarter" idx="12"/>
          </p:nvPr>
        </p:nvSpPr>
        <p:spPr>
          <a:xfrm>
            <a:off x="6588224" y="6400800"/>
            <a:ext cx="2133600" cy="457200"/>
          </a:xfrm>
        </p:spPr>
        <p:txBody>
          <a:bodyPr/>
          <a:lstStyle/>
          <a:p>
            <a:pPr>
              <a:defRPr/>
            </a:pPr>
            <a:fld id="{B6245C2E-EC0C-4AD0-88E0-A052282EDDA3}" type="slidenum">
              <a:rPr lang="en-US" altLang="en-US" smtClean="0"/>
              <a:pPr>
                <a:defRPr/>
              </a:pPr>
              <a:t>15</a:t>
            </a:fld>
            <a:endParaRPr lang="en-US" altLang="en-US" dirty="0"/>
          </a:p>
        </p:txBody>
      </p:sp>
      <p:sp>
        <p:nvSpPr>
          <p:cNvPr id="18" name="Title 6"/>
          <p:cNvSpPr txBox="1">
            <a:spLocks/>
          </p:cNvSpPr>
          <p:nvPr/>
        </p:nvSpPr>
        <p:spPr>
          <a:xfrm>
            <a:off x="251520" y="260648"/>
            <a:ext cx="8229600" cy="1143000"/>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CA" sz="3600" b="1" i="0" u="none" strike="noStrike" kern="0" cap="none" spc="0" normalizeH="0" baseline="0" noProof="0" dirty="0" smtClean="0">
                <a:ln>
                  <a:noFill/>
                </a:ln>
                <a:solidFill>
                  <a:schemeClr val="tx2"/>
                </a:solidFill>
                <a:effectLst/>
                <a:uLnTx/>
                <a:uFillTx/>
                <a:latin typeface="+mj-lt"/>
                <a:ea typeface="+mj-ea"/>
                <a:cs typeface="+mj-cs"/>
              </a:rPr>
              <a:t>Milton Friedman’s Critique</a:t>
            </a:r>
            <a:endParaRPr kumimoji="0" lang="en-CA" sz="3600" b="1" i="0" u="none" strike="noStrike" kern="0" cap="none" spc="0" normalizeH="0" baseline="0" noProof="0" dirty="0">
              <a:ln>
                <a:noFill/>
              </a:ln>
              <a:solidFill>
                <a:schemeClr val="tx2"/>
              </a:solidFill>
              <a:effectLst/>
              <a:uLnTx/>
              <a:uFillTx/>
              <a:latin typeface="+mj-lt"/>
              <a:ea typeface="+mj-ea"/>
              <a:cs typeface="+mj-cs"/>
            </a:endParaRPr>
          </a:p>
        </p:txBody>
      </p:sp>
      <p:sp>
        <p:nvSpPr>
          <p:cNvPr id="20" name="TextBox 19"/>
          <p:cNvSpPr txBox="1"/>
          <p:nvPr/>
        </p:nvSpPr>
        <p:spPr>
          <a:xfrm>
            <a:off x="1763688" y="4429132"/>
            <a:ext cx="1584176" cy="861774"/>
          </a:xfrm>
          <a:prstGeom prst="rect">
            <a:avLst/>
          </a:prstGeom>
          <a:noFill/>
        </p:spPr>
        <p:txBody>
          <a:bodyPr wrap="square" rtlCol="0">
            <a:spAutoFit/>
          </a:bodyPr>
          <a:lstStyle/>
          <a:p>
            <a:pPr algn="ctr"/>
            <a:r>
              <a:rPr lang="en-CA" dirty="0" smtClean="0"/>
              <a:t>Milton </a:t>
            </a:r>
          </a:p>
          <a:p>
            <a:pPr algn="ctr"/>
            <a:r>
              <a:rPr lang="en-CA" sz="1600" dirty="0" smtClean="0"/>
              <a:t>Friedman (1912 – 2006)</a:t>
            </a:r>
            <a:endParaRPr lang="en-CA" dirty="0"/>
          </a:p>
        </p:txBody>
      </p:sp>
      <p:sp>
        <p:nvSpPr>
          <p:cNvPr id="25" name="TextBox 24"/>
          <p:cNvSpPr txBox="1"/>
          <p:nvPr/>
        </p:nvSpPr>
        <p:spPr>
          <a:xfrm>
            <a:off x="6012160" y="4653136"/>
            <a:ext cx="2551661" cy="738664"/>
          </a:xfrm>
          <a:prstGeom prst="rect">
            <a:avLst/>
          </a:prstGeom>
          <a:noFill/>
          <a:ln w="12700">
            <a:solidFill>
              <a:schemeClr val="tx1"/>
            </a:solidFill>
          </a:ln>
        </p:spPr>
        <p:txBody>
          <a:bodyPr wrap="none" rtlCol="0">
            <a:spAutoFit/>
          </a:bodyPr>
          <a:lstStyle/>
          <a:p>
            <a:r>
              <a:rPr lang="en-CA" sz="1400" dirty="0" smtClean="0"/>
              <a:t>Text on this slide paraphrases</a:t>
            </a:r>
          </a:p>
          <a:p>
            <a:r>
              <a:rPr lang="en-CA" sz="1400" dirty="0" smtClean="0"/>
              <a:t>Friedman’s views and is not</a:t>
            </a:r>
          </a:p>
          <a:p>
            <a:r>
              <a:rPr lang="en-CA" sz="1400" dirty="0"/>
              <a:t>v</a:t>
            </a:r>
            <a:r>
              <a:rPr lang="en-CA" sz="1400" dirty="0" smtClean="0"/>
              <a:t>erbatim quotations.</a:t>
            </a:r>
            <a:endParaRPr lang="en-CA" sz="1400" dirty="0"/>
          </a:p>
        </p:txBody>
      </p:sp>
      <p:pic>
        <p:nvPicPr>
          <p:cNvPr id="28" name="Picture 27" descr="milton friedman3.jpg"/>
          <p:cNvPicPr>
            <a:picLocks noChangeAspect="1"/>
          </p:cNvPicPr>
          <p:nvPr/>
        </p:nvPicPr>
        <p:blipFill>
          <a:blip r:embed="rId2" cstate="print"/>
          <a:stretch>
            <a:fillRect/>
          </a:stretch>
        </p:blipFill>
        <p:spPr>
          <a:xfrm>
            <a:off x="3347864" y="3356992"/>
            <a:ext cx="1537397" cy="2327920"/>
          </a:xfrm>
          <a:prstGeom prst="rect">
            <a:avLst/>
          </a:prstGeom>
        </p:spPr>
      </p:pic>
      <p:sp>
        <p:nvSpPr>
          <p:cNvPr id="21" name="Rounded Rectangular Callout 20"/>
          <p:cNvSpPr/>
          <p:nvPr/>
        </p:nvSpPr>
        <p:spPr>
          <a:xfrm>
            <a:off x="142844" y="1296974"/>
            <a:ext cx="2143140" cy="1928826"/>
          </a:xfrm>
          <a:prstGeom prst="wedgeRoundRectCallout">
            <a:avLst>
              <a:gd name="adj1" fmla="val 105227"/>
              <a:gd name="adj2" fmla="val 108651"/>
              <a:gd name="adj3" fmla="val 16667"/>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600" dirty="0" smtClean="0">
                <a:solidFill>
                  <a:schemeClr val="tx2">
                    <a:lumMod val="50000"/>
                  </a:schemeClr>
                </a:solidFill>
              </a:rPr>
              <a:t>Humans have a moral responsibility for their actions but corporations do not.</a:t>
            </a:r>
            <a:endParaRPr lang="en-CA" sz="1600" dirty="0">
              <a:solidFill>
                <a:schemeClr val="tx2">
                  <a:lumMod val="50000"/>
                </a:schemeClr>
              </a:solidFill>
            </a:endParaRPr>
          </a:p>
        </p:txBody>
      </p:sp>
      <p:sp>
        <p:nvSpPr>
          <p:cNvPr id="22" name="Rounded Rectangular Callout 21"/>
          <p:cNvSpPr/>
          <p:nvPr/>
        </p:nvSpPr>
        <p:spPr>
          <a:xfrm>
            <a:off x="2500298" y="1296974"/>
            <a:ext cx="2143140" cy="1928826"/>
          </a:xfrm>
          <a:prstGeom prst="wedgeRoundRectCallout">
            <a:avLst>
              <a:gd name="adj1" fmla="val 10198"/>
              <a:gd name="adj2" fmla="val 72557"/>
              <a:gd name="adj3" fmla="val 16667"/>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600" dirty="0" smtClean="0">
                <a:solidFill>
                  <a:schemeClr val="tx2">
                    <a:lumMod val="50000"/>
                  </a:schemeClr>
                </a:solidFill>
              </a:rPr>
              <a:t>Managers are responsible to shareholders. Acting otherwise is theft of shareholders money.</a:t>
            </a:r>
            <a:endParaRPr lang="en-CA" sz="1600" dirty="0">
              <a:solidFill>
                <a:schemeClr val="tx2">
                  <a:lumMod val="50000"/>
                </a:schemeClr>
              </a:solidFill>
            </a:endParaRPr>
          </a:p>
        </p:txBody>
      </p:sp>
      <p:sp>
        <p:nvSpPr>
          <p:cNvPr id="23" name="Rounded Rectangular Callout 22"/>
          <p:cNvSpPr/>
          <p:nvPr/>
        </p:nvSpPr>
        <p:spPr>
          <a:xfrm>
            <a:off x="4857752" y="1296974"/>
            <a:ext cx="1857388" cy="1928826"/>
          </a:xfrm>
          <a:prstGeom prst="wedgeRoundRectCallout">
            <a:avLst>
              <a:gd name="adj1" fmla="val -58974"/>
              <a:gd name="adj2" fmla="val 71838"/>
              <a:gd name="adj3" fmla="val 16667"/>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600" dirty="0" smtClean="0">
                <a:solidFill>
                  <a:schemeClr val="tx2">
                    <a:lumMod val="50000"/>
                  </a:schemeClr>
                </a:solidFill>
              </a:rPr>
              <a:t>Social issues should be dealt with by governments, not by corporations.</a:t>
            </a:r>
            <a:endParaRPr lang="en-CA" sz="1600" dirty="0">
              <a:solidFill>
                <a:schemeClr val="tx2">
                  <a:lumMod val="50000"/>
                </a:schemeClr>
              </a:solidFill>
            </a:endParaRPr>
          </a:p>
        </p:txBody>
      </p:sp>
      <p:sp>
        <p:nvSpPr>
          <p:cNvPr id="24" name="Rounded Rectangular Callout 23"/>
          <p:cNvSpPr/>
          <p:nvPr/>
        </p:nvSpPr>
        <p:spPr>
          <a:xfrm>
            <a:off x="6929454" y="1285860"/>
            <a:ext cx="1857388" cy="1571636"/>
          </a:xfrm>
          <a:prstGeom prst="wedgeRoundRectCallout">
            <a:avLst>
              <a:gd name="adj1" fmla="val -163029"/>
              <a:gd name="adj2" fmla="val 165273"/>
              <a:gd name="adj3" fmla="val 16667"/>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600" dirty="0" smtClean="0">
                <a:solidFill>
                  <a:schemeClr val="tx2">
                    <a:lumMod val="50000"/>
                  </a:schemeClr>
                </a:solidFill>
              </a:rPr>
              <a:t>Corporations are responsible to comply with the law, nothing more.</a:t>
            </a:r>
            <a:endParaRPr lang="en-CA" sz="1600" dirty="0">
              <a:solidFill>
                <a:schemeClr val="tx2">
                  <a:lumMod val="50000"/>
                </a:schemeClr>
              </a:solidFill>
            </a:endParaRPr>
          </a:p>
        </p:txBody>
      </p:sp>
      <p:sp>
        <p:nvSpPr>
          <p:cNvPr id="26" name="Rounded Rectangular Callout 25"/>
          <p:cNvSpPr/>
          <p:nvPr/>
        </p:nvSpPr>
        <p:spPr>
          <a:xfrm>
            <a:off x="539552" y="5805264"/>
            <a:ext cx="8001056" cy="469772"/>
          </a:xfrm>
          <a:prstGeom prst="wedgeRoundRectCallout">
            <a:avLst>
              <a:gd name="adj1" fmla="val 1851"/>
              <a:gd name="adj2" fmla="val -108951"/>
              <a:gd name="adj3" fmla="val 16667"/>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600" dirty="0" smtClean="0">
                <a:solidFill>
                  <a:schemeClr val="tx2">
                    <a:lumMod val="50000"/>
                  </a:schemeClr>
                </a:solidFill>
              </a:rPr>
              <a:t>CSR is fine, but its just another way of making profits for shareholders.</a:t>
            </a:r>
            <a:endParaRPr lang="en-CA" sz="1600" dirty="0">
              <a:solidFill>
                <a:schemeClr val="tx2">
                  <a:lumMod val="50000"/>
                </a:schemeClr>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6"/>
          <p:cNvSpPr>
            <a:spLocks noGrp="1"/>
          </p:cNvSpPr>
          <p:nvPr>
            <p:ph type="sldNum" sz="quarter" idx="12"/>
          </p:nvPr>
        </p:nvSpPr>
        <p:spPr>
          <a:noFill/>
        </p:spPr>
        <p:txBody>
          <a:bodyPr/>
          <a:lstStyle/>
          <a:p>
            <a:fld id="{8AF274CB-6236-4B8F-A33F-C7DCFC4EDF40}" type="slidenum">
              <a:rPr lang="en-US" altLang="en-US" smtClean="0"/>
              <a:pPr/>
              <a:t>16</a:t>
            </a:fld>
            <a:endParaRPr lang="en-US" altLang="en-US" smtClean="0"/>
          </a:p>
        </p:txBody>
      </p:sp>
      <p:sp>
        <p:nvSpPr>
          <p:cNvPr id="12291" name="Rectangle 2"/>
          <p:cNvSpPr>
            <a:spLocks noGrp="1" noChangeArrowheads="1"/>
          </p:cNvSpPr>
          <p:nvPr>
            <p:ph type="title"/>
          </p:nvPr>
        </p:nvSpPr>
        <p:spPr/>
        <p:txBody>
          <a:bodyPr/>
          <a:lstStyle/>
          <a:p>
            <a:pPr eaLnBrk="1" hangingPunct="1"/>
            <a:r>
              <a:rPr lang="en-US" smtClean="0"/>
              <a:t>Social Responsibility Theories</a:t>
            </a:r>
          </a:p>
        </p:txBody>
      </p:sp>
      <p:sp>
        <p:nvSpPr>
          <p:cNvPr id="12292" name="Rectangle 3"/>
          <p:cNvSpPr>
            <a:spLocks noGrp="1" noChangeArrowheads="1"/>
          </p:cNvSpPr>
          <p:nvPr>
            <p:ph type="body" sz="half" idx="2"/>
          </p:nvPr>
        </p:nvSpPr>
        <p:spPr/>
        <p:txBody>
          <a:bodyPr/>
          <a:lstStyle/>
          <a:p>
            <a:pPr marL="514350" indent="-514350" eaLnBrk="1" hangingPunct="1">
              <a:lnSpc>
                <a:spcPct val="90000"/>
              </a:lnSpc>
              <a:buFont typeface="Arial" charset="0"/>
              <a:buAutoNum type="arabicPeriod"/>
            </a:pPr>
            <a:r>
              <a:rPr lang="en-US" sz="2600" smtClean="0"/>
              <a:t>Amoral view</a:t>
            </a:r>
          </a:p>
          <a:p>
            <a:pPr marL="669925" lvl="1" indent="-325438" eaLnBrk="1" hangingPunct="1">
              <a:lnSpc>
                <a:spcPct val="90000"/>
              </a:lnSpc>
            </a:pPr>
            <a:r>
              <a:rPr lang="en-US" sz="2200" smtClean="0"/>
              <a:t>Traditional view of business as merely profit-making entity</a:t>
            </a:r>
          </a:p>
        </p:txBody>
      </p:sp>
      <p:sp>
        <p:nvSpPr>
          <p:cNvPr id="12293" name="Text Box 4"/>
          <p:cNvSpPr txBox="1">
            <a:spLocks noChangeArrowheads="1"/>
          </p:cNvSpPr>
          <p:nvPr/>
        </p:nvSpPr>
        <p:spPr bwMode="auto">
          <a:xfrm>
            <a:off x="5105400" y="5715000"/>
            <a:ext cx="2533650" cy="366713"/>
          </a:xfrm>
          <a:prstGeom prst="rect">
            <a:avLst/>
          </a:prstGeom>
          <a:noFill/>
          <a:ln w="9525">
            <a:noFill/>
            <a:miter lim="800000"/>
            <a:headEnd/>
            <a:tailEnd/>
          </a:ln>
        </p:spPr>
        <p:txBody>
          <a:bodyPr wrap="none">
            <a:spAutoFit/>
          </a:bodyPr>
          <a:lstStyle/>
          <a:p>
            <a:r>
              <a:rPr lang="en-US"/>
              <a:t>Source: Klonoski, 1991</a:t>
            </a:r>
          </a:p>
        </p:txBody>
      </p:sp>
      <p:pic>
        <p:nvPicPr>
          <p:cNvPr id="12294" name="Picture 6" descr="MPj04384790000[1]"/>
          <p:cNvPicPr>
            <a:picLocks noGrp="1" noChangeAspect="1" noChangeArrowheads="1"/>
          </p:cNvPicPr>
          <p:nvPr>
            <p:ph sz="half" idx="1"/>
          </p:nvPr>
        </p:nvPicPr>
        <p:blipFill>
          <a:blip r:embed="rId3" cstate="print"/>
          <a:srcRect/>
          <a:stretch>
            <a:fillRect/>
          </a:stretch>
        </p:blipFill>
        <p:spPr>
          <a:xfrm>
            <a:off x="977900" y="1719263"/>
            <a:ext cx="2995613" cy="4411662"/>
          </a:xfrm>
        </p:spPr>
      </p:pic>
      <p:sp>
        <p:nvSpPr>
          <p:cNvPr id="7" name="Date Placeholder 6"/>
          <p:cNvSpPr>
            <a:spLocks noGrp="1"/>
          </p:cNvSpPr>
          <p:nvPr>
            <p:ph type="dt" sz="half" idx="10"/>
          </p:nvPr>
        </p:nvSpPr>
        <p:spPr/>
        <p:txBody>
          <a:bodyPr/>
          <a:lstStyle/>
          <a:p>
            <a:pPr>
              <a:defRPr/>
            </a:pPr>
            <a:r>
              <a:rPr lang="fr-FR" altLang="en-US" smtClean="0"/>
              <a:t>ADM1301</a:t>
            </a:r>
            <a:endParaRPr lang="en-US" altLang="en-US"/>
          </a:p>
        </p:txBody>
      </p:sp>
      <p:sp>
        <p:nvSpPr>
          <p:cNvPr id="8" name="Footer Placeholder 7"/>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6"/>
          <p:cNvSpPr>
            <a:spLocks noGrp="1"/>
          </p:cNvSpPr>
          <p:nvPr>
            <p:ph type="sldNum" sz="quarter" idx="12"/>
          </p:nvPr>
        </p:nvSpPr>
        <p:spPr>
          <a:noFill/>
        </p:spPr>
        <p:txBody>
          <a:bodyPr/>
          <a:lstStyle/>
          <a:p>
            <a:fld id="{02807180-EC16-4522-9EC0-7B864C874D8E}" type="slidenum">
              <a:rPr lang="en-US" altLang="en-US" smtClean="0"/>
              <a:pPr/>
              <a:t>17</a:t>
            </a:fld>
            <a:endParaRPr lang="en-US" altLang="en-US" smtClean="0"/>
          </a:p>
        </p:txBody>
      </p:sp>
      <p:sp>
        <p:nvSpPr>
          <p:cNvPr id="13315" name="Rectangle 2"/>
          <p:cNvSpPr>
            <a:spLocks noGrp="1" noChangeArrowheads="1"/>
          </p:cNvSpPr>
          <p:nvPr>
            <p:ph type="title"/>
          </p:nvPr>
        </p:nvSpPr>
        <p:spPr/>
        <p:txBody>
          <a:bodyPr/>
          <a:lstStyle/>
          <a:p>
            <a:pPr eaLnBrk="1" hangingPunct="1"/>
            <a:r>
              <a:rPr lang="en-US" smtClean="0"/>
              <a:t>Social Responsibility Theories</a:t>
            </a:r>
          </a:p>
        </p:txBody>
      </p:sp>
      <p:sp>
        <p:nvSpPr>
          <p:cNvPr id="13316" name="Rectangle 3"/>
          <p:cNvSpPr>
            <a:spLocks noGrp="1" noChangeArrowheads="1"/>
          </p:cNvSpPr>
          <p:nvPr>
            <p:ph type="body" sz="half" idx="2"/>
          </p:nvPr>
        </p:nvSpPr>
        <p:spPr/>
        <p:txBody>
          <a:bodyPr/>
          <a:lstStyle/>
          <a:p>
            <a:pPr marL="514350" indent="-514350" eaLnBrk="1" hangingPunct="1">
              <a:lnSpc>
                <a:spcPct val="90000"/>
              </a:lnSpc>
              <a:buFont typeface="Arial" charset="0"/>
              <a:buAutoNum type="arabicPeriod" startAt="2"/>
            </a:pPr>
            <a:r>
              <a:rPr lang="en-US" sz="2600" smtClean="0"/>
              <a:t>Personal view</a:t>
            </a:r>
          </a:p>
          <a:p>
            <a:pPr marL="669925" lvl="1" indent="-325438" eaLnBrk="1" hangingPunct="1">
              <a:lnSpc>
                <a:spcPct val="90000"/>
              </a:lnSpc>
            </a:pPr>
            <a:r>
              <a:rPr lang="en-US" sz="2200" smtClean="0"/>
              <a:t>Corporations are like people and can therefore be held accountable for their actions</a:t>
            </a:r>
          </a:p>
        </p:txBody>
      </p:sp>
      <p:sp>
        <p:nvSpPr>
          <p:cNvPr id="13317" name="Text Box 4"/>
          <p:cNvSpPr txBox="1">
            <a:spLocks noChangeArrowheads="1"/>
          </p:cNvSpPr>
          <p:nvPr/>
        </p:nvSpPr>
        <p:spPr bwMode="auto">
          <a:xfrm>
            <a:off x="5105400" y="5715000"/>
            <a:ext cx="2533650" cy="366713"/>
          </a:xfrm>
          <a:prstGeom prst="rect">
            <a:avLst/>
          </a:prstGeom>
          <a:noFill/>
          <a:ln w="9525">
            <a:noFill/>
            <a:miter lim="800000"/>
            <a:headEnd/>
            <a:tailEnd/>
          </a:ln>
        </p:spPr>
        <p:txBody>
          <a:bodyPr wrap="none">
            <a:spAutoFit/>
          </a:bodyPr>
          <a:lstStyle/>
          <a:p>
            <a:r>
              <a:rPr lang="en-US"/>
              <a:t>Source: Klonoski, 1991</a:t>
            </a:r>
          </a:p>
        </p:txBody>
      </p:sp>
      <p:pic>
        <p:nvPicPr>
          <p:cNvPr id="13318" name="Picture 7" descr="MCPE03479_0000[1]"/>
          <p:cNvPicPr>
            <a:picLocks noGrp="1" noChangeAspect="1" noChangeArrowheads="1"/>
          </p:cNvPicPr>
          <p:nvPr>
            <p:ph sz="half" idx="1"/>
          </p:nvPr>
        </p:nvPicPr>
        <p:blipFill>
          <a:blip r:embed="rId3" cstate="print"/>
          <a:srcRect/>
          <a:stretch>
            <a:fillRect/>
          </a:stretch>
        </p:blipFill>
        <p:spPr>
          <a:xfrm>
            <a:off x="519113" y="2190750"/>
            <a:ext cx="3913187" cy="3468688"/>
          </a:xfrm>
        </p:spPr>
      </p:pic>
      <p:sp>
        <p:nvSpPr>
          <p:cNvPr id="7" name="Date Placeholder 6"/>
          <p:cNvSpPr>
            <a:spLocks noGrp="1"/>
          </p:cNvSpPr>
          <p:nvPr>
            <p:ph type="dt" sz="half" idx="10"/>
          </p:nvPr>
        </p:nvSpPr>
        <p:spPr/>
        <p:txBody>
          <a:bodyPr/>
          <a:lstStyle/>
          <a:p>
            <a:pPr>
              <a:defRPr/>
            </a:pPr>
            <a:r>
              <a:rPr lang="fr-FR" altLang="en-US" smtClean="0"/>
              <a:t>ADM1301</a:t>
            </a:r>
            <a:endParaRPr lang="en-US" altLang="en-US"/>
          </a:p>
        </p:txBody>
      </p:sp>
      <p:sp>
        <p:nvSpPr>
          <p:cNvPr id="8" name="Footer Placeholder 7"/>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6"/>
          <p:cNvSpPr>
            <a:spLocks noGrp="1"/>
          </p:cNvSpPr>
          <p:nvPr>
            <p:ph type="sldNum" sz="quarter" idx="12"/>
          </p:nvPr>
        </p:nvSpPr>
        <p:spPr>
          <a:noFill/>
        </p:spPr>
        <p:txBody>
          <a:bodyPr/>
          <a:lstStyle/>
          <a:p>
            <a:fld id="{1AF0D2A8-A28E-4B00-8744-628CC8CC8632}" type="slidenum">
              <a:rPr lang="en-US" altLang="en-US" smtClean="0"/>
              <a:pPr/>
              <a:t>18</a:t>
            </a:fld>
            <a:endParaRPr lang="en-US" altLang="en-US" smtClean="0"/>
          </a:p>
        </p:txBody>
      </p:sp>
      <p:sp>
        <p:nvSpPr>
          <p:cNvPr id="14339" name="Rectangle 2"/>
          <p:cNvSpPr>
            <a:spLocks noGrp="1" noChangeArrowheads="1"/>
          </p:cNvSpPr>
          <p:nvPr>
            <p:ph type="title"/>
          </p:nvPr>
        </p:nvSpPr>
        <p:spPr/>
        <p:txBody>
          <a:bodyPr/>
          <a:lstStyle/>
          <a:p>
            <a:pPr eaLnBrk="1" hangingPunct="1"/>
            <a:r>
              <a:rPr lang="en-US" smtClean="0"/>
              <a:t>Social Responsibility Theories</a:t>
            </a:r>
          </a:p>
        </p:txBody>
      </p:sp>
      <p:sp>
        <p:nvSpPr>
          <p:cNvPr id="14340" name="Rectangle 3"/>
          <p:cNvSpPr>
            <a:spLocks noGrp="1" noChangeArrowheads="1"/>
          </p:cNvSpPr>
          <p:nvPr>
            <p:ph type="body" sz="half" idx="2"/>
          </p:nvPr>
        </p:nvSpPr>
        <p:spPr/>
        <p:txBody>
          <a:bodyPr/>
          <a:lstStyle/>
          <a:p>
            <a:pPr marL="514350" indent="-514350" eaLnBrk="1" hangingPunct="1">
              <a:lnSpc>
                <a:spcPct val="90000"/>
              </a:lnSpc>
              <a:buFont typeface="Arial" charset="0"/>
              <a:buAutoNum type="arabicPeriod" startAt="3"/>
            </a:pPr>
            <a:r>
              <a:rPr lang="en-US" sz="2600" smtClean="0"/>
              <a:t>Social view</a:t>
            </a:r>
          </a:p>
          <a:p>
            <a:pPr marL="669925" lvl="1" indent="-325438" eaLnBrk="1" hangingPunct="1">
              <a:lnSpc>
                <a:spcPct val="90000"/>
              </a:lnSpc>
            </a:pPr>
            <a:r>
              <a:rPr lang="en-US" sz="2200" smtClean="0"/>
              <a:t>Corporations are social institutions with social responsibilities</a:t>
            </a:r>
          </a:p>
        </p:txBody>
      </p:sp>
      <p:sp>
        <p:nvSpPr>
          <p:cNvPr id="14341" name="Text Box 4"/>
          <p:cNvSpPr txBox="1">
            <a:spLocks noChangeArrowheads="1"/>
          </p:cNvSpPr>
          <p:nvPr/>
        </p:nvSpPr>
        <p:spPr bwMode="auto">
          <a:xfrm>
            <a:off x="5105400" y="5715000"/>
            <a:ext cx="2533650" cy="366713"/>
          </a:xfrm>
          <a:prstGeom prst="rect">
            <a:avLst/>
          </a:prstGeom>
          <a:noFill/>
          <a:ln w="9525">
            <a:noFill/>
            <a:miter lim="800000"/>
            <a:headEnd/>
            <a:tailEnd/>
          </a:ln>
        </p:spPr>
        <p:txBody>
          <a:bodyPr wrap="none">
            <a:spAutoFit/>
          </a:bodyPr>
          <a:lstStyle/>
          <a:p>
            <a:r>
              <a:rPr lang="en-US"/>
              <a:t>Source: Klonoski, 1991</a:t>
            </a:r>
          </a:p>
        </p:txBody>
      </p:sp>
      <p:pic>
        <p:nvPicPr>
          <p:cNvPr id="14342" name="Picture 7" descr="MCj03704040000[1]"/>
          <p:cNvPicPr>
            <a:picLocks noGrp="1" noChangeAspect="1" noChangeArrowheads="1"/>
          </p:cNvPicPr>
          <p:nvPr>
            <p:ph sz="half" idx="1"/>
          </p:nvPr>
        </p:nvPicPr>
        <p:blipFill>
          <a:blip r:embed="rId3" cstate="print"/>
          <a:srcRect/>
          <a:stretch>
            <a:fillRect/>
          </a:stretch>
        </p:blipFill>
        <p:spPr>
          <a:xfrm>
            <a:off x="539750" y="1844675"/>
            <a:ext cx="3889375" cy="4176713"/>
          </a:xfrm>
        </p:spPr>
      </p:pic>
      <p:sp>
        <p:nvSpPr>
          <p:cNvPr id="7" name="Date Placeholder 6"/>
          <p:cNvSpPr>
            <a:spLocks noGrp="1"/>
          </p:cNvSpPr>
          <p:nvPr>
            <p:ph type="dt" sz="half" idx="10"/>
          </p:nvPr>
        </p:nvSpPr>
        <p:spPr/>
        <p:txBody>
          <a:bodyPr/>
          <a:lstStyle/>
          <a:p>
            <a:pPr>
              <a:defRPr/>
            </a:pPr>
            <a:r>
              <a:rPr lang="fr-FR" altLang="en-US" smtClean="0"/>
              <a:t>ADM1301</a:t>
            </a:r>
            <a:endParaRPr lang="en-US" altLang="en-US"/>
          </a:p>
        </p:txBody>
      </p:sp>
      <p:sp>
        <p:nvSpPr>
          <p:cNvPr id="8" name="Footer Placeholder 7"/>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CA" dirty="0" smtClean="0"/>
              <a:t>CSR: </a:t>
            </a:r>
            <a:br>
              <a:rPr lang="en-CA" dirty="0" smtClean="0"/>
            </a:br>
            <a:r>
              <a:rPr lang="en-CA" dirty="0" smtClean="0"/>
              <a:t>Summary of perspectives</a:t>
            </a:r>
            <a:endParaRPr lang="fr-CA" dirty="0"/>
          </a:p>
        </p:txBody>
      </p:sp>
      <p:sp>
        <p:nvSpPr>
          <p:cNvPr id="9" name="Content Placeholder 8"/>
          <p:cNvSpPr>
            <a:spLocks noGrp="1"/>
          </p:cNvSpPr>
          <p:nvPr>
            <p:ph idx="1"/>
          </p:nvPr>
        </p:nvSpPr>
        <p:spPr/>
        <p:txBody>
          <a:bodyPr/>
          <a:lstStyle/>
          <a:p>
            <a:r>
              <a:rPr lang="en-CA" sz="2800" dirty="0" smtClean="0"/>
              <a:t>Why CSR?</a:t>
            </a:r>
          </a:p>
          <a:p>
            <a:pPr lvl="1"/>
            <a:r>
              <a:rPr lang="en-CA" sz="2400" dirty="0" smtClean="0"/>
              <a:t>CSR has moved from a public relations, window dressing fuzzy issue to being vital for the long term sustainability of the organization.</a:t>
            </a:r>
          </a:p>
          <a:p>
            <a:r>
              <a:rPr lang="en-CA" sz="2800" dirty="0" smtClean="0"/>
              <a:t>CSR Critique</a:t>
            </a:r>
          </a:p>
          <a:p>
            <a:pPr lvl="1"/>
            <a:r>
              <a:rPr lang="en-CA" sz="2400" dirty="0" smtClean="0"/>
              <a:t>“The business of business is business”</a:t>
            </a:r>
          </a:p>
          <a:p>
            <a:pPr lvl="1"/>
            <a:r>
              <a:rPr lang="en-CA" sz="2400" dirty="0" smtClean="0"/>
              <a:t>CSR is not proven to improve profits</a:t>
            </a:r>
          </a:p>
          <a:p>
            <a:pPr lvl="1"/>
            <a:r>
              <a:rPr lang="en-CA" sz="2400" dirty="0" smtClean="0"/>
              <a:t>CSR-washing</a:t>
            </a:r>
          </a:p>
          <a:p>
            <a:r>
              <a:rPr lang="en-CA" sz="2800" dirty="0" smtClean="0"/>
              <a:t>Strategic CSR</a:t>
            </a:r>
          </a:p>
          <a:p>
            <a:pPr lvl="1"/>
            <a:r>
              <a:rPr lang="en-CA" sz="2400" dirty="0" smtClean="0"/>
              <a:t>Need to integrate company and society needs.</a:t>
            </a:r>
          </a:p>
          <a:p>
            <a:endParaRPr lang="fr-CA" sz="2800" dirty="0"/>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
        <p:nvSpPr>
          <p:cNvPr id="7" name="Slide Number Placeholder 6"/>
          <p:cNvSpPr>
            <a:spLocks noGrp="1"/>
          </p:cNvSpPr>
          <p:nvPr>
            <p:ph type="sldNum" sz="quarter" idx="12"/>
          </p:nvPr>
        </p:nvSpPr>
        <p:spPr/>
        <p:txBody>
          <a:bodyPr/>
          <a:lstStyle/>
          <a:p>
            <a:pPr>
              <a:defRPr/>
            </a:pPr>
            <a:fld id="{BD4F7060-DCFA-4774-B0E0-542A4C290DB5}" type="slidenum">
              <a:rPr lang="en-US" altLang="en-US" smtClean="0"/>
              <a:pPr>
                <a:defRPr/>
              </a:pPr>
              <a:t>19</a:t>
            </a:fld>
            <a:endParaRPr lang="en-US"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4"/>
          <p:cNvSpPr>
            <a:spLocks noGrp="1"/>
          </p:cNvSpPr>
          <p:nvPr>
            <p:ph type="sldNum" sz="quarter" idx="12"/>
          </p:nvPr>
        </p:nvSpPr>
        <p:spPr>
          <a:noFill/>
        </p:spPr>
        <p:txBody>
          <a:bodyPr/>
          <a:lstStyle/>
          <a:p>
            <a:fld id="{6CF98962-16B2-4847-A43E-F8D838AD2406}" type="slidenum">
              <a:rPr lang="en-US" altLang="en-US" smtClean="0"/>
              <a:pPr/>
              <a:t>20</a:t>
            </a:fld>
            <a:endParaRPr lang="en-US" altLang="en-US" smtClean="0"/>
          </a:p>
        </p:txBody>
      </p:sp>
      <p:sp>
        <p:nvSpPr>
          <p:cNvPr id="15363" name="Rectangle 2"/>
          <p:cNvSpPr>
            <a:spLocks noGrp="1" noChangeArrowheads="1"/>
          </p:cNvSpPr>
          <p:nvPr>
            <p:ph type="title"/>
          </p:nvPr>
        </p:nvSpPr>
        <p:spPr/>
        <p:txBody>
          <a:bodyPr/>
          <a:lstStyle/>
          <a:p>
            <a:pPr eaLnBrk="1" hangingPunct="1"/>
            <a:r>
              <a:rPr lang="en-US" sz="3500" smtClean="0"/>
              <a:t>Pyramid of Corporate Social Responsibility</a:t>
            </a:r>
          </a:p>
        </p:txBody>
      </p:sp>
      <p:sp>
        <p:nvSpPr>
          <p:cNvPr id="15364" name="AutoShape 3"/>
          <p:cNvSpPr>
            <a:spLocks noChangeArrowheads="1"/>
          </p:cNvSpPr>
          <p:nvPr/>
        </p:nvSpPr>
        <p:spPr bwMode="auto">
          <a:xfrm>
            <a:off x="1981200" y="2057400"/>
            <a:ext cx="5334000" cy="3657600"/>
          </a:xfrm>
          <a:prstGeom prst="triangle">
            <a:avLst>
              <a:gd name="adj" fmla="val 50000"/>
            </a:avLst>
          </a:prstGeom>
          <a:noFill/>
          <a:ln w="12700">
            <a:solidFill>
              <a:schemeClr val="tx1"/>
            </a:solidFill>
            <a:miter lim="800000"/>
            <a:headEnd type="none" w="sm" len="sm"/>
            <a:tailEnd type="none" w="sm" len="sm"/>
          </a:ln>
        </p:spPr>
        <p:txBody>
          <a:bodyPr wrap="none" anchor="ctr"/>
          <a:lstStyle/>
          <a:p>
            <a:endParaRPr lang="en-CA"/>
          </a:p>
        </p:txBody>
      </p:sp>
      <p:sp>
        <p:nvSpPr>
          <p:cNvPr id="15365" name="Line 4"/>
          <p:cNvSpPr>
            <a:spLocks noChangeShapeType="1"/>
          </p:cNvSpPr>
          <p:nvPr/>
        </p:nvSpPr>
        <p:spPr bwMode="auto">
          <a:xfrm>
            <a:off x="3810000" y="3276600"/>
            <a:ext cx="1752600" cy="0"/>
          </a:xfrm>
          <a:prstGeom prst="line">
            <a:avLst/>
          </a:prstGeom>
          <a:noFill/>
          <a:ln w="12700">
            <a:solidFill>
              <a:schemeClr val="tx1"/>
            </a:solidFill>
            <a:round/>
            <a:headEnd type="none" w="sm" len="sm"/>
            <a:tailEnd type="none" w="sm" len="sm"/>
          </a:ln>
        </p:spPr>
        <p:txBody>
          <a:bodyPr/>
          <a:lstStyle/>
          <a:p>
            <a:endParaRPr lang="fr-CA"/>
          </a:p>
        </p:txBody>
      </p:sp>
      <p:sp>
        <p:nvSpPr>
          <p:cNvPr id="15366" name="Line 5"/>
          <p:cNvSpPr>
            <a:spLocks noChangeShapeType="1"/>
          </p:cNvSpPr>
          <p:nvPr/>
        </p:nvSpPr>
        <p:spPr bwMode="auto">
          <a:xfrm>
            <a:off x="3200400" y="4038600"/>
            <a:ext cx="2895600" cy="0"/>
          </a:xfrm>
          <a:prstGeom prst="line">
            <a:avLst/>
          </a:prstGeom>
          <a:noFill/>
          <a:ln w="12700">
            <a:solidFill>
              <a:schemeClr val="tx1"/>
            </a:solidFill>
            <a:round/>
            <a:headEnd type="none" w="sm" len="sm"/>
            <a:tailEnd type="none" w="sm" len="sm"/>
          </a:ln>
        </p:spPr>
        <p:txBody>
          <a:bodyPr/>
          <a:lstStyle/>
          <a:p>
            <a:endParaRPr lang="fr-CA"/>
          </a:p>
        </p:txBody>
      </p:sp>
      <p:sp>
        <p:nvSpPr>
          <p:cNvPr id="15367" name="Line 6"/>
          <p:cNvSpPr>
            <a:spLocks noChangeShapeType="1"/>
          </p:cNvSpPr>
          <p:nvPr/>
        </p:nvSpPr>
        <p:spPr bwMode="auto">
          <a:xfrm>
            <a:off x="2590800" y="4876800"/>
            <a:ext cx="4114800" cy="0"/>
          </a:xfrm>
          <a:prstGeom prst="line">
            <a:avLst/>
          </a:prstGeom>
          <a:noFill/>
          <a:ln w="12700">
            <a:solidFill>
              <a:schemeClr val="tx1"/>
            </a:solidFill>
            <a:round/>
            <a:headEnd type="none" w="sm" len="sm"/>
            <a:tailEnd type="none" w="sm" len="sm"/>
          </a:ln>
        </p:spPr>
        <p:txBody>
          <a:bodyPr/>
          <a:lstStyle/>
          <a:p>
            <a:endParaRPr lang="fr-CA"/>
          </a:p>
        </p:txBody>
      </p:sp>
      <p:sp>
        <p:nvSpPr>
          <p:cNvPr id="15368" name="Text Box 7"/>
          <p:cNvSpPr txBox="1">
            <a:spLocks noChangeArrowheads="1"/>
          </p:cNvSpPr>
          <p:nvPr/>
        </p:nvSpPr>
        <p:spPr bwMode="auto">
          <a:xfrm>
            <a:off x="3962400" y="5029200"/>
            <a:ext cx="1417638" cy="457200"/>
          </a:xfrm>
          <a:prstGeom prst="rect">
            <a:avLst/>
          </a:prstGeom>
          <a:noFill/>
          <a:ln w="12700">
            <a:noFill/>
            <a:miter lim="800000"/>
            <a:headEnd type="none" w="sm" len="sm"/>
            <a:tailEnd type="none" w="sm" len="sm"/>
          </a:ln>
        </p:spPr>
        <p:txBody>
          <a:bodyPr wrap="none">
            <a:spAutoFit/>
          </a:bodyPr>
          <a:lstStyle/>
          <a:p>
            <a:pPr eaLnBrk="0" hangingPunct="0"/>
            <a:r>
              <a:rPr lang="en-US" sz="2400">
                <a:latin typeface="Times New Roman" pitchFamily="18" charset="0"/>
              </a:rPr>
              <a:t>Economic</a:t>
            </a:r>
          </a:p>
        </p:txBody>
      </p:sp>
      <p:sp>
        <p:nvSpPr>
          <p:cNvPr id="15369" name="Text Box 8"/>
          <p:cNvSpPr txBox="1">
            <a:spLocks noChangeArrowheads="1"/>
          </p:cNvSpPr>
          <p:nvPr/>
        </p:nvSpPr>
        <p:spPr bwMode="auto">
          <a:xfrm>
            <a:off x="4191000" y="4267200"/>
            <a:ext cx="876300" cy="457200"/>
          </a:xfrm>
          <a:prstGeom prst="rect">
            <a:avLst/>
          </a:prstGeom>
          <a:noFill/>
          <a:ln w="12700">
            <a:noFill/>
            <a:miter lim="800000"/>
            <a:headEnd type="none" w="sm" len="sm"/>
            <a:tailEnd type="none" w="sm" len="sm"/>
          </a:ln>
        </p:spPr>
        <p:txBody>
          <a:bodyPr wrap="none">
            <a:spAutoFit/>
          </a:bodyPr>
          <a:lstStyle/>
          <a:p>
            <a:pPr eaLnBrk="0" hangingPunct="0"/>
            <a:r>
              <a:rPr lang="en-US" sz="2400">
                <a:latin typeface="Times New Roman" pitchFamily="18" charset="0"/>
              </a:rPr>
              <a:t>Legal</a:t>
            </a:r>
          </a:p>
        </p:txBody>
      </p:sp>
      <p:sp>
        <p:nvSpPr>
          <p:cNvPr id="15370" name="Text Box 9"/>
          <p:cNvSpPr txBox="1">
            <a:spLocks noChangeArrowheads="1"/>
          </p:cNvSpPr>
          <p:nvPr/>
        </p:nvSpPr>
        <p:spPr bwMode="auto">
          <a:xfrm>
            <a:off x="4114800" y="3429000"/>
            <a:ext cx="1044575" cy="457200"/>
          </a:xfrm>
          <a:prstGeom prst="rect">
            <a:avLst/>
          </a:prstGeom>
          <a:noFill/>
          <a:ln w="12700">
            <a:noFill/>
            <a:miter lim="800000"/>
            <a:headEnd type="none" w="sm" len="sm"/>
            <a:tailEnd type="none" w="sm" len="sm"/>
          </a:ln>
        </p:spPr>
        <p:txBody>
          <a:bodyPr wrap="none">
            <a:spAutoFit/>
          </a:bodyPr>
          <a:lstStyle/>
          <a:p>
            <a:pPr eaLnBrk="0" hangingPunct="0"/>
            <a:r>
              <a:rPr lang="en-US" sz="2400">
                <a:latin typeface="Times New Roman" pitchFamily="18" charset="0"/>
              </a:rPr>
              <a:t>Ethical</a:t>
            </a:r>
          </a:p>
        </p:txBody>
      </p:sp>
      <p:sp>
        <p:nvSpPr>
          <p:cNvPr id="15371" name="Text Box 10"/>
          <p:cNvSpPr txBox="1">
            <a:spLocks noChangeArrowheads="1"/>
          </p:cNvSpPr>
          <p:nvPr/>
        </p:nvSpPr>
        <p:spPr bwMode="auto">
          <a:xfrm>
            <a:off x="4267200" y="2514600"/>
            <a:ext cx="915988" cy="701675"/>
          </a:xfrm>
          <a:prstGeom prst="rect">
            <a:avLst/>
          </a:prstGeom>
          <a:noFill/>
          <a:ln w="12700">
            <a:noFill/>
            <a:miter lim="800000"/>
            <a:headEnd type="none" w="sm" len="sm"/>
            <a:tailEnd type="none" w="sm" len="sm"/>
          </a:ln>
        </p:spPr>
        <p:txBody>
          <a:bodyPr wrap="none">
            <a:spAutoFit/>
          </a:bodyPr>
          <a:lstStyle/>
          <a:p>
            <a:pPr eaLnBrk="0" hangingPunct="0"/>
            <a:r>
              <a:rPr lang="en-US" sz="2000">
                <a:latin typeface="Times New Roman" pitchFamily="18" charset="0"/>
              </a:rPr>
              <a:t>Philan-</a:t>
            </a:r>
          </a:p>
          <a:p>
            <a:pPr eaLnBrk="0" hangingPunct="0"/>
            <a:r>
              <a:rPr lang="en-US" sz="2000">
                <a:latin typeface="Times New Roman" pitchFamily="18" charset="0"/>
              </a:rPr>
              <a:t>thropic</a:t>
            </a:r>
          </a:p>
        </p:txBody>
      </p:sp>
      <p:sp>
        <p:nvSpPr>
          <p:cNvPr id="15372" name="Text Box 11"/>
          <p:cNvSpPr txBox="1">
            <a:spLocks noChangeArrowheads="1"/>
          </p:cNvSpPr>
          <p:nvPr/>
        </p:nvSpPr>
        <p:spPr bwMode="auto">
          <a:xfrm>
            <a:off x="228600" y="5029200"/>
            <a:ext cx="2051050" cy="457200"/>
          </a:xfrm>
          <a:prstGeom prst="rect">
            <a:avLst/>
          </a:prstGeom>
          <a:noFill/>
          <a:ln w="12700">
            <a:noFill/>
            <a:miter lim="800000"/>
            <a:headEnd type="none" w="sm" len="sm"/>
            <a:tailEnd type="none" w="sm" len="sm"/>
          </a:ln>
        </p:spPr>
        <p:txBody>
          <a:bodyPr wrap="none">
            <a:spAutoFit/>
          </a:bodyPr>
          <a:lstStyle/>
          <a:p>
            <a:pPr eaLnBrk="0" hangingPunct="0"/>
            <a:r>
              <a:rPr lang="en-US" sz="2400">
                <a:latin typeface="Times New Roman" pitchFamily="18" charset="0"/>
              </a:rPr>
              <a:t>“Be profitable”</a:t>
            </a:r>
          </a:p>
        </p:txBody>
      </p:sp>
      <p:sp>
        <p:nvSpPr>
          <p:cNvPr id="15373" name="Text Box 12"/>
          <p:cNvSpPr txBox="1">
            <a:spLocks noChangeArrowheads="1"/>
          </p:cNvSpPr>
          <p:nvPr/>
        </p:nvSpPr>
        <p:spPr bwMode="auto">
          <a:xfrm>
            <a:off x="609600" y="4191000"/>
            <a:ext cx="2078038" cy="457200"/>
          </a:xfrm>
          <a:prstGeom prst="rect">
            <a:avLst/>
          </a:prstGeom>
          <a:noFill/>
          <a:ln w="12700">
            <a:noFill/>
            <a:miter lim="800000"/>
            <a:headEnd type="none" w="sm" len="sm"/>
            <a:tailEnd type="none" w="sm" len="sm"/>
          </a:ln>
        </p:spPr>
        <p:txBody>
          <a:bodyPr wrap="none">
            <a:spAutoFit/>
          </a:bodyPr>
          <a:lstStyle/>
          <a:p>
            <a:pPr eaLnBrk="0" hangingPunct="0"/>
            <a:r>
              <a:rPr lang="en-US" sz="2400">
                <a:latin typeface="Times New Roman" pitchFamily="18" charset="0"/>
              </a:rPr>
              <a:t>“Obey the law”</a:t>
            </a:r>
          </a:p>
        </p:txBody>
      </p:sp>
      <p:sp>
        <p:nvSpPr>
          <p:cNvPr id="15374" name="Text Box 13"/>
          <p:cNvSpPr txBox="1">
            <a:spLocks noChangeArrowheads="1"/>
          </p:cNvSpPr>
          <p:nvPr/>
        </p:nvSpPr>
        <p:spPr bwMode="auto">
          <a:xfrm>
            <a:off x="990600" y="3352800"/>
            <a:ext cx="1677988" cy="457200"/>
          </a:xfrm>
          <a:prstGeom prst="rect">
            <a:avLst/>
          </a:prstGeom>
          <a:noFill/>
          <a:ln w="12700">
            <a:noFill/>
            <a:miter lim="800000"/>
            <a:headEnd type="none" w="sm" len="sm"/>
            <a:tailEnd type="none" w="sm" len="sm"/>
          </a:ln>
        </p:spPr>
        <p:txBody>
          <a:bodyPr wrap="none">
            <a:spAutoFit/>
          </a:bodyPr>
          <a:lstStyle/>
          <a:p>
            <a:pPr eaLnBrk="0" hangingPunct="0"/>
            <a:r>
              <a:rPr lang="en-US" sz="2400">
                <a:latin typeface="Times New Roman" pitchFamily="18" charset="0"/>
              </a:rPr>
              <a:t>“Be ethical”</a:t>
            </a:r>
          </a:p>
        </p:txBody>
      </p:sp>
      <p:sp>
        <p:nvSpPr>
          <p:cNvPr id="15375" name="Text Box 14"/>
          <p:cNvSpPr txBox="1">
            <a:spLocks noChangeArrowheads="1"/>
          </p:cNvSpPr>
          <p:nvPr/>
        </p:nvSpPr>
        <p:spPr bwMode="auto">
          <a:xfrm>
            <a:off x="1447800" y="2286000"/>
            <a:ext cx="2354263" cy="822325"/>
          </a:xfrm>
          <a:prstGeom prst="rect">
            <a:avLst/>
          </a:prstGeom>
          <a:noFill/>
          <a:ln w="12700">
            <a:noFill/>
            <a:miter lim="800000"/>
            <a:headEnd type="none" w="sm" len="sm"/>
            <a:tailEnd type="none" w="sm" len="sm"/>
          </a:ln>
        </p:spPr>
        <p:txBody>
          <a:bodyPr wrap="none">
            <a:spAutoFit/>
          </a:bodyPr>
          <a:lstStyle/>
          <a:p>
            <a:pPr eaLnBrk="0" hangingPunct="0"/>
            <a:r>
              <a:rPr lang="en-US" sz="2400">
                <a:latin typeface="Times New Roman" pitchFamily="18" charset="0"/>
              </a:rPr>
              <a:t>“Be a good </a:t>
            </a:r>
          </a:p>
          <a:p>
            <a:pPr eaLnBrk="0" hangingPunct="0"/>
            <a:r>
              <a:rPr lang="en-US" sz="2400">
                <a:latin typeface="Times New Roman" pitchFamily="18" charset="0"/>
              </a:rPr>
              <a:t>corporate citizen”</a:t>
            </a:r>
          </a:p>
        </p:txBody>
      </p:sp>
      <p:sp>
        <p:nvSpPr>
          <p:cNvPr id="15376" name="Text Box 15"/>
          <p:cNvSpPr txBox="1">
            <a:spLocks noChangeArrowheads="1"/>
          </p:cNvSpPr>
          <p:nvPr/>
        </p:nvSpPr>
        <p:spPr bwMode="auto">
          <a:xfrm>
            <a:off x="5562600" y="2362200"/>
            <a:ext cx="1131888" cy="457200"/>
          </a:xfrm>
          <a:prstGeom prst="rect">
            <a:avLst/>
          </a:prstGeom>
          <a:noFill/>
          <a:ln w="12700">
            <a:noFill/>
            <a:miter lim="800000"/>
            <a:headEnd type="none" w="sm" len="sm"/>
            <a:tailEnd type="none" w="sm" len="sm"/>
          </a:ln>
        </p:spPr>
        <p:txBody>
          <a:bodyPr wrap="none">
            <a:spAutoFit/>
          </a:bodyPr>
          <a:lstStyle/>
          <a:p>
            <a:pPr eaLnBrk="0" hangingPunct="0"/>
            <a:r>
              <a:rPr lang="en-US" sz="2400">
                <a:latin typeface="Times New Roman" pitchFamily="18" charset="0"/>
              </a:rPr>
              <a:t>Desired</a:t>
            </a:r>
          </a:p>
        </p:txBody>
      </p:sp>
      <p:sp>
        <p:nvSpPr>
          <p:cNvPr id="15377" name="Text Box 16"/>
          <p:cNvSpPr txBox="1">
            <a:spLocks noChangeArrowheads="1"/>
          </p:cNvSpPr>
          <p:nvPr/>
        </p:nvSpPr>
        <p:spPr bwMode="auto">
          <a:xfrm>
            <a:off x="6019800" y="3352800"/>
            <a:ext cx="1316038" cy="457200"/>
          </a:xfrm>
          <a:prstGeom prst="rect">
            <a:avLst/>
          </a:prstGeom>
          <a:noFill/>
          <a:ln w="12700">
            <a:noFill/>
            <a:miter lim="800000"/>
            <a:headEnd type="none" w="sm" len="sm"/>
            <a:tailEnd type="none" w="sm" len="sm"/>
          </a:ln>
        </p:spPr>
        <p:txBody>
          <a:bodyPr wrap="none">
            <a:spAutoFit/>
          </a:bodyPr>
          <a:lstStyle/>
          <a:p>
            <a:pPr eaLnBrk="0" hangingPunct="0"/>
            <a:r>
              <a:rPr lang="en-US" sz="2400">
                <a:latin typeface="Times New Roman" pitchFamily="18" charset="0"/>
              </a:rPr>
              <a:t>Expected</a:t>
            </a:r>
          </a:p>
        </p:txBody>
      </p:sp>
      <p:sp>
        <p:nvSpPr>
          <p:cNvPr id="15378" name="Text Box 17"/>
          <p:cNvSpPr txBox="1">
            <a:spLocks noChangeArrowheads="1"/>
          </p:cNvSpPr>
          <p:nvPr/>
        </p:nvSpPr>
        <p:spPr bwMode="auto">
          <a:xfrm>
            <a:off x="6705600" y="4191000"/>
            <a:ext cx="1300163" cy="457200"/>
          </a:xfrm>
          <a:prstGeom prst="rect">
            <a:avLst/>
          </a:prstGeom>
          <a:noFill/>
          <a:ln w="12700">
            <a:noFill/>
            <a:miter lim="800000"/>
            <a:headEnd type="none" w="sm" len="sm"/>
            <a:tailEnd type="none" w="sm" len="sm"/>
          </a:ln>
        </p:spPr>
        <p:txBody>
          <a:bodyPr wrap="none">
            <a:spAutoFit/>
          </a:bodyPr>
          <a:lstStyle/>
          <a:p>
            <a:pPr eaLnBrk="0" hangingPunct="0"/>
            <a:r>
              <a:rPr lang="en-US" sz="2400">
                <a:latin typeface="Times New Roman" pitchFamily="18" charset="0"/>
              </a:rPr>
              <a:t>Required</a:t>
            </a:r>
          </a:p>
        </p:txBody>
      </p:sp>
      <p:sp>
        <p:nvSpPr>
          <p:cNvPr id="15379" name="Text Box 18"/>
          <p:cNvSpPr txBox="1">
            <a:spLocks noChangeArrowheads="1"/>
          </p:cNvSpPr>
          <p:nvPr/>
        </p:nvSpPr>
        <p:spPr bwMode="auto">
          <a:xfrm>
            <a:off x="7239000" y="5029200"/>
            <a:ext cx="1300163" cy="457200"/>
          </a:xfrm>
          <a:prstGeom prst="rect">
            <a:avLst/>
          </a:prstGeom>
          <a:noFill/>
          <a:ln w="12700">
            <a:noFill/>
            <a:miter lim="800000"/>
            <a:headEnd type="none" w="sm" len="sm"/>
            <a:tailEnd type="none" w="sm" len="sm"/>
          </a:ln>
        </p:spPr>
        <p:txBody>
          <a:bodyPr wrap="none">
            <a:spAutoFit/>
          </a:bodyPr>
          <a:lstStyle/>
          <a:p>
            <a:pPr eaLnBrk="0" hangingPunct="0"/>
            <a:r>
              <a:rPr lang="en-US" sz="2400">
                <a:latin typeface="Times New Roman" pitchFamily="18" charset="0"/>
              </a:rPr>
              <a:t>Required</a:t>
            </a:r>
          </a:p>
        </p:txBody>
      </p:sp>
      <p:sp>
        <p:nvSpPr>
          <p:cNvPr id="15380" name="Text Box 19"/>
          <p:cNvSpPr txBox="1">
            <a:spLocks noChangeArrowheads="1"/>
          </p:cNvSpPr>
          <p:nvPr/>
        </p:nvSpPr>
        <p:spPr bwMode="auto">
          <a:xfrm>
            <a:off x="3276600" y="5791200"/>
            <a:ext cx="3054350" cy="366713"/>
          </a:xfrm>
          <a:prstGeom prst="rect">
            <a:avLst/>
          </a:prstGeom>
          <a:noFill/>
          <a:ln w="9525">
            <a:noFill/>
            <a:miter lim="800000"/>
            <a:headEnd/>
            <a:tailEnd/>
          </a:ln>
        </p:spPr>
        <p:txBody>
          <a:bodyPr wrap="none">
            <a:spAutoFit/>
          </a:bodyPr>
          <a:lstStyle/>
          <a:p>
            <a:r>
              <a:rPr lang="en-US"/>
              <a:t>Source: Archie Carroll, 1991</a:t>
            </a:r>
          </a:p>
        </p:txBody>
      </p:sp>
      <p:sp>
        <p:nvSpPr>
          <p:cNvPr id="21" name="Date Placeholder 20"/>
          <p:cNvSpPr>
            <a:spLocks noGrp="1"/>
          </p:cNvSpPr>
          <p:nvPr>
            <p:ph type="dt" sz="half" idx="10"/>
          </p:nvPr>
        </p:nvSpPr>
        <p:spPr/>
        <p:txBody>
          <a:bodyPr/>
          <a:lstStyle/>
          <a:p>
            <a:pPr>
              <a:defRPr/>
            </a:pPr>
            <a:r>
              <a:rPr lang="fr-FR" altLang="en-US" smtClean="0"/>
              <a:t>ADM1301</a:t>
            </a:r>
            <a:endParaRPr lang="en-US" altLang="en-US"/>
          </a:p>
        </p:txBody>
      </p:sp>
      <p:sp>
        <p:nvSpPr>
          <p:cNvPr id="22" name="Footer Placeholder 21"/>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6"/>
          <p:cNvSpPr>
            <a:spLocks noGrp="1"/>
          </p:cNvSpPr>
          <p:nvPr>
            <p:ph type="sldNum" sz="quarter" idx="12"/>
          </p:nvPr>
        </p:nvSpPr>
        <p:spPr>
          <a:noFill/>
        </p:spPr>
        <p:txBody>
          <a:bodyPr/>
          <a:lstStyle/>
          <a:p>
            <a:fld id="{8F7F5618-CB62-4533-AB02-F5A7FC5670AD}" type="slidenum">
              <a:rPr lang="en-US" altLang="en-US" smtClean="0"/>
              <a:pPr/>
              <a:t>21</a:t>
            </a:fld>
            <a:endParaRPr lang="en-US" altLang="en-US" smtClean="0"/>
          </a:p>
        </p:txBody>
      </p:sp>
      <p:sp>
        <p:nvSpPr>
          <p:cNvPr id="16387" name="Rectangle 2"/>
          <p:cNvSpPr>
            <a:spLocks noGrp="1" noChangeArrowheads="1"/>
          </p:cNvSpPr>
          <p:nvPr>
            <p:ph type="title"/>
          </p:nvPr>
        </p:nvSpPr>
        <p:spPr/>
        <p:txBody>
          <a:bodyPr/>
          <a:lstStyle/>
          <a:p>
            <a:pPr eaLnBrk="1" hangingPunct="1"/>
            <a:r>
              <a:rPr lang="en-US" sz="3500" smtClean="0"/>
              <a:t>Corporate Social Responsibility</a:t>
            </a:r>
          </a:p>
        </p:txBody>
      </p:sp>
      <p:sp>
        <p:nvSpPr>
          <p:cNvPr id="16388" name="Rectangle 3"/>
          <p:cNvSpPr>
            <a:spLocks noGrp="1" noChangeArrowheads="1"/>
          </p:cNvSpPr>
          <p:nvPr>
            <p:ph type="body" sz="half" idx="2"/>
          </p:nvPr>
        </p:nvSpPr>
        <p:spPr/>
        <p:txBody>
          <a:bodyPr/>
          <a:lstStyle/>
          <a:p>
            <a:pPr algn="ctr" eaLnBrk="1" hangingPunct="1">
              <a:buFont typeface="Wingdings" pitchFamily="2" charset="2"/>
              <a:buNone/>
            </a:pPr>
            <a:r>
              <a:rPr lang="en-US" sz="3200" b="1" smtClean="0">
                <a:solidFill>
                  <a:srgbClr val="008000"/>
                </a:solidFill>
              </a:rPr>
              <a:t>Carroll’s Four Part Definition</a:t>
            </a:r>
            <a:endParaRPr lang="en-US" sz="3200" smtClean="0">
              <a:solidFill>
                <a:srgbClr val="008000"/>
              </a:solidFill>
            </a:endParaRPr>
          </a:p>
          <a:p>
            <a:pPr eaLnBrk="1" hangingPunct="1"/>
            <a:r>
              <a:rPr lang="en-US" sz="2000" smtClean="0"/>
              <a:t>CSR encompasses the economic, legal, ethical, and discretionary (philanthropic) expectations that society has of organizations at a given point in time</a:t>
            </a:r>
          </a:p>
        </p:txBody>
      </p:sp>
      <p:pic>
        <p:nvPicPr>
          <p:cNvPr id="16389" name="Picture 5" descr="MCj02327800000[1]"/>
          <p:cNvPicPr>
            <a:picLocks noGrp="1" noChangeAspect="1" noChangeArrowheads="1"/>
          </p:cNvPicPr>
          <p:nvPr>
            <p:ph sz="half" idx="1"/>
          </p:nvPr>
        </p:nvPicPr>
        <p:blipFill>
          <a:blip r:embed="rId3" cstate="print"/>
          <a:srcRect/>
          <a:stretch>
            <a:fillRect/>
          </a:stretch>
        </p:blipFill>
        <p:spPr>
          <a:xfrm>
            <a:off x="2339975" y="1628775"/>
            <a:ext cx="4752975" cy="2232025"/>
          </a:xfrm>
        </p:spPr>
      </p:pic>
      <p:sp>
        <p:nvSpPr>
          <p:cNvPr id="6" name="Date Placeholder 5"/>
          <p:cNvSpPr>
            <a:spLocks noGrp="1"/>
          </p:cNvSpPr>
          <p:nvPr>
            <p:ph type="dt" sz="half" idx="10"/>
          </p:nvPr>
        </p:nvSpPr>
        <p:spPr/>
        <p:txBody>
          <a:bodyPr/>
          <a:lstStyle/>
          <a:p>
            <a:pPr>
              <a:defRPr/>
            </a:pPr>
            <a:r>
              <a:rPr lang="fr-FR" altLang="en-US" smtClean="0"/>
              <a:t>ADM1301</a:t>
            </a:r>
            <a:endParaRPr lang="en-US" altLang="en-US"/>
          </a:p>
        </p:txBody>
      </p:sp>
      <p:sp>
        <p:nvSpPr>
          <p:cNvPr id="7" name="Footer Placeholder 6"/>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5"/>
          <p:cNvSpPr>
            <a:spLocks noGrp="1"/>
          </p:cNvSpPr>
          <p:nvPr>
            <p:ph type="sldNum" sz="quarter" idx="12"/>
          </p:nvPr>
        </p:nvSpPr>
        <p:spPr>
          <a:noFill/>
        </p:spPr>
        <p:txBody>
          <a:bodyPr/>
          <a:lstStyle/>
          <a:p>
            <a:fld id="{1AF35FE9-70C9-4D99-A578-BD6D2BF8BDAF}" type="slidenum">
              <a:rPr lang="en-US" altLang="en-US" smtClean="0"/>
              <a:pPr/>
              <a:t>22</a:t>
            </a:fld>
            <a:endParaRPr lang="en-US" altLang="en-US" smtClean="0"/>
          </a:p>
        </p:txBody>
      </p:sp>
      <p:sp>
        <p:nvSpPr>
          <p:cNvPr id="17411" name="Rectangle 2"/>
          <p:cNvSpPr>
            <a:spLocks noGrp="1" noChangeArrowheads="1"/>
          </p:cNvSpPr>
          <p:nvPr>
            <p:ph type="title"/>
          </p:nvPr>
        </p:nvSpPr>
        <p:spPr>
          <a:xfrm>
            <a:off x="457200" y="304800"/>
            <a:ext cx="7499350" cy="609600"/>
          </a:xfrm>
        </p:spPr>
        <p:txBody>
          <a:bodyPr/>
          <a:lstStyle/>
          <a:p>
            <a:pPr eaLnBrk="1" hangingPunct="1"/>
            <a:r>
              <a:rPr lang="en-US" sz="2200" smtClean="0"/>
              <a:t/>
            </a:r>
            <a:br>
              <a:rPr lang="en-US" sz="2200" smtClean="0"/>
            </a:br>
            <a:r>
              <a:rPr lang="en-US" sz="3000" smtClean="0"/>
              <a:t>Corporate Social Responsibility (CSR)</a:t>
            </a:r>
          </a:p>
        </p:txBody>
      </p:sp>
      <p:sp>
        <p:nvSpPr>
          <p:cNvPr id="17412" name="Rectangle 3"/>
          <p:cNvSpPr>
            <a:spLocks noGrp="1" noChangeArrowheads="1"/>
          </p:cNvSpPr>
          <p:nvPr>
            <p:ph type="body" idx="1"/>
          </p:nvPr>
        </p:nvSpPr>
        <p:spPr>
          <a:xfrm>
            <a:off x="685800" y="1219200"/>
            <a:ext cx="7696200" cy="533400"/>
          </a:xfrm>
        </p:spPr>
        <p:txBody>
          <a:bodyPr/>
          <a:lstStyle/>
          <a:p>
            <a:pPr algn="ctr" eaLnBrk="1" hangingPunct="1">
              <a:lnSpc>
                <a:spcPct val="90000"/>
              </a:lnSpc>
              <a:buFont typeface="Wingdings" pitchFamily="2" charset="2"/>
              <a:buNone/>
            </a:pPr>
            <a:r>
              <a:rPr lang="en-US" sz="2600" b="1" dirty="0" smtClean="0">
                <a:solidFill>
                  <a:srgbClr val="008000"/>
                </a:solidFill>
              </a:rPr>
              <a:t>CARROLL’S FOUR PART DEFINITION</a:t>
            </a:r>
          </a:p>
          <a:p>
            <a:pPr algn="ctr" eaLnBrk="1" hangingPunct="1">
              <a:lnSpc>
                <a:spcPct val="90000"/>
              </a:lnSpc>
              <a:buFont typeface="Wingdings" pitchFamily="2" charset="2"/>
              <a:buNone/>
            </a:pPr>
            <a:r>
              <a:rPr lang="en-US" sz="2600" b="1" i="1" dirty="0" smtClean="0">
                <a:solidFill>
                  <a:srgbClr val="008000"/>
                </a:solidFill>
              </a:rPr>
              <a:t>Understanding the Four Components</a:t>
            </a:r>
            <a:endParaRPr lang="en-US" sz="2600" dirty="0" smtClean="0">
              <a:solidFill>
                <a:srgbClr val="008000"/>
              </a:solidFill>
            </a:endParaRPr>
          </a:p>
        </p:txBody>
      </p:sp>
      <p:graphicFrame>
        <p:nvGraphicFramePr>
          <p:cNvPr id="459780" name="Group 4"/>
          <p:cNvGraphicFramePr>
            <a:graphicFrameLocks noGrp="1"/>
          </p:cNvGraphicFramePr>
          <p:nvPr/>
        </p:nvGraphicFramePr>
        <p:xfrm>
          <a:off x="683568" y="2348880"/>
          <a:ext cx="7776865" cy="3580374"/>
        </p:xfrm>
        <a:graphic>
          <a:graphicData uri="http://schemas.openxmlformats.org/drawingml/2006/table">
            <a:tbl>
              <a:tblPr/>
              <a:tblGrid>
                <a:gridCol w="2202553"/>
                <a:gridCol w="1968844"/>
                <a:gridCol w="3605468"/>
              </a:tblGrid>
              <a:tr h="800598">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200" b="1" i="0" u="none" strike="noStrike" cap="none" normalizeH="0" baseline="0" smtClean="0">
                          <a:ln>
                            <a:noFill/>
                          </a:ln>
                          <a:solidFill>
                            <a:srgbClr val="FF0000"/>
                          </a:solidFill>
                          <a:effectLst/>
                          <a:latin typeface="Arial" charset="0"/>
                        </a:rPr>
                        <a:t>Responsibility</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200" b="1" i="0" u="none" strike="noStrike" cap="none" normalizeH="0" baseline="0" smtClean="0">
                          <a:ln>
                            <a:noFill/>
                          </a:ln>
                          <a:solidFill>
                            <a:srgbClr val="FF0000"/>
                          </a:solidFill>
                          <a:effectLst/>
                          <a:latin typeface="Arial" charset="0"/>
                        </a:rPr>
                        <a:t>Societal Expectation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200" b="1" i="0" u="none" strike="noStrike" cap="none" normalizeH="0" baseline="0" smtClean="0">
                          <a:ln>
                            <a:noFill/>
                          </a:ln>
                          <a:solidFill>
                            <a:srgbClr val="FF0000"/>
                          </a:solidFill>
                          <a:effectLst/>
                          <a:latin typeface="Arial" charset="0"/>
                        </a:rPr>
                        <a:t>Examples</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8779">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200" b="1" i="0" u="none" strike="noStrike" cap="none" normalizeH="0" baseline="0" smtClean="0">
                          <a:ln>
                            <a:noFill/>
                          </a:ln>
                          <a:solidFill>
                            <a:srgbClr val="FF0000"/>
                          </a:solidFill>
                          <a:effectLst/>
                          <a:latin typeface="Arial" charset="0"/>
                        </a:rPr>
                        <a:t>Economic</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200" b="0" i="0" u="none" strike="noStrike" cap="none" normalizeH="0" baseline="0" smtClean="0">
                          <a:ln>
                            <a:noFill/>
                          </a:ln>
                          <a:solidFill>
                            <a:schemeClr val="tx1"/>
                          </a:solidFill>
                          <a:effectLst/>
                          <a:latin typeface="Arial" charset="0"/>
                        </a:rPr>
                        <a:t>Required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200" b="0" i="0" u="none" strike="noStrike" cap="none" normalizeH="0" baseline="0" dirty="0" smtClean="0">
                          <a:ln>
                            <a:noFill/>
                          </a:ln>
                          <a:solidFill>
                            <a:schemeClr val="tx1"/>
                          </a:solidFill>
                          <a:effectLst/>
                          <a:latin typeface="Arial" charset="0"/>
                        </a:rPr>
                        <a:t>Maximize sales, minimize costs, increase profits</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0574">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200" b="1" i="0" u="none" strike="noStrike" cap="none" normalizeH="0" baseline="0" smtClean="0">
                          <a:ln>
                            <a:noFill/>
                          </a:ln>
                          <a:solidFill>
                            <a:srgbClr val="FF0000"/>
                          </a:solidFill>
                          <a:effectLst/>
                          <a:latin typeface="Arial" charset="0"/>
                        </a:rPr>
                        <a:t>Legal</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200" b="0" i="0" u="none" strike="noStrike" cap="none" normalizeH="0" baseline="0" smtClean="0">
                          <a:ln>
                            <a:noFill/>
                          </a:ln>
                          <a:solidFill>
                            <a:schemeClr val="tx1"/>
                          </a:solidFill>
                          <a:effectLst/>
                          <a:latin typeface="Arial" charset="0"/>
                        </a:rPr>
                        <a:t>Required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200" b="0" i="0" u="none" strike="noStrike" cap="none" normalizeH="0" baseline="0" dirty="0" smtClean="0">
                          <a:ln>
                            <a:noFill/>
                          </a:ln>
                          <a:solidFill>
                            <a:schemeClr val="tx1"/>
                          </a:solidFill>
                          <a:effectLst/>
                          <a:latin typeface="Arial" charset="0"/>
                        </a:rPr>
                        <a:t>Obey laws and regulations.</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8779">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200" b="1" i="0" u="none" strike="noStrike" cap="none" normalizeH="0" baseline="0" smtClean="0">
                          <a:ln>
                            <a:noFill/>
                          </a:ln>
                          <a:solidFill>
                            <a:srgbClr val="FF0000"/>
                          </a:solidFill>
                          <a:effectLst/>
                          <a:latin typeface="Arial" charset="0"/>
                        </a:rPr>
                        <a:t>Ethical</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200" b="0" i="0" u="none" strike="noStrike" cap="none" normalizeH="0" baseline="0" smtClean="0">
                          <a:ln>
                            <a:noFill/>
                          </a:ln>
                          <a:solidFill>
                            <a:schemeClr val="tx1"/>
                          </a:solidFill>
                          <a:effectLst/>
                          <a:latin typeface="Arial" charset="0"/>
                        </a:rPr>
                        <a:t>Expected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200" b="0" i="0" u="none" strike="noStrike" cap="none" normalizeH="0" baseline="0" smtClean="0">
                          <a:ln>
                            <a:noFill/>
                          </a:ln>
                          <a:solidFill>
                            <a:schemeClr val="tx1"/>
                          </a:solidFill>
                          <a:effectLst/>
                          <a:latin typeface="Arial" charset="0"/>
                        </a:rPr>
                        <a:t>Do what is right, fair and just.</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49248">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200" b="1" i="0" u="none" strike="noStrike" cap="none" normalizeH="0" baseline="0" smtClean="0">
                          <a:ln>
                            <a:noFill/>
                          </a:ln>
                          <a:solidFill>
                            <a:srgbClr val="FF0000"/>
                          </a:solidFill>
                          <a:effectLst/>
                          <a:latin typeface="Arial" charset="0"/>
                        </a:rPr>
                        <a:t>Discretionary</a:t>
                      </a:r>
                    </a:p>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200" b="1" i="0" u="none" strike="noStrike" cap="none" normalizeH="0" baseline="0" smtClean="0">
                          <a:ln>
                            <a:noFill/>
                          </a:ln>
                          <a:solidFill>
                            <a:srgbClr val="FF0000"/>
                          </a:solidFill>
                          <a:effectLst/>
                          <a:latin typeface="Arial" charset="0"/>
                        </a:rPr>
                        <a:t>(Philanthropic)</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200" b="0" i="0" u="none" strike="noStrike" cap="none" normalizeH="0" baseline="0" smtClean="0">
                          <a:ln>
                            <a:noFill/>
                          </a:ln>
                          <a:solidFill>
                            <a:schemeClr val="tx1"/>
                          </a:solidFill>
                          <a:effectLst/>
                          <a:latin typeface="Arial" charset="0"/>
                        </a:rPr>
                        <a:t>Desired/</a:t>
                      </a:r>
                    </a:p>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200" b="0" i="0" u="none" strike="noStrike" cap="none" normalizeH="0" baseline="0" smtClean="0">
                          <a:ln>
                            <a:noFill/>
                          </a:ln>
                          <a:solidFill>
                            <a:schemeClr val="tx1"/>
                          </a:solidFill>
                          <a:effectLst/>
                          <a:latin typeface="Arial" charset="0"/>
                        </a:rPr>
                        <a:t>Expected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200" b="0" i="0" u="none" strike="noStrike" cap="none" normalizeH="0" baseline="0" dirty="0" smtClean="0">
                          <a:ln>
                            <a:noFill/>
                          </a:ln>
                          <a:solidFill>
                            <a:schemeClr val="tx1"/>
                          </a:solidFill>
                          <a:effectLst/>
                          <a:latin typeface="Arial" charset="0"/>
                        </a:rPr>
                        <a:t>Be a good corporate citizen.</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 name="Date Placeholder 5"/>
          <p:cNvSpPr>
            <a:spLocks noGrp="1"/>
          </p:cNvSpPr>
          <p:nvPr>
            <p:ph type="dt" sz="half" idx="10"/>
          </p:nvPr>
        </p:nvSpPr>
        <p:spPr/>
        <p:txBody>
          <a:bodyPr/>
          <a:lstStyle/>
          <a:p>
            <a:pPr>
              <a:defRPr/>
            </a:pPr>
            <a:r>
              <a:rPr lang="fr-FR" altLang="en-US" smtClean="0"/>
              <a:t>ADM1301</a:t>
            </a:r>
            <a:endParaRPr lang="en-US" altLang="en-US"/>
          </a:p>
        </p:txBody>
      </p:sp>
      <p:sp>
        <p:nvSpPr>
          <p:cNvPr id="7" name="Footer Placeholder 6"/>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6"/>
          <p:cNvSpPr>
            <a:spLocks noGrp="1"/>
          </p:cNvSpPr>
          <p:nvPr>
            <p:ph type="sldNum" sz="quarter" idx="12"/>
          </p:nvPr>
        </p:nvSpPr>
        <p:spPr>
          <a:noFill/>
        </p:spPr>
        <p:txBody>
          <a:bodyPr/>
          <a:lstStyle/>
          <a:p>
            <a:fld id="{62AC3629-D2FC-4D69-B2F9-62F4E56A01F2}" type="slidenum">
              <a:rPr lang="en-US" altLang="en-US" smtClean="0"/>
              <a:pPr/>
              <a:t>23</a:t>
            </a:fld>
            <a:endParaRPr lang="en-US" altLang="en-US" smtClean="0"/>
          </a:p>
        </p:txBody>
      </p:sp>
      <p:sp>
        <p:nvSpPr>
          <p:cNvPr id="18435" name="Rectangle 2"/>
          <p:cNvSpPr>
            <a:spLocks noGrp="1" noChangeArrowheads="1"/>
          </p:cNvSpPr>
          <p:nvPr>
            <p:ph type="title"/>
          </p:nvPr>
        </p:nvSpPr>
        <p:spPr/>
        <p:txBody>
          <a:bodyPr/>
          <a:lstStyle/>
          <a:p>
            <a:pPr eaLnBrk="1" hangingPunct="1"/>
            <a:r>
              <a:rPr lang="en-US" sz="3500" smtClean="0"/>
              <a:t>Corporate Social Responsibility</a:t>
            </a:r>
            <a:r>
              <a:rPr lang="en-US" smtClean="0"/>
              <a:t> </a:t>
            </a:r>
          </a:p>
        </p:txBody>
      </p:sp>
      <p:sp>
        <p:nvSpPr>
          <p:cNvPr id="18436" name="Rectangle 3"/>
          <p:cNvSpPr>
            <a:spLocks noGrp="1" noChangeArrowheads="1"/>
          </p:cNvSpPr>
          <p:nvPr>
            <p:ph type="body" sz="half" idx="1"/>
          </p:nvPr>
        </p:nvSpPr>
        <p:spPr>
          <a:xfrm>
            <a:off x="457200" y="1719263"/>
            <a:ext cx="4402138" cy="4411662"/>
          </a:xfrm>
        </p:spPr>
        <p:txBody>
          <a:bodyPr/>
          <a:lstStyle/>
          <a:p>
            <a:pPr eaLnBrk="1" hangingPunct="1">
              <a:buFont typeface="Wingdings" pitchFamily="2" charset="2"/>
              <a:buNone/>
            </a:pPr>
            <a:endParaRPr lang="en-US" sz="2000" smtClean="0"/>
          </a:p>
          <a:p>
            <a:pPr eaLnBrk="1" hangingPunct="1">
              <a:buFont typeface="Wingdings" pitchFamily="2" charset="2"/>
              <a:buNone/>
            </a:pPr>
            <a:r>
              <a:rPr lang="en-US" sz="2000" smtClean="0"/>
              <a:t>Economic Responsibilities (</a:t>
            </a:r>
            <a:r>
              <a:rPr lang="en-US" sz="2000" i="1" smtClean="0"/>
              <a:t>Make a profit)</a:t>
            </a:r>
            <a:endParaRPr lang="en-US" sz="2000" smtClean="0"/>
          </a:p>
          <a:p>
            <a:pPr eaLnBrk="1" hangingPunct="1">
              <a:buFont typeface="Wingdings" pitchFamily="2" charset="2"/>
              <a:buNone/>
            </a:pPr>
            <a:r>
              <a:rPr lang="en-US" sz="2000" smtClean="0"/>
              <a:t>+Legal Responsibilities (</a:t>
            </a:r>
            <a:r>
              <a:rPr lang="en-US" sz="2000" i="1" smtClean="0"/>
              <a:t>Obey the law</a:t>
            </a:r>
            <a:r>
              <a:rPr lang="en-US" sz="2000" smtClean="0"/>
              <a:t>)</a:t>
            </a:r>
          </a:p>
          <a:p>
            <a:pPr eaLnBrk="1" hangingPunct="1">
              <a:buFont typeface="Wingdings" pitchFamily="2" charset="2"/>
              <a:buNone/>
            </a:pPr>
            <a:r>
              <a:rPr lang="en-US" sz="2000" smtClean="0"/>
              <a:t>+Ethical Responsibilities (</a:t>
            </a:r>
            <a:r>
              <a:rPr lang="en-US" sz="2000" i="1" smtClean="0"/>
              <a:t>Be ethical)</a:t>
            </a:r>
            <a:endParaRPr lang="en-US" sz="2000" smtClean="0"/>
          </a:p>
          <a:p>
            <a:pPr eaLnBrk="1" hangingPunct="1">
              <a:buFont typeface="Wingdings" pitchFamily="2" charset="2"/>
              <a:buNone/>
            </a:pPr>
            <a:r>
              <a:rPr lang="en-US" sz="2000" smtClean="0"/>
              <a:t>+Philanthropic Responsibilities</a:t>
            </a:r>
            <a:r>
              <a:rPr lang="en-US" sz="2000" u="sng" smtClean="0"/>
              <a:t> (</a:t>
            </a:r>
            <a:r>
              <a:rPr lang="en-US" sz="2000" i="1" u="sng" smtClean="0"/>
              <a:t>Good corporate citizen</a:t>
            </a:r>
            <a:r>
              <a:rPr lang="en-US" sz="2000" u="sng" smtClean="0"/>
              <a:t>)</a:t>
            </a:r>
          </a:p>
          <a:p>
            <a:pPr eaLnBrk="1" hangingPunct="1">
              <a:buFont typeface="Wingdings" pitchFamily="2" charset="2"/>
              <a:buNone/>
            </a:pPr>
            <a:r>
              <a:rPr lang="en-US" sz="2200" b="1" smtClean="0">
                <a:solidFill>
                  <a:srgbClr val="008000"/>
                </a:solidFill>
              </a:rPr>
              <a:t>Corporate Social Responsibility</a:t>
            </a:r>
          </a:p>
          <a:p>
            <a:pPr eaLnBrk="1" hangingPunct="1">
              <a:buFont typeface="Wingdings" pitchFamily="2" charset="2"/>
              <a:buNone/>
            </a:pPr>
            <a:endParaRPr lang="en-US" sz="2000" b="1" smtClean="0"/>
          </a:p>
        </p:txBody>
      </p:sp>
      <p:pic>
        <p:nvPicPr>
          <p:cNvPr id="18437" name="Picture 5" descr="MCj02500850000[1]"/>
          <p:cNvPicPr>
            <a:picLocks noGrp="1" noChangeAspect="1" noChangeArrowheads="1"/>
          </p:cNvPicPr>
          <p:nvPr>
            <p:ph sz="half" idx="2"/>
          </p:nvPr>
        </p:nvPicPr>
        <p:blipFill>
          <a:blip r:embed="rId3" cstate="print"/>
          <a:srcRect/>
          <a:stretch>
            <a:fillRect/>
          </a:stretch>
        </p:blipFill>
        <p:spPr>
          <a:xfrm>
            <a:off x="5148263" y="1844675"/>
            <a:ext cx="3311525" cy="3960813"/>
          </a:xfrm>
        </p:spPr>
      </p:pic>
      <p:sp>
        <p:nvSpPr>
          <p:cNvPr id="6" name="Date Placeholder 5"/>
          <p:cNvSpPr>
            <a:spLocks noGrp="1"/>
          </p:cNvSpPr>
          <p:nvPr>
            <p:ph type="dt" sz="half" idx="10"/>
          </p:nvPr>
        </p:nvSpPr>
        <p:spPr/>
        <p:txBody>
          <a:bodyPr/>
          <a:lstStyle/>
          <a:p>
            <a:pPr>
              <a:defRPr/>
            </a:pPr>
            <a:r>
              <a:rPr lang="fr-FR" altLang="en-US" smtClean="0"/>
              <a:t>ADM1301</a:t>
            </a:r>
            <a:endParaRPr lang="en-US" altLang="en-US"/>
          </a:p>
        </p:txBody>
      </p:sp>
      <p:sp>
        <p:nvSpPr>
          <p:cNvPr id="7" name="Footer Placeholder 6"/>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r>
              <a:rPr lang="fr-FR" altLang="en-US" smtClean="0"/>
              <a:t>ADM1301</a:t>
            </a:r>
            <a:endParaRPr lang="en-US" altLang="en-US"/>
          </a:p>
        </p:txBody>
      </p:sp>
      <p:sp>
        <p:nvSpPr>
          <p:cNvPr id="5" name="Footer Placeholder 4"/>
          <p:cNvSpPr>
            <a:spLocks noGrp="1"/>
          </p:cNvSpPr>
          <p:nvPr>
            <p:ph type="ftr" sz="quarter" idx="11"/>
          </p:nvPr>
        </p:nvSpPr>
        <p:spPr/>
        <p:txBody>
          <a:bodyPr/>
          <a:lstStyle/>
          <a:p>
            <a:pPr>
              <a:defRPr/>
            </a:pPr>
            <a:r>
              <a:rPr lang="en-CA" altLang="en-US" smtClean="0"/>
              <a:t>© PM, DD and McGraw-Hill Ryerson</a:t>
            </a:r>
            <a:endParaRPr lang="en-US" altLang="en-US"/>
          </a:p>
        </p:txBody>
      </p:sp>
      <p:sp>
        <p:nvSpPr>
          <p:cNvPr id="6" name="Slide Number Placeholder 5"/>
          <p:cNvSpPr>
            <a:spLocks noGrp="1"/>
          </p:cNvSpPr>
          <p:nvPr>
            <p:ph type="sldNum" sz="quarter" idx="12"/>
          </p:nvPr>
        </p:nvSpPr>
        <p:spPr/>
        <p:txBody>
          <a:bodyPr/>
          <a:lstStyle/>
          <a:p>
            <a:pPr>
              <a:defRPr/>
            </a:pPr>
            <a:fld id="{373CE0F6-97CB-4D6C-9DF4-04D3E4707640}" type="slidenum">
              <a:rPr lang="en-US" altLang="en-US" smtClean="0"/>
              <a:pPr>
                <a:defRPr/>
              </a:pPr>
              <a:t>24</a:t>
            </a:fld>
            <a:endParaRPr lang="en-US" altLang="en-US"/>
          </a:p>
        </p:txBody>
      </p:sp>
      <p:sp>
        <p:nvSpPr>
          <p:cNvPr id="7" name="Title 1"/>
          <p:cNvSpPr txBox="1">
            <a:spLocks/>
          </p:cNvSpPr>
          <p:nvPr/>
        </p:nvSpPr>
        <p:spPr>
          <a:xfrm>
            <a:off x="457200" y="0"/>
            <a:ext cx="8229600" cy="1143000"/>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CA" sz="3900" b="1" i="0" u="none" strike="noStrike" kern="0" cap="none" spc="0" normalizeH="0" baseline="0" noProof="0" smtClean="0">
                <a:ln>
                  <a:noFill/>
                </a:ln>
                <a:solidFill>
                  <a:schemeClr val="tx2"/>
                </a:solidFill>
                <a:effectLst/>
                <a:uLnTx/>
                <a:uFillTx/>
                <a:latin typeface="+mj-lt"/>
                <a:ea typeface="+mj-ea"/>
                <a:cs typeface="+mj-cs"/>
              </a:rPr>
              <a:t>CSR Summary Definition</a:t>
            </a:r>
            <a:endParaRPr kumimoji="0" lang="en-CA" sz="3900" b="1" i="0" u="none" strike="noStrike" kern="0" cap="none" spc="0" normalizeH="0" baseline="0" noProof="0" dirty="0">
              <a:ln>
                <a:noFill/>
              </a:ln>
              <a:solidFill>
                <a:schemeClr val="tx2"/>
              </a:solidFill>
              <a:effectLst/>
              <a:uLnTx/>
              <a:uFillTx/>
              <a:latin typeface="+mj-lt"/>
              <a:ea typeface="+mj-ea"/>
              <a:cs typeface="+mj-cs"/>
            </a:endParaRPr>
          </a:p>
        </p:txBody>
      </p:sp>
      <p:graphicFrame>
        <p:nvGraphicFramePr>
          <p:cNvPr id="8" name="Diagram 7"/>
          <p:cNvGraphicFramePr/>
          <p:nvPr/>
        </p:nvGraphicFramePr>
        <p:xfrm>
          <a:off x="3786182" y="1082660"/>
          <a:ext cx="3667108" cy="40719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p:cNvSpPr txBox="1"/>
          <p:nvPr/>
        </p:nvSpPr>
        <p:spPr>
          <a:xfrm>
            <a:off x="7164288" y="4077072"/>
            <a:ext cx="1402948" cy="584775"/>
          </a:xfrm>
          <a:prstGeom prst="rect">
            <a:avLst/>
          </a:prstGeom>
          <a:noFill/>
        </p:spPr>
        <p:txBody>
          <a:bodyPr wrap="none" rtlCol="0">
            <a:spAutoFit/>
          </a:bodyPr>
          <a:lstStyle/>
          <a:p>
            <a:r>
              <a:rPr lang="en-CA" sz="1600" dirty="0" smtClean="0"/>
              <a:t>Employees</a:t>
            </a:r>
          </a:p>
          <a:p>
            <a:r>
              <a:rPr lang="en-CA" sz="1600" dirty="0" smtClean="0"/>
              <a:t>Shareholders</a:t>
            </a:r>
            <a:endParaRPr lang="en-CA" sz="1600" dirty="0"/>
          </a:p>
        </p:txBody>
      </p:sp>
      <p:sp>
        <p:nvSpPr>
          <p:cNvPr id="10" name="TextBox 9"/>
          <p:cNvSpPr txBox="1"/>
          <p:nvPr/>
        </p:nvSpPr>
        <p:spPr>
          <a:xfrm>
            <a:off x="7236296" y="2492896"/>
            <a:ext cx="1402948" cy="1077218"/>
          </a:xfrm>
          <a:prstGeom prst="rect">
            <a:avLst/>
          </a:prstGeom>
          <a:noFill/>
        </p:spPr>
        <p:txBody>
          <a:bodyPr wrap="none" rtlCol="0">
            <a:spAutoFit/>
          </a:bodyPr>
          <a:lstStyle/>
          <a:p>
            <a:r>
              <a:rPr lang="en-CA" sz="1600" dirty="0" smtClean="0"/>
              <a:t>Society</a:t>
            </a:r>
          </a:p>
          <a:p>
            <a:r>
              <a:rPr lang="en-CA" sz="1600" dirty="0" smtClean="0"/>
              <a:t>Environment</a:t>
            </a:r>
          </a:p>
          <a:p>
            <a:r>
              <a:rPr lang="en-CA" sz="1600" dirty="0" smtClean="0"/>
              <a:t>Employees</a:t>
            </a:r>
          </a:p>
          <a:p>
            <a:r>
              <a:rPr lang="en-CA" sz="1600" dirty="0" smtClean="0"/>
              <a:t>Shareholders</a:t>
            </a:r>
            <a:endParaRPr lang="en-CA" sz="1600" dirty="0"/>
          </a:p>
        </p:txBody>
      </p:sp>
      <p:graphicFrame>
        <p:nvGraphicFramePr>
          <p:cNvPr id="11" name="Diagram 10"/>
          <p:cNvGraphicFramePr/>
          <p:nvPr/>
        </p:nvGraphicFramePr>
        <p:xfrm>
          <a:off x="467544" y="908720"/>
          <a:ext cx="3357586" cy="36433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2" name="Rectangle 11"/>
          <p:cNvSpPr/>
          <p:nvPr/>
        </p:nvSpPr>
        <p:spPr>
          <a:xfrm>
            <a:off x="0" y="5445224"/>
            <a:ext cx="2726709" cy="646331"/>
          </a:xfrm>
          <a:prstGeom prst="rect">
            <a:avLst/>
          </a:prstGeom>
          <a:noFill/>
        </p:spPr>
        <p:txBody>
          <a:bodyPr wrap="square" lIns="91440" tIns="45720" rIns="91440" bIns="45720">
            <a:spAutoFit/>
          </a:bodyPr>
          <a:lstStyle/>
          <a:p>
            <a:pPr algn="ctr"/>
            <a:r>
              <a:rPr lang="en-US" sz="3600" b="1" cap="none" spc="300" dirty="0" smtClean="0">
                <a:ln w="11430" cmpd="sng">
                  <a:solidFill>
                    <a:schemeClr val="accent1">
                      <a:tint val="10000"/>
                    </a:schemeClr>
                  </a:solidFill>
                  <a:prstDash val="solid"/>
                  <a:miter lim="800000"/>
                </a:ln>
                <a:solidFill>
                  <a:srgbClr val="FF0000"/>
                </a:solidFill>
                <a:effectLst>
                  <a:glow rad="45500">
                    <a:schemeClr val="accent1">
                      <a:satMod val="220000"/>
                      <a:alpha val="35000"/>
                    </a:schemeClr>
                  </a:glow>
                </a:effectLst>
              </a:rPr>
              <a:t>Corporate</a:t>
            </a:r>
            <a:endParaRPr lang="en-US" sz="3600" b="1" cap="none" spc="300" dirty="0">
              <a:ln w="11430" cmpd="sng">
                <a:solidFill>
                  <a:schemeClr val="accent1">
                    <a:tint val="10000"/>
                  </a:schemeClr>
                </a:solidFill>
                <a:prstDash val="solid"/>
                <a:miter lim="800000"/>
              </a:ln>
              <a:solidFill>
                <a:srgbClr val="FF0000"/>
              </a:solidFill>
              <a:effectLst>
                <a:glow rad="45500">
                  <a:schemeClr val="accent1">
                    <a:satMod val="220000"/>
                    <a:alpha val="35000"/>
                  </a:schemeClr>
                </a:glow>
              </a:effectLst>
            </a:endParaRPr>
          </a:p>
        </p:txBody>
      </p:sp>
      <p:sp>
        <p:nvSpPr>
          <p:cNvPr id="13" name="Rectangle 12"/>
          <p:cNvSpPr/>
          <p:nvPr/>
        </p:nvSpPr>
        <p:spPr>
          <a:xfrm>
            <a:off x="1907704" y="5229200"/>
            <a:ext cx="4288239" cy="1200329"/>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Social</a:t>
            </a:r>
          </a:p>
          <a:p>
            <a:pPr algn="ctr"/>
            <a:r>
              <a:rPr lang="en-U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Stakeholder</a:t>
            </a:r>
            <a:endParaRPr lang="en-US"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4" name="Rectangle 13"/>
          <p:cNvSpPr/>
          <p:nvPr/>
        </p:nvSpPr>
        <p:spPr>
          <a:xfrm>
            <a:off x="5266014" y="5445224"/>
            <a:ext cx="3877986" cy="646331"/>
          </a:xfrm>
          <a:prstGeom prst="rect">
            <a:avLst/>
          </a:prstGeom>
          <a:noFill/>
        </p:spPr>
        <p:txBody>
          <a:bodyPr wrap="none" lIns="91440" tIns="45720" rIns="91440" bIns="45720">
            <a:spAutoFit/>
          </a:bodyPr>
          <a:lstStyle/>
          <a:p>
            <a:pPr algn="ctr"/>
            <a:r>
              <a:rPr lang="en-US" sz="3600" b="1" cap="none" spc="300" dirty="0" smtClean="0">
                <a:ln w="11430" cmpd="sng">
                  <a:solidFill>
                    <a:schemeClr val="accent1">
                      <a:tint val="10000"/>
                    </a:schemeClr>
                  </a:solidFill>
                  <a:prstDash val="solid"/>
                  <a:miter lim="800000"/>
                </a:ln>
                <a:solidFill>
                  <a:srgbClr val="FF0000"/>
                </a:solidFill>
                <a:effectLst>
                  <a:glow rad="45500">
                    <a:schemeClr val="accent1">
                      <a:satMod val="220000"/>
                      <a:alpha val="35000"/>
                    </a:schemeClr>
                  </a:glow>
                </a:effectLst>
              </a:rPr>
              <a:t>Responsibility</a:t>
            </a:r>
            <a:endParaRPr lang="en-US" sz="4000" b="1" cap="none" spc="300" dirty="0">
              <a:ln w="11430" cmpd="sng">
                <a:solidFill>
                  <a:schemeClr val="accent1">
                    <a:tint val="10000"/>
                  </a:schemeClr>
                </a:solidFill>
                <a:prstDash val="solid"/>
                <a:miter lim="800000"/>
              </a:ln>
              <a:solidFill>
                <a:srgbClr val="FF0000"/>
              </a:solidFill>
              <a:effectLst>
                <a:glow rad="45500">
                  <a:schemeClr val="accent1">
                    <a:satMod val="220000"/>
                    <a:alpha val="35000"/>
                  </a:schemeClr>
                </a:glow>
              </a:effectLst>
            </a:endParaRPr>
          </a:p>
        </p:txBody>
      </p:sp>
      <p:sp>
        <p:nvSpPr>
          <p:cNvPr id="15" name="Right Arrow 14"/>
          <p:cNvSpPr/>
          <p:nvPr/>
        </p:nvSpPr>
        <p:spPr bwMode="auto">
          <a:xfrm rot="16200000">
            <a:off x="6840252" y="2024844"/>
            <a:ext cx="432048" cy="216024"/>
          </a:xfrm>
          <a:prstGeom prst="rightArrow">
            <a:avLst/>
          </a:prstGeom>
          <a:solidFill>
            <a:schemeClr val="accent1"/>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CA" sz="1800" b="0" i="0" u="none" strike="noStrike" cap="none" normalizeH="0" baseline="0" smtClean="0">
              <a:ln>
                <a:noFill/>
              </a:ln>
              <a:solidFill>
                <a:schemeClr val="tx1"/>
              </a:solidFill>
              <a:effectLst/>
              <a:latin typeface="Arial" charset="0"/>
            </a:endParaRPr>
          </a:p>
        </p:txBody>
      </p:sp>
      <p:sp>
        <p:nvSpPr>
          <p:cNvPr id="16" name="TextBox 15"/>
          <p:cNvSpPr txBox="1"/>
          <p:nvPr/>
        </p:nvSpPr>
        <p:spPr>
          <a:xfrm>
            <a:off x="7236296" y="1844824"/>
            <a:ext cx="1008112" cy="584775"/>
          </a:xfrm>
          <a:prstGeom prst="rect">
            <a:avLst/>
          </a:prstGeom>
          <a:noFill/>
        </p:spPr>
        <p:txBody>
          <a:bodyPr wrap="square" rtlCol="0">
            <a:spAutoFit/>
          </a:bodyPr>
          <a:lstStyle/>
          <a:p>
            <a:r>
              <a:rPr lang="en-CA" sz="1600" dirty="0" smtClean="0"/>
              <a:t>Going beyond</a:t>
            </a:r>
            <a:endParaRPr lang="en-CA" sz="1600" dirty="0"/>
          </a:p>
        </p:txBody>
      </p:sp>
      <p:cxnSp>
        <p:nvCxnSpPr>
          <p:cNvPr id="18" name="Straight Connector 17"/>
          <p:cNvCxnSpPr/>
          <p:nvPr/>
        </p:nvCxnSpPr>
        <p:spPr bwMode="auto">
          <a:xfrm>
            <a:off x="6732240" y="2420888"/>
            <a:ext cx="1656184" cy="0"/>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A CSR Example</a:t>
            </a:r>
            <a:endParaRPr lang="en-CA"/>
          </a:p>
        </p:txBody>
      </p:sp>
      <p:sp>
        <p:nvSpPr>
          <p:cNvPr id="3" name="Text Placeholder 2"/>
          <p:cNvSpPr>
            <a:spLocks noGrp="1"/>
          </p:cNvSpPr>
          <p:nvPr>
            <p:ph type="body" sz="half" idx="1"/>
          </p:nvPr>
        </p:nvSpPr>
        <p:spPr/>
        <p:txBody>
          <a:bodyPr/>
          <a:lstStyle/>
          <a:p>
            <a:r>
              <a:rPr lang="en-CA" dirty="0" smtClean="0"/>
              <a:t>Starbucks Coffee Company</a:t>
            </a:r>
          </a:p>
          <a:p>
            <a:r>
              <a:rPr lang="en-CA" dirty="0" smtClean="0">
                <a:hlinkClick r:id="rId3"/>
              </a:rPr>
              <a:t>Video</a:t>
            </a:r>
            <a:endParaRPr lang="en-CA" dirty="0" smtClean="0"/>
          </a:p>
          <a:p>
            <a:r>
              <a:rPr lang="en-CA" dirty="0" smtClean="0"/>
              <a:t>2010 CSR Report</a:t>
            </a:r>
          </a:p>
          <a:p>
            <a:pPr lvl="1"/>
            <a:r>
              <a:rPr lang="en-CA" dirty="0" smtClean="0"/>
              <a:t>check it out at </a:t>
            </a:r>
            <a:r>
              <a:rPr lang="en-CA" dirty="0" smtClean="0">
                <a:hlinkClick r:id="rId4"/>
              </a:rPr>
              <a:t>http://www.starbucks.com/responsibility/learn-more/goals-and-progress</a:t>
            </a:r>
            <a:r>
              <a:rPr lang="en-CA" dirty="0" smtClean="0"/>
              <a:t> </a:t>
            </a:r>
          </a:p>
          <a:p>
            <a:endParaRPr lang="en-CA" dirty="0" smtClean="0"/>
          </a:p>
          <a:p>
            <a:endParaRPr lang="en-CA" dirty="0"/>
          </a:p>
        </p:txBody>
      </p:sp>
      <p:pic>
        <p:nvPicPr>
          <p:cNvPr id="8" name="Content Placeholder 7" descr="Starbucks logo.png"/>
          <p:cNvPicPr>
            <a:picLocks noGrp="1" noChangeAspect="1"/>
          </p:cNvPicPr>
          <p:nvPr>
            <p:ph sz="half" idx="2"/>
          </p:nvPr>
        </p:nvPicPr>
        <p:blipFill>
          <a:blip r:embed="rId5" cstate="print"/>
          <a:stretch>
            <a:fillRect/>
          </a:stretch>
        </p:blipFill>
        <p:spPr>
          <a:xfrm>
            <a:off x="5364088" y="2276872"/>
            <a:ext cx="2331688" cy="2304256"/>
          </a:xfrm>
        </p:spPr>
      </p:pic>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
        <p:nvSpPr>
          <p:cNvPr id="7" name="Slide Number Placeholder 6"/>
          <p:cNvSpPr>
            <a:spLocks noGrp="1"/>
          </p:cNvSpPr>
          <p:nvPr>
            <p:ph type="sldNum" sz="quarter" idx="12"/>
          </p:nvPr>
        </p:nvSpPr>
        <p:spPr/>
        <p:txBody>
          <a:bodyPr/>
          <a:lstStyle/>
          <a:p>
            <a:pPr>
              <a:defRPr/>
            </a:pPr>
            <a:fld id="{B6245C2E-EC0C-4AD0-88E0-A052282EDDA3}" type="slidenum">
              <a:rPr lang="en-US" altLang="en-US" smtClean="0"/>
              <a:pPr>
                <a:defRPr/>
              </a:pPr>
              <a:t>25</a:t>
            </a:fld>
            <a:endParaRPr lang="en-US" alt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6"/>
          <p:cNvSpPr>
            <a:spLocks noGrp="1"/>
          </p:cNvSpPr>
          <p:nvPr>
            <p:ph type="sldNum" sz="quarter" idx="12"/>
          </p:nvPr>
        </p:nvSpPr>
        <p:spPr>
          <a:noFill/>
        </p:spPr>
        <p:txBody>
          <a:bodyPr/>
          <a:lstStyle/>
          <a:p>
            <a:fld id="{DABF027F-D9B3-42FA-87B2-9FA493D40F1D}" type="slidenum">
              <a:rPr lang="en-US" altLang="en-US" smtClean="0"/>
              <a:pPr/>
              <a:t>26</a:t>
            </a:fld>
            <a:endParaRPr lang="en-US" altLang="en-US" smtClean="0"/>
          </a:p>
        </p:txBody>
      </p:sp>
      <p:sp>
        <p:nvSpPr>
          <p:cNvPr id="20483" name="Rectangle 4"/>
          <p:cNvSpPr>
            <a:spLocks noGrp="1" noChangeArrowheads="1"/>
          </p:cNvSpPr>
          <p:nvPr>
            <p:ph type="title"/>
          </p:nvPr>
        </p:nvSpPr>
        <p:spPr/>
        <p:txBody>
          <a:bodyPr/>
          <a:lstStyle/>
          <a:p>
            <a:pPr eaLnBrk="1" hangingPunct="1"/>
            <a:r>
              <a:rPr lang="en-CA" sz="3500" smtClean="0"/>
              <a:t>Contemporary CSR Concepts</a:t>
            </a:r>
            <a:endParaRPr lang="en-US" sz="3500" smtClean="0"/>
          </a:p>
        </p:txBody>
      </p:sp>
      <p:sp>
        <p:nvSpPr>
          <p:cNvPr id="20484" name="Rectangle 6"/>
          <p:cNvSpPr>
            <a:spLocks noGrp="1" noChangeArrowheads="1"/>
          </p:cNvSpPr>
          <p:nvPr>
            <p:ph type="body" sz="half" idx="2"/>
          </p:nvPr>
        </p:nvSpPr>
        <p:spPr/>
        <p:txBody>
          <a:bodyPr/>
          <a:lstStyle/>
          <a:p>
            <a:pPr eaLnBrk="1" hangingPunct="1"/>
            <a:r>
              <a:rPr lang="en-CA" sz="2600" smtClean="0"/>
              <a:t>Corporate Sustainability</a:t>
            </a:r>
          </a:p>
          <a:p>
            <a:pPr eaLnBrk="1" hangingPunct="1"/>
            <a:r>
              <a:rPr lang="en-CA" sz="2600" smtClean="0"/>
              <a:t>Reputational Management</a:t>
            </a:r>
          </a:p>
          <a:p>
            <a:pPr eaLnBrk="1" hangingPunct="1"/>
            <a:r>
              <a:rPr lang="en-CA" sz="2600" smtClean="0"/>
              <a:t>Social Impact Management</a:t>
            </a:r>
          </a:p>
          <a:p>
            <a:pPr eaLnBrk="1" hangingPunct="1"/>
            <a:r>
              <a:rPr lang="en-CA" sz="2600" smtClean="0"/>
              <a:t>Triple-E Bottom Line</a:t>
            </a:r>
            <a:endParaRPr lang="en-US" sz="2600" smtClean="0"/>
          </a:p>
        </p:txBody>
      </p:sp>
      <p:pic>
        <p:nvPicPr>
          <p:cNvPr id="20485" name="Picture 7" descr="j0297707"/>
          <p:cNvPicPr>
            <a:picLocks noGrp="1" noChangeAspect="1" noChangeArrowheads="1"/>
          </p:cNvPicPr>
          <p:nvPr>
            <p:ph sz="half" idx="1"/>
          </p:nvPr>
        </p:nvPicPr>
        <p:blipFill>
          <a:blip r:embed="rId3" cstate="print"/>
          <a:srcRect/>
          <a:stretch>
            <a:fillRect/>
          </a:stretch>
        </p:blipFill>
        <p:spPr>
          <a:xfrm>
            <a:off x="755650" y="1844675"/>
            <a:ext cx="3384550" cy="3313113"/>
          </a:xfrm>
        </p:spPr>
      </p:pic>
      <p:sp>
        <p:nvSpPr>
          <p:cNvPr id="6" name="Date Placeholder 5"/>
          <p:cNvSpPr>
            <a:spLocks noGrp="1"/>
          </p:cNvSpPr>
          <p:nvPr>
            <p:ph type="dt" sz="half" idx="10"/>
          </p:nvPr>
        </p:nvSpPr>
        <p:spPr/>
        <p:txBody>
          <a:bodyPr/>
          <a:lstStyle/>
          <a:p>
            <a:pPr>
              <a:defRPr/>
            </a:pPr>
            <a:r>
              <a:rPr lang="fr-FR" altLang="en-US" smtClean="0"/>
              <a:t>ADM1301</a:t>
            </a:r>
            <a:endParaRPr lang="en-US" altLang="en-US"/>
          </a:p>
        </p:txBody>
      </p:sp>
      <p:sp>
        <p:nvSpPr>
          <p:cNvPr id="7" name="Footer Placeholder 6"/>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5"/>
          <p:cNvSpPr>
            <a:spLocks noGrp="1"/>
          </p:cNvSpPr>
          <p:nvPr>
            <p:ph type="sldNum" sz="quarter" idx="12"/>
          </p:nvPr>
        </p:nvSpPr>
        <p:spPr>
          <a:noFill/>
        </p:spPr>
        <p:txBody>
          <a:bodyPr/>
          <a:lstStyle/>
          <a:p>
            <a:fld id="{C901C8BE-4A8C-44A5-8E44-1BC8CA5BA572}" type="slidenum">
              <a:rPr lang="en-US" altLang="en-US" smtClean="0"/>
              <a:pPr/>
              <a:t>27</a:t>
            </a:fld>
            <a:endParaRPr lang="en-US" altLang="en-US" smtClean="0"/>
          </a:p>
        </p:txBody>
      </p:sp>
      <p:sp>
        <p:nvSpPr>
          <p:cNvPr id="21507" name="Rectangle 2"/>
          <p:cNvSpPr>
            <a:spLocks noGrp="1" noChangeArrowheads="1"/>
          </p:cNvSpPr>
          <p:nvPr>
            <p:ph type="title"/>
          </p:nvPr>
        </p:nvSpPr>
        <p:spPr/>
        <p:txBody>
          <a:bodyPr/>
          <a:lstStyle/>
          <a:p>
            <a:pPr eaLnBrk="1" hangingPunct="1"/>
            <a:r>
              <a:rPr lang="en-US" sz="3500" smtClean="0"/>
              <a:t>Corporate Sustainability (CS)</a:t>
            </a:r>
          </a:p>
        </p:txBody>
      </p:sp>
      <p:sp>
        <p:nvSpPr>
          <p:cNvPr id="21508" name="Rectangle 3"/>
          <p:cNvSpPr>
            <a:spLocks noGrp="1" noChangeArrowheads="1"/>
          </p:cNvSpPr>
          <p:nvPr>
            <p:ph type="body" idx="1"/>
          </p:nvPr>
        </p:nvSpPr>
        <p:spPr/>
        <p:txBody>
          <a:bodyPr/>
          <a:lstStyle/>
          <a:p>
            <a:pPr eaLnBrk="1" hangingPunct="1"/>
            <a:r>
              <a:rPr lang="en-US" smtClean="0"/>
              <a:t>Compliance-driven CS: follow regulations</a:t>
            </a:r>
          </a:p>
          <a:p>
            <a:pPr eaLnBrk="1" hangingPunct="1"/>
            <a:r>
              <a:rPr lang="en-US" smtClean="0"/>
              <a:t>Profit-driven CS: focus on bottom line</a:t>
            </a:r>
          </a:p>
          <a:p>
            <a:pPr eaLnBrk="1" hangingPunct="1"/>
            <a:r>
              <a:rPr lang="en-US" smtClean="0"/>
              <a:t>Caring CS: go beyond legal compliance</a:t>
            </a:r>
          </a:p>
          <a:p>
            <a:pPr eaLnBrk="1" hangingPunct="1"/>
            <a:r>
              <a:rPr lang="en-US" smtClean="0"/>
              <a:t>Synergistic CS: well balanced solutions</a:t>
            </a:r>
          </a:p>
          <a:p>
            <a:pPr eaLnBrk="1" hangingPunct="1"/>
            <a:r>
              <a:rPr lang="en-US" smtClean="0"/>
              <a:t>Holistic CS: fully integrated CS</a:t>
            </a:r>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5"/>
          <p:cNvSpPr>
            <a:spLocks noGrp="1"/>
          </p:cNvSpPr>
          <p:nvPr>
            <p:ph type="sldNum" sz="quarter" idx="12"/>
          </p:nvPr>
        </p:nvSpPr>
        <p:spPr>
          <a:noFill/>
        </p:spPr>
        <p:txBody>
          <a:bodyPr/>
          <a:lstStyle/>
          <a:p>
            <a:fld id="{1D557D3F-A90B-4292-ADDD-568BFFC1372A}" type="slidenum">
              <a:rPr lang="en-US" altLang="en-US" smtClean="0"/>
              <a:pPr/>
              <a:t>28</a:t>
            </a:fld>
            <a:endParaRPr lang="en-US" altLang="en-US" smtClean="0"/>
          </a:p>
        </p:txBody>
      </p:sp>
      <p:sp>
        <p:nvSpPr>
          <p:cNvPr id="22531" name="Rectangle 2"/>
          <p:cNvSpPr>
            <a:spLocks noGrp="1" noChangeArrowheads="1"/>
          </p:cNvSpPr>
          <p:nvPr>
            <p:ph type="title"/>
          </p:nvPr>
        </p:nvSpPr>
        <p:spPr/>
        <p:txBody>
          <a:bodyPr/>
          <a:lstStyle/>
          <a:p>
            <a:pPr eaLnBrk="1" hangingPunct="1"/>
            <a:r>
              <a:rPr lang="en-US" sz="3500" smtClean="0"/>
              <a:t>Reputation Management</a:t>
            </a:r>
          </a:p>
        </p:txBody>
      </p:sp>
      <p:sp>
        <p:nvSpPr>
          <p:cNvPr id="22532" name="Rectangle 3"/>
          <p:cNvSpPr>
            <a:spLocks noGrp="1" noChangeArrowheads="1"/>
          </p:cNvSpPr>
          <p:nvPr>
            <p:ph type="body" idx="1"/>
          </p:nvPr>
        </p:nvSpPr>
        <p:spPr/>
        <p:txBody>
          <a:bodyPr/>
          <a:lstStyle/>
          <a:p>
            <a:pPr eaLnBrk="1" hangingPunct="1"/>
            <a:r>
              <a:rPr lang="en-US" smtClean="0"/>
              <a:t>Reputation management is an effort to enhance a corporation’s image</a:t>
            </a:r>
          </a:p>
          <a:p>
            <a:pPr eaLnBrk="1" hangingPunct="1"/>
            <a:r>
              <a:rPr lang="en-US" smtClean="0"/>
              <a:t>Previous focus on media and public relations as well as crisis management</a:t>
            </a:r>
          </a:p>
          <a:p>
            <a:pPr eaLnBrk="1" hangingPunct="1"/>
            <a:r>
              <a:rPr lang="en-US" smtClean="0"/>
              <a:t>Today, focus is on relationships with all stakeholders</a:t>
            </a:r>
          </a:p>
          <a:p>
            <a:pPr eaLnBrk="1" hangingPunct="1"/>
            <a:r>
              <a:rPr lang="en-US" smtClean="0"/>
              <a:t>Reputations take a long time to be established, but can be destroyed quickly</a:t>
            </a:r>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5"/>
          <p:cNvSpPr>
            <a:spLocks noGrp="1"/>
          </p:cNvSpPr>
          <p:nvPr>
            <p:ph type="sldNum" sz="quarter" idx="12"/>
          </p:nvPr>
        </p:nvSpPr>
        <p:spPr>
          <a:noFill/>
        </p:spPr>
        <p:txBody>
          <a:bodyPr/>
          <a:lstStyle/>
          <a:p>
            <a:fld id="{0358159E-BCF4-44B8-85F0-08916A77052B}" type="slidenum">
              <a:rPr lang="en-US" altLang="en-US" smtClean="0"/>
              <a:pPr/>
              <a:t>29</a:t>
            </a:fld>
            <a:endParaRPr lang="en-US" altLang="en-US" smtClean="0"/>
          </a:p>
        </p:txBody>
      </p:sp>
      <p:sp>
        <p:nvSpPr>
          <p:cNvPr id="23555" name="Rectangle 2"/>
          <p:cNvSpPr>
            <a:spLocks noGrp="1" noChangeArrowheads="1"/>
          </p:cNvSpPr>
          <p:nvPr>
            <p:ph type="title"/>
          </p:nvPr>
        </p:nvSpPr>
        <p:spPr/>
        <p:txBody>
          <a:bodyPr/>
          <a:lstStyle/>
          <a:p>
            <a:pPr eaLnBrk="1" hangingPunct="1"/>
            <a:r>
              <a:rPr lang="en-US" sz="3500" smtClean="0"/>
              <a:t>Social Impact Management</a:t>
            </a:r>
          </a:p>
        </p:txBody>
      </p:sp>
      <p:sp>
        <p:nvSpPr>
          <p:cNvPr id="23556" name="Rectangle 3"/>
          <p:cNvSpPr>
            <a:spLocks noGrp="1" noChangeArrowheads="1"/>
          </p:cNvSpPr>
          <p:nvPr>
            <p:ph type="body" idx="1"/>
          </p:nvPr>
        </p:nvSpPr>
        <p:spPr/>
        <p:txBody>
          <a:bodyPr/>
          <a:lstStyle/>
          <a:p>
            <a:pPr eaLnBrk="1" hangingPunct="1">
              <a:lnSpc>
                <a:spcPct val="90000"/>
              </a:lnSpc>
            </a:pPr>
            <a:r>
              <a:rPr lang="en-US" smtClean="0"/>
              <a:t>Field of inquiry at the intersection of business needs and wider societal concerns that reflects and respects the complex interdependency between the two.</a:t>
            </a:r>
          </a:p>
          <a:p>
            <a:pPr eaLnBrk="1" hangingPunct="1">
              <a:lnSpc>
                <a:spcPct val="90000"/>
              </a:lnSpc>
            </a:pPr>
            <a:r>
              <a:rPr lang="en-US" smtClean="0"/>
              <a:t>Evaluates 3 aspects of business:</a:t>
            </a:r>
          </a:p>
          <a:p>
            <a:pPr marL="669925" lvl="1" indent="-325438" eaLnBrk="1" hangingPunct="1">
              <a:lnSpc>
                <a:spcPct val="90000"/>
              </a:lnSpc>
            </a:pPr>
            <a:r>
              <a:rPr lang="en-US" smtClean="0"/>
              <a:t>Purpose of business</a:t>
            </a:r>
          </a:p>
          <a:p>
            <a:pPr marL="669925" lvl="1" indent="-325438" eaLnBrk="1" hangingPunct="1">
              <a:lnSpc>
                <a:spcPct val="90000"/>
              </a:lnSpc>
            </a:pPr>
            <a:r>
              <a:rPr lang="en-US" smtClean="0"/>
              <a:t>Social context of business</a:t>
            </a:r>
          </a:p>
          <a:p>
            <a:pPr marL="669925" lvl="1" indent="-325438" eaLnBrk="1" hangingPunct="1">
              <a:lnSpc>
                <a:spcPct val="90000"/>
              </a:lnSpc>
            </a:pPr>
            <a:r>
              <a:rPr lang="en-US" smtClean="0"/>
              <a:t>Metrics: how performance is measured</a:t>
            </a:r>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6"/>
          <p:cNvSpPr>
            <a:spLocks noGrp="1"/>
          </p:cNvSpPr>
          <p:nvPr>
            <p:ph type="sldNum" sz="quarter" idx="12"/>
          </p:nvPr>
        </p:nvSpPr>
        <p:spPr>
          <a:noFill/>
        </p:spPr>
        <p:txBody>
          <a:bodyPr/>
          <a:lstStyle/>
          <a:p>
            <a:fld id="{F8266F89-0C03-4CAC-9360-0B1F0356519A}" type="slidenum">
              <a:rPr lang="en-US" altLang="en-US" smtClean="0"/>
              <a:pPr/>
              <a:t>30</a:t>
            </a:fld>
            <a:endParaRPr lang="en-US" altLang="en-US" smtClean="0"/>
          </a:p>
        </p:txBody>
      </p:sp>
      <p:sp>
        <p:nvSpPr>
          <p:cNvPr id="24579" name="Rectangle 2"/>
          <p:cNvSpPr>
            <a:spLocks noGrp="1" noChangeArrowheads="1"/>
          </p:cNvSpPr>
          <p:nvPr>
            <p:ph type="title"/>
          </p:nvPr>
        </p:nvSpPr>
        <p:spPr/>
        <p:txBody>
          <a:bodyPr/>
          <a:lstStyle/>
          <a:p>
            <a:pPr eaLnBrk="1" hangingPunct="1"/>
            <a:r>
              <a:rPr lang="en-US" sz="3500" smtClean="0"/>
              <a:t>Triple-E Bottom Line (TBL)</a:t>
            </a:r>
          </a:p>
        </p:txBody>
      </p:sp>
      <p:sp>
        <p:nvSpPr>
          <p:cNvPr id="24580" name="Rectangle 3"/>
          <p:cNvSpPr>
            <a:spLocks noGrp="1" noChangeArrowheads="1"/>
          </p:cNvSpPr>
          <p:nvPr>
            <p:ph type="body" sz="half" idx="2"/>
          </p:nvPr>
        </p:nvSpPr>
        <p:spPr>
          <a:xfrm>
            <a:off x="4643438" y="1484313"/>
            <a:ext cx="4043362" cy="5138737"/>
          </a:xfrm>
        </p:spPr>
        <p:txBody>
          <a:bodyPr/>
          <a:lstStyle/>
          <a:p>
            <a:pPr eaLnBrk="1" hangingPunct="1"/>
            <a:r>
              <a:rPr lang="en-US" sz="2400" smtClean="0"/>
              <a:t>Evaluates a corporation’s performance according to a summary of the </a:t>
            </a:r>
            <a:r>
              <a:rPr lang="en-US" sz="2400" i="1" smtClean="0"/>
              <a:t>economic</a:t>
            </a:r>
            <a:r>
              <a:rPr lang="en-US" sz="2400" smtClean="0"/>
              <a:t>, </a:t>
            </a:r>
            <a:r>
              <a:rPr lang="en-US" sz="2400" i="1" smtClean="0"/>
              <a:t>social</a:t>
            </a:r>
            <a:r>
              <a:rPr lang="en-US" sz="2400" smtClean="0"/>
              <a:t>, (ethical)</a:t>
            </a:r>
            <a:r>
              <a:rPr lang="en-US" sz="2400" i="1" smtClean="0"/>
              <a:t> </a:t>
            </a:r>
            <a:r>
              <a:rPr lang="en-US" sz="2400" smtClean="0"/>
              <a:t>and </a:t>
            </a:r>
            <a:r>
              <a:rPr lang="en-US" sz="2400" i="1" smtClean="0"/>
              <a:t>environmental </a:t>
            </a:r>
            <a:r>
              <a:rPr lang="en-US" sz="2400" smtClean="0"/>
              <a:t>value the corporation adds or destroys.</a:t>
            </a:r>
          </a:p>
          <a:p>
            <a:pPr eaLnBrk="1" hangingPunct="1"/>
            <a:r>
              <a:rPr lang="en-US" sz="2400" smtClean="0"/>
              <a:t>Now forms the basis for corporate reporting of economic, ethical, and environmental responsibilities.</a:t>
            </a:r>
          </a:p>
        </p:txBody>
      </p:sp>
      <p:pic>
        <p:nvPicPr>
          <p:cNvPr id="24581" name="Picture 5" descr="MPj03994920000[1]"/>
          <p:cNvPicPr>
            <a:picLocks noGrp="1" noChangeAspect="1" noChangeArrowheads="1"/>
          </p:cNvPicPr>
          <p:nvPr>
            <p:ph sz="half" idx="1"/>
          </p:nvPr>
        </p:nvPicPr>
        <p:blipFill>
          <a:blip r:embed="rId3" cstate="print"/>
          <a:srcRect/>
          <a:stretch>
            <a:fillRect/>
          </a:stretch>
        </p:blipFill>
        <p:spPr>
          <a:xfrm>
            <a:off x="525463" y="2060575"/>
            <a:ext cx="3902075" cy="4176713"/>
          </a:xfrm>
        </p:spPr>
      </p:pic>
      <p:sp>
        <p:nvSpPr>
          <p:cNvPr id="6" name="Date Placeholder 5"/>
          <p:cNvSpPr>
            <a:spLocks noGrp="1"/>
          </p:cNvSpPr>
          <p:nvPr>
            <p:ph type="dt" sz="half" idx="10"/>
          </p:nvPr>
        </p:nvSpPr>
        <p:spPr/>
        <p:txBody>
          <a:bodyPr/>
          <a:lstStyle/>
          <a:p>
            <a:pPr>
              <a:defRPr/>
            </a:pPr>
            <a:r>
              <a:rPr lang="fr-FR" altLang="en-US" smtClean="0"/>
              <a:t>ADM1301</a:t>
            </a:r>
            <a:endParaRPr lang="en-US" altLang="en-US"/>
          </a:p>
        </p:txBody>
      </p:sp>
      <p:sp>
        <p:nvSpPr>
          <p:cNvPr id="7" name="Footer Placeholder 6"/>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6"/>
          <p:cNvSpPr>
            <a:spLocks noGrp="1"/>
          </p:cNvSpPr>
          <p:nvPr>
            <p:ph type="sldNum" sz="quarter" idx="12"/>
          </p:nvPr>
        </p:nvSpPr>
        <p:spPr>
          <a:noFill/>
        </p:spPr>
        <p:txBody>
          <a:bodyPr/>
          <a:lstStyle/>
          <a:p>
            <a:fld id="{90948FE5-7972-492F-8DCC-8D213CDCB5B3}" type="slidenum">
              <a:rPr lang="en-US" altLang="en-US" smtClean="0"/>
              <a:pPr/>
              <a:t>31</a:t>
            </a:fld>
            <a:endParaRPr lang="en-US" altLang="en-US" smtClean="0"/>
          </a:p>
        </p:txBody>
      </p:sp>
      <p:sp>
        <p:nvSpPr>
          <p:cNvPr id="25603" name="Rectangle 2"/>
          <p:cNvSpPr>
            <a:spLocks noGrp="1" noChangeArrowheads="1"/>
          </p:cNvSpPr>
          <p:nvPr>
            <p:ph type="title"/>
          </p:nvPr>
        </p:nvSpPr>
        <p:spPr/>
        <p:txBody>
          <a:bodyPr/>
          <a:lstStyle/>
          <a:p>
            <a:pPr eaLnBrk="1" hangingPunct="1"/>
            <a:r>
              <a:rPr lang="en-US" sz="3500" smtClean="0"/>
              <a:t>Corporate Social Responsibility</a:t>
            </a:r>
            <a:r>
              <a:rPr lang="en-US" smtClean="0"/>
              <a:t> </a:t>
            </a:r>
          </a:p>
        </p:txBody>
      </p:sp>
      <p:sp>
        <p:nvSpPr>
          <p:cNvPr id="25604" name="Rectangle 3"/>
          <p:cNvSpPr>
            <a:spLocks noGrp="1" noChangeArrowheads="1"/>
          </p:cNvSpPr>
          <p:nvPr>
            <p:ph type="body" sz="half" idx="2"/>
          </p:nvPr>
        </p:nvSpPr>
        <p:spPr>
          <a:xfrm>
            <a:off x="4643438" y="1719263"/>
            <a:ext cx="4043362" cy="4805362"/>
          </a:xfrm>
        </p:spPr>
        <p:txBody>
          <a:bodyPr/>
          <a:lstStyle/>
          <a:p>
            <a:pPr algn="ctr" eaLnBrk="1" hangingPunct="1">
              <a:buFont typeface="Wingdings" pitchFamily="2" charset="2"/>
              <a:buNone/>
            </a:pPr>
            <a:r>
              <a:rPr lang="en-US" sz="2400" b="1" smtClean="0">
                <a:solidFill>
                  <a:srgbClr val="008000"/>
                </a:solidFill>
              </a:rPr>
              <a:t>Corporate Citizenship Concepts</a:t>
            </a:r>
            <a:endParaRPr lang="en-US" sz="2400" smtClean="0"/>
          </a:p>
          <a:p>
            <a:pPr eaLnBrk="1" hangingPunct="1"/>
            <a:r>
              <a:rPr lang="en-US" sz="2200" smtClean="0"/>
              <a:t>Corporate social </a:t>
            </a:r>
            <a:r>
              <a:rPr lang="en-US" sz="2200" i="1" smtClean="0"/>
              <a:t>responsibility </a:t>
            </a:r>
            <a:r>
              <a:rPr lang="en-US" sz="2200" smtClean="0"/>
              <a:t>– emphasizes obligation and accountability </a:t>
            </a:r>
          </a:p>
          <a:p>
            <a:pPr eaLnBrk="1" hangingPunct="1"/>
            <a:r>
              <a:rPr lang="en-US" sz="2200" smtClean="0"/>
              <a:t>Corporate social </a:t>
            </a:r>
            <a:r>
              <a:rPr lang="en-US" sz="2200" i="1" smtClean="0"/>
              <a:t>responsiveness </a:t>
            </a:r>
            <a:r>
              <a:rPr lang="en-US" sz="2200" smtClean="0"/>
              <a:t>– emphasizes action and responsibility</a:t>
            </a:r>
          </a:p>
          <a:p>
            <a:pPr eaLnBrk="1" hangingPunct="1"/>
            <a:r>
              <a:rPr lang="en-US" sz="2200" smtClean="0"/>
              <a:t>Corporate social </a:t>
            </a:r>
            <a:r>
              <a:rPr lang="en-US" sz="2200" i="1" smtClean="0"/>
              <a:t>performance</a:t>
            </a:r>
            <a:r>
              <a:rPr lang="en-US" sz="2200" smtClean="0"/>
              <a:t> – emphasizes outcomes and results</a:t>
            </a:r>
          </a:p>
          <a:p>
            <a:pPr algn="ctr" eaLnBrk="1" hangingPunct="1">
              <a:buFont typeface="Wingdings" pitchFamily="2" charset="2"/>
              <a:buNone/>
            </a:pPr>
            <a:endParaRPr lang="en-US" sz="2000" smtClean="0"/>
          </a:p>
        </p:txBody>
      </p:sp>
      <p:pic>
        <p:nvPicPr>
          <p:cNvPr id="25605" name="Picture 7" descr="MPj04372350000[1]"/>
          <p:cNvPicPr>
            <a:picLocks noGrp="1" noChangeAspect="1" noChangeArrowheads="1"/>
          </p:cNvPicPr>
          <p:nvPr>
            <p:ph sz="half" idx="1"/>
          </p:nvPr>
        </p:nvPicPr>
        <p:blipFill>
          <a:blip r:embed="rId3" cstate="print"/>
          <a:srcRect/>
          <a:stretch>
            <a:fillRect/>
          </a:stretch>
        </p:blipFill>
        <p:spPr>
          <a:xfrm>
            <a:off x="457200" y="1628775"/>
            <a:ext cx="4038600" cy="4464050"/>
          </a:xfrm>
        </p:spPr>
      </p:pic>
      <p:sp>
        <p:nvSpPr>
          <p:cNvPr id="6" name="Date Placeholder 5"/>
          <p:cNvSpPr>
            <a:spLocks noGrp="1"/>
          </p:cNvSpPr>
          <p:nvPr>
            <p:ph type="dt" sz="half" idx="10"/>
          </p:nvPr>
        </p:nvSpPr>
        <p:spPr/>
        <p:txBody>
          <a:bodyPr/>
          <a:lstStyle/>
          <a:p>
            <a:pPr>
              <a:defRPr/>
            </a:pPr>
            <a:r>
              <a:rPr lang="fr-FR" altLang="en-US" smtClean="0"/>
              <a:t>ADM1301</a:t>
            </a:r>
            <a:endParaRPr lang="en-US" altLang="en-US"/>
          </a:p>
        </p:txBody>
      </p:sp>
      <p:sp>
        <p:nvSpPr>
          <p:cNvPr id="7" name="Footer Placeholder 6"/>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6"/>
          <p:cNvSpPr>
            <a:spLocks noGrp="1"/>
          </p:cNvSpPr>
          <p:nvPr>
            <p:ph type="sldNum" sz="quarter" idx="12"/>
          </p:nvPr>
        </p:nvSpPr>
        <p:spPr>
          <a:noFill/>
        </p:spPr>
        <p:txBody>
          <a:bodyPr/>
          <a:lstStyle/>
          <a:p>
            <a:fld id="{97C9792D-ED48-4D58-89FD-F6CB497C9746}" type="slidenum">
              <a:rPr lang="en-US" altLang="en-US" smtClean="0"/>
              <a:pPr/>
              <a:t>32</a:t>
            </a:fld>
            <a:endParaRPr lang="en-US" altLang="en-US" smtClean="0"/>
          </a:p>
        </p:txBody>
      </p:sp>
      <p:sp>
        <p:nvSpPr>
          <p:cNvPr id="26627" name="Rectangle 2"/>
          <p:cNvSpPr>
            <a:spLocks noGrp="1" noChangeArrowheads="1"/>
          </p:cNvSpPr>
          <p:nvPr>
            <p:ph type="title"/>
          </p:nvPr>
        </p:nvSpPr>
        <p:spPr/>
        <p:txBody>
          <a:bodyPr/>
          <a:lstStyle/>
          <a:p>
            <a:pPr eaLnBrk="1" hangingPunct="1"/>
            <a:r>
              <a:rPr lang="en-US" sz="3500" smtClean="0"/>
              <a:t>Good Corporate Citizenship: Benefits</a:t>
            </a:r>
          </a:p>
        </p:txBody>
      </p:sp>
      <p:sp>
        <p:nvSpPr>
          <p:cNvPr id="26628" name="Rectangle 3"/>
          <p:cNvSpPr>
            <a:spLocks noGrp="1" noChangeArrowheads="1"/>
          </p:cNvSpPr>
          <p:nvPr>
            <p:ph type="body" sz="half" idx="1"/>
          </p:nvPr>
        </p:nvSpPr>
        <p:spPr>
          <a:xfrm>
            <a:off x="457200" y="1719263"/>
            <a:ext cx="4343400" cy="4411662"/>
          </a:xfrm>
        </p:spPr>
        <p:txBody>
          <a:bodyPr/>
          <a:lstStyle/>
          <a:p>
            <a:pPr eaLnBrk="1" hangingPunct="1"/>
            <a:r>
              <a:rPr lang="en-US" sz="2600" smtClean="0"/>
              <a:t>Reputation management</a:t>
            </a:r>
          </a:p>
          <a:p>
            <a:pPr eaLnBrk="1" hangingPunct="1"/>
            <a:r>
              <a:rPr lang="en-US" sz="2600" smtClean="0"/>
              <a:t>Risk profile and risk management</a:t>
            </a:r>
          </a:p>
          <a:p>
            <a:pPr eaLnBrk="1" hangingPunct="1"/>
            <a:r>
              <a:rPr lang="en-US" sz="2600" smtClean="0"/>
              <a:t>Employee recruitment, motivation, and retention</a:t>
            </a:r>
          </a:p>
          <a:p>
            <a:pPr eaLnBrk="1" hangingPunct="1"/>
            <a:r>
              <a:rPr lang="en-US" sz="2600" smtClean="0"/>
              <a:t>Investor relations and access to capital</a:t>
            </a:r>
          </a:p>
        </p:txBody>
      </p:sp>
      <p:sp>
        <p:nvSpPr>
          <p:cNvPr id="26629" name="Rectangle 4"/>
          <p:cNvSpPr>
            <a:spLocks noGrp="1" noChangeArrowheads="1"/>
          </p:cNvSpPr>
          <p:nvPr>
            <p:ph type="body" sz="half" idx="2"/>
          </p:nvPr>
        </p:nvSpPr>
        <p:spPr>
          <a:xfrm>
            <a:off x="5029200" y="1719263"/>
            <a:ext cx="3657600" cy="4411662"/>
          </a:xfrm>
        </p:spPr>
        <p:txBody>
          <a:bodyPr/>
          <a:lstStyle/>
          <a:p>
            <a:pPr eaLnBrk="1" hangingPunct="1"/>
            <a:r>
              <a:rPr lang="en-US" sz="2600" smtClean="0"/>
              <a:t>Learning and innovation</a:t>
            </a:r>
          </a:p>
          <a:p>
            <a:pPr eaLnBrk="1" hangingPunct="1"/>
            <a:r>
              <a:rPr lang="en-US" sz="2600" smtClean="0"/>
              <a:t>Competitiveness and market positioning</a:t>
            </a:r>
          </a:p>
          <a:p>
            <a:pPr eaLnBrk="1" hangingPunct="1"/>
            <a:r>
              <a:rPr lang="en-US" sz="2600" smtClean="0"/>
              <a:t>Operational efficiency</a:t>
            </a:r>
          </a:p>
          <a:p>
            <a:pPr eaLnBrk="1" hangingPunct="1"/>
            <a:r>
              <a:rPr lang="en-US" sz="2600" smtClean="0"/>
              <a:t>License to operate</a:t>
            </a:r>
          </a:p>
        </p:txBody>
      </p:sp>
      <p:sp>
        <p:nvSpPr>
          <p:cNvPr id="26630" name="Text Box 5"/>
          <p:cNvSpPr txBox="1">
            <a:spLocks noChangeArrowheads="1"/>
          </p:cNvSpPr>
          <p:nvPr/>
        </p:nvSpPr>
        <p:spPr bwMode="auto">
          <a:xfrm>
            <a:off x="4479925" y="6056313"/>
            <a:ext cx="3422650" cy="366712"/>
          </a:xfrm>
          <a:prstGeom prst="rect">
            <a:avLst/>
          </a:prstGeom>
          <a:noFill/>
          <a:ln w="9525">
            <a:noFill/>
            <a:miter lim="800000"/>
            <a:headEnd/>
            <a:tailEnd/>
          </a:ln>
        </p:spPr>
        <p:txBody>
          <a:bodyPr wrap="none">
            <a:spAutoFit/>
          </a:bodyPr>
          <a:lstStyle/>
          <a:p>
            <a:r>
              <a:rPr lang="en-US"/>
              <a:t>Source: World Economic Forum</a:t>
            </a:r>
          </a:p>
        </p:txBody>
      </p:sp>
      <p:sp>
        <p:nvSpPr>
          <p:cNvPr id="7" name="Date Placeholder 6"/>
          <p:cNvSpPr>
            <a:spLocks noGrp="1"/>
          </p:cNvSpPr>
          <p:nvPr>
            <p:ph type="dt" sz="half" idx="10"/>
          </p:nvPr>
        </p:nvSpPr>
        <p:spPr/>
        <p:txBody>
          <a:bodyPr/>
          <a:lstStyle/>
          <a:p>
            <a:pPr>
              <a:defRPr/>
            </a:pPr>
            <a:r>
              <a:rPr lang="fr-FR" altLang="en-US" smtClean="0"/>
              <a:t>ADM1301</a:t>
            </a:r>
            <a:endParaRPr lang="en-US" altLang="en-US"/>
          </a:p>
        </p:txBody>
      </p:sp>
      <p:sp>
        <p:nvSpPr>
          <p:cNvPr id="8" name="Footer Placeholder 7"/>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5"/>
          <p:cNvSpPr>
            <a:spLocks noGrp="1"/>
          </p:cNvSpPr>
          <p:nvPr>
            <p:ph type="sldNum" sz="quarter" idx="12"/>
          </p:nvPr>
        </p:nvSpPr>
        <p:spPr>
          <a:noFill/>
        </p:spPr>
        <p:txBody>
          <a:bodyPr/>
          <a:lstStyle/>
          <a:p>
            <a:fld id="{9B81B931-0BA7-4B01-B536-2944652BA65B}" type="slidenum">
              <a:rPr lang="en-US" altLang="en-US" smtClean="0"/>
              <a:pPr/>
              <a:t>33</a:t>
            </a:fld>
            <a:endParaRPr lang="en-US" altLang="en-US" smtClean="0"/>
          </a:p>
        </p:txBody>
      </p:sp>
      <p:sp>
        <p:nvSpPr>
          <p:cNvPr id="27651" name="Rectangle 2"/>
          <p:cNvSpPr>
            <a:spLocks noGrp="1" noChangeArrowheads="1"/>
          </p:cNvSpPr>
          <p:nvPr>
            <p:ph type="title"/>
          </p:nvPr>
        </p:nvSpPr>
        <p:spPr/>
        <p:txBody>
          <a:bodyPr/>
          <a:lstStyle/>
          <a:p>
            <a:pPr eaLnBrk="1" hangingPunct="1"/>
            <a:r>
              <a:rPr lang="en-US" sz="3500" smtClean="0"/>
              <a:t>New Approach to </a:t>
            </a:r>
            <a:br>
              <a:rPr lang="en-US" sz="3500" smtClean="0"/>
            </a:br>
            <a:r>
              <a:rPr lang="en-US" sz="3500" smtClean="0"/>
              <a:t>Corporate Citizenship</a:t>
            </a:r>
          </a:p>
        </p:txBody>
      </p:sp>
      <p:sp>
        <p:nvSpPr>
          <p:cNvPr id="27652" name="Rectangle 3"/>
          <p:cNvSpPr>
            <a:spLocks noGrp="1" noChangeArrowheads="1"/>
          </p:cNvSpPr>
          <p:nvPr>
            <p:ph type="body" idx="1"/>
          </p:nvPr>
        </p:nvSpPr>
        <p:spPr/>
        <p:txBody>
          <a:bodyPr/>
          <a:lstStyle/>
          <a:p>
            <a:pPr eaLnBrk="1" hangingPunct="1"/>
            <a:r>
              <a:rPr lang="en-US" smtClean="0"/>
              <a:t>Limited</a:t>
            </a:r>
          </a:p>
          <a:p>
            <a:pPr marL="669925" lvl="1" indent="-325438" eaLnBrk="1" hangingPunct="1"/>
            <a:r>
              <a:rPr lang="en-US" smtClean="0"/>
              <a:t>Focus on corporate giving</a:t>
            </a:r>
          </a:p>
          <a:p>
            <a:pPr eaLnBrk="1" hangingPunct="1"/>
            <a:r>
              <a:rPr lang="en-US" smtClean="0"/>
              <a:t>Equivalent</a:t>
            </a:r>
          </a:p>
          <a:p>
            <a:pPr marL="669925" lvl="1" indent="-325438" eaLnBrk="1" hangingPunct="1"/>
            <a:r>
              <a:rPr lang="en-US" smtClean="0"/>
              <a:t>Emphasis on sustainability</a:t>
            </a:r>
          </a:p>
          <a:p>
            <a:pPr eaLnBrk="1" hangingPunct="1"/>
            <a:r>
              <a:rPr lang="en-US" smtClean="0"/>
              <a:t>Extended</a:t>
            </a:r>
          </a:p>
          <a:p>
            <a:pPr marL="669925" lvl="1" indent="-325438" eaLnBrk="1" hangingPunct="1"/>
            <a:r>
              <a:rPr lang="en-US" smtClean="0"/>
              <a:t>Defined as a set of individual, social, civil, and political rights</a:t>
            </a:r>
          </a:p>
        </p:txBody>
      </p:sp>
      <p:sp>
        <p:nvSpPr>
          <p:cNvPr id="27653" name="Text Box 4"/>
          <p:cNvSpPr txBox="1">
            <a:spLocks noChangeArrowheads="1"/>
          </p:cNvSpPr>
          <p:nvPr/>
        </p:nvSpPr>
        <p:spPr bwMode="auto">
          <a:xfrm>
            <a:off x="4876800" y="5486400"/>
            <a:ext cx="3498850" cy="641350"/>
          </a:xfrm>
          <a:prstGeom prst="rect">
            <a:avLst/>
          </a:prstGeom>
          <a:noFill/>
          <a:ln w="9525">
            <a:noFill/>
            <a:miter lim="800000"/>
            <a:headEnd/>
            <a:tailEnd/>
          </a:ln>
        </p:spPr>
        <p:txBody>
          <a:bodyPr wrap="none">
            <a:spAutoFit/>
          </a:bodyPr>
          <a:lstStyle/>
          <a:p>
            <a:endParaRPr lang="en-US"/>
          </a:p>
          <a:p>
            <a:r>
              <a:rPr lang="en-US"/>
              <a:t>Source: Matten and Crane, 2005</a:t>
            </a:r>
          </a:p>
        </p:txBody>
      </p:sp>
      <p:sp>
        <p:nvSpPr>
          <p:cNvPr id="6" name="Date Placeholder 5"/>
          <p:cNvSpPr>
            <a:spLocks noGrp="1"/>
          </p:cNvSpPr>
          <p:nvPr>
            <p:ph type="dt" sz="half" idx="10"/>
          </p:nvPr>
        </p:nvSpPr>
        <p:spPr/>
        <p:txBody>
          <a:bodyPr/>
          <a:lstStyle/>
          <a:p>
            <a:pPr>
              <a:defRPr/>
            </a:pPr>
            <a:r>
              <a:rPr lang="fr-FR" altLang="en-US" smtClean="0"/>
              <a:t>ADM1301</a:t>
            </a:r>
            <a:endParaRPr lang="en-US" altLang="en-US"/>
          </a:p>
        </p:txBody>
      </p:sp>
      <p:sp>
        <p:nvSpPr>
          <p:cNvPr id="7" name="Footer Placeholder 6"/>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6"/>
          <p:cNvSpPr>
            <a:spLocks noGrp="1"/>
          </p:cNvSpPr>
          <p:nvPr>
            <p:ph type="sldNum" sz="quarter" idx="12"/>
          </p:nvPr>
        </p:nvSpPr>
        <p:spPr>
          <a:noFill/>
        </p:spPr>
        <p:txBody>
          <a:bodyPr/>
          <a:lstStyle/>
          <a:p>
            <a:fld id="{977C0782-15FE-47FD-8A36-E7AC2E619622}" type="slidenum">
              <a:rPr lang="en-US" altLang="en-US" smtClean="0"/>
              <a:pPr/>
              <a:t>34</a:t>
            </a:fld>
            <a:endParaRPr lang="en-US" altLang="en-US" smtClean="0"/>
          </a:p>
        </p:txBody>
      </p:sp>
      <p:sp>
        <p:nvSpPr>
          <p:cNvPr id="28675" name="Rectangle 2"/>
          <p:cNvSpPr>
            <a:spLocks noGrp="1" noChangeArrowheads="1"/>
          </p:cNvSpPr>
          <p:nvPr>
            <p:ph type="title"/>
          </p:nvPr>
        </p:nvSpPr>
        <p:spPr/>
        <p:txBody>
          <a:bodyPr/>
          <a:lstStyle/>
          <a:p>
            <a:pPr eaLnBrk="1" hangingPunct="1"/>
            <a:r>
              <a:rPr lang="en-US" sz="3500" smtClean="0"/>
              <a:t>Responses to </a:t>
            </a:r>
            <a:br>
              <a:rPr lang="en-US" sz="3500" smtClean="0"/>
            </a:br>
            <a:r>
              <a:rPr lang="en-US" sz="3500" smtClean="0"/>
              <a:t>Corporate Social Responsibility</a:t>
            </a:r>
          </a:p>
        </p:txBody>
      </p:sp>
      <p:sp>
        <p:nvSpPr>
          <p:cNvPr id="28676" name="Rectangle 3"/>
          <p:cNvSpPr>
            <a:spLocks noGrp="1" noChangeArrowheads="1"/>
          </p:cNvSpPr>
          <p:nvPr>
            <p:ph type="body" sz="half" idx="1"/>
          </p:nvPr>
        </p:nvSpPr>
        <p:spPr/>
        <p:txBody>
          <a:bodyPr/>
          <a:lstStyle/>
          <a:p>
            <a:pPr eaLnBrk="1" hangingPunct="1"/>
            <a:r>
              <a:rPr lang="en-US" sz="2600" dirty="0" smtClean="0"/>
              <a:t>Corporate giving</a:t>
            </a:r>
          </a:p>
          <a:p>
            <a:pPr eaLnBrk="1" hangingPunct="1"/>
            <a:endParaRPr lang="en-US" sz="1600" dirty="0" smtClean="0"/>
          </a:p>
          <a:p>
            <a:pPr eaLnBrk="1" hangingPunct="1"/>
            <a:r>
              <a:rPr lang="en-US" sz="2600" dirty="0" smtClean="0"/>
              <a:t>Voluntarism</a:t>
            </a:r>
          </a:p>
          <a:p>
            <a:pPr eaLnBrk="1" hangingPunct="1"/>
            <a:endParaRPr lang="en-US" sz="1600" dirty="0" smtClean="0"/>
          </a:p>
          <a:p>
            <a:pPr eaLnBrk="1" hangingPunct="1"/>
            <a:r>
              <a:rPr lang="en-US" sz="2600" dirty="0" smtClean="0"/>
              <a:t>Corporate sponsorship</a:t>
            </a:r>
          </a:p>
          <a:p>
            <a:pPr eaLnBrk="1" hangingPunct="1"/>
            <a:endParaRPr lang="en-US" sz="1600" dirty="0" smtClean="0"/>
          </a:p>
          <a:p>
            <a:pPr eaLnBrk="1" hangingPunct="1"/>
            <a:r>
              <a:rPr lang="en-US" sz="2600" dirty="0" smtClean="0"/>
              <a:t>Social venture philanthropy</a:t>
            </a:r>
          </a:p>
          <a:p>
            <a:pPr eaLnBrk="1" hangingPunct="1"/>
            <a:endParaRPr lang="en-US" sz="1600" dirty="0" smtClean="0"/>
          </a:p>
          <a:p>
            <a:pPr eaLnBrk="1" hangingPunct="1"/>
            <a:r>
              <a:rPr lang="en-US" sz="2600" dirty="0" smtClean="0"/>
              <a:t>Social enterprise</a:t>
            </a:r>
          </a:p>
        </p:txBody>
      </p:sp>
      <p:sp>
        <p:nvSpPr>
          <p:cNvPr id="6" name="Date Placeholder 5"/>
          <p:cNvSpPr>
            <a:spLocks noGrp="1"/>
          </p:cNvSpPr>
          <p:nvPr>
            <p:ph type="dt" sz="half" idx="10"/>
          </p:nvPr>
        </p:nvSpPr>
        <p:spPr/>
        <p:txBody>
          <a:bodyPr/>
          <a:lstStyle/>
          <a:p>
            <a:pPr>
              <a:defRPr/>
            </a:pPr>
            <a:r>
              <a:rPr lang="fr-FR" altLang="en-US" smtClean="0"/>
              <a:t>ADM1301</a:t>
            </a:r>
            <a:endParaRPr lang="en-US" altLang="en-US"/>
          </a:p>
        </p:txBody>
      </p:sp>
      <p:sp>
        <p:nvSpPr>
          <p:cNvPr id="7" name="Footer Placeholder 6"/>
          <p:cNvSpPr>
            <a:spLocks noGrp="1"/>
          </p:cNvSpPr>
          <p:nvPr>
            <p:ph type="ftr" sz="quarter" idx="11"/>
          </p:nvPr>
        </p:nvSpPr>
        <p:spPr/>
        <p:txBody>
          <a:bodyPr/>
          <a:lstStyle/>
          <a:p>
            <a:pPr>
              <a:defRPr/>
            </a:pPr>
            <a:r>
              <a:rPr lang="en-CA" altLang="en-US" smtClean="0"/>
              <a:t>© PM, DD and McGraw-Hill Ryerson</a:t>
            </a:r>
            <a:endParaRPr lang="en-US" altLang="en-US"/>
          </a:p>
        </p:txBody>
      </p:sp>
      <p:pic>
        <p:nvPicPr>
          <p:cNvPr id="1026" name="Picture 2" descr="C:\Users\User\AppData\Local\Microsoft\Windows\Temporary Internet Files\Content.IE5\SLETCUUH\MP900442479[1].jpg"/>
          <p:cNvPicPr>
            <a:picLocks noChangeAspect="1" noChangeArrowheads="1"/>
          </p:cNvPicPr>
          <p:nvPr/>
        </p:nvPicPr>
        <p:blipFill>
          <a:blip r:embed="rId3" cstate="print"/>
          <a:srcRect/>
          <a:stretch>
            <a:fillRect/>
          </a:stretch>
        </p:blipFill>
        <p:spPr bwMode="auto">
          <a:xfrm>
            <a:off x="5148064" y="1628800"/>
            <a:ext cx="2766053" cy="4149080"/>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p:txBody>
          <a:bodyPr/>
          <a:lstStyle/>
          <a:p>
            <a:pPr eaLnBrk="1" hangingPunct="1"/>
            <a:r>
              <a:rPr lang="en-US" sz="3500" smtClean="0"/>
              <a:t>Corporate Philanthropy: Definition</a:t>
            </a:r>
          </a:p>
        </p:txBody>
      </p:sp>
      <p:sp>
        <p:nvSpPr>
          <p:cNvPr id="29700" name="Rectangle 3"/>
          <p:cNvSpPr>
            <a:spLocks noGrp="1" noChangeArrowheads="1"/>
          </p:cNvSpPr>
          <p:nvPr>
            <p:ph sz="half" idx="1"/>
          </p:nvPr>
        </p:nvSpPr>
        <p:spPr>
          <a:xfrm>
            <a:off x="457200" y="1719263"/>
            <a:ext cx="5050904" cy="4302025"/>
          </a:xfrm>
        </p:spPr>
        <p:txBody>
          <a:bodyPr/>
          <a:lstStyle/>
          <a:p>
            <a:pPr eaLnBrk="1" hangingPunct="1"/>
            <a:r>
              <a:rPr lang="en-US" dirty="0" smtClean="0"/>
              <a:t>The effort of business to contribute to society socially, manifested by donations of money or goods and services in kind, voluntarism (where corporate employees work for social causes), and sponsorship of events that contribute to society.</a:t>
            </a:r>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
        <p:nvSpPr>
          <p:cNvPr id="29698" name="Slide Number Placeholder 5"/>
          <p:cNvSpPr>
            <a:spLocks noGrp="1"/>
          </p:cNvSpPr>
          <p:nvPr>
            <p:ph type="sldNum" sz="quarter" idx="12"/>
          </p:nvPr>
        </p:nvSpPr>
        <p:spPr>
          <a:noFill/>
        </p:spPr>
        <p:txBody>
          <a:bodyPr/>
          <a:lstStyle/>
          <a:p>
            <a:fld id="{83E76BA5-6063-4329-93C8-10CD1DC2DA3A}" type="slidenum">
              <a:rPr lang="en-US" altLang="en-US" smtClean="0"/>
              <a:pPr/>
              <a:t>35</a:t>
            </a:fld>
            <a:endParaRPr lang="en-US" altLang="en-US" smtClean="0"/>
          </a:p>
        </p:txBody>
      </p:sp>
      <p:pic>
        <p:nvPicPr>
          <p:cNvPr id="4098" name="Picture 2" descr="C:\Users\User\AppData\Local\Microsoft\Windows\Temporary Internet Files\Content.IE5\SLETCUUH\MP900427741[1].jpg"/>
          <p:cNvPicPr>
            <a:picLocks noChangeAspect="1" noChangeArrowheads="1"/>
          </p:cNvPicPr>
          <p:nvPr/>
        </p:nvPicPr>
        <p:blipFill>
          <a:blip r:embed="rId3" cstate="print"/>
          <a:srcRect/>
          <a:stretch>
            <a:fillRect/>
          </a:stretch>
        </p:blipFill>
        <p:spPr bwMode="auto">
          <a:xfrm>
            <a:off x="5508104" y="1916832"/>
            <a:ext cx="2994802" cy="3744416"/>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5"/>
          <p:cNvSpPr>
            <a:spLocks noGrp="1"/>
          </p:cNvSpPr>
          <p:nvPr>
            <p:ph type="sldNum" sz="quarter" idx="12"/>
          </p:nvPr>
        </p:nvSpPr>
        <p:spPr>
          <a:noFill/>
        </p:spPr>
        <p:txBody>
          <a:bodyPr/>
          <a:lstStyle/>
          <a:p>
            <a:fld id="{B5B101FC-600F-484E-81C1-273313B6B5C9}" type="slidenum">
              <a:rPr lang="en-US" altLang="en-US" smtClean="0"/>
              <a:pPr/>
              <a:t>36</a:t>
            </a:fld>
            <a:endParaRPr lang="en-US" altLang="en-US" smtClean="0"/>
          </a:p>
        </p:txBody>
      </p:sp>
      <p:sp>
        <p:nvSpPr>
          <p:cNvPr id="30723" name="Rectangle 2"/>
          <p:cNvSpPr>
            <a:spLocks noGrp="1" noChangeArrowheads="1"/>
          </p:cNvSpPr>
          <p:nvPr>
            <p:ph type="title"/>
          </p:nvPr>
        </p:nvSpPr>
        <p:spPr/>
        <p:txBody>
          <a:bodyPr/>
          <a:lstStyle/>
          <a:p>
            <a:pPr eaLnBrk="1" hangingPunct="1"/>
            <a:r>
              <a:rPr lang="en-US" sz="3500" smtClean="0"/>
              <a:t>Arguments For </a:t>
            </a:r>
            <a:br>
              <a:rPr lang="en-US" sz="3500" smtClean="0"/>
            </a:br>
            <a:r>
              <a:rPr lang="en-US" sz="3500" smtClean="0"/>
              <a:t>Corporate Philanthropy</a:t>
            </a:r>
          </a:p>
        </p:txBody>
      </p:sp>
      <p:sp>
        <p:nvSpPr>
          <p:cNvPr id="30724" name="Rectangle 3"/>
          <p:cNvSpPr>
            <a:spLocks noGrp="1" noChangeArrowheads="1"/>
          </p:cNvSpPr>
          <p:nvPr>
            <p:ph type="body" idx="1"/>
          </p:nvPr>
        </p:nvSpPr>
        <p:spPr/>
        <p:txBody>
          <a:bodyPr/>
          <a:lstStyle/>
          <a:p>
            <a:pPr eaLnBrk="1" hangingPunct="1"/>
            <a:r>
              <a:rPr lang="en-US" smtClean="0"/>
              <a:t>Means to express CSR to community</a:t>
            </a:r>
          </a:p>
          <a:p>
            <a:pPr eaLnBrk="1" hangingPunct="1"/>
            <a:r>
              <a:rPr lang="en-US" smtClean="0"/>
              <a:t>Promotes image of good citizenship</a:t>
            </a:r>
          </a:p>
          <a:p>
            <a:pPr eaLnBrk="1" hangingPunct="1"/>
            <a:r>
              <a:rPr lang="en-US" smtClean="0"/>
              <a:t>Business benefits from volunteer sector</a:t>
            </a:r>
          </a:p>
          <a:p>
            <a:pPr eaLnBrk="1" hangingPunct="1"/>
            <a:r>
              <a:rPr lang="en-US" smtClean="0"/>
              <a:t>Benefits from corporate community investment program</a:t>
            </a:r>
          </a:p>
          <a:p>
            <a:pPr eaLnBrk="1" hangingPunct="1"/>
            <a:r>
              <a:rPr lang="en-US" smtClean="0"/>
              <a:t>Company’s success linked to community’s health</a:t>
            </a:r>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5"/>
          <p:cNvSpPr>
            <a:spLocks noGrp="1"/>
          </p:cNvSpPr>
          <p:nvPr>
            <p:ph type="sldNum" sz="quarter" idx="12"/>
          </p:nvPr>
        </p:nvSpPr>
        <p:spPr>
          <a:noFill/>
        </p:spPr>
        <p:txBody>
          <a:bodyPr/>
          <a:lstStyle/>
          <a:p>
            <a:fld id="{CF1337DE-D373-4E75-B828-EA58D40F2FB6}" type="slidenum">
              <a:rPr lang="en-US" altLang="en-US" smtClean="0"/>
              <a:pPr/>
              <a:t>37</a:t>
            </a:fld>
            <a:endParaRPr lang="en-US" altLang="en-US" smtClean="0"/>
          </a:p>
        </p:txBody>
      </p:sp>
      <p:sp>
        <p:nvSpPr>
          <p:cNvPr id="31747" name="Rectangle 2"/>
          <p:cNvSpPr>
            <a:spLocks noGrp="1" noChangeArrowheads="1"/>
          </p:cNvSpPr>
          <p:nvPr>
            <p:ph type="title"/>
          </p:nvPr>
        </p:nvSpPr>
        <p:spPr/>
        <p:txBody>
          <a:bodyPr/>
          <a:lstStyle/>
          <a:p>
            <a:pPr eaLnBrk="1" hangingPunct="1"/>
            <a:r>
              <a:rPr lang="en-US" sz="3500" smtClean="0"/>
              <a:t>Arguments Against </a:t>
            </a:r>
            <a:br>
              <a:rPr lang="en-US" sz="3500" smtClean="0"/>
            </a:br>
            <a:r>
              <a:rPr lang="en-US" sz="3500" smtClean="0"/>
              <a:t>Corporate Philanthropy</a:t>
            </a:r>
          </a:p>
        </p:txBody>
      </p:sp>
      <p:sp>
        <p:nvSpPr>
          <p:cNvPr id="31748" name="Rectangle 3"/>
          <p:cNvSpPr>
            <a:spLocks noGrp="1" noChangeArrowheads="1"/>
          </p:cNvSpPr>
          <p:nvPr>
            <p:ph type="body" idx="1"/>
          </p:nvPr>
        </p:nvSpPr>
        <p:spPr/>
        <p:txBody>
          <a:bodyPr/>
          <a:lstStyle/>
          <a:p>
            <a:pPr eaLnBrk="1" hangingPunct="1"/>
            <a:r>
              <a:rPr lang="en-US" smtClean="0"/>
              <a:t>Funds given belong to shareholders</a:t>
            </a:r>
          </a:p>
          <a:p>
            <a:pPr eaLnBrk="1" hangingPunct="1"/>
            <a:r>
              <a:rPr lang="en-US" smtClean="0"/>
              <a:t>Social welfare is the job of government</a:t>
            </a:r>
          </a:p>
          <a:p>
            <a:pPr eaLnBrk="1" hangingPunct="1"/>
            <a:r>
              <a:rPr lang="en-US" smtClean="0"/>
              <a:t>Corporation might become accountable for actions of charity</a:t>
            </a:r>
          </a:p>
          <a:p>
            <a:pPr eaLnBrk="1" hangingPunct="1"/>
            <a:r>
              <a:rPr lang="en-US" smtClean="0"/>
              <a:t>No guidelines or standards to measure, evaluate, or monitor corporate giving</a:t>
            </a:r>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5"/>
          <p:cNvSpPr>
            <a:spLocks noGrp="1"/>
          </p:cNvSpPr>
          <p:nvPr>
            <p:ph type="sldNum" sz="quarter" idx="12"/>
          </p:nvPr>
        </p:nvSpPr>
        <p:spPr>
          <a:noFill/>
        </p:spPr>
        <p:txBody>
          <a:bodyPr/>
          <a:lstStyle/>
          <a:p>
            <a:fld id="{BBD852BD-0571-4C4C-BDAA-BA40A3B30DAE}" type="slidenum">
              <a:rPr lang="en-US" altLang="en-US" smtClean="0"/>
              <a:pPr/>
              <a:t>38</a:t>
            </a:fld>
            <a:endParaRPr lang="en-US" altLang="en-US" smtClean="0"/>
          </a:p>
        </p:txBody>
      </p:sp>
      <p:sp>
        <p:nvSpPr>
          <p:cNvPr id="32771" name="Rectangle 2"/>
          <p:cNvSpPr>
            <a:spLocks noGrp="1" noChangeArrowheads="1"/>
          </p:cNvSpPr>
          <p:nvPr>
            <p:ph type="title"/>
          </p:nvPr>
        </p:nvSpPr>
        <p:spPr/>
        <p:txBody>
          <a:bodyPr/>
          <a:lstStyle/>
          <a:p>
            <a:pPr eaLnBrk="1" hangingPunct="1"/>
            <a:r>
              <a:rPr lang="en-US" sz="3500" smtClean="0"/>
              <a:t>Trends and Concerns in </a:t>
            </a:r>
            <a:br>
              <a:rPr lang="en-US" sz="3500" smtClean="0"/>
            </a:br>
            <a:r>
              <a:rPr lang="en-US" sz="3500" smtClean="0"/>
              <a:t>Corporate Giving</a:t>
            </a:r>
          </a:p>
        </p:txBody>
      </p:sp>
      <p:sp>
        <p:nvSpPr>
          <p:cNvPr id="32772" name="Rectangle 3"/>
          <p:cNvSpPr>
            <a:spLocks noGrp="1" noChangeArrowheads="1"/>
          </p:cNvSpPr>
          <p:nvPr>
            <p:ph type="body" idx="1"/>
          </p:nvPr>
        </p:nvSpPr>
        <p:spPr/>
        <p:txBody>
          <a:bodyPr/>
          <a:lstStyle/>
          <a:p>
            <a:pPr eaLnBrk="1" hangingPunct="1"/>
            <a:r>
              <a:rPr lang="en-US" i="1" dirty="0" smtClean="0"/>
              <a:t>Cause-related marketing</a:t>
            </a:r>
            <a:r>
              <a:rPr lang="en-US" dirty="0" smtClean="0"/>
              <a:t>: The purchase of a particular product results in a donation being made by a corporation to a non-profit organization’s program.</a:t>
            </a:r>
          </a:p>
          <a:p>
            <a:pPr eaLnBrk="1" hangingPunct="1"/>
            <a:endParaRPr lang="en-US" dirty="0" smtClean="0"/>
          </a:p>
          <a:p>
            <a:pPr eaLnBrk="1" hangingPunct="1"/>
            <a:endParaRPr lang="en-US" dirty="0" smtClean="0"/>
          </a:p>
          <a:p>
            <a:pPr eaLnBrk="1" hangingPunct="1"/>
            <a:r>
              <a:rPr lang="en-US" dirty="0" smtClean="0"/>
              <a:t>Charitable Foundations</a:t>
            </a:r>
          </a:p>
          <a:p>
            <a:pPr lvl="1" eaLnBrk="1" hangingPunct="1"/>
            <a:r>
              <a:rPr lang="en-US" dirty="0" smtClean="0"/>
              <a:t>(see p.163 text)</a:t>
            </a:r>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pic>
        <p:nvPicPr>
          <p:cNvPr id="2055" name="Picture 7" descr="C:\Users\User\AppData\Local\Microsoft\Windows\Temporary Internet Files\Content.IE5\LJGD59IX\MP900448379[1].jpg"/>
          <p:cNvPicPr>
            <a:picLocks noChangeAspect="1" noChangeArrowheads="1"/>
          </p:cNvPicPr>
          <p:nvPr/>
        </p:nvPicPr>
        <p:blipFill>
          <a:blip r:embed="rId3" cstate="print"/>
          <a:srcRect/>
          <a:stretch>
            <a:fillRect/>
          </a:stretch>
        </p:blipFill>
        <p:spPr bwMode="auto">
          <a:xfrm>
            <a:off x="5220072" y="3284984"/>
            <a:ext cx="3059832" cy="2039888"/>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5"/>
          <p:cNvSpPr>
            <a:spLocks noGrp="1"/>
          </p:cNvSpPr>
          <p:nvPr>
            <p:ph type="sldNum" sz="quarter" idx="12"/>
          </p:nvPr>
        </p:nvSpPr>
        <p:spPr>
          <a:noFill/>
        </p:spPr>
        <p:txBody>
          <a:bodyPr/>
          <a:lstStyle/>
          <a:p>
            <a:fld id="{9DCD2354-E61D-41D3-9E93-5ECC842D64F1}" type="slidenum">
              <a:rPr lang="en-US" altLang="en-US" smtClean="0"/>
              <a:pPr/>
              <a:t>39</a:t>
            </a:fld>
            <a:endParaRPr lang="en-US" altLang="en-US" smtClean="0"/>
          </a:p>
        </p:txBody>
      </p:sp>
      <p:sp>
        <p:nvSpPr>
          <p:cNvPr id="33795" name="Rectangle 2"/>
          <p:cNvSpPr>
            <a:spLocks noGrp="1" noChangeArrowheads="1"/>
          </p:cNvSpPr>
          <p:nvPr>
            <p:ph type="title"/>
          </p:nvPr>
        </p:nvSpPr>
        <p:spPr/>
        <p:txBody>
          <a:bodyPr/>
          <a:lstStyle/>
          <a:p>
            <a:pPr eaLnBrk="1" hangingPunct="1"/>
            <a:r>
              <a:rPr lang="en-US" sz="3500" smtClean="0"/>
              <a:t>Trends and Concerns in </a:t>
            </a:r>
            <a:br>
              <a:rPr lang="en-US" sz="3500" smtClean="0"/>
            </a:br>
            <a:r>
              <a:rPr lang="en-US" sz="3500" smtClean="0"/>
              <a:t>Corporate Giving</a:t>
            </a:r>
          </a:p>
        </p:txBody>
      </p:sp>
      <p:sp>
        <p:nvSpPr>
          <p:cNvPr id="33796" name="Rectangle 3"/>
          <p:cNvSpPr>
            <a:spLocks noGrp="1" noChangeArrowheads="1"/>
          </p:cNvSpPr>
          <p:nvPr>
            <p:ph type="body" idx="1"/>
          </p:nvPr>
        </p:nvSpPr>
        <p:spPr/>
        <p:txBody>
          <a:bodyPr/>
          <a:lstStyle/>
          <a:p>
            <a:pPr eaLnBrk="1" hangingPunct="1"/>
            <a:r>
              <a:rPr lang="en-US" i="1" smtClean="0"/>
              <a:t>Strategic giving</a:t>
            </a:r>
            <a:r>
              <a:rPr lang="en-US" smtClean="0"/>
              <a:t>: An attempt to rationalize the shareholder interests with corporate philanthropy whereby the corporation benefits directly from the funds given.</a:t>
            </a:r>
          </a:p>
          <a:p>
            <a:pPr eaLnBrk="1" hangingPunct="1"/>
            <a:endParaRPr lang="en-US" smtClean="0"/>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pic>
        <p:nvPicPr>
          <p:cNvPr id="3075" name="Picture 3" descr="C:\Users\User\AppData\Local\Microsoft\Windows\Temporary Internet Files\Content.IE5\QTE451HR\MC900250754[1].wmf"/>
          <p:cNvPicPr>
            <a:picLocks noChangeAspect="1" noChangeArrowheads="1"/>
          </p:cNvPicPr>
          <p:nvPr/>
        </p:nvPicPr>
        <p:blipFill>
          <a:blip r:embed="rId3" cstate="print"/>
          <a:srcRect/>
          <a:stretch>
            <a:fillRect/>
          </a:stretch>
        </p:blipFill>
        <p:spPr bwMode="auto">
          <a:xfrm>
            <a:off x="3203848" y="3645024"/>
            <a:ext cx="2524408" cy="2462543"/>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p:txBody>
          <a:bodyPr/>
          <a:lstStyle/>
          <a:p>
            <a:pPr eaLnBrk="1" hangingPunct="1"/>
            <a:r>
              <a:rPr lang="en-US" sz="3500" smtClean="0"/>
              <a:t>Other Concepts:</a:t>
            </a:r>
            <a:br>
              <a:rPr lang="en-US" sz="3500" smtClean="0"/>
            </a:br>
            <a:r>
              <a:rPr lang="en-US" sz="3500" smtClean="0"/>
              <a:t>Corporate Voluntarism</a:t>
            </a:r>
          </a:p>
        </p:txBody>
      </p:sp>
      <p:sp>
        <p:nvSpPr>
          <p:cNvPr id="34820" name="Rectangle 3"/>
          <p:cNvSpPr>
            <a:spLocks noGrp="1" noChangeArrowheads="1"/>
          </p:cNvSpPr>
          <p:nvPr>
            <p:ph sz="half" idx="1"/>
          </p:nvPr>
        </p:nvSpPr>
        <p:spPr>
          <a:xfrm>
            <a:off x="467544" y="1556793"/>
            <a:ext cx="4752528" cy="4464496"/>
          </a:xfrm>
        </p:spPr>
        <p:txBody>
          <a:bodyPr/>
          <a:lstStyle/>
          <a:p>
            <a:pPr eaLnBrk="1" hangingPunct="1"/>
            <a:r>
              <a:rPr lang="en-US" dirty="0" smtClean="0"/>
              <a:t>Forms of support</a:t>
            </a:r>
          </a:p>
          <a:p>
            <a:pPr marL="669925" lvl="1" indent="-325438" eaLnBrk="1" hangingPunct="1"/>
            <a:r>
              <a:rPr lang="en-US" dirty="0" smtClean="0"/>
              <a:t>Providing facilities, allowing time off, assisting with personal expenses incurred while undertaking voluntary activities, special recognition to employees</a:t>
            </a:r>
          </a:p>
          <a:p>
            <a:pPr eaLnBrk="1" hangingPunct="1"/>
            <a:r>
              <a:rPr lang="en-US" dirty="0" smtClean="0"/>
              <a:t>Corporate policies regarding voluntarism</a:t>
            </a:r>
          </a:p>
          <a:p>
            <a:pPr marL="669925" lvl="1" indent="-325438" eaLnBrk="1" hangingPunct="1"/>
            <a:r>
              <a:rPr lang="en-US" dirty="0" smtClean="0"/>
              <a:t>encouraging; enabling; and promoting</a:t>
            </a:r>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
        <p:nvSpPr>
          <p:cNvPr id="34818" name="Slide Number Placeholder 5"/>
          <p:cNvSpPr>
            <a:spLocks noGrp="1"/>
          </p:cNvSpPr>
          <p:nvPr>
            <p:ph type="sldNum" sz="quarter" idx="12"/>
          </p:nvPr>
        </p:nvSpPr>
        <p:spPr>
          <a:noFill/>
        </p:spPr>
        <p:txBody>
          <a:bodyPr/>
          <a:lstStyle/>
          <a:p>
            <a:fld id="{5817583B-75DF-4CB1-864E-3CB8796BC749}" type="slidenum">
              <a:rPr lang="en-US" altLang="en-US" smtClean="0"/>
              <a:pPr/>
              <a:t>40</a:t>
            </a:fld>
            <a:endParaRPr lang="en-US" altLang="en-US" smtClean="0"/>
          </a:p>
        </p:txBody>
      </p:sp>
      <p:pic>
        <p:nvPicPr>
          <p:cNvPr id="5122" name="Picture 2" descr="C:\Users\User\AppData\Local\Microsoft\Windows\Temporary Internet Files\Content.IE5\SLETCUUH\MP900427738[1].jpg"/>
          <p:cNvPicPr>
            <a:picLocks noChangeAspect="1" noChangeArrowheads="1"/>
          </p:cNvPicPr>
          <p:nvPr/>
        </p:nvPicPr>
        <p:blipFill>
          <a:blip r:embed="rId3" cstate="print"/>
          <a:srcRect/>
          <a:stretch>
            <a:fillRect/>
          </a:stretch>
        </p:blipFill>
        <p:spPr bwMode="auto">
          <a:xfrm>
            <a:off x="5364088" y="2420888"/>
            <a:ext cx="3237831" cy="2160240"/>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5"/>
          <p:cNvSpPr>
            <a:spLocks noGrp="1"/>
          </p:cNvSpPr>
          <p:nvPr>
            <p:ph type="sldNum" sz="quarter" idx="12"/>
          </p:nvPr>
        </p:nvSpPr>
        <p:spPr>
          <a:noFill/>
        </p:spPr>
        <p:txBody>
          <a:bodyPr/>
          <a:lstStyle/>
          <a:p>
            <a:fld id="{CFB6D52B-5BD3-4655-B2A5-B3ABB203A940}" type="slidenum">
              <a:rPr lang="en-US" altLang="en-US" smtClean="0"/>
              <a:pPr/>
              <a:t>41</a:t>
            </a:fld>
            <a:endParaRPr lang="en-US" altLang="en-US" smtClean="0"/>
          </a:p>
        </p:txBody>
      </p:sp>
      <p:sp>
        <p:nvSpPr>
          <p:cNvPr id="35843" name="Rectangle 2"/>
          <p:cNvSpPr>
            <a:spLocks noGrp="1" noChangeArrowheads="1"/>
          </p:cNvSpPr>
          <p:nvPr>
            <p:ph type="title"/>
          </p:nvPr>
        </p:nvSpPr>
        <p:spPr/>
        <p:txBody>
          <a:bodyPr/>
          <a:lstStyle/>
          <a:p>
            <a:pPr eaLnBrk="1" hangingPunct="1"/>
            <a:r>
              <a:rPr lang="en-US" sz="3500" smtClean="0"/>
              <a:t>Other Concepts:</a:t>
            </a:r>
            <a:br>
              <a:rPr lang="en-US" sz="3500" smtClean="0"/>
            </a:br>
            <a:r>
              <a:rPr lang="en-US" sz="3500" smtClean="0"/>
              <a:t>Corporate Sponsorship</a:t>
            </a:r>
          </a:p>
        </p:txBody>
      </p:sp>
      <p:sp>
        <p:nvSpPr>
          <p:cNvPr id="35844" name="Rectangle 3"/>
          <p:cNvSpPr>
            <a:spLocks noGrp="1" noChangeArrowheads="1"/>
          </p:cNvSpPr>
          <p:nvPr>
            <p:ph type="body" idx="1"/>
          </p:nvPr>
        </p:nvSpPr>
        <p:spPr/>
        <p:txBody>
          <a:bodyPr/>
          <a:lstStyle/>
          <a:p>
            <a:pPr eaLnBrk="1" hangingPunct="1"/>
            <a:r>
              <a:rPr lang="en-US" dirty="0" smtClean="0"/>
              <a:t>A partnership which has been established for mutual benefit between a business sponsor and an event or a non-profit.</a:t>
            </a:r>
          </a:p>
          <a:p>
            <a:pPr eaLnBrk="1" hangingPunct="1"/>
            <a:r>
              <a:rPr lang="en-US" dirty="0" smtClean="0"/>
              <a:t>Examples: sports, cultural, and educational events, literacy, race relations, drug abuse, environmental issues, etc.</a:t>
            </a:r>
          </a:p>
          <a:p>
            <a:pPr lvl="1" eaLnBrk="1" hangingPunct="1"/>
            <a:r>
              <a:rPr lang="en-US" dirty="0" smtClean="0"/>
              <a:t>Example: </a:t>
            </a:r>
          </a:p>
          <a:p>
            <a:pPr eaLnBrk="1" hangingPunct="1"/>
            <a:endParaRPr lang="en-US" dirty="0" smtClean="0"/>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pic>
        <p:nvPicPr>
          <p:cNvPr id="7" name="Picture 6" descr="Horizons Eng_4C Hor_small.jpg"/>
          <p:cNvPicPr>
            <a:picLocks noChangeAspect="1"/>
          </p:cNvPicPr>
          <p:nvPr/>
        </p:nvPicPr>
        <p:blipFill>
          <a:blip r:embed="rId3" cstate="print"/>
          <a:stretch>
            <a:fillRect/>
          </a:stretch>
        </p:blipFill>
        <p:spPr>
          <a:xfrm>
            <a:off x="2627784" y="4653136"/>
            <a:ext cx="1790700" cy="952500"/>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5"/>
          <p:cNvSpPr>
            <a:spLocks noGrp="1"/>
          </p:cNvSpPr>
          <p:nvPr>
            <p:ph type="sldNum" sz="quarter" idx="12"/>
          </p:nvPr>
        </p:nvSpPr>
        <p:spPr>
          <a:noFill/>
        </p:spPr>
        <p:txBody>
          <a:bodyPr/>
          <a:lstStyle/>
          <a:p>
            <a:fld id="{5F8972C2-81F3-423D-8C74-B12FEBE44A73}" type="slidenum">
              <a:rPr lang="en-US" altLang="en-US" smtClean="0"/>
              <a:pPr/>
              <a:t>42</a:t>
            </a:fld>
            <a:endParaRPr lang="en-US" altLang="en-US" smtClean="0"/>
          </a:p>
        </p:txBody>
      </p:sp>
      <p:sp>
        <p:nvSpPr>
          <p:cNvPr id="36867" name="Rectangle 2"/>
          <p:cNvSpPr>
            <a:spLocks noGrp="1" noChangeArrowheads="1"/>
          </p:cNvSpPr>
          <p:nvPr>
            <p:ph type="title"/>
          </p:nvPr>
        </p:nvSpPr>
        <p:spPr/>
        <p:txBody>
          <a:bodyPr/>
          <a:lstStyle/>
          <a:p>
            <a:pPr eaLnBrk="1" hangingPunct="1"/>
            <a:r>
              <a:rPr lang="en-US" sz="3500" smtClean="0"/>
              <a:t>Other Concepts:</a:t>
            </a:r>
            <a:br>
              <a:rPr lang="en-US" sz="3500" smtClean="0"/>
            </a:br>
            <a:r>
              <a:rPr lang="en-US" sz="3500" smtClean="0"/>
              <a:t>Social Venture Philanthropy</a:t>
            </a:r>
          </a:p>
        </p:txBody>
      </p:sp>
      <p:sp>
        <p:nvSpPr>
          <p:cNvPr id="36868" name="Rectangle 3"/>
          <p:cNvSpPr>
            <a:spLocks noGrp="1" noChangeArrowheads="1"/>
          </p:cNvSpPr>
          <p:nvPr>
            <p:ph type="body" idx="1"/>
          </p:nvPr>
        </p:nvSpPr>
        <p:spPr/>
        <p:txBody>
          <a:bodyPr/>
          <a:lstStyle/>
          <a:p>
            <a:pPr eaLnBrk="1" hangingPunct="1"/>
            <a:r>
              <a:rPr lang="en-US" smtClean="0"/>
              <a:t>The investment of human and financial resources by corporations in non-profit community development agencies to generate a social return instead of only a financial one.</a:t>
            </a:r>
          </a:p>
          <a:p>
            <a:pPr eaLnBrk="1" hangingPunct="1"/>
            <a:r>
              <a:rPr lang="en-US" smtClean="0"/>
              <a:t>Also known as social venturing, the new philanthropy, and high-engagement philanthropy.</a:t>
            </a:r>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Number Placeholder 5"/>
          <p:cNvSpPr>
            <a:spLocks noGrp="1"/>
          </p:cNvSpPr>
          <p:nvPr>
            <p:ph type="sldNum" sz="quarter" idx="12"/>
          </p:nvPr>
        </p:nvSpPr>
        <p:spPr>
          <a:noFill/>
        </p:spPr>
        <p:txBody>
          <a:bodyPr/>
          <a:lstStyle/>
          <a:p>
            <a:fld id="{9C9A7C29-411D-4804-AF71-C363A829B668}" type="slidenum">
              <a:rPr lang="en-US" altLang="en-US" smtClean="0"/>
              <a:pPr/>
              <a:t>43</a:t>
            </a:fld>
            <a:endParaRPr lang="en-US" altLang="en-US" smtClean="0"/>
          </a:p>
        </p:txBody>
      </p:sp>
      <p:sp>
        <p:nvSpPr>
          <p:cNvPr id="37891" name="Rectangle 2"/>
          <p:cNvSpPr>
            <a:spLocks noGrp="1" noChangeArrowheads="1"/>
          </p:cNvSpPr>
          <p:nvPr>
            <p:ph type="title"/>
          </p:nvPr>
        </p:nvSpPr>
        <p:spPr/>
        <p:txBody>
          <a:bodyPr/>
          <a:lstStyle/>
          <a:p>
            <a:pPr eaLnBrk="1" hangingPunct="1"/>
            <a:r>
              <a:rPr lang="en-US" sz="3500" smtClean="0"/>
              <a:t>Social Enterprise</a:t>
            </a:r>
          </a:p>
        </p:txBody>
      </p:sp>
      <p:sp>
        <p:nvSpPr>
          <p:cNvPr id="37892" name="Rectangle 3"/>
          <p:cNvSpPr>
            <a:spLocks noGrp="1" noChangeArrowheads="1"/>
          </p:cNvSpPr>
          <p:nvPr>
            <p:ph type="body" idx="1"/>
          </p:nvPr>
        </p:nvSpPr>
        <p:spPr/>
        <p:txBody>
          <a:bodyPr/>
          <a:lstStyle/>
          <a:p>
            <a:pPr eaLnBrk="1" hangingPunct="1">
              <a:lnSpc>
                <a:spcPct val="90000"/>
              </a:lnSpc>
            </a:pPr>
            <a:r>
              <a:rPr lang="en-US" smtClean="0"/>
              <a:t>A model of business operation where some or all profits are deliberately used to further social aims.</a:t>
            </a:r>
          </a:p>
          <a:p>
            <a:pPr eaLnBrk="1" hangingPunct="1">
              <a:lnSpc>
                <a:spcPct val="90000"/>
              </a:lnSpc>
            </a:pPr>
            <a:r>
              <a:rPr lang="en-US" smtClean="0"/>
              <a:t>Two types: </a:t>
            </a:r>
          </a:p>
          <a:p>
            <a:pPr marL="669925" lvl="1" indent="-325438" eaLnBrk="1" hangingPunct="1">
              <a:lnSpc>
                <a:spcPct val="90000"/>
              </a:lnSpc>
              <a:buFont typeface="Wingdings" pitchFamily="2" charset="2"/>
              <a:buNone/>
            </a:pPr>
            <a:r>
              <a:rPr lang="en-US" smtClean="0"/>
              <a:t>(1) non-profit enterprises that contribute all profits to social initiatives (e.g., Value Village thrift stores);</a:t>
            </a:r>
          </a:p>
          <a:p>
            <a:pPr marL="669925" lvl="1" indent="-325438" eaLnBrk="1" hangingPunct="1">
              <a:lnSpc>
                <a:spcPct val="90000"/>
              </a:lnSpc>
              <a:buFont typeface="Wingdings" pitchFamily="2" charset="2"/>
              <a:buNone/>
            </a:pPr>
            <a:r>
              <a:rPr lang="en-US" smtClean="0"/>
              <a:t>(2) for-profit enterprises that divide profits between social initiatives and shareholders (e.g., The Body Shop) </a:t>
            </a:r>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Number Placeholder 5"/>
          <p:cNvSpPr>
            <a:spLocks noGrp="1"/>
          </p:cNvSpPr>
          <p:nvPr>
            <p:ph type="sldNum" sz="quarter" idx="12"/>
          </p:nvPr>
        </p:nvSpPr>
        <p:spPr>
          <a:noFill/>
        </p:spPr>
        <p:txBody>
          <a:bodyPr/>
          <a:lstStyle/>
          <a:p>
            <a:fld id="{12014AC3-2C12-45E9-A13D-09C9CB009DB7}" type="slidenum">
              <a:rPr lang="en-US" altLang="en-US" smtClean="0"/>
              <a:pPr/>
              <a:t>44</a:t>
            </a:fld>
            <a:endParaRPr lang="en-US" altLang="en-US" smtClean="0"/>
          </a:p>
        </p:txBody>
      </p:sp>
      <p:sp>
        <p:nvSpPr>
          <p:cNvPr id="38915" name="Rectangle 2"/>
          <p:cNvSpPr>
            <a:spLocks noGrp="1" noChangeArrowheads="1"/>
          </p:cNvSpPr>
          <p:nvPr>
            <p:ph type="title"/>
          </p:nvPr>
        </p:nvSpPr>
        <p:spPr/>
        <p:txBody>
          <a:bodyPr/>
          <a:lstStyle/>
          <a:p>
            <a:pPr eaLnBrk="1" hangingPunct="1"/>
            <a:r>
              <a:rPr lang="en-US" sz="3500" smtClean="0"/>
              <a:t>Social Entrepreneurship</a:t>
            </a:r>
          </a:p>
        </p:txBody>
      </p:sp>
      <p:sp>
        <p:nvSpPr>
          <p:cNvPr id="38916" name="Rectangle 3"/>
          <p:cNvSpPr>
            <a:spLocks noGrp="1" noChangeArrowheads="1"/>
          </p:cNvSpPr>
          <p:nvPr>
            <p:ph type="body" idx="1"/>
          </p:nvPr>
        </p:nvSpPr>
        <p:spPr/>
        <p:txBody>
          <a:bodyPr/>
          <a:lstStyle/>
          <a:p>
            <a:pPr eaLnBrk="1" hangingPunct="1"/>
            <a:r>
              <a:rPr lang="en-US" smtClean="0"/>
              <a:t>An innovative, visionary leader of a non-profit with real-world problem-solving creativity and a high awareness of ethical considerations.</a:t>
            </a:r>
          </a:p>
          <a:p>
            <a:pPr eaLnBrk="1" hangingPunct="1"/>
            <a:r>
              <a:rPr lang="en-US" smtClean="0"/>
              <a:t>Also referred to as philanthrocapitalism.</a:t>
            </a:r>
          </a:p>
        </p:txBody>
      </p:sp>
      <p:sp>
        <p:nvSpPr>
          <p:cNvPr id="5" name="Date Placeholder 4"/>
          <p:cNvSpPr>
            <a:spLocks noGrp="1"/>
          </p:cNvSpPr>
          <p:nvPr>
            <p:ph type="dt" sz="half" idx="10"/>
          </p:nvPr>
        </p:nvSpPr>
        <p:spPr/>
        <p:txBody>
          <a:bodyPr/>
          <a:lstStyle/>
          <a:p>
            <a:pPr>
              <a:defRPr/>
            </a:pPr>
            <a:r>
              <a:rPr lang="fr-FR" altLang="en-US" smtClean="0"/>
              <a:t>ADM1301</a:t>
            </a:r>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CA" smtClean="0"/>
              <a:t>Borderless</a:t>
            </a:r>
          </a:p>
        </p:txBody>
      </p:sp>
      <p:sp>
        <p:nvSpPr>
          <p:cNvPr id="39939" name="Text Placeholder 2"/>
          <p:cNvSpPr>
            <a:spLocks noGrp="1"/>
          </p:cNvSpPr>
          <p:nvPr>
            <p:ph type="body" sz="half" idx="1"/>
          </p:nvPr>
        </p:nvSpPr>
        <p:spPr>
          <a:xfrm>
            <a:off x="467544" y="1556792"/>
            <a:ext cx="4038600" cy="4411662"/>
          </a:xfrm>
        </p:spPr>
        <p:txBody>
          <a:bodyPr/>
          <a:lstStyle/>
          <a:p>
            <a:r>
              <a:rPr lang="en-CA" dirty="0" smtClean="0"/>
              <a:t>Recall the definition of CSR:</a:t>
            </a:r>
          </a:p>
          <a:p>
            <a:pPr lvl="1"/>
            <a:r>
              <a:rPr lang="en-US" sz="2400" i="1" dirty="0" smtClean="0"/>
              <a:t>The way a corporation achieves a balance among it economic, social, and environmental responsibilities in its operations so as to address shareholder and other stakeholder expectations</a:t>
            </a:r>
            <a:r>
              <a:rPr lang="en-US" sz="2000" dirty="0" smtClean="0"/>
              <a:t>.</a:t>
            </a:r>
          </a:p>
          <a:p>
            <a:endParaRPr lang="en-CA" dirty="0" smtClean="0"/>
          </a:p>
          <a:p>
            <a:endParaRPr lang="en-CA" dirty="0" smtClean="0"/>
          </a:p>
        </p:txBody>
      </p:sp>
      <p:sp>
        <p:nvSpPr>
          <p:cNvPr id="39940" name="Content Placeholder 3"/>
          <p:cNvSpPr>
            <a:spLocks noGrp="1"/>
          </p:cNvSpPr>
          <p:nvPr>
            <p:ph sz="half" idx="2"/>
          </p:nvPr>
        </p:nvSpPr>
        <p:spPr>
          <a:xfrm>
            <a:off x="4644008" y="1556792"/>
            <a:ext cx="4038600" cy="4411662"/>
          </a:xfrm>
        </p:spPr>
        <p:txBody>
          <a:bodyPr/>
          <a:lstStyle/>
          <a:p>
            <a:r>
              <a:rPr lang="en-CA" dirty="0" smtClean="0"/>
              <a:t>In your view, are the construction companies operating in a socially responsible way?</a:t>
            </a:r>
          </a:p>
        </p:txBody>
      </p:sp>
      <p:sp>
        <p:nvSpPr>
          <p:cNvPr id="39941" name="Slide Number Placeholder 4"/>
          <p:cNvSpPr>
            <a:spLocks noGrp="1"/>
          </p:cNvSpPr>
          <p:nvPr>
            <p:ph type="sldNum" sz="quarter" idx="12"/>
          </p:nvPr>
        </p:nvSpPr>
        <p:spPr>
          <a:noFill/>
        </p:spPr>
        <p:txBody>
          <a:bodyPr/>
          <a:lstStyle/>
          <a:p>
            <a:fld id="{6ECC8231-22EB-47AF-967D-DC5D92F43BAA}" type="slidenum">
              <a:rPr lang="en-US" altLang="en-US" smtClean="0"/>
              <a:pPr/>
              <a:t>45</a:t>
            </a:fld>
            <a:endParaRPr lang="en-US" altLang="en-US" smtClean="0"/>
          </a:p>
        </p:txBody>
      </p:sp>
      <p:sp>
        <p:nvSpPr>
          <p:cNvPr id="6" name="Date Placeholder 5"/>
          <p:cNvSpPr>
            <a:spLocks noGrp="1"/>
          </p:cNvSpPr>
          <p:nvPr>
            <p:ph type="dt" sz="half" idx="10"/>
          </p:nvPr>
        </p:nvSpPr>
        <p:spPr/>
        <p:txBody>
          <a:bodyPr/>
          <a:lstStyle/>
          <a:p>
            <a:pPr>
              <a:defRPr/>
            </a:pPr>
            <a:r>
              <a:rPr lang="fr-FR" altLang="en-US" smtClean="0"/>
              <a:t>ADM1301</a:t>
            </a:r>
            <a:endParaRPr lang="en-US" altLang="en-US"/>
          </a:p>
        </p:txBody>
      </p:sp>
      <p:sp>
        <p:nvSpPr>
          <p:cNvPr id="7" name="Footer Placeholder 6"/>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CA" smtClean="0"/>
              <a:t>Fish &amp; Chips</a:t>
            </a:r>
          </a:p>
        </p:txBody>
      </p:sp>
      <p:sp>
        <p:nvSpPr>
          <p:cNvPr id="6147" name="Text Placeholder 2"/>
          <p:cNvSpPr>
            <a:spLocks noGrp="1"/>
          </p:cNvSpPr>
          <p:nvPr>
            <p:ph type="body" sz="half" idx="1"/>
          </p:nvPr>
        </p:nvSpPr>
        <p:spPr/>
        <p:txBody>
          <a:bodyPr/>
          <a:lstStyle/>
          <a:p>
            <a:r>
              <a:rPr lang="en-CA" smtClean="0"/>
              <a:t>What is the most socially responsible thing to do??</a:t>
            </a:r>
          </a:p>
        </p:txBody>
      </p:sp>
      <p:sp>
        <p:nvSpPr>
          <p:cNvPr id="6148" name="Slide Number Placeholder 4"/>
          <p:cNvSpPr>
            <a:spLocks noGrp="1"/>
          </p:cNvSpPr>
          <p:nvPr>
            <p:ph type="sldNum" sz="quarter" idx="12"/>
          </p:nvPr>
        </p:nvSpPr>
        <p:spPr>
          <a:noFill/>
        </p:spPr>
        <p:txBody>
          <a:bodyPr/>
          <a:lstStyle/>
          <a:p>
            <a:fld id="{196A8924-5907-4807-AB8E-5F8C86FF3003}" type="slidenum">
              <a:rPr lang="en-US" altLang="en-US" smtClean="0"/>
              <a:pPr/>
              <a:t>46</a:t>
            </a:fld>
            <a:endParaRPr lang="en-US" altLang="en-US" smtClean="0"/>
          </a:p>
        </p:txBody>
      </p:sp>
      <p:pic>
        <p:nvPicPr>
          <p:cNvPr id="6149" name="Picture 2" descr="C:\Users\Cindi\AppData\Local\Microsoft\Windows\Temporary Internet Files\Content.IE5\0JF5WNL2\MP900447391[1].jpg"/>
          <p:cNvPicPr>
            <a:picLocks noGrp="1" noChangeAspect="1" noChangeArrowheads="1"/>
          </p:cNvPicPr>
          <p:nvPr>
            <p:ph sz="half" idx="2"/>
          </p:nvPr>
        </p:nvPicPr>
        <p:blipFill>
          <a:blip r:embed="rId2" cstate="print"/>
          <a:srcRect/>
          <a:stretch>
            <a:fillRect/>
          </a:stretch>
        </p:blipFill>
        <p:spPr>
          <a:xfrm>
            <a:off x="4648200" y="2574925"/>
            <a:ext cx="4038600" cy="2700338"/>
          </a:xfrm>
          <a:noFill/>
        </p:spPr>
      </p:pic>
      <p:sp>
        <p:nvSpPr>
          <p:cNvPr id="6" name="Date Placeholder 5"/>
          <p:cNvSpPr>
            <a:spLocks noGrp="1"/>
          </p:cNvSpPr>
          <p:nvPr>
            <p:ph type="dt" sz="half" idx="10"/>
          </p:nvPr>
        </p:nvSpPr>
        <p:spPr/>
        <p:txBody>
          <a:bodyPr/>
          <a:lstStyle/>
          <a:p>
            <a:pPr>
              <a:defRPr/>
            </a:pPr>
            <a:r>
              <a:rPr lang="fr-FR" altLang="en-US" smtClean="0"/>
              <a:t>ADM1301</a:t>
            </a:r>
            <a:endParaRPr lang="en-US" altLang="en-US"/>
          </a:p>
        </p:txBody>
      </p:sp>
      <p:sp>
        <p:nvSpPr>
          <p:cNvPr id="7" name="Footer Placeholder 6"/>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CA" smtClean="0"/>
              <a:t>NSI</a:t>
            </a:r>
          </a:p>
        </p:txBody>
      </p:sp>
      <p:sp>
        <p:nvSpPr>
          <p:cNvPr id="19459" name="Text Placeholder 3"/>
          <p:cNvSpPr>
            <a:spLocks noGrp="1"/>
          </p:cNvSpPr>
          <p:nvPr>
            <p:ph type="body" sz="half" idx="2"/>
          </p:nvPr>
        </p:nvSpPr>
        <p:spPr/>
        <p:txBody>
          <a:bodyPr/>
          <a:lstStyle/>
          <a:p>
            <a:r>
              <a:rPr lang="en-CA" smtClean="0"/>
              <a:t>If you were Mike, what would you do?</a:t>
            </a:r>
          </a:p>
          <a:p>
            <a:endParaRPr lang="en-CA" smtClean="0"/>
          </a:p>
          <a:p>
            <a:r>
              <a:rPr lang="en-CA" smtClean="0"/>
              <a:t>How does this case demonstrate the complexities around CSR issues?  What ARE the CSR issues in this case?</a:t>
            </a:r>
          </a:p>
        </p:txBody>
      </p:sp>
      <p:sp>
        <p:nvSpPr>
          <p:cNvPr id="19460" name="Slide Number Placeholder 4"/>
          <p:cNvSpPr>
            <a:spLocks noGrp="1"/>
          </p:cNvSpPr>
          <p:nvPr>
            <p:ph type="sldNum" sz="quarter" idx="12"/>
          </p:nvPr>
        </p:nvSpPr>
        <p:spPr>
          <a:noFill/>
        </p:spPr>
        <p:txBody>
          <a:bodyPr/>
          <a:lstStyle/>
          <a:p>
            <a:fld id="{23F9C02B-4282-41D8-AEC8-D1DE673CAD22}" type="slidenum">
              <a:rPr lang="en-US" altLang="en-US" smtClean="0"/>
              <a:pPr/>
              <a:t>47</a:t>
            </a:fld>
            <a:endParaRPr lang="en-US" altLang="en-US" smtClean="0"/>
          </a:p>
        </p:txBody>
      </p:sp>
      <p:pic>
        <p:nvPicPr>
          <p:cNvPr id="19461" name="Picture 2" descr="C:\Users\Cindi\AppData\Local\Microsoft\Windows\Temporary Internet Files\Content.IE5\WWD0OIQU\MC900151725[1].wmf"/>
          <p:cNvPicPr>
            <a:picLocks noGrp="1" noChangeAspect="1" noChangeArrowheads="1"/>
          </p:cNvPicPr>
          <p:nvPr>
            <p:ph sz="half" idx="1"/>
          </p:nvPr>
        </p:nvPicPr>
        <p:blipFill>
          <a:blip r:embed="rId2" cstate="print"/>
          <a:srcRect/>
          <a:stretch>
            <a:fillRect/>
          </a:stretch>
        </p:blipFill>
        <p:spPr>
          <a:xfrm>
            <a:off x="395288" y="2276475"/>
            <a:ext cx="3960812" cy="3097213"/>
          </a:xfrm>
          <a:noFill/>
        </p:spPr>
      </p:pic>
      <p:sp>
        <p:nvSpPr>
          <p:cNvPr id="6" name="Date Placeholder 5"/>
          <p:cNvSpPr>
            <a:spLocks noGrp="1"/>
          </p:cNvSpPr>
          <p:nvPr>
            <p:ph type="dt" sz="half" idx="10"/>
          </p:nvPr>
        </p:nvSpPr>
        <p:spPr/>
        <p:txBody>
          <a:bodyPr/>
          <a:lstStyle/>
          <a:p>
            <a:pPr>
              <a:defRPr/>
            </a:pPr>
            <a:r>
              <a:rPr lang="fr-FR" altLang="en-US" smtClean="0"/>
              <a:t>ADM1301</a:t>
            </a:r>
            <a:endParaRPr lang="en-US" altLang="en-US"/>
          </a:p>
        </p:txBody>
      </p:sp>
      <p:sp>
        <p:nvSpPr>
          <p:cNvPr id="7" name="Footer Placeholder 6"/>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CA" dirty="0" smtClean="0"/>
              <a:t>Lecture 6</a:t>
            </a:r>
            <a:br>
              <a:rPr lang="en-CA" dirty="0" smtClean="0"/>
            </a:br>
            <a:r>
              <a:rPr lang="en-CA" dirty="0" smtClean="0"/>
              <a:t>Text Book – Key Points</a:t>
            </a:r>
            <a:endParaRPr lang="en-CA" dirty="0"/>
          </a:p>
        </p:txBody>
      </p:sp>
      <p:sp>
        <p:nvSpPr>
          <p:cNvPr id="3" name="Content Placeholder 2"/>
          <p:cNvSpPr>
            <a:spLocks noGrp="1"/>
          </p:cNvSpPr>
          <p:nvPr>
            <p:ph idx="1"/>
          </p:nvPr>
        </p:nvSpPr>
        <p:spPr>
          <a:xfrm>
            <a:off x="457200" y="1412875"/>
            <a:ext cx="8229600" cy="5040313"/>
          </a:xfrm>
        </p:spPr>
        <p:txBody>
          <a:bodyPr>
            <a:normAutofit fontScale="92500" lnSpcReduction="10000"/>
          </a:bodyPr>
          <a:lstStyle/>
          <a:p>
            <a:pPr>
              <a:defRPr/>
            </a:pPr>
            <a:r>
              <a:rPr lang="en-CA" b="1" dirty="0" smtClean="0"/>
              <a:t>Chapter 7</a:t>
            </a:r>
          </a:p>
          <a:p>
            <a:pPr lvl="1">
              <a:defRPr/>
            </a:pPr>
            <a:r>
              <a:rPr lang="en-CA" dirty="0" smtClean="0"/>
              <a:t>7.1 – The Rationale for Corporate Social Responsibility (CSR)</a:t>
            </a:r>
          </a:p>
          <a:p>
            <a:pPr lvl="1">
              <a:defRPr/>
            </a:pPr>
            <a:r>
              <a:rPr lang="en-CA" dirty="0" smtClean="0"/>
              <a:t>7.2 – Describing CSR</a:t>
            </a:r>
          </a:p>
          <a:p>
            <a:pPr lvl="1">
              <a:defRPr/>
            </a:pPr>
            <a:r>
              <a:rPr lang="en-CA" dirty="0" smtClean="0"/>
              <a:t>7.3 – The CSR Debate</a:t>
            </a:r>
          </a:p>
          <a:p>
            <a:pPr lvl="1">
              <a:defRPr/>
            </a:pPr>
            <a:r>
              <a:rPr lang="en-CA" dirty="0" smtClean="0"/>
              <a:t>7.4 – CSR Theories</a:t>
            </a:r>
          </a:p>
          <a:p>
            <a:pPr lvl="1">
              <a:defRPr/>
            </a:pPr>
            <a:r>
              <a:rPr lang="en-CA" dirty="0" smtClean="0"/>
              <a:t>7.5 – Carroll’s Pyramid of Social Responsibility</a:t>
            </a:r>
          </a:p>
          <a:p>
            <a:pPr lvl="1">
              <a:defRPr/>
            </a:pPr>
            <a:r>
              <a:rPr lang="en-CA" dirty="0" smtClean="0"/>
              <a:t>7.6 – Contemporary CSR Concepts</a:t>
            </a:r>
          </a:p>
          <a:p>
            <a:pPr>
              <a:defRPr/>
            </a:pPr>
            <a:r>
              <a:rPr lang="en-CA" b="1" dirty="0" smtClean="0"/>
              <a:t>Chapter 8</a:t>
            </a:r>
          </a:p>
          <a:p>
            <a:pPr lvl="1">
              <a:defRPr/>
            </a:pPr>
            <a:r>
              <a:rPr lang="en-CA" dirty="0" smtClean="0"/>
              <a:t>8.3 – Corporate Philanthropy</a:t>
            </a:r>
          </a:p>
          <a:p>
            <a:pPr lvl="1">
              <a:defRPr/>
            </a:pPr>
            <a:r>
              <a:rPr lang="en-CA" dirty="0" smtClean="0"/>
              <a:t>8.4 – Corporate Voluntarism</a:t>
            </a:r>
          </a:p>
          <a:p>
            <a:pPr lvl="1">
              <a:defRPr/>
            </a:pPr>
            <a:r>
              <a:rPr lang="en-CA" dirty="0" smtClean="0"/>
              <a:t>8.5 – Corporate Sponsorship</a:t>
            </a:r>
          </a:p>
          <a:p>
            <a:pPr lvl="1">
              <a:defRPr/>
            </a:pPr>
            <a:endParaRPr lang="en-CA" dirty="0"/>
          </a:p>
        </p:txBody>
      </p:sp>
      <p:sp>
        <p:nvSpPr>
          <p:cNvPr id="4" name="Date Placeholder 3"/>
          <p:cNvSpPr>
            <a:spLocks noGrp="1"/>
          </p:cNvSpPr>
          <p:nvPr>
            <p:ph type="dt" sz="half" idx="10"/>
          </p:nvPr>
        </p:nvSpPr>
        <p:spPr/>
        <p:txBody>
          <a:bodyPr/>
          <a:lstStyle/>
          <a:p>
            <a:pPr>
              <a:defRPr/>
            </a:pPr>
            <a:r>
              <a:rPr lang="fr-FR" altLang="en-US" smtClean="0"/>
              <a:t>ADM1301</a:t>
            </a:r>
            <a:endParaRPr lang="en-US" altLang="en-US"/>
          </a:p>
        </p:txBody>
      </p:sp>
      <p:sp>
        <p:nvSpPr>
          <p:cNvPr id="5" name="Slide Number Placeholder 4"/>
          <p:cNvSpPr>
            <a:spLocks noGrp="1"/>
          </p:cNvSpPr>
          <p:nvPr>
            <p:ph type="sldNum" sz="quarter" idx="12"/>
          </p:nvPr>
        </p:nvSpPr>
        <p:spPr/>
        <p:txBody>
          <a:bodyPr/>
          <a:lstStyle/>
          <a:p>
            <a:pPr>
              <a:defRPr/>
            </a:pPr>
            <a:fld id="{373CE0F6-97CB-4D6C-9DF4-04D3E4707640}" type="slidenum">
              <a:rPr lang="en-US" altLang="en-US" smtClean="0"/>
              <a:pPr>
                <a:defRPr/>
              </a:pPr>
              <a:t>48</a:t>
            </a:fld>
            <a:endParaRPr lang="en-US" altLang="en-US"/>
          </a:p>
        </p:txBody>
      </p:sp>
      <p:sp>
        <p:nvSpPr>
          <p:cNvPr id="6" name="Footer Placeholder 5"/>
          <p:cNvSpPr>
            <a:spLocks noGrp="1"/>
          </p:cNvSpPr>
          <p:nvPr>
            <p:ph type="ftr" sz="quarter" idx="11"/>
          </p:nvPr>
        </p:nvSpPr>
        <p:spPr/>
        <p:txBody>
          <a:bodyPr/>
          <a:lstStyle/>
          <a:p>
            <a:pPr>
              <a:defRPr/>
            </a:pPr>
            <a:r>
              <a:rPr lang="en-CA" altLang="en-US" smtClean="0"/>
              <a:t>© PM, DD and McGraw-Hill Ryerson</a:t>
            </a:r>
            <a:endParaRPr lang="en-US" altLang="en-US"/>
          </a:p>
        </p:txBody>
      </p:sp>
    </p:spTree>
  </p:cSld>
  <p:clrMapOvr>
    <a:masterClrMapping/>
  </p:clrMapOvr>
</p:sld>
</file>

<file path=ppt/theme/theme1.xml><?xml version="1.0" encoding="utf-8"?>
<a:theme xmlns:a="http://schemas.openxmlformats.org/drawingml/2006/main" name="Network">
  <a:themeElements>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fontScheme name="Networ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Network</Template>
  <TotalTime>1954</TotalTime>
  <Words>2814</Words>
  <Application>Microsoft Office PowerPoint</Application>
  <PresentationFormat>On-screen Show (4:3)</PresentationFormat>
  <Paragraphs>532</Paragraphs>
  <Slides>48</Slides>
  <Notes>41</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Network</vt:lpstr>
      <vt:lpstr>PowerPoint Presentation</vt:lpstr>
      <vt:lpstr>What exactly is Corporate Social Responsibility”?</vt:lpstr>
      <vt:lpstr>CSR: Examples of Proposed Definitions</vt:lpstr>
      <vt:lpstr>CSR: Examples of Proposed Definitions</vt:lpstr>
      <vt:lpstr>CSR: Examples of Proposed Definitions</vt:lpstr>
      <vt:lpstr>CSR as portrayed by Industry Canada</vt:lpstr>
      <vt:lpstr>CSR as portrayed by Industry Canada</vt:lpstr>
      <vt:lpstr>Corporate Social Responsibility: Definition</vt:lpstr>
      <vt:lpstr>Key Elements of CSR</vt:lpstr>
      <vt:lpstr>Case for Involvement</vt:lpstr>
      <vt:lpstr>Case for Involvement</vt:lpstr>
      <vt:lpstr>Support for CSR</vt:lpstr>
      <vt:lpstr>Counterarguments</vt:lpstr>
      <vt:lpstr>Counterarguments</vt:lpstr>
      <vt:lpstr>PowerPoint Presentation</vt:lpstr>
      <vt:lpstr>Social Responsibility Theories</vt:lpstr>
      <vt:lpstr>Social Responsibility Theories</vt:lpstr>
      <vt:lpstr>Social Responsibility Theories</vt:lpstr>
      <vt:lpstr>CSR:  Summary of perspectives</vt:lpstr>
      <vt:lpstr>Pyramid of Corporate Social Responsibility</vt:lpstr>
      <vt:lpstr>Corporate Social Responsibility</vt:lpstr>
      <vt:lpstr> Corporate Social Responsibility (CSR)</vt:lpstr>
      <vt:lpstr>Corporate Social Responsibility </vt:lpstr>
      <vt:lpstr>PowerPoint Presentation</vt:lpstr>
      <vt:lpstr>A CSR Example</vt:lpstr>
      <vt:lpstr>Contemporary CSR Concepts</vt:lpstr>
      <vt:lpstr>Corporate Sustainability (CS)</vt:lpstr>
      <vt:lpstr>Reputation Management</vt:lpstr>
      <vt:lpstr>Social Impact Management</vt:lpstr>
      <vt:lpstr>Triple-E Bottom Line (TBL)</vt:lpstr>
      <vt:lpstr>Corporate Social Responsibility </vt:lpstr>
      <vt:lpstr>Good Corporate Citizenship: Benefits</vt:lpstr>
      <vt:lpstr>New Approach to  Corporate Citizenship</vt:lpstr>
      <vt:lpstr>Responses to  Corporate Social Responsibility</vt:lpstr>
      <vt:lpstr>Corporate Philanthropy: Definition</vt:lpstr>
      <vt:lpstr>Arguments For  Corporate Philanthropy</vt:lpstr>
      <vt:lpstr>Arguments Against  Corporate Philanthropy</vt:lpstr>
      <vt:lpstr>Trends and Concerns in  Corporate Giving</vt:lpstr>
      <vt:lpstr>Trends and Concerns in  Corporate Giving</vt:lpstr>
      <vt:lpstr>Other Concepts: Corporate Voluntarism</vt:lpstr>
      <vt:lpstr>Other Concepts: Corporate Sponsorship</vt:lpstr>
      <vt:lpstr>Other Concepts: Social Venture Philanthropy</vt:lpstr>
      <vt:lpstr>Social Enterprise</vt:lpstr>
      <vt:lpstr>Social Entrepreneurship</vt:lpstr>
      <vt:lpstr>Borderless</vt:lpstr>
      <vt:lpstr>Fish &amp; Chips</vt:lpstr>
      <vt:lpstr>NSI</vt:lpstr>
      <vt:lpstr>Lecture 6 Text Book – Key Points</vt:lpstr>
    </vt:vector>
  </TitlesOfParts>
  <Company>DFO-MPO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ADM 1101 WEEK 4</dc:title>
  <dc:creator>DelcordeD</dc:creator>
  <cp:lastModifiedBy>Peter</cp:lastModifiedBy>
  <cp:revision>84</cp:revision>
  <cp:lastPrinted>2003-08-20T00:46:14Z</cp:lastPrinted>
  <dcterms:created xsi:type="dcterms:W3CDTF">2003-01-13T18:12:44Z</dcterms:created>
  <dcterms:modified xsi:type="dcterms:W3CDTF">2011-10-31T20:08:41Z</dcterms:modified>
</cp:coreProperties>
</file>