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4" r:id="rId6"/>
    <p:sldId id="284" r:id="rId7"/>
    <p:sldId id="265" r:id="rId8"/>
    <p:sldId id="267" r:id="rId9"/>
    <p:sldId id="268" r:id="rId10"/>
    <p:sldId id="285" r:id="rId11"/>
    <p:sldId id="261" r:id="rId12"/>
    <p:sldId id="262" r:id="rId13"/>
    <p:sldId id="271" r:id="rId14"/>
    <p:sldId id="263" r:id="rId15"/>
    <p:sldId id="269" r:id="rId16"/>
    <p:sldId id="286" r:id="rId17"/>
    <p:sldId id="270" r:id="rId18"/>
    <p:sldId id="273" r:id="rId19"/>
    <p:sldId id="275" r:id="rId20"/>
    <p:sldId id="287" r:id="rId21"/>
    <p:sldId id="274" r:id="rId22"/>
    <p:sldId id="281" r:id="rId23"/>
    <p:sldId id="283" r:id="rId24"/>
    <p:sldId id="276" r:id="rId25"/>
    <p:sldId id="278" r:id="rId26"/>
    <p:sldId id="279" r:id="rId27"/>
    <p:sldId id="280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80142" autoAdjust="0"/>
  </p:normalViewPr>
  <p:slideViewPr>
    <p:cSldViewPr>
      <p:cViewPr>
        <p:scale>
          <a:sx n="77" d="100"/>
          <a:sy n="77" d="100"/>
        </p:scale>
        <p:origin x="-1344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30/09/2013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909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34449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27654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20498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04463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4894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5852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58520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38769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9690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3948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04275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87704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4218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92723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9849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1404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97945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560182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14500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29038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23004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10060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03135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58783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21705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204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30/09/2013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30/09/2013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cap="all" dirty="0"/>
              <a:t>CHAPTER 5</a:t>
            </a:r>
            <a:r>
              <a:rPr lang="en-CA" dirty="0"/>
              <a:t/>
            </a:r>
            <a:br>
              <a:rPr lang="en-CA" dirty="0"/>
            </a:br>
            <a:r>
              <a:rPr lang="en-CA" cap="all" dirty="0"/>
              <a:t> </a:t>
            </a:r>
            <a:r>
              <a:rPr lang="en-CA" dirty="0"/>
              <a:t/>
            </a:r>
            <a:br>
              <a:rPr lang="en-CA" dirty="0"/>
            </a:br>
            <a:r>
              <a:rPr lang="en-CA" cap="all" dirty="0"/>
              <a:t>Merchandising Operations</a:t>
            </a:r>
            <a:br>
              <a:rPr lang="en-CA" cap="all" dirty="0"/>
            </a:br>
            <a:r>
              <a:rPr lang="en-CA" cap="all" dirty="0"/>
              <a:t> </a:t>
            </a:r>
            <a:br>
              <a:rPr lang="en-CA" cap="all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Professor Lamia </a:t>
            </a:r>
            <a:r>
              <a:rPr lang="en-US" dirty="0" err="1" smtClean="0"/>
              <a:t>Chourou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1"/>
            <a:endParaRPr lang="en-US" altLang="en-US" sz="2000" dirty="0">
              <a:ea typeface="HYGothic-Extra" charset="0"/>
            </a:endParaRPr>
          </a:p>
          <a:p>
            <a:pPr lvl="1"/>
            <a:endParaRPr lang="en-US" altLang="en-US" sz="2000" dirty="0">
              <a:ea typeface="HYGothic-Extra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840154"/>
              </p:ext>
            </p:extLst>
          </p:nvPr>
        </p:nvGraphicFramePr>
        <p:xfrm>
          <a:off x="683568" y="1916832"/>
          <a:ext cx="7560840" cy="1626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382703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1243785">
                <a:tc>
                  <a:txBody>
                    <a:bodyPr/>
                    <a:lstStyle/>
                    <a:p>
                      <a:r>
                        <a:rPr lang="en-CA" dirty="0" smtClean="0"/>
                        <a:t>Dr. A/P</a:t>
                      </a:r>
                    </a:p>
                    <a:p>
                      <a:r>
                        <a:rPr lang="en-CA" dirty="0" smtClean="0"/>
                        <a:t>     Cr. Cash</a:t>
                      </a:r>
                    </a:p>
                    <a:p>
                      <a:r>
                        <a:rPr lang="en-CA" dirty="0" smtClean="0"/>
                        <a:t>     Cr. Merchandise inventory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A/P</a:t>
                      </a:r>
                    </a:p>
                    <a:p>
                      <a:r>
                        <a:rPr lang="en-CA" dirty="0" smtClean="0"/>
                        <a:t>     Cr. Cash</a:t>
                      </a:r>
                    </a:p>
                    <a:p>
                      <a:r>
                        <a:rPr lang="en-CA" dirty="0" smtClean="0"/>
                        <a:t>     Cr. Purchase</a:t>
                      </a:r>
                      <a:r>
                        <a:rPr lang="en-CA" baseline="0" dirty="0" smtClean="0"/>
                        <a:t> discounts</a:t>
                      </a:r>
                      <a:endParaRPr lang="en-CA" dirty="0" smtClean="0"/>
                    </a:p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61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Merchandise Cont’d.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980989"/>
              </p:ext>
            </p:extLst>
          </p:nvPr>
        </p:nvGraphicFramePr>
        <p:xfrm>
          <a:off x="251520" y="1916832"/>
          <a:ext cx="8784976" cy="4680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687"/>
                <a:gridCol w="3233134"/>
                <a:gridCol w="3630155"/>
              </a:tblGrid>
              <a:tr h="444314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Transaction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986014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Purchase</a:t>
                      </a:r>
                      <a:r>
                        <a:rPr lang="en-CA" sz="1600" baseline="0" dirty="0" smtClean="0"/>
                        <a:t> of merchandise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Dr. Merchandise inventory</a:t>
                      </a:r>
                    </a:p>
                    <a:p>
                      <a:r>
                        <a:rPr lang="en-CA" sz="1600" dirty="0" smtClean="0"/>
                        <a:t>         Cr. Cash or A/P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Dr. Purchases</a:t>
                      </a:r>
                    </a:p>
                    <a:p>
                      <a:r>
                        <a:rPr lang="en-CA" sz="1600" dirty="0" smtClean="0"/>
                        <a:t>    Cr. Cash or A/P</a:t>
                      </a:r>
                    </a:p>
                    <a:p>
                      <a:endParaRPr lang="en-CA" sz="1600" dirty="0"/>
                    </a:p>
                  </a:txBody>
                  <a:tcPr/>
                </a:tc>
              </a:tr>
              <a:tr h="986014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Freight on</a:t>
                      </a:r>
                      <a:r>
                        <a:rPr lang="en-CA" sz="1600" baseline="0" dirty="0" smtClean="0"/>
                        <a:t> merchandise purchased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Dr. Merchandise inventory</a:t>
                      </a:r>
                    </a:p>
                    <a:p>
                      <a:r>
                        <a:rPr lang="en-CA" sz="1600" dirty="0" smtClean="0"/>
                        <a:t>          Cr. Cash or A/P</a:t>
                      </a:r>
                    </a:p>
                    <a:p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Dr. Freight</a:t>
                      </a:r>
                      <a:r>
                        <a:rPr lang="en-CA" sz="1600" baseline="0" dirty="0" smtClean="0">
                          <a:solidFill>
                            <a:srgbClr val="FF0000"/>
                          </a:solidFill>
                        </a:rPr>
                        <a:t> in</a:t>
                      </a:r>
                    </a:p>
                    <a:p>
                      <a:r>
                        <a:rPr lang="en-CA" sz="1600" dirty="0" smtClean="0"/>
                        <a:t>     Cr. Cash or A/P</a:t>
                      </a:r>
                    </a:p>
                    <a:p>
                      <a:endParaRPr lang="en-CA" sz="1600" dirty="0"/>
                    </a:p>
                  </a:txBody>
                  <a:tcPr/>
                </a:tc>
              </a:tr>
              <a:tr h="986014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Return of</a:t>
                      </a:r>
                      <a:r>
                        <a:rPr lang="en-CA" sz="1600" baseline="0" dirty="0" smtClean="0"/>
                        <a:t> purchased merchandise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Dr. Cash or A/P</a:t>
                      </a:r>
                    </a:p>
                    <a:p>
                      <a:r>
                        <a:rPr lang="en-CA" sz="1600" dirty="0" smtClean="0"/>
                        <a:t>  </a:t>
                      </a:r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Cr. Merchandise</a:t>
                      </a:r>
                      <a:r>
                        <a:rPr lang="en-CA" sz="1600" baseline="0" dirty="0" smtClean="0">
                          <a:solidFill>
                            <a:srgbClr val="FF0000"/>
                          </a:solidFill>
                        </a:rPr>
                        <a:t> inventory</a:t>
                      </a:r>
                      <a:endParaRPr lang="en-CA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Dr. Cash or A/P</a:t>
                      </a:r>
                    </a:p>
                    <a:p>
                      <a:r>
                        <a:rPr lang="en-CA" sz="1600" dirty="0" smtClean="0"/>
                        <a:t>    </a:t>
                      </a:r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Cr. Purchase</a:t>
                      </a:r>
                      <a:r>
                        <a:rPr lang="en-CA" sz="1600" baseline="0" dirty="0" smtClean="0">
                          <a:solidFill>
                            <a:srgbClr val="FF0000"/>
                          </a:solidFill>
                        </a:rPr>
                        <a:t> returns and allowances</a:t>
                      </a:r>
                      <a:endParaRPr lang="en-CA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78165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Paying creditors on account within discount period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Dr. A/P</a:t>
                      </a:r>
                    </a:p>
                    <a:p>
                      <a:r>
                        <a:rPr lang="en-CA" sz="1600" dirty="0" smtClean="0"/>
                        <a:t> </a:t>
                      </a:r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Cr. Merchandise</a:t>
                      </a:r>
                      <a:r>
                        <a:rPr lang="en-CA" sz="1600" baseline="0" dirty="0" smtClean="0">
                          <a:solidFill>
                            <a:srgbClr val="FF0000"/>
                          </a:solidFill>
                        </a:rPr>
                        <a:t> inventory</a:t>
                      </a:r>
                    </a:p>
                    <a:p>
                      <a:r>
                        <a:rPr lang="en-CA" sz="1600" baseline="0" dirty="0" smtClean="0"/>
                        <a:t> Cr. Cash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Dr. A/P</a:t>
                      </a:r>
                    </a:p>
                    <a:p>
                      <a:r>
                        <a:rPr lang="en-CA" sz="1600" dirty="0" smtClean="0"/>
                        <a:t>   </a:t>
                      </a:r>
                      <a:r>
                        <a:rPr lang="en-CA" sz="1600" dirty="0" smtClean="0">
                          <a:solidFill>
                            <a:srgbClr val="FF0000"/>
                          </a:solidFill>
                        </a:rPr>
                        <a:t>Cr. Purchase</a:t>
                      </a:r>
                      <a:r>
                        <a:rPr lang="en-CA" sz="1600" baseline="0" dirty="0" smtClean="0">
                          <a:solidFill>
                            <a:srgbClr val="FF0000"/>
                          </a:solidFill>
                        </a:rPr>
                        <a:t> discounts</a:t>
                      </a:r>
                    </a:p>
                    <a:p>
                      <a:r>
                        <a:rPr lang="en-CA" sz="1600" baseline="0" dirty="0" smtClean="0"/>
                        <a:t>   Cr. Cash</a:t>
                      </a:r>
                      <a:endParaRPr lang="en-CA" sz="1600" dirty="0" smtClean="0"/>
                    </a:p>
                    <a:p>
                      <a:endParaRPr lang="en-CA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805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Recording </a:t>
            </a:r>
            <a:r>
              <a:rPr lang="en-CA" dirty="0" smtClean="0"/>
              <a:t>Sales </a:t>
            </a:r>
            <a:r>
              <a:rPr lang="en-CA" dirty="0"/>
              <a:t>of Merchandise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1. Sales</a:t>
            </a:r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COGS: total cost of the merchandise that was sold during the period.</a:t>
            </a:r>
          </a:p>
          <a:p>
            <a:endParaRPr lang="en-CA" sz="2400" dirty="0"/>
          </a:p>
          <a:p>
            <a:endParaRPr lang="en-CA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6525"/>
              </p:ext>
            </p:extLst>
          </p:nvPr>
        </p:nvGraphicFramePr>
        <p:xfrm>
          <a:off x="611560" y="2257401"/>
          <a:ext cx="799288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 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1520487">
                <a:tc>
                  <a:txBody>
                    <a:bodyPr/>
                    <a:lstStyle/>
                    <a:p>
                      <a:r>
                        <a:rPr lang="en-CA" dirty="0" smtClean="0"/>
                        <a:t>Dr. Cash</a:t>
                      </a:r>
                      <a:r>
                        <a:rPr lang="en-CA" baseline="0" dirty="0" smtClean="0"/>
                        <a:t> or A/R</a:t>
                      </a:r>
                    </a:p>
                    <a:p>
                      <a:r>
                        <a:rPr lang="en-CA" baseline="0" dirty="0" smtClean="0"/>
                        <a:t>      Cr. Sales</a:t>
                      </a:r>
                    </a:p>
                    <a:p>
                      <a:pPr algn="ctr"/>
                      <a:r>
                        <a:rPr lang="en-CA" baseline="0" dirty="0" smtClean="0"/>
                        <a:t>(to record the sale)</a:t>
                      </a:r>
                    </a:p>
                    <a:p>
                      <a:endParaRPr lang="en-CA" baseline="0" dirty="0" smtClean="0"/>
                    </a:p>
                    <a:p>
                      <a:endParaRPr lang="en-CA" baseline="0" dirty="0" smtClean="0"/>
                    </a:p>
                    <a:p>
                      <a:r>
                        <a:rPr lang="en-CA" baseline="0" dirty="0" smtClean="0"/>
                        <a:t>Dr. Cost of goods sold</a:t>
                      </a:r>
                    </a:p>
                    <a:p>
                      <a:r>
                        <a:rPr lang="en-CA" baseline="0" dirty="0" smtClean="0"/>
                        <a:t>       Cr. Merchandise inventory</a:t>
                      </a:r>
                    </a:p>
                    <a:p>
                      <a:pPr algn="ctr"/>
                      <a:r>
                        <a:rPr lang="en-CA" baseline="0" dirty="0" smtClean="0"/>
                        <a:t>(to record the cost of merchandise sold)</a:t>
                      </a:r>
                    </a:p>
                    <a:p>
                      <a:endParaRPr lang="en-CA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Cash</a:t>
                      </a:r>
                      <a:r>
                        <a:rPr lang="en-CA" baseline="0" dirty="0" smtClean="0"/>
                        <a:t> or A/R</a:t>
                      </a:r>
                    </a:p>
                    <a:p>
                      <a:r>
                        <a:rPr lang="en-CA" baseline="0" dirty="0" smtClean="0"/>
                        <a:t>      Cr. Sales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baseline="0" dirty="0" smtClean="0"/>
                        <a:t>(to record the sale)</a:t>
                      </a:r>
                    </a:p>
                    <a:p>
                      <a:endParaRPr lang="en-CA" dirty="0" smtClean="0"/>
                    </a:p>
                    <a:p>
                      <a:endParaRPr lang="en-CA" dirty="0" smtClean="0"/>
                    </a:p>
                    <a:p>
                      <a:r>
                        <a:rPr lang="en-CA" dirty="0" smtClean="0"/>
                        <a:t>No entry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78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</a:t>
            </a:r>
            <a:r>
              <a:rPr lang="en-CA" dirty="0" smtClean="0"/>
              <a:t>Merchandise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 smtClean="0"/>
              <a:t>2. Sales taxes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CA" sz="2400" dirty="0"/>
              <a:t>a</a:t>
            </a:r>
            <a:r>
              <a:rPr lang="en-CA" sz="2400" dirty="0" smtClean="0"/>
              <a:t>re collected on behalf of the federal and the provincial governments and must be periodically remitted to theses authorities.</a:t>
            </a:r>
          </a:p>
          <a:p>
            <a:pPr marL="0" indent="0">
              <a:buNone/>
            </a:pPr>
            <a:endParaRPr lang="en-CA" sz="2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CA" sz="2400" dirty="0"/>
              <a:t>a</a:t>
            </a:r>
            <a:r>
              <a:rPr lang="en-CA" sz="2400" dirty="0" smtClean="0"/>
              <a:t>re not recorded as revenue, but recorded as a liability (e.g., sales taxes payable) until they are paid to the government. 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630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Merchandise Cont’d.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 smtClean="0"/>
              <a:t>3. Freight costs</a:t>
            </a:r>
          </a:p>
          <a:p>
            <a:pPr marL="0" indent="0">
              <a:buNone/>
            </a:pPr>
            <a:r>
              <a:rPr lang="en-CA" sz="2400" dirty="0" smtClean="0"/>
              <a:t>If FOB destination:</a:t>
            </a:r>
          </a:p>
          <a:p>
            <a:pPr lvl="1"/>
            <a:r>
              <a:rPr lang="en-CA" sz="2000" dirty="0"/>
              <a:t>F</a:t>
            </a:r>
            <a:r>
              <a:rPr lang="en-CA" sz="2000" dirty="0" smtClean="0"/>
              <a:t>reight charges are paid by the seller</a:t>
            </a:r>
            <a:endParaRPr lang="en-CA" sz="2000" dirty="0"/>
          </a:p>
          <a:p>
            <a:pPr lvl="1"/>
            <a:r>
              <a:rPr lang="en-CA" sz="2000" dirty="0"/>
              <a:t>T</a:t>
            </a:r>
            <a:r>
              <a:rPr lang="en-CA" sz="2000" dirty="0" smtClean="0"/>
              <a:t>he seller prepares the following entry:</a:t>
            </a:r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68601"/>
              </p:ext>
            </p:extLst>
          </p:nvPr>
        </p:nvGraphicFramePr>
        <p:xfrm>
          <a:off x="827584" y="3645024"/>
          <a:ext cx="7200800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600400"/>
              </a:tblGrid>
              <a:tr h="554715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957453">
                <a:tc>
                  <a:txBody>
                    <a:bodyPr/>
                    <a:lstStyle/>
                    <a:p>
                      <a:r>
                        <a:rPr lang="en-CA" dirty="0" smtClean="0"/>
                        <a:t>Dr. Freight out</a:t>
                      </a:r>
                    </a:p>
                    <a:p>
                      <a:r>
                        <a:rPr lang="en-CA" dirty="0" smtClean="0"/>
                        <a:t>      Cr.</a:t>
                      </a:r>
                      <a:r>
                        <a:rPr lang="en-CA" baseline="0" dirty="0" smtClean="0"/>
                        <a:t> Cash or A/P</a:t>
                      </a:r>
                      <a:endParaRPr lang="en-C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Freight out</a:t>
                      </a:r>
                    </a:p>
                    <a:p>
                      <a:r>
                        <a:rPr lang="en-CA" dirty="0" smtClean="0"/>
                        <a:t>      Cr. Cash or A/P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64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 smtClean="0"/>
              <a:t>4. </a:t>
            </a:r>
            <a:r>
              <a:rPr lang="en-CA" sz="2400" dirty="0" smtClean="0"/>
              <a:t>Return of sold merchandise</a:t>
            </a:r>
          </a:p>
          <a:p>
            <a:r>
              <a:rPr lang="en-CA" sz="2400" dirty="0"/>
              <a:t>The seller:</a:t>
            </a:r>
          </a:p>
          <a:p>
            <a:pPr lvl="1"/>
            <a:r>
              <a:rPr lang="en-CA" sz="2400" dirty="0" smtClean="0"/>
              <a:t>Returns </a:t>
            </a:r>
            <a:r>
              <a:rPr lang="en-CA" sz="2400" dirty="0"/>
              <a:t>cash to the </a:t>
            </a:r>
            <a:r>
              <a:rPr lang="en-CA" sz="2400" dirty="0" smtClean="0"/>
              <a:t>buyer</a:t>
            </a:r>
          </a:p>
          <a:p>
            <a:pPr marL="457200" lvl="1" indent="0">
              <a:buNone/>
            </a:pPr>
            <a:r>
              <a:rPr lang="en-CA" sz="2400" dirty="0" smtClean="0"/>
              <a:t>or</a:t>
            </a:r>
          </a:p>
          <a:p>
            <a:pPr lvl="1"/>
            <a:r>
              <a:rPr lang="en-CA" sz="2400" dirty="0" smtClean="0"/>
              <a:t>Reduces the buyer’s accounts receivable.</a:t>
            </a:r>
          </a:p>
          <a:p>
            <a:pPr lvl="1"/>
            <a:endParaRPr lang="en-CA" sz="2400" dirty="0"/>
          </a:p>
          <a:p>
            <a:pPr marL="457200" lvl="1" indent="0">
              <a:buNone/>
            </a:pPr>
            <a:r>
              <a:rPr lang="en-CA" sz="2400" dirty="0"/>
              <a:t>Use of a contra revenue account: sales returns and allowances.</a:t>
            </a:r>
          </a:p>
          <a:p>
            <a:pPr marL="457200" lvl="1" indent="0">
              <a:buNone/>
            </a:pPr>
            <a:r>
              <a:rPr lang="en-CA" sz="2000" dirty="0" smtClean="0"/>
              <a:t> 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61605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CA" sz="2000" dirty="0" smtClean="0"/>
              <a:t> </a:t>
            </a:r>
            <a:endParaRPr lang="en-CA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65375"/>
              </p:ext>
            </p:extLst>
          </p:nvPr>
        </p:nvGraphicFramePr>
        <p:xfrm>
          <a:off x="467544" y="1988840"/>
          <a:ext cx="813690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360039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1564370">
                <a:tc>
                  <a:txBody>
                    <a:bodyPr/>
                    <a:lstStyle/>
                    <a:p>
                      <a:r>
                        <a:rPr lang="en-CA" dirty="0" smtClean="0"/>
                        <a:t>Dr. Sales</a:t>
                      </a:r>
                      <a:r>
                        <a:rPr lang="en-CA" baseline="0" dirty="0" smtClean="0"/>
                        <a:t> returns and allowances</a:t>
                      </a:r>
                    </a:p>
                    <a:p>
                      <a:r>
                        <a:rPr lang="en-CA" baseline="0" dirty="0" smtClean="0"/>
                        <a:t>       Cr. Cash or A/R</a:t>
                      </a:r>
                    </a:p>
                    <a:p>
                      <a:pPr algn="ctr"/>
                      <a:r>
                        <a:rPr lang="en-CA" baseline="0" dirty="0" smtClean="0"/>
                        <a:t>(to record return of goods)</a:t>
                      </a:r>
                    </a:p>
                    <a:p>
                      <a:endParaRPr lang="en-CA" baseline="0" dirty="0" smtClean="0"/>
                    </a:p>
                    <a:p>
                      <a:r>
                        <a:rPr lang="en-CA" baseline="0" dirty="0" smtClean="0"/>
                        <a:t>Dr. Merchandise inventory</a:t>
                      </a:r>
                    </a:p>
                    <a:p>
                      <a:r>
                        <a:rPr lang="en-CA" baseline="0" dirty="0" smtClean="0"/>
                        <a:t>       Cr. Cost of goods sold</a:t>
                      </a:r>
                    </a:p>
                    <a:p>
                      <a:pPr algn="ctr"/>
                      <a:r>
                        <a:rPr lang="en-CA" baseline="0" dirty="0" smtClean="0"/>
                        <a:t>(to record cost of goods returned)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Sales</a:t>
                      </a:r>
                      <a:r>
                        <a:rPr lang="en-CA" baseline="0" dirty="0" smtClean="0"/>
                        <a:t> returns and allowances</a:t>
                      </a:r>
                    </a:p>
                    <a:p>
                      <a:r>
                        <a:rPr lang="en-CA" baseline="0" dirty="0" smtClean="0"/>
                        <a:t>       Cr. Cash or A/R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baseline="0" dirty="0" smtClean="0"/>
                        <a:t>(to record return of goods)</a:t>
                      </a:r>
                    </a:p>
                    <a:p>
                      <a:endParaRPr lang="en-CA" dirty="0" smtClean="0"/>
                    </a:p>
                    <a:p>
                      <a:r>
                        <a:rPr lang="en-CA" dirty="0" smtClean="0"/>
                        <a:t>No entry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1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 smtClean="0"/>
              <a:t>5. Discounts</a:t>
            </a:r>
          </a:p>
          <a:p>
            <a:pPr lvl="1"/>
            <a:r>
              <a:rPr lang="en-CA" sz="2400" dirty="0"/>
              <a:t>Q</a:t>
            </a:r>
            <a:r>
              <a:rPr lang="en-CA" sz="2400" dirty="0" smtClean="0"/>
              <a:t>uantity discount: no </a:t>
            </a:r>
            <a:r>
              <a:rPr lang="en-CA" sz="2400" dirty="0"/>
              <a:t>separate entry is </a:t>
            </a:r>
            <a:r>
              <a:rPr lang="en-CA" sz="2400" dirty="0" smtClean="0"/>
              <a:t>made.</a:t>
            </a:r>
            <a:endParaRPr lang="en-CA" sz="2400" dirty="0"/>
          </a:p>
          <a:p>
            <a:pPr lvl="1"/>
            <a:r>
              <a:rPr lang="en-CA" sz="2400" dirty="0"/>
              <a:t>S</a:t>
            </a:r>
            <a:r>
              <a:rPr lang="en-CA" sz="2400" dirty="0" smtClean="0"/>
              <a:t>ales discount: separate journal entry.</a:t>
            </a:r>
          </a:p>
          <a:p>
            <a:pPr lvl="2"/>
            <a:r>
              <a:rPr lang="en-CA" sz="2000" dirty="0" smtClean="0"/>
              <a:t>Use Sales discount</a:t>
            </a:r>
            <a:r>
              <a:rPr lang="en-CA" sz="2000" dirty="0"/>
              <a:t> </a:t>
            </a:r>
            <a:r>
              <a:rPr lang="en-CA" sz="2000" dirty="0" smtClean="0"/>
              <a:t>account</a:t>
            </a:r>
          </a:p>
          <a:p>
            <a:pPr lvl="3" indent="-285750">
              <a:buFont typeface="Courier New" panose="02070309020205020404" pitchFamily="49" charset="0"/>
              <a:buChar char="o"/>
            </a:pPr>
            <a:r>
              <a:rPr lang="en-CA" dirty="0"/>
              <a:t>C</a:t>
            </a:r>
            <a:r>
              <a:rPr lang="en-CA" dirty="0" smtClean="0"/>
              <a:t>ontra revenue account to sales</a:t>
            </a:r>
          </a:p>
          <a:p>
            <a:pPr lvl="3" indent="-285750">
              <a:buFont typeface="Courier New" panose="02070309020205020404" pitchFamily="49" charset="0"/>
              <a:buChar char="o"/>
            </a:pPr>
            <a:r>
              <a:rPr lang="en-CA" dirty="0" smtClean="0"/>
              <a:t>Normal balance: debit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787451"/>
              </p:ext>
            </p:extLst>
          </p:nvPr>
        </p:nvGraphicFramePr>
        <p:xfrm>
          <a:off x="755576" y="4365104"/>
          <a:ext cx="7680176" cy="1601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088"/>
                <a:gridCol w="3840088"/>
              </a:tblGrid>
              <a:tr h="412394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1016862"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</a:t>
                      </a:r>
                    </a:p>
                    <a:p>
                      <a:r>
                        <a:rPr lang="en-CA" baseline="0" dirty="0" smtClean="0"/>
                        <a:t>Dr. Sales discounts</a:t>
                      </a:r>
                    </a:p>
                    <a:p>
                      <a:r>
                        <a:rPr lang="en-CA" baseline="0" dirty="0" smtClean="0"/>
                        <a:t>      Cr. Accounts receivable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</a:t>
                      </a:r>
                    </a:p>
                    <a:p>
                      <a:r>
                        <a:rPr lang="en-CA" baseline="0" dirty="0" smtClean="0"/>
                        <a:t>Dr. Sales discounts</a:t>
                      </a:r>
                    </a:p>
                    <a:p>
                      <a:r>
                        <a:rPr lang="en-CA" baseline="0" dirty="0" smtClean="0"/>
                        <a:t>      Cr. Accounts receivable</a:t>
                      </a:r>
                      <a:endParaRPr lang="en-CA" dirty="0" smtClean="0"/>
                    </a:p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3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Sales of Merchandise Cont’d.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985848"/>
              </p:ext>
            </p:extLst>
          </p:nvPr>
        </p:nvGraphicFramePr>
        <p:xfrm>
          <a:off x="467544" y="1556792"/>
          <a:ext cx="8229600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3528392"/>
                <a:gridCol w="27466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Transaction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 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Sale</a:t>
                      </a:r>
                      <a:r>
                        <a:rPr lang="en-CA" baseline="0" dirty="0" smtClean="0"/>
                        <a:t> of merchandise</a:t>
                      </a:r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 or A/R</a:t>
                      </a:r>
                    </a:p>
                    <a:p>
                      <a:r>
                        <a:rPr lang="en-CA" baseline="0" dirty="0" smtClean="0"/>
                        <a:t>    Cr. Sales</a:t>
                      </a:r>
                    </a:p>
                    <a:p>
                      <a:endParaRPr lang="en-CA" baseline="0" dirty="0" smtClean="0"/>
                    </a:p>
                    <a:p>
                      <a:r>
                        <a:rPr lang="en-CA" baseline="0" dirty="0" smtClean="0">
                          <a:solidFill>
                            <a:srgbClr val="FF0000"/>
                          </a:solidFill>
                        </a:rPr>
                        <a:t>Dr. Cost of goods sold</a:t>
                      </a:r>
                    </a:p>
                    <a:p>
                      <a:r>
                        <a:rPr lang="en-CA" baseline="0" dirty="0" smtClean="0">
                          <a:solidFill>
                            <a:srgbClr val="FF0000"/>
                          </a:solidFill>
                        </a:rPr>
                        <a:t>    Cr. Merchandise inventory</a:t>
                      </a:r>
                      <a:endParaRPr lang="en-C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 or A/R</a:t>
                      </a:r>
                    </a:p>
                    <a:p>
                      <a:r>
                        <a:rPr lang="en-CA" baseline="0" dirty="0" smtClean="0"/>
                        <a:t>     Cr. Sales</a:t>
                      </a:r>
                    </a:p>
                    <a:p>
                      <a:endParaRPr lang="en-CA" dirty="0" smtClean="0"/>
                    </a:p>
                    <a:p>
                      <a:r>
                        <a:rPr lang="en-CA" dirty="0" smtClean="0">
                          <a:solidFill>
                            <a:srgbClr val="FF0000"/>
                          </a:solidFill>
                        </a:rPr>
                        <a:t>No entry</a:t>
                      </a:r>
                      <a:endParaRPr lang="en-C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Freight</a:t>
                      </a:r>
                      <a:r>
                        <a:rPr lang="en-CA" baseline="0" dirty="0" smtClean="0"/>
                        <a:t> (FOB destination)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Freight</a:t>
                      </a:r>
                      <a:r>
                        <a:rPr lang="en-CA" baseline="0" dirty="0" smtClean="0"/>
                        <a:t> out</a:t>
                      </a:r>
                    </a:p>
                    <a:p>
                      <a:r>
                        <a:rPr lang="en-CA" baseline="0" dirty="0" smtClean="0"/>
                        <a:t>    Cr. Cash or A/P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Freight</a:t>
                      </a:r>
                      <a:r>
                        <a:rPr lang="en-CA" baseline="0" dirty="0" smtClean="0"/>
                        <a:t> out</a:t>
                      </a:r>
                    </a:p>
                    <a:p>
                      <a:r>
                        <a:rPr lang="en-CA" baseline="0" dirty="0" smtClean="0"/>
                        <a:t>    Cr. Cash or A/P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Return of sold merchandise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Sales</a:t>
                      </a:r>
                      <a:r>
                        <a:rPr lang="en-CA" baseline="0" dirty="0" smtClean="0"/>
                        <a:t> returns and allowances</a:t>
                      </a:r>
                    </a:p>
                    <a:p>
                      <a:r>
                        <a:rPr lang="en-CA" baseline="0" dirty="0" smtClean="0"/>
                        <a:t>    Cr. Cash or A/R</a:t>
                      </a:r>
                    </a:p>
                    <a:p>
                      <a:endParaRPr lang="en-CA" baseline="0" dirty="0" smtClean="0"/>
                    </a:p>
                    <a:p>
                      <a:r>
                        <a:rPr lang="en-CA" baseline="0" dirty="0" smtClean="0">
                          <a:solidFill>
                            <a:srgbClr val="FF0000"/>
                          </a:solidFill>
                        </a:rPr>
                        <a:t>Dr. Merchandise inventory</a:t>
                      </a:r>
                    </a:p>
                    <a:p>
                      <a:r>
                        <a:rPr lang="en-CA" baseline="0" dirty="0" smtClean="0">
                          <a:solidFill>
                            <a:srgbClr val="FF0000"/>
                          </a:solidFill>
                        </a:rPr>
                        <a:t>   Cr. Cost of goods sold</a:t>
                      </a:r>
                      <a:endParaRPr lang="en-C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 Sales</a:t>
                      </a:r>
                      <a:r>
                        <a:rPr lang="en-CA" baseline="0" dirty="0" smtClean="0"/>
                        <a:t> returns and allowances</a:t>
                      </a:r>
                    </a:p>
                    <a:p>
                      <a:r>
                        <a:rPr lang="en-CA" baseline="0" dirty="0" smtClean="0"/>
                        <a:t>    Cr. Cash or A/R</a:t>
                      </a:r>
                    </a:p>
                    <a:p>
                      <a:endParaRPr lang="en-CA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 smtClean="0">
                          <a:solidFill>
                            <a:srgbClr val="FF0000"/>
                          </a:solidFill>
                        </a:rPr>
                        <a:t>No entry</a:t>
                      </a:r>
                      <a:endParaRPr lang="en-CA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01856">
                <a:tc>
                  <a:txBody>
                    <a:bodyPr/>
                    <a:lstStyle/>
                    <a:p>
                      <a:r>
                        <a:rPr lang="en-CA" dirty="0" smtClean="0"/>
                        <a:t>Collection of account within discount period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</a:t>
                      </a:r>
                    </a:p>
                    <a:p>
                      <a:r>
                        <a:rPr lang="en-CA" baseline="0" dirty="0" smtClean="0"/>
                        <a:t>Dr. Sales discounts</a:t>
                      </a:r>
                    </a:p>
                    <a:p>
                      <a:r>
                        <a:rPr lang="en-CA" baseline="0" dirty="0" smtClean="0"/>
                        <a:t>    Cr. A/R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Dr.</a:t>
                      </a:r>
                      <a:r>
                        <a:rPr lang="en-CA" baseline="0" dirty="0" smtClean="0"/>
                        <a:t> Cash</a:t>
                      </a:r>
                    </a:p>
                    <a:p>
                      <a:r>
                        <a:rPr lang="en-CA" baseline="0" dirty="0" smtClean="0"/>
                        <a:t>Dr. Sales discounts</a:t>
                      </a:r>
                    </a:p>
                    <a:p>
                      <a:r>
                        <a:rPr lang="en-CA" baseline="0" dirty="0" smtClean="0"/>
                        <a:t>    Cr. A/R</a:t>
                      </a:r>
                      <a:endParaRPr lang="en-CA" dirty="0" smtClean="0"/>
                    </a:p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42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Income Statement Presentation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sz="2400" dirty="0" smtClean="0"/>
              <a:t>Two different forms of the income statement:</a:t>
            </a:r>
          </a:p>
          <a:p>
            <a:pPr marL="400050" lvl="1" indent="0">
              <a:buNone/>
            </a:pPr>
            <a:r>
              <a:rPr lang="en-CA" sz="2400" dirty="0" smtClean="0"/>
              <a:t>1. Single step income statement:</a:t>
            </a:r>
          </a:p>
          <a:p>
            <a:pPr marL="400050" lvl="1" indent="0">
              <a:buNone/>
            </a:pPr>
            <a:r>
              <a:rPr lang="en-CA" sz="2400" dirty="0" smtClean="0"/>
              <a:t>Data are classified into two categories:</a:t>
            </a:r>
          </a:p>
          <a:p>
            <a:pPr marL="1257300" lvl="2" indent="-457200"/>
            <a:r>
              <a:rPr lang="en-CA" sz="2000" dirty="0" smtClean="0"/>
              <a:t>Revenues</a:t>
            </a:r>
          </a:p>
          <a:p>
            <a:pPr marL="1257300" lvl="2" indent="-457200"/>
            <a:r>
              <a:rPr lang="en-CA" sz="2000" dirty="0" smtClean="0"/>
              <a:t>Expenses</a:t>
            </a:r>
          </a:p>
          <a:p>
            <a:pPr marL="400050" lvl="1" indent="0">
              <a:buNone/>
            </a:pPr>
            <a:endParaRPr lang="en-CA" sz="2400" dirty="0" smtClean="0"/>
          </a:p>
          <a:p>
            <a:pPr marL="400050" lvl="1" indent="0">
              <a:buNone/>
            </a:pPr>
            <a:r>
              <a:rPr lang="en-CA" sz="2400" dirty="0" smtClean="0"/>
              <a:t>2. Multiple-step income statement: </a:t>
            </a:r>
          </a:p>
          <a:p>
            <a:pPr marL="400050" lvl="1" indent="0">
              <a:buNone/>
            </a:pPr>
            <a:r>
              <a:rPr lang="en-CA" altLang="en-US" sz="2400" dirty="0">
                <a:ea typeface="HYGothic-Extra" charset="0"/>
              </a:rPr>
              <a:t>Shows several steps in determining profit or </a:t>
            </a:r>
            <a:r>
              <a:rPr lang="en-CA" altLang="en-US" sz="2400" dirty="0" smtClean="0">
                <a:ea typeface="HYGothic-Extra" charset="0"/>
              </a:rPr>
              <a:t>loss:</a:t>
            </a:r>
          </a:p>
          <a:p>
            <a:pPr marL="1257300" lvl="2" indent="-457200">
              <a:buFont typeface="+mj-lt"/>
              <a:buAutoNum type="arabicPeriod"/>
            </a:pPr>
            <a:r>
              <a:rPr lang="en-CA" altLang="en-US" sz="2000" dirty="0" smtClean="0">
                <a:ea typeface="HYGothic-Extra" charset="0"/>
              </a:rPr>
              <a:t>Net sales</a:t>
            </a:r>
          </a:p>
          <a:p>
            <a:pPr marL="1257300" lvl="2" indent="-457200">
              <a:buFont typeface="+mj-lt"/>
              <a:buAutoNum type="arabicPeriod"/>
            </a:pPr>
            <a:r>
              <a:rPr lang="en-CA" altLang="en-US" sz="2000" dirty="0" smtClean="0">
                <a:ea typeface="HYGothic-Extra" charset="0"/>
              </a:rPr>
              <a:t>Gross profit</a:t>
            </a:r>
          </a:p>
          <a:p>
            <a:pPr marL="1257300" lvl="2" indent="-457200">
              <a:buFont typeface="+mj-lt"/>
              <a:buAutoNum type="arabicPeriod"/>
            </a:pPr>
            <a:r>
              <a:rPr lang="en-CA" altLang="en-US" sz="2000" dirty="0" smtClean="0">
                <a:ea typeface="HYGothic-Extra" charset="0"/>
              </a:rPr>
              <a:t>Profit from operations</a:t>
            </a:r>
          </a:p>
          <a:p>
            <a:pPr marL="1257300" lvl="2" indent="-457200">
              <a:buFont typeface="+mj-lt"/>
              <a:buAutoNum type="arabicPeriod"/>
            </a:pPr>
            <a:r>
              <a:rPr lang="en-CA" altLang="en-US" sz="2000" dirty="0" smtClean="0">
                <a:ea typeface="HYGothic-Extra" charset="0"/>
              </a:rPr>
              <a:t>Non-operating activities</a:t>
            </a:r>
          </a:p>
          <a:p>
            <a:pPr marL="1257300" lvl="2" indent="-457200">
              <a:buFont typeface="+mj-lt"/>
              <a:buAutoNum type="arabicPeriod"/>
            </a:pPr>
            <a:r>
              <a:rPr lang="en-CA" altLang="en-US" sz="2000" dirty="0" smtClean="0">
                <a:ea typeface="HYGothic-Extra" charset="0"/>
              </a:rPr>
              <a:t>Profit</a:t>
            </a:r>
          </a:p>
          <a:p>
            <a:pPr marL="400050" lvl="1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8402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Learning Objectives</a:t>
            </a:r>
            <a:endParaRPr lang="en-CA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Prepare </a:t>
            </a:r>
            <a:r>
              <a:rPr lang="en-CA" sz="2400" dirty="0"/>
              <a:t>entries for purchases and sales </a:t>
            </a:r>
            <a:r>
              <a:rPr lang="en-CA" sz="2400" dirty="0" smtClean="0"/>
              <a:t>under </a:t>
            </a:r>
            <a:r>
              <a:rPr lang="en-CA" sz="2400" dirty="0"/>
              <a:t>a perpetual inventory system</a:t>
            </a:r>
            <a:r>
              <a:rPr lang="en-CA" sz="2400" dirty="0" smtClean="0"/>
              <a:t>.</a:t>
            </a:r>
          </a:p>
          <a:p>
            <a:pPr lvl="0"/>
            <a:endParaRPr lang="en-CA" sz="2400" dirty="0"/>
          </a:p>
          <a:p>
            <a:pPr lvl="0"/>
            <a:r>
              <a:rPr lang="en-CA" sz="2400" dirty="0"/>
              <a:t>Prepare entries for purchases and sales under a periodic inventory system</a:t>
            </a:r>
          </a:p>
          <a:p>
            <a:pPr marL="0" indent="0">
              <a:buNone/>
            </a:pPr>
            <a:r>
              <a:rPr lang="en-CA" sz="2400" cap="all" dirty="0"/>
              <a:t> </a:t>
            </a:r>
            <a:endParaRPr lang="en-CA" sz="2400" dirty="0"/>
          </a:p>
          <a:p>
            <a:pPr lvl="0"/>
            <a:r>
              <a:rPr lang="en-CA" sz="2400" dirty="0" smtClean="0"/>
              <a:t>Prepare </a:t>
            </a:r>
            <a:r>
              <a:rPr lang="en-CA" sz="2400" dirty="0"/>
              <a:t>a single-step and a multiple-step income statement.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2790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Income Statement </a:t>
            </a:r>
            <a:r>
              <a:rPr lang="en-CA" dirty="0" smtClean="0"/>
              <a:t>Presentation Cont’d.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Under IFRS, expenses should be classified either by nature or by function. </a:t>
            </a: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lvl="1" indent="-342900"/>
            <a:r>
              <a:rPr lang="en-CA" sz="2200" dirty="0"/>
              <a:t>By nature: salaries, transportation, depreciation, advertising</a:t>
            </a:r>
            <a:r>
              <a:rPr lang="en-CA" sz="2200" dirty="0" smtClean="0"/>
              <a:t>.</a:t>
            </a:r>
          </a:p>
          <a:p>
            <a:pPr marL="400050" lvl="1" indent="0">
              <a:buNone/>
            </a:pPr>
            <a:endParaRPr lang="en-CA" sz="2200" dirty="0"/>
          </a:p>
          <a:p>
            <a:pPr lvl="1" indent="-342900"/>
            <a:r>
              <a:rPr lang="en-CA" sz="2200" dirty="0"/>
              <a:t>By function: expenses are reported according to the activity for which they were incurred (cogs, administrative, selling).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721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Single-step income statement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44276"/>
            <a:ext cx="8240266" cy="4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36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Income Statement </a:t>
            </a:r>
            <a:r>
              <a:rPr lang="en-CA" dirty="0" smtClean="0"/>
              <a:t>Presentation Cont’d.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CA" sz="2400" dirty="0" smtClean="0"/>
              <a:t>Cost of Goods Sold in a periodic inventory system: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6" name="Picture 9" descr="Ch05_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63685"/>
            <a:ext cx="8229600" cy="1429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54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Multiple-step income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  Sales revenue</a:t>
            </a:r>
          </a:p>
          <a:p>
            <a:pPr marL="0" indent="0">
              <a:buNone/>
            </a:pPr>
            <a:r>
              <a:rPr lang="en-CA" sz="2400" u="sng" dirty="0" smtClean="0"/>
              <a:t>- Cost of goods sold</a:t>
            </a:r>
          </a:p>
          <a:p>
            <a:pPr marL="0" indent="0">
              <a:buNone/>
            </a:pPr>
            <a:r>
              <a:rPr lang="en-CA" sz="2400" dirty="0" smtClean="0">
                <a:solidFill>
                  <a:srgbClr val="FF0000"/>
                </a:solidFill>
              </a:rPr>
              <a:t>=Gross profit</a:t>
            </a:r>
          </a:p>
          <a:p>
            <a:pPr marL="0" indent="0">
              <a:buNone/>
            </a:pPr>
            <a:r>
              <a:rPr lang="en-CA" sz="2400" u="sng" dirty="0" smtClean="0"/>
              <a:t>- Operating expenses</a:t>
            </a:r>
          </a:p>
          <a:p>
            <a:pPr marL="0" indent="0">
              <a:buNone/>
            </a:pPr>
            <a:r>
              <a:rPr lang="en-CA" sz="2400" dirty="0" smtClean="0">
                <a:solidFill>
                  <a:srgbClr val="FF0000"/>
                </a:solidFill>
              </a:rPr>
              <a:t>=Profit from operations</a:t>
            </a:r>
          </a:p>
          <a:p>
            <a:pPr marL="0" indent="0">
              <a:buNone/>
            </a:pPr>
            <a:r>
              <a:rPr lang="en-CA" sz="2400" u="sng" dirty="0" smtClean="0"/>
              <a:t>+(-) other revenues (expenses)</a:t>
            </a:r>
          </a:p>
          <a:p>
            <a:pPr marL="0" indent="0">
              <a:buNone/>
            </a:pPr>
            <a:r>
              <a:rPr lang="en-CA" sz="2400" dirty="0" smtClean="0">
                <a:solidFill>
                  <a:srgbClr val="FF0000"/>
                </a:solidFill>
              </a:rPr>
              <a:t>=Profit before income tax</a:t>
            </a:r>
          </a:p>
          <a:p>
            <a:pPr marL="0" indent="0">
              <a:buNone/>
            </a:pPr>
            <a:r>
              <a:rPr lang="en-CA" sz="2400" u="sng" dirty="0" smtClean="0"/>
              <a:t>- income tax expense</a:t>
            </a:r>
          </a:p>
          <a:p>
            <a:pPr marL="0" indent="0">
              <a:buNone/>
            </a:pPr>
            <a:r>
              <a:rPr lang="en-CA" sz="2400" dirty="0" smtClean="0">
                <a:solidFill>
                  <a:srgbClr val="FF0000"/>
                </a:solidFill>
              </a:rPr>
              <a:t>=Profit</a:t>
            </a:r>
          </a:p>
          <a:p>
            <a:pPr>
              <a:buFontTx/>
              <a:buChar char="-"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97660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Multiple-step income statement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556792"/>
            <a:ext cx="8064896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7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Multiple-step income </a:t>
            </a:r>
            <a:r>
              <a:rPr lang="en-CA" dirty="0" smtClean="0"/>
              <a:t>statement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208911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19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Evaluating </a:t>
            </a:r>
            <a:r>
              <a:rPr lang="en-CA" dirty="0"/>
              <a:t>P</a:t>
            </a:r>
            <a:r>
              <a:rPr lang="en-CA" dirty="0" smtClean="0"/>
              <a:t>rofitability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 smtClean="0">
                <a:ea typeface="HYGothic-Extra" charset="0"/>
              </a:rPr>
              <a:t>1. Gross </a:t>
            </a:r>
            <a:r>
              <a:rPr lang="en-US" altLang="en-US" sz="2400" dirty="0">
                <a:ea typeface="HYGothic-Extra" charset="0"/>
              </a:rPr>
              <a:t>Profit Margin</a:t>
            </a:r>
            <a:endParaRPr lang="en-CA" sz="2400" dirty="0" smtClean="0"/>
          </a:p>
          <a:p>
            <a:pPr marL="400050" lvl="1" indent="0">
              <a:buNone/>
            </a:pPr>
            <a:r>
              <a:rPr lang="en-US" altLang="en-US" sz="2000" dirty="0" smtClean="0">
                <a:ea typeface="HYGothic-Extra" charset="0"/>
              </a:rPr>
              <a:t>Measures </a:t>
            </a:r>
            <a:r>
              <a:rPr lang="en-US" altLang="en-US" sz="2000" dirty="0">
                <a:ea typeface="HYGothic-Extra" charset="0"/>
              </a:rPr>
              <a:t>the gross profit expressed as a percentage of net </a:t>
            </a:r>
            <a:r>
              <a:rPr lang="en-US" altLang="en-US" sz="2000" dirty="0" smtClean="0">
                <a:ea typeface="HYGothic-Extra" charset="0"/>
              </a:rPr>
              <a:t>sales.</a:t>
            </a:r>
          </a:p>
          <a:p>
            <a:pPr marL="0" indent="0">
              <a:buNone/>
            </a:pPr>
            <a:endParaRPr lang="en-US" sz="2400" dirty="0">
              <a:ea typeface="HYGothic-Extra" charset="0"/>
            </a:endParaRPr>
          </a:p>
          <a:p>
            <a:pPr marL="0" indent="0">
              <a:buNone/>
            </a:pPr>
            <a:endParaRPr lang="en-US" sz="2400" dirty="0" smtClean="0">
              <a:ea typeface="HYGothic-Extra" charset="0"/>
            </a:endParaRPr>
          </a:p>
          <a:p>
            <a:pPr marL="0" indent="0">
              <a:buNone/>
            </a:pPr>
            <a:endParaRPr lang="en-US" sz="2400" dirty="0">
              <a:ea typeface="HYGothic-Extra" charset="0"/>
            </a:endParaRPr>
          </a:p>
          <a:p>
            <a:pPr marL="0" indent="0">
              <a:buNone/>
            </a:pPr>
            <a:r>
              <a:rPr lang="en-US" altLang="en-US" sz="2400" dirty="0">
                <a:ea typeface="HYGothic-Extra" charset="0"/>
              </a:rPr>
              <a:t>2. Profit Margin</a:t>
            </a:r>
            <a:endParaRPr lang="en-US" sz="2400" dirty="0">
              <a:ea typeface="HYGothic-Extra" charset="0"/>
            </a:endParaRPr>
          </a:p>
          <a:p>
            <a:pPr marL="400050" lvl="1" indent="0">
              <a:buNone/>
            </a:pPr>
            <a:r>
              <a:rPr lang="en-US" altLang="en-US" sz="2000" dirty="0">
                <a:ea typeface="HYGothic-Extra" charset="0"/>
              </a:rPr>
              <a:t>Measures the percentage of each dollar of sales that results in </a:t>
            </a:r>
            <a:r>
              <a:rPr lang="en-US" altLang="en-US" sz="2000" dirty="0" smtClean="0">
                <a:ea typeface="HYGothic-Extra" charset="0"/>
              </a:rPr>
              <a:t>profit.</a:t>
            </a:r>
            <a:endParaRPr lang="en-US" altLang="en-US" sz="2000" dirty="0">
              <a:ea typeface="HYGothic-Extra" charset="0"/>
            </a:endParaRPr>
          </a:p>
          <a:p>
            <a:pPr marL="0" indent="0">
              <a:buNone/>
            </a:pPr>
            <a:endParaRPr lang="en-US" altLang="en-US" dirty="0">
              <a:ea typeface="HYGothic-Extra" charset="0"/>
            </a:endParaRPr>
          </a:p>
          <a:p>
            <a:pPr marL="0" indent="0">
              <a:buNone/>
            </a:pPr>
            <a:endParaRPr lang="en-CA" dirty="0"/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01914" y="2996952"/>
            <a:ext cx="53340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solidFill>
                  <a:srgbClr val="CC3300"/>
                </a:solidFill>
              </a:rPr>
              <a:t>Gross profit margin = </a:t>
            </a:r>
            <a:r>
              <a:rPr lang="en-US" altLang="en-US" sz="2600" u="sng" dirty="0">
                <a:solidFill>
                  <a:srgbClr val="CC3300"/>
                </a:solidFill>
              </a:rPr>
              <a:t>Gross profit</a:t>
            </a:r>
            <a:r>
              <a:rPr lang="en-US" altLang="en-US" sz="2600" dirty="0">
                <a:solidFill>
                  <a:srgbClr val="CC3300"/>
                </a:solidFill>
              </a:rPr>
              <a:t>		                Net sales</a:t>
            </a:r>
            <a:endParaRPr lang="en-CA" altLang="en-US" sz="2600" dirty="0">
              <a:solidFill>
                <a:srgbClr val="CC3300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382914" y="5589240"/>
            <a:ext cx="45720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2600" dirty="0">
                <a:solidFill>
                  <a:srgbClr val="CC3300"/>
                </a:solidFill>
              </a:rPr>
              <a:t>Profit margin = </a:t>
            </a:r>
            <a:r>
              <a:rPr lang="en-US" altLang="en-US" sz="2600" dirty="0" smtClean="0">
                <a:solidFill>
                  <a:srgbClr val="CC3300"/>
                </a:solidFill>
              </a:rPr>
              <a:t>  </a:t>
            </a:r>
            <a:r>
              <a:rPr lang="en-US" altLang="en-US" sz="2600" u="sng" dirty="0" smtClean="0">
                <a:solidFill>
                  <a:srgbClr val="CC3300"/>
                </a:solidFill>
              </a:rPr>
              <a:t>Profit</a:t>
            </a:r>
            <a:endParaRPr lang="en-US" altLang="en-US" sz="2600" u="sng" dirty="0">
              <a:solidFill>
                <a:srgbClr val="CC3300"/>
              </a:solidFill>
            </a:endParaRPr>
          </a:p>
          <a:p>
            <a:pPr eaLnBrk="1" hangingPunct="1"/>
            <a:r>
              <a:rPr lang="en-US" altLang="en-US" sz="2600" dirty="0">
                <a:solidFill>
                  <a:srgbClr val="CC3300"/>
                </a:solidFill>
              </a:rPr>
              <a:t>		     </a:t>
            </a:r>
            <a:r>
              <a:rPr lang="en-US" altLang="en-US" sz="2600" dirty="0" smtClean="0">
                <a:solidFill>
                  <a:srgbClr val="CC3300"/>
                </a:solidFill>
              </a:rPr>
              <a:t>Net </a:t>
            </a:r>
            <a:r>
              <a:rPr lang="en-US" altLang="en-US" sz="2600" dirty="0">
                <a:solidFill>
                  <a:srgbClr val="CC3300"/>
                </a:solidFill>
              </a:rPr>
              <a:t>sales</a:t>
            </a:r>
            <a:endParaRPr lang="en-CA" altLang="en-US" sz="2600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22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7" descr="Snap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6"/>
            <a:ext cx="82296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08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Inventory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CA" sz="2600" dirty="0"/>
              <a:t>Companies that produce goods for sale are called manufacturers. </a:t>
            </a:r>
            <a:endParaRPr lang="en-CA" sz="2600" dirty="0" smtClean="0"/>
          </a:p>
          <a:p>
            <a:pPr marL="0" lvl="0" indent="0">
              <a:buNone/>
            </a:pPr>
            <a:endParaRPr lang="en-CA" sz="2600" dirty="0" smtClean="0"/>
          </a:p>
          <a:p>
            <a:pPr lvl="0"/>
            <a:r>
              <a:rPr lang="en-CA" sz="2600" dirty="0" smtClean="0"/>
              <a:t>A </a:t>
            </a:r>
            <a:r>
              <a:rPr lang="en-CA" sz="2600" dirty="0"/>
              <a:t>manufacturer has inventory classified into: </a:t>
            </a:r>
            <a:endParaRPr lang="en-CA" sz="2600" dirty="0" smtClean="0"/>
          </a:p>
          <a:p>
            <a:pPr lvl="1"/>
            <a:r>
              <a:rPr lang="en-CA" sz="2600" dirty="0" smtClean="0"/>
              <a:t>raw </a:t>
            </a:r>
            <a:r>
              <a:rPr lang="en-CA" sz="2600" dirty="0"/>
              <a:t>materials, </a:t>
            </a:r>
            <a:endParaRPr lang="en-CA" sz="2600" dirty="0" smtClean="0"/>
          </a:p>
          <a:p>
            <a:pPr lvl="1"/>
            <a:r>
              <a:rPr lang="en-CA" sz="2600" dirty="0" smtClean="0"/>
              <a:t>work </a:t>
            </a:r>
            <a:r>
              <a:rPr lang="en-CA" sz="2600" dirty="0"/>
              <a:t>in </a:t>
            </a:r>
            <a:r>
              <a:rPr lang="en-CA" sz="2600" dirty="0" smtClean="0"/>
              <a:t>process,</a:t>
            </a:r>
          </a:p>
          <a:p>
            <a:pPr lvl="1"/>
            <a:r>
              <a:rPr lang="en-CA" sz="2600" dirty="0" smtClean="0"/>
              <a:t>finished </a:t>
            </a:r>
            <a:r>
              <a:rPr lang="en-CA" sz="2600" dirty="0"/>
              <a:t>goods.</a:t>
            </a:r>
          </a:p>
          <a:p>
            <a:endParaRPr lang="en-CA" sz="2600" dirty="0" smtClean="0"/>
          </a:p>
          <a:p>
            <a:pPr lvl="0"/>
            <a:r>
              <a:rPr lang="en-CA" sz="2600" dirty="0"/>
              <a:t>Two systems to account for inventory:</a:t>
            </a:r>
          </a:p>
          <a:p>
            <a:pPr lvl="1"/>
            <a:r>
              <a:rPr lang="en-CA" sz="2600" dirty="0"/>
              <a:t>Perpetual </a:t>
            </a:r>
          </a:p>
          <a:p>
            <a:pPr lvl="1"/>
            <a:r>
              <a:rPr lang="en-CA" sz="2600" dirty="0"/>
              <a:t>Periodic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72025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Inventory System Cont’d.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CA" dirty="0" smtClean="0"/>
              <a:t>Perpetual 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94485"/>
          </a:xfrm>
        </p:spPr>
        <p:txBody>
          <a:bodyPr>
            <a:normAutofit/>
          </a:bodyPr>
          <a:lstStyle/>
          <a:p>
            <a:r>
              <a:rPr lang="en-CA" sz="2000" dirty="0"/>
              <a:t>Detailed records of the cost of each inventory purchase and sale are maintained</a:t>
            </a:r>
            <a:r>
              <a:rPr lang="en-CA" sz="2000" dirty="0" smtClean="0"/>
              <a:t>.</a:t>
            </a:r>
          </a:p>
          <a:p>
            <a:endParaRPr lang="en-CA" sz="2000" dirty="0"/>
          </a:p>
          <a:p>
            <a:r>
              <a:rPr lang="en-CA" sz="2000" dirty="0"/>
              <a:t>Cost of goods sold is determined </a:t>
            </a:r>
            <a:r>
              <a:rPr lang="en-CA" sz="2000" u="sng" dirty="0"/>
              <a:t>each time a sale occurs</a:t>
            </a:r>
            <a:r>
              <a:rPr lang="en-CA" sz="2000" u="sng" dirty="0" smtClean="0"/>
              <a:t>.</a:t>
            </a:r>
          </a:p>
          <a:p>
            <a:endParaRPr lang="en-CA" sz="2000" dirty="0"/>
          </a:p>
          <a:p>
            <a:r>
              <a:rPr lang="en-CA" sz="2000" dirty="0"/>
              <a:t>Inventory records are up-to-date and provide timely information to management.</a:t>
            </a:r>
          </a:p>
          <a:p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CA" dirty="0" smtClean="0"/>
              <a:t>Periodic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9448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CA" sz="2200" dirty="0"/>
              <a:t>Detailed records are not kept throughout the period</a:t>
            </a:r>
            <a:r>
              <a:rPr lang="en-CA" sz="2200" dirty="0" smtClean="0"/>
              <a:t>.</a:t>
            </a:r>
          </a:p>
          <a:p>
            <a:pPr lvl="0"/>
            <a:endParaRPr lang="en-CA" sz="2200" dirty="0"/>
          </a:p>
          <a:p>
            <a:pPr lvl="0"/>
            <a:endParaRPr lang="en-CA" sz="2200" dirty="0"/>
          </a:p>
          <a:p>
            <a:pPr lvl="0"/>
            <a:endParaRPr lang="en-CA" sz="2200" dirty="0"/>
          </a:p>
          <a:p>
            <a:pPr lvl="0"/>
            <a:r>
              <a:rPr lang="en-CA" sz="2200" dirty="0"/>
              <a:t>Cost of goods sold determined only </a:t>
            </a:r>
            <a:r>
              <a:rPr lang="en-CA" sz="2200" u="sng" dirty="0"/>
              <a:t>at the end of the accounting </a:t>
            </a:r>
            <a:r>
              <a:rPr lang="en-CA" sz="2200" u="sng" dirty="0" smtClean="0"/>
              <a:t>period</a:t>
            </a:r>
            <a:r>
              <a:rPr lang="en-CA" sz="2200" dirty="0" smtClean="0"/>
              <a:t>.</a:t>
            </a:r>
          </a:p>
          <a:p>
            <a:pPr lvl="0"/>
            <a:endParaRPr lang="en-CA" sz="2200" dirty="0" smtClean="0"/>
          </a:p>
          <a:p>
            <a:pPr lvl="0"/>
            <a:endParaRPr lang="en-CA" sz="2200" dirty="0"/>
          </a:p>
          <a:p>
            <a:pPr lvl="0"/>
            <a:r>
              <a:rPr lang="en-CA" sz="2200" dirty="0" smtClean="0"/>
              <a:t>The physical </a:t>
            </a:r>
            <a:r>
              <a:rPr lang="en-CA" sz="2200" dirty="0"/>
              <a:t>inventory count </a:t>
            </a:r>
            <a:r>
              <a:rPr lang="en-CA" sz="2200" dirty="0" smtClean="0"/>
              <a:t>at the end of the accounting period determines ending inventory.</a:t>
            </a:r>
            <a:endParaRPr lang="en-CA" sz="22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58258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Recording Purchases of Merchandise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2400" dirty="0" smtClean="0"/>
              <a:t>1. Purchases</a:t>
            </a:r>
          </a:p>
          <a:p>
            <a:pPr marL="457200" indent="-457200">
              <a:buAutoNum type="arabicPeriod"/>
            </a:pPr>
            <a:endParaRPr lang="en-CA" sz="2400" dirty="0"/>
          </a:p>
          <a:p>
            <a:pPr marL="457200" indent="-457200">
              <a:buAutoNum type="arabicPeriod"/>
            </a:pPr>
            <a:endParaRPr lang="en-CA" sz="2400" dirty="0" smtClean="0"/>
          </a:p>
          <a:p>
            <a:pPr marL="457200" indent="-457200">
              <a:buAutoNum type="arabicPeriod"/>
            </a:pPr>
            <a:endParaRPr lang="en-CA" sz="2400" dirty="0" smtClean="0"/>
          </a:p>
          <a:p>
            <a:pPr marL="457200" indent="-457200">
              <a:buAutoNum type="arabicPeriod"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2. Sales taxes</a:t>
            </a:r>
          </a:p>
          <a:p>
            <a:pPr lvl="1"/>
            <a:r>
              <a:rPr lang="en-CA" sz="2000" dirty="0" smtClean="0"/>
              <a:t>GST, PST, HST.</a:t>
            </a:r>
          </a:p>
          <a:p>
            <a:pPr lvl="1"/>
            <a:r>
              <a:rPr lang="en-CA" sz="2000" dirty="0" smtClean="0"/>
              <a:t>Do not form part of the cost of the merchandise.</a:t>
            </a:r>
          </a:p>
          <a:p>
            <a:pPr lvl="1"/>
            <a:endParaRPr lang="en-CA" sz="2000" dirty="0"/>
          </a:p>
          <a:p>
            <a:pPr marL="0" lvl="1" indent="0">
              <a:buNone/>
            </a:pPr>
            <a:r>
              <a:rPr lang="en-CA" sz="2400" dirty="0"/>
              <a:t>3. Freight costs</a:t>
            </a:r>
          </a:p>
          <a:p>
            <a:pPr lvl="1"/>
            <a:r>
              <a:rPr lang="en-CA" sz="2000" dirty="0" smtClean="0"/>
              <a:t>Costs of transporting the goods to the buyer’s place of business.</a:t>
            </a:r>
          </a:p>
          <a:p>
            <a:pPr lvl="1"/>
            <a:r>
              <a:rPr lang="en-CA" sz="2000" dirty="0" smtClean="0"/>
              <a:t>Freight terms state who pays the freight charges.</a:t>
            </a:r>
          </a:p>
          <a:p>
            <a:pPr marL="0" indent="0">
              <a:buNone/>
            </a:pPr>
            <a:endParaRPr lang="en-CA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71158"/>
              </p:ext>
            </p:extLst>
          </p:nvPr>
        </p:nvGraphicFramePr>
        <p:xfrm>
          <a:off x="899592" y="2204864"/>
          <a:ext cx="7344816" cy="1581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667147"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smtClean="0"/>
                        <a:t>Perpetual</a:t>
                      </a:r>
                      <a:r>
                        <a:rPr lang="en-CA" sz="2000" baseline="0" dirty="0" smtClean="0"/>
                        <a:t> 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smtClean="0"/>
                        <a:t>Periodic</a:t>
                      </a:r>
                      <a:endParaRPr lang="en-CA" sz="2000" dirty="0"/>
                    </a:p>
                  </a:txBody>
                  <a:tcPr/>
                </a:tc>
              </a:tr>
              <a:tr h="556989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CA" sz="1800" dirty="0" smtClean="0"/>
                        <a:t>Dr. Merchandise Inventory</a:t>
                      </a:r>
                    </a:p>
                    <a:p>
                      <a:pPr marL="0" indent="0">
                        <a:buNone/>
                      </a:pPr>
                      <a:r>
                        <a:rPr lang="en-CA" sz="1800" dirty="0" smtClean="0"/>
                        <a:t>	</a:t>
                      </a:r>
                      <a:r>
                        <a:rPr lang="en-CA" sz="1800" baseline="0" dirty="0" smtClean="0"/>
                        <a:t>        </a:t>
                      </a:r>
                      <a:r>
                        <a:rPr lang="en-CA" sz="1800" dirty="0" smtClean="0"/>
                        <a:t>Cr. Cash or A/P</a:t>
                      </a:r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CA" sz="1800" dirty="0" smtClean="0"/>
                        <a:t>Dr. Purchases</a:t>
                      </a:r>
                    </a:p>
                    <a:p>
                      <a:pPr marL="0" indent="0">
                        <a:buNone/>
                      </a:pPr>
                      <a:r>
                        <a:rPr lang="en-CA" sz="1800" dirty="0" smtClean="0"/>
                        <a:t>	</a:t>
                      </a:r>
                      <a:r>
                        <a:rPr lang="en-CA" sz="1800" baseline="0" dirty="0" smtClean="0"/>
                        <a:t>    </a:t>
                      </a:r>
                      <a:r>
                        <a:rPr lang="en-CA" sz="1800" dirty="0" smtClean="0"/>
                        <a:t>Cr. Cash or A/P</a:t>
                      </a:r>
                    </a:p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74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</a:t>
            </a:r>
            <a:r>
              <a:rPr lang="en-CA" dirty="0" smtClean="0"/>
              <a:t>Merchandise Cont’d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CA" dirty="0" smtClean="0"/>
          </a:p>
          <a:p>
            <a:pPr algn="ctr"/>
            <a:r>
              <a:rPr lang="en-CA" dirty="0" smtClean="0"/>
              <a:t>FOB shipping point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9448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CA" dirty="0"/>
              <a:t>Goods are delivered by the seller </a:t>
            </a:r>
            <a:r>
              <a:rPr lang="en-CA" dirty="0" smtClean="0"/>
              <a:t>to </a:t>
            </a:r>
            <a:r>
              <a:rPr lang="en-CA" u="sng" dirty="0"/>
              <a:t>the point of </a:t>
            </a:r>
            <a:r>
              <a:rPr lang="en-CA" u="sng" dirty="0" smtClean="0"/>
              <a:t>shipping</a:t>
            </a:r>
            <a:r>
              <a:rPr lang="en-CA" dirty="0" smtClean="0"/>
              <a:t>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r>
              <a:rPr lang="en-CA" u="sng" dirty="0" smtClean="0"/>
              <a:t>The </a:t>
            </a:r>
            <a:r>
              <a:rPr lang="en-CA" u="sng" dirty="0"/>
              <a:t>buyer </a:t>
            </a:r>
            <a:r>
              <a:rPr lang="en-CA" dirty="0"/>
              <a:t>pays the freight costs to get the goods from the point of shipping to the </a:t>
            </a:r>
            <a:r>
              <a:rPr lang="en-CA" dirty="0" smtClean="0"/>
              <a:t>destination.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r>
              <a:rPr lang="en-CA" u="sng" dirty="0" smtClean="0"/>
              <a:t>The buyer </a:t>
            </a:r>
            <a:r>
              <a:rPr lang="en-CA" dirty="0"/>
              <a:t>is responsible for any damage that may occur along the way</a:t>
            </a:r>
            <a:r>
              <a:rPr lang="en-CA" dirty="0" smtClean="0"/>
              <a:t>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en-CA" dirty="0" smtClean="0"/>
              <a:t>Freight cost is </a:t>
            </a:r>
            <a:r>
              <a:rPr lang="en-CA" u="sng" dirty="0" smtClean="0"/>
              <a:t>part of the cost </a:t>
            </a:r>
            <a:r>
              <a:rPr lang="en-CA" dirty="0" smtClean="0"/>
              <a:t>of purchasing the inventory.</a:t>
            </a:r>
            <a:endParaRPr lang="en-CA" dirty="0"/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dirty="0"/>
          </a:p>
          <a:p>
            <a:pPr algn="ctr"/>
            <a:r>
              <a:rPr lang="en-CA" dirty="0" smtClean="0"/>
              <a:t>FOB </a:t>
            </a:r>
            <a:r>
              <a:rPr lang="en-CA" dirty="0"/>
              <a:t>destination </a:t>
            </a:r>
            <a:r>
              <a:rPr lang="en-CA" dirty="0" smtClean="0"/>
              <a:t>point</a:t>
            </a:r>
            <a:endParaRPr lang="en-CA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94485"/>
          </a:xfrm>
        </p:spPr>
        <p:txBody>
          <a:bodyPr/>
          <a:lstStyle/>
          <a:p>
            <a:pPr marL="0" lvl="1" indent="0">
              <a:spcBef>
                <a:spcPts val="0"/>
              </a:spcBef>
              <a:buNone/>
            </a:pPr>
            <a:r>
              <a:rPr lang="en-CA" dirty="0"/>
              <a:t>Goods are delivered by the seller to their </a:t>
            </a:r>
            <a:r>
              <a:rPr lang="en-CA" u="sng" dirty="0"/>
              <a:t>destination</a:t>
            </a:r>
            <a:r>
              <a:rPr lang="en-CA" dirty="0" smtClean="0"/>
              <a:t>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r>
              <a:rPr lang="en-CA" u="sng" dirty="0" smtClean="0"/>
              <a:t>The </a:t>
            </a:r>
            <a:r>
              <a:rPr lang="en-CA" u="sng" dirty="0"/>
              <a:t>seller </a:t>
            </a:r>
            <a:r>
              <a:rPr lang="en-CA" dirty="0"/>
              <a:t>pays the freight costs to get the goods from the point of shipping to the </a:t>
            </a:r>
            <a:r>
              <a:rPr lang="en-CA" dirty="0" smtClean="0"/>
              <a:t>destination.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r>
              <a:rPr lang="en-CA" u="sng" dirty="0" smtClean="0"/>
              <a:t>The seller </a:t>
            </a:r>
            <a:r>
              <a:rPr lang="en-CA" dirty="0"/>
              <a:t>is responsible for any damage that may occur along the way</a:t>
            </a:r>
            <a:r>
              <a:rPr lang="en-CA" dirty="0" smtClean="0"/>
              <a:t>.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r>
              <a:rPr lang="en-CA" dirty="0" smtClean="0"/>
              <a:t>Freight cost is an </a:t>
            </a:r>
            <a:r>
              <a:rPr lang="en-CA" u="sng" dirty="0" smtClean="0"/>
              <a:t>operating expense</a:t>
            </a:r>
            <a:r>
              <a:rPr lang="en-CA" dirty="0" smtClean="0"/>
              <a:t> for the seller.</a:t>
            </a:r>
            <a:endParaRPr lang="en-CA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5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</a:t>
            </a:r>
            <a:r>
              <a:rPr lang="en-CA" dirty="0" smtClean="0"/>
              <a:t>Merchandise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FOB shipping point:</a:t>
            </a:r>
          </a:p>
          <a:p>
            <a:pPr lvl="1"/>
            <a:r>
              <a:rPr lang="en-CA" sz="2000" dirty="0" smtClean="0"/>
              <a:t>Journal </a:t>
            </a:r>
            <a:r>
              <a:rPr lang="en-CA" sz="2000" dirty="0"/>
              <a:t>entry for the </a:t>
            </a:r>
            <a:r>
              <a:rPr lang="en-CA" sz="2000" dirty="0" smtClean="0"/>
              <a:t>buyer</a:t>
            </a:r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r>
              <a:rPr lang="en-CA" sz="2000" dirty="0" smtClean="0"/>
              <a:t>No journal entry for the seller</a:t>
            </a:r>
            <a:endParaRPr lang="en-CA" sz="2000" dirty="0"/>
          </a:p>
          <a:p>
            <a:pPr lvl="1"/>
            <a:endParaRPr lang="en-CA" sz="2000" dirty="0" smtClean="0"/>
          </a:p>
          <a:p>
            <a:pPr marL="457200" lvl="1" indent="0">
              <a:buNone/>
            </a:pPr>
            <a:endParaRPr lang="en-CA" sz="2000" dirty="0" smtClean="0"/>
          </a:p>
          <a:p>
            <a:endParaRPr lang="en-CA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537430"/>
              </p:ext>
            </p:extLst>
          </p:nvPr>
        </p:nvGraphicFramePr>
        <p:xfrm>
          <a:off x="539552" y="2924944"/>
          <a:ext cx="8064896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smtClean="0"/>
                        <a:t>Perpetual</a:t>
                      </a:r>
                      <a:r>
                        <a:rPr lang="en-CA" sz="2000" baseline="0" dirty="0" smtClean="0"/>
                        <a:t> 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smtClean="0"/>
                        <a:t>Periodic</a:t>
                      </a:r>
                      <a:endParaRPr lang="en-CA" sz="2000" dirty="0"/>
                    </a:p>
                  </a:txBody>
                  <a:tcPr/>
                </a:tc>
              </a:tr>
              <a:tr h="1170555">
                <a:tc>
                  <a:txBody>
                    <a:bodyPr/>
                    <a:lstStyle/>
                    <a:p>
                      <a:endParaRPr lang="en-CA" sz="2000" dirty="0" smtClean="0"/>
                    </a:p>
                    <a:p>
                      <a:r>
                        <a:rPr lang="en-CA" sz="2000" dirty="0" smtClean="0"/>
                        <a:t>Dr. Merchandise inventory</a:t>
                      </a:r>
                    </a:p>
                    <a:p>
                      <a:r>
                        <a:rPr lang="en-CA" sz="2000" dirty="0" smtClean="0"/>
                        <a:t>                    Cr. Cash or A/P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000" dirty="0" smtClean="0"/>
                    </a:p>
                    <a:p>
                      <a:r>
                        <a:rPr lang="en-CA" sz="2000" dirty="0" smtClean="0"/>
                        <a:t>Dr. Freight</a:t>
                      </a:r>
                      <a:r>
                        <a:rPr lang="en-CA" sz="2000" baseline="0" dirty="0" smtClean="0"/>
                        <a:t> in</a:t>
                      </a:r>
                    </a:p>
                    <a:p>
                      <a:r>
                        <a:rPr lang="en-CA" sz="2000" dirty="0" smtClean="0"/>
                        <a:t>               Cr. Cash or A/P</a:t>
                      </a:r>
                    </a:p>
                    <a:p>
                      <a:endParaRPr lang="en-CA" sz="20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10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4. Purchase returns and allowances</a:t>
            </a:r>
          </a:p>
          <a:p>
            <a:r>
              <a:rPr lang="en-CA" altLang="en-US" sz="2400" dirty="0" smtClean="0">
                <a:ea typeface="HYGothic-Extra" charset="0"/>
              </a:rPr>
              <a:t>Purchase return: </a:t>
            </a:r>
          </a:p>
          <a:p>
            <a:pPr lvl="1" indent="-342900"/>
            <a:r>
              <a:rPr lang="en-CA" altLang="en-US" sz="2000" dirty="0" smtClean="0">
                <a:ea typeface="HYGothic-Extra" charset="0"/>
              </a:rPr>
              <a:t>The buyer </a:t>
            </a:r>
            <a:r>
              <a:rPr lang="en-CA" altLang="en-US" sz="2000" dirty="0">
                <a:ea typeface="HYGothic-Extra" charset="0"/>
              </a:rPr>
              <a:t>returns the goods to the seller and receives a cash refund or </a:t>
            </a:r>
            <a:r>
              <a:rPr lang="en-CA" altLang="en-US" sz="2000" dirty="0" smtClean="0">
                <a:ea typeface="HYGothic-Extra" charset="0"/>
              </a:rPr>
              <a:t>credit.</a:t>
            </a:r>
          </a:p>
          <a:p>
            <a:pPr marL="400050" lvl="1" indent="0">
              <a:buNone/>
            </a:pPr>
            <a:endParaRPr lang="en-CA" altLang="en-US" sz="2000" dirty="0">
              <a:ea typeface="HYGothic-Extra" charset="0"/>
            </a:endParaRPr>
          </a:p>
          <a:p>
            <a:r>
              <a:rPr lang="en-CA" altLang="en-US" sz="2400" dirty="0" smtClean="0">
                <a:ea typeface="HYGothic-Extra" charset="0"/>
              </a:rPr>
              <a:t>Purchase allowance: </a:t>
            </a:r>
          </a:p>
          <a:p>
            <a:pPr lvl="1" indent="-342900"/>
            <a:r>
              <a:rPr lang="en-CA" altLang="en-US" sz="2000" dirty="0">
                <a:ea typeface="HYGothic-Extra" charset="0"/>
              </a:rPr>
              <a:t>The seller gives an allowance (deduction) from the purchase price.</a:t>
            </a:r>
          </a:p>
          <a:p>
            <a:endParaRPr lang="en-CA" altLang="en-US" sz="2600" dirty="0">
              <a:ea typeface="HYGothic-Extra" charset="0"/>
            </a:endParaRPr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830178"/>
              </p:ext>
            </p:extLst>
          </p:nvPr>
        </p:nvGraphicFramePr>
        <p:xfrm>
          <a:off x="395536" y="4869160"/>
          <a:ext cx="8424936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4680520"/>
              </a:tblGrid>
              <a:tr h="38969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Perpetual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Periodic</a:t>
                      </a:r>
                      <a:endParaRPr lang="en-CA" dirty="0"/>
                    </a:p>
                  </a:txBody>
                  <a:tcPr/>
                </a:tc>
              </a:tr>
              <a:tr h="1266494">
                <a:tc>
                  <a:txBody>
                    <a:bodyPr/>
                    <a:lstStyle/>
                    <a:p>
                      <a:endParaRPr lang="en-CA" sz="1800" dirty="0" smtClean="0"/>
                    </a:p>
                    <a:p>
                      <a:r>
                        <a:rPr lang="en-CA" sz="1800" dirty="0" smtClean="0"/>
                        <a:t>Dr. Cash or A/P</a:t>
                      </a:r>
                    </a:p>
                    <a:p>
                      <a:r>
                        <a:rPr lang="en-CA" sz="1800" dirty="0" smtClean="0"/>
                        <a:t>     Cr. Merchandise</a:t>
                      </a:r>
                      <a:r>
                        <a:rPr lang="en-CA" sz="1800" baseline="0" dirty="0" smtClean="0"/>
                        <a:t> inventory</a:t>
                      </a:r>
                      <a:endParaRPr lang="en-CA" sz="1800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1800" dirty="0" smtClean="0"/>
                    </a:p>
                    <a:p>
                      <a:r>
                        <a:rPr lang="en-CA" sz="1800" dirty="0" smtClean="0"/>
                        <a:t>Dr. Cash or A/P</a:t>
                      </a:r>
                    </a:p>
                    <a:p>
                      <a:r>
                        <a:rPr lang="en-CA" sz="1800" dirty="0" smtClean="0"/>
                        <a:t>    Cr. Purchase</a:t>
                      </a:r>
                      <a:r>
                        <a:rPr lang="en-CA" sz="1800" baseline="0" dirty="0" smtClean="0"/>
                        <a:t> returns and allowances</a:t>
                      </a:r>
                      <a:endParaRPr lang="en-CA" sz="1800" dirty="0" smtClean="0"/>
                    </a:p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6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Recording Purchases of Merchandise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5. Discounts</a:t>
            </a:r>
          </a:p>
          <a:p>
            <a:r>
              <a:rPr lang="en-US" altLang="en-US" sz="2400" dirty="0">
                <a:ea typeface="HYGothic-Extra" charset="0"/>
              </a:rPr>
              <a:t>Q</a:t>
            </a:r>
            <a:r>
              <a:rPr lang="en-US" altLang="en-US" sz="2400" dirty="0" smtClean="0">
                <a:ea typeface="HYGothic-Extra" charset="0"/>
              </a:rPr>
              <a:t>uantity discount:</a:t>
            </a:r>
          </a:p>
          <a:p>
            <a:pPr lvl="1"/>
            <a:r>
              <a:rPr lang="en-US" altLang="en-US" sz="2000" dirty="0" smtClean="0">
                <a:ea typeface="HYGothic-Extra" charset="0"/>
              </a:rPr>
              <a:t>gives </a:t>
            </a:r>
            <a:r>
              <a:rPr lang="en-US" altLang="en-US" sz="2000" dirty="0">
                <a:ea typeface="HYGothic-Extra" charset="0"/>
              </a:rPr>
              <a:t>a price reduction according to the volume of the </a:t>
            </a:r>
            <a:r>
              <a:rPr lang="en-US" altLang="en-US" sz="2000" dirty="0" smtClean="0">
                <a:ea typeface="HYGothic-Extra" charset="0"/>
              </a:rPr>
              <a:t>purchase.</a:t>
            </a:r>
            <a:endParaRPr lang="en-US" altLang="en-US" sz="2000" dirty="0">
              <a:ea typeface="HYGothic-Extra" charset="0"/>
            </a:endParaRPr>
          </a:p>
          <a:p>
            <a:pPr lvl="1"/>
            <a:r>
              <a:rPr lang="en-US" altLang="en-US" sz="2000" dirty="0">
                <a:ea typeface="HYGothic-Extra" charset="0"/>
              </a:rPr>
              <a:t>Not recorded separately – discounted price is recorded as cost of </a:t>
            </a:r>
            <a:r>
              <a:rPr lang="en-US" altLang="en-US" sz="2000" dirty="0" smtClean="0">
                <a:ea typeface="HYGothic-Extra" charset="0"/>
              </a:rPr>
              <a:t>purchase.</a:t>
            </a:r>
          </a:p>
          <a:p>
            <a:pPr lvl="1"/>
            <a:endParaRPr lang="en-US" altLang="en-US" sz="2400" dirty="0">
              <a:ea typeface="HYGothic-Extra" charset="0"/>
            </a:endParaRPr>
          </a:p>
          <a:p>
            <a:r>
              <a:rPr lang="en-US" altLang="en-US" sz="2400" dirty="0">
                <a:ea typeface="HYGothic-Extra" charset="0"/>
              </a:rPr>
              <a:t>P</a:t>
            </a:r>
            <a:r>
              <a:rPr lang="en-US" altLang="en-US" sz="2400" dirty="0" smtClean="0">
                <a:ea typeface="HYGothic-Extra" charset="0"/>
              </a:rPr>
              <a:t>urchase discount: </a:t>
            </a:r>
            <a:endParaRPr lang="en-US" altLang="en-US" sz="2400" dirty="0">
              <a:ea typeface="HYGothic-Extra" charset="0"/>
            </a:endParaRPr>
          </a:p>
          <a:p>
            <a:pPr lvl="1"/>
            <a:r>
              <a:rPr lang="en-US" altLang="en-US" sz="2000" dirty="0">
                <a:ea typeface="HYGothic-Extra" charset="0"/>
              </a:rPr>
              <a:t>offered to encourage early payment of a balance due. </a:t>
            </a:r>
          </a:p>
          <a:p>
            <a:pPr lvl="1"/>
            <a:r>
              <a:rPr lang="en-US" altLang="en-US" sz="2000" dirty="0">
                <a:ea typeface="HYGothic-Extra" charset="0"/>
              </a:rPr>
              <a:t>Example: 2/10, </a:t>
            </a:r>
            <a:r>
              <a:rPr lang="en-US" altLang="en-US" sz="2000" dirty="0" smtClean="0">
                <a:ea typeface="HYGothic-Extra" charset="0"/>
              </a:rPr>
              <a:t>n/30.</a:t>
            </a:r>
          </a:p>
          <a:p>
            <a:pPr lvl="1"/>
            <a:r>
              <a:rPr lang="en-US" altLang="en-US" sz="2000" dirty="0" smtClean="0">
                <a:ea typeface="HYGothic-Extra" charset="0"/>
              </a:rPr>
              <a:t>recorded </a:t>
            </a:r>
            <a:r>
              <a:rPr lang="en-US" altLang="en-US" sz="2000" dirty="0">
                <a:ea typeface="HYGothic-Extra" charset="0"/>
              </a:rPr>
              <a:t>separately when payment </a:t>
            </a:r>
            <a:r>
              <a:rPr lang="en-US" altLang="en-US" sz="2000" dirty="0" smtClean="0">
                <a:ea typeface="HYGothic-Extra" charset="0"/>
              </a:rPr>
              <a:t>is made</a:t>
            </a:r>
            <a:r>
              <a:rPr lang="en-US" altLang="en-US" sz="2000" dirty="0">
                <a:ea typeface="HYGothic-Extra" charset="0"/>
              </a:rPr>
              <a:t>. </a:t>
            </a:r>
            <a:endParaRPr lang="en-US" altLang="en-US" sz="2000" dirty="0" smtClean="0">
              <a:ea typeface="HYGothic-Extra" charset="0"/>
            </a:endParaRPr>
          </a:p>
          <a:p>
            <a:pPr lvl="1"/>
            <a:endParaRPr lang="en-US" altLang="en-US" sz="2000" dirty="0">
              <a:ea typeface="HYGothic-Extra" charset="0"/>
            </a:endParaRPr>
          </a:p>
          <a:p>
            <a:pPr lvl="1"/>
            <a:endParaRPr lang="en-US" altLang="en-US" sz="2000" dirty="0">
              <a:ea typeface="HYGothic-Ext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13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</TotalTime>
  <Words>1384</Words>
  <Application>Microsoft Office PowerPoint</Application>
  <PresentationFormat>On-screen Show (4:3)</PresentationFormat>
  <Paragraphs>426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CHAPTER 5   Merchandising Operations   </vt:lpstr>
      <vt:lpstr>Learning Objectives</vt:lpstr>
      <vt:lpstr>Inventory System</vt:lpstr>
      <vt:lpstr>Inventory System Cont’d.</vt:lpstr>
      <vt:lpstr>Recording Purchases of Merchandise</vt:lpstr>
      <vt:lpstr>Recording Purchases of Merchandise Cont’d</vt:lpstr>
      <vt:lpstr>Recording Purchases of Merchandise Cont’d.</vt:lpstr>
      <vt:lpstr>Recording Purchases of Merchandise Cont’d.</vt:lpstr>
      <vt:lpstr>Recording Purchases of Merchandise Cont’d.</vt:lpstr>
      <vt:lpstr>Recording Purchases of Merchandise Cont’d.</vt:lpstr>
      <vt:lpstr>Recording Purchases of Merchandise Cont’d.</vt:lpstr>
      <vt:lpstr>Recording Sales of Merchandise</vt:lpstr>
      <vt:lpstr>Recording Sales of Merchandise Cont’d.</vt:lpstr>
      <vt:lpstr>Recording Sales of Merchandise Cont’d.</vt:lpstr>
      <vt:lpstr>Recording Sales of Merchandise Cont’d.</vt:lpstr>
      <vt:lpstr>Recording Sales of Merchandise Cont’d.</vt:lpstr>
      <vt:lpstr>Recording Sales of Merchandise Cont’d.</vt:lpstr>
      <vt:lpstr>Recording Sales of Merchandise Cont’d.</vt:lpstr>
      <vt:lpstr>Income Statement Presentation</vt:lpstr>
      <vt:lpstr>Income Statement Presentation Cont’d.</vt:lpstr>
      <vt:lpstr>Single-step income statement</vt:lpstr>
      <vt:lpstr>Income Statement Presentation Cont’d.</vt:lpstr>
      <vt:lpstr>Multiple-step income statement</vt:lpstr>
      <vt:lpstr>Multiple-step income statement</vt:lpstr>
      <vt:lpstr>Multiple-step income statement Cont’d.</vt:lpstr>
      <vt:lpstr>Evaluating Profitability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SOM-D02277</cp:lastModifiedBy>
  <cp:revision>80</cp:revision>
  <dcterms:created xsi:type="dcterms:W3CDTF">2013-04-03T14:37:54Z</dcterms:created>
  <dcterms:modified xsi:type="dcterms:W3CDTF">2013-09-30T19:20:00Z</dcterms:modified>
</cp:coreProperties>
</file>