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1293FB-DC3D-4AE3-B8A0-2E4C5AF1F1A3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B090FC-17D2-4E4A-B0E3-946670406C0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5549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872B96-3D8B-468E-967E-2BB5A32FA874}" type="slidenum">
              <a:rPr lang="en-US"/>
              <a:pPr/>
              <a:t>6</a:t>
            </a:fld>
            <a:endParaRPr lang="en-US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2BCB98-5F74-48E4-9A1D-E402B5FB1DE1}" type="slidenum">
              <a:rPr lang="en-US"/>
              <a:pPr/>
              <a:t>22</a:t>
            </a:fld>
            <a:endParaRPr lang="en-US"/>
          </a:p>
        </p:txBody>
      </p:sp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57200"/>
            <a:endParaRPr lang="en-US"/>
          </a:p>
        </p:txBody>
      </p:sp>
      <p:sp>
        <p:nvSpPr>
          <p:cNvPr id="43012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BD4935CA-C967-497C-9DAE-8D12C084B0C7}" type="slidenum">
              <a:rPr lang="en-US" sz="1200">
                <a:ea typeface="ＭＳ Ｐゴシック" pitchFamily="-108" charset="-128"/>
              </a:rPr>
              <a:pPr algn="r" defTabSz="457200"/>
              <a:t>22</a:t>
            </a:fld>
            <a:endParaRPr lang="en-US" sz="1200">
              <a:ea typeface="ＭＳ Ｐゴシック" pitchFamily="-108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6387B-09BF-471A-A951-96E482B84CE6}" type="datetimeFigureOut">
              <a:rPr lang="en-CA" smtClean="0"/>
              <a:t>17/04/2012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A4990-B819-4E01-8809-8CD27DBE3C0B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88913"/>
            <a:ext cx="7772400" cy="1470025"/>
          </a:xfrm>
        </p:spPr>
        <p:txBody>
          <a:bodyPr>
            <a:normAutofit/>
          </a:bodyPr>
          <a:lstStyle/>
          <a:p>
            <a:r>
              <a:rPr lang="en-US" sz="4000" dirty="0" smtClean="0"/>
              <a:t>Injury &amp; Disability</a:t>
            </a:r>
            <a:endParaRPr lang="en-US" sz="40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5516563"/>
            <a:ext cx="6400800" cy="1752600"/>
          </a:xfrm>
        </p:spPr>
        <p:txBody>
          <a:bodyPr/>
          <a:lstStyle/>
          <a:p>
            <a:r>
              <a:rPr lang="en-US" dirty="0" smtClean="0"/>
              <a:t>Week 10, Lecture 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1143000"/>
          </a:xfrm>
        </p:spPr>
        <p:txBody>
          <a:bodyPr anchor="b"/>
          <a:lstStyle/>
          <a:p>
            <a:r>
              <a:rPr lang="en-US"/>
              <a:t>Game Plan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marL="228600" indent="-228600"/>
            <a:r>
              <a:rPr lang="en-US" sz="2800" dirty="0"/>
              <a:t>Announcements?</a:t>
            </a:r>
          </a:p>
          <a:p>
            <a:pPr marL="228600" indent="-228600"/>
            <a:r>
              <a:rPr lang="en-US" sz="2800" dirty="0"/>
              <a:t>Snack</a:t>
            </a:r>
          </a:p>
          <a:p>
            <a:pPr marL="228600" indent="-228600"/>
            <a:r>
              <a:rPr lang="en-US" sz="2800" dirty="0" smtClean="0"/>
              <a:t>Injury</a:t>
            </a:r>
            <a:endParaRPr lang="en-US" sz="2800" dirty="0"/>
          </a:p>
          <a:p>
            <a:pPr marL="228600" indent="-228600"/>
            <a:r>
              <a:rPr lang="en-US" sz="2800" dirty="0" smtClean="0"/>
              <a:t>Disability</a:t>
            </a:r>
          </a:p>
          <a:p>
            <a:pPr marL="228600" indent="-228600"/>
            <a:r>
              <a:rPr lang="en-US" sz="2800" dirty="0" smtClean="0"/>
              <a:t>My research</a:t>
            </a:r>
          </a:p>
          <a:p>
            <a:pPr marL="228600" indent="-228600"/>
            <a:r>
              <a:rPr lang="en-US" sz="2800" dirty="0" smtClean="0"/>
              <a:t>Return of Health Assignment</a:t>
            </a:r>
            <a:endParaRPr lang="en-US" sz="2800" dirty="0"/>
          </a:p>
          <a:p>
            <a:pPr marL="228600" indent="-228600"/>
            <a:r>
              <a:rPr lang="en-US" sz="2800" dirty="0"/>
              <a:t>Sport for development: </a:t>
            </a:r>
            <a:r>
              <a:rPr lang="en-US" sz="2800" dirty="0" smtClean="0"/>
              <a:t>next class</a:t>
            </a:r>
          </a:p>
          <a:p>
            <a:pPr marL="228600" indent="-228600"/>
            <a:r>
              <a:rPr lang="en-US" sz="2800" dirty="0" smtClean="0"/>
              <a:t>Take home messages</a:t>
            </a:r>
            <a:endParaRPr lang="en-US" sz="2800" dirty="0"/>
          </a:p>
          <a:p>
            <a:pPr marL="228600" indent="-228600"/>
            <a:endParaRPr lang="en-US" sz="2400" dirty="0"/>
          </a:p>
          <a:p>
            <a:pPr marL="228600" indent="-228600"/>
            <a:endParaRPr lang="en-US" sz="3600" dirty="0"/>
          </a:p>
          <a:p>
            <a:pPr marL="228600" indent="-228600"/>
            <a:endParaRPr lang="en-US" dirty="0"/>
          </a:p>
        </p:txBody>
      </p:sp>
      <p:pic>
        <p:nvPicPr>
          <p:cNvPr id="26630" name="Picture 6" descr="MCj0440468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188913"/>
            <a:ext cx="1600200" cy="1965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1143000"/>
          </a:xfrm>
        </p:spPr>
        <p:txBody>
          <a:bodyPr/>
          <a:lstStyle/>
          <a:p>
            <a:r>
              <a:rPr lang="en-US" sz="4000" dirty="0"/>
              <a:t>The Importance of Unintentional Injuries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435975" cy="5010150"/>
          </a:xfrm>
        </p:spPr>
        <p:txBody>
          <a:bodyPr>
            <a:normAutofit/>
          </a:bodyPr>
          <a:lstStyle/>
          <a:p>
            <a:r>
              <a:rPr lang="en-US" dirty="0"/>
              <a:t>Unintentional injuries are among the single leading causes of death and </a:t>
            </a:r>
            <a:r>
              <a:rPr lang="en-US" dirty="0" smtClean="0"/>
              <a:t> DALYSs </a:t>
            </a:r>
            <a:r>
              <a:rPr lang="en-US" dirty="0"/>
              <a:t>lost worldwide</a:t>
            </a:r>
          </a:p>
          <a:p>
            <a:r>
              <a:rPr lang="en-US" dirty="0"/>
              <a:t>Unintentional injuries often lead to </a:t>
            </a:r>
            <a:r>
              <a:rPr lang="en-US" dirty="0" smtClean="0"/>
              <a:t> DISABILITY</a:t>
            </a:r>
            <a:endParaRPr lang="en-US" dirty="0"/>
          </a:p>
          <a:p>
            <a:r>
              <a:rPr lang="en-US" dirty="0"/>
              <a:t>Unintentional injuries are </a:t>
            </a:r>
            <a:r>
              <a:rPr lang="en-US" dirty="0" smtClean="0"/>
              <a:t>often NEGLECTED </a:t>
            </a:r>
            <a:r>
              <a:rPr lang="en-US" dirty="0"/>
              <a:t>in public health </a:t>
            </a:r>
            <a:r>
              <a:rPr lang="en-US" dirty="0" smtClean="0"/>
              <a:t>work n research</a:t>
            </a:r>
            <a:endParaRPr lang="en-US" dirty="0"/>
          </a:p>
          <a:p>
            <a:pPr>
              <a:spcBef>
                <a:spcPct val="0"/>
              </a:spcBef>
            </a:pPr>
            <a:r>
              <a:rPr lang="en-US" dirty="0"/>
              <a:t>About 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3.5 </a:t>
            </a:r>
            <a:r>
              <a:rPr lang="en-US" dirty="0">
                <a:solidFill>
                  <a:srgbClr val="FF0000"/>
                </a:solidFill>
              </a:rPr>
              <a:t>million </a:t>
            </a:r>
            <a:r>
              <a:rPr lang="en-US" dirty="0"/>
              <a:t>people died in 2001 of unintentional injuries worldwide</a:t>
            </a:r>
          </a:p>
          <a:p>
            <a:pPr>
              <a:spcBef>
                <a:spcPct val="0"/>
              </a:spcBef>
            </a:pPr>
            <a:r>
              <a:rPr lang="en-US" dirty="0"/>
              <a:t>Almost </a:t>
            </a:r>
            <a:r>
              <a:rPr lang="en-US" dirty="0">
                <a:solidFill>
                  <a:srgbClr val="FF0000"/>
                </a:solidFill>
              </a:rPr>
              <a:t>8 percent </a:t>
            </a:r>
            <a:r>
              <a:rPr lang="en-US" dirty="0"/>
              <a:t>of total DALYs</a:t>
            </a:r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/>
              <a:t>Key Definitions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686800" cy="5410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smtClean="0">
                <a:solidFill>
                  <a:srgbClr val="FF0000"/>
                </a:solidFill>
              </a:rPr>
              <a:t>INJURY </a:t>
            </a:r>
            <a:r>
              <a:rPr lang="en-US" sz="2800" dirty="0" smtClean="0"/>
              <a:t>: </a:t>
            </a:r>
            <a:r>
              <a:rPr lang="en-US" sz="2800" dirty="0"/>
              <a:t>The result of an act that damages, harms, or hurts; unintentional or intentional damage to the body resulting from an acute exposure to thermal, mechanical, electrical, or chemical energy or from the absence of such essentials as heat or oxygen.</a:t>
            </a:r>
          </a:p>
          <a:p>
            <a:pPr>
              <a:lnSpc>
                <a:spcPct val="90000"/>
              </a:lnSpc>
            </a:pPr>
            <a:r>
              <a:rPr lang="en-US" sz="2800" dirty="0" smtClean="0">
                <a:solidFill>
                  <a:srgbClr val="FF0000"/>
                </a:solidFill>
              </a:rPr>
              <a:t>INTENTIONAL INJURY</a:t>
            </a:r>
            <a:r>
              <a:rPr lang="en-US" sz="2800" dirty="0" smtClean="0"/>
              <a:t>: </a:t>
            </a:r>
            <a:r>
              <a:rPr lang="en-US" sz="2800" dirty="0"/>
              <a:t>subset of injuries from which these is evidence of predetermined intent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e.g., being shot by someone trying to  </a:t>
            </a:r>
            <a:r>
              <a:rPr lang="en-US" sz="2800" dirty="0" smtClean="0"/>
              <a:t>           ,  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 smtClean="0">
                <a:solidFill>
                  <a:srgbClr val="FF0000"/>
                </a:solidFill>
              </a:rPr>
              <a:t>UNINTENTIONAL INJURY</a:t>
            </a:r>
            <a:r>
              <a:rPr lang="en-US" sz="2800" dirty="0" smtClean="0"/>
              <a:t>: </a:t>
            </a:r>
            <a:r>
              <a:rPr lang="en-US" sz="2800" dirty="0"/>
              <a:t>subset of injuries from which there is no evidence of predetermined intent </a:t>
            </a:r>
          </a:p>
          <a:p>
            <a:pPr>
              <a:lnSpc>
                <a:spcPct val="90000"/>
              </a:lnSpc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Childhood Injury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524000"/>
            <a:ext cx="8229600" cy="42751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98 percent of childhood injury deaths occur in </a:t>
            </a:r>
            <a:r>
              <a:rPr lang="en-US" sz="2800" dirty="0" smtClean="0"/>
              <a:t> LMICs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Children younger than </a:t>
            </a:r>
            <a:r>
              <a:rPr lang="en-US" sz="2800" dirty="0" smtClean="0"/>
              <a:t> 5 </a:t>
            </a:r>
            <a:r>
              <a:rPr lang="en-US" sz="2800" dirty="0"/>
              <a:t>account for 25 percent of drowning deaths and 15 percent of fire-related deaths globally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Children 0-14 comprise about 30 percent of the population but account </a:t>
            </a:r>
            <a:r>
              <a:rPr lang="en-US" sz="2800" dirty="0" smtClean="0"/>
              <a:t>for 50 percent </a:t>
            </a:r>
            <a:r>
              <a:rPr lang="en-US" sz="2800" dirty="0"/>
              <a:t>of total injury-related DALYs</a:t>
            </a:r>
          </a:p>
          <a:p>
            <a:pPr>
              <a:lnSpc>
                <a:spcPct val="90000"/>
              </a:lnSpc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Risk Factors for Unintentional Injuries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458200" cy="4648200"/>
          </a:xfrm>
        </p:spPr>
        <p:txBody>
          <a:bodyPr/>
          <a:lstStyle/>
          <a:p>
            <a:r>
              <a:rPr lang="en-US" dirty="0"/>
              <a:t>Developmental </a:t>
            </a:r>
            <a:r>
              <a:rPr lang="en-US" dirty="0" smtClean="0"/>
              <a:t> immaturity</a:t>
            </a:r>
            <a:endParaRPr lang="en-US" dirty="0"/>
          </a:p>
          <a:p>
            <a:r>
              <a:rPr lang="en-US" dirty="0"/>
              <a:t>Poverty and level of adult </a:t>
            </a:r>
            <a:r>
              <a:rPr lang="en-US" dirty="0" smtClean="0"/>
              <a:t>supervision </a:t>
            </a:r>
            <a:r>
              <a:rPr lang="en-US" dirty="0"/>
              <a:t>and care</a:t>
            </a:r>
          </a:p>
          <a:p>
            <a:r>
              <a:rPr lang="en-US" dirty="0"/>
              <a:t>Exposure to workplaces with </a:t>
            </a:r>
            <a:r>
              <a:rPr lang="en-US" dirty="0" smtClean="0"/>
              <a:t>unsafe, </a:t>
            </a:r>
            <a:r>
              <a:rPr lang="en-US" dirty="0"/>
              <a:t>hazardous, and developmentally inappropriate machinery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Risk Factors for Specific Injuries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382000" cy="5181600"/>
          </a:xfrm>
        </p:spPr>
        <p:txBody>
          <a:bodyPr/>
          <a:lstStyle/>
          <a:p>
            <a:r>
              <a:rPr lang="en-US" sz="2800" b="1" dirty="0"/>
              <a:t>Falls</a:t>
            </a:r>
            <a:r>
              <a:rPr lang="en-US" sz="2800" dirty="0"/>
              <a:t>: physical activity and socio-economic status</a:t>
            </a:r>
          </a:p>
          <a:p>
            <a:r>
              <a:rPr lang="en-US" sz="2800" b="1" dirty="0"/>
              <a:t>Burns</a:t>
            </a:r>
            <a:r>
              <a:rPr lang="en-US" sz="2800" dirty="0"/>
              <a:t>: low income, poor housing, crowding</a:t>
            </a:r>
          </a:p>
          <a:p>
            <a:r>
              <a:rPr lang="en-US" sz="2800" b="1" dirty="0"/>
              <a:t>Drowning</a:t>
            </a:r>
            <a:r>
              <a:rPr lang="en-US" sz="2800" dirty="0"/>
              <a:t>: young children, </a:t>
            </a:r>
            <a:r>
              <a:rPr lang="en-US" sz="2800" dirty="0" smtClean="0"/>
              <a:t>male adults, </a:t>
            </a:r>
            <a:r>
              <a:rPr lang="en-US" sz="2800" dirty="0"/>
              <a:t>normal activities near water</a:t>
            </a:r>
          </a:p>
          <a:p>
            <a:r>
              <a:rPr lang="en-US" sz="2800" b="1" dirty="0"/>
              <a:t>Poisoning:</a:t>
            </a:r>
            <a:r>
              <a:rPr lang="en-US" sz="2800" dirty="0"/>
              <a:t> young boys, non-standard </a:t>
            </a:r>
            <a:r>
              <a:rPr lang="en-US" sz="2800" dirty="0" smtClean="0"/>
              <a:t> containers for </a:t>
            </a:r>
            <a:r>
              <a:rPr lang="en-US" sz="2800" dirty="0"/>
              <a:t>poisonous goods within reach of young </a:t>
            </a:r>
            <a:r>
              <a:rPr lang="en-US" sz="2800" dirty="0" smtClean="0"/>
              <a:t>children </a:t>
            </a:r>
            <a:endParaRPr lang="en-US" sz="2800" dirty="0"/>
          </a:p>
          <a:p>
            <a:r>
              <a:rPr lang="en-US" sz="2800" b="1" dirty="0"/>
              <a:t>Road traffic injuries</a:t>
            </a:r>
            <a:r>
              <a:rPr lang="en-US" sz="2800" dirty="0"/>
              <a:t>: unsafe motor vehicles, two-wheeled vehicles, </a:t>
            </a:r>
            <a:r>
              <a:rPr lang="en-US" sz="2800" dirty="0" smtClean="0"/>
              <a:t>poor road planning</a:t>
            </a:r>
            <a:r>
              <a:rPr lang="en-US" sz="2800" dirty="0"/>
              <a:t>, design, engineering, signage, or traffic management, lack of speed enforcement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The Costs and Consequences of Injuries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82750"/>
            <a:ext cx="8686800" cy="46259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Economic burden due to medical care, hospitalization, </a:t>
            </a:r>
            <a:r>
              <a:rPr lang="en-US" dirty="0" smtClean="0"/>
              <a:t>rehabilitation, </a:t>
            </a:r>
            <a:r>
              <a:rPr lang="en-US" dirty="0"/>
              <a:t>and funeral fees</a:t>
            </a:r>
          </a:p>
          <a:p>
            <a:pPr>
              <a:lnSpc>
                <a:spcPct val="90000"/>
              </a:lnSpc>
            </a:pPr>
            <a:r>
              <a:rPr lang="en-US" dirty="0"/>
              <a:t>Lost wages, </a:t>
            </a:r>
            <a:r>
              <a:rPr lang="en-US" dirty="0" smtClean="0"/>
              <a:t>sick leave</a:t>
            </a:r>
            <a:r>
              <a:rPr lang="en-US" dirty="0"/>
              <a:t>, disability payments, insurance payouts, costs of family care</a:t>
            </a:r>
          </a:p>
          <a:p>
            <a:pPr>
              <a:lnSpc>
                <a:spcPct val="90000"/>
              </a:lnSpc>
            </a:pPr>
            <a:r>
              <a:rPr lang="en-US" dirty="0"/>
              <a:t>Significant drain on personal and societal resources: long-term physical and psycho-social consequences, especially for </a:t>
            </a:r>
            <a:r>
              <a:rPr lang="en-US" dirty="0" smtClean="0"/>
              <a:t>parents of </a:t>
            </a:r>
            <a:r>
              <a:rPr lang="en-US" dirty="0"/>
              <a:t>injured children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Emergency Medical Services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524000"/>
            <a:ext cx="8458200" cy="4953000"/>
          </a:xfrm>
        </p:spPr>
        <p:txBody>
          <a:bodyPr/>
          <a:lstStyle/>
          <a:p>
            <a:r>
              <a:rPr lang="en-US" dirty="0"/>
              <a:t>Emergency transport can be cost-effective</a:t>
            </a:r>
          </a:p>
          <a:p>
            <a:pPr lvl="1"/>
            <a:r>
              <a:rPr lang="en-US" dirty="0"/>
              <a:t>Special vehicles made </a:t>
            </a:r>
            <a:r>
              <a:rPr lang="en-US" dirty="0" smtClean="0"/>
              <a:t>for low income or </a:t>
            </a:r>
            <a:r>
              <a:rPr lang="en-US" dirty="0"/>
              <a:t>rural communities</a:t>
            </a:r>
          </a:p>
          <a:p>
            <a:pPr lvl="1"/>
            <a:r>
              <a:rPr lang="en-US" dirty="0"/>
              <a:t>Advance </a:t>
            </a:r>
            <a:r>
              <a:rPr lang="en-US" dirty="0" smtClean="0"/>
              <a:t>arrangements with </a:t>
            </a:r>
            <a:r>
              <a:rPr lang="en-US" dirty="0"/>
              <a:t>the owner of available transport</a:t>
            </a:r>
          </a:p>
          <a:p>
            <a:pPr lvl="1"/>
            <a:r>
              <a:rPr lang="en-US" dirty="0"/>
              <a:t>Train informal first responders and transporters</a:t>
            </a:r>
          </a:p>
          <a:p>
            <a:r>
              <a:rPr lang="en-US" dirty="0"/>
              <a:t>Invest in better training of health care personnel who work in </a:t>
            </a:r>
            <a:r>
              <a:rPr lang="en-US" dirty="0" smtClean="0"/>
              <a:t>emergency </a:t>
            </a:r>
            <a:r>
              <a:rPr lang="en-US" dirty="0"/>
              <a:t>services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 idx="4294967295"/>
          </p:nvPr>
        </p:nvSpPr>
        <p:spPr>
          <a:xfrm>
            <a:off x="468313" y="188913"/>
            <a:ext cx="7931150" cy="1295400"/>
          </a:xfrm>
        </p:spPr>
        <p:txBody>
          <a:bodyPr anchor="b"/>
          <a:lstStyle/>
          <a:p>
            <a:r>
              <a:rPr lang="en-US"/>
              <a:t>Disability Definitions (WHO)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28775"/>
            <a:ext cx="8382000" cy="4497388"/>
          </a:xfrm>
        </p:spPr>
        <p:txBody>
          <a:bodyPr/>
          <a:lstStyle/>
          <a:p>
            <a:pPr marL="228600" indent="-228600"/>
            <a:r>
              <a:rPr lang="en-US" sz="2800" dirty="0" err="1" smtClean="0">
                <a:solidFill>
                  <a:srgbClr val="FF0000"/>
                </a:solidFill>
              </a:rPr>
              <a:t>impairement</a:t>
            </a:r>
            <a:r>
              <a:rPr lang="en-US" sz="2800" dirty="0" smtClean="0"/>
              <a:t>: </a:t>
            </a:r>
            <a:r>
              <a:rPr lang="en-US" sz="2800" dirty="0"/>
              <a:t>a problem in body function or structure such as significant deviation or loss.</a:t>
            </a:r>
          </a:p>
          <a:p>
            <a:pPr marL="228600" indent="-228600"/>
            <a:r>
              <a:rPr lang="en-US" sz="2800" dirty="0">
                <a:solidFill>
                  <a:srgbClr val="FF0000"/>
                </a:solidFill>
              </a:rPr>
              <a:t>Disability</a:t>
            </a:r>
            <a:r>
              <a:rPr lang="en-US" sz="2800" dirty="0"/>
              <a:t>: A complex phenomenon, reflecting an interaction between features of a person’s body and features of </a:t>
            </a:r>
            <a:r>
              <a:rPr lang="en-US" sz="2800" dirty="0" smtClean="0"/>
              <a:t>the society in </a:t>
            </a:r>
            <a:r>
              <a:rPr lang="en-US" sz="2800" dirty="0"/>
              <a:t>which he or she lives.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/>
              <a:t>The Social Construction of Disability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50825" y="1484313"/>
            <a:ext cx="8382000" cy="3916362"/>
          </a:xfrm>
        </p:spPr>
        <p:txBody>
          <a:bodyPr>
            <a:normAutofit fontScale="92500" lnSpcReduction="10000"/>
          </a:bodyPr>
          <a:lstStyle/>
          <a:p>
            <a:pPr marL="228600" indent="-228600"/>
            <a:r>
              <a:rPr lang="en-US" sz="2800" dirty="0"/>
              <a:t>Social Model of Disability – “Disability exists in so far as it is socially constructed and imposed on people with impairments” (Hogan &amp; Llewellyn, 2000, p. 157).</a:t>
            </a:r>
          </a:p>
          <a:p>
            <a:pPr marL="228600" indent="-228600"/>
            <a:r>
              <a:rPr lang="en-US" sz="2800" dirty="0"/>
              <a:t>An impairment is a tangible difference in physical makeup.</a:t>
            </a:r>
          </a:p>
          <a:p>
            <a:pPr marL="228600" indent="-228600"/>
            <a:r>
              <a:rPr lang="en-US" sz="2800" dirty="0"/>
              <a:t>Disability is how </a:t>
            </a:r>
            <a:r>
              <a:rPr lang="en-US" sz="2800" dirty="0" smtClean="0"/>
              <a:t> society views </a:t>
            </a:r>
            <a:r>
              <a:rPr lang="en-US" sz="2800" dirty="0"/>
              <a:t>this difference and correspondingly labels and defines the bearer. </a:t>
            </a:r>
          </a:p>
          <a:p>
            <a:pPr marL="228600" indent="-228600"/>
            <a:r>
              <a:rPr lang="en-US" sz="2800" dirty="0"/>
              <a:t>Disabling barriers are created out of societal fears</a:t>
            </a:r>
          </a:p>
          <a:p>
            <a:pPr marL="457200" lvl="1" indent="-228600"/>
            <a:r>
              <a:rPr lang="en-US" sz="2700" dirty="0"/>
              <a:t> Barriers exclude persons with disabilities from typical social roles and </a:t>
            </a:r>
            <a:r>
              <a:rPr lang="en-US" sz="2700" dirty="0" smtClean="0"/>
              <a:t> </a:t>
            </a:r>
            <a:endParaRPr lang="en-US" sz="27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 idx="4294967295"/>
          </p:nvPr>
        </p:nvSpPr>
        <p:spPr>
          <a:xfrm>
            <a:off x="395288" y="-26988"/>
            <a:ext cx="6508750" cy="1195388"/>
          </a:xfrm>
        </p:spPr>
        <p:txBody>
          <a:bodyPr anchor="b"/>
          <a:lstStyle/>
          <a:p>
            <a:r>
              <a:rPr lang="en-US"/>
              <a:t>Disability Statistics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4294967295"/>
          </p:nvPr>
        </p:nvSpPr>
        <p:spPr>
          <a:xfrm>
            <a:off x="323850" y="1700213"/>
            <a:ext cx="6508750" cy="4221162"/>
          </a:xfrm>
        </p:spPr>
        <p:txBody>
          <a:bodyPr/>
          <a:lstStyle/>
          <a:p>
            <a:pPr marL="228600" indent="-228600"/>
            <a:r>
              <a:rPr lang="en-US" dirty="0" smtClean="0"/>
              <a:t>About 650 million </a:t>
            </a:r>
            <a:r>
              <a:rPr lang="en-US" dirty="0"/>
              <a:t>people worldwide live with a disability (WHO).</a:t>
            </a:r>
          </a:p>
          <a:p>
            <a:pPr marL="228600" lvl="1" indent="-228600">
              <a:spcBef>
                <a:spcPts val="1800"/>
              </a:spcBef>
              <a:buClr>
                <a:schemeClr val="accent1"/>
              </a:buClr>
            </a:pPr>
            <a:r>
              <a:rPr lang="en-US" sz="3200" dirty="0"/>
              <a:t>Increasing due </a:t>
            </a:r>
            <a:r>
              <a:rPr lang="en-US" sz="3200" dirty="0" smtClean="0"/>
              <a:t>to violence, </a:t>
            </a:r>
            <a:r>
              <a:rPr lang="en-US" sz="3200" dirty="0"/>
              <a:t>chronic disease, malnutrition, unintentional injury, and medical advances.</a:t>
            </a:r>
          </a:p>
          <a:p>
            <a:pPr marL="228600" indent="-228600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 idx="4294967295"/>
          </p:nvPr>
        </p:nvSpPr>
        <p:spPr>
          <a:xfrm>
            <a:off x="468313" y="115888"/>
            <a:ext cx="6705600" cy="1143000"/>
          </a:xfrm>
        </p:spPr>
        <p:txBody>
          <a:bodyPr anchor="b"/>
          <a:lstStyle/>
          <a:p>
            <a:r>
              <a:rPr lang="en-US"/>
              <a:t>Disability Statistics Con’t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4294967295"/>
          </p:nvPr>
        </p:nvSpPr>
        <p:spPr>
          <a:xfrm>
            <a:off x="457200" y="1412875"/>
            <a:ext cx="8382000" cy="5216525"/>
          </a:xfrm>
        </p:spPr>
        <p:txBody>
          <a:bodyPr/>
          <a:lstStyle/>
          <a:p>
            <a:pPr marL="228600" indent="-228600"/>
            <a:r>
              <a:rPr lang="en-US" sz="2800" dirty="0"/>
              <a:t>4.4 million or 1 in 7 Canadians (PALS, 2006).</a:t>
            </a:r>
          </a:p>
          <a:p>
            <a:pPr marL="457200" lvl="1" indent="-228600"/>
            <a:r>
              <a:rPr lang="en-US" dirty="0"/>
              <a:t>Over 90% have access to necessary assistance.</a:t>
            </a:r>
          </a:p>
          <a:p>
            <a:pPr marL="228600" indent="-228600"/>
            <a:r>
              <a:rPr lang="en-US" sz="2800" dirty="0" smtClean="0"/>
              <a:t>60 Million </a:t>
            </a:r>
            <a:r>
              <a:rPr lang="en-US" sz="2800" dirty="0"/>
              <a:t>in China (JICA, 2002)</a:t>
            </a:r>
          </a:p>
          <a:p>
            <a:pPr marL="457200" lvl="2">
              <a:spcBef>
                <a:spcPts val="1800"/>
              </a:spcBef>
            </a:pPr>
            <a:r>
              <a:rPr lang="en-US" dirty="0"/>
              <a:t>30% no guarantee of having basic needs met. </a:t>
            </a:r>
          </a:p>
          <a:p>
            <a:pPr marL="228600" indent="-228600"/>
            <a:r>
              <a:rPr lang="en-US" sz="2800" dirty="0"/>
              <a:t>50 million in Africa (World Bank)</a:t>
            </a:r>
          </a:p>
          <a:p>
            <a:pPr marL="457200" lvl="1" indent="-228600"/>
            <a:r>
              <a:rPr lang="en-US" dirty="0"/>
              <a:t>2.4 million in Uganda and 486,000 in Rwanda.</a:t>
            </a:r>
          </a:p>
          <a:p>
            <a:pPr marL="457200" lvl="1" indent="-228600"/>
            <a:r>
              <a:rPr lang="en-US" dirty="0"/>
              <a:t>Only </a:t>
            </a:r>
            <a:r>
              <a:rPr lang="en-US" dirty="0" smtClean="0"/>
              <a:t>2% </a:t>
            </a:r>
            <a:r>
              <a:rPr lang="en-US" dirty="0"/>
              <a:t>have access to aid.</a:t>
            </a:r>
          </a:p>
          <a:p>
            <a:pPr marL="228600" indent="-228600"/>
            <a:r>
              <a:rPr lang="en-US" sz="2800" dirty="0"/>
              <a:t>Between 40 and 80 million in India (World Bank).</a:t>
            </a:r>
          </a:p>
          <a:p>
            <a:pPr marL="228600" indent="-228600"/>
            <a:r>
              <a:rPr lang="en-US" sz="2800" dirty="0"/>
              <a:t>Many countries lack a </a:t>
            </a:r>
            <a:r>
              <a:rPr lang="en-US" sz="2800" dirty="0" smtClean="0"/>
              <a:t>statistical </a:t>
            </a:r>
            <a:r>
              <a:rPr lang="en-US" sz="2800" dirty="0" err="1" smtClean="0"/>
              <a:t>databaseto</a:t>
            </a:r>
            <a:r>
              <a:rPr lang="en-US" sz="2800" dirty="0" smtClean="0"/>
              <a:t> </a:t>
            </a:r>
            <a:r>
              <a:rPr lang="en-US" sz="2800" dirty="0"/>
              <a:t>track this population results in estimates.</a:t>
            </a:r>
          </a:p>
          <a:p>
            <a:pPr marL="457200" lvl="1" indent="-228600">
              <a:buFontTx/>
              <a:buNone/>
            </a:pPr>
            <a:endParaRPr lang="en-US" sz="2700" dirty="0"/>
          </a:p>
          <a:p>
            <a:pPr marL="457200" lvl="1" indent="-228600">
              <a:buFontTx/>
              <a:buNone/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/>
              <a:t>Disability and the MDGs</a:t>
            </a:r>
            <a:br>
              <a:rPr lang="en-US"/>
            </a:br>
            <a:r>
              <a:rPr lang="en-US"/>
              <a:t>(IncludeEverbody.org)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4294967295"/>
          </p:nvPr>
        </p:nvSpPr>
        <p:spPr>
          <a:xfrm>
            <a:off x="250825" y="1557338"/>
            <a:ext cx="8386763" cy="4373562"/>
          </a:xfrm>
        </p:spPr>
        <p:txBody>
          <a:bodyPr/>
          <a:lstStyle/>
          <a:p>
            <a:pPr marL="228600" lvl="1" indent="-228600">
              <a:spcBef>
                <a:spcPts val="1800"/>
              </a:spcBef>
              <a:buClr>
                <a:schemeClr val="accent1"/>
              </a:buClr>
            </a:pPr>
            <a:r>
              <a:rPr lang="en-US" sz="3200" dirty="0"/>
              <a:t>Disability will impact achieving ALL 8 MDGs </a:t>
            </a:r>
          </a:p>
          <a:p>
            <a:pPr marL="457200" lvl="2">
              <a:spcBef>
                <a:spcPts val="1800"/>
              </a:spcBef>
            </a:pPr>
            <a:r>
              <a:rPr lang="en-US" sz="2800" dirty="0"/>
              <a:t>Aim: Reduce poverty and increase health.</a:t>
            </a:r>
          </a:p>
          <a:p>
            <a:pPr marL="228600" lvl="1" indent="-228600">
              <a:spcBef>
                <a:spcPts val="1800"/>
              </a:spcBef>
              <a:buClr>
                <a:schemeClr val="accent1"/>
              </a:buClr>
            </a:pPr>
            <a:r>
              <a:rPr lang="en-US" sz="3200" dirty="0"/>
              <a:t>Poverty is both a cause and consequence of disability</a:t>
            </a:r>
          </a:p>
          <a:p>
            <a:pPr marL="228600" lvl="1" indent="-228600">
              <a:spcBef>
                <a:spcPts val="1800"/>
              </a:spcBef>
              <a:buClr>
                <a:schemeClr val="accent1"/>
              </a:buClr>
              <a:buFontTx/>
              <a:buNone/>
            </a:pPr>
            <a:r>
              <a:rPr lang="en-US" sz="3600" dirty="0"/>
              <a:t>Yet disability left out.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 idx="4294967295"/>
          </p:nvPr>
        </p:nvSpPr>
        <p:spPr>
          <a:xfrm>
            <a:off x="468313" y="836613"/>
            <a:ext cx="8229600" cy="1143000"/>
          </a:xfrm>
        </p:spPr>
        <p:txBody>
          <a:bodyPr anchor="b">
            <a:normAutofit fontScale="90000"/>
          </a:bodyPr>
          <a:lstStyle/>
          <a:p>
            <a:r>
              <a:rPr lang="en-US"/>
              <a:t>Goal 1: </a:t>
            </a:r>
            <a:br>
              <a:rPr lang="en-US"/>
            </a:br>
            <a:r>
              <a:rPr lang="en-US"/>
              <a:t>Eradicate Extreme Hunger and Poverty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4294967295"/>
          </p:nvPr>
        </p:nvSpPr>
        <p:spPr>
          <a:xfrm>
            <a:off x="3924300" y="2565400"/>
            <a:ext cx="4876800" cy="3306763"/>
          </a:xfrm>
        </p:spPr>
        <p:txBody>
          <a:bodyPr>
            <a:normAutofit fontScale="92500"/>
          </a:bodyPr>
          <a:lstStyle/>
          <a:p>
            <a:pPr marL="228600" indent="-228600">
              <a:buFontTx/>
              <a:buNone/>
            </a:pPr>
            <a:r>
              <a:rPr lang="en-US" dirty="0"/>
              <a:t>Out of 650 million affected</a:t>
            </a:r>
            <a:r>
              <a:rPr lang="en-US" dirty="0">
                <a:solidFill>
                  <a:srgbClr val="404040"/>
                </a:solidFill>
              </a:rPr>
              <a:t> </a:t>
            </a:r>
          </a:p>
          <a:p>
            <a:pPr marL="457200" lvl="2">
              <a:spcBef>
                <a:spcPts val="1800"/>
              </a:spcBef>
            </a:pPr>
            <a:r>
              <a:rPr lang="en-US" sz="2800" dirty="0" smtClean="0"/>
              <a:t> 82% </a:t>
            </a:r>
            <a:r>
              <a:rPr lang="en-US" sz="2800" dirty="0"/>
              <a:t>below poverty line (UN)</a:t>
            </a:r>
            <a:r>
              <a:rPr lang="en-US" sz="2800" dirty="0">
                <a:solidFill>
                  <a:srgbClr val="404040"/>
                </a:solidFill>
              </a:rPr>
              <a:t>.</a:t>
            </a:r>
            <a:endParaRPr lang="en-US" sz="2800" dirty="0"/>
          </a:p>
          <a:p>
            <a:pPr marL="457200" lvl="2">
              <a:spcBef>
                <a:spcPts val="1800"/>
              </a:spcBef>
            </a:pPr>
            <a:r>
              <a:rPr lang="en-US" sz="2800" dirty="0"/>
              <a:t>80% in developing countries with limited access to basic services.</a:t>
            </a:r>
          </a:p>
          <a:p>
            <a:pPr marL="457200" lvl="2">
              <a:spcBef>
                <a:spcPts val="1800"/>
              </a:spcBef>
            </a:pPr>
            <a:r>
              <a:rPr lang="en-US" sz="2800" dirty="0"/>
              <a:t>470 million of working age.</a:t>
            </a:r>
          </a:p>
          <a:p>
            <a:pPr marL="228600" lvl="1" indent="-228600">
              <a:spcBef>
                <a:spcPts val="1800"/>
              </a:spcBef>
              <a:buClr>
                <a:schemeClr val="accent1"/>
              </a:buClr>
              <a:buFontTx/>
              <a:buNone/>
            </a:pPr>
            <a:endParaRPr lang="en-US" sz="3600" dirty="0"/>
          </a:p>
          <a:p>
            <a:pPr marL="228600" indent="-228600"/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 sz="4000"/>
              <a:t>Goal 2: Achieve Universal Primary Education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4294967295"/>
          </p:nvPr>
        </p:nvSpPr>
        <p:spPr>
          <a:xfrm>
            <a:off x="0" y="1268413"/>
            <a:ext cx="6840538" cy="4525962"/>
          </a:xfrm>
        </p:spPr>
        <p:txBody>
          <a:bodyPr>
            <a:normAutofit fontScale="92500"/>
          </a:bodyPr>
          <a:lstStyle/>
          <a:p>
            <a:pPr marL="228600" indent="-228600"/>
            <a:r>
              <a:rPr lang="en-US" sz="3100" dirty="0"/>
              <a:t>Of the 650 million affected 200 million are children (WHA).</a:t>
            </a:r>
          </a:p>
          <a:p>
            <a:pPr marL="228600" indent="-228600"/>
            <a:r>
              <a:rPr lang="en-US" sz="3100" dirty="0" smtClean="0"/>
              <a:t> 98% </a:t>
            </a:r>
            <a:r>
              <a:rPr lang="en-US" sz="3100" dirty="0"/>
              <a:t>of children with disabilities in developing nations not in school (</a:t>
            </a:r>
            <a:r>
              <a:rPr lang="en-US" sz="3100" dirty="0" err="1"/>
              <a:t>IncludeEverybody</a:t>
            </a:r>
            <a:r>
              <a:rPr lang="en-US" sz="3100" dirty="0"/>
              <a:t>).</a:t>
            </a:r>
          </a:p>
          <a:p>
            <a:pPr marL="457200" lvl="1" indent="-228600"/>
            <a:r>
              <a:rPr lang="en-US" sz="3100" dirty="0"/>
              <a:t>In Rwanda disabled children </a:t>
            </a:r>
            <a:r>
              <a:rPr lang="en-US" sz="3100" dirty="0" smtClean="0"/>
              <a:t>are hidden away </a:t>
            </a:r>
            <a:r>
              <a:rPr lang="en-US" sz="3100" dirty="0"/>
              <a:t>in shame (Thomas, 2005b).</a:t>
            </a:r>
          </a:p>
          <a:p>
            <a:pPr marL="457200" lvl="1" indent="-228600"/>
            <a:r>
              <a:rPr lang="en-US" sz="3100" dirty="0"/>
              <a:t>In Afghanistan 150,000 do not go to school (Handicap International).</a:t>
            </a:r>
          </a:p>
          <a:p>
            <a:pPr marL="228600" indent="-228600">
              <a:buFontTx/>
              <a:buNone/>
            </a:pPr>
            <a:endParaRPr lang="en-US" sz="3600" dirty="0"/>
          </a:p>
          <a:p>
            <a:pPr marL="228600" indent="-228600"/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/>
              <a:t/>
            </a:r>
            <a:br>
              <a:rPr lang="en-US"/>
            </a:br>
            <a:r>
              <a:rPr lang="en-US"/>
              <a:t>Goal 3:Promote Gender Equality and Empower Women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4294967295"/>
          </p:nvPr>
        </p:nvSpPr>
        <p:spPr>
          <a:xfrm>
            <a:off x="250825" y="1484313"/>
            <a:ext cx="8458200" cy="3535362"/>
          </a:xfrm>
        </p:spPr>
        <p:txBody>
          <a:bodyPr>
            <a:normAutofit fontScale="92500" lnSpcReduction="20000"/>
          </a:bodyPr>
          <a:lstStyle/>
          <a:p>
            <a:pPr marL="228600" indent="-228600"/>
            <a:r>
              <a:rPr lang="en-US" sz="3600" dirty="0"/>
              <a:t>Women with disabilities face </a:t>
            </a:r>
            <a:r>
              <a:rPr lang="en-US" sz="3600" dirty="0" smtClean="0"/>
              <a:t>a double dose </a:t>
            </a:r>
            <a:r>
              <a:rPr lang="en-US" sz="3600" dirty="0"/>
              <a:t>of discrimination.</a:t>
            </a:r>
          </a:p>
          <a:p>
            <a:pPr marL="457200" lvl="1" indent="-228600"/>
            <a:r>
              <a:rPr lang="en-US" sz="3500" dirty="0"/>
              <a:t>In Cambodia women who become disabled may be abandoned by husbands – if single are further stigmatized (Thomas, 2005a).</a:t>
            </a:r>
          </a:p>
          <a:p>
            <a:pPr marL="457200" lvl="3">
              <a:spcBef>
                <a:spcPts val="1800"/>
              </a:spcBef>
            </a:pPr>
            <a:r>
              <a:rPr lang="en-US" sz="2800" dirty="0"/>
              <a:t>In Uganda women with disabilities are at higher risk of </a:t>
            </a:r>
          </a:p>
          <a:p>
            <a:pPr marL="457200" lvl="3">
              <a:spcBef>
                <a:spcPts val="1800"/>
              </a:spcBef>
              <a:buNone/>
            </a:pPr>
            <a:r>
              <a:rPr lang="en-US" sz="2800" dirty="0" smtClean="0"/>
              <a:t>                     </a:t>
            </a:r>
            <a:r>
              <a:rPr lang="en-US" sz="2800" dirty="0"/>
              <a:t>exploitation (</a:t>
            </a:r>
            <a:r>
              <a:rPr lang="en-US" sz="2800" dirty="0" err="1"/>
              <a:t>Kangere</a:t>
            </a:r>
            <a:r>
              <a:rPr lang="en-US" sz="2800" dirty="0"/>
              <a:t>, 2003).</a:t>
            </a:r>
          </a:p>
          <a:p>
            <a:pPr marL="228600" indent="-228600"/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686800" cy="1295400"/>
          </a:xfrm>
        </p:spPr>
        <p:txBody>
          <a:bodyPr anchor="b"/>
          <a:lstStyle/>
          <a:p>
            <a:r>
              <a:rPr lang="en-US"/>
              <a:t>Goal 4: Reduce Child Mortality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3850" y="1412875"/>
            <a:ext cx="8458200" cy="4221163"/>
          </a:xfrm>
        </p:spPr>
        <p:txBody>
          <a:bodyPr>
            <a:normAutofit lnSpcReduction="10000"/>
          </a:bodyPr>
          <a:lstStyle/>
          <a:p>
            <a:pPr marL="228600" indent="-228600"/>
            <a:r>
              <a:rPr lang="en-US" dirty="0"/>
              <a:t>Higher risk </a:t>
            </a:r>
            <a:r>
              <a:rPr lang="en-US" dirty="0" smtClean="0"/>
              <a:t>of dying due </a:t>
            </a:r>
            <a:r>
              <a:rPr lang="en-US" dirty="0"/>
              <a:t>to medical conditions, lack of access to public services and stigma – even at home (World Bank).</a:t>
            </a:r>
          </a:p>
          <a:p>
            <a:pPr marL="457200" lvl="2">
              <a:spcBef>
                <a:spcPts val="1800"/>
              </a:spcBef>
            </a:pPr>
            <a:r>
              <a:rPr lang="en-US" sz="2800" dirty="0">
                <a:solidFill>
                  <a:srgbClr val="FF0000"/>
                </a:solidFill>
              </a:rPr>
              <a:t>Stigma: </a:t>
            </a:r>
            <a:r>
              <a:rPr lang="en-US" sz="2800" dirty="0"/>
              <a:t>Disqualifies an individual from full acceptance by society based on a quality that is different and deemed inferior in relation to another quality (</a:t>
            </a:r>
            <a:r>
              <a:rPr lang="en-US" sz="2800" dirty="0" err="1"/>
              <a:t>Goffman</a:t>
            </a:r>
            <a:r>
              <a:rPr lang="en-US" sz="2800" dirty="0"/>
              <a:t>, 1963).</a:t>
            </a:r>
          </a:p>
          <a:p>
            <a:pPr marL="457200" lvl="2">
              <a:spcBef>
                <a:spcPts val="1800"/>
              </a:spcBef>
            </a:pPr>
            <a:r>
              <a:rPr lang="en-US" sz="2800" dirty="0" smtClean="0"/>
              <a:t> 90% </a:t>
            </a:r>
            <a:r>
              <a:rPr lang="en-US" sz="2800" dirty="0"/>
              <a:t>with developmental disabilities will not live past 5</a:t>
            </a:r>
            <a:r>
              <a:rPr lang="en-US" sz="2800" baseline="30000" dirty="0"/>
              <a:t>th</a:t>
            </a:r>
            <a:r>
              <a:rPr lang="en-US" sz="2800" dirty="0"/>
              <a:t> birthday (</a:t>
            </a:r>
            <a:r>
              <a:rPr lang="en-US" sz="2800" dirty="0" err="1"/>
              <a:t>disabilityaidabroad</a:t>
            </a:r>
            <a:r>
              <a:rPr lang="en-US" sz="2800" dirty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 idx="4294967295"/>
          </p:nvPr>
        </p:nvSpPr>
        <p:spPr>
          <a:xfrm>
            <a:off x="179388" y="274638"/>
            <a:ext cx="8640762" cy="1143000"/>
          </a:xfrm>
        </p:spPr>
        <p:txBody>
          <a:bodyPr anchor="b"/>
          <a:lstStyle/>
          <a:p>
            <a:r>
              <a:rPr lang="en-US"/>
              <a:t>Goal 5: Improve Maternal Health 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6551613" cy="4525963"/>
          </a:xfrm>
        </p:spPr>
        <p:txBody>
          <a:bodyPr/>
          <a:lstStyle/>
          <a:p>
            <a:pPr marL="228600" lvl="1" indent="-228600">
              <a:spcBef>
                <a:spcPts val="1800"/>
              </a:spcBef>
              <a:buClr>
                <a:schemeClr val="accent1"/>
              </a:buClr>
            </a:pPr>
            <a:r>
              <a:rPr lang="en-US" sz="3600" dirty="0"/>
              <a:t>20 million women a year develop pregnancy and childbirth related impairments </a:t>
            </a:r>
            <a:r>
              <a:rPr lang="en-US" sz="3200" dirty="0"/>
              <a:t>e.g</a:t>
            </a:r>
            <a:r>
              <a:rPr lang="en-US" sz="3200" dirty="0" smtClean="0"/>
              <a:t>., obstetric fistula can </a:t>
            </a:r>
            <a:r>
              <a:rPr lang="en-US" sz="3200" dirty="0"/>
              <a:t>affect physical functioning and can also lead to stigmatization.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 idx="4294967295"/>
          </p:nvPr>
        </p:nvSpPr>
        <p:spPr>
          <a:xfrm>
            <a:off x="228600" y="914400"/>
            <a:ext cx="8304213" cy="1066800"/>
          </a:xfrm>
        </p:spPr>
        <p:txBody>
          <a:bodyPr anchor="b">
            <a:normAutofit fontScale="90000"/>
          </a:bodyPr>
          <a:lstStyle/>
          <a:p>
            <a:r>
              <a:rPr lang="en-US"/>
              <a:t>Goal 6:</a:t>
            </a:r>
            <a:br>
              <a:rPr lang="en-US"/>
            </a:br>
            <a:r>
              <a:rPr lang="en-US"/>
              <a:t>Combat HIV, AIDS, Malaria and other infectious diseases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4294967295"/>
          </p:nvPr>
        </p:nvSpPr>
        <p:spPr>
          <a:xfrm>
            <a:off x="457200" y="2286000"/>
            <a:ext cx="8382000" cy="4114800"/>
          </a:xfrm>
        </p:spPr>
        <p:txBody>
          <a:bodyPr>
            <a:normAutofit lnSpcReduction="10000"/>
          </a:bodyPr>
          <a:lstStyle/>
          <a:p>
            <a:pPr marL="228600" lvl="1" indent="-228600">
              <a:spcBef>
                <a:spcPts val="1800"/>
              </a:spcBef>
              <a:buClr>
                <a:schemeClr val="accent1"/>
              </a:buClr>
            </a:pPr>
            <a:r>
              <a:rPr lang="en-US" sz="3600" dirty="0"/>
              <a:t>High risk of contracting </a:t>
            </a:r>
            <a:r>
              <a:rPr lang="en-US" sz="3600" dirty="0" smtClean="0"/>
              <a:t>STIs </a:t>
            </a:r>
            <a:r>
              <a:rPr lang="en-US" sz="3600" dirty="0"/>
              <a:t>due to barriers to accessing information and services (WHO).</a:t>
            </a:r>
          </a:p>
          <a:p>
            <a:pPr marL="457200" lvl="2">
              <a:spcBef>
                <a:spcPts val="1800"/>
              </a:spcBef>
            </a:pPr>
            <a:r>
              <a:rPr lang="en-US" sz="3200" dirty="0"/>
              <a:t>Assumption that persons with disabilities do not make a </a:t>
            </a:r>
            <a:r>
              <a:rPr lang="en-US" sz="3200" dirty="0" smtClean="0"/>
              <a:t>desirable intimate </a:t>
            </a:r>
            <a:r>
              <a:rPr lang="en-US" sz="3200" dirty="0"/>
              <a:t>partner therefore not educated.</a:t>
            </a:r>
          </a:p>
          <a:p>
            <a:pPr marL="457200" lvl="2">
              <a:spcBef>
                <a:spcPts val="1800"/>
              </a:spcBef>
            </a:pPr>
            <a:r>
              <a:rPr lang="en-US" sz="3200" dirty="0"/>
              <a:t>Also, higher risk of </a:t>
            </a:r>
            <a:r>
              <a:rPr lang="en-US" sz="3200" dirty="0" smtClean="0"/>
              <a:t>sexual exploitation</a:t>
            </a:r>
            <a:r>
              <a:rPr lang="en-US" sz="32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/>
              <a:t>Goal 7:</a:t>
            </a:r>
            <a:br>
              <a:rPr lang="en-US"/>
            </a:br>
            <a:r>
              <a:rPr lang="en-US"/>
              <a:t>Ensure Enviro. Sustainability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7820025" cy="4525963"/>
          </a:xfrm>
        </p:spPr>
        <p:txBody>
          <a:bodyPr/>
          <a:lstStyle/>
          <a:p>
            <a:pPr marL="228600" indent="-228600"/>
            <a:r>
              <a:rPr lang="en-US" sz="2800" dirty="0" err="1"/>
              <a:t>Enviro</a:t>
            </a:r>
            <a:r>
              <a:rPr lang="en-US" sz="2800" dirty="0"/>
              <a:t>. hazards cause </a:t>
            </a:r>
            <a:r>
              <a:rPr lang="en-US" sz="2800" dirty="0" smtClean="0"/>
              <a:t>disabling conditions.</a:t>
            </a:r>
            <a:endParaRPr lang="en-US" sz="2800" dirty="0"/>
          </a:p>
          <a:p>
            <a:pPr marL="457200" lvl="1" indent="-228600"/>
            <a:r>
              <a:rPr lang="en-US" dirty="0"/>
              <a:t>Landmines in Afghanistan impair 60 people each month (ICRC)</a:t>
            </a:r>
          </a:p>
          <a:p>
            <a:pPr marL="228600" indent="-228600"/>
            <a:r>
              <a:rPr lang="en-US" sz="2800" dirty="0" err="1"/>
              <a:t>Enviro</a:t>
            </a:r>
            <a:r>
              <a:rPr lang="en-US" sz="2800" dirty="0"/>
              <a:t>. sustainability should also include </a:t>
            </a:r>
            <a:r>
              <a:rPr lang="en-US" sz="2800" dirty="0" smtClean="0"/>
              <a:t>accessibility– </a:t>
            </a:r>
            <a:r>
              <a:rPr lang="en-US" sz="2800" dirty="0"/>
              <a:t>barriers to economic and social activities increase poverty and decrease health and wellbeing (World Bank).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/>
              <a:t>Goal 8: Develop a Global Partnership for Dev.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4294967295"/>
          </p:nvPr>
        </p:nvSpPr>
        <p:spPr>
          <a:xfrm>
            <a:off x="179388" y="1773238"/>
            <a:ext cx="7302500" cy="4525962"/>
          </a:xfrm>
        </p:spPr>
        <p:txBody>
          <a:bodyPr/>
          <a:lstStyle/>
          <a:p>
            <a:pPr marL="228600" indent="-228600"/>
            <a:r>
              <a:rPr lang="en-US" sz="3500" dirty="0"/>
              <a:t>Needs and views of those with disabilities MUST be taken into account in the building of global partnerships and initiatives.</a:t>
            </a:r>
          </a:p>
          <a:p>
            <a:pPr marL="228600" indent="-228600"/>
            <a:r>
              <a:rPr lang="en-US" sz="3500" dirty="0"/>
              <a:t>Partnerships must be inclusive.</a:t>
            </a:r>
          </a:p>
          <a:p>
            <a:pPr marL="457200" lvl="1" indent="-228600"/>
            <a:r>
              <a:rPr lang="en-US" sz="3200" dirty="0"/>
              <a:t>Full </a:t>
            </a:r>
            <a:r>
              <a:rPr lang="en-US" sz="3200" dirty="0" smtClean="0"/>
              <a:t>participation </a:t>
            </a:r>
            <a:r>
              <a:rPr lang="en-US" sz="3200" dirty="0"/>
              <a:t>in all aspects of planning as available to any other citizen of the world.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762000"/>
          </a:xfrm>
        </p:spPr>
        <p:txBody>
          <a:bodyPr anchor="b"/>
          <a:lstStyle/>
          <a:p>
            <a:r>
              <a:rPr lang="en-US"/>
              <a:t>Strategies for Improvement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idx="4294967295"/>
          </p:nvPr>
        </p:nvSpPr>
        <p:spPr>
          <a:xfrm>
            <a:off x="107950" y="1125538"/>
            <a:ext cx="8745538" cy="5039766"/>
          </a:xfrm>
        </p:spPr>
        <p:txBody>
          <a:bodyPr>
            <a:normAutofit lnSpcReduction="10000"/>
          </a:bodyPr>
          <a:lstStyle/>
          <a:p>
            <a:pPr marL="228600" indent="-228600"/>
            <a:r>
              <a:rPr lang="en-US" sz="2800" dirty="0"/>
              <a:t>WHO Action Plan 2006-2011 based on:</a:t>
            </a:r>
            <a:endParaRPr lang="en-US" sz="2800" i="1" dirty="0"/>
          </a:p>
          <a:p>
            <a:pPr marL="228600" indent="-228600"/>
            <a:r>
              <a:rPr lang="en-US" sz="2800" i="1" dirty="0"/>
              <a:t>Standard Rules on the Equalization of Opportunities for Persons with Disabilities (UN,1993)</a:t>
            </a:r>
          </a:p>
          <a:p>
            <a:pPr marL="457200" lvl="1" indent="-228600"/>
            <a:r>
              <a:rPr lang="en-US" sz="2400" dirty="0"/>
              <a:t>Strong moral and political commitment from governments to take action to attain </a:t>
            </a:r>
            <a:r>
              <a:rPr lang="en-US" sz="2400" dirty="0" err="1" smtClean="0"/>
              <a:t>equilization</a:t>
            </a:r>
            <a:r>
              <a:rPr lang="en-US" sz="2400" dirty="0" smtClean="0"/>
              <a:t> of </a:t>
            </a:r>
            <a:r>
              <a:rPr lang="en-US" sz="2400" dirty="0"/>
              <a:t>opportunities for persons with disabilities.</a:t>
            </a:r>
            <a:endParaRPr lang="en-US" sz="2400" i="1" dirty="0"/>
          </a:p>
          <a:p>
            <a:pPr marL="228600" indent="-228600"/>
            <a:r>
              <a:rPr lang="en-US" sz="2800" dirty="0"/>
              <a:t>Resolution on Disability (WHA, 2005)</a:t>
            </a:r>
          </a:p>
          <a:p>
            <a:pPr marL="457200" lvl="1" indent="-228600"/>
            <a:r>
              <a:rPr lang="en-US" sz="2400" dirty="0"/>
              <a:t>Called upon member states to strengthen implementation of the UN Standard Rules; promote the rights and </a:t>
            </a:r>
            <a:r>
              <a:rPr lang="en-US" sz="2400" dirty="0" smtClean="0"/>
              <a:t>dignity of </a:t>
            </a:r>
            <a:r>
              <a:rPr lang="en-US" sz="2400" dirty="0"/>
              <a:t>people with disabilities to ensure full inclusion in society; promote and strengthen community-based rehabilitation programs; and include a disability component in their health policies and programs.</a:t>
            </a:r>
          </a:p>
          <a:p>
            <a:pPr marL="457200" lvl="1" indent="-228600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My Research: Injury, Climate Change, &amp;Risk Perception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Why drowning rates in the north are 6 x higher than the rest of the country?</a:t>
            </a:r>
          </a:p>
          <a:p>
            <a:r>
              <a:rPr lang="en-CA" dirty="0" smtClean="0"/>
              <a:t>Statistics suggest:</a:t>
            </a:r>
            <a:r>
              <a:rPr lang="en-CA" dirty="0"/>
              <a:t> 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-mostly adult males falling through ice (oceans, rivers, lakes).</a:t>
            </a:r>
            <a:r>
              <a:rPr lang="en-CA" dirty="0"/>
              <a:t/>
            </a:r>
            <a:br>
              <a:rPr lang="en-CA" dirty="0"/>
            </a:br>
            <a:r>
              <a:rPr lang="en-CA" dirty="0" smtClean="0"/>
              <a:t>-temp of water</a:t>
            </a:r>
            <a:br>
              <a:rPr lang="en-CA" dirty="0" smtClean="0"/>
            </a:br>
            <a:r>
              <a:rPr lang="en-CA" dirty="0" smtClean="0"/>
              <a:t>-emergency response</a:t>
            </a:r>
            <a:br>
              <a:rPr lang="en-CA" dirty="0" smtClean="0"/>
            </a:br>
            <a:r>
              <a:rPr lang="en-CA" dirty="0" smtClean="0"/>
              <a:t>-not wearing swimming devices</a:t>
            </a:r>
            <a:br>
              <a:rPr lang="en-CA" dirty="0" smtClean="0"/>
            </a:br>
            <a:r>
              <a:rPr lang="en-CA" dirty="0" smtClean="0"/>
              <a:t>-often alcohol involved/typically drowning </a:t>
            </a:r>
            <a:r>
              <a:rPr lang="en-CA" smtClean="0"/>
              <a:t>while boating</a:t>
            </a:r>
            <a:br>
              <a:rPr lang="en-CA" smtClean="0"/>
            </a:br>
            <a:r>
              <a:rPr lang="en-CA" smtClean="0"/>
              <a:t>-</a:t>
            </a: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Take Home Messages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Everything influences everything else!</a:t>
            </a:r>
          </a:p>
          <a:p>
            <a:r>
              <a:rPr lang="en-CA" dirty="0" smtClean="0"/>
              <a:t>Start to look for connections!</a:t>
            </a:r>
            <a:endParaRPr lang="en-CA" dirty="0"/>
          </a:p>
        </p:txBody>
      </p:sp>
      <p:pic>
        <p:nvPicPr>
          <p:cNvPr id="1026" name="Picture 2" descr="C:\Program Files\Microsoft Office\MEDIA\CAGCAT10\j0205462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25258" y="188640"/>
            <a:ext cx="1818742" cy="18095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1253</Words>
  <Application>Microsoft Office PowerPoint</Application>
  <PresentationFormat>On-screen Show (4:3)</PresentationFormat>
  <Paragraphs>122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Injury &amp; Disability</vt:lpstr>
      <vt:lpstr>Game Plan</vt:lpstr>
      <vt:lpstr>The Importance of Unintentional Injuries</vt:lpstr>
      <vt:lpstr>Key Definitions</vt:lpstr>
      <vt:lpstr>Childhood Injury</vt:lpstr>
      <vt:lpstr>Risk Factors for Unintentional Injuries</vt:lpstr>
      <vt:lpstr>Risk Factors for Specific Injuries</vt:lpstr>
      <vt:lpstr>The Costs and Consequences of Injuries</vt:lpstr>
      <vt:lpstr>Emergency Medical Services</vt:lpstr>
      <vt:lpstr>Disability Definitions (WHO)</vt:lpstr>
      <vt:lpstr>The Social Construction of Disability </vt:lpstr>
      <vt:lpstr>Disability Statistics</vt:lpstr>
      <vt:lpstr>Disability Statistics Con’t</vt:lpstr>
      <vt:lpstr>Disability and the MDGs (IncludeEverbody.org)</vt:lpstr>
      <vt:lpstr>Goal 1:  Eradicate Extreme Hunger and Poverty</vt:lpstr>
      <vt:lpstr>Goal 2: Achieve Universal Primary Education</vt:lpstr>
      <vt:lpstr> Goal 3:Promote Gender Equality and Empower Women</vt:lpstr>
      <vt:lpstr>Goal 4: Reduce Child Mortality</vt:lpstr>
      <vt:lpstr>Goal 5: Improve Maternal Health </vt:lpstr>
      <vt:lpstr>Goal 6: Combat HIV, AIDS, Malaria and other infectious diseases</vt:lpstr>
      <vt:lpstr>Goal 7: Ensure Enviro. Sustainability</vt:lpstr>
      <vt:lpstr>Goal 8: Develop a Global Partnership for Dev.</vt:lpstr>
      <vt:lpstr>Strategies for Improvement</vt:lpstr>
      <vt:lpstr>My Research: Injury, Climate Change, &amp;Risk Perception</vt:lpstr>
      <vt:lpstr>Take Home Messages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Injury &amp; Disability</dc:title>
  <dc:creator>Audrey GIles</dc:creator>
  <cp:lastModifiedBy>Yanni Reklitis</cp:lastModifiedBy>
  <cp:revision>11</cp:revision>
  <dcterms:created xsi:type="dcterms:W3CDTF">2012-03-21T01:05:47Z</dcterms:created>
  <dcterms:modified xsi:type="dcterms:W3CDTF">2012-04-18T03:30:19Z</dcterms:modified>
</cp:coreProperties>
</file>